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4"/>
  </p:notesMasterIdLst>
  <p:sldIdLst>
    <p:sldId id="256" r:id="rId2"/>
    <p:sldId id="364" r:id="rId3"/>
    <p:sldId id="390" r:id="rId4"/>
    <p:sldId id="394" r:id="rId5"/>
    <p:sldId id="391" r:id="rId6"/>
    <p:sldId id="395" r:id="rId7"/>
    <p:sldId id="396" r:id="rId8"/>
    <p:sldId id="397" r:id="rId9"/>
    <p:sldId id="398" r:id="rId10"/>
    <p:sldId id="399" r:id="rId11"/>
    <p:sldId id="379" r:id="rId12"/>
    <p:sldId id="406" r:id="rId13"/>
    <p:sldId id="405" r:id="rId14"/>
    <p:sldId id="407" r:id="rId15"/>
    <p:sldId id="404" r:id="rId16"/>
    <p:sldId id="408" r:id="rId17"/>
    <p:sldId id="401" r:id="rId18"/>
    <p:sldId id="413" r:id="rId19"/>
    <p:sldId id="402" r:id="rId20"/>
    <p:sldId id="414" r:id="rId21"/>
    <p:sldId id="403" r:id="rId22"/>
    <p:sldId id="371" r:id="rId23"/>
  </p:sldIdLst>
  <p:sldSz cx="9144000" cy="6858000" type="screen4x3"/>
  <p:notesSz cx="6858000" cy="9144000"/>
  <p:custDataLst>
    <p:tags r:id="rId25"/>
  </p:custData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C00000"/>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550" autoAdjust="0"/>
    <p:restoredTop sz="86390" autoAdjust="0"/>
  </p:normalViewPr>
  <p:slideViewPr>
    <p:cSldViewPr>
      <p:cViewPr varScale="1">
        <p:scale>
          <a:sx n="214" d="100"/>
          <a:sy n="214" d="100"/>
        </p:scale>
        <p:origin x="2400" y="176"/>
      </p:cViewPr>
      <p:guideLst>
        <p:guide orient="horz" pos="2160"/>
        <p:guide pos="2880"/>
      </p:guideLst>
    </p:cSldViewPr>
  </p:slideViewPr>
  <p:outlineViewPr>
    <p:cViewPr>
      <p:scale>
        <a:sx n="33" d="100"/>
        <a:sy n="33" d="100"/>
      </p:scale>
      <p:origin x="0" y="-8088"/>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2019-10-21</a:t>
            </a:fld>
            <a:endParaRPr lang="sv-SE"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61A53A7-64CD-4D0E-AAE8-1AC9C79D7085}" type="slidenum">
              <a:rPr lang="sv-SE" smtClean="0"/>
              <a:t>1</a:t>
            </a:fld>
            <a:endParaRPr lang="sv-SE" dirty="0"/>
          </a:p>
        </p:txBody>
      </p:sp>
    </p:spTree>
    <p:extLst>
      <p:ext uri="{BB962C8B-B14F-4D97-AF65-F5344CB8AC3E}">
        <p14:creationId xmlns:p14="http://schemas.microsoft.com/office/powerpoint/2010/main" val="38828359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t>2019-10-21</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p:cNvSpPr>
            <a:spLocks noGrp="1"/>
          </p:cNvSpPr>
          <p:nvPr>
            <p:ph type="dt" sz="half" idx="10"/>
          </p:nvPr>
        </p:nvSpPr>
        <p:spPr/>
        <p:txBody>
          <a:bodyPr/>
          <a:lstStyle/>
          <a:p>
            <a:fld id="{6EB99CB0-346B-43FA-9EE6-F90C3F3BC0BA}" type="datetime1">
              <a:rPr lang="sv-SE" smtClean="0"/>
              <a:t>2019-10-21</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8" name="Bildobjekt 5" descr="ESS-vit-logga.png"/>
          <p:cNvPicPr>
            <a:picLocks noChangeAspect="1"/>
          </p:cNvPicPr>
          <p:nvPr userDrawn="1"/>
        </p:nvPicPr>
        <p:blipFill>
          <a:blip r:embed="rId2" cstate="screen">
            <a:extLst>
              <a:ext uri="{28A0092B-C50C-407E-A947-70E740481C1C}">
                <a14:useLocalDpi xmlns:a14="http://schemas.microsoft.com/office/drawing/2010/main"/>
              </a:ext>
            </a:extLst>
          </a:blip>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p:cNvSpPr>
            <a:spLocks noGrp="1"/>
          </p:cNvSpPr>
          <p:nvPr>
            <p:ph type="dt" sz="half" idx="10"/>
          </p:nvPr>
        </p:nvSpPr>
        <p:spPr/>
        <p:txBody>
          <a:bodyPr/>
          <a:lstStyle/>
          <a:p>
            <a:fld id="{42E66B7F-8271-49DA-A25A-F4BB9F476347}" type="datetime1">
              <a:rPr lang="sv-SE" smtClean="0"/>
              <a:t>2019-10-21</a:t>
            </a:fld>
            <a:endParaRPr lang="sv-SE" dirty="0"/>
          </a:p>
        </p:txBody>
      </p:sp>
      <p:sp>
        <p:nvSpPr>
          <p:cNvPr id="6" name="Footer Placeholder 5"/>
          <p:cNvSpPr>
            <a:spLocks noGrp="1"/>
          </p:cNvSpPr>
          <p:nvPr>
            <p:ph type="ftr" sz="quarter" idx="11"/>
          </p:nvPr>
        </p:nvSpPr>
        <p:spPr/>
        <p:txBody>
          <a:bodyPr/>
          <a:lstStyle/>
          <a:p>
            <a:endParaRPr lang="sv-SE" dirty="0"/>
          </a:p>
        </p:txBody>
      </p:sp>
      <p:sp>
        <p:nvSpPr>
          <p:cNvPr id="7" name="Slide Number Placeholder 6"/>
          <p:cNvSpPr>
            <a:spLocks noGrp="1"/>
          </p:cNvSpPr>
          <p:nvPr>
            <p:ph type="sldNum" sz="quarter" idx="12"/>
          </p:nvPr>
        </p:nvSpPr>
        <p:spPr/>
        <p:txBody>
          <a:bodyPr/>
          <a:lstStyle/>
          <a:p>
            <a:fld id="{551115BC-487E-4422-894C-CB7CD3E79223}" type="slidenum">
              <a:rPr lang="sv-SE" smtClean="0"/>
              <a:t>‹#›</a:t>
            </a:fld>
            <a:endParaRPr lang="sv-SE" dirty="0"/>
          </a:p>
        </p:txBody>
      </p:sp>
      <p:pic>
        <p:nvPicPr>
          <p:cNvPr id="9"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p:blipFill>
        <p:spPr>
          <a:xfrm>
            <a:off x="7604662" y="260648"/>
            <a:ext cx="1359826" cy="727507"/>
          </a:xfrm>
          <a:prstGeom prst="rect">
            <a:avLst/>
          </a:prstGeom>
        </p:spPr>
      </p:pic>
    </p:spTree>
    <p:extLst>
      <p:ext uri="{BB962C8B-B14F-4D97-AF65-F5344CB8AC3E}">
        <p14:creationId xmlns:p14="http://schemas.microsoft.com/office/powerpoint/2010/main" val="13628323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t>2019-10-21</a:t>
            </a:fld>
            <a:endParaRPr lang="sv-SE" dirty="0"/>
          </a:p>
        </p:txBody>
      </p:sp>
      <p:sp>
        <p:nvSpPr>
          <p:cNvPr id="8" name="Footer Placeholder 7"/>
          <p:cNvSpPr>
            <a:spLocks noGrp="1"/>
          </p:cNvSpPr>
          <p:nvPr>
            <p:ph type="ftr" sz="quarter" idx="11"/>
          </p:nvPr>
        </p:nvSpPr>
        <p:spPr/>
        <p:txBody>
          <a:bodyPr/>
          <a:lstStyle/>
          <a:p>
            <a:endParaRPr lang="sv-SE" dirty="0"/>
          </a:p>
        </p:txBody>
      </p:sp>
      <p:sp>
        <p:nvSpPr>
          <p:cNvPr id="9" name="Slide Number Placeholder 8"/>
          <p:cNvSpPr>
            <a:spLocks noGrp="1"/>
          </p:cNvSpPr>
          <p:nvPr>
            <p:ph type="sldNum" sz="quarter" idx="12"/>
          </p:nvPr>
        </p:nvSpPr>
        <p:spPr/>
        <p:txBody>
          <a:bodyPr/>
          <a:lstStyle/>
          <a:p>
            <a:fld id="{551115BC-487E-4422-894C-CB7CD3E79223}" type="slidenum">
              <a:rPr lang="sv-SE" smtClean="0"/>
              <a:t>‹#›</a:t>
            </a:fld>
            <a:endParaRPr lang="sv-SE" dirty="0"/>
          </a:p>
        </p:txBody>
      </p:sp>
      <p:sp>
        <p:nvSpPr>
          <p:cNvPr id="10" name="Rektangel 6"/>
          <p:cNvSpPr/>
          <p:nvPr userDrawn="1"/>
        </p:nvSpPr>
        <p:spPr>
          <a:xfrm>
            <a:off x="0" y="0"/>
            <a:ext cx="9144000" cy="1434354"/>
          </a:xfrm>
          <a:prstGeom prst="rect">
            <a:avLst/>
          </a:prstGeom>
          <a:solidFill>
            <a:srgbClr val="0094CA"/>
          </a:solidFill>
          <a:ln>
            <a:noFill/>
          </a:ln>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solidFill>
                <a:srgbClr val="0094CA"/>
              </a:solidFill>
            </a:endParaRPr>
          </a:p>
        </p:txBody>
      </p:sp>
    </p:spTree>
    <p:extLst>
      <p:ext uri="{BB962C8B-B14F-4D97-AF65-F5344CB8AC3E}">
        <p14:creationId xmlns:p14="http://schemas.microsoft.com/office/powerpoint/2010/main" val="124974036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Rectangle 6"/>
          <p:cNvSpPr/>
          <p:nvPr userDrawn="1"/>
        </p:nvSpPr>
        <p:spPr>
          <a:xfrm>
            <a:off x="0" y="6165428"/>
            <a:ext cx="9144000" cy="705600"/>
          </a:xfrm>
          <a:prstGeom prst="rect">
            <a:avLst/>
          </a:prstGeom>
          <a:gradFill flip="none" rotWithShape="1">
            <a:gsLst>
              <a:gs pos="72000">
                <a:schemeClr val="tx2">
                  <a:lumMod val="40000"/>
                  <a:lumOff val="60000"/>
                </a:schemeClr>
              </a:gs>
              <a:gs pos="8000">
                <a:srgbClr val="FFFFFF">
                  <a:alpha val="52000"/>
                </a:srgbClr>
              </a:gs>
            </a:gsLst>
            <a:lin ang="2064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4" dirty="0"/>
          </a:p>
        </p:txBody>
      </p:sp>
      <p:pic>
        <p:nvPicPr>
          <p:cNvPr id="8" name="Picture 7" descr="ess_logo_frugal_blue_cmy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50" y="6199718"/>
            <a:ext cx="1151468" cy="619589"/>
          </a:xfrm>
          <a:prstGeom prst="rect">
            <a:avLst/>
          </a:prstGeom>
        </p:spPr>
      </p:pic>
      <p:sp>
        <p:nvSpPr>
          <p:cNvPr id="9" name="TextBox 8"/>
          <p:cNvSpPr txBox="1"/>
          <p:nvPr userDrawn="1"/>
        </p:nvSpPr>
        <p:spPr>
          <a:xfrm>
            <a:off x="1563824" y="6292963"/>
            <a:ext cx="3313728" cy="446276"/>
          </a:xfrm>
          <a:prstGeom prst="rect">
            <a:avLst/>
          </a:prstGeom>
          <a:noFill/>
        </p:spPr>
        <p:txBody>
          <a:bodyPr wrap="none" rtlCol="0">
            <a:spAutoFit/>
          </a:bodyPr>
          <a:lstStyle/>
          <a:p>
            <a:r>
              <a:rPr lang="en-US" sz="1200" b="1" kern="0" spc="-30" baseline="0" dirty="0">
                <a:solidFill>
                  <a:srgbClr val="119FD5"/>
                </a:solidFill>
                <a:latin typeface="Optima" charset="0"/>
                <a:ea typeface="Optima" charset="0"/>
                <a:cs typeface="Optima" charset="0"/>
              </a:rPr>
              <a:t>AD Safety Group</a:t>
            </a:r>
            <a:r>
              <a:rPr lang="en-US" sz="1200" b="1" kern="0" spc="-30" dirty="0">
                <a:solidFill>
                  <a:srgbClr val="119FD5"/>
                </a:solidFill>
                <a:latin typeface="Optima" charset="0"/>
                <a:ea typeface="Optima" charset="0"/>
                <a:cs typeface="Optima" charset="0"/>
              </a:rPr>
              <a:t> – Accelerator Installation Team</a:t>
            </a:r>
          </a:p>
          <a:p>
            <a:r>
              <a:rPr lang="en-US" sz="1100" kern="0" spc="-30" dirty="0">
                <a:solidFill>
                  <a:srgbClr val="119FD5"/>
                </a:solidFill>
                <a:latin typeface="Optima" charset="0"/>
                <a:ea typeface="Optima" charset="0"/>
                <a:cs typeface="Optima" charset="0"/>
              </a:rPr>
              <a:t>D.Phan</a:t>
            </a:r>
            <a:r>
              <a:rPr lang="en-US" sz="1100" kern="0" spc="-30" baseline="0" dirty="0">
                <a:solidFill>
                  <a:srgbClr val="119FD5"/>
                </a:solidFill>
                <a:latin typeface="Optima" charset="0"/>
                <a:ea typeface="Optima" charset="0"/>
                <a:cs typeface="Optima" charset="0"/>
              </a:rPr>
              <a:t> </a:t>
            </a:r>
            <a:r>
              <a:rPr lang="en-US" sz="1100" kern="0" spc="-30" dirty="0">
                <a:solidFill>
                  <a:srgbClr val="119FD5"/>
                </a:solidFill>
                <a:latin typeface="Optima" charset="0"/>
                <a:ea typeface="Optima" charset="0"/>
                <a:cs typeface="Optima" charset="0"/>
              </a:rPr>
              <a:t>&amp; N.Gazis</a:t>
            </a:r>
            <a:endParaRPr lang="en-US" sz="1100" kern="0" spc="-70" dirty="0">
              <a:solidFill>
                <a:srgbClr val="119FD5"/>
              </a:solidFill>
              <a:latin typeface="Optima" charset="0"/>
              <a:ea typeface="Optima" charset="0"/>
              <a:cs typeface="Optima" charset="0"/>
            </a:endParaRPr>
          </a:p>
        </p:txBody>
      </p:sp>
    </p:spTree>
    <p:extLst>
      <p:ext uri="{BB962C8B-B14F-4D97-AF65-F5344CB8AC3E}">
        <p14:creationId xmlns:p14="http://schemas.microsoft.com/office/powerpoint/2010/main" val="28911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lank">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57203" y="274638"/>
            <a:ext cx="7139100" cy="1143300"/>
          </a:xfrm>
          <a:prstGeom prst="rect">
            <a:avLst/>
          </a:prstGeom>
        </p:spPr>
        <p:txBody>
          <a:bodyPr lIns="91399" tIns="91399" rIns="91399" bIns="91399" anchor="ctr" anchorCtr="0"/>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a:spcBef>
                <a:spcPts val="0"/>
              </a:spcBef>
              <a:buNone/>
              <a:defRPr/>
            </a:lvl9pPr>
          </a:lstStyle>
          <a:p>
            <a:endParaRPr/>
          </a:p>
        </p:txBody>
      </p:sp>
      <p:sp>
        <p:nvSpPr>
          <p:cNvPr id="31" name="Shape 31"/>
          <p:cNvSpPr txBox="1">
            <a:spLocks noGrp="1"/>
          </p:cNvSpPr>
          <p:nvPr>
            <p:ph type="sldNum" idx="12"/>
          </p:nvPr>
        </p:nvSpPr>
        <p:spPr>
          <a:xfrm>
            <a:off x="8017075" y="6356350"/>
            <a:ext cx="669600" cy="365100"/>
          </a:xfrm>
          <a:prstGeom prst="rect">
            <a:avLst/>
          </a:prstGeom>
        </p:spPr>
        <p:txBody>
          <a:bodyPr lIns="91399" tIns="45687" rIns="91399" bIns="45687" anchor="ctr" anchorCtr="0">
            <a:noAutofit/>
          </a:bodyPr>
          <a:lstStyle/>
          <a:p>
            <a:pPr>
              <a:buClr>
                <a:srgbClr val="000000"/>
              </a:buClr>
              <a:buSzPct val="25000"/>
              <a:buFont typeface="Arial"/>
              <a:buNone/>
            </a:pPr>
            <a:fld id="{00000000-1234-1234-1234-123412341234}" type="slidenum">
              <a:rPr lang="en">
                <a:solidFill>
                  <a:srgbClr val="000000"/>
                </a:solidFill>
                <a:latin typeface="Arial"/>
              </a:rPr>
              <a:pPr>
                <a:buClr>
                  <a:srgbClr val="000000"/>
                </a:buClr>
                <a:buSzPct val="25000"/>
                <a:buFont typeface="Arial"/>
                <a:buNone/>
              </a:pPr>
              <a:t>‹#›</a:t>
            </a:fld>
            <a:endParaRPr lang="en">
              <a:solidFill>
                <a:srgbClr val="000000"/>
              </a:solidFill>
              <a:latin typeface="Arial"/>
            </a:endParaRPr>
          </a:p>
        </p:txBody>
      </p:sp>
    </p:spTree>
    <p:extLst>
      <p:ext uri="{BB962C8B-B14F-4D97-AF65-F5344CB8AC3E}">
        <p14:creationId xmlns:p14="http://schemas.microsoft.com/office/powerpoint/2010/main" val="1726628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with bullets">
    <p:spTree>
      <p:nvGrpSpPr>
        <p:cNvPr id="1" name=""/>
        <p:cNvGrpSpPr/>
        <p:nvPr/>
      </p:nvGrpSpPr>
      <p:grpSpPr>
        <a:xfrm>
          <a:off x="0" y="0"/>
          <a:ext cx="0" cy="0"/>
          <a:chOff x="0" y="0"/>
          <a:chExt cx="0" cy="0"/>
        </a:xfrm>
      </p:grpSpPr>
      <p:sp>
        <p:nvSpPr>
          <p:cNvPr id="2" name="Title 1"/>
          <p:cNvSpPr>
            <a:spLocks noGrp="1"/>
          </p:cNvSpPr>
          <p:nvPr>
            <p:ph type="title"/>
          </p:nvPr>
        </p:nvSpPr>
        <p:spPr>
          <a:xfrm>
            <a:off x="3296" y="188640"/>
            <a:ext cx="9144000" cy="791369"/>
          </a:xfrm>
        </p:spPr>
        <p:txBody>
          <a:bodyPr/>
          <a:lstStyle>
            <a:lvl1pPr>
              <a:defRPr sz="3600"/>
            </a:lvl1pPr>
          </a:lstStyle>
          <a:p>
            <a:r>
              <a:rPr lang="en-US"/>
              <a:t>Click to edit Master title style</a:t>
            </a:r>
            <a:endParaRPr lang="en-GB" dirty="0"/>
          </a:p>
        </p:txBody>
      </p:sp>
      <p:sp>
        <p:nvSpPr>
          <p:cNvPr id="3" name="Footer Placeholder 2"/>
          <p:cNvSpPr>
            <a:spLocks noGrp="1"/>
          </p:cNvSpPr>
          <p:nvPr>
            <p:ph type="ftr" sz="quarter" idx="10"/>
          </p:nvPr>
        </p:nvSpPr>
        <p:spPr/>
        <p:txBody>
          <a:bodyPr/>
          <a:lstStyle/>
          <a:p>
            <a:endParaRPr lang="en-GB" dirty="0">
              <a:solidFill>
                <a:srgbClr val="000000">
                  <a:tint val="75000"/>
                </a:srgbClr>
              </a:solidFill>
            </a:endParaRPr>
          </a:p>
        </p:txBody>
      </p:sp>
      <p:sp>
        <p:nvSpPr>
          <p:cNvPr id="4" name="Slide Number Placeholder 3"/>
          <p:cNvSpPr>
            <a:spLocks noGrp="1"/>
          </p:cNvSpPr>
          <p:nvPr>
            <p:ph type="sldNum" sz="quarter" idx="11"/>
          </p:nvPr>
        </p:nvSpPr>
        <p:spPr/>
        <p:txBody>
          <a:bodyPr/>
          <a:lstStyle/>
          <a:p>
            <a:fld id="{53221755-1974-484A-90A1-3D0ED6B05FD4}" type="slidenum">
              <a:rPr lang="en-GB" smtClean="0">
                <a:solidFill>
                  <a:srgbClr val="000000">
                    <a:tint val="75000"/>
                  </a:srgbClr>
                </a:solidFill>
              </a:rPr>
              <a:pPr/>
              <a:t>‹#›</a:t>
            </a:fld>
            <a:endParaRPr lang="en-GB" dirty="0">
              <a:solidFill>
                <a:srgbClr val="000000">
                  <a:tint val="75000"/>
                </a:srgbClr>
              </a:solidFill>
            </a:endParaRPr>
          </a:p>
        </p:txBody>
      </p:sp>
      <p:sp>
        <p:nvSpPr>
          <p:cNvPr id="6" name="Text Placeholder 5"/>
          <p:cNvSpPr>
            <a:spLocks noGrp="1"/>
          </p:cNvSpPr>
          <p:nvPr>
            <p:ph type="body" sz="quarter" idx="12"/>
          </p:nvPr>
        </p:nvSpPr>
        <p:spPr>
          <a:xfrm>
            <a:off x="755576" y="1124744"/>
            <a:ext cx="7777237" cy="4391819"/>
          </a:xfrm>
        </p:spPr>
        <p:txBody>
          <a:bodyPr/>
          <a:lstStyle>
            <a:lvl1pPr>
              <a:defRPr i="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61005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a:t>Click to edit Master title style</a:t>
            </a:r>
            <a:endParaRPr lang="sv-S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sv-SE" smtClean="0"/>
              <a:t>2019-10-21</a:t>
            </a:fld>
            <a:endParaRPr lang="sv-SE"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sv-SE" smtClean="0"/>
              <a:t>‹#›</a:t>
            </a:fld>
            <a:endParaRPr lang="sv-SE" dirty="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Lst>
  <p:transition/>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tiff"/></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tiff"/><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tiff"/><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45332" y="1772816"/>
            <a:ext cx="7416824" cy="3384376"/>
          </a:xfrm>
        </p:spPr>
        <p:txBody>
          <a:bodyPr>
            <a:noAutofit/>
          </a:bodyPr>
          <a:lstStyle/>
          <a:p>
            <a:pPr algn="ctr"/>
            <a:r>
              <a:rPr lang="en-US" sz="3600" dirty="0"/>
              <a:t>BCM Status</a:t>
            </a:r>
            <a:br>
              <a:rPr lang="sv-SE" dirty="0"/>
            </a:br>
            <a:br>
              <a:rPr lang="sv-SE" dirty="0"/>
            </a:br>
            <a:br>
              <a:rPr lang="sv-SE" dirty="0"/>
            </a:br>
            <a:br>
              <a:rPr lang="sv-SE" dirty="0"/>
            </a:br>
            <a:r>
              <a:rPr lang="sv-SE" sz="2000" dirty="0" err="1"/>
              <a:t>Hooman</a:t>
            </a:r>
            <a:r>
              <a:rPr lang="sv-SE" sz="2000" dirty="0"/>
              <a:t> </a:t>
            </a:r>
            <a:r>
              <a:rPr lang="sv-SE" sz="2000" dirty="0" err="1"/>
              <a:t>Hassanzadegan</a:t>
            </a:r>
            <a:br>
              <a:rPr lang="sv-SE" sz="2000" dirty="0"/>
            </a:br>
            <a:br>
              <a:rPr lang="sv-SE" sz="2000" dirty="0"/>
            </a:br>
            <a:r>
              <a:rPr lang="sv-SE" sz="2000" dirty="0"/>
              <a:t>BI forum, 22-24 </a:t>
            </a:r>
            <a:r>
              <a:rPr lang="sv-SE" sz="2000" dirty="0" err="1"/>
              <a:t>Oct</a:t>
            </a:r>
            <a:r>
              <a:rPr lang="sv-SE" sz="2000" dirty="0"/>
              <a:t>. 2019, </a:t>
            </a:r>
            <a:r>
              <a:rPr lang="sv-SE" sz="2000" dirty="0" err="1"/>
              <a:t>Warsaw</a:t>
            </a:r>
            <a:endParaRPr lang="en-GB" sz="2000" noProof="0" dirty="0"/>
          </a:p>
        </p:txBody>
      </p:sp>
      <p:sp>
        <p:nvSpPr>
          <p:cNvPr id="4" name="Rectangle 3"/>
          <p:cNvSpPr/>
          <p:nvPr/>
        </p:nvSpPr>
        <p:spPr>
          <a:xfrm>
            <a:off x="2267744" y="5949280"/>
            <a:ext cx="4572000" cy="368114"/>
          </a:xfrm>
          <a:prstGeom prst="rect">
            <a:avLst/>
          </a:prstGeom>
        </p:spPr>
        <p:txBody>
          <a:bodyPr>
            <a:spAutoFit/>
          </a:bodyPr>
          <a:lstStyle/>
          <a:p>
            <a:pPr algn="ctr">
              <a:lnSpc>
                <a:spcPct val="120000"/>
              </a:lnSpc>
            </a:pPr>
            <a:r>
              <a:rPr lang="en-GB" sz="1600" dirty="0" err="1">
                <a:solidFill>
                  <a:srgbClr val="FFFFFF"/>
                </a:solidFill>
              </a:rPr>
              <a:t>www.europeanspallationsource.se</a:t>
            </a:r>
            <a:endParaRPr lang="en-GB" sz="1600" dirty="0">
              <a:solidFill>
                <a:srgbClr val="FFFFFF"/>
              </a:solidFill>
            </a:endParaRPr>
          </a:p>
        </p:txBody>
      </p:sp>
    </p:spTree>
    <p:extLst>
      <p:ext uri="{BB962C8B-B14F-4D97-AF65-F5344CB8AC3E}">
        <p14:creationId xmlns:p14="http://schemas.microsoft.com/office/powerpoint/2010/main" val="13946133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31649-AD55-7E42-B223-5AD8870D372B}"/>
              </a:ext>
            </a:extLst>
          </p:cNvPr>
          <p:cNvSpPr>
            <a:spLocks noGrp="1"/>
          </p:cNvSpPr>
          <p:nvPr>
            <p:ph type="title"/>
          </p:nvPr>
        </p:nvSpPr>
        <p:spPr/>
        <p:txBody>
          <a:bodyPr/>
          <a:lstStyle/>
          <a:p>
            <a:r>
              <a:rPr lang="en-US" dirty="0"/>
              <a:t>Other items</a:t>
            </a:r>
          </a:p>
        </p:txBody>
      </p:sp>
      <p:sp>
        <p:nvSpPr>
          <p:cNvPr id="4" name="Slide Number Placeholder 3">
            <a:extLst>
              <a:ext uri="{FF2B5EF4-FFF2-40B4-BE49-F238E27FC236}">
                <a16:creationId xmlns:a16="http://schemas.microsoft.com/office/drawing/2014/main" id="{89CE6E1B-93A7-B64F-9589-46B14DDA98A1}"/>
              </a:ext>
            </a:extLst>
          </p:cNvPr>
          <p:cNvSpPr>
            <a:spLocks noGrp="1"/>
          </p:cNvSpPr>
          <p:nvPr>
            <p:ph type="sldNum" sz="quarter" idx="12"/>
          </p:nvPr>
        </p:nvSpPr>
        <p:spPr/>
        <p:txBody>
          <a:bodyPr/>
          <a:lstStyle/>
          <a:p>
            <a:fld id="{551115BC-487E-4422-894C-CB7CD3E79223}" type="slidenum">
              <a:rPr lang="sv-SE" smtClean="0"/>
              <a:t>10</a:t>
            </a:fld>
            <a:endParaRPr lang="sv-SE" dirty="0"/>
          </a:p>
        </p:txBody>
      </p:sp>
      <p:pic>
        <p:nvPicPr>
          <p:cNvPr id="3074" name="Picture 2" descr="Image result for lecroy wavepro 404hd">
            <a:extLst>
              <a:ext uri="{FF2B5EF4-FFF2-40B4-BE49-F238E27FC236}">
                <a16:creationId xmlns:a16="http://schemas.microsoft.com/office/drawing/2014/main" id="{95E1611C-B4A4-4045-A038-5EEFD13B8C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6331" y="1514805"/>
            <a:ext cx="1868770" cy="136882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A2E4C16-B801-264F-91DC-8121B0183071}"/>
              </a:ext>
            </a:extLst>
          </p:cNvPr>
          <p:cNvSpPr/>
          <p:nvPr/>
        </p:nvSpPr>
        <p:spPr>
          <a:xfrm>
            <a:off x="175813" y="1603070"/>
            <a:ext cx="6700443" cy="2877711"/>
          </a:xfrm>
          <a:prstGeom prst="rect">
            <a:avLst/>
          </a:prstGeom>
        </p:spPr>
        <p:txBody>
          <a:bodyPr wrap="square">
            <a:spAutoFit/>
          </a:bodyPr>
          <a:lstStyle/>
          <a:p>
            <a:pPr marL="285750" indent="-285750">
              <a:spcAft>
                <a:spcPts val="600"/>
              </a:spcAft>
              <a:buFont typeface="Arial" panose="020B0604020202020204" pitchFamily="34" charset="0"/>
              <a:buChar char="•"/>
            </a:pPr>
            <a:r>
              <a:rPr lang="sv-SE" sz="1600" b="1" dirty="0">
                <a:latin typeface="Arial" panose="020B0604020202020204" pitchFamily="34" charset="0"/>
                <a:cs typeface="Arial" panose="020B0604020202020204" pitchFamily="34" charset="0"/>
              </a:rPr>
              <a:t>FCT </a:t>
            </a:r>
            <a:r>
              <a:rPr lang="sv-SE" sz="1600" b="1" dirty="0" err="1">
                <a:latin typeface="Arial" panose="020B0604020202020204" pitchFamily="34" charset="0"/>
                <a:cs typeface="Arial" panose="020B0604020202020204" pitchFamily="34" charset="0"/>
              </a:rPr>
              <a:t>readout</a:t>
            </a:r>
            <a:r>
              <a:rPr lang="sv-SE" sz="1600" b="1" dirty="0">
                <a:latin typeface="Arial" panose="020B0604020202020204" pitchFamily="34" charset="0"/>
                <a:cs typeface="Arial" panose="020B0604020202020204" pitchFamily="34" charset="0"/>
              </a:rPr>
              <a:t>:</a:t>
            </a:r>
            <a:r>
              <a:rPr lang="sv-SE" sz="1600" dirty="0">
                <a:latin typeface="Arial" panose="020B0604020202020204" pitchFamily="34" charset="0"/>
                <a:cs typeface="Arial" panose="020B0604020202020204" pitchFamily="34" charset="0"/>
              </a:rPr>
              <a:t> the FCT has a </a:t>
            </a:r>
            <a:r>
              <a:rPr lang="sv-SE" sz="1600" dirty="0" err="1">
                <a:latin typeface="Arial" panose="020B0604020202020204" pitchFamily="34" charset="0"/>
                <a:cs typeface="Arial" panose="020B0604020202020204" pitchFamily="34" charset="0"/>
              </a:rPr>
              <a:t>bandwidth</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of</a:t>
            </a:r>
            <a:r>
              <a:rPr lang="sv-SE" sz="1600" dirty="0">
                <a:latin typeface="Arial" panose="020B0604020202020204" pitchFamily="34" charset="0"/>
                <a:cs typeface="Arial" panose="020B0604020202020204" pitchFamily="34" charset="0"/>
              </a:rPr>
              <a:t> 620 MHz and it is </a:t>
            </a:r>
            <a:r>
              <a:rPr lang="sv-SE" sz="1600" dirty="0" err="1">
                <a:latin typeface="Arial" panose="020B0604020202020204" pitchFamily="34" charset="0"/>
                <a:cs typeface="Arial" panose="020B0604020202020204" pitchFamily="34" charset="0"/>
              </a:rPr>
              <a:t>foreseen</a:t>
            </a:r>
            <a:r>
              <a:rPr lang="sv-SE" sz="1600" dirty="0">
                <a:latin typeface="Arial" panose="020B0604020202020204" pitchFamily="34" charset="0"/>
                <a:cs typeface="Arial" panose="020B0604020202020204" pitchFamily="34" charset="0"/>
              </a:rPr>
              <a:t> for </a:t>
            </a:r>
            <a:r>
              <a:rPr lang="sv-SE" sz="1600" dirty="0" err="1">
                <a:latin typeface="Arial" panose="020B0604020202020204" pitchFamily="34" charset="0"/>
                <a:cs typeface="Arial" panose="020B0604020202020204" pitchFamily="34" charset="0"/>
              </a:rPr>
              <a:t>measuring</a:t>
            </a:r>
            <a:r>
              <a:rPr lang="sv-SE" sz="1600" dirty="0">
                <a:latin typeface="Arial" panose="020B0604020202020204" pitchFamily="34" charset="0"/>
                <a:cs typeface="Arial" panose="020B0604020202020204" pitchFamily="34" charset="0"/>
              </a:rPr>
              <a:t> the </a:t>
            </a:r>
            <a:r>
              <a:rPr lang="sv-SE" sz="1600" dirty="0" err="1">
                <a:latin typeface="Arial" panose="020B0604020202020204" pitchFamily="34" charset="0"/>
                <a:cs typeface="Arial" panose="020B0604020202020204" pitchFamily="34" charset="0"/>
              </a:rPr>
              <a:t>pulse</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rise</a:t>
            </a:r>
            <a:r>
              <a:rPr lang="sv-SE" sz="1600" dirty="0">
                <a:latin typeface="Arial" panose="020B0604020202020204" pitchFamily="34" charset="0"/>
                <a:cs typeface="Arial" panose="020B0604020202020204" pitchFamily="34" charset="0"/>
              </a:rPr>
              <a:t>/fall </a:t>
            </a:r>
            <a:r>
              <a:rPr lang="sv-SE" sz="1600" dirty="0" err="1">
                <a:latin typeface="Arial" panose="020B0604020202020204" pitchFamily="34" charset="0"/>
                <a:cs typeface="Arial" panose="020B0604020202020204" pitchFamily="34" charset="0"/>
              </a:rPr>
              <a:t>time</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after</a:t>
            </a:r>
            <a:r>
              <a:rPr lang="sv-SE" sz="1600" dirty="0">
                <a:latin typeface="Arial" panose="020B0604020202020204" pitchFamily="34" charset="0"/>
                <a:cs typeface="Arial" panose="020B0604020202020204" pitchFamily="34" charset="0"/>
              </a:rPr>
              <a:t> the MEBT chopper. As a </a:t>
            </a:r>
            <a:r>
              <a:rPr lang="sv-SE" sz="1600" dirty="0" err="1">
                <a:latin typeface="Arial" panose="020B0604020202020204" pitchFamily="34" charset="0"/>
                <a:cs typeface="Arial" panose="020B0604020202020204" pitchFamily="34" charset="0"/>
              </a:rPr>
              <a:t>quick</a:t>
            </a:r>
            <a:r>
              <a:rPr lang="sv-SE" sz="1600" dirty="0">
                <a:latin typeface="Arial" panose="020B0604020202020204" pitchFamily="34" charset="0"/>
                <a:cs typeface="Arial" panose="020B0604020202020204" pitchFamily="34" charset="0"/>
              </a:rPr>
              <a:t> and simple solution, a </a:t>
            </a:r>
            <a:r>
              <a:rPr lang="sv-SE" sz="1600" dirty="0" err="1">
                <a:latin typeface="Arial" panose="020B0604020202020204" pitchFamily="34" charset="0"/>
                <a:cs typeface="Arial" panose="020B0604020202020204" pitchFamily="34" charset="0"/>
              </a:rPr>
              <a:t>high</a:t>
            </a:r>
            <a:r>
              <a:rPr lang="sv-SE" sz="1600" dirty="0">
                <a:latin typeface="Arial" panose="020B0604020202020204" pitchFamily="34" charset="0"/>
                <a:cs typeface="Arial" panose="020B0604020202020204" pitchFamily="34" charset="0"/>
              </a:rPr>
              <a:t>-speed desk-</a:t>
            </a:r>
            <a:r>
              <a:rPr lang="sv-SE" sz="1600" dirty="0" err="1">
                <a:latin typeface="Arial" panose="020B0604020202020204" pitchFamily="34" charset="0"/>
                <a:cs typeface="Arial" panose="020B0604020202020204" pitchFamily="34" charset="0"/>
              </a:rPr>
              <a:t>top</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oscilloscope</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available</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can</a:t>
            </a:r>
            <a:r>
              <a:rPr lang="sv-SE" sz="1600" dirty="0">
                <a:latin typeface="Arial" panose="020B0604020202020204" pitchFamily="34" charset="0"/>
                <a:cs typeface="Arial" panose="020B0604020202020204" pitchFamily="34" charset="0"/>
              </a:rPr>
              <a:t> be </a:t>
            </a:r>
            <a:r>
              <a:rPr lang="sv-SE" sz="1600" dirty="0" err="1">
                <a:latin typeface="Arial" panose="020B0604020202020204" pitchFamily="34" charset="0"/>
                <a:cs typeface="Arial" panose="020B0604020202020204" pitchFamily="34" charset="0"/>
              </a:rPr>
              <a:t>used</a:t>
            </a:r>
            <a:r>
              <a:rPr lang="sv-SE" sz="1600" dirty="0">
                <a:latin typeface="Arial" panose="020B0604020202020204" pitchFamily="34" charset="0"/>
                <a:cs typeface="Arial" panose="020B0604020202020204" pitchFamily="34" charset="0"/>
              </a:rPr>
              <a:t> for </a:t>
            </a:r>
            <a:r>
              <a:rPr lang="sv-SE" sz="1600" dirty="0" err="1">
                <a:latin typeface="Arial" panose="020B0604020202020204" pitchFamily="34" charset="0"/>
                <a:cs typeface="Arial" panose="020B0604020202020204" pitchFamily="34" charset="0"/>
              </a:rPr>
              <a:t>measuring</a:t>
            </a:r>
            <a:r>
              <a:rPr lang="sv-SE" sz="1600" dirty="0">
                <a:latin typeface="Arial" panose="020B0604020202020204" pitchFamily="34" charset="0"/>
                <a:cs typeface="Arial" panose="020B0604020202020204" pitchFamily="34" charset="0"/>
              </a:rPr>
              <a:t> the FCT output signal. </a:t>
            </a:r>
            <a:r>
              <a:rPr lang="sv-SE" sz="1600" dirty="0" err="1">
                <a:latin typeface="Arial" panose="020B0604020202020204" pitchFamily="34" charset="0"/>
                <a:cs typeface="Arial" panose="020B0604020202020204" pitchFamily="34" charset="0"/>
              </a:rPr>
              <a:t>Other</a:t>
            </a:r>
            <a:r>
              <a:rPr lang="sv-SE" sz="1600" dirty="0">
                <a:latin typeface="Arial" panose="020B0604020202020204" pitchFamily="34" charset="0"/>
                <a:cs typeface="Arial" panose="020B0604020202020204" pitchFamily="34" charset="0"/>
              </a:rPr>
              <a:t> options </a:t>
            </a:r>
            <a:r>
              <a:rPr lang="sv-SE" sz="1600" dirty="0" err="1">
                <a:latin typeface="Arial" panose="020B0604020202020204" pitchFamily="34" charset="0"/>
                <a:cs typeface="Arial" panose="020B0604020202020204" pitchFamily="34" charset="0"/>
              </a:rPr>
              <a:t>include</a:t>
            </a:r>
            <a:r>
              <a:rPr lang="sv-SE" sz="1600" dirty="0">
                <a:latin typeface="Arial" panose="020B0604020202020204" pitchFamily="34" charset="0"/>
                <a:cs typeface="Arial" panose="020B0604020202020204" pitchFamily="34" charset="0"/>
              </a:rPr>
              <a:t> a fast </a:t>
            </a:r>
            <a:r>
              <a:rPr lang="sv-SE" sz="1600" dirty="0" err="1">
                <a:latin typeface="Arial" panose="020B0604020202020204" pitchFamily="34" charset="0"/>
                <a:cs typeface="Arial" panose="020B0604020202020204" pitchFamily="34" charset="0"/>
              </a:rPr>
              <a:t>digitizer</a:t>
            </a:r>
            <a:r>
              <a:rPr lang="sv-SE" sz="1600" dirty="0">
                <a:latin typeface="Arial" panose="020B0604020202020204" pitchFamily="34" charset="0"/>
                <a:cs typeface="Arial" panose="020B0604020202020204" pitchFamily="34" charset="0"/>
              </a:rPr>
              <a:t> AMC and a rack-</a:t>
            </a:r>
            <a:r>
              <a:rPr lang="sv-SE" sz="1600" dirty="0" err="1">
                <a:latin typeface="Arial" panose="020B0604020202020204" pitchFamily="34" charset="0"/>
                <a:cs typeface="Arial" panose="020B0604020202020204" pitchFamily="34" charset="0"/>
              </a:rPr>
              <a:t>mount</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oscilloscope</a:t>
            </a:r>
            <a:r>
              <a:rPr lang="sv-SE" sz="1600" dirty="0">
                <a:latin typeface="Arial" panose="020B0604020202020204" pitchFamily="34" charset="0"/>
                <a:cs typeface="Arial" panose="020B0604020202020204" pitchFamily="34" charset="0"/>
              </a:rPr>
              <a:t>.</a:t>
            </a:r>
          </a:p>
          <a:p>
            <a:pPr marL="285750" indent="-285750">
              <a:spcAft>
                <a:spcPts val="600"/>
              </a:spcAft>
              <a:buFont typeface="Arial" panose="020B0604020202020204" pitchFamily="34" charset="0"/>
              <a:buChar char="•"/>
            </a:pPr>
            <a:r>
              <a:rPr lang="sv-SE" sz="1600" b="1" dirty="0">
                <a:latin typeface="Arial" panose="020B0604020202020204" pitchFamily="34" charset="0"/>
                <a:cs typeface="Arial" panose="020B0604020202020204" pitchFamily="34" charset="0"/>
              </a:rPr>
              <a:t>HV </a:t>
            </a:r>
            <a:r>
              <a:rPr lang="sv-SE" sz="1600" b="1" dirty="0" err="1">
                <a:latin typeface="Arial" panose="020B0604020202020204" pitchFamily="34" charset="0"/>
                <a:cs typeface="Arial" panose="020B0604020202020204" pitchFamily="34" charset="0"/>
              </a:rPr>
              <a:t>platform</a:t>
            </a:r>
            <a:r>
              <a:rPr lang="sv-SE" sz="1600" b="1" dirty="0">
                <a:latin typeface="Arial" panose="020B0604020202020204" pitchFamily="34" charset="0"/>
                <a:cs typeface="Arial" panose="020B0604020202020204" pitchFamily="34" charset="0"/>
              </a:rPr>
              <a:t> </a:t>
            </a:r>
            <a:r>
              <a:rPr lang="sv-SE" sz="1600" b="1" dirty="0" err="1">
                <a:latin typeface="Arial" panose="020B0604020202020204" pitchFamily="34" charset="0"/>
                <a:cs typeface="Arial" panose="020B0604020202020204" pitchFamily="34" charset="0"/>
              </a:rPr>
              <a:t>voltage</a:t>
            </a:r>
            <a:r>
              <a:rPr lang="sv-SE" sz="1600" b="1" dirty="0">
                <a:latin typeface="Arial" panose="020B0604020202020204" pitchFamily="34" charset="0"/>
                <a:cs typeface="Arial" panose="020B0604020202020204" pitchFamily="34" charset="0"/>
              </a:rPr>
              <a:t> </a:t>
            </a:r>
            <a:r>
              <a:rPr lang="sv-SE" sz="1600" b="1" dirty="0" err="1">
                <a:latin typeface="Arial" panose="020B0604020202020204" pitchFamily="34" charset="0"/>
                <a:cs typeface="Arial" panose="020B0604020202020204" pitchFamily="34" charset="0"/>
              </a:rPr>
              <a:t>measurements</a:t>
            </a:r>
            <a:r>
              <a:rPr lang="sv-SE" sz="1600" b="1" dirty="0">
                <a:latin typeface="Arial" panose="020B0604020202020204" pitchFamily="34" charset="0"/>
                <a:cs typeface="Arial" panose="020B0604020202020204" pitchFamily="34" charset="0"/>
              </a:rPr>
              <a:t>:</a:t>
            </a:r>
            <a:r>
              <a:rPr lang="sv-SE" sz="1600" dirty="0">
                <a:latin typeface="Arial" panose="020B0604020202020204" pitchFamily="34" charset="0"/>
                <a:cs typeface="Arial" panose="020B0604020202020204" pitchFamily="34" charset="0"/>
              </a:rPr>
              <a:t> a </a:t>
            </a:r>
            <a:r>
              <a:rPr lang="sv-SE" sz="1600" dirty="0" err="1">
                <a:latin typeface="Arial" panose="020B0604020202020204" pitchFamily="34" charset="0"/>
                <a:cs typeface="Arial" panose="020B0604020202020204" pitchFamily="34" charset="0"/>
              </a:rPr>
              <a:t>spare</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channel</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of</a:t>
            </a:r>
            <a:r>
              <a:rPr lang="sv-SE" sz="1600" dirty="0">
                <a:latin typeface="Arial" panose="020B0604020202020204" pitchFamily="34" charset="0"/>
                <a:cs typeface="Arial" panose="020B0604020202020204" pitchFamily="34" charset="0"/>
              </a:rPr>
              <a:t> the BCM </a:t>
            </a:r>
            <a:r>
              <a:rPr lang="sv-SE" sz="1600" dirty="0" err="1">
                <a:latin typeface="Arial" panose="020B0604020202020204" pitchFamily="34" charset="0"/>
                <a:cs typeface="Arial" panose="020B0604020202020204" pitchFamily="34" charset="0"/>
              </a:rPr>
              <a:t>electronics</a:t>
            </a:r>
            <a:r>
              <a:rPr lang="sv-SE" sz="1600" dirty="0">
                <a:latin typeface="Arial" panose="020B0604020202020204" pitchFamily="34" charset="0"/>
                <a:cs typeface="Arial" panose="020B0604020202020204" pitchFamily="34" charset="0"/>
              </a:rPr>
              <a:t> has </a:t>
            </a:r>
            <a:r>
              <a:rPr lang="sv-SE" sz="1600" dirty="0" err="1">
                <a:latin typeface="Arial" panose="020B0604020202020204" pitchFamily="34" charset="0"/>
                <a:cs typeface="Arial" panose="020B0604020202020204" pitchFamily="34" charset="0"/>
              </a:rPr>
              <a:t>been</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used</a:t>
            </a:r>
            <a:r>
              <a:rPr lang="sv-SE" sz="1600" dirty="0">
                <a:latin typeface="Arial" panose="020B0604020202020204" pitchFamily="34" charset="0"/>
                <a:cs typeface="Arial" panose="020B0604020202020204" pitchFamily="34" charset="0"/>
              </a:rPr>
              <a:t> for </a:t>
            </a:r>
            <a:r>
              <a:rPr lang="sv-SE" sz="1600" dirty="0" err="1">
                <a:latin typeface="Arial" panose="020B0604020202020204" pitchFamily="34" charset="0"/>
                <a:cs typeface="Arial" panose="020B0604020202020204" pitchFamily="34" charset="0"/>
              </a:rPr>
              <a:t>measuring</a:t>
            </a:r>
            <a:r>
              <a:rPr lang="sv-SE" sz="1600" dirty="0">
                <a:latin typeface="Arial" panose="020B0604020202020204" pitchFamily="34" charset="0"/>
                <a:cs typeface="Arial" panose="020B0604020202020204" pitchFamily="34" charset="0"/>
              </a:rPr>
              <a:t> the </a:t>
            </a:r>
            <a:r>
              <a:rPr lang="sv-SE" sz="1600" dirty="0" err="1">
                <a:latin typeface="Arial" panose="020B0604020202020204" pitchFamily="34" charset="0"/>
                <a:cs typeface="Arial" panose="020B0604020202020204" pitchFamily="34" charset="0"/>
              </a:rPr>
              <a:t>voltage</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of</a:t>
            </a:r>
            <a:r>
              <a:rPr lang="sv-SE" sz="1600" dirty="0">
                <a:latin typeface="Arial" panose="020B0604020202020204" pitchFamily="34" charset="0"/>
                <a:cs typeface="Arial" panose="020B0604020202020204" pitchFamily="34" charset="0"/>
              </a:rPr>
              <a:t> the </a:t>
            </a:r>
            <a:r>
              <a:rPr lang="sv-SE" sz="1600" dirty="0" err="1">
                <a:latin typeface="Arial" panose="020B0604020202020204" pitchFamily="34" charset="0"/>
                <a:cs typeface="Arial" panose="020B0604020202020204" pitchFamily="34" charset="0"/>
              </a:rPr>
              <a:t>ISrc</a:t>
            </a:r>
            <a:r>
              <a:rPr lang="sv-SE" sz="1600" dirty="0">
                <a:latin typeface="Arial" panose="020B0604020202020204" pitchFamily="34" charset="0"/>
                <a:cs typeface="Arial" panose="020B0604020202020204" pitchFamily="34" charset="0"/>
              </a:rPr>
              <a:t> HV </a:t>
            </a:r>
            <a:r>
              <a:rPr lang="sv-SE" sz="1600" dirty="0" err="1">
                <a:latin typeface="Arial" panose="020B0604020202020204" pitchFamily="34" charset="0"/>
                <a:cs typeface="Arial" panose="020B0604020202020204" pitchFamily="34" charset="0"/>
              </a:rPr>
              <a:t>platform</a:t>
            </a:r>
            <a:r>
              <a:rPr lang="sv-SE" sz="1600" dirty="0">
                <a:latin typeface="Arial" panose="020B0604020202020204" pitchFamily="34" charset="0"/>
                <a:cs typeface="Arial" panose="020B0604020202020204" pitchFamily="34" charset="0"/>
              </a:rPr>
              <a:t> (~76 kV). </a:t>
            </a:r>
            <a:r>
              <a:rPr lang="sv-SE" sz="1600" dirty="0" err="1">
                <a:latin typeface="Arial" panose="020B0604020202020204" pitchFamily="34" charset="0"/>
                <a:cs typeface="Arial" panose="020B0604020202020204" pitchFamily="34" charset="0"/>
              </a:rPr>
              <a:t>Two</a:t>
            </a:r>
            <a:r>
              <a:rPr lang="sv-SE" sz="1600" dirty="0">
                <a:latin typeface="Arial" panose="020B0604020202020204" pitchFamily="34" charset="0"/>
                <a:cs typeface="Arial" panose="020B0604020202020204" pitchFamily="34" charset="0"/>
              </a:rPr>
              <a:t> differential driver boards (WUT </a:t>
            </a:r>
            <a:r>
              <a:rPr lang="sv-SE" sz="1600" dirty="0" err="1">
                <a:latin typeface="Arial" panose="020B0604020202020204" pitchFamily="34" charset="0"/>
                <a:cs typeface="Arial" panose="020B0604020202020204" pitchFamily="34" charset="0"/>
              </a:rPr>
              <a:t>collaboration</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were</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slightly</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modified</a:t>
            </a:r>
            <a:r>
              <a:rPr lang="sv-SE" sz="1600" dirty="0">
                <a:latin typeface="Arial" panose="020B0604020202020204" pitchFamily="34" charset="0"/>
                <a:cs typeface="Arial" panose="020B0604020202020204" pitchFamily="34" charset="0"/>
              </a:rPr>
              <a:t> and </a:t>
            </a:r>
            <a:r>
              <a:rPr lang="sv-SE" sz="1600" dirty="0" err="1">
                <a:latin typeface="Arial" panose="020B0604020202020204" pitchFamily="34" charset="0"/>
                <a:cs typeface="Arial" panose="020B0604020202020204" pitchFamily="34" charset="0"/>
              </a:rPr>
              <a:t>used</a:t>
            </a:r>
            <a:r>
              <a:rPr lang="sv-SE" sz="1600" dirty="0">
                <a:latin typeface="Arial" panose="020B0604020202020204" pitchFamily="34" charset="0"/>
                <a:cs typeface="Arial" panose="020B0604020202020204" pitchFamily="34" charset="0"/>
              </a:rPr>
              <a:t> for </a:t>
            </a:r>
            <a:r>
              <a:rPr lang="sv-SE" sz="1600" dirty="0" err="1">
                <a:latin typeface="Arial" panose="020B0604020202020204" pitchFamily="34" charset="0"/>
                <a:cs typeface="Arial" panose="020B0604020202020204" pitchFamily="34" charset="0"/>
              </a:rPr>
              <a:t>measuring</a:t>
            </a:r>
            <a:r>
              <a:rPr lang="sv-SE" sz="1600" dirty="0">
                <a:latin typeface="Arial" panose="020B0604020202020204" pitchFamily="34" charset="0"/>
                <a:cs typeface="Arial" panose="020B0604020202020204" pitchFamily="34" charset="0"/>
              </a:rPr>
              <a:t>/transmitting the </a:t>
            </a:r>
            <a:r>
              <a:rPr lang="sv-SE" sz="1600" dirty="0" err="1">
                <a:latin typeface="Arial" panose="020B0604020202020204" pitchFamily="34" charset="0"/>
                <a:cs typeface="Arial" panose="020B0604020202020204" pitchFamily="34" charset="0"/>
              </a:rPr>
              <a:t>voltage</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divider</a:t>
            </a:r>
            <a:r>
              <a:rPr lang="sv-SE" sz="1600" dirty="0">
                <a:latin typeface="Arial" panose="020B0604020202020204" pitchFamily="34" charset="0"/>
                <a:cs typeface="Arial" panose="020B0604020202020204" pitchFamily="34" charset="0"/>
              </a:rPr>
              <a:t> output signal to the BCM rack-</a:t>
            </a:r>
            <a:r>
              <a:rPr lang="sv-SE" sz="1600" dirty="0" err="1">
                <a:latin typeface="Arial" panose="020B0604020202020204" pitchFamily="34" charset="0"/>
                <a:cs typeface="Arial" panose="020B0604020202020204" pitchFamily="34" charset="0"/>
              </a:rPr>
              <a:t>mount</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electronics</a:t>
            </a:r>
            <a:r>
              <a:rPr lang="sv-SE" sz="1600" dirty="0">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id="{EF486EA6-A003-2943-9CA1-391110BD9E58}"/>
              </a:ext>
            </a:extLst>
          </p:cNvPr>
          <p:cNvPicPr>
            <a:picLocks noChangeAspect="1"/>
          </p:cNvPicPr>
          <p:nvPr/>
        </p:nvPicPr>
        <p:blipFill>
          <a:blip r:embed="rId3"/>
          <a:stretch>
            <a:fillRect/>
          </a:stretch>
        </p:blipFill>
        <p:spPr>
          <a:xfrm>
            <a:off x="7361567" y="2834677"/>
            <a:ext cx="516866" cy="1493445"/>
          </a:xfrm>
          <a:prstGeom prst="rect">
            <a:avLst/>
          </a:prstGeom>
        </p:spPr>
      </p:pic>
      <p:sp>
        <p:nvSpPr>
          <p:cNvPr id="7" name="AutoShape 4" descr="image-2019-06-18-13-33-19-741.png">
            <a:extLst>
              <a:ext uri="{FF2B5EF4-FFF2-40B4-BE49-F238E27FC236}">
                <a16:creationId xmlns:a16="http://schemas.microsoft.com/office/drawing/2014/main" id="{88959A45-5A7C-444A-BF56-21821950969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8CE46D11-DCFA-B448-9DAE-ADC785B58151}"/>
              </a:ext>
            </a:extLst>
          </p:cNvPr>
          <p:cNvPicPr>
            <a:picLocks noChangeAspect="1"/>
          </p:cNvPicPr>
          <p:nvPr/>
        </p:nvPicPr>
        <p:blipFill>
          <a:blip r:embed="rId4"/>
          <a:stretch>
            <a:fillRect/>
          </a:stretch>
        </p:blipFill>
        <p:spPr>
          <a:xfrm>
            <a:off x="5392737" y="4505377"/>
            <a:ext cx="3425144" cy="1890863"/>
          </a:xfrm>
          <a:prstGeom prst="rect">
            <a:avLst/>
          </a:prstGeom>
        </p:spPr>
      </p:pic>
      <p:pic>
        <p:nvPicPr>
          <p:cNvPr id="9" name="Picture 8">
            <a:extLst>
              <a:ext uri="{FF2B5EF4-FFF2-40B4-BE49-F238E27FC236}">
                <a16:creationId xmlns:a16="http://schemas.microsoft.com/office/drawing/2014/main" id="{0AB193D1-94D9-A247-A3BE-6C05FA33D96E}"/>
              </a:ext>
            </a:extLst>
          </p:cNvPr>
          <p:cNvPicPr>
            <a:picLocks noChangeAspect="1"/>
          </p:cNvPicPr>
          <p:nvPr/>
        </p:nvPicPr>
        <p:blipFill>
          <a:blip r:embed="rId5"/>
          <a:stretch>
            <a:fillRect/>
          </a:stretch>
        </p:blipFill>
        <p:spPr>
          <a:xfrm>
            <a:off x="1475656" y="5229200"/>
            <a:ext cx="1372819" cy="910958"/>
          </a:xfrm>
          <a:prstGeom prst="rect">
            <a:avLst/>
          </a:prstGeom>
        </p:spPr>
      </p:pic>
      <p:pic>
        <p:nvPicPr>
          <p:cNvPr id="11" name="Picture 10">
            <a:extLst>
              <a:ext uri="{FF2B5EF4-FFF2-40B4-BE49-F238E27FC236}">
                <a16:creationId xmlns:a16="http://schemas.microsoft.com/office/drawing/2014/main" id="{5A5D41FA-6E76-0243-BAE2-220770C5AED6}"/>
              </a:ext>
            </a:extLst>
          </p:cNvPr>
          <p:cNvPicPr>
            <a:picLocks noChangeAspect="1"/>
          </p:cNvPicPr>
          <p:nvPr/>
        </p:nvPicPr>
        <p:blipFill>
          <a:blip r:embed="rId6"/>
          <a:stretch>
            <a:fillRect/>
          </a:stretch>
        </p:blipFill>
        <p:spPr>
          <a:xfrm flipH="1">
            <a:off x="615752" y="4666213"/>
            <a:ext cx="683982" cy="1844824"/>
          </a:xfrm>
          <a:prstGeom prst="rect">
            <a:avLst/>
          </a:prstGeom>
        </p:spPr>
      </p:pic>
      <p:pic>
        <p:nvPicPr>
          <p:cNvPr id="13" name="Picture 12">
            <a:extLst>
              <a:ext uri="{FF2B5EF4-FFF2-40B4-BE49-F238E27FC236}">
                <a16:creationId xmlns:a16="http://schemas.microsoft.com/office/drawing/2014/main" id="{5E28D70C-AF38-9140-8553-28161889798A}"/>
              </a:ext>
            </a:extLst>
          </p:cNvPr>
          <p:cNvPicPr>
            <a:picLocks noChangeAspect="1"/>
          </p:cNvPicPr>
          <p:nvPr/>
        </p:nvPicPr>
        <p:blipFill>
          <a:blip r:embed="rId7"/>
          <a:stretch>
            <a:fillRect/>
          </a:stretch>
        </p:blipFill>
        <p:spPr>
          <a:xfrm>
            <a:off x="3341503" y="4643765"/>
            <a:ext cx="1558206" cy="1868622"/>
          </a:xfrm>
          <a:prstGeom prst="rect">
            <a:avLst/>
          </a:prstGeom>
        </p:spPr>
      </p:pic>
    </p:spTree>
    <p:extLst>
      <p:ext uri="{BB962C8B-B14F-4D97-AF65-F5344CB8AC3E}">
        <p14:creationId xmlns:p14="http://schemas.microsoft.com/office/powerpoint/2010/main" val="423888878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BCM firmware – top level</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11</a:t>
            </a:fld>
            <a:endParaRPr lang="sv-SE" dirty="0"/>
          </a:p>
        </p:txBody>
      </p:sp>
      <p:pic>
        <p:nvPicPr>
          <p:cNvPr id="7" name="Picture 6">
            <a:extLst>
              <a:ext uri="{FF2B5EF4-FFF2-40B4-BE49-F238E27FC236}">
                <a16:creationId xmlns:a16="http://schemas.microsoft.com/office/drawing/2014/main" id="{01E8AF62-F364-0D4D-90C2-C53E58B37C8C}"/>
              </a:ext>
            </a:extLst>
          </p:cNvPr>
          <p:cNvPicPr>
            <a:picLocks noChangeAspect="1"/>
          </p:cNvPicPr>
          <p:nvPr/>
        </p:nvPicPr>
        <p:blipFill>
          <a:blip r:embed="rId2"/>
          <a:stretch>
            <a:fillRect/>
          </a:stretch>
        </p:blipFill>
        <p:spPr>
          <a:xfrm>
            <a:off x="2267744" y="1461496"/>
            <a:ext cx="5045474" cy="5396504"/>
          </a:xfrm>
          <a:prstGeom prst="rect">
            <a:avLst/>
          </a:prstGeom>
        </p:spPr>
      </p:pic>
      <p:sp>
        <p:nvSpPr>
          <p:cNvPr id="8" name="TextBox 7">
            <a:extLst>
              <a:ext uri="{FF2B5EF4-FFF2-40B4-BE49-F238E27FC236}">
                <a16:creationId xmlns:a16="http://schemas.microsoft.com/office/drawing/2014/main" id="{754EF878-4640-0943-88DC-9E17D4627A05}"/>
              </a:ext>
            </a:extLst>
          </p:cNvPr>
          <p:cNvSpPr txBox="1"/>
          <p:nvPr/>
        </p:nvSpPr>
        <p:spPr>
          <a:xfrm>
            <a:off x="-23514" y="6303376"/>
            <a:ext cx="3362430" cy="600164"/>
          </a:xfrm>
          <a:prstGeom prst="rect">
            <a:avLst/>
          </a:prstGeom>
          <a:noFill/>
        </p:spPr>
        <p:txBody>
          <a:bodyPr wrap="square" rtlCol="0">
            <a:spAutoFit/>
          </a:bodyPr>
          <a:lstStyle/>
          <a:p>
            <a:r>
              <a:rPr lang="en-US" sz="1100" dirty="0">
                <a:solidFill>
                  <a:srgbClr val="0432FF"/>
                </a:solidFill>
              </a:rPr>
              <a:t>Mehdi </a:t>
            </a:r>
            <a:r>
              <a:rPr lang="en-US" sz="1100" dirty="0" err="1">
                <a:solidFill>
                  <a:srgbClr val="0432FF"/>
                </a:solidFill>
              </a:rPr>
              <a:t>Mohammadnezhad</a:t>
            </a:r>
            <a:r>
              <a:rPr lang="en-US" sz="1100" dirty="0">
                <a:solidFill>
                  <a:srgbClr val="0432FF"/>
                </a:solidFill>
              </a:rPr>
              <a:t> (consultant from SIGMA) and Matthias Werner (DESY) have been contributing to the development of the BCM FW rev. 3.</a:t>
            </a:r>
          </a:p>
        </p:txBody>
      </p:sp>
    </p:spTree>
    <p:extLst>
      <p:ext uri="{BB962C8B-B14F-4D97-AF65-F5344CB8AC3E}">
        <p14:creationId xmlns:p14="http://schemas.microsoft.com/office/powerpoint/2010/main" val="358073662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BCM firmware – Beam Permit signal</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12</a:t>
            </a:fld>
            <a:endParaRPr lang="sv-SE" dirty="0"/>
          </a:p>
        </p:txBody>
      </p:sp>
      <p:pic>
        <p:nvPicPr>
          <p:cNvPr id="5" name="Picture 4">
            <a:extLst>
              <a:ext uri="{FF2B5EF4-FFF2-40B4-BE49-F238E27FC236}">
                <a16:creationId xmlns:a16="http://schemas.microsoft.com/office/drawing/2014/main" id="{AE2CA6C4-E4F2-CB4A-8EF3-3B0F81CAFF3D}"/>
              </a:ext>
            </a:extLst>
          </p:cNvPr>
          <p:cNvPicPr>
            <a:picLocks noChangeAspect="1"/>
          </p:cNvPicPr>
          <p:nvPr/>
        </p:nvPicPr>
        <p:blipFill>
          <a:blip r:embed="rId2"/>
          <a:stretch>
            <a:fillRect/>
          </a:stretch>
        </p:blipFill>
        <p:spPr>
          <a:xfrm>
            <a:off x="1331640" y="1484784"/>
            <a:ext cx="6501921" cy="5404009"/>
          </a:xfrm>
          <a:prstGeom prst="rect">
            <a:avLst/>
          </a:prstGeom>
        </p:spPr>
      </p:pic>
    </p:spTree>
    <p:extLst>
      <p:ext uri="{BB962C8B-B14F-4D97-AF65-F5344CB8AC3E}">
        <p14:creationId xmlns:p14="http://schemas.microsoft.com/office/powerpoint/2010/main" val="181833939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BCM firmware – ACCT data processing</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13</a:t>
            </a:fld>
            <a:endParaRPr lang="sv-SE" dirty="0"/>
          </a:p>
        </p:txBody>
      </p:sp>
      <p:pic>
        <p:nvPicPr>
          <p:cNvPr id="3" name="Picture 2">
            <a:extLst>
              <a:ext uri="{FF2B5EF4-FFF2-40B4-BE49-F238E27FC236}">
                <a16:creationId xmlns:a16="http://schemas.microsoft.com/office/drawing/2014/main" id="{4053C5B9-2759-584B-B09F-E8E90E9235A5}"/>
              </a:ext>
            </a:extLst>
          </p:cNvPr>
          <p:cNvPicPr>
            <a:picLocks noChangeAspect="1"/>
          </p:cNvPicPr>
          <p:nvPr/>
        </p:nvPicPr>
        <p:blipFill>
          <a:blip r:embed="rId2"/>
          <a:stretch>
            <a:fillRect/>
          </a:stretch>
        </p:blipFill>
        <p:spPr>
          <a:xfrm>
            <a:off x="0" y="1443828"/>
            <a:ext cx="9144000" cy="5431893"/>
          </a:xfrm>
          <a:prstGeom prst="rect">
            <a:avLst/>
          </a:prstGeom>
        </p:spPr>
      </p:pic>
    </p:spTree>
    <p:extLst>
      <p:ext uri="{BB962C8B-B14F-4D97-AF65-F5344CB8AC3E}">
        <p14:creationId xmlns:p14="http://schemas.microsoft.com/office/powerpoint/2010/main" val="147975566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BCM firmware – differential alarms</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14</a:t>
            </a:fld>
            <a:endParaRPr lang="sv-SE" dirty="0"/>
          </a:p>
        </p:txBody>
      </p:sp>
      <p:pic>
        <p:nvPicPr>
          <p:cNvPr id="3" name="Picture 2">
            <a:extLst>
              <a:ext uri="{FF2B5EF4-FFF2-40B4-BE49-F238E27FC236}">
                <a16:creationId xmlns:a16="http://schemas.microsoft.com/office/drawing/2014/main" id="{73018E33-906B-E041-9A33-4F8ECA2ACCBC}"/>
              </a:ext>
            </a:extLst>
          </p:cNvPr>
          <p:cNvPicPr>
            <a:picLocks noChangeAspect="1"/>
          </p:cNvPicPr>
          <p:nvPr/>
        </p:nvPicPr>
        <p:blipFill>
          <a:blip r:embed="rId2"/>
          <a:stretch>
            <a:fillRect/>
          </a:stretch>
        </p:blipFill>
        <p:spPr>
          <a:xfrm>
            <a:off x="683568" y="1678981"/>
            <a:ext cx="7890537" cy="4859931"/>
          </a:xfrm>
          <a:prstGeom prst="rect">
            <a:avLst/>
          </a:prstGeom>
        </p:spPr>
      </p:pic>
    </p:spTree>
    <p:extLst>
      <p:ext uri="{BB962C8B-B14F-4D97-AF65-F5344CB8AC3E}">
        <p14:creationId xmlns:p14="http://schemas.microsoft.com/office/powerpoint/2010/main" val="229320063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BCM software</a:t>
            </a:r>
            <a:endParaRPr lang="sv-SE" dirty="0"/>
          </a:p>
        </p:txBody>
      </p:sp>
      <p:sp>
        <p:nvSpPr>
          <p:cNvPr id="3" name="Content Placeholder 2"/>
          <p:cNvSpPr>
            <a:spLocks noGrp="1"/>
          </p:cNvSpPr>
          <p:nvPr>
            <p:ph idx="1"/>
          </p:nvPr>
        </p:nvSpPr>
        <p:spPr>
          <a:xfrm>
            <a:off x="395536" y="1556792"/>
            <a:ext cx="8291264" cy="748680"/>
          </a:xfrm>
        </p:spPr>
        <p:txBody>
          <a:bodyPr>
            <a:normAutofit fontScale="92500"/>
          </a:bodyPr>
          <a:lstStyle/>
          <a:p>
            <a:pPr marL="0" indent="0">
              <a:buNone/>
            </a:pPr>
            <a:r>
              <a:rPr lang="en-US" sz="2000" dirty="0"/>
              <a:t>Software development for the BCM rev. 3 (current revision) is divided in 4 stages. This covers the most urgent needs for the upcoming beam commissioning.</a:t>
            </a:r>
          </a:p>
          <a:p>
            <a:pPr marL="0" indent="0">
              <a:buNone/>
            </a:pPr>
            <a:endParaRPr lang="en-US" sz="1600" dirty="0"/>
          </a:p>
        </p:txBody>
      </p:sp>
      <p:sp>
        <p:nvSpPr>
          <p:cNvPr id="4" name="Slide Number Placeholder 3"/>
          <p:cNvSpPr>
            <a:spLocks noGrp="1"/>
          </p:cNvSpPr>
          <p:nvPr>
            <p:ph type="sldNum" sz="quarter" idx="12"/>
          </p:nvPr>
        </p:nvSpPr>
        <p:spPr/>
        <p:txBody>
          <a:bodyPr/>
          <a:lstStyle/>
          <a:p>
            <a:fld id="{551115BC-487E-4422-894C-CB7CD3E79223}" type="slidenum">
              <a:rPr lang="sv-SE" smtClean="0"/>
              <a:t>15</a:t>
            </a:fld>
            <a:endParaRPr lang="sv-SE" dirty="0"/>
          </a:p>
        </p:txBody>
      </p:sp>
      <p:sp>
        <p:nvSpPr>
          <p:cNvPr id="5" name="Content Placeholder 2">
            <a:extLst>
              <a:ext uri="{FF2B5EF4-FFF2-40B4-BE49-F238E27FC236}">
                <a16:creationId xmlns:a16="http://schemas.microsoft.com/office/drawing/2014/main" id="{381177CD-9161-B647-94D2-AA3E4C969092}"/>
              </a:ext>
            </a:extLst>
          </p:cNvPr>
          <p:cNvSpPr txBox="1">
            <a:spLocks/>
          </p:cNvSpPr>
          <p:nvPr/>
        </p:nvSpPr>
        <p:spPr>
          <a:xfrm>
            <a:off x="380398" y="2426518"/>
            <a:ext cx="3888432" cy="1704454"/>
          </a:xfrm>
          <a:prstGeom prst="rect">
            <a:avLst/>
          </a:prstGeom>
          <a:solidFill>
            <a:srgbClr val="92D050">
              <a:alpha val="20000"/>
            </a:srgb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000" dirty="0"/>
              <a:t>Stage 1:</a:t>
            </a:r>
          </a:p>
          <a:p>
            <a:r>
              <a:rPr lang="sv-SE" sz="1000" dirty="0" err="1"/>
              <a:t>Pulse</a:t>
            </a:r>
            <a:r>
              <a:rPr lang="sv-SE" sz="1000" dirty="0"/>
              <a:t> </a:t>
            </a:r>
            <a:r>
              <a:rPr lang="sv-SE" sz="1000" dirty="0" err="1"/>
              <a:t>shape</a:t>
            </a:r>
            <a:r>
              <a:rPr lang="sv-SE" sz="1000" dirty="0"/>
              <a:t> (Shows </a:t>
            </a:r>
            <a:r>
              <a:rPr lang="sv-SE" sz="1000" dirty="0" err="1"/>
              <a:t>pulse</a:t>
            </a:r>
            <a:r>
              <a:rPr lang="sv-SE" sz="1000" dirty="0"/>
              <a:t> </a:t>
            </a:r>
            <a:r>
              <a:rPr lang="sv-SE" sz="1000" dirty="0" err="1"/>
              <a:t>shape</a:t>
            </a:r>
            <a:r>
              <a:rPr lang="sv-SE" sz="1000" dirty="0"/>
              <a:t> on the OPI)</a:t>
            </a:r>
          </a:p>
          <a:p>
            <a:r>
              <a:rPr lang="sv-SE" sz="1000" dirty="0"/>
              <a:t>Charge per </a:t>
            </a:r>
            <a:r>
              <a:rPr lang="sv-SE" sz="1000" dirty="0" err="1"/>
              <a:t>pulse</a:t>
            </a:r>
            <a:r>
              <a:rPr lang="sv-SE" sz="1000" dirty="0"/>
              <a:t> (</a:t>
            </a:r>
            <a:r>
              <a:rPr lang="sv-SE" sz="1000" dirty="0" err="1"/>
              <a:t>Measures</a:t>
            </a:r>
            <a:r>
              <a:rPr lang="sv-SE" sz="1000" dirty="0"/>
              <a:t> total charge in </a:t>
            </a:r>
            <a:r>
              <a:rPr lang="sv-SE" sz="1000" dirty="0" err="1"/>
              <a:t>one</a:t>
            </a:r>
            <a:r>
              <a:rPr lang="sv-SE" sz="1000" dirty="0"/>
              <a:t> </a:t>
            </a:r>
            <a:r>
              <a:rPr lang="sv-SE" sz="1000" dirty="0" err="1"/>
              <a:t>pulse</a:t>
            </a:r>
            <a:r>
              <a:rPr lang="sv-SE" sz="1000" dirty="0"/>
              <a:t> </a:t>
            </a:r>
            <a:r>
              <a:rPr lang="sv-SE" sz="1000" dirty="0" err="1"/>
              <a:t>including</a:t>
            </a:r>
            <a:r>
              <a:rPr lang="sv-SE" sz="1000" dirty="0"/>
              <a:t> </a:t>
            </a:r>
            <a:r>
              <a:rPr lang="sv-SE" sz="1000" dirty="0" err="1"/>
              <a:t>pulse</a:t>
            </a:r>
            <a:r>
              <a:rPr lang="sv-SE" sz="1000" dirty="0"/>
              <a:t> </a:t>
            </a:r>
            <a:r>
              <a:rPr lang="sv-SE" sz="1000" dirty="0" err="1"/>
              <a:t>rise</a:t>
            </a:r>
            <a:r>
              <a:rPr lang="sv-SE" sz="1000" dirty="0"/>
              <a:t>/fall </a:t>
            </a:r>
            <a:r>
              <a:rPr lang="sv-SE" sz="1000" dirty="0" err="1"/>
              <a:t>times</a:t>
            </a:r>
            <a:r>
              <a:rPr lang="sv-SE" sz="1000" dirty="0"/>
              <a:t>)</a:t>
            </a:r>
          </a:p>
          <a:p>
            <a:r>
              <a:rPr lang="sv-SE" sz="1000" dirty="0"/>
              <a:t>10 input </a:t>
            </a:r>
            <a:r>
              <a:rPr lang="sv-SE" sz="1000" dirty="0" err="1"/>
              <a:t>channels</a:t>
            </a:r>
            <a:r>
              <a:rPr lang="sv-SE" sz="1000" dirty="0"/>
              <a:t> (</a:t>
            </a:r>
            <a:r>
              <a:rPr lang="sv-SE" sz="1000" dirty="0" err="1"/>
              <a:t>Processes</a:t>
            </a:r>
            <a:r>
              <a:rPr lang="sv-SE" sz="1000" dirty="0"/>
              <a:t> signal from max 10 input </a:t>
            </a:r>
            <a:r>
              <a:rPr lang="sv-SE" sz="1000" dirty="0" err="1"/>
              <a:t>channels</a:t>
            </a:r>
            <a:r>
              <a:rPr lang="sv-SE" sz="1000" dirty="0"/>
              <a:t>)</a:t>
            </a:r>
          </a:p>
          <a:p>
            <a:r>
              <a:rPr lang="sv-SE" sz="1000" dirty="0" err="1"/>
              <a:t>Average</a:t>
            </a:r>
            <a:r>
              <a:rPr lang="sv-SE" sz="1000" dirty="0"/>
              <a:t> </a:t>
            </a:r>
            <a:r>
              <a:rPr lang="sv-SE" sz="1000" dirty="0" err="1"/>
              <a:t>pulse</a:t>
            </a:r>
            <a:r>
              <a:rPr lang="sv-SE" sz="1000" dirty="0"/>
              <a:t> </a:t>
            </a:r>
            <a:r>
              <a:rPr lang="sv-SE" sz="1000" dirty="0" err="1"/>
              <a:t>current</a:t>
            </a:r>
            <a:r>
              <a:rPr lang="sv-SE" sz="1000" dirty="0"/>
              <a:t> (</a:t>
            </a:r>
            <a:r>
              <a:rPr lang="sv-SE" sz="1000" dirty="0" err="1"/>
              <a:t>Measures</a:t>
            </a:r>
            <a:r>
              <a:rPr lang="sv-SE" sz="1000" dirty="0"/>
              <a:t> </a:t>
            </a:r>
            <a:r>
              <a:rPr lang="sv-SE" sz="1000" dirty="0" err="1"/>
              <a:t>average</a:t>
            </a:r>
            <a:r>
              <a:rPr lang="sv-SE" sz="1000" dirty="0"/>
              <a:t> </a:t>
            </a:r>
            <a:r>
              <a:rPr lang="sv-SE" sz="1000" dirty="0" err="1"/>
              <a:t>current</a:t>
            </a:r>
            <a:r>
              <a:rPr lang="sv-SE" sz="1000" dirty="0"/>
              <a:t> over a </a:t>
            </a:r>
            <a:r>
              <a:rPr lang="sv-SE" sz="1000" dirty="0" err="1"/>
              <a:t>configurable</a:t>
            </a:r>
            <a:r>
              <a:rPr lang="sv-SE" sz="1000" dirty="0"/>
              <a:t> </a:t>
            </a:r>
            <a:r>
              <a:rPr lang="sv-SE" sz="1000" dirty="0" err="1"/>
              <a:t>time</a:t>
            </a:r>
            <a:r>
              <a:rPr lang="sv-SE" sz="1000" dirty="0"/>
              <a:t> </a:t>
            </a:r>
            <a:r>
              <a:rPr lang="sv-SE" sz="1000" dirty="0" err="1"/>
              <a:t>window</a:t>
            </a:r>
            <a:r>
              <a:rPr lang="sv-SE" sz="1000" dirty="0"/>
              <a:t>)</a:t>
            </a:r>
          </a:p>
          <a:p>
            <a:r>
              <a:rPr lang="sv-SE" sz="1000" dirty="0" err="1"/>
              <a:t>engineering</a:t>
            </a:r>
            <a:r>
              <a:rPr lang="sv-SE" sz="1000" dirty="0"/>
              <a:t> OPI for the </a:t>
            </a:r>
            <a:r>
              <a:rPr lang="sv-SE" sz="1000" dirty="0" err="1"/>
              <a:t>above</a:t>
            </a:r>
            <a:r>
              <a:rPr lang="sv-SE" sz="1000" dirty="0"/>
              <a:t> features</a:t>
            </a:r>
          </a:p>
          <a:p>
            <a:pPr marL="0" indent="0">
              <a:buFont typeface="Arial" panose="020B0604020202020204" pitchFamily="34" charset="0"/>
              <a:buNone/>
            </a:pPr>
            <a:endParaRPr lang="en-US" sz="1000" dirty="0"/>
          </a:p>
          <a:p>
            <a:pPr marL="0" indent="0">
              <a:buFont typeface="Arial" panose="020B0604020202020204" pitchFamily="34" charset="0"/>
              <a:buNone/>
            </a:pPr>
            <a:endParaRPr lang="en-US" sz="1000" dirty="0"/>
          </a:p>
        </p:txBody>
      </p:sp>
      <p:sp>
        <p:nvSpPr>
          <p:cNvPr id="6" name="Content Placeholder 2">
            <a:extLst>
              <a:ext uri="{FF2B5EF4-FFF2-40B4-BE49-F238E27FC236}">
                <a16:creationId xmlns:a16="http://schemas.microsoft.com/office/drawing/2014/main" id="{7411860A-AAEC-C946-B3FE-01505D6E604E}"/>
              </a:ext>
            </a:extLst>
          </p:cNvPr>
          <p:cNvSpPr txBox="1">
            <a:spLocks/>
          </p:cNvSpPr>
          <p:nvPr/>
        </p:nvSpPr>
        <p:spPr>
          <a:xfrm>
            <a:off x="4605657" y="2423626"/>
            <a:ext cx="3888432" cy="1704454"/>
          </a:xfrm>
          <a:prstGeom prst="rect">
            <a:avLst/>
          </a:prstGeom>
          <a:solidFill>
            <a:srgbClr val="92D050">
              <a:alpha val="20000"/>
            </a:srgb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000" dirty="0"/>
              <a:t>Stage 2:</a:t>
            </a:r>
          </a:p>
          <a:p>
            <a:r>
              <a:rPr lang="sv-SE" sz="1000" dirty="0"/>
              <a:t>10x </a:t>
            </a:r>
            <a:r>
              <a:rPr lang="sv-SE" sz="1000" dirty="0" err="1"/>
              <a:t>processed</a:t>
            </a:r>
            <a:r>
              <a:rPr lang="sv-SE" sz="1000" dirty="0"/>
              <a:t> </a:t>
            </a:r>
            <a:r>
              <a:rPr lang="sv-SE" sz="1000" dirty="0" err="1"/>
              <a:t>channel</a:t>
            </a:r>
            <a:r>
              <a:rPr lang="sv-SE" sz="1000" dirty="0"/>
              <a:t> data</a:t>
            </a:r>
          </a:p>
          <a:p>
            <a:r>
              <a:rPr lang="sv-SE" sz="1000" dirty="0"/>
              <a:t>Auto </a:t>
            </a:r>
            <a:r>
              <a:rPr lang="sv-SE" sz="1000" dirty="0" err="1"/>
              <a:t>baseline</a:t>
            </a:r>
            <a:r>
              <a:rPr lang="sv-SE" sz="1000" dirty="0"/>
              <a:t> restoration (</a:t>
            </a:r>
            <a:r>
              <a:rPr lang="sv-SE" sz="1000" dirty="0" err="1"/>
              <a:t>Automatically</a:t>
            </a:r>
            <a:r>
              <a:rPr lang="sv-SE" sz="1000" dirty="0"/>
              <a:t> re-</a:t>
            </a:r>
            <a:r>
              <a:rPr lang="sv-SE" sz="1000" dirty="0" err="1"/>
              <a:t>baselines</a:t>
            </a:r>
            <a:r>
              <a:rPr lang="sv-SE" sz="1000" dirty="0"/>
              <a:t> the </a:t>
            </a:r>
            <a:r>
              <a:rPr lang="sv-SE" sz="1000" dirty="0" err="1"/>
              <a:t>measured</a:t>
            </a:r>
            <a:r>
              <a:rPr lang="sv-SE" sz="1000" dirty="0"/>
              <a:t> </a:t>
            </a:r>
            <a:r>
              <a:rPr lang="sv-SE" sz="1000" dirty="0" err="1"/>
              <a:t>pulse</a:t>
            </a:r>
            <a:r>
              <a:rPr lang="sv-SE" sz="1000" dirty="0"/>
              <a:t> to </a:t>
            </a:r>
            <a:r>
              <a:rPr lang="sv-SE" sz="1000" dirty="0" err="1"/>
              <a:t>zero</a:t>
            </a:r>
            <a:r>
              <a:rPr lang="sv-SE" sz="1000" dirty="0"/>
              <a:t> </a:t>
            </a:r>
            <a:r>
              <a:rPr lang="sv-SE" sz="1000" dirty="0" err="1"/>
              <a:t>current</a:t>
            </a:r>
            <a:r>
              <a:rPr lang="sv-SE" sz="1000" dirty="0"/>
              <a:t> </a:t>
            </a:r>
            <a:r>
              <a:rPr lang="sv-SE" sz="1000" dirty="0" err="1"/>
              <a:t>during</a:t>
            </a:r>
            <a:r>
              <a:rPr lang="sv-SE" sz="1000" dirty="0"/>
              <a:t> no-</a:t>
            </a:r>
            <a:r>
              <a:rPr lang="sv-SE" sz="1000" dirty="0" err="1"/>
              <a:t>pulse</a:t>
            </a:r>
            <a:r>
              <a:rPr lang="sv-SE" sz="1000" dirty="0"/>
              <a:t> period)</a:t>
            </a:r>
          </a:p>
          <a:p>
            <a:r>
              <a:rPr lang="sv-SE" sz="1000" dirty="0" err="1"/>
              <a:t>Droop</a:t>
            </a:r>
            <a:r>
              <a:rPr lang="sv-SE" sz="1000" dirty="0"/>
              <a:t> </a:t>
            </a:r>
            <a:r>
              <a:rPr lang="sv-SE" sz="1000" dirty="0" err="1"/>
              <a:t>compensation</a:t>
            </a:r>
            <a:r>
              <a:rPr lang="sv-SE" sz="1000" dirty="0"/>
              <a:t> (</a:t>
            </a:r>
            <a:r>
              <a:rPr lang="sv-SE" sz="1000" dirty="0" err="1"/>
              <a:t>Compensates</a:t>
            </a:r>
            <a:r>
              <a:rPr lang="sv-SE" sz="1000" dirty="0"/>
              <a:t> ACCT </a:t>
            </a:r>
            <a:r>
              <a:rPr lang="sv-SE" sz="1000" dirty="0" err="1"/>
              <a:t>droop</a:t>
            </a:r>
            <a:r>
              <a:rPr lang="sv-SE" sz="1000" dirty="0"/>
              <a:t> </a:t>
            </a:r>
            <a:r>
              <a:rPr lang="sv-SE" sz="1000" dirty="0" err="1"/>
              <a:t>based</a:t>
            </a:r>
            <a:r>
              <a:rPr lang="sv-SE" sz="1000" dirty="0"/>
              <a:t> on an </a:t>
            </a:r>
            <a:r>
              <a:rPr lang="sv-SE" sz="1000" dirty="0" err="1"/>
              <a:t>inserted</a:t>
            </a:r>
            <a:r>
              <a:rPr lang="sv-SE" sz="1000" dirty="0"/>
              <a:t> </a:t>
            </a:r>
            <a:r>
              <a:rPr lang="sv-SE" sz="1000" dirty="0" err="1"/>
              <a:t>droop</a:t>
            </a:r>
            <a:r>
              <a:rPr lang="sv-SE" sz="1000" dirty="0"/>
              <a:t> rate)</a:t>
            </a:r>
          </a:p>
          <a:p>
            <a:r>
              <a:rPr lang="sv-SE" sz="1000" dirty="0" err="1"/>
              <a:t>Moving</a:t>
            </a:r>
            <a:r>
              <a:rPr lang="sv-SE" sz="1000" dirty="0"/>
              <a:t> </a:t>
            </a:r>
            <a:r>
              <a:rPr lang="sv-SE" sz="1000" dirty="0" err="1"/>
              <a:t>averager</a:t>
            </a:r>
            <a:r>
              <a:rPr lang="sv-SE" sz="1000" dirty="0"/>
              <a:t> (</a:t>
            </a:r>
            <a:r>
              <a:rPr lang="sv-SE" sz="1000" dirty="0" err="1"/>
              <a:t>Applies</a:t>
            </a:r>
            <a:r>
              <a:rPr lang="sv-SE" sz="1000" dirty="0"/>
              <a:t> a </a:t>
            </a:r>
            <a:r>
              <a:rPr lang="sv-SE" sz="1000" dirty="0" err="1"/>
              <a:t>low</a:t>
            </a:r>
            <a:r>
              <a:rPr lang="sv-SE" sz="1000" dirty="0"/>
              <a:t> pass filter (</a:t>
            </a:r>
            <a:r>
              <a:rPr lang="sv-SE" sz="1000" dirty="0" err="1"/>
              <a:t>if</a:t>
            </a:r>
            <a:r>
              <a:rPr lang="sv-SE" sz="1000" dirty="0"/>
              <a:t> </a:t>
            </a:r>
            <a:r>
              <a:rPr lang="sv-SE" sz="1000" dirty="0" err="1"/>
              <a:t>enabled</a:t>
            </a:r>
            <a:r>
              <a:rPr lang="sv-SE" sz="1000" dirty="0"/>
              <a:t>) to </a:t>
            </a:r>
            <a:r>
              <a:rPr lang="sv-SE" sz="1000" dirty="0" err="1"/>
              <a:t>reduce</a:t>
            </a:r>
            <a:r>
              <a:rPr lang="sv-SE" sz="1000" dirty="0"/>
              <a:t> ACCT signal </a:t>
            </a:r>
            <a:r>
              <a:rPr lang="sv-SE" sz="1000" dirty="0" err="1"/>
              <a:t>noise</a:t>
            </a:r>
            <a:r>
              <a:rPr lang="sv-SE" sz="1000" dirty="0"/>
              <a:t>)</a:t>
            </a:r>
          </a:p>
          <a:p>
            <a:r>
              <a:rPr lang="sv-SE" sz="1000" dirty="0" err="1"/>
              <a:t>engineering</a:t>
            </a:r>
            <a:r>
              <a:rPr lang="sv-SE" sz="1000" dirty="0"/>
              <a:t> OPI for the </a:t>
            </a:r>
            <a:r>
              <a:rPr lang="sv-SE" sz="1000" dirty="0" err="1"/>
              <a:t>above</a:t>
            </a:r>
            <a:r>
              <a:rPr lang="sv-SE" sz="1000" dirty="0"/>
              <a:t> features</a:t>
            </a:r>
          </a:p>
          <a:p>
            <a:pPr marL="0" indent="0">
              <a:buFont typeface="Arial" panose="020B0604020202020204" pitchFamily="34" charset="0"/>
              <a:buNone/>
            </a:pPr>
            <a:endParaRPr lang="en-US" sz="1000" dirty="0"/>
          </a:p>
          <a:p>
            <a:pPr marL="0" indent="0">
              <a:buFont typeface="Arial" panose="020B0604020202020204" pitchFamily="34" charset="0"/>
              <a:buNone/>
            </a:pPr>
            <a:endParaRPr lang="en-US" sz="1000" dirty="0"/>
          </a:p>
        </p:txBody>
      </p:sp>
      <p:sp>
        <p:nvSpPr>
          <p:cNvPr id="8" name="Content Placeholder 2">
            <a:extLst>
              <a:ext uri="{FF2B5EF4-FFF2-40B4-BE49-F238E27FC236}">
                <a16:creationId xmlns:a16="http://schemas.microsoft.com/office/drawing/2014/main" id="{5A7F1212-E2CE-954A-9424-0B2C59C2FCC9}"/>
              </a:ext>
            </a:extLst>
          </p:cNvPr>
          <p:cNvSpPr txBox="1">
            <a:spLocks/>
          </p:cNvSpPr>
          <p:nvPr/>
        </p:nvSpPr>
        <p:spPr>
          <a:xfrm>
            <a:off x="368411" y="4246234"/>
            <a:ext cx="3888432" cy="1704454"/>
          </a:xfrm>
          <a:prstGeom prst="rect">
            <a:avLst/>
          </a:prstGeom>
          <a:solidFill>
            <a:srgbClr val="FFC000">
              <a:alpha val="20000"/>
            </a:srgb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000" dirty="0"/>
              <a:t>Stage 3:</a:t>
            </a:r>
          </a:p>
          <a:p>
            <a:r>
              <a:rPr lang="sv-SE" sz="1000" dirty="0"/>
              <a:t>Interlock on </a:t>
            </a:r>
            <a:r>
              <a:rPr lang="sv-SE" sz="1000" dirty="0" err="1"/>
              <a:t>too-high</a:t>
            </a:r>
            <a:r>
              <a:rPr lang="sv-SE" sz="1000" dirty="0"/>
              <a:t> </a:t>
            </a:r>
            <a:r>
              <a:rPr lang="sv-SE" sz="1000" dirty="0" err="1"/>
              <a:t>current</a:t>
            </a:r>
            <a:r>
              <a:rPr lang="sv-SE" sz="1000" dirty="0"/>
              <a:t>, </a:t>
            </a:r>
            <a:r>
              <a:rPr lang="sv-SE" sz="1000" dirty="0" err="1"/>
              <a:t>too-low</a:t>
            </a:r>
            <a:r>
              <a:rPr lang="sv-SE" sz="1000" dirty="0"/>
              <a:t> </a:t>
            </a:r>
            <a:r>
              <a:rPr lang="sv-SE" sz="1000" dirty="0" err="1"/>
              <a:t>current</a:t>
            </a:r>
            <a:r>
              <a:rPr lang="sv-SE" sz="1000" dirty="0"/>
              <a:t>, </a:t>
            </a:r>
            <a:r>
              <a:rPr lang="sv-SE" sz="1000" dirty="0" err="1"/>
              <a:t>inconsistent</a:t>
            </a:r>
            <a:r>
              <a:rPr lang="sv-SE" sz="1000" dirty="0"/>
              <a:t> </a:t>
            </a:r>
            <a:r>
              <a:rPr lang="sv-SE" sz="1000" dirty="0" err="1"/>
              <a:t>pulse</a:t>
            </a:r>
            <a:r>
              <a:rPr lang="sv-SE" sz="1000" dirty="0"/>
              <a:t> rate, </a:t>
            </a:r>
            <a:r>
              <a:rPr lang="sv-SE" sz="1000" dirty="0" err="1"/>
              <a:t>inconsistent</a:t>
            </a:r>
            <a:r>
              <a:rPr lang="sv-SE" sz="1000" dirty="0"/>
              <a:t> </a:t>
            </a:r>
            <a:r>
              <a:rPr lang="sv-SE" sz="1000" dirty="0" err="1"/>
              <a:t>pulse</a:t>
            </a:r>
            <a:r>
              <a:rPr lang="sv-SE" sz="1000" dirty="0"/>
              <a:t> </a:t>
            </a:r>
            <a:r>
              <a:rPr lang="sv-SE" sz="1000" dirty="0" err="1"/>
              <a:t>width</a:t>
            </a:r>
            <a:r>
              <a:rPr lang="sv-SE" sz="1000" dirty="0"/>
              <a:t>, </a:t>
            </a:r>
            <a:r>
              <a:rPr lang="sv-SE" sz="1000" dirty="0" err="1"/>
              <a:t>errant</a:t>
            </a:r>
            <a:r>
              <a:rPr lang="sv-SE" sz="1000" dirty="0"/>
              <a:t> beam, </a:t>
            </a:r>
            <a:r>
              <a:rPr lang="sv-SE" sz="1000" dirty="0" err="1"/>
              <a:t>integrated</a:t>
            </a:r>
            <a:r>
              <a:rPr lang="sv-SE" sz="1000" dirty="0"/>
              <a:t> charge (LI),</a:t>
            </a:r>
          </a:p>
          <a:p>
            <a:r>
              <a:rPr lang="sv-SE" sz="1000" dirty="0"/>
              <a:t>BCM READY (for the BCM-FBIS interface)</a:t>
            </a:r>
          </a:p>
          <a:p>
            <a:r>
              <a:rPr lang="sv-SE" sz="1000" dirty="0"/>
              <a:t>BCM-FBIS interface (BEAM_ABORT, BCM_READY and </a:t>
            </a:r>
            <a:r>
              <a:rPr lang="sv-SE" sz="1000" dirty="0" err="1"/>
              <a:t>serial</a:t>
            </a:r>
            <a:r>
              <a:rPr lang="sv-SE" sz="1000" dirty="0"/>
              <a:t> data </a:t>
            </a:r>
            <a:r>
              <a:rPr lang="sv-SE" sz="1000" dirty="0" err="1"/>
              <a:t>link</a:t>
            </a:r>
            <a:r>
              <a:rPr lang="sv-SE" sz="1000" dirty="0"/>
              <a:t> in the BCM-FBIS interface)</a:t>
            </a:r>
          </a:p>
          <a:p>
            <a:r>
              <a:rPr lang="sv-SE" sz="1000" dirty="0" err="1"/>
              <a:t>Probe</a:t>
            </a:r>
            <a:r>
              <a:rPr lang="sv-SE" sz="1000" dirty="0"/>
              <a:t> </a:t>
            </a:r>
            <a:r>
              <a:rPr lang="sv-SE" sz="1000" dirty="0" err="1"/>
              <a:t>channels</a:t>
            </a:r>
            <a:r>
              <a:rPr lang="sv-SE" sz="1000" dirty="0"/>
              <a:t> (1-4)</a:t>
            </a:r>
          </a:p>
          <a:p>
            <a:r>
              <a:rPr lang="sv-SE" sz="1000" dirty="0" err="1"/>
              <a:t>engineering</a:t>
            </a:r>
            <a:r>
              <a:rPr lang="sv-SE" sz="1000" dirty="0"/>
              <a:t> OPI for the </a:t>
            </a:r>
            <a:r>
              <a:rPr lang="sv-SE" sz="1000" dirty="0" err="1"/>
              <a:t>above</a:t>
            </a:r>
            <a:r>
              <a:rPr lang="sv-SE" sz="1000" dirty="0"/>
              <a:t> features</a:t>
            </a:r>
            <a:endParaRPr lang="en-US" sz="1000" dirty="0"/>
          </a:p>
          <a:p>
            <a:pPr marL="0" indent="0">
              <a:buFont typeface="Arial" panose="020B0604020202020204" pitchFamily="34" charset="0"/>
              <a:buNone/>
            </a:pPr>
            <a:endParaRPr lang="en-US" sz="1000" dirty="0"/>
          </a:p>
        </p:txBody>
      </p:sp>
      <p:sp>
        <p:nvSpPr>
          <p:cNvPr id="9" name="Content Placeholder 2">
            <a:extLst>
              <a:ext uri="{FF2B5EF4-FFF2-40B4-BE49-F238E27FC236}">
                <a16:creationId xmlns:a16="http://schemas.microsoft.com/office/drawing/2014/main" id="{7CB1DBE7-35C1-5D48-819D-AF56C0F74BA9}"/>
              </a:ext>
            </a:extLst>
          </p:cNvPr>
          <p:cNvSpPr txBox="1">
            <a:spLocks/>
          </p:cNvSpPr>
          <p:nvPr/>
        </p:nvSpPr>
        <p:spPr>
          <a:xfrm>
            <a:off x="4605657" y="4246234"/>
            <a:ext cx="3888432" cy="2567142"/>
          </a:xfrm>
          <a:prstGeom prst="rect">
            <a:avLst/>
          </a:prstGeom>
          <a:solidFill>
            <a:schemeClr val="bg1">
              <a:lumMod val="75000"/>
              <a:alpha val="2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000" dirty="0"/>
              <a:t>Stage 4:</a:t>
            </a:r>
          </a:p>
          <a:p>
            <a:r>
              <a:rPr lang="sv-SE" sz="1000" dirty="0"/>
              <a:t>MPS parameters restoration (design and </a:t>
            </a:r>
            <a:r>
              <a:rPr lang="sv-SE" sz="1000" dirty="0" err="1"/>
              <a:t>development</a:t>
            </a:r>
            <a:r>
              <a:rPr lang="sv-SE" sz="1000" dirty="0"/>
              <a:t> </a:t>
            </a:r>
            <a:r>
              <a:rPr lang="sv-SE" sz="1000" dirty="0" err="1"/>
              <a:t>of</a:t>
            </a:r>
            <a:r>
              <a:rPr lang="sv-SE" sz="1000" dirty="0"/>
              <a:t> </a:t>
            </a:r>
            <a:r>
              <a:rPr lang="sv-SE" sz="1000" dirty="0" err="1"/>
              <a:t>controlled</a:t>
            </a:r>
            <a:r>
              <a:rPr lang="sv-SE" sz="1000" dirty="0"/>
              <a:t> parameter restoration </a:t>
            </a:r>
            <a:r>
              <a:rPr lang="sv-SE" sz="1000" dirty="0" err="1"/>
              <a:t>scheme</a:t>
            </a:r>
            <a:r>
              <a:rPr lang="sv-SE" sz="1000" dirty="0"/>
              <a:t>)</a:t>
            </a:r>
          </a:p>
          <a:p>
            <a:r>
              <a:rPr lang="sv-SE" sz="1000" dirty="0"/>
              <a:t>ACCT </a:t>
            </a:r>
            <a:r>
              <a:rPr lang="sv-SE" sz="1000" dirty="0" err="1"/>
              <a:t>calibration</a:t>
            </a:r>
            <a:r>
              <a:rPr lang="sv-SE" sz="1000" dirty="0"/>
              <a:t> (</a:t>
            </a:r>
            <a:r>
              <a:rPr lang="sv-SE" sz="1000" dirty="0" err="1"/>
              <a:t>Generates</a:t>
            </a:r>
            <a:r>
              <a:rPr lang="sv-SE" sz="1000" dirty="0"/>
              <a:t> a </a:t>
            </a:r>
            <a:r>
              <a:rPr lang="sv-SE" sz="1000" dirty="0" err="1"/>
              <a:t>calibration</a:t>
            </a:r>
            <a:r>
              <a:rPr lang="sv-SE" sz="1000" dirty="0"/>
              <a:t> </a:t>
            </a:r>
            <a:r>
              <a:rPr lang="sv-SE" sz="1000" dirty="0" err="1"/>
              <a:t>pulse</a:t>
            </a:r>
            <a:r>
              <a:rPr lang="sv-SE" sz="1000" dirty="0"/>
              <a:t> </a:t>
            </a:r>
            <a:r>
              <a:rPr lang="sv-SE" sz="1000" dirty="0" err="1"/>
              <a:t>with</a:t>
            </a:r>
            <a:r>
              <a:rPr lang="sv-SE" sz="1000" dirty="0"/>
              <a:t> a precise timing </a:t>
            </a:r>
            <a:r>
              <a:rPr lang="sv-SE" sz="1000" dirty="0" err="1"/>
              <a:t>after</a:t>
            </a:r>
            <a:r>
              <a:rPr lang="sv-SE" sz="1000" dirty="0"/>
              <a:t> </a:t>
            </a:r>
            <a:r>
              <a:rPr lang="sv-SE" sz="1000" dirty="0" err="1"/>
              <a:t>receiving</a:t>
            </a:r>
            <a:r>
              <a:rPr lang="sv-SE" sz="1000" dirty="0"/>
              <a:t> an ACCT CAL event from the Timing system, </a:t>
            </a:r>
            <a:r>
              <a:rPr lang="sv-SE" sz="1000" dirty="0" err="1"/>
              <a:t>precisely</a:t>
            </a:r>
            <a:r>
              <a:rPr lang="sv-SE" sz="1000" dirty="0"/>
              <a:t> </a:t>
            </a:r>
            <a:r>
              <a:rPr lang="sv-SE" sz="1000" dirty="0" err="1"/>
              <a:t>measures</a:t>
            </a:r>
            <a:r>
              <a:rPr lang="sv-SE" sz="1000" dirty="0"/>
              <a:t> the </a:t>
            </a:r>
            <a:r>
              <a:rPr lang="sv-SE" sz="1000" dirty="0" err="1"/>
              <a:t>pulse</a:t>
            </a:r>
            <a:r>
              <a:rPr lang="sv-SE" sz="1000" dirty="0"/>
              <a:t> </a:t>
            </a:r>
            <a:r>
              <a:rPr lang="sv-SE" sz="1000" dirty="0" err="1"/>
              <a:t>amplitude</a:t>
            </a:r>
            <a:r>
              <a:rPr lang="sv-SE" sz="1000" dirty="0"/>
              <a:t> and the </a:t>
            </a:r>
            <a:r>
              <a:rPr lang="sv-SE" sz="1000" dirty="0" err="1"/>
              <a:t>droop</a:t>
            </a:r>
            <a:r>
              <a:rPr lang="sv-SE" sz="1000" dirty="0"/>
              <a:t> rate, and re-</a:t>
            </a:r>
            <a:r>
              <a:rPr lang="sv-SE" sz="1000" dirty="0" err="1"/>
              <a:t>adjusts</a:t>
            </a:r>
            <a:r>
              <a:rPr lang="sv-SE" sz="1000" dirty="0"/>
              <a:t> the BCM parameters to </a:t>
            </a:r>
            <a:r>
              <a:rPr lang="sv-SE" sz="1000" dirty="0" err="1"/>
              <a:t>compensate</a:t>
            </a:r>
            <a:r>
              <a:rPr lang="sv-SE" sz="1000" dirty="0"/>
              <a:t> for </a:t>
            </a:r>
            <a:r>
              <a:rPr lang="sv-SE" sz="1000" dirty="0" err="1"/>
              <a:t>any</a:t>
            </a:r>
            <a:r>
              <a:rPr lang="sv-SE" sz="1000" dirty="0"/>
              <a:t> drifts)</a:t>
            </a:r>
          </a:p>
          <a:p>
            <a:r>
              <a:rPr lang="sv-SE" sz="1000" dirty="0"/>
              <a:t>ACCT </a:t>
            </a:r>
            <a:r>
              <a:rPr lang="sv-SE" sz="1000" dirty="0" err="1"/>
              <a:t>calibration</a:t>
            </a:r>
            <a:r>
              <a:rPr lang="sv-SE" sz="1000" dirty="0"/>
              <a:t> (Timing system </a:t>
            </a:r>
            <a:r>
              <a:rPr lang="sv-SE" sz="1000" dirty="0" err="1"/>
              <a:t>sends</a:t>
            </a:r>
            <a:r>
              <a:rPr lang="sv-SE" sz="1000" dirty="0"/>
              <a:t> </a:t>
            </a:r>
            <a:r>
              <a:rPr lang="sv-SE" sz="1000" dirty="0" err="1"/>
              <a:t>out</a:t>
            </a:r>
            <a:r>
              <a:rPr lang="sv-SE" sz="1000" dirty="0"/>
              <a:t> an ACCT CAL event </a:t>
            </a:r>
            <a:r>
              <a:rPr lang="sv-SE" sz="1000" dirty="0" err="1"/>
              <a:t>every</a:t>
            </a:r>
            <a:r>
              <a:rPr lang="sv-SE" sz="1000" dirty="0"/>
              <a:t> 20 min; all the </a:t>
            </a:r>
            <a:r>
              <a:rPr lang="sv-SE" sz="1000" dirty="0" err="1"/>
              <a:t>ACCTs</a:t>
            </a:r>
            <a:r>
              <a:rPr lang="sv-SE" sz="1000" dirty="0"/>
              <a:t> </a:t>
            </a:r>
            <a:r>
              <a:rPr lang="sv-SE" sz="1000" dirty="0" err="1"/>
              <a:t>will</a:t>
            </a:r>
            <a:r>
              <a:rPr lang="sv-SE" sz="1000" dirty="0"/>
              <a:t> </a:t>
            </a:r>
            <a:r>
              <a:rPr lang="sv-SE" sz="1000" dirty="0" err="1"/>
              <a:t>then</a:t>
            </a:r>
            <a:r>
              <a:rPr lang="sv-SE" sz="1000" dirty="0"/>
              <a:t> get </a:t>
            </a:r>
            <a:r>
              <a:rPr lang="sv-SE" sz="1000" dirty="0" err="1"/>
              <a:t>calibrated</a:t>
            </a:r>
            <a:r>
              <a:rPr lang="sv-SE" sz="1000" dirty="0"/>
              <a:t> </a:t>
            </a:r>
            <a:r>
              <a:rPr lang="sv-SE" sz="1000" dirty="0" err="1"/>
              <a:t>during</a:t>
            </a:r>
            <a:r>
              <a:rPr lang="sv-SE" sz="1000" dirty="0"/>
              <a:t> the </a:t>
            </a:r>
            <a:r>
              <a:rPr lang="sv-SE" sz="1000" dirty="0" err="1"/>
              <a:t>next</a:t>
            </a:r>
            <a:r>
              <a:rPr lang="sv-SE" sz="1000" dirty="0"/>
              <a:t> </a:t>
            </a:r>
            <a:r>
              <a:rPr lang="sv-SE" sz="1000" dirty="0" err="1"/>
              <a:t>immediate</a:t>
            </a:r>
            <a:r>
              <a:rPr lang="sv-SE" sz="1000" dirty="0"/>
              <a:t> no-</a:t>
            </a:r>
            <a:r>
              <a:rPr lang="sv-SE" sz="1000" dirty="0" err="1"/>
              <a:t>pulse</a:t>
            </a:r>
            <a:r>
              <a:rPr lang="sv-SE" sz="1000" dirty="0"/>
              <a:t> </a:t>
            </a:r>
            <a:r>
              <a:rPr lang="sv-SE" sz="1000" dirty="0" err="1"/>
              <a:t>after</a:t>
            </a:r>
            <a:r>
              <a:rPr lang="sv-SE" sz="1000" dirty="0"/>
              <a:t> </a:t>
            </a:r>
            <a:r>
              <a:rPr lang="sv-SE" sz="1000" dirty="0" err="1"/>
              <a:t>receiving</a:t>
            </a:r>
            <a:r>
              <a:rPr lang="sv-SE" sz="1000" dirty="0"/>
              <a:t> </a:t>
            </a:r>
            <a:r>
              <a:rPr lang="sv-SE" sz="1000" dirty="0" err="1"/>
              <a:t>this</a:t>
            </a:r>
            <a:r>
              <a:rPr lang="sv-SE" sz="1000" dirty="0"/>
              <a:t> event)</a:t>
            </a:r>
          </a:p>
          <a:p>
            <a:r>
              <a:rPr lang="sv-SE" sz="1000" dirty="0"/>
              <a:t>Data on </a:t>
            </a:r>
            <a:r>
              <a:rPr lang="sv-SE" sz="1000" dirty="0" err="1"/>
              <a:t>demand</a:t>
            </a:r>
            <a:r>
              <a:rPr lang="sv-SE" sz="1000" dirty="0"/>
              <a:t> </a:t>
            </a:r>
            <a:r>
              <a:rPr lang="sv-SE" sz="1000" dirty="0" err="1"/>
              <a:t>continuously</a:t>
            </a:r>
            <a:r>
              <a:rPr lang="sv-SE" sz="1000" dirty="0"/>
              <a:t> </a:t>
            </a:r>
            <a:r>
              <a:rPr lang="sv-SE" sz="1000" dirty="0" err="1"/>
              <a:t>writes</a:t>
            </a:r>
            <a:r>
              <a:rPr lang="sv-SE" sz="1000" dirty="0"/>
              <a:t> </a:t>
            </a:r>
            <a:r>
              <a:rPr lang="sv-SE" sz="1000" dirty="0" err="1"/>
              <a:t>most</a:t>
            </a:r>
            <a:r>
              <a:rPr lang="sv-SE" sz="1000" dirty="0"/>
              <a:t> recent BCM data on the AMC </a:t>
            </a:r>
            <a:r>
              <a:rPr lang="sv-SE" sz="1000" dirty="0" err="1"/>
              <a:t>memory</a:t>
            </a:r>
            <a:r>
              <a:rPr lang="sv-SE" sz="1000" dirty="0"/>
              <a:t> and </a:t>
            </a:r>
            <a:r>
              <a:rPr lang="sv-SE" sz="1000" dirty="0" err="1"/>
              <a:t>freezes</a:t>
            </a:r>
            <a:r>
              <a:rPr lang="sv-SE" sz="1000" dirty="0"/>
              <a:t> the data </a:t>
            </a:r>
            <a:r>
              <a:rPr lang="sv-SE" sz="1000" dirty="0" err="1"/>
              <a:t>upon</a:t>
            </a:r>
            <a:r>
              <a:rPr lang="sv-SE" sz="1000" dirty="0"/>
              <a:t> </a:t>
            </a:r>
            <a:r>
              <a:rPr lang="sv-SE" sz="1000" dirty="0" err="1"/>
              <a:t>receiving</a:t>
            </a:r>
            <a:r>
              <a:rPr lang="sv-SE" sz="1000" dirty="0"/>
              <a:t> a beam abort event from the Timing system)</a:t>
            </a:r>
          </a:p>
          <a:p>
            <a:r>
              <a:rPr lang="sv-SE" sz="1000" dirty="0"/>
              <a:t>OPI for the </a:t>
            </a:r>
            <a:r>
              <a:rPr lang="sv-SE" sz="1000" dirty="0" err="1"/>
              <a:t>above</a:t>
            </a:r>
            <a:r>
              <a:rPr lang="sv-SE" sz="1000" dirty="0"/>
              <a:t> features</a:t>
            </a:r>
          </a:p>
          <a:p>
            <a:pPr marL="0" indent="0">
              <a:buFont typeface="Arial" panose="020B0604020202020204" pitchFamily="34" charset="0"/>
              <a:buNone/>
            </a:pPr>
            <a:endParaRPr lang="en-US" sz="1000" dirty="0"/>
          </a:p>
        </p:txBody>
      </p:sp>
      <p:sp>
        <p:nvSpPr>
          <p:cNvPr id="10" name="Rectangle 9">
            <a:extLst>
              <a:ext uri="{FF2B5EF4-FFF2-40B4-BE49-F238E27FC236}">
                <a16:creationId xmlns:a16="http://schemas.microsoft.com/office/drawing/2014/main" id="{3FC35404-3163-D444-8D96-B538216A653E}"/>
              </a:ext>
            </a:extLst>
          </p:cNvPr>
          <p:cNvSpPr/>
          <p:nvPr/>
        </p:nvSpPr>
        <p:spPr>
          <a:xfrm>
            <a:off x="20458" y="5952698"/>
            <a:ext cx="4392488" cy="830997"/>
          </a:xfrm>
          <a:prstGeom prst="rect">
            <a:avLst/>
          </a:prstGeom>
        </p:spPr>
        <p:txBody>
          <a:bodyPr wrap="square">
            <a:spAutoFit/>
          </a:bodyPr>
          <a:lstStyle/>
          <a:p>
            <a:pPr marL="285750" indent="-285750">
              <a:buFont typeface="Courier New" panose="02070309020205020404" pitchFamily="49" charset="0"/>
              <a:buChar char="o"/>
            </a:pPr>
            <a:r>
              <a:rPr lang="en-GB" sz="1200" dirty="0">
                <a:solidFill>
                  <a:srgbClr val="0432FF"/>
                </a:solidFill>
                <a:latin typeface="Arial" panose="020B0604020202020204" pitchFamily="34" charset="0"/>
                <a:ea typeface="Times New Roman" pitchFamily="2" charset="0"/>
                <a:cs typeface="Arial" panose="020B0604020202020204" pitchFamily="34" charset="0"/>
              </a:rPr>
              <a:t>Stages 1-2: are nearly done (Probe channels are required to complete the FW verification). </a:t>
            </a:r>
          </a:p>
          <a:p>
            <a:pPr marL="285750" indent="-285750">
              <a:buFont typeface="Courier New" panose="02070309020205020404" pitchFamily="49" charset="0"/>
              <a:buChar char="o"/>
            </a:pPr>
            <a:r>
              <a:rPr lang="en-GB" sz="1200" dirty="0">
                <a:solidFill>
                  <a:srgbClr val="0432FF"/>
                </a:solidFill>
                <a:latin typeface="Arial" panose="020B0604020202020204" pitchFamily="34" charset="0"/>
                <a:ea typeface="Times New Roman" pitchFamily="2" charset="0"/>
                <a:cs typeface="Arial" panose="020B0604020202020204" pitchFamily="34" charset="0"/>
              </a:rPr>
              <a:t>Stage 3: work is ongoing.</a:t>
            </a:r>
          </a:p>
          <a:p>
            <a:pPr marL="285750" indent="-285750">
              <a:buFont typeface="Courier New" panose="02070309020205020404" pitchFamily="49" charset="0"/>
              <a:buChar char="o"/>
            </a:pPr>
            <a:r>
              <a:rPr lang="en-GB" sz="1200" dirty="0">
                <a:solidFill>
                  <a:srgbClr val="0432FF"/>
                </a:solidFill>
                <a:latin typeface="Arial" panose="020B0604020202020204" pitchFamily="34" charset="0"/>
                <a:ea typeface="Times New Roman" pitchFamily="2" charset="0"/>
                <a:cs typeface="Arial" panose="020B0604020202020204" pitchFamily="34" charset="0"/>
              </a:rPr>
              <a:t>BCM rev. 3 SW by: </a:t>
            </a:r>
            <a:r>
              <a:rPr lang="en-GB" sz="1200" dirty="0" err="1">
                <a:solidFill>
                  <a:srgbClr val="0432FF"/>
                </a:solidFill>
                <a:latin typeface="Arial" panose="020B0604020202020204" pitchFamily="34" charset="0"/>
                <a:ea typeface="Times New Roman" pitchFamily="2" charset="0"/>
                <a:cs typeface="Arial" panose="020B0604020202020204" pitchFamily="34" charset="0"/>
              </a:rPr>
              <a:t>Hinko</a:t>
            </a:r>
            <a:r>
              <a:rPr lang="en-GB" sz="1200" dirty="0">
                <a:solidFill>
                  <a:srgbClr val="0432FF"/>
                </a:solidFill>
                <a:latin typeface="Arial" panose="020B0604020202020204" pitchFamily="34" charset="0"/>
                <a:ea typeface="Times New Roman" pitchFamily="2" charset="0"/>
                <a:cs typeface="Arial" panose="020B0604020202020204" pitchFamily="34" charset="0"/>
              </a:rPr>
              <a:t> </a:t>
            </a:r>
            <a:r>
              <a:rPr lang="en-GB" sz="1200" dirty="0" err="1">
                <a:solidFill>
                  <a:srgbClr val="0432FF"/>
                </a:solidFill>
                <a:latin typeface="Arial" panose="020B0604020202020204" pitchFamily="34" charset="0"/>
                <a:ea typeface="Times New Roman" pitchFamily="2" charset="0"/>
                <a:cs typeface="Arial" panose="020B0604020202020204" pitchFamily="34" charset="0"/>
              </a:rPr>
              <a:t>Kocevar</a:t>
            </a:r>
            <a:r>
              <a:rPr lang="en-GB" sz="1200" dirty="0">
                <a:solidFill>
                  <a:srgbClr val="0432FF"/>
                </a:solidFill>
                <a:latin typeface="Arial" panose="020B0604020202020204" pitchFamily="34" charset="0"/>
                <a:ea typeface="Times New Roman" pitchFamily="2" charset="0"/>
                <a:cs typeface="Arial" panose="020B0604020202020204" pitchFamily="34" charset="0"/>
              </a:rPr>
              <a:t> (ESS-BI)</a:t>
            </a:r>
          </a:p>
        </p:txBody>
      </p:sp>
    </p:spTree>
    <p:extLst>
      <p:ext uri="{BB962C8B-B14F-4D97-AF65-F5344CB8AC3E}">
        <p14:creationId xmlns:p14="http://schemas.microsoft.com/office/powerpoint/2010/main" val="244493494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Engineering OPI for the ongoing SW development – ongoing work</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16</a:t>
            </a:fld>
            <a:endParaRPr lang="sv-SE" dirty="0"/>
          </a:p>
        </p:txBody>
      </p:sp>
      <p:pic>
        <p:nvPicPr>
          <p:cNvPr id="6" name="Picture 5">
            <a:extLst>
              <a:ext uri="{FF2B5EF4-FFF2-40B4-BE49-F238E27FC236}">
                <a16:creationId xmlns:a16="http://schemas.microsoft.com/office/drawing/2014/main" id="{5452938F-E5AA-5B4C-B0E2-DC8180532D9F}"/>
              </a:ext>
            </a:extLst>
          </p:cNvPr>
          <p:cNvPicPr>
            <a:picLocks noChangeAspect="1"/>
          </p:cNvPicPr>
          <p:nvPr/>
        </p:nvPicPr>
        <p:blipFill>
          <a:blip r:embed="rId2"/>
          <a:stretch>
            <a:fillRect/>
          </a:stretch>
        </p:blipFill>
        <p:spPr>
          <a:xfrm>
            <a:off x="0" y="1772816"/>
            <a:ext cx="9144000" cy="4883054"/>
          </a:xfrm>
          <a:prstGeom prst="rect">
            <a:avLst/>
          </a:prstGeom>
        </p:spPr>
      </p:pic>
    </p:spTree>
    <p:extLst>
      <p:ext uri="{BB962C8B-B14F-4D97-AF65-F5344CB8AC3E}">
        <p14:creationId xmlns:p14="http://schemas.microsoft.com/office/powerpoint/2010/main" val="89262229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1DD1-D3D9-9B44-A7DD-A40237B24230}"/>
              </a:ext>
            </a:extLst>
          </p:cNvPr>
          <p:cNvSpPr>
            <a:spLocks noGrp="1"/>
          </p:cNvSpPr>
          <p:nvPr>
            <p:ph type="title"/>
          </p:nvPr>
        </p:nvSpPr>
        <p:spPr/>
        <p:txBody>
          <a:bodyPr/>
          <a:lstStyle/>
          <a:p>
            <a:r>
              <a:rPr lang="en-US" dirty="0"/>
              <a:t>MPS-agreed BCM machine-protection functions</a:t>
            </a:r>
          </a:p>
        </p:txBody>
      </p:sp>
      <p:sp>
        <p:nvSpPr>
          <p:cNvPr id="4" name="Slide Number Placeholder 3">
            <a:extLst>
              <a:ext uri="{FF2B5EF4-FFF2-40B4-BE49-F238E27FC236}">
                <a16:creationId xmlns:a16="http://schemas.microsoft.com/office/drawing/2014/main" id="{19139C5A-E4F6-EE43-AA57-C388AE43F126}"/>
              </a:ext>
            </a:extLst>
          </p:cNvPr>
          <p:cNvSpPr>
            <a:spLocks noGrp="1"/>
          </p:cNvSpPr>
          <p:nvPr>
            <p:ph type="sldNum" sz="quarter" idx="12"/>
          </p:nvPr>
        </p:nvSpPr>
        <p:spPr/>
        <p:txBody>
          <a:bodyPr/>
          <a:lstStyle/>
          <a:p>
            <a:fld id="{551115BC-487E-4422-894C-CB7CD3E79223}" type="slidenum">
              <a:rPr lang="sv-SE" smtClean="0"/>
              <a:t>17</a:t>
            </a:fld>
            <a:endParaRPr lang="sv-SE" dirty="0"/>
          </a:p>
        </p:txBody>
      </p:sp>
      <p:grpSp>
        <p:nvGrpSpPr>
          <p:cNvPr id="81" name="Group 80">
            <a:extLst>
              <a:ext uri="{FF2B5EF4-FFF2-40B4-BE49-F238E27FC236}">
                <a16:creationId xmlns:a16="http://schemas.microsoft.com/office/drawing/2014/main" id="{AEBC0BF7-FB8F-F442-8B80-7B5088D989BA}"/>
              </a:ext>
            </a:extLst>
          </p:cNvPr>
          <p:cNvGrpSpPr/>
          <p:nvPr/>
        </p:nvGrpSpPr>
        <p:grpSpPr>
          <a:xfrm>
            <a:off x="1691680" y="1279947"/>
            <a:ext cx="5872129" cy="2703090"/>
            <a:chOff x="880332" y="1685951"/>
            <a:chExt cx="5872129" cy="2703090"/>
          </a:xfrm>
        </p:grpSpPr>
        <p:sp>
          <p:nvSpPr>
            <p:cNvPr id="30" name="Rectangle 29">
              <a:extLst>
                <a:ext uri="{FF2B5EF4-FFF2-40B4-BE49-F238E27FC236}">
                  <a16:creationId xmlns:a16="http://schemas.microsoft.com/office/drawing/2014/main" id="{D6F7CB5E-0D62-A241-A5A4-318B92B4DF5D}"/>
                </a:ext>
              </a:extLst>
            </p:cNvPr>
            <p:cNvSpPr/>
            <p:nvPr/>
          </p:nvSpPr>
          <p:spPr>
            <a:xfrm>
              <a:off x="891865" y="3274438"/>
              <a:ext cx="702750" cy="370585"/>
            </a:xfrm>
            <a:prstGeom prst="rect">
              <a:avLst/>
            </a:prstGeom>
            <a:solidFill>
              <a:srgbClr val="92D05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c 5">
              <a:extLst>
                <a:ext uri="{FF2B5EF4-FFF2-40B4-BE49-F238E27FC236}">
                  <a16:creationId xmlns:a16="http://schemas.microsoft.com/office/drawing/2014/main" id="{FFFAC40D-2AEC-3549-8228-69EB3B83D387}"/>
                </a:ext>
              </a:extLst>
            </p:cNvPr>
            <p:cNvSpPr/>
            <p:nvPr/>
          </p:nvSpPr>
          <p:spPr>
            <a:xfrm flipH="1" flipV="1">
              <a:off x="2128353" y="1685951"/>
              <a:ext cx="131665" cy="1804512"/>
            </a:xfrm>
            <a:prstGeom prst="arc">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182D5A8E-4ED3-8B44-AA1F-FF5C20EC4AED}"/>
                </a:ext>
              </a:extLst>
            </p:cNvPr>
            <p:cNvSpPr/>
            <p:nvPr/>
          </p:nvSpPr>
          <p:spPr>
            <a:xfrm flipH="1" flipV="1">
              <a:off x="5603643" y="1685951"/>
              <a:ext cx="131665" cy="1804512"/>
            </a:xfrm>
            <a:prstGeom prst="arc">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Rectangle 34">
              <a:extLst>
                <a:ext uri="{FF2B5EF4-FFF2-40B4-BE49-F238E27FC236}">
                  <a16:creationId xmlns:a16="http://schemas.microsoft.com/office/drawing/2014/main" id="{84EBDECD-53F5-0141-A6C2-A272F552251B}"/>
                </a:ext>
              </a:extLst>
            </p:cNvPr>
            <p:cNvSpPr/>
            <p:nvPr/>
          </p:nvSpPr>
          <p:spPr>
            <a:xfrm>
              <a:off x="880332" y="2098555"/>
              <a:ext cx="715105" cy="1170972"/>
            </a:xfrm>
            <a:prstGeom prst="rect">
              <a:avLst/>
            </a:prstGeom>
            <a:solidFill>
              <a:srgbClr val="C0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AE76479-9E0C-3048-8F72-CBD7F164902C}"/>
                </a:ext>
              </a:extLst>
            </p:cNvPr>
            <p:cNvSpPr/>
            <p:nvPr/>
          </p:nvSpPr>
          <p:spPr>
            <a:xfrm>
              <a:off x="2248253" y="2101305"/>
              <a:ext cx="2838866" cy="1172397"/>
            </a:xfrm>
            <a:prstGeom prst="rect">
              <a:avLst/>
            </a:prstGeom>
            <a:solidFill>
              <a:srgbClr val="C0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49A74E2-10C0-F54C-AB77-8F742D64751C}"/>
                </a:ext>
              </a:extLst>
            </p:cNvPr>
            <p:cNvSpPr/>
            <p:nvPr/>
          </p:nvSpPr>
          <p:spPr>
            <a:xfrm>
              <a:off x="2255392" y="3274438"/>
              <a:ext cx="2829237" cy="370585"/>
            </a:xfrm>
            <a:prstGeom prst="rect">
              <a:avLst/>
            </a:prstGeom>
            <a:solidFill>
              <a:srgbClr val="92D05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c 4">
              <a:extLst>
                <a:ext uri="{FF2B5EF4-FFF2-40B4-BE49-F238E27FC236}">
                  <a16:creationId xmlns:a16="http://schemas.microsoft.com/office/drawing/2014/main" id="{14EFAC0E-2AA9-6446-A174-09A7BE4D5D53}"/>
                </a:ext>
              </a:extLst>
            </p:cNvPr>
            <p:cNvSpPr/>
            <p:nvPr/>
          </p:nvSpPr>
          <p:spPr>
            <a:xfrm flipH="1">
              <a:off x="1672774" y="2591885"/>
              <a:ext cx="265430" cy="1797156"/>
            </a:xfrm>
            <a:prstGeom prst="arc">
              <a:avLst>
                <a:gd name="adj1" fmla="val 16200000"/>
                <a:gd name="adj2" fmla="val 140948"/>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5D53E134-3725-2E4D-8080-28EAB33B4BE5}"/>
                </a:ext>
              </a:extLst>
            </p:cNvPr>
            <p:cNvCxnSpPr>
              <a:cxnSpLocks/>
            </p:cNvCxnSpPr>
            <p:nvPr/>
          </p:nvCxnSpPr>
          <p:spPr>
            <a:xfrm>
              <a:off x="891865" y="3490465"/>
              <a:ext cx="780909"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1D749D13-11F3-0D4B-A6AD-FD37796B3D63}"/>
                </a:ext>
              </a:extLst>
            </p:cNvPr>
            <p:cNvCxnSpPr>
              <a:cxnSpLocks/>
            </p:cNvCxnSpPr>
            <p:nvPr/>
          </p:nvCxnSpPr>
          <p:spPr>
            <a:xfrm>
              <a:off x="1809065" y="2591885"/>
              <a:ext cx="314663"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19EC381D-D386-3048-8728-B74F7C1966CD}"/>
                </a:ext>
              </a:extLst>
            </p:cNvPr>
            <p:cNvCxnSpPr>
              <a:cxnSpLocks/>
            </p:cNvCxnSpPr>
            <p:nvPr/>
          </p:nvCxnSpPr>
          <p:spPr>
            <a:xfrm flipH="1">
              <a:off x="2248253" y="3267327"/>
              <a:ext cx="2834853" cy="0"/>
            </a:xfrm>
            <a:prstGeom prst="line">
              <a:avLst/>
            </a:prstGeom>
            <a:ln w="15875">
              <a:solidFill>
                <a:srgbClr val="0432FF"/>
              </a:solidFill>
              <a:prstDash val="sysDash"/>
              <a:headEnd type="diamond" w="sm" len="med"/>
              <a:tailEnd type="diamond" w="sm"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F439592-B27E-C543-89ED-B6713F960395}"/>
                </a:ext>
              </a:extLst>
            </p:cNvPr>
            <p:cNvCxnSpPr>
              <a:cxnSpLocks/>
            </p:cNvCxnSpPr>
            <p:nvPr/>
          </p:nvCxnSpPr>
          <p:spPr>
            <a:xfrm>
              <a:off x="2196499" y="3490463"/>
              <a:ext cx="2951565"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Arc 21">
              <a:extLst>
                <a:ext uri="{FF2B5EF4-FFF2-40B4-BE49-F238E27FC236}">
                  <a16:creationId xmlns:a16="http://schemas.microsoft.com/office/drawing/2014/main" id="{49B27E01-3ADB-504D-AF52-684122144233}"/>
                </a:ext>
              </a:extLst>
            </p:cNvPr>
            <p:cNvSpPr/>
            <p:nvPr/>
          </p:nvSpPr>
          <p:spPr>
            <a:xfrm flipH="1">
              <a:off x="5148064" y="2591885"/>
              <a:ext cx="265430" cy="1797156"/>
            </a:xfrm>
            <a:prstGeom prst="arc">
              <a:avLst>
                <a:gd name="adj1" fmla="val 16200000"/>
                <a:gd name="adj2" fmla="val 140948"/>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126B2B34-BCE4-9747-93A2-029E341140B3}"/>
                </a:ext>
              </a:extLst>
            </p:cNvPr>
            <p:cNvCxnSpPr>
              <a:cxnSpLocks/>
            </p:cNvCxnSpPr>
            <p:nvPr/>
          </p:nvCxnSpPr>
          <p:spPr>
            <a:xfrm>
              <a:off x="5284355" y="2591885"/>
              <a:ext cx="314663"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089E99B-9E89-024C-92DD-4D1591FE84E0}"/>
                </a:ext>
              </a:extLst>
            </p:cNvPr>
            <p:cNvCxnSpPr>
              <a:cxnSpLocks/>
            </p:cNvCxnSpPr>
            <p:nvPr/>
          </p:nvCxnSpPr>
          <p:spPr>
            <a:xfrm>
              <a:off x="5652120" y="3492981"/>
              <a:ext cx="797271"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37AD5F52-17FD-8D49-A27A-D50FC29FE326}"/>
                </a:ext>
              </a:extLst>
            </p:cNvPr>
            <p:cNvSpPr/>
            <p:nvPr/>
          </p:nvSpPr>
          <p:spPr>
            <a:xfrm>
              <a:off x="5743882" y="3273702"/>
              <a:ext cx="708900" cy="371321"/>
            </a:xfrm>
            <a:prstGeom prst="rect">
              <a:avLst/>
            </a:prstGeom>
            <a:solidFill>
              <a:srgbClr val="92D05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1110B82-C077-1545-9DC5-89CB74D3E255}"/>
                </a:ext>
              </a:extLst>
            </p:cNvPr>
            <p:cNvSpPr/>
            <p:nvPr/>
          </p:nvSpPr>
          <p:spPr>
            <a:xfrm>
              <a:off x="1594617" y="2428030"/>
              <a:ext cx="660776" cy="1216993"/>
            </a:xfrm>
            <a:prstGeom prst="rect">
              <a:avLst/>
            </a:prstGeom>
            <a:solidFill>
              <a:srgbClr val="92D05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4AB43B8-02F9-3C4A-92B7-2C7D7F192151}"/>
                </a:ext>
              </a:extLst>
            </p:cNvPr>
            <p:cNvSpPr/>
            <p:nvPr/>
          </p:nvSpPr>
          <p:spPr>
            <a:xfrm>
              <a:off x="5083106" y="2428030"/>
              <a:ext cx="660776" cy="1216993"/>
            </a:xfrm>
            <a:prstGeom prst="rect">
              <a:avLst/>
            </a:prstGeom>
            <a:solidFill>
              <a:srgbClr val="92D05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E66B9EB-F667-2647-B7A5-D9C6495D5CFB}"/>
                </a:ext>
              </a:extLst>
            </p:cNvPr>
            <p:cNvSpPr/>
            <p:nvPr/>
          </p:nvSpPr>
          <p:spPr>
            <a:xfrm>
              <a:off x="5735308" y="2098556"/>
              <a:ext cx="714283" cy="1174904"/>
            </a:xfrm>
            <a:prstGeom prst="rect">
              <a:avLst/>
            </a:prstGeom>
            <a:solidFill>
              <a:srgbClr val="C0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DB1A8A5-53C5-2848-B836-77B349A6208C}"/>
                </a:ext>
              </a:extLst>
            </p:cNvPr>
            <p:cNvSpPr/>
            <p:nvPr/>
          </p:nvSpPr>
          <p:spPr>
            <a:xfrm>
              <a:off x="5090309" y="2098555"/>
              <a:ext cx="644999" cy="329232"/>
            </a:xfrm>
            <a:prstGeom prst="rect">
              <a:avLst/>
            </a:prstGeom>
            <a:solidFill>
              <a:srgbClr val="C0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ACD2B70-0588-7B4D-8438-AE71D84B6568}"/>
                </a:ext>
              </a:extLst>
            </p:cNvPr>
            <p:cNvSpPr/>
            <p:nvPr/>
          </p:nvSpPr>
          <p:spPr>
            <a:xfrm>
              <a:off x="1594615" y="2099291"/>
              <a:ext cx="653637" cy="329232"/>
            </a:xfrm>
            <a:prstGeom prst="rect">
              <a:avLst/>
            </a:prstGeom>
            <a:solidFill>
              <a:srgbClr val="C00000">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4EBD8D6-6BCD-0C40-BC98-9B919D924888}"/>
                </a:ext>
              </a:extLst>
            </p:cNvPr>
            <p:cNvSpPr/>
            <p:nvPr/>
          </p:nvSpPr>
          <p:spPr>
            <a:xfrm>
              <a:off x="1777260" y="2841863"/>
              <a:ext cx="288032" cy="803160"/>
            </a:xfrm>
            <a:prstGeom prst="rect">
              <a:avLst/>
            </a:prstGeom>
            <a:pattFill prst="dkUpDiag">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C0E1C08-5677-AE46-B217-2841F8BEB40A}"/>
                </a:ext>
              </a:extLst>
            </p:cNvPr>
            <p:cNvSpPr/>
            <p:nvPr/>
          </p:nvSpPr>
          <p:spPr>
            <a:xfrm>
              <a:off x="5252177" y="2840391"/>
              <a:ext cx="288032" cy="803160"/>
            </a:xfrm>
            <a:prstGeom prst="rect">
              <a:avLst/>
            </a:prstGeom>
            <a:pattFill prst="dkUpDiag">
              <a:fgClr>
                <a:srgbClr val="C00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C236CC0D-98BA-4945-9C73-78653DC3BCCB}"/>
                </a:ext>
              </a:extLst>
            </p:cNvPr>
            <p:cNvCxnSpPr>
              <a:cxnSpLocks/>
            </p:cNvCxnSpPr>
            <p:nvPr/>
          </p:nvCxnSpPr>
          <p:spPr>
            <a:xfrm>
              <a:off x="5735308" y="3273702"/>
              <a:ext cx="714283" cy="0"/>
            </a:xfrm>
            <a:prstGeom prst="line">
              <a:avLst/>
            </a:prstGeom>
            <a:ln w="15875">
              <a:solidFill>
                <a:srgbClr val="0432FF"/>
              </a:solidFill>
              <a:prstDash val="sysDash"/>
              <a:headEnd type="diamond" w="sm" len="med"/>
              <a:tailEnd type="none" w="sm" len="med"/>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03A92B11-0B12-ED45-ABA5-A234C9A8306C}"/>
                </a:ext>
              </a:extLst>
            </p:cNvPr>
            <p:cNvCxnSpPr>
              <a:cxnSpLocks/>
            </p:cNvCxnSpPr>
            <p:nvPr/>
          </p:nvCxnSpPr>
          <p:spPr>
            <a:xfrm flipH="1">
              <a:off x="880332" y="3259687"/>
              <a:ext cx="695548" cy="7640"/>
            </a:xfrm>
            <a:prstGeom prst="line">
              <a:avLst/>
            </a:prstGeom>
            <a:ln w="15875">
              <a:solidFill>
                <a:srgbClr val="0432FF"/>
              </a:solidFill>
              <a:prstDash val="sysDash"/>
              <a:headEnd type="diamond" w="sm" len="med"/>
              <a:tailEnd type="none" w="sm" len="med"/>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19C6DCB6-7E30-A742-AD7D-A55F0BF4134E}"/>
                </a:ext>
              </a:extLst>
            </p:cNvPr>
            <p:cNvCxnSpPr>
              <a:cxnSpLocks/>
            </p:cNvCxnSpPr>
            <p:nvPr/>
          </p:nvCxnSpPr>
          <p:spPr>
            <a:xfrm flipH="1">
              <a:off x="880333" y="2433989"/>
              <a:ext cx="5569258" cy="2536"/>
            </a:xfrm>
            <a:prstGeom prst="line">
              <a:avLst/>
            </a:prstGeom>
            <a:ln w="15875">
              <a:solidFill>
                <a:srgbClr val="0432FF"/>
              </a:solidFill>
              <a:prstDash val="sysDash"/>
              <a:headEnd type="none" w="sm" len="med"/>
              <a:tailEnd type="none" w="sm" len="med"/>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8AB09569-9AD9-5F4C-8802-F5F6BBA8B832}"/>
                </a:ext>
              </a:extLst>
            </p:cNvPr>
            <p:cNvCxnSpPr>
              <a:cxnSpLocks/>
            </p:cNvCxnSpPr>
            <p:nvPr/>
          </p:nvCxnSpPr>
          <p:spPr>
            <a:xfrm flipH="1">
              <a:off x="1790693" y="2840391"/>
              <a:ext cx="274599" cy="0"/>
            </a:xfrm>
            <a:prstGeom prst="line">
              <a:avLst/>
            </a:prstGeom>
            <a:ln w="15875">
              <a:solidFill>
                <a:srgbClr val="0432FF"/>
              </a:solidFill>
              <a:prstDash val="sysDash"/>
              <a:headEnd type="diamond" w="sm" len="med"/>
              <a:tailEnd type="diamond" w="sm" len="med"/>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E6158B44-9879-5948-A554-182FD7EAC443}"/>
                </a:ext>
              </a:extLst>
            </p:cNvPr>
            <p:cNvCxnSpPr>
              <a:cxnSpLocks/>
            </p:cNvCxnSpPr>
            <p:nvPr/>
          </p:nvCxnSpPr>
          <p:spPr>
            <a:xfrm flipH="1">
              <a:off x="5252177" y="2842691"/>
              <a:ext cx="274599" cy="0"/>
            </a:xfrm>
            <a:prstGeom prst="line">
              <a:avLst/>
            </a:prstGeom>
            <a:ln w="15875">
              <a:solidFill>
                <a:srgbClr val="0432FF"/>
              </a:solidFill>
              <a:prstDash val="sysDash"/>
              <a:headEnd type="diamond" w="sm" len="med"/>
              <a:tailEnd type="diamond" w="sm" len="med"/>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5C0B0313-173D-9B48-973B-276311C2E022}"/>
                </a:ext>
              </a:extLst>
            </p:cNvPr>
            <p:cNvCxnSpPr>
              <a:cxnSpLocks/>
            </p:cNvCxnSpPr>
            <p:nvPr/>
          </p:nvCxnSpPr>
          <p:spPr>
            <a:xfrm flipV="1">
              <a:off x="1205663" y="2337343"/>
              <a:ext cx="0" cy="195828"/>
            </a:xfrm>
            <a:prstGeom prst="line">
              <a:avLst/>
            </a:prstGeom>
            <a:ln w="9525">
              <a:solidFill>
                <a:srgbClr val="0432FF"/>
              </a:solidFill>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0531C744-53EE-2940-9681-956947A0715D}"/>
                </a:ext>
              </a:extLst>
            </p:cNvPr>
            <p:cNvCxnSpPr>
              <a:cxnSpLocks/>
            </p:cNvCxnSpPr>
            <p:nvPr/>
          </p:nvCxnSpPr>
          <p:spPr>
            <a:xfrm flipV="1">
              <a:off x="1187624" y="3161773"/>
              <a:ext cx="0" cy="195828"/>
            </a:xfrm>
            <a:prstGeom prst="line">
              <a:avLst/>
            </a:prstGeom>
            <a:ln w="9525">
              <a:solidFill>
                <a:srgbClr val="0432FF"/>
              </a:solidFill>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54553184-A5EA-E64F-8D8D-AD1335197D02}"/>
                </a:ext>
              </a:extLst>
            </p:cNvPr>
            <p:cNvCxnSpPr>
              <a:cxnSpLocks/>
            </p:cNvCxnSpPr>
            <p:nvPr/>
          </p:nvCxnSpPr>
          <p:spPr>
            <a:xfrm flipH="1">
              <a:off x="2140240" y="2533171"/>
              <a:ext cx="216024" cy="0"/>
            </a:xfrm>
            <a:prstGeom prst="line">
              <a:avLst/>
            </a:prstGeom>
            <a:ln w="9525">
              <a:solidFill>
                <a:srgbClr val="0432FF"/>
              </a:solidFill>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7CE25433-EA6D-1246-8DBE-389A650E8C12}"/>
                </a:ext>
              </a:extLst>
            </p:cNvPr>
            <p:cNvCxnSpPr>
              <a:cxnSpLocks/>
            </p:cNvCxnSpPr>
            <p:nvPr/>
          </p:nvCxnSpPr>
          <p:spPr>
            <a:xfrm flipH="1">
              <a:off x="1475656" y="2533171"/>
              <a:ext cx="212227" cy="0"/>
            </a:xfrm>
            <a:prstGeom prst="line">
              <a:avLst/>
            </a:prstGeom>
            <a:ln w="9525">
              <a:solidFill>
                <a:srgbClr val="0432FF"/>
              </a:solidFill>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F6A79317-2836-724F-90F7-58216542C793}"/>
                </a:ext>
              </a:extLst>
            </p:cNvPr>
            <p:cNvCxnSpPr>
              <a:cxnSpLocks/>
            </p:cNvCxnSpPr>
            <p:nvPr/>
          </p:nvCxnSpPr>
          <p:spPr>
            <a:xfrm flipV="1">
              <a:off x="1907704" y="2742477"/>
              <a:ext cx="0" cy="195828"/>
            </a:xfrm>
            <a:prstGeom prst="line">
              <a:avLst/>
            </a:prstGeom>
            <a:ln w="9525">
              <a:solidFill>
                <a:srgbClr val="0432FF"/>
              </a:solidFill>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0AE24ABD-2460-254C-B2FC-1BAD243C4413}"/>
                </a:ext>
              </a:extLst>
            </p:cNvPr>
            <p:cNvCxnSpPr>
              <a:cxnSpLocks/>
            </p:cNvCxnSpPr>
            <p:nvPr/>
          </p:nvCxnSpPr>
          <p:spPr>
            <a:xfrm flipH="1">
              <a:off x="1687883" y="3573016"/>
              <a:ext cx="216024" cy="0"/>
            </a:xfrm>
            <a:prstGeom prst="line">
              <a:avLst/>
            </a:prstGeom>
            <a:ln w="9525">
              <a:solidFill>
                <a:srgbClr val="0432FF"/>
              </a:solidFill>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13C60EE1-34FF-5544-BD9C-1ABF962EDCED}"/>
                </a:ext>
              </a:extLst>
            </p:cNvPr>
            <p:cNvCxnSpPr>
              <a:cxnSpLocks/>
            </p:cNvCxnSpPr>
            <p:nvPr/>
          </p:nvCxnSpPr>
          <p:spPr>
            <a:xfrm flipH="1">
              <a:off x="1957280" y="3573016"/>
              <a:ext cx="216024" cy="0"/>
            </a:xfrm>
            <a:prstGeom prst="line">
              <a:avLst/>
            </a:prstGeom>
            <a:ln w="9525">
              <a:solidFill>
                <a:srgbClr val="0432FF"/>
              </a:solidFill>
              <a:headEnd type="triangle" w="sm" len="sm"/>
              <a:tailEnd type="triangle" w="sm" len="sm"/>
            </a:ln>
            <a:effectLst/>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11DD43BE-4EBD-8742-8F51-21C1576017AF}"/>
                </a:ext>
              </a:extLst>
            </p:cNvPr>
            <p:cNvSpPr txBox="1"/>
            <p:nvPr/>
          </p:nvSpPr>
          <p:spPr>
            <a:xfrm>
              <a:off x="2902575" y="2710706"/>
              <a:ext cx="1731972" cy="246221"/>
            </a:xfrm>
            <a:prstGeom prst="rect">
              <a:avLst/>
            </a:prstGeom>
            <a:noFill/>
          </p:spPr>
          <p:txBody>
            <a:bodyPr wrap="square" rtlCol="0">
              <a:spAutoFit/>
            </a:bodyPr>
            <a:lstStyle/>
            <a:p>
              <a:pPr algn="ctr"/>
              <a:r>
                <a:rPr lang="en-US" sz="1000" dirty="0">
                  <a:solidFill>
                    <a:srgbClr val="C00000"/>
                  </a:solidFill>
                </a:rPr>
                <a:t>BEAM-NOT-ALLOWED ZONE</a:t>
              </a:r>
            </a:p>
          </p:txBody>
        </p:sp>
        <p:sp>
          <p:nvSpPr>
            <p:cNvPr id="66" name="TextBox 65">
              <a:extLst>
                <a:ext uri="{FF2B5EF4-FFF2-40B4-BE49-F238E27FC236}">
                  <a16:creationId xmlns:a16="http://schemas.microsoft.com/office/drawing/2014/main" id="{EE64B03C-08D9-2544-A08E-0FCE3EC2D9C1}"/>
                </a:ext>
              </a:extLst>
            </p:cNvPr>
            <p:cNvSpPr txBox="1"/>
            <p:nvPr/>
          </p:nvSpPr>
          <p:spPr>
            <a:xfrm>
              <a:off x="2900568" y="3460991"/>
              <a:ext cx="1541987" cy="246221"/>
            </a:xfrm>
            <a:prstGeom prst="rect">
              <a:avLst/>
            </a:prstGeom>
            <a:noFill/>
          </p:spPr>
          <p:txBody>
            <a:bodyPr wrap="square" rtlCol="0">
              <a:spAutoFit/>
            </a:bodyPr>
            <a:lstStyle/>
            <a:p>
              <a:pPr algn="ctr"/>
              <a:r>
                <a:rPr lang="en-US" sz="1000" dirty="0">
                  <a:solidFill>
                    <a:srgbClr val="00B050"/>
                  </a:solidFill>
                </a:rPr>
                <a:t>BEAM-ALLOWED ZONE</a:t>
              </a:r>
            </a:p>
          </p:txBody>
        </p:sp>
        <p:sp>
          <p:nvSpPr>
            <p:cNvPr id="67" name="TextBox 66">
              <a:extLst>
                <a:ext uri="{FF2B5EF4-FFF2-40B4-BE49-F238E27FC236}">
                  <a16:creationId xmlns:a16="http://schemas.microsoft.com/office/drawing/2014/main" id="{A53046AC-141F-E945-A788-513E2AF48AE3}"/>
                </a:ext>
              </a:extLst>
            </p:cNvPr>
            <p:cNvSpPr txBox="1"/>
            <p:nvPr/>
          </p:nvSpPr>
          <p:spPr>
            <a:xfrm>
              <a:off x="3889832" y="2246020"/>
              <a:ext cx="1336587" cy="215444"/>
            </a:xfrm>
            <a:prstGeom prst="rect">
              <a:avLst/>
            </a:prstGeom>
            <a:noFill/>
          </p:spPr>
          <p:txBody>
            <a:bodyPr wrap="square" rtlCol="0">
              <a:spAutoFit/>
            </a:bodyPr>
            <a:lstStyle/>
            <a:p>
              <a:pPr algn="ctr"/>
              <a:r>
                <a:rPr lang="en-US" sz="800" dirty="0">
                  <a:solidFill>
                    <a:srgbClr val="0432FF"/>
                  </a:solidFill>
                </a:rPr>
                <a:t>Upper thresh.</a:t>
              </a:r>
            </a:p>
          </p:txBody>
        </p:sp>
        <p:sp>
          <p:nvSpPr>
            <p:cNvPr id="68" name="TextBox 67">
              <a:extLst>
                <a:ext uri="{FF2B5EF4-FFF2-40B4-BE49-F238E27FC236}">
                  <a16:creationId xmlns:a16="http://schemas.microsoft.com/office/drawing/2014/main" id="{D8C080BB-AC29-0E48-B5A0-2EA31465A888}"/>
                </a:ext>
              </a:extLst>
            </p:cNvPr>
            <p:cNvSpPr txBox="1"/>
            <p:nvPr/>
          </p:nvSpPr>
          <p:spPr>
            <a:xfrm>
              <a:off x="3809953" y="3070957"/>
              <a:ext cx="1336587" cy="215444"/>
            </a:xfrm>
            <a:prstGeom prst="rect">
              <a:avLst/>
            </a:prstGeom>
            <a:noFill/>
          </p:spPr>
          <p:txBody>
            <a:bodyPr wrap="square" rtlCol="0">
              <a:spAutoFit/>
            </a:bodyPr>
            <a:lstStyle/>
            <a:p>
              <a:pPr algn="ctr"/>
              <a:r>
                <a:rPr lang="en-US" sz="800" dirty="0">
                  <a:solidFill>
                    <a:srgbClr val="0432FF"/>
                  </a:solidFill>
                </a:rPr>
                <a:t>Errant thresh.</a:t>
              </a:r>
            </a:p>
          </p:txBody>
        </p:sp>
        <p:sp>
          <p:nvSpPr>
            <p:cNvPr id="69" name="TextBox 68">
              <a:extLst>
                <a:ext uri="{FF2B5EF4-FFF2-40B4-BE49-F238E27FC236}">
                  <a16:creationId xmlns:a16="http://schemas.microsoft.com/office/drawing/2014/main" id="{8DB5B11F-FECF-984B-A149-064F848DDB24}"/>
                </a:ext>
              </a:extLst>
            </p:cNvPr>
            <p:cNvSpPr txBox="1"/>
            <p:nvPr/>
          </p:nvSpPr>
          <p:spPr>
            <a:xfrm>
              <a:off x="5415874" y="2956722"/>
              <a:ext cx="1336587" cy="338554"/>
            </a:xfrm>
            <a:prstGeom prst="rect">
              <a:avLst/>
            </a:prstGeom>
            <a:noFill/>
          </p:spPr>
          <p:txBody>
            <a:bodyPr wrap="square" rtlCol="0">
              <a:spAutoFit/>
            </a:bodyPr>
            <a:lstStyle/>
            <a:p>
              <a:pPr algn="ctr"/>
              <a:r>
                <a:rPr lang="en-US" sz="800" dirty="0">
                  <a:solidFill>
                    <a:srgbClr val="0432FF"/>
                  </a:solidFill>
                </a:rPr>
                <a:t>Lower thresh.</a:t>
              </a:r>
            </a:p>
            <a:p>
              <a:pPr algn="ctr"/>
              <a:r>
                <a:rPr lang="en-US" sz="800" dirty="0">
                  <a:solidFill>
                    <a:srgbClr val="0432FF"/>
                  </a:solidFill>
                </a:rPr>
                <a:t>(opt)</a:t>
              </a:r>
            </a:p>
          </p:txBody>
        </p:sp>
        <p:cxnSp>
          <p:nvCxnSpPr>
            <p:cNvPr id="70" name="Straight Connector 69">
              <a:extLst>
                <a:ext uri="{FF2B5EF4-FFF2-40B4-BE49-F238E27FC236}">
                  <a16:creationId xmlns:a16="http://schemas.microsoft.com/office/drawing/2014/main" id="{2FBFBE4B-88E2-A642-899C-56391645CFB5}"/>
                </a:ext>
              </a:extLst>
            </p:cNvPr>
            <p:cNvCxnSpPr>
              <a:cxnSpLocks/>
            </p:cNvCxnSpPr>
            <p:nvPr/>
          </p:nvCxnSpPr>
          <p:spPr>
            <a:xfrm flipH="1" flipV="1">
              <a:off x="5452499" y="2894820"/>
              <a:ext cx="329101" cy="183355"/>
            </a:xfrm>
            <a:prstGeom prst="line">
              <a:avLst/>
            </a:prstGeom>
            <a:ln w="9525">
              <a:solidFill>
                <a:srgbClr val="0432FF"/>
              </a:solidFill>
              <a:headEnd type="none" w="sm" len="med"/>
              <a:tailEnd type="triangle" w="sm" len="med"/>
            </a:ln>
            <a:effectLst/>
          </p:spPr>
          <p:style>
            <a:lnRef idx="2">
              <a:schemeClr val="accent1"/>
            </a:lnRef>
            <a:fillRef idx="0">
              <a:schemeClr val="accent1"/>
            </a:fillRef>
            <a:effectRef idx="1">
              <a:schemeClr val="accent1"/>
            </a:effectRef>
            <a:fontRef idx="minor">
              <a:schemeClr val="tx1"/>
            </a:fontRef>
          </p:style>
        </p:cxnSp>
        <p:sp>
          <p:nvSpPr>
            <p:cNvPr id="76" name="TextBox 75">
              <a:extLst>
                <a:ext uri="{FF2B5EF4-FFF2-40B4-BE49-F238E27FC236}">
                  <a16:creationId xmlns:a16="http://schemas.microsoft.com/office/drawing/2014/main" id="{815A1EB2-82BF-9A4C-AFA6-648A884D7067}"/>
                </a:ext>
              </a:extLst>
            </p:cNvPr>
            <p:cNvSpPr txBox="1"/>
            <p:nvPr/>
          </p:nvSpPr>
          <p:spPr>
            <a:xfrm>
              <a:off x="1557604" y="2400198"/>
              <a:ext cx="761200" cy="246221"/>
            </a:xfrm>
            <a:prstGeom prst="rect">
              <a:avLst/>
            </a:prstGeom>
            <a:noFill/>
          </p:spPr>
          <p:txBody>
            <a:bodyPr wrap="square" rtlCol="0">
              <a:spAutoFit/>
            </a:bodyPr>
            <a:lstStyle/>
            <a:p>
              <a:pPr algn="ctr"/>
              <a:r>
                <a:rPr lang="en-US" sz="1000" dirty="0"/>
                <a:t>BEAM</a:t>
              </a:r>
            </a:p>
          </p:txBody>
        </p:sp>
      </p:grpSp>
      <p:sp>
        <p:nvSpPr>
          <p:cNvPr id="82" name="Content Placeholder 2">
            <a:extLst>
              <a:ext uri="{FF2B5EF4-FFF2-40B4-BE49-F238E27FC236}">
                <a16:creationId xmlns:a16="http://schemas.microsoft.com/office/drawing/2014/main" id="{B6F506CE-F7FD-8A40-9E1D-3B517B3D2396}"/>
              </a:ext>
            </a:extLst>
          </p:cNvPr>
          <p:cNvSpPr>
            <a:spLocks noGrp="1"/>
          </p:cNvSpPr>
          <p:nvPr>
            <p:ph idx="1"/>
          </p:nvPr>
        </p:nvSpPr>
        <p:spPr>
          <a:xfrm>
            <a:off x="322897" y="3384503"/>
            <a:ext cx="8596808" cy="3356865"/>
          </a:xfrm>
        </p:spPr>
        <p:txBody>
          <a:bodyPr>
            <a:noAutofit/>
          </a:bodyPr>
          <a:lstStyle/>
          <a:p>
            <a:r>
              <a:rPr lang="en-US" sz="1500" dirty="0"/>
              <a:t>Based on the existing agreement with the MPS group, the BCM system provides the following machine protection functions:</a:t>
            </a:r>
          </a:p>
          <a:p>
            <a:pPr lvl="1"/>
            <a:r>
              <a:rPr lang="sv-SE" sz="1500" dirty="0" err="1"/>
              <a:t>Too-high</a:t>
            </a:r>
            <a:r>
              <a:rPr lang="sv-SE" sz="1500" dirty="0"/>
              <a:t> beam </a:t>
            </a:r>
            <a:r>
              <a:rPr lang="sv-SE" sz="1500" dirty="0" err="1"/>
              <a:t>currents</a:t>
            </a:r>
            <a:endParaRPr lang="sv-SE" sz="1500" dirty="0"/>
          </a:p>
          <a:p>
            <a:pPr lvl="1"/>
            <a:r>
              <a:rPr lang="sv-SE" sz="1500" dirty="0" err="1"/>
              <a:t>Errant</a:t>
            </a:r>
            <a:r>
              <a:rPr lang="sv-SE" sz="1500" dirty="0"/>
              <a:t> </a:t>
            </a:r>
            <a:r>
              <a:rPr lang="sv-SE" sz="1500" dirty="0" err="1"/>
              <a:t>beams</a:t>
            </a:r>
            <a:endParaRPr lang="sv-SE" sz="1500" dirty="0"/>
          </a:p>
          <a:p>
            <a:pPr lvl="1"/>
            <a:r>
              <a:rPr lang="sv-SE" sz="1500" dirty="0" err="1"/>
              <a:t>Inconsistent</a:t>
            </a:r>
            <a:r>
              <a:rPr lang="sv-SE" sz="1500" dirty="0"/>
              <a:t> </a:t>
            </a:r>
            <a:r>
              <a:rPr lang="sv-SE" sz="1500" dirty="0" err="1"/>
              <a:t>pulse</a:t>
            </a:r>
            <a:r>
              <a:rPr lang="sv-SE" sz="1500" dirty="0"/>
              <a:t> rate</a:t>
            </a:r>
          </a:p>
          <a:p>
            <a:pPr lvl="1"/>
            <a:r>
              <a:rPr lang="sv-SE" sz="1500" dirty="0" err="1"/>
              <a:t>Inconsistent</a:t>
            </a:r>
            <a:r>
              <a:rPr lang="sv-SE" sz="1500" dirty="0"/>
              <a:t> </a:t>
            </a:r>
            <a:r>
              <a:rPr lang="sv-SE" sz="1500" dirty="0" err="1"/>
              <a:t>pulse</a:t>
            </a:r>
            <a:r>
              <a:rPr lang="sv-SE" sz="1500" dirty="0"/>
              <a:t> </a:t>
            </a:r>
            <a:r>
              <a:rPr lang="sv-SE" sz="1500" dirty="0" err="1"/>
              <a:t>length</a:t>
            </a:r>
            <a:endParaRPr lang="sv-SE" sz="1500" dirty="0"/>
          </a:p>
          <a:p>
            <a:pPr lvl="1"/>
            <a:r>
              <a:rPr lang="sv-SE" sz="1500" dirty="0"/>
              <a:t>Differential </a:t>
            </a:r>
            <a:r>
              <a:rPr lang="sv-SE" sz="1500" dirty="0" err="1"/>
              <a:t>current</a:t>
            </a:r>
            <a:r>
              <a:rPr lang="sv-SE" sz="1500" dirty="0"/>
              <a:t> (at </a:t>
            </a:r>
            <a:r>
              <a:rPr lang="sv-SE" sz="1500" dirty="0" err="1"/>
              <a:t>least</a:t>
            </a:r>
            <a:r>
              <a:rPr lang="sv-SE" sz="1500" dirty="0"/>
              <a:t> 6 differential pairs)</a:t>
            </a:r>
          </a:p>
          <a:p>
            <a:r>
              <a:rPr lang="sv-SE" sz="1500" dirty="0"/>
              <a:t>The </a:t>
            </a:r>
            <a:r>
              <a:rPr lang="sv-SE" sz="1500" dirty="0" err="1"/>
              <a:t>activation</a:t>
            </a:r>
            <a:r>
              <a:rPr lang="sv-SE" sz="1500" dirty="0"/>
              <a:t> </a:t>
            </a:r>
            <a:r>
              <a:rPr lang="sv-SE" sz="1500" dirty="0" err="1"/>
              <a:t>time</a:t>
            </a:r>
            <a:r>
              <a:rPr lang="sv-SE" sz="1500" dirty="0"/>
              <a:t> </a:t>
            </a:r>
            <a:r>
              <a:rPr lang="sv-SE" sz="1500" dirty="0" err="1"/>
              <a:t>windows</a:t>
            </a:r>
            <a:r>
              <a:rPr lang="sv-SE" sz="1500" dirty="0"/>
              <a:t> </a:t>
            </a:r>
            <a:r>
              <a:rPr lang="sv-SE" sz="1500" dirty="0" err="1"/>
              <a:t>of</a:t>
            </a:r>
            <a:r>
              <a:rPr lang="sv-SE" sz="1500" dirty="0"/>
              <a:t> </a:t>
            </a:r>
            <a:r>
              <a:rPr lang="sv-SE" sz="1500" dirty="0" err="1"/>
              <a:t>these</a:t>
            </a:r>
            <a:r>
              <a:rPr lang="sv-SE" sz="1500" dirty="0"/>
              <a:t> </a:t>
            </a:r>
            <a:r>
              <a:rPr lang="sv-SE" sz="1500" dirty="0" err="1"/>
              <a:t>thresholds</a:t>
            </a:r>
            <a:r>
              <a:rPr lang="sv-SE" sz="1500" dirty="0"/>
              <a:t> </a:t>
            </a:r>
            <a:r>
              <a:rPr lang="sv-SE" sz="1500" dirty="0" err="1"/>
              <a:t>are</a:t>
            </a:r>
            <a:r>
              <a:rPr lang="sv-SE" sz="1500" dirty="0"/>
              <a:t> </a:t>
            </a:r>
            <a:r>
              <a:rPr lang="sv-SE" sz="1500" dirty="0" err="1"/>
              <a:t>based</a:t>
            </a:r>
            <a:r>
              <a:rPr lang="sv-SE" sz="1500" dirty="0"/>
              <a:t> on an </a:t>
            </a:r>
            <a:r>
              <a:rPr lang="sv-SE" sz="1500" dirty="0" err="1"/>
              <a:t>external</a:t>
            </a:r>
            <a:r>
              <a:rPr lang="sv-SE" sz="1500" dirty="0"/>
              <a:t> trigger from the ESS Timing System.</a:t>
            </a:r>
          </a:p>
          <a:p>
            <a:r>
              <a:rPr lang="sv-SE" sz="1500" dirty="0"/>
              <a:t>Before </a:t>
            </a:r>
            <a:r>
              <a:rPr lang="sv-SE" sz="1500" dirty="0" err="1"/>
              <a:t>changing</a:t>
            </a:r>
            <a:r>
              <a:rPr lang="sv-SE" sz="1500" dirty="0"/>
              <a:t> to a new beam mode, the BCM FW </a:t>
            </a:r>
            <a:r>
              <a:rPr lang="sv-SE" sz="1500" dirty="0" err="1"/>
              <a:t>needs</a:t>
            </a:r>
            <a:r>
              <a:rPr lang="sv-SE" sz="1500" dirty="0"/>
              <a:t> to </a:t>
            </a:r>
            <a:r>
              <a:rPr lang="sv-SE" sz="1500" dirty="0" err="1"/>
              <a:t>automatically</a:t>
            </a:r>
            <a:r>
              <a:rPr lang="sv-SE" sz="1500" dirty="0"/>
              <a:t> switch to a new </a:t>
            </a:r>
            <a:r>
              <a:rPr lang="sv-SE" sz="1500" dirty="0" err="1"/>
              <a:t>threshold</a:t>
            </a:r>
            <a:r>
              <a:rPr lang="sv-SE" sz="1500" dirty="0"/>
              <a:t> </a:t>
            </a:r>
            <a:r>
              <a:rPr lang="sv-SE" sz="1500" dirty="0" err="1"/>
              <a:t>setting</a:t>
            </a:r>
            <a:r>
              <a:rPr lang="sv-SE" sz="1500" dirty="0"/>
              <a:t> </a:t>
            </a:r>
            <a:r>
              <a:rPr lang="sv-SE" sz="1500" dirty="0" err="1"/>
              <a:t>based</a:t>
            </a:r>
            <a:r>
              <a:rPr lang="sv-SE" sz="1500" dirty="0"/>
              <a:t> on an </a:t>
            </a:r>
            <a:r>
              <a:rPr lang="sv-SE" sz="1500" dirty="0" err="1"/>
              <a:t>interrupt</a:t>
            </a:r>
            <a:r>
              <a:rPr lang="sv-SE" sz="1500" dirty="0"/>
              <a:t> from the Control System. </a:t>
            </a:r>
          </a:p>
          <a:p>
            <a:r>
              <a:rPr lang="sv-SE" sz="1500" dirty="0"/>
              <a:t>As the </a:t>
            </a:r>
            <a:r>
              <a:rPr lang="sv-SE" sz="1500" dirty="0" err="1"/>
              <a:t>pulse</a:t>
            </a:r>
            <a:r>
              <a:rPr lang="sv-SE" sz="1500" dirty="0"/>
              <a:t> </a:t>
            </a:r>
            <a:r>
              <a:rPr lang="sv-SE" sz="1500" dirty="0" err="1"/>
              <a:t>width</a:t>
            </a:r>
            <a:r>
              <a:rPr lang="sv-SE" sz="1500" dirty="0"/>
              <a:t> and </a:t>
            </a:r>
            <a:r>
              <a:rPr lang="sv-SE" sz="1500" dirty="0" err="1"/>
              <a:t>ampliude</a:t>
            </a:r>
            <a:r>
              <a:rPr lang="sv-SE" sz="1500" dirty="0"/>
              <a:t> is not </a:t>
            </a:r>
            <a:r>
              <a:rPr lang="sv-SE" sz="1500" dirty="0" err="1"/>
              <a:t>always</a:t>
            </a:r>
            <a:r>
              <a:rPr lang="sv-SE" sz="1500" dirty="0"/>
              <a:t> the same </a:t>
            </a:r>
            <a:r>
              <a:rPr lang="sv-SE" sz="1500" dirty="0" err="1"/>
              <a:t>along</a:t>
            </a:r>
            <a:r>
              <a:rPr lang="sv-SE" sz="1500" dirty="0"/>
              <a:t> the </a:t>
            </a:r>
            <a:r>
              <a:rPr lang="sv-SE" sz="1500" dirty="0" err="1"/>
              <a:t>linac</a:t>
            </a:r>
            <a:r>
              <a:rPr lang="sv-SE" sz="1500" dirty="0"/>
              <a:t>, at </a:t>
            </a:r>
            <a:r>
              <a:rPr lang="sv-SE" sz="1500" dirty="0" err="1"/>
              <a:t>least</a:t>
            </a:r>
            <a:r>
              <a:rPr lang="sv-SE" sz="1500" dirty="0"/>
              <a:t> part </a:t>
            </a:r>
            <a:r>
              <a:rPr lang="sv-SE" sz="1500" dirty="0" err="1"/>
              <a:t>of</a:t>
            </a:r>
            <a:r>
              <a:rPr lang="sv-SE" sz="1500" dirty="0"/>
              <a:t> the </a:t>
            </a:r>
            <a:r>
              <a:rPr lang="sv-SE" sz="1500" dirty="0" err="1"/>
              <a:t>thresholds</a:t>
            </a:r>
            <a:r>
              <a:rPr lang="sv-SE" sz="1500" dirty="0"/>
              <a:t> </a:t>
            </a:r>
            <a:r>
              <a:rPr lang="sv-SE" sz="1500" dirty="0" err="1"/>
              <a:t>needs</a:t>
            </a:r>
            <a:r>
              <a:rPr lang="sv-SE" sz="1500" dirty="0"/>
              <a:t> to be </a:t>
            </a:r>
            <a:r>
              <a:rPr lang="sv-SE" sz="1500" dirty="0" err="1"/>
              <a:t>specific</a:t>
            </a:r>
            <a:r>
              <a:rPr lang="sv-SE" sz="1500" dirty="0"/>
              <a:t> to </a:t>
            </a:r>
            <a:r>
              <a:rPr lang="sv-SE" sz="1500" dirty="0" err="1"/>
              <a:t>each</a:t>
            </a:r>
            <a:r>
              <a:rPr lang="sv-SE" sz="1500" dirty="0"/>
              <a:t> ACCT.  </a:t>
            </a:r>
          </a:p>
          <a:p>
            <a:endParaRPr lang="sv-SE" sz="1500" dirty="0"/>
          </a:p>
          <a:p>
            <a:pPr marL="0" indent="0">
              <a:buNone/>
            </a:pPr>
            <a:endParaRPr lang="sv-SE" sz="1500" dirty="0"/>
          </a:p>
        </p:txBody>
      </p:sp>
    </p:spTree>
    <p:extLst>
      <p:ext uri="{BB962C8B-B14F-4D97-AF65-F5344CB8AC3E}">
        <p14:creationId xmlns:p14="http://schemas.microsoft.com/office/powerpoint/2010/main" val="331884024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B4C77-6343-4D4F-9AAA-270D86913B26}"/>
              </a:ext>
            </a:extLst>
          </p:cNvPr>
          <p:cNvSpPr>
            <a:spLocks noGrp="1"/>
          </p:cNvSpPr>
          <p:nvPr>
            <p:ph type="title"/>
          </p:nvPr>
        </p:nvSpPr>
        <p:spPr/>
        <p:txBody>
          <a:bodyPr/>
          <a:lstStyle/>
          <a:p>
            <a:r>
              <a:rPr lang="en-US" dirty="0"/>
              <a:t>ESS Beam and destination modes</a:t>
            </a:r>
          </a:p>
        </p:txBody>
      </p:sp>
      <p:sp>
        <p:nvSpPr>
          <p:cNvPr id="4" name="Slide Number Placeholder 3">
            <a:extLst>
              <a:ext uri="{FF2B5EF4-FFF2-40B4-BE49-F238E27FC236}">
                <a16:creationId xmlns:a16="http://schemas.microsoft.com/office/drawing/2014/main" id="{8F802BD3-AC76-8F43-BDB0-570D20D4AFA2}"/>
              </a:ext>
            </a:extLst>
          </p:cNvPr>
          <p:cNvSpPr>
            <a:spLocks noGrp="1"/>
          </p:cNvSpPr>
          <p:nvPr>
            <p:ph type="sldNum" sz="quarter" idx="12"/>
          </p:nvPr>
        </p:nvSpPr>
        <p:spPr/>
        <p:txBody>
          <a:bodyPr/>
          <a:lstStyle/>
          <a:p>
            <a:fld id="{551115BC-487E-4422-894C-CB7CD3E79223}" type="slidenum">
              <a:rPr lang="sv-SE" smtClean="0"/>
              <a:t>18</a:t>
            </a:fld>
            <a:endParaRPr lang="sv-SE" dirty="0"/>
          </a:p>
        </p:txBody>
      </p:sp>
      <p:pic>
        <p:nvPicPr>
          <p:cNvPr id="5" name="Picture 4">
            <a:extLst>
              <a:ext uri="{FF2B5EF4-FFF2-40B4-BE49-F238E27FC236}">
                <a16:creationId xmlns:a16="http://schemas.microsoft.com/office/drawing/2014/main" id="{D3C0E3A6-B001-AC47-B14F-671C8F90676C}"/>
              </a:ext>
            </a:extLst>
          </p:cNvPr>
          <p:cNvPicPr>
            <a:picLocks noChangeAspect="1"/>
          </p:cNvPicPr>
          <p:nvPr/>
        </p:nvPicPr>
        <p:blipFill>
          <a:blip r:embed="rId2"/>
          <a:stretch>
            <a:fillRect/>
          </a:stretch>
        </p:blipFill>
        <p:spPr>
          <a:xfrm>
            <a:off x="372938" y="1700808"/>
            <a:ext cx="3653830" cy="3501008"/>
          </a:xfrm>
          <a:prstGeom prst="rect">
            <a:avLst/>
          </a:prstGeom>
        </p:spPr>
      </p:pic>
      <p:pic>
        <p:nvPicPr>
          <p:cNvPr id="6" name="Picture 5">
            <a:extLst>
              <a:ext uri="{FF2B5EF4-FFF2-40B4-BE49-F238E27FC236}">
                <a16:creationId xmlns:a16="http://schemas.microsoft.com/office/drawing/2014/main" id="{65FC20A8-9FB6-4947-86E7-48C4E81AD426}"/>
              </a:ext>
            </a:extLst>
          </p:cNvPr>
          <p:cNvPicPr>
            <a:picLocks noChangeAspect="1"/>
          </p:cNvPicPr>
          <p:nvPr/>
        </p:nvPicPr>
        <p:blipFill>
          <a:blip r:embed="rId3"/>
          <a:stretch>
            <a:fillRect/>
          </a:stretch>
        </p:blipFill>
        <p:spPr>
          <a:xfrm>
            <a:off x="4211960" y="2276872"/>
            <a:ext cx="4737603" cy="2060023"/>
          </a:xfrm>
          <a:prstGeom prst="rect">
            <a:avLst/>
          </a:prstGeom>
        </p:spPr>
      </p:pic>
      <p:sp>
        <p:nvSpPr>
          <p:cNvPr id="7" name="Content Placeholder 2">
            <a:extLst>
              <a:ext uri="{FF2B5EF4-FFF2-40B4-BE49-F238E27FC236}">
                <a16:creationId xmlns:a16="http://schemas.microsoft.com/office/drawing/2014/main" id="{A305C1D3-35EE-484C-85B4-F30732C648B3}"/>
              </a:ext>
            </a:extLst>
          </p:cNvPr>
          <p:cNvSpPr txBox="1">
            <a:spLocks/>
          </p:cNvSpPr>
          <p:nvPr/>
        </p:nvSpPr>
        <p:spPr>
          <a:xfrm>
            <a:off x="323528" y="5369327"/>
            <a:ext cx="8443452" cy="182844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sv-SE" sz="1600" dirty="0">
                <a:solidFill>
                  <a:srgbClr val="0432FF"/>
                </a:solidFill>
              </a:rPr>
              <a:t>The beam mode table </a:t>
            </a:r>
            <a:r>
              <a:rPr lang="sv-SE" sz="1600" dirty="0" err="1">
                <a:solidFill>
                  <a:srgbClr val="0432FF"/>
                </a:solidFill>
              </a:rPr>
              <a:t>defines</a:t>
            </a:r>
            <a:r>
              <a:rPr lang="sv-SE" sz="1600" dirty="0">
                <a:solidFill>
                  <a:srgbClr val="0432FF"/>
                </a:solidFill>
              </a:rPr>
              <a:t> an </a:t>
            </a:r>
            <a:r>
              <a:rPr lang="sv-SE" sz="1600" dirty="0" err="1">
                <a:solidFill>
                  <a:srgbClr val="0432FF"/>
                </a:solidFill>
              </a:rPr>
              <a:t>envelope</a:t>
            </a:r>
            <a:r>
              <a:rPr lang="sv-SE" sz="1600" dirty="0">
                <a:solidFill>
                  <a:srgbClr val="0432FF"/>
                </a:solidFill>
              </a:rPr>
              <a:t> for the beam </a:t>
            </a:r>
            <a:r>
              <a:rPr lang="sv-SE" sz="1600" dirty="0" err="1">
                <a:solidFill>
                  <a:srgbClr val="0432FF"/>
                </a:solidFill>
              </a:rPr>
              <a:t>properties</a:t>
            </a:r>
            <a:r>
              <a:rPr lang="sv-SE" sz="1600" dirty="0">
                <a:solidFill>
                  <a:srgbClr val="0432FF"/>
                </a:solidFill>
              </a:rPr>
              <a:t> in </a:t>
            </a:r>
            <a:r>
              <a:rPr lang="sv-SE" sz="1600" dirty="0" err="1">
                <a:solidFill>
                  <a:srgbClr val="0432FF"/>
                </a:solidFill>
              </a:rPr>
              <a:t>each</a:t>
            </a:r>
            <a:r>
              <a:rPr lang="sv-SE" sz="1600" dirty="0">
                <a:solidFill>
                  <a:srgbClr val="0432FF"/>
                </a:solidFill>
              </a:rPr>
              <a:t> beam mode. </a:t>
            </a:r>
            <a:r>
              <a:rPr lang="sv-SE" sz="1600" dirty="0" err="1">
                <a:solidFill>
                  <a:srgbClr val="0432FF"/>
                </a:solidFill>
              </a:rPr>
              <a:t>These</a:t>
            </a:r>
            <a:r>
              <a:rPr lang="sv-SE" sz="1600" dirty="0">
                <a:solidFill>
                  <a:srgbClr val="0432FF"/>
                </a:solidFill>
              </a:rPr>
              <a:t> parameters </a:t>
            </a:r>
            <a:r>
              <a:rPr lang="sv-SE" sz="1600" dirty="0" err="1">
                <a:solidFill>
                  <a:srgbClr val="0432FF"/>
                </a:solidFill>
              </a:rPr>
              <a:t>are</a:t>
            </a:r>
            <a:r>
              <a:rPr lang="sv-SE" sz="1600" dirty="0">
                <a:solidFill>
                  <a:srgbClr val="0432FF"/>
                </a:solidFill>
              </a:rPr>
              <a:t> </a:t>
            </a:r>
            <a:r>
              <a:rPr lang="sv-SE" sz="1600" dirty="0" err="1">
                <a:solidFill>
                  <a:srgbClr val="0432FF"/>
                </a:solidFill>
              </a:rPr>
              <a:t>used</a:t>
            </a:r>
            <a:r>
              <a:rPr lang="sv-SE" sz="1600" dirty="0">
                <a:solidFill>
                  <a:srgbClr val="0432FF"/>
                </a:solidFill>
              </a:rPr>
              <a:t> in the BCM FW to </a:t>
            </a:r>
            <a:r>
              <a:rPr lang="sv-SE" sz="1600" dirty="0" err="1">
                <a:solidFill>
                  <a:srgbClr val="0432FF"/>
                </a:solidFill>
              </a:rPr>
              <a:t>automatically</a:t>
            </a:r>
            <a:r>
              <a:rPr lang="sv-SE" sz="1600" dirty="0">
                <a:solidFill>
                  <a:srgbClr val="0432FF"/>
                </a:solidFill>
              </a:rPr>
              <a:t> set the MPS </a:t>
            </a:r>
            <a:r>
              <a:rPr lang="sv-SE" sz="1600" dirty="0" err="1">
                <a:solidFill>
                  <a:srgbClr val="0432FF"/>
                </a:solidFill>
              </a:rPr>
              <a:t>thresholds</a:t>
            </a:r>
            <a:r>
              <a:rPr lang="sv-SE" sz="1600" dirty="0">
                <a:solidFill>
                  <a:srgbClr val="0432FF"/>
                </a:solidFill>
              </a:rPr>
              <a:t> for </a:t>
            </a:r>
            <a:r>
              <a:rPr lang="sv-SE" sz="1600" dirty="0" err="1">
                <a:solidFill>
                  <a:srgbClr val="0432FF"/>
                </a:solidFill>
              </a:rPr>
              <a:t>each</a:t>
            </a:r>
            <a:r>
              <a:rPr lang="sv-SE" sz="1600" dirty="0">
                <a:solidFill>
                  <a:srgbClr val="0432FF"/>
                </a:solidFill>
              </a:rPr>
              <a:t> mode.</a:t>
            </a:r>
          </a:p>
          <a:p>
            <a:r>
              <a:rPr lang="sv-SE" sz="1600" dirty="0">
                <a:solidFill>
                  <a:srgbClr val="0432FF"/>
                </a:solidFill>
              </a:rPr>
              <a:t>The beam destination table table </a:t>
            </a:r>
            <a:r>
              <a:rPr lang="sv-SE" sz="1600" dirty="0" err="1">
                <a:solidFill>
                  <a:srgbClr val="0432FF"/>
                </a:solidFill>
              </a:rPr>
              <a:t>tells</a:t>
            </a:r>
            <a:r>
              <a:rPr lang="sv-SE" sz="1600" dirty="0">
                <a:solidFill>
                  <a:srgbClr val="0432FF"/>
                </a:solidFill>
              </a:rPr>
              <a:t> </a:t>
            </a:r>
            <a:r>
              <a:rPr lang="sv-SE" sz="1600" dirty="0" err="1">
                <a:solidFill>
                  <a:srgbClr val="0432FF"/>
                </a:solidFill>
              </a:rPr>
              <a:t>where</a:t>
            </a:r>
            <a:r>
              <a:rPr lang="sv-SE" sz="1600" dirty="0">
                <a:solidFill>
                  <a:srgbClr val="0432FF"/>
                </a:solidFill>
              </a:rPr>
              <a:t> the beam </a:t>
            </a:r>
            <a:r>
              <a:rPr lang="sv-SE" sz="1600" dirty="0" err="1">
                <a:solidFill>
                  <a:srgbClr val="0432FF"/>
                </a:solidFill>
              </a:rPr>
              <a:t>should</a:t>
            </a:r>
            <a:r>
              <a:rPr lang="sv-SE" sz="1600" dirty="0">
                <a:solidFill>
                  <a:srgbClr val="0432FF"/>
                </a:solidFill>
              </a:rPr>
              <a:t> be </a:t>
            </a:r>
            <a:r>
              <a:rPr lang="sv-SE" sz="1600" dirty="0" err="1">
                <a:solidFill>
                  <a:srgbClr val="0432FF"/>
                </a:solidFill>
              </a:rPr>
              <a:t>stopped</a:t>
            </a:r>
            <a:r>
              <a:rPr lang="sv-SE" sz="1600" dirty="0">
                <a:solidFill>
                  <a:srgbClr val="0432FF"/>
                </a:solidFill>
              </a:rPr>
              <a:t> in </a:t>
            </a:r>
            <a:r>
              <a:rPr lang="sv-SE" sz="1600" dirty="0" err="1">
                <a:solidFill>
                  <a:srgbClr val="0432FF"/>
                </a:solidFill>
              </a:rPr>
              <a:t>each</a:t>
            </a:r>
            <a:r>
              <a:rPr lang="sv-SE" sz="1600" dirty="0">
                <a:solidFill>
                  <a:srgbClr val="0432FF"/>
                </a:solidFill>
              </a:rPr>
              <a:t> destination mode. </a:t>
            </a:r>
            <a:r>
              <a:rPr lang="sv-SE" sz="1600" dirty="0" err="1">
                <a:solidFill>
                  <a:srgbClr val="0432FF"/>
                </a:solidFill>
              </a:rPr>
              <a:t>This</a:t>
            </a:r>
            <a:r>
              <a:rPr lang="sv-SE" sz="1600" dirty="0">
                <a:solidFill>
                  <a:srgbClr val="0432FF"/>
                </a:solidFill>
              </a:rPr>
              <a:t> table is </a:t>
            </a:r>
            <a:r>
              <a:rPr lang="sv-SE" sz="1600" dirty="0" err="1">
                <a:solidFill>
                  <a:srgbClr val="0432FF"/>
                </a:solidFill>
              </a:rPr>
              <a:t>used</a:t>
            </a:r>
            <a:r>
              <a:rPr lang="sv-SE" sz="1600" dirty="0">
                <a:solidFill>
                  <a:srgbClr val="0432FF"/>
                </a:solidFill>
              </a:rPr>
              <a:t> in the BCM FW to </a:t>
            </a:r>
            <a:r>
              <a:rPr lang="sv-SE" sz="1600" dirty="0" err="1">
                <a:solidFill>
                  <a:srgbClr val="0432FF"/>
                </a:solidFill>
              </a:rPr>
              <a:t>automatically</a:t>
            </a:r>
            <a:r>
              <a:rPr lang="sv-SE" sz="1600" dirty="0">
                <a:solidFill>
                  <a:srgbClr val="0432FF"/>
                </a:solidFill>
              </a:rPr>
              <a:t> mask in / </a:t>
            </a:r>
            <a:r>
              <a:rPr lang="sv-SE" sz="1600" dirty="0" err="1">
                <a:solidFill>
                  <a:srgbClr val="0432FF"/>
                </a:solidFill>
              </a:rPr>
              <a:t>out</a:t>
            </a:r>
            <a:r>
              <a:rPr lang="sv-SE" sz="1600" dirty="0">
                <a:solidFill>
                  <a:srgbClr val="0432FF"/>
                </a:solidFill>
              </a:rPr>
              <a:t> the BCM </a:t>
            </a:r>
            <a:r>
              <a:rPr lang="sv-SE" sz="1600" dirty="0" err="1">
                <a:solidFill>
                  <a:srgbClr val="0432FF"/>
                </a:solidFill>
              </a:rPr>
              <a:t>protection</a:t>
            </a:r>
            <a:r>
              <a:rPr lang="sv-SE" sz="1600" dirty="0">
                <a:solidFill>
                  <a:srgbClr val="0432FF"/>
                </a:solidFill>
              </a:rPr>
              <a:t> </a:t>
            </a:r>
            <a:r>
              <a:rPr lang="sv-SE" sz="1600" dirty="0" err="1">
                <a:solidFill>
                  <a:srgbClr val="0432FF"/>
                </a:solidFill>
              </a:rPr>
              <a:t>functions</a:t>
            </a:r>
            <a:r>
              <a:rPr lang="sv-SE" sz="1600" dirty="0">
                <a:solidFill>
                  <a:srgbClr val="0432FF"/>
                </a:solidFill>
              </a:rPr>
              <a:t> </a:t>
            </a:r>
            <a:r>
              <a:rPr lang="sv-SE" sz="1600" dirty="0" err="1">
                <a:solidFill>
                  <a:srgbClr val="0432FF"/>
                </a:solidFill>
              </a:rPr>
              <a:t>based</a:t>
            </a:r>
            <a:r>
              <a:rPr lang="sv-SE" sz="1600" dirty="0">
                <a:solidFill>
                  <a:srgbClr val="0432FF"/>
                </a:solidFill>
              </a:rPr>
              <a:t> on the beam destination. </a:t>
            </a:r>
          </a:p>
          <a:p>
            <a:endParaRPr lang="sv-SE" sz="1600" dirty="0">
              <a:solidFill>
                <a:srgbClr val="0432FF"/>
              </a:solidFill>
            </a:endParaRPr>
          </a:p>
          <a:p>
            <a:endParaRPr lang="sv-SE" sz="1600" dirty="0">
              <a:solidFill>
                <a:srgbClr val="0432FF"/>
              </a:solidFill>
            </a:endParaRPr>
          </a:p>
          <a:p>
            <a:endParaRPr lang="sv-SE" sz="1600" dirty="0">
              <a:solidFill>
                <a:srgbClr val="0432FF"/>
              </a:solidFill>
            </a:endParaRPr>
          </a:p>
          <a:p>
            <a:endParaRPr lang="sv-SE" sz="1600" dirty="0"/>
          </a:p>
        </p:txBody>
      </p:sp>
      <p:sp>
        <p:nvSpPr>
          <p:cNvPr id="8" name="Content Placeholder 2">
            <a:extLst>
              <a:ext uri="{FF2B5EF4-FFF2-40B4-BE49-F238E27FC236}">
                <a16:creationId xmlns:a16="http://schemas.microsoft.com/office/drawing/2014/main" id="{C80861D4-1FBA-3B42-90AA-59CBBD1FD0B6}"/>
              </a:ext>
            </a:extLst>
          </p:cNvPr>
          <p:cNvSpPr txBox="1">
            <a:spLocks/>
          </p:cNvSpPr>
          <p:nvPr/>
        </p:nvSpPr>
        <p:spPr>
          <a:xfrm>
            <a:off x="5238589" y="1492811"/>
            <a:ext cx="3528391" cy="86409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v-SE" sz="1600" dirty="0">
                <a:solidFill>
                  <a:srgbClr val="0432FF"/>
                </a:solidFill>
              </a:rPr>
              <a:t>Definition </a:t>
            </a:r>
            <a:r>
              <a:rPr lang="sv-SE" sz="1600" dirty="0" err="1">
                <a:solidFill>
                  <a:srgbClr val="0432FF"/>
                </a:solidFill>
              </a:rPr>
              <a:t>of</a:t>
            </a:r>
            <a:r>
              <a:rPr lang="sv-SE" sz="1600" dirty="0">
                <a:solidFill>
                  <a:srgbClr val="0432FF"/>
                </a:solidFill>
              </a:rPr>
              <a:t> ESS beam modes and beam destinations: </a:t>
            </a:r>
            <a:r>
              <a:rPr lang="sv-SE" sz="1600" b="1" dirty="0">
                <a:solidFill>
                  <a:srgbClr val="0432FF"/>
                </a:solidFill>
              </a:rPr>
              <a:t>ESS-0038258</a:t>
            </a:r>
          </a:p>
          <a:p>
            <a:endParaRPr lang="sv-SE" sz="1600" dirty="0">
              <a:solidFill>
                <a:srgbClr val="0432FF"/>
              </a:solidFill>
            </a:endParaRPr>
          </a:p>
          <a:p>
            <a:endParaRPr lang="sv-SE" sz="1600" dirty="0">
              <a:solidFill>
                <a:srgbClr val="0432FF"/>
              </a:solidFill>
            </a:endParaRPr>
          </a:p>
          <a:p>
            <a:endParaRPr lang="sv-SE" sz="1600" dirty="0"/>
          </a:p>
        </p:txBody>
      </p:sp>
    </p:spTree>
    <p:extLst>
      <p:ext uri="{BB962C8B-B14F-4D97-AF65-F5344CB8AC3E}">
        <p14:creationId xmlns:p14="http://schemas.microsoft.com/office/powerpoint/2010/main" val="301230998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1DD1-D3D9-9B44-A7DD-A40237B24230}"/>
              </a:ext>
            </a:extLst>
          </p:cNvPr>
          <p:cNvSpPr>
            <a:spLocks noGrp="1"/>
          </p:cNvSpPr>
          <p:nvPr>
            <p:ph type="title"/>
          </p:nvPr>
        </p:nvSpPr>
        <p:spPr/>
        <p:txBody>
          <a:bodyPr>
            <a:normAutofit/>
          </a:bodyPr>
          <a:lstStyle/>
          <a:p>
            <a:r>
              <a:rPr lang="en-US" dirty="0"/>
              <a:t>Proposal 1: a new model-based differential machine protection function</a:t>
            </a:r>
          </a:p>
        </p:txBody>
      </p:sp>
      <p:sp>
        <p:nvSpPr>
          <p:cNvPr id="4" name="Slide Number Placeholder 3">
            <a:extLst>
              <a:ext uri="{FF2B5EF4-FFF2-40B4-BE49-F238E27FC236}">
                <a16:creationId xmlns:a16="http://schemas.microsoft.com/office/drawing/2014/main" id="{19139C5A-E4F6-EE43-AA57-C388AE43F126}"/>
              </a:ext>
            </a:extLst>
          </p:cNvPr>
          <p:cNvSpPr>
            <a:spLocks noGrp="1"/>
          </p:cNvSpPr>
          <p:nvPr>
            <p:ph type="sldNum" sz="quarter" idx="12"/>
          </p:nvPr>
        </p:nvSpPr>
        <p:spPr/>
        <p:txBody>
          <a:bodyPr/>
          <a:lstStyle/>
          <a:p>
            <a:fld id="{551115BC-487E-4422-894C-CB7CD3E79223}" type="slidenum">
              <a:rPr lang="sv-SE" smtClean="0"/>
              <a:t>19</a:t>
            </a:fld>
            <a:endParaRPr lang="sv-SE" dirty="0"/>
          </a:p>
        </p:txBody>
      </p:sp>
      <p:sp>
        <p:nvSpPr>
          <p:cNvPr id="5" name="Rectangle 4">
            <a:extLst>
              <a:ext uri="{FF2B5EF4-FFF2-40B4-BE49-F238E27FC236}">
                <a16:creationId xmlns:a16="http://schemas.microsoft.com/office/drawing/2014/main" id="{4010713C-4728-A344-BBC4-B34D64AD317D}"/>
              </a:ext>
            </a:extLst>
          </p:cNvPr>
          <p:cNvSpPr/>
          <p:nvPr/>
        </p:nvSpPr>
        <p:spPr>
          <a:xfrm>
            <a:off x="225392" y="1526470"/>
            <a:ext cx="8667088" cy="1815882"/>
          </a:xfrm>
          <a:prstGeom prst="rect">
            <a:avLst/>
          </a:prstGeom>
        </p:spPr>
        <p:txBody>
          <a:bodyPr wrap="square">
            <a:spAutoFit/>
          </a:bodyPr>
          <a:lstStyle/>
          <a:p>
            <a:pPr>
              <a:spcAft>
                <a:spcPts val="600"/>
              </a:spcAft>
            </a:pPr>
            <a:r>
              <a:rPr lang="sv-SE" sz="1600" dirty="0" err="1">
                <a:latin typeface="Arial" panose="020B0604020202020204" pitchFamily="34" charset="0"/>
                <a:cs typeface="Arial" panose="020B0604020202020204" pitchFamily="34" charset="0"/>
              </a:rPr>
              <a:t>Principle</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assuming</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that</a:t>
            </a:r>
            <a:r>
              <a:rPr lang="sv-SE" sz="1600" dirty="0">
                <a:latin typeface="Arial" panose="020B0604020202020204" pitchFamily="34" charset="0"/>
                <a:cs typeface="Arial" panose="020B0604020202020204" pitchFamily="34" charset="0"/>
              </a:rPr>
              <a:t> the beam hits a </a:t>
            </a:r>
            <a:r>
              <a:rPr lang="sv-SE" sz="1600" dirty="0" err="1">
                <a:latin typeface="Arial" panose="020B0604020202020204" pitchFamily="34" charset="0"/>
                <a:cs typeface="Arial" panose="020B0604020202020204" pitchFamily="34" charset="0"/>
              </a:rPr>
              <a:t>point</a:t>
            </a:r>
            <a:r>
              <a:rPr lang="sv-SE" sz="1600" dirty="0">
                <a:latin typeface="Arial" panose="020B0604020202020204" pitchFamily="34" charset="0"/>
                <a:cs typeface="Arial" panose="020B0604020202020204" pitchFamily="34" charset="0"/>
              </a:rPr>
              <a:t> (ex. the beam </a:t>
            </a:r>
            <a:r>
              <a:rPr lang="sv-SE" sz="1600" dirty="0" err="1">
                <a:latin typeface="Arial" panose="020B0604020202020204" pitchFamily="34" charset="0"/>
                <a:cs typeface="Arial" panose="020B0604020202020204" pitchFamily="34" charset="0"/>
              </a:rPr>
              <a:t>tube</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due</a:t>
            </a:r>
            <a:r>
              <a:rPr lang="sv-SE" sz="1600" dirty="0">
                <a:latin typeface="Arial" panose="020B0604020202020204" pitchFamily="34" charset="0"/>
                <a:cs typeface="Arial" panose="020B0604020202020204" pitchFamily="34" charset="0"/>
              </a:rPr>
              <a:t> to a </a:t>
            </a:r>
            <a:r>
              <a:rPr lang="sv-SE" sz="1600" dirty="0" err="1">
                <a:latin typeface="Arial" panose="020B0604020202020204" pitchFamily="34" charset="0"/>
                <a:cs typeface="Arial" panose="020B0604020202020204" pitchFamily="34" charset="0"/>
              </a:rPr>
              <a:t>fault</a:t>
            </a:r>
            <a:r>
              <a:rPr lang="sv-SE" sz="1600" dirty="0">
                <a:latin typeface="Arial" panose="020B0604020202020204" pitchFamily="34" charset="0"/>
                <a:cs typeface="Arial" panose="020B0604020202020204" pitchFamily="34" charset="0"/>
              </a:rPr>
              <a:t>, the beam </a:t>
            </a:r>
            <a:r>
              <a:rPr lang="sv-SE" sz="1600" dirty="0" err="1">
                <a:latin typeface="Arial" panose="020B0604020202020204" pitchFamily="34" charset="0"/>
                <a:cs typeface="Arial" panose="020B0604020202020204" pitchFamily="34" charset="0"/>
              </a:rPr>
              <a:t>will</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deposit</a:t>
            </a:r>
            <a:r>
              <a:rPr lang="sv-SE" sz="1600" dirty="0">
                <a:latin typeface="Arial" panose="020B0604020202020204" pitchFamily="34" charset="0"/>
                <a:cs typeface="Arial" panose="020B0604020202020204" pitchFamily="34" charset="0"/>
              </a:rPr>
              <a:t> part </a:t>
            </a:r>
            <a:r>
              <a:rPr lang="sv-SE" sz="1600" dirty="0" err="1">
                <a:latin typeface="Arial" panose="020B0604020202020204" pitchFamily="34" charset="0"/>
                <a:cs typeface="Arial" panose="020B0604020202020204" pitchFamily="34" charset="0"/>
              </a:rPr>
              <a:t>of</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its</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energy</a:t>
            </a:r>
            <a:r>
              <a:rPr lang="sv-SE" sz="1600" dirty="0">
                <a:latin typeface="Arial" panose="020B0604020202020204" pitchFamily="34" charset="0"/>
                <a:cs typeface="Arial" panose="020B0604020202020204" pitchFamily="34" charset="0"/>
              </a:rPr>
              <a:t> on </a:t>
            </a:r>
            <a:r>
              <a:rPr lang="sv-SE" sz="1600" dirty="0" err="1">
                <a:latin typeface="Arial" panose="020B0604020202020204" pitchFamily="34" charset="0"/>
                <a:cs typeface="Arial" panose="020B0604020202020204" pitchFamily="34" charset="0"/>
              </a:rPr>
              <a:t>that</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point</a:t>
            </a:r>
            <a:r>
              <a:rPr lang="sv-SE" sz="1600" dirty="0">
                <a:latin typeface="Arial" panose="020B0604020202020204" pitchFamily="34" charset="0"/>
                <a:cs typeface="Arial" panose="020B0604020202020204" pitchFamily="34" charset="0"/>
              </a:rPr>
              <a:t> and the </a:t>
            </a:r>
            <a:r>
              <a:rPr lang="sv-SE" sz="1600" dirty="0" err="1">
                <a:latin typeface="Arial" panose="020B0604020202020204" pitchFamily="34" charset="0"/>
                <a:cs typeface="Arial" panose="020B0604020202020204" pitchFamily="34" charset="0"/>
              </a:rPr>
              <a:t>temperature</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will</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quickly</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increase</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but</a:t>
            </a:r>
            <a:r>
              <a:rPr lang="sv-SE" sz="1600" dirty="0">
                <a:latin typeface="Arial" panose="020B0604020202020204" pitchFamily="34" charset="0"/>
                <a:cs typeface="Arial" panose="020B0604020202020204" pitchFamily="34" charset="0"/>
              </a:rPr>
              <a:t> in the same </a:t>
            </a:r>
            <a:r>
              <a:rPr lang="sv-SE" sz="1600" dirty="0" err="1">
                <a:latin typeface="Arial" panose="020B0604020202020204" pitchFamily="34" charset="0"/>
                <a:cs typeface="Arial" panose="020B0604020202020204" pitchFamily="34" charset="0"/>
              </a:rPr>
              <a:t>time</a:t>
            </a:r>
            <a:r>
              <a:rPr lang="sv-SE" sz="1600" dirty="0">
                <a:latin typeface="Arial" panose="020B0604020202020204" pitchFamily="34" charset="0"/>
                <a:cs typeface="Arial" panose="020B0604020202020204" pitchFamily="34" charset="0"/>
              </a:rPr>
              <a:t>, heat starts </a:t>
            </a:r>
            <a:r>
              <a:rPr lang="sv-SE" sz="1600" dirty="0" err="1">
                <a:latin typeface="Arial" panose="020B0604020202020204" pitchFamily="34" charset="0"/>
                <a:cs typeface="Arial" panose="020B0604020202020204" pitchFamily="34" charset="0"/>
              </a:rPr>
              <a:t>scaping</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tending</a:t>
            </a:r>
            <a:r>
              <a:rPr lang="sv-SE" sz="1600" dirty="0">
                <a:latin typeface="Arial" panose="020B0604020202020204" pitchFamily="34" charset="0"/>
                <a:cs typeface="Arial" panose="020B0604020202020204" pitchFamily="34" charset="0"/>
              </a:rPr>
              <a:t> to </a:t>
            </a:r>
            <a:r>
              <a:rPr lang="sv-SE" sz="1600" dirty="0" err="1">
                <a:latin typeface="Arial" panose="020B0604020202020204" pitchFamily="34" charset="0"/>
                <a:cs typeface="Arial" panose="020B0604020202020204" pitchFamily="34" charset="0"/>
              </a:rPr>
              <a:t>reduce</a:t>
            </a:r>
            <a:r>
              <a:rPr lang="sv-SE" sz="1600" dirty="0">
                <a:latin typeface="Arial" panose="020B0604020202020204" pitchFamily="34" charset="0"/>
                <a:cs typeface="Arial" panose="020B0604020202020204" pitchFamily="34" charset="0"/>
              </a:rPr>
              <a:t> the </a:t>
            </a:r>
            <a:r>
              <a:rPr lang="sv-SE" sz="1600" dirty="0" err="1">
                <a:latin typeface="Arial" panose="020B0604020202020204" pitchFamily="34" charset="0"/>
                <a:cs typeface="Arial" panose="020B0604020202020204" pitchFamily="34" charset="0"/>
              </a:rPr>
              <a:t>temperature</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This</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dynamics</a:t>
            </a:r>
            <a:r>
              <a:rPr lang="sv-SE" sz="1600" dirty="0">
                <a:latin typeface="Arial" panose="020B0604020202020204" pitchFamily="34" charset="0"/>
                <a:cs typeface="Arial" panose="020B0604020202020204" pitchFamily="34" charset="0"/>
              </a:rPr>
              <a:t>, in </a:t>
            </a:r>
            <a:r>
              <a:rPr lang="sv-SE" sz="1600" dirty="0" err="1">
                <a:latin typeface="Arial" panose="020B0604020202020204" pitchFamily="34" charset="0"/>
                <a:cs typeface="Arial" panose="020B0604020202020204" pitchFamily="34" charset="0"/>
              </a:rPr>
              <a:t>its</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simplest</a:t>
            </a:r>
            <a:r>
              <a:rPr lang="sv-SE" sz="1600" dirty="0">
                <a:latin typeface="Arial" panose="020B0604020202020204" pitchFamily="34" charset="0"/>
                <a:cs typeface="Arial" panose="020B0604020202020204" pitchFamily="34" charset="0"/>
              </a:rPr>
              <a:t> form, </a:t>
            </a:r>
            <a:r>
              <a:rPr lang="sv-SE" sz="1600" dirty="0" err="1">
                <a:latin typeface="Arial" panose="020B0604020202020204" pitchFamily="34" charset="0"/>
                <a:cs typeface="Arial" panose="020B0604020202020204" pitchFamily="34" charset="0"/>
              </a:rPr>
              <a:t>can</a:t>
            </a:r>
            <a:r>
              <a:rPr lang="sv-SE" sz="1600" dirty="0">
                <a:latin typeface="Arial" panose="020B0604020202020204" pitchFamily="34" charset="0"/>
                <a:cs typeface="Arial" panose="020B0604020202020204" pitchFamily="34" charset="0"/>
              </a:rPr>
              <a:t> be </a:t>
            </a:r>
            <a:r>
              <a:rPr lang="sv-SE" sz="1600" dirty="0" err="1">
                <a:latin typeface="Arial" panose="020B0604020202020204" pitchFamily="34" charset="0"/>
                <a:cs typeface="Arial" panose="020B0604020202020204" pitchFamily="34" charset="0"/>
              </a:rPr>
              <a:t>modeled</a:t>
            </a:r>
            <a:r>
              <a:rPr lang="sv-SE" sz="1600" dirty="0">
                <a:latin typeface="Arial" panose="020B0604020202020204" pitchFamily="34" charset="0"/>
                <a:cs typeface="Arial" panose="020B0604020202020204" pitchFamily="34" charset="0"/>
              </a:rPr>
              <a:t> by a </a:t>
            </a:r>
            <a:r>
              <a:rPr lang="sv-SE" sz="1600" dirty="0" err="1">
                <a:latin typeface="Arial" panose="020B0604020202020204" pitchFamily="34" charset="0"/>
                <a:cs typeface="Arial" panose="020B0604020202020204" pitchFamily="34" charset="0"/>
              </a:rPr>
              <a:t>leaky</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integrator</a:t>
            </a:r>
            <a:r>
              <a:rPr lang="sv-SE" sz="1600" dirty="0">
                <a:latin typeface="Arial" panose="020B0604020202020204" pitchFamily="34" charset="0"/>
                <a:cs typeface="Arial" panose="020B0604020202020204" pitchFamily="34" charset="0"/>
              </a:rPr>
              <a:t>. The transfer </a:t>
            </a:r>
            <a:r>
              <a:rPr lang="sv-SE" sz="1600" dirty="0" err="1">
                <a:latin typeface="Arial" panose="020B0604020202020204" pitchFamily="34" charset="0"/>
                <a:cs typeface="Arial" panose="020B0604020202020204" pitchFamily="34" charset="0"/>
              </a:rPr>
              <a:t>function</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of</a:t>
            </a:r>
            <a:r>
              <a:rPr lang="sv-SE" sz="1600" dirty="0">
                <a:latin typeface="Arial" panose="020B0604020202020204" pitchFamily="34" charset="0"/>
                <a:cs typeface="Arial" panose="020B0604020202020204" pitchFamily="34" charset="0"/>
              </a:rPr>
              <a:t> the charge </a:t>
            </a:r>
            <a:r>
              <a:rPr lang="sv-SE" sz="1600" dirty="0" err="1">
                <a:latin typeface="Arial" panose="020B0604020202020204" pitchFamily="34" charset="0"/>
                <a:cs typeface="Arial" panose="020B0604020202020204" pitchFamily="34" charset="0"/>
              </a:rPr>
              <a:t>build-up</a:t>
            </a:r>
            <a:r>
              <a:rPr lang="sv-SE" sz="1600" dirty="0">
                <a:latin typeface="Arial" panose="020B0604020202020204" pitchFamily="34" charset="0"/>
                <a:cs typeface="Arial" panose="020B0604020202020204" pitchFamily="34" charset="0"/>
              </a:rPr>
              <a:t> as a </a:t>
            </a:r>
            <a:r>
              <a:rPr lang="sv-SE" sz="1600" dirty="0" err="1">
                <a:latin typeface="Arial" panose="020B0604020202020204" pitchFamily="34" charset="0"/>
                <a:cs typeface="Arial" panose="020B0604020202020204" pitchFamily="34" charset="0"/>
              </a:rPr>
              <a:t>function</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of</a:t>
            </a:r>
            <a:r>
              <a:rPr lang="sv-SE" sz="1600" dirty="0">
                <a:latin typeface="Arial" panose="020B0604020202020204" pitchFamily="34" charset="0"/>
                <a:cs typeface="Arial" panose="020B0604020202020204" pitchFamily="34" charset="0"/>
              </a:rPr>
              <a:t> a differential </a:t>
            </a:r>
            <a:r>
              <a:rPr lang="sv-SE" sz="1600" dirty="0" err="1">
                <a:latin typeface="Arial" panose="020B0604020202020204" pitchFamily="34" charset="0"/>
                <a:cs typeface="Arial" panose="020B0604020202020204" pitchFamily="34" charset="0"/>
              </a:rPr>
              <a:t>current</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can</a:t>
            </a:r>
            <a:r>
              <a:rPr lang="sv-SE" sz="1600" dirty="0">
                <a:latin typeface="Arial" panose="020B0604020202020204" pitchFamily="34" charset="0"/>
                <a:cs typeface="Arial" panose="020B0604020202020204" pitchFamily="34" charset="0"/>
              </a:rPr>
              <a:t> be </a:t>
            </a:r>
            <a:r>
              <a:rPr lang="sv-SE" sz="1600" dirty="0" err="1">
                <a:latin typeface="Arial" panose="020B0604020202020204" pitchFamily="34" charset="0"/>
                <a:cs typeface="Arial" panose="020B0604020202020204" pitchFamily="34" charset="0"/>
              </a:rPr>
              <a:t>implemented</a:t>
            </a:r>
            <a:r>
              <a:rPr lang="sv-SE" sz="1600" dirty="0">
                <a:latin typeface="Arial" panose="020B0604020202020204" pitchFamily="34" charset="0"/>
                <a:cs typeface="Arial" panose="020B0604020202020204" pitchFamily="34" charset="0"/>
              </a:rPr>
              <a:t> on the BCM FPGA and a </a:t>
            </a:r>
            <a:r>
              <a:rPr lang="sv-SE" sz="1600" dirty="0" err="1">
                <a:latin typeface="Arial" panose="020B0604020202020204" pitchFamily="34" charset="0"/>
                <a:cs typeface="Arial" panose="020B0604020202020204" pitchFamily="34" charset="0"/>
              </a:rPr>
              <a:t>machine-protection</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threshold</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can</a:t>
            </a:r>
            <a:r>
              <a:rPr lang="sv-SE" sz="1600" dirty="0">
                <a:latin typeface="Arial" panose="020B0604020202020204" pitchFamily="34" charset="0"/>
                <a:cs typeface="Arial" panose="020B0604020202020204" pitchFamily="34" charset="0"/>
              </a:rPr>
              <a:t> be </a:t>
            </a:r>
            <a:r>
              <a:rPr lang="en-US" sz="1600" dirty="0">
                <a:latin typeface="Arial" panose="020B0604020202020204" pitchFamily="34" charset="0"/>
                <a:cs typeface="Arial" panose="020B0604020202020204" pitchFamily="34" charset="0"/>
              </a:rPr>
              <a:t>applied</a:t>
            </a:r>
            <a:r>
              <a:rPr lang="sv-SE" sz="1600" dirty="0">
                <a:latin typeface="Arial" panose="020B0604020202020204" pitchFamily="34" charset="0"/>
                <a:cs typeface="Arial" panose="020B0604020202020204" pitchFamily="34" charset="0"/>
              </a:rPr>
              <a:t> to the </a:t>
            </a:r>
            <a:r>
              <a:rPr lang="en-US" sz="1600" dirty="0">
                <a:latin typeface="Arial" panose="020B0604020202020204" pitchFamily="34" charset="0"/>
                <a:cs typeface="Arial" panose="020B0604020202020204" pitchFamily="34" charset="0"/>
              </a:rPr>
              <a:t>integrated</a:t>
            </a:r>
            <a:r>
              <a:rPr lang="sv-SE" sz="1600" dirty="0">
                <a:latin typeface="Arial" panose="020B0604020202020204" pitchFamily="34" charset="0"/>
                <a:cs typeface="Arial" panose="020B0604020202020204" pitchFamily="34" charset="0"/>
              </a:rPr>
              <a:t> charge. In </a:t>
            </a:r>
            <a:r>
              <a:rPr lang="sv-SE" sz="1600" dirty="0" err="1">
                <a:latin typeface="Arial" panose="020B0604020202020204" pitchFamily="34" charset="0"/>
                <a:cs typeface="Arial" panose="020B0604020202020204" pitchFamily="34" charset="0"/>
              </a:rPr>
              <a:t>case</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of</a:t>
            </a:r>
            <a:r>
              <a:rPr lang="sv-SE" sz="1600" dirty="0">
                <a:latin typeface="Arial" panose="020B0604020202020204" pitchFamily="34" charset="0"/>
                <a:cs typeface="Arial" panose="020B0604020202020204" pitchFamily="34" charset="0"/>
              </a:rPr>
              <a:t> a beam loss, the beam </a:t>
            </a:r>
            <a:r>
              <a:rPr lang="sv-SE" sz="1600" dirty="0" err="1">
                <a:latin typeface="Arial" panose="020B0604020202020204" pitchFamily="34" charset="0"/>
                <a:cs typeface="Arial" panose="020B0604020202020204" pitchFamily="34" charset="0"/>
              </a:rPr>
              <a:t>can</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then</a:t>
            </a:r>
            <a:r>
              <a:rPr lang="sv-SE" sz="1600" dirty="0">
                <a:latin typeface="Arial" panose="020B0604020202020204" pitchFamily="34" charset="0"/>
                <a:cs typeface="Arial" panose="020B0604020202020204" pitchFamily="34" charset="0"/>
              </a:rPr>
              <a:t> be </a:t>
            </a:r>
            <a:r>
              <a:rPr lang="sv-SE" sz="1600" dirty="0" err="1">
                <a:latin typeface="Arial" panose="020B0604020202020204" pitchFamily="34" charset="0"/>
                <a:cs typeface="Arial" panose="020B0604020202020204" pitchFamily="34" charset="0"/>
              </a:rPr>
              <a:t>stoped</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before</a:t>
            </a:r>
            <a:r>
              <a:rPr lang="sv-SE" sz="1600" dirty="0">
                <a:latin typeface="Arial" panose="020B0604020202020204" pitchFamily="34" charset="0"/>
                <a:cs typeface="Arial" panose="020B0604020202020204" pitchFamily="34" charset="0"/>
              </a:rPr>
              <a:t> the </a:t>
            </a:r>
            <a:r>
              <a:rPr lang="sv-SE" sz="1600" dirty="0" err="1">
                <a:latin typeface="Arial" panose="020B0604020202020204" pitchFamily="34" charset="0"/>
                <a:cs typeface="Arial" panose="020B0604020202020204" pitchFamily="34" charset="0"/>
              </a:rPr>
              <a:t>temperature</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reaches</a:t>
            </a:r>
            <a:r>
              <a:rPr lang="sv-SE" sz="1600" dirty="0">
                <a:latin typeface="Arial" panose="020B0604020202020204" pitchFamily="34" charset="0"/>
                <a:cs typeface="Arial" panose="020B0604020202020204" pitchFamily="34" charset="0"/>
              </a:rPr>
              <a:t> a </a:t>
            </a:r>
            <a:r>
              <a:rPr lang="sv-SE" sz="1600" dirty="0" err="1">
                <a:latin typeface="Arial" panose="020B0604020202020204" pitchFamily="34" charset="0"/>
                <a:cs typeface="Arial" panose="020B0604020202020204" pitchFamily="34" charset="0"/>
              </a:rPr>
              <a:t>damaging</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level</a:t>
            </a:r>
            <a:r>
              <a:rPr lang="sv-SE" sz="1600" dirty="0">
                <a:latin typeface="Arial" panose="020B0604020202020204" pitchFamily="34" charset="0"/>
                <a:cs typeface="Arial" panose="020B0604020202020204" pitchFamily="34" charset="0"/>
              </a:rPr>
              <a:t>. </a:t>
            </a:r>
          </a:p>
        </p:txBody>
      </p:sp>
      <p:pic>
        <p:nvPicPr>
          <p:cNvPr id="8" name="Picture 7">
            <a:extLst>
              <a:ext uri="{FF2B5EF4-FFF2-40B4-BE49-F238E27FC236}">
                <a16:creationId xmlns:a16="http://schemas.microsoft.com/office/drawing/2014/main" id="{E6341113-192E-A241-B6D7-0C8DD6DF9834}"/>
              </a:ext>
            </a:extLst>
          </p:cNvPr>
          <p:cNvPicPr>
            <a:picLocks noChangeAspect="1"/>
          </p:cNvPicPr>
          <p:nvPr/>
        </p:nvPicPr>
        <p:blipFill>
          <a:blip r:embed="rId2"/>
          <a:stretch>
            <a:fillRect/>
          </a:stretch>
        </p:blipFill>
        <p:spPr>
          <a:xfrm>
            <a:off x="2051275" y="6090405"/>
            <a:ext cx="1294987" cy="448507"/>
          </a:xfrm>
          <a:prstGeom prst="rect">
            <a:avLst/>
          </a:prstGeom>
        </p:spPr>
      </p:pic>
      <p:grpSp>
        <p:nvGrpSpPr>
          <p:cNvPr id="22" name="Group 21">
            <a:extLst>
              <a:ext uri="{FF2B5EF4-FFF2-40B4-BE49-F238E27FC236}">
                <a16:creationId xmlns:a16="http://schemas.microsoft.com/office/drawing/2014/main" id="{40E88B2B-8ADE-4541-8FC3-08A443F5B405}"/>
              </a:ext>
            </a:extLst>
          </p:cNvPr>
          <p:cNvGrpSpPr/>
          <p:nvPr/>
        </p:nvGrpSpPr>
        <p:grpSpPr>
          <a:xfrm>
            <a:off x="307144" y="4831745"/>
            <a:ext cx="1865083" cy="1858539"/>
            <a:chOff x="576849" y="4894263"/>
            <a:chExt cx="1865083" cy="1858539"/>
          </a:xfrm>
        </p:grpSpPr>
        <p:sp>
          <p:nvSpPr>
            <p:cNvPr id="14" name="Cube 13">
              <a:extLst>
                <a:ext uri="{FF2B5EF4-FFF2-40B4-BE49-F238E27FC236}">
                  <a16:creationId xmlns:a16="http://schemas.microsoft.com/office/drawing/2014/main" id="{44C8C32E-8C96-CB41-A152-3D9AEC879FAE}"/>
                </a:ext>
              </a:extLst>
            </p:cNvPr>
            <p:cNvSpPr/>
            <p:nvPr/>
          </p:nvSpPr>
          <p:spPr>
            <a:xfrm>
              <a:off x="576849" y="4894263"/>
              <a:ext cx="747041" cy="1858539"/>
            </a:xfrm>
            <a:prstGeom prst="cube">
              <a:avLst>
                <a:gd name="adj" fmla="val 85142"/>
              </a:avLst>
            </a:prstGeom>
            <a:solidFill>
              <a:schemeClr val="bg1">
                <a:lumMod val="7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6074F32-C6DD-7A4C-8B27-50D9CBC9E2CA}"/>
                </a:ext>
              </a:extLst>
            </p:cNvPr>
            <p:cNvSpPr/>
            <p:nvPr/>
          </p:nvSpPr>
          <p:spPr>
            <a:xfrm rot="173451">
              <a:off x="880569" y="5326385"/>
              <a:ext cx="351047" cy="899233"/>
            </a:xfrm>
            <a:prstGeom prst="ellipse">
              <a:avLst/>
            </a:prstGeom>
            <a:solidFill>
              <a:srgbClr val="C0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133D397-314C-3F45-9F7B-396EADAD4B6A}"/>
                </a:ext>
              </a:extLst>
            </p:cNvPr>
            <p:cNvSpPr/>
            <p:nvPr/>
          </p:nvSpPr>
          <p:spPr>
            <a:xfrm>
              <a:off x="979846" y="5506840"/>
              <a:ext cx="176411" cy="552972"/>
            </a:xfrm>
            <a:prstGeom prst="ellipse">
              <a:avLst/>
            </a:prstGeom>
            <a:solidFill>
              <a:srgbClr val="C000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A44204B9-163C-1F49-8874-3104FF928D8F}"/>
                </a:ext>
              </a:extLst>
            </p:cNvPr>
            <p:cNvSpPr/>
            <p:nvPr/>
          </p:nvSpPr>
          <p:spPr>
            <a:xfrm>
              <a:off x="1049668" y="5703993"/>
              <a:ext cx="45719" cy="14401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93E65C9-AA2F-6347-A4F9-4DADBD1EC2BA}"/>
                </a:ext>
              </a:extLst>
            </p:cNvPr>
            <p:cNvSpPr/>
            <p:nvPr/>
          </p:nvSpPr>
          <p:spPr>
            <a:xfrm>
              <a:off x="1029939" y="5634124"/>
              <a:ext cx="85176" cy="292224"/>
            </a:xfrm>
            <a:prstGeom prst="ellipse">
              <a:avLst/>
            </a:prstGeom>
            <a:solidFill>
              <a:srgbClr val="C00000">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eft Arrow 18">
              <a:extLst>
                <a:ext uri="{FF2B5EF4-FFF2-40B4-BE49-F238E27FC236}">
                  <a16:creationId xmlns:a16="http://schemas.microsoft.com/office/drawing/2014/main" id="{11B4B29E-7794-FC4E-B844-8CA924F0A999}"/>
                </a:ext>
              </a:extLst>
            </p:cNvPr>
            <p:cNvSpPr/>
            <p:nvPr/>
          </p:nvSpPr>
          <p:spPr>
            <a:xfrm>
              <a:off x="1175483" y="5729320"/>
              <a:ext cx="1008112" cy="108012"/>
            </a:xfrm>
            <a:prstGeom prst="leftArrow">
              <a:avLst/>
            </a:prstGeom>
            <a:solidFill>
              <a:srgbClr val="C00000"/>
            </a:solidFill>
            <a:ln>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CA767EA-F04F-A34B-9FEF-CBBF78109803}"/>
                </a:ext>
              </a:extLst>
            </p:cNvPr>
            <p:cNvSpPr/>
            <p:nvPr/>
          </p:nvSpPr>
          <p:spPr>
            <a:xfrm>
              <a:off x="1316706" y="5499002"/>
              <a:ext cx="1125226" cy="276999"/>
            </a:xfrm>
            <a:prstGeom prst="rect">
              <a:avLst/>
            </a:prstGeom>
          </p:spPr>
          <p:txBody>
            <a:bodyPr wrap="square">
              <a:spAutoFit/>
            </a:bodyPr>
            <a:lstStyle/>
            <a:p>
              <a:r>
                <a:rPr lang="sv-SE" sz="1200" dirty="0">
                  <a:solidFill>
                    <a:srgbClr val="C00000"/>
                  </a:solidFill>
                </a:rPr>
                <a:t>Incident beam</a:t>
              </a:r>
            </a:p>
          </p:txBody>
        </p:sp>
        <p:sp>
          <p:nvSpPr>
            <p:cNvPr id="21" name="Rectangle 20">
              <a:extLst>
                <a:ext uri="{FF2B5EF4-FFF2-40B4-BE49-F238E27FC236}">
                  <a16:creationId xmlns:a16="http://schemas.microsoft.com/office/drawing/2014/main" id="{B3112A2C-2978-014F-9FAF-BBC0E55A0FD6}"/>
                </a:ext>
              </a:extLst>
            </p:cNvPr>
            <p:cNvSpPr/>
            <p:nvPr/>
          </p:nvSpPr>
          <p:spPr>
            <a:xfrm>
              <a:off x="896874" y="6406067"/>
              <a:ext cx="1202233" cy="276999"/>
            </a:xfrm>
            <a:prstGeom prst="rect">
              <a:avLst/>
            </a:prstGeom>
          </p:spPr>
          <p:txBody>
            <a:bodyPr wrap="square">
              <a:spAutoFit/>
            </a:bodyPr>
            <a:lstStyle/>
            <a:p>
              <a:r>
                <a:rPr lang="sv-SE" sz="1200" dirty="0">
                  <a:solidFill>
                    <a:schemeClr val="tx1">
                      <a:lumMod val="50000"/>
                      <a:lumOff val="50000"/>
                    </a:schemeClr>
                  </a:solidFill>
                </a:rPr>
                <a:t>metal</a:t>
              </a:r>
            </a:p>
          </p:txBody>
        </p:sp>
      </p:grpSp>
      <p:grpSp>
        <p:nvGrpSpPr>
          <p:cNvPr id="85" name="Group 84">
            <a:extLst>
              <a:ext uri="{FF2B5EF4-FFF2-40B4-BE49-F238E27FC236}">
                <a16:creationId xmlns:a16="http://schemas.microsoft.com/office/drawing/2014/main" id="{88C1F7AC-AE39-A248-906D-E5BBCE48804E}"/>
              </a:ext>
            </a:extLst>
          </p:cNvPr>
          <p:cNvGrpSpPr/>
          <p:nvPr/>
        </p:nvGrpSpPr>
        <p:grpSpPr>
          <a:xfrm>
            <a:off x="2267744" y="3525811"/>
            <a:ext cx="6460508" cy="2115191"/>
            <a:chOff x="2267744" y="3525811"/>
            <a:chExt cx="6460508" cy="2115191"/>
          </a:xfrm>
        </p:grpSpPr>
        <p:sp>
          <p:nvSpPr>
            <p:cNvPr id="23" name="Rectangle 22">
              <a:extLst>
                <a:ext uri="{FF2B5EF4-FFF2-40B4-BE49-F238E27FC236}">
                  <a16:creationId xmlns:a16="http://schemas.microsoft.com/office/drawing/2014/main" id="{A5969379-941E-7141-8F0A-5B3C4764B886}"/>
                </a:ext>
              </a:extLst>
            </p:cNvPr>
            <p:cNvSpPr/>
            <p:nvPr/>
          </p:nvSpPr>
          <p:spPr>
            <a:xfrm>
              <a:off x="2267744" y="3773497"/>
              <a:ext cx="504056" cy="21388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ISrc</a:t>
              </a:r>
            </a:p>
          </p:txBody>
        </p:sp>
        <p:sp>
          <p:nvSpPr>
            <p:cNvPr id="24" name="Rectangle 23">
              <a:extLst>
                <a:ext uri="{FF2B5EF4-FFF2-40B4-BE49-F238E27FC236}">
                  <a16:creationId xmlns:a16="http://schemas.microsoft.com/office/drawing/2014/main" id="{D298CA16-66CD-E441-9244-09FB5D51095D}"/>
                </a:ext>
              </a:extLst>
            </p:cNvPr>
            <p:cNvSpPr/>
            <p:nvPr/>
          </p:nvSpPr>
          <p:spPr>
            <a:xfrm>
              <a:off x="2800504" y="3773497"/>
              <a:ext cx="1152128" cy="2138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Linac section</a:t>
              </a:r>
            </a:p>
          </p:txBody>
        </p:sp>
        <p:sp>
          <p:nvSpPr>
            <p:cNvPr id="25" name="Rectangle 24">
              <a:extLst>
                <a:ext uri="{FF2B5EF4-FFF2-40B4-BE49-F238E27FC236}">
                  <a16:creationId xmlns:a16="http://schemas.microsoft.com/office/drawing/2014/main" id="{B800AC55-FC56-E642-B60B-C7CEA2D755F5}"/>
                </a:ext>
              </a:extLst>
            </p:cNvPr>
            <p:cNvSpPr/>
            <p:nvPr/>
          </p:nvSpPr>
          <p:spPr>
            <a:xfrm>
              <a:off x="3981336" y="3776874"/>
              <a:ext cx="45719" cy="213885"/>
            </a:xfrm>
            <a:prstGeom prst="rect">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6F8309C-39AF-C24B-8BD0-A2F30D17F600}"/>
                </a:ext>
              </a:extLst>
            </p:cNvPr>
            <p:cNvSpPr/>
            <p:nvPr/>
          </p:nvSpPr>
          <p:spPr>
            <a:xfrm>
              <a:off x="4055759" y="3773497"/>
              <a:ext cx="1152128" cy="2138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Linac section</a:t>
              </a:r>
            </a:p>
          </p:txBody>
        </p:sp>
        <p:sp>
          <p:nvSpPr>
            <p:cNvPr id="27" name="Rectangle 26">
              <a:extLst>
                <a:ext uri="{FF2B5EF4-FFF2-40B4-BE49-F238E27FC236}">
                  <a16:creationId xmlns:a16="http://schemas.microsoft.com/office/drawing/2014/main" id="{DB35E800-8E56-6848-9BB4-0D380A6149A6}"/>
                </a:ext>
              </a:extLst>
            </p:cNvPr>
            <p:cNvSpPr/>
            <p:nvPr/>
          </p:nvSpPr>
          <p:spPr>
            <a:xfrm>
              <a:off x="5236591" y="3773496"/>
              <a:ext cx="45719" cy="213885"/>
            </a:xfrm>
            <a:prstGeom prst="rect">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5D59D5A-481C-C047-B603-069FA80EBCF3}"/>
                </a:ext>
              </a:extLst>
            </p:cNvPr>
            <p:cNvSpPr/>
            <p:nvPr/>
          </p:nvSpPr>
          <p:spPr>
            <a:xfrm>
              <a:off x="5311014" y="3773496"/>
              <a:ext cx="1152128" cy="2138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Linac section</a:t>
              </a:r>
            </a:p>
          </p:txBody>
        </p:sp>
        <p:sp>
          <p:nvSpPr>
            <p:cNvPr id="29" name="Can 28">
              <a:extLst>
                <a:ext uri="{FF2B5EF4-FFF2-40B4-BE49-F238E27FC236}">
                  <a16:creationId xmlns:a16="http://schemas.microsoft.com/office/drawing/2014/main" id="{DA534403-AAAB-7B4E-8D88-EA76E2906FEB}"/>
                </a:ext>
              </a:extLst>
            </p:cNvPr>
            <p:cNvSpPr/>
            <p:nvPr/>
          </p:nvSpPr>
          <p:spPr>
            <a:xfrm>
              <a:off x="6516216" y="3773496"/>
              <a:ext cx="864096" cy="213885"/>
            </a:xfrm>
            <a:prstGeom prst="ca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Target</a:t>
              </a:r>
            </a:p>
          </p:txBody>
        </p:sp>
        <p:sp>
          <p:nvSpPr>
            <p:cNvPr id="31" name="Oval 30">
              <a:extLst>
                <a:ext uri="{FF2B5EF4-FFF2-40B4-BE49-F238E27FC236}">
                  <a16:creationId xmlns:a16="http://schemas.microsoft.com/office/drawing/2014/main" id="{F4DC186B-132B-1944-9378-E69E854D8A8A}"/>
                </a:ext>
              </a:extLst>
            </p:cNvPr>
            <p:cNvSpPr/>
            <p:nvPr/>
          </p:nvSpPr>
          <p:spPr>
            <a:xfrm>
              <a:off x="4524507" y="4608917"/>
              <a:ext cx="216024" cy="216024"/>
            </a:xfrm>
            <a:prstGeom prst="ellipse">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9EE5459-F9D5-E94F-B046-D338D89BDE17}"/>
                </a:ext>
              </a:extLst>
            </p:cNvPr>
            <p:cNvSpPr/>
            <p:nvPr/>
          </p:nvSpPr>
          <p:spPr>
            <a:xfrm>
              <a:off x="4791399" y="4926159"/>
              <a:ext cx="936104" cy="484498"/>
            </a:xfrm>
            <a:prstGeom prst="rect">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Charge build-up model</a:t>
              </a:r>
            </a:p>
          </p:txBody>
        </p:sp>
        <p:sp>
          <p:nvSpPr>
            <p:cNvPr id="33" name="Diamond 32">
              <a:extLst>
                <a:ext uri="{FF2B5EF4-FFF2-40B4-BE49-F238E27FC236}">
                  <a16:creationId xmlns:a16="http://schemas.microsoft.com/office/drawing/2014/main" id="{C1089F8D-129D-4D4E-8703-D4DFBCD6A121}"/>
                </a:ext>
              </a:extLst>
            </p:cNvPr>
            <p:cNvSpPr/>
            <p:nvPr/>
          </p:nvSpPr>
          <p:spPr>
            <a:xfrm>
              <a:off x="5909441" y="4950804"/>
              <a:ext cx="1281080" cy="443652"/>
            </a:xfrm>
            <a:prstGeom prst="diamond">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&gt; thresh. ?</a:t>
              </a:r>
            </a:p>
          </p:txBody>
        </p:sp>
        <p:cxnSp>
          <p:nvCxnSpPr>
            <p:cNvPr id="35" name="Curved Connector 34">
              <a:extLst>
                <a:ext uri="{FF2B5EF4-FFF2-40B4-BE49-F238E27FC236}">
                  <a16:creationId xmlns:a16="http://schemas.microsoft.com/office/drawing/2014/main" id="{22ED60BC-8730-4747-844B-D091855FEE7D}"/>
                </a:ext>
              </a:extLst>
            </p:cNvPr>
            <p:cNvCxnSpPr>
              <a:stCxn id="25" idx="2"/>
              <a:endCxn id="31" idx="2"/>
            </p:cNvCxnSpPr>
            <p:nvPr/>
          </p:nvCxnSpPr>
          <p:spPr>
            <a:xfrm rot="16200000" flipH="1">
              <a:off x="3901266" y="4093688"/>
              <a:ext cx="726170" cy="520311"/>
            </a:xfrm>
            <a:prstGeom prst="curvedConnector2">
              <a:avLst/>
            </a:prstGeom>
            <a:ln w="158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urved Connector 35">
              <a:extLst>
                <a:ext uri="{FF2B5EF4-FFF2-40B4-BE49-F238E27FC236}">
                  <a16:creationId xmlns:a16="http://schemas.microsoft.com/office/drawing/2014/main" id="{D6A09930-2B0A-394D-9E2F-07A039B9281D}"/>
                </a:ext>
              </a:extLst>
            </p:cNvPr>
            <p:cNvCxnSpPr>
              <a:cxnSpLocks/>
              <a:stCxn id="27" idx="2"/>
              <a:endCxn id="31" idx="6"/>
            </p:cNvCxnSpPr>
            <p:nvPr/>
          </p:nvCxnSpPr>
          <p:spPr>
            <a:xfrm rot="5400000">
              <a:off x="4635217" y="4092695"/>
              <a:ext cx="729548" cy="518920"/>
            </a:xfrm>
            <a:prstGeom prst="curvedConnector2">
              <a:avLst/>
            </a:prstGeom>
            <a:ln w="158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Curved Connector 38">
              <a:extLst>
                <a:ext uri="{FF2B5EF4-FFF2-40B4-BE49-F238E27FC236}">
                  <a16:creationId xmlns:a16="http://schemas.microsoft.com/office/drawing/2014/main" id="{31EAEA40-1AA2-C143-840A-1EE14377B388}"/>
                </a:ext>
              </a:extLst>
            </p:cNvPr>
            <p:cNvCxnSpPr>
              <a:cxnSpLocks/>
              <a:stCxn id="31" idx="4"/>
              <a:endCxn id="32" idx="1"/>
            </p:cNvCxnSpPr>
            <p:nvPr/>
          </p:nvCxnSpPr>
          <p:spPr>
            <a:xfrm rot="16200000" flipH="1">
              <a:off x="4540226" y="4917234"/>
              <a:ext cx="343467" cy="158880"/>
            </a:xfrm>
            <a:prstGeom prst="curvedConnector2">
              <a:avLst/>
            </a:prstGeom>
            <a:ln w="158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7F4E0E9-1E41-F04B-9218-E956EDC9604C}"/>
                </a:ext>
              </a:extLst>
            </p:cNvPr>
            <p:cNvCxnSpPr>
              <a:cxnSpLocks/>
              <a:stCxn id="32" idx="3"/>
              <a:endCxn id="33" idx="1"/>
            </p:cNvCxnSpPr>
            <p:nvPr/>
          </p:nvCxnSpPr>
          <p:spPr>
            <a:xfrm>
              <a:off x="5727503" y="5168408"/>
              <a:ext cx="181938" cy="4222"/>
            </a:xfrm>
            <a:prstGeom prst="straightConnector1">
              <a:avLst/>
            </a:prstGeom>
            <a:ln w="158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266EA1A4-5C47-EC47-A5DE-1BD7E407791C}"/>
                </a:ext>
              </a:extLst>
            </p:cNvPr>
            <p:cNvCxnSpPr>
              <a:cxnSpLocks/>
              <a:endCxn id="52" idx="1"/>
            </p:cNvCxnSpPr>
            <p:nvPr/>
          </p:nvCxnSpPr>
          <p:spPr>
            <a:xfrm>
              <a:off x="7190521" y="5170590"/>
              <a:ext cx="893756" cy="2866"/>
            </a:xfrm>
            <a:prstGeom prst="straightConnector1">
              <a:avLst/>
            </a:prstGeom>
            <a:ln w="15875">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2C99B9E2-11A1-A84D-BA4C-42792C70325F}"/>
                </a:ext>
              </a:extLst>
            </p:cNvPr>
            <p:cNvSpPr txBox="1"/>
            <p:nvPr/>
          </p:nvSpPr>
          <p:spPr>
            <a:xfrm>
              <a:off x="4301960" y="4455319"/>
              <a:ext cx="252676" cy="261610"/>
            </a:xfrm>
            <a:prstGeom prst="rect">
              <a:avLst/>
            </a:prstGeom>
            <a:noFill/>
          </p:spPr>
          <p:txBody>
            <a:bodyPr wrap="square" rtlCol="0">
              <a:spAutoFit/>
            </a:bodyPr>
            <a:lstStyle/>
            <a:p>
              <a:r>
                <a:rPr lang="en-US" sz="1100" b="1" dirty="0">
                  <a:solidFill>
                    <a:srgbClr val="0432FF"/>
                  </a:solidFill>
                </a:rPr>
                <a:t>+</a:t>
              </a:r>
            </a:p>
          </p:txBody>
        </p:sp>
        <p:sp>
          <p:nvSpPr>
            <p:cNvPr id="50" name="TextBox 49">
              <a:extLst>
                <a:ext uri="{FF2B5EF4-FFF2-40B4-BE49-F238E27FC236}">
                  <a16:creationId xmlns:a16="http://schemas.microsoft.com/office/drawing/2014/main" id="{DF8074D9-87CC-BD49-8E7E-F823A570D019}"/>
                </a:ext>
              </a:extLst>
            </p:cNvPr>
            <p:cNvSpPr txBox="1"/>
            <p:nvPr/>
          </p:nvSpPr>
          <p:spPr>
            <a:xfrm>
              <a:off x="4710402" y="4438861"/>
              <a:ext cx="252676" cy="261610"/>
            </a:xfrm>
            <a:prstGeom prst="rect">
              <a:avLst/>
            </a:prstGeom>
            <a:noFill/>
          </p:spPr>
          <p:txBody>
            <a:bodyPr wrap="square" rtlCol="0">
              <a:spAutoFit/>
            </a:bodyPr>
            <a:lstStyle/>
            <a:p>
              <a:r>
                <a:rPr lang="en-US" sz="1100" b="1" dirty="0">
                  <a:solidFill>
                    <a:srgbClr val="0432FF"/>
                  </a:solidFill>
                </a:rPr>
                <a:t>-</a:t>
              </a:r>
            </a:p>
          </p:txBody>
        </p:sp>
        <p:sp>
          <p:nvSpPr>
            <p:cNvPr id="51" name="TextBox 50">
              <a:extLst>
                <a:ext uri="{FF2B5EF4-FFF2-40B4-BE49-F238E27FC236}">
                  <a16:creationId xmlns:a16="http://schemas.microsoft.com/office/drawing/2014/main" id="{1BEC075D-752B-DA48-B621-0F371E867E82}"/>
                </a:ext>
              </a:extLst>
            </p:cNvPr>
            <p:cNvSpPr txBox="1"/>
            <p:nvPr/>
          </p:nvSpPr>
          <p:spPr>
            <a:xfrm>
              <a:off x="6987505" y="4890108"/>
              <a:ext cx="406032" cy="261610"/>
            </a:xfrm>
            <a:prstGeom prst="rect">
              <a:avLst/>
            </a:prstGeom>
            <a:noFill/>
          </p:spPr>
          <p:txBody>
            <a:bodyPr wrap="square" rtlCol="0">
              <a:spAutoFit/>
            </a:bodyPr>
            <a:lstStyle/>
            <a:p>
              <a:r>
                <a:rPr lang="en-US" sz="1100" dirty="0">
                  <a:solidFill>
                    <a:srgbClr val="0432FF"/>
                  </a:solidFill>
                </a:rPr>
                <a:t>YES</a:t>
              </a:r>
            </a:p>
          </p:txBody>
        </p:sp>
        <p:sp>
          <p:nvSpPr>
            <p:cNvPr id="52" name="Rectangle 51">
              <a:extLst>
                <a:ext uri="{FF2B5EF4-FFF2-40B4-BE49-F238E27FC236}">
                  <a16:creationId xmlns:a16="http://schemas.microsoft.com/office/drawing/2014/main" id="{914EDB1D-9FFE-174E-8FBA-9997B6E4D891}"/>
                </a:ext>
              </a:extLst>
            </p:cNvPr>
            <p:cNvSpPr/>
            <p:nvPr/>
          </p:nvSpPr>
          <p:spPr>
            <a:xfrm>
              <a:off x="8084277" y="4975172"/>
              <a:ext cx="643975" cy="396567"/>
            </a:xfrm>
            <a:prstGeom prst="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FBIS</a:t>
              </a:r>
            </a:p>
          </p:txBody>
        </p:sp>
        <p:sp>
          <p:nvSpPr>
            <p:cNvPr id="54" name="TextBox 53">
              <a:extLst>
                <a:ext uri="{FF2B5EF4-FFF2-40B4-BE49-F238E27FC236}">
                  <a16:creationId xmlns:a16="http://schemas.microsoft.com/office/drawing/2014/main" id="{DED1A216-26C5-1742-A1AB-2C4885F633AF}"/>
                </a:ext>
              </a:extLst>
            </p:cNvPr>
            <p:cNvSpPr txBox="1"/>
            <p:nvPr/>
          </p:nvSpPr>
          <p:spPr>
            <a:xfrm>
              <a:off x="7475229" y="4939896"/>
              <a:ext cx="578336" cy="261610"/>
            </a:xfrm>
            <a:prstGeom prst="rect">
              <a:avLst/>
            </a:prstGeom>
            <a:noFill/>
          </p:spPr>
          <p:txBody>
            <a:bodyPr wrap="square" rtlCol="0">
              <a:spAutoFit/>
            </a:bodyPr>
            <a:lstStyle/>
            <a:p>
              <a:r>
                <a:rPr lang="en-US" sz="1100" dirty="0">
                  <a:solidFill>
                    <a:srgbClr val="0432FF"/>
                  </a:solidFill>
                </a:rPr>
                <a:t>ABORT</a:t>
              </a:r>
            </a:p>
          </p:txBody>
        </p:sp>
        <p:sp>
          <p:nvSpPr>
            <p:cNvPr id="77" name="Rounded Rectangle 76">
              <a:extLst>
                <a:ext uri="{FF2B5EF4-FFF2-40B4-BE49-F238E27FC236}">
                  <a16:creationId xmlns:a16="http://schemas.microsoft.com/office/drawing/2014/main" id="{91271E60-CC0C-2242-8E92-9662EE34488A}"/>
                </a:ext>
              </a:extLst>
            </p:cNvPr>
            <p:cNvSpPr/>
            <p:nvPr/>
          </p:nvSpPr>
          <p:spPr>
            <a:xfrm>
              <a:off x="4264351" y="4455319"/>
              <a:ext cx="3129186" cy="1185683"/>
            </a:xfrm>
            <a:prstGeom prst="roundRect">
              <a:avLst/>
            </a:prstGeom>
            <a:noFill/>
            <a:ln>
              <a:solidFill>
                <a:schemeClr val="accent1">
                  <a:shade val="50000"/>
                  <a:alpha val="48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C76C47B9-5C44-464F-9ADB-4B6E709F504D}"/>
                </a:ext>
              </a:extLst>
            </p:cNvPr>
            <p:cNvSpPr txBox="1"/>
            <p:nvPr/>
          </p:nvSpPr>
          <p:spPr>
            <a:xfrm>
              <a:off x="6585800" y="4460536"/>
              <a:ext cx="578336" cy="261610"/>
            </a:xfrm>
            <a:prstGeom prst="rect">
              <a:avLst/>
            </a:prstGeom>
            <a:noFill/>
          </p:spPr>
          <p:txBody>
            <a:bodyPr wrap="square" rtlCol="0">
              <a:spAutoFit/>
            </a:bodyPr>
            <a:lstStyle/>
            <a:p>
              <a:r>
                <a:rPr lang="en-US" sz="1100" b="1" dirty="0">
                  <a:solidFill>
                    <a:schemeClr val="accent5">
                      <a:lumMod val="75000"/>
                    </a:schemeClr>
                  </a:solidFill>
                </a:rPr>
                <a:t>FPGA</a:t>
              </a:r>
            </a:p>
          </p:txBody>
        </p:sp>
        <p:sp>
          <p:nvSpPr>
            <p:cNvPr id="79" name="TextBox 78">
              <a:extLst>
                <a:ext uri="{FF2B5EF4-FFF2-40B4-BE49-F238E27FC236}">
                  <a16:creationId xmlns:a16="http://schemas.microsoft.com/office/drawing/2014/main" id="{190F3385-E765-3143-8677-CF102A2CE359}"/>
                </a:ext>
              </a:extLst>
            </p:cNvPr>
            <p:cNvSpPr txBox="1"/>
            <p:nvPr/>
          </p:nvSpPr>
          <p:spPr>
            <a:xfrm>
              <a:off x="5727503" y="4844367"/>
              <a:ext cx="406032" cy="261610"/>
            </a:xfrm>
            <a:prstGeom prst="rect">
              <a:avLst/>
            </a:prstGeom>
            <a:noFill/>
          </p:spPr>
          <p:txBody>
            <a:bodyPr wrap="square" rtlCol="0">
              <a:spAutoFit/>
            </a:bodyPr>
            <a:lstStyle/>
            <a:p>
              <a:r>
                <a:rPr lang="en-US" sz="1100" dirty="0">
                  <a:solidFill>
                    <a:srgbClr val="0432FF"/>
                  </a:solidFill>
                </a:rPr>
                <a:t>q</a:t>
              </a:r>
            </a:p>
          </p:txBody>
        </p:sp>
        <p:sp>
          <p:nvSpPr>
            <p:cNvPr id="81" name="TextBox 80">
              <a:extLst>
                <a:ext uri="{FF2B5EF4-FFF2-40B4-BE49-F238E27FC236}">
                  <a16:creationId xmlns:a16="http://schemas.microsoft.com/office/drawing/2014/main" id="{216AB5E9-E399-9C4A-BF7A-42F197782CC0}"/>
                </a:ext>
              </a:extLst>
            </p:cNvPr>
            <p:cNvSpPr txBox="1"/>
            <p:nvPr/>
          </p:nvSpPr>
          <p:spPr>
            <a:xfrm>
              <a:off x="3760949" y="3525811"/>
              <a:ext cx="578336" cy="261610"/>
            </a:xfrm>
            <a:prstGeom prst="rect">
              <a:avLst/>
            </a:prstGeom>
            <a:noFill/>
          </p:spPr>
          <p:txBody>
            <a:bodyPr wrap="square" rtlCol="0">
              <a:spAutoFit/>
            </a:bodyPr>
            <a:lstStyle/>
            <a:p>
              <a:r>
                <a:rPr lang="en-US" sz="1100" dirty="0">
                  <a:solidFill>
                    <a:srgbClr val="0432FF"/>
                  </a:solidFill>
                </a:rPr>
                <a:t>ACCT</a:t>
              </a:r>
            </a:p>
          </p:txBody>
        </p:sp>
        <p:sp>
          <p:nvSpPr>
            <p:cNvPr id="82" name="TextBox 81">
              <a:extLst>
                <a:ext uri="{FF2B5EF4-FFF2-40B4-BE49-F238E27FC236}">
                  <a16:creationId xmlns:a16="http://schemas.microsoft.com/office/drawing/2014/main" id="{F5D721F9-63D9-894F-AE99-854A75A94D82}"/>
                </a:ext>
              </a:extLst>
            </p:cNvPr>
            <p:cNvSpPr txBox="1"/>
            <p:nvPr/>
          </p:nvSpPr>
          <p:spPr>
            <a:xfrm>
              <a:off x="5019973" y="3529023"/>
              <a:ext cx="578336" cy="261610"/>
            </a:xfrm>
            <a:prstGeom prst="rect">
              <a:avLst/>
            </a:prstGeom>
            <a:noFill/>
          </p:spPr>
          <p:txBody>
            <a:bodyPr wrap="square" rtlCol="0">
              <a:spAutoFit/>
            </a:bodyPr>
            <a:lstStyle/>
            <a:p>
              <a:r>
                <a:rPr lang="en-US" sz="1100" dirty="0">
                  <a:solidFill>
                    <a:srgbClr val="0432FF"/>
                  </a:solidFill>
                </a:rPr>
                <a:t>ACCT</a:t>
              </a:r>
            </a:p>
          </p:txBody>
        </p:sp>
        <p:sp>
          <p:nvSpPr>
            <p:cNvPr id="84" name="TextBox 83">
              <a:extLst>
                <a:ext uri="{FF2B5EF4-FFF2-40B4-BE49-F238E27FC236}">
                  <a16:creationId xmlns:a16="http://schemas.microsoft.com/office/drawing/2014/main" id="{301C1093-0002-8B41-A374-13F6555789BD}"/>
                </a:ext>
              </a:extLst>
            </p:cNvPr>
            <p:cNvSpPr txBox="1"/>
            <p:nvPr/>
          </p:nvSpPr>
          <p:spPr>
            <a:xfrm>
              <a:off x="4416058" y="5014809"/>
              <a:ext cx="490526" cy="261610"/>
            </a:xfrm>
            <a:prstGeom prst="rect">
              <a:avLst/>
            </a:prstGeom>
            <a:noFill/>
          </p:spPr>
          <p:txBody>
            <a:bodyPr wrap="square" rtlCol="0">
              <a:spAutoFit/>
            </a:bodyPr>
            <a:lstStyle/>
            <a:p>
              <a:r>
                <a:rPr lang="en-US" sz="1100" dirty="0">
                  <a:solidFill>
                    <a:srgbClr val="0432FF"/>
                  </a:solidFill>
                </a:rPr>
                <a:t>△i</a:t>
              </a:r>
              <a:endParaRPr lang="en-US" sz="1100" baseline="-25000" dirty="0">
                <a:solidFill>
                  <a:srgbClr val="0432FF"/>
                </a:solidFill>
              </a:endParaRPr>
            </a:p>
          </p:txBody>
        </p:sp>
      </p:grpSp>
    </p:spTree>
    <p:extLst>
      <p:ext uri="{BB962C8B-B14F-4D97-AF65-F5344CB8AC3E}">
        <p14:creationId xmlns:p14="http://schemas.microsoft.com/office/powerpoint/2010/main" val="237672197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BCM summary</a:t>
            </a:r>
            <a:endParaRPr lang="sv-SE" dirty="0"/>
          </a:p>
        </p:txBody>
      </p:sp>
      <p:sp>
        <p:nvSpPr>
          <p:cNvPr id="3" name="Content Placeholder 2"/>
          <p:cNvSpPr>
            <a:spLocks noGrp="1"/>
          </p:cNvSpPr>
          <p:nvPr>
            <p:ph idx="1"/>
          </p:nvPr>
        </p:nvSpPr>
        <p:spPr>
          <a:xfrm>
            <a:off x="323528" y="1600200"/>
            <a:ext cx="8363272" cy="5257800"/>
          </a:xfrm>
        </p:spPr>
        <p:txBody>
          <a:bodyPr>
            <a:normAutofit fontScale="62500" lnSpcReduction="20000"/>
          </a:bodyPr>
          <a:lstStyle/>
          <a:p>
            <a:r>
              <a:rPr lang="sv-SE" sz="3500" dirty="0"/>
              <a:t>Hardware:</a:t>
            </a:r>
          </a:p>
          <a:p>
            <a:pPr lvl="1"/>
            <a:r>
              <a:rPr lang="sv-SE" sz="3100" dirty="0"/>
              <a:t>BCM sensors (ACCT and FCT </a:t>
            </a:r>
            <a:r>
              <a:rPr lang="sv-SE" sz="3100" dirty="0" err="1"/>
              <a:t>toroids</a:t>
            </a:r>
            <a:r>
              <a:rPr lang="sv-SE" sz="3100" dirty="0"/>
              <a:t>)</a:t>
            </a:r>
          </a:p>
          <a:p>
            <a:pPr lvl="1"/>
            <a:r>
              <a:rPr lang="sv-SE" sz="3100" dirty="0"/>
              <a:t>Sensor </a:t>
            </a:r>
            <a:r>
              <a:rPr lang="sv-SE" sz="3100" dirty="0" err="1"/>
              <a:t>cables</a:t>
            </a:r>
            <a:endParaRPr lang="sv-SE" sz="3100" dirty="0"/>
          </a:p>
          <a:p>
            <a:pPr lvl="1"/>
            <a:r>
              <a:rPr lang="sv-SE" sz="3100" dirty="0"/>
              <a:t>ACCT FE </a:t>
            </a:r>
            <a:r>
              <a:rPr lang="sv-SE" sz="3100" dirty="0" err="1"/>
              <a:t>units</a:t>
            </a:r>
            <a:endParaRPr lang="sv-SE" sz="3100" dirty="0"/>
          </a:p>
          <a:p>
            <a:pPr lvl="1"/>
            <a:r>
              <a:rPr lang="sv-SE" sz="3100" dirty="0"/>
              <a:t>ACCT Interface </a:t>
            </a:r>
            <a:r>
              <a:rPr lang="sv-SE" sz="3100" dirty="0" err="1"/>
              <a:t>Units</a:t>
            </a:r>
            <a:r>
              <a:rPr lang="sv-SE" sz="3100" dirty="0"/>
              <a:t> (AIUs)</a:t>
            </a:r>
          </a:p>
          <a:p>
            <a:pPr lvl="1"/>
            <a:r>
              <a:rPr lang="sv-SE" sz="3100" dirty="0" err="1"/>
              <a:t>uTCA</a:t>
            </a:r>
            <a:r>
              <a:rPr lang="sv-SE" sz="3100" dirty="0"/>
              <a:t> </a:t>
            </a:r>
            <a:r>
              <a:rPr lang="sv-SE" sz="3100" dirty="0" err="1"/>
              <a:t>crate</a:t>
            </a:r>
            <a:r>
              <a:rPr lang="sv-SE" sz="3100" dirty="0"/>
              <a:t> </a:t>
            </a:r>
            <a:r>
              <a:rPr lang="sv-SE" sz="3100" dirty="0" err="1"/>
              <a:t>including</a:t>
            </a:r>
            <a:r>
              <a:rPr lang="sv-SE" sz="3100" dirty="0"/>
              <a:t> RTM, AMC and </a:t>
            </a:r>
            <a:r>
              <a:rPr lang="sv-SE" sz="3100" dirty="0" err="1"/>
              <a:t>infrastructure</a:t>
            </a:r>
            <a:r>
              <a:rPr lang="sv-SE" sz="3100" dirty="0"/>
              <a:t> </a:t>
            </a:r>
            <a:r>
              <a:rPr lang="sv-SE" sz="3100" dirty="0" err="1"/>
              <a:t>modules</a:t>
            </a:r>
            <a:endParaRPr lang="sv-SE" sz="3100" dirty="0"/>
          </a:p>
          <a:p>
            <a:pPr lvl="1"/>
            <a:r>
              <a:rPr lang="sv-SE" sz="3100" dirty="0"/>
              <a:t>Electronics for </a:t>
            </a:r>
            <a:r>
              <a:rPr lang="sv-SE" sz="3100" dirty="0" err="1"/>
              <a:t>measuring</a:t>
            </a:r>
            <a:r>
              <a:rPr lang="sv-SE" sz="3100" dirty="0"/>
              <a:t> the </a:t>
            </a:r>
            <a:r>
              <a:rPr lang="sv-SE" sz="3100" dirty="0" err="1"/>
              <a:t>platform</a:t>
            </a:r>
            <a:r>
              <a:rPr lang="sv-SE" sz="3100" dirty="0"/>
              <a:t> </a:t>
            </a:r>
            <a:r>
              <a:rPr lang="sv-SE" sz="3100" dirty="0" err="1"/>
              <a:t>voltage</a:t>
            </a:r>
            <a:r>
              <a:rPr lang="sv-SE" sz="3100" dirty="0"/>
              <a:t> and FCT </a:t>
            </a:r>
            <a:r>
              <a:rPr lang="sv-SE" sz="3100" dirty="0" err="1"/>
              <a:t>readout</a:t>
            </a:r>
            <a:endParaRPr lang="sv-SE" sz="3100" dirty="0"/>
          </a:p>
          <a:p>
            <a:r>
              <a:rPr lang="sv-SE" sz="3500" dirty="0" err="1"/>
              <a:t>Firmware</a:t>
            </a:r>
            <a:endParaRPr lang="sv-SE" sz="3500" dirty="0"/>
          </a:p>
          <a:p>
            <a:pPr lvl="1"/>
            <a:r>
              <a:rPr lang="sv-SE" sz="3100" dirty="0" err="1"/>
              <a:t>Core</a:t>
            </a:r>
            <a:r>
              <a:rPr lang="sv-SE" sz="3100" dirty="0"/>
              <a:t> FW</a:t>
            </a:r>
          </a:p>
          <a:p>
            <a:pPr lvl="1"/>
            <a:r>
              <a:rPr lang="sv-SE" sz="3100" dirty="0"/>
              <a:t>Integration FW</a:t>
            </a:r>
          </a:p>
          <a:p>
            <a:r>
              <a:rPr lang="sv-SE" sz="3500" dirty="0"/>
              <a:t>Software</a:t>
            </a:r>
          </a:p>
          <a:p>
            <a:pPr lvl="1"/>
            <a:r>
              <a:rPr lang="sv-SE" sz="3100" dirty="0"/>
              <a:t>BCM IOC </a:t>
            </a:r>
            <a:r>
              <a:rPr lang="sv-SE" sz="3100" dirty="0" err="1"/>
              <a:t>development</a:t>
            </a:r>
            <a:endParaRPr lang="sv-SE" sz="3100" dirty="0"/>
          </a:p>
          <a:p>
            <a:pPr lvl="1"/>
            <a:r>
              <a:rPr lang="sv-SE" sz="3100" dirty="0"/>
              <a:t>OPI</a:t>
            </a:r>
          </a:p>
          <a:p>
            <a:r>
              <a:rPr lang="sv-SE" sz="3500" dirty="0"/>
              <a:t>BCM </a:t>
            </a:r>
            <a:r>
              <a:rPr lang="sv-SE" sz="3500" dirty="0" err="1"/>
              <a:t>machine</a:t>
            </a:r>
            <a:r>
              <a:rPr lang="sv-SE" sz="3500" dirty="0"/>
              <a:t> </a:t>
            </a:r>
            <a:r>
              <a:rPr lang="sv-SE" sz="3500" dirty="0" err="1"/>
              <a:t>protection</a:t>
            </a:r>
            <a:r>
              <a:rPr lang="sv-SE" sz="3500" dirty="0"/>
              <a:t> </a:t>
            </a:r>
            <a:r>
              <a:rPr lang="sv-SE" sz="3500" dirty="0" err="1"/>
              <a:t>functions</a:t>
            </a:r>
            <a:endParaRPr lang="sv-SE" sz="3500" dirty="0"/>
          </a:p>
          <a:p>
            <a:r>
              <a:rPr lang="sv-SE" sz="3500" dirty="0" err="1"/>
              <a:t>Next</a:t>
            </a:r>
            <a:r>
              <a:rPr lang="sv-SE" sz="3500" dirty="0"/>
              <a:t> steps</a:t>
            </a:r>
          </a:p>
        </p:txBody>
      </p:sp>
      <p:sp>
        <p:nvSpPr>
          <p:cNvPr id="4" name="Slide Number Placeholder 3"/>
          <p:cNvSpPr>
            <a:spLocks noGrp="1"/>
          </p:cNvSpPr>
          <p:nvPr>
            <p:ph type="sldNum" sz="quarter" idx="12"/>
          </p:nvPr>
        </p:nvSpPr>
        <p:spPr/>
        <p:txBody>
          <a:bodyPr/>
          <a:lstStyle/>
          <a:p>
            <a:fld id="{551115BC-487E-4422-894C-CB7CD3E79223}" type="slidenum">
              <a:rPr lang="sv-SE" smtClean="0"/>
              <a:t>2</a:t>
            </a:fld>
            <a:endParaRPr lang="sv-SE" dirty="0"/>
          </a:p>
        </p:txBody>
      </p:sp>
    </p:spTree>
    <p:extLst>
      <p:ext uri="{BB962C8B-B14F-4D97-AF65-F5344CB8AC3E}">
        <p14:creationId xmlns:p14="http://schemas.microsoft.com/office/powerpoint/2010/main" val="272189719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1DD1-D3D9-9B44-A7DD-A40237B24230}"/>
              </a:ext>
            </a:extLst>
          </p:cNvPr>
          <p:cNvSpPr>
            <a:spLocks noGrp="1"/>
          </p:cNvSpPr>
          <p:nvPr>
            <p:ph type="title"/>
          </p:nvPr>
        </p:nvSpPr>
        <p:spPr/>
        <p:txBody>
          <a:bodyPr>
            <a:normAutofit/>
          </a:bodyPr>
          <a:lstStyle/>
          <a:p>
            <a:r>
              <a:rPr lang="en-US" dirty="0"/>
              <a:t>Proposal 1: a new model-based differential machine protection function</a:t>
            </a:r>
          </a:p>
        </p:txBody>
      </p:sp>
      <p:sp>
        <p:nvSpPr>
          <p:cNvPr id="4" name="Slide Number Placeholder 3">
            <a:extLst>
              <a:ext uri="{FF2B5EF4-FFF2-40B4-BE49-F238E27FC236}">
                <a16:creationId xmlns:a16="http://schemas.microsoft.com/office/drawing/2014/main" id="{19139C5A-E4F6-EE43-AA57-C388AE43F126}"/>
              </a:ext>
            </a:extLst>
          </p:cNvPr>
          <p:cNvSpPr>
            <a:spLocks noGrp="1"/>
          </p:cNvSpPr>
          <p:nvPr>
            <p:ph type="sldNum" sz="quarter" idx="12"/>
          </p:nvPr>
        </p:nvSpPr>
        <p:spPr/>
        <p:txBody>
          <a:bodyPr/>
          <a:lstStyle/>
          <a:p>
            <a:fld id="{551115BC-487E-4422-894C-CB7CD3E79223}" type="slidenum">
              <a:rPr lang="sv-SE" smtClean="0"/>
              <a:t>20</a:t>
            </a:fld>
            <a:endParaRPr lang="sv-SE" dirty="0"/>
          </a:p>
        </p:txBody>
      </p:sp>
      <p:sp>
        <p:nvSpPr>
          <p:cNvPr id="5" name="Rectangle 4">
            <a:extLst>
              <a:ext uri="{FF2B5EF4-FFF2-40B4-BE49-F238E27FC236}">
                <a16:creationId xmlns:a16="http://schemas.microsoft.com/office/drawing/2014/main" id="{4010713C-4728-A344-BBC4-B34D64AD317D}"/>
              </a:ext>
            </a:extLst>
          </p:cNvPr>
          <p:cNvSpPr/>
          <p:nvPr/>
        </p:nvSpPr>
        <p:spPr>
          <a:xfrm>
            <a:off x="251520" y="1479554"/>
            <a:ext cx="8566318" cy="1877437"/>
          </a:xfrm>
          <a:prstGeom prst="rect">
            <a:avLst/>
          </a:prstGeom>
        </p:spPr>
        <p:txBody>
          <a:bodyPr wrap="square">
            <a:spAutoFit/>
          </a:bodyPr>
          <a:lstStyle/>
          <a:p>
            <a:pPr>
              <a:spcAft>
                <a:spcPts val="600"/>
              </a:spcAft>
            </a:pPr>
            <a:r>
              <a:rPr lang="sv-SE" sz="1600" dirty="0" err="1">
                <a:latin typeface="Arial" panose="020B0604020202020204" pitchFamily="34" charset="0"/>
                <a:cs typeface="Arial" panose="020B0604020202020204" pitchFamily="34" charset="0"/>
              </a:rPr>
              <a:t>Advantages</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of</a:t>
            </a:r>
            <a:r>
              <a:rPr lang="sv-SE" sz="1600" dirty="0">
                <a:latin typeface="Arial" panose="020B0604020202020204" pitchFamily="34" charset="0"/>
                <a:cs typeface="Arial" panose="020B0604020202020204" pitchFamily="34" charset="0"/>
              </a:rPr>
              <a:t> the MB </a:t>
            </a:r>
            <a:r>
              <a:rPr lang="sv-SE" sz="1600" dirty="0" err="1">
                <a:latin typeface="Arial" panose="020B0604020202020204" pitchFamily="34" charset="0"/>
                <a:cs typeface="Arial" panose="020B0604020202020204" pitchFamily="34" charset="0"/>
              </a:rPr>
              <a:t>method</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include</a:t>
            </a:r>
            <a:r>
              <a:rPr lang="sv-SE" sz="1600" dirty="0">
                <a:latin typeface="Arial" panose="020B0604020202020204" pitchFamily="34" charset="0"/>
                <a:cs typeface="Arial" panose="020B0604020202020204" pitchFamily="34" charset="0"/>
              </a:rPr>
              <a:t>:</a:t>
            </a:r>
          </a:p>
          <a:p>
            <a:pPr marL="285750" indent="-285750">
              <a:spcAft>
                <a:spcPts val="600"/>
              </a:spcAft>
              <a:buFont typeface="Arial" panose="020B0604020202020204" pitchFamily="34" charset="0"/>
              <a:buChar char="•"/>
            </a:pPr>
            <a:r>
              <a:rPr lang="sv-SE" sz="1600" dirty="0" err="1">
                <a:latin typeface="Arial" panose="020B0604020202020204" pitchFamily="34" charset="0"/>
                <a:cs typeface="Arial" panose="020B0604020202020204" pitchFamily="34" charset="0"/>
              </a:rPr>
              <a:t>Simplicity</a:t>
            </a:r>
            <a:r>
              <a:rPr lang="sv-SE" sz="1600" dirty="0">
                <a:latin typeface="Arial" panose="020B0604020202020204" pitchFamily="34" charset="0"/>
                <a:cs typeface="Arial" panose="020B0604020202020204" pitchFamily="34" charset="0"/>
              </a:rPr>
              <a:t> </a:t>
            </a:r>
          </a:p>
          <a:p>
            <a:pPr marL="285750" indent="-285750">
              <a:spcAft>
                <a:spcPts val="600"/>
              </a:spcAft>
              <a:buFont typeface="Arial" panose="020B0604020202020204" pitchFamily="34" charset="0"/>
              <a:buChar char="•"/>
            </a:pPr>
            <a:r>
              <a:rPr lang="sv-SE" sz="1600" dirty="0">
                <a:latin typeface="Arial" panose="020B0604020202020204" pitchFamily="34" charset="0"/>
                <a:cs typeface="Arial" panose="020B0604020202020204" pitchFamily="34" charset="0"/>
              </a:rPr>
              <a:t>No </a:t>
            </a:r>
            <a:r>
              <a:rPr lang="sv-SE" sz="1600" dirty="0" err="1">
                <a:latin typeface="Arial" panose="020B0604020202020204" pitchFamily="34" charset="0"/>
                <a:cs typeface="Arial" panose="020B0604020202020204" pitchFamily="34" charset="0"/>
              </a:rPr>
              <a:t>dependency</a:t>
            </a:r>
            <a:r>
              <a:rPr lang="sv-SE" sz="1600" dirty="0">
                <a:latin typeface="Arial" panose="020B0604020202020204" pitchFamily="34" charset="0"/>
                <a:cs typeface="Arial" panose="020B0604020202020204" pitchFamily="34" charset="0"/>
              </a:rPr>
              <a:t> on the timing system</a:t>
            </a:r>
          </a:p>
          <a:p>
            <a:pPr marL="285750" indent="-285750">
              <a:spcAft>
                <a:spcPts val="600"/>
              </a:spcAft>
              <a:buFont typeface="Arial" panose="020B0604020202020204" pitchFamily="34" charset="0"/>
              <a:buChar char="•"/>
            </a:pPr>
            <a:r>
              <a:rPr lang="sv-SE" sz="1600" dirty="0" err="1">
                <a:latin typeface="Arial" panose="020B0604020202020204" pitchFamily="34" charset="0"/>
                <a:cs typeface="Arial" panose="020B0604020202020204" pitchFamily="34" charset="0"/>
              </a:rPr>
              <a:t>Reduced</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number</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of</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unnecessary</a:t>
            </a:r>
            <a:r>
              <a:rPr lang="sv-SE" sz="1600" dirty="0">
                <a:latin typeface="Arial" panose="020B0604020202020204" pitchFamily="34" charset="0"/>
                <a:cs typeface="Arial" panose="020B0604020202020204" pitchFamily="34" charset="0"/>
              </a:rPr>
              <a:t> beam stops ex. </a:t>
            </a:r>
            <a:r>
              <a:rPr lang="sv-SE" sz="1600" dirty="0" err="1">
                <a:latin typeface="Arial" panose="020B0604020202020204" pitchFamily="34" charset="0"/>
                <a:cs typeface="Arial" panose="020B0604020202020204" pitchFamily="34" charset="0"/>
              </a:rPr>
              <a:t>due</a:t>
            </a:r>
            <a:r>
              <a:rPr lang="sv-SE" sz="1600" dirty="0">
                <a:latin typeface="Arial" panose="020B0604020202020204" pitchFamily="34" charset="0"/>
                <a:cs typeface="Arial" panose="020B0604020202020204" pitchFamily="34" charset="0"/>
              </a:rPr>
              <a:t> to short and non-</a:t>
            </a:r>
            <a:r>
              <a:rPr lang="sv-SE" sz="1600" dirty="0" err="1">
                <a:latin typeface="Arial" panose="020B0604020202020204" pitchFamily="34" charset="0"/>
                <a:cs typeface="Arial" panose="020B0604020202020204" pitchFamily="34" charset="0"/>
              </a:rPr>
              <a:t>destructive</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errant</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beams</a:t>
            </a:r>
            <a:r>
              <a:rPr lang="sv-SE" sz="1600" dirty="0">
                <a:latin typeface="Arial" panose="020B0604020202020204" pitchFamily="34" charset="0"/>
                <a:cs typeface="Arial" panose="020B0604020202020204" pitchFamily="34" charset="0"/>
              </a:rPr>
              <a:t> </a:t>
            </a:r>
          </a:p>
          <a:p>
            <a:pPr marL="285750" indent="-285750">
              <a:spcAft>
                <a:spcPts val="600"/>
              </a:spcAft>
              <a:buFont typeface="Arial" panose="020B0604020202020204" pitchFamily="34" charset="0"/>
              <a:buChar char="•"/>
            </a:pPr>
            <a:r>
              <a:rPr lang="sv-SE" sz="1600" dirty="0" err="1">
                <a:latin typeface="Arial" panose="020B0604020202020204" pitchFamily="34" charset="0"/>
                <a:cs typeface="Arial" panose="020B0604020202020204" pitchFamily="34" charset="0"/>
              </a:rPr>
              <a:t>Improved</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machine</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protection</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functionality</a:t>
            </a:r>
            <a:r>
              <a:rPr lang="sv-SE" sz="1600" dirty="0">
                <a:latin typeface="Arial" panose="020B0604020202020204" pitchFamily="34" charset="0"/>
                <a:cs typeface="Arial" panose="020B0604020202020204" pitchFamily="34" charset="0"/>
              </a:rPr>
              <a:t>. </a:t>
            </a:r>
          </a:p>
        </p:txBody>
      </p:sp>
      <p:pic>
        <p:nvPicPr>
          <p:cNvPr id="6" name="Picture 5">
            <a:extLst>
              <a:ext uri="{FF2B5EF4-FFF2-40B4-BE49-F238E27FC236}">
                <a16:creationId xmlns:a16="http://schemas.microsoft.com/office/drawing/2014/main" id="{EFC65FEF-C808-0D4D-8513-76B90D44E173}"/>
              </a:ext>
            </a:extLst>
          </p:cNvPr>
          <p:cNvPicPr>
            <a:picLocks noChangeAspect="1"/>
          </p:cNvPicPr>
          <p:nvPr/>
        </p:nvPicPr>
        <p:blipFill>
          <a:blip r:embed="rId2"/>
          <a:stretch>
            <a:fillRect/>
          </a:stretch>
        </p:blipFill>
        <p:spPr>
          <a:xfrm>
            <a:off x="3275856" y="3671144"/>
            <a:ext cx="2708129" cy="2642130"/>
          </a:xfrm>
          <a:prstGeom prst="rect">
            <a:avLst/>
          </a:prstGeom>
        </p:spPr>
      </p:pic>
      <p:pic>
        <p:nvPicPr>
          <p:cNvPr id="7" name="Picture 6">
            <a:extLst>
              <a:ext uri="{FF2B5EF4-FFF2-40B4-BE49-F238E27FC236}">
                <a16:creationId xmlns:a16="http://schemas.microsoft.com/office/drawing/2014/main" id="{2F21C7DB-867C-A642-8904-63105B3322D8}"/>
              </a:ext>
            </a:extLst>
          </p:cNvPr>
          <p:cNvPicPr>
            <a:picLocks noChangeAspect="1"/>
          </p:cNvPicPr>
          <p:nvPr/>
        </p:nvPicPr>
        <p:blipFill>
          <a:blip r:embed="rId3"/>
          <a:stretch>
            <a:fillRect/>
          </a:stretch>
        </p:blipFill>
        <p:spPr>
          <a:xfrm>
            <a:off x="323528" y="3664176"/>
            <a:ext cx="2872292" cy="2672206"/>
          </a:xfrm>
          <a:prstGeom prst="rect">
            <a:avLst/>
          </a:prstGeom>
        </p:spPr>
      </p:pic>
      <p:sp>
        <p:nvSpPr>
          <p:cNvPr id="13" name="Rectangle 12">
            <a:extLst>
              <a:ext uri="{FF2B5EF4-FFF2-40B4-BE49-F238E27FC236}">
                <a16:creationId xmlns:a16="http://schemas.microsoft.com/office/drawing/2014/main" id="{D6BC3A14-0CC9-8345-B91C-1C2489B6C3AC}"/>
              </a:ext>
            </a:extLst>
          </p:cNvPr>
          <p:cNvSpPr/>
          <p:nvPr/>
        </p:nvSpPr>
        <p:spPr>
          <a:xfrm>
            <a:off x="42333" y="6283658"/>
            <a:ext cx="6161576" cy="461665"/>
          </a:xfrm>
          <a:prstGeom prst="rect">
            <a:avLst/>
          </a:prstGeom>
        </p:spPr>
        <p:txBody>
          <a:bodyPr wrap="square">
            <a:spAutoFit/>
          </a:bodyPr>
          <a:lstStyle/>
          <a:p>
            <a:r>
              <a:rPr lang="sv-SE" sz="1200" dirty="0" err="1">
                <a:solidFill>
                  <a:srgbClr val="0432FF"/>
                </a:solidFill>
              </a:rPr>
              <a:t>Two</a:t>
            </a:r>
            <a:r>
              <a:rPr lang="sv-SE" sz="1200" dirty="0">
                <a:solidFill>
                  <a:srgbClr val="0432FF"/>
                </a:solidFill>
              </a:rPr>
              <a:t> </a:t>
            </a:r>
            <a:r>
              <a:rPr lang="sv-SE" sz="1200" dirty="0" err="1">
                <a:solidFill>
                  <a:srgbClr val="0432FF"/>
                </a:solidFill>
              </a:rPr>
              <a:t>examples</a:t>
            </a:r>
            <a:r>
              <a:rPr lang="sv-SE" sz="1200" dirty="0">
                <a:solidFill>
                  <a:srgbClr val="0432FF"/>
                </a:solidFill>
              </a:rPr>
              <a:t> (simulation) </a:t>
            </a:r>
            <a:r>
              <a:rPr lang="sv-SE" sz="1200" dirty="0" err="1">
                <a:solidFill>
                  <a:srgbClr val="0432FF"/>
                </a:solidFill>
              </a:rPr>
              <a:t>of</a:t>
            </a:r>
            <a:r>
              <a:rPr lang="sv-SE" sz="1200" dirty="0">
                <a:solidFill>
                  <a:srgbClr val="0432FF"/>
                </a:solidFill>
              </a:rPr>
              <a:t> </a:t>
            </a:r>
            <a:r>
              <a:rPr lang="sv-SE" sz="1200" dirty="0" err="1">
                <a:solidFill>
                  <a:srgbClr val="0432FF"/>
                </a:solidFill>
              </a:rPr>
              <a:t>potentially</a:t>
            </a:r>
            <a:r>
              <a:rPr lang="sv-SE" sz="1200" dirty="0">
                <a:solidFill>
                  <a:srgbClr val="0432FF"/>
                </a:solidFill>
              </a:rPr>
              <a:t> </a:t>
            </a:r>
            <a:r>
              <a:rPr lang="sv-SE" sz="1200" dirty="0" err="1">
                <a:solidFill>
                  <a:srgbClr val="0432FF"/>
                </a:solidFill>
              </a:rPr>
              <a:t>destructive</a:t>
            </a:r>
            <a:r>
              <a:rPr lang="sv-SE" sz="1200" dirty="0">
                <a:solidFill>
                  <a:srgbClr val="0432FF"/>
                </a:solidFill>
              </a:rPr>
              <a:t> </a:t>
            </a:r>
            <a:r>
              <a:rPr lang="sv-SE" sz="1200" dirty="0" err="1">
                <a:solidFill>
                  <a:srgbClr val="0432FF"/>
                </a:solidFill>
              </a:rPr>
              <a:t>errant</a:t>
            </a:r>
            <a:r>
              <a:rPr lang="sv-SE" sz="1200" dirty="0">
                <a:solidFill>
                  <a:srgbClr val="0432FF"/>
                </a:solidFill>
              </a:rPr>
              <a:t> </a:t>
            </a:r>
            <a:r>
              <a:rPr lang="sv-SE" sz="1200" dirty="0" err="1">
                <a:solidFill>
                  <a:srgbClr val="0432FF"/>
                </a:solidFill>
              </a:rPr>
              <a:t>beams</a:t>
            </a:r>
            <a:r>
              <a:rPr lang="sv-SE" sz="1200" dirty="0">
                <a:solidFill>
                  <a:srgbClr val="0432FF"/>
                </a:solidFill>
              </a:rPr>
              <a:t>, </a:t>
            </a:r>
            <a:r>
              <a:rPr lang="sv-SE" sz="1200" dirty="0" err="1">
                <a:solidFill>
                  <a:srgbClr val="0432FF"/>
                </a:solidFill>
              </a:rPr>
              <a:t>being</a:t>
            </a:r>
            <a:r>
              <a:rPr lang="sv-SE" sz="1200" dirty="0">
                <a:solidFill>
                  <a:srgbClr val="0432FF"/>
                </a:solidFill>
              </a:rPr>
              <a:t> 1) small and persistent and 2) </a:t>
            </a:r>
            <a:r>
              <a:rPr lang="sv-SE" sz="1200" dirty="0" err="1">
                <a:solidFill>
                  <a:srgbClr val="0432FF"/>
                </a:solidFill>
              </a:rPr>
              <a:t>two</a:t>
            </a:r>
            <a:r>
              <a:rPr lang="sv-SE" sz="1200" dirty="0">
                <a:solidFill>
                  <a:srgbClr val="0432FF"/>
                </a:solidFill>
              </a:rPr>
              <a:t> </a:t>
            </a:r>
            <a:r>
              <a:rPr lang="sv-SE" sz="1200" dirty="0" err="1">
                <a:solidFill>
                  <a:srgbClr val="0432FF"/>
                </a:solidFill>
              </a:rPr>
              <a:t>consecutive</a:t>
            </a:r>
            <a:r>
              <a:rPr lang="sv-SE" sz="1200" dirty="0">
                <a:solidFill>
                  <a:srgbClr val="0432FF"/>
                </a:solidFill>
              </a:rPr>
              <a:t> short </a:t>
            </a:r>
            <a:r>
              <a:rPr lang="sv-SE" sz="1200" dirty="0" err="1">
                <a:solidFill>
                  <a:srgbClr val="0432FF"/>
                </a:solidFill>
              </a:rPr>
              <a:t>pulses</a:t>
            </a:r>
            <a:r>
              <a:rPr lang="sv-SE" sz="1200" dirty="0">
                <a:solidFill>
                  <a:srgbClr val="0432FF"/>
                </a:solidFill>
              </a:rPr>
              <a:t> </a:t>
            </a:r>
            <a:r>
              <a:rPr lang="sv-SE" sz="1200" dirty="0" err="1">
                <a:solidFill>
                  <a:srgbClr val="0432FF"/>
                </a:solidFill>
              </a:rPr>
              <a:t>that</a:t>
            </a:r>
            <a:r>
              <a:rPr lang="sv-SE" sz="1200" dirty="0">
                <a:solidFill>
                  <a:srgbClr val="0432FF"/>
                </a:solidFill>
              </a:rPr>
              <a:t> </a:t>
            </a:r>
            <a:r>
              <a:rPr lang="sv-SE" sz="1200" dirty="0" err="1">
                <a:solidFill>
                  <a:srgbClr val="0432FF"/>
                </a:solidFill>
              </a:rPr>
              <a:t>can</a:t>
            </a:r>
            <a:r>
              <a:rPr lang="sv-SE" sz="1200" dirty="0">
                <a:solidFill>
                  <a:srgbClr val="0432FF"/>
                </a:solidFill>
              </a:rPr>
              <a:t> be </a:t>
            </a:r>
            <a:r>
              <a:rPr lang="sv-SE" sz="1200" dirty="0" err="1">
                <a:solidFill>
                  <a:srgbClr val="0432FF"/>
                </a:solidFill>
              </a:rPr>
              <a:t>detected</a:t>
            </a:r>
            <a:r>
              <a:rPr lang="sv-SE" sz="1200" dirty="0">
                <a:solidFill>
                  <a:srgbClr val="0432FF"/>
                </a:solidFill>
              </a:rPr>
              <a:t> </a:t>
            </a:r>
            <a:r>
              <a:rPr lang="sv-SE" sz="1200" dirty="0" err="1">
                <a:solidFill>
                  <a:srgbClr val="0432FF"/>
                </a:solidFill>
              </a:rPr>
              <a:t>with</a:t>
            </a:r>
            <a:r>
              <a:rPr lang="sv-SE" sz="1200" dirty="0">
                <a:solidFill>
                  <a:srgbClr val="0432FF"/>
                </a:solidFill>
              </a:rPr>
              <a:t> the </a:t>
            </a:r>
            <a:r>
              <a:rPr lang="sv-SE" sz="1200" dirty="0" err="1">
                <a:solidFill>
                  <a:srgbClr val="0432FF"/>
                </a:solidFill>
              </a:rPr>
              <a:t>model-based</a:t>
            </a:r>
            <a:r>
              <a:rPr lang="sv-SE" sz="1200" dirty="0">
                <a:solidFill>
                  <a:srgbClr val="0432FF"/>
                </a:solidFill>
              </a:rPr>
              <a:t> </a:t>
            </a:r>
            <a:r>
              <a:rPr lang="sv-SE" sz="1200" dirty="0" err="1">
                <a:solidFill>
                  <a:srgbClr val="0432FF"/>
                </a:solidFill>
              </a:rPr>
              <a:t>method</a:t>
            </a:r>
            <a:r>
              <a:rPr lang="sv-SE" sz="1200" dirty="0">
                <a:solidFill>
                  <a:srgbClr val="0432FF"/>
                </a:solidFill>
              </a:rPr>
              <a:t>.</a:t>
            </a:r>
          </a:p>
        </p:txBody>
      </p:sp>
      <p:pic>
        <p:nvPicPr>
          <p:cNvPr id="3" name="Picture 2">
            <a:extLst>
              <a:ext uri="{FF2B5EF4-FFF2-40B4-BE49-F238E27FC236}">
                <a16:creationId xmlns:a16="http://schemas.microsoft.com/office/drawing/2014/main" id="{19A1EA68-AC24-8443-8DAA-FC2B7C59A94D}"/>
              </a:ext>
            </a:extLst>
          </p:cNvPr>
          <p:cNvPicPr>
            <a:picLocks noChangeAspect="1"/>
          </p:cNvPicPr>
          <p:nvPr/>
        </p:nvPicPr>
        <p:blipFill>
          <a:blip r:embed="rId4"/>
          <a:stretch>
            <a:fillRect/>
          </a:stretch>
        </p:blipFill>
        <p:spPr>
          <a:xfrm>
            <a:off x="6189498" y="3847875"/>
            <a:ext cx="2813675" cy="1872208"/>
          </a:xfrm>
          <a:prstGeom prst="rect">
            <a:avLst/>
          </a:prstGeom>
        </p:spPr>
      </p:pic>
      <p:sp>
        <p:nvSpPr>
          <p:cNvPr id="23" name="Rectangle 22">
            <a:extLst>
              <a:ext uri="{FF2B5EF4-FFF2-40B4-BE49-F238E27FC236}">
                <a16:creationId xmlns:a16="http://schemas.microsoft.com/office/drawing/2014/main" id="{B507709E-85F4-9A40-A6E7-42FFC9DAAD93}"/>
              </a:ext>
            </a:extLst>
          </p:cNvPr>
          <p:cNvSpPr/>
          <p:nvPr/>
        </p:nvSpPr>
        <p:spPr>
          <a:xfrm>
            <a:off x="6660232" y="5664713"/>
            <a:ext cx="1632520" cy="276999"/>
          </a:xfrm>
          <a:prstGeom prst="rect">
            <a:avLst/>
          </a:prstGeom>
        </p:spPr>
        <p:txBody>
          <a:bodyPr wrap="square">
            <a:spAutoFit/>
          </a:bodyPr>
          <a:lstStyle/>
          <a:p>
            <a:r>
              <a:rPr lang="sv-SE" sz="1200" dirty="0">
                <a:solidFill>
                  <a:srgbClr val="0432FF"/>
                </a:solidFill>
              </a:rPr>
              <a:t>FPGA implementation</a:t>
            </a:r>
          </a:p>
        </p:txBody>
      </p:sp>
    </p:spTree>
    <p:extLst>
      <p:ext uri="{BB962C8B-B14F-4D97-AF65-F5344CB8AC3E}">
        <p14:creationId xmlns:p14="http://schemas.microsoft.com/office/powerpoint/2010/main" val="67766144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1DD1-D3D9-9B44-A7DD-A40237B24230}"/>
              </a:ext>
            </a:extLst>
          </p:cNvPr>
          <p:cNvSpPr>
            <a:spLocks noGrp="1"/>
          </p:cNvSpPr>
          <p:nvPr>
            <p:ph type="title"/>
          </p:nvPr>
        </p:nvSpPr>
        <p:spPr/>
        <p:txBody>
          <a:bodyPr/>
          <a:lstStyle/>
          <a:p>
            <a:r>
              <a:rPr lang="en-US" dirty="0"/>
              <a:t>Proposal 2: a protection function based on pulse-to-pulse waveform comparisons</a:t>
            </a:r>
          </a:p>
        </p:txBody>
      </p:sp>
      <p:sp>
        <p:nvSpPr>
          <p:cNvPr id="4" name="Slide Number Placeholder 3">
            <a:extLst>
              <a:ext uri="{FF2B5EF4-FFF2-40B4-BE49-F238E27FC236}">
                <a16:creationId xmlns:a16="http://schemas.microsoft.com/office/drawing/2014/main" id="{19139C5A-E4F6-EE43-AA57-C388AE43F126}"/>
              </a:ext>
            </a:extLst>
          </p:cNvPr>
          <p:cNvSpPr>
            <a:spLocks noGrp="1"/>
          </p:cNvSpPr>
          <p:nvPr>
            <p:ph type="sldNum" sz="quarter" idx="12"/>
          </p:nvPr>
        </p:nvSpPr>
        <p:spPr/>
        <p:txBody>
          <a:bodyPr/>
          <a:lstStyle/>
          <a:p>
            <a:fld id="{551115BC-487E-4422-894C-CB7CD3E79223}" type="slidenum">
              <a:rPr lang="sv-SE" smtClean="0"/>
              <a:t>21</a:t>
            </a:fld>
            <a:endParaRPr lang="sv-SE" dirty="0"/>
          </a:p>
        </p:txBody>
      </p:sp>
      <p:sp>
        <p:nvSpPr>
          <p:cNvPr id="5" name="Rectangle 4">
            <a:extLst>
              <a:ext uri="{FF2B5EF4-FFF2-40B4-BE49-F238E27FC236}">
                <a16:creationId xmlns:a16="http://schemas.microsoft.com/office/drawing/2014/main" id="{4010713C-4728-A344-BBC4-B34D64AD317D}"/>
              </a:ext>
            </a:extLst>
          </p:cNvPr>
          <p:cNvSpPr/>
          <p:nvPr/>
        </p:nvSpPr>
        <p:spPr>
          <a:xfrm>
            <a:off x="251520" y="1536880"/>
            <a:ext cx="8640960" cy="1200329"/>
          </a:xfrm>
          <a:prstGeom prst="rect">
            <a:avLst/>
          </a:prstGeom>
        </p:spPr>
        <p:txBody>
          <a:bodyPr wrap="square">
            <a:spAutoFit/>
          </a:bodyPr>
          <a:lstStyle/>
          <a:p>
            <a:pPr>
              <a:spcAft>
                <a:spcPts val="600"/>
              </a:spcAft>
            </a:pPr>
            <a:r>
              <a:rPr lang="sv-SE" dirty="0">
                <a:latin typeface="Arial" panose="020B0604020202020204" pitchFamily="34" charset="0"/>
                <a:cs typeface="Arial" panose="020B0604020202020204" pitchFamily="34" charset="0"/>
              </a:rPr>
              <a:t>SNS </a:t>
            </a:r>
            <a:r>
              <a:rPr lang="sv-SE" dirty="0" err="1">
                <a:latin typeface="Arial" panose="020B0604020202020204" pitchFamily="34" charset="0"/>
                <a:cs typeface="Arial" panose="020B0604020202020204" pitchFamily="34" charset="0"/>
              </a:rPr>
              <a:t>now</a:t>
            </a:r>
            <a:r>
              <a:rPr lang="sv-SE" dirty="0">
                <a:latin typeface="Arial" panose="020B0604020202020204" pitchFamily="34" charset="0"/>
                <a:cs typeface="Arial" panose="020B0604020202020204" pitchFamily="34" charset="0"/>
              </a:rPr>
              <a:t> </a:t>
            </a:r>
            <a:r>
              <a:rPr lang="sv-SE" dirty="0" err="1">
                <a:latin typeface="Arial" panose="020B0604020202020204" pitchFamily="34" charset="0"/>
                <a:cs typeface="Arial" panose="020B0604020202020204" pitchFamily="34" charset="0"/>
              </a:rPr>
              <a:t>uses</a:t>
            </a:r>
            <a:r>
              <a:rPr lang="sv-SE" dirty="0">
                <a:latin typeface="Arial" panose="020B0604020202020204" pitchFamily="34" charset="0"/>
                <a:cs typeface="Arial" panose="020B0604020202020204" pitchFamily="34" charset="0"/>
              </a:rPr>
              <a:t> an </a:t>
            </a:r>
            <a:r>
              <a:rPr lang="sv-SE" dirty="0" err="1">
                <a:latin typeface="Arial" panose="020B0604020202020204" pitchFamily="34" charset="0"/>
                <a:cs typeface="Arial" panose="020B0604020202020204" pitchFamily="34" charset="0"/>
              </a:rPr>
              <a:t>upgraded</a:t>
            </a:r>
            <a:r>
              <a:rPr lang="sv-SE" dirty="0">
                <a:latin typeface="Arial" panose="020B0604020202020204" pitchFamily="34" charset="0"/>
                <a:cs typeface="Arial" panose="020B0604020202020204" pitchFamily="34" charset="0"/>
              </a:rPr>
              <a:t> differential beam interlock system </a:t>
            </a:r>
            <a:r>
              <a:rPr lang="sv-SE" dirty="0" err="1">
                <a:latin typeface="Arial" panose="020B0604020202020204" pitchFamily="34" charset="0"/>
                <a:cs typeface="Arial" panose="020B0604020202020204" pitchFamily="34" charset="0"/>
              </a:rPr>
              <a:t>that</a:t>
            </a:r>
            <a:r>
              <a:rPr lang="sv-SE"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compares, sample by sample, the incoming beam pulse profile with the previous beam pulse profile. This is reported to improve the beam ON time by reducing beam losses due to RF faults and ion source </a:t>
            </a:r>
            <a:r>
              <a:rPr lang="en-US" dirty="0" err="1">
                <a:latin typeface="Arial" panose="020B0604020202020204" pitchFamily="34" charset="0"/>
                <a:cs typeface="Arial" panose="020B0604020202020204" pitchFamily="34" charset="0"/>
              </a:rPr>
              <a:t>arcings</a:t>
            </a:r>
            <a:r>
              <a:rPr lang="en-US"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B7EA0ECF-E8A3-4C4F-9846-406939EED7CE}"/>
              </a:ext>
            </a:extLst>
          </p:cNvPr>
          <p:cNvPicPr>
            <a:picLocks noChangeAspect="1"/>
          </p:cNvPicPr>
          <p:nvPr/>
        </p:nvPicPr>
        <p:blipFill>
          <a:blip r:embed="rId2"/>
          <a:stretch>
            <a:fillRect/>
          </a:stretch>
        </p:blipFill>
        <p:spPr>
          <a:xfrm>
            <a:off x="1763688" y="2915943"/>
            <a:ext cx="5365468" cy="3332458"/>
          </a:xfrm>
          <a:prstGeom prst="rect">
            <a:avLst/>
          </a:prstGeom>
        </p:spPr>
      </p:pic>
      <p:sp>
        <p:nvSpPr>
          <p:cNvPr id="6" name="Rectangle 5">
            <a:extLst>
              <a:ext uri="{FF2B5EF4-FFF2-40B4-BE49-F238E27FC236}">
                <a16:creationId xmlns:a16="http://schemas.microsoft.com/office/drawing/2014/main" id="{6920C2FA-C2C7-9845-A88B-6B43497F68BC}"/>
              </a:ext>
            </a:extLst>
          </p:cNvPr>
          <p:cNvSpPr/>
          <p:nvPr/>
        </p:nvSpPr>
        <p:spPr>
          <a:xfrm>
            <a:off x="35496" y="6538912"/>
            <a:ext cx="7056784" cy="307777"/>
          </a:xfrm>
          <a:prstGeom prst="rect">
            <a:avLst/>
          </a:prstGeom>
        </p:spPr>
        <p:txBody>
          <a:bodyPr wrap="square">
            <a:spAutoFit/>
          </a:bodyPr>
          <a:lstStyle/>
          <a:p>
            <a:r>
              <a:rPr lang="en-US" sz="1400" dirty="0">
                <a:solidFill>
                  <a:srgbClr val="0432FF"/>
                </a:solidFill>
                <a:latin typeface="Arial" panose="020B0604020202020204" pitchFamily="34" charset="0"/>
                <a:cs typeface="Arial" panose="020B0604020202020204" pitchFamily="34" charset="0"/>
              </a:rPr>
              <a:t>Source: W. </a:t>
            </a:r>
            <a:r>
              <a:rPr lang="en-US" sz="1400" dirty="0" err="1">
                <a:solidFill>
                  <a:srgbClr val="0432FF"/>
                </a:solidFill>
                <a:latin typeface="Arial" panose="020B0604020202020204" pitchFamily="34" charset="0"/>
                <a:cs typeface="Arial" panose="020B0604020202020204" pitchFamily="34" charset="0"/>
              </a:rPr>
              <a:t>Blokland’s</a:t>
            </a:r>
            <a:r>
              <a:rPr lang="en-US" sz="1400" dirty="0">
                <a:solidFill>
                  <a:srgbClr val="0432FF"/>
                </a:solidFill>
                <a:latin typeface="Arial" panose="020B0604020202020204" pitchFamily="34" charset="0"/>
                <a:cs typeface="Arial" panose="020B0604020202020204" pitchFamily="34" charset="0"/>
              </a:rPr>
              <a:t> paper MOPP025, IBIC’19 - Malmo</a:t>
            </a:r>
            <a:endParaRPr lang="en-US" sz="1400" dirty="0">
              <a:solidFill>
                <a:srgbClr val="0432FF"/>
              </a:solidFill>
            </a:endParaRPr>
          </a:p>
        </p:txBody>
      </p:sp>
    </p:spTree>
    <p:extLst>
      <p:ext uri="{BB962C8B-B14F-4D97-AF65-F5344CB8AC3E}">
        <p14:creationId xmlns:p14="http://schemas.microsoft.com/office/powerpoint/2010/main" val="269616319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22</a:t>
            </a:fld>
            <a:endParaRPr lang="sv-SE" dirty="0"/>
          </a:p>
        </p:txBody>
      </p:sp>
      <p:sp>
        <p:nvSpPr>
          <p:cNvPr id="11" name="Title 1">
            <a:extLst>
              <a:ext uri="{FF2B5EF4-FFF2-40B4-BE49-F238E27FC236}">
                <a16:creationId xmlns:a16="http://schemas.microsoft.com/office/drawing/2014/main" id="{32313A3A-2D70-EB4E-B1F5-82A8BFB89A6A}"/>
              </a:ext>
            </a:extLst>
          </p:cNvPr>
          <p:cNvSpPr>
            <a:spLocks noGrp="1"/>
          </p:cNvSpPr>
          <p:nvPr>
            <p:ph type="title"/>
          </p:nvPr>
        </p:nvSpPr>
        <p:spPr>
          <a:xfrm>
            <a:off x="457200" y="274638"/>
            <a:ext cx="7139136" cy="1143000"/>
          </a:xfrm>
        </p:spPr>
        <p:txBody>
          <a:bodyPr/>
          <a:lstStyle/>
          <a:p>
            <a:r>
              <a:rPr lang="en-US" dirty="0"/>
              <a:t>Issues / next steps</a:t>
            </a:r>
            <a:endParaRPr lang="sv-SE" dirty="0"/>
          </a:p>
        </p:txBody>
      </p:sp>
      <p:sp>
        <p:nvSpPr>
          <p:cNvPr id="14" name="Content Placeholder 2">
            <a:extLst>
              <a:ext uri="{FF2B5EF4-FFF2-40B4-BE49-F238E27FC236}">
                <a16:creationId xmlns:a16="http://schemas.microsoft.com/office/drawing/2014/main" id="{2DEB193E-CB79-EC4B-B37E-C4F195361721}"/>
              </a:ext>
            </a:extLst>
          </p:cNvPr>
          <p:cNvSpPr>
            <a:spLocks noGrp="1"/>
          </p:cNvSpPr>
          <p:nvPr>
            <p:ph idx="1"/>
          </p:nvPr>
        </p:nvSpPr>
        <p:spPr>
          <a:xfrm>
            <a:off x="457200" y="1600200"/>
            <a:ext cx="8291264" cy="4205064"/>
          </a:xfrm>
        </p:spPr>
        <p:txBody>
          <a:bodyPr>
            <a:normAutofit fontScale="92500" lnSpcReduction="10000"/>
          </a:bodyPr>
          <a:lstStyle/>
          <a:p>
            <a:r>
              <a:rPr lang="en-US" sz="2000" dirty="0"/>
              <a:t>LEBT collimator ACCT should be re-installed to correct for the signal polarity.</a:t>
            </a:r>
          </a:p>
          <a:p>
            <a:r>
              <a:rPr lang="en-US" sz="2000" dirty="0"/>
              <a:t>Noise-reduction beads needed on the BCM long-haul cables.</a:t>
            </a:r>
          </a:p>
          <a:p>
            <a:r>
              <a:rPr lang="en-US" sz="2000" dirty="0"/>
              <a:t>BCM patch boxes to be added to the 3D model installed near the first 5 ACCT </a:t>
            </a:r>
            <a:r>
              <a:rPr lang="en-US" sz="2000" dirty="0" err="1"/>
              <a:t>toroids</a:t>
            </a:r>
            <a:r>
              <a:rPr lang="en-US" sz="2000" dirty="0"/>
              <a:t>.</a:t>
            </a:r>
          </a:p>
          <a:p>
            <a:r>
              <a:rPr lang="en-US" sz="2000" dirty="0"/>
              <a:t>Awaiting ACCT-E units for the DTL tank 1-2 FE units</a:t>
            </a:r>
          </a:p>
          <a:p>
            <a:r>
              <a:rPr lang="en-US" sz="2000" dirty="0" err="1"/>
              <a:t>uTCA</a:t>
            </a:r>
            <a:r>
              <a:rPr lang="en-US" sz="2000" dirty="0"/>
              <a:t> crate and infrastructure boards for the BCM crate 1B (redundant crate) expected from ICS.</a:t>
            </a:r>
          </a:p>
          <a:p>
            <a:r>
              <a:rPr lang="en-US" sz="2000" dirty="0"/>
              <a:t>A decision should be taken for the FCT readout electronics (similar to the ”fast BPM” electronics).</a:t>
            </a:r>
          </a:p>
          <a:p>
            <a:r>
              <a:rPr lang="en-US" sz="2000" dirty="0"/>
              <a:t>External trigger for the ISrc downstream </a:t>
            </a:r>
            <a:r>
              <a:rPr lang="en-US" sz="2000" dirty="0" err="1"/>
              <a:t>ACCTs.</a:t>
            </a:r>
            <a:endParaRPr lang="en-US" sz="2000" dirty="0"/>
          </a:p>
          <a:p>
            <a:r>
              <a:rPr lang="en-US" sz="2000" dirty="0"/>
              <a:t>Machine protection thresholds need to be stored on a remote server.</a:t>
            </a:r>
          </a:p>
          <a:p>
            <a:r>
              <a:rPr lang="en-US" sz="2000" dirty="0"/>
              <a:t>SW development for the BCM rev. 3 (ongoing work)</a:t>
            </a:r>
          </a:p>
          <a:p>
            <a:r>
              <a:rPr lang="en-US" sz="2000" dirty="0"/>
              <a:t>OPI for the BCM rev. 3</a:t>
            </a:r>
          </a:p>
          <a:p>
            <a:pPr marL="0" indent="0">
              <a:buNone/>
            </a:pPr>
            <a:endParaRPr lang="en-US" sz="2000" dirty="0"/>
          </a:p>
          <a:p>
            <a:endParaRPr lang="en-US" sz="2000" dirty="0"/>
          </a:p>
          <a:p>
            <a:pPr marL="0" indent="0">
              <a:buNone/>
            </a:pPr>
            <a:endParaRPr lang="en-US" sz="2000" dirty="0"/>
          </a:p>
        </p:txBody>
      </p:sp>
    </p:spTree>
    <p:extLst>
      <p:ext uri="{BB962C8B-B14F-4D97-AF65-F5344CB8AC3E}">
        <p14:creationId xmlns:p14="http://schemas.microsoft.com/office/powerpoint/2010/main" val="344254946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BCM sensors </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3</a:t>
            </a:fld>
            <a:endParaRPr lang="sv-SE" dirty="0"/>
          </a:p>
        </p:txBody>
      </p:sp>
      <p:sp>
        <p:nvSpPr>
          <p:cNvPr id="5" name="Content Placeholder 2">
            <a:extLst>
              <a:ext uri="{FF2B5EF4-FFF2-40B4-BE49-F238E27FC236}">
                <a16:creationId xmlns:a16="http://schemas.microsoft.com/office/drawing/2014/main" id="{3A0475ED-0575-F34D-A8D6-E7EF4B9437BA}"/>
              </a:ext>
            </a:extLst>
          </p:cNvPr>
          <p:cNvSpPr>
            <a:spLocks noGrp="1"/>
          </p:cNvSpPr>
          <p:nvPr>
            <p:ph idx="1"/>
          </p:nvPr>
        </p:nvSpPr>
        <p:spPr>
          <a:xfrm>
            <a:off x="457200" y="1600200"/>
            <a:ext cx="5050904" cy="5121275"/>
          </a:xfrm>
        </p:spPr>
        <p:txBody>
          <a:bodyPr>
            <a:normAutofit fontScale="92500" lnSpcReduction="20000"/>
          </a:bodyPr>
          <a:lstStyle/>
          <a:p>
            <a:pPr>
              <a:spcBef>
                <a:spcPts val="2280"/>
              </a:spcBef>
            </a:pPr>
            <a:r>
              <a:rPr lang="sv-SE" sz="1600" dirty="0" err="1"/>
              <a:t>ISrc</a:t>
            </a:r>
            <a:r>
              <a:rPr lang="sv-SE" sz="1600" dirty="0"/>
              <a:t>: 1x ACCT  </a:t>
            </a:r>
            <a:r>
              <a:rPr lang="sv-SE" sz="1600" dirty="0">
                <a:solidFill>
                  <a:srgbClr val="0432FF"/>
                </a:solidFill>
              </a:rPr>
              <a:t>→ </a:t>
            </a:r>
            <a:r>
              <a:rPr lang="sv-SE" sz="1600" dirty="0" err="1">
                <a:solidFill>
                  <a:srgbClr val="0432FF"/>
                </a:solidFill>
              </a:rPr>
              <a:t>Commissioned</a:t>
            </a:r>
            <a:endParaRPr lang="sv-SE" sz="1600" dirty="0">
              <a:solidFill>
                <a:srgbClr val="0432FF"/>
              </a:solidFill>
            </a:endParaRPr>
          </a:p>
          <a:p>
            <a:pPr>
              <a:spcBef>
                <a:spcPts val="2280"/>
              </a:spcBef>
            </a:pPr>
            <a:r>
              <a:rPr lang="sv-SE" sz="1600" dirty="0"/>
              <a:t>LEBT: 1x ACCT </a:t>
            </a:r>
            <a:r>
              <a:rPr lang="sv-SE" sz="1600" dirty="0">
                <a:solidFill>
                  <a:srgbClr val="0432FF"/>
                </a:solidFill>
              </a:rPr>
              <a:t>→ </a:t>
            </a:r>
            <a:r>
              <a:rPr lang="sv-SE" sz="1600" dirty="0" err="1">
                <a:solidFill>
                  <a:srgbClr val="0432FF"/>
                </a:solidFill>
              </a:rPr>
              <a:t>Commissioned</a:t>
            </a:r>
            <a:r>
              <a:rPr lang="sv-SE" sz="1600" dirty="0">
                <a:solidFill>
                  <a:srgbClr val="0432FF"/>
                </a:solidFill>
              </a:rPr>
              <a:t> (</a:t>
            </a:r>
            <a:r>
              <a:rPr lang="sv-SE" sz="1600" dirty="0" err="1">
                <a:solidFill>
                  <a:srgbClr val="0432FF"/>
                </a:solidFill>
              </a:rPr>
              <a:t>current</a:t>
            </a:r>
            <a:r>
              <a:rPr lang="sv-SE" sz="1600" dirty="0">
                <a:solidFill>
                  <a:srgbClr val="0432FF"/>
                </a:solidFill>
              </a:rPr>
              <a:t> </a:t>
            </a:r>
            <a:r>
              <a:rPr lang="sv-SE" sz="1600" dirty="0" err="1">
                <a:solidFill>
                  <a:srgbClr val="0432FF"/>
                </a:solidFill>
              </a:rPr>
              <a:t>dismounted</a:t>
            </a:r>
            <a:r>
              <a:rPr lang="sv-SE" sz="1600" dirty="0">
                <a:solidFill>
                  <a:srgbClr val="0432FF"/>
                </a:solidFill>
              </a:rPr>
              <a:t> for </a:t>
            </a:r>
            <a:r>
              <a:rPr lang="sv-SE" sz="1600" dirty="0" err="1">
                <a:solidFill>
                  <a:srgbClr val="0432FF"/>
                </a:solidFill>
              </a:rPr>
              <a:t>collimator</a:t>
            </a:r>
            <a:r>
              <a:rPr lang="sv-SE" sz="1600" dirty="0">
                <a:solidFill>
                  <a:srgbClr val="0432FF"/>
                </a:solidFill>
              </a:rPr>
              <a:t> </a:t>
            </a:r>
            <a:r>
              <a:rPr lang="sv-SE" sz="1600" dirty="0" err="1">
                <a:solidFill>
                  <a:srgbClr val="0432FF"/>
                </a:solidFill>
              </a:rPr>
              <a:t>repair</a:t>
            </a:r>
            <a:r>
              <a:rPr lang="sv-SE" sz="1600" dirty="0">
                <a:solidFill>
                  <a:srgbClr val="0432FF"/>
                </a:solidFill>
              </a:rPr>
              <a:t> </a:t>
            </a:r>
            <a:r>
              <a:rPr lang="sv-SE" sz="1600" dirty="0" err="1">
                <a:solidFill>
                  <a:srgbClr val="0432FF"/>
                </a:solidFill>
              </a:rPr>
              <a:t>work</a:t>
            </a:r>
            <a:r>
              <a:rPr lang="sv-SE" sz="1600" dirty="0">
                <a:solidFill>
                  <a:srgbClr val="0432FF"/>
                </a:solidFill>
              </a:rPr>
              <a:t>)</a:t>
            </a:r>
            <a:endParaRPr lang="sv-SE" sz="1600" dirty="0"/>
          </a:p>
          <a:p>
            <a:pPr>
              <a:spcBef>
                <a:spcPts val="2280"/>
              </a:spcBef>
            </a:pPr>
            <a:r>
              <a:rPr lang="sv-SE" sz="1600" dirty="0"/>
              <a:t>REQ: 1x ACCT </a:t>
            </a:r>
            <a:r>
              <a:rPr lang="sv-SE" sz="1600" dirty="0">
                <a:solidFill>
                  <a:srgbClr val="0432FF"/>
                </a:solidFill>
              </a:rPr>
              <a:t>→ </a:t>
            </a:r>
            <a:r>
              <a:rPr lang="sv-SE" sz="1600" dirty="0" err="1">
                <a:solidFill>
                  <a:srgbClr val="0432FF"/>
                </a:solidFill>
              </a:rPr>
              <a:t>Installed</a:t>
            </a:r>
            <a:r>
              <a:rPr lang="sv-SE" sz="1600" dirty="0">
                <a:solidFill>
                  <a:srgbClr val="0432FF"/>
                </a:solidFill>
              </a:rPr>
              <a:t> in the RFQ </a:t>
            </a:r>
            <a:r>
              <a:rPr lang="sv-SE" sz="1600" dirty="0" err="1">
                <a:solidFill>
                  <a:srgbClr val="0432FF"/>
                </a:solidFill>
              </a:rPr>
              <a:t>flange</a:t>
            </a:r>
            <a:r>
              <a:rPr lang="sv-SE" sz="1600" dirty="0">
                <a:solidFill>
                  <a:srgbClr val="0432FF"/>
                </a:solidFill>
              </a:rPr>
              <a:t> and </a:t>
            </a:r>
            <a:r>
              <a:rPr lang="sv-SE" sz="1600" dirty="0" err="1">
                <a:solidFill>
                  <a:srgbClr val="0432FF"/>
                </a:solidFill>
              </a:rPr>
              <a:t>successfully</a:t>
            </a:r>
            <a:r>
              <a:rPr lang="sv-SE" sz="1600" dirty="0">
                <a:solidFill>
                  <a:srgbClr val="0432FF"/>
                </a:solidFill>
              </a:rPr>
              <a:t> </a:t>
            </a:r>
            <a:r>
              <a:rPr lang="sv-SE" sz="1600" dirty="0" err="1">
                <a:solidFill>
                  <a:srgbClr val="0432FF"/>
                </a:solidFill>
              </a:rPr>
              <a:t>tested</a:t>
            </a:r>
            <a:endParaRPr lang="sv-SE" sz="1600" dirty="0"/>
          </a:p>
          <a:p>
            <a:pPr>
              <a:spcBef>
                <a:spcPts val="2280"/>
              </a:spcBef>
            </a:pPr>
            <a:r>
              <a:rPr lang="sv-SE" sz="1600" dirty="0"/>
              <a:t>MEBT: 1x ACCT, 1x ACCT/FCT </a:t>
            </a:r>
            <a:r>
              <a:rPr lang="sv-SE" sz="1600" dirty="0">
                <a:solidFill>
                  <a:srgbClr val="0432FF"/>
                </a:solidFill>
              </a:rPr>
              <a:t>→ </a:t>
            </a:r>
            <a:r>
              <a:rPr lang="sv-SE" sz="1600" dirty="0" err="1">
                <a:solidFill>
                  <a:srgbClr val="0432FF"/>
                </a:solidFill>
              </a:rPr>
              <a:t>Installed</a:t>
            </a:r>
            <a:r>
              <a:rPr lang="sv-SE" sz="1600" dirty="0">
                <a:solidFill>
                  <a:srgbClr val="0432FF"/>
                </a:solidFill>
              </a:rPr>
              <a:t> in the MEBT</a:t>
            </a:r>
            <a:endParaRPr lang="sv-SE" sz="1600" dirty="0"/>
          </a:p>
          <a:p>
            <a:pPr>
              <a:spcBef>
                <a:spcPts val="2280"/>
              </a:spcBef>
            </a:pPr>
            <a:r>
              <a:rPr lang="sv-SE" sz="1600" dirty="0"/>
              <a:t>DTL: 5x ACCT </a:t>
            </a:r>
            <a:r>
              <a:rPr lang="sv-SE" sz="1600" dirty="0">
                <a:solidFill>
                  <a:srgbClr val="0432FF"/>
                </a:solidFill>
              </a:rPr>
              <a:t>→ </a:t>
            </a:r>
            <a:r>
              <a:rPr lang="sv-SE" sz="1600" dirty="0" err="1">
                <a:solidFill>
                  <a:srgbClr val="0432FF"/>
                </a:solidFill>
              </a:rPr>
              <a:t>Delivered</a:t>
            </a:r>
            <a:r>
              <a:rPr lang="sv-SE" sz="1600" dirty="0">
                <a:solidFill>
                  <a:srgbClr val="0432FF"/>
                </a:solidFill>
              </a:rPr>
              <a:t> to </a:t>
            </a:r>
            <a:r>
              <a:rPr lang="sv-SE" sz="1600" dirty="0" err="1">
                <a:solidFill>
                  <a:srgbClr val="0432FF"/>
                </a:solidFill>
              </a:rPr>
              <a:t>Legnaro</a:t>
            </a:r>
            <a:r>
              <a:rPr lang="sv-SE" sz="1600" dirty="0">
                <a:solidFill>
                  <a:srgbClr val="0432FF"/>
                </a:solidFill>
              </a:rPr>
              <a:t> in June 2019</a:t>
            </a:r>
            <a:endParaRPr lang="sv-SE" sz="1600" dirty="0"/>
          </a:p>
          <a:p>
            <a:pPr>
              <a:spcBef>
                <a:spcPts val="2280"/>
              </a:spcBef>
            </a:pPr>
            <a:r>
              <a:rPr lang="sv-SE" sz="1600" dirty="0"/>
              <a:t>MB: 1x ACCT </a:t>
            </a:r>
            <a:r>
              <a:rPr lang="sv-SE" sz="1600" dirty="0">
                <a:solidFill>
                  <a:srgbClr val="0432FF"/>
                </a:solidFill>
              </a:rPr>
              <a:t>→ </a:t>
            </a:r>
            <a:r>
              <a:rPr lang="sv-SE" sz="1600" dirty="0" err="1">
                <a:solidFill>
                  <a:srgbClr val="0432FF"/>
                </a:solidFill>
              </a:rPr>
              <a:t>Delivered</a:t>
            </a:r>
            <a:r>
              <a:rPr lang="sv-SE" sz="1600" dirty="0">
                <a:solidFill>
                  <a:srgbClr val="0432FF"/>
                </a:solidFill>
              </a:rPr>
              <a:t> to STFC in June 2019</a:t>
            </a:r>
            <a:endParaRPr lang="sv-SE" sz="1600" dirty="0"/>
          </a:p>
          <a:p>
            <a:pPr>
              <a:spcBef>
                <a:spcPts val="2280"/>
              </a:spcBef>
            </a:pPr>
            <a:r>
              <a:rPr lang="sv-SE" sz="1600" dirty="0"/>
              <a:t>HB: 1x ACCT </a:t>
            </a:r>
            <a:r>
              <a:rPr lang="sv-SE" sz="1600" dirty="0">
                <a:solidFill>
                  <a:srgbClr val="0432FF"/>
                </a:solidFill>
              </a:rPr>
              <a:t>→ </a:t>
            </a:r>
            <a:r>
              <a:rPr lang="sv-SE" sz="1600" dirty="0" err="1">
                <a:solidFill>
                  <a:srgbClr val="0432FF"/>
                </a:solidFill>
              </a:rPr>
              <a:t>Delivered</a:t>
            </a:r>
            <a:r>
              <a:rPr lang="sv-SE" sz="1600" dirty="0">
                <a:solidFill>
                  <a:srgbClr val="0432FF"/>
                </a:solidFill>
              </a:rPr>
              <a:t> to STFC in June 2019</a:t>
            </a:r>
            <a:endParaRPr lang="sv-SE" sz="1600" dirty="0"/>
          </a:p>
          <a:p>
            <a:pPr>
              <a:spcBef>
                <a:spcPts val="2280"/>
              </a:spcBef>
            </a:pPr>
            <a:r>
              <a:rPr lang="sv-SE" sz="1600" dirty="0"/>
              <a:t>HEBT: 2x ACCT </a:t>
            </a:r>
            <a:r>
              <a:rPr lang="sv-SE" sz="1600" dirty="0">
                <a:solidFill>
                  <a:srgbClr val="0432FF"/>
                </a:solidFill>
              </a:rPr>
              <a:t>→ </a:t>
            </a:r>
            <a:r>
              <a:rPr lang="sv-SE" sz="1600" dirty="0" err="1">
                <a:solidFill>
                  <a:srgbClr val="0432FF"/>
                </a:solidFill>
              </a:rPr>
              <a:t>Delivered</a:t>
            </a:r>
            <a:r>
              <a:rPr lang="sv-SE" sz="1600" dirty="0">
                <a:solidFill>
                  <a:srgbClr val="0432FF"/>
                </a:solidFill>
              </a:rPr>
              <a:t> to STFC in June 2019</a:t>
            </a:r>
            <a:endParaRPr lang="sv-SE" sz="1600" dirty="0"/>
          </a:p>
          <a:p>
            <a:pPr>
              <a:spcBef>
                <a:spcPts val="2280"/>
              </a:spcBef>
            </a:pPr>
            <a:r>
              <a:rPr lang="sv-SE" sz="1600" dirty="0"/>
              <a:t>A2T: 3x ACCT </a:t>
            </a:r>
            <a:r>
              <a:rPr lang="sv-SE" sz="1600" dirty="0">
                <a:solidFill>
                  <a:srgbClr val="0432FF"/>
                </a:solidFill>
              </a:rPr>
              <a:t>→ </a:t>
            </a:r>
            <a:r>
              <a:rPr lang="sv-SE" sz="1600" dirty="0" err="1">
                <a:solidFill>
                  <a:srgbClr val="0432FF"/>
                </a:solidFill>
              </a:rPr>
              <a:t>Delivered</a:t>
            </a:r>
            <a:r>
              <a:rPr lang="sv-SE" sz="1600" dirty="0">
                <a:solidFill>
                  <a:srgbClr val="0432FF"/>
                </a:solidFill>
              </a:rPr>
              <a:t> to STFC in June 2019</a:t>
            </a:r>
            <a:endParaRPr lang="sv-SE" sz="1600" dirty="0"/>
          </a:p>
          <a:p>
            <a:pPr>
              <a:spcBef>
                <a:spcPts val="2280"/>
              </a:spcBef>
            </a:pPr>
            <a:r>
              <a:rPr lang="sv-SE" sz="1600" dirty="0" err="1"/>
              <a:t>DmpL</a:t>
            </a:r>
            <a:r>
              <a:rPr lang="sv-SE" sz="1600" dirty="0"/>
              <a:t>: 2x ACCT </a:t>
            </a:r>
            <a:r>
              <a:rPr lang="sv-SE" sz="1600" dirty="0">
                <a:solidFill>
                  <a:srgbClr val="0432FF"/>
                </a:solidFill>
              </a:rPr>
              <a:t>→ </a:t>
            </a:r>
            <a:r>
              <a:rPr lang="sv-SE" sz="1600" dirty="0" err="1">
                <a:solidFill>
                  <a:srgbClr val="0432FF"/>
                </a:solidFill>
              </a:rPr>
              <a:t>Delivered</a:t>
            </a:r>
            <a:r>
              <a:rPr lang="sv-SE" sz="1600" dirty="0">
                <a:solidFill>
                  <a:srgbClr val="0432FF"/>
                </a:solidFill>
              </a:rPr>
              <a:t> to STFC in June 2019</a:t>
            </a:r>
            <a:endParaRPr lang="sv-SE" sz="1600" dirty="0"/>
          </a:p>
          <a:p>
            <a:pPr>
              <a:spcBef>
                <a:spcPts val="2280"/>
              </a:spcBef>
            </a:pPr>
            <a:endParaRPr lang="sv-SE" sz="1600" dirty="0"/>
          </a:p>
        </p:txBody>
      </p:sp>
      <p:pic>
        <p:nvPicPr>
          <p:cNvPr id="9" name="Picture 8">
            <a:extLst>
              <a:ext uri="{FF2B5EF4-FFF2-40B4-BE49-F238E27FC236}">
                <a16:creationId xmlns:a16="http://schemas.microsoft.com/office/drawing/2014/main" id="{CFC7068B-3FC5-744F-A16D-90710E6668A9}"/>
              </a:ext>
            </a:extLst>
          </p:cNvPr>
          <p:cNvPicPr>
            <a:picLocks noChangeAspect="1"/>
          </p:cNvPicPr>
          <p:nvPr/>
        </p:nvPicPr>
        <p:blipFill>
          <a:blip r:embed="rId2"/>
          <a:stretch>
            <a:fillRect/>
          </a:stretch>
        </p:blipFill>
        <p:spPr>
          <a:xfrm>
            <a:off x="7458453" y="4283049"/>
            <a:ext cx="1634876" cy="2073301"/>
          </a:xfrm>
          <a:prstGeom prst="rect">
            <a:avLst/>
          </a:prstGeom>
        </p:spPr>
      </p:pic>
      <p:pic>
        <p:nvPicPr>
          <p:cNvPr id="10" name="Picture 9">
            <a:extLst>
              <a:ext uri="{FF2B5EF4-FFF2-40B4-BE49-F238E27FC236}">
                <a16:creationId xmlns:a16="http://schemas.microsoft.com/office/drawing/2014/main" id="{8CA02F39-5433-B049-AA63-07074E30B296}"/>
              </a:ext>
            </a:extLst>
          </p:cNvPr>
          <p:cNvPicPr>
            <a:picLocks noChangeAspect="1"/>
          </p:cNvPicPr>
          <p:nvPr/>
        </p:nvPicPr>
        <p:blipFill>
          <a:blip r:embed="rId3"/>
          <a:stretch>
            <a:fillRect/>
          </a:stretch>
        </p:blipFill>
        <p:spPr>
          <a:xfrm>
            <a:off x="5219931" y="3736510"/>
            <a:ext cx="2054949" cy="1352128"/>
          </a:xfrm>
          <a:prstGeom prst="rect">
            <a:avLst/>
          </a:prstGeom>
        </p:spPr>
      </p:pic>
      <p:pic>
        <p:nvPicPr>
          <p:cNvPr id="11" name="Picture 10">
            <a:extLst>
              <a:ext uri="{FF2B5EF4-FFF2-40B4-BE49-F238E27FC236}">
                <a16:creationId xmlns:a16="http://schemas.microsoft.com/office/drawing/2014/main" id="{5F7E5560-DF45-8741-9F8A-A8134B17781C}"/>
              </a:ext>
            </a:extLst>
          </p:cNvPr>
          <p:cNvPicPr>
            <a:picLocks noChangeAspect="1"/>
          </p:cNvPicPr>
          <p:nvPr/>
        </p:nvPicPr>
        <p:blipFill>
          <a:blip r:embed="rId4"/>
          <a:stretch>
            <a:fillRect/>
          </a:stretch>
        </p:blipFill>
        <p:spPr>
          <a:xfrm>
            <a:off x="5310336" y="5253045"/>
            <a:ext cx="1979712" cy="1468430"/>
          </a:xfrm>
          <a:prstGeom prst="rect">
            <a:avLst/>
          </a:prstGeom>
        </p:spPr>
      </p:pic>
      <p:pic>
        <p:nvPicPr>
          <p:cNvPr id="14" name="Picture 13">
            <a:extLst>
              <a:ext uri="{FF2B5EF4-FFF2-40B4-BE49-F238E27FC236}">
                <a16:creationId xmlns:a16="http://schemas.microsoft.com/office/drawing/2014/main" id="{15975895-1702-DF4D-9CCE-48B5EAF0A69A}"/>
              </a:ext>
            </a:extLst>
          </p:cNvPr>
          <p:cNvPicPr>
            <a:picLocks noChangeAspect="1"/>
          </p:cNvPicPr>
          <p:nvPr/>
        </p:nvPicPr>
        <p:blipFill>
          <a:blip r:embed="rId5"/>
          <a:stretch>
            <a:fillRect/>
          </a:stretch>
        </p:blipFill>
        <p:spPr>
          <a:xfrm>
            <a:off x="5436096" y="1485363"/>
            <a:ext cx="1728192" cy="2114162"/>
          </a:xfrm>
          <a:prstGeom prst="rect">
            <a:avLst/>
          </a:prstGeom>
        </p:spPr>
      </p:pic>
      <p:pic>
        <p:nvPicPr>
          <p:cNvPr id="15" name="Picture 14">
            <a:extLst>
              <a:ext uri="{FF2B5EF4-FFF2-40B4-BE49-F238E27FC236}">
                <a16:creationId xmlns:a16="http://schemas.microsoft.com/office/drawing/2014/main" id="{935C0E63-3356-1645-8321-ED5D690081AB}"/>
              </a:ext>
            </a:extLst>
          </p:cNvPr>
          <p:cNvPicPr>
            <a:picLocks noChangeAspect="1"/>
          </p:cNvPicPr>
          <p:nvPr/>
        </p:nvPicPr>
        <p:blipFill>
          <a:blip r:embed="rId6"/>
          <a:stretch>
            <a:fillRect/>
          </a:stretch>
        </p:blipFill>
        <p:spPr>
          <a:xfrm>
            <a:off x="7458453" y="2564905"/>
            <a:ext cx="1604825" cy="1515582"/>
          </a:xfrm>
          <a:prstGeom prst="rect">
            <a:avLst/>
          </a:prstGeom>
        </p:spPr>
      </p:pic>
    </p:spTree>
    <p:extLst>
      <p:ext uri="{BB962C8B-B14F-4D97-AF65-F5344CB8AC3E}">
        <p14:creationId xmlns:p14="http://schemas.microsoft.com/office/powerpoint/2010/main" val="350528750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B8875-0122-7543-9AAA-3E9B57314D97}"/>
              </a:ext>
            </a:extLst>
          </p:cNvPr>
          <p:cNvSpPr>
            <a:spLocks noGrp="1"/>
          </p:cNvSpPr>
          <p:nvPr>
            <p:ph type="title"/>
          </p:nvPr>
        </p:nvSpPr>
        <p:spPr/>
        <p:txBody>
          <a:bodyPr/>
          <a:lstStyle/>
          <a:p>
            <a:r>
              <a:rPr lang="en-US" dirty="0"/>
              <a:t>Non-standard ACCT sensors </a:t>
            </a:r>
          </a:p>
        </p:txBody>
      </p:sp>
      <p:sp>
        <p:nvSpPr>
          <p:cNvPr id="4" name="Slide Number Placeholder 3">
            <a:extLst>
              <a:ext uri="{FF2B5EF4-FFF2-40B4-BE49-F238E27FC236}">
                <a16:creationId xmlns:a16="http://schemas.microsoft.com/office/drawing/2014/main" id="{6E19809F-E08E-254A-A05C-C376FFFC7078}"/>
              </a:ext>
            </a:extLst>
          </p:cNvPr>
          <p:cNvSpPr>
            <a:spLocks noGrp="1"/>
          </p:cNvSpPr>
          <p:nvPr>
            <p:ph type="sldNum" sz="quarter" idx="12"/>
          </p:nvPr>
        </p:nvSpPr>
        <p:spPr/>
        <p:txBody>
          <a:bodyPr/>
          <a:lstStyle/>
          <a:p>
            <a:fld id="{551115BC-487E-4422-894C-CB7CD3E79223}" type="slidenum">
              <a:rPr lang="sv-SE" smtClean="0"/>
              <a:t>4</a:t>
            </a:fld>
            <a:endParaRPr lang="sv-SE" dirty="0"/>
          </a:p>
        </p:txBody>
      </p:sp>
      <p:pic>
        <p:nvPicPr>
          <p:cNvPr id="6" name="Picture 5">
            <a:extLst>
              <a:ext uri="{FF2B5EF4-FFF2-40B4-BE49-F238E27FC236}">
                <a16:creationId xmlns:a16="http://schemas.microsoft.com/office/drawing/2014/main" id="{78C497E9-3D02-8443-A7E0-DE92DC35CD6B}"/>
              </a:ext>
            </a:extLst>
          </p:cNvPr>
          <p:cNvPicPr>
            <a:picLocks noChangeAspect="1"/>
          </p:cNvPicPr>
          <p:nvPr/>
        </p:nvPicPr>
        <p:blipFill>
          <a:blip r:embed="rId2"/>
          <a:stretch>
            <a:fillRect/>
          </a:stretch>
        </p:blipFill>
        <p:spPr>
          <a:xfrm>
            <a:off x="6814317" y="1850385"/>
            <a:ext cx="1827765" cy="1567238"/>
          </a:xfrm>
          <a:prstGeom prst="rect">
            <a:avLst/>
          </a:prstGeom>
        </p:spPr>
      </p:pic>
      <p:sp>
        <p:nvSpPr>
          <p:cNvPr id="7" name="Rectangle 6">
            <a:extLst>
              <a:ext uri="{FF2B5EF4-FFF2-40B4-BE49-F238E27FC236}">
                <a16:creationId xmlns:a16="http://schemas.microsoft.com/office/drawing/2014/main" id="{7E432D6C-20AB-0144-99EB-008D9303DDDE}"/>
              </a:ext>
            </a:extLst>
          </p:cNvPr>
          <p:cNvSpPr/>
          <p:nvPr/>
        </p:nvSpPr>
        <p:spPr>
          <a:xfrm>
            <a:off x="427518" y="1628800"/>
            <a:ext cx="5944682" cy="3277820"/>
          </a:xfrm>
          <a:prstGeom prst="rect">
            <a:avLst/>
          </a:prstGeom>
        </p:spPr>
        <p:txBody>
          <a:bodyPr wrap="square">
            <a:spAutoFit/>
          </a:bodyPr>
          <a:lstStyle/>
          <a:p>
            <a:pPr marL="285750" indent="-285750">
              <a:spcAft>
                <a:spcPts val="600"/>
              </a:spcAft>
              <a:buFont typeface="Arial" panose="020B0604020202020204" pitchFamily="34" charset="0"/>
              <a:buChar char="•"/>
            </a:pPr>
            <a:r>
              <a:rPr lang="en-GB" sz="1600" dirty="0">
                <a:solidFill>
                  <a:srgbClr val="0432FF"/>
                </a:solidFill>
                <a:latin typeface="Arial" panose="020B0604020202020204" pitchFamily="34" charset="0"/>
                <a:ea typeface="Times New Roman" pitchFamily="2" charset="0"/>
                <a:cs typeface="Arial" panose="020B0604020202020204" pitchFamily="34" charset="0"/>
              </a:rPr>
              <a:t>SNS experience: “suspected RF electrons” can burn a hole in the ACCT ceramic. </a:t>
            </a:r>
            <a:r>
              <a:rPr lang="sv-SE" sz="1600" dirty="0">
                <a:latin typeface="Arial" panose="020B0604020202020204" pitchFamily="34" charset="0"/>
                <a:cs typeface="Arial" panose="020B0604020202020204" pitchFamily="34" charset="0"/>
              </a:rPr>
              <a:t>→ a decision </a:t>
            </a:r>
            <a:r>
              <a:rPr lang="sv-SE" sz="1600" dirty="0" err="1">
                <a:latin typeface="Arial" panose="020B0604020202020204" pitchFamily="34" charset="0"/>
                <a:cs typeface="Arial" panose="020B0604020202020204" pitchFamily="34" charset="0"/>
              </a:rPr>
              <a:t>was</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then</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made</a:t>
            </a:r>
            <a:r>
              <a:rPr lang="sv-SE" sz="1600" dirty="0">
                <a:latin typeface="Arial" panose="020B0604020202020204" pitchFamily="34" charset="0"/>
                <a:cs typeface="Arial" panose="020B0604020202020204" pitchFamily="34" charset="0"/>
              </a:rPr>
              <a:t> to </a:t>
            </a:r>
            <a:r>
              <a:rPr lang="sv-SE" sz="1600" dirty="0" err="1">
                <a:latin typeface="Arial" panose="020B0604020202020204" pitchFamily="34" charset="0"/>
                <a:cs typeface="Arial" panose="020B0604020202020204" pitchFamily="34" charset="0"/>
              </a:rPr>
              <a:t>protect</a:t>
            </a:r>
            <a:r>
              <a:rPr lang="sv-SE" sz="1600" dirty="0">
                <a:latin typeface="Arial" panose="020B0604020202020204" pitchFamily="34" charset="0"/>
                <a:cs typeface="Arial" panose="020B0604020202020204" pitchFamily="34" charset="0"/>
              </a:rPr>
              <a:t> the ESS ACCT </a:t>
            </a:r>
            <a:r>
              <a:rPr lang="sv-SE" sz="1600" dirty="0" err="1">
                <a:latin typeface="Arial" panose="020B0604020202020204" pitchFamily="34" charset="0"/>
                <a:cs typeface="Arial" panose="020B0604020202020204" pitchFamily="34" charset="0"/>
              </a:rPr>
              <a:t>ceramic</a:t>
            </a:r>
            <a:r>
              <a:rPr lang="sv-SE" sz="1600" dirty="0">
                <a:latin typeface="Arial" panose="020B0604020202020204" pitchFamily="34" charset="0"/>
                <a:cs typeface="Arial" panose="020B0604020202020204" pitchFamily="34" charset="0"/>
              </a:rPr>
              <a:t> by a metallic </a:t>
            </a:r>
            <a:r>
              <a:rPr lang="sv-SE" sz="1600" dirty="0" err="1">
                <a:latin typeface="Arial" panose="020B0604020202020204" pitchFamily="34" charset="0"/>
                <a:cs typeface="Arial" panose="020B0604020202020204" pitchFamily="34" charset="0"/>
              </a:rPr>
              <a:t>piece</a:t>
            </a:r>
            <a:r>
              <a:rPr lang="sv-SE" sz="1600" dirty="0">
                <a:latin typeface="Arial" panose="020B0604020202020204" pitchFamily="34" charset="0"/>
                <a:cs typeface="Arial" panose="020B0604020202020204" pitchFamily="34" charset="0"/>
              </a:rPr>
              <a:t> inside the </a:t>
            </a:r>
            <a:r>
              <a:rPr lang="sv-SE" sz="1600" dirty="0" err="1">
                <a:latin typeface="Arial" panose="020B0604020202020204" pitchFamily="34" charset="0"/>
                <a:cs typeface="Arial" panose="020B0604020202020204" pitchFamily="34" charset="0"/>
              </a:rPr>
              <a:t>toroid</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Because</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of</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this</a:t>
            </a:r>
            <a:r>
              <a:rPr lang="sv-SE" sz="1600" dirty="0">
                <a:latin typeface="Arial" panose="020B0604020202020204" pitchFamily="34" charset="0"/>
                <a:cs typeface="Arial" panose="020B0604020202020204" pitchFamily="34" charset="0"/>
              </a:rPr>
              <a:t> and </a:t>
            </a:r>
            <a:r>
              <a:rPr lang="sv-SE" sz="1600" dirty="0" err="1">
                <a:latin typeface="Arial" panose="020B0604020202020204" pitchFamily="34" charset="0"/>
                <a:cs typeface="Arial" panose="020B0604020202020204" pitchFamily="34" charset="0"/>
              </a:rPr>
              <a:t>due</a:t>
            </a:r>
            <a:r>
              <a:rPr lang="sv-SE" sz="1600" dirty="0">
                <a:latin typeface="Arial" panose="020B0604020202020204" pitchFamily="34" charset="0"/>
                <a:cs typeface="Arial" panose="020B0604020202020204" pitchFamily="34" charset="0"/>
              </a:rPr>
              <a:t> to the </a:t>
            </a:r>
            <a:r>
              <a:rPr lang="sv-SE" sz="1600" dirty="0" err="1">
                <a:latin typeface="Arial" panose="020B0604020202020204" pitchFamily="34" charset="0"/>
                <a:cs typeface="Arial" panose="020B0604020202020204" pitchFamily="34" charset="0"/>
              </a:rPr>
              <a:t>sizes</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of</a:t>
            </a:r>
            <a:r>
              <a:rPr lang="sv-SE" sz="1600" dirty="0">
                <a:latin typeface="Arial" panose="020B0604020202020204" pitchFamily="34" charset="0"/>
                <a:cs typeface="Arial" panose="020B0604020202020204" pitchFamily="34" charset="0"/>
              </a:rPr>
              <a:t> the beam </a:t>
            </a:r>
            <a:r>
              <a:rPr lang="sv-SE" sz="1600" dirty="0" err="1">
                <a:latin typeface="Arial" panose="020B0604020202020204" pitchFamily="34" charset="0"/>
                <a:cs typeface="Arial" panose="020B0604020202020204" pitchFamily="34" charset="0"/>
              </a:rPr>
              <a:t>tube</a:t>
            </a:r>
            <a:r>
              <a:rPr lang="sv-SE" sz="1600" dirty="0">
                <a:latin typeface="Arial" panose="020B0604020202020204" pitchFamily="34" charset="0"/>
                <a:cs typeface="Arial" panose="020B0604020202020204" pitchFamily="34" charset="0"/>
              </a:rPr>
              <a:t>, 2 </a:t>
            </a:r>
            <a:r>
              <a:rPr lang="sv-SE" sz="1600" dirty="0" err="1">
                <a:latin typeface="Arial" panose="020B0604020202020204" pitchFamily="34" charset="0"/>
                <a:cs typeface="Arial" panose="020B0604020202020204" pitchFamily="34" charset="0"/>
              </a:rPr>
              <a:t>customized</a:t>
            </a:r>
            <a:r>
              <a:rPr lang="sv-SE" sz="1600" dirty="0">
                <a:latin typeface="Arial" panose="020B0604020202020204" pitchFamily="34" charset="0"/>
                <a:cs typeface="Arial" panose="020B0604020202020204" pitchFamily="34" charset="0"/>
              </a:rPr>
              <a:t> ACCT sensors (</a:t>
            </a:r>
            <a:r>
              <a:rPr lang="sv-SE" sz="1600" dirty="0" err="1">
                <a:latin typeface="Arial" panose="020B0604020202020204" pitchFamily="34" charset="0"/>
                <a:cs typeface="Arial" panose="020B0604020202020204" pitchFamily="34" charset="0"/>
              </a:rPr>
              <a:t>qty</a:t>
            </a:r>
            <a:r>
              <a:rPr lang="sv-SE" sz="1600" dirty="0">
                <a:latin typeface="Arial" panose="020B0604020202020204" pitchFamily="34" charset="0"/>
                <a:cs typeface="Arial" panose="020B0604020202020204" pitchFamily="34" charset="0"/>
              </a:rPr>
              <a:t>: 6 + 2) </a:t>
            </a:r>
            <a:r>
              <a:rPr lang="sv-SE" sz="1600" dirty="0" err="1">
                <a:latin typeface="Arial" panose="020B0604020202020204" pitchFamily="34" charset="0"/>
                <a:cs typeface="Arial" panose="020B0604020202020204" pitchFamily="34" charset="0"/>
              </a:rPr>
              <a:t>were</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produced</a:t>
            </a:r>
            <a:r>
              <a:rPr lang="sv-SE" sz="1600" dirty="0">
                <a:latin typeface="Arial" panose="020B0604020202020204" pitchFamily="34" charset="0"/>
                <a:cs typeface="Arial" panose="020B0604020202020204" pitchFamily="34" charset="0"/>
              </a:rPr>
              <a:t> by </a:t>
            </a:r>
            <a:r>
              <a:rPr lang="sv-SE" sz="1600" dirty="0" err="1">
                <a:latin typeface="Arial" panose="020B0604020202020204" pitchFamily="34" charset="0"/>
                <a:cs typeface="Arial" panose="020B0604020202020204" pitchFamily="34" charset="0"/>
              </a:rPr>
              <a:t>Bergoz</a:t>
            </a:r>
            <a:r>
              <a:rPr lang="sv-SE" sz="1600" dirty="0">
                <a:latin typeface="Arial" panose="020B0604020202020204" pitchFamily="34" charset="0"/>
                <a:cs typeface="Arial" panose="020B0604020202020204" pitchFamily="34" charset="0"/>
              </a:rPr>
              <a:t> for ESS.</a:t>
            </a:r>
          </a:p>
          <a:p>
            <a:pPr marL="285750" indent="-285750">
              <a:spcAft>
                <a:spcPts val="600"/>
              </a:spcAft>
              <a:buFont typeface="Arial" panose="020B0604020202020204" pitchFamily="34" charset="0"/>
              <a:buChar char="•"/>
            </a:pPr>
            <a:r>
              <a:rPr lang="sv-SE" sz="1600" dirty="0">
                <a:latin typeface="Arial" panose="020B0604020202020204" pitchFamily="34" charset="0"/>
                <a:cs typeface="Arial" panose="020B0604020202020204" pitchFamily="34" charset="0"/>
              </a:rPr>
              <a:t>The second </a:t>
            </a:r>
            <a:r>
              <a:rPr lang="sv-SE" sz="1600" dirty="0" err="1">
                <a:latin typeface="Arial" panose="020B0604020202020204" pitchFamily="34" charset="0"/>
                <a:cs typeface="Arial" panose="020B0604020202020204" pitchFamily="34" charset="0"/>
              </a:rPr>
              <a:t>current</a:t>
            </a:r>
            <a:r>
              <a:rPr lang="sv-SE" sz="1600" dirty="0">
                <a:latin typeface="Arial" panose="020B0604020202020204" pitchFamily="34" charset="0"/>
                <a:cs typeface="Arial" panose="020B0604020202020204" pitchFamily="34" charset="0"/>
              </a:rPr>
              <a:t> sensor in the MEBT is a </a:t>
            </a:r>
            <a:r>
              <a:rPr lang="sv-SE" sz="1600" dirty="0" err="1">
                <a:latin typeface="Arial" panose="020B0604020202020204" pitchFamily="34" charset="0"/>
                <a:cs typeface="Arial" panose="020B0604020202020204" pitchFamily="34" charset="0"/>
              </a:rPr>
              <a:t>combined</a:t>
            </a:r>
            <a:r>
              <a:rPr lang="sv-SE" sz="1600" dirty="0">
                <a:latin typeface="Arial" panose="020B0604020202020204" pitchFamily="34" charset="0"/>
                <a:cs typeface="Arial" panose="020B0604020202020204" pitchFamily="34" charset="0"/>
              </a:rPr>
              <a:t> ACCT + FCT </a:t>
            </a:r>
            <a:r>
              <a:rPr lang="sv-SE" sz="1600" dirty="0" err="1">
                <a:latin typeface="Arial" panose="020B0604020202020204" pitchFamily="34" charset="0"/>
                <a:cs typeface="Arial" panose="020B0604020202020204" pitchFamily="34" charset="0"/>
              </a:rPr>
              <a:t>with</a:t>
            </a:r>
            <a:r>
              <a:rPr lang="sv-SE" sz="1600" dirty="0">
                <a:latin typeface="Arial" panose="020B0604020202020204" pitchFamily="34" charset="0"/>
                <a:cs typeface="Arial" panose="020B0604020202020204" pitchFamily="34" charset="0"/>
              </a:rPr>
              <a:t> a design meeting the ESS </a:t>
            </a:r>
            <a:r>
              <a:rPr lang="sv-SE" sz="1600" dirty="0" err="1">
                <a:latin typeface="Arial" panose="020B0604020202020204" pitchFamily="34" charset="0"/>
                <a:cs typeface="Arial" panose="020B0604020202020204" pitchFamily="34" charset="0"/>
              </a:rPr>
              <a:t>requirements</a:t>
            </a:r>
            <a:r>
              <a:rPr lang="sv-SE" sz="1600" dirty="0">
                <a:latin typeface="Arial" panose="020B0604020202020204" pitchFamily="34" charset="0"/>
                <a:cs typeface="Arial" panose="020B0604020202020204" pitchFamily="34" charset="0"/>
              </a:rPr>
              <a:t>.</a:t>
            </a:r>
          </a:p>
          <a:p>
            <a:pPr marL="285750" indent="-285750">
              <a:spcAft>
                <a:spcPts val="600"/>
              </a:spcAft>
              <a:buFont typeface="Arial" panose="020B0604020202020204" pitchFamily="34" charset="0"/>
              <a:buChar char="•"/>
            </a:pPr>
            <a:r>
              <a:rPr lang="sv-SE" sz="1600" dirty="0" err="1">
                <a:latin typeface="Arial" panose="020B0604020202020204" pitchFamily="34" charset="0"/>
                <a:cs typeface="Arial" panose="020B0604020202020204" pitchFamily="34" charset="0"/>
              </a:rPr>
              <a:t>Also</a:t>
            </a:r>
            <a:r>
              <a:rPr lang="sv-SE" sz="1600" dirty="0">
                <a:latin typeface="Arial" panose="020B0604020202020204" pitchFamily="34" charset="0"/>
                <a:cs typeface="Arial" panose="020B0604020202020204" pitchFamily="34" charset="0"/>
              </a:rPr>
              <a:t>, the DTL ACCT sensor is a special design. </a:t>
            </a:r>
            <a:r>
              <a:rPr lang="sv-SE" sz="1600" dirty="0" err="1">
                <a:latin typeface="Arial" panose="020B0604020202020204" pitchFamily="34" charset="0"/>
                <a:cs typeface="Arial" panose="020B0604020202020204" pitchFamily="34" charset="0"/>
              </a:rPr>
              <a:t>Twisted</a:t>
            </a:r>
            <a:r>
              <a:rPr lang="sv-SE" sz="1600" dirty="0">
                <a:latin typeface="Arial" panose="020B0604020202020204" pitchFamily="34" charset="0"/>
                <a:cs typeface="Arial" panose="020B0604020202020204" pitchFamily="34" charset="0"/>
              </a:rPr>
              <a:t> pairs </a:t>
            </a:r>
            <a:r>
              <a:rPr lang="sv-SE" sz="1600" dirty="0" err="1">
                <a:latin typeface="Arial" panose="020B0604020202020204" pitchFamily="34" charset="0"/>
                <a:cs typeface="Arial" panose="020B0604020202020204" pitchFamily="34" charset="0"/>
              </a:rPr>
              <a:t>are</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used</a:t>
            </a:r>
            <a:r>
              <a:rPr lang="sv-SE" sz="1600" dirty="0">
                <a:latin typeface="Arial" panose="020B0604020202020204" pitchFamily="34" charset="0"/>
                <a:cs typeface="Arial" panose="020B0604020202020204" pitchFamily="34" charset="0"/>
              </a:rPr>
              <a:t> to </a:t>
            </a:r>
            <a:r>
              <a:rPr lang="sv-SE" sz="1600" dirty="0" err="1">
                <a:latin typeface="Arial" panose="020B0604020202020204" pitchFamily="34" charset="0"/>
                <a:cs typeface="Arial" panose="020B0604020202020204" pitchFamily="34" charset="0"/>
              </a:rPr>
              <a:t>connect</a:t>
            </a:r>
            <a:r>
              <a:rPr lang="sv-SE" sz="1600" dirty="0">
                <a:latin typeface="Arial" panose="020B0604020202020204" pitchFamily="34" charset="0"/>
                <a:cs typeface="Arial" panose="020B0604020202020204" pitchFamily="34" charset="0"/>
              </a:rPr>
              <a:t> the ACCT </a:t>
            </a:r>
            <a:r>
              <a:rPr lang="sv-SE" sz="1600" dirty="0" err="1">
                <a:latin typeface="Arial" panose="020B0604020202020204" pitchFamily="34" charset="0"/>
                <a:cs typeface="Arial" panose="020B0604020202020204" pitchFamily="34" charset="0"/>
              </a:rPr>
              <a:t>windings</a:t>
            </a:r>
            <a:r>
              <a:rPr lang="sv-SE" sz="1600" dirty="0">
                <a:latin typeface="Arial" panose="020B0604020202020204" pitchFamily="34" charset="0"/>
                <a:cs typeface="Arial" panose="020B0604020202020204" pitchFamily="34" charset="0"/>
              </a:rPr>
              <a:t> to BNO </a:t>
            </a:r>
            <a:r>
              <a:rPr lang="sv-SE" sz="1600" dirty="0" err="1">
                <a:latin typeface="Arial" panose="020B0604020202020204" pitchFamily="34" charset="0"/>
                <a:cs typeface="Arial" panose="020B0604020202020204" pitchFamily="34" charset="0"/>
              </a:rPr>
              <a:t>connectors</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outside</a:t>
            </a:r>
            <a:r>
              <a:rPr lang="sv-SE" sz="1600" dirty="0">
                <a:latin typeface="Arial" panose="020B0604020202020204" pitchFamily="34" charset="0"/>
                <a:cs typeface="Arial" panose="020B0604020202020204" pitchFamily="34" charset="0"/>
              </a:rPr>
              <a:t> the DTL tanks.</a:t>
            </a:r>
          </a:p>
          <a:p>
            <a:endParaRPr lang="en-GB" sz="1600" dirty="0">
              <a:latin typeface="Arial" panose="020B0604020202020204" pitchFamily="34" charset="0"/>
              <a:ea typeface="Times New Roman" pitchFamily="2" charset="0"/>
              <a:cs typeface="Arial" panose="020B0604020202020204" pitchFamily="34" charset="0"/>
            </a:endParaRPr>
          </a:p>
        </p:txBody>
      </p:sp>
      <p:pic>
        <p:nvPicPr>
          <p:cNvPr id="8" name="Picture 7">
            <a:extLst>
              <a:ext uri="{FF2B5EF4-FFF2-40B4-BE49-F238E27FC236}">
                <a16:creationId xmlns:a16="http://schemas.microsoft.com/office/drawing/2014/main" id="{1DCED02F-6BF8-654A-AF6C-D1A78AB2F995}"/>
              </a:ext>
            </a:extLst>
          </p:cNvPr>
          <p:cNvPicPr>
            <a:picLocks noChangeAspect="1"/>
          </p:cNvPicPr>
          <p:nvPr/>
        </p:nvPicPr>
        <p:blipFill>
          <a:blip r:embed="rId3"/>
          <a:stretch>
            <a:fillRect/>
          </a:stretch>
        </p:blipFill>
        <p:spPr>
          <a:xfrm>
            <a:off x="3520025" y="4871561"/>
            <a:ext cx="1550138" cy="1526290"/>
          </a:xfrm>
          <a:prstGeom prst="rect">
            <a:avLst/>
          </a:prstGeom>
        </p:spPr>
      </p:pic>
      <p:pic>
        <p:nvPicPr>
          <p:cNvPr id="16" name="Picture 15">
            <a:extLst>
              <a:ext uri="{FF2B5EF4-FFF2-40B4-BE49-F238E27FC236}">
                <a16:creationId xmlns:a16="http://schemas.microsoft.com/office/drawing/2014/main" id="{90985F5C-AAA7-C145-B838-F695B55D3F68}"/>
              </a:ext>
            </a:extLst>
          </p:cNvPr>
          <p:cNvPicPr>
            <a:picLocks noChangeAspect="1"/>
          </p:cNvPicPr>
          <p:nvPr/>
        </p:nvPicPr>
        <p:blipFill>
          <a:blip r:embed="rId4"/>
          <a:stretch>
            <a:fillRect/>
          </a:stretch>
        </p:blipFill>
        <p:spPr>
          <a:xfrm>
            <a:off x="6156176" y="4830885"/>
            <a:ext cx="1946172" cy="1454282"/>
          </a:xfrm>
          <a:prstGeom prst="rect">
            <a:avLst/>
          </a:prstGeom>
        </p:spPr>
      </p:pic>
      <p:pic>
        <p:nvPicPr>
          <p:cNvPr id="17" name="Picture 16">
            <a:extLst>
              <a:ext uri="{FF2B5EF4-FFF2-40B4-BE49-F238E27FC236}">
                <a16:creationId xmlns:a16="http://schemas.microsoft.com/office/drawing/2014/main" id="{39F560BF-C4D4-E540-8172-B26D09E120AA}"/>
              </a:ext>
            </a:extLst>
          </p:cNvPr>
          <p:cNvPicPr>
            <a:picLocks noChangeAspect="1"/>
          </p:cNvPicPr>
          <p:nvPr/>
        </p:nvPicPr>
        <p:blipFill>
          <a:blip r:embed="rId5"/>
          <a:stretch>
            <a:fillRect/>
          </a:stretch>
        </p:blipFill>
        <p:spPr>
          <a:xfrm>
            <a:off x="836777" y="4637128"/>
            <a:ext cx="1597235" cy="1851794"/>
          </a:xfrm>
          <a:prstGeom prst="rect">
            <a:avLst/>
          </a:prstGeom>
        </p:spPr>
      </p:pic>
      <p:sp>
        <p:nvSpPr>
          <p:cNvPr id="18" name="TextBox 17">
            <a:extLst>
              <a:ext uri="{FF2B5EF4-FFF2-40B4-BE49-F238E27FC236}">
                <a16:creationId xmlns:a16="http://schemas.microsoft.com/office/drawing/2014/main" id="{A5816ED1-CFC1-7447-9E0C-6F71DEEF4964}"/>
              </a:ext>
            </a:extLst>
          </p:cNvPr>
          <p:cNvSpPr txBox="1"/>
          <p:nvPr/>
        </p:nvSpPr>
        <p:spPr>
          <a:xfrm>
            <a:off x="6553200" y="3417623"/>
            <a:ext cx="2411288" cy="230832"/>
          </a:xfrm>
          <a:prstGeom prst="rect">
            <a:avLst/>
          </a:prstGeom>
          <a:noFill/>
        </p:spPr>
        <p:txBody>
          <a:bodyPr wrap="square" rtlCol="0">
            <a:spAutoFit/>
          </a:bodyPr>
          <a:lstStyle/>
          <a:p>
            <a:r>
              <a:rPr lang="en-US" sz="900" dirty="0"/>
              <a:t>Source: W. </a:t>
            </a:r>
            <a:r>
              <a:rPr lang="en-US" sz="900" dirty="0" err="1"/>
              <a:t>Blockland</a:t>
            </a:r>
            <a:r>
              <a:rPr lang="en-US" sz="900" dirty="0"/>
              <a:t> paper, MOPP025, IBIC’19</a:t>
            </a:r>
          </a:p>
        </p:txBody>
      </p:sp>
    </p:spTree>
    <p:extLst>
      <p:ext uri="{BB962C8B-B14F-4D97-AF65-F5344CB8AC3E}">
        <p14:creationId xmlns:p14="http://schemas.microsoft.com/office/powerpoint/2010/main" val="191164740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58F23-A5AF-B441-8953-B6E549EA5A1F}"/>
              </a:ext>
            </a:extLst>
          </p:cNvPr>
          <p:cNvSpPr>
            <a:spLocks noGrp="1"/>
          </p:cNvSpPr>
          <p:nvPr>
            <p:ph type="title"/>
          </p:nvPr>
        </p:nvSpPr>
        <p:spPr/>
        <p:txBody>
          <a:bodyPr/>
          <a:lstStyle/>
          <a:p>
            <a:r>
              <a:rPr lang="en-US" dirty="0"/>
              <a:t>ACCT Front-end units</a:t>
            </a:r>
          </a:p>
        </p:txBody>
      </p:sp>
      <p:sp>
        <p:nvSpPr>
          <p:cNvPr id="4" name="Slide Number Placeholder 3">
            <a:extLst>
              <a:ext uri="{FF2B5EF4-FFF2-40B4-BE49-F238E27FC236}">
                <a16:creationId xmlns:a16="http://schemas.microsoft.com/office/drawing/2014/main" id="{7684D3A2-90F7-3943-8C2B-39087AFA07D5}"/>
              </a:ext>
            </a:extLst>
          </p:cNvPr>
          <p:cNvSpPr>
            <a:spLocks noGrp="1"/>
          </p:cNvSpPr>
          <p:nvPr>
            <p:ph type="sldNum" sz="quarter" idx="12"/>
          </p:nvPr>
        </p:nvSpPr>
        <p:spPr/>
        <p:txBody>
          <a:bodyPr/>
          <a:lstStyle/>
          <a:p>
            <a:fld id="{551115BC-487E-4422-894C-CB7CD3E79223}" type="slidenum">
              <a:rPr lang="sv-SE" smtClean="0"/>
              <a:t>5</a:t>
            </a:fld>
            <a:endParaRPr lang="sv-SE" dirty="0"/>
          </a:p>
        </p:txBody>
      </p:sp>
      <p:pic>
        <p:nvPicPr>
          <p:cNvPr id="6" name="Picture 5">
            <a:extLst>
              <a:ext uri="{FF2B5EF4-FFF2-40B4-BE49-F238E27FC236}">
                <a16:creationId xmlns:a16="http://schemas.microsoft.com/office/drawing/2014/main" id="{A8EB5945-4CFE-4D46-A071-DF8072719E0F}"/>
              </a:ext>
            </a:extLst>
          </p:cNvPr>
          <p:cNvPicPr>
            <a:picLocks noChangeAspect="1"/>
          </p:cNvPicPr>
          <p:nvPr/>
        </p:nvPicPr>
        <p:blipFill>
          <a:blip r:embed="rId2"/>
          <a:stretch>
            <a:fillRect/>
          </a:stretch>
        </p:blipFill>
        <p:spPr>
          <a:xfrm>
            <a:off x="3232003" y="4822417"/>
            <a:ext cx="2818656" cy="1887253"/>
          </a:xfrm>
          <a:prstGeom prst="rect">
            <a:avLst/>
          </a:prstGeom>
        </p:spPr>
      </p:pic>
      <p:pic>
        <p:nvPicPr>
          <p:cNvPr id="9" name="Picture 8">
            <a:extLst>
              <a:ext uri="{FF2B5EF4-FFF2-40B4-BE49-F238E27FC236}">
                <a16:creationId xmlns:a16="http://schemas.microsoft.com/office/drawing/2014/main" id="{AE9E62BE-A1A0-4E40-B9F8-160275497C60}"/>
              </a:ext>
            </a:extLst>
          </p:cNvPr>
          <p:cNvPicPr>
            <a:picLocks noChangeAspect="1"/>
          </p:cNvPicPr>
          <p:nvPr/>
        </p:nvPicPr>
        <p:blipFill>
          <a:blip r:embed="rId3"/>
          <a:stretch>
            <a:fillRect/>
          </a:stretch>
        </p:blipFill>
        <p:spPr>
          <a:xfrm>
            <a:off x="1244161" y="4822417"/>
            <a:ext cx="1485302" cy="1887253"/>
          </a:xfrm>
          <a:prstGeom prst="rect">
            <a:avLst/>
          </a:prstGeom>
        </p:spPr>
      </p:pic>
      <p:pic>
        <p:nvPicPr>
          <p:cNvPr id="10" name="Picture 9">
            <a:extLst>
              <a:ext uri="{FF2B5EF4-FFF2-40B4-BE49-F238E27FC236}">
                <a16:creationId xmlns:a16="http://schemas.microsoft.com/office/drawing/2014/main" id="{CA71F228-60B2-DF49-AD3F-CDFE5659D2F2}"/>
              </a:ext>
            </a:extLst>
          </p:cNvPr>
          <p:cNvPicPr>
            <a:picLocks noChangeAspect="1"/>
          </p:cNvPicPr>
          <p:nvPr/>
        </p:nvPicPr>
        <p:blipFill>
          <a:blip r:embed="rId4"/>
          <a:stretch>
            <a:fillRect/>
          </a:stretch>
        </p:blipFill>
        <p:spPr>
          <a:xfrm>
            <a:off x="6555459" y="1772816"/>
            <a:ext cx="2081754" cy="2784579"/>
          </a:xfrm>
          <a:prstGeom prst="rect">
            <a:avLst/>
          </a:prstGeom>
        </p:spPr>
      </p:pic>
      <p:sp>
        <p:nvSpPr>
          <p:cNvPr id="12" name="Rectangle 11">
            <a:extLst>
              <a:ext uri="{FF2B5EF4-FFF2-40B4-BE49-F238E27FC236}">
                <a16:creationId xmlns:a16="http://schemas.microsoft.com/office/drawing/2014/main" id="{60938157-A3C8-A64E-BC29-EDCC762D65EB}"/>
              </a:ext>
            </a:extLst>
          </p:cNvPr>
          <p:cNvSpPr/>
          <p:nvPr/>
        </p:nvSpPr>
        <p:spPr>
          <a:xfrm>
            <a:off x="179512" y="1628800"/>
            <a:ext cx="6192688" cy="2939266"/>
          </a:xfrm>
          <a:prstGeom prst="rect">
            <a:avLst/>
          </a:prstGeom>
        </p:spPr>
        <p:txBody>
          <a:bodyPr wrap="square">
            <a:spAutoFit/>
          </a:bodyPr>
          <a:lstStyle/>
          <a:p>
            <a:pPr marL="285750" indent="-285750">
              <a:spcAft>
                <a:spcPts val="600"/>
              </a:spcAft>
              <a:buFont typeface="Arial" panose="020B0604020202020204" pitchFamily="34" charset="0"/>
              <a:buChar char="•"/>
            </a:pPr>
            <a:r>
              <a:rPr lang="sv-SE" sz="1700" dirty="0">
                <a:latin typeface="Arial" panose="020B0604020202020204" pitchFamily="34" charset="0"/>
                <a:cs typeface="Arial" panose="020B0604020202020204" pitchFamily="34" charset="0"/>
              </a:rPr>
              <a:t>The FE </a:t>
            </a:r>
            <a:r>
              <a:rPr lang="sv-SE" sz="1700" dirty="0" err="1">
                <a:latin typeface="Arial" panose="020B0604020202020204" pitchFamily="34" charset="0"/>
                <a:cs typeface="Arial" panose="020B0604020202020204" pitchFamily="34" charset="0"/>
              </a:rPr>
              <a:t>boxes</a:t>
            </a:r>
            <a:r>
              <a:rPr lang="sv-SE" sz="1700" dirty="0">
                <a:latin typeface="Arial" panose="020B0604020202020204" pitchFamily="34" charset="0"/>
                <a:cs typeface="Arial" panose="020B0604020202020204" pitchFamily="34" charset="0"/>
              </a:rPr>
              <a:t> (22 in total) </a:t>
            </a:r>
            <a:r>
              <a:rPr lang="sv-SE" sz="1700" dirty="0" err="1">
                <a:latin typeface="Arial" panose="020B0604020202020204" pitchFamily="34" charset="0"/>
                <a:cs typeface="Arial" panose="020B0604020202020204" pitchFamily="34" charset="0"/>
              </a:rPr>
              <a:t>have</a:t>
            </a:r>
            <a:r>
              <a:rPr lang="sv-SE" sz="1700" dirty="0">
                <a:latin typeface="Arial" panose="020B0604020202020204" pitchFamily="34" charset="0"/>
                <a:cs typeface="Arial" panose="020B0604020202020204" pitchFamily="34" charset="0"/>
              </a:rPr>
              <a:t> </a:t>
            </a:r>
            <a:r>
              <a:rPr lang="sv-SE" sz="1700" dirty="0" err="1">
                <a:latin typeface="Arial" panose="020B0604020202020204" pitchFamily="34" charset="0"/>
                <a:cs typeface="Arial" panose="020B0604020202020204" pitchFamily="34" charset="0"/>
              </a:rPr>
              <a:t>been</a:t>
            </a:r>
            <a:r>
              <a:rPr lang="sv-SE" sz="1700" dirty="0">
                <a:latin typeface="Arial" panose="020B0604020202020204" pitchFamily="34" charset="0"/>
                <a:cs typeface="Arial" panose="020B0604020202020204" pitchFamily="34" charset="0"/>
              </a:rPr>
              <a:t> </a:t>
            </a:r>
            <a:r>
              <a:rPr lang="sv-SE" sz="1700" dirty="0" err="1">
                <a:latin typeface="Arial" panose="020B0604020202020204" pitchFamily="34" charset="0"/>
                <a:cs typeface="Arial" panose="020B0604020202020204" pitchFamily="34" charset="0"/>
              </a:rPr>
              <a:t>produced</a:t>
            </a:r>
            <a:r>
              <a:rPr lang="sv-SE" sz="1700" dirty="0">
                <a:latin typeface="Arial" panose="020B0604020202020204" pitchFamily="34" charset="0"/>
                <a:cs typeface="Arial" panose="020B0604020202020204" pitchFamily="34" charset="0"/>
              </a:rPr>
              <a:t> by WUT and </a:t>
            </a:r>
            <a:r>
              <a:rPr lang="sv-SE" sz="1700" dirty="0" err="1">
                <a:latin typeface="Arial" panose="020B0604020202020204" pitchFamily="34" charset="0"/>
                <a:cs typeface="Arial" panose="020B0604020202020204" pitchFamily="34" charset="0"/>
              </a:rPr>
              <a:t>delivered</a:t>
            </a:r>
            <a:r>
              <a:rPr lang="sv-SE" sz="1700" dirty="0">
                <a:latin typeface="Arial" panose="020B0604020202020204" pitchFamily="34" charset="0"/>
                <a:cs typeface="Arial" panose="020B0604020202020204" pitchFamily="34" charset="0"/>
              </a:rPr>
              <a:t> to ESS.</a:t>
            </a:r>
          </a:p>
          <a:p>
            <a:pPr marL="285750" indent="-285750">
              <a:spcAft>
                <a:spcPts val="600"/>
              </a:spcAft>
              <a:buFont typeface="Arial" panose="020B0604020202020204" pitchFamily="34" charset="0"/>
              <a:buChar char="•"/>
            </a:pPr>
            <a:r>
              <a:rPr lang="sv-SE" sz="1700" dirty="0">
                <a:latin typeface="Arial" panose="020B0604020202020204" pitchFamily="34" charset="0"/>
                <a:cs typeface="Arial" panose="020B0604020202020204" pitchFamily="34" charset="0"/>
              </a:rPr>
              <a:t>2 FE </a:t>
            </a:r>
            <a:r>
              <a:rPr lang="sv-SE" sz="1700" dirty="0" err="1">
                <a:latin typeface="Arial" panose="020B0604020202020204" pitchFamily="34" charset="0"/>
                <a:cs typeface="Arial" panose="020B0604020202020204" pitchFamily="34" charset="0"/>
              </a:rPr>
              <a:t>units</a:t>
            </a:r>
            <a:r>
              <a:rPr lang="sv-SE" sz="1700" dirty="0">
                <a:latin typeface="Arial" panose="020B0604020202020204" pitchFamily="34" charset="0"/>
                <a:cs typeface="Arial" panose="020B0604020202020204" pitchFamily="34" charset="0"/>
              </a:rPr>
              <a:t> </a:t>
            </a:r>
            <a:r>
              <a:rPr lang="sv-SE" sz="1700" dirty="0" err="1">
                <a:latin typeface="Arial" panose="020B0604020202020204" pitchFamily="34" charset="0"/>
                <a:cs typeface="Arial" panose="020B0604020202020204" pitchFamily="34" charset="0"/>
              </a:rPr>
              <a:t>were</a:t>
            </a:r>
            <a:r>
              <a:rPr lang="sv-SE" sz="1700" dirty="0">
                <a:latin typeface="Arial" panose="020B0604020202020204" pitchFamily="34" charset="0"/>
                <a:cs typeface="Arial" panose="020B0604020202020204" pitchFamily="34" charset="0"/>
              </a:rPr>
              <a:t> </a:t>
            </a:r>
            <a:r>
              <a:rPr lang="sv-SE" sz="1700" dirty="0" err="1">
                <a:latin typeface="Arial" panose="020B0604020202020204" pitchFamily="34" charset="0"/>
                <a:cs typeface="Arial" panose="020B0604020202020204" pitchFamily="34" charset="0"/>
              </a:rPr>
              <a:t>previously</a:t>
            </a:r>
            <a:r>
              <a:rPr lang="sv-SE" sz="1700" dirty="0">
                <a:latin typeface="Arial" panose="020B0604020202020204" pitchFamily="34" charset="0"/>
                <a:cs typeface="Arial" panose="020B0604020202020204" pitchFamily="34" charset="0"/>
              </a:rPr>
              <a:t> </a:t>
            </a:r>
            <a:r>
              <a:rPr lang="sv-SE" sz="1700" dirty="0" err="1">
                <a:latin typeface="Arial" panose="020B0604020202020204" pitchFamily="34" charset="0"/>
                <a:cs typeface="Arial" panose="020B0604020202020204" pitchFamily="34" charset="0"/>
              </a:rPr>
              <a:t>installed</a:t>
            </a:r>
            <a:r>
              <a:rPr lang="sv-SE" sz="1700" dirty="0">
                <a:latin typeface="Arial" panose="020B0604020202020204" pitchFamily="34" charset="0"/>
                <a:cs typeface="Arial" panose="020B0604020202020204" pitchFamily="34" charset="0"/>
              </a:rPr>
              <a:t> </a:t>
            </a:r>
            <a:r>
              <a:rPr lang="sv-SE" sz="1700" dirty="0" err="1">
                <a:latin typeface="Arial" panose="020B0604020202020204" pitchFamily="34" charset="0"/>
                <a:cs typeface="Arial" panose="020B0604020202020204" pitchFamily="34" charset="0"/>
              </a:rPr>
              <a:t>above</a:t>
            </a:r>
            <a:r>
              <a:rPr lang="sv-SE" sz="1700" dirty="0">
                <a:latin typeface="Arial" panose="020B0604020202020204" pitchFamily="34" charset="0"/>
                <a:cs typeface="Arial" panose="020B0604020202020204" pitchFamily="34" charset="0"/>
              </a:rPr>
              <a:t> the isolation transformer to </a:t>
            </a:r>
            <a:r>
              <a:rPr lang="sv-SE" sz="1700" dirty="0" err="1">
                <a:latin typeface="Arial" panose="020B0604020202020204" pitchFamily="34" charset="0"/>
                <a:cs typeface="Arial" panose="020B0604020202020204" pitchFamily="34" charset="0"/>
              </a:rPr>
              <a:t>receive</a:t>
            </a:r>
            <a:r>
              <a:rPr lang="sv-SE" sz="1700" dirty="0">
                <a:latin typeface="Arial" panose="020B0604020202020204" pitchFamily="34" charset="0"/>
                <a:cs typeface="Arial" panose="020B0604020202020204" pitchFamily="34" charset="0"/>
              </a:rPr>
              <a:t> the output signals </a:t>
            </a:r>
            <a:r>
              <a:rPr lang="sv-SE" sz="1700" dirty="0" err="1">
                <a:latin typeface="Arial" panose="020B0604020202020204" pitchFamily="34" charset="0"/>
                <a:cs typeface="Arial" panose="020B0604020202020204" pitchFamily="34" charset="0"/>
              </a:rPr>
              <a:t>of</a:t>
            </a:r>
            <a:r>
              <a:rPr lang="sv-SE" sz="1700" dirty="0">
                <a:latin typeface="Arial" panose="020B0604020202020204" pitchFamily="34" charset="0"/>
                <a:cs typeface="Arial" panose="020B0604020202020204" pitchFamily="34" charset="0"/>
              </a:rPr>
              <a:t> the </a:t>
            </a:r>
            <a:r>
              <a:rPr lang="sv-SE" sz="1700" dirty="0" err="1">
                <a:latin typeface="Arial" panose="020B0604020202020204" pitchFamily="34" charset="0"/>
                <a:cs typeface="Arial" panose="020B0604020202020204" pitchFamily="34" charset="0"/>
              </a:rPr>
              <a:t>ISrc</a:t>
            </a:r>
            <a:r>
              <a:rPr lang="sv-SE" sz="1700" dirty="0">
                <a:latin typeface="Arial" panose="020B0604020202020204" pitchFamily="34" charset="0"/>
                <a:cs typeface="Arial" panose="020B0604020202020204" pitchFamily="34" charset="0"/>
              </a:rPr>
              <a:t> and LEBT </a:t>
            </a:r>
            <a:r>
              <a:rPr lang="sv-SE" sz="1700" dirty="0" err="1">
                <a:latin typeface="Arial" panose="020B0604020202020204" pitchFamily="34" charset="0"/>
                <a:cs typeface="Arial" panose="020B0604020202020204" pitchFamily="34" charset="0"/>
              </a:rPr>
              <a:t>ACCTs</a:t>
            </a:r>
            <a:r>
              <a:rPr lang="sv-SE" sz="1700" dirty="0">
                <a:latin typeface="Arial" panose="020B0604020202020204" pitchFamily="34" charset="0"/>
                <a:cs typeface="Arial" panose="020B0604020202020204" pitchFamily="34" charset="0"/>
              </a:rPr>
              <a:t>. </a:t>
            </a:r>
          </a:p>
          <a:p>
            <a:pPr marL="285750" indent="-285750">
              <a:spcAft>
                <a:spcPts val="600"/>
              </a:spcAft>
              <a:buFont typeface="Arial" panose="020B0604020202020204" pitchFamily="34" charset="0"/>
              <a:buChar char="•"/>
            </a:pPr>
            <a:r>
              <a:rPr lang="sv-SE" sz="1700" dirty="0">
                <a:latin typeface="Arial" panose="020B0604020202020204" pitchFamily="34" charset="0"/>
                <a:cs typeface="Arial" panose="020B0604020202020204" pitchFamily="34" charset="0"/>
              </a:rPr>
              <a:t>5 </a:t>
            </a:r>
            <a:r>
              <a:rPr lang="sv-SE" sz="1700" dirty="0" err="1">
                <a:latin typeface="Arial" panose="020B0604020202020204" pitchFamily="34" charset="0"/>
                <a:cs typeface="Arial" panose="020B0604020202020204" pitchFamily="34" charset="0"/>
              </a:rPr>
              <a:t>more</a:t>
            </a:r>
            <a:r>
              <a:rPr lang="sv-SE" sz="1700" dirty="0">
                <a:latin typeface="Arial" panose="020B0604020202020204" pitchFamily="34" charset="0"/>
                <a:cs typeface="Arial" panose="020B0604020202020204" pitchFamily="34" charset="0"/>
              </a:rPr>
              <a:t> FE </a:t>
            </a:r>
            <a:r>
              <a:rPr lang="sv-SE" sz="1700" dirty="0" err="1">
                <a:latin typeface="Arial" panose="020B0604020202020204" pitchFamily="34" charset="0"/>
                <a:cs typeface="Arial" panose="020B0604020202020204" pitchFamily="34" charset="0"/>
              </a:rPr>
              <a:t>boxes</a:t>
            </a:r>
            <a:r>
              <a:rPr lang="sv-SE" sz="1700" dirty="0">
                <a:latin typeface="Arial" panose="020B0604020202020204" pitchFamily="34" charset="0"/>
                <a:cs typeface="Arial" panose="020B0604020202020204" pitchFamily="34" charset="0"/>
              </a:rPr>
              <a:t> (</a:t>
            </a:r>
            <a:r>
              <a:rPr lang="sv-SE" sz="1700" dirty="0" err="1">
                <a:latin typeface="Arial" panose="020B0604020202020204" pitchFamily="34" charset="0"/>
                <a:cs typeface="Arial" panose="020B0604020202020204" pitchFamily="34" charset="0"/>
              </a:rPr>
              <a:t>currently</a:t>
            </a:r>
            <a:r>
              <a:rPr lang="sv-SE" sz="1700" dirty="0">
                <a:latin typeface="Arial" panose="020B0604020202020204" pitchFamily="34" charset="0"/>
                <a:cs typeface="Arial" panose="020B0604020202020204" pitchFamily="34" charset="0"/>
              </a:rPr>
              <a:t>, </a:t>
            </a:r>
            <a:r>
              <a:rPr lang="sv-SE" sz="1700" dirty="0" err="1">
                <a:latin typeface="Arial" panose="020B0604020202020204" pitchFamily="34" charset="0"/>
                <a:cs typeface="Arial" panose="020B0604020202020204" pitchFamily="34" charset="0"/>
              </a:rPr>
              <a:t>only</a:t>
            </a:r>
            <a:r>
              <a:rPr lang="sv-SE" sz="1700" dirty="0">
                <a:latin typeface="Arial" panose="020B0604020202020204" pitchFamily="34" charset="0"/>
                <a:cs typeface="Arial" panose="020B0604020202020204" pitchFamily="34" charset="0"/>
              </a:rPr>
              <a:t> 3 </a:t>
            </a:r>
            <a:r>
              <a:rPr lang="sv-SE" sz="1700" dirty="0" err="1">
                <a:latin typeface="Arial" panose="020B0604020202020204" pitchFamily="34" charset="0"/>
                <a:cs typeface="Arial" panose="020B0604020202020204" pitchFamily="34" charset="0"/>
              </a:rPr>
              <a:t>including</a:t>
            </a:r>
            <a:r>
              <a:rPr lang="sv-SE" sz="1700" dirty="0">
                <a:latin typeface="Arial" panose="020B0604020202020204" pitchFamily="34" charset="0"/>
                <a:cs typeface="Arial" panose="020B0604020202020204" pitchFamily="34" charset="0"/>
              </a:rPr>
              <a:t> </a:t>
            </a:r>
            <a:r>
              <a:rPr lang="sv-SE" sz="1700" dirty="0" err="1">
                <a:latin typeface="Arial" panose="020B0604020202020204" pitchFamily="34" charset="0"/>
                <a:cs typeface="Arial" panose="020B0604020202020204" pitchFamily="34" charset="0"/>
              </a:rPr>
              <a:t>Bergoz</a:t>
            </a:r>
            <a:r>
              <a:rPr lang="sv-SE" sz="1700" dirty="0">
                <a:latin typeface="Arial" panose="020B0604020202020204" pitchFamily="34" charset="0"/>
                <a:cs typeface="Arial" panose="020B0604020202020204" pitchFamily="34" charset="0"/>
              </a:rPr>
              <a:t> ACCT-E </a:t>
            </a:r>
            <a:r>
              <a:rPr lang="sv-SE" sz="1700" dirty="0" err="1">
                <a:latin typeface="Arial" panose="020B0604020202020204" pitchFamily="34" charset="0"/>
                <a:cs typeface="Arial" panose="020B0604020202020204" pitchFamily="34" charset="0"/>
              </a:rPr>
              <a:t>modules</a:t>
            </a:r>
            <a:r>
              <a:rPr lang="sv-SE" sz="1700" dirty="0">
                <a:latin typeface="Arial" panose="020B0604020202020204" pitchFamily="34" charset="0"/>
                <a:cs typeface="Arial" panose="020B0604020202020204" pitchFamily="34" charset="0"/>
              </a:rPr>
              <a:t>) </a:t>
            </a:r>
            <a:r>
              <a:rPr lang="sv-SE" sz="1700" dirty="0" err="1">
                <a:latin typeface="Arial" panose="020B0604020202020204" pitchFamily="34" charset="0"/>
                <a:cs typeface="Arial" panose="020B0604020202020204" pitchFamily="34" charset="0"/>
              </a:rPr>
              <a:t>were</a:t>
            </a:r>
            <a:r>
              <a:rPr lang="sv-SE" sz="1700" dirty="0">
                <a:latin typeface="Arial" panose="020B0604020202020204" pitchFamily="34" charset="0"/>
                <a:cs typeface="Arial" panose="020B0604020202020204" pitchFamily="34" charset="0"/>
              </a:rPr>
              <a:t> </a:t>
            </a:r>
            <a:r>
              <a:rPr lang="sv-SE" sz="1700" dirty="0" err="1">
                <a:latin typeface="Arial" panose="020B0604020202020204" pitchFamily="34" charset="0"/>
                <a:cs typeface="Arial" panose="020B0604020202020204" pitchFamily="34" charset="0"/>
              </a:rPr>
              <a:t>recenly</a:t>
            </a:r>
            <a:r>
              <a:rPr lang="sv-SE" sz="1700" dirty="0">
                <a:latin typeface="Arial" panose="020B0604020202020204" pitchFamily="34" charset="0"/>
                <a:cs typeface="Arial" panose="020B0604020202020204" pitchFamily="34" charset="0"/>
              </a:rPr>
              <a:t> </a:t>
            </a:r>
            <a:r>
              <a:rPr lang="sv-SE" sz="1700" dirty="0" err="1">
                <a:latin typeface="Arial" panose="020B0604020202020204" pitchFamily="34" charset="0"/>
                <a:cs typeface="Arial" panose="020B0604020202020204" pitchFamily="34" charset="0"/>
              </a:rPr>
              <a:t>installed</a:t>
            </a:r>
            <a:r>
              <a:rPr lang="sv-SE" sz="1700" dirty="0">
                <a:latin typeface="Arial" panose="020B0604020202020204" pitchFamily="34" charset="0"/>
                <a:cs typeface="Arial" panose="020B0604020202020204" pitchFamily="34" charset="0"/>
              </a:rPr>
              <a:t> in the FEB for the </a:t>
            </a:r>
            <a:r>
              <a:rPr lang="sv-SE" sz="1700" dirty="0" err="1">
                <a:latin typeface="Arial" panose="020B0604020202020204" pitchFamily="34" charset="0"/>
                <a:cs typeface="Arial" panose="020B0604020202020204" pitchFamily="34" charset="0"/>
              </a:rPr>
              <a:t>ACCTs</a:t>
            </a:r>
            <a:r>
              <a:rPr lang="sv-SE" sz="1700" dirty="0">
                <a:latin typeface="Arial" panose="020B0604020202020204" pitchFamily="34" charset="0"/>
                <a:cs typeface="Arial" panose="020B0604020202020204" pitchFamily="34" charset="0"/>
              </a:rPr>
              <a:t> </a:t>
            </a:r>
            <a:r>
              <a:rPr lang="sv-SE" sz="1700" dirty="0" err="1">
                <a:latin typeface="Arial" panose="020B0604020202020204" pitchFamily="34" charset="0"/>
                <a:cs typeface="Arial" panose="020B0604020202020204" pitchFamily="34" charset="0"/>
              </a:rPr>
              <a:t>belonging</a:t>
            </a:r>
            <a:r>
              <a:rPr lang="sv-SE" sz="1700" dirty="0">
                <a:latin typeface="Arial" panose="020B0604020202020204" pitchFamily="34" charset="0"/>
                <a:cs typeface="Arial" panose="020B0604020202020204" pitchFamily="34" charset="0"/>
              </a:rPr>
              <a:t> to the RFQ, MEBT and DTL tanks 1-2. </a:t>
            </a:r>
          </a:p>
          <a:p>
            <a:pPr marL="285750" indent="-285750">
              <a:spcAft>
                <a:spcPts val="600"/>
              </a:spcAft>
              <a:buFont typeface="Arial" panose="020B0604020202020204" pitchFamily="34" charset="0"/>
              <a:buChar char="•"/>
            </a:pPr>
            <a:r>
              <a:rPr lang="sv-SE" sz="1700" dirty="0">
                <a:latin typeface="Arial" panose="020B0604020202020204" pitchFamily="34" charset="0"/>
                <a:cs typeface="Arial" panose="020B0604020202020204" pitchFamily="34" charset="0"/>
              </a:rPr>
              <a:t>The FE </a:t>
            </a:r>
            <a:r>
              <a:rPr lang="sv-SE" sz="1700" dirty="0" err="1">
                <a:latin typeface="Arial" panose="020B0604020202020204" pitchFamily="34" charset="0"/>
                <a:cs typeface="Arial" panose="020B0604020202020204" pitchFamily="34" charset="0"/>
              </a:rPr>
              <a:t>unit</a:t>
            </a:r>
            <a:r>
              <a:rPr lang="sv-SE" sz="1700" dirty="0">
                <a:latin typeface="Arial" panose="020B0604020202020204" pitchFamily="34" charset="0"/>
                <a:cs typeface="Arial" panose="020B0604020202020204" pitchFamily="34" charset="0"/>
              </a:rPr>
              <a:t> </a:t>
            </a:r>
            <a:r>
              <a:rPr lang="sv-SE" sz="1700" dirty="0" err="1">
                <a:latin typeface="Arial" panose="020B0604020202020204" pitchFamily="34" charset="0"/>
                <a:cs typeface="Arial" panose="020B0604020202020204" pitchFamily="34" charset="0"/>
              </a:rPr>
              <a:t>includes</a:t>
            </a:r>
            <a:r>
              <a:rPr lang="sv-SE" sz="1700" dirty="0">
                <a:latin typeface="Arial" panose="020B0604020202020204" pitchFamily="34" charset="0"/>
                <a:cs typeface="Arial" panose="020B0604020202020204" pitchFamily="34" charset="0"/>
              </a:rPr>
              <a:t> the </a:t>
            </a:r>
            <a:r>
              <a:rPr lang="sv-SE" sz="1700" dirty="0" err="1">
                <a:latin typeface="Arial" panose="020B0604020202020204" pitchFamily="34" charset="0"/>
                <a:cs typeface="Arial" panose="020B0604020202020204" pitchFamily="34" charset="0"/>
              </a:rPr>
              <a:t>Bergoz</a:t>
            </a:r>
            <a:r>
              <a:rPr lang="sv-SE" sz="1700" dirty="0">
                <a:latin typeface="Arial" panose="020B0604020202020204" pitchFamily="34" charset="0"/>
                <a:cs typeface="Arial" panose="020B0604020202020204" pitchFamily="34" charset="0"/>
              </a:rPr>
              <a:t> ACCT-E, a redundant </a:t>
            </a:r>
            <a:r>
              <a:rPr lang="sv-SE" sz="1700" dirty="0" err="1">
                <a:latin typeface="Arial" panose="020B0604020202020204" pitchFamily="34" charset="0"/>
                <a:cs typeface="Arial" panose="020B0604020202020204" pitchFamily="34" charset="0"/>
              </a:rPr>
              <a:t>power</a:t>
            </a:r>
            <a:r>
              <a:rPr lang="sv-SE" sz="1700" dirty="0">
                <a:latin typeface="Arial" panose="020B0604020202020204" pitchFamily="34" charset="0"/>
                <a:cs typeface="Arial" panose="020B0604020202020204" pitchFamily="34" charset="0"/>
              </a:rPr>
              <a:t> </a:t>
            </a:r>
            <a:r>
              <a:rPr lang="sv-SE" sz="1700" dirty="0" err="1">
                <a:latin typeface="Arial" panose="020B0604020202020204" pitchFamily="34" charset="0"/>
                <a:cs typeface="Arial" panose="020B0604020202020204" pitchFamily="34" charset="0"/>
              </a:rPr>
              <a:t>supply</a:t>
            </a:r>
            <a:r>
              <a:rPr lang="sv-SE" sz="1700" dirty="0">
                <a:latin typeface="Arial" panose="020B0604020202020204" pitchFamily="34" charset="0"/>
                <a:cs typeface="Arial" panose="020B0604020202020204" pitchFamily="34" charset="0"/>
              </a:rPr>
              <a:t> and an </a:t>
            </a:r>
            <a:r>
              <a:rPr lang="sv-SE" sz="1700" dirty="0" err="1">
                <a:latin typeface="Arial" panose="020B0604020202020204" pitchFamily="34" charset="0"/>
                <a:cs typeface="Arial" panose="020B0604020202020204" pitchFamily="34" charset="0"/>
              </a:rPr>
              <a:t>optional</a:t>
            </a:r>
            <a:r>
              <a:rPr lang="sv-SE" sz="1700" dirty="0">
                <a:latin typeface="Arial" panose="020B0604020202020204" pitchFamily="34" charset="0"/>
                <a:cs typeface="Arial" panose="020B0604020202020204" pitchFamily="34" charset="0"/>
              </a:rPr>
              <a:t> differential driver </a:t>
            </a:r>
            <a:r>
              <a:rPr lang="sv-SE" sz="1700" dirty="0" err="1">
                <a:latin typeface="Arial" panose="020B0604020202020204" pitchFamily="34" charset="0"/>
                <a:cs typeface="Arial" panose="020B0604020202020204" pitchFamily="34" charset="0"/>
              </a:rPr>
              <a:t>module</a:t>
            </a:r>
            <a:r>
              <a:rPr lang="sv-SE" sz="1700" dirty="0">
                <a:latin typeface="Arial" panose="020B0604020202020204" pitchFamily="34" charset="0"/>
                <a:cs typeface="Arial" panose="020B0604020202020204" pitchFamily="34" charset="0"/>
              </a:rPr>
              <a:t>. </a:t>
            </a:r>
          </a:p>
        </p:txBody>
      </p:sp>
      <p:pic>
        <p:nvPicPr>
          <p:cNvPr id="14" name="Picture 13">
            <a:extLst>
              <a:ext uri="{FF2B5EF4-FFF2-40B4-BE49-F238E27FC236}">
                <a16:creationId xmlns:a16="http://schemas.microsoft.com/office/drawing/2014/main" id="{51915A41-ED69-7A47-A6B6-3663EF910DD1}"/>
              </a:ext>
            </a:extLst>
          </p:cNvPr>
          <p:cNvPicPr>
            <a:picLocks noChangeAspect="1"/>
          </p:cNvPicPr>
          <p:nvPr/>
        </p:nvPicPr>
        <p:blipFill>
          <a:blip r:embed="rId5"/>
          <a:stretch>
            <a:fillRect/>
          </a:stretch>
        </p:blipFill>
        <p:spPr>
          <a:xfrm>
            <a:off x="6668458" y="5013176"/>
            <a:ext cx="1855755" cy="1391816"/>
          </a:xfrm>
          <a:prstGeom prst="rect">
            <a:avLst/>
          </a:prstGeom>
        </p:spPr>
      </p:pic>
    </p:spTree>
    <p:extLst>
      <p:ext uri="{BB962C8B-B14F-4D97-AF65-F5344CB8AC3E}">
        <p14:creationId xmlns:p14="http://schemas.microsoft.com/office/powerpoint/2010/main" val="183082579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49529-F684-924C-88D5-3E4EA2311310}"/>
              </a:ext>
            </a:extLst>
          </p:cNvPr>
          <p:cNvSpPr>
            <a:spLocks noGrp="1"/>
          </p:cNvSpPr>
          <p:nvPr>
            <p:ph type="title"/>
          </p:nvPr>
        </p:nvSpPr>
        <p:spPr/>
        <p:txBody>
          <a:bodyPr/>
          <a:lstStyle/>
          <a:p>
            <a:r>
              <a:rPr lang="en-US" dirty="0"/>
              <a:t>BCM cabling</a:t>
            </a:r>
          </a:p>
        </p:txBody>
      </p:sp>
      <p:sp>
        <p:nvSpPr>
          <p:cNvPr id="4" name="Slide Number Placeholder 3">
            <a:extLst>
              <a:ext uri="{FF2B5EF4-FFF2-40B4-BE49-F238E27FC236}">
                <a16:creationId xmlns:a16="http://schemas.microsoft.com/office/drawing/2014/main" id="{DAD9474A-0D05-A949-BDB8-DAE417CDBCE9}"/>
              </a:ext>
            </a:extLst>
          </p:cNvPr>
          <p:cNvSpPr>
            <a:spLocks noGrp="1"/>
          </p:cNvSpPr>
          <p:nvPr>
            <p:ph type="sldNum" sz="quarter" idx="12"/>
          </p:nvPr>
        </p:nvSpPr>
        <p:spPr/>
        <p:txBody>
          <a:bodyPr/>
          <a:lstStyle/>
          <a:p>
            <a:fld id="{551115BC-487E-4422-894C-CB7CD3E79223}" type="slidenum">
              <a:rPr lang="sv-SE" smtClean="0"/>
              <a:t>6</a:t>
            </a:fld>
            <a:endParaRPr lang="sv-SE" dirty="0"/>
          </a:p>
        </p:txBody>
      </p:sp>
      <p:pic>
        <p:nvPicPr>
          <p:cNvPr id="5" name="Picture 4">
            <a:extLst>
              <a:ext uri="{FF2B5EF4-FFF2-40B4-BE49-F238E27FC236}">
                <a16:creationId xmlns:a16="http://schemas.microsoft.com/office/drawing/2014/main" id="{4958C8EE-5975-2342-8E96-6E5E439F07AD}"/>
              </a:ext>
            </a:extLst>
          </p:cNvPr>
          <p:cNvPicPr>
            <a:picLocks noChangeAspect="1"/>
          </p:cNvPicPr>
          <p:nvPr/>
        </p:nvPicPr>
        <p:blipFill>
          <a:blip r:embed="rId2"/>
          <a:stretch>
            <a:fillRect/>
          </a:stretch>
        </p:blipFill>
        <p:spPr>
          <a:xfrm rot="16200000">
            <a:off x="4679362" y="5145375"/>
            <a:ext cx="657206" cy="936104"/>
          </a:xfrm>
          <a:prstGeom prst="rect">
            <a:avLst/>
          </a:prstGeom>
        </p:spPr>
      </p:pic>
      <p:pic>
        <p:nvPicPr>
          <p:cNvPr id="6" name="Picture 5">
            <a:extLst>
              <a:ext uri="{FF2B5EF4-FFF2-40B4-BE49-F238E27FC236}">
                <a16:creationId xmlns:a16="http://schemas.microsoft.com/office/drawing/2014/main" id="{DBB4F70A-FB37-6E42-9FD2-B69BF49E3818}"/>
              </a:ext>
            </a:extLst>
          </p:cNvPr>
          <p:cNvPicPr>
            <a:picLocks noChangeAspect="1"/>
          </p:cNvPicPr>
          <p:nvPr/>
        </p:nvPicPr>
        <p:blipFill>
          <a:blip r:embed="rId3"/>
          <a:stretch>
            <a:fillRect/>
          </a:stretch>
        </p:blipFill>
        <p:spPr>
          <a:xfrm>
            <a:off x="4067944" y="1556792"/>
            <a:ext cx="4754320" cy="3431533"/>
          </a:xfrm>
          <a:prstGeom prst="rect">
            <a:avLst/>
          </a:prstGeom>
        </p:spPr>
      </p:pic>
      <p:sp>
        <p:nvSpPr>
          <p:cNvPr id="7" name="Rectangle 6">
            <a:extLst>
              <a:ext uri="{FF2B5EF4-FFF2-40B4-BE49-F238E27FC236}">
                <a16:creationId xmlns:a16="http://schemas.microsoft.com/office/drawing/2014/main" id="{9BA1E469-BBB3-3643-821F-DAD7F3D3A9D5}"/>
              </a:ext>
            </a:extLst>
          </p:cNvPr>
          <p:cNvSpPr/>
          <p:nvPr/>
        </p:nvSpPr>
        <p:spPr>
          <a:xfrm>
            <a:off x="179512" y="1533014"/>
            <a:ext cx="4032448" cy="4662815"/>
          </a:xfrm>
          <a:prstGeom prst="rect">
            <a:avLst/>
          </a:prstGeom>
        </p:spPr>
        <p:txBody>
          <a:bodyPr wrap="square">
            <a:spAutoFit/>
          </a:bodyPr>
          <a:lstStyle/>
          <a:p>
            <a:pPr marL="285750" indent="-285750">
              <a:spcAft>
                <a:spcPts val="600"/>
              </a:spcAft>
              <a:buFont typeface="Arial" panose="020B0604020202020204" pitchFamily="34" charset="0"/>
              <a:buChar char="•"/>
            </a:pPr>
            <a:r>
              <a:rPr lang="sv-SE" sz="1600" dirty="0">
                <a:latin typeface="Arial" panose="020B0604020202020204" pitchFamily="34" charset="0"/>
                <a:cs typeface="Arial" panose="020B0604020202020204" pitchFamily="34" charset="0"/>
              </a:rPr>
              <a:t>The </a:t>
            </a:r>
            <a:r>
              <a:rPr lang="sv-SE" sz="1600" dirty="0" err="1">
                <a:latin typeface="Arial" panose="020B0604020202020204" pitchFamily="34" charset="0"/>
                <a:cs typeface="Arial" panose="020B0604020202020204" pitchFamily="34" charset="0"/>
              </a:rPr>
              <a:t>ISrc</a:t>
            </a:r>
            <a:r>
              <a:rPr lang="sv-SE" sz="1600" dirty="0">
                <a:latin typeface="Arial" panose="020B0604020202020204" pitchFamily="34" charset="0"/>
                <a:cs typeface="Arial" panose="020B0604020202020204" pitchFamily="34" charset="0"/>
              </a:rPr>
              <a:t> and LEBT </a:t>
            </a:r>
            <a:r>
              <a:rPr lang="sv-SE" sz="1600" dirty="0" err="1">
                <a:latin typeface="Arial" panose="020B0604020202020204" pitchFamily="34" charset="0"/>
                <a:cs typeface="Arial" panose="020B0604020202020204" pitchFamily="34" charset="0"/>
              </a:rPr>
              <a:t>ACCTs</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are</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cabled</a:t>
            </a:r>
            <a:r>
              <a:rPr lang="sv-SE" sz="1600" dirty="0">
                <a:latin typeface="Arial" panose="020B0604020202020204" pitchFamily="34" charset="0"/>
                <a:cs typeface="Arial" panose="020B0604020202020204" pitchFamily="34" charset="0"/>
              </a:rPr>
              <a:t>. </a:t>
            </a:r>
          </a:p>
          <a:p>
            <a:pPr marL="285750" indent="-285750">
              <a:spcAft>
                <a:spcPts val="600"/>
              </a:spcAft>
              <a:buFont typeface="Arial" panose="020B0604020202020204" pitchFamily="34" charset="0"/>
              <a:buChar char="•"/>
            </a:pPr>
            <a:r>
              <a:rPr lang="sv-SE" sz="1600" dirty="0" err="1">
                <a:latin typeface="Arial" panose="020B0604020202020204" pitchFamily="34" charset="0"/>
                <a:cs typeface="Arial" panose="020B0604020202020204" pitchFamily="34" charset="0"/>
              </a:rPr>
              <a:t>Cabling</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of</a:t>
            </a:r>
            <a:r>
              <a:rPr lang="sv-SE" sz="1600" dirty="0">
                <a:latin typeface="Arial" panose="020B0604020202020204" pitchFamily="34" charset="0"/>
                <a:cs typeface="Arial" panose="020B0604020202020204" pitchFamily="34" charset="0"/>
              </a:rPr>
              <a:t> the RFQ, MEBT and DTL tank 1-2 </a:t>
            </a:r>
            <a:r>
              <a:rPr lang="sv-SE" sz="1600" dirty="0" err="1">
                <a:latin typeface="Arial" panose="020B0604020202020204" pitchFamily="34" charset="0"/>
                <a:cs typeface="Arial" panose="020B0604020202020204" pitchFamily="34" charset="0"/>
              </a:rPr>
              <a:t>ACCTs</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are</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expected</a:t>
            </a:r>
            <a:r>
              <a:rPr lang="sv-SE" sz="1600" dirty="0">
                <a:latin typeface="Arial" panose="020B0604020202020204" pitchFamily="34" charset="0"/>
                <a:cs typeface="Arial" panose="020B0604020202020204" pitchFamily="34" charset="0"/>
              </a:rPr>
              <a:t> in Nov. 2019. </a:t>
            </a:r>
          </a:p>
          <a:p>
            <a:pPr marL="285750" indent="-285750">
              <a:spcAft>
                <a:spcPts val="600"/>
              </a:spcAft>
              <a:buFont typeface="Arial" panose="020B0604020202020204" pitchFamily="34" charset="0"/>
              <a:buChar char="•"/>
            </a:pPr>
            <a:r>
              <a:rPr lang="sv-SE" sz="1600" dirty="0" err="1">
                <a:latin typeface="Arial" panose="020B0604020202020204" pitchFamily="34" charset="0"/>
                <a:cs typeface="Arial" panose="020B0604020202020204" pitchFamily="34" charset="0"/>
              </a:rPr>
              <a:t>Bead</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assemblies</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will</a:t>
            </a:r>
            <a:r>
              <a:rPr lang="sv-SE" sz="1600" dirty="0">
                <a:latin typeface="Arial" panose="020B0604020202020204" pitchFamily="34" charset="0"/>
                <a:cs typeface="Arial" panose="020B0604020202020204" pitchFamily="34" charset="0"/>
              </a:rPr>
              <a:t> be </a:t>
            </a:r>
            <a:r>
              <a:rPr lang="sv-SE" sz="1600" dirty="0" err="1">
                <a:latin typeface="Arial" panose="020B0604020202020204" pitchFamily="34" charset="0"/>
                <a:cs typeface="Arial" panose="020B0604020202020204" pitchFamily="34" charset="0"/>
              </a:rPr>
              <a:t>needed</a:t>
            </a:r>
            <a:r>
              <a:rPr lang="sv-SE" sz="1600" dirty="0">
                <a:latin typeface="Arial" panose="020B0604020202020204" pitchFamily="34" charset="0"/>
                <a:cs typeface="Arial" panose="020B0604020202020204" pitchFamily="34" charset="0"/>
              </a:rPr>
              <a:t> on Mulrad-2 </a:t>
            </a:r>
            <a:r>
              <a:rPr lang="sv-SE" sz="1600" dirty="0" err="1">
                <a:latin typeface="Arial" panose="020B0604020202020204" pitchFamily="34" charset="0"/>
                <a:cs typeface="Arial" panose="020B0604020202020204" pitchFamily="34" charset="0"/>
              </a:rPr>
              <a:t>cables</a:t>
            </a:r>
            <a:r>
              <a:rPr lang="sv-SE" sz="1600" dirty="0">
                <a:latin typeface="Arial" panose="020B0604020202020204" pitchFamily="34" charset="0"/>
                <a:cs typeface="Arial" panose="020B0604020202020204" pitchFamily="34" charset="0"/>
              </a:rPr>
              <a:t>. </a:t>
            </a:r>
          </a:p>
          <a:p>
            <a:pPr marL="285750" indent="-285750">
              <a:spcAft>
                <a:spcPts val="600"/>
              </a:spcAft>
              <a:buFont typeface="Arial" panose="020B0604020202020204" pitchFamily="34" charset="0"/>
              <a:buChar char="•"/>
            </a:pPr>
            <a:r>
              <a:rPr lang="sv-SE" sz="1600" dirty="0">
                <a:latin typeface="Arial" panose="020B0604020202020204" pitchFamily="34" charset="0"/>
                <a:cs typeface="Arial" panose="020B0604020202020204" pitchFamily="34" charset="0"/>
              </a:rPr>
              <a:t>BCM </a:t>
            </a:r>
            <a:r>
              <a:rPr lang="sv-SE" sz="1600" dirty="0" err="1">
                <a:latin typeface="Arial" panose="020B0604020202020204" pitchFamily="34" charset="0"/>
                <a:cs typeface="Arial" panose="020B0604020202020204" pitchFamily="34" charset="0"/>
              </a:rPr>
              <a:t>patch</a:t>
            </a:r>
            <a:r>
              <a:rPr lang="sv-SE" sz="1600" dirty="0">
                <a:latin typeface="Arial" panose="020B0604020202020204" pitchFamily="34" charset="0"/>
                <a:cs typeface="Arial" panose="020B0604020202020204" pitchFamily="34" charset="0"/>
              </a:rPr>
              <a:t> panels (</a:t>
            </a:r>
            <a:r>
              <a:rPr lang="sv-SE" sz="1600" dirty="0" err="1">
                <a:latin typeface="Arial" panose="020B0604020202020204" pitchFamily="34" charset="0"/>
                <a:cs typeface="Arial" panose="020B0604020202020204" pitchFamily="34" charset="0"/>
              </a:rPr>
              <a:t>already</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delivered</a:t>
            </a:r>
            <a:r>
              <a:rPr lang="sv-SE" sz="1600" dirty="0">
                <a:latin typeface="Arial" panose="020B0604020202020204" pitchFamily="34" charset="0"/>
                <a:cs typeface="Arial" panose="020B0604020202020204" pitchFamily="34" charset="0"/>
              </a:rPr>
              <a:t> to ESS) </a:t>
            </a:r>
            <a:r>
              <a:rPr lang="sv-SE" sz="1600" dirty="0" err="1">
                <a:latin typeface="Arial" panose="020B0604020202020204" pitchFamily="34" charset="0"/>
                <a:cs typeface="Arial" panose="020B0604020202020204" pitchFamily="34" charset="0"/>
              </a:rPr>
              <a:t>will</a:t>
            </a:r>
            <a:r>
              <a:rPr lang="sv-SE" sz="1600" dirty="0">
                <a:latin typeface="Arial" panose="020B0604020202020204" pitchFamily="34" charset="0"/>
                <a:cs typeface="Arial" panose="020B0604020202020204" pitchFamily="34" charset="0"/>
              </a:rPr>
              <a:t> be </a:t>
            </a:r>
            <a:r>
              <a:rPr lang="sv-SE" sz="1600" dirty="0" err="1">
                <a:latin typeface="Arial" panose="020B0604020202020204" pitchFamily="34" charset="0"/>
                <a:cs typeface="Arial" panose="020B0604020202020204" pitchFamily="34" charset="0"/>
              </a:rPr>
              <a:t>used</a:t>
            </a:r>
            <a:r>
              <a:rPr lang="sv-SE" sz="1600" dirty="0">
                <a:latin typeface="Arial" panose="020B0604020202020204" pitchFamily="34" charset="0"/>
                <a:cs typeface="Arial" panose="020B0604020202020204" pitchFamily="34" charset="0"/>
              </a:rPr>
              <a:t> in the BCM rack to </a:t>
            </a:r>
            <a:r>
              <a:rPr lang="sv-SE" sz="1600" dirty="0" err="1">
                <a:latin typeface="Arial" panose="020B0604020202020204" pitchFamily="34" charset="0"/>
                <a:cs typeface="Arial" panose="020B0604020202020204" pitchFamily="34" charset="0"/>
              </a:rPr>
              <a:t>connect</a:t>
            </a:r>
            <a:r>
              <a:rPr lang="sv-SE" sz="1600" dirty="0">
                <a:latin typeface="Arial" panose="020B0604020202020204" pitchFamily="34" charset="0"/>
                <a:cs typeface="Arial" panose="020B0604020202020204" pitchFamily="34" charset="0"/>
              </a:rPr>
              <a:t> to the long-</a:t>
            </a:r>
            <a:r>
              <a:rPr lang="sv-SE" sz="1600" dirty="0" err="1">
                <a:latin typeface="Arial" panose="020B0604020202020204" pitchFamily="34" charset="0"/>
                <a:cs typeface="Arial" panose="020B0604020202020204" pitchFamily="34" charset="0"/>
              </a:rPr>
              <a:t>haul</a:t>
            </a:r>
            <a:r>
              <a:rPr lang="sv-SE" sz="1600" dirty="0">
                <a:latin typeface="Arial" panose="020B0604020202020204" pitchFamily="34" charset="0"/>
                <a:cs typeface="Arial" panose="020B0604020202020204" pitchFamily="34" charset="0"/>
              </a:rPr>
              <a:t> sensor </a:t>
            </a:r>
            <a:r>
              <a:rPr lang="sv-SE" sz="1600" dirty="0" err="1">
                <a:latin typeface="Arial" panose="020B0604020202020204" pitchFamily="34" charset="0"/>
                <a:cs typeface="Arial" panose="020B0604020202020204" pitchFamily="34" charset="0"/>
              </a:rPr>
              <a:t>cables</a:t>
            </a:r>
            <a:r>
              <a:rPr lang="sv-SE" sz="1600" dirty="0">
                <a:latin typeface="Arial" panose="020B0604020202020204" pitchFamily="34" charset="0"/>
                <a:cs typeface="Arial" panose="020B0604020202020204" pitchFamily="34" charset="0"/>
              </a:rPr>
              <a:t>. </a:t>
            </a:r>
          </a:p>
          <a:p>
            <a:pPr marL="285750" indent="-285750">
              <a:spcAft>
                <a:spcPts val="600"/>
              </a:spcAft>
              <a:buFont typeface="Arial" panose="020B0604020202020204" pitchFamily="34" charset="0"/>
              <a:buChar char="•"/>
            </a:pPr>
            <a:r>
              <a:rPr lang="sv-SE" sz="1600" dirty="0">
                <a:latin typeface="Arial" panose="020B0604020202020204" pitchFamily="34" charset="0"/>
                <a:cs typeface="Arial" panose="020B0604020202020204" pitchFamily="34" charset="0"/>
              </a:rPr>
              <a:t>For the series-</a:t>
            </a:r>
            <a:r>
              <a:rPr lang="sv-SE" sz="1600" dirty="0" err="1">
                <a:latin typeface="Arial" panose="020B0604020202020204" pitchFamily="34" charset="0"/>
                <a:cs typeface="Arial" panose="020B0604020202020204" pitchFamily="34" charset="0"/>
              </a:rPr>
              <a:t>connection</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of</a:t>
            </a:r>
            <a:r>
              <a:rPr lang="sv-SE" sz="1600" dirty="0">
                <a:latin typeface="Arial" panose="020B0604020202020204" pitchFamily="34" charset="0"/>
                <a:cs typeface="Arial" panose="020B0604020202020204" pitchFamily="34" charset="0"/>
              </a:rPr>
              <a:t> the ACCT </a:t>
            </a:r>
            <a:r>
              <a:rPr lang="sv-SE" sz="1600" dirty="0" err="1">
                <a:latin typeface="Arial" panose="020B0604020202020204" pitchFamily="34" charset="0"/>
                <a:cs typeface="Arial" panose="020B0604020202020204" pitchFamily="34" charset="0"/>
              </a:rPr>
              <a:t>cabilration</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windings</a:t>
            </a:r>
            <a:r>
              <a:rPr lang="sv-SE" sz="1600" dirty="0">
                <a:latin typeface="Arial" panose="020B0604020202020204" pitchFamily="34" charset="0"/>
                <a:cs typeface="Arial" panose="020B0604020202020204" pitchFamily="34" charset="0"/>
              </a:rPr>
              <a:t>, a BCM </a:t>
            </a:r>
            <a:r>
              <a:rPr lang="sv-SE" sz="1600" dirty="0" err="1">
                <a:latin typeface="Arial" panose="020B0604020202020204" pitchFamily="34" charset="0"/>
                <a:cs typeface="Arial" panose="020B0604020202020204" pitchFamily="34" charset="0"/>
              </a:rPr>
              <a:t>patch</a:t>
            </a:r>
            <a:r>
              <a:rPr lang="sv-SE" sz="1600" dirty="0">
                <a:latin typeface="Arial" panose="020B0604020202020204" pitchFamily="34" charset="0"/>
                <a:cs typeface="Arial" panose="020B0604020202020204" pitchFamily="34" charset="0"/>
              </a:rPr>
              <a:t> box </a:t>
            </a:r>
            <a:r>
              <a:rPr lang="sv-SE" sz="1600" dirty="0" err="1">
                <a:latin typeface="Arial" panose="020B0604020202020204" pitchFamily="34" charset="0"/>
                <a:cs typeface="Arial" panose="020B0604020202020204" pitchFamily="34" charset="0"/>
              </a:rPr>
              <a:t>will</a:t>
            </a:r>
            <a:r>
              <a:rPr lang="sv-SE" sz="1600" dirty="0">
                <a:latin typeface="Arial" panose="020B0604020202020204" pitchFamily="34" charset="0"/>
                <a:cs typeface="Arial" panose="020B0604020202020204" pitchFamily="34" charset="0"/>
              </a:rPr>
              <a:t> be </a:t>
            </a:r>
            <a:r>
              <a:rPr lang="sv-SE" sz="1600" dirty="0" err="1">
                <a:latin typeface="Arial" panose="020B0604020202020204" pitchFamily="34" charset="0"/>
                <a:cs typeface="Arial" panose="020B0604020202020204" pitchFamily="34" charset="0"/>
              </a:rPr>
              <a:t>installed</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near</a:t>
            </a:r>
            <a:r>
              <a:rPr lang="sv-SE" sz="1600" dirty="0">
                <a:latin typeface="Arial" panose="020B0604020202020204" pitchFamily="34" charset="0"/>
                <a:cs typeface="Arial" panose="020B0604020202020204" pitchFamily="34" charset="0"/>
              </a:rPr>
              <a:t> the ACCT sensor. The </a:t>
            </a:r>
            <a:r>
              <a:rPr lang="sv-SE" sz="1600" dirty="0" err="1">
                <a:latin typeface="Arial" panose="020B0604020202020204" pitchFamily="34" charset="0"/>
                <a:cs typeface="Arial" panose="020B0604020202020204" pitchFamily="34" charset="0"/>
              </a:rPr>
              <a:t>patch</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boxes</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are</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already</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delivered</a:t>
            </a:r>
            <a:r>
              <a:rPr lang="sv-SE" sz="1600" dirty="0">
                <a:latin typeface="Arial" panose="020B0604020202020204" pitchFamily="34" charset="0"/>
                <a:cs typeface="Arial" panose="020B0604020202020204" pitchFamily="34" charset="0"/>
              </a:rPr>
              <a:t> to ESS. </a:t>
            </a:r>
          </a:p>
          <a:p>
            <a:pPr marL="285750" indent="-285750">
              <a:spcAft>
                <a:spcPts val="600"/>
              </a:spcAft>
              <a:buFont typeface="Arial" panose="020B0604020202020204" pitchFamily="34" charset="0"/>
              <a:buChar char="•"/>
            </a:pPr>
            <a:r>
              <a:rPr lang="sv-SE" sz="1600" dirty="0">
                <a:latin typeface="Arial" panose="020B0604020202020204" pitchFamily="34" charset="0"/>
                <a:cs typeface="Arial" panose="020B0604020202020204" pitchFamily="34" charset="0"/>
              </a:rPr>
              <a:t>The </a:t>
            </a:r>
            <a:r>
              <a:rPr lang="sv-SE" sz="1600" dirty="0" err="1">
                <a:latin typeface="Arial" panose="020B0604020202020204" pitchFamily="34" charset="0"/>
                <a:cs typeface="Arial" panose="020B0604020202020204" pitchFamily="34" charset="0"/>
              </a:rPr>
              <a:t>cables</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internal</a:t>
            </a:r>
            <a:r>
              <a:rPr lang="sv-SE" sz="1600" dirty="0">
                <a:latin typeface="Arial" panose="020B0604020202020204" pitchFamily="34" charset="0"/>
                <a:cs typeface="Arial" panose="020B0604020202020204" pitchFamily="34" charset="0"/>
              </a:rPr>
              <a:t> to the rack </a:t>
            </a:r>
            <a:r>
              <a:rPr lang="sv-SE" sz="1600" dirty="0" err="1">
                <a:latin typeface="Arial" panose="020B0604020202020204" pitchFamily="34" charset="0"/>
                <a:cs typeface="Arial" panose="020B0604020202020204" pitchFamily="34" charset="0"/>
              </a:rPr>
              <a:t>are</a:t>
            </a:r>
            <a:r>
              <a:rPr lang="sv-SE" sz="1600" dirty="0">
                <a:latin typeface="Arial" panose="020B0604020202020204" pitchFamily="34" charset="0"/>
                <a:cs typeface="Arial" panose="020B0604020202020204" pitchFamily="34" charset="0"/>
              </a:rPr>
              <a:t> standard </a:t>
            </a:r>
            <a:r>
              <a:rPr lang="sv-SE" sz="1600" dirty="0" err="1">
                <a:latin typeface="Arial" panose="020B0604020202020204" pitchFamily="34" charset="0"/>
                <a:cs typeface="Arial" panose="020B0604020202020204" pitchFamily="34" charset="0"/>
              </a:rPr>
              <a:t>cables</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including</a:t>
            </a:r>
            <a:r>
              <a:rPr lang="sv-SE" sz="1600" dirty="0">
                <a:latin typeface="Arial" panose="020B0604020202020204" pitchFamily="34" charset="0"/>
                <a:cs typeface="Arial" panose="020B0604020202020204" pitchFamily="34" charset="0"/>
              </a:rPr>
              <a:t>: LEMO, BNC, </a:t>
            </a:r>
            <a:r>
              <a:rPr lang="sv-SE" sz="1600" dirty="0" err="1">
                <a:latin typeface="Arial" panose="020B0604020202020204" pitchFamily="34" charset="0"/>
                <a:cs typeface="Arial" panose="020B0604020202020204" pitchFamily="34" charset="0"/>
              </a:rPr>
              <a:t>ethernet</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optical</a:t>
            </a:r>
            <a:r>
              <a:rPr lang="sv-SE" sz="1600" dirty="0">
                <a:latin typeface="Arial" panose="020B0604020202020204" pitchFamily="34" charset="0"/>
                <a:cs typeface="Arial" panose="020B0604020202020204" pitchFamily="34" charset="0"/>
              </a:rPr>
              <a:t> and </a:t>
            </a:r>
            <a:r>
              <a:rPr lang="sv-SE" sz="1600" dirty="0" err="1">
                <a:latin typeface="Arial" panose="020B0604020202020204" pitchFamily="34" charset="0"/>
                <a:cs typeface="Arial" panose="020B0604020202020204" pitchFamily="34" charset="0"/>
              </a:rPr>
              <a:t>power</a:t>
            </a:r>
            <a:r>
              <a:rPr lang="sv-SE" sz="1600" dirty="0">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BCC802F2-F924-2647-BD4C-CDD1248FC3FF}"/>
              </a:ext>
            </a:extLst>
          </p:cNvPr>
          <p:cNvPicPr>
            <a:picLocks noChangeAspect="1"/>
          </p:cNvPicPr>
          <p:nvPr/>
        </p:nvPicPr>
        <p:blipFill>
          <a:blip r:embed="rId4"/>
          <a:stretch>
            <a:fillRect/>
          </a:stretch>
        </p:blipFill>
        <p:spPr>
          <a:xfrm>
            <a:off x="701513" y="6195829"/>
            <a:ext cx="2115840" cy="460951"/>
          </a:xfrm>
          <a:prstGeom prst="rect">
            <a:avLst/>
          </a:prstGeom>
        </p:spPr>
      </p:pic>
      <p:pic>
        <p:nvPicPr>
          <p:cNvPr id="9" name="Picture 8">
            <a:extLst>
              <a:ext uri="{FF2B5EF4-FFF2-40B4-BE49-F238E27FC236}">
                <a16:creationId xmlns:a16="http://schemas.microsoft.com/office/drawing/2014/main" id="{E7D5EC1C-F5B6-7D48-B216-06DCD554A470}"/>
              </a:ext>
            </a:extLst>
          </p:cNvPr>
          <p:cNvPicPr>
            <a:picLocks noChangeAspect="1"/>
          </p:cNvPicPr>
          <p:nvPr/>
        </p:nvPicPr>
        <p:blipFill>
          <a:blip r:embed="rId5"/>
          <a:stretch>
            <a:fillRect/>
          </a:stretch>
        </p:blipFill>
        <p:spPr>
          <a:xfrm rot="10800000" flipH="1" flipV="1">
            <a:off x="3384362" y="6113824"/>
            <a:ext cx="3074350" cy="607651"/>
          </a:xfrm>
          <a:prstGeom prst="rect">
            <a:avLst/>
          </a:prstGeom>
        </p:spPr>
      </p:pic>
      <p:pic>
        <p:nvPicPr>
          <p:cNvPr id="10" name="Picture 9">
            <a:extLst>
              <a:ext uri="{FF2B5EF4-FFF2-40B4-BE49-F238E27FC236}">
                <a16:creationId xmlns:a16="http://schemas.microsoft.com/office/drawing/2014/main" id="{8D3FFDF8-15F0-D74B-BD69-E0919F983D35}"/>
              </a:ext>
            </a:extLst>
          </p:cNvPr>
          <p:cNvPicPr>
            <a:picLocks noChangeAspect="1"/>
          </p:cNvPicPr>
          <p:nvPr/>
        </p:nvPicPr>
        <p:blipFill>
          <a:blip r:embed="rId6"/>
          <a:stretch>
            <a:fillRect/>
          </a:stretch>
        </p:blipFill>
        <p:spPr>
          <a:xfrm>
            <a:off x="7004831" y="5085184"/>
            <a:ext cx="1183009" cy="1732959"/>
          </a:xfrm>
          <a:prstGeom prst="rect">
            <a:avLst/>
          </a:prstGeom>
          <a:scene3d>
            <a:camera prst="orthographicFront">
              <a:rot lat="0" lon="0" rev="5400000"/>
            </a:camera>
            <a:lightRig rig="threePt" dir="t"/>
          </a:scene3d>
        </p:spPr>
      </p:pic>
      <p:pic>
        <p:nvPicPr>
          <p:cNvPr id="2050" name="Picture 2" descr="Image result for BNO connector">
            <a:extLst>
              <a:ext uri="{FF2B5EF4-FFF2-40B4-BE49-F238E27FC236}">
                <a16:creationId xmlns:a16="http://schemas.microsoft.com/office/drawing/2014/main" id="{02E1E945-DFEF-CF41-BCE2-63BB991BAC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3970" y="5323795"/>
            <a:ext cx="579264" cy="579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50974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A90B5-99D6-4049-A2E3-040B7499DCE5}"/>
              </a:ext>
            </a:extLst>
          </p:cNvPr>
          <p:cNvSpPr>
            <a:spLocks noGrp="1"/>
          </p:cNvSpPr>
          <p:nvPr>
            <p:ph type="title"/>
          </p:nvPr>
        </p:nvSpPr>
        <p:spPr/>
        <p:txBody>
          <a:bodyPr/>
          <a:lstStyle/>
          <a:p>
            <a:r>
              <a:rPr lang="en-US" dirty="0"/>
              <a:t>ACCT Interface Unit (AIU)</a:t>
            </a:r>
          </a:p>
        </p:txBody>
      </p:sp>
      <p:sp>
        <p:nvSpPr>
          <p:cNvPr id="4" name="Slide Number Placeholder 3">
            <a:extLst>
              <a:ext uri="{FF2B5EF4-FFF2-40B4-BE49-F238E27FC236}">
                <a16:creationId xmlns:a16="http://schemas.microsoft.com/office/drawing/2014/main" id="{5F158908-BF16-9D46-AB6E-7370C7E50244}"/>
              </a:ext>
            </a:extLst>
          </p:cNvPr>
          <p:cNvSpPr>
            <a:spLocks noGrp="1"/>
          </p:cNvSpPr>
          <p:nvPr>
            <p:ph type="sldNum" sz="quarter" idx="12"/>
          </p:nvPr>
        </p:nvSpPr>
        <p:spPr/>
        <p:txBody>
          <a:bodyPr/>
          <a:lstStyle/>
          <a:p>
            <a:fld id="{551115BC-487E-4422-894C-CB7CD3E79223}" type="slidenum">
              <a:rPr lang="sv-SE" smtClean="0"/>
              <a:t>7</a:t>
            </a:fld>
            <a:endParaRPr lang="sv-SE" dirty="0"/>
          </a:p>
        </p:txBody>
      </p:sp>
      <p:pic>
        <p:nvPicPr>
          <p:cNvPr id="5" name="Picture 4">
            <a:extLst>
              <a:ext uri="{FF2B5EF4-FFF2-40B4-BE49-F238E27FC236}">
                <a16:creationId xmlns:a16="http://schemas.microsoft.com/office/drawing/2014/main" id="{080F84EC-2B6E-6B4F-8276-0C2D551E3276}"/>
              </a:ext>
            </a:extLst>
          </p:cNvPr>
          <p:cNvPicPr>
            <a:picLocks noChangeAspect="1"/>
          </p:cNvPicPr>
          <p:nvPr/>
        </p:nvPicPr>
        <p:blipFill>
          <a:blip r:embed="rId2"/>
          <a:stretch>
            <a:fillRect/>
          </a:stretch>
        </p:blipFill>
        <p:spPr>
          <a:xfrm>
            <a:off x="5724128" y="4681973"/>
            <a:ext cx="3062572" cy="1674377"/>
          </a:xfrm>
          <a:prstGeom prst="rect">
            <a:avLst/>
          </a:prstGeom>
        </p:spPr>
      </p:pic>
      <p:sp>
        <p:nvSpPr>
          <p:cNvPr id="7" name="Rectangle 6">
            <a:extLst>
              <a:ext uri="{FF2B5EF4-FFF2-40B4-BE49-F238E27FC236}">
                <a16:creationId xmlns:a16="http://schemas.microsoft.com/office/drawing/2014/main" id="{DD0DC932-E57C-A44E-884C-FB0B66D4DDF5}"/>
              </a:ext>
            </a:extLst>
          </p:cNvPr>
          <p:cNvSpPr/>
          <p:nvPr/>
        </p:nvSpPr>
        <p:spPr>
          <a:xfrm>
            <a:off x="251520" y="1536880"/>
            <a:ext cx="5112568" cy="3370153"/>
          </a:xfrm>
          <a:prstGeom prst="rect">
            <a:avLst/>
          </a:prstGeom>
        </p:spPr>
        <p:txBody>
          <a:bodyPr wrap="square">
            <a:spAutoFit/>
          </a:bodyPr>
          <a:lstStyle/>
          <a:p>
            <a:pPr marL="285750" indent="-285750">
              <a:spcAft>
                <a:spcPts val="600"/>
              </a:spcAft>
              <a:buFont typeface="Arial" panose="020B0604020202020204" pitchFamily="34" charset="0"/>
              <a:buChar char="•"/>
            </a:pPr>
            <a:r>
              <a:rPr lang="sv-SE" dirty="0">
                <a:latin typeface="Arial" panose="020B0604020202020204" pitchFamily="34" charset="0"/>
                <a:cs typeface="Arial" panose="020B0604020202020204" pitchFamily="34" charset="0"/>
              </a:rPr>
              <a:t>Final AIUs (3 variants, 12 in total) </a:t>
            </a:r>
            <a:r>
              <a:rPr lang="sv-SE" dirty="0" err="1">
                <a:latin typeface="Arial" panose="020B0604020202020204" pitchFamily="34" charset="0"/>
                <a:cs typeface="Arial" panose="020B0604020202020204" pitchFamily="34" charset="0"/>
              </a:rPr>
              <a:t>have</a:t>
            </a:r>
            <a:r>
              <a:rPr lang="sv-SE" dirty="0">
                <a:latin typeface="Arial" panose="020B0604020202020204" pitchFamily="34" charset="0"/>
                <a:cs typeface="Arial" panose="020B0604020202020204" pitchFamily="34" charset="0"/>
              </a:rPr>
              <a:t> </a:t>
            </a:r>
            <a:r>
              <a:rPr lang="sv-SE" dirty="0" err="1">
                <a:latin typeface="Arial" panose="020B0604020202020204" pitchFamily="34" charset="0"/>
                <a:cs typeface="Arial" panose="020B0604020202020204" pitchFamily="34" charset="0"/>
              </a:rPr>
              <a:t>been</a:t>
            </a:r>
            <a:r>
              <a:rPr lang="sv-SE" dirty="0">
                <a:latin typeface="Arial" panose="020B0604020202020204" pitchFamily="34" charset="0"/>
                <a:cs typeface="Arial" panose="020B0604020202020204" pitchFamily="34" charset="0"/>
              </a:rPr>
              <a:t> </a:t>
            </a:r>
            <a:r>
              <a:rPr lang="sv-SE" dirty="0" err="1">
                <a:latin typeface="Arial" panose="020B0604020202020204" pitchFamily="34" charset="0"/>
                <a:cs typeface="Arial" panose="020B0604020202020204" pitchFamily="34" charset="0"/>
              </a:rPr>
              <a:t>produced</a:t>
            </a:r>
            <a:r>
              <a:rPr lang="sv-SE" dirty="0">
                <a:latin typeface="Arial" panose="020B0604020202020204" pitchFamily="34" charset="0"/>
                <a:cs typeface="Arial" panose="020B0604020202020204" pitchFamily="34" charset="0"/>
              </a:rPr>
              <a:t> by WUT and </a:t>
            </a:r>
            <a:r>
              <a:rPr lang="sv-SE" dirty="0" err="1">
                <a:latin typeface="Arial" panose="020B0604020202020204" pitchFamily="34" charset="0"/>
                <a:cs typeface="Arial" panose="020B0604020202020204" pitchFamily="34" charset="0"/>
              </a:rPr>
              <a:t>delivered</a:t>
            </a:r>
            <a:r>
              <a:rPr lang="sv-SE" dirty="0">
                <a:latin typeface="Arial" panose="020B0604020202020204" pitchFamily="34" charset="0"/>
                <a:cs typeface="Arial" panose="020B0604020202020204" pitchFamily="34" charset="0"/>
              </a:rPr>
              <a:t> to ESS.  </a:t>
            </a:r>
          </a:p>
          <a:p>
            <a:pPr marL="285750" indent="-285750">
              <a:spcAft>
                <a:spcPts val="600"/>
              </a:spcAft>
              <a:buFont typeface="Arial" panose="020B0604020202020204" pitchFamily="34" charset="0"/>
              <a:buChar char="•"/>
            </a:pPr>
            <a:r>
              <a:rPr lang="sv-SE" dirty="0" err="1">
                <a:latin typeface="Arial" panose="020B0604020202020204" pitchFamily="34" charset="0"/>
                <a:cs typeface="Arial" panose="020B0604020202020204" pitchFamily="34" charset="0"/>
              </a:rPr>
              <a:t>Paweł</a:t>
            </a:r>
            <a:r>
              <a:rPr lang="sv-SE" dirty="0">
                <a:latin typeface="Arial" panose="020B0604020202020204" pitchFamily="34" charset="0"/>
                <a:cs typeface="Arial" panose="020B0604020202020204" pitchFamily="34" charset="0"/>
              </a:rPr>
              <a:t> </a:t>
            </a:r>
            <a:r>
              <a:rPr lang="sv-SE" dirty="0" err="1">
                <a:latin typeface="Arial" panose="020B0604020202020204" pitchFamily="34" charset="0"/>
                <a:cs typeface="Arial" panose="020B0604020202020204" pitchFamily="34" charset="0"/>
              </a:rPr>
              <a:t>Jatczak</a:t>
            </a:r>
            <a:r>
              <a:rPr lang="sv-SE" dirty="0">
                <a:latin typeface="Arial" panose="020B0604020202020204" pitchFamily="34" charset="0"/>
                <a:cs typeface="Arial" panose="020B0604020202020204" pitchFamily="34" charset="0"/>
              </a:rPr>
              <a:t> and Maciej </a:t>
            </a:r>
            <a:r>
              <a:rPr lang="sv-SE" dirty="0" err="1">
                <a:latin typeface="Arial" panose="020B0604020202020204" pitchFamily="34" charset="0"/>
                <a:cs typeface="Arial" panose="020B0604020202020204" pitchFamily="34" charset="0"/>
              </a:rPr>
              <a:t>Urbanski</a:t>
            </a:r>
            <a:r>
              <a:rPr lang="sv-SE" dirty="0">
                <a:latin typeface="Arial" panose="020B0604020202020204" pitchFamily="34" charset="0"/>
                <a:cs typeface="Arial" panose="020B0604020202020204" pitchFamily="34" charset="0"/>
              </a:rPr>
              <a:t> from WUT </a:t>
            </a:r>
            <a:r>
              <a:rPr lang="sv-SE" dirty="0" err="1">
                <a:latin typeface="Arial" panose="020B0604020202020204" pitchFamily="34" charset="0"/>
                <a:cs typeface="Arial" panose="020B0604020202020204" pitchFamily="34" charset="0"/>
              </a:rPr>
              <a:t>were</a:t>
            </a:r>
            <a:r>
              <a:rPr lang="sv-SE" dirty="0">
                <a:latin typeface="Arial" panose="020B0604020202020204" pitchFamily="34" charset="0"/>
                <a:cs typeface="Arial" panose="020B0604020202020204" pitchFamily="34" charset="0"/>
              </a:rPr>
              <a:t> at ESS </a:t>
            </a:r>
            <a:r>
              <a:rPr lang="sv-SE" dirty="0" err="1">
                <a:latin typeface="Arial" panose="020B0604020202020204" pitchFamily="34" charset="0"/>
                <a:cs typeface="Arial" panose="020B0604020202020204" pitchFamily="34" charset="0"/>
              </a:rPr>
              <a:t>during</a:t>
            </a:r>
            <a:r>
              <a:rPr lang="sv-SE" dirty="0">
                <a:latin typeface="Arial" panose="020B0604020202020204" pitchFamily="34" charset="0"/>
                <a:cs typeface="Arial" panose="020B0604020202020204" pitchFamily="34" charset="0"/>
              </a:rPr>
              <a:t> April 8-14th 2019 and </a:t>
            </a:r>
            <a:r>
              <a:rPr lang="sv-SE" dirty="0" err="1">
                <a:latin typeface="Arial" panose="020B0604020202020204" pitchFamily="34" charset="0"/>
                <a:cs typeface="Arial" panose="020B0604020202020204" pitchFamily="34" charset="0"/>
              </a:rPr>
              <a:t>helped</a:t>
            </a:r>
            <a:r>
              <a:rPr lang="sv-SE" dirty="0">
                <a:latin typeface="Arial" panose="020B0604020202020204" pitchFamily="34" charset="0"/>
                <a:cs typeface="Arial" panose="020B0604020202020204" pitchFamily="34" charset="0"/>
              </a:rPr>
              <a:t> </a:t>
            </a:r>
            <a:r>
              <a:rPr lang="sv-SE" dirty="0" err="1">
                <a:latin typeface="Arial" panose="020B0604020202020204" pitchFamily="34" charset="0"/>
                <a:cs typeface="Arial" panose="020B0604020202020204" pitchFamily="34" charset="0"/>
              </a:rPr>
              <a:t>with</a:t>
            </a:r>
            <a:r>
              <a:rPr lang="sv-SE" dirty="0">
                <a:latin typeface="Arial" panose="020B0604020202020204" pitchFamily="34" charset="0"/>
                <a:cs typeface="Arial" panose="020B0604020202020204" pitchFamily="34" charset="0"/>
              </a:rPr>
              <a:t> the BCM </a:t>
            </a:r>
            <a:r>
              <a:rPr lang="sv-SE" dirty="0" err="1">
                <a:latin typeface="Arial" panose="020B0604020202020204" pitchFamily="34" charset="0"/>
                <a:cs typeface="Arial" panose="020B0604020202020204" pitchFamily="34" charset="0"/>
              </a:rPr>
              <a:t>electronics</a:t>
            </a:r>
            <a:r>
              <a:rPr lang="sv-SE" dirty="0">
                <a:latin typeface="Arial" panose="020B0604020202020204" pitchFamily="34" charset="0"/>
                <a:cs typeface="Arial" panose="020B0604020202020204" pitchFamily="34" charset="0"/>
              </a:rPr>
              <a:t> tests and on-site installations. </a:t>
            </a:r>
          </a:p>
          <a:p>
            <a:pPr marL="285750" indent="-285750">
              <a:spcAft>
                <a:spcPts val="600"/>
              </a:spcAft>
              <a:buFont typeface="Arial" panose="020B0604020202020204" pitchFamily="34" charset="0"/>
              <a:buChar char="•"/>
            </a:pPr>
            <a:r>
              <a:rPr lang="sv-SE" dirty="0" err="1">
                <a:latin typeface="Arial" panose="020B0604020202020204" pitchFamily="34" charset="0"/>
                <a:cs typeface="Arial" panose="020B0604020202020204" pitchFamily="34" charset="0"/>
              </a:rPr>
              <a:t>One</a:t>
            </a:r>
            <a:r>
              <a:rPr lang="sv-SE" dirty="0">
                <a:latin typeface="Arial" panose="020B0604020202020204" pitchFamily="34" charset="0"/>
                <a:cs typeface="Arial" panose="020B0604020202020204" pitchFamily="34" charset="0"/>
              </a:rPr>
              <a:t> AIU (</a:t>
            </a:r>
            <a:r>
              <a:rPr lang="sv-SE" dirty="0" err="1">
                <a:latin typeface="Arial" panose="020B0604020202020204" pitchFamily="34" charset="0"/>
                <a:cs typeface="Arial" panose="020B0604020202020204" pitchFamily="34" charset="0"/>
              </a:rPr>
              <a:t>covering</a:t>
            </a:r>
            <a:r>
              <a:rPr lang="sv-SE" dirty="0">
                <a:latin typeface="Arial" panose="020B0604020202020204" pitchFamily="34" charset="0"/>
                <a:cs typeface="Arial" panose="020B0604020202020204" pitchFamily="34" charset="0"/>
              </a:rPr>
              <a:t> </a:t>
            </a:r>
            <a:r>
              <a:rPr lang="sv-SE" dirty="0" err="1">
                <a:latin typeface="Arial" panose="020B0604020202020204" pitchFamily="34" charset="0"/>
                <a:cs typeface="Arial" panose="020B0604020202020204" pitchFamily="34" charset="0"/>
              </a:rPr>
              <a:t>ACCTs</a:t>
            </a:r>
            <a:r>
              <a:rPr lang="sv-SE" dirty="0">
                <a:latin typeface="Arial" panose="020B0604020202020204" pitchFamily="34" charset="0"/>
                <a:cs typeface="Arial" panose="020B0604020202020204" pitchFamily="34" charset="0"/>
              </a:rPr>
              <a:t> from the </a:t>
            </a:r>
            <a:r>
              <a:rPr lang="sv-SE" dirty="0" err="1">
                <a:latin typeface="Arial" panose="020B0604020202020204" pitchFamily="34" charset="0"/>
                <a:cs typeface="Arial" panose="020B0604020202020204" pitchFamily="34" charset="0"/>
              </a:rPr>
              <a:t>ISrc</a:t>
            </a:r>
            <a:r>
              <a:rPr lang="sv-SE" dirty="0">
                <a:latin typeface="Arial" panose="020B0604020202020204" pitchFamily="34" charset="0"/>
                <a:cs typeface="Arial" panose="020B0604020202020204" pitchFamily="34" charset="0"/>
              </a:rPr>
              <a:t> to DTL tank 2) is </a:t>
            </a:r>
            <a:r>
              <a:rPr lang="sv-SE" dirty="0" err="1">
                <a:latin typeface="Arial" panose="020B0604020202020204" pitchFamily="34" charset="0"/>
                <a:cs typeface="Arial" panose="020B0604020202020204" pitchFamily="34" charset="0"/>
              </a:rPr>
              <a:t>now</a:t>
            </a:r>
            <a:r>
              <a:rPr lang="sv-SE" dirty="0">
                <a:latin typeface="Arial" panose="020B0604020202020204" pitchFamily="34" charset="0"/>
                <a:cs typeface="Arial" panose="020B0604020202020204" pitchFamily="34" charset="0"/>
              </a:rPr>
              <a:t> </a:t>
            </a:r>
            <a:r>
              <a:rPr lang="sv-SE" dirty="0" err="1">
                <a:latin typeface="Arial" panose="020B0604020202020204" pitchFamily="34" charset="0"/>
                <a:cs typeface="Arial" panose="020B0604020202020204" pitchFamily="34" charset="0"/>
              </a:rPr>
              <a:t>installed</a:t>
            </a:r>
            <a:r>
              <a:rPr lang="sv-SE" dirty="0">
                <a:latin typeface="Arial" panose="020B0604020202020204" pitchFamily="34" charset="0"/>
                <a:cs typeface="Arial" panose="020B0604020202020204" pitchFamily="34" charset="0"/>
              </a:rPr>
              <a:t> on site. </a:t>
            </a:r>
          </a:p>
          <a:p>
            <a:pPr marL="285750" indent="-285750">
              <a:spcAft>
                <a:spcPts val="600"/>
              </a:spcAft>
              <a:buFont typeface="Arial" panose="020B0604020202020204" pitchFamily="34" charset="0"/>
              <a:buChar char="•"/>
            </a:pPr>
            <a:r>
              <a:rPr lang="sv-SE" dirty="0">
                <a:latin typeface="Arial" panose="020B0604020202020204" pitchFamily="34" charset="0"/>
                <a:cs typeface="Arial" panose="020B0604020202020204" pitchFamily="34" charset="0"/>
              </a:rPr>
              <a:t>A second </a:t>
            </a:r>
            <a:r>
              <a:rPr lang="sv-SE" dirty="0" err="1">
                <a:latin typeface="Arial" panose="020B0604020202020204" pitchFamily="34" charset="0"/>
                <a:cs typeface="Arial" panose="020B0604020202020204" pitchFamily="34" charset="0"/>
              </a:rPr>
              <a:t>one</a:t>
            </a:r>
            <a:r>
              <a:rPr lang="sv-SE" dirty="0">
                <a:latin typeface="Arial" panose="020B0604020202020204" pitchFamily="34" charset="0"/>
                <a:cs typeface="Arial" panose="020B0604020202020204" pitchFamily="34" charset="0"/>
              </a:rPr>
              <a:t> is </a:t>
            </a:r>
            <a:r>
              <a:rPr lang="sv-SE" dirty="0" err="1">
                <a:latin typeface="Arial" panose="020B0604020202020204" pitchFamily="34" charset="0"/>
                <a:cs typeface="Arial" panose="020B0604020202020204" pitchFamily="34" charset="0"/>
              </a:rPr>
              <a:t>installed</a:t>
            </a:r>
            <a:r>
              <a:rPr lang="sv-SE" dirty="0">
                <a:latin typeface="Arial" panose="020B0604020202020204" pitchFamily="34" charset="0"/>
                <a:cs typeface="Arial" panose="020B0604020202020204" pitchFamily="34" charset="0"/>
              </a:rPr>
              <a:t> in the BI </a:t>
            </a:r>
            <a:r>
              <a:rPr lang="sv-SE" dirty="0" err="1">
                <a:latin typeface="Arial" panose="020B0604020202020204" pitchFamily="34" charset="0"/>
                <a:cs typeface="Arial" panose="020B0604020202020204" pitchFamily="34" charset="0"/>
              </a:rPr>
              <a:t>lab</a:t>
            </a:r>
            <a:r>
              <a:rPr lang="sv-SE" dirty="0">
                <a:latin typeface="Arial" panose="020B0604020202020204" pitchFamily="34" charset="0"/>
                <a:cs typeface="Arial" panose="020B0604020202020204" pitchFamily="34" charset="0"/>
              </a:rPr>
              <a:t> and is </a:t>
            </a:r>
            <a:r>
              <a:rPr lang="sv-SE" dirty="0" err="1">
                <a:latin typeface="Arial" panose="020B0604020202020204" pitchFamily="34" charset="0"/>
                <a:cs typeface="Arial" panose="020B0604020202020204" pitchFamily="34" charset="0"/>
              </a:rPr>
              <a:t>being</a:t>
            </a:r>
            <a:r>
              <a:rPr lang="sv-SE" dirty="0">
                <a:latin typeface="Arial" panose="020B0604020202020204" pitchFamily="34" charset="0"/>
                <a:cs typeface="Arial" panose="020B0604020202020204" pitchFamily="34" charset="0"/>
              </a:rPr>
              <a:t> </a:t>
            </a:r>
            <a:r>
              <a:rPr lang="sv-SE" dirty="0" err="1">
                <a:latin typeface="Arial" panose="020B0604020202020204" pitchFamily="34" charset="0"/>
                <a:cs typeface="Arial" panose="020B0604020202020204" pitchFamily="34" charset="0"/>
              </a:rPr>
              <a:t>used</a:t>
            </a:r>
            <a:r>
              <a:rPr lang="sv-SE" dirty="0">
                <a:latin typeface="Arial" panose="020B0604020202020204" pitchFamily="34" charset="0"/>
                <a:cs typeface="Arial" panose="020B0604020202020204" pitchFamily="34" charset="0"/>
              </a:rPr>
              <a:t> for the </a:t>
            </a:r>
            <a:r>
              <a:rPr lang="sv-SE" dirty="0" err="1">
                <a:latin typeface="Arial" panose="020B0604020202020204" pitchFamily="34" charset="0"/>
                <a:cs typeface="Arial" panose="020B0604020202020204" pitchFamily="34" charset="0"/>
              </a:rPr>
              <a:t>ongoing</a:t>
            </a:r>
            <a:r>
              <a:rPr lang="sv-SE" dirty="0">
                <a:latin typeface="Arial" panose="020B0604020202020204" pitchFamily="34" charset="0"/>
                <a:cs typeface="Arial" panose="020B0604020202020204" pitchFamily="34" charset="0"/>
              </a:rPr>
              <a:t> tests and </a:t>
            </a:r>
            <a:r>
              <a:rPr lang="sv-SE" dirty="0" err="1">
                <a:latin typeface="Arial" panose="020B0604020202020204" pitchFamily="34" charset="0"/>
                <a:cs typeface="Arial" panose="020B0604020202020204" pitchFamily="34" charset="0"/>
              </a:rPr>
              <a:t>verifications</a:t>
            </a:r>
            <a:r>
              <a:rPr lang="sv-SE" dirty="0">
                <a:latin typeface="Arial" panose="020B0604020202020204" pitchFamily="34" charset="0"/>
                <a:cs typeface="Arial" panose="020B0604020202020204" pitchFamily="34" charset="0"/>
              </a:rPr>
              <a:t>. </a:t>
            </a:r>
          </a:p>
        </p:txBody>
      </p:sp>
      <p:pic>
        <p:nvPicPr>
          <p:cNvPr id="8" name="Picture 7">
            <a:extLst>
              <a:ext uri="{FF2B5EF4-FFF2-40B4-BE49-F238E27FC236}">
                <a16:creationId xmlns:a16="http://schemas.microsoft.com/office/drawing/2014/main" id="{6BEAA1D2-BCF4-084B-AD6E-8C9F7D951D27}"/>
              </a:ext>
            </a:extLst>
          </p:cNvPr>
          <p:cNvPicPr>
            <a:picLocks noChangeAspect="1"/>
          </p:cNvPicPr>
          <p:nvPr/>
        </p:nvPicPr>
        <p:blipFill>
          <a:blip r:embed="rId3"/>
          <a:stretch>
            <a:fillRect/>
          </a:stretch>
        </p:blipFill>
        <p:spPr>
          <a:xfrm>
            <a:off x="2071597" y="5143831"/>
            <a:ext cx="1494264" cy="1261340"/>
          </a:xfrm>
          <a:prstGeom prst="rect">
            <a:avLst/>
          </a:prstGeom>
        </p:spPr>
      </p:pic>
      <p:pic>
        <p:nvPicPr>
          <p:cNvPr id="9" name="Picture 8">
            <a:extLst>
              <a:ext uri="{FF2B5EF4-FFF2-40B4-BE49-F238E27FC236}">
                <a16:creationId xmlns:a16="http://schemas.microsoft.com/office/drawing/2014/main" id="{A805DD41-9B0F-2B4E-B935-A824BC13E03F}"/>
              </a:ext>
            </a:extLst>
          </p:cNvPr>
          <p:cNvPicPr>
            <a:picLocks noChangeAspect="1"/>
          </p:cNvPicPr>
          <p:nvPr/>
        </p:nvPicPr>
        <p:blipFill>
          <a:blip r:embed="rId4"/>
          <a:stretch>
            <a:fillRect/>
          </a:stretch>
        </p:blipFill>
        <p:spPr>
          <a:xfrm>
            <a:off x="379680" y="5026275"/>
            <a:ext cx="1390505" cy="1405356"/>
          </a:xfrm>
          <a:prstGeom prst="rect">
            <a:avLst/>
          </a:prstGeom>
        </p:spPr>
      </p:pic>
      <p:pic>
        <p:nvPicPr>
          <p:cNvPr id="10" name="Picture 9">
            <a:extLst>
              <a:ext uri="{FF2B5EF4-FFF2-40B4-BE49-F238E27FC236}">
                <a16:creationId xmlns:a16="http://schemas.microsoft.com/office/drawing/2014/main" id="{ED520022-D166-F943-88D7-E4FA705971D0}"/>
              </a:ext>
            </a:extLst>
          </p:cNvPr>
          <p:cNvPicPr>
            <a:picLocks noChangeAspect="1"/>
          </p:cNvPicPr>
          <p:nvPr/>
        </p:nvPicPr>
        <p:blipFill>
          <a:blip r:embed="rId5"/>
          <a:stretch>
            <a:fillRect/>
          </a:stretch>
        </p:blipFill>
        <p:spPr>
          <a:xfrm rot="10800000">
            <a:off x="3980398" y="5143831"/>
            <a:ext cx="1140906" cy="1349088"/>
          </a:xfrm>
          <a:prstGeom prst="rect">
            <a:avLst/>
          </a:prstGeom>
        </p:spPr>
      </p:pic>
      <p:pic>
        <p:nvPicPr>
          <p:cNvPr id="11" name="Picture 10">
            <a:extLst>
              <a:ext uri="{FF2B5EF4-FFF2-40B4-BE49-F238E27FC236}">
                <a16:creationId xmlns:a16="http://schemas.microsoft.com/office/drawing/2014/main" id="{06BEF30F-6042-404B-973C-1ED94FD7E549}"/>
              </a:ext>
            </a:extLst>
          </p:cNvPr>
          <p:cNvPicPr>
            <a:picLocks noChangeAspect="1"/>
          </p:cNvPicPr>
          <p:nvPr/>
        </p:nvPicPr>
        <p:blipFill>
          <a:blip r:embed="rId6"/>
          <a:stretch>
            <a:fillRect/>
          </a:stretch>
        </p:blipFill>
        <p:spPr>
          <a:xfrm>
            <a:off x="6156176" y="1714798"/>
            <a:ext cx="2088232" cy="2670014"/>
          </a:xfrm>
          <a:prstGeom prst="rect">
            <a:avLst/>
          </a:prstGeom>
        </p:spPr>
      </p:pic>
    </p:spTree>
    <p:extLst>
      <p:ext uri="{BB962C8B-B14F-4D97-AF65-F5344CB8AC3E}">
        <p14:creationId xmlns:p14="http://schemas.microsoft.com/office/powerpoint/2010/main" val="222326999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3D40D-392B-8144-96E1-8C14F0EA2CFC}"/>
              </a:ext>
            </a:extLst>
          </p:cNvPr>
          <p:cNvSpPr>
            <a:spLocks noGrp="1"/>
          </p:cNvSpPr>
          <p:nvPr>
            <p:ph type="title"/>
          </p:nvPr>
        </p:nvSpPr>
        <p:spPr/>
        <p:txBody>
          <a:bodyPr/>
          <a:lstStyle/>
          <a:p>
            <a:r>
              <a:rPr lang="en-US" dirty="0"/>
              <a:t>Installation of the 1</a:t>
            </a:r>
            <a:r>
              <a:rPr lang="en-US" baseline="30000" dirty="0"/>
              <a:t>st</a:t>
            </a:r>
            <a:r>
              <a:rPr lang="en-US" dirty="0"/>
              <a:t> AIU</a:t>
            </a:r>
          </a:p>
        </p:txBody>
      </p:sp>
      <p:sp>
        <p:nvSpPr>
          <p:cNvPr id="4" name="Slide Number Placeholder 3">
            <a:extLst>
              <a:ext uri="{FF2B5EF4-FFF2-40B4-BE49-F238E27FC236}">
                <a16:creationId xmlns:a16="http://schemas.microsoft.com/office/drawing/2014/main" id="{B62595FC-AADC-2E44-9BAD-B16683529978}"/>
              </a:ext>
            </a:extLst>
          </p:cNvPr>
          <p:cNvSpPr>
            <a:spLocks noGrp="1"/>
          </p:cNvSpPr>
          <p:nvPr>
            <p:ph type="sldNum" sz="quarter" idx="12"/>
          </p:nvPr>
        </p:nvSpPr>
        <p:spPr/>
        <p:txBody>
          <a:bodyPr/>
          <a:lstStyle/>
          <a:p>
            <a:fld id="{551115BC-487E-4422-894C-CB7CD3E79223}" type="slidenum">
              <a:rPr lang="sv-SE" smtClean="0"/>
              <a:t>8</a:t>
            </a:fld>
            <a:endParaRPr lang="sv-SE" dirty="0"/>
          </a:p>
        </p:txBody>
      </p:sp>
      <p:pic>
        <p:nvPicPr>
          <p:cNvPr id="5" name="Picture 4">
            <a:extLst>
              <a:ext uri="{FF2B5EF4-FFF2-40B4-BE49-F238E27FC236}">
                <a16:creationId xmlns:a16="http://schemas.microsoft.com/office/drawing/2014/main" id="{1B2E351C-7EF2-3C46-877E-34E014259A17}"/>
              </a:ext>
            </a:extLst>
          </p:cNvPr>
          <p:cNvPicPr>
            <a:picLocks noChangeAspect="1"/>
          </p:cNvPicPr>
          <p:nvPr/>
        </p:nvPicPr>
        <p:blipFill>
          <a:blip r:embed="rId2"/>
          <a:stretch>
            <a:fillRect/>
          </a:stretch>
        </p:blipFill>
        <p:spPr>
          <a:xfrm>
            <a:off x="971600" y="1484784"/>
            <a:ext cx="6792384" cy="5107543"/>
          </a:xfrm>
          <a:prstGeom prst="rect">
            <a:avLst/>
          </a:prstGeom>
        </p:spPr>
      </p:pic>
      <p:sp>
        <p:nvSpPr>
          <p:cNvPr id="6" name="Rectangle 5">
            <a:extLst>
              <a:ext uri="{FF2B5EF4-FFF2-40B4-BE49-F238E27FC236}">
                <a16:creationId xmlns:a16="http://schemas.microsoft.com/office/drawing/2014/main" id="{7F4C3814-7773-A844-B4B4-377C1FAF62D5}"/>
              </a:ext>
            </a:extLst>
          </p:cNvPr>
          <p:cNvSpPr/>
          <p:nvPr/>
        </p:nvSpPr>
        <p:spPr>
          <a:xfrm>
            <a:off x="899592" y="6613753"/>
            <a:ext cx="5256584" cy="215444"/>
          </a:xfrm>
          <a:prstGeom prst="rect">
            <a:avLst/>
          </a:prstGeom>
        </p:spPr>
        <p:txBody>
          <a:bodyPr wrap="square">
            <a:spAutoFit/>
          </a:bodyPr>
          <a:lstStyle/>
          <a:p>
            <a:pPr>
              <a:spcAft>
                <a:spcPts val="600"/>
              </a:spcAft>
            </a:pPr>
            <a:r>
              <a:rPr lang="sv-SE" sz="800" dirty="0" err="1">
                <a:latin typeface="Arial" panose="020B0604020202020204" pitchFamily="34" charset="0"/>
                <a:cs typeface="Arial" panose="020B0604020202020204" pitchFamily="34" charset="0"/>
              </a:rPr>
              <a:t>Delivery</a:t>
            </a:r>
            <a:r>
              <a:rPr lang="sv-SE" sz="800" dirty="0">
                <a:latin typeface="Arial" panose="020B0604020202020204" pitchFamily="34" charset="0"/>
                <a:cs typeface="Arial" panose="020B0604020202020204" pitchFamily="34" charset="0"/>
              </a:rPr>
              <a:t> </a:t>
            </a:r>
            <a:r>
              <a:rPr lang="sv-SE" sz="800" dirty="0" err="1">
                <a:latin typeface="Arial" panose="020B0604020202020204" pitchFamily="34" charset="0"/>
                <a:cs typeface="Arial" panose="020B0604020202020204" pitchFamily="34" charset="0"/>
              </a:rPr>
              <a:t>of</a:t>
            </a:r>
            <a:r>
              <a:rPr lang="sv-SE" sz="800" dirty="0">
                <a:latin typeface="Arial" panose="020B0604020202020204" pitchFamily="34" charset="0"/>
                <a:cs typeface="Arial" panose="020B0604020202020204" pitchFamily="34" charset="0"/>
              </a:rPr>
              <a:t> the BCM </a:t>
            </a:r>
            <a:r>
              <a:rPr lang="sv-SE" sz="800" dirty="0" err="1">
                <a:latin typeface="Arial" panose="020B0604020202020204" pitchFamily="34" charset="0"/>
                <a:cs typeface="Arial" panose="020B0604020202020204" pitchFamily="34" charset="0"/>
              </a:rPr>
              <a:t>electronics</a:t>
            </a:r>
            <a:r>
              <a:rPr lang="sv-SE" sz="800" dirty="0">
                <a:latin typeface="Arial" panose="020B0604020202020204" pitchFamily="34" charset="0"/>
                <a:cs typeface="Arial" panose="020B0604020202020204" pitchFamily="34" charset="0"/>
              </a:rPr>
              <a:t> by WUT and site installation </a:t>
            </a:r>
            <a:r>
              <a:rPr lang="sv-SE" sz="800" dirty="0" err="1">
                <a:latin typeface="Arial" panose="020B0604020202020204" pitchFamily="34" charset="0"/>
                <a:cs typeface="Arial" panose="020B0604020202020204" pitchFamily="34" charset="0"/>
              </a:rPr>
              <a:t>of</a:t>
            </a:r>
            <a:r>
              <a:rPr lang="sv-SE" sz="800" dirty="0">
                <a:latin typeface="Arial" panose="020B0604020202020204" pitchFamily="34" charset="0"/>
                <a:cs typeface="Arial" panose="020B0604020202020204" pitchFamily="34" charset="0"/>
              </a:rPr>
              <a:t> the </a:t>
            </a:r>
            <a:r>
              <a:rPr lang="sv-SE" sz="800" dirty="0" err="1">
                <a:latin typeface="Arial" panose="020B0604020202020204" pitchFamily="34" charset="0"/>
                <a:cs typeface="Arial" panose="020B0604020202020204" pitchFamily="34" charset="0"/>
              </a:rPr>
              <a:t>first</a:t>
            </a:r>
            <a:r>
              <a:rPr lang="sv-SE" sz="800" dirty="0">
                <a:latin typeface="Arial" panose="020B0604020202020204" pitchFamily="34" charset="0"/>
                <a:cs typeface="Arial" panose="020B0604020202020204" pitchFamily="34" charset="0"/>
              </a:rPr>
              <a:t> AIU (10 April 2019)</a:t>
            </a:r>
            <a:endParaRPr lang="en-GB" sz="800" dirty="0">
              <a:latin typeface="Arial" panose="020B0604020202020204" pitchFamily="34" charset="0"/>
              <a:ea typeface="Times New Roman" pitchFamily="2" charset="0"/>
              <a:cs typeface="Arial" panose="020B0604020202020204" pitchFamily="34" charset="0"/>
            </a:endParaRPr>
          </a:p>
        </p:txBody>
      </p:sp>
    </p:spTree>
    <p:extLst>
      <p:ext uri="{BB962C8B-B14F-4D97-AF65-F5344CB8AC3E}">
        <p14:creationId xmlns:p14="http://schemas.microsoft.com/office/powerpoint/2010/main" val="73950573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5D5FB-3317-F44D-9507-0A14BFA977F0}"/>
              </a:ext>
            </a:extLst>
          </p:cNvPr>
          <p:cNvSpPr>
            <a:spLocks noGrp="1"/>
          </p:cNvSpPr>
          <p:nvPr>
            <p:ph type="title"/>
          </p:nvPr>
        </p:nvSpPr>
        <p:spPr/>
        <p:txBody>
          <a:bodyPr/>
          <a:lstStyle/>
          <a:p>
            <a:r>
              <a:rPr lang="en-US" dirty="0" err="1"/>
              <a:t>uTCA</a:t>
            </a:r>
            <a:r>
              <a:rPr lang="en-US" dirty="0"/>
              <a:t> crate and infrastructure cards</a:t>
            </a:r>
          </a:p>
        </p:txBody>
      </p:sp>
      <p:sp>
        <p:nvSpPr>
          <p:cNvPr id="4" name="Slide Number Placeholder 3">
            <a:extLst>
              <a:ext uri="{FF2B5EF4-FFF2-40B4-BE49-F238E27FC236}">
                <a16:creationId xmlns:a16="http://schemas.microsoft.com/office/drawing/2014/main" id="{1543C005-8101-6447-B5F4-EA100E470802}"/>
              </a:ext>
            </a:extLst>
          </p:cNvPr>
          <p:cNvSpPr>
            <a:spLocks noGrp="1"/>
          </p:cNvSpPr>
          <p:nvPr>
            <p:ph type="sldNum" sz="quarter" idx="12"/>
          </p:nvPr>
        </p:nvSpPr>
        <p:spPr/>
        <p:txBody>
          <a:bodyPr/>
          <a:lstStyle/>
          <a:p>
            <a:fld id="{551115BC-487E-4422-894C-CB7CD3E79223}" type="slidenum">
              <a:rPr lang="sv-SE" smtClean="0"/>
              <a:t>9</a:t>
            </a:fld>
            <a:endParaRPr lang="sv-SE" dirty="0"/>
          </a:p>
        </p:txBody>
      </p:sp>
      <p:sp>
        <p:nvSpPr>
          <p:cNvPr id="5" name="Rectangle 4">
            <a:extLst>
              <a:ext uri="{FF2B5EF4-FFF2-40B4-BE49-F238E27FC236}">
                <a16:creationId xmlns:a16="http://schemas.microsoft.com/office/drawing/2014/main" id="{00972DB8-B8E4-434B-8BF4-B08EB15E44BE}"/>
              </a:ext>
            </a:extLst>
          </p:cNvPr>
          <p:cNvSpPr/>
          <p:nvPr/>
        </p:nvSpPr>
        <p:spPr>
          <a:xfrm>
            <a:off x="95620" y="1451410"/>
            <a:ext cx="6457580" cy="3677930"/>
          </a:xfrm>
          <a:prstGeom prst="rect">
            <a:avLst/>
          </a:prstGeom>
        </p:spPr>
        <p:txBody>
          <a:bodyPr wrap="square">
            <a:spAutoFit/>
          </a:bodyPr>
          <a:lstStyle/>
          <a:p>
            <a:pPr marL="285750" indent="-285750">
              <a:spcAft>
                <a:spcPts val="600"/>
              </a:spcAft>
              <a:buFont typeface="Arial" panose="020B0604020202020204" pitchFamily="34" charset="0"/>
              <a:buChar char="•"/>
            </a:pPr>
            <a:r>
              <a:rPr lang="sv-SE" sz="1600" dirty="0" err="1">
                <a:latin typeface="Arial" panose="020B0604020202020204" pitchFamily="34" charset="0"/>
                <a:cs typeface="Arial" panose="020B0604020202020204" pitchFamily="34" charset="0"/>
              </a:rPr>
              <a:t>Struck</a:t>
            </a:r>
            <a:r>
              <a:rPr lang="sv-SE" sz="1600" dirty="0">
                <a:latin typeface="Arial" panose="020B0604020202020204" pitchFamily="34" charset="0"/>
                <a:cs typeface="Arial" panose="020B0604020202020204" pitchFamily="34" charset="0"/>
              </a:rPr>
              <a:t> SIS8900 and SIS8300-KU boards for the </a:t>
            </a:r>
            <a:r>
              <a:rPr lang="sv-SE" sz="1600" dirty="0" err="1">
                <a:latin typeface="Arial" panose="020B0604020202020204" pitchFamily="34" charset="0"/>
                <a:cs typeface="Arial" panose="020B0604020202020204" pitchFamily="34" charset="0"/>
              </a:rPr>
              <a:t>BCMs</a:t>
            </a:r>
            <a:r>
              <a:rPr lang="sv-SE" sz="1600" dirty="0">
                <a:latin typeface="Arial" panose="020B0604020202020204" pitchFamily="34" charset="0"/>
                <a:cs typeface="Arial" panose="020B0604020202020204" pitchFamily="34" charset="0"/>
              </a:rPr>
              <a:t> in the </a:t>
            </a:r>
            <a:r>
              <a:rPr lang="sv-SE" sz="1600" dirty="0" err="1">
                <a:latin typeface="Arial" panose="020B0604020202020204" pitchFamily="34" charset="0"/>
                <a:cs typeface="Arial" panose="020B0604020202020204" pitchFamily="34" charset="0"/>
              </a:rPr>
              <a:t>warm</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linac</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have</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been</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purchased</a:t>
            </a:r>
            <a:r>
              <a:rPr lang="sv-SE" sz="1600" dirty="0">
                <a:latin typeface="Arial" panose="020B0604020202020204" pitchFamily="34" charset="0"/>
                <a:cs typeface="Arial" panose="020B0604020202020204" pitchFamily="34" charset="0"/>
              </a:rPr>
              <a:t> by ESS-BI.</a:t>
            </a:r>
          </a:p>
          <a:p>
            <a:pPr marL="285750" indent="-285750">
              <a:spcAft>
                <a:spcPts val="600"/>
              </a:spcAft>
              <a:buFont typeface="Arial" panose="020B0604020202020204" pitchFamily="34" charset="0"/>
              <a:buChar char="•"/>
            </a:pPr>
            <a:r>
              <a:rPr lang="sv-SE" sz="1600" dirty="0" err="1">
                <a:latin typeface="Arial" panose="020B0604020202020204" pitchFamily="34" charset="0"/>
                <a:cs typeface="Arial" panose="020B0604020202020204" pitchFamily="34" charset="0"/>
              </a:rPr>
              <a:t>Delivery</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of</a:t>
            </a:r>
            <a:r>
              <a:rPr lang="sv-SE" sz="1600" dirty="0">
                <a:latin typeface="Arial" panose="020B0604020202020204" pitchFamily="34" charset="0"/>
                <a:cs typeface="Arial" panose="020B0604020202020204" pitchFamily="34" charset="0"/>
              </a:rPr>
              <a:t> the </a:t>
            </a:r>
            <a:r>
              <a:rPr lang="sv-SE" sz="1600" dirty="0" err="1">
                <a:latin typeface="Arial" panose="020B0604020202020204" pitchFamily="34" charset="0"/>
                <a:cs typeface="Arial" panose="020B0604020202020204" pitchFamily="34" charset="0"/>
              </a:rPr>
              <a:t>uTCA</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crates</a:t>
            </a:r>
            <a:r>
              <a:rPr lang="sv-SE" sz="1600" dirty="0">
                <a:latin typeface="Arial" panose="020B0604020202020204" pitchFamily="34" charset="0"/>
                <a:cs typeface="Arial" panose="020B0604020202020204" pitchFamily="34" charset="0"/>
              </a:rPr>
              <a:t> and the </a:t>
            </a:r>
            <a:r>
              <a:rPr lang="sv-SE" sz="1600" dirty="0" err="1">
                <a:latin typeface="Arial" panose="020B0604020202020204" pitchFamily="34" charset="0"/>
                <a:cs typeface="Arial" panose="020B0604020202020204" pitchFamily="34" charset="0"/>
              </a:rPr>
              <a:t>infrastruture</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cards</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are</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expected</a:t>
            </a:r>
            <a:r>
              <a:rPr lang="sv-SE" sz="1600" dirty="0">
                <a:latin typeface="Arial" panose="020B0604020202020204" pitchFamily="34" charset="0"/>
                <a:cs typeface="Arial" panose="020B0604020202020204" pitchFamily="34" charset="0"/>
              </a:rPr>
              <a:t> from ESS-ICS.  </a:t>
            </a:r>
          </a:p>
          <a:p>
            <a:pPr marL="285750" indent="-285750">
              <a:spcAft>
                <a:spcPts val="600"/>
              </a:spcAft>
              <a:buFont typeface="Arial" panose="020B0604020202020204" pitchFamily="34" charset="0"/>
              <a:buChar char="•"/>
            </a:pPr>
            <a:r>
              <a:rPr lang="sv-SE" sz="1600" dirty="0">
                <a:latin typeface="Arial" panose="020B0604020202020204" pitchFamily="34" charset="0"/>
                <a:cs typeface="Arial" panose="020B0604020202020204" pitchFamily="34" charset="0"/>
              </a:rPr>
              <a:t>A </a:t>
            </a:r>
            <a:r>
              <a:rPr lang="sv-SE" sz="1600" dirty="0" err="1">
                <a:latin typeface="Arial" panose="020B0604020202020204" pitchFamily="34" charset="0"/>
                <a:cs typeface="Arial" panose="020B0604020202020204" pitchFamily="34" charset="0"/>
              </a:rPr>
              <a:t>uTCA</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crate</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running</a:t>
            </a:r>
            <a:r>
              <a:rPr lang="sv-SE" sz="1600" dirty="0">
                <a:latin typeface="Arial" panose="020B0604020202020204" pitchFamily="34" charset="0"/>
                <a:cs typeface="Arial" panose="020B0604020202020204" pitchFamily="34" charset="0"/>
              </a:rPr>
              <a:t> the BCM rev. 1 (</a:t>
            </a:r>
            <a:r>
              <a:rPr lang="sv-SE" sz="1600" dirty="0" err="1">
                <a:latin typeface="Arial" panose="020B0604020202020204" pitchFamily="34" charset="0"/>
                <a:cs typeface="Arial" panose="020B0604020202020204" pitchFamily="34" charset="0"/>
              </a:rPr>
              <a:t>used</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during</a:t>
            </a:r>
            <a:r>
              <a:rPr lang="sv-SE" sz="1600" dirty="0">
                <a:latin typeface="Arial" panose="020B0604020202020204" pitchFamily="34" charset="0"/>
                <a:cs typeface="Arial" panose="020B0604020202020204" pitchFamily="34" charset="0"/>
              </a:rPr>
              <a:t> the </a:t>
            </a:r>
            <a:r>
              <a:rPr lang="sv-SE" sz="1600" dirty="0" err="1">
                <a:latin typeface="Arial" panose="020B0604020202020204" pitchFamily="34" charset="0"/>
                <a:cs typeface="Arial" panose="020B0604020202020204" pitchFamily="34" charset="0"/>
              </a:rPr>
              <a:t>first</a:t>
            </a:r>
            <a:r>
              <a:rPr lang="sv-SE" sz="1600" dirty="0">
                <a:latin typeface="Arial" panose="020B0604020202020204" pitchFamily="34" charset="0"/>
                <a:cs typeface="Arial" panose="020B0604020202020204" pitchFamily="34" charset="0"/>
              </a:rPr>
              <a:t> round </a:t>
            </a:r>
            <a:r>
              <a:rPr lang="sv-SE" sz="1600" dirty="0" err="1">
                <a:latin typeface="Arial" panose="020B0604020202020204" pitchFamily="34" charset="0"/>
                <a:cs typeface="Arial" panose="020B0604020202020204" pitchFamily="34" charset="0"/>
              </a:rPr>
              <a:t>of</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ISrc</a:t>
            </a:r>
            <a:r>
              <a:rPr lang="sv-SE" sz="1600" dirty="0">
                <a:latin typeface="Arial" panose="020B0604020202020204" pitchFamily="34" charset="0"/>
                <a:cs typeface="Arial" panose="020B0604020202020204" pitchFamily="34" charset="0"/>
              </a:rPr>
              <a:t>/LEBT </a:t>
            </a:r>
            <a:r>
              <a:rPr lang="sv-SE" sz="1600" dirty="0" err="1">
                <a:latin typeface="Arial" panose="020B0604020202020204" pitchFamily="34" charset="0"/>
                <a:cs typeface="Arial" panose="020B0604020202020204" pitchFamily="34" charset="0"/>
              </a:rPr>
              <a:t>commissioning</a:t>
            </a:r>
            <a:r>
              <a:rPr lang="sv-SE" sz="1600" dirty="0">
                <a:latin typeface="Arial" panose="020B0604020202020204" pitchFamily="34" charset="0"/>
                <a:cs typeface="Arial" panose="020B0604020202020204" pitchFamily="34" charset="0"/>
              </a:rPr>
              <a:t> in Lund) is still in the BCM rack (</a:t>
            </a:r>
            <a:r>
              <a:rPr lang="sv-SE" sz="1600" dirty="0" err="1">
                <a:latin typeface="Arial" panose="020B0604020202020204" pitchFamily="34" charset="0"/>
                <a:cs typeface="Arial" panose="020B0604020202020204" pitchFamily="34" charset="0"/>
              </a:rPr>
              <a:t>should</a:t>
            </a:r>
            <a:r>
              <a:rPr lang="sv-SE" sz="1600" dirty="0">
                <a:latin typeface="Arial" panose="020B0604020202020204" pitchFamily="34" charset="0"/>
                <a:cs typeface="Arial" panose="020B0604020202020204" pitchFamily="34" charset="0"/>
              </a:rPr>
              <a:t> be </a:t>
            </a:r>
            <a:r>
              <a:rPr lang="sv-SE" sz="1600" dirty="0" err="1">
                <a:latin typeface="Arial" panose="020B0604020202020204" pitchFamily="34" charset="0"/>
                <a:cs typeface="Arial" panose="020B0604020202020204" pitchFamily="34" charset="0"/>
              </a:rPr>
              <a:t>replaced</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with</a:t>
            </a:r>
            <a:r>
              <a:rPr lang="sv-SE" sz="1600" dirty="0">
                <a:latin typeface="Arial" panose="020B0604020202020204" pitchFamily="34" charset="0"/>
                <a:cs typeface="Arial" panose="020B0604020202020204" pitchFamily="34" charset="0"/>
              </a:rPr>
              <a:t> a redundant BCM rev. 3).</a:t>
            </a:r>
          </a:p>
          <a:p>
            <a:pPr marL="285750" indent="-285750">
              <a:spcAft>
                <a:spcPts val="600"/>
              </a:spcAft>
              <a:buFont typeface="Arial" panose="020B0604020202020204" pitchFamily="34" charset="0"/>
              <a:buChar char="•"/>
            </a:pPr>
            <a:r>
              <a:rPr lang="sv-SE" sz="1600" dirty="0">
                <a:latin typeface="Arial" panose="020B0604020202020204" pitchFamily="34" charset="0"/>
                <a:cs typeface="Arial" panose="020B0604020202020204" pitchFamily="34" charset="0"/>
              </a:rPr>
              <a:t>Another </a:t>
            </a:r>
            <a:r>
              <a:rPr lang="sv-SE" sz="1600" dirty="0" err="1">
                <a:latin typeface="Arial" panose="020B0604020202020204" pitchFamily="34" charset="0"/>
                <a:cs typeface="Arial" panose="020B0604020202020204" pitchFamily="34" charset="0"/>
              </a:rPr>
              <a:t>uTCA</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crate</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running</a:t>
            </a:r>
            <a:r>
              <a:rPr lang="sv-SE" sz="1600" dirty="0">
                <a:latin typeface="Arial" panose="020B0604020202020204" pitchFamily="34" charset="0"/>
                <a:cs typeface="Arial" panose="020B0604020202020204" pitchFamily="34" charset="0"/>
              </a:rPr>
              <a:t> BCM rev. 3 FW is </a:t>
            </a:r>
            <a:r>
              <a:rPr lang="sv-SE" sz="1600" dirty="0" err="1">
                <a:latin typeface="Arial" panose="020B0604020202020204" pitchFamily="34" charset="0"/>
                <a:cs typeface="Arial" panose="020B0604020202020204" pitchFamily="34" charset="0"/>
              </a:rPr>
              <a:t>now</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installed</a:t>
            </a:r>
            <a:r>
              <a:rPr lang="sv-SE" sz="1600" dirty="0">
                <a:latin typeface="Arial" panose="020B0604020202020204" pitchFamily="34" charset="0"/>
                <a:cs typeface="Arial" panose="020B0604020202020204" pitchFamily="34" charset="0"/>
              </a:rPr>
              <a:t> on site and is </a:t>
            </a:r>
            <a:r>
              <a:rPr lang="sv-SE" sz="1600" dirty="0" err="1">
                <a:latin typeface="Arial" panose="020B0604020202020204" pitchFamily="34" charset="0"/>
                <a:cs typeface="Arial" panose="020B0604020202020204" pitchFamily="34" charset="0"/>
              </a:rPr>
              <a:t>currently</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being</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used</a:t>
            </a:r>
            <a:r>
              <a:rPr lang="sv-SE" sz="1600" dirty="0">
                <a:latin typeface="Arial" panose="020B0604020202020204" pitchFamily="34" charset="0"/>
                <a:cs typeface="Arial" panose="020B0604020202020204" pitchFamily="34" charset="0"/>
              </a:rPr>
              <a:t> for the BCM FW and the BCM-FBIS interface tests.</a:t>
            </a:r>
          </a:p>
          <a:p>
            <a:pPr marL="285750" indent="-285750">
              <a:spcAft>
                <a:spcPts val="600"/>
              </a:spcAft>
              <a:buFont typeface="Arial" panose="020B0604020202020204" pitchFamily="34" charset="0"/>
              <a:buChar char="•"/>
            </a:pPr>
            <a:r>
              <a:rPr lang="sv-SE" sz="1600" dirty="0">
                <a:latin typeface="Arial" panose="020B0604020202020204" pitchFamily="34" charset="0"/>
                <a:cs typeface="Arial" panose="020B0604020202020204" pitchFamily="34" charset="0"/>
              </a:rPr>
              <a:t>A </a:t>
            </a:r>
            <a:r>
              <a:rPr lang="sv-SE" sz="1600" dirty="0" err="1">
                <a:latin typeface="Arial" panose="020B0604020202020204" pitchFamily="34" charset="0"/>
                <a:cs typeface="Arial" panose="020B0604020202020204" pitchFamily="34" charset="0"/>
              </a:rPr>
              <a:t>few</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more</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uTCA</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crates</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are</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being</a:t>
            </a:r>
            <a:r>
              <a:rPr lang="sv-SE" sz="1600" dirty="0">
                <a:latin typeface="Arial" panose="020B0604020202020204" pitchFamily="34" charset="0"/>
                <a:cs typeface="Arial" panose="020B0604020202020204" pitchFamily="34" charset="0"/>
              </a:rPr>
              <a:t> </a:t>
            </a:r>
            <a:r>
              <a:rPr lang="sv-SE" sz="1600" dirty="0" err="1">
                <a:latin typeface="Arial" panose="020B0604020202020204" pitchFamily="34" charset="0"/>
                <a:cs typeface="Arial" panose="020B0604020202020204" pitchFamily="34" charset="0"/>
              </a:rPr>
              <a:t>used</a:t>
            </a:r>
            <a:r>
              <a:rPr lang="sv-SE" sz="1600" dirty="0">
                <a:latin typeface="Arial" panose="020B0604020202020204" pitchFamily="34" charset="0"/>
                <a:cs typeface="Arial" panose="020B0604020202020204" pitchFamily="34" charset="0"/>
              </a:rPr>
              <a:t> in the BI </a:t>
            </a:r>
            <a:r>
              <a:rPr lang="sv-SE" sz="1600" dirty="0" err="1">
                <a:latin typeface="Arial" panose="020B0604020202020204" pitchFamily="34" charset="0"/>
                <a:cs typeface="Arial" panose="020B0604020202020204" pitchFamily="34" charset="0"/>
              </a:rPr>
              <a:t>lab</a:t>
            </a:r>
            <a:r>
              <a:rPr lang="sv-SE" sz="1600" dirty="0">
                <a:latin typeface="Arial" panose="020B0604020202020204" pitchFamily="34" charset="0"/>
                <a:cs typeface="Arial" panose="020B0604020202020204" pitchFamily="34" charset="0"/>
              </a:rPr>
              <a:t> for the </a:t>
            </a:r>
            <a:r>
              <a:rPr lang="sv-SE" sz="1600" dirty="0" err="1">
                <a:latin typeface="Arial" panose="020B0604020202020204" pitchFamily="34" charset="0"/>
                <a:cs typeface="Arial" panose="020B0604020202020204" pitchFamily="34" charset="0"/>
              </a:rPr>
              <a:t>ongoing</a:t>
            </a:r>
            <a:r>
              <a:rPr lang="sv-SE" sz="1600" dirty="0">
                <a:latin typeface="Arial" panose="020B0604020202020204" pitchFamily="34" charset="0"/>
                <a:cs typeface="Arial" panose="020B0604020202020204" pitchFamily="34" charset="0"/>
              </a:rPr>
              <a:t> BCM tests, </a:t>
            </a:r>
            <a:r>
              <a:rPr lang="sv-SE" sz="1600" dirty="0" err="1">
                <a:latin typeface="Arial" panose="020B0604020202020204" pitchFamily="34" charset="0"/>
                <a:cs typeface="Arial" panose="020B0604020202020204" pitchFamily="34" charset="0"/>
              </a:rPr>
              <a:t>verifications</a:t>
            </a:r>
            <a:r>
              <a:rPr lang="sv-SE" sz="1600" dirty="0">
                <a:latin typeface="Arial" panose="020B0604020202020204" pitchFamily="34" charset="0"/>
                <a:cs typeface="Arial" panose="020B0604020202020204" pitchFamily="34" charset="0"/>
              </a:rPr>
              <a:t> and bug </a:t>
            </a:r>
            <a:r>
              <a:rPr lang="sv-SE" sz="1600" dirty="0" err="1">
                <a:latin typeface="Arial" panose="020B0604020202020204" pitchFamily="34" charset="0"/>
                <a:cs typeface="Arial" panose="020B0604020202020204" pitchFamily="34" charset="0"/>
              </a:rPr>
              <a:t>fixings</a:t>
            </a:r>
            <a:r>
              <a:rPr lang="sv-SE" sz="1600" dirty="0">
                <a:latin typeface="Arial" panose="020B0604020202020204" pitchFamily="34" charset="0"/>
                <a:cs typeface="Arial" panose="020B0604020202020204" pitchFamily="34" charset="0"/>
              </a:rPr>
              <a:t>. </a:t>
            </a:r>
          </a:p>
          <a:p>
            <a:pPr marL="285750" indent="-285750">
              <a:spcAft>
                <a:spcPts val="600"/>
              </a:spcAft>
              <a:buFont typeface="Arial" panose="020B0604020202020204" pitchFamily="34" charset="0"/>
              <a:buChar char="•"/>
            </a:pPr>
            <a:endParaRPr lang="sv-SE" sz="1600" dirty="0">
              <a:latin typeface="Arial" panose="020B0604020202020204" pitchFamily="34" charset="0"/>
              <a:cs typeface="Arial" panose="020B0604020202020204" pitchFamily="34" charset="0"/>
            </a:endParaRPr>
          </a:p>
        </p:txBody>
      </p:sp>
      <p:pic>
        <p:nvPicPr>
          <p:cNvPr id="1026" name="Picture 2" descr="SIS8900 photograph">
            <a:extLst>
              <a:ext uri="{FF2B5EF4-FFF2-40B4-BE49-F238E27FC236}">
                <a16:creationId xmlns:a16="http://schemas.microsoft.com/office/drawing/2014/main" id="{B8BA90FA-DC22-2C41-905F-BFFBA59656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468" y="5249376"/>
            <a:ext cx="925707" cy="14000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truck SIS8900">
            <a:extLst>
              <a:ext uri="{FF2B5EF4-FFF2-40B4-BE49-F238E27FC236}">
                <a16:creationId xmlns:a16="http://schemas.microsoft.com/office/drawing/2014/main" id="{893B7F53-93B2-DF4B-BD53-56EC979458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251" y="5310121"/>
            <a:ext cx="882309" cy="1278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7F48F11-99DD-814F-B258-99E4C8343C89}"/>
              </a:ext>
            </a:extLst>
          </p:cNvPr>
          <p:cNvPicPr>
            <a:picLocks noChangeAspect="1"/>
          </p:cNvPicPr>
          <p:nvPr/>
        </p:nvPicPr>
        <p:blipFill>
          <a:blip r:embed="rId4"/>
          <a:stretch>
            <a:fillRect/>
          </a:stretch>
        </p:blipFill>
        <p:spPr>
          <a:xfrm>
            <a:off x="2406997" y="4951332"/>
            <a:ext cx="1162975" cy="944819"/>
          </a:xfrm>
          <a:prstGeom prst="rect">
            <a:avLst/>
          </a:prstGeom>
        </p:spPr>
      </p:pic>
      <p:pic>
        <p:nvPicPr>
          <p:cNvPr id="9" name="Picture 8">
            <a:extLst>
              <a:ext uri="{FF2B5EF4-FFF2-40B4-BE49-F238E27FC236}">
                <a16:creationId xmlns:a16="http://schemas.microsoft.com/office/drawing/2014/main" id="{6B84B5B8-4162-E847-ABB0-D5879772ED6D}"/>
              </a:ext>
            </a:extLst>
          </p:cNvPr>
          <p:cNvPicPr>
            <a:picLocks noChangeAspect="1"/>
          </p:cNvPicPr>
          <p:nvPr/>
        </p:nvPicPr>
        <p:blipFill>
          <a:blip r:embed="rId5"/>
          <a:stretch>
            <a:fillRect/>
          </a:stretch>
        </p:blipFill>
        <p:spPr>
          <a:xfrm>
            <a:off x="3094971" y="5866739"/>
            <a:ext cx="1494343" cy="979222"/>
          </a:xfrm>
          <a:prstGeom prst="rect">
            <a:avLst/>
          </a:prstGeom>
        </p:spPr>
      </p:pic>
      <p:pic>
        <p:nvPicPr>
          <p:cNvPr id="1034" name="Picture 10" descr="https://www.nateurope.com/zoomimg/103.jpg">
            <a:extLst>
              <a:ext uri="{FF2B5EF4-FFF2-40B4-BE49-F238E27FC236}">
                <a16:creationId xmlns:a16="http://schemas.microsoft.com/office/drawing/2014/main" id="{15E9B590-E0BD-AE46-95C8-D1F723EBBE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5131" y="5805912"/>
            <a:ext cx="1652252" cy="10400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966BDBE-801C-3047-9AC8-1C9EB617B749}"/>
              </a:ext>
            </a:extLst>
          </p:cNvPr>
          <p:cNvPicPr>
            <a:picLocks noChangeAspect="1"/>
          </p:cNvPicPr>
          <p:nvPr/>
        </p:nvPicPr>
        <p:blipFill>
          <a:blip r:embed="rId7"/>
          <a:stretch>
            <a:fillRect/>
          </a:stretch>
        </p:blipFill>
        <p:spPr>
          <a:xfrm>
            <a:off x="6660232" y="1700808"/>
            <a:ext cx="2195736" cy="1628941"/>
          </a:xfrm>
          <a:prstGeom prst="rect">
            <a:avLst/>
          </a:prstGeom>
        </p:spPr>
      </p:pic>
      <p:pic>
        <p:nvPicPr>
          <p:cNvPr id="1036" name="Picture 12" descr="https://www.nateurope.com/zoomimg/89.jpg">
            <a:extLst>
              <a:ext uri="{FF2B5EF4-FFF2-40B4-BE49-F238E27FC236}">
                <a16:creationId xmlns:a16="http://schemas.microsoft.com/office/drawing/2014/main" id="{9C462B8C-5888-824E-90C2-B5D56A61E8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7296" y="4877396"/>
            <a:ext cx="1748134" cy="9857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F652C34E-7D6C-CD4F-B3B9-C2207580C991}"/>
              </a:ext>
            </a:extLst>
          </p:cNvPr>
          <p:cNvPicPr>
            <a:picLocks noChangeAspect="1"/>
          </p:cNvPicPr>
          <p:nvPr/>
        </p:nvPicPr>
        <p:blipFill>
          <a:blip r:embed="rId9"/>
          <a:stretch>
            <a:fillRect/>
          </a:stretch>
        </p:blipFill>
        <p:spPr>
          <a:xfrm>
            <a:off x="6766173" y="3589832"/>
            <a:ext cx="1995250" cy="2660333"/>
          </a:xfrm>
          <a:prstGeom prst="rect">
            <a:avLst/>
          </a:prstGeom>
        </p:spPr>
      </p:pic>
    </p:spTree>
    <p:extLst>
      <p:ext uri="{BB962C8B-B14F-4D97-AF65-F5344CB8AC3E}">
        <p14:creationId xmlns:p14="http://schemas.microsoft.com/office/powerpoint/2010/main" val="145305209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36373"/>
  <p:tag name="AS_OS" val="Microsoft Windows NT 6.1.7601 Service Pack 1"/>
  <p:tag name="AS_RELEASE_DATE" val="2014.10.14"/>
  <p:tag name="AS_TITLE" val="Aspose.Slides for .NET 4.0"/>
  <p:tag name="AS_VERSION" val="14.8.0.0"/>
</p:tagLst>
</file>

<file path=ppt/theme/theme1.xml><?xml version="1.0" encoding="utf-8"?>
<a:theme xmlns:a="http://schemas.openxmlformats.org/drawingml/2006/main" name="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S Core Powerpoint" id="{F02C5803-D437-4A4B-B279-84472F47EB33}" vid="{77746F4A-52A9-724A-84EC-D1436FAAE3A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28294</TotalTime>
  <Words>2015</Words>
  <Application>Microsoft Macintosh PowerPoint</Application>
  <PresentationFormat>On-screen Show (4:3)</PresentationFormat>
  <Paragraphs>187</Paragraphs>
  <Slides>22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Courier New</vt:lpstr>
      <vt:lpstr>Optima</vt:lpstr>
      <vt:lpstr>Times New Roman</vt:lpstr>
      <vt:lpstr>ESS Core Powerpoint</vt:lpstr>
      <vt:lpstr>BCM Status    Hooman Hassanzadegan  BI forum, 22-24 Oct. 2019, Warsaw</vt:lpstr>
      <vt:lpstr>BCM summary</vt:lpstr>
      <vt:lpstr>BCM sensors </vt:lpstr>
      <vt:lpstr>Non-standard ACCT sensors </vt:lpstr>
      <vt:lpstr>ACCT Front-end units</vt:lpstr>
      <vt:lpstr>BCM cabling</vt:lpstr>
      <vt:lpstr>ACCT Interface Unit (AIU)</vt:lpstr>
      <vt:lpstr>Installation of the 1st AIU</vt:lpstr>
      <vt:lpstr>uTCA crate and infrastructure cards</vt:lpstr>
      <vt:lpstr>Other items</vt:lpstr>
      <vt:lpstr>BCM firmware – top level</vt:lpstr>
      <vt:lpstr>BCM firmware – Beam Permit signal</vt:lpstr>
      <vt:lpstr>BCM firmware – ACCT data processing</vt:lpstr>
      <vt:lpstr>BCM firmware – differential alarms</vt:lpstr>
      <vt:lpstr>BCM software</vt:lpstr>
      <vt:lpstr>Engineering OPI for the ongoing SW development – ongoing work</vt:lpstr>
      <vt:lpstr>MPS-agreed BCM machine-protection functions</vt:lpstr>
      <vt:lpstr>ESS Beam and destination modes</vt:lpstr>
      <vt:lpstr>Proposal 1: a new model-based differential machine protection function</vt:lpstr>
      <vt:lpstr>Proposal 1: a new model-based differential machine protection function</vt:lpstr>
      <vt:lpstr>Proposal 2: a protection function based on pulse-to-pulse waveform comparisons</vt:lpstr>
      <vt:lpstr>Issues / next steps</vt:lpstr>
    </vt:vector>
  </TitlesOfParts>
  <Manager/>
  <Company>ESS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Heléne Björkman</dc:creator>
  <cp:lastModifiedBy>Microsoft Office User</cp:lastModifiedBy>
  <cp:revision>445</cp:revision>
  <cp:lastPrinted>2018-11-20T19:16:18Z</cp:lastPrinted>
  <dcterms:created xsi:type="dcterms:W3CDTF">2013-10-29T16:05:10Z</dcterms:created>
  <dcterms:modified xsi:type="dcterms:W3CDTF">2019-10-21T13:01:26Z</dcterms:modified>
</cp:coreProperties>
</file>