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364" r:id="rId3"/>
    <p:sldId id="410" r:id="rId4"/>
    <p:sldId id="411" r:id="rId5"/>
    <p:sldId id="409" r:id="rId6"/>
    <p:sldId id="419" r:id="rId7"/>
    <p:sldId id="392" r:id="rId8"/>
    <p:sldId id="412" r:id="rId9"/>
    <p:sldId id="393" r:id="rId10"/>
    <p:sldId id="420" r:id="rId11"/>
    <p:sldId id="413" r:id="rId12"/>
    <p:sldId id="381" r:id="rId13"/>
    <p:sldId id="417" r:id="rId14"/>
    <p:sldId id="415" r:id="rId15"/>
    <p:sldId id="416" r:id="rId16"/>
    <p:sldId id="418" r:id="rId17"/>
    <p:sldId id="285" r:id="rId18"/>
    <p:sldId id="414" r:id="rId19"/>
    <p:sldId id="371" r:id="rId20"/>
  </p:sldIdLst>
  <p:sldSz cx="9144000" cy="6858000" type="screen4x3"/>
  <p:notesSz cx="6858000" cy="9144000"/>
  <p:custDataLst>
    <p:tags r:id="rId22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C00000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358" autoAdjust="0"/>
    <p:restoredTop sz="86390" autoAdjust="0"/>
  </p:normalViewPr>
  <p:slideViewPr>
    <p:cSldViewPr>
      <p:cViewPr varScale="1">
        <p:scale>
          <a:sx n="155" d="100"/>
          <a:sy n="155" d="100"/>
        </p:scale>
        <p:origin x="173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0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2835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6793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750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2019-10-22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2019-10-22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65428"/>
            <a:ext cx="9144000" cy="705600"/>
          </a:xfrm>
          <a:prstGeom prst="rect">
            <a:avLst/>
          </a:prstGeom>
          <a:gradFill flip="none" rotWithShape="1">
            <a:gsLst>
              <a:gs pos="72000">
                <a:schemeClr val="tx2">
                  <a:lumMod val="40000"/>
                  <a:lumOff val="60000"/>
                </a:schemeClr>
              </a:gs>
              <a:gs pos="8000">
                <a:srgbClr val="FFFFFF">
                  <a:alpha val="52000"/>
                </a:srgbClr>
              </a:gs>
            </a:gsLst>
            <a:lin ang="2064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 dirty="0"/>
          </a:p>
        </p:txBody>
      </p:sp>
      <p:pic>
        <p:nvPicPr>
          <p:cNvPr id="8" name="Picture 7" descr="ess_logo_frugal_blue_cmy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6199718"/>
            <a:ext cx="1151468" cy="61958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563824" y="6292963"/>
            <a:ext cx="331372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kern="0" spc="-30" baseline="0" dirty="0">
                <a:solidFill>
                  <a:srgbClr val="119FD5"/>
                </a:solidFill>
                <a:latin typeface="Optima" charset="0"/>
                <a:ea typeface="Optima" charset="0"/>
                <a:cs typeface="Optima" charset="0"/>
              </a:rPr>
              <a:t>AD Safety Group</a:t>
            </a:r>
            <a:r>
              <a:rPr lang="en-US" sz="1200" b="1" kern="0" spc="-30" dirty="0">
                <a:solidFill>
                  <a:srgbClr val="119FD5"/>
                </a:solidFill>
                <a:latin typeface="Optima" charset="0"/>
                <a:ea typeface="Optima" charset="0"/>
                <a:cs typeface="Optima" charset="0"/>
              </a:rPr>
              <a:t> – Accelerator Installation Team</a:t>
            </a:r>
          </a:p>
          <a:p>
            <a:r>
              <a:rPr lang="en-US" sz="1100" kern="0" spc="-30" dirty="0">
                <a:solidFill>
                  <a:srgbClr val="119FD5"/>
                </a:solidFill>
                <a:latin typeface="Optima" charset="0"/>
                <a:ea typeface="Optima" charset="0"/>
                <a:cs typeface="Optima" charset="0"/>
              </a:rPr>
              <a:t>D.Phan</a:t>
            </a:r>
            <a:r>
              <a:rPr lang="en-US" sz="1100" kern="0" spc="-30" baseline="0" dirty="0">
                <a:solidFill>
                  <a:srgbClr val="119FD5"/>
                </a:solidFill>
                <a:latin typeface="Optima" charset="0"/>
                <a:ea typeface="Optima" charset="0"/>
                <a:cs typeface="Optima" charset="0"/>
              </a:rPr>
              <a:t> </a:t>
            </a:r>
            <a:r>
              <a:rPr lang="en-US" sz="1100" kern="0" spc="-30" dirty="0">
                <a:solidFill>
                  <a:srgbClr val="119FD5"/>
                </a:solidFill>
                <a:latin typeface="Optima" charset="0"/>
                <a:ea typeface="Optima" charset="0"/>
                <a:cs typeface="Optima" charset="0"/>
              </a:rPr>
              <a:t>&amp; N.Gazis</a:t>
            </a:r>
            <a:endParaRPr lang="en-US" sz="1100" kern="0" spc="-70" dirty="0">
              <a:solidFill>
                <a:srgbClr val="119FD5"/>
              </a:solidFill>
              <a:latin typeface="Optima" charset="0"/>
              <a:ea typeface="Optima" charset="0"/>
              <a:cs typeface="Opti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3" y="274638"/>
            <a:ext cx="7139100" cy="1143300"/>
          </a:xfrm>
          <a:prstGeom prst="rect">
            <a:avLst/>
          </a:prstGeom>
        </p:spPr>
        <p:txBody>
          <a:bodyPr lIns="91399" tIns="91399" rIns="91399" bIns="91399" anchor="ctr" anchorCtr="0"/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017075" y="6356350"/>
            <a:ext cx="669600" cy="365100"/>
          </a:xfrm>
          <a:prstGeom prst="rect">
            <a:avLst/>
          </a:prstGeom>
        </p:spPr>
        <p:txBody>
          <a:bodyPr lIns="91399" tIns="45687" rIns="91399" bIns="45687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  <a:latin typeface="Arial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662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" y="188640"/>
            <a:ext cx="9144000" cy="79136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221755-1974-484A-90A1-3D0ED6B05FD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55576" y="1124744"/>
            <a:ext cx="7777237" cy="4391819"/>
          </a:xfrm>
        </p:spPr>
        <p:txBody>
          <a:bodyPr/>
          <a:lstStyle>
            <a:lvl1pPr>
              <a:defRPr i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1005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ransition/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5332" y="1772816"/>
            <a:ext cx="7416824" cy="3384376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Low latency link development and MPS interface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sz="1600" dirty="0" err="1"/>
              <a:t>Hooman</a:t>
            </a:r>
            <a:r>
              <a:rPr lang="sv-SE" sz="1600" dirty="0"/>
              <a:t> </a:t>
            </a:r>
            <a:r>
              <a:rPr lang="sv-SE" sz="1600" dirty="0" err="1"/>
              <a:t>Hassanzadegan</a:t>
            </a:r>
            <a:br>
              <a:rPr lang="sv-SE" sz="1600" dirty="0"/>
            </a:br>
            <a:br>
              <a:rPr lang="sv-SE" sz="1600" dirty="0"/>
            </a:br>
            <a:r>
              <a:rPr lang="sv-SE" sz="1600" dirty="0"/>
              <a:t>on </a:t>
            </a:r>
            <a:r>
              <a:rPr lang="sv-SE" sz="1600" dirty="0" err="1"/>
              <a:t>behalf</a:t>
            </a:r>
            <a:r>
              <a:rPr lang="sv-SE" sz="1600" dirty="0"/>
              <a:t> </a:t>
            </a:r>
            <a:r>
              <a:rPr lang="sv-SE" sz="1600" dirty="0" err="1"/>
              <a:t>of</a:t>
            </a:r>
            <a:r>
              <a:rPr lang="sv-SE" sz="1600" dirty="0"/>
              <a:t>:</a:t>
            </a:r>
            <a:br>
              <a:rPr lang="sv-SE" sz="1600" dirty="0"/>
            </a:br>
            <a:br>
              <a:rPr lang="sv-SE" sz="1600" dirty="0"/>
            </a:br>
            <a:r>
              <a:rPr lang="sv-SE" sz="1600" dirty="0"/>
              <a:t>Mehdi </a:t>
            </a:r>
            <a:r>
              <a:rPr lang="sv-SE" sz="1600" dirty="0" err="1"/>
              <a:t>Mohammednezhad</a:t>
            </a:r>
            <a:br>
              <a:rPr lang="sv-SE" sz="1600" dirty="0"/>
            </a:br>
            <a:r>
              <a:rPr lang="sv-SE" sz="1600" dirty="0"/>
              <a:t>(SIGMA </a:t>
            </a:r>
            <a:r>
              <a:rPr lang="sv-SE" sz="1600" dirty="0" err="1"/>
              <a:t>connectivity</a:t>
            </a:r>
            <a:r>
              <a:rPr lang="sv-SE" sz="1600" dirty="0"/>
              <a:t>)</a:t>
            </a:r>
            <a:br>
              <a:rPr lang="sv-SE" sz="2000" dirty="0"/>
            </a:br>
            <a:br>
              <a:rPr lang="sv-SE" sz="2000" dirty="0"/>
            </a:br>
            <a:r>
              <a:rPr lang="sv-SE" sz="1600" dirty="0"/>
              <a:t>BI forum, 22-24 </a:t>
            </a:r>
            <a:r>
              <a:rPr lang="sv-SE" sz="1600" dirty="0" err="1"/>
              <a:t>Oct</a:t>
            </a:r>
            <a:r>
              <a:rPr lang="sv-SE" sz="1600" dirty="0"/>
              <a:t>. 2019, </a:t>
            </a:r>
            <a:r>
              <a:rPr lang="sv-SE" sz="1600" dirty="0" err="1"/>
              <a:t>Warsaw</a:t>
            </a:r>
            <a:endParaRPr lang="en-GB" sz="1600" noProof="0" dirty="0"/>
          </a:p>
        </p:txBody>
      </p:sp>
      <p:sp>
        <p:nvSpPr>
          <p:cNvPr id="4" name="Rectangle 3"/>
          <p:cNvSpPr/>
          <p:nvPr/>
        </p:nvSpPr>
        <p:spPr>
          <a:xfrm>
            <a:off x="2267744" y="5949280"/>
            <a:ext cx="4572000" cy="3681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>
                <a:solidFill>
                  <a:srgbClr val="FFFFFF"/>
                </a:solidFill>
              </a:rPr>
              <a:t>www.europeanspallationsource.se</a:t>
            </a:r>
            <a:endParaRPr lang="en-GB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14EBD-0A4C-CD43-B952-56DBCD04A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Error Correction (FEC)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D454A-8B78-0043-B766-7CC53FDA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EEB89F9-AFC0-474B-AEB9-F02B4AE39994}"/>
              </a:ext>
            </a:extLst>
          </p:cNvPr>
          <p:cNvGrpSpPr/>
          <p:nvPr/>
        </p:nvGrpSpPr>
        <p:grpSpPr>
          <a:xfrm>
            <a:off x="1482943" y="4932189"/>
            <a:ext cx="6113393" cy="1623797"/>
            <a:chOff x="3273364" y="2673883"/>
            <a:chExt cx="5712908" cy="1623797"/>
          </a:xfrm>
        </p:grpSpPr>
        <p:sp>
          <p:nvSpPr>
            <p:cNvPr id="21" name="TextShape 17">
              <a:extLst>
                <a:ext uri="{FF2B5EF4-FFF2-40B4-BE49-F238E27FC236}">
                  <a16:creationId xmlns:a16="http://schemas.microsoft.com/office/drawing/2014/main" id="{106BFBC2-1391-6F42-948F-80BC502E38CF}"/>
                </a:ext>
              </a:extLst>
            </p:cNvPr>
            <p:cNvSpPr txBox="1"/>
            <p:nvPr/>
          </p:nvSpPr>
          <p:spPr>
            <a:xfrm>
              <a:off x="3273364" y="3782143"/>
              <a:ext cx="945451" cy="2048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1400" b="0" strike="noStrike" spc="-1" dirty="0">
                  <a:latin typeface="Arial"/>
                </a:rPr>
                <a:t>Data out</a:t>
              </a:r>
            </a:p>
          </p:txBody>
        </p:sp>
        <p:sp>
          <p:nvSpPr>
            <p:cNvPr id="5" name="CustomShape 1">
              <a:extLst>
                <a:ext uri="{FF2B5EF4-FFF2-40B4-BE49-F238E27FC236}">
                  <a16:creationId xmlns:a16="http://schemas.microsoft.com/office/drawing/2014/main" id="{5C8DA562-7363-2349-BE43-6BB6E689E6A0}"/>
                </a:ext>
              </a:extLst>
            </p:cNvPr>
            <p:cNvSpPr/>
            <p:nvPr/>
          </p:nvSpPr>
          <p:spPr>
            <a:xfrm>
              <a:off x="4231392" y="2743200"/>
              <a:ext cx="1005840" cy="4572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/>
              <a:r>
                <a:rPr lang="en-US" sz="1400" b="1" strike="noStrike" spc="-1">
                  <a:solidFill>
                    <a:srgbClr val="FFFFFF"/>
                  </a:solidFill>
                  <a:latin typeface="Arial"/>
                </a:rPr>
                <a:t>Scrambler</a:t>
              </a:r>
            </a:p>
          </p:txBody>
        </p:sp>
        <p:sp>
          <p:nvSpPr>
            <p:cNvPr id="6" name="CustomShape 2">
              <a:extLst>
                <a:ext uri="{FF2B5EF4-FFF2-40B4-BE49-F238E27FC236}">
                  <a16:creationId xmlns:a16="http://schemas.microsoft.com/office/drawing/2014/main" id="{191CFA16-60E0-3D4C-9789-0D827A26D786}"/>
                </a:ext>
              </a:extLst>
            </p:cNvPr>
            <p:cNvSpPr/>
            <p:nvPr/>
          </p:nvSpPr>
          <p:spPr>
            <a:xfrm>
              <a:off x="5602992" y="2743200"/>
              <a:ext cx="1097280" cy="4572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/>
              <a:r>
                <a:rPr lang="en-US" sz="1400" b="1" strike="noStrike" spc="-1" dirty="0">
                  <a:solidFill>
                    <a:srgbClr val="FFFFFF"/>
                  </a:solidFill>
                  <a:latin typeface="Arial"/>
                </a:rPr>
                <a:t>RS-encoder</a:t>
              </a:r>
            </a:p>
          </p:txBody>
        </p:sp>
        <p:sp>
          <p:nvSpPr>
            <p:cNvPr id="7" name="CustomShape 3">
              <a:extLst>
                <a:ext uri="{FF2B5EF4-FFF2-40B4-BE49-F238E27FC236}">
                  <a16:creationId xmlns:a16="http://schemas.microsoft.com/office/drawing/2014/main" id="{60AB9E51-434B-2545-AC38-920017F57BAD}"/>
                </a:ext>
              </a:extLst>
            </p:cNvPr>
            <p:cNvSpPr/>
            <p:nvPr/>
          </p:nvSpPr>
          <p:spPr>
            <a:xfrm>
              <a:off x="6974592" y="2743200"/>
              <a:ext cx="1097280" cy="4572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/>
              <a:r>
                <a:rPr lang="en-US" sz="1400" b="1" strike="noStrike" spc="-1">
                  <a:solidFill>
                    <a:srgbClr val="FFFFFF"/>
                  </a:solidFill>
                  <a:latin typeface="Arial"/>
                </a:rPr>
                <a:t>Interleaver</a:t>
              </a:r>
            </a:p>
          </p:txBody>
        </p:sp>
        <p:sp>
          <p:nvSpPr>
            <p:cNvPr id="8" name="CustomShape 4">
              <a:extLst>
                <a:ext uri="{FF2B5EF4-FFF2-40B4-BE49-F238E27FC236}">
                  <a16:creationId xmlns:a16="http://schemas.microsoft.com/office/drawing/2014/main" id="{A407AA5E-86D6-BC41-A4C0-BA306ED5F91C}"/>
                </a:ext>
              </a:extLst>
            </p:cNvPr>
            <p:cNvSpPr/>
            <p:nvPr/>
          </p:nvSpPr>
          <p:spPr>
            <a:xfrm>
              <a:off x="4139952" y="3840480"/>
              <a:ext cx="1188720" cy="4572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/>
              <a:r>
                <a:rPr lang="en-US" sz="1400" b="1" strike="noStrike" spc="-1" dirty="0">
                  <a:solidFill>
                    <a:srgbClr val="FFFFFF"/>
                  </a:solidFill>
                  <a:latin typeface="Arial"/>
                </a:rPr>
                <a:t>Descrambler</a:t>
              </a:r>
            </a:p>
          </p:txBody>
        </p:sp>
        <p:sp>
          <p:nvSpPr>
            <p:cNvPr id="9" name="CustomShape 5">
              <a:extLst>
                <a:ext uri="{FF2B5EF4-FFF2-40B4-BE49-F238E27FC236}">
                  <a16:creationId xmlns:a16="http://schemas.microsoft.com/office/drawing/2014/main" id="{4A051B5D-B746-CD4A-AF56-6DC09472E817}"/>
                </a:ext>
              </a:extLst>
            </p:cNvPr>
            <p:cNvSpPr/>
            <p:nvPr/>
          </p:nvSpPr>
          <p:spPr>
            <a:xfrm>
              <a:off x="5602992" y="3840480"/>
              <a:ext cx="1097280" cy="4572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/>
              <a:r>
                <a:rPr lang="en-US" sz="1400" b="1" strike="noStrike" spc="-1">
                  <a:solidFill>
                    <a:srgbClr val="FFFFFF"/>
                  </a:solidFill>
                  <a:latin typeface="Arial"/>
                </a:rPr>
                <a:t>RS-decoder</a:t>
              </a:r>
            </a:p>
          </p:txBody>
        </p:sp>
        <p:sp>
          <p:nvSpPr>
            <p:cNvPr id="10" name="CustomShape 6">
              <a:extLst>
                <a:ext uri="{FF2B5EF4-FFF2-40B4-BE49-F238E27FC236}">
                  <a16:creationId xmlns:a16="http://schemas.microsoft.com/office/drawing/2014/main" id="{334BCA91-4754-1948-930B-1C043AECA421}"/>
                </a:ext>
              </a:extLst>
            </p:cNvPr>
            <p:cNvSpPr/>
            <p:nvPr/>
          </p:nvSpPr>
          <p:spPr>
            <a:xfrm>
              <a:off x="6974592" y="3840480"/>
              <a:ext cx="1097280" cy="4572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/>
              <a:r>
                <a:rPr lang="en-US" sz="1400" b="1" strike="noStrike" spc="-1" dirty="0" err="1">
                  <a:solidFill>
                    <a:srgbClr val="FFFFFF"/>
                  </a:solidFill>
                  <a:latin typeface="Arial"/>
                </a:rPr>
                <a:t>DeInterleaver</a:t>
              </a:r>
              <a:endParaRPr lang="en-US" sz="1400" b="1" strike="noStrike" spc="-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62395531-2C41-9941-8E77-88F1D553FA17}"/>
                </a:ext>
              </a:extLst>
            </p:cNvPr>
            <p:cNvSpPr/>
            <p:nvPr/>
          </p:nvSpPr>
          <p:spPr>
            <a:xfrm>
              <a:off x="8071872" y="2926080"/>
              <a:ext cx="274320" cy="0"/>
            </a:xfrm>
            <a:prstGeom prst="line">
              <a:avLst/>
            </a:prstGeom>
            <a:ln w="5472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8BABFCC5-A7DD-9C45-B7CA-07D5F87CD142}"/>
                </a:ext>
              </a:extLst>
            </p:cNvPr>
            <p:cNvSpPr/>
            <p:nvPr/>
          </p:nvSpPr>
          <p:spPr>
            <a:xfrm>
              <a:off x="8346192" y="2926080"/>
              <a:ext cx="0" cy="1116720"/>
            </a:xfrm>
            <a:prstGeom prst="line">
              <a:avLst/>
            </a:prstGeom>
            <a:ln w="5472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FFF2F005-B9AD-FF42-8E1F-A8026D07C64F}"/>
                </a:ext>
              </a:extLst>
            </p:cNvPr>
            <p:cNvSpPr/>
            <p:nvPr/>
          </p:nvSpPr>
          <p:spPr>
            <a:xfrm>
              <a:off x="8071872" y="4042800"/>
              <a:ext cx="274320" cy="0"/>
            </a:xfrm>
            <a:prstGeom prst="line">
              <a:avLst/>
            </a:prstGeom>
            <a:ln w="5472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" name="CustomShape 10">
              <a:extLst>
                <a:ext uri="{FF2B5EF4-FFF2-40B4-BE49-F238E27FC236}">
                  <a16:creationId xmlns:a16="http://schemas.microsoft.com/office/drawing/2014/main" id="{7AB748ED-3A09-654B-A90A-6306C1E08ACE}"/>
                </a:ext>
              </a:extLst>
            </p:cNvPr>
            <p:cNvSpPr/>
            <p:nvPr/>
          </p:nvSpPr>
          <p:spPr>
            <a:xfrm>
              <a:off x="3865632" y="2926080"/>
              <a:ext cx="365760" cy="91440"/>
            </a:xfrm>
            <a:custGeom>
              <a:avLst/>
              <a:gdLst/>
              <a:ahLst/>
              <a:cxnLst/>
              <a:rect l="0" t="0" r="r" b="b"/>
              <a:pathLst>
                <a:path w="1018" h="256">
                  <a:moveTo>
                    <a:pt x="0" y="63"/>
                  </a:moveTo>
                  <a:lnTo>
                    <a:pt x="762" y="63"/>
                  </a:lnTo>
                  <a:lnTo>
                    <a:pt x="762" y="0"/>
                  </a:lnTo>
                  <a:lnTo>
                    <a:pt x="1017" y="127"/>
                  </a:lnTo>
                  <a:lnTo>
                    <a:pt x="762" y="255"/>
                  </a:lnTo>
                  <a:lnTo>
                    <a:pt x="762" y="191"/>
                  </a:lnTo>
                  <a:lnTo>
                    <a:pt x="0" y="191"/>
                  </a:lnTo>
                  <a:lnTo>
                    <a:pt x="0" y="63"/>
                  </a:lnTo>
                </a:path>
              </a:pathLst>
            </a:cu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" name="CustomShape 11">
              <a:extLst>
                <a:ext uri="{FF2B5EF4-FFF2-40B4-BE49-F238E27FC236}">
                  <a16:creationId xmlns:a16="http://schemas.microsoft.com/office/drawing/2014/main" id="{F69D171B-8AAC-4B4E-93D5-2E1123AACDF2}"/>
                </a:ext>
              </a:extLst>
            </p:cNvPr>
            <p:cNvSpPr/>
            <p:nvPr/>
          </p:nvSpPr>
          <p:spPr>
            <a:xfrm>
              <a:off x="5237232" y="2926080"/>
              <a:ext cx="365760" cy="91440"/>
            </a:xfrm>
            <a:custGeom>
              <a:avLst/>
              <a:gdLst/>
              <a:ahLst/>
              <a:cxnLst/>
              <a:rect l="0" t="0" r="r" b="b"/>
              <a:pathLst>
                <a:path w="1018" h="256">
                  <a:moveTo>
                    <a:pt x="0" y="63"/>
                  </a:moveTo>
                  <a:lnTo>
                    <a:pt x="762" y="63"/>
                  </a:lnTo>
                  <a:lnTo>
                    <a:pt x="762" y="0"/>
                  </a:lnTo>
                  <a:lnTo>
                    <a:pt x="1017" y="127"/>
                  </a:lnTo>
                  <a:lnTo>
                    <a:pt x="762" y="255"/>
                  </a:lnTo>
                  <a:lnTo>
                    <a:pt x="762" y="191"/>
                  </a:lnTo>
                  <a:lnTo>
                    <a:pt x="0" y="191"/>
                  </a:lnTo>
                  <a:lnTo>
                    <a:pt x="0" y="63"/>
                  </a:lnTo>
                </a:path>
              </a:pathLst>
            </a:cu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CustomShape 12">
              <a:extLst>
                <a:ext uri="{FF2B5EF4-FFF2-40B4-BE49-F238E27FC236}">
                  <a16:creationId xmlns:a16="http://schemas.microsoft.com/office/drawing/2014/main" id="{222AA04F-5092-8744-AC62-B605A4AF4338}"/>
                </a:ext>
              </a:extLst>
            </p:cNvPr>
            <p:cNvSpPr/>
            <p:nvPr/>
          </p:nvSpPr>
          <p:spPr>
            <a:xfrm>
              <a:off x="6700272" y="2926080"/>
              <a:ext cx="274320" cy="91440"/>
            </a:xfrm>
            <a:custGeom>
              <a:avLst/>
              <a:gdLst/>
              <a:ahLst/>
              <a:cxnLst/>
              <a:rect l="0" t="0" r="r" b="b"/>
              <a:pathLst>
                <a:path w="764" h="256">
                  <a:moveTo>
                    <a:pt x="0" y="63"/>
                  </a:moveTo>
                  <a:lnTo>
                    <a:pt x="572" y="63"/>
                  </a:lnTo>
                  <a:lnTo>
                    <a:pt x="572" y="0"/>
                  </a:lnTo>
                  <a:lnTo>
                    <a:pt x="763" y="127"/>
                  </a:lnTo>
                  <a:lnTo>
                    <a:pt x="572" y="255"/>
                  </a:lnTo>
                  <a:lnTo>
                    <a:pt x="572" y="191"/>
                  </a:lnTo>
                  <a:lnTo>
                    <a:pt x="0" y="191"/>
                  </a:lnTo>
                  <a:lnTo>
                    <a:pt x="0" y="63"/>
                  </a:lnTo>
                </a:path>
              </a:pathLst>
            </a:cu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" name="CustomShape 13">
              <a:extLst>
                <a:ext uri="{FF2B5EF4-FFF2-40B4-BE49-F238E27FC236}">
                  <a16:creationId xmlns:a16="http://schemas.microsoft.com/office/drawing/2014/main" id="{08453F60-083F-B548-A7DC-A0FF2AC25479}"/>
                </a:ext>
              </a:extLst>
            </p:cNvPr>
            <p:cNvSpPr/>
            <p:nvPr/>
          </p:nvSpPr>
          <p:spPr>
            <a:xfrm>
              <a:off x="6700272" y="4023360"/>
              <a:ext cx="274320" cy="91440"/>
            </a:xfrm>
            <a:custGeom>
              <a:avLst/>
              <a:gdLst/>
              <a:ahLst/>
              <a:cxnLst/>
              <a:rect l="0" t="0" r="r" b="b"/>
              <a:pathLst>
                <a:path w="764" h="256">
                  <a:moveTo>
                    <a:pt x="763" y="63"/>
                  </a:moveTo>
                  <a:lnTo>
                    <a:pt x="190" y="63"/>
                  </a:lnTo>
                  <a:lnTo>
                    <a:pt x="190" y="0"/>
                  </a:lnTo>
                  <a:lnTo>
                    <a:pt x="0" y="127"/>
                  </a:lnTo>
                  <a:lnTo>
                    <a:pt x="190" y="255"/>
                  </a:lnTo>
                  <a:lnTo>
                    <a:pt x="190" y="191"/>
                  </a:lnTo>
                  <a:lnTo>
                    <a:pt x="763" y="191"/>
                  </a:lnTo>
                  <a:lnTo>
                    <a:pt x="763" y="63"/>
                  </a:lnTo>
                </a:path>
              </a:pathLst>
            </a:cu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" name="CustomShape 14">
              <a:extLst>
                <a:ext uri="{FF2B5EF4-FFF2-40B4-BE49-F238E27FC236}">
                  <a16:creationId xmlns:a16="http://schemas.microsoft.com/office/drawing/2014/main" id="{C4902F46-BE23-7844-AF51-676BEDBEEB04}"/>
                </a:ext>
              </a:extLst>
            </p:cNvPr>
            <p:cNvSpPr/>
            <p:nvPr/>
          </p:nvSpPr>
          <p:spPr>
            <a:xfrm>
              <a:off x="5328672" y="4023360"/>
              <a:ext cx="274320" cy="91440"/>
            </a:xfrm>
            <a:custGeom>
              <a:avLst/>
              <a:gdLst/>
              <a:ahLst/>
              <a:cxnLst/>
              <a:rect l="0" t="0" r="r" b="b"/>
              <a:pathLst>
                <a:path w="764" h="256">
                  <a:moveTo>
                    <a:pt x="763" y="63"/>
                  </a:moveTo>
                  <a:lnTo>
                    <a:pt x="190" y="63"/>
                  </a:lnTo>
                  <a:lnTo>
                    <a:pt x="190" y="0"/>
                  </a:lnTo>
                  <a:lnTo>
                    <a:pt x="0" y="127"/>
                  </a:lnTo>
                  <a:lnTo>
                    <a:pt x="190" y="255"/>
                  </a:lnTo>
                  <a:lnTo>
                    <a:pt x="190" y="191"/>
                  </a:lnTo>
                  <a:lnTo>
                    <a:pt x="763" y="191"/>
                  </a:lnTo>
                  <a:lnTo>
                    <a:pt x="763" y="63"/>
                  </a:lnTo>
                </a:path>
              </a:pathLst>
            </a:cu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CustomShape 15">
              <a:extLst>
                <a:ext uri="{FF2B5EF4-FFF2-40B4-BE49-F238E27FC236}">
                  <a16:creationId xmlns:a16="http://schemas.microsoft.com/office/drawing/2014/main" id="{6FD21989-118D-2144-97A4-374C0ADE847B}"/>
                </a:ext>
              </a:extLst>
            </p:cNvPr>
            <p:cNvSpPr/>
            <p:nvPr/>
          </p:nvSpPr>
          <p:spPr>
            <a:xfrm>
              <a:off x="3774192" y="4023360"/>
              <a:ext cx="365760" cy="91440"/>
            </a:xfrm>
            <a:custGeom>
              <a:avLst/>
              <a:gdLst/>
              <a:ahLst/>
              <a:cxnLst/>
              <a:rect l="0" t="0" r="r" b="b"/>
              <a:pathLst>
                <a:path w="1018" h="256">
                  <a:moveTo>
                    <a:pt x="1017" y="63"/>
                  </a:moveTo>
                  <a:lnTo>
                    <a:pt x="254" y="63"/>
                  </a:lnTo>
                  <a:lnTo>
                    <a:pt x="254" y="0"/>
                  </a:lnTo>
                  <a:lnTo>
                    <a:pt x="0" y="127"/>
                  </a:lnTo>
                  <a:lnTo>
                    <a:pt x="254" y="255"/>
                  </a:lnTo>
                  <a:lnTo>
                    <a:pt x="254" y="191"/>
                  </a:lnTo>
                  <a:lnTo>
                    <a:pt x="1017" y="191"/>
                  </a:lnTo>
                  <a:lnTo>
                    <a:pt x="1017" y="63"/>
                  </a:lnTo>
                </a:path>
              </a:pathLst>
            </a:cu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" name="TextShape 16">
              <a:extLst>
                <a:ext uri="{FF2B5EF4-FFF2-40B4-BE49-F238E27FC236}">
                  <a16:creationId xmlns:a16="http://schemas.microsoft.com/office/drawing/2014/main" id="{D967A718-3D93-0F48-9877-23CF8B16ED11}"/>
                </a:ext>
              </a:extLst>
            </p:cNvPr>
            <p:cNvSpPr txBox="1"/>
            <p:nvPr/>
          </p:nvSpPr>
          <p:spPr>
            <a:xfrm>
              <a:off x="3387864" y="2673883"/>
              <a:ext cx="955536" cy="2048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1400" b="0" strike="noStrike" spc="-1" dirty="0">
                  <a:latin typeface="Arial"/>
                </a:rPr>
                <a:t>Data in</a:t>
              </a:r>
            </a:p>
          </p:txBody>
        </p:sp>
        <p:sp>
          <p:nvSpPr>
            <p:cNvPr id="22" name="TextShape 18">
              <a:extLst>
                <a:ext uri="{FF2B5EF4-FFF2-40B4-BE49-F238E27FC236}">
                  <a16:creationId xmlns:a16="http://schemas.microsoft.com/office/drawing/2014/main" id="{F1B62CE3-7B29-FA43-847A-89A3277389FF}"/>
                </a:ext>
              </a:extLst>
            </p:cNvPr>
            <p:cNvSpPr txBox="1"/>
            <p:nvPr/>
          </p:nvSpPr>
          <p:spPr>
            <a:xfrm>
              <a:off x="8346192" y="3361320"/>
              <a:ext cx="640080" cy="2048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1000" b="1" strike="noStrike" spc="-1" dirty="0">
                  <a:latin typeface="Arial"/>
                </a:rPr>
                <a:t>Channel</a:t>
              </a:r>
            </a:p>
          </p:txBody>
        </p:sp>
      </p:grpSp>
      <p:sp>
        <p:nvSpPr>
          <p:cNvPr id="23" name="TextShape 20">
            <a:extLst>
              <a:ext uri="{FF2B5EF4-FFF2-40B4-BE49-F238E27FC236}">
                <a16:creationId xmlns:a16="http://schemas.microsoft.com/office/drawing/2014/main" id="{7FF71F36-CD21-4645-A6FF-F56930FA0F8D}"/>
              </a:ext>
            </a:extLst>
          </p:cNvPr>
          <p:cNvSpPr txBox="1"/>
          <p:nvPr/>
        </p:nvSpPr>
        <p:spPr>
          <a:xfrm>
            <a:off x="251520" y="2260967"/>
            <a:ext cx="8622448" cy="267241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45000"/>
            </a:pPr>
            <a:r>
              <a:rPr lang="en-US" sz="1600" b="1" strike="noStrike" spc="-1" dirty="0">
                <a:latin typeface="Arial"/>
              </a:rPr>
              <a:t>Reed Solomon</a:t>
            </a:r>
            <a:endParaRPr lang="en-US" sz="1600" b="0" strike="noStrike" spc="-1" dirty="0">
              <a:latin typeface="Arial"/>
            </a:endParaRP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 dirty="0">
                <a:latin typeface="Arial"/>
              </a:rPr>
              <a:t>A powerful burst error correcting code</a:t>
            </a: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 dirty="0">
                <a:latin typeface="Arial"/>
              </a:rPr>
              <a:t>The Reed-Solomon encoder takes a block of digital data and adds extra "redundant" bits.</a:t>
            </a: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 dirty="0">
                <a:latin typeface="Arial"/>
              </a:rPr>
              <a:t>The advantage of using Reed-Solomon codes is that the probability of an error remaining in the decoded data is (usually) much lower than the probability of an error if Reed-Solomon is not used. This is often described as coding gain.</a:t>
            </a:r>
          </a:p>
          <a:p>
            <a:pPr marL="216000" lvl="1">
              <a:buClr>
                <a:srgbClr val="000000"/>
              </a:buClr>
              <a:buSzPct val="45000"/>
            </a:pPr>
            <a:endParaRPr lang="en-US" sz="1600" b="0" strike="noStrike" spc="-1" dirty="0">
              <a:latin typeface="Arial"/>
            </a:endParaRPr>
          </a:p>
          <a:p>
            <a:pPr>
              <a:buClr>
                <a:srgbClr val="000000"/>
              </a:buClr>
              <a:buSzPct val="45000"/>
            </a:pPr>
            <a:r>
              <a:rPr lang="en-US" sz="1600" b="1" strike="noStrike" spc="-1" dirty="0" err="1">
                <a:latin typeface="Arial"/>
              </a:rPr>
              <a:t>Interleaver</a:t>
            </a:r>
            <a:endParaRPr lang="en-US" sz="1600" b="0" strike="noStrike" spc="-1" dirty="0">
              <a:latin typeface="Arial"/>
            </a:endParaRP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 dirty="0">
                <a:latin typeface="Arial"/>
              </a:rPr>
              <a:t>Makes forward error correction more robust with respect to burst errors.</a:t>
            </a: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600" b="0" strike="noStrike" spc="-1" dirty="0">
              <a:latin typeface="Arial"/>
            </a:endParaRPr>
          </a:p>
        </p:txBody>
      </p:sp>
      <p:sp>
        <p:nvSpPr>
          <p:cNvPr id="26" name="TextShape 20">
            <a:extLst>
              <a:ext uri="{FF2B5EF4-FFF2-40B4-BE49-F238E27FC236}">
                <a16:creationId xmlns:a16="http://schemas.microsoft.com/office/drawing/2014/main" id="{E1085F2B-ED79-3544-BEBD-AD3EB2B048A8}"/>
              </a:ext>
            </a:extLst>
          </p:cNvPr>
          <p:cNvSpPr txBox="1"/>
          <p:nvPr/>
        </p:nvSpPr>
        <p:spPr>
          <a:xfrm>
            <a:off x="323528" y="1689549"/>
            <a:ext cx="8136904" cy="48551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45000"/>
            </a:pPr>
            <a:r>
              <a:rPr lang="en-US" sz="1600" b="1" strike="noStrike" spc="-1" dirty="0">
                <a:solidFill>
                  <a:srgbClr val="0432FF"/>
                </a:solidFill>
                <a:latin typeface="Arial"/>
              </a:rPr>
              <a:t>FEC using Reed Solomon codes is being studied as future improvement</a:t>
            </a:r>
            <a:endParaRPr lang="en-US" sz="1600" b="0" strike="noStrike" spc="-1" dirty="0">
              <a:solidFill>
                <a:srgbClr val="0432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082968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optical link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784976" cy="4252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err="1"/>
              <a:t>Optical</a:t>
            </a:r>
            <a:r>
              <a:rPr lang="sv-SE" dirty="0"/>
              <a:t> </a:t>
            </a:r>
            <a:r>
              <a:rPr lang="sv-SE" dirty="0" err="1"/>
              <a:t>link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cases</a:t>
            </a:r>
            <a:r>
              <a:rPr lang="sv-SE" dirty="0"/>
              <a:t> for the BCM system </a:t>
            </a:r>
            <a:r>
              <a:rPr lang="sv-SE" dirty="0" err="1"/>
              <a:t>include</a:t>
            </a:r>
            <a:r>
              <a:rPr lang="sv-SE" dirty="0"/>
              <a:t>:</a:t>
            </a:r>
          </a:p>
          <a:p>
            <a:r>
              <a:rPr lang="sv-SE" dirty="0" err="1"/>
              <a:t>Sending</a:t>
            </a:r>
            <a:r>
              <a:rPr lang="sv-SE" dirty="0"/>
              <a:t> BCM data to a </a:t>
            </a:r>
            <a:r>
              <a:rPr lang="sv-SE" dirty="0" err="1"/>
              <a:t>downstream</a:t>
            </a:r>
            <a:r>
              <a:rPr lang="sv-SE" dirty="0"/>
              <a:t> </a:t>
            </a:r>
            <a:r>
              <a:rPr lang="sv-SE" dirty="0" err="1"/>
              <a:t>crate</a:t>
            </a:r>
            <a:r>
              <a:rPr lang="sv-SE" dirty="0"/>
              <a:t> for differential </a:t>
            </a:r>
            <a:r>
              <a:rPr lang="sv-SE" dirty="0" err="1"/>
              <a:t>current</a:t>
            </a:r>
            <a:r>
              <a:rPr lang="sv-SE" dirty="0"/>
              <a:t> </a:t>
            </a:r>
            <a:r>
              <a:rPr lang="sv-SE" dirty="0" err="1"/>
              <a:t>measurements</a:t>
            </a:r>
            <a:endParaRPr lang="sv-SE" dirty="0"/>
          </a:p>
          <a:p>
            <a:r>
              <a:rPr lang="sv-SE" dirty="0" err="1"/>
              <a:t>Sending</a:t>
            </a:r>
            <a:r>
              <a:rPr lang="sv-SE" dirty="0"/>
              <a:t> BCM data to </a:t>
            </a:r>
            <a:r>
              <a:rPr lang="sv-SE" dirty="0" err="1"/>
              <a:t>other</a:t>
            </a:r>
            <a:r>
              <a:rPr lang="sv-SE" dirty="0"/>
              <a:t> systems </a:t>
            </a:r>
            <a:r>
              <a:rPr lang="sv-SE" dirty="0" err="1"/>
              <a:t>such</a:t>
            </a:r>
            <a:r>
              <a:rPr lang="sv-SE" dirty="0"/>
              <a:t> as LLRF and Neutron Instruments </a:t>
            </a:r>
          </a:p>
          <a:p>
            <a:r>
              <a:rPr lang="sv-SE" dirty="0" err="1"/>
              <a:t>Receiving</a:t>
            </a:r>
            <a:r>
              <a:rPr lang="sv-SE" dirty="0"/>
              <a:t> beam data from </a:t>
            </a:r>
            <a:r>
              <a:rPr lang="sv-SE" dirty="0" err="1"/>
              <a:t>other</a:t>
            </a:r>
            <a:r>
              <a:rPr lang="sv-SE" dirty="0"/>
              <a:t> systems ex. FC for </a:t>
            </a:r>
            <a:r>
              <a:rPr lang="sv-SE" dirty="0" err="1"/>
              <a:t>comparisions</a:t>
            </a:r>
            <a:r>
              <a:rPr lang="sv-SE" dirty="0"/>
              <a:t> </a:t>
            </a:r>
            <a:r>
              <a:rPr lang="sv-SE" dirty="0" err="1"/>
              <a:t>against</a:t>
            </a:r>
            <a:r>
              <a:rPr lang="sv-SE" dirty="0"/>
              <a:t> BCM data </a:t>
            </a:r>
          </a:p>
          <a:p>
            <a:r>
              <a:rPr lang="sv-SE" dirty="0" err="1"/>
              <a:t>Future</a:t>
            </a:r>
            <a:r>
              <a:rPr lang="sv-SE" dirty="0"/>
              <a:t> </a:t>
            </a:r>
            <a:r>
              <a:rPr lang="sv-SE" dirty="0" err="1"/>
              <a:t>upgrade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BCM-FBIS interface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94C514C-4279-0649-8D5B-30C62AD1CEE1}"/>
              </a:ext>
            </a:extLst>
          </p:cNvPr>
          <p:cNvSpPr txBox="1">
            <a:spLocks/>
          </p:cNvSpPr>
          <p:nvPr/>
        </p:nvSpPr>
        <p:spPr>
          <a:xfrm>
            <a:off x="-540568" y="476672"/>
            <a:ext cx="8928992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860665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860F3-A2F2-D34A-8F57-42530E04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BCM optical cabling diagram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C6D1F-A5EB-664B-A306-8DFB1A9B1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7037C9-0C7A-1041-BED7-4347128EC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636291"/>
            <a:ext cx="7430045" cy="50851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B76F5F-102E-A64B-A537-5232594BD23F}"/>
              </a:ext>
            </a:extLst>
          </p:cNvPr>
          <p:cNvSpPr txBox="1"/>
          <p:nvPr/>
        </p:nvSpPr>
        <p:spPr>
          <a:xfrm>
            <a:off x="5148064" y="5314410"/>
            <a:ext cx="3995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</a:rPr>
              <a:t>Total no. of ways to select 2 ACCTs out of 19 = C(19,2) = 171</a:t>
            </a:r>
          </a:p>
          <a:p>
            <a:r>
              <a:rPr lang="en-US" sz="1000" dirty="0">
                <a:solidFill>
                  <a:srgbClr val="0070C0"/>
                </a:solidFill>
              </a:rPr>
              <a:t>Total no. of ways to define a differential pair using the above scheme = 57</a:t>
            </a:r>
          </a:p>
        </p:txBody>
      </p:sp>
    </p:spTree>
    <p:extLst>
      <p:ext uri="{BB962C8B-B14F-4D97-AF65-F5344CB8AC3E}">
        <p14:creationId xmlns:p14="http://schemas.microsoft.com/office/powerpoint/2010/main" val="316065474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4939A-77C2-F64A-807D-3F14C7C41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GBTx</a:t>
            </a:r>
            <a:r>
              <a:rPr lang="en-US" dirty="0"/>
              <a:t> / Rx block diagram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4DDC5-D3CE-A243-96BD-729C77CF2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4A58AB32-3B7B-C849-B07E-EAA4A9798772}"/>
              </a:ext>
            </a:extLst>
          </p:cNvPr>
          <p:cNvSpPr/>
          <p:nvPr/>
        </p:nvSpPr>
        <p:spPr>
          <a:xfrm>
            <a:off x="3197520" y="1554480"/>
            <a:ext cx="5850720" cy="2559240"/>
          </a:xfrm>
          <a:prstGeom prst="rect">
            <a:avLst/>
          </a:prstGeom>
          <a:solidFill>
            <a:srgbClr val="FCD3C1"/>
          </a:solidFill>
          <a:ln w="19080" cap="rnd">
            <a:solidFill>
              <a:srgbClr val="3465A4"/>
            </a:solidFill>
            <a:custDash>
              <a:ds d="3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698166AE-05E8-6949-9B57-21146C13A1F8}"/>
              </a:ext>
            </a:extLst>
          </p:cNvPr>
          <p:cNvSpPr/>
          <p:nvPr/>
        </p:nvSpPr>
        <p:spPr>
          <a:xfrm>
            <a:off x="3197520" y="4206240"/>
            <a:ext cx="5850720" cy="2468520"/>
          </a:xfrm>
          <a:prstGeom prst="rect">
            <a:avLst/>
          </a:prstGeom>
          <a:solidFill>
            <a:srgbClr val="E0EFD4"/>
          </a:solidFill>
          <a:ln w="19080" cap="rnd">
            <a:solidFill>
              <a:srgbClr val="3465A4"/>
            </a:solidFill>
            <a:custDash>
              <a:ds d="3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3">
            <a:extLst>
              <a:ext uri="{FF2B5EF4-FFF2-40B4-BE49-F238E27FC236}">
                <a16:creationId xmlns:a16="http://schemas.microsoft.com/office/drawing/2014/main" id="{82490872-AEE2-0C47-A59A-18308C0D3296}"/>
              </a:ext>
            </a:extLst>
          </p:cNvPr>
          <p:cNvSpPr/>
          <p:nvPr/>
        </p:nvSpPr>
        <p:spPr>
          <a:xfrm>
            <a:off x="4477680" y="1828800"/>
            <a:ext cx="547200" cy="91296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CDC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FIFO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8" name="CustomShape 4">
            <a:extLst>
              <a:ext uri="{FF2B5EF4-FFF2-40B4-BE49-F238E27FC236}">
                <a16:creationId xmlns:a16="http://schemas.microsoft.com/office/drawing/2014/main" id="{8EECD3DE-F3D6-B842-9D7F-04AEBF3B0EC4}"/>
              </a:ext>
            </a:extLst>
          </p:cNvPr>
          <p:cNvSpPr/>
          <p:nvPr/>
        </p:nvSpPr>
        <p:spPr>
          <a:xfrm>
            <a:off x="7038000" y="1920240"/>
            <a:ext cx="638640" cy="14616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100" b="1" strike="noStrike" spc="-1">
                <a:solidFill>
                  <a:srgbClr val="000000"/>
                </a:solidFill>
                <a:latin typeface="Arial"/>
                <a:ea typeface="DejaVu Sans"/>
              </a:rPr>
              <a:t>Aurora</a:t>
            </a:r>
            <a:endParaRPr lang="en-US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100" b="1" strike="noStrike" spc="-1">
                <a:solidFill>
                  <a:srgbClr val="000000"/>
                </a:solidFill>
                <a:latin typeface="Arial"/>
                <a:ea typeface="DejaVu Sans"/>
              </a:rPr>
              <a:t>8b10b</a:t>
            </a:r>
            <a:endParaRPr lang="en-US" sz="1100" b="0" strike="noStrike" spc="-1">
              <a:latin typeface="Arial"/>
            </a:endParaRPr>
          </a:p>
        </p:txBody>
      </p:sp>
      <p:sp>
        <p:nvSpPr>
          <p:cNvPr id="9" name="CustomShape 5">
            <a:extLst>
              <a:ext uri="{FF2B5EF4-FFF2-40B4-BE49-F238E27FC236}">
                <a16:creationId xmlns:a16="http://schemas.microsoft.com/office/drawing/2014/main" id="{F9E4C575-1670-2346-9D91-594A7CBFBD80}"/>
              </a:ext>
            </a:extLst>
          </p:cNvPr>
          <p:cNvSpPr/>
          <p:nvPr/>
        </p:nvSpPr>
        <p:spPr>
          <a:xfrm rot="5400000">
            <a:off x="6225480" y="1976400"/>
            <a:ext cx="730080" cy="181440"/>
          </a:xfrm>
          <a:custGeom>
            <a:avLst/>
            <a:gdLst/>
            <a:ahLst/>
            <a:cxnLst/>
            <a:rect l="l" t="t" r="r" b="b"/>
            <a:pathLst>
              <a:path w="2034" h="510">
                <a:moveTo>
                  <a:pt x="2033" y="509"/>
                </a:moveTo>
                <a:lnTo>
                  <a:pt x="0" y="509"/>
                </a:lnTo>
                <a:lnTo>
                  <a:pt x="530" y="0"/>
                </a:lnTo>
                <a:lnTo>
                  <a:pt x="1503" y="0"/>
                </a:lnTo>
                <a:lnTo>
                  <a:pt x="2033" y="509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7B45E47B-9256-124A-B01F-21854000A367}"/>
              </a:ext>
            </a:extLst>
          </p:cNvPr>
          <p:cNvSpPr/>
          <p:nvPr/>
        </p:nvSpPr>
        <p:spPr>
          <a:xfrm>
            <a:off x="6672240" y="2103120"/>
            <a:ext cx="3657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8D0B4AB9-3E37-AB4B-86DB-FA304248E816}"/>
              </a:ext>
            </a:extLst>
          </p:cNvPr>
          <p:cNvSpPr/>
          <p:nvPr/>
        </p:nvSpPr>
        <p:spPr>
          <a:xfrm flipV="1">
            <a:off x="6580800" y="2377440"/>
            <a:ext cx="360" cy="64008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AB44CC8F-78D6-1C47-98B5-F6A6C802D67F}"/>
              </a:ext>
            </a:extLst>
          </p:cNvPr>
          <p:cNvSpPr/>
          <p:nvPr/>
        </p:nvSpPr>
        <p:spPr>
          <a:xfrm flipH="1">
            <a:off x="6580800" y="3017520"/>
            <a:ext cx="457200" cy="3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377C5A02-5E79-E24D-BE92-57FF8973ECC4}"/>
              </a:ext>
            </a:extLst>
          </p:cNvPr>
          <p:cNvSpPr/>
          <p:nvPr/>
        </p:nvSpPr>
        <p:spPr>
          <a:xfrm>
            <a:off x="5026320" y="2011680"/>
            <a:ext cx="3657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61C2CD61-53AF-BC4F-95FD-8F60A918F7D8}"/>
              </a:ext>
            </a:extLst>
          </p:cNvPr>
          <p:cNvSpPr/>
          <p:nvPr/>
        </p:nvSpPr>
        <p:spPr>
          <a:xfrm>
            <a:off x="6215040" y="2286000"/>
            <a:ext cx="27432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11">
            <a:extLst>
              <a:ext uri="{FF2B5EF4-FFF2-40B4-BE49-F238E27FC236}">
                <a16:creationId xmlns:a16="http://schemas.microsoft.com/office/drawing/2014/main" id="{E680CC8B-E359-9D40-8A7D-D12928F470CE}"/>
              </a:ext>
            </a:extLst>
          </p:cNvPr>
          <p:cNvSpPr/>
          <p:nvPr/>
        </p:nvSpPr>
        <p:spPr>
          <a:xfrm>
            <a:off x="3308400" y="1737360"/>
            <a:ext cx="821520" cy="1004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Stream Data </a:t>
            </a:r>
            <a:endParaRPr lang="en-US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Source</a:t>
            </a:r>
            <a:endParaRPr lang="en-US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600" b="1" strike="noStrike" spc="-1">
                <a:solidFill>
                  <a:srgbClr val="CE181E"/>
                </a:solidFill>
                <a:latin typeface="Arial"/>
                <a:ea typeface="DejaVu Sans"/>
              </a:rPr>
              <a:t>e.g BCM/FC data</a:t>
            </a:r>
            <a:endParaRPr lang="en-US" sz="600" b="0" strike="noStrike" spc="-1">
              <a:latin typeface="Arial"/>
            </a:endParaRPr>
          </a:p>
        </p:txBody>
      </p:sp>
      <p:sp>
        <p:nvSpPr>
          <p:cNvPr id="16" name="CustomShape 12">
            <a:extLst>
              <a:ext uri="{FF2B5EF4-FFF2-40B4-BE49-F238E27FC236}">
                <a16:creationId xmlns:a16="http://schemas.microsoft.com/office/drawing/2014/main" id="{5E9CD17D-BD11-6049-987F-80B56C7FA909}"/>
              </a:ext>
            </a:extLst>
          </p:cNvPr>
          <p:cNvSpPr/>
          <p:nvPr/>
        </p:nvSpPr>
        <p:spPr>
          <a:xfrm>
            <a:off x="3288960" y="3017520"/>
            <a:ext cx="821520" cy="91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UFC</a:t>
            </a:r>
            <a:endParaRPr lang="en-US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Source</a:t>
            </a:r>
            <a:endParaRPr lang="en-US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800" b="1" strike="noStrike" spc="-1">
                <a:solidFill>
                  <a:srgbClr val="CE181E"/>
                </a:solidFill>
                <a:latin typeface="Arial"/>
                <a:ea typeface="DejaVu Sans"/>
              </a:rPr>
              <a:t>e.g FBIS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379B186C-7742-B844-B9EF-70C82F5FA946}"/>
              </a:ext>
            </a:extLst>
          </p:cNvPr>
          <p:cNvSpPr/>
          <p:nvPr/>
        </p:nvSpPr>
        <p:spPr>
          <a:xfrm>
            <a:off x="6215040" y="2286000"/>
            <a:ext cx="360" cy="914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14">
            <a:extLst>
              <a:ext uri="{FF2B5EF4-FFF2-40B4-BE49-F238E27FC236}">
                <a16:creationId xmlns:a16="http://schemas.microsoft.com/office/drawing/2014/main" id="{5C0F8191-3CD1-2F47-A61C-4F80FABCB1BF}"/>
              </a:ext>
            </a:extLst>
          </p:cNvPr>
          <p:cNvSpPr/>
          <p:nvPr/>
        </p:nvSpPr>
        <p:spPr>
          <a:xfrm>
            <a:off x="4477680" y="2926080"/>
            <a:ext cx="1004760" cy="10958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100" b="1" strike="noStrike" spc="-1">
                <a:solidFill>
                  <a:srgbClr val="000000"/>
                </a:solidFill>
                <a:latin typeface="Arial"/>
                <a:ea typeface="DejaVu Sans"/>
              </a:rPr>
              <a:t>Synchronizer</a:t>
            </a:r>
            <a:endParaRPr lang="en-US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100" b="1" strike="noStrike" spc="-1">
                <a:solidFill>
                  <a:srgbClr val="000000"/>
                </a:solidFill>
                <a:latin typeface="Arial"/>
                <a:ea typeface="DejaVu Sans"/>
              </a:rPr>
              <a:t>And</a:t>
            </a:r>
            <a:endParaRPr lang="en-US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100" b="1" strike="noStrike" spc="-1">
                <a:solidFill>
                  <a:srgbClr val="000000"/>
                </a:solidFill>
                <a:latin typeface="Arial"/>
                <a:ea typeface="DejaVu Sans"/>
              </a:rPr>
              <a:t>controller</a:t>
            </a:r>
            <a:endParaRPr lang="en-US" sz="1100" b="0" strike="noStrike" spc="-1">
              <a:latin typeface="Arial"/>
            </a:endParaRPr>
          </a:p>
        </p:txBody>
      </p:sp>
      <p:sp>
        <p:nvSpPr>
          <p:cNvPr id="19" name="Line 15">
            <a:extLst>
              <a:ext uri="{FF2B5EF4-FFF2-40B4-BE49-F238E27FC236}">
                <a16:creationId xmlns:a16="http://schemas.microsoft.com/office/drawing/2014/main" id="{E57A508E-2753-AC46-9F05-A97ED08A7F18}"/>
              </a:ext>
            </a:extLst>
          </p:cNvPr>
          <p:cNvSpPr/>
          <p:nvPr/>
        </p:nvSpPr>
        <p:spPr>
          <a:xfrm>
            <a:off x="4020480" y="3200400"/>
            <a:ext cx="45720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Line 16">
            <a:extLst>
              <a:ext uri="{FF2B5EF4-FFF2-40B4-BE49-F238E27FC236}">
                <a16:creationId xmlns:a16="http://schemas.microsoft.com/office/drawing/2014/main" id="{406E50DA-41B6-7144-9460-40114FACF971}"/>
              </a:ext>
            </a:extLst>
          </p:cNvPr>
          <p:cNvSpPr/>
          <p:nvPr/>
        </p:nvSpPr>
        <p:spPr>
          <a:xfrm>
            <a:off x="5483520" y="3200400"/>
            <a:ext cx="731520" cy="3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Line 17">
            <a:extLst>
              <a:ext uri="{FF2B5EF4-FFF2-40B4-BE49-F238E27FC236}">
                <a16:creationId xmlns:a16="http://schemas.microsoft.com/office/drawing/2014/main" id="{534BE9BD-8479-8342-ACAD-D3AAC1639653}"/>
              </a:ext>
            </a:extLst>
          </p:cNvPr>
          <p:cNvSpPr/>
          <p:nvPr/>
        </p:nvSpPr>
        <p:spPr>
          <a:xfrm>
            <a:off x="5483520" y="3566520"/>
            <a:ext cx="1097280" cy="3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Line 18">
            <a:extLst>
              <a:ext uri="{FF2B5EF4-FFF2-40B4-BE49-F238E27FC236}">
                <a16:creationId xmlns:a16="http://schemas.microsoft.com/office/drawing/2014/main" id="{13FDEFE0-64FB-4244-B6C9-24F04292FCF2}"/>
              </a:ext>
            </a:extLst>
          </p:cNvPr>
          <p:cNvSpPr/>
          <p:nvPr/>
        </p:nvSpPr>
        <p:spPr>
          <a:xfrm flipV="1">
            <a:off x="6580800" y="3108960"/>
            <a:ext cx="360" cy="4572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EBC8B967-5743-FA40-A897-2A4240D83AF9}"/>
              </a:ext>
            </a:extLst>
          </p:cNvPr>
          <p:cNvSpPr/>
          <p:nvPr/>
        </p:nvSpPr>
        <p:spPr>
          <a:xfrm>
            <a:off x="6580800" y="3108960"/>
            <a:ext cx="45720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Line 20">
            <a:extLst>
              <a:ext uri="{FF2B5EF4-FFF2-40B4-BE49-F238E27FC236}">
                <a16:creationId xmlns:a16="http://schemas.microsoft.com/office/drawing/2014/main" id="{B05115DB-4021-6F42-BE56-F458C475380A}"/>
              </a:ext>
            </a:extLst>
          </p:cNvPr>
          <p:cNvSpPr/>
          <p:nvPr/>
        </p:nvSpPr>
        <p:spPr>
          <a:xfrm>
            <a:off x="4111920" y="2011680"/>
            <a:ext cx="3657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Line 21">
            <a:extLst>
              <a:ext uri="{FF2B5EF4-FFF2-40B4-BE49-F238E27FC236}">
                <a16:creationId xmlns:a16="http://schemas.microsoft.com/office/drawing/2014/main" id="{8732F5D9-4BFD-F844-B749-B983303C4C58}"/>
              </a:ext>
            </a:extLst>
          </p:cNvPr>
          <p:cNvSpPr/>
          <p:nvPr/>
        </p:nvSpPr>
        <p:spPr>
          <a:xfrm flipH="1">
            <a:off x="4020480" y="2468880"/>
            <a:ext cx="45720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Line 22">
            <a:extLst>
              <a:ext uri="{FF2B5EF4-FFF2-40B4-BE49-F238E27FC236}">
                <a16:creationId xmlns:a16="http://schemas.microsoft.com/office/drawing/2014/main" id="{ECBC2A38-38DC-B04C-8F6A-17E192FF439C}"/>
              </a:ext>
            </a:extLst>
          </p:cNvPr>
          <p:cNvSpPr/>
          <p:nvPr/>
        </p:nvSpPr>
        <p:spPr>
          <a:xfrm flipH="1">
            <a:off x="5026320" y="2286000"/>
            <a:ext cx="3657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" name="Line 23">
            <a:extLst>
              <a:ext uri="{FF2B5EF4-FFF2-40B4-BE49-F238E27FC236}">
                <a16:creationId xmlns:a16="http://schemas.microsoft.com/office/drawing/2014/main" id="{2639B60B-8956-0240-ACCB-A6888F4C844B}"/>
              </a:ext>
            </a:extLst>
          </p:cNvPr>
          <p:cNvSpPr/>
          <p:nvPr/>
        </p:nvSpPr>
        <p:spPr>
          <a:xfrm flipH="1">
            <a:off x="4020480" y="3566160"/>
            <a:ext cx="45720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CustomShape 24">
            <a:extLst>
              <a:ext uri="{FF2B5EF4-FFF2-40B4-BE49-F238E27FC236}">
                <a16:creationId xmlns:a16="http://schemas.microsoft.com/office/drawing/2014/main" id="{4C8577C1-260D-9C4E-842B-7A2D3581D144}"/>
              </a:ext>
            </a:extLst>
          </p:cNvPr>
          <p:cNvSpPr/>
          <p:nvPr/>
        </p:nvSpPr>
        <p:spPr>
          <a:xfrm>
            <a:off x="5392080" y="1828800"/>
            <a:ext cx="730080" cy="5472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Framer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9" name="Line 25">
            <a:extLst>
              <a:ext uri="{FF2B5EF4-FFF2-40B4-BE49-F238E27FC236}">
                <a16:creationId xmlns:a16="http://schemas.microsoft.com/office/drawing/2014/main" id="{4732F379-F8E6-7444-81E6-F7790FD787F7}"/>
              </a:ext>
            </a:extLst>
          </p:cNvPr>
          <p:cNvSpPr/>
          <p:nvPr/>
        </p:nvSpPr>
        <p:spPr>
          <a:xfrm>
            <a:off x="6123600" y="2011680"/>
            <a:ext cx="3657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" name="Line 26">
            <a:extLst>
              <a:ext uri="{FF2B5EF4-FFF2-40B4-BE49-F238E27FC236}">
                <a16:creationId xmlns:a16="http://schemas.microsoft.com/office/drawing/2014/main" id="{0F95A354-2E05-1641-AD0D-2D9E708DA5EA}"/>
              </a:ext>
            </a:extLst>
          </p:cNvPr>
          <p:cNvSpPr/>
          <p:nvPr/>
        </p:nvSpPr>
        <p:spPr>
          <a:xfrm>
            <a:off x="5767200" y="2507760"/>
            <a:ext cx="12801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" name="Line 27">
            <a:extLst>
              <a:ext uri="{FF2B5EF4-FFF2-40B4-BE49-F238E27FC236}">
                <a16:creationId xmlns:a16="http://schemas.microsoft.com/office/drawing/2014/main" id="{5013C3D7-81A6-D64A-90C8-906C89BA5D0C}"/>
              </a:ext>
            </a:extLst>
          </p:cNvPr>
          <p:cNvSpPr/>
          <p:nvPr/>
        </p:nvSpPr>
        <p:spPr>
          <a:xfrm flipV="1">
            <a:off x="5757840" y="2377440"/>
            <a:ext cx="360" cy="13032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" name="Line 28">
            <a:extLst>
              <a:ext uri="{FF2B5EF4-FFF2-40B4-BE49-F238E27FC236}">
                <a16:creationId xmlns:a16="http://schemas.microsoft.com/office/drawing/2014/main" id="{2039A6FD-2358-6145-808A-BC7532E3F7BE}"/>
              </a:ext>
            </a:extLst>
          </p:cNvPr>
          <p:cNvSpPr/>
          <p:nvPr/>
        </p:nvSpPr>
        <p:spPr>
          <a:xfrm>
            <a:off x="7678080" y="2651760"/>
            <a:ext cx="822960" cy="360"/>
          </a:xfrm>
          <a:prstGeom prst="line">
            <a:avLst/>
          </a:prstGeom>
          <a:ln w="572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" name="CustomShape 29">
            <a:extLst>
              <a:ext uri="{FF2B5EF4-FFF2-40B4-BE49-F238E27FC236}">
                <a16:creationId xmlns:a16="http://schemas.microsoft.com/office/drawing/2014/main" id="{A1997BE1-1653-314F-953A-F3CE1715B6A1}"/>
              </a:ext>
            </a:extLst>
          </p:cNvPr>
          <p:cNvSpPr/>
          <p:nvPr/>
        </p:nvSpPr>
        <p:spPr>
          <a:xfrm>
            <a:off x="5124240" y="4297680"/>
            <a:ext cx="547200" cy="638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CDC</a:t>
            </a:r>
            <a:endParaRPr lang="en-US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FIFO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4" name="CustomShape 30">
            <a:extLst>
              <a:ext uri="{FF2B5EF4-FFF2-40B4-BE49-F238E27FC236}">
                <a16:creationId xmlns:a16="http://schemas.microsoft.com/office/drawing/2014/main" id="{30EA5796-A63A-3A40-817F-328809A0AB1F}"/>
              </a:ext>
            </a:extLst>
          </p:cNvPr>
          <p:cNvSpPr/>
          <p:nvPr/>
        </p:nvSpPr>
        <p:spPr>
          <a:xfrm>
            <a:off x="6946560" y="4317120"/>
            <a:ext cx="730080" cy="15530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Aurora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8b10b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5" name="CustomShape 31">
            <a:extLst>
              <a:ext uri="{FF2B5EF4-FFF2-40B4-BE49-F238E27FC236}">
                <a16:creationId xmlns:a16="http://schemas.microsoft.com/office/drawing/2014/main" id="{50032848-4A7A-0049-BD81-16E7C3928386}"/>
              </a:ext>
            </a:extLst>
          </p:cNvPr>
          <p:cNvSpPr/>
          <p:nvPr/>
        </p:nvSpPr>
        <p:spPr>
          <a:xfrm>
            <a:off x="3746160" y="4297680"/>
            <a:ext cx="821520" cy="1004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Extracted</a:t>
            </a:r>
            <a:endParaRPr lang="en-US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Stream Data </a:t>
            </a:r>
            <a:endParaRPr lang="en-US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800" b="0" strike="noStrike" spc="-1">
              <a:latin typeface="Arial"/>
            </a:endParaRPr>
          </a:p>
        </p:txBody>
      </p:sp>
      <p:sp>
        <p:nvSpPr>
          <p:cNvPr id="36" name="CustomShape 32">
            <a:extLst>
              <a:ext uri="{FF2B5EF4-FFF2-40B4-BE49-F238E27FC236}">
                <a16:creationId xmlns:a16="http://schemas.microsoft.com/office/drawing/2014/main" id="{423A28DE-9D76-D14C-AF45-A6FEC41F373B}"/>
              </a:ext>
            </a:extLst>
          </p:cNvPr>
          <p:cNvSpPr/>
          <p:nvPr/>
        </p:nvSpPr>
        <p:spPr>
          <a:xfrm>
            <a:off x="3288960" y="5487480"/>
            <a:ext cx="821520" cy="91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Extracted</a:t>
            </a:r>
            <a:endParaRPr lang="en-US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UFC</a:t>
            </a:r>
            <a:endParaRPr lang="en-US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data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37" name="CustomShape 33">
            <a:extLst>
              <a:ext uri="{FF2B5EF4-FFF2-40B4-BE49-F238E27FC236}">
                <a16:creationId xmlns:a16="http://schemas.microsoft.com/office/drawing/2014/main" id="{17512A57-8C26-8A4E-A512-B7C903892F3A}"/>
              </a:ext>
            </a:extLst>
          </p:cNvPr>
          <p:cNvSpPr/>
          <p:nvPr/>
        </p:nvSpPr>
        <p:spPr>
          <a:xfrm>
            <a:off x="4477680" y="5577840"/>
            <a:ext cx="1004760" cy="63972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100" b="1" strike="noStrike" spc="-1">
                <a:solidFill>
                  <a:srgbClr val="000000"/>
                </a:solidFill>
                <a:latin typeface="Arial"/>
                <a:ea typeface="DejaVu Sans"/>
              </a:rPr>
              <a:t>Synchronizer</a:t>
            </a:r>
            <a:endParaRPr lang="en-US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100" b="0" strike="noStrike" spc="-1">
              <a:latin typeface="Arial"/>
            </a:endParaRPr>
          </a:p>
        </p:txBody>
      </p:sp>
      <p:sp>
        <p:nvSpPr>
          <p:cNvPr id="38" name="Line 34">
            <a:extLst>
              <a:ext uri="{FF2B5EF4-FFF2-40B4-BE49-F238E27FC236}">
                <a16:creationId xmlns:a16="http://schemas.microsoft.com/office/drawing/2014/main" id="{5657FC98-7F45-614F-A5AC-88D11CE392B1}"/>
              </a:ext>
            </a:extLst>
          </p:cNvPr>
          <p:cNvSpPr/>
          <p:nvPr/>
        </p:nvSpPr>
        <p:spPr>
          <a:xfrm>
            <a:off x="4020480" y="5760720"/>
            <a:ext cx="45720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" name="Line 35">
            <a:extLst>
              <a:ext uri="{FF2B5EF4-FFF2-40B4-BE49-F238E27FC236}">
                <a16:creationId xmlns:a16="http://schemas.microsoft.com/office/drawing/2014/main" id="{619B279E-BF4F-004D-955D-78C10A5387EB}"/>
              </a:ext>
            </a:extLst>
          </p:cNvPr>
          <p:cNvSpPr/>
          <p:nvPr/>
        </p:nvSpPr>
        <p:spPr>
          <a:xfrm flipH="1">
            <a:off x="4023360" y="6035040"/>
            <a:ext cx="45720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CustomShape 36">
            <a:extLst>
              <a:ext uri="{FF2B5EF4-FFF2-40B4-BE49-F238E27FC236}">
                <a16:creationId xmlns:a16="http://schemas.microsoft.com/office/drawing/2014/main" id="{D2E86355-AC23-964A-8750-FC48085CF038}"/>
              </a:ext>
            </a:extLst>
          </p:cNvPr>
          <p:cNvSpPr/>
          <p:nvPr/>
        </p:nvSpPr>
        <p:spPr>
          <a:xfrm>
            <a:off x="5996880" y="4297680"/>
            <a:ext cx="674640" cy="45648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N Delay </a:t>
            </a:r>
            <a:endParaRPr lang="en-US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To Align data </a:t>
            </a:r>
            <a:endParaRPr lang="en-US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with CRC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41" name="Line 37">
            <a:extLst>
              <a:ext uri="{FF2B5EF4-FFF2-40B4-BE49-F238E27FC236}">
                <a16:creationId xmlns:a16="http://schemas.microsoft.com/office/drawing/2014/main" id="{CA31ED87-A8F6-EC4C-8187-8646C6265C80}"/>
              </a:ext>
            </a:extLst>
          </p:cNvPr>
          <p:cNvSpPr/>
          <p:nvPr/>
        </p:nvSpPr>
        <p:spPr>
          <a:xfrm>
            <a:off x="5757840" y="5212080"/>
            <a:ext cx="1188720" cy="360"/>
          </a:xfrm>
          <a:prstGeom prst="line">
            <a:avLst/>
          </a:prstGeom>
          <a:ln>
            <a:solidFill>
              <a:srgbClr val="000000"/>
            </a:solidFill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Line 38">
            <a:extLst>
              <a:ext uri="{FF2B5EF4-FFF2-40B4-BE49-F238E27FC236}">
                <a16:creationId xmlns:a16="http://schemas.microsoft.com/office/drawing/2014/main" id="{60013CA9-C5C7-AC41-87BA-00CC92161769}"/>
              </a:ext>
            </a:extLst>
          </p:cNvPr>
          <p:cNvSpPr/>
          <p:nvPr/>
        </p:nvSpPr>
        <p:spPr>
          <a:xfrm>
            <a:off x="4569120" y="4754880"/>
            <a:ext cx="55512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Line 39">
            <a:extLst>
              <a:ext uri="{FF2B5EF4-FFF2-40B4-BE49-F238E27FC236}">
                <a16:creationId xmlns:a16="http://schemas.microsoft.com/office/drawing/2014/main" id="{3B0A1E08-DC7E-494C-8A59-EFCDCC3C897A}"/>
              </a:ext>
            </a:extLst>
          </p:cNvPr>
          <p:cNvSpPr/>
          <p:nvPr/>
        </p:nvSpPr>
        <p:spPr>
          <a:xfrm flipH="1">
            <a:off x="4477680" y="4572000"/>
            <a:ext cx="6465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Line 40">
            <a:extLst>
              <a:ext uri="{FF2B5EF4-FFF2-40B4-BE49-F238E27FC236}">
                <a16:creationId xmlns:a16="http://schemas.microsoft.com/office/drawing/2014/main" id="{7BF5C4F9-17C2-2C4D-9680-C0DAA99D9774}"/>
              </a:ext>
            </a:extLst>
          </p:cNvPr>
          <p:cNvSpPr/>
          <p:nvPr/>
        </p:nvSpPr>
        <p:spPr>
          <a:xfrm flipH="1">
            <a:off x="4477680" y="4937760"/>
            <a:ext cx="3657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Line 41">
            <a:extLst>
              <a:ext uri="{FF2B5EF4-FFF2-40B4-BE49-F238E27FC236}">
                <a16:creationId xmlns:a16="http://schemas.microsoft.com/office/drawing/2014/main" id="{B76E39C7-0625-3346-8AA6-FD536A6B1980}"/>
              </a:ext>
            </a:extLst>
          </p:cNvPr>
          <p:cNvSpPr/>
          <p:nvPr/>
        </p:nvSpPr>
        <p:spPr>
          <a:xfrm flipH="1">
            <a:off x="5483520" y="5303520"/>
            <a:ext cx="274320" cy="3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Line 42">
            <a:extLst>
              <a:ext uri="{FF2B5EF4-FFF2-40B4-BE49-F238E27FC236}">
                <a16:creationId xmlns:a16="http://schemas.microsoft.com/office/drawing/2014/main" id="{2CB1E6FB-1D2A-2249-A097-FA372B67F550}"/>
              </a:ext>
            </a:extLst>
          </p:cNvPr>
          <p:cNvSpPr/>
          <p:nvPr/>
        </p:nvSpPr>
        <p:spPr>
          <a:xfrm>
            <a:off x="4843440" y="4938120"/>
            <a:ext cx="360" cy="365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Line 43">
            <a:extLst>
              <a:ext uri="{FF2B5EF4-FFF2-40B4-BE49-F238E27FC236}">
                <a16:creationId xmlns:a16="http://schemas.microsoft.com/office/drawing/2014/main" id="{FF424AC2-89DF-444E-AD1B-CB3F74E84AFF}"/>
              </a:ext>
            </a:extLst>
          </p:cNvPr>
          <p:cNvSpPr/>
          <p:nvPr/>
        </p:nvSpPr>
        <p:spPr>
          <a:xfrm>
            <a:off x="5666400" y="4845960"/>
            <a:ext cx="128016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Line 44">
            <a:extLst>
              <a:ext uri="{FF2B5EF4-FFF2-40B4-BE49-F238E27FC236}">
                <a16:creationId xmlns:a16="http://schemas.microsoft.com/office/drawing/2014/main" id="{7B4136B7-7D8E-6745-ABE4-4C28397D1DAC}"/>
              </a:ext>
            </a:extLst>
          </p:cNvPr>
          <p:cNvSpPr/>
          <p:nvPr/>
        </p:nvSpPr>
        <p:spPr>
          <a:xfrm flipH="1">
            <a:off x="6672240" y="4500000"/>
            <a:ext cx="27432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Line 45">
            <a:extLst>
              <a:ext uri="{FF2B5EF4-FFF2-40B4-BE49-F238E27FC236}">
                <a16:creationId xmlns:a16="http://schemas.microsoft.com/office/drawing/2014/main" id="{225BB2B2-8C23-E74C-AD4A-12D5C7876536}"/>
              </a:ext>
            </a:extLst>
          </p:cNvPr>
          <p:cNvSpPr/>
          <p:nvPr/>
        </p:nvSpPr>
        <p:spPr>
          <a:xfrm>
            <a:off x="8501040" y="2651760"/>
            <a:ext cx="360" cy="2468880"/>
          </a:xfrm>
          <a:prstGeom prst="line">
            <a:avLst/>
          </a:prstGeom>
          <a:ln w="572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Line 46">
            <a:extLst>
              <a:ext uri="{FF2B5EF4-FFF2-40B4-BE49-F238E27FC236}">
                <a16:creationId xmlns:a16="http://schemas.microsoft.com/office/drawing/2014/main" id="{9B50B681-2D24-F643-AD9A-E6DE722E673D}"/>
              </a:ext>
            </a:extLst>
          </p:cNvPr>
          <p:cNvSpPr/>
          <p:nvPr/>
        </p:nvSpPr>
        <p:spPr>
          <a:xfrm>
            <a:off x="7678080" y="5140080"/>
            <a:ext cx="822960" cy="360"/>
          </a:xfrm>
          <a:prstGeom prst="line">
            <a:avLst/>
          </a:prstGeom>
          <a:ln w="572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Line 47">
            <a:extLst>
              <a:ext uri="{FF2B5EF4-FFF2-40B4-BE49-F238E27FC236}">
                <a16:creationId xmlns:a16="http://schemas.microsoft.com/office/drawing/2014/main" id="{71A2260E-896F-2043-AEBD-41341CB010CE}"/>
              </a:ext>
            </a:extLst>
          </p:cNvPr>
          <p:cNvSpPr/>
          <p:nvPr/>
        </p:nvSpPr>
        <p:spPr>
          <a:xfrm flipH="1">
            <a:off x="5479560" y="5787000"/>
            <a:ext cx="45720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Line 48">
            <a:extLst>
              <a:ext uri="{FF2B5EF4-FFF2-40B4-BE49-F238E27FC236}">
                <a16:creationId xmlns:a16="http://schemas.microsoft.com/office/drawing/2014/main" id="{4DE4E824-9760-8A47-A54A-ED46C8C26148}"/>
              </a:ext>
            </a:extLst>
          </p:cNvPr>
          <p:cNvSpPr/>
          <p:nvPr/>
        </p:nvSpPr>
        <p:spPr>
          <a:xfrm flipH="1">
            <a:off x="5936760" y="5669280"/>
            <a:ext cx="3600" cy="1177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Line 49">
            <a:extLst>
              <a:ext uri="{FF2B5EF4-FFF2-40B4-BE49-F238E27FC236}">
                <a16:creationId xmlns:a16="http://schemas.microsoft.com/office/drawing/2014/main" id="{7BF7660F-1F9B-1E46-878C-06E9FD9EF2EA}"/>
              </a:ext>
            </a:extLst>
          </p:cNvPr>
          <p:cNvSpPr/>
          <p:nvPr/>
        </p:nvSpPr>
        <p:spPr>
          <a:xfrm flipH="1">
            <a:off x="5940720" y="5669280"/>
            <a:ext cx="1005840" cy="3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51">
            <a:extLst>
              <a:ext uri="{FF2B5EF4-FFF2-40B4-BE49-F238E27FC236}">
                <a16:creationId xmlns:a16="http://schemas.microsoft.com/office/drawing/2014/main" id="{0F637F37-AB88-3044-AAF8-9FC818D370CC}"/>
              </a:ext>
            </a:extLst>
          </p:cNvPr>
          <p:cNvSpPr/>
          <p:nvPr/>
        </p:nvSpPr>
        <p:spPr>
          <a:xfrm>
            <a:off x="7586640" y="1604520"/>
            <a:ext cx="1553400" cy="34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Transmitter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55" name="CustomShape 52">
            <a:extLst>
              <a:ext uri="{FF2B5EF4-FFF2-40B4-BE49-F238E27FC236}">
                <a16:creationId xmlns:a16="http://schemas.microsoft.com/office/drawing/2014/main" id="{809699D8-92C4-BD43-A62B-69DEC076F8DB}"/>
              </a:ext>
            </a:extLst>
          </p:cNvPr>
          <p:cNvSpPr/>
          <p:nvPr/>
        </p:nvSpPr>
        <p:spPr>
          <a:xfrm>
            <a:off x="7982640" y="6237360"/>
            <a:ext cx="1157400" cy="34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Receiver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56" name="CustomShape 54">
            <a:extLst>
              <a:ext uri="{FF2B5EF4-FFF2-40B4-BE49-F238E27FC236}">
                <a16:creationId xmlns:a16="http://schemas.microsoft.com/office/drawing/2014/main" id="{FA70C8AE-0919-9840-9E0C-36E12DEBE193}"/>
              </a:ext>
            </a:extLst>
          </p:cNvPr>
          <p:cNvSpPr/>
          <p:nvPr/>
        </p:nvSpPr>
        <p:spPr>
          <a:xfrm>
            <a:off x="5519520" y="3017520"/>
            <a:ext cx="547560" cy="17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600" b="0" strike="noStrike" spc="-1">
                <a:solidFill>
                  <a:srgbClr val="000000"/>
                </a:solidFill>
                <a:latin typeface="Arial"/>
                <a:ea typeface="DejaVu Sans"/>
              </a:rPr>
              <a:t>UFC data</a:t>
            </a:r>
            <a:endParaRPr lang="en-US" sz="600" b="0" strike="noStrike" spc="-1">
              <a:latin typeface="Arial"/>
            </a:endParaRPr>
          </a:p>
        </p:txBody>
      </p:sp>
      <p:sp>
        <p:nvSpPr>
          <p:cNvPr id="57" name="CustomShape 55">
            <a:extLst>
              <a:ext uri="{FF2B5EF4-FFF2-40B4-BE49-F238E27FC236}">
                <a16:creationId xmlns:a16="http://schemas.microsoft.com/office/drawing/2014/main" id="{19C32901-1622-4B42-B1A3-D63C6039439E}"/>
              </a:ext>
            </a:extLst>
          </p:cNvPr>
          <p:cNvSpPr/>
          <p:nvPr/>
        </p:nvSpPr>
        <p:spPr>
          <a:xfrm>
            <a:off x="6077160" y="1842840"/>
            <a:ext cx="456480" cy="17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600" b="0" strike="noStrike" spc="-1">
                <a:solidFill>
                  <a:srgbClr val="000000"/>
                </a:solidFill>
                <a:latin typeface="Arial"/>
                <a:ea typeface="DejaVu Sans"/>
              </a:rPr>
              <a:t>Tx data</a:t>
            </a:r>
            <a:endParaRPr lang="en-US" sz="600" b="0" strike="noStrike" spc="-1">
              <a:latin typeface="Arial"/>
            </a:endParaRPr>
          </a:p>
        </p:txBody>
      </p:sp>
      <p:sp>
        <p:nvSpPr>
          <p:cNvPr id="58" name="CustomShape 56">
            <a:extLst>
              <a:ext uri="{FF2B5EF4-FFF2-40B4-BE49-F238E27FC236}">
                <a16:creationId xmlns:a16="http://schemas.microsoft.com/office/drawing/2014/main" id="{D6EA52AF-4DD3-744B-8316-89A718E3A7CF}"/>
              </a:ext>
            </a:extLst>
          </p:cNvPr>
          <p:cNvSpPr/>
          <p:nvPr/>
        </p:nvSpPr>
        <p:spPr>
          <a:xfrm>
            <a:off x="6561360" y="2870640"/>
            <a:ext cx="547560" cy="17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600" b="0" strike="noStrike" spc="-1">
                <a:solidFill>
                  <a:srgbClr val="000000"/>
                </a:solidFill>
                <a:latin typeface="Arial"/>
                <a:ea typeface="DejaVu Sans"/>
              </a:rPr>
              <a:t>Tx Ready</a:t>
            </a:r>
            <a:endParaRPr lang="en-US" sz="600" b="0" strike="noStrike" spc="-1">
              <a:latin typeface="Arial"/>
            </a:endParaRPr>
          </a:p>
        </p:txBody>
      </p:sp>
      <p:sp>
        <p:nvSpPr>
          <p:cNvPr id="59" name="CustomShape 57">
            <a:extLst>
              <a:ext uri="{FF2B5EF4-FFF2-40B4-BE49-F238E27FC236}">
                <a16:creationId xmlns:a16="http://schemas.microsoft.com/office/drawing/2014/main" id="{841D49C0-A525-A841-85FA-7183CFBBDD28}"/>
              </a:ext>
            </a:extLst>
          </p:cNvPr>
          <p:cNvSpPr/>
          <p:nvPr/>
        </p:nvSpPr>
        <p:spPr>
          <a:xfrm>
            <a:off x="5483520" y="3426120"/>
            <a:ext cx="730440" cy="17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600" b="0" strike="noStrike" spc="-1">
                <a:solidFill>
                  <a:srgbClr val="000000"/>
                </a:solidFill>
                <a:latin typeface="Arial"/>
                <a:ea typeface="DejaVu Sans"/>
              </a:rPr>
              <a:t>UFC data  valid</a:t>
            </a:r>
            <a:endParaRPr lang="en-US" sz="600" b="0" strike="noStrike" spc="-1">
              <a:latin typeface="Arial"/>
            </a:endParaRPr>
          </a:p>
        </p:txBody>
      </p:sp>
      <p:sp>
        <p:nvSpPr>
          <p:cNvPr id="60" name="CustomShape 58">
            <a:extLst>
              <a:ext uri="{FF2B5EF4-FFF2-40B4-BE49-F238E27FC236}">
                <a16:creationId xmlns:a16="http://schemas.microsoft.com/office/drawing/2014/main" id="{9244B62D-3A46-FF4C-A34E-2B7380223C64}"/>
              </a:ext>
            </a:extLst>
          </p:cNvPr>
          <p:cNvSpPr/>
          <p:nvPr/>
        </p:nvSpPr>
        <p:spPr>
          <a:xfrm>
            <a:off x="7860960" y="2377440"/>
            <a:ext cx="547560" cy="26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600" b="0" strike="noStrike" spc="-1">
                <a:solidFill>
                  <a:srgbClr val="000000"/>
                </a:solidFill>
                <a:latin typeface="Arial"/>
                <a:ea typeface="DejaVu Sans"/>
              </a:rPr>
              <a:t>Fiber optic Cable</a:t>
            </a:r>
            <a:endParaRPr lang="en-US" sz="600" b="0" strike="noStrike" spc="-1">
              <a:latin typeface="Arial"/>
            </a:endParaRPr>
          </a:p>
        </p:txBody>
      </p:sp>
      <p:sp>
        <p:nvSpPr>
          <p:cNvPr id="61" name="CustomShape 59">
            <a:extLst>
              <a:ext uri="{FF2B5EF4-FFF2-40B4-BE49-F238E27FC236}">
                <a16:creationId xmlns:a16="http://schemas.microsoft.com/office/drawing/2014/main" id="{CACC0EF4-4DA5-F043-815F-27780F7988AA}"/>
              </a:ext>
            </a:extLst>
          </p:cNvPr>
          <p:cNvSpPr/>
          <p:nvPr/>
        </p:nvSpPr>
        <p:spPr>
          <a:xfrm>
            <a:off x="7038000" y="2103120"/>
            <a:ext cx="90360" cy="364680"/>
          </a:xfrm>
          <a:custGeom>
            <a:avLst/>
            <a:gdLst/>
            <a:ahLst/>
            <a:cxnLst/>
            <a:rect l="l" t="t" r="r" b="b"/>
            <a:pathLst>
              <a:path w="256" h="1018">
                <a:moveTo>
                  <a:pt x="0" y="0"/>
                </a:moveTo>
                <a:cubicBezTo>
                  <a:pt x="63" y="0"/>
                  <a:pt x="127" y="42"/>
                  <a:pt x="127" y="84"/>
                </a:cubicBezTo>
                <a:lnTo>
                  <a:pt x="127" y="423"/>
                </a:lnTo>
                <a:cubicBezTo>
                  <a:pt x="127" y="466"/>
                  <a:pt x="191" y="508"/>
                  <a:pt x="255" y="508"/>
                </a:cubicBezTo>
                <a:cubicBezTo>
                  <a:pt x="191" y="508"/>
                  <a:pt x="127" y="550"/>
                  <a:pt x="127" y="593"/>
                </a:cubicBezTo>
                <a:lnTo>
                  <a:pt x="127" y="932"/>
                </a:lnTo>
                <a:cubicBezTo>
                  <a:pt x="127" y="974"/>
                  <a:pt x="63" y="1017"/>
                  <a:pt x="0" y="1017"/>
                </a:cubicBezTo>
              </a:path>
            </a:pathLst>
          </a:custGeom>
          <a:noFill/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60">
            <a:extLst>
              <a:ext uri="{FF2B5EF4-FFF2-40B4-BE49-F238E27FC236}">
                <a16:creationId xmlns:a16="http://schemas.microsoft.com/office/drawing/2014/main" id="{D5EC3049-CA46-9243-B9BA-7C61D5CB16A6}"/>
              </a:ext>
            </a:extLst>
          </p:cNvPr>
          <p:cNvSpPr/>
          <p:nvPr/>
        </p:nvSpPr>
        <p:spPr>
          <a:xfrm>
            <a:off x="7057440" y="2250000"/>
            <a:ext cx="547560" cy="17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600" b="0" strike="noStrike" spc="-1">
                <a:solidFill>
                  <a:srgbClr val="000000"/>
                </a:solidFill>
                <a:latin typeface="Arial"/>
                <a:ea typeface="DejaVu Sans"/>
              </a:rPr>
              <a:t>Axi stream </a:t>
            </a:r>
            <a:endParaRPr lang="en-US" sz="600" b="0" strike="noStrike" spc="-1">
              <a:latin typeface="Arial"/>
            </a:endParaRPr>
          </a:p>
        </p:txBody>
      </p:sp>
      <p:sp>
        <p:nvSpPr>
          <p:cNvPr id="63" name="CustomShape 61">
            <a:extLst>
              <a:ext uri="{FF2B5EF4-FFF2-40B4-BE49-F238E27FC236}">
                <a16:creationId xmlns:a16="http://schemas.microsoft.com/office/drawing/2014/main" id="{7FDB2153-BA20-6E4F-9241-66A148731812}"/>
              </a:ext>
            </a:extLst>
          </p:cNvPr>
          <p:cNvSpPr/>
          <p:nvPr/>
        </p:nvSpPr>
        <p:spPr>
          <a:xfrm>
            <a:off x="4020480" y="1835640"/>
            <a:ext cx="547560" cy="17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600" b="0" strike="noStrike" spc="-1">
                <a:solidFill>
                  <a:srgbClr val="000000"/>
                </a:solidFill>
                <a:latin typeface="Arial"/>
                <a:ea typeface="DejaVu Sans"/>
              </a:rPr>
              <a:t>Data @ fs</a:t>
            </a:r>
            <a:endParaRPr lang="en-US" sz="600" b="0" strike="noStrike" spc="-1">
              <a:latin typeface="Arial"/>
            </a:endParaRPr>
          </a:p>
        </p:txBody>
      </p:sp>
      <p:sp>
        <p:nvSpPr>
          <p:cNvPr id="64" name="Line 62">
            <a:extLst>
              <a:ext uri="{FF2B5EF4-FFF2-40B4-BE49-F238E27FC236}">
                <a16:creationId xmlns:a16="http://schemas.microsoft.com/office/drawing/2014/main" id="{415C26A8-5A76-4649-8960-FBBD6E9054F5}"/>
              </a:ext>
            </a:extLst>
          </p:cNvPr>
          <p:cNvSpPr/>
          <p:nvPr/>
        </p:nvSpPr>
        <p:spPr>
          <a:xfrm flipV="1">
            <a:off x="5574960" y="2377080"/>
            <a:ext cx="360" cy="25524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Line 63">
            <a:extLst>
              <a:ext uri="{FF2B5EF4-FFF2-40B4-BE49-F238E27FC236}">
                <a16:creationId xmlns:a16="http://schemas.microsoft.com/office/drawing/2014/main" id="{835F94CF-B981-4147-95C0-9C0048E34151}"/>
              </a:ext>
            </a:extLst>
          </p:cNvPr>
          <p:cNvSpPr/>
          <p:nvPr/>
        </p:nvSpPr>
        <p:spPr>
          <a:xfrm>
            <a:off x="5574960" y="2632320"/>
            <a:ext cx="1463040" cy="3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CustomShape 64">
            <a:extLst>
              <a:ext uri="{FF2B5EF4-FFF2-40B4-BE49-F238E27FC236}">
                <a16:creationId xmlns:a16="http://schemas.microsoft.com/office/drawing/2014/main" id="{9D140A96-4C2B-EA40-908A-E8C2C61B26BE}"/>
              </a:ext>
            </a:extLst>
          </p:cNvPr>
          <p:cNvSpPr/>
          <p:nvPr/>
        </p:nvSpPr>
        <p:spPr>
          <a:xfrm>
            <a:off x="6402960" y="2507760"/>
            <a:ext cx="730440" cy="17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600" b="0" strike="noStrike" spc="-1">
                <a:solidFill>
                  <a:srgbClr val="000000"/>
                </a:solidFill>
                <a:latin typeface="Arial"/>
                <a:ea typeface="DejaVu Sans"/>
              </a:rPr>
              <a:t>Tx User Clock</a:t>
            </a:r>
            <a:endParaRPr lang="en-US" sz="600" b="0" strike="noStrike" spc="-1">
              <a:latin typeface="Arial"/>
            </a:endParaRPr>
          </a:p>
        </p:txBody>
      </p:sp>
      <p:sp>
        <p:nvSpPr>
          <p:cNvPr id="67" name="CustomShape 65">
            <a:extLst>
              <a:ext uri="{FF2B5EF4-FFF2-40B4-BE49-F238E27FC236}">
                <a16:creationId xmlns:a16="http://schemas.microsoft.com/office/drawing/2014/main" id="{A4CC1834-D182-0F49-9521-90764F384A6A}"/>
              </a:ext>
            </a:extLst>
          </p:cNvPr>
          <p:cNvSpPr/>
          <p:nvPr/>
        </p:nvSpPr>
        <p:spPr>
          <a:xfrm>
            <a:off x="7038000" y="2932920"/>
            <a:ext cx="547560" cy="26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600" b="0" strike="noStrike" spc="-1">
                <a:solidFill>
                  <a:srgbClr val="000000"/>
                </a:solidFill>
                <a:latin typeface="Arial"/>
                <a:ea typeface="DejaVu Sans"/>
              </a:rPr>
              <a:t>UFC interface </a:t>
            </a:r>
            <a:endParaRPr lang="en-US" sz="600" b="0" strike="noStrike" spc="-1">
              <a:latin typeface="Arial"/>
            </a:endParaRPr>
          </a:p>
        </p:txBody>
      </p:sp>
      <p:sp>
        <p:nvSpPr>
          <p:cNvPr id="68" name="CustomShape 66">
            <a:extLst>
              <a:ext uri="{FF2B5EF4-FFF2-40B4-BE49-F238E27FC236}">
                <a16:creationId xmlns:a16="http://schemas.microsoft.com/office/drawing/2014/main" id="{4006DFCC-1B4D-914F-B1D8-CFEBC4BA389E}"/>
              </a:ext>
            </a:extLst>
          </p:cNvPr>
          <p:cNvSpPr/>
          <p:nvPr/>
        </p:nvSpPr>
        <p:spPr>
          <a:xfrm>
            <a:off x="6489000" y="5077800"/>
            <a:ext cx="547560" cy="17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600" b="0" strike="noStrike" spc="-1">
                <a:solidFill>
                  <a:srgbClr val="000000"/>
                </a:solidFill>
                <a:latin typeface="Arial"/>
                <a:ea typeface="DejaVu Sans"/>
              </a:rPr>
              <a:t>CRC_OK</a:t>
            </a:r>
            <a:endParaRPr lang="en-US" sz="600" b="0" strike="noStrike" spc="-1">
              <a:latin typeface="Arial"/>
            </a:endParaRPr>
          </a:p>
        </p:txBody>
      </p:sp>
      <p:sp>
        <p:nvSpPr>
          <p:cNvPr id="69" name="CustomShape 67">
            <a:extLst>
              <a:ext uri="{FF2B5EF4-FFF2-40B4-BE49-F238E27FC236}">
                <a16:creationId xmlns:a16="http://schemas.microsoft.com/office/drawing/2014/main" id="{C2D90738-0624-7B4B-AD2D-8B873D642440}"/>
              </a:ext>
            </a:extLst>
          </p:cNvPr>
          <p:cNvSpPr/>
          <p:nvPr/>
        </p:nvSpPr>
        <p:spPr>
          <a:xfrm>
            <a:off x="6212160" y="5522400"/>
            <a:ext cx="547560" cy="17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600" b="0" strike="noStrike" spc="-1">
                <a:solidFill>
                  <a:srgbClr val="000000"/>
                </a:solidFill>
                <a:latin typeface="Arial"/>
                <a:ea typeface="DejaVu Sans"/>
              </a:rPr>
              <a:t>UFC data</a:t>
            </a:r>
            <a:endParaRPr lang="en-US" sz="600" b="0" strike="noStrike" spc="-1">
              <a:latin typeface="Arial"/>
            </a:endParaRPr>
          </a:p>
        </p:txBody>
      </p:sp>
      <p:sp>
        <p:nvSpPr>
          <p:cNvPr id="70" name="CustomShape 68">
            <a:extLst>
              <a:ext uri="{FF2B5EF4-FFF2-40B4-BE49-F238E27FC236}">
                <a16:creationId xmlns:a16="http://schemas.microsoft.com/office/drawing/2014/main" id="{79370D84-8834-794E-A958-0FB00822AC62}"/>
              </a:ext>
            </a:extLst>
          </p:cNvPr>
          <p:cNvSpPr/>
          <p:nvPr/>
        </p:nvSpPr>
        <p:spPr>
          <a:xfrm>
            <a:off x="5026680" y="5026320"/>
            <a:ext cx="730440" cy="36468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Synchronizer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71" name="Line 69">
            <a:extLst>
              <a:ext uri="{FF2B5EF4-FFF2-40B4-BE49-F238E27FC236}">
                <a16:creationId xmlns:a16="http://schemas.microsoft.com/office/drawing/2014/main" id="{6309ECA6-A10A-ED42-91D9-E77BB1BB0202}"/>
              </a:ext>
            </a:extLst>
          </p:cNvPr>
          <p:cNvSpPr/>
          <p:nvPr/>
        </p:nvSpPr>
        <p:spPr>
          <a:xfrm flipH="1">
            <a:off x="5672160" y="4572000"/>
            <a:ext cx="32472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" name="Line 70">
            <a:extLst>
              <a:ext uri="{FF2B5EF4-FFF2-40B4-BE49-F238E27FC236}">
                <a16:creationId xmlns:a16="http://schemas.microsoft.com/office/drawing/2014/main" id="{BE479B2A-582E-3F4C-B13F-2E9F9FF3347E}"/>
              </a:ext>
            </a:extLst>
          </p:cNvPr>
          <p:cNvSpPr/>
          <p:nvPr/>
        </p:nvSpPr>
        <p:spPr>
          <a:xfrm>
            <a:off x="4843440" y="5303520"/>
            <a:ext cx="183240" cy="3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71">
            <a:extLst>
              <a:ext uri="{FF2B5EF4-FFF2-40B4-BE49-F238E27FC236}">
                <a16:creationId xmlns:a16="http://schemas.microsoft.com/office/drawing/2014/main" id="{7265B36A-357C-9847-9643-D3A78C9E7FC5}"/>
              </a:ext>
            </a:extLst>
          </p:cNvPr>
          <p:cNvSpPr/>
          <p:nvPr/>
        </p:nvSpPr>
        <p:spPr>
          <a:xfrm>
            <a:off x="-11520" y="1407240"/>
            <a:ext cx="3200040" cy="526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1" strike="noStrike" spc="-1" dirty="0">
                <a:latin typeface="Arial"/>
              </a:rPr>
              <a:t>Transmitter</a:t>
            </a:r>
            <a:endParaRPr lang="en-US" sz="1400" b="0" strike="noStrike" spc="-1" dirty="0">
              <a:latin typeface="Arial"/>
            </a:endParaRPr>
          </a:p>
          <a:p>
            <a:pPr marL="432000" lvl="1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pitchFamily="2" charset="2"/>
              <a:buChar char="q"/>
            </a:pPr>
            <a:r>
              <a:rPr lang="en-US" sz="1200" b="0" strike="noStrike" spc="-1" dirty="0">
                <a:latin typeface="Arial"/>
              </a:rPr>
              <a:t>Transfer a stream 16-bits data @ fs&lt;125 </a:t>
            </a:r>
            <a:r>
              <a:rPr lang="en-US" sz="1200" b="0" strike="noStrike" spc="-1" dirty="0" err="1">
                <a:latin typeface="Arial"/>
              </a:rPr>
              <a:t>Msps</a:t>
            </a:r>
            <a:endParaRPr lang="en-US" sz="1200" b="0" strike="noStrike" spc="-1" dirty="0">
              <a:latin typeface="Arial"/>
            </a:endParaRPr>
          </a:p>
          <a:p>
            <a:pPr marL="432000" lvl="1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pitchFamily="2" charset="2"/>
              <a:buChar char="q"/>
            </a:pPr>
            <a:r>
              <a:rPr lang="en-US" sz="1200" b="0" strike="noStrike" spc="-1" dirty="0">
                <a:latin typeface="Arial"/>
              </a:rPr>
              <a:t>CDC FIFO for synchronization between data source clock domain and link user clock domain</a:t>
            </a:r>
          </a:p>
          <a:p>
            <a:pPr marL="432000" lvl="1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pitchFamily="2" charset="2"/>
              <a:buChar char="q"/>
            </a:pPr>
            <a:r>
              <a:rPr lang="en-US" sz="1200" b="0" strike="noStrike" spc="-1" dirty="0">
                <a:latin typeface="Arial"/>
              </a:rPr>
              <a:t>Framer: make a frame from stream data. Length of frame : 10 samples</a:t>
            </a:r>
          </a:p>
          <a:p>
            <a:pPr marL="432000" lvl="1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pitchFamily="2" charset="2"/>
              <a:buChar char="q"/>
            </a:pPr>
            <a:r>
              <a:rPr lang="en-US" sz="1200" b="0" strike="noStrike" spc="-1" dirty="0">
                <a:latin typeface="Arial"/>
              </a:rPr>
              <a:t>Transfer high priority 16-bits message</a:t>
            </a:r>
          </a:p>
          <a:p>
            <a:pPr marL="432000" lvl="1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pitchFamily="2" charset="2"/>
              <a:buChar char="q"/>
            </a:pPr>
            <a:r>
              <a:rPr lang="en-US" sz="1200" b="0" strike="noStrike" spc="-1" dirty="0">
                <a:latin typeface="Arial"/>
              </a:rPr>
              <a:t>Rate of </a:t>
            </a:r>
            <a:r>
              <a:rPr lang="en-US" sz="1200" b="0" strike="noStrike" spc="-1" dirty="0" err="1">
                <a:latin typeface="Arial"/>
              </a:rPr>
              <a:t>Msg</a:t>
            </a:r>
            <a:r>
              <a:rPr lang="en-US" sz="1200" b="0" strike="noStrike" spc="-1" dirty="0">
                <a:latin typeface="Arial"/>
              </a:rPr>
              <a:t> &lt; rate of stream data/10.</a:t>
            </a:r>
          </a:p>
          <a:p>
            <a:pPr marL="432000" lvl="1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pitchFamily="2" charset="2"/>
              <a:buChar char="q"/>
            </a:pPr>
            <a:r>
              <a:rPr lang="en-US" sz="1200" b="0" strike="noStrike" spc="-1" dirty="0">
                <a:latin typeface="Arial"/>
              </a:rPr>
              <a:t>Synchronizer and controller to give interrupt to Aurora for transfer </a:t>
            </a:r>
            <a:r>
              <a:rPr lang="en-US" sz="1200" b="0" strike="noStrike" spc="-1" dirty="0" err="1">
                <a:latin typeface="Arial"/>
              </a:rPr>
              <a:t>Msg</a:t>
            </a:r>
            <a:r>
              <a:rPr lang="en-US" sz="1200" b="0" strike="noStrike" spc="-1" dirty="0">
                <a:latin typeface="Arial"/>
              </a:rPr>
              <a:t> over the link.</a:t>
            </a:r>
          </a:p>
          <a:p>
            <a:pPr marL="432000" lvl="1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pitchFamily="2" charset="2"/>
              <a:buChar char="q"/>
            </a:pPr>
            <a:r>
              <a:rPr lang="en-US" sz="1200" b="0" strike="noStrike" spc="-1" dirty="0">
                <a:latin typeface="Arial"/>
              </a:rPr>
              <a:t> </a:t>
            </a:r>
            <a:r>
              <a:rPr lang="en-US" sz="1200" b="0" strike="noStrike" spc="-1" dirty="0" err="1">
                <a:latin typeface="Arial"/>
              </a:rPr>
              <a:t>Msg</a:t>
            </a:r>
            <a:r>
              <a:rPr lang="en-US" sz="1200" b="0" strike="noStrike" spc="-1" dirty="0">
                <a:latin typeface="Arial"/>
              </a:rPr>
              <a:t> can have own application layer protocol in order to transfer a packet with an error detection method.</a:t>
            </a:r>
          </a:p>
          <a:p>
            <a:pPr marL="432000" lvl="1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pitchFamily="2" charset="2"/>
              <a:buChar char="q"/>
            </a:pPr>
            <a:r>
              <a:rPr lang="en-US" sz="1200" b="0" strike="noStrike" spc="-1" dirty="0">
                <a:latin typeface="Arial"/>
              </a:rPr>
              <a:t>CRC-32 just works for stream data</a:t>
            </a: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1" strike="noStrike" spc="-1" dirty="0">
                <a:latin typeface="Arial"/>
              </a:rPr>
              <a:t>Receiver</a:t>
            </a:r>
            <a:endParaRPr lang="en-US" sz="1400" b="0" strike="noStrike" spc="-1" dirty="0">
              <a:latin typeface="Arial"/>
            </a:endParaRPr>
          </a:p>
          <a:p>
            <a:pPr marL="432000" lvl="1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pitchFamily="2" charset="2"/>
              <a:buChar char="q"/>
            </a:pPr>
            <a:r>
              <a:rPr lang="en-US" sz="1200" b="0" strike="noStrike" spc="-1" dirty="0">
                <a:latin typeface="Arial"/>
              </a:rPr>
              <a:t>Rx EQ/Rx DFE/CDR done inside of Aurora</a:t>
            </a:r>
          </a:p>
          <a:p>
            <a:pPr marL="432000" lvl="1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pitchFamily="2" charset="2"/>
              <a:buChar char="q"/>
            </a:pPr>
            <a:r>
              <a:rPr lang="en-US" sz="1200" b="0" strike="noStrike" spc="-1" dirty="0">
                <a:latin typeface="Arial"/>
              </a:rPr>
              <a:t>CRC is checked inside of Aurora</a:t>
            </a:r>
          </a:p>
          <a:p>
            <a:pPr marL="432000" lvl="1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pitchFamily="2" charset="2"/>
              <a:buChar char="q"/>
            </a:pPr>
            <a:r>
              <a:rPr lang="en-US" sz="1200" b="0" strike="noStrike" spc="-1" dirty="0">
                <a:latin typeface="Arial"/>
              </a:rPr>
              <a:t>N delay in order to align data frame with </a:t>
            </a:r>
            <a:r>
              <a:rPr lang="en-US" sz="1200" b="0" strike="noStrike" spc="-1" dirty="0" err="1">
                <a:latin typeface="Arial"/>
              </a:rPr>
              <a:t>crc</a:t>
            </a:r>
            <a:r>
              <a:rPr lang="en-US" sz="1200" b="0" strike="noStrike" spc="-1" dirty="0">
                <a:latin typeface="Arial"/>
              </a:rPr>
              <a:t> ok signal</a:t>
            </a:r>
          </a:p>
          <a:p>
            <a:pPr marL="432000" lvl="1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pitchFamily="2" charset="2"/>
              <a:buChar char="q"/>
            </a:pPr>
            <a:r>
              <a:rPr lang="en-US" sz="1200" b="0" strike="noStrike" spc="-1" dirty="0">
                <a:latin typeface="Arial"/>
              </a:rPr>
              <a:t>CDC </a:t>
            </a:r>
            <a:r>
              <a:rPr lang="en-US" sz="1200" b="0" strike="noStrike" spc="-1" dirty="0" err="1">
                <a:latin typeface="Arial"/>
              </a:rPr>
              <a:t>fifo</a:t>
            </a:r>
            <a:r>
              <a:rPr lang="en-US" sz="1200" b="0" strike="noStrike" spc="-1" dirty="0">
                <a:latin typeface="Arial"/>
              </a:rPr>
              <a:t> for synchronizing extracted data and CRC with user space clock domain</a:t>
            </a:r>
          </a:p>
          <a:p>
            <a:pPr marL="432000" lvl="1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pitchFamily="2" charset="2"/>
              <a:buChar char="q"/>
            </a:pPr>
            <a:r>
              <a:rPr lang="en-US" sz="1200" b="0" strike="noStrike" spc="-1" dirty="0" err="1">
                <a:latin typeface="Arial"/>
              </a:rPr>
              <a:t>Msg</a:t>
            </a:r>
            <a:r>
              <a:rPr lang="en-US" sz="1200" b="0" strike="noStrike" spc="-1" dirty="0">
                <a:latin typeface="Arial"/>
              </a:rPr>
              <a:t> data is directly extracted by Aurora just needs to be synchronized with the user domain clock</a:t>
            </a:r>
          </a:p>
          <a:p>
            <a:pPr>
              <a:lnSpc>
                <a:spcPct val="100000"/>
              </a:lnSpc>
            </a:pPr>
            <a:endParaRPr lang="en-US" sz="1200" b="0" strike="noStrike" spc="-1" dirty="0">
              <a:latin typeface="Arial"/>
            </a:endParaRPr>
          </a:p>
        </p:txBody>
      </p:sp>
      <p:sp>
        <p:nvSpPr>
          <p:cNvPr id="74" name="Line 72">
            <a:extLst>
              <a:ext uri="{FF2B5EF4-FFF2-40B4-BE49-F238E27FC236}">
                <a16:creationId xmlns:a16="http://schemas.microsoft.com/office/drawing/2014/main" id="{D0863E81-AD4E-0746-9F05-D077D108692D}"/>
              </a:ext>
            </a:extLst>
          </p:cNvPr>
          <p:cNvSpPr/>
          <p:nvPr/>
        </p:nvSpPr>
        <p:spPr>
          <a:xfrm flipH="1">
            <a:off x="6217920" y="5796720"/>
            <a:ext cx="724680" cy="3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Line 73">
            <a:extLst>
              <a:ext uri="{FF2B5EF4-FFF2-40B4-BE49-F238E27FC236}">
                <a16:creationId xmlns:a16="http://schemas.microsoft.com/office/drawing/2014/main" id="{F02B6178-D93C-7F45-8DFA-D9B9537C6399}"/>
              </a:ext>
            </a:extLst>
          </p:cNvPr>
          <p:cNvSpPr/>
          <p:nvPr/>
        </p:nvSpPr>
        <p:spPr>
          <a:xfrm>
            <a:off x="6217920" y="5796720"/>
            <a:ext cx="360" cy="1472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Line 74">
            <a:extLst>
              <a:ext uri="{FF2B5EF4-FFF2-40B4-BE49-F238E27FC236}">
                <a16:creationId xmlns:a16="http://schemas.microsoft.com/office/drawing/2014/main" id="{AAA5FF59-F1B9-444B-97DB-00239D8EA84B}"/>
              </a:ext>
            </a:extLst>
          </p:cNvPr>
          <p:cNvSpPr/>
          <p:nvPr/>
        </p:nvSpPr>
        <p:spPr>
          <a:xfrm flipH="1">
            <a:off x="5482800" y="5943600"/>
            <a:ext cx="73512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CustomShape 75">
            <a:extLst>
              <a:ext uri="{FF2B5EF4-FFF2-40B4-BE49-F238E27FC236}">
                <a16:creationId xmlns:a16="http://schemas.microsoft.com/office/drawing/2014/main" id="{A00F60A2-E329-2242-8A5E-3255B291866D}"/>
              </a:ext>
            </a:extLst>
          </p:cNvPr>
          <p:cNvSpPr/>
          <p:nvPr/>
        </p:nvSpPr>
        <p:spPr>
          <a:xfrm>
            <a:off x="6218640" y="5669280"/>
            <a:ext cx="723600" cy="17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600" b="0" strike="noStrike" spc="-1">
                <a:solidFill>
                  <a:srgbClr val="000000"/>
                </a:solidFill>
                <a:latin typeface="Arial"/>
                <a:ea typeface="DejaVu Sans"/>
              </a:rPr>
              <a:t>UFC data valid</a:t>
            </a:r>
            <a:endParaRPr lang="en-US" sz="600" b="0" strike="noStrike" spc="-1">
              <a:latin typeface="Arial"/>
            </a:endParaRPr>
          </a:p>
        </p:txBody>
      </p:sp>
      <p:sp>
        <p:nvSpPr>
          <p:cNvPr id="78" name="Line 76">
            <a:extLst>
              <a:ext uri="{FF2B5EF4-FFF2-40B4-BE49-F238E27FC236}">
                <a16:creationId xmlns:a16="http://schemas.microsoft.com/office/drawing/2014/main" id="{DC2B7F8E-DE51-9B40-859B-3B5DBECAA7EF}"/>
              </a:ext>
            </a:extLst>
          </p:cNvPr>
          <p:cNvSpPr/>
          <p:nvPr/>
        </p:nvSpPr>
        <p:spPr>
          <a:xfrm>
            <a:off x="4754880" y="1645920"/>
            <a:ext cx="360" cy="1188720"/>
          </a:xfrm>
          <a:prstGeom prst="line">
            <a:avLst/>
          </a:prstGeom>
          <a:ln w="18360" cap="rnd">
            <a:solidFill>
              <a:srgbClr val="EF413D"/>
            </a:solidFill>
            <a:custDash>
              <a:ds d="3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" name="CustomShape 77">
            <a:extLst>
              <a:ext uri="{FF2B5EF4-FFF2-40B4-BE49-F238E27FC236}">
                <a16:creationId xmlns:a16="http://schemas.microsoft.com/office/drawing/2014/main" id="{EB71255C-56E2-904C-B752-939C66AB7AB6}"/>
              </a:ext>
            </a:extLst>
          </p:cNvPr>
          <p:cNvSpPr/>
          <p:nvPr/>
        </p:nvSpPr>
        <p:spPr>
          <a:xfrm>
            <a:off x="3566160" y="1554480"/>
            <a:ext cx="1465560" cy="20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800" b="0" strike="noStrike" spc="-1">
                <a:solidFill>
                  <a:srgbClr val="CE181E"/>
                </a:solidFill>
                <a:latin typeface="Arial"/>
              </a:rPr>
              <a:t>data clock domain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80" name="CustomShape 78">
            <a:extLst>
              <a:ext uri="{FF2B5EF4-FFF2-40B4-BE49-F238E27FC236}">
                <a16:creationId xmlns:a16="http://schemas.microsoft.com/office/drawing/2014/main" id="{328F7863-5FF1-844D-9C32-122720530144}"/>
              </a:ext>
            </a:extLst>
          </p:cNvPr>
          <p:cNvSpPr/>
          <p:nvPr/>
        </p:nvSpPr>
        <p:spPr>
          <a:xfrm>
            <a:off x="4843440" y="1554480"/>
            <a:ext cx="1465560" cy="20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800" b="0" strike="noStrike" spc="-1">
                <a:solidFill>
                  <a:srgbClr val="CE181E"/>
                </a:solidFill>
                <a:latin typeface="Arial"/>
              </a:rPr>
              <a:t>link clock domain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81" name="CustomShape 79">
            <a:extLst>
              <a:ext uri="{FF2B5EF4-FFF2-40B4-BE49-F238E27FC236}">
                <a16:creationId xmlns:a16="http://schemas.microsoft.com/office/drawing/2014/main" id="{4B80F18A-AE1B-5241-B5FB-E315CED9134A}"/>
              </a:ext>
            </a:extLst>
          </p:cNvPr>
          <p:cNvSpPr/>
          <p:nvPr/>
        </p:nvSpPr>
        <p:spPr>
          <a:xfrm>
            <a:off x="3419640" y="2846160"/>
            <a:ext cx="1057680" cy="20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800" b="0" strike="noStrike" spc="-1">
                <a:solidFill>
                  <a:srgbClr val="CE181E"/>
                </a:solidFill>
                <a:latin typeface="Arial"/>
              </a:rPr>
              <a:t>UFC clock domain</a:t>
            </a:r>
            <a:endParaRPr lang="en-US" sz="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150413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22CAE-7EC0-C543-AAFD-800352399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latency link IP bank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12A03-88F6-E042-8714-4B5B08321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5A273362-FC2C-7744-B258-781F4E2518A8}"/>
              </a:ext>
            </a:extLst>
          </p:cNvPr>
          <p:cNvSpPr/>
          <p:nvPr/>
        </p:nvSpPr>
        <p:spPr>
          <a:xfrm>
            <a:off x="5943600" y="2194560"/>
            <a:ext cx="2467440" cy="255888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GBTx/Rx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Bank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6" name="Line 2">
            <a:extLst>
              <a:ext uri="{FF2B5EF4-FFF2-40B4-BE49-F238E27FC236}">
                <a16:creationId xmlns:a16="http://schemas.microsoft.com/office/drawing/2014/main" id="{D1DF4C9C-9F7D-954F-A038-A58ECDAE8540}"/>
              </a:ext>
            </a:extLst>
          </p:cNvPr>
          <p:cNvSpPr/>
          <p:nvPr/>
        </p:nvSpPr>
        <p:spPr>
          <a:xfrm>
            <a:off x="5303520" y="2468880"/>
            <a:ext cx="64008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Line 3">
            <a:extLst>
              <a:ext uri="{FF2B5EF4-FFF2-40B4-BE49-F238E27FC236}">
                <a16:creationId xmlns:a16="http://schemas.microsoft.com/office/drawing/2014/main" id="{9099626A-2E0E-024B-91B7-67F7B51A57AB}"/>
              </a:ext>
            </a:extLst>
          </p:cNvPr>
          <p:cNvSpPr/>
          <p:nvPr/>
        </p:nvSpPr>
        <p:spPr>
          <a:xfrm>
            <a:off x="5303520" y="2743200"/>
            <a:ext cx="64008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                  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8752DE36-2E72-9A4A-85D2-48C8DEAC34DD}"/>
              </a:ext>
            </a:extLst>
          </p:cNvPr>
          <p:cNvSpPr/>
          <p:nvPr/>
        </p:nvSpPr>
        <p:spPr>
          <a:xfrm>
            <a:off x="5303520" y="3017520"/>
            <a:ext cx="64008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5">
            <a:extLst>
              <a:ext uri="{FF2B5EF4-FFF2-40B4-BE49-F238E27FC236}">
                <a16:creationId xmlns:a16="http://schemas.microsoft.com/office/drawing/2014/main" id="{FD7F8D2A-8D2D-4241-AC10-974D565753AF}"/>
              </a:ext>
            </a:extLst>
          </p:cNvPr>
          <p:cNvSpPr/>
          <p:nvPr/>
        </p:nvSpPr>
        <p:spPr>
          <a:xfrm>
            <a:off x="5943600" y="2560320"/>
            <a:ext cx="173592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AXI-stream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10" name="CustomShape 6">
            <a:extLst>
              <a:ext uri="{FF2B5EF4-FFF2-40B4-BE49-F238E27FC236}">
                <a16:creationId xmlns:a16="http://schemas.microsoft.com/office/drawing/2014/main" id="{C45F16B4-1C59-8743-92D8-4E2D20A94912}"/>
              </a:ext>
            </a:extLst>
          </p:cNvPr>
          <p:cNvSpPr/>
          <p:nvPr/>
        </p:nvSpPr>
        <p:spPr>
          <a:xfrm>
            <a:off x="5943600" y="3749040"/>
            <a:ext cx="173592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AXI-stream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A0D608A6-75D5-EE4B-B2A6-B454A3D9AFB5}"/>
              </a:ext>
            </a:extLst>
          </p:cNvPr>
          <p:cNvSpPr/>
          <p:nvPr/>
        </p:nvSpPr>
        <p:spPr>
          <a:xfrm flipH="1">
            <a:off x="5303520" y="3931920"/>
            <a:ext cx="64008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55E27A0C-159E-C24D-A430-C4305755B5D6}"/>
              </a:ext>
            </a:extLst>
          </p:cNvPr>
          <p:cNvSpPr/>
          <p:nvPr/>
        </p:nvSpPr>
        <p:spPr>
          <a:xfrm flipH="1">
            <a:off x="5303520" y="4206240"/>
            <a:ext cx="64008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04081983-4DE8-B142-A8F2-D0D8278E2F71}"/>
              </a:ext>
            </a:extLst>
          </p:cNvPr>
          <p:cNvSpPr/>
          <p:nvPr/>
        </p:nvSpPr>
        <p:spPr>
          <a:xfrm flipH="1">
            <a:off x="5303520" y="4480560"/>
            <a:ext cx="64008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AA11C45B-5B75-6F42-B684-5D623E39EBCC}"/>
              </a:ext>
            </a:extLst>
          </p:cNvPr>
          <p:cNvSpPr/>
          <p:nvPr/>
        </p:nvSpPr>
        <p:spPr>
          <a:xfrm>
            <a:off x="8412480" y="3017520"/>
            <a:ext cx="54864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Line 11">
            <a:extLst>
              <a:ext uri="{FF2B5EF4-FFF2-40B4-BE49-F238E27FC236}">
                <a16:creationId xmlns:a16="http://schemas.microsoft.com/office/drawing/2014/main" id="{1C64EC1B-E453-6A4D-A028-351225E34DAB}"/>
              </a:ext>
            </a:extLst>
          </p:cNvPr>
          <p:cNvSpPr/>
          <p:nvPr/>
        </p:nvSpPr>
        <p:spPr>
          <a:xfrm>
            <a:off x="8412480" y="3200400"/>
            <a:ext cx="54864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Line 12">
            <a:extLst>
              <a:ext uri="{FF2B5EF4-FFF2-40B4-BE49-F238E27FC236}">
                <a16:creationId xmlns:a16="http://schemas.microsoft.com/office/drawing/2014/main" id="{97F4F6FA-8AA4-9A48-B6AF-479A68D327F2}"/>
              </a:ext>
            </a:extLst>
          </p:cNvPr>
          <p:cNvSpPr/>
          <p:nvPr/>
        </p:nvSpPr>
        <p:spPr>
          <a:xfrm flipH="1">
            <a:off x="8412480" y="3657600"/>
            <a:ext cx="45720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F333DCF2-6724-904D-ACE9-9C94392A1162}"/>
              </a:ext>
            </a:extLst>
          </p:cNvPr>
          <p:cNvSpPr/>
          <p:nvPr/>
        </p:nvSpPr>
        <p:spPr>
          <a:xfrm flipH="1">
            <a:off x="8412480" y="3840480"/>
            <a:ext cx="45720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7B9A42C7-D010-C145-81B4-DCB7AD7D89B9}"/>
              </a:ext>
            </a:extLst>
          </p:cNvPr>
          <p:cNvSpPr/>
          <p:nvPr/>
        </p:nvSpPr>
        <p:spPr>
          <a:xfrm flipH="1">
            <a:off x="5303520" y="5212080"/>
            <a:ext cx="192024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Line 15">
            <a:extLst>
              <a:ext uri="{FF2B5EF4-FFF2-40B4-BE49-F238E27FC236}">
                <a16:creationId xmlns:a16="http://schemas.microsoft.com/office/drawing/2014/main" id="{FE53EBDC-CEA9-0E47-9970-598E23236621}"/>
              </a:ext>
            </a:extLst>
          </p:cNvPr>
          <p:cNvSpPr/>
          <p:nvPr/>
        </p:nvSpPr>
        <p:spPr>
          <a:xfrm>
            <a:off x="7223760" y="4754880"/>
            <a:ext cx="360" cy="4572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Line 16">
            <a:extLst>
              <a:ext uri="{FF2B5EF4-FFF2-40B4-BE49-F238E27FC236}">
                <a16:creationId xmlns:a16="http://schemas.microsoft.com/office/drawing/2014/main" id="{1E81C49B-581F-804B-888A-4C522B2E90FD}"/>
              </a:ext>
            </a:extLst>
          </p:cNvPr>
          <p:cNvSpPr/>
          <p:nvPr/>
        </p:nvSpPr>
        <p:spPr>
          <a:xfrm>
            <a:off x="5303520" y="3621600"/>
            <a:ext cx="64008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CustomShape 17">
            <a:extLst>
              <a:ext uri="{FF2B5EF4-FFF2-40B4-BE49-F238E27FC236}">
                <a16:creationId xmlns:a16="http://schemas.microsoft.com/office/drawing/2014/main" id="{6AF6A013-7B99-0F41-A28D-14B43290F7E2}"/>
              </a:ext>
            </a:extLst>
          </p:cNvPr>
          <p:cNvSpPr/>
          <p:nvPr/>
        </p:nvSpPr>
        <p:spPr>
          <a:xfrm>
            <a:off x="4480560" y="5091480"/>
            <a:ext cx="1553040" cy="94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Link status</a:t>
            </a:r>
            <a:endParaRPr lang="en-US" sz="1200" b="0" strike="noStrike" spc="-1">
              <a:latin typeface="Arial"/>
            </a:endParaRPr>
          </a:p>
          <a:p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- Lane up</a:t>
            </a:r>
            <a:endParaRPr lang="en-US" sz="1200" b="0" strike="noStrike" spc="-1">
              <a:latin typeface="Arial"/>
            </a:endParaRPr>
          </a:p>
          <a:p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- Channel up</a:t>
            </a:r>
            <a:endParaRPr lang="en-US" sz="1200" b="0" strike="noStrike" spc="-1">
              <a:latin typeface="Arial"/>
            </a:endParaRPr>
          </a:p>
          <a:p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- Soft Err</a:t>
            </a:r>
            <a:endParaRPr lang="en-US" sz="1200" b="0" strike="noStrike" spc="-1">
              <a:latin typeface="Arial"/>
            </a:endParaRPr>
          </a:p>
          <a:p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- Hard Err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" name="CustomShape 18">
            <a:extLst>
              <a:ext uri="{FF2B5EF4-FFF2-40B4-BE49-F238E27FC236}">
                <a16:creationId xmlns:a16="http://schemas.microsoft.com/office/drawing/2014/main" id="{48B90EDD-E506-8A4D-A9D7-05D5C07D420F}"/>
              </a:ext>
            </a:extLst>
          </p:cNvPr>
          <p:cNvSpPr/>
          <p:nvPr/>
        </p:nvSpPr>
        <p:spPr>
          <a:xfrm>
            <a:off x="5120640" y="3360600"/>
            <a:ext cx="821520" cy="25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Rx_CLK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3" name="CustomShape 19">
            <a:extLst>
              <a:ext uri="{FF2B5EF4-FFF2-40B4-BE49-F238E27FC236}">
                <a16:creationId xmlns:a16="http://schemas.microsoft.com/office/drawing/2014/main" id="{E9030ED0-19BE-1840-A4B8-56CADE76E591}"/>
              </a:ext>
            </a:extLst>
          </p:cNvPr>
          <p:cNvSpPr/>
          <p:nvPr/>
        </p:nvSpPr>
        <p:spPr>
          <a:xfrm>
            <a:off x="4663440" y="3657600"/>
            <a:ext cx="127872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Stream_Rx_out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4" name="CustomShape 20">
            <a:extLst>
              <a:ext uri="{FF2B5EF4-FFF2-40B4-BE49-F238E27FC236}">
                <a16:creationId xmlns:a16="http://schemas.microsoft.com/office/drawing/2014/main" id="{59C71FFA-259F-A64A-ADC9-AF107C5F5BFF}"/>
              </a:ext>
            </a:extLst>
          </p:cNvPr>
          <p:cNvSpPr/>
          <p:nvPr/>
        </p:nvSpPr>
        <p:spPr>
          <a:xfrm>
            <a:off x="4572000" y="3931920"/>
            <a:ext cx="134244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Rx_CRC_IS_OK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5" name="CustomShape 21">
            <a:extLst>
              <a:ext uri="{FF2B5EF4-FFF2-40B4-BE49-F238E27FC236}">
                <a16:creationId xmlns:a16="http://schemas.microsoft.com/office/drawing/2014/main" id="{297136D9-C01B-7642-9515-3549D549F757}"/>
              </a:ext>
            </a:extLst>
          </p:cNvPr>
          <p:cNvSpPr/>
          <p:nvPr/>
        </p:nvSpPr>
        <p:spPr>
          <a:xfrm>
            <a:off x="4727160" y="4206240"/>
            <a:ext cx="118728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MSG_Rx_Out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6" name="CustomShape 22">
            <a:extLst>
              <a:ext uri="{FF2B5EF4-FFF2-40B4-BE49-F238E27FC236}">
                <a16:creationId xmlns:a16="http://schemas.microsoft.com/office/drawing/2014/main" id="{5608B396-101D-2942-B56C-C9F9CDA917F7}"/>
              </a:ext>
            </a:extLst>
          </p:cNvPr>
          <p:cNvSpPr/>
          <p:nvPr/>
        </p:nvSpPr>
        <p:spPr>
          <a:xfrm>
            <a:off x="5120640" y="2194560"/>
            <a:ext cx="76356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Tx_CLK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7" name="CustomShape 23">
            <a:extLst>
              <a:ext uri="{FF2B5EF4-FFF2-40B4-BE49-F238E27FC236}">
                <a16:creationId xmlns:a16="http://schemas.microsoft.com/office/drawing/2014/main" id="{96764BFA-CB21-8F48-925D-33BC5C8E9131}"/>
              </a:ext>
            </a:extLst>
          </p:cNvPr>
          <p:cNvSpPr/>
          <p:nvPr/>
        </p:nvSpPr>
        <p:spPr>
          <a:xfrm>
            <a:off x="4754880" y="2468880"/>
            <a:ext cx="118728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Stream_Tx_In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8" name="CustomShape 24">
            <a:extLst>
              <a:ext uri="{FF2B5EF4-FFF2-40B4-BE49-F238E27FC236}">
                <a16:creationId xmlns:a16="http://schemas.microsoft.com/office/drawing/2014/main" id="{F2321F44-0630-C24C-B797-A9B6ECA4AD33}"/>
              </a:ext>
            </a:extLst>
          </p:cNvPr>
          <p:cNvSpPr/>
          <p:nvPr/>
        </p:nvSpPr>
        <p:spPr>
          <a:xfrm>
            <a:off x="4937760" y="2743200"/>
            <a:ext cx="100440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MSG_Tx_In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9" name="CustomShape 25">
            <a:extLst>
              <a:ext uri="{FF2B5EF4-FFF2-40B4-BE49-F238E27FC236}">
                <a16:creationId xmlns:a16="http://schemas.microsoft.com/office/drawing/2014/main" id="{B4F2863B-1C0D-F640-B50C-3B9F44AA833F}"/>
              </a:ext>
            </a:extLst>
          </p:cNvPr>
          <p:cNvSpPr/>
          <p:nvPr/>
        </p:nvSpPr>
        <p:spPr>
          <a:xfrm>
            <a:off x="5943600" y="2926080"/>
            <a:ext cx="173592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AXI-stream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30" name="CustomShape 26">
            <a:extLst>
              <a:ext uri="{FF2B5EF4-FFF2-40B4-BE49-F238E27FC236}">
                <a16:creationId xmlns:a16="http://schemas.microsoft.com/office/drawing/2014/main" id="{6520560D-C43C-8E49-97AE-03FEF9625999}"/>
              </a:ext>
            </a:extLst>
          </p:cNvPr>
          <p:cNvSpPr/>
          <p:nvPr/>
        </p:nvSpPr>
        <p:spPr>
          <a:xfrm>
            <a:off x="5943600" y="4297680"/>
            <a:ext cx="173592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AXI-stream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31" name="CustomShape 27">
            <a:extLst>
              <a:ext uri="{FF2B5EF4-FFF2-40B4-BE49-F238E27FC236}">
                <a16:creationId xmlns:a16="http://schemas.microsoft.com/office/drawing/2014/main" id="{B4E1EF8D-84CF-9E43-B740-CB591E00F5B2}"/>
              </a:ext>
            </a:extLst>
          </p:cNvPr>
          <p:cNvSpPr/>
          <p:nvPr/>
        </p:nvSpPr>
        <p:spPr>
          <a:xfrm>
            <a:off x="91440" y="1828800"/>
            <a:ext cx="4753440" cy="135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en-US" sz="1800" b="0" strike="noStrike" spc="-1">
              <a:latin typeface="Arial"/>
            </a:endParaRPr>
          </a:p>
          <a:p>
            <a:endParaRPr lang="en-US" sz="1800" b="0" strike="noStrike" spc="-1">
              <a:latin typeface="Arial"/>
            </a:endParaRPr>
          </a:p>
        </p:txBody>
      </p:sp>
      <p:sp>
        <p:nvSpPr>
          <p:cNvPr id="32" name="CustomShape 29">
            <a:extLst>
              <a:ext uri="{FF2B5EF4-FFF2-40B4-BE49-F238E27FC236}">
                <a16:creationId xmlns:a16="http://schemas.microsoft.com/office/drawing/2014/main" id="{A024A9F1-2233-384A-95DC-05DE6A0D5FAC}"/>
              </a:ext>
            </a:extLst>
          </p:cNvPr>
          <p:cNvSpPr/>
          <p:nvPr/>
        </p:nvSpPr>
        <p:spPr>
          <a:xfrm>
            <a:off x="8431920" y="2743200"/>
            <a:ext cx="456120" cy="25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TxP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3" name="CustomShape 30">
            <a:extLst>
              <a:ext uri="{FF2B5EF4-FFF2-40B4-BE49-F238E27FC236}">
                <a16:creationId xmlns:a16="http://schemas.microsoft.com/office/drawing/2014/main" id="{E33EA019-3F3C-F647-BA3A-E36D4648AF1F}"/>
              </a:ext>
            </a:extLst>
          </p:cNvPr>
          <p:cNvSpPr/>
          <p:nvPr/>
        </p:nvSpPr>
        <p:spPr>
          <a:xfrm>
            <a:off x="8431920" y="2968200"/>
            <a:ext cx="456120" cy="25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Txn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4" name="CustomShape 31">
            <a:extLst>
              <a:ext uri="{FF2B5EF4-FFF2-40B4-BE49-F238E27FC236}">
                <a16:creationId xmlns:a16="http://schemas.microsoft.com/office/drawing/2014/main" id="{7E85652C-8E9C-4647-94A2-21A84B47D007}"/>
              </a:ext>
            </a:extLst>
          </p:cNvPr>
          <p:cNvSpPr/>
          <p:nvPr/>
        </p:nvSpPr>
        <p:spPr>
          <a:xfrm>
            <a:off x="8412480" y="3383280"/>
            <a:ext cx="547560" cy="43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RxP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5" name="CustomShape 32">
            <a:extLst>
              <a:ext uri="{FF2B5EF4-FFF2-40B4-BE49-F238E27FC236}">
                <a16:creationId xmlns:a16="http://schemas.microsoft.com/office/drawing/2014/main" id="{090AB821-56F1-9745-9577-AE4E654687DE}"/>
              </a:ext>
            </a:extLst>
          </p:cNvPr>
          <p:cNvSpPr/>
          <p:nvPr/>
        </p:nvSpPr>
        <p:spPr>
          <a:xfrm>
            <a:off x="8412480" y="3608280"/>
            <a:ext cx="456120" cy="25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Rxn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6" name="CustomShape 33">
            <a:extLst>
              <a:ext uri="{FF2B5EF4-FFF2-40B4-BE49-F238E27FC236}">
                <a16:creationId xmlns:a16="http://schemas.microsoft.com/office/drawing/2014/main" id="{072E2F84-DD3D-4E4D-8883-99F17304022F}"/>
              </a:ext>
            </a:extLst>
          </p:cNvPr>
          <p:cNvSpPr/>
          <p:nvPr/>
        </p:nvSpPr>
        <p:spPr>
          <a:xfrm>
            <a:off x="182880" y="2194560"/>
            <a:ext cx="4753800" cy="201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Giga Transceiver IP @ 3.125 Gbps with encoding</a:t>
            </a:r>
            <a:endParaRPr lang="en-US" sz="1500" b="0" strike="noStrike" spc="-1" dirty="0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Aurora 8b10b IP core</a:t>
            </a:r>
            <a:endParaRPr lang="en-US" sz="1500" b="0" strike="noStrike" spc="-1" dirty="0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Tx and Rx 16-bits stream data @ fs &lt; 125 </a:t>
            </a:r>
            <a:r>
              <a:rPr lang="en-US" sz="15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Msps</a:t>
            </a:r>
            <a:endParaRPr lang="en-US" sz="1500" b="0" strike="noStrike" spc="-1" dirty="0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Transfer and receive a 16 bits </a:t>
            </a:r>
            <a:r>
              <a:rPr lang="en-US" sz="15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Msg</a:t>
            </a:r>
            <a:endParaRPr lang="en-US" sz="1500" b="0" strike="noStrike" spc="-1" dirty="0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CRC-32bits Error check </a:t>
            </a:r>
            <a:endParaRPr lang="en-US" sz="1500" b="0" strike="noStrike" spc="-1" dirty="0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Detect channel and lane Error</a:t>
            </a:r>
            <a:endParaRPr lang="en-US" sz="1500" b="0" strike="noStrike" spc="-1" dirty="0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Ability of recovering the link after lane/channel error detection</a:t>
            </a:r>
            <a:endParaRPr lang="en-US" sz="15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939190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89CC0-D73F-5A40-BA7A-DDF8A848F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Aurora configuration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A1146-443D-9E48-A153-8329106E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B66D36-6D02-D444-988A-D0D042163FC6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834640" y="1627560"/>
            <a:ext cx="6226560" cy="4863240"/>
          </a:xfrm>
          <a:prstGeom prst="rect">
            <a:avLst/>
          </a:prstGeom>
          <a:ln>
            <a:noFill/>
          </a:ln>
        </p:spPr>
      </p:pic>
      <p:sp>
        <p:nvSpPr>
          <p:cNvPr id="6" name="CustomShape 2">
            <a:extLst>
              <a:ext uri="{FF2B5EF4-FFF2-40B4-BE49-F238E27FC236}">
                <a16:creationId xmlns:a16="http://schemas.microsoft.com/office/drawing/2014/main" id="{65A23493-7DAE-9447-9CA3-5CD3758C9A71}"/>
              </a:ext>
            </a:extLst>
          </p:cNvPr>
          <p:cNvSpPr/>
          <p:nvPr/>
        </p:nvSpPr>
        <p:spPr>
          <a:xfrm>
            <a:off x="182880" y="1757520"/>
            <a:ext cx="2833920" cy="239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Lane width: 2 byte</a:t>
            </a:r>
            <a:endParaRPr lang="en-US" sz="18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Line Rate: 3.125 Gbps</a:t>
            </a:r>
            <a:endParaRPr lang="en-US" sz="18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Lanes: 2</a:t>
            </a:r>
            <a:endParaRPr lang="en-US" sz="18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Refclk: 156.25 MHz</a:t>
            </a:r>
            <a:endParaRPr lang="en-US" sz="18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Dataflow Mode: Duplex</a:t>
            </a:r>
            <a:endParaRPr lang="en-US" sz="18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Interface: Framing</a:t>
            </a:r>
            <a:endParaRPr lang="en-US" sz="18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Flow control: UFC</a:t>
            </a:r>
            <a:endParaRPr lang="en-US" sz="18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Error Detection: CRC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861239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DA1A3-5063-D74C-93D8-414908E51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analysis of a 3.125 Gbps optical link on the SIS8300-KU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77D09-8A3B-E448-B1AA-6B7B330C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 dirty="0"/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CC2DD3D7-950B-804E-AE48-56E3902EB5F9}"/>
              </a:ext>
            </a:extLst>
          </p:cNvPr>
          <p:cNvSpPr/>
          <p:nvPr/>
        </p:nvSpPr>
        <p:spPr>
          <a:xfrm>
            <a:off x="333056" y="5015842"/>
            <a:ext cx="4488840" cy="5268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Latency of the optical link transceiver based on Aurora 8b/10b Xilinx IP core</a:t>
            </a:r>
            <a:endParaRPr lang="en-US" sz="1400" b="0" strike="noStrike" spc="-1" dirty="0"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222DEA-16B1-674A-8CAA-F2FC1E36190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333056" y="2361202"/>
            <a:ext cx="4575240" cy="2644560"/>
          </a:xfrm>
          <a:prstGeom prst="rect">
            <a:avLst/>
          </a:prstGeom>
          <a:ln>
            <a:noFill/>
          </a:ln>
        </p:spPr>
      </p:pic>
      <p:sp>
        <p:nvSpPr>
          <p:cNvPr id="7" name="CustomShape 3">
            <a:extLst>
              <a:ext uri="{FF2B5EF4-FFF2-40B4-BE49-F238E27FC236}">
                <a16:creationId xmlns:a16="http://schemas.microsoft.com/office/drawing/2014/main" id="{1E8C0FAF-F08C-2242-A553-B4443C0BA8F0}"/>
              </a:ext>
            </a:extLst>
          </p:cNvPr>
          <p:cNvSpPr/>
          <p:nvPr/>
        </p:nvSpPr>
        <p:spPr>
          <a:xfrm>
            <a:off x="683568" y="5901736"/>
            <a:ext cx="7839784" cy="9337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Data path latency without CRC detection: 	428 ns</a:t>
            </a:r>
            <a:endParaRPr lang="en-US" sz="2000" b="0" strike="noStrike" spc="-1" dirty="0">
              <a:latin typeface="Arial"/>
            </a:endParaRPr>
          </a:p>
          <a:p>
            <a:pPr marL="21600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Bit error rate:				&lt; 2e-15.</a:t>
            </a:r>
            <a:endParaRPr lang="en-US" sz="2000" b="0" strike="noStrike" spc="-1" dirty="0"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F9A6E1-A554-ED45-8FAB-B1934E9D511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076056" y="2348880"/>
            <a:ext cx="3781080" cy="2685960"/>
          </a:xfrm>
          <a:prstGeom prst="rect">
            <a:avLst/>
          </a:prstGeom>
          <a:ln>
            <a:noFill/>
          </a:ln>
        </p:spPr>
      </p:pic>
      <p:sp>
        <p:nvSpPr>
          <p:cNvPr id="9" name="CustomShape 4">
            <a:extLst>
              <a:ext uri="{FF2B5EF4-FFF2-40B4-BE49-F238E27FC236}">
                <a16:creationId xmlns:a16="http://schemas.microsoft.com/office/drawing/2014/main" id="{792F7128-858F-5D4E-8780-763E7DAA60E9}"/>
              </a:ext>
            </a:extLst>
          </p:cNvPr>
          <p:cNvSpPr/>
          <p:nvPr/>
        </p:nvSpPr>
        <p:spPr>
          <a:xfrm>
            <a:off x="5590452" y="5034840"/>
            <a:ext cx="2752288" cy="36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The EYE diagram on a SFP port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10" name="CustomShape 5">
            <a:extLst>
              <a:ext uri="{FF2B5EF4-FFF2-40B4-BE49-F238E27FC236}">
                <a16:creationId xmlns:a16="http://schemas.microsoft.com/office/drawing/2014/main" id="{8B2A62E5-5D60-1F47-A4E5-71F26C758FCC}"/>
              </a:ext>
            </a:extLst>
          </p:cNvPr>
          <p:cNvSpPr/>
          <p:nvPr/>
        </p:nvSpPr>
        <p:spPr>
          <a:xfrm>
            <a:off x="457200" y="1549080"/>
            <a:ext cx="2530624" cy="6201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432FF"/>
                </a:solidFill>
                <a:latin typeface="Arial"/>
                <a:ea typeface="DejaVu Sans"/>
              </a:rPr>
              <a:t>Line rate: 	3.125 Gbps</a:t>
            </a:r>
            <a:endParaRPr lang="en-US" sz="1600" b="0" strike="noStrike" spc="-1" dirty="0">
              <a:solidFill>
                <a:srgbClr val="0432FF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432FF"/>
                </a:solidFill>
                <a:latin typeface="Arial"/>
                <a:ea typeface="DejaVu Sans"/>
              </a:rPr>
              <a:t>IP core: 	Aurora 8b/10b</a:t>
            </a:r>
            <a:endParaRPr lang="en-US" sz="1600" b="0" strike="noStrike" spc="-1" dirty="0">
              <a:solidFill>
                <a:srgbClr val="0432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856845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BCM timing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17</a:t>
            </a:fld>
            <a:endParaRPr lang="en-GB" noProof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256584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en-US" sz="1600" dirty="0"/>
              <a:t>ADC clock (from EVR over backplane): 88.0525 MHz, locked to RF</a:t>
            </a:r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en-US" sz="1600" dirty="0"/>
              <a:t>Pulse trigger (from EVR over backplane): same width and frequency as the beam pulse; should be received by the BCM FPGA 100 us before the beam pulse.</a:t>
            </a:r>
          </a:p>
          <a:p>
            <a:pPr>
              <a:spcAft>
                <a:spcPts val="1200"/>
              </a:spcAft>
              <a:buFont typeface="+mj-lt"/>
              <a:buAutoNum type="arabicPeriod"/>
            </a:pPr>
            <a:endParaRPr lang="en-US" sz="1600" dirty="0"/>
          </a:p>
          <a:p>
            <a:pPr>
              <a:spcAft>
                <a:spcPts val="1200"/>
              </a:spcAft>
              <a:buFont typeface="+mj-lt"/>
              <a:buAutoNum type="arabicPeriod"/>
            </a:pPr>
            <a:endParaRPr lang="en-US" sz="1600" dirty="0"/>
          </a:p>
          <a:p>
            <a:pPr>
              <a:spcAft>
                <a:spcPts val="1200"/>
              </a:spcAft>
              <a:buFont typeface="+mj-lt"/>
              <a:buAutoNum type="arabicPeriod"/>
            </a:pPr>
            <a:endParaRPr lang="en-US" sz="1600" dirty="0"/>
          </a:p>
          <a:p>
            <a:pPr>
              <a:spcAft>
                <a:spcPts val="1200"/>
              </a:spcAft>
              <a:buFont typeface="+mj-lt"/>
              <a:buAutoNum type="arabicPeriod"/>
            </a:pPr>
            <a:endParaRPr lang="en-US" sz="1600" dirty="0"/>
          </a:p>
          <a:p>
            <a:pPr>
              <a:spcAft>
                <a:spcPts val="1200"/>
              </a:spcAft>
              <a:buFont typeface="+mj-lt"/>
              <a:buAutoNum type="arabicPeriod"/>
            </a:pPr>
            <a:endParaRPr lang="en-US" sz="1600" dirty="0"/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en-US" sz="1600" dirty="0"/>
              <a:t>Beam mode: pulse current, width and repetition rate; upon changing to a new beam mode, the BCM FW reads/sets new MPS thresholds corresponding to that mode (lookup table in the FPGA); mode no. and definition based on </a:t>
            </a:r>
            <a:r>
              <a:rPr lang="sv-SE" sz="1600" b="1" dirty="0"/>
              <a:t>ESS-0038258</a:t>
            </a:r>
            <a:r>
              <a:rPr lang="en-US" sz="1600" dirty="0"/>
              <a:t> </a:t>
            </a:r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en-US" sz="1600" dirty="0"/>
              <a:t>Beam destination mode: beam destination</a:t>
            </a:r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en-US" sz="1600" dirty="0"/>
              <a:t>Calibration announcement: ACCT auto calibration starts at a well-defined time after receiving the announcement.</a:t>
            </a:r>
            <a:endParaRPr lang="en-US" sz="1600" b="1" dirty="0"/>
          </a:p>
          <a:p>
            <a:pPr>
              <a:spcAft>
                <a:spcPts val="1200"/>
              </a:spcAft>
            </a:pPr>
            <a:endParaRPr lang="en-US" sz="1600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66" y="2636912"/>
            <a:ext cx="4968552" cy="218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425D35-C49A-A24B-9383-E2A69C322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6144" y="2636977"/>
            <a:ext cx="1536296" cy="204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1778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 width changes from the ISrc to the MEBT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18</a:t>
            </a:fld>
            <a:endParaRPr lang="en-GB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3DCB23-B818-564B-859A-C1CEA8AD5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197" y="1573720"/>
            <a:ext cx="5311803" cy="4821174"/>
          </a:xfrm>
          <a:prstGeom prst="rect">
            <a:avLst/>
          </a:prstGeom>
        </p:spPr>
      </p:pic>
      <p:sp>
        <p:nvSpPr>
          <p:cNvPr id="6" name="CustomShape 5">
            <a:extLst>
              <a:ext uri="{FF2B5EF4-FFF2-40B4-BE49-F238E27FC236}">
                <a16:creationId xmlns:a16="http://schemas.microsoft.com/office/drawing/2014/main" id="{79A65667-42F9-194F-BDFD-617C1A969824}"/>
              </a:ext>
            </a:extLst>
          </p:cNvPr>
          <p:cNvSpPr/>
          <p:nvPr/>
        </p:nvSpPr>
        <p:spPr>
          <a:xfrm>
            <a:off x="323528" y="2420888"/>
            <a:ext cx="3240360" cy="23042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432FF"/>
                </a:solidFill>
                <a:latin typeface="Arial"/>
                <a:ea typeface="DejaVu Sans"/>
              </a:rPr>
              <a:t>The ISrc, LEBT and MEBT pulses have different lengths and this will require 3 triggers with different lengths / timing for the BCM FW. </a:t>
            </a:r>
            <a:endParaRPr lang="en-US" sz="1600" b="0" strike="noStrike" spc="-1" dirty="0">
              <a:solidFill>
                <a:srgbClr val="0432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26744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19</a:t>
            </a:fld>
            <a:endParaRPr lang="sv-SE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2313A3A-2D70-EB4E-B1F5-82A8BFB89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US" dirty="0"/>
              <a:t>Summary / next steps</a:t>
            </a:r>
            <a:endParaRPr lang="sv-SE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DEB193E-CB79-EC4B-B37E-C4F195361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205064"/>
          </a:xfrm>
        </p:spPr>
        <p:txBody>
          <a:bodyPr>
            <a:normAutofit/>
          </a:bodyPr>
          <a:lstStyle/>
          <a:p>
            <a:r>
              <a:rPr lang="en-US" sz="2000" dirty="0"/>
              <a:t>BCM-FBIS interface has been discussed and agreed with the MPS group (little changes may still happen).</a:t>
            </a:r>
          </a:p>
          <a:p>
            <a:r>
              <a:rPr lang="en-US" sz="2000" dirty="0"/>
              <a:t>Endurance tests with the final BCM electronics, final CAT-6A cable and a prototype FBIS are ongoing in the FEB. </a:t>
            </a:r>
          </a:p>
          <a:p>
            <a:r>
              <a:rPr lang="en-US" sz="2000" dirty="0"/>
              <a:t>An LVDS protection module has been developed for the BCM-FBIS interface with a prototype being currently used in the tests.</a:t>
            </a:r>
          </a:p>
          <a:p>
            <a:r>
              <a:rPr lang="en-US" sz="2000" dirty="0"/>
              <a:t>FEC and Reed-Solomon is being studied as a future upgrade.</a:t>
            </a:r>
          </a:p>
          <a:p>
            <a:r>
              <a:rPr lang="en-US" sz="2000" dirty="0"/>
              <a:t>The optical link has successfully been used for testing the differential alarms.</a:t>
            </a:r>
          </a:p>
          <a:p>
            <a:r>
              <a:rPr lang="en-US" sz="2000" dirty="0"/>
              <a:t>Adding FBIS data to the optical link is being studied as a future upgrade of the BCM-FBIS interface.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4254946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784976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/>
              <a:t>BCM system has 3 special interfaces to </a:t>
            </a:r>
            <a:r>
              <a:rPr lang="sv-SE" sz="2400" dirty="0" err="1"/>
              <a:t>external</a:t>
            </a:r>
            <a:r>
              <a:rPr lang="sv-SE" sz="2400" dirty="0"/>
              <a:t> systems: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1000" dirty="0"/>
          </a:p>
          <a:p>
            <a:r>
              <a:rPr lang="sv-SE" sz="2400" dirty="0"/>
              <a:t>BCM-FBIS interface: </a:t>
            </a:r>
          </a:p>
          <a:p>
            <a:pPr marL="0" indent="0">
              <a:buNone/>
            </a:pPr>
            <a:r>
              <a:rPr lang="sv-SE" sz="2400" dirty="0">
                <a:solidFill>
                  <a:srgbClr val="0432FF"/>
                </a:solidFill>
              </a:rPr>
              <a:t>	LVDS port on the SIS8300-KU</a:t>
            </a:r>
          </a:p>
          <a:p>
            <a:pPr marL="0" indent="0">
              <a:buNone/>
            </a:pPr>
            <a:endParaRPr lang="sv-SE" sz="2400" dirty="0"/>
          </a:p>
          <a:p>
            <a:r>
              <a:rPr lang="sv-SE" sz="2400" dirty="0" err="1"/>
              <a:t>Optical</a:t>
            </a:r>
            <a:r>
              <a:rPr lang="sv-SE" sz="2400" dirty="0"/>
              <a:t> interface for </a:t>
            </a:r>
            <a:r>
              <a:rPr lang="sv-SE" sz="2400" dirty="0" err="1"/>
              <a:t>sending</a:t>
            </a:r>
            <a:r>
              <a:rPr lang="sv-SE" sz="2400" dirty="0"/>
              <a:t> BCM data to </a:t>
            </a:r>
            <a:r>
              <a:rPr lang="sv-SE" sz="2400" dirty="0" err="1"/>
              <a:t>other</a:t>
            </a:r>
            <a:r>
              <a:rPr lang="sv-SE" sz="2400" dirty="0"/>
              <a:t> </a:t>
            </a:r>
            <a:r>
              <a:rPr lang="sv-SE" sz="2400" dirty="0" err="1"/>
              <a:t>crates</a:t>
            </a:r>
            <a:r>
              <a:rPr lang="sv-SE" sz="2400" dirty="0"/>
              <a:t>:</a:t>
            </a:r>
          </a:p>
          <a:p>
            <a:pPr marL="0" indent="0">
              <a:buNone/>
            </a:pPr>
            <a:r>
              <a:rPr lang="sv-SE" sz="2400" dirty="0">
                <a:solidFill>
                  <a:srgbClr val="0432FF"/>
                </a:solidFill>
              </a:rPr>
              <a:t>	SFP port on the SIS8300-KU</a:t>
            </a:r>
            <a:r>
              <a:rPr lang="sv-SE" sz="2400" dirty="0"/>
              <a:t> </a:t>
            </a:r>
          </a:p>
          <a:p>
            <a:endParaRPr lang="sv-SE" sz="2400" dirty="0"/>
          </a:p>
          <a:p>
            <a:r>
              <a:rPr lang="sv-SE" sz="2400" dirty="0"/>
              <a:t>Timing:</a:t>
            </a:r>
          </a:p>
          <a:p>
            <a:pPr marL="0" indent="0">
              <a:buNone/>
            </a:pPr>
            <a:r>
              <a:rPr lang="sv-SE" sz="2400" dirty="0"/>
              <a:t>	</a:t>
            </a:r>
            <a:r>
              <a:rPr lang="sv-SE" sz="2400" dirty="0">
                <a:solidFill>
                  <a:srgbClr val="0432FF"/>
                </a:solidFill>
              </a:rPr>
              <a:t>From EVR over the </a:t>
            </a:r>
            <a:r>
              <a:rPr lang="sv-SE" sz="2400" dirty="0" err="1">
                <a:solidFill>
                  <a:srgbClr val="0432FF"/>
                </a:solidFill>
              </a:rPr>
              <a:t>crate</a:t>
            </a:r>
            <a:r>
              <a:rPr lang="sv-SE" sz="2400" dirty="0">
                <a:solidFill>
                  <a:srgbClr val="0432FF"/>
                </a:solidFill>
              </a:rPr>
              <a:t> backplane</a:t>
            </a:r>
            <a:r>
              <a:rPr lang="sv-SE" sz="2400" dirty="0"/>
              <a:t> </a:t>
            </a:r>
          </a:p>
          <a:p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endParaRPr lang="sv-S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1D64CB-1EF8-1347-AFC5-6AECEA928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3723954"/>
            <a:ext cx="1122845" cy="13721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BC0B30-744B-F944-BAF1-823E9F06E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2400772"/>
            <a:ext cx="1518964" cy="14338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864E16-1350-5F4F-89AC-DB2F9996E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5373216"/>
            <a:ext cx="1512168" cy="112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9719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BCM – FBIS interface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784976" cy="4252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The BCM system </a:t>
            </a:r>
            <a:r>
              <a:rPr lang="sv-SE" dirty="0" err="1"/>
              <a:t>sends</a:t>
            </a:r>
            <a:r>
              <a:rPr lang="sv-SE" dirty="0"/>
              <a:t> the </a:t>
            </a:r>
            <a:r>
              <a:rPr lang="en-GB" dirty="0"/>
              <a:t>following</a:t>
            </a:r>
            <a:r>
              <a:rPr lang="sv-SE" dirty="0"/>
              <a:t> signals to the FBIS: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Beam </a:t>
            </a:r>
            <a:r>
              <a:rPr lang="sv-SE" dirty="0" err="1"/>
              <a:t>Permit</a:t>
            </a:r>
            <a:r>
              <a:rPr lang="sv-SE" dirty="0"/>
              <a:t> (redundant):	</a:t>
            </a:r>
            <a:r>
              <a:rPr lang="sv-SE" dirty="0">
                <a:solidFill>
                  <a:srgbClr val="0432FF"/>
                </a:solidFill>
              </a:rPr>
              <a:t>OK / NOK</a:t>
            </a:r>
          </a:p>
          <a:p>
            <a:r>
              <a:rPr lang="sv-SE" dirty="0"/>
              <a:t>BCM Ready (redundant):	</a:t>
            </a:r>
            <a:r>
              <a:rPr lang="sv-SE" dirty="0">
                <a:solidFill>
                  <a:srgbClr val="0432FF"/>
                </a:solidFill>
              </a:rPr>
              <a:t>OK / NOK</a:t>
            </a:r>
          </a:p>
          <a:p>
            <a:r>
              <a:rPr lang="sv-SE" dirty="0"/>
              <a:t>Beam Mode:			</a:t>
            </a:r>
            <a:r>
              <a:rPr lang="sv-SE" dirty="0">
                <a:solidFill>
                  <a:srgbClr val="0432FF"/>
                </a:solidFill>
              </a:rPr>
              <a:t>6 bits</a:t>
            </a:r>
          </a:p>
          <a:p>
            <a:r>
              <a:rPr lang="sv-SE" dirty="0"/>
              <a:t>Beam Destination:		</a:t>
            </a:r>
            <a:r>
              <a:rPr lang="sv-SE" dirty="0">
                <a:solidFill>
                  <a:srgbClr val="0432FF"/>
                </a:solidFill>
              </a:rPr>
              <a:t>6 bits</a:t>
            </a:r>
          </a:p>
          <a:p>
            <a:r>
              <a:rPr lang="sv-SE" dirty="0"/>
              <a:t>Beam </a:t>
            </a:r>
            <a:r>
              <a:rPr lang="sv-SE" dirty="0" err="1"/>
              <a:t>Presence</a:t>
            </a:r>
            <a:r>
              <a:rPr lang="sv-SE" dirty="0"/>
              <a:t> (</a:t>
            </a:r>
            <a:r>
              <a:rPr lang="sv-SE" dirty="0" err="1"/>
              <a:t>crate</a:t>
            </a:r>
            <a:r>
              <a:rPr lang="sv-SE" dirty="0"/>
              <a:t> 1A):	</a:t>
            </a:r>
            <a:r>
              <a:rPr lang="sv-SE" dirty="0">
                <a:solidFill>
                  <a:srgbClr val="0432FF"/>
                </a:solidFill>
              </a:rPr>
              <a:t>YES / NO</a:t>
            </a:r>
            <a:r>
              <a:rPr lang="sv-SE" dirty="0"/>
              <a:t>	</a:t>
            </a:r>
          </a:p>
          <a:p>
            <a:r>
              <a:rPr lang="sv-SE" dirty="0"/>
              <a:t>HV </a:t>
            </a:r>
            <a:r>
              <a:rPr lang="sv-SE" dirty="0" err="1"/>
              <a:t>Presence</a:t>
            </a:r>
            <a:r>
              <a:rPr lang="sv-SE" dirty="0"/>
              <a:t> (</a:t>
            </a:r>
            <a:r>
              <a:rPr lang="sv-SE" dirty="0" err="1"/>
              <a:t>crate</a:t>
            </a:r>
            <a:r>
              <a:rPr lang="sv-SE" dirty="0"/>
              <a:t> 1B):	</a:t>
            </a:r>
            <a:r>
              <a:rPr lang="sv-SE" dirty="0">
                <a:solidFill>
                  <a:srgbClr val="0432FF"/>
                </a:solidFill>
              </a:rPr>
              <a:t>YES / NO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DA3940FC-C652-3E47-8FDD-8DC99A4E5791}"/>
              </a:ext>
            </a:extLst>
          </p:cNvPr>
          <p:cNvSpPr/>
          <p:nvPr/>
        </p:nvSpPr>
        <p:spPr>
          <a:xfrm>
            <a:off x="6156176" y="3808313"/>
            <a:ext cx="144016" cy="792088"/>
          </a:xfrm>
          <a:prstGeom prst="righ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32FF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94C514C-4279-0649-8D5B-30C62AD1CEE1}"/>
              </a:ext>
            </a:extLst>
          </p:cNvPr>
          <p:cNvSpPr txBox="1">
            <a:spLocks/>
          </p:cNvSpPr>
          <p:nvPr/>
        </p:nvSpPr>
        <p:spPr>
          <a:xfrm>
            <a:off x="-540568" y="476672"/>
            <a:ext cx="8928992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02CF54F-1383-6944-8BCB-FCAFE2426B6E}"/>
              </a:ext>
            </a:extLst>
          </p:cNvPr>
          <p:cNvSpPr txBox="1">
            <a:spLocks/>
          </p:cNvSpPr>
          <p:nvPr/>
        </p:nvSpPr>
        <p:spPr>
          <a:xfrm>
            <a:off x="6475040" y="3702131"/>
            <a:ext cx="2633464" cy="1168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400" dirty="0">
                <a:solidFill>
                  <a:srgbClr val="00B050"/>
                </a:solidFill>
              </a:rPr>
              <a:t>The FBIS </a:t>
            </a:r>
            <a:r>
              <a:rPr lang="sv-SE" sz="1400" dirty="0" err="1">
                <a:solidFill>
                  <a:srgbClr val="00B050"/>
                </a:solidFill>
              </a:rPr>
              <a:t>uses</a:t>
            </a:r>
            <a:r>
              <a:rPr lang="sv-SE" sz="1400" dirty="0">
                <a:solidFill>
                  <a:srgbClr val="00B050"/>
                </a:solidFill>
              </a:rPr>
              <a:t> </a:t>
            </a:r>
            <a:r>
              <a:rPr lang="sv-SE" sz="1400" dirty="0" err="1">
                <a:solidFill>
                  <a:srgbClr val="00B050"/>
                </a:solidFill>
              </a:rPr>
              <a:t>this</a:t>
            </a:r>
            <a:r>
              <a:rPr lang="sv-SE" sz="1400" dirty="0">
                <a:solidFill>
                  <a:srgbClr val="00B050"/>
                </a:solidFill>
              </a:rPr>
              <a:t> information to </a:t>
            </a:r>
            <a:r>
              <a:rPr lang="sv-SE" sz="1400" dirty="0" err="1">
                <a:solidFill>
                  <a:srgbClr val="00B050"/>
                </a:solidFill>
              </a:rPr>
              <a:t>ensure</a:t>
            </a:r>
            <a:r>
              <a:rPr lang="sv-SE" sz="1400" dirty="0">
                <a:solidFill>
                  <a:srgbClr val="00B050"/>
                </a:solidFill>
              </a:rPr>
              <a:t> </a:t>
            </a:r>
            <a:r>
              <a:rPr lang="sv-SE" sz="1400" dirty="0" err="1">
                <a:solidFill>
                  <a:srgbClr val="00B050"/>
                </a:solidFill>
              </a:rPr>
              <a:t>that</a:t>
            </a:r>
            <a:r>
              <a:rPr lang="sv-SE" sz="1400" dirty="0">
                <a:solidFill>
                  <a:srgbClr val="00B050"/>
                </a:solidFill>
              </a:rPr>
              <a:t> the BCM system has </a:t>
            </a:r>
            <a:r>
              <a:rPr lang="sv-SE" sz="1400" dirty="0" err="1">
                <a:solidFill>
                  <a:srgbClr val="00B050"/>
                </a:solidFill>
              </a:rPr>
              <a:t>been</a:t>
            </a:r>
            <a:r>
              <a:rPr lang="sv-SE" sz="1400" dirty="0">
                <a:solidFill>
                  <a:srgbClr val="00B050"/>
                </a:solidFill>
              </a:rPr>
              <a:t> </a:t>
            </a:r>
            <a:r>
              <a:rPr lang="sv-SE" sz="1400" dirty="0" err="1">
                <a:solidFill>
                  <a:srgbClr val="00B050"/>
                </a:solidFill>
              </a:rPr>
              <a:t>configured</a:t>
            </a:r>
            <a:r>
              <a:rPr lang="sv-SE" sz="1400" dirty="0">
                <a:solidFill>
                  <a:srgbClr val="00B050"/>
                </a:solidFill>
              </a:rPr>
              <a:t> for the </a:t>
            </a:r>
            <a:r>
              <a:rPr lang="sv-SE" sz="1400" dirty="0" err="1">
                <a:solidFill>
                  <a:srgbClr val="00B050"/>
                </a:solidFill>
              </a:rPr>
              <a:t>correct</a:t>
            </a:r>
            <a:r>
              <a:rPr lang="sv-SE" sz="1400" dirty="0">
                <a:solidFill>
                  <a:srgbClr val="00B050"/>
                </a:solidFill>
              </a:rPr>
              <a:t> beam and destination modes.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7ABEA2-9E5A-EF44-B68B-3DA435053D9E}"/>
              </a:ext>
            </a:extLst>
          </p:cNvPr>
          <p:cNvSpPr/>
          <p:nvPr/>
        </p:nvSpPr>
        <p:spPr>
          <a:xfrm>
            <a:off x="30062" y="6538912"/>
            <a:ext cx="2699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 err="1">
                <a:solidFill>
                  <a:srgbClr val="0432FF"/>
                </a:solidFill>
              </a:rPr>
              <a:t>See</a:t>
            </a:r>
            <a:r>
              <a:rPr lang="sv-SE" sz="1400" dirty="0">
                <a:solidFill>
                  <a:srgbClr val="0432FF"/>
                </a:solidFill>
              </a:rPr>
              <a:t> </a:t>
            </a:r>
            <a:r>
              <a:rPr lang="sv-SE" sz="1400" b="1" dirty="0">
                <a:solidFill>
                  <a:srgbClr val="0432FF"/>
                </a:solidFill>
              </a:rPr>
              <a:t>ESS-0105298</a:t>
            </a:r>
            <a:r>
              <a:rPr lang="sv-SE" sz="1400" dirty="0">
                <a:solidFill>
                  <a:srgbClr val="0432FF"/>
                </a:solidFill>
              </a:rPr>
              <a:t> for </a:t>
            </a:r>
            <a:r>
              <a:rPr lang="sv-SE" sz="1400" dirty="0" err="1">
                <a:solidFill>
                  <a:srgbClr val="0432FF"/>
                </a:solidFill>
              </a:rPr>
              <a:t>more</a:t>
            </a:r>
            <a:r>
              <a:rPr lang="sv-SE" sz="1400" dirty="0">
                <a:solidFill>
                  <a:srgbClr val="0432FF"/>
                </a:solidFill>
              </a:rPr>
              <a:t> </a:t>
            </a:r>
            <a:r>
              <a:rPr lang="sv-SE" sz="1400" dirty="0" err="1">
                <a:solidFill>
                  <a:srgbClr val="0432FF"/>
                </a:solidFill>
              </a:rPr>
              <a:t>details</a:t>
            </a:r>
            <a:endParaRPr lang="sv-SE" sz="14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61079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BCM – FBIS interface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F29F46-EA12-5649-90E3-D2E2A2A19C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419872" y="5517232"/>
            <a:ext cx="1728192" cy="11353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EDAAB9C-7A31-0041-A0ED-C3AD71AB92AE}"/>
              </a:ext>
            </a:extLst>
          </p:cNvPr>
          <p:cNvSpPr/>
          <p:nvPr/>
        </p:nvSpPr>
        <p:spPr>
          <a:xfrm>
            <a:off x="5137315" y="5771575"/>
            <a:ext cx="3156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0432FF"/>
                </a:solidFill>
              </a:rPr>
              <a:t>The RJ-45 OUT port on the SIS8300-KU </a:t>
            </a:r>
            <a:r>
              <a:rPr lang="sv-SE" sz="1600" dirty="0" err="1">
                <a:solidFill>
                  <a:srgbClr val="0432FF"/>
                </a:solidFill>
              </a:rPr>
              <a:t>provides</a:t>
            </a:r>
            <a:r>
              <a:rPr lang="sv-SE" sz="1600" dirty="0">
                <a:solidFill>
                  <a:srgbClr val="0432FF"/>
                </a:solidFill>
              </a:rPr>
              <a:t> 4 LVDS </a:t>
            </a:r>
            <a:r>
              <a:rPr lang="sv-SE" sz="1600" dirty="0" err="1">
                <a:solidFill>
                  <a:srgbClr val="0432FF"/>
                </a:solidFill>
              </a:rPr>
              <a:t>channels</a:t>
            </a:r>
            <a:r>
              <a:rPr lang="sv-SE" sz="1600" dirty="0">
                <a:solidFill>
                  <a:srgbClr val="0432FF"/>
                </a:solidFill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09D1C5-2F12-F840-9835-05A038B3F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943" y="1717762"/>
            <a:ext cx="3956050" cy="3371850"/>
          </a:xfrm>
          <a:prstGeom prst="rect">
            <a:avLst/>
          </a:prstGeom>
        </p:spPr>
      </p:pic>
      <p:sp>
        <p:nvSpPr>
          <p:cNvPr id="11" name="Right Brace 10">
            <a:extLst>
              <a:ext uri="{FF2B5EF4-FFF2-40B4-BE49-F238E27FC236}">
                <a16:creationId xmlns:a16="http://schemas.microsoft.com/office/drawing/2014/main" id="{9C777EAA-B5F6-0945-83D4-545C7B634ACF}"/>
              </a:ext>
            </a:extLst>
          </p:cNvPr>
          <p:cNvSpPr/>
          <p:nvPr/>
        </p:nvSpPr>
        <p:spPr>
          <a:xfrm>
            <a:off x="6185418" y="2838418"/>
            <a:ext cx="153149" cy="1130538"/>
          </a:xfrm>
          <a:prstGeom prst="righ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32FF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BEADD2-CED5-F044-B3BD-B6756C7C9140}"/>
              </a:ext>
            </a:extLst>
          </p:cNvPr>
          <p:cNvSpPr txBox="1">
            <a:spLocks/>
          </p:cNvSpPr>
          <p:nvPr/>
        </p:nvSpPr>
        <p:spPr>
          <a:xfrm>
            <a:off x="6349030" y="3118057"/>
            <a:ext cx="2129408" cy="1168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400" dirty="0">
                <a:solidFill>
                  <a:srgbClr val="00B050"/>
                </a:solidFill>
              </a:rPr>
              <a:t>Beam </a:t>
            </a:r>
            <a:r>
              <a:rPr lang="sv-SE" sz="1400" dirty="0" err="1">
                <a:solidFill>
                  <a:srgbClr val="00B050"/>
                </a:solidFill>
              </a:rPr>
              <a:t>Permit</a:t>
            </a:r>
            <a:r>
              <a:rPr lang="sv-SE" sz="1400" dirty="0">
                <a:solidFill>
                  <a:srgbClr val="00B050"/>
                </a:solidFill>
              </a:rPr>
              <a:t> and BCM Ready </a:t>
            </a:r>
            <a:r>
              <a:rPr lang="sv-SE" sz="1400" dirty="0" err="1">
                <a:solidFill>
                  <a:srgbClr val="00B050"/>
                </a:solidFill>
              </a:rPr>
              <a:t>are</a:t>
            </a:r>
            <a:r>
              <a:rPr lang="sv-SE" sz="1400" dirty="0">
                <a:solidFill>
                  <a:srgbClr val="00B050"/>
                </a:solidFill>
              </a:rPr>
              <a:t> </a:t>
            </a:r>
            <a:r>
              <a:rPr lang="sv-SE" sz="1400" dirty="0" err="1">
                <a:solidFill>
                  <a:srgbClr val="00B050"/>
                </a:solidFill>
              </a:rPr>
              <a:t>discrete</a:t>
            </a:r>
            <a:r>
              <a:rPr lang="sv-SE" sz="1400" dirty="0">
                <a:solidFill>
                  <a:srgbClr val="00B050"/>
                </a:solidFill>
              </a:rPr>
              <a:t> signals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60189320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data link – packet structure (draft)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7160E99-D974-B942-B15C-AE0F5F9837FA}"/>
              </a:ext>
            </a:extLst>
          </p:cNvPr>
          <p:cNvGrpSpPr/>
          <p:nvPr/>
        </p:nvGrpSpPr>
        <p:grpSpPr>
          <a:xfrm>
            <a:off x="745751" y="2293893"/>
            <a:ext cx="7704856" cy="432048"/>
            <a:chOff x="740648" y="2253357"/>
            <a:chExt cx="7704856" cy="432048"/>
          </a:xfrm>
        </p:grpSpPr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4AEF0F38-3AC4-7C45-A9D7-138D6EC48A3F}"/>
                </a:ext>
              </a:extLst>
            </p:cNvPr>
            <p:cNvSpPr/>
            <p:nvPr/>
          </p:nvSpPr>
          <p:spPr>
            <a:xfrm>
              <a:off x="740648" y="2253357"/>
              <a:ext cx="1224136" cy="432048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header</a:t>
              </a:r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28E2C95B-6C66-0140-B422-78D0AE015590}"/>
                </a:ext>
              </a:extLst>
            </p:cNvPr>
            <p:cNvSpPr/>
            <p:nvPr/>
          </p:nvSpPr>
          <p:spPr>
            <a:xfrm>
              <a:off x="1964784" y="2253357"/>
              <a:ext cx="3024336" cy="432048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 (D0, D1, D2, D3)</a:t>
              </a:r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1F6D56B1-7D97-7A4F-B1D8-BE1328CEDB52}"/>
                </a:ext>
              </a:extLst>
            </p:cNvPr>
            <p:cNvSpPr/>
            <p:nvPr/>
          </p:nvSpPr>
          <p:spPr>
            <a:xfrm>
              <a:off x="5004048" y="2253357"/>
              <a:ext cx="1224136" cy="432048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CRC8</a:t>
              </a:r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B20EB39F-153D-FE43-BFAC-07EE49DB9ACD}"/>
                </a:ext>
              </a:extLst>
            </p:cNvPr>
            <p:cNvSpPr/>
            <p:nvPr/>
          </p:nvSpPr>
          <p:spPr>
            <a:xfrm>
              <a:off x="6243112" y="2253357"/>
              <a:ext cx="2202392" cy="432048"/>
            </a:xfrm>
            <a:prstGeom prst="hexagon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288C23E-190A-9547-A7FD-94F40CA2F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191" y="3733853"/>
            <a:ext cx="6159438" cy="1378889"/>
          </a:xfrm>
          <a:solidFill>
            <a:schemeClr val="accent1">
              <a:lumMod val="40000"/>
              <a:lumOff val="60000"/>
              <a:alpha val="37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2000" dirty="0"/>
              <a:t>D0:		</a:t>
            </a:r>
            <a:r>
              <a:rPr lang="sv-SE" sz="2000" dirty="0">
                <a:solidFill>
                  <a:srgbClr val="0432FF"/>
                </a:solidFill>
              </a:rPr>
              <a:t>Beam </a:t>
            </a:r>
            <a:r>
              <a:rPr lang="sv-SE" sz="2000" dirty="0" err="1">
                <a:solidFill>
                  <a:srgbClr val="0432FF"/>
                </a:solidFill>
              </a:rPr>
              <a:t>Permit</a:t>
            </a:r>
            <a:r>
              <a:rPr lang="sv-SE" sz="2000" dirty="0">
                <a:solidFill>
                  <a:srgbClr val="0432FF"/>
                </a:solidFill>
              </a:rPr>
              <a:t>, BCM Ready</a:t>
            </a:r>
          </a:p>
          <a:p>
            <a:pPr marL="0" indent="0">
              <a:buNone/>
            </a:pPr>
            <a:r>
              <a:rPr lang="sv-SE" sz="2000" dirty="0"/>
              <a:t>D1:		</a:t>
            </a:r>
            <a:r>
              <a:rPr lang="sv-SE" sz="2000" dirty="0">
                <a:solidFill>
                  <a:srgbClr val="0432FF"/>
                </a:solidFill>
              </a:rPr>
              <a:t>Beam Destination</a:t>
            </a:r>
            <a:endParaRPr lang="sv-SE" sz="2000" dirty="0"/>
          </a:p>
          <a:p>
            <a:pPr marL="0" indent="0">
              <a:buNone/>
            </a:pPr>
            <a:r>
              <a:rPr lang="sv-SE" sz="2000" dirty="0"/>
              <a:t>D2:		</a:t>
            </a:r>
            <a:r>
              <a:rPr lang="sv-SE" sz="2000" dirty="0">
                <a:solidFill>
                  <a:srgbClr val="0432FF"/>
                </a:solidFill>
              </a:rPr>
              <a:t>Beam Mode</a:t>
            </a:r>
          </a:p>
          <a:p>
            <a:pPr marL="0" indent="0">
              <a:buNone/>
            </a:pPr>
            <a:r>
              <a:rPr lang="sv-SE" sz="2000" dirty="0"/>
              <a:t>D3:		</a:t>
            </a:r>
            <a:r>
              <a:rPr lang="sv-SE" sz="2000" dirty="0">
                <a:solidFill>
                  <a:srgbClr val="0432FF"/>
                </a:solidFill>
              </a:rPr>
              <a:t>Beam </a:t>
            </a:r>
            <a:r>
              <a:rPr lang="sv-SE" sz="2000" dirty="0" err="1">
                <a:solidFill>
                  <a:srgbClr val="0432FF"/>
                </a:solidFill>
              </a:rPr>
              <a:t>presence</a:t>
            </a:r>
            <a:r>
              <a:rPr lang="sv-SE" sz="2000" dirty="0">
                <a:solidFill>
                  <a:srgbClr val="0432FF"/>
                </a:solidFill>
              </a:rPr>
              <a:t>, HV </a:t>
            </a:r>
            <a:r>
              <a:rPr lang="sv-SE" sz="2000" dirty="0" err="1">
                <a:solidFill>
                  <a:srgbClr val="0432FF"/>
                </a:solidFill>
              </a:rPr>
              <a:t>presence</a:t>
            </a:r>
            <a:r>
              <a:rPr lang="sv-SE" sz="2000" dirty="0">
                <a:solidFill>
                  <a:srgbClr val="0432FF"/>
                </a:solidFill>
              </a:rPr>
              <a:t> </a:t>
            </a:r>
          </a:p>
          <a:p>
            <a:pPr marL="0" indent="0">
              <a:buNone/>
            </a:pPr>
            <a:endParaRPr lang="sv-SE" sz="2000" dirty="0">
              <a:solidFill>
                <a:srgbClr val="0432FF"/>
              </a:solidFill>
            </a:endParaRPr>
          </a:p>
          <a:p>
            <a:pPr marL="0" indent="0">
              <a:buNone/>
            </a:pPr>
            <a:endParaRPr lang="sv-SE" sz="2000" dirty="0">
              <a:solidFill>
                <a:srgbClr val="0432FF"/>
              </a:solidFill>
            </a:endParaRPr>
          </a:p>
          <a:p>
            <a:pPr marL="0" indent="0">
              <a:buNone/>
            </a:pPr>
            <a:endParaRPr lang="sv-SE" sz="2000" dirty="0">
              <a:solidFill>
                <a:srgbClr val="0432FF"/>
              </a:solidFill>
            </a:endParaRPr>
          </a:p>
          <a:p>
            <a:pPr marL="0" indent="0">
              <a:buNone/>
            </a:pPr>
            <a:endParaRPr lang="sv-SE" sz="2000" dirty="0">
              <a:solidFill>
                <a:srgbClr val="0432FF"/>
              </a:solidFill>
            </a:endParaRPr>
          </a:p>
          <a:p>
            <a:pPr marL="0" indent="0">
              <a:buNone/>
            </a:pPr>
            <a:endParaRPr lang="sv-SE" sz="2000" dirty="0">
              <a:solidFill>
                <a:srgbClr val="0432FF"/>
              </a:solidFill>
            </a:endParaRPr>
          </a:p>
          <a:p>
            <a:pPr marL="0" indent="0">
              <a:buNone/>
            </a:pPr>
            <a:endParaRPr lang="sv-SE" sz="2000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9DF7783-47AB-B648-BF1D-C5C5516C6EC1}"/>
              </a:ext>
            </a:extLst>
          </p:cNvPr>
          <p:cNvSpPr txBox="1">
            <a:spLocks/>
          </p:cNvSpPr>
          <p:nvPr/>
        </p:nvSpPr>
        <p:spPr>
          <a:xfrm>
            <a:off x="377020" y="5301208"/>
            <a:ext cx="8309780" cy="1828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000" dirty="0">
                <a:solidFill>
                  <a:srgbClr val="0432FF"/>
                </a:solidFill>
              </a:rPr>
              <a:t>DC-</a:t>
            </a:r>
            <a:r>
              <a:rPr lang="sv-SE" sz="2000" dirty="0" err="1">
                <a:solidFill>
                  <a:srgbClr val="0432FF"/>
                </a:solidFill>
              </a:rPr>
              <a:t>balance</a:t>
            </a:r>
            <a:r>
              <a:rPr lang="sv-SE" sz="2000" dirty="0">
                <a:solidFill>
                  <a:srgbClr val="0432FF"/>
                </a:solidFill>
              </a:rPr>
              <a:t> is </a:t>
            </a:r>
            <a:r>
              <a:rPr lang="sv-SE" sz="2000" dirty="0" err="1">
                <a:solidFill>
                  <a:srgbClr val="0432FF"/>
                </a:solidFill>
              </a:rPr>
              <a:t>provided</a:t>
            </a:r>
            <a:r>
              <a:rPr lang="sv-SE" sz="2000" dirty="0">
                <a:solidFill>
                  <a:srgbClr val="0432FF"/>
                </a:solidFill>
              </a:rPr>
              <a:t> by:</a:t>
            </a:r>
          </a:p>
          <a:p>
            <a:r>
              <a:rPr lang="sv-SE" sz="2000" dirty="0">
                <a:solidFill>
                  <a:srgbClr val="0432FF"/>
                </a:solidFill>
              </a:rPr>
              <a:t>D0-D3 and CRC bytes </a:t>
            </a:r>
            <a:r>
              <a:rPr lang="sv-SE" sz="2000" dirty="0" err="1">
                <a:solidFill>
                  <a:srgbClr val="0432FF"/>
                </a:solidFill>
              </a:rPr>
              <a:t>are</a:t>
            </a:r>
            <a:r>
              <a:rPr lang="sv-SE" sz="2000" dirty="0">
                <a:solidFill>
                  <a:srgbClr val="0432FF"/>
                </a:solidFill>
              </a:rPr>
              <a:t> Manchester </a:t>
            </a:r>
            <a:r>
              <a:rPr lang="sv-SE" sz="2000" dirty="0" err="1">
                <a:solidFill>
                  <a:srgbClr val="0432FF"/>
                </a:solidFill>
              </a:rPr>
              <a:t>encoded</a:t>
            </a:r>
            <a:endParaRPr lang="sv-SE" sz="2000" dirty="0">
              <a:solidFill>
                <a:srgbClr val="0432FF"/>
              </a:solidFill>
            </a:endParaRPr>
          </a:p>
          <a:p>
            <a:r>
              <a:rPr lang="sv-SE" sz="2000" dirty="0">
                <a:solidFill>
                  <a:srgbClr val="0432FF"/>
                </a:solidFill>
              </a:rPr>
              <a:t>A </a:t>
            </a:r>
            <a:r>
              <a:rPr lang="sv-SE" sz="2000" dirty="0" err="1">
                <a:solidFill>
                  <a:srgbClr val="0432FF"/>
                </a:solidFill>
              </a:rPr>
              <a:t>balanced</a:t>
            </a:r>
            <a:r>
              <a:rPr lang="sv-SE" sz="2000" dirty="0">
                <a:solidFill>
                  <a:srgbClr val="0432FF"/>
                </a:solidFill>
              </a:rPr>
              <a:t> </a:t>
            </a:r>
            <a:r>
              <a:rPr lang="sv-SE" sz="2000" dirty="0" err="1">
                <a:solidFill>
                  <a:srgbClr val="0432FF"/>
                </a:solidFill>
              </a:rPr>
              <a:t>train</a:t>
            </a:r>
            <a:r>
              <a:rPr lang="sv-SE" sz="2000" dirty="0">
                <a:solidFill>
                  <a:srgbClr val="0432FF"/>
                </a:solidFill>
              </a:rPr>
              <a:t> </a:t>
            </a:r>
            <a:r>
              <a:rPr lang="sv-SE" sz="2000" dirty="0" err="1">
                <a:solidFill>
                  <a:srgbClr val="0432FF"/>
                </a:solidFill>
              </a:rPr>
              <a:t>of</a:t>
            </a:r>
            <a:r>
              <a:rPr lang="sv-SE" sz="2000" dirty="0">
                <a:solidFill>
                  <a:srgbClr val="0432FF"/>
                </a:solidFill>
              </a:rPr>
              <a:t> 0-1 is sent in </a:t>
            </a:r>
            <a:r>
              <a:rPr lang="sv-SE" sz="2000" dirty="0" err="1">
                <a:solidFill>
                  <a:srgbClr val="0432FF"/>
                </a:solidFill>
              </a:rPr>
              <a:t>between</a:t>
            </a:r>
            <a:r>
              <a:rPr lang="sv-SE" sz="2000" dirty="0">
                <a:solidFill>
                  <a:srgbClr val="0432FF"/>
                </a:solidFill>
              </a:rPr>
              <a:t> </a:t>
            </a:r>
            <a:r>
              <a:rPr lang="sv-SE" sz="2000" dirty="0" err="1">
                <a:solidFill>
                  <a:srgbClr val="0432FF"/>
                </a:solidFill>
              </a:rPr>
              <a:t>each</a:t>
            </a:r>
            <a:r>
              <a:rPr lang="sv-SE" sz="2000" dirty="0">
                <a:solidFill>
                  <a:srgbClr val="0432FF"/>
                </a:solidFill>
              </a:rPr>
              <a:t> 2 </a:t>
            </a:r>
            <a:r>
              <a:rPr lang="sv-SE" sz="2000" dirty="0" err="1">
                <a:solidFill>
                  <a:srgbClr val="0432FF"/>
                </a:solidFill>
              </a:rPr>
              <a:t>consecutive</a:t>
            </a:r>
            <a:r>
              <a:rPr lang="sv-SE" sz="2000" dirty="0">
                <a:solidFill>
                  <a:srgbClr val="0432FF"/>
                </a:solidFill>
              </a:rPr>
              <a:t> packets</a:t>
            </a:r>
          </a:p>
          <a:p>
            <a:r>
              <a:rPr lang="sv-SE" sz="2000" dirty="0">
                <a:solidFill>
                  <a:srgbClr val="0432FF"/>
                </a:solidFill>
              </a:rPr>
              <a:t>The </a:t>
            </a:r>
            <a:r>
              <a:rPr lang="sv-SE" sz="2000" dirty="0" err="1">
                <a:solidFill>
                  <a:srgbClr val="0432FF"/>
                </a:solidFill>
              </a:rPr>
              <a:t>Header</a:t>
            </a:r>
            <a:r>
              <a:rPr lang="sv-SE" sz="2000" dirty="0">
                <a:solidFill>
                  <a:srgbClr val="0432FF"/>
                </a:solidFill>
              </a:rPr>
              <a:t> has the same </a:t>
            </a:r>
            <a:r>
              <a:rPr lang="sv-SE" sz="2000" dirty="0" err="1">
                <a:solidFill>
                  <a:srgbClr val="0432FF"/>
                </a:solidFill>
              </a:rPr>
              <a:t>number</a:t>
            </a:r>
            <a:r>
              <a:rPr lang="sv-SE" sz="2000" dirty="0">
                <a:solidFill>
                  <a:srgbClr val="0432FF"/>
                </a:solidFill>
              </a:rPr>
              <a:t> </a:t>
            </a:r>
            <a:r>
              <a:rPr lang="sv-SE" sz="2000" dirty="0" err="1">
                <a:solidFill>
                  <a:srgbClr val="0432FF"/>
                </a:solidFill>
              </a:rPr>
              <a:t>of</a:t>
            </a:r>
            <a:r>
              <a:rPr lang="sv-SE" sz="2000" dirty="0">
                <a:solidFill>
                  <a:srgbClr val="0432FF"/>
                </a:solidFill>
              </a:rPr>
              <a:t> 0 and 1 bits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2000" dirty="0">
              <a:solidFill>
                <a:srgbClr val="0432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sz="2000" dirty="0">
              <a:solidFill>
                <a:srgbClr val="0432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sz="2000" dirty="0">
              <a:solidFill>
                <a:srgbClr val="0432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sz="2000" dirty="0"/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38620322-6A85-6346-9A2D-B1F7BC0FE23F}"/>
              </a:ext>
            </a:extLst>
          </p:cNvPr>
          <p:cNvSpPr/>
          <p:nvPr/>
        </p:nvSpPr>
        <p:spPr>
          <a:xfrm rot="16200000">
            <a:off x="3326851" y="-887983"/>
            <a:ext cx="298430" cy="5487497"/>
          </a:xfrm>
          <a:prstGeom prst="rightBrace">
            <a:avLst>
              <a:gd name="adj1" fmla="val 8333"/>
              <a:gd name="adj2" fmla="val 51209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32FF"/>
              </a:solidFill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452CA00-8389-BA41-9C86-B3EF33566D46}"/>
              </a:ext>
            </a:extLst>
          </p:cNvPr>
          <p:cNvSpPr txBox="1">
            <a:spLocks/>
          </p:cNvSpPr>
          <p:nvPr/>
        </p:nvSpPr>
        <p:spPr>
          <a:xfrm>
            <a:off x="2947734" y="1402278"/>
            <a:ext cx="1584176" cy="348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600" dirty="0">
                <a:solidFill>
                  <a:srgbClr val="00B050"/>
                </a:solidFill>
              </a:rPr>
              <a:t>Data packet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600" dirty="0"/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D6A0E4CE-6144-2C43-AFE0-FFA00B3CA3C5}"/>
              </a:ext>
            </a:extLst>
          </p:cNvPr>
          <p:cNvSpPr/>
          <p:nvPr/>
        </p:nvSpPr>
        <p:spPr>
          <a:xfrm rot="16200000">
            <a:off x="7223871" y="782870"/>
            <a:ext cx="303057" cy="2150415"/>
          </a:xfrm>
          <a:prstGeom prst="rightBrace">
            <a:avLst>
              <a:gd name="adj1" fmla="val 8333"/>
              <a:gd name="adj2" fmla="val 51209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32FF"/>
              </a:solidFill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3866330-E8FE-0648-BD0E-32FC8FFC177A}"/>
              </a:ext>
            </a:extLst>
          </p:cNvPr>
          <p:cNvSpPr txBox="1">
            <a:spLocks/>
          </p:cNvSpPr>
          <p:nvPr/>
        </p:nvSpPr>
        <p:spPr>
          <a:xfrm>
            <a:off x="6978430" y="1402276"/>
            <a:ext cx="1235812" cy="348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600" dirty="0">
                <a:solidFill>
                  <a:srgbClr val="00B050"/>
                </a:solidFill>
              </a:rPr>
              <a:t>0-1 </a:t>
            </a:r>
            <a:r>
              <a:rPr lang="sv-SE" sz="1600" dirty="0" err="1">
                <a:solidFill>
                  <a:srgbClr val="00B050"/>
                </a:solidFill>
              </a:rPr>
              <a:t>train</a:t>
            </a:r>
            <a:endParaRPr lang="sv-SE" sz="1600" dirty="0">
              <a:solidFill>
                <a:srgbClr val="00B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sz="1600" dirty="0"/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74F3ABA3-A561-5644-A662-112563818931}"/>
              </a:ext>
            </a:extLst>
          </p:cNvPr>
          <p:cNvSpPr/>
          <p:nvPr/>
        </p:nvSpPr>
        <p:spPr>
          <a:xfrm rot="16200000" flipH="1">
            <a:off x="3916927" y="1078701"/>
            <a:ext cx="328980" cy="4249929"/>
          </a:xfrm>
          <a:prstGeom prst="rightBrace">
            <a:avLst>
              <a:gd name="adj1" fmla="val 8333"/>
              <a:gd name="adj2" fmla="val 48253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32FF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24FFBCF-705C-5445-A0BC-A5A7AF58A2DF}"/>
              </a:ext>
            </a:extLst>
          </p:cNvPr>
          <p:cNvSpPr txBox="1">
            <a:spLocks/>
          </p:cNvSpPr>
          <p:nvPr/>
        </p:nvSpPr>
        <p:spPr>
          <a:xfrm>
            <a:off x="2967844" y="3294164"/>
            <a:ext cx="2227146" cy="348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600" dirty="0">
                <a:solidFill>
                  <a:srgbClr val="00B050"/>
                </a:solidFill>
              </a:rPr>
              <a:t>Manchester-</a:t>
            </a:r>
            <a:r>
              <a:rPr lang="sv-SE" sz="1600" dirty="0" err="1">
                <a:solidFill>
                  <a:srgbClr val="00B050"/>
                </a:solidFill>
              </a:rPr>
              <a:t>encoded</a:t>
            </a:r>
            <a:endParaRPr lang="sv-SE" sz="1600" dirty="0">
              <a:solidFill>
                <a:srgbClr val="00B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10039021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4C560-7255-104A-B9BD-458F135FD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data link – FPGA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8E999-16BB-D449-B777-8582F971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F55D434D-707D-3345-B977-1FF788BEC1CB}"/>
              </a:ext>
            </a:extLst>
          </p:cNvPr>
          <p:cNvSpPr/>
          <p:nvPr/>
        </p:nvSpPr>
        <p:spPr>
          <a:xfrm>
            <a:off x="91440" y="4297680"/>
            <a:ext cx="8868600" cy="228564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B6B969F1-91CD-1C4E-891B-58AD7ABBD335}"/>
              </a:ext>
            </a:extLst>
          </p:cNvPr>
          <p:cNvSpPr/>
          <p:nvPr/>
        </p:nvSpPr>
        <p:spPr>
          <a:xfrm>
            <a:off x="2103120" y="1609920"/>
            <a:ext cx="6857280" cy="265068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4">
            <a:extLst>
              <a:ext uri="{FF2B5EF4-FFF2-40B4-BE49-F238E27FC236}">
                <a16:creationId xmlns:a16="http://schemas.microsoft.com/office/drawing/2014/main" id="{C0116130-C6E8-9B4C-8BB8-8A61107D2839}"/>
              </a:ext>
            </a:extLst>
          </p:cNvPr>
          <p:cNvSpPr/>
          <p:nvPr/>
        </p:nvSpPr>
        <p:spPr>
          <a:xfrm>
            <a:off x="5486400" y="2707200"/>
            <a:ext cx="2193480" cy="639000"/>
          </a:xfrm>
          <a:prstGeom prst="rect">
            <a:avLst/>
          </a:prstGeom>
          <a:solidFill>
            <a:srgbClr val="EF413D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Manchester encoder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8" name="CustomShape 5">
            <a:extLst>
              <a:ext uri="{FF2B5EF4-FFF2-40B4-BE49-F238E27FC236}">
                <a16:creationId xmlns:a16="http://schemas.microsoft.com/office/drawing/2014/main" id="{DA5B6437-3D85-C547-A158-86FD2F42FD45}"/>
              </a:ext>
            </a:extLst>
          </p:cNvPr>
          <p:cNvSpPr/>
          <p:nvPr/>
        </p:nvSpPr>
        <p:spPr>
          <a:xfrm>
            <a:off x="6309360" y="5790960"/>
            <a:ext cx="769680" cy="426240"/>
          </a:xfrm>
          <a:prstGeom prst="rect">
            <a:avLst/>
          </a:prstGeom>
          <a:solidFill>
            <a:srgbClr val="FCD4D1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CRC-8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9" name="CustomShape 6">
            <a:extLst>
              <a:ext uri="{FF2B5EF4-FFF2-40B4-BE49-F238E27FC236}">
                <a16:creationId xmlns:a16="http://schemas.microsoft.com/office/drawing/2014/main" id="{ED92F128-1CD3-6349-99D8-591DFFA3C483}"/>
              </a:ext>
            </a:extLst>
          </p:cNvPr>
          <p:cNvSpPr/>
          <p:nvPr/>
        </p:nvSpPr>
        <p:spPr>
          <a:xfrm>
            <a:off x="3203280" y="2707200"/>
            <a:ext cx="1185120" cy="639000"/>
          </a:xfrm>
          <a:prstGeom prst="rect">
            <a:avLst/>
          </a:prstGeom>
          <a:solidFill>
            <a:srgbClr val="C2E0AE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Framer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(D0,D1,D2,D3)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0" name="CustomShape 7">
            <a:extLst>
              <a:ext uri="{FF2B5EF4-FFF2-40B4-BE49-F238E27FC236}">
                <a16:creationId xmlns:a16="http://schemas.microsoft.com/office/drawing/2014/main" id="{91AE2C95-FF72-F641-8992-CB9D92D03523}"/>
              </a:ext>
            </a:extLst>
          </p:cNvPr>
          <p:cNvSpPr/>
          <p:nvPr/>
        </p:nvSpPr>
        <p:spPr>
          <a:xfrm>
            <a:off x="4937760" y="2798640"/>
            <a:ext cx="90360" cy="137052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8">
            <a:extLst>
              <a:ext uri="{FF2B5EF4-FFF2-40B4-BE49-F238E27FC236}">
                <a16:creationId xmlns:a16="http://schemas.microsoft.com/office/drawing/2014/main" id="{D5191DED-FDF8-8443-A2F5-E8A897AC6B71}"/>
              </a:ext>
            </a:extLst>
          </p:cNvPr>
          <p:cNvSpPr/>
          <p:nvPr/>
        </p:nvSpPr>
        <p:spPr>
          <a:xfrm>
            <a:off x="4389120" y="2890080"/>
            <a:ext cx="547560" cy="181800"/>
          </a:xfrm>
          <a:custGeom>
            <a:avLst/>
            <a:gdLst/>
            <a:ahLst/>
            <a:cxnLst/>
            <a:rect l="l" t="t" r="r" b="b"/>
            <a:pathLst>
              <a:path w="764" h="510">
                <a:moveTo>
                  <a:pt x="0" y="127"/>
                </a:moveTo>
                <a:lnTo>
                  <a:pt x="572" y="127"/>
                </a:lnTo>
                <a:lnTo>
                  <a:pt x="572" y="0"/>
                </a:lnTo>
                <a:lnTo>
                  <a:pt x="763" y="254"/>
                </a:lnTo>
                <a:lnTo>
                  <a:pt x="572" y="509"/>
                </a:lnTo>
                <a:lnTo>
                  <a:pt x="572" y="381"/>
                </a:lnTo>
                <a:lnTo>
                  <a:pt x="0" y="381"/>
                </a:lnTo>
                <a:lnTo>
                  <a:pt x="0" y="127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9">
            <a:extLst>
              <a:ext uri="{FF2B5EF4-FFF2-40B4-BE49-F238E27FC236}">
                <a16:creationId xmlns:a16="http://schemas.microsoft.com/office/drawing/2014/main" id="{B17E0585-678B-8343-889F-E7AC4B7B368C}"/>
              </a:ext>
            </a:extLst>
          </p:cNvPr>
          <p:cNvSpPr/>
          <p:nvPr/>
        </p:nvSpPr>
        <p:spPr>
          <a:xfrm>
            <a:off x="4663440" y="3713040"/>
            <a:ext cx="273240" cy="181800"/>
          </a:xfrm>
          <a:custGeom>
            <a:avLst/>
            <a:gdLst/>
            <a:ahLst/>
            <a:cxnLst/>
            <a:rect l="l" t="t" r="r" b="b"/>
            <a:pathLst>
              <a:path w="764" h="510">
                <a:moveTo>
                  <a:pt x="0" y="127"/>
                </a:moveTo>
                <a:lnTo>
                  <a:pt x="572" y="127"/>
                </a:lnTo>
                <a:lnTo>
                  <a:pt x="572" y="0"/>
                </a:lnTo>
                <a:lnTo>
                  <a:pt x="763" y="254"/>
                </a:lnTo>
                <a:lnTo>
                  <a:pt x="572" y="509"/>
                </a:lnTo>
                <a:lnTo>
                  <a:pt x="572" y="381"/>
                </a:lnTo>
                <a:lnTo>
                  <a:pt x="0" y="381"/>
                </a:lnTo>
                <a:lnTo>
                  <a:pt x="0" y="127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10">
            <a:extLst>
              <a:ext uri="{FF2B5EF4-FFF2-40B4-BE49-F238E27FC236}">
                <a16:creationId xmlns:a16="http://schemas.microsoft.com/office/drawing/2014/main" id="{9B96810A-1CD8-D64E-A46D-28CFC833AC28}"/>
              </a:ext>
            </a:extLst>
          </p:cNvPr>
          <p:cNvSpPr/>
          <p:nvPr/>
        </p:nvSpPr>
        <p:spPr>
          <a:xfrm>
            <a:off x="5029200" y="2981520"/>
            <a:ext cx="456120" cy="181800"/>
          </a:xfrm>
          <a:custGeom>
            <a:avLst/>
            <a:gdLst/>
            <a:ahLst/>
            <a:cxnLst/>
            <a:rect l="l" t="t" r="r" b="b"/>
            <a:pathLst>
              <a:path w="1272" h="510">
                <a:moveTo>
                  <a:pt x="0" y="127"/>
                </a:moveTo>
                <a:lnTo>
                  <a:pt x="953" y="127"/>
                </a:lnTo>
                <a:lnTo>
                  <a:pt x="953" y="0"/>
                </a:lnTo>
                <a:lnTo>
                  <a:pt x="1271" y="254"/>
                </a:lnTo>
                <a:lnTo>
                  <a:pt x="953" y="509"/>
                </a:lnTo>
                <a:lnTo>
                  <a:pt x="953" y="381"/>
                </a:lnTo>
                <a:lnTo>
                  <a:pt x="0" y="381"/>
                </a:lnTo>
                <a:lnTo>
                  <a:pt x="0" y="127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CustomShape 11">
            <a:extLst>
              <a:ext uri="{FF2B5EF4-FFF2-40B4-BE49-F238E27FC236}">
                <a16:creationId xmlns:a16="http://schemas.microsoft.com/office/drawing/2014/main" id="{F9DD104D-BB6C-1A49-8410-0DAE89BFD655}"/>
              </a:ext>
            </a:extLst>
          </p:cNvPr>
          <p:cNvSpPr/>
          <p:nvPr/>
        </p:nvSpPr>
        <p:spPr>
          <a:xfrm>
            <a:off x="8138160" y="1975680"/>
            <a:ext cx="90360" cy="137052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12">
            <a:extLst>
              <a:ext uri="{FF2B5EF4-FFF2-40B4-BE49-F238E27FC236}">
                <a16:creationId xmlns:a16="http://schemas.microsoft.com/office/drawing/2014/main" id="{DF44CF9C-F494-9B4F-876A-3F1A755DC790}"/>
              </a:ext>
            </a:extLst>
          </p:cNvPr>
          <p:cNvSpPr/>
          <p:nvPr/>
        </p:nvSpPr>
        <p:spPr>
          <a:xfrm>
            <a:off x="7589520" y="2067120"/>
            <a:ext cx="547560" cy="181800"/>
          </a:xfrm>
          <a:custGeom>
            <a:avLst/>
            <a:gdLst/>
            <a:ahLst/>
            <a:cxnLst/>
            <a:rect l="l" t="t" r="r" b="b"/>
            <a:pathLst>
              <a:path w="1525" h="510">
                <a:moveTo>
                  <a:pt x="0" y="127"/>
                </a:moveTo>
                <a:lnTo>
                  <a:pt x="1143" y="127"/>
                </a:lnTo>
                <a:lnTo>
                  <a:pt x="1143" y="0"/>
                </a:lnTo>
                <a:lnTo>
                  <a:pt x="1524" y="254"/>
                </a:lnTo>
                <a:lnTo>
                  <a:pt x="1143" y="509"/>
                </a:lnTo>
                <a:lnTo>
                  <a:pt x="1143" y="381"/>
                </a:lnTo>
                <a:lnTo>
                  <a:pt x="0" y="381"/>
                </a:lnTo>
                <a:lnTo>
                  <a:pt x="0" y="127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CustomShape 13">
            <a:extLst>
              <a:ext uri="{FF2B5EF4-FFF2-40B4-BE49-F238E27FC236}">
                <a16:creationId xmlns:a16="http://schemas.microsoft.com/office/drawing/2014/main" id="{949BB04D-0AC5-994B-87FD-495A507CB267}"/>
              </a:ext>
            </a:extLst>
          </p:cNvPr>
          <p:cNvSpPr/>
          <p:nvPr/>
        </p:nvSpPr>
        <p:spPr>
          <a:xfrm>
            <a:off x="7680960" y="2890080"/>
            <a:ext cx="456120" cy="181800"/>
          </a:xfrm>
          <a:custGeom>
            <a:avLst/>
            <a:gdLst/>
            <a:ahLst/>
            <a:cxnLst/>
            <a:rect l="l" t="t" r="r" b="b"/>
            <a:pathLst>
              <a:path w="1272" h="510">
                <a:moveTo>
                  <a:pt x="0" y="127"/>
                </a:moveTo>
                <a:lnTo>
                  <a:pt x="953" y="127"/>
                </a:lnTo>
                <a:lnTo>
                  <a:pt x="953" y="0"/>
                </a:lnTo>
                <a:lnTo>
                  <a:pt x="1271" y="254"/>
                </a:lnTo>
                <a:lnTo>
                  <a:pt x="953" y="509"/>
                </a:lnTo>
                <a:lnTo>
                  <a:pt x="953" y="381"/>
                </a:lnTo>
                <a:lnTo>
                  <a:pt x="0" y="381"/>
                </a:lnTo>
                <a:lnTo>
                  <a:pt x="0" y="127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CustomShape 14">
            <a:extLst>
              <a:ext uri="{FF2B5EF4-FFF2-40B4-BE49-F238E27FC236}">
                <a16:creationId xmlns:a16="http://schemas.microsoft.com/office/drawing/2014/main" id="{67831D70-C4FD-DC48-B84C-69FA2330B3E1}"/>
              </a:ext>
            </a:extLst>
          </p:cNvPr>
          <p:cNvSpPr/>
          <p:nvPr/>
        </p:nvSpPr>
        <p:spPr>
          <a:xfrm>
            <a:off x="8229600" y="2524320"/>
            <a:ext cx="547560" cy="181800"/>
          </a:xfrm>
          <a:custGeom>
            <a:avLst/>
            <a:gdLst/>
            <a:ahLst/>
            <a:cxnLst/>
            <a:rect l="l" t="t" r="r" b="b"/>
            <a:pathLst>
              <a:path w="1525" h="510">
                <a:moveTo>
                  <a:pt x="0" y="127"/>
                </a:moveTo>
                <a:lnTo>
                  <a:pt x="1143" y="127"/>
                </a:lnTo>
                <a:lnTo>
                  <a:pt x="1143" y="0"/>
                </a:lnTo>
                <a:lnTo>
                  <a:pt x="1524" y="254"/>
                </a:lnTo>
                <a:lnTo>
                  <a:pt x="1143" y="509"/>
                </a:lnTo>
                <a:lnTo>
                  <a:pt x="1143" y="381"/>
                </a:lnTo>
                <a:lnTo>
                  <a:pt x="0" y="381"/>
                </a:lnTo>
                <a:lnTo>
                  <a:pt x="0" y="127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15">
            <a:extLst>
              <a:ext uri="{FF2B5EF4-FFF2-40B4-BE49-F238E27FC236}">
                <a16:creationId xmlns:a16="http://schemas.microsoft.com/office/drawing/2014/main" id="{06A09F6C-5FCD-3743-80FF-7AEF47D5DC2F}"/>
              </a:ext>
            </a:extLst>
          </p:cNvPr>
          <p:cNvSpPr/>
          <p:nvPr/>
        </p:nvSpPr>
        <p:spPr>
          <a:xfrm>
            <a:off x="6309360" y="1939680"/>
            <a:ext cx="1279080" cy="456120"/>
          </a:xfrm>
          <a:prstGeom prst="rect">
            <a:avLst/>
          </a:prstGeom>
          <a:solidFill>
            <a:srgbClr val="C2E0AE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Header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9" name="CustomShape 16">
            <a:extLst>
              <a:ext uri="{FF2B5EF4-FFF2-40B4-BE49-F238E27FC236}">
                <a16:creationId xmlns:a16="http://schemas.microsoft.com/office/drawing/2014/main" id="{AECC3978-57A3-494E-BB0F-7D7510B8B0B6}"/>
              </a:ext>
            </a:extLst>
          </p:cNvPr>
          <p:cNvSpPr/>
          <p:nvPr/>
        </p:nvSpPr>
        <p:spPr>
          <a:xfrm>
            <a:off x="2377440" y="2890080"/>
            <a:ext cx="822240" cy="181800"/>
          </a:xfrm>
          <a:custGeom>
            <a:avLst/>
            <a:gdLst/>
            <a:ahLst/>
            <a:cxnLst/>
            <a:rect l="l" t="t" r="r" b="b"/>
            <a:pathLst>
              <a:path w="2796" h="510">
                <a:moveTo>
                  <a:pt x="0" y="127"/>
                </a:moveTo>
                <a:lnTo>
                  <a:pt x="2096" y="127"/>
                </a:lnTo>
                <a:lnTo>
                  <a:pt x="2096" y="0"/>
                </a:lnTo>
                <a:lnTo>
                  <a:pt x="2795" y="254"/>
                </a:lnTo>
                <a:lnTo>
                  <a:pt x="2096" y="509"/>
                </a:lnTo>
                <a:lnTo>
                  <a:pt x="2096" y="381"/>
                </a:lnTo>
                <a:lnTo>
                  <a:pt x="0" y="381"/>
                </a:lnTo>
                <a:lnTo>
                  <a:pt x="0" y="127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CustomShape 17">
            <a:extLst>
              <a:ext uri="{FF2B5EF4-FFF2-40B4-BE49-F238E27FC236}">
                <a16:creationId xmlns:a16="http://schemas.microsoft.com/office/drawing/2014/main" id="{68022E73-319A-8448-85D0-469E2EA40491}"/>
              </a:ext>
            </a:extLst>
          </p:cNvPr>
          <p:cNvSpPr/>
          <p:nvPr/>
        </p:nvSpPr>
        <p:spPr>
          <a:xfrm>
            <a:off x="3931920" y="3347280"/>
            <a:ext cx="90360" cy="273240"/>
          </a:xfrm>
          <a:custGeom>
            <a:avLst/>
            <a:gdLst/>
            <a:ahLst/>
            <a:cxnLst/>
            <a:rect l="l" t="t" r="r" b="b"/>
            <a:pathLst>
              <a:path w="256" h="764">
                <a:moveTo>
                  <a:pt x="63" y="0"/>
                </a:moveTo>
                <a:lnTo>
                  <a:pt x="63" y="572"/>
                </a:lnTo>
                <a:lnTo>
                  <a:pt x="0" y="572"/>
                </a:lnTo>
                <a:lnTo>
                  <a:pt x="127" y="763"/>
                </a:lnTo>
                <a:lnTo>
                  <a:pt x="255" y="572"/>
                </a:lnTo>
                <a:lnTo>
                  <a:pt x="191" y="572"/>
                </a:lnTo>
                <a:lnTo>
                  <a:pt x="191" y="0"/>
                </a:lnTo>
                <a:lnTo>
                  <a:pt x="63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CustomShape 18">
            <a:extLst>
              <a:ext uri="{FF2B5EF4-FFF2-40B4-BE49-F238E27FC236}">
                <a16:creationId xmlns:a16="http://schemas.microsoft.com/office/drawing/2014/main" id="{E61FD182-A286-5445-8E15-2FCF9BE69324}"/>
              </a:ext>
            </a:extLst>
          </p:cNvPr>
          <p:cNvSpPr/>
          <p:nvPr/>
        </p:nvSpPr>
        <p:spPr>
          <a:xfrm>
            <a:off x="3931920" y="1609920"/>
            <a:ext cx="4205160" cy="54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(clock_sync+code_violation+preamble+start_sequence )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" name="CustomShape 19">
            <a:extLst>
              <a:ext uri="{FF2B5EF4-FFF2-40B4-BE49-F238E27FC236}">
                <a16:creationId xmlns:a16="http://schemas.microsoft.com/office/drawing/2014/main" id="{2FD92318-1379-6444-ABDA-414E643B446C}"/>
              </a:ext>
            </a:extLst>
          </p:cNvPr>
          <p:cNvSpPr/>
          <p:nvPr/>
        </p:nvSpPr>
        <p:spPr>
          <a:xfrm>
            <a:off x="2286000" y="2471760"/>
            <a:ext cx="1096200" cy="30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FBIS Data</a:t>
            </a:r>
            <a:endParaRPr lang="en-US" sz="1200" b="0" strike="noStrike" spc="-1">
              <a:latin typeface="Arial"/>
            </a:endParaRPr>
          </a:p>
          <a:p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(4 bytes)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3" name="CustomShape 20">
            <a:extLst>
              <a:ext uri="{FF2B5EF4-FFF2-40B4-BE49-F238E27FC236}">
                <a16:creationId xmlns:a16="http://schemas.microsoft.com/office/drawing/2014/main" id="{5A601E94-669F-DA43-8CDD-FAEA8F72D749}"/>
              </a:ext>
            </a:extLst>
          </p:cNvPr>
          <p:cNvSpPr/>
          <p:nvPr/>
        </p:nvSpPr>
        <p:spPr>
          <a:xfrm>
            <a:off x="8321040" y="2250000"/>
            <a:ext cx="730440" cy="25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91 bits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4" name="CustomShape 21">
            <a:extLst>
              <a:ext uri="{FF2B5EF4-FFF2-40B4-BE49-F238E27FC236}">
                <a16:creationId xmlns:a16="http://schemas.microsoft.com/office/drawing/2014/main" id="{DC24D7F4-BBF1-B641-B7AA-A25E0B7D0FEC}"/>
              </a:ext>
            </a:extLst>
          </p:cNvPr>
          <p:cNvSpPr/>
          <p:nvPr/>
        </p:nvSpPr>
        <p:spPr>
          <a:xfrm>
            <a:off x="7628400" y="3072960"/>
            <a:ext cx="63900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80 bits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5" name="CustomShape 22">
            <a:extLst>
              <a:ext uri="{FF2B5EF4-FFF2-40B4-BE49-F238E27FC236}">
                <a16:creationId xmlns:a16="http://schemas.microsoft.com/office/drawing/2014/main" id="{9E0D7F2C-1113-5C48-A85A-B6E6F1088C01}"/>
              </a:ext>
            </a:extLst>
          </p:cNvPr>
          <p:cNvSpPr/>
          <p:nvPr/>
        </p:nvSpPr>
        <p:spPr>
          <a:xfrm>
            <a:off x="7553520" y="1848240"/>
            <a:ext cx="9133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11 bits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6" name="CustomShape 23">
            <a:extLst>
              <a:ext uri="{FF2B5EF4-FFF2-40B4-BE49-F238E27FC236}">
                <a16:creationId xmlns:a16="http://schemas.microsoft.com/office/drawing/2014/main" id="{F280695B-0921-354F-ADF5-C371D5A66757}"/>
              </a:ext>
            </a:extLst>
          </p:cNvPr>
          <p:cNvSpPr/>
          <p:nvPr/>
        </p:nvSpPr>
        <p:spPr>
          <a:xfrm>
            <a:off x="4937760" y="3164400"/>
            <a:ext cx="63900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40 bits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7" name="CustomShape 24">
            <a:extLst>
              <a:ext uri="{FF2B5EF4-FFF2-40B4-BE49-F238E27FC236}">
                <a16:creationId xmlns:a16="http://schemas.microsoft.com/office/drawing/2014/main" id="{D1BFBD1D-2EA9-4046-B6D6-EDB8FDD04ADD}"/>
              </a:ext>
            </a:extLst>
          </p:cNvPr>
          <p:cNvSpPr/>
          <p:nvPr/>
        </p:nvSpPr>
        <p:spPr>
          <a:xfrm>
            <a:off x="1319040" y="5973840"/>
            <a:ext cx="1972440" cy="456120"/>
          </a:xfrm>
          <a:prstGeom prst="rect">
            <a:avLst/>
          </a:prstGeom>
          <a:solidFill>
            <a:srgbClr val="C2E0AE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Clock synchronization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28" name="CustomShape 25">
            <a:extLst>
              <a:ext uri="{FF2B5EF4-FFF2-40B4-BE49-F238E27FC236}">
                <a16:creationId xmlns:a16="http://schemas.microsoft.com/office/drawing/2014/main" id="{D6C6361D-26F4-D746-AD6A-2F4364283676}"/>
              </a:ext>
            </a:extLst>
          </p:cNvPr>
          <p:cNvSpPr/>
          <p:nvPr/>
        </p:nvSpPr>
        <p:spPr>
          <a:xfrm>
            <a:off x="1319040" y="4876560"/>
            <a:ext cx="1644840" cy="730440"/>
          </a:xfrm>
          <a:prstGeom prst="rect">
            <a:avLst/>
          </a:prstGeom>
          <a:solidFill>
            <a:srgbClr val="C2E0AE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Find Header </a:t>
            </a:r>
            <a:endParaRPr lang="en-US" sz="15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and </a:t>
            </a:r>
            <a:endParaRPr lang="en-US" sz="15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Frame sync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29" name="CustomShape 26">
            <a:extLst>
              <a:ext uri="{FF2B5EF4-FFF2-40B4-BE49-F238E27FC236}">
                <a16:creationId xmlns:a16="http://schemas.microsoft.com/office/drawing/2014/main" id="{3153F680-247A-C246-BBD8-C1B1D64AFECA}"/>
              </a:ext>
            </a:extLst>
          </p:cNvPr>
          <p:cNvSpPr/>
          <p:nvPr/>
        </p:nvSpPr>
        <p:spPr>
          <a:xfrm>
            <a:off x="3291840" y="4938120"/>
            <a:ext cx="2376720" cy="639000"/>
          </a:xfrm>
          <a:prstGeom prst="rect">
            <a:avLst/>
          </a:prstGeom>
          <a:solidFill>
            <a:srgbClr val="EF413D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Manchester deccoder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0" name="CustomShape 27">
            <a:extLst>
              <a:ext uri="{FF2B5EF4-FFF2-40B4-BE49-F238E27FC236}">
                <a16:creationId xmlns:a16="http://schemas.microsoft.com/office/drawing/2014/main" id="{1FBA5D34-8850-9C46-B0D3-E2CFCC6B14FB}"/>
              </a:ext>
            </a:extLst>
          </p:cNvPr>
          <p:cNvSpPr/>
          <p:nvPr/>
        </p:nvSpPr>
        <p:spPr>
          <a:xfrm>
            <a:off x="313200" y="5150880"/>
            <a:ext cx="1004760" cy="181800"/>
          </a:xfrm>
          <a:custGeom>
            <a:avLst/>
            <a:gdLst/>
            <a:ahLst/>
            <a:cxnLst/>
            <a:rect l="l" t="t" r="r" b="b"/>
            <a:pathLst>
              <a:path w="2796" h="510">
                <a:moveTo>
                  <a:pt x="0" y="127"/>
                </a:moveTo>
                <a:lnTo>
                  <a:pt x="2096" y="127"/>
                </a:lnTo>
                <a:lnTo>
                  <a:pt x="2096" y="0"/>
                </a:lnTo>
                <a:lnTo>
                  <a:pt x="2795" y="254"/>
                </a:lnTo>
                <a:lnTo>
                  <a:pt x="2096" y="509"/>
                </a:lnTo>
                <a:lnTo>
                  <a:pt x="2096" y="381"/>
                </a:lnTo>
                <a:lnTo>
                  <a:pt x="0" y="381"/>
                </a:lnTo>
                <a:lnTo>
                  <a:pt x="0" y="127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" name="CustomShape 28">
            <a:extLst>
              <a:ext uri="{FF2B5EF4-FFF2-40B4-BE49-F238E27FC236}">
                <a16:creationId xmlns:a16="http://schemas.microsoft.com/office/drawing/2014/main" id="{DD749F20-945C-8540-BAEA-FB4A058C8927}"/>
              </a:ext>
            </a:extLst>
          </p:cNvPr>
          <p:cNvSpPr/>
          <p:nvPr/>
        </p:nvSpPr>
        <p:spPr>
          <a:xfrm>
            <a:off x="2964960" y="5150880"/>
            <a:ext cx="326160" cy="181800"/>
          </a:xfrm>
          <a:custGeom>
            <a:avLst/>
            <a:gdLst/>
            <a:ahLst/>
            <a:cxnLst/>
            <a:rect l="l" t="t" r="r" b="b"/>
            <a:pathLst>
              <a:path w="1525" h="510">
                <a:moveTo>
                  <a:pt x="0" y="127"/>
                </a:moveTo>
                <a:lnTo>
                  <a:pt x="1143" y="127"/>
                </a:lnTo>
                <a:lnTo>
                  <a:pt x="1143" y="0"/>
                </a:lnTo>
                <a:lnTo>
                  <a:pt x="1524" y="254"/>
                </a:lnTo>
                <a:lnTo>
                  <a:pt x="1143" y="509"/>
                </a:lnTo>
                <a:lnTo>
                  <a:pt x="1143" y="381"/>
                </a:lnTo>
                <a:lnTo>
                  <a:pt x="0" y="381"/>
                </a:lnTo>
                <a:lnTo>
                  <a:pt x="0" y="127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" name="CustomShape 29">
            <a:extLst>
              <a:ext uri="{FF2B5EF4-FFF2-40B4-BE49-F238E27FC236}">
                <a16:creationId xmlns:a16="http://schemas.microsoft.com/office/drawing/2014/main" id="{8E3587F1-CFA9-ED42-8B82-8BC452E67726}"/>
              </a:ext>
            </a:extLst>
          </p:cNvPr>
          <p:cNvSpPr/>
          <p:nvPr/>
        </p:nvSpPr>
        <p:spPr>
          <a:xfrm>
            <a:off x="5982480" y="4876560"/>
            <a:ext cx="1279080" cy="639000"/>
          </a:xfrm>
          <a:prstGeom prst="rect">
            <a:avLst/>
          </a:prstGeom>
          <a:solidFill>
            <a:srgbClr val="C2E0AE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Deframer 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(D0,D1,D2,D3,CRC8)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33" name="CustomShape 30">
            <a:extLst>
              <a:ext uri="{FF2B5EF4-FFF2-40B4-BE49-F238E27FC236}">
                <a16:creationId xmlns:a16="http://schemas.microsoft.com/office/drawing/2014/main" id="{D616957F-BB35-DB40-B09D-CAB79C3280DB}"/>
              </a:ext>
            </a:extLst>
          </p:cNvPr>
          <p:cNvSpPr/>
          <p:nvPr/>
        </p:nvSpPr>
        <p:spPr>
          <a:xfrm>
            <a:off x="7536960" y="4968000"/>
            <a:ext cx="639000" cy="1279080"/>
          </a:xfrm>
          <a:prstGeom prst="rect">
            <a:avLst/>
          </a:prstGeom>
          <a:solidFill>
            <a:srgbClr val="FCD4D1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Check</a:t>
            </a:r>
            <a:endParaRPr lang="en-US" sz="15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CRC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34" name="CustomShape 31">
            <a:extLst>
              <a:ext uri="{FF2B5EF4-FFF2-40B4-BE49-F238E27FC236}">
                <a16:creationId xmlns:a16="http://schemas.microsoft.com/office/drawing/2014/main" id="{64CD4058-EBAD-CF4B-B133-306DD7337979}"/>
              </a:ext>
            </a:extLst>
          </p:cNvPr>
          <p:cNvSpPr/>
          <p:nvPr/>
        </p:nvSpPr>
        <p:spPr>
          <a:xfrm>
            <a:off x="3765600" y="3638160"/>
            <a:ext cx="913680" cy="348480"/>
          </a:xfrm>
          <a:prstGeom prst="rect">
            <a:avLst/>
          </a:prstGeom>
          <a:solidFill>
            <a:srgbClr val="FCD4D1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CRC-8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5" name="CustomShape 32">
            <a:extLst>
              <a:ext uri="{FF2B5EF4-FFF2-40B4-BE49-F238E27FC236}">
                <a16:creationId xmlns:a16="http://schemas.microsoft.com/office/drawing/2014/main" id="{43AF88F2-8206-F64A-BA89-DB2A2FAF2132}"/>
              </a:ext>
            </a:extLst>
          </p:cNvPr>
          <p:cNvSpPr/>
          <p:nvPr/>
        </p:nvSpPr>
        <p:spPr>
          <a:xfrm>
            <a:off x="662400" y="5261760"/>
            <a:ext cx="90360" cy="89388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" name="CustomShape 33">
            <a:extLst>
              <a:ext uri="{FF2B5EF4-FFF2-40B4-BE49-F238E27FC236}">
                <a16:creationId xmlns:a16="http://schemas.microsoft.com/office/drawing/2014/main" id="{BBD0A948-1C42-C249-82AC-F42F506794AE}"/>
              </a:ext>
            </a:extLst>
          </p:cNvPr>
          <p:cNvSpPr/>
          <p:nvPr/>
        </p:nvSpPr>
        <p:spPr>
          <a:xfrm>
            <a:off x="662400" y="6065280"/>
            <a:ext cx="655560" cy="181800"/>
          </a:xfrm>
          <a:custGeom>
            <a:avLst/>
            <a:gdLst/>
            <a:ahLst/>
            <a:cxnLst/>
            <a:rect l="l" t="t" r="r" b="b"/>
            <a:pathLst>
              <a:path w="1826" h="510">
                <a:moveTo>
                  <a:pt x="0" y="127"/>
                </a:moveTo>
                <a:lnTo>
                  <a:pt x="1368" y="127"/>
                </a:lnTo>
                <a:lnTo>
                  <a:pt x="1368" y="0"/>
                </a:lnTo>
                <a:lnTo>
                  <a:pt x="1825" y="254"/>
                </a:lnTo>
                <a:lnTo>
                  <a:pt x="1368" y="509"/>
                </a:lnTo>
                <a:lnTo>
                  <a:pt x="1368" y="381"/>
                </a:lnTo>
                <a:lnTo>
                  <a:pt x="0" y="381"/>
                </a:lnTo>
                <a:lnTo>
                  <a:pt x="0" y="127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CustomShape 34">
            <a:extLst>
              <a:ext uri="{FF2B5EF4-FFF2-40B4-BE49-F238E27FC236}">
                <a16:creationId xmlns:a16="http://schemas.microsoft.com/office/drawing/2014/main" id="{B75B5BD7-A22E-334F-BEAB-14111641D7BB}"/>
              </a:ext>
            </a:extLst>
          </p:cNvPr>
          <p:cNvSpPr/>
          <p:nvPr/>
        </p:nvSpPr>
        <p:spPr>
          <a:xfrm>
            <a:off x="313200" y="4876560"/>
            <a:ext cx="730440" cy="25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91 bits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8" name="CustomShape 35">
            <a:extLst>
              <a:ext uri="{FF2B5EF4-FFF2-40B4-BE49-F238E27FC236}">
                <a16:creationId xmlns:a16="http://schemas.microsoft.com/office/drawing/2014/main" id="{124A13AA-08A7-A94F-A575-B32858317206}"/>
              </a:ext>
            </a:extLst>
          </p:cNvPr>
          <p:cNvSpPr/>
          <p:nvPr/>
        </p:nvSpPr>
        <p:spPr>
          <a:xfrm>
            <a:off x="5669280" y="5121000"/>
            <a:ext cx="312480" cy="181800"/>
          </a:xfrm>
          <a:custGeom>
            <a:avLst/>
            <a:gdLst/>
            <a:ahLst/>
            <a:cxnLst/>
            <a:rect l="l" t="t" r="r" b="b"/>
            <a:pathLst>
              <a:path w="764" h="510">
                <a:moveTo>
                  <a:pt x="0" y="127"/>
                </a:moveTo>
                <a:lnTo>
                  <a:pt x="572" y="127"/>
                </a:lnTo>
                <a:lnTo>
                  <a:pt x="572" y="0"/>
                </a:lnTo>
                <a:lnTo>
                  <a:pt x="763" y="254"/>
                </a:lnTo>
                <a:lnTo>
                  <a:pt x="572" y="509"/>
                </a:lnTo>
                <a:lnTo>
                  <a:pt x="572" y="381"/>
                </a:lnTo>
                <a:lnTo>
                  <a:pt x="0" y="381"/>
                </a:lnTo>
                <a:lnTo>
                  <a:pt x="0" y="127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" name="CustomShape 36">
            <a:extLst>
              <a:ext uri="{FF2B5EF4-FFF2-40B4-BE49-F238E27FC236}">
                <a16:creationId xmlns:a16="http://schemas.microsoft.com/office/drawing/2014/main" id="{BBFA14E6-FE2D-6F4C-845E-DF1989D16E23}"/>
              </a:ext>
            </a:extLst>
          </p:cNvPr>
          <p:cNvSpPr/>
          <p:nvPr/>
        </p:nvSpPr>
        <p:spPr>
          <a:xfrm>
            <a:off x="6531120" y="5516640"/>
            <a:ext cx="90360" cy="273240"/>
          </a:xfrm>
          <a:custGeom>
            <a:avLst/>
            <a:gdLst/>
            <a:ahLst/>
            <a:cxnLst/>
            <a:rect l="l" t="t" r="r" b="b"/>
            <a:pathLst>
              <a:path w="256" h="764">
                <a:moveTo>
                  <a:pt x="63" y="0"/>
                </a:moveTo>
                <a:lnTo>
                  <a:pt x="63" y="572"/>
                </a:lnTo>
                <a:lnTo>
                  <a:pt x="0" y="572"/>
                </a:lnTo>
                <a:lnTo>
                  <a:pt x="127" y="763"/>
                </a:lnTo>
                <a:lnTo>
                  <a:pt x="255" y="572"/>
                </a:lnTo>
                <a:lnTo>
                  <a:pt x="191" y="572"/>
                </a:lnTo>
                <a:lnTo>
                  <a:pt x="191" y="0"/>
                </a:lnTo>
                <a:lnTo>
                  <a:pt x="63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CustomShape 37">
            <a:extLst>
              <a:ext uri="{FF2B5EF4-FFF2-40B4-BE49-F238E27FC236}">
                <a16:creationId xmlns:a16="http://schemas.microsoft.com/office/drawing/2014/main" id="{BBFB89E5-1600-F344-84E5-653D9FDAD4E8}"/>
              </a:ext>
            </a:extLst>
          </p:cNvPr>
          <p:cNvSpPr/>
          <p:nvPr/>
        </p:nvSpPr>
        <p:spPr>
          <a:xfrm>
            <a:off x="7262640" y="5059440"/>
            <a:ext cx="273240" cy="181800"/>
          </a:xfrm>
          <a:custGeom>
            <a:avLst/>
            <a:gdLst/>
            <a:ahLst/>
            <a:cxnLst/>
            <a:rect l="l" t="t" r="r" b="b"/>
            <a:pathLst>
              <a:path w="764" h="510">
                <a:moveTo>
                  <a:pt x="0" y="127"/>
                </a:moveTo>
                <a:lnTo>
                  <a:pt x="572" y="127"/>
                </a:lnTo>
                <a:lnTo>
                  <a:pt x="572" y="0"/>
                </a:lnTo>
                <a:lnTo>
                  <a:pt x="763" y="254"/>
                </a:lnTo>
                <a:lnTo>
                  <a:pt x="572" y="509"/>
                </a:lnTo>
                <a:lnTo>
                  <a:pt x="572" y="381"/>
                </a:lnTo>
                <a:lnTo>
                  <a:pt x="0" y="381"/>
                </a:lnTo>
                <a:lnTo>
                  <a:pt x="0" y="127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38">
            <a:extLst>
              <a:ext uri="{FF2B5EF4-FFF2-40B4-BE49-F238E27FC236}">
                <a16:creationId xmlns:a16="http://schemas.microsoft.com/office/drawing/2014/main" id="{8219F5DA-C078-6848-BE7C-3D7FE282FFDC}"/>
              </a:ext>
            </a:extLst>
          </p:cNvPr>
          <p:cNvSpPr/>
          <p:nvPr/>
        </p:nvSpPr>
        <p:spPr>
          <a:xfrm>
            <a:off x="7079760" y="5882400"/>
            <a:ext cx="456120" cy="181800"/>
          </a:xfrm>
          <a:custGeom>
            <a:avLst/>
            <a:gdLst/>
            <a:ahLst/>
            <a:cxnLst/>
            <a:rect l="l" t="t" r="r" b="b"/>
            <a:pathLst>
              <a:path w="1272" h="510">
                <a:moveTo>
                  <a:pt x="0" y="127"/>
                </a:moveTo>
                <a:lnTo>
                  <a:pt x="953" y="127"/>
                </a:lnTo>
                <a:lnTo>
                  <a:pt x="953" y="0"/>
                </a:lnTo>
                <a:lnTo>
                  <a:pt x="1271" y="254"/>
                </a:lnTo>
                <a:lnTo>
                  <a:pt x="953" y="509"/>
                </a:lnTo>
                <a:lnTo>
                  <a:pt x="953" y="381"/>
                </a:lnTo>
                <a:lnTo>
                  <a:pt x="0" y="381"/>
                </a:lnTo>
                <a:lnTo>
                  <a:pt x="0" y="127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39">
            <a:extLst>
              <a:ext uri="{FF2B5EF4-FFF2-40B4-BE49-F238E27FC236}">
                <a16:creationId xmlns:a16="http://schemas.microsoft.com/office/drawing/2014/main" id="{CC59B87E-E9D8-4E4C-990C-9C2AD9CFBB0E}"/>
              </a:ext>
            </a:extLst>
          </p:cNvPr>
          <p:cNvSpPr/>
          <p:nvPr/>
        </p:nvSpPr>
        <p:spPr>
          <a:xfrm>
            <a:off x="8177040" y="5425200"/>
            <a:ext cx="547560" cy="181800"/>
          </a:xfrm>
          <a:custGeom>
            <a:avLst/>
            <a:gdLst/>
            <a:ahLst/>
            <a:cxnLst/>
            <a:rect l="l" t="t" r="r" b="b"/>
            <a:pathLst>
              <a:path w="1525" h="510">
                <a:moveTo>
                  <a:pt x="0" y="127"/>
                </a:moveTo>
                <a:lnTo>
                  <a:pt x="1143" y="127"/>
                </a:lnTo>
                <a:lnTo>
                  <a:pt x="1143" y="0"/>
                </a:lnTo>
                <a:lnTo>
                  <a:pt x="1524" y="254"/>
                </a:lnTo>
                <a:lnTo>
                  <a:pt x="1143" y="509"/>
                </a:lnTo>
                <a:lnTo>
                  <a:pt x="1143" y="381"/>
                </a:lnTo>
                <a:lnTo>
                  <a:pt x="0" y="381"/>
                </a:lnTo>
                <a:lnTo>
                  <a:pt x="0" y="127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ustomShape 40">
            <a:extLst>
              <a:ext uri="{FF2B5EF4-FFF2-40B4-BE49-F238E27FC236}">
                <a16:creationId xmlns:a16="http://schemas.microsoft.com/office/drawing/2014/main" id="{C01DE722-F342-F645-8EBB-EC76228EC82E}"/>
              </a:ext>
            </a:extLst>
          </p:cNvPr>
          <p:cNvSpPr/>
          <p:nvPr/>
        </p:nvSpPr>
        <p:spPr>
          <a:xfrm>
            <a:off x="8138160" y="5123160"/>
            <a:ext cx="1096200" cy="30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FBIS Data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44" name="CustomShape 41">
            <a:extLst>
              <a:ext uri="{FF2B5EF4-FFF2-40B4-BE49-F238E27FC236}">
                <a16:creationId xmlns:a16="http://schemas.microsoft.com/office/drawing/2014/main" id="{FC43470D-9ED5-FD41-AE44-FB72E927AED1}"/>
              </a:ext>
            </a:extLst>
          </p:cNvPr>
          <p:cNvSpPr/>
          <p:nvPr/>
        </p:nvSpPr>
        <p:spPr>
          <a:xfrm>
            <a:off x="2194560" y="1701360"/>
            <a:ext cx="1461960" cy="34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Transmitter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5" name="CustomShape 42">
            <a:extLst>
              <a:ext uri="{FF2B5EF4-FFF2-40B4-BE49-F238E27FC236}">
                <a16:creationId xmlns:a16="http://schemas.microsoft.com/office/drawing/2014/main" id="{64873EC7-CFAC-004B-A88D-85C238C9607D}"/>
              </a:ext>
            </a:extLst>
          </p:cNvPr>
          <p:cNvSpPr/>
          <p:nvPr/>
        </p:nvSpPr>
        <p:spPr>
          <a:xfrm>
            <a:off x="182880" y="4389120"/>
            <a:ext cx="1461960" cy="34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Receiver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6" name="CustomShape 43">
            <a:extLst>
              <a:ext uri="{FF2B5EF4-FFF2-40B4-BE49-F238E27FC236}">
                <a16:creationId xmlns:a16="http://schemas.microsoft.com/office/drawing/2014/main" id="{2DE6B608-11DB-9A44-A7CC-FD626F7BEFB1}"/>
              </a:ext>
            </a:extLst>
          </p:cNvPr>
          <p:cNvSpPr/>
          <p:nvPr/>
        </p:nvSpPr>
        <p:spPr>
          <a:xfrm>
            <a:off x="4347360" y="2643120"/>
            <a:ext cx="63900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32 bits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47" name="CustomShape 44">
            <a:extLst>
              <a:ext uri="{FF2B5EF4-FFF2-40B4-BE49-F238E27FC236}">
                <a16:creationId xmlns:a16="http://schemas.microsoft.com/office/drawing/2014/main" id="{3CEE09F5-81AE-434D-800D-BDDD6486CACA}"/>
              </a:ext>
            </a:extLst>
          </p:cNvPr>
          <p:cNvSpPr/>
          <p:nvPr/>
        </p:nvSpPr>
        <p:spPr>
          <a:xfrm>
            <a:off x="-4968" y="1642320"/>
            <a:ext cx="2066327" cy="180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6470" indent="-285750">
              <a:lnSpc>
                <a:spcPct val="100000"/>
              </a:lnSpc>
              <a:buClr>
                <a:srgbClr val="000000"/>
              </a:buClr>
              <a:buSzPct val="45000"/>
              <a:buFont typeface="Wingdings" pitchFamily="2" charset="2"/>
              <a:buChar char="q"/>
            </a:pPr>
            <a:r>
              <a:rPr lang="en-US" sz="1400" b="0" strike="noStrike" spc="-1" dirty="0">
                <a:solidFill>
                  <a:srgbClr val="0432FF"/>
                </a:solidFill>
                <a:latin typeface="Arial"/>
                <a:ea typeface="DejaVu Sans"/>
              </a:rPr>
              <a:t>Line driver: LVDS </a:t>
            </a:r>
            <a:endParaRPr lang="en-US" sz="1400" b="0" strike="noStrike" spc="-1" dirty="0">
              <a:solidFill>
                <a:srgbClr val="0432FF"/>
              </a:solidFill>
              <a:latin typeface="Arial"/>
            </a:endParaRPr>
          </a:p>
          <a:p>
            <a:pPr marL="286470" indent="-285750">
              <a:lnSpc>
                <a:spcPct val="100000"/>
              </a:lnSpc>
              <a:buClr>
                <a:srgbClr val="000000"/>
              </a:buClr>
              <a:buSzPct val="45000"/>
              <a:buFont typeface="Wingdings" pitchFamily="2" charset="2"/>
              <a:buChar char="q"/>
            </a:pPr>
            <a:r>
              <a:rPr lang="en-US" sz="1400" b="0" strike="noStrike" spc="-1" dirty="0">
                <a:solidFill>
                  <a:srgbClr val="0432FF"/>
                </a:solidFill>
                <a:latin typeface="Arial"/>
                <a:ea typeface="DejaVu Sans"/>
              </a:rPr>
              <a:t>Line rate: 11 </a:t>
            </a:r>
            <a:r>
              <a:rPr lang="en-US" sz="1400" b="0" strike="noStrike" spc="-1" dirty="0" err="1">
                <a:solidFill>
                  <a:srgbClr val="0432FF"/>
                </a:solidFill>
                <a:latin typeface="Arial"/>
                <a:ea typeface="DejaVu Sans"/>
              </a:rPr>
              <a:t>Mbps</a:t>
            </a:r>
            <a:endParaRPr lang="en-US" sz="1400" b="0" strike="noStrike" spc="-1" dirty="0">
              <a:solidFill>
                <a:srgbClr val="0432FF"/>
              </a:solidFill>
              <a:latin typeface="Arial"/>
            </a:endParaRPr>
          </a:p>
          <a:p>
            <a:pPr marL="286470" indent="-285750">
              <a:lnSpc>
                <a:spcPct val="100000"/>
              </a:lnSpc>
              <a:buClr>
                <a:srgbClr val="000000"/>
              </a:buClr>
              <a:buSzPct val="45000"/>
              <a:buFont typeface="Wingdings" pitchFamily="2" charset="2"/>
              <a:buChar char="q"/>
            </a:pPr>
            <a:r>
              <a:rPr lang="en-US" sz="1400" b="0" strike="noStrike" spc="-1" dirty="0">
                <a:solidFill>
                  <a:srgbClr val="0432FF"/>
                </a:solidFill>
                <a:latin typeface="Arial"/>
                <a:ea typeface="DejaVu Sans"/>
              </a:rPr>
              <a:t>Line encoding: Manchester</a:t>
            </a:r>
            <a:endParaRPr lang="en-US" sz="1400" b="0" strike="noStrike" spc="-1" dirty="0">
              <a:solidFill>
                <a:srgbClr val="0432FF"/>
              </a:solidFill>
              <a:latin typeface="Arial"/>
            </a:endParaRPr>
          </a:p>
          <a:p>
            <a:pPr marL="286470" indent="-285750">
              <a:lnSpc>
                <a:spcPct val="100000"/>
              </a:lnSpc>
              <a:buClr>
                <a:srgbClr val="000000"/>
              </a:buClr>
              <a:buSzPct val="45000"/>
              <a:buFont typeface="Wingdings" pitchFamily="2" charset="2"/>
              <a:buChar char="q"/>
            </a:pPr>
            <a:r>
              <a:rPr lang="en-US" sz="1400" b="0" strike="noStrike" spc="-1" dirty="0">
                <a:solidFill>
                  <a:srgbClr val="0432FF"/>
                </a:solidFill>
                <a:latin typeface="Arial"/>
                <a:ea typeface="DejaVu Sans"/>
              </a:rPr>
              <a:t>Error detection: CRC-8</a:t>
            </a:r>
            <a:endParaRPr lang="en-US" sz="1400" b="0" strike="noStrike" spc="-1" dirty="0">
              <a:solidFill>
                <a:srgbClr val="0432FF"/>
              </a:solidFill>
              <a:latin typeface="Arial"/>
            </a:endParaRPr>
          </a:p>
          <a:p>
            <a:pPr marL="286470" indent="-285750">
              <a:lnSpc>
                <a:spcPct val="100000"/>
              </a:lnSpc>
              <a:buClr>
                <a:srgbClr val="000000"/>
              </a:buClr>
              <a:buSzPct val="45000"/>
              <a:buFont typeface="Wingdings" pitchFamily="2" charset="2"/>
              <a:buChar char="q"/>
            </a:pPr>
            <a:r>
              <a:rPr lang="en-US" sz="1400" b="0" strike="noStrike" spc="-1" dirty="0">
                <a:solidFill>
                  <a:srgbClr val="0432FF"/>
                </a:solidFill>
                <a:latin typeface="Arial"/>
                <a:ea typeface="DejaVu Sans"/>
              </a:rPr>
              <a:t>Ref clock: 8 * bitrate</a:t>
            </a:r>
            <a:endParaRPr lang="en-US" sz="1400" b="0" strike="noStrike" spc="-1" dirty="0">
              <a:solidFill>
                <a:srgbClr val="0432FF"/>
              </a:solidFill>
              <a:latin typeface="Arial"/>
            </a:endParaRPr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CA42D339-8E06-5F44-9848-90EF1F310C1E}"/>
              </a:ext>
            </a:extLst>
          </p:cNvPr>
          <p:cNvSpPr/>
          <p:nvPr/>
        </p:nvSpPr>
        <p:spPr>
          <a:xfrm>
            <a:off x="274320" y="6328800"/>
            <a:ext cx="104472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Line 47">
            <a:extLst>
              <a:ext uri="{FF2B5EF4-FFF2-40B4-BE49-F238E27FC236}">
                <a16:creationId xmlns:a16="http://schemas.microsoft.com/office/drawing/2014/main" id="{82865C14-5908-8B48-9BAA-66CE511E3C51}"/>
              </a:ext>
            </a:extLst>
          </p:cNvPr>
          <p:cNvSpPr/>
          <p:nvPr/>
        </p:nvSpPr>
        <p:spPr>
          <a:xfrm flipV="1">
            <a:off x="2194560" y="5607360"/>
            <a:ext cx="360" cy="36648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48">
            <a:extLst>
              <a:ext uri="{FF2B5EF4-FFF2-40B4-BE49-F238E27FC236}">
                <a16:creationId xmlns:a16="http://schemas.microsoft.com/office/drawing/2014/main" id="{5C22BA21-8AA0-444E-BD4B-29689B853DF1}"/>
              </a:ext>
            </a:extLst>
          </p:cNvPr>
          <p:cNvSpPr/>
          <p:nvPr/>
        </p:nvSpPr>
        <p:spPr>
          <a:xfrm>
            <a:off x="2103120" y="5669280"/>
            <a:ext cx="822600" cy="37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000" b="0" strike="noStrike" spc="-1">
                <a:latin typeface="Arial"/>
              </a:rPr>
              <a:t>Sync clk</a:t>
            </a:r>
          </a:p>
        </p:txBody>
      </p:sp>
    </p:spTree>
    <p:extLst>
      <p:ext uri="{BB962C8B-B14F-4D97-AF65-F5344CB8AC3E}">
        <p14:creationId xmlns:p14="http://schemas.microsoft.com/office/powerpoint/2010/main" val="160489622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9F902-5D53-2642-8D2B-8275EB5D8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Endurance tests of the BCM-FBIS interface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C5E83-B740-784B-8713-6954892E1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DD1AC6-6E6F-B740-A691-B40054D9DA44}"/>
              </a:ext>
            </a:extLst>
          </p:cNvPr>
          <p:cNvSpPr/>
          <p:nvPr/>
        </p:nvSpPr>
        <p:spPr>
          <a:xfrm>
            <a:off x="30753" y="1484784"/>
            <a:ext cx="6269439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The BCM and FBIS </a:t>
            </a:r>
            <a:r>
              <a:rPr lang="sv-SE" sz="2000" dirty="0" err="1"/>
              <a:t>crates</a:t>
            </a:r>
            <a:r>
              <a:rPr lang="sv-SE" sz="2000" dirty="0"/>
              <a:t> </a:t>
            </a:r>
            <a:r>
              <a:rPr lang="sv-SE" sz="2000" dirty="0" err="1"/>
              <a:t>are</a:t>
            </a:r>
            <a:r>
              <a:rPr lang="sv-SE" sz="2000" dirty="0"/>
              <a:t> </a:t>
            </a:r>
            <a:r>
              <a:rPr lang="sv-SE" sz="2000" dirty="0" err="1"/>
              <a:t>hosted</a:t>
            </a:r>
            <a:r>
              <a:rPr lang="sv-SE" sz="2000" dirty="0"/>
              <a:t> by </a:t>
            </a:r>
            <a:r>
              <a:rPr lang="sv-SE" sz="2000" dirty="0" err="1"/>
              <a:t>two</a:t>
            </a:r>
            <a:r>
              <a:rPr lang="sv-SE" sz="2000" dirty="0"/>
              <a:t> </a:t>
            </a:r>
            <a:r>
              <a:rPr lang="sv-SE" sz="2000" dirty="0" err="1"/>
              <a:t>separate</a:t>
            </a:r>
            <a:r>
              <a:rPr lang="sv-SE" sz="2000" dirty="0"/>
              <a:t> rack </a:t>
            </a:r>
            <a:r>
              <a:rPr lang="sv-SE" sz="2000" dirty="0" err="1"/>
              <a:t>with</a:t>
            </a:r>
            <a:r>
              <a:rPr lang="sv-SE" sz="2000" dirty="0"/>
              <a:t> a </a:t>
            </a:r>
            <a:r>
              <a:rPr lang="sv-SE" sz="2000" dirty="0" err="1"/>
              <a:t>cable</a:t>
            </a:r>
            <a:r>
              <a:rPr lang="sv-SE" sz="2000" dirty="0"/>
              <a:t> </a:t>
            </a:r>
            <a:r>
              <a:rPr lang="sv-SE" sz="2000" dirty="0" err="1"/>
              <a:t>distance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~20 m.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The BCM </a:t>
            </a:r>
            <a:r>
              <a:rPr lang="sv-SE" sz="2000" dirty="0" err="1"/>
              <a:t>electronics</a:t>
            </a:r>
            <a:r>
              <a:rPr lang="sv-SE" sz="2000" dirty="0"/>
              <a:t> </a:t>
            </a:r>
            <a:r>
              <a:rPr lang="sv-SE" sz="2000" dirty="0" err="1"/>
              <a:t>sends</a:t>
            </a:r>
            <a:r>
              <a:rPr lang="sv-SE" sz="2000" dirty="0"/>
              <a:t> a data packet to a </a:t>
            </a:r>
            <a:r>
              <a:rPr lang="sv-SE" sz="2000" dirty="0" err="1"/>
              <a:t>prototype</a:t>
            </a:r>
            <a:r>
              <a:rPr lang="sv-SE" sz="2000" dirty="0"/>
              <a:t> FBIS </a:t>
            </a:r>
            <a:r>
              <a:rPr lang="sv-SE" sz="2000" dirty="0" err="1"/>
              <a:t>every</a:t>
            </a:r>
            <a:r>
              <a:rPr lang="sv-SE" sz="2000" dirty="0"/>
              <a:t> 10 </a:t>
            </a:r>
            <a:r>
              <a:rPr lang="sv-SE" sz="2000" dirty="0" err="1"/>
              <a:t>us</a:t>
            </a:r>
            <a:r>
              <a:rPr lang="sv-SE" sz="2000" dirty="0"/>
              <a:t>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BEAM_PERMIT and BCM_READY </a:t>
            </a:r>
            <a:r>
              <a:rPr lang="sv-SE" sz="2000" dirty="0" err="1"/>
              <a:t>values</a:t>
            </a:r>
            <a:r>
              <a:rPr lang="sv-SE" sz="2000" dirty="0"/>
              <a:t> </a:t>
            </a:r>
            <a:r>
              <a:rPr lang="sv-SE" sz="2000" dirty="0" err="1"/>
              <a:t>are</a:t>
            </a:r>
            <a:r>
              <a:rPr lang="sv-SE" sz="2000" dirty="0"/>
              <a:t> </a:t>
            </a:r>
            <a:r>
              <a:rPr lang="sv-SE" sz="2000" dirty="0" err="1"/>
              <a:t>toggled</a:t>
            </a:r>
            <a:r>
              <a:rPr lang="sv-SE" sz="2000" dirty="0"/>
              <a:t> and the BEAM_MODE and BEAM_DESTINATION </a:t>
            </a:r>
            <a:r>
              <a:rPr lang="sv-SE" sz="2000" dirty="0" err="1"/>
              <a:t>values</a:t>
            </a:r>
            <a:r>
              <a:rPr lang="sv-SE" sz="2000" dirty="0"/>
              <a:t> </a:t>
            </a:r>
            <a:r>
              <a:rPr lang="sv-SE" sz="2000" dirty="0" err="1"/>
              <a:t>are</a:t>
            </a:r>
            <a:r>
              <a:rPr lang="sv-SE" sz="2000" dirty="0"/>
              <a:t> </a:t>
            </a:r>
            <a:r>
              <a:rPr lang="sv-SE" sz="2000" dirty="0" err="1"/>
              <a:t>incremented</a:t>
            </a:r>
            <a:r>
              <a:rPr lang="sv-SE" sz="2000" dirty="0"/>
              <a:t> in </a:t>
            </a:r>
            <a:r>
              <a:rPr lang="sv-SE" sz="2000" dirty="0" err="1"/>
              <a:t>each</a:t>
            </a:r>
            <a:r>
              <a:rPr lang="sv-SE" sz="2000" dirty="0"/>
              <a:t> packet.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A tester </a:t>
            </a:r>
            <a:r>
              <a:rPr lang="sv-SE" sz="2000" dirty="0" err="1"/>
              <a:t>application</a:t>
            </a:r>
            <a:r>
              <a:rPr lang="sv-SE" sz="2000" dirty="0"/>
              <a:t> is </a:t>
            </a:r>
            <a:r>
              <a:rPr lang="sv-SE" sz="2000" dirty="0" err="1"/>
              <a:t>being</a:t>
            </a:r>
            <a:r>
              <a:rPr lang="sv-SE" sz="2000" dirty="0"/>
              <a:t> </a:t>
            </a:r>
            <a:r>
              <a:rPr lang="sv-SE" sz="2000" dirty="0" err="1"/>
              <a:t>used</a:t>
            </a:r>
            <a:r>
              <a:rPr lang="sv-SE" sz="2000" dirty="0"/>
              <a:t> at the FBIS </a:t>
            </a:r>
            <a:r>
              <a:rPr lang="sv-SE" sz="2000" dirty="0" err="1"/>
              <a:t>side</a:t>
            </a:r>
            <a:r>
              <a:rPr lang="sv-SE" sz="2000" dirty="0"/>
              <a:t> for </a:t>
            </a:r>
            <a:r>
              <a:rPr lang="sv-SE" sz="2000" dirty="0" err="1"/>
              <a:t>decoding</a:t>
            </a:r>
            <a:r>
              <a:rPr lang="sv-SE" sz="2000" dirty="0"/>
              <a:t> the packets and </a:t>
            </a:r>
            <a:r>
              <a:rPr lang="sv-SE" sz="2000" dirty="0" err="1"/>
              <a:t>measuring</a:t>
            </a:r>
            <a:r>
              <a:rPr lang="sv-SE" sz="2000" dirty="0"/>
              <a:t> packet </a:t>
            </a:r>
            <a:r>
              <a:rPr lang="sv-SE" sz="2000" dirty="0" err="1"/>
              <a:t>error</a:t>
            </a:r>
            <a:r>
              <a:rPr lang="sv-SE" sz="2000" dirty="0"/>
              <a:t> rates.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000" dirty="0" err="1"/>
              <a:t>After</a:t>
            </a:r>
            <a:r>
              <a:rPr lang="sv-SE" sz="2000" dirty="0"/>
              <a:t> 100 </a:t>
            </a:r>
            <a:r>
              <a:rPr lang="sv-SE" sz="2000" dirty="0" err="1"/>
              <a:t>hours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run</a:t>
            </a:r>
            <a:r>
              <a:rPr lang="sv-SE" sz="2000" dirty="0"/>
              <a:t> (i.e. 36 billion packets) in a ’</a:t>
            </a:r>
            <a:r>
              <a:rPr lang="sv-SE" sz="2000" dirty="0" err="1"/>
              <a:t>quiet</a:t>
            </a:r>
            <a:r>
              <a:rPr lang="sv-SE" sz="2000" dirty="0"/>
              <a:t>’ </a:t>
            </a:r>
            <a:r>
              <a:rPr lang="sv-SE" sz="2000" dirty="0" err="1"/>
              <a:t>environment</a:t>
            </a:r>
            <a:r>
              <a:rPr lang="sv-SE" sz="2000" dirty="0"/>
              <a:t>, 2 CRC </a:t>
            </a:r>
            <a:r>
              <a:rPr lang="sv-SE" sz="2000" dirty="0" err="1"/>
              <a:t>errors</a:t>
            </a:r>
            <a:r>
              <a:rPr lang="sv-SE" sz="2000" dirty="0"/>
              <a:t> </a:t>
            </a:r>
            <a:r>
              <a:rPr lang="sv-SE" sz="2000" dirty="0" err="1"/>
              <a:t>were</a:t>
            </a:r>
            <a:r>
              <a:rPr lang="sv-SE" sz="2000" dirty="0"/>
              <a:t> </a:t>
            </a:r>
            <a:r>
              <a:rPr lang="sv-SE" sz="2000" dirty="0" err="1"/>
              <a:t>detected</a:t>
            </a:r>
            <a:r>
              <a:rPr lang="sv-SE" sz="2000" dirty="0"/>
              <a:t>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An LVDS </a:t>
            </a:r>
            <a:r>
              <a:rPr lang="sv-SE" sz="2000" dirty="0" err="1"/>
              <a:t>protection</a:t>
            </a:r>
            <a:r>
              <a:rPr lang="sv-SE" sz="2000" dirty="0"/>
              <a:t> </a:t>
            </a:r>
            <a:r>
              <a:rPr lang="sv-SE" sz="2000" dirty="0" err="1"/>
              <a:t>module</a:t>
            </a:r>
            <a:r>
              <a:rPr lang="sv-SE" sz="2000" dirty="0"/>
              <a:t> has </a:t>
            </a:r>
            <a:r>
              <a:rPr lang="sv-SE" sz="2000" dirty="0" err="1"/>
              <a:t>also</a:t>
            </a:r>
            <a:r>
              <a:rPr lang="sv-SE" sz="2000" dirty="0"/>
              <a:t> </a:t>
            </a:r>
            <a:r>
              <a:rPr lang="sv-SE" sz="2000" dirty="0" err="1"/>
              <a:t>been</a:t>
            </a:r>
            <a:r>
              <a:rPr lang="sv-SE" sz="2000" dirty="0"/>
              <a:t> </a:t>
            </a:r>
            <a:r>
              <a:rPr lang="sv-SE" sz="2000" dirty="0" err="1"/>
              <a:t>developed</a:t>
            </a:r>
            <a:r>
              <a:rPr lang="sv-SE" sz="2000" dirty="0"/>
              <a:t> </a:t>
            </a:r>
            <a:r>
              <a:rPr lang="sv-SE" sz="2000" dirty="0" err="1"/>
              <a:t>with</a:t>
            </a:r>
            <a:r>
              <a:rPr lang="sv-SE" sz="2000" dirty="0"/>
              <a:t> a </a:t>
            </a:r>
            <a:r>
              <a:rPr lang="sv-SE" sz="2000" dirty="0" err="1"/>
              <a:t>prototype</a:t>
            </a:r>
            <a:r>
              <a:rPr lang="sv-SE" sz="2000" dirty="0"/>
              <a:t> </a:t>
            </a:r>
            <a:r>
              <a:rPr lang="sv-SE" sz="2000" dirty="0" err="1"/>
              <a:t>being</a:t>
            </a:r>
            <a:r>
              <a:rPr lang="sv-SE" sz="2000" dirty="0"/>
              <a:t> </a:t>
            </a:r>
            <a:r>
              <a:rPr lang="sv-SE" sz="2000" dirty="0" err="1"/>
              <a:t>used</a:t>
            </a:r>
            <a:r>
              <a:rPr lang="sv-SE" sz="2000" dirty="0"/>
              <a:t> in the </a:t>
            </a:r>
            <a:r>
              <a:rPr lang="sv-SE" sz="2000" dirty="0" err="1"/>
              <a:t>datalink</a:t>
            </a:r>
            <a:r>
              <a:rPr lang="sv-SE" sz="2000" dirty="0"/>
              <a:t> tests.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BAAEE6-FAC1-7B44-9B9B-D16895326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2708920"/>
            <a:ext cx="3728556" cy="2791914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11311614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9F902-5D53-2642-8D2B-8275EB5D8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On-site tests of the BCM-FBIS datalink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C5E83-B740-784B-8713-6954892E1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614D1C-DDA0-6E4C-A5BA-C2B22355F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76078"/>
            <a:ext cx="8374603" cy="51212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029C3F-387B-CE41-A7AB-7DBC38CE4986}"/>
              </a:ext>
            </a:extLst>
          </p:cNvPr>
          <p:cNvSpPr/>
          <p:nvPr/>
        </p:nvSpPr>
        <p:spPr>
          <a:xfrm>
            <a:off x="251520" y="6597352"/>
            <a:ext cx="54945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>
                <a:solidFill>
                  <a:srgbClr val="0432FF"/>
                </a:solidFill>
              </a:rPr>
              <a:t>BCM-FBIS tester </a:t>
            </a:r>
            <a:r>
              <a:rPr lang="sv-SE" sz="1400" dirty="0" err="1">
                <a:solidFill>
                  <a:srgbClr val="0432FF"/>
                </a:solidFill>
              </a:rPr>
              <a:t>application</a:t>
            </a:r>
            <a:r>
              <a:rPr lang="sv-SE" sz="1400" dirty="0">
                <a:solidFill>
                  <a:srgbClr val="0432FF"/>
                </a:solidFill>
              </a:rPr>
              <a:t> </a:t>
            </a:r>
            <a:r>
              <a:rPr lang="sv-SE" sz="1400" dirty="0" err="1">
                <a:solidFill>
                  <a:srgbClr val="0432FF"/>
                </a:solidFill>
              </a:rPr>
              <a:t>developed</a:t>
            </a:r>
            <a:r>
              <a:rPr lang="sv-SE" sz="1400" dirty="0">
                <a:solidFill>
                  <a:srgbClr val="0432FF"/>
                </a:solidFill>
              </a:rPr>
              <a:t> by: Stephane </a:t>
            </a:r>
            <a:r>
              <a:rPr lang="sv-SE" sz="1400" dirty="0" err="1">
                <a:solidFill>
                  <a:srgbClr val="0432FF"/>
                </a:solidFill>
              </a:rPr>
              <a:t>Gabourin</a:t>
            </a:r>
            <a:r>
              <a:rPr lang="sv-SE" sz="1400" dirty="0">
                <a:solidFill>
                  <a:srgbClr val="0432FF"/>
                </a:solidFill>
              </a:rPr>
              <a:t>, ESS-MPS </a:t>
            </a:r>
            <a:endParaRPr lang="en-US" sz="14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57020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61DD1-D3D9-9B44-A7DD-A40237B24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 module for the BCM-FBIS interface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39C5A-E4F6-EE43-AA57-C388AE43F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A44092-550C-9A4D-80A8-D421F666E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344356"/>
            <a:ext cx="1800200" cy="1632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F2DAB37-B28B-4341-A519-AE19AA36F8E4}"/>
              </a:ext>
            </a:extLst>
          </p:cNvPr>
          <p:cNvSpPr/>
          <p:nvPr/>
        </p:nvSpPr>
        <p:spPr>
          <a:xfrm>
            <a:off x="755576" y="5987018"/>
            <a:ext cx="34563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>
                <a:solidFill>
                  <a:srgbClr val="0432FF"/>
                </a:solidFill>
              </a:rPr>
              <a:t>The </a:t>
            </a:r>
            <a:r>
              <a:rPr lang="sv-SE" sz="1400" dirty="0" err="1">
                <a:solidFill>
                  <a:srgbClr val="0432FF"/>
                </a:solidFill>
              </a:rPr>
              <a:t>protection</a:t>
            </a:r>
            <a:r>
              <a:rPr lang="sv-SE" sz="1400" dirty="0">
                <a:solidFill>
                  <a:srgbClr val="0432FF"/>
                </a:solidFill>
              </a:rPr>
              <a:t> </a:t>
            </a:r>
            <a:r>
              <a:rPr lang="sv-SE" sz="1400" dirty="0" err="1">
                <a:solidFill>
                  <a:srgbClr val="0432FF"/>
                </a:solidFill>
              </a:rPr>
              <a:t>module</a:t>
            </a:r>
            <a:r>
              <a:rPr lang="sv-SE" sz="1400" dirty="0">
                <a:solidFill>
                  <a:srgbClr val="0432FF"/>
                </a:solidFill>
              </a:rPr>
              <a:t> </a:t>
            </a:r>
            <a:r>
              <a:rPr lang="sv-SE" sz="1400" dirty="0" err="1">
                <a:solidFill>
                  <a:srgbClr val="0432FF"/>
                </a:solidFill>
              </a:rPr>
              <a:t>protects</a:t>
            </a:r>
            <a:r>
              <a:rPr lang="sv-SE" sz="1400" dirty="0">
                <a:solidFill>
                  <a:srgbClr val="0432FF"/>
                </a:solidFill>
              </a:rPr>
              <a:t> the LVDS </a:t>
            </a:r>
            <a:r>
              <a:rPr lang="sv-SE" sz="1400" dirty="0" err="1">
                <a:solidFill>
                  <a:srgbClr val="0432FF"/>
                </a:solidFill>
              </a:rPr>
              <a:t>buffers</a:t>
            </a:r>
            <a:r>
              <a:rPr lang="sv-SE" sz="1400" dirty="0">
                <a:solidFill>
                  <a:srgbClr val="0432FF"/>
                </a:solidFill>
              </a:rPr>
              <a:t> </a:t>
            </a:r>
            <a:r>
              <a:rPr lang="sv-SE" sz="1400" dirty="0" err="1">
                <a:solidFill>
                  <a:srgbClr val="0432FF"/>
                </a:solidFill>
              </a:rPr>
              <a:t>against</a:t>
            </a:r>
            <a:r>
              <a:rPr lang="sv-SE" sz="1400" dirty="0">
                <a:solidFill>
                  <a:srgbClr val="0432FF"/>
                </a:solidFill>
              </a:rPr>
              <a:t> DC </a:t>
            </a:r>
            <a:r>
              <a:rPr lang="sv-SE" sz="1400" dirty="0" err="1">
                <a:solidFill>
                  <a:srgbClr val="0432FF"/>
                </a:solidFill>
              </a:rPr>
              <a:t>currents</a:t>
            </a:r>
            <a:r>
              <a:rPr lang="sv-SE" sz="1400" dirty="0">
                <a:solidFill>
                  <a:srgbClr val="0432FF"/>
                </a:solidFill>
              </a:rPr>
              <a:t> and </a:t>
            </a:r>
            <a:r>
              <a:rPr lang="sv-SE" sz="1400" dirty="0" err="1">
                <a:solidFill>
                  <a:srgbClr val="0432FF"/>
                </a:solidFill>
              </a:rPr>
              <a:t>too-high</a:t>
            </a:r>
            <a:r>
              <a:rPr lang="sv-SE" sz="1400" dirty="0">
                <a:solidFill>
                  <a:srgbClr val="0432FF"/>
                </a:solidFill>
              </a:rPr>
              <a:t> / </a:t>
            </a:r>
            <a:r>
              <a:rPr lang="sv-SE" sz="1400" dirty="0" err="1">
                <a:solidFill>
                  <a:srgbClr val="0432FF"/>
                </a:solidFill>
              </a:rPr>
              <a:t>too-low</a:t>
            </a:r>
            <a:r>
              <a:rPr lang="sv-SE" sz="1400" dirty="0">
                <a:solidFill>
                  <a:srgbClr val="0432FF"/>
                </a:solidFill>
              </a:rPr>
              <a:t> </a:t>
            </a:r>
            <a:r>
              <a:rPr lang="sv-SE" sz="1400" dirty="0" err="1">
                <a:solidFill>
                  <a:srgbClr val="0432FF"/>
                </a:solidFill>
              </a:rPr>
              <a:t>voltages</a:t>
            </a:r>
            <a:r>
              <a:rPr lang="sv-SE" sz="1400" dirty="0">
                <a:solidFill>
                  <a:srgbClr val="0432FF"/>
                </a:solidFill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1D9E12-F1B3-B749-A5A0-BDA31A809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543029"/>
            <a:ext cx="3788852" cy="2438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BB3282-46D3-4E47-A0E5-E1A22ED63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5" y="4101454"/>
            <a:ext cx="3799517" cy="24238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F104F71-69C3-8048-9A05-4D010EC91D5C}"/>
              </a:ext>
            </a:extLst>
          </p:cNvPr>
          <p:cNvGrpSpPr/>
          <p:nvPr/>
        </p:nvGrpSpPr>
        <p:grpSpPr>
          <a:xfrm>
            <a:off x="971600" y="1570772"/>
            <a:ext cx="2596049" cy="2530682"/>
            <a:chOff x="971600" y="1570772"/>
            <a:chExt cx="2596049" cy="253068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E672B20-67FC-AA4D-BB45-907C054D8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36673" y="2492870"/>
              <a:ext cx="1730976" cy="160858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2D01EEC-5271-6849-B44D-A01EBFA1B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1600" y="2719074"/>
              <a:ext cx="763352" cy="32384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BDCDCAD-578F-BE4A-A6AB-4B8903C76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95736" y="1570772"/>
              <a:ext cx="1012851" cy="8148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178314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36373"/>
  <p:tag name="AS_OS" val="Microsoft Windows NT 6.1.7601 Service Pack 1"/>
  <p:tag name="AS_RELEASE_DATE" val="2014.10.14"/>
  <p:tag name="AS_TITLE" val="Aspose.Slides for .NET 4.0"/>
  <p:tag name="AS_VERSION" val="14.8.0.0"/>
</p:tagLst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S Core Powerpoint" id="{F02C5803-D437-4A4B-B279-84472F47EB33}" vid="{77746F4A-52A9-724A-84EC-D1436FAAE3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28689</TotalTime>
  <Words>1358</Words>
  <Application>Microsoft Macintosh PowerPoint</Application>
  <PresentationFormat>On-screen Show (4:3)</PresentationFormat>
  <Paragraphs>272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DejaVu Sans</vt:lpstr>
      <vt:lpstr>Optima</vt:lpstr>
      <vt:lpstr>Wingdings</vt:lpstr>
      <vt:lpstr>ESS Core Powerpoint</vt:lpstr>
      <vt:lpstr>Low latency link development and MPS interface   Hooman Hassanzadegan  on behalf of:  Mehdi Mohammednezhad (SIGMA connectivity)  BI forum, 22-24 Oct. 2019, Warsaw</vt:lpstr>
      <vt:lpstr>Background</vt:lpstr>
      <vt:lpstr>BCM – FBIS interface</vt:lpstr>
      <vt:lpstr>BCM – FBIS interface </vt:lpstr>
      <vt:lpstr>Serial data link – packet structure (draft)</vt:lpstr>
      <vt:lpstr>Serial data link – FPGA implementation</vt:lpstr>
      <vt:lpstr>Endurance tests of the BCM-FBIS interface</vt:lpstr>
      <vt:lpstr>On-site tests of the BCM-FBIS datalink</vt:lpstr>
      <vt:lpstr>Protection module for the BCM-FBIS interface</vt:lpstr>
      <vt:lpstr>Forward Error Correction (FEC)</vt:lpstr>
      <vt:lpstr>The optical link</vt:lpstr>
      <vt:lpstr>BCM optical cabling diagram</vt:lpstr>
      <vt:lpstr>GBTx / Rx block diagram</vt:lpstr>
      <vt:lpstr>Low latency link IP bank</vt:lpstr>
      <vt:lpstr>Aurora configuration</vt:lpstr>
      <vt:lpstr>Performance analysis of a 3.125 Gbps optical link on the SIS8300-KU</vt:lpstr>
      <vt:lpstr>BCM timing requirements</vt:lpstr>
      <vt:lpstr>Pulse width changes from the ISrc to the MEBT</vt:lpstr>
      <vt:lpstr>Summary / next steps</vt:lpstr>
    </vt:vector>
  </TitlesOfParts>
  <Manager/>
  <Company>ESS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Microsoft Office User</cp:lastModifiedBy>
  <cp:revision>460</cp:revision>
  <cp:lastPrinted>2018-11-20T19:16:18Z</cp:lastPrinted>
  <dcterms:created xsi:type="dcterms:W3CDTF">2013-10-29T16:05:10Z</dcterms:created>
  <dcterms:modified xsi:type="dcterms:W3CDTF">2019-10-22T11:10:33Z</dcterms:modified>
</cp:coreProperties>
</file>