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87" r:id="rId3"/>
    <p:sldId id="288" r:id="rId4"/>
    <p:sldId id="289" r:id="rId5"/>
    <p:sldId id="290" r:id="rId6"/>
    <p:sldId id="291" r:id="rId7"/>
    <p:sldId id="296" r:id="rId8"/>
    <p:sldId id="292" r:id="rId9"/>
    <p:sldId id="294" r:id="rId10"/>
    <p:sldId id="293" r:id="rId11"/>
    <p:sldId id="295" r:id="rId12"/>
    <p:sldId id="274" r:id="rId13"/>
  </p:sldIdLst>
  <p:sldSz cx="12171363" cy="683895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4194">
          <p15:clr>
            <a:srgbClr val="A4A3A4"/>
          </p15:clr>
        </p15:guide>
        <p15:guide id="3" orient="horz" pos="794">
          <p15:clr>
            <a:srgbClr val="A4A3A4"/>
          </p15:clr>
        </p15:guide>
        <p15:guide id="4" orient="horz" pos="1102">
          <p15:clr>
            <a:srgbClr val="A4A3A4"/>
          </p15:clr>
        </p15:guide>
        <p15:guide id="5" pos="114">
          <p15:clr>
            <a:srgbClr val="A4A3A4"/>
          </p15:clr>
        </p15:guide>
        <p15:guide id="6" pos="7550">
          <p15:clr>
            <a:srgbClr val="A4A3A4"/>
          </p15:clr>
        </p15:guide>
        <p15:guide id="7" pos="4466">
          <p15:clr>
            <a:srgbClr val="A4A3A4"/>
          </p15:clr>
        </p15:guide>
        <p15:guide id="8" pos="566">
          <p15:clr>
            <a:srgbClr val="A4A3A4"/>
          </p15:clr>
        </p15:guide>
        <p15:guide id="9" pos="7096">
          <p15:clr>
            <a:srgbClr val="A4A3A4"/>
          </p15:clr>
        </p15:guide>
        <p15:guide id="10" pos="3944">
          <p15:clr>
            <a:srgbClr val="A4A3A4"/>
          </p15:clr>
        </p15:guide>
        <p15:guide id="11" pos="2812">
          <p15:clr>
            <a:srgbClr val="A4A3A4"/>
          </p15:clr>
        </p15:guide>
        <p15:guide id="12" pos="4694">
          <p15:clr>
            <a:srgbClr val="A4A3A4"/>
          </p15:clr>
        </p15:guide>
        <p15:guide id="13" pos="3038">
          <p15:clr>
            <a:srgbClr val="A4A3A4"/>
          </p15:clr>
        </p15:guide>
        <p15:guide id="14" pos="37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E11"/>
    <a:srgbClr val="9C6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7" autoAdjust="0"/>
    <p:restoredTop sz="50000" autoAdjust="0"/>
  </p:normalViewPr>
  <p:slideViewPr>
    <p:cSldViewPr snapToGrid="0" snapToObjects="1" showGuides="1">
      <p:cViewPr varScale="1">
        <p:scale>
          <a:sx n="99" d="100"/>
          <a:sy n="99" d="100"/>
        </p:scale>
        <p:origin x="184" y="296"/>
      </p:cViewPr>
      <p:guideLst>
        <p:guide orient="horz" pos="112"/>
        <p:guide orient="horz" pos="4194"/>
        <p:guide orient="horz" pos="794"/>
        <p:guide orient="horz" pos="1102"/>
        <p:guide pos="114"/>
        <p:guide pos="7550"/>
        <p:guide pos="4466"/>
        <p:guide pos="566"/>
        <p:guide pos="7096"/>
        <p:guide pos="3944"/>
        <p:guide pos="2812"/>
        <p:guide pos="4694"/>
        <p:guide pos="3038"/>
        <p:guide pos="37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5379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55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1843907"/>
            <a:ext cx="65405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6" y="1762125"/>
            <a:ext cx="356552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594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53300" y="1843907"/>
            <a:ext cx="39116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5" y="1762125"/>
            <a:ext cx="619124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989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8971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664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72200" y="1843907"/>
            <a:ext cx="50927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8525" y="1762125"/>
            <a:ext cx="4854575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431468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8525" y="1749425"/>
            <a:ext cx="10366375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335191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999" y="381001"/>
            <a:ext cx="11604625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9450" y="1112256"/>
            <a:ext cx="3207776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787"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7258" y="2153999"/>
            <a:ext cx="8805071" cy="3949000"/>
          </a:xfrm>
        </p:spPr>
        <p:txBody>
          <a:bodyPr/>
          <a:lstStyle>
            <a:lvl7pPr marL="2735519" indent="0">
              <a:buNone/>
              <a:defRPr/>
            </a:lvl7pPr>
          </a:lstStyle>
          <a:p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1</a:t>
            </a:r>
          </a:p>
          <a:p>
            <a:pPr lvl="1"/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5</a:t>
            </a:r>
          </a:p>
          <a:p>
            <a:pPr lvl="5"/>
            <a:r>
              <a:rPr lang="sv-SE" dirty="0"/>
              <a:t>Text </a:t>
            </a:r>
            <a:r>
              <a:rPr lang="sv-SE" dirty="0" err="1"/>
              <a:t>level</a:t>
            </a:r>
            <a:r>
              <a:rPr lang="sv-SE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65938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70725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118820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28376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87469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objekt 13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800" y="359907"/>
            <a:ext cx="708740" cy="946800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1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</p:spTree>
    <p:extLst>
      <p:ext uri="{BB962C8B-B14F-4D97-AF65-F5344CB8AC3E}">
        <p14:creationId xmlns:p14="http://schemas.microsoft.com/office/powerpoint/2010/main" val="24001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2000"/>
            <a:ext cx="12310364" cy="698399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6450" y="256555"/>
            <a:ext cx="104584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</p:txBody>
      </p:sp>
      <p:cxnSp>
        <p:nvCxnSpPr>
          <p:cNvPr id="8" name="Rak 7"/>
          <p:cNvCxnSpPr/>
          <p:nvPr/>
        </p:nvCxnSpPr>
        <p:spPr bwMode="auto">
          <a:xfrm>
            <a:off x="898525" y="1499383"/>
            <a:ext cx="10366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C61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Bildobjekt 10" descr="LundUniversity_C2line RGB 15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69112" y="55415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3" r:id="rId11"/>
    <p:sldLayoutId id="2147483654" r:id="rId12"/>
    <p:sldLayoutId id="2147483656" r:id="rId13"/>
    <p:sldLayoutId id="2147483655" r:id="rId14"/>
    <p:sldLayoutId id="2147483660" r:id="rId15"/>
    <p:sldLayoutId id="2147483657" r:id="rId16"/>
    <p:sldLayoutId id="2147483658" r:id="rId17"/>
    <p:sldLayoutId id="2147483659" r:id="rId18"/>
    <p:sldLayoutId id="214748366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230400" indent="-2304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200" kern="1200" baseline="0">
          <a:solidFill>
            <a:schemeClr val="tx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200" kern="1200">
          <a:solidFill>
            <a:schemeClr val="tx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9C6114"/>
        </a:buClr>
        <a:buFont typeface="Lucida Grande"/>
        <a:buChar char="»"/>
        <a:defRPr sz="2000" kern="1200">
          <a:solidFill>
            <a:schemeClr val="tx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1" dirty="0" err="1"/>
              <a:t>Aperture</a:t>
            </a:r>
            <a:r>
              <a:rPr lang="sv-SE" b="1" dirty="0"/>
              <a:t> monitor and </a:t>
            </a:r>
            <a:r>
              <a:rPr lang="sv-SE" b="1" dirty="0" err="1"/>
              <a:t>grid</a:t>
            </a:r>
            <a:r>
              <a:rPr lang="sv-SE" b="1" dirty="0"/>
              <a:t> </a:t>
            </a:r>
            <a:r>
              <a:rPr lang="sv-SE" b="1" dirty="0" err="1"/>
              <a:t>readout</a:t>
            </a:r>
            <a:r>
              <a:rPr lang="sv-SE" b="1" dirty="0"/>
              <a:t> status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Anders J Johansson, Lund University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833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61B2-86AD-384D-9BFF-32F34EAB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11094-A590-5F41-AA9B-4D611126E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Framework running</a:t>
            </a:r>
          </a:p>
          <a:p>
            <a:pPr lvl="1"/>
            <a:r>
              <a:rPr lang="en-GB" dirty="0"/>
              <a:t>Records data from ADCs</a:t>
            </a:r>
          </a:p>
          <a:p>
            <a:pPr lvl="1"/>
            <a:r>
              <a:rPr lang="en-GB" dirty="0"/>
              <a:t>Saves data to memory</a:t>
            </a:r>
          </a:p>
          <a:p>
            <a:r>
              <a:rPr lang="en-GB" dirty="0"/>
              <a:t>Development of application firmware started</a:t>
            </a:r>
          </a:p>
          <a:p>
            <a:pPr lvl="1"/>
            <a:r>
              <a:rPr lang="en-GB" dirty="0"/>
              <a:t>Threshold detectors</a:t>
            </a:r>
          </a:p>
          <a:p>
            <a:pPr lvl="1"/>
            <a:endParaRPr lang="en-GB" dirty="0"/>
          </a:p>
          <a:p>
            <a:r>
              <a:rPr lang="en-GB" dirty="0"/>
              <a:t>For details: see talk by </a:t>
            </a:r>
            <a:r>
              <a:rPr lang="en-GB" dirty="0" err="1"/>
              <a:t>Kaj</a:t>
            </a:r>
            <a:r>
              <a:rPr lang="en-GB" dirty="0"/>
              <a:t> Rosengren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16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8A00-9802-D949-9638-87DAB4B7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103A4-3BBD-3443-BB2F-936A340CE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Scraper also needs motion control</a:t>
            </a:r>
          </a:p>
          <a:p>
            <a:pPr lvl="1"/>
            <a:r>
              <a:rPr lang="en-GB" dirty="0"/>
              <a:t>4 motors / scraper</a:t>
            </a:r>
          </a:p>
          <a:p>
            <a:pPr lvl="1"/>
            <a:r>
              <a:rPr lang="en-GB" dirty="0"/>
              <a:t>Implemented using ESS standard in Beckhoff </a:t>
            </a:r>
            <a:r>
              <a:rPr lang="en-GB"/>
              <a:t>modules.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Aperture monitors include thermal sensors</a:t>
            </a:r>
          </a:p>
          <a:p>
            <a:pPr lvl="1"/>
            <a:r>
              <a:rPr lang="en-GB" dirty="0"/>
              <a:t>24 sensors per APTM</a:t>
            </a:r>
          </a:p>
          <a:p>
            <a:pPr lvl="1"/>
            <a:r>
              <a:rPr lang="en-GB" dirty="0"/>
              <a:t>Implemented using ESS standard in Beckhoff modules.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10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2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AEEB-D3E1-A141-8B8A-37F3B50B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Scrapers, Aperture Monitors and 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247BA-AF67-3947-90BE-9C998C99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80" y="1792437"/>
            <a:ext cx="10344620" cy="13541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F50095-8E13-8946-8B40-BE4A4D4AC70A}"/>
              </a:ext>
            </a:extLst>
          </p:cNvPr>
          <p:cNvCxnSpPr>
            <a:cxnSpLocks/>
          </p:cNvCxnSpPr>
          <p:nvPr/>
        </p:nvCxnSpPr>
        <p:spPr>
          <a:xfrm flipV="1">
            <a:off x="4052227" y="2747835"/>
            <a:ext cx="0" cy="6213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6BE503-1BBF-D64D-827F-CEB5DE5216AB}"/>
              </a:ext>
            </a:extLst>
          </p:cNvPr>
          <p:cNvSpPr txBox="1"/>
          <p:nvPr/>
        </p:nvSpPr>
        <p:spPr>
          <a:xfrm>
            <a:off x="3563503" y="3407169"/>
            <a:ext cx="97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Scrapers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11CF51-C341-BB47-B6C9-616E3F0DE5A7}"/>
              </a:ext>
            </a:extLst>
          </p:cNvPr>
          <p:cNvSpPr txBox="1"/>
          <p:nvPr/>
        </p:nvSpPr>
        <p:spPr>
          <a:xfrm>
            <a:off x="10348486" y="359183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Grid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DDE8FD-A6E3-4043-9DA2-35FBD22867E2}"/>
              </a:ext>
            </a:extLst>
          </p:cNvPr>
          <p:cNvCxnSpPr>
            <a:cxnSpLocks/>
          </p:cNvCxnSpPr>
          <p:nvPr/>
        </p:nvCxnSpPr>
        <p:spPr>
          <a:xfrm flipV="1">
            <a:off x="10383225" y="2516246"/>
            <a:ext cx="0" cy="645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F376E90-65EA-B445-AB61-885AAC36F087}"/>
              </a:ext>
            </a:extLst>
          </p:cNvPr>
          <p:cNvSpPr txBox="1"/>
          <p:nvPr/>
        </p:nvSpPr>
        <p:spPr>
          <a:xfrm>
            <a:off x="9897220" y="3184532"/>
            <a:ext cx="74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APTM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7EC156-0459-7243-B666-0C24809AE099}"/>
              </a:ext>
            </a:extLst>
          </p:cNvPr>
          <p:cNvCxnSpPr/>
          <p:nvPr/>
        </p:nvCxnSpPr>
        <p:spPr>
          <a:xfrm flipV="1">
            <a:off x="10274081" y="2133478"/>
            <a:ext cx="0" cy="1028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4543890-E7D5-174E-AC3A-2BF376F395A6}"/>
              </a:ext>
            </a:extLst>
          </p:cNvPr>
          <p:cNvCxnSpPr/>
          <p:nvPr/>
        </p:nvCxnSpPr>
        <p:spPr>
          <a:xfrm flipV="1">
            <a:off x="10487370" y="2133478"/>
            <a:ext cx="0" cy="1028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7ED1E13F-3997-FC46-A5E4-245E92B5C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4" y="4558897"/>
            <a:ext cx="2510381" cy="172599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A5878B1-5B0C-7E45-BF61-FDC5C27EE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7357">
            <a:off x="1021360" y="4248474"/>
            <a:ext cx="2665639" cy="198388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FA0202C0-40B1-1D40-8486-FB395E519AE1}"/>
              </a:ext>
            </a:extLst>
          </p:cNvPr>
          <p:cNvSpPr/>
          <p:nvPr/>
        </p:nvSpPr>
        <p:spPr>
          <a:xfrm>
            <a:off x="1909858" y="3833649"/>
            <a:ext cx="888642" cy="11077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2F5E8-5EE3-E546-9187-A19F338CFC8D}"/>
              </a:ext>
            </a:extLst>
          </p:cNvPr>
          <p:cNvSpPr txBox="1"/>
          <p:nvPr/>
        </p:nvSpPr>
        <p:spPr>
          <a:xfrm>
            <a:off x="715784" y="3890700"/>
            <a:ext cx="963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three of these instruments intercepts the beam and generates a current in a connected conductor.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49BDD91-5242-8042-BC9D-3E1E35C4D2FE}"/>
              </a:ext>
            </a:extLst>
          </p:cNvPr>
          <p:cNvCxnSpPr>
            <a:cxnSpLocks/>
          </p:cNvCxnSpPr>
          <p:nvPr/>
        </p:nvCxnSpPr>
        <p:spPr>
          <a:xfrm flipV="1">
            <a:off x="10644062" y="2133478"/>
            <a:ext cx="0" cy="1420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414088DB-5552-564F-A857-F3AFF7924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85" y="4600060"/>
            <a:ext cx="2602565" cy="16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2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41F9-B5E9-4943-AEB1-80BBBED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measurement: FMC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DBFAF-F708-AC48-B09B-F33A03488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CAENels</a:t>
            </a:r>
            <a:r>
              <a:rPr lang="en-GB" dirty="0"/>
              <a:t> AMC-Pico-1M4</a:t>
            </a:r>
          </a:p>
          <a:p>
            <a:r>
              <a:rPr lang="en-GB" dirty="0"/>
              <a:t>Range: max +/- 10 mA</a:t>
            </a:r>
          </a:p>
          <a:p>
            <a:r>
              <a:rPr lang="en-GB" dirty="0"/>
              <a:t>300 kHz bandwidth</a:t>
            </a:r>
          </a:p>
          <a:p>
            <a:r>
              <a:rPr lang="en-GB" dirty="0"/>
              <a:t>+/- 300 V floating input</a:t>
            </a:r>
          </a:p>
          <a:p>
            <a:r>
              <a:rPr lang="en-GB" dirty="0"/>
              <a:t>1 MSPS</a:t>
            </a:r>
          </a:p>
          <a:p>
            <a:r>
              <a:rPr lang="en-GB" dirty="0"/>
              <a:t>Conversion time: 650 ns</a:t>
            </a:r>
          </a:p>
          <a:p>
            <a:r>
              <a:rPr lang="en-GB" dirty="0"/>
              <a:t>20 bit ADC </a:t>
            </a:r>
          </a:p>
          <a:p>
            <a:pPr lvl="1"/>
            <a:r>
              <a:rPr lang="en-GB" dirty="0"/>
              <a:t>Effective number of bits: 16.3 / 14.7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1929F-6CB0-9F42-BABA-D9BA54DF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2" y="1875079"/>
            <a:ext cx="3760641" cy="35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1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9B98-0259-E347-B14B-5624EB2B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MTCA-system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B8701-CF58-E542-9B8E-A4DA3EE2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20" y="1935058"/>
            <a:ext cx="8805071" cy="3949000"/>
          </a:xfrm>
        </p:spPr>
        <p:txBody>
          <a:bodyPr/>
          <a:lstStyle/>
          <a:p>
            <a:r>
              <a:rPr lang="en-GB" dirty="0"/>
              <a:t>FMC Carrier Struck SIS8160</a:t>
            </a:r>
          </a:p>
          <a:p>
            <a:pPr lvl="1"/>
            <a:r>
              <a:rPr lang="en-GB" dirty="0"/>
              <a:t>Xilinx XCKU060 or XCKU040 FPGA</a:t>
            </a:r>
          </a:p>
          <a:p>
            <a:pPr lvl="1"/>
            <a:r>
              <a:rPr lang="en-GB" dirty="0"/>
              <a:t>4 GB memory</a:t>
            </a:r>
          </a:p>
          <a:p>
            <a:r>
              <a:rPr lang="en-GB" dirty="0"/>
              <a:t>MRF timing receiver</a:t>
            </a:r>
          </a:p>
          <a:p>
            <a:r>
              <a:rPr lang="en-GB" dirty="0"/>
              <a:t>Concurrent CPU board</a:t>
            </a:r>
          </a:p>
          <a:p>
            <a:r>
              <a:rPr lang="en-GB" dirty="0"/>
              <a:t>MPS interface (TBD)</a:t>
            </a:r>
          </a:p>
          <a:p>
            <a:endParaRPr lang="en-GB" dirty="0"/>
          </a:p>
          <a:p>
            <a:r>
              <a:rPr lang="en-GB" dirty="0"/>
              <a:t>Handles 2 FMC cards, 8 current sensing channels in total.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DDCAE-0DAA-2248-A459-A91B581C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536" y="1622737"/>
            <a:ext cx="2062488" cy="33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2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B0B8-9E4E-EE43-9F81-74231F21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MTCA crate loadout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9174D-2C08-6B45-93B5-10385EEEDAF4}"/>
              </a:ext>
            </a:extLst>
          </p:cNvPr>
          <p:cNvSpPr/>
          <p:nvPr/>
        </p:nvSpPr>
        <p:spPr>
          <a:xfrm rot="16200000">
            <a:off x="321972" y="3052291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A61CA-28B0-EA48-80E1-70132D28BDEF}"/>
              </a:ext>
            </a:extLst>
          </p:cNvPr>
          <p:cNvSpPr/>
          <p:nvPr/>
        </p:nvSpPr>
        <p:spPr>
          <a:xfrm rot="16200000">
            <a:off x="860738" y="3052291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A5B50-1591-9843-997F-F152B8C5F42C}"/>
              </a:ext>
            </a:extLst>
          </p:cNvPr>
          <p:cNvSpPr/>
          <p:nvPr/>
        </p:nvSpPr>
        <p:spPr>
          <a:xfrm rot="16200000">
            <a:off x="1399504" y="3052291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A1983-976A-DA47-8AE5-0BAAE9B470DC}"/>
              </a:ext>
            </a:extLst>
          </p:cNvPr>
          <p:cNvSpPr/>
          <p:nvPr/>
        </p:nvSpPr>
        <p:spPr>
          <a:xfrm>
            <a:off x="1068946" y="1777283"/>
            <a:ext cx="1496096" cy="4121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Backplane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6F660-FD9C-2646-AAD9-D4F43511A62C}"/>
              </a:ext>
            </a:extLst>
          </p:cNvPr>
          <p:cNvSpPr txBox="1"/>
          <p:nvPr/>
        </p:nvSpPr>
        <p:spPr>
          <a:xfrm>
            <a:off x="939991" y="4443210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Minimum 3 slots</a:t>
            </a:r>
          </a:p>
          <a:p>
            <a:r>
              <a:rPr lang="en-GB" dirty="0"/>
              <a:t>8 channels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02CE-4699-3443-AF8C-7FE3FE470F79}"/>
              </a:ext>
            </a:extLst>
          </p:cNvPr>
          <p:cNvSpPr/>
          <p:nvPr/>
        </p:nvSpPr>
        <p:spPr>
          <a:xfrm rot="16200000">
            <a:off x="3294846" y="3052290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A343D0-84CA-164E-A2C1-240D4F5CB85B}"/>
              </a:ext>
            </a:extLst>
          </p:cNvPr>
          <p:cNvSpPr/>
          <p:nvPr/>
        </p:nvSpPr>
        <p:spPr>
          <a:xfrm rot="16200000">
            <a:off x="3833612" y="3052290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D7A72-3528-AF44-A8E5-DF07FE51FD24}"/>
              </a:ext>
            </a:extLst>
          </p:cNvPr>
          <p:cNvSpPr/>
          <p:nvPr/>
        </p:nvSpPr>
        <p:spPr>
          <a:xfrm rot="16200000">
            <a:off x="4372378" y="3052290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A767D-806C-2D49-A570-30A1ECF6684E}"/>
              </a:ext>
            </a:extLst>
          </p:cNvPr>
          <p:cNvSpPr/>
          <p:nvPr/>
        </p:nvSpPr>
        <p:spPr>
          <a:xfrm>
            <a:off x="4041819" y="1777282"/>
            <a:ext cx="6589023" cy="4121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8D72A-6AEC-D642-861D-6173751D4BB5}"/>
              </a:ext>
            </a:extLst>
          </p:cNvPr>
          <p:cNvSpPr txBox="1"/>
          <p:nvPr/>
        </p:nvSpPr>
        <p:spPr>
          <a:xfrm>
            <a:off x="3912865" y="4443209"/>
            <a:ext cx="256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Maximum 12 slots</a:t>
            </a:r>
          </a:p>
          <a:p>
            <a:r>
              <a:rPr lang="en-GB" dirty="0"/>
              <a:t>80 channels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23475E-B72C-7541-BC8F-69152C0622AF}"/>
              </a:ext>
            </a:extLst>
          </p:cNvPr>
          <p:cNvSpPr/>
          <p:nvPr/>
        </p:nvSpPr>
        <p:spPr>
          <a:xfrm rot="16200000">
            <a:off x="4938259" y="3052290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3B64AF-8CBF-E34A-ACE5-1BB2E99CBA18}"/>
              </a:ext>
            </a:extLst>
          </p:cNvPr>
          <p:cNvSpPr/>
          <p:nvPr/>
        </p:nvSpPr>
        <p:spPr>
          <a:xfrm rot="16200000">
            <a:off x="5504140" y="3052289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C5C004-368E-454C-8678-794E91105802}"/>
              </a:ext>
            </a:extLst>
          </p:cNvPr>
          <p:cNvSpPr/>
          <p:nvPr/>
        </p:nvSpPr>
        <p:spPr>
          <a:xfrm rot="16200000">
            <a:off x="6070021" y="3052289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5E9C82-8E67-654A-8D28-D6D2C42E9D29}"/>
              </a:ext>
            </a:extLst>
          </p:cNvPr>
          <p:cNvSpPr/>
          <p:nvPr/>
        </p:nvSpPr>
        <p:spPr>
          <a:xfrm rot="16200000">
            <a:off x="6635902" y="3052288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80AF5-CC7A-DD4E-BFEA-D9DA02B643FA}"/>
              </a:ext>
            </a:extLst>
          </p:cNvPr>
          <p:cNvSpPr/>
          <p:nvPr/>
        </p:nvSpPr>
        <p:spPr>
          <a:xfrm rot="16200000">
            <a:off x="7201783" y="3052288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A49C0C-F50E-EF4C-8D53-80AFA471DFE3}"/>
              </a:ext>
            </a:extLst>
          </p:cNvPr>
          <p:cNvSpPr/>
          <p:nvPr/>
        </p:nvSpPr>
        <p:spPr>
          <a:xfrm rot="16200000">
            <a:off x="7767664" y="30522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47F270-5EAA-5B41-996C-50735EBBC08C}"/>
              </a:ext>
            </a:extLst>
          </p:cNvPr>
          <p:cNvSpPr/>
          <p:nvPr/>
        </p:nvSpPr>
        <p:spPr>
          <a:xfrm rot="16200000">
            <a:off x="8333545" y="30522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7E8ED7-E7DE-8C45-9EF2-0CBD3DC99F22}"/>
              </a:ext>
            </a:extLst>
          </p:cNvPr>
          <p:cNvSpPr/>
          <p:nvPr/>
        </p:nvSpPr>
        <p:spPr>
          <a:xfrm rot="16200000">
            <a:off x="8899426" y="30522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33932-F70C-574D-8CB3-7D9F2E4608B9}"/>
              </a:ext>
            </a:extLst>
          </p:cNvPr>
          <p:cNvSpPr/>
          <p:nvPr/>
        </p:nvSpPr>
        <p:spPr>
          <a:xfrm rot="16200000">
            <a:off x="9465305" y="30522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D7D5238-CEB5-1449-8BD9-C53E86FF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34" y="5159130"/>
            <a:ext cx="2240329" cy="12161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3A021A-2E00-3746-AF60-8D00BD1A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995" y="4766374"/>
            <a:ext cx="1527046" cy="15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6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B0B8-9E4E-EE43-9F81-74231F21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MTCA crate loadout, separate MPS interface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9174D-2C08-6B45-93B5-10385EEEDAF4}"/>
              </a:ext>
            </a:extLst>
          </p:cNvPr>
          <p:cNvSpPr/>
          <p:nvPr/>
        </p:nvSpPr>
        <p:spPr>
          <a:xfrm rot="16200000">
            <a:off x="321972" y="31166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A61CA-28B0-EA48-80E1-70132D28BDEF}"/>
              </a:ext>
            </a:extLst>
          </p:cNvPr>
          <p:cNvSpPr/>
          <p:nvPr/>
        </p:nvSpPr>
        <p:spPr>
          <a:xfrm rot="16200000">
            <a:off x="860738" y="31166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A5B50-1591-9843-997F-F152B8C5F42C}"/>
              </a:ext>
            </a:extLst>
          </p:cNvPr>
          <p:cNvSpPr/>
          <p:nvPr/>
        </p:nvSpPr>
        <p:spPr>
          <a:xfrm rot="16200000">
            <a:off x="1399504" y="3116687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A1983-976A-DA47-8AE5-0BAAE9B470DC}"/>
              </a:ext>
            </a:extLst>
          </p:cNvPr>
          <p:cNvSpPr/>
          <p:nvPr/>
        </p:nvSpPr>
        <p:spPr>
          <a:xfrm>
            <a:off x="1068945" y="1841679"/>
            <a:ext cx="2077509" cy="4121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Backplane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6F660-FD9C-2646-AAD9-D4F43511A62C}"/>
              </a:ext>
            </a:extLst>
          </p:cNvPr>
          <p:cNvSpPr txBox="1"/>
          <p:nvPr/>
        </p:nvSpPr>
        <p:spPr>
          <a:xfrm>
            <a:off x="939991" y="4507606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Minimum 4 slots</a:t>
            </a:r>
          </a:p>
          <a:p>
            <a:r>
              <a:rPr lang="en-GB" dirty="0"/>
              <a:t>8 channels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02CE-4699-3443-AF8C-7FE3FE470F79}"/>
              </a:ext>
            </a:extLst>
          </p:cNvPr>
          <p:cNvSpPr/>
          <p:nvPr/>
        </p:nvSpPr>
        <p:spPr>
          <a:xfrm rot="16200000">
            <a:off x="3294846" y="3116686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A343D0-84CA-164E-A2C1-240D4F5CB85B}"/>
              </a:ext>
            </a:extLst>
          </p:cNvPr>
          <p:cNvSpPr/>
          <p:nvPr/>
        </p:nvSpPr>
        <p:spPr>
          <a:xfrm rot="16200000">
            <a:off x="3833612" y="3116686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Timing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D7A72-3528-AF44-A8E5-DF07FE51FD24}"/>
              </a:ext>
            </a:extLst>
          </p:cNvPr>
          <p:cNvSpPr/>
          <p:nvPr/>
        </p:nvSpPr>
        <p:spPr>
          <a:xfrm rot="16200000">
            <a:off x="4372378" y="3116686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A767D-806C-2D49-A570-30A1ECF6684E}"/>
              </a:ext>
            </a:extLst>
          </p:cNvPr>
          <p:cNvSpPr/>
          <p:nvPr/>
        </p:nvSpPr>
        <p:spPr>
          <a:xfrm>
            <a:off x="4041819" y="1841678"/>
            <a:ext cx="6589023" cy="4121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Backplane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8D72A-6AEC-D642-861D-6173751D4BB5}"/>
              </a:ext>
            </a:extLst>
          </p:cNvPr>
          <p:cNvSpPr txBox="1"/>
          <p:nvPr/>
        </p:nvSpPr>
        <p:spPr>
          <a:xfrm>
            <a:off x="3912865" y="4507605"/>
            <a:ext cx="256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Maximum 12 slots</a:t>
            </a:r>
          </a:p>
          <a:p>
            <a:r>
              <a:rPr lang="en-GB" dirty="0"/>
              <a:t>72 channels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23475E-B72C-7541-BC8F-69152C0622AF}"/>
              </a:ext>
            </a:extLst>
          </p:cNvPr>
          <p:cNvSpPr/>
          <p:nvPr/>
        </p:nvSpPr>
        <p:spPr>
          <a:xfrm rot="16200000">
            <a:off x="4938259" y="3116686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3B64AF-8CBF-E34A-ACE5-1BB2E99CBA18}"/>
              </a:ext>
            </a:extLst>
          </p:cNvPr>
          <p:cNvSpPr/>
          <p:nvPr/>
        </p:nvSpPr>
        <p:spPr>
          <a:xfrm rot="16200000">
            <a:off x="5504140" y="3116685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C5C004-368E-454C-8678-794E91105802}"/>
              </a:ext>
            </a:extLst>
          </p:cNvPr>
          <p:cNvSpPr/>
          <p:nvPr/>
        </p:nvSpPr>
        <p:spPr>
          <a:xfrm rot="16200000">
            <a:off x="6070021" y="3116685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5E9C82-8E67-654A-8D28-D6D2C42E9D29}"/>
              </a:ext>
            </a:extLst>
          </p:cNvPr>
          <p:cNvSpPr/>
          <p:nvPr/>
        </p:nvSpPr>
        <p:spPr>
          <a:xfrm rot="16200000">
            <a:off x="6635902" y="3116684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80AF5-CC7A-DD4E-BFEA-D9DA02B643FA}"/>
              </a:ext>
            </a:extLst>
          </p:cNvPr>
          <p:cNvSpPr/>
          <p:nvPr/>
        </p:nvSpPr>
        <p:spPr>
          <a:xfrm rot="16200000">
            <a:off x="7201783" y="3116684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A49C0C-F50E-EF4C-8D53-80AFA471DFE3}"/>
              </a:ext>
            </a:extLst>
          </p:cNvPr>
          <p:cNvSpPr/>
          <p:nvPr/>
        </p:nvSpPr>
        <p:spPr>
          <a:xfrm rot="16200000">
            <a:off x="7767664" y="3116683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47F270-5EAA-5B41-996C-50735EBBC08C}"/>
              </a:ext>
            </a:extLst>
          </p:cNvPr>
          <p:cNvSpPr/>
          <p:nvPr/>
        </p:nvSpPr>
        <p:spPr>
          <a:xfrm rot="16200000">
            <a:off x="8333545" y="3116683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7E8ED7-E7DE-8C45-9EF2-0CBD3DC99F22}"/>
              </a:ext>
            </a:extLst>
          </p:cNvPr>
          <p:cNvSpPr/>
          <p:nvPr/>
        </p:nvSpPr>
        <p:spPr>
          <a:xfrm rot="16200000">
            <a:off x="8899426" y="3116683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FPGA + FMC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33932-F70C-574D-8CB3-7D9F2E4608B9}"/>
              </a:ext>
            </a:extLst>
          </p:cNvPr>
          <p:cNvSpPr/>
          <p:nvPr/>
        </p:nvSpPr>
        <p:spPr>
          <a:xfrm rot="16200000">
            <a:off x="9465305" y="3116683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MPS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E252D9-0560-A548-BF4C-6BF833BEF21E}"/>
              </a:ext>
            </a:extLst>
          </p:cNvPr>
          <p:cNvSpPr/>
          <p:nvPr/>
        </p:nvSpPr>
        <p:spPr>
          <a:xfrm rot="16200000">
            <a:off x="1980917" y="3116683"/>
            <a:ext cx="1912512" cy="418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MPS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C03765-9C18-2D48-8689-26422D84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34" y="5223526"/>
            <a:ext cx="2240329" cy="12161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093C3B-6007-F14D-8961-9324BD86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995" y="4830770"/>
            <a:ext cx="1527046" cy="15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2F7E-DB57-384D-A6DD-283EEF48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of channels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3C5BF0-CAAD-3445-B804-CA26A66A5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744633"/>
              </p:ext>
            </p:extLst>
          </p:nvPr>
        </p:nvGraphicFramePr>
        <p:xfrm>
          <a:off x="1481527" y="2514845"/>
          <a:ext cx="91082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290">
                  <a:extLst>
                    <a:ext uri="{9D8B030D-6E8A-4147-A177-3AD203B41FA5}">
                      <a16:colId xmlns:a16="http://schemas.microsoft.com/office/drawing/2014/main" val="689739653"/>
                    </a:ext>
                  </a:extLst>
                </a:gridCol>
                <a:gridCol w="1678195">
                  <a:extLst>
                    <a:ext uri="{9D8B030D-6E8A-4147-A177-3AD203B41FA5}">
                      <a16:colId xmlns:a16="http://schemas.microsoft.com/office/drawing/2014/main" val="1212693412"/>
                    </a:ext>
                  </a:extLst>
                </a:gridCol>
                <a:gridCol w="2401405">
                  <a:extLst>
                    <a:ext uri="{9D8B030D-6E8A-4147-A177-3AD203B41FA5}">
                      <a16:colId xmlns:a16="http://schemas.microsoft.com/office/drawing/2014/main" val="3761853240"/>
                    </a:ext>
                  </a:extLst>
                </a:gridCol>
                <a:gridCol w="2401405">
                  <a:extLst>
                    <a:ext uri="{9D8B030D-6E8A-4147-A177-3AD203B41FA5}">
                      <a16:colId xmlns:a16="http://schemas.microsoft.com/office/drawing/2014/main" val="2223154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Scraper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570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1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 Channels /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144 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72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 FMC Cards /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1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 FPGA cards /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44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 Crates /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(5-slot)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(12-slot)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363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53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859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893F0-DA1E-514C-B468-5BBD7778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Bias-unit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31AAD-86DB-5A4A-A3DD-0AC668CF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140" y="2483264"/>
            <a:ext cx="3619735" cy="3619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71A42-D0A7-6245-ABE3-15DC1E8E7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2153999"/>
            <a:ext cx="8805071" cy="3949000"/>
          </a:xfrm>
        </p:spPr>
        <p:txBody>
          <a:bodyPr/>
          <a:lstStyle/>
          <a:p>
            <a:r>
              <a:rPr lang="en-GB" dirty="0"/>
              <a:t>Adding bias to detector plates.</a:t>
            </a:r>
          </a:p>
          <a:p>
            <a:r>
              <a:rPr lang="en-GB" dirty="0"/>
              <a:t>Size of bias TBD (se Wednesday talk on J-Parc experiments )</a:t>
            </a:r>
          </a:p>
          <a:p>
            <a:r>
              <a:rPr lang="en-GB" dirty="0"/>
              <a:t>Implementation of bias generator TBD. </a:t>
            </a:r>
          </a:p>
          <a:p>
            <a:r>
              <a:rPr lang="en-GB" dirty="0"/>
              <a:t>Implementation of Bias-T’s TBD for different systems.</a:t>
            </a:r>
          </a:p>
        </p:txBody>
      </p:sp>
    </p:spTree>
    <p:extLst>
      <p:ext uri="{BB962C8B-B14F-4D97-AF65-F5344CB8AC3E}">
        <p14:creationId xmlns:p14="http://schemas.microsoft.com/office/powerpoint/2010/main" val="276722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9870-C833-4A4C-8319-99E8690A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Software architecture </a:t>
            </a:r>
            <a:br>
              <a:rPr lang="en-GB" dirty="0"/>
            </a:br>
            <a:r>
              <a:rPr lang="en-GB" dirty="0"/>
              <a:t>Overview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75111F-8EFE-CF4A-A321-1872545E82F4}"/>
              </a:ext>
            </a:extLst>
          </p:cNvPr>
          <p:cNvSpPr/>
          <p:nvPr/>
        </p:nvSpPr>
        <p:spPr>
          <a:xfrm>
            <a:off x="1429555" y="5009882"/>
            <a:ext cx="3593206" cy="10947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Function</a:t>
            </a:r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CC4AEA-CD95-2C40-BFBE-627068FBC8EE}"/>
              </a:ext>
            </a:extLst>
          </p:cNvPr>
          <p:cNvSpPr/>
          <p:nvPr/>
        </p:nvSpPr>
        <p:spPr>
          <a:xfrm>
            <a:off x="1429555" y="3565302"/>
            <a:ext cx="3593206" cy="10947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Algorithm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1AE55C7-2743-FD41-89D7-57795CDC7926}"/>
              </a:ext>
            </a:extLst>
          </p:cNvPr>
          <p:cNvSpPr/>
          <p:nvPr/>
        </p:nvSpPr>
        <p:spPr>
          <a:xfrm>
            <a:off x="1429555" y="2108427"/>
            <a:ext cx="3593206" cy="10947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40B1E-62D3-5743-8AE6-8077AC0ECF1A}"/>
              </a:ext>
            </a:extLst>
          </p:cNvPr>
          <p:cNvSpPr txBox="1"/>
          <p:nvPr/>
        </p:nvSpPr>
        <p:spPr>
          <a:xfrm>
            <a:off x="5461479" y="2194114"/>
            <a:ext cx="4377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What:</a:t>
            </a:r>
            <a:r>
              <a:rPr lang="en-GB" dirty="0"/>
              <a:t> GUI, data archiving, statistics</a:t>
            </a:r>
          </a:p>
          <a:p>
            <a:r>
              <a:rPr lang="en-GB" b="1" dirty="0"/>
              <a:t>Implementation:</a:t>
            </a:r>
            <a:r>
              <a:rPr lang="en-GB" dirty="0"/>
              <a:t> Python</a:t>
            </a:r>
          </a:p>
          <a:p>
            <a:r>
              <a:rPr lang="en-GB" b="1" dirty="0" err="1"/>
              <a:t>Excecution</a:t>
            </a:r>
            <a:r>
              <a:rPr lang="en-GB" b="1" dirty="0"/>
              <a:t>:</a:t>
            </a:r>
            <a:r>
              <a:rPr lang="en-GB" dirty="0"/>
              <a:t> CPU in control room / server hall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469F4-F042-334C-A3A4-6BDCC1D5DFF0}"/>
              </a:ext>
            </a:extLst>
          </p:cNvPr>
          <p:cNvSpPr txBox="1"/>
          <p:nvPr/>
        </p:nvSpPr>
        <p:spPr>
          <a:xfrm>
            <a:off x="5461479" y="3655574"/>
            <a:ext cx="2935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What:</a:t>
            </a:r>
            <a:r>
              <a:rPr lang="en-GB" dirty="0"/>
              <a:t> Beam profile matching</a:t>
            </a:r>
          </a:p>
          <a:p>
            <a:r>
              <a:rPr lang="en-GB" b="1" dirty="0"/>
              <a:t>Implementation:</a:t>
            </a:r>
            <a:r>
              <a:rPr lang="en-GB" dirty="0"/>
              <a:t> Python</a:t>
            </a:r>
          </a:p>
          <a:p>
            <a:r>
              <a:rPr lang="en-GB" b="1" dirty="0" err="1"/>
              <a:t>Excecution</a:t>
            </a:r>
            <a:r>
              <a:rPr lang="en-GB" b="1" dirty="0"/>
              <a:t> :</a:t>
            </a:r>
            <a:r>
              <a:rPr lang="en-GB" dirty="0"/>
              <a:t> CPU in crate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33228-F5FC-CE46-825D-E0623B0CB721}"/>
              </a:ext>
            </a:extLst>
          </p:cNvPr>
          <p:cNvSpPr txBox="1"/>
          <p:nvPr/>
        </p:nvSpPr>
        <p:spPr>
          <a:xfrm>
            <a:off x="5461479" y="5095569"/>
            <a:ext cx="421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What:</a:t>
            </a:r>
            <a:r>
              <a:rPr lang="en-GB" dirty="0"/>
              <a:t> MPS trigger by channel thresholding</a:t>
            </a:r>
          </a:p>
          <a:p>
            <a:r>
              <a:rPr lang="en-GB" b="1" dirty="0"/>
              <a:t>Implementation:</a:t>
            </a:r>
            <a:r>
              <a:rPr lang="en-GB" dirty="0"/>
              <a:t> VHDL</a:t>
            </a:r>
          </a:p>
          <a:p>
            <a:r>
              <a:rPr lang="en-GB" b="1" dirty="0" err="1"/>
              <a:t>Excecution</a:t>
            </a:r>
            <a:r>
              <a:rPr lang="en-GB" b="1" dirty="0"/>
              <a:t>:</a:t>
            </a:r>
            <a:r>
              <a:rPr lang="en-GB" dirty="0"/>
              <a:t> FPGA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3BE203-254D-1F49-9D44-F2B3306BA11C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V="1">
            <a:off x="3226158" y="4660006"/>
            <a:ext cx="0" cy="34987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6A0D87-E071-1D46-BFC6-4B81C0627B41}"/>
              </a:ext>
            </a:extLst>
          </p:cNvPr>
          <p:cNvCxnSpPr/>
          <p:nvPr/>
        </p:nvCxnSpPr>
        <p:spPr>
          <a:xfrm flipV="1">
            <a:off x="3243330" y="3203131"/>
            <a:ext cx="0" cy="34987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79369"/>
      </p:ext>
    </p:extLst>
  </p:cSld>
  <p:clrMapOvr>
    <a:masterClrMapping/>
  </p:clrMapOvr>
</p:sld>
</file>

<file path=ppt/theme/theme1.xml><?xml version="1.0" encoding="utf-8"?>
<a:theme xmlns:a="http://schemas.openxmlformats.org/drawingml/2006/main" name="LU_PPT-mall_ENG_16-9">
  <a:themeElements>
    <a:clrScheme name="Anpassad 3">
      <a:dk1>
        <a:srgbClr val="9C6114"/>
      </a:dk1>
      <a:lt1>
        <a:sysClr val="window" lastClr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6F49C9E-B838-FE47-8D2A-BFDD40986AA3}" vid="{FD8A2883-CE3E-E148-BC73-4846768CEC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LU_PPT-mall_ENG_16-9</Template>
  <TotalTime>3509</TotalTime>
  <Words>410</Words>
  <Application>Microsoft Macintosh PowerPoint</Application>
  <PresentationFormat>Custom</PresentationFormat>
  <Paragraphs>124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Lucida Grande</vt:lpstr>
      <vt:lpstr>Times New Roman</vt:lpstr>
      <vt:lpstr>LU_PPT-mall_ENG_16-9</vt:lpstr>
      <vt:lpstr>Aperture monitor and grid readout status</vt:lpstr>
      <vt:lpstr>Scrapers, Aperture Monitors and Grid</vt:lpstr>
      <vt:lpstr>Current measurement: FMC module</vt:lpstr>
      <vt:lpstr>MTCA-system</vt:lpstr>
      <vt:lpstr>MTCA crate loadout</vt:lpstr>
      <vt:lpstr>MTCA crate loadout, separate MPS interface</vt:lpstr>
      <vt:lpstr>Number of channels</vt:lpstr>
      <vt:lpstr>Bias-unit</vt:lpstr>
      <vt:lpstr>Software architecture  Overview</vt:lpstr>
      <vt:lpstr>Firmware</vt:lpstr>
      <vt:lpstr>Misc.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60</cp:revision>
  <dcterms:created xsi:type="dcterms:W3CDTF">2019-10-01T23:40:45Z</dcterms:created>
  <dcterms:modified xsi:type="dcterms:W3CDTF">2019-10-22T12:39:08Z</dcterms:modified>
</cp:coreProperties>
</file>