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1"/>
  </p:notesMasterIdLst>
  <p:sldIdLst>
    <p:sldId id="349" r:id="rId3"/>
    <p:sldId id="389" r:id="rId4"/>
    <p:sldId id="350" r:id="rId5"/>
    <p:sldId id="391" r:id="rId6"/>
    <p:sldId id="392" r:id="rId7"/>
    <p:sldId id="390" r:id="rId8"/>
    <p:sldId id="393" r:id="rId9"/>
    <p:sldId id="387" r:id="rId10"/>
    <p:sldId id="394" r:id="rId11"/>
    <p:sldId id="395" r:id="rId12"/>
    <p:sldId id="396" r:id="rId13"/>
    <p:sldId id="397" r:id="rId14"/>
    <p:sldId id="398" r:id="rId15"/>
    <p:sldId id="383" r:id="rId16"/>
    <p:sldId id="385" r:id="rId17"/>
    <p:sldId id="386" r:id="rId18"/>
    <p:sldId id="399" r:id="rId19"/>
    <p:sldId id="388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  <a:srgbClr val="D9D9D9"/>
    <a:srgbClr val="BFBFBF"/>
    <a:srgbClr val="1E9FDB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32" autoAdjust="0"/>
    <p:restoredTop sz="93243" autoAdjust="0"/>
  </p:normalViewPr>
  <p:slideViewPr>
    <p:cSldViewPr>
      <p:cViewPr varScale="1">
        <p:scale>
          <a:sx n="72" d="100"/>
          <a:sy n="72" d="100"/>
        </p:scale>
        <p:origin x="162" y="66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pPr/>
              <a:t>2019-10-21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21/10/2019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pPr/>
              <a:t>21/10/2019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pPr/>
              <a:t>21/10/2019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2019-10-21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avi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lkapw-my.sharepoint.com/:x:/r/personal/k_bec_elkapw_onmicrosoft_com/_layouts/15/doc2.aspx?sourcedoc=%7BFD3F32A7-1A42-43D9-BF78-9D1B85F0AAD7%7D&amp;file=Skoroszyt.xlsx&amp;action=default&amp;mobileredirect=true&amp;cid=7c38670a-49f9-48d5-9c8c-8cc7416a6416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lkapw-my.sharepoint.com/:x:/r/personal/k_bec_elkapw_onmicrosoft_com/_layouts/15/doc2.aspx?sourcedoc=%7BFD3F32A7-1A42-43D9-BF78-9D1B85F0AAD7%7D&amp;file=Skoroszyt.xlsx&amp;action=default&amp;mobileredirect=true&amp;cid=7c38670a-49f9-48d5-9c8c-8cc7416a641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315314"/>
            <a:r>
              <a:rPr lang="pl-PL" b="1" dirty="0"/>
              <a:t>Status of 2D and 3D </a:t>
            </a:r>
            <a:r>
              <a:rPr lang="pl-PL" b="1" dirty="0" err="1"/>
              <a:t>racks</a:t>
            </a:r>
            <a:r>
              <a:rPr lang="pl-PL" b="1" dirty="0"/>
              <a:t> </a:t>
            </a:r>
            <a:r>
              <a:rPr lang="pl-PL" b="1" dirty="0" err="1"/>
              <a:t>designs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pl-PL" sz="1800" dirty="0">
                <a:solidFill>
                  <a:srgbClr val="FFFFFF"/>
                </a:solidFill>
              </a:rPr>
              <a:t>Łukasz CZUBA</a:t>
            </a:r>
          </a:p>
          <a:p>
            <a:pPr defTabSz="315314"/>
            <a:r>
              <a:rPr lang="pl-PL" sz="1800" dirty="0">
                <a:solidFill>
                  <a:srgbClr val="FFFFFF"/>
                </a:solidFill>
              </a:rPr>
              <a:t>Krystian BEC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pl-PL" sz="1400" dirty="0">
                <a:solidFill>
                  <a:srgbClr val="FFFFFF"/>
                </a:solidFill>
              </a:rPr>
              <a:t>WUT</a:t>
            </a:r>
            <a:endParaRPr lang="en-GB" sz="1400" dirty="0">
              <a:solidFill>
                <a:srgbClr val="FFFFFF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22 </a:t>
            </a:r>
            <a:r>
              <a:rPr lang="pl-PL" sz="1400" dirty="0" err="1">
                <a:solidFill>
                  <a:srgbClr val="FFFFFF"/>
                </a:solidFill>
              </a:rPr>
              <a:t>October</a:t>
            </a:r>
            <a:r>
              <a:rPr lang="en-GB" sz="1400" dirty="0">
                <a:solidFill>
                  <a:srgbClr val="FFFFFF"/>
                </a:solidFill>
              </a:rPr>
              <a:t> 201</a:t>
            </a:r>
            <a:r>
              <a:rPr lang="pl-PL" sz="1400" dirty="0">
                <a:solidFill>
                  <a:srgbClr val="FFFFFF"/>
                </a:solidFill>
              </a:rPr>
              <a:t>9</a:t>
            </a:r>
            <a:r>
              <a:rPr lang="en-GB" sz="1400" dirty="0">
                <a:solidFill>
                  <a:srgbClr val="FFFFFF"/>
                </a:solidFill>
              </a:rPr>
              <a:t> , BI forum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37184" y="1734073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 err="1"/>
              <a:t>nBLM</a:t>
            </a:r>
            <a:r>
              <a:rPr lang="pl-PL" sz="2000" dirty="0"/>
              <a:t> </a:t>
            </a:r>
            <a:r>
              <a:rPr lang="pl-PL" sz="2000" dirty="0" err="1"/>
              <a:t>rack</a:t>
            </a:r>
            <a:r>
              <a:rPr lang="pl-PL" sz="2000" dirty="0"/>
              <a:t> 3D </a:t>
            </a:r>
            <a:r>
              <a:rPr lang="pl-PL" sz="2000" dirty="0" err="1"/>
              <a:t>cabling</a:t>
            </a:r>
            <a:r>
              <a:rPr lang="pl-PL" sz="2000" dirty="0"/>
              <a:t> – </a:t>
            </a:r>
            <a:r>
              <a:rPr lang="pl-PL" sz="2000" dirty="0" err="1"/>
              <a:t>examples</a:t>
            </a:r>
            <a:endParaRPr lang="en-US" sz="2000" dirty="0"/>
          </a:p>
        </p:txBody>
      </p:sp>
      <p:pic>
        <p:nvPicPr>
          <p:cNvPr id="7" name="Obraz 6" descr="Obraz zawierający siedzi, komputer, pomieszczenie, stół&#10;&#10;Opis wygenerowany automatycznie">
            <a:extLst>
              <a:ext uri="{FF2B5EF4-FFF2-40B4-BE49-F238E27FC236}">
                <a16:creationId xmlns:a16="http://schemas.microsoft.com/office/drawing/2014/main" id="{43A9F2C2-2C94-45B4-976D-2B3E02FD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24" y="2311299"/>
            <a:ext cx="7752184" cy="43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 err="1"/>
              <a:t>nBLM</a:t>
            </a:r>
            <a:r>
              <a:rPr lang="pl-PL" sz="2000" dirty="0"/>
              <a:t> </a:t>
            </a:r>
            <a:r>
              <a:rPr lang="pl-PL" sz="2000" dirty="0" err="1"/>
              <a:t>rack</a:t>
            </a:r>
            <a:r>
              <a:rPr lang="pl-PL" sz="2000" dirty="0"/>
              <a:t> 3D </a:t>
            </a:r>
            <a:r>
              <a:rPr lang="pl-PL" sz="2000" dirty="0" err="1"/>
              <a:t>cabling</a:t>
            </a:r>
            <a:r>
              <a:rPr lang="pl-PL" sz="2000" dirty="0"/>
              <a:t> – </a:t>
            </a:r>
            <a:r>
              <a:rPr lang="pl-PL" sz="2000" dirty="0" err="1"/>
              <a:t>examples</a:t>
            </a:r>
            <a:endParaRPr lang="en-US" sz="2000" dirty="0"/>
          </a:p>
        </p:txBody>
      </p:sp>
      <p:pic>
        <p:nvPicPr>
          <p:cNvPr id="8" name="Obraz 7" descr="Obraz zawierający komputer, siedzi&#10;&#10;Opis wygenerowany automatycznie">
            <a:extLst>
              <a:ext uri="{FF2B5EF4-FFF2-40B4-BE49-F238E27FC236}">
                <a16:creationId xmlns:a16="http://schemas.microsoft.com/office/drawing/2014/main" id="{E737FC39-FFF1-417B-B290-691335F0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60" y="2276872"/>
            <a:ext cx="724812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9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/>
              <a:t>BPM </a:t>
            </a:r>
            <a:r>
              <a:rPr lang="pl-PL" sz="2000" dirty="0" err="1"/>
              <a:t>rack</a:t>
            </a:r>
            <a:r>
              <a:rPr lang="pl-PL" sz="2000" dirty="0"/>
              <a:t> 3D </a:t>
            </a:r>
            <a:r>
              <a:rPr lang="pl-PL" sz="2000" dirty="0" err="1"/>
              <a:t>cabling</a:t>
            </a:r>
            <a:r>
              <a:rPr lang="pl-PL" sz="2000" dirty="0"/>
              <a:t> (80x 3/8”CELLFLEX cables </a:t>
            </a:r>
            <a:r>
              <a:rPr lang="pl-PL" sz="2000" dirty="0" err="1"/>
              <a:t>coming</a:t>
            </a:r>
            <a:r>
              <a:rPr lang="pl-PL" sz="2000" dirty="0"/>
              <a:t> </a:t>
            </a:r>
            <a:r>
              <a:rPr lang="pl-PL" sz="2000" dirty="0" err="1"/>
              <a:t>through</a:t>
            </a:r>
            <a:r>
              <a:rPr lang="pl-PL" sz="2000" dirty="0"/>
              <a:t> the top of the </a:t>
            </a:r>
            <a:r>
              <a:rPr lang="pl-PL" sz="2000" dirty="0" err="1"/>
              <a:t>rack</a:t>
            </a:r>
            <a:r>
              <a:rPr lang="pl-PL" sz="2000" dirty="0"/>
              <a:t> to BPM Front End </a:t>
            </a:r>
            <a:r>
              <a:rPr lang="pl-PL" sz="2000" dirty="0" err="1"/>
              <a:t>Units</a:t>
            </a:r>
            <a:r>
              <a:rPr lang="pl-PL" sz="2000" dirty="0"/>
              <a:t>).</a:t>
            </a:r>
            <a:endParaRPr lang="en-US" sz="2000" dirty="0"/>
          </a:p>
        </p:txBody>
      </p:sp>
      <p:pic>
        <p:nvPicPr>
          <p:cNvPr id="7" name="Obraz 6" descr="Obraz zawierający półka, pomieszczenie, komputer, półka na książki&#10;&#10;Opis wygenerowany automatycznie">
            <a:extLst>
              <a:ext uri="{FF2B5EF4-FFF2-40B4-BE49-F238E27FC236}">
                <a16:creationId xmlns:a16="http://schemas.microsoft.com/office/drawing/2014/main" id="{3371E18A-F926-47D8-B02F-92277365B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9" y="2817122"/>
            <a:ext cx="4735849" cy="2663915"/>
          </a:xfrm>
          <a:prstGeom prst="rect">
            <a:avLst/>
          </a:prstGeom>
        </p:spPr>
      </p:pic>
      <p:pic>
        <p:nvPicPr>
          <p:cNvPr id="10" name="Obraz 9" descr="Obraz zawierający komputer&#10;&#10;Opis wygenerowany automatycznie">
            <a:extLst>
              <a:ext uri="{FF2B5EF4-FFF2-40B4-BE49-F238E27FC236}">
                <a16:creationId xmlns:a16="http://schemas.microsoft.com/office/drawing/2014/main" id="{1B45A187-5B7F-400E-8376-56DCBD8F8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736942"/>
            <a:ext cx="6616058" cy="37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05CF2-088F-450E-9056-4244BBD9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3D </a:t>
            </a:r>
            <a:r>
              <a:rPr lang="pl-PL" dirty="0" err="1"/>
              <a:t>visualization</a:t>
            </a:r>
            <a:r>
              <a:rPr lang="pl-PL" dirty="0"/>
              <a:t> – </a:t>
            </a:r>
            <a:r>
              <a:rPr lang="pl-PL" dirty="0" err="1"/>
              <a:t>nBLM</a:t>
            </a:r>
            <a:r>
              <a:rPr lang="pl-PL" dirty="0"/>
              <a:t> </a:t>
            </a:r>
            <a:r>
              <a:rPr lang="pl-PL" dirty="0" err="1"/>
              <a:t>rack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FCAFB7-FAA2-423D-9B46-935E1F03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3" name="Rack nBLM (v86~recovered)">
            <a:hlinkClick r:id="" action="ppaction://media"/>
            <a:extLst>
              <a:ext uri="{FF2B5EF4-FFF2-40B4-BE49-F238E27FC236}">
                <a16:creationId xmlns:a16="http://schemas.microsoft.com/office/drawing/2014/main" id="{C62D3DA1-4B18-403E-B368-C129AF7FC6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4475" y="1469803"/>
            <a:ext cx="7123050" cy="5342776"/>
          </a:xfrm>
        </p:spPr>
      </p:pic>
    </p:spTree>
    <p:extLst>
      <p:ext uri="{BB962C8B-B14F-4D97-AF65-F5344CB8AC3E}">
        <p14:creationId xmlns:p14="http://schemas.microsoft.com/office/powerpoint/2010/main" val="33561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panels</a:t>
            </a:r>
            <a:r>
              <a:rPr lang="pl-PL" dirty="0"/>
              <a:t> for BD – status list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en-US" sz="2000" dirty="0"/>
              <a:t>Design and production</a:t>
            </a:r>
            <a:r>
              <a:rPr lang="pl-PL" sz="2000" dirty="0"/>
              <a:t> of</a:t>
            </a:r>
            <a:r>
              <a:rPr lang="en-US" sz="2000" dirty="0"/>
              <a:t> patch panels for BD systems by WUT.</a:t>
            </a:r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  <a:p>
            <a:pPr marL="457200" indent="-457200"/>
            <a:r>
              <a:rPr lang="en-US" sz="2000" dirty="0"/>
              <a:t>				</a:t>
            </a:r>
            <a:r>
              <a:rPr lang="pl-PL" sz="1600" dirty="0"/>
              <a:t>Status li</a:t>
            </a:r>
            <a:r>
              <a:rPr lang="en-US" sz="1600" dirty="0" err="1"/>
              <a:t>st</a:t>
            </a:r>
            <a:r>
              <a:rPr lang="en-US" sz="1600" dirty="0"/>
              <a:t> of patch panels designed and produced for BD systems</a:t>
            </a:r>
            <a:r>
              <a:rPr lang="pl-PL" sz="1600" dirty="0"/>
              <a:t> </a:t>
            </a:r>
            <a:r>
              <a:rPr lang="pl-PL" sz="1600" dirty="0" err="1"/>
              <a:t>until</a:t>
            </a:r>
            <a:r>
              <a:rPr lang="pl-PL" sz="1600" dirty="0"/>
              <a:t> </a:t>
            </a:r>
            <a:r>
              <a:rPr lang="pl-PL" sz="1600" dirty="0" err="1"/>
              <a:t>October</a:t>
            </a:r>
            <a:r>
              <a:rPr lang="pl-PL" sz="1600" dirty="0"/>
              <a:t> 2019</a:t>
            </a:r>
            <a:r>
              <a:rPr lang="en-US" sz="1600" dirty="0"/>
              <a:t>.</a:t>
            </a:r>
          </a:p>
          <a:p>
            <a:pPr marL="457200" indent="-457200"/>
            <a:endParaRPr lang="en-US" sz="2000" dirty="0"/>
          </a:p>
          <a:p>
            <a:pPr marL="457200" indent="-457200"/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5EC961-5E62-416B-AE01-C3C00267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12" y="2245940"/>
            <a:ext cx="9144000" cy="370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2D </a:t>
            </a:r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panels</a:t>
            </a:r>
            <a:r>
              <a:rPr lang="pl-PL" dirty="0"/>
              <a:t> design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/>
              <a:t>Design and </a:t>
            </a:r>
            <a:r>
              <a:rPr lang="pl-PL" sz="2000" dirty="0" err="1"/>
              <a:t>production</a:t>
            </a:r>
            <a:r>
              <a:rPr lang="pl-PL" sz="2000" dirty="0"/>
              <a:t> of </a:t>
            </a:r>
            <a:r>
              <a:rPr lang="pl-PL" sz="2000" dirty="0" err="1"/>
              <a:t>patch</a:t>
            </a:r>
            <a:r>
              <a:rPr lang="pl-PL" sz="2000" dirty="0"/>
              <a:t> </a:t>
            </a:r>
            <a:r>
              <a:rPr lang="pl-PL" sz="2000" dirty="0" err="1"/>
              <a:t>panels</a:t>
            </a:r>
            <a:r>
              <a:rPr lang="pl-PL" sz="2000" dirty="0"/>
              <a:t> for BD systems by WUT</a:t>
            </a:r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9312" y="2276872"/>
            <a:ext cx="60013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2276872"/>
            <a:ext cx="578003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Manufactured</a:t>
            </a:r>
            <a:r>
              <a:rPr lang="pl-PL" dirty="0"/>
              <a:t> </a:t>
            </a:r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panels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pl-PL" sz="2000" dirty="0"/>
              <a:t>Design and </a:t>
            </a:r>
            <a:r>
              <a:rPr lang="pl-PL" sz="2000" dirty="0" err="1"/>
              <a:t>production</a:t>
            </a:r>
            <a:r>
              <a:rPr lang="pl-PL" sz="2000" dirty="0"/>
              <a:t> of </a:t>
            </a:r>
            <a:r>
              <a:rPr lang="pl-PL" sz="2000" dirty="0" err="1"/>
              <a:t>patch</a:t>
            </a:r>
            <a:r>
              <a:rPr lang="pl-PL" sz="2000" dirty="0"/>
              <a:t> </a:t>
            </a:r>
            <a:r>
              <a:rPr lang="pl-PL" sz="2000" dirty="0" err="1"/>
              <a:t>panels</a:t>
            </a:r>
            <a:r>
              <a:rPr lang="pl-PL" sz="2000" dirty="0"/>
              <a:t> for BD systems by WUT.</a:t>
            </a:r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  <a:p>
            <a:pPr marL="457200" indent="-457200"/>
            <a:r>
              <a:rPr lang="pl-PL" sz="1400" dirty="0"/>
              <a:t>                                                                                       </a:t>
            </a:r>
          </a:p>
          <a:p>
            <a:pPr marL="457200" indent="-457200"/>
            <a:endParaRPr lang="pl-PL" sz="1400" dirty="0"/>
          </a:p>
          <a:p>
            <a:pPr marL="457200" indent="-457200"/>
            <a:endParaRPr lang="pl-PL" sz="1400" dirty="0"/>
          </a:p>
          <a:p>
            <a:pPr marL="457200" indent="-457200"/>
            <a:r>
              <a:rPr lang="pl-PL" sz="1400" dirty="0"/>
              <a:t>                                                                 BCM </a:t>
            </a:r>
            <a:r>
              <a:rPr lang="pl-PL" sz="1400" dirty="0" err="1"/>
              <a:t>patch</a:t>
            </a:r>
            <a:r>
              <a:rPr lang="pl-PL" sz="1400" dirty="0"/>
              <a:t> panel from </a:t>
            </a:r>
            <a:r>
              <a:rPr lang="pl-PL" sz="1400" dirty="0" err="1"/>
              <a:t>rack</a:t>
            </a:r>
            <a:r>
              <a:rPr lang="pl-PL" sz="1400" dirty="0"/>
              <a:t> no. FEB-050ROW:CNPW-U-013 and BCM </a:t>
            </a:r>
            <a:r>
              <a:rPr lang="pl-PL" sz="1400" dirty="0" err="1"/>
              <a:t>patch</a:t>
            </a:r>
            <a:r>
              <a:rPr lang="pl-PL" sz="1400" dirty="0"/>
              <a:t> </a:t>
            </a:r>
            <a:r>
              <a:rPr lang="pl-PL" sz="1400" dirty="0" err="1"/>
              <a:t>box</a:t>
            </a:r>
            <a:endParaRPr lang="pl-PL" sz="1400" dirty="0"/>
          </a:p>
          <a:p>
            <a:pPr marL="457200" indent="-457200"/>
            <a:endParaRPr lang="pl-PL" sz="2000" dirty="0"/>
          </a:p>
          <a:p>
            <a:pPr marL="457200" indent="-457200"/>
            <a:endParaRPr lang="pl-PL" sz="2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4868" y="2348880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2348880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Obraz zawierający sprzęt elektroniczny, kamera, stół, siedzi&#10;&#10;Opis wygenerowany automatycznie">
            <a:extLst>
              <a:ext uri="{FF2B5EF4-FFF2-40B4-BE49-F238E27FC236}">
                <a16:creationId xmlns:a16="http://schemas.microsoft.com/office/drawing/2014/main" id="{F212746E-8281-4AE4-9DC0-BD90AD06B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6" y="2348880"/>
            <a:ext cx="49925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PM patch panel version 4 v3">
            <a:hlinkClick r:id="" action="ppaction://media"/>
            <a:extLst>
              <a:ext uri="{FF2B5EF4-FFF2-40B4-BE49-F238E27FC236}">
                <a16:creationId xmlns:a16="http://schemas.microsoft.com/office/drawing/2014/main" id="{E3D7C09F-296F-4F47-93FB-B638A86BBA8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933575"/>
            <a:ext cx="5384800" cy="4038600"/>
          </a:xfrm>
        </p:spPr>
      </p:pic>
      <p:pic>
        <p:nvPicPr>
          <p:cNvPr id="12" name="BCM patch box v3 v2">
            <a:hlinkClick r:id="" action="ppaction://media"/>
            <a:extLst>
              <a:ext uri="{FF2B5EF4-FFF2-40B4-BE49-F238E27FC236}">
                <a16:creationId xmlns:a16="http://schemas.microsoft.com/office/drawing/2014/main" id="{25AEBF78-9DF6-4920-BBBA-2464999F01F4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1933575"/>
            <a:ext cx="5384800" cy="4038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3D </a:t>
            </a:r>
            <a:r>
              <a:rPr lang="pl-PL" dirty="0" err="1"/>
              <a:t>visualization</a:t>
            </a:r>
            <a:r>
              <a:rPr lang="pl-PL" dirty="0"/>
              <a:t> – </a:t>
            </a:r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panels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0319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767408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 algn="ctr"/>
            <a:endParaRPr lang="pl-PL" sz="4000" b="1" dirty="0"/>
          </a:p>
          <a:p>
            <a:pPr marL="457200" indent="-457200" algn="ctr"/>
            <a:endParaRPr lang="pl-PL" sz="4000" b="1" dirty="0"/>
          </a:p>
          <a:p>
            <a:pPr marL="457200" indent="-457200" algn="ctr"/>
            <a:endParaRPr lang="pl-PL" sz="4000" b="1" dirty="0"/>
          </a:p>
          <a:p>
            <a:pPr marL="457200" indent="-457200" algn="ctr"/>
            <a:r>
              <a:rPr lang="pl-PL" sz="4000" b="1" dirty="0" err="1"/>
              <a:t>Thank</a:t>
            </a:r>
            <a:r>
              <a:rPr lang="pl-PL" sz="4000" b="1" dirty="0"/>
              <a:t> </a:t>
            </a:r>
            <a:r>
              <a:rPr lang="pl-PL" sz="4000" b="1" dirty="0" err="1"/>
              <a:t>you</a:t>
            </a:r>
            <a:r>
              <a:rPr lang="pl-PL" sz="4000" b="1" dirty="0"/>
              <a:t> for </a:t>
            </a:r>
            <a:r>
              <a:rPr lang="pl-PL" sz="4000" b="1" dirty="0" err="1"/>
              <a:t>your</a:t>
            </a:r>
            <a:r>
              <a:rPr lang="pl-PL" sz="4000" b="1" dirty="0"/>
              <a:t> </a:t>
            </a:r>
            <a:r>
              <a:rPr lang="pl-PL" sz="4000" b="1" dirty="0" err="1"/>
              <a:t>attention</a:t>
            </a:r>
            <a:r>
              <a:rPr lang="pl-PL" sz="4000" b="1" dirty="0"/>
              <a:t>!</a:t>
            </a:r>
          </a:p>
          <a:p>
            <a:pPr marL="457200" indent="-457200" algn="ctr">
              <a:buAutoNum type="arabicPeriod" startAt="3"/>
            </a:pPr>
            <a:endParaRPr lang="sv-SE" sz="4000" b="1" dirty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7781-6055-F64F-A806-D85C7E62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</a:t>
            </a:r>
            <a:r>
              <a:rPr lang="pl-PL" dirty="0"/>
              <a:t> of </a:t>
            </a:r>
            <a:r>
              <a:rPr lang="pl-PL" dirty="0" err="1"/>
              <a:t>Work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585A-9404-A84A-80D9-59A5C4BF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551384" y="1628800"/>
            <a:ext cx="10972800" cy="4345166"/>
          </a:xfrm>
        </p:spPr>
        <p:txBody>
          <a:bodyPr/>
          <a:lstStyle/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1. </a:t>
            </a:r>
            <a:r>
              <a:rPr lang="en-US" b="1" dirty="0"/>
              <a:t>Design and preparation of infrastructure documentation and rack cabling for BD</a:t>
            </a:r>
            <a:r>
              <a:rPr lang="en-US" dirty="0"/>
              <a:t>:</a:t>
            </a:r>
          </a:p>
          <a:p>
            <a:pPr marL="457200" indent="-457200" algn="just">
              <a:buNone/>
            </a:pPr>
            <a:r>
              <a:rPr lang="en-US" dirty="0"/>
              <a:t>		- 3D rack occupation designs </a:t>
            </a:r>
            <a:r>
              <a:rPr lang="pl-PL" dirty="0"/>
              <a:t>of </a:t>
            </a:r>
            <a:r>
              <a:rPr lang="en-US" dirty="0"/>
              <a:t>~ 50 BD racks</a:t>
            </a:r>
            <a:r>
              <a:rPr lang="pl-PL" dirty="0"/>
              <a:t> (</a:t>
            </a:r>
            <a:r>
              <a:rPr lang="pl-PL" dirty="0" err="1"/>
              <a:t>collect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necessary</a:t>
            </a:r>
            <a:r>
              <a:rPr lang="pl-PL" dirty="0"/>
              <a:t> </a:t>
            </a:r>
            <a:r>
              <a:rPr lang="pl-PL" dirty="0" err="1">
                <a:solidFill>
                  <a:srgbClr val="00B050"/>
                </a:solidFill>
              </a:rPr>
              <a:t>models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of </a:t>
            </a:r>
            <a:r>
              <a:rPr lang="pl-PL" dirty="0" err="1"/>
              <a:t>each</a:t>
            </a:r>
            <a:r>
              <a:rPr lang="pl-PL" dirty="0"/>
              <a:t> </a:t>
            </a:r>
            <a:r>
              <a:rPr lang="pl-PL" dirty="0" err="1"/>
              <a:t>parts</a:t>
            </a:r>
            <a:r>
              <a:rPr lang="pl-PL" dirty="0"/>
              <a:t>)</a:t>
            </a:r>
            <a:endParaRPr lang="en-US" dirty="0"/>
          </a:p>
          <a:p>
            <a:pPr marL="457200" indent="-457200" algn="just">
              <a:buNone/>
            </a:pPr>
            <a:r>
              <a:rPr lang="en-US" dirty="0"/>
              <a:t>		- all cables connections between </a:t>
            </a:r>
            <a:r>
              <a:rPr lang="en-US" dirty="0">
                <a:solidFill>
                  <a:srgbClr val="00B050"/>
                </a:solidFill>
              </a:rPr>
              <a:t>devices and modules</a:t>
            </a:r>
            <a:r>
              <a:rPr lang="en-US" dirty="0"/>
              <a:t> inside racks,</a:t>
            </a:r>
          </a:p>
          <a:p>
            <a:pPr marL="457200" indent="-457200" algn="just">
              <a:buNone/>
            </a:pPr>
            <a:r>
              <a:rPr lang="en-US" dirty="0"/>
              <a:t>		- list of all </a:t>
            </a:r>
            <a:r>
              <a:rPr lang="pl-PL" dirty="0" err="1"/>
              <a:t>types</a:t>
            </a:r>
            <a:r>
              <a:rPr lang="pl-PL" dirty="0"/>
              <a:t> of </a:t>
            </a:r>
            <a:r>
              <a:rPr lang="en-US" dirty="0">
                <a:solidFill>
                  <a:srgbClr val="00B050"/>
                </a:solidFill>
              </a:rPr>
              <a:t>cables and connectors</a:t>
            </a:r>
            <a:r>
              <a:rPr lang="en-US" dirty="0"/>
              <a:t> in each rack.</a:t>
            </a:r>
          </a:p>
          <a:p>
            <a:pPr marL="457200" indent="-457200" algn="just">
              <a:buNone/>
            </a:pPr>
            <a:endParaRPr lang="en-US" dirty="0"/>
          </a:p>
          <a:p>
            <a:pPr marL="457200" indent="-457200" algn="just">
              <a:buNone/>
            </a:pPr>
            <a:r>
              <a:rPr lang="en-US" dirty="0"/>
              <a:t>2. </a:t>
            </a:r>
            <a:r>
              <a:rPr lang="en-US" b="1" dirty="0"/>
              <a:t>Design and production of BD racks patch panels</a:t>
            </a:r>
            <a:r>
              <a:rPr lang="en-US" dirty="0"/>
              <a:t>.	</a:t>
            </a:r>
          </a:p>
          <a:p>
            <a:pPr marL="457200" indent="-457200" algn="just">
              <a:buNone/>
            </a:pPr>
            <a:endParaRPr lang="en-US" dirty="0"/>
          </a:p>
          <a:p>
            <a:pPr marL="457200" indent="-457200" algn="just">
              <a:buNone/>
            </a:pPr>
            <a:r>
              <a:rPr lang="en-US" dirty="0"/>
              <a:t>3. </a:t>
            </a:r>
            <a:r>
              <a:rPr lang="pl-PL" b="1" dirty="0"/>
              <a:t>Installation </a:t>
            </a:r>
            <a:r>
              <a:rPr lang="pl-PL" b="1" dirty="0" err="1"/>
              <a:t>support</a:t>
            </a:r>
            <a:r>
              <a:rPr lang="en-US" b="1" dirty="0"/>
              <a:t> </a:t>
            </a:r>
            <a:r>
              <a:rPr lang="pl-PL" b="1" dirty="0"/>
              <a:t>for</a:t>
            </a:r>
            <a:r>
              <a:rPr lang="en-US" b="1" dirty="0"/>
              <a:t> BD rack</a:t>
            </a:r>
            <a:r>
              <a:rPr lang="pl-PL" b="1" dirty="0"/>
              <a:t>s</a:t>
            </a:r>
            <a:r>
              <a:rPr lang="pl-PL" dirty="0"/>
              <a:t>.</a:t>
            </a:r>
            <a:endParaRPr lang="en-US" dirty="0"/>
          </a:p>
          <a:p>
            <a:pPr marL="457200" indent="-457200" algn="just">
              <a:buNone/>
            </a:pPr>
            <a:endParaRPr lang="en-US" dirty="0"/>
          </a:p>
          <a:p>
            <a:pPr marL="457200" indent="-457200" algn="just">
              <a:buNone/>
            </a:pPr>
            <a:r>
              <a:rPr lang="en-US" dirty="0"/>
              <a:t>4. </a:t>
            </a:r>
            <a:r>
              <a:rPr lang="en-US" b="1" dirty="0"/>
              <a:t>Laboratory works: devices testing, lab organization, etc.</a:t>
            </a:r>
          </a:p>
          <a:p>
            <a:pPr marL="457200" indent="-457200">
              <a:buNone/>
            </a:pPr>
            <a:endParaRPr lang="en-US" dirty="0"/>
          </a:p>
          <a:p>
            <a:pPr marL="457200" indent="-4572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1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>
              <a:tabLst>
                <a:tab pos="10769600" algn="l"/>
              </a:tabLst>
            </a:pPr>
            <a:r>
              <a:rPr lang="pl-PL" sz="2000" dirty="0"/>
              <a:t>One of the m</a:t>
            </a:r>
            <a:r>
              <a:rPr lang="en-US" sz="2000" dirty="0" err="1"/>
              <a:t>ost</a:t>
            </a:r>
            <a:r>
              <a:rPr lang="en-US" sz="2000" dirty="0"/>
              <a:t> time consuming </a:t>
            </a:r>
            <a:r>
              <a:rPr lang="pl-PL" sz="2000" dirty="0"/>
              <a:t>part of </a:t>
            </a:r>
            <a:r>
              <a:rPr lang="pl-PL" sz="2000" dirty="0" err="1"/>
              <a:t>our</a:t>
            </a:r>
            <a:r>
              <a:rPr lang="pl-PL" sz="2000" dirty="0"/>
              <a:t> </a:t>
            </a:r>
            <a:r>
              <a:rPr lang="pl-PL" sz="2000" dirty="0" err="1"/>
              <a:t>job</a:t>
            </a:r>
            <a:r>
              <a:rPr lang="en-US" sz="2000" dirty="0"/>
              <a:t> is to </a:t>
            </a:r>
            <a:r>
              <a:rPr lang="pl-PL" sz="2000" dirty="0" err="1"/>
              <a:t>collect</a:t>
            </a:r>
            <a:r>
              <a:rPr lang="en-US" sz="2000" dirty="0"/>
              <a:t> all necessary </a:t>
            </a:r>
            <a:r>
              <a:rPr lang="en-US" sz="2000" dirty="0">
                <a:solidFill>
                  <a:srgbClr val="00B050"/>
                </a:solidFill>
              </a:rPr>
              <a:t>CAD models</a:t>
            </a:r>
            <a:r>
              <a:rPr lang="en-US" sz="2000" dirty="0"/>
              <a:t> of all devices, </a:t>
            </a:r>
            <a:endParaRPr lang="pl-PL" sz="2000" dirty="0"/>
          </a:p>
          <a:p>
            <a:pPr marL="457200" indent="-457200">
              <a:tabLst>
                <a:tab pos="10769600" algn="l"/>
              </a:tabLst>
            </a:pPr>
            <a:r>
              <a:rPr lang="en-US" sz="2000" dirty="0"/>
              <a:t>electronics and </a:t>
            </a:r>
            <a:r>
              <a:rPr lang="pl-PL" sz="2000" dirty="0" err="1"/>
              <a:t>mechanic</a:t>
            </a:r>
            <a:r>
              <a:rPr lang="pl-PL" sz="2000" dirty="0"/>
              <a:t> </a:t>
            </a:r>
            <a:r>
              <a:rPr lang="en-US" sz="2000" dirty="0"/>
              <a:t>parts inside rack.</a:t>
            </a:r>
            <a:r>
              <a:rPr lang="pl-PL" sz="2000" dirty="0"/>
              <a:t> </a:t>
            </a:r>
          </a:p>
          <a:p>
            <a:pPr marL="457200" indent="-457200">
              <a:tabLst>
                <a:tab pos="10769600" algn="l"/>
              </a:tabLst>
            </a:pPr>
            <a:r>
              <a:rPr lang="pl-PL" sz="2000" dirty="0" err="1"/>
              <a:t>What</a:t>
            </a:r>
            <a:r>
              <a:rPr lang="pl-PL" sz="2000" dirty="0"/>
              <a:t>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more</a:t>
            </a:r>
            <a:r>
              <a:rPr lang="pl-PL" sz="2000" dirty="0"/>
              <a:t>, </a:t>
            </a:r>
            <a:r>
              <a:rPr lang="pl-PL" sz="2000" dirty="0" err="1"/>
              <a:t>all</a:t>
            </a:r>
            <a:r>
              <a:rPr lang="pl-PL" sz="2000" dirty="0"/>
              <a:t> </a:t>
            </a:r>
            <a:r>
              <a:rPr lang="pl-PL" sz="2000" dirty="0" err="1"/>
              <a:t>electronics</a:t>
            </a:r>
            <a:r>
              <a:rPr lang="pl-PL" sz="2000" dirty="0"/>
              <a:t> </a:t>
            </a:r>
            <a:r>
              <a:rPr lang="pl-PL" sz="2000" dirty="0" err="1"/>
              <a:t>have</a:t>
            </a:r>
            <a:r>
              <a:rPr lang="pl-PL" sz="2000" dirty="0"/>
              <a:t> to be </a:t>
            </a:r>
            <a:r>
              <a:rPr lang="pl-PL" sz="2000" dirty="0" err="1"/>
              <a:t>uploaded</a:t>
            </a:r>
            <a:r>
              <a:rPr lang="pl-PL" sz="2000" dirty="0"/>
              <a:t> to „</a:t>
            </a:r>
            <a:r>
              <a:rPr lang="pl-PL" sz="2000" dirty="0">
                <a:solidFill>
                  <a:srgbClr val="00B050"/>
                </a:solidFill>
              </a:rPr>
              <a:t>E-Plan </a:t>
            </a:r>
            <a:r>
              <a:rPr lang="pl-PL" sz="2000" dirty="0" err="1">
                <a:solidFill>
                  <a:srgbClr val="00B050"/>
                </a:solidFill>
              </a:rPr>
              <a:t>Electric</a:t>
            </a:r>
            <a:r>
              <a:rPr lang="pl-PL" sz="2000" dirty="0">
                <a:solidFill>
                  <a:srgbClr val="00B050"/>
                </a:solidFill>
              </a:rPr>
              <a:t> P8</a:t>
            </a:r>
            <a:r>
              <a:rPr lang="pl-PL" sz="2000" dirty="0"/>
              <a:t>” program </a:t>
            </a:r>
            <a:r>
              <a:rPr lang="pl-PL" sz="2000" dirty="0" err="1"/>
              <a:t>database</a:t>
            </a:r>
            <a:r>
              <a:rPr lang="pl-PL" sz="2000" dirty="0"/>
              <a:t>,</a:t>
            </a:r>
          </a:p>
          <a:p>
            <a:pPr marL="457200" indent="-457200">
              <a:tabLst>
                <a:tab pos="10769600" algn="l"/>
              </a:tabLst>
            </a:pPr>
            <a:r>
              <a:rPr lang="pl-PL" sz="2000" dirty="0" err="1"/>
              <a:t>where</a:t>
            </a:r>
            <a:r>
              <a:rPr lang="pl-PL" sz="2000" dirty="0"/>
              <a:t> </a:t>
            </a:r>
            <a:r>
              <a:rPr lang="pl-PL" sz="2000" dirty="0" err="1"/>
              <a:t>all</a:t>
            </a:r>
            <a:r>
              <a:rPr lang="pl-PL" sz="2000" dirty="0"/>
              <a:t> </a:t>
            </a:r>
            <a:r>
              <a:rPr lang="pl-PL" sz="2000" dirty="0">
                <a:solidFill>
                  <a:srgbClr val="00B050"/>
                </a:solidFill>
              </a:rPr>
              <a:t>2D </a:t>
            </a:r>
            <a:r>
              <a:rPr lang="pl-PL" sz="2000" dirty="0" err="1">
                <a:solidFill>
                  <a:srgbClr val="00B050"/>
                </a:solidFill>
              </a:rPr>
              <a:t>wiring</a:t>
            </a:r>
            <a:r>
              <a:rPr lang="pl-PL" sz="2000" dirty="0">
                <a:solidFill>
                  <a:srgbClr val="00B050"/>
                </a:solidFill>
              </a:rPr>
              <a:t> </a:t>
            </a:r>
            <a:r>
              <a:rPr lang="pl-PL" sz="2000" dirty="0" err="1">
                <a:solidFill>
                  <a:srgbClr val="00B050"/>
                </a:solidFill>
              </a:rPr>
              <a:t>diagrams</a:t>
            </a:r>
            <a:r>
              <a:rPr lang="pl-PL" sz="2000" dirty="0"/>
              <a:t> </a:t>
            </a:r>
            <a:r>
              <a:rPr lang="pl-PL" sz="2000" dirty="0" err="1"/>
              <a:t>are</a:t>
            </a:r>
            <a:r>
              <a:rPr lang="pl-PL" sz="2000" dirty="0"/>
              <a:t> </a:t>
            </a:r>
            <a:r>
              <a:rPr lang="pl-PL" sz="2000" dirty="0" err="1"/>
              <a:t>created</a:t>
            </a:r>
            <a:r>
              <a:rPr lang="pl-PL" sz="2000" dirty="0"/>
              <a:t>.</a:t>
            </a:r>
            <a:endParaRPr lang="en-US" sz="2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B2DF647-D99E-4CFA-AF1A-8F4A7B22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3717032"/>
            <a:ext cx="32194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4BFB9FC8-8F71-4FF8-89E6-5B482F885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Status of </a:t>
            </a:r>
            <a:r>
              <a:rPr lang="pl-PL" dirty="0" err="1"/>
              <a:t>all</a:t>
            </a:r>
            <a:r>
              <a:rPr lang="pl-PL" dirty="0"/>
              <a:t> 3D </a:t>
            </a:r>
            <a:r>
              <a:rPr lang="pl-PL" dirty="0" err="1"/>
              <a:t>models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checked</a:t>
            </a:r>
            <a:r>
              <a:rPr lang="pl-PL" dirty="0"/>
              <a:t> in online </a:t>
            </a:r>
            <a:r>
              <a:rPr lang="pl-PL" dirty="0" err="1"/>
              <a:t>table</a:t>
            </a:r>
            <a:r>
              <a:rPr lang="pl-PL" dirty="0"/>
              <a:t>, as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shown</a:t>
            </a:r>
            <a:r>
              <a:rPr lang="pl-PL" dirty="0"/>
              <a:t> </a:t>
            </a:r>
            <a:r>
              <a:rPr lang="pl-PL" dirty="0" err="1"/>
              <a:t>below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200" dirty="0"/>
              <a:t>Source:</a:t>
            </a:r>
          </a:p>
          <a:p>
            <a:pPr marL="0" indent="0">
              <a:buNone/>
            </a:pPr>
            <a:r>
              <a:rPr lang="pl-PL" sz="1200" dirty="0">
                <a:hlinkClick r:id="rId2"/>
              </a:rPr>
              <a:t>https://elkapw-my.sharepoint.com/:x:/r/personal/k_bec_elkapw_onmicrosoft_com/_layouts/15/doc2.aspx?sourcedoc=%7BFD3F32A7-1A42-43D9-BF78-9D1B85F0AAD7%7D&amp;file=Skoroszyt.xlsx&amp;action=default&amp;mobileredirect=true&amp;cid=7c38670a-49f9-48d5-9c8c-8cc7416a6416</a:t>
            </a:r>
            <a:endParaRPr lang="pl-PL" sz="12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>
              <a:tabLst>
                <a:tab pos="10769600" algn="l"/>
              </a:tabLst>
            </a:pPr>
            <a:endParaRPr lang="en-US" sz="20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6F046BB-4D12-46D5-B98B-284234E20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420888"/>
            <a:ext cx="97250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8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4BFB9FC8-8F71-4FF8-89E6-5B482F88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0999"/>
            <a:ext cx="10972800" cy="4600329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internal</a:t>
            </a:r>
            <a:r>
              <a:rPr lang="pl-PL" dirty="0"/>
              <a:t> </a:t>
            </a:r>
            <a:r>
              <a:rPr lang="pl-PL" dirty="0" err="1"/>
              <a:t>rack</a:t>
            </a:r>
            <a:r>
              <a:rPr lang="pl-PL" dirty="0"/>
              <a:t> </a:t>
            </a:r>
            <a:r>
              <a:rPr lang="pl-PL" dirty="0" err="1"/>
              <a:t>cabling</a:t>
            </a:r>
            <a:r>
              <a:rPr lang="pl-PL" dirty="0"/>
              <a:t> </a:t>
            </a:r>
            <a:r>
              <a:rPr lang="pl-PL" dirty="0" err="1"/>
              <a:t>nedds</a:t>
            </a:r>
            <a:r>
              <a:rPr lang="pl-PL" dirty="0"/>
              <a:t> to be </a:t>
            </a:r>
            <a:r>
              <a:rPr lang="pl-PL" dirty="0" err="1"/>
              <a:t>added</a:t>
            </a:r>
            <a:r>
              <a:rPr lang="pl-PL" dirty="0"/>
              <a:t> to E-Plan </a:t>
            </a:r>
            <a:r>
              <a:rPr lang="pl-PL" dirty="0" err="1"/>
              <a:t>database</a:t>
            </a:r>
            <a:r>
              <a:rPr lang="pl-PL" dirty="0"/>
              <a:t> as </a:t>
            </a:r>
            <a:r>
              <a:rPr lang="pl-PL" dirty="0" err="1"/>
              <a:t>well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200" dirty="0"/>
              <a:t>Source:</a:t>
            </a:r>
            <a:endParaRPr lang="pl-PL" sz="1200" dirty="0">
              <a:hlinkClick r:id="rId2"/>
            </a:endParaRPr>
          </a:p>
          <a:p>
            <a:pPr marL="0" indent="0">
              <a:buNone/>
            </a:pPr>
            <a:r>
              <a:rPr lang="pl-PL" sz="1200" dirty="0">
                <a:hlinkClick r:id="rId2"/>
              </a:rPr>
              <a:t>https://elkapw-my.sharepoint.com/:x:/r/personal/k_bec_elkapw_onmicrosoft_com/_layouts/15/doc2.aspx?sourcedoc=%7BFD3F32A7-1A42-43D9-BF78-9D1B85F0AAD7%7D&amp;file=Skoroszyt.xlsx&amp;action=default&amp;mobileredirect=true&amp;cid=7c38670a-49f9-48d5-9c8c-8cc7416a6416</a:t>
            </a:r>
            <a:endParaRPr lang="pl-PL" sz="12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>
              <a:tabLst>
                <a:tab pos="10769600" algn="l"/>
              </a:tabLst>
            </a:pP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AC51A2-A500-4C09-A54A-4C2A72DF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420888"/>
            <a:ext cx="101441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9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>
              <a:tabLst>
                <a:tab pos="10769600" algn="l"/>
              </a:tabLst>
            </a:pPr>
            <a:r>
              <a:rPr lang="en-US" sz="2000" dirty="0"/>
              <a:t>Preparation of documentation for few racks (mainly from FEB building) – 2D </a:t>
            </a:r>
            <a:r>
              <a:rPr lang="pl-PL" sz="2000" dirty="0" err="1"/>
              <a:t>electrical</a:t>
            </a:r>
            <a:r>
              <a:rPr lang="pl-PL" sz="2000" dirty="0"/>
              <a:t> </a:t>
            </a:r>
            <a:r>
              <a:rPr lang="pl-PL" sz="2000" dirty="0" err="1"/>
              <a:t>scheme</a:t>
            </a:r>
            <a:r>
              <a:rPr lang="pl-PL" sz="2000" dirty="0"/>
              <a:t> in E-Plan P8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661391-5874-4A25-83EE-7FF3D71C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40" y="2491506"/>
            <a:ext cx="5781675" cy="41148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1B8719E-DA62-45D7-AAA7-FE16591B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60" y="2491506"/>
            <a:ext cx="546274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5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>
              <a:tabLst>
                <a:tab pos="10769600" algn="l"/>
              </a:tabLst>
            </a:pPr>
            <a:r>
              <a:rPr lang="en-US" sz="2000" dirty="0"/>
              <a:t>Preparation of documentation for few racks (mainly from FEB building) – 2D </a:t>
            </a:r>
            <a:r>
              <a:rPr lang="pl-PL" sz="2000" dirty="0" err="1"/>
              <a:t>electrical</a:t>
            </a:r>
            <a:r>
              <a:rPr lang="pl-PL" sz="2000" dirty="0"/>
              <a:t> </a:t>
            </a:r>
            <a:r>
              <a:rPr lang="pl-PL" sz="2000" dirty="0" err="1"/>
              <a:t>scheme</a:t>
            </a:r>
            <a:r>
              <a:rPr lang="pl-PL" sz="2000" dirty="0"/>
              <a:t> in E-Plan P8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D615086-8F48-4102-93EC-271C3F66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251794"/>
            <a:ext cx="5616624" cy="43841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985AA9-108E-4D19-B7D6-65795DF41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66243"/>
            <a:ext cx="5616624" cy="44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8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/>
              <a:t>3D </a:t>
            </a:r>
            <a:r>
              <a:rPr lang="pl-PL" sz="2000" dirty="0" err="1"/>
              <a:t>samples</a:t>
            </a:r>
            <a:r>
              <a:rPr lang="pl-PL" sz="2000" dirty="0"/>
              <a:t> of </a:t>
            </a:r>
            <a:r>
              <a:rPr lang="pl-PL" sz="2000" dirty="0" err="1"/>
              <a:t>racks</a:t>
            </a:r>
            <a:r>
              <a:rPr lang="pl-PL" sz="2000" dirty="0"/>
              <a:t> </a:t>
            </a:r>
            <a:r>
              <a:rPr lang="pl-PL" sz="2000" dirty="0" err="1"/>
              <a:t>components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2BF18B7-4217-4526-8FFA-2C85BD971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" y="2454349"/>
            <a:ext cx="7621365" cy="42870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B9603C-7829-4BDF-B98F-27D5A86C8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32" y="3429000"/>
            <a:ext cx="4640747" cy="26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Work</a:t>
            </a:r>
            <a:r>
              <a:rPr lang="pl-PL" dirty="0"/>
              <a:t> </a:t>
            </a:r>
            <a:r>
              <a:rPr lang="pl-PL" dirty="0" err="1"/>
              <a:t>description</a:t>
            </a:r>
            <a:r>
              <a:rPr lang="pl-PL" dirty="0"/>
              <a:t> and </a:t>
            </a:r>
            <a:r>
              <a:rPr lang="pl-PL" dirty="0" err="1"/>
              <a:t>duties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0BC18-6AF6-4C4B-86FF-F98503078409}"/>
              </a:ext>
            </a:extLst>
          </p:cNvPr>
          <p:cNvSpPr txBox="1"/>
          <p:nvPr/>
        </p:nvSpPr>
        <p:spPr>
          <a:xfrm>
            <a:off x="10897386" y="6975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2AA7E-F07E-234D-B086-057C816BD82A}"/>
              </a:ext>
            </a:extLst>
          </p:cNvPr>
          <p:cNvSpPr txBox="1"/>
          <p:nvPr/>
        </p:nvSpPr>
        <p:spPr>
          <a:xfrm>
            <a:off x="695400" y="1772816"/>
            <a:ext cx="10945216" cy="475252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/>
              <a:t>3D </a:t>
            </a:r>
            <a:r>
              <a:rPr lang="pl-PL" sz="2000" dirty="0" err="1"/>
              <a:t>samples</a:t>
            </a:r>
            <a:r>
              <a:rPr lang="pl-PL" sz="2000" dirty="0"/>
              <a:t> of </a:t>
            </a:r>
            <a:r>
              <a:rPr lang="pl-PL" sz="2000" dirty="0" err="1"/>
              <a:t>racks</a:t>
            </a:r>
            <a:r>
              <a:rPr lang="pl-PL" sz="2000" dirty="0"/>
              <a:t> </a:t>
            </a:r>
            <a:r>
              <a:rPr lang="pl-PL" sz="2000" dirty="0" err="1"/>
              <a:t>components</a:t>
            </a:r>
            <a:endParaRPr lang="en-US" sz="2000" dirty="0"/>
          </a:p>
        </p:txBody>
      </p:sp>
      <p:pic>
        <p:nvPicPr>
          <p:cNvPr id="8" name="Obraz 7" descr="Obraz zawierający sprzęt elektroniczny, stereo, komputer, zegar&#10;&#10;Opis wygenerowany automatycznie">
            <a:extLst>
              <a:ext uri="{FF2B5EF4-FFF2-40B4-BE49-F238E27FC236}">
                <a16:creationId xmlns:a16="http://schemas.microsoft.com/office/drawing/2014/main" id="{80E1F582-F407-4BE5-91A6-685F4B09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" y="2329010"/>
            <a:ext cx="6180006" cy="347625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0C5AF8C-5FAB-476A-8C6D-976DBDD2C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0" y="1469950"/>
            <a:ext cx="4797242" cy="269844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6FAB59E-07A8-4686-8876-EDC59DA6F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85" y="3672408"/>
            <a:ext cx="5327915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60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4735</TotalTime>
  <Words>453</Words>
  <Application>Microsoft Office PowerPoint</Application>
  <PresentationFormat>Panoramiczny</PresentationFormat>
  <Paragraphs>158</Paragraphs>
  <Slides>18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Office-tema</vt:lpstr>
      <vt:lpstr>2_Anpassad formgivning</vt:lpstr>
      <vt:lpstr>Status of 2D and 3D racks designs</vt:lpstr>
      <vt:lpstr>Scope of Work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Work description and duties</vt:lpstr>
      <vt:lpstr>3D visualization – nBLM rack</vt:lpstr>
      <vt:lpstr>Patch panels for BD – status list</vt:lpstr>
      <vt:lpstr>2D patch panels design</vt:lpstr>
      <vt:lpstr>Manufactured patch panels</vt:lpstr>
      <vt:lpstr>3D visualization – patch panels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Rack and interconnect design in e-plan</dc:title>
  <dc:creator>Krystian Bec</dc:creator>
  <cp:lastModifiedBy>Łukasz Czuba</cp:lastModifiedBy>
  <cp:revision>143</cp:revision>
  <dcterms:created xsi:type="dcterms:W3CDTF">2018-11-09T13:20:50Z</dcterms:created>
  <dcterms:modified xsi:type="dcterms:W3CDTF">2019-10-21T20:19:57Z</dcterms:modified>
</cp:coreProperties>
</file>