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</p:sldMasterIdLst>
  <p:notesMasterIdLst>
    <p:notesMasterId r:id="rId12"/>
  </p:notesMasterIdLst>
  <p:sldIdLst>
    <p:sldId id="349" r:id="rId3"/>
    <p:sldId id="350" r:id="rId4"/>
    <p:sldId id="357" r:id="rId5"/>
    <p:sldId id="352" r:id="rId6"/>
    <p:sldId id="353" r:id="rId7"/>
    <p:sldId id="354" r:id="rId8"/>
    <p:sldId id="351" r:id="rId9"/>
    <p:sldId id="355" r:id="rId10"/>
    <p:sldId id="356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  <a:srgbClr val="13A1DD"/>
    <a:srgbClr val="1E9FDB"/>
    <a:srgbClr val="D9D9D9"/>
    <a:srgbClr val="BFBFBF"/>
    <a:srgbClr val="76D6FF"/>
    <a:srgbClr val="FFFFFF"/>
    <a:srgbClr val="13A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26" autoAdjust="0"/>
    <p:restoredTop sz="93243" autoAdjust="0"/>
  </p:normalViewPr>
  <p:slideViewPr>
    <p:cSldViewPr>
      <p:cViewPr>
        <p:scale>
          <a:sx n="119" d="100"/>
          <a:sy n="119" d="100"/>
        </p:scale>
        <p:origin x="648" y="360"/>
      </p:cViewPr>
      <p:guideLst>
        <p:guide pos="3840"/>
        <p:guide orient="horz" pos="1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13A0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Presenter name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D7AC81-318B-4D49-A602-9E30227C87EC}" type="datetime1">
              <a:rPr lang="en-GB" smtClean="0"/>
              <a:pPr/>
              <a:t>22/10/2019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07" y="260651"/>
            <a:ext cx="2208245" cy="8860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77A986-290F-D34E-872B-A89DF3BE5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9219135" y="260651"/>
            <a:ext cx="2972865" cy="13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4" y="1535116"/>
            <a:ext cx="5386917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4" y="2174878"/>
            <a:ext cx="5386917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74" y="1535116"/>
            <a:ext cx="5389033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74" y="2174878"/>
            <a:ext cx="5389033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2019-10-22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4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2019-10-22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16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2019-10-22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42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11" y="273052"/>
            <a:ext cx="4011084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43" y="273401"/>
            <a:ext cx="6815668" cy="5853113"/>
          </a:xfrm>
        </p:spPr>
        <p:txBody>
          <a:bodyPr/>
          <a:lstStyle>
            <a:lvl1pPr>
              <a:defRPr sz="2216"/>
            </a:lvl1pPr>
            <a:lvl2pPr>
              <a:defRPr sz="1939"/>
            </a:lvl2pPr>
            <a:lvl3pPr>
              <a:defRPr sz="1661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2019-10-22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30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216"/>
            </a:lvl1pPr>
            <a:lvl2pPr marL="315314" indent="0">
              <a:buNone/>
              <a:defRPr sz="1939"/>
            </a:lvl2pPr>
            <a:lvl3pPr marL="630630" indent="0">
              <a:buNone/>
              <a:defRPr sz="1661"/>
            </a:lvl3pPr>
            <a:lvl4pPr marL="945947" indent="0">
              <a:buNone/>
              <a:defRPr sz="1385"/>
            </a:lvl4pPr>
            <a:lvl5pPr marL="1261265" indent="0">
              <a:buNone/>
              <a:defRPr sz="1385"/>
            </a:lvl5pPr>
            <a:lvl6pPr marL="1576588" indent="0">
              <a:buNone/>
              <a:defRPr sz="1385"/>
            </a:lvl6pPr>
            <a:lvl7pPr marL="1891904" indent="0">
              <a:buNone/>
              <a:defRPr sz="1385"/>
            </a:lvl7pPr>
            <a:lvl8pPr marL="2207225" indent="0">
              <a:buNone/>
              <a:defRPr sz="1385"/>
            </a:lvl8pPr>
            <a:lvl9pPr marL="2522543" indent="0">
              <a:buNone/>
              <a:defRPr sz="1385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2019-10-22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22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2019-10-22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47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5036"/>
            <a:ext cx="27432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5036"/>
            <a:ext cx="80264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2019-10-22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03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1349" y="301"/>
            <a:ext cx="7683499" cy="1441451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cxnSp>
        <p:nvCxnSpPr>
          <p:cNvPr id="3" name="Rak 7"/>
          <p:cNvCxnSpPr/>
          <p:nvPr userDrawn="1"/>
        </p:nvCxnSpPr>
        <p:spPr>
          <a:xfrm>
            <a:off x="-434760" y="1452400"/>
            <a:ext cx="129285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3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6DC40F-55C4-384F-A14E-20FF4C53AB90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684BB-AC49-4844-95DA-6540E04D6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81000"/>
            <a:ext cx="10972800" cy="4345166"/>
          </a:xfrm>
        </p:spPr>
        <p:txBody>
          <a:bodyPr lIns="9000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11E48-F5AC-104B-BB7F-6322AAB1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636088-FAD8-024C-A1D7-D74763A458C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48251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7D9470-03DC-FB43-B831-D8BEB3394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1282D3D-8FD4-E041-9B14-07B58C6C3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2852DFA2-0FC7-BC44-83D5-11A0ECDA5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dirty="0"/>
              <a:t>Avoid text less than 16 points.</a:t>
            </a:r>
          </a:p>
          <a:p>
            <a:pPr lvl="0"/>
            <a:r>
              <a:rPr lang="en-US" noProof="0" dirty="0"/>
              <a:t>Always use Calibri font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/>
          <a:p>
            <a:fld id="{3C7D23FA-05C4-4CC1-B281-2F815585BC1C}" type="datetime1">
              <a:rPr lang="en-GB" noProof="0" smtClean="0"/>
              <a:t>22/10/2019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/>
          <a:p>
            <a:r>
              <a:rPr lang="en-GB" dirty="0"/>
              <a:t>© European Spallation Source ERIC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49880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0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1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76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1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0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22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8360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2019-10-22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3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7" y="4407120"/>
            <a:ext cx="10363200" cy="1362076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7" y="2906723"/>
            <a:ext cx="10363200" cy="1500187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5314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2pPr>
            <a:lvl3pPr marL="630630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594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126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7658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1904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0722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22543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2019-10-22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5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2019-10-22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1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22/10/2019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9" r:id="rId5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090" tIns="45549" rIns="91090" bIns="45549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090" tIns="45549" rIns="91090" bIns="45549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4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2019-10-22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748"/>
            <a:ext cx="3860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ctr" defTabSz="315314" rtl="0" eaLnBrk="1" latinLnBrk="0" hangingPunct="1">
        <a:spcBef>
          <a:spcPct val="0"/>
        </a:spcBef>
        <a:buNone/>
        <a:defRPr sz="30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484" indent="-236484" algn="l" defTabSz="315314" rtl="0" eaLnBrk="1" latinLnBrk="0" hangingPunct="1">
        <a:spcBef>
          <a:spcPct val="20000"/>
        </a:spcBef>
        <a:buFont typeface="Arial"/>
        <a:buChar char="•"/>
        <a:defRPr sz="2216" kern="1200">
          <a:solidFill>
            <a:schemeClr val="tx1"/>
          </a:solidFill>
          <a:latin typeface="+mn-lt"/>
          <a:ea typeface="+mn-ea"/>
          <a:cs typeface="+mn-cs"/>
        </a:defRPr>
      </a:lvl1pPr>
      <a:lvl2pPr marL="512390" indent="-197066" algn="l" defTabSz="315314" rtl="0" eaLnBrk="1" latinLnBrk="0" hangingPunct="1">
        <a:spcBef>
          <a:spcPct val="20000"/>
        </a:spcBef>
        <a:buFont typeface="Arial"/>
        <a:buChar char="–"/>
        <a:defRPr sz="1939" kern="1200">
          <a:solidFill>
            <a:schemeClr val="tx1"/>
          </a:solidFill>
          <a:latin typeface="+mn-lt"/>
          <a:ea typeface="+mn-ea"/>
          <a:cs typeface="+mn-cs"/>
        </a:defRPr>
      </a:lvl2pPr>
      <a:lvl3pPr marL="788276" indent="-157655" algn="l" defTabSz="315314" rtl="0" eaLnBrk="1" latinLnBrk="0" hangingPunct="1">
        <a:spcBef>
          <a:spcPct val="20000"/>
        </a:spcBef>
        <a:buFont typeface="Arial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103609" indent="-157655" algn="l" defTabSz="315314" rtl="0" eaLnBrk="1" latinLnBrk="0" hangingPunct="1">
        <a:spcBef>
          <a:spcPct val="20000"/>
        </a:spcBef>
        <a:buFont typeface="Arial"/>
        <a:buChar char="–"/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18929" indent="-157655" algn="l" defTabSz="315314" rtl="0" eaLnBrk="1" latinLnBrk="0" hangingPunct="1">
        <a:spcBef>
          <a:spcPct val="20000"/>
        </a:spcBef>
        <a:buFont typeface="Arial"/>
        <a:buChar char="»"/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34244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49560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64882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80197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531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063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5947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126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76588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190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0722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22543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klemenv/WebEPIC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2CE98-D5A2-0648-AD18-116338EADB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defTabSz="315314"/>
            <a:r>
              <a:rPr lang="en-GB" sz="4000" b="1" dirty="0">
                <a:solidFill>
                  <a:srgbClr val="FFFFFF"/>
                </a:solidFill>
              </a:rPr>
              <a:t>European Spallation Source </a:t>
            </a:r>
            <a:br>
              <a:rPr lang="en-GB" b="1" dirty="0">
                <a:solidFill>
                  <a:srgbClr val="FFFFFF"/>
                </a:solidFill>
              </a:rPr>
            </a:br>
            <a:r>
              <a:rPr lang="en-GB" b="1" dirty="0" err="1">
                <a:solidFill>
                  <a:srgbClr val="FFFFFF"/>
                </a:solidFill>
              </a:rPr>
              <a:t>WebPV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47BB3A-0D99-9D43-ADAF-EC7E12B7F5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defTabSz="315314"/>
            <a:endParaRPr lang="en-GB" sz="2400" b="1" dirty="0">
              <a:solidFill>
                <a:prstClr val="white"/>
              </a:solidFill>
            </a:endParaRPr>
          </a:p>
          <a:p>
            <a:pPr defTabSz="315314"/>
            <a:r>
              <a:rPr lang="sv-SE" sz="1800" dirty="0">
                <a:solidFill>
                  <a:srgbClr val="FFFFFF"/>
                </a:solidFill>
              </a:rPr>
              <a:t>Thomas </a:t>
            </a:r>
            <a:r>
              <a:rPr lang="sv-SE" sz="1800" dirty="0" err="1">
                <a:solidFill>
                  <a:srgbClr val="FFFFFF"/>
                </a:solidFill>
              </a:rPr>
              <a:t>Grandsaert</a:t>
            </a:r>
            <a:r>
              <a:rPr lang="sv-SE" sz="1800" dirty="0">
                <a:solidFill>
                  <a:srgbClr val="FFFFFF"/>
                </a:solidFill>
              </a:rPr>
              <a:t> </a:t>
            </a:r>
          </a:p>
          <a:p>
            <a:pPr defTabSz="315314"/>
            <a:r>
              <a:rPr lang="sv-SE" sz="1800" dirty="0" err="1">
                <a:solidFill>
                  <a:srgbClr val="FFFFFF"/>
                </a:solidFill>
              </a:rPr>
              <a:t>Development</a:t>
            </a:r>
            <a:r>
              <a:rPr lang="sv-SE" sz="1800" dirty="0">
                <a:solidFill>
                  <a:srgbClr val="FFFFFF"/>
                </a:solidFill>
              </a:rPr>
              <a:t> </a:t>
            </a:r>
            <a:r>
              <a:rPr lang="sv-SE" sz="1800" dirty="0" err="1">
                <a:solidFill>
                  <a:srgbClr val="FFFFFF"/>
                </a:solidFill>
              </a:rPr>
              <a:t>Engineer</a:t>
            </a:r>
            <a:endParaRPr lang="en-US" sz="1400" dirty="0">
              <a:solidFill>
                <a:prstClr val="white"/>
              </a:solidFill>
            </a:endParaRPr>
          </a:p>
          <a:p>
            <a:pPr defTabSz="315314"/>
            <a:r>
              <a:rPr lang="en-GB" sz="1400" dirty="0">
                <a:solidFill>
                  <a:srgbClr val="FFFFFF"/>
                </a:solidFill>
              </a:rPr>
              <a:t>European Spallation Source ERIC</a:t>
            </a:r>
          </a:p>
          <a:p>
            <a:pPr defTabSz="315314"/>
            <a:r>
              <a:rPr lang="en-GB" sz="1400" dirty="0">
                <a:solidFill>
                  <a:srgbClr val="FFFFFF"/>
                </a:solidFill>
              </a:rPr>
              <a:t>October 23</a:t>
            </a:r>
            <a:r>
              <a:rPr lang="en-GB" sz="1400" baseline="30000" dirty="0">
                <a:solidFill>
                  <a:srgbClr val="FFFFFF"/>
                </a:solidFill>
              </a:rPr>
              <a:t>rd</a:t>
            </a:r>
            <a:r>
              <a:rPr lang="en-GB" sz="1400" dirty="0">
                <a:solidFill>
                  <a:srgbClr val="FFFFFF"/>
                </a:solidFill>
              </a:rPr>
              <a:t>, 2018</a:t>
            </a:r>
            <a:endParaRPr lang="en-GB" sz="1200" dirty="0">
              <a:solidFill>
                <a:srgbClr val="FFFFFF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3847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94CA"/>
                </a:solidFill>
              </a:rPr>
              <a:t>The idea</a:t>
            </a:r>
          </a:p>
          <a:p>
            <a:pPr lvl="1"/>
            <a:r>
              <a:rPr lang="en-GB" dirty="0">
                <a:solidFill>
                  <a:srgbClr val="0094CA"/>
                </a:solidFill>
              </a:rPr>
              <a:t>Why a web viewer?</a:t>
            </a:r>
          </a:p>
          <a:p>
            <a:pPr lvl="1"/>
            <a:r>
              <a:rPr lang="en-GB" dirty="0">
                <a:solidFill>
                  <a:srgbClr val="0094CA"/>
                </a:solidFill>
              </a:rPr>
              <a:t>Baselines (SNS, CERN </a:t>
            </a:r>
            <a:r>
              <a:rPr lang="en-GB" dirty="0" err="1">
                <a:solidFill>
                  <a:srgbClr val="0094CA"/>
                </a:solidFill>
              </a:rPr>
              <a:t>Vistar</a:t>
            </a:r>
            <a:r>
              <a:rPr lang="en-GB" dirty="0">
                <a:solidFill>
                  <a:srgbClr val="0094CA"/>
                </a:solidFill>
              </a:rPr>
              <a:t>)</a:t>
            </a:r>
          </a:p>
          <a:p>
            <a:pPr lvl="1"/>
            <a:endParaRPr lang="en-GB" dirty="0">
              <a:solidFill>
                <a:srgbClr val="0094CA"/>
              </a:solidFill>
            </a:endParaRPr>
          </a:p>
          <a:p>
            <a:r>
              <a:rPr lang="en-GB" dirty="0">
                <a:solidFill>
                  <a:srgbClr val="0094CA"/>
                </a:solidFill>
              </a:rPr>
              <a:t>Realization</a:t>
            </a:r>
          </a:p>
          <a:p>
            <a:pPr lvl="1"/>
            <a:r>
              <a:rPr lang="en-GB" dirty="0">
                <a:solidFill>
                  <a:srgbClr val="0094CA"/>
                </a:solidFill>
              </a:rPr>
              <a:t>Backend Infrastructure:  (python, </a:t>
            </a:r>
            <a:r>
              <a:rPr lang="en-GB" dirty="0" err="1">
                <a:solidFill>
                  <a:srgbClr val="0094CA"/>
                </a:solidFill>
              </a:rPr>
              <a:t>pyepics</a:t>
            </a:r>
            <a:r>
              <a:rPr lang="en-GB" dirty="0">
                <a:solidFill>
                  <a:srgbClr val="0094CA"/>
                </a:solidFill>
              </a:rPr>
              <a:t>)</a:t>
            </a:r>
          </a:p>
          <a:p>
            <a:pPr lvl="1"/>
            <a:r>
              <a:rPr lang="en-GB" dirty="0" err="1">
                <a:solidFill>
                  <a:srgbClr val="0094CA"/>
                </a:solidFill>
              </a:rPr>
              <a:t>Clientside</a:t>
            </a:r>
            <a:r>
              <a:rPr lang="en-GB" dirty="0">
                <a:solidFill>
                  <a:srgbClr val="0094CA"/>
                </a:solidFill>
              </a:rPr>
              <a:t> Infrastructure: JSON object format</a:t>
            </a:r>
          </a:p>
          <a:p>
            <a:pPr lvl="1"/>
            <a:r>
              <a:rPr lang="en-GB" dirty="0">
                <a:solidFill>
                  <a:srgbClr val="0094CA"/>
                </a:solidFill>
              </a:rPr>
              <a:t>Result</a:t>
            </a:r>
          </a:p>
          <a:p>
            <a:pPr marL="342900" lvl="1" indent="0">
              <a:buNone/>
            </a:pPr>
            <a:endParaRPr lang="en-GB" dirty="0">
              <a:solidFill>
                <a:srgbClr val="0094CA"/>
              </a:solidFill>
            </a:endParaRPr>
          </a:p>
          <a:p>
            <a:r>
              <a:rPr lang="en-GB" dirty="0" err="1">
                <a:solidFill>
                  <a:srgbClr val="0094CA"/>
                </a:solidFill>
              </a:rPr>
              <a:t>Wrapup</a:t>
            </a:r>
            <a:endParaRPr lang="en-GB" dirty="0">
              <a:solidFill>
                <a:srgbClr val="0094CA"/>
              </a:solidFill>
            </a:endParaRPr>
          </a:p>
          <a:p>
            <a:pPr lvl="1"/>
            <a:r>
              <a:rPr lang="en-GB" dirty="0">
                <a:solidFill>
                  <a:srgbClr val="0094CA"/>
                </a:solidFill>
              </a:rPr>
              <a:t>Future plans</a:t>
            </a:r>
          </a:p>
          <a:p>
            <a:pPr lvl="1"/>
            <a:r>
              <a:rPr lang="en-GB" dirty="0">
                <a:solidFill>
                  <a:srgbClr val="0094CA"/>
                </a:solidFill>
              </a:rPr>
              <a:t>Questions</a:t>
            </a:r>
          </a:p>
          <a:p>
            <a:endParaRPr lang="en-GB" dirty="0">
              <a:solidFill>
                <a:srgbClr val="0094CA"/>
              </a:solidFill>
            </a:endParaRPr>
          </a:p>
          <a:p>
            <a:pPr marL="342900" lvl="1" indent="0">
              <a:buNone/>
            </a:pPr>
            <a:endParaRPr lang="en-GB" dirty="0">
              <a:solidFill>
                <a:srgbClr val="0094CA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7374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Idea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Why a web viewer?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01B4185-9ABF-D94D-83ED-EB90DC9F3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81000"/>
            <a:ext cx="10972800" cy="4345166"/>
          </a:xfrm>
        </p:spPr>
        <p:txBody>
          <a:bodyPr/>
          <a:lstStyle/>
          <a:p>
            <a:r>
              <a:rPr lang="en-GB" sz="2800" dirty="0">
                <a:solidFill>
                  <a:srgbClr val="0094CA"/>
                </a:solidFill>
              </a:rPr>
              <a:t>Good PR </a:t>
            </a:r>
          </a:p>
          <a:p>
            <a:r>
              <a:rPr lang="en-GB" sz="2800" dirty="0">
                <a:solidFill>
                  <a:srgbClr val="0094CA"/>
                </a:solidFill>
              </a:rPr>
              <a:t>PBI focused use cases</a:t>
            </a:r>
          </a:p>
          <a:p>
            <a:r>
              <a:rPr lang="en-GB" sz="2800" dirty="0">
                <a:solidFill>
                  <a:srgbClr val="0094CA"/>
                </a:solidFill>
              </a:rPr>
              <a:t>Internal education</a:t>
            </a:r>
          </a:p>
          <a:p>
            <a:r>
              <a:rPr lang="en-GB" sz="2800" dirty="0">
                <a:solidFill>
                  <a:srgbClr val="0094CA"/>
                </a:solidFill>
              </a:rPr>
              <a:t>To show off our hard work</a:t>
            </a:r>
          </a:p>
          <a:p>
            <a:r>
              <a:rPr lang="en-GB" sz="2800" dirty="0">
                <a:solidFill>
                  <a:srgbClr val="0094CA"/>
                </a:solidFill>
              </a:rPr>
              <a:t>Validation for IK partners post-</a:t>
            </a:r>
            <a:r>
              <a:rPr lang="en-GB" sz="2800" dirty="0" err="1">
                <a:solidFill>
                  <a:srgbClr val="0094CA"/>
                </a:solidFill>
              </a:rPr>
              <a:t>comissioning</a:t>
            </a:r>
            <a:endParaRPr lang="en-GB" sz="2800" dirty="0">
              <a:solidFill>
                <a:srgbClr val="0094CA"/>
              </a:solidFill>
            </a:endParaRPr>
          </a:p>
          <a:p>
            <a:r>
              <a:rPr lang="en-GB" sz="2800" dirty="0">
                <a:solidFill>
                  <a:srgbClr val="0094CA"/>
                </a:solidFill>
              </a:rPr>
              <a:t>????</a:t>
            </a:r>
          </a:p>
          <a:p>
            <a:r>
              <a:rPr lang="en-GB" sz="2800" dirty="0">
                <a:solidFill>
                  <a:srgbClr val="0094CA"/>
                </a:solidFill>
              </a:rPr>
              <a:t>It’s cool. </a:t>
            </a:r>
          </a:p>
          <a:p>
            <a:endParaRPr lang="en-GB" sz="2800" dirty="0">
              <a:solidFill>
                <a:srgbClr val="0094CA"/>
              </a:solidFill>
            </a:endParaRPr>
          </a:p>
          <a:p>
            <a:endParaRPr lang="en-GB" sz="2800" dirty="0">
              <a:solidFill>
                <a:srgbClr val="0094CA"/>
              </a:solidFill>
            </a:endParaRPr>
          </a:p>
          <a:p>
            <a:endParaRPr lang="en-GB" sz="2800" dirty="0">
              <a:solidFill>
                <a:srgbClr val="0094CA"/>
              </a:solidFill>
            </a:endParaRPr>
          </a:p>
          <a:p>
            <a:endParaRPr lang="en-GB" sz="2800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614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Idea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Baselines (SNS, CERN </a:t>
            </a:r>
            <a:r>
              <a:rPr lang="en-GB" dirty="0" err="1"/>
              <a:t>Vistars</a:t>
            </a:r>
            <a:r>
              <a:rPr lang="en-GB" dirty="0"/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890901-A2D4-154E-B274-62B6F57FE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020" y="3079723"/>
            <a:ext cx="4149635" cy="23298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FCE685-DAAA-A146-A815-737DC5C1F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784" y="2923401"/>
            <a:ext cx="3731001" cy="28032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7862F8-8265-5E47-BC74-3DD5B34CC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59" y="3125639"/>
            <a:ext cx="3516290" cy="23471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4268F4-FDEA-2348-986C-96A6018F4C6D}"/>
              </a:ext>
            </a:extLst>
          </p:cNvPr>
          <p:cNvSpPr txBox="1"/>
          <p:nvPr/>
        </p:nvSpPr>
        <p:spPr>
          <a:xfrm>
            <a:off x="1631504" y="244037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r>
              <a:rPr lang="sv-SE" sz="3600" dirty="0">
                <a:solidFill>
                  <a:srgbClr val="0094CA"/>
                </a:solidFill>
              </a:rPr>
              <a:t>SNS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E708B4-31F9-ED48-B463-F163C923731F}"/>
              </a:ext>
            </a:extLst>
          </p:cNvPr>
          <p:cNvSpPr txBox="1"/>
          <p:nvPr/>
        </p:nvSpPr>
        <p:spPr>
          <a:xfrm>
            <a:off x="6816080" y="2085374"/>
            <a:ext cx="2525579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r>
              <a:rPr lang="sv-SE" sz="3600" dirty="0">
                <a:solidFill>
                  <a:srgbClr val="0094CA"/>
                </a:solidFill>
              </a:rPr>
              <a:t>CERN </a:t>
            </a:r>
            <a:r>
              <a:rPr lang="sv-SE" sz="3600" dirty="0" err="1">
                <a:solidFill>
                  <a:srgbClr val="0094CA"/>
                </a:solidFill>
              </a:rPr>
              <a:t>Vistars</a:t>
            </a:r>
            <a:endParaRPr lang="sv-SE" sz="3600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440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>
                <a:solidFill>
                  <a:srgbClr val="0094CA"/>
                </a:solidFill>
              </a:rPr>
              <a:t>Backend</a:t>
            </a:r>
            <a:endParaRPr lang="sv-SE" dirty="0">
              <a:solidFill>
                <a:srgbClr val="0094CA"/>
              </a:solidFill>
            </a:endParaRPr>
          </a:p>
          <a:p>
            <a:pPr lvl="1"/>
            <a:r>
              <a:rPr lang="sv-SE" dirty="0" err="1">
                <a:solidFill>
                  <a:srgbClr val="0094CA"/>
                </a:solidFill>
              </a:rPr>
              <a:t>Based</a:t>
            </a:r>
            <a:r>
              <a:rPr lang="sv-SE" dirty="0">
                <a:solidFill>
                  <a:srgbClr val="0094CA"/>
                </a:solidFill>
              </a:rPr>
              <a:t> on </a:t>
            </a:r>
            <a:r>
              <a:rPr lang="sv-SE" dirty="0" err="1">
                <a:solidFill>
                  <a:srgbClr val="0094CA"/>
                </a:solidFill>
              </a:rPr>
              <a:t>webEPICS</a:t>
            </a:r>
            <a:r>
              <a:rPr lang="sv-SE" dirty="0">
                <a:solidFill>
                  <a:srgbClr val="0094CA"/>
                </a:solidFill>
              </a:rPr>
              <a:t> from ORNL/SNS (</a:t>
            </a:r>
            <a:r>
              <a:rPr lang="sv-SE" dirty="0">
                <a:solidFill>
                  <a:srgbClr val="0094C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https://github.com/klemenv/WebEPICS</a:t>
            </a:r>
            <a:r>
              <a:rPr lang="sv-SE" dirty="0">
                <a:solidFill>
                  <a:srgbClr val="0094CA"/>
                </a:solidFill>
              </a:rPr>
              <a:t>)</a:t>
            </a:r>
          </a:p>
          <a:p>
            <a:pPr lvl="1"/>
            <a:r>
              <a:rPr lang="sv-SE" dirty="0" err="1">
                <a:solidFill>
                  <a:srgbClr val="0094CA"/>
                </a:solidFill>
              </a:rPr>
              <a:t>Adapted</a:t>
            </a:r>
            <a:r>
              <a:rPr lang="sv-SE" dirty="0">
                <a:solidFill>
                  <a:srgbClr val="0094CA"/>
                </a:solidFill>
              </a:rPr>
              <a:t> for python3 and pyepics3 on </a:t>
            </a:r>
            <a:r>
              <a:rPr lang="sv-SE" dirty="0" err="1">
                <a:solidFill>
                  <a:srgbClr val="0094CA"/>
                </a:solidFill>
              </a:rPr>
              <a:t>top</a:t>
            </a:r>
            <a:r>
              <a:rPr lang="sv-SE" dirty="0">
                <a:solidFill>
                  <a:srgbClr val="0094CA"/>
                </a:solidFill>
              </a:rPr>
              <a:t> </a:t>
            </a:r>
            <a:r>
              <a:rPr lang="sv-SE" dirty="0" err="1">
                <a:solidFill>
                  <a:srgbClr val="0094CA"/>
                </a:solidFill>
              </a:rPr>
              <a:t>of</a:t>
            </a:r>
            <a:r>
              <a:rPr lang="sv-SE" dirty="0">
                <a:solidFill>
                  <a:srgbClr val="0094CA"/>
                </a:solidFill>
              </a:rPr>
              <a:t> EPICSv3 (not EPICSv4 / </a:t>
            </a:r>
            <a:r>
              <a:rPr lang="sv-SE" dirty="0" err="1">
                <a:solidFill>
                  <a:srgbClr val="0094CA"/>
                </a:solidFill>
              </a:rPr>
              <a:t>pva</a:t>
            </a:r>
            <a:r>
              <a:rPr lang="sv-SE" dirty="0">
                <a:solidFill>
                  <a:srgbClr val="0094CA"/>
                </a:solidFill>
              </a:rPr>
              <a:t>)</a:t>
            </a:r>
          </a:p>
          <a:p>
            <a:pPr lvl="1"/>
            <a:r>
              <a:rPr lang="sv-SE" dirty="0">
                <a:solidFill>
                  <a:srgbClr val="0094CA"/>
                </a:solidFill>
              </a:rPr>
              <a:t>Read-</a:t>
            </a:r>
            <a:r>
              <a:rPr lang="sv-SE" dirty="0" err="1">
                <a:solidFill>
                  <a:srgbClr val="0094CA"/>
                </a:solidFill>
              </a:rPr>
              <a:t>only</a:t>
            </a:r>
            <a:r>
              <a:rPr lang="sv-SE" dirty="0">
                <a:solidFill>
                  <a:srgbClr val="0094CA"/>
                </a:solidFill>
              </a:rPr>
              <a:t> (no ”</a:t>
            </a:r>
            <a:r>
              <a:rPr lang="sv-SE" dirty="0" err="1">
                <a:solidFill>
                  <a:srgbClr val="0094CA"/>
                </a:solidFill>
              </a:rPr>
              <a:t>caput</a:t>
            </a:r>
            <a:r>
              <a:rPr lang="sv-SE" dirty="0">
                <a:solidFill>
                  <a:srgbClr val="0094CA"/>
                </a:solidFill>
              </a:rPr>
              <a:t>”)</a:t>
            </a:r>
          </a:p>
          <a:p>
            <a:pPr marL="342900" lvl="1" indent="0">
              <a:buNone/>
            </a:pPr>
            <a:endParaRPr lang="sv-SE" dirty="0">
              <a:solidFill>
                <a:srgbClr val="0094CA"/>
              </a:solidFill>
            </a:endParaRPr>
          </a:p>
          <a:p>
            <a:r>
              <a:rPr lang="sv-SE" dirty="0" err="1">
                <a:solidFill>
                  <a:srgbClr val="0094CA"/>
                </a:solidFill>
              </a:rPr>
              <a:t>Frontend</a:t>
            </a:r>
            <a:endParaRPr lang="sv-SE" dirty="0">
              <a:solidFill>
                <a:srgbClr val="0094CA"/>
              </a:solidFill>
            </a:endParaRPr>
          </a:p>
          <a:p>
            <a:pPr lvl="1"/>
            <a:r>
              <a:rPr lang="sv-SE" dirty="0">
                <a:solidFill>
                  <a:srgbClr val="0094CA"/>
                </a:solidFill>
              </a:rPr>
              <a:t>No </a:t>
            </a:r>
            <a:r>
              <a:rPr lang="sv-SE" dirty="0" err="1">
                <a:solidFill>
                  <a:srgbClr val="0094CA"/>
                </a:solidFill>
              </a:rPr>
              <a:t>conversion</a:t>
            </a:r>
            <a:r>
              <a:rPr lang="sv-SE" dirty="0">
                <a:solidFill>
                  <a:srgbClr val="0094CA"/>
                </a:solidFill>
              </a:rPr>
              <a:t> </a:t>
            </a:r>
            <a:r>
              <a:rPr lang="sv-SE" dirty="0" err="1">
                <a:solidFill>
                  <a:srgbClr val="0094CA"/>
                </a:solidFill>
              </a:rPr>
              <a:t>of</a:t>
            </a:r>
            <a:r>
              <a:rPr lang="sv-SE" dirty="0">
                <a:solidFill>
                  <a:srgbClr val="0094CA"/>
                </a:solidFill>
              </a:rPr>
              <a:t> OPI/BOB </a:t>
            </a:r>
            <a:r>
              <a:rPr lang="sv-SE" dirty="0" err="1">
                <a:solidFill>
                  <a:srgbClr val="0094CA"/>
                </a:solidFill>
              </a:rPr>
              <a:t>files</a:t>
            </a:r>
            <a:r>
              <a:rPr lang="sv-SE" dirty="0">
                <a:solidFill>
                  <a:srgbClr val="0094CA"/>
                </a:solidFill>
              </a:rPr>
              <a:t> to HTML/JS (hand </a:t>
            </a:r>
            <a:r>
              <a:rPr lang="sv-SE" dirty="0" err="1">
                <a:solidFill>
                  <a:srgbClr val="0094CA"/>
                </a:solidFill>
              </a:rPr>
              <a:t>crafted</a:t>
            </a:r>
            <a:r>
              <a:rPr lang="sv-SE" dirty="0">
                <a:solidFill>
                  <a:srgbClr val="0094CA"/>
                </a:solidFill>
              </a:rPr>
              <a:t> web pages) </a:t>
            </a:r>
          </a:p>
          <a:p>
            <a:pPr lvl="1"/>
            <a:r>
              <a:rPr lang="sv-SE" dirty="0">
                <a:solidFill>
                  <a:srgbClr val="0094CA"/>
                </a:solidFill>
              </a:rPr>
              <a:t>Basic JS/HTML for text and </a:t>
            </a:r>
            <a:r>
              <a:rPr lang="sv-SE" dirty="0" err="1">
                <a:solidFill>
                  <a:srgbClr val="0094CA"/>
                </a:solidFill>
              </a:rPr>
              <a:t>graphics</a:t>
            </a:r>
            <a:r>
              <a:rPr lang="sv-SE" dirty="0">
                <a:solidFill>
                  <a:srgbClr val="0094CA"/>
                </a:solidFill>
              </a:rPr>
              <a:t>, </a:t>
            </a:r>
            <a:r>
              <a:rPr lang="sv-SE" dirty="0" err="1">
                <a:solidFill>
                  <a:srgbClr val="0094CA"/>
                </a:solidFill>
              </a:rPr>
              <a:t>plotly.ly</a:t>
            </a:r>
            <a:r>
              <a:rPr lang="sv-SE" dirty="0">
                <a:solidFill>
                  <a:srgbClr val="0094CA"/>
                </a:solidFill>
              </a:rPr>
              <a:t> for </a:t>
            </a:r>
            <a:r>
              <a:rPr lang="sv-SE" dirty="0" err="1">
                <a:solidFill>
                  <a:srgbClr val="0094CA"/>
                </a:solidFill>
              </a:rPr>
              <a:t>plots</a:t>
            </a:r>
            <a:r>
              <a:rPr lang="sv-SE" dirty="0">
                <a:solidFill>
                  <a:srgbClr val="0094CA"/>
                </a:solidFill>
              </a:rPr>
              <a:t> </a:t>
            </a:r>
          </a:p>
          <a:p>
            <a:pPr lvl="1"/>
            <a:r>
              <a:rPr lang="sv-SE" dirty="0" err="1">
                <a:solidFill>
                  <a:srgbClr val="0094CA"/>
                </a:solidFill>
              </a:rPr>
              <a:t>Can</a:t>
            </a:r>
            <a:r>
              <a:rPr lang="sv-SE" dirty="0">
                <a:solidFill>
                  <a:srgbClr val="0094CA"/>
                </a:solidFill>
              </a:rPr>
              <a:t> </a:t>
            </a:r>
            <a:r>
              <a:rPr lang="sv-SE" dirty="0" err="1">
                <a:solidFill>
                  <a:srgbClr val="0094CA"/>
                </a:solidFill>
              </a:rPr>
              <a:t>connect</a:t>
            </a:r>
            <a:r>
              <a:rPr lang="sv-SE" dirty="0">
                <a:solidFill>
                  <a:srgbClr val="0094CA"/>
                </a:solidFill>
              </a:rPr>
              <a:t> </a:t>
            </a:r>
            <a:r>
              <a:rPr lang="sv-SE" dirty="0" err="1">
                <a:solidFill>
                  <a:srgbClr val="0094CA"/>
                </a:solidFill>
              </a:rPr>
              <a:t>directly</a:t>
            </a:r>
            <a:r>
              <a:rPr lang="sv-SE" dirty="0">
                <a:solidFill>
                  <a:srgbClr val="0094CA"/>
                </a:solidFill>
              </a:rPr>
              <a:t> to live IOC PV</a:t>
            </a:r>
          </a:p>
          <a:p>
            <a:pPr lvl="2"/>
            <a:r>
              <a:rPr lang="sv-SE" dirty="0" err="1">
                <a:solidFill>
                  <a:srgbClr val="0094CA"/>
                </a:solidFill>
              </a:rPr>
              <a:t>Also</a:t>
            </a:r>
            <a:r>
              <a:rPr lang="sv-SE" dirty="0">
                <a:solidFill>
                  <a:srgbClr val="0094CA"/>
                </a:solidFill>
              </a:rPr>
              <a:t> </a:t>
            </a:r>
            <a:r>
              <a:rPr lang="sv-SE" dirty="0" err="1">
                <a:solidFill>
                  <a:srgbClr val="0094CA"/>
                </a:solidFill>
              </a:rPr>
              <a:t>with</a:t>
            </a:r>
            <a:r>
              <a:rPr lang="sv-SE" dirty="0">
                <a:solidFill>
                  <a:srgbClr val="0094CA"/>
                </a:solidFill>
              </a:rPr>
              <a:t> a python3 </a:t>
            </a:r>
            <a:r>
              <a:rPr lang="sv-SE" dirty="0" err="1">
                <a:solidFill>
                  <a:srgbClr val="0094CA"/>
                </a:solidFill>
              </a:rPr>
              <a:t>based</a:t>
            </a:r>
            <a:r>
              <a:rPr lang="sv-SE" dirty="0">
                <a:solidFill>
                  <a:srgbClr val="0094CA"/>
                </a:solidFill>
              </a:rPr>
              <a:t> IOC (</a:t>
            </a:r>
            <a:r>
              <a:rPr lang="sv-SE" dirty="0" err="1">
                <a:solidFill>
                  <a:srgbClr val="0094CA"/>
                </a:solidFill>
              </a:rPr>
              <a:t>using</a:t>
            </a:r>
            <a:r>
              <a:rPr lang="sv-SE" dirty="0">
                <a:solidFill>
                  <a:srgbClr val="0094CA"/>
                </a:solidFill>
              </a:rPr>
              <a:t> </a:t>
            </a:r>
            <a:r>
              <a:rPr lang="sv-SE" dirty="0" err="1">
                <a:solidFill>
                  <a:srgbClr val="0094CA"/>
                </a:solidFill>
              </a:rPr>
              <a:t>pcaspy</a:t>
            </a:r>
            <a:r>
              <a:rPr lang="sv-SE" dirty="0">
                <a:solidFill>
                  <a:srgbClr val="0094CA"/>
                </a:solidFill>
              </a:rPr>
              <a:t>) </a:t>
            </a:r>
            <a:r>
              <a:rPr lang="sv-SE" dirty="0" err="1">
                <a:solidFill>
                  <a:srgbClr val="0094CA"/>
                </a:solidFill>
              </a:rPr>
              <a:t>that</a:t>
            </a:r>
            <a:r>
              <a:rPr lang="sv-SE" dirty="0">
                <a:solidFill>
                  <a:srgbClr val="0094CA"/>
                </a:solidFill>
              </a:rPr>
              <a:t> </a:t>
            </a:r>
            <a:r>
              <a:rPr lang="sv-SE" dirty="0" err="1">
                <a:solidFill>
                  <a:srgbClr val="0094CA"/>
                </a:solidFill>
              </a:rPr>
              <a:t>performs</a:t>
            </a:r>
            <a:r>
              <a:rPr lang="sv-SE" dirty="0">
                <a:solidFill>
                  <a:srgbClr val="0094CA"/>
                </a:solidFill>
              </a:rPr>
              <a:t> proton </a:t>
            </a:r>
            <a:r>
              <a:rPr lang="sv-SE" dirty="0" err="1">
                <a:solidFill>
                  <a:srgbClr val="0094CA"/>
                </a:solidFill>
              </a:rPr>
              <a:t>counting</a:t>
            </a:r>
            <a:r>
              <a:rPr lang="sv-SE" dirty="0">
                <a:solidFill>
                  <a:srgbClr val="0094CA"/>
                </a:solidFill>
              </a:rPr>
              <a:t> </a:t>
            </a:r>
          </a:p>
          <a:p>
            <a:pPr lvl="1"/>
            <a:r>
              <a:rPr lang="sv-SE" dirty="0">
                <a:solidFill>
                  <a:srgbClr val="0094CA"/>
                </a:solidFill>
              </a:rPr>
              <a:t>Websocket </a:t>
            </a:r>
            <a:r>
              <a:rPr lang="sv-SE" dirty="0" err="1">
                <a:solidFill>
                  <a:srgbClr val="0094CA"/>
                </a:solidFill>
              </a:rPr>
              <a:t>communication</a:t>
            </a:r>
            <a:r>
              <a:rPr lang="sv-SE" dirty="0">
                <a:solidFill>
                  <a:srgbClr val="0094CA"/>
                </a:solidFill>
              </a:rPr>
              <a:t> </a:t>
            </a:r>
            <a:r>
              <a:rPr lang="sv-SE" dirty="0" err="1">
                <a:solidFill>
                  <a:srgbClr val="0094CA"/>
                </a:solidFill>
              </a:rPr>
              <a:t>between</a:t>
            </a:r>
            <a:r>
              <a:rPr lang="sv-SE" dirty="0">
                <a:solidFill>
                  <a:srgbClr val="0094CA"/>
                </a:solidFill>
              </a:rPr>
              <a:t> the web server and the </a:t>
            </a:r>
            <a:r>
              <a:rPr lang="sv-SE" dirty="0" err="1">
                <a:solidFill>
                  <a:srgbClr val="0094CA"/>
                </a:solidFill>
              </a:rPr>
              <a:t>client</a:t>
            </a:r>
            <a:endParaRPr lang="en-GB" dirty="0">
              <a:solidFill>
                <a:srgbClr val="0094CA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Some Backend/frontend details</a:t>
            </a:r>
          </a:p>
        </p:txBody>
      </p:sp>
    </p:spTree>
    <p:extLst>
      <p:ext uri="{BB962C8B-B14F-4D97-AF65-F5344CB8AC3E}">
        <p14:creationId xmlns:p14="http://schemas.microsoft.com/office/powerpoint/2010/main" val="3789528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More frontend details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B7AF3D-DDD5-834F-8889-4144A2233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88331"/>
            <a:ext cx="7647867" cy="5483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48F17E-1D7B-D245-BF1B-34730F6627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697"/>
          <a:stretch/>
        </p:blipFill>
        <p:spPr>
          <a:xfrm>
            <a:off x="6528048" y="1388330"/>
            <a:ext cx="5663952" cy="546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05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 Result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6A62D1-98F9-A14B-9AB6-E5AD5FE64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0301"/>
            <a:ext cx="12192000" cy="4838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0B1DCD-4665-2C46-895E-34FBC561DC10}"/>
              </a:ext>
            </a:extLst>
          </p:cNvPr>
          <p:cNvSpPr txBox="1"/>
          <p:nvPr/>
        </p:nvSpPr>
        <p:spPr>
          <a:xfrm>
            <a:off x="1199456" y="1605511"/>
            <a:ext cx="3168352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sv-SE" sz="2000" dirty="0">
                <a:solidFill>
                  <a:srgbClr val="0094CA"/>
                </a:solidFill>
              </a:rPr>
              <a:t>http://</a:t>
            </a:r>
            <a:r>
              <a:rPr lang="sv-SE" sz="2000" dirty="0" err="1">
                <a:solidFill>
                  <a:srgbClr val="0094CA"/>
                </a:solidFill>
              </a:rPr>
              <a:t>webpv.esss.lu.se</a:t>
            </a:r>
            <a:endParaRPr lang="sv-SE" sz="2000" dirty="0">
              <a:solidFill>
                <a:srgbClr val="0094CA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34428E-F30C-BF4C-BF63-5E9FC6E25FAC}"/>
              </a:ext>
            </a:extLst>
          </p:cNvPr>
          <p:cNvSpPr txBox="1"/>
          <p:nvPr/>
        </p:nvSpPr>
        <p:spPr>
          <a:xfrm>
            <a:off x="6816080" y="1605511"/>
            <a:ext cx="4176464" cy="43479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sv-SE" sz="2000" dirty="0">
                <a:solidFill>
                  <a:srgbClr val="0094CA"/>
                </a:solidFill>
              </a:rPr>
              <a:t>http://</a:t>
            </a:r>
            <a:r>
              <a:rPr lang="sv-SE" sz="2000" dirty="0" err="1">
                <a:solidFill>
                  <a:srgbClr val="0094CA"/>
                </a:solidFill>
              </a:rPr>
              <a:t>webpv.esss.lu.se</a:t>
            </a:r>
            <a:r>
              <a:rPr lang="sv-SE" sz="2000" dirty="0">
                <a:solidFill>
                  <a:srgbClr val="0094CA"/>
                </a:solidFill>
              </a:rPr>
              <a:t>/</a:t>
            </a:r>
            <a:r>
              <a:rPr lang="sv-SE" sz="2000" dirty="0" err="1">
                <a:solidFill>
                  <a:srgbClr val="0094CA"/>
                </a:solidFill>
              </a:rPr>
              <a:t>LEBTTV.html</a:t>
            </a:r>
            <a:endParaRPr lang="sv-SE" sz="2000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535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Wrapup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 Future plans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35AD10-63CD-7C4F-9906-915B7E1ADE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451"/>
          <a:stretch/>
        </p:blipFill>
        <p:spPr>
          <a:xfrm>
            <a:off x="0" y="1484784"/>
            <a:ext cx="12192000" cy="53336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D260A45-DFCE-A04F-BD12-76DB80F61058}"/>
              </a:ext>
            </a:extLst>
          </p:cNvPr>
          <p:cNvSpPr txBox="1"/>
          <p:nvPr/>
        </p:nvSpPr>
        <p:spPr>
          <a:xfrm>
            <a:off x="4043772" y="1484784"/>
            <a:ext cx="4176464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sv-SE" sz="2000" dirty="0">
                <a:solidFill>
                  <a:srgbClr val="0094CA"/>
                </a:solidFill>
              </a:rPr>
              <a:t>http://</a:t>
            </a:r>
            <a:r>
              <a:rPr lang="sv-SE" sz="2000" dirty="0" err="1">
                <a:solidFill>
                  <a:srgbClr val="0094CA"/>
                </a:solidFill>
              </a:rPr>
              <a:t>webpv.esss.lu.se</a:t>
            </a:r>
            <a:r>
              <a:rPr lang="sv-SE" sz="2000" dirty="0">
                <a:solidFill>
                  <a:srgbClr val="0094CA"/>
                </a:solidFill>
              </a:rPr>
              <a:t>/</a:t>
            </a:r>
            <a:r>
              <a:rPr lang="sv-SE" sz="2000" dirty="0" err="1">
                <a:solidFill>
                  <a:srgbClr val="0094CA"/>
                </a:solidFill>
              </a:rPr>
              <a:t>RFQTV.html</a:t>
            </a:r>
            <a:endParaRPr lang="sv-SE" sz="2000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409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Wrapup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 Future plans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4B0A1-7B78-2145-879B-3D0EBC822E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626"/>
          <a:stretch/>
        </p:blipFill>
        <p:spPr>
          <a:xfrm>
            <a:off x="-1" y="1484783"/>
            <a:ext cx="12055397" cy="53336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E4206B-1190-7A4A-B584-EF9A406491F9}"/>
              </a:ext>
            </a:extLst>
          </p:cNvPr>
          <p:cNvSpPr txBox="1"/>
          <p:nvPr/>
        </p:nvSpPr>
        <p:spPr>
          <a:xfrm>
            <a:off x="4043772" y="1484784"/>
            <a:ext cx="4176464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sv-SE" sz="2000" dirty="0">
                <a:solidFill>
                  <a:srgbClr val="0094CA"/>
                </a:solidFill>
              </a:rPr>
              <a:t>http://</a:t>
            </a:r>
            <a:r>
              <a:rPr lang="sv-SE" sz="2000" dirty="0" err="1">
                <a:solidFill>
                  <a:srgbClr val="0094CA"/>
                </a:solidFill>
              </a:rPr>
              <a:t>webpv.esss.lu.se</a:t>
            </a:r>
            <a:r>
              <a:rPr lang="sv-SE" sz="2000" dirty="0">
                <a:solidFill>
                  <a:srgbClr val="0094CA"/>
                </a:solidFill>
              </a:rPr>
              <a:t>/</a:t>
            </a:r>
            <a:r>
              <a:rPr lang="sv-SE" sz="2000" dirty="0" err="1">
                <a:solidFill>
                  <a:srgbClr val="0094CA"/>
                </a:solidFill>
              </a:rPr>
              <a:t>MEBTTV.html</a:t>
            </a:r>
            <a:endParaRPr lang="sv-SE" sz="2000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984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C4EAEFBE-156F-4FEE-9F2B-BE5A854A00D8}"/>
    </a:ext>
  </a:extLst>
</a:theme>
</file>

<file path=ppt/theme/theme2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76958EC4-F568-4D68-98B3-6BA4183AD24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240</TotalTime>
  <Words>272</Words>
  <Application>Microsoft Macintosh PowerPoint</Application>
  <PresentationFormat>Widescreen</PresentationFormat>
  <Paragraphs>68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Office-tema</vt:lpstr>
      <vt:lpstr>2_Anpassad formgivning</vt:lpstr>
      <vt:lpstr>European Spallation Source  WebPV</vt:lpstr>
      <vt:lpstr>Outline</vt:lpstr>
      <vt:lpstr>The Idea</vt:lpstr>
      <vt:lpstr>The Idea</vt:lpstr>
      <vt:lpstr>Realization</vt:lpstr>
      <vt:lpstr>Realization</vt:lpstr>
      <vt:lpstr>Realization</vt:lpstr>
      <vt:lpstr>Wrapup</vt:lpstr>
      <vt:lpstr>Wrapup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Spallation Source  WebPV</dc:title>
  <dc:creator>Microsoft Office User</dc:creator>
  <cp:lastModifiedBy>Microsoft Office User</cp:lastModifiedBy>
  <cp:revision>20</cp:revision>
  <dcterms:created xsi:type="dcterms:W3CDTF">2019-10-22T17:35:06Z</dcterms:created>
  <dcterms:modified xsi:type="dcterms:W3CDTF">2019-10-22T21:36:06Z</dcterms:modified>
</cp:coreProperties>
</file>