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1"/>
  </p:notesMasterIdLst>
  <p:sldIdLst>
    <p:sldId id="349" r:id="rId3"/>
    <p:sldId id="350" r:id="rId4"/>
    <p:sldId id="351" r:id="rId5"/>
    <p:sldId id="352" r:id="rId6"/>
    <p:sldId id="361" r:id="rId7"/>
    <p:sldId id="363" r:id="rId8"/>
    <p:sldId id="353" r:id="rId9"/>
    <p:sldId id="354" r:id="rId10"/>
    <p:sldId id="358" r:id="rId11"/>
    <p:sldId id="359" r:id="rId12"/>
    <p:sldId id="355" r:id="rId13"/>
    <p:sldId id="362" r:id="rId14"/>
    <p:sldId id="360" r:id="rId15"/>
    <p:sldId id="365" r:id="rId16"/>
    <p:sldId id="364" r:id="rId17"/>
    <p:sldId id="356" r:id="rId18"/>
    <p:sldId id="366" r:id="rId19"/>
    <p:sldId id="357"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a:srgbClr val="13A1DD"/>
    <a:srgbClr val="1E9FDB"/>
    <a:srgbClr val="D9D9D9"/>
    <a:srgbClr val="BFBFBF"/>
    <a:srgbClr val="76D6FF"/>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8" autoAdjust="0"/>
    <p:restoredTop sz="93243" autoAdjust="0"/>
  </p:normalViewPr>
  <p:slideViewPr>
    <p:cSldViewPr>
      <p:cViewPr varScale="1">
        <p:scale>
          <a:sx n="107" d="100"/>
          <a:sy n="107" d="100"/>
        </p:scale>
        <p:origin x="168" y="1200"/>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2019-10-23</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23/10/2019</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375" b="16409"/>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23/10/2019</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2019-10-23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23/10/2019</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2019-10-23</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tif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defTabSz="315314"/>
            <a:r>
              <a:rPr lang="en-US" sz="4000" dirty="0"/>
              <a:t>Beam Physics Application of Diagnostics</a:t>
            </a:r>
            <a:r>
              <a:rPr lang="en-US" sz="4000" b="1" dirty="0">
                <a:solidFill>
                  <a:srgbClr val="FFFFFF"/>
                </a:solidFill>
              </a:rPr>
              <a:t> </a:t>
            </a:r>
            <a:br>
              <a:rPr lang="en-US" b="1" dirty="0">
                <a:solidFill>
                  <a:srgbClr val="FFFFFF"/>
                </a:solidFill>
              </a:rPr>
            </a:br>
            <a:endParaRPr lang="en-US"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lnSpcReduction="10000"/>
          </a:bodyPr>
          <a:lstStyle/>
          <a:p>
            <a:pPr defTabSz="315314"/>
            <a:endParaRPr lang="en-GB" sz="2400" b="1" dirty="0">
              <a:solidFill>
                <a:prstClr val="white"/>
              </a:solidFill>
            </a:endParaRPr>
          </a:p>
          <a:p>
            <a:pPr defTabSz="315314"/>
            <a:r>
              <a:rPr lang="sv-SE" sz="1800" dirty="0">
                <a:solidFill>
                  <a:srgbClr val="FFFFFF"/>
                </a:solidFill>
              </a:rPr>
              <a:t>Natalia Milas </a:t>
            </a:r>
          </a:p>
          <a:p>
            <a:pPr defTabSz="315314"/>
            <a:r>
              <a:rPr lang="sv-SE" sz="1800" dirty="0" err="1">
                <a:solidFill>
                  <a:srgbClr val="FFFFFF"/>
                </a:solidFill>
              </a:rPr>
              <a:t>Beam</a:t>
            </a:r>
            <a:r>
              <a:rPr lang="sv-SE" sz="1800" dirty="0">
                <a:solidFill>
                  <a:srgbClr val="FFFFFF"/>
                </a:solidFill>
              </a:rPr>
              <a:t> </a:t>
            </a:r>
            <a:r>
              <a:rPr lang="sv-SE" sz="1800" dirty="0" err="1">
                <a:solidFill>
                  <a:srgbClr val="FFFFFF"/>
                </a:solidFill>
              </a:rPr>
              <a:t>Physics</a:t>
            </a:r>
            <a:r>
              <a:rPr lang="sv-SE" sz="1800" dirty="0">
                <a:solidFill>
                  <a:srgbClr val="FFFFFF"/>
                </a:solidFill>
              </a:rPr>
              <a:t> </a:t>
            </a:r>
            <a:r>
              <a:rPr lang="sv-SE" sz="1800" dirty="0" err="1">
                <a:solidFill>
                  <a:srgbClr val="FFFFFF"/>
                </a:solidFill>
              </a:rPr>
              <a:t>Section</a:t>
            </a:r>
            <a:endParaRPr lang="en-US" sz="1400" dirty="0">
              <a:solidFill>
                <a:prstClr val="white"/>
              </a:solidFill>
            </a:endParaRPr>
          </a:p>
          <a:p>
            <a:pPr defTabSz="315314"/>
            <a:r>
              <a:rPr lang="en-GB" sz="1400" dirty="0">
                <a:solidFill>
                  <a:srgbClr val="FFFFFF"/>
                </a:solidFill>
              </a:rPr>
              <a:t>Beam Instrumentation Forum</a:t>
            </a:r>
          </a:p>
          <a:p>
            <a:pPr defTabSz="315314"/>
            <a:r>
              <a:rPr lang="en-GB" sz="1400" dirty="0">
                <a:solidFill>
                  <a:srgbClr val="FFFFFF"/>
                </a:solidFill>
              </a:rPr>
              <a:t>23.10.2019</a:t>
            </a:r>
            <a:endParaRPr lang="en-GB" sz="1200" dirty="0">
              <a:solidFill>
                <a:srgbClr val="FFFFFF"/>
              </a:solidFill>
            </a:endParaRPr>
          </a:p>
          <a:p>
            <a:pPr defTabSz="315314"/>
            <a:r>
              <a:rPr lang="en-GB" sz="1400" dirty="0">
                <a:solidFill>
                  <a:srgbClr val="FFFFFF"/>
                </a:solidFill>
              </a:rPr>
              <a:t> Warsaw, Poland</a:t>
            </a:r>
            <a:endParaRPr lang="sv-SE" dirty="0"/>
          </a:p>
        </p:txBody>
      </p:sp>
    </p:spTree>
    <p:extLst>
      <p:ext uri="{BB962C8B-B14F-4D97-AF65-F5344CB8AC3E}">
        <p14:creationId xmlns:p14="http://schemas.microsoft.com/office/powerpoint/2010/main" val="326384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914C-4D83-8041-9F2B-AFB0630B921B}"/>
              </a:ext>
            </a:extLst>
          </p:cNvPr>
          <p:cNvSpPr>
            <a:spLocks noGrp="1"/>
          </p:cNvSpPr>
          <p:nvPr>
            <p:ph type="title"/>
          </p:nvPr>
        </p:nvSpPr>
        <p:spPr/>
        <p:txBody>
          <a:bodyPr/>
          <a:lstStyle/>
          <a:p>
            <a:r>
              <a:rPr lang="en-GB" dirty="0"/>
              <a:t>Most common use cases of Beam Diagnostics</a:t>
            </a:r>
          </a:p>
        </p:txBody>
      </p:sp>
      <p:sp>
        <p:nvSpPr>
          <p:cNvPr id="3" name="Content Placeholder 2">
            <a:extLst>
              <a:ext uri="{FF2B5EF4-FFF2-40B4-BE49-F238E27FC236}">
                <a16:creationId xmlns:a16="http://schemas.microsoft.com/office/drawing/2014/main" id="{BB2079FB-5FFC-9A41-892A-C509218C9029}"/>
              </a:ext>
            </a:extLst>
          </p:cNvPr>
          <p:cNvSpPr>
            <a:spLocks noGrp="1"/>
          </p:cNvSpPr>
          <p:nvPr>
            <p:ph idx="1"/>
          </p:nvPr>
        </p:nvSpPr>
        <p:spPr/>
        <p:txBody>
          <a:bodyPr/>
          <a:lstStyle/>
          <a:p>
            <a:r>
              <a:rPr lang="en-GB" dirty="0"/>
              <a:t>Those two types of diagnostics are usually closed related to machine protection as well.</a:t>
            </a:r>
          </a:p>
          <a:p>
            <a:r>
              <a:rPr lang="en-GB" dirty="0"/>
              <a:t>Their measurements are complementary in the sense that one measures what is transported and the other what is lost.</a:t>
            </a:r>
          </a:p>
          <a:p>
            <a:r>
              <a:rPr lang="sv-SE" i="1" dirty="0"/>
              <a:t>”</a:t>
            </a:r>
            <a:r>
              <a:rPr lang="sv-SE" i="1" dirty="0" err="1"/>
              <a:t>You</a:t>
            </a:r>
            <a:r>
              <a:rPr lang="sv-SE" i="1" dirty="0"/>
              <a:t> do not </a:t>
            </a:r>
            <a:r>
              <a:rPr lang="sv-SE" i="1" dirty="0" err="1"/>
              <a:t>need</a:t>
            </a:r>
            <a:r>
              <a:rPr lang="sv-SE" i="1" dirty="0"/>
              <a:t> a BLM-System as long as </a:t>
            </a:r>
            <a:r>
              <a:rPr lang="sv-SE" i="1" dirty="0" err="1"/>
              <a:t>you</a:t>
            </a:r>
            <a:r>
              <a:rPr lang="sv-SE" i="1" dirty="0"/>
              <a:t> </a:t>
            </a:r>
            <a:r>
              <a:rPr lang="sv-SE" i="1" dirty="0" err="1"/>
              <a:t>have</a:t>
            </a:r>
            <a:r>
              <a:rPr lang="sv-SE" i="1" dirty="0"/>
              <a:t> a </a:t>
            </a:r>
            <a:r>
              <a:rPr lang="sv-SE" i="1" dirty="0" err="1"/>
              <a:t>perfect</a:t>
            </a:r>
            <a:r>
              <a:rPr lang="sv-SE" i="1" dirty="0"/>
              <a:t> </a:t>
            </a:r>
            <a:r>
              <a:rPr lang="sv-SE" i="1" dirty="0" err="1"/>
              <a:t>machine</a:t>
            </a:r>
            <a:r>
              <a:rPr lang="sv-SE" i="1" dirty="0"/>
              <a:t> </a:t>
            </a:r>
            <a:r>
              <a:rPr lang="sv-SE" i="1" dirty="0" err="1"/>
              <a:t>without</a:t>
            </a:r>
            <a:r>
              <a:rPr lang="sv-SE" i="1" dirty="0"/>
              <a:t> </a:t>
            </a:r>
            <a:r>
              <a:rPr lang="sv-SE" i="1" dirty="0" err="1"/>
              <a:t>any</a:t>
            </a:r>
            <a:r>
              <a:rPr lang="sv-SE" i="1" dirty="0"/>
              <a:t> problems. </a:t>
            </a:r>
            <a:r>
              <a:rPr lang="sv-SE" i="1" dirty="0" err="1"/>
              <a:t>However</a:t>
            </a:r>
            <a:r>
              <a:rPr lang="sv-SE" i="1" dirty="0"/>
              <a:t>, </a:t>
            </a:r>
            <a:r>
              <a:rPr lang="sv-SE" i="1" dirty="0" err="1"/>
              <a:t>you</a:t>
            </a:r>
            <a:r>
              <a:rPr lang="sv-SE" i="1" dirty="0"/>
              <a:t> </a:t>
            </a:r>
            <a:r>
              <a:rPr lang="sv-SE" i="1" dirty="0" err="1"/>
              <a:t>probably</a:t>
            </a:r>
            <a:r>
              <a:rPr lang="sv-SE" i="1" dirty="0"/>
              <a:t> do not </a:t>
            </a:r>
            <a:r>
              <a:rPr lang="sv-SE" i="1" dirty="0" err="1"/>
              <a:t>have</a:t>
            </a:r>
            <a:r>
              <a:rPr lang="sv-SE" i="1" dirty="0"/>
              <a:t> </a:t>
            </a:r>
            <a:r>
              <a:rPr lang="sv-SE" i="1" dirty="0" err="1"/>
              <a:t>such</a:t>
            </a:r>
            <a:r>
              <a:rPr lang="sv-SE" i="1" dirty="0"/>
              <a:t> a </a:t>
            </a:r>
            <a:r>
              <a:rPr lang="sv-SE" i="1" dirty="0" err="1"/>
              <a:t>nice</a:t>
            </a:r>
            <a:r>
              <a:rPr lang="sv-SE" i="1" dirty="0"/>
              <a:t> </a:t>
            </a:r>
            <a:r>
              <a:rPr lang="sv-SE" i="1" dirty="0" err="1"/>
              <a:t>machine</a:t>
            </a:r>
            <a:r>
              <a:rPr lang="sv-SE" i="1" dirty="0"/>
              <a:t>, </a:t>
            </a:r>
            <a:r>
              <a:rPr lang="sv-SE" i="1" dirty="0" err="1"/>
              <a:t>therefore</a:t>
            </a:r>
            <a:r>
              <a:rPr lang="sv-SE" i="1" dirty="0"/>
              <a:t> </a:t>
            </a:r>
            <a:r>
              <a:rPr lang="sv-SE" i="1" dirty="0" err="1"/>
              <a:t>you</a:t>
            </a:r>
            <a:r>
              <a:rPr lang="sv-SE" i="1" dirty="0"/>
              <a:t> </a:t>
            </a:r>
            <a:r>
              <a:rPr lang="sv-SE" i="1" dirty="0" err="1"/>
              <a:t>better</a:t>
            </a:r>
            <a:r>
              <a:rPr lang="sv-SE" i="1" dirty="0"/>
              <a:t> </a:t>
            </a:r>
            <a:r>
              <a:rPr lang="sv-SE" i="1" dirty="0" err="1"/>
              <a:t>install</a:t>
            </a:r>
            <a:r>
              <a:rPr lang="sv-SE" i="1" dirty="0"/>
              <a:t> </a:t>
            </a:r>
            <a:r>
              <a:rPr lang="sv-SE" i="1" dirty="0" err="1"/>
              <a:t>one</a:t>
            </a:r>
            <a:r>
              <a:rPr lang="sv-SE" i="1" dirty="0"/>
              <a:t>”</a:t>
            </a:r>
          </a:p>
          <a:p>
            <a:r>
              <a:rPr lang="en-GB" dirty="0"/>
              <a:t>What do they tell us:</a:t>
            </a:r>
          </a:p>
          <a:p>
            <a:pPr lvl="1"/>
            <a:r>
              <a:rPr lang="en-GB" dirty="0"/>
              <a:t>Transmission/loss measurements can give us a feel of how matched the beam is to the lattice (RFQ transmissions)</a:t>
            </a:r>
          </a:p>
          <a:p>
            <a:pPr lvl="1"/>
            <a:r>
              <a:rPr lang="en-GB" dirty="0"/>
              <a:t>Give us an idea of the RF optimum position -&gt; planned transmission curve measured for DTL1</a:t>
            </a:r>
          </a:p>
          <a:p>
            <a:pPr lvl="1"/>
            <a:r>
              <a:rPr lang="en-GB" dirty="0"/>
              <a:t>BLM loss pattern can help us understand halo formation and also diagnose sections that might have poor matching. </a:t>
            </a:r>
          </a:p>
          <a:p>
            <a:pPr lvl="1"/>
            <a:r>
              <a:rPr lang="en-GB" dirty="0"/>
              <a:t>Fast and reliable diagnostics for machines issues (vacuum leaks, obstructions, etc..)</a:t>
            </a:r>
          </a:p>
          <a:p>
            <a:pPr marL="0" indent="0">
              <a:buNone/>
            </a:pPr>
            <a:endParaRPr lang="en-GB" dirty="0"/>
          </a:p>
        </p:txBody>
      </p:sp>
      <p:sp>
        <p:nvSpPr>
          <p:cNvPr id="4" name="Slide Number Placeholder 3">
            <a:extLst>
              <a:ext uri="{FF2B5EF4-FFF2-40B4-BE49-F238E27FC236}">
                <a16:creationId xmlns:a16="http://schemas.microsoft.com/office/drawing/2014/main" id="{BEDA2571-E507-B44C-A579-441F14DD6181}"/>
              </a:ext>
            </a:extLst>
          </p:cNvPr>
          <p:cNvSpPr>
            <a:spLocks noGrp="1"/>
          </p:cNvSpPr>
          <p:nvPr>
            <p:ph type="sldNum" sz="quarter" idx="12"/>
          </p:nvPr>
        </p:nvSpPr>
        <p:spPr/>
        <p:txBody>
          <a:bodyPr/>
          <a:lstStyle/>
          <a:p>
            <a:fld id="{551115BC-487E-4422-894C-CB7CD3E79223}" type="slidenum">
              <a:rPr lang="en-GB" smtClean="0"/>
              <a:pPr/>
              <a:t>10</a:t>
            </a:fld>
            <a:endParaRPr lang="en-GB"/>
          </a:p>
        </p:txBody>
      </p:sp>
      <p:sp>
        <p:nvSpPr>
          <p:cNvPr id="5" name="Text Placeholder 4">
            <a:extLst>
              <a:ext uri="{FF2B5EF4-FFF2-40B4-BE49-F238E27FC236}">
                <a16:creationId xmlns:a16="http://schemas.microsoft.com/office/drawing/2014/main" id="{643E7703-1672-E045-9801-7E9E90D675D6}"/>
              </a:ext>
            </a:extLst>
          </p:cNvPr>
          <p:cNvSpPr>
            <a:spLocks noGrp="1"/>
          </p:cNvSpPr>
          <p:nvPr>
            <p:ph type="body" sz="quarter" idx="13"/>
          </p:nvPr>
        </p:nvSpPr>
        <p:spPr/>
        <p:txBody>
          <a:bodyPr/>
          <a:lstStyle/>
          <a:p>
            <a:r>
              <a:rPr lang="en-GB" dirty="0"/>
              <a:t>Beam Loss Monitor and Beam Current Monitor</a:t>
            </a:r>
          </a:p>
        </p:txBody>
      </p:sp>
      <p:pic>
        <p:nvPicPr>
          <p:cNvPr id="7" name="Picture 6">
            <a:extLst>
              <a:ext uri="{FF2B5EF4-FFF2-40B4-BE49-F238E27FC236}">
                <a16:creationId xmlns:a16="http://schemas.microsoft.com/office/drawing/2014/main" id="{AA3FBE8B-1065-9B48-B21E-9A1B7AA70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06" y="1630487"/>
            <a:ext cx="5551971" cy="4605214"/>
          </a:xfrm>
          <a:prstGeom prst="rect">
            <a:avLst/>
          </a:prstGeom>
        </p:spPr>
      </p:pic>
      <p:pic>
        <p:nvPicPr>
          <p:cNvPr id="8" name="Picture 7">
            <a:extLst>
              <a:ext uri="{FF2B5EF4-FFF2-40B4-BE49-F238E27FC236}">
                <a16:creationId xmlns:a16="http://schemas.microsoft.com/office/drawing/2014/main" id="{9624AA36-4E2D-6541-B732-57472D592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477" y="1725163"/>
            <a:ext cx="5932238" cy="4388621"/>
          </a:xfrm>
          <a:prstGeom prst="rect">
            <a:avLst/>
          </a:prstGeom>
        </p:spPr>
      </p:pic>
      <p:sp>
        <p:nvSpPr>
          <p:cNvPr id="9" name="TextBox 8">
            <a:extLst>
              <a:ext uri="{FF2B5EF4-FFF2-40B4-BE49-F238E27FC236}">
                <a16:creationId xmlns:a16="http://schemas.microsoft.com/office/drawing/2014/main" id="{683C3D13-20BE-6642-B160-2ABB0D9080CB}"/>
              </a:ext>
            </a:extLst>
          </p:cNvPr>
          <p:cNvSpPr txBox="1"/>
          <p:nvPr/>
        </p:nvSpPr>
        <p:spPr>
          <a:xfrm>
            <a:off x="152400" y="6451714"/>
            <a:ext cx="914400" cy="914400"/>
          </a:xfrm>
          <a:prstGeom prst="rect">
            <a:avLst/>
          </a:prstGeom>
        </p:spPr>
        <p:txBody>
          <a:bodyPr vert="horz" wrap="none" lIns="91440" tIns="45720" rIns="91440" bIns="45720" rtlCol="0" anchor="t">
            <a:normAutofit/>
          </a:bodyPr>
          <a:lstStyle/>
          <a:p>
            <a:pPr algn="l"/>
            <a:r>
              <a:rPr lang="en-GB" sz="2000" i="1" dirty="0"/>
              <a:t>Courtesy E. Nilsson and R. de </a:t>
            </a:r>
            <a:r>
              <a:rPr lang="en-GB" sz="2000" i="1" dirty="0" err="1"/>
              <a:t>Prisco</a:t>
            </a:r>
            <a:endParaRPr lang="en-GB" sz="2000" i="1" dirty="0"/>
          </a:p>
        </p:txBody>
      </p:sp>
    </p:spTree>
    <p:extLst>
      <p:ext uri="{BB962C8B-B14F-4D97-AF65-F5344CB8AC3E}">
        <p14:creationId xmlns:p14="http://schemas.microsoft.com/office/powerpoint/2010/main" val="28259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46B6-0538-594F-AAA5-059F5741AD8D}"/>
              </a:ext>
            </a:extLst>
          </p:cNvPr>
          <p:cNvSpPr>
            <a:spLocks noGrp="1"/>
          </p:cNvSpPr>
          <p:nvPr>
            <p:ph type="title"/>
          </p:nvPr>
        </p:nvSpPr>
        <p:spPr/>
        <p:txBody>
          <a:bodyPr/>
          <a:lstStyle/>
          <a:p>
            <a:r>
              <a:rPr lang="en-GB" dirty="0"/>
              <a:t>Unconventional uses</a:t>
            </a:r>
          </a:p>
        </p:txBody>
      </p:sp>
      <p:sp>
        <p:nvSpPr>
          <p:cNvPr id="3" name="Content Placeholder 2">
            <a:extLst>
              <a:ext uri="{FF2B5EF4-FFF2-40B4-BE49-F238E27FC236}">
                <a16:creationId xmlns:a16="http://schemas.microsoft.com/office/drawing/2014/main" id="{5BF4DA94-3177-D341-A78C-368388B5399A}"/>
              </a:ext>
            </a:extLst>
          </p:cNvPr>
          <p:cNvSpPr>
            <a:spLocks noGrp="1"/>
          </p:cNvSpPr>
          <p:nvPr>
            <p:ph idx="1"/>
          </p:nvPr>
        </p:nvSpPr>
        <p:spPr/>
        <p:txBody>
          <a:bodyPr/>
          <a:lstStyle/>
          <a:p>
            <a:r>
              <a:rPr lang="en-GB" dirty="0"/>
              <a:t>BPMs give us the position of the beam centroid along the </a:t>
            </a:r>
            <a:r>
              <a:rPr lang="en-GB" dirty="0" err="1"/>
              <a:t>Linac</a:t>
            </a:r>
            <a:r>
              <a:rPr lang="en-GB" dirty="0"/>
              <a:t>, is that the only information in the measured signal?</a:t>
            </a:r>
          </a:p>
          <a:p>
            <a:r>
              <a:rPr lang="en-GB" dirty="0"/>
              <a:t>Quadrupolar terms carry information about the beam </a:t>
            </a:r>
            <a:r>
              <a:rPr lang="en-GB" dirty="0" err="1"/>
              <a:t>rms</a:t>
            </a:r>
            <a:r>
              <a:rPr lang="en-GB" dirty="0"/>
              <a:t> sizes.</a:t>
            </a:r>
          </a:p>
          <a:p>
            <a:r>
              <a:rPr lang="en-GB" dirty="0"/>
              <a:t>“free” measurement of the beam ellipticity</a:t>
            </a:r>
          </a:p>
          <a:p>
            <a:r>
              <a:rPr lang="en-GB" dirty="0"/>
              <a:t>Usages:</a:t>
            </a:r>
          </a:p>
          <a:p>
            <a:pPr lvl="1"/>
            <a:r>
              <a:rPr lang="en-GB" dirty="0"/>
              <a:t>Monitor changes in the relative beam sizes along machine</a:t>
            </a:r>
          </a:p>
          <a:p>
            <a:pPr lvl="1"/>
            <a:r>
              <a:rPr lang="en-GB" dirty="0"/>
              <a:t>Matching fine tuning and optimization</a:t>
            </a:r>
          </a:p>
          <a:p>
            <a:pPr marL="342900" lvl="1" indent="0">
              <a:buNone/>
            </a:pPr>
            <a:r>
              <a:rPr lang="en-GB" dirty="0"/>
              <a:t>		</a:t>
            </a:r>
          </a:p>
          <a:p>
            <a:endParaRPr lang="en-GB" dirty="0"/>
          </a:p>
        </p:txBody>
      </p:sp>
      <p:sp>
        <p:nvSpPr>
          <p:cNvPr id="4" name="Slide Number Placeholder 3">
            <a:extLst>
              <a:ext uri="{FF2B5EF4-FFF2-40B4-BE49-F238E27FC236}">
                <a16:creationId xmlns:a16="http://schemas.microsoft.com/office/drawing/2014/main" id="{3FA908AD-1428-AA46-A140-7B81469CCAF6}"/>
              </a:ext>
            </a:extLst>
          </p:cNvPr>
          <p:cNvSpPr>
            <a:spLocks noGrp="1"/>
          </p:cNvSpPr>
          <p:nvPr>
            <p:ph type="sldNum" sz="quarter" idx="12"/>
          </p:nvPr>
        </p:nvSpPr>
        <p:spPr/>
        <p:txBody>
          <a:bodyPr/>
          <a:lstStyle/>
          <a:p>
            <a:fld id="{551115BC-487E-4422-894C-CB7CD3E79223}" type="slidenum">
              <a:rPr lang="en-GB" smtClean="0"/>
              <a:pPr/>
              <a:t>11</a:t>
            </a:fld>
            <a:endParaRPr lang="en-GB"/>
          </a:p>
        </p:txBody>
      </p:sp>
      <p:sp>
        <p:nvSpPr>
          <p:cNvPr id="5" name="Text Placeholder 4">
            <a:extLst>
              <a:ext uri="{FF2B5EF4-FFF2-40B4-BE49-F238E27FC236}">
                <a16:creationId xmlns:a16="http://schemas.microsoft.com/office/drawing/2014/main" id="{16BDAF61-5C86-234A-AE35-95916C2B1D9B}"/>
              </a:ext>
            </a:extLst>
          </p:cNvPr>
          <p:cNvSpPr>
            <a:spLocks noGrp="1"/>
          </p:cNvSpPr>
          <p:nvPr>
            <p:ph type="body" sz="quarter" idx="13"/>
          </p:nvPr>
        </p:nvSpPr>
        <p:spPr/>
        <p:txBody>
          <a:bodyPr/>
          <a:lstStyle/>
          <a:p>
            <a:r>
              <a:rPr lang="en-GB" dirty="0"/>
              <a:t>Beam Position Monitors</a:t>
            </a:r>
          </a:p>
        </p:txBody>
      </p:sp>
      <p:pic>
        <p:nvPicPr>
          <p:cNvPr id="7" name="Picture 6">
            <a:extLst>
              <a:ext uri="{FF2B5EF4-FFF2-40B4-BE49-F238E27FC236}">
                <a16:creationId xmlns:a16="http://schemas.microsoft.com/office/drawing/2014/main" id="{F7F6C8A5-2558-A149-9AB0-74B6B6ED8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480" y="2420888"/>
            <a:ext cx="3941936" cy="3794574"/>
          </a:xfrm>
          <a:prstGeom prst="rect">
            <a:avLst/>
          </a:prstGeom>
        </p:spPr>
      </p:pic>
      <p:pic>
        <p:nvPicPr>
          <p:cNvPr id="8" name="Picture 7">
            <a:extLst>
              <a:ext uri="{FF2B5EF4-FFF2-40B4-BE49-F238E27FC236}">
                <a16:creationId xmlns:a16="http://schemas.microsoft.com/office/drawing/2014/main" id="{E8B06864-E6F0-8D4C-8896-F5136B426376}"/>
              </a:ext>
            </a:extLst>
          </p:cNvPr>
          <p:cNvPicPr>
            <a:picLocks noChangeAspect="1"/>
          </p:cNvPicPr>
          <p:nvPr/>
        </p:nvPicPr>
        <p:blipFill>
          <a:blip r:embed="rId3"/>
          <a:stretch>
            <a:fillRect/>
          </a:stretch>
        </p:blipFill>
        <p:spPr>
          <a:xfrm>
            <a:off x="839416" y="4622524"/>
            <a:ext cx="4006194" cy="1617046"/>
          </a:xfrm>
          <a:prstGeom prst="rect">
            <a:avLst/>
          </a:prstGeom>
        </p:spPr>
      </p:pic>
      <p:pic>
        <p:nvPicPr>
          <p:cNvPr id="9" name="Picture 8">
            <a:extLst>
              <a:ext uri="{FF2B5EF4-FFF2-40B4-BE49-F238E27FC236}">
                <a16:creationId xmlns:a16="http://schemas.microsoft.com/office/drawing/2014/main" id="{5DC18F41-2D10-1C41-B121-3D9C435B3448}"/>
              </a:ext>
            </a:extLst>
          </p:cNvPr>
          <p:cNvPicPr>
            <a:picLocks noChangeAspect="1"/>
          </p:cNvPicPr>
          <p:nvPr/>
        </p:nvPicPr>
        <p:blipFill>
          <a:blip r:embed="rId4"/>
          <a:stretch>
            <a:fillRect/>
          </a:stretch>
        </p:blipFill>
        <p:spPr>
          <a:xfrm>
            <a:off x="5545336" y="5301208"/>
            <a:ext cx="2095128" cy="273278"/>
          </a:xfrm>
          <a:prstGeom prst="rect">
            <a:avLst/>
          </a:prstGeom>
        </p:spPr>
      </p:pic>
      <p:sp>
        <p:nvSpPr>
          <p:cNvPr id="10" name="Oval 9">
            <a:extLst>
              <a:ext uri="{FF2B5EF4-FFF2-40B4-BE49-F238E27FC236}">
                <a16:creationId xmlns:a16="http://schemas.microsoft.com/office/drawing/2014/main" id="{5E9A33EB-532A-E042-A63B-801EABED6B76}"/>
              </a:ext>
            </a:extLst>
          </p:cNvPr>
          <p:cNvSpPr/>
          <p:nvPr/>
        </p:nvSpPr>
        <p:spPr>
          <a:xfrm>
            <a:off x="5951984" y="5157192"/>
            <a:ext cx="79208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a:extLst>
              <a:ext uri="{FF2B5EF4-FFF2-40B4-BE49-F238E27FC236}">
                <a16:creationId xmlns:a16="http://schemas.microsoft.com/office/drawing/2014/main" id="{7515E3E7-C18B-E94B-93FF-9859A9CBA6A8}"/>
              </a:ext>
            </a:extLst>
          </p:cNvPr>
          <p:cNvSpPr/>
          <p:nvPr/>
        </p:nvSpPr>
        <p:spPr>
          <a:xfrm>
            <a:off x="5022776" y="5301208"/>
            <a:ext cx="425152" cy="273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972776A-7B33-F04C-895A-2E24176B4D4D}"/>
              </a:ext>
            </a:extLst>
          </p:cNvPr>
          <p:cNvSpPr/>
          <p:nvPr/>
        </p:nvSpPr>
        <p:spPr>
          <a:xfrm>
            <a:off x="2351584" y="4506862"/>
            <a:ext cx="1008112" cy="1874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246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591E-732D-DA4E-86A9-1A2D839DFC11}"/>
              </a:ext>
            </a:extLst>
          </p:cNvPr>
          <p:cNvSpPr>
            <a:spLocks noGrp="1"/>
          </p:cNvSpPr>
          <p:nvPr>
            <p:ph type="title"/>
          </p:nvPr>
        </p:nvSpPr>
        <p:spPr/>
        <p:txBody>
          <a:bodyPr/>
          <a:lstStyle/>
          <a:p>
            <a:r>
              <a:rPr lang="en-GB" dirty="0"/>
              <a:t>ESS example</a:t>
            </a:r>
          </a:p>
        </p:txBody>
      </p:sp>
      <p:sp>
        <p:nvSpPr>
          <p:cNvPr id="4" name="Slide Number Placeholder 3">
            <a:extLst>
              <a:ext uri="{FF2B5EF4-FFF2-40B4-BE49-F238E27FC236}">
                <a16:creationId xmlns:a16="http://schemas.microsoft.com/office/drawing/2014/main" id="{75149666-0E20-0E44-8EE9-9F818B9F81BB}"/>
              </a:ext>
            </a:extLst>
          </p:cNvPr>
          <p:cNvSpPr>
            <a:spLocks noGrp="1"/>
          </p:cNvSpPr>
          <p:nvPr>
            <p:ph type="sldNum" sz="quarter" idx="12"/>
          </p:nvPr>
        </p:nvSpPr>
        <p:spPr/>
        <p:txBody>
          <a:bodyPr/>
          <a:lstStyle/>
          <a:p>
            <a:fld id="{551115BC-487E-4422-894C-CB7CD3E79223}" type="slidenum">
              <a:rPr lang="en-GB" smtClean="0"/>
              <a:pPr/>
              <a:t>12</a:t>
            </a:fld>
            <a:endParaRPr lang="en-GB"/>
          </a:p>
        </p:txBody>
      </p:sp>
      <p:pic>
        <p:nvPicPr>
          <p:cNvPr id="7" name="Picture 6">
            <a:extLst>
              <a:ext uri="{FF2B5EF4-FFF2-40B4-BE49-F238E27FC236}">
                <a16:creationId xmlns:a16="http://schemas.microsoft.com/office/drawing/2014/main" id="{82E5D6A0-7A8F-C84D-A349-6C2E02AA2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602" y="3072366"/>
            <a:ext cx="4542777" cy="3048248"/>
          </a:xfrm>
          <a:prstGeom prst="rect">
            <a:avLst/>
          </a:prstGeom>
        </p:spPr>
      </p:pic>
      <p:pic>
        <p:nvPicPr>
          <p:cNvPr id="9" name="Picture 8">
            <a:extLst>
              <a:ext uri="{FF2B5EF4-FFF2-40B4-BE49-F238E27FC236}">
                <a16:creationId xmlns:a16="http://schemas.microsoft.com/office/drawing/2014/main" id="{996803A9-3316-214D-ACD7-1866197D8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1484784"/>
            <a:ext cx="3892550" cy="2616200"/>
          </a:xfrm>
          <a:prstGeom prst="rect">
            <a:avLst/>
          </a:prstGeom>
        </p:spPr>
      </p:pic>
      <p:pic>
        <p:nvPicPr>
          <p:cNvPr id="11" name="Picture 10">
            <a:extLst>
              <a:ext uri="{FF2B5EF4-FFF2-40B4-BE49-F238E27FC236}">
                <a16:creationId xmlns:a16="http://schemas.microsoft.com/office/drawing/2014/main" id="{E3AB1783-62F7-9A43-94AE-9EAD0CE2E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48" y="4125168"/>
            <a:ext cx="4083050" cy="2616200"/>
          </a:xfrm>
          <a:prstGeom prst="rect">
            <a:avLst/>
          </a:prstGeom>
        </p:spPr>
      </p:pic>
      <p:cxnSp>
        <p:nvCxnSpPr>
          <p:cNvPr id="15" name="Straight Connector 14">
            <a:extLst>
              <a:ext uri="{FF2B5EF4-FFF2-40B4-BE49-F238E27FC236}">
                <a16:creationId xmlns:a16="http://schemas.microsoft.com/office/drawing/2014/main" id="{CC941C6A-D9C8-B148-8873-1A66E251102F}"/>
              </a:ext>
            </a:extLst>
          </p:cNvPr>
          <p:cNvCxnSpPr>
            <a:cxnSpLocks/>
          </p:cNvCxnSpPr>
          <p:nvPr/>
        </p:nvCxnSpPr>
        <p:spPr>
          <a:xfrm flipV="1">
            <a:off x="1746000" y="1674000"/>
            <a:ext cx="0" cy="30963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B4B626-4577-CF4E-9A98-99CBDBA66F5D}"/>
              </a:ext>
            </a:extLst>
          </p:cNvPr>
          <p:cNvCxnSpPr>
            <a:cxnSpLocks/>
          </p:cNvCxnSpPr>
          <p:nvPr/>
        </p:nvCxnSpPr>
        <p:spPr>
          <a:xfrm flipV="1">
            <a:off x="2063552" y="1674000"/>
            <a:ext cx="0" cy="4275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D716E5-A9FF-7A45-B792-BAC2B5E5D2DB}"/>
              </a:ext>
            </a:extLst>
          </p:cNvPr>
          <p:cNvCxnSpPr>
            <a:cxnSpLocks/>
          </p:cNvCxnSpPr>
          <p:nvPr/>
        </p:nvCxnSpPr>
        <p:spPr>
          <a:xfrm flipV="1">
            <a:off x="3287688" y="1674000"/>
            <a:ext cx="0" cy="326716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F22022-2475-5047-AB24-CF25EAF36ACD}"/>
              </a:ext>
            </a:extLst>
          </p:cNvPr>
          <p:cNvCxnSpPr>
            <a:cxnSpLocks/>
          </p:cNvCxnSpPr>
          <p:nvPr/>
        </p:nvCxnSpPr>
        <p:spPr>
          <a:xfrm flipV="1">
            <a:off x="3647728" y="1697912"/>
            <a:ext cx="0" cy="35312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C10820-110F-7740-B2B0-403A075CB856}"/>
              </a:ext>
            </a:extLst>
          </p:cNvPr>
          <p:cNvCxnSpPr>
            <a:cxnSpLocks/>
          </p:cNvCxnSpPr>
          <p:nvPr/>
        </p:nvCxnSpPr>
        <p:spPr>
          <a:xfrm flipV="1">
            <a:off x="4367808" y="1697912"/>
            <a:ext cx="0" cy="27511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F33F68-5F9B-3F45-BCCA-9E64A8140171}"/>
              </a:ext>
            </a:extLst>
          </p:cNvPr>
          <p:cNvCxnSpPr>
            <a:cxnSpLocks/>
          </p:cNvCxnSpPr>
          <p:nvPr/>
        </p:nvCxnSpPr>
        <p:spPr>
          <a:xfrm flipV="1">
            <a:off x="4511824" y="1674000"/>
            <a:ext cx="0" cy="3555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CDD028-9C7F-644C-A933-8CB5D11AE6F9}"/>
              </a:ext>
            </a:extLst>
          </p:cNvPr>
          <p:cNvCxnSpPr>
            <a:cxnSpLocks/>
          </p:cNvCxnSpPr>
          <p:nvPr/>
        </p:nvCxnSpPr>
        <p:spPr>
          <a:xfrm flipV="1">
            <a:off x="4727848" y="1674000"/>
            <a:ext cx="0" cy="34831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836A8B4-725E-AF4E-99FD-2B53C8435FF8}"/>
              </a:ext>
            </a:extLst>
          </p:cNvPr>
          <p:cNvSpPr txBox="1"/>
          <p:nvPr/>
        </p:nvSpPr>
        <p:spPr>
          <a:xfrm>
            <a:off x="5767504" y="2276872"/>
            <a:ext cx="5940191" cy="914400"/>
          </a:xfrm>
          <a:prstGeom prst="rect">
            <a:avLst/>
          </a:prstGeom>
        </p:spPr>
        <p:txBody>
          <a:bodyPr vert="horz" wrap="none" lIns="91440" tIns="45720" rIns="91440" bIns="45720" rtlCol="0" anchor="t">
            <a:normAutofit/>
          </a:bodyPr>
          <a:lstStyle/>
          <a:p>
            <a:pPr algn="ctr"/>
            <a:r>
              <a:rPr lang="en-GB" sz="2000" dirty="0"/>
              <a:t>Nice and periodic makes life simple for monitoring </a:t>
            </a:r>
          </a:p>
          <a:p>
            <a:pPr algn="ctr"/>
            <a:r>
              <a:rPr lang="en-GB" sz="2000" dirty="0"/>
              <a:t>optics in long term</a:t>
            </a:r>
          </a:p>
        </p:txBody>
      </p:sp>
    </p:spTree>
    <p:extLst>
      <p:ext uri="{BB962C8B-B14F-4D97-AF65-F5344CB8AC3E}">
        <p14:creationId xmlns:p14="http://schemas.microsoft.com/office/powerpoint/2010/main" val="2052408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BD39-A0DD-1544-AB84-417DF777F12E}"/>
              </a:ext>
            </a:extLst>
          </p:cNvPr>
          <p:cNvSpPr>
            <a:spLocks noGrp="1"/>
          </p:cNvSpPr>
          <p:nvPr>
            <p:ph type="title"/>
          </p:nvPr>
        </p:nvSpPr>
        <p:spPr/>
        <p:txBody>
          <a:bodyPr/>
          <a:lstStyle/>
          <a:p>
            <a:r>
              <a:rPr lang="en-GB" dirty="0"/>
              <a:t>Unconventional uses</a:t>
            </a:r>
          </a:p>
        </p:txBody>
      </p:sp>
      <p:sp>
        <p:nvSpPr>
          <p:cNvPr id="4" name="Slide Number Placeholder 3">
            <a:extLst>
              <a:ext uri="{FF2B5EF4-FFF2-40B4-BE49-F238E27FC236}">
                <a16:creationId xmlns:a16="http://schemas.microsoft.com/office/drawing/2014/main" id="{ED2BD474-3BC4-AE44-9195-754D1F184902}"/>
              </a:ext>
            </a:extLst>
          </p:cNvPr>
          <p:cNvSpPr>
            <a:spLocks noGrp="1"/>
          </p:cNvSpPr>
          <p:nvPr>
            <p:ph type="sldNum" sz="quarter" idx="12"/>
          </p:nvPr>
        </p:nvSpPr>
        <p:spPr/>
        <p:txBody>
          <a:bodyPr/>
          <a:lstStyle/>
          <a:p>
            <a:fld id="{551115BC-487E-4422-894C-CB7CD3E79223}" type="slidenum">
              <a:rPr lang="en-GB" smtClean="0"/>
              <a:pPr/>
              <a:t>13</a:t>
            </a:fld>
            <a:endParaRPr lang="en-GB"/>
          </a:p>
        </p:txBody>
      </p:sp>
      <p:sp>
        <p:nvSpPr>
          <p:cNvPr id="5" name="Text Placeholder 4">
            <a:extLst>
              <a:ext uri="{FF2B5EF4-FFF2-40B4-BE49-F238E27FC236}">
                <a16:creationId xmlns:a16="http://schemas.microsoft.com/office/drawing/2014/main" id="{DDE70D5D-5A3D-DD46-BE98-A54D75FF6C74}"/>
              </a:ext>
            </a:extLst>
          </p:cNvPr>
          <p:cNvSpPr>
            <a:spLocks noGrp="1"/>
          </p:cNvSpPr>
          <p:nvPr>
            <p:ph type="body" sz="quarter" idx="13"/>
          </p:nvPr>
        </p:nvSpPr>
        <p:spPr/>
        <p:txBody>
          <a:bodyPr/>
          <a:lstStyle/>
          <a:p>
            <a:r>
              <a:rPr lang="en-GB" dirty="0"/>
              <a:t>Profile Monitor (NPM in the LEBT section)</a:t>
            </a:r>
          </a:p>
        </p:txBody>
      </p:sp>
      <p:grpSp>
        <p:nvGrpSpPr>
          <p:cNvPr id="6" name="Group 5">
            <a:extLst>
              <a:ext uri="{FF2B5EF4-FFF2-40B4-BE49-F238E27FC236}">
                <a16:creationId xmlns:a16="http://schemas.microsoft.com/office/drawing/2014/main" id="{5D48F615-6B9E-A645-88A1-704088594E4D}"/>
              </a:ext>
            </a:extLst>
          </p:cNvPr>
          <p:cNvGrpSpPr/>
          <p:nvPr/>
        </p:nvGrpSpPr>
        <p:grpSpPr>
          <a:xfrm>
            <a:off x="5447928" y="1565993"/>
            <a:ext cx="5001592" cy="4527303"/>
            <a:chOff x="5447928" y="1388330"/>
            <a:chExt cx="5001592" cy="4527303"/>
          </a:xfrm>
        </p:grpSpPr>
        <p:pic>
          <p:nvPicPr>
            <p:cNvPr id="7" name="Picture 6">
              <a:extLst>
                <a:ext uri="{FF2B5EF4-FFF2-40B4-BE49-F238E27FC236}">
                  <a16:creationId xmlns:a16="http://schemas.microsoft.com/office/drawing/2014/main" id="{40A77945-8CEC-9840-8781-D5770D62C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928" y="1388330"/>
              <a:ext cx="5001592" cy="4527303"/>
            </a:xfrm>
            <a:prstGeom prst="rect">
              <a:avLst/>
            </a:prstGeom>
          </p:spPr>
        </p:pic>
        <p:sp>
          <p:nvSpPr>
            <p:cNvPr id="8" name="Oval 7">
              <a:extLst>
                <a:ext uri="{FF2B5EF4-FFF2-40B4-BE49-F238E27FC236}">
                  <a16:creationId xmlns:a16="http://schemas.microsoft.com/office/drawing/2014/main" id="{9B10F9C8-91A9-1648-AF85-C7779F62927F}"/>
                </a:ext>
              </a:extLst>
            </p:cNvPr>
            <p:cNvSpPr/>
            <p:nvPr/>
          </p:nvSpPr>
          <p:spPr>
            <a:xfrm>
              <a:off x="8031103" y="3356992"/>
              <a:ext cx="297145" cy="2971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BFFAFEE4-3968-5A4D-BF52-8D44E7419884}"/>
                </a:ext>
              </a:extLst>
            </p:cNvPr>
            <p:cNvCxnSpPr>
              <a:cxnSpLocks/>
            </p:cNvCxnSpPr>
            <p:nvPr/>
          </p:nvCxnSpPr>
          <p:spPr>
            <a:xfrm flipV="1">
              <a:off x="8305200" y="1667473"/>
              <a:ext cx="0" cy="37057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1FA6B3B6-E088-3C48-B86F-F37ECD9ACCB0}"/>
                </a:ext>
              </a:extLst>
            </p:cNvPr>
            <p:cNvSpPr/>
            <p:nvPr/>
          </p:nvSpPr>
          <p:spPr>
            <a:xfrm rot="18891505">
              <a:off x="8095898" y="2303492"/>
              <a:ext cx="248675" cy="26047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DEA47024-8D52-1344-B6A4-3CD3739BAC7E}"/>
                </a:ext>
              </a:extLst>
            </p:cNvPr>
            <p:cNvSpPr txBox="1"/>
            <p:nvPr/>
          </p:nvSpPr>
          <p:spPr>
            <a:xfrm>
              <a:off x="8280400" y="3342850"/>
              <a:ext cx="914400" cy="914400"/>
            </a:xfrm>
            <a:prstGeom prst="rect">
              <a:avLst/>
            </a:prstGeom>
          </p:spPr>
          <p:txBody>
            <a:bodyPr vert="horz" wrap="none" lIns="91440" tIns="45720" rIns="91440" bIns="45720" rtlCol="0" anchor="t">
              <a:normAutofit/>
            </a:bodyPr>
            <a:lstStyle/>
            <a:p>
              <a:pPr algn="l"/>
              <a:r>
                <a:rPr lang="en-GB" sz="2000" dirty="0"/>
                <a:t>position</a:t>
              </a:r>
            </a:p>
          </p:txBody>
        </p:sp>
        <p:sp>
          <p:nvSpPr>
            <p:cNvPr id="12" name="TextBox 11">
              <a:extLst>
                <a:ext uri="{FF2B5EF4-FFF2-40B4-BE49-F238E27FC236}">
                  <a16:creationId xmlns:a16="http://schemas.microsoft.com/office/drawing/2014/main" id="{3B7B3E2A-556C-5C4D-9C0E-2B89DABAFFF8}"/>
                </a:ext>
              </a:extLst>
            </p:cNvPr>
            <p:cNvSpPr txBox="1"/>
            <p:nvPr/>
          </p:nvSpPr>
          <p:spPr>
            <a:xfrm>
              <a:off x="8277944" y="2082552"/>
              <a:ext cx="914400" cy="914400"/>
            </a:xfrm>
            <a:prstGeom prst="rect">
              <a:avLst/>
            </a:prstGeom>
          </p:spPr>
          <p:txBody>
            <a:bodyPr vert="horz" wrap="none" lIns="91440" tIns="45720" rIns="91440" bIns="45720" rtlCol="0" anchor="t">
              <a:normAutofit/>
            </a:bodyPr>
            <a:lstStyle/>
            <a:p>
              <a:pPr algn="l"/>
              <a:r>
                <a:rPr lang="en-GB" sz="2000" dirty="0"/>
                <a:t>angle</a:t>
              </a:r>
            </a:p>
          </p:txBody>
        </p:sp>
        <p:sp>
          <p:nvSpPr>
            <p:cNvPr id="13" name="TextBox 12">
              <a:extLst>
                <a:ext uri="{FF2B5EF4-FFF2-40B4-BE49-F238E27FC236}">
                  <a16:creationId xmlns:a16="http://schemas.microsoft.com/office/drawing/2014/main" id="{57D2C498-01E5-BC49-92DF-FB9DC86BE5EA}"/>
                </a:ext>
              </a:extLst>
            </p:cNvPr>
            <p:cNvSpPr txBox="1"/>
            <p:nvPr/>
          </p:nvSpPr>
          <p:spPr>
            <a:xfrm>
              <a:off x="6168008" y="4861801"/>
              <a:ext cx="914400" cy="914400"/>
            </a:xfrm>
            <a:prstGeom prst="rect">
              <a:avLst/>
            </a:prstGeom>
          </p:spPr>
          <p:txBody>
            <a:bodyPr vert="horz" wrap="none" lIns="91440" tIns="45720" rIns="91440" bIns="45720" rtlCol="0" anchor="t">
              <a:normAutofit/>
            </a:bodyPr>
            <a:lstStyle/>
            <a:p>
              <a:pPr algn="l"/>
              <a:r>
                <a:rPr lang="en-GB" sz="2000" dirty="0">
                  <a:solidFill>
                    <a:srgbClr val="FF0000"/>
                  </a:solidFill>
                </a:rPr>
                <a:t>envelope</a:t>
              </a:r>
            </a:p>
          </p:txBody>
        </p:sp>
      </p:grpSp>
      <p:sp>
        <p:nvSpPr>
          <p:cNvPr id="15" name="Slide Number Placeholder 3">
            <a:extLst>
              <a:ext uri="{FF2B5EF4-FFF2-40B4-BE49-F238E27FC236}">
                <a16:creationId xmlns:a16="http://schemas.microsoft.com/office/drawing/2014/main" id="{13841D65-64BA-DC46-ABF5-69139512F618}"/>
              </a:ext>
            </a:extLst>
          </p:cNvPr>
          <p:cNvSpPr txBox="1">
            <a:spLocks/>
          </p:cNvSpPr>
          <p:nvPr/>
        </p:nvSpPr>
        <p:spPr>
          <a:xfrm>
            <a:off x="8737600" y="6453340"/>
            <a:ext cx="2844800" cy="365125"/>
          </a:xfrm>
          <a:prstGeom prst="rect">
            <a:avLst/>
          </a:prstGeom>
        </p:spPr>
        <p:txBody>
          <a:bodyPr vert="horz" lIns="91440" tIns="45720" rIns="91440" bIns="45720" rtlCol="0" anchor="b"/>
          <a:lstStyle>
            <a:defPPr>
              <a:defRPr lang="sv-SE"/>
            </a:defPPr>
            <a:lvl1pPr marL="0" algn="r" defTabSz="914400" rtl="0" eaLnBrk="1" latinLnBrk="0" hangingPunct="1">
              <a:defRPr sz="9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pPr/>
              <a:t>13</a:t>
            </a:fld>
            <a:endParaRPr lang="en-GB"/>
          </a:p>
        </p:txBody>
      </p:sp>
      <p:sp>
        <p:nvSpPr>
          <p:cNvPr id="17" name="Rectangle 16">
            <a:extLst>
              <a:ext uri="{FF2B5EF4-FFF2-40B4-BE49-F238E27FC236}">
                <a16:creationId xmlns:a16="http://schemas.microsoft.com/office/drawing/2014/main" id="{F37C424E-4AED-A140-900B-9FAFA2949CC6}"/>
              </a:ext>
            </a:extLst>
          </p:cNvPr>
          <p:cNvSpPr/>
          <p:nvPr/>
        </p:nvSpPr>
        <p:spPr>
          <a:xfrm>
            <a:off x="363108" y="1732526"/>
            <a:ext cx="2657522" cy="369332"/>
          </a:xfrm>
          <a:prstGeom prst="rect">
            <a:avLst/>
          </a:prstGeom>
        </p:spPr>
        <p:txBody>
          <a:bodyPr wrap="none">
            <a:spAutoFit/>
          </a:bodyPr>
          <a:lstStyle/>
          <a:p>
            <a:r>
              <a:rPr lang="en-GB" i="1" dirty="0"/>
              <a:t>courtesy of </a:t>
            </a:r>
            <a:r>
              <a:rPr lang="en-GB" i="1" dirty="0" err="1"/>
              <a:t>Cyrille</a:t>
            </a:r>
            <a:r>
              <a:rPr lang="en-GB" i="1" dirty="0"/>
              <a:t> Thomas</a:t>
            </a:r>
          </a:p>
        </p:txBody>
      </p:sp>
      <p:pic>
        <p:nvPicPr>
          <p:cNvPr id="18" name="Picture 17">
            <a:extLst>
              <a:ext uri="{FF2B5EF4-FFF2-40B4-BE49-F238E27FC236}">
                <a16:creationId xmlns:a16="http://schemas.microsoft.com/office/drawing/2014/main" id="{3F5ABC17-7457-F44E-B1C5-CC4D53B86DB6}"/>
              </a:ext>
            </a:extLst>
          </p:cNvPr>
          <p:cNvPicPr>
            <a:picLocks noChangeAspect="1"/>
          </p:cNvPicPr>
          <p:nvPr/>
        </p:nvPicPr>
        <p:blipFill rotWithShape="1">
          <a:blip r:embed="rId3">
            <a:extLst>
              <a:ext uri="{28A0092B-C50C-407E-A947-70E740481C1C}">
                <a14:useLocalDpi xmlns:a14="http://schemas.microsoft.com/office/drawing/2010/main" val="0"/>
              </a:ext>
            </a:extLst>
          </a:blip>
          <a:srcRect l="52276" b="45267"/>
          <a:stretch/>
        </p:blipFill>
        <p:spPr>
          <a:xfrm>
            <a:off x="452361" y="2791390"/>
            <a:ext cx="5266912" cy="3384376"/>
          </a:xfrm>
          <a:prstGeom prst="rect">
            <a:avLst/>
          </a:prstGeom>
        </p:spPr>
      </p:pic>
    </p:spTree>
    <p:extLst>
      <p:ext uri="{BB962C8B-B14F-4D97-AF65-F5344CB8AC3E}">
        <p14:creationId xmlns:p14="http://schemas.microsoft.com/office/powerpoint/2010/main" val="106789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7348FC-E272-7540-8C5E-365459CBCD1E}"/>
              </a:ext>
            </a:extLst>
          </p:cNvPr>
          <p:cNvSpPr>
            <a:spLocks noGrp="1"/>
          </p:cNvSpPr>
          <p:nvPr>
            <p:ph type="sldNum" sz="quarter" idx="12"/>
          </p:nvPr>
        </p:nvSpPr>
        <p:spPr/>
        <p:txBody>
          <a:bodyPr/>
          <a:lstStyle/>
          <a:p>
            <a:fld id="{551115BC-487E-4422-894C-CB7CD3E79223}" type="slidenum">
              <a:rPr lang="en-GB" smtClean="0"/>
              <a:pPr/>
              <a:t>14</a:t>
            </a:fld>
            <a:endParaRPr lang="en-GB"/>
          </a:p>
        </p:txBody>
      </p:sp>
      <p:pic>
        <p:nvPicPr>
          <p:cNvPr id="6" name="Picture 5">
            <a:extLst>
              <a:ext uri="{FF2B5EF4-FFF2-40B4-BE49-F238E27FC236}">
                <a16:creationId xmlns:a16="http://schemas.microsoft.com/office/drawing/2014/main" id="{D961F0A8-5EBE-7449-AA80-1126F3591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4" y="2036425"/>
            <a:ext cx="5327558" cy="4108707"/>
          </a:xfrm>
          <a:prstGeom prst="rect">
            <a:avLst/>
          </a:prstGeom>
        </p:spPr>
      </p:pic>
      <p:sp>
        <p:nvSpPr>
          <p:cNvPr id="7" name="Right Arrow 6">
            <a:extLst>
              <a:ext uri="{FF2B5EF4-FFF2-40B4-BE49-F238E27FC236}">
                <a16:creationId xmlns:a16="http://schemas.microsoft.com/office/drawing/2014/main" id="{399DF570-8173-5248-A104-DB78851A1234}"/>
              </a:ext>
            </a:extLst>
          </p:cNvPr>
          <p:cNvSpPr/>
          <p:nvPr/>
        </p:nvSpPr>
        <p:spPr>
          <a:xfrm>
            <a:off x="5603671" y="3795643"/>
            <a:ext cx="504056" cy="310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1229CDB-6827-024A-9880-BC7DE4D88E66}"/>
              </a:ext>
            </a:extLst>
          </p:cNvPr>
          <p:cNvPicPr>
            <a:picLocks noChangeAspect="1"/>
          </p:cNvPicPr>
          <p:nvPr/>
        </p:nvPicPr>
        <p:blipFill>
          <a:blip r:embed="rId3"/>
          <a:stretch>
            <a:fillRect/>
          </a:stretch>
        </p:blipFill>
        <p:spPr>
          <a:xfrm>
            <a:off x="7818628" y="5661248"/>
            <a:ext cx="2274193" cy="974654"/>
          </a:xfrm>
          <a:prstGeom prst="rect">
            <a:avLst/>
          </a:prstGeom>
        </p:spPr>
      </p:pic>
      <p:pic>
        <p:nvPicPr>
          <p:cNvPr id="9" name="Picture 8">
            <a:extLst>
              <a:ext uri="{FF2B5EF4-FFF2-40B4-BE49-F238E27FC236}">
                <a16:creationId xmlns:a16="http://schemas.microsoft.com/office/drawing/2014/main" id="{045F3CEB-D1A1-294A-82C6-9AD75A290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15" y="2036425"/>
            <a:ext cx="5749719" cy="3624823"/>
          </a:xfrm>
          <a:prstGeom prst="rect">
            <a:avLst/>
          </a:prstGeom>
        </p:spPr>
      </p:pic>
      <p:sp>
        <p:nvSpPr>
          <p:cNvPr id="10" name="Title 1">
            <a:extLst>
              <a:ext uri="{FF2B5EF4-FFF2-40B4-BE49-F238E27FC236}">
                <a16:creationId xmlns:a16="http://schemas.microsoft.com/office/drawing/2014/main" id="{FD537FF1-0C43-5E4C-ACEC-21A3591B8C4E}"/>
              </a:ext>
            </a:extLst>
          </p:cNvPr>
          <p:cNvSpPr>
            <a:spLocks noGrp="1"/>
          </p:cNvSpPr>
          <p:nvPr>
            <p:ph type="title"/>
          </p:nvPr>
        </p:nvSpPr>
        <p:spPr>
          <a:xfrm>
            <a:off x="609600" y="346646"/>
            <a:ext cx="9518848" cy="562074"/>
          </a:xfrm>
        </p:spPr>
        <p:txBody>
          <a:bodyPr/>
          <a:lstStyle/>
          <a:p>
            <a:r>
              <a:rPr lang="en-GB" dirty="0"/>
              <a:t>Unconventional Uses</a:t>
            </a:r>
          </a:p>
        </p:txBody>
      </p:sp>
      <p:sp>
        <p:nvSpPr>
          <p:cNvPr id="11" name="Text Placeholder 4">
            <a:extLst>
              <a:ext uri="{FF2B5EF4-FFF2-40B4-BE49-F238E27FC236}">
                <a16:creationId xmlns:a16="http://schemas.microsoft.com/office/drawing/2014/main" id="{ADD0AA62-ACD7-DC42-AF9D-E524F39123BF}"/>
              </a:ext>
            </a:extLst>
          </p:cNvPr>
          <p:cNvSpPr>
            <a:spLocks noGrp="1"/>
          </p:cNvSpPr>
          <p:nvPr>
            <p:ph type="body" sz="quarter" idx="13"/>
          </p:nvPr>
        </p:nvSpPr>
        <p:spPr>
          <a:xfrm>
            <a:off x="609600" y="797780"/>
            <a:ext cx="9518848" cy="590550"/>
          </a:xfrm>
        </p:spPr>
        <p:txBody>
          <a:bodyPr/>
          <a:lstStyle/>
          <a:p>
            <a:r>
              <a:rPr lang="en-GB" dirty="0"/>
              <a:t>Profile Monitor (NPM in the LEBT section)</a:t>
            </a:r>
          </a:p>
          <a:p>
            <a:endParaRPr lang="en-GB" dirty="0"/>
          </a:p>
        </p:txBody>
      </p:sp>
    </p:spTree>
    <p:extLst>
      <p:ext uri="{BB962C8B-B14F-4D97-AF65-F5344CB8AC3E}">
        <p14:creationId xmlns:p14="http://schemas.microsoft.com/office/powerpoint/2010/main" val="115512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AE76-A6C5-FE43-B0D5-705A16F8A147}"/>
              </a:ext>
            </a:extLst>
          </p:cNvPr>
          <p:cNvSpPr>
            <a:spLocks noGrp="1"/>
          </p:cNvSpPr>
          <p:nvPr>
            <p:ph type="title"/>
          </p:nvPr>
        </p:nvSpPr>
        <p:spPr/>
        <p:txBody>
          <a:bodyPr/>
          <a:lstStyle/>
          <a:p>
            <a:r>
              <a:rPr lang="en-GB" dirty="0"/>
              <a:t>Unconventional Uses</a:t>
            </a:r>
          </a:p>
        </p:txBody>
      </p:sp>
      <p:sp>
        <p:nvSpPr>
          <p:cNvPr id="4" name="Slide Number Placeholder 3">
            <a:extLst>
              <a:ext uri="{FF2B5EF4-FFF2-40B4-BE49-F238E27FC236}">
                <a16:creationId xmlns:a16="http://schemas.microsoft.com/office/drawing/2014/main" id="{4B8F2E22-B399-D042-B581-F06149E325BD}"/>
              </a:ext>
            </a:extLst>
          </p:cNvPr>
          <p:cNvSpPr>
            <a:spLocks noGrp="1"/>
          </p:cNvSpPr>
          <p:nvPr>
            <p:ph type="sldNum" sz="quarter" idx="12"/>
          </p:nvPr>
        </p:nvSpPr>
        <p:spPr/>
        <p:txBody>
          <a:bodyPr/>
          <a:lstStyle/>
          <a:p>
            <a:fld id="{551115BC-487E-4422-894C-CB7CD3E79223}" type="slidenum">
              <a:rPr lang="en-GB" smtClean="0"/>
              <a:pPr/>
              <a:t>15</a:t>
            </a:fld>
            <a:endParaRPr lang="en-GB"/>
          </a:p>
        </p:txBody>
      </p:sp>
      <p:sp>
        <p:nvSpPr>
          <p:cNvPr id="5" name="Text Placeholder 4">
            <a:extLst>
              <a:ext uri="{FF2B5EF4-FFF2-40B4-BE49-F238E27FC236}">
                <a16:creationId xmlns:a16="http://schemas.microsoft.com/office/drawing/2014/main" id="{4BB0C407-F3F8-7B43-9788-FC2E961F2BC1}"/>
              </a:ext>
            </a:extLst>
          </p:cNvPr>
          <p:cNvSpPr>
            <a:spLocks noGrp="1"/>
          </p:cNvSpPr>
          <p:nvPr>
            <p:ph type="body" sz="quarter" idx="13"/>
          </p:nvPr>
        </p:nvSpPr>
        <p:spPr/>
        <p:txBody>
          <a:bodyPr/>
          <a:lstStyle/>
          <a:p>
            <a:r>
              <a:rPr lang="en-GB" dirty="0"/>
              <a:t>Profile Monitor (NPM in the LEBT section)</a:t>
            </a:r>
          </a:p>
          <a:p>
            <a:endParaRPr lang="en-GB" dirty="0"/>
          </a:p>
        </p:txBody>
      </p:sp>
      <p:pic>
        <p:nvPicPr>
          <p:cNvPr id="9" name="Picture 8">
            <a:extLst>
              <a:ext uri="{FF2B5EF4-FFF2-40B4-BE49-F238E27FC236}">
                <a16:creationId xmlns:a16="http://schemas.microsoft.com/office/drawing/2014/main" id="{50AA905C-08D4-CB42-AA1C-47B5D931C0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556792"/>
            <a:ext cx="5656560" cy="1712302"/>
          </a:xfrm>
          <a:prstGeom prst="rect">
            <a:avLst/>
          </a:prstGeom>
        </p:spPr>
      </p:pic>
      <p:pic>
        <p:nvPicPr>
          <p:cNvPr id="11" name="Picture 10">
            <a:extLst>
              <a:ext uri="{FF2B5EF4-FFF2-40B4-BE49-F238E27FC236}">
                <a16:creationId xmlns:a16="http://schemas.microsoft.com/office/drawing/2014/main" id="{412BCA96-3A9A-814A-A933-201D95BB2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030" y="3435660"/>
            <a:ext cx="4546972" cy="2888142"/>
          </a:xfrm>
          <a:prstGeom prst="rect">
            <a:avLst/>
          </a:prstGeom>
        </p:spPr>
      </p:pic>
      <p:sp>
        <p:nvSpPr>
          <p:cNvPr id="12" name="Curved Right Arrow 11">
            <a:extLst>
              <a:ext uri="{FF2B5EF4-FFF2-40B4-BE49-F238E27FC236}">
                <a16:creationId xmlns:a16="http://schemas.microsoft.com/office/drawing/2014/main" id="{A1CBA702-E244-5E4E-9F51-BC5B241B8C4B}"/>
              </a:ext>
            </a:extLst>
          </p:cNvPr>
          <p:cNvSpPr/>
          <p:nvPr/>
        </p:nvSpPr>
        <p:spPr>
          <a:xfrm rot="20257623">
            <a:off x="177551" y="2883659"/>
            <a:ext cx="864096" cy="17281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13">
            <a:extLst>
              <a:ext uri="{FF2B5EF4-FFF2-40B4-BE49-F238E27FC236}">
                <a16:creationId xmlns:a16="http://schemas.microsoft.com/office/drawing/2014/main" id="{B6643CAF-81E7-0D4C-BEE1-077CBB5EB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024" y="2123187"/>
            <a:ext cx="5563427" cy="4561782"/>
          </a:xfrm>
          <a:prstGeom prst="rect">
            <a:avLst/>
          </a:prstGeom>
        </p:spPr>
      </p:pic>
      <p:sp>
        <p:nvSpPr>
          <p:cNvPr id="15" name="TextBox 14">
            <a:extLst>
              <a:ext uri="{FF2B5EF4-FFF2-40B4-BE49-F238E27FC236}">
                <a16:creationId xmlns:a16="http://schemas.microsoft.com/office/drawing/2014/main" id="{11C255AA-E4AA-7747-AC5A-6AC0FC33FFDE}"/>
              </a:ext>
            </a:extLst>
          </p:cNvPr>
          <p:cNvSpPr txBox="1"/>
          <p:nvPr/>
        </p:nvSpPr>
        <p:spPr>
          <a:xfrm>
            <a:off x="8904312" y="1440420"/>
            <a:ext cx="914400" cy="914400"/>
          </a:xfrm>
          <a:prstGeom prst="rect">
            <a:avLst/>
          </a:prstGeom>
        </p:spPr>
        <p:txBody>
          <a:bodyPr vert="horz" wrap="none" lIns="91440" tIns="45720" rIns="91440" bIns="45720" rtlCol="0" anchor="t">
            <a:normAutofit/>
          </a:bodyPr>
          <a:lstStyle/>
          <a:p>
            <a:pPr algn="ctr"/>
            <a:r>
              <a:rPr lang="en-GB" sz="2000" dirty="0"/>
              <a:t>Estimate misalignments and initial conditions and </a:t>
            </a:r>
          </a:p>
          <a:p>
            <a:pPr algn="ctr"/>
            <a:r>
              <a:rPr lang="en-GB" sz="2000" dirty="0"/>
              <a:t>try to explain BCM measurement</a:t>
            </a:r>
          </a:p>
        </p:txBody>
      </p:sp>
      <p:sp>
        <p:nvSpPr>
          <p:cNvPr id="3" name="Right Arrow 2">
            <a:extLst>
              <a:ext uri="{FF2B5EF4-FFF2-40B4-BE49-F238E27FC236}">
                <a16:creationId xmlns:a16="http://schemas.microsoft.com/office/drawing/2014/main" id="{4FED56BD-3884-AE41-B268-38CA590EE7D9}"/>
              </a:ext>
            </a:extLst>
          </p:cNvPr>
          <p:cNvSpPr/>
          <p:nvPr/>
        </p:nvSpPr>
        <p:spPr>
          <a:xfrm>
            <a:off x="8904312" y="2123187"/>
            <a:ext cx="288032" cy="369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a:extLst>
              <a:ext uri="{FF2B5EF4-FFF2-40B4-BE49-F238E27FC236}">
                <a16:creationId xmlns:a16="http://schemas.microsoft.com/office/drawing/2014/main" id="{B25F004B-ABD2-4F4D-8870-BCB649078F74}"/>
              </a:ext>
            </a:extLst>
          </p:cNvPr>
          <p:cNvSpPr/>
          <p:nvPr/>
        </p:nvSpPr>
        <p:spPr>
          <a:xfrm rot="8674673">
            <a:off x="8621489" y="4150562"/>
            <a:ext cx="825642" cy="369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a:extLst>
              <a:ext uri="{FF2B5EF4-FFF2-40B4-BE49-F238E27FC236}">
                <a16:creationId xmlns:a16="http://schemas.microsoft.com/office/drawing/2014/main" id="{CC8FA468-A052-2948-B477-11EA6A6F67FA}"/>
              </a:ext>
            </a:extLst>
          </p:cNvPr>
          <p:cNvSpPr/>
          <p:nvPr/>
        </p:nvSpPr>
        <p:spPr>
          <a:xfrm flipH="1">
            <a:off x="8976320" y="5954093"/>
            <a:ext cx="288032" cy="3697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752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01B2-BEF7-EE4D-B257-DFA9756673F4}"/>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02B5B34B-6C6E-0D4A-AF16-631B84142206}"/>
              </a:ext>
            </a:extLst>
          </p:cNvPr>
          <p:cNvSpPr>
            <a:spLocks noGrp="1"/>
          </p:cNvSpPr>
          <p:nvPr>
            <p:ph idx="1"/>
          </p:nvPr>
        </p:nvSpPr>
        <p:spPr/>
        <p:txBody>
          <a:bodyPr/>
          <a:lstStyle/>
          <a:p>
            <a:r>
              <a:rPr lang="en-GB" dirty="0"/>
              <a:t>Diagnostics enable us to verify that the machine we actually put together corresponds to the one we modelled.</a:t>
            </a:r>
          </a:p>
          <a:p>
            <a:r>
              <a:rPr lang="en-GB" dirty="0"/>
              <a:t>Usually they don’t match 100%, again we use BI to make</a:t>
            </a:r>
            <a:r>
              <a:rPr lang="en-GB" dirty="0">
                <a:solidFill>
                  <a:srgbClr val="FF0000"/>
                </a:solidFill>
              </a:rPr>
              <a:t> </a:t>
            </a:r>
            <a:r>
              <a:rPr lang="en-GB" dirty="0"/>
              <a:t>model </a:t>
            </a:r>
            <a:r>
              <a:rPr lang="en-GB"/>
              <a:t>and reality to</a:t>
            </a:r>
            <a:r>
              <a:rPr lang="en-GB">
                <a:solidFill>
                  <a:srgbClr val="FF0000"/>
                </a:solidFill>
              </a:rPr>
              <a:t> </a:t>
            </a:r>
            <a:r>
              <a:rPr lang="en-GB" dirty="0"/>
              <a:t>get closer together or, in some cases, to find another set point in which the machine works better</a:t>
            </a:r>
          </a:p>
          <a:p>
            <a:r>
              <a:rPr lang="en-GB" dirty="0"/>
              <a:t>Bottom line: We need diagnostics to do anything Beam Physics related. We will always push it to the limit. Very often we will ask from it more than we have previously defined, just to make your life more exciting!</a:t>
            </a:r>
          </a:p>
          <a:p>
            <a:endParaRPr lang="en-GB" dirty="0"/>
          </a:p>
        </p:txBody>
      </p:sp>
      <p:sp>
        <p:nvSpPr>
          <p:cNvPr id="4" name="Slide Number Placeholder 3">
            <a:extLst>
              <a:ext uri="{FF2B5EF4-FFF2-40B4-BE49-F238E27FC236}">
                <a16:creationId xmlns:a16="http://schemas.microsoft.com/office/drawing/2014/main" id="{2529019B-EAC6-9A41-9863-51DDC76A7EB6}"/>
              </a:ext>
            </a:extLst>
          </p:cNvPr>
          <p:cNvSpPr>
            <a:spLocks noGrp="1"/>
          </p:cNvSpPr>
          <p:nvPr>
            <p:ph type="sldNum" sz="quarter" idx="12"/>
          </p:nvPr>
        </p:nvSpPr>
        <p:spPr/>
        <p:txBody>
          <a:bodyPr/>
          <a:lstStyle/>
          <a:p>
            <a:fld id="{551115BC-487E-4422-894C-CB7CD3E79223}" type="slidenum">
              <a:rPr lang="en-GB" smtClean="0"/>
              <a:pPr/>
              <a:t>16</a:t>
            </a:fld>
            <a:endParaRPr lang="en-GB"/>
          </a:p>
        </p:txBody>
      </p:sp>
    </p:spTree>
    <p:extLst>
      <p:ext uri="{BB962C8B-B14F-4D97-AF65-F5344CB8AC3E}">
        <p14:creationId xmlns:p14="http://schemas.microsoft.com/office/powerpoint/2010/main" val="142973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6E4925-E70B-8043-9312-69B339AE625C}"/>
              </a:ext>
            </a:extLst>
          </p:cNvPr>
          <p:cNvSpPr>
            <a:spLocks noGrp="1"/>
          </p:cNvSpPr>
          <p:nvPr>
            <p:ph type="ctrTitle"/>
          </p:nvPr>
        </p:nvSpPr>
        <p:spPr/>
        <p:txBody>
          <a:bodyPr>
            <a:normAutofit/>
          </a:bodyPr>
          <a:lstStyle/>
          <a:p>
            <a:r>
              <a:rPr lang="en-GB" sz="6000" dirty="0"/>
              <a:t>Thank you!</a:t>
            </a:r>
          </a:p>
        </p:txBody>
      </p:sp>
      <p:sp>
        <p:nvSpPr>
          <p:cNvPr id="7" name="Subtitle 6">
            <a:extLst>
              <a:ext uri="{FF2B5EF4-FFF2-40B4-BE49-F238E27FC236}">
                <a16:creationId xmlns:a16="http://schemas.microsoft.com/office/drawing/2014/main" id="{74D343B8-E01D-4C49-BB78-3349F8050FD2}"/>
              </a:ext>
            </a:extLst>
          </p:cNvPr>
          <p:cNvSpPr>
            <a:spLocks noGrp="1"/>
          </p:cNvSpPr>
          <p:nvPr>
            <p:ph type="subTitle" idx="1"/>
          </p:nvPr>
        </p:nvSpPr>
        <p:spPr/>
        <p:txBody>
          <a:bodyPr>
            <a:normAutofit/>
          </a:bodyPr>
          <a:lstStyle/>
          <a:p>
            <a:r>
              <a:rPr lang="en-GB" sz="3000" dirty="0"/>
              <a:t>Questions?</a:t>
            </a:r>
          </a:p>
        </p:txBody>
      </p:sp>
      <p:sp>
        <p:nvSpPr>
          <p:cNvPr id="4" name="Slide Number Placeholder 3">
            <a:extLst>
              <a:ext uri="{FF2B5EF4-FFF2-40B4-BE49-F238E27FC236}">
                <a16:creationId xmlns:a16="http://schemas.microsoft.com/office/drawing/2014/main" id="{74BB5865-E7AB-6248-8A9F-324B237B12FD}"/>
              </a:ext>
            </a:extLst>
          </p:cNvPr>
          <p:cNvSpPr>
            <a:spLocks noGrp="1"/>
          </p:cNvSpPr>
          <p:nvPr>
            <p:ph type="sldNum" sz="quarter" idx="12"/>
          </p:nvPr>
        </p:nvSpPr>
        <p:spPr/>
        <p:txBody>
          <a:bodyPr/>
          <a:lstStyle/>
          <a:p>
            <a:fld id="{551115BC-487E-4422-894C-CB7CD3E79223}" type="slidenum">
              <a:rPr lang="en-GB" smtClean="0"/>
              <a:pPr/>
              <a:t>17</a:t>
            </a:fld>
            <a:endParaRPr lang="en-GB"/>
          </a:p>
        </p:txBody>
      </p:sp>
    </p:spTree>
    <p:extLst>
      <p:ext uri="{BB962C8B-B14F-4D97-AF65-F5344CB8AC3E}">
        <p14:creationId xmlns:p14="http://schemas.microsoft.com/office/powerpoint/2010/main" val="238437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504-DD39-644B-B2E2-231ADD4660D8}"/>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BCD4039D-B3FC-BE45-8F7F-6B3CB683E134}"/>
              </a:ext>
            </a:extLst>
          </p:cNvPr>
          <p:cNvSpPr>
            <a:spLocks noGrp="1"/>
          </p:cNvSpPr>
          <p:nvPr>
            <p:ph type="sldNum" sz="quarter" idx="12"/>
          </p:nvPr>
        </p:nvSpPr>
        <p:spPr/>
        <p:txBody>
          <a:bodyPr/>
          <a:lstStyle/>
          <a:p>
            <a:fld id="{551115BC-487E-4422-894C-CB7CD3E79223}" type="slidenum">
              <a:rPr lang="en-GB" smtClean="0"/>
              <a:pPr/>
              <a:t>18</a:t>
            </a:fld>
            <a:endParaRPr lang="en-GB"/>
          </a:p>
        </p:txBody>
      </p:sp>
      <p:sp>
        <p:nvSpPr>
          <p:cNvPr id="5" name="Text Placeholder 4">
            <a:extLst>
              <a:ext uri="{FF2B5EF4-FFF2-40B4-BE49-F238E27FC236}">
                <a16:creationId xmlns:a16="http://schemas.microsoft.com/office/drawing/2014/main" id="{211E590D-6A11-4D40-88E5-962A2EFF9D79}"/>
              </a:ext>
            </a:extLst>
          </p:cNvPr>
          <p:cNvSpPr>
            <a:spLocks noGrp="1"/>
          </p:cNvSpPr>
          <p:nvPr>
            <p:ph type="body" sz="quarter" idx="13"/>
          </p:nvPr>
        </p:nvSpPr>
        <p:spPr/>
        <p:txBody>
          <a:bodyPr/>
          <a:lstStyle/>
          <a:p>
            <a:endParaRPr lang="en-GB"/>
          </a:p>
        </p:txBody>
      </p:sp>
      <p:grpSp>
        <p:nvGrpSpPr>
          <p:cNvPr id="27" name="Group 26">
            <a:extLst>
              <a:ext uri="{FF2B5EF4-FFF2-40B4-BE49-F238E27FC236}">
                <a16:creationId xmlns:a16="http://schemas.microsoft.com/office/drawing/2014/main" id="{3E54C85E-A409-9E4C-AE62-3B0B61807E1A}"/>
              </a:ext>
            </a:extLst>
          </p:cNvPr>
          <p:cNvGrpSpPr/>
          <p:nvPr/>
        </p:nvGrpSpPr>
        <p:grpSpPr>
          <a:xfrm>
            <a:off x="4871864" y="2300653"/>
            <a:ext cx="2889200" cy="2856539"/>
            <a:chOff x="4871864" y="2300653"/>
            <a:chExt cx="2889200" cy="2856539"/>
          </a:xfrm>
        </p:grpSpPr>
        <p:cxnSp>
          <p:nvCxnSpPr>
            <p:cNvPr id="7" name="Straight Arrow Connector 6">
              <a:extLst>
                <a:ext uri="{FF2B5EF4-FFF2-40B4-BE49-F238E27FC236}">
                  <a16:creationId xmlns:a16="http://schemas.microsoft.com/office/drawing/2014/main" id="{8D66450A-E6DB-EC45-AD7A-C41BD671D5C4}"/>
                </a:ext>
              </a:extLst>
            </p:cNvPr>
            <p:cNvCxnSpPr/>
            <p:nvPr/>
          </p:nvCxnSpPr>
          <p:spPr>
            <a:xfrm flipV="1">
              <a:off x="6168008" y="2564904"/>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D50DD6-AA92-4B49-94AC-BF7E8843DAB6}"/>
                </a:ext>
              </a:extLst>
            </p:cNvPr>
            <p:cNvCxnSpPr>
              <a:cxnSpLocks/>
            </p:cNvCxnSpPr>
            <p:nvPr/>
          </p:nvCxnSpPr>
          <p:spPr>
            <a:xfrm rot="5400000" flipV="1">
              <a:off x="6168008" y="2564904"/>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B7105F-AEDA-2A44-A26F-E0EC8EDFD2FE}"/>
                </a:ext>
              </a:extLst>
            </p:cNvPr>
            <p:cNvSpPr txBox="1"/>
            <p:nvPr/>
          </p:nvSpPr>
          <p:spPr>
            <a:xfrm>
              <a:off x="6168008" y="2300653"/>
              <a:ext cx="288032" cy="432048"/>
            </a:xfrm>
            <a:prstGeom prst="rect">
              <a:avLst/>
            </a:prstGeom>
          </p:spPr>
          <p:txBody>
            <a:bodyPr vert="horz" wrap="none" lIns="91440" tIns="45720" rIns="91440" bIns="45720" rtlCol="0" anchor="t">
              <a:normAutofit/>
            </a:bodyPr>
            <a:lstStyle/>
            <a:p>
              <a:pPr algn="l"/>
              <a:r>
                <a:rPr lang="en-GB" sz="2000" dirty="0"/>
                <a:t>x’</a:t>
              </a:r>
            </a:p>
          </p:txBody>
        </p:sp>
        <p:sp>
          <p:nvSpPr>
            <p:cNvPr id="10" name="TextBox 9">
              <a:extLst>
                <a:ext uri="{FF2B5EF4-FFF2-40B4-BE49-F238E27FC236}">
                  <a16:creationId xmlns:a16="http://schemas.microsoft.com/office/drawing/2014/main" id="{D6CC0EDF-D204-4644-A2CB-D669E6E72B68}"/>
                </a:ext>
              </a:extLst>
            </p:cNvPr>
            <p:cNvSpPr txBox="1"/>
            <p:nvPr/>
          </p:nvSpPr>
          <p:spPr>
            <a:xfrm>
              <a:off x="7473032" y="3645024"/>
              <a:ext cx="288032" cy="432048"/>
            </a:xfrm>
            <a:prstGeom prst="rect">
              <a:avLst/>
            </a:prstGeom>
          </p:spPr>
          <p:txBody>
            <a:bodyPr vert="horz" wrap="none" lIns="91440" tIns="45720" rIns="91440" bIns="45720" rtlCol="0" anchor="t">
              <a:normAutofit/>
            </a:bodyPr>
            <a:lstStyle/>
            <a:p>
              <a:pPr algn="l"/>
              <a:r>
                <a:rPr lang="en-GB" sz="2000" dirty="0"/>
                <a:t>x</a:t>
              </a:r>
            </a:p>
          </p:txBody>
        </p:sp>
        <p:cxnSp>
          <p:nvCxnSpPr>
            <p:cNvPr id="12" name="Straight Arrow Connector 11">
              <a:extLst>
                <a:ext uri="{FF2B5EF4-FFF2-40B4-BE49-F238E27FC236}">
                  <a16:creationId xmlns:a16="http://schemas.microsoft.com/office/drawing/2014/main" id="{82864260-5FB4-9747-9EEC-C87304733497}"/>
                </a:ext>
              </a:extLst>
            </p:cNvPr>
            <p:cNvCxnSpPr/>
            <p:nvPr/>
          </p:nvCxnSpPr>
          <p:spPr>
            <a:xfrm flipV="1">
              <a:off x="6168008" y="2924944"/>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9511D1D-5B0F-6449-9AAB-E4FEBDA646B8}"/>
                </a:ext>
              </a:extLst>
            </p:cNvPr>
            <p:cNvSpPr/>
            <p:nvPr/>
          </p:nvSpPr>
          <p:spPr>
            <a:xfrm>
              <a:off x="5267908" y="2899152"/>
              <a:ext cx="1800200" cy="180924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ross 13">
              <a:extLst>
                <a:ext uri="{FF2B5EF4-FFF2-40B4-BE49-F238E27FC236}">
                  <a16:creationId xmlns:a16="http://schemas.microsoft.com/office/drawing/2014/main" id="{20976689-E4FF-C94F-8B8D-524B7342C870}"/>
                </a:ext>
              </a:extLst>
            </p:cNvPr>
            <p:cNvSpPr/>
            <p:nvPr/>
          </p:nvSpPr>
          <p:spPr>
            <a:xfrm rot="18926628">
              <a:off x="5115012" y="3718135"/>
              <a:ext cx="288032" cy="288032"/>
            </a:xfrm>
            <a:prstGeom prst="plus">
              <a:avLst>
                <a:gd name="adj" fmla="val 3793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E8871693-8D33-9A4E-BFF7-EE124C1B40AA}"/>
                </a:ext>
              </a:extLst>
            </p:cNvPr>
            <p:cNvCxnSpPr/>
            <p:nvPr/>
          </p:nvCxnSpPr>
          <p:spPr>
            <a:xfrm flipH="1">
              <a:off x="5231904" y="2996952"/>
              <a:ext cx="302796" cy="3600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91016B-E8A1-F840-B30F-43485EECC7CD}"/>
                </a:ext>
              </a:extLst>
            </p:cNvPr>
            <p:cNvCxnSpPr>
              <a:cxnSpLocks/>
            </p:cNvCxnSpPr>
            <p:nvPr/>
          </p:nvCxnSpPr>
          <p:spPr>
            <a:xfrm flipH="1" flipV="1">
              <a:off x="5383302" y="3315535"/>
              <a:ext cx="784706" cy="5455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6477A30F-21D3-284A-A0B5-E127406FDF01}"/>
              </a:ext>
            </a:extLst>
          </p:cNvPr>
          <p:cNvGrpSpPr/>
          <p:nvPr/>
        </p:nvGrpSpPr>
        <p:grpSpPr>
          <a:xfrm>
            <a:off x="1246476" y="2564904"/>
            <a:ext cx="2893430" cy="4024790"/>
            <a:chOff x="1246476" y="2564904"/>
            <a:chExt cx="2893430" cy="4024790"/>
          </a:xfrm>
        </p:grpSpPr>
        <p:cxnSp>
          <p:nvCxnSpPr>
            <p:cNvPr id="29" name="Straight Arrow Connector 28">
              <a:extLst>
                <a:ext uri="{FF2B5EF4-FFF2-40B4-BE49-F238E27FC236}">
                  <a16:creationId xmlns:a16="http://schemas.microsoft.com/office/drawing/2014/main" id="{FDF60B1A-C077-D249-9BEA-A0A93697F958}"/>
                </a:ext>
              </a:extLst>
            </p:cNvPr>
            <p:cNvCxnSpPr/>
            <p:nvPr/>
          </p:nvCxnSpPr>
          <p:spPr>
            <a:xfrm flipV="1">
              <a:off x="2542620" y="2829155"/>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1C7E67A-00E4-7342-9484-0AE5DBA9389B}"/>
                </a:ext>
              </a:extLst>
            </p:cNvPr>
            <p:cNvCxnSpPr>
              <a:cxnSpLocks/>
            </p:cNvCxnSpPr>
            <p:nvPr/>
          </p:nvCxnSpPr>
          <p:spPr>
            <a:xfrm rot="5400000" flipV="1">
              <a:off x="2542620" y="2829155"/>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E4791FC-1013-E84D-BF0C-0B9C8849844B}"/>
                </a:ext>
              </a:extLst>
            </p:cNvPr>
            <p:cNvSpPr txBox="1"/>
            <p:nvPr/>
          </p:nvSpPr>
          <p:spPr>
            <a:xfrm>
              <a:off x="2542620" y="2564904"/>
              <a:ext cx="288032" cy="432048"/>
            </a:xfrm>
            <a:prstGeom prst="rect">
              <a:avLst/>
            </a:prstGeom>
          </p:spPr>
          <p:txBody>
            <a:bodyPr vert="horz" wrap="none" lIns="91440" tIns="45720" rIns="91440" bIns="45720" rtlCol="0" anchor="t">
              <a:normAutofit/>
            </a:bodyPr>
            <a:lstStyle/>
            <a:p>
              <a:pPr algn="l"/>
              <a:r>
                <a:rPr lang="en-GB" sz="2000" dirty="0"/>
                <a:t>x’</a:t>
              </a:r>
            </a:p>
          </p:txBody>
        </p:sp>
        <p:sp>
          <p:nvSpPr>
            <p:cNvPr id="32" name="TextBox 31">
              <a:extLst>
                <a:ext uri="{FF2B5EF4-FFF2-40B4-BE49-F238E27FC236}">
                  <a16:creationId xmlns:a16="http://schemas.microsoft.com/office/drawing/2014/main" id="{153C067C-4580-8B47-B4D9-B1547EDB183F}"/>
                </a:ext>
              </a:extLst>
            </p:cNvPr>
            <p:cNvSpPr txBox="1"/>
            <p:nvPr/>
          </p:nvSpPr>
          <p:spPr>
            <a:xfrm>
              <a:off x="3847644" y="3909275"/>
              <a:ext cx="288032" cy="432048"/>
            </a:xfrm>
            <a:prstGeom prst="rect">
              <a:avLst/>
            </a:prstGeom>
          </p:spPr>
          <p:txBody>
            <a:bodyPr vert="horz" wrap="none" lIns="91440" tIns="45720" rIns="91440" bIns="45720" rtlCol="0" anchor="t">
              <a:normAutofit/>
            </a:bodyPr>
            <a:lstStyle/>
            <a:p>
              <a:pPr algn="l"/>
              <a:r>
                <a:rPr lang="en-GB" sz="2000" dirty="0"/>
                <a:t>x</a:t>
              </a:r>
            </a:p>
          </p:txBody>
        </p:sp>
        <p:sp>
          <p:nvSpPr>
            <p:cNvPr id="34" name="Oval 33">
              <a:extLst>
                <a:ext uri="{FF2B5EF4-FFF2-40B4-BE49-F238E27FC236}">
                  <a16:creationId xmlns:a16="http://schemas.microsoft.com/office/drawing/2014/main" id="{266BE6BF-17EA-A444-B25F-77AC701B0970}"/>
                </a:ext>
              </a:extLst>
            </p:cNvPr>
            <p:cNvSpPr/>
            <p:nvPr/>
          </p:nvSpPr>
          <p:spPr>
            <a:xfrm rot="20538259">
              <a:off x="1576472" y="3868132"/>
              <a:ext cx="1933200" cy="48162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ECD9F1E0-F9A4-9C43-B296-E446DC4583D5}"/>
                </a:ext>
              </a:extLst>
            </p:cNvPr>
            <p:cNvSpPr/>
            <p:nvPr/>
          </p:nvSpPr>
          <p:spPr>
            <a:xfrm rot="17466004">
              <a:off x="1576221" y="3902761"/>
              <a:ext cx="1933200" cy="481621"/>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173D002D-4E61-C846-8B25-2CB31922325A}"/>
                </a:ext>
              </a:extLst>
            </p:cNvPr>
            <p:cNvSpPr/>
            <p:nvPr/>
          </p:nvSpPr>
          <p:spPr>
            <a:xfrm rot="8093223">
              <a:off x="1576020" y="3884487"/>
              <a:ext cx="1933200" cy="481621"/>
            </a:xfrm>
            <a:prstGeom prst="ellipse">
              <a:avLst/>
            </a:prstGeom>
            <a:noFill/>
            <a:ln w="19050">
              <a:solidFill>
                <a:srgbClr val="0094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C2A6EB62-C523-4D47-A4BF-2A062D3F9EC0}"/>
                </a:ext>
              </a:extLst>
            </p:cNvPr>
            <p:cNvCxnSpPr>
              <a:cxnSpLocks/>
            </p:cNvCxnSpPr>
            <p:nvPr/>
          </p:nvCxnSpPr>
          <p:spPr>
            <a:xfrm>
              <a:off x="2929282" y="3241779"/>
              <a:ext cx="0" cy="3157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DDC3075-0CBB-324C-BFF1-684C6BCF4A78}"/>
                </a:ext>
              </a:extLst>
            </p:cNvPr>
            <p:cNvCxnSpPr>
              <a:cxnSpLocks/>
              <a:stCxn id="34" idx="6"/>
            </p:cNvCxnSpPr>
            <p:nvPr/>
          </p:nvCxnSpPr>
          <p:spPr>
            <a:xfrm>
              <a:off x="3463937" y="3815134"/>
              <a:ext cx="0" cy="25837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AB534D-C953-644F-9180-5BF4D75F5416}"/>
                </a:ext>
              </a:extLst>
            </p:cNvPr>
            <p:cNvCxnSpPr>
              <a:cxnSpLocks/>
              <a:stCxn id="39" idx="2"/>
            </p:cNvCxnSpPr>
            <p:nvPr/>
          </p:nvCxnSpPr>
          <p:spPr>
            <a:xfrm>
              <a:off x="3224760" y="3440462"/>
              <a:ext cx="0" cy="2958463"/>
            </a:xfrm>
            <a:prstGeom prst="line">
              <a:avLst/>
            </a:prstGeom>
            <a:ln w="19050">
              <a:solidFill>
                <a:srgbClr val="0094CA"/>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43941B4-A0F7-8F40-95AB-16A5B95C1DC0}"/>
                </a:ext>
              </a:extLst>
            </p:cNvPr>
            <p:cNvCxnSpPr>
              <a:cxnSpLocks/>
            </p:cNvCxnSpPr>
            <p:nvPr/>
          </p:nvCxnSpPr>
          <p:spPr>
            <a:xfrm flipV="1">
              <a:off x="2546850" y="5077526"/>
              <a:ext cx="0" cy="15121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4D46EFF-9162-204D-8E76-405D5E19808F}"/>
                </a:ext>
              </a:extLst>
            </p:cNvPr>
            <p:cNvCxnSpPr>
              <a:cxnSpLocks/>
            </p:cNvCxnSpPr>
            <p:nvPr/>
          </p:nvCxnSpPr>
          <p:spPr>
            <a:xfrm rot="5400000" flipV="1">
              <a:off x="2546850" y="5077526"/>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674C25A-1E9A-3542-96C7-43E597663A99}"/>
                </a:ext>
              </a:extLst>
            </p:cNvPr>
            <p:cNvSpPr txBox="1"/>
            <p:nvPr/>
          </p:nvSpPr>
          <p:spPr>
            <a:xfrm>
              <a:off x="2546850" y="4813275"/>
              <a:ext cx="288032" cy="432048"/>
            </a:xfrm>
            <a:prstGeom prst="rect">
              <a:avLst/>
            </a:prstGeom>
          </p:spPr>
          <p:txBody>
            <a:bodyPr vert="horz" wrap="none" lIns="91440" tIns="45720" rIns="91440" bIns="45720" rtlCol="0" anchor="t">
              <a:normAutofit/>
            </a:bodyPr>
            <a:lstStyle/>
            <a:p>
              <a:pPr algn="l"/>
              <a:r>
                <a:rPr lang="en-GB" sz="2000" dirty="0"/>
                <a:t>A</a:t>
              </a:r>
            </a:p>
          </p:txBody>
        </p:sp>
        <p:sp>
          <p:nvSpPr>
            <p:cNvPr id="40" name="TextBox 39">
              <a:extLst>
                <a:ext uri="{FF2B5EF4-FFF2-40B4-BE49-F238E27FC236}">
                  <a16:creationId xmlns:a16="http://schemas.microsoft.com/office/drawing/2014/main" id="{BAF7C69B-30B0-7845-AF60-C89101E610A9}"/>
                </a:ext>
              </a:extLst>
            </p:cNvPr>
            <p:cNvSpPr txBox="1"/>
            <p:nvPr/>
          </p:nvSpPr>
          <p:spPr>
            <a:xfrm>
              <a:off x="3851874" y="6157646"/>
              <a:ext cx="288032" cy="432048"/>
            </a:xfrm>
            <a:prstGeom prst="rect">
              <a:avLst/>
            </a:prstGeom>
          </p:spPr>
          <p:txBody>
            <a:bodyPr vert="horz" wrap="none" lIns="91440" tIns="45720" rIns="91440" bIns="45720" rtlCol="0" anchor="t">
              <a:normAutofit/>
            </a:bodyPr>
            <a:lstStyle/>
            <a:p>
              <a:pPr algn="l"/>
              <a:r>
                <a:rPr lang="en-GB" sz="2000" dirty="0"/>
                <a:t>x</a:t>
              </a:r>
            </a:p>
          </p:txBody>
        </p:sp>
        <p:sp>
          <p:nvSpPr>
            <p:cNvPr id="47" name="Freeform 46">
              <a:extLst>
                <a:ext uri="{FF2B5EF4-FFF2-40B4-BE49-F238E27FC236}">
                  <a16:creationId xmlns:a16="http://schemas.microsoft.com/office/drawing/2014/main" id="{60C14DE0-C334-3445-A31D-077D879E161D}"/>
                </a:ext>
              </a:extLst>
            </p:cNvPr>
            <p:cNvSpPr/>
            <p:nvPr/>
          </p:nvSpPr>
          <p:spPr>
            <a:xfrm>
              <a:off x="1598239" y="5313162"/>
              <a:ext cx="1888761" cy="1072057"/>
            </a:xfrm>
            <a:custGeom>
              <a:avLst/>
              <a:gdLst>
                <a:gd name="connsiteX0" fmla="*/ 0 w 2497873"/>
                <a:gd name="connsiteY0" fmla="*/ 2018523 h 2041301"/>
                <a:gd name="connsiteX1" fmla="*/ 457200 w 2497873"/>
                <a:gd name="connsiteY1" fmla="*/ 2007372 h 2041301"/>
                <a:gd name="connsiteX2" fmla="*/ 769434 w 2497873"/>
                <a:gd name="connsiteY2" fmla="*/ 1695138 h 2041301"/>
                <a:gd name="connsiteX3" fmla="*/ 1037064 w 2497873"/>
                <a:gd name="connsiteY3" fmla="*/ 892250 h 2041301"/>
                <a:gd name="connsiteX4" fmla="*/ 1148576 w 2497873"/>
                <a:gd name="connsiteY4" fmla="*/ 290084 h 2041301"/>
                <a:gd name="connsiteX5" fmla="*/ 1304693 w 2497873"/>
                <a:gd name="connsiteY5" fmla="*/ 153 h 2041301"/>
                <a:gd name="connsiteX6" fmla="*/ 1460810 w 2497873"/>
                <a:gd name="connsiteY6" fmla="*/ 323538 h 2041301"/>
                <a:gd name="connsiteX7" fmla="*/ 1583473 w 2497873"/>
                <a:gd name="connsiteY7" fmla="*/ 959158 h 2041301"/>
                <a:gd name="connsiteX8" fmla="*/ 1728439 w 2497873"/>
                <a:gd name="connsiteY8" fmla="*/ 1717440 h 2041301"/>
                <a:gd name="connsiteX9" fmla="*/ 1884556 w 2497873"/>
                <a:gd name="connsiteY9" fmla="*/ 1907011 h 2041301"/>
                <a:gd name="connsiteX10" fmla="*/ 2129883 w 2497873"/>
                <a:gd name="connsiteY10" fmla="*/ 1973918 h 2041301"/>
                <a:gd name="connsiteX11" fmla="*/ 2497873 w 2497873"/>
                <a:gd name="connsiteY11" fmla="*/ 1985070 h 20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7873" h="2041301">
                  <a:moveTo>
                    <a:pt x="0" y="2018523"/>
                  </a:moveTo>
                  <a:cubicBezTo>
                    <a:pt x="164480" y="2039896"/>
                    <a:pt x="328961" y="2061269"/>
                    <a:pt x="457200" y="2007372"/>
                  </a:cubicBezTo>
                  <a:cubicBezTo>
                    <a:pt x="585439" y="1953475"/>
                    <a:pt x="672790" y="1880992"/>
                    <a:pt x="769434" y="1695138"/>
                  </a:cubicBezTo>
                  <a:cubicBezTo>
                    <a:pt x="866078" y="1509284"/>
                    <a:pt x="973874" y="1126426"/>
                    <a:pt x="1037064" y="892250"/>
                  </a:cubicBezTo>
                  <a:cubicBezTo>
                    <a:pt x="1100254" y="658074"/>
                    <a:pt x="1103971" y="438767"/>
                    <a:pt x="1148576" y="290084"/>
                  </a:cubicBezTo>
                  <a:cubicBezTo>
                    <a:pt x="1193181" y="141401"/>
                    <a:pt x="1252654" y="-5423"/>
                    <a:pt x="1304693" y="153"/>
                  </a:cubicBezTo>
                  <a:cubicBezTo>
                    <a:pt x="1356732" y="5729"/>
                    <a:pt x="1414347" y="163704"/>
                    <a:pt x="1460810" y="323538"/>
                  </a:cubicBezTo>
                  <a:cubicBezTo>
                    <a:pt x="1507273" y="483372"/>
                    <a:pt x="1538868" y="726841"/>
                    <a:pt x="1583473" y="959158"/>
                  </a:cubicBezTo>
                  <a:cubicBezTo>
                    <a:pt x="1628078" y="1191475"/>
                    <a:pt x="1678259" y="1559465"/>
                    <a:pt x="1728439" y="1717440"/>
                  </a:cubicBezTo>
                  <a:cubicBezTo>
                    <a:pt x="1778619" y="1875415"/>
                    <a:pt x="1817649" y="1864265"/>
                    <a:pt x="1884556" y="1907011"/>
                  </a:cubicBezTo>
                  <a:cubicBezTo>
                    <a:pt x="1951463" y="1949757"/>
                    <a:pt x="2027664" y="1960908"/>
                    <a:pt x="2129883" y="1973918"/>
                  </a:cubicBezTo>
                  <a:cubicBezTo>
                    <a:pt x="2232102" y="1986928"/>
                    <a:pt x="2364987" y="1985999"/>
                    <a:pt x="2497873" y="198507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47">
              <a:extLst>
                <a:ext uri="{FF2B5EF4-FFF2-40B4-BE49-F238E27FC236}">
                  <a16:creationId xmlns:a16="http://schemas.microsoft.com/office/drawing/2014/main" id="{925EDD3E-9469-BE4D-9972-E5F29CFE57B0}"/>
                </a:ext>
              </a:extLst>
            </p:cNvPr>
            <p:cNvSpPr/>
            <p:nvPr/>
          </p:nvSpPr>
          <p:spPr>
            <a:xfrm>
              <a:off x="1293605" y="5667503"/>
              <a:ext cx="2642155" cy="724569"/>
            </a:xfrm>
            <a:custGeom>
              <a:avLst/>
              <a:gdLst>
                <a:gd name="connsiteX0" fmla="*/ 0 w 2497873"/>
                <a:gd name="connsiteY0" fmla="*/ 2018523 h 2041301"/>
                <a:gd name="connsiteX1" fmla="*/ 457200 w 2497873"/>
                <a:gd name="connsiteY1" fmla="*/ 2007372 h 2041301"/>
                <a:gd name="connsiteX2" fmla="*/ 769434 w 2497873"/>
                <a:gd name="connsiteY2" fmla="*/ 1695138 h 2041301"/>
                <a:gd name="connsiteX3" fmla="*/ 1037064 w 2497873"/>
                <a:gd name="connsiteY3" fmla="*/ 892250 h 2041301"/>
                <a:gd name="connsiteX4" fmla="*/ 1148576 w 2497873"/>
                <a:gd name="connsiteY4" fmla="*/ 290084 h 2041301"/>
                <a:gd name="connsiteX5" fmla="*/ 1304693 w 2497873"/>
                <a:gd name="connsiteY5" fmla="*/ 153 h 2041301"/>
                <a:gd name="connsiteX6" fmla="*/ 1460810 w 2497873"/>
                <a:gd name="connsiteY6" fmla="*/ 323538 h 2041301"/>
                <a:gd name="connsiteX7" fmla="*/ 1583473 w 2497873"/>
                <a:gd name="connsiteY7" fmla="*/ 959158 h 2041301"/>
                <a:gd name="connsiteX8" fmla="*/ 1728439 w 2497873"/>
                <a:gd name="connsiteY8" fmla="*/ 1717440 h 2041301"/>
                <a:gd name="connsiteX9" fmla="*/ 1884556 w 2497873"/>
                <a:gd name="connsiteY9" fmla="*/ 1907011 h 2041301"/>
                <a:gd name="connsiteX10" fmla="*/ 2129883 w 2497873"/>
                <a:gd name="connsiteY10" fmla="*/ 1973918 h 2041301"/>
                <a:gd name="connsiteX11" fmla="*/ 2497873 w 2497873"/>
                <a:gd name="connsiteY11" fmla="*/ 1985070 h 20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7873" h="2041301">
                  <a:moveTo>
                    <a:pt x="0" y="2018523"/>
                  </a:moveTo>
                  <a:cubicBezTo>
                    <a:pt x="164480" y="2039896"/>
                    <a:pt x="328961" y="2061269"/>
                    <a:pt x="457200" y="2007372"/>
                  </a:cubicBezTo>
                  <a:cubicBezTo>
                    <a:pt x="585439" y="1953475"/>
                    <a:pt x="672790" y="1880992"/>
                    <a:pt x="769434" y="1695138"/>
                  </a:cubicBezTo>
                  <a:cubicBezTo>
                    <a:pt x="866078" y="1509284"/>
                    <a:pt x="973874" y="1126426"/>
                    <a:pt x="1037064" y="892250"/>
                  </a:cubicBezTo>
                  <a:cubicBezTo>
                    <a:pt x="1100254" y="658074"/>
                    <a:pt x="1103971" y="438767"/>
                    <a:pt x="1148576" y="290084"/>
                  </a:cubicBezTo>
                  <a:cubicBezTo>
                    <a:pt x="1193181" y="141401"/>
                    <a:pt x="1252654" y="-5423"/>
                    <a:pt x="1304693" y="153"/>
                  </a:cubicBezTo>
                  <a:cubicBezTo>
                    <a:pt x="1356732" y="5729"/>
                    <a:pt x="1414347" y="163704"/>
                    <a:pt x="1460810" y="323538"/>
                  </a:cubicBezTo>
                  <a:cubicBezTo>
                    <a:pt x="1507273" y="483372"/>
                    <a:pt x="1538868" y="726841"/>
                    <a:pt x="1583473" y="959158"/>
                  </a:cubicBezTo>
                  <a:cubicBezTo>
                    <a:pt x="1628078" y="1191475"/>
                    <a:pt x="1678259" y="1559465"/>
                    <a:pt x="1728439" y="1717440"/>
                  </a:cubicBezTo>
                  <a:cubicBezTo>
                    <a:pt x="1778619" y="1875415"/>
                    <a:pt x="1817649" y="1864265"/>
                    <a:pt x="1884556" y="1907011"/>
                  </a:cubicBezTo>
                  <a:cubicBezTo>
                    <a:pt x="1951463" y="1949757"/>
                    <a:pt x="2027664" y="1960908"/>
                    <a:pt x="2129883" y="1973918"/>
                  </a:cubicBezTo>
                  <a:cubicBezTo>
                    <a:pt x="2232102" y="1986928"/>
                    <a:pt x="2364987" y="1985999"/>
                    <a:pt x="2497873" y="1985070"/>
                  </a:cubicBezTo>
                </a:path>
              </a:pathLst>
            </a:custGeom>
            <a:no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51">
              <a:extLst>
                <a:ext uri="{FF2B5EF4-FFF2-40B4-BE49-F238E27FC236}">
                  <a16:creationId xmlns:a16="http://schemas.microsoft.com/office/drawing/2014/main" id="{200A7CD5-6DD7-094A-B89F-5F1924B6B162}"/>
                </a:ext>
              </a:extLst>
            </p:cNvPr>
            <p:cNvSpPr/>
            <p:nvPr/>
          </p:nvSpPr>
          <p:spPr>
            <a:xfrm>
              <a:off x="1271239" y="5898255"/>
              <a:ext cx="2430966" cy="485503"/>
            </a:xfrm>
            <a:custGeom>
              <a:avLst/>
              <a:gdLst>
                <a:gd name="connsiteX0" fmla="*/ 0 w 2430966"/>
                <a:gd name="connsiteY0" fmla="*/ 469091 h 485503"/>
                <a:gd name="connsiteX1" fmla="*/ 312234 w 2430966"/>
                <a:gd name="connsiteY1" fmla="*/ 457940 h 485503"/>
                <a:gd name="connsiteX2" fmla="*/ 490654 w 2430966"/>
                <a:gd name="connsiteY2" fmla="*/ 212613 h 485503"/>
                <a:gd name="connsiteX3" fmla="*/ 646771 w 2430966"/>
                <a:gd name="connsiteY3" fmla="*/ 78799 h 485503"/>
                <a:gd name="connsiteX4" fmla="*/ 1326995 w 2430966"/>
                <a:gd name="connsiteY4" fmla="*/ 740 h 485503"/>
                <a:gd name="connsiteX5" fmla="*/ 1951463 w 2430966"/>
                <a:gd name="connsiteY5" fmla="*/ 123404 h 485503"/>
                <a:gd name="connsiteX6" fmla="*/ 2174488 w 2430966"/>
                <a:gd name="connsiteY6" fmla="*/ 391033 h 485503"/>
                <a:gd name="connsiteX7" fmla="*/ 2263698 w 2430966"/>
                <a:gd name="connsiteY7" fmla="*/ 469091 h 485503"/>
                <a:gd name="connsiteX8" fmla="*/ 2430966 w 2430966"/>
                <a:gd name="connsiteY8" fmla="*/ 469091 h 48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966" h="485503">
                  <a:moveTo>
                    <a:pt x="0" y="469091"/>
                  </a:moveTo>
                  <a:cubicBezTo>
                    <a:pt x="115229" y="484888"/>
                    <a:pt x="230458" y="500686"/>
                    <a:pt x="312234" y="457940"/>
                  </a:cubicBezTo>
                  <a:cubicBezTo>
                    <a:pt x="394010" y="415194"/>
                    <a:pt x="434898" y="275803"/>
                    <a:pt x="490654" y="212613"/>
                  </a:cubicBezTo>
                  <a:cubicBezTo>
                    <a:pt x="546410" y="149423"/>
                    <a:pt x="507381" y="114111"/>
                    <a:pt x="646771" y="78799"/>
                  </a:cubicBezTo>
                  <a:cubicBezTo>
                    <a:pt x="786161" y="43487"/>
                    <a:pt x="1109546" y="-6694"/>
                    <a:pt x="1326995" y="740"/>
                  </a:cubicBezTo>
                  <a:cubicBezTo>
                    <a:pt x="1544444" y="8174"/>
                    <a:pt x="1810214" y="58355"/>
                    <a:pt x="1951463" y="123404"/>
                  </a:cubicBezTo>
                  <a:cubicBezTo>
                    <a:pt x="2092712" y="188453"/>
                    <a:pt x="2122449" y="333419"/>
                    <a:pt x="2174488" y="391033"/>
                  </a:cubicBezTo>
                  <a:cubicBezTo>
                    <a:pt x="2226527" y="448647"/>
                    <a:pt x="2220952" y="456081"/>
                    <a:pt x="2263698" y="469091"/>
                  </a:cubicBezTo>
                  <a:cubicBezTo>
                    <a:pt x="2306444" y="482101"/>
                    <a:pt x="2368705" y="475596"/>
                    <a:pt x="2430966" y="4690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4B655546-8AA2-CD43-8735-BE2F4893F502}"/>
              </a:ext>
            </a:extLst>
          </p:cNvPr>
          <p:cNvGrpSpPr/>
          <p:nvPr/>
        </p:nvGrpSpPr>
        <p:grpSpPr>
          <a:xfrm>
            <a:off x="8079989" y="2678718"/>
            <a:ext cx="3240360" cy="3720207"/>
            <a:chOff x="8079989" y="2678718"/>
            <a:chExt cx="3240360" cy="3720207"/>
          </a:xfrm>
        </p:grpSpPr>
        <p:cxnSp>
          <p:nvCxnSpPr>
            <p:cNvPr id="58" name="Straight Arrow Connector 57">
              <a:extLst>
                <a:ext uri="{FF2B5EF4-FFF2-40B4-BE49-F238E27FC236}">
                  <a16:creationId xmlns:a16="http://schemas.microsoft.com/office/drawing/2014/main" id="{DE126E6D-6D30-0E45-B896-AB47451B94F7}"/>
                </a:ext>
              </a:extLst>
            </p:cNvPr>
            <p:cNvCxnSpPr/>
            <p:nvPr/>
          </p:nvCxnSpPr>
          <p:spPr>
            <a:xfrm flipV="1">
              <a:off x="8616280" y="3806637"/>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6549BC0-8BF2-3B4B-AA87-9513BB91F938}"/>
                </a:ext>
              </a:extLst>
            </p:cNvPr>
            <p:cNvCxnSpPr>
              <a:cxnSpLocks/>
            </p:cNvCxnSpPr>
            <p:nvPr/>
          </p:nvCxnSpPr>
          <p:spPr>
            <a:xfrm rot="5400000" flipV="1">
              <a:off x="9567140" y="3806637"/>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77CE8C-1733-6742-B9C5-2353584401CD}"/>
                </a:ext>
              </a:extLst>
            </p:cNvPr>
            <p:cNvSpPr txBox="1"/>
            <p:nvPr/>
          </p:nvSpPr>
          <p:spPr>
            <a:xfrm>
              <a:off x="8584046" y="3752227"/>
              <a:ext cx="288032" cy="432048"/>
            </a:xfrm>
            <a:prstGeom prst="rect">
              <a:avLst/>
            </a:prstGeom>
          </p:spPr>
          <p:txBody>
            <a:bodyPr vert="horz" wrap="none" lIns="91440" tIns="45720" rIns="91440" bIns="45720" rtlCol="0" anchor="t">
              <a:normAutofit/>
            </a:bodyPr>
            <a:lstStyle/>
            <a:p>
              <a:pPr algn="l"/>
              <a:r>
                <a:rPr lang="en-GB" sz="2000" dirty="0"/>
                <a:t>E</a:t>
              </a:r>
            </a:p>
          </p:txBody>
        </p:sp>
        <p:sp>
          <p:nvSpPr>
            <p:cNvPr id="61" name="TextBox 60">
              <a:extLst>
                <a:ext uri="{FF2B5EF4-FFF2-40B4-BE49-F238E27FC236}">
                  <a16:creationId xmlns:a16="http://schemas.microsoft.com/office/drawing/2014/main" id="{096F2FB5-0ECA-804E-A328-392DEEC6192C}"/>
                </a:ext>
              </a:extLst>
            </p:cNvPr>
            <p:cNvSpPr txBox="1"/>
            <p:nvPr/>
          </p:nvSpPr>
          <p:spPr>
            <a:xfrm>
              <a:off x="10872164" y="4886757"/>
              <a:ext cx="288032" cy="432048"/>
            </a:xfrm>
            <a:prstGeom prst="rect">
              <a:avLst/>
            </a:prstGeom>
          </p:spPr>
          <p:txBody>
            <a:bodyPr vert="horz" wrap="none" lIns="91440" tIns="45720" rIns="91440" bIns="45720" rtlCol="0" anchor="t">
              <a:normAutofit/>
            </a:bodyPr>
            <a:lstStyle/>
            <a:p>
              <a:pPr algn="l"/>
              <a:r>
                <a:rPr lang="en-GB" sz="2000" dirty="0"/>
                <a:t>φ</a:t>
              </a:r>
            </a:p>
          </p:txBody>
        </p:sp>
        <p:sp>
          <p:nvSpPr>
            <p:cNvPr id="91" name="Freeform 90">
              <a:extLst>
                <a:ext uri="{FF2B5EF4-FFF2-40B4-BE49-F238E27FC236}">
                  <a16:creationId xmlns:a16="http://schemas.microsoft.com/office/drawing/2014/main" id="{F794BD67-0EBB-1D4E-8DA0-8281137E0EF6}"/>
                </a:ext>
              </a:extLst>
            </p:cNvPr>
            <p:cNvSpPr/>
            <p:nvPr/>
          </p:nvSpPr>
          <p:spPr>
            <a:xfrm flipH="1">
              <a:off x="8616280" y="4159258"/>
              <a:ext cx="1952263" cy="1897804"/>
            </a:xfrm>
            <a:custGeom>
              <a:avLst/>
              <a:gdLst>
                <a:gd name="connsiteX0" fmla="*/ 0 w 1952263"/>
                <a:gd name="connsiteY0" fmla="*/ 945177 h 1897804"/>
                <a:gd name="connsiteX1" fmla="*/ 540152 w 1952263"/>
                <a:gd name="connsiteY1" fmla="*/ 26919 h 1897804"/>
                <a:gd name="connsiteX2" fmla="*/ 1469985 w 1952263"/>
                <a:gd name="connsiteY2" fmla="*/ 1871152 h 1897804"/>
                <a:gd name="connsiteX3" fmla="*/ 1952263 w 1952263"/>
                <a:gd name="connsiteY3" fmla="*/ 949036 h 1897804"/>
              </a:gdLst>
              <a:ahLst/>
              <a:cxnLst>
                <a:cxn ang="0">
                  <a:pos x="connsiteX0" y="connsiteY0"/>
                </a:cxn>
                <a:cxn ang="0">
                  <a:pos x="connsiteX1" y="connsiteY1"/>
                </a:cxn>
                <a:cxn ang="0">
                  <a:pos x="connsiteX2" y="connsiteY2"/>
                </a:cxn>
                <a:cxn ang="0">
                  <a:pos x="connsiteX3" y="connsiteY3"/>
                </a:cxn>
              </a:cxnLst>
              <a:rect l="l" t="t" r="r" b="b"/>
              <a:pathLst>
                <a:path w="1952263" h="1897804">
                  <a:moveTo>
                    <a:pt x="0" y="945177"/>
                  </a:moveTo>
                  <a:cubicBezTo>
                    <a:pt x="147577" y="408883"/>
                    <a:pt x="295155" y="-127410"/>
                    <a:pt x="540152" y="26919"/>
                  </a:cubicBezTo>
                  <a:cubicBezTo>
                    <a:pt x="785149" y="181248"/>
                    <a:pt x="1234633" y="1717466"/>
                    <a:pt x="1469985" y="1871152"/>
                  </a:cubicBezTo>
                  <a:cubicBezTo>
                    <a:pt x="1705337" y="2024838"/>
                    <a:pt x="1828800" y="1486937"/>
                    <a:pt x="1952263" y="949036"/>
                  </a:cubicBezTo>
                </a:path>
              </a:pathLst>
            </a:custGeom>
            <a:noFill/>
            <a:ln>
              <a:solidFill>
                <a:srgbClr val="13A1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F409FA9D-665D-4A43-9921-7FD1F54BEF62}"/>
                </a:ext>
              </a:extLst>
            </p:cNvPr>
            <p:cNvSpPr/>
            <p:nvPr/>
          </p:nvSpPr>
          <p:spPr>
            <a:xfrm>
              <a:off x="9650681" y="481327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896FC5C8-1333-D746-94DD-C21D2DB132F5}"/>
                </a:ext>
              </a:extLst>
            </p:cNvPr>
            <p:cNvSpPr/>
            <p:nvPr/>
          </p:nvSpPr>
          <p:spPr>
            <a:xfrm>
              <a:off x="9840416" y="438178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4" name="Picture 93">
              <a:extLst>
                <a:ext uri="{FF2B5EF4-FFF2-40B4-BE49-F238E27FC236}">
                  <a16:creationId xmlns:a16="http://schemas.microsoft.com/office/drawing/2014/main" id="{04EA54D6-2234-774B-8A4F-37FA188BD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357" y="3232645"/>
              <a:ext cx="480398" cy="590203"/>
            </a:xfrm>
            <a:prstGeom prst="rect">
              <a:avLst/>
            </a:prstGeom>
          </p:spPr>
        </p:pic>
        <p:pic>
          <p:nvPicPr>
            <p:cNvPr id="95" name="Picture 94">
              <a:extLst>
                <a:ext uri="{FF2B5EF4-FFF2-40B4-BE49-F238E27FC236}">
                  <a16:creationId xmlns:a16="http://schemas.microsoft.com/office/drawing/2014/main" id="{28D1FBF3-4716-1F42-A97F-62425A968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341" y="3232965"/>
              <a:ext cx="480398" cy="590203"/>
            </a:xfrm>
            <a:prstGeom prst="rect">
              <a:avLst/>
            </a:prstGeom>
          </p:spPr>
        </p:pic>
        <p:cxnSp>
          <p:nvCxnSpPr>
            <p:cNvPr id="97" name="Straight Arrow Connector 96">
              <a:extLst>
                <a:ext uri="{FF2B5EF4-FFF2-40B4-BE49-F238E27FC236}">
                  <a16:creationId xmlns:a16="http://schemas.microsoft.com/office/drawing/2014/main" id="{3D400810-22DA-C24D-AEC7-6963FE30CBA1}"/>
                </a:ext>
              </a:extLst>
            </p:cNvPr>
            <p:cNvCxnSpPr/>
            <p:nvPr/>
          </p:nvCxnSpPr>
          <p:spPr>
            <a:xfrm>
              <a:off x="8079989" y="3542814"/>
              <a:ext cx="3240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Left Brace 97">
              <a:extLst>
                <a:ext uri="{FF2B5EF4-FFF2-40B4-BE49-F238E27FC236}">
                  <a16:creationId xmlns:a16="http://schemas.microsoft.com/office/drawing/2014/main" id="{9FF34955-4B35-3644-8E36-77A1141161E9}"/>
                </a:ext>
              </a:extLst>
            </p:cNvPr>
            <p:cNvSpPr/>
            <p:nvPr/>
          </p:nvSpPr>
          <p:spPr>
            <a:xfrm rot="5400000">
              <a:off x="9612043" y="2212734"/>
              <a:ext cx="248258" cy="1741655"/>
            </a:xfrm>
            <a:prstGeom prst="leftBrace">
              <a:avLst>
                <a:gd name="adj1" fmla="val 54374"/>
                <a:gd name="adj2" fmla="val 503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TextBox 98">
              <a:extLst>
                <a:ext uri="{FF2B5EF4-FFF2-40B4-BE49-F238E27FC236}">
                  <a16:creationId xmlns:a16="http://schemas.microsoft.com/office/drawing/2014/main" id="{1DDF8866-57F1-3A4A-9BE1-C71DE60A516C}"/>
                </a:ext>
              </a:extLst>
            </p:cNvPr>
            <p:cNvSpPr txBox="1"/>
            <p:nvPr/>
          </p:nvSpPr>
          <p:spPr>
            <a:xfrm>
              <a:off x="9278972" y="2678718"/>
              <a:ext cx="914400" cy="384486"/>
            </a:xfrm>
            <a:prstGeom prst="rect">
              <a:avLst/>
            </a:prstGeom>
          </p:spPr>
          <p:txBody>
            <a:bodyPr vert="horz" wrap="none" lIns="91440" tIns="45720" rIns="91440" bIns="45720" rtlCol="0" anchor="t">
              <a:normAutofit lnSpcReduction="10000"/>
            </a:bodyPr>
            <a:lstStyle/>
            <a:p>
              <a:r>
                <a:rPr lang="en-GB" sz="2000" dirty="0">
                  <a:solidFill>
                    <a:srgbClr val="00B050"/>
                  </a:solidFill>
                </a:rPr>
                <a:t>∆t</a:t>
              </a:r>
              <a:r>
                <a:rPr lang="en-GB" sz="2000" dirty="0"/>
                <a:t> &lt; </a:t>
              </a:r>
              <a:r>
                <a:rPr lang="en-GB" sz="2000" dirty="0">
                  <a:solidFill>
                    <a:srgbClr val="FF0000"/>
                  </a:solidFill>
                </a:rPr>
                <a:t>∆t</a:t>
              </a:r>
              <a:r>
                <a:rPr lang="en-GB" sz="2000" dirty="0"/>
                <a:t> </a:t>
              </a:r>
            </a:p>
          </p:txBody>
        </p:sp>
      </p:grpSp>
      <p:grpSp>
        <p:nvGrpSpPr>
          <p:cNvPr id="3" name="Group 2">
            <a:extLst>
              <a:ext uri="{FF2B5EF4-FFF2-40B4-BE49-F238E27FC236}">
                <a16:creationId xmlns:a16="http://schemas.microsoft.com/office/drawing/2014/main" id="{9CBC0C54-E8E3-FA4D-A30B-4F8352DC6F73}"/>
              </a:ext>
            </a:extLst>
          </p:cNvPr>
          <p:cNvGrpSpPr/>
          <p:nvPr/>
        </p:nvGrpSpPr>
        <p:grpSpPr>
          <a:xfrm>
            <a:off x="199040" y="1546465"/>
            <a:ext cx="3256676" cy="2944903"/>
            <a:chOff x="7536160" y="2449528"/>
            <a:chExt cx="3256676" cy="2944903"/>
          </a:xfrm>
        </p:grpSpPr>
        <p:grpSp>
          <p:nvGrpSpPr>
            <p:cNvPr id="46" name="Group 45">
              <a:extLst>
                <a:ext uri="{FF2B5EF4-FFF2-40B4-BE49-F238E27FC236}">
                  <a16:creationId xmlns:a16="http://schemas.microsoft.com/office/drawing/2014/main" id="{DFE8FBBC-06B7-C14F-AF55-A3EB87970610}"/>
                </a:ext>
              </a:extLst>
            </p:cNvPr>
            <p:cNvGrpSpPr/>
            <p:nvPr/>
          </p:nvGrpSpPr>
          <p:grpSpPr>
            <a:xfrm>
              <a:off x="7536160" y="2449528"/>
              <a:ext cx="3256676" cy="2944903"/>
              <a:chOff x="2956956" y="653142"/>
              <a:chExt cx="4595751" cy="3966359"/>
            </a:xfrm>
          </p:grpSpPr>
          <p:sp>
            <p:nvSpPr>
              <p:cNvPr id="49" name="Rectangle 48">
                <a:extLst>
                  <a:ext uri="{FF2B5EF4-FFF2-40B4-BE49-F238E27FC236}">
                    <a16:creationId xmlns:a16="http://schemas.microsoft.com/office/drawing/2014/main" id="{61D7F599-88A1-8842-8879-4780CB398DB4}"/>
                  </a:ext>
                </a:extLst>
              </p:cNvPr>
              <p:cNvSpPr/>
              <p:nvPr/>
            </p:nvSpPr>
            <p:spPr>
              <a:xfrm>
                <a:off x="2956956" y="653142"/>
                <a:ext cx="4595751" cy="3966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50" name="Straight Arrow Connector 49">
                <a:extLst>
                  <a:ext uri="{FF2B5EF4-FFF2-40B4-BE49-F238E27FC236}">
                    <a16:creationId xmlns:a16="http://schemas.microsoft.com/office/drawing/2014/main" id="{C144DBEF-764A-2D43-AF93-99BA52313FC8}"/>
                  </a:ext>
                </a:extLst>
              </p:cNvPr>
              <p:cNvCxnSpPr/>
              <p:nvPr/>
            </p:nvCxnSpPr>
            <p:spPr>
              <a:xfrm flipV="1">
                <a:off x="4954312" y="914554"/>
                <a:ext cx="0" cy="36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DEEC6DC-9CD4-2646-8FF5-CC9E67563820}"/>
                  </a:ext>
                </a:extLst>
              </p:cNvPr>
              <p:cNvCxnSpPr/>
              <p:nvPr/>
            </p:nvCxnSpPr>
            <p:spPr>
              <a:xfrm>
                <a:off x="3154312" y="2714554"/>
                <a:ext cx="36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42ECC556-B93B-734F-BEA1-1B90263199D9}"/>
                  </a:ext>
                </a:extLst>
              </p:cNvPr>
              <p:cNvSpPr/>
              <p:nvPr/>
            </p:nvSpPr>
            <p:spPr>
              <a:xfrm rot="18600000">
                <a:off x="3514312" y="2084554"/>
                <a:ext cx="2880000" cy="1260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9B52E88A-3A44-8149-8B36-E0A5C8E858D8}"/>
                  </a:ext>
                </a:extLst>
              </p:cNvPr>
              <p:cNvCxnSpPr/>
              <p:nvPr/>
            </p:nvCxnSpPr>
            <p:spPr>
              <a:xfrm>
                <a:off x="6001200" y="1818418"/>
                <a:ext cx="0" cy="900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855ADC8-DAE4-B74C-8E1A-F7D0943E869D}"/>
                  </a:ext>
                </a:extLst>
              </p:cNvPr>
              <p:cNvCxnSpPr/>
              <p:nvPr/>
            </p:nvCxnSpPr>
            <p:spPr>
              <a:xfrm flipH="1">
                <a:off x="4972421" y="1535783"/>
                <a:ext cx="7200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D81D6B-5B19-C14D-B961-98892223F94C}"/>
                  </a:ext>
                </a:extLst>
              </p:cNvPr>
              <p:cNvCxnSpPr/>
              <p:nvPr/>
            </p:nvCxnSpPr>
            <p:spPr>
              <a:xfrm flipV="1">
                <a:off x="5973118" y="1830293"/>
                <a:ext cx="552923" cy="0"/>
              </a:xfrm>
              <a:prstGeom prst="line">
                <a:avLst/>
              </a:prstGeom>
              <a:ln>
                <a:solidFill>
                  <a:srgbClr val="353D3F"/>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4BB60C4-C0DF-324E-BBC2-85FB602EDE21}"/>
                  </a:ext>
                </a:extLst>
              </p:cNvPr>
              <p:cNvCxnSpPr/>
              <p:nvPr/>
            </p:nvCxnSpPr>
            <p:spPr>
              <a:xfrm>
                <a:off x="6362535" y="1830293"/>
                <a:ext cx="6300" cy="900000"/>
              </a:xfrm>
              <a:prstGeom prst="straightConnector1">
                <a:avLst/>
              </a:prstGeom>
              <a:ln>
                <a:solidFill>
                  <a:srgbClr val="353D3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4FF8B8A6-B50E-F24D-B386-C00509924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562" y="2810922"/>
                <a:ext cx="158750" cy="147320"/>
              </a:xfrm>
              <a:prstGeom prst="rect">
                <a:avLst/>
              </a:prstGeom>
            </p:spPr>
          </p:pic>
          <p:pic>
            <p:nvPicPr>
              <p:cNvPr id="64" name="Picture 63">
                <a:extLst>
                  <a:ext uri="{FF2B5EF4-FFF2-40B4-BE49-F238E27FC236}">
                    <a16:creationId xmlns:a16="http://schemas.microsoft.com/office/drawing/2014/main" id="{C9B6E91C-2E90-9B47-9376-69C6F594C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179" y="914554"/>
                <a:ext cx="240030" cy="262890"/>
              </a:xfrm>
              <a:prstGeom prst="rect">
                <a:avLst/>
              </a:prstGeom>
            </p:spPr>
          </p:pic>
          <p:pic>
            <p:nvPicPr>
              <p:cNvPr id="65" name="Picture 64">
                <a:extLst>
                  <a:ext uri="{FF2B5EF4-FFF2-40B4-BE49-F238E27FC236}">
                    <a16:creationId xmlns:a16="http://schemas.microsoft.com/office/drawing/2014/main" id="{7FF752D8-3CE3-F848-B8BF-295531FE3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352" y="2810922"/>
                <a:ext cx="834390" cy="346329"/>
              </a:xfrm>
              <a:prstGeom prst="rect">
                <a:avLst/>
              </a:prstGeom>
            </p:spPr>
          </p:pic>
          <p:pic>
            <p:nvPicPr>
              <p:cNvPr id="66" name="Picture 65">
                <a:extLst>
                  <a:ext uri="{FF2B5EF4-FFF2-40B4-BE49-F238E27FC236}">
                    <a16:creationId xmlns:a16="http://schemas.microsoft.com/office/drawing/2014/main" id="{A2C4F824-C84B-F548-9C26-D6208FA255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9471" y="1391193"/>
                <a:ext cx="785241" cy="289179"/>
              </a:xfrm>
              <a:prstGeom prst="rect">
                <a:avLst/>
              </a:prstGeom>
            </p:spPr>
          </p:pic>
          <p:sp>
            <p:nvSpPr>
              <p:cNvPr id="67" name="Rectangle 66">
                <a:extLst>
                  <a:ext uri="{FF2B5EF4-FFF2-40B4-BE49-F238E27FC236}">
                    <a16:creationId xmlns:a16="http://schemas.microsoft.com/office/drawing/2014/main" id="{E9F154FD-2FD9-9B44-87A6-5CD55FD3B6B5}"/>
                  </a:ext>
                </a:extLst>
              </p:cNvPr>
              <p:cNvSpPr/>
              <p:nvPr/>
            </p:nvSpPr>
            <p:spPr>
              <a:xfrm>
                <a:off x="6249579" y="2090057"/>
                <a:ext cx="205163" cy="35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1DB06226-0D72-5849-8A5A-9D29F813CD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4624" y="1936250"/>
                <a:ext cx="1181862" cy="688086"/>
              </a:xfrm>
              <a:prstGeom prst="rect">
                <a:avLst/>
              </a:prstGeom>
            </p:spPr>
          </p:pic>
        </p:grpSp>
        <p:sp>
          <p:nvSpPr>
            <p:cNvPr id="69" name="Oval 68">
              <a:extLst>
                <a:ext uri="{FF2B5EF4-FFF2-40B4-BE49-F238E27FC236}">
                  <a16:creationId xmlns:a16="http://schemas.microsoft.com/office/drawing/2014/main" id="{24CA4665-3671-A84F-88C8-C4E3DD47E7B9}"/>
                </a:ext>
              </a:extLst>
            </p:cNvPr>
            <p:cNvSpPr/>
            <p:nvPr/>
          </p:nvSpPr>
          <p:spPr>
            <a:xfrm rot="2259489">
              <a:off x="8738059" y="3473058"/>
              <a:ext cx="433247" cy="9788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AE096F6-56DD-C14D-A9D0-989E03B113A6}"/>
                </a:ext>
              </a:extLst>
            </p:cNvPr>
            <p:cNvSpPr/>
            <p:nvPr/>
          </p:nvSpPr>
          <p:spPr>
            <a:xfrm>
              <a:off x="9174838" y="3524133"/>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FF8D54FF-86AF-A248-843B-5732C702FE51}"/>
                </a:ext>
              </a:extLst>
            </p:cNvPr>
            <p:cNvSpPr/>
            <p:nvPr/>
          </p:nvSpPr>
          <p:spPr>
            <a:xfrm>
              <a:off x="8669240" y="3872512"/>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27C797F4-F4AD-4448-A019-982B37DB101D}"/>
                </a:ext>
              </a:extLst>
            </p:cNvPr>
            <p:cNvSpPr/>
            <p:nvPr/>
          </p:nvSpPr>
          <p:spPr>
            <a:xfrm>
              <a:off x="9002684" y="415845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7282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9B6AA8DE-5F9C-774D-A251-7A091E2C214E}"/>
              </a:ext>
            </a:extLst>
          </p:cNvPr>
          <p:cNvSpPr>
            <a:spLocks noGrp="1"/>
          </p:cNvSpPr>
          <p:nvPr>
            <p:ph idx="1"/>
          </p:nvPr>
        </p:nvSpPr>
        <p:spPr/>
        <p:txBody>
          <a:bodyPr/>
          <a:lstStyle/>
          <a:p>
            <a:r>
              <a:rPr lang="en-GB" dirty="0"/>
              <a:t>Beam Physics and Diagnostics are in a long term relationship…</a:t>
            </a:r>
          </a:p>
          <a:p>
            <a:pPr lvl="1"/>
            <a:r>
              <a:rPr lang="en-GB" dirty="0"/>
              <a:t>What is important</a:t>
            </a:r>
          </a:p>
          <a:p>
            <a:pPr lvl="1"/>
            <a:r>
              <a:rPr lang="en-GB" dirty="0"/>
              <a:t>Location. Location. Location</a:t>
            </a:r>
          </a:p>
          <a:p>
            <a:r>
              <a:rPr lang="en-GB" dirty="0"/>
              <a:t>Most common use cases</a:t>
            </a:r>
          </a:p>
          <a:p>
            <a:r>
              <a:rPr lang="en-GB" dirty="0"/>
              <a:t>Non-standard uses</a:t>
            </a:r>
          </a:p>
          <a:p>
            <a:r>
              <a:rPr lang="en-GB" dirty="0"/>
              <a:t>Conclusion</a:t>
            </a:r>
          </a:p>
        </p:txBody>
      </p:sp>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2</a:t>
            </a:fld>
            <a:endParaRPr lang="en-GB" noProof="0"/>
          </a:p>
        </p:txBody>
      </p:sp>
    </p:spTree>
    <p:extLst>
      <p:ext uri="{BB962C8B-B14F-4D97-AF65-F5344CB8AC3E}">
        <p14:creationId xmlns:p14="http://schemas.microsoft.com/office/powerpoint/2010/main" val="5273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60BC-4BA6-3E40-8742-62C4CE7D4E80}"/>
              </a:ext>
            </a:extLst>
          </p:cNvPr>
          <p:cNvSpPr>
            <a:spLocks noGrp="1"/>
          </p:cNvSpPr>
          <p:nvPr>
            <p:ph type="title"/>
          </p:nvPr>
        </p:nvSpPr>
        <p:spPr>
          <a:xfrm>
            <a:off x="580584" y="620688"/>
            <a:ext cx="9518848" cy="562074"/>
          </a:xfrm>
        </p:spPr>
        <p:txBody>
          <a:bodyPr/>
          <a:lstStyle/>
          <a:p>
            <a:r>
              <a:rPr lang="en-GB" dirty="0"/>
              <a:t>Beam Physics and Diagnostics are in a long term relationship…</a:t>
            </a:r>
          </a:p>
        </p:txBody>
      </p:sp>
      <p:sp>
        <p:nvSpPr>
          <p:cNvPr id="3" name="Content Placeholder 2">
            <a:extLst>
              <a:ext uri="{FF2B5EF4-FFF2-40B4-BE49-F238E27FC236}">
                <a16:creationId xmlns:a16="http://schemas.microsoft.com/office/drawing/2014/main" id="{987B38A7-F9A5-244B-BCE1-93E5CF25CDE1}"/>
              </a:ext>
            </a:extLst>
          </p:cNvPr>
          <p:cNvSpPr>
            <a:spLocks noGrp="1"/>
          </p:cNvSpPr>
          <p:nvPr>
            <p:ph idx="1"/>
          </p:nvPr>
        </p:nvSpPr>
        <p:spPr/>
        <p:txBody>
          <a:bodyPr/>
          <a:lstStyle/>
          <a:p>
            <a:r>
              <a:rPr lang="en-GB" dirty="0"/>
              <a:t>Diagnostics are the only direct interaction we have with the beam.</a:t>
            </a:r>
          </a:p>
          <a:p>
            <a:r>
              <a:rPr lang="en-GB" dirty="0"/>
              <a:t>The only indirect measurement we have are losses, which give us a lot of information but not the whole picture</a:t>
            </a:r>
          </a:p>
          <a:p>
            <a:r>
              <a:rPr lang="en-GB" dirty="0"/>
              <a:t>We did a lot of simulations of the machines and tested various scenarios however we never know what we will really get in the end</a:t>
            </a:r>
          </a:p>
          <a:p>
            <a:endParaRPr lang="en-GB" dirty="0"/>
          </a:p>
          <a:p>
            <a:r>
              <a:rPr lang="en-GB" dirty="0"/>
              <a:t>Two types of measurements:</a:t>
            </a:r>
          </a:p>
          <a:p>
            <a:pPr lvl="1"/>
            <a:r>
              <a:rPr lang="en-GB" dirty="0"/>
              <a:t>Non-destructive: used during the run concomitant with the beam, constant monitoring over some beam properties</a:t>
            </a:r>
          </a:p>
          <a:p>
            <a:pPr lvl="1"/>
            <a:r>
              <a:rPr lang="en-GB" dirty="0"/>
              <a:t>Destructive: used during tuning periods</a:t>
            </a:r>
          </a:p>
          <a:p>
            <a:pPr marL="0" indent="0">
              <a:buNone/>
            </a:pPr>
            <a:endParaRPr lang="en-GB" dirty="0"/>
          </a:p>
        </p:txBody>
      </p:sp>
      <p:sp>
        <p:nvSpPr>
          <p:cNvPr id="4" name="Slide Number Placeholder 3">
            <a:extLst>
              <a:ext uri="{FF2B5EF4-FFF2-40B4-BE49-F238E27FC236}">
                <a16:creationId xmlns:a16="http://schemas.microsoft.com/office/drawing/2014/main" id="{EABF861C-51A3-2B42-8F88-0DD8F049E36A}"/>
              </a:ext>
            </a:extLst>
          </p:cNvPr>
          <p:cNvSpPr>
            <a:spLocks noGrp="1"/>
          </p:cNvSpPr>
          <p:nvPr>
            <p:ph type="sldNum" sz="quarter" idx="12"/>
          </p:nvPr>
        </p:nvSpPr>
        <p:spPr/>
        <p:txBody>
          <a:bodyPr/>
          <a:lstStyle/>
          <a:p>
            <a:fld id="{551115BC-487E-4422-894C-CB7CD3E79223}" type="slidenum">
              <a:rPr lang="en-GB" smtClean="0"/>
              <a:pPr/>
              <a:t>3</a:t>
            </a:fld>
            <a:endParaRPr lang="en-GB" dirty="0"/>
          </a:p>
        </p:txBody>
      </p:sp>
      <p:pic>
        <p:nvPicPr>
          <p:cNvPr id="6" name="Picture 5">
            <a:extLst>
              <a:ext uri="{FF2B5EF4-FFF2-40B4-BE49-F238E27FC236}">
                <a16:creationId xmlns:a16="http://schemas.microsoft.com/office/drawing/2014/main" id="{324867C6-A549-2245-B780-E3BEB019F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4736666"/>
            <a:ext cx="2880000" cy="1987738"/>
          </a:xfrm>
          <a:prstGeom prst="rect">
            <a:avLst/>
          </a:prstGeom>
        </p:spPr>
      </p:pic>
      <p:grpSp>
        <p:nvGrpSpPr>
          <p:cNvPr id="7" name="Group 6">
            <a:extLst>
              <a:ext uri="{FF2B5EF4-FFF2-40B4-BE49-F238E27FC236}">
                <a16:creationId xmlns:a16="http://schemas.microsoft.com/office/drawing/2014/main" id="{D3D5ABF9-60FD-B34B-AF50-AF588853CECA}"/>
              </a:ext>
            </a:extLst>
          </p:cNvPr>
          <p:cNvGrpSpPr/>
          <p:nvPr/>
        </p:nvGrpSpPr>
        <p:grpSpPr>
          <a:xfrm>
            <a:off x="3124948" y="5243554"/>
            <a:ext cx="2215060" cy="1569822"/>
            <a:chOff x="568332" y="5303062"/>
            <a:chExt cx="2215060" cy="1569822"/>
          </a:xfrm>
        </p:grpSpPr>
        <p:pic>
          <p:nvPicPr>
            <p:cNvPr id="8" name="Picture 7">
              <a:extLst>
                <a:ext uri="{FF2B5EF4-FFF2-40B4-BE49-F238E27FC236}">
                  <a16:creationId xmlns:a16="http://schemas.microsoft.com/office/drawing/2014/main" id="{35FCA068-D2DE-CA41-97B7-4475B0D9F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5303062"/>
              <a:ext cx="2160000" cy="1438306"/>
            </a:xfrm>
            <a:prstGeom prst="rect">
              <a:avLst/>
            </a:prstGeom>
          </p:spPr>
        </p:pic>
        <p:sp>
          <p:nvSpPr>
            <p:cNvPr id="9" name="TextBox 8">
              <a:extLst>
                <a:ext uri="{FF2B5EF4-FFF2-40B4-BE49-F238E27FC236}">
                  <a16:creationId xmlns:a16="http://schemas.microsoft.com/office/drawing/2014/main" id="{8F7B2F35-D145-B544-9AB7-2916BE059013}"/>
                </a:ext>
              </a:extLst>
            </p:cNvPr>
            <p:cNvSpPr txBox="1"/>
            <p:nvPr/>
          </p:nvSpPr>
          <p:spPr>
            <a:xfrm rot="16200000">
              <a:off x="307625" y="5844317"/>
              <a:ext cx="731337" cy="209924"/>
            </a:xfrm>
            <a:prstGeom prst="rect">
              <a:avLst/>
            </a:prstGeom>
          </p:spPr>
          <p:txBody>
            <a:bodyPr vert="horz" wrap="none" lIns="91440" tIns="45720" rIns="91440" bIns="45720" rtlCol="0" anchor="t">
              <a:normAutofit fontScale="92500" lnSpcReduction="10000"/>
            </a:bodyPr>
            <a:lstStyle/>
            <a:p>
              <a:pPr algn="l"/>
              <a:r>
                <a:rPr lang="en-GB" sz="900" dirty="0"/>
                <a:t>Angle (</a:t>
              </a:r>
              <a:r>
                <a:rPr lang="en-GB" sz="900" dirty="0" err="1"/>
                <a:t>mrad</a:t>
              </a:r>
              <a:r>
                <a:rPr lang="en-GB" sz="900" dirty="0"/>
                <a:t>)</a:t>
              </a:r>
            </a:p>
          </p:txBody>
        </p:sp>
        <p:sp>
          <p:nvSpPr>
            <p:cNvPr id="10" name="TextBox 9">
              <a:extLst>
                <a:ext uri="{FF2B5EF4-FFF2-40B4-BE49-F238E27FC236}">
                  <a16:creationId xmlns:a16="http://schemas.microsoft.com/office/drawing/2014/main" id="{1FC37113-1B81-6C45-A7F3-171096FE2848}"/>
                </a:ext>
              </a:extLst>
            </p:cNvPr>
            <p:cNvSpPr txBox="1"/>
            <p:nvPr/>
          </p:nvSpPr>
          <p:spPr>
            <a:xfrm>
              <a:off x="1393132" y="6662960"/>
              <a:ext cx="731337" cy="209924"/>
            </a:xfrm>
            <a:prstGeom prst="rect">
              <a:avLst/>
            </a:prstGeom>
            <a:solidFill>
              <a:schemeClr val="bg1"/>
            </a:solidFill>
          </p:spPr>
          <p:txBody>
            <a:bodyPr vert="horz" wrap="none" lIns="91440" tIns="45720" rIns="91440" bIns="45720" rtlCol="0" anchor="t">
              <a:normAutofit fontScale="92500" lnSpcReduction="10000"/>
            </a:bodyPr>
            <a:lstStyle/>
            <a:p>
              <a:pPr algn="l"/>
              <a:r>
                <a:rPr lang="en-GB" sz="900" dirty="0"/>
                <a:t>Position (mm)</a:t>
              </a:r>
            </a:p>
          </p:txBody>
        </p:sp>
      </p:grpSp>
      <p:cxnSp>
        <p:nvCxnSpPr>
          <p:cNvPr id="12" name="Curved Connector 11">
            <a:extLst>
              <a:ext uri="{FF2B5EF4-FFF2-40B4-BE49-F238E27FC236}">
                <a16:creationId xmlns:a16="http://schemas.microsoft.com/office/drawing/2014/main" id="{46D81547-18E8-764C-865F-B5CE71F05575}"/>
              </a:ext>
            </a:extLst>
          </p:cNvPr>
          <p:cNvCxnSpPr>
            <a:cxnSpLocks/>
          </p:cNvCxnSpPr>
          <p:nvPr/>
        </p:nvCxnSpPr>
        <p:spPr>
          <a:xfrm rot="10800000" flipV="1">
            <a:off x="8471944" y="4509120"/>
            <a:ext cx="2664616" cy="1800200"/>
          </a:xfrm>
          <a:prstGeom prst="curvedConnector3">
            <a:avLst>
              <a:gd name="adj1" fmla="val -279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9343520D-3D23-314E-A701-99D0CA5BD9B0}"/>
              </a:ext>
            </a:extLst>
          </p:cNvPr>
          <p:cNvCxnSpPr>
            <a:cxnSpLocks/>
          </p:cNvCxnSpPr>
          <p:nvPr/>
        </p:nvCxnSpPr>
        <p:spPr>
          <a:xfrm>
            <a:off x="983432" y="5118646"/>
            <a:ext cx="2141515" cy="1008112"/>
          </a:xfrm>
          <a:prstGeom prst="curvedConnector3">
            <a:avLst>
              <a:gd name="adj1" fmla="val -23537"/>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09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B84-CA4D-964E-A677-DDA8FE436E34}"/>
              </a:ext>
            </a:extLst>
          </p:cNvPr>
          <p:cNvSpPr>
            <a:spLocks noGrp="1"/>
          </p:cNvSpPr>
          <p:nvPr>
            <p:ph type="title"/>
          </p:nvPr>
        </p:nvSpPr>
        <p:spPr/>
        <p:txBody>
          <a:bodyPr/>
          <a:lstStyle/>
          <a:p>
            <a:r>
              <a:rPr lang="en-GB" dirty="0"/>
              <a:t>What is important to Beam Physics</a:t>
            </a:r>
          </a:p>
        </p:txBody>
      </p:sp>
      <p:sp>
        <p:nvSpPr>
          <p:cNvPr id="3" name="Content Placeholder 2">
            <a:extLst>
              <a:ext uri="{FF2B5EF4-FFF2-40B4-BE49-F238E27FC236}">
                <a16:creationId xmlns:a16="http://schemas.microsoft.com/office/drawing/2014/main" id="{A3F28A26-88F7-6F46-8E07-00569C3B729A}"/>
              </a:ext>
            </a:extLst>
          </p:cNvPr>
          <p:cNvSpPr>
            <a:spLocks noGrp="1"/>
          </p:cNvSpPr>
          <p:nvPr>
            <p:ph idx="1"/>
          </p:nvPr>
        </p:nvSpPr>
        <p:spPr/>
        <p:txBody>
          <a:bodyPr/>
          <a:lstStyle/>
          <a:p>
            <a:r>
              <a:rPr lang="en-GB" b="1" dirty="0"/>
              <a:t>Goal:</a:t>
            </a:r>
            <a:r>
              <a:rPr lang="en-GB" dirty="0"/>
              <a:t> 5MW proton beam at the target with an (almost) even power density distribution without making the whole linac radioactive or drilling holes on important components during the process.</a:t>
            </a:r>
            <a:endParaRPr lang="en-GB" b="1" dirty="0"/>
          </a:p>
          <a:p>
            <a:endParaRPr lang="en-GB" b="1" dirty="0"/>
          </a:p>
          <a:p>
            <a:endParaRPr lang="en-GB" b="1" dirty="0"/>
          </a:p>
          <a:p>
            <a:r>
              <a:rPr lang="en-GB" b="1" dirty="0"/>
              <a:t>Meaning:</a:t>
            </a:r>
          </a:p>
          <a:p>
            <a:pPr lvl="1"/>
            <a:r>
              <a:rPr lang="en-GB" dirty="0"/>
              <a:t>Know the beam path and be able to correct it</a:t>
            </a:r>
          </a:p>
          <a:p>
            <a:pPr lvl="1"/>
            <a:r>
              <a:rPr lang="en-GB" dirty="0"/>
              <a:t>Know the beam size along the machine (or the optics) so we don’t scrape part of it away</a:t>
            </a:r>
          </a:p>
          <a:p>
            <a:pPr lvl="1"/>
            <a:r>
              <a:rPr lang="en-GB" dirty="0"/>
              <a:t>Know the cavities’ Amplitude and Phase to achieve the right energy</a:t>
            </a:r>
          </a:p>
          <a:p>
            <a:pPr lvl="1"/>
            <a:r>
              <a:rPr lang="en-GB" dirty="0"/>
              <a:t>Know the beam current</a:t>
            </a:r>
          </a:p>
        </p:txBody>
      </p:sp>
      <p:sp>
        <p:nvSpPr>
          <p:cNvPr id="4" name="Slide Number Placeholder 3">
            <a:extLst>
              <a:ext uri="{FF2B5EF4-FFF2-40B4-BE49-F238E27FC236}">
                <a16:creationId xmlns:a16="http://schemas.microsoft.com/office/drawing/2014/main" id="{8E972172-E7EB-4346-BE5A-4315A463BE9C}"/>
              </a:ext>
            </a:extLst>
          </p:cNvPr>
          <p:cNvSpPr>
            <a:spLocks noGrp="1"/>
          </p:cNvSpPr>
          <p:nvPr>
            <p:ph type="sldNum" sz="quarter" idx="12"/>
          </p:nvPr>
        </p:nvSpPr>
        <p:spPr/>
        <p:txBody>
          <a:bodyPr/>
          <a:lstStyle/>
          <a:p>
            <a:fld id="{551115BC-487E-4422-894C-CB7CD3E79223}" type="slidenum">
              <a:rPr lang="en-GB" smtClean="0"/>
              <a:pPr/>
              <a:t>4</a:t>
            </a:fld>
            <a:endParaRPr lang="en-GB"/>
          </a:p>
        </p:txBody>
      </p:sp>
      <p:sp>
        <p:nvSpPr>
          <p:cNvPr id="6" name="TextBox 5">
            <a:extLst>
              <a:ext uri="{FF2B5EF4-FFF2-40B4-BE49-F238E27FC236}">
                <a16:creationId xmlns:a16="http://schemas.microsoft.com/office/drawing/2014/main" id="{85C3354A-A8A1-AE4C-8605-CD570404DA06}"/>
              </a:ext>
            </a:extLst>
          </p:cNvPr>
          <p:cNvSpPr txBox="1"/>
          <p:nvPr/>
        </p:nvSpPr>
        <p:spPr>
          <a:xfrm>
            <a:off x="5571931" y="3957775"/>
            <a:ext cx="648072" cy="360040"/>
          </a:xfrm>
          <a:prstGeom prst="rect">
            <a:avLst/>
          </a:prstGeom>
          <a:solidFill>
            <a:schemeClr val="accent2"/>
          </a:solidFill>
        </p:spPr>
        <p:txBody>
          <a:bodyPr vert="horz" wrap="none" lIns="91440" tIns="45720" rIns="91440" bIns="45720" rtlCol="0" anchor="t">
            <a:normAutofit fontScale="92500" lnSpcReduction="10000"/>
          </a:bodyPr>
          <a:lstStyle/>
          <a:p>
            <a:pPr algn="just"/>
            <a:r>
              <a:rPr lang="en-GB" sz="2000" dirty="0">
                <a:solidFill>
                  <a:schemeClr val="bg1"/>
                </a:solidFill>
              </a:rPr>
              <a:t>BPM</a:t>
            </a:r>
          </a:p>
        </p:txBody>
      </p:sp>
      <p:sp>
        <p:nvSpPr>
          <p:cNvPr id="8" name="TextBox 7">
            <a:extLst>
              <a:ext uri="{FF2B5EF4-FFF2-40B4-BE49-F238E27FC236}">
                <a16:creationId xmlns:a16="http://schemas.microsoft.com/office/drawing/2014/main" id="{EB49AA56-71A1-1A45-8E3A-B3A7C4E8C096}"/>
              </a:ext>
            </a:extLst>
          </p:cNvPr>
          <p:cNvSpPr txBox="1"/>
          <p:nvPr/>
        </p:nvSpPr>
        <p:spPr>
          <a:xfrm>
            <a:off x="7536160" y="4725144"/>
            <a:ext cx="648072" cy="360040"/>
          </a:xfrm>
          <a:prstGeom prst="rect">
            <a:avLst/>
          </a:prstGeom>
          <a:solidFill>
            <a:schemeClr val="accent2"/>
          </a:solidFill>
        </p:spPr>
        <p:txBody>
          <a:bodyPr vert="horz" wrap="none" lIns="91440" tIns="45720" rIns="91440" bIns="45720" rtlCol="0" anchor="t">
            <a:normAutofit fontScale="92500" lnSpcReduction="10000"/>
          </a:bodyPr>
          <a:lstStyle/>
          <a:p>
            <a:pPr algn="just"/>
            <a:r>
              <a:rPr lang="en-GB" sz="2000" dirty="0">
                <a:solidFill>
                  <a:schemeClr val="bg1"/>
                </a:solidFill>
              </a:rPr>
              <a:t>BPM</a:t>
            </a:r>
          </a:p>
        </p:txBody>
      </p:sp>
      <p:sp>
        <p:nvSpPr>
          <p:cNvPr id="9" name="TextBox 8">
            <a:extLst>
              <a:ext uri="{FF2B5EF4-FFF2-40B4-BE49-F238E27FC236}">
                <a16:creationId xmlns:a16="http://schemas.microsoft.com/office/drawing/2014/main" id="{DA172B9C-0055-1F4A-924C-B453084C8808}"/>
              </a:ext>
            </a:extLst>
          </p:cNvPr>
          <p:cNvSpPr txBox="1"/>
          <p:nvPr/>
        </p:nvSpPr>
        <p:spPr>
          <a:xfrm>
            <a:off x="9472853" y="4149080"/>
            <a:ext cx="1647800" cy="360040"/>
          </a:xfrm>
          <a:prstGeom prst="rect">
            <a:avLst/>
          </a:prstGeom>
          <a:solidFill>
            <a:schemeClr val="accent2"/>
          </a:solidFill>
        </p:spPr>
        <p:txBody>
          <a:bodyPr vert="horz" wrap="none" lIns="91440" tIns="45720" rIns="91440" bIns="45720" rtlCol="0" anchor="t">
            <a:normAutofit fontScale="92500" lnSpcReduction="10000"/>
          </a:bodyPr>
          <a:lstStyle/>
          <a:p>
            <a:pPr algn="just"/>
            <a:r>
              <a:rPr lang="en-GB" sz="2000" dirty="0">
                <a:solidFill>
                  <a:schemeClr val="bg1"/>
                </a:solidFill>
              </a:rPr>
              <a:t>Profile Monitor</a:t>
            </a:r>
          </a:p>
        </p:txBody>
      </p:sp>
      <p:sp>
        <p:nvSpPr>
          <p:cNvPr id="10" name="TextBox 9">
            <a:extLst>
              <a:ext uri="{FF2B5EF4-FFF2-40B4-BE49-F238E27FC236}">
                <a16:creationId xmlns:a16="http://schemas.microsoft.com/office/drawing/2014/main" id="{ECD84A58-A3E7-2149-AF2E-806A778354A0}"/>
              </a:ext>
            </a:extLst>
          </p:cNvPr>
          <p:cNvSpPr txBox="1"/>
          <p:nvPr/>
        </p:nvSpPr>
        <p:spPr>
          <a:xfrm>
            <a:off x="3527310" y="5052033"/>
            <a:ext cx="648072" cy="360040"/>
          </a:xfrm>
          <a:prstGeom prst="rect">
            <a:avLst/>
          </a:prstGeom>
          <a:solidFill>
            <a:schemeClr val="accent2"/>
          </a:solidFill>
        </p:spPr>
        <p:txBody>
          <a:bodyPr vert="horz" wrap="none" lIns="91440" tIns="45720" rIns="91440" bIns="45720" rtlCol="0" anchor="t">
            <a:normAutofit fontScale="92500" lnSpcReduction="10000"/>
          </a:bodyPr>
          <a:lstStyle/>
          <a:p>
            <a:pPr algn="just"/>
            <a:r>
              <a:rPr lang="en-GB" sz="2000" dirty="0">
                <a:solidFill>
                  <a:schemeClr val="bg1"/>
                </a:solidFill>
              </a:rPr>
              <a:t>BCM</a:t>
            </a:r>
          </a:p>
        </p:txBody>
      </p:sp>
      <p:sp>
        <p:nvSpPr>
          <p:cNvPr id="12" name="TextBox 11">
            <a:extLst>
              <a:ext uri="{FF2B5EF4-FFF2-40B4-BE49-F238E27FC236}">
                <a16:creationId xmlns:a16="http://schemas.microsoft.com/office/drawing/2014/main" id="{81D11418-7D65-3940-9BBA-BC14A15A4FF3}"/>
              </a:ext>
            </a:extLst>
          </p:cNvPr>
          <p:cNvSpPr txBox="1"/>
          <p:nvPr/>
        </p:nvSpPr>
        <p:spPr>
          <a:xfrm>
            <a:off x="4367808" y="5052033"/>
            <a:ext cx="495672" cy="360040"/>
          </a:xfrm>
          <a:prstGeom prst="rect">
            <a:avLst/>
          </a:prstGeom>
          <a:solidFill>
            <a:schemeClr val="accent2"/>
          </a:solidFill>
        </p:spPr>
        <p:txBody>
          <a:bodyPr vert="horz" wrap="none" lIns="91440" tIns="45720" rIns="91440" bIns="45720" rtlCol="0" anchor="t">
            <a:normAutofit fontScale="92500" lnSpcReduction="10000"/>
          </a:bodyPr>
          <a:lstStyle/>
          <a:p>
            <a:pPr algn="just"/>
            <a:r>
              <a:rPr lang="en-GB" sz="2000" dirty="0">
                <a:solidFill>
                  <a:schemeClr val="bg1"/>
                </a:solidFill>
              </a:rPr>
              <a:t>FC</a:t>
            </a:r>
          </a:p>
        </p:txBody>
      </p:sp>
      <p:sp>
        <p:nvSpPr>
          <p:cNvPr id="13" name="Oval 12">
            <a:extLst>
              <a:ext uri="{FF2B5EF4-FFF2-40B4-BE49-F238E27FC236}">
                <a16:creationId xmlns:a16="http://schemas.microsoft.com/office/drawing/2014/main" id="{D151AA3F-E6CD-774C-A62D-BE2F694A0F92}"/>
              </a:ext>
            </a:extLst>
          </p:cNvPr>
          <p:cNvSpPr/>
          <p:nvPr/>
        </p:nvSpPr>
        <p:spPr>
          <a:xfrm>
            <a:off x="446636" y="3111231"/>
            <a:ext cx="11554020" cy="304852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DA4D519-0017-2A47-A88B-CEB4897C53CB}"/>
              </a:ext>
            </a:extLst>
          </p:cNvPr>
          <p:cNvSpPr txBox="1"/>
          <p:nvPr/>
        </p:nvSpPr>
        <p:spPr>
          <a:xfrm>
            <a:off x="9804412" y="5946146"/>
            <a:ext cx="648072" cy="360040"/>
          </a:xfrm>
          <a:prstGeom prst="rect">
            <a:avLst/>
          </a:prstGeom>
          <a:solidFill>
            <a:srgbClr val="00B050"/>
          </a:solidFill>
          <a:ln>
            <a:solidFill>
              <a:srgbClr val="00B050"/>
            </a:solidFill>
          </a:ln>
        </p:spPr>
        <p:txBody>
          <a:bodyPr vert="horz" wrap="none" lIns="91440" tIns="45720" rIns="91440" bIns="45720" rtlCol="0" anchor="t">
            <a:normAutofit fontScale="92500" lnSpcReduction="10000"/>
          </a:bodyPr>
          <a:lstStyle/>
          <a:p>
            <a:pPr algn="just"/>
            <a:r>
              <a:rPr lang="en-GB" sz="2000" dirty="0">
                <a:solidFill>
                  <a:schemeClr val="bg1"/>
                </a:solidFill>
              </a:rPr>
              <a:t>BLM</a:t>
            </a:r>
          </a:p>
        </p:txBody>
      </p:sp>
      <p:pic>
        <p:nvPicPr>
          <p:cNvPr id="15" name="Picture 14">
            <a:extLst>
              <a:ext uri="{FF2B5EF4-FFF2-40B4-BE49-F238E27FC236}">
                <a16:creationId xmlns:a16="http://schemas.microsoft.com/office/drawing/2014/main" id="{99A6441C-A1D8-0347-B71F-57D28EF6577F}"/>
              </a:ext>
            </a:extLst>
          </p:cNvPr>
          <p:cNvPicPr>
            <a:picLocks noChangeAspect="1"/>
          </p:cNvPicPr>
          <p:nvPr/>
        </p:nvPicPr>
        <p:blipFill>
          <a:blip r:embed="rId2"/>
          <a:stretch>
            <a:fillRect/>
          </a:stretch>
        </p:blipFill>
        <p:spPr>
          <a:xfrm>
            <a:off x="3851346" y="5331191"/>
            <a:ext cx="820683" cy="1374910"/>
          </a:xfrm>
          <a:prstGeom prst="rect">
            <a:avLst/>
          </a:prstGeom>
        </p:spPr>
      </p:pic>
      <p:pic>
        <p:nvPicPr>
          <p:cNvPr id="17" name="Picture 16">
            <a:extLst>
              <a:ext uri="{FF2B5EF4-FFF2-40B4-BE49-F238E27FC236}">
                <a16:creationId xmlns:a16="http://schemas.microsoft.com/office/drawing/2014/main" id="{4C2C31B7-C968-5C40-9410-D59D78EFF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2699" y="2564884"/>
            <a:ext cx="1333500" cy="1638300"/>
          </a:xfrm>
          <a:prstGeom prst="rect">
            <a:avLst/>
          </a:prstGeom>
        </p:spPr>
      </p:pic>
      <p:sp>
        <p:nvSpPr>
          <p:cNvPr id="19" name="TextBox 18">
            <a:extLst>
              <a:ext uri="{FF2B5EF4-FFF2-40B4-BE49-F238E27FC236}">
                <a16:creationId xmlns:a16="http://schemas.microsoft.com/office/drawing/2014/main" id="{0A305565-D30E-0346-B127-CD27E3BE9757}"/>
              </a:ext>
            </a:extLst>
          </p:cNvPr>
          <p:cNvSpPr txBox="1"/>
          <p:nvPr/>
        </p:nvSpPr>
        <p:spPr>
          <a:xfrm>
            <a:off x="9663250" y="4501480"/>
            <a:ext cx="2015363" cy="360040"/>
          </a:xfrm>
          <a:prstGeom prst="rect">
            <a:avLst/>
          </a:prstGeom>
          <a:solidFill>
            <a:schemeClr val="accent2"/>
          </a:solidFill>
        </p:spPr>
        <p:txBody>
          <a:bodyPr vert="horz" wrap="none" lIns="91440" tIns="45720" rIns="91440" bIns="45720" rtlCol="0" anchor="t">
            <a:normAutofit fontScale="92500" lnSpcReduction="10000"/>
          </a:bodyPr>
          <a:lstStyle/>
          <a:p>
            <a:pPr algn="just"/>
            <a:r>
              <a:rPr lang="en-GB" sz="2000" dirty="0">
                <a:solidFill>
                  <a:schemeClr val="bg1"/>
                </a:solidFill>
              </a:rPr>
              <a:t>Emittance Monitor</a:t>
            </a:r>
          </a:p>
        </p:txBody>
      </p:sp>
    </p:spTree>
    <p:extLst>
      <p:ext uri="{BB962C8B-B14F-4D97-AF65-F5344CB8AC3E}">
        <p14:creationId xmlns:p14="http://schemas.microsoft.com/office/powerpoint/2010/main" val="33751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948B-439E-4C4D-A710-8E7216A795C1}"/>
              </a:ext>
            </a:extLst>
          </p:cNvPr>
          <p:cNvSpPr>
            <a:spLocks noGrp="1"/>
          </p:cNvSpPr>
          <p:nvPr>
            <p:ph type="title"/>
          </p:nvPr>
        </p:nvSpPr>
        <p:spPr/>
        <p:txBody>
          <a:bodyPr/>
          <a:lstStyle/>
          <a:p>
            <a:r>
              <a:rPr lang="en-GB" dirty="0"/>
              <a:t>Interlude: Beam Physics</a:t>
            </a:r>
          </a:p>
        </p:txBody>
      </p:sp>
      <p:sp>
        <p:nvSpPr>
          <p:cNvPr id="3" name="Content Placeholder 2">
            <a:extLst>
              <a:ext uri="{FF2B5EF4-FFF2-40B4-BE49-F238E27FC236}">
                <a16:creationId xmlns:a16="http://schemas.microsoft.com/office/drawing/2014/main" id="{EB50D188-B08F-974F-9CB7-35B6021433B3}"/>
              </a:ext>
            </a:extLst>
          </p:cNvPr>
          <p:cNvSpPr>
            <a:spLocks noGrp="1"/>
          </p:cNvSpPr>
          <p:nvPr>
            <p:ph idx="1"/>
          </p:nvPr>
        </p:nvSpPr>
        <p:spPr>
          <a:xfrm>
            <a:off x="470104" y="1628800"/>
            <a:ext cx="11170511" cy="4946492"/>
          </a:xfrm>
        </p:spPr>
        <p:txBody>
          <a:bodyPr/>
          <a:lstStyle/>
          <a:p>
            <a:r>
              <a:rPr lang="en-GB" dirty="0"/>
              <a:t>To simplify and get some feeling for the beam behaviour it is useful to think that the beam particles behave as a harmonic oscillator.</a:t>
            </a:r>
          </a:p>
          <a:p>
            <a:r>
              <a:rPr lang="en-GB" dirty="0"/>
              <a:t>Since we have 3 dimensions we can think as 3 decoupled oscillators each with its specific constants of motion.</a:t>
            </a:r>
          </a:p>
          <a:p>
            <a:r>
              <a:rPr lang="en-GB" dirty="0"/>
              <a:t>Looking at only one dimension we have some properties that can be drawn:</a:t>
            </a:r>
          </a:p>
          <a:p>
            <a:pPr lvl="1"/>
            <a:r>
              <a:rPr lang="en-GB" dirty="0"/>
              <a:t>Volume in phase space should be a constant of the motion (in the absence of non-linear forces)</a:t>
            </a:r>
          </a:p>
          <a:p>
            <a:pPr lvl="1"/>
            <a:r>
              <a:rPr lang="en-GB" dirty="0"/>
              <a:t>In phase space the particles describe a circle (in our case since variables are not normalized it is an ellipse)</a:t>
            </a:r>
          </a:p>
          <a:p>
            <a:pPr lvl="1"/>
            <a:r>
              <a:rPr lang="en-GB" dirty="0"/>
              <a:t>For an ensemble of particle we can think of an envelope function that describes the evolution of the beam as it goes through the accelerator.</a:t>
            </a:r>
          </a:p>
          <a:p>
            <a:pPr lvl="1"/>
            <a:r>
              <a:rPr lang="en-GB" dirty="0"/>
              <a:t>Quads define the restoring force in our oscillator thus defining the envelope function boundaries</a:t>
            </a:r>
          </a:p>
          <a:p>
            <a:r>
              <a:rPr lang="en-GB" dirty="0"/>
              <a:t>In our case (non-relativistic hadrons) we have to account for space charge effects, i.e., the fact that the electrostatic force between particles is pushing them apart.</a:t>
            </a:r>
          </a:p>
        </p:txBody>
      </p:sp>
      <p:sp>
        <p:nvSpPr>
          <p:cNvPr id="4" name="Slide Number Placeholder 3">
            <a:extLst>
              <a:ext uri="{FF2B5EF4-FFF2-40B4-BE49-F238E27FC236}">
                <a16:creationId xmlns:a16="http://schemas.microsoft.com/office/drawing/2014/main" id="{C2E18760-B5C4-2B45-A220-CB9C89A3569B}"/>
              </a:ext>
            </a:extLst>
          </p:cNvPr>
          <p:cNvSpPr>
            <a:spLocks noGrp="1"/>
          </p:cNvSpPr>
          <p:nvPr>
            <p:ph type="sldNum" sz="quarter" idx="12"/>
          </p:nvPr>
        </p:nvSpPr>
        <p:spPr/>
        <p:txBody>
          <a:bodyPr/>
          <a:lstStyle/>
          <a:p>
            <a:fld id="{551115BC-487E-4422-894C-CB7CD3E79223}" type="slidenum">
              <a:rPr lang="en-GB" smtClean="0"/>
              <a:pPr/>
              <a:t>5</a:t>
            </a:fld>
            <a:endParaRPr lang="en-GB"/>
          </a:p>
        </p:txBody>
      </p:sp>
      <p:sp>
        <p:nvSpPr>
          <p:cNvPr id="5" name="Text Placeholder 4">
            <a:extLst>
              <a:ext uri="{FF2B5EF4-FFF2-40B4-BE49-F238E27FC236}">
                <a16:creationId xmlns:a16="http://schemas.microsoft.com/office/drawing/2014/main" id="{5AF5A8FC-D83E-FE42-9FC8-3588DBCB7497}"/>
              </a:ext>
            </a:extLst>
          </p:cNvPr>
          <p:cNvSpPr>
            <a:spLocks noGrp="1"/>
          </p:cNvSpPr>
          <p:nvPr>
            <p:ph type="body" sz="quarter" idx="13"/>
          </p:nvPr>
        </p:nvSpPr>
        <p:spPr/>
        <p:txBody>
          <a:bodyPr/>
          <a:lstStyle/>
          <a:p>
            <a:r>
              <a:rPr lang="en-GB" dirty="0"/>
              <a:t>Crash course</a:t>
            </a:r>
          </a:p>
        </p:txBody>
      </p:sp>
    </p:spTree>
    <p:extLst>
      <p:ext uri="{BB962C8B-B14F-4D97-AF65-F5344CB8AC3E}">
        <p14:creationId xmlns:p14="http://schemas.microsoft.com/office/powerpoint/2010/main" val="304952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5E23-D95D-F442-8362-283AA8EDD410}"/>
              </a:ext>
            </a:extLst>
          </p:cNvPr>
          <p:cNvSpPr>
            <a:spLocks noGrp="1"/>
          </p:cNvSpPr>
          <p:nvPr>
            <p:ph type="title"/>
          </p:nvPr>
        </p:nvSpPr>
        <p:spPr>
          <a:xfrm>
            <a:off x="641152" y="199926"/>
            <a:ext cx="9518848" cy="562074"/>
          </a:xfrm>
        </p:spPr>
        <p:txBody>
          <a:bodyPr/>
          <a:lstStyle/>
          <a:p>
            <a:r>
              <a:rPr lang="en-GB" dirty="0"/>
              <a:t>Envelope</a:t>
            </a:r>
          </a:p>
        </p:txBody>
      </p:sp>
      <p:sp>
        <p:nvSpPr>
          <p:cNvPr id="4" name="Slide Number Placeholder 3">
            <a:extLst>
              <a:ext uri="{FF2B5EF4-FFF2-40B4-BE49-F238E27FC236}">
                <a16:creationId xmlns:a16="http://schemas.microsoft.com/office/drawing/2014/main" id="{42AA8F46-37B9-BE45-894B-5696FC485FD5}"/>
              </a:ext>
            </a:extLst>
          </p:cNvPr>
          <p:cNvSpPr>
            <a:spLocks noGrp="1"/>
          </p:cNvSpPr>
          <p:nvPr>
            <p:ph type="sldNum" sz="quarter" idx="12"/>
          </p:nvPr>
        </p:nvSpPr>
        <p:spPr/>
        <p:txBody>
          <a:bodyPr/>
          <a:lstStyle/>
          <a:p>
            <a:fld id="{551115BC-487E-4422-894C-CB7CD3E79223}" type="slidenum">
              <a:rPr lang="en-GB" smtClean="0"/>
              <a:pPr/>
              <a:t>6</a:t>
            </a:fld>
            <a:endParaRPr lang="en-GB"/>
          </a:p>
        </p:txBody>
      </p:sp>
      <p:pic>
        <p:nvPicPr>
          <p:cNvPr id="8" name="Picture 7">
            <a:extLst>
              <a:ext uri="{FF2B5EF4-FFF2-40B4-BE49-F238E27FC236}">
                <a16:creationId xmlns:a16="http://schemas.microsoft.com/office/drawing/2014/main" id="{4D9D5DF7-FFAF-EE44-B886-743D9821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06" y="1170103"/>
            <a:ext cx="10920536" cy="5460268"/>
          </a:xfrm>
          <a:prstGeom prst="rect">
            <a:avLst/>
          </a:prstGeom>
        </p:spPr>
      </p:pic>
      <p:sp>
        <p:nvSpPr>
          <p:cNvPr id="3" name="Rectangle 2">
            <a:extLst>
              <a:ext uri="{FF2B5EF4-FFF2-40B4-BE49-F238E27FC236}">
                <a16:creationId xmlns:a16="http://schemas.microsoft.com/office/drawing/2014/main" id="{E7CB65E0-51D3-594C-98C4-C9D24509F6DB}"/>
              </a:ext>
            </a:extLst>
          </p:cNvPr>
          <p:cNvSpPr/>
          <p:nvPr/>
        </p:nvSpPr>
        <p:spPr>
          <a:xfrm>
            <a:off x="7087133" y="6453336"/>
            <a:ext cx="4452309" cy="369332"/>
          </a:xfrm>
          <a:prstGeom prst="rect">
            <a:avLst/>
          </a:prstGeom>
        </p:spPr>
        <p:txBody>
          <a:bodyPr wrap="none">
            <a:spAutoFit/>
          </a:bodyPr>
          <a:lstStyle/>
          <a:p>
            <a:r>
              <a:rPr lang="en-GB" i="1" dirty="0"/>
              <a:t>from Tod </a:t>
            </a:r>
            <a:r>
              <a:rPr lang="en-GB" i="1" dirty="0" err="1"/>
              <a:t>Satogata</a:t>
            </a:r>
            <a:r>
              <a:rPr lang="en-GB" i="1" dirty="0"/>
              <a:t> (http://</a:t>
            </a:r>
            <a:r>
              <a:rPr lang="en-GB" i="1" dirty="0" err="1"/>
              <a:t>toddsatogata.net</a:t>
            </a:r>
            <a:r>
              <a:rPr lang="en-GB" i="1" dirty="0"/>
              <a:t>/)</a:t>
            </a:r>
          </a:p>
        </p:txBody>
      </p:sp>
    </p:spTree>
    <p:extLst>
      <p:ext uri="{BB962C8B-B14F-4D97-AF65-F5344CB8AC3E}">
        <p14:creationId xmlns:p14="http://schemas.microsoft.com/office/powerpoint/2010/main" val="111878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D74A-3D8D-7342-89AD-C9818C7FD25B}"/>
              </a:ext>
            </a:extLst>
          </p:cNvPr>
          <p:cNvSpPr>
            <a:spLocks noGrp="1"/>
          </p:cNvSpPr>
          <p:nvPr>
            <p:ph type="title"/>
          </p:nvPr>
        </p:nvSpPr>
        <p:spPr/>
        <p:txBody>
          <a:bodyPr/>
          <a:lstStyle/>
          <a:p>
            <a:r>
              <a:rPr lang="en-GB" dirty="0"/>
              <a:t>Where to place Beam Diagnostics?</a:t>
            </a:r>
          </a:p>
        </p:txBody>
      </p:sp>
      <p:sp>
        <p:nvSpPr>
          <p:cNvPr id="3" name="Content Placeholder 2">
            <a:extLst>
              <a:ext uri="{FF2B5EF4-FFF2-40B4-BE49-F238E27FC236}">
                <a16:creationId xmlns:a16="http://schemas.microsoft.com/office/drawing/2014/main" id="{92FAF52D-E716-4C4B-AD0A-CAD23C261212}"/>
              </a:ext>
            </a:extLst>
          </p:cNvPr>
          <p:cNvSpPr>
            <a:spLocks noGrp="1"/>
          </p:cNvSpPr>
          <p:nvPr>
            <p:ph idx="1"/>
          </p:nvPr>
        </p:nvSpPr>
        <p:spPr/>
        <p:txBody>
          <a:bodyPr/>
          <a:lstStyle/>
          <a:p>
            <a:r>
              <a:rPr lang="en-GB" dirty="0"/>
              <a:t>The position of most diagnostics is connected to the type of measurement we need to do weighted by: cost and machine real state</a:t>
            </a:r>
          </a:p>
          <a:p>
            <a:r>
              <a:rPr lang="en-GB" dirty="0"/>
              <a:t>Trajectory corrections:</a:t>
            </a:r>
          </a:p>
          <a:p>
            <a:pPr lvl="1"/>
            <a:r>
              <a:rPr lang="en-GB" dirty="0"/>
              <a:t>Phase relation among BPMs and correctors</a:t>
            </a:r>
          </a:p>
          <a:p>
            <a:pPr lvl="1"/>
            <a:endParaRPr lang="en-GB" dirty="0"/>
          </a:p>
          <a:p>
            <a:r>
              <a:rPr lang="en-GB" dirty="0"/>
              <a:t>Transverse matching:</a:t>
            </a:r>
          </a:p>
          <a:p>
            <a:pPr lvl="1"/>
            <a:r>
              <a:rPr lang="en-GB" dirty="0"/>
              <a:t>Phase advance between profile monitors</a:t>
            </a:r>
          </a:p>
          <a:p>
            <a:pPr lvl="1"/>
            <a:r>
              <a:rPr lang="en-GB" dirty="0"/>
              <a:t>Locations of the monitor (measurable sizes, usually the bigger the better)</a:t>
            </a:r>
          </a:p>
          <a:p>
            <a:pPr lvl="1"/>
            <a:r>
              <a:rPr lang="en-GB" dirty="0"/>
              <a:t>Interfaces</a:t>
            </a:r>
          </a:p>
          <a:p>
            <a:pPr lvl="1"/>
            <a:endParaRPr lang="en-GB" dirty="0"/>
          </a:p>
          <a:p>
            <a:r>
              <a:rPr lang="en-GB" dirty="0"/>
              <a:t>RF Phase scan</a:t>
            </a:r>
          </a:p>
          <a:p>
            <a:pPr lvl="1"/>
            <a:r>
              <a:rPr lang="en-GB" dirty="0"/>
              <a:t>BPM pairs separated enough to measure </a:t>
            </a:r>
            <a:r>
              <a:rPr lang="en-GB" dirty="0" err="1"/>
              <a:t>ToF</a:t>
            </a:r>
            <a:r>
              <a:rPr lang="en-GB" dirty="0"/>
              <a:t> precisely but not too far to let the beam </a:t>
            </a:r>
            <a:r>
              <a:rPr lang="en-GB" dirty="0" err="1"/>
              <a:t>debunch</a:t>
            </a:r>
            <a:endParaRPr lang="en-GB" dirty="0"/>
          </a:p>
          <a:p>
            <a:endParaRPr lang="en-GB" dirty="0"/>
          </a:p>
        </p:txBody>
      </p:sp>
      <p:sp>
        <p:nvSpPr>
          <p:cNvPr id="4" name="Slide Number Placeholder 3">
            <a:extLst>
              <a:ext uri="{FF2B5EF4-FFF2-40B4-BE49-F238E27FC236}">
                <a16:creationId xmlns:a16="http://schemas.microsoft.com/office/drawing/2014/main" id="{4B2F14C6-4ACC-A840-8F35-3789B1D53C94}"/>
              </a:ext>
            </a:extLst>
          </p:cNvPr>
          <p:cNvSpPr>
            <a:spLocks noGrp="1"/>
          </p:cNvSpPr>
          <p:nvPr>
            <p:ph type="sldNum" sz="quarter" idx="12"/>
          </p:nvPr>
        </p:nvSpPr>
        <p:spPr/>
        <p:txBody>
          <a:bodyPr/>
          <a:lstStyle/>
          <a:p>
            <a:fld id="{551115BC-487E-4422-894C-CB7CD3E79223}" type="slidenum">
              <a:rPr lang="en-GB" smtClean="0"/>
              <a:pPr/>
              <a:t>7</a:t>
            </a:fld>
            <a:endParaRPr lang="en-GB"/>
          </a:p>
        </p:txBody>
      </p:sp>
      <p:grpSp>
        <p:nvGrpSpPr>
          <p:cNvPr id="6" name="Group 5">
            <a:extLst>
              <a:ext uri="{FF2B5EF4-FFF2-40B4-BE49-F238E27FC236}">
                <a16:creationId xmlns:a16="http://schemas.microsoft.com/office/drawing/2014/main" id="{FD57EB62-C121-2947-B589-3E34F29F2AD5}"/>
              </a:ext>
            </a:extLst>
          </p:cNvPr>
          <p:cNvGrpSpPr/>
          <p:nvPr/>
        </p:nvGrpSpPr>
        <p:grpSpPr>
          <a:xfrm>
            <a:off x="5807968" y="2148497"/>
            <a:ext cx="1953096" cy="1931017"/>
            <a:chOff x="4871864" y="2300653"/>
            <a:chExt cx="2889200" cy="2856539"/>
          </a:xfrm>
        </p:grpSpPr>
        <p:cxnSp>
          <p:nvCxnSpPr>
            <p:cNvPr id="7" name="Straight Arrow Connector 6">
              <a:extLst>
                <a:ext uri="{FF2B5EF4-FFF2-40B4-BE49-F238E27FC236}">
                  <a16:creationId xmlns:a16="http://schemas.microsoft.com/office/drawing/2014/main" id="{84008738-115C-6342-B2ED-04BF82654102}"/>
                </a:ext>
              </a:extLst>
            </p:cNvPr>
            <p:cNvCxnSpPr/>
            <p:nvPr/>
          </p:nvCxnSpPr>
          <p:spPr>
            <a:xfrm flipV="1">
              <a:off x="6168008" y="2564904"/>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FD4466-DE02-5B42-975C-E8EBA5730694}"/>
                </a:ext>
              </a:extLst>
            </p:cNvPr>
            <p:cNvCxnSpPr>
              <a:cxnSpLocks/>
            </p:cNvCxnSpPr>
            <p:nvPr/>
          </p:nvCxnSpPr>
          <p:spPr>
            <a:xfrm rot="5400000" flipV="1">
              <a:off x="6168008" y="2564904"/>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1EAFA8-C14C-254F-8EB5-59AF2A33DC46}"/>
                </a:ext>
              </a:extLst>
            </p:cNvPr>
            <p:cNvSpPr txBox="1"/>
            <p:nvPr/>
          </p:nvSpPr>
          <p:spPr>
            <a:xfrm>
              <a:off x="6168008" y="2300653"/>
              <a:ext cx="288032" cy="432048"/>
            </a:xfrm>
            <a:prstGeom prst="rect">
              <a:avLst/>
            </a:prstGeom>
          </p:spPr>
          <p:txBody>
            <a:bodyPr vert="horz" wrap="none" lIns="91440" tIns="45720" rIns="91440" bIns="45720" rtlCol="0" anchor="t">
              <a:normAutofit fontScale="77500" lnSpcReduction="20000"/>
            </a:bodyPr>
            <a:lstStyle/>
            <a:p>
              <a:pPr algn="l"/>
              <a:r>
                <a:rPr lang="en-GB" sz="2000" dirty="0"/>
                <a:t>x’</a:t>
              </a:r>
            </a:p>
          </p:txBody>
        </p:sp>
        <p:sp>
          <p:nvSpPr>
            <p:cNvPr id="10" name="TextBox 9">
              <a:extLst>
                <a:ext uri="{FF2B5EF4-FFF2-40B4-BE49-F238E27FC236}">
                  <a16:creationId xmlns:a16="http://schemas.microsoft.com/office/drawing/2014/main" id="{C00795F1-F249-834A-AEBC-14577D9F4477}"/>
                </a:ext>
              </a:extLst>
            </p:cNvPr>
            <p:cNvSpPr txBox="1"/>
            <p:nvPr/>
          </p:nvSpPr>
          <p:spPr>
            <a:xfrm>
              <a:off x="7473032" y="3645024"/>
              <a:ext cx="288032" cy="432048"/>
            </a:xfrm>
            <a:prstGeom prst="rect">
              <a:avLst/>
            </a:prstGeom>
          </p:spPr>
          <p:txBody>
            <a:bodyPr vert="horz" wrap="none" lIns="91440" tIns="45720" rIns="91440" bIns="45720" rtlCol="0" anchor="t">
              <a:normAutofit fontScale="77500" lnSpcReduction="20000"/>
            </a:bodyPr>
            <a:lstStyle/>
            <a:p>
              <a:pPr algn="l"/>
              <a:r>
                <a:rPr lang="en-GB" sz="2000" dirty="0"/>
                <a:t>x</a:t>
              </a:r>
            </a:p>
          </p:txBody>
        </p:sp>
        <p:cxnSp>
          <p:nvCxnSpPr>
            <p:cNvPr id="11" name="Straight Arrow Connector 10">
              <a:extLst>
                <a:ext uri="{FF2B5EF4-FFF2-40B4-BE49-F238E27FC236}">
                  <a16:creationId xmlns:a16="http://schemas.microsoft.com/office/drawing/2014/main" id="{05C9333E-5CE7-4147-BC62-74F513A4C01D}"/>
                </a:ext>
              </a:extLst>
            </p:cNvPr>
            <p:cNvCxnSpPr/>
            <p:nvPr/>
          </p:nvCxnSpPr>
          <p:spPr>
            <a:xfrm flipV="1">
              <a:off x="6168008" y="2924944"/>
              <a:ext cx="0" cy="9361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1C8AD80-5DC5-3440-90BB-76081F3764C1}"/>
                </a:ext>
              </a:extLst>
            </p:cNvPr>
            <p:cNvSpPr/>
            <p:nvPr/>
          </p:nvSpPr>
          <p:spPr>
            <a:xfrm>
              <a:off x="5267908" y="2899152"/>
              <a:ext cx="1800200" cy="1809246"/>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ross 12">
              <a:extLst>
                <a:ext uri="{FF2B5EF4-FFF2-40B4-BE49-F238E27FC236}">
                  <a16:creationId xmlns:a16="http://schemas.microsoft.com/office/drawing/2014/main" id="{05D8C7BE-08BB-8740-AB6C-98A6DE1B8BB5}"/>
                </a:ext>
              </a:extLst>
            </p:cNvPr>
            <p:cNvSpPr/>
            <p:nvPr/>
          </p:nvSpPr>
          <p:spPr>
            <a:xfrm rot="18926628">
              <a:off x="5115012" y="3718135"/>
              <a:ext cx="288032" cy="288032"/>
            </a:xfrm>
            <a:prstGeom prst="plus">
              <a:avLst>
                <a:gd name="adj" fmla="val 3793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CC497661-C0BF-DC4F-8C30-C256DCDA6CF4}"/>
                </a:ext>
              </a:extLst>
            </p:cNvPr>
            <p:cNvCxnSpPr/>
            <p:nvPr/>
          </p:nvCxnSpPr>
          <p:spPr>
            <a:xfrm flipH="1">
              <a:off x="5231904" y="2996952"/>
              <a:ext cx="302796" cy="3600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43C5AA8-50E8-7541-9A76-493006A623D8}"/>
                </a:ext>
              </a:extLst>
            </p:cNvPr>
            <p:cNvCxnSpPr>
              <a:cxnSpLocks/>
            </p:cNvCxnSpPr>
            <p:nvPr/>
          </p:nvCxnSpPr>
          <p:spPr>
            <a:xfrm flipH="1" flipV="1">
              <a:off x="5383302" y="3315535"/>
              <a:ext cx="784706" cy="5455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5FFC450-C09E-9B4D-8BC8-E1706814768E}"/>
              </a:ext>
            </a:extLst>
          </p:cNvPr>
          <p:cNvGrpSpPr/>
          <p:nvPr/>
        </p:nvGrpSpPr>
        <p:grpSpPr>
          <a:xfrm>
            <a:off x="8727710" y="2096386"/>
            <a:ext cx="2248221" cy="3127298"/>
            <a:chOff x="1246476" y="2564904"/>
            <a:chExt cx="2893430" cy="4024790"/>
          </a:xfrm>
        </p:grpSpPr>
        <p:cxnSp>
          <p:nvCxnSpPr>
            <p:cNvPr id="17" name="Straight Arrow Connector 16">
              <a:extLst>
                <a:ext uri="{FF2B5EF4-FFF2-40B4-BE49-F238E27FC236}">
                  <a16:creationId xmlns:a16="http://schemas.microsoft.com/office/drawing/2014/main" id="{4A135D4B-9A72-534A-97C7-9E22AE6E422F}"/>
                </a:ext>
              </a:extLst>
            </p:cNvPr>
            <p:cNvCxnSpPr/>
            <p:nvPr/>
          </p:nvCxnSpPr>
          <p:spPr>
            <a:xfrm flipV="1">
              <a:off x="2542620" y="2829155"/>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BF15C6A-FA5C-1349-893E-5D7776537555}"/>
                </a:ext>
              </a:extLst>
            </p:cNvPr>
            <p:cNvCxnSpPr>
              <a:cxnSpLocks/>
            </p:cNvCxnSpPr>
            <p:nvPr/>
          </p:nvCxnSpPr>
          <p:spPr>
            <a:xfrm rot="5400000" flipV="1">
              <a:off x="2542620" y="2829155"/>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13B21ED-4D6A-C14A-A15F-E0B835AD3133}"/>
                </a:ext>
              </a:extLst>
            </p:cNvPr>
            <p:cNvSpPr txBox="1"/>
            <p:nvPr/>
          </p:nvSpPr>
          <p:spPr>
            <a:xfrm>
              <a:off x="2542620" y="2564904"/>
              <a:ext cx="288032" cy="432048"/>
            </a:xfrm>
            <a:prstGeom prst="rect">
              <a:avLst/>
            </a:prstGeom>
          </p:spPr>
          <p:txBody>
            <a:bodyPr vert="horz" wrap="none" lIns="91440" tIns="45720" rIns="91440" bIns="45720" rtlCol="0" anchor="t">
              <a:normAutofit fontScale="92500" lnSpcReduction="20000"/>
            </a:bodyPr>
            <a:lstStyle/>
            <a:p>
              <a:pPr algn="l"/>
              <a:r>
                <a:rPr lang="en-GB" sz="2000" dirty="0"/>
                <a:t>x’</a:t>
              </a:r>
            </a:p>
          </p:txBody>
        </p:sp>
        <p:sp>
          <p:nvSpPr>
            <p:cNvPr id="20" name="TextBox 19">
              <a:extLst>
                <a:ext uri="{FF2B5EF4-FFF2-40B4-BE49-F238E27FC236}">
                  <a16:creationId xmlns:a16="http://schemas.microsoft.com/office/drawing/2014/main" id="{A0B505FA-6A3E-A64B-AF26-F6CF24518BFE}"/>
                </a:ext>
              </a:extLst>
            </p:cNvPr>
            <p:cNvSpPr txBox="1"/>
            <p:nvPr/>
          </p:nvSpPr>
          <p:spPr>
            <a:xfrm>
              <a:off x="3847644" y="3909275"/>
              <a:ext cx="288032" cy="432048"/>
            </a:xfrm>
            <a:prstGeom prst="rect">
              <a:avLst/>
            </a:prstGeom>
          </p:spPr>
          <p:txBody>
            <a:bodyPr vert="horz" wrap="none" lIns="91440" tIns="45720" rIns="91440" bIns="45720" rtlCol="0" anchor="t">
              <a:normAutofit fontScale="92500" lnSpcReduction="20000"/>
            </a:bodyPr>
            <a:lstStyle/>
            <a:p>
              <a:pPr algn="l"/>
              <a:r>
                <a:rPr lang="en-GB" sz="2000" dirty="0"/>
                <a:t>x</a:t>
              </a:r>
            </a:p>
          </p:txBody>
        </p:sp>
        <p:sp>
          <p:nvSpPr>
            <p:cNvPr id="21" name="Oval 20">
              <a:extLst>
                <a:ext uri="{FF2B5EF4-FFF2-40B4-BE49-F238E27FC236}">
                  <a16:creationId xmlns:a16="http://schemas.microsoft.com/office/drawing/2014/main" id="{7FD36080-060A-5E4A-BBB4-07DF2EAF18BD}"/>
                </a:ext>
              </a:extLst>
            </p:cNvPr>
            <p:cNvSpPr/>
            <p:nvPr/>
          </p:nvSpPr>
          <p:spPr>
            <a:xfrm rot="20538259">
              <a:off x="1576472" y="3868132"/>
              <a:ext cx="1933200" cy="48162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A872BC9-0728-5B41-8357-B8C62E3D55E8}"/>
                </a:ext>
              </a:extLst>
            </p:cNvPr>
            <p:cNvSpPr/>
            <p:nvPr/>
          </p:nvSpPr>
          <p:spPr>
            <a:xfrm rot="17466004">
              <a:off x="1576221" y="3902761"/>
              <a:ext cx="1933200" cy="481621"/>
            </a:xfrm>
            <a:prstGeom prst="ellipse">
              <a:avLst/>
            </a:pr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701ACFB-1D24-814A-856A-1BDD68FEB7D1}"/>
                </a:ext>
              </a:extLst>
            </p:cNvPr>
            <p:cNvSpPr/>
            <p:nvPr/>
          </p:nvSpPr>
          <p:spPr>
            <a:xfrm rot="8093223">
              <a:off x="1576020" y="3884487"/>
              <a:ext cx="1933200" cy="481621"/>
            </a:xfrm>
            <a:prstGeom prst="ellipse">
              <a:avLst/>
            </a:prstGeom>
            <a:noFill/>
            <a:ln w="19050">
              <a:solidFill>
                <a:srgbClr val="0094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E7ECF1E7-ED5E-3D4A-B826-3A373C32887F}"/>
                </a:ext>
              </a:extLst>
            </p:cNvPr>
            <p:cNvCxnSpPr>
              <a:cxnSpLocks/>
            </p:cNvCxnSpPr>
            <p:nvPr/>
          </p:nvCxnSpPr>
          <p:spPr>
            <a:xfrm>
              <a:off x="2929282" y="3241779"/>
              <a:ext cx="0" cy="31571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97EA5C-653B-894F-B4B0-E242B49496D0}"/>
                </a:ext>
              </a:extLst>
            </p:cNvPr>
            <p:cNvCxnSpPr>
              <a:cxnSpLocks/>
              <a:stCxn id="21" idx="6"/>
            </p:cNvCxnSpPr>
            <p:nvPr/>
          </p:nvCxnSpPr>
          <p:spPr>
            <a:xfrm>
              <a:off x="3463937" y="3815134"/>
              <a:ext cx="0" cy="25837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8C5E04-DC5E-C843-A3BE-E35C21469A4D}"/>
                </a:ext>
              </a:extLst>
            </p:cNvPr>
            <p:cNvCxnSpPr>
              <a:cxnSpLocks/>
              <a:stCxn id="23" idx="2"/>
            </p:cNvCxnSpPr>
            <p:nvPr/>
          </p:nvCxnSpPr>
          <p:spPr>
            <a:xfrm>
              <a:off x="3224760" y="3440462"/>
              <a:ext cx="0" cy="2958463"/>
            </a:xfrm>
            <a:prstGeom prst="line">
              <a:avLst/>
            </a:prstGeom>
            <a:ln w="19050">
              <a:solidFill>
                <a:srgbClr val="0094CA"/>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C0E0ACB-3C5E-8F46-BC5C-D3B99E77A464}"/>
                </a:ext>
              </a:extLst>
            </p:cNvPr>
            <p:cNvCxnSpPr>
              <a:cxnSpLocks/>
            </p:cNvCxnSpPr>
            <p:nvPr/>
          </p:nvCxnSpPr>
          <p:spPr>
            <a:xfrm flipV="1">
              <a:off x="2546850" y="5077526"/>
              <a:ext cx="0" cy="15121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0C6A17E-550E-B340-89BC-B42E1C560415}"/>
                </a:ext>
              </a:extLst>
            </p:cNvPr>
            <p:cNvCxnSpPr>
              <a:cxnSpLocks/>
            </p:cNvCxnSpPr>
            <p:nvPr/>
          </p:nvCxnSpPr>
          <p:spPr>
            <a:xfrm rot="5400000" flipV="1">
              <a:off x="2546850" y="5077526"/>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1D3987-D7B4-9D4D-9F20-4F5600543A4A}"/>
                </a:ext>
              </a:extLst>
            </p:cNvPr>
            <p:cNvSpPr txBox="1"/>
            <p:nvPr/>
          </p:nvSpPr>
          <p:spPr>
            <a:xfrm>
              <a:off x="2546850" y="4813275"/>
              <a:ext cx="288032" cy="432048"/>
            </a:xfrm>
            <a:prstGeom prst="rect">
              <a:avLst/>
            </a:prstGeom>
          </p:spPr>
          <p:txBody>
            <a:bodyPr vert="horz" wrap="none" lIns="91440" tIns="45720" rIns="91440" bIns="45720" rtlCol="0" anchor="t">
              <a:normAutofit fontScale="92500" lnSpcReduction="20000"/>
            </a:bodyPr>
            <a:lstStyle/>
            <a:p>
              <a:pPr algn="l"/>
              <a:r>
                <a:rPr lang="en-GB" sz="2000" dirty="0"/>
                <a:t>A</a:t>
              </a:r>
            </a:p>
          </p:txBody>
        </p:sp>
        <p:sp>
          <p:nvSpPr>
            <p:cNvPr id="30" name="TextBox 29">
              <a:extLst>
                <a:ext uri="{FF2B5EF4-FFF2-40B4-BE49-F238E27FC236}">
                  <a16:creationId xmlns:a16="http://schemas.microsoft.com/office/drawing/2014/main" id="{88EBFF2D-43F5-6A44-B6E5-1DB77AF3DD64}"/>
                </a:ext>
              </a:extLst>
            </p:cNvPr>
            <p:cNvSpPr txBox="1"/>
            <p:nvPr/>
          </p:nvSpPr>
          <p:spPr>
            <a:xfrm>
              <a:off x="3851874" y="6157646"/>
              <a:ext cx="288032" cy="432048"/>
            </a:xfrm>
            <a:prstGeom prst="rect">
              <a:avLst/>
            </a:prstGeom>
          </p:spPr>
          <p:txBody>
            <a:bodyPr vert="horz" wrap="none" lIns="91440" tIns="45720" rIns="91440" bIns="45720" rtlCol="0" anchor="t">
              <a:normAutofit fontScale="92500" lnSpcReduction="20000"/>
            </a:bodyPr>
            <a:lstStyle/>
            <a:p>
              <a:pPr algn="l"/>
              <a:r>
                <a:rPr lang="en-GB" sz="2000" dirty="0"/>
                <a:t>x</a:t>
              </a:r>
            </a:p>
          </p:txBody>
        </p:sp>
        <p:sp>
          <p:nvSpPr>
            <p:cNvPr id="31" name="Freeform 30">
              <a:extLst>
                <a:ext uri="{FF2B5EF4-FFF2-40B4-BE49-F238E27FC236}">
                  <a16:creationId xmlns:a16="http://schemas.microsoft.com/office/drawing/2014/main" id="{B4A96D95-7B70-1042-983A-2996947E907A}"/>
                </a:ext>
              </a:extLst>
            </p:cNvPr>
            <p:cNvSpPr/>
            <p:nvPr/>
          </p:nvSpPr>
          <p:spPr>
            <a:xfrm>
              <a:off x="1598239" y="5313162"/>
              <a:ext cx="1888761" cy="1072057"/>
            </a:xfrm>
            <a:custGeom>
              <a:avLst/>
              <a:gdLst>
                <a:gd name="connsiteX0" fmla="*/ 0 w 2497873"/>
                <a:gd name="connsiteY0" fmla="*/ 2018523 h 2041301"/>
                <a:gd name="connsiteX1" fmla="*/ 457200 w 2497873"/>
                <a:gd name="connsiteY1" fmla="*/ 2007372 h 2041301"/>
                <a:gd name="connsiteX2" fmla="*/ 769434 w 2497873"/>
                <a:gd name="connsiteY2" fmla="*/ 1695138 h 2041301"/>
                <a:gd name="connsiteX3" fmla="*/ 1037064 w 2497873"/>
                <a:gd name="connsiteY3" fmla="*/ 892250 h 2041301"/>
                <a:gd name="connsiteX4" fmla="*/ 1148576 w 2497873"/>
                <a:gd name="connsiteY4" fmla="*/ 290084 h 2041301"/>
                <a:gd name="connsiteX5" fmla="*/ 1304693 w 2497873"/>
                <a:gd name="connsiteY5" fmla="*/ 153 h 2041301"/>
                <a:gd name="connsiteX6" fmla="*/ 1460810 w 2497873"/>
                <a:gd name="connsiteY6" fmla="*/ 323538 h 2041301"/>
                <a:gd name="connsiteX7" fmla="*/ 1583473 w 2497873"/>
                <a:gd name="connsiteY7" fmla="*/ 959158 h 2041301"/>
                <a:gd name="connsiteX8" fmla="*/ 1728439 w 2497873"/>
                <a:gd name="connsiteY8" fmla="*/ 1717440 h 2041301"/>
                <a:gd name="connsiteX9" fmla="*/ 1884556 w 2497873"/>
                <a:gd name="connsiteY9" fmla="*/ 1907011 h 2041301"/>
                <a:gd name="connsiteX10" fmla="*/ 2129883 w 2497873"/>
                <a:gd name="connsiteY10" fmla="*/ 1973918 h 2041301"/>
                <a:gd name="connsiteX11" fmla="*/ 2497873 w 2497873"/>
                <a:gd name="connsiteY11" fmla="*/ 1985070 h 20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7873" h="2041301">
                  <a:moveTo>
                    <a:pt x="0" y="2018523"/>
                  </a:moveTo>
                  <a:cubicBezTo>
                    <a:pt x="164480" y="2039896"/>
                    <a:pt x="328961" y="2061269"/>
                    <a:pt x="457200" y="2007372"/>
                  </a:cubicBezTo>
                  <a:cubicBezTo>
                    <a:pt x="585439" y="1953475"/>
                    <a:pt x="672790" y="1880992"/>
                    <a:pt x="769434" y="1695138"/>
                  </a:cubicBezTo>
                  <a:cubicBezTo>
                    <a:pt x="866078" y="1509284"/>
                    <a:pt x="973874" y="1126426"/>
                    <a:pt x="1037064" y="892250"/>
                  </a:cubicBezTo>
                  <a:cubicBezTo>
                    <a:pt x="1100254" y="658074"/>
                    <a:pt x="1103971" y="438767"/>
                    <a:pt x="1148576" y="290084"/>
                  </a:cubicBezTo>
                  <a:cubicBezTo>
                    <a:pt x="1193181" y="141401"/>
                    <a:pt x="1252654" y="-5423"/>
                    <a:pt x="1304693" y="153"/>
                  </a:cubicBezTo>
                  <a:cubicBezTo>
                    <a:pt x="1356732" y="5729"/>
                    <a:pt x="1414347" y="163704"/>
                    <a:pt x="1460810" y="323538"/>
                  </a:cubicBezTo>
                  <a:cubicBezTo>
                    <a:pt x="1507273" y="483372"/>
                    <a:pt x="1538868" y="726841"/>
                    <a:pt x="1583473" y="959158"/>
                  </a:cubicBezTo>
                  <a:cubicBezTo>
                    <a:pt x="1628078" y="1191475"/>
                    <a:pt x="1678259" y="1559465"/>
                    <a:pt x="1728439" y="1717440"/>
                  </a:cubicBezTo>
                  <a:cubicBezTo>
                    <a:pt x="1778619" y="1875415"/>
                    <a:pt x="1817649" y="1864265"/>
                    <a:pt x="1884556" y="1907011"/>
                  </a:cubicBezTo>
                  <a:cubicBezTo>
                    <a:pt x="1951463" y="1949757"/>
                    <a:pt x="2027664" y="1960908"/>
                    <a:pt x="2129883" y="1973918"/>
                  </a:cubicBezTo>
                  <a:cubicBezTo>
                    <a:pt x="2232102" y="1986928"/>
                    <a:pt x="2364987" y="1985999"/>
                    <a:pt x="2497873" y="198507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a:extLst>
                <a:ext uri="{FF2B5EF4-FFF2-40B4-BE49-F238E27FC236}">
                  <a16:creationId xmlns:a16="http://schemas.microsoft.com/office/drawing/2014/main" id="{50B56AFC-0ECD-4A4F-A195-9B3A075922C9}"/>
                </a:ext>
              </a:extLst>
            </p:cNvPr>
            <p:cNvSpPr/>
            <p:nvPr/>
          </p:nvSpPr>
          <p:spPr>
            <a:xfrm>
              <a:off x="1293605" y="5667503"/>
              <a:ext cx="2642155" cy="724569"/>
            </a:xfrm>
            <a:custGeom>
              <a:avLst/>
              <a:gdLst>
                <a:gd name="connsiteX0" fmla="*/ 0 w 2497873"/>
                <a:gd name="connsiteY0" fmla="*/ 2018523 h 2041301"/>
                <a:gd name="connsiteX1" fmla="*/ 457200 w 2497873"/>
                <a:gd name="connsiteY1" fmla="*/ 2007372 h 2041301"/>
                <a:gd name="connsiteX2" fmla="*/ 769434 w 2497873"/>
                <a:gd name="connsiteY2" fmla="*/ 1695138 h 2041301"/>
                <a:gd name="connsiteX3" fmla="*/ 1037064 w 2497873"/>
                <a:gd name="connsiteY3" fmla="*/ 892250 h 2041301"/>
                <a:gd name="connsiteX4" fmla="*/ 1148576 w 2497873"/>
                <a:gd name="connsiteY4" fmla="*/ 290084 h 2041301"/>
                <a:gd name="connsiteX5" fmla="*/ 1304693 w 2497873"/>
                <a:gd name="connsiteY5" fmla="*/ 153 h 2041301"/>
                <a:gd name="connsiteX6" fmla="*/ 1460810 w 2497873"/>
                <a:gd name="connsiteY6" fmla="*/ 323538 h 2041301"/>
                <a:gd name="connsiteX7" fmla="*/ 1583473 w 2497873"/>
                <a:gd name="connsiteY7" fmla="*/ 959158 h 2041301"/>
                <a:gd name="connsiteX8" fmla="*/ 1728439 w 2497873"/>
                <a:gd name="connsiteY8" fmla="*/ 1717440 h 2041301"/>
                <a:gd name="connsiteX9" fmla="*/ 1884556 w 2497873"/>
                <a:gd name="connsiteY9" fmla="*/ 1907011 h 2041301"/>
                <a:gd name="connsiteX10" fmla="*/ 2129883 w 2497873"/>
                <a:gd name="connsiteY10" fmla="*/ 1973918 h 2041301"/>
                <a:gd name="connsiteX11" fmla="*/ 2497873 w 2497873"/>
                <a:gd name="connsiteY11" fmla="*/ 1985070 h 20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7873" h="2041301">
                  <a:moveTo>
                    <a:pt x="0" y="2018523"/>
                  </a:moveTo>
                  <a:cubicBezTo>
                    <a:pt x="164480" y="2039896"/>
                    <a:pt x="328961" y="2061269"/>
                    <a:pt x="457200" y="2007372"/>
                  </a:cubicBezTo>
                  <a:cubicBezTo>
                    <a:pt x="585439" y="1953475"/>
                    <a:pt x="672790" y="1880992"/>
                    <a:pt x="769434" y="1695138"/>
                  </a:cubicBezTo>
                  <a:cubicBezTo>
                    <a:pt x="866078" y="1509284"/>
                    <a:pt x="973874" y="1126426"/>
                    <a:pt x="1037064" y="892250"/>
                  </a:cubicBezTo>
                  <a:cubicBezTo>
                    <a:pt x="1100254" y="658074"/>
                    <a:pt x="1103971" y="438767"/>
                    <a:pt x="1148576" y="290084"/>
                  </a:cubicBezTo>
                  <a:cubicBezTo>
                    <a:pt x="1193181" y="141401"/>
                    <a:pt x="1252654" y="-5423"/>
                    <a:pt x="1304693" y="153"/>
                  </a:cubicBezTo>
                  <a:cubicBezTo>
                    <a:pt x="1356732" y="5729"/>
                    <a:pt x="1414347" y="163704"/>
                    <a:pt x="1460810" y="323538"/>
                  </a:cubicBezTo>
                  <a:cubicBezTo>
                    <a:pt x="1507273" y="483372"/>
                    <a:pt x="1538868" y="726841"/>
                    <a:pt x="1583473" y="959158"/>
                  </a:cubicBezTo>
                  <a:cubicBezTo>
                    <a:pt x="1628078" y="1191475"/>
                    <a:pt x="1678259" y="1559465"/>
                    <a:pt x="1728439" y="1717440"/>
                  </a:cubicBezTo>
                  <a:cubicBezTo>
                    <a:pt x="1778619" y="1875415"/>
                    <a:pt x="1817649" y="1864265"/>
                    <a:pt x="1884556" y="1907011"/>
                  </a:cubicBezTo>
                  <a:cubicBezTo>
                    <a:pt x="1951463" y="1949757"/>
                    <a:pt x="2027664" y="1960908"/>
                    <a:pt x="2129883" y="1973918"/>
                  </a:cubicBezTo>
                  <a:cubicBezTo>
                    <a:pt x="2232102" y="1986928"/>
                    <a:pt x="2364987" y="1985999"/>
                    <a:pt x="2497873" y="1985070"/>
                  </a:cubicBezTo>
                </a:path>
              </a:pathLst>
            </a:custGeom>
            <a:no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a:extLst>
                <a:ext uri="{FF2B5EF4-FFF2-40B4-BE49-F238E27FC236}">
                  <a16:creationId xmlns:a16="http://schemas.microsoft.com/office/drawing/2014/main" id="{D38A5710-AA02-8F44-80EA-253B5888C03F}"/>
                </a:ext>
              </a:extLst>
            </p:cNvPr>
            <p:cNvSpPr/>
            <p:nvPr/>
          </p:nvSpPr>
          <p:spPr>
            <a:xfrm>
              <a:off x="1271239" y="5898255"/>
              <a:ext cx="2430966" cy="485503"/>
            </a:xfrm>
            <a:custGeom>
              <a:avLst/>
              <a:gdLst>
                <a:gd name="connsiteX0" fmla="*/ 0 w 2430966"/>
                <a:gd name="connsiteY0" fmla="*/ 469091 h 485503"/>
                <a:gd name="connsiteX1" fmla="*/ 312234 w 2430966"/>
                <a:gd name="connsiteY1" fmla="*/ 457940 h 485503"/>
                <a:gd name="connsiteX2" fmla="*/ 490654 w 2430966"/>
                <a:gd name="connsiteY2" fmla="*/ 212613 h 485503"/>
                <a:gd name="connsiteX3" fmla="*/ 646771 w 2430966"/>
                <a:gd name="connsiteY3" fmla="*/ 78799 h 485503"/>
                <a:gd name="connsiteX4" fmla="*/ 1326995 w 2430966"/>
                <a:gd name="connsiteY4" fmla="*/ 740 h 485503"/>
                <a:gd name="connsiteX5" fmla="*/ 1951463 w 2430966"/>
                <a:gd name="connsiteY5" fmla="*/ 123404 h 485503"/>
                <a:gd name="connsiteX6" fmla="*/ 2174488 w 2430966"/>
                <a:gd name="connsiteY6" fmla="*/ 391033 h 485503"/>
                <a:gd name="connsiteX7" fmla="*/ 2263698 w 2430966"/>
                <a:gd name="connsiteY7" fmla="*/ 469091 h 485503"/>
                <a:gd name="connsiteX8" fmla="*/ 2430966 w 2430966"/>
                <a:gd name="connsiteY8" fmla="*/ 469091 h 48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966" h="485503">
                  <a:moveTo>
                    <a:pt x="0" y="469091"/>
                  </a:moveTo>
                  <a:cubicBezTo>
                    <a:pt x="115229" y="484888"/>
                    <a:pt x="230458" y="500686"/>
                    <a:pt x="312234" y="457940"/>
                  </a:cubicBezTo>
                  <a:cubicBezTo>
                    <a:pt x="394010" y="415194"/>
                    <a:pt x="434898" y="275803"/>
                    <a:pt x="490654" y="212613"/>
                  </a:cubicBezTo>
                  <a:cubicBezTo>
                    <a:pt x="546410" y="149423"/>
                    <a:pt x="507381" y="114111"/>
                    <a:pt x="646771" y="78799"/>
                  </a:cubicBezTo>
                  <a:cubicBezTo>
                    <a:pt x="786161" y="43487"/>
                    <a:pt x="1109546" y="-6694"/>
                    <a:pt x="1326995" y="740"/>
                  </a:cubicBezTo>
                  <a:cubicBezTo>
                    <a:pt x="1544444" y="8174"/>
                    <a:pt x="1810214" y="58355"/>
                    <a:pt x="1951463" y="123404"/>
                  </a:cubicBezTo>
                  <a:cubicBezTo>
                    <a:pt x="2092712" y="188453"/>
                    <a:pt x="2122449" y="333419"/>
                    <a:pt x="2174488" y="391033"/>
                  </a:cubicBezTo>
                  <a:cubicBezTo>
                    <a:pt x="2226527" y="448647"/>
                    <a:pt x="2220952" y="456081"/>
                    <a:pt x="2263698" y="469091"/>
                  </a:cubicBezTo>
                  <a:cubicBezTo>
                    <a:pt x="2306444" y="482101"/>
                    <a:pt x="2368705" y="475596"/>
                    <a:pt x="2430966" y="4690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F24333C1-D487-C14B-9F80-B0373AF7332E}"/>
              </a:ext>
            </a:extLst>
          </p:cNvPr>
          <p:cNvGrpSpPr/>
          <p:nvPr/>
        </p:nvGrpSpPr>
        <p:grpSpPr>
          <a:xfrm>
            <a:off x="8617045" y="2403652"/>
            <a:ext cx="2704069" cy="3104500"/>
            <a:chOff x="8079989" y="2678718"/>
            <a:chExt cx="3240360" cy="3720207"/>
          </a:xfrm>
        </p:grpSpPr>
        <p:cxnSp>
          <p:nvCxnSpPr>
            <p:cNvPr id="35" name="Straight Arrow Connector 34">
              <a:extLst>
                <a:ext uri="{FF2B5EF4-FFF2-40B4-BE49-F238E27FC236}">
                  <a16:creationId xmlns:a16="http://schemas.microsoft.com/office/drawing/2014/main" id="{4105BEB2-9C32-FE41-9C19-A135DBB051EE}"/>
                </a:ext>
              </a:extLst>
            </p:cNvPr>
            <p:cNvCxnSpPr/>
            <p:nvPr/>
          </p:nvCxnSpPr>
          <p:spPr>
            <a:xfrm flipV="1">
              <a:off x="8616280" y="3806637"/>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F4CBA0E-1E36-DA48-98F4-EBA371BC7E6B}"/>
                </a:ext>
              </a:extLst>
            </p:cNvPr>
            <p:cNvCxnSpPr>
              <a:cxnSpLocks/>
            </p:cNvCxnSpPr>
            <p:nvPr/>
          </p:nvCxnSpPr>
          <p:spPr>
            <a:xfrm rot="5400000" flipV="1">
              <a:off x="9567140" y="3806637"/>
              <a:ext cx="0" cy="25922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8E35955-9171-D842-8E4E-6BF05976BFAE}"/>
                </a:ext>
              </a:extLst>
            </p:cNvPr>
            <p:cNvSpPr txBox="1"/>
            <p:nvPr/>
          </p:nvSpPr>
          <p:spPr>
            <a:xfrm>
              <a:off x="8584046" y="3752227"/>
              <a:ext cx="288032" cy="432048"/>
            </a:xfrm>
            <a:prstGeom prst="rect">
              <a:avLst/>
            </a:prstGeom>
          </p:spPr>
          <p:txBody>
            <a:bodyPr vert="horz" wrap="none" lIns="91440" tIns="45720" rIns="91440" bIns="45720" rtlCol="0" anchor="t">
              <a:normAutofit fontScale="92500" lnSpcReduction="10000"/>
            </a:bodyPr>
            <a:lstStyle/>
            <a:p>
              <a:pPr algn="l"/>
              <a:r>
                <a:rPr lang="en-GB" sz="2000" dirty="0"/>
                <a:t>E</a:t>
              </a:r>
            </a:p>
          </p:txBody>
        </p:sp>
        <p:sp>
          <p:nvSpPr>
            <p:cNvPr id="38" name="TextBox 37">
              <a:extLst>
                <a:ext uri="{FF2B5EF4-FFF2-40B4-BE49-F238E27FC236}">
                  <a16:creationId xmlns:a16="http://schemas.microsoft.com/office/drawing/2014/main" id="{8FB0504E-5000-6B46-8202-BB8A548AA813}"/>
                </a:ext>
              </a:extLst>
            </p:cNvPr>
            <p:cNvSpPr txBox="1"/>
            <p:nvPr/>
          </p:nvSpPr>
          <p:spPr>
            <a:xfrm>
              <a:off x="10872164" y="4886757"/>
              <a:ext cx="288032" cy="432048"/>
            </a:xfrm>
            <a:prstGeom prst="rect">
              <a:avLst/>
            </a:prstGeom>
          </p:spPr>
          <p:txBody>
            <a:bodyPr vert="horz" wrap="none" lIns="91440" tIns="45720" rIns="91440" bIns="45720" rtlCol="0" anchor="t">
              <a:normAutofit fontScale="92500" lnSpcReduction="10000"/>
            </a:bodyPr>
            <a:lstStyle/>
            <a:p>
              <a:pPr algn="l"/>
              <a:r>
                <a:rPr lang="en-GB" sz="2000" dirty="0"/>
                <a:t>φ</a:t>
              </a:r>
            </a:p>
          </p:txBody>
        </p:sp>
        <p:sp>
          <p:nvSpPr>
            <p:cNvPr id="39" name="Freeform 38">
              <a:extLst>
                <a:ext uri="{FF2B5EF4-FFF2-40B4-BE49-F238E27FC236}">
                  <a16:creationId xmlns:a16="http://schemas.microsoft.com/office/drawing/2014/main" id="{E62D2627-18BF-564C-AE34-29FBB3B178A8}"/>
                </a:ext>
              </a:extLst>
            </p:cNvPr>
            <p:cNvSpPr/>
            <p:nvPr/>
          </p:nvSpPr>
          <p:spPr>
            <a:xfrm flipH="1">
              <a:off x="8616280" y="4159258"/>
              <a:ext cx="1952263" cy="1897804"/>
            </a:xfrm>
            <a:custGeom>
              <a:avLst/>
              <a:gdLst>
                <a:gd name="connsiteX0" fmla="*/ 0 w 1952263"/>
                <a:gd name="connsiteY0" fmla="*/ 945177 h 1897804"/>
                <a:gd name="connsiteX1" fmla="*/ 540152 w 1952263"/>
                <a:gd name="connsiteY1" fmla="*/ 26919 h 1897804"/>
                <a:gd name="connsiteX2" fmla="*/ 1469985 w 1952263"/>
                <a:gd name="connsiteY2" fmla="*/ 1871152 h 1897804"/>
                <a:gd name="connsiteX3" fmla="*/ 1952263 w 1952263"/>
                <a:gd name="connsiteY3" fmla="*/ 949036 h 1897804"/>
              </a:gdLst>
              <a:ahLst/>
              <a:cxnLst>
                <a:cxn ang="0">
                  <a:pos x="connsiteX0" y="connsiteY0"/>
                </a:cxn>
                <a:cxn ang="0">
                  <a:pos x="connsiteX1" y="connsiteY1"/>
                </a:cxn>
                <a:cxn ang="0">
                  <a:pos x="connsiteX2" y="connsiteY2"/>
                </a:cxn>
                <a:cxn ang="0">
                  <a:pos x="connsiteX3" y="connsiteY3"/>
                </a:cxn>
              </a:cxnLst>
              <a:rect l="l" t="t" r="r" b="b"/>
              <a:pathLst>
                <a:path w="1952263" h="1897804">
                  <a:moveTo>
                    <a:pt x="0" y="945177"/>
                  </a:moveTo>
                  <a:cubicBezTo>
                    <a:pt x="147577" y="408883"/>
                    <a:pt x="295155" y="-127410"/>
                    <a:pt x="540152" y="26919"/>
                  </a:cubicBezTo>
                  <a:cubicBezTo>
                    <a:pt x="785149" y="181248"/>
                    <a:pt x="1234633" y="1717466"/>
                    <a:pt x="1469985" y="1871152"/>
                  </a:cubicBezTo>
                  <a:cubicBezTo>
                    <a:pt x="1705337" y="2024838"/>
                    <a:pt x="1828800" y="1486937"/>
                    <a:pt x="1952263" y="949036"/>
                  </a:cubicBezTo>
                </a:path>
              </a:pathLst>
            </a:custGeom>
            <a:noFill/>
            <a:ln>
              <a:solidFill>
                <a:srgbClr val="13A1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D75DDD7-75E3-214A-BA7F-0A9A1904DB69}"/>
                </a:ext>
              </a:extLst>
            </p:cNvPr>
            <p:cNvSpPr/>
            <p:nvPr/>
          </p:nvSpPr>
          <p:spPr>
            <a:xfrm>
              <a:off x="9650681" y="4813275"/>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AFD27C9-A1A8-A543-A590-862E5D6FE480}"/>
                </a:ext>
              </a:extLst>
            </p:cNvPr>
            <p:cNvSpPr/>
            <p:nvPr/>
          </p:nvSpPr>
          <p:spPr>
            <a:xfrm>
              <a:off x="9840416" y="438178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2" name="Picture 41">
              <a:extLst>
                <a:ext uri="{FF2B5EF4-FFF2-40B4-BE49-F238E27FC236}">
                  <a16:creationId xmlns:a16="http://schemas.microsoft.com/office/drawing/2014/main" id="{6CB7E0B9-6DE8-6C48-9BF6-BC0AEBC66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357" y="3232645"/>
              <a:ext cx="480398" cy="590203"/>
            </a:xfrm>
            <a:prstGeom prst="rect">
              <a:avLst/>
            </a:prstGeom>
          </p:spPr>
        </p:pic>
        <p:pic>
          <p:nvPicPr>
            <p:cNvPr id="43" name="Picture 42">
              <a:extLst>
                <a:ext uri="{FF2B5EF4-FFF2-40B4-BE49-F238E27FC236}">
                  <a16:creationId xmlns:a16="http://schemas.microsoft.com/office/drawing/2014/main" id="{1D941152-3C93-A74F-AD5F-C3187E2E9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8341" y="3232965"/>
              <a:ext cx="480398" cy="590203"/>
            </a:xfrm>
            <a:prstGeom prst="rect">
              <a:avLst/>
            </a:prstGeom>
          </p:spPr>
        </p:pic>
        <p:cxnSp>
          <p:nvCxnSpPr>
            <p:cNvPr id="44" name="Straight Arrow Connector 43">
              <a:extLst>
                <a:ext uri="{FF2B5EF4-FFF2-40B4-BE49-F238E27FC236}">
                  <a16:creationId xmlns:a16="http://schemas.microsoft.com/office/drawing/2014/main" id="{DA3E3933-265D-3E45-A263-1F7EC71DAED9}"/>
                </a:ext>
              </a:extLst>
            </p:cNvPr>
            <p:cNvCxnSpPr/>
            <p:nvPr/>
          </p:nvCxnSpPr>
          <p:spPr>
            <a:xfrm>
              <a:off x="8079989" y="3542814"/>
              <a:ext cx="3240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Left Brace 44">
              <a:extLst>
                <a:ext uri="{FF2B5EF4-FFF2-40B4-BE49-F238E27FC236}">
                  <a16:creationId xmlns:a16="http://schemas.microsoft.com/office/drawing/2014/main" id="{9BC1750F-64C5-8445-8AED-6578B777C6E3}"/>
                </a:ext>
              </a:extLst>
            </p:cNvPr>
            <p:cNvSpPr/>
            <p:nvPr/>
          </p:nvSpPr>
          <p:spPr>
            <a:xfrm rot="5400000">
              <a:off x="9612043" y="2212734"/>
              <a:ext cx="248258" cy="1741655"/>
            </a:xfrm>
            <a:prstGeom prst="leftBrace">
              <a:avLst>
                <a:gd name="adj1" fmla="val 54374"/>
                <a:gd name="adj2" fmla="val 5038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a:extLst>
                <a:ext uri="{FF2B5EF4-FFF2-40B4-BE49-F238E27FC236}">
                  <a16:creationId xmlns:a16="http://schemas.microsoft.com/office/drawing/2014/main" id="{0D5FB158-AD5B-BB4E-83EC-391031BB7927}"/>
                </a:ext>
              </a:extLst>
            </p:cNvPr>
            <p:cNvSpPr txBox="1"/>
            <p:nvPr/>
          </p:nvSpPr>
          <p:spPr>
            <a:xfrm>
              <a:off x="9278972" y="2678718"/>
              <a:ext cx="914400" cy="384486"/>
            </a:xfrm>
            <a:prstGeom prst="rect">
              <a:avLst/>
            </a:prstGeom>
          </p:spPr>
          <p:txBody>
            <a:bodyPr vert="horz" wrap="none" lIns="91440" tIns="45720" rIns="91440" bIns="45720" rtlCol="0" anchor="t">
              <a:normAutofit fontScale="85000" lnSpcReduction="20000"/>
            </a:bodyPr>
            <a:lstStyle/>
            <a:p>
              <a:r>
                <a:rPr lang="en-GB" sz="2000" dirty="0">
                  <a:solidFill>
                    <a:srgbClr val="00B050"/>
                  </a:solidFill>
                </a:rPr>
                <a:t>∆t</a:t>
              </a:r>
              <a:r>
                <a:rPr lang="en-GB" sz="2000" dirty="0"/>
                <a:t> &lt; </a:t>
              </a:r>
              <a:r>
                <a:rPr lang="en-GB" sz="2000" dirty="0">
                  <a:solidFill>
                    <a:srgbClr val="FF0000"/>
                  </a:solidFill>
                </a:rPr>
                <a:t>∆t</a:t>
              </a:r>
              <a:r>
                <a:rPr lang="en-GB" sz="2000" dirty="0"/>
                <a:t> </a:t>
              </a:r>
            </a:p>
          </p:txBody>
        </p:sp>
      </p:grpSp>
    </p:spTree>
    <p:extLst>
      <p:ext uri="{BB962C8B-B14F-4D97-AF65-F5344CB8AC3E}">
        <p14:creationId xmlns:p14="http://schemas.microsoft.com/office/powerpoint/2010/main" val="35913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par>
                          <p:cTn id="18" fill="hold">
                            <p:stCondLst>
                              <p:cond delay="500"/>
                            </p:stCondLst>
                            <p:childTnLst>
                              <p:par>
                                <p:cTn id="19" presetID="5" presetClass="entr" presetSubtype="1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heckerboard(across)">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9" name="Straight Connector 188">
            <a:extLst>
              <a:ext uri="{FF2B5EF4-FFF2-40B4-BE49-F238E27FC236}">
                <a16:creationId xmlns:a16="http://schemas.microsoft.com/office/drawing/2014/main" id="{CF09D11C-39A0-3E4F-BF41-BFE888191D59}"/>
              </a:ext>
            </a:extLst>
          </p:cNvPr>
          <p:cNvCxnSpPr>
            <a:cxnSpLocks/>
          </p:cNvCxnSpPr>
          <p:nvPr/>
        </p:nvCxnSpPr>
        <p:spPr>
          <a:xfrm flipV="1">
            <a:off x="9543106" y="5733732"/>
            <a:ext cx="1514394" cy="7168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6D9D423-0538-674F-A214-5D9EB4F2F8ED}"/>
              </a:ext>
            </a:extLst>
          </p:cNvPr>
          <p:cNvCxnSpPr>
            <a:cxnSpLocks/>
            <a:endCxn id="174" idx="6"/>
          </p:cNvCxnSpPr>
          <p:nvPr/>
        </p:nvCxnSpPr>
        <p:spPr>
          <a:xfrm>
            <a:off x="6872520" y="4365739"/>
            <a:ext cx="2695773" cy="41658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944A6ED-5FEF-7F40-AC1D-13E3A29840A4}"/>
              </a:ext>
            </a:extLst>
          </p:cNvPr>
          <p:cNvCxnSpPr>
            <a:cxnSpLocks/>
          </p:cNvCxnSpPr>
          <p:nvPr/>
        </p:nvCxnSpPr>
        <p:spPr>
          <a:xfrm flipV="1">
            <a:off x="9550158" y="2770517"/>
            <a:ext cx="1514394" cy="7168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2CB75991-9FE7-9245-A5AC-4483A5C76D46}"/>
              </a:ext>
            </a:extLst>
          </p:cNvPr>
          <p:cNvCxnSpPr>
            <a:cxnSpLocks/>
          </p:cNvCxnSpPr>
          <p:nvPr/>
        </p:nvCxnSpPr>
        <p:spPr>
          <a:xfrm flipV="1">
            <a:off x="9537802" y="4062470"/>
            <a:ext cx="1514394" cy="71686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736286-1254-FD41-9487-D4849A702E87}"/>
              </a:ext>
            </a:extLst>
          </p:cNvPr>
          <p:cNvSpPr>
            <a:spLocks noGrp="1"/>
          </p:cNvSpPr>
          <p:nvPr>
            <p:ph type="title"/>
          </p:nvPr>
        </p:nvSpPr>
        <p:spPr/>
        <p:txBody>
          <a:bodyPr/>
          <a:lstStyle/>
          <a:p>
            <a:r>
              <a:rPr lang="en-GB" dirty="0"/>
              <a:t>Most common use cases of Beam Diagnostics</a:t>
            </a:r>
          </a:p>
        </p:txBody>
      </p:sp>
      <p:sp>
        <p:nvSpPr>
          <p:cNvPr id="4" name="Slide Number Placeholder 3">
            <a:extLst>
              <a:ext uri="{FF2B5EF4-FFF2-40B4-BE49-F238E27FC236}">
                <a16:creationId xmlns:a16="http://schemas.microsoft.com/office/drawing/2014/main" id="{E51632E1-F118-4140-9BD3-F69D5DAC9142}"/>
              </a:ext>
            </a:extLst>
          </p:cNvPr>
          <p:cNvSpPr>
            <a:spLocks noGrp="1"/>
          </p:cNvSpPr>
          <p:nvPr>
            <p:ph type="sldNum" sz="quarter" idx="12"/>
          </p:nvPr>
        </p:nvSpPr>
        <p:spPr/>
        <p:txBody>
          <a:bodyPr/>
          <a:lstStyle/>
          <a:p>
            <a:fld id="{551115BC-487E-4422-894C-CB7CD3E79223}" type="slidenum">
              <a:rPr lang="en-GB" smtClean="0"/>
              <a:pPr/>
              <a:t>8</a:t>
            </a:fld>
            <a:endParaRPr lang="en-GB"/>
          </a:p>
        </p:txBody>
      </p:sp>
      <p:sp>
        <p:nvSpPr>
          <p:cNvPr id="5" name="Text Placeholder 4">
            <a:extLst>
              <a:ext uri="{FF2B5EF4-FFF2-40B4-BE49-F238E27FC236}">
                <a16:creationId xmlns:a16="http://schemas.microsoft.com/office/drawing/2014/main" id="{CD2111DE-11E4-5F4E-BDAC-D58DFF615916}"/>
              </a:ext>
            </a:extLst>
          </p:cNvPr>
          <p:cNvSpPr>
            <a:spLocks noGrp="1"/>
          </p:cNvSpPr>
          <p:nvPr>
            <p:ph type="body" sz="quarter" idx="13"/>
          </p:nvPr>
        </p:nvSpPr>
        <p:spPr/>
        <p:txBody>
          <a:bodyPr/>
          <a:lstStyle/>
          <a:p>
            <a:r>
              <a:rPr lang="en-GB" dirty="0"/>
              <a:t>Beam Position Monitors</a:t>
            </a:r>
          </a:p>
        </p:txBody>
      </p:sp>
      <p:cxnSp>
        <p:nvCxnSpPr>
          <p:cNvPr id="7" name="Straight Arrow Connector 6">
            <a:extLst>
              <a:ext uri="{FF2B5EF4-FFF2-40B4-BE49-F238E27FC236}">
                <a16:creationId xmlns:a16="http://schemas.microsoft.com/office/drawing/2014/main" id="{BA1689F7-FF10-5E4F-83D9-754534F413FA}"/>
              </a:ext>
            </a:extLst>
          </p:cNvPr>
          <p:cNvCxnSpPr/>
          <p:nvPr/>
        </p:nvCxnSpPr>
        <p:spPr>
          <a:xfrm flipV="1">
            <a:off x="767408" y="1916832"/>
            <a:ext cx="10445488" cy="4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534A7F1-76AA-0B45-B765-0E36C85C0ED6}"/>
              </a:ext>
            </a:extLst>
          </p:cNvPr>
          <p:cNvGrpSpPr/>
          <p:nvPr/>
        </p:nvGrpSpPr>
        <p:grpSpPr>
          <a:xfrm>
            <a:off x="1127448" y="1556832"/>
            <a:ext cx="648072" cy="720000"/>
            <a:chOff x="3917876" y="3501008"/>
            <a:chExt cx="648072" cy="1008112"/>
          </a:xfrm>
        </p:grpSpPr>
        <p:sp>
          <p:nvSpPr>
            <p:cNvPr id="9" name="Rounded Rectangle 8">
              <a:extLst>
                <a:ext uri="{FF2B5EF4-FFF2-40B4-BE49-F238E27FC236}">
                  <a16:creationId xmlns:a16="http://schemas.microsoft.com/office/drawing/2014/main" id="{6C8DA576-6729-E64E-90BE-E203A67C7C2E}"/>
                </a:ext>
              </a:extLst>
            </p:cNvPr>
            <p:cNvSpPr/>
            <p:nvPr/>
          </p:nvSpPr>
          <p:spPr>
            <a:xfrm>
              <a:off x="3917876" y="3653490"/>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4D708659-3161-AC4D-83F8-FB9E59D0F9EC}"/>
                </a:ext>
              </a:extLst>
            </p:cNvPr>
            <p:cNvSpPr/>
            <p:nvPr/>
          </p:nvSpPr>
          <p:spPr>
            <a:xfrm>
              <a:off x="3917876" y="4077072"/>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1806401-0F12-F247-9C7D-3F8BE2E7B2FE}"/>
                </a:ext>
              </a:extLst>
            </p:cNvPr>
            <p:cNvSpPr/>
            <p:nvPr/>
          </p:nvSpPr>
          <p:spPr>
            <a:xfrm>
              <a:off x="4061892" y="3501008"/>
              <a:ext cx="360040" cy="100811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09A67C79-2FDF-ED4F-B6C0-AF4DE7FA9960}"/>
              </a:ext>
            </a:extLst>
          </p:cNvPr>
          <p:cNvGrpSpPr/>
          <p:nvPr/>
        </p:nvGrpSpPr>
        <p:grpSpPr>
          <a:xfrm>
            <a:off x="3863752" y="1569924"/>
            <a:ext cx="648072" cy="720000"/>
            <a:chOff x="3917876" y="3501008"/>
            <a:chExt cx="648072" cy="1008112"/>
          </a:xfrm>
        </p:grpSpPr>
        <p:sp>
          <p:nvSpPr>
            <p:cNvPr id="21" name="Rounded Rectangle 20">
              <a:extLst>
                <a:ext uri="{FF2B5EF4-FFF2-40B4-BE49-F238E27FC236}">
                  <a16:creationId xmlns:a16="http://schemas.microsoft.com/office/drawing/2014/main" id="{CEB0FE48-CD30-2148-AB3A-A0257C274A27}"/>
                </a:ext>
              </a:extLst>
            </p:cNvPr>
            <p:cNvSpPr/>
            <p:nvPr/>
          </p:nvSpPr>
          <p:spPr>
            <a:xfrm>
              <a:off x="3917876" y="3653490"/>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a:extLst>
                <a:ext uri="{FF2B5EF4-FFF2-40B4-BE49-F238E27FC236}">
                  <a16:creationId xmlns:a16="http://schemas.microsoft.com/office/drawing/2014/main" id="{E9957E71-BCE8-664E-9B5B-F7F91093448D}"/>
                </a:ext>
              </a:extLst>
            </p:cNvPr>
            <p:cNvSpPr/>
            <p:nvPr/>
          </p:nvSpPr>
          <p:spPr>
            <a:xfrm>
              <a:off x="3917876" y="4077072"/>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BD0EC4A-340B-274F-B27A-C1273BFE4DDA}"/>
                </a:ext>
              </a:extLst>
            </p:cNvPr>
            <p:cNvSpPr/>
            <p:nvPr/>
          </p:nvSpPr>
          <p:spPr>
            <a:xfrm>
              <a:off x="4061892" y="3501008"/>
              <a:ext cx="360040" cy="100811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8884D4BF-2341-A24D-952D-AC2F49A37698}"/>
              </a:ext>
            </a:extLst>
          </p:cNvPr>
          <p:cNvGrpSpPr/>
          <p:nvPr/>
        </p:nvGrpSpPr>
        <p:grpSpPr>
          <a:xfrm>
            <a:off x="6564052" y="1556832"/>
            <a:ext cx="648072" cy="720000"/>
            <a:chOff x="3917876" y="3501008"/>
            <a:chExt cx="648072" cy="1008112"/>
          </a:xfrm>
        </p:grpSpPr>
        <p:sp>
          <p:nvSpPr>
            <p:cNvPr id="25" name="Rounded Rectangle 24">
              <a:extLst>
                <a:ext uri="{FF2B5EF4-FFF2-40B4-BE49-F238E27FC236}">
                  <a16:creationId xmlns:a16="http://schemas.microsoft.com/office/drawing/2014/main" id="{201160B7-B6EC-5146-94CD-97A7BA468C59}"/>
                </a:ext>
              </a:extLst>
            </p:cNvPr>
            <p:cNvSpPr/>
            <p:nvPr/>
          </p:nvSpPr>
          <p:spPr>
            <a:xfrm>
              <a:off x="3917876" y="3653490"/>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a:extLst>
                <a:ext uri="{FF2B5EF4-FFF2-40B4-BE49-F238E27FC236}">
                  <a16:creationId xmlns:a16="http://schemas.microsoft.com/office/drawing/2014/main" id="{9D697F50-4215-3F43-8E31-75FF30177E51}"/>
                </a:ext>
              </a:extLst>
            </p:cNvPr>
            <p:cNvSpPr/>
            <p:nvPr/>
          </p:nvSpPr>
          <p:spPr>
            <a:xfrm>
              <a:off x="3917876" y="4077072"/>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537E09F-7FFA-9843-900E-5CDAB09965E1}"/>
                </a:ext>
              </a:extLst>
            </p:cNvPr>
            <p:cNvSpPr/>
            <p:nvPr/>
          </p:nvSpPr>
          <p:spPr>
            <a:xfrm>
              <a:off x="4061892" y="3501008"/>
              <a:ext cx="360040" cy="100811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A496D1F7-96F7-2749-BF98-31F9BE6E7275}"/>
              </a:ext>
            </a:extLst>
          </p:cNvPr>
          <p:cNvGrpSpPr/>
          <p:nvPr/>
        </p:nvGrpSpPr>
        <p:grpSpPr>
          <a:xfrm>
            <a:off x="9228348" y="1556832"/>
            <a:ext cx="648072" cy="720000"/>
            <a:chOff x="3917876" y="3501008"/>
            <a:chExt cx="648072" cy="1008112"/>
          </a:xfrm>
        </p:grpSpPr>
        <p:sp>
          <p:nvSpPr>
            <p:cNvPr id="29" name="Rounded Rectangle 28">
              <a:extLst>
                <a:ext uri="{FF2B5EF4-FFF2-40B4-BE49-F238E27FC236}">
                  <a16:creationId xmlns:a16="http://schemas.microsoft.com/office/drawing/2014/main" id="{DB5D9954-E1D9-8946-B9E3-42C43AB5E94F}"/>
                </a:ext>
              </a:extLst>
            </p:cNvPr>
            <p:cNvSpPr/>
            <p:nvPr/>
          </p:nvSpPr>
          <p:spPr>
            <a:xfrm>
              <a:off x="3917876" y="3653490"/>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a:extLst>
                <a:ext uri="{FF2B5EF4-FFF2-40B4-BE49-F238E27FC236}">
                  <a16:creationId xmlns:a16="http://schemas.microsoft.com/office/drawing/2014/main" id="{675395EC-263A-AB46-A51F-84D3C790504A}"/>
                </a:ext>
              </a:extLst>
            </p:cNvPr>
            <p:cNvSpPr/>
            <p:nvPr/>
          </p:nvSpPr>
          <p:spPr>
            <a:xfrm>
              <a:off x="3917876" y="4077072"/>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52E98F1-BD3A-764A-B6DD-798785D4B96A}"/>
                </a:ext>
              </a:extLst>
            </p:cNvPr>
            <p:cNvSpPr/>
            <p:nvPr/>
          </p:nvSpPr>
          <p:spPr>
            <a:xfrm>
              <a:off x="4061892" y="3501008"/>
              <a:ext cx="360040" cy="100811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94D015F0-EA36-4043-B37A-970E7E442FF5}"/>
              </a:ext>
            </a:extLst>
          </p:cNvPr>
          <p:cNvGrpSpPr/>
          <p:nvPr/>
        </p:nvGrpSpPr>
        <p:grpSpPr>
          <a:xfrm>
            <a:off x="1350614" y="1672549"/>
            <a:ext cx="211832" cy="504056"/>
            <a:chOff x="4732040" y="4077072"/>
            <a:chExt cx="572289" cy="1008112"/>
          </a:xfrm>
        </p:grpSpPr>
        <p:cxnSp>
          <p:nvCxnSpPr>
            <p:cNvPr id="39" name="Straight Connector 38">
              <a:extLst>
                <a:ext uri="{FF2B5EF4-FFF2-40B4-BE49-F238E27FC236}">
                  <a16:creationId xmlns:a16="http://schemas.microsoft.com/office/drawing/2014/main" id="{83EC83E6-1B75-F449-95BB-56654B0C9CC1}"/>
                </a:ext>
              </a:extLst>
            </p:cNvPr>
            <p:cNvCxnSpPr/>
            <p:nvPr/>
          </p:nvCxnSpPr>
          <p:spPr>
            <a:xfrm>
              <a:off x="5015880" y="4077072"/>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61585D5-C0E3-364D-A12E-1321D2D65378}"/>
                </a:ext>
              </a:extLst>
            </p:cNvPr>
            <p:cNvCxnSpPr/>
            <p:nvPr/>
          </p:nvCxnSpPr>
          <p:spPr>
            <a:xfrm>
              <a:off x="5015880" y="4725144"/>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4E9045-D986-EA46-BA88-39DB139795B4}"/>
                </a:ext>
              </a:extLst>
            </p:cNvPr>
            <p:cNvCxnSpPr>
              <a:cxnSpLocks/>
            </p:cNvCxnSpPr>
            <p:nvPr/>
          </p:nvCxnSpPr>
          <p:spPr>
            <a:xfrm flipH="1">
              <a:off x="4732040" y="4437067"/>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B18D840-4B1D-294C-890F-B27AB3249743}"/>
                </a:ext>
              </a:extLst>
            </p:cNvPr>
            <p:cNvCxnSpPr>
              <a:cxnSpLocks/>
            </p:cNvCxnSpPr>
            <p:nvPr/>
          </p:nvCxnSpPr>
          <p:spPr>
            <a:xfrm flipH="1">
              <a:off x="4736649" y="4725144"/>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588C717-93DF-9649-8F9B-0473A2FE4FD6}"/>
              </a:ext>
            </a:extLst>
          </p:cNvPr>
          <p:cNvGrpSpPr/>
          <p:nvPr/>
        </p:nvGrpSpPr>
        <p:grpSpPr>
          <a:xfrm>
            <a:off x="4078498" y="1664181"/>
            <a:ext cx="211832" cy="504056"/>
            <a:chOff x="4732040" y="4077072"/>
            <a:chExt cx="572289" cy="1008112"/>
          </a:xfrm>
        </p:grpSpPr>
        <p:cxnSp>
          <p:nvCxnSpPr>
            <p:cNvPr id="46" name="Straight Connector 45">
              <a:extLst>
                <a:ext uri="{FF2B5EF4-FFF2-40B4-BE49-F238E27FC236}">
                  <a16:creationId xmlns:a16="http://schemas.microsoft.com/office/drawing/2014/main" id="{CD910061-C0B7-6341-8AE9-DC50773D0535}"/>
                </a:ext>
              </a:extLst>
            </p:cNvPr>
            <p:cNvCxnSpPr/>
            <p:nvPr/>
          </p:nvCxnSpPr>
          <p:spPr>
            <a:xfrm>
              <a:off x="5015880" y="4077072"/>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B4FEF5-8F3D-3B4A-9F55-7B80006743B8}"/>
                </a:ext>
              </a:extLst>
            </p:cNvPr>
            <p:cNvCxnSpPr/>
            <p:nvPr/>
          </p:nvCxnSpPr>
          <p:spPr>
            <a:xfrm>
              <a:off x="5015880" y="4725144"/>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6405E4A-A80D-B14F-A18C-67788DAA1762}"/>
                </a:ext>
              </a:extLst>
            </p:cNvPr>
            <p:cNvCxnSpPr>
              <a:cxnSpLocks/>
            </p:cNvCxnSpPr>
            <p:nvPr/>
          </p:nvCxnSpPr>
          <p:spPr>
            <a:xfrm flipH="1">
              <a:off x="4732040" y="4437067"/>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EB01AFD-F06C-2E4C-BE97-BB3A2A26C272}"/>
                </a:ext>
              </a:extLst>
            </p:cNvPr>
            <p:cNvCxnSpPr>
              <a:cxnSpLocks/>
            </p:cNvCxnSpPr>
            <p:nvPr/>
          </p:nvCxnSpPr>
          <p:spPr>
            <a:xfrm flipH="1">
              <a:off x="4736649" y="4725144"/>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F38EAAAA-5C4B-F146-9FFE-C8ACC49C1B27}"/>
              </a:ext>
            </a:extLst>
          </p:cNvPr>
          <p:cNvGrpSpPr/>
          <p:nvPr/>
        </p:nvGrpSpPr>
        <p:grpSpPr>
          <a:xfrm>
            <a:off x="6778960" y="1671411"/>
            <a:ext cx="211832" cy="504056"/>
            <a:chOff x="4732040" y="4077072"/>
            <a:chExt cx="572289" cy="1008112"/>
          </a:xfrm>
        </p:grpSpPr>
        <p:cxnSp>
          <p:nvCxnSpPr>
            <p:cNvPr id="51" name="Straight Connector 50">
              <a:extLst>
                <a:ext uri="{FF2B5EF4-FFF2-40B4-BE49-F238E27FC236}">
                  <a16:creationId xmlns:a16="http://schemas.microsoft.com/office/drawing/2014/main" id="{F0C4F79D-E2BF-4A46-896E-439B9E07C24E}"/>
                </a:ext>
              </a:extLst>
            </p:cNvPr>
            <p:cNvCxnSpPr/>
            <p:nvPr/>
          </p:nvCxnSpPr>
          <p:spPr>
            <a:xfrm>
              <a:off x="5015880" y="4077072"/>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CA774FF-32E9-6045-85E8-04B0CF19E916}"/>
                </a:ext>
              </a:extLst>
            </p:cNvPr>
            <p:cNvCxnSpPr/>
            <p:nvPr/>
          </p:nvCxnSpPr>
          <p:spPr>
            <a:xfrm>
              <a:off x="5015880" y="4725144"/>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ABF81DA-4BE5-AD4C-BFAD-9DEE824107EE}"/>
                </a:ext>
              </a:extLst>
            </p:cNvPr>
            <p:cNvCxnSpPr>
              <a:cxnSpLocks/>
            </p:cNvCxnSpPr>
            <p:nvPr/>
          </p:nvCxnSpPr>
          <p:spPr>
            <a:xfrm flipH="1">
              <a:off x="4732040" y="4437067"/>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991B24A-46CB-C641-9A69-1E6FA40970A2}"/>
                </a:ext>
              </a:extLst>
            </p:cNvPr>
            <p:cNvCxnSpPr>
              <a:cxnSpLocks/>
            </p:cNvCxnSpPr>
            <p:nvPr/>
          </p:nvCxnSpPr>
          <p:spPr>
            <a:xfrm flipH="1">
              <a:off x="4736649" y="4725144"/>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11AA584C-94AD-7E42-8B15-CFD18B1D40BD}"/>
              </a:ext>
            </a:extLst>
          </p:cNvPr>
          <p:cNvGrpSpPr/>
          <p:nvPr/>
        </p:nvGrpSpPr>
        <p:grpSpPr>
          <a:xfrm>
            <a:off x="9450933" y="1671411"/>
            <a:ext cx="211832" cy="504056"/>
            <a:chOff x="4732040" y="4077072"/>
            <a:chExt cx="572289" cy="1008112"/>
          </a:xfrm>
        </p:grpSpPr>
        <p:cxnSp>
          <p:nvCxnSpPr>
            <p:cNvPr id="56" name="Straight Connector 55">
              <a:extLst>
                <a:ext uri="{FF2B5EF4-FFF2-40B4-BE49-F238E27FC236}">
                  <a16:creationId xmlns:a16="http://schemas.microsoft.com/office/drawing/2014/main" id="{FE7723A5-930D-1A48-A8E0-07616BA0268E}"/>
                </a:ext>
              </a:extLst>
            </p:cNvPr>
            <p:cNvCxnSpPr/>
            <p:nvPr/>
          </p:nvCxnSpPr>
          <p:spPr>
            <a:xfrm>
              <a:off x="5015880" y="4077072"/>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EE434B3-70D5-E040-94F2-DA7F4792FB33}"/>
                </a:ext>
              </a:extLst>
            </p:cNvPr>
            <p:cNvCxnSpPr/>
            <p:nvPr/>
          </p:nvCxnSpPr>
          <p:spPr>
            <a:xfrm>
              <a:off x="5015880" y="4725144"/>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F0EDC4-702C-F048-A90A-F1F0A3DD4CEF}"/>
                </a:ext>
              </a:extLst>
            </p:cNvPr>
            <p:cNvCxnSpPr>
              <a:cxnSpLocks/>
            </p:cNvCxnSpPr>
            <p:nvPr/>
          </p:nvCxnSpPr>
          <p:spPr>
            <a:xfrm flipH="1">
              <a:off x="4732040" y="4437067"/>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0E4D2A9-E295-9046-B421-96749C5880BB}"/>
                </a:ext>
              </a:extLst>
            </p:cNvPr>
            <p:cNvCxnSpPr>
              <a:cxnSpLocks/>
            </p:cNvCxnSpPr>
            <p:nvPr/>
          </p:nvCxnSpPr>
          <p:spPr>
            <a:xfrm flipH="1">
              <a:off x="4736649" y="4725144"/>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a:extLst>
              <a:ext uri="{FF2B5EF4-FFF2-40B4-BE49-F238E27FC236}">
                <a16:creationId xmlns:a16="http://schemas.microsoft.com/office/drawing/2014/main" id="{99A139E8-15A8-1D41-BD84-B147A2F44D25}"/>
              </a:ext>
            </a:extLst>
          </p:cNvPr>
          <p:cNvCxnSpPr/>
          <p:nvPr/>
        </p:nvCxnSpPr>
        <p:spPr>
          <a:xfrm flipV="1">
            <a:off x="798821" y="3208866"/>
            <a:ext cx="10445488" cy="4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CAC2389-66CB-FF41-BB3E-716EDBF1134E}"/>
              </a:ext>
            </a:extLst>
          </p:cNvPr>
          <p:cNvCxnSpPr>
            <a:cxnSpLocks/>
            <a:stCxn id="8" idx="2"/>
          </p:cNvCxnSpPr>
          <p:nvPr/>
        </p:nvCxnSpPr>
        <p:spPr>
          <a:xfrm>
            <a:off x="1451484" y="2276832"/>
            <a:ext cx="0" cy="43590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5467E88-48D8-DB4F-99C6-A76BD7C3A0A8}"/>
              </a:ext>
            </a:extLst>
          </p:cNvPr>
          <p:cNvCxnSpPr>
            <a:cxnSpLocks/>
          </p:cNvCxnSpPr>
          <p:nvPr/>
        </p:nvCxnSpPr>
        <p:spPr>
          <a:xfrm>
            <a:off x="4187788" y="2289924"/>
            <a:ext cx="0" cy="43590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368FB98-8CAF-E349-8143-DE0DC9E335D2}"/>
              </a:ext>
            </a:extLst>
          </p:cNvPr>
          <p:cNvCxnSpPr>
            <a:cxnSpLocks/>
          </p:cNvCxnSpPr>
          <p:nvPr/>
        </p:nvCxnSpPr>
        <p:spPr>
          <a:xfrm>
            <a:off x="6884876" y="2289924"/>
            <a:ext cx="0" cy="43590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72F7FCC-3048-BD4D-9119-1D1222682360}"/>
              </a:ext>
            </a:extLst>
          </p:cNvPr>
          <p:cNvCxnSpPr>
            <a:cxnSpLocks/>
          </p:cNvCxnSpPr>
          <p:nvPr/>
        </p:nvCxnSpPr>
        <p:spPr>
          <a:xfrm>
            <a:off x="9552384" y="2289924"/>
            <a:ext cx="0" cy="43590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0811D91-C99B-3141-AE01-24B7DA498051}"/>
              </a:ext>
            </a:extLst>
          </p:cNvPr>
          <p:cNvCxnSpPr>
            <a:cxnSpLocks/>
          </p:cNvCxnSpPr>
          <p:nvPr/>
        </p:nvCxnSpPr>
        <p:spPr>
          <a:xfrm flipV="1">
            <a:off x="780958" y="2815401"/>
            <a:ext cx="669646" cy="2808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FA412E8-D778-5B4C-9E72-82F68CBA2C90}"/>
              </a:ext>
            </a:extLst>
          </p:cNvPr>
          <p:cNvCxnSpPr>
            <a:cxnSpLocks/>
          </p:cNvCxnSpPr>
          <p:nvPr/>
        </p:nvCxnSpPr>
        <p:spPr>
          <a:xfrm>
            <a:off x="1444926" y="2815401"/>
            <a:ext cx="2753379" cy="5101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0D5E330-CE22-2541-95EB-0C76819B91B3}"/>
              </a:ext>
            </a:extLst>
          </p:cNvPr>
          <p:cNvCxnSpPr>
            <a:cxnSpLocks/>
          </p:cNvCxnSpPr>
          <p:nvPr/>
        </p:nvCxnSpPr>
        <p:spPr>
          <a:xfrm flipV="1">
            <a:off x="4187788" y="3070489"/>
            <a:ext cx="2700300" cy="25707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2B51B37-DBB6-D443-9060-DCDFE2BAB3FD}"/>
              </a:ext>
            </a:extLst>
          </p:cNvPr>
          <p:cNvCxnSpPr>
            <a:cxnSpLocks/>
            <a:endCxn id="94" idx="6"/>
          </p:cNvCxnSpPr>
          <p:nvPr/>
        </p:nvCxnSpPr>
        <p:spPr>
          <a:xfrm>
            <a:off x="6884876" y="3073786"/>
            <a:ext cx="2695773" cy="41658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14196A7-D983-5249-B07C-AD821DF9E6C6}"/>
              </a:ext>
            </a:extLst>
          </p:cNvPr>
          <p:cNvCxnSpPr/>
          <p:nvPr/>
        </p:nvCxnSpPr>
        <p:spPr>
          <a:xfrm flipV="1">
            <a:off x="798821" y="4496790"/>
            <a:ext cx="10445488" cy="411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D908D6F1-F74E-1A49-86CF-4FE65AD7B537}"/>
              </a:ext>
            </a:extLst>
          </p:cNvPr>
          <p:cNvSpPr/>
          <p:nvPr/>
        </p:nvSpPr>
        <p:spPr>
          <a:xfrm>
            <a:off x="1432147" y="2784794"/>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B4D673F7-839A-CD45-A9EB-BB1435D57468}"/>
              </a:ext>
            </a:extLst>
          </p:cNvPr>
          <p:cNvSpPr/>
          <p:nvPr/>
        </p:nvSpPr>
        <p:spPr>
          <a:xfrm>
            <a:off x="4164085" y="3312719"/>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2E87448D-CF3C-8F4E-BA25-8EA4DD53CAAD}"/>
              </a:ext>
            </a:extLst>
          </p:cNvPr>
          <p:cNvSpPr/>
          <p:nvPr/>
        </p:nvSpPr>
        <p:spPr>
          <a:xfrm>
            <a:off x="9508641" y="3454367"/>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6" name="Straight Connector 95">
            <a:extLst>
              <a:ext uri="{FF2B5EF4-FFF2-40B4-BE49-F238E27FC236}">
                <a16:creationId xmlns:a16="http://schemas.microsoft.com/office/drawing/2014/main" id="{AD47BCFF-FF16-4D46-AD39-2974662C38BA}"/>
              </a:ext>
            </a:extLst>
          </p:cNvPr>
          <p:cNvCxnSpPr/>
          <p:nvPr/>
        </p:nvCxnSpPr>
        <p:spPr>
          <a:xfrm>
            <a:off x="839416" y="4293096"/>
            <a:ext cx="334837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D51CFA9-FD4F-A54C-ACBE-51711F734C2B}"/>
              </a:ext>
            </a:extLst>
          </p:cNvPr>
          <p:cNvCxnSpPr>
            <a:cxnSpLocks/>
          </p:cNvCxnSpPr>
          <p:nvPr/>
        </p:nvCxnSpPr>
        <p:spPr>
          <a:xfrm>
            <a:off x="4187788" y="4653135"/>
            <a:ext cx="2697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F19BD39-AFC8-2F49-8548-F11077B1695B}"/>
              </a:ext>
            </a:extLst>
          </p:cNvPr>
          <p:cNvCxnSpPr>
            <a:cxnSpLocks/>
          </p:cNvCxnSpPr>
          <p:nvPr/>
        </p:nvCxnSpPr>
        <p:spPr>
          <a:xfrm>
            <a:off x="9552384" y="4406781"/>
            <a:ext cx="1630932" cy="44859"/>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BCF78E5-BF1E-B448-955D-583B8981E9F5}"/>
              </a:ext>
            </a:extLst>
          </p:cNvPr>
          <p:cNvCxnSpPr/>
          <p:nvPr/>
        </p:nvCxnSpPr>
        <p:spPr>
          <a:xfrm flipV="1">
            <a:off x="772576" y="5938562"/>
            <a:ext cx="10445488" cy="41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9E13A1-8038-A949-B461-E48308236151}"/>
              </a:ext>
            </a:extLst>
          </p:cNvPr>
          <p:cNvCxnSpPr>
            <a:cxnSpLocks/>
          </p:cNvCxnSpPr>
          <p:nvPr/>
        </p:nvCxnSpPr>
        <p:spPr>
          <a:xfrm flipV="1">
            <a:off x="6884023" y="4406781"/>
            <a:ext cx="2668361" cy="256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B839B42E-64C1-E24D-9684-C768530F81D2}"/>
              </a:ext>
            </a:extLst>
          </p:cNvPr>
          <p:cNvSpPr/>
          <p:nvPr/>
        </p:nvSpPr>
        <p:spPr>
          <a:xfrm>
            <a:off x="6852084" y="3041890"/>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4" name="Straight Connector 143">
            <a:extLst>
              <a:ext uri="{FF2B5EF4-FFF2-40B4-BE49-F238E27FC236}">
                <a16:creationId xmlns:a16="http://schemas.microsoft.com/office/drawing/2014/main" id="{655D8C0A-FF07-9B4A-8CFB-366DA1AC4F00}"/>
              </a:ext>
            </a:extLst>
          </p:cNvPr>
          <p:cNvCxnSpPr>
            <a:cxnSpLocks/>
          </p:cNvCxnSpPr>
          <p:nvPr/>
        </p:nvCxnSpPr>
        <p:spPr>
          <a:xfrm flipV="1">
            <a:off x="776893" y="4108193"/>
            <a:ext cx="669646" cy="2808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CD26803-D077-E043-9037-440E333F97F6}"/>
              </a:ext>
            </a:extLst>
          </p:cNvPr>
          <p:cNvCxnSpPr>
            <a:cxnSpLocks/>
          </p:cNvCxnSpPr>
          <p:nvPr/>
        </p:nvCxnSpPr>
        <p:spPr>
          <a:xfrm>
            <a:off x="1440861" y="4108193"/>
            <a:ext cx="2753379" cy="5101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91EE0ED-843E-8043-99AB-980CACF10946}"/>
              </a:ext>
            </a:extLst>
          </p:cNvPr>
          <p:cNvCxnSpPr>
            <a:cxnSpLocks/>
          </p:cNvCxnSpPr>
          <p:nvPr/>
        </p:nvCxnSpPr>
        <p:spPr>
          <a:xfrm flipV="1">
            <a:off x="4183723" y="4363281"/>
            <a:ext cx="2700300" cy="25707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8" name="Oval 147">
            <a:extLst>
              <a:ext uri="{FF2B5EF4-FFF2-40B4-BE49-F238E27FC236}">
                <a16:creationId xmlns:a16="http://schemas.microsoft.com/office/drawing/2014/main" id="{535CFF23-1CC8-EB4A-B098-AAA42C9C3F7F}"/>
              </a:ext>
            </a:extLst>
          </p:cNvPr>
          <p:cNvSpPr/>
          <p:nvPr/>
        </p:nvSpPr>
        <p:spPr>
          <a:xfrm>
            <a:off x="1428082" y="4077586"/>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3A7F091B-2DC4-1940-9D67-3E45361BE558}"/>
              </a:ext>
            </a:extLst>
          </p:cNvPr>
          <p:cNvSpPr/>
          <p:nvPr/>
        </p:nvSpPr>
        <p:spPr>
          <a:xfrm>
            <a:off x="4160020" y="4605511"/>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2A197902-2280-B344-9CB8-A35C6E6ED814}"/>
              </a:ext>
            </a:extLst>
          </p:cNvPr>
          <p:cNvSpPr/>
          <p:nvPr/>
        </p:nvSpPr>
        <p:spPr>
          <a:xfrm>
            <a:off x="6848019" y="4334682"/>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a:extLst>
              <a:ext uri="{FF2B5EF4-FFF2-40B4-BE49-F238E27FC236}">
                <a16:creationId xmlns:a16="http://schemas.microsoft.com/office/drawing/2014/main" id="{12736D74-324D-FE47-B8E6-794034E77731}"/>
              </a:ext>
            </a:extLst>
          </p:cNvPr>
          <p:cNvCxnSpPr>
            <a:cxnSpLocks/>
            <a:endCxn id="160" idx="2"/>
          </p:cNvCxnSpPr>
          <p:nvPr/>
        </p:nvCxnSpPr>
        <p:spPr>
          <a:xfrm flipV="1">
            <a:off x="776893" y="5697252"/>
            <a:ext cx="651189" cy="2448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F55B344-FFFB-1642-9F74-0D4A7F89A337}"/>
              </a:ext>
            </a:extLst>
          </p:cNvPr>
          <p:cNvCxnSpPr>
            <a:cxnSpLocks/>
            <a:stCxn id="160" idx="2"/>
            <a:endCxn id="161" idx="2"/>
          </p:cNvCxnSpPr>
          <p:nvPr/>
        </p:nvCxnSpPr>
        <p:spPr>
          <a:xfrm>
            <a:off x="1428082" y="5697252"/>
            <a:ext cx="2726557" cy="2448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281801A-50D6-9447-AC28-909DE2B4A554}"/>
              </a:ext>
            </a:extLst>
          </p:cNvPr>
          <p:cNvCxnSpPr>
            <a:cxnSpLocks/>
            <a:stCxn id="161" idx="2"/>
            <a:endCxn id="163" idx="2"/>
          </p:cNvCxnSpPr>
          <p:nvPr/>
        </p:nvCxnSpPr>
        <p:spPr>
          <a:xfrm flipV="1">
            <a:off x="4154639" y="5437404"/>
            <a:ext cx="2692064" cy="5047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4" name="Oval 173">
            <a:extLst>
              <a:ext uri="{FF2B5EF4-FFF2-40B4-BE49-F238E27FC236}">
                <a16:creationId xmlns:a16="http://schemas.microsoft.com/office/drawing/2014/main" id="{79972F59-227A-734E-8F6C-6D581B4E3B8A}"/>
              </a:ext>
            </a:extLst>
          </p:cNvPr>
          <p:cNvSpPr/>
          <p:nvPr/>
        </p:nvSpPr>
        <p:spPr>
          <a:xfrm>
            <a:off x="9496285" y="4746320"/>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6" name="Straight Connector 175">
            <a:extLst>
              <a:ext uri="{FF2B5EF4-FFF2-40B4-BE49-F238E27FC236}">
                <a16:creationId xmlns:a16="http://schemas.microsoft.com/office/drawing/2014/main" id="{89764D0E-8694-D848-9A9E-59C92FFCCF11}"/>
              </a:ext>
            </a:extLst>
          </p:cNvPr>
          <p:cNvCxnSpPr>
            <a:cxnSpLocks/>
            <a:stCxn id="163" idx="5"/>
            <a:endCxn id="177" idx="2"/>
          </p:cNvCxnSpPr>
          <p:nvPr/>
        </p:nvCxnSpPr>
        <p:spPr>
          <a:xfrm>
            <a:off x="6908166" y="5462863"/>
            <a:ext cx="2613532" cy="99047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E9A2A3D-84A4-EA44-B585-3FD48DEE4B7C}"/>
              </a:ext>
            </a:extLst>
          </p:cNvPr>
          <p:cNvCxnSpPr>
            <a:cxnSpLocks/>
          </p:cNvCxnSpPr>
          <p:nvPr/>
        </p:nvCxnSpPr>
        <p:spPr>
          <a:xfrm>
            <a:off x="776893" y="5902183"/>
            <a:ext cx="663968" cy="243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1CBFFD9-7229-3B43-B8EF-A0BE79DD63C9}"/>
              </a:ext>
            </a:extLst>
          </p:cNvPr>
          <p:cNvCxnSpPr>
            <a:cxnSpLocks/>
          </p:cNvCxnSpPr>
          <p:nvPr/>
        </p:nvCxnSpPr>
        <p:spPr>
          <a:xfrm flipV="1">
            <a:off x="1445806" y="5839879"/>
            <a:ext cx="2739461" cy="86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DFE21DBA-5D98-D14F-981E-5459B966C94D}"/>
              </a:ext>
            </a:extLst>
          </p:cNvPr>
          <p:cNvCxnSpPr>
            <a:cxnSpLocks/>
          </p:cNvCxnSpPr>
          <p:nvPr/>
        </p:nvCxnSpPr>
        <p:spPr>
          <a:xfrm>
            <a:off x="4181656" y="5847778"/>
            <a:ext cx="2705102" cy="167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54B6EEE1-BA3D-5645-860E-940549498A36}"/>
              </a:ext>
            </a:extLst>
          </p:cNvPr>
          <p:cNvCxnSpPr>
            <a:cxnSpLocks/>
          </p:cNvCxnSpPr>
          <p:nvPr/>
        </p:nvCxnSpPr>
        <p:spPr>
          <a:xfrm>
            <a:off x="6886758" y="5864488"/>
            <a:ext cx="2663400" cy="2016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A9DDC9C-59C9-6E4C-9357-4360A84A85D9}"/>
              </a:ext>
            </a:extLst>
          </p:cNvPr>
          <p:cNvCxnSpPr>
            <a:cxnSpLocks/>
          </p:cNvCxnSpPr>
          <p:nvPr/>
        </p:nvCxnSpPr>
        <p:spPr>
          <a:xfrm flipV="1">
            <a:off x="9557702" y="5839879"/>
            <a:ext cx="1494494" cy="22899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F3F7CBF7-2DA4-5148-89A7-4D81579BF8DC}"/>
              </a:ext>
            </a:extLst>
          </p:cNvPr>
          <p:cNvSpPr txBox="1"/>
          <p:nvPr/>
        </p:nvSpPr>
        <p:spPr>
          <a:xfrm>
            <a:off x="10160000" y="2420888"/>
            <a:ext cx="914400" cy="914400"/>
          </a:xfrm>
          <a:prstGeom prst="rect">
            <a:avLst/>
          </a:prstGeom>
        </p:spPr>
        <p:txBody>
          <a:bodyPr vert="horz" wrap="none" lIns="91440" tIns="45720" rIns="91440" bIns="45720" rtlCol="0" anchor="t">
            <a:normAutofit/>
          </a:bodyPr>
          <a:lstStyle/>
          <a:p>
            <a:pPr algn="l"/>
            <a:r>
              <a:rPr lang="en-GB" sz="2000" dirty="0"/>
              <a:t>Initial</a:t>
            </a:r>
          </a:p>
        </p:txBody>
      </p:sp>
      <p:sp>
        <p:nvSpPr>
          <p:cNvPr id="207" name="TextBox 206">
            <a:extLst>
              <a:ext uri="{FF2B5EF4-FFF2-40B4-BE49-F238E27FC236}">
                <a16:creationId xmlns:a16="http://schemas.microsoft.com/office/drawing/2014/main" id="{1539FE97-D2FB-7B4B-9D5C-E5630BE9A4BA}"/>
              </a:ext>
            </a:extLst>
          </p:cNvPr>
          <p:cNvSpPr txBox="1"/>
          <p:nvPr/>
        </p:nvSpPr>
        <p:spPr>
          <a:xfrm>
            <a:off x="9915510" y="3625155"/>
            <a:ext cx="914400" cy="914400"/>
          </a:xfrm>
          <a:prstGeom prst="rect">
            <a:avLst/>
          </a:prstGeom>
        </p:spPr>
        <p:txBody>
          <a:bodyPr vert="horz" wrap="none" lIns="91440" tIns="45720" rIns="91440" bIns="45720" rtlCol="0" anchor="t">
            <a:normAutofit/>
          </a:bodyPr>
          <a:lstStyle/>
          <a:p>
            <a:pPr algn="l"/>
            <a:r>
              <a:rPr lang="en-GB" sz="2000" dirty="0"/>
              <a:t>Re-define trajectory</a:t>
            </a:r>
          </a:p>
        </p:txBody>
      </p:sp>
      <p:sp>
        <p:nvSpPr>
          <p:cNvPr id="208" name="TextBox 207">
            <a:extLst>
              <a:ext uri="{FF2B5EF4-FFF2-40B4-BE49-F238E27FC236}">
                <a16:creationId xmlns:a16="http://schemas.microsoft.com/office/drawing/2014/main" id="{6A38A161-9798-E249-AF66-CE23CCE8F4FC}"/>
              </a:ext>
            </a:extLst>
          </p:cNvPr>
          <p:cNvSpPr txBox="1"/>
          <p:nvPr/>
        </p:nvSpPr>
        <p:spPr>
          <a:xfrm>
            <a:off x="10160000" y="5013176"/>
            <a:ext cx="914400" cy="914400"/>
          </a:xfrm>
          <a:prstGeom prst="rect">
            <a:avLst/>
          </a:prstGeom>
        </p:spPr>
        <p:txBody>
          <a:bodyPr vert="horz" wrap="none" lIns="91440" tIns="45720" rIns="91440" bIns="45720" rtlCol="0" anchor="t">
            <a:normAutofit/>
          </a:bodyPr>
          <a:lstStyle/>
          <a:p>
            <a:pPr algn="l"/>
            <a:r>
              <a:rPr lang="en-GB" sz="2000" dirty="0"/>
              <a:t>“Real” trajectory</a:t>
            </a:r>
          </a:p>
          <a:p>
            <a:pPr algn="l"/>
            <a:r>
              <a:rPr lang="en-GB" sz="2000" dirty="0"/>
              <a:t>and Correction</a:t>
            </a:r>
          </a:p>
        </p:txBody>
      </p:sp>
      <p:grpSp>
        <p:nvGrpSpPr>
          <p:cNvPr id="138" name="Group 137">
            <a:extLst>
              <a:ext uri="{FF2B5EF4-FFF2-40B4-BE49-F238E27FC236}">
                <a16:creationId xmlns:a16="http://schemas.microsoft.com/office/drawing/2014/main" id="{480C6CEA-1637-CE4A-B59E-ED7EF21AEE76}"/>
              </a:ext>
            </a:extLst>
          </p:cNvPr>
          <p:cNvGrpSpPr/>
          <p:nvPr/>
        </p:nvGrpSpPr>
        <p:grpSpPr>
          <a:xfrm>
            <a:off x="4591206" y="2755333"/>
            <a:ext cx="3524003" cy="2416362"/>
            <a:chOff x="6028381" y="2884846"/>
            <a:chExt cx="3524003" cy="2416362"/>
          </a:xfrm>
        </p:grpSpPr>
        <p:sp>
          <p:nvSpPr>
            <p:cNvPr id="93" name="Oval 92">
              <a:extLst>
                <a:ext uri="{FF2B5EF4-FFF2-40B4-BE49-F238E27FC236}">
                  <a16:creationId xmlns:a16="http://schemas.microsoft.com/office/drawing/2014/main" id="{04DE55A7-950E-BD43-A150-C2896FB51B81}"/>
                </a:ext>
              </a:extLst>
            </p:cNvPr>
            <p:cNvSpPr/>
            <p:nvPr/>
          </p:nvSpPr>
          <p:spPr>
            <a:xfrm>
              <a:off x="6858370" y="3045318"/>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9" name="Straight Connector 98">
              <a:extLst>
                <a:ext uri="{FF2B5EF4-FFF2-40B4-BE49-F238E27FC236}">
                  <a16:creationId xmlns:a16="http://schemas.microsoft.com/office/drawing/2014/main" id="{F702110E-A1D7-454A-BC35-5A2766BB2FDD}"/>
                </a:ext>
              </a:extLst>
            </p:cNvPr>
            <p:cNvCxnSpPr>
              <a:cxnSpLocks/>
            </p:cNvCxnSpPr>
            <p:nvPr/>
          </p:nvCxnSpPr>
          <p:spPr>
            <a:xfrm flipV="1">
              <a:off x="6884876" y="4402379"/>
              <a:ext cx="2667508" cy="250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D4E6361D-D06B-BD46-9236-1BA2461AFA74}"/>
                </a:ext>
              </a:extLst>
            </p:cNvPr>
            <p:cNvSpPr/>
            <p:nvPr/>
          </p:nvSpPr>
          <p:spPr>
            <a:xfrm>
              <a:off x="6041260" y="2884846"/>
              <a:ext cx="3511124" cy="2416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3" name="Group 112">
              <a:extLst>
                <a:ext uri="{FF2B5EF4-FFF2-40B4-BE49-F238E27FC236}">
                  <a16:creationId xmlns:a16="http://schemas.microsoft.com/office/drawing/2014/main" id="{694BC255-BF44-AE4F-B925-647F0D93E929}"/>
                </a:ext>
              </a:extLst>
            </p:cNvPr>
            <p:cNvGrpSpPr/>
            <p:nvPr/>
          </p:nvGrpSpPr>
          <p:grpSpPr>
            <a:xfrm>
              <a:off x="6899885" y="3048261"/>
              <a:ext cx="1684295" cy="2099831"/>
              <a:chOff x="2592167" y="3384728"/>
              <a:chExt cx="648072" cy="720000"/>
            </a:xfrm>
          </p:grpSpPr>
          <p:grpSp>
            <p:nvGrpSpPr>
              <p:cNvPr id="104" name="Group 103">
                <a:extLst>
                  <a:ext uri="{FF2B5EF4-FFF2-40B4-BE49-F238E27FC236}">
                    <a16:creationId xmlns:a16="http://schemas.microsoft.com/office/drawing/2014/main" id="{C378034A-6443-D44B-AE92-78140D623B35}"/>
                  </a:ext>
                </a:extLst>
              </p:cNvPr>
              <p:cNvGrpSpPr/>
              <p:nvPr/>
            </p:nvGrpSpPr>
            <p:grpSpPr>
              <a:xfrm>
                <a:off x="2592167" y="3384728"/>
                <a:ext cx="648072" cy="720000"/>
                <a:chOff x="3917876" y="3501010"/>
                <a:chExt cx="648072" cy="1008112"/>
              </a:xfrm>
            </p:grpSpPr>
            <p:sp>
              <p:nvSpPr>
                <p:cNvPr id="105" name="Rounded Rectangle 104">
                  <a:extLst>
                    <a:ext uri="{FF2B5EF4-FFF2-40B4-BE49-F238E27FC236}">
                      <a16:creationId xmlns:a16="http://schemas.microsoft.com/office/drawing/2014/main" id="{21E50EA4-B8DA-6B48-8B40-68973FC7474D}"/>
                    </a:ext>
                  </a:extLst>
                </p:cNvPr>
                <p:cNvSpPr/>
                <p:nvPr/>
              </p:nvSpPr>
              <p:spPr>
                <a:xfrm>
                  <a:off x="3917876" y="3653490"/>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ounded Rectangle 105">
                  <a:extLst>
                    <a:ext uri="{FF2B5EF4-FFF2-40B4-BE49-F238E27FC236}">
                      <a16:creationId xmlns:a16="http://schemas.microsoft.com/office/drawing/2014/main" id="{E33B57C9-C66D-5047-94E8-53B16BDAAA6C}"/>
                    </a:ext>
                  </a:extLst>
                </p:cNvPr>
                <p:cNvSpPr/>
                <p:nvPr/>
              </p:nvSpPr>
              <p:spPr>
                <a:xfrm>
                  <a:off x="3917876" y="4077072"/>
                  <a:ext cx="648072"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347B9449-CD8D-2D4F-931D-B9288078B3AA}"/>
                    </a:ext>
                  </a:extLst>
                </p:cNvPr>
                <p:cNvSpPr/>
                <p:nvPr/>
              </p:nvSpPr>
              <p:spPr>
                <a:xfrm>
                  <a:off x="4061892" y="3501010"/>
                  <a:ext cx="360040" cy="1008112"/>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7180713-2882-D348-BAED-2996F75CC032}"/>
                  </a:ext>
                </a:extLst>
              </p:cNvPr>
              <p:cNvGrpSpPr/>
              <p:nvPr/>
            </p:nvGrpSpPr>
            <p:grpSpPr>
              <a:xfrm>
                <a:off x="2815332" y="3500444"/>
                <a:ext cx="211832" cy="504056"/>
                <a:chOff x="4732040" y="4077072"/>
                <a:chExt cx="572289" cy="1008112"/>
              </a:xfrm>
            </p:grpSpPr>
            <p:cxnSp>
              <p:nvCxnSpPr>
                <p:cNvPr id="109" name="Straight Connector 108">
                  <a:extLst>
                    <a:ext uri="{FF2B5EF4-FFF2-40B4-BE49-F238E27FC236}">
                      <a16:creationId xmlns:a16="http://schemas.microsoft.com/office/drawing/2014/main" id="{249880D8-D60E-1F44-9B47-F0FD81D5EAC3}"/>
                    </a:ext>
                  </a:extLst>
                </p:cNvPr>
                <p:cNvCxnSpPr/>
                <p:nvPr/>
              </p:nvCxnSpPr>
              <p:spPr>
                <a:xfrm>
                  <a:off x="5015880" y="4077072"/>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BD30C09-E0FC-AE42-B2EE-4B32242C795B}"/>
                    </a:ext>
                  </a:extLst>
                </p:cNvPr>
                <p:cNvCxnSpPr/>
                <p:nvPr/>
              </p:nvCxnSpPr>
              <p:spPr>
                <a:xfrm>
                  <a:off x="5015880" y="4725144"/>
                  <a:ext cx="0" cy="36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80418EE-8F3A-7545-A095-AE9BBEEE3D4A}"/>
                    </a:ext>
                  </a:extLst>
                </p:cNvPr>
                <p:cNvCxnSpPr>
                  <a:cxnSpLocks/>
                </p:cNvCxnSpPr>
                <p:nvPr/>
              </p:nvCxnSpPr>
              <p:spPr>
                <a:xfrm flipH="1">
                  <a:off x="4732040" y="4437067"/>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6261765-FF10-5B45-A491-ECE1B3F781BF}"/>
                    </a:ext>
                  </a:extLst>
                </p:cNvPr>
                <p:cNvCxnSpPr>
                  <a:cxnSpLocks/>
                </p:cNvCxnSpPr>
                <p:nvPr/>
              </p:nvCxnSpPr>
              <p:spPr>
                <a:xfrm flipH="1">
                  <a:off x="4736649" y="4725144"/>
                  <a:ext cx="5676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16" name="Straight Arrow Connector 115">
              <a:extLst>
                <a:ext uri="{FF2B5EF4-FFF2-40B4-BE49-F238E27FC236}">
                  <a16:creationId xmlns:a16="http://schemas.microsoft.com/office/drawing/2014/main" id="{1259AD58-24D2-F041-8E7F-1B7DB5EE6642}"/>
                </a:ext>
              </a:extLst>
            </p:cNvPr>
            <p:cNvCxnSpPr/>
            <p:nvPr/>
          </p:nvCxnSpPr>
          <p:spPr>
            <a:xfrm>
              <a:off x="6144322" y="4126411"/>
              <a:ext cx="3228042" cy="34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3824D98-491C-5946-BCAD-08171216A22E}"/>
                </a:ext>
              </a:extLst>
            </p:cNvPr>
            <p:cNvCxnSpPr>
              <a:cxnSpLocks/>
            </p:cNvCxnSpPr>
            <p:nvPr/>
          </p:nvCxnSpPr>
          <p:spPr>
            <a:xfrm flipV="1">
              <a:off x="6172469" y="3188936"/>
              <a:ext cx="3055879" cy="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73184CB2-6FA4-F746-99C8-EC48669DB453}"/>
                </a:ext>
              </a:extLst>
            </p:cNvPr>
            <p:cNvCxnSpPr>
              <a:cxnSpLocks/>
            </p:cNvCxnSpPr>
            <p:nvPr/>
          </p:nvCxnSpPr>
          <p:spPr>
            <a:xfrm>
              <a:off x="6312024" y="3189395"/>
              <a:ext cx="0" cy="93701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4A7C63C8-DF79-3848-97C5-E66059CC3E9A}"/>
                </a:ext>
              </a:extLst>
            </p:cNvPr>
            <p:cNvSpPr txBox="1"/>
            <p:nvPr/>
          </p:nvSpPr>
          <p:spPr>
            <a:xfrm>
              <a:off x="6028381" y="4149739"/>
              <a:ext cx="792088" cy="470669"/>
            </a:xfrm>
            <a:prstGeom prst="rect">
              <a:avLst/>
            </a:prstGeom>
          </p:spPr>
          <p:txBody>
            <a:bodyPr vert="horz" wrap="none" lIns="91440" tIns="45720" rIns="91440" bIns="45720" rtlCol="0" anchor="t">
              <a:normAutofit/>
            </a:bodyPr>
            <a:lstStyle/>
            <a:p>
              <a:pPr algn="l"/>
              <a:r>
                <a:rPr lang="en-GB" sz="1000" dirty="0"/>
                <a:t>x = beam </a:t>
              </a:r>
            </a:p>
            <a:p>
              <a:pPr algn="l"/>
              <a:r>
                <a:rPr lang="en-GB" sz="1000" dirty="0"/>
                <a:t> displacement</a:t>
              </a:r>
            </a:p>
          </p:txBody>
        </p:sp>
        <p:sp>
          <p:nvSpPr>
            <p:cNvPr id="123" name="TextBox 122">
              <a:extLst>
                <a:ext uri="{FF2B5EF4-FFF2-40B4-BE49-F238E27FC236}">
                  <a16:creationId xmlns:a16="http://schemas.microsoft.com/office/drawing/2014/main" id="{9DA5AE9D-599B-1543-8247-5E5D22BCEA46}"/>
                </a:ext>
              </a:extLst>
            </p:cNvPr>
            <p:cNvSpPr txBox="1"/>
            <p:nvPr/>
          </p:nvSpPr>
          <p:spPr>
            <a:xfrm>
              <a:off x="8620184" y="4151592"/>
              <a:ext cx="792088" cy="470669"/>
            </a:xfrm>
            <a:prstGeom prst="rect">
              <a:avLst/>
            </a:prstGeom>
          </p:spPr>
          <p:txBody>
            <a:bodyPr vert="horz" wrap="none" lIns="91440" tIns="45720" rIns="91440" bIns="45720" rtlCol="0" anchor="t">
              <a:normAutofit/>
            </a:bodyPr>
            <a:lstStyle/>
            <a:p>
              <a:pPr algn="l"/>
              <a:r>
                <a:rPr lang="en-GB" sz="1000" dirty="0"/>
                <a:t>Reference</a:t>
              </a:r>
            </a:p>
            <a:p>
              <a:pPr algn="l"/>
              <a:r>
                <a:rPr lang="en-GB" sz="1000" dirty="0"/>
                <a:t>axis</a:t>
              </a:r>
            </a:p>
          </p:txBody>
        </p:sp>
        <p:sp>
          <p:nvSpPr>
            <p:cNvPr id="126" name="Oval 125">
              <a:extLst>
                <a:ext uri="{FF2B5EF4-FFF2-40B4-BE49-F238E27FC236}">
                  <a16:creationId xmlns:a16="http://schemas.microsoft.com/office/drawing/2014/main" id="{80314475-1A85-4C48-AAEF-10687B89E49A}"/>
                </a:ext>
              </a:extLst>
            </p:cNvPr>
            <p:cNvSpPr/>
            <p:nvPr/>
          </p:nvSpPr>
          <p:spPr>
            <a:xfrm>
              <a:off x="7721901" y="3933056"/>
              <a:ext cx="72008" cy="720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BC17FCCA-20C6-B54D-B414-433DF64C3745}"/>
                </a:ext>
              </a:extLst>
            </p:cNvPr>
            <p:cNvSpPr/>
            <p:nvPr/>
          </p:nvSpPr>
          <p:spPr>
            <a:xfrm>
              <a:off x="7716923" y="3643684"/>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8" name="Straight Connector 127">
              <a:extLst>
                <a:ext uri="{FF2B5EF4-FFF2-40B4-BE49-F238E27FC236}">
                  <a16:creationId xmlns:a16="http://schemas.microsoft.com/office/drawing/2014/main" id="{4E1115E7-69D4-FE42-8C1B-B02A8BABE415}"/>
                </a:ext>
              </a:extLst>
            </p:cNvPr>
            <p:cNvCxnSpPr>
              <a:cxnSpLocks/>
            </p:cNvCxnSpPr>
            <p:nvPr/>
          </p:nvCxnSpPr>
          <p:spPr>
            <a:xfrm flipV="1">
              <a:off x="7798677" y="3981255"/>
              <a:ext cx="89971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69EAB13-6DC1-AD46-923A-90808C85B487}"/>
                </a:ext>
              </a:extLst>
            </p:cNvPr>
            <p:cNvCxnSpPr>
              <a:cxnSpLocks/>
            </p:cNvCxnSpPr>
            <p:nvPr/>
          </p:nvCxnSpPr>
          <p:spPr>
            <a:xfrm flipV="1">
              <a:off x="7805779" y="3688861"/>
              <a:ext cx="88286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8EC79F19-C6F9-8F4A-8675-C30763409B95}"/>
                </a:ext>
              </a:extLst>
            </p:cNvPr>
            <p:cNvSpPr txBox="1"/>
            <p:nvPr/>
          </p:nvSpPr>
          <p:spPr>
            <a:xfrm>
              <a:off x="8685178" y="3861048"/>
              <a:ext cx="792088" cy="470669"/>
            </a:xfrm>
            <a:prstGeom prst="rect">
              <a:avLst/>
            </a:prstGeom>
          </p:spPr>
          <p:txBody>
            <a:bodyPr vert="horz" wrap="none" lIns="91440" tIns="45720" rIns="91440" bIns="45720" rtlCol="0" anchor="t">
              <a:normAutofit/>
            </a:bodyPr>
            <a:lstStyle/>
            <a:p>
              <a:pPr algn="l"/>
              <a:r>
                <a:rPr lang="en-GB" sz="1000" dirty="0"/>
                <a:t>Quad offset</a:t>
              </a:r>
            </a:p>
          </p:txBody>
        </p:sp>
        <p:sp>
          <p:nvSpPr>
            <p:cNvPr id="134" name="TextBox 133">
              <a:extLst>
                <a:ext uri="{FF2B5EF4-FFF2-40B4-BE49-F238E27FC236}">
                  <a16:creationId xmlns:a16="http://schemas.microsoft.com/office/drawing/2014/main" id="{9F49BFC7-3A6D-EA4A-BAA7-4BD3471CC1DA}"/>
                </a:ext>
              </a:extLst>
            </p:cNvPr>
            <p:cNvSpPr txBox="1"/>
            <p:nvPr/>
          </p:nvSpPr>
          <p:spPr>
            <a:xfrm>
              <a:off x="8675319" y="3583164"/>
              <a:ext cx="792088" cy="470669"/>
            </a:xfrm>
            <a:prstGeom prst="rect">
              <a:avLst/>
            </a:prstGeom>
          </p:spPr>
          <p:txBody>
            <a:bodyPr vert="horz" wrap="none" lIns="91440" tIns="45720" rIns="91440" bIns="45720" rtlCol="0" anchor="t">
              <a:normAutofit/>
            </a:bodyPr>
            <a:lstStyle/>
            <a:p>
              <a:pPr algn="l"/>
              <a:r>
                <a:rPr lang="en-GB" sz="1000" dirty="0"/>
                <a:t>BPM offset</a:t>
              </a:r>
            </a:p>
          </p:txBody>
        </p:sp>
        <p:sp>
          <p:nvSpPr>
            <p:cNvPr id="135" name="TextBox 134">
              <a:extLst>
                <a:ext uri="{FF2B5EF4-FFF2-40B4-BE49-F238E27FC236}">
                  <a16:creationId xmlns:a16="http://schemas.microsoft.com/office/drawing/2014/main" id="{7E60C7DF-38F2-3642-9FCE-61AAD2E79318}"/>
                </a:ext>
              </a:extLst>
            </p:cNvPr>
            <p:cNvSpPr txBox="1"/>
            <p:nvPr/>
          </p:nvSpPr>
          <p:spPr>
            <a:xfrm>
              <a:off x="8607557" y="3245983"/>
              <a:ext cx="792088" cy="470669"/>
            </a:xfrm>
            <a:prstGeom prst="rect">
              <a:avLst/>
            </a:prstGeom>
          </p:spPr>
          <p:txBody>
            <a:bodyPr vert="horz" wrap="none" lIns="91440" tIns="45720" rIns="91440" bIns="45720" rtlCol="0" anchor="t">
              <a:normAutofit/>
            </a:bodyPr>
            <a:lstStyle/>
            <a:p>
              <a:pPr algn="l"/>
              <a:r>
                <a:rPr lang="en-GB" sz="1000" dirty="0"/>
                <a:t>m = BPM </a:t>
              </a:r>
            </a:p>
            <a:p>
              <a:pPr algn="l"/>
              <a:r>
                <a:rPr lang="en-GB" sz="1000" dirty="0"/>
                <a:t>measurement</a:t>
              </a:r>
            </a:p>
          </p:txBody>
        </p:sp>
        <p:cxnSp>
          <p:nvCxnSpPr>
            <p:cNvPr id="136" name="Straight Arrow Connector 135">
              <a:extLst>
                <a:ext uri="{FF2B5EF4-FFF2-40B4-BE49-F238E27FC236}">
                  <a16:creationId xmlns:a16="http://schemas.microsoft.com/office/drawing/2014/main" id="{2A6161E7-C808-2E48-9670-48974E4B0976}"/>
                </a:ext>
              </a:extLst>
            </p:cNvPr>
            <p:cNvCxnSpPr>
              <a:cxnSpLocks/>
            </p:cNvCxnSpPr>
            <p:nvPr/>
          </p:nvCxnSpPr>
          <p:spPr>
            <a:xfrm>
              <a:off x="8670083" y="3195398"/>
              <a:ext cx="0" cy="48429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60" name="Oval 159">
            <a:extLst>
              <a:ext uri="{FF2B5EF4-FFF2-40B4-BE49-F238E27FC236}">
                <a16:creationId xmlns:a16="http://schemas.microsoft.com/office/drawing/2014/main" id="{EC24084D-8D43-B94A-A626-CD5B6CAB9428}"/>
              </a:ext>
            </a:extLst>
          </p:cNvPr>
          <p:cNvSpPr/>
          <p:nvPr/>
        </p:nvSpPr>
        <p:spPr>
          <a:xfrm>
            <a:off x="1428082" y="5661248"/>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8A2D4A40-247F-4B45-BAEE-C6ED8A7416DD}"/>
              </a:ext>
            </a:extLst>
          </p:cNvPr>
          <p:cNvSpPr/>
          <p:nvPr/>
        </p:nvSpPr>
        <p:spPr>
          <a:xfrm>
            <a:off x="4154639" y="5906108"/>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B37AC08C-6DD1-7542-A9A8-8CE439844FDC}"/>
              </a:ext>
            </a:extLst>
          </p:cNvPr>
          <p:cNvSpPr/>
          <p:nvPr/>
        </p:nvSpPr>
        <p:spPr>
          <a:xfrm>
            <a:off x="6846703" y="5401400"/>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212B57AD-84C1-9341-AA24-272E8701FE8B}"/>
              </a:ext>
            </a:extLst>
          </p:cNvPr>
          <p:cNvSpPr/>
          <p:nvPr/>
        </p:nvSpPr>
        <p:spPr>
          <a:xfrm>
            <a:off x="9521698" y="6417332"/>
            <a:ext cx="72008" cy="72008"/>
          </a:xfrm>
          <a:prstGeom prst="ellipse">
            <a:avLst/>
          </a:prstGeom>
          <a:solidFill>
            <a:srgbClr val="0094CA"/>
          </a:solidFill>
          <a:ln>
            <a:solidFill>
              <a:srgbClr val="009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40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heckerboard(across)">
                                      <p:cBhvr>
                                        <p:cTn id="7" dur="500"/>
                                        <p:tgtEl>
                                          <p:spTgt spid="171"/>
                                        </p:tgtEl>
                                      </p:cBhvr>
                                    </p:animEffect>
                                  </p:childTnLst>
                                </p:cTn>
                              </p:par>
                              <p:par>
                                <p:cTn id="8" presetID="5" presetClass="entr" presetSubtype="1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checkerboard(across)">
                                      <p:cBhvr>
                                        <p:cTn id="10" dur="500"/>
                                        <p:tgtEl>
                                          <p:spTgt spid="60"/>
                                        </p:tgtEl>
                                      </p:cBhvr>
                                    </p:animEffect>
                                  </p:childTnLst>
                                </p:cTn>
                              </p:par>
                              <p:par>
                                <p:cTn id="11" presetID="5" presetClass="entr" presetSubtype="1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checkerboard(across)">
                                      <p:cBhvr>
                                        <p:cTn id="13" dur="500"/>
                                        <p:tgtEl>
                                          <p:spTgt spid="75"/>
                                        </p:tgtEl>
                                      </p:cBhvr>
                                    </p:animEffect>
                                  </p:childTnLst>
                                </p:cTn>
                              </p:par>
                              <p:par>
                                <p:cTn id="14" presetID="5" presetClass="entr" presetSubtype="1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checkerboard(across)">
                                      <p:cBhvr>
                                        <p:cTn id="16" dur="500"/>
                                        <p:tgtEl>
                                          <p:spTgt spid="77"/>
                                        </p:tgtEl>
                                      </p:cBhvr>
                                    </p:animEffect>
                                  </p:childTnLst>
                                </p:cTn>
                              </p:par>
                              <p:par>
                                <p:cTn id="17" presetID="5" presetClass="entr" presetSubtype="1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checkerboard(across)">
                                      <p:cBhvr>
                                        <p:cTn id="19" dur="500"/>
                                        <p:tgtEl>
                                          <p:spTgt spid="80"/>
                                        </p:tgtEl>
                                      </p:cBhvr>
                                    </p:animEffect>
                                  </p:childTnLst>
                                </p:cTn>
                              </p:par>
                              <p:par>
                                <p:cTn id="20" presetID="5" presetClass="entr" presetSubtype="10" fill="hold"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checkerboard(across)">
                                      <p:cBhvr>
                                        <p:cTn id="22" dur="500"/>
                                        <p:tgtEl>
                                          <p:spTgt spid="8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checkerboard(across)">
                                      <p:cBhvr>
                                        <p:cTn id="25" dur="500"/>
                                        <p:tgtEl>
                                          <p:spTgt spid="9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checkerboard(across)">
                                      <p:cBhvr>
                                        <p:cTn id="28" dur="500"/>
                                        <p:tgtEl>
                                          <p:spTgt spid="9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checkerboard(across)">
                                      <p:cBhvr>
                                        <p:cTn id="31" dur="500"/>
                                        <p:tgtEl>
                                          <p:spTgt spid="9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3"/>
                                        </p:tgtEl>
                                        <p:attrNameLst>
                                          <p:attrName>style.visibility</p:attrName>
                                        </p:attrNameLst>
                                      </p:cBhvr>
                                      <p:to>
                                        <p:strVal val="visible"/>
                                      </p:to>
                                    </p:set>
                                    <p:animEffect transition="in" filter="checkerboard(across)">
                                      <p:cBhvr>
                                        <p:cTn id="34" dur="500"/>
                                        <p:tgtEl>
                                          <p:spTgt spid="14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checkerboard(across)">
                                      <p:cBhvr>
                                        <p:cTn id="37" dur="5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73"/>
                                        </p:tgtEl>
                                        <p:attrNameLst>
                                          <p:attrName>style.visibility</p:attrName>
                                        </p:attrNameLst>
                                      </p:cBhvr>
                                      <p:to>
                                        <p:strVal val="visible"/>
                                      </p:to>
                                    </p:set>
                                    <p:animEffect transition="in" filter="checkerboard(across)">
                                      <p:cBhvr>
                                        <p:cTn id="42" dur="500"/>
                                        <p:tgtEl>
                                          <p:spTgt spid="173"/>
                                        </p:tgtEl>
                                      </p:cBhvr>
                                    </p:animEffect>
                                  </p:childTnLst>
                                </p:cTn>
                              </p:par>
                              <p:par>
                                <p:cTn id="43" presetID="5" presetClass="entr" presetSubtype="10" fill="hold" nodeType="with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checkerboard(across)">
                                      <p:cBhvr>
                                        <p:cTn id="45" dur="500"/>
                                        <p:tgtEl>
                                          <p:spTgt spid="175"/>
                                        </p:tgtEl>
                                      </p:cBhvr>
                                    </p:animEffect>
                                  </p:childTnLst>
                                </p:cTn>
                              </p:par>
                              <p:par>
                                <p:cTn id="46" presetID="5" presetClass="entr" presetSubtype="10" fill="hold" nodeType="with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checkerboard(across)">
                                      <p:cBhvr>
                                        <p:cTn id="48" dur="500"/>
                                        <p:tgtEl>
                                          <p:spTgt spid="86"/>
                                        </p:tgtEl>
                                      </p:cBhvr>
                                    </p:animEffect>
                                  </p:childTnLst>
                                </p:cTn>
                              </p:par>
                              <p:par>
                                <p:cTn id="49" presetID="5" presetClass="entr" presetSubtype="1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animEffect transition="in" filter="checkerboard(across)">
                                      <p:cBhvr>
                                        <p:cTn id="51" dur="500"/>
                                        <p:tgtEl>
                                          <p:spTgt spid="144"/>
                                        </p:tgtEl>
                                      </p:cBhvr>
                                    </p:animEffect>
                                  </p:childTnLst>
                                </p:cTn>
                              </p:par>
                              <p:par>
                                <p:cTn id="52" presetID="5" presetClass="entr" presetSubtype="10" fill="hold"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checkerboard(across)">
                                      <p:cBhvr>
                                        <p:cTn id="54" dur="500"/>
                                        <p:tgtEl>
                                          <p:spTgt spid="145"/>
                                        </p:tgtEl>
                                      </p:cBhvr>
                                    </p:animEffect>
                                  </p:childTnLst>
                                </p:cTn>
                              </p:par>
                              <p:par>
                                <p:cTn id="55" presetID="5" presetClass="entr" presetSubtype="10" fill="hold" nodeType="withEffect">
                                  <p:stCondLst>
                                    <p:cond delay="0"/>
                                  </p:stCondLst>
                                  <p:childTnLst>
                                    <p:set>
                                      <p:cBhvr>
                                        <p:cTn id="56" dur="1" fill="hold">
                                          <p:stCondLst>
                                            <p:cond delay="0"/>
                                          </p:stCondLst>
                                        </p:cTn>
                                        <p:tgtEl>
                                          <p:spTgt spid="146"/>
                                        </p:tgtEl>
                                        <p:attrNameLst>
                                          <p:attrName>style.visibility</p:attrName>
                                        </p:attrNameLst>
                                      </p:cBhvr>
                                      <p:to>
                                        <p:strVal val="visible"/>
                                      </p:to>
                                    </p:set>
                                    <p:animEffect transition="in" filter="checkerboard(across)">
                                      <p:cBhvr>
                                        <p:cTn id="57" dur="500"/>
                                        <p:tgtEl>
                                          <p:spTgt spid="146"/>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48"/>
                                        </p:tgtEl>
                                        <p:attrNameLst>
                                          <p:attrName>style.visibility</p:attrName>
                                        </p:attrNameLst>
                                      </p:cBhvr>
                                      <p:to>
                                        <p:strVal val="visible"/>
                                      </p:to>
                                    </p:set>
                                    <p:animEffect transition="in" filter="checkerboard(across)">
                                      <p:cBhvr>
                                        <p:cTn id="60" dur="500"/>
                                        <p:tgtEl>
                                          <p:spTgt spid="148"/>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checkerboard(across)">
                                      <p:cBhvr>
                                        <p:cTn id="63" dur="500"/>
                                        <p:tgtEl>
                                          <p:spTgt spid="149"/>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checkerboard(across)">
                                      <p:cBhvr>
                                        <p:cTn id="66" dur="500"/>
                                        <p:tgtEl>
                                          <p:spTgt spid="151"/>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74"/>
                                        </p:tgtEl>
                                        <p:attrNameLst>
                                          <p:attrName>style.visibility</p:attrName>
                                        </p:attrNameLst>
                                      </p:cBhvr>
                                      <p:to>
                                        <p:strVal val="visible"/>
                                      </p:to>
                                    </p:set>
                                    <p:animEffect transition="in" filter="checkerboard(across)">
                                      <p:cBhvr>
                                        <p:cTn id="69" dur="500"/>
                                        <p:tgtEl>
                                          <p:spTgt spid="174"/>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checkerboard(across)">
                                      <p:cBhvr>
                                        <p:cTn id="72" dur="500"/>
                                        <p:tgtEl>
                                          <p:spTgt spid="20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38"/>
                                        </p:tgtEl>
                                        <p:attrNameLst>
                                          <p:attrName>style.visibility</p:attrName>
                                        </p:attrNameLst>
                                      </p:cBhvr>
                                      <p:to>
                                        <p:strVal val="visible"/>
                                      </p:to>
                                    </p:set>
                                    <p:animEffect transition="in" filter="blinds(horizontal)">
                                      <p:cBhvr>
                                        <p:cTn id="77" dur="500"/>
                                        <p:tgtEl>
                                          <p:spTgt spid="13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nodeType="clickEffect">
                                  <p:stCondLst>
                                    <p:cond delay="0"/>
                                  </p:stCondLst>
                                  <p:childTnLst>
                                    <p:animEffect transition="out" filter="blinds(horizontal)">
                                      <p:cBhvr>
                                        <p:cTn id="81" dur="500"/>
                                        <p:tgtEl>
                                          <p:spTgt spid="138"/>
                                        </p:tgtEl>
                                      </p:cBhvr>
                                    </p:animEffect>
                                    <p:set>
                                      <p:cBhvr>
                                        <p:cTn id="82" dur="1" fill="hold">
                                          <p:stCondLst>
                                            <p:cond delay="499"/>
                                          </p:stCondLst>
                                        </p:cTn>
                                        <p:tgtEl>
                                          <p:spTgt spid="138"/>
                                        </p:tgtEl>
                                        <p:attrNameLst>
                                          <p:attrName>style.visibility</p:attrName>
                                        </p:attrNameLst>
                                      </p:cBhvr>
                                      <p:to>
                                        <p:strVal val="hidden"/>
                                      </p:to>
                                    </p:set>
                                  </p:childTnLst>
                                </p:cTn>
                              </p:par>
                            </p:childTnLst>
                          </p:cTn>
                        </p:par>
                        <p:par>
                          <p:cTn id="83" fill="hold">
                            <p:stCondLst>
                              <p:cond delay="500"/>
                            </p:stCondLst>
                            <p:childTnLst>
                              <p:par>
                                <p:cTn id="84" presetID="5" presetClass="entr" presetSubtype="1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checkerboard(across)">
                                      <p:cBhvr>
                                        <p:cTn id="86" dur="500"/>
                                        <p:tgtEl>
                                          <p:spTgt spid="96"/>
                                        </p:tgtEl>
                                      </p:cBhvr>
                                    </p:animEffect>
                                  </p:childTnLst>
                                </p:cTn>
                              </p:par>
                            </p:childTnLst>
                          </p:cTn>
                        </p:par>
                        <p:par>
                          <p:cTn id="87" fill="hold">
                            <p:stCondLst>
                              <p:cond delay="1000"/>
                            </p:stCondLst>
                            <p:childTnLst>
                              <p:par>
                                <p:cTn id="88" presetID="5" presetClass="entr" presetSubtype="10" fill="hold" nodeType="after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checkerboard(across)">
                                      <p:cBhvr>
                                        <p:cTn id="90" dur="500"/>
                                        <p:tgtEl>
                                          <p:spTgt spid="97"/>
                                        </p:tgtEl>
                                      </p:cBhvr>
                                    </p:animEffect>
                                  </p:childTnLst>
                                </p:cTn>
                              </p:par>
                            </p:childTnLst>
                          </p:cTn>
                        </p:par>
                        <p:par>
                          <p:cTn id="91" fill="hold">
                            <p:stCondLst>
                              <p:cond delay="1500"/>
                            </p:stCondLst>
                            <p:childTnLst>
                              <p:par>
                                <p:cTn id="92" presetID="5" presetClass="entr" presetSubtype="10" fill="hold" nodeType="after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checkerboard(across)">
                                      <p:cBhvr>
                                        <p:cTn id="94" dur="500"/>
                                        <p:tgtEl>
                                          <p:spTgt spid="140"/>
                                        </p:tgtEl>
                                      </p:cBhvr>
                                    </p:animEffect>
                                  </p:childTnLst>
                                </p:cTn>
                              </p:par>
                            </p:childTnLst>
                          </p:cTn>
                        </p:par>
                        <p:par>
                          <p:cTn id="95" fill="hold">
                            <p:stCondLst>
                              <p:cond delay="2000"/>
                            </p:stCondLst>
                            <p:childTnLst>
                              <p:par>
                                <p:cTn id="96" presetID="5" presetClass="entr" presetSubtype="10" fill="hold" nodeType="afterEffect">
                                  <p:stCondLst>
                                    <p:cond delay="0"/>
                                  </p:stCondLst>
                                  <p:childTnLst>
                                    <p:set>
                                      <p:cBhvr>
                                        <p:cTn id="97" dur="1" fill="hold">
                                          <p:stCondLst>
                                            <p:cond delay="0"/>
                                          </p:stCondLst>
                                        </p:cTn>
                                        <p:tgtEl>
                                          <p:spTgt spid="101"/>
                                        </p:tgtEl>
                                        <p:attrNameLst>
                                          <p:attrName>style.visibility</p:attrName>
                                        </p:attrNameLst>
                                      </p:cBhvr>
                                      <p:to>
                                        <p:strVal val="visible"/>
                                      </p:to>
                                    </p:set>
                                    <p:animEffect transition="in" filter="checkerboard(across)">
                                      <p:cBhvr>
                                        <p:cTn id="98" dur="500"/>
                                        <p:tgtEl>
                                          <p:spTgt spid="101"/>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189"/>
                                        </p:tgtEl>
                                        <p:attrNameLst>
                                          <p:attrName>style.visibility</p:attrName>
                                        </p:attrNameLst>
                                      </p:cBhvr>
                                      <p:to>
                                        <p:strVal val="visible"/>
                                      </p:to>
                                    </p:set>
                                    <p:animEffect transition="in" filter="checkerboard(across)">
                                      <p:cBhvr>
                                        <p:cTn id="103" dur="500"/>
                                        <p:tgtEl>
                                          <p:spTgt spid="189"/>
                                        </p:tgtEl>
                                      </p:cBhvr>
                                    </p:animEffect>
                                  </p:childTnLst>
                                </p:cTn>
                              </p:par>
                              <p:par>
                                <p:cTn id="104" presetID="5" presetClass="entr" presetSubtype="10" fill="hold" nodeType="withEffect">
                                  <p:stCondLst>
                                    <p:cond delay="0"/>
                                  </p:stCondLst>
                                  <p:childTnLst>
                                    <p:set>
                                      <p:cBhvr>
                                        <p:cTn id="105" dur="1" fill="hold">
                                          <p:stCondLst>
                                            <p:cond delay="0"/>
                                          </p:stCondLst>
                                        </p:cTn>
                                        <p:tgtEl>
                                          <p:spTgt spid="103"/>
                                        </p:tgtEl>
                                        <p:attrNameLst>
                                          <p:attrName>style.visibility</p:attrName>
                                        </p:attrNameLst>
                                      </p:cBhvr>
                                      <p:to>
                                        <p:strVal val="visible"/>
                                      </p:to>
                                    </p:set>
                                    <p:animEffect transition="in" filter="checkerboard(across)">
                                      <p:cBhvr>
                                        <p:cTn id="106" dur="500"/>
                                        <p:tgtEl>
                                          <p:spTgt spid="103"/>
                                        </p:tgtEl>
                                      </p:cBhvr>
                                    </p:animEffect>
                                  </p:childTnLst>
                                </p:cTn>
                              </p:par>
                              <p:par>
                                <p:cTn id="107" presetID="5" presetClass="entr" presetSubtype="10" fill="hold" nodeType="withEffect">
                                  <p:stCondLst>
                                    <p:cond delay="0"/>
                                  </p:stCondLst>
                                  <p:childTnLst>
                                    <p:set>
                                      <p:cBhvr>
                                        <p:cTn id="108" dur="1" fill="hold">
                                          <p:stCondLst>
                                            <p:cond delay="0"/>
                                          </p:stCondLst>
                                        </p:cTn>
                                        <p:tgtEl>
                                          <p:spTgt spid="156"/>
                                        </p:tgtEl>
                                        <p:attrNameLst>
                                          <p:attrName>style.visibility</p:attrName>
                                        </p:attrNameLst>
                                      </p:cBhvr>
                                      <p:to>
                                        <p:strVal val="visible"/>
                                      </p:to>
                                    </p:set>
                                    <p:animEffect transition="in" filter="checkerboard(across)">
                                      <p:cBhvr>
                                        <p:cTn id="109" dur="500"/>
                                        <p:tgtEl>
                                          <p:spTgt spid="156"/>
                                        </p:tgtEl>
                                      </p:cBhvr>
                                    </p:animEffect>
                                  </p:childTnLst>
                                </p:cTn>
                              </p:par>
                              <p:par>
                                <p:cTn id="110" presetID="5" presetClass="entr" presetSubtype="10" fill="hold" nodeType="with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checkerboard(across)">
                                      <p:cBhvr>
                                        <p:cTn id="112" dur="500"/>
                                        <p:tgtEl>
                                          <p:spTgt spid="157"/>
                                        </p:tgtEl>
                                      </p:cBhvr>
                                    </p:animEffect>
                                  </p:childTnLst>
                                </p:cTn>
                              </p:par>
                              <p:par>
                                <p:cTn id="113" presetID="5" presetClass="entr" presetSubtype="10" fill="hold" nodeType="withEffect">
                                  <p:stCondLst>
                                    <p:cond delay="0"/>
                                  </p:stCondLst>
                                  <p:childTnLst>
                                    <p:set>
                                      <p:cBhvr>
                                        <p:cTn id="114" dur="1" fill="hold">
                                          <p:stCondLst>
                                            <p:cond delay="0"/>
                                          </p:stCondLst>
                                        </p:cTn>
                                        <p:tgtEl>
                                          <p:spTgt spid="158"/>
                                        </p:tgtEl>
                                        <p:attrNameLst>
                                          <p:attrName>style.visibility</p:attrName>
                                        </p:attrNameLst>
                                      </p:cBhvr>
                                      <p:to>
                                        <p:strVal val="visible"/>
                                      </p:to>
                                    </p:set>
                                    <p:animEffect transition="in" filter="checkerboard(across)">
                                      <p:cBhvr>
                                        <p:cTn id="115" dur="500"/>
                                        <p:tgtEl>
                                          <p:spTgt spid="158"/>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checkerboard(across)">
                                      <p:cBhvr>
                                        <p:cTn id="118" dur="500"/>
                                        <p:tgtEl>
                                          <p:spTgt spid="160"/>
                                        </p:tgtEl>
                                      </p:cBhvr>
                                    </p:animEffect>
                                  </p:childTnLst>
                                </p:cTn>
                              </p:par>
                              <p:par>
                                <p:cTn id="119" presetID="5" presetClass="entr" presetSubtype="10" fill="hold" grpId="0" nodeType="withEffect">
                                  <p:stCondLst>
                                    <p:cond delay="0"/>
                                  </p:stCondLst>
                                  <p:childTnLst>
                                    <p:set>
                                      <p:cBhvr>
                                        <p:cTn id="120" dur="1" fill="hold">
                                          <p:stCondLst>
                                            <p:cond delay="0"/>
                                          </p:stCondLst>
                                        </p:cTn>
                                        <p:tgtEl>
                                          <p:spTgt spid="161"/>
                                        </p:tgtEl>
                                        <p:attrNameLst>
                                          <p:attrName>style.visibility</p:attrName>
                                        </p:attrNameLst>
                                      </p:cBhvr>
                                      <p:to>
                                        <p:strVal val="visible"/>
                                      </p:to>
                                    </p:set>
                                    <p:animEffect transition="in" filter="checkerboard(across)">
                                      <p:cBhvr>
                                        <p:cTn id="121" dur="500"/>
                                        <p:tgtEl>
                                          <p:spTgt spid="161"/>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163"/>
                                        </p:tgtEl>
                                        <p:attrNameLst>
                                          <p:attrName>style.visibility</p:attrName>
                                        </p:attrNameLst>
                                      </p:cBhvr>
                                      <p:to>
                                        <p:strVal val="visible"/>
                                      </p:to>
                                    </p:set>
                                    <p:animEffect transition="in" filter="checkerboard(across)">
                                      <p:cBhvr>
                                        <p:cTn id="124" dur="500"/>
                                        <p:tgtEl>
                                          <p:spTgt spid="163"/>
                                        </p:tgtEl>
                                      </p:cBhvr>
                                    </p:animEffect>
                                  </p:childTnLst>
                                </p:cTn>
                              </p:par>
                              <p:par>
                                <p:cTn id="125" presetID="5" presetClass="entr" presetSubtype="10" fill="hold" nodeType="withEffect">
                                  <p:stCondLst>
                                    <p:cond delay="0"/>
                                  </p:stCondLst>
                                  <p:childTnLst>
                                    <p:set>
                                      <p:cBhvr>
                                        <p:cTn id="126" dur="1" fill="hold">
                                          <p:stCondLst>
                                            <p:cond delay="0"/>
                                          </p:stCondLst>
                                        </p:cTn>
                                        <p:tgtEl>
                                          <p:spTgt spid="176"/>
                                        </p:tgtEl>
                                        <p:attrNameLst>
                                          <p:attrName>style.visibility</p:attrName>
                                        </p:attrNameLst>
                                      </p:cBhvr>
                                      <p:to>
                                        <p:strVal val="visible"/>
                                      </p:to>
                                    </p:set>
                                    <p:animEffect transition="in" filter="checkerboard(across)">
                                      <p:cBhvr>
                                        <p:cTn id="127" dur="500"/>
                                        <p:tgtEl>
                                          <p:spTgt spid="176"/>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177"/>
                                        </p:tgtEl>
                                        <p:attrNameLst>
                                          <p:attrName>style.visibility</p:attrName>
                                        </p:attrNameLst>
                                      </p:cBhvr>
                                      <p:to>
                                        <p:strVal val="visible"/>
                                      </p:to>
                                    </p:set>
                                    <p:animEffect transition="in" filter="checkerboard(across)">
                                      <p:cBhvr>
                                        <p:cTn id="130" dur="500"/>
                                        <p:tgtEl>
                                          <p:spTgt spid="177"/>
                                        </p:tgtEl>
                                      </p:cBhvr>
                                    </p:animEffect>
                                  </p:childTnLst>
                                </p:cTn>
                              </p:par>
                              <p:par>
                                <p:cTn id="131" presetID="5" presetClass="entr" presetSubtype="10" fill="hold" grpId="0" nodeType="withEffect">
                                  <p:stCondLst>
                                    <p:cond delay="0"/>
                                  </p:stCondLst>
                                  <p:childTnLst>
                                    <p:set>
                                      <p:cBhvr>
                                        <p:cTn id="132" dur="1" fill="hold">
                                          <p:stCondLst>
                                            <p:cond delay="0"/>
                                          </p:stCondLst>
                                        </p:cTn>
                                        <p:tgtEl>
                                          <p:spTgt spid="208"/>
                                        </p:tgtEl>
                                        <p:attrNameLst>
                                          <p:attrName>style.visibility</p:attrName>
                                        </p:attrNameLst>
                                      </p:cBhvr>
                                      <p:to>
                                        <p:strVal val="visible"/>
                                      </p:to>
                                    </p:set>
                                    <p:animEffect transition="in" filter="checkerboard(across)">
                                      <p:cBhvr>
                                        <p:cTn id="133" dur="500"/>
                                        <p:tgtEl>
                                          <p:spTgt spid="208"/>
                                        </p:tgtEl>
                                      </p:cBhvr>
                                    </p:animEffect>
                                  </p:childTnLst>
                                </p:cTn>
                              </p:par>
                            </p:childTnLst>
                          </p:cTn>
                        </p:par>
                      </p:childTnLst>
                    </p:cTn>
                  </p:par>
                  <p:par>
                    <p:cTn id="134" fill="hold">
                      <p:stCondLst>
                        <p:cond delay="indefinite"/>
                      </p:stCondLst>
                      <p:childTnLst>
                        <p:par>
                          <p:cTn id="135" fill="hold">
                            <p:stCondLst>
                              <p:cond delay="0"/>
                            </p:stCondLst>
                            <p:childTnLst>
                              <p:par>
                                <p:cTn id="136" presetID="5" presetClass="exit" presetSubtype="10" fill="hold" nodeType="clickEffect">
                                  <p:stCondLst>
                                    <p:cond delay="0"/>
                                  </p:stCondLst>
                                  <p:childTnLst>
                                    <p:animEffect transition="out" filter="checkerboard(across)">
                                      <p:cBhvr>
                                        <p:cTn id="137" dur="500"/>
                                        <p:tgtEl>
                                          <p:spTgt spid="156"/>
                                        </p:tgtEl>
                                      </p:cBhvr>
                                    </p:animEffect>
                                    <p:set>
                                      <p:cBhvr>
                                        <p:cTn id="138" dur="1" fill="hold">
                                          <p:stCondLst>
                                            <p:cond delay="499"/>
                                          </p:stCondLst>
                                        </p:cTn>
                                        <p:tgtEl>
                                          <p:spTgt spid="156"/>
                                        </p:tgtEl>
                                        <p:attrNameLst>
                                          <p:attrName>style.visibility</p:attrName>
                                        </p:attrNameLst>
                                      </p:cBhvr>
                                      <p:to>
                                        <p:strVal val="hidden"/>
                                      </p:to>
                                    </p:set>
                                  </p:childTnLst>
                                </p:cTn>
                              </p:par>
                              <p:par>
                                <p:cTn id="139" presetID="5" presetClass="exit" presetSubtype="10" fill="hold" nodeType="withEffect">
                                  <p:stCondLst>
                                    <p:cond delay="0"/>
                                  </p:stCondLst>
                                  <p:childTnLst>
                                    <p:animEffect transition="out" filter="checkerboard(across)">
                                      <p:cBhvr>
                                        <p:cTn id="140" dur="500"/>
                                        <p:tgtEl>
                                          <p:spTgt spid="157"/>
                                        </p:tgtEl>
                                      </p:cBhvr>
                                    </p:animEffect>
                                    <p:set>
                                      <p:cBhvr>
                                        <p:cTn id="141" dur="1" fill="hold">
                                          <p:stCondLst>
                                            <p:cond delay="499"/>
                                          </p:stCondLst>
                                        </p:cTn>
                                        <p:tgtEl>
                                          <p:spTgt spid="157"/>
                                        </p:tgtEl>
                                        <p:attrNameLst>
                                          <p:attrName>style.visibility</p:attrName>
                                        </p:attrNameLst>
                                      </p:cBhvr>
                                      <p:to>
                                        <p:strVal val="hidden"/>
                                      </p:to>
                                    </p:set>
                                  </p:childTnLst>
                                </p:cTn>
                              </p:par>
                              <p:par>
                                <p:cTn id="142" presetID="5" presetClass="exit" presetSubtype="10" fill="hold" nodeType="withEffect">
                                  <p:stCondLst>
                                    <p:cond delay="0"/>
                                  </p:stCondLst>
                                  <p:childTnLst>
                                    <p:animEffect transition="out" filter="checkerboard(across)">
                                      <p:cBhvr>
                                        <p:cTn id="143" dur="500"/>
                                        <p:tgtEl>
                                          <p:spTgt spid="158"/>
                                        </p:tgtEl>
                                      </p:cBhvr>
                                    </p:animEffect>
                                    <p:set>
                                      <p:cBhvr>
                                        <p:cTn id="144" dur="1" fill="hold">
                                          <p:stCondLst>
                                            <p:cond delay="499"/>
                                          </p:stCondLst>
                                        </p:cTn>
                                        <p:tgtEl>
                                          <p:spTgt spid="158"/>
                                        </p:tgtEl>
                                        <p:attrNameLst>
                                          <p:attrName>style.visibility</p:attrName>
                                        </p:attrNameLst>
                                      </p:cBhvr>
                                      <p:to>
                                        <p:strVal val="hidden"/>
                                      </p:to>
                                    </p:set>
                                  </p:childTnLst>
                                </p:cTn>
                              </p:par>
                              <p:par>
                                <p:cTn id="145" presetID="5" presetClass="exit" presetSubtype="10" fill="hold" nodeType="withEffect">
                                  <p:stCondLst>
                                    <p:cond delay="0"/>
                                  </p:stCondLst>
                                  <p:childTnLst>
                                    <p:animEffect transition="out" filter="checkerboard(across)">
                                      <p:cBhvr>
                                        <p:cTn id="146" dur="500"/>
                                        <p:tgtEl>
                                          <p:spTgt spid="176"/>
                                        </p:tgtEl>
                                      </p:cBhvr>
                                    </p:animEffect>
                                    <p:set>
                                      <p:cBhvr>
                                        <p:cTn id="147" dur="1" fill="hold">
                                          <p:stCondLst>
                                            <p:cond delay="499"/>
                                          </p:stCondLst>
                                        </p:cTn>
                                        <p:tgtEl>
                                          <p:spTgt spid="176"/>
                                        </p:tgtEl>
                                        <p:attrNameLst>
                                          <p:attrName>style.visibility</p:attrName>
                                        </p:attrNameLst>
                                      </p:cBhvr>
                                      <p:to>
                                        <p:strVal val="hidden"/>
                                      </p:to>
                                    </p:set>
                                  </p:childTnLst>
                                </p:cTn>
                              </p:par>
                              <p:par>
                                <p:cTn id="148" presetID="5" presetClass="exit" presetSubtype="10" fill="hold" nodeType="withEffect">
                                  <p:stCondLst>
                                    <p:cond delay="0"/>
                                  </p:stCondLst>
                                  <p:childTnLst>
                                    <p:animEffect transition="out" filter="checkerboard(across)">
                                      <p:cBhvr>
                                        <p:cTn id="149" dur="500"/>
                                        <p:tgtEl>
                                          <p:spTgt spid="189"/>
                                        </p:tgtEl>
                                      </p:cBhvr>
                                    </p:animEffect>
                                    <p:set>
                                      <p:cBhvr>
                                        <p:cTn id="150" dur="1" fill="hold">
                                          <p:stCondLst>
                                            <p:cond delay="499"/>
                                          </p:stCondLst>
                                        </p:cTn>
                                        <p:tgtEl>
                                          <p:spTgt spid="189"/>
                                        </p:tgtEl>
                                        <p:attrNameLst>
                                          <p:attrName>style.visibility</p:attrName>
                                        </p:attrNameLst>
                                      </p:cBhvr>
                                      <p:to>
                                        <p:strVal val="hidden"/>
                                      </p:to>
                                    </p:set>
                                  </p:childTnLst>
                                </p:cTn>
                              </p:par>
                            </p:childTnLst>
                          </p:cTn>
                        </p:par>
                        <p:par>
                          <p:cTn id="151" fill="hold">
                            <p:stCondLst>
                              <p:cond delay="500"/>
                            </p:stCondLst>
                            <p:childTnLst>
                              <p:par>
                                <p:cTn id="152" presetID="42" presetClass="path" presetSubtype="0" accel="50000" decel="50000" fill="hold" grpId="1" nodeType="afterEffect">
                                  <p:stCondLst>
                                    <p:cond delay="0"/>
                                  </p:stCondLst>
                                  <p:childTnLst>
                                    <p:animMotion origin="layout" path="M -2.08333E-6 4.44444E-6 L -0.00078 0.03518 " pathEditMode="relative" rAng="0" ptsTypes="AA">
                                      <p:cBhvr>
                                        <p:cTn id="153" dur="2000" fill="hold"/>
                                        <p:tgtEl>
                                          <p:spTgt spid="160"/>
                                        </p:tgtEl>
                                        <p:attrNameLst>
                                          <p:attrName>ppt_x</p:attrName>
                                          <p:attrName>ppt_y</p:attrName>
                                        </p:attrNameLst>
                                      </p:cBhvr>
                                      <p:rCtr x="-39" y="1759"/>
                                    </p:animMotion>
                                  </p:childTnLst>
                                </p:cTn>
                              </p:par>
                            </p:childTnLst>
                          </p:cTn>
                        </p:par>
                        <p:par>
                          <p:cTn id="154" fill="hold">
                            <p:stCondLst>
                              <p:cond delay="2500"/>
                            </p:stCondLst>
                            <p:childTnLst>
                              <p:par>
                                <p:cTn id="155" presetID="42" presetClass="path" presetSubtype="0" accel="50000" decel="50000" fill="hold" grpId="1" nodeType="afterEffect">
                                  <p:stCondLst>
                                    <p:cond delay="500"/>
                                  </p:stCondLst>
                                  <p:childTnLst>
                                    <p:animMotion origin="layout" path="M 2.08333E-7 4.81481E-6 L -0.00052 -0.01667 " pathEditMode="relative" rAng="0" ptsTypes="AA">
                                      <p:cBhvr>
                                        <p:cTn id="156" dur="2000" fill="hold"/>
                                        <p:tgtEl>
                                          <p:spTgt spid="161"/>
                                        </p:tgtEl>
                                        <p:attrNameLst>
                                          <p:attrName>ppt_x</p:attrName>
                                          <p:attrName>ppt_y</p:attrName>
                                        </p:attrNameLst>
                                      </p:cBhvr>
                                      <p:rCtr x="-26" y="-833"/>
                                    </p:animMotion>
                                  </p:childTnLst>
                                </p:cTn>
                              </p:par>
                            </p:childTnLst>
                          </p:cTn>
                        </p:par>
                        <p:par>
                          <p:cTn id="157" fill="hold">
                            <p:stCondLst>
                              <p:cond delay="5000"/>
                            </p:stCondLst>
                            <p:childTnLst>
                              <p:par>
                                <p:cTn id="158" presetID="42" presetClass="path" presetSubtype="0" accel="50000" decel="50000" fill="hold" grpId="1" nodeType="afterEffect">
                                  <p:stCondLst>
                                    <p:cond delay="500"/>
                                  </p:stCondLst>
                                  <p:childTnLst>
                                    <p:animMotion origin="layout" path="M -3.125E-6 -4.07407E-6 L 0.00235 0.06227 " pathEditMode="relative" rAng="0" ptsTypes="AA">
                                      <p:cBhvr>
                                        <p:cTn id="159" dur="2000" fill="hold"/>
                                        <p:tgtEl>
                                          <p:spTgt spid="163"/>
                                        </p:tgtEl>
                                        <p:attrNameLst>
                                          <p:attrName>ppt_x</p:attrName>
                                          <p:attrName>ppt_y</p:attrName>
                                        </p:attrNameLst>
                                      </p:cBhvr>
                                      <p:rCtr x="117" y="3102"/>
                                    </p:animMotion>
                                  </p:childTnLst>
                                </p:cTn>
                              </p:par>
                            </p:childTnLst>
                          </p:cTn>
                        </p:par>
                        <p:par>
                          <p:cTn id="160" fill="hold">
                            <p:stCondLst>
                              <p:cond delay="7500"/>
                            </p:stCondLst>
                            <p:childTnLst>
                              <p:par>
                                <p:cTn id="161" presetID="42" presetClass="path" presetSubtype="0" accel="50000" decel="50000" fill="hold" grpId="1" nodeType="afterEffect">
                                  <p:stCondLst>
                                    <p:cond delay="500"/>
                                  </p:stCondLst>
                                  <p:childTnLst>
                                    <p:animMotion origin="layout" path="M -4.16667E-6 -2.22222E-6 L -0.00117 -0.05555 " pathEditMode="relative" rAng="0" ptsTypes="AA">
                                      <p:cBhvr>
                                        <p:cTn id="162" dur="2000" fill="hold"/>
                                        <p:tgtEl>
                                          <p:spTgt spid="177"/>
                                        </p:tgtEl>
                                        <p:attrNameLst>
                                          <p:attrName>ppt_x</p:attrName>
                                          <p:attrName>ppt_y</p:attrName>
                                        </p:attrNameLst>
                                      </p:cBhvr>
                                      <p:rCtr x="-65" y="-2778"/>
                                    </p:animMotion>
                                  </p:childTnLst>
                                </p:cTn>
                              </p:par>
                            </p:childTnLst>
                          </p:cTn>
                        </p:par>
                        <p:par>
                          <p:cTn id="163" fill="hold">
                            <p:stCondLst>
                              <p:cond delay="10000"/>
                            </p:stCondLst>
                            <p:childTnLst>
                              <p:par>
                                <p:cTn id="164" presetID="5" presetClass="entr" presetSubtype="10" fill="hold" nodeType="afterEffect">
                                  <p:stCondLst>
                                    <p:cond delay="0"/>
                                  </p:stCondLst>
                                  <p:childTnLst>
                                    <p:set>
                                      <p:cBhvr>
                                        <p:cTn id="165" dur="1" fill="hold">
                                          <p:stCondLst>
                                            <p:cond delay="0"/>
                                          </p:stCondLst>
                                        </p:cTn>
                                        <p:tgtEl>
                                          <p:spTgt spid="198"/>
                                        </p:tgtEl>
                                        <p:attrNameLst>
                                          <p:attrName>style.visibility</p:attrName>
                                        </p:attrNameLst>
                                      </p:cBhvr>
                                      <p:to>
                                        <p:strVal val="visible"/>
                                      </p:to>
                                    </p:set>
                                    <p:animEffect transition="in" filter="checkerboard(across)">
                                      <p:cBhvr>
                                        <p:cTn id="166" dur="500"/>
                                        <p:tgtEl>
                                          <p:spTgt spid="198"/>
                                        </p:tgtEl>
                                      </p:cBhvr>
                                    </p:animEffect>
                                  </p:childTnLst>
                                </p:cTn>
                              </p:par>
                            </p:childTnLst>
                          </p:cTn>
                        </p:par>
                        <p:par>
                          <p:cTn id="167" fill="hold">
                            <p:stCondLst>
                              <p:cond delay="10500"/>
                            </p:stCondLst>
                            <p:childTnLst>
                              <p:par>
                                <p:cTn id="168" presetID="5" presetClass="entr" presetSubtype="10" fill="hold" nodeType="afterEffect">
                                  <p:stCondLst>
                                    <p:cond delay="0"/>
                                  </p:stCondLst>
                                  <p:childTnLst>
                                    <p:set>
                                      <p:cBhvr>
                                        <p:cTn id="169" dur="1" fill="hold">
                                          <p:stCondLst>
                                            <p:cond delay="0"/>
                                          </p:stCondLst>
                                        </p:cTn>
                                        <p:tgtEl>
                                          <p:spTgt spid="193"/>
                                        </p:tgtEl>
                                        <p:attrNameLst>
                                          <p:attrName>style.visibility</p:attrName>
                                        </p:attrNameLst>
                                      </p:cBhvr>
                                      <p:to>
                                        <p:strVal val="visible"/>
                                      </p:to>
                                    </p:set>
                                    <p:animEffect transition="in" filter="checkerboard(across)">
                                      <p:cBhvr>
                                        <p:cTn id="170" dur="500"/>
                                        <p:tgtEl>
                                          <p:spTgt spid="193"/>
                                        </p:tgtEl>
                                      </p:cBhvr>
                                    </p:animEffect>
                                  </p:childTnLst>
                                </p:cTn>
                              </p:par>
                            </p:childTnLst>
                          </p:cTn>
                        </p:par>
                        <p:par>
                          <p:cTn id="171" fill="hold">
                            <p:stCondLst>
                              <p:cond delay="11000"/>
                            </p:stCondLst>
                            <p:childTnLst>
                              <p:par>
                                <p:cTn id="172" presetID="5" presetClass="entr" presetSubtype="10" fill="hold" nodeType="afterEffect">
                                  <p:stCondLst>
                                    <p:cond delay="0"/>
                                  </p:stCondLst>
                                  <p:childTnLst>
                                    <p:set>
                                      <p:cBhvr>
                                        <p:cTn id="173" dur="1" fill="hold">
                                          <p:stCondLst>
                                            <p:cond delay="0"/>
                                          </p:stCondLst>
                                        </p:cTn>
                                        <p:tgtEl>
                                          <p:spTgt spid="196"/>
                                        </p:tgtEl>
                                        <p:attrNameLst>
                                          <p:attrName>style.visibility</p:attrName>
                                        </p:attrNameLst>
                                      </p:cBhvr>
                                      <p:to>
                                        <p:strVal val="visible"/>
                                      </p:to>
                                    </p:set>
                                    <p:animEffect transition="in" filter="checkerboard(across)">
                                      <p:cBhvr>
                                        <p:cTn id="174" dur="500"/>
                                        <p:tgtEl>
                                          <p:spTgt spid="196"/>
                                        </p:tgtEl>
                                      </p:cBhvr>
                                    </p:animEffect>
                                  </p:childTnLst>
                                </p:cTn>
                              </p:par>
                            </p:childTnLst>
                          </p:cTn>
                        </p:par>
                        <p:par>
                          <p:cTn id="175" fill="hold">
                            <p:stCondLst>
                              <p:cond delay="11500"/>
                            </p:stCondLst>
                            <p:childTnLst>
                              <p:par>
                                <p:cTn id="176" presetID="5" presetClass="entr" presetSubtype="10" fill="hold" nodeType="afterEffect">
                                  <p:stCondLst>
                                    <p:cond delay="0"/>
                                  </p:stCondLst>
                                  <p:childTnLst>
                                    <p:set>
                                      <p:cBhvr>
                                        <p:cTn id="177" dur="1" fill="hold">
                                          <p:stCondLst>
                                            <p:cond delay="0"/>
                                          </p:stCondLst>
                                        </p:cTn>
                                        <p:tgtEl>
                                          <p:spTgt spid="200"/>
                                        </p:tgtEl>
                                        <p:attrNameLst>
                                          <p:attrName>style.visibility</p:attrName>
                                        </p:attrNameLst>
                                      </p:cBhvr>
                                      <p:to>
                                        <p:strVal val="visible"/>
                                      </p:to>
                                    </p:set>
                                    <p:animEffect transition="in" filter="checkerboard(across)">
                                      <p:cBhvr>
                                        <p:cTn id="178" dur="500"/>
                                        <p:tgtEl>
                                          <p:spTgt spid="200"/>
                                        </p:tgtEl>
                                      </p:cBhvr>
                                    </p:animEffect>
                                  </p:childTnLst>
                                </p:cTn>
                              </p:par>
                            </p:childTnLst>
                          </p:cTn>
                        </p:par>
                        <p:par>
                          <p:cTn id="179" fill="hold">
                            <p:stCondLst>
                              <p:cond delay="12000"/>
                            </p:stCondLst>
                            <p:childTnLst>
                              <p:par>
                                <p:cTn id="180" presetID="5" presetClass="entr" presetSubtype="10" fill="hold" nodeType="afterEffect">
                                  <p:stCondLst>
                                    <p:cond delay="0"/>
                                  </p:stCondLst>
                                  <p:childTnLst>
                                    <p:set>
                                      <p:cBhvr>
                                        <p:cTn id="181" dur="1" fill="hold">
                                          <p:stCondLst>
                                            <p:cond delay="0"/>
                                          </p:stCondLst>
                                        </p:cTn>
                                        <p:tgtEl>
                                          <p:spTgt spid="203"/>
                                        </p:tgtEl>
                                        <p:attrNameLst>
                                          <p:attrName>style.visibility</p:attrName>
                                        </p:attrNameLst>
                                      </p:cBhvr>
                                      <p:to>
                                        <p:strVal val="visible"/>
                                      </p:to>
                                    </p:set>
                                    <p:animEffect transition="in" filter="checkerboard(across)">
                                      <p:cBhvr>
                                        <p:cTn id="18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143" grpId="0" animBg="1"/>
      <p:bldP spid="148" grpId="0" animBg="1"/>
      <p:bldP spid="149" grpId="0" animBg="1"/>
      <p:bldP spid="151" grpId="0" animBg="1"/>
      <p:bldP spid="174" grpId="0" animBg="1"/>
      <p:bldP spid="206" grpId="0"/>
      <p:bldP spid="207" grpId="0"/>
      <p:bldP spid="208" grpId="0"/>
      <p:bldP spid="160" grpId="0" animBg="1"/>
      <p:bldP spid="160" grpId="1" animBg="1"/>
      <p:bldP spid="161" grpId="0" animBg="1"/>
      <p:bldP spid="161" grpId="1" animBg="1"/>
      <p:bldP spid="163" grpId="0" animBg="1"/>
      <p:bldP spid="163" grpId="1" animBg="1"/>
      <p:bldP spid="177" grpId="0" animBg="1"/>
      <p:bldP spid="17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B3CE-522C-4942-8037-43B4563A1733}"/>
              </a:ext>
            </a:extLst>
          </p:cNvPr>
          <p:cNvSpPr>
            <a:spLocks noGrp="1"/>
          </p:cNvSpPr>
          <p:nvPr>
            <p:ph type="title"/>
          </p:nvPr>
        </p:nvSpPr>
        <p:spPr/>
        <p:txBody>
          <a:bodyPr/>
          <a:lstStyle/>
          <a:p>
            <a:r>
              <a:rPr lang="en-GB" dirty="0"/>
              <a:t>Most common use cases of Beam Diagnostics</a:t>
            </a:r>
          </a:p>
        </p:txBody>
      </p:sp>
      <p:sp>
        <p:nvSpPr>
          <p:cNvPr id="3" name="Content Placeholder 2">
            <a:extLst>
              <a:ext uri="{FF2B5EF4-FFF2-40B4-BE49-F238E27FC236}">
                <a16:creationId xmlns:a16="http://schemas.microsoft.com/office/drawing/2014/main" id="{8502FF1E-3A70-D84F-8DA6-EC9E88351B21}"/>
              </a:ext>
            </a:extLst>
          </p:cNvPr>
          <p:cNvSpPr>
            <a:spLocks noGrp="1"/>
          </p:cNvSpPr>
          <p:nvPr>
            <p:ph idx="1"/>
          </p:nvPr>
        </p:nvSpPr>
        <p:spPr/>
        <p:txBody>
          <a:bodyPr/>
          <a:lstStyle/>
          <a:p>
            <a:r>
              <a:rPr lang="en-GB" dirty="0"/>
              <a:t>Profile measurements are mainly for beam characterization.</a:t>
            </a:r>
          </a:p>
          <a:p>
            <a:r>
              <a:rPr lang="en-GB" dirty="0"/>
              <a:t>LEBT: NPM and EMU</a:t>
            </a:r>
          </a:p>
          <a:p>
            <a:pPr lvl="1"/>
            <a:r>
              <a:rPr lang="en-GB" dirty="0"/>
              <a:t>Projections (profiles on real space) like NPMs and Wire Scanners</a:t>
            </a:r>
          </a:p>
          <a:p>
            <a:pPr lvl="1"/>
            <a:r>
              <a:rPr lang="en-GB" dirty="0"/>
              <a:t>Phase space density like the Emittance monitors</a:t>
            </a:r>
          </a:p>
        </p:txBody>
      </p:sp>
      <p:sp>
        <p:nvSpPr>
          <p:cNvPr id="4" name="Slide Number Placeholder 3">
            <a:extLst>
              <a:ext uri="{FF2B5EF4-FFF2-40B4-BE49-F238E27FC236}">
                <a16:creationId xmlns:a16="http://schemas.microsoft.com/office/drawing/2014/main" id="{626A14CF-C9E4-2742-9FE3-CB60A47950BB}"/>
              </a:ext>
            </a:extLst>
          </p:cNvPr>
          <p:cNvSpPr>
            <a:spLocks noGrp="1"/>
          </p:cNvSpPr>
          <p:nvPr>
            <p:ph type="sldNum" sz="quarter" idx="12"/>
          </p:nvPr>
        </p:nvSpPr>
        <p:spPr/>
        <p:txBody>
          <a:bodyPr/>
          <a:lstStyle/>
          <a:p>
            <a:fld id="{551115BC-487E-4422-894C-CB7CD3E79223}" type="slidenum">
              <a:rPr lang="en-GB" smtClean="0"/>
              <a:pPr/>
              <a:t>9</a:t>
            </a:fld>
            <a:endParaRPr lang="en-GB"/>
          </a:p>
        </p:txBody>
      </p:sp>
      <p:sp>
        <p:nvSpPr>
          <p:cNvPr id="5" name="Text Placeholder 4">
            <a:extLst>
              <a:ext uri="{FF2B5EF4-FFF2-40B4-BE49-F238E27FC236}">
                <a16:creationId xmlns:a16="http://schemas.microsoft.com/office/drawing/2014/main" id="{908C3EC7-2C75-6C44-BB08-D01FDF934BD6}"/>
              </a:ext>
            </a:extLst>
          </p:cNvPr>
          <p:cNvSpPr>
            <a:spLocks noGrp="1"/>
          </p:cNvSpPr>
          <p:nvPr>
            <p:ph type="body" sz="quarter" idx="13"/>
          </p:nvPr>
        </p:nvSpPr>
        <p:spPr/>
        <p:txBody>
          <a:bodyPr/>
          <a:lstStyle/>
          <a:p>
            <a:r>
              <a:rPr lang="en-GB" dirty="0"/>
              <a:t>Profile Monitor / Emittance Monitors</a:t>
            </a:r>
          </a:p>
          <a:p>
            <a:endParaRPr lang="en-GB" dirty="0"/>
          </a:p>
        </p:txBody>
      </p:sp>
      <p:pic>
        <p:nvPicPr>
          <p:cNvPr id="6" name="Picture 5">
            <a:extLst>
              <a:ext uri="{FF2B5EF4-FFF2-40B4-BE49-F238E27FC236}">
                <a16:creationId xmlns:a16="http://schemas.microsoft.com/office/drawing/2014/main" id="{0E61C2DD-6446-EE47-9822-CBA58F6EB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041" y="4057003"/>
            <a:ext cx="3812851" cy="2631579"/>
          </a:xfrm>
          <a:prstGeom prst="rect">
            <a:avLst/>
          </a:prstGeom>
        </p:spPr>
      </p:pic>
      <p:grpSp>
        <p:nvGrpSpPr>
          <p:cNvPr id="7" name="Group 6">
            <a:extLst>
              <a:ext uri="{FF2B5EF4-FFF2-40B4-BE49-F238E27FC236}">
                <a16:creationId xmlns:a16="http://schemas.microsoft.com/office/drawing/2014/main" id="{6FD683BE-1258-A745-8CDE-7AB01D15008B}"/>
              </a:ext>
            </a:extLst>
          </p:cNvPr>
          <p:cNvGrpSpPr/>
          <p:nvPr/>
        </p:nvGrpSpPr>
        <p:grpSpPr>
          <a:xfrm>
            <a:off x="335359" y="3356992"/>
            <a:ext cx="3048155" cy="2160240"/>
            <a:chOff x="568332" y="5303062"/>
            <a:chExt cx="2215060" cy="1569822"/>
          </a:xfrm>
        </p:grpSpPr>
        <p:pic>
          <p:nvPicPr>
            <p:cNvPr id="8" name="Picture 7">
              <a:extLst>
                <a:ext uri="{FF2B5EF4-FFF2-40B4-BE49-F238E27FC236}">
                  <a16:creationId xmlns:a16="http://schemas.microsoft.com/office/drawing/2014/main" id="{F785CE9A-005B-D141-9F8B-1BAD7D5CD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5303062"/>
              <a:ext cx="2160000" cy="1438306"/>
            </a:xfrm>
            <a:prstGeom prst="rect">
              <a:avLst/>
            </a:prstGeom>
          </p:spPr>
        </p:pic>
        <p:sp>
          <p:nvSpPr>
            <p:cNvPr id="9" name="TextBox 8">
              <a:extLst>
                <a:ext uri="{FF2B5EF4-FFF2-40B4-BE49-F238E27FC236}">
                  <a16:creationId xmlns:a16="http://schemas.microsoft.com/office/drawing/2014/main" id="{80D25F73-C849-A24B-A775-4E220AAB10A7}"/>
                </a:ext>
              </a:extLst>
            </p:cNvPr>
            <p:cNvSpPr txBox="1"/>
            <p:nvPr/>
          </p:nvSpPr>
          <p:spPr>
            <a:xfrm rot="16200000">
              <a:off x="307625" y="5844317"/>
              <a:ext cx="731337" cy="209924"/>
            </a:xfrm>
            <a:prstGeom prst="rect">
              <a:avLst/>
            </a:prstGeom>
          </p:spPr>
          <p:txBody>
            <a:bodyPr vert="horz" wrap="none" lIns="91440" tIns="45720" rIns="91440" bIns="45720" rtlCol="0" anchor="t">
              <a:normAutofit/>
            </a:bodyPr>
            <a:lstStyle/>
            <a:p>
              <a:pPr algn="l"/>
              <a:r>
                <a:rPr lang="en-GB" sz="900" dirty="0"/>
                <a:t>Angle (</a:t>
              </a:r>
              <a:r>
                <a:rPr lang="en-GB" sz="900" dirty="0" err="1"/>
                <a:t>mrad</a:t>
              </a:r>
              <a:r>
                <a:rPr lang="en-GB" sz="900" dirty="0"/>
                <a:t>)</a:t>
              </a:r>
            </a:p>
          </p:txBody>
        </p:sp>
        <p:sp>
          <p:nvSpPr>
            <p:cNvPr id="10" name="TextBox 9">
              <a:extLst>
                <a:ext uri="{FF2B5EF4-FFF2-40B4-BE49-F238E27FC236}">
                  <a16:creationId xmlns:a16="http://schemas.microsoft.com/office/drawing/2014/main" id="{DA8815F0-5C21-E84D-8130-8B03F6141944}"/>
                </a:ext>
              </a:extLst>
            </p:cNvPr>
            <p:cNvSpPr txBox="1"/>
            <p:nvPr/>
          </p:nvSpPr>
          <p:spPr>
            <a:xfrm>
              <a:off x="1393132" y="6662960"/>
              <a:ext cx="731337" cy="209924"/>
            </a:xfrm>
            <a:prstGeom prst="rect">
              <a:avLst/>
            </a:prstGeom>
            <a:solidFill>
              <a:schemeClr val="bg1"/>
            </a:solidFill>
          </p:spPr>
          <p:txBody>
            <a:bodyPr vert="horz" wrap="none" lIns="91440" tIns="45720" rIns="91440" bIns="45720" rtlCol="0" anchor="t">
              <a:normAutofit/>
            </a:bodyPr>
            <a:lstStyle/>
            <a:p>
              <a:pPr algn="l"/>
              <a:r>
                <a:rPr lang="en-GB" sz="900" dirty="0"/>
                <a:t>Position (mm)</a:t>
              </a:r>
            </a:p>
          </p:txBody>
        </p:sp>
      </p:grpSp>
      <p:cxnSp>
        <p:nvCxnSpPr>
          <p:cNvPr id="12" name="Straight Arrow Connector 11">
            <a:extLst>
              <a:ext uri="{FF2B5EF4-FFF2-40B4-BE49-F238E27FC236}">
                <a16:creationId xmlns:a16="http://schemas.microsoft.com/office/drawing/2014/main" id="{ECD473E8-E751-CE48-944F-B020F8DC0966}"/>
              </a:ext>
            </a:extLst>
          </p:cNvPr>
          <p:cNvCxnSpPr/>
          <p:nvPr/>
        </p:nvCxnSpPr>
        <p:spPr>
          <a:xfrm flipV="1">
            <a:off x="9524028" y="2137395"/>
            <a:ext cx="0" cy="28758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85A5C3-A3AE-6F46-8A39-D0B3C635572B}"/>
              </a:ext>
            </a:extLst>
          </p:cNvPr>
          <p:cNvCxnSpPr>
            <a:cxnSpLocks/>
          </p:cNvCxnSpPr>
          <p:nvPr/>
        </p:nvCxnSpPr>
        <p:spPr>
          <a:xfrm rot="5400000" flipV="1">
            <a:off x="9524028" y="2091519"/>
            <a:ext cx="0" cy="29676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1B9ABDD-5D3B-8140-B122-433C056543E6}"/>
              </a:ext>
            </a:extLst>
          </p:cNvPr>
          <p:cNvSpPr txBox="1"/>
          <p:nvPr/>
        </p:nvSpPr>
        <p:spPr>
          <a:xfrm>
            <a:off x="9524028" y="1844236"/>
            <a:ext cx="329736" cy="479312"/>
          </a:xfrm>
          <a:prstGeom prst="rect">
            <a:avLst/>
          </a:prstGeom>
        </p:spPr>
        <p:txBody>
          <a:bodyPr vert="horz" wrap="none" lIns="91440" tIns="45720" rIns="91440" bIns="45720" rtlCol="0" anchor="t">
            <a:normAutofit/>
          </a:bodyPr>
          <a:lstStyle/>
          <a:p>
            <a:pPr algn="l"/>
            <a:r>
              <a:rPr lang="en-GB" sz="2000" dirty="0"/>
              <a:t>x’</a:t>
            </a:r>
          </a:p>
        </p:txBody>
      </p:sp>
      <p:sp>
        <p:nvSpPr>
          <p:cNvPr id="15" name="TextBox 14">
            <a:extLst>
              <a:ext uri="{FF2B5EF4-FFF2-40B4-BE49-F238E27FC236}">
                <a16:creationId xmlns:a16="http://schemas.microsoft.com/office/drawing/2014/main" id="{F39B1F97-EBBF-F543-B783-60540765672A}"/>
              </a:ext>
            </a:extLst>
          </p:cNvPr>
          <p:cNvSpPr txBox="1"/>
          <p:nvPr/>
        </p:nvSpPr>
        <p:spPr>
          <a:xfrm>
            <a:off x="11018006" y="3335675"/>
            <a:ext cx="329736" cy="479312"/>
          </a:xfrm>
          <a:prstGeom prst="rect">
            <a:avLst/>
          </a:prstGeom>
        </p:spPr>
        <p:txBody>
          <a:bodyPr vert="horz" wrap="none" lIns="91440" tIns="45720" rIns="91440" bIns="45720" rtlCol="0" anchor="t">
            <a:normAutofit/>
          </a:bodyPr>
          <a:lstStyle/>
          <a:p>
            <a:pPr algn="l"/>
            <a:r>
              <a:rPr lang="en-GB" sz="2000" dirty="0"/>
              <a:t>x</a:t>
            </a:r>
          </a:p>
        </p:txBody>
      </p:sp>
      <p:sp>
        <p:nvSpPr>
          <p:cNvPr id="17" name="Oval 16">
            <a:extLst>
              <a:ext uri="{FF2B5EF4-FFF2-40B4-BE49-F238E27FC236}">
                <a16:creationId xmlns:a16="http://schemas.microsoft.com/office/drawing/2014/main" id="{B9471270-759A-0147-814F-63DB6298C57A}"/>
              </a:ext>
            </a:extLst>
          </p:cNvPr>
          <p:cNvSpPr/>
          <p:nvPr/>
        </p:nvSpPr>
        <p:spPr>
          <a:xfrm rot="18325503">
            <a:off x="8451917" y="3319925"/>
            <a:ext cx="2144683" cy="551355"/>
          </a:xfrm>
          <a:prstGeom prst="ellipse">
            <a:avLst/>
          </a:prstGeom>
          <a:pattFill prst="sphere">
            <a:fgClr>
              <a:srgbClr val="00B050"/>
            </a:fgClr>
            <a:bgClr>
              <a:schemeClr val="bg1"/>
            </a:bgClr>
          </a:patt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ADABA78A-F988-D64D-9D79-DBA068F09872}"/>
              </a:ext>
            </a:extLst>
          </p:cNvPr>
          <p:cNvCxnSpPr>
            <a:cxnSpLocks/>
          </p:cNvCxnSpPr>
          <p:nvPr/>
        </p:nvCxnSpPr>
        <p:spPr>
          <a:xfrm flipV="1">
            <a:off x="9528870" y="4631727"/>
            <a:ext cx="0" cy="16775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FD2EE37-E479-7D4A-9994-1C2EE9E6F564}"/>
              </a:ext>
            </a:extLst>
          </p:cNvPr>
          <p:cNvCxnSpPr>
            <a:cxnSpLocks/>
          </p:cNvCxnSpPr>
          <p:nvPr/>
        </p:nvCxnSpPr>
        <p:spPr>
          <a:xfrm rot="5400000" flipV="1">
            <a:off x="9528870" y="4585851"/>
            <a:ext cx="0" cy="29676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D19D9DA-2C7B-6A4B-BBC4-4D65CDCD1C31}"/>
              </a:ext>
            </a:extLst>
          </p:cNvPr>
          <p:cNvSpPr txBox="1"/>
          <p:nvPr/>
        </p:nvSpPr>
        <p:spPr>
          <a:xfrm>
            <a:off x="9528870" y="4338568"/>
            <a:ext cx="329736" cy="479312"/>
          </a:xfrm>
          <a:prstGeom prst="rect">
            <a:avLst/>
          </a:prstGeom>
        </p:spPr>
        <p:txBody>
          <a:bodyPr vert="horz" wrap="none" lIns="91440" tIns="45720" rIns="91440" bIns="45720" rtlCol="0" anchor="t">
            <a:normAutofit/>
          </a:bodyPr>
          <a:lstStyle/>
          <a:p>
            <a:pPr algn="l"/>
            <a:r>
              <a:rPr lang="en-GB" sz="2000" dirty="0"/>
              <a:t>A</a:t>
            </a:r>
          </a:p>
        </p:txBody>
      </p:sp>
      <p:sp>
        <p:nvSpPr>
          <p:cNvPr id="25" name="TextBox 24">
            <a:extLst>
              <a:ext uri="{FF2B5EF4-FFF2-40B4-BE49-F238E27FC236}">
                <a16:creationId xmlns:a16="http://schemas.microsoft.com/office/drawing/2014/main" id="{2B90FBB5-21D8-D44D-8198-79A54F1FD509}"/>
              </a:ext>
            </a:extLst>
          </p:cNvPr>
          <p:cNvSpPr txBox="1"/>
          <p:nvPr/>
        </p:nvSpPr>
        <p:spPr>
          <a:xfrm>
            <a:off x="11022848" y="5830007"/>
            <a:ext cx="329736" cy="479312"/>
          </a:xfrm>
          <a:prstGeom prst="rect">
            <a:avLst/>
          </a:prstGeom>
        </p:spPr>
        <p:txBody>
          <a:bodyPr vert="horz" wrap="none" lIns="91440" tIns="45720" rIns="91440" bIns="45720" rtlCol="0" anchor="t">
            <a:normAutofit/>
          </a:bodyPr>
          <a:lstStyle/>
          <a:p>
            <a:pPr algn="l"/>
            <a:r>
              <a:rPr lang="en-GB" sz="2000" dirty="0"/>
              <a:t>x</a:t>
            </a:r>
          </a:p>
        </p:txBody>
      </p:sp>
      <p:sp>
        <p:nvSpPr>
          <p:cNvPr id="26" name="Freeform 25">
            <a:extLst>
              <a:ext uri="{FF2B5EF4-FFF2-40B4-BE49-F238E27FC236}">
                <a16:creationId xmlns:a16="http://schemas.microsoft.com/office/drawing/2014/main" id="{D0961AAB-0D4D-D040-89A9-2A0D673A284C}"/>
              </a:ext>
            </a:extLst>
          </p:cNvPr>
          <p:cNvSpPr/>
          <p:nvPr/>
        </p:nvSpPr>
        <p:spPr>
          <a:xfrm>
            <a:off x="8250167" y="4869160"/>
            <a:ext cx="2542865" cy="1189335"/>
          </a:xfrm>
          <a:custGeom>
            <a:avLst/>
            <a:gdLst>
              <a:gd name="connsiteX0" fmla="*/ 0 w 2497873"/>
              <a:gd name="connsiteY0" fmla="*/ 2018523 h 2041301"/>
              <a:gd name="connsiteX1" fmla="*/ 457200 w 2497873"/>
              <a:gd name="connsiteY1" fmla="*/ 2007372 h 2041301"/>
              <a:gd name="connsiteX2" fmla="*/ 769434 w 2497873"/>
              <a:gd name="connsiteY2" fmla="*/ 1695138 h 2041301"/>
              <a:gd name="connsiteX3" fmla="*/ 1037064 w 2497873"/>
              <a:gd name="connsiteY3" fmla="*/ 892250 h 2041301"/>
              <a:gd name="connsiteX4" fmla="*/ 1148576 w 2497873"/>
              <a:gd name="connsiteY4" fmla="*/ 290084 h 2041301"/>
              <a:gd name="connsiteX5" fmla="*/ 1304693 w 2497873"/>
              <a:gd name="connsiteY5" fmla="*/ 153 h 2041301"/>
              <a:gd name="connsiteX6" fmla="*/ 1460810 w 2497873"/>
              <a:gd name="connsiteY6" fmla="*/ 323538 h 2041301"/>
              <a:gd name="connsiteX7" fmla="*/ 1583473 w 2497873"/>
              <a:gd name="connsiteY7" fmla="*/ 959158 h 2041301"/>
              <a:gd name="connsiteX8" fmla="*/ 1728439 w 2497873"/>
              <a:gd name="connsiteY8" fmla="*/ 1717440 h 2041301"/>
              <a:gd name="connsiteX9" fmla="*/ 1884556 w 2497873"/>
              <a:gd name="connsiteY9" fmla="*/ 1907011 h 2041301"/>
              <a:gd name="connsiteX10" fmla="*/ 2129883 w 2497873"/>
              <a:gd name="connsiteY10" fmla="*/ 1973918 h 2041301"/>
              <a:gd name="connsiteX11" fmla="*/ 2497873 w 2497873"/>
              <a:gd name="connsiteY11" fmla="*/ 1985070 h 20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7873" h="2041301">
                <a:moveTo>
                  <a:pt x="0" y="2018523"/>
                </a:moveTo>
                <a:cubicBezTo>
                  <a:pt x="164480" y="2039896"/>
                  <a:pt x="328961" y="2061269"/>
                  <a:pt x="457200" y="2007372"/>
                </a:cubicBezTo>
                <a:cubicBezTo>
                  <a:pt x="585439" y="1953475"/>
                  <a:pt x="672790" y="1880992"/>
                  <a:pt x="769434" y="1695138"/>
                </a:cubicBezTo>
                <a:cubicBezTo>
                  <a:pt x="866078" y="1509284"/>
                  <a:pt x="973874" y="1126426"/>
                  <a:pt x="1037064" y="892250"/>
                </a:cubicBezTo>
                <a:cubicBezTo>
                  <a:pt x="1100254" y="658074"/>
                  <a:pt x="1103971" y="438767"/>
                  <a:pt x="1148576" y="290084"/>
                </a:cubicBezTo>
                <a:cubicBezTo>
                  <a:pt x="1193181" y="141401"/>
                  <a:pt x="1252654" y="-5423"/>
                  <a:pt x="1304693" y="153"/>
                </a:cubicBezTo>
                <a:cubicBezTo>
                  <a:pt x="1356732" y="5729"/>
                  <a:pt x="1414347" y="163704"/>
                  <a:pt x="1460810" y="323538"/>
                </a:cubicBezTo>
                <a:cubicBezTo>
                  <a:pt x="1507273" y="483372"/>
                  <a:pt x="1538868" y="726841"/>
                  <a:pt x="1583473" y="959158"/>
                </a:cubicBezTo>
                <a:cubicBezTo>
                  <a:pt x="1628078" y="1191475"/>
                  <a:pt x="1678259" y="1559465"/>
                  <a:pt x="1728439" y="1717440"/>
                </a:cubicBezTo>
                <a:cubicBezTo>
                  <a:pt x="1778619" y="1875415"/>
                  <a:pt x="1817649" y="1864265"/>
                  <a:pt x="1884556" y="1907011"/>
                </a:cubicBezTo>
                <a:cubicBezTo>
                  <a:pt x="1951463" y="1949757"/>
                  <a:pt x="2027664" y="1960908"/>
                  <a:pt x="2129883" y="1973918"/>
                </a:cubicBezTo>
                <a:cubicBezTo>
                  <a:pt x="2232102" y="1986928"/>
                  <a:pt x="2364987" y="1985999"/>
                  <a:pt x="2497873" y="198507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4B7DA0C5-DD6E-664D-8455-986F6C2D9EB8}"/>
              </a:ext>
            </a:extLst>
          </p:cNvPr>
          <p:cNvCxnSpPr>
            <a:cxnSpLocks/>
            <a:stCxn id="26" idx="3"/>
          </p:cNvCxnSpPr>
          <p:nvPr/>
        </p:nvCxnSpPr>
        <p:spPr>
          <a:xfrm>
            <a:off x="9305911" y="5389017"/>
            <a:ext cx="53450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664EEE9-71E9-E144-BDB9-F7B30C178ED7}"/>
              </a:ext>
            </a:extLst>
          </p:cNvPr>
          <p:cNvCxnSpPr/>
          <p:nvPr/>
        </p:nvCxnSpPr>
        <p:spPr>
          <a:xfrm>
            <a:off x="10183660" y="2657096"/>
            <a:ext cx="0" cy="900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899AD55-64C4-2444-8352-4013BCA25B4F}"/>
              </a:ext>
            </a:extLst>
          </p:cNvPr>
          <p:cNvCxnSpPr/>
          <p:nvPr/>
        </p:nvCxnSpPr>
        <p:spPr>
          <a:xfrm flipH="1">
            <a:off x="9408448" y="2708920"/>
            <a:ext cx="7200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6BAD4-0535-8A47-B6F4-3812C6FFABE4}"/>
              </a:ext>
            </a:extLst>
          </p:cNvPr>
          <p:cNvCxnSpPr>
            <a:cxnSpLocks/>
          </p:cNvCxnSpPr>
          <p:nvPr/>
        </p:nvCxnSpPr>
        <p:spPr>
          <a:xfrm>
            <a:off x="10146748" y="2744178"/>
            <a:ext cx="552923" cy="0"/>
          </a:xfrm>
          <a:prstGeom prst="line">
            <a:avLst/>
          </a:prstGeom>
          <a:ln>
            <a:solidFill>
              <a:srgbClr val="353D3F"/>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1079FA6-2371-234A-9583-562D243D8AB8}"/>
              </a:ext>
            </a:extLst>
          </p:cNvPr>
          <p:cNvCxnSpPr>
            <a:cxnSpLocks/>
          </p:cNvCxnSpPr>
          <p:nvPr/>
        </p:nvCxnSpPr>
        <p:spPr>
          <a:xfrm>
            <a:off x="10541234" y="2778973"/>
            <a:ext cx="1231" cy="794043"/>
          </a:xfrm>
          <a:prstGeom prst="straightConnector1">
            <a:avLst/>
          </a:prstGeom>
          <a:ln>
            <a:solidFill>
              <a:srgbClr val="353D3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DB36804-A967-0A4D-886E-75FBD5850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2812" y="3649600"/>
            <a:ext cx="834390" cy="346329"/>
          </a:xfrm>
          <a:prstGeom prst="rect">
            <a:avLst/>
          </a:prstGeom>
        </p:spPr>
      </p:pic>
      <p:pic>
        <p:nvPicPr>
          <p:cNvPr id="40" name="Picture 39">
            <a:extLst>
              <a:ext uri="{FF2B5EF4-FFF2-40B4-BE49-F238E27FC236}">
                <a16:creationId xmlns:a16="http://schemas.microsoft.com/office/drawing/2014/main" id="{7C078725-D690-5D4A-B901-CF387C832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977" y="2570664"/>
            <a:ext cx="785241" cy="289179"/>
          </a:xfrm>
          <a:prstGeom prst="rect">
            <a:avLst/>
          </a:prstGeom>
        </p:spPr>
      </p:pic>
      <p:pic>
        <p:nvPicPr>
          <p:cNvPr id="41" name="Picture 40">
            <a:extLst>
              <a:ext uri="{FF2B5EF4-FFF2-40B4-BE49-F238E27FC236}">
                <a16:creationId xmlns:a16="http://schemas.microsoft.com/office/drawing/2014/main" id="{4A22B88F-522B-674B-8FE3-7BC998C8DC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070" y="2781754"/>
            <a:ext cx="1181862" cy="688086"/>
          </a:xfrm>
          <a:prstGeom prst="rect">
            <a:avLst/>
          </a:prstGeom>
        </p:spPr>
      </p:pic>
      <p:pic>
        <p:nvPicPr>
          <p:cNvPr id="45" name="Picture 44">
            <a:extLst>
              <a:ext uri="{FF2B5EF4-FFF2-40B4-BE49-F238E27FC236}">
                <a16:creationId xmlns:a16="http://schemas.microsoft.com/office/drawing/2014/main" id="{118D9ABB-CF07-334C-8405-3BAC7BDAA364}"/>
              </a:ext>
            </a:extLst>
          </p:cNvPr>
          <p:cNvPicPr>
            <a:picLocks noChangeAspect="1"/>
          </p:cNvPicPr>
          <p:nvPr/>
        </p:nvPicPr>
        <p:blipFill>
          <a:blip r:embed="rId7"/>
          <a:stretch>
            <a:fillRect/>
          </a:stretch>
        </p:blipFill>
        <p:spPr>
          <a:xfrm>
            <a:off x="10056440" y="5189408"/>
            <a:ext cx="1334665" cy="296592"/>
          </a:xfrm>
          <a:prstGeom prst="rect">
            <a:avLst/>
          </a:prstGeom>
        </p:spPr>
      </p:pic>
      <p:sp>
        <p:nvSpPr>
          <p:cNvPr id="46" name="TextBox 45">
            <a:extLst>
              <a:ext uri="{FF2B5EF4-FFF2-40B4-BE49-F238E27FC236}">
                <a16:creationId xmlns:a16="http://schemas.microsoft.com/office/drawing/2014/main" id="{5631021A-6B07-AD4B-AFB3-333D44153B5B}"/>
              </a:ext>
            </a:extLst>
          </p:cNvPr>
          <p:cNvSpPr txBox="1"/>
          <p:nvPr/>
        </p:nvSpPr>
        <p:spPr>
          <a:xfrm>
            <a:off x="10146748" y="4349889"/>
            <a:ext cx="1956606" cy="360947"/>
          </a:xfrm>
          <a:prstGeom prst="rect">
            <a:avLst/>
          </a:prstGeom>
        </p:spPr>
        <p:txBody>
          <a:bodyPr vert="horz" wrap="none" lIns="91440" tIns="45720" rIns="91440" bIns="45720" rtlCol="0" anchor="t">
            <a:normAutofit fontScale="92500" lnSpcReduction="10000"/>
          </a:bodyPr>
          <a:lstStyle/>
          <a:p>
            <a:pPr algn="l"/>
            <a:r>
              <a:rPr lang="en-GB" sz="2000" dirty="0">
                <a:solidFill>
                  <a:srgbClr val="0094CA"/>
                </a:solidFill>
              </a:rPr>
              <a:t>Beam parameters</a:t>
            </a:r>
          </a:p>
        </p:txBody>
      </p:sp>
      <p:sp>
        <p:nvSpPr>
          <p:cNvPr id="47" name="TextBox 46">
            <a:extLst>
              <a:ext uri="{FF2B5EF4-FFF2-40B4-BE49-F238E27FC236}">
                <a16:creationId xmlns:a16="http://schemas.microsoft.com/office/drawing/2014/main" id="{7E89B554-AAA3-5543-8CF0-EEEB2217627B}"/>
              </a:ext>
            </a:extLst>
          </p:cNvPr>
          <p:cNvSpPr txBox="1"/>
          <p:nvPr/>
        </p:nvSpPr>
        <p:spPr>
          <a:xfrm>
            <a:off x="7913639" y="1517073"/>
            <a:ext cx="1956606" cy="360947"/>
          </a:xfrm>
          <a:prstGeom prst="rect">
            <a:avLst/>
          </a:prstGeom>
        </p:spPr>
        <p:txBody>
          <a:bodyPr vert="horz" wrap="none" lIns="91440" tIns="45720" rIns="91440" bIns="45720" rtlCol="0" anchor="t">
            <a:normAutofit fontScale="92500" lnSpcReduction="10000"/>
          </a:bodyPr>
          <a:lstStyle/>
          <a:p>
            <a:pPr algn="l"/>
            <a:r>
              <a:rPr lang="en-GB" sz="2000" dirty="0">
                <a:solidFill>
                  <a:srgbClr val="FF0000"/>
                </a:solidFill>
              </a:rPr>
              <a:t>Lattice Functions</a:t>
            </a:r>
          </a:p>
        </p:txBody>
      </p:sp>
      <p:cxnSp>
        <p:nvCxnSpPr>
          <p:cNvPr id="49" name="Curved Connector 48">
            <a:extLst>
              <a:ext uri="{FF2B5EF4-FFF2-40B4-BE49-F238E27FC236}">
                <a16:creationId xmlns:a16="http://schemas.microsoft.com/office/drawing/2014/main" id="{8AF06520-1EFF-DA4F-85B5-B19EF36673EB}"/>
              </a:ext>
            </a:extLst>
          </p:cNvPr>
          <p:cNvCxnSpPr>
            <a:stCxn id="46" idx="0"/>
            <a:endCxn id="39" idx="3"/>
          </p:cNvCxnSpPr>
          <p:nvPr/>
        </p:nvCxnSpPr>
        <p:spPr>
          <a:xfrm rot="16200000" flipV="1">
            <a:off x="10617565" y="3842402"/>
            <a:ext cx="527124" cy="48784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urved Connector 49">
            <a:extLst>
              <a:ext uri="{FF2B5EF4-FFF2-40B4-BE49-F238E27FC236}">
                <a16:creationId xmlns:a16="http://schemas.microsoft.com/office/drawing/2014/main" id="{FC65E32F-CBE7-E949-A7CC-F794135F9C4B}"/>
              </a:ext>
            </a:extLst>
          </p:cNvPr>
          <p:cNvCxnSpPr>
            <a:cxnSpLocks/>
            <a:stCxn id="46" idx="1"/>
            <a:endCxn id="45" idx="1"/>
          </p:cNvCxnSpPr>
          <p:nvPr/>
        </p:nvCxnSpPr>
        <p:spPr>
          <a:xfrm rot="10800000" flipV="1">
            <a:off x="10056440" y="4530362"/>
            <a:ext cx="90308" cy="807341"/>
          </a:xfrm>
          <a:prstGeom prst="curvedConnector3">
            <a:avLst>
              <a:gd name="adj1" fmla="val 3531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7C6AD15E-E001-9446-B0F3-E6261B48A977}"/>
              </a:ext>
            </a:extLst>
          </p:cNvPr>
          <p:cNvCxnSpPr>
            <a:stCxn id="47" idx="3"/>
          </p:cNvCxnSpPr>
          <p:nvPr/>
        </p:nvCxnSpPr>
        <p:spPr>
          <a:xfrm>
            <a:off x="9870245" y="1697547"/>
            <a:ext cx="1050291" cy="1299405"/>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urved Connector 56">
            <a:extLst>
              <a:ext uri="{FF2B5EF4-FFF2-40B4-BE49-F238E27FC236}">
                <a16:creationId xmlns:a16="http://schemas.microsoft.com/office/drawing/2014/main" id="{3238EE23-9669-4748-BD6B-C77E1CE242B7}"/>
              </a:ext>
            </a:extLst>
          </p:cNvPr>
          <p:cNvCxnSpPr>
            <a:cxnSpLocks/>
            <a:stCxn id="47" idx="3"/>
          </p:cNvCxnSpPr>
          <p:nvPr/>
        </p:nvCxnSpPr>
        <p:spPr>
          <a:xfrm>
            <a:off x="9870245" y="1697547"/>
            <a:ext cx="1868592" cy="1626960"/>
          </a:xfrm>
          <a:prstGeom prst="curvedConnector3">
            <a:avLst>
              <a:gd name="adj1" fmla="val 11728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a:extLst>
              <a:ext uri="{FF2B5EF4-FFF2-40B4-BE49-F238E27FC236}">
                <a16:creationId xmlns:a16="http://schemas.microsoft.com/office/drawing/2014/main" id="{72A840F6-8FE9-D54A-A449-57FD51F71C17}"/>
              </a:ext>
            </a:extLst>
          </p:cNvPr>
          <p:cNvCxnSpPr>
            <a:cxnSpLocks/>
            <a:stCxn id="47" idx="2"/>
            <a:endCxn id="40" idx="2"/>
          </p:cNvCxnSpPr>
          <p:nvPr/>
        </p:nvCxnSpPr>
        <p:spPr>
          <a:xfrm rot="16200000" flipH="1">
            <a:off x="8427359" y="2342603"/>
            <a:ext cx="981823" cy="52656"/>
          </a:xfrm>
          <a:prstGeom prst="curvedConnector5">
            <a:avLst>
              <a:gd name="adj1" fmla="val 35273"/>
              <a:gd name="adj2" fmla="val 1279771"/>
              <a:gd name="adj3" fmla="val 12328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598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4421</TotalTime>
  <Words>1066</Words>
  <Application>Microsoft Macintosh PowerPoint</Application>
  <PresentationFormat>Widescreen</PresentationFormat>
  <Paragraphs>170</Paragraphs>
  <Slides>18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Office-tema</vt:lpstr>
      <vt:lpstr>2_Anpassad formgivning</vt:lpstr>
      <vt:lpstr>Beam Physics Application of Diagnostics  </vt:lpstr>
      <vt:lpstr>Overview</vt:lpstr>
      <vt:lpstr>Beam Physics and Diagnostics are in a long term relationship…</vt:lpstr>
      <vt:lpstr>What is important to Beam Physics</vt:lpstr>
      <vt:lpstr>Interlude: Beam Physics</vt:lpstr>
      <vt:lpstr>Envelope</vt:lpstr>
      <vt:lpstr>Where to place Beam Diagnostics?</vt:lpstr>
      <vt:lpstr>Most common use cases of Beam Diagnostics</vt:lpstr>
      <vt:lpstr>Most common use cases of Beam Diagnostics</vt:lpstr>
      <vt:lpstr>Most common use cases of Beam Diagnostics</vt:lpstr>
      <vt:lpstr>Unconventional uses</vt:lpstr>
      <vt:lpstr>ESS example</vt:lpstr>
      <vt:lpstr>Unconventional uses</vt:lpstr>
      <vt:lpstr>Unconventional Uses</vt:lpstr>
      <vt:lpstr>Unconventional Uses</vt:lpstr>
      <vt:lpstr>Conclusion</vt:lpstr>
      <vt:lpstr>Thank you!</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Physics Applications of Diagnostics  </dc:title>
  <dc:creator>Microsoft Office User</dc:creator>
  <cp:lastModifiedBy>Microsoft Office User</cp:lastModifiedBy>
  <cp:revision>60</cp:revision>
  <dcterms:created xsi:type="dcterms:W3CDTF">2019-10-18T11:48:44Z</dcterms:created>
  <dcterms:modified xsi:type="dcterms:W3CDTF">2019-10-23T07:01:42Z</dcterms:modified>
</cp:coreProperties>
</file>