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7">
  <p:sldMasterIdLst>
    <p:sldMasterId id="2147483648" r:id="rId1"/>
  </p:sldMasterIdLst>
  <p:notesMasterIdLst>
    <p:notesMasterId r:id="rId22"/>
  </p:notesMasterIdLst>
  <p:sldIdLst>
    <p:sldId id="358" r:id="rId2"/>
    <p:sldId id="346" r:id="rId3"/>
    <p:sldId id="361" r:id="rId4"/>
    <p:sldId id="359" r:id="rId5"/>
    <p:sldId id="347" r:id="rId6"/>
    <p:sldId id="344" r:id="rId7"/>
    <p:sldId id="366" r:id="rId8"/>
    <p:sldId id="368" r:id="rId9"/>
    <p:sldId id="348" r:id="rId10"/>
    <p:sldId id="362" r:id="rId11"/>
    <p:sldId id="364" r:id="rId12"/>
    <p:sldId id="349" r:id="rId13"/>
    <p:sldId id="351" r:id="rId14"/>
    <p:sldId id="352" r:id="rId15"/>
    <p:sldId id="353" r:id="rId16"/>
    <p:sldId id="354" r:id="rId17"/>
    <p:sldId id="355" r:id="rId18"/>
    <p:sldId id="356" r:id="rId19"/>
    <p:sldId id="369" r:id="rId20"/>
    <p:sldId id="363" r:id="rId2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56" autoAdjust="0"/>
  </p:normalViewPr>
  <p:slideViewPr>
    <p:cSldViewPr>
      <p:cViewPr varScale="1">
        <p:scale>
          <a:sx n="93" d="100"/>
          <a:sy n="93" d="100"/>
        </p:scale>
        <p:origin x="119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2019-10-22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61E8F-70F6-48F3-9CFA-A2E9E673844D}" type="datetime1">
              <a:rPr lang="sv-SE" smtClean="0"/>
              <a:t>2019-10-22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15658-C027-4E85-8DC3-C3214703D1C8}" type="datetime1">
              <a:rPr lang="sv-SE" smtClean="0"/>
              <a:t>2019-10-22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21CF-D95B-41C3-B4E0-ED9529B4456B}" type="datetime1">
              <a:rPr lang="sv-SE" smtClean="0"/>
              <a:t>2019-10-22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5136-26C5-4791-B9F2-CC462766005B}" type="datetime1">
              <a:rPr lang="sv-SE" smtClean="0"/>
              <a:t>2019-10-22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9B41D-1BEF-4B92-93E1-F30BB89CDDEC}" type="datetime1">
              <a:rPr lang="sv-SE" smtClean="0"/>
              <a:t>2019-10-22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esss.lu.se/display/AI/EMC+Task+Force" TargetMode="External"/><Relationship Id="rId2" Type="http://schemas.openxmlformats.org/officeDocument/2006/relationships/hyperlink" Target="https://confluence.esss.lu.se/pages/viewpage.action?spaceKey=~thomasshea&amp;title=Electromagnetic+Compatibility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000" dirty="0"/>
              <a:t>Status report on EMC</a:t>
            </a:r>
            <a:endParaRPr lang="en-GB" sz="1400" noProof="0" dirty="0"/>
          </a:p>
        </p:txBody>
      </p:sp>
      <p:sp>
        <p:nvSpPr>
          <p:cNvPr id="4" name="Rectangle 3"/>
          <p:cNvSpPr/>
          <p:nvPr/>
        </p:nvSpPr>
        <p:spPr>
          <a:xfrm>
            <a:off x="2195736" y="443711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 smtClean="0">
                <a:solidFill>
                  <a:srgbClr val="FFFFFF"/>
                </a:solidFill>
                <a:latin typeface="Calibri"/>
              </a:rPr>
              <a:t>Rafael Baron, Edvard Bergman, Thomas Shea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Lund - Sweden</a:t>
            </a:r>
            <a:endParaRPr kumimoji="0" lang="sv-SE" sz="1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2019 - </a:t>
            </a:r>
            <a:r>
              <a:rPr kumimoji="0" lang="sv-S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32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solidFill>
                  <a:prstClr val="white"/>
                </a:solidFill>
              </a:rPr>
              <a:t>EMI – EMC</a:t>
            </a:r>
            <a:br>
              <a:rPr lang="en-GB" sz="2400" dirty="0">
                <a:solidFill>
                  <a:prstClr val="white"/>
                </a:solidFill>
              </a:rPr>
            </a:br>
            <a:r>
              <a:rPr lang="en-GB" sz="1600" dirty="0" smtClean="0">
                <a:solidFill>
                  <a:prstClr val="white"/>
                </a:solidFill>
              </a:rPr>
              <a:t>STUBs improvements</a:t>
            </a:r>
            <a:endParaRPr lang="sv-SE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4525963"/>
          </a:xfrm>
        </p:spPr>
        <p:txBody>
          <a:bodyPr>
            <a:normAutofit/>
          </a:bodyPr>
          <a:lstStyle/>
          <a:p>
            <a:pPr algn="just"/>
            <a:endParaRPr lang="en-GB" sz="1600" dirty="0"/>
          </a:p>
          <a:p>
            <a:endParaRPr lang="en-GB" sz="1600" dirty="0" smtClean="0"/>
          </a:p>
          <a:p>
            <a:endParaRPr lang="en-GB" sz="1600" dirty="0" smtClean="0"/>
          </a:p>
          <a:p>
            <a:pPr lvl="1"/>
            <a:endParaRPr lang="en-GB" sz="1400" dirty="0"/>
          </a:p>
          <a:p>
            <a:pPr lvl="1"/>
            <a:endParaRPr lang="en-GB" sz="1400" dirty="0" smtClean="0"/>
          </a:p>
          <a:p>
            <a:pPr lvl="1"/>
            <a:endParaRPr lang="en-GB" sz="1000" dirty="0"/>
          </a:p>
          <a:p>
            <a:pPr lvl="1"/>
            <a:endParaRPr lang="en-GB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03920" y="170919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 smtClean="0"/>
          </a:p>
          <a:p>
            <a:endParaRPr lang="en-GB" sz="12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pPr lvl="1"/>
            <a:endParaRPr lang="en-GB" sz="1400" dirty="0" smtClean="0"/>
          </a:p>
          <a:p>
            <a:pPr lvl="1"/>
            <a:endParaRPr lang="en-GB" sz="1400" dirty="0" smtClean="0"/>
          </a:p>
          <a:p>
            <a:pPr lvl="1"/>
            <a:endParaRPr lang="en-GB" sz="1000" dirty="0" smtClean="0"/>
          </a:p>
          <a:p>
            <a:pPr lvl="1"/>
            <a:endParaRPr lang="en-GB" sz="1000" dirty="0" smtClean="0"/>
          </a:p>
        </p:txBody>
      </p:sp>
      <p:pic>
        <p:nvPicPr>
          <p:cNvPr id="19" name="Picture 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115" y="4544404"/>
            <a:ext cx="3663491" cy="2088232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37" y="4548450"/>
            <a:ext cx="2791589" cy="2173025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20" y="2146450"/>
            <a:ext cx="8048308" cy="2276759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1115616" y="1526915"/>
            <a:ext cx="3672408" cy="978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 smtClean="0"/>
              <a:t>Cable ladders to stubs are connected with copper foils</a:t>
            </a:r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pPr lvl="1"/>
            <a:endParaRPr lang="en-GB" sz="1400" dirty="0" smtClean="0"/>
          </a:p>
          <a:p>
            <a:pPr lvl="1"/>
            <a:endParaRPr lang="en-GB" sz="1400" dirty="0" smtClean="0"/>
          </a:p>
          <a:p>
            <a:pPr lvl="1"/>
            <a:endParaRPr lang="en-GB" sz="1000" dirty="0" smtClean="0"/>
          </a:p>
          <a:p>
            <a:pPr lvl="1"/>
            <a:endParaRPr lang="en-GB" sz="1000" dirty="0" smtClean="0"/>
          </a:p>
        </p:txBody>
      </p:sp>
      <p:sp>
        <p:nvSpPr>
          <p:cNvPr id="23" name="Right Arrow 22"/>
          <p:cNvSpPr/>
          <p:nvPr/>
        </p:nvSpPr>
        <p:spPr>
          <a:xfrm rot="5400000">
            <a:off x="1979712" y="2264725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3046726" y="5102271"/>
            <a:ext cx="2605394" cy="113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 smtClean="0"/>
              <a:t>Stub pipes are connected to copper foils</a:t>
            </a:r>
          </a:p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Stubs are the low impedance ground interface from gallery to tunnel</a:t>
            </a:r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pPr lvl="1"/>
            <a:endParaRPr lang="en-GB" sz="1400" dirty="0" smtClean="0"/>
          </a:p>
          <a:p>
            <a:pPr lvl="1"/>
            <a:endParaRPr lang="en-GB" sz="1400" dirty="0" smtClean="0"/>
          </a:p>
          <a:p>
            <a:pPr lvl="1"/>
            <a:endParaRPr lang="en-GB" sz="1000" dirty="0" smtClean="0"/>
          </a:p>
          <a:p>
            <a:pPr lvl="1"/>
            <a:endParaRPr lang="en-GB" sz="1000" dirty="0" smtClean="0"/>
          </a:p>
        </p:txBody>
      </p:sp>
      <p:sp>
        <p:nvSpPr>
          <p:cNvPr id="25" name="Right Arrow 24"/>
          <p:cNvSpPr/>
          <p:nvPr/>
        </p:nvSpPr>
        <p:spPr>
          <a:xfrm>
            <a:off x="4932040" y="5340903"/>
            <a:ext cx="1621160" cy="29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988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EMI </a:t>
            </a:r>
            <a:r>
              <a:rPr lang="en-GB" sz="2400" dirty="0" smtClean="0"/>
              <a:t>– EMC</a:t>
            </a:r>
            <a:br>
              <a:rPr lang="en-GB" sz="2400" dirty="0" smtClean="0"/>
            </a:br>
            <a:r>
              <a:rPr lang="en-GB" sz="1600" dirty="0" err="1" smtClean="0"/>
              <a:t>EMC</a:t>
            </a:r>
            <a:r>
              <a:rPr lang="en-GB" sz="1600" dirty="0" smtClean="0"/>
              <a:t> building improvements</a:t>
            </a:r>
            <a:endParaRPr lang="sv-S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71107"/>
            <a:ext cx="4435061" cy="236780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03920" y="1709193"/>
            <a:ext cx="5268888" cy="1287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Stubs </a:t>
            </a:r>
            <a:r>
              <a:rPr lang="en-GB" sz="1600" dirty="0"/>
              <a:t>to cable ladders and Stub conduits to </a:t>
            </a:r>
            <a:r>
              <a:rPr lang="en-GB" sz="1600" dirty="0" smtClean="0"/>
              <a:t>accelerator</a:t>
            </a:r>
          </a:p>
          <a:p>
            <a:r>
              <a:rPr lang="en-GB" sz="1600" dirty="0" smtClean="0"/>
              <a:t>Low impedance copper foils are connecting stub pipes to cable ladders in gallery and tunnel side</a:t>
            </a:r>
            <a:endParaRPr lang="en-GB" sz="1400" dirty="0" smtClean="0"/>
          </a:p>
          <a:p>
            <a:pPr lvl="1"/>
            <a:endParaRPr lang="en-GB" sz="1000" dirty="0" smtClean="0"/>
          </a:p>
          <a:p>
            <a:pPr lvl="1"/>
            <a:endParaRPr lang="en-GB" sz="1000" dirty="0" smtClean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FF894-8959-6945-B7E4-8ED0B67B9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12061" y="2827731"/>
            <a:ext cx="3744414" cy="2808312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2771800" y="2924944"/>
            <a:ext cx="2155607" cy="978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 smtClean="0"/>
              <a:t>STUB’s pipes are connected to Copper foils in gallery side</a:t>
            </a:r>
            <a:endParaRPr lang="en-GB" sz="1600" dirty="0"/>
          </a:p>
          <a:p>
            <a:endParaRPr lang="en-GB" sz="12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pPr lvl="1"/>
            <a:endParaRPr lang="en-GB" sz="1400" dirty="0" smtClean="0"/>
          </a:p>
          <a:p>
            <a:pPr lvl="1"/>
            <a:endParaRPr lang="en-GB" sz="1400" dirty="0" smtClean="0"/>
          </a:p>
          <a:p>
            <a:pPr lvl="1"/>
            <a:endParaRPr lang="en-GB" sz="1000" dirty="0" smtClean="0"/>
          </a:p>
          <a:p>
            <a:pPr lvl="1"/>
            <a:endParaRPr lang="en-GB" sz="1000" dirty="0" smtClean="0"/>
          </a:p>
        </p:txBody>
      </p:sp>
      <p:sp>
        <p:nvSpPr>
          <p:cNvPr id="6" name="Right Arrow 5"/>
          <p:cNvSpPr/>
          <p:nvPr/>
        </p:nvSpPr>
        <p:spPr>
          <a:xfrm rot="1159813">
            <a:off x="4649993" y="3637670"/>
            <a:ext cx="1985172" cy="273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ight Arrow 13"/>
          <p:cNvSpPr/>
          <p:nvPr/>
        </p:nvSpPr>
        <p:spPr>
          <a:xfrm rot="8463163">
            <a:off x="5991682" y="2449890"/>
            <a:ext cx="1985172" cy="273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672521" y="1399271"/>
            <a:ext cx="2155607" cy="978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 smtClean="0"/>
              <a:t>Copper foils to cable ladders (gallery side)</a:t>
            </a:r>
          </a:p>
          <a:p>
            <a:endParaRPr lang="en-GB" sz="1600" dirty="0" smtClean="0"/>
          </a:p>
          <a:p>
            <a:endParaRPr lang="en-GB" sz="1600" dirty="0" smtClean="0"/>
          </a:p>
          <a:p>
            <a:pPr lvl="1"/>
            <a:endParaRPr lang="en-GB" sz="1400" dirty="0" smtClean="0"/>
          </a:p>
          <a:p>
            <a:pPr lvl="1"/>
            <a:endParaRPr lang="en-GB" sz="1400" dirty="0" smtClean="0"/>
          </a:p>
          <a:p>
            <a:pPr lvl="1"/>
            <a:endParaRPr lang="en-GB" sz="1000" dirty="0" smtClean="0"/>
          </a:p>
          <a:p>
            <a:pPr lvl="1"/>
            <a:endParaRPr lang="en-GB" sz="1000" dirty="0" smtClean="0"/>
          </a:p>
        </p:txBody>
      </p:sp>
    </p:spTree>
    <p:extLst>
      <p:ext uri="{BB962C8B-B14F-4D97-AF65-F5344CB8AC3E}">
        <p14:creationId xmlns:p14="http://schemas.microsoft.com/office/powerpoint/2010/main" val="320509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 </a:t>
            </a:r>
            <a:r>
              <a:rPr lang="en-GB" dirty="0" smtClean="0"/>
              <a:t>– EMC</a:t>
            </a:r>
            <a:br>
              <a:rPr lang="en-GB" dirty="0" smtClean="0"/>
            </a:br>
            <a:r>
              <a:rPr lang="en-GB" sz="1600" dirty="0" smtClean="0"/>
              <a:t>EMI / EMC lab test setup for checking cables shielding and ground connections</a:t>
            </a:r>
            <a:endParaRPr lang="pt-BR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pic>
        <p:nvPicPr>
          <p:cNvPr id="5" name="Picture 4" descr="C:\Users\rafaelbaron\Pictures\EMI-EMC diagra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12968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rafaelbaron\Documents\BI Systems\Ground planning\Pictures\pt4\IMG_36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013176"/>
            <a:ext cx="2255783" cy="17460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563888" y="5301208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Test setup with a </a:t>
            </a:r>
            <a:r>
              <a:rPr lang="en-GB" dirty="0" err="1" smtClean="0"/>
              <a:t>pulser</a:t>
            </a:r>
            <a:r>
              <a:rPr lang="en-GB" dirty="0" smtClean="0"/>
              <a:t> on the cables</a:t>
            </a:r>
          </a:p>
          <a:p>
            <a:r>
              <a:rPr lang="en-GB" dirty="0" smtClean="0"/>
              <a:t>- Several pulses with few nanoseconds rise time and amplitude up to 2 kV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2551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 </a:t>
            </a:r>
            <a:r>
              <a:rPr lang="en-GB" dirty="0" smtClean="0"/>
              <a:t>– EMC</a:t>
            </a:r>
            <a:br>
              <a:rPr lang="en-GB" dirty="0" smtClean="0"/>
            </a:br>
            <a:r>
              <a:rPr lang="en-GB" sz="1600" dirty="0"/>
              <a:t>EMI / EMC lab test setup</a:t>
            </a:r>
            <a:endParaRPr lang="pt-BR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pic>
        <p:nvPicPr>
          <p:cNvPr id="5" name="Picture 4" descr="C:\Users\rafaelbaron\Documents\BI Systems\Ground planning\Pictures\pt3\IMG_35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7882"/>
            <a:ext cx="2619375" cy="34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rafaelbaron\Documents\BI Systems\Ground planning\Pictures\pt3\IMG_357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176" y="3217882"/>
            <a:ext cx="3740224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03920" y="1709193"/>
            <a:ext cx="7768480" cy="1981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Cables are placed through the clamp</a:t>
            </a:r>
          </a:p>
          <a:p>
            <a:r>
              <a:rPr lang="en-GB" sz="1600" dirty="0" smtClean="0"/>
              <a:t>Grounding connections are tested. </a:t>
            </a:r>
          </a:p>
          <a:p>
            <a:r>
              <a:rPr lang="en-GB" sz="1600" dirty="0" smtClean="0"/>
              <a:t>The test can help determine:</a:t>
            </a:r>
          </a:p>
          <a:p>
            <a:pPr lvl="1"/>
            <a:r>
              <a:rPr lang="en-GB" sz="1200" dirty="0" smtClean="0"/>
              <a:t> how to terminate and connect the cables in both rack and sensor side.</a:t>
            </a:r>
          </a:p>
          <a:p>
            <a:pPr lvl="1"/>
            <a:r>
              <a:rPr lang="en-GB" sz="1200" dirty="0" smtClean="0"/>
              <a:t>Improve the cable shielding</a:t>
            </a:r>
          </a:p>
          <a:p>
            <a:endParaRPr lang="en-GB" sz="12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pPr lvl="1"/>
            <a:endParaRPr lang="en-GB" sz="1000" dirty="0" smtClean="0"/>
          </a:p>
        </p:txBody>
      </p:sp>
    </p:spTree>
    <p:extLst>
      <p:ext uri="{BB962C8B-B14F-4D97-AF65-F5344CB8AC3E}">
        <p14:creationId xmlns:p14="http://schemas.microsoft.com/office/powerpoint/2010/main" val="396199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 </a:t>
            </a:r>
            <a:r>
              <a:rPr lang="en-GB" dirty="0" smtClean="0"/>
              <a:t>– EMC</a:t>
            </a:r>
            <a:br>
              <a:rPr lang="en-GB" dirty="0" smtClean="0"/>
            </a:br>
            <a:r>
              <a:rPr lang="en-GB" sz="1600" dirty="0"/>
              <a:t>EMI / EMC lab test </a:t>
            </a:r>
            <a:r>
              <a:rPr lang="en-GB" sz="1600" dirty="0" smtClean="0"/>
              <a:t>setup: example with FMC Pico</a:t>
            </a:r>
            <a:endParaRPr lang="pt-BR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600" dirty="0"/>
              <a:t>MicroTCA.4 crate </a:t>
            </a:r>
            <a:r>
              <a:rPr lang="en-GB" sz="1600" dirty="0" smtClean="0"/>
              <a:t>ground floating</a:t>
            </a:r>
          </a:p>
          <a:p>
            <a:r>
              <a:rPr lang="en-GB" sz="1600" dirty="0" smtClean="0"/>
              <a:t>Sensor </a:t>
            </a:r>
            <a:r>
              <a:rPr lang="en-GB" sz="1600" dirty="0"/>
              <a:t>shield </a:t>
            </a:r>
            <a:r>
              <a:rPr lang="en-GB" sz="1600" dirty="0" smtClean="0"/>
              <a:t>floating. </a:t>
            </a:r>
          </a:p>
          <a:p>
            <a:r>
              <a:rPr lang="en-GB" sz="1600" dirty="0" smtClean="0"/>
              <a:t>Signal </a:t>
            </a:r>
            <a:r>
              <a:rPr lang="en-GB" sz="1600" dirty="0"/>
              <a:t>ground </a:t>
            </a:r>
            <a:r>
              <a:rPr lang="en-GB" sz="1600" dirty="0" smtClean="0"/>
              <a:t>floating. </a:t>
            </a:r>
          </a:p>
          <a:p>
            <a:r>
              <a:rPr lang="en-GB" sz="1600" dirty="0" smtClean="0"/>
              <a:t>2kV </a:t>
            </a:r>
            <a:r>
              <a:rPr lang="en-GB" sz="1600" dirty="0" err="1" smtClean="0"/>
              <a:t>Pulser</a:t>
            </a:r>
            <a:r>
              <a:rPr lang="en-GB" sz="1600" dirty="0" smtClean="0"/>
              <a:t> on.</a:t>
            </a:r>
            <a:endParaRPr lang="pt-BR" sz="1600" dirty="0"/>
          </a:p>
          <a:p>
            <a:endParaRPr lang="pt-BR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pic>
        <p:nvPicPr>
          <p:cNvPr id="8" name="Picture 7" descr="C:\Users\rafaelbaron\Documents\BI Systems\Ground planning\Pictures\pt2\IMG_35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2" y="3211196"/>
            <a:ext cx="3497580" cy="2623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4716016" y="3068960"/>
            <a:ext cx="3672408" cy="27654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5860" y="3133550"/>
            <a:ext cx="792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Full range</a:t>
            </a:r>
          </a:p>
        </p:txBody>
      </p:sp>
      <p:sp>
        <p:nvSpPr>
          <p:cNvPr id="6" name="Down Arrow 5"/>
          <p:cNvSpPr/>
          <p:nvPr/>
        </p:nvSpPr>
        <p:spPr>
          <a:xfrm rot="2480939" flipH="1">
            <a:off x="5955578" y="3116365"/>
            <a:ext cx="45719" cy="1370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ctangle 9"/>
          <p:cNvSpPr/>
          <p:nvPr/>
        </p:nvSpPr>
        <p:spPr>
          <a:xfrm>
            <a:off x="5360786" y="2823209"/>
            <a:ext cx="2736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Noise excited on the inputs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835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 </a:t>
            </a:r>
            <a:r>
              <a:rPr lang="en-GB" dirty="0" smtClean="0"/>
              <a:t>– EMC</a:t>
            </a:r>
            <a:br>
              <a:rPr lang="en-GB" dirty="0" smtClean="0"/>
            </a:br>
            <a:r>
              <a:rPr lang="en-GB" sz="1600" dirty="0"/>
              <a:t>EMI / EMC lab test setup</a:t>
            </a:r>
            <a:endParaRPr lang="pt-BR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600" dirty="0"/>
              <a:t>MicroTCA.4 crate </a:t>
            </a:r>
            <a:r>
              <a:rPr lang="en-GB" sz="1600" dirty="0" smtClean="0"/>
              <a:t>grounded</a:t>
            </a:r>
          </a:p>
          <a:p>
            <a:r>
              <a:rPr lang="en-GB" sz="1600" dirty="0" smtClean="0"/>
              <a:t>Ca</a:t>
            </a:r>
            <a:r>
              <a:rPr lang="en-GB" sz="1600" dirty="0" smtClean="0"/>
              <a:t>ble </a:t>
            </a:r>
            <a:r>
              <a:rPr lang="en-GB" sz="1600" dirty="0"/>
              <a:t>shield grounding on sensor side not </a:t>
            </a:r>
            <a:r>
              <a:rPr lang="en-GB" sz="1600" dirty="0" smtClean="0"/>
              <a:t>connected. </a:t>
            </a:r>
          </a:p>
          <a:p>
            <a:r>
              <a:rPr lang="en-GB" sz="1600" dirty="0" smtClean="0"/>
              <a:t>Signal </a:t>
            </a:r>
            <a:r>
              <a:rPr lang="en-GB" sz="1600" dirty="0"/>
              <a:t>ground connected to the rack ground on FMC side. </a:t>
            </a:r>
            <a:endParaRPr lang="en-GB" sz="1600" dirty="0" smtClean="0"/>
          </a:p>
          <a:p>
            <a:r>
              <a:rPr lang="en-GB" sz="1600" dirty="0" smtClean="0"/>
              <a:t>2kV </a:t>
            </a:r>
            <a:r>
              <a:rPr lang="en-GB" sz="1600" dirty="0" err="1" smtClean="0"/>
              <a:t>Pulser</a:t>
            </a:r>
            <a:r>
              <a:rPr lang="en-GB" sz="1600" dirty="0" smtClean="0"/>
              <a:t> on.</a:t>
            </a:r>
            <a:endParaRPr lang="pt-BR" sz="1600" dirty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682712" y="2880111"/>
            <a:ext cx="4392488" cy="3383781"/>
          </a:xfrm>
          <a:prstGeom prst="rect">
            <a:avLst/>
          </a:prstGeom>
        </p:spPr>
      </p:pic>
      <p:pic>
        <p:nvPicPr>
          <p:cNvPr id="7" name="Picture 6" descr="C:\Users\rafaelbaron\Documents\BI Systems\Ground planning\Pictures\IMG_35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96892"/>
            <a:ext cx="1954560" cy="285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rafaelbaron\Documents\BI Systems\Ground planning\Pictures\pt3\IMG_356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94" y="4595262"/>
            <a:ext cx="2301240" cy="1725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662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 – EMC</a:t>
            </a:r>
            <a:br>
              <a:rPr lang="en-GB" dirty="0"/>
            </a:br>
            <a:r>
              <a:rPr lang="en-GB" sz="1600" dirty="0"/>
              <a:t>EMI / EMC lab test setup</a:t>
            </a:r>
            <a:endParaRPr lang="pt-BR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600" dirty="0" smtClean="0"/>
              <a:t>MicroTCA.4 crate grounded</a:t>
            </a:r>
          </a:p>
          <a:p>
            <a:r>
              <a:rPr lang="en-GB" sz="1600" dirty="0" smtClean="0"/>
              <a:t>Conduit </a:t>
            </a:r>
            <a:r>
              <a:rPr lang="en-GB" sz="1600" dirty="0"/>
              <a:t>added to the cable. </a:t>
            </a:r>
            <a:endParaRPr lang="en-GB" sz="1600" dirty="0" smtClean="0"/>
          </a:p>
          <a:p>
            <a:r>
              <a:rPr lang="en-GB" sz="1600" dirty="0" smtClean="0"/>
              <a:t>Cable shield on </a:t>
            </a:r>
            <a:r>
              <a:rPr lang="en-GB" sz="1600" dirty="0"/>
              <a:t>sensor side is not grounded. </a:t>
            </a:r>
            <a:endParaRPr lang="en-GB" sz="1600" dirty="0" smtClean="0"/>
          </a:p>
          <a:p>
            <a:r>
              <a:rPr lang="en-GB" sz="1600" dirty="0" smtClean="0"/>
              <a:t>Signal </a:t>
            </a:r>
            <a:r>
              <a:rPr lang="en-GB" sz="1600" dirty="0"/>
              <a:t>ground is not connected to </a:t>
            </a:r>
            <a:r>
              <a:rPr lang="en-GB" sz="1600" dirty="0" smtClean="0"/>
              <a:t>rack ground. </a:t>
            </a:r>
          </a:p>
          <a:p>
            <a:r>
              <a:rPr lang="en-GB" sz="1600" dirty="0" smtClean="0"/>
              <a:t>Connector </a:t>
            </a:r>
            <a:r>
              <a:rPr lang="en-GB" sz="1600" dirty="0"/>
              <a:t>box is </a:t>
            </a:r>
            <a:r>
              <a:rPr lang="en-GB" sz="1600" dirty="0" smtClean="0"/>
              <a:t>grounded on receiver side (cable shield). </a:t>
            </a:r>
          </a:p>
          <a:p>
            <a:r>
              <a:rPr lang="en-GB" sz="1600" dirty="0" smtClean="0"/>
              <a:t>2kV </a:t>
            </a:r>
            <a:r>
              <a:rPr lang="en-GB" sz="1600" dirty="0" err="1" smtClean="0"/>
              <a:t>Pulser</a:t>
            </a:r>
            <a:r>
              <a:rPr lang="en-GB" sz="1600" dirty="0" smtClean="0"/>
              <a:t> on.</a:t>
            </a:r>
            <a:endParaRPr lang="pt-BR" sz="1600" dirty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716016" y="3385027"/>
            <a:ext cx="3808730" cy="2856230"/>
          </a:xfrm>
          <a:prstGeom prst="rect">
            <a:avLst/>
          </a:prstGeom>
        </p:spPr>
      </p:pic>
      <p:pic>
        <p:nvPicPr>
          <p:cNvPr id="6" name="Picture 5" descr="C:\Users\rafaelbaron\Documents\BI Systems\Ground planning\Pictures\pt2\IMG_35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2783840" cy="2087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1920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EMI – EMC</a:t>
            </a:r>
            <a:br>
              <a:rPr lang="en-GB" dirty="0">
                <a:solidFill>
                  <a:prstClr val="white"/>
                </a:solidFill>
              </a:rPr>
            </a:br>
            <a:r>
              <a:rPr lang="en-GB" sz="1600" dirty="0">
                <a:solidFill>
                  <a:prstClr val="white"/>
                </a:solidFill>
              </a:rPr>
              <a:t>EMI / EMC lab test setup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600" dirty="0" smtClean="0"/>
              <a:t>MicroTCA.4 cra</a:t>
            </a:r>
            <a:r>
              <a:rPr lang="en-GB" sz="1600" dirty="0" smtClean="0"/>
              <a:t>te grounded.</a:t>
            </a:r>
            <a:endParaRPr lang="en-GB" sz="1600" dirty="0" smtClean="0"/>
          </a:p>
          <a:p>
            <a:r>
              <a:rPr lang="en-GB" sz="1600" dirty="0" smtClean="0"/>
              <a:t>Conduit </a:t>
            </a:r>
            <a:r>
              <a:rPr lang="en-GB" sz="1600" dirty="0"/>
              <a:t>is </a:t>
            </a:r>
            <a:r>
              <a:rPr lang="en-GB" sz="1600" dirty="0" smtClean="0"/>
              <a:t>protecting </a:t>
            </a:r>
            <a:r>
              <a:rPr lang="en-GB" sz="1600" dirty="0"/>
              <a:t>the cable. </a:t>
            </a:r>
            <a:endParaRPr lang="en-GB" sz="1600" dirty="0" smtClean="0"/>
          </a:p>
          <a:p>
            <a:r>
              <a:rPr lang="en-GB" sz="1600" dirty="0" smtClean="0"/>
              <a:t>Signal </a:t>
            </a:r>
            <a:r>
              <a:rPr lang="en-GB" sz="1600" dirty="0"/>
              <a:t>ground is </a:t>
            </a:r>
            <a:r>
              <a:rPr lang="en-GB" sz="1600" dirty="0" smtClean="0"/>
              <a:t>connected </a:t>
            </a:r>
            <a:r>
              <a:rPr lang="en-GB" sz="1600" dirty="0"/>
              <a:t>to rack </a:t>
            </a:r>
            <a:r>
              <a:rPr lang="en-GB" sz="1600" dirty="0" smtClean="0"/>
              <a:t>ground on receiver side. </a:t>
            </a:r>
          </a:p>
          <a:p>
            <a:r>
              <a:rPr lang="en-GB" sz="1600" dirty="0" smtClean="0"/>
              <a:t>Connector </a:t>
            </a:r>
            <a:r>
              <a:rPr lang="en-GB" sz="1600" dirty="0"/>
              <a:t>box </a:t>
            </a:r>
            <a:r>
              <a:rPr lang="en-GB" sz="1600" dirty="0" smtClean="0"/>
              <a:t>on receiver side is grounded (cable shield). </a:t>
            </a:r>
          </a:p>
          <a:p>
            <a:r>
              <a:rPr lang="en-GB" sz="1600" dirty="0" smtClean="0"/>
              <a:t>Signal </a:t>
            </a:r>
            <a:r>
              <a:rPr lang="en-GB" sz="1600" dirty="0"/>
              <a:t>ground is not connected to rack ground on the sensor side. </a:t>
            </a:r>
            <a:endParaRPr lang="en-GB" sz="1600" dirty="0" smtClean="0"/>
          </a:p>
          <a:p>
            <a:r>
              <a:rPr lang="en-GB" sz="1600" dirty="0" smtClean="0"/>
              <a:t>2kV </a:t>
            </a:r>
            <a:r>
              <a:rPr lang="en-GB" sz="1600" dirty="0" err="1" smtClean="0"/>
              <a:t>Pulser</a:t>
            </a:r>
            <a:r>
              <a:rPr lang="en-GB" sz="1600" dirty="0" smtClean="0"/>
              <a:t> on.</a:t>
            </a:r>
            <a:endParaRPr lang="pt-BR" sz="1600" dirty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923928" y="3408823"/>
            <a:ext cx="4032448" cy="31683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4669834"/>
            <a:ext cx="3178695" cy="64633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2% of the value </a:t>
            </a:r>
            <a:r>
              <a:rPr lang="en-GB" dirty="0" smtClean="0"/>
              <a:t>measured before EMI/EMC improvements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1276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EMI – EMC</a:t>
            </a:r>
            <a:br>
              <a:rPr lang="en-GB" dirty="0">
                <a:solidFill>
                  <a:prstClr val="white"/>
                </a:solidFill>
              </a:rPr>
            </a:br>
            <a:r>
              <a:rPr lang="en-GB" sz="1600" dirty="0">
                <a:solidFill>
                  <a:prstClr val="white"/>
                </a:solidFill>
              </a:rPr>
              <a:t>EMI / EMC lab test setup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pic>
        <p:nvPicPr>
          <p:cNvPr id="5" name="Picture 4" descr="C:\Users\rafaelbaron\Pictures\Twinax cables grounding 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8712968" cy="2592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462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EMI – EMC</a:t>
            </a:r>
            <a:br>
              <a:rPr lang="en-GB" dirty="0">
                <a:solidFill>
                  <a:prstClr val="white"/>
                </a:solidFill>
              </a:rPr>
            </a:br>
            <a:r>
              <a:rPr lang="en-GB" sz="1600" dirty="0">
                <a:solidFill>
                  <a:prstClr val="white"/>
                </a:solidFill>
              </a:rPr>
              <a:t>EMI / EMC </a:t>
            </a:r>
            <a:r>
              <a:rPr lang="en-GB" sz="1600" dirty="0" smtClean="0">
                <a:solidFill>
                  <a:prstClr val="white"/>
                </a:solidFill>
              </a:rPr>
              <a:t>summary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34347" y="1556792"/>
            <a:ext cx="2890664" cy="225558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5659821" y="1556792"/>
            <a:ext cx="3019791" cy="2255587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5710104" y="4263846"/>
            <a:ext cx="2919223" cy="227506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581074" y="4293096"/>
            <a:ext cx="2997210" cy="2245816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9" name="Right Arrow 8"/>
          <p:cNvSpPr/>
          <p:nvPr/>
        </p:nvSpPr>
        <p:spPr>
          <a:xfrm>
            <a:off x="3491879" y="2276872"/>
            <a:ext cx="208307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ight Arrow 9"/>
          <p:cNvSpPr/>
          <p:nvPr/>
        </p:nvSpPr>
        <p:spPr>
          <a:xfrm rot="5400000">
            <a:off x="6843582" y="4131959"/>
            <a:ext cx="652264" cy="138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ight Arrow 10"/>
          <p:cNvSpPr/>
          <p:nvPr/>
        </p:nvSpPr>
        <p:spPr>
          <a:xfrm rot="10800000">
            <a:off x="3713437" y="5233005"/>
            <a:ext cx="1996667" cy="182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extBox 11"/>
          <p:cNvSpPr txBox="1"/>
          <p:nvPr/>
        </p:nvSpPr>
        <p:spPr>
          <a:xfrm>
            <a:off x="3561241" y="1898355"/>
            <a:ext cx="1877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Improved grounding</a:t>
            </a:r>
            <a:endParaRPr lang="pt-BR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983561" y="4709785"/>
            <a:ext cx="1755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Conduits and improved grounding</a:t>
            </a:r>
            <a:endParaRPr lang="pt-BR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448610" y="1938318"/>
            <a:ext cx="288862" cy="338554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/>
              <a:t>1</a:t>
            </a:r>
            <a:endParaRPr lang="pt-BR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809279" y="1938318"/>
            <a:ext cx="288862" cy="338554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/>
              <a:t>2</a:t>
            </a:r>
            <a:endParaRPr lang="pt-BR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457668" y="4675263"/>
            <a:ext cx="288862" cy="338554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/>
              <a:t>3</a:t>
            </a:r>
            <a:endParaRPr lang="pt-BR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538514" y="4675263"/>
            <a:ext cx="288862" cy="338554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/>
              <a:t>4</a:t>
            </a:r>
            <a:endParaRPr lang="pt-BR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7388721" y="3928571"/>
            <a:ext cx="1755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Conduit protecting the cable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08968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EMI </a:t>
            </a:r>
            <a:r>
              <a:rPr lang="en-GB" sz="2400" dirty="0" smtClean="0"/>
              <a:t>– EMC</a:t>
            </a:r>
            <a:br>
              <a:rPr lang="en-GB" sz="2400" dirty="0" smtClean="0"/>
            </a:br>
            <a:r>
              <a:rPr lang="en-GB" sz="1600" dirty="0" smtClean="0"/>
              <a:t>Issues observed during LEBT commissioning</a:t>
            </a:r>
            <a:endParaRPr lang="sv-SE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n-GB" sz="1600" dirty="0" smtClean="0"/>
              <a:t>Several EMI/EMC issues have been observed during the LEBT commissioning due to poor grounding and shielding.  </a:t>
            </a:r>
            <a:r>
              <a:rPr lang="en-GB" sz="1600" dirty="0" smtClean="0"/>
              <a:t>From operators logbook:</a:t>
            </a:r>
            <a:endParaRPr lang="en-GB" sz="1600" dirty="0" smtClean="0"/>
          </a:p>
          <a:p>
            <a:pPr algn="just"/>
            <a:endParaRPr lang="en-GB" sz="1600" dirty="0"/>
          </a:p>
          <a:p>
            <a:pPr algn="just"/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pPr lvl="1"/>
            <a:endParaRPr lang="en-GB" sz="1400" dirty="0"/>
          </a:p>
          <a:p>
            <a:pPr lvl="1"/>
            <a:endParaRPr lang="en-GB" sz="1400" dirty="0" smtClean="0"/>
          </a:p>
          <a:p>
            <a:pPr lvl="1"/>
            <a:endParaRPr lang="en-GB" sz="1000" dirty="0"/>
          </a:p>
          <a:p>
            <a:pPr lvl="1"/>
            <a:endParaRPr lang="en-GB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9348"/>
            <a:ext cx="3920433" cy="2175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155"/>
          <a:stretch/>
        </p:blipFill>
        <p:spPr>
          <a:xfrm>
            <a:off x="21876" y="4365104"/>
            <a:ext cx="6279804" cy="2497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6416" r="23894"/>
          <a:stretch/>
        </p:blipFill>
        <p:spPr>
          <a:xfrm>
            <a:off x="3553709" y="2214281"/>
            <a:ext cx="5139995" cy="26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9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EMI / EMC improvements ongoing on the building</a:t>
            </a:r>
          </a:p>
          <a:p>
            <a:r>
              <a:rPr lang="en-GB" sz="2000" dirty="0" smtClean="0"/>
              <a:t>Thousands of racks are being improved</a:t>
            </a:r>
          </a:p>
          <a:p>
            <a:r>
              <a:rPr lang="en-GB" sz="2000" dirty="0" smtClean="0"/>
              <a:t>Cable trays under design for sensitive cables</a:t>
            </a:r>
          </a:p>
          <a:p>
            <a:endParaRPr lang="en-GB" sz="2000" dirty="0" smtClean="0"/>
          </a:p>
          <a:p>
            <a:r>
              <a:rPr lang="en-GB" sz="2000" dirty="0" smtClean="0"/>
              <a:t>The </a:t>
            </a:r>
            <a:r>
              <a:rPr lang="en-GB" sz="2000" dirty="0"/>
              <a:t>noise in the readout signals </a:t>
            </a:r>
            <a:r>
              <a:rPr lang="en-GB" sz="2000" dirty="0" smtClean="0"/>
              <a:t>can increase </a:t>
            </a:r>
            <a:r>
              <a:rPr lang="en-GB" sz="2000" dirty="0"/>
              <a:t>by a factor of approximately 4000 % </a:t>
            </a:r>
            <a:r>
              <a:rPr lang="en-GB" sz="2000" dirty="0" smtClean="0"/>
              <a:t>when proper EMI and EMC improvements are not taken into account.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3544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EMI </a:t>
            </a:r>
            <a:r>
              <a:rPr lang="en-GB" sz="2400" dirty="0" smtClean="0"/>
              <a:t>– EMC</a:t>
            </a:r>
            <a:br>
              <a:rPr lang="en-GB" sz="2400" dirty="0" smtClean="0"/>
            </a:br>
            <a:r>
              <a:rPr lang="en-GB" sz="1600" dirty="0"/>
              <a:t>Issues observed during LEBT commissioning</a:t>
            </a:r>
            <a:endParaRPr lang="sv-S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4050618" cy="251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24" y="4435509"/>
            <a:ext cx="3527111" cy="22322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2128355"/>
            <a:ext cx="3611648" cy="25170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4651814"/>
            <a:ext cx="2779117" cy="20762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7504" y="1546299"/>
            <a:ext cx="8239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EMI/EMC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issues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observed in several ESS systems (BCM,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</a:rPr>
              <a:t>nBLM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, RF interlock, LEBT Chopper,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</a:rPr>
              <a:t>Cryomodules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temperature readouts and others)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9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 </a:t>
            </a:r>
            <a:r>
              <a:rPr lang="en-GB" dirty="0" smtClean="0"/>
              <a:t>– EMC</a:t>
            </a:r>
            <a:br>
              <a:rPr lang="en-GB" dirty="0" smtClean="0"/>
            </a:br>
            <a:r>
              <a:rPr lang="en-GB" sz="1600" dirty="0" smtClean="0"/>
              <a:t>Theoretically: poor vs good ground on a signal receiver input noise</a:t>
            </a:r>
            <a:endParaRPr lang="pt-BR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858" y="1844824"/>
            <a:ext cx="3955039" cy="8298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1779301"/>
            <a:ext cx="28940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Single ended, shield not grounded </a:t>
            </a:r>
            <a:r>
              <a:rPr lang="en-GB" sz="1400" dirty="0">
                <a:sym typeface="Wingdings" panose="05000000000000000000" pitchFamily="2" charset="2"/>
              </a:rPr>
              <a:t></a:t>
            </a:r>
            <a:endParaRPr lang="en-GB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03" y="2741166"/>
            <a:ext cx="3960441" cy="834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858" y="4786948"/>
            <a:ext cx="4233630" cy="83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320" y="3715082"/>
            <a:ext cx="4536504" cy="8420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390" y="5884166"/>
            <a:ext cx="4536504" cy="84656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265909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Single ended, shielding grounded in one side </a:t>
            </a:r>
            <a:r>
              <a:rPr lang="en-GB" sz="1400" dirty="0">
                <a:sym typeface="Wingdings" panose="05000000000000000000" pitchFamily="2" charset="2"/>
              </a:rPr>
              <a:t></a:t>
            </a:r>
            <a:endParaRPr lang="en-GB" sz="1400" dirty="0"/>
          </a:p>
        </p:txBody>
      </p:sp>
      <p:sp>
        <p:nvSpPr>
          <p:cNvPr id="16" name="Rectangle 15"/>
          <p:cNvSpPr/>
          <p:nvPr/>
        </p:nvSpPr>
        <p:spPr>
          <a:xfrm>
            <a:off x="179512" y="3596890"/>
            <a:ext cx="35378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Differential, shielding grounded in one side </a:t>
            </a:r>
            <a:r>
              <a:rPr lang="en-GB" sz="1400" dirty="0">
                <a:sym typeface="Wingdings" panose="05000000000000000000" pitchFamily="2" charset="2"/>
              </a:rPr>
              <a:t></a:t>
            </a:r>
            <a:endParaRPr lang="en-GB" sz="1400" dirty="0"/>
          </a:p>
        </p:txBody>
      </p:sp>
      <p:sp>
        <p:nvSpPr>
          <p:cNvPr id="17" name="Rectangle 16"/>
          <p:cNvSpPr/>
          <p:nvPr/>
        </p:nvSpPr>
        <p:spPr>
          <a:xfrm>
            <a:off x="199203" y="459749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Single ended, shielding grounded in both ends </a:t>
            </a:r>
            <a:r>
              <a:rPr lang="en-GB" sz="1400" dirty="0">
                <a:sym typeface="Wingdings" panose="05000000000000000000" pitchFamily="2" charset="2"/>
              </a:rPr>
              <a:t> </a:t>
            </a:r>
            <a:endParaRPr lang="en-GB" sz="1400" dirty="0"/>
          </a:p>
        </p:txBody>
      </p:sp>
      <p:sp>
        <p:nvSpPr>
          <p:cNvPr id="18" name="Rectangle 17"/>
          <p:cNvSpPr/>
          <p:nvPr/>
        </p:nvSpPr>
        <p:spPr>
          <a:xfrm>
            <a:off x="179512" y="5732593"/>
            <a:ext cx="52425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Differential, shielding grounded in both ends </a:t>
            </a:r>
            <a:r>
              <a:rPr lang="en-GB" sz="1400" dirty="0">
                <a:sym typeface="Wingdings" panose="05000000000000000000" pitchFamily="2" charset="2"/>
              </a:rPr>
              <a:t>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83054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EMI </a:t>
            </a:r>
            <a:r>
              <a:rPr lang="en-GB" sz="2400" dirty="0" smtClean="0"/>
              <a:t>– EMC</a:t>
            </a:r>
            <a:br>
              <a:rPr lang="en-GB" sz="2400" dirty="0" smtClean="0"/>
            </a:br>
            <a:r>
              <a:rPr lang="en-GB" sz="1600" dirty="0" err="1" smtClean="0"/>
              <a:t>EMC</a:t>
            </a:r>
            <a:r>
              <a:rPr lang="en-GB" sz="1600" dirty="0" smtClean="0"/>
              <a:t> building improvements</a:t>
            </a:r>
            <a:endParaRPr lang="sv-S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636912"/>
            <a:ext cx="2122028" cy="1591521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5724128" cy="3116739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0800000">
            <a:off x="5796136" y="3403375"/>
            <a:ext cx="1008112" cy="284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33201"/>
          <a:stretch/>
        </p:blipFill>
        <p:spPr>
          <a:xfrm>
            <a:off x="6536754" y="4979739"/>
            <a:ext cx="2119164" cy="1453726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sp>
        <p:nvSpPr>
          <p:cNvPr id="20" name="Right Arrow 19"/>
          <p:cNvSpPr/>
          <p:nvPr/>
        </p:nvSpPr>
        <p:spPr>
          <a:xfrm rot="12277394">
            <a:off x="4463696" y="4342430"/>
            <a:ext cx="2297812" cy="284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ight Arrow 21"/>
          <p:cNvSpPr/>
          <p:nvPr/>
        </p:nvSpPr>
        <p:spPr>
          <a:xfrm rot="15207445">
            <a:off x="3503998" y="4003886"/>
            <a:ext cx="1546612" cy="284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5" r="17220" b="20920"/>
          <a:stretch/>
        </p:blipFill>
        <p:spPr>
          <a:xfrm>
            <a:off x="4002166" y="4808444"/>
            <a:ext cx="1944217" cy="1955242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23" y="4808444"/>
            <a:ext cx="1491630" cy="1988840"/>
          </a:xfrm>
          <a:prstGeom prst="rect">
            <a:avLst/>
          </a:prstGeom>
          <a:ln w="38100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25" name="Right Arrow 24"/>
          <p:cNvSpPr/>
          <p:nvPr/>
        </p:nvSpPr>
        <p:spPr>
          <a:xfrm rot="16200000">
            <a:off x="2552509" y="4003888"/>
            <a:ext cx="1274619" cy="284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TextBox 25"/>
          <p:cNvSpPr txBox="1"/>
          <p:nvPr/>
        </p:nvSpPr>
        <p:spPr>
          <a:xfrm>
            <a:off x="6490048" y="1607349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Only safety ground was planned!</a:t>
            </a:r>
            <a:endParaRPr lang="pt-BR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" y="4604909"/>
            <a:ext cx="2065898" cy="1549423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sp>
        <p:nvSpPr>
          <p:cNvPr id="28" name="Right Arrow 27"/>
          <p:cNvSpPr/>
          <p:nvPr/>
        </p:nvSpPr>
        <p:spPr>
          <a:xfrm rot="16200000">
            <a:off x="678477" y="4074239"/>
            <a:ext cx="815869" cy="284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945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EMI </a:t>
            </a:r>
            <a:r>
              <a:rPr lang="en-GB" sz="2400" dirty="0" smtClean="0"/>
              <a:t>– EMC</a:t>
            </a:r>
            <a:br>
              <a:rPr lang="en-GB" sz="2400" dirty="0" smtClean="0"/>
            </a:br>
            <a:r>
              <a:rPr lang="en-GB" sz="1600" dirty="0"/>
              <a:t>The plan (since May/2019</a:t>
            </a:r>
            <a:r>
              <a:rPr lang="en-GB" sz="1600" dirty="0" smtClean="0"/>
              <a:t>)</a:t>
            </a:r>
            <a:endParaRPr lang="sv-SE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4799558"/>
          </a:xfrm>
        </p:spPr>
        <p:txBody>
          <a:bodyPr>
            <a:normAutofit/>
          </a:bodyPr>
          <a:lstStyle/>
          <a:p>
            <a:pPr algn="just"/>
            <a:r>
              <a:rPr lang="en-GB" sz="1600" dirty="0" smtClean="0"/>
              <a:t>An EMC task force </a:t>
            </a:r>
            <a:r>
              <a:rPr lang="en-GB" sz="1600" dirty="0" smtClean="0"/>
              <a:t>was </a:t>
            </a:r>
            <a:r>
              <a:rPr lang="en-GB" sz="1600" dirty="0" smtClean="0"/>
              <a:t>started to </a:t>
            </a:r>
            <a:r>
              <a:rPr lang="en-GB" sz="1600" dirty="0" smtClean="0"/>
              <a:t>find solutions for the poor EMI/EMC design of the </a:t>
            </a:r>
            <a:r>
              <a:rPr lang="en-GB" sz="1600" dirty="0" smtClean="0"/>
              <a:t>machine</a:t>
            </a:r>
          </a:p>
          <a:p>
            <a:pPr lvl="1" algn="just"/>
            <a:r>
              <a:rPr lang="pt-BR" sz="1200" dirty="0">
                <a:hlinkClick r:id="rId2"/>
              </a:rPr>
              <a:t>https://confluence.esss.lu.se/pages/viewpage.action?spaceKey=~thomasshea&amp;title=Electromagnetic+Compatibility</a:t>
            </a:r>
            <a:endParaRPr lang="pt-BR" sz="1200" dirty="0"/>
          </a:p>
          <a:p>
            <a:pPr lvl="1" algn="just"/>
            <a:r>
              <a:rPr lang="en-GB" sz="1200" dirty="0" smtClean="0">
                <a:hlinkClick r:id="rId3"/>
              </a:rPr>
              <a:t>https</a:t>
            </a:r>
            <a:r>
              <a:rPr lang="en-GB" sz="1200" dirty="0">
                <a:hlinkClick r:id="rId3"/>
              </a:rPr>
              <a:t>://</a:t>
            </a:r>
            <a:r>
              <a:rPr lang="en-GB" sz="1200" dirty="0" smtClean="0">
                <a:hlinkClick r:id="rId3"/>
              </a:rPr>
              <a:t>confluence.esss.lu.se/display/AI/EMC+Task+Force</a:t>
            </a:r>
            <a:r>
              <a:rPr lang="en-GB" sz="1200" dirty="0" smtClean="0"/>
              <a:t> </a:t>
            </a:r>
            <a:endParaRPr lang="en-GB" sz="1200" dirty="0" smtClean="0"/>
          </a:p>
          <a:p>
            <a:pPr algn="just"/>
            <a:endParaRPr lang="en-GB" sz="1600" dirty="0"/>
          </a:p>
          <a:p>
            <a:r>
              <a:rPr lang="en-GB" sz="1600" dirty="0" smtClean="0"/>
              <a:t>Infra-structure team is working on the improvements and they now understand the importance of EMI/EMC. </a:t>
            </a:r>
          </a:p>
          <a:p>
            <a:r>
              <a:rPr lang="en-GB" sz="1600" dirty="0" smtClean="0"/>
              <a:t>Low </a:t>
            </a:r>
            <a:r>
              <a:rPr lang="en-GB" sz="1600" dirty="0" smtClean="0"/>
              <a:t>impedance copper foils are being </a:t>
            </a:r>
            <a:r>
              <a:rPr lang="en-GB" sz="1600" dirty="0" smtClean="0"/>
              <a:t>used to interconnect racks and tunnel.</a:t>
            </a:r>
          </a:p>
          <a:p>
            <a:r>
              <a:rPr lang="en-GB" sz="1600" dirty="0" smtClean="0"/>
              <a:t>Improvements on the racks grounding – thousands of racks were ordered painted. We are now working to cover their frames with aluminium tapes to allow a low impedance ground connection of the equipment.</a:t>
            </a:r>
          </a:p>
          <a:p>
            <a:r>
              <a:rPr lang="en-GB" sz="1600" dirty="0" smtClean="0"/>
              <a:t>Improvements on the grounding between accelerator, racks and cable ladders is in progress.</a:t>
            </a:r>
          </a:p>
          <a:p>
            <a:r>
              <a:rPr lang="en-GB" sz="1600" dirty="0" smtClean="0"/>
              <a:t>Improvements on the connections of racks to the building grounding mesh.</a:t>
            </a:r>
            <a:endParaRPr lang="en-GB" sz="1600" dirty="0" smtClean="0"/>
          </a:p>
          <a:p>
            <a:r>
              <a:rPr lang="en-GB" sz="1600" dirty="0" smtClean="0"/>
              <a:t>We already spent almost 150 </a:t>
            </a:r>
            <a:r>
              <a:rPr lang="en-GB" sz="1600" dirty="0" err="1" smtClean="0"/>
              <a:t>kEUR</a:t>
            </a:r>
            <a:r>
              <a:rPr lang="en-GB" sz="1600" dirty="0" smtClean="0"/>
              <a:t> on EMI/EMC improvements on the installation.</a:t>
            </a:r>
            <a:endParaRPr lang="en-GB" sz="1600" dirty="0" smtClean="0"/>
          </a:p>
          <a:p>
            <a:r>
              <a:rPr lang="en-GB" sz="1600" b="1" dirty="0" smtClean="0"/>
              <a:t>Recommendations to in-kind partners:</a:t>
            </a:r>
            <a:endParaRPr lang="en-GB" sz="1600" b="1" dirty="0" smtClean="0"/>
          </a:p>
          <a:p>
            <a:pPr lvl="1"/>
            <a:r>
              <a:rPr lang="en-GB" sz="1200" b="1" dirty="0" smtClean="0"/>
              <a:t>Analyse case by case if enclosures or patch panels should be painted, anodized or be conductive.</a:t>
            </a:r>
          </a:p>
          <a:p>
            <a:pPr lvl="1"/>
            <a:r>
              <a:rPr lang="en-GB" sz="1200" b="1" dirty="0" smtClean="0"/>
              <a:t>C</a:t>
            </a:r>
            <a:r>
              <a:rPr lang="en-GB" sz="1200" b="1" dirty="0" smtClean="0"/>
              <a:t>ables with improved shielding should be selected to avoid EMI issues.</a:t>
            </a:r>
          </a:p>
          <a:p>
            <a:pPr lvl="1"/>
            <a:r>
              <a:rPr lang="en-GB" sz="1200" b="1" dirty="0" smtClean="0"/>
              <a:t>We have an installation with devices that operate with few kA pulses over microseconds rise/fall time and high power switching power supplies</a:t>
            </a:r>
            <a:endParaRPr lang="en-GB" sz="1200" b="1" dirty="0" smtClean="0"/>
          </a:p>
          <a:p>
            <a:pPr lvl="1"/>
            <a:endParaRPr lang="en-GB" sz="1200" b="1" dirty="0" smtClean="0"/>
          </a:p>
          <a:p>
            <a:pPr lvl="1"/>
            <a:endParaRPr lang="en-GB" sz="1200" b="1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2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pPr lvl="1"/>
            <a:endParaRPr lang="en-GB" sz="1400" dirty="0"/>
          </a:p>
          <a:p>
            <a:pPr lvl="1"/>
            <a:endParaRPr lang="en-GB" sz="1400" dirty="0" smtClean="0"/>
          </a:p>
          <a:p>
            <a:pPr lvl="1"/>
            <a:endParaRPr lang="en-GB" sz="1000" dirty="0"/>
          </a:p>
          <a:p>
            <a:pPr lvl="1"/>
            <a:endParaRPr lang="en-GB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5378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solidFill>
                  <a:prstClr val="white"/>
                </a:solidFill>
              </a:rPr>
              <a:t>EMI – EMC</a:t>
            </a:r>
            <a:br>
              <a:rPr lang="en-GB" sz="2400" dirty="0">
                <a:solidFill>
                  <a:prstClr val="white"/>
                </a:solidFill>
              </a:rPr>
            </a:br>
            <a:r>
              <a:rPr lang="en-GB" sz="1600" dirty="0" err="1">
                <a:solidFill>
                  <a:prstClr val="white"/>
                </a:solidFill>
              </a:rPr>
              <a:t>EMC</a:t>
            </a:r>
            <a:r>
              <a:rPr lang="en-GB" sz="1600" dirty="0">
                <a:solidFill>
                  <a:prstClr val="white"/>
                </a:solidFill>
              </a:rPr>
              <a:t> </a:t>
            </a:r>
            <a:r>
              <a:rPr lang="en-GB" sz="1600" dirty="0" smtClean="0">
                <a:solidFill>
                  <a:prstClr val="white"/>
                </a:solidFill>
              </a:rPr>
              <a:t>rack improvements</a:t>
            </a:r>
            <a:endParaRPr lang="sv-SE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4525963"/>
          </a:xfrm>
        </p:spPr>
        <p:txBody>
          <a:bodyPr>
            <a:normAutofit/>
          </a:bodyPr>
          <a:lstStyle/>
          <a:p>
            <a:pPr algn="just"/>
            <a:endParaRPr lang="en-GB" sz="1600" dirty="0"/>
          </a:p>
          <a:p>
            <a:endParaRPr lang="en-GB" sz="1600" dirty="0" smtClean="0"/>
          </a:p>
          <a:p>
            <a:endParaRPr lang="en-GB" sz="1600" dirty="0" smtClean="0"/>
          </a:p>
          <a:p>
            <a:pPr lvl="1"/>
            <a:endParaRPr lang="en-GB" sz="1400" dirty="0"/>
          </a:p>
          <a:p>
            <a:pPr lvl="1"/>
            <a:endParaRPr lang="en-GB" sz="1400" dirty="0" smtClean="0"/>
          </a:p>
          <a:p>
            <a:pPr lvl="1"/>
            <a:endParaRPr lang="en-GB" sz="1000" dirty="0"/>
          </a:p>
          <a:p>
            <a:pPr lvl="1"/>
            <a:endParaRPr lang="en-GB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03920" y="170919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 smtClean="0"/>
          </a:p>
          <a:p>
            <a:endParaRPr lang="en-GB" sz="12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pPr lvl="1"/>
            <a:endParaRPr lang="en-GB" sz="1400" dirty="0" smtClean="0"/>
          </a:p>
          <a:p>
            <a:pPr lvl="1"/>
            <a:endParaRPr lang="en-GB" sz="1400" dirty="0" smtClean="0"/>
          </a:p>
          <a:p>
            <a:pPr lvl="1"/>
            <a:endParaRPr lang="en-GB" sz="1000" dirty="0" smtClean="0"/>
          </a:p>
          <a:p>
            <a:pPr lvl="1"/>
            <a:endParaRPr lang="en-GB" sz="10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08351"/>
            <a:ext cx="3009843" cy="4013124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04800" y="1370958"/>
            <a:ext cx="5268888" cy="272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 smtClean="0"/>
          </a:p>
          <a:p>
            <a:r>
              <a:rPr lang="en-GB" sz="1600" dirty="0" smtClean="0"/>
              <a:t>Racks are being connected to the ground mesh by the use of ground planes in the floor.</a:t>
            </a:r>
          </a:p>
          <a:p>
            <a:r>
              <a:rPr lang="en-GB" sz="1600" dirty="0" smtClean="0"/>
              <a:t>Low impedance copper foils are connecting racks</a:t>
            </a:r>
            <a:endParaRPr lang="en-GB" sz="1600" dirty="0"/>
          </a:p>
          <a:p>
            <a:endParaRPr lang="en-GB" sz="12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pPr lvl="1"/>
            <a:endParaRPr lang="en-GB" sz="1400" dirty="0" smtClean="0"/>
          </a:p>
          <a:p>
            <a:pPr lvl="1"/>
            <a:endParaRPr lang="en-GB" sz="1400" dirty="0" smtClean="0"/>
          </a:p>
          <a:p>
            <a:pPr lvl="1"/>
            <a:endParaRPr lang="en-GB" sz="1000" dirty="0" smtClean="0"/>
          </a:p>
          <a:p>
            <a:pPr lvl="1"/>
            <a:endParaRPr lang="en-GB" sz="1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24" y="2899127"/>
            <a:ext cx="2869906" cy="382654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1979712" y="3284984"/>
            <a:ext cx="1741871" cy="180439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3675317" y="2948453"/>
            <a:ext cx="2155607" cy="978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 smtClean="0"/>
              <a:t>Copper foils are connected to the bottom of the rack</a:t>
            </a:r>
            <a:endParaRPr lang="en-GB" sz="1600" dirty="0"/>
          </a:p>
          <a:p>
            <a:endParaRPr lang="en-GB" sz="12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pPr lvl="1"/>
            <a:endParaRPr lang="en-GB" sz="1400" dirty="0" smtClean="0"/>
          </a:p>
          <a:p>
            <a:pPr lvl="1"/>
            <a:endParaRPr lang="en-GB" sz="1400" dirty="0" smtClean="0"/>
          </a:p>
          <a:p>
            <a:pPr lvl="1"/>
            <a:endParaRPr lang="en-GB" sz="1000" dirty="0" smtClean="0"/>
          </a:p>
          <a:p>
            <a:pPr lvl="1"/>
            <a:endParaRPr lang="en-GB" sz="1000" dirty="0" smtClean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471808" y="1999063"/>
            <a:ext cx="2155607" cy="978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 smtClean="0"/>
              <a:t>Aluminium tapes covering the rack painted frames</a:t>
            </a:r>
            <a:endParaRPr lang="en-GB" sz="12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pPr lvl="1"/>
            <a:endParaRPr lang="en-GB" sz="1400" dirty="0" smtClean="0"/>
          </a:p>
          <a:p>
            <a:pPr lvl="1"/>
            <a:endParaRPr lang="en-GB" sz="1400" dirty="0" smtClean="0"/>
          </a:p>
          <a:p>
            <a:pPr lvl="1"/>
            <a:endParaRPr lang="en-GB" sz="1000" dirty="0" smtClean="0"/>
          </a:p>
          <a:p>
            <a:pPr lvl="1"/>
            <a:endParaRPr lang="en-GB" sz="1000" dirty="0" smtClean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418277" y="2734918"/>
            <a:ext cx="102719" cy="1871578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699" y="4134132"/>
            <a:ext cx="2351157" cy="120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9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70" y="2521116"/>
            <a:ext cx="3667809" cy="265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solidFill>
                  <a:prstClr val="white"/>
                </a:solidFill>
              </a:rPr>
              <a:t>EMI – EMC</a:t>
            </a:r>
            <a:br>
              <a:rPr lang="en-GB" sz="2400" dirty="0">
                <a:solidFill>
                  <a:prstClr val="white"/>
                </a:solidFill>
              </a:rPr>
            </a:br>
            <a:r>
              <a:rPr lang="en-GB" sz="1600" dirty="0" err="1">
                <a:solidFill>
                  <a:prstClr val="white"/>
                </a:solidFill>
              </a:rPr>
              <a:t>EMC</a:t>
            </a:r>
            <a:r>
              <a:rPr lang="en-GB" sz="1600" dirty="0">
                <a:solidFill>
                  <a:prstClr val="white"/>
                </a:solidFill>
              </a:rPr>
              <a:t> </a:t>
            </a:r>
            <a:r>
              <a:rPr lang="en-GB" sz="1600" dirty="0" smtClean="0">
                <a:solidFill>
                  <a:prstClr val="white"/>
                </a:solidFill>
              </a:rPr>
              <a:t>rack improvements</a:t>
            </a:r>
            <a:endParaRPr lang="sv-S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03920" y="170919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 smtClean="0"/>
          </a:p>
          <a:p>
            <a:endParaRPr lang="en-GB" sz="12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pPr lvl="1"/>
            <a:endParaRPr lang="en-GB" sz="1400" dirty="0" smtClean="0"/>
          </a:p>
          <a:p>
            <a:pPr lvl="1"/>
            <a:endParaRPr lang="en-GB" sz="1400" dirty="0" smtClean="0"/>
          </a:p>
          <a:p>
            <a:pPr lvl="1"/>
            <a:endParaRPr lang="en-GB" sz="1000" dirty="0" smtClean="0"/>
          </a:p>
          <a:p>
            <a:pPr lvl="1"/>
            <a:endParaRPr lang="en-GB" sz="10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53359" y="1379188"/>
            <a:ext cx="5268888" cy="272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 smtClean="0"/>
          </a:p>
          <a:p>
            <a:r>
              <a:rPr lang="en-GB" sz="1600" dirty="0" smtClean="0"/>
              <a:t>Racks are being connected to the ground mesh by the use of ground planes in the floor.</a:t>
            </a:r>
          </a:p>
          <a:p>
            <a:r>
              <a:rPr lang="en-GB" sz="1600" dirty="0" smtClean="0"/>
              <a:t>Low impedance copper foils are connecting racks</a:t>
            </a:r>
            <a:endParaRPr lang="en-GB" sz="1600" dirty="0"/>
          </a:p>
          <a:p>
            <a:endParaRPr lang="en-GB" sz="12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pPr lvl="1"/>
            <a:endParaRPr lang="en-GB" sz="1400" dirty="0" smtClean="0"/>
          </a:p>
          <a:p>
            <a:pPr lvl="1"/>
            <a:endParaRPr lang="en-GB" sz="1400" dirty="0" smtClean="0"/>
          </a:p>
          <a:p>
            <a:pPr lvl="1"/>
            <a:endParaRPr lang="en-GB" sz="1000" dirty="0" smtClean="0"/>
          </a:p>
          <a:p>
            <a:pPr lvl="1"/>
            <a:endParaRPr lang="en-GB" sz="1000" dirty="0" smtClean="0"/>
          </a:p>
        </p:txBody>
      </p:sp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85" y="1249763"/>
            <a:ext cx="3888432" cy="268124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5299" y="4720127"/>
            <a:ext cx="2192570" cy="1549641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432098"/>
            <a:ext cx="3136513" cy="2326952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3347864" y="5805264"/>
            <a:ext cx="2155607" cy="978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 smtClean="0"/>
              <a:t>Rack ground connected to the cable ladders (top of the rack)</a:t>
            </a:r>
          </a:p>
          <a:p>
            <a:pPr lvl="1"/>
            <a:endParaRPr lang="en-GB" sz="1400" dirty="0" smtClean="0"/>
          </a:p>
          <a:p>
            <a:pPr lvl="1"/>
            <a:endParaRPr lang="en-GB" sz="1400" dirty="0" smtClean="0"/>
          </a:p>
          <a:p>
            <a:pPr lvl="1"/>
            <a:endParaRPr lang="en-GB" sz="1000" dirty="0" smtClean="0"/>
          </a:p>
          <a:p>
            <a:pPr lvl="1"/>
            <a:endParaRPr lang="en-GB" sz="1000" dirty="0" smtClean="0"/>
          </a:p>
        </p:txBody>
      </p:sp>
      <p:sp>
        <p:nvSpPr>
          <p:cNvPr id="8" name="Right Arrow 7"/>
          <p:cNvSpPr/>
          <p:nvPr/>
        </p:nvSpPr>
        <p:spPr>
          <a:xfrm rot="19529907">
            <a:off x="5200068" y="5777887"/>
            <a:ext cx="1068809" cy="2708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2854" y="3587761"/>
            <a:ext cx="2155607" cy="978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smtClean="0"/>
              <a:t>For painted enclosures, washers with </a:t>
            </a:r>
            <a:r>
              <a:rPr lang="en-GB" sz="1200" dirty="0" err="1" smtClean="0"/>
              <a:t>teeths</a:t>
            </a:r>
            <a:r>
              <a:rPr lang="en-GB" sz="1200" dirty="0" smtClean="0"/>
              <a:t> can be used to perform ground contact.</a:t>
            </a:r>
          </a:p>
          <a:p>
            <a:pPr lvl="1"/>
            <a:endParaRPr lang="en-GB" sz="1000" dirty="0" smtClean="0"/>
          </a:p>
          <a:p>
            <a:pPr lvl="1"/>
            <a:endParaRPr lang="en-GB" sz="1000" dirty="0" smtClean="0"/>
          </a:p>
        </p:txBody>
      </p:sp>
    </p:spTree>
    <p:extLst>
      <p:ext uri="{BB962C8B-B14F-4D97-AF65-F5344CB8AC3E}">
        <p14:creationId xmlns:p14="http://schemas.microsoft.com/office/powerpoint/2010/main" val="295877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:\Users\rafaelbaron\Documents\BI Systems\Ground planning\Pictures\IMG_35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55" y="2600312"/>
            <a:ext cx="3485797" cy="26654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solidFill>
                  <a:prstClr val="white"/>
                </a:solidFill>
              </a:rPr>
              <a:t>EMI – EMC</a:t>
            </a:r>
            <a:br>
              <a:rPr lang="en-GB" sz="2400" dirty="0">
                <a:solidFill>
                  <a:prstClr val="white"/>
                </a:solidFill>
              </a:rPr>
            </a:br>
            <a:r>
              <a:rPr lang="en-GB" sz="1600" dirty="0" err="1">
                <a:solidFill>
                  <a:prstClr val="white"/>
                </a:solidFill>
              </a:rPr>
              <a:t>EMC</a:t>
            </a:r>
            <a:r>
              <a:rPr lang="en-GB" sz="1600" dirty="0">
                <a:solidFill>
                  <a:prstClr val="white"/>
                </a:solidFill>
              </a:rPr>
              <a:t> rack improvements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6" y="2752824"/>
            <a:ext cx="2976488" cy="396865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03920" y="1709193"/>
            <a:ext cx="4452044" cy="1043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Racks are being improved by adding aluminium tapes to make the frames a low impedance ground connection</a:t>
            </a:r>
            <a:endParaRPr lang="en-GB" sz="1600" dirty="0"/>
          </a:p>
          <a:p>
            <a:endParaRPr lang="en-GB" sz="12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pPr lvl="1"/>
            <a:endParaRPr lang="en-GB" sz="1400" dirty="0" smtClean="0"/>
          </a:p>
          <a:p>
            <a:pPr lvl="1"/>
            <a:endParaRPr lang="en-GB" sz="1400" dirty="0" smtClean="0"/>
          </a:p>
          <a:p>
            <a:pPr lvl="1"/>
            <a:endParaRPr lang="en-GB" sz="1000" dirty="0" smtClean="0"/>
          </a:p>
          <a:p>
            <a:pPr lvl="1"/>
            <a:endParaRPr lang="en-GB" sz="10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92624" y="3573016"/>
            <a:ext cx="2155607" cy="978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 smtClean="0"/>
              <a:t>- Aluminium foils are connected to the bottom of the rack</a:t>
            </a:r>
          </a:p>
          <a:p>
            <a:pPr>
              <a:buFontTx/>
              <a:buChar char="-"/>
            </a:pP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Crate to rack interface is done through the chassis</a:t>
            </a:r>
            <a:endParaRPr lang="en-GB" sz="1600" dirty="0"/>
          </a:p>
          <a:p>
            <a:endParaRPr lang="en-GB" sz="12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pPr lvl="1"/>
            <a:endParaRPr lang="en-GB" sz="1400" dirty="0" smtClean="0"/>
          </a:p>
          <a:p>
            <a:pPr lvl="1"/>
            <a:endParaRPr lang="en-GB" sz="1400" dirty="0" smtClean="0"/>
          </a:p>
          <a:p>
            <a:pPr lvl="1"/>
            <a:endParaRPr lang="en-GB" sz="1000" dirty="0" smtClean="0"/>
          </a:p>
          <a:p>
            <a:pPr lvl="1"/>
            <a:endParaRPr lang="en-GB" sz="1000" dirty="0" smtClean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268264" y="3933056"/>
            <a:ext cx="1935584" cy="9361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061246" y="3933056"/>
            <a:ext cx="2175050" cy="4680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928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38673</TotalTime>
  <Words>844</Words>
  <Application>Microsoft Office PowerPoint</Application>
  <PresentationFormat>On-screen Show (4:3)</PresentationFormat>
  <Paragraphs>262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Office Theme</vt:lpstr>
      <vt:lpstr>Status report on EMC</vt:lpstr>
      <vt:lpstr>EMI – EMC Issues observed during LEBT commissioning</vt:lpstr>
      <vt:lpstr>EMI – EMC Issues observed during LEBT commissioning</vt:lpstr>
      <vt:lpstr>EMI – EMC Theoretically: poor vs good ground on a signal receiver input noise</vt:lpstr>
      <vt:lpstr>EMI – EMC EMC building improvements</vt:lpstr>
      <vt:lpstr>EMI – EMC The plan (since May/2019)</vt:lpstr>
      <vt:lpstr>EMI – EMC EMC rack improvements</vt:lpstr>
      <vt:lpstr>EMI – EMC EMC rack improvements</vt:lpstr>
      <vt:lpstr>EMI – EMC EMC rack improvements</vt:lpstr>
      <vt:lpstr>EMI – EMC STUBs improvements</vt:lpstr>
      <vt:lpstr>EMI – EMC EMC building improvements</vt:lpstr>
      <vt:lpstr>EMI – EMC EMI / EMC lab test setup for checking cables shielding and ground connections</vt:lpstr>
      <vt:lpstr>EMI – EMC EMI / EMC lab test setup</vt:lpstr>
      <vt:lpstr>EMI – EMC EMI / EMC lab test setup: example with FMC Pico</vt:lpstr>
      <vt:lpstr>EMI – EMC EMI / EMC lab test setup</vt:lpstr>
      <vt:lpstr>EMI – EMC EMI / EMC lab test setup</vt:lpstr>
      <vt:lpstr>EMI – EMC EMI / EMC lab test setup</vt:lpstr>
      <vt:lpstr>EMI – EMC EMI / EMC lab test setup</vt:lpstr>
      <vt:lpstr>EMI – EMC EMI / EMC summary</vt:lpstr>
      <vt:lpstr>Conclusion</vt:lpstr>
    </vt:vector>
  </TitlesOfParts>
  <Manager>Henrik.Carling@esss.se</Manager>
  <Company>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Henrik.Carling@esss.se</dc:creator>
  <cp:lastModifiedBy>Rafael Baron</cp:lastModifiedBy>
  <cp:revision>504</cp:revision>
  <dcterms:created xsi:type="dcterms:W3CDTF">2013-10-29T16:05:10Z</dcterms:created>
  <dcterms:modified xsi:type="dcterms:W3CDTF">2019-10-22T17:14:15Z</dcterms:modified>
</cp:coreProperties>
</file>