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530" r:id="rId5"/>
    <p:sldMasterId id="2147483684" r:id="rId6"/>
  </p:sldMasterIdLst>
  <p:notesMasterIdLst>
    <p:notesMasterId r:id="rId12"/>
  </p:notesMasterIdLst>
  <p:sldIdLst>
    <p:sldId id="405" r:id="rId7"/>
    <p:sldId id="406" r:id="rId8"/>
    <p:sldId id="407" r:id="rId9"/>
    <p:sldId id="408" r:id="rId10"/>
    <p:sldId id="409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2" charset="0"/>
        <a:ea typeface="ヒラギノ角ゴ Pro W3" pitchFamily="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2E0B74-4D84-4640-8875-6341B76F2D71}">
          <p14:sldIdLst>
            <p14:sldId id="405"/>
            <p14:sldId id="406"/>
            <p14:sldId id="407"/>
            <p14:sldId id="408"/>
            <p14:sldId id="4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006600"/>
    <a:srgbClr val="E1E1FF"/>
    <a:srgbClr val="D0E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 autoAdjust="0"/>
    <p:restoredTop sz="94700" autoAdjust="0"/>
  </p:normalViewPr>
  <p:slideViewPr>
    <p:cSldViewPr>
      <p:cViewPr varScale="1">
        <p:scale>
          <a:sx n="131" d="100"/>
          <a:sy n="131" d="100"/>
        </p:scale>
        <p:origin x="1768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D23E8B7-8311-43FF-867E-1B5B43177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4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84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2019-05-27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26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9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2019-05-27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2019-05-27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0" indent="0">
              <a:buNone/>
              <a:defRPr sz="2000" b="1"/>
            </a:lvl2pPr>
            <a:lvl3pPr marL="914319" indent="0">
              <a:buNone/>
              <a:defRPr sz="1800" b="1"/>
            </a:lvl3pPr>
            <a:lvl4pPr marL="1371479" indent="0">
              <a:buNone/>
              <a:defRPr sz="1600" b="1"/>
            </a:lvl4pPr>
            <a:lvl5pPr marL="1828639" indent="0">
              <a:buNone/>
              <a:defRPr sz="1600" b="1"/>
            </a:lvl5pPr>
            <a:lvl6pPr marL="2285798" indent="0">
              <a:buNone/>
              <a:defRPr sz="1600" b="1"/>
            </a:lvl6pPr>
            <a:lvl7pPr marL="2742958" indent="0">
              <a:buNone/>
              <a:defRPr sz="1600" b="1"/>
            </a:lvl7pPr>
            <a:lvl8pPr marL="3200117" indent="0">
              <a:buNone/>
              <a:defRPr sz="1600" b="1"/>
            </a:lvl8pPr>
            <a:lvl9pPr marL="365727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2019-05-27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fld id="{00000000-1234-1234-1234-123412341234}" type="slidenum">
              <a:rPr lang="en" smtClean="0">
                <a:latin typeface="Proxima Nova"/>
                <a:ea typeface="Proxima Nova"/>
                <a:cs typeface="Proxima Nova"/>
                <a:sym typeface="Proxima Nova"/>
              </a:rPr>
              <a:pPr>
                <a:spcBef>
                  <a:spcPts val="0"/>
                </a:spcBef>
              </a:pPr>
              <a:t>‹#›</a:t>
            </a:fld>
            <a:endParaRPr lang="en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21033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41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755576" y="1124744"/>
            <a:ext cx="7777237" cy="4391819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71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83568" y="1196752"/>
            <a:ext cx="7992120" cy="424837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96" y="188640"/>
            <a:ext cx="9144000" cy="79136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00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363"/>
            <a:ext cx="9144000" cy="647353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55577" y="1052736"/>
            <a:ext cx="3816424" cy="360040"/>
          </a:xfr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GB" sz="200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4716016" y="1052736"/>
            <a:ext cx="3816424" cy="360040"/>
          </a:xfr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lang="en-GB" sz="2000" i="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755577" y="1412107"/>
            <a:ext cx="3816424" cy="4104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716016" y="1412776"/>
            <a:ext cx="3816424" cy="41044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80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2019-05-27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534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</p:sldLayoutIdLst>
  <p:hf hdr="0" ftr="0" dt="0"/>
  <p:txStyles>
    <p:titleStyle>
      <a:lvl1pPr algn="l" defTabSz="914319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884" indent="-285725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899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05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21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8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7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6" indent="-228579" algn="l" defTabSz="91431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0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9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8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7" algn="l" defTabSz="9143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682" y="6043631"/>
            <a:ext cx="2747060" cy="596286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3568" y="1537494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</p:txBody>
      </p:sp>
      <p:pic>
        <p:nvPicPr>
          <p:cNvPr id="5127" name="Picture 7" descr="ESS_Logo_Frugal_Blue_cmyk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48164"/>
            <a:ext cx="1368152" cy="73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746648" y="63417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455968" y="6486525"/>
            <a:ext cx="688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1755-1974-484A-90A1-3D0ED6B05FD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4" r:id="rId2"/>
    <p:sldLayoutId id="2147484526" r:id="rId3"/>
    <p:sldLayoutId id="2147484529" r:id="rId4"/>
    <p:sldLayoutId id="2147484527" r:id="rId5"/>
    <p:sldLayoutId id="2147484528" r:id="rId6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indico.esss.lu.se/event/126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wnload.mantidproject.org/" TargetMode="External"/><Relationship Id="rId2" Type="http://schemas.openxmlformats.org/officeDocument/2006/relationships/hyperlink" Target="https://github.com/mantidproject/manti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ntidproject.org/Python_In_Mantid" TargetMode="External"/><Relationship Id="rId2" Type="http://schemas.openxmlformats.org/officeDocument/2006/relationships/hyperlink" Target="https://docs.mantidproject.org/nightly/tutorials/mantid_basic_course/index.html#mantid-basic-cour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um.mantidproject.org/" TargetMode="External"/><Relationship Id="rId5" Type="http://schemas.openxmlformats.org/officeDocument/2006/relationships/hyperlink" Target="https://www.mantidproject.org/Documentation" TargetMode="External"/><Relationship Id="rId4" Type="http://schemas.openxmlformats.org/officeDocument/2006/relationships/hyperlink" Target="https://www.mantidproject.org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Mantid Workshop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50713" y="3574263"/>
            <a:ext cx="6400800" cy="17526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>
                <a:solidFill>
                  <a:schemeClr val="bg1"/>
                </a:solidFill>
              </a:rPr>
              <a:t>28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&amp; 29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May 2019</a:t>
            </a:r>
          </a:p>
          <a:p>
            <a:endParaRPr lang="en-GB" dirty="0"/>
          </a:p>
          <a:p>
            <a:endParaRPr lang="en-GB" dirty="0"/>
          </a:p>
          <a:p>
            <a:endParaRPr lang="en-GB" sz="2000" dirty="0"/>
          </a:p>
        </p:txBody>
      </p:sp>
      <p:sp>
        <p:nvSpPr>
          <p:cNvPr id="4" name="Subtitle 5"/>
          <p:cNvSpPr txBox="1">
            <a:spLocks/>
          </p:cNvSpPr>
          <p:nvPr/>
        </p:nvSpPr>
        <p:spPr>
          <a:xfrm>
            <a:off x="1360499" y="4941168"/>
            <a:ext cx="6400800" cy="175260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>
            <a:lvl1pPr marL="0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0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19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479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639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798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58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17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77" indent="0" algn="ctr" defTabSz="91431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GB" dirty="0"/>
          </a:p>
          <a:p>
            <a:pPr fontAlgn="auto">
              <a:spcAft>
                <a:spcPts val="0"/>
              </a:spcAft>
            </a:pPr>
            <a:endParaRPr lang="en-GB" dirty="0"/>
          </a:p>
          <a:p>
            <a:pPr fontAlgn="auto">
              <a:spcAft>
                <a:spcPts val="0"/>
              </a:spcAft>
            </a:pP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39"/>
    </mc:Choice>
    <mc:Fallback xmlns="">
      <p:transition spd="slow" advTm="2373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9F53C-23A1-EA4E-B2F2-027BE811D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4E0E1-ED30-114D-9F92-8DFBDC125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Agenda </a:t>
            </a:r>
            <a:r>
              <a:rPr lang="en-GB" sz="2000" dirty="0">
                <a:hlinkClick r:id="rId2"/>
              </a:rPr>
              <a:t>https://indico.esss.lu.se/event/1261/</a:t>
            </a:r>
            <a:endParaRPr lang="en-GB" sz="2000" dirty="0"/>
          </a:p>
          <a:p>
            <a:r>
              <a:rPr lang="en-GB" sz="2000" dirty="0"/>
              <a:t>Feel free to ask questions as we go</a:t>
            </a:r>
          </a:p>
          <a:p>
            <a:r>
              <a:rPr lang="en-GB" sz="2000" dirty="0"/>
              <a:t>Mixture of presentations, demos, exercises</a:t>
            </a:r>
          </a:p>
          <a:p>
            <a:r>
              <a:rPr lang="en-GB" sz="2000" dirty="0"/>
              <a:t>Coffee and Lunch</a:t>
            </a:r>
          </a:p>
          <a:p>
            <a:r>
              <a:rPr lang="en-GB" sz="2000" dirty="0"/>
              <a:t>Happy to shape these two days around your needs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3B662-5608-494F-A714-A9B7FDC3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DF9CA6-BFA0-E941-98DD-361BB5DA69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b="22301"/>
          <a:stretch/>
        </p:blipFill>
        <p:spPr>
          <a:xfrm rot="5400000">
            <a:off x="2407909" y="3144818"/>
            <a:ext cx="4328181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1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3551-6474-1047-9702-DEC410DE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Mantid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696B0-B83E-0C45-8C5B-F4D1131E7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695700" cy="4525963"/>
          </a:xfrm>
        </p:spPr>
        <p:txBody>
          <a:bodyPr/>
          <a:lstStyle/>
          <a:p>
            <a:r>
              <a:rPr lang="en-US" dirty="0"/>
              <a:t>Manipulation and Analysis Toolkit for Instrument Data</a:t>
            </a:r>
          </a:p>
          <a:p>
            <a:r>
              <a:rPr lang="en-US" dirty="0"/>
              <a:t>Started in 2007</a:t>
            </a:r>
          </a:p>
          <a:p>
            <a:r>
              <a:rPr lang="en-US" dirty="0"/>
              <a:t>Oakridge 2010</a:t>
            </a:r>
          </a:p>
          <a:p>
            <a:r>
              <a:rPr lang="en-US" dirty="0"/>
              <a:t>ESS, ILL More recent collaborators</a:t>
            </a:r>
          </a:p>
          <a:p>
            <a:r>
              <a:rPr lang="en-US" dirty="0"/>
              <a:t>Also used at FRM2, HZB, PSI, CSNS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51CB1-2B19-BC43-B00B-955BDF56E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FC83D-DE7E-C647-92E8-7B947D852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1600200"/>
            <a:ext cx="48006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7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3298-8712-E042-920A-0D25D173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6426A-52A7-2746-A52E-618F32B92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FOSS </a:t>
            </a:r>
            <a:r>
              <a:rPr lang="en-GB" dirty="0">
                <a:hlinkClick r:id="rId2"/>
              </a:rPr>
              <a:t>https://github.com/mantidproject/mantid</a:t>
            </a:r>
            <a:endParaRPr lang="en-US" dirty="0"/>
          </a:p>
          <a:p>
            <a:r>
              <a:rPr lang="en-US" dirty="0"/>
              <a:t>GPL v3</a:t>
            </a:r>
          </a:p>
          <a:p>
            <a:r>
              <a:rPr lang="en-US" dirty="0"/>
              <a:t>Portable: Windows, OSX, RHEL7, Ubuntu </a:t>
            </a:r>
            <a:r>
              <a:rPr lang="en-GB" dirty="0">
                <a:hlinkClick r:id="rId3"/>
              </a:rPr>
              <a:t>https://download.mantidproject.org/</a:t>
            </a:r>
            <a:endParaRPr lang="en-GB" dirty="0"/>
          </a:p>
          <a:p>
            <a:r>
              <a:rPr lang="en-GB" dirty="0"/>
              <a:t>C++ framework with Python bindings</a:t>
            </a:r>
          </a:p>
          <a:p>
            <a:r>
              <a:rPr lang="en-GB" dirty="0"/>
              <a:t>4 Major releases per year</a:t>
            </a:r>
          </a:p>
          <a:p>
            <a:r>
              <a:rPr lang="en-GB" dirty="0"/>
              <a:t>13000 commits by 79 contributors over last 12 months. Constantly evolving.</a:t>
            </a:r>
          </a:p>
          <a:p>
            <a:r>
              <a:rPr lang="en-GB" dirty="0"/>
              <a:t>Active user community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C8CDC7-1AB6-B54D-A694-52C9B384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30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7A661-1E8E-964A-9063-D9344073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F10A6-6809-D841-A7FC-622FBD02E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Mantid Basics</a:t>
            </a:r>
            <a:endParaRPr lang="en-US" dirty="0"/>
          </a:p>
          <a:p>
            <a:r>
              <a:rPr lang="en-US" dirty="0">
                <a:hlinkClick r:id="rId3"/>
              </a:rPr>
              <a:t>Mantid + Python</a:t>
            </a:r>
            <a:endParaRPr lang="en-US" dirty="0"/>
          </a:p>
          <a:p>
            <a:r>
              <a:rPr lang="en-US" dirty="0">
                <a:hlinkClick r:id="rId4"/>
              </a:rPr>
              <a:t>Mantid Home</a:t>
            </a:r>
            <a:endParaRPr lang="en-US" dirty="0"/>
          </a:p>
          <a:p>
            <a:r>
              <a:rPr lang="en-US" dirty="0">
                <a:hlinkClick r:id="rId5"/>
              </a:rPr>
              <a:t>User Documentation</a:t>
            </a:r>
            <a:endParaRPr lang="en-US" dirty="0"/>
          </a:p>
          <a:p>
            <a:r>
              <a:rPr lang="en-US" dirty="0">
                <a:hlinkClick r:id="rId6"/>
              </a:rPr>
              <a:t>Mantid Help Forum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F546C-F879-054C-B113-5AEE0CBBC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7853468"/>
      </p:ext>
    </p:extLst>
  </p:cSld>
  <p:clrMapOvr>
    <a:masterClrMapping/>
  </p:clrMapOvr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P_NOV_2017" id="{DC9731A9-A33E-724F-B83A-4056A9C4F0C6}" vid="{D89A912E-1E58-674F-A1DE-E824A3A2B0DE}"/>
    </a:ext>
  </a:extLst>
</a:theme>
</file>

<file path=ppt/theme/theme2.xml><?xml version="1.0" encoding="utf-8"?>
<a:theme xmlns:a="http://schemas.openxmlformats.org/drawingml/2006/main" name="UK-ESS_PowerPoint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P_NOV_2017" id="{DC9731A9-A33E-724F-B83A-4056A9C4F0C6}" vid="{6A5FA3A6-1359-A940-814D-76CC5366B9E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ABF215B8A3384E874FC40A3B0B2302" ma:contentTypeVersion="4" ma:contentTypeDescription="Create a new document." ma:contentTypeScope="" ma:versionID="f198c3dfa143f328b4bfb76fd905c4a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6758ad48435124b95dc0df0729e68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2AEDD1CD-9190-4F8F-B585-354F10A56A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9B35D9-CF39-4D5E-A64E-C8D110C1700B}">
  <ds:schemaRefs>
    <ds:schemaRef ds:uri="http://purl.org/dc/terms/"/>
    <ds:schemaRef ds:uri="http://www.w3.org/XML/1998/namespace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3DFA70B-2EBB-489B-8E34-F6A10FA685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7E48F0D-BF64-462E-8350-40C896A295A7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STAP_DEC_2017</Template>
  <TotalTime>98</TotalTime>
  <Words>156</Words>
  <Application>Microsoft Macintosh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ヒラギノ角ゴ Pro W3</vt:lpstr>
      <vt:lpstr>Arial</vt:lpstr>
      <vt:lpstr>Calibri</vt:lpstr>
      <vt:lpstr>Lucida Grande</vt:lpstr>
      <vt:lpstr>Proxima Nova</vt:lpstr>
      <vt:lpstr>ESS Core Powerpoint</vt:lpstr>
      <vt:lpstr>UK-ESS_PowerPoint_template</vt:lpstr>
      <vt:lpstr>Mantid Workshop</vt:lpstr>
      <vt:lpstr>Welcome</vt:lpstr>
      <vt:lpstr>What is Mantid</vt:lpstr>
      <vt:lpstr>Characteristics</vt:lpstr>
      <vt:lpstr>Links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STAP December 2017</dc:title>
  <dc:creator>Microsoft Office User</dc:creator>
  <cp:lastModifiedBy>Microsoft Office User</cp:lastModifiedBy>
  <cp:revision>17</cp:revision>
  <cp:lastPrinted>2017-11-29T14:18:52Z</cp:lastPrinted>
  <dcterms:created xsi:type="dcterms:W3CDTF">2017-11-29T13:33:48Z</dcterms:created>
  <dcterms:modified xsi:type="dcterms:W3CDTF">2019-05-27T18:21:14Z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Summers, Karen (STFC,RAL,OBR)</vt:lpwstr>
  </property>
  <property fmtid="{D5CDD505-2E9C-101B-9397-08002B2CF9AE}" pid="4" name="xd_Signature">
    <vt:lpwstr/>
  </property>
  <property fmtid="{D5CDD505-2E9C-101B-9397-08002B2CF9AE}" pid="5" name="display_urn:schemas-microsoft-com:office:office#Author">
    <vt:lpwstr>Summers, Karen (STFC,RAL,OBR)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ContentTypeId">
    <vt:lpwstr>0x010100F731947B08D5984288BC8B16A979FF50</vt:lpwstr>
  </property>
</Properties>
</file>