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4"/>
  </p:notesMasterIdLst>
  <p:sldIdLst>
    <p:sldId id="349" r:id="rId3"/>
    <p:sldId id="584" r:id="rId4"/>
    <p:sldId id="320" r:id="rId5"/>
    <p:sldId id="300" r:id="rId6"/>
    <p:sldId id="296" r:id="rId7"/>
    <p:sldId id="585" r:id="rId8"/>
    <p:sldId id="297" r:id="rId9"/>
    <p:sldId id="586" r:id="rId10"/>
    <p:sldId id="599" r:id="rId11"/>
    <p:sldId id="298" r:id="rId12"/>
    <p:sldId id="573" r:id="rId13"/>
    <p:sldId id="592" r:id="rId14"/>
    <p:sldId id="443" r:id="rId15"/>
    <p:sldId id="578" r:id="rId16"/>
    <p:sldId id="568" r:id="rId17"/>
    <p:sldId id="601" r:id="rId18"/>
    <p:sldId id="489" r:id="rId19"/>
    <p:sldId id="602" r:id="rId20"/>
    <p:sldId id="600" r:id="rId21"/>
    <p:sldId id="603" r:id="rId22"/>
    <p:sldId id="575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3D4"/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86" autoAdjust="0"/>
    <p:restoredTop sz="93243" autoAdjust="0"/>
  </p:normalViewPr>
  <p:slideViewPr>
    <p:cSldViewPr>
      <p:cViewPr varScale="1">
        <p:scale>
          <a:sx n="138" d="100"/>
          <a:sy n="138" d="100"/>
        </p:scale>
        <p:origin x="192" y="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2019-06-05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076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675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616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172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432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</a:t>
            </a:r>
            <a:r>
              <a:rPr lang="en-US" baseline="0" dirty="0"/>
              <a:t> text in boxes at the bottom bigger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129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SF for normal ops</a:t>
            </a:r>
          </a:p>
          <a:p>
            <a:r>
              <a:rPr lang="en-US" dirty="0"/>
              <a:t>Events – unmitigated consequences</a:t>
            </a:r>
          </a:p>
          <a:p>
            <a:r>
              <a:rPr lang="en-US" dirty="0"/>
              <a:t>Additional safety functions – mitigated consequences</a:t>
            </a:r>
          </a:p>
          <a:p>
            <a:r>
              <a:rPr lang="en-US" dirty="0"/>
              <a:t>Why no need for </a:t>
            </a:r>
            <a:r>
              <a:rPr lang="en-US" dirty="0" err="1"/>
              <a:t>DiD</a:t>
            </a:r>
            <a:r>
              <a:rPr lang="en-US" dirty="0"/>
              <a:t> level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049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59FA9BE-2651-684B-9CF3-EB5BA54EC7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DFEC12E-48CA-D940-A4C9-EBB57F1754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sv-SE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A9B86257-2CE5-6A47-A48B-AA0C559B8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EA4C18-98A8-2C41-8E6D-E0ADF6CE963B}" type="slidenum">
              <a:rPr lang="sv-SE" altLang="sv-SE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02972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the font as</a:t>
            </a:r>
            <a:r>
              <a:rPr lang="en-US" baseline="0" dirty="0"/>
              <a:t> big as possible in the table and shortened some RSF descriptions to 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881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05/06/2019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2019-06-05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554" y="260661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05/06/2019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2019-06-05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esss.lu.se/display/ESH/Radiation+Safety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tiff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defTabSz="315314"/>
            <a:r>
              <a:rPr lang="en-GB" sz="4000" b="1" dirty="0" err="1">
                <a:solidFill>
                  <a:srgbClr val="FFFFFF"/>
                </a:solidFill>
              </a:rPr>
              <a:t>ESSnuSB</a:t>
            </a:r>
            <a:r>
              <a:rPr lang="en-GB" sz="4000" b="1" dirty="0">
                <a:solidFill>
                  <a:srgbClr val="FFFFFF"/>
                </a:solidFill>
              </a:rPr>
              <a:t> WP 2, 3, 4 meeting</a:t>
            </a:r>
            <a:br>
              <a:rPr lang="en-GB" sz="4000" b="1" dirty="0">
                <a:solidFill>
                  <a:srgbClr val="FFFFFF"/>
                </a:solidFill>
              </a:rPr>
            </a:br>
            <a:br>
              <a:rPr lang="en-GB" b="1" dirty="0">
                <a:solidFill>
                  <a:srgbClr val="FFFFFF"/>
                </a:solidFill>
              </a:rPr>
            </a:br>
            <a:r>
              <a:rPr lang="en-GB" b="1" dirty="0">
                <a:solidFill>
                  <a:srgbClr val="FFFFFF"/>
                </a:solidFill>
              </a:rPr>
              <a:t>A brief introduction to Radiation Safety at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François JAVIER and Thomas HANSSON</a:t>
            </a:r>
          </a:p>
          <a:p>
            <a:pPr defTabSz="315314"/>
            <a:r>
              <a:rPr lang="sv-SE" sz="1800" dirty="0" err="1">
                <a:solidFill>
                  <a:srgbClr val="FFFFFF"/>
                </a:solidFill>
              </a:rPr>
              <a:t>Radiation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  <a:r>
              <a:rPr lang="sv-SE" sz="1800" dirty="0" err="1">
                <a:solidFill>
                  <a:srgbClr val="FFFFFF"/>
                </a:solidFill>
              </a:rPr>
              <a:t>safety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  <a:r>
              <a:rPr lang="sv-SE" sz="1800" dirty="0" err="1">
                <a:solidFill>
                  <a:srgbClr val="FFFFFF"/>
                </a:solidFill>
              </a:rPr>
              <a:t>engineer</a:t>
            </a:r>
            <a:r>
              <a:rPr lang="sv-SE" sz="1800" dirty="0">
                <a:solidFill>
                  <a:srgbClr val="FFFFFF"/>
                </a:solidFill>
              </a:rPr>
              <a:t> - ESH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June 11</a:t>
            </a:r>
            <a:r>
              <a:rPr lang="en-GB" sz="1400" baseline="30000" dirty="0">
                <a:solidFill>
                  <a:srgbClr val="FFFFFF"/>
                </a:solidFill>
              </a:rPr>
              <a:t>th</a:t>
            </a:r>
            <a:r>
              <a:rPr lang="en-GB" sz="1400" dirty="0">
                <a:solidFill>
                  <a:srgbClr val="FFFFFF"/>
                </a:solidFill>
              </a:rPr>
              <a:t>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Safety Functions identification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6" name="Process 5"/>
          <p:cNvSpPr/>
          <p:nvPr/>
        </p:nvSpPr>
        <p:spPr>
          <a:xfrm>
            <a:off x="7261634" y="1586512"/>
            <a:ext cx="2664296" cy="690360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GB" sz="1400" dirty="0"/>
              <a:t>Radiation Safety Functions to be performed for normal/planned operation</a:t>
            </a:r>
            <a:endParaRPr lang="en-US" sz="1400" dirty="0"/>
          </a:p>
        </p:txBody>
      </p:sp>
      <p:sp>
        <p:nvSpPr>
          <p:cNvPr id="8" name="Process 7"/>
          <p:cNvSpPr/>
          <p:nvPr/>
        </p:nvSpPr>
        <p:spPr>
          <a:xfrm>
            <a:off x="7104112" y="2869775"/>
            <a:ext cx="3037842" cy="867349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1400" dirty="0"/>
              <a:t>Additional Radiation Safety Functions or  additional requirements on the Radiation Safety Functions identified </a:t>
            </a:r>
            <a:br>
              <a:rPr lang="en-US" sz="1400" dirty="0"/>
            </a:br>
            <a:r>
              <a:rPr lang="en-US" sz="1400" dirty="0"/>
              <a:t>in step 1</a:t>
            </a:r>
          </a:p>
        </p:txBody>
      </p:sp>
      <p:sp>
        <p:nvSpPr>
          <p:cNvPr id="10" name="Process 9"/>
          <p:cNvSpPr/>
          <p:nvPr/>
        </p:nvSpPr>
        <p:spPr>
          <a:xfrm>
            <a:off x="7164846" y="4396400"/>
            <a:ext cx="3045954" cy="2020136"/>
          </a:xfrm>
          <a:prstGeom prst="flowChartProcess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en-US" sz="1400" dirty="0"/>
              <a:t>The combination of the set of functions identified in step 1 and 2 must show, as far as practical and reasonable, a proper implementation of a number of consecutive and independent levels of protection that would have to fail before harmful effects could be caused to people or environment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568806" y="1621811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75520" y="1548747"/>
            <a:ext cx="266429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1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/>
              <a:t>Radiological hazard induced by the facility and its operation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56585" y="3068960"/>
            <a:ext cx="266429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2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/>
              <a:t>Accident analysis</a:t>
            </a:r>
            <a:endParaRPr lang="en-US" sz="1400" dirty="0"/>
          </a:p>
        </p:txBody>
      </p:sp>
      <p:sp>
        <p:nvSpPr>
          <p:cNvPr id="18" name="Right Arrow 17"/>
          <p:cNvSpPr/>
          <p:nvPr/>
        </p:nvSpPr>
        <p:spPr>
          <a:xfrm>
            <a:off x="5568806" y="3042538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56585" y="4797152"/>
            <a:ext cx="266429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Step 3 </a:t>
            </a:r>
            <a:r>
              <a:rPr lang="en-US" sz="1400" b="1" dirty="0"/>
              <a:t>: </a:t>
            </a:r>
          </a:p>
          <a:p>
            <a:pPr algn="ctr"/>
            <a:r>
              <a:rPr lang="en-GB" sz="1400" dirty="0"/>
              <a:t>Robustness of defence in depth</a:t>
            </a:r>
          </a:p>
          <a:p>
            <a:pPr algn="ctr"/>
            <a:endParaRPr lang="en-US" sz="1400" dirty="0"/>
          </a:p>
        </p:txBody>
      </p:sp>
      <p:sp>
        <p:nvSpPr>
          <p:cNvPr id="20" name="Right Arrow 19"/>
          <p:cNvSpPr/>
          <p:nvPr/>
        </p:nvSpPr>
        <p:spPr>
          <a:xfrm>
            <a:off x="5568806" y="4878452"/>
            <a:ext cx="36004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0032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Step 1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Target station radiological hazards and basic </a:t>
            </a:r>
            <a:br>
              <a:rPr lang="en-US" dirty="0"/>
            </a:br>
            <a:r>
              <a:rPr lang="en-US" dirty="0"/>
              <a:t>Radiation Safety Functions for normal operation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7" name="Picture 6" descr="17. Full view 4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628801"/>
            <a:ext cx="8424936" cy="4697817"/>
          </a:xfrm>
          <a:prstGeom prst="rect">
            <a:avLst/>
          </a:prstGeom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7104112" y="3501008"/>
            <a:ext cx="1368152" cy="122413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856" y="3212976"/>
            <a:ext cx="2232248" cy="136815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75520" y="2708920"/>
            <a:ext cx="3043190" cy="136815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3712" y="14473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Radioactive inventory generated inside </a:t>
            </a:r>
            <a:r>
              <a:rPr lang="en-US" dirty="0">
                <a:solidFill>
                  <a:srgbClr val="FF0000"/>
                </a:solidFill>
              </a:rPr>
              <a:t>monolith</a:t>
            </a:r>
            <a:r>
              <a:rPr lang="en-US" dirty="0"/>
              <a:t> and partially transferred to </a:t>
            </a:r>
            <a:r>
              <a:rPr lang="en-US" dirty="0">
                <a:solidFill>
                  <a:schemeClr val="accent6"/>
                </a:solidFill>
              </a:rPr>
              <a:t>cooling/purification circuits </a:t>
            </a:r>
            <a:r>
              <a:rPr lang="en-US" dirty="0"/>
              <a:t>and </a:t>
            </a:r>
            <a:r>
              <a:rPr lang="en-US" dirty="0">
                <a:solidFill>
                  <a:srgbClr val="F79646"/>
                </a:solidFill>
              </a:rPr>
              <a:t>active cells.</a:t>
            </a:r>
          </a:p>
        </p:txBody>
      </p:sp>
      <p:sp>
        <p:nvSpPr>
          <p:cNvPr id="3" name="Up Arrow Callout 2"/>
          <p:cNvSpPr/>
          <p:nvPr/>
        </p:nvSpPr>
        <p:spPr>
          <a:xfrm>
            <a:off x="1774668" y="4005064"/>
            <a:ext cx="1296997" cy="1264786"/>
          </a:xfrm>
          <a:prstGeom prst="upArrow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11524" y="4438854"/>
            <a:ext cx="133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accent1"/>
                </a:solidFill>
              </a:rPr>
              <a:t>Active cells facility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Confine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4979024" y="4581129"/>
            <a:ext cx="1369005" cy="1237989"/>
          </a:xfrm>
          <a:prstGeom prst="upArrow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24390" y="4988121"/>
            <a:ext cx="132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accent1"/>
                </a:solidFill>
              </a:rPr>
              <a:t>Utility area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Confine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7318808" y="4555362"/>
            <a:ext cx="2023298" cy="1634539"/>
          </a:xfrm>
          <a:prstGeom prst="upArrowCallout">
            <a:avLst>
              <a:gd name="adj1" fmla="val 14753"/>
              <a:gd name="adj2" fmla="val 25000"/>
              <a:gd name="adj3" fmla="val 25000"/>
              <a:gd name="adj4" fmla="val 6497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79025" y="5057226"/>
            <a:ext cx="212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accent1"/>
                </a:solidFill>
              </a:rPr>
              <a:t>Monolith area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Shield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Manage access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Confine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Cool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Manage spallation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0998" y="274909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Prompt radiation </a:t>
            </a:r>
          </a:p>
          <a:p>
            <a:r>
              <a:rPr lang="en-US" sz="1200" dirty="0"/>
              <a:t>Residual radiation</a:t>
            </a:r>
          </a:p>
          <a:p>
            <a:r>
              <a:rPr lang="en-US" sz="1200" dirty="0"/>
              <a:t> Radioactive inventory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2766" y="259775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Residual </a:t>
            </a:r>
            <a:r>
              <a:rPr lang="en-US" sz="1200" dirty="0"/>
              <a:t>radiation</a:t>
            </a:r>
          </a:p>
          <a:p>
            <a:r>
              <a:rPr lang="en-US" sz="1200" dirty="0"/>
              <a:t> Radioactive inventory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1260" y="224725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Residual </a:t>
            </a:r>
            <a:r>
              <a:rPr lang="en-US" sz="1200" dirty="0"/>
              <a:t>radiation</a:t>
            </a:r>
          </a:p>
          <a:p>
            <a:r>
              <a:rPr lang="en-US" sz="1200" dirty="0"/>
              <a:t> Radioactive inventory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9477" y="5733257"/>
            <a:ext cx="153017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u="sng" dirty="0"/>
              <a:t>Inputs: </a:t>
            </a:r>
          </a:p>
          <a:p>
            <a:r>
              <a:rPr lang="en-US" sz="1200" dirty="0"/>
              <a:t>Facility design description</a:t>
            </a:r>
          </a:p>
          <a:p>
            <a:r>
              <a:rPr lang="en-US" sz="1200" dirty="0"/>
              <a:t>Modes of operation</a:t>
            </a:r>
          </a:p>
          <a:p>
            <a:r>
              <a:rPr lang="en-US" sz="1200" dirty="0"/>
              <a:t>Performances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13428" y="6095038"/>
            <a:ext cx="197851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Radiological hazards identification (qualitative &amp; quantitative)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8354" y="6279704"/>
            <a:ext cx="20698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Radiation Safety Functions needed for normal operation</a:t>
            </a:r>
          </a:p>
        </p:txBody>
      </p:sp>
      <p:sp>
        <p:nvSpPr>
          <p:cNvPr id="21" name="Striped Right Arrow 20"/>
          <p:cNvSpPr/>
          <p:nvPr/>
        </p:nvSpPr>
        <p:spPr>
          <a:xfrm>
            <a:off x="3369361" y="6377345"/>
            <a:ext cx="181724" cy="155091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>
            <a:off x="5685749" y="6367401"/>
            <a:ext cx="181724" cy="155091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3" grpId="0" animBg="1"/>
      <p:bldP spid="4" grpId="0"/>
      <p:bldP spid="12" grpId="0" animBg="1"/>
      <p:bldP spid="13" grpId="0"/>
      <p:bldP spid="14" grpId="0" animBg="1"/>
      <p:bldP spid="15" grpId="0"/>
      <p:bldP spid="6" grpId="0"/>
      <p:bldP spid="6" grpId="1"/>
      <p:bldP spid="16" grpId="0"/>
      <p:bldP spid="16" grpId="1"/>
      <p:bldP spid="17" grpId="0"/>
      <p:bldP spid="17" grpId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226192"/>
            <a:ext cx="8266100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Step 2: </a:t>
            </a:r>
            <a:br>
              <a:rPr lang="en-US" dirty="0"/>
            </a:br>
            <a:r>
              <a:rPr lang="en-US" dirty="0"/>
              <a:t>Accident analysis – qualitative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3" name="TextBox 2"/>
          <p:cNvSpPr txBox="1"/>
          <p:nvPr/>
        </p:nvSpPr>
        <p:spPr>
          <a:xfrm>
            <a:off x="2017551" y="1716760"/>
            <a:ext cx="8470937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600" u="sng" dirty="0"/>
              <a:t>Events and circumstances </a:t>
            </a:r>
            <a:r>
              <a:rPr lang="en-GB" sz="1600" dirty="0"/>
              <a:t>: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/>
              <a:t>Identification : external aggressors to the site, internal aggressors on site, component failures and human errors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/>
              <a:t>Characterization : likelihood, threat level and corresponding physical parameters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961008" y="5890491"/>
            <a:ext cx="4824537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22 enveloping accidents identified for target station for further study</a:t>
            </a:r>
          </a:p>
          <a:p>
            <a:pPr algn="ctr"/>
            <a:r>
              <a:rPr lang="en-US" sz="1600" dirty="0"/>
              <a:t>(some maintenance phases still to be treated)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9537" y="3220954"/>
            <a:ext cx="551860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 </a:t>
            </a:r>
            <a:r>
              <a:rPr lang="en-GB" sz="1600" u="sng" dirty="0"/>
              <a:t>Consequences assessment (qualitatively) on </a:t>
            </a:r>
            <a:r>
              <a:rPr lang="en-GB" sz="1600" dirty="0"/>
              <a:t>: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/>
              <a:t> the already identified radiological hazard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GB" sz="1600" dirty="0"/>
              <a:t>the already identified safety functions </a:t>
            </a:r>
            <a:endParaRPr lang="en-US" sz="1600" dirty="0"/>
          </a:p>
        </p:txBody>
      </p:sp>
      <p:sp>
        <p:nvSpPr>
          <p:cNvPr id="12" name="Down Arrow 11"/>
          <p:cNvSpPr/>
          <p:nvPr/>
        </p:nvSpPr>
        <p:spPr>
          <a:xfrm>
            <a:off x="3719736" y="4632518"/>
            <a:ext cx="73007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36161" y="4293096"/>
            <a:ext cx="2808311" cy="16004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F7F7F"/>
                </a:solidFill>
              </a:rPr>
              <a:t>350 Top Events from qualitative HAs</a:t>
            </a:r>
          </a:p>
          <a:p>
            <a:pPr lvl="1"/>
            <a:endParaRPr lang="en-US" sz="1400" i="1" dirty="0">
              <a:solidFill>
                <a:srgbClr val="7F7F7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2E9BE3"/>
                </a:solidFill>
              </a:rPr>
              <a:t>At least one event from each of the major types identified in HA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2E9BE3"/>
                </a:solidFill>
              </a:rPr>
              <a:t>If prevented or mitigated, the group does not require additional safety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5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06064" y="161261"/>
            <a:ext cx="73551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/>
              <a:t>STEP 2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Accident Analyses</a:t>
            </a:r>
            <a:br>
              <a:rPr lang="en-GB" dirty="0"/>
            </a:br>
            <a:r>
              <a:rPr lang="en-GB" dirty="0"/>
              <a:t>Bounding Events for Operations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03732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449890" y="1772817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inside maintenance cell when </a:t>
            </a:r>
            <a:r>
              <a:rPr lang="en-US" dirty="0" err="1">
                <a:solidFill>
                  <a:srgbClr val="2E9BE3"/>
                </a:solidFill>
              </a:rPr>
              <a:t>intrabay</a:t>
            </a:r>
            <a:r>
              <a:rPr lang="en-US" dirty="0">
                <a:solidFill>
                  <a:srgbClr val="2E9BE3"/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7076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1826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2917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3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040" y="4653136"/>
            <a:ext cx="3816424" cy="18158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rgbClr val="000090"/>
                </a:solidFill>
              </a:rPr>
              <a:t>Describe system &amp; event evolution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rgbClr val="000090"/>
                </a:solidFill>
              </a:rPr>
              <a:t>Identify internal source term, leak paths, point of emission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rgbClr val="000090"/>
                </a:solidFill>
              </a:rPr>
              <a:t>Calculate dose to workers &amp; to public reference person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rgbClr val="000090"/>
                </a:solidFill>
              </a:rPr>
              <a:t>Compare to GSO and determine if need for prevention/mitigation</a:t>
            </a:r>
          </a:p>
        </p:txBody>
      </p:sp>
    </p:spTree>
    <p:extLst>
      <p:ext uri="{BB962C8B-B14F-4D97-AF65-F5344CB8AC3E}">
        <p14:creationId xmlns:p14="http://schemas.microsoft.com/office/powerpoint/2010/main" val="406378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154635"/>
            <a:ext cx="856793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2:</a:t>
            </a:r>
            <a:br>
              <a:rPr lang="en-US" dirty="0"/>
            </a:br>
            <a:r>
              <a:rPr lang="en-US" dirty="0"/>
              <a:t>Overview of RSF and </a:t>
            </a:r>
            <a:r>
              <a:rPr lang="en-US" dirty="0" err="1"/>
              <a:t>DiD</a:t>
            </a:r>
            <a:r>
              <a:rPr lang="en-US" dirty="0"/>
              <a:t> for target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9536" y="5373217"/>
            <a:ext cx="4968552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set of RSF with a unique ID number (</a:t>
            </a:r>
            <a:r>
              <a:rPr lang="en-US" sz="2000" dirty="0" err="1"/>
              <a:t>RSFxxx</a:t>
            </a:r>
            <a:r>
              <a:rPr lang="en-US" sz="2000" dirty="0"/>
              <a:t>), the scenarios (AA1 to AA22) in which they play a role, and at what level of </a:t>
            </a:r>
            <a:r>
              <a:rPr lang="en-US" sz="2000" dirty="0" err="1"/>
              <a:t>DiD</a:t>
            </a:r>
            <a:r>
              <a:rPr lang="en-US" sz="2000" dirty="0"/>
              <a:t> they act.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2184" y="5537557"/>
            <a:ext cx="3168352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Numerous RSF in </a:t>
            </a:r>
            <a:r>
              <a:rPr lang="en-US" dirty="0" err="1"/>
              <a:t>DiD</a:t>
            </a:r>
            <a:r>
              <a:rPr lang="en-US" dirty="0"/>
              <a:t> L1 and L2</a:t>
            </a:r>
          </a:p>
          <a:p>
            <a:r>
              <a:rPr lang="en-US" dirty="0"/>
              <a:t>1 RSF in </a:t>
            </a:r>
            <a:r>
              <a:rPr lang="en-US" dirty="0" err="1"/>
              <a:t>DiD</a:t>
            </a:r>
            <a:r>
              <a:rPr lang="en-US" dirty="0"/>
              <a:t> L3</a:t>
            </a:r>
          </a:p>
          <a:p>
            <a:r>
              <a:rPr lang="en-US" dirty="0"/>
              <a:t>No RSF in </a:t>
            </a:r>
            <a:r>
              <a:rPr lang="en-US" dirty="0" err="1"/>
              <a:t>DiD</a:t>
            </a:r>
            <a:r>
              <a:rPr lang="en-US" dirty="0"/>
              <a:t> L4 </a:t>
            </a:r>
            <a:br>
              <a:rPr lang="en-US" dirty="0"/>
            </a:br>
            <a:r>
              <a:rPr lang="en-US" sz="1200" dirty="0"/>
              <a:t>(public perspective)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E23AD-D0D2-BD45-B46F-7939D822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484784"/>
            <a:ext cx="8343900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83E00C-F0F4-314F-B03D-66F523CE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2913608"/>
            <a:ext cx="8674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STEP 3: Robustness of defense in 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7"/>
            <a:ext cx="3754760" cy="442108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Holistic approach to optimize selection of safety functions and SSCs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Collect all RSF and WRSF identified in accident analyses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Evaluate how different options fit with other analyses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Check consistency in approach and balance between prevention and mitigation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Based on outcome optimize choice and combination of RSF and WRSF respectively, and ranking within </a:t>
            </a:r>
            <a:r>
              <a:rPr lang="en-US" dirty="0" err="1">
                <a:solidFill>
                  <a:schemeClr val="tx1"/>
                </a:solidFill>
              </a:rPr>
              <a:t>DiD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7968" y="1600207"/>
            <a:ext cx="440283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DiD</a:t>
            </a:r>
            <a:r>
              <a:rPr lang="en-US" b="1" dirty="0">
                <a:solidFill>
                  <a:srgbClr val="000090"/>
                </a:solidFill>
              </a:rPr>
              <a:t> analysis example – Spread of contamination from ACF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E8021-E57B-A94E-AB7B-AAC8D99A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198960"/>
            <a:ext cx="58547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F8E2-E9A7-A64C-B3E7-05F28F4F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List of useful ESS Radiation Safety documentation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EE546-2F2B-284B-A3FF-732698DE2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352" y="1600206"/>
            <a:ext cx="1173730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100" dirty="0"/>
              <a:t>ESS-0322687   SSMFS 2018:1  "The Swedish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Authority</a:t>
            </a:r>
            <a:r>
              <a:rPr lang="sv-SE" sz="1100" dirty="0"/>
              <a:t> </a:t>
            </a:r>
            <a:r>
              <a:rPr lang="sv-SE" sz="1100" dirty="0" err="1"/>
              <a:t>regulations</a:t>
            </a:r>
            <a:r>
              <a:rPr lang="sv-SE" sz="1100" dirty="0"/>
              <a:t> on </a:t>
            </a:r>
            <a:r>
              <a:rPr lang="sv-SE" sz="1100" dirty="0" err="1"/>
              <a:t>basic</a:t>
            </a:r>
            <a:r>
              <a:rPr lang="sv-SE" sz="1100" dirty="0"/>
              <a:t> provisions for </a:t>
            </a:r>
            <a:r>
              <a:rPr lang="sv-SE" sz="1100" dirty="0" err="1"/>
              <a:t>practices</a:t>
            </a:r>
            <a:r>
              <a:rPr lang="sv-SE" sz="1100" dirty="0"/>
              <a:t> </a:t>
            </a:r>
            <a:r>
              <a:rPr lang="sv-SE" sz="1100" dirty="0" err="1"/>
              <a:t>with</a:t>
            </a:r>
            <a:r>
              <a:rPr lang="sv-SE" sz="1100" dirty="0"/>
              <a:t> </a:t>
            </a:r>
            <a:r>
              <a:rPr lang="sv-SE" sz="1100" dirty="0" err="1"/>
              <a:t>ionising</a:t>
            </a:r>
            <a:r>
              <a:rPr lang="sv-SE" sz="1100" dirty="0"/>
              <a:t>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subject</a:t>
            </a:r>
            <a:r>
              <a:rPr lang="sv-SE" sz="1100" dirty="0"/>
              <a:t> to </a:t>
            </a:r>
            <a:r>
              <a:rPr lang="sv-SE" sz="1100" dirty="0" err="1"/>
              <a:t>licence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ESS-0333252   SSMFS 2018:3 "The Swedish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Authority</a:t>
            </a:r>
            <a:r>
              <a:rPr lang="sv-SE" sz="1100" dirty="0"/>
              <a:t> </a:t>
            </a:r>
            <a:r>
              <a:rPr lang="sv-SE" sz="1100" dirty="0" err="1"/>
              <a:t>regulations</a:t>
            </a:r>
            <a:r>
              <a:rPr lang="sv-SE" sz="1100" dirty="0"/>
              <a:t> on </a:t>
            </a:r>
            <a:r>
              <a:rPr lang="sv-SE" sz="1100" dirty="0" err="1"/>
              <a:t>exemptions</a:t>
            </a:r>
            <a:r>
              <a:rPr lang="sv-SE" sz="1100" dirty="0"/>
              <a:t> from the Swedish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Protection</a:t>
            </a:r>
            <a:r>
              <a:rPr lang="sv-SE" sz="1100" dirty="0"/>
              <a:t> </a:t>
            </a:r>
            <a:r>
              <a:rPr lang="sv-SE" sz="1100" dirty="0" err="1"/>
              <a:t>Act</a:t>
            </a:r>
            <a:r>
              <a:rPr lang="sv-SE" sz="1100" dirty="0"/>
              <a:t> and on </a:t>
            </a:r>
            <a:r>
              <a:rPr lang="sv-SE" sz="1100" dirty="0" err="1"/>
              <a:t>clearance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materials, </a:t>
            </a:r>
            <a:r>
              <a:rPr lang="sv-SE" sz="1100" dirty="0" err="1"/>
              <a:t>building</a:t>
            </a:r>
            <a:r>
              <a:rPr lang="sv-SE" sz="1100" dirty="0"/>
              <a:t> </a:t>
            </a:r>
            <a:r>
              <a:rPr lang="sv-SE" sz="1100" dirty="0" err="1"/>
              <a:t>structures</a:t>
            </a:r>
            <a:r>
              <a:rPr lang="sv-SE" sz="1100" dirty="0"/>
              <a:t> and areas”</a:t>
            </a:r>
          </a:p>
          <a:p>
            <a:pPr marL="0" indent="0">
              <a:buNone/>
            </a:pPr>
            <a:r>
              <a:rPr lang="sv-SE" sz="1100" dirty="0"/>
              <a:t>ESS-0458231   "Special </a:t>
            </a:r>
            <a:r>
              <a:rPr lang="sv-SE" sz="1100" dirty="0" err="1"/>
              <a:t>conditions</a:t>
            </a:r>
            <a:r>
              <a:rPr lang="sv-SE" sz="1100" dirty="0"/>
              <a:t> for the ESS </a:t>
            </a:r>
            <a:r>
              <a:rPr lang="sv-SE" sz="1100" dirty="0" err="1"/>
              <a:t>facility</a:t>
            </a:r>
            <a:r>
              <a:rPr lang="sv-SE" sz="1100" dirty="0"/>
              <a:t> in Lund”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sv-SE" sz="1100" dirty="0"/>
              <a:t>ESS-0055446   ”ESS </a:t>
            </a:r>
            <a:r>
              <a:rPr lang="sv-SE" sz="1100" dirty="0" err="1"/>
              <a:t>procedure</a:t>
            </a:r>
            <a:r>
              <a:rPr lang="sv-SE" sz="1100" dirty="0"/>
              <a:t> for </a:t>
            </a:r>
            <a:r>
              <a:rPr lang="sv-SE" sz="1100" dirty="0" err="1"/>
              <a:t>graded</a:t>
            </a:r>
            <a:r>
              <a:rPr lang="sv-SE" sz="1100" dirty="0"/>
              <a:t> approach”</a:t>
            </a:r>
          </a:p>
          <a:p>
            <a:pPr marL="0" indent="0">
              <a:buNone/>
            </a:pPr>
            <a:r>
              <a:rPr lang="sv-SE" sz="1100" dirty="0"/>
              <a:t>ESS-0000004   ”ESS General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objectives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ESS-0016468   ”ESS </a:t>
            </a:r>
            <a:r>
              <a:rPr lang="sv-SE" sz="1100" dirty="0" err="1"/>
              <a:t>rule</a:t>
            </a:r>
            <a:r>
              <a:rPr lang="sv-SE" sz="1100" dirty="0"/>
              <a:t> for </a:t>
            </a:r>
            <a:r>
              <a:rPr lang="sv-SE" sz="1100" dirty="0" err="1"/>
              <a:t>identification</a:t>
            </a:r>
            <a:r>
              <a:rPr lang="sv-SE" sz="1100" dirty="0"/>
              <a:t> and </a:t>
            </a:r>
            <a:r>
              <a:rPr lang="sv-SE" sz="1100" dirty="0" err="1"/>
              <a:t>classification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important</a:t>
            </a:r>
            <a:r>
              <a:rPr lang="sv-SE" sz="1100" dirty="0"/>
              <a:t> </a:t>
            </a:r>
            <a:r>
              <a:rPr lang="sv-SE" sz="1100" dirty="0" err="1"/>
              <a:t>components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ESS-0000050   ”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assessment</a:t>
            </a:r>
            <a:r>
              <a:rPr lang="sv-SE" sz="1100" dirty="0"/>
              <a:t> at ESS”</a:t>
            </a:r>
          </a:p>
          <a:p>
            <a:pPr marL="0" indent="0">
              <a:buNone/>
            </a:pPr>
            <a:r>
              <a:rPr lang="sv-SE" sz="1100" dirty="0"/>
              <a:t>ESS-0041755   ”ESS </a:t>
            </a:r>
            <a:r>
              <a:rPr lang="sv-SE" sz="1100" dirty="0" err="1"/>
              <a:t>guideline</a:t>
            </a:r>
            <a:r>
              <a:rPr lang="sv-SE" sz="1100" dirty="0"/>
              <a:t> for </a:t>
            </a:r>
            <a:r>
              <a:rPr lang="sv-SE" sz="1100" dirty="0" err="1"/>
              <a:t>radiological</a:t>
            </a:r>
            <a:r>
              <a:rPr lang="sv-SE" sz="1100" dirty="0"/>
              <a:t> </a:t>
            </a:r>
            <a:r>
              <a:rPr lang="sv-SE" sz="1100" dirty="0" err="1"/>
              <a:t>hazard</a:t>
            </a:r>
            <a:r>
              <a:rPr lang="sv-SE" sz="1100" dirty="0"/>
              <a:t> </a:t>
            </a:r>
            <a:r>
              <a:rPr lang="sv-SE" sz="1100" dirty="0" err="1"/>
              <a:t>analysis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ESS-0037524   ”ESS </a:t>
            </a:r>
            <a:r>
              <a:rPr lang="sv-SE" sz="1100" dirty="0" err="1"/>
              <a:t>procedure</a:t>
            </a:r>
            <a:r>
              <a:rPr lang="sv-SE" sz="1100" dirty="0"/>
              <a:t> for ALARA”</a:t>
            </a:r>
          </a:p>
          <a:p>
            <a:pPr marL="0" indent="0">
              <a:buNone/>
            </a:pPr>
            <a:r>
              <a:rPr lang="sv-SE" sz="1100" dirty="0"/>
              <a:t>ESS-0150296   ”ESS </a:t>
            </a:r>
            <a:r>
              <a:rPr lang="sv-SE" sz="1100" dirty="0" err="1"/>
              <a:t>rule</a:t>
            </a:r>
            <a:r>
              <a:rPr lang="sv-SE" sz="1100" dirty="0"/>
              <a:t> for </a:t>
            </a:r>
            <a:r>
              <a:rPr lang="sv-SE" sz="1100" dirty="0" err="1"/>
              <a:t>radworkpermit</a:t>
            </a:r>
            <a:r>
              <a:rPr lang="sv-SE" sz="1100" dirty="0"/>
              <a:t> and implementation </a:t>
            </a:r>
            <a:r>
              <a:rPr lang="sv-SE" sz="1100" dirty="0" err="1"/>
              <a:t>of</a:t>
            </a:r>
            <a:r>
              <a:rPr lang="sv-SE" sz="1100" dirty="0"/>
              <a:t> ALARA in operation”</a:t>
            </a:r>
          </a:p>
          <a:p>
            <a:pPr marL="0" indent="0">
              <a:buNone/>
            </a:pPr>
            <a:r>
              <a:rPr lang="sv-SE" sz="1100" dirty="0"/>
              <a:t>ESS-0440582   ”Charter for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committee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ESS-0246757   ”</a:t>
            </a:r>
            <a:r>
              <a:rPr lang="sv-SE" sz="1100" dirty="0" err="1"/>
              <a:t>Barriers</a:t>
            </a:r>
            <a:r>
              <a:rPr lang="sv-SE" sz="1100" dirty="0"/>
              <a:t> for ESS”</a:t>
            </a:r>
          </a:p>
          <a:p>
            <a:pPr marL="0" indent="0">
              <a:buNone/>
            </a:pPr>
            <a:r>
              <a:rPr lang="sv-SE" sz="1100" dirty="0"/>
              <a:t>ESS-0273080   ”</a:t>
            </a:r>
            <a:r>
              <a:rPr lang="sv-SE" sz="1100" dirty="0" err="1"/>
              <a:t>Pipe</a:t>
            </a:r>
            <a:r>
              <a:rPr lang="sv-SE" sz="1100" dirty="0"/>
              <a:t> breaks and cracks – event </a:t>
            </a:r>
            <a:r>
              <a:rPr lang="sv-SE" sz="1100" dirty="0" err="1"/>
              <a:t>classification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ESS-0475364   ”ESS human </a:t>
            </a:r>
            <a:r>
              <a:rPr lang="sv-SE" sz="1100" dirty="0" err="1"/>
              <a:t>factor</a:t>
            </a:r>
            <a:r>
              <a:rPr lang="sv-SE" sz="1100" dirty="0"/>
              <a:t> approach </a:t>
            </a:r>
            <a:r>
              <a:rPr lang="sv-SE" sz="1100" dirty="0" err="1"/>
              <a:t>related</a:t>
            </a:r>
            <a:r>
              <a:rPr lang="sv-SE" sz="1100" dirty="0"/>
              <a:t> to </a:t>
            </a:r>
            <a:r>
              <a:rPr lang="sv-SE" sz="1100" dirty="0" err="1"/>
              <a:t>radiation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ESS-0309993   ”</a:t>
            </a:r>
            <a:r>
              <a:rPr lang="sv-SE" sz="1100" dirty="0" err="1"/>
              <a:t>Application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manual action”</a:t>
            </a:r>
          </a:p>
          <a:p>
            <a:pPr marL="0" indent="0">
              <a:buNone/>
            </a:pPr>
            <a:r>
              <a:rPr lang="sv-SE" sz="1100" dirty="0"/>
              <a:t>ESS-0001786   ”ESS </a:t>
            </a:r>
            <a:r>
              <a:rPr lang="sv-SE" sz="1100" dirty="0" err="1"/>
              <a:t>rules</a:t>
            </a:r>
            <a:r>
              <a:rPr lang="sv-SE" sz="1100" dirty="0"/>
              <a:t> for </a:t>
            </a:r>
            <a:r>
              <a:rPr lang="sv-SE" sz="1100" dirty="0" err="1"/>
              <a:t>supervised</a:t>
            </a:r>
            <a:r>
              <a:rPr lang="sv-SE" sz="1100" dirty="0"/>
              <a:t> and </a:t>
            </a:r>
            <a:r>
              <a:rPr lang="sv-SE" sz="1100" dirty="0" err="1"/>
              <a:t>controlled</a:t>
            </a:r>
            <a:r>
              <a:rPr lang="sv-SE" sz="1100" dirty="0"/>
              <a:t> </a:t>
            </a:r>
            <a:r>
              <a:rPr lang="sv-SE" sz="1100" dirty="0" err="1"/>
              <a:t>radiation</a:t>
            </a:r>
            <a:r>
              <a:rPr lang="sv-SE" sz="1100" dirty="0"/>
              <a:t> areas”</a:t>
            </a:r>
          </a:p>
          <a:p>
            <a:pPr marL="0" indent="0">
              <a:buNone/>
            </a:pPr>
            <a:r>
              <a:rPr lang="sv-SE" sz="1100" dirty="0"/>
              <a:t>ESS-0066594   ”ESS </a:t>
            </a:r>
            <a:r>
              <a:rPr lang="sv-SE" sz="1100" dirty="0" err="1"/>
              <a:t>procedure</a:t>
            </a:r>
            <a:r>
              <a:rPr lang="sv-SE" sz="1100" dirty="0"/>
              <a:t> for </a:t>
            </a:r>
            <a:r>
              <a:rPr lang="sv-SE" sz="1100" dirty="0" err="1"/>
              <a:t>temporary</a:t>
            </a:r>
            <a:r>
              <a:rPr lang="sv-SE" sz="1100" dirty="0"/>
              <a:t> </a:t>
            </a:r>
            <a:r>
              <a:rPr lang="sv-SE" sz="1100" dirty="0" err="1"/>
              <a:t>Zoning</a:t>
            </a:r>
            <a:r>
              <a:rPr lang="sv-SE" sz="1100" dirty="0"/>
              <a:t> </a:t>
            </a:r>
            <a:r>
              <a:rPr lang="sv-SE" sz="1100" dirty="0" err="1"/>
              <a:t>changes</a:t>
            </a:r>
            <a:r>
              <a:rPr lang="sv-SE" sz="1100" dirty="0"/>
              <a:t> in </a:t>
            </a:r>
            <a:r>
              <a:rPr lang="sv-SE" sz="1100" dirty="0" err="1"/>
              <a:t>sections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</a:t>
            </a:r>
            <a:r>
              <a:rPr lang="sv-SE" sz="1100" dirty="0" err="1"/>
              <a:t>defined</a:t>
            </a:r>
            <a:r>
              <a:rPr lang="sv-SE" sz="1100" dirty="0"/>
              <a:t> </a:t>
            </a:r>
            <a:r>
              <a:rPr lang="sv-SE" sz="1100" dirty="0" err="1"/>
              <a:t>workspaces</a:t>
            </a:r>
            <a:r>
              <a:rPr lang="sv-SE" sz="1100" dirty="0"/>
              <a:t>””</a:t>
            </a:r>
          </a:p>
          <a:p>
            <a:pPr marL="0" indent="0">
              <a:buNone/>
            </a:pPr>
            <a:r>
              <a:rPr lang="sv-SE" sz="1100" dirty="0"/>
              <a:t>ESS-0019931   ”ESS </a:t>
            </a:r>
            <a:r>
              <a:rPr lang="sv-SE" sz="1100" dirty="0" err="1"/>
              <a:t>procedure</a:t>
            </a:r>
            <a:r>
              <a:rPr lang="sv-SE" sz="1100" dirty="0"/>
              <a:t> for designing </a:t>
            </a:r>
            <a:r>
              <a:rPr lang="sv-SE" sz="1100" dirty="0" err="1"/>
              <a:t>shielding</a:t>
            </a:r>
            <a:r>
              <a:rPr lang="sv-SE" sz="1100" dirty="0"/>
              <a:t> for </a:t>
            </a:r>
            <a:r>
              <a:rPr lang="sv-SE" sz="1100" dirty="0" err="1"/>
              <a:t>safety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ESS-0051491   ”ESS </a:t>
            </a:r>
            <a:r>
              <a:rPr lang="sv-SE" sz="1100" dirty="0" err="1"/>
              <a:t>procedure</a:t>
            </a:r>
            <a:r>
              <a:rPr lang="sv-SE" sz="1100" dirty="0"/>
              <a:t> for </a:t>
            </a:r>
            <a:r>
              <a:rPr lang="sv-SE" sz="1100" dirty="0" err="1"/>
              <a:t>activation</a:t>
            </a:r>
            <a:r>
              <a:rPr lang="sv-SE" sz="1100" dirty="0"/>
              <a:t> </a:t>
            </a:r>
            <a:r>
              <a:rPr lang="sv-SE" sz="1100" dirty="0" err="1"/>
              <a:t>calculations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ESS-0092033   ”ESS </a:t>
            </a:r>
            <a:r>
              <a:rPr lang="sv-SE" sz="1100" dirty="0" err="1"/>
              <a:t>activity</a:t>
            </a:r>
            <a:r>
              <a:rPr lang="sv-SE" sz="1100" dirty="0"/>
              <a:t> transport and </a:t>
            </a:r>
            <a:r>
              <a:rPr lang="sv-SE" sz="1100" dirty="0" err="1"/>
              <a:t>dose</a:t>
            </a:r>
            <a:r>
              <a:rPr lang="sv-SE" sz="1100" dirty="0"/>
              <a:t> </a:t>
            </a:r>
            <a:r>
              <a:rPr lang="sv-SE" sz="1100" dirty="0" err="1"/>
              <a:t>calculation</a:t>
            </a:r>
            <a:r>
              <a:rPr lang="sv-SE" sz="1100" dirty="0"/>
              <a:t> </a:t>
            </a:r>
            <a:r>
              <a:rPr lang="sv-SE" sz="1100" dirty="0" err="1"/>
              <a:t>models</a:t>
            </a:r>
            <a:r>
              <a:rPr lang="sv-SE" sz="1100" dirty="0"/>
              <a:t> and </a:t>
            </a:r>
            <a:r>
              <a:rPr lang="sv-SE" sz="1100" dirty="0" err="1"/>
              <a:t>tools</a:t>
            </a:r>
            <a:r>
              <a:rPr lang="sv-SE" sz="1100" dirty="0"/>
              <a:t> </a:t>
            </a:r>
            <a:r>
              <a:rPr lang="sv-SE" sz="1100" dirty="0" err="1"/>
              <a:t>used</a:t>
            </a:r>
            <a:r>
              <a:rPr lang="sv-SE" sz="1100" dirty="0"/>
              <a:t> in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analyses</a:t>
            </a:r>
            <a:r>
              <a:rPr lang="sv-SE" sz="1100" dirty="0"/>
              <a:t> at ESS”</a:t>
            </a:r>
          </a:p>
          <a:p>
            <a:pPr marL="0" indent="0">
              <a:buNone/>
            </a:pPr>
            <a:r>
              <a:rPr lang="sv-SE" sz="1100" dirty="0"/>
              <a:t>ESS-0131704   ”</a:t>
            </a:r>
            <a:r>
              <a:rPr lang="sv-SE" sz="1100" dirty="0" err="1"/>
              <a:t>Considerations</a:t>
            </a:r>
            <a:r>
              <a:rPr lang="sv-SE" sz="1100" dirty="0"/>
              <a:t> in the design </a:t>
            </a:r>
            <a:r>
              <a:rPr lang="sv-SE" sz="1100" dirty="0" err="1"/>
              <a:t>of</a:t>
            </a:r>
            <a:r>
              <a:rPr lang="sv-SE" sz="1100" dirty="0"/>
              <a:t> </a:t>
            </a:r>
            <a:r>
              <a:rPr lang="sv-SE" sz="1100" dirty="0" err="1"/>
              <a:t>facilities</a:t>
            </a:r>
            <a:r>
              <a:rPr lang="sv-SE" sz="1100" dirty="0"/>
              <a:t> and areas for </a:t>
            </a:r>
            <a:r>
              <a:rPr lang="sv-SE" sz="1100" dirty="0" err="1"/>
              <a:t>storage</a:t>
            </a:r>
            <a:r>
              <a:rPr lang="sv-SE" sz="1100" dirty="0"/>
              <a:t> </a:t>
            </a:r>
            <a:r>
              <a:rPr lang="sv-SE" sz="1100" dirty="0" err="1"/>
              <a:t>of</a:t>
            </a:r>
            <a:r>
              <a:rPr lang="sv-SE" sz="1100" dirty="0"/>
              <a:t> </a:t>
            </a:r>
            <a:r>
              <a:rPr lang="sv-SE" sz="1100" dirty="0" err="1"/>
              <a:t>radioactive</a:t>
            </a:r>
            <a:r>
              <a:rPr lang="sv-SE" sz="1100" dirty="0"/>
              <a:t> </a:t>
            </a:r>
            <a:r>
              <a:rPr lang="sv-SE" sz="1100" dirty="0" err="1"/>
              <a:t>substances</a:t>
            </a:r>
            <a:r>
              <a:rPr lang="sv-SE" sz="1100" dirty="0"/>
              <a:t> and </a:t>
            </a:r>
            <a:r>
              <a:rPr lang="sv-SE" sz="1100" dirty="0" err="1"/>
              <a:t>radioactive</a:t>
            </a:r>
            <a:r>
              <a:rPr lang="sv-SE" sz="1100" dirty="0"/>
              <a:t> </a:t>
            </a:r>
            <a:r>
              <a:rPr lang="sv-SE" sz="1100" dirty="0" err="1"/>
              <a:t>wastes</a:t>
            </a:r>
            <a:r>
              <a:rPr lang="sv-SE" sz="1100" dirty="0"/>
              <a:t>”</a:t>
            </a:r>
          </a:p>
          <a:p>
            <a:pPr marL="0" indent="0">
              <a:buNone/>
            </a:pPr>
            <a:r>
              <a:rPr lang="sv-SE" sz="1100" dirty="0"/>
              <a:t>ESS-0000002   ”</a:t>
            </a:r>
            <a:r>
              <a:rPr lang="sv-SE" sz="1100" dirty="0" err="1"/>
              <a:t>Preliminary</a:t>
            </a:r>
            <a:r>
              <a:rPr lang="sv-SE" sz="1100" dirty="0"/>
              <a:t> </a:t>
            </a:r>
            <a:r>
              <a:rPr lang="sv-SE" sz="1100" dirty="0" err="1"/>
              <a:t>Safety</a:t>
            </a:r>
            <a:r>
              <a:rPr lang="sv-SE" sz="1100" dirty="0"/>
              <a:t> </a:t>
            </a:r>
            <a:r>
              <a:rPr lang="sv-SE" sz="1100" dirty="0" err="1"/>
              <a:t>Analysis</a:t>
            </a:r>
            <a:r>
              <a:rPr lang="sv-SE" sz="1100" dirty="0"/>
              <a:t> </a:t>
            </a:r>
            <a:r>
              <a:rPr lang="sv-SE" sz="1100" dirty="0" err="1"/>
              <a:t>Report</a:t>
            </a:r>
            <a:r>
              <a:rPr lang="sv-SE" sz="1100" dirty="0"/>
              <a:t>, PSAR”</a:t>
            </a:r>
          </a:p>
          <a:p>
            <a:pPr marL="0" indent="0">
              <a:buNone/>
            </a:pPr>
            <a:endParaRPr lang="en-GB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79C9C-C934-BE45-B5C8-66D6E7E1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511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E4D5C05-D8C5-E340-AC47-0DDDA710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z="3200" dirty="0"/>
              <a:t>Conclusion</a:t>
            </a:r>
            <a:endParaRPr lang="en-US" alt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C0A79-3B62-DF4A-9A7C-F38406B8F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600201"/>
            <a:ext cx="8507413" cy="4525963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ESS has established a well-defined, systematic process to identify, evaluate, and control potential radiation hazards and accidents.</a:t>
            </a: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 This process is in alignment with regulatory body (SSM) conditions but a close relationship with authority is needed to clarify expectation and get agreement on the approaches used (to be managed at the right time to minimize project risk)</a:t>
            </a: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The implementation of the methodology  is on going and have to face:</a:t>
            </a:r>
          </a:p>
          <a:p>
            <a:pPr lvl="1">
              <a:defRPr/>
            </a:pPr>
            <a:r>
              <a:rPr lang="en-US" dirty="0">
                <a:solidFill>
                  <a:srgbClr val="000090"/>
                </a:solidFill>
              </a:rPr>
              <a:t>Different stage of maturity in the different systems of ESS,</a:t>
            </a:r>
          </a:p>
          <a:p>
            <a:pPr lvl="1">
              <a:defRPr/>
            </a:pPr>
            <a:r>
              <a:rPr lang="en-US" dirty="0">
                <a:solidFill>
                  <a:srgbClr val="000090"/>
                </a:solidFill>
              </a:rPr>
              <a:t>Needs of iterations for:</a:t>
            </a:r>
          </a:p>
          <a:p>
            <a:pPr lvl="2">
              <a:defRPr/>
            </a:pPr>
            <a:r>
              <a:rPr lang="en-US" dirty="0">
                <a:solidFill>
                  <a:srgbClr val="000090"/>
                </a:solidFill>
              </a:rPr>
              <a:t> refinement of analyses based on updated inputs,</a:t>
            </a:r>
          </a:p>
          <a:p>
            <a:pPr lvl="2">
              <a:defRPr/>
            </a:pPr>
            <a:r>
              <a:rPr lang="en-US" dirty="0">
                <a:solidFill>
                  <a:srgbClr val="000090"/>
                </a:solidFill>
              </a:rPr>
              <a:t>  optimization of radiation safety functions choice and corresponding classification,</a:t>
            </a:r>
          </a:p>
          <a:p>
            <a:pPr lvl="1">
              <a:defRPr/>
            </a:pPr>
            <a:r>
              <a:rPr lang="en-US" dirty="0">
                <a:solidFill>
                  <a:srgbClr val="000090"/>
                </a:solidFill>
              </a:rPr>
              <a:t>Increase need for coordination in order to get consistency and holistic view</a:t>
            </a:r>
          </a:p>
          <a:p>
            <a:pPr marL="457200" lvl="1" indent="0">
              <a:buNone/>
              <a:defRPr/>
            </a:pPr>
            <a:endParaRPr lang="en-US" dirty="0">
              <a:solidFill>
                <a:srgbClr val="2E9BE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1D36-F0FB-C546-9B66-45AB1D90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4AC65-E7E5-1A41-845D-340675B493A8}" type="slidenum">
              <a:rPr lang="sv-SE"/>
              <a:pPr>
                <a:defRPr/>
              </a:pPr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855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4816-985B-1143-95CA-7D209E4F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19CA0-78F2-9644-8101-A574B13B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sz="4000" dirty="0"/>
              <a:t>Thank you!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2"/>
              </a:rPr>
              <a:t>https://confluence.esss.lu.se/display/ESH/Radiation+Safety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1EAB2-1CCE-9C49-9689-226D3B83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0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4F5D-15D6-2F4C-A282-1B5DAEBA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DC81-0231-1E4E-979D-6E52C3538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Backup slides</a:t>
            </a:r>
          </a:p>
          <a:p>
            <a:pPr marL="0" indent="0" algn="ctr">
              <a:buNone/>
            </a:pP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7CA4E-37C0-764D-8346-29E16EF8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2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E9BE3"/>
                </a:solidFill>
              </a:rPr>
              <a:t>Radiological hazards at ESS: orders of magnitude</a:t>
            </a: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>
                <a:solidFill>
                  <a:srgbClr val="2E9BE3"/>
                </a:solidFill>
              </a:rPr>
              <a:t>ESS radiation safety framework - GSO</a:t>
            </a:r>
          </a:p>
          <a:p>
            <a:pPr lvl="1"/>
            <a:endParaRPr lang="en-US" dirty="0">
              <a:solidFill>
                <a:srgbClr val="2E9BE3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ESS process for radiation safety analysis and safety functions identification/classification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List of useful ESS Radiation Safety documentation</a:t>
            </a:r>
          </a:p>
          <a:p>
            <a:endParaRPr lang="en-US" dirty="0">
              <a:solidFill>
                <a:srgbClr val="2E9BE3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811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5C0F-9059-3543-B18D-9BB2C017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74638"/>
            <a:ext cx="10022904" cy="1143000"/>
          </a:xfrm>
        </p:spPr>
        <p:txBody>
          <a:bodyPr/>
          <a:lstStyle/>
          <a:p>
            <a:r>
              <a:rPr lang="en-GB" dirty="0"/>
              <a:t>RSF and WRSF for the Normal Conducting </a:t>
            </a:r>
            <a:r>
              <a:rPr lang="en-GB" dirty="0" err="1"/>
              <a:t>Linac</a:t>
            </a:r>
            <a:r>
              <a:rPr lang="en-GB" dirty="0"/>
              <a:t> Beam Commissioning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804AF-7470-4044-9CAD-7FD22E7F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D2A1A-5CBD-4143-B9B5-B6F5092FF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76" y="1567255"/>
            <a:ext cx="4402700" cy="5174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548BA2-934C-9142-8127-B4B8FBD9419C}"/>
              </a:ext>
            </a:extLst>
          </p:cNvPr>
          <p:cNvSpPr txBox="1"/>
          <p:nvPr/>
        </p:nvSpPr>
        <p:spPr>
          <a:xfrm>
            <a:off x="335360" y="170080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400" dirty="0"/>
              <a:t>Extract from the current PSAR rev 9</a:t>
            </a:r>
          </a:p>
        </p:txBody>
      </p:sp>
    </p:spTree>
    <p:extLst>
      <p:ext uri="{BB962C8B-B14F-4D97-AF65-F5344CB8AC3E}">
        <p14:creationId xmlns:p14="http://schemas.microsoft.com/office/powerpoint/2010/main" val="3343658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226192"/>
            <a:ext cx="9073008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Step 1 :</a:t>
            </a:r>
            <a:br>
              <a:rPr lang="en-US" dirty="0"/>
            </a:br>
            <a:r>
              <a:rPr lang="en-US" dirty="0"/>
              <a:t>RSF and WRSF/SSCs needed in normal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31504" y="1520766"/>
          <a:ext cx="8856984" cy="4936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7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335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Area</a:t>
                      </a:r>
                    </a:p>
                    <a:p>
                      <a:pPr algn="l"/>
                      <a:r>
                        <a:rPr lang="en-US" sz="1200" dirty="0"/>
                        <a:t>Radiological hazard</a:t>
                      </a:r>
                    </a:p>
                  </a:txBody>
                  <a:tcPr marL="71530" marR="71530" marT="35765" marB="357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Active</a:t>
                      </a:r>
                      <a:r>
                        <a:rPr lang="en-US" sz="1400" b="1" baseline="0" dirty="0"/>
                        <a:t> cell</a:t>
                      </a:r>
                      <a:endParaRPr lang="en-US" sz="1400" b="1" dirty="0"/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Utility area</a:t>
                      </a:r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Monolith area</a:t>
                      </a:r>
                    </a:p>
                  </a:txBody>
                  <a:tcPr marL="71530" marR="71530" marT="35765" marB="35765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826">
                <a:tc>
                  <a:txBody>
                    <a:bodyPr/>
                    <a:lstStyle/>
                    <a:p>
                      <a:r>
                        <a:rPr lang="en-US" sz="1400" b="1" dirty="0"/>
                        <a:t>Prompt radiation</a:t>
                      </a:r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Not concerned</a:t>
                      </a:r>
                    </a:p>
                  </a:txBody>
                  <a:tcPr marL="71530" marR="71530" marT="35765" marB="3576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Not concerned</a:t>
                      </a:r>
                    </a:p>
                  </a:txBody>
                  <a:tcPr marL="71530" marR="71530" marT="35765" marB="35765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Shielding in monolith vessel (RSF 105)</a:t>
                      </a:r>
                    </a:p>
                    <a:p>
                      <a:r>
                        <a:rPr lang="en-US" sz="1100" dirty="0"/>
                        <a:t>Shielding around </a:t>
                      </a:r>
                      <a:r>
                        <a:rPr lang="en-US" sz="1100" dirty="0" err="1"/>
                        <a:t>mon.</a:t>
                      </a:r>
                      <a:r>
                        <a:rPr lang="en-US" sz="1100" dirty="0"/>
                        <a:t> vessel (RSF105)</a:t>
                      </a:r>
                    </a:p>
                    <a:p>
                      <a:r>
                        <a:rPr lang="en-US" sz="1100" dirty="0"/>
                        <a:t>Monolith</a:t>
                      </a:r>
                      <a:r>
                        <a:rPr lang="en-US" sz="1100" baseline="0" dirty="0"/>
                        <a:t> concrete structure(RSF105)</a:t>
                      </a:r>
                    </a:p>
                    <a:p>
                      <a:r>
                        <a:rPr lang="en-US" sz="1100" baseline="0" dirty="0"/>
                        <a:t>Bunker shielding(RSF105)</a:t>
                      </a:r>
                    </a:p>
                    <a:p>
                      <a:r>
                        <a:rPr lang="en-US" sz="1100" baseline="0" dirty="0"/>
                        <a:t>Control access to areas (RSF 102)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259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Residual radiation from activated components</a:t>
                      </a:r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Shielding in outer walls and openings of active cell (RSF 105,39,40))</a:t>
                      </a:r>
                    </a:p>
                    <a:p>
                      <a:r>
                        <a:rPr lang="en-US" sz="1100" dirty="0"/>
                        <a:t>Shielding in </a:t>
                      </a:r>
                      <a:r>
                        <a:rPr lang="en-US" sz="1100" dirty="0" err="1"/>
                        <a:t>intrabay</a:t>
                      </a:r>
                      <a:r>
                        <a:rPr lang="en-US" sz="1100" dirty="0"/>
                        <a:t> doors and wall (RSF105); Casks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Shielding blanket on</a:t>
                      </a:r>
                      <a:r>
                        <a:rPr lang="en-US" sz="1100" baseline="0" dirty="0"/>
                        <a:t> wheel </a:t>
                      </a:r>
                      <a:r>
                        <a:rPr lang="en-US" sz="1100" dirty="0"/>
                        <a:t>(RSF 105)</a:t>
                      </a:r>
                      <a:endParaRPr lang="en-US" sz="1100" baseline="0" dirty="0"/>
                    </a:p>
                    <a:p>
                      <a:r>
                        <a:rPr lang="en-US" sz="1100" baseline="0" dirty="0" err="1"/>
                        <a:t>Intrabay</a:t>
                      </a:r>
                      <a:r>
                        <a:rPr lang="en-US" sz="1100" baseline="0" dirty="0"/>
                        <a:t> door drive system &amp; controls including </a:t>
                      </a:r>
                      <a:r>
                        <a:rPr lang="en-US" sz="1200" baseline="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100" baseline="0" dirty="0"/>
                        <a:t> monitoring (RSF 38)</a:t>
                      </a:r>
                    </a:p>
                    <a:p>
                      <a:r>
                        <a:rPr lang="en-US" sz="1100" baseline="0" dirty="0"/>
                        <a:t>Access control system for ACF (RSF 37)</a:t>
                      </a:r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Triangular utility rooms walls, floors and doors (RSF 105)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Shielding for filters getters and ion exchangers (RSF 105)</a:t>
                      </a:r>
                    </a:p>
                    <a:p>
                      <a:r>
                        <a:rPr lang="en-US" sz="1100" dirty="0"/>
                        <a:t>Local</a:t>
                      </a:r>
                      <a:r>
                        <a:rPr lang="en-US" sz="1100" baseline="0" dirty="0"/>
                        <a:t> system and component shielding(RSF105)</a:t>
                      </a:r>
                    </a:p>
                    <a:p>
                      <a:r>
                        <a:rPr lang="en-US" sz="1100" baseline="0" dirty="0"/>
                        <a:t>Access control system (RSF 35,102)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Shielding in monolith vessel (RSF 105)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Shielding around </a:t>
                      </a:r>
                      <a:r>
                        <a:rPr lang="en-US" sz="1100" dirty="0" err="1"/>
                        <a:t>mon.</a:t>
                      </a:r>
                      <a:r>
                        <a:rPr lang="en-US" sz="1100" dirty="0"/>
                        <a:t> vessel(RSF 105)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Monolith</a:t>
                      </a:r>
                      <a:r>
                        <a:rPr lang="en-US" sz="1100" baseline="0" dirty="0"/>
                        <a:t> concrete structure</a:t>
                      </a:r>
                      <a:r>
                        <a:rPr lang="en-US" sz="1100" dirty="0"/>
                        <a:t>(RSF 105)</a:t>
                      </a:r>
                      <a:endParaRPr lang="en-US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Bunker shielding</a:t>
                      </a:r>
                      <a:r>
                        <a:rPr lang="en-US" sz="1100" dirty="0"/>
                        <a:t>(RSF 105)</a:t>
                      </a:r>
                      <a:endParaRPr lang="en-US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Light shutters</a:t>
                      </a:r>
                      <a:r>
                        <a:rPr lang="en-US" sz="1100" dirty="0"/>
                        <a:t>(RSF 105)</a:t>
                      </a:r>
                      <a:endParaRPr lang="en-US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casks</a:t>
                      </a:r>
                      <a:r>
                        <a:rPr lang="en-US" sz="1100" dirty="0"/>
                        <a:t>(RSF 105)</a:t>
                      </a:r>
                    </a:p>
                    <a:p>
                      <a:endParaRPr lang="en-US" sz="1100" dirty="0"/>
                    </a:p>
                  </a:txBody>
                  <a:tcPr marL="71530" marR="71530" marT="35765" marB="3576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8988">
                <a:tc>
                  <a:txBody>
                    <a:bodyPr/>
                    <a:lstStyle/>
                    <a:p>
                      <a:r>
                        <a:rPr lang="en-US" sz="1400" b="1" dirty="0"/>
                        <a:t>Spread of contamination</a:t>
                      </a:r>
                    </a:p>
                  </a:txBody>
                  <a:tcPr marL="71530" marR="71530" marT="35765" marB="3576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Active cell enclosure (RSF83,85)</a:t>
                      </a:r>
                    </a:p>
                    <a:p>
                      <a:r>
                        <a:rPr lang="en-US" sz="1100" dirty="0"/>
                        <a:t>Active cell HVAC and controls (RSF 85)</a:t>
                      </a:r>
                    </a:p>
                    <a:p>
                      <a:r>
                        <a:rPr lang="en-US" sz="1100" dirty="0"/>
                        <a:t>Access, hatches and openings control system for active cell (RSF37,39,40) </a:t>
                      </a:r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Primary cooling systems and associated boundaries + normal control system (RSF-55,57,59,60,61,63,64,103)</a:t>
                      </a:r>
                    </a:p>
                    <a:p>
                      <a:r>
                        <a:rPr lang="en-US" sz="1100" dirty="0"/>
                        <a:t>Purification systems in cooling systems (filters, getters,</a:t>
                      </a:r>
                      <a:r>
                        <a:rPr lang="en-US" sz="1100" baseline="0" dirty="0"/>
                        <a:t> ion exchangers)(RSF56)</a:t>
                      </a:r>
                    </a:p>
                    <a:p>
                      <a:r>
                        <a:rPr lang="en-US" sz="1100" baseline="0" dirty="0"/>
                        <a:t>Connection cell leak rate, HVAC &amp; controls (RSF106)</a:t>
                      </a:r>
                    </a:p>
                    <a:p>
                      <a:r>
                        <a:rPr lang="en-US" sz="1100" baseline="0" dirty="0"/>
                        <a:t>Utility rooms leak rate, HVAC, controls(RSF106)</a:t>
                      </a:r>
                    </a:p>
                    <a:p>
                      <a:r>
                        <a:rPr lang="en-US" sz="1100" baseline="0" dirty="0"/>
                        <a:t>High bay leak rate, HVAC and controls (RSF106)</a:t>
                      </a:r>
                    </a:p>
                    <a:p>
                      <a:r>
                        <a:rPr lang="en-US" sz="1100" dirty="0"/>
                        <a:t>Control access to areas(RSF102)</a:t>
                      </a:r>
                    </a:p>
                  </a:txBody>
                  <a:tcPr marL="71530" marR="71530" marT="35765" marB="3576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Primary cooling systems and associated boundaries + normal control system (RSF-55,57,59,60,61,63,64,66,103)</a:t>
                      </a:r>
                    </a:p>
                    <a:p>
                      <a:r>
                        <a:rPr lang="en-US" sz="1100" dirty="0"/>
                        <a:t>Purification systems in cooling systems (filters, getters,</a:t>
                      </a:r>
                      <a:r>
                        <a:rPr lang="en-US" sz="1100" baseline="0" dirty="0"/>
                        <a:t> ion exchangers)(RSF56)</a:t>
                      </a:r>
                    </a:p>
                    <a:p>
                      <a:r>
                        <a:rPr lang="en-US" sz="1100" baseline="0" dirty="0"/>
                        <a:t>Monolith vessel up to isolation components  (RSF 76)</a:t>
                      </a:r>
                    </a:p>
                    <a:p>
                      <a:r>
                        <a:rPr lang="en-US" sz="1100" baseline="0" dirty="0"/>
                        <a:t>Atmosphere system &amp; controls(RSF 67)</a:t>
                      </a:r>
                    </a:p>
                    <a:p>
                      <a:r>
                        <a:rPr lang="en-US" sz="1100" baseline="0" dirty="0"/>
                        <a:t>Choppers and beam guides (RSF 53)</a:t>
                      </a:r>
                      <a:endParaRPr lang="en-US" sz="1100" dirty="0"/>
                    </a:p>
                  </a:txBody>
                  <a:tcPr marL="71530" marR="71530" marT="35765" marB="3576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47728" y="6493887"/>
            <a:ext cx="525658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WRSF/RSF in normal operation for target station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495600" y="6535290"/>
            <a:ext cx="432048" cy="268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7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2292"/>
            <a:ext cx="8363272" cy="122650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Radiological hazards</a:t>
            </a:r>
            <a:br>
              <a:rPr lang="en-GB" dirty="0"/>
            </a:br>
            <a:r>
              <a:rPr lang="en-GB" dirty="0"/>
              <a:t>  </a:t>
            </a:r>
            <a:r>
              <a:rPr lang="en-GB" sz="2200" dirty="0"/>
              <a:t>orders of magnitude for Accelerator </a:t>
            </a:r>
            <a:br>
              <a:rPr lang="en-GB" sz="2200" dirty="0"/>
            </a:br>
            <a:r>
              <a:rPr lang="en-GB" sz="2200" dirty="0"/>
              <a:t>Radioactive inventory from activated air – Prompt 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 rot="5400000">
            <a:off x="3859567" y="2546597"/>
            <a:ext cx="1683569" cy="36004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23792" y="3593300"/>
            <a:ext cx="107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Shielding</a:t>
            </a:r>
          </a:p>
          <a:p>
            <a:pPr algn="ctr"/>
            <a:r>
              <a:rPr lang="en-US" sz="900" dirty="0"/>
              <a:t>(concrete + earth)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35028" y="3143538"/>
            <a:ext cx="231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Closest area off site – max 2 </a:t>
            </a:r>
            <a:r>
              <a:rPr lang="en-US" sz="1100" dirty="0" err="1">
                <a:latin typeface="Arial"/>
                <a:ea typeface="ＭＳ Ｐゴシック" charset="0"/>
                <a:cs typeface="Arial"/>
              </a:rPr>
              <a:t>n</a:t>
            </a:r>
            <a:r>
              <a:rPr lang="en-US" sz="1100" dirty="0" err="1"/>
              <a:t>Sv</a:t>
            </a:r>
            <a:r>
              <a:rPr lang="en-US" sz="1100" dirty="0"/>
              <a:t>/h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70" y="2378558"/>
            <a:ext cx="536983" cy="536983"/>
          </a:xfrm>
          <a:prstGeom prst="rect">
            <a:avLst/>
          </a:prstGeom>
        </p:spPr>
      </p:pic>
      <p:pic>
        <p:nvPicPr>
          <p:cNvPr id="24" name="Picture 23" descr="Acc schematic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261" y="2459131"/>
            <a:ext cx="2907070" cy="46207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5400000">
            <a:off x="4219607" y="2546598"/>
            <a:ext cx="1683569" cy="3600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6">
                <a:lumMod val="5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7032104" y="1558105"/>
            <a:ext cx="0" cy="24646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68605" y="3038976"/>
            <a:ext cx="148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 </a:t>
            </a:r>
            <a:r>
              <a:rPr lang="el-GR" sz="1100" dirty="0">
                <a:latin typeface="Arial"/>
                <a:ea typeface="ＭＳ Ｐゴシック" charset="0"/>
                <a:cs typeface="Arial"/>
              </a:rPr>
              <a:t>μ</a:t>
            </a:r>
            <a:r>
              <a:rPr lang="en-US" sz="1100" dirty="0" err="1"/>
              <a:t>Sv</a:t>
            </a:r>
            <a:r>
              <a:rPr lang="en-US" sz="1100" dirty="0"/>
              <a:t>/h max on berm</a:t>
            </a:r>
          </a:p>
        </p:txBody>
      </p:sp>
      <p:graphicFrame>
        <p:nvGraphicFramePr>
          <p:cNvPr id="42" name="Object 16"/>
          <p:cNvGraphicFramePr>
            <a:graphicFrameLocks noChangeAspect="1"/>
          </p:cNvGraphicFramePr>
          <p:nvPr>
            <p:extLst/>
          </p:nvPr>
        </p:nvGraphicFramePr>
        <p:xfrm>
          <a:off x="8052140" y="2047854"/>
          <a:ext cx="360040" cy="99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lip" r:id="rId7" imgW="326880" imgH="975240" progId="MS_ClipArt_Gallery.2">
                  <p:embed/>
                </p:oleObj>
              </mc:Choice>
              <mc:Fallback>
                <p:oleObj name="Clip" r:id="rId7" imgW="326880" imgH="975240" progId="MS_ClipArt_Gallery.2">
                  <p:embed/>
                  <p:pic>
                    <p:nvPicPr>
                      <p:cNvPr id="4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2140" y="2047854"/>
                        <a:ext cx="360040" cy="991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775520" y="3143538"/>
            <a:ext cx="2006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Beam on - </a:t>
            </a:r>
            <a:r>
              <a:rPr lang="en-US" sz="1100" dirty="0"/>
              <a:t>1 W/m loss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76003" y="1779566"/>
            <a:ext cx="2049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Beam on -  full beam loss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16132" y="1827219"/>
            <a:ext cx="171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400 </a:t>
            </a:r>
            <a:r>
              <a:rPr lang="en-US" sz="1100" dirty="0" err="1">
                <a:solidFill>
                  <a:srgbClr val="FF0000"/>
                </a:solidFill>
              </a:rPr>
              <a:t>mSv</a:t>
            </a:r>
            <a:r>
              <a:rPr lang="en-US" sz="1100" dirty="0">
                <a:solidFill>
                  <a:srgbClr val="FF0000"/>
                </a:solidFill>
              </a:rPr>
              <a:t>/h max on berm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40212" y="1790560"/>
            <a:ext cx="231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Closest area off site – max 4 </a:t>
            </a:r>
            <a:r>
              <a:rPr lang="en-US" sz="1100" dirty="0" err="1">
                <a:solidFill>
                  <a:srgbClr val="FF0000"/>
                </a:solidFill>
              </a:rPr>
              <a:t>mSv</a:t>
            </a:r>
            <a:r>
              <a:rPr lang="en-US" sz="1100" dirty="0">
                <a:solidFill>
                  <a:srgbClr val="FF0000"/>
                </a:solidFill>
              </a:rPr>
              <a:t>/h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892" y="4075955"/>
            <a:ext cx="5541135" cy="2695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5026" y="5728568"/>
            <a:ext cx="43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15 DAC max  (14 </a:t>
            </a:r>
            <a:r>
              <a:rPr lang="en-US" sz="1400" dirty="0" err="1"/>
              <a:t>GBq</a:t>
            </a:r>
            <a:r>
              <a:rPr lang="en-US" sz="1400" dirty="0"/>
              <a:t>) in the tunnel during operation and beam on (1 W/m loss) with renewal HVAC = 0 </a:t>
            </a:r>
          </a:p>
          <a:p>
            <a:r>
              <a:rPr lang="en-US" sz="1400" dirty="0"/>
              <a:t>(with </a:t>
            </a:r>
            <a:r>
              <a:rPr lang="en-US" sz="1400" dirty="0" err="1"/>
              <a:t>rHVAC</a:t>
            </a:r>
            <a:r>
              <a:rPr lang="en-US" sz="1400" dirty="0"/>
              <a:t> = 0.5, 10 </a:t>
            </a:r>
            <a:r>
              <a:rPr lang="en-US" sz="1400" dirty="0" err="1"/>
              <a:t>GBq</a:t>
            </a:r>
            <a:r>
              <a:rPr lang="en-US" sz="1400" dirty="0"/>
              <a:t> corresponding to 9 DAC)</a:t>
            </a:r>
          </a:p>
        </p:txBody>
      </p:sp>
    </p:spTree>
    <p:extLst>
      <p:ext uri="{BB962C8B-B14F-4D97-AF65-F5344CB8AC3E}">
        <p14:creationId xmlns:p14="http://schemas.microsoft.com/office/powerpoint/2010/main" val="104556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2292"/>
            <a:ext cx="8363272" cy="122650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Radiological hazards</a:t>
            </a:r>
            <a:br>
              <a:rPr lang="en-GB" dirty="0"/>
            </a:br>
            <a:r>
              <a:rPr lang="en-GB" dirty="0"/>
              <a:t>  </a:t>
            </a:r>
            <a:r>
              <a:rPr lang="en-GB" sz="2200" dirty="0"/>
              <a:t>orders of magnitude for target station </a:t>
            </a:r>
            <a:br>
              <a:rPr lang="en-GB" sz="2200" dirty="0"/>
            </a:br>
            <a:r>
              <a:rPr lang="en-GB" sz="2200" dirty="0"/>
              <a:t>Radioactive inventory– Prompt and residual 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28800"/>
            <a:ext cx="1566838" cy="159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38" y="3707086"/>
            <a:ext cx="2409601" cy="1412776"/>
          </a:xfrm>
          <a:prstGeom prst="rect">
            <a:avLst/>
          </a:prstGeom>
        </p:spPr>
      </p:pic>
      <p:pic>
        <p:nvPicPr>
          <p:cNvPr id="10" name="Picture 9" descr="3.bmp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687" y="5517232"/>
            <a:ext cx="2166940" cy="13382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06717" y="139776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Monolith area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3687" y="331796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Utility 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7646" y="5180048"/>
            <a:ext cx="15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Active cells facility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4788" y="2063254"/>
            <a:ext cx="14509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∼ 4.10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err="1"/>
              <a:t>Bq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02307" y="4228809"/>
            <a:ext cx="13555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∼ 4.10</a:t>
            </a:r>
            <a:r>
              <a:rPr lang="en-US" baseline="30000"/>
              <a:t>12</a:t>
            </a:r>
            <a:r>
              <a:rPr lang="en-US"/>
              <a:t>Bq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133776" y="6055872"/>
            <a:ext cx="13451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∼ 8.10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 err="1"/>
              <a:t>Bq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5951984" y="1674763"/>
            <a:ext cx="72008" cy="50467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17. Full view 4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00" y="1444063"/>
            <a:ext cx="4034272" cy="2249545"/>
          </a:xfrm>
          <a:prstGeom prst="rect">
            <a:avLst/>
          </a:prstGeom>
          <a:ln>
            <a:noFill/>
          </a:ln>
        </p:spPr>
      </p:pic>
      <p:sp>
        <p:nvSpPr>
          <p:cNvPr id="30" name="Oval 29"/>
          <p:cNvSpPr/>
          <p:nvPr/>
        </p:nvSpPr>
        <p:spPr>
          <a:xfrm>
            <a:off x="6268740" y="1846964"/>
            <a:ext cx="1489006" cy="107798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99207" y="1988840"/>
            <a:ext cx="606610" cy="936104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447278" y="2129114"/>
            <a:ext cx="1371664" cy="879441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6187052" y="3424680"/>
            <a:ext cx="1557546" cy="93750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460874" y="3693607"/>
            <a:ext cx="937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shielding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8705" y="4021540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Designed to attenuate with a criterion of 3 </a:t>
            </a:r>
            <a:r>
              <a:rPr lang="el-GR" sz="1100" dirty="0">
                <a:latin typeface="Arial"/>
                <a:ea typeface="ＭＳ Ｐゴシック" charset="0"/>
                <a:cs typeface="Arial"/>
              </a:rPr>
              <a:t>μ</a:t>
            </a:r>
            <a:r>
              <a:rPr lang="en-US" sz="1100" dirty="0" err="1"/>
              <a:t>Sv</a:t>
            </a:r>
            <a:r>
              <a:rPr lang="en-US" sz="1100" dirty="0"/>
              <a:t>/h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35" y="3324810"/>
            <a:ext cx="536983" cy="5369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0200" y="5119863"/>
            <a:ext cx="2231560" cy="152644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541381" y="5517232"/>
            <a:ext cx="2019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Dose map of the target wheel (irradiated 5 years + 14 days of cooling time) in the active cell.</a:t>
            </a:r>
          </a:p>
          <a:p>
            <a:pPr algn="ctr"/>
            <a:r>
              <a:rPr lang="en-US" sz="1100" dirty="0"/>
              <a:t>(2000 </a:t>
            </a:r>
            <a:r>
              <a:rPr lang="en-US" sz="1100" dirty="0" err="1"/>
              <a:t>Sv</a:t>
            </a:r>
            <a:r>
              <a:rPr lang="en-US" sz="1100" dirty="0"/>
              <a:t>/h contact)</a:t>
            </a:r>
          </a:p>
        </p:txBody>
      </p:sp>
    </p:spTree>
    <p:extLst>
      <p:ext uri="{BB962C8B-B14F-4D97-AF65-F5344CB8AC3E}">
        <p14:creationId xmlns:p14="http://schemas.microsoft.com/office/powerpoint/2010/main" val="4282241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864" y="218654"/>
            <a:ext cx="7139136" cy="1143000"/>
          </a:xfrm>
        </p:spPr>
        <p:txBody>
          <a:bodyPr/>
          <a:lstStyle/>
          <a:p>
            <a:r>
              <a:rPr lang="en-US" dirty="0"/>
              <a:t>ESS radiation safety 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1404481" y="1521754"/>
            <a:ext cx="946520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The protection level expected is defined through dose limits, dose constraints and design criteria provided by the national regulation and Swedish Radiation Safety Authority (SSM) conditions.</a:t>
            </a:r>
          </a:p>
        </p:txBody>
      </p:sp>
      <p:sp>
        <p:nvSpPr>
          <p:cNvPr id="9" name="Down Arrow 8"/>
          <p:cNvSpPr/>
          <p:nvPr/>
        </p:nvSpPr>
        <p:spPr>
          <a:xfrm>
            <a:off x="5957064" y="2236644"/>
            <a:ext cx="360040" cy="360040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91544" y="4103166"/>
            <a:ext cx="129614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Events and circumstances that affect the facility shall be divided in 5 event classes based on frequencies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4391" y="3492206"/>
            <a:ext cx="129614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The radiation safety functions are the functions implemented to stay below these limits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0760" y="5128046"/>
            <a:ext cx="129614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radiation safety functions are identified through the radiation safety analysis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8737600" y="4519919"/>
            <a:ext cx="598760" cy="49093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2947A-C5E4-8E49-A86D-FD5CDD84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2733801"/>
            <a:ext cx="3478326" cy="40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3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864" y="218654"/>
            <a:ext cx="7139136" cy="1143000"/>
          </a:xfrm>
        </p:spPr>
        <p:txBody>
          <a:bodyPr/>
          <a:lstStyle/>
          <a:p>
            <a:r>
              <a:rPr lang="en-US" dirty="0"/>
              <a:t>ESS radiation safety  framework – detailed GSO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10" name="TextBox 9"/>
          <p:cNvSpPr txBox="1"/>
          <p:nvPr/>
        </p:nvSpPr>
        <p:spPr>
          <a:xfrm>
            <a:off x="3198898" y="6598367"/>
            <a:ext cx="603535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Events and circumstances that affect the facility shall be divided in 5 event classes based on frequencies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75836" y="2492663"/>
            <a:ext cx="18002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radiation safety functions RSF are the functions implemented to stay below the limits defined for the public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50149" y="4457263"/>
            <a:ext cx="1296144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 RSF are identified through the radiation safety analysis using deterministic approach and </a:t>
            </a:r>
            <a:r>
              <a:rPr lang="en-US" sz="1200" dirty="0" err="1">
                <a:solidFill>
                  <a:schemeClr val="tx1"/>
                </a:solidFill>
              </a:rPr>
              <a:t>DiD</a:t>
            </a:r>
            <a:r>
              <a:rPr lang="en-US" sz="1200" dirty="0">
                <a:solidFill>
                  <a:schemeClr val="tx1"/>
                </a:solidFill>
              </a:rPr>
              <a:t> principle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with 5 levels.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0598841" y="3649281"/>
            <a:ext cx="598760" cy="49093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80641-4FE0-CD4E-86C4-AC07EB0B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526" y="1684049"/>
            <a:ext cx="6510096" cy="4876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599D40-34A1-AF48-9AC1-F12F9AE5C292}"/>
              </a:ext>
            </a:extLst>
          </p:cNvPr>
          <p:cNvSpPr txBox="1"/>
          <p:nvPr/>
        </p:nvSpPr>
        <p:spPr>
          <a:xfrm>
            <a:off x="657112" y="2492663"/>
            <a:ext cx="180020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workers radiation safety functions WRSF are the functions implemented to stay below the limits defined for the workers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596D343-A12B-4049-8928-AAF7A0824F77}"/>
              </a:ext>
            </a:extLst>
          </p:cNvPr>
          <p:cNvSpPr/>
          <p:nvPr/>
        </p:nvSpPr>
        <p:spPr>
          <a:xfrm>
            <a:off x="1127448" y="3876905"/>
            <a:ext cx="598760" cy="490939"/>
          </a:xfrm>
          <a:prstGeom prst="downArrow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36535-34FE-9942-AAE3-11E4DF7C0230}"/>
              </a:ext>
            </a:extLst>
          </p:cNvPr>
          <p:cNvSpPr txBox="1"/>
          <p:nvPr/>
        </p:nvSpPr>
        <p:spPr>
          <a:xfrm>
            <a:off x="778756" y="4572357"/>
            <a:ext cx="1296144" cy="193899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 WRSF are identified through a general risk assessment and  deterministic approach is not required.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The </a:t>
            </a:r>
            <a:r>
              <a:rPr lang="en-US" sz="1200" dirty="0" err="1">
                <a:solidFill>
                  <a:schemeClr val="tx1"/>
                </a:solidFill>
              </a:rPr>
              <a:t>DiD</a:t>
            </a:r>
            <a:r>
              <a:rPr lang="en-US" sz="1200" dirty="0">
                <a:solidFill>
                  <a:schemeClr val="tx1"/>
                </a:solidFill>
              </a:rPr>
              <a:t> is limited to 3 levels.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138D6D-9D83-9E40-96D9-3725F5C3240C}"/>
              </a:ext>
            </a:extLst>
          </p:cNvPr>
          <p:cNvSpPr/>
          <p:nvPr/>
        </p:nvSpPr>
        <p:spPr>
          <a:xfrm>
            <a:off x="3143672" y="3060000"/>
            <a:ext cx="1296144" cy="144016"/>
          </a:xfrm>
          <a:prstGeom prst="rect">
            <a:avLst/>
          </a:prstGeom>
          <a:solidFill>
            <a:srgbClr val="D4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21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328" y="39944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Defence in Depth and Radiation Safety Functions RSF grouping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367808" y="5561126"/>
            <a:ext cx="4248472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The </a:t>
            </a:r>
            <a:r>
              <a:rPr lang="en-US" sz="1000" b="1" dirty="0" err="1">
                <a:solidFill>
                  <a:schemeClr val="tx1"/>
                </a:solidFill>
              </a:rPr>
              <a:t>DiD</a:t>
            </a:r>
            <a:r>
              <a:rPr lang="en-US" sz="1000" b="1" dirty="0">
                <a:solidFill>
                  <a:schemeClr val="tx1"/>
                </a:solidFill>
              </a:rPr>
              <a:t> shall be tailored to the activities and associated safety stakes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 failure of one level shall not be able to propagate to a subsequent 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3 shall be independent of </a:t>
            </a: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1 and 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4 shall be independent of </a:t>
            </a:r>
            <a:r>
              <a:rPr lang="en-US" sz="1000" dirty="0" err="1">
                <a:solidFill>
                  <a:schemeClr val="tx1"/>
                </a:solidFill>
              </a:rPr>
              <a:t>DiD</a:t>
            </a:r>
            <a:r>
              <a:rPr lang="en-US" sz="1000" dirty="0">
                <a:solidFill>
                  <a:schemeClr val="tx1"/>
                </a:solidFill>
              </a:rPr>
              <a:t> level 1-3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60593"/>
            <a:ext cx="6228184" cy="279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296" y="1492400"/>
            <a:ext cx="4473705" cy="3331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54B174-A5F7-6942-985F-7352F01E1B0F}"/>
              </a:ext>
            </a:extLst>
          </p:cNvPr>
          <p:cNvSpPr txBox="1"/>
          <p:nvPr/>
        </p:nvSpPr>
        <p:spPr>
          <a:xfrm>
            <a:off x="5829672" y="22048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700" dirty="0"/>
              <a:t>10</a:t>
            </a:r>
            <a:r>
              <a:rPr lang="en-GB" sz="700" baseline="30000" dirty="0"/>
              <a:t>-7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03068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328" y="39944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Additional Radiation Safety Functions RSF grouping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F2C21-DADB-3E46-98B2-7AA81145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461717"/>
            <a:ext cx="7482795" cy="53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328" y="39944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Additional Radiation Safety Functions RSF grouping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0E4A3-FE9E-CC49-AC8B-1C18879A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91" y="1484044"/>
            <a:ext cx="6398873" cy="52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0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519</TotalTime>
  <Words>1713</Words>
  <Application>Microsoft Macintosh PowerPoint</Application>
  <PresentationFormat>Widescreen</PresentationFormat>
  <Paragraphs>276</Paragraphs>
  <Slides>21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Office-tema</vt:lpstr>
      <vt:lpstr>2_Anpassad formgivning</vt:lpstr>
      <vt:lpstr>Clip</vt:lpstr>
      <vt:lpstr>ESSnuSB WP 2, 3, 4 meeting  A brief introduction to Radiation Safety at ESS</vt:lpstr>
      <vt:lpstr>Outline</vt:lpstr>
      <vt:lpstr>Radiological hazards   orders of magnitude for Accelerator  Radioactive inventory from activated air – Prompt radiation</vt:lpstr>
      <vt:lpstr>Radiological hazards   orders of magnitude for target station  Radioactive inventory– Prompt and residual radiation</vt:lpstr>
      <vt:lpstr>ESS radiation safety  framework</vt:lpstr>
      <vt:lpstr>ESS radiation safety  framework – detailed GSO</vt:lpstr>
      <vt:lpstr>Defence in Depth and Radiation Safety Functions RSF grouping</vt:lpstr>
      <vt:lpstr>Additional Radiation Safety Functions RSF grouping</vt:lpstr>
      <vt:lpstr>Additional Radiation Safety Functions RSF grouping</vt:lpstr>
      <vt:lpstr>Radiation Safety Functions identification process</vt:lpstr>
      <vt:lpstr>Step 1:  Target station radiological hazards and basic  Radiation Safety Functions for normal operation</vt:lpstr>
      <vt:lpstr>Step 2:  Accident analysis – qualitative assessment</vt:lpstr>
      <vt:lpstr>STEP 2:  Accident Analyses Bounding Events for Operations</vt:lpstr>
      <vt:lpstr>Step 2: Overview of RSF and DiD for target station</vt:lpstr>
      <vt:lpstr>STEP 3: Robustness of defense in depth</vt:lpstr>
      <vt:lpstr>List of useful ESS Radiation Safety documentation</vt:lpstr>
      <vt:lpstr>Conclusion</vt:lpstr>
      <vt:lpstr>PowerPoint Presentation</vt:lpstr>
      <vt:lpstr>PowerPoint Presentation</vt:lpstr>
      <vt:lpstr>RSF and WRSF for the Normal Conducting Linac Beam Commissioning Phase</vt:lpstr>
      <vt:lpstr>Step 1 : RSF and WRSF/SSCs needed in normal operation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MYRRHA/MINERVA team SCK-CEN visit to ESS  A brief introduction to radiation safety</dc:title>
  <dc:creator>François Javier</dc:creator>
  <cp:lastModifiedBy>Microsoft Office User</cp:lastModifiedBy>
  <cp:revision>57</cp:revision>
  <dcterms:created xsi:type="dcterms:W3CDTF">2018-12-05T07:58:39Z</dcterms:created>
  <dcterms:modified xsi:type="dcterms:W3CDTF">2019-06-05T08:37:30Z</dcterms:modified>
</cp:coreProperties>
</file>