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5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339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0" r:id="rId14"/>
    <p:sldId id="340" r:id="rId15"/>
    <p:sldId id="271" r:id="rId16"/>
    <p:sldId id="272" r:id="rId17"/>
    <p:sldId id="273" r:id="rId18"/>
    <p:sldId id="275" r:id="rId19"/>
    <p:sldId id="279" r:id="rId20"/>
    <p:sldId id="280" r:id="rId21"/>
    <p:sldId id="281" r:id="rId22"/>
    <p:sldId id="278" r:id="rId23"/>
    <p:sldId id="336" r:id="rId24"/>
    <p:sldId id="337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C1"/>
    <a:srgbClr val="FF8E8B"/>
    <a:srgbClr val="E3AB11"/>
    <a:srgbClr val="FD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0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90" y="8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4855335" cy="87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822848" cy="87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7420-A31F-4902-B828-BF4BA8CA410F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349" cy="6190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18" y="81845"/>
            <a:ext cx="2524261" cy="6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49AE3-7EA7-5948-AB97-D522D03004B9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372EA-7234-0E48-B47B-1B7FDE09165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193" y="5914994"/>
            <a:ext cx="8106324" cy="4019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MODIFY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sub-title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12/06/2019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E. Baussan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9BDB739-CA15-4570-B962-A8E1C9E4DF2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6558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687475"/>
            <a:ext cx="7989752" cy="568120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fr-FR" dirty="0" err="1"/>
              <a:t>ModifY</a:t>
            </a:r>
            <a:r>
              <a:rPr lang="fr-FR" dirty="0"/>
              <a:t> THE STYLE OF THE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>
            <a:lvl1pPr algn="l">
              <a:defRPr baseline="0"/>
            </a:lvl1pPr>
            <a:lvl2pPr algn="l">
              <a:defRPr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styles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745255" y="599725"/>
            <a:ext cx="1941544" cy="5855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533564" y="675725"/>
            <a:ext cx="598959" cy="5183073"/>
          </a:xfrm>
        </p:spPr>
        <p:txBody>
          <a:bodyPr vert="eaVert"/>
          <a:lstStyle>
            <a:lvl1pPr>
              <a:defRPr b="1" baseline="0"/>
            </a:lvl1pPr>
          </a:lstStyle>
          <a:p>
            <a:r>
              <a:rPr lang="fr-FR" dirty="0" err="1"/>
              <a:t>ModifY</a:t>
            </a:r>
            <a:r>
              <a:rPr lang="fr-FR" dirty="0"/>
              <a:t> THE STYLE OF THE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styled</a:t>
            </a:r>
            <a:r>
              <a:rPr lang="fr-FR" dirty="0"/>
              <a:t>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12/06/2019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2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56782" y="599726"/>
            <a:ext cx="8230734" cy="567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648975"/>
            <a:ext cx="7989752" cy="480064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err="1"/>
              <a:t>Modify</a:t>
            </a:r>
            <a:r>
              <a:rPr lang="fr-FR" dirty="0"/>
              <a:t> the style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1216788"/>
            <a:ext cx="7989752" cy="4979654"/>
          </a:xfrm>
        </p:spPr>
        <p:txBody>
          <a:bodyPr/>
          <a:lstStyle>
            <a:lvl1pPr>
              <a:defRPr b="1" baseline="0"/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 baseline="0">
                <a:solidFill>
                  <a:schemeClr val="accent4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Thrid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6" y="6431171"/>
            <a:ext cx="2133600" cy="365125"/>
          </a:xfrm>
        </p:spPr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31171"/>
            <a:ext cx="4870585" cy="365125"/>
          </a:xfrm>
        </p:spPr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5" y="6429269"/>
            <a:ext cx="770468" cy="365125"/>
          </a:xfrm>
        </p:spPr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854890"/>
            <a:ext cx="8234870" cy="545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ModifY</a:t>
            </a:r>
            <a:r>
              <a:rPr lang="fr-FR" dirty="0"/>
              <a:t> THE STYLE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STYLES OF THE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12/06/2019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E. Baussan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6"/>
            <a:ext cx="8239424" cy="7725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81768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1193" y="1558486"/>
            <a:ext cx="3854330" cy="4302563"/>
          </a:xfrm>
        </p:spPr>
        <p:txBody>
          <a:bodyPr>
            <a:normAutofit/>
          </a:bodyPr>
          <a:lstStyle>
            <a:lvl1pPr>
              <a:defRPr b="1" baseline="0"/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4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73339" y="1588054"/>
            <a:ext cx="3854330" cy="4302563"/>
          </a:xfrm>
        </p:spPr>
        <p:txBody>
          <a:bodyPr>
            <a:normAutofit/>
          </a:bodyPr>
          <a:lstStyle>
            <a:lvl1pPr>
              <a:defRPr b="1" baseline="0"/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aseline="0">
                <a:solidFill>
                  <a:schemeClr val="accent4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7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6"/>
            <a:ext cx="8238707" cy="8196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636359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228002"/>
            <a:ext cx="3899527" cy="602513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styles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kevek</a:t>
            </a:r>
            <a:endParaRPr lang="fr-FR" dirty="0"/>
          </a:p>
          <a:p>
            <a:pPr lvl="4"/>
            <a:r>
              <a:rPr lang="fr-FR" dirty="0"/>
              <a:t>Firth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63282" y="2230275"/>
            <a:ext cx="3907662" cy="600240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91454" y="2928323"/>
            <a:ext cx="3899527" cy="2934999"/>
          </a:xfrm>
        </p:spPr>
        <p:txBody>
          <a:bodyPr anchor="t">
            <a:norm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styles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kevek</a:t>
            </a:r>
            <a:endParaRPr lang="fr-FR" dirty="0"/>
          </a:p>
          <a:p>
            <a:pPr lvl="4"/>
            <a:r>
              <a:rPr lang="fr-FR" dirty="0"/>
              <a:t>Firth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53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6"/>
            <a:ext cx="8238707" cy="7514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687475"/>
            <a:ext cx="7989752" cy="663654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styles of the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12/06/2019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E. Baussan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7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Modify</a:t>
            </a:r>
            <a:r>
              <a:rPr lang="fr-FR" dirty="0"/>
              <a:t> the style of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Click on the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Modify</a:t>
            </a:r>
            <a:r>
              <a:rPr lang="fr-FR" dirty="0"/>
              <a:t>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text</a:t>
            </a:r>
            <a:r>
              <a:rPr lang="fr-FR" dirty="0"/>
              <a:t> of the style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r-FR"/>
              <a:t>12/06/2019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fr-FR"/>
              <a:t>E. Baussan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BDB739-CA15-4570-B962-A8E1C9E4DF2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(null)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(null)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T</a:t>
            </a:r>
            <a:r>
              <a:rPr lang="fr-FR" dirty="0"/>
              <a:t>arget Station Facility</a:t>
            </a:r>
            <a:br>
              <a:rPr lang="fr-FR" dirty="0"/>
            </a:br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ASPECTs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2" y="3040193"/>
            <a:ext cx="7989752" cy="590321"/>
          </a:xfrm>
        </p:spPr>
        <p:txBody>
          <a:bodyPr>
            <a:norm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F9FEE-5EBF-6244-ADEB-27BF85A7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E0F48-7DDF-6246-A76F-F0DD3EF1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F8F65-9F97-BE49-91E3-A32EDB29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68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9D80D-30F5-524F-96E3-62F2DADD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Station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186573-9731-DA45-8577-3919B3C4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289327"/>
            <a:ext cx="4870585" cy="4979654"/>
          </a:xfrm>
        </p:spPr>
        <p:txBody>
          <a:bodyPr/>
          <a:lstStyle/>
          <a:p>
            <a:pPr>
              <a:buNone/>
            </a:pPr>
            <a:r>
              <a:rPr lang="en-US" altLang="fr-FR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horns station</a:t>
            </a:r>
            <a:r>
              <a:rPr lang="en-US" altLang="fr-F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 Static target (Titanium)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multiple 4 targets+ horns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Beam frequency 56 Hz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Cooling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 distribution due to Joule losses &amp; secondary particles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balance, to maintain working temperature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Flow rate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Jet distribution along the outer conductor</a:t>
            </a:r>
          </a:p>
          <a:p>
            <a:r>
              <a:rPr lang="en-GB" altLang="fr-FR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correlation for jets’ geometry</a:t>
            </a:r>
            <a:r>
              <a:rPr lang="en-GB" altLang="fr-FR" dirty="0">
                <a:solidFill>
                  <a:srgbClr val="00009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B488B-EC65-EA4A-89D6-FB1D87F7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40788-2F0F-0940-ABE0-3E57465B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108EC-9902-EF4E-8590-80EF6E30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9</a:t>
            </a:fld>
            <a:endParaRPr lang="fr-FR"/>
          </a:p>
        </p:txBody>
      </p:sp>
      <p:pic>
        <p:nvPicPr>
          <p:cNvPr id="7" name="Picture 10" descr="FourHorns">
            <a:extLst>
              <a:ext uri="{FF2B5EF4-FFF2-40B4-BE49-F238E27FC236}">
                <a16:creationId xmlns:a16="http://schemas.microsoft.com/office/drawing/2014/main" id="{11BD9074-47A1-F642-A276-AF928DD0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9326" y="1234969"/>
            <a:ext cx="2960688" cy="25495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FourHorns_Back">
            <a:extLst>
              <a:ext uri="{FF2B5EF4-FFF2-40B4-BE49-F238E27FC236}">
                <a16:creationId xmlns:a16="http://schemas.microsoft.com/office/drawing/2014/main" id="{A48291FC-1421-BF49-9318-3DACEA5C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26" y="3900381"/>
            <a:ext cx="2952750" cy="2528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41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554FB-FFBE-4048-8D94-D8B40103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Station : Feed Back from other experiments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BC222-5991-2C43-B361-629E3F99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32" y="1289327"/>
            <a:ext cx="5683421" cy="4979654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fr-FR" altLang="fr-FR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Recommandations </a:t>
            </a:r>
            <a:r>
              <a:rPr lang="fr-FR" altLang="fr-FR" sz="2000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fr-FR" altLang="fr-FR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2000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others</a:t>
            </a:r>
            <a:r>
              <a:rPr lang="fr-FR" altLang="fr-FR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altLang="fr-FR" sz="2000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facilities</a:t>
            </a:r>
            <a:r>
              <a:rPr lang="fr-FR" altLang="fr-FR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>
              <a:buFontTx/>
              <a:buChar char="–"/>
            </a:pP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Cracks in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welds</a:t>
            </a:r>
            <a:endParaRPr lang="fr-FR" altLang="fr-FR" sz="20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flexible pipes to reduce stress and fatigue</a:t>
            </a: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leaks due to galvanic corrosion =&gt; avoid trapped water and choose material carefully</a:t>
            </a: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semi flexible conductor because of important magnetic force between </a:t>
            </a:r>
            <a:r>
              <a:rPr lang="en-US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stripline</a:t>
            </a: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=&gt; can break cable</a:t>
            </a: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 dissipation of the </a:t>
            </a:r>
            <a:r>
              <a:rPr lang="en-US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stripline</a:t>
            </a:r>
            <a:endParaRPr lang="en-US" altLang="fr-FR" sz="20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Remote design for repairing/exchange</a:t>
            </a: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 Spares</a:t>
            </a:r>
          </a:p>
          <a:p>
            <a:pPr lvl="1">
              <a:buFontTx/>
              <a:buChar char="–"/>
            </a:pPr>
            <a:r>
              <a:rPr lang="en-US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31C365-3A59-E94D-8A83-FA7416EB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6EA852-FEDA-8045-A393-F601F3CA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738BA-00B5-9B49-89DA-DA557896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EC505F1-9EB8-AB4D-8D5C-A9EF1E6F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226055"/>
            <a:ext cx="1060450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2C07B5E-2451-6448-97A4-03C6C83A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3704010"/>
            <a:ext cx="3030538" cy="212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9A4B78CF-8C41-2646-AA99-897D0B9F5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906005"/>
            <a:ext cx="3563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err="1">
                <a:latin typeface="Arial" charset="0"/>
                <a:ea typeface="ＭＳ Ｐゴシック" charset="0"/>
              </a:rPr>
              <a:t>Striplines</a:t>
            </a:r>
            <a:r>
              <a:rPr lang="fr-FR" dirty="0">
                <a:latin typeface="Arial" charset="0"/>
                <a:ea typeface="ＭＳ Ｐゴシック" charset="0"/>
              </a:rPr>
              <a:t> plate </a:t>
            </a:r>
            <a:r>
              <a:rPr lang="fr-FR" dirty="0" err="1">
                <a:latin typeface="Arial" charset="0"/>
                <a:ea typeface="ＭＳ Ｐゴシック" charset="0"/>
              </a:rPr>
              <a:t>with</a:t>
            </a:r>
            <a:r>
              <a:rPr lang="fr-FR" dirty="0">
                <a:latin typeface="Arial" charset="0"/>
                <a:ea typeface="ＭＳ Ｐゴシック" charset="0"/>
              </a:rPr>
              <a:t> soft </a:t>
            </a:r>
          </a:p>
          <a:p>
            <a:pPr algn="ctr">
              <a:defRPr/>
            </a:pPr>
            <a:r>
              <a:rPr lang="fr-FR" dirty="0">
                <a:latin typeface="Arial" charset="0"/>
                <a:ea typeface="ＭＳ Ｐゴシック" charset="0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293767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DAA4A-35F7-A248-8DC9-972ADF6A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HORN INVESTIGATION FAILURES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71042-5B90-DA44-9353-37E5E71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3241DC-C640-0F40-86B2-A07E4539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21CC53-9756-514B-B205-DF46E735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7" name="Group 68">
            <a:extLst>
              <a:ext uri="{FF2B5EF4-FFF2-40B4-BE49-F238E27FC236}">
                <a16:creationId xmlns:a16="http://schemas.microsoft.com/office/drawing/2014/main" id="{D4AB8974-D86F-6341-A9B6-97F12DBCC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639907"/>
              </p:ext>
            </p:extLst>
          </p:nvPr>
        </p:nvGraphicFramePr>
        <p:xfrm>
          <a:off x="254893" y="1264630"/>
          <a:ext cx="8642350" cy="4841877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Failure 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Causes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Consequences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Solution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Action/Safety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Cracks, weld junction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Material faults 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In the weld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junction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leaks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Current discontinuity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Check quality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weld junctions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Electrical shutdown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flow shutdown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Cracks in the aluminium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all, pipes connections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Peak stress too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high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leaks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Large displacement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MS Mincho" charset="0"/>
                        </a:rPr>
                        <a:t>Crack growth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MS Mincho" charset="0"/>
                        </a:rPr>
                        <a:t>Horn destruction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Stress analysis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the pipes connections; 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Of the details connections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Electrical shutdown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flow shutdown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Cracks in the aluminium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wall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High cyclic stress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Fatigue cracks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leaks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Large displacement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MS Mincho" charset="0"/>
                        </a:rPr>
                        <a:t>Crack growth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R&amp;D studies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Electrical shutdown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flow shutdown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Striplines/horn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connection cracks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Localised high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cyclic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Stress Corrosion 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MS Mincho" charset="0"/>
                        </a:rPr>
                        <a:t>Fatigue cracks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Electrical discontinuity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Change in the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magnetic field  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R&amp;D studies in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the stripline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horn/connection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Electrical shutdown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Water flow shutdown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Striplines/connections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Cracks initiation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Stress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corrosion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 resistance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increase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R&amp;D studies 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MS Mincho" charset="0"/>
                          <a:cs typeface="Times New Roman" charset="0"/>
                        </a:rPr>
                        <a:t>Electrical shutdown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36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3E4BA-A254-0249-91A8-58063030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Energy Deposition  : Cooling Power (5MW/4MW)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D0292-B40B-FF43-A41B-816EE898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4DB99-100E-0344-90F8-7DD04C42C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90DAA4-B6B8-3640-AF00-78ABC53D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12</a:t>
            </a:fld>
            <a:endParaRPr lang="fr-FR"/>
          </a:p>
        </p:txBody>
      </p:sp>
      <p:pic>
        <p:nvPicPr>
          <p:cNvPr id="8" name="Picture 11" descr="layout1.png">
            <a:extLst>
              <a:ext uri="{FF2B5EF4-FFF2-40B4-BE49-F238E27FC236}">
                <a16:creationId xmlns:a16="http://schemas.microsoft.com/office/drawing/2014/main" id="{678DD90A-D70C-ED43-ADCB-C0BCCAB87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" y="1230299"/>
            <a:ext cx="8231669" cy="473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8BCC6BDB-194B-4743-9A5A-217EBBDC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139" y="3422798"/>
            <a:ext cx="2191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600" b="1" dirty="0">
                <a:solidFill>
                  <a:srgbClr val="000000"/>
                </a:solidFill>
              </a:rPr>
              <a:t>P tot = 4.2 / 3.4 MW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428CC41-C92E-5246-82E7-3D494A46D8C5}"/>
              </a:ext>
            </a:extLst>
          </p:cNvPr>
          <p:cNvSpPr txBox="1"/>
          <p:nvPr/>
        </p:nvSpPr>
        <p:spPr>
          <a:xfrm>
            <a:off x="4401167" y="1222380"/>
            <a:ext cx="329175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42900" eaLnBrk="1" hangingPunct="1">
              <a:defRPr/>
            </a:pPr>
            <a:r>
              <a:rPr lang="en-GB" sz="1600" b="1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Beam dump :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Graphite        	= 950/778 kW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Iron                 	= 195/229 kW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Surr. concrete	=     4/4 kW 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F399517-054E-3F45-892A-1ED9E7110674}"/>
              </a:ext>
            </a:extLst>
          </p:cNvPr>
          <p:cNvSpPr txBox="1"/>
          <p:nvPr/>
        </p:nvSpPr>
        <p:spPr>
          <a:xfrm>
            <a:off x="4276300" y="4762634"/>
            <a:ext cx="4011665" cy="1077218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defTabSz="342900" eaLnBrk="1" hangingPunct="1">
              <a:defRPr/>
            </a:pPr>
            <a:r>
              <a:rPr lang="en-GB" sz="1600" b="1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Decay tunnel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Iron vessel       = 424/390 kW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Upstream iron = 670/610 kW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Surr. concrete = 467/485 kW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EB10A7C-D0ED-4344-8919-CBAD033A0A5E}"/>
              </a:ext>
            </a:extLst>
          </p:cNvPr>
          <p:cNvSpPr txBox="1"/>
          <p:nvPr/>
        </p:nvSpPr>
        <p:spPr>
          <a:xfrm>
            <a:off x="551301" y="4721359"/>
            <a:ext cx="328694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42900" eaLnBrk="1" hangingPunct="1">
              <a:defRPr/>
            </a:pPr>
            <a:r>
              <a:rPr lang="en-GB" sz="1600" b="1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Horns/Target gallery</a:t>
            </a:r>
            <a:endParaRPr lang="en-GB" sz="16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Iron     	=  613/437 kW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Horn   	=    50/  32 kW</a:t>
            </a:r>
          </a:p>
          <a:p>
            <a:pPr marL="285750" indent="-285750" defTabSz="342900" eaLnBrk="1" hangingPunct="1">
              <a:buFont typeface="Arial"/>
              <a:buChar char="•"/>
              <a:defRPr/>
            </a:pPr>
            <a:r>
              <a:rPr lang="en-GB" sz="16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Target 	= 168/  85 kW</a:t>
            </a:r>
          </a:p>
        </p:txBody>
      </p:sp>
      <p:sp>
        <p:nvSpPr>
          <p:cNvPr id="15" name="ZoneTexte 6">
            <a:extLst>
              <a:ext uri="{FF2B5EF4-FFF2-40B4-BE49-F238E27FC236}">
                <a16:creationId xmlns:a16="http://schemas.microsoft.com/office/drawing/2014/main" id="{887BAB6A-C426-E749-A35C-F0F87027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47" y="5971866"/>
            <a:ext cx="8609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fr-FR" sz="1200" dirty="0">
                <a:latin typeface="Times New Roman" panose="02020603050405020304" pitchFamily="18" charset="0"/>
              </a:rPr>
              <a:t>IPAC</a:t>
            </a:r>
            <a:r>
              <a:rPr lang="en-US" altLang="en-US" sz="1200" dirty="0">
                <a:latin typeface="Times New Roman" panose="02020603050405020304" pitchFamily="18" charset="0"/>
              </a:rPr>
              <a:t>’</a:t>
            </a:r>
            <a:r>
              <a:rPr lang="en-US" altLang="fr-FR" sz="1200" dirty="0">
                <a:latin typeface="Times New Roman" panose="02020603050405020304" pitchFamily="18" charset="0"/>
              </a:rPr>
              <a:t>17 Proceedings: E. </a:t>
            </a:r>
            <a:r>
              <a:rPr lang="en-US" altLang="fr-FR" sz="1200" dirty="0" err="1">
                <a:latin typeface="Times New Roman" panose="02020603050405020304" pitchFamily="18" charset="0"/>
              </a:rPr>
              <a:t>Bouquerel</a:t>
            </a:r>
            <a:r>
              <a:rPr lang="en-US" altLang="fr-FR" sz="1200" dirty="0">
                <a:latin typeface="Times New Roman" panose="02020603050405020304" pitchFamily="18" charset="0"/>
              </a:rPr>
              <a:t> et al,  </a:t>
            </a:r>
            <a:r>
              <a:rPr lang="en-US" altLang="en-US" sz="1200" dirty="0">
                <a:latin typeface="Times New Roman" panose="02020603050405020304" pitchFamily="18" charset="0"/>
              </a:rPr>
              <a:t>“</a:t>
            </a:r>
            <a:r>
              <a:rPr lang="en-US" altLang="ja-JP" sz="1200" i="1" dirty="0">
                <a:latin typeface="Times New Roman" panose="02020603050405020304" pitchFamily="18" charset="0"/>
              </a:rPr>
              <a:t>Energy deposition and activation studies of the </a:t>
            </a:r>
            <a:r>
              <a:rPr lang="en-US" altLang="ja-JP" sz="1200" i="1" dirty="0" err="1">
                <a:latin typeface="Times New Roman" panose="02020603050405020304" pitchFamily="18" charset="0"/>
              </a:rPr>
              <a:t>ESSnuSB</a:t>
            </a:r>
            <a:r>
              <a:rPr lang="en-US" altLang="ja-JP" sz="1200" i="1" dirty="0">
                <a:latin typeface="Times New Roman" panose="02020603050405020304" pitchFamily="18" charset="0"/>
              </a:rPr>
              <a:t> Horn Station</a:t>
            </a:r>
            <a:r>
              <a:rPr lang="en-US" altLang="en-US" sz="1200" dirty="0">
                <a:latin typeface="Times New Roman" panose="02020603050405020304" pitchFamily="18" charset="0"/>
              </a:rPr>
              <a:t>”</a:t>
            </a:r>
            <a:r>
              <a:rPr lang="en-US" altLang="ja-JP" sz="1200" dirty="0">
                <a:latin typeface="Times New Roman" panose="02020603050405020304" pitchFamily="18" charset="0"/>
              </a:rPr>
              <a:t>, MOPIK029</a:t>
            </a:r>
            <a:endParaRPr lang="en-US" altLang="fr-FR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257E0-03B7-7846-B199-B336A5E8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Supply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D96314-9E3C-2E45-8678-9F84A397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CB98C-A877-8544-9F62-22635497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D5BA0-6875-DD4D-913E-DDEA00AF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66AED8-1838-BE43-A34B-C55892A89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9" y="1314448"/>
            <a:ext cx="5065007" cy="50090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64BEFA-98A1-F34A-92BD-6F7586AFAD55}"/>
              </a:ext>
            </a:extLst>
          </p:cNvPr>
          <p:cNvSpPr txBox="1"/>
          <p:nvPr/>
        </p:nvSpPr>
        <p:spPr>
          <a:xfrm rot="2937586">
            <a:off x="1191387" y="5077564"/>
            <a:ext cx="178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885DC6-3BDF-614A-9248-D484AA8C6422}"/>
              </a:ext>
            </a:extLst>
          </p:cNvPr>
          <p:cNvSpPr txBox="1"/>
          <p:nvPr/>
        </p:nvSpPr>
        <p:spPr>
          <a:xfrm rot="18670160">
            <a:off x="1089685" y="3305086"/>
            <a:ext cx="148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16m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80956F-CFD5-2B45-AF35-883A36552A4D}"/>
              </a:ext>
            </a:extLst>
          </p:cNvPr>
          <p:cNvSpPr txBox="1"/>
          <p:nvPr/>
        </p:nvSpPr>
        <p:spPr>
          <a:xfrm>
            <a:off x="4742946" y="4615903"/>
            <a:ext cx="10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PSU room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3EC350D-8863-DF4D-80A9-280B73082739}"/>
              </a:ext>
            </a:extLst>
          </p:cNvPr>
          <p:cNvCxnSpPr>
            <a:cxnSpLocks/>
          </p:cNvCxnSpPr>
          <p:nvPr/>
        </p:nvCxnSpPr>
        <p:spPr>
          <a:xfrm flipH="1" flipV="1">
            <a:off x="3690454" y="4126920"/>
            <a:ext cx="913910" cy="48898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A906366-ECC6-7B43-8695-86682FF9F51E}"/>
              </a:ext>
            </a:extLst>
          </p:cNvPr>
          <p:cNvCxnSpPr>
            <a:cxnSpLocks/>
          </p:cNvCxnSpPr>
          <p:nvPr/>
        </p:nvCxnSpPr>
        <p:spPr>
          <a:xfrm flipV="1">
            <a:off x="1143185" y="2878254"/>
            <a:ext cx="1483281" cy="1589818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B54BD80-BF95-624D-8D75-483A82BCDFDF}"/>
              </a:ext>
            </a:extLst>
          </p:cNvPr>
          <p:cNvCxnSpPr>
            <a:cxnSpLocks/>
          </p:cNvCxnSpPr>
          <p:nvPr/>
        </p:nvCxnSpPr>
        <p:spPr>
          <a:xfrm>
            <a:off x="1143185" y="4077843"/>
            <a:ext cx="1873299" cy="1876714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C3491-D0E6-2143-94EF-3AD215E32CDC}"/>
              </a:ext>
            </a:extLst>
          </p:cNvPr>
          <p:cNvSpPr/>
          <p:nvPr/>
        </p:nvSpPr>
        <p:spPr>
          <a:xfrm>
            <a:off x="5697908" y="1314448"/>
            <a:ext cx="3000322" cy="44012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This is a first estimation:</a:t>
            </a: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sym typeface="Wingdings 2" pitchFamily="2" charset="2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 Length of strip-lines limited  to 34,3M </a:t>
            </a:r>
          </a:p>
          <a:p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sym typeface="Wingdings 2" pitchFamily="2" charset="2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 Cost of PSU: X2,23 </a:t>
            </a:r>
            <a:r>
              <a:rPr lang="en-GB" sz="1400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Euronu</a:t>
            </a:r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sym typeface="Wingdings 2" pitchFamily="2" charset="2"/>
            </a:endParaRPr>
          </a:p>
          <a:p>
            <a:endParaRPr lang="en-GB" sz="1400" dirty="0">
              <a:latin typeface="Comic Sans MS" panose="030F0902030302020204" pitchFamily="66" charset="0"/>
              <a:cs typeface="Times New Roman" panose="02020603050405020304" pitchFamily="18" charset="0"/>
              <a:sym typeface="Wingdings 2" pitchFamily="2" charset="2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 Consumption of 580KWRMS power on 380VAC</a:t>
            </a:r>
          </a:p>
          <a:p>
            <a:endParaRPr lang="en-GB" sz="1400" dirty="0">
              <a:latin typeface="Comic Sans MS" panose="030F0902030302020204" pitchFamily="66" charset="0"/>
              <a:cs typeface="Times New Roman" panose="02020603050405020304" pitchFamily="18" charset="0"/>
              <a:sym typeface="Wingdings 2" pitchFamily="2" charset="2"/>
            </a:endParaRPr>
          </a:p>
          <a:p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 335KW refreshed by water cooling, 136KW by air cooling</a:t>
            </a:r>
          </a:p>
          <a:p>
            <a:r>
              <a:rPr lang="en-GB" sz="14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(study chargers refreshed on</a:t>
            </a:r>
          </a:p>
          <a:p>
            <a:r>
              <a:rPr lang="en-GB" sz="14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water cooling)</a:t>
            </a:r>
            <a:endParaRPr lang="en-GB" sz="1400" b="1" dirty="0">
              <a:solidFill>
                <a:srgbClr val="FF0000"/>
              </a:solidFill>
              <a:latin typeface="Comic Sans MS" panose="030F0902030302020204" pitchFamily="66" charset="0"/>
              <a:cs typeface="Times New Roman" panose="02020603050405020304" pitchFamily="18" charset="0"/>
              <a:sym typeface="Wingdings 2" pitchFamily="2" charset="2"/>
            </a:endParaRPr>
          </a:p>
          <a:p>
            <a:endParaRPr lang="en-GB" sz="1400" dirty="0">
              <a:solidFill>
                <a:srgbClr val="FF0000"/>
              </a:solidFill>
              <a:latin typeface="Comic Sans MS" panose="030F0902030302020204" pitchFamily="66" charset="0"/>
              <a:cs typeface="Times New Roman" panose="02020603050405020304" pitchFamily="18" charset="0"/>
              <a:sym typeface="Wingdings 2" pitchFamily="2" charset="2"/>
            </a:endParaRPr>
          </a:p>
          <a:p>
            <a:pPr marL="285750" indent="-285750">
              <a:buFont typeface="Wingdings 2" panose="05020102010507070707" pitchFamily="18" charset="2"/>
              <a:buChar char="?"/>
            </a:pPr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Dimensions 20X12M, </a:t>
            </a:r>
            <a:r>
              <a:rPr lang="en-GB" sz="1400" dirty="0" err="1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hight</a:t>
            </a:r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 of 3,2m, </a:t>
            </a:r>
            <a:r>
              <a:rPr lang="en-GB" sz="1400" b="1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could be decrease to 2,7m</a:t>
            </a:r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sym typeface="Wingdings 2" pitchFamily="2" charset="2"/>
            </a:endParaRPr>
          </a:p>
          <a:p>
            <a:pPr marL="285750" indent="-285750">
              <a:buFont typeface="Wingdings 2" panose="05020102010507070707" pitchFamily="18" charset="2"/>
              <a:buChar char="?"/>
            </a:pPr>
            <a:endParaRPr lang="en-GB" sz="1400" dirty="0"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  <a:sym typeface="Wingdings 2" pitchFamily="2" charset="2"/>
            </a:endParaRPr>
          </a:p>
          <a:p>
            <a:pPr marL="285750" indent="-285750">
              <a:buFont typeface="Wingdings 2" panose="05020102010507070707" pitchFamily="18" charset="2"/>
              <a:buChar char="?"/>
            </a:pPr>
            <a:r>
              <a:rPr lang="en-GB" sz="14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Need a </a:t>
            </a:r>
            <a:r>
              <a:rPr lang="en-GB" sz="1400" dirty="0">
                <a:latin typeface="Comic Sans MS" panose="030F0902030302020204" pitchFamily="66" charset="0"/>
                <a:cs typeface="Times New Roman" panose="02020603050405020304" pitchFamily="18" charset="0"/>
                <a:sym typeface="Wingdings 2" pitchFamily="2" charset="2"/>
              </a:rPr>
              <a:t>crane of 3 tons </a:t>
            </a:r>
          </a:p>
        </p:txBody>
      </p:sp>
    </p:spTree>
    <p:extLst>
      <p:ext uri="{BB962C8B-B14F-4D97-AF65-F5344CB8AC3E}">
        <p14:creationId xmlns:p14="http://schemas.microsoft.com/office/powerpoint/2010/main" val="357719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BC62-AC98-0249-851E-78C42F35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B09A7A-04BA-5747-8429-3D105982A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Radiological Risks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5CA19-3CD7-6D40-97EE-3BE41103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48267-D865-9243-ABCF-743426F8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A76C6-811B-4346-A9D4-E9B37B02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49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85395-BA3F-9140-A8A6-3D5C59E4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Station Facility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A008-C00C-0F4F-9D90-207933C7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FC992-2046-2749-8F29-A708AE63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02CBE-2A6E-684C-830A-9FE85940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15</a:t>
            </a:fld>
            <a:endParaRPr lang="fr-FR"/>
          </a:p>
        </p:txBody>
      </p:sp>
      <p:pic>
        <p:nvPicPr>
          <p:cNvPr id="7" name="Picture 19" descr="layout1.png">
            <a:extLst>
              <a:ext uri="{FF2B5EF4-FFF2-40B4-BE49-F238E27FC236}">
                <a16:creationId xmlns:a16="http://schemas.microsoft.com/office/drawing/2014/main" id="{16588258-9722-A74B-87CB-E1EA24F0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13" y="1326339"/>
            <a:ext cx="5041900" cy="417988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EC4DDB14-3F98-F649-A9EB-C4D9A06A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901" y="5712602"/>
            <a:ext cx="281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Four horn station layout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ED5D8523-0F1D-EF41-B638-188B1808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51" y="1319989"/>
            <a:ext cx="3671887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composition of </a:t>
            </a:r>
            <a:r>
              <a:rPr lang="fr-FR" altLang="fr-FR" sz="20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</a:t>
            </a:r>
            <a:r>
              <a:rPr lang="fr-FR" altLang="fr-FR" sz="20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*:</a:t>
            </a:r>
          </a:p>
          <a:p>
            <a:pPr eaLnBrk="1" hangingPunct="1"/>
            <a:endParaRPr lang="fr-FR" altLang="fr-FR" sz="1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=&gt; Ti(100%)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Horn =&gt;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Anticorodal</a:t>
            </a:r>
            <a:r>
              <a:rPr lang="fr-FR" altLang="fr-FR" sz="1400" b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110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alloy</a:t>
            </a:r>
            <a:endParaRPr lang="fr-FR" altLang="fr-FR" sz="1400" b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 (95.5%), Si(1,3%), Mg(1,2%), Cr(0.2%), Mn(1%),</a:t>
            </a:r>
            <a:r>
              <a:rPr lang="fr-FR" altLang="fr-FR" sz="1800" dirty="0"/>
              <a:t> 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 (0.5%), Zn(0.2%), Cu(0.1%)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Decay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Pipe =&gt;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Steel</a:t>
            </a:r>
            <a:r>
              <a:rPr lang="fr-FR" altLang="fr-FR" sz="1400" b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P355NH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Fe(96.8%), Mn(1.65%), Si(0.5%), Cr(0.3%), Ni(0.3%), C(0.2%)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Tunnel =&gt;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Concrete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O(52.9%), Si(33.7%), Ca(4.4%), Al(3,49%), Na(1,6%), Fe(1.4%), K(1,3%), H(1%), Mn(0.2%), C(0.01%)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Surrounding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=&gt; </a:t>
            </a:r>
            <a:r>
              <a:rPr lang="fr-FR" altLang="fr-FR" sz="1400" b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Molasse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O(49%), Si(20%), Ca,(9.7%), Al(6.4%), C(5%), Fe(3.9%), Mg(3.2%), K(1%), Na(0.5%), Mn(0.1%)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C5235F-AD9C-D942-B9E2-FF6D44F29A8B}"/>
              </a:ext>
            </a:extLst>
          </p:cNvPr>
          <p:cNvSpPr txBox="1"/>
          <p:nvPr/>
        </p:nvSpPr>
        <p:spPr>
          <a:xfrm>
            <a:off x="3906936" y="6099992"/>
            <a:ext cx="298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*TO BE UPDATE FOR ESSNUSB</a:t>
            </a:r>
          </a:p>
        </p:txBody>
      </p:sp>
    </p:spTree>
    <p:extLst>
      <p:ext uri="{BB962C8B-B14F-4D97-AF65-F5344CB8AC3E}">
        <p14:creationId xmlns:p14="http://schemas.microsoft.com/office/powerpoint/2010/main" val="345152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9FE70-5E93-8142-9F9C-35E633BB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RADIATION SIMULATION (FROM EURONU)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A6BC85-A849-ED45-9E8C-677A7C9B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44AA5-812E-C748-A7D9-61E6F46E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63783C-8141-0C47-A8FB-E2E40EF6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12" descr="Irr200_TiTarget.pdf">
            <a:extLst>
              <a:ext uri="{FF2B5EF4-FFF2-40B4-BE49-F238E27FC236}">
                <a16:creationId xmlns:a16="http://schemas.microsoft.com/office/drawing/2014/main" id="{28634BA1-7716-C345-B988-E600523E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252" y="938057"/>
            <a:ext cx="471646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b_tg_66Ti_1p3MW_a1d">
            <a:extLst>
              <a:ext uri="{FF2B5EF4-FFF2-40B4-BE49-F238E27FC236}">
                <a16:creationId xmlns:a16="http://schemas.microsoft.com/office/drawing/2014/main" id="{A0191916-415E-0E41-8F5C-6AE4F15A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088" y="3728084"/>
            <a:ext cx="3167062" cy="26638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899F3327-19EF-C84B-A967-76245733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247102"/>
            <a:ext cx="546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Evolution of the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cooling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time:</a:t>
            </a:r>
          </a:p>
        </p:txBody>
      </p:sp>
      <p:pic>
        <p:nvPicPr>
          <p:cNvPr id="10" name="Picture 22" descr="sb_tg_66Ti_1p3MW_resnuclei_1y">
            <a:extLst>
              <a:ext uri="{FF2B5EF4-FFF2-40B4-BE49-F238E27FC236}">
                <a16:creationId xmlns:a16="http://schemas.microsoft.com/office/drawing/2014/main" id="{57AF321C-C2CB-6340-AD3B-8529AC797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5545" y="1240317"/>
            <a:ext cx="3167062" cy="23764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" name="ZoneTexte 2">
            <a:extLst>
              <a:ext uri="{FF2B5EF4-FFF2-40B4-BE49-F238E27FC236}">
                <a16:creationId xmlns:a16="http://schemas.microsoft.com/office/drawing/2014/main" id="{DA1EE199-43F5-D643-BDFD-CC3E7DF6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243" y="2060261"/>
            <a:ext cx="2536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dirty="0"/>
              <a:t>(</a:t>
            </a:r>
            <a:r>
              <a:rPr lang="fr-FR" altLang="fr-FR" sz="1800" dirty="0" err="1"/>
              <a:t>Titanium</a:t>
            </a:r>
            <a:r>
              <a:rPr lang="fr-FR" altLang="fr-FR" sz="1800" dirty="0"/>
              <a:t> </a:t>
            </a:r>
            <a:r>
              <a:rPr lang="fr-FR" altLang="fr-FR" sz="1800" dirty="0" err="1"/>
              <a:t>density</a:t>
            </a:r>
            <a:r>
              <a:rPr lang="fr-FR" altLang="fr-FR" sz="1800" dirty="0"/>
              <a:t> 66%)</a:t>
            </a:r>
          </a:p>
        </p:txBody>
      </p:sp>
    </p:spTree>
    <p:extLst>
      <p:ext uri="{BB962C8B-B14F-4D97-AF65-F5344CB8AC3E}">
        <p14:creationId xmlns:p14="http://schemas.microsoft.com/office/powerpoint/2010/main" val="244988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Irr200_AlHorn.pdf">
            <a:extLst>
              <a:ext uri="{FF2B5EF4-FFF2-40B4-BE49-F238E27FC236}">
                <a16:creationId xmlns:a16="http://schemas.microsoft.com/office/drawing/2014/main" id="{95E6DDD7-D81E-5E44-B4E1-89AC83C0F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913" y="1133563"/>
            <a:ext cx="4843343" cy="54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537B52-ECBE-E74E-B9A5-816D82D5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RADIATION SIMULATION (FROM EURONU)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2EADA5-2333-2649-B791-8D88F6F0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E12AFE-5E59-7940-BAE4-3051DAFA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A6FE2F-5247-6549-814F-FC4B2A70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17</a:t>
            </a:fld>
            <a:endParaRPr lang="fr-FR"/>
          </a:p>
        </p:txBody>
      </p:sp>
      <p:pic>
        <p:nvPicPr>
          <p:cNvPr id="7" name="Picture 14" descr="sb_h_66Ti_1p3MW_a1d">
            <a:extLst>
              <a:ext uri="{FF2B5EF4-FFF2-40B4-BE49-F238E27FC236}">
                <a16:creationId xmlns:a16="http://schemas.microsoft.com/office/drawing/2014/main" id="{2B7352F2-8422-FF41-B601-28E99E42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777" y="3767885"/>
            <a:ext cx="3240087" cy="25923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15" descr="sb_horn_66Ti_1p3MW_resnuclei_1d">
            <a:extLst>
              <a:ext uri="{FF2B5EF4-FFF2-40B4-BE49-F238E27FC236}">
                <a16:creationId xmlns:a16="http://schemas.microsoft.com/office/drawing/2014/main" id="{1B97B941-03CD-FD42-9CD1-025E4D2F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777" y="1246935"/>
            <a:ext cx="3257550" cy="244316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8D420D47-1EF1-FC42-8B99-1C8007A39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02" y="1196135"/>
            <a:ext cx="534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Evolution of the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horn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cooling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time: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56D7C73B-8B97-A742-AC38-B689F9401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43" y="3415460"/>
            <a:ext cx="259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Radionucleides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</a:t>
            </a:r>
            <a:r>
              <a:rPr lang="fr-FR" altLang="fr-FR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(Z,A) 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76546350-AAF7-0B44-A1D1-9CF89626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43" y="6085635"/>
            <a:ext cx="280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Radioactivity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</a:t>
            </a:r>
            <a:r>
              <a:rPr lang="fr-FR" altLang="fr-FR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(Bq.cm</a:t>
            </a:r>
            <a:r>
              <a:rPr lang="fr-FR" altLang="fr-FR" sz="1200" b="1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-3</a:t>
            </a:r>
            <a:r>
              <a:rPr lang="fr-FR" altLang="fr-FR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607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F85CD-082A-6841-BC93-773B74CB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Radiation </a:t>
            </a:r>
            <a:r>
              <a:rPr lang="en-US" dirty="0" err="1"/>
              <a:t>LAyout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80E9A3-9109-3D4B-8BF3-4B7881FA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8E37CE-7ED8-2943-B490-A6E8EBFE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3AA2CE-D145-F440-9D2B-EFCCB4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18</a:t>
            </a:fld>
            <a:endParaRPr lang="fr-FR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21606FC-6BF2-4D4F-9290-CE27B76E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87" y="5332307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Radiation layout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AC811B0-EA26-C944-8500-6AD447C9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27032"/>
            <a:ext cx="8893175" cy="52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Power 	: 4MW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Irradiation Times     : 200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days</a:t>
            </a:r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One Horn	: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Geometry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Updated</a:t>
            </a:r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Cooling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times	: 1d,1w,1m, 6m,1y, 10y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/>
            <a:r>
              <a:rPr lang="fr-FR" altLang="fr-FR" sz="16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composition of </a:t>
            </a:r>
            <a:r>
              <a:rPr lang="fr-FR" altLang="fr-FR" sz="16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</a:t>
            </a:r>
            <a:r>
              <a:rPr lang="fr-FR" altLang="fr-FR" sz="16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Target =&gt;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Titanium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Horn =&gt;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Anticorodal</a:t>
            </a:r>
            <a:r>
              <a:rPr lang="fr-FR" altLang="fr-FR" sz="1400" b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110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alloy</a:t>
            </a:r>
            <a:endParaRPr lang="fr-FR" altLang="fr-FR" sz="1400" b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Al (95.5%), Si(1,3%), Mg(1,2%), Cr(0.2%),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Mn(1%),</a:t>
            </a:r>
            <a:r>
              <a:rPr lang="fr-FR" altLang="fr-FR" sz="1800" dirty="0"/>
              <a:t> 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 (0.5%), Zn(0.2%), Cu(0.1%)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Decay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Pipe =&gt;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Steel</a:t>
            </a:r>
            <a:r>
              <a:rPr lang="fr-FR" altLang="fr-FR" sz="1400" b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P355NH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Fe(96.8%), Mn(1.65%), Si(0.5%), Cr(0.3%),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Ni(0.3%), C(0.2%)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Tunnel =&gt; </a:t>
            </a:r>
            <a:r>
              <a:rPr lang="fr-FR" altLang="fr-FR" sz="1400" b="1" dirty="0" err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Concrete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O(52.9%), Si(33.7%), Ca(4.4%), Al(3,49%),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Na(1,6%), Fe(1.4%), K(1,3%), H(1%),</a:t>
            </a:r>
          </a:p>
          <a:p>
            <a:pPr eaLnBrk="1" hangingPunct="1"/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Mn(0.2%), C(0.01%)</a:t>
            </a:r>
          </a:p>
          <a:p>
            <a:pPr eaLnBrk="1" hangingPunct="1"/>
            <a:endParaRPr lang="fr-FR" altLang="fr-FR" sz="1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Scoring</a:t>
            </a:r>
            <a:r>
              <a:rPr lang="fr-FR" altLang="fr-FR" sz="1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1800" b="1" u="sng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</a:t>
            </a:r>
            <a:r>
              <a:rPr lang="fr-FR" altLang="fr-FR" sz="1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[-200,200]x[-200,200] [-500,500], </a:t>
            </a:r>
            <a:r>
              <a:rPr lang="fr-FR" altLang="fr-FR" sz="1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fr-FR" altLang="fr-FR" sz="1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dimension 20cm*20cm*20cm</a:t>
            </a:r>
          </a:p>
        </p:txBody>
      </p:sp>
      <p:pic>
        <p:nvPicPr>
          <p:cNvPr id="9" name="Picture 13" descr="OneHorn_TwoStep_Layout_v1">
            <a:extLst>
              <a:ext uri="{FF2B5EF4-FFF2-40B4-BE49-F238E27FC236}">
                <a16:creationId xmlns:a16="http://schemas.microsoft.com/office/drawing/2014/main" id="{D40C62BD-1E2A-D44B-BEC4-24436B9B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31" y="1361866"/>
            <a:ext cx="4608512" cy="38322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3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648563"/>
            <a:ext cx="7989752" cy="4800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TARGET Station Facility - Global </a:t>
            </a:r>
            <a:r>
              <a:rPr lang="fr-FR" dirty="0" err="1"/>
              <a:t>Working</a:t>
            </a:r>
            <a:r>
              <a:rPr lang="fr-FR" dirty="0"/>
              <a:t> Plans</a:t>
            </a:r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D0582941-2613-F246-A621-52966DAF3F0B}"/>
              </a:ext>
            </a:extLst>
          </p:cNvPr>
          <p:cNvSpPr/>
          <p:nvPr/>
        </p:nvSpPr>
        <p:spPr>
          <a:xfrm>
            <a:off x="35613" y="3784775"/>
            <a:ext cx="9080909" cy="260701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4A584E3C-06D3-8B41-8C02-29B77EDF8DB3}"/>
              </a:ext>
            </a:extLst>
          </p:cNvPr>
          <p:cNvSpPr/>
          <p:nvPr/>
        </p:nvSpPr>
        <p:spPr>
          <a:xfrm>
            <a:off x="923948" y="2480271"/>
            <a:ext cx="2087830" cy="75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</a:t>
            </a:r>
          </a:p>
        </p:txBody>
      </p:sp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344BAFEF-E613-5449-A52F-638CE66AE1B3}"/>
              </a:ext>
            </a:extLst>
          </p:cNvPr>
          <p:cNvSpPr/>
          <p:nvPr/>
        </p:nvSpPr>
        <p:spPr>
          <a:xfrm>
            <a:off x="3740157" y="2470857"/>
            <a:ext cx="2087830" cy="75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</a:t>
            </a:r>
          </a:p>
        </p:txBody>
      </p:sp>
      <p:sp>
        <p:nvSpPr>
          <p:cNvPr id="39" name="Rectangle à coins arrondis 38">
            <a:extLst>
              <a:ext uri="{FF2B5EF4-FFF2-40B4-BE49-F238E27FC236}">
                <a16:creationId xmlns:a16="http://schemas.microsoft.com/office/drawing/2014/main" id="{5B4976C4-9B3A-E347-9C64-C74CE5D87AA7}"/>
              </a:ext>
            </a:extLst>
          </p:cNvPr>
          <p:cNvSpPr/>
          <p:nvPr/>
        </p:nvSpPr>
        <p:spPr>
          <a:xfrm>
            <a:off x="6556366" y="2470856"/>
            <a:ext cx="2087830" cy="75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Reliability</a:t>
            </a:r>
          </a:p>
        </p:txBody>
      </p:sp>
      <p:sp>
        <p:nvSpPr>
          <p:cNvPr id="40" name="Rectangle à coins arrondis 39">
            <a:extLst>
              <a:ext uri="{FF2B5EF4-FFF2-40B4-BE49-F238E27FC236}">
                <a16:creationId xmlns:a16="http://schemas.microsoft.com/office/drawing/2014/main" id="{31718552-6536-D742-98C4-C2074A972A1D}"/>
              </a:ext>
            </a:extLst>
          </p:cNvPr>
          <p:cNvSpPr/>
          <p:nvPr/>
        </p:nvSpPr>
        <p:spPr>
          <a:xfrm>
            <a:off x="111048" y="4192282"/>
            <a:ext cx="2315161" cy="207040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  <a:gs pos="100000">
                <a:srgbClr val="C00000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à coins arrondis 40">
            <a:extLst>
              <a:ext uri="{FF2B5EF4-FFF2-40B4-BE49-F238E27FC236}">
                <a16:creationId xmlns:a16="http://schemas.microsoft.com/office/drawing/2014/main" id="{A0A757F5-D5FC-3E4D-8E3C-FA83A001D49D}"/>
              </a:ext>
            </a:extLst>
          </p:cNvPr>
          <p:cNvSpPr/>
          <p:nvPr/>
        </p:nvSpPr>
        <p:spPr>
          <a:xfrm>
            <a:off x="6873793" y="4187346"/>
            <a:ext cx="2078714" cy="207040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>
                  <a:lumMod val="85000"/>
                </a:schemeClr>
              </a:gs>
              <a:gs pos="100000">
                <a:schemeClr val="tx1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</p:txBody>
      </p:sp>
      <p:sp>
        <p:nvSpPr>
          <p:cNvPr id="42" name="Rectangle à coins arrondis 41">
            <a:extLst>
              <a:ext uri="{FF2B5EF4-FFF2-40B4-BE49-F238E27FC236}">
                <a16:creationId xmlns:a16="http://schemas.microsoft.com/office/drawing/2014/main" id="{839232F1-3EF0-1B44-BD35-5DE4F1F9E0BB}"/>
              </a:ext>
            </a:extLst>
          </p:cNvPr>
          <p:cNvSpPr/>
          <p:nvPr/>
        </p:nvSpPr>
        <p:spPr>
          <a:xfrm>
            <a:off x="4703174" y="4201744"/>
            <a:ext cx="2062141" cy="20704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3" name="Rectangle à coins arrondis 42">
            <a:extLst>
              <a:ext uri="{FF2B5EF4-FFF2-40B4-BE49-F238E27FC236}">
                <a16:creationId xmlns:a16="http://schemas.microsoft.com/office/drawing/2014/main" id="{6FB56B2C-5C83-6C40-A266-057ECE7032A1}"/>
              </a:ext>
            </a:extLst>
          </p:cNvPr>
          <p:cNvSpPr/>
          <p:nvPr/>
        </p:nvSpPr>
        <p:spPr>
          <a:xfrm>
            <a:off x="2496059" y="4206813"/>
            <a:ext cx="2098637" cy="207040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FDE700"/>
              </a:gs>
              <a:gs pos="99000">
                <a:srgbClr val="E3AB11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88B2FBF-D3B8-444C-AC68-A500ED2D0DAD}"/>
              </a:ext>
            </a:extLst>
          </p:cNvPr>
          <p:cNvSpPr txBox="1"/>
          <p:nvPr/>
        </p:nvSpPr>
        <p:spPr>
          <a:xfrm>
            <a:off x="2392319" y="3745148"/>
            <a:ext cx="494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Target Station Facility Sub-Systems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49C53C0-691E-8B46-A46C-07CC294A7C59}"/>
              </a:ext>
            </a:extLst>
          </p:cNvPr>
          <p:cNvCxnSpPr>
            <a:cxnSpLocks/>
          </p:cNvCxnSpPr>
          <p:nvPr/>
        </p:nvCxnSpPr>
        <p:spPr>
          <a:xfrm>
            <a:off x="1875097" y="3345338"/>
            <a:ext cx="2527820" cy="3178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293552A-7FFF-EA43-816A-C8EB73D2446C}"/>
              </a:ext>
            </a:extLst>
          </p:cNvPr>
          <p:cNvCxnSpPr>
            <a:cxnSpLocks/>
          </p:cNvCxnSpPr>
          <p:nvPr/>
        </p:nvCxnSpPr>
        <p:spPr>
          <a:xfrm flipH="1">
            <a:off x="5192366" y="3262263"/>
            <a:ext cx="2329208" cy="4009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008F830-DD9A-4241-A7DC-79983091D689}"/>
              </a:ext>
            </a:extLst>
          </p:cNvPr>
          <p:cNvCxnSpPr>
            <a:cxnSpLocks/>
          </p:cNvCxnSpPr>
          <p:nvPr/>
        </p:nvCxnSpPr>
        <p:spPr>
          <a:xfrm>
            <a:off x="4795603" y="3297670"/>
            <a:ext cx="4077" cy="429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>
            <a:extLst>
              <a:ext uri="{FF2B5EF4-FFF2-40B4-BE49-F238E27FC236}">
                <a16:creationId xmlns:a16="http://schemas.microsoft.com/office/drawing/2014/main" id="{F4B6B9BE-F1D3-F549-B7AC-5C9239D1010D}"/>
              </a:ext>
            </a:extLst>
          </p:cNvPr>
          <p:cNvSpPr/>
          <p:nvPr/>
        </p:nvSpPr>
        <p:spPr>
          <a:xfrm>
            <a:off x="3349672" y="1242723"/>
            <a:ext cx="2778154" cy="7501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Target Station Facility Features*  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CB0360-B55C-C041-B717-2FDDDDD2EC72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4784072" y="2042227"/>
            <a:ext cx="0" cy="42863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4E7BF55-B946-964B-982B-D93C5D05974B}"/>
              </a:ext>
            </a:extLst>
          </p:cNvPr>
          <p:cNvCxnSpPr>
            <a:cxnSpLocks/>
          </p:cNvCxnSpPr>
          <p:nvPr/>
        </p:nvCxnSpPr>
        <p:spPr>
          <a:xfrm flipH="1">
            <a:off x="1875097" y="2042227"/>
            <a:ext cx="2629465" cy="3927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2358ED6-5270-BC4B-9AD4-9FC3CE6C386E}"/>
              </a:ext>
            </a:extLst>
          </p:cNvPr>
          <p:cNvCxnSpPr>
            <a:cxnSpLocks/>
          </p:cNvCxnSpPr>
          <p:nvPr/>
        </p:nvCxnSpPr>
        <p:spPr>
          <a:xfrm>
            <a:off x="5063583" y="2042227"/>
            <a:ext cx="2547438" cy="35344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pace réservé de la date 62">
            <a:extLst>
              <a:ext uri="{FF2B5EF4-FFF2-40B4-BE49-F238E27FC236}">
                <a16:creationId xmlns:a16="http://schemas.microsoft.com/office/drawing/2014/main" id="{89891681-4413-7C44-8B88-18CE5D51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64" name="Espace réservé du pied de page 63">
            <a:extLst>
              <a:ext uri="{FF2B5EF4-FFF2-40B4-BE49-F238E27FC236}">
                <a16:creationId xmlns:a16="http://schemas.microsoft.com/office/drawing/2014/main" id="{F5CD0A8B-E085-9E4C-A671-B3DEDD49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5" name="Espace réservé du numéro de diapositive 64">
            <a:extLst>
              <a:ext uri="{FF2B5EF4-FFF2-40B4-BE49-F238E27FC236}">
                <a16:creationId xmlns:a16="http://schemas.microsoft.com/office/drawing/2014/main" id="{B85F73EE-D807-F54E-B747-9CCDFBF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</a:t>
            </a:fld>
            <a:endParaRPr lang="fr-FR"/>
          </a:p>
        </p:txBody>
      </p:sp>
      <p:sp>
        <p:nvSpPr>
          <p:cNvPr id="66" name="Espace réservé du contenu 2">
            <a:extLst>
              <a:ext uri="{FF2B5EF4-FFF2-40B4-BE49-F238E27FC236}">
                <a16:creationId xmlns:a16="http://schemas.microsoft.com/office/drawing/2014/main" id="{A20B3CD1-6762-4F4F-8152-67960EB82B6E}"/>
              </a:ext>
            </a:extLst>
          </p:cNvPr>
          <p:cNvSpPr txBox="1">
            <a:spLocks/>
          </p:cNvSpPr>
          <p:nvPr/>
        </p:nvSpPr>
        <p:spPr>
          <a:xfrm>
            <a:off x="-1690198" y="1626921"/>
            <a:ext cx="2718424" cy="363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80C94A5-06B6-8241-AA98-638D35F6A21A}"/>
              </a:ext>
            </a:extLst>
          </p:cNvPr>
          <p:cNvSpPr/>
          <p:nvPr/>
        </p:nvSpPr>
        <p:spPr>
          <a:xfrm>
            <a:off x="2514681" y="4246196"/>
            <a:ext cx="19898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Power Supply System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Target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Power Supply Unit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Cooling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Stripline Connection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8B21E7-BD79-B34D-B8CC-F0598E2F860C}"/>
              </a:ext>
            </a:extLst>
          </p:cNvPr>
          <p:cNvSpPr/>
          <p:nvPr/>
        </p:nvSpPr>
        <p:spPr>
          <a:xfrm>
            <a:off x="161584" y="4211447"/>
            <a:ext cx="23151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Target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Target +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Horn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Four Horn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Proton Beam extraction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742211-77CE-C548-9742-01E9AE25F3C9}"/>
              </a:ext>
            </a:extLst>
          </p:cNvPr>
          <p:cNvSpPr/>
          <p:nvPr/>
        </p:nvSpPr>
        <p:spPr>
          <a:xfrm>
            <a:off x="4707313" y="4246196"/>
            <a:ext cx="2057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 Fluid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Closed cooling Fluid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(Helium gas, Water)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Radioactive Effluents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Confinement System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4F4E4F-2946-F340-B407-687C629D2ED7}"/>
              </a:ext>
            </a:extLst>
          </p:cNvPr>
          <p:cNvSpPr/>
          <p:nvPr/>
        </p:nvSpPr>
        <p:spPr>
          <a:xfrm>
            <a:off x="6928704" y="4253574"/>
            <a:ext cx="20238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Handling and Logistic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Active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Remote Handling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6DE107D-762A-F740-AAEE-8687FB6EDB19}"/>
              </a:ext>
            </a:extLst>
          </p:cNvPr>
          <p:cNvSpPr txBox="1"/>
          <p:nvPr/>
        </p:nvSpPr>
        <p:spPr>
          <a:xfrm>
            <a:off x="6231244" y="1344316"/>
            <a:ext cx="275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*Inspired from</a:t>
            </a:r>
          </a:p>
          <a:p>
            <a:pPr algn="ctr"/>
            <a:r>
              <a:rPr lang="en-US" dirty="0"/>
              <a:t>  ESS Target Station Report 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E75146EE-B600-5042-8C79-2BBD8EFB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37" y="5457355"/>
            <a:ext cx="705603" cy="71318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1D505F4-F9F1-4A48-9D58-EEACC8860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29" y="5464940"/>
            <a:ext cx="712281" cy="712281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A9E905E8-4E48-6F4A-B2D4-41947BEFB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99" y="5460718"/>
            <a:ext cx="709824" cy="70982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31F8F71D-0DF4-9847-B285-2948F6D6F3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42" t="46365" r="7670" b="28147"/>
          <a:stretch/>
        </p:blipFill>
        <p:spPr>
          <a:xfrm>
            <a:off x="741594" y="5403471"/>
            <a:ext cx="872458" cy="7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4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F7C3E-BACC-7348-B01B-16582314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Dose Equivalent Rate (All </a:t>
            </a:r>
            <a:r>
              <a:rPr lang="fr-FR" dirty="0" err="1"/>
              <a:t>Layout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1658F4-A6F3-2E49-8DCE-79F3B0B0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2AA4E-B934-9F4B-8913-3D0C5A46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53D82C-D377-DC43-A51F-EC09B26B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19</a:t>
            </a:fld>
            <a:endParaRPr lang="fr-FR"/>
          </a:p>
        </p:txBody>
      </p:sp>
      <p:pic>
        <p:nvPicPr>
          <p:cNvPr id="7" name="Picture 8" descr="OneHorn_TwoSteps_DR_all_1d">
            <a:extLst>
              <a:ext uri="{FF2B5EF4-FFF2-40B4-BE49-F238E27FC236}">
                <a16:creationId xmlns:a16="http://schemas.microsoft.com/office/drawing/2014/main" id="{C1D5F927-DCB7-2C46-9296-DEC63277805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92" y="1257253"/>
            <a:ext cx="3354387" cy="251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9" descr="OneHorn_TwoSteps_DR_all_1w">
            <a:extLst>
              <a:ext uri="{FF2B5EF4-FFF2-40B4-BE49-F238E27FC236}">
                <a16:creationId xmlns:a16="http://schemas.microsoft.com/office/drawing/2014/main" id="{4532B941-517C-434F-BDCE-6C3ED090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054" y="1257253"/>
            <a:ext cx="3354388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10" descr="OneHorn_TwoSteps_DR_all_6m">
            <a:extLst>
              <a:ext uri="{FF2B5EF4-FFF2-40B4-BE49-F238E27FC236}">
                <a16:creationId xmlns:a16="http://schemas.microsoft.com/office/drawing/2014/main" id="{C4C13FB0-CAE8-1144-B3BE-28251647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92" y="3703591"/>
            <a:ext cx="3354387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1" descr="OneHorn_TwoSteps_DR_all_1y">
            <a:extLst>
              <a:ext uri="{FF2B5EF4-FFF2-40B4-BE49-F238E27FC236}">
                <a16:creationId xmlns:a16="http://schemas.microsoft.com/office/drawing/2014/main" id="{1C64E642-6E83-4F48-B411-306EECBE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054" y="3703591"/>
            <a:ext cx="3354388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650157B6-63D1-A24B-928F-45A47D3E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967" y="3509916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After 1day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6E170CF9-D926-F441-84E5-5DA0AE39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367" y="3562303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After 1 week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239443C-9EF1-AB46-ACD8-4A6E124E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792" y="5926091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After 6m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A06FD45F-8DBD-054F-8B08-E6EE7796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554" y="5932441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After 1y</a:t>
            </a:r>
          </a:p>
        </p:txBody>
      </p:sp>
    </p:spTree>
    <p:extLst>
      <p:ext uri="{BB962C8B-B14F-4D97-AF65-F5344CB8AC3E}">
        <p14:creationId xmlns:p14="http://schemas.microsoft.com/office/powerpoint/2010/main" val="60125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0A58F-D256-C64D-B63A-9FE56C1A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Dose Equivalent Rate contribution (</a:t>
            </a:r>
            <a:r>
              <a:rPr lang="fr-FR" dirty="0" err="1"/>
              <a:t>cooling</a:t>
            </a:r>
            <a:r>
              <a:rPr lang="fr-FR" dirty="0"/>
              <a:t> time 1d)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F3C8B3-8A2C-C048-B3F2-7C702219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38729-4145-AF4C-8D63-9AD50C15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69A73F-1C98-E240-9E15-8C34E2E5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20</a:t>
            </a:fld>
            <a:endParaRPr lang="fr-FR"/>
          </a:p>
        </p:txBody>
      </p:sp>
      <p:pic>
        <p:nvPicPr>
          <p:cNvPr id="7" name="Picture 9" descr="OneHorn_TwoSteps_DR_Target_1d">
            <a:extLst>
              <a:ext uri="{FF2B5EF4-FFF2-40B4-BE49-F238E27FC236}">
                <a16:creationId xmlns:a16="http://schemas.microsoft.com/office/drawing/2014/main" id="{D5F68259-F5F3-CE44-A41F-D963B48049D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186766"/>
            <a:ext cx="3354387" cy="25161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neHorn_TwoSteps_DR_Horn_1d">
            <a:extLst>
              <a:ext uri="{FF2B5EF4-FFF2-40B4-BE49-F238E27FC236}">
                <a16:creationId xmlns:a16="http://schemas.microsoft.com/office/drawing/2014/main" id="{4DF1C3B3-30EC-B849-917C-1FBB8984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8725" y="1186766"/>
            <a:ext cx="3354388" cy="2516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neHorn_TwoSteps_DR_Vessel_1d">
            <a:extLst>
              <a:ext uri="{FF2B5EF4-FFF2-40B4-BE49-F238E27FC236}">
                <a16:creationId xmlns:a16="http://schemas.microsoft.com/office/drawing/2014/main" id="{AAC57EE2-D87B-3D4F-B54F-9917153B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3855354"/>
            <a:ext cx="3354387" cy="251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OneHorn_TwoSteps_DR_Tunnel_1d">
            <a:extLst>
              <a:ext uri="{FF2B5EF4-FFF2-40B4-BE49-F238E27FC236}">
                <a16:creationId xmlns:a16="http://schemas.microsoft.com/office/drawing/2014/main" id="{70336E89-0988-8B42-A8A6-EAEE7290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8725" y="3855354"/>
            <a:ext cx="3354388" cy="251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2E1E30D9-F53C-D543-BCF3-403BA7F8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3431491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Target Contribution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CEF6FFD-EACF-644A-9EB7-A8EA389F4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3412441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Horn Contribution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90928B7-C4F5-0B41-BC5C-A52255C7B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1" y="6004828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Vessel Contribution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7DBAC48B-08EB-CA49-AF8D-C80ECEF47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6004828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t>Tunnel Contribution</a:t>
            </a:r>
          </a:p>
        </p:txBody>
      </p:sp>
    </p:spTree>
    <p:extLst>
      <p:ext uri="{BB962C8B-B14F-4D97-AF65-F5344CB8AC3E}">
        <p14:creationId xmlns:p14="http://schemas.microsoft.com/office/powerpoint/2010/main" val="407534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FFCB9-30D3-9E4A-BAD9-1F5093E1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6EE8AB-AB81-FA44-AEB4-BA1A3DBC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D9734-D758-0848-BDFE-3CE170C3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21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D96A0C2-F5B3-2744-8AC0-F375C02C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Nuclear WASTE MANAGEMENT</a:t>
            </a:r>
          </a:p>
        </p:txBody>
      </p:sp>
      <p:pic>
        <p:nvPicPr>
          <p:cNvPr id="13" name="Picture 8" descr="TitaniumTarget">
            <a:extLst>
              <a:ext uri="{FF2B5EF4-FFF2-40B4-BE49-F238E27FC236}">
                <a16:creationId xmlns:a16="http://schemas.microsoft.com/office/drawing/2014/main" id="{175DFC04-83CE-7144-96E2-410B61FF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642" y="1296922"/>
            <a:ext cx="3695700" cy="25161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AluminiumHorn">
            <a:extLst>
              <a:ext uri="{FF2B5EF4-FFF2-40B4-BE49-F238E27FC236}">
                <a16:creationId xmlns:a16="http://schemas.microsoft.com/office/drawing/2014/main" id="{8C0FFD30-33DC-0A40-9049-833ED978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642" y="3965510"/>
            <a:ext cx="3695700" cy="251618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A60F4C86-86AF-6E4C-88C5-EDF86D1DA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2" y="5905435"/>
            <a:ext cx="391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200" b="1"/>
              <a:t>Classification of Radioactive Waste – Safety Series </a:t>
            </a:r>
          </a:p>
          <a:p>
            <a:pPr eaLnBrk="1" hangingPunct="1"/>
            <a:r>
              <a:rPr lang="fr-FR" altLang="fr-FR" sz="1200" b="1"/>
              <a:t>No 111-G-1.1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11B04D-C20E-B743-9B5D-71027E999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92" y="1225485"/>
            <a:ext cx="4249738" cy="4608512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>
            <a:solidFill>
              <a:srgbClr val="385D8A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600" b="1" u="sng" dirty="0"/>
              <a:t>IAEA </a:t>
            </a:r>
            <a:r>
              <a:rPr lang="fr-FR" altLang="fr-FR" sz="1600" b="1" u="sng" dirty="0" err="1"/>
              <a:t>Waste</a:t>
            </a:r>
            <a:r>
              <a:rPr lang="fr-FR" altLang="fr-FR" sz="1600" b="1" u="sng" dirty="0"/>
              <a:t> Classification: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1200" b="1" dirty="0">
                <a:solidFill>
                  <a:srgbClr val="CC3300"/>
                </a:solidFill>
              </a:rPr>
              <a:t>HLW</a:t>
            </a:r>
            <a:r>
              <a:rPr lang="fr-FR" altLang="fr-FR" sz="1200" b="1" dirty="0">
                <a:solidFill>
                  <a:srgbClr val="3333CC"/>
                </a:solidFill>
              </a:rPr>
              <a:t> High </a:t>
            </a:r>
            <a:r>
              <a:rPr lang="fr-FR" altLang="fr-FR" sz="1200" b="1" dirty="0" err="1">
                <a:solidFill>
                  <a:srgbClr val="3333CC"/>
                </a:solidFill>
              </a:rPr>
              <a:t>Level</a:t>
            </a:r>
            <a:r>
              <a:rPr lang="fr-FR" altLang="fr-FR" sz="1200" b="1" dirty="0">
                <a:solidFill>
                  <a:srgbClr val="3333CC"/>
                </a:solidFill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</a:rPr>
              <a:t>Wastes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1200" b="1" dirty="0" err="1">
                <a:solidFill>
                  <a:srgbClr val="3333CC"/>
                </a:solidFill>
              </a:rPr>
              <a:t>Highly</a:t>
            </a:r>
            <a:r>
              <a:rPr lang="fr-FR" altLang="fr-FR" sz="1200" b="1" dirty="0">
                <a:solidFill>
                  <a:srgbClr val="3333CC"/>
                </a:solidFill>
              </a:rPr>
              <a:t> Radioactive </a:t>
            </a:r>
            <a:r>
              <a:rPr lang="fr-FR" altLang="fr-FR" sz="1200" b="1" dirty="0" err="1">
                <a:solidFill>
                  <a:srgbClr val="3333CC"/>
                </a:solidFill>
              </a:rPr>
              <a:t>liquid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1200" b="1" dirty="0" err="1">
                <a:solidFill>
                  <a:srgbClr val="3333CC"/>
                </a:solidFill>
              </a:rPr>
              <a:t>Heat</a:t>
            </a:r>
            <a:r>
              <a:rPr lang="fr-FR" altLang="fr-FR" sz="1200" b="1" dirty="0">
                <a:solidFill>
                  <a:srgbClr val="3333CC"/>
                </a:solidFill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</a:rPr>
              <a:t>Generating</a:t>
            </a:r>
            <a:r>
              <a:rPr lang="fr-FR" altLang="fr-FR" sz="1200" b="1" dirty="0">
                <a:solidFill>
                  <a:srgbClr val="3333CC"/>
                </a:solidFill>
              </a:rPr>
              <a:t> (&gt;2kw/m3)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1200" b="1" dirty="0">
                <a:solidFill>
                  <a:srgbClr val="CC3300"/>
                </a:solidFill>
              </a:rPr>
              <a:t>LILW</a:t>
            </a:r>
            <a:r>
              <a:rPr lang="fr-FR" altLang="fr-FR" sz="1200" b="1" dirty="0">
                <a:solidFill>
                  <a:srgbClr val="3333CC"/>
                </a:solidFill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</a:rPr>
              <a:t>Low</a:t>
            </a:r>
            <a:r>
              <a:rPr lang="fr-FR" altLang="fr-FR" sz="1200" b="1" dirty="0">
                <a:solidFill>
                  <a:srgbClr val="3333CC"/>
                </a:solidFill>
              </a:rPr>
              <a:t> and </a:t>
            </a:r>
            <a:r>
              <a:rPr lang="fr-FR" altLang="fr-FR" sz="1200" b="1" dirty="0" err="1">
                <a:solidFill>
                  <a:srgbClr val="3333CC"/>
                </a:solidFill>
              </a:rPr>
              <a:t>Intermediate</a:t>
            </a:r>
            <a:r>
              <a:rPr lang="fr-FR" altLang="fr-FR" sz="1200" b="1" dirty="0">
                <a:solidFill>
                  <a:srgbClr val="3333CC"/>
                </a:solidFill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</a:rPr>
              <a:t>Wastes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1200" b="1" dirty="0">
                <a:solidFill>
                  <a:srgbClr val="CC3300"/>
                </a:solidFill>
              </a:rPr>
              <a:t>LL</a:t>
            </a:r>
            <a:r>
              <a:rPr lang="fr-FR" altLang="fr-FR" sz="1200" b="1" dirty="0">
                <a:solidFill>
                  <a:srgbClr val="3333CC"/>
                </a:solidFill>
              </a:rPr>
              <a:t> Long </a:t>
            </a:r>
            <a:r>
              <a:rPr lang="fr-FR" altLang="fr-FR" sz="1200" b="1" dirty="0" err="1">
                <a:solidFill>
                  <a:srgbClr val="3333CC"/>
                </a:solidFill>
              </a:rPr>
              <a:t>Lived</a:t>
            </a:r>
            <a:r>
              <a:rPr lang="fr-FR" altLang="fr-FR" sz="1200" b="1" dirty="0">
                <a:solidFill>
                  <a:srgbClr val="3333CC"/>
                </a:solidFill>
              </a:rPr>
              <a:t>,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ja-JP" altLang="fr-FR" sz="1200" b="1">
                <a:solidFill>
                  <a:srgbClr val="3333CC"/>
                </a:solidFill>
              </a:rPr>
              <a:t>‘</a:t>
            </a:r>
            <a:r>
              <a:rPr lang="fr-FR" altLang="ja-JP" sz="1200" b="1" dirty="0">
                <a:solidFill>
                  <a:srgbClr val="3333CC"/>
                </a:solidFill>
              </a:rPr>
              <a:t>Half-life &gt; 30 </a:t>
            </a:r>
            <a:r>
              <a:rPr lang="fr-FR" altLang="ja-JP" sz="1200" b="1" dirty="0" err="1">
                <a:solidFill>
                  <a:srgbClr val="3333CC"/>
                </a:solidFill>
              </a:rPr>
              <a:t>years</a:t>
            </a:r>
            <a:endParaRPr lang="fr-FR" altLang="ja-JP" sz="1200" b="1" dirty="0">
              <a:solidFill>
                <a:srgbClr val="3333CC"/>
              </a:solidFill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1200" b="1" dirty="0">
                <a:solidFill>
                  <a:srgbClr val="3333CC"/>
                </a:solidFill>
              </a:rPr>
              <a:t>Long </a:t>
            </a:r>
            <a:r>
              <a:rPr lang="fr-FR" altLang="fr-FR" sz="1200" b="1" dirty="0" err="1">
                <a:solidFill>
                  <a:srgbClr val="3333CC"/>
                </a:solidFill>
              </a:rPr>
              <a:t>lived</a:t>
            </a:r>
            <a:r>
              <a:rPr lang="fr-FR" altLang="fr-FR" sz="1200" b="1" dirty="0">
                <a:solidFill>
                  <a:srgbClr val="3333CC"/>
                </a:solidFill>
              </a:rPr>
              <a:t> alpha </a:t>
            </a:r>
            <a:r>
              <a:rPr lang="fr-FR" altLang="fr-FR" sz="1200" b="1" dirty="0" err="1">
                <a:solidFill>
                  <a:srgbClr val="3333CC"/>
                </a:solidFill>
              </a:rPr>
              <a:t>emitters</a:t>
            </a:r>
            <a:r>
              <a:rPr lang="fr-FR" altLang="fr-FR" sz="1200" b="1" dirty="0">
                <a:solidFill>
                  <a:srgbClr val="3333CC"/>
                </a:solidFill>
              </a:rPr>
              <a:t> &gt;400Bq/g </a:t>
            </a:r>
            <a:r>
              <a:rPr lang="fr-FR" altLang="fr-FR" sz="1200" b="1" dirty="0" err="1">
                <a:solidFill>
                  <a:srgbClr val="3333CC"/>
                </a:solidFill>
              </a:rPr>
              <a:t>average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1200" b="1" dirty="0">
                <a:solidFill>
                  <a:srgbClr val="3333CC"/>
                </a:solidFill>
              </a:rPr>
              <a:t>&gt;4000Bq/g </a:t>
            </a:r>
            <a:r>
              <a:rPr lang="fr-FR" altLang="fr-FR" sz="1200" b="1" dirty="0" err="1">
                <a:solidFill>
                  <a:srgbClr val="3333CC"/>
                </a:solidFill>
              </a:rPr>
              <a:t>individual</a:t>
            </a:r>
            <a:r>
              <a:rPr lang="fr-FR" altLang="fr-FR" sz="1200" b="1" dirty="0">
                <a:solidFill>
                  <a:srgbClr val="3333CC"/>
                </a:solidFill>
              </a:rPr>
              <a:t> package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1200" b="1" dirty="0">
                <a:solidFill>
                  <a:srgbClr val="CC3300"/>
                </a:solidFill>
              </a:rPr>
              <a:t>SL</a:t>
            </a:r>
            <a:r>
              <a:rPr lang="fr-FR" altLang="fr-FR" sz="1200" b="1" dirty="0">
                <a:solidFill>
                  <a:srgbClr val="3333CC"/>
                </a:solidFill>
              </a:rPr>
              <a:t> Short </a:t>
            </a:r>
            <a:r>
              <a:rPr lang="fr-FR" altLang="fr-FR" sz="1200" b="1" dirty="0" err="1">
                <a:solidFill>
                  <a:srgbClr val="3333CC"/>
                </a:solidFill>
              </a:rPr>
              <a:t>Lived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1200" b="1" dirty="0">
                <a:solidFill>
                  <a:srgbClr val="3333CC"/>
                </a:solidFill>
              </a:rPr>
              <a:t>Half-life &lt;30 </a:t>
            </a:r>
            <a:r>
              <a:rPr lang="fr-FR" altLang="fr-FR" sz="1200" b="1" dirty="0" err="1">
                <a:solidFill>
                  <a:srgbClr val="3333CC"/>
                </a:solidFill>
              </a:rPr>
              <a:t>years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1200" b="1" dirty="0">
                <a:solidFill>
                  <a:srgbClr val="CC3300"/>
                </a:solidFill>
              </a:rPr>
              <a:t>EW</a:t>
            </a:r>
            <a:r>
              <a:rPr lang="fr-FR" altLang="fr-FR" sz="1200" b="1" dirty="0">
                <a:solidFill>
                  <a:srgbClr val="3333CC"/>
                </a:solidFill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</a:rPr>
              <a:t>Exempted</a:t>
            </a:r>
            <a:r>
              <a:rPr lang="fr-FR" altLang="fr-FR" sz="1200" b="1" dirty="0">
                <a:solidFill>
                  <a:srgbClr val="3333CC"/>
                </a:solidFill>
              </a:rPr>
              <a:t> </a:t>
            </a:r>
            <a:r>
              <a:rPr lang="fr-FR" altLang="fr-FR" sz="1200" b="1" dirty="0" err="1">
                <a:solidFill>
                  <a:srgbClr val="3333CC"/>
                </a:solidFill>
              </a:rPr>
              <a:t>Wastes</a:t>
            </a:r>
            <a:endParaRPr lang="fr-FR" altLang="fr-FR" sz="1200" b="1" dirty="0">
              <a:solidFill>
                <a:srgbClr val="3333CC"/>
              </a:solidFill>
            </a:endParaRPr>
          </a:p>
          <a:p>
            <a:pPr lvl="1" eaLnBrk="1" hangingPunct="1">
              <a:spcBef>
                <a:spcPct val="20000"/>
              </a:spcBef>
            </a:pPr>
            <a:endParaRPr lang="fr-FR" altLang="fr-FR" sz="1200" b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600" b="1" u="sng" dirty="0"/>
              <a:t>Clearance Levels: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600" b="1" u="sng" dirty="0"/>
          </a:p>
          <a:p>
            <a:pPr eaLnBrk="1" hangingPunct="1">
              <a:spcBef>
                <a:spcPct val="20000"/>
              </a:spcBef>
            </a:pPr>
            <a:endParaRPr lang="en-GB" altLang="fr-FR" sz="1600" b="1" u="sng" dirty="0"/>
          </a:p>
          <a:p>
            <a:pPr eaLnBrk="1" hangingPunct="1">
              <a:spcBef>
                <a:spcPct val="20000"/>
              </a:spcBef>
            </a:pPr>
            <a:r>
              <a:rPr lang="en-GB" altLang="fr-FR" sz="1600" b="1" u="sng" dirty="0"/>
              <a:t>Clearance Index :</a:t>
            </a:r>
          </a:p>
        </p:txBody>
      </p:sp>
      <p:graphicFrame>
        <p:nvGraphicFramePr>
          <p:cNvPr id="17" name="Object 12">
            <a:extLst>
              <a:ext uri="{FF2B5EF4-FFF2-40B4-BE49-F238E27FC236}">
                <a16:creationId xmlns:a16="http://schemas.microsoft.com/office/drawing/2014/main" id="{70BF0519-11E1-3249-91BD-C6557E37851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094910"/>
              </p:ext>
            </p:extLst>
          </p:nvPr>
        </p:nvGraphicFramePr>
        <p:xfrm>
          <a:off x="2497069" y="4241734"/>
          <a:ext cx="21923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5" imgW="50025300" imgH="12293600" progId="Equation.3">
                  <p:embed/>
                </p:oleObj>
              </mc:Choice>
              <mc:Fallback>
                <p:oleObj name="Equation" r:id="rId5" imgW="50025300" imgH="12293600" progId="Equation.3">
                  <p:embed/>
                  <p:pic>
                    <p:nvPicPr>
                      <p:cNvPr id="49161" name="Object 12">
                        <a:extLst>
                          <a:ext uri="{FF2B5EF4-FFF2-40B4-BE49-F238E27FC236}">
                            <a16:creationId xmlns:a16="http://schemas.microsoft.com/office/drawing/2014/main" id="{EFD165DB-BC84-AC48-887C-9012A3CFF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69" y="4241734"/>
                        <a:ext cx="21923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0CC1D397-8D3D-F34C-82D6-9B322658F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65519"/>
              </p:ext>
            </p:extLst>
          </p:nvPr>
        </p:nvGraphicFramePr>
        <p:xfrm>
          <a:off x="2706061" y="5113546"/>
          <a:ext cx="14398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Équation" r:id="rId7" imgW="24574500" imgH="10236200" progId="Equation.3">
                  <p:embed/>
                </p:oleObj>
              </mc:Choice>
              <mc:Fallback>
                <p:oleObj name="Équation" r:id="rId7" imgW="24574500" imgH="10236200" progId="Equation.3">
                  <p:embed/>
                  <p:pic>
                    <p:nvPicPr>
                      <p:cNvPr id="49162" name="Object 14">
                        <a:extLst>
                          <a:ext uri="{FF2B5EF4-FFF2-40B4-BE49-F238E27FC236}">
                            <a16:creationId xmlns:a16="http://schemas.microsoft.com/office/drawing/2014/main" id="{9F8B3C97-5ECF-1C46-A4B8-EAC077529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061" y="5113546"/>
                        <a:ext cx="14398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9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553FD-BB9F-6947-A051-427711D6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impact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B5FDE-39BF-7E4E-B226-ED724880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865D8-EE19-D444-818E-16A5044F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240B0-64C6-6043-AA89-CBCC9C30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22</a:t>
            </a:fld>
            <a:endParaRPr lang="fr-FR"/>
          </a:p>
        </p:txBody>
      </p:sp>
      <p:pic>
        <p:nvPicPr>
          <p:cNvPr id="7" name="Picture 12" descr="Sb_activity_1d_new_2.png">
            <a:extLst>
              <a:ext uri="{FF2B5EF4-FFF2-40B4-BE49-F238E27FC236}">
                <a16:creationId xmlns:a16="http://schemas.microsoft.com/office/drawing/2014/main" id="{3BBCD559-8A72-3346-9618-88A1298C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3" y="1312063"/>
            <a:ext cx="8281988" cy="4191000"/>
          </a:xfrm>
          <a:prstGeom prst="rect">
            <a:avLst/>
          </a:prstGeom>
          <a:gradFill rotWithShape="0">
            <a:gsLst>
              <a:gs pos="0">
                <a:srgbClr val="8CABEE">
                  <a:alpha val="0"/>
                </a:srgbClr>
              </a:gs>
              <a:gs pos="50000">
                <a:srgbClr val="BACBF2">
                  <a:alpha val="50000"/>
                </a:srgbClr>
              </a:gs>
              <a:gs pos="100000">
                <a:srgbClr val="DEE5F8"/>
              </a:gs>
            </a:gsLst>
            <a:lin ang="5400000"/>
          </a:gradFill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F729932-3F0D-4E4B-86B3-9FA798FD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13" y="5686088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0800" dir="5400000" algn="ctr" rotWithShape="0">
                    <a:srgbClr val="000000">
                      <a:alpha val="4313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3333CC"/>
                </a:solidFill>
                <a:latin typeface="Constantia" charset="0"/>
                <a:ea typeface="ヒラギノ明朝 ProN W3" charset="0"/>
                <a:cs typeface="ヒラギノ明朝 ProN W3" charset="0"/>
              </a:rPr>
              <a:t>of all the radionuclide's created  </a:t>
            </a:r>
            <a:r>
              <a:rPr lang="en-GB" baseline="30000" dirty="0">
                <a:solidFill>
                  <a:srgbClr val="3333CC"/>
                </a:solidFill>
                <a:latin typeface="Constantia" charset="0"/>
                <a:ea typeface="ヒラギノ明朝 ProN W3" charset="0"/>
                <a:cs typeface="ヒラギノ明朝 ProN W3" charset="0"/>
              </a:rPr>
              <a:t>22</a:t>
            </a:r>
            <a:r>
              <a:rPr lang="en-GB" dirty="0">
                <a:solidFill>
                  <a:srgbClr val="3333CC"/>
                </a:solidFill>
                <a:latin typeface="Constantia" charset="0"/>
                <a:ea typeface="ヒラギノ明朝 ProN W3" charset="0"/>
                <a:cs typeface="ヒラギノ明朝 ProN W3" charset="0"/>
              </a:rPr>
              <a:t> Na and tritium could represent a hazard by contaminating the ground water. Limits in activity after 1y=200days of beam: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D099EA6-9D3F-8D4F-8188-EAB6D14E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76" y="1326268"/>
            <a:ext cx="253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u="sng" dirty="0">
                <a:latin typeface="Arial" charset="0"/>
                <a:ea typeface="ＭＳ Ｐゴシック" charset="0"/>
              </a:rPr>
              <a:t>Activation in molasse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B8FB358-1086-C54B-AF6A-3E2E7E712B7C}"/>
              </a:ext>
            </a:extLst>
          </p:cNvPr>
          <p:cNvSpPr txBox="1"/>
          <p:nvPr/>
        </p:nvSpPr>
        <p:spPr>
          <a:xfrm>
            <a:off x="3987463" y="1645901"/>
            <a:ext cx="1828800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sz="1600"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ea typeface="ヒラギノ明朝 ProN W3" panose="02020300000000000000" pitchFamily="18" charset="-128"/>
              </a:rPr>
              <a:t>molasse @ CERN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119D1F4-278B-EE45-89D1-8FA92D541A34}"/>
              </a:ext>
            </a:extLst>
          </p:cNvPr>
          <p:cNvSpPr txBox="1"/>
          <p:nvPr/>
        </p:nvSpPr>
        <p:spPr>
          <a:xfrm>
            <a:off x="3628688" y="2293601"/>
            <a:ext cx="2592388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ea typeface="ヒラギノ明朝 ProN W3" panose="02020300000000000000" pitchFamily="18" charset="-128"/>
              </a:rPr>
              <a:t>concrete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483A9-E06F-5747-9EDE-CABC4888D156}"/>
              </a:ext>
            </a:extLst>
          </p:cNvPr>
          <p:cNvSpPr txBox="1"/>
          <p:nvPr/>
        </p:nvSpPr>
        <p:spPr>
          <a:xfrm>
            <a:off x="3700126" y="4166851"/>
            <a:ext cx="2592387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  <a:ea typeface="ヒラギノ明朝 ProN W3" panose="02020300000000000000" pitchFamily="18" charset="-128"/>
              </a:rPr>
              <a:t>concrete</a:t>
            </a:r>
          </a:p>
        </p:txBody>
      </p:sp>
    </p:spTree>
    <p:extLst>
      <p:ext uri="{BB962C8B-B14F-4D97-AF65-F5344CB8AC3E}">
        <p14:creationId xmlns:p14="http://schemas.microsoft.com/office/powerpoint/2010/main" val="76001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A6D1C-C256-5B4C-B727-CD843D8A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7C7F82-767E-EE41-81E4-FB93F54F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  <a:p>
            <a:pPr lvl="1"/>
            <a:r>
              <a:rPr lang="en-US" dirty="0"/>
              <a:t>Adapt Study with ESS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SB Parameters on going</a:t>
            </a:r>
          </a:p>
          <a:p>
            <a:pPr lvl="1"/>
            <a:r>
              <a:rPr lang="en-US" dirty="0"/>
              <a:t>Feedback from other experiments crucial !!! </a:t>
            </a:r>
          </a:p>
          <a:p>
            <a:pPr lvl="2"/>
            <a:r>
              <a:rPr lang="en-US" dirty="0"/>
              <a:t>Regular meetings with ESS people in charge of the safety is necessary </a:t>
            </a:r>
          </a:p>
          <a:p>
            <a:pPr lvl="2"/>
            <a:r>
              <a:rPr lang="en-US" dirty="0"/>
              <a:t>Safety Meeting between Safety people has been organized at CERN during </a:t>
            </a:r>
            <a:r>
              <a:rPr lang="en-US" dirty="0" err="1"/>
              <a:t>EUROnu</a:t>
            </a:r>
            <a:r>
              <a:rPr lang="en-US" dirty="0"/>
              <a:t> and should be renewed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9EDE0B-5E2F-2F4E-9EFC-DF524BE9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93558-E31F-3643-B4DB-D395E942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4046E-5921-0046-83B5-96F2E60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70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648563"/>
            <a:ext cx="7989752" cy="4800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TARGET Station Facility - Global </a:t>
            </a:r>
            <a:r>
              <a:rPr lang="fr-FR" dirty="0" err="1"/>
              <a:t>Working</a:t>
            </a:r>
            <a:r>
              <a:rPr lang="fr-FR" dirty="0"/>
              <a:t> Plans</a:t>
            </a:r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D0582941-2613-F246-A621-52966DAF3F0B}"/>
              </a:ext>
            </a:extLst>
          </p:cNvPr>
          <p:cNvSpPr/>
          <p:nvPr/>
        </p:nvSpPr>
        <p:spPr>
          <a:xfrm>
            <a:off x="35613" y="3784775"/>
            <a:ext cx="9080909" cy="260701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4A584E3C-06D3-8B41-8C02-29B77EDF8DB3}"/>
              </a:ext>
            </a:extLst>
          </p:cNvPr>
          <p:cNvSpPr/>
          <p:nvPr/>
        </p:nvSpPr>
        <p:spPr>
          <a:xfrm>
            <a:off x="923948" y="2480271"/>
            <a:ext cx="2087830" cy="75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</a:t>
            </a:r>
          </a:p>
        </p:txBody>
      </p:sp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344BAFEF-E613-5449-A52F-638CE66AE1B3}"/>
              </a:ext>
            </a:extLst>
          </p:cNvPr>
          <p:cNvSpPr/>
          <p:nvPr/>
        </p:nvSpPr>
        <p:spPr>
          <a:xfrm>
            <a:off x="3740157" y="2470857"/>
            <a:ext cx="2087830" cy="7501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</a:t>
            </a:r>
          </a:p>
        </p:txBody>
      </p:sp>
      <p:sp>
        <p:nvSpPr>
          <p:cNvPr id="39" name="Rectangle à coins arrondis 38">
            <a:extLst>
              <a:ext uri="{FF2B5EF4-FFF2-40B4-BE49-F238E27FC236}">
                <a16:creationId xmlns:a16="http://schemas.microsoft.com/office/drawing/2014/main" id="{5B4976C4-9B3A-E347-9C64-C74CE5D87AA7}"/>
              </a:ext>
            </a:extLst>
          </p:cNvPr>
          <p:cNvSpPr/>
          <p:nvPr/>
        </p:nvSpPr>
        <p:spPr>
          <a:xfrm>
            <a:off x="6556366" y="2470856"/>
            <a:ext cx="2087830" cy="75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Reliability</a:t>
            </a:r>
          </a:p>
        </p:txBody>
      </p:sp>
      <p:sp>
        <p:nvSpPr>
          <p:cNvPr id="40" name="Rectangle à coins arrondis 39">
            <a:extLst>
              <a:ext uri="{FF2B5EF4-FFF2-40B4-BE49-F238E27FC236}">
                <a16:creationId xmlns:a16="http://schemas.microsoft.com/office/drawing/2014/main" id="{31718552-6536-D742-98C4-C2074A972A1D}"/>
              </a:ext>
            </a:extLst>
          </p:cNvPr>
          <p:cNvSpPr/>
          <p:nvPr/>
        </p:nvSpPr>
        <p:spPr>
          <a:xfrm>
            <a:off x="111048" y="4192282"/>
            <a:ext cx="2315161" cy="207040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7000">
                <a:srgbClr val="FF0000"/>
              </a:gs>
              <a:gs pos="100000">
                <a:srgbClr val="C00000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à coins arrondis 40">
            <a:extLst>
              <a:ext uri="{FF2B5EF4-FFF2-40B4-BE49-F238E27FC236}">
                <a16:creationId xmlns:a16="http://schemas.microsoft.com/office/drawing/2014/main" id="{A0A757F5-D5FC-3E4D-8E3C-FA83A001D49D}"/>
              </a:ext>
            </a:extLst>
          </p:cNvPr>
          <p:cNvSpPr/>
          <p:nvPr/>
        </p:nvSpPr>
        <p:spPr>
          <a:xfrm>
            <a:off x="6873793" y="4187346"/>
            <a:ext cx="2078714" cy="207040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>
                  <a:lumMod val="85000"/>
                </a:schemeClr>
              </a:gs>
              <a:gs pos="100000">
                <a:schemeClr val="tx1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</p:txBody>
      </p:sp>
      <p:sp>
        <p:nvSpPr>
          <p:cNvPr id="42" name="Rectangle à coins arrondis 41">
            <a:extLst>
              <a:ext uri="{FF2B5EF4-FFF2-40B4-BE49-F238E27FC236}">
                <a16:creationId xmlns:a16="http://schemas.microsoft.com/office/drawing/2014/main" id="{839232F1-3EF0-1B44-BD35-5DE4F1F9E0BB}"/>
              </a:ext>
            </a:extLst>
          </p:cNvPr>
          <p:cNvSpPr/>
          <p:nvPr/>
        </p:nvSpPr>
        <p:spPr>
          <a:xfrm>
            <a:off x="4703174" y="4201744"/>
            <a:ext cx="2062141" cy="20704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3" name="Rectangle à coins arrondis 42">
            <a:extLst>
              <a:ext uri="{FF2B5EF4-FFF2-40B4-BE49-F238E27FC236}">
                <a16:creationId xmlns:a16="http://schemas.microsoft.com/office/drawing/2014/main" id="{6FB56B2C-5C83-6C40-A266-057ECE7032A1}"/>
              </a:ext>
            </a:extLst>
          </p:cNvPr>
          <p:cNvSpPr/>
          <p:nvPr/>
        </p:nvSpPr>
        <p:spPr>
          <a:xfrm>
            <a:off x="2496059" y="4206813"/>
            <a:ext cx="2098637" cy="207040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9000">
                <a:srgbClr val="FDE700"/>
              </a:gs>
              <a:gs pos="99000">
                <a:srgbClr val="E3AB11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88B2FBF-D3B8-444C-AC68-A500ED2D0DAD}"/>
              </a:ext>
            </a:extLst>
          </p:cNvPr>
          <p:cNvSpPr txBox="1"/>
          <p:nvPr/>
        </p:nvSpPr>
        <p:spPr>
          <a:xfrm>
            <a:off x="2392319" y="3745148"/>
            <a:ext cx="494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Target Station Facility Sub-Systems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49C53C0-691E-8B46-A46C-07CC294A7C59}"/>
              </a:ext>
            </a:extLst>
          </p:cNvPr>
          <p:cNvCxnSpPr>
            <a:cxnSpLocks/>
          </p:cNvCxnSpPr>
          <p:nvPr/>
        </p:nvCxnSpPr>
        <p:spPr>
          <a:xfrm>
            <a:off x="1875097" y="3345338"/>
            <a:ext cx="2527820" cy="3178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293552A-7FFF-EA43-816A-C8EB73D2446C}"/>
              </a:ext>
            </a:extLst>
          </p:cNvPr>
          <p:cNvCxnSpPr>
            <a:cxnSpLocks/>
          </p:cNvCxnSpPr>
          <p:nvPr/>
        </p:nvCxnSpPr>
        <p:spPr>
          <a:xfrm flipH="1">
            <a:off x="5192366" y="3262263"/>
            <a:ext cx="2329208" cy="40096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008F830-DD9A-4241-A7DC-79983091D689}"/>
              </a:ext>
            </a:extLst>
          </p:cNvPr>
          <p:cNvCxnSpPr>
            <a:cxnSpLocks/>
          </p:cNvCxnSpPr>
          <p:nvPr/>
        </p:nvCxnSpPr>
        <p:spPr>
          <a:xfrm>
            <a:off x="4795603" y="3297670"/>
            <a:ext cx="4077" cy="429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>
            <a:extLst>
              <a:ext uri="{FF2B5EF4-FFF2-40B4-BE49-F238E27FC236}">
                <a16:creationId xmlns:a16="http://schemas.microsoft.com/office/drawing/2014/main" id="{F4B6B9BE-F1D3-F549-B7AC-5C9239D1010D}"/>
              </a:ext>
            </a:extLst>
          </p:cNvPr>
          <p:cNvSpPr/>
          <p:nvPr/>
        </p:nvSpPr>
        <p:spPr>
          <a:xfrm>
            <a:off x="3349672" y="1242723"/>
            <a:ext cx="2778154" cy="7501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Target Station Facility Features*  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8CB0360-B55C-C041-B717-2FDDDDD2EC72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4784072" y="2042227"/>
            <a:ext cx="0" cy="42863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4E7BF55-B946-964B-982B-D93C5D05974B}"/>
              </a:ext>
            </a:extLst>
          </p:cNvPr>
          <p:cNvCxnSpPr>
            <a:cxnSpLocks/>
          </p:cNvCxnSpPr>
          <p:nvPr/>
        </p:nvCxnSpPr>
        <p:spPr>
          <a:xfrm flipH="1">
            <a:off x="1875097" y="2042227"/>
            <a:ext cx="2629465" cy="39272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92358ED6-5270-BC4B-9AD4-9FC3CE6C386E}"/>
              </a:ext>
            </a:extLst>
          </p:cNvPr>
          <p:cNvCxnSpPr>
            <a:cxnSpLocks/>
          </p:cNvCxnSpPr>
          <p:nvPr/>
        </p:nvCxnSpPr>
        <p:spPr>
          <a:xfrm>
            <a:off x="5063583" y="2042227"/>
            <a:ext cx="2547438" cy="35344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space réservé de la date 62">
            <a:extLst>
              <a:ext uri="{FF2B5EF4-FFF2-40B4-BE49-F238E27FC236}">
                <a16:creationId xmlns:a16="http://schemas.microsoft.com/office/drawing/2014/main" id="{89891681-4413-7C44-8B88-18CE5D51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64" name="Espace réservé du pied de page 63">
            <a:extLst>
              <a:ext uri="{FF2B5EF4-FFF2-40B4-BE49-F238E27FC236}">
                <a16:creationId xmlns:a16="http://schemas.microsoft.com/office/drawing/2014/main" id="{F5CD0A8B-E085-9E4C-A671-B3DEDD49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E. Baussan</a:t>
            </a:r>
          </a:p>
        </p:txBody>
      </p:sp>
      <p:sp>
        <p:nvSpPr>
          <p:cNvPr id="65" name="Espace réservé du numéro de diapositive 64">
            <a:extLst>
              <a:ext uri="{FF2B5EF4-FFF2-40B4-BE49-F238E27FC236}">
                <a16:creationId xmlns:a16="http://schemas.microsoft.com/office/drawing/2014/main" id="{B85F73EE-D807-F54E-B747-9CCDFBF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2</a:t>
            </a:fld>
            <a:endParaRPr lang="fr-FR"/>
          </a:p>
        </p:txBody>
      </p:sp>
      <p:sp>
        <p:nvSpPr>
          <p:cNvPr id="66" name="Espace réservé du contenu 2">
            <a:extLst>
              <a:ext uri="{FF2B5EF4-FFF2-40B4-BE49-F238E27FC236}">
                <a16:creationId xmlns:a16="http://schemas.microsoft.com/office/drawing/2014/main" id="{A20B3CD1-6762-4F4F-8152-67960EB82B6E}"/>
              </a:ext>
            </a:extLst>
          </p:cNvPr>
          <p:cNvSpPr txBox="1">
            <a:spLocks/>
          </p:cNvSpPr>
          <p:nvPr/>
        </p:nvSpPr>
        <p:spPr>
          <a:xfrm>
            <a:off x="-1690198" y="1626921"/>
            <a:ext cx="2718424" cy="363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80C94A5-06B6-8241-AA98-638D35F6A21A}"/>
              </a:ext>
            </a:extLst>
          </p:cNvPr>
          <p:cNvSpPr/>
          <p:nvPr/>
        </p:nvSpPr>
        <p:spPr>
          <a:xfrm>
            <a:off x="2514681" y="4246196"/>
            <a:ext cx="198988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Power Supply System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Target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Power Supply Unit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Cooling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Stripline Connection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8B21E7-BD79-B34D-B8CC-F0598E2F860C}"/>
              </a:ext>
            </a:extLst>
          </p:cNvPr>
          <p:cNvSpPr/>
          <p:nvPr/>
        </p:nvSpPr>
        <p:spPr>
          <a:xfrm>
            <a:off x="161584" y="4211447"/>
            <a:ext cx="23151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Target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Target +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Horn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Four Horn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Proton Beam extraction</a:t>
            </a: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742211-77CE-C548-9742-01E9AE25F3C9}"/>
              </a:ext>
            </a:extLst>
          </p:cNvPr>
          <p:cNvSpPr/>
          <p:nvPr/>
        </p:nvSpPr>
        <p:spPr>
          <a:xfrm>
            <a:off x="4707313" y="4246196"/>
            <a:ext cx="2057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 Fluid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Closed cooling Fluid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(Helium gas, Water)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Radioactive Effluents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Confinement System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4F4E4F-2946-F340-B407-687C629D2ED7}"/>
              </a:ext>
            </a:extLst>
          </p:cNvPr>
          <p:cNvSpPr/>
          <p:nvPr/>
        </p:nvSpPr>
        <p:spPr>
          <a:xfrm>
            <a:off x="6928704" y="4253574"/>
            <a:ext cx="20238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Handling and Logistic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Active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Remote Handling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6DE107D-762A-F740-AAEE-8687FB6EDB19}"/>
              </a:ext>
            </a:extLst>
          </p:cNvPr>
          <p:cNvSpPr txBox="1"/>
          <p:nvPr/>
        </p:nvSpPr>
        <p:spPr>
          <a:xfrm>
            <a:off x="6231244" y="1344316"/>
            <a:ext cx="275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*Inspired from</a:t>
            </a:r>
          </a:p>
          <a:p>
            <a:pPr algn="ctr"/>
            <a:r>
              <a:rPr lang="en-US" dirty="0"/>
              <a:t>  ESS Target Station Report 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E75146EE-B600-5042-8C79-2BBD8EFB5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37" y="5457355"/>
            <a:ext cx="705603" cy="713187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81D505F4-F9F1-4A48-9D58-EEACC8860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29" y="5464940"/>
            <a:ext cx="712281" cy="712281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A9E905E8-4E48-6F4A-B2D4-41947BEFB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99" y="5460718"/>
            <a:ext cx="709824" cy="70982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31F8F71D-0DF4-9847-B285-2948F6D6F3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42" t="46365" r="7670" b="28147"/>
          <a:stretch/>
        </p:blipFill>
        <p:spPr>
          <a:xfrm>
            <a:off x="741594" y="5403471"/>
            <a:ext cx="872458" cy="713459"/>
          </a:xfrm>
          <a:prstGeom prst="rect">
            <a:avLst/>
          </a:prstGeom>
        </p:spPr>
      </p:pic>
      <p:pic>
        <p:nvPicPr>
          <p:cNvPr id="1026" name="Picture 2" descr="https://upload.wikimedia.org/wikipedia/commons/thumb/0/0b/Radiation_warning_symbol.svg/2000px-Radiation_warning_symbol.svg.png">
            <a:extLst>
              <a:ext uri="{FF2B5EF4-FFF2-40B4-BE49-F238E27FC236}">
                <a16:creationId xmlns:a16="http://schemas.microsoft.com/office/drawing/2014/main" id="{1E589D1C-667A-7A4B-AB08-D69A2849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26" y="5513241"/>
            <a:ext cx="471052" cy="471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upload.wikimedia.org/wikipedia/commons/thumb/0/0b/Radiation_warning_symbol.svg/2000px-Radiation_warning_symbol.svg.png">
            <a:extLst>
              <a:ext uri="{FF2B5EF4-FFF2-40B4-BE49-F238E27FC236}">
                <a16:creationId xmlns:a16="http://schemas.microsoft.com/office/drawing/2014/main" id="{2D340362-8993-9545-B08E-9224E167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38" y="5529889"/>
            <a:ext cx="471052" cy="471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upload.wikimedia.org/wikipedia/commons/thumb/0/0b/Radiation_warning_symbol.svg/2000px-Radiation_warning_symbol.svg.png">
            <a:extLst>
              <a:ext uri="{FF2B5EF4-FFF2-40B4-BE49-F238E27FC236}">
                <a16:creationId xmlns:a16="http://schemas.microsoft.com/office/drawing/2014/main" id="{8D756353-F240-CB41-81DF-6765C081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12" y="5546236"/>
            <a:ext cx="471052" cy="471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upload.wikimedia.org/wikipedia/commons/thumb/0/0b/Radiation_warning_symbol.svg/2000px-Radiation_warning_symbol.svg.png">
            <a:extLst>
              <a:ext uri="{FF2B5EF4-FFF2-40B4-BE49-F238E27FC236}">
                <a16:creationId xmlns:a16="http://schemas.microsoft.com/office/drawing/2014/main" id="{ED426FAF-7F06-4A47-BA4E-21365C51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66" y="5578422"/>
            <a:ext cx="471052" cy="4710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5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4FCE918-088F-7540-BDD4-4E2B7647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"/>
          <a:stretch/>
        </p:blipFill>
        <p:spPr>
          <a:xfrm>
            <a:off x="0" y="0"/>
            <a:ext cx="9144000" cy="65151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57F02F-9ED6-A44D-A3DF-247DBF56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470013"/>
            <a:ext cx="2133600" cy="365125"/>
          </a:xfrm>
        </p:spPr>
        <p:txBody>
          <a:bodyPr/>
          <a:lstStyle/>
          <a:p>
            <a:r>
              <a:rPr lang="fr-FR" dirty="0"/>
              <a:t>12/06/2019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1E8F67-69C7-944C-8759-CF9B3CF8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1758"/>
            <a:ext cx="4870585" cy="401638"/>
          </a:xfrm>
        </p:spPr>
        <p:txBody>
          <a:bodyPr/>
          <a:lstStyle/>
          <a:p>
            <a:r>
              <a:rPr lang="fr-FR" dirty="0"/>
              <a:t>E. Baussan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BBAD0A-DB37-4D48-8709-6DD9E36F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481444"/>
            <a:ext cx="770468" cy="365125"/>
          </a:xfrm>
        </p:spPr>
        <p:txBody>
          <a:bodyPr/>
          <a:lstStyle/>
          <a:p>
            <a:fld id="{D9BDB739-CA15-4570-B962-A8E1C9E4DF2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92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648563"/>
            <a:ext cx="7989752" cy="4800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TARGET Station Facility - Global </a:t>
            </a:r>
            <a:r>
              <a:rPr lang="fr-FR" dirty="0" err="1"/>
              <a:t>Working</a:t>
            </a:r>
            <a:r>
              <a:rPr lang="fr-FR" dirty="0"/>
              <a:t> Plans</a:t>
            </a:r>
          </a:p>
        </p:txBody>
      </p:sp>
      <p:sp>
        <p:nvSpPr>
          <p:cNvPr id="63" name="Espace réservé de la date 62">
            <a:extLst>
              <a:ext uri="{FF2B5EF4-FFF2-40B4-BE49-F238E27FC236}">
                <a16:creationId xmlns:a16="http://schemas.microsoft.com/office/drawing/2014/main" id="{89891681-4413-7C44-8B88-18CE5D51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64" name="Espace réservé du pied de page 63">
            <a:extLst>
              <a:ext uri="{FF2B5EF4-FFF2-40B4-BE49-F238E27FC236}">
                <a16:creationId xmlns:a16="http://schemas.microsoft.com/office/drawing/2014/main" id="{F5CD0A8B-E085-9E4C-A671-B3DEDD49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5" name="Espace réservé du numéro de diapositive 64">
            <a:extLst>
              <a:ext uri="{FF2B5EF4-FFF2-40B4-BE49-F238E27FC236}">
                <a16:creationId xmlns:a16="http://schemas.microsoft.com/office/drawing/2014/main" id="{B85F73EE-D807-F54E-B747-9CCDFBF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4</a:t>
            </a:fld>
            <a:endParaRPr lang="fr-FR"/>
          </a:p>
        </p:txBody>
      </p:sp>
      <p:sp>
        <p:nvSpPr>
          <p:cNvPr id="66" name="Espace réservé du contenu 2">
            <a:extLst>
              <a:ext uri="{FF2B5EF4-FFF2-40B4-BE49-F238E27FC236}">
                <a16:creationId xmlns:a16="http://schemas.microsoft.com/office/drawing/2014/main" id="{A20B3CD1-6762-4F4F-8152-67960EB82B6E}"/>
              </a:ext>
            </a:extLst>
          </p:cNvPr>
          <p:cNvSpPr txBox="1">
            <a:spLocks/>
          </p:cNvSpPr>
          <p:nvPr/>
        </p:nvSpPr>
        <p:spPr>
          <a:xfrm>
            <a:off x="-1690198" y="1641127"/>
            <a:ext cx="2718424" cy="363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53" name="Groupe 22">
            <a:extLst>
              <a:ext uri="{FF2B5EF4-FFF2-40B4-BE49-F238E27FC236}">
                <a16:creationId xmlns:a16="http://schemas.microsoft.com/office/drawing/2014/main" id="{B6D49716-2A0C-7648-93BA-2F60AAB88C4C}"/>
              </a:ext>
            </a:extLst>
          </p:cNvPr>
          <p:cNvGrpSpPr>
            <a:grpSpLocks/>
          </p:cNvGrpSpPr>
          <p:nvPr/>
        </p:nvGrpSpPr>
        <p:grpSpPr bwMode="auto">
          <a:xfrm>
            <a:off x="333376" y="1854056"/>
            <a:ext cx="3971925" cy="4302125"/>
            <a:chOff x="4672013" y="908050"/>
            <a:chExt cx="4292600" cy="4879975"/>
          </a:xfrm>
        </p:grpSpPr>
        <p:pic>
          <p:nvPicPr>
            <p:cNvPr id="54" name="Picture 11">
              <a:extLst>
                <a:ext uri="{FF2B5EF4-FFF2-40B4-BE49-F238E27FC236}">
                  <a16:creationId xmlns:a16="http://schemas.microsoft.com/office/drawing/2014/main" id="{5EED7ECB-1C03-FC43-8A06-0217C7B3F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30"/>
            <a:stretch>
              <a:fillRect/>
            </a:stretch>
          </p:blipFill>
          <p:spPr bwMode="auto">
            <a:xfrm>
              <a:off x="4672013" y="908050"/>
              <a:ext cx="4292600" cy="487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à coins arrondis 54">
              <a:extLst>
                <a:ext uri="{FF2B5EF4-FFF2-40B4-BE49-F238E27FC236}">
                  <a16:creationId xmlns:a16="http://schemas.microsoft.com/office/drawing/2014/main" id="{9B84ECF7-842D-0B4F-A81B-6A55C4D92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24" y="1484283"/>
              <a:ext cx="1439444" cy="7923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Dosimetry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Objectives</a:t>
              </a:r>
            </a:p>
          </p:txBody>
        </p:sp>
        <p:sp>
          <p:nvSpPr>
            <p:cNvPr id="56" name="Rectangle à coins arrondis 55">
              <a:extLst>
                <a:ext uri="{FF2B5EF4-FFF2-40B4-BE49-F238E27FC236}">
                  <a16:creationId xmlns:a16="http://schemas.microsoft.com/office/drawing/2014/main" id="{D5CCFFE7-BE39-9B43-A443-EAF394F53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24" y="2708779"/>
              <a:ext cx="1439444" cy="8643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ALARA</a:t>
              </a:r>
            </a:p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Approach</a:t>
              </a:r>
            </a:p>
          </p:txBody>
        </p:sp>
        <p:sp>
          <p:nvSpPr>
            <p:cNvPr id="57" name="Rectangle à coins arrondis 56">
              <a:extLst>
                <a:ext uri="{FF2B5EF4-FFF2-40B4-BE49-F238E27FC236}">
                  <a16:creationId xmlns:a16="http://schemas.microsoft.com/office/drawing/2014/main" id="{A0D3DB06-FEBF-F64D-84E2-F7B3892D8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021" y="3861245"/>
              <a:ext cx="1441161" cy="7923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Analyse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Rectangle à coins arrondis 57">
              <a:extLst>
                <a:ext uri="{FF2B5EF4-FFF2-40B4-BE49-F238E27FC236}">
                  <a16:creationId xmlns:a16="http://schemas.microsoft.com/office/drawing/2014/main" id="{90E40D3F-8986-5D4D-9EED-C7161CFA7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394" y="3861245"/>
              <a:ext cx="1513219" cy="8625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 err="1">
                  <a:solidFill>
                    <a:schemeClr val="lt1"/>
                  </a:solidFill>
                  <a:latin typeface="+mn-lt"/>
                  <a:ea typeface="+mn-ea"/>
                </a:rPr>
                <a:t>Dosimetry</a:t>
              </a:r>
              <a:endParaRPr lang="en-US" sz="1400" dirty="0">
                <a:solidFill>
                  <a:schemeClr val="lt1"/>
                </a:solidFill>
                <a:latin typeface="+mn-lt"/>
                <a:ea typeface="+mn-ea"/>
              </a:endParaRPr>
            </a:p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</a:rPr>
                <a:t>Performances</a:t>
              </a:r>
            </a:p>
          </p:txBody>
        </p:sp>
      </p:grpSp>
      <p:sp>
        <p:nvSpPr>
          <p:cNvPr id="59" name="Espace réservé du contenu 2">
            <a:extLst>
              <a:ext uri="{FF2B5EF4-FFF2-40B4-BE49-F238E27FC236}">
                <a16:creationId xmlns:a16="http://schemas.microsoft.com/office/drawing/2014/main" id="{2AD0E7DA-BC34-D543-B692-344F75DEBF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966" y="1294462"/>
            <a:ext cx="3914775" cy="1119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fr-FR" sz="2000" b="1" u="sng" dirty="0"/>
              <a:t>ALARA Approach:</a:t>
            </a:r>
          </a:p>
          <a:p>
            <a:pPr marL="0" indent="0">
              <a:buFontTx/>
              <a:buNone/>
            </a:pPr>
            <a:r>
              <a:rPr lang="en-US" altLang="fr-FR" sz="1400" dirty="0"/>
              <a:t>Anticipate and reduce individual and collective    exposition to radiations.</a:t>
            </a:r>
            <a:endParaRPr lang="en-US" altLang="fr-FR" dirty="0"/>
          </a:p>
          <a:p>
            <a:pPr lvl="1"/>
            <a:endParaRPr lang="en-US" alt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AA6B452-1F7B-CB45-B5C0-A050114FD48A}"/>
              </a:ext>
            </a:extLst>
          </p:cNvPr>
          <p:cNvSpPr txBox="1"/>
          <p:nvPr/>
        </p:nvSpPr>
        <p:spPr>
          <a:xfrm>
            <a:off x="4594293" y="4301974"/>
            <a:ext cx="4340225" cy="2187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ea typeface="MS PGothic" panose="020B0600070205080204" pitchFamily="34" charset="-128"/>
              </a:rPr>
              <a:t>Building “rooms”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ea typeface="MS PGothic" panose="020B0600070205080204" pitchFamily="34" charset="-128"/>
              </a:rPr>
              <a:t>Open Top geometry for the Target Station Room, Decay Tunnel, Beam Dump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ea typeface="MS PGothic" panose="020B0600070205080204" pitchFamily="34" charset="-128"/>
              </a:rPr>
              <a:t>Hot Cell (Repair Target Station elements)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ea typeface="MS PGothic" panose="020B0600070205080204" pitchFamily="34" charset="-128"/>
              </a:rPr>
              <a:t>Morgue (Store radioactive wastes)</a:t>
            </a:r>
          </a:p>
          <a:p>
            <a:pPr marL="263776" indent="-263776">
              <a:buFont typeface="Arial" panose="020B0604020202020204" pitchFamily="34" charset="0"/>
              <a:buChar char="•"/>
              <a:defRPr/>
            </a:pPr>
            <a:r>
              <a:rPr lang="en-US" sz="1477" dirty="0">
                <a:ea typeface="MS PGothic" panose="020B0600070205080204" pitchFamily="34" charset="-128"/>
              </a:rPr>
              <a:t>Horn Power Supply Room , Power supply outside of the main building ?  </a:t>
            </a:r>
          </a:p>
          <a:p>
            <a:pPr>
              <a:defRPr/>
            </a:pPr>
            <a:r>
              <a:rPr lang="en-US" sz="1477" dirty="0">
                <a:ea typeface="MS PGothic" panose="020B0600070205080204" pitchFamily="34" charset="-128"/>
              </a:rPr>
              <a:t>=&gt; </a:t>
            </a:r>
            <a:r>
              <a:rPr lang="en-US" sz="1477" dirty="0">
                <a:solidFill>
                  <a:srgbClr val="C00000"/>
                </a:solidFill>
                <a:ea typeface="MS PGothic" panose="020B0600070205080204" pitchFamily="34" charset="-128"/>
              </a:rPr>
              <a:t>Energy Deposition and Dose Rate Estimation        with FLUKA Simulation </a:t>
            </a:r>
          </a:p>
        </p:txBody>
      </p:sp>
      <p:grpSp>
        <p:nvGrpSpPr>
          <p:cNvPr id="61" name="Group 40">
            <a:extLst>
              <a:ext uri="{FF2B5EF4-FFF2-40B4-BE49-F238E27FC236}">
                <a16:creationId xmlns:a16="http://schemas.microsoft.com/office/drawing/2014/main" id="{B5A6003F-15EA-A847-9963-0F51FC36CCB2}"/>
              </a:ext>
            </a:extLst>
          </p:cNvPr>
          <p:cNvGrpSpPr>
            <a:grpSpLocks/>
          </p:cNvGrpSpPr>
          <p:nvPr/>
        </p:nvGrpSpPr>
        <p:grpSpPr bwMode="auto">
          <a:xfrm>
            <a:off x="3678238" y="1287756"/>
            <a:ext cx="4970462" cy="2761200"/>
            <a:chOff x="67474" y="2204864"/>
            <a:chExt cx="7816894" cy="3903904"/>
          </a:xfrm>
        </p:grpSpPr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BE0B4E40-7427-5644-AB1F-33A50DAFF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204864"/>
              <a:ext cx="6696744" cy="390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Straight Arrow Connector 4">
              <a:extLst>
                <a:ext uri="{FF2B5EF4-FFF2-40B4-BE49-F238E27FC236}">
                  <a16:creationId xmlns:a16="http://schemas.microsoft.com/office/drawing/2014/main" id="{B4D9FD7A-9080-5646-A84D-599540E0C3C6}"/>
                </a:ext>
              </a:extLst>
            </p:cNvPr>
            <p:cNvCxnSpPr/>
            <p:nvPr/>
          </p:nvCxnSpPr>
          <p:spPr bwMode="auto">
            <a:xfrm flipV="1">
              <a:off x="1403161" y="4868758"/>
              <a:ext cx="6338901" cy="15696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28">
              <a:extLst>
                <a:ext uri="{FF2B5EF4-FFF2-40B4-BE49-F238E27FC236}">
                  <a16:creationId xmlns:a16="http://schemas.microsoft.com/office/drawing/2014/main" id="{B8FB6239-86FA-4C48-9B82-C989A0A09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581" y="4355262"/>
              <a:ext cx="893787" cy="612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fr-FR" sz="738" b="1">
                  <a:solidFill>
                    <a:schemeClr val="tx2"/>
                  </a:solidFill>
                </a:rPr>
                <a:t>Beam Direction</a:t>
              </a:r>
            </a:p>
          </p:txBody>
        </p:sp>
        <p:sp>
          <p:nvSpPr>
            <p:cNvPr id="75" name="TextBox 28">
              <a:extLst>
                <a:ext uri="{FF2B5EF4-FFF2-40B4-BE49-F238E27FC236}">
                  <a16:creationId xmlns:a16="http://schemas.microsoft.com/office/drawing/2014/main" id="{5B2B75BA-8F4A-2045-9BEE-E03C7965B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80" y="3213915"/>
              <a:ext cx="1008632" cy="60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fr-FR" sz="738">
                  <a:solidFill>
                    <a:schemeClr val="accent2"/>
                  </a:solidFill>
                </a:rPr>
                <a:t>Horn Power Supplies</a:t>
              </a:r>
            </a:p>
          </p:txBody>
        </p:sp>
        <p:cxnSp>
          <p:nvCxnSpPr>
            <p:cNvPr id="77" name="Straight Arrow Connector 18">
              <a:extLst>
                <a:ext uri="{FF2B5EF4-FFF2-40B4-BE49-F238E27FC236}">
                  <a16:creationId xmlns:a16="http://schemas.microsoft.com/office/drawing/2014/main" id="{BDC1C733-FA60-3B46-9D4C-D5F988938619}"/>
                </a:ext>
              </a:extLst>
            </p:cNvPr>
            <p:cNvCxnSpPr>
              <a:stCxn id="75" idx="1"/>
            </p:cNvCxnSpPr>
            <p:nvPr/>
          </p:nvCxnSpPr>
          <p:spPr bwMode="auto">
            <a:xfrm flipH="1">
              <a:off x="4643765" y="3518872"/>
              <a:ext cx="504316" cy="41259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28">
              <a:extLst>
                <a:ext uri="{FF2B5EF4-FFF2-40B4-BE49-F238E27FC236}">
                  <a16:creationId xmlns:a16="http://schemas.microsoft.com/office/drawing/2014/main" id="{DE927CE4-CD04-9148-980B-1F4BEEBD0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999" y="5806054"/>
              <a:ext cx="1368144" cy="28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fr-FR" sz="738">
                  <a:solidFill>
                    <a:schemeClr val="accent2"/>
                  </a:solidFill>
                </a:rPr>
                <a:t>Concrete Shield</a:t>
              </a:r>
            </a:p>
          </p:txBody>
        </p:sp>
        <p:sp>
          <p:nvSpPr>
            <p:cNvPr id="81" name="TextBox 28">
              <a:extLst>
                <a:ext uri="{FF2B5EF4-FFF2-40B4-BE49-F238E27FC236}">
                  <a16:creationId xmlns:a16="http://schemas.microsoft.com/office/drawing/2014/main" id="{43EB0452-ADC4-6046-9C10-CBCE32E95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965" y="5806054"/>
              <a:ext cx="1153435" cy="289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fr-FR" sz="738">
                  <a:solidFill>
                    <a:schemeClr val="accent2"/>
                  </a:solidFill>
                </a:rPr>
                <a:t>Iron Shield</a:t>
              </a:r>
            </a:p>
          </p:txBody>
        </p:sp>
        <p:cxnSp>
          <p:nvCxnSpPr>
            <p:cNvPr id="82" name="Straight Arrow Connector 32">
              <a:extLst>
                <a:ext uri="{FF2B5EF4-FFF2-40B4-BE49-F238E27FC236}">
                  <a16:creationId xmlns:a16="http://schemas.microsoft.com/office/drawing/2014/main" id="{879203E1-73EB-7248-A6EB-6330DB257D0C}"/>
                </a:ext>
              </a:extLst>
            </p:cNvPr>
            <p:cNvCxnSpPr>
              <a:stCxn id="81" idx="0"/>
            </p:cNvCxnSpPr>
            <p:nvPr/>
          </p:nvCxnSpPr>
          <p:spPr bwMode="auto">
            <a:xfrm flipV="1">
              <a:off x="2124683" y="5229773"/>
              <a:ext cx="287110" cy="57628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34">
              <a:extLst>
                <a:ext uri="{FF2B5EF4-FFF2-40B4-BE49-F238E27FC236}">
                  <a16:creationId xmlns:a16="http://schemas.microsoft.com/office/drawing/2014/main" id="{5EE4511B-E1E6-F647-9C04-E55B4010EECE}"/>
                </a:ext>
              </a:extLst>
            </p:cNvPr>
            <p:cNvCxnSpPr>
              <a:stCxn id="80" idx="0"/>
            </p:cNvCxnSpPr>
            <p:nvPr/>
          </p:nvCxnSpPr>
          <p:spPr bwMode="auto">
            <a:xfrm flipH="1" flipV="1">
              <a:off x="3133315" y="5445037"/>
              <a:ext cx="179756" cy="36101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28">
              <a:extLst>
                <a:ext uri="{FF2B5EF4-FFF2-40B4-BE49-F238E27FC236}">
                  <a16:creationId xmlns:a16="http://schemas.microsoft.com/office/drawing/2014/main" id="{ADF7A3E6-CE36-2348-9F52-5196A7EC8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4" y="2852898"/>
              <a:ext cx="976175" cy="67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fr-FR" sz="831" dirty="0">
                  <a:solidFill>
                    <a:schemeClr val="accent2"/>
                  </a:solidFill>
                </a:rPr>
                <a:t>External Shield Blocks</a:t>
              </a:r>
            </a:p>
          </p:txBody>
        </p:sp>
        <p:cxnSp>
          <p:nvCxnSpPr>
            <p:cNvPr id="85" name="Straight Arrow Connector 30">
              <a:extLst>
                <a:ext uri="{FF2B5EF4-FFF2-40B4-BE49-F238E27FC236}">
                  <a16:creationId xmlns:a16="http://schemas.microsoft.com/office/drawing/2014/main" id="{357D910C-82EC-6A42-A111-8A30EF0020ED}"/>
                </a:ext>
              </a:extLst>
            </p:cNvPr>
            <p:cNvCxnSpPr>
              <a:cxnSpLocks/>
              <a:stCxn id="84" idx="3"/>
            </p:cNvCxnSpPr>
            <p:nvPr/>
          </p:nvCxnSpPr>
          <p:spPr bwMode="auto">
            <a:xfrm>
              <a:off x="1043649" y="3189248"/>
              <a:ext cx="1081034" cy="526949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28">
              <a:extLst>
                <a:ext uri="{FF2B5EF4-FFF2-40B4-BE49-F238E27FC236}">
                  <a16:creationId xmlns:a16="http://schemas.microsoft.com/office/drawing/2014/main" id="{EBFC051A-34C3-7D4A-A63E-C3EC154DE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21" y="4220722"/>
              <a:ext cx="936231" cy="491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GB" altLang="fr-FR" sz="831">
                  <a:solidFill>
                    <a:schemeClr val="accent2"/>
                  </a:solidFill>
                </a:rPr>
                <a:t>Vessel Lid</a:t>
              </a:r>
            </a:p>
          </p:txBody>
        </p:sp>
        <p:cxnSp>
          <p:nvCxnSpPr>
            <p:cNvPr id="87" name="Straight Arrow Connector 33">
              <a:extLst>
                <a:ext uri="{FF2B5EF4-FFF2-40B4-BE49-F238E27FC236}">
                  <a16:creationId xmlns:a16="http://schemas.microsoft.com/office/drawing/2014/main" id="{9D952911-9C5E-AE41-ABF9-00614F2E0F44}"/>
                </a:ext>
              </a:extLst>
            </p:cNvPr>
            <p:cNvCxnSpPr>
              <a:stCxn id="86" idx="3"/>
            </p:cNvCxnSpPr>
            <p:nvPr/>
          </p:nvCxnSpPr>
          <p:spPr>
            <a:xfrm flipV="1">
              <a:off x="1116051" y="4148967"/>
              <a:ext cx="1440545" cy="31841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Flèche vers la droite 87">
            <a:extLst>
              <a:ext uri="{FF2B5EF4-FFF2-40B4-BE49-F238E27FC236}">
                <a16:creationId xmlns:a16="http://schemas.microsoft.com/office/drawing/2014/main" id="{09DC13CE-1A5C-6744-B7E9-0DBD97F400C9}"/>
              </a:ext>
            </a:extLst>
          </p:cNvPr>
          <p:cNvSpPr/>
          <p:nvPr/>
        </p:nvSpPr>
        <p:spPr>
          <a:xfrm>
            <a:off x="3652716" y="3195692"/>
            <a:ext cx="574147" cy="2315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ZoneTexte 29">
            <a:extLst>
              <a:ext uri="{FF2B5EF4-FFF2-40B4-BE49-F238E27FC236}">
                <a16:creationId xmlns:a16="http://schemas.microsoft.com/office/drawing/2014/main" id="{AC4C52E6-792A-324E-B961-7D84F998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7" y="6156181"/>
            <a:ext cx="4414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 dirty="0"/>
              <a:t>Feedback from previous experiments is crucial</a:t>
            </a:r>
          </a:p>
        </p:txBody>
      </p:sp>
    </p:spTree>
    <p:extLst>
      <p:ext uri="{BB962C8B-B14F-4D97-AF65-F5344CB8AC3E}">
        <p14:creationId xmlns:p14="http://schemas.microsoft.com/office/powerpoint/2010/main" val="345087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D1F71-0B01-B34F-B446-9D5C51BF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98DE58-7FFF-5F4A-B374-039194A7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fr-FR" sz="2400" u="sng" dirty="0">
                <a:solidFill>
                  <a:srgbClr val="CC3300"/>
                </a:solidFill>
              </a:rPr>
              <a:t>Safety : Preparation Phase </a:t>
            </a:r>
            <a:r>
              <a:rPr lang="en-US" altLang="fr-FR" sz="2400" u="sng" dirty="0">
                <a:solidFill>
                  <a:srgbClr val="CC3300"/>
                </a:solidFill>
                <a:sym typeface="Wingdings" pitchFamily="2" charset="2"/>
              </a:rPr>
              <a:t> Design Study</a:t>
            </a:r>
            <a:endParaRPr lang="en-US" altLang="fr-FR" sz="2400" u="sng" dirty="0">
              <a:solidFill>
                <a:srgbClr val="CC3300"/>
              </a:solidFill>
            </a:endParaRPr>
          </a:p>
          <a:p>
            <a:pPr lvl="1"/>
            <a:r>
              <a:rPr lang="en-US" altLang="fr-FR" sz="2400" dirty="0">
                <a:solidFill>
                  <a:srgbClr val="3333CC"/>
                </a:solidFill>
              </a:rPr>
              <a:t>Non-radiological risks </a:t>
            </a:r>
          </a:p>
          <a:p>
            <a:pPr lvl="2"/>
            <a:r>
              <a:rPr lang="en-US" altLang="fr-FR" sz="2400" dirty="0">
                <a:solidFill>
                  <a:srgbClr val="3333CC"/>
                </a:solidFill>
              </a:rPr>
              <a:t>Electrical risk, cooling system, maintenance operation….</a:t>
            </a:r>
          </a:p>
          <a:p>
            <a:pPr lvl="2"/>
            <a:r>
              <a:rPr lang="en-US" altLang="fr-FR" sz="2400" dirty="0">
                <a:solidFill>
                  <a:srgbClr val="3333CC"/>
                </a:solidFill>
              </a:rPr>
              <a:t>Earthquake </a:t>
            </a:r>
          </a:p>
          <a:p>
            <a:pPr lvl="1"/>
            <a:r>
              <a:rPr lang="en-US" altLang="fr-FR" sz="2400" dirty="0">
                <a:solidFill>
                  <a:srgbClr val="3333CC"/>
                </a:solidFill>
              </a:rPr>
              <a:t>Radiological risks </a:t>
            </a:r>
          </a:p>
          <a:p>
            <a:pPr lvl="2"/>
            <a:r>
              <a:rPr lang="en-US" altLang="fr-FR" sz="2400" dirty="0">
                <a:solidFill>
                  <a:srgbClr val="3333CC"/>
                </a:solidFill>
              </a:rPr>
              <a:t>Determine the radiological risks (external or internal contamination) for each part of the facility.</a:t>
            </a:r>
          </a:p>
          <a:p>
            <a:pPr lvl="2"/>
            <a:r>
              <a:rPr lang="en-US" altLang="fr-FR" sz="2400" dirty="0">
                <a:solidFill>
                  <a:srgbClr val="3333CC"/>
                </a:solidFill>
              </a:rPr>
              <a:t>Investigate biological protections with respect to the prompt dose and residual dose </a:t>
            </a:r>
          </a:p>
          <a:p>
            <a:pPr lvl="2"/>
            <a:r>
              <a:rPr lang="en-US" altLang="fr-FR" sz="2400" dirty="0">
                <a:solidFill>
                  <a:srgbClr val="3333CC"/>
                </a:solidFill>
              </a:rPr>
              <a:t>Environmental impact studies (Tritium, </a:t>
            </a:r>
            <a:r>
              <a:rPr lang="en-US" altLang="fr-FR" sz="2400" baseline="30000" dirty="0">
                <a:solidFill>
                  <a:srgbClr val="3333CC"/>
                </a:solidFill>
              </a:rPr>
              <a:t>22</a:t>
            </a:r>
            <a:r>
              <a:rPr lang="en-US" altLang="fr-FR" sz="2400" dirty="0">
                <a:solidFill>
                  <a:srgbClr val="3333CC"/>
                </a:solidFill>
              </a:rPr>
              <a:t>Na,..)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1612B6-7BCF-034C-8CE0-BD658904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69B1D-C442-A840-AC7E-0727A95C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A1A0A-7951-7043-8E7B-FC1BCD95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58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SB_Building.pdf">
            <a:extLst>
              <a:ext uri="{FF2B5EF4-FFF2-40B4-BE49-F238E27FC236}">
                <a16:creationId xmlns:a16="http://schemas.microsoft.com/office/drawing/2014/main" id="{9A3CE264-6F87-944E-BDDD-98BB63AC1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27223" r="1459" b="29814"/>
          <a:stretch>
            <a:fillRect/>
          </a:stretch>
        </p:blipFill>
        <p:spPr bwMode="auto">
          <a:xfrm>
            <a:off x="2909479" y="1583308"/>
            <a:ext cx="5997710" cy="43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8AB3D-C971-4541-88DF-191D453A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Station Facility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F587A-2BB2-814A-A2A1-BA98282D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06B704-D6BE-8E46-99AB-940D3F59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0F3A9-5B0C-8649-9660-0898151D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8B7373B-6998-7543-B176-87084DBF8AC1}"/>
              </a:ext>
            </a:extLst>
          </p:cNvPr>
          <p:cNvSpPr txBox="1">
            <a:spLocks noChangeArrowheads="1"/>
          </p:cNvSpPr>
          <p:nvPr/>
        </p:nvSpPr>
        <p:spPr>
          <a:xfrm>
            <a:off x="441559" y="1279452"/>
            <a:ext cx="5149850" cy="514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sz="2800" u="sng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Building Structure: </a:t>
            </a:r>
          </a:p>
          <a:p>
            <a:pPr>
              <a:defRPr/>
            </a:pP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Proton Driver line</a:t>
            </a:r>
          </a:p>
          <a:p>
            <a:pPr>
              <a:defRPr/>
            </a:pP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Experimental</a:t>
            </a: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Hall </a:t>
            </a:r>
          </a:p>
          <a:p>
            <a:pPr lvl="1">
              <a:defRPr/>
            </a:pP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MW Target Station</a:t>
            </a:r>
          </a:p>
          <a:p>
            <a:pPr lvl="1">
              <a:defRPr/>
            </a:pP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Decay</a:t>
            </a: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Tunnel</a:t>
            </a:r>
          </a:p>
          <a:p>
            <a:pPr lvl="1">
              <a:defRPr/>
            </a:pP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Beam</a:t>
            </a: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Dump</a:t>
            </a:r>
          </a:p>
          <a:p>
            <a:pPr>
              <a:defRPr/>
            </a:pP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Maintenance Room</a:t>
            </a:r>
          </a:p>
          <a:p>
            <a:pPr>
              <a:defRPr/>
            </a:pP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Service </a:t>
            </a: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Gallery</a:t>
            </a:r>
            <a:endParaRPr lang="fr-FR" sz="2000" dirty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</a:t>
            </a: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supply</a:t>
            </a:r>
            <a:endParaRPr lang="fr-FR" sz="2000" dirty="0">
              <a:solidFill>
                <a:srgbClr val="3333CC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>
              <a:defRPr/>
            </a:pP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Cooling</a:t>
            </a: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system</a:t>
            </a:r>
          </a:p>
          <a:p>
            <a:pPr lvl="1">
              <a:defRPr/>
            </a:pP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Air-Ventilation system</a:t>
            </a:r>
          </a:p>
          <a:p>
            <a:pPr>
              <a:defRPr/>
            </a:pPr>
            <a:r>
              <a:rPr 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Waste</a:t>
            </a:r>
            <a:r>
              <a:rPr 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Area</a:t>
            </a:r>
          </a:p>
          <a:p>
            <a:pPr>
              <a:defRPr/>
            </a:pPr>
            <a:endParaRPr lang="fr-FR" sz="2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6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4793B-DB96-EC4D-BF7A-ACEC4B68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Station Facility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D8993F-4326-E345-9029-DF73A336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55DDED-559F-EE45-BE63-374C4CF1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D168C-74D8-8A48-A057-B89C7F74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1" descr="SB_Building.pdf">
            <a:extLst>
              <a:ext uri="{FF2B5EF4-FFF2-40B4-BE49-F238E27FC236}">
                <a16:creationId xmlns:a16="http://schemas.microsoft.com/office/drawing/2014/main" id="{EE2596AF-8ADE-0A43-8851-7652C8E74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27223" r="1459" b="29814"/>
          <a:stretch>
            <a:fillRect/>
          </a:stretch>
        </p:blipFill>
        <p:spPr bwMode="auto">
          <a:xfrm>
            <a:off x="4522787" y="1274873"/>
            <a:ext cx="46212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3F7AC2A-3712-2242-A449-1C5A251D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89" y="1208111"/>
            <a:ext cx="705802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28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MW Target Station :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FontTx/>
              <a:buChar char="•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Focusing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FontTx/>
              <a:buChar char="•"/>
            </a:pP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Crane System  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FontTx/>
              <a:buChar char="•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Automated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robot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FontTx/>
              <a:buChar char="•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Mechanical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structure for the for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horn</a:t>
            </a:r>
            <a:endParaRPr lang="fr-FR" altLang="fr-FR" sz="2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FontTx/>
              <a:buChar char="•"/>
            </a:pP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Dose Rate Monitoring System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Residual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Dose Rate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Plateform</a:t>
            </a:r>
            <a:endParaRPr lang="fr-FR" altLang="fr-FR" sz="2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Operation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helium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Atmosphere</a:t>
            </a:r>
            <a:endParaRPr lang="fr-FR" altLang="fr-FR" sz="20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flushing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air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filter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measure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radioactive pollution (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dust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tritium …)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Investigation of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radionucleides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transport (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constraint</a:t>
            </a: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altLang="fr-FR" sz="20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fr-FR" altLang="fr-FR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45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3BC62-AC98-0249-851E-78C42F35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B09A7A-04BA-5747-8429-3D105982A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Non Radiological Risks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5CA19-3CD7-6D40-97EE-3BE41103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12/06/2019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648267-D865-9243-ABCF-743426F8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E. Baussan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A76C6-811B-4346-A9D4-E9B37B02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190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re de fumé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nuSB presentation template" id="{124028AF-9503-404E-B29F-618BCB6298DA}" vid="{C4122C86-E065-4D17-B49B-44D90DA244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Vue</Template>
  <TotalTime>5594</TotalTime>
  <Words>1362</Words>
  <Application>Microsoft Macintosh PowerPoint</Application>
  <PresentationFormat>Affichage à l'écran (4:3)</PresentationFormat>
  <Paragraphs>396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40" baseType="lpstr">
      <vt:lpstr>MS Mincho</vt:lpstr>
      <vt:lpstr>MS PGothic</vt:lpstr>
      <vt:lpstr>MS PGothic</vt:lpstr>
      <vt:lpstr>ヒラギノ明朝 ProN W3</vt:lpstr>
      <vt:lpstr>Arial</vt:lpstr>
      <vt:lpstr>Calibri</vt:lpstr>
      <vt:lpstr>Calibri Light</vt:lpstr>
      <vt:lpstr>Comic Sans MS</vt:lpstr>
      <vt:lpstr>Constantia</vt:lpstr>
      <vt:lpstr>Symbol</vt:lpstr>
      <vt:lpstr>Times New Roman</vt:lpstr>
      <vt:lpstr>Wingdings</vt:lpstr>
      <vt:lpstr>Wingdings 2</vt:lpstr>
      <vt:lpstr>Dividende</vt:lpstr>
      <vt:lpstr>Equation</vt:lpstr>
      <vt:lpstr>Équation</vt:lpstr>
      <vt:lpstr>Target Station Facility Safety ASPECTs</vt:lpstr>
      <vt:lpstr>TARGET Station Facility - Global Working Plans</vt:lpstr>
      <vt:lpstr>TARGET Station Facility - Global Working Plans</vt:lpstr>
      <vt:lpstr>Présentation PowerPoint</vt:lpstr>
      <vt:lpstr>TARGET Station Facility - Global Working Plans</vt:lpstr>
      <vt:lpstr>Présentation PowerPoint</vt:lpstr>
      <vt:lpstr>Target Station Facility</vt:lpstr>
      <vt:lpstr>Target Station Facility</vt:lpstr>
      <vt:lpstr>Présentation PowerPoint</vt:lpstr>
      <vt:lpstr>Target Station</vt:lpstr>
      <vt:lpstr>TARGET Station : Feed Back from other experiments</vt:lpstr>
      <vt:lpstr>HORN INVESTIGATION FAILURES</vt:lpstr>
      <vt:lpstr>Energy Deposition  : Cooling Power (5MW/4MW)</vt:lpstr>
      <vt:lpstr>Power Supply </vt:lpstr>
      <vt:lpstr>Présentation PowerPoint</vt:lpstr>
      <vt:lpstr>Target Station Facility </vt:lpstr>
      <vt:lpstr>RADIATION SIMULATION (FROM EURONU)</vt:lpstr>
      <vt:lpstr>RADIATION SIMULATION (FROM EURONU)</vt:lpstr>
      <vt:lpstr>Radiation LAyout</vt:lpstr>
      <vt:lpstr>Dose Equivalent Rate (All Layout)</vt:lpstr>
      <vt:lpstr>Dose Equivalent Rate contribution (cooling time 1d)</vt:lpstr>
      <vt:lpstr>Nuclear WASTE MANAGEMENT</vt:lpstr>
      <vt:lpstr>Environmental impact</vt:lpstr>
      <vt:lpstr>Présentation PowerPoint</vt:lpstr>
    </vt:vector>
  </TitlesOfParts>
  <Company>IPHC IN2P3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schneider</dc:creator>
  <cp:lastModifiedBy>Baussan</cp:lastModifiedBy>
  <cp:revision>128</cp:revision>
  <cp:lastPrinted>2018-11-08T08:15:09Z</cp:lastPrinted>
  <dcterms:created xsi:type="dcterms:W3CDTF">2018-07-19T12:54:40Z</dcterms:created>
  <dcterms:modified xsi:type="dcterms:W3CDTF">2019-06-12T06:09:58Z</dcterms:modified>
</cp:coreProperties>
</file>