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15"/>
  </p:notesMasterIdLst>
  <p:sldIdLst>
    <p:sldId id="349" r:id="rId3"/>
    <p:sldId id="350" r:id="rId4"/>
    <p:sldId id="361" r:id="rId5"/>
    <p:sldId id="351" r:id="rId6"/>
    <p:sldId id="352" r:id="rId7"/>
    <p:sldId id="362" r:id="rId8"/>
    <p:sldId id="366" r:id="rId9"/>
    <p:sldId id="368" r:id="rId10"/>
    <p:sldId id="367" r:id="rId11"/>
    <p:sldId id="369" r:id="rId12"/>
    <p:sldId id="357" r:id="rId13"/>
    <p:sldId id="365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36" autoAdjust="0"/>
    <p:restoredTop sz="93243" autoAdjust="0"/>
  </p:normalViewPr>
  <p:slideViewPr>
    <p:cSldViewPr>
      <p:cViewPr>
        <p:scale>
          <a:sx n="136" d="100"/>
          <a:sy n="136" d="100"/>
        </p:scale>
        <p:origin x="66" y="264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2019-06-11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nick.gazis@esss.se , rasmus.johansson@esss.se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nick.gazis@esss.se , rasmus.johansson@esss.se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nick.gazis@esss.se , rasmus.johansson@esss.se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nick.gazis@esss.se , rasmus.johansson@esss.se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nick.gazis@esss.se , rasmus.johansson@esss.se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nick.gazis@esss.se , rasmus.johansson@esss.se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nick.gazis@esss.se , rasmus.johansson@esss.se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nick.gazis@esss.se , rasmus.johansson@esss.se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nick.gazis@esss.se , rasmus.johansson@esss.se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nick.gazis@esss.se , rasmus.johansson@esss.se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nick.gazis@esss.se , rasmus.johansson@esss.se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/>
              <a:t>nick.gazis@esss.se , rasmus.johansson@esss.se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nick.gazis@esss.se , rasmus.johansson@esss.se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nick.gazis@esss.se , rasmus.johansson@esss.se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nick.gazis@esss.se , rasmus.johansson@esss.se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nick.gazis@esss.se , rasmus.johansson@esss.se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</p:sldLayoutIdLst>
  <p:hf hd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r>
              <a:rPr lang="sv-SE">
                <a:solidFill>
                  <a:prstClr val="black">
                    <a:tint val="75000"/>
                  </a:prstClr>
                </a:solidFill>
              </a:rPr>
              <a:t>nick.gazis@esss.se , rasmus.johansson@esss.se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hf hdr="0" dt="0"/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esss.lu.se/event/1263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556792"/>
            <a:ext cx="10363200" cy="2043661"/>
          </a:xfrm>
        </p:spPr>
        <p:txBody>
          <a:bodyPr>
            <a:normAutofit/>
          </a:bodyPr>
          <a:lstStyle/>
          <a:p>
            <a:pPr defTabSz="315314"/>
            <a:r>
              <a:rPr lang="sv-SE" b="1" dirty="0"/>
              <a:t>Layout options for the ESS + </a:t>
            </a:r>
            <a:r>
              <a:rPr lang="sv-SE" b="1" dirty="0" err="1"/>
              <a:t>ESSnuSB</a:t>
            </a:r>
            <a:r>
              <a:rPr lang="sv-SE" b="1" dirty="0"/>
              <a:t> site </a:t>
            </a:r>
            <a:br>
              <a:rPr lang="sv-SE" b="1" dirty="0"/>
            </a:br>
            <a:r>
              <a:rPr lang="sv-SE" sz="1200" b="1" dirty="0"/>
              <a:t/>
            </a:r>
            <a:br>
              <a:rPr lang="sv-SE" sz="1200" b="1" dirty="0"/>
            </a:br>
            <a:r>
              <a:rPr lang="sv-SE" dirty="0" err="1"/>
              <a:t>ESSnuSB</a:t>
            </a:r>
            <a:r>
              <a:rPr lang="sv-SE" dirty="0"/>
              <a:t> WP2,3,4 meeting </a:t>
            </a:r>
            <a:br>
              <a:rPr lang="sv-SE" dirty="0"/>
            </a:br>
            <a:r>
              <a:rPr lang="sv-SE" sz="2000" dirty="0">
                <a:hlinkClick r:id="rId2"/>
              </a:rPr>
              <a:t>https://indico.esss.lu.se/event/1263/</a:t>
            </a:r>
            <a:r>
              <a:rPr lang="sv-SE" sz="20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sv-SE" sz="1800" dirty="0">
                <a:solidFill>
                  <a:srgbClr val="FFFFFF"/>
                </a:solidFill>
              </a:rPr>
              <a:t>Nick Gazis, Rasmus Johansson  </a:t>
            </a:r>
          </a:p>
          <a:p>
            <a:pPr defTabSz="315314"/>
            <a:r>
              <a:rPr lang="sv-SE" sz="1800" dirty="0" err="1">
                <a:solidFill>
                  <a:srgbClr val="FFFFFF"/>
                </a:solidFill>
              </a:rPr>
              <a:t>Mechanical</a:t>
            </a:r>
            <a:r>
              <a:rPr lang="sv-SE" sz="1800" dirty="0">
                <a:solidFill>
                  <a:srgbClr val="FFFFFF"/>
                </a:solidFill>
              </a:rPr>
              <a:t> </a:t>
            </a:r>
            <a:r>
              <a:rPr lang="sv-SE" sz="1800" dirty="0" err="1">
                <a:solidFill>
                  <a:srgbClr val="FFFFFF"/>
                </a:solidFill>
              </a:rPr>
              <a:t>Engineering</a:t>
            </a:r>
            <a:r>
              <a:rPr lang="sv-SE" sz="1800" dirty="0">
                <a:solidFill>
                  <a:srgbClr val="FFFFFF"/>
                </a:solidFill>
              </a:rPr>
              <a:t> &amp; </a:t>
            </a:r>
            <a:r>
              <a:rPr lang="sv-SE" sz="1800" dirty="0" err="1">
                <a:solidFill>
                  <a:srgbClr val="FFFFFF"/>
                </a:solidFill>
              </a:rPr>
              <a:t>Technology</a:t>
            </a:r>
            <a:r>
              <a:rPr lang="sv-SE" sz="1800" dirty="0">
                <a:solidFill>
                  <a:srgbClr val="FFFFFF"/>
                </a:solidFill>
              </a:rPr>
              <a:t> (MET) </a:t>
            </a:r>
            <a:r>
              <a:rPr lang="sv-SE" sz="1800" dirty="0" err="1">
                <a:solidFill>
                  <a:srgbClr val="FFFFFF"/>
                </a:solidFill>
              </a:rPr>
              <a:t>Section</a:t>
            </a:r>
            <a:endParaRPr lang="en-US" sz="1400" dirty="0">
              <a:solidFill>
                <a:prstClr val="white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11 June 2019 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ESSnuSB</a:t>
            </a:r>
            <a:r>
              <a:rPr lang="sv-SE" dirty="0"/>
              <a:t> </a:t>
            </a:r>
            <a:r>
              <a:rPr lang="en-US" dirty="0"/>
              <a:t>Layout option </a:t>
            </a:r>
            <a:r>
              <a:rPr lang="en-US" dirty="0" smtClean="0"/>
              <a:t>3, extended transfer line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A5323-9CCC-AA4F-9F60-EB197F28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nick.gazis@esss.se , rasmus.johansson@esss.se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392144" y="4509120"/>
            <a:ext cx="2016224" cy="86409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 smtClean="0"/>
              <a:t>Transfer </a:t>
            </a:r>
            <a:r>
              <a:rPr lang="sv-SE" sz="2000" dirty="0" err="1" smtClean="0"/>
              <a:t>line</a:t>
            </a:r>
            <a:r>
              <a:rPr lang="sv-SE" sz="2000" dirty="0" smtClean="0"/>
              <a:t> straight end.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 err="1" smtClean="0"/>
              <a:t>Longer</a:t>
            </a:r>
            <a:r>
              <a:rPr lang="sv-SE" sz="2000" dirty="0" smtClean="0"/>
              <a:t> </a:t>
            </a:r>
            <a:r>
              <a:rPr lang="sv-SE" sz="2000" dirty="0" err="1" smtClean="0"/>
              <a:t>possible</a:t>
            </a:r>
            <a:r>
              <a:rPr lang="sv-SE" sz="2000" dirty="0" smtClean="0"/>
              <a:t> switchyard </a:t>
            </a:r>
            <a:r>
              <a:rPr lang="sv-SE" sz="2000" dirty="0" err="1" smtClean="0"/>
              <a:t>lenght</a:t>
            </a:r>
            <a:r>
              <a:rPr lang="sv-SE" sz="2000" dirty="0" smtClean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 smtClean="0"/>
              <a:t>Target station position </a:t>
            </a:r>
            <a:r>
              <a:rPr lang="sv-SE" sz="2000" dirty="0" err="1" smtClean="0"/>
              <a:t>flexibility</a:t>
            </a:r>
            <a:r>
              <a:rPr lang="sv-SE" sz="2000" dirty="0" smtClean="0"/>
              <a:t> </a:t>
            </a:r>
            <a:r>
              <a:rPr lang="sv-SE" sz="2000" dirty="0" err="1" smtClean="0"/>
              <a:t>increased</a:t>
            </a:r>
            <a:r>
              <a:rPr lang="sv-SE" sz="2000" dirty="0" smtClean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92" y="1536470"/>
            <a:ext cx="7028890" cy="4988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1844824"/>
            <a:ext cx="4320684" cy="23053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7946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Points for the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62F856-96D7-134B-98F1-2AEFDE44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nick.gazis@esss.se , rasmus.johansson@esss.se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CE83D2-112E-B24D-8A96-1A05784C0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16832"/>
            <a:ext cx="10729192" cy="4188688"/>
          </a:xfrm>
        </p:spPr>
        <p:txBody>
          <a:bodyPr/>
          <a:lstStyle/>
          <a:p>
            <a:r>
              <a:rPr lang="en-US" sz="2400" dirty="0" err="1"/>
              <a:t>ESSnuSB</a:t>
            </a:r>
            <a:r>
              <a:rPr lang="en-US" sz="2400" dirty="0"/>
              <a:t> </a:t>
            </a:r>
            <a:r>
              <a:rPr lang="en-US" sz="2400" dirty="0" smtClean="0"/>
              <a:t>accumulation ring and target station </a:t>
            </a:r>
            <a:r>
              <a:rPr lang="en-US" sz="2400" dirty="0" smtClean="0"/>
              <a:t>depth.</a:t>
            </a:r>
            <a:endParaRPr lang="en-US" sz="2400" dirty="0"/>
          </a:p>
          <a:p>
            <a:r>
              <a:rPr lang="en-US" sz="2400" dirty="0"/>
              <a:t>Impact on existing Surface Infrastructure (roads, buildings, etc</a:t>
            </a:r>
            <a:r>
              <a:rPr lang="en-US" sz="2400" dirty="0" smtClean="0"/>
              <a:t>.). </a:t>
            </a:r>
            <a:endParaRPr lang="en-US" sz="2400" dirty="0"/>
          </a:p>
          <a:p>
            <a:r>
              <a:rPr lang="en-US" sz="2400" dirty="0"/>
              <a:t>Emergency Exits on </a:t>
            </a:r>
            <a:r>
              <a:rPr lang="en-US" sz="2400" dirty="0" smtClean="0"/>
              <a:t>surface.</a:t>
            </a:r>
          </a:p>
          <a:p>
            <a:r>
              <a:rPr lang="en-US" sz="2400" dirty="0"/>
              <a:t>Radiation shielding above transfer line and accumulation ring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n-US" sz="2400" dirty="0"/>
              <a:t>Potential connection of the </a:t>
            </a:r>
            <a:r>
              <a:rPr lang="en-US" sz="2400" dirty="0" err="1"/>
              <a:t>ESSnuSB</a:t>
            </a:r>
            <a:r>
              <a:rPr lang="en-US" sz="2400" dirty="0"/>
              <a:t> tunnel to the HEBT Loading Bay (HLB) for access, logistics and installation </a:t>
            </a:r>
            <a:r>
              <a:rPr lang="en-US" sz="2400" dirty="0" smtClean="0"/>
              <a:t>capabilities.</a:t>
            </a:r>
            <a:endParaRPr lang="en-US" sz="2400" dirty="0"/>
          </a:p>
          <a:p>
            <a:r>
              <a:rPr lang="en-US" sz="2400" dirty="0" smtClean="0"/>
              <a:t>Other </a:t>
            </a:r>
            <a:r>
              <a:rPr lang="en-US" sz="2400" dirty="0"/>
              <a:t>auxiliary buildings (i.e. vertical access shafts etc</a:t>
            </a:r>
            <a:r>
              <a:rPr lang="en-US" sz="2400" dirty="0" smtClean="0"/>
              <a:t>.).</a:t>
            </a:r>
          </a:p>
          <a:p>
            <a:r>
              <a:rPr lang="en-US" sz="2400" dirty="0"/>
              <a:t>New roads for accessing the new Target station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0470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ORNL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62F856-96D7-134B-98F1-2AEFDE44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nick.gazis@esss.se , rasmus.johansson@esss.se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DF482B-9DF0-3F44-B8B5-E1D00F65D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50"/>
          <a:stretch/>
        </p:blipFill>
        <p:spPr>
          <a:xfrm>
            <a:off x="369333" y="1998418"/>
            <a:ext cx="5785621" cy="3673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AD5D49-F443-6045-B43A-F17EFFC90AF9}"/>
              </a:ext>
            </a:extLst>
          </p:cNvPr>
          <p:cNvSpPr txBox="1"/>
          <p:nvPr/>
        </p:nvSpPr>
        <p:spPr>
          <a:xfrm rot="16200000">
            <a:off x="-528636" y="528638"/>
            <a:ext cx="142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SPARE SLIDE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FFBF66-3793-7541-AFE6-C2C7559CC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690513"/>
            <a:ext cx="5362296" cy="447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07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39464"/>
            <a:ext cx="10729192" cy="4266056"/>
          </a:xfrm>
        </p:spPr>
        <p:txBody>
          <a:bodyPr/>
          <a:lstStyle/>
          <a:p>
            <a:r>
              <a:rPr lang="en-US" sz="2400" dirty="0" err="1"/>
              <a:t>Linac</a:t>
            </a:r>
            <a:r>
              <a:rPr lang="en-US" sz="2400" dirty="0"/>
              <a:t> upgrade proposal </a:t>
            </a:r>
          </a:p>
          <a:p>
            <a:r>
              <a:rPr lang="en-US" sz="2400" dirty="0"/>
              <a:t>Boundary Conditions for the layout options and mechanical design </a:t>
            </a:r>
          </a:p>
          <a:p>
            <a:r>
              <a:rPr lang="en-US" sz="2400" dirty="0"/>
              <a:t>Status of the ESS site overview (Q2-2019) </a:t>
            </a:r>
          </a:p>
          <a:p>
            <a:r>
              <a:rPr lang="sv-SE" sz="2400" dirty="0" err="1"/>
              <a:t>ESSnuSB</a:t>
            </a:r>
            <a:r>
              <a:rPr lang="sv-SE" sz="2400" dirty="0"/>
              <a:t> </a:t>
            </a:r>
            <a:r>
              <a:rPr lang="en-US" sz="2400" dirty="0"/>
              <a:t>Layout option 1 </a:t>
            </a:r>
          </a:p>
          <a:p>
            <a:r>
              <a:rPr lang="sv-SE" sz="2400" dirty="0" err="1"/>
              <a:t>ESSnuSB</a:t>
            </a:r>
            <a:r>
              <a:rPr lang="sv-SE" sz="2400" dirty="0"/>
              <a:t> </a:t>
            </a:r>
            <a:r>
              <a:rPr lang="en-US" sz="2400" dirty="0"/>
              <a:t>Layout option 2 </a:t>
            </a:r>
          </a:p>
          <a:p>
            <a:r>
              <a:rPr lang="sv-SE" sz="2400" dirty="0" err="1"/>
              <a:t>ESSnuSB</a:t>
            </a:r>
            <a:r>
              <a:rPr lang="sv-SE" sz="2400" dirty="0"/>
              <a:t> </a:t>
            </a:r>
            <a:r>
              <a:rPr lang="en-US" sz="2400" dirty="0"/>
              <a:t>Layout option 3 </a:t>
            </a:r>
          </a:p>
          <a:p>
            <a:r>
              <a:rPr lang="en-US" sz="2400" dirty="0"/>
              <a:t>Open points for the layout 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37DFE-25CF-6448-B74F-ED2065238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nick.gazis@esss.se , rasmus.johansson@esss.se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B. </a:t>
            </a:r>
            <a:r>
              <a:rPr lang="sv-SE" dirty="0" err="1"/>
              <a:t>Gålnander</a:t>
            </a:r>
            <a:r>
              <a:rPr lang="sv-SE" dirty="0"/>
              <a:t>, </a:t>
            </a:r>
            <a:r>
              <a:rPr lang="sv-SE" dirty="0" err="1"/>
              <a:t>M.Eshraqi</a:t>
            </a:r>
            <a:r>
              <a:rPr lang="sv-SE" dirty="0"/>
              <a:t> for </a:t>
            </a:r>
            <a:r>
              <a:rPr lang="sv-SE" dirty="0" err="1"/>
              <a:t>ESSnuSB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ESS neutrino Super-</a:t>
            </a:r>
            <a:r>
              <a:rPr lang="sv-SE" dirty="0" err="1"/>
              <a:t>Beam</a:t>
            </a:r>
            <a:r>
              <a:rPr lang="sv-SE" dirty="0"/>
              <a:t>--</a:t>
            </a:r>
            <a:r>
              <a:rPr lang="sv-SE" dirty="0" err="1"/>
              <a:t>ESSnuSB</a:t>
            </a:r>
            <a:r>
              <a:rPr lang="sv-SE" dirty="0"/>
              <a:t>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657A-BDE7-FE49-95A6-D4E0E2D11699}"/>
              </a:ext>
            </a:extLst>
          </p:cNvPr>
          <p:cNvSpPr txBox="1"/>
          <p:nvPr/>
        </p:nvSpPr>
        <p:spPr>
          <a:xfrm>
            <a:off x="4593887" y="5508760"/>
            <a:ext cx="6612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Times New Roman"/>
              </a:rPr>
              <a:t>Study CP violation by</a:t>
            </a:r>
            <a:r>
              <a:rPr lang="en-GB" sz="1600" dirty="0">
                <a:latin typeface="Arial"/>
                <a:cs typeface="Times New Roman"/>
              </a:rPr>
              <a:t>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→ν</a:t>
            </a:r>
            <a:r>
              <a:rPr lang="fr-CH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1400" dirty="0">
                <a:latin typeface="Arial"/>
                <a:cs typeface="Times New Roman"/>
              </a:rPr>
              <a:t> </a:t>
            </a:r>
            <a:r>
              <a:rPr lang="en-GB" sz="1600" dirty="0">
                <a:cs typeface="Times New Roman"/>
              </a:rPr>
              <a:t>oscillations</a:t>
            </a: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/>
              <a:t>Cherenkov</a:t>
            </a:r>
            <a:r>
              <a:rPr lang="sv-SE" sz="1600" dirty="0"/>
              <a:t> </a:t>
            </a:r>
            <a:r>
              <a:rPr lang="sv-SE" sz="1600" dirty="0" err="1"/>
              <a:t>detector</a:t>
            </a:r>
            <a:r>
              <a:rPr lang="sv-SE" sz="1600" dirty="0"/>
              <a:t> in </a:t>
            </a:r>
            <a:r>
              <a:rPr lang="sv-SE" sz="1600" dirty="0" err="1"/>
              <a:t>Garpenberg</a:t>
            </a:r>
            <a:r>
              <a:rPr lang="sv-SE" sz="1600" dirty="0"/>
              <a:t> </a:t>
            </a:r>
            <a:r>
              <a:rPr lang="sv-SE" sz="1600" dirty="0" err="1"/>
              <a:t>mine</a:t>
            </a:r>
            <a:r>
              <a:rPr lang="sv-SE" sz="1600" dirty="0"/>
              <a:t>, 540 km </a:t>
            </a:r>
            <a:r>
              <a:rPr lang="sv-SE" sz="1600" dirty="0" err="1"/>
              <a:t>north</a:t>
            </a:r>
            <a:r>
              <a:rPr lang="sv-SE" sz="1600" dirty="0"/>
              <a:t>, at the </a:t>
            </a:r>
            <a:br>
              <a:rPr lang="sv-SE" sz="1600" dirty="0"/>
            </a:br>
            <a:r>
              <a:rPr lang="sv-SE" sz="1600" dirty="0"/>
              <a:t>second oscillation maximum.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5 MW for neutron </a:t>
            </a:r>
            <a:r>
              <a:rPr lang="sv-SE" sz="1600" dirty="0" err="1"/>
              <a:t>production</a:t>
            </a:r>
            <a:r>
              <a:rPr lang="sv-SE" sz="1600" dirty="0"/>
              <a:t>, </a:t>
            </a:r>
            <a:r>
              <a:rPr lang="sv-SE" sz="1600" b="1" dirty="0" err="1"/>
              <a:t>add</a:t>
            </a:r>
            <a:r>
              <a:rPr lang="sv-SE" sz="1600" dirty="0"/>
              <a:t> 5 MW to neutrino generation.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FDE936-3A62-0A4F-BE1C-C7ED8D9DF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456" y="1696625"/>
            <a:ext cx="2597121" cy="737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FE331D-49E4-0942-B878-E49CE33CA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6" y="1388330"/>
            <a:ext cx="6174963" cy="39663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73DDD2F-4BE2-CB4D-8C57-3916D09403D9}"/>
              </a:ext>
            </a:extLst>
          </p:cNvPr>
          <p:cNvGrpSpPr/>
          <p:nvPr/>
        </p:nvGrpSpPr>
        <p:grpSpPr>
          <a:xfrm>
            <a:off x="2001423" y="3838394"/>
            <a:ext cx="2438393" cy="2604637"/>
            <a:chOff x="1061811" y="29734643"/>
            <a:chExt cx="4549313" cy="48234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B612D98-87E1-B64B-AC82-3A316C739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1811" y="29734643"/>
              <a:ext cx="4549313" cy="4823471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3215FBD-C54B-A14D-B4EE-A2D190CE0402}"/>
                </a:ext>
              </a:extLst>
            </p:cNvPr>
            <p:cNvSpPr/>
            <p:nvPr/>
          </p:nvSpPr>
          <p:spPr bwMode="auto">
            <a:xfrm>
              <a:off x="2952322" y="32691703"/>
              <a:ext cx="160489" cy="136253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457200" tIns="230400" rIns="457200" bIns="2304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defTabSz="865188">
                <a:spcBef>
                  <a:spcPct val="20000"/>
                </a:spcBef>
              </a:pPr>
              <a:endParaRPr lang="sv-SE" sz="24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F1D3B49-7625-4C4F-9BA4-08A00BFD4335}"/>
                </a:ext>
              </a:extLst>
            </p:cNvPr>
            <p:cNvSpPr/>
            <p:nvPr/>
          </p:nvSpPr>
          <p:spPr bwMode="auto">
            <a:xfrm>
              <a:off x="3105109" y="32088443"/>
              <a:ext cx="160489" cy="136253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457200" tIns="230400" rIns="457200" bIns="2304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defTabSz="865188">
                <a:spcBef>
                  <a:spcPct val="20000"/>
                </a:spcBef>
              </a:pPr>
              <a:endParaRPr lang="sv-SE" sz="24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Image 11">
            <a:extLst>
              <a:ext uri="{FF2B5EF4-FFF2-40B4-BE49-F238E27FC236}">
                <a16:creationId xmlns:a16="http://schemas.microsoft.com/office/drawing/2014/main" id="{AB813317-0DB2-5C48-A29B-D4BBFD5FF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456" y="3156353"/>
            <a:ext cx="1403157" cy="1097971"/>
          </a:xfrm>
          <a:prstGeom prst="rect">
            <a:avLst/>
          </a:prstGeom>
        </p:spPr>
      </p:pic>
      <p:sp>
        <p:nvSpPr>
          <p:cNvPr id="15" name="Footer Placeholder 12">
            <a:extLst>
              <a:ext uri="{FF2B5EF4-FFF2-40B4-BE49-F238E27FC236}">
                <a16:creationId xmlns:a16="http://schemas.microsoft.com/office/drawing/2014/main" id="{7DDFC0E2-8FE6-0448-A654-DA8D29C70991}"/>
              </a:ext>
            </a:extLst>
          </p:cNvPr>
          <p:cNvSpPr txBox="1">
            <a:spLocks/>
          </p:cNvSpPr>
          <p:nvPr/>
        </p:nvSpPr>
        <p:spPr>
          <a:xfrm>
            <a:off x="10128447" y="4817214"/>
            <a:ext cx="1934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err="1">
                <a:latin typeface="Calibri"/>
              </a:rPr>
              <a:t>Courtesy</a:t>
            </a:r>
            <a:r>
              <a:rPr lang="sv-SE" dirty="0">
                <a:latin typeface="Calibri"/>
              </a:rPr>
              <a:t> </a:t>
            </a:r>
            <a:r>
              <a:rPr lang="sv-SE" dirty="0" err="1">
                <a:latin typeface="Calibri"/>
              </a:rPr>
              <a:t>of</a:t>
            </a:r>
            <a:r>
              <a:rPr lang="sv-SE" dirty="0">
                <a:latin typeface="Calibri"/>
              </a:rPr>
              <a:t> </a:t>
            </a:r>
            <a:br>
              <a:rPr lang="sv-SE" dirty="0">
                <a:latin typeface="Calibri"/>
              </a:rPr>
            </a:br>
            <a:r>
              <a:rPr lang="sv-SE" dirty="0">
                <a:latin typeface="Calibri"/>
              </a:rPr>
              <a:t>B. </a:t>
            </a:r>
            <a:r>
              <a:rPr lang="sv-SE" dirty="0" err="1">
                <a:latin typeface="Calibri"/>
              </a:rPr>
              <a:t>Gålnander</a:t>
            </a:r>
            <a:r>
              <a:rPr lang="sv-SE" dirty="0">
                <a:latin typeface="Calibri"/>
              </a:rPr>
              <a:t>, </a:t>
            </a:r>
            <a:r>
              <a:rPr lang="sv-SE" dirty="0" err="1">
                <a:latin typeface="Calibri"/>
              </a:rPr>
              <a:t>ESSnuSB</a:t>
            </a:r>
            <a:endParaRPr lang="sv-SE" dirty="0"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1C33F0-4A24-F149-BBD7-9023D233B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nick.gazis@esss.se , rasmus.johansson@esss.se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120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850106"/>
          </a:xfrm>
        </p:spPr>
        <p:txBody>
          <a:bodyPr/>
          <a:lstStyle/>
          <a:p>
            <a:r>
              <a:rPr lang="en-US" dirty="0"/>
              <a:t>Boundary Conditions for the layout options and mechanical design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66299B-5160-9443-AD48-8A27B293F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4"/>
            <a:ext cx="10729192" cy="5256584"/>
          </a:xfrm>
        </p:spPr>
        <p:txBody>
          <a:bodyPr/>
          <a:lstStyle/>
          <a:p>
            <a:r>
              <a:rPr lang="en-US" sz="2400" dirty="0"/>
              <a:t>Addition of eight (8) new elliptical CM, at the end of the existing High Beta </a:t>
            </a:r>
            <a:r>
              <a:rPr lang="en-US" sz="2400" dirty="0" err="1" smtClean="0"/>
              <a:t>Linac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n-US" sz="2400" dirty="0"/>
              <a:t>Transfer line of minimum 110m of radius, starting from new </a:t>
            </a:r>
            <a:r>
              <a:rPr lang="en-US" sz="2400" dirty="0" err="1"/>
              <a:t>Linac</a:t>
            </a:r>
            <a:r>
              <a:rPr lang="en-US" sz="2400" dirty="0"/>
              <a:t> going to the Accumulator Ring, avoiding the tunnel Dog-Leg elevation </a:t>
            </a:r>
            <a:r>
              <a:rPr lang="en-US" sz="2400" dirty="0" smtClean="0"/>
              <a:t>and the Target Building.</a:t>
            </a:r>
            <a:endParaRPr lang="en-US" sz="2400" dirty="0"/>
          </a:p>
          <a:p>
            <a:r>
              <a:rPr lang="en-US" sz="2400" dirty="0"/>
              <a:t>Accumulator Ring of </a:t>
            </a:r>
          </a:p>
          <a:p>
            <a:pPr lvl="1"/>
            <a:r>
              <a:rPr lang="en-US" sz="2100" dirty="0"/>
              <a:t>384m of circumference </a:t>
            </a:r>
          </a:p>
          <a:p>
            <a:pPr lvl="1"/>
            <a:r>
              <a:rPr lang="en-US" sz="2100" dirty="0"/>
              <a:t>40m of arc length </a:t>
            </a:r>
          </a:p>
          <a:p>
            <a:pPr lvl="1"/>
            <a:r>
              <a:rPr lang="en-US" sz="2100" dirty="0"/>
              <a:t>25.5m of arc radius </a:t>
            </a:r>
          </a:p>
          <a:p>
            <a:pPr lvl="1"/>
            <a:r>
              <a:rPr lang="en-US" sz="2100" dirty="0"/>
              <a:t>Straight section length of 56m </a:t>
            </a:r>
          </a:p>
          <a:p>
            <a:r>
              <a:rPr lang="en-US" sz="2400" dirty="0"/>
              <a:t>Injection angle for beamline at 8.75</a:t>
            </a:r>
            <a:r>
              <a:rPr lang="en-US" sz="2400" dirty="0" smtClean="0"/>
              <a:t>°.</a:t>
            </a:r>
            <a:endParaRPr lang="en-US" sz="2400" dirty="0"/>
          </a:p>
          <a:p>
            <a:r>
              <a:rPr lang="en-US" sz="2400" dirty="0"/>
              <a:t>Extraction angle for beamline at </a:t>
            </a:r>
            <a:r>
              <a:rPr lang="en-US" sz="2400" dirty="0" smtClean="0"/>
              <a:t>16.8°. </a:t>
            </a:r>
            <a:endParaRPr lang="en-US" sz="2400" dirty="0"/>
          </a:p>
          <a:p>
            <a:r>
              <a:rPr lang="en-US" sz="2400" dirty="0"/>
              <a:t>2-floor Target station, 1 ground level, 1 underground (underground depth </a:t>
            </a:r>
            <a:r>
              <a:rPr lang="en-US" sz="2400" dirty="0" err="1"/>
              <a:t>tbd</a:t>
            </a:r>
            <a:r>
              <a:rPr lang="en-US" sz="2400" dirty="0" smtClean="0"/>
              <a:t>).</a:t>
            </a:r>
            <a:endParaRPr lang="en-US" sz="2400" dirty="0"/>
          </a:p>
          <a:p>
            <a:r>
              <a:rPr lang="en-US" sz="2400" dirty="0"/>
              <a:t>Site direction of Target station pointing towards </a:t>
            </a:r>
            <a:r>
              <a:rPr lang="en-US" sz="2400" dirty="0" err="1" smtClean="0"/>
              <a:t>Garpenberg</a:t>
            </a:r>
            <a:r>
              <a:rPr lang="en-US" sz="2400" dirty="0" smtClean="0"/>
              <a:t> (north)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5B5B43C-9132-EA4D-81C8-1B4275C0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nick.gazis@esss.se , rasmus.johansson@esss.se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695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the ESS site overview (Q2-2019)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70ECE0-3EB6-7F43-B13D-704D8D46B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046649"/>
            <a:ext cx="7896993" cy="555729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6C83BC-6E01-8448-B9FE-E8036897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nick.gazis@esss.se , rasmus.johansson@esss.se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6901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the ESS site overview (Q2-2019)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70ECE0-3EB6-7F43-B13D-704D8D46B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046649"/>
            <a:ext cx="7896993" cy="555729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6C83BC-6E01-8448-B9FE-E8036897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nick.gazis@esss.se , rasmus.johansson@esss.se</a:t>
            </a:r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DD9B13F-DD15-924C-AAD1-6C3662EBD149}"/>
              </a:ext>
            </a:extLst>
          </p:cNvPr>
          <p:cNvSpPr/>
          <p:nvPr/>
        </p:nvSpPr>
        <p:spPr>
          <a:xfrm>
            <a:off x="6173556" y="3935235"/>
            <a:ext cx="72190" cy="6617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Callout 12">
            <a:extLst>
              <a:ext uri="{FF2B5EF4-FFF2-40B4-BE49-F238E27FC236}">
                <a16:creationId xmlns:a16="http://schemas.microsoft.com/office/drawing/2014/main" id="{4D7D2254-1CEF-1747-A97A-6C7ADA661926}"/>
              </a:ext>
            </a:extLst>
          </p:cNvPr>
          <p:cNvSpPr/>
          <p:nvPr/>
        </p:nvSpPr>
        <p:spPr>
          <a:xfrm>
            <a:off x="5159896" y="4001408"/>
            <a:ext cx="2099509" cy="2044308"/>
          </a:xfrm>
          <a:prstGeom prst="upArrowCallout">
            <a:avLst/>
          </a:prstGeom>
          <a:solidFill>
            <a:srgbClr val="FF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Possible extraction point with additional 64m of accelerator </a:t>
            </a:r>
            <a:br>
              <a:rPr lang="en-US" dirty="0"/>
            </a:br>
            <a:r>
              <a:rPr lang="en-US" dirty="0"/>
              <a:t>(new 8 CMs)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EF419E-747D-DE46-B61D-B46A343D1265}"/>
              </a:ext>
            </a:extLst>
          </p:cNvPr>
          <p:cNvSpPr/>
          <p:nvPr/>
        </p:nvSpPr>
        <p:spPr>
          <a:xfrm>
            <a:off x="6677612" y="3935234"/>
            <a:ext cx="72190" cy="6617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Callout 14">
            <a:extLst>
              <a:ext uri="{FF2B5EF4-FFF2-40B4-BE49-F238E27FC236}">
                <a16:creationId xmlns:a16="http://schemas.microsoft.com/office/drawing/2014/main" id="{B933D1E9-E3A0-444F-96BB-007C503F48F6}"/>
              </a:ext>
            </a:extLst>
          </p:cNvPr>
          <p:cNvSpPr/>
          <p:nvPr/>
        </p:nvSpPr>
        <p:spPr>
          <a:xfrm rot="10800000">
            <a:off x="5663952" y="3068960"/>
            <a:ext cx="2099509" cy="866274"/>
          </a:xfrm>
          <a:prstGeom prst="upArrowCallout">
            <a:avLst/>
          </a:prstGeom>
          <a:solidFill>
            <a:srgbClr val="FF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300000" lon="0" rev="10799999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E68290-B6DB-CC4C-8319-E3D87449B44F}"/>
              </a:ext>
            </a:extLst>
          </p:cNvPr>
          <p:cNvSpPr txBox="1"/>
          <p:nvPr/>
        </p:nvSpPr>
        <p:spPr>
          <a:xfrm>
            <a:off x="5917527" y="3118404"/>
            <a:ext cx="184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Last HBL-CM </a:t>
            </a:r>
            <a:r>
              <a:rPr lang="en-US" sz="1200" dirty="0">
                <a:solidFill>
                  <a:schemeClr val="bg1"/>
                </a:solidFill>
              </a:rPr>
              <a:t>(2GeV)</a:t>
            </a:r>
          </a:p>
        </p:txBody>
      </p:sp>
    </p:spTree>
    <p:extLst>
      <p:ext uri="{BB962C8B-B14F-4D97-AF65-F5344CB8AC3E}">
        <p14:creationId xmlns:p14="http://schemas.microsoft.com/office/powerpoint/2010/main" val="1707812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ESSnuSB</a:t>
            </a:r>
            <a:r>
              <a:rPr lang="sv-SE" dirty="0"/>
              <a:t> </a:t>
            </a:r>
            <a:r>
              <a:rPr lang="en-US" dirty="0"/>
              <a:t>Layout option </a:t>
            </a:r>
            <a:r>
              <a:rPr lang="en-US" dirty="0" smtClean="0"/>
              <a:t>1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A5323-9CCC-AA4F-9F60-EB197F28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nick.gazis@esss.se , rasmus.johansson@esss.se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8" y="1556792"/>
            <a:ext cx="7056784" cy="4985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18D6E8-3808-6E4A-B166-09E3C05C4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168" y="1772816"/>
            <a:ext cx="4355019" cy="23762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815732" y="4365104"/>
            <a:ext cx="4376267" cy="201622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 err="1" smtClean="0"/>
              <a:t>Injection</a:t>
            </a:r>
            <a:r>
              <a:rPr lang="sv-SE" sz="2000" dirty="0" smtClean="0"/>
              <a:t> and </a:t>
            </a:r>
            <a:r>
              <a:rPr lang="sv-SE" sz="2000" dirty="0" err="1" smtClean="0"/>
              <a:t>extraction</a:t>
            </a:r>
            <a:r>
              <a:rPr lang="sv-SE" sz="2000" dirty="0" smtClean="0"/>
              <a:t> </a:t>
            </a:r>
            <a:r>
              <a:rPr lang="sv-SE" sz="2000" dirty="0" err="1" smtClean="0"/>
              <a:t>point</a:t>
            </a:r>
            <a:endParaRPr lang="sv-SE" sz="2000" dirty="0" smtClean="0"/>
          </a:p>
          <a:p>
            <a:pPr algn="l"/>
            <a:r>
              <a:rPr lang="sv-SE" sz="2000" dirty="0" smtClean="0"/>
              <a:t>      as in </a:t>
            </a:r>
            <a:r>
              <a:rPr lang="sv-SE" sz="2000" dirty="0" err="1" smtClean="0"/>
              <a:t>ESSnuSB</a:t>
            </a:r>
            <a:r>
              <a:rPr lang="sv-SE" sz="2000" dirty="0" smtClean="0"/>
              <a:t> </a:t>
            </a:r>
            <a:r>
              <a:rPr lang="sv-SE" sz="2000" dirty="0" err="1" smtClean="0"/>
              <a:t>proposal</a:t>
            </a:r>
            <a:r>
              <a:rPr lang="sv-SE" sz="2000" dirty="0" smtClean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 smtClean="0"/>
              <a:t>Long transfer </a:t>
            </a:r>
            <a:r>
              <a:rPr lang="sv-SE" sz="2000" dirty="0" err="1" smtClean="0"/>
              <a:t>line</a:t>
            </a:r>
            <a:r>
              <a:rPr lang="sv-SE" sz="2000" dirty="0" smtClean="0"/>
              <a:t> </a:t>
            </a:r>
            <a:r>
              <a:rPr lang="sv-SE" sz="2000" dirty="0" err="1" smtClean="0"/>
              <a:t>needed</a:t>
            </a:r>
            <a:r>
              <a:rPr lang="sv-SE" sz="2000" dirty="0" smtClean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 smtClean="0"/>
              <a:t>Switchyard </a:t>
            </a:r>
            <a:r>
              <a:rPr lang="sv-SE" sz="2000" dirty="0" err="1" smtClean="0"/>
              <a:t>possible</a:t>
            </a:r>
            <a:r>
              <a:rPr lang="sv-SE" sz="2000" dirty="0" smtClean="0"/>
              <a:t> </a:t>
            </a:r>
            <a:r>
              <a:rPr lang="sv-SE" sz="2000" dirty="0" err="1" smtClean="0"/>
              <a:t>lenght</a:t>
            </a:r>
            <a:r>
              <a:rPr lang="sv-SE" sz="2000" dirty="0" smtClean="0"/>
              <a:t> is long.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 smtClean="0"/>
              <a:t>Target station position flexible.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655840" y="1772816"/>
            <a:ext cx="1080120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20000"/>
          </a:bodyPr>
          <a:lstStyle/>
          <a:p>
            <a:pPr algn="l"/>
            <a:r>
              <a:rPr lang="sv-SE" sz="2000" dirty="0" smtClean="0"/>
              <a:t>&lt;10m to </a:t>
            </a:r>
            <a:r>
              <a:rPr lang="sv-SE" sz="2000" dirty="0" err="1" smtClean="0"/>
              <a:t>target</a:t>
            </a:r>
            <a:r>
              <a:rPr lang="sv-SE" sz="2000" dirty="0" smtClean="0"/>
              <a:t> </a:t>
            </a:r>
            <a:r>
              <a:rPr lang="sv-SE" sz="2000" dirty="0" err="1" smtClean="0"/>
              <a:t>building</a:t>
            </a:r>
            <a:endParaRPr lang="sv-SE" sz="2000" dirty="0" smtClean="0"/>
          </a:p>
        </p:txBody>
      </p:sp>
    </p:spTree>
    <p:extLst>
      <p:ext uri="{BB962C8B-B14F-4D97-AF65-F5344CB8AC3E}">
        <p14:creationId xmlns:p14="http://schemas.microsoft.com/office/powerpoint/2010/main" val="3175073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ESSnuSB</a:t>
            </a:r>
            <a:r>
              <a:rPr lang="sv-SE" dirty="0"/>
              <a:t> </a:t>
            </a:r>
            <a:r>
              <a:rPr lang="en-US" dirty="0"/>
              <a:t>Layout option </a:t>
            </a:r>
            <a:r>
              <a:rPr lang="en-US" dirty="0"/>
              <a:t>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A5323-9CCC-AA4F-9F60-EB197F28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nick.gazis@esss.se , rasmus.johansson@esss.se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484784"/>
            <a:ext cx="7170503" cy="50791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536160" y="4653136"/>
            <a:ext cx="2232248" cy="10468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err="1" smtClean="0"/>
              <a:t>Injection</a:t>
            </a:r>
            <a:r>
              <a:rPr lang="sv-SE" sz="2000" dirty="0" smtClean="0"/>
              <a:t> </a:t>
            </a:r>
            <a:r>
              <a:rPr lang="sv-SE" sz="2000" dirty="0"/>
              <a:t>and </a:t>
            </a:r>
            <a:r>
              <a:rPr lang="sv-SE" sz="2000" dirty="0" err="1"/>
              <a:t>extraction</a:t>
            </a:r>
            <a:r>
              <a:rPr lang="sv-SE" sz="2000" dirty="0"/>
              <a:t> </a:t>
            </a:r>
            <a:r>
              <a:rPr lang="sv-SE" sz="2000" dirty="0" err="1"/>
              <a:t>point</a:t>
            </a:r>
            <a:r>
              <a:rPr lang="sv-SE" sz="2000" dirty="0"/>
              <a:t> as </a:t>
            </a:r>
            <a:r>
              <a:rPr lang="sv-SE" sz="2000" dirty="0" smtClean="0"/>
              <a:t>at </a:t>
            </a:r>
            <a:r>
              <a:rPr lang="sv-SE" sz="2000" dirty="0"/>
              <a:t>SNS.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err="1"/>
              <a:t>Shorter</a:t>
            </a:r>
            <a:r>
              <a:rPr lang="sv-SE" sz="2000" dirty="0"/>
              <a:t> transfer </a:t>
            </a:r>
            <a:r>
              <a:rPr lang="sv-SE" sz="2000" dirty="0" err="1"/>
              <a:t>line</a:t>
            </a:r>
            <a:r>
              <a:rPr lang="sv-SE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err="1"/>
              <a:t>Shorter</a:t>
            </a:r>
            <a:r>
              <a:rPr lang="sv-SE" sz="2000" dirty="0"/>
              <a:t> </a:t>
            </a:r>
            <a:r>
              <a:rPr lang="sv-SE" sz="2000" dirty="0" err="1"/>
              <a:t>possible</a:t>
            </a:r>
            <a:r>
              <a:rPr lang="sv-SE" sz="2000" dirty="0"/>
              <a:t> switchyard </a:t>
            </a:r>
            <a:r>
              <a:rPr lang="sv-SE" sz="2000" dirty="0" err="1"/>
              <a:t>lenght</a:t>
            </a:r>
            <a:r>
              <a:rPr lang="sv-SE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Target station position </a:t>
            </a:r>
            <a:r>
              <a:rPr lang="sv-SE" sz="2000" dirty="0" err="1"/>
              <a:t>flexibility</a:t>
            </a:r>
            <a:r>
              <a:rPr lang="sv-SE" sz="2000" dirty="0"/>
              <a:t> </a:t>
            </a:r>
            <a:r>
              <a:rPr lang="sv-SE" sz="2000" dirty="0" err="1"/>
              <a:t>low</a:t>
            </a:r>
            <a:r>
              <a:rPr lang="sv-SE" sz="2000" dirty="0"/>
              <a:t>.</a:t>
            </a:r>
          </a:p>
          <a:p>
            <a:pPr algn="l"/>
            <a:endParaRPr lang="sv-SE" sz="2000" dirty="0" smtClean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6AA971-E758-0240-9478-EC33F207A8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33"/>
          <a:stretch/>
        </p:blipFill>
        <p:spPr>
          <a:xfrm>
            <a:off x="7673280" y="1556792"/>
            <a:ext cx="4190256" cy="27083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011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ESSnuSB</a:t>
            </a:r>
            <a:r>
              <a:rPr lang="sv-SE" dirty="0"/>
              <a:t> </a:t>
            </a:r>
            <a:r>
              <a:rPr lang="en-US" dirty="0"/>
              <a:t>Layout option </a:t>
            </a:r>
            <a:r>
              <a:rPr lang="en-US" dirty="0"/>
              <a:t>3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A5323-9CCC-AA4F-9F60-EB197F28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nick.gazis@esss.se , rasmus.johansson@esss.se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392144" y="4725144"/>
            <a:ext cx="4467350" cy="1800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 err="1" smtClean="0"/>
              <a:t>Injection</a:t>
            </a:r>
            <a:r>
              <a:rPr lang="sv-SE" sz="2000" dirty="0" smtClean="0"/>
              <a:t> and </a:t>
            </a:r>
            <a:r>
              <a:rPr lang="sv-SE" sz="2000" dirty="0" err="1" smtClean="0"/>
              <a:t>extraction</a:t>
            </a:r>
            <a:r>
              <a:rPr lang="sv-SE" sz="2000" dirty="0" smtClean="0"/>
              <a:t> </a:t>
            </a:r>
            <a:r>
              <a:rPr lang="sv-SE" sz="2000" dirty="0" err="1" smtClean="0"/>
              <a:t>point</a:t>
            </a:r>
            <a:r>
              <a:rPr lang="sv-SE" sz="2000" dirty="0" smtClean="0"/>
              <a:t> as at SNS</a:t>
            </a:r>
            <a:r>
              <a:rPr lang="sv-SE" sz="2000" dirty="0" smtClean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 err="1" smtClean="0"/>
              <a:t>Shortest</a:t>
            </a:r>
            <a:r>
              <a:rPr lang="sv-SE" sz="2000" dirty="0" smtClean="0"/>
              <a:t> </a:t>
            </a:r>
            <a:r>
              <a:rPr lang="sv-SE" sz="2000" dirty="0" err="1" smtClean="0"/>
              <a:t>possible</a:t>
            </a:r>
            <a:r>
              <a:rPr lang="sv-SE" sz="2000" dirty="0" smtClean="0"/>
              <a:t> transfer </a:t>
            </a:r>
            <a:r>
              <a:rPr lang="sv-SE" sz="2000" dirty="0" err="1" smtClean="0"/>
              <a:t>line</a:t>
            </a:r>
            <a:r>
              <a:rPr lang="sv-SE" sz="2000" dirty="0" smtClean="0"/>
              <a:t> </a:t>
            </a:r>
            <a:r>
              <a:rPr lang="sv-SE" sz="2000" dirty="0" err="1" smtClean="0"/>
              <a:t>used</a:t>
            </a:r>
            <a:r>
              <a:rPr lang="sv-SE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smtClean="0"/>
              <a:t>Target station position </a:t>
            </a:r>
            <a:r>
              <a:rPr lang="sv-SE" sz="2000" dirty="0" err="1" smtClean="0"/>
              <a:t>flexibility</a:t>
            </a:r>
            <a:r>
              <a:rPr lang="sv-SE" sz="2000" dirty="0" smtClean="0"/>
              <a:t> </a:t>
            </a:r>
          </a:p>
          <a:p>
            <a:r>
              <a:rPr lang="sv-SE" sz="2000" dirty="0" smtClean="0"/>
              <a:t>       and switchyard </a:t>
            </a:r>
            <a:r>
              <a:rPr lang="sv-SE" sz="2000" dirty="0" err="1" smtClean="0"/>
              <a:t>possible</a:t>
            </a:r>
            <a:r>
              <a:rPr lang="sv-SE" sz="2000" dirty="0" smtClean="0"/>
              <a:t> </a:t>
            </a:r>
            <a:r>
              <a:rPr lang="sv-SE" sz="2000" dirty="0" err="1" smtClean="0"/>
              <a:t>lenght</a:t>
            </a:r>
            <a:endParaRPr lang="sv-SE" sz="2000" dirty="0" smtClean="0"/>
          </a:p>
          <a:p>
            <a:r>
              <a:rPr lang="sv-SE" sz="2000" dirty="0" smtClean="0"/>
              <a:t>       </a:t>
            </a:r>
            <a:r>
              <a:rPr lang="sv-SE" sz="2000" dirty="0" err="1" smtClean="0"/>
              <a:t>depends</a:t>
            </a:r>
            <a:r>
              <a:rPr lang="sv-SE" sz="2000" dirty="0" smtClean="0"/>
              <a:t> on </a:t>
            </a:r>
            <a:r>
              <a:rPr lang="sv-SE" sz="2000" dirty="0" err="1" smtClean="0"/>
              <a:t>what</a:t>
            </a:r>
            <a:r>
              <a:rPr lang="sv-SE" sz="2000" dirty="0" smtClean="0"/>
              <a:t> </a:t>
            </a:r>
            <a:r>
              <a:rPr lang="sv-SE" sz="2000" dirty="0" err="1" smtClean="0"/>
              <a:t>can</a:t>
            </a:r>
            <a:r>
              <a:rPr lang="sv-SE" sz="2000" dirty="0" smtClean="0"/>
              <a:t> be </a:t>
            </a:r>
            <a:r>
              <a:rPr lang="sv-SE" sz="2000" dirty="0" err="1" smtClean="0"/>
              <a:t>done</a:t>
            </a:r>
            <a:r>
              <a:rPr lang="sv-SE" sz="2000" dirty="0" smtClean="0"/>
              <a:t> </a:t>
            </a:r>
            <a:r>
              <a:rPr lang="sv-SE" sz="2000" dirty="0" err="1" smtClean="0"/>
              <a:t>with</a:t>
            </a:r>
            <a:endParaRPr lang="sv-SE" sz="2000" dirty="0" smtClean="0"/>
          </a:p>
          <a:p>
            <a:r>
              <a:rPr lang="sv-SE" sz="2000" dirty="0" smtClean="0"/>
              <a:t>       switchyard </a:t>
            </a:r>
            <a:r>
              <a:rPr lang="sv-SE" sz="2000" dirty="0" err="1" smtClean="0"/>
              <a:t>section</a:t>
            </a:r>
            <a:r>
              <a:rPr lang="sv-SE" sz="2000" dirty="0" smtClean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2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2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20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20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556792"/>
            <a:ext cx="7014426" cy="49685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1607533"/>
            <a:ext cx="4323334" cy="29015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9667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15213</TotalTime>
  <Words>503</Words>
  <Application>Microsoft Office PowerPoint</Application>
  <PresentationFormat>Widescreen</PresentationFormat>
  <Paragraphs>93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Office-tema</vt:lpstr>
      <vt:lpstr>2_Anpassad formgivning</vt:lpstr>
      <vt:lpstr>Layout options for the ESS + ESSnuSB site   ESSnuSB WP2,3,4 meeting  https://indico.esss.lu.se/event/1263/ </vt:lpstr>
      <vt:lpstr>Index</vt:lpstr>
      <vt:lpstr>B. Gålnander, M.Eshraqi for ESSnuSB</vt:lpstr>
      <vt:lpstr>Boundary Conditions for the layout options and mechanical design </vt:lpstr>
      <vt:lpstr>Status of the ESS site overview (Q2-2019) </vt:lpstr>
      <vt:lpstr>Status of the ESS site overview (Q2-2019) </vt:lpstr>
      <vt:lpstr>ESSnuSB Layout option 1 </vt:lpstr>
      <vt:lpstr>ESSnuSB Layout option 2 </vt:lpstr>
      <vt:lpstr>ESSnuSB Layout option 3 </vt:lpstr>
      <vt:lpstr>ESSnuSB Layout option 3, extended transfer line </vt:lpstr>
      <vt:lpstr>Open Points for the layout</vt:lpstr>
      <vt:lpstr>SNS ORNL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Mechanical Repair Lab  EIS-1</dc:title>
  <dc:creator>Nick Gazis</dc:creator>
  <cp:lastModifiedBy>Rasmus Johansson</cp:lastModifiedBy>
  <cp:revision>202</cp:revision>
  <cp:lastPrinted>2019-04-05T06:47:04Z</cp:lastPrinted>
  <dcterms:created xsi:type="dcterms:W3CDTF">2019-03-27T12:12:12Z</dcterms:created>
  <dcterms:modified xsi:type="dcterms:W3CDTF">2019-06-11T16:51:32Z</dcterms:modified>
</cp:coreProperties>
</file>