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70" r:id="rId2"/>
    <p:sldId id="266" r:id="rId3"/>
    <p:sldId id="380" r:id="rId4"/>
    <p:sldId id="354" r:id="rId5"/>
    <p:sldId id="355" r:id="rId6"/>
    <p:sldId id="369" r:id="rId7"/>
    <p:sldId id="370" r:id="rId8"/>
    <p:sldId id="371" r:id="rId9"/>
    <p:sldId id="372" r:id="rId10"/>
    <p:sldId id="397" r:id="rId11"/>
    <p:sldId id="394" r:id="rId12"/>
    <p:sldId id="356" r:id="rId13"/>
    <p:sldId id="357" r:id="rId14"/>
    <p:sldId id="368" r:id="rId15"/>
    <p:sldId id="377" r:id="rId16"/>
    <p:sldId id="365" r:id="rId17"/>
    <p:sldId id="366" r:id="rId18"/>
    <p:sldId id="367" r:id="rId19"/>
    <p:sldId id="374" r:id="rId20"/>
    <p:sldId id="359" r:id="rId21"/>
    <p:sldId id="364" r:id="rId22"/>
    <p:sldId id="378" r:id="rId23"/>
    <p:sldId id="362" r:id="rId24"/>
    <p:sldId id="375" r:id="rId25"/>
    <p:sldId id="358" r:id="rId26"/>
    <p:sldId id="360" r:id="rId27"/>
    <p:sldId id="361" r:id="rId28"/>
    <p:sldId id="395" r:id="rId29"/>
    <p:sldId id="379" r:id="rId30"/>
    <p:sldId id="389" r:id="rId31"/>
    <p:sldId id="386" r:id="rId32"/>
    <p:sldId id="390" r:id="rId33"/>
    <p:sldId id="391" r:id="rId34"/>
    <p:sldId id="387" r:id="rId35"/>
    <p:sldId id="393" r:id="rId36"/>
    <p:sldId id="373" r:id="rId37"/>
    <p:sldId id="385" r:id="rId38"/>
    <p:sldId id="384" r:id="rId39"/>
    <p:sldId id="382" r:id="rId40"/>
    <p:sldId id="381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ler" initials="B" lastIdx="4" clrIdx="0">
    <p:extLst>
      <p:ext uri="{19B8F6BF-5375-455C-9EA6-DF929625EA0E}">
        <p15:presenceInfo xmlns:p15="http://schemas.microsoft.com/office/powerpoint/2012/main" userId="Bess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 autoAdjust="0"/>
    <p:restoredTop sz="90124" autoAdjust="0"/>
  </p:normalViewPr>
  <p:slideViewPr>
    <p:cSldViewPr showGuides="1">
      <p:cViewPr varScale="1">
        <p:scale>
          <a:sx n="108" d="100"/>
          <a:sy n="108" d="100"/>
        </p:scale>
        <p:origin x="1896" y="200"/>
      </p:cViewPr>
      <p:guideLst>
        <p:guide orient="horz" pos="1026"/>
        <p:guide pos="226"/>
        <p:guide orient="horz" pos="981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17.06.19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17.06.19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96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33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5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99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5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4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1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50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025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78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20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21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786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816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792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819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40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326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866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453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40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276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55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497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359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2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82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77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53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30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33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8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D1E-66CB-46A3-96C9-0172F9F5A868}" type="datetimeFigureOut">
              <a:rPr lang="sv-SE" smtClean="0"/>
              <a:t>2019-06-17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7D91-198E-464C-8018-E54CAC4AE9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78" y="6021368"/>
            <a:ext cx="988462" cy="72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5949240"/>
            <a:ext cx="1944216" cy="7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3633688"/>
            <a:ext cx="8066087" cy="623404"/>
          </a:xfrm>
        </p:spPr>
        <p:txBody>
          <a:bodyPr/>
          <a:lstStyle/>
          <a:p>
            <a:r>
              <a:rPr lang="en-US" dirty="0"/>
              <a:t>System design solution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2019.05.27  I  Christoph Happe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CDR Target Monitoring Plug (TMP)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A503998-A297-4BCD-A479-FF485AEE8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AB83E54-B5DA-4F07-A071-4B9A6779BA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6" y="332656"/>
            <a:ext cx="6939348" cy="30963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54"/>
          <a:stretch/>
        </p:blipFill>
        <p:spPr>
          <a:xfrm>
            <a:off x="6876256" y="8741"/>
            <a:ext cx="2520280" cy="3420259"/>
          </a:xfrm>
          <a:prstGeom prst="rect">
            <a:avLst/>
          </a:prstGeom>
        </p:spPr>
      </p:pic>
      <p:pic>
        <p:nvPicPr>
          <p:cNvPr id="9" name="Picture 4" descr="C:\Users\c.happe\Desktop\Neuer Ordner\TMP_and_Targe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32656"/>
            <a:ext cx="143736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40_Projekte\260_ESS-TMP\3_Concept_development\1_Design\02_Dokumentation\01_Design_Status_Report\Screenshots_20190426\66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010" y="2555691"/>
            <a:ext cx="1627686" cy="28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027" name="Picture 3" descr="C:\Users\c.happe\Desktop\Screenshots\_TMP+Collimator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5" y="1650978"/>
            <a:ext cx="152112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c.happe\Desktop\Screenshots\00_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6909"/>
            <a:ext cx="15252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5364088" y="1556669"/>
            <a:ext cx="3456384" cy="453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Functional Group 700: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Measurement of temperature of the TMP to ensure proper internal cooling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measurement takes place in the middle section of the TMP via a small bore and the temperature is monitored by a PT-100 thermocouple and the cable is routed through an outside groove to the top of the TMP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More details will be released after the final version of the sensor is selected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920023" y="2544501"/>
            <a:ext cx="0" cy="411456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1280063" y="2955958"/>
            <a:ext cx="0" cy="780256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1148835" y="3733552"/>
            <a:ext cx="0" cy="63000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920039" y="2955957"/>
            <a:ext cx="360024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1148835" y="3736214"/>
            <a:ext cx="127083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>
            <a:spLocks noChangeAspect="1"/>
          </p:cNvSpPr>
          <p:nvPr/>
        </p:nvSpPr>
        <p:spPr>
          <a:xfrm>
            <a:off x="1108813" y="4365112"/>
            <a:ext cx="71992" cy="72000"/>
          </a:xfrm>
          <a:prstGeom prst="ellipse">
            <a:avLst/>
          </a:prstGeom>
          <a:ln>
            <a:noFill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22" name="Gerade Verbindung mit Pfeil 21"/>
          <p:cNvCxnSpPr>
            <a:stCxn id="23" idx="0"/>
          </p:cNvCxnSpPr>
          <p:nvPr/>
        </p:nvCxnSpPr>
        <p:spPr>
          <a:xfrm flipV="1">
            <a:off x="939205" y="4483456"/>
            <a:ext cx="173634" cy="5657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75401" y="5049200"/>
            <a:ext cx="1327608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PT-100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Thermocouple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2307798" y="3579410"/>
            <a:ext cx="71992" cy="72000"/>
          </a:xfrm>
          <a:prstGeom prst="ellipse">
            <a:avLst/>
          </a:prstGeom>
          <a:ln>
            <a:noFill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6" name="Pfeil nach rechts 25"/>
          <p:cNvSpPr/>
          <p:nvPr/>
        </p:nvSpPr>
        <p:spPr>
          <a:xfrm rot="2636634">
            <a:off x="1903268" y="1628055"/>
            <a:ext cx="504056" cy="2161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33" name="Pfeil nach rechts 32"/>
          <p:cNvSpPr/>
          <p:nvPr/>
        </p:nvSpPr>
        <p:spPr>
          <a:xfrm rot="2636634">
            <a:off x="1676856" y="1824997"/>
            <a:ext cx="504056" cy="2161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65230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Target Monitoring Plug System Overview &amp;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</a:rPr>
              <a:t>Overview of main body assembly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100 (XY-measurement)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200 (Z-measurement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300 (IR-measurement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Interface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62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of main body assembly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55776" y="2047766"/>
            <a:ext cx="2795958" cy="38348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Body Assembly (1.4306):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m</a:t>
            </a:r>
            <a:r>
              <a:rPr lang="en-US" sz="1600" baseline="-25000" dirty="0"/>
              <a:t>total</a:t>
            </a:r>
            <a:r>
              <a:rPr lang="en-US" sz="1600" dirty="0"/>
              <a:t> = 8667kg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4 Component Parts: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No.1:</a:t>
            </a:r>
            <a:r>
              <a:rPr lang="en-US" sz="1600" dirty="0"/>
              <a:t>	m</a:t>
            </a:r>
            <a:r>
              <a:rPr lang="en-US" sz="1600" baseline="-25000" dirty="0"/>
              <a:t>1</a:t>
            </a:r>
            <a:r>
              <a:rPr lang="en-US" sz="1600" dirty="0"/>
              <a:t> = 4084kg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3140 x 361 x 1268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No.2:</a:t>
            </a:r>
            <a:r>
              <a:rPr lang="en-US" sz="1600" dirty="0"/>
              <a:t>	m</a:t>
            </a:r>
            <a:r>
              <a:rPr lang="en-US" sz="1600" baseline="-25000" dirty="0"/>
              <a:t>2</a:t>
            </a:r>
            <a:r>
              <a:rPr lang="en-US" sz="1600" dirty="0"/>
              <a:t> = 4003kg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3140 x 361 x 1268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No.3:</a:t>
            </a:r>
            <a:r>
              <a:rPr lang="en-US" sz="1600" dirty="0"/>
              <a:t> 	m</a:t>
            </a:r>
            <a:r>
              <a:rPr lang="en-US" sz="1600" baseline="-25000" dirty="0"/>
              <a:t>3</a:t>
            </a:r>
            <a:r>
              <a:rPr lang="en-US" sz="1600" dirty="0"/>
              <a:t> = 314kg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922 x 184 x 290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No.4:</a:t>
            </a:r>
            <a:r>
              <a:rPr lang="en-US" sz="1600" dirty="0"/>
              <a:t> 	m</a:t>
            </a:r>
            <a:r>
              <a:rPr lang="en-US" sz="1600" baseline="-25000" dirty="0"/>
              <a:t>4</a:t>
            </a:r>
            <a:r>
              <a:rPr lang="en-US" sz="1600" dirty="0"/>
              <a:t> = 266kg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922 x 184 x 231</a:t>
            </a:r>
          </a:p>
        </p:txBody>
      </p:sp>
      <p:pic>
        <p:nvPicPr>
          <p:cNvPr id="2050" name="Picture 2" descr="C:\Users\c.happe\Desktop\Screenshots\05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2" y="2085374"/>
            <a:ext cx="1430756" cy="42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.happe\Desktop\Screenshots\06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6356"/>
            <a:ext cx="864096" cy="24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.happe\Desktop\Screenshots\07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38" y="2259980"/>
            <a:ext cx="825494" cy="21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.happe\Desktop\Screenshots\08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00112"/>
            <a:ext cx="425111" cy="11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.happe\Desktop\Screenshots\09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59" y="4636244"/>
            <a:ext cx="431657" cy="11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707366" y="1832491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83430" y="3441635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19334" y="4924276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596336" y="5415361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4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123728" y="2187973"/>
            <a:ext cx="1" cy="3960439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16200000">
            <a:off x="1779336" y="3981764"/>
            <a:ext cx="52450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3922</a:t>
            </a:r>
            <a:endParaRPr lang="en-GB" sz="1200" b="1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408517" y="1855078"/>
            <a:ext cx="1008112" cy="903494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9082932">
            <a:off x="663303" y="1996081"/>
            <a:ext cx="52450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1268</a:t>
            </a:r>
            <a:endParaRPr lang="en-GB" sz="1200" b="1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547664" y="1980983"/>
            <a:ext cx="485872" cy="325843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rot="2109031">
            <a:off x="1659781" y="1895074"/>
            <a:ext cx="43954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722</a:t>
            </a:r>
            <a:endParaRPr lang="en-GB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4009" y="1336281"/>
            <a:ext cx="770191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main body consists of four individual parts, that are joined to one assembly.</a:t>
            </a:r>
          </a:p>
        </p:txBody>
      </p:sp>
    </p:spTree>
    <p:extLst>
      <p:ext uri="{BB962C8B-B14F-4D97-AF65-F5344CB8AC3E}">
        <p14:creationId xmlns:p14="http://schemas.microsoft.com/office/powerpoint/2010/main" val="222444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.happe\Desktop\Screenshots\11_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3" y="2276872"/>
            <a:ext cx="19957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of main body assembly</a:t>
            </a:r>
          </a:p>
          <a:p>
            <a:endParaRPr lang="en-US" dirty="0"/>
          </a:p>
        </p:txBody>
      </p:sp>
      <p:pic>
        <p:nvPicPr>
          <p:cNvPr id="3076" name="Picture 4" descr="C:\Users\c.happe\Desktop\Screenshots\12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988" y="2636912"/>
            <a:ext cx="3626650" cy="28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995884" y="2391014"/>
            <a:ext cx="1282587" cy="3600000"/>
            <a:chOff x="4995884" y="2391014"/>
            <a:chExt cx="1282587" cy="3600000"/>
          </a:xfrm>
        </p:grpSpPr>
        <p:pic>
          <p:nvPicPr>
            <p:cNvPr id="3074" name="Picture 2" descr="C:\Users\c.happe\Desktop\Screenshots\10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84" y="2391014"/>
              <a:ext cx="126623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5217914" y="3051352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0" name="Ellipse 9"/>
            <p:cNvSpPr/>
            <p:nvPr/>
          </p:nvSpPr>
          <p:spPr>
            <a:xfrm>
              <a:off x="5427588" y="2990602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375962" y="4042414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235933" y="3753705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520987" y="5023017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445607" y="3681441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73276" y="4725144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062447" y="3845440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64009" y="1336281"/>
            <a:ext cx="862847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two main halves are connected via thread bars and bushings.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The contact surface of the main halves is minimized for vacuum application and provides proper ventilation for the vacuum evacuation process.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7308304" y="2990602"/>
            <a:ext cx="504057" cy="7631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806528" y="2296621"/>
            <a:ext cx="1014669" cy="7063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Minimized Contact Surface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7308304" y="4382578"/>
            <a:ext cx="504057" cy="11359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800329" y="3706311"/>
            <a:ext cx="1014669" cy="7063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Streaming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Bar Groove</a:t>
            </a:r>
          </a:p>
        </p:txBody>
      </p:sp>
    </p:spTree>
    <p:extLst>
      <p:ext uri="{BB962C8B-B14F-4D97-AF65-F5344CB8AC3E}">
        <p14:creationId xmlns:p14="http://schemas.microsoft.com/office/powerpoint/2010/main" val="419861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of main body assembly</a:t>
            </a:r>
          </a:p>
        </p:txBody>
      </p:sp>
      <p:pic>
        <p:nvPicPr>
          <p:cNvPr id="12291" name="Picture 3" descr="C:\Users\c.happe\Desktop\Screenshots\_TMP-only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7272"/>
            <a:ext cx="121690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259632" y="2585215"/>
            <a:ext cx="3024336" cy="3364065"/>
            <a:chOff x="395536" y="2215067"/>
            <a:chExt cx="3024336" cy="3364065"/>
          </a:xfrm>
        </p:grpSpPr>
        <p:pic>
          <p:nvPicPr>
            <p:cNvPr id="12290" name="Picture 2" descr="C:\Users\c.happe\Desktop\Screenshots\36_2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15067"/>
              <a:ext cx="3024336" cy="3364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feil nach unten 7"/>
            <p:cNvSpPr/>
            <p:nvPr/>
          </p:nvSpPr>
          <p:spPr>
            <a:xfrm>
              <a:off x="1902334" y="2598907"/>
              <a:ext cx="216024" cy="51925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1" name="Pfeil nach unten 10"/>
            <p:cNvSpPr/>
            <p:nvPr/>
          </p:nvSpPr>
          <p:spPr>
            <a:xfrm rot="10800000">
              <a:off x="1599009" y="2395582"/>
              <a:ext cx="216024" cy="51925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78281" y="4769868"/>
              <a:ext cx="2448106" cy="501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1400" dirty="0"/>
                <a:t>Fitting: SS_1610_1_RS</a:t>
              </a:r>
            </a:p>
            <a:p>
              <a:pPr marL="285750" indent="-285750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1400" dirty="0"/>
                <a:t>Sealing: SS-16SRSD-2V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117490" y="2608506"/>
              <a:ext cx="1043619" cy="297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Water Inlet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48494" y="2543662"/>
              <a:ext cx="1183081" cy="297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Water Outlet</a:t>
              </a:r>
            </a:p>
          </p:txBody>
        </p:sp>
      </p:grpSp>
      <p:pic>
        <p:nvPicPr>
          <p:cNvPr id="12292" name="Picture 4" descr="C:\Users\c.happe\Desktop\Screenshots\47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73" y="2349280"/>
            <a:ext cx="127266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64009" y="1336281"/>
            <a:ext cx="834043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Screwed connectors from </a:t>
            </a:r>
            <a:r>
              <a:rPr lang="en-US" sz="1600" i="1" dirty="0">
                <a:solidFill>
                  <a:schemeClr val="accent1"/>
                </a:solidFill>
              </a:rPr>
              <a:t>Swagelok</a:t>
            </a:r>
            <a:r>
              <a:rPr lang="en-US" sz="1600" dirty="0">
                <a:solidFill>
                  <a:schemeClr val="accent1"/>
                </a:solidFill>
              </a:rPr>
              <a:t> with internal thread to connect the TMP’s internal cooling channel to the permanent water pipework.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coordinates of the connectors can be seen in the interface drawing </a:t>
            </a:r>
            <a:r>
              <a:rPr lang="en-US" sz="1600" i="1" dirty="0">
                <a:solidFill>
                  <a:schemeClr val="accent1"/>
                </a:solidFill>
              </a:rPr>
              <a:t>“260-000067 </a:t>
            </a:r>
            <a:r>
              <a:rPr lang="en-US" sz="1600" i="1" dirty="0" err="1">
                <a:solidFill>
                  <a:schemeClr val="accent1"/>
                </a:solidFill>
              </a:rPr>
              <a:t>CoG</a:t>
            </a:r>
            <a:r>
              <a:rPr lang="en-US" sz="1600" i="1" dirty="0">
                <a:solidFill>
                  <a:schemeClr val="accent1"/>
                </a:solidFill>
              </a:rPr>
              <a:t> &amp; Position Inside The Monolith”</a:t>
            </a:r>
          </a:p>
        </p:txBody>
      </p:sp>
    </p:spTree>
    <p:extLst>
      <p:ext uri="{BB962C8B-B14F-4D97-AF65-F5344CB8AC3E}">
        <p14:creationId xmlns:p14="http://schemas.microsoft.com/office/powerpoint/2010/main" val="330201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Target Monitoring Plug System Overview &amp;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of main body assembly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</a:rPr>
              <a:t>Overview functional group 100 (XY-measurement)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200 (Z-measurement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300 (IR-measurement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Interface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83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.happe\Desktop\Screenshots\30_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12" y="2416345"/>
            <a:ext cx="1888641" cy="12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100 (XY-measurement)</a:t>
            </a:r>
          </a:p>
        </p:txBody>
      </p:sp>
      <p:pic>
        <p:nvPicPr>
          <p:cNvPr id="9218" name="Picture 2" descr="C:\Users\c.happe\Desktop\Screenshots\2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1" y="1773296"/>
            <a:ext cx="246049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.happe\Desktop\Screenshots\28_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5304"/>
            <a:ext cx="245856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.happe\Desktop\Screenshots\Unbenan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25186"/>
            <a:ext cx="2841178" cy="19984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683568" y="2415018"/>
            <a:ext cx="0" cy="2556000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95536" y="3336140"/>
            <a:ext cx="930063" cy="2970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1380 mm</a:t>
            </a:r>
          </a:p>
        </p:txBody>
      </p:sp>
      <p:sp>
        <p:nvSpPr>
          <p:cNvPr id="13" name="Bogen 12"/>
          <p:cNvSpPr>
            <a:spLocks noChangeAspect="1"/>
          </p:cNvSpPr>
          <p:nvPr/>
        </p:nvSpPr>
        <p:spPr>
          <a:xfrm>
            <a:off x="3714254" y="4797392"/>
            <a:ext cx="720000" cy="216144"/>
          </a:xfrm>
          <a:prstGeom prst="arc">
            <a:avLst>
              <a:gd name="adj1" fmla="val 11488210"/>
              <a:gd name="adj2" fmla="val 21080429"/>
            </a:avLst>
          </a:prstGeom>
          <a:ln w="1270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3845303" y="4437592"/>
            <a:ext cx="455574" cy="2970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20°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4009" y="1336281"/>
            <a:ext cx="834043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Design Solution for: </a:t>
            </a:r>
            <a:r>
              <a:rPr lang="en-GB" sz="1600" i="1" dirty="0" err="1">
                <a:solidFill>
                  <a:schemeClr val="accent1"/>
                </a:solidFill>
              </a:rPr>
              <a:t>Precitec</a:t>
            </a:r>
            <a:r>
              <a:rPr lang="en-GB" sz="1600" dirty="0">
                <a:solidFill>
                  <a:schemeClr val="accent1"/>
                </a:solidFill>
              </a:rPr>
              <a:t> optical probe 25mm - Order No. 5002206</a:t>
            </a:r>
          </a:p>
        </p:txBody>
      </p:sp>
    </p:spTree>
    <p:extLst>
      <p:ext uri="{BB962C8B-B14F-4D97-AF65-F5344CB8AC3E}">
        <p14:creationId xmlns:p14="http://schemas.microsoft.com/office/powerpoint/2010/main" val="47059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c.happe\Desktop\Screenshots\37_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09" y="1823845"/>
            <a:ext cx="367333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100 (XY-measurement)</a:t>
            </a:r>
          </a:p>
          <a:p>
            <a:endParaRPr lang="en-US" dirty="0"/>
          </a:p>
        </p:txBody>
      </p:sp>
      <p:pic>
        <p:nvPicPr>
          <p:cNvPr id="2051" name="Picture 3" descr="C:\Users\c.happe\Desktop\Screenshots\38_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4" y="4056732"/>
            <a:ext cx="1888920" cy="19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.happe\Desktop\Screenshots\38_4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4" y="1988840"/>
            <a:ext cx="1888920" cy="19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64009" y="1336281"/>
            <a:ext cx="834043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Design Solution for: </a:t>
            </a:r>
            <a:r>
              <a:rPr lang="en-GB" sz="1600" i="1" dirty="0" err="1">
                <a:solidFill>
                  <a:schemeClr val="accent1"/>
                </a:solidFill>
              </a:rPr>
              <a:t>Precitec</a:t>
            </a:r>
            <a:r>
              <a:rPr lang="en-GB" sz="1600" dirty="0">
                <a:solidFill>
                  <a:schemeClr val="accent1"/>
                </a:solidFill>
              </a:rPr>
              <a:t> optical probe 25mm - Order No. 5002206</a:t>
            </a:r>
          </a:p>
        </p:txBody>
      </p:sp>
      <p:cxnSp>
        <p:nvCxnSpPr>
          <p:cNvPr id="16" name="Gerade Verbindung mit Pfeil 15"/>
          <p:cNvCxnSpPr>
            <a:stCxn id="17" idx="1"/>
          </p:cNvCxnSpPr>
          <p:nvPr/>
        </p:nvCxnSpPr>
        <p:spPr>
          <a:xfrm flipH="1">
            <a:off x="2123728" y="4183894"/>
            <a:ext cx="1224136" cy="1189322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347864" y="3933056"/>
            <a:ext cx="920445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Mounting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Plate</a:t>
            </a:r>
          </a:p>
        </p:txBody>
      </p:sp>
      <p:cxnSp>
        <p:nvCxnSpPr>
          <p:cNvPr id="22" name="Gerade Verbindung mit Pfeil 21"/>
          <p:cNvCxnSpPr>
            <a:stCxn id="19" idx="1"/>
          </p:cNvCxnSpPr>
          <p:nvPr/>
        </p:nvCxnSpPr>
        <p:spPr>
          <a:xfrm flipH="1">
            <a:off x="2470715" y="5296722"/>
            <a:ext cx="787380" cy="29251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9" idx="3"/>
          </p:cNvCxnSpPr>
          <p:nvPr/>
        </p:nvCxnSpPr>
        <p:spPr>
          <a:xfrm>
            <a:off x="4358076" y="5296722"/>
            <a:ext cx="1078020" cy="29251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258095" y="5148220"/>
            <a:ext cx="1099981" cy="2970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Lens Cover</a:t>
            </a:r>
          </a:p>
        </p:txBody>
      </p:sp>
      <p:cxnSp>
        <p:nvCxnSpPr>
          <p:cNvPr id="31" name="Gerade Verbindung mit Pfeil 30"/>
          <p:cNvCxnSpPr>
            <a:stCxn id="18" idx="3"/>
          </p:cNvCxnSpPr>
          <p:nvPr/>
        </p:nvCxnSpPr>
        <p:spPr>
          <a:xfrm>
            <a:off x="4184150" y="4792666"/>
            <a:ext cx="1389860" cy="35555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c.happe\Desktop\Screenshots\37_2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1772816"/>
            <a:ext cx="2254239" cy="21312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>
            <a:stCxn id="18" idx="3"/>
          </p:cNvCxnSpPr>
          <p:nvPr/>
        </p:nvCxnSpPr>
        <p:spPr>
          <a:xfrm flipV="1">
            <a:off x="4184150" y="3140968"/>
            <a:ext cx="2476082" cy="165169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432021" y="4644164"/>
            <a:ext cx="752129" cy="2970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Spacer</a:t>
            </a:r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4929880" y="2505596"/>
            <a:ext cx="252994" cy="39597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ogen 5"/>
          <p:cNvSpPr>
            <a:spLocks noChangeAspect="1"/>
          </p:cNvSpPr>
          <p:nvPr/>
        </p:nvSpPr>
        <p:spPr>
          <a:xfrm rot="-600000">
            <a:off x="5021421" y="2500961"/>
            <a:ext cx="396000" cy="396000"/>
          </a:xfrm>
          <a:prstGeom prst="arc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4929880" y="1988840"/>
            <a:ext cx="93218" cy="564737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non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7215846" y="3174812"/>
            <a:ext cx="1298859" cy="2519840"/>
            <a:chOff x="4572000" y="1700808"/>
            <a:chExt cx="2078310" cy="4032008"/>
          </a:xfrm>
        </p:grpSpPr>
        <p:pic>
          <p:nvPicPr>
            <p:cNvPr id="32" name="Picture 6" descr="C:\Users\c.happe\Desktop\Screenshots\42_2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72816"/>
              <a:ext cx="207831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Gerade Verbindung 34"/>
            <p:cNvCxnSpPr/>
            <p:nvPr/>
          </p:nvCxnSpPr>
          <p:spPr>
            <a:xfrm flipV="1">
              <a:off x="5736828" y="1700808"/>
              <a:ext cx="0" cy="576064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5232772" y="2276872"/>
              <a:ext cx="0" cy="1008112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5410696" y="3284984"/>
              <a:ext cx="0" cy="1111238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5232772" y="2276872"/>
              <a:ext cx="50405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5232772" y="3284984"/>
              <a:ext cx="1779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00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100 (XY-measurement)</a:t>
            </a:r>
          </a:p>
        </p:txBody>
      </p:sp>
      <p:pic>
        <p:nvPicPr>
          <p:cNvPr id="11266" name="Picture 2" descr="C:\Users\c.happe\Desktop\Screenshots\39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6"/>
          <a:stretch/>
        </p:blipFill>
        <p:spPr bwMode="auto">
          <a:xfrm>
            <a:off x="539551" y="1627336"/>
            <a:ext cx="1247893" cy="23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.happe\Desktop\Screenshots\40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078684"/>
            <a:ext cx="1247893" cy="22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.happe\Desktop\Screenshots\4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60116"/>
            <a:ext cx="207831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c.happe\Desktop\Screenshots\4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10" y="1772816"/>
            <a:ext cx="207831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572000" y="1700808"/>
            <a:ext cx="2078310" cy="4032008"/>
            <a:chOff x="4572000" y="1700808"/>
            <a:chExt cx="2078310" cy="4032008"/>
          </a:xfrm>
        </p:grpSpPr>
        <p:pic>
          <p:nvPicPr>
            <p:cNvPr id="11270" name="Picture 6" descr="C:\Users\c.happe\Desktop\Screenshots\42_2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72816"/>
              <a:ext cx="207831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Gerade Verbindung 13"/>
            <p:cNvCxnSpPr/>
            <p:nvPr/>
          </p:nvCxnSpPr>
          <p:spPr>
            <a:xfrm flipV="1">
              <a:off x="5736828" y="1700808"/>
              <a:ext cx="0" cy="576064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5232772" y="2276872"/>
              <a:ext cx="0" cy="1008112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V="1">
              <a:off x="5410696" y="3284984"/>
              <a:ext cx="0" cy="1111238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5232772" y="2276872"/>
              <a:ext cx="50405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5232772" y="3284984"/>
              <a:ext cx="1779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Gerade Verbindung 29"/>
          <p:cNvCxnSpPr/>
          <p:nvPr/>
        </p:nvCxnSpPr>
        <p:spPr>
          <a:xfrm flipV="1">
            <a:off x="7818075" y="1706523"/>
            <a:ext cx="0" cy="576064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7314019" y="2282587"/>
            <a:ext cx="0" cy="1008112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7491943" y="3290699"/>
            <a:ext cx="0" cy="1111238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7314019" y="2282587"/>
            <a:ext cx="504056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314019" y="3290699"/>
            <a:ext cx="177924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64009" y="1336281"/>
            <a:ext cx="5525743" cy="34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defTabSz="914400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23D6B"/>
                </a:solidFill>
              </a:rPr>
              <a:t>Fibre cable routing for XY-measurement inside the TMP</a:t>
            </a:r>
          </a:p>
        </p:txBody>
      </p:sp>
    </p:spTree>
    <p:extLst>
      <p:ext uri="{BB962C8B-B14F-4D97-AF65-F5344CB8AC3E}">
        <p14:creationId xmlns:p14="http://schemas.microsoft.com/office/powerpoint/2010/main" val="799716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Target Monitoring Plug System Overview &amp;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of main body assembly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100 (XY-measurement)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</a:rPr>
              <a:t>Overview functional group 200 (Z-measurement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300 (IR-measurement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Interface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70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</a:rPr>
              <a:t>Target Monitoring Plug System Overview &amp;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Overview of main body assembly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Overview functional group 100 (XY-measurement)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Overview functional group 200 (Z-measurement Insert)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Overview functional group 300 (IR-measurement Insert)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Interface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.happe\Desktop\Screenshots\1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3" y="1938059"/>
            <a:ext cx="64911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200 (Z-measurement Insert)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27784" y="2204004"/>
            <a:ext cx="2707664" cy="3367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Z-Insert Assembly (1.4306):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m</a:t>
            </a:r>
            <a:r>
              <a:rPr lang="en-US" sz="1600" baseline="-25000" dirty="0"/>
              <a:t>total</a:t>
            </a:r>
            <a:r>
              <a:rPr lang="en-US" sz="1600" dirty="0"/>
              <a:t> = 162kg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>
              <a:lnSpc>
                <a:spcPct val="95000"/>
              </a:lnSpc>
            </a:pPr>
            <a:r>
              <a:rPr lang="en-US" sz="1600" u="sng" dirty="0"/>
              <a:t>3 Component Parts: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No.1:</a:t>
            </a:r>
            <a:r>
              <a:rPr lang="en-US" sz="1600" dirty="0"/>
              <a:t>	m</a:t>
            </a:r>
            <a:r>
              <a:rPr lang="en-US" sz="1600" baseline="-25000" dirty="0"/>
              <a:t>1</a:t>
            </a:r>
            <a:r>
              <a:rPr lang="en-US" sz="1600" dirty="0"/>
              <a:t> = 76kg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1826 x Ø143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No.2:</a:t>
            </a:r>
            <a:r>
              <a:rPr lang="en-US" sz="1600" dirty="0"/>
              <a:t>	m</a:t>
            </a:r>
            <a:r>
              <a:rPr lang="en-US" sz="1600" baseline="-25000" dirty="0"/>
              <a:t>2</a:t>
            </a:r>
            <a:r>
              <a:rPr lang="en-US" sz="1600" dirty="0"/>
              <a:t> = 76kg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1826 x Ø143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No.3:</a:t>
            </a:r>
            <a:r>
              <a:rPr lang="en-US" sz="1600" dirty="0"/>
              <a:t> 	m</a:t>
            </a:r>
            <a:r>
              <a:rPr lang="en-US" sz="1600" baseline="-25000" dirty="0"/>
              <a:t>3</a:t>
            </a:r>
            <a:r>
              <a:rPr lang="en-US" sz="1600" dirty="0"/>
              <a:t> = 10kg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200 x 170 x 48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657090" y="1876030"/>
            <a:ext cx="1" cy="3960439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6200000">
            <a:off x="1275280" y="3753658"/>
            <a:ext cx="52450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1864</a:t>
            </a:r>
            <a:endParaRPr lang="en-GB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29418" y="2564904"/>
            <a:ext cx="55976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Ø143</a:t>
            </a:r>
            <a:endParaRPr lang="en-GB" sz="1200" b="1" dirty="0"/>
          </a:p>
        </p:txBody>
      </p:sp>
      <p:pic>
        <p:nvPicPr>
          <p:cNvPr id="5124" name="Picture 4" descr="C:\Users\c.happe\Desktop\Screenshots\20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24" y="1907542"/>
            <a:ext cx="64911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.happe\Desktop\Screenshots\2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66" y="1876469"/>
            <a:ext cx="64911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61366" y="4509120"/>
            <a:ext cx="55976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Ø103</a:t>
            </a:r>
            <a:endParaRPr lang="en-GB" sz="1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699254" y="2026263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978624" y="2007767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2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783423" y="4121923"/>
            <a:ext cx="754893" cy="1395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C:\Users\c.happe\Desktop\Screenshots\22_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52" y="3044749"/>
            <a:ext cx="1017206" cy="7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c.happe\Desktop\Screenshots\22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49" y="2006009"/>
            <a:ext cx="924211" cy="6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846652" y="2689267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3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6876256" y="3856249"/>
            <a:ext cx="1759681" cy="405359"/>
            <a:chOff x="3168053" y="2704121"/>
            <a:chExt cx="1759681" cy="405359"/>
          </a:xfrm>
        </p:grpSpPr>
        <p:cxnSp>
          <p:nvCxnSpPr>
            <p:cNvPr id="19" name="Gerade Verbindung mit Pfeil 18"/>
            <p:cNvCxnSpPr/>
            <p:nvPr/>
          </p:nvCxnSpPr>
          <p:spPr>
            <a:xfrm flipH="1" flipV="1">
              <a:off x="3168053" y="2704121"/>
              <a:ext cx="666113" cy="2550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3834165" y="2812476"/>
              <a:ext cx="1093569" cy="2970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Ø2" Mirrors</a:t>
              </a: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264009" y="1336281"/>
            <a:ext cx="753603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Z-Insert consists of three individual parts, that are joined to one assembly</a:t>
            </a:r>
          </a:p>
        </p:txBody>
      </p:sp>
    </p:spTree>
    <p:extLst>
      <p:ext uri="{BB962C8B-B14F-4D97-AF65-F5344CB8AC3E}">
        <p14:creationId xmlns:p14="http://schemas.microsoft.com/office/powerpoint/2010/main" val="133395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200 (Z-measurement Insert)</a:t>
            </a:r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7020272" y="1629280"/>
            <a:ext cx="1431070" cy="4320000"/>
            <a:chOff x="504108" y="1482403"/>
            <a:chExt cx="1598994" cy="4826917"/>
          </a:xfrm>
        </p:grpSpPr>
        <p:pic>
          <p:nvPicPr>
            <p:cNvPr id="15362" name="Picture 2" descr="C:\Users\c.happe\Desktop\Screenshots\46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8" y="1564961"/>
              <a:ext cx="1598994" cy="470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 flipV="1">
              <a:off x="1168577" y="2052506"/>
              <a:ext cx="0" cy="3608742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  <a:headEnd type="non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1179733" y="5661248"/>
              <a:ext cx="63797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  <a:headEnd type="non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014458" y="2041096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  <a:headEnd type="non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007893" y="1482403"/>
              <a:ext cx="0" cy="556312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  <a:headEnd type="non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flipH="1" flipV="1">
              <a:off x="1822690" y="5661248"/>
              <a:ext cx="1367" cy="648072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  <a:headEnd type="stealth"/>
              <a:tailEnd type="non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feil nach rechts 30"/>
          <p:cNvSpPr/>
          <p:nvPr/>
        </p:nvSpPr>
        <p:spPr>
          <a:xfrm>
            <a:off x="5868144" y="3608123"/>
            <a:ext cx="720080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grpSp>
        <p:nvGrpSpPr>
          <p:cNvPr id="8" name="Gruppieren 7"/>
          <p:cNvGrpSpPr/>
          <p:nvPr/>
        </p:nvGrpSpPr>
        <p:grpSpPr>
          <a:xfrm>
            <a:off x="4347894" y="1773296"/>
            <a:ext cx="1448242" cy="4320000"/>
            <a:chOff x="4133085" y="1773296"/>
            <a:chExt cx="1448242" cy="4320000"/>
          </a:xfrm>
        </p:grpSpPr>
        <p:pic>
          <p:nvPicPr>
            <p:cNvPr id="4098" name="Picture 2" descr="C:\Users\c.happe\Desktop\Screenshots\45_2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085" y="1773296"/>
              <a:ext cx="1448242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0" name="Ellipse 15359"/>
            <p:cNvSpPr/>
            <p:nvPr/>
          </p:nvSpPr>
          <p:spPr>
            <a:xfrm>
              <a:off x="4312543" y="2401212"/>
              <a:ext cx="648072" cy="15049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27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</p:grpSp>
      <p:sp>
        <p:nvSpPr>
          <p:cNvPr id="18" name="Pfeil nach rechts 17"/>
          <p:cNvSpPr/>
          <p:nvPr/>
        </p:nvSpPr>
        <p:spPr>
          <a:xfrm>
            <a:off x="3419872" y="3608123"/>
            <a:ext cx="720080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grpSp>
        <p:nvGrpSpPr>
          <p:cNvPr id="9" name="Gruppieren 8"/>
          <p:cNvGrpSpPr/>
          <p:nvPr/>
        </p:nvGrpSpPr>
        <p:grpSpPr>
          <a:xfrm>
            <a:off x="651266" y="2060848"/>
            <a:ext cx="2624590" cy="4320000"/>
            <a:chOff x="467544" y="2060848"/>
            <a:chExt cx="2624590" cy="4320000"/>
          </a:xfrm>
        </p:grpSpPr>
        <p:pic>
          <p:nvPicPr>
            <p:cNvPr id="4099" name="Picture 3" descr="C:\Users\c.happe\Desktop\Screenshots\49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060848"/>
              <a:ext cx="262459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Gerade Verbindung 19"/>
            <p:cNvCxnSpPr/>
            <p:nvPr/>
          </p:nvCxnSpPr>
          <p:spPr>
            <a:xfrm flipV="1">
              <a:off x="1348786" y="2505505"/>
              <a:ext cx="0" cy="720563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  <a:headEnd type="triangle"/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611560" y="2925961"/>
              <a:ext cx="1800200" cy="33833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264009" y="1336281"/>
            <a:ext cx="722774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Routing of the Z-measurement laser beam through the Insert and the TMP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5938" y="1782581"/>
            <a:ext cx="1394956" cy="6186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dirty="0"/>
              <a:t>Space required for sensor unit and optical gear</a:t>
            </a:r>
          </a:p>
        </p:txBody>
      </p:sp>
    </p:spTree>
    <p:extLst>
      <p:ext uri="{BB962C8B-B14F-4D97-AF65-F5344CB8AC3E}">
        <p14:creationId xmlns:p14="http://schemas.microsoft.com/office/powerpoint/2010/main" val="3166772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.happe\Desktop\Screenshots\5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5212"/>
            <a:ext cx="2910502" cy="25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.happe\Desktop\Screenshots\5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65" y="4397287"/>
            <a:ext cx="2316539" cy="16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.happe\Desktop\Screenshots\50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1565" y="2855212"/>
            <a:ext cx="2316539" cy="104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400092" y="6381328"/>
            <a:ext cx="1006544" cy="221109"/>
          </a:xfrm>
        </p:spPr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200 (Z-measurement Insert)</a:t>
            </a:r>
          </a:p>
          <a:p>
            <a:endParaRPr lang="en-US" dirty="0"/>
          </a:p>
        </p:txBody>
      </p:sp>
      <p:sp>
        <p:nvSpPr>
          <p:cNvPr id="6" name="Pfeil nach unten 5"/>
          <p:cNvSpPr/>
          <p:nvPr/>
        </p:nvSpPr>
        <p:spPr>
          <a:xfrm>
            <a:off x="3995936" y="3957003"/>
            <a:ext cx="234423" cy="3310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7" name="Pfeil nach rechts 6"/>
          <p:cNvSpPr/>
          <p:nvPr/>
        </p:nvSpPr>
        <p:spPr>
          <a:xfrm rot="20388429">
            <a:off x="5468098" y="4626752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6867362" y="4623216"/>
            <a:ext cx="296926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164288" y="4659486"/>
            <a:ext cx="0" cy="1217786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491880" y="3279899"/>
            <a:ext cx="1296144" cy="5688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1" name="Textfeld 20"/>
          <p:cNvSpPr txBox="1"/>
          <p:nvPr/>
        </p:nvSpPr>
        <p:spPr>
          <a:xfrm>
            <a:off x="264009" y="1336281"/>
            <a:ext cx="870047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“last” mirror for the Z-measurement system are located inside the TMP main body.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They are designed to be accessible, adjustable and exchangeable from the side.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 decision if polished stainless steel or gold coated mirrors will be used is postponed until the radiation damage calculations for the location of the mirrors are carried out.</a:t>
            </a:r>
          </a:p>
        </p:txBody>
      </p:sp>
      <p:pic>
        <p:nvPicPr>
          <p:cNvPr id="1030" name="Picture 6" descr="C:\Users\c.happe\Desktop\Screenshots\24_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822607" cy="16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.happe\Desktop\Screenshots\23_3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36912"/>
            <a:ext cx="1822607" cy="16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0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200 (Z-measurement Insert)</a:t>
            </a:r>
          </a:p>
          <a:p>
            <a:endParaRPr lang="en-US" dirty="0"/>
          </a:p>
        </p:txBody>
      </p:sp>
      <p:pic>
        <p:nvPicPr>
          <p:cNvPr id="8194" name="Picture 2" descr="C:\Users\c.happe\Desktop\Screenshots\27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186" y="2238524"/>
            <a:ext cx="8542242" cy="28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 flipV="1">
            <a:off x="3019574" y="2125291"/>
            <a:ext cx="0" cy="190517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5400000" flipH="1" flipV="1">
            <a:off x="3294904" y="4826866"/>
            <a:ext cx="1558776" cy="3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3032274" y="4030466"/>
            <a:ext cx="1048370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64009" y="1336281"/>
            <a:ext cx="87004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“last” mirror for the Z-measurement system are located inside the TMP main body.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They are designed to be accessible, adjustable and exchangeable from the side.</a:t>
            </a:r>
          </a:p>
        </p:txBody>
      </p:sp>
    </p:spTree>
    <p:extLst>
      <p:ext uri="{BB962C8B-B14F-4D97-AF65-F5344CB8AC3E}">
        <p14:creationId xmlns:p14="http://schemas.microsoft.com/office/powerpoint/2010/main" val="2728957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Target Monitoring Plug System Overview &amp;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of main body assembly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100 (XY-measurement)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200 (Z-measurement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</a:rPr>
              <a:t>Overview functional group 300 (IR-measurement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Interface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97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300 (IR-measurement Insert)</a:t>
            </a:r>
          </a:p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27784" y="2204004"/>
            <a:ext cx="2787814" cy="3367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IR-Insert Assembly (1.4306):</a:t>
            </a:r>
          </a:p>
          <a:p>
            <a:pPr>
              <a:lnSpc>
                <a:spcPct val="95000"/>
              </a:lnSpc>
            </a:pPr>
            <a:r>
              <a:rPr lang="en-US" sz="1600" dirty="0"/>
              <a:t>m</a:t>
            </a:r>
            <a:r>
              <a:rPr lang="en-US" sz="1600" baseline="-25000" dirty="0"/>
              <a:t>total</a:t>
            </a:r>
            <a:r>
              <a:rPr lang="en-US" sz="1600" dirty="0"/>
              <a:t> = 253kg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>
              <a:lnSpc>
                <a:spcPct val="95000"/>
              </a:lnSpc>
            </a:pPr>
            <a:r>
              <a:rPr lang="en-US" sz="1600" u="sng" dirty="0"/>
              <a:t>3 Component Parts: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No.1:</a:t>
            </a:r>
            <a:r>
              <a:rPr lang="en-US" sz="1600" dirty="0"/>
              <a:t>	m</a:t>
            </a:r>
            <a:r>
              <a:rPr lang="en-US" sz="1600" baseline="-25000" dirty="0"/>
              <a:t>1</a:t>
            </a:r>
            <a:r>
              <a:rPr lang="en-US" sz="1600" dirty="0"/>
              <a:t> = 118kg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1827 x Ø170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No.2:</a:t>
            </a:r>
            <a:r>
              <a:rPr lang="en-US" sz="1600" dirty="0"/>
              <a:t>	m</a:t>
            </a:r>
            <a:r>
              <a:rPr lang="en-US" sz="1600" baseline="-25000" dirty="0"/>
              <a:t>2</a:t>
            </a:r>
            <a:r>
              <a:rPr lang="en-US" sz="1600" dirty="0"/>
              <a:t> = 125kg</a:t>
            </a:r>
          </a:p>
          <a:p>
            <a:pPr>
              <a:lnSpc>
                <a:spcPct val="95000"/>
              </a:lnSpc>
            </a:pPr>
            <a:r>
              <a:rPr lang="en-US" sz="1600" dirty="0"/>
              <a:t>		1827 x Ø170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algn="l">
              <a:lnSpc>
                <a:spcPct val="95000"/>
              </a:lnSpc>
            </a:pPr>
            <a:r>
              <a:rPr lang="en-US" sz="1600" u="sng" dirty="0"/>
              <a:t>No.3:</a:t>
            </a:r>
            <a:r>
              <a:rPr lang="en-US" sz="1600" dirty="0"/>
              <a:t> 	m</a:t>
            </a:r>
            <a:r>
              <a:rPr lang="en-US" sz="1600" baseline="-25000" dirty="0"/>
              <a:t>3</a:t>
            </a:r>
            <a:r>
              <a:rPr lang="en-US" sz="1600" dirty="0"/>
              <a:t> = 10kg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		200 x 170 x 58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</p:txBody>
      </p:sp>
      <p:pic>
        <p:nvPicPr>
          <p:cNvPr id="4098" name="Picture 2" descr="C:\Users\c.happe\Desktop\Screenshots\1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7" y="1916832"/>
            <a:ext cx="65795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.happe\Desktop\Screenshots\1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5207"/>
            <a:ext cx="65795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.happe\Desktop\Screenshots\16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78244"/>
            <a:ext cx="823589" cy="6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.happe\Desktop\Screenshots\16_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70013"/>
            <a:ext cx="83274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c.happe\Desktop\Screenshots\17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51560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V="1">
            <a:off x="1657090" y="1876030"/>
            <a:ext cx="1" cy="3960439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 rot="16200000">
            <a:off x="1275280" y="3753658"/>
            <a:ext cx="52450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1865</a:t>
            </a:r>
            <a:endParaRPr lang="en-GB" sz="12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29418" y="2564904"/>
            <a:ext cx="55976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Ø170</a:t>
            </a:r>
            <a:endParaRPr lang="en-GB" sz="1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61366" y="4509120"/>
            <a:ext cx="55976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/>
              <a:t>Ø130</a:t>
            </a:r>
            <a:endParaRPr lang="en-GB" sz="12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373577" y="1670781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29688" y="1687845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329285" y="3159892"/>
            <a:ext cx="312906" cy="355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3</a:t>
            </a:r>
          </a:p>
        </p:txBody>
      </p:sp>
      <p:cxnSp>
        <p:nvCxnSpPr>
          <p:cNvPr id="22" name="Gerade Verbindung mit Pfeil 21"/>
          <p:cNvCxnSpPr>
            <a:stCxn id="23" idx="1"/>
          </p:cNvCxnSpPr>
          <p:nvPr/>
        </p:nvCxnSpPr>
        <p:spPr>
          <a:xfrm flipH="1">
            <a:off x="6084170" y="5264014"/>
            <a:ext cx="1016056" cy="3070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6084168" y="5264014"/>
            <a:ext cx="10160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100226" y="5013176"/>
            <a:ext cx="1083931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2x Ø25mm Pyrometer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64009" y="1336281"/>
            <a:ext cx="761618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IR-Insert consists of three individual parts, that are joined to one assembly</a:t>
            </a:r>
          </a:p>
        </p:txBody>
      </p:sp>
    </p:spTree>
    <p:extLst>
      <p:ext uri="{BB962C8B-B14F-4D97-AF65-F5344CB8AC3E}">
        <p14:creationId xmlns:p14="http://schemas.microsoft.com/office/powerpoint/2010/main" val="359884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400092" y="6381328"/>
            <a:ext cx="1006544" cy="221109"/>
          </a:xfrm>
        </p:spPr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300 (IR-measurement Insert)</a:t>
            </a:r>
          </a:p>
          <a:p>
            <a:endParaRPr lang="en-US" dirty="0"/>
          </a:p>
        </p:txBody>
      </p:sp>
      <p:pic>
        <p:nvPicPr>
          <p:cNvPr id="6146" name="Picture 2" descr="C:\Users\c.happe\Desktop\Screenshots\2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2878"/>
            <a:ext cx="1780407" cy="17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.happe\Desktop\Screenshots\2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0" y="4281070"/>
            <a:ext cx="1780407" cy="17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.happe\Desktop\Screenshots\25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2619" y="2672081"/>
            <a:ext cx="2341055" cy="11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.happe\Desktop\Screenshots\25_2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2940" y="4360019"/>
            <a:ext cx="234105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.happe\Desktop\Screenshots\25_3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2081"/>
            <a:ext cx="2736304" cy="29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unten 5"/>
          <p:cNvSpPr/>
          <p:nvPr/>
        </p:nvSpPr>
        <p:spPr>
          <a:xfrm>
            <a:off x="3995936" y="3957003"/>
            <a:ext cx="234423" cy="3310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7" name="Pfeil nach rechts 6"/>
          <p:cNvSpPr/>
          <p:nvPr/>
        </p:nvSpPr>
        <p:spPr>
          <a:xfrm rot="19981231">
            <a:off x="5508104" y="4432027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6842050" y="4621386"/>
            <a:ext cx="80089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842050" y="4621386"/>
            <a:ext cx="0" cy="1217786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491880" y="3279899"/>
            <a:ext cx="1296144" cy="5688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1" name="Textfeld 20"/>
          <p:cNvSpPr txBox="1"/>
          <p:nvPr/>
        </p:nvSpPr>
        <p:spPr>
          <a:xfrm>
            <a:off x="264009" y="1336281"/>
            <a:ext cx="870047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“last” mirror for the IR-measurement system are located inside the TMP main body.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They are designed to be accessible, adjustable and exchangeable from the side.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 decision if polished stainless steel or gold coated mirrors will be used is postponed until the radiation damage calculations for the location of the mirrors are carried out.</a:t>
            </a:r>
          </a:p>
        </p:txBody>
      </p:sp>
    </p:spTree>
    <p:extLst>
      <p:ext uri="{BB962C8B-B14F-4D97-AF65-F5344CB8AC3E}">
        <p14:creationId xmlns:p14="http://schemas.microsoft.com/office/powerpoint/2010/main" val="2396475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Overview functional group 300 (IR-measurement Insert)</a:t>
            </a:r>
          </a:p>
          <a:p>
            <a:endParaRPr lang="en-US" dirty="0"/>
          </a:p>
        </p:txBody>
      </p:sp>
      <p:pic>
        <p:nvPicPr>
          <p:cNvPr id="7170" name="Picture 2" descr="C:\Users\c.happe\Desktop\Screenshots\26_3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212" y="2030497"/>
            <a:ext cx="73271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6084168" y="3275843"/>
            <a:ext cx="683026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6779894" y="3281385"/>
            <a:ext cx="0" cy="256850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660076" y="4294345"/>
            <a:ext cx="269370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633326" y="4299887"/>
            <a:ext cx="2158" cy="1550002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763688" y="5349215"/>
            <a:ext cx="73609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R580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24089" y="5500757"/>
            <a:ext cx="86433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R1250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691680" y="5349215"/>
            <a:ext cx="94164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824089" y="5500757"/>
            <a:ext cx="94164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827584" y="5849889"/>
            <a:ext cx="5952310" cy="0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krümmte Verbindung 17"/>
          <p:cNvCxnSpPr/>
          <p:nvPr/>
        </p:nvCxnSpPr>
        <p:spPr>
          <a:xfrm rot="2700000">
            <a:off x="522926" y="5603403"/>
            <a:ext cx="576064" cy="504056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131840" y="5556267"/>
            <a:ext cx="202427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(Target Wheel Surface)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64009" y="1336281"/>
            <a:ext cx="87004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“last” mirror for the IR-measurement system are located inside the TMP main body.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They are designed to be accessible, adjustable and exchangeable from the side.</a:t>
            </a:r>
          </a:p>
        </p:txBody>
      </p:sp>
    </p:spTree>
    <p:extLst>
      <p:ext uri="{BB962C8B-B14F-4D97-AF65-F5344CB8AC3E}">
        <p14:creationId xmlns:p14="http://schemas.microsoft.com/office/powerpoint/2010/main" val="1254201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Target Monitoring Plug System Overview &amp;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of main body assembly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100 (XY-measurement)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200 (Z-measurement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300 (IR-measurement Insert)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</a:rPr>
              <a:t>Interface Description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51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25" y="1782636"/>
            <a:ext cx="3069121" cy="41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Location Inside The Monolith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400092" y="6381328"/>
            <a:ext cx="1006544" cy="221109"/>
          </a:xfrm>
        </p:spPr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0518" y="1336281"/>
            <a:ext cx="861196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coordinates of the TMP and the center of gravity can be seen in the interface drawing </a:t>
            </a:r>
            <a:r>
              <a:rPr lang="en-US" sz="1600" i="1" dirty="0">
                <a:solidFill>
                  <a:schemeClr val="accent1"/>
                </a:solidFill>
              </a:rPr>
              <a:t>“260-000067 – </a:t>
            </a:r>
            <a:r>
              <a:rPr lang="en-US" sz="1600" i="1" dirty="0" err="1">
                <a:solidFill>
                  <a:schemeClr val="accent1"/>
                </a:solidFill>
              </a:rPr>
              <a:t>CoG</a:t>
            </a:r>
            <a:r>
              <a:rPr lang="en-US" sz="1600" i="1" dirty="0">
                <a:solidFill>
                  <a:schemeClr val="accent1"/>
                </a:solidFill>
              </a:rPr>
              <a:t> &amp; Position Inside The Monolith”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V:\40_Projekte\260_ESS-TMP\3_Concept_development\1_Design\02_Dokumentation\01_Design_Status_Report\Screenshots_20190426\0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805" y="4043278"/>
            <a:ext cx="2131666" cy="22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40_Projekte\260_ESS-TMP\3_Concept_development\1_Design\02_Dokumentation\01_Design_Status_Report\Screenshots_20190426\0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00" y="4109591"/>
            <a:ext cx="851220" cy="21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40_Projekte\260_ESS-TMP\3_Concept_development\1_Design\02_Dokumentation\01_Design_Status_Report\Screenshots_20190426\0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9486"/>
            <a:ext cx="784800" cy="22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0" y="1916832"/>
            <a:ext cx="5936700" cy="20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4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</a:rPr>
              <a:t>Target Monitoring Plug System Overview &amp;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of main body assembly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100 (XY-measurement)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200 (Z-measurement Insert)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300 (IR-measurement Insert)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Interface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789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Service Opening Lid</a:t>
            </a:r>
          </a:p>
          <a:p>
            <a:endParaRPr lang="en-US" dirty="0"/>
          </a:p>
        </p:txBody>
      </p:sp>
      <p:pic>
        <p:nvPicPr>
          <p:cNvPr id="1027" name="Picture 3" descr="V:\40_Projekte\260_ESS-TMP\3_Concept_development\1_Design\02_Dokumentation\01_Design_Status_Report\Screenshots_20190426\57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2260998"/>
            <a:ext cx="225258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V:\40_Projekte\260_ESS-TMP\3_Concept_development\1_Design\02_Dokumentation\01_Design_Status_Report\Screenshots_20190426\59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0998"/>
            <a:ext cx="24867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64009" y="1336281"/>
            <a:ext cx="870047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According to </a:t>
            </a:r>
            <a:r>
              <a:rPr lang="en-US" sz="1600" i="1" dirty="0">
                <a:solidFill>
                  <a:schemeClr val="accent1"/>
                </a:solidFill>
              </a:rPr>
              <a:t>“ESS-0135246” </a:t>
            </a:r>
            <a:r>
              <a:rPr lang="en-US" sz="1600" dirty="0">
                <a:solidFill>
                  <a:schemeClr val="accent1"/>
                </a:solidFill>
              </a:rPr>
              <a:t>the service opening lid has  a free opening of Ø600mm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This slide shows the accessibility of the inserts through the lid and the coverage of the TMP front by the target shaft drive unit</a:t>
            </a:r>
          </a:p>
        </p:txBody>
      </p:sp>
      <p:pic>
        <p:nvPicPr>
          <p:cNvPr id="14" name="Picture 6" descr="V:\40_Projekte\260_ESS-TMP\3_Concept_development\1_Design\02_Dokumentation\01_Design_Status_Report\Screenshots_20190426\61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2260998"/>
            <a:ext cx="21274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 rot="18332465">
            <a:off x="2502282" y="3249563"/>
            <a:ext cx="42075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161806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Service Opening Lid</a:t>
            </a:r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64009" y="1336281"/>
            <a:ext cx="870047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According to </a:t>
            </a:r>
            <a:r>
              <a:rPr lang="en-US" sz="1600" i="1" dirty="0">
                <a:solidFill>
                  <a:schemeClr val="accent1"/>
                </a:solidFill>
              </a:rPr>
              <a:t>“ESS-0135246” </a:t>
            </a:r>
            <a:r>
              <a:rPr lang="en-US" sz="1600" dirty="0">
                <a:solidFill>
                  <a:schemeClr val="accent1"/>
                </a:solidFill>
              </a:rPr>
              <a:t>the service opening lid has  a free opening of Ø600mm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This slide shows the accessibility of the inserts through the lid and the coverage of the TMP front by the target shaft drive unit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3838676" y="2267410"/>
            <a:ext cx="4742793" cy="3609862"/>
            <a:chOff x="3838676" y="1976998"/>
            <a:chExt cx="4742793" cy="3609862"/>
          </a:xfrm>
        </p:grpSpPr>
        <p:grpSp>
          <p:nvGrpSpPr>
            <p:cNvPr id="5" name="Gruppieren 4"/>
            <p:cNvGrpSpPr>
              <a:grpSpLocks noChangeAspect="1"/>
            </p:cNvGrpSpPr>
            <p:nvPr/>
          </p:nvGrpSpPr>
          <p:grpSpPr>
            <a:xfrm rot="-900000">
              <a:off x="5002031" y="1976998"/>
              <a:ext cx="2051748" cy="3600000"/>
              <a:chOff x="5796136" y="1989280"/>
              <a:chExt cx="2256923" cy="3960000"/>
            </a:xfrm>
          </p:grpSpPr>
          <p:pic>
            <p:nvPicPr>
              <p:cNvPr id="1028" name="Picture 4" descr="V:\40_Projekte\260_ESS-TMP\3_Concept_development\1_Design\02_Dokumentation\01_Design_Status_Report\Screenshots_20190426\58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1989280"/>
                <a:ext cx="2256923" cy="39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Ellipse 2"/>
              <p:cNvSpPr>
                <a:spLocks noChangeAspect="1"/>
              </p:cNvSpPr>
              <p:nvPr/>
            </p:nvSpPr>
            <p:spPr>
              <a:xfrm>
                <a:off x="6005415" y="2219124"/>
                <a:ext cx="1832345" cy="18325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2400" dirty="0" err="1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3838676" y="3046935"/>
              <a:ext cx="1381396" cy="297004"/>
              <a:chOff x="5944606" y="2685198"/>
              <a:chExt cx="1381396" cy="297004"/>
            </a:xfrm>
          </p:grpSpPr>
          <p:cxnSp>
            <p:nvCxnSpPr>
              <p:cNvPr id="31" name="Gerade Verbindung mit Pfeil 30"/>
              <p:cNvCxnSpPr>
                <a:stCxn id="32" idx="3"/>
              </p:cNvCxnSpPr>
              <p:nvPr/>
            </p:nvCxnSpPr>
            <p:spPr>
              <a:xfrm>
                <a:off x="6744825" y="2833700"/>
                <a:ext cx="581177" cy="53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/>
              <p:cNvSpPr txBox="1"/>
              <p:nvPr/>
            </p:nvSpPr>
            <p:spPr>
              <a:xfrm>
                <a:off x="5944606" y="2685198"/>
                <a:ext cx="800219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Z-Insert</a:t>
                </a: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6420788" y="2724961"/>
              <a:ext cx="1470235" cy="297004"/>
              <a:chOff x="2572932" y="4595861"/>
              <a:chExt cx="1470235" cy="297004"/>
            </a:xfrm>
          </p:grpSpPr>
          <p:cxnSp>
            <p:nvCxnSpPr>
              <p:cNvPr id="22" name="Gerade Verbindung mit Pfeil 21"/>
              <p:cNvCxnSpPr>
                <a:stCxn id="23" idx="1"/>
              </p:cNvCxnSpPr>
              <p:nvPr/>
            </p:nvCxnSpPr>
            <p:spPr>
              <a:xfrm flipH="1">
                <a:off x="2572932" y="4744363"/>
                <a:ext cx="599484" cy="1224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/>
              <p:cNvSpPr txBox="1"/>
              <p:nvPr/>
            </p:nvSpPr>
            <p:spPr>
              <a:xfrm>
                <a:off x="3172416" y="4595861"/>
                <a:ext cx="870751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IR-Insert</a:t>
                </a:r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4040411" y="3530757"/>
              <a:ext cx="1372222" cy="297004"/>
              <a:chOff x="5944606" y="2685198"/>
              <a:chExt cx="1372222" cy="297004"/>
            </a:xfrm>
          </p:grpSpPr>
          <p:cxnSp>
            <p:nvCxnSpPr>
              <p:cNvPr id="38" name="Gerade Verbindung mit Pfeil 37"/>
              <p:cNvCxnSpPr>
                <a:stCxn id="39" idx="3"/>
                <a:endCxn id="3" idx="3"/>
              </p:cNvCxnSpPr>
              <p:nvPr/>
            </p:nvCxnSpPr>
            <p:spPr>
              <a:xfrm>
                <a:off x="6764061" y="2833700"/>
                <a:ext cx="552767" cy="875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/>
            </p:nvSpPr>
            <p:spPr>
              <a:xfrm>
                <a:off x="5944606" y="2685198"/>
                <a:ext cx="819455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Z-Mirror</a:t>
                </a:r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6617258" y="3768619"/>
              <a:ext cx="1392387" cy="623409"/>
              <a:chOff x="3431151" y="2812476"/>
              <a:chExt cx="1392387" cy="623409"/>
            </a:xfrm>
          </p:grpSpPr>
          <p:cxnSp>
            <p:nvCxnSpPr>
              <p:cNvPr id="41" name="Gerade Verbindung mit Pfeil 40"/>
              <p:cNvCxnSpPr>
                <a:stCxn id="42" idx="1"/>
              </p:cNvCxnSpPr>
              <p:nvPr/>
            </p:nvCxnSpPr>
            <p:spPr>
              <a:xfrm flipH="1">
                <a:off x="3431151" y="2960978"/>
                <a:ext cx="403014" cy="4749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feld 41"/>
              <p:cNvSpPr txBox="1"/>
              <p:nvPr/>
            </p:nvSpPr>
            <p:spPr>
              <a:xfrm>
                <a:off x="3834165" y="2812476"/>
                <a:ext cx="989373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IR-Mirror1</a:t>
                </a:r>
              </a:p>
            </p:txBody>
          </p:sp>
        </p:grpSp>
        <p:grpSp>
          <p:nvGrpSpPr>
            <p:cNvPr id="45" name="Gruppieren 44"/>
            <p:cNvGrpSpPr/>
            <p:nvPr/>
          </p:nvGrpSpPr>
          <p:grpSpPr>
            <a:xfrm>
              <a:off x="6300193" y="2076652"/>
              <a:ext cx="1709452" cy="416244"/>
              <a:chOff x="3114086" y="2812476"/>
              <a:chExt cx="1709452" cy="416244"/>
            </a:xfrm>
          </p:grpSpPr>
          <p:cxnSp>
            <p:nvCxnSpPr>
              <p:cNvPr id="46" name="Gerade Verbindung mit Pfeil 45"/>
              <p:cNvCxnSpPr>
                <a:stCxn id="47" idx="1"/>
              </p:cNvCxnSpPr>
              <p:nvPr/>
            </p:nvCxnSpPr>
            <p:spPr>
              <a:xfrm flipH="1">
                <a:off x="3114086" y="2960978"/>
                <a:ext cx="720079" cy="2677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feld 46"/>
              <p:cNvSpPr txBox="1"/>
              <p:nvPr/>
            </p:nvSpPr>
            <p:spPr>
              <a:xfrm>
                <a:off x="3834165" y="2812476"/>
                <a:ext cx="989373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IR-Mirror2</a:t>
                </a: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6228185" y="4869160"/>
              <a:ext cx="2353284" cy="717700"/>
              <a:chOff x="1835697" y="3427794"/>
              <a:chExt cx="2353284" cy="717700"/>
            </a:xfrm>
          </p:grpSpPr>
          <p:cxnSp>
            <p:nvCxnSpPr>
              <p:cNvPr id="54" name="Gerade Verbindung mit Pfeil 53"/>
              <p:cNvCxnSpPr/>
              <p:nvPr/>
            </p:nvCxnSpPr>
            <p:spPr>
              <a:xfrm flipH="1" flipV="1">
                <a:off x="2123728" y="3427794"/>
                <a:ext cx="504056" cy="28923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/>
              <p:cNvCxnSpPr/>
              <p:nvPr/>
            </p:nvCxnSpPr>
            <p:spPr>
              <a:xfrm flipH="1" flipV="1">
                <a:off x="1835697" y="3643818"/>
                <a:ext cx="792087" cy="4332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/>
            </p:nvSpPr>
            <p:spPr>
              <a:xfrm>
                <a:off x="2627784" y="3643818"/>
                <a:ext cx="1561197" cy="5016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XY-Measurement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Optical Heads</a:t>
                </a:r>
              </a:p>
            </p:txBody>
          </p:sp>
        </p:grpSp>
      </p:grpSp>
      <p:pic>
        <p:nvPicPr>
          <p:cNvPr id="58" name="Picture 6" descr="V:\40_Projekte\260_ESS-TMP\3_Concept_development\1_Design\02_Dokumentation\01_Design_Status_Report\Screenshots_20190426\61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421288"/>
            <a:ext cx="305130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69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V:\40_Projekte\260_ESS-TMP\3_Concept_development\1_Design\02_Dokumentation\01_Design_Status_Report\Screenshots_20190426\67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4" y="2197542"/>
            <a:ext cx="109256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Mechanical Lifting Interfaces</a:t>
            </a:r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64009" y="1336281"/>
            <a:ext cx="870047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Mechanical lifting interfaces according to </a:t>
            </a:r>
            <a:r>
              <a:rPr lang="en-US" sz="1600" i="1" dirty="0">
                <a:solidFill>
                  <a:schemeClr val="accent1"/>
                </a:solidFill>
              </a:rPr>
              <a:t>“ESS-0098693”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coordinates of the lifting interface of the TMP can be seen in the interface drawing </a:t>
            </a:r>
            <a:r>
              <a:rPr lang="en-US" sz="1600" i="1" dirty="0">
                <a:solidFill>
                  <a:schemeClr val="accent1"/>
                </a:solidFill>
              </a:rPr>
              <a:t>“260-000067 - Lifting Interface Of The TMP”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2" y="4858202"/>
            <a:ext cx="1584176" cy="94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V:\40_Projekte\260_ESS-TMP\3_Concept_development\1_Design\02_Dokumentation\01_Design_Status_Report\Screenshots_20190426\36_2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2269113"/>
            <a:ext cx="2972090" cy="19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6447"/>
            <a:ext cx="1983938" cy="4092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64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Mechanical Lifting Interfaces</a:t>
            </a:r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64009" y="1336281"/>
            <a:ext cx="870047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Mechanical Lifting Interfaces according to </a:t>
            </a:r>
            <a:r>
              <a:rPr lang="en-US" sz="1600" i="1" dirty="0">
                <a:solidFill>
                  <a:schemeClr val="accent1"/>
                </a:solidFill>
              </a:rPr>
              <a:t>“ESS-0098693”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coordinates of the lifting interfaces of the Z- &amp; IR-Inserts can be seen in the interface drawing </a:t>
            </a:r>
            <a:r>
              <a:rPr lang="en-US" sz="1600" i="1" dirty="0">
                <a:solidFill>
                  <a:schemeClr val="accent1"/>
                </a:solidFill>
              </a:rPr>
              <a:t>“260-000067 - </a:t>
            </a:r>
            <a:r>
              <a:rPr lang="en-US" sz="1600" i="1" dirty="0" err="1">
                <a:solidFill>
                  <a:schemeClr val="accent1"/>
                </a:solidFill>
              </a:rPr>
              <a:t>CoG</a:t>
            </a:r>
            <a:r>
              <a:rPr lang="en-US" sz="1600" i="1" dirty="0">
                <a:solidFill>
                  <a:schemeClr val="accent1"/>
                </a:solidFill>
              </a:rPr>
              <a:t> &amp; Position Inside The Monolith”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50" y="4230116"/>
            <a:ext cx="1885694" cy="1889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7" y="2244827"/>
            <a:ext cx="1944000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V:\40_Projekte\260_ESS-TMP\3_Concept_development\1_Design\02_Dokumentation\01_Design_Status_Report\Screenshots_20190426\2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28" y="4230116"/>
            <a:ext cx="2320728" cy="17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31"/>
          <p:cNvSpPr txBox="1"/>
          <p:nvPr/>
        </p:nvSpPr>
        <p:spPr>
          <a:xfrm>
            <a:off x="323528" y="5026124"/>
            <a:ext cx="800219" cy="2970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sz="1400" dirty="0"/>
              <a:t>Z-Insert</a:t>
            </a:r>
          </a:p>
        </p:txBody>
      </p:sp>
      <p:sp>
        <p:nvSpPr>
          <p:cNvPr id="17" name="Textfeld 22"/>
          <p:cNvSpPr txBox="1"/>
          <p:nvPr/>
        </p:nvSpPr>
        <p:spPr>
          <a:xfrm>
            <a:off x="323528" y="2996325"/>
            <a:ext cx="870751" cy="2970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sz="1400" dirty="0"/>
              <a:t>IR-Insert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02" y="2134969"/>
            <a:ext cx="2577812" cy="19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44" y="2276428"/>
            <a:ext cx="2617310" cy="193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14" y="4230116"/>
            <a:ext cx="2347954" cy="206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7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Mounting Interface</a:t>
            </a:r>
          </a:p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4009" y="1336281"/>
            <a:ext cx="870047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Mounting Interface according to </a:t>
            </a:r>
            <a:r>
              <a:rPr lang="en-US" sz="1600" i="1" dirty="0">
                <a:solidFill>
                  <a:schemeClr val="accent1"/>
                </a:solidFill>
              </a:rPr>
              <a:t>“ESS-0135246”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Chain of tolerances through the different shielding layers will be challenging for alignment of the TMP inside the monolith</a:t>
            </a:r>
          </a:p>
        </p:txBody>
      </p:sp>
      <p:pic>
        <p:nvPicPr>
          <p:cNvPr id="8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1401"/>
            <a:ext cx="2761265" cy="16045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01401"/>
            <a:ext cx="1618608" cy="1604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683568" y="3795776"/>
            <a:ext cx="3757760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i="1" dirty="0"/>
              <a:t>Source: “ESS-0135246 - SDD-sol Target Monitoring System2019.04.15.docx”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142058" y="4133150"/>
            <a:ext cx="3239318" cy="1842994"/>
            <a:chOff x="1142058" y="4133150"/>
            <a:chExt cx="3239318" cy="1842994"/>
          </a:xfrm>
        </p:grpSpPr>
        <p:pic>
          <p:nvPicPr>
            <p:cNvPr id="1026" name="Picture 2" descr="V:\40_Projekte\260_ESS-TMP\3_Concept_development\1_Design\02_Dokumentation\01_Design_Status_Report\Screenshots_20190426\65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27520" y="3447688"/>
              <a:ext cx="1842994" cy="321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4021336" y="432484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3907336" y="4865588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4021336" y="542205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8" y="3862755"/>
            <a:ext cx="3384376" cy="2107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8" y="2363958"/>
            <a:ext cx="3384376" cy="1279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69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35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23528" y="2585215"/>
            <a:ext cx="3024336" cy="3364065"/>
            <a:chOff x="395536" y="2215067"/>
            <a:chExt cx="3024336" cy="3364065"/>
          </a:xfrm>
        </p:grpSpPr>
        <p:pic>
          <p:nvPicPr>
            <p:cNvPr id="12290" name="Picture 2" descr="C:\Users\c.happe\Desktop\Screenshots\36_2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15067"/>
              <a:ext cx="3024336" cy="3364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feil nach unten 7"/>
            <p:cNvSpPr/>
            <p:nvPr/>
          </p:nvSpPr>
          <p:spPr>
            <a:xfrm>
              <a:off x="1902334" y="2598907"/>
              <a:ext cx="216024" cy="51925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1" name="Pfeil nach unten 10"/>
            <p:cNvSpPr/>
            <p:nvPr/>
          </p:nvSpPr>
          <p:spPr>
            <a:xfrm rot="10800000">
              <a:off x="1599009" y="2395582"/>
              <a:ext cx="216024" cy="51925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78281" y="4769868"/>
              <a:ext cx="2448106" cy="501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1400" dirty="0"/>
                <a:t>Fitting: SS_1610_1_RS</a:t>
              </a:r>
            </a:p>
            <a:p>
              <a:pPr marL="285750" indent="-285750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1400" dirty="0"/>
                <a:t>Sealing: SS-16SRSD-2V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117490" y="2608506"/>
              <a:ext cx="1043619" cy="297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Water Inlet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48494" y="2543662"/>
              <a:ext cx="1183081" cy="297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Water Outlet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64009" y="1336281"/>
            <a:ext cx="834043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Screwed connectors from </a:t>
            </a:r>
            <a:r>
              <a:rPr lang="en-US" sz="1600" i="1" dirty="0">
                <a:solidFill>
                  <a:schemeClr val="accent1"/>
                </a:solidFill>
              </a:rPr>
              <a:t>Swagelok</a:t>
            </a:r>
            <a:r>
              <a:rPr lang="en-US" sz="1600" dirty="0">
                <a:solidFill>
                  <a:schemeClr val="accent1"/>
                </a:solidFill>
              </a:rPr>
              <a:t> with internal thread to connect the TMP’s internal cooling channel to the permanent water pipework.</a:t>
            </a: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coordinates of the connectors can be seen in the interface drawing </a:t>
            </a:r>
            <a:r>
              <a:rPr lang="en-US" sz="1600" i="1" dirty="0">
                <a:solidFill>
                  <a:schemeClr val="accent1"/>
                </a:solidFill>
              </a:rPr>
              <a:t>“260-000067 </a:t>
            </a:r>
            <a:r>
              <a:rPr lang="en-US" sz="1600" i="1" dirty="0" err="1">
                <a:solidFill>
                  <a:schemeClr val="accent1"/>
                </a:solidFill>
              </a:rPr>
              <a:t>CoG</a:t>
            </a:r>
            <a:r>
              <a:rPr lang="en-US" sz="1600" i="1" dirty="0">
                <a:solidFill>
                  <a:schemeClr val="accent1"/>
                </a:solidFill>
              </a:rPr>
              <a:t> &amp; Position Inside The Monolith”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Interface Description – Cooling Water Connection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348817"/>
            <a:ext cx="5256584" cy="174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077072"/>
            <a:ext cx="5328592" cy="17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32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63142"/>
            <a:ext cx="7667434" cy="421425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Target Monitoring Plug System Overview &amp; Description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of main body assembly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100 (XY-measurement)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200 (Z-measurement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Overview functional group 300 (IR-measurement Insert)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Interface Description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1"/>
                </a:solidFill>
              </a:rPr>
              <a:t>Documentation example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ESS – Target Monitoring Plug – System Design Solution</a:t>
            </a:r>
          </a:p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213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Documentation example - BOM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5" y="1391747"/>
            <a:ext cx="3579847" cy="217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4" y="3613762"/>
            <a:ext cx="3579847" cy="222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1747"/>
            <a:ext cx="3579846" cy="126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08306"/>
            <a:ext cx="2689165" cy="151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04" y="4247114"/>
            <a:ext cx="2689165" cy="159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76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0" y="2718842"/>
            <a:ext cx="4456842" cy="315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881027" cy="345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Documentation example – Assembly Drawing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25257"/>
            <a:ext cx="1680239" cy="118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7796"/>
            <a:ext cx="1675395" cy="11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25257"/>
            <a:ext cx="1656184" cy="11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57797"/>
            <a:ext cx="1677786" cy="11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168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27029"/>
            <a:ext cx="3757915" cy="26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2" y="1340768"/>
            <a:ext cx="3868460" cy="273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41" y="1340768"/>
            <a:ext cx="3088743" cy="218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Documentation example – Part Drawing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3635896" y="3068960"/>
            <a:ext cx="360040" cy="275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6" name="Ellipse 15"/>
          <p:cNvSpPr/>
          <p:nvPr/>
        </p:nvSpPr>
        <p:spPr>
          <a:xfrm>
            <a:off x="3635896" y="320651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18" name="Gerade Verbindung mit Pfeil 17"/>
          <p:cNvCxnSpPr>
            <a:endCxn id="16" idx="5"/>
          </p:cNvCxnSpPr>
          <p:nvPr/>
        </p:nvCxnSpPr>
        <p:spPr>
          <a:xfrm flipH="1" flipV="1">
            <a:off x="3943209" y="3513829"/>
            <a:ext cx="1223905" cy="106718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06" y="4437112"/>
            <a:ext cx="2061964" cy="11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2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026" name="Picture 2" descr="C:\Users\c.happe\Desktop\Screenshots\00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01" y="1666909"/>
            <a:ext cx="15252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.happe\Desktop\Screenshots\_TMP+Collimator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5" y="1650978"/>
            <a:ext cx="152112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.happe\Desktop\Screenshots\0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7630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 nach rechts 8"/>
          <p:cNvSpPr/>
          <p:nvPr/>
        </p:nvSpPr>
        <p:spPr>
          <a:xfrm rot="2647190">
            <a:off x="6564473" y="4636972"/>
            <a:ext cx="720080" cy="360040"/>
          </a:xfrm>
          <a:prstGeom prst="rightArrow">
            <a:avLst/>
          </a:prstGeom>
          <a:solidFill>
            <a:schemeClr val="accent4"/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 rot="2601346">
            <a:off x="6234339" y="4197681"/>
            <a:ext cx="120898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Proton beam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395536" y="1484784"/>
            <a:ext cx="4562517" cy="4104456"/>
            <a:chOff x="585699" y="1484784"/>
            <a:chExt cx="4562517" cy="410445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115616" y="1484784"/>
              <a:ext cx="1662123" cy="459450"/>
              <a:chOff x="5944606" y="2685198"/>
              <a:chExt cx="1662123" cy="459450"/>
            </a:xfrm>
          </p:grpSpPr>
          <p:cxnSp>
            <p:nvCxnSpPr>
              <p:cNvPr id="27" name="Gerade Verbindung mit Pfeil 26"/>
              <p:cNvCxnSpPr>
                <a:stCxn id="28" idx="3"/>
              </p:cNvCxnSpPr>
              <p:nvPr/>
            </p:nvCxnSpPr>
            <p:spPr>
              <a:xfrm>
                <a:off x="6744825" y="2833700"/>
                <a:ext cx="861904" cy="3109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/>
              <p:cNvSpPr txBox="1"/>
              <p:nvPr/>
            </p:nvSpPr>
            <p:spPr>
              <a:xfrm>
                <a:off x="5944606" y="2685198"/>
                <a:ext cx="800219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Z-Insert</a:t>
                </a: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188803" y="1639884"/>
              <a:ext cx="1959413" cy="331211"/>
              <a:chOff x="5567044" y="3233359"/>
              <a:chExt cx="1959413" cy="331211"/>
            </a:xfrm>
          </p:grpSpPr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5567044" y="3374889"/>
                <a:ext cx="471505" cy="1896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/>
              <p:cNvSpPr txBox="1"/>
              <p:nvPr/>
            </p:nvSpPr>
            <p:spPr>
              <a:xfrm>
                <a:off x="6038549" y="3233359"/>
                <a:ext cx="1487908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Collimator Insert</a:t>
                </a: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585699" y="5018728"/>
              <a:ext cx="2546141" cy="570512"/>
              <a:chOff x="5947190" y="5085184"/>
              <a:chExt cx="2546141" cy="570512"/>
            </a:xfrm>
          </p:grpSpPr>
          <p:cxnSp>
            <p:nvCxnSpPr>
              <p:cNvPr id="23" name="Gerade Verbindung mit Pfeil 22"/>
              <p:cNvCxnSpPr/>
              <p:nvPr/>
            </p:nvCxnSpPr>
            <p:spPr>
              <a:xfrm>
                <a:off x="7685166" y="5233686"/>
                <a:ext cx="808165" cy="4220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>
                <a:off x="5947190" y="5085184"/>
                <a:ext cx="1737976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Collimator Package</a:t>
                </a: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750835" y="3176873"/>
              <a:ext cx="1720459" cy="311328"/>
              <a:chOff x="762055" y="3176873"/>
              <a:chExt cx="1720459" cy="311328"/>
            </a:xfrm>
          </p:grpSpPr>
          <p:cxnSp>
            <p:nvCxnSpPr>
              <p:cNvPr id="20" name="Gerade Verbindung mit Pfeil 19"/>
              <p:cNvCxnSpPr/>
              <p:nvPr/>
            </p:nvCxnSpPr>
            <p:spPr>
              <a:xfrm>
                <a:off x="1793106" y="3325375"/>
                <a:ext cx="689408" cy="1628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>
              <a:xfrm>
                <a:off x="762055" y="3176873"/>
                <a:ext cx="1031051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Main Body</a:t>
                </a:r>
              </a:p>
            </p:txBody>
          </p:sp>
          <p:cxnSp>
            <p:nvCxnSpPr>
              <p:cNvPr id="22" name="Gerade Verbindung mit Pfeil 21"/>
              <p:cNvCxnSpPr/>
              <p:nvPr/>
            </p:nvCxnSpPr>
            <p:spPr>
              <a:xfrm>
                <a:off x="1787586" y="3325375"/>
                <a:ext cx="459483" cy="325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>
              <a:off x="3203848" y="2636912"/>
              <a:ext cx="1429060" cy="472568"/>
              <a:chOff x="3275856" y="2636912"/>
              <a:chExt cx="1429060" cy="472568"/>
            </a:xfrm>
          </p:grpSpPr>
          <p:cxnSp>
            <p:nvCxnSpPr>
              <p:cNvPr id="18" name="Gerade Verbindung mit Pfeil 17"/>
              <p:cNvCxnSpPr/>
              <p:nvPr/>
            </p:nvCxnSpPr>
            <p:spPr>
              <a:xfrm flipH="1" flipV="1">
                <a:off x="3275856" y="2636912"/>
                <a:ext cx="558310" cy="3222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18"/>
              <p:cNvSpPr txBox="1"/>
              <p:nvPr/>
            </p:nvSpPr>
            <p:spPr>
              <a:xfrm>
                <a:off x="3834165" y="2812476"/>
                <a:ext cx="870751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IR-Insert</a:t>
                </a:r>
              </a:p>
            </p:txBody>
          </p:sp>
        </p:grpSp>
      </p:grpSp>
      <p:sp>
        <p:nvSpPr>
          <p:cNvPr id="29" name="Textfeld 28"/>
          <p:cNvSpPr txBox="1"/>
          <p:nvPr/>
        </p:nvSpPr>
        <p:spPr>
          <a:xfrm>
            <a:off x="195325" y="2531652"/>
            <a:ext cx="1561197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XY-Measurement</a:t>
            </a:r>
          </a:p>
          <a:p>
            <a:pPr algn="l">
              <a:lnSpc>
                <a:spcPct val="95000"/>
              </a:lnSpc>
            </a:pPr>
            <a:r>
              <a:rPr lang="en-US" sz="1400" dirty="0"/>
              <a:t>Optical Heads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1753075" y="2668990"/>
            <a:ext cx="205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339726" y="3789040"/>
            <a:ext cx="1561197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XY-Measurement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Optical Heads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897476" y="3926378"/>
            <a:ext cx="205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2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358775" y="2708920"/>
            <a:ext cx="8424672" cy="30684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</a:rPr>
              <a:t>Thank you for your attention!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82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3315" name="Picture 3" descr="C:\Users\c.happe\Desktop\Screenshots\0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60286"/>
            <a:ext cx="1584176" cy="44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395536" y="1556792"/>
            <a:ext cx="3618504" cy="4102414"/>
            <a:chOff x="593056" y="1657875"/>
            <a:chExt cx="3618504" cy="4102414"/>
          </a:xfrm>
        </p:grpSpPr>
        <p:pic>
          <p:nvPicPr>
            <p:cNvPr id="13314" name="Picture 2" descr="C:\Users\c.happe\Desktop\Screenshots\04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56" y="1935882"/>
              <a:ext cx="3600400" cy="382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Gerade Verbindung 10"/>
            <p:cNvCxnSpPr/>
            <p:nvPr/>
          </p:nvCxnSpPr>
          <p:spPr>
            <a:xfrm rot="20700000" flipV="1">
              <a:off x="2113206" y="1657875"/>
              <a:ext cx="0" cy="2520000"/>
            </a:xfrm>
            <a:prstGeom prst="line">
              <a:avLst/>
            </a:prstGeom>
            <a:ln w="12700">
              <a:solidFill>
                <a:schemeClr val="accent1"/>
              </a:solidFill>
              <a:prstDash val="lgDashDot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ogen 13"/>
            <p:cNvSpPr>
              <a:spLocks noChangeAspect="1"/>
            </p:cNvSpPr>
            <p:nvPr/>
          </p:nvSpPr>
          <p:spPr>
            <a:xfrm>
              <a:off x="1630756" y="3203773"/>
              <a:ext cx="1525000" cy="1521371"/>
            </a:xfrm>
            <a:prstGeom prst="arc">
              <a:avLst>
                <a:gd name="adj1" fmla="val 5412165"/>
                <a:gd name="adj2" fmla="val 15181945"/>
              </a:avLst>
            </a:prstGeom>
            <a:ln w="12700">
              <a:solidFill>
                <a:schemeClr val="accent1"/>
              </a:solidFill>
              <a:prstDash val="solid"/>
              <a:headEnd type="triangle"/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Gerade Verbindung 14"/>
            <p:cNvCxnSpPr/>
            <p:nvPr/>
          </p:nvCxnSpPr>
          <p:spPr>
            <a:xfrm flipH="1">
              <a:off x="611560" y="3971684"/>
              <a:ext cx="3600000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lgDashDot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022897" y="3429000"/>
              <a:ext cx="607859" cy="326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/>
                <a:t>165°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229391" y="5879310"/>
            <a:ext cx="120898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Proton beam</a:t>
            </a: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2193767" y="1556792"/>
            <a:ext cx="1969" cy="4388318"/>
          </a:xfrm>
          <a:prstGeom prst="line">
            <a:avLst/>
          </a:prstGeom>
          <a:ln w="12700">
            <a:solidFill>
              <a:schemeClr val="accent1"/>
            </a:solidFill>
            <a:prstDash val="lgDashDot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feil nach rechts 16"/>
          <p:cNvSpPr/>
          <p:nvPr/>
        </p:nvSpPr>
        <p:spPr>
          <a:xfrm rot="16200000">
            <a:off x="1945001" y="5794237"/>
            <a:ext cx="497532" cy="231555"/>
          </a:xfrm>
          <a:prstGeom prst="rightArrow">
            <a:avLst/>
          </a:prstGeom>
          <a:solidFill>
            <a:schemeClr val="accent4"/>
          </a:solidFill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580112" y="1556792"/>
            <a:ext cx="345638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Target Monitoring Plug (TMP) is positioned right above the target wheel</a:t>
            </a:r>
          </a:p>
          <a:p>
            <a:pPr marL="285750" indent="-28575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285750" indent="-28575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It is located at the opposite side of the target wheel, turned away from the spallation center and angled by 15° off-axis to the proton beam</a:t>
            </a:r>
          </a:p>
        </p:txBody>
      </p:sp>
    </p:spTree>
    <p:extLst>
      <p:ext uri="{BB962C8B-B14F-4D97-AF65-F5344CB8AC3E}">
        <p14:creationId xmlns:p14="http://schemas.microsoft.com/office/powerpoint/2010/main" val="351823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026" name="Picture 2" descr="C:\Users\c.happe\Desktop\Screenshots\00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6909"/>
            <a:ext cx="15252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.happe\Desktop\Screenshots\_TMP+Collimator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5" y="1650978"/>
            <a:ext cx="152112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195325" y="2996952"/>
            <a:ext cx="1561197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XY-Measurement</a:t>
            </a:r>
          </a:p>
          <a:p>
            <a:pPr algn="l">
              <a:lnSpc>
                <a:spcPct val="95000"/>
              </a:lnSpc>
            </a:pPr>
            <a:r>
              <a:rPr lang="en-US" sz="1400" dirty="0"/>
              <a:t>Optical Heads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1756522" y="2668990"/>
            <a:ext cx="202073" cy="3279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95325" y="3789040"/>
            <a:ext cx="1561197" cy="501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XY-Measurement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Optical Heads</a:t>
            </a:r>
          </a:p>
        </p:txBody>
      </p:sp>
      <p:cxnSp>
        <p:nvCxnSpPr>
          <p:cNvPr id="32" name="Gerade Verbindung mit Pfeil 31"/>
          <p:cNvCxnSpPr>
            <a:stCxn id="31" idx="3"/>
          </p:cNvCxnSpPr>
          <p:nvPr/>
        </p:nvCxnSpPr>
        <p:spPr>
          <a:xfrm flipV="1">
            <a:off x="1756522" y="3926378"/>
            <a:ext cx="346474" cy="113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4088" y="1556792"/>
            <a:ext cx="3456384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Functional Group 100: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Measurement and calculation of x- and y-position of the target wheel center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Two pairs of confocal optical heads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Each pair has an internal angle of 20°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measuring planes are 1380mm apart in height</a:t>
            </a:r>
          </a:p>
        </p:txBody>
      </p:sp>
      <p:pic>
        <p:nvPicPr>
          <p:cNvPr id="7" name="Picture 2" descr="C:\Users\c.happe\Desktop\Screenshots\38_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3" y="4437112"/>
            <a:ext cx="1092099" cy="11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c.happe\Desktop\Screenshots\38_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3" y="1757338"/>
            <a:ext cx="1092099" cy="11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5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026" name="Picture 2" descr="C:\Users\c.happe\Desktop\Screenshots\00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6909"/>
            <a:ext cx="15252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.happe\Desktop\Screenshots\_TMP+Collimator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5" y="1650978"/>
            <a:ext cx="152112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925453" y="1484784"/>
            <a:ext cx="1662123" cy="459450"/>
            <a:chOff x="5944606" y="2685198"/>
            <a:chExt cx="1662123" cy="459450"/>
          </a:xfrm>
        </p:grpSpPr>
        <p:cxnSp>
          <p:nvCxnSpPr>
            <p:cNvPr id="27" name="Gerade Verbindung mit Pfeil 26"/>
            <p:cNvCxnSpPr>
              <a:stCxn id="28" idx="3"/>
            </p:cNvCxnSpPr>
            <p:nvPr/>
          </p:nvCxnSpPr>
          <p:spPr>
            <a:xfrm>
              <a:off x="6744825" y="2833700"/>
              <a:ext cx="861904" cy="3109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5944606" y="2685198"/>
              <a:ext cx="800219" cy="2970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/>
                <a:t>Z-Insert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5364088" y="1556792"/>
            <a:ext cx="3456384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Functional Group 200: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Measurement and calculation of z-position (height) of the target wheel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sensor beam is guided through the insert and the TMP main body to the target wheel surface via mirrors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Inside the TMP, the beam is folded four times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2050" name="Picture 2" descr="C:\Users\c.happe\Desktop\Screenshots\18_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1" y="2204864"/>
            <a:ext cx="64016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5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027" name="Picture 3" descr="C:\Users\c.happe\Desktop\Screenshots\_TMP+Collimato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5" y="1650978"/>
            <a:ext cx="152112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835294" y="1556792"/>
            <a:ext cx="2165098" cy="821260"/>
            <a:chOff x="3918741" y="2553616"/>
            <a:chExt cx="2165098" cy="821260"/>
          </a:xfrm>
        </p:grpSpPr>
        <p:cxnSp>
          <p:nvCxnSpPr>
            <p:cNvPr id="18" name="Gerade Verbindung mit Pfeil 17"/>
            <p:cNvCxnSpPr>
              <a:stCxn id="19" idx="3"/>
            </p:cNvCxnSpPr>
            <p:nvPr/>
          </p:nvCxnSpPr>
          <p:spPr>
            <a:xfrm>
              <a:off x="4789492" y="2702118"/>
              <a:ext cx="1294347" cy="6727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>
              <a:glow rad="254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3918741" y="2553616"/>
              <a:ext cx="870751" cy="2970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/>
                <a:t>IR-Insert</a:t>
              </a:r>
            </a:p>
          </p:txBody>
        </p:sp>
      </p:grpSp>
      <p:pic>
        <p:nvPicPr>
          <p:cNvPr id="34" name="Picture 2" descr="C:\Users\c.happe\Desktop\Screenshots\00_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6909"/>
            <a:ext cx="15252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5364088" y="1556792"/>
            <a:ext cx="3456384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Functional Group 300: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Measurement of temperature of the target wheel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measurement takes place at two different locations, the target wheel cups and the outer shroud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pyrometer beams are redirected via one mirror inside the TMP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The measurement spots are at R580 and R1250 of the target wheel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 descr="C:\Users\c.happe\Desktop\Screenshots\13_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6" y="2196243"/>
            <a:ext cx="62981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5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happe\Desktop\Screenshots\5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5670"/>
            <a:ext cx="810121" cy="41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- Target monitoring plug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Target Monitoring Plug System Overview &amp; Description</a:t>
            </a:r>
          </a:p>
        </p:txBody>
      </p:sp>
      <p:pic>
        <p:nvPicPr>
          <p:cNvPr id="1027" name="Picture 3" descr="C:\Users\c.happe\Desktop\Screenshots\_TMP+Collimator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5" y="1650978"/>
            <a:ext cx="152112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395536" y="1727752"/>
            <a:ext cx="2546141" cy="3861488"/>
            <a:chOff x="585699" y="1727752"/>
            <a:chExt cx="2546141" cy="386148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710733" y="1727752"/>
              <a:ext cx="2251230" cy="297004"/>
              <a:chOff x="3088974" y="3321227"/>
              <a:chExt cx="2251230" cy="297004"/>
            </a:xfrm>
          </p:grpSpPr>
          <p:cxnSp>
            <p:nvCxnSpPr>
              <p:cNvPr id="25" name="Gerade Verbindung mit Pfeil 24"/>
              <p:cNvCxnSpPr>
                <a:stCxn id="26" idx="3"/>
              </p:cNvCxnSpPr>
              <p:nvPr/>
            </p:nvCxnSpPr>
            <p:spPr>
              <a:xfrm>
                <a:off x="4576882" y="3469729"/>
                <a:ext cx="763322" cy="1485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/>
              <p:cNvSpPr txBox="1"/>
              <p:nvPr/>
            </p:nvSpPr>
            <p:spPr>
              <a:xfrm>
                <a:off x="3088974" y="3321227"/>
                <a:ext cx="1487908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Collimator Insert</a:t>
                </a: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585699" y="5018728"/>
              <a:ext cx="2546141" cy="570512"/>
              <a:chOff x="5947190" y="5085184"/>
              <a:chExt cx="2546141" cy="570512"/>
            </a:xfrm>
          </p:grpSpPr>
          <p:cxnSp>
            <p:nvCxnSpPr>
              <p:cNvPr id="23" name="Gerade Verbindung mit Pfeil 22"/>
              <p:cNvCxnSpPr/>
              <p:nvPr/>
            </p:nvCxnSpPr>
            <p:spPr>
              <a:xfrm>
                <a:off x="7685166" y="5233686"/>
                <a:ext cx="808165" cy="4220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>
                <a:off x="5947190" y="5085184"/>
                <a:ext cx="1737976" cy="2970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1400" dirty="0"/>
                  <a:t>Collimator Package</a:t>
                </a:r>
              </a:p>
            </p:txBody>
          </p:sp>
        </p:grpSp>
      </p:grpSp>
      <p:pic>
        <p:nvPicPr>
          <p:cNvPr id="34" name="Picture 2" descr="C:\Users\c.happe\Desktop\Screenshots\00_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6909"/>
            <a:ext cx="152524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5364088" y="1555743"/>
            <a:ext cx="3456384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u="sng" dirty="0"/>
              <a:t>Functional Group 400:</a:t>
            </a:r>
          </a:p>
          <a:p>
            <a:pPr algn="l">
              <a:lnSpc>
                <a:spcPct val="95000"/>
              </a:lnSpc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Render images by conversion of gamma radiation from the target wheel’s tungsten bricks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r>
              <a:rPr lang="en-US" sz="1600" dirty="0"/>
              <a:t>This system is not in the scope of work of FZ Jülich and is just implemented in the design as a “black box”</a:t>
            </a:r>
          </a:p>
          <a:p>
            <a:pPr marL="342900" indent="-342900" algn="l">
              <a:lnSpc>
                <a:spcPct val="95000"/>
              </a:lnSpc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708126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1</TotalTime>
  <Words>1947</Words>
  <Application>Microsoft Macintosh PowerPoint</Application>
  <PresentationFormat>On-screen Show (4:3)</PresentationFormat>
  <Paragraphs>414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Jülich</vt:lpstr>
      <vt:lpstr>System design solution</vt:lpstr>
      <vt:lpstr>OUTLINE</vt:lpstr>
      <vt:lpstr>OUTLINE</vt:lpstr>
      <vt:lpstr>ESS - Target monitoring plug</vt:lpstr>
      <vt:lpstr>ESS - Target monitoring plug</vt:lpstr>
      <vt:lpstr>ESS - Target monitoring plug</vt:lpstr>
      <vt:lpstr>ESS - Target monitoring plug</vt:lpstr>
      <vt:lpstr>ESS - Target monitoring plug</vt:lpstr>
      <vt:lpstr>ESS - Target monitoring plug</vt:lpstr>
      <vt:lpstr>ESS - Target monitoring plug</vt:lpstr>
      <vt:lpstr>OUTLINE</vt:lpstr>
      <vt:lpstr>ESS - Target monitoring plug</vt:lpstr>
      <vt:lpstr>ESS - Target monitoring plug</vt:lpstr>
      <vt:lpstr>ESS - Target monitoring plug</vt:lpstr>
      <vt:lpstr>OUTLINE</vt:lpstr>
      <vt:lpstr>ESS - Target monitoring plug</vt:lpstr>
      <vt:lpstr>ESS - Target monitoring plug</vt:lpstr>
      <vt:lpstr>ESS - Target monitoring plug</vt:lpstr>
      <vt:lpstr>OUTLINE</vt:lpstr>
      <vt:lpstr>ESS - Target monitoring plug</vt:lpstr>
      <vt:lpstr>ESS - Target monitoring plug</vt:lpstr>
      <vt:lpstr>ESS - Target monitoring plug</vt:lpstr>
      <vt:lpstr>ESS - Target monitoring plug</vt:lpstr>
      <vt:lpstr>OUTLINE</vt:lpstr>
      <vt:lpstr>ESS - Target monitoring plug</vt:lpstr>
      <vt:lpstr>ESS - Target monitoring plug</vt:lpstr>
      <vt:lpstr>ESS - Target monitoring plug</vt:lpstr>
      <vt:lpstr>OUTLINE</vt:lpstr>
      <vt:lpstr>ESS - Target monitoring plug</vt:lpstr>
      <vt:lpstr>ESS - Target monitoring plug</vt:lpstr>
      <vt:lpstr>ESS - Target monitoring plug</vt:lpstr>
      <vt:lpstr>ESS - Target monitoring plug</vt:lpstr>
      <vt:lpstr>ESS - Target monitoring plug</vt:lpstr>
      <vt:lpstr>ESS - Target monitoring plug</vt:lpstr>
      <vt:lpstr>ESS - Target monitoring plug</vt:lpstr>
      <vt:lpstr>OUTLINE</vt:lpstr>
      <vt:lpstr>ESS - Target monitoring plug</vt:lpstr>
      <vt:lpstr>ESS - Target monitoring plug</vt:lpstr>
      <vt:lpstr>ESS - Target monitoring plug</vt:lpstr>
      <vt:lpstr>ESS - Target monitoring plug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Bessler</dc:creator>
  <cp:lastModifiedBy>Microsoft Office User</cp:lastModifiedBy>
  <cp:revision>530</cp:revision>
  <cp:lastPrinted>2019-03-11T14:43:18Z</cp:lastPrinted>
  <dcterms:created xsi:type="dcterms:W3CDTF">2018-01-29T08:17:57Z</dcterms:created>
  <dcterms:modified xsi:type="dcterms:W3CDTF">2019-06-17T16:10:43Z</dcterms:modified>
</cp:coreProperties>
</file>