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75" r:id="rId4"/>
    <p:sldId id="286" r:id="rId5"/>
    <p:sldId id="288" r:id="rId6"/>
    <p:sldId id="289" r:id="rId7"/>
    <p:sldId id="290" r:id="rId8"/>
    <p:sldId id="278" r:id="rId9"/>
    <p:sldId id="279" r:id="rId10"/>
    <p:sldId id="284" r:id="rId1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ABD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408D6-51B3-4FA3-A574-45AC53E2C82A}" v="18" dt="2019-06-14T06:53:47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5" autoAdjust="0"/>
    <p:restoredTop sz="94652" autoAdjust="0"/>
  </p:normalViewPr>
  <p:slideViewPr>
    <p:cSldViewPr>
      <p:cViewPr varScale="1">
        <p:scale>
          <a:sx n="123" d="100"/>
          <a:sy n="123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Wilborgsson" userId="fb901dc8-51ec-46fc-99fe-9d3e0dd9c99b" providerId="ADAL" clId="{2218B820-94AE-4E7B-80C3-A9578815137B}"/>
    <pc:docChg chg="undo custSel modSld">
      <pc:chgData name="Mattias Wilborgsson" userId="fb901dc8-51ec-46fc-99fe-9d3e0dd9c99b" providerId="ADAL" clId="{2218B820-94AE-4E7B-80C3-A9578815137B}" dt="2019-06-14T06:54:30.821" v="50" actId="14100"/>
      <pc:docMkLst>
        <pc:docMk/>
      </pc:docMkLst>
      <pc:sldChg chg="addSp delSp modSp">
        <pc:chgData name="Mattias Wilborgsson" userId="fb901dc8-51ec-46fc-99fe-9d3e0dd9c99b" providerId="ADAL" clId="{2218B820-94AE-4E7B-80C3-A9578815137B}" dt="2019-06-14T06:54:30.821" v="50" actId="14100"/>
        <pc:sldMkLst>
          <pc:docMk/>
          <pc:sldMk cId="2800527016" sldId="288"/>
        </pc:sldMkLst>
        <pc:graphicFrameChg chg="add del mod">
          <ac:chgData name="Mattias Wilborgsson" userId="fb901dc8-51ec-46fc-99fe-9d3e0dd9c99b" providerId="ADAL" clId="{2218B820-94AE-4E7B-80C3-A9578815137B}" dt="2019-06-14T06:40:18.055" v="7" actId="478"/>
          <ac:graphicFrameMkLst>
            <pc:docMk/>
            <pc:sldMk cId="2800527016" sldId="288"/>
            <ac:graphicFrameMk id="2" creationId="{A9BE5B1F-31BC-4838-847C-8B305EE4D7D6}"/>
          </ac:graphicFrameMkLst>
        </pc:graphicFrameChg>
        <pc:graphicFrameChg chg="add del mod">
          <ac:chgData name="Mattias Wilborgsson" userId="fb901dc8-51ec-46fc-99fe-9d3e0dd9c99b" providerId="ADAL" clId="{2218B820-94AE-4E7B-80C3-A9578815137B}" dt="2019-06-14T06:51:59.218" v="24" actId="478"/>
          <ac:graphicFrameMkLst>
            <pc:docMk/>
            <pc:sldMk cId="2800527016" sldId="288"/>
            <ac:graphicFrameMk id="6" creationId="{1309638C-3904-4B46-BD86-D38B91EF7B25}"/>
          </ac:graphicFrameMkLst>
        </pc:graphicFrameChg>
        <pc:graphicFrameChg chg="add del modGraphic">
          <ac:chgData name="Mattias Wilborgsson" userId="fb901dc8-51ec-46fc-99fe-9d3e0dd9c99b" providerId="ADAL" clId="{2218B820-94AE-4E7B-80C3-A9578815137B}" dt="2019-06-14T06:53:36.356" v="29"/>
          <ac:graphicFrameMkLst>
            <pc:docMk/>
            <pc:sldMk cId="2800527016" sldId="288"/>
            <ac:graphicFrameMk id="7" creationId="{588BB05B-26CE-4B14-9495-681C6C3DC837}"/>
          </ac:graphicFrameMkLst>
        </pc:graphicFrameChg>
        <pc:graphicFrameChg chg="add del">
          <ac:chgData name="Mattias Wilborgsson" userId="fb901dc8-51ec-46fc-99fe-9d3e0dd9c99b" providerId="ADAL" clId="{2218B820-94AE-4E7B-80C3-A9578815137B}" dt="2019-06-14T06:53:47.096" v="35"/>
          <ac:graphicFrameMkLst>
            <pc:docMk/>
            <pc:sldMk cId="2800527016" sldId="288"/>
            <ac:graphicFrameMk id="9" creationId="{9CE9E2EE-3099-4D96-A20E-EEFB2A417334}"/>
          </ac:graphicFrameMkLst>
        </pc:graphicFrameChg>
        <pc:picChg chg="mod">
          <ac:chgData name="Mattias Wilborgsson" userId="fb901dc8-51ec-46fc-99fe-9d3e0dd9c99b" providerId="ADAL" clId="{2218B820-94AE-4E7B-80C3-A9578815137B}" dt="2019-06-14T06:54:17.274" v="48" actId="1076"/>
          <ac:picMkLst>
            <pc:docMk/>
            <pc:sldMk cId="2800527016" sldId="288"/>
            <ac:picMk id="8" creationId="{8590FDC2-AE15-4423-ADAB-B2FCF39CEF7F}"/>
          </ac:picMkLst>
        </pc:picChg>
        <pc:picChg chg="add mod">
          <ac:chgData name="Mattias Wilborgsson" userId="fb901dc8-51ec-46fc-99fe-9d3e0dd9c99b" providerId="ADAL" clId="{2218B820-94AE-4E7B-80C3-A9578815137B}" dt="2019-06-14T06:54:30.821" v="50" actId="14100"/>
          <ac:picMkLst>
            <pc:docMk/>
            <pc:sldMk cId="2800527016" sldId="288"/>
            <ac:picMk id="10" creationId="{31FEE1CE-4DF6-4515-941A-F1735B5A47F4}"/>
          </ac:picMkLst>
        </pc:picChg>
        <pc:picChg chg="add del mod">
          <ac:chgData name="Mattias Wilborgsson" userId="fb901dc8-51ec-46fc-99fe-9d3e0dd9c99b" providerId="ADAL" clId="{2218B820-94AE-4E7B-80C3-A9578815137B}" dt="2019-06-14T06:53:13.553" v="25" actId="478"/>
          <ac:picMkLst>
            <pc:docMk/>
            <pc:sldMk cId="2800527016" sldId="288"/>
            <ac:picMk id="1026" creationId="{3D754DBF-DDA9-4A57-B9F6-10BE5DC3A0E1}"/>
          </ac:picMkLst>
        </pc:picChg>
      </pc:sldChg>
      <pc:sldChg chg="modSp">
        <pc:chgData name="Mattias Wilborgsson" userId="fb901dc8-51ec-46fc-99fe-9d3e0dd9c99b" providerId="ADAL" clId="{2218B820-94AE-4E7B-80C3-A9578815137B}" dt="2019-06-14T06:45:22.726" v="22" actId="20577"/>
        <pc:sldMkLst>
          <pc:docMk/>
          <pc:sldMk cId="2310111664" sldId="289"/>
        </pc:sldMkLst>
        <pc:spChg chg="mod">
          <ac:chgData name="Mattias Wilborgsson" userId="fb901dc8-51ec-46fc-99fe-9d3e0dd9c99b" providerId="ADAL" clId="{2218B820-94AE-4E7B-80C3-A9578815137B}" dt="2019-06-14T06:45:22.726" v="22" actId="20577"/>
          <ac:spMkLst>
            <pc:docMk/>
            <pc:sldMk cId="2310111664" sldId="289"/>
            <ac:spMk id="5" creationId="{17D17FF4-7A65-4F83-9901-6A2075DB71F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5BCC-4E5E-43C3-AAAB-C20A680E29C5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F763-F45D-42AA-A097-2B1143084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84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40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74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80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13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05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1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8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2019-06-14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2019-06-14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dirty="0"/>
              <a:t>Proton Beam Window and </a:t>
            </a:r>
            <a:br>
              <a:rPr lang="en-GB" sz="2700" dirty="0"/>
            </a:br>
            <a:r>
              <a:rPr lang="en-GB" sz="2700" dirty="0"/>
              <a:t>Proton Beam Instrumentation Plug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Mattias Wilborgsson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Work Unit Leader, Monolith Systems</a:t>
            </a:r>
          </a:p>
          <a:p>
            <a:r>
              <a:rPr lang="en-GB" sz="2000" dirty="0">
                <a:solidFill>
                  <a:schemeClr val="bg1"/>
                </a:solidFill>
              </a:rPr>
              <a:t>Sara Ghatnekar</a:t>
            </a:r>
          </a:p>
          <a:p>
            <a:r>
              <a:rPr lang="en-GB" sz="2000" dirty="0">
                <a:solidFill>
                  <a:schemeClr val="bg1"/>
                </a:solidFill>
              </a:rPr>
              <a:t>Work Package Leader, Monolith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BBFA6683-B7D4-2048-84A5-DC897BFBCAED}" type="datetime3">
              <a:rPr lang="en-GB" sz="1400" smtClean="0">
                <a:solidFill>
                  <a:srgbClr val="FFFFFF"/>
                </a:solidFill>
              </a:rPr>
              <a:t>14 June, 2019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Backup 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36BC2-93C8-4B60-9A3C-FE4B7DA3C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420" y="1805000"/>
            <a:ext cx="3757043" cy="499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Station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144731" y="1682284"/>
            <a:ext cx="8171396" cy="4595167"/>
            <a:chOff x="72723" y="1700808"/>
            <a:chExt cx="8171396" cy="4595167"/>
          </a:xfrm>
        </p:grpSpPr>
        <p:grpSp>
          <p:nvGrpSpPr>
            <p:cNvPr id="34" name="Group 33"/>
            <p:cNvGrpSpPr/>
            <p:nvPr/>
          </p:nvGrpSpPr>
          <p:grpSpPr>
            <a:xfrm>
              <a:off x="210815" y="3525431"/>
              <a:ext cx="2167901" cy="1294213"/>
              <a:chOff x="180017" y="3771036"/>
              <a:chExt cx="2167901" cy="129421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0017" y="3771036"/>
                <a:ext cx="216790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uFill>
                      <a:solidFill>
                        <a:schemeClr val="accent2"/>
                      </a:solidFill>
                    </a:uFill>
                  </a:rPr>
                  <a:t>Proton beam envelope </a:t>
                </a:r>
              </a:p>
              <a:p>
                <a:r>
                  <a:rPr lang="en-GB" sz="1600" b="1" dirty="0">
                    <a:uFill>
                      <a:solidFill>
                        <a:schemeClr val="accent2"/>
                      </a:solidFill>
                    </a:uFill>
                  </a:rPr>
                  <a:t>representation</a:t>
                </a:r>
              </a:p>
            </p:txBody>
          </p:sp>
          <p:cxnSp>
            <p:nvCxnSpPr>
              <p:cNvPr id="58" name="Straight Arrow Connector 57"/>
              <p:cNvCxnSpPr>
                <a:stCxn id="57" idx="2"/>
              </p:cNvCxnSpPr>
              <p:nvPr/>
            </p:nvCxnSpPr>
            <p:spPr>
              <a:xfrm>
                <a:off x="1263968" y="4355811"/>
                <a:ext cx="1022007" cy="709438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95536" y="2708920"/>
              <a:ext cx="3324512" cy="2042685"/>
              <a:chOff x="179512" y="4643844"/>
              <a:chExt cx="3324512" cy="204268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79512" y="4643844"/>
                <a:ext cx="20633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uFill>
                      <a:solidFill>
                        <a:schemeClr val="accent2"/>
                      </a:solidFill>
                    </a:uFill>
                  </a:rPr>
                  <a:t>Proton Beam Window</a:t>
                </a:r>
              </a:p>
            </p:txBody>
          </p:sp>
          <p:cxnSp>
            <p:nvCxnSpPr>
              <p:cNvPr id="56" name="Straight Arrow Connector 55"/>
              <p:cNvCxnSpPr>
                <a:stCxn id="55" idx="2"/>
              </p:cNvCxnSpPr>
              <p:nvPr/>
            </p:nvCxnSpPr>
            <p:spPr>
              <a:xfrm>
                <a:off x="1211173" y="4982398"/>
                <a:ext cx="2292851" cy="1704131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18654" y="1700808"/>
              <a:ext cx="3720438" cy="2972088"/>
              <a:chOff x="179512" y="4643844"/>
              <a:chExt cx="3720438" cy="2972088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79512" y="4643844"/>
                <a:ext cx="31407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uFill>
                      <a:solidFill>
                        <a:schemeClr val="accent2"/>
                      </a:solidFill>
                    </a:uFill>
                  </a:rPr>
                  <a:t>Proton Beam Instrumentation Plug</a:t>
                </a:r>
              </a:p>
            </p:txBody>
          </p:sp>
          <p:cxnSp>
            <p:nvCxnSpPr>
              <p:cNvPr id="54" name="Straight Arrow Connector 53"/>
              <p:cNvCxnSpPr>
                <a:stCxn id="53" idx="2"/>
              </p:cNvCxnSpPr>
              <p:nvPr/>
            </p:nvCxnSpPr>
            <p:spPr>
              <a:xfrm>
                <a:off x="1749910" y="4982398"/>
                <a:ext cx="2150040" cy="2633534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413564" y="4751605"/>
              <a:ext cx="2830555" cy="1205816"/>
              <a:chOff x="6133644" y="4679597"/>
              <a:chExt cx="2830555" cy="120581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656533" y="5546859"/>
                <a:ext cx="13076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uFill>
                      <a:solidFill>
                        <a:schemeClr val="accent2"/>
                      </a:solidFill>
                    </a:uFill>
                  </a:rPr>
                  <a:t>Target Wheel</a:t>
                </a:r>
              </a:p>
            </p:txBody>
          </p:sp>
          <p:cxnSp>
            <p:nvCxnSpPr>
              <p:cNvPr id="46" name="Straight Arrow Connector 45"/>
              <p:cNvCxnSpPr>
                <a:stCxn id="45" idx="1"/>
              </p:cNvCxnSpPr>
              <p:nvPr/>
            </p:nvCxnSpPr>
            <p:spPr>
              <a:xfrm flipH="1" flipV="1">
                <a:off x="6133644" y="4679597"/>
                <a:ext cx="1522889" cy="1036539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72723" y="4887684"/>
              <a:ext cx="4585703" cy="1408291"/>
              <a:chOff x="72723" y="4887684"/>
              <a:chExt cx="4585703" cy="140829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2723" y="5957421"/>
                <a:ext cx="270894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uFill>
                      <a:solidFill>
                        <a:schemeClr val="accent2"/>
                      </a:solidFill>
                    </a:uFill>
                  </a:rPr>
                  <a:t>Moderator and Reflector Plug</a:t>
                </a:r>
              </a:p>
            </p:txBody>
          </p:sp>
          <p:cxnSp>
            <p:nvCxnSpPr>
              <p:cNvPr id="43" name="Straight Arrow Connector 42"/>
              <p:cNvCxnSpPr>
                <a:stCxn id="42" idx="3"/>
              </p:cNvCxnSpPr>
              <p:nvPr/>
            </p:nvCxnSpPr>
            <p:spPr>
              <a:xfrm flipV="1">
                <a:off x="2781670" y="4887684"/>
                <a:ext cx="1876756" cy="1239014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6739842" y="2640936"/>
            <a:ext cx="23369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uFill>
                  <a:solidFill>
                    <a:schemeClr val="accent2"/>
                  </a:solidFill>
                </a:uFill>
              </a:rPr>
              <a:t>Neutron Beam Extraction</a:t>
            </a:r>
          </a:p>
        </p:txBody>
      </p:sp>
      <p:cxnSp>
        <p:nvCxnSpPr>
          <p:cNvPr id="61" name="Straight Arrow Connector 60"/>
          <p:cNvCxnSpPr>
            <a:stCxn id="60" idx="2"/>
          </p:cNvCxnSpPr>
          <p:nvPr/>
        </p:nvCxnSpPr>
        <p:spPr>
          <a:xfrm flipH="1">
            <a:off x="6167986" y="2979490"/>
            <a:ext cx="1740317" cy="1366229"/>
          </a:xfrm>
          <a:prstGeom prst="straightConnector1">
            <a:avLst/>
          </a:prstGeom>
          <a:ln w="22225">
            <a:solidFill>
              <a:srgbClr val="C0504D"/>
            </a:solidFill>
            <a:prstDash val="dash"/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74962" y="4790451"/>
            <a:ext cx="1180656" cy="8079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349403" y="4757975"/>
            <a:ext cx="396640" cy="231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79442" y="4724030"/>
            <a:ext cx="451405" cy="29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478680" y="4699883"/>
            <a:ext cx="181834" cy="85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3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Station components</a:t>
            </a:r>
            <a:br>
              <a:rPr lang="en-US" dirty="0"/>
            </a:br>
            <a:r>
              <a:rPr lang="en-US" sz="2600" dirty="0"/>
              <a:t>Proton Beam Window (PBW)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80648" y="1489646"/>
            <a:ext cx="6047536" cy="193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In-Kind delivery from ESS-Bilbao in Spain</a:t>
            </a:r>
          </a:p>
          <a:p>
            <a:r>
              <a:rPr lang="en-GB" sz="1900" dirty="0"/>
              <a:t>Function</a:t>
            </a:r>
          </a:p>
          <a:p>
            <a:pPr lvl="1"/>
            <a:r>
              <a:rPr lang="en-GB" sz="1600" dirty="0"/>
              <a:t>Separating the monolith atmosphere from the high vacuum of the accelerator beam pipe</a:t>
            </a:r>
          </a:p>
          <a:p>
            <a:r>
              <a:rPr lang="en-GB" sz="1900" dirty="0"/>
              <a:t>Expected</a:t>
            </a:r>
            <a:r>
              <a:rPr lang="en-GB" sz="2000" dirty="0"/>
              <a:t> lifetime </a:t>
            </a:r>
          </a:p>
          <a:p>
            <a:pPr lvl="1"/>
            <a:r>
              <a:rPr lang="en-GB" sz="1600" dirty="0"/>
              <a:t>A half year at full power operation (5 MW)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10126D5-FAD2-4723-A743-D26283C8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" y="3573016"/>
            <a:ext cx="4215879" cy="3284984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30770489-5731-4231-829E-8B6C4F28A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975" y="1288855"/>
            <a:ext cx="1985754" cy="5523589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6409CCFD-6B15-4137-87A3-5E666FB65326}"/>
              </a:ext>
            </a:extLst>
          </p:cNvPr>
          <p:cNvGrpSpPr/>
          <p:nvPr/>
        </p:nvGrpSpPr>
        <p:grpSpPr>
          <a:xfrm>
            <a:off x="4217150" y="4056741"/>
            <a:ext cx="3358632" cy="2723682"/>
            <a:chOff x="4592156" y="3706193"/>
            <a:chExt cx="3358632" cy="27236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29768B-5ACB-4E5A-851C-DA68CAB5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0592" y="4495147"/>
              <a:ext cx="2165933" cy="19347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24235" y="3839060"/>
              <a:ext cx="12265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u="dashLongHeavy" dirty="0">
                  <a:uFill>
                    <a:solidFill>
                      <a:schemeClr val="accent2"/>
                    </a:solidFill>
                  </a:uFill>
                </a:rPr>
                <a:t>Luminescent </a:t>
              </a:r>
            </a:p>
            <a:p>
              <a:r>
                <a:rPr lang="en-GB" sz="1400" b="1" u="dashLongHeavy" dirty="0">
                  <a:uFill>
                    <a:solidFill>
                      <a:schemeClr val="accent2"/>
                    </a:solidFill>
                  </a:uFill>
                </a:rPr>
                <a:t>Coating</a:t>
              </a:r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>
              <a:off x="6063559" y="4362280"/>
              <a:ext cx="1019748" cy="1203498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58BEDF5F-2634-41C0-9108-30F9BC644D90}"/>
                </a:ext>
              </a:extLst>
            </p:cNvPr>
            <p:cNvSpPr txBox="1"/>
            <p:nvPr/>
          </p:nvSpPr>
          <p:spPr>
            <a:xfrm>
              <a:off x="4592156" y="3706193"/>
              <a:ext cx="18795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u="dashLongHeavy" dirty="0">
                  <a:uFill>
                    <a:solidFill>
                      <a:schemeClr val="accent2"/>
                    </a:solidFill>
                  </a:uFill>
                </a:rPr>
                <a:t>Beam Instrumentation (APTM)</a:t>
              </a:r>
            </a:p>
          </p:txBody>
        </p:sp>
        <p:cxnSp>
          <p:nvCxnSpPr>
            <p:cNvPr id="17" name="Straight Arrow Connector 11">
              <a:extLst>
                <a:ext uri="{FF2B5EF4-FFF2-40B4-BE49-F238E27FC236}">
                  <a16:creationId xmlns:a16="http://schemas.microsoft.com/office/drawing/2014/main" id="{CDDCD785-4329-4F3C-B269-EC4907663BF7}"/>
                </a:ext>
              </a:extLst>
            </p:cNvPr>
            <p:cNvCxnSpPr>
              <a:cxnSpLocks/>
            </p:cNvCxnSpPr>
            <p:nvPr/>
          </p:nvCxnSpPr>
          <p:spPr>
            <a:xfrm>
              <a:off x="5399902" y="4162773"/>
              <a:ext cx="212208" cy="969888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09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Proton Beam Window</a:t>
            </a:r>
            <a:br>
              <a:rPr lang="en-US" sz="2600" dirty="0"/>
            </a:br>
            <a:r>
              <a:rPr lang="en-US" sz="2600" dirty="0"/>
              <a:t> Inflatable pillow seal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D17FF4-7A65-4F83-9901-6A2075DB71F8}"/>
              </a:ext>
            </a:extLst>
          </p:cNvPr>
          <p:cNvSpPr txBox="1">
            <a:spLocks/>
          </p:cNvSpPr>
          <p:nvPr/>
        </p:nvSpPr>
        <p:spPr>
          <a:xfrm>
            <a:off x="180648" y="1489646"/>
            <a:ext cx="7847736" cy="2155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/>
              <a:t>Bellows and pillows pressurized with air, up to 2 bar(g)</a:t>
            </a:r>
          </a:p>
          <a:p>
            <a:r>
              <a:rPr lang="en-GB" sz="1900"/>
              <a:t>Maximum leak rate 5*10</a:t>
            </a:r>
            <a:r>
              <a:rPr lang="en-GB" sz="1900" baseline="30000"/>
              <a:t>-4 </a:t>
            </a:r>
            <a:r>
              <a:rPr lang="en-GB" sz="1900"/>
              <a:t>mbar*l/s*m</a:t>
            </a:r>
          </a:p>
          <a:p>
            <a:r>
              <a:rPr lang="en-GB" sz="1900"/>
              <a:t>Bellows stroke ± 3 mm</a:t>
            </a:r>
          </a:p>
          <a:p>
            <a:endParaRPr lang="en-GB" sz="1900"/>
          </a:p>
          <a:p>
            <a:pPr lvl="1"/>
            <a:endParaRPr lang="en-GB" sz="15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97E3C31-DBF5-4102-9D13-4AB1E669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28" y="3717032"/>
            <a:ext cx="8615144" cy="30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Proton Beam Window</a:t>
            </a:r>
            <a:br>
              <a:rPr lang="en-US" sz="2600" dirty="0"/>
            </a:br>
            <a:r>
              <a:rPr lang="en-US" sz="2600" dirty="0"/>
              <a:t> Inflatable pillow seal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D17FF4-7A65-4F83-9901-6A2075DB71F8}"/>
              </a:ext>
            </a:extLst>
          </p:cNvPr>
          <p:cNvSpPr txBox="1">
            <a:spLocks/>
          </p:cNvSpPr>
          <p:nvPr/>
        </p:nvSpPr>
        <p:spPr>
          <a:xfrm>
            <a:off x="180648" y="1489646"/>
            <a:ext cx="6047536" cy="509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Inflatable pillow seal prototyping</a:t>
            </a:r>
          </a:p>
          <a:p>
            <a:r>
              <a:rPr lang="en-GB" sz="1900" dirty="0"/>
              <a:t>Test show that the design fulfils the requirement</a:t>
            </a:r>
          </a:p>
          <a:p>
            <a:pPr lvl="1"/>
            <a:endParaRPr lang="sv-SE" sz="1500" dirty="0"/>
          </a:p>
        </p:txBody>
      </p:sp>
      <p:pic>
        <p:nvPicPr>
          <p:cNvPr id="8" name="Bildobjekt 7" descr="En bild som visar inomhus, bord, golv, enhet&#10;&#10;Automatiskt genererad beskrivning">
            <a:extLst>
              <a:ext uri="{FF2B5EF4-FFF2-40B4-BE49-F238E27FC236}">
                <a16:creationId xmlns:a16="http://schemas.microsoft.com/office/drawing/2014/main" id="{8590FDC2-AE15-4423-ADAB-B2FCF39CE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921792"/>
            <a:ext cx="2355726" cy="314096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1FEE1CE-4DF6-4515-941A-F1735B5A4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222" y="2921791"/>
            <a:ext cx="6645274" cy="31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Proton Beam Window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D17FF4-7A65-4F83-9901-6A2075DB71F8}"/>
              </a:ext>
            </a:extLst>
          </p:cNvPr>
          <p:cNvSpPr txBox="1">
            <a:spLocks/>
          </p:cNvSpPr>
          <p:nvPr/>
        </p:nvSpPr>
        <p:spPr>
          <a:xfrm>
            <a:off x="180648" y="1489646"/>
            <a:ext cx="7631712" cy="509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Made in Al6061-T6</a:t>
            </a:r>
          </a:p>
          <a:p>
            <a:r>
              <a:rPr lang="en-GB" sz="1900" dirty="0"/>
              <a:t>Demanding design</a:t>
            </a:r>
          </a:p>
          <a:p>
            <a:pPr lvl="1"/>
            <a:r>
              <a:rPr lang="en-GB" sz="1500" dirty="0"/>
              <a:t>Minimize material in beam, to reduce distortion and heat deposition</a:t>
            </a:r>
          </a:p>
          <a:p>
            <a:pPr lvl="1"/>
            <a:r>
              <a:rPr lang="en-GB" sz="1500" dirty="0"/>
              <a:t>1 mm plate thickness</a:t>
            </a:r>
          </a:p>
          <a:p>
            <a:pPr lvl="1"/>
            <a:r>
              <a:rPr lang="en-GB" sz="1500" dirty="0"/>
              <a:t>2 mm width of cooling channel</a:t>
            </a:r>
          </a:p>
        </p:txBody>
      </p:sp>
      <p:pic>
        <p:nvPicPr>
          <p:cNvPr id="6" name="Bildobjekt 5" descr="En bild som visar vit, utrustning, foto, inomhus&#10;&#10;Automatiskt genererad beskrivning">
            <a:extLst>
              <a:ext uri="{FF2B5EF4-FFF2-40B4-BE49-F238E27FC236}">
                <a16:creationId xmlns:a16="http://schemas.microsoft.com/office/drawing/2014/main" id="{B6B9D0E9-68C6-4837-9875-2BFFE308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077732"/>
            <a:ext cx="4464496" cy="37234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90D27F5-39FB-4F89-9762-6AF96EB5D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88" y="3404984"/>
            <a:ext cx="138479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1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Proton Beam Window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D17FF4-7A65-4F83-9901-6A2075DB71F8}"/>
              </a:ext>
            </a:extLst>
          </p:cNvPr>
          <p:cNvSpPr txBox="1">
            <a:spLocks/>
          </p:cNvSpPr>
          <p:nvPr/>
        </p:nvSpPr>
        <p:spPr>
          <a:xfrm>
            <a:off x="180648" y="1489646"/>
            <a:ext cx="6047536" cy="509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PBW prototyping</a:t>
            </a:r>
          </a:p>
          <a:p>
            <a:pPr lvl="1"/>
            <a:r>
              <a:rPr lang="en-GB" sz="1500" dirty="0"/>
              <a:t>EDM technique</a:t>
            </a:r>
          </a:p>
          <a:p>
            <a:pPr lvl="1"/>
            <a:r>
              <a:rPr lang="en-GB" sz="1500" dirty="0"/>
              <a:t>Sparks generated during manufacturing creating pores</a:t>
            </a:r>
          </a:p>
          <a:p>
            <a:pPr lvl="1"/>
            <a:r>
              <a:rPr lang="en-GB" sz="1500" dirty="0"/>
              <a:t>New plan is to try EDM in thicker material and then WEDM the channel.</a:t>
            </a:r>
          </a:p>
          <a:p>
            <a:pPr lvl="1"/>
            <a:endParaRPr lang="en-GB" sz="1500" dirty="0"/>
          </a:p>
          <a:p>
            <a:pPr lvl="1"/>
            <a:endParaRPr lang="sv-SE" sz="1500" dirty="0"/>
          </a:p>
        </p:txBody>
      </p:sp>
      <p:pic>
        <p:nvPicPr>
          <p:cNvPr id="4" name="Bildobjekt 3" descr="En bild som visar inomhus, skåp, stål, golv&#10;&#10;Automatiskt genererad beskrivning">
            <a:extLst>
              <a:ext uri="{FF2B5EF4-FFF2-40B4-BE49-F238E27FC236}">
                <a16:creationId xmlns:a16="http://schemas.microsoft.com/office/drawing/2014/main" id="{C43B5AED-5366-46CF-917B-48F4A7FC9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52" y="4036504"/>
            <a:ext cx="4067944" cy="2293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EE4C61-F669-EB4F-974C-BC0E9F2FB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429000"/>
            <a:ext cx="1712788" cy="30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6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Station components</a:t>
            </a:r>
            <a:br>
              <a:rPr lang="en-US" dirty="0"/>
            </a:br>
            <a:r>
              <a:rPr lang="en-US" sz="2600" dirty="0"/>
              <a:t>Proton Beam Instrumentation Plug (PBIP)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80648" y="1556792"/>
            <a:ext cx="5039424" cy="353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In-Kind delivery from ESS-Bilbao in Spain</a:t>
            </a:r>
          </a:p>
          <a:p>
            <a:r>
              <a:rPr lang="en-GB" sz="1900" dirty="0"/>
              <a:t>Function</a:t>
            </a:r>
          </a:p>
          <a:p>
            <a:pPr lvl="1"/>
            <a:r>
              <a:rPr lang="en-GB" sz="1600" dirty="0"/>
              <a:t>Support, cool and align the PBI</a:t>
            </a:r>
          </a:p>
          <a:p>
            <a:pPr lvl="1"/>
            <a:r>
              <a:rPr lang="en-GB" sz="1600" dirty="0"/>
              <a:t>Allow an optical view of the PBW and the Beam Entrance Window</a:t>
            </a:r>
          </a:p>
          <a:p>
            <a:r>
              <a:rPr lang="en-GB" sz="1900" dirty="0"/>
              <a:t>PBIP components</a:t>
            </a:r>
          </a:p>
          <a:p>
            <a:pPr lvl="1"/>
            <a:r>
              <a:rPr lang="en-GB" sz="1600" dirty="0"/>
              <a:t>Beam instrumentation slices (3)</a:t>
            </a:r>
          </a:p>
          <a:p>
            <a:pPr lvl="1"/>
            <a:r>
              <a:rPr lang="en-GB" sz="1600" dirty="0"/>
              <a:t>Optical slices (2)</a:t>
            </a:r>
          </a:p>
          <a:p>
            <a:r>
              <a:rPr lang="en-GB" sz="1900" dirty="0"/>
              <a:t>Minimum lifetime of PBI part</a:t>
            </a:r>
          </a:p>
          <a:p>
            <a:pPr lvl="1"/>
            <a:r>
              <a:rPr lang="en-GB" sz="1600" dirty="0"/>
              <a:t>Two years at full power operation (5 MW)</a:t>
            </a:r>
            <a:endParaRPr lang="sv-SE" sz="1600" dirty="0"/>
          </a:p>
          <a:p>
            <a:pPr lvl="1"/>
            <a:endParaRPr lang="en-GB" sz="16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67CC79-B6A5-422D-A0D7-6A24ADF4496E}"/>
              </a:ext>
            </a:extLst>
          </p:cNvPr>
          <p:cNvGrpSpPr/>
          <p:nvPr/>
        </p:nvGrpSpPr>
        <p:grpSpPr>
          <a:xfrm>
            <a:off x="5145210" y="1917995"/>
            <a:ext cx="4034358" cy="4667926"/>
            <a:chOff x="5520823" y="2877122"/>
            <a:chExt cx="2717416" cy="31441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04130D-EA42-4700-89BA-4542EC8F6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8184" y="3212977"/>
              <a:ext cx="1152128" cy="280831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EA4BF-D352-47F2-A7D4-3173638296D0}"/>
                </a:ext>
              </a:extLst>
            </p:cNvPr>
            <p:cNvSpPr txBox="1"/>
            <p:nvPr/>
          </p:nvSpPr>
          <p:spPr>
            <a:xfrm>
              <a:off x="5520823" y="2877122"/>
              <a:ext cx="13277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Instrumentation slices</a:t>
              </a:r>
              <a:endParaRPr lang="en-US" sz="1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6A3598-C9D3-4846-A105-3A63B18E3747}"/>
                </a:ext>
              </a:extLst>
            </p:cNvPr>
            <p:cNvSpPr txBox="1"/>
            <p:nvPr/>
          </p:nvSpPr>
          <p:spPr>
            <a:xfrm>
              <a:off x="7208242" y="5220501"/>
              <a:ext cx="968903" cy="174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Position </a:t>
              </a:r>
              <a:r>
                <a:rPr lang="sv-SE" sz="1000" dirty="0" err="1"/>
                <a:t>of</a:t>
              </a:r>
              <a:r>
                <a:rPr lang="sv-SE" sz="1000" dirty="0"/>
                <a:t> </a:t>
              </a:r>
              <a:r>
                <a:rPr lang="sv-SE" sz="1000" dirty="0" err="1"/>
                <a:t>first</a:t>
              </a:r>
              <a:r>
                <a:rPr lang="sv-SE" sz="1000" dirty="0"/>
                <a:t> </a:t>
              </a:r>
              <a:r>
                <a:rPr lang="sv-SE" sz="1000" dirty="0" err="1"/>
                <a:t>mirror</a:t>
              </a:r>
              <a:endParaRPr lang="en-US" sz="1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89C06-3F3D-4536-9842-1068AFF1E080}"/>
                </a:ext>
              </a:extLst>
            </p:cNvPr>
            <p:cNvSpPr txBox="1"/>
            <p:nvPr/>
          </p:nvSpPr>
          <p:spPr>
            <a:xfrm>
              <a:off x="7380312" y="3921043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 err="1"/>
                <a:t>Optical</a:t>
              </a:r>
              <a:r>
                <a:rPr lang="sv-SE" sz="1000" dirty="0"/>
                <a:t> slices</a:t>
              </a:r>
              <a:endParaRPr lang="en-US" sz="1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8F3F2-9ECD-4458-92D1-16C5A2507914}"/>
                </a:ext>
              </a:extLst>
            </p:cNvPr>
            <p:cNvSpPr txBox="1"/>
            <p:nvPr/>
          </p:nvSpPr>
          <p:spPr>
            <a:xfrm>
              <a:off x="7256626" y="3131655"/>
              <a:ext cx="9621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 err="1"/>
                <a:t>Shielding</a:t>
              </a:r>
              <a:r>
                <a:rPr lang="sv-SE" sz="1000" dirty="0"/>
                <a:t> block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5D0249-16C3-4E2B-9846-BC7ED6B090A8}"/>
                </a:ext>
              </a:extLst>
            </p:cNvPr>
            <p:cNvSpPr txBox="1"/>
            <p:nvPr/>
          </p:nvSpPr>
          <p:spPr>
            <a:xfrm>
              <a:off x="7343729" y="4743447"/>
              <a:ext cx="833416" cy="28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err="1"/>
                <a:t>Actively</a:t>
              </a:r>
              <a:r>
                <a:rPr lang="sv-SE" sz="1000" dirty="0"/>
                <a:t> </a:t>
              </a:r>
              <a:r>
                <a:rPr lang="sv-SE" sz="1000" dirty="0" err="1"/>
                <a:t>cooled</a:t>
              </a:r>
              <a:r>
                <a:rPr lang="sv-SE" sz="1000" dirty="0"/>
                <a:t> support </a:t>
              </a:r>
              <a:r>
                <a:rPr lang="sv-SE" sz="1000" dirty="0" err="1"/>
                <a:t>structure</a:t>
              </a:r>
              <a:endParaRPr lang="en-US" sz="10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06B8A6C-8943-4E4A-8DAE-960244965516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184705" y="3123343"/>
              <a:ext cx="332776" cy="2937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B408836-B650-4E16-A182-BFF18F844304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184705" y="3123343"/>
              <a:ext cx="349445" cy="262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FA709EF-CDC9-49FD-9EF6-2FEA2DA09F89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184705" y="3123343"/>
              <a:ext cx="385164" cy="227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04022B9-402D-496E-AFA6-BF5ABC0F4117}"/>
                </a:ext>
              </a:extLst>
            </p:cNvPr>
            <p:cNvCxnSpPr/>
            <p:nvPr/>
          </p:nvCxnSpPr>
          <p:spPr>
            <a:xfrm flipH="1">
              <a:off x="6660232" y="3246453"/>
              <a:ext cx="592550" cy="326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256377-242A-47FC-9C5C-580975916272}"/>
                </a:ext>
              </a:extLst>
            </p:cNvPr>
            <p:cNvCxnSpPr>
              <a:stCxn id="9" idx="1"/>
            </p:cNvCxnSpPr>
            <p:nvPr/>
          </p:nvCxnSpPr>
          <p:spPr>
            <a:xfrm flipH="1" flipV="1">
              <a:off x="6588224" y="4005064"/>
              <a:ext cx="792088" cy="39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F66052D-94C2-4C38-A3E2-35BC25D80DB2}"/>
                </a:ext>
              </a:extLst>
            </p:cNvPr>
            <p:cNvCxnSpPr>
              <a:stCxn id="9" idx="1"/>
            </p:cNvCxnSpPr>
            <p:nvPr/>
          </p:nvCxnSpPr>
          <p:spPr>
            <a:xfrm flipH="1" flipV="1">
              <a:off x="6936581" y="3500438"/>
              <a:ext cx="443731" cy="5437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5022E0B-F18B-41D6-874B-A86CF5AD8FA3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6956508" y="4885369"/>
              <a:ext cx="387221" cy="415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B846701-0C39-4C89-940A-6832C0D96A8F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617496" y="5307836"/>
              <a:ext cx="590745" cy="2499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64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D2BF52-DF00-43A1-8AF4-022EC0344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812" y="4653136"/>
            <a:ext cx="4398346" cy="15422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Station components</a:t>
            </a:r>
            <a:br>
              <a:rPr lang="en-US" dirty="0"/>
            </a:br>
            <a:r>
              <a:rPr lang="en-US" sz="2600" dirty="0"/>
              <a:t>Proton Beam Instrumentation Plug (PBIP)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912822"/>
            <a:ext cx="1908212" cy="4189345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05BCAB4-B876-41A5-9D18-A09B0E1D01C9}"/>
              </a:ext>
            </a:extLst>
          </p:cNvPr>
          <p:cNvSpPr txBox="1">
            <a:spLocks/>
          </p:cNvSpPr>
          <p:nvPr/>
        </p:nvSpPr>
        <p:spPr>
          <a:xfrm>
            <a:off x="180648" y="1628800"/>
            <a:ext cx="4751392" cy="2232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Target Imaging Systems</a:t>
            </a:r>
            <a:endParaRPr lang="en-GB" sz="1600" dirty="0"/>
          </a:p>
          <a:p>
            <a:pPr lvl="1"/>
            <a:r>
              <a:rPr lang="en-GB" sz="1600" dirty="0"/>
              <a:t>Mirrors</a:t>
            </a:r>
          </a:p>
          <a:p>
            <a:pPr lvl="2"/>
            <a:r>
              <a:rPr lang="en-GB" sz="1600" dirty="0"/>
              <a:t>4 mirrors in each optical slice</a:t>
            </a:r>
          </a:p>
          <a:p>
            <a:pPr lvl="2"/>
            <a:r>
              <a:rPr lang="en-GB" sz="1600" dirty="0"/>
              <a:t>Demanding requirements for thermal deformation </a:t>
            </a:r>
          </a:p>
          <a:p>
            <a:pPr lvl="1"/>
            <a:r>
              <a:rPr lang="en-GB" sz="1600" dirty="0"/>
              <a:t>Antireflective coating of optical paths</a:t>
            </a:r>
          </a:p>
          <a:p>
            <a:pPr lvl="2"/>
            <a:r>
              <a:rPr lang="en-GB" sz="1600" dirty="0"/>
              <a:t> Grit blasted surface could be an alternative</a:t>
            </a:r>
          </a:p>
          <a:p>
            <a:pPr lvl="1"/>
            <a:endParaRPr lang="en-GB" sz="1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C6576-9AE9-4E70-8329-F7DF78E81391}"/>
              </a:ext>
            </a:extLst>
          </p:cNvPr>
          <p:cNvGrpSpPr/>
          <p:nvPr/>
        </p:nvGrpSpPr>
        <p:grpSpPr>
          <a:xfrm>
            <a:off x="827582" y="6076928"/>
            <a:ext cx="1113855" cy="410447"/>
            <a:chOff x="4316764" y="7418983"/>
            <a:chExt cx="1082749" cy="3574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FFDC55-77E3-444E-8098-951B31016245}"/>
                </a:ext>
              </a:extLst>
            </p:cNvPr>
            <p:cNvSpPr txBox="1"/>
            <p:nvPr/>
          </p:nvSpPr>
          <p:spPr>
            <a:xfrm>
              <a:off x="4807491" y="7437850"/>
              <a:ext cx="5920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u="dashLongHeavy" dirty="0">
                  <a:uFill>
                    <a:solidFill>
                      <a:schemeClr val="accent2"/>
                    </a:solidFill>
                  </a:uFill>
                </a:rPr>
                <a:t>PBW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B87B55F-41C1-40AA-A2AC-617C2131B315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316764" y="7418983"/>
              <a:ext cx="490727" cy="188144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EEC4EB-9523-4B73-AB91-11B8D2BA8E28}"/>
              </a:ext>
            </a:extLst>
          </p:cNvPr>
          <p:cNvGrpSpPr/>
          <p:nvPr/>
        </p:nvGrpSpPr>
        <p:grpSpPr>
          <a:xfrm>
            <a:off x="2694176" y="5949273"/>
            <a:ext cx="925000" cy="456482"/>
            <a:chOff x="4454056" y="7266167"/>
            <a:chExt cx="952351" cy="4699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44C8B4-E9B3-40E2-A288-1320D838B23E}"/>
                </a:ext>
              </a:extLst>
            </p:cNvPr>
            <p:cNvSpPr txBox="1"/>
            <p:nvPr/>
          </p:nvSpPr>
          <p:spPr>
            <a:xfrm>
              <a:off x="4454056" y="7397593"/>
              <a:ext cx="5854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u="dashLongHeavy" dirty="0">
                  <a:uFill>
                    <a:solidFill>
                      <a:schemeClr val="accent2"/>
                    </a:solidFill>
                  </a:uFill>
                </a:rPr>
                <a:t>BEW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87FD0-3C3E-44B5-AE73-866476391705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5039473" y="7266167"/>
              <a:ext cx="366934" cy="300703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5EA9ADB-415D-4919-89F5-9FD2FF34C8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472" y="1557055"/>
            <a:ext cx="1656184" cy="45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1406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30096</TotalTime>
  <Words>311</Words>
  <Application>Microsoft Office PowerPoint</Application>
  <PresentationFormat>Bildspel på skärmen (4:3)</PresentationFormat>
  <Paragraphs>77</Paragraphs>
  <Slides>10</Slides>
  <Notes>8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ESS Core Powerpoint template</vt:lpstr>
      <vt:lpstr>Proton Beam Window and  Proton Beam Instrumentation Plug</vt:lpstr>
      <vt:lpstr>Target Station layout</vt:lpstr>
      <vt:lpstr>Target Station components Proton Beam Window (PBW)</vt:lpstr>
      <vt:lpstr>Proton Beam Window  Inflatable pillow seal</vt:lpstr>
      <vt:lpstr>Proton Beam Window  Inflatable pillow seal</vt:lpstr>
      <vt:lpstr>Proton Beam Window </vt:lpstr>
      <vt:lpstr>Proton Beam Window </vt:lpstr>
      <vt:lpstr>Target Station components Proton Beam Instrumentation Plug (PBIP)</vt:lpstr>
      <vt:lpstr>Target Station components Proton Beam Instrumentation Plug (PBIP)</vt:lpstr>
      <vt:lpstr>Backup slide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Mattias Wilborgsson</cp:lastModifiedBy>
  <cp:revision>159</cp:revision>
  <cp:lastPrinted>2016-09-12T14:26:57Z</cp:lastPrinted>
  <dcterms:created xsi:type="dcterms:W3CDTF">2013-10-29T16:05:10Z</dcterms:created>
  <dcterms:modified xsi:type="dcterms:W3CDTF">2019-06-14T06:54:39Z</dcterms:modified>
</cp:coreProperties>
</file>