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513" r:id="rId3"/>
    <p:sldId id="492" r:id="rId4"/>
    <p:sldId id="508" r:id="rId5"/>
    <p:sldId id="467" r:id="rId6"/>
    <p:sldId id="566" r:id="rId7"/>
    <p:sldId id="302" r:id="rId8"/>
    <p:sldId id="564" r:id="rId9"/>
    <p:sldId id="565" r:id="rId10"/>
    <p:sldId id="444" r:id="rId11"/>
    <p:sldId id="328" r:id="rId12"/>
    <p:sldId id="269" r:id="rId13"/>
    <p:sldId id="297" r:id="rId14"/>
    <p:sldId id="299" r:id="rId15"/>
    <p:sldId id="310" r:id="rId16"/>
    <p:sldId id="317" r:id="rId17"/>
    <p:sldId id="568" r:id="rId18"/>
    <p:sldId id="569" r:id="rId19"/>
    <p:sldId id="570" r:id="rId20"/>
    <p:sldId id="491" r:id="rId21"/>
    <p:sldId id="571" r:id="rId22"/>
    <p:sldId id="511" r:id="rId23"/>
    <p:sldId id="512" r:id="rId24"/>
    <p:sldId id="473" r:id="rId25"/>
    <p:sldId id="474" r:id="rId26"/>
    <p:sldId id="475" r:id="rId27"/>
    <p:sldId id="286" r:id="rId28"/>
    <p:sldId id="373" r:id="rId29"/>
    <p:sldId id="427" r:id="rId30"/>
    <p:sldId id="355" r:id="rId31"/>
    <p:sldId id="461" r:id="rId32"/>
    <p:sldId id="462" r:id="rId33"/>
    <p:sldId id="460" r:id="rId34"/>
    <p:sldId id="353" r:id="rId35"/>
    <p:sldId id="498" r:id="rId36"/>
    <p:sldId id="411" r:id="rId37"/>
    <p:sldId id="494" r:id="rId38"/>
    <p:sldId id="484" r:id="rId39"/>
    <p:sldId id="480" r:id="rId40"/>
    <p:sldId id="471" r:id="rId41"/>
    <p:sldId id="502" r:id="rId42"/>
    <p:sldId id="497" r:id="rId43"/>
    <p:sldId id="505" r:id="rId44"/>
    <p:sldId id="485" r:id="rId45"/>
    <p:sldId id="499" r:id="rId46"/>
    <p:sldId id="501" r:id="rId47"/>
    <p:sldId id="506" r:id="rId48"/>
    <p:sldId id="510" r:id="rId49"/>
    <p:sldId id="436" r:id="rId50"/>
    <p:sldId id="486"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4A53C76B-F378-8A4E-BC68-BF87EA78689B}">
          <p14:sldIdLst>
            <p14:sldId id="256"/>
          </p14:sldIdLst>
        </p14:section>
        <p14:section name="Todays Program" id="{BA00EED2-64C7-4742-AFA1-C740150CBFE4}">
          <p14:sldIdLst>
            <p14:sldId id="513"/>
            <p14:sldId id="492"/>
          </p14:sldIdLst>
        </p14:section>
        <p14:section name="Intro" id="{C36586F4-FC8F-1C4B-8929-332A16343698}">
          <p14:sldIdLst>
            <p14:sldId id="508"/>
            <p14:sldId id="467"/>
            <p14:sldId id="566"/>
            <p14:sldId id="302"/>
          </p14:sldIdLst>
        </p14:section>
        <p14:section name="Overview" id="{BA449213-71BE-4EDE-BBE1-641CA304BDE6}">
          <p14:sldIdLst>
            <p14:sldId id="564"/>
            <p14:sldId id="565"/>
          </p14:sldIdLst>
        </p14:section>
        <p14:section name="Overview bunker" id="{D2693518-0053-544C-8AAF-540EFB9147E7}">
          <p14:sldIdLst>
            <p14:sldId id="444"/>
            <p14:sldId id="328"/>
            <p14:sldId id="269"/>
            <p14:sldId id="297"/>
            <p14:sldId id="299"/>
            <p14:sldId id="310"/>
            <p14:sldId id="317"/>
          </p14:sldIdLst>
        </p14:section>
        <p14:section name="Functions" id="{B5E13C85-F571-A844-AD87-7771FF1A8EF0}">
          <p14:sldIdLst>
            <p14:sldId id="568"/>
          </p14:sldIdLst>
        </p14:section>
        <p14:section name="TD req" id="{7A5AB78F-8211-9045-8B45-614AF429E7CA}">
          <p14:sldIdLst>
            <p14:sldId id="569"/>
            <p14:sldId id="570"/>
            <p14:sldId id="491"/>
            <p14:sldId id="571"/>
          </p14:sldIdLst>
        </p14:section>
        <p14:section name="Conventional safety" id="{74F65C7E-3315-4C5A-BC8E-F2BF077A2C7D}">
          <p14:sldIdLst>
            <p14:sldId id="511"/>
            <p14:sldId id="512"/>
          </p14:sldIdLst>
        </p14:section>
        <p14:section name="Utilities" id="{4CD8D165-1A6E-4BDC-BFCF-CB91685D4554}">
          <p14:sldIdLst>
            <p14:sldId id="473"/>
            <p14:sldId id="474"/>
            <p14:sldId id="475"/>
          </p14:sldIdLst>
        </p14:section>
        <p14:section name="Remote handling" id="{299B36E2-3FB1-AB4F-A827-488941EB56DC}">
          <p14:sldIdLst>
            <p14:sldId id="286"/>
            <p14:sldId id="373"/>
            <p14:sldId id="427"/>
          </p14:sldIdLst>
        </p14:section>
        <p14:section name="Ops Environment" id="{DD1A20E4-134C-4072-B190-76E276E8B8A1}">
          <p14:sldIdLst>
            <p14:sldId id="355"/>
            <p14:sldId id="461"/>
            <p14:sldId id="462"/>
            <p14:sldId id="460"/>
            <p14:sldId id="353"/>
          </p14:sldIdLst>
        </p14:section>
        <p14:section name="Operational Strategy" id="{9AA5AE83-03CA-4551-8660-488101174E04}">
          <p14:sldIdLst/>
        </p14:section>
        <p14:section name="1B Minor" id="{9AE19ACB-A064-4C6D-B2F8-E59FA3AA19F1}">
          <p14:sldIdLst>
            <p14:sldId id="498"/>
            <p14:sldId id="411"/>
            <p14:sldId id="494"/>
            <p14:sldId id="484"/>
            <p14:sldId id="480"/>
            <p14:sldId id="471"/>
          </p14:sldIdLst>
        </p14:section>
        <p14:section name="1B Major" id="{3BFF39C7-0E4F-4A3D-8A76-21678AF63FC8}">
          <p14:sldIdLst>
            <p14:sldId id="502"/>
            <p14:sldId id="497"/>
            <p14:sldId id="505"/>
            <p14:sldId id="485"/>
            <p14:sldId id="499"/>
            <p14:sldId id="501"/>
          </p14:sldIdLst>
        </p14:section>
        <p14:section name="Logistics" id="{B40B7E5B-8F40-45E5-81C2-2D1790EA71ED}">
          <p14:sldIdLst>
            <p14:sldId id="506"/>
            <p14:sldId id="510"/>
            <p14:sldId id="436"/>
            <p14:sldId id="48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E4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880" autoAdjust="0"/>
    <p:restoredTop sz="87445" autoAdjust="0"/>
  </p:normalViewPr>
  <p:slideViewPr>
    <p:cSldViewPr snapToGrid="0" snapToObjects="1">
      <p:cViewPr varScale="1">
        <p:scale>
          <a:sx n="140" d="100"/>
          <a:sy n="140" d="100"/>
        </p:scale>
        <p:origin x="48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cap="all" spc="150" baseline="0">
                <a:solidFill>
                  <a:schemeClr val="tx1">
                    <a:lumMod val="50000"/>
                    <a:lumOff val="50000"/>
                  </a:schemeClr>
                </a:solidFill>
                <a:latin typeface="+mn-lt"/>
                <a:ea typeface="+mn-ea"/>
                <a:cs typeface="+mn-cs"/>
              </a:defRPr>
            </a:pPr>
            <a:r>
              <a:rPr lang="en-US" dirty="0"/>
              <a:t>CONTRIBUTION of SYSTEMS to total  received</a:t>
            </a:r>
            <a:r>
              <a:rPr lang="en-US" baseline="0" dirty="0"/>
              <a:t> by</a:t>
            </a:r>
            <a:r>
              <a:rPr lang="en-US" dirty="0"/>
              <a:t> personnel ?</a:t>
            </a:r>
          </a:p>
        </c:rich>
      </c:tx>
      <c:layout>
        <c:manualLayout>
          <c:xMode val="edge"/>
          <c:yMode val="edge"/>
          <c:x val="0.2158674206640665"/>
          <c:y val="0.10223731982005012"/>
        </c:manualLayout>
      </c:layout>
      <c:overlay val="0"/>
      <c:spPr>
        <a:noFill/>
        <a:ln>
          <a:noFill/>
        </a:ln>
        <a:effectLst/>
      </c:spPr>
      <c:txPr>
        <a:bodyPr rot="0" spcFirstLastPara="1" vertOverflow="ellipsis" vert="horz" wrap="square" anchor="ctr" anchorCtr="1"/>
        <a:lstStyle/>
        <a:p>
          <a:pPr>
            <a:defRPr sz="1920" b="1" i="0" u="none" strike="noStrike" kern="1200" cap="all" spc="150" baseline="0">
              <a:solidFill>
                <a:schemeClr val="tx1">
                  <a:lumMod val="50000"/>
                  <a:lumOff val="50000"/>
                </a:schemeClr>
              </a:solidFill>
              <a:latin typeface="+mn-lt"/>
              <a:ea typeface="+mn-ea"/>
              <a:cs typeface="+mn-cs"/>
            </a:defRPr>
          </a:pPr>
          <a:endParaRPr lang="sv-SE"/>
        </a:p>
      </c:txPr>
    </c:title>
    <c:autoTitleDeleted val="0"/>
    <c:plotArea>
      <c:layout>
        <c:manualLayout>
          <c:layoutTarget val="inner"/>
          <c:xMode val="edge"/>
          <c:yMode val="edge"/>
          <c:x val="0.32199400401552269"/>
          <c:y val="0.18801092131365049"/>
          <c:w val="0.45844773657376808"/>
          <c:h val="0.72017220172201724"/>
        </c:manualLayout>
      </c:layout>
      <c:doughnutChart>
        <c:varyColors val="1"/>
        <c:ser>
          <c:idx val="0"/>
          <c:order val="0"/>
          <c:tx>
            <c:strRef>
              <c:f>Sheet1!$B$1</c:f>
              <c:strCache>
                <c:ptCount val="1"/>
                <c:pt idx="0">
                  <c:v>Sales</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6823-B34D-9E4D-0A250ABF812F}"/>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3-6823-B34D-9E4D-0A250ABF812F}"/>
              </c:ext>
            </c:extLst>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c:ext xmlns:c16="http://schemas.microsoft.com/office/drawing/2014/chart" uri="{C3380CC4-5D6E-409C-BE32-E72D297353CC}">
                <c16:uniqueId val="{00000005-6823-B34D-9E4D-0A250ABF812F}"/>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sv-SE"/>
              </a:p>
            </c:txPr>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Sheet1!$A$2:$A$4</c:f>
              <c:strCache>
                <c:ptCount val="3"/>
                <c:pt idx="0">
                  <c:v>Target</c:v>
                </c:pt>
                <c:pt idx="1">
                  <c:v>Instruments</c:v>
                </c:pt>
                <c:pt idx="2">
                  <c:v>Bunker</c:v>
                </c:pt>
              </c:strCache>
            </c:strRef>
          </c:cat>
          <c:val>
            <c:numRef>
              <c:f>Sheet1!$B$2:$B$4</c:f>
              <c:numCache>
                <c:formatCode>General</c:formatCode>
                <c:ptCount val="3"/>
                <c:pt idx="0">
                  <c:v>25</c:v>
                </c:pt>
                <c:pt idx="1">
                  <c:v>50</c:v>
                </c:pt>
                <c:pt idx="2">
                  <c:v>25</c:v>
                </c:pt>
              </c:numCache>
            </c:numRef>
          </c:val>
          <c:extLst>
            <c:ext xmlns:c16="http://schemas.microsoft.com/office/drawing/2014/chart" uri="{C3380CC4-5D6E-409C-BE32-E72D297353CC}">
              <c16:uniqueId val="{00000000-FB2A-C343-8957-A6930FE83D55}"/>
            </c:ext>
          </c:extLst>
        </c:ser>
        <c:dLbls>
          <c:showLegendKey val="0"/>
          <c:showVal val="0"/>
          <c:showCatName val="1"/>
          <c:showSerName val="0"/>
          <c:showPercent val="1"/>
          <c:showBubbleSize val="0"/>
          <c:showLeaderLines val="1"/>
        </c:dLbls>
        <c:firstSliceAng val="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65000"/>
      </a:schemeClr>
    </a:solidFill>
    <a:ln>
      <a:noFill/>
    </a:ln>
    <a:effectLst/>
  </c:spPr>
  <c:txPr>
    <a:bodyPr/>
    <a:lstStyle/>
    <a:p>
      <a:pPr>
        <a:defRPr sz="1600" b="1"/>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85B2A6-1C27-4A61-9347-15B4DCADCB64}" type="doc">
      <dgm:prSet loTypeId="urn:microsoft.com/office/officeart/2005/8/layout/gear1" loCatId="cycle" qsTypeId="urn:microsoft.com/office/officeart/2005/8/quickstyle/simple2" qsCatId="simple" csTypeId="urn:microsoft.com/office/officeart/2005/8/colors/colorful2" csCatId="colorful" phldr="1"/>
      <dgm:spPr/>
    </dgm:pt>
    <dgm:pt modelId="{1B8A5A17-DE19-4553-BC7E-10CAFFA0F5AB}">
      <dgm:prSet phldrT="[Text]" custT="1"/>
      <dgm:spPr/>
      <dgm:t>
        <a:bodyPr/>
        <a:lstStyle/>
        <a:p>
          <a:r>
            <a:rPr lang="en-US" sz="1800" dirty="0"/>
            <a:t>Bunker </a:t>
          </a:r>
        </a:p>
        <a:p>
          <a:r>
            <a:rPr lang="en-US" sz="1800" dirty="0"/>
            <a:t>systems</a:t>
          </a:r>
        </a:p>
      </dgm:t>
    </dgm:pt>
    <dgm:pt modelId="{AFD91064-D1B7-4CEC-A7FA-382864FAF540}" type="parTrans" cxnId="{7103279F-5298-4BE3-A151-847408EBEDF2}">
      <dgm:prSet/>
      <dgm:spPr/>
      <dgm:t>
        <a:bodyPr/>
        <a:lstStyle/>
        <a:p>
          <a:endParaRPr lang="en-US" sz="2400"/>
        </a:p>
      </dgm:t>
    </dgm:pt>
    <dgm:pt modelId="{9B5ADA34-767F-47A1-971D-71812962C720}" type="sibTrans" cxnId="{7103279F-5298-4BE3-A151-847408EBEDF2}">
      <dgm:prSet/>
      <dgm:spPr/>
      <dgm:t>
        <a:bodyPr/>
        <a:lstStyle/>
        <a:p>
          <a:endParaRPr lang="en-US" sz="2400"/>
        </a:p>
      </dgm:t>
    </dgm:pt>
    <dgm:pt modelId="{8280C99A-451F-498E-B9A8-361A4F0FECE5}">
      <dgm:prSet phldrT="[Text]" custT="1"/>
      <dgm:spPr/>
      <dgm:t>
        <a:bodyPr/>
        <a:lstStyle/>
        <a:p>
          <a:r>
            <a:rPr lang="en-US" sz="1800" dirty="0"/>
            <a:t>Target systems</a:t>
          </a:r>
        </a:p>
      </dgm:t>
    </dgm:pt>
    <dgm:pt modelId="{9AACCEC6-630A-4E06-ABFF-18500B85FBA5}" type="parTrans" cxnId="{7C39B081-A820-4147-8D1A-51135892D6CA}">
      <dgm:prSet/>
      <dgm:spPr/>
      <dgm:t>
        <a:bodyPr/>
        <a:lstStyle/>
        <a:p>
          <a:endParaRPr lang="en-US" sz="2400"/>
        </a:p>
      </dgm:t>
    </dgm:pt>
    <dgm:pt modelId="{79AD75AC-0D63-4219-B4CA-563E64561CC6}" type="sibTrans" cxnId="{7C39B081-A820-4147-8D1A-51135892D6CA}">
      <dgm:prSet/>
      <dgm:spPr/>
      <dgm:t>
        <a:bodyPr/>
        <a:lstStyle/>
        <a:p>
          <a:endParaRPr lang="en-US" sz="2400"/>
        </a:p>
      </dgm:t>
    </dgm:pt>
    <dgm:pt modelId="{1E77F32C-4603-42FA-8735-90AC122C41F2}">
      <dgm:prSet phldrT="[Text]" custT="1"/>
      <dgm:spPr/>
      <dgm:t>
        <a:bodyPr/>
        <a:lstStyle/>
        <a:p>
          <a:r>
            <a:rPr lang="en-US" sz="1800" dirty="0"/>
            <a:t>Instrument systems</a:t>
          </a:r>
        </a:p>
      </dgm:t>
    </dgm:pt>
    <dgm:pt modelId="{5C27F915-28D1-45F8-9BEA-A76CC89E2668}" type="parTrans" cxnId="{F220CCC9-47B7-41A3-9747-B308B8A710E6}">
      <dgm:prSet/>
      <dgm:spPr/>
      <dgm:t>
        <a:bodyPr/>
        <a:lstStyle/>
        <a:p>
          <a:endParaRPr lang="en-US" sz="2400"/>
        </a:p>
      </dgm:t>
    </dgm:pt>
    <dgm:pt modelId="{772AA6B5-9A93-4FDF-B6CF-DAB758E308E7}" type="sibTrans" cxnId="{F220CCC9-47B7-41A3-9747-B308B8A710E6}">
      <dgm:prSet/>
      <dgm:spPr/>
      <dgm:t>
        <a:bodyPr/>
        <a:lstStyle/>
        <a:p>
          <a:endParaRPr lang="en-US" sz="2400"/>
        </a:p>
      </dgm:t>
    </dgm:pt>
    <dgm:pt modelId="{CFF1E3A4-B1D0-4DB4-BD29-257B5BBFEE91}">
      <dgm:prSet phldrT="[Text]"/>
      <dgm:spPr/>
      <dgm:t>
        <a:bodyPr/>
        <a:lstStyle/>
        <a:p>
          <a:endParaRPr lang="en-US" sz="2400" dirty="0"/>
        </a:p>
      </dgm:t>
    </dgm:pt>
    <dgm:pt modelId="{33C76CF0-AE3A-4F9A-B1C9-670E755321EC}" type="parTrans" cxnId="{CC604C25-9595-43FC-811D-FC81A62B2A47}">
      <dgm:prSet/>
      <dgm:spPr/>
      <dgm:t>
        <a:bodyPr/>
        <a:lstStyle/>
        <a:p>
          <a:endParaRPr lang="en-US" sz="2400"/>
        </a:p>
      </dgm:t>
    </dgm:pt>
    <dgm:pt modelId="{150E3509-9B75-47E8-B451-5225094FF593}" type="sibTrans" cxnId="{CC604C25-9595-43FC-811D-FC81A62B2A47}">
      <dgm:prSet/>
      <dgm:spPr/>
      <dgm:t>
        <a:bodyPr/>
        <a:lstStyle/>
        <a:p>
          <a:endParaRPr lang="en-US" sz="2400"/>
        </a:p>
      </dgm:t>
    </dgm:pt>
    <dgm:pt modelId="{42B88F91-5FDE-4B82-B803-630CCA3647DC}">
      <dgm:prSet phldrT="[Text]"/>
      <dgm:spPr/>
      <dgm:t>
        <a:bodyPr/>
        <a:lstStyle/>
        <a:p>
          <a:endParaRPr lang="en-US" sz="2400" dirty="0"/>
        </a:p>
      </dgm:t>
    </dgm:pt>
    <dgm:pt modelId="{57527D4D-5DC5-41D2-A657-74084604E9FF}" type="parTrans" cxnId="{DD408005-352B-4A28-BEE0-3BB1CEAD3FA1}">
      <dgm:prSet/>
      <dgm:spPr/>
      <dgm:t>
        <a:bodyPr/>
        <a:lstStyle/>
        <a:p>
          <a:endParaRPr lang="en-US" sz="2400"/>
        </a:p>
      </dgm:t>
    </dgm:pt>
    <dgm:pt modelId="{71935491-55A2-4407-B760-344CDA43388D}" type="sibTrans" cxnId="{DD408005-352B-4A28-BEE0-3BB1CEAD3FA1}">
      <dgm:prSet/>
      <dgm:spPr/>
      <dgm:t>
        <a:bodyPr/>
        <a:lstStyle/>
        <a:p>
          <a:endParaRPr lang="en-US" sz="2400"/>
        </a:p>
      </dgm:t>
    </dgm:pt>
    <dgm:pt modelId="{3D1EA48D-561D-4B00-BF30-2D2FDC7A40E7}" type="pres">
      <dgm:prSet presAssocID="{FE85B2A6-1C27-4A61-9347-15B4DCADCB64}" presName="composite" presStyleCnt="0">
        <dgm:presLayoutVars>
          <dgm:chMax val="3"/>
          <dgm:animLvl val="lvl"/>
          <dgm:resizeHandles val="exact"/>
        </dgm:presLayoutVars>
      </dgm:prSet>
      <dgm:spPr/>
    </dgm:pt>
    <dgm:pt modelId="{2E3415C0-1CD7-4837-8749-CC23262438C5}" type="pres">
      <dgm:prSet presAssocID="{1B8A5A17-DE19-4553-BC7E-10CAFFA0F5AB}" presName="gear1" presStyleLbl="node1" presStyleIdx="0" presStyleCnt="3" custScaleX="111878">
        <dgm:presLayoutVars>
          <dgm:chMax val="1"/>
          <dgm:bulletEnabled val="1"/>
        </dgm:presLayoutVars>
      </dgm:prSet>
      <dgm:spPr/>
    </dgm:pt>
    <dgm:pt modelId="{A7965B13-D0EA-486F-9AF2-EFD94C77EEA7}" type="pres">
      <dgm:prSet presAssocID="{1B8A5A17-DE19-4553-BC7E-10CAFFA0F5AB}" presName="gear1srcNode" presStyleLbl="node1" presStyleIdx="0" presStyleCnt="3"/>
      <dgm:spPr/>
    </dgm:pt>
    <dgm:pt modelId="{2F188E82-353A-4AC7-8FC1-1D9960FADA15}" type="pres">
      <dgm:prSet presAssocID="{1B8A5A17-DE19-4553-BC7E-10CAFFA0F5AB}" presName="gear1dstNode" presStyleLbl="node1" presStyleIdx="0" presStyleCnt="3"/>
      <dgm:spPr/>
    </dgm:pt>
    <dgm:pt modelId="{89CA273D-64A6-405D-9B04-0D9082B8776F}" type="pres">
      <dgm:prSet presAssocID="{8280C99A-451F-498E-B9A8-361A4F0FECE5}" presName="gear2" presStyleLbl="node1" presStyleIdx="1" presStyleCnt="3" custScaleX="118952" custScaleY="117270">
        <dgm:presLayoutVars>
          <dgm:chMax val="1"/>
          <dgm:bulletEnabled val="1"/>
        </dgm:presLayoutVars>
      </dgm:prSet>
      <dgm:spPr/>
    </dgm:pt>
    <dgm:pt modelId="{093C05EB-8CB3-42B4-B44E-25BA4BC09ABB}" type="pres">
      <dgm:prSet presAssocID="{8280C99A-451F-498E-B9A8-361A4F0FECE5}" presName="gear2srcNode" presStyleLbl="node1" presStyleIdx="1" presStyleCnt="3"/>
      <dgm:spPr/>
    </dgm:pt>
    <dgm:pt modelId="{0A61356C-7842-4C9D-81AA-138627BFDAB0}" type="pres">
      <dgm:prSet presAssocID="{8280C99A-451F-498E-B9A8-361A4F0FECE5}" presName="gear2dstNode" presStyleLbl="node1" presStyleIdx="1" presStyleCnt="3"/>
      <dgm:spPr/>
    </dgm:pt>
    <dgm:pt modelId="{75E6B361-095A-4B39-9FFE-13B5820F18D1}" type="pres">
      <dgm:prSet presAssocID="{1E77F32C-4603-42FA-8735-90AC122C41F2}" presName="gear3" presStyleLbl="node1" presStyleIdx="2" presStyleCnt="3" custAng="95199" custScaleX="126497" custScaleY="130906"/>
      <dgm:spPr/>
    </dgm:pt>
    <dgm:pt modelId="{0669F3C0-ACF2-43DD-B135-EEBDEBA8C148}" type="pres">
      <dgm:prSet presAssocID="{1E77F32C-4603-42FA-8735-90AC122C41F2}" presName="gear3tx" presStyleLbl="node1" presStyleIdx="2" presStyleCnt="3">
        <dgm:presLayoutVars>
          <dgm:chMax val="1"/>
          <dgm:bulletEnabled val="1"/>
        </dgm:presLayoutVars>
      </dgm:prSet>
      <dgm:spPr/>
    </dgm:pt>
    <dgm:pt modelId="{331CF1B5-CE52-4770-958F-B37457AC8F90}" type="pres">
      <dgm:prSet presAssocID="{1E77F32C-4603-42FA-8735-90AC122C41F2}" presName="gear3srcNode" presStyleLbl="node1" presStyleIdx="2" presStyleCnt="3"/>
      <dgm:spPr/>
    </dgm:pt>
    <dgm:pt modelId="{CC6C81D1-A1DD-45CC-A317-33F792FE5EA2}" type="pres">
      <dgm:prSet presAssocID="{1E77F32C-4603-42FA-8735-90AC122C41F2}" presName="gear3dstNode" presStyleLbl="node1" presStyleIdx="2" presStyleCnt="3"/>
      <dgm:spPr/>
    </dgm:pt>
    <dgm:pt modelId="{75B191E1-ED0C-4E86-99BE-1BFE1795438F}" type="pres">
      <dgm:prSet presAssocID="{9B5ADA34-767F-47A1-971D-71812962C720}" presName="connector1" presStyleLbl="sibTrans2D1" presStyleIdx="0" presStyleCnt="3"/>
      <dgm:spPr/>
    </dgm:pt>
    <dgm:pt modelId="{06EDF951-4F16-4D5B-86E8-FE650DD50FCA}" type="pres">
      <dgm:prSet presAssocID="{79AD75AC-0D63-4219-B4CA-563E64561CC6}" presName="connector2" presStyleLbl="sibTrans2D1" presStyleIdx="1" presStyleCnt="3"/>
      <dgm:spPr/>
    </dgm:pt>
    <dgm:pt modelId="{D74CDC4F-0417-4CAC-8843-689BEADC72FE}" type="pres">
      <dgm:prSet presAssocID="{772AA6B5-9A93-4FDF-B6CF-DAB758E308E7}" presName="connector3" presStyleLbl="sibTrans2D1" presStyleIdx="2" presStyleCnt="3" custLinFactNeighborX="-7366" custLinFactNeighborY="-8500"/>
      <dgm:spPr/>
    </dgm:pt>
  </dgm:ptLst>
  <dgm:cxnLst>
    <dgm:cxn modelId="{DD408005-352B-4A28-BEE0-3BB1CEAD3FA1}" srcId="{FE85B2A6-1C27-4A61-9347-15B4DCADCB64}" destId="{42B88F91-5FDE-4B82-B803-630CCA3647DC}" srcOrd="3" destOrd="0" parTransId="{57527D4D-5DC5-41D2-A657-74084604E9FF}" sibTransId="{71935491-55A2-4407-B760-344CDA43388D}"/>
    <dgm:cxn modelId="{FAA6B006-344E-434F-8A43-96ADC417DA28}" type="presOf" srcId="{1E77F32C-4603-42FA-8735-90AC122C41F2}" destId="{0669F3C0-ACF2-43DD-B135-EEBDEBA8C148}" srcOrd="1" destOrd="0" presId="urn:microsoft.com/office/officeart/2005/8/layout/gear1"/>
    <dgm:cxn modelId="{8FBDC306-C105-4779-8B72-0EF65EB5C06C}" type="presOf" srcId="{1B8A5A17-DE19-4553-BC7E-10CAFFA0F5AB}" destId="{2F188E82-353A-4AC7-8FC1-1D9960FADA15}" srcOrd="2" destOrd="0" presId="urn:microsoft.com/office/officeart/2005/8/layout/gear1"/>
    <dgm:cxn modelId="{3425F50B-903C-4156-A59F-9277FF1993A7}" type="presOf" srcId="{79AD75AC-0D63-4219-B4CA-563E64561CC6}" destId="{06EDF951-4F16-4D5B-86E8-FE650DD50FCA}" srcOrd="0" destOrd="0" presId="urn:microsoft.com/office/officeart/2005/8/layout/gear1"/>
    <dgm:cxn modelId="{3534BE16-E962-42CA-9FEA-9CAD7ACD10C7}" type="presOf" srcId="{772AA6B5-9A93-4FDF-B6CF-DAB758E308E7}" destId="{D74CDC4F-0417-4CAC-8843-689BEADC72FE}" srcOrd="0" destOrd="0" presId="urn:microsoft.com/office/officeart/2005/8/layout/gear1"/>
    <dgm:cxn modelId="{CC604C25-9595-43FC-811D-FC81A62B2A47}" srcId="{FE85B2A6-1C27-4A61-9347-15B4DCADCB64}" destId="{CFF1E3A4-B1D0-4DB4-BD29-257B5BBFEE91}" srcOrd="4" destOrd="0" parTransId="{33C76CF0-AE3A-4F9A-B1C9-670E755321EC}" sibTransId="{150E3509-9B75-47E8-B451-5225094FF593}"/>
    <dgm:cxn modelId="{2A47FC35-3E63-4154-9412-7630D347D66D}" type="presOf" srcId="{9B5ADA34-767F-47A1-971D-71812962C720}" destId="{75B191E1-ED0C-4E86-99BE-1BFE1795438F}" srcOrd="0" destOrd="0" presId="urn:microsoft.com/office/officeart/2005/8/layout/gear1"/>
    <dgm:cxn modelId="{08DEBF3F-F648-451D-AFDF-F8173C769AE0}" type="presOf" srcId="{1E77F32C-4603-42FA-8735-90AC122C41F2}" destId="{75E6B361-095A-4B39-9FFE-13B5820F18D1}" srcOrd="0" destOrd="0" presId="urn:microsoft.com/office/officeart/2005/8/layout/gear1"/>
    <dgm:cxn modelId="{AA799142-B3E2-47A5-A613-44490873209A}" type="presOf" srcId="{1B8A5A17-DE19-4553-BC7E-10CAFFA0F5AB}" destId="{2E3415C0-1CD7-4837-8749-CC23262438C5}" srcOrd="0" destOrd="0" presId="urn:microsoft.com/office/officeart/2005/8/layout/gear1"/>
    <dgm:cxn modelId="{3B5F204E-60EF-44E1-8350-8A5B49FB5AD8}" type="presOf" srcId="{1E77F32C-4603-42FA-8735-90AC122C41F2}" destId="{331CF1B5-CE52-4770-958F-B37457AC8F90}" srcOrd="2" destOrd="0" presId="urn:microsoft.com/office/officeart/2005/8/layout/gear1"/>
    <dgm:cxn modelId="{D6D19B5B-A212-4A23-A91D-DD9DE6A3CD1F}" type="presOf" srcId="{1B8A5A17-DE19-4553-BC7E-10CAFFA0F5AB}" destId="{A7965B13-D0EA-486F-9AF2-EFD94C77EEA7}" srcOrd="1" destOrd="0" presId="urn:microsoft.com/office/officeart/2005/8/layout/gear1"/>
    <dgm:cxn modelId="{7C39B081-A820-4147-8D1A-51135892D6CA}" srcId="{FE85B2A6-1C27-4A61-9347-15B4DCADCB64}" destId="{8280C99A-451F-498E-B9A8-361A4F0FECE5}" srcOrd="1" destOrd="0" parTransId="{9AACCEC6-630A-4E06-ABFF-18500B85FBA5}" sibTransId="{79AD75AC-0D63-4219-B4CA-563E64561CC6}"/>
    <dgm:cxn modelId="{3C70A097-7E86-4A77-A12E-A0431C2422BE}" type="presOf" srcId="{8280C99A-451F-498E-B9A8-361A4F0FECE5}" destId="{0A61356C-7842-4C9D-81AA-138627BFDAB0}" srcOrd="2" destOrd="0" presId="urn:microsoft.com/office/officeart/2005/8/layout/gear1"/>
    <dgm:cxn modelId="{7103279F-5298-4BE3-A151-847408EBEDF2}" srcId="{FE85B2A6-1C27-4A61-9347-15B4DCADCB64}" destId="{1B8A5A17-DE19-4553-BC7E-10CAFFA0F5AB}" srcOrd="0" destOrd="0" parTransId="{AFD91064-D1B7-4CEC-A7FA-382864FAF540}" sibTransId="{9B5ADA34-767F-47A1-971D-71812962C720}"/>
    <dgm:cxn modelId="{5BA7AAA0-6C84-4B37-B2D6-8FF808895FBC}" type="presOf" srcId="{FE85B2A6-1C27-4A61-9347-15B4DCADCB64}" destId="{3D1EA48D-561D-4B00-BF30-2D2FDC7A40E7}" srcOrd="0" destOrd="0" presId="urn:microsoft.com/office/officeart/2005/8/layout/gear1"/>
    <dgm:cxn modelId="{247D29AA-934F-4822-8391-0EE1BB54691A}" type="presOf" srcId="{8280C99A-451F-498E-B9A8-361A4F0FECE5}" destId="{093C05EB-8CB3-42B4-B44E-25BA4BC09ABB}" srcOrd="1" destOrd="0" presId="urn:microsoft.com/office/officeart/2005/8/layout/gear1"/>
    <dgm:cxn modelId="{9328E0B2-E118-42EF-96BD-5AB2E8C7C480}" type="presOf" srcId="{1E77F32C-4603-42FA-8735-90AC122C41F2}" destId="{CC6C81D1-A1DD-45CC-A317-33F792FE5EA2}" srcOrd="3" destOrd="0" presId="urn:microsoft.com/office/officeart/2005/8/layout/gear1"/>
    <dgm:cxn modelId="{F220CCC9-47B7-41A3-9747-B308B8A710E6}" srcId="{FE85B2A6-1C27-4A61-9347-15B4DCADCB64}" destId="{1E77F32C-4603-42FA-8735-90AC122C41F2}" srcOrd="2" destOrd="0" parTransId="{5C27F915-28D1-45F8-9BEA-A76CC89E2668}" sibTransId="{772AA6B5-9A93-4FDF-B6CF-DAB758E308E7}"/>
    <dgm:cxn modelId="{E9CF8DF5-A721-4F64-961A-5738844AAD30}" type="presOf" srcId="{8280C99A-451F-498E-B9A8-361A4F0FECE5}" destId="{89CA273D-64A6-405D-9B04-0D9082B8776F}" srcOrd="0" destOrd="0" presId="urn:microsoft.com/office/officeart/2005/8/layout/gear1"/>
    <dgm:cxn modelId="{B2965877-D4EF-4224-B0F6-FD4026A48B2C}" type="presParOf" srcId="{3D1EA48D-561D-4B00-BF30-2D2FDC7A40E7}" destId="{2E3415C0-1CD7-4837-8749-CC23262438C5}" srcOrd="0" destOrd="0" presId="urn:microsoft.com/office/officeart/2005/8/layout/gear1"/>
    <dgm:cxn modelId="{28959FC7-74D2-4DA5-B47E-6E37DC38CD99}" type="presParOf" srcId="{3D1EA48D-561D-4B00-BF30-2D2FDC7A40E7}" destId="{A7965B13-D0EA-486F-9AF2-EFD94C77EEA7}" srcOrd="1" destOrd="0" presId="urn:microsoft.com/office/officeart/2005/8/layout/gear1"/>
    <dgm:cxn modelId="{C6A3EC6B-D301-4C37-A403-60A35E11629B}" type="presParOf" srcId="{3D1EA48D-561D-4B00-BF30-2D2FDC7A40E7}" destId="{2F188E82-353A-4AC7-8FC1-1D9960FADA15}" srcOrd="2" destOrd="0" presId="urn:microsoft.com/office/officeart/2005/8/layout/gear1"/>
    <dgm:cxn modelId="{5B0D98F0-95BA-41A5-A100-51AA63757189}" type="presParOf" srcId="{3D1EA48D-561D-4B00-BF30-2D2FDC7A40E7}" destId="{89CA273D-64A6-405D-9B04-0D9082B8776F}" srcOrd="3" destOrd="0" presId="urn:microsoft.com/office/officeart/2005/8/layout/gear1"/>
    <dgm:cxn modelId="{2E8F5FE8-4625-49CB-B883-A7D08F289661}" type="presParOf" srcId="{3D1EA48D-561D-4B00-BF30-2D2FDC7A40E7}" destId="{093C05EB-8CB3-42B4-B44E-25BA4BC09ABB}" srcOrd="4" destOrd="0" presId="urn:microsoft.com/office/officeart/2005/8/layout/gear1"/>
    <dgm:cxn modelId="{CAE47722-5F5F-47B0-947A-CAD1FA4EDA3A}" type="presParOf" srcId="{3D1EA48D-561D-4B00-BF30-2D2FDC7A40E7}" destId="{0A61356C-7842-4C9D-81AA-138627BFDAB0}" srcOrd="5" destOrd="0" presId="urn:microsoft.com/office/officeart/2005/8/layout/gear1"/>
    <dgm:cxn modelId="{8CFB132E-F07A-45FC-BF9D-69EF14E7A599}" type="presParOf" srcId="{3D1EA48D-561D-4B00-BF30-2D2FDC7A40E7}" destId="{75E6B361-095A-4B39-9FFE-13B5820F18D1}" srcOrd="6" destOrd="0" presId="urn:microsoft.com/office/officeart/2005/8/layout/gear1"/>
    <dgm:cxn modelId="{FC7B1B05-36E8-4E14-A9FF-1FEF5B95D682}" type="presParOf" srcId="{3D1EA48D-561D-4B00-BF30-2D2FDC7A40E7}" destId="{0669F3C0-ACF2-43DD-B135-EEBDEBA8C148}" srcOrd="7" destOrd="0" presId="urn:microsoft.com/office/officeart/2005/8/layout/gear1"/>
    <dgm:cxn modelId="{E35E5381-BF0F-4E7B-8348-35D0DBD7D4FA}" type="presParOf" srcId="{3D1EA48D-561D-4B00-BF30-2D2FDC7A40E7}" destId="{331CF1B5-CE52-4770-958F-B37457AC8F90}" srcOrd="8" destOrd="0" presId="urn:microsoft.com/office/officeart/2005/8/layout/gear1"/>
    <dgm:cxn modelId="{01183AA0-0279-4666-B323-D50071D31481}" type="presParOf" srcId="{3D1EA48D-561D-4B00-BF30-2D2FDC7A40E7}" destId="{CC6C81D1-A1DD-45CC-A317-33F792FE5EA2}" srcOrd="9" destOrd="0" presId="urn:microsoft.com/office/officeart/2005/8/layout/gear1"/>
    <dgm:cxn modelId="{E48D2279-3393-46F8-A0B6-022ECF410E66}" type="presParOf" srcId="{3D1EA48D-561D-4B00-BF30-2D2FDC7A40E7}" destId="{75B191E1-ED0C-4E86-99BE-1BFE1795438F}" srcOrd="10" destOrd="0" presId="urn:microsoft.com/office/officeart/2005/8/layout/gear1"/>
    <dgm:cxn modelId="{B7CE14EC-1A19-47DF-BD78-753C262F00AF}" type="presParOf" srcId="{3D1EA48D-561D-4B00-BF30-2D2FDC7A40E7}" destId="{06EDF951-4F16-4D5B-86E8-FE650DD50FCA}" srcOrd="11" destOrd="0" presId="urn:microsoft.com/office/officeart/2005/8/layout/gear1"/>
    <dgm:cxn modelId="{17E2D430-F66C-4ACF-B585-3B1C35D98796}" type="presParOf" srcId="{3D1EA48D-561D-4B00-BF30-2D2FDC7A40E7}" destId="{D74CDC4F-0417-4CAC-8843-689BEADC72FE}"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8F2F13-9509-4AC9-81EC-DE3C4BAC4CB4}" type="doc">
      <dgm:prSet loTypeId="urn:microsoft.com/office/officeart/2005/8/layout/gear1" loCatId="cycle" qsTypeId="urn:microsoft.com/office/officeart/2005/8/quickstyle/simple1" qsCatId="simple" csTypeId="urn:microsoft.com/office/officeart/2005/8/colors/accent0_1" csCatId="mainScheme" phldr="1"/>
      <dgm:spPr/>
    </dgm:pt>
    <dgm:pt modelId="{5DB8BC71-10DC-42A3-8AF8-55BC165466D5}">
      <dgm:prSet phldrT="[Text]"/>
      <dgm:spPr/>
      <dgm:t>
        <a:bodyPr/>
        <a:lstStyle/>
        <a:p>
          <a:r>
            <a:rPr lang="en-US" dirty="0"/>
            <a:t>Logistics</a:t>
          </a:r>
        </a:p>
      </dgm:t>
    </dgm:pt>
    <dgm:pt modelId="{D6C1E8C2-EC33-4A85-A386-3A8B6755268D}" type="parTrans" cxnId="{E78D8AB2-46C4-43AF-8464-CED448B62A01}">
      <dgm:prSet/>
      <dgm:spPr/>
      <dgm:t>
        <a:bodyPr/>
        <a:lstStyle/>
        <a:p>
          <a:endParaRPr lang="en-US"/>
        </a:p>
      </dgm:t>
    </dgm:pt>
    <dgm:pt modelId="{84FBC346-E482-4E29-B6E7-4172A99592AD}" type="sibTrans" cxnId="{E78D8AB2-46C4-43AF-8464-CED448B62A01}">
      <dgm:prSet/>
      <dgm:spPr/>
      <dgm:t>
        <a:bodyPr/>
        <a:lstStyle/>
        <a:p>
          <a:endParaRPr lang="en-US"/>
        </a:p>
      </dgm:t>
    </dgm:pt>
    <dgm:pt modelId="{3FD979FF-EB7E-4A9B-9165-AA592312C224}" type="pres">
      <dgm:prSet presAssocID="{548F2F13-9509-4AC9-81EC-DE3C4BAC4CB4}" presName="composite" presStyleCnt="0">
        <dgm:presLayoutVars>
          <dgm:chMax val="3"/>
          <dgm:animLvl val="lvl"/>
          <dgm:resizeHandles val="exact"/>
        </dgm:presLayoutVars>
      </dgm:prSet>
      <dgm:spPr/>
    </dgm:pt>
    <dgm:pt modelId="{95A14CD3-9DF5-47EB-A749-BE5D26EBE271}" type="pres">
      <dgm:prSet presAssocID="{5DB8BC71-10DC-42A3-8AF8-55BC165466D5}" presName="gear1" presStyleLbl="node1" presStyleIdx="0" presStyleCnt="1" custLinFactX="55682" custLinFactNeighborX="100000" custLinFactNeighborY="-59091">
        <dgm:presLayoutVars>
          <dgm:chMax val="1"/>
          <dgm:bulletEnabled val="1"/>
        </dgm:presLayoutVars>
      </dgm:prSet>
      <dgm:spPr/>
    </dgm:pt>
    <dgm:pt modelId="{2714FAAB-773E-43B6-AA7B-477D0548B193}" type="pres">
      <dgm:prSet presAssocID="{5DB8BC71-10DC-42A3-8AF8-55BC165466D5}" presName="gear1srcNode" presStyleLbl="node1" presStyleIdx="0" presStyleCnt="1"/>
      <dgm:spPr/>
    </dgm:pt>
    <dgm:pt modelId="{48C31E52-97D2-47E4-8FF0-1219171C1F1D}" type="pres">
      <dgm:prSet presAssocID="{5DB8BC71-10DC-42A3-8AF8-55BC165466D5}" presName="gear1dstNode" presStyleLbl="node1" presStyleIdx="0" presStyleCnt="1"/>
      <dgm:spPr/>
    </dgm:pt>
    <dgm:pt modelId="{C0DF8E48-A422-40E6-AD77-501FAF5ADB7F}" type="pres">
      <dgm:prSet presAssocID="{84FBC346-E482-4E29-B6E7-4172A99592AD}" presName="connector1" presStyleLbl="sibTrans2D1" presStyleIdx="0" presStyleCnt="1" custLinFactNeighborX="55894" custLinFactNeighborY="-35875"/>
      <dgm:spPr/>
    </dgm:pt>
  </dgm:ptLst>
  <dgm:cxnLst>
    <dgm:cxn modelId="{00F4A428-2E63-4FCF-A455-371F5083A5A3}" type="presOf" srcId="{84FBC346-E482-4E29-B6E7-4172A99592AD}" destId="{C0DF8E48-A422-40E6-AD77-501FAF5ADB7F}" srcOrd="0" destOrd="0" presId="urn:microsoft.com/office/officeart/2005/8/layout/gear1"/>
    <dgm:cxn modelId="{21FEA238-0FB7-495E-917B-1C6108CAE062}" type="presOf" srcId="{5DB8BC71-10DC-42A3-8AF8-55BC165466D5}" destId="{95A14CD3-9DF5-47EB-A749-BE5D26EBE271}" srcOrd="0" destOrd="0" presId="urn:microsoft.com/office/officeart/2005/8/layout/gear1"/>
    <dgm:cxn modelId="{2419713C-51DF-45BD-B56E-4AFD88A1A533}" type="presOf" srcId="{5DB8BC71-10DC-42A3-8AF8-55BC165466D5}" destId="{2714FAAB-773E-43B6-AA7B-477D0548B193}" srcOrd="1" destOrd="0" presId="urn:microsoft.com/office/officeart/2005/8/layout/gear1"/>
    <dgm:cxn modelId="{1940D599-5472-4C80-B67F-620F6A150B31}" type="presOf" srcId="{5DB8BC71-10DC-42A3-8AF8-55BC165466D5}" destId="{48C31E52-97D2-47E4-8FF0-1219171C1F1D}" srcOrd="2" destOrd="0" presId="urn:microsoft.com/office/officeart/2005/8/layout/gear1"/>
    <dgm:cxn modelId="{B5BFCFA2-1C66-4FA0-AA3E-8DA1A1AF00EF}" type="presOf" srcId="{548F2F13-9509-4AC9-81EC-DE3C4BAC4CB4}" destId="{3FD979FF-EB7E-4A9B-9165-AA592312C224}" srcOrd="0" destOrd="0" presId="urn:microsoft.com/office/officeart/2005/8/layout/gear1"/>
    <dgm:cxn modelId="{E78D8AB2-46C4-43AF-8464-CED448B62A01}" srcId="{548F2F13-9509-4AC9-81EC-DE3C4BAC4CB4}" destId="{5DB8BC71-10DC-42A3-8AF8-55BC165466D5}" srcOrd="0" destOrd="0" parTransId="{D6C1E8C2-EC33-4A85-A386-3A8B6755268D}" sibTransId="{84FBC346-E482-4E29-B6E7-4172A99592AD}"/>
    <dgm:cxn modelId="{E6094C2C-7115-4C75-9E21-E50F9C684F16}" type="presParOf" srcId="{3FD979FF-EB7E-4A9B-9165-AA592312C224}" destId="{95A14CD3-9DF5-47EB-A749-BE5D26EBE271}" srcOrd="0" destOrd="0" presId="urn:microsoft.com/office/officeart/2005/8/layout/gear1"/>
    <dgm:cxn modelId="{D3A5B87F-46F5-4C0A-B90F-743DD61F4F90}" type="presParOf" srcId="{3FD979FF-EB7E-4A9B-9165-AA592312C224}" destId="{2714FAAB-773E-43B6-AA7B-477D0548B193}" srcOrd="1" destOrd="0" presId="urn:microsoft.com/office/officeart/2005/8/layout/gear1"/>
    <dgm:cxn modelId="{D12B51C4-54DC-406B-9C01-6DB75999CED3}" type="presParOf" srcId="{3FD979FF-EB7E-4A9B-9165-AA592312C224}" destId="{48C31E52-97D2-47E4-8FF0-1219171C1F1D}" srcOrd="2" destOrd="0" presId="urn:microsoft.com/office/officeart/2005/8/layout/gear1"/>
    <dgm:cxn modelId="{2B6B121A-2F79-4ABD-8EE7-E992A06D239A}" type="presParOf" srcId="{3FD979FF-EB7E-4A9B-9165-AA592312C224}" destId="{C0DF8E48-A422-40E6-AD77-501FAF5ADB7F}" srcOrd="3"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B37B2C-DA77-4666-A05A-E215899962F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C89E0A0-49EB-4755-88D7-E273BAEB42EF}">
      <dgm:prSet phldrT="[Text]"/>
      <dgm:spPr/>
      <dgm:t>
        <a:bodyPr/>
        <a:lstStyle/>
        <a:p>
          <a:r>
            <a:rPr lang="en-US" dirty="0"/>
            <a:t>Equipment</a:t>
          </a:r>
        </a:p>
      </dgm:t>
    </dgm:pt>
    <dgm:pt modelId="{A8253338-C4FD-43F5-B2A0-D4709432C727}" type="parTrans" cxnId="{EA742A56-E42E-406D-ADD0-9671A00BFB01}">
      <dgm:prSet/>
      <dgm:spPr/>
      <dgm:t>
        <a:bodyPr/>
        <a:lstStyle/>
        <a:p>
          <a:endParaRPr lang="en-US"/>
        </a:p>
      </dgm:t>
    </dgm:pt>
    <dgm:pt modelId="{D5333CA5-76C1-4F21-8DBF-EE9F55A5BB53}" type="sibTrans" cxnId="{EA742A56-E42E-406D-ADD0-9671A00BFB01}">
      <dgm:prSet/>
      <dgm:spPr/>
      <dgm:t>
        <a:bodyPr/>
        <a:lstStyle/>
        <a:p>
          <a:endParaRPr lang="en-US"/>
        </a:p>
      </dgm:t>
    </dgm:pt>
    <dgm:pt modelId="{2A243D31-40AB-4478-AC68-F982621E53DE}">
      <dgm:prSet phldrT="[Text]"/>
      <dgm:spPr/>
      <dgm:t>
        <a:bodyPr/>
        <a:lstStyle/>
        <a:p>
          <a:r>
            <a:rPr lang="en-US" dirty="0"/>
            <a:t>Target</a:t>
          </a:r>
        </a:p>
      </dgm:t>
    </dgm:pt>
    <dgm:pt modelId="{FA2AF90C-6BAF-406C-9970-2EB2D196775F}" type="parTrans" cxnId="{DDB64C59-67A8-4E4F-87B1-66CC1F282691}">
      <dgm:prSet/>
      <dgm:spPr/>
      <dgm:t>
        <a:bodyPr/>
        <a:lstStyle/>
        <a:p>
          <a:endParaRPr lang="en-US"/>
        </a:p>
      </dgm:t>
    </dgm:pt>
    <dgm:pt modelId="{71FCC124-AF78-482F-9884-A5CAEDAF292B}" type="sibTrans" cxnId="{DDB64C59-67A8-4E4F-87B1-66CC1F282691}">
      <dgm:prSet/>
      <dgm:spPr/>
      <dgm:t>
        <a:bodyPr/>
        <a:lstStyle/>
        <a:p>
          <a:endParaRPr lang="en-US"/>
        </a:p>
      </dgm:t>
    </dgm:pt>
    <dgm:pt modelId="{B42BF31E-94E0-41E8-9551-400F2D49F337}">
      <dgm:prSet phldrT="[Text]"/>
      <dgm:spPr/>
      <dgm:t>
        <a:bodyPr/>
        <a:lstStyle/>
        <a:p>
          <a:r>
            <a:rPr lang="en-US" dirty="0"/>
            <a:t>Instruments</a:t>
          </a:r>
        </a:p>
      </dgm:t>
    </dgm:pt>
    <dgm:pt modelId="{8D5A68CC-7367-4F23-832C-5465858A0C58}" type="parTrans" cxnId="{439E2855-94FA-4492-AED6-C3BEB4822C5F}">
      <dgm:prSet/>
      <dgm:spPr/>
      <dgm:t>
        <a:bodyPr/>
        <a:lstStyle/>
        <a:p>
          <a:endParaRPr lang="en-US"/>
        </a:p>
      </dgm:t>
    </dgm:pt>
    <dgm:pt modelId="{49277AB5-9FE4-4914-92BA-CE21D07F3823}" type="sibTrans" cxnId="{439E2855-94FA-4492-AED6-C3BEB4822C5F}">
      <dgm:prSet/>
      <dgm:spPr/>
      <dgm:t>
        <a:bodyPr/>
        <a:lstStyle/>
        <a:p>
          <a:endParaRPr lang="en-US"/>
        </a:p>
      </dgm:t>
    </dgm:pt>
    <dgm:pt modelId="{EAA3F21E-860A-42B5-BA9E-ADE2BEB4F17C}">
      <dgm:prSet phldrT="[Text]"/>
      <dgm:spPr/>
      <dgm:t>
        <a:bodyPr/>
        <a:lstStyle/>
        <a:p>
          <a:r>
            <a:rPr lang="en-US" dirty="0"/>
            <a:t>Utilities</a:t>
          </a:r>
        </a:p>
      </dgm:t>
    </dgm:pt>
    <dgm:pt modelId="{0A0CA86E-B452-4097-A57E-1A4393A72893}" type="parTrans" cxnId="{BF20979C-4BCA-4367-A434-70D43D7B9DA9}">
      <dgm:prSet/>
      <dgm:spPr/>
      <dgm:t>
        <a:bodyPr/>
        <a:lstStyle/>
        <a:p>
          <a:endParaRPr lang="en-US"/>
        </a:p>
      </dgm:t>
    </dgm:pt>
    <dgm:pt modelId="{15921B96-6D17-4AA6-9EF0-072EAD4FEBE5}" type="sibTrans" cxnId="{BF20979C-4BCA-4367-A434-70D43D7B9DA9}">
      <dgm:prSet/>
      <dgm:spPr/>
      <dgm:t>
        <a:bodyPr/>
        <a:lstStyle/>
        <a:p>
          <a:endParaRPr lang="en-US"/>
        </a:p>
      </dgm:t>
    </dgm:pt>
    <dgm:pt modelId="{96B34D00-B0D2-4CDC-9054-E9F1380776D6}" type="pres">
      <dgm:prSet presAssocID="{75B37B2C-DA77-4666-A05A-E215899962F2}" presName="hierChild1" presStyleCnt="0">
        <dgm:presLayoutVars>
          <dgm:orgChart val="1"/>
          <dgm:chPref val="1"/>
          <dgm:dir/>
          <dgm:animOne val="branch"/>
          <dgm:animLvl val="lvl"/>
          <dgm:resizeHandles/>
        </dgm:presLayoutVars>
      </dgm:prSet>
      <dgm:spPr/>
    </dgm:pt>
    <dgm:pt modelId="{AC1C0DD1-C3E3-40CF-9E72-CFA6A6B8D646}" type="pres">
      <dgm:prSet presAssocID="{CC89E0A0-49EB-4755-88D7-E273BAEB42EF}" presName="hierRoot1" presStyleCnt="0">
        <dgm:presLayoutVars>
          <dgm:hierBranch val="init"/>
        </dgm:presLayoutVars>
      </dgm:prSet>
      <dgm:spPr/>
    </dgm:pt>
    <dgm:pt modelId="{7C7FC527-8365-45FA-BBB8-5B7AB8DE6B0C}" type="pres">
      <dgm:prSet presAssocID="{CC89E0A0-49EB-4755-88D7-E273BAEB42EF}" presName="rootComposite1" presStyleCnt="0"/>
      <dgm:spPr/>
    </dgm:pt>
    <dgm:pt modelId="{33DE2B34-AC06-46EA-8B49-C0FDA6C67011}" type="pres">
      <dgm:prSet presAssocID="{CC89E0A0-49EB-4755-88D7-E273BAEB42EF}" presName="rootText1" presStyleLbl="node0" presStyleIdx="0" presStyleCnt="1">
        <dgm:presLayoutVars>
          <dgm:chPref val="3"/>
        </dgm:presLayoutVars>
      </dgm:prSet>
      <dgm:spPr/>
    </dgm:pt>
    <dgm:pt modelId="{2A7E8D3D-902E-482A-A4F8-6232CB0B9A31}" type="pres">
      <dgm:prSet presAssocID="{CC89E0A0-49EB-4755-88D7-E273BAEB42EF}" presName="rootConnector1" presStyleLbl="node1" presStyleIdx="0" presStyleCnt="0"/>
      <dgm:spPr/>
    </dgm:pt>
    <dgm:pt modelId="{DF9722A7-6AE6-48E7-81BF-6A85569BA2FD}" type="pres">
      <dgm:prSet presAssocID="{CC89E0A0-49EB-4755-88D7-E273BAEB42EF}" presName="hierChild2" presStyleCnt="0"/>
      <dgm:spPr/>
    </dgm:pt>
    <dgm:pt modelId="{F72C9945-9B1B-436A-AB1D-CE8C83512213}" type="pres">
      <dgm:prSet presAssocID="{FA2AF90C-6BAF-406C-9970-2EB2D196775F}" presName="Name37" presStyleLbl="parChTrans1D2" presStyleIdx="0" presStyleCnt="3"/>
      <dgm:spPr/>
    </dgm:pt>
    <dgm:pt modelId="{08614827-2886-4F44-8FF5-EDF09289928A}" type="pres">
      <dgm:prSet presAssocID="{2A243D31-40AB-4478-AC68-F982621E53DE}" presName="hierRoot2" presStyleCnt="0">
        <dgm:presLayoutVars>
          <dgm:hierBranch val="init"/>
        </dgm:presLayoutVars>
      </dgm:prSet>
      <dgm:spPr/>
    </dgm:pt>
    <dgm:pt modelId="{C65D4B65-F26E-4037-A8AF-4E4F1BDC12C1}" type="pres">
      <dgm:prSet presAssocID="{2A243D31-40AB-4478-AC68-F982621E53DE}" presName="rootComposite" presStyleCnt="0"/>
      <dgm:spPr/>
    </dgm:pt>
    <dgm:pt modelId="{682184E6-0131-4548-9E4C-F3084DC481D4}" type="pres">
      <dgm:prSet presAssocID="{2A243D31-40AB-4478-AC68-F982621E53DE}" presName="rootText" presStyleLbl="node2" presStyleIdx="0" presStyleCnt="3">
        <dgm:presLayoutVars>
          <dgm:chPref val="3"/>
        </dgm:presLayoutVars>
      </dgm:prSet>
      <dgm:spPr/>
    </dgm:pt>
    <dgm:pt modelId="{4FCCBA89-6A1B-4C2D-9F2F-11DD0B263B93}" type="pres">
      <dgm:prSet presAssocID="{2A243D31-40AB-4478-AC68-F982621E53DE}" presName="rootConnector" presStyleLbl="node2" presStyleIdx="0" presStyleCnt="3"/>
      <dgm:spPr/>
    </dgm:pt>
    <dgm:pt modelId="{3E44A99F-4F2A-4030-9F3A-04AB89F919D7}" type="pres">
      <dgm:prSet presAssocID="{2A243D31-40AB-4478-AC68-F982621E53DE}" presName="hierChild4" presStyleCnt="0"/>
      <dgm:spPr/>
    </dgm:pt>
    <dgm:pt modelId="{06C8CDE2-4475-4339-901A-B6F865BE63B1}" type="pres">
      <dgm:prSet presAssocID="{2A243D31-40AB-4478-AC68-F982621E53DE}" presName="hierChild5" presStyleCnt="0"/>
      <dgm:spPr/>
    </dgm:pt>
    <dgm:pt modelId="{046CAB9A-B382-46AA-8DA3-12C0648D5451}" type="pres">
      <dgm:prSet presAssocID="{8D5A68CC-7367-4F23-832C-5465858A0C58}" presName="Name37" presStyleLbl="parChTrans1D2" presStyleIdx="1" presStyleCnt="3"/>
      <dgm:spPr/>
    </dgm:pt>
    <dgm:pt modelId="{E5E6B7EE-273A-49A7-BCA8-566E39FBD8F2}" type="pres">
      <dgm:prSet presAssocID="{B42BF31E-94E0-41E8-9551-400F2D49F337}" presName="hierRoot2" presStyleCnt="0">
        <dgm:presLayoutVars>
          <dgm:hierBranch val="init"/>
        </dgm:presLayoutVars>
      </dgm:prSet>
      <dgm:spPr/>
    </dgm:pt>
    <dgm:pt modelId="{822EA39D-4DFA-42AC-BD77-9C8F88C82F59}" type="pres">
      <dgm:prSet presAssocID="{B42BF31E-94E0-41E8-9551-400F2D49F337}" presName="rootComposite" presStyleCnt="0"/>
      <dgm:spPr/>
    </dgm:pt>
    <dgm:pt modelId="{267BAAA9-2728-4C2A-A1E4-1181F5396906}" type="pres">
      <dgm:prSet presAssocID="{B42BF31E-94E0-41E8-9551-400F2D49F337}" presName="rootText" presStyleLbl="node2" presStyleIdx="1" presStyleCnt="3">
        <dgm:presLayoutVars>
          <dgm:chPref val="3"/>
        </dgm:presLayoutVars>
      </dgm:prSet>
      <dgm:spPr/>
    </dgm:pt>
    <dgm:pt modelId="{AB5D970C-592D-4DD7-B0A3-C739674BDB62}" type="pres">
      <dgm:prSet presAssocID="{B42BF31E-94E0-41E8-9551-400F2D49F337}" presName="rootConnector" presStyleLbl="node2" presStyleIdx="1" presStyleCnt="3"/>
      <dgm:spPr/>
    </dgm:pt>
    <dgm:pt modelId="{C3F2CD67-680D-4694-9628-F3E26688C9B6}" type="pres">
      <dgm:prSet presAssocID="{B42BF31E-94E0-41E8-9551-400F2D49F337}" presName="hierChild4" presStyleCnt="0"/>
      <dgm:spPr/>
    </dgm:pt>
    <dgm:pt modelId="{01F1208A-08AD-4ED3-8CF0-081D277F19BA}" type="pres">
      <dgm:prSet presAssocID="{B42BF31E-94E0-41E8-9551-400F2D49F337}" presName="hierChild5" presStyleCnt="0"/>
      <dgm:spPr/>
    </dgm:pt>
    <dgm:pt modelId="{6F26462C-BD62-4EC7-A7C4-F74D3A1D2DE3}" type="pres">
      <dgm:prSet presAssocID="{0A0CA86E-B452-4097-A57E-1A4393A72893}" presName="Name37" presStyleLbl="parChTrans1D2" presStyleIdx="2" presStyleCnt="3"/>
      <dgm:spPr/>
    </dgm:pt>
    <dgm:pt modelId="{69471A4C-9004-4C2E-97AA-872FD6AFD438}" type="pres">
      <dgm:prSet presAssocID="{EAA3F21E-860A-42B5-BA9E-ADE2BEB4F17C}" presName="hierRoot2" presStyleCnt="0">
        <dgm:presLayoutVars>
          <dgm:hierBranch val="init"/>
        </dgm:presLayoutVars>
      </dgm:prSet>
      <dgm:spPr/>
    </dgm:pt>
    <dgm:pt modelId="{62163AD1-5E8D-4699-8733-7C8F29DB18B6}" type="pres">
      <dgm:prSet presAssocID="{EAA3F21E-860A-42B5-BA9E-ADE2BEB4F17C}" presName="rootComposite" presStyleCnt="0"/>
      <dgm:spPr/>
    </dgm:pt>
    <dgm:pt modelId="{7DA53EA2-1024-4C57-A192-0117280D01C9}" type="pres">
      <dgm:prSet presAssocID="{EAA3F21E-860A-42B5-BA9E-ADE2BEB4F17C}" presName="rootText" presStyleLbl="node2" presStyleIdx="2" presStyleCnt="3">
        <dgm:presLayoutVars>
          <dgm:chPref val="3"/>
        </dgm:presLayoutVars>
      </dgm:prSet>
      <dgm:spPr/>
    </dgm:pt>
    <dgm:pt modelId="{F8E4FA70-7161-4E7D-8105-220070D9B407}" type="pres">
      <dgm:prSet presAssocID="{EAA3F21E-860A-42B5-BA9E-ADE2BEB4F17C}" presName="rootConnector" presStyleLbl="node2" presStyleIdx="2" presStyleCnt="3"/>
      <dgm:spPr/>
    </dgm:pt>
    <dgm:pt modelId="{E6D5B450-E2F7-43B7-A6D5-1B9FA77341B4}" type="pres">
      <dgm:prSet presAssocID="{EAA3F21E-860A-42B5-BA9E-ADE2BEB4F17C}" presName="hierChild4" presStyleCnt="0"/>
      <dgm:spPr/>
    </dgm:pt>
    <dgm:pt modelId="{13890960-58EB-496A-AE79-8584BA40E941}" type="pres">
      <dgm:prSet presAssocID="{EAA3F21E-860A-42B5-BA9E-ADE2BEB4F17C}" presName="hierChild5" presStyleCnt="0"/>
      <dgm:spPr/>
    </dgm:pt>
    <dgm:pt modelId="{8371CDC1-F8FD-4DFF-B2B7-FA137624DE40}" type="pres">
      <dgm:prSet presAssocID="{CC89E0A0-49EB-4755-88D7-E273BAEB42EF}" presName="hierChild3" presStyleCnt="0"/>
      <dgm:spPr/>
    </dgm:pt>
  </dgm:ptLst>
  <dgm:cxnLst>
    <dgm:cxn modelId="{568E450F-37A3-4D64-9ED5-BFB481E8B507}" type="presOf" srcId="{B42BF31E-94E0-41E8-9551-400F2D49F337}" destId="{AB5D970C-592D-4DD7-B0A3-C739674BDB62}" srcOrd="1" destOrd="0" presId="urn:microsoft.com/office/officeart/2005/8/layout/orgChart1"/>
    <dgm:cxn modelId="{2E53C50F-5DF5-486D-A617-DE032DFA5E2E}" type="presOf" srcId="{EAA3F21E-860A-42B5-BA9E-ADE2BEB4F17C}" destId="{7DA53EA2-1024-4C57-A192-0117280D01C9}" srcOrd="0" destOrd="0" presId="urn:microsoft.com/office/officeart/2005/8/layout/orgChart1"/>
    <dgm:cxn modelId="{5EEA3131-BB4D-4CAE-A3AB-CEB099CF32F8}" type="presOf" srcId="{8D5A68CC-7367-4F23-832C-5465858A0C58}" destId="{046CAB9A-B382-46AA-8DA3-12C0648D5451}" srcOrd="0" destOrd="0" presId="urn:microsoft.com/office/officeart/2005/8/layout/orgChart1"/>
    <dgm:cxn modelId="{7D4B1154-0F0C-457C-9791-62BC8089B4B1}" type="presOf" srcId="{EAA3F21E-860A-42B5-BA9E-ADE2BEB4F17C}" destId="{F8E4FA70-7161-4E7D-8105-220070D9B407}" srcOrd="1" destOrd="0" presId="urn:microsoft.com/office/officeart/2005/8/layout/orgChart1"/>
    <dgm:cxn modelId="{439E2855-94FA-4492-AED6-C3BEB4822C5F}" srcId="{CC89E0A0-49EB-4755-88D7-E273BAEB42EF}" destId="{B42BF31E-94E0-41E8-9551-400F2D49F337}" srcOrd="1" destOrd="0" parTransId="{8D5A68CC-7367-4F23-832C-5465858A0C58}" sibTransId="{49277AB5-9FE4-4914-92BA-CE21D07F3823}"/>
    <dgm:cxn modelId="{EA742A56-E42E-406D-ADD0-9671A00BFB01}" srcId="{75B37B2C-DA77-4666-A05A-E215899962F2}" destId="{CC89E0A0-49EB-4755-88D7-E273BAEB42EF}" srcOrd="0" destOrd="0" parTransId="{A8253338-C4FD-43F5-B2A0-D4709432C727}" sibTransId="{D5333CA5-76C1-4F21-8DBF-EE9F55A5BB53}"/>
    <dgm:cxn modelId="{DDB64C59-67A8-4E4F-87B1-66CC1F282691}" srcId="{CC89E0A0-49EB-4755-88D7-E273BAEB42EF}" destId="{2A243D31-40AB-4478-AC68-F982621E53DE}" srcOrd="0" destOrd="0" parTransId="{FA2AF90C-6BAF-406C-9970-2EB2D196775F}" sibTransId="{71FCC124-AF78-482F-9884-A5CAEDAF292B}"/>
    <dgm:cxn modelId="{ACE73586-5028-44FF-A177-06157C902938}" type="presOf" srcId="{2A243D31-40AB-4478-AC68-F982621E53DE}" destId="{682184E6-0131-4548-9E4C-F3084DC481D4}" srcOrd="0" destOrd="0" presId="urn:microsoft.com/office/officeart/2005/8/layout/orgChart1"/>
    <dgm:cxn modelId="{2B313593-E993-44AB-A1F3-72EDB5FED8FD}" type="presOf" srcId="{FA2AF90C-6BAF-406C-9970-2EB2D196775F}" destId="{F72C9945-9B1B-436A-AB1D-CE8C83512213}" srcOrd="0" destOrd="0" presId="urn:microsoft.com/office/officeart/2005/8/layout/orgChart1"/>
    <dgm:cxn modelId="{BF20979C-4BCA-4367-A434-70D43D7B9DA9}" srcId="{CC89E0A0-49EB-4755-88D7-E273BAEB42EF}" destId="{EAA3F21E-860A-42B5-BA9E-ADE2BEB4F17C}" srcOrd="2" destOrd="0" parTransId="{0A0CA86E-B452-4097-A57E-1A4393A72893}" sibTransId="{15921B96-6D17-4AA6-9EF0-072EAD4FEBE5}"/>
    <dgm:cxn modelId="{8BC8919F-936E-4AD0-A5AA-33DA759EDA3D}" type="presOf" srcId="{B42BF31E-94E0-41E8-9551-400F2D49F337}" destId="{267BAAA9-2728-4C2A-A1E4-1181F5396906}" srcOrd="0" destOrd="0" presId="urn:microsoft.com/office/officeart/2005/8/layout/orgChart1"/>
    <dgm:cxn modelId="{2AF45FA0-2FEA-43BC-BD95-B7C7547035ED}" type="presOf" srcId="{CC89E0A0-49EB-4755-88D7-E273BAEB42EF}" destId="{33DE2B34-AC06-46EA-8B49-C0FDA6C67011}" srcOrd="0" destOrd="0" presId="urn:microsoft.com/office/officeart/2005/8/layout/orgChart1"/>
    <dgm:cxn modelId="{E46D75AE-197B-472E-B1CC-99F9C0EC59D1}" type="presOf" srcId="{75B37B2C-DA77-4666-A05A-E215899962F2}" destId="{96B34D00-B0D2-4CDC-9054-E9F1380776D6}" srcOrd="0" destOrd="0" presId="urn:microsoft.com/office/officeart/2005/8/layout/orgChart1"/>
    <dgm:cxn modelId="{C39C08B7-0786-47EC-9BC3-C0BB7C266D9D}" type="presOf" srcId="{0A0CA86E-B452-4097-A57E-1A4393A72893}" destId="{6F26462C-BD62-4EC7-A7C4-F74D3A1D2DE3}" srcOrd="0" destOrd="0" presId="urn:microsoft.com/office/officeart/2005/8/layout/orgChart1"/>
    <dgm:cxn modelId="{46F2BCDA-AE2F-4807-A532-502C2863D994}" type="presOf" srcId="{CC89E0A0-49EB-4755-88D7-E273BAEB42EF}" destId="{2A7E8D3D-902E-482A-A4F8-6232CB0B9A31}" srcOrd="1" destOrd="0" presId="urn:microsoft.com/office/officeart/2005/8/layout/orgChart1"/>
    <dgm:cxn modelId="{0D4DA8DC-307B-4608-8373-E56156C78E12}" type="presOf" srcId="{2A243D31-40AB-4478-AC68-F982621E53DE}" destId="{4FCCBA89-6A1B-4C2D-9F2F-11DD0B263B93}" srcOrd="1" destOrd="0" presId="urn:microsoft.com/office/officeart/2005/8/layout/orgChart1"/>
    <dgm:cxn modelId="{B5F8A436-C7D9-4C92-8236-0E12D1300E7C}" type="presParOf" srcId="{96B34D00-B0D2-4CDC-9054-E9F1380776D6}" destId="{AC1C0DD1-C3E3-40CF-9E72-CFA6A6B8D646}" srcOrd="0" destOrd="0" presId="urn:microsoft.com/office/officeart/2005/8/layout/orgChart1"/>
    <dgm:cxn modelId="{6AD024DF-B2B2-4CB8-8C4D-A2A6672C9FC3}" type="presParOf" srcId="{AC1C0DD1-C3E3-40CF-9E72-CFA6A6B8D646}" destId="{7C7FC527-8365-45FA-BBB8-5B7AB8DE6B0C}" srcOrd="0" destOrd="0" presId="urn:microsoft.com/office/officeart/2005/8/layout/orgChart1"/>
    <dgm:cxn modelId="{09B8987B-E8E9-4283-9AAF-1BE4365C2EBF}" type="presParOf" srcId="{7C7FC527-8365-45FA-BBB8-5B7AB8DE6B0C}" destId="{33DE2B34-AC06-46EA-8B49-C0FDA6C67011}" srcOrd="0" destOrd="0" presId="urn:microsoft.com/office/officeart/2005/8/layout/orgChart1"/>
    <dgm:cxn modelId="{C33FCEAB-3225-4E06-9378-15E2770EC02E}" type="presParOf" srcId="{7C7FC527-8365-45FA-BBB8-5B7AB8DE6B0C}" destId="{2A7E8D3D-902E-482A-A4F8-6232CB0B9A31}" srcOrd="1" destOrd="0" presId="urn:microsoft.com/office/officeart/2005/8/layout/orgChart1"/>
    <dgm:cxn modelId="{658102E0-752B-4C78-ADBC-21A7D6708B07}" type="presParOf" srcId="{AC1C0DD1-C3E3-40CF-9E72-CFA6A6B8D646}" destId="{DF9722A7-6AE6-48E7-81BF-6A85569BA2FD}" srcOrd="1" destOrd="0" presId="urn:microsoft.com/office/officeart/2005/8/layout/orgChart1"/>
    <dgm:cxn modelId="{92B357F6-8B24-41C3-89DA-EDEE6DD8ED60}" type="presParOf" srcId="{DF9722A7-6AE6-48E7-81BF-6A85569BA2FD}" destId="{F72C9945-9B1B-436A-AB1D-CE8C83512213}" srcOrd="0" destOrd="0" presId="urn:microsoft.com/office/officeart/2005/8/layout/orgChart1"/>
    <dgm:cxn modelId="{2F34F1A2-CAA3-4523-98ED-A0943E6F0899}" type="presParOf" srcId="{DF9722A7-6AE6-48E7-81BF-6A85569BA2FD}" destId="{08614827-2886-4F44-8FF5-EDF09289928A}" srcOrd="1" destOrd="0" presId="urn:microsoft.com/office/officeart/2005/8/layout/orgChart1"/>
    <dgm:cxn modelId="{A4575CDD-9E3C-463F-A104-0FD896C1BC86}" type="presParOf" srcId="{08614827-2886-4F44-8FF5-EDF09289928A}" destId="{C65D4B65-F26E-4037-A8AF-4E4F1BDC12C1}" srcOrd="0" destOrd="0" presId="urn:microsoft.com/office/officeart/2005/8/layout/orgChart1"/>
    <dgm:cxn modelId="{1DB5BFEC-144D-499B-B655-7DC291096E28}" type="presParOf" srcId="{C65D4B65-F26E-4037-A8AF-4E4F1BDC12C1}" destId="{682184E6-0131-4548-9E4C-F3084DC481D4}" srcOrd="0" destOrd="0" presId="urn:microsoft.com/office/officeart/2005/8/layout/orgChart1"/>
    <dgm:cxn modelId="{AD9935DA-476F-4DDF-A7CE-BD659BCB9C25}" type="presParOf" srcId="{C65D4B65-F26E-4037-A8AF-4E4F1BDC12C1}" destId="{4FCCBA89-6A1B-4C2D-9F2F-11DD0B263B93}" srcOrd="1" destOrd="0" presId="urn:microsoft.com/office/officeart/2005/8/layout/orgChart1"/>
    <dgm:cxn modelId="{FCBEF30A-59F1-41D9-8A32-D8C27082850E}" type="presParOf" srcId="{08614827-2886-4F44-8FF5-EDF09289928A}" destId="{3E44A99F-4F2A-4030-9F3A-04AB89F919D7}" srcOrd="1" destOrd="0" presId="urn:microsoft.com/office/officeart/2005/8/layout/orgChart1"/>
    <dgm:cxn modelId="{EDC04E88-1E16-4EFF-83B8-3344E6B352F6}" type="presParOf" srcId="{08614827-2886-4F44-8FF5-EDF09289928A}" destId="{06C8CDE2-4475-4339-901A-B6F865BE63B1}" srcOrd="2" destOrd="0" presId="urn:microsoft.com/office/officeart/2005/8/layout/orgChart1"/>
    <dgm:cxn modelId="{4977B49B-6EC7-4C70-96FB-A30784E9E355}" type="presParOf" srcId="{DF9722A7-6AE6-48E7-81BF-6A85569BA2FD}" destId="{046CAB9A-B382-46AA-8DA3-12C0648D5451}" srcOrd="2" destOrd="0" presId="urn:microsoft.com/office/officeart/2005/8/layout/orgChart1"/>
    <dgm:cxn modelId="{9AE696D3-4269-42DE-8AE0-31B423CE4475}" type="presParOf" srcId="{DF9722A7-6AE6-48E7-81BF-6A85569BA2FD}" destId="{E5E6B7EE-273A-49A7-BCA8-566E39FBD8F2}" srcOrd="3" destOrd="0" presId="urn:microsoft.com/office/officeart/2005/8/layout/orgChart1"/>
    <dgm:cxn modelId="{B0CD62D0-1313-483C-B1AE-C655179D8B7C}" type="presParOf" srcId="{E5E6B7EE-273A-49A7-BCA8-566E39FBD8F2}" destId="{822EA39D-4DFA-42AC-BD77-9C8F88C82F59}" srcOrd="0" destOrd="0" presId="urn:microsoft.com/office/officeart/2005/8/layout/orgChart1"/>
    <dgm:cxn modelId="{0AD755FD-4D1A-4DFA-8CBC-9E0176C11F22}" type="presParOf" srcId="{822EA39D-4DFA-42AC-BD77-9C8F88C82F59}" destId="{267BAAA9-2728-4C2A-A1E4-1181F5396906}" srcOrd="0" destOrd="0" presId="urn:microsoft.com/office/officeart/2005/8/layout/orgChart1"/>
    <dgm:cxn modelId="{0DC84F1B-8537-426C-B87C-88B30BB6B531}" type="presParOf" srcId="{822EA39D-4DFA-42AC-BD77-9C8F88C82F59}" destId="{AB5D970C-592D-4DD7-B0A3-C739674BDB62}" srcOrd="1" destOrd="0" presId="urn:microsoft.com/office/officeart/2005/8/layout/orgChart1"/>
    <dgm:cxn modelId="{C65FDC5A-32C5-49CB-91E6-8C90B6210E21}" type="presParOf" srcId="{E5E6B7EE-273A-49A7-BCA8-566E39FBD8F2}" destId="{C3F2CD67-680D-4694-9628-F3E26688C9B6}" srcOrd="1" destOrd="0" presId="urn:microsoft.com/office/officeart/2005/8/layout/orgChart1"/>
    <dgm:cxn modelId="{22168C0D-3E3B-4CB1-BC51-9635CBFBC4BE}" type="presParOf" srcId="{E5E6B7EE-273A-49A7-BCA8-566E39FBD8F2}" destId="{01F1208A-08AD-4ED3-8CF0-081D277F19BA}" srcOrd="2" destOrd="0" presId="urn:microsoft.com/office/officeart/2005/8/layout/orgChart1"/>
    <dgm:cxn modelId="{34D9F863-8DCE-4720-A7D2-C34F2D2DD615}" type="presParOf" srcId="{DF9722A7-6AE6-48E7-81BF-6A85569BA2FD}" destId="{6F26462C-BD62-4EC7-A7C4-F74D3A1D2DE3}" srcOrd="4" destOrd="0" presId="urn:microsoft.com/office/officeart/2005/8/layout/orgChart1"/>
    <dgm:cxn modelId="{6A434CA2-3BCE-4E05-A030-E682DD7B6D95}" type="presParOf" srcId="{DF9722A7-6AE6-48E7-81BF-6A85569BA2FD}" destId="{69471A4C-9004-4C2E-97AA-872FD6AFD438}" srcOrd="5" destOrd="0" presId="urn:microsoft.com/office/officeart/2005/8/layout/orgChart1"/>
    <dgm:cxn modelId="{2F6BBFAB-E9FF-437E-B6AC-E052E233255C}" type="presParOf" srcId="{69471A4C-9004-4C2E-97AA-872FD6AFD438}" destId="{62163AD1-5E8D-4699-8733-7C8F29DB18B6}" srcOrd="0" destOrd="0" presId="urn:microsoft.com/office/officeart/2005/8/layout/orgChart1"/>
    <dgm:cxn modelId="{49F3AE22-2896-4763-942D-B8D8DBC96FCD}" type="presParOf" srcId="{62163AD1-5E8D-4699-8733-7C8F29DB18B6}" destId="{7DA53EA2-1024-4C57-A192-0117280D01C9}" srcOrd="0" destOrd="0" presId="urn:microsoft.com/office/officeart/2005/8/layout/orgChart1"/>
    <dgm:cxn modelId="{3316D194-7721-469F-8FB0-CE92C89A8671}" type="presParOf" srcId="{62163AD1-5E8D-4699-8733-7C8F29DB18B6}" destId="{F8E4FA70-7161-4E7D-8105-220070D9B407}" srcOrd="1" destOrd="0" presId="urn:microsoft.com/office/officeart/2005/8/layout/orgChart1"/>
    <dgm:cxn modelId="{F118F247-C7D2-4BE7-8140-F9C8FEB66581}" type="presParOf" srcId="{69471A4C-9004-4C2E-97AA-872FD6AFD438}" destId="{E6D5B450-E2F7-43B7-A6D5-1B9FA77341B4}" srcOrd="1" destOrd="0" presId="urn:microsoft.com/office/officeart/2005/8/layout/orgChart1"/>
    <dgm:cxn modelId="{51AD5A8F-DBE5-4B53-AD5A-FB4C9340ACC3}" type="presParOf" srcId="{69471A4C-9004-4C2E-97AA-872FD6AFD438}" destId="{13890960-58EB-496A-AE79-8584BA40E941}" srcOrd="2" destOrd="0" presId="urn:microsoft.com/office/officeart/2005/8/layout/orgChart1"/>
    <dgm:cxn modelId="{0AD77623-5423-4BA4-8F37-9563A471ABCA}" type="presParOf" srcId="{AC1C0DD1-C3E3-40CF-9E72-CFA6A6B8D646}" destId="{8371CDC1-F8FD-4DFF-B2B7-FA137624DE4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D194FD-7F59-5141-822B-9BFA73FB5144}" type="doc">
      <dgm:prSet loTypeId="urn:microsoft.com/office/officeart/2005/8/layout/radial4" loCatId="" qsTypeId="urn:microsoft.com/office/officeart/2005/8/quickstyle/simple1" qsCatId="simple" csTypeId="urn:microsoft.com/office/officeart/2005/8/colors/colorful1" csCatId="colorful" phldr="1"/>
      <dgm:spPr/>
      <dgm:t>
        <a:bodyPr/>
        <a:lstStyle/>
        <a:p>
          <a:endParaRPr lang="en-US"/>
        </a:p>
      </dgm:t>
    </dgm:pt>
    <dgm:pt modelId="{829C6AD4-1548-5346-8821-389AC71B77AA}">
      <dgm:prSet phldrT="[Text]" custT="1"/>
      <dgm:spPr/>
      <dgm:t>
        <a:bodyPr/>
        <a:lstStyle/>
        <a:p>
          <a:r>
            <a:rPr lang="en-US" sz="2400" dirty="0"/>
            <a:t>A challenging environment to operate equipment</a:t>
          </a:r>
        </a:p>
      </dgm:t>
    </dgm:pt>
    <dgm:pt modelId="{3A3C320A-4C41-7348-9B87-C1543BE9EEA2}" type="parTrans" cxnId="{C55AB691-640C-0943-9DDC-38F5D45759C0}">
      <dgm:prSet/>
      <dgm:spPr/>
      <dgm:t>
        <a:bodyPr/>
        <a:lstStyle/>
        <a:p>
          <a:endParaRPr lang="en-US"/>
        </a:p>
      </dgm:t>
    </dgm:pt>
    <dgm:pt modelId="{6CCA9D93-E4FF-CB4D-93B6-558E4605F196}" type="sibTrans" cxnId="{C55AB691-640C-0943-9DDC-38F5D45759C0}">
      <dgm:prSet/>
      <dgm:spPr/>
      <dgm:t>
        <a:bodyPr/>
        <a:lstStyle/>
        <a:p>
          <a:endParaRPr lang="en-US"/>
        </a:p>
      </dgm:t>
    </dgm:pt>
    <dgm:pt modelId="{A9A4E356-CB06-AE45-B2B9-586EB7ED2B49}">
      <dgm:prSet phldrT="[Text]"/>
      <dgm:spPr/>
      <dgm:t>
        <a:bodyPr/>
        <a:lstStyle/>
        <a:p>
          <a:r>
            <a:rPr lang="en-US" dirty="0"/>
            <a:t>Complex Installed  systems</a:t>
          </a:r>
        </a:p>
      </dgm:t>
    </dgm:pt>
    <dgm:pt modelId="{8B1A6894-026E-2F40-A993-259D64DE6C36}" type="parTrans" cxnId="{7062A909-A8C0-C649-8E8C-789C942318FE}">
      <dgm:prSet/>
      <dgm:spPr/>
      <dgm:t>
        <a:bodyPr/>
        <a:lstStyle/>
        <a:p>
          <a:endParaRPr lang="en-US"/>
        </a:p>
      </dgm:t>
    </dgm:pt>
    <dgm:pt modelId="{2FD6E4EC-FEA1-184F-8E3D-AF9DAA7D9532}" type="sibTrans" cxnId="{7062A909-A8C0-C649-8E8C-789C942318FE}">
      <dgm:prSet/>
      <dgm:spPr/>
      <dgm:t>
        <a:bodyPr/>
        <a:lstStyle/>
        <a:p>
          <a:endParaRPr lang="en-US"/>
        </a:p>
      </dgm:t>
    </dgm:pt>
    <dgm:pt modelId="{921B3432-D402-F545-99EB-F17952188A32}">
      <dgm:prSet phldrT="[Text]"/>
      <dgm:spPr/>
      <dgm:t>
        <a:bodyPr/>
        <a:lstStyle/>
        <a:p>
          <a:r>
            <a:rPr lang="en-US" dirty="0"/>
            <a:t>Hazardous environment</a:t>
          </a:r>
        </a:p>
      </dgm:t>
    </dgm:pt>
    <dgm:pt modelId="{F69EDD5B-40FD-C045-842A-8AE680E9A367}" type="parTrans" cxnId="{2133CD89-6907-854D-8D3D-8F62E346E9A0}">
      <dgm:prSet/>
      <dgm:spPr/>
      <dgm:t>
        <a:bodyPr/>
        <a:lstStyle/>
        <a:p>
          <a:endParaRPr lang="en-US"/>
        </a:p>
      </dgm:t>
    </dgm:pt>
    <dgm:pt modelId="{01C6D6EB-F8C9-CB49-94AB-818FC2276673}" type="sibTrans" cxnId="{2133CD89-6907-854D-8D3D-8F62E346E9A0}">
      <dgm:prSet/>
      <dgm:spPr/>
      <dgm:t>
        <a:bodyPr/>
        <a:lstStyle/>
        <a:p>
          <a:endParaRPr lang="en-US"/>
        </a:p>
      </dgm:t>
    </dgm:pt>
    <dgm:pt modelId="{29EF0512-470D-0248-A0E2-E933D9AB9881}">
      <dgm:prSet phldrT="[Text]"/>
      <dgm:spPr/>
      <dgm:t>
        <a:bodyPr/>
        <a:lstStyle/>
        <a:p>
          <a:r>
            <a:rPr lang="en-US" dirty="0"/>
            <a:t>Limited access opportunities </a:t>
          </a:r>
        </a:p>
      </dgm:t>
    </dgm:pt>
    <dgm:pt modelId="{BA5B06EE-B011-5840-B751-31CB0B52463A}" type="parTrans" cxnId="{565F97E6-BDFF-774C-A3AA-B798E03468B9}">
      <dgm:prSet/>
      <dgm:spPr/>
      <dgm:t>
        <a:bodyPr/>
        <a:lstStyle/>
        <a:p>
          <a:endParaRPr lang="en-US"/>
        </a:p>
      </dgm:t>
    </dgm:pt>
    <dgm:pt modelId="{32412E45-2B5D-7B4B-9500-C51454B60880}" type="sibTrans" cxnId="{565F97E6-BDFF-774C-A3AA-B798E03468B9}">
      <dgm:prSet/>
      <dgm:spPr/>
      <dgm:t>
        <a:bodyPr/>
        <a:lstStyle/>
        <a:p>
          <a:endParaRPr lang="en-US"/>
        </a:p>
      </dgm:t>
    </dgm:pt>
    <dgm:pt modelId="{F7B33308-F400-E245-BC55-D40B476C6114}" type="pres">
      <dgm:prSet presAssocID="{69D194FD-7F59-5141-822B-9BFA73FB5144}" presName="cycle" presStyleCnt="0">
        <dgm:presLayoutVars>
          <dgm:chMax val="1"/>
          <dgm:dir/>
          <dgm:animLvl val="ctr"/>
          <dgm:resizeHandles val="exact"/>
        </dgm:presLayoutVars>
      </dgm:prSet>
      <dgm:spPr/>
    </dgm:pt>
    <dgm:pt modelId="{4C08357F-3F8D-514B-8CE7-144A91AD4111}" type="pres">
      <dgm:prSet presAssocID="{829C6AD4-1548-5346-8821-389AC71B77AA}" presName="centerShape" presStyleLbl="node0" presStyleIdx="0" presStyleCnt="1" custScaleX="147082"/>
      <dgm:spPr/>
    </dgm:pt>
    <dgm:pt modelId="{52634C6C-F182-9442-85CB-9882AC584C41}" type="pres">
      <dgm:prSet presAssocID="{8B1A6894-026E-2F40-A993-259D64DE6C36}" presName="parTrans" presStyleLbl="bgSibTrans2D1" presStyleIdx="0" presStyleCnt="3"/>
      <dgm:spPr/>
    </dgm:pt>
    <dgm:pt modelId="{7C48A011-25AE-3A4C-B1BB-A82C5EA7C75E}" type="pres">
      <dgm:prSet presAssocID="{A9A4E356-CB06-AE45-B2B9-586EB7ED2B49}" presName="node" presStyleLbl="node1" presStyleIdx="0" presStyleCnt="3" custRadScaleRad="113849" custRadScaleInc="-980">
        <dgm:presLayoutVars>
          <dgm:bulletEnabled val="1"/>
        </dgm:presLayoutVars>
      </dgm:prSet>
      <dgm:spPr/>
    </dgm:pt>
    <dgm:pt modelId="{B8A9340E-3E8F-304E-8709-FAF252098D44}" type="pres">
      <dgm:prSet presAssocID="{F69EDD5B-40FD-C045-842A-8AE680E9A367}" presName="parTrans" presStyleLbl="bgSibTrans2D1" presStyleIdx="1" presStyleCnt="3"/>
      <dgm:spPr/>
    </dgm:pt>
    <dgm:pt modelId="{061C0305-EB79-9A44-9661-E4C682DA03F1}" type="pres">
      <dgm:prSet presAssocID="{921B3432-D402-F545-99EB-F17952188A32}" presName="node" presStyleLbl="node1" presStyleIdx="1" presStyleCnt="3">
        <dgm:presLayoutVars>
          <dgm:bulletEnabled val="1"/>
        </dgm:presLayoutVars>
      </dgm:prSet>
      <dgm:spPr/>
    </dgm:pt>
    <dgm:pt modelId="{2AD24786-EF1B-BC43-A4B3-8E5796765AE4}" type="pres">
      <dgm:prSet presAssocID="{BA5B06EE-B011-5840-B751-31CB0B52463A}" presName="parTrans" presStyleLbl="bgSibTrans2D1" presStyleIdx="2" presStyleCnt="3"/>
      <dgm:spPr/>
    </dgm:pt>
    <dgm:pt modelId="{9ABC0C97-CCD7-2145-BC80-63A67BBC91DF}" type="pres">
      <dgm:prSet presAssocID="{29EF0512-470D-0248-A0E2-E933D9AB9881}" presName="node" presStyleLbl="node1" presStyleIdx="2" presStyleCnt="3" custRadScaleRad="116872" custRadScaleInc="3480">
        <dgm:presLayoutVars>
          <dgm:bulletEnabled val="1"/>
        </dgm:presLayoutVars>
      </dgm:prSet>
      <dgm:spPr/>
    </dgm:pt>
  </dgm:ptLst>
  <dgm:cxnLst>
    <dgm:cxn modelId="{7062A909-A8C0-C649-8E8C-789C942318FE}" srcId="{829C6AD4-1548-5346-8821-389AC71B77AA}" destId="{A9A4E356-CB06-AE45-B2B9-586EB7ED2B49}" srcOrd="0" destOrd="0" parTransId="{8B1A6894-026E-2F40-A993-259D64DE6C36}" sibTransId="{2FD6E4EC-FEA1-184F-8E3D-AF9DAA7D9532}"/>
    <dgm:cxn modelId="{52C9DE34-2A0B-854C-AA12-08DFF285B21D}" type="presOf" srcId="{69D194FD-7F59-5141-822B-9BFA73FB5144}" destId="{F7B33308-F400-E245-BC55-D40B476C6114}" srcOrd="0" destOrd="0" presId="urn:microsoft.com/office/officeart/2005/8/layout/radial4"/>
    <dgm:cxn modelId="{947BFE6D-E00A-D445-9151-CC287761DBD2}" type="presOf" srcId="{921B3432-D402-F545-99EB-F17952188A32}" destId="{061C0305-EB79-9A44-9661-E4C682DA03F1}" srcOrd="0" destOrd="0" presId="urn:microsoft.com/office/officeart/2005/8/layout/radial4"/>
    <dgm:cxn modelId="{17478970-C55D-384C-9A68-85276D1FA9D5}" type="presOf" srcId="{F69EDD5B-40FD-C045-842A-8AE680E9A367}" destId="{B8A9340E-3E8F-304E-8709-FAF252098D44}" srcOrd="0" destOrd="0" presId="urn:microsoft.com/office/officeart/2005/8/layout/radial4"/>
    <dgm:cxn modelId="{2133CD89-6907-854D-8D3D-8F62E346E9A0}" srcId="{829C6AD4-1548-5346-8821-389AC71B77AA}" destId="{921B3432-D402-F545-99EB-F17952188A32}" srcOrd="1" destOrd="0" parTransId="{F69EDD5B-40FD-C045-842A-8AE680E9A367}" sibTransId="{01C6D6EB-F8C9-CB49-94AB-818FC2276673}"/>
    <dgm:cxn modelId="{C55AB691-640C-0943-9DDC-38F5D45759C0}" srcId="{69D194FD-7F59-5141-822B-9BFA73FB5144}" destId="{829C6AD4-1548-5346-8821-389AC71B77AA}" srcOrd="0" destOrd="0" parTransId="{3A3C320A-4C41-7348-9B87-C1543BE9EEA2}" sibTransId="{6CCA9D93-E4FF-CB4D-93B6-558E4605F196}"/>
    <dgm:cxn modelId="{73B13896-7014-CE4A-8127-AC7A64EC4845}" type="presOf" srcId="{8B1A6894-026E-2F40-A993-259D64DE6C36}" destId="{52634C6C-F182-9442-85CB-9882AC584C41}" srcOrd="0" destOrd="0" presId="urn:microsoft.com/office/officeart/2005/8/layout/radial4"/>
    <dgm:cxn modelId="{F28D7599-079C-1C42-A647-FC009B985720}" type="presOf" srcId="{829C6AD4-1548-5346-8821-389AC71B77AA}" destId="{4C08357F-3F8D-514B-8CE7-144A91AD4111}" srcOrd="0" destOrd="0" presId="urn:microsoft.com/office/officeart/2005/8/layout/radial4"/>
    <dgm:cxn modelId="{7A2B2E9B-A447-A343-A6EB-650A54EC2E21}" type="presOf" srcId="{29EF0512-470D-0248-A0E2-E933D9AB9881}" destId="{9ABC0C97-CCD7-2145-BC80-63A67BBC91DF}" srcOrd="0" destOrd="0" presId="urn:microsoft.com/office/officeart/2005/8/layout/radial4"/>
    <dgm:cxn modelId="{2AE5209E-C9F4-D048-AC67-21902E9759EE}" type="presOf" srcId="{BA5B06EE-B011-5840-B751-31CB0B52463A}" destId="{2AD24786-EF1B-BC43-A4B3-8E5796765AE4}" srcOrd="0" destOrd="0" presId="urn:microsoft.com/office/officeart/2005/8/layout/radial4"/>
    <dgm:cxn modelId="{DEA504D8-8F9B-664D-8DB9-7DACCDDF3E93}" type="presOf" srcId="{A9A4E356-CB06-AE45-B2B9-586EB7ED2B49}" destId="{7C48A011-25AE-3A4C-B1BB-A82C5EA7C75E}" srcOrd="0" destOrd="0" presId="urn:microsoft.com/office/officeart/2005/8/layout/radial4"/>
    <dgm:cxn modelId="{565F97E6-BDFF-774C-A3AA-B798E03468B9}" srcId="{829C6AD4-1548-5346-8821-389AC71B77AA}" destId="{29EF0512-470D-0248-A0E2-E933D9AB9881}" srcOrd="2" destOrd="0" parTransId="{BA5B06EE-B011-5840-B751-31CB0B52463A}" sibTransId="{32412E45-2B5D-7B4B-9500-C51454B60880}"/>
    <dgm:cxn modelId="{4F5F5EE3-E882-6B49-9A2A-2523DB2252AB}" type="presParOf" srcId="{F7B33308-F400-E245-BC55-D40B476C6114}" destId="{4C08357F-3F8D-514B-8CE7-144A91AD4111}" srcOrd="0" destOrd="0" presId="urn:microsoft.com/office/officeart/2005/8/layout/radial4"/>
    <dgm:cxn modelId="{3E9F259C-9F86-3E47-BE23-8AF5C5CF6639}" type="presParOf" srcId="{F7B33308-F400-E245-BC55-D40B476C6114}" destId="{52634C6C-F182-9442-85CB-9882AC584C41}" srcOrd="1" destOrd="0" presId="urn:microsoft.com/office/officeart/2005/8/layout/radial4"/>
    <dgm:cxn modelId="{D59F4E4B-09DA-9E4A-ACE5-F25335D26C44}" type="presParOf" srcId="{F7B33308-F400-E245-BC55-D40B476C6114}" destId="{7C48A011-25AE-3A4C-B1BB-A82C5EA7C75E}" srcOrd="2" destOrd="0" presId="urn:microsoft.com/office/officeart/2005/8/layout/radial4"/>
    <dgm:cxn modelId="{5EF231AD-6C44-224B-ABD8-93CEF2AC0083}" type="presParOf" srcId="{F7B33308-F400-E245-BC55-D40B476C6114}" destId="{B8A9340E-3E8F-304E-8709-FAF252098D44}" srcOrd="3" destOrd="0" presId="urn:microsoft.com/office/officeart/2005/8/layout/radial4"/>
    <dgm:cxn modelId="{61327224-275F-874E-91DF-CD5A3ED09A55}" type="presParOf" srcId="{F7B33308-F400-E245-BC55-D40B476C6114}" destId="{061C0305-EB79-9A44-9661-E4C682DA03F1}" srcOrd="4" destOrd="0" presId="urn:microsoft.com/office/officeart/2005/8/layout/radial4"/>
    <dgm:cxn modelId="{A7908381-9230-8C43-B0A0-9D1A41705516}" type="presParOf" srcId="{F7B33308-F400-E245-BC55-D40B476C6114}" destId="{2AD24786-EF1B-BC43-A4B3-8E5796765AE4}" srcOrd="5" destOrd="0" presId="urn:microsoft.com/office/officeart/2005/8/layout/radial4"/>
    <dgm:cxn modelId="{CE5B47F7-8C3B-484B-83AC-97C696DB71C5}" type="presParOf" srcId="{F7B33308-F400-E245-BC55-D40B476C6114}" destId="{9ABC0C97-CCD7-2145-BC80-63A67BBC91DF}"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DD3D36-231E-EC4B-9845-5A0D70239C8C}"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3E744D3E-8F1E-A64C-B22B-76865127E345}">
      <dgm:prSet phldrT="[Text]" custT="1"/>
      <dgm:spPr/>
      <dgm:t>
        <a:bodyPr/>
        <a:lstStyle/>
        <a:p>
          <a:r>
            <a:rPr lang="en-US" sz="1400" b="0" dirty="0"/>
            <a:t>INTERVENTIONS</a:t>
          </a:r>
        </a:p>
        <a:p>
          <a:r>
            <a:rPr lang="en-US" sz="1400" b="0" dirty="0"/>
            <a:t> within Bunker</a:t>
          </a:r>
        </a:p>
      </dgm:t>
    </dgm:pt>
    <dgm:pt modelId="{20225FCF-DE94-4445-926F-33FA15D39821}" type="parTrans" cxnId="{9D042917-0910-4445-AA24-1C8D1FA293D7}">
      <dgm:prSet/>
      <dgm:spPr/>
      <dgm:t>
        <a:bodyPr/>
        <a:lstStyle/>
        <a:p>
          <a:endParaRPr lang="en-US" sz="2000" b="0"/>
        </a:p>
      </dgm:t>
    </dgm:pt>
    <dgm:pt modelId="{53AD7F2C-5536-F245-882C-5A291F33B877}" type="sibTrans" cxnId="{9D042917-0910-4445-AA24-1C8D1FA293D7}">
      <dgm:prSet/>
      <dgm:spPr/>
      <dgm:t>
        <a:bodyPr/>
        <a:lstStyle/>
        <a:p>
          <a:endParaRPr lang="en-US" sz="2000" b="0"/>
        </a:p>
      </dgm:t>
    </dgm:pt>
    <dgm:pt modelId="{7D19297D-E0EA-454C-B0B7-369CF55760BF}">
      <dgm:prSet phldrT="[Text]" custT="1"/>
      <dgm:spPr/>
      <dgm:t>
        <a:bodyPr/>
        <a:lstStyle/>
        <a:p>
          <a:r>
            <a:rPr lang="en-US" sz="1400" b="0" dirty="0"/>
            <a:t>SCHEDULED</a:t>
          </a:r>
        </a:p>
      </dgm:t>
    </dgm:pt>
    <dgm:pt modelId="{8E34EC3E-91A9-4044-A7D5-0E48A03E35A5}" type="parTrans" cxnId="{45F8B1C1-44C5-7B41-B6FF-D7A85AF979BE}">
      <dgm:prSet/>
      <dgm:spPr/>
      <dgm:t>
        <a:bodyPr/>
        <a:lstStyle/>
        <a:p>
          <a:endParaRPr lang="en-US" sz="2000" b="0"/>
        </a:p>
      </dgm:t>
    </dgm:pt>
    <dgm:pt modelId="{0AECCB35-AA9F-1245-B3D0-30E74E1F9157}" type="sibTrans" cxnId="{45F8B1C1-44C5-7B41-B6FF-D7A85AF979BE}">
      <dgm:prSet/>
      <dgm:spPr/>
      <dgm:t>
        <a:bodyPr/>
        <a:lstStyle/>
        <a:p>
          <a:endParaRPr lang="en-US" sz="2000" b="0"/>
        </a:p>
      </dgm:t>
    </dgm:pt>
    <dgm:pt modelId="{A712ABE8-AB75-A041-B2AD-CDAEDC38F736}">
      <dgm:prSet phldrT="[Text]" custT="1"/>
      <dgm:spPr/>
      <dgm:t>
        <a:bodyPr/>
        <a:lstStyle/>
        <a:p>
          <a:r>
            <a:rPr lang="en-US" sz="1400" b="0" dirty="0"/>
            <a:t>Type I(A)</a:t>
          </a:r>
        </a:p>
        <a:p>
          <a:r>
            <a:rPr lang="en-US" sz="1400" b="0" dirty="0"/>
            <a:t>MAJOR</a:t>
          </a:r>
        </a:p>
      </dgm:t>
    </dgm:pt>
    <dgm:pt modelId="{86F7CE60-55F1-B045-8CDC-0D4A07DB1522}" type="parTrans" cxnId="{E8EC05E0-0570-2D4A-AD7C-1E29D17C48F2}">
      <dgm:prSet/>
      <dgm:spPr/>
      <dgm:t>
        <a:bodyPr/>
        <a:lstStyle/>
        <a:p>
          <a:endParaRPr lang="en-US" sz="2000" b="0"/>
        </a:p>
      </dgm:t>
    </dgm:pt>
    <dgm:pt modelId="{40D8F138-2650-5B49-8EE4-E41D9E36D69B}" type="sibTrans" cxnId="{E8EC05E0-0570-2D4A-AD7C-1E29D17C48F2}">
      <dgm:prSet/>
      <dgm:spPr/>
      <dgm:t>
        <a:bodyPr/>
        <a:lstStyle/>
        <a:p>
          <a:endParaRPr lang="en-US" sz="2000" b="0"/>
        </a:p>
      </dgm:t>
    </dgm:pt>
    <dgm:pt modelId="{8EFEDE41-BC82-D147-90E7-24D77DD06853}">
      <dgm:prSet phldrT="[Text]" custT="1"/>
      <dgm:spPr/>
      <dgm:t>
        <a:bodyPr/>
        <a:lstStyle/>
        <a:p>
          <a:r>
            <a:rPr lang="en-US" sz="1400" b="0" dirty="0"/>
            <a:t>Type II</a:t>
          </a:r>
        </a:p>
        <a:p>
          <a:r>
            <a:rPr lang="en-US" sz="1400" b="0" dirty="0"/>
            <a:t>BREAKDOWN</a:t>
          </a:r>
        </a:p>
      </dgm:t>
    </dgm:pt>
    <dgm:pt modelId="{7442E5C2-9A82-7E4F-929B-D75B67DFA939}" type="parTrans" cxnId="{24D42E6C-4D87-0940-BD1B-E3C0146BD151}">
      <dgm:prSet/>
      <dgm:spPr/>
      <dgm:t>
        <a:bodyPr/>
        <a:lstStyle/>
        <a:p>
          <a:endParaRPr lang="en-US" sz="2000" b="0"/>
        </a:p>
      </dgm:t>
    </dgm:pt>
    <dgm:pt modelId="{D49ADB15-591E-1045-A4B5-D0A414B71576}" type="sibTrans" cxnId="{24D42E6C-4D87-0940-BD1B-E3C0146BD151}">
      <dgm:prSet/>
      <dgm:spPr/>
      <dgm:t>
        <a:bodyPr/>
        <a:lstStyle/>
        <a:p>
          <a:endParaRPr lang="en-US" sz="2000" b="0"/>
        </a:p>
      </dgm:t>
    </dgm:pt>
    <dgm:pt modelId="{6BDD5DF9-2603-1049-811A-DE9C9F9B4305}">
      <dgm:prSet phldrT="[Text]" custT="1"/>
      <dgm:spPr/>
      <dgm:t>
        <a:bodyPr/>
        <a:lstStyle/>
        <a:p>
          <a:r>
            <a:rPr lang="en-US" sz="1400" b="0" dirty="0"/>
            <a:t>Type I(B)</a:t>
          </a:r>
        </a:p>
        <a:p>
          <a:r>
            <a:rPr lang="en-US" sz="1400" b="0" dirty="0"/>
            <a:t>MINOR</a:t>
          </a:r>
        </a:p>
      </dgm:t>
    </dgm:pt>
    <dgm:pt modelId="{E86E9201-E26A-A54E-AD0C-90228D57EBDB}" type="parTrans" cxnId="{A81A265B-0F47-0947-AF77-9456F1B86FAE}">
      <dgm:prSet/>
      <dgm:spPr/>
      <dgm:t>
        <a:bodyPr/>
        <a:lstStyle/>
        <a:p>
          <a:endParaRPr lang="en-US" sz="1800" b="0"/>
        </a:p>
      </dgm:t>
    </dgm:pt>
    <dgm:pt modelId="{73CE72C5-93F8-CC4C-BDCA-6ECA544F7F87}" type="sibTrans" cxnId="{A81A265B-0F47-0947-AF77-9456F1B86FAE}">
      <dgm:prSet/>
      <dgm:spPr/>
      <dgm:t>
        <a:bodyPr/>
        <a:lstStyle/>
        <a:p>
          <a:endParaRPr lang="en-US" sz="1800" b="0"/>
        </a:p>
      </dgm:t>
    </dgm:pt>
    <dgm:pt modelId="{F7510B5B-F0B3-441A-BD7E-38190D612613}">
      <dgm:prSet phldrT="[Text]" custT="1"/>
      <dgm:spPr/>
      <dgm:t>
        <a:bodyPr/>
        <a:lstStyle/>
        <a:p>
          <a:r>
            <a:rPr lang="en-US" sz="1400" b="0" dirty="0"/>
            <a:t>Inspection / Maintenance</a:t>
          </a:r>
        </a:p>
      </dgm:t>
    </dgm:pt>
    <dgm:pt modelId="{B21DE155-08F9-4145-8C52-2C4291226289}" type="parTrans" cxnId="{53677761-545E-4916-B798-7CFF5EBAA514}">
      <dgm:prSet/>
      <dgm:spPr/>
      <dgm:t>
        <a:bodyPr/>
        <a:lstStyle/>
        <a:p>
          <a:endParaRPr lang="en-US"/>
        </a:p>
      </dgm:t>
    </dgm:pt>
    <dgm:pt modelId="{71DCB81F-A776-46AD-A357-5EBE42426C1D}" type="sibTrans" cxnId="{53677761-545E-4916-B798-7CFF5EBAA514}">
      <dgm:prSet/>
      <dgm:spPr/>
      <dgm:t>
        <a:bodyPr/>
        <a:lstStyle/>
        <a:p>
          <a:endParaRPr lang="en-US"/>
        </a:p>
      </dgm:t>
    </dgm:pt>
    <dgm:pt modelId="{CF298D52-478F-49A9-AC17-7A0D8A563E66}">
      <dgm:prSet phldrT="[Text]" custT="1"/>
      <dgm:spPr/>
      <dgm:t>
        <a:bodyPr/>
        <a:lstStyle/>
        <a:p>
          <a:r>
            <a:rPr lang="en-US" sz="1400" b="0" dirty="0"/>
            <a:t>UNSCHEDULED</a:t>
          </a:r>
        </a:p>
      </dgm:t>
    </dgm:pt>
    <dgm:pt modelId="{5EB47796-2E37-4D4A-A8D6-8248910DB1EB}" type="sibTrans" cxnId="{82FE1E99-34AC-4B57-897E-BF64CD7DF87F}">
      <dgm:prSet/>
      <dgm:spPr/>
      <dgm:t>
        <a:bodyPr/>
        <a:lstStyle/>
        <a:p>
          <a:endParaRPr lang="en-US"/>
        </a:p>
      </dgm:t>
    </dgm:pt>
    <dgm:pt modelId="{52BC6BE7-6899-4AD9-9406-475AD5D72F17}" type="parTrans" cxnId="{82FE1E99-34AC-4B57-897E-BF64CD7DF87F}">
      <dgm:prSet/>
      <dgm:spPr/>
      <dgm:t>
        <a:bodyPr/>
        <a:lstStyle/>
        <a:p>
          <a:endParaRPr lang="en-US"/>
        </a:p>
      </dgm:t>
    </dgm:pt>
    <dgm:pt modelId="{A4761F9F-2D23-4F3D-A6FB-925B7B5A7E96}">
      <dgm:prSet phldrT="[Text]" custT="1"/>
      <dgm:spPr/>
      <dgm:t>
        <a:bodyPr/>
        <a:lstStyle/>
        <a:p>
          <a:r>
            <a:rPr lang="en-US" sz="1400" b="0" dirty="0"/>
            <a:t>Installation / Overhaul</a:t>
          </a:r>
        </a:p>
      </dgm:t>
    </dgm:pt>
    <dgm:pt modelId="{BBB8C89B-C177-4F93-9C5F-569910CC83C5}" type="parTrans" cxnId="{B2AA6D03-9D51-4FED-A5A8-20838B36DCF8}">
      <dgm:prSet/>
      <dgm:spPr/>
      <dgm:t>
        <a:bodyPr/>
        <a:lstStyle/>
        <a:p>
          <a:endParaRPr lang="en-US"/>
        </a:p>
      </dgm:t>
    </dgm:pt>
    <dgm:pt modelId="{73AE91DB-5584-419A-9EE5-5E1444F34946}" type="sibTrans" cxnId="{B2AA6D03-9D51-4FED-A5A8-20838B36DCF8}">
      <dgm:prSet/>
      <dgm:spPr/>
      <dgm:t>
        <a:bodyPr/>
        <a:lstStyle/>
        <a:p>
          <a:endParaRPr lang="en-US"/>
        </a:p>
      </dgm:t>
    </dgm:pt>
    <dgm:pt modelId="{2B34277A-8E4B-4F2F-B7AF-6502B6AE0658}">
      <dgm:prSet phldrT="[Text]" custT="1"/>
      <dgm:spPr/>
      <dgm:t>
        <a:bodyPr/>
        <a:lstStyle/>
        <a:p>
          <a:r>
            <a:rPr lang="en-US" sz="1400" b="0" dirty="0"/>
            <a:t>Diagnostic / Repair</a:t>
          </a:r>
        </a:p>
      </dgm:t>
    </dgm:pt>
    <dgm:pt modelId="{746C8939-2161-417C-B9C8-15E5748D135C}" type="parTrans" cxnId="{C3A52183-6ED2-4DD5-A0C2-3A45B6C155F9}">
      <dgm:prSet/>
      <dgm:spPr/>
      <dgm:t>
        <a:bodyPr/>
        <a:lstStyle/>
        <a:p>
          <a:endParaRPr lang="en-US"/>
        </a:p>
      </dgm:t>
    </dgm:pt>
    <dgm:pt modelId="{5029AB2A-AA79-4EEC-9818-EC94CC0C9293}" type="sibTrans" cxnId="{C3A52183-6ED2-4DD5-A0C2-3A45B6C155F9}">
      <dgm:prSet/>
      <dgm:spPr/>
      <dgm:t>
        <a:bodyPr/>
        <a:lstStyle/>
        <a:p>
          <a:endParaRPr lang="en-US"/>
        </a:p>
      </dgm:t>
    </dgm:pt>
    <dgm:pt modelId="{02A6C8DE-4AF0-E344-B86A-212FE4CCCEEE}" type="pres">
      <dgm:prSet presAssocID="{2EDD3D36-231E-EC4B-9845-5A0D70239C8C}" presName="hierChild1" presStyleCnt="0">
        <dgm:presLayoutVars>
          <dgm:chPref val="1"/>
          <dgm:dir/>
          <dgm:animOne val="branch"/>
          <dgm:animLvl val="lvl"/>
          <dgm:resizeHandles/>
        </dgm:presLayoutVars>
      </dgm:prSet>
      <dgm:spPr/>
    </dgm:pt>
    <dgm:pt modelId="{348309A4-6D4D-294C-98DB-796A56077040}" type="pres">
      <dgm:prSet presAssocID="{3E744D3E-8F1E-A64C-B22B-76865127E345}" presName="hierRoot1" presStyleCnt="0"/>
      <dgm:spPr/>
    </dgm:pt>
    <dgm:pt modelId="{6EB2D5C0-31C2-3343-AFC1-ACCC0AB74C19}" type="pres">
      <dgm:prSet presAssocID="{3E744D3E-8F1E-A64C-B22B-76865127E345}" presName="composite" presStyleCnt="0"/>
      <dgm:spPr/>
    </dgm:pt>
    <dgm:pt modelId="{73E6CFE2-6559-554F-963B-623D407349CE}" type="pres">
      <dgm:prSet presAssocID="{3E744D3E-8F1E-A64C-B22B-76865127E345}" presName="background" presStyleLbl="node0" presStyleIdx="0" presStyleCnt="1"/>
      <dgm:spPr/>
    </dgm:pt>
    <dgm:pt modelId="{F85625ED-F085-4B42-A9D1-1E91E70498A9}" type="pres">
      <dgm:prSet presAssocID="{3E744D3E-8F1E-A64C-B22B-76865127E345}" presName="text" presStyleLbl="fgAcc0" presStyleIdx="0" presStyleCnt="1" custScaleX="124668">
        <dgm:presLayoutVars>
          <dgm:chPref val="3"/>
        </dgm:presLayoutVars>
      </dgm:prSet>
      <dgm:spPr/>
    </dgm:pt>
    <dgm:pt modelId="{0C47AAA7-EF4B-184F-B0B1-7F709F13A2A3}" type="pres">
      <dgm:prSet presAssocID="{3E744D3E-8F1E-A64C-B22B-76865127E345}" presName="hierChild2" presStyleCnt="0"/>
      <dgm:spPr/>
    </dgm:pt>
    <dgm:pt modelId="{2631190B-EDED-D448-AC6B-C9872EF372F0}" type="pres">
      <dgm:prSet presAssocID="{8E34EC3E-91A9-4044-A7D5-0E48A03E35A5}" presName="Name10" presStyleLbl="parChTrans1D2" presStyleIdx="0" presStyleCnt="2"/>
      <dgm:spPr/>
    </dgm:pt>
    <dgm:pt modelId="{7F4C8362-F9DC-F840-81D8-F426DB9B481E}" type="pres">
      <dgm:prSet presAssocID="{7D19297D-E0EA-454C-B0B7-369CF55760BF}" presName="hierRoot2" presStyleCnt="0"/>
      <dgm:spPr/>
    </dgm:pt>
    <dgm:pt modelId="{3C177278-F103-A84F-82DE-5C014B68A7DB}" type="pres">
      <dgm:prSet presAssocID="{7D19297D-E0EA-454C-B0B7-369CF55760BF}" presName="composite2" presStyleCnt="0"/>
      <dgm:spPr/>
    </dgm:pt>
    <dgm:pt modelId="{9B9292D9-F660-A14C-BA22-BF3EBA79D498}" type="pres">
      <dgm:prSet presAssocID="{7D19297D-E0EA-454C-B0B7-369CF55760BF}" presName="background2" presStyleLbl="node2" presStyleIdx="0" presStyleCnt="2"/>
      <dgm:spPr/>
    </dgm:pt>
    <dgm:pt modelId="{3573548D-DC54-4F40-8D80-AFDE555123DD}" type="pres">
      <dgm:prSet presAssocID="{7D19297D-E0EA-454C-B0B7-369CF55760BF}" presName="text2" presStyleLbl="fgAcc2" presStyleIdx="0" presStyleCnt="2">
        <dgm:presLayoutVars>
          <dgm:chPref val="3"/>
        </dgm:presLayoutVars>
      </dgm:prSet>
      <dgm:spPr/>
    </dgm:pt>
    <dgm:pt modelId="{A6F435DB-849E-6C4C-98C6-916131561B7E}" type="pres">
      <dgm:prSet presAssocID="{7D19297D-E0EA-454C-B0B7-369CF55760BF}" presName="hierChild3" presStyleCnt="0"/>
      <dgm:spPr/>
    </dgm:pt>
    <dgm:pt modelId="{DB9275FE-7A9F-E543-988F-B19B0B4FD01F}" type="pres">
      <dgm:prSet presAssocID="{86F7CE60-55F1-B045-8CDC-0D4A07DB1522}" presName="Name17" presStyleLbl="parChTrans1D3" presStyleIdx="0" presStyleCnt="3"/>
      <dgm:spPr/>
    </dgm:pt>
    <dgm:pt modelId="{C04844CD-704E-4543-AB66-6E76D1A7B362}" type="pres">
      <dgm:prSet presAssocID="{A712ABE8-AB75-A041-B2AD-CDAEDC38F736}" presName="hierRoot3" presStyleCnt="0"/>
      <dgm:spPr/>
    </dgm:pt>
    <dgm:pt modelId="{3D12E5C7-0B41-F549-85E1-5988CBC8A053}" type="pres">
      <dgm:prSet presAssocID="{A712ABE8-AB75-A041-B2AD-CDAEDC38F736}" presName="composite3" presStyleCnt="0"/>
      <dgm:spPr/>
    </dgm:pt>
    <dgm:pt modelId="{35C667DD-ACF6-F645-B8CF-D9A72B80158E}" type="pres">
      <dgm:prSet presAssocID="{A712ABE8-AB75-A041-B2AD-CDAEDC38F736}" presName="background3" presStyleLbl="node3" presStyleIdx="0" presStyleCnt="3"/>
      <dgm:spPr/>
    </dgm:pt>
    <dgm:pt modelId="{4C72BBD7-FDF4-334A-984C-EE4F56AD8019}" type="pres">
      <dgm:prSet presAssocID="{A712ABE8-AB75-A041-B2AD-CDAEDC38F736}" presName="text3" presStyleLbl="fgAcc3" presStyleIdx="0" presStyleCnt="3">
        <dgm:presLayoutVars>
          <dgm:chPref val="3"/>
        </dgm:presLayoutVars>
      </dgm:prSet>
      <dgm:spPr/>
    </dgm:pt>
    <dgm:pt modelId="{4A4964D3-E8DB-3C4C-B187-95FFDE1A3ECC}" type="pres">
      <dgm:prSet presAssocID="{A712ABE8-AB75-A041-B2AD-CDAEDC38F736}" presName="hierChild4" presStyleCnt="0"/>
      <dgm:spPr/>
    </dgm:pt>
    <dgm:pt modelId="{DD0A97EE-DFFC-4AEE-A437-FA6F1DAD34D0}" type="pres">
      <dgm:prSet presAssocID="{BBB8C89B-C177-4F93-9C5F-569910CC83C5}" presName="Name23" presStyleLbl="parChTrans1D4" presStyleIdx="0" presStyleCnt="3"/>
      <dgm:spPr/>
    </dgm:pt>
    <dgm:pt modelId="{55D8E503-0FBF-4326-8945-60F347EBEC59}" type="pres">
      <dgm:prSet presAssocID="{A4761F9F-2D23-4F3D-A6FB-925B7B5A7E96}" presName="hierRoot4" presStyleCnt="0"/>
      <dgm:spPr/>
    </dgm:pt>
    <dgm:pt modelId="{6D84ECBB-E408-47AA-A5D8-2DC459E56DF3}" type="pres">
      <dgm:prSet presAssocID="{A4761F9F-2D23-4F3D-A6FB-925B7B5A7E96}" presName="composite4" presStyleCnt="0"/>
      <dgm:spPr/>
    </dgm:pt>
    <dgm:pt modelId="{37ED565B-9D33-4D2E-B6FF-1DFF512FA27B}" type="pres">
      <dgm:prSet presAssocID="{A4761F9F-2D23-4F3D-A6FB-925B7B5A7E96}" presName="background4" presStyleLbl="node4" presStyleIdx="0" presStyleCnt="3"/>
      <dgm:spPr/>
    </dgm:pt>
    <dgm:pt modelId="{A61E5EB6-A7DA-426A-86AD-D5353E0D07B5}" type="pres">
      <dgm:prSet presAssocID="{A4761F9F-2D23-4F3D-A6FB-925B7B5A7E96}" presName="text4" presStyleLbl="fgAcc4" presStyleIdx="0" presStyleCnt="3">
        <dgm:presLayoutVars>
          <dgm:chPref val="3"/>
        </dgm:presLayoutVars>
      </dgm:prSet>
      <dgm:spPr/>
    </dgm:pt>
    <dgm:pt modelId="{D9B8D554-CFE8-49C5-940F-966787B60416}" type="pres">
      <dgm:prSet presAssocID="{A4761F9F-2D23-4F3D-A6FB-925B7B5A7E96}" presName="hierChild5" presStyleCnt="0"/>
      <dgm:spPr/>
    </dgm:pt>
    <dgm:pt modelId="{8F2A883A-9AF4-4E8A-85EF-0EC5A4F65796}" type="pres">
      <dgm:prSet presAssocID="{E86E9201-E26A-A54E-AD0C-90228D57EBDB}" presName="Name17" presStyleLbl="parChTrans1D3" presStyleIdx="1" presStyleCnt="3"/>
      <dgm:spPr/>
    </dgm:pt>
    <dgm:pt modelId="{F28AB3F2-BF74-4C90-AC03-7F0D1448A0DF}" type="pres">
      <dgm:prSet presAssocID="{6BDD5DF9-2603-1049-811A-DE9C9F9B4305}" presName="hierRoot3" presStyleCnt="0"/>
      <dgm:spPr/>
    </dgm:pt>
    <dgm:pt modelId="{5414FBFC-FC3D-443D-9283-63A8D185BC07}" type="pres">
      <dgm:prSet presAssocID="{6BDD5DF9-2603-1049-811A-DE9C9F9B4305}" presName="composite3" presStyleCnt="0"/>
      <dgm:spPr/>
    </dgm:pt>
    <dgm:pt modelId="{B95102D2-5C2E-4049-B83F-D5BDE70B6221}" type="pres">
      <dgm:prSet presAssocID="{6BDD5DF9-2603-1049-811A-DE9C9F9B4305}" presName="background3" presStyleLbl="node3" presStyleIdx="1" presStyleCnt="3"/>
      <dgm:spPr/>
    </dgm:pt>
    <dgm:pt modelId="{815191AE-561C-483A-9E4E-72B9160F97B7}" type="pres">
      <dgm:prSet presAssocID="{6BDD5DF9-2603-1049-811A-DE9C9F9B4305}" presName="text3" presStyleLbl="fgAcc3" presStyleIdx="1" presStyleCnt="3">
        <dgm:presLayoutVars>
          <dgm:chPref val="3"/>
        </dgm:presLayoutVars>
      </dgm:prSet>
      <dgm:spPr/>
    </dgm:pt>
    <dgm:pt modelId="{9ED4BEA2-2706-4E53-B8D4-E61242DE8113}" type="pres">
      <dgm:prSet presAssocID="{6BDD5DF9-2603-1049-811A-DE9C9F9B4305}" presName="hierChild4" presStyleCnt="0"/>
      <dgm:spPr/>
    </dgm:pt>
    <dgm:pt modelId="{49087B47-D630-4B5E-84B3-96AB0138144D}" type="pres">
      <dgm:prSet presAssocID="{B21DE155-08F9-4145-8C52-2C4291226289}" presName="Name23" presStyleLbl="parChTrans1D4" presStyleIdx="1" presStyleCnt="3"/>
      <dgm:spPr/>
    </dgm:pt>
    <dgm:pt modelId="{B8084749-A947-46A6-900D-0CBDBB322F9D}" type="pres">
      <dgm:prSet presAssocID="{F7510B5B-F0B3-441A-BD7E-38190D612613}" presName="hierRoot4" presStyleCnt="0"/>
      <dgm:spPr/>
    </dgm:pt>
    <dgm:pt modelId="{CAD008BB-A83E-431A-98E6-D93C2A634CD2}" type="pres">
      <dgm:prSet presAssocID="{F7510B5B-F0B3-441A-BD7E-38190D612613}" presName="composite4" presStyleCnt="0"/>
      <dgm:spPr/>
    </dgm:pt>
    <dgm:pt modelId="{4CFD9446-1F6B-40D3-AAFF-67CA6AD38AAC}" type="pres">
      <dgm:prSet presAssocID="{F7510B5B-F0B3-441A-BD7E-38190D612613}" presName="background4" presStyleLbl="node4" presStyleIdx="1" presStyleCnt="3"/>
      <dgm:spPr/>
    </dgm:pt>
    <dgm:pt modelId="{29EEE4EC-1FE6-43E2-934C-64209A2423C2}" type="pres">
      <dgm:prSet presAssocID="{F7510B5B-F0B3-441A-BD7E-38190D612613}" presName="text4" presStyleLbl="fgAcc4" presStyleIdx="1" presStyleCnt="3">
        <dgm:presLayoutVars>
          <dgm:chPref val="3"/>
        </dgm:presLayoutVars>
      </dgm:prSet>
      <dgm:spPr/>
    </dgm:pt>
    <dgm:pt modelId="{1653010F-D653-483B-B91D-A8E6E692A8F1}" type="pres">
      <dgm:prSet presAssocID="{F7510B5B-F0B3-441A-BD7E-38190D612613}" presName="hierChild5" presStyleCnt="0"/>
      <dgm:spPr/>
    </dgm:pt>
    <dgm:pt modelId="{A3DF5643-3C90-4F9C-8453-38D8015EB2F1}" type="pres">
      <dgm:prSet presAssocID="{52BC6BE7-6899-4AD9-9406-475AD5D72F17}" presName="Name10" presStyleLbl="parChTrans1D2" presStyleIdx="1" presStyleCnt="2"/>
      <dgm:spPr/>
    </dgm:pt>
    <dgm:pt modelId="{1F9542E2-28BC-4C08-A829-F39B03BDDF63}" type="pres">
      <dgm:prSet presAssocID="{CF298D52-478F-49A9-AC17-7A0D8A563E66}" presName="hierRoot2" presStyleCnt="0"/>
      <dgm:spPr/>
    </dgm:pt>
    <dgm:pt modelId="{3C62D9C7-9AAC-4CA6-9A43-9A378CE47BF2}" type="pres">
      <dgm:prSet presAssocID="{CF298D52-478F-49A9-AC17-7A0D8A563E66}" presName="composite2" presStyleCnt="0"/>
      <dgm:spPr/>
    </dgm:pt>
    <dgm:pt modelId="{63075690-0772-4D21-A99D-97FB0D62EB62}" type="pres">
      <dgm:prSet presAssocID="{CF298D52-478F-49A9-AC17-7A0D8A563E66}" presName="background2" presStyleLbl="node2" presStyleIdx="1" presStyleCnt="2"/>
      <dgm:spPr/>
    </dgm:pt>
    <dgm:pt modelId="{B9EE4B1D-0DF4-469F-B4D9-70685EE1A88D}" type="pres">
      <dgm:prSet presAssocID="{CF298D52-478F-49A9-AC17-7A0D8A563E66}" presName="text2" presStyleLbl="fgAcc2" presStyleIdx="1" presStyleCnt="2">
        <dgm:presLayoutVars>
          <dgm:chPref val="3"/>
        </dgm:presLayoutVars>
      </dgm:prSet>
      <dgm:spPr/>
    </dgm:pt>
    <dgm:pt modelId="{43499BAC-C6EF-4853-82A9-6137609A51C1}" type="pres">
      <dgm:prSet presAssocID="{CF298D52-478F-49A9-AC17-7A0D8A563E66}" presName="hierChild3" presStyleCnt="0"/>
      <dgm:spPr/>
    </dgm:pt>
    <dgm:pt modelId="{755D36B9-DF65-B447-8514-79129A68F18D}" type="pres">
      <dgm:prSet presAssocID="{7442E5C2-9A82-7E4F-929B-D75B67DFA939}" presName="Name17" presStyleLbl="parChTrans1D3" presStyleIdx="2" presStyleCnt="3"/>
      <dgm:spPr/>
    </dgm:pt>
    <dgm:pt modelId="{0DCBA477-C9D1-8F4F-A58D-5D6E39A88845}" type="pres">
      <dgm:prSet presAssocID="{8EFEDE41-BC82-D147-90E7-24D77DD06853}" presName="hierRoot3" presStyleCnt="0"/>
      <dgm:spPr/>
    </dgm:pt>
    <dgm:pt modelId="{94AD48AC-299D-1844-B5D7-D1C5F6B255C8}" type="pres">
      <dgm:prSet presAssocID="{8EFEDE41-BC82-D147-90E7-24D77DD06853}" presName="composite3" presStyleCnt="0"/>
      <dgm:spPr/>
    </dgm:pt>
    <dgm:pt modelId="{961B66BC-9B1F-4249-86B7-2AA2737A583D}" type="pres">
      <dgm:prSet presAssocID="{8EFEDE41-BC82-D147-90E7-24D77DD06853}" presName="background3" presStyleLbl="node3" presStyleIdx="2" presStyleCnt="3"/>
      <dgm:spPr/>
    </dgm:pt>
    <dgm:pt modelId="{ECE99CCB-918D-624E-B654-401B4A07994C}" type="pres">
      <dgm:prSet presAssocID="{8EFEDE41-BC82-D147-90E7-24D77DD06853}" presName="text3" presStyleLbl="fgAcc3" presStyleIdx="2" presStyleCnt="3">
        <dgm:presLayoutVars>
          <dgm:chPref val="3"/>
        </dgm:presLayoutVars>
      </dgm:prSet>
      <dgm:spPr/>
    </dgm:pt>
    <dgm:pt modelId="{3D9B430B-CE0E-7E4C-9A67-48F324EEE529}" type="pres">
      <dgm:prSet presAssocID="{8EFEDE41-BC82-D147-90E7-24D77DD06853}" presName="hierChild4" presStyleCnt="0"/>
      <dgm:spPr/>
    </dgm:pt>
    <dgm:pt modelId="{82A84C2B-BB48-487E-AB04-78D6CDFDDC31}" type="pres">
      <dgm:prSet presAssocID="{746C8939-2161-417C-B9C8-15E5748D135C}" presName="Name23" presStyleLbl="parChTrans1D4" presStyleIdx="2" presStyleCnt="3"/>
      <dgm:spPr/>
    </dgm:pt>
    <dgm:pt modelId="{DFC4E032-6274-438B-A711-2319CF033580}" type="pres">
      <dgm:prSet presAssocID="{2B34277A-8E4B-4F2F-B7AF-6502B6AE0658}" presName="hierRoot4" presStyleCnt="0"/>
      <dgm:spPr/>
    </dgm:pt>
    <dgm:pt modelId="{BB16BB7B-DFD3-4822-BBF1-1CCC20912B51}" type="pres">
      <dgm:prSet presAssocID="{2B34277A-8E4B-4F2F-B7AF-6502B6AE0658}" presName="composite4" presStyleCnt="0"/>
      <dgm:spPr/>
    </dgm:pt>
    <dgm:pt modelId="{05BFDE73-7F51-483D-B9C7-78BFE952B8A9}" type="pres">
      <dgm:prSet presAssocID="{2B34277A-8E4B-4F2F-B7AF-6502B6AE0658}" presName="background4" presStyleLbl="node4" presStyleIdx="2" presStyleCnt="3"/>
      <dgm:spPr/>
    </dgm:pt>
    <dgm:pt modelId="{D999F9F7-D46E-41B8-BF7B-941E975CC4A1}" type="pres">
      <dgm:prSet presAssocID="{2B34277A-8E4B-4F2F-B7AF-6502B6AE0658}" presName="text4" presStyleLbl="fgAcc4" presStyleIdx="2" presStyleCnt="3">
        <dgm:presLayoutVars>
          <dgm:chPref val="3"/>
        </dgm:presLayoutVars>
      </dgm:prSet>
      <dgm:spPr/>
    </dgm:pt>
    <dgm:pt modelId="{EB723008-D0C2-44BC-9117-0D38F038243F}" type="pres">
      <dgm:prSet presAssocID="{2B34277A-8E4B-4F2F-B7AF-6502B6AE0658}" presName="hierChild5" presStyleCnt="0"/>
      <dgm:spPr/>
    </dgm:pt>
  </dgm:ptLst>
  <dgm:cxnLst>
    <dgm:cxn modelId="{B2AA6D03-9D51-4FED-A5A8-20838B36DCF8}" srcId="{A712ABE8-AB75-A041-B2AD-CDAEDC38F736}" destId="{A4761F9F-2D23-4F3D-A6FB-925B7B5A7E96}" srcOrd="0" destOrd="0" parTransId="{BBB8C89B-C177-4F93-9C5F-569910CC83C5}" sibTransId="{73AE91DB-5584-419A-9EE5-5E1444F34946}"/>
    <dgm:cxn modelId="{8BF47005-6830-CC41-A22A-7DC26714FA59}" type="presOf" srcId="{86F7CE60-55F1-B045-8CDC-0D4A07DB1522}" destId="{DB9275FE-7A9F-E543-988F-B19B0B4FD01F}" srcOrd="0" destOrd="0" presId="urn:microsoft.com/office/officeart/2005/8/layout/hierarchy1"/>
    <dgm:cxn modelId="{94ABA315-0D67-48AE-A63F-ECEEE07E0E07}" type="presOf" srcId="{CF298D52-478F-49A9-AC17-7A0D8A563E66}" destId="{B9EE4B1D-0DF4-469F-B4D9-70685EE1A88D}" srcOrd="0" destOrd="0" presId="urn:microsoft.com/office/officeart/2005/8/layout/hierarchy1"/>
    <dgm:cxn modelId="{9D042917-0910-4445-AA24-1C8D1FA293D7}" srcId="{2EDD3D36-231E-EC4B-9845-5A0D70239C8C}" destId="{3E744D3E-8F1E-A64C-B22B-76865127E345}" srcOrd="0" destOrd="0" parTransId="{20225FCF-DE94-4445-926F-33FA15D39821}" sibTransId="{53AD7F2C-5536-F245-882C-5A291F33B877}"/>
    <dgm:cxn modelId="{701BEC23-4627-49F4-999F-AC46F19F0637}" type="presOf" srcId="{8EFEDE41-BC82-D147-90E7-24D77DD06853}" destId="{ECE99CCB-918D-624E-B654-401B4A07994C}" srcOrd="0" destOrd="0" presId="urn:microsoft.com/office/officeart/2005/8/layout/hierarchy1"/>
    <dgm:cxn modelId="{E1F4D624-64C6-4FF9-99F6-729AF721A337}" type="presOf" srcId="{E86E9201-E26A-A54E-AD0C-90228D57EBDB}" destId="{8F2A883A-9AF4-4E8A-85EF-0EC5A4F65796}" srcOrd="0" destOrd="0" presId="urn:microsoft.com/office/officeart/2005/8/layout/hierarchy1"/>
    <dgm:cxn modelId="{AC71B52B-F821-44EF-BA63-B9C08A0CC59F}" type="presOf" srcId="{A4761F9F-2D23-4F3D-A6FB-925B7B5A7E96}" destId="{A61E5EB6-A7DA-426A-86AD-D5353E0D07B5}" srcOrd="0" destOrd="0" presId="urn:microsoft.com/office/officeart/2005/8/layout/hierarchy1"/>
    <dgm:cxn modelId="{7948A942-8BC0-2746-9C9C-711CA9F027BD}" type="presOf" srcId="{A712ABE8-AB75-A041-B2AD-CDAEDC38F736}" destId="{4C72BBD7-FDF4-334A-984C-EE4F56AD8019}" srcOrd="0" destOrd="0" presId="urn:microsoft.com/office/officeart/2005/8/layout/hierarchy1"/>
    <dgm:cxn modelId="{ACF7BF4D-1D34-48C3-9130-9173EA58FDF6}" type="presOf" srcId="{52BC6BE7-6899-4AD9-9406-475AD5D72F17}" destId="{A3DF5643-3C90-4F9C-8453-38D8015EB2F1}" srcOrd="0" destOrd="0" presId="urn:microsoft.com/office/officeart/2005/8/layout/hierarchy1"/>
    <dgm:cxn modelId="{A81A265B-0F47-0947-AF77-9456F1B86FAE}" srcId="{7D19297D-E0EA-454C-B0B7-369CF55760BF}" destId="{6BDD5DF9-2603-1049-811A-DE9C9F9B4305}" srcOrd="1" destOrd="0" parTransId="{E86E9201-E26A-A54E-AD0C-90228D57EBDB}" sibTransId="{73CE72C5-93F8-CC4C-BDCA-6ECA544F7F87}"/>
    <dgm:cxn modelId="{9D6E565D-3C81-4996-ACAF-D1C62B86B0EC}" type="presOf" srcId="{746C8939-2161-417C-B9C8-15E5748D135C}" destId="{82A84C2B-BB48-487E-AB04-78D6CDFDDC31}" srcOrd="0" destOrd="0" presId="urn:microsoft.com/office/officeart/2005/8/layout/hierarchy1"/>
    <dgm:cxn modelId="{53677761-545E-4916-B798-7CFF5EBAA514}" srcId="{6BDD5DF9-2603-1049-811A-DE9C9F9B4305}" destId="{F7510B5B-F0B3-441A-BD7E-38190D612613}" srcOrd="0" destOrd="0" parTransId="{B21DE155-08F9-4145-8C52-2C4291226289}" sibTransId="{71DCB81F-A776-46AD-A357-5EBE42426C1D}"/>
    <dgm:cxn modelId="{B972E166-2033-894E-BA69-B97E46508904}" type="presOf" srcId="{7D19297D-E0EA-454C-B0B7-369CF55760BF}" destId="{3573548D-DC54-4F40-8D80-AFDE555123DD}" srcOrd="0" destOrd="0" presId="urn:microsoft.com/office/officeart/2005/8/layout/hierarchy1"/>
    <dgm:cxn modelId="{24D42E6C-4D87-0940-BD1B-E3C0146BD151}" srcId="{CF298D52-478F-49A9-AC17-7A0D8A563E66}" destId="{8EFEDE41-BC82-D147-90E7-24D77DD06853}" srcOrd="0" destOrd="0" parTransId="{7442E5C2-9A82-7E4F-929B-D75B67DFA939}" sibTransId="{D49ADB15-591E-1045-A4B5-D0A414B71576}"/>
    <dgm:cxn modelId="{D96E7078-EA64-4175-978B-5B251D19D842}" type="presOf" srcId="{F7510B5B-F0B3-441A-BD7E-38190D612613}" destId="{29EEE4EC-1FE6-43E2-934C-64209A2423C2}" srcOrd="0" destOrd="0" presId="urn:microsoft.com/office/officeart/2005/8/layout/hierarchy1"/>
    <dgm:cxn modelId="{C3A52183-6ED2-4DD5-A0C2-3A45B6C155F9}" srcId="{8EFEDE41-BC82-D147-90E7-24D77DD06853}" destId="{2B34277A-8E4B-4F2F-B7AF-6502B6AE0658}" srcOrd="0" destOrd="0" parTransId="{746C8939-2161-417C-B9C8-15E5748D135C}" sibTransId="{5029AB2A-AA79-4EEC-9818-EC94CC0C9293}"/>
    <dgm:cxn modelId="{82FE1E99-34AC-4B57-897E-BF64CD7DF87F}" srcId="{3E744D3E-8F1E-A64C-B22B-76865127E345}" destId="{CF298D52-478F-49A9-AC17-7A0D8A563E66}" srcOrd="1" destOrd="0" parTransId="{52BC6BE7-6899-4AD9-9406-475AD5D72F17}" sibTransId="{5EB47796-2E37-4D4A-A8D6-8248910DB1EB}"/>
    <dgm:cxn modelId="{1F47D4AC-6962-344C-A29C-E620DA46EBF0}" type="presOf" srcId="{2EDD3D36-231E-EC4B-9845-5A0D70239C8C}" destId="{02A6C8DE-4AF0-E344-B86A-212FE4CCCEEE}" srcOrd="0" destOrd="0" presId="urn:microsoft.com/office/officeart/2005/8/layout/hierarchy1"/>
    <dgm:cxn modelId="{45F8B1C1-44C5-7B41-B6FF-D7A85AF979BE}" srcId="{3E744D3E-8F1E-A64C-B22B-76865127E345}" destId="{7D19297D-E0EA-454C-B0B7-369CF55760BF}" srcOrd="0" destOrd="0" parTransId="{8E34EC3E-91A9-4044-A7D5-0E48A03E35A5}" sibTransId="{0AECCB35-AA9F-1245-B3D0-30E74E1F9157}"/>
    <dgm:cxn modelId="{B99963C6-8CB2-4C06-8F67-01B712541AEA}" type="presOf" srcId="{B21DE155-08F9-4145-8C52-2C4291226289}" destId="{49087B47-D630-4B5E-84B3-96AB0138144D}" srcOrd="0" destOrd="0" presId="urn:microsoft.com/office/officeart/2005/8/layout/hierarchy1"/>
    <dgm:cxn modelId="{599A76CC-9ECB-4FCF-B60B-FBC615CBA348}" type="presOf" srcId="{7442E5C2-9A82-7E4F-929B-D75B67DFA939}" destId="{755D36B9-DF65-B447-8514-79129A68F18D}" srcOrd="0" destOrd="0" presId="urn:microsoft.com/office/officeart/2005/8/layout/hierarchy1"/>
    <dgm:cxn modelId="{F163F4D6-B2C9-4C1B-880B-A46174F818F5}" type="presOf" srcId="{6BDD5DF9-2603-1049-811A-DE9C9F9B4305}" destId="{815191AE-561C-483A-9E4E-72B9160F97B7}" srcOrd="0" destOrd="0" presId="urn:microsoft.com/office/officeart/2005/8/layout/hierarchy1"/>
    <dgm:cxn modelId="{D31C24D9-7251-47E3-B3F5-7639F17FB0D5}" type="presOf" srcId="{2B34277A-8E4B-4F2F-B7AF-6502B6AE0658}" destId="{D999F9F7-D46E-41B8-BF7B-941E975CC4A1}" srcOrd="0" destOrd="0" presId="urn:microsoft.com/office/officeart/2005/8/layout/hierarchy1"/>
    <dgm:cxn modelId="{E8EC05E0-0570-2D4A-AD7C-1E29D17C48F2}" srcId="{7D19297D-E0EA-454C-B0B7-369CF55760BF}" destId="{A712ABE8-AB75-A041-B2AD-CDAEDC38F736}" srcOrd="0" destOrd="0" parTransId="{86F7CE60-55F1-B045-8CDC-0D4A07DB1522}" sibTransId="{40D8F138-2650-5B49-8EE4-E41D9E36D69B}"/>
    <dgm:cxn modelId="{61F63AE7-0027-4E1A-9D87-D3EB39BEA46C}" type="presOf" srcId="{BBB8C89B-C177-4F93-9C5F-569910CC83C5}" destId="{DD0A97EE-DFFC-4AEE-A437-FA6F1DAD34D0}" srcOrd="0" destOrd="0" presId="urn:microsoft.com/office/officeart/2005/8/layout/hierarchy1"/>
    <dgm:cxn modelId="{001C67F5-EE64-ED47-9C5F-89E1D67ED850}" type="presOf" srcId="{8E34EC3E-91A9-4044-A7D5-0E48A03E35A5}" destId="{2631190B-EDED-D448-AC6B-C9872EF372F0}" srcOrd="0" destOrd="0" presId="urn:microsoft.com/office/officeart/2005/8/layout/hierarchy1"/>
    <dgm:cxn modelId="{17D282FA-6F01-5A46-9F38-526A8B8B7976}" type="presOf" srcId="{3E744D3E-8F1E-A64C-B22B-76865127E345}" destId="{F85625ED-F085-4B42-A9D1-1E91E70498A9}" srcOrd="0" destOrd="0" presId="urn:microsoft.com/office/officeart/2005/8/layout/hierarchy1"/>
    <dgm:cxn modelId="{D451EF84-8C6D-6C4E-A4E1-045C95A37141}" type="presParOf" srcId="{02A6C8DE-4AF0-E344-B86A-212FE4CCCEEE}" destId="{348309A4-6D4D-294C-98DB-796A56077040}" srcOrd="0" destOrd="0" presId="urn:microsoft.com/office/officeart/2005/8/layout/hierarchy1"/>
    <dgm:cxn modelId="{3F1AF941-CECA-8841-BCE8-E94054C7AFB8}" type="presParOf" srcId="{348309A4-6D4D-294C-98DB-796A56077040}" destId="{6EB2D5C0-31C2-3343-AFC1-ACCC0AB74C19}" srcOrd="0" destOrd="0" presId="urn:microsoft.com/office/officeart/2005/8/layout/hierarchy1"/>
    <dgm:cxn modelId="{12874506-BE94-BB44-8EEC-CB534BC6C104}" type="presParOf" srcId="{6EB2D5C0-31C2-3343-AFC1-ACCC0AB74C19}" destId="{73E6CFE2-6559-554F-963B-623D407349CE}" srcOrd="0" destOrd="0" presId="urn:microsoft.com/office/officeart/2005/8/layout/hierarchy1"/>
    <dgm:cxn modelId="{8AFF1927-9DBE-1743-A7BD-D4BE496F3EF3}" type="presParOf" srcId="{6EB2D5C0-31C2-3343-AFC1-ACCC0AB74C19}" destId="{F85625ED-F085-4B42-A9D1-1E91E70498A9}" srcOrd="1" destOrd="0" presId="urn:microsoft.com/office/officeart/2005/8/layout/hierarchy1"/>
    <dgm:cxn modelId="{8B0087C1-9C25-F247-AEEC-EE37D52ADAEC}" type="presParOf" srcId="{348309A4-6D4D-294C-98DB-796A56077040}" destId="{0C47AAA7-EF4B-184F-B0B1-7F709F13A2A3}" srcOrd="1" destOrd="0" presId="urn:microsoft.com/office/officeart/2005/8/layout/hierarchy1"/>
    <dgm:cxn modelId="{12CB32B0-BFAC-7840-99E8-D29132B72435}" type="presParOf" srcId="{0C47AAA7-EF4B-184F-B0B1-7F709F13A2A3}" destId="{2631190B-EDED-D448-AC6B-C9872EF372F0}" srcOrd="0" destOrd="0" presId="urn:microsoft.com/office/officeart/2005/8/layout/hierarchy1"/>
    <dgm:cxn modelId="{A4F928F2-B022-D046-A816-D9A8FBC66116}" type="presParOf" srcId="{0C47AAA7-EF4B-184F-B0B1-7F709F13A2A3}" destId="{7F4C8362-F9DC-F840-81D8-F426DB9B481E}" srcOrd="1" destOrd="0" presId="urn:microsoft.com/office/officeart/2005/8/layout/hierarchy1"/>
    <dgm:cxn modelId="{0B47A318-F82A-7440-812E-232DBC2F364B}" type="presParOf" srcId="{7F4C8362-F9DC-F840-81D8-F426DB9B481E}" destId="{3C177278-F103-A84F-82DE-5C014B68A7DB}" srcOrd="0" destOrd="0" presId="urn:microsoft.com/office/officeart/2005/8/layout/hierarchy1"/>
    <dgm:cxn modelId="{5C8B0FB5-797F-6848-B0CD-10E53BB01AFC}" type="presParOf" srcId="{3C177278-F103-A84F-82DE-5C014B68A7DB}" destId="{9B9292D9-F660-A14C-BA22-BF3EBA79D498}" srcOrd="0" destOrd="0" presId="urn:microsoft.com/office/officeart/2005/8/layout/hierarchy1"/>
    <dgm:cxn modelId="{202BC6C6-9BE3-7645-9EF2-0E0CD1047DFF}" type="presParOf" srcId="{3C177278-F103-A84F-82DE-5C014B68A7DB}" destId="{3573548D-DC54-4F40-8D80-AFDE555123DD}" srcOrd="1" destOrd="0" presId="urn:microsoft.com/office/officeart/2005/8/layout/hierarchy1"/>
    <dgm:cxn modelId="{7F0EB9F7-5471-FF49-B88A-464B60B69DDC}" type="presParOf" srcId="{7F4C8362-F9DC-F840-81D8-F426DB9B481E}" destId="{A6F435DB-849E-6C4C-98C6-916131561B7E}" srcOrd="1" destOrd="0" presId="urn:microsoft.com/office/officeart/2005/8/layout/hierarchy1"/>
    <dgm:cxn modelId="{9D88EDCD-8B79-AF4E-9BA0-176AE8852D51}" type="presParOf" srcId="{A6F435DB-849E-6C4C-98C6-916131561B7E}" destId="{DB9275FE-7A9F-E543-988F-B19B0B4FD01F}" srcOrd="0" destOrd="0" presId="urn:microsoft.com/office/officeart/2005/8/layout/hierarchy1"/>
    <dgm:cxn modelId="{1F384B03-2F54-384D-8FF4-C0B0F1E5E38E}" type="presParOf" srcId="{A6F435DB-849E-6C4C-98C6-916131561B7E}" destId="{C04844CD-704E-4543-AB66-6E76D1A7B362}" srcOrd="1" destOrd="0" presId="urn:microsoft.com/office/officeart/2005/8/layout/hierarchy1"/>
    <dgm:cxn modelId="{A2169B2E-9C43-644C-AFC0-3DA252BA627F}" type="presParOf" srcId="{C04844CD-704E-4543-AB66-6E76D1A7B362}" destId="{3D12E5C7-0B41-F549-85E1-5988CBC8A053}" srcOrd="0" destOrd="0" presId="urn:microsoft.com/office/officeart/2005/8/layout/hierarchy1"/>
    <dgm:cxn modelId="{43254A43-2767-4D4A-BDDC-11D025D910A5}" type="presParOf" srcId="{3D12E5C7-0B41-F549-85E1-5988CBC8A053}" destId="{35C667DD-ACF6-F645-B8CF-D9A72B80158E}" srcOrd="0" destOrd="0" presId="urn:microsoft.com/office/officeart/2005/8/layout/hierarchy1"/>
    <dgm:cxn modelId="{7DE3E5B2-5F07-DF4D-BBB7-2CE537F68482}" type="presParOf" srcId="{3D12E5C7-0B41-F549-85E1-5988CBC8A053}" destId="{4C72BBD7-FDF4-334A-984C-EE4F56AD8019}" srcOrd="1" destOrd="0" presId="urn:microsoft.com/office/officeart/2005/8/layout/hierarchy1"/>
    <dgm:cxn modelId="{3D456227-8D7A-DF46-B689-E1D77DB7B337}" type="presParOf" srcId="{C04844CD-704E-4543-AB66-6E76D1A7B362}" destId="{4A4964D3-E8DB-3C4C-B187-95FFDE1A3ECC}" srcOrd="1" destOrd="0" presId="urn:microsoft.com/office/officeart/2005/8/layout/hierarchy1"/>
    <dgm:cxn modelId="{39EBF7D7-0F8D-474F-97D7-3EC2E05EAF98}" type="presParOf" srcId="{4A4964D3-E8DB-3C4C-B187-95FFDE1A3ECC}" destId="{DD0A97EE-DFFC-4AEE-A437-FA6F1DAD34D0}" srcOrd="0" destOrd="0" presId="urn:microsoft.com/office/officeart/2005/8/layout/hierarchy1"/>
    <dgm:cxn modelId="{7DC5E69A-775D-452C-ACA4-A7DF85D53A8F}" type="presParOf" srcId="{4A4964D3-E8DB-3C4C-B187-95FFDE1A3ECC}" destId="{55D8E503-0FBF-4326-8945-60F347EBEC59}" srcOrd="1" destOrd="0" presId="urn:microsoft.com/office/officeart/2005/8/layout/hierarchy1"/>
    <dgm:cxn modelId="{39854D29-85E5-4E7C-901C-FF3B583DE10B}" type="presParOf" srcId="{55D8E503-0FBF-4326-8945-60F347EBEC59}" destId="{6D84ECBB-E408-47AA-A5D8-2DC459E56DF3}" srcOrd="0" destOrd="0" presId="urn:microsoft.com/office/officeart/2005/8/layout/hierarchy1"/>
    <dgm:cxn modelId="{FD39EB51-955C-46DB-BB7B-FE62699CF17D}" type="presParOf" srcId="{6D84ECBB-E408-47AA-A5D8-2DC459E56DF3}" destId="{37ED565B-9D33-4D2E-B6FF-1DFF512FA27B}" srcOrd="0" destOrd="0" presId="urn:microsoft.com/office/officeart/2005/8/layout/hierarchy1"/>
    <dgm:cxn modelId="{14DDA74C-6FDE-48E9-990E-429E0D41BCF3}" type="presParOf" srcId="{6D84ECBB-E408-47AA-A5D8-2DC459E56DF3}" destId="{A61E5EB6-A7DA-426A-86AD-D5353E0D07B5}" srcOrd="1" destOrd="0" presId="urn:microsoft.com/office/officeart/2005/8/layout/hierarchy1"/>
    <dgm:cxn modelId="{AB7EB47B-8955-4231-BEC2-F0E3D338CAA1}" type="presParOf" srcId="{55D8E503-0FBF-4326-8945-60F347EBEC59}" destId="{D9B8D554-CFE8-49C5-940F-966787B60416}" srcOrd="1" destOrd="0" presId="urn:microsoft.com/office/officeart/2005/8/layout/hierarchy1"/>
    <dgm:cxn modelId="{A075C06F-2035-4754-A08B-D5FFB4F6FEE1}" type="presParOf" srcId="{A6F435DB-849E-6C4C-98C6-916131561B7E}" destId="{8F2A883A-9AF4-4E8A-85EF-0EC5A4F65796}" srcOrd="2" destOrd="0" presId="urn:microsoft.com/office/officeart/2005/8/layout/hierarchy1"/>
    <dgm:cxn modelId="{3F98D110-F63B-4C3A-B8E1-8205579EFD97}" type="presParOf" srcId="{A6F435DB-849E-6C4C-98C6-916131561B7E}" destId="{F28AB3F2-BF74-4C90-AC03-7F0D1448A0DF}" srcOrd="3" destOrd="0" presId="urn:microsoft.com/office/officeart/2005/8/layout/hierarchy1"/>
    <dgm:cxn modelId="{056E6EAA-7ACC-4EB2-BAEF-75AEFE5FCDE6}" type="presParOf" srcId="{F28AB3F2-BF74-4C90-AC03-7F0D1448A0DF}" destId="{5414FBFC-FC3D-443D-9283-63A8D185BC07}" srcOrd="0" destOrd="0" presId="urn:microsoft.com/office/officeart/2005/8/layout/hierarchy1"/>
    <dgm:cxn modelId="{F9772973-F701-4EBC-BECC-D6A184851891}" type="presParOf" srcId="{5414FBFC-FC3D-443D-9283-63A8D185BC07}" destId="{B95102D2-5C2E-4049-B83F-D5BDE70B6221}" srcOrd="0" destOrd="0" presId="urn:microsoft.com/office/officeart/2005/8/layout/hierarchy1"/>
    <dgm:cxn modelId="{0DF3066B-C553-4594-94A9-9BA6035AA5BB}" type="presParOf" srcId="{5414FBFC-FC3D-443D-9283-63A8D185BC07}" destId="{815191AE-561C-483A-9E4E-72B9160F97B7}" srcOrd="1" destOrd="0" presId="urn:microsoft.com/office/officeart/2005/8/layout/hierarchy1"/>
    <dgm:cxn modelId="{DB22D37C-9060-40F6-9419-9DA50C89B697}" type="presParOf" srcId="{F28AB3F2-BF74-4C90-AC03-7F0D1448A0DF}" destId="{9ED4BEA2-2706-4E53-B8D4-E61242DE8113}" srcOrd="1" destOrd="0" presId="urn:microsoft.com/office/officeart/2005/8/layout/hierarchy1"/>
    <dgm:cxn modelId="{798AE90F-AD42-4838-AA63-6C86D1F7848D}" type="presParOf" srcId="{9ED4BEA2-2706-4E53-B8D4-E61242DE8113}" destId="{49087B47-D630-4B5E-84B3-96AB0138144D}" srcOrd="0" destOrd="0" presId="urn:microsoft.com/office/officeart/2005/8/layout/hierarchy1"/>
    <dgm:cxn modelId="{9ECAF083-C8AF-4493-B6AD-E3CF4BAB19DB}" type="presParOf" srcId="{9ED4BEA2-2706-4E53-B8D4-E61242DE8113}" destId="{B8084749-A947-46A6-900D-0CBDBB322F9D}" srcOrd="1" destOrd="0" presId="urn:microsoft.com/office/officeart/2005/8/layout/hierarchy1"/>
    <dgm:cxn modelId="{144ACDF8-0DE9-4DCD-9896-FD3366651F9C}" type="presParOf" srcId="{B8084749-A947-46A6-900D-0CBDBB322F9D}" destId="{CAD008BB-A83E-431A-98E6-D93C2A634CD2}" srcOrd="0" destOrd="0" presId="urn:microsoft.com/office/officeart/2005/8/layout/hierarchy1"/>
    <dgm:cxn modelId="{D38D630E-1A62-4412-AD7B-AB8BA70AF06F}" type="presParOf" srcId="{CAD008BB-A83E-431A-98E6-D93C2A634CD2}" destId="{4CFD9446-1F6B-40D3-AAFF-67CA6AD38AAC}" srcOrd="0" destOrd="0" presId="urn:microsoft.com/office/officeart/2005/8/layout/hierarchy1"/>
    <dgm:cxn modelId="{010EE2D2-B16C-4BED-9276-5FD2FB8E710F}" type="presParOf" srcId="{CAD008BB-A83E-431A-98E6-D93C2A634CD2}" destId="{29EEE4EC-1FE6-43E2-934C-64209A2423C2}" srcOrd="1" destOrd="0" presId="urn:microsoft.com/office/officeart/2005/8/layout/hierarchy1"/>
    <dgm:cxn modelId="{18AFD2DD-CF58-4FF4-875E-CC3792DD97E3}" type="presParOf" srcId="{B8084749-A947-46A6-900D-0CBDBB322F9D}" destId="{1653010F-D653-483B-B91D-A8E6E692A8F1}" srcOrd="1" destOrd="0" presId="urn:microsoft.com/office/officeart/2005/8/layout/hierarchy1"/>
    <dgm:cxn modelId="{133CCBC5-79FC-4F61-B006-451FED6D39FE}" type="presParOf" srcId="{0C47AAA7-EF4B-184F-B0B1-7F709F13A2A3}" destId="{A3DF5643-3C90-4F9C-8453-38D8015EB2F1}" srcOrd="2" destOrd="0" presId="urn:microsoft.com/office/officeart/2005/8/layout/hierarchy1"/>
    <dgm:cxn modelId="{CAEC045B-0462-4C8A-B175-12A72C33E221}" type="presParOf" srcId="{0C47AAA7-EF4B-184F-B0B1-7F709F13A2A3}" destId="{1F9542E2-28BC-4C08-A829-F39B03BDDF63}" srcOrd="3" destOrd="0" presId="urn:microsoft.com/office/officeart/2005/8/layout/hierarchy1"/>
    <dgm:cxn modelId="{9B4B895F-329F-48BA-BE6B-0FFF24AB8535}" type="presParOf" srcId="{1F9542E2-28BC-4C08-A829-F39B03BDDF63}" destId="{3C62D9C7-9AAC-4CA6-9A43-9A378CE47BF2}" srcOrd="0" destOrd="0" presId="urn:microsoft.com/office/officeart/2005/8/layout/hierarchy1"/>
    <dgm:cxn modelId="{41C4F026-EE16-4DDD-AFF1-52291BDF2C1F}" type="presParOf" srcId="{3C62D9C7-9AAC-4CA6-9A43-9A378CE47BF2}" destId="{63075690-0772-4D21-A99D-97FB0D62EB62}" srcOrd="0" destOrd="0" presId="urn:microsoft.com/office/officeart/2005/8/layout/hierarchy1"/>
    <dgm:cxn modelId="{E8279E91-F38C-41EE-AFA9-8E902DFC4CA0}" type="presParOf" srcId="{3C62D9C7-9AAC-4CA6-9A43-9A378CE47BF2}" destId="{B9EE4B1D-0DF4-469F-B4D9-70685EE1A88D}" srcOrd="1" destOrd="0" presId="urn:microsoft.com/office/officeart/2005/8/layout/hierarchy1"/>
    <dgm:cxn modelId="{26EDC3A4-8138-4186-9C31-F86BCD4B3EC6}" type="presParOf" srcId="{1F9542E2-28BC-4C08-A829-F39B03BDDF63}" destId="{43499BAC-C6EF-4853-82A9-6137609A51C1}" srcOrd="1" destOrd="0" presId="urn:microsoft.com/office/officeart/2005/8/layout/hierarchy1"/>
    <dgm:cxn modelId="{98DA89AB-9D34-472D-A417-2D82FDAB7142}" type="presParOf" srcId="{43499BAC-C6EF-4853-82A9-6137609A51C1}" destId="{755D36B9-DF65-B447-8514-79129A68F18D}" srcOrd="0" destOrd="0" presId="urn:microsoft.com/office/officeart/2005/8/layout/hierarchy1"/>
    <dgm:cxn modelId="{8060BA8F-87A3-46D6-9173-92E8EFCBF09F}" type="presParOf" srcId="{43499BAC-C6EF-4853-82A9-6137609A51C1}" destId="{0DCBA477-C9D1-8F4F-A58D-5D6E39A88845}" srcOrd="1" destOrd="0" presId="urn:microsoft.com/office/officeart/2005/8/layout/hierarchy1"/>
    <dgm:cxn modelId="{A4144826-E516-4B06-B4F0-DBF5EC569A35}" type="presParOf" srcId="{0DCBA477-C9D1-8F4F-A58D-5D6E39A88845}" destId="{94AD48AC-299D-1844-B5D7-D1C5F6B255C8}" srcOrd="0" destOrd="0" presId="urn:microsoft.com/office/officeart/2005/8/layout/hierarchy1"/>
    <dgm:cxn modelId="{9CCA9A21-138D-4701-AD66-B24ED327B571}" type="presParOf" srcId="{94AD48AC-299D-1844-B5D7-D1C5F6B255C8}" destId="{961B66BC-9B1F-4249-86B7-2AA2737A583D}" srcOrd="0" destOrd="0" presId="urn:microsoft.com/office/officeart/2005/8/layout/hierarchy1"/>
    <dgm:cxn modelId="{3D7CA0DE-EAB8-45D7-99BD-849A00998AEE}" type="presParOf" srcId="{94AD48AC-299D-1844-B5D7-D1C5F6B255C8}" destId="{ECE99CCB-918D-624E-B654-401B4A07994C}" srcOrd="1" destOrd="0" presId="urn:microsoft.com/office/officeart/2005/8/layout/hierarchy1"/>
    <dgm:cxn modelId="{EDFE4C4A-87F6-4386-9180-4FB4D77FFD84}" type="presParOf" srcId="{0DCBA477-C9D1-8F4F-A58D-5D6E39A88845}" destId="{3D9B430B-CE0E-7E4C-9A67-48F324EEE529}" srcOrd="1" destOrd="0" presId="urn:microsoft.com/office/officeart/2005/8/layout/hierarchy1"/>
    <dgm:cxn modelId="{0B19D594-D2EA-4521-B652-72718882FD6D}" type="presParOf" srcId="{3D9B430B-CE0E-7E4C-9A67-48F324EEE529}" destId="{82A84C2B-BB48-487E-AB04-78D6CDFDDC31}" srcOrd="0" destOrd="0" presId="urn:microsoft.com/office/officeart/2005/8/layout/hierarchy1"/>
    <dgm:cxn modelId="{28534FB4-ECF1-428F-8106-15C73C330FBD}" type="presParOf" srcId="{3D9B430B-CE0E-7E4C-9A67-48F324EEE529}" destId="{DFC4E032-6274-438B-A711-2319CF033580}" srcOrd="1" destOrd="0" presId="urn:microsoft.com/office/officeart/2005/8/layout/hierarchy1"/>
    <dgm:cxn modelId="{03AA579D-7B95-47EF-A62E-9BF97C0F1D14}" type="presParOf" srcId="{DFC4E032-6274-438B-A711-2319CF033580}" destId="{BB16BB7B-DFD3-4822-BBF1-1CCC20912B51}" srcOrd="0" destOrd="0" presId="urn:microsoft.com/office/officeart/2005/8/layout/hierarchy1"/>
    <dgm:cxn modelId="{50923507-E57F-4514-9E89-D676C0D57199}" type="presParOf" srcId="{BB16BB7B-DFD3-4822-BBF1-1CCC20912B51}" destId="{05BFDE73-7F51-483D-B9C7-78BFE952B8A9}" srcOrd="0" destOrd="0" presId="urn:microsoft.com/office/officeart/2005/8/layout/hierarchy1"/>
    <dgm:cxn modelId="{F8CA4B8D-EA75-4216-A3AC-AC17E1AB089C}" type="presParOf" srcId="{BB16BB7B-DFD3-4822-BBF1-1CCC20912B51}" destId="{D999F9F7-D46E-41B8-BF7B-941E975CC4A1}" srcOrd="1" destOrd="0" presId="urn:microsoft.com/office/officeart/2005/8/layout/hierarchy1"/>
    <dgm:cxn modelId="{EB2C1E12-44BA-41F3-8AC1-2D7B4F5394D8}" type="presParOf" srcId="{DFC4E032-6274-438B-A711-2319CF033580}" destId="{EB723008-D0C2-44BC-9117-0D38F038243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415C0-1CD7-4837-8749-CC23262438C5}">
      <dsp:nvSpPr>
        <dsp:cNvPr id="0" name=""/>
        <dsp:cNvSpPr/>
      </dsp:nvSpPr>
      <dsp:spPr>
        <a:xfrm>
          <a:off x="2754369" y="2202218"/>
          <a:ext cx="2782025" cy="2486660"/>
        </a:xfrm>
        <a:prstGeom prst="gear9">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Bunker </a:t>
          </a:r>
        </a:p>
        <a:p>
          <a:pPr marL="0" lvl="0" indent="0" algn="ctr" defTabSz="800100">
            <a:lnSpc>
              <a:spcPct val="90000"/>
            </a:lnSpc>
            <a:spcBef>
              <a:spcPct val="0"/>
            </a:spcBef>
            <a:spcAft>
              <a:spcPct val="35000"/>
            </a:spcAft>
            <a:buNone/>
          </a:pPr>
          <a:r>
            <a:rPr lang="en-US" sz="1800" kern="1200" dirty="0"/>
            <a:t>systems</a:t>
          </a:r>
        </a:p>
      </dsp:txBody>
      <dsp:txXfrm>
        <a:off x="3291605" y="2784706"/>
        <a:ext cx="1707553" cy="1278195"/>
      </dsp:txXfrm>
    </dsp:sp>
    <dsp:sp modelId="{89CA273D-64A6-405D-9B04-0D9082B8776F}">
      <dsp:nvSpPr>
        <dsp:cNvPr id="0" name=""/>
        <dsp:cNvSpPr/>
      </dsp:nvSpPr>
      <dsp:spPr>
        <a:xfrm>
          <a:off x="1283896" y="1458300"/>
          <a:ext cx="2151223" cy="2120804"/>
        </a:xfrm>
        <a:prstGeom prst="gear6">
          <a:avLst/>
        </a:prstGeom>
        <a:solidFill>
          <a:schemeClr val="accent2">
            <a:hueOff val="2340759"/>
            <a:satOff val="-2919"/>
            <a:lumOff val="68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Target systems</a:t>
          </a:r>
        </a:p>
      </dsp:txBody>
      <dsp:txXfrm>
        <a:off x="1822237" y="1995446"/>
        <a:ext cx="1074541" cy="1046512"/>
      </dsp:txXfrm>
    </dsp:sp>
    <dsp:sp modelId="{75E6B361-095A-4B39-9FFE-13B5820F18D1}">
      <dsp:nvSpPr>
        <dsp:cNvPr id="0" name=""/>
        <dsp:cNvSpPr/>
      </dsp:nvSpPr>
      <dsp:spPr>
        <a:xfrm rot="20795199">
          <a:off x="2247743" y="78680"/>
          <a:ext cx="2212856" cy="2348173"/>
        </a:xfrm>
        <a:prstGeom prst="gear6">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Instrument systems</a:t>
          </a:r>
        </a:p>
      </dsp:txBody>
      <dsp:txXfrm rot="-20700000">
        <a:off x="2725062" y="601729"/>
        <a:ext cx="1258220" cy="1302074"/>
      </dsp:txXfrm>
    </dsp:sp>
    <dsp:sp modelId="{75B191E1-ED0C-4E86-99BE-1BFE1795438F}">
      <dsp:nvSpPr>
        <dsp:cNvPr id="0" name=""/>
        <dsp:cNvSpPr/>
      </dsp:nvSpPr>
      <dsp:spPr>
        <a:xfrm>
          <a:off x="2714445" y="1824935"/>
          <a:ext cx="3182924" cy="3182924"/>
        </a:xfrm>
        <a:prstGeom prst="circularArrow">
          <a:avLst>
            <a:gd name="adj1" fmla="val 4687"/>
            <a:gd name="adj2" fmla="val 299029"/>
            <a:gd name="adj3" fmla="val 2523474"/>
            <a:gd name="adj4" fmla="val 15845622"/>
            <a:gd name="adj5" fmla="val 5469"/>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6EDF951-4F16-4D5B-86E8-FE650DD50FCA}">
      <dsp:nvSpPr>
        <dsp:cNvPr id="0" name=""/>
        <dsp:cNvSpPr/>
      </dsp:nvSpPr>
      <dsp:spPr>
        <a:xfrm>
          <a:off x="1134989" y="1212911"/>
          <a:ext cx="2312593" cy="2312593"/>
        </a:xfrm>
        <a:prstGeom prst="leftCircularArrow">
          <a:avLst>
            <a:gd name="adj1" fmla="val 6452"/>
            <a:gd name="adj2" fmla="val 429999"/>
            <a:gd name="adj3" fmla="val 10489124"/>
            <a:gd name="adj4" fmla="val 14837806"/>
            <a:gd name="adj5" fmla="val 7527"/>
          </a:avLst>
        </a:prstGeom>
        <a:solidFill>
          <a:schemeClr val="accent2">
            <a:hueOff val="2340759"/>
            <a:satOff val="-2919"/>
            <a:lumOff val="68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D74CDC4F-0417-4CAC-8843-689BEADC72FE}">
      <dsp:nvSpPr>
        <dsp:cNvPr id="0" name=""/>
        <dsp:cNvSpPr/>
      </dsp:nvSpPr>
      <dsp:spPr>
        <a:xfrm>
          <a:off x="1874666" y="-234671"/>
          <a:ext cx="2493441" cy="2493441"/>
        </a:xfrm>
        <a:prstGeom prst="circularArrow">
          <a:avLst>
            <a:gd name="adj1" fmla="val 5984"/>
            <a:gd name="adj2" fmla="val 394124"/>
            <a:gd name="adj3" fmla="val 13313824"/>
            <a:gd name="adj4" fmla="val 10508221"/>
            <a:gd name="adj5" fmla="val 6981"/>
          </a:avLst>
        </a:prstGeom>
        <a:solidFill>
          <a:schemeClr val="accent2">
            <a:hueOff val="4681519"/>
            <a:satOff val="-5839"/>
            <a:lumOff val="137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14CD3-9DF5-47EB-A749-BE5D26EBE271}">
      <dsp:nvSpPr>
        <dsp:cNvPr id="0" name=""/>
        <dsp:cNvSpPr/>
      </dsp:nvSpPr>
      <dsp:spPr>
        <a:xfrm>
          <a:off x="3860800" y="0"/>
          <a:ext cx="2235200" cy="2235200"/>
        </a:xfrm>
        <a:prstGeom prst="gear9">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Logistics</a:t>
          </a:r>
        </a:p>
      </dsp:txBody>
      <dsp:txXfrm>
        <a:off x="4310175" y="523585"/>
        <a:ext cx="1336450" cy="1148939"/>
      </dsp:txXfrm>
    </dsp:sp>
    <dsp:sp modelId="{C0DF8E48-A422-40E6-AD77-501FAF5ADB7F}">
      <dsp:nvSpPr>
        <dsp:cNvPr id="0" name=""/>
        <dsp:cNvSpPr/>
      </dsp:nvSpPr>
      <dsp:spPr>
        <a:xfrm>
          <a:off x="3668189" y="-348999"/>
          <a:ext cx="2749296" cy="2749296"/>
        </a:xfrm>
        <a:prstGeom prst="circularArrow">
          <a:avLst>
            <a:gd name="adj1" fmla="val 4878"/>
            <a:gd name="adj2" fmla="val 312630"/>
            <a:gd name="adj3" fmla="val 3133259"/>
            <a:gd name="adj4" fmla="val 15234156"/>
            <a:gd name="adj5" fmla="val 5691"/>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6462C-BD62-4EC7-A7C4-F74D3A1D2DE3}">
      <dsp:nvSpPr>
        <dsp:cNvPr id="0" name=""/>
        <dsp:cNvSpPr/>
      </dsp:nvSpPr>
      <dsp:spPr>
        <a:xfrm>
          <a:off x="2251101" y="1753189"/>
          <a:ext cx="1592670" cy="276413"/>
        </a:xfrm>
        <a:custGeom>
          <a:avLst/>
          <a:gdLst/>
          <a:ahLst/>
          <a:cxnLst/>
          <a:rect l="0" t="0" r="0" b="0"/>
          <a:pathLst>
            <a:path>
              <a:moveTo>
                <a:pt x="0" y="0"/>
              </a:moveTo>
              <a:lnTo>
                <a:pt x="0" y="138206"/>
              </a:lnTo>
              <a:lnTo>
                <a:pt x="1592670" y="138206"/>
              </a:lnTo>
              <a:lnTo>
                <a:pt x="1592670" y="2764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6CAB9A-B382-46AA-8DA3-12C0648D5451}">
      <dsp:nvSpPr>
        <dsp:cNvPr id="0" name=""/>
        <dsp:cNvSpPr/>
      </dsp:nvSpPr>
      <dsp:spPr>
        <a:xfrm>
          <a:off x="2205381" y="1753189"/>
          <a:ext cx="91440" cy="276413"/>
        </a:xfrm>
        <a:custGeom>
          <a:avLst/>
          <a:gdLst/>
          <a:ahLst/>
          <a:cxnLst/>
          <a:rect l="0" t="0" r="0" b="0"/>
          <a:pathLst>
            <a:path>
              <a:moveTo>
                <a:pt x="45720" y="0"/>
              </a:moveTo>
              <a:lnTo>
                <a:pt x="45720" y="2764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2C9945-9B1B-436A-AB1D-CE8C83512213}">
      <dsp:nvSpPr>
        <dsp:cNvPr id="0" name=""/>
        <dsp:cNvSpPr/>
      </dsp:nvSpPr>
      <dsp:spPr>
        <a:xfrm>
          <a:off x="658430" y="1753189"/>
          <a:ext cx="1592670" cy="276413"/>
        </a:xfrm>
        <a:custGeom>
          <a:avLst/>
          <a:gdLst/>
          <a:ahLst/>
          <a:cxnLst/>
          <a:rect l="0" t="0" r="0" b="0"/>
          <a:pathLst>
            <a:path>
              <a:moveTo>
                <a:pt x="1592670" y="0"/>
              </a:moveTo>
              <a:lnTo>
                <a:pt x="1592670" y="138206"/>
              </a:lnTo>
              <a:lnTo>
                <a:pt x="0" y="138206"/>
              </a:lnTo>
              <a:lnTo>
                <a:pt x="0" y="2764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DE2B34-AC06-46EA-8B49-C0FDA6C67011}">
      <dsp:nvSpPr>
        <dsp:cNvPr id="0" name=""/>
        <dsp:cNvSpPr/>
      </dsp:nvSpPr>
      <dsp:spPr>
        <a:xfrm>
          <a:off x="1592973" y="1095061"/>
          <a:ext cx="1316256" cy="6581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Equipment</a:t>
          </a:r>
        </a:p>
      </dsp:txBody>
      <dsp:txXfrm>
        <a:off x="1592973" y="1095061"/>
        <a:ext cx="1316256" cy="658128"/>
      </dsp:txXfrm>
    </dsp:sp>
    <dsp:sp modelId="{682184E6-0131-4548-9E4C-F3084DC481D4}">
      <dsp:nvSpPr>
        <dsp:cNvPr id="0" name=""/>
        <dsp:cNvSpPr/>
      </dsp:nvSpPr>
      <dsp:spPr>
        <a:xfrm>
          <a:off x="302" y="2029603"/>
          <a:ext cx="1316256" cy="6581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Target</a:t>
          </a:r>
        </a:p>
      </dsp:txBody>
      <dsp:txXfrm>
        <a:off x="302" y="2029603"/>
        <a:ext cx="1316256" cy="658128"/>
      </dsp:txXfrm>
    </dsp:sp>
    <dsp:sp modelId="{267BAAA9-2728-4C2A-A1E4-1181F5396906}">
      <dsp:nvSpPr>
        <dsp:cNvPr id="0" name=""/>
        <dsp:cNvSpPr/>
      </dsp:nvSpPr>
      <dsp:spPr>
        <a:xfrm>
          <a:off x="1592973" y="2029603"/>
          <a:ext cx="1316256" cy="6581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Instruments</a:t>
          </a:r>
        </a:p>
      </dsp:txBody>
      <dsp:txXfrm>
        <a:off x="1592973" y="2029603"/>
        <a:ext cx="1316256" cy="658128"/>
      </dsp:txXfrm>
    </dsp:sp>
    <dsp:sp modelId="{7DA53EA2-1024-4C57-A192-0117280D01C9}">
      <dsp:nvSpPr>
        <dsp:cNvPr id="0" name=""/>
        <dsp:cNvSpPr/>
      </dsp:nvSpPr>
      <dsp:spPr>
        <a:xfrm>
          <a:off x="3185643" y="2029603"/>
          <a:ext cx="1316256" cy="6581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Utilities</a:t>
          </a:r>
        </a:p>
      </dsp:txBody>
      <dsp:txXfrm>
        <a:off x="3185643" y="2029603"/>
        <a:ext cx="1316256" cy="6581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8357F-3F8D-514B-8CE7-144A91AD4111}">
      <dsp:nvSpPr>
        <dsp:cNvPr id="0" name=""/>
        <dsp:cNvSpPr/>
      </dsp:nvSpPr>
      <dsp:spPr>
        <a:xfrm>
          <a:off x="2076395" y="2333292"/>
          <a:ext cx="2735479" cy="18598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A challenging environment to operate equipment</a:t>
          </a:r>
        </a:p>
      </dsp:txBody>
      <dsp:txXfrm>
        <a:off x="2476997" y="2605658"/>
        <a:ext cx="1934275" cy="1315101"/>
      </dsp:txXfrm>
    </dsp:sp>
    <dsp:sp modelId="{52634C6C-F182-9442-85CB-9882AC584C41}">
      <dsp:nvSpPr>
        <dsp:cNvPr id="0" name=""/>
        <dsp:cNvSpPr/>
      </dsp:nvSpPr>
      <dsp:spPr>
        <a:xfrm rot="12864720">
          <a:off x="901020" y="1819372"/>
          <a:ext cx="1644555" cy="530052"/>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48A011-25AE-3A4C-B1BB-A82C5EA7C75E}">
      <dsp:nvSpPr>
        <dsp:cNvPr id="0" name=""/>
        <dsp:cNvSpPr/>
      </dsp:nvSpPr>
      <dsp:spPr>
        <a:xfrm>
          <a:off x="161502" y="912959"/>
          <a:ext cx="1766841" cy="141347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Complex Installed  systems</a:t>
          </a:r>
        </a:p>
      </dsp:txBody>
      <dsp:txXfrm>
        <a:off x="202901" y="954358"/>
        <a:ext cx="1684043" cy="1330675"/>
      </dsp:txXfrm>
    </dsp:sp>
    <dsp:sp modelId="{B8A9340E-3E8F-304E-8709-FAF252098D44}">
      <dsp:nvSpPr>
        <dsp:cNvPr id="0" name=""/>
        <dsp:cNvSpPr/>
      </dsp:nvSpPr>
      <dsp:spPr>
        <a:xfrm rot="16200000">
          <a:off x="2676569" y="1211354"/>
          <a:ext cx="1535131" cy="530052"/>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1C0305-EB79-9A44-9661-E4C682DA03F1}">
      <dsp:nvSpPr>
        <dsp:cNvPr id="0" name=""/>
        <dsp:cNvSpPr/>
      </dsp:nvSpPr>
      <dsp:spPr>
        <a:xfrm>
          <a:off x="2560714" y="2078"/>
          <a:ext cx="1766841" cy="141347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Hazardous environment</a:t>
          </a:r>
        </a:p>
      </dsp:txBody>
      <dsp:txXfrm>
        <a:off x="2602113" y="43477"/>
        <a:ext cx="1684043" cy="1330675"/>
      </dsp:txXfrm>
    </dsp:sp>
    <dsp:sp modelId="{2AD24786-EF1B-BC43-A4B3-8E5796765AE4}">
      <dsp:nvSpPr>
        <dsp:cNvPr id="0" name=""/>
        <dsp:cNvSpPr/>
      </dsp:nvSpPr>
      <dsp:spPr>
        <a:xfrm rot="19625280">
          <a:off x="4381232" y="1839570"/>
          <a:ext cx="1706046" cy="530052"/>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BC0C97-CCD7-2145-BC80-63A67BBC91DF}">
      <dsp:nvSpPr>
        <dsp:cNvPr id="0" name=""/>
        <dsp:cNvSpPr/>
      </dsp:nvSpPr>
      <dsp:spPr>
        <a:xfrm>
          <a:off x="5066952" y="934369"/>
          <a:ext cx="1766841" cy="141347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Limited access opportunities </a:t>
          </a:r>
        </a:p>
      </dsp:txBody>
      <dsp:txXfrm>
        <a:off x="5108351" y="975768"/>
        <a:ext cx="1684043" cy="1330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84C2B-BB48-487E-AB04-78D6CDFDDC31}">
      <dsp:nvSpPr>
        <dsp:cNvPr id="0" name=""/>
        <dsp:cNvSpPr/>
      </dsp:nvSpPr>
      <dsp:spPr>
        <a:xfrm>
          <a:off x="3915003" y="3199022"/>
          <a:ext cx="91440" cy="374130"/>
        </a:xfrm>
        <a:custGeom>
          <a:avLst/>
          <a:gdLst/>
          <a:ahLst/>
          <a:cxnLst/>
          <a:rect l="0" t="0" r="0" b="0"/>
          <a:pathLst>
            <a:path>
              <a:moveTo>
                <a:pt x="45720" y="0"/>
              </a:moveTo>
              <a:lnTo>
                <a:pt x="45720" y="37413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5D36B9-DF65-B447-8514-79129A68F18D}">
      <dsp:nvSpPr>
        <dsp:cNvPr id="0" name=""/>
        <dsp:cNvSpPr/>
      </dsp:nvSpPr>
      <dsp:spPr>
        <a:xfrm>
          <a:off x="3915003" y="2008022"/>
          <a:ext cx="91440" cy="374130"/>
        </a:xfrm>
        <a:custGeom>
          <a:avLst/>
          <a:gdLst/>
          <a:ahLst/>
          <a:cxnLst/>
          <a:rect l="0" t="0" r="0" b="0"/>
          <a:pathLst>
            <a:path>
              <a:moveTo>
                <a:pt x="45720" y="0"/>
              </a:moveTo>
              <a:lnTo>
                <a:pt x="45720" y="37413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3DF5643-3C90-4F9C-8453-38D8015EB2F1}">
      <dsp:nvSpPr>
        <dsp:cNvPr id="0" name=""/>
        <dsp:cNvSpPr/>
      </dsp:nvSpPr>
      <dsp:spPr>
        <a:xfrm>
          <a:off x="2781514" y="817021"/>
          <a:ext cx="1179208" cy="374130"/>
        </a:xfrm>
        <a:custGeom>
          <a:avLst/>
          <a:gdLst/>
          <a:ahLst/>
          <a:cxnLst/>
          <a:rect l="0" t="0" r="0" b="0"/>
          <a:pathLst>
            <a:path>
              <a:moveTo>
                <a:pt x="0" y="0"/>
              </a:moveTo>
              <a:lnTo>
                <a:pt x="0" y="254959"/>
              </a:lnTo>
              <a:lnTo>
                <a:pt x="1179208" y="254959"/>
              </a:lnTo>
              <a:lnTo>
                <a:pt x="1179208" y="37413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087B47-D630-4B5E-84B3-96AB0138144D}">
      <dsp:nvSpPr>
        <dsp:cNvPr id="0" name=""/>
        <dsp:cNvSpPr/>
      </dsp:nvSpPr>
      <dsp:spPr>
        <a:xfrm>
          <a:off x="2342725" y="3199022"/>
          <a:ext cx="91440" cy="374130"/>
        </a:xfrm>
        <a:custGeom>
          <a:avLst/>
          <a:gdLst/>
          <a:ahLst/>
          <a:cxnLst/>
          <a:rect l="0" t="0" r="0" b="0"/>
          <a:pathLst>
            <a:path>
              <a:moveTo>
                <a:pt x="45720" y="0"/>
              </a:moveTo>
              <a:lnTo>
                <a:pt x="45720" y="37413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F2A883A-9AF4-4E8A-85EF-0EC5A4F65796}">
      <dsp:nvSpPr>
        <dsp:cNvPr id="0" name=""/>
        <dsp:cNvSpPr/>
      </dsp:nvSpPr>
      <dsp:spPr>
        <a:xfrm>
          <a:off x="1602306" y="2008022"/>
          <a:ext cx="786139" cy="374130"/>
        </a:xfrm>
        <a:custGeom>
          <a:avLst/>
          <a:gdLst/>
          <a:ahLst/>
          <a:cxnLst/>
          <a:rect l="0" t="0" r="0" b="0"/>
          <a:pathLst>
            <a:path>
              <a:moveTo>
                <a:pt x="0" y="0"/>
              </a:moveTo>
              <a:lnTo>
                <a:pt x="0" y="254959"/>
              </a:lnTo>
              <a:lnTo>
                <a:pt x="786139" y="254959"/>
              </a:lnTo>
              <a:lnTo>
                <a:pt x="786139" y="37413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D0A97EE-DFFC-4AEE-A437-FA6F1DAD34D0}">
      <dsp:nvSpPr>
        <dsp:cNvPr id="0" name=""/>
        <dsp:cNvSpPr/>
      </dsp:nvSpPr>
      <dsp:spPr>
        <a:xfrm>
          <a:off x="770447" y="3199022"/>
          <a:ext cx="91440" cy="374130"/>
        </a:xfrm>
        <a:custGeom>
          <a:avLst/>
          <a:gdLst/>
          <a:ahLst/>
          <a:cxnLst/>
          <a:rect l="0" t="0" r="0" b="0"/>
          <a:pathLst>
            <a:path>
              <a:moveTo>
                <a:pt x="45720" y="0"/>
              </a:moveTo>
              <a:lnTo>
                <a:pt x="45720" y="37413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B9275FE-7A9F-E543-988F-B19B0B4FD01F}">
      <dsp:nvSpPr>
        <dsp:cNvPr id="0" name=""/>
        <dsp:cNvSpPr/>
      </dsp:nvSpPr>
      <dsp:spPr>
        <a:xfrm>
          <a:off x="816167" y="2008022"/>
          <a:ext cx="786139" cy="374130"/>
        </a:xfrm>
        <a:custGeom>
          <a:avLst/>
          <a:gdLst/>
          <a:ahLst/>
          <a:cxnLst/>
          <a:rect l="0" t="0" r="0" b="0"/>
          <a:pathLst>
            <a:path>
              <a:moveTo>
                <a:pt x="786139" y="0"/>
              </a:moveTo>
              <a:lnTo>
                <a:pt x="786139" y="254959"/>
              </a:lnTo>
              <a:lnTo>
                <a:pt x="0" y="254959"/>
              </a:lnTo>
              <a:lnTo>
                <a:pt x="0" y="37413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631190B-EDED-D448-AC6B-C9872EF372F0}">
      <dsp:nvSpPr>
        <dsp:cNvPr id="0" name=""/>
        <dsp:cNvSpPr/>
      </dsp:nvSpPr>
      <dsp:spPr>
        <a:xfrm>
          <a:off x="1602306" y="817021"/>
          <a:ext cx="1179208" cy="374130"/>
        </a:xfrm>
        <a:custGeom>
          <a:avLst/>
          <a:gdLst/>
          <a:ahLst/>
          <a:cxnLst/>
          <a:rect l="0" t="0" r="0" b="0"/>
          <a:pathLst>
            <a:path>
              <a:moveTo>
                <a:pt x="1179208" y="0"/>
              </a:moveTo>
              <a:lnTo>
                <a:pt x="1179208" y="254959"/>
              </a:lnTo>
              <a:lnTo>
                <a:pt x="0" y="254959"/>
              </a:lnTo>
              <a:lnTo>
                <a:pt x="0" y="37413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E6CFE2-6559-554F-963B-623D407349CE}">
      <dsp:nvSpPr>
        <dsp:cNvPr id="0" name=""/>
        <dsp:cNvSpPr/>
      </dsp:nvSpPr>
      <dsp:spPr>
        <a:xfrm>
          <a:off x="1979644" y="151"/>
          <a:ext cx="1603740" cy="8168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85625ED-F085-4B42-A9D1-1E91E70498A9}">
      <dsp:nvSpPr>
        <dsp:cNvPr id="0" name=""/>
        <dsp:cNvSpPr/>
      </dsp:nvSpPr>
      <dsp:spPr>
        <a:xfrm>
          <a:off x="2122578" y="135939"/>
          <a:ext cx="1603740" cy="8168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INTERVENTIONS</a:t>
          </a:r>
        </a:p>
        <a:p>
          <a:pPr marL="0" lvl="0" indent="0" algn="ctr" defTabSz="622300">
            <a:lnSpc>
              <a:spcPct val="90000"/>
            </a:lnSpc>
            <a:spcBef>
              <a:spcPct val="0"/>
            </a:spcBef>
            <a:spcAft>
              <a:spcPct val="35000"/>
            </a:spcAft>
            <a:buNone/>
          </a:pPr>
          <a:r>
            <a:rPr lang="en-US" sz="1400" b="0" kern="1200" dirty="0"/>
            <a:t> within Bunker</a:t>
          </a:r>
        </a:p>
      </dsp:txBody>
      <dsp:txXfrm>
        <a:off x="2146503" y="159864"/>
        <a:ext cx="1555890" cy="769019"/>
      </dsp:txXfrm>
    </dsp:sp>
    <dsp:sp modelId="{9B9292D9-F660-A14C-BA22-BF3EBA79D498}">
      <dsp:nvSpPr>
        <dsp:cNvPr id="0" name=""/>
        <dsp:cNvSpPr/>
      </dsp:nvSpPr>
      <dsp:spPr>
        <a:xfrm>
          <a:off x="959101" y="1191152"/>
          <a:ext cx="1286409" cy="8168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573548D-DC54-4F40-8D80-AFDE555123DD}">
      <dsp:nvSpPr>
        <dsp:cNvPr id="0" name=""/>
        <dsp:cNvSpPr/>
      </dsp:nvSpPr>
      <dsp:spPr>
        <a:xfrm>
          <a:off x="1102035" y="1326940"/>
          <a:ext cx="1286409" cy="8168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SCHEDULED</a:t>
          </a:r>
        </a:p>
      </dsp:txBody>
      <dsp:txXfrm>
        <a:off x="1125960" y="1350865"/>
        <a:ext cx="1238559" cy="769019"/>
      </dsp:txXfrm>
    </dsp:sp>
    <dsp:sp modelId="{35C667DD-ACF6-F645-B8CF-D9A72B80158E}">
      <dsp:nvSpPr>
        <dsp:cNvPr id="0" name=""/>
        <dsp:cNvSpPr/>
      </dsp:nvSpPr>
      <dsp:spPr>
        <a:xfrm>
          <a:off x="172962" y="2382153"/>
          <a:ext cx="1286409" cy="8168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C72BBD7-FDF4-334A-984C-EE4F56AD8019}">
      <dsp:nvSpPr>
        <dsp:cNvPr id="0" name=""/>
        <dsp:cNvSpPr/>
      </dsp:nvSpPr>
      <dsp:spPr>
        <a:xfrm>
          <a:off x="315896" y="2517940"/>
          <a:ext cx="1286409" cy="8168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Type I(A)</a:t>
          </a:r>
        </a:p>
        <a:p>
          <a:pPr marL="0" lvl="0" indent="0" algn="ctr" defTabSz="622300">
            <a:lnSpc>
              <a:spcPct val="90000"/>
            </a:lnSpc>
            <a:spcBef>
              <a:spcPct val="0"/>
            </a:spcBef>
            <a:spcAft>
              <a:spcPct val="35000"/>
            </a:spcAft>
            <a:buNone/>
          </a:pPr>
          <a:r>
            <a:rPr lang="en-US" sz="1400" b="0" kern="1200" dirty="0"/>
            <a:t>MAJOR</a:t>
          </a:r>
        </a:p>
      </dsp:txBody>
      <dsp:txXfrm>
        <a:off x="339821" y="2541865"/>
        <a:ext cx="1238559" cy="769019"/>
      </dsp:txXfrm>
    </dsp:sp>
    <dsp:sp modelId="{37ED565B-9D33-4D2E-B6FF-1DFF512FA27B}">
      <dsp:nvSpPr>
        <dsp:cNvPr id="0" name=""/>
        <dsp:cNvSpPr/>
      </dsp:nvSpPr>
      <dsp:spPr>
        <a:xfrm>
          <a:off x="172962" y="3573153"/>
          <a:ext cx="1286409" cy="8168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61E5EB6-A7DA-426A-86AD-D5353E0D07B5}">
      <dsp:nvSpPr>
        <dsp:cNvPr id="0" name=""/>
        <dsp:cNvSpPr/>
      </dsp:nvSpPr>
      <dsp:spPr>
        <a:xfrm>
          <a:off x="315896" y="3708941"/>
          <a:ext cx="1286409" cy="8168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Installation / Overhaul</a:t>
          </a:r>
        </a:p>
      </dsp:txBody>
      <dsp:txXfrm>
        <a:off x="339821" y="3732866"/>
        <a:ext cx="1238559" cy="769019"/>
      </dsp:txXfrm>
    </dsp:sp>
    <dsp:sp modelId="{B95102D2-5C2E-4049-B83F-D5BDE70B6221}">
      <dsp:nvSpPr>
        <dsp:cNvPr id="0" name=""/>
        <dsp:cNvSpPr/>
      </dsp:nvSpPr>
      <dsp:spPr>
        <a:xfrm>
          <a:off x="1745240" y="2382153"/>
          <a:ext cx="1286409" cy="8168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15191AE-561C-483A-9E4E-72B9160F97B7}">
      <dsp:nvSpPr>
        <dsp:cNvPr id="0" name=""/>
        <dsp:cNvSpPr/>
      </dsp:nvSpPr>
      <dsp:spPr>
        <a:xfrm>
          <a:off x="1888175" y="2517940"/>
          <a:ext cx="1286409" cy="8168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Type I(B)</a:t>
          </a:r>
        </a:p>
        <a:p>
          <a:pPr marL="0" lvl="0" indent="0" algn="ctr" defTabSz="622300">
            <a:lnSpc>
              <a:spcPct val="90000"/>
            </a:lnSpc>
            <a:spcBef>
              <a:spcPct val="0"/>
            </a:spcBef>
            <a:spcAft>
              <a:spcPct val="35000"/>
            </a:spcAft>
            <a:buNone/>
          </a:pPr>
          <a:r>
            <a:rPr lang="en-US" sz="1400" b="0" kern="1200" dirty="0"/>
            <a:t>MINOR</a:t>
          </a:r>
        </a:p>
      </dsp:txBody>
      <dsp:txXfrm>
        <a:off x="1912100" y="2541865"/>
        <a:ext cx="1238559" cy="769019"/>
      </dsp:txXfrm>
    </dsp:sp>
    <dsp:sp modelId="{4CFD9446-1F6B-40D3-AAFF-67CA6AD38AAC}">
      <dsp:nvSpPr>
        <dsp:cNvPr id="0" name=""/>
        <dsp:cNvSpPr/>
      </dsp:nvSpPr>
      <dsp:spPr>
        <a:xfrm>
          <a:off x="1745240" y="3573153"/>
          <a:ext cx="1286409" cy="8168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9EEE4EC-1FE6-43E2-934C-64209A2423C2}">
      <dsp:nvSpPr>
        <dsp:cNvPr id="0" name=""/>
        <dsp:cNvSpPr/>
      </dsp:nvSpPr>
      <dsp:spPr>
        <a:xfrm>
          <a:off x="1888175" y="3708941"/>
          <a:ext cx="1286409" cy="8168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Inspection / Maintenance</a:t>
          </a:r>
        </a:p>
      </dsp:txBody>
      <dsp:txXfrm>
        <a:off x="1912100" y="3732866"/>
        <a:ext cx="1238559" cy="769019"/>
      </dsp:txXfrm>
    </dsp:sp>
    <dsp:sp modelId="{63075690-0772-4D21-A99D-97FB0D62EB62}">
      <dsp:nvSpPr>
        <dsp:cNvPr id="0" name=""/>
        <dsp:cNvSpPr/>
      </dsp:nvSpPr>
      <dsp:spPr>
        <a:xfrm>
          <a:off x="3317518" y="1191152"/>
          <a:ext cx="1286409" cy="8168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9EE4B1D-0DF4-469F-B4D9-70685EE1A88D}">
      <dsp:nvSpPr>
        <dsp:cNvPr id="0" name=""/>
        <dsp:cNvSpPr/>
      </dsp:nvSpPr>
      <dsp:spPr>
        <a:xfrm>
          <a:off x="3460453" y="1326940"/>
          <a:ext cx="1286409" cy="8168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UNSCHEDULED</a:t>
          </a:r>
        </a:p>
      </dsp:txBody>
      <dsp:txXfrm>
        <a:off x="3484378" y="1350865"/>
        <a:ext cx="1238559" cy="769019"/>
      </dsp:txXfrm>
    </dsp:sp>
    <dsp:sp modelId="{961B66BC-9B1F-4249-86B7-2AA2737A583D}">
      <dsp:nvSpPr>
        <dsp:cNvPr id="0" name=""/>
        <dsp:cNvSpPr/>
      </dsp:nvSpPr>
      <dsp:spPr>
        <a:xfrm>
          <a:off x="3317518" y="2382153"/>
          <a:ext cx="1286409" cy="8168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CE99CCB-918D-624E-B654-401B4A07994C}">
      <dsp:nvSpPr>
        <dsp:cNvPr id="0" name=""/>
        <dsp:cNvSpPr/>
      </dsp:nvSpPr>
      <dsp:spPr>
        <a:xfrm>
          <a:off x="3460453" y="2517940"/>
          <a:ext cx="1286409" cy="8168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Type II</a:t>
          </a:r>
        </a:p>
        <a:p>
          <a:pPr marL="0" lvl="0" indent="0" algn="ctr" defTabSz="622300">
            <a:lnSpc>
              <a:spcPct val="90000"/>
            </a:lnSpc>
            <a:spcBef>
              <a:spcPct val="0"/>
            </a:spcBef>
            <a:spcAft>
              <a:spcPct val="35000"/>
            </a:spcAft>
            <a:buNone/>
          </a:pPr>
          <a:r>
            <a:rPr lang="en-US" sz="1400" b="0" kern="1200" dirty="0"/>
            <a:t>BREAKDOWN</a:t>
          </a:r>
        </a:p>
      </dsp:txBody>
      <dsp:txXfrm>
        <a:off x="3484378" y="2541865"/>
        <a:ext cx="1238559" cy="769019"/>
      </dsp:txXfrm>
    </dsp:sp>
    <dsp:sp modelId="{05BFDE73-7F51-483D-B9C7-78BFE952B8A9}">
      <dsp:nvSpPr>
        <dsp:cNvPr id="0" name=""/>
        <dsp:cNvSpPr/>
      </dsp:nvSpPr>
      <dsp:spPr>
        <a:xfrm>
          <a:off x="3317518" y="3573153"/>
          <a:ext cx="1286409" cy="8168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999F9F7-D46E-41B8-BF7B-941E975CC4A1}">
      <dsp:nvSpPr>
        <dsp:cNvPr id="0" name=""/>
        <dsp:cNvSpPr/>
      </dsp:nvSpPr>
      <dsp:spPr>
        <a:xfrm>
          <a:off x="3460453" y="3708941"/>
          <a:ext cx="1286409" cy="8168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Diagnostic / Repair</a:t>
          </a:r>
        </a:p>
      </dsp:txBody>
      <dsp:txXfrm>
        <a:off x="3484378" y="3732866"/>
        <a:ext cx="1238559" cy="769019"/>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9F044D-2C64-0E4F-B0D3-86E537A1552E}" type="datetimeFigureOut">
              <a:rPr lang="en-US" smtClean="0"/>
              <a:t>6/17/19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9EC7BD-D5A8-D947-B42A-D0A571906ACE}" type="slidenum">
              <a:rPr lang="en-US" smtClean="0"/>
              <a:t>‹#›</a:t>
            </a:fld>
            <a:endParaRPr lang="en-US"/>
          </a:p>
        </p:txBody>
      </p:sp>
    </p:spTree>
    <p:extLst>
      <p:ext uri="{BB962C8B-B14F-4D97-AF65-F5344CB8AC3E}">
        <p14:creationId xmlns:p14="http://schemas.microsoft.com/office/powerpoint/2010/main" val="42657312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Operational standpoint</a:t>
            </a:r>
          </a:p>
          <a:p>
            <a:r>
              <a:rPr lang="en-US" baseline="0" dirty="0"/>
              <a:t>A systems standpoint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69EC7BD-D5A8-D947-B42A-D0A571906ACE}" type="slidenum">
              <a:rPr lang="en-US" smtClean="0"/>
              <a:t>1</a:t>
            </a:fld>
            <a:endParaRPr lang="en-US"/>
          </a:p>
        </p:txBody>
      </p:sp>
    </p:spTree>
    <p:extLst>
      <p:ext uri="{BB962C8B-B14F-4D97-AF65-F5344CB8AC3E}">
        <p14:creationId xmlns:p14="http://schemas.microsoft.com/office/powerpoint/2010/main" val="754464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14</a:t>
            </a:fld>
            <a:endParaRPr lang="sv-SE" dirty="0"/>
          </a:p>
        </p:txBody>
      </p:sp>
    </p:spTree>
    <p:extLst>
      <p:ext uri="{BB962C8B-B14F-4D97-AF65-F5344CB8AC3E}">
        <p14:creationId xmlns:p14="http://schemas.microsoft.com/office/powerpoint/2010/main" val="307039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161A53A7-64CD-4D0E-AAE8-1AC9C79D7085}" type="slidenum">
              <a:rPr lang="sv-SE" smtClean="0"/>
              <a:t>15</a:t>
            </a:fld>
            <a:endParaRPr lang="sv-SE" dirty="0"/>
          </a:p>
        </p:txBody>
      </p:sp>
    </p:spTree>
    <p:extLst>
      <p:ext uri="{BB962C8B-B14F-4D97-AF65-F5344CB8AC3E}">
        <p14:creationId xmlns:p14="http://schemas.microsoft.com/office/powerpoint/2010/main" val="118812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161A53A7-64CD-4D0E-AAE8-1AC9C79D7085}" type="slidenum">
              <a:rPr lang="sv-SE" smtClean="0"/>
              <a:t>16</a:t>
            </a:fld>
            <a:endParaRPr lang="sv-SE" dirty="0"/>
          </a:p>
        </p:txBody>
      </p:sp>
    </p:spTree>
    <p:extLst>
      <p:ext uri="{BB962C8B-B14F-4D97-AF65-F5344CB8AC3E}">
        <p14:creationId xmlns:p14="http://schemas.microsoft.com/office/powerpoint/2010/main" val="774036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thinking has already gone into this area around the world</a:t>
            </a:r>
          </a:p>
          <a:p>
            <a:endParaRPr lang="en-US" dirty="0"/>
          </a:p>
          <a:p>
            <a:r>
              <a:rPr lang="en-US" dirty="0"/>
              <a:t>Internally </a:t>
            </a:r>
          </a:p>
          <a:p>
            <a:r>
              <a:rPr lang="en-US" dirty="0"/>
              <a:t>Also at</a:t>
            </a:r>
            <a:r>
              <a:rPr lang="en-US" baseline="0" dirty="0"/>
              <a:t> other centers and more broadly in industry</a:t>
            </a:r>
          </a:p>
          <a:p>
            <a:endParaRPr lang="en-US" baseline="0" dirty="0"/>
          </a:p>
          <a:p>
            <a:r>
              <a:rPr lang="en-US" baseline="0" dirty="0"/>
              <a:t>We are not interested in re-inventing the wheel</a:t>
            </a:r>
          </a:p>
          <a:p>
            <a:r>
              <a:rPr lang="en-US" baseline="0" dirty="0"/>
              <a:t>Neither technical </a:t>
            </a:r>
          </a:p>
          <a:p>
            <a:r>
              <a:rPr lang="en-US" baseline="0" dirty="0"/>
              <a:t>Nor </a:t>
            </a:r>
            <a:r>
              <a:rPr lang="en-US" baseline="0" dirty="0" err="1"/>
              <a:t>operationaly</a:t>
            </a:r>
            <a:endParaRPr lang="en-US" baseline="0" dirty="0"/>
          </a:p>
          <a:p>
            <a:endParaRPr lang="en-US" baseline="0" dirty="0"/>
          </a:p>
          <a:p>
            <a:r>
              <a:rPr lang="en-US" baseline="0" dirty="0"/>
              <a:t>Studied what has been done</a:t>
            </a:r>
            <a:endParaRPr lang="en-US" dirty="0"/>
          </a:p>
        </p:txBody>
      </p:sp>
      <p:sp>
        <p:nvSpPr>
          <p:cNvPr id="4" name="Slide Number Placeholder 3"/>
          <p:cNvSpPr>
            <a:spLocks noGrp="1"/>
          </p:cNvSpPr>
          <p:nvPr>
            <p:ph type="sldNum" sz="quarter" idx="10"/>
          </p:nvPr>
        </p:nvSpPr>
        <p:spPr/>
        <p:txBody>
          <a:bodyPr/>
          <a:lstStyle/>
          <a:p>
            <a:fld id="{069EC7BD-D5A8-D947-B42A-D0A571906ACE}" type="slidenum">
              <a:rPr lang="en-US" smtClean="0"/>
              <a:t>28</a:t>
            </a:fld>
            <a:endParaRPr lang="en-US"/>
          </a:p>
        </p:txBody>
      </p:sp>
    </p:spTree>
    <p:extLst>
      <p:ext uri="{BB962C8B-B14F-4D97-AF65-F5344CB8AC3E}">
        <p14:creationId xmlns:p14="http://schemas.microsoft.com/office/powerpoint/2010/main" val="1307970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Neutrons</a:t>
            </a:r>
            <a:r>
              <a:rPr lang="en-US" baseline="0" dirty="0"/>
              <a:t> + Instruments = activation</a:t>
            </a:r>
          </a:p>
          <a:p>
            <a:endParaRPr lang="en-US" baseline="0" dirty="0"/>
          </a:p>
          <a:p>
            <a:r>
              <a:rPr lang="en-US" baseline="0" dirty="0"/>
              <a:t>A lot of work done by our </a:t>
            </a:r>
            <a:r>
              <a:rPr lang="en-US" baseline="0" dirty="0" err="1"/>
              <a:t>neutronics</a:t>
            </a:r>
            <a:r>
              <a:rPr lang="en-US" baseline="0" dirty="0"/>
              <a:t> group</a:t>
            </a:r>
          </a:p>
          <a:p>
            <a:r>
              <a:rPr lang="en-US" baseline="0" dirty="0"/>
              <a:t> </a:t>
            </a:r>
            <a:endParaRPr lang="en-US" dirty="0"/>
          </a:p>
          <a:p>
            <a:r>
              <a:rPr lang="en-US" dirty="0"/>
              <a:t>Hazard due to activation</a:t>
            </a:r>
            <a:r>
              <a:rPr lang="en-US" baseline="0" dirty="0"/>
              <a:t> will not be uniformly distributed concentrated in hotspots along the beamline</a:t>
            </a:r>
          </a:p>
          <a:p>
            <a:endParaRPr lang="en-US" baseline="0" dirty="0"/>
          </a:p>
          <a:p>
            <a:r>
              <a:rPr lang="en-US" baseline="0" dirty="0"/>
              <a:t>How hot after beam off </a:t>
            </a:r>
          </a:p>
          <a:p>
            <a:r>
              <a:rPr lang="en-US" baseline="0" dirty="0"/>
              <a:t>Hot for how long</a:t>
            </a:r>
          </a:p>
          <a:p>
            <a:endParaRPr lang="en-US" baseline="0" dirty="0"/>
          </a:p>
          <a:p>
            <a:r>
              <a:rPr lang="en-US" baseline="0" dirty="0"/>
              <a:t>Initial estimations of just after beam off are pretty unpleasant ROW 24hrs</a:t>
            </a:r>
          </a:p>
          <a:p>
            <a:endParaRPr lang="en-US" baseline="0" dirty="0"/>
          </a:p>
          <a:p>
            <a:r>
              <a:rPr lang="en-US" baseline="0" dirty="0"/>
              <a:t>And even following a week they remain </a:t>
            </a:r>
            <a:r>
              <a:rPr lang="en-US" baseline="0" dirty="0" err="1"/>
              <a:t>sufficently</a:t>
            </a:r>
            <a:r>
              <a:rPr lang="en-US" baseline="0" dirty="0"/>
              <a:t> high to pose a risk to work in proximity </a:t>
            </a:r>
          </a:p>
          <a:p>
            <a:r>
              <a:rPr lang="en-US" baseline="0" dirty="0"/>
              <a:t>Particularly close to the monolith face itself</a:t>
            </a:r>
          </a:p>
          <a:p>
            <a:endParaRPr lang="en-US" baseline="0" dirty="0"/>
          </a:p>
          <a:p>
            <a:r>
              <a:rPr lang="en-US" baseline="0" dirty="0"/>
              <a:t>Some devices may be removed but the density of equipment make this </a:t>
            </a:r>
            <a:r>
              <a:rPr lang="en-US" baseline="0" dirty="0" err="1"/>
              <a:t>impracticle</a:t>
            </a:r>
            <a:r>
              <a:rPr lang="en-US" baseline="0" dirty="0"/>
              <a:t> </a:t>
            </a:r>
          </a:p>
          <a:p>
            <a:endParaRPr lang="en-US" baseline="0" dirty="0"/>
          </a:p>
          <a:p>
            <a:r>
              <a:rPr lang="en-US" baseline="0" dirty="0"/>
              <a:t>As a result once the facility is functioning at high power activation present in the forward part of the CSB is expected to preclude group level access </a:t>
            </a:r>
          </a:p>
          <a:p>
            <a:r>
              <a:rPr lang="en-US" baseline="0" dirty="0"/>
              <a:t> </a:t>
            </a:r>
          </a:p>
        </p:txBody>
      </p:sp>
      <p:sp>
        <p:nvSpPr>
          <p:cNvPr id="4" name="Slide Number Placeholder 3"/>
          <p:cNvSpPr>
            <a:spLocks noGrp="1"/>
          </p:cNvSpPr>
          <p:nvPr>
            <p:ph type="sldNum" sz="quarter" idx="10"/>
          </p:nvPr>
        </p:nvSpPr>
        <p:spPr/>
        <p:txBody>
          <a:bodyPr/>
          <a:lstStyle/>
          <a:p>
            <a:fld id="{069EC7BD-D5A8-D947-B42A-D0A571906ACE}" type="slidenum">
              <a:rPr lang="en-US" smtClean="0"/>
              <a:t>31</a:t>
            </a:fld>
            <a:endParaRPr lang="en-US"/>
          </a:p>
        </p:txBody>
      </p:sp>
    </p:spTree>
    <p:extLst>
      <p:ext uri="{BB962C8B-B14F-4D97-AF65-F5344CB8AC3E}">
        <p14:creationId xmlns:p14="http://schemas.microsoft.com/office/powerpoint/2010/main" val="2854998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Situation somewhat different </a:t>
            </a:r>
          </a:p>
          <a:p>
            <a:endParaRPr lang="en-US" baseline="0" dirty="0"/>
          </a:p>
          <a:p>
            <a:r>
              <a:rPr lang="en-US" baseline="0" dirty="0"/>
              <a:t>More and hotter sources</a:t>
            </a:r>
          </a:p>
          <a:p>
            <a:r>
              <a:rPr lang="en-US" baseline="0" dirty="0"/>
              <a:t>Importantly higher density</a:t>
            </a:r>
          </a:p>
          <a:p>
            <a:endParaRPr lang="en-US" baseline="0" dirty="0"/>
          </a:p>
          <a:p>
            <a:r>
              <a:rPr lang="en-US" baseline="0" dirty="0"/>
              <a:t>Remove some, not </a:t>
            </a:r>
            <a:r>
              <a:rPr lang="en-US" baseline="0" dirty="0" err="1"/>
              <a:t>practicle</a:t>
            </a:r>
            <a:r>
              <a:rPr lang="en-US" baseline="0" dirty="0"/>
              <a:t> to remove all</a:t>
            </a:r>
          </a:p>
          <a:p>
            <a:endParaRPr lang="en-US" baseline="0" dirty="0"/>
          </a:p>
          <a:p>
            <a:r>
              <a:rPr lang="en-US" baseline="0" dirty="0"/>
              <a:t>Impossible to stay away from all </a:t>
            </a:r>
          </a:p>
          <a:p>
            <a:r>
              <a:rPr lang="en-US" baseline="0" dirty="0"/>
              <a:t>Dose rate is expected to be significantly higher</a:t>
            </a:r>
          </a:p>
          <a:p>
            <a:endParaRPr lang="en-US" baseline="0" dirty="0"/>
          </a:p>
          <a:p>
            <a:r>
              <a:rPr lang="en-US" baseline="0" dirty="0"/>
              <a:t> </a:t>
            </a:r>
          </a:p>
        </p:txBody>
      </p:sp>
      <p:sp>
        <p:nvSpPr>
          <p:cNvPr id="4" name="Slide Number Placeholder 3"/>
          <p:cNvSpPr>
            <a:spLocks noGrp="1"/>
          </p:cNvSpPr>
          <p:nvPr>
            <p:ph type="sldNum" sz="quarter" idx="10"/>
          </p:nvPr>
        </p:nvSpPr>
        <p:spPr/>
        <p:txBody>
          <a:bodyPr/>
          <a:lstStyle/>
          <a:p>
            <a:fld id="{069EC7BD-D5A8-D947-B42A-D0A571906ACE}" type="slidenum">
              <a:rPr lang="en-US" smtClean="0"/>
              <a:t>32</a:t>
            </a:fld>
            <a:endParaRPr lang="en-US"/>
          </a:p>
        </p:txBody>
      </p:sp>
    </p:spTree>
    <p:extLst>
      <p:ext uri="{BB962C8B-B14F-4D97-AF65-F5344CB8AC3E}">
        <p14:creationId xmlns:p14="http://schemas.microsoft.com/office/powerpoint/2010/main" val="2478599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Hotspots are ‘the usual suspects’ – read list</a:t>
            </a:r>
          </a:p>
          <a:p>
            <a:r>
              <a:rPr lang="en-US" baseline="0" dirty="0"/>
              <a:t>Wall activation 10 – 30 micro at 30cm a little less for the roof</a:t>
            </a:r>
          </a:p>
          <a:p>
            <a:endParaRPr lang="en-US" baseline="0" dirty="0"/>
          </a:p>
          <a:p>
            <a:r>
              <a:rPr lang="en-US" baseline="0" dirty="0"/>
              <a:t>Initial estimations of just after beam off are pretty unpleasant  24hrs</a:t>
            </a:r>
          </a:p>
          <a:p>
            <a:endParaRPr lang="en-US" baseline="0" dirty="0"/>
          </a:p>
          <a:p>
            <a:r>
              <a:rPr lang="en-US" baseline="0" dirty="0"/>
              <a:t>A few days later then the number of significant sources has dropped dramatically </a:t>
            </a:r>
          </a:p>
          <a:p>
            <a:endParaRPr lang="en-US" baseline="0" dirty="0"/>
          </a:p>
          <a:p>
            <a:r>
              <a:rPr lang="en-US" baseline="0" dirty="0"/>
              <a:t>These will require local shielding or removed but following this access is currently expected to be possible</a:t>
            </a:r>
          </a:p>
        </p:txBody>
      </p:sp>
      <p:sp>
        <p:nvSpPr>
          <p:cNvPr id="4" name="Slide Number Placeholder 3"/>
          <p:cNvSpPr>
            <a:spLocks noGrp="1"/>
          </p:cNvSpPr>
          <p:nvPr>
            <p:ph type="sldNum" sz="quarter" idx="10"/>
          </p:nvPr>
        </p:nvSpPr>
        <p:spPr/>
        <p:txBody>
          <a:bodyPr/>
          <a:lstStyle/>
          <a:p>
            <a:fld id="{069EC7BD-D5A8-D947-B42A-D0A571906ACE}" type="slidenum">
              <a:rPr lang="en-US" smtClean="0"/>
              <a:t>33</a:t>
            </a:fld>
            <a:endParaRPr lang="en-US"/>
          </a:p>
        </p:txBody>
      </p:sp>
    </p:spTree>
    <p:extLst>
      <p:ext uri="{BB962C8B-B14F-4D97-AF65-F5344CB8AC3E}">
        <p14:creationId xmlns:p14="http://schemas.microsoft.com/office/powerpoint/2010/main" val="1311690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Implementation </a:t>
            </a:r>
          </a:p>
          <a:p>
            <a:r>
              <a:rPr lang="en-US" sz="1200" dirty="0"/>
              <a:t>Zoned access</a:t>
            </a:r>
          </a:p>
          <a:p>
            <a:r>
              <a:rPr lang="en-US" sz="1200" dirty="0"/>
              <a:t>Interlocked entry gates</a:t>
            </a:r>
          </a:p>
          <a:p>
            <a:r>
              <a:rPr lang="en-US" sz="1200" dirty="0"/>
              <a:t>Grilled separations </a:t>
            </a:r>
          </a:p>
          <a:p>
            <a:r>
              <a:rPr lang="en-US" sz="1200" dirty="0"/>
              <a:t>Line of sight from door</a:t>
            </a:r>
          </a:p>
          <a:p>
            <a:r>
              <a:rPr lang="en-US" sz="1200" dirty="0"/>
              <a:t>Escape routes in each area</a:t>
            </a:r>
          </a:p>
          <a:p>
            <a:r>
              <a:rPr lang="en-US" sz="1200" dirty="0"/>
              <a:t>Search boxes</a:t>
            </a:r>
          </a:p>
          <a:p>
            <a:endParaRPr lang="en-US" sz="1200" dirty="0"/>
          </a:p>
          <a:p>
            <a:pPr marL="0" indent="0">
              <a:buNone/>
            </a:pPr>
            <a:r>
              <a:rPr lang="en-US" dirty="0"/>
              <a:t>New proposal</a:t>
            </a:r>
          </a:p>
          <a:p>
            <a:r>
              <a:rPr lang="en-US" dirty="0"/>
              <a:t>Restrict ground level access</a:t>
            </a:r>
          </a:p>
          <a:p>
            <a:r>
              <a:rPr lang="en-US" dirty="0"/>
              <a:t>Provide access (and escape route) from above between each beam line such as to avoid ‘climbing’</a:t>
            </a:r>
          </a:p>
          <a:p>
            <a:endParaRPr lang="en-US" sz="1200" dirty="0"/>
          </a:p>
          <a:p>
            <a:endParaRPr lang="en-US" sz="1200" dirty="0"/>
          </a:p>
          <a:p>
            <a:endParaRPr lang="en-US" sz="1200" dirty="0"/>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069EC7BD-D5A8-D947-B42A-D0A571906ACE}" type="slidenum">
              <a:rPr lang="en-US" smtClean="0"/>
              <a:t>34</a:t>
            </a:fld>
            <a:endParaRPr lang="en-US"/>
          </a:p>
        </p:txBody>
      </p:sp>
    </p:spTree>
    <p:extLst>
      <p:ext uri="{BB962C8B-B14F-4D97-AF65-F5344CB8AC3E}">
        <p14:creationId xmlns:p14="http://schemas.microsoft.com/office/powerpoint/2010/main" val="1655938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9EC7BD-D5A8-D947-B42A-D0A571906ACE}" type="slidenum">
              <a:rPr lang="en-US" smtClean="0"/>
              <a:t>36</a:t>
            </a:fld>
            <a:endParaRPr lang="en-US"/>
          </a:p>
        </p:txBody>
      </p:sp>
    </p:spTree>
    <p:extLst>
      <p:ext uri="{BB962C8B-B14F-4D97-AF65-F5344CB8AC3E}">
        <p14:creationId xmlns:p14="http://schemas.microsoft.com/office/powerpoint/2010/main" val="2111896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a:t>
            </a:r>
            <a:r>
              <a:rPr lang="en-US" baseline="0" dirty="0"/>
              <a:t> highly active components</a:t>
            </a:r>
          </a:p>
          <a:p>
            <a:r>
              <a:rPr lang="en-US" baseline="0" dirty="0"/>
              <a:t>Activity of monolith </a:t>
            </a:r>
            <a:endParaRPr lang="en-US" dirty="0"/>
          </a:p>
        </p:txBody>
      </p:sp>
      <p:sp>
        <p:nvSpPr>
          <p:cNvPr id="4" name="Slide Number Placeholder 3"/>
          <p:cNvSpPr>
            <a:spLocks noGrp="1"/>
          </p:cNvSpPr>
          <p:nvPr>
            <p:ph type="sldNum" sz="quarter" idx="10"/>
          </p:nvPr>
        </p:nvSpPr>
        <p:spPr/>
        <p:txBody>
          <a:bodyPr/>
          <a:lstStyle/>
          <a:p>
            <a:fld id="{069EC7BD-D5A8-D947-B42A-D0A571906ACE}" type="slidenum">
              <a:rPr lang="en-US" smtClean="0"/>
              <a:t>37</a:t>
            </a:fld>
            <a:endParaRPr lang="en-US"/>
          </a:p>
        </p:txBody>
      </p:sp>
    </p:spTree>
    <p:extLst>
      <p:ext uri="{BB962C8B-B14F-4D97-AF65-F5344CB8AC3E}">
        <p14:creationId xmlns:p14="http://schemas.microsoft.com/office/powerpoint/2010/main" val="1660528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equipment is there</a:t>
            </a:r>
          </a:p>
          <a:p>
            <a:endParaRPr lang="en-US" dirty="0"/>
          </a:p>
          <a:p>
            <a:r>
              <a:rPr lang="en-US" dirty="0"/>
              <a:t>Instrument </a:t>
            </a:r>
            <a:r>
              <a:rPr lang="en-US" dirty="0" err="1"/>
              <a:t>coponent</a:t>
            </a:r>
            <a:endParaRPr lang="en-US" dirty="0"/>
          </a:p>
          <a:p>
            <a:endParaRPr lang="en-US" dirty="0"/>
          </a:p>
          <a:p>
            <a:r>
              <a:rPr lang="en-US" dirty="0"/>
              <a:t>Target systems</a:t>
            </a:r>
          </a:p>
          <a:p>
            <a:endParaRPr lang="en-US" dirty="0"/>
          </a:p>
          <a:p>
            <a:r>
              <a:rPr lang="en-US" dirty="0"/>
              <a:t>Services</a:t>
            </a:r>
          </a:p>
          <a:p>
            <a:endParaRPr lang="en-US" dirty="0"/>
          </a:p>
          <a:p>
            <a:r>
              <a:rPr lang="en-US" dirty="0"/>
              <a:t>PSS</a:t>
            </a:r>
          </a:p>
          <a:p>
            <a:r>
              <a:rPr lang="en-US" dirty="0"/>
              <a:t>Bunker itself</a:t>
            </a:r>
          </a:p>
        </p:txBody>
      </p:sp>
      <p:sp>
        <p:nvSpPr>
          <p:cNvPr id="4" name="Slide Number Placeholder 3"/>
          <p:cNvSpPr>
            <a:spLocks noGrp="1"/>
          </p:cNvSpPr>
          <p:nvPr>
            <p:ph type="sldNum" sz="quarter" idx="10"/>
          </p:nvPr>
        </p:nvSpPr>
        <p:spPr/>
        <p:txBody>
          <a:bodyPr/>
          <a:lstStyle/>
          <a:p>
            <a:fld id="{069EC7BD-D5A8-D947-B42A-D0A571906ACE}" type="slidenum">
              <a:rPr lang="en-US" smtClean="0"/>
              <a:t>4</a:t>
            </a:fld>
            <a:endParaRPr lang="en-US"/>
          </a:p>
        </p:txBody>
      </p:sp>
    </p:spTree>
    <p:extLst>
      <p:ext uri="{BB962C8B-B14F-4D97-AF65-F5344CB8AC3E}">
        <p14:creationId xmlns:p14="http://schemas.microsoft.com/office/powerpoint/2010/main" val="3995902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a:t>
            </a:r>
            <a:r>
              <a:rPr lang="en-US" baseline="0" dirty="0"/>
              <a:t> highly active components</a:t>
            </a:r>
          </a:p>
          <a:p>
            <a:r>
              <a:rPr lang="en-US" baseline="0" dirty="0"/>
              <a:t>Activity of monolith </a:t>
            </a:r>
            <a:endParaRPr lang="en-US" dirty="0"/>
          </a:p>
        </p:txBody>
      </p:sp>
      <p:sp>
        <p:nvSpPr>
          <p:cNvPr id="4" name="Slide Number Placeholder 3"/>
          <p:cNvSpPr>
            <a:spLocks noGrp="1"/>
          </p:cNvSpPr>
          <p:nvPr>
            <p:ph type="sldNum" sz="quarter" idx="10"/>
          </p:nvPr>
        </p:nvSpPr>
        <p:spPr/>
        <p:txBody>
          <a:bodyPr/>
          <a:lstStyle/>
          <a:p>
            <a:fld id="{069EC7BD-D5A8-D947-B42A-D0A571906ACE}" type="slidenum">
              <a:rPr lang="en-US" smtClean="0"/>
              <a:t>38</a:t>
            </a:fld>
            <a:endParaRPr lang="en-US"/>
          </a:p>
        </p:txBody>
      </p:sp>
    </p:spTree>
    <p:extLst>
      <p:ext uri="{BB962C8B-B14F-4D97-AF65-F5344CB8AC3E}">
        <p14:creationId xmlns:p14="http://schemas.microsoft.com/office/powerpoint/2010/main" val="3854412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39</a:t>
            </a:fld>
            <a:endParaRPr lang="sv-SE" dirty="0"/>
          </a:p>
        </p:txBody>
      </p:sp>
    </p:spTree>
    <p:extLst>
      <p:ext uri="{BB962C8B-B14F-4D97-AF65-F5344CB8AC3E}">
        <p14:creationId xmlns:p14="http://schemas.microsoft.com/office/powerpoint/2010/main" val="4266522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40</a:t>
            </a:fld>
            <a:endParaRPr lang="sv-SE" dirty="0"/>
          </a:p>
        </p:txBody>
      </p:sp>
    </p:spTree>
    <p:extLst>
      <p:ext uri="{BB962C8B-B14F-4D97-AF65-F5344CB8AC3E}">
        <p14:creationId xmlns:p14="http://schemas.microsoft.com/office/powerpoint/2010/main" val="3264876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9EC7BD-D5A8-D947-B42A-D0A571906ACE}" type="slidenum">
              <a:rPr lang="en-US" smtClean="0"/>
              <a:t>42</a:t>
            </a:fld>
            <a:endParaRPr lang="en-US"/>
          </a:p>
        </p:txBody>
      </p:sp>
    </p:spTree>
    <p:extLst>
      <p:ext uri="{BB962C8B-B14F-4D97-AF65-F5344CB8AC3E}">
        <p14:creationId xmlns:p14="http://schemas.microsoft.com/office/powerpoint/2010/main" val="465888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a:t>
            </a:r>
            <a:r>
              <a:rPr lang="en-US" baseline="0" dirty="0"/>
              <a:t> highly active components</a:t>
            </a:r>
          </a:p>
          <a:p>
            <a:r>
              <a:rPr lang="en-US" baseline="0" dirty="0"/>
              <a:t>Activity of monolith </a:t>
            </a:r>
            <a:endParaRPr lang="en-US" dirty="0"/>
          </a:p>
        </p:txBody>
      </p:sp>
      <p:sp>
        <p:nvSpPr>
          <p:cNvPr id="4" name="Slide Number Placeholder 3"/>
          <p:cNvSpPr>
            <a:spLocks noGrp="1"/>
          </p:cNvSpPr>
          <p:nvPr>
            <p:ph type="sldNum" sz="quarter" idx="10"/>
          </p:nvPr>
        </p:nvSpPr>
        <p:spPr/>
        <p:txBody>
          <a:bodyPr/>
          <a:lstStyle/>
          <a:p>
            <a:fld id="{069EC7BD-D5A8-D947-B42A-D0A571906ACE}" type="slidenum">
              <a:rPr lang="en-US" smtClean="0"/>
              <a:t>43</a:t>
            </a:fld>
            <a:endParaRPr lang="en-US"/>
          </a:p>
        </p:txBody>
      </p:sp>
    </p:spTree>
    <p:extLst>
      <p:ext uri="{BB962C8B-B14F-4D97-AF65-F5344CB8AC3E}">
        <p14:creationId xmlns:p14="http://schemas.microsoft.com/office/powerpoint/2010/main" val="1619895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a:t>
            </a:r>
            <a:r>
              <a:rPr lang="en-US" baseline="0" dirty="0"/>
              <a:t> highly active components</a:t>
            </a:r>
          </a:p>
          <a:p>
            <a:r>
              <a:rPr lang="en-US" baseline="0" dirty="0"/>
              <a:t>Activity of monolith </a:t>
            </a:r>
            <a:endParaRPr lang="en-US" dirty="0"/>
          </a:p>
        </p:txBody>
      </p:sp>
      <p:sp>
        <p:nvSpPr>
          <p:cNvPr id="4" name="Slide Number Placeholder 3"/>
          <p:cNvSpPr>
            <a:spLocks noGrp="1"/>
          </p:cNvSpPr>
          <p:nvPr>
            <p:ph type="sldNum" sz="quarter" idx="10"/>
          </p:nvPr>
        </p:nvSpPr>
        <p:spPr/>
        <p:txBody>
          <a:bodyPr/>
          <a:lstStyle/>
          <a:p>
            <a:fld id="{069EC7BD-D5A8-D947-B42A-D0A571906ACE}" type="slidenum">
              <a:rPr lang="en-US" smtClean="0"/>
              <a:t>44</a:t>
            </a:fld>
            <a:endParaRPr lang="en-US"/>
          </a:p>
        </p:txBody>
      </p:sp>
    </p:spTree>
    <p:extLst>
      <p:ext uri="{BB962C8B-B14F-4D97-AF65-F5344CB8AC3E}">
        <p14:creationId xmlns:p14="http://schemas.microsoft.com/office/powerpoint/2010/main" val="2128343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46</a:t>
            </a:fld>
            <a:endParaRPr lang="sv-SE" dirty="0"/>
          </a:p>
        </p:txBody>
      </p:sp>
    </p:spTree>
    <p:extLst>
      <p:ext uri="{BB962C8B-B14F-4D97-AF65-F5344CB8AC3E}">
        <p14:creationId xmlns:p14="http://schemas.microsoft.com/office/powerpoint/2010/main" val="4013870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hook height of 2.5m is a minimum for current equipment</a:t>
            </a:r>
          </a:p>
          <a:p>
            <a:r>
              <a:rPr lang="en-US" dirty="0"/>
              <a:t>2.7m preferred</a:t>
            </a:r>
          </a:p>
          <a:p>
            <a:r>
              <a:rPr lang="en-US" dirty="0"/>
              <a:t>Auxiliary hoist for instrument.</a:t>
            </a:r>
          </a:p>
          <a:p>
            <a:r>
              <a:rPr lang="en-US" dirty="0"/>
              <a:t>Special mountings will be required to ensure installation compatibility</a:t>
            </a:r>
          </a:p>
          <a:p>
            <a:endParaRPr lang="en-US" dirty="0"/>
          </a:p>
          <a:p>
            <a:pPr marL="0" indent="0">
              <a:buNone/>
            </a:pPr>
            <a:r>
              <a:rPr lang="en-US" sz="1200" dirty="0"/>
              <a:t>Coverage </a:t>
            </a:r>
          </a:p>
          <a:p>
            <a:r>
              <a:rPr lang="en-US" sz="1200" dirty="0"/>
              <a:t>Side walls		800mm</a:t>
            </a:r>
          </a:p>
          <a:p>
            <a:r>
              <a:rPr lang="en-US" sz="1200" dirty="0"/>
              <a:t>Monolith face 	400mm</a:t>
            </a:r>
          </a:p>
          <a:p>
            <a:endParaRPr lang="en-US" dirty="0"/>
          </a:p>
          <a:p>
            <a:endParaRPr lang="en-US" dirty="0"/>
          </a:p>
        </p:txBody>
      </p:sp>
      <p:sp>
        <p:nvSpPr>
          <p:cNvPr id="4" name="Slide Number Placeholder 3"/>
          <p:cNvSpPr>
            <a:spLocks noGrp="1"/>
          </p:cNvSpPr>
          <p:nvPr>
            <p:ph type="sldNum" sz="quarter" idx="10"/>
          </p:nvPr>
        </p:nvSpPr>
        <p:spPr/>
        <p:txBody>
          <a:bodyPr/>
          <a:lstStyle/>
          <a:p>
            <a:fld id="{069EC7BD-D5A8-D947-B42A-D0A571906ACE}" type="slidenum">
              <a:rPr lang="en-US" smtClean="0"/>
              <a:t>47</a:t>
            </a:fld>
            <a:endParaRPr lang="en-US"/>
          </a:p>
        </p:txBody>
      </p:sp>
    </p:spTree>
    <p:extLst>
      <p:ext uri="{BB962C8B-B14F-4D97-AF65-F5344CB8AC3E}">
        <p14:creationId xmlns:p14="http://schemas.microsoft.com/office/powerpoint/2010/main" val="880813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pl-PL" baseline="0" dirty="0"/>
          </a:p>
        </p:txBody>
      </p:sp>
      <p:sp>
        <p:nvSpPr>
          <p:cNvPr id="4" name="Slide Number Placeholder 3"/>
          <p:cNvSpPr>
            <a:spLocks noGrp="1"/>
          </p:cNvSpPr>
          <p:nvPr>
            <p:ph type="sldNum" sz="quarter" idx="10"/>
          </p:nvPr>
        </p:nvSpPr>
        <p:spPr/>
        <p:txBody>
          <a:bodyPr/>
          <a:lstStyle/>
          <a:p>
            <a:fld id="{161A53A7-64CD-4D0E-AAE8-1AC9C79D7085}" type="slidenum">
              <a:rPr lang="sv-SE" smtClean="0"/>
              <a:t>48</a:t>
            </a:fld>
            <a:endParaRPr lang="sv-SE" dirty="0"/>
          </a:p>
        </p:txBody>
      </p:sp>
    </p:spTree>
    <p:extLst>
      <p:ext uri="{BB962C8B-B14F-4D97-AF65-F5344CB8AC3E}">
        <p14:creationId xmlns:p14="http://schemas.microsoft.com/office/powerpoint/2010/main" val="634197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open shielding volume reminiscing of</a:t>
            </a:r>
            <a:r>
              <a:rPr lang="en-US" baseline="0" dirty="0"/>
              <a:t> reactor </a:t>
            </a:r>
            <a:r>
              <a:rPr lang="en-US" baseline="0" dirty="0" err="1"/>
              <a:t>beamlines</a:t>
            </a:r>
            <a:r>
              <a:rPr lang="en-US" baseline="0" dirty="0"/>
              <a:t> ILL FRM2</a:t>
            </a:r>
          </a:p>
          <a:p>
            <a:endParaRPr lang="en-US" baseline="0" dirty="0"/>
          </a:p>
          <a:p>
            <a:r>
              <a:rPr lang="en-US" baseline="0" dirty="0"/>
              <a:t>Contrary to reactors does not contain only neutron guides </a:t>
            </a:r>
          </a:p>
          <a:p>
            <a:r>
              <a:rPr lang="en-US" baseline="0" dirty="0"/>
              <a:t>But Large quantities of mechanical  components with increase access requirements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Contrary to spallation sources it does not separate volumes</a:t>
            </a:r>
          </a:p>
          <a:p>
            <a:endParaRPr lang="en-US" baseline="0" dirty="0"/>
          </a:p>
          <a:p>
            <a:r>
              <a:rPr lang="en-US" baseline="0" dirty="0"/>
              <a:t>Long pulse source </a:t>
            </a:r>
          </a:p>
          <a:p>
            <a:r>
              <a:rPr lang="en-US" baseline="0" dirty="0"/>
              <a:t>2-3 time more choppers than earth short pulse or reactors</a:t>
            </a:r>
          </a:p>
          <a:p>
            <a:r>
              <a:rPr lang="en-US" baseline="0" dirty="0"/>
              <a:t>Shutters </a:t>
            </a:r>
          </a:p>
          <a:p>
            <a:endParaRPr lang="en-US" baseline="0" dirty="0"/>
          </a:p>
          <a:p>
            <a:r>
              <a:rPr lang="en-US" baseline="0" dirty="0"/>
              <a:t>In fact 60% of all of the maintenance heavy </a:t>
            </a:r>
            <a:r>
              <a:rPr lang="en-US" baseline="0" dirty="0" err="1"/>
              <a:t>reqs</a:t>
            </a:r>
            <a:endParaRPr lang="en-US" baseline="0" dirty="0"/>
          </a:p>
          <a:p>
            <a:endParaRPr lang="en-US" dirty="0"/>
          </a:p>
        </p:txBody>
      </p:sp>
      <p:sp>
        <p:nvSpPr>
          <p:cNvPr id="4" name="Slide Number Placeholder 3"/>
          <p:cNvSpPr>
            <a:spLocks noGrp="1"/>
          </p:cNvSpPr>
          <p:nvPr>
            <p:ph type="sldNum" sz="quarter" idx="10"/>
          </p:nvPr>
        </p:nvSpPr>
        <p:spPr/>
        <p:txBody>
          <a:bodyPr/>
          <a:lstStyle/>
          <a:p>
            <a:fld id="{069EC7BD-D5A8-D947-B42A-D0A571906ACE}" type="slidenum">
              <a:rPr lang="en-US" smtClean="0"/>
              <a:t>5</a:t>
            </a:fld>
            <a:endParaRPr lang="en-US"/>
          </a:p>
        </p:txBody>
      </p:sp>
    </p:spTree>
    <p:extLst>
      <p:ext uri="{BB962C8B-B14F-4D97-AF65-F5344CB8AC3E}">
        <p14:creationId xmlns:p14="http://schemas.microsoft.com/office/powerpoint/2010/main" val="196772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a usual source </a:t>
            </a:r>
          </a:p>
          <a:p>
            <a:r>
              <a:rPr lang="en-US" baseline="0" dirty="0"/>
              <a:t>Special source</a:t>
            </a:r>
          </a:p>
          <a:p>
            <a:r>
              <a:rPr lang="en-US" baseline="0" dirty="0"/>
              <a:t>Special constraints on operations</a:t>
            </a:r>
          </a:p>
          <a:p>
            <a:r>
              <a:rPr lang="en-US" baseline="0" dirty="0"/>
              <a:t>Constraints on design of equipment and installations</a:t>
            </a:r>
            <a:endParaRPr lang="en-US" dirty="0"/>
          </a:p>
        </p:txBody>
      </p:sp>
      <p:sp>
        <p:nvSpPr>
          <p:cNvPr id="4" name="Slide Number Placeholder 3"/>
          <p:cNvSpPr>
            <a:spLocks noGrp="1"/>
          </p:cNvSpPr>
          <p:nvPr>
            <p:ph type="sldNum" sz="quarter" idx="10"/>
          </p:nvPr>
        </p:nvSpPr>
        <p:spPr/>
        <p:txBody>
          <a:bodyPr/>
          <a:lstStyle/>
          <a:p>
            <a:fld id="{069EC7BD-D5A8-D947-B42A-D0A571906ACE}" type="slidenum">
              <a:rPr lang="en-US" smtClean="0"/>
              <a:t>6</a:t>
            </a:fld>
            <a:endParaRPr lang="en-US"/>
          </a:p>
        </p:txBody>
      </p:sp>
    </p:spTree>
    <p:extLst>
      <p:ext uri="{BB962C8B-B14F-4D97-AF65-F5344CB8AC3E}">
        <p14:creationId xmlns:p14="http://schemas.microsoft.com/office/powerpoint/2010/main" val="1702305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equipment is there</a:t>
            </a:r>
          </a:p>
          <a:p>
            <a:endParaRPr lang="en-US" dirty="0"/>
          </a:p>
          <a:p>
            <a:r>
              <a:rPr lang="en-US" dirty="0"/>
              <a:t>Instrument </a:t>
            </a:r>
            <a:r>
              <a:rPr lang="en-US" dirty="0" err="1"/>
              <a:t>coponent</a:t>
            </a:r>
            <a:endParaRPr lang="en-US" dirty="0"/>
          </a:p>
          <a:p>
            <a:endParaRPr lang="en-US" dirty="0"/>
          </a:p>
          <a:p>
            <a:r>
              <a:rPr lang="en-US" dirty="0"/>
              <a:t>Target systems</a:t>
            </a:r>
          </a:p>
          <a:p>
            <a:endParaRPr lang="en-US" dirty="0"/>
          </a:p>
          <a:p>
            <a:r>
              <a:rPr lang="en-US" dirty="0"/>
              <a:t>Services</a:t>
            </a:r>
          </a:p>
          <a:p>
            <a:endParaRPr lang="en-US" dirty="0"/>
          </a:p>
          <a:p>
            <a:r>
              <a:rPr lang="en-US" dirty="0"/>
              <a:t>PSS</a:t>
            </a:r>
          </a:p>
          <a:p>
            <a:r>
              <a:rPr lang="en-US" dirty="0"/>
              <a:t>Bunker itself</a:t>
            </a:r>
          </a:p>
        </p:txBody>
      </p:sp>
      <p:sp>
        <p:nvSpPr>
          <p:cNvPr id="4" name="Slide Number Placeholder 3"/>
          <p:cNvSpPr>
            <a:spLocks noGrp="1"/>
          </p:cNvSpPr>
          <p:nvPr>
            <p:ph type="sldNum" sz="quarter" idx="10"/>
          </p:nvPr>
        </p:nvSpPr>
        <p:spPr/>
        <p:txBody>
          <a:bodyPr/>
          <a:lstStyle/>
          <a:p>
            <a:fld id="{069EC7BD-D5A8-D947-B42A-D0A571906ACE}" type="slidenum">
              <a:rPr lang="en-US" smtClean="0"/>
              <a:t>7</a:t>
            </a:fld>
            <a:endParaRPr lang="en-US"/>
          </a:p>
        </p:txBody>
      </p:sp>
    </p:spTree>
    <p:extLst>
      <p:ext uri="{BB962C8B-B14F-4D97-AF65-F5344CB8AC3E}">
        <p14:creationId xmlns:p14="http://schemas.microsoft.com/office/powerpoint/2010/main" val="3527177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10</a:t>
            </a:fld>
            <a:endParaRPr lang="sv-SE" dirty="0"/>
          </a:p>
        </p:txBody>
      </p:sp>
    </p:spTree>
    <p:extLst>
      <p:ext uri="{BB962C8B-B14F-4D97-AF65-F5344CB8AC3E}">
        <p14:creationId xmlns:p14="http://schemas.microsoft.com/office/powerpoint/2010/main" val="4076486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11</a:t>
            </a:fld>
            <a:endParaRPr lang="sv-SE" dirty="0"/>
          </a:p>
        </p:txBody>
      </p:sp>
    </p:spTree>
    <p:extLst>
      <p:ext uri="{BB962C8B-B14F-4D97-AF65-F5344CB8AC3E}">
        <p14:creationId xmlns:p14="http://schemas.microsoft.com/office/powerpoint/2010/main" val="1919256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12</a:t>
            </a:fld>
            <a:endParaRPr lang="sv-SE" dirty="0"/>
          </a:p>
        </p:txBody>
      </p:sp>
    </p:spTree>
    <p:extLst>
      <p:ext uri="{BB962C8B-B14F-4D97-AF65-F5344CB8AC3E}">
        <p14:creationId xmlns:p14="http://schemas.microsoft.com/office/powerpoint/2010/main" val="610724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13</a:t>
            </a:fld>
            <a:endParaRPr lang="sv-SE" dirty="0"/>
          </a:p>
        </p:txBody>
      </p:sp>
    </p:spTree>
    <p:extLst>
      <p:ext uri="{BB962C8B-B14F-4D97-AF65-F5344CB8AC3E}">
        <p14:creationId xmlns:p14="http://schemas.microsoft.com/office/powerpoint/2010/main" val="3554571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2019-06-17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305" y="260650"/>
            <a:ext cx="1656184" cy="886059"/>
          </a:xfrm>
          <a:prstGeom prst="rect">
            <a:avLst/>
          </a:prstGeom>
        </p:spPr>
      </p:pic>
    </p:spTree>
    <p:extLst>
      <p:ext uri="{BB962C8B-B14F-4D97-AF65-F5344CB8AC3E}">
        <p14:creationId xmlns:p14="http://schemas.microsoft.com/office/powerpoint/2010/main" val="3632835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2019-06-17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4009" y="319530"/>
            <a:ext cx="1370480" cy="733206"/>
          </a:xfrm>
          <a:prstGeom prst="rect">
            <a:avLst/>
          </a:prstGeom>
        </p:spPr>
      </p:pic>
    </p:spTree>
    <p:extLst>
      <p:ext uri="{BB962C8B-B14F-4D97-AF65-F5344CB8AC3E}">
        <p14:creationId xmlns:p14="http://schemas.microsoft.com/office/powerpoint/2010/main" val="1361069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457200" y="1600202"/>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2"/>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2019-06-17</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4663" y="260650"/>
            <a:ext cx="1359826" cy="727507"/>
          </a:xfrm>
          <a:prstGeom prst="rect">
            <a:avLst/>
          </a:prstGeom>
        </p:spPr>
      </p:pic>
    </p:spTree>
    <p:extLst>
      <p:ext uri="{BB962C8B-B14F-4D97-AF65-F5344CB8AC3E}">
        <p14:creationId xmlns:p14="http://schemas.microsoft.com/office/powerpoint/2010/main" val="396452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2019-06-17</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25758012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a:t>Click to edit Master title style</a:t>
            </a:r>
            <a:endParaRPr lang="sv-SE"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2019-06-17</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236103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gi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chart" Target="../charts/chart1.xml"/><Relationship Id="rId5" Type="http://schemas.openxmlformats.org/officeDocument/2006/relationships/image" Target="../media/image50.emf"/><Relationship Id="rId4" Type="http://schemas.openxmlformats.org/officeDocument/2006/relationships/image" Target="../media/image49.emf"/></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jpeg"/><Relationship Id="rId4" Type="http://schemas.openxmlformats.org/officeDocument/2006/relationships/image" Target="../media/image2.jpeg"/><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977624" cy="1470025"/>
          </a:xfrm>
        </p:spPr>
        <p:txBody>
          <a:bodyPr>
            <a:normAutofit/>
          </a:bodyPr>
          <a:lstStyle/>
          <a:p>
            <a:pPr algn="ctr"/>
            <a:r>
              <a:rPr lang="en-US" b="1" dirty="0"/>
              <a:t>Bunker reloaded</a:t>
            </a:r>
            <a:br>
              <a:rPr lang="en-US" b="1" dirty="0"/>
            </a:br>
            <a:r>
              <a:rPr lang="en-US" b="1" dirty="0"/>
              <a:t>a strategic overview of current thinking</a:t>
            </a:r>
          </a:p>
        </p:txBody>
      </p:sp>
      <p:sp>
        <p:nvSpPr>
          <p:cNvPr id="3" name="Subtitle 2"/>
          <p:cNvSpPr>
            <a:spLocks noGrp="1"/>
          </p:cNvSpPr>
          <p:nvPr>
            <p:ph type="subTitle" idx="1"/>
          </p:nvPr>
        </p:nvSpPr>
        <p:spPr>
          <a:xfrm>
            <a:off x="1371600" y="4529817"/>
            <a:ext cx="6400800" cy="1752600"/>
          </a:xfrm>
        </p:spPr>
        <p:txBody>
          <a:bodyPr>
            <a:normAutofit fontScale="62500" lnSpcReduction="20000"/>
          </a:bodyPr>
          <a:lstStyle/>
          <a:p>
            <a:endParaRPr lang="en-US" dirty="0">
              <a:solidFill>
                <a:schemeClr val="bg1"/>
              </a:solidFill>
            </a:endParaRPr>
          </a:p>
          <a:p>
            <a:r>
              <a:rPr lang="en-US" sz="5100" b="1" dirty="0">
                <a:solidFill>
                  <a:schemeClr val="bg1"/>
                </a:solidFill>
              </a:rPr>
              <a:t>13/06/2019</a:t>
            </a:r>
          </a:p>
          <a:p>
            <a:endParaRPr lang="en-US" dirty="0">
              <a:solidFill>
                <a:schemeClr val="bg1"/>
              </a:solidFill>
            </a:endParaRPr>
          </a:p>
          <a:p>
            <a:r>
              <a:rPr lang="en-US" dirty="0">
                <a:solidFill>
                  <a:schemeClr val="bg1"/>
                </a:solidFill>
              </a:rPr>
              <a:t>Iain Sutton</a:t>
            </a:r>
          </a:p>
          <a:p>
            <a:r>
              <a:rPr lang="en-US" dirty="0">
                <a:solidFill>
                  <a:schemeClr val="bg1"/>
                </a:solidFill>
              </a:rPr>
              <a:t>On behalf of the NSS project team</a:t>
            </a:r>
          </a:p>
        </p:txBody>
      </p:sp>
    </p:spTree>
    <p:extLst>
      <p:ext uri="{BB962C8B-B14F-4D97-AF65-F5344CB8AC3E}">
        <p14:creationId xmlns:p14="http://schemas.microsoft.com/office/powerpoint/2010/main" val="1015579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10</a:t>
            </a:fld>
            <a:endParaRPr lang="en-GB" dirty="0"/>
          </a:p>
        </p:txBody>
      </p:sp>
      <p:sp>
        <p:nvSpPr>
          <p:cNvPr id="9" name="Title 1"/>
          <p:cNvSpPr>
            <a:spLocks noGrp="1"/>
          </p:cNvSpPr>
          <p:nvPr>
            <p:ph type="title"/>
          </p:nvPr>
        </p:nvSpPr>
        <p:spPr>
          <a:xfrm>
            <a:off x="317484" y="188640"/>
            <a:ext cx="3754760" cy="1143000"/>
          </a:xfrm>
        </p:spPr>
        <p:txBody>
          <a:bodyPr/>
          <a:lstStyle/>
          <a:p>
            <a:r>
              <a:rPr lang="en-GB" dirty="0"/>
              <a:t>The bunker - content</a:t>
            </a:r>
          </a:p>
        </p:txBody>
      </p:sp>
      <p:pic>
        <p:nvPicPr>
          <p:cNvPr id="5" name="Picture 4">
            <a:extLst>
              <a:ext uri="{FF2B5EF4-FFF2-40B4-BE49-F238E27FC236}">
                <a16:creationId xmlns:a16="http://schemas.microsoft.com/office/drawing/2014/main" id="{6619FBC0-FA6F-5E40-8C9D-2623B58D4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882" y="2583972"/>
            <a:ext cx="6320118" cy="2954109"/>
          </a:xfrm>
          <a:prstGeom prst="rect">
            <a:avLst/>
          </a:prstGeom>
        </p:spPr>
      </p:pic>
      <p:sp>
        <p:nvSpPr>
          <p:cNvPr id="2" name="TextBox 1">
            <a:extLst>
              <a:ext uri="{FF2B5EF4-FFF2-40B4-BE49-F238E27FC236}">
                <a16:creationId xmlns:a16="http://schemas.microsoft.com/office/drawing/2014/main" id="{B07D9AC2-6555-7A4A-AD86-E3FC5818C64E}"/>
              </a:ext>
            </a:extLst>
          </p:cNvPr>
          <p:cNvSpPr txBox="1"/>
          <p:nvPr/>
        </p:nvSpPr>
        <p:spPr>
          <a:xfrm>
            <a:off x="143435" y="1333777"/>
            <a:ext cx="3137647" cy="5575052"/>
          </a:xfrm>
          <a:prstGeom prst="rect">
            <a:avLst/>
          </a:prstGeom>
          <a:noFill/>
        </p:spPr>
        <p:txBody>
          <a:bodyPr wrap="square" rtlCol="0">
            <a:spAutoFit/>
          </a:bodyPr>
          <a:lstStyle/>
          <a:p>
            <a:pPr>
              <a:lnSpc>
                <a:spcPct val="150000"/>
              </a:lnSpc>
            </a:pPr>
            <a:r>
              <a:rPr lang="en-GB" sz="2400" dirty="0"/>
              <a:t>Bunker (2)</a:t>
            </a:r>
          </a:p>
          <a:p>
            <a:pPr marL="342900" indent="-342900">
              <a:lnSpc>
                <a:spcPct val="150000"/>
              </a:lnSpc>
              <a:buFont typeface="Arial" panose="020B0604020202020204" pitchFamily="34" charset="0"/>
              <a:buChar char="•"/>
            </a:pPr>
            <a:r>
              <a:rPr lang="en-GB" sz="2400" dirty="0"/>
              <a:t>Support frame</a:t>
            </a:r>
          </a:p>
          <a:p>
            <a:pPr marL="342900" indent="-342900">
              <a:lnSpc>
                <a:spcPct val="150000"/>
              </a:lnSpc>
              <a:buFont typeface="Arial" panose="020B0604020202020204" pitchFamily="34" charset="0"/>
              <a:buChar char="•"/>
            </a:pPr>
            <a:r>
              <a:rPr lang="en-GB" sz="2400" dirty="0"/>
              <a:t>Shielding</a:t>
            </a:r>
          </a:p>
          <a:p>
            <a:pPr marL="800100" lvl="1" indent="-342900">
              <a:lnSpc>
                <a:spcPct val="150000"/>
              </a:lnSpc>
              <a:buFont typeface="Arial" panose="020B0604020202020204" pitchFamily="34" charset="0"/>
              <a:buChar char="•"/>
            </a:pPr>
            <a:r>
              <a:rPr lang="en-GB" sz="2400" dirty="0"/>
              <a:t>Roof</a:t>
            </a:r>
          </a:p>
          <a:p>
            <a:pPr marL="800100" lvl="1" indent="-342900">
              <a:lnSpc>
                <a:spcPct val="150000"/>
              </a:lnSpc>
              <a:buFont typeface="Arial" panose="020B0604020202020204" pitchFamily="34" charset="0"/>
              <a:buChar char="•"/>
            </a:pPr>
            <a:r>
              <a:rPr lang="en-GB" sz="2400" dirty="0"/>
              <a:t>Walls</a:t>
            </a:r>
          </a:p>
          <a:p>
            <a:pPr marL="342900" indent="-342900">
              <a:lnSpc>
                <a:spcPct val="150000"/>
              </a:lnSpc>
              <a:buFont typeface="Arial" panose="020B0604020202020204" pitchFamily="34" charset="0"/>
              <a:buChar char="•"/>
            </a:pPr>
            <a:r>
              <a:rPr lang="en-GB" sz="2400" dirty="0"/>
              <a:t>Feed throughs</a:t>
            </a:r>
          </a:p>
          <a:p>
            <a:pPr marL="800100" lvl="1" indent="-342900">
              <a:lnSpc>
                <a:spcPct val="150000"/>
              </a:lnSpc>
              <a:buFont typeface="Arial" panose="020B0604020202020204" pitchFamily="34" charset="0"/>
              <a:buChar char="•"/>
            </a:pPr>
            <a:r>
              <a:rPr lang="en-GB" sz="2400" dirty="0"/>
              <a:t>Neutrons</a:t>
            </a:r>
          </a:p>
          <a:p>
            <a:pPr marL="800100" lvl="1" indent="-342900">
              <a:lnSpc>
                <a:spcPct val="150000"/>
              </a:lnSpc>
              <a:buFont typeface="Arial" panose="020B0604020202020204" pitchFamily="34" charset="0"/>
              <a:buChar char="•"/>
            </a:pPr>
            <a:r>
              <a:rPr lang="en-GB" sz="2400" dirty="0"/>
              <a:t>Utilities</a:t>
            </a:r>
          </a:p>
          <a:p>
            <a:pPr marL="342900" indent="-342900">
              <a:lnSpc>
                <a:spcPct val="150000"/>
              </a:lnSpc>
              <a:buFont typeface="Arial" panose="020B0604020202020204" pitchFamily="34" charset="0"/>
              <a:buChar char="•"/>
            </a:pPr>
            <a:r>
              <a:rPr lang="en-GB" sz="2400" dirty="0"/>
              <a:t>Access</a:t>
            </a:r>
          </a:p>
          <a:p>
            <a:pPr marL="342900" indent="-342900">
              <a:lnSpc>
                <a:spcPct val="150000"/>
              </a:lnSpc>
              <a:buFont typeface="Arial" panose="020B0604020202020204" pitchFamily="34" charset="0"/>
              <a:buChar char="•"/>
            </a:pPr>
            <a:r>
              <a:rPr lang="en-GB" sz="2400" dirty="0"/>
              <a:t>Safety Systems</a:t>
            </a:r>
          </a:p>
        </p:txBody>
      </p:sp>
    </p:spTree>
    <p:extLst>
      <p:ext uri="{BB962C8B-B14F-4D97-AF65-F5344CB8AC3E}">
        <p14:creationId xmlns:p14="http://schemas.microsoft.com/office/powerpoint/2010/main" val="1159125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16416" y="882389"/>
            <a:ext cx="840327" cy="246221"/>
          </a:xfrm>
          <a:prstGeom prst="rect">
            <a:avLst/>
          </a:prstGeom>
          <a:ln>
            <a:tailEnd type="triangle"/>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sv-SE"/>
            </a:defPPr>
            <a:lvl1pPr>
              <a:defRPr sz="1000">
                <a:solidFill>
                  <a:schemeClr val="tx2"/>
                </a:solidFill>
              </a:defRPr>
            </a:lvl1pPr>
          </a:lstStyle>
          <a:p>
            <a:r>
              <a:rPr lang="sv-SE" dirty="0"/>
              <a:t>R6m Frame</a:t>
            </a:r>
            <a:endParaRPr lang="en-US" dirty="0"/>
          </a:p>
        </p:txBody>
      </p:sp>
      <p:sp>
        <p:nvSpPr>
          <p:cNvPr id="13" name="Rectangle 12"/>
          <p:cNvSpPr/>
          <p:nvPr/>
        </p:nvSpPr>
        <p:spPr>
          <a:xfrm>
            <a:off x="5242512" y="882389"/>
            <a:ext cx="1403183" cy="246221"/>
          </a:xfrm>
          <a:prstGeom prst="rect">
            <a:avLst/>
          </a:prstGeom>
          <a:ln>
            <a:tailEnd type="triangle"/>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sz="1000" dirty="0">
                <a:solidFill>
                  <a:schemeClr val="tx2"/>
                </a:solidFill>
              </a:rPr>
              <a:t>Target building frame</a:t>
            </a:r>
            <a:endParaRPr lang="en-US" sz="1000" dirty="0">
              <a:solidFill>
                <a:schemeClr val="tx2"/>
              </a:solidFill>
            </a:endParaRPr>
          </a:p>
        </p:txBody>
      </p:sp>
      <p:sp>
        <p:nvSpPr>
          <p:cNvPr id="17" name="Rectangle 16"/>
          <p:cNvSpPr/>
          <p:nvPr/>
        </p:nvSpPr>
        <p:spPr>
          <a:xfrm>
            <a:off x="7102305" y="882389"/>
            <a:ext cx="1418675" cy="246221"/>
          </a:xfrm>
          <a:prstGeom prst="rect">
            <a:avLst/>
          </a:prstGeom>
          <a:ln>
            <a:tailEnd type="triangle"/>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sz="1000" dirty="0">
                <a:solidFill>
                  <a:schemeClr val="tx2"/>
                </a:solidFill>
              </a:rPr>
              <a:t>Instrument hall frame</a:t>
            </a:r>
            <a:endParaRPr lang="en-US" sz="1000" dirty="0">
              <a:solidFill>
                <a:schemeClr val="tx2"/>
              </a:solidFill>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4455" y="1460919"/>
            <a:ext cx="6139545" cy="2438727"/>
          </a:xfrm>
          <a:prstGeom prst="rect">
            <a:avLst/>
          </a:prstGeom>
        </p:spPr>
      </p:pic>
      <p:cxnSp>
        <p:nvCxnSpPr>
          <p:cNvPr id="34" name="Straight Arrow Connector 33"/>
          <p:cNvCxnSpPr>
            <a:stCxn id="17" idx="2"/>
          </p:cNvCxnSpPr>
          <p:nvPr/>
        </p:nvCxnSpPr>
        <p:spPr>
          <a:xfrm>
            <a:off x="7811643" y="1128610"/>
            <a:ext cx="970522" cy="1124562"/>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3" idx="2"/>
          </p:cNvCxnSpPr>
          <p:nvPr/>
        </p:nvCxnSpPr>
        <p:spPr>
          <a:xfrm>
            <a:off x="5944104" y="1128610"/>
            <a:ext cx="869372" cy="89759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1" idx="2"/>
          </p:cNvCxnSpPr>
          <p:nvPr/>
        </p:nvCxnSpPr>
        <p:spPr>
          <a:xfrm>
            <a:off x="4536580" y="1128610"/>
            <a:ext cx="866939" cy="83653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476760" y="3465580"/>
            <a:ext cx="1740264" cy="276999"/>
          </a:xfrm>
          <a:prstGeom prst="rect">
            <a:avLst/>
          </a:prstGeom>
          <a:noFill/>
        </p:spPr>
        <p:txBody>
          <a:bodyPr wrap="square" rtlCol="0">
            <a:spAutoFit/>
          </a:bodyPr>
          <a:lstStyle/>
          <a:p>
            <a:r>
              <a:rPr lang="sv-SE" sz="1200" dirty="0"/>
              <a:t>North and West sector</a:t>
            </a:r>
            <a:endParaRPr lang="en-US" sz="1200" dirty="0"/>
          </a:p>
        </p:txBody>
      </p:sp>
      <p:sp>
        <p:nvSpPr>
          <p:cNvPr id="49" name="Rectangle 48"/>
          <p:cNvSpPr/>
          <p:nvPr/>
        </p:nvSpPr>
        <p:spPr>
          <a:xfrm>
            <a:off x="280911" y="287450"/>
            <a:ext cx="2625655" cy="1077218"/>
          </a:xfrm>
          <a:prstGeom prst="rect">
            <a:avLst/>
          </a:prstGeom>
        </p:spPr>
        <p:txBody>
          <a:bodyPr wrap="none">
            <a:spAutoFit/>
          </a:bodyPr>
          <a:lstStyle/>
          <a:p>
            <a:r>
              <a:rPr lang="en-GB" sz="3200" dirty="0">
                <a:solidFill>
                  <a:schemeClr val="bg1"/>
                </a:solidFill>
                <a:latin typeface="+mj-lt"/>
                <a:ea typeface="+mj-ea"/>
                <a:cs typeface="+mj-cs"/>
              </a:rPr>
              <a:t>Bunker </a:t>
            </a:r>
          </a:p>
          <a:p>
            <a:r>
              <a:rPr lang="en-GB" sz="3200" dirty="0">
                <a:solidFill>
                  <a:schemeClr val="bg1"/>
                </a:solidFill>
                <a:latin typeface="+mj-lt"/>
                <a:ea typeface="+mj-ea"/>
                <a:cs typeface="+mj-cs"/>
              </a:rPr>
              <a:t>Support</a:t>
            </a:r>
            <a:r>
              <a:rPr lang="en-GB" dirty="0"/>
              <a:t> </a:t>
            </a:r>
            <a:r>
              <a:rPr lang="en-GB" sz="3200" dirty="0">
                <a:solidFill>
                  <a:schemeClr val="bg1"/>
                </a:solidFill>
                <a:latin typeface="+mj-lt"/>
                <a:ea typeface="+mj-ea"/>
                <a:cs typeface="+mj-cs"/>
              </a:rPr>
              <a:t>Frame</a:t>
            </a:r>
            <a:endParaRPr lang="en-US" sz="3200" dirty="0">
              <a:solidFill>
                <a:schemeClr val="bg1"/>
              </a:solidFill>
              <a:latin typeface="+mj-lt"/>
              <a:ea typeface="+mj-ea"/>
              <a:cs typeface="+mj-cs"/>
            </a:endParaRPr>
          </a:p>
        </p:txBody>
      </p:sp>
      <p:sp>
        <p:nvSpPr>
          <p:cNvPr id="50" name="Rectangle 49"/>
          <p:cNvSpPr/>
          <p:nvPr/>
        </p:nvSpPr>
        <p:spPr>
          <a:xfrm>
            <a:off x="4213412" y="4057233"/>
            <a:ext cx="5003612" cy="2800767"/>
          </a:xfrm>
          <a:prstGeom prst="rect">
            <a:avLst/>
          </a:prstGeom>
        </p:spPr>
        <p:txBody>
          <a:bodyPr wrap="square">
            <a:spAutoFit/>
          </a:bodyPr>
          <a:lstStyle/>
          <a:p>
            <a:r>
              <a:rPr lang="en-US" sz="1600" dirty="0"/>
              <a:t>Design considerations:</a:t>
            </a:r>
          </a:p>
          <a:p>
            <a:endParaRPr lang="en-US" sz="1600" dirty="0"/>
          </a:p>
          <a:p>
            <a:pPr marL="285750" indent="-285750">
              <a:buFont typeface="Arial" panose="020B0604020202020204" pitchFamily="34" charset="0"/>
              <a:buChar char="•"/>
            </a:pPr>
            <a:r>
              <a:rPr lang="en-US" sz="1600" dirty="0"/>
              <a:t>Support bunker roof load of ~6.6 t/m2</a:t>
            </a:r>
          </a:p>
          <a:p>
            <a:pPr marL="285750" indent="-285750">
              <a:buFont typeface="Arial" panose="020B0604020202020204" pitchFamily="34" charset="0"/>
              <a:buChar char="•"/>
            </a:pPr>
            <a:r>
              <a:rPr lang="en-US" sz="1600" dirty="0"/>
              <a:t>Support additional 3.3 t/m2 for removed roof block placement during maintenance</a:t>
            </a:r>
          </a:p>
          <a:p>
            <a:pPr marL="285750" indent="-285750">
              <a:buFont typeface="Arial" panose="020B0604020202020204" pitchFamily="34" charset="0"/>
              <a:buChar char="•"/>
            </a:pPr>
            <a:r>
              <a:rPr lang="en-US" sz="1600" dirty="0"/>
              <a:t>Prevent roof blocks impacting monolith during </a:t>
            </a:r>
          </a:p>
          <a:p>
            <a:r>
              <a:rPr lang="en-US" sz="1600" dirty="0"/>
              <a:t>        an H4 seismic event</a:t>
            </a:r>
          </a:p>
          <a:p>
            <a:pPr marL="285750" indent="-285750">
              <a:buFont typeface="Arial" panose="020B0604020202020204" pitchFamily="34" charset="0"/>
              <a:buChar char="•"/>
            </a:pPr>
            <a:r>
              <a:rPr lang="en-US" sz="1600" dirty="0"/>
              <a:t>Provide minimal spatial constraints for beamlines &amp; equipment</a:t>
            </a:r>
          </a:p>
          <a:p>
            <a:pPr marL="285750" indent="-285750">
              <a:buFont typeface="Arial" panose="020B0604020202020204" pitchFamily="34" charset="0"/>
              <a:buChar char="•"/>
            </a:pPr>
            <a:r>
              <a:rPr lang="en-US" sz="1600" dirty="0"/>
              <a:t>All elements to be removable as needed during maintenance   </a:t>
            </a:r>
          </a:p>
        </p:txBody>
      </p:sp>
      <p:pic>
        <p:nvPicPr>
          <p:cNvPr id="14" name="Picture 13">
            <a:extLst>
              <a:ext uri="{FF2B5EF4-FFF2-40B4-BE49-F238E27FC236}">
                <a16:creationId xmlns:a16="http://schemas.microsoft.com/office/drawing/2014/main" id="{C4FE4BC4-CA9F-404E-BFAA-4072F5B248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412811"/>
            <a:ext cx="3920388" cy="3445189"/>
          </a:xfrm>
          <a:prstGeom prst="rect">
            <a:avLst/>
          </a:prstGeom>
        </p:spPr>
      </p:pic>
    </p:spTree>
    <p:extLst>
      <p:ext uri="{BB962C8B-B14F-4D97-AF65-F5344CB8AC3E}">
        <p14:creationId xmlns:p14="http://schemas.microsoft.com/office/powerpoint/2010/main" val="1349166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7163" t="26966" r="38975" b="12112"/>
          <a:stretch/>
        </p:blipFill>
        <p:spPr>
          <a:xfrm>
            <a:off x="6012160" y="1508237"/>
            <a:ext cx="3024336" cy="2714234"/>
          </a:xfrm>
          <a:prstGeom prst="roundRect">
            <a:avLst>
              <a:gd name="adj" fmla="val 8594"/>
            </a:avLst>
          </a:prstGeom>
          <a:solidFill>
            <a:srgbClr val="FFFFFF">
              <a:shade val="85000"/>
            </a:srgbClr>
          </a:solidFill>
          <a:ln>
            <a:noFill/>
          </a:ln>
          <a:effectLst/>
        </p:spPr>
      </p:pic>
      <p:sp>
        <p:nvSpPr>
          <p:cNvPr id="3" name="Content Placeholder 2"/>
          <p:cNvSpPr>
            <a:spLocks noGrp="1"/>
          </p:cNvSpPr>
          <p:nvPr>
            <p:ph idx="1"/>
          </p:nvPr>
        </p:nvSpPr>
        <p:spPr>
          <a:xfrm>
            <a:off x="107504" y="1485437"/>
            <a:ext cx="5710690" cy="1962348"/>
          </a:xfrm>
        </p:spPr>
        <p:txBody>
          <a:bodyPr>
            <a:normAutofit fontScale="92500" lnSpcReduction="20000"/>
          </a:bodyPr>
          <a:lstStyle/>
          <a:p>
            <a:pPr marL="0" indent="0">
              <a:buNone/>
            </a:pPr>
            <a:r>
              <a:rPr lang="en-US" sz="1600" dirty="0"/>
              <a:t>R6 frame assembly contains:</a:t>
            </a:r>
          </a:p>
          <a:p>
            <a:r>
              <a:rPr lang="en-US" sz="1600" dirty="0"/>
              <a:t>Wall Brackets</a:t>
            </a:r>
          </a:p>
          <a:p>
            <a:r>
              <a:rPr lang="en-US" sz="1600" dirty="0"/>
              <a:t>Connection Flanges</a:t>
            </a:r>
          </a:p>
          <a:p>
            <a:r>
              <a:rPr lang="en-US" sz="1600" dirty="0"/>
              <a:t>R6 beams</a:t>
            </a:r>
          </a:p>
          <a:p>
            <a:r>
              <a:rPr lang="en-US" sz="1600" dirty="0"/>
              <a:t>Support Pillars and Brackets</a:t>
            </a:r>
          </a:p>
          <a:p>
            <a:r>
              <a:rPr lang="en-US" sz="1600" dirty="0"/>
              <a:t>Skirt Shield Blocks</a:t>
            </a:r>
          </a:p>
          <a:p>
            <a:pPr marL="0" indent="0">
              <a:buNone/>
            </a:pPr>
            <a:endParaRPr lang="en-US" sz="1600" dirty="0"/>
          </a:p>
          <a:p>
            <a:pPr marL="0" indent="0">
              <a:buNone/>
            </a:pPr>
            <a:r>
              <a:rPr lang="en-US" sz="1600" dirty="0"/>
              <a:t>The R6 beams will be fixed to the diagonal walls of the Monolith.</a:t>
            </a:r>
          </a:p>
        </p:txBody>
      </p:sp>
      <p:sp>
        <p:nvSpPr>
          <p:cNvPr id="9" name="Title 1"/>
          <p:cNvSpPr>
            <a:spLocks noGrp="1"/>
          </p:cNvSpPr>
          <p:nvPr>
            <p:ph type="title"/>
          </p:nvPr>
        </p:nvSpPr>
        <p:spPr>
          <a:xfrm>
            <a:off x="457200" y="274638"/>
            <a:ext cx="7139136" cy="1143000"/>
          </a:xfrm>
        </p:spPr>
        <p:txBody>
          <a:bodyPr/>
          <a:lstStyle/>
          <a:p>
            <a:r>
              <a:rPr lang="en-US" dirty="0"/>
              <a:t>R6 Frame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8128" y="4365104"/>
            <a:ext cx="2833176" cy="2366721"/>
          </a:xfrm>
          <a:prstGeom prst="roundRect">
            <a:avLst>
              <a:gd name="adj" fmla="val 8594"/>
            </a:avLst>
          </a:prstGeom>
          <a:solidFill>
            <a:srgbClr val="FFFFFF">
              <a:shade val="85000"/>
            </a:srgbClr>
          </a:solidFill>
          <a:ln>
            <a:noFill/>
          </a:ln>
          <a:effectLst/>
        </p:spPr>
      </p:pic>
      <p:cxnSp>
        <p:nvCxnSpPr>
          <p:cNvPr id="11" name="Straight Arrow Connector 10"/>
          <p:cNvCxnSpPr/>
          <p:nvPr/>
        </p:nvCxnSpPr>
        <p:spPr>
          <a:xfrm flipH="1">
            <a:off x="8028384" y="3645024"/>
            <a:ext cx="360040" cy="720080"/>
          </a:xfrm>
          <a:prstGeom prst="straightConnector1">
            <a:avLst/>
          </a:prstGeom>
          <a:ln w="12700">
            <a:tailEnd type="triangle"/>
          </a:ln>
        </p:spPr>
        <p:style>
          <a:lnRef idx="2">
            <a:schemeClr val="accent6"/>
          </a:lnRef>
          <a:fillRef idx="0">
            <a:schemeClr val="accent6"/>
          </a:fillRef>
          <a:effectRef idx="1">
            <a:schemeClr val="accent6"/>
          </a:effectRef>
          <a:fontRef idx="minor">
            <a:schemeClr val="tx1"/>
          </a:fontRef>
        </p:style>
      </p:cxnSp>
      <p:pic>
        <p:nvPicPr>
          <p:cNvPr id="13" name="Picture 12"/>
          <p:cNvPicPr>
            <a:picLocks noChangeAspect="1"/>
          </p:cNvPicPr>
          <p:nvPr/>
        </p:nvPicPr>
        <p:blipFill rotWithShape="1">
          <a:blip r:embed="rId5"/>
          <a:srcRect l="15338" r="19025" b="10094"/>
          <a:stretch/>
        </p:blipFill>
        <p:spPr>
          <a:xfrm>
            <a:off x="82277" y="3309580"/>
            <a:ext cx="5184576" cy="3543546"/>
          </a:xfrm>
          <a:prstGeom prst="rect">
            <a:avLst/>
          </a:prstGeom>
        </p:spPr>
      </p:pic>
    </p:spTree>
    <p:extLst>
      <p:ext uri="{BB962C8B-B14F-4D97-AF65-F5344CB8AC3E}">
        <p14:creationId xmlns:p14="http://schemas.microsoft.com/office/powerpoint/2010/main" val="2969679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Wall</a:t>
            </a:r>
          </a:p>
        </p:txBody>
      </p:sp>
      <p:grpSp>
        <p:nvGrpSpPr>
          <p:cNvPr id="40" name="Group 39"/>
          <p:cNvGrpSpPr/>
          <p:nvPr/>
        </p:nvGrpSpPr>
        <p:grpSpPr>
          <a:xfrm>
            <a:off x="162000" y="2079000"/>
            <a:ext cx="4236888" cy="3558585"/>
            <a:chOff x="2097000" y="2034000"/>
            <a:chExt cx="5596447" cy="4873129"/>
          </a:xfrm>
        </p:grpSpPr>
        <p:pic>
          <p:nvPicPr>
            <p:cNvPr id="5" name="Picture 4"/>
            <p:cNvPicPr>
              <a:picLocks noChangeAspect="1"/>
            </p:cNvPicPr>
            <p:nvPr/>
          </p:nvPicPr>
          <p:blipFill rotWithShape="1">
            <a:blip r:embed="rId3"/>
            <a:srcRect b="41964"/>
            <a:stretch/>
          </p:blipFill>
          <p:spPr>
            <a:xfrm>
              <a:off x="2906999" y="2034000"/>
              <a:ext cx="3747493" cy="4557211"/>
            </a:xfrm>
            <a:prstGeom prst="rect">
              <a:avLst/>
            </a:prstGeom>
          </p:spPr>
        </p:pic>
        <p:sp>
          <p:nvSpPr>
            <p:cNvPr id="11" name="TextBox 10"/>
            <p:cNvSpPr txBox="1"/>
            <p:nvPr/>
          </p:nvSpPr>
          <p:spPr>
            <a:xfrm>
              <a:off x="5912542" y="2276329"/>
              <a:ext cx="1373845" cy="421470"/>
            </a:xfrm>
            <a:prstGeom prst="rect">
              <a:avLst/>
            </a:prstGeom>
            <a:ln w="12700"/>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400" dirty="0"/>
                <a:t>North-West</a:t>
              </a:r>
            </a:p>
          </p:txBody>
        </p:sp>
        <p:cxnSp>
          <p:nvCxnSpPr>
            <p:cNvPr id="13" name="Straight Arrow Connector 12"/>
            <p:cNvCxnSpPr>
              <a:stCxn id="11" idx="1"/>
            </p:cNvCxnSpPr>
            <p:nvPr/>
          </p:nvCxnSpPr>
          <p:spPr>
            <a:xfrm flipH="1">
              <a:off x="5292001" y="2487065"/>
              <a:ext cx="620542" cy="27995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884182" y="2955996"/>
              <a:ext cx="809265" cy="421470"/>
            </a:xfrm>
            <a:prstGeom prst="rect">
              <a:avLst/>
            </a:prstGeom>
            <a:ln w="12700"/>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400" dirty="0"/>
                <a:t>North</a:t>
              </a:r>
            </a:p>
          </p:txBody>
        </p:sp>
        <p:cxnSp>
          <p:nvCxnSpPr>
            <p:cNvPr id="16" name="Straight Arrow Connector 15"/>
            <p:cNvCxnSpPr>
              <a:stCxn id="15" idx="1"/>
            </p:cNvCxnSpPr>
            <p:nvPr/>
          </p:nvCxnSpPr>
          <p:spPr>
            <a:xfrm flipH="1">
              <a:off x="6263640" y="3166731"/>
              <a:ext cx="620542" cy="27995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67635" y="2161921"/>
              <a:ext cx="736512" cy="421470"/>
            </a:xfrm>
            <a:prstGeom prst="rect">
              <a:avLst/>
            </a:prstGeom>
            <a:ln w="12700"/>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400" dirty="0"/>
                <a:t>West</a:t>
              </a:r>
            </a:p>
          </p:txBody>
        </p:sp>
        <p:cxnSp>
          <p:nvCxnSpPr>
            <p:cNvPr id="19" name="Straight Arrow Connector 18"/>
            <p:cNvCxnSpPr>
              <a:stCxn id="18" idx="3"/>
            </p:cNvCxnSpPr>
            <p:nvPr/>
          </p:nvCxnSpPr>
          <p:spPr>
            <a:xfrm>
              <a:off x="3104147" y="2372657"/>
              <a:ext cx="485102" cy="27995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097000" y="5947785"/>
              <a:ext cx="809999" cy="421470"/>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South</a:t>
              </a:r>
            </a:p>
          </p:txBody>
        </p:sp>
        <p:cxnSp>
          <p:nvCxnSpPr>
            <p:cNvPr id="23" name="Straight Arrow Connector 22"/>
            <p:cNvCxnSpPr>
              <a:stCxn id="22" idx="3"/>
            </p:cNvCxnSpPr>
            <p:nvPr/>
          </p:nvCxnSpPr>
          <p:spPr>
            <a:xfrm flipV="1">
              <a:off x="2906999" y="6064965"/>
              <a:ext cx="405001" cy="9355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814531" y="5695631"/>
              <a:ext cx="809999" cy="421470"/>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East</a:t>
              </a:r>
            </a:p>
          </p:txBody>
        </p:sp>
        <p:cxnSp>
          <p:nvCxnSpPr>
            <p:cNvPr id="27" name="Straight Arrow Connector 26"/>
            <p:cNvCxnSpPr>
              <a:stCxn id="26" idx="1"/>
            </p:cNvCxnSpPr>
            <p:nvPr/>
          </p:nvCxnSpPr>
          <p:spPr>
            <a:xfrm flipH="1" flipV="1">
              <a:off x="6330265" y="5695629"/>
              <a:ext cx="484266" cy="21073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757283" y="6190631"/>
              <a:ext cx="1254458" cy="716498"/>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South-East</a:t>
              </a:r>
            </a:p>
          </p:txBody>
        </p:sp>
        <p:cxnSp>
          <p:nvCxnSpPr>
            <p:cNvPr id="29" name="Straight Arrow Connector 28"/>
            <p:cNvCxnSpPr>
              <a:stCxn id="28" idx="1"/>
            </p:cNvCxnSpPr>
            <p:nvPr/>
          </p:nvCxnSpPr>
          <p:spPr>
            <a:xfrm flipH="1" flipV="1">
              <a:off x="4302003" y="6186324"/>
              <a:ext cx="455280" cy="36255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42" name="Table 41"/>
          <p:cNvGraphicFramePr>
            <a:graphicFrameLocks noGrp="1"/>
          </p:cNvGraphicFramePr>
          <p:nvPr>
            <p:extLst/>
          </p:nvPr>
        </p:nvGraphicFramePr>
        <p:xfrm>
          <a:off x="6362544" y="1855294"/>
          <a:ext cx="2438721" cy="1684641"/>
        </p:xfrm>
        <a:graphic>
          <a:graphicData uri="http://schemas.openxmlformats.org/drawingml/2006/table">
            <a:tbl>
              <a:tblPr>
                <a:tableStyleId>{5C22544A-7EE6-4342-B048-85BDC9FD1C3A}</a:tableStyleId>
              </a:tblPr>
              <a:tblGrid>
                <a:gridCol w="961073">
                  <a:extLst>
                    <a:ext uri="{9D8B030D-6E8A-4147-A177-3AD203B41FA5}">
                      <a16:colId xmlns:a16="http://schemas.microsoft.com/office/drawing/2014/main" val="3531311432"/>
                    </a:ext>
                  </a:extLst>
                </a:gridCol>
                <a:gridCol w="1477648">
                  <a:extLst>
                    <a:ext uri="{9D8B030D-6E8A-4147-A177-3AD203B41FA5}">
                      <a16:colId xmlns:a16="http://schemas.microsoft.com/office/drawing/2014/main" val="3765673621"/>
                    </a:ext>
                  </a:extLst>
                </a:gridCol>
              </a:tblGrid>
              <a:tr h="240663">
                <a:tc>
                  <a:txBody>
                    <a:bodyPr/>
                    <a:lstStyle/>
                    <a:p>
                      <a:pPr algn="l" fontAlgn="b"/>
                      <a:r>
                        <a:rPr lang="en-US" sz="1400" b="1" i="0" u="none" strike="noStrike" dirty="0">
                          <a:solidFill>
                            <a:srgbClr val="000000"/>
                          </a:solidFill>
                          <a:effectLst/>
                          <a:latin typeface="Calibri" panose="020F0502020204030204" pitchFamily="34" charset="0"/>
                        </a:rPr>
                        <a:t>Sector</a:t>
                      </a:r>
                    </a:p>
                  </a:txBody>
                  <a:tcPr marL="12033" marR="12033" marT="12033" marB="0" anchor="b">
                    <a:solidFill>
                      <a:schemeClr val="accent1">
                        <a:lumMod val="40000"/>
                        <a:lumOff val="60000"/>
                      </a:schemeClr>
                    </a:solidFill>
                  </a:tcPr>
                </a:tc>
                <a:tc>
                  <a:txBody>
                    <a:bodyPr/>
                    <a:lstStyle/>
                    <a:p>
                      <a:pPr algn="l" fontAlgn="b"/>
                      <a:r>
                        <a:rPr lang="en-US" sz="1400" b="1" u="none" strike="noStrike" dirty="0">
                          <a:effectLst/>
                        </a:rPr>
                        <a:t>Wall thickness [m]</a:t>
                      </a:r>
                      <a:endParaRPr lang="en-US" sz="1400" b="1" i="0" u="none" strike="noStrike" dirty="0">
                        <a:solidFill>
                          <a:srgbClr val="000000"/>
                        </a:solidFill>
                        <a:effectLst/>
                        <a:latin typeface="Calibri" panose="020F0502020204030204" pitchFamily="34" charset="0"/>
                      </a:endParaRPr>
                    </a:p>
                  </a:txBody>
                  <a:tcPr marL="12033" marR="12033" marT="12033" marB="0" anchor="b">
                    <a:solidFill>
                      <a:schemeClr val="accent1">
                        <a:lumMod val="40000"/>
                        <a:lumOff val="60000"/>
                      </a:schemeClr>
                    </a:solidFill>
                  </a:tcPr>
                </a:tc>
                <a:extLst>
                  <a:ext uri="{0D108BD9-81ED-4DB2-BD59-A6C34878D82A}">
                    <a16:rowId xmlns:a16="http://schemas.microsoft.com/office/drawing/2014/main" val="3190016285"/>
                  </a:ext>
                </a:extLst>
              </a:tr>
              <a:tr h="240663">
                <a:tc>
                  <a:txBody>
                    <a:bodyPr/>
                    <a:lstStyle/>
                    <a:p>
                      <a:pPr algn="l" fontAlgn="b"/>
                      <a:r>
                        <a:rPr lang="en-US" sz="1400" b="1" u="none" strike="noStrike">
                          <a:effectLst/>
                        </a:rPr>
                        <a:t>North</a:t>
                      </a:r>
                      <a:endParaRPr lang="en-US" sz="1400" b="1" i="0" u="none" strike="noStrike">
                        <a:solidFill>
                          <a:srgbClr val="000000"/>
                        </a:solidFill>
                        <a:effectLst/>
                        <a:latin typeface="Calibri" panose="020F0502020204030204" pitchFamily="34" charset="0"/>
                      </a:endParaRPr>
                    </a:p>
                  </a:txBody>
                  <a:tcPr marL="12033" marR="12033" marT="12033" marB="0" anchor="b"/>
                </a:tc>
                <a:tc>
                  <a:txBody>
                    <a:bodyPr/>
                    <a:lstStyle/>
                    <a:p>
                      <a:pPr algn="l" fontAlgn="b"/>
                      <a:r>
                        <a:rPr lang="en-US" sz="1400" b="0" u="none" strike="noStrike" dirty="0">
                          <a:effectLst/>
                        </a:rPr>
                        <a:t>3.5</a:t>
                      </a:r>
                      <a:endParaRPr lang="en-US" sz="1400" b="0" i="0" u="none" strike="noStrike" dirty="0">
                        <a:solidFill>
                          <a:srgbClr val="000000"/>
                        </a:solidFill>
                        <a:effectLst/>
                        <a:latin typeface="Calibri" panose="020F0502020204030204" pitchFamily="34" charset="0"/>
                      </a:endParaRPr>
                    </a:p>
                  </a:txBody>
                  <a:tcPr marL="12033" marR="12033" marT="12033" marB="0" anchor="b"/>
                </a:tc>
                <a:extLst>
                  <a:ext uri="{0D108BD9-81ED-4DB2-BD59-A6C34878D82A}">
                    <a16:rowId xmlns:a16="http://schemas.microsoft.com/office/drawing/2014/main" val="2397306196"/>
                  </a:ext>
                </a:extLst>
              </a:tr>
              <a:tr h="240663">
                <a:tc>
                  <a:txBody>
                    <a:bodyPr/>
                    <a:lstStyle/>
                    <a:p>
                      <a:pPr algn="l" fontAlgn="b"/>
                      <a:r>
                        <a:rPr lang="en-US" sz="1400" b="1" u="none" strike="noStrike" dirty="0">
                          <a:effectLst/>
                        </a:rPr>
                        <a:t>West</a:t>
                      </a:r>
                      <a:endParaRPr lang="en-US" sz="1400" b="1" i="0" u="none" strike="noStrike" dirty="0">
                        <a:solidFill>
                          <a:srgbClr val="000000"/>
                        </a:solidFill>
                        <a:effectLst/>
                        <a:latin typeface="Calibri" panose="020F0502020204030204" pitchFamily="34" charset="0"/>
                      </a:endParaRPr>
                    </a:p>
                  </a:txBody>
                  <a:tcPr marL="12033" marR="12033" marT="12033" marB="0" anchor="b"/>
                </a:tc>
                <a:tc>
                  <a:txBody>
                    <a:bodyPr/>
                    <a:lstStyle/>
                    <a:p>
                      <a:pPr algn="l" fontAlgn="b"/>
                      <a:r>
                        <a:rPr lang="en-US" sz="1400" b="0" u="none" strike="noStrike" dirty="0">
                          <a:effectLst/>
                        </a:rPr>
                        <a:t>3.5</a:t>
                      </a:r>
                      <a:endParaRPr lang="en-US" sz="1400" b="0" i="0" u="none" strike="noStrike" dirty="0">
                        <a:solidFill>
                          <a:srgbClr val="000000"/>
                        </a:solidFill>
                        <a:effectLst/>
                        <a:latin typeface="Calibri" panose="020F0502020204030204" pitchFamily="34" charset="0"/>
                      </a:endParaRPr>
                    </a:p>
                  </a:txBody>
                  <a:tcPr marL="12033" marR="12033" marT="12033" marB="0" anchor="b"/>
                </a:tc>
                <a:extLst>
                  <a:ext uri="{0D108BD9-81ED-4DB2-BD59-A6C34878D82A}">
                    <a16:rowId xmlns:a16="http://schemas.microsoft.com/office/drawing/2014/main" val="218138069"/>
                  </a:ext>
                </a:extLst>
              </a:tr>
              <a:tr h="240663">
                <a:tc>
                  <a:txBody>
                    <a:bodyPr/>
                    <a:lstStyle/>
                    <a:p>
                      <a:pPr algn="l" fontAlgn="b"/>
                      <a:r>
                        <a:rPr lang="en-US" sz="1400" b="1" u="none" strike="noStrike">
                          <a:effectLst/>
                        </a:rPr>
                        <a:t>North-West</a:t>
                      </a:r>
                      <a:endParaRPr lang="en-US" sz="1400" b="1" i="0" u="none" strike="noStrike">
                        <a:solidFill>
                          <a:srgbClr val="000000"/>
                        </a:solidFill>
                        <a:effectLst/>
                        <a:latin typeface="Calibri" panose="020F0502020204030204" pitchFamily="34" charset="0"/>
                      </a:endParaRPr>
                    </a:p>
                  </a:txBody>
                  <a:tcPr marL="12033" marR="12033" marT="12033" marB="0" anchor="b"/>
                </a:tc>
                <a:tc>
                  <a:txBody>
                    <a:bodyPr/>
                    <a:lstStyle/>
                    <a:p>
                      <a:pPr algn="l" fontAlgn="b"/>
                      <a:r>
                        <a:rPr lang="en-US" sz="1400" b="0" u="none" strike="noStrike" dirty="0">
                          <a:effectLst/>
                        </a:rPr>
                        <a:t>2.0</a:t>
                      </a:r>
                      <a:endParaRPr lang="en-US" sz="1400" b="0" i="0" u="none" strike="noStrike" dirty="0">
                        <a:solidFill>
                          <a:srgbClr val="000000"/>
                        </a:solidFill>
                        <a:effectLst/>
                        <a:latin typeface="Calibri" panose="020F0502020204030204" pitchFamily="34" charset="0"/>
                      </a:endParaRPr>
                    </a:p>
                  </a:txBody>
                  <a:tcPr marL="12033" marR="12033" marT="12033" marB="0" anchor="b"/>
                </a:tc>
                <a:extLst>
                  <a:ext uri="{0D108BD9-81ED-4DB2-BD59-A6C34878D82A}">
                    <a16:rowId xmlns:a16="http://schemas.microsoft.com/office/drawing/2014/main" val="3181285785"/>
                  </a:ext>
                </a:extLst>
              </a:tr>
              <a:tr h="240663">
                <a:tc>
                  <a:txBody>
                    <a:bodyPr/>
                    <a:lstStyle/>
                    <a:p>
                      <a:pPr algn="l" fontAlgn="b"/>
                      <a:r>
                        <a:rPr lang="en-US" sz="1400" b="1" u="none" strike="noStrike">
                          <a:effectLst/>
                        </a:rPr>
                        <a:t>South</a:t>
                      </a:r>
                      <a:endParaRPr lang="en-US" sz="1400" b="1" i="0" u="none" strike="noStrike">
                        <a:solidFill>
                          <a:srgbClr val="000000"/>
                        </a:solidFill>
                        <a:effectLst/>
                        <a:latin typeface="Calibri" panose="020F0502020204030204" pitchFamily="34" charset="0"/>
                      </a:endParaRPr>
                    </a:p>
                  </a:txBody>
                  <a:tcPr marL="12033" marR="12033" marT="12033" marB="0" anchor="b"/>
                </a:tc>
                <a:tc>
                  <a:txBody>
                    <a:bodyPr/>
                    <a:lstStyle/>
                    <a:p>
                      <a:pPr algn="l" fontAlgn="b"/>
                      <a:r>
                        <a:rPr lang="en-US" sz="1400" b="0" u="none" strike="noStrike" dirty="0">
                          <a:effectLst/>
                        </a:rPr>
                        <a:t>3.5</a:t>
                      </a:r>
                      <a:endParaRPr lang="en-US" sz="1400" b="0" i="0" u="none" strike="noStrike" dirty="0">
                        <a:solidFill>
                          <a:srgbClr val="000000"/>
                        </a:solidFill>
                        <a:effectLst/>
                        <a:latin typeface="Calibri" panose="020F0502020204030204" pitchFamily="34" charset="0"/>
                      </a:endParaRPr>
                    </a:p>
                  </a:txBody>
                  <a:tcPr marL="12033" marR="12033" marT="12033" marB="0" anchor="b"/>
                </a:tc>
                <a:extLst>
                  <a:ext uri="{0D108BD9-81ED-4DB2-BD59-A6C34878D82A}">
                    <a16:rowId xmlns:a16="http://schemas.microsoft.com/office/drawing/2014/main" val="1628917255"/>
                  </a:ext>
                </a:extLst>
              </a:tr>
              <a:tr h="240663">
                <a:tc>
                  <a:txBody>
                    <a:bodyPr/>
                    <a:lstStyle/>
                    <a:p>
                      <a:pPr algn="l" fontAlgn="b"/>
                      <a:r>
                        <a:rPr lang="en-US" sz="1400" b="1" u="none" strike="noStrike">
                          <a:effectLst/>
                        </a:rPr>
                        <a:t>East</a:t>
                      </a:r>
                      <a:endParaRPr lang="en-US" sz="1400" b="1" i="0" u="none" strike="noStrike">
                        <a:solidFill>
                          <a:srgbClr val="000000"/>
                        </a:solidFill>
                        <a:effectLst/>
                        <a:latin typeface="Calibri" panose="020F0502020204030204" pitchFamily="34" charset="0"/>
                      </a:endParaRPr>
                    </a:p>
                  </a:txBody>
                  <a:tcPr marL="12033" marR="12033" marT="12033" marB="0" anchor="b"/>
                </a:tc>
                <a:tc>
                  <a:txBody>
                    <a:bodyPr/>
                    <a:lstStyle/>
                    <a:p>
                      <a:pPr algn="l" fontAlgn="b"/>
                      <a:r>
                        <a:rPr lang="en-US" sz="1400" b="0" u="none" strike="noStrike" dirty="0">
                          <a:effectLst/>
                        </a:rPr>
                        <a:t>3.5</a:t>
                      </a:r>
                      <a:endParaRPr lang="en-US" sz="1400" b="0" i="0" u="none" strike="noStrike" dirty="0">
                        <a:solidFill>
                          <a:srgbClr val="000000"/>
                        </a:solidFill>
                        <a:effectLst/>
                        <a:latin typeface="Calibri" panose="020F0502020204030204" pitchFamily="34" charset="0"/>
                      </a:endParaRPr>
                    </a:p>
                  </a:txBody>
                  <a:tcPr marL="12033" marR="12033" marT="12033" marB="0" anchor="b"/>
                </a:tc>
                <a:extLst>
                  <a:ext uri="{0D108BD9-81ED-4DB2-BD59-A6C34878D82A}">
                    <a16:rowId xmlns:a16="http://schemas.microsoft.com/office/drawing/2014/main" val="757001983"/>
                  </a:ext>
                </a:extLst>
              </a:tr>
              <a:tr h="240663">
                <a:tc>
                  <a:txBody>
                    <a:bodyPr/>
                    <a:lstStyle/>
                    <a:p>
                      <a:pPr algn="l" fontAlgn="b"/>
                      <a:r>
                        <a:rPr lang="en-US" sz="1400" b="1" u="none" strike="noStrike" dirty="0">
                          <a:effectLst/>
                        </a:rPr>
                        <a:t>South-East</a:t>
                      </a:r>
                      <a:endParaRPr lang="en-US" sz="1400" b="1" i="0" u="none" strike="noStrike" dirty="0">
                        <a:solidFill>
                          <a:srgbClr val="000000"/>
                        </a:solidFill>
                        <a:effectLst/>
                        <a:latin typeface="Calibri" panose="020F0502020204030204" pitchFamily="34" charset="0"/>
                      </a:endParaRPr>
                    </a:p>
                  </a:txBody>
                  <a:tcPr marL="12033" marR="12033" marT="12033" marB="0" anchor="b"/>
                </a:tc>
                <a:tc>
                  <a:txBody>
                    <a:bodyPr/>
                    <a:lstStyle/>
                    <a:p>
                      <a:pPr algn="l" fontAlgn="b"/>
                      <a:r>
                        <a:rPr lang="en-US" sz="1400" b="0" u="none" strike="noStrike" dirty="0">
                          <a:effectLst/>
                        </a:rPr>
                        <a:t>2.0</a:t>
                      </a:r>
                      <a:endParaRPr lang="en-US" sz="1400" b="0" i="0" u="none" strike="noStrike" dirty="0">
                        <a:solidFill>
                          <a:srgbClr val="000000"/>
                        </a:solidFill>
                        <a:effectLst/>
                        <a:latin typeface="Calibri" panose="020F0502020204030204" pitchFamily="34" charset="0"/>
                      </a:endParaRPr>
                    </a:p>
                  </a:txBody>
                  <a:tcPr marL="12033" marR="12033" marT="12033" marB="0" anchor="b"/>
                </a:tc>
                <a:extLst>
                  <a:ext uri="{0D108BD9-81ED-4DB2-BD59-A6C34878D82A}">
                    <a16:rowId xmlns:a16="http://schemas.microsoft.com/office/drawing/2014/main" val="2585981164"/>
                  </a:ext>
                </a:extLst>
              </a:tr>
            </a:tbl>
          </a:graphicData>
        </a:graphic>
      </p:graphicFrame>
      <p:pic>
        <p:nvPicPr>
          <p:cNvPr id="20" name="Picture 19">
            <a:extLst>
              <a:ext uri="{FF2B5EF4-FFF2-40B4-BE49-F238E27FC236}">
                <a16:creationId xmlns:a16="http://schemas.microsoft.com/office/drawing/2014/main" id="{F399F8C3-5170-F945-B170-6B1F0615C3A0}"/>
              </a:ext>
            </a:extLst>
          </p:cNvPr>
          <p:cNvPicPr>
            <a:picLocks noChangeAspect="1"/>
          </p:cNvPicPr>
          <p:nvPr/>
        </p:nvPicPr>
        <p:blipFill rotWithShape="1">
          <a:blip r:embed="rId4"/>
          <a:srcRect l="19908" t="1540" r="18519" b="10263"/>
          <a:stretch/>
        </p:blipFill>
        <p:spPr>
          <a:xfrm>
            <a:off x="5013120" y="4010136"/>
            <a:ext cx="4132222" cy="2827309"/>
          </a:xfrm>
          <a:prstGeom prst="rect">
            <a:avLst/>
          </a:prstGeom>
        </p:spPr>
      </p:pic>
    </p:spTree>
    <p:extLst>
      <p:ext uri="{BB962C8B-B14F-4D97-AF65-F5344CB8AC3E}">
        <p14:creationId xmlns:p14="http://schemas.microsoft.com/office/powerpoint/2010/main" val="1699314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srcRect l="30093" t="8326" r="28241" b="14139"/>
          <a:stretch/>
        </p:blipFill>
        <p:spPr>
          <a:xfrm>
            <a:off x="443880" y="4499518"/>
            <a:ext cx="2430001" cy="2160000"/>
          </a:xfrm>
          <a:prstGeom prst="rect">
            <a:avLst/>
          </a:prstGeom>
        </p:spPr>
      </p:pic>
      <p:pic>
        <p:nvPicPr>
          <p:cNvPr id="7" name="Picture 6"/>
          <p:cNvPicPr>
            <a:picLocks noChangeAspect="1"/>
          </p:cNvPicPr>
          <p:nvPr/>
        </p:nvPicPr>
        <p:blipFill rotWithShape="1">
          <a:blip r:embed="rId4"/>
          <a:srcRect l="34259" t="16078" r="37500" b="17048"/>
          <a:stretch/>
        </p:blipFill>
        <p:spPr>
          <a:xfrm>
            <a:off x="6223835" y="3063002"/>
            <a:ext cx="2745001" cy="3105000"/>
          </a:xfrm>
          <a:prstGeom prst="rect">
            <a:avLst/>
          </a:prstGeom>
        </p:spPr>
      </p:pic>
      <p:sp>
        <p:nvSpPr>
          <p:cNvPr id="2" name="Title 1"/>
          <p:cNvSpPr>
            <a:spLocks noGrp="1"/>
          </p:cNvSpPr>
          <p:nvPr>
            <p:ph type="title"/>
          </p:nvPr>
        </p:nvSpPr>
        <p:spPr/>
        <p:txBody>
          <a:bodyPr>
            <a:normAutofit/>
          </a:bodyPr>
          <a:lstStyle/>
          <a:p>
            <a:r>
              <a:rPr lang="en-US" sz="2800" dirty="0"/>
              <a:t>Wall</a:t>
            </a:r>
          </a:p>
        </p:txBody>
      </p:sp>
      <p:pic>
        <p:nvPicPr>
          <p:cNvPr id="6" name="Picture 5"/>
          <p:cNvPicPr>
            <a:picLocks noChangeAspect="1"/>
          </p:cNvPicPr>
          <p:nvPr/>
        </p:nvPicPr>
        <p:blipFill rotWithShape="1">
          <a:blip r:embed="rId5"/>
          <a:srcRect l="25001" t="19955" r="18519" b="25770"/>
          <a:stretch/>
        </p:blipFill>
        <p:spPr>
          <a:xfrm>
            <a:off x="16822" y="1483244"/>
            <a:ext cx="5490001" cy="2520000"/>
          </a:xfrm>
          <a:prstGeom prst="rect">
            <a:avLst/>
          </a:prstGeom>
        </p:spPr>
      </p:pic>
      <p:cxnSp>
        <p:nvCxnSpPr>
          <p:cNvPr id="9" name="Straight Arrow Connector 8"/>
          <p:cNvCxnSpPr/>
          <p:nvPr/>
        </p:nvCxnSpPr>
        <p:spPr>
          <a:xfrm>
            <a:off x="4572000" y="3331179"/>
            <a:ext cx="1651835" cy="623792"/>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25" name="Content Placeholder 2"/>
          <p:cNvSpPr txBox="1">
            <a:spLocks/>
          </p:cNvSpPr>
          <p:nvPr/>
        </p:nvSpPr>
        <p:spPr>
          <a:xfrm>
            <a:off x="207000" y="3919663"/>
            <a:ext cx="3442498" cy="7140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dirty="0"/>
              <a:t>Every wall segment is made of heavy concrete blocks:</a:t>
            </a:r>
            <a:endParaRPr lang="en-US" dirty="0"/>
          </a:p>
        </p:txBody>
      </p:sp>
      <p:sp>
        <p:nvSpPr>
          <p:cNvPr id="3" name="Content Placeholder 2"/>
          <p:cNvSpPr>
            <a:spLocks noGrp="1"/>
          </p:cNvSpPr>
          <p:nvPr>
            <p:ph idx="1"/>
          </p:nvPr>
        </p:nvSpPr>
        <p:spPr>
          <a:xfrm>
            <a:off x="5994000" y="2318276"/>
            <a:ext cx="3150000" cy="696145"/>
          </a:xfrm>
        </p:spPr>
        <p:txBody>
          <a:bodyPr/>
          <a:lstStyle/>
          <a:p>
            <a:pPr marL="0" indent="0">
              <a:buNone/>
            </a:pPr>
            <a:r>
              <a:rPr lang="en-US" sz="1800" dirty="0"/>
              <a:t>Every sector is build up from wall segments:</a:t>
            </a:r>
            <a:endParaRPr lang="en-US" dirty="0"/>
          </a:p>
        </p:txBody>
      </p:sp>
      <p:cxnSp>
        <p:nvCxnSpPr>
          <p:cNvPr id="30" name="Straight Arrow Connector 29"/>
          <p:cNvCxnSpPr>
            <a:endCxn id="31" idx="3"/>
          </p:cNvCxnSpPr>
          <p:nvPr/>
        </p:nvCxnSpPr>
        <p:spPr>
          <a:xfrm flipH="1">
            <a:off x="2873881" y="5267180"/>
            <a:ext cx="3679320" cy="312338"/>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556932" y="1569509"/>
            <a:ext cx="2039404" cy="369332"/>
          </a:xfrm>
          <a:prstGeom prst="rect">
            <a:avLst/>
          </a:prstGeom>
          <a:ln w="12700"/>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North sector shown</a:t>
            </a:r>
          </a:p>
        </p:txBody>
      </p:sp>
      <p:cxnSp>
        <p:nvCxnSpPr>
          <p:cNvPr id="12" name="Straight Arrow Connector 11"/>
          <p:cNvCxnSpPr>
            <a:stCxn id="11" idx="1"/>
          </p:cNvCxnSpPr>
          <p:nvPr/>
        </p:nvCxnSpPr>
        <p:spPr>
          <a:xfrm flipH="1">
            <a:off x="4936390" y="1754175"/>
            <a:ext cx="620542" cy="30602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950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973" y="1472786"/>
            <a:ext cx="5774716" cy="1981336"/>
          </a:xfrm>
          <a:prstGeom prst="rect">
            <a:avLst/>
          </a:prstGeom>
        </p:spPr>
      </p:pic>
      <p:sp>
        <p:nvSpPr>
          <p:cNvPr id="2" name="Title 1"/>
          <p:cNvSpPr>
            <a:spLocks noGrp="1"/>
          </p:cNvSpPr>
          <p:nvPr>
            <p:ph type="title"/>
          </p:nvPr>
        </p:nvSpPr>
        <p:spPr/>
        <p:txBody>
          <a:bodyPr>
            <a:normAutofit/>
          </a:bodyPr>
          <a:lstStyle/>
          <a:p>
            <a:r>
              <a:rPr lang="en-US" sz="2800" dirty="0"/>
              <a:t>Roof</a:t>
            </a:r>
          </a:p>
        </p:txBody>
      </p:sp>
      <p:grpSp>
        <p:nvGrpSpPr>
          <p:cNvPr id="12" name="Group 11"/>
          <p:cNvGrpSpPr/>
          <p:nvPr/>
        </p:nvGrpSpPr>
        <p:grpSpPr>
          <a:xfrm>
            <a:off x="2486612" y="1558878"/>
            <a:ext cx="849855" cy="467714"/>
            <a:chOff x="962302" y="1537700"/>
            <a:chExt cx="818032" cy="450200"/>
          </a:xfrm>
        </p:grpSpPr>
        <p:sp>
          <p:nvSpPr>
            <p:cNvPr id="11" name="Left Brace 10"/>
            <p:cNvSpPr/>
            <p:nvPr/>
          </p:nvSpPr>
          <p:spPr>
            <a:xfrm>
              <a:off x="1575162" y="1537700"/>
              <a:ext cx="205172" cy="450200"/>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TextBox 16"/>
            <p:cNvSpPr txBox="1"/>
            <p:nvPr/>
          </p:nvSpPr>
          <p:spPr>
            <a:xfrm>
              <a:off x="962302" y="1609383"/>
              <a:ext cx="612860" cy="338554"/>
            </a:xfrm>
            <a:prstGeom prst="rect">
              <a:avLst/>
            </a:prstGeom>
            <a:ln w="9525"/>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1600" dirty="0"/>
                <a:t>Level</a:t>
              </a:r>
            </a:p>
          </p:txBody>
        </p:sp>
      </p:grpSp>
      <p:graphicFrame>
        <p:nvGraphicFramePr>
          <p:cNvPr id="10" name="Table 9"/>
          <p:cNvGraphicFramePr>
            <a:graphicFrameLocks noGrp="1"/>
          </p:cNvGraphicFramePr>
          <p:nvPr>
            <p:extLst>
              <p:ext uri="{D42A27DB-BD31-4B8C-83A1-F6EECF244321}">
                <p14:modId xmlns:p14="http://schemas.microsoft.com/office/powerpoint/2010/main" val="2039429867"/>
              </p:ext>
            </p:extLst>
          </p:nvPr>
        </p:nvGraphicFramePr>
        <p:xfrm>
          <a:off x="4946559" y="4071561"/>
          <a:ext cx="3744000" cy="1170000"/>
        </p:xfrm>
        <a:graphic>
          <a:graphicData uri="http://schemas.openxmlformats.org/drawingml/2006/table">
            <a:tbl>
              <a:tblPr>
                <a:tableStyleId>{5C22544A-7EE6-4342-B048-85BDC9FD1C3A}</a:tableStyleId>
              </a:tblPr>
              <a:tblGrid>
                <a:gridCol w="748800">
                  <a:extLst>
                    <a:ext uri="{9D8B030D-6E8A-4147-A177-3AD203B41FA5}">
                      <a16:colId xmlns:a16="http://schemas.microsoft.com/office/drawing/2014/main" val="3227308239"/>
                    </a:ext>
                  </a:extLst>
                </a:gridCol>
                <a:gridCol w="748800">
                  <a:extLst>
                    <a:ext uri="{9D8B030D-6E8A-4147-A177-3AD203B41FA5}">
                      <a16:colId xmlns:a16="http://schemas.microsoft.com/office/drawing/2014/main" val="3251125620"/>
                    </a:ext>
                  </a:extLst>
                </a:gridCol>
                <a:gridCol w="748800">
                  <a:extLst>
                    <a:ext uri="{9D8B030D-6E8A-4147-A177-3AD203B41FA5}">
                      <a16:colId xmlns:a16="http://schemas.microsoft.com/office/drawing/2014/main" val="830326078"/>
                    </a:ext>
                  </a:extLst>
                </a:gridCol>
                <a:gridCol w="748800">
                  <a:extLst>
                    <a:ext uri="{9D8B030D-6E8A-4147-A177-3AD203B41FA5}">
                      <a16:colId xmlns:a16="http://schemas.microsoft.com/office/drawing/2014/main" val="3095796928"/>
                    </a:ext>
                  </a:extLst>
                </a:gridCol>
                <a:gridCol w="748800">
                  <a:extLst>
                    <a:ext uri="{9D8B030D-6E8A-4147-A177-3AD203B41FA5}">
                      <a16:colId xmlns:a16="http://schemas.microsoft.com/office/drawing/2014/main" val="1748275723"/>
                    </a:ext>
                  </a:extLst>
                </a:gridCol>
              </a:tblGrid>
              <a:tr h="234000">
                <a:tc>
                  <a:txBody>
                    <a:bodyPr/>
                    <a:lstStyle/>
                    <a:p>
                      <a:pPr algn="l" fontAlgn="b"/>
                      <a:endParaRPr lang="en-US" sz="1400" b="1" i="0" u="none" strike="noStrike">
                        <a:solidFill>
                          <a:srgbClr val="000000"/>
                        </a:solidFill>
                        <a:effectLst/>
                        <a:latin typeface="Calibri" panose="020F0502020204030204" pitchFamily="34" charset="0"/>
                      </a:endParaRPr>
                    </a:p>
                  </a:txBody>
                  <a:tcPr marL="11700" marR="11700" marT="11700" marB="0" anchor="ctr">
                    <a:solidFill>
                      <a:srgbClr val="B9CDE5"/>
                    </a:solidFill>
                  </a:tcPr>
                </a:tc>
                <a:tc gridSpan="4">
                  <a:txBody>
                    <a:bodyPr/>
                    <a:lstStyle/>
                    <a:p>
                      <a:pPr algn="ctr" fontAlgn="b"/>
                      <a:r>
                        <a:rPr lang="en-US" sz="1400" b="1" u="none" strike="noStrike" dirty="0">
                          <a:effectLst/>
                        </a:rPr>
                        <a:t>Roof thickness [m]</a:t>
                      </a:r>
                      <a:endParaRPr lang="en-US" sz="1400" b="1" i="0" u="none" strike="noStrike" dirty="0">
                        <a:solidFill>
                          <a:srgbClr val="000000"/>
                        </a:solidFill>
                        <a:effectLst/>
                        <a:latin typeface="Calibri" panose="020F0502020204030204" pitchFamily="34" charset="0"/>
                      </a:endParaRPr>
                    </a:p>
                  </a:txBody>
                  <a:tcPr marL="11700" marR="11700" marT="11700" marB="0" anchor="ctr">
                    <a:solidFill>
                      <a:srgbClr val="B9CDE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67386282"/>
                  </a:ext>
                </a:extLst>
              </a:tr>
              <a:tr h="234000">
                <a:tc>
                  <a:txBody>
                    <a:bodyPr/>
                    <a:lstStyle/>
                    <a:p>
                      <a:pPr algn="l" fontAlgn="b"/>
                      <a:r>
                        <a:rPr lang="en-US" sz="1400" b="1" i="0" u="none" strike="noStrike" dirty="0">
                          <a:solidFill>
                            <a:srgbClr val="000000"/>
                          </a:solidFill>
                          <a:effectLst/>
                          <a:latin typeface="Calibri" panose="020F0502020204030204" pitchFamily="34" charset="0"/>
                        </a:rPr>
                        <a:t>Area</a:t>
                      </a:r>
                    </a:p>
                  </a:txBody>
                  <a:tcPr marL="11700" marR="11700" marT="11700" marB="0" anchor="ctr">
                    <a:solidFill>
                      <a:srgbClr val="B9CDE5"/>
                    </a:solidFill>
                  </a:tcPr>
                </a:tc>
                <a:tc>
                  <a:txBody>
                    <a:bodyPr/>
                    <a:lstStyle/>
                    <a:p>
                      <a:pPr algn="l" fontAlgn="b"/>
                      <a:r>
                        <a:rPr lang="en-US" sz="1400" b="1" u="none" strike="noStrike">
                          <a:effectLst/>
                        </a:rPr>
                        <a:t>North</a:t>
                      </a:r>
                      <a:endParaRPr lang="en-US" sz="1400" b="1" i="0" u="none" strike="noStrike">
                        <a:solidFill>
                          <a:srgbClr val="000000"/>
                        </a:solidFill>
                        <a:effectLst/>
                        <a:latin typeface="Calibri" panose="020F0502020204030204" pitchFamily="34" charset="0"/>
                      </a:endParaRPr>
                    </a:p>
                  </a:txBody>
                  <a:tcPr marL="11700" marR="11700" marT="11700" marB="0" anchor="ctr">
                    <a:solidFill>
                      <a:srgbClr val="B9CDE5"/>
                    </a:solidFill>
                  </a:tcPr>
                </a:tc>
                <a:tc>
                  <a:txBody>
                    <a:bodyPr/>
                    <a:lstStyle/>
                    <a:p>
                      <a:pPr algn="l" fontAlgn="b"/>
                      <a:r>
                        <a:rPr lang="en-US" sz="1400" b="1" u="none" strike="noStrike" dirty="0">
                          <a:effectLst/>
                        </a:rPr>
                        <a:t>West</a:t>
                      </a:r>
                      <a:endParaRPr lang="en-US" sz="1400" b="1" i="0" u="none" strike="noStrike" dirty="0">
                        <a:solidFill>
                          <a:srgbClr val="000000"/>
                        </a:solidFill>
                        <a:effectLst/>
                        <a:latin typeface="Calibri" panose="020F0502020204030204" pitchFamily="34" charset="0"/>
                      </a:endParaRPr>
                    </a:p>
                  </a:txBody>
                  <a:tcPr marL="11700" marR="11700" marT="11700" marB="0" anchor="ctr">
                    <a:solidFill>
                      <a:srgbClr val="B9CDE5"/>
                    </a:solidFill>
                  </a:tcPr>
                </a:tc>
                <a:tc>
                  <a:txBody>
                    <a:bodyPr/>
                    <a:lstStyle/>
                    <a:p>
                      <a:pPr algn="l" fontAlgn="b"/>
                      <a:r>
                        <a:rPr lang="en-US" sz="1400" b="1" u="none" strike="noStrike" dirty="0">
                          <a:effectLst/>
                        </a:rPr>
                        <a:t>South</a:t>
                      </a:r>
                      <a:endParaRPr lang="en-US" sz="1400" b="1" i="0" u="none" strike="noStrike" dirty="0">
                        <a:solidFill>
                          <a:srgbClr val="000000"/>
                        </a:solidFill>
                        <a:effectLst/>
                        <a:latin typeface="Calibri" panose="020F0502020204030204" pitchFamily="34" charset="0"/>
                      </a:endParaRPr>
                    </a:p>
                  </a:txBody>
                  <a:tcPr marL="11700" marR="11700" marT="11700" marB="0" anchor="ctr">
                    <a:solidFill>
                      <a:srgbClr val="B9CDE5"/>
                    </a:solidFill>
                  </a:tcPr>
                </a:tc>
                <a:tc>
                  <a:txBody>
                    <a:bodyPr/>
                    <a:lstStyle/>
                    <a:p>
                      <a:pPr algn="l" fontAlgn="b"/>
                      <a:r>
                        <a:rPr lang="en-US" sz="1400" b="1" u="none" strike="noStrike" dirty="0">
                          <a:effectLst/>
                        </a:rPr>
                        <a:t>East</a:t>
                      </a:r>
                      <a:endParaRPr lang="en-US" sz="1400" b="1" i="0" u="none" strike="noStrike" dirty="0">
                        <a:solidFill>
                          <a:srgbClr val="000000"/>
                        </a:solidFill>
                        <a:effectLst/>
                        <a:latin typeface="Calibri" panose="020F0502020204030204" pitchFamily="34" charset="0"/>
                      </a:endParaRPr>
                    </a:p>
                  </a:txBody>
                  <a:tcPr marL="11700" marR="11700" marT="11700" marB="0" anchor="ctr">
                    <a:solidFill>
                      <a:srgbClr val="B9CDE5"/>
                    </a:solidFill>
                  </a:tcPr>
                </a:tc>
                <a:extLst>
                  <a:ext uri="{0D108BD9-81ED-4DB2-BD59-A6C34878D82A}">
                    <a16:rowId xmlns:a16="http://schemas.microsoft.com/office/drawing/2014/main" val="3607003144"/>
                  </a:ext>
                </a:extLst>
              </a:tr>
              <a:tr h="234000">
                <a:tc>
                  <a:txBody>
                    <a:bodyPr/>
                    <a:lstStyle/>
                    <a:p>
                      <a:pPr algn="l" fontAlgn="b"/>
                      <a:r>
                        <a:rPr lang="en-US" sz="1400" b="1" u="none" strike="noStrike">
                          <a:effectLst/>
                        </a:rPr>
                        <a:t>R9-R15</a:t>
                      </a:r>
                      <a:endParaRPr lang="en-US" sz="1400" b="1" i="0" u="none" strike="noStrike">
                        <a:solidFill>
                          <a:srgbClr val="000000"/>
                        </a:solidFill>
                        <a:effectLst/>
                        <a:latin typeface="Calibri" panose="020F0502020204030204" pitchFamily="34" charset="0"/>
                      </a:endParaRPr>
                    </a:p>
                  </a:txBody>
                  <a:tcPr marL="11700" marR="11700" marT="11700" marB="0" anchor="ctr"/>
                </a:tc>
                <a:tc>
                  <a:txBody>
                    <a:bodyPr/>
                    <a:lstStyle/>
                    <a:p>
                      <a:pPr algn="l" fontAlgn="b"/>
                      <a:r>
                        <a:rPr lang="en-US" sz="1400" b="0" u="none" strike="noStrike" dirty="0">
                          <a:effectLst/>
                        </a:rPr>
                        <a:t>1.3</a:t>
                      </a:r>
                      <a:endParaRPr lang="en-US" sz="1400" b="0" i="0" u="none" strike="noStrike" dirty="0">
                        <a:solidFill>
                          <a:srgbClr val="000000"/>
                        </a:solidFill>
                        <a:effectLst/>
                        <a:latin typeface="Calibri" panose="020F0502020204030204" pitchFamily="34" charset="0"/>
                      </a:endParaRPr>
                    </a:p>
                  </a:txBody>
                  <a:tcPr marL="11700" marR="11700" marT="11700" marB="0" anchor="ctr"/>
                </a:tc>
                <a:tc>
                  <a:txBody>
                    <a:bodyPr/>
                    <a:lstStyle/>
                    <a:p>
                      <a:pPr algn="l" fontAlgn="b"/>
                      <a:r>
                        <a:rPr lang="en-US" sz="1400" b="0" u="none" strike="noStrike" dirty="0">
                          <a:effectLst/>
                        </a:rPr>
                        <a:t>1.5</a:t>
                      </a:r>
                      <a:endParaRPr lang="en-US" sz="1400" b="0" i="0" u="none" strike="noStrike" dirty="0">
                        <a:solidFill>
                          <a:srgbClr val="000000"/>
                        </a:solidFill>
                        <a:effectLst/>
                        <a:latin typeface="Calibri" panose="020F0502020204030204" pitchFamily="34" charset="0"/>
                      </a:endParaRPr>
                    </a:p>
                  </a:txBody>
                  <a:tcPr marL="11700" marR="11700" marT="11700" marB="0" anchor="ctr"/>
                </a:tc>
                <a:tc>
                  <a:txBody>
                    <a:bodyPr/>
                    <a:lstStyle/>
                    <a:p>
                      <a:pPr algn="l" fontAlgn="b"/>
                      <a:r>
                        <a:rPr lang="en-US" sz="1400" b="0" u="none" strike="noStrike" dirty="0">
                          <a:effectLst/>
                        </a:rPr>
                        <a:t>1.3</a:t>
                      </a:r>
                      <a:endParaRPr lang="en-US" sz="1400" b="0" i="0" u="none" strike="noStrike" dirty="0">
                        <a:solidFill>
                          <a:srgbClr val="000000"/>
                        </a:solidFill>
                        <a:effectLst/>
                        <a:latin typeface="Calibri" panose="020F0502020204030204" pitchFamily="34" charset="0"/>
                      </a:endParaRPr>
                    </a:p>
                  </a:txBody>
                  <a:tcPr marL="11700" marR="11700" marT="11700" marB="0" anchor="ctr"/>
                </a:tc>
                <a:tc>
                  <a:txBody>
                    <a:bodyPr/>
                    <a:lstStyle/>
                    <a:p>
                      <a:pPr algn="l" fontAlgn="b"/>
                      <a:r>
                        <a:rPr lang="en-US" sz="1400" b="0" u="none" strike="noStrike">
                          <a:effectLst/>
                        </a:rPr>
                        <a:t>1.4</a:t>
                      </a:r>
                      <a:endParaRPr lang="en-US" sz="1400" b="0" i="0" u="none" strike="noStrike">
                        <a:solidFill>
                          <a:srgbClr val="000000"/>
                        </a:solidFill>
                        <a:effectLst/>
                        <a:latin typeface="Calibri" panose="020F0502020204030204" pitchFamily="34" charset="0"/>
                      </a:endParaRPr>
                    </a:p>
                  </a:txBody>
                  <a:tcPr marL="11700" marR="11700" marT="11700" marB="0" anchor="ctr"/>
                </a:tc>
                <a:extLst>
                  <a:ext uri="{0D108BD9-81ED-4DB2-BD59-A6C34878D82A}">
                    <a16:rowId xmlns:a16="http://schemas.microsoft.com/office/drawing/2014/main" val="2535113369"/>
                  </a:ext>
                </a:extLst>
              </a:tr>
              <a:tr h="234000">
                <a:tc>
                  <a:txBody>
                    <a:bodyPr/>
                    <a:lstStyle/>
                    <a:p>
                      <a:pPr algn="l" fontAlgn="b"/>
                      <a:r>
                        <a:rPr lang="en-US" sz="1400" b="1" u="none" strike="noStrike">
                          <a:effectLst/>
                        </a:rPr>
                        <a:t>R15-R21</a:t>
                      </a:r>
                      <a:endParaRPr lang="en-US" sz="1400" b="1" i="0" u="none" strike="noStrike">
                        <a:solidFill>
                          <a:srgbClr val="000000"/>
                        </a:solidFill>
                        <a:effectLst/>
                        <a:latin typeface="Calibri" panose="020F0502020204030204" pitchFamily="34" charset="0"/>
                      </a:endParaRPr>
                    </a:p>
                  </a:txBody>
                  <a:tcPr marL="11700" marR="11700" marT="11700" marB="0" anchor="ctr"/>
                </a:tc>
                <a:tc>
                  <a:txBody>
                    <a:bodyPr/>
                    <a:lstStyle/>
                    <a:p>
                      <a:pPr algn="l" fontAlgn="b"/>
                      <a:r>
                        <a:rPr lang="en-US" sz="1400" b="0" u="none" strike="noStrike" dirty="0">
                          <a:effectLst/>
                        </a:rPr>
                        <a:t>N/A</a:t>
                      </a:r>
                      <a:endParaRPr lang="en-US" sz="1400" b="0" i="0" u="none" strike="noStrike" dirty="0">
                        <a:solidFill>
                          <a:srgbClr val="000000"/>
                        </a:solidFill>
                        <a:effectLst/>
                        <a:latin typeface="Calibri" panose="020F0502020204030204" pitchFamily="34" charset="0"/>
                      </a:endParaRPr>
                    </a:p>
                  </a:txBody>
                  <a:tcPr marL="11700" marR="11700" marT="11700" marB="0" anchor="ctr"/>
                </a:tc>
                <a:tc>
                  <a:txBody>
                    <a:bodyPr/>
                    <a:lstStyle/>
                    <a:p>
                      <a:pPr algn="l" fontAlgn="b"/>
                      <a:r>
                        <a:rPr lang="en-US" sz="1400" b="0" u="none" strike="noStrike" dirty="0">
                          <a:effectLst/>
                        </a:rPr>
                        <a:t>1.2</a:t>
                      </a:r>
                      <a:endParaRPr lang="en-US" sz="1400" b="0" i="0" u="none" strike="noStrike" dirty="0">
                        <a:solidFill>
                          <a:srgbClr val="000000"/>
                        </a:solidFill>
                        <a:effectLst/>
                        <a:latin typeface="Calibri" panose="020F0502020204030204" pitchFamily="34" charset="0"/>
                      </a:endParaRPr>
                    </a:p>
                  </a:txBody>
                  <a:tcPr marL="11700" marR="11700" marT="11700" marB="0" anchor="ctr"/>
                </a:tc>
                <a:tc>
                  <a:txBody>
                    <a:bodyPr/>
                    <a:lstStyle/>
                    <a:p>
                      <a:pPr algn="l" fontAlgn="b"/>
                      <a:r>
                        <a:rPr lang="en-US" sz="1400" b="0" u="none" strike="noStrike" dirty="0">
                          <a:effectLst/>
                        </a:rPr>
                        <a:t>N/A</a:t>
                      </a:r>
                      <a:endParaRPr lang="en-US" sz="1400" b="0" i="0" u="none" strike="noStrike" dirty="0">
                        <a:solidFill>
                          <a:srgbClr val="000000"/>
                        </a:solidFill>
                        <a:effectLst/>
                        <a:latin typeface="Calibri" panose="020F0502020204030204" pitchFamily="34" charset="0"/>
                      </a:endParaRPr>
                    </a:p>
                  </a:txBody>
                  <a:tcPr marL="11700" marR="11700" marT="11700" marB="0" anchor="ctr"/>
                </a:tc>
                <a:tc>
                  <a:txBody>
                    <a:bodyPr/>
                    <a:lstStyle/>
                    <a:p>
                      <a:pPr algn="l" fontAlgn="b"/>
                      <a:r>
                        <a:rPr lang="en-US" sz="1400" b="0" u="none" strike="noStrike" dirty="0">
                          <a:effectLst/>
                        </a:rPr>
                        <a:t>1.2</a:t>
                      </a:r>
                      <a:endParaRPr lang="en-US" sz="1400" b="0" i="0" u="none" strike="noStrike" dirty="0">
                        <a:solidFill>
                          <a:srgbClr val="000000"/>
                        </a:solidFill>
                        <a:effectLst/>
                        <a:latin typeface="Calibri" panose="020F0502020204030204" pitchFamily="34" charset="0"/>
                      </a:endParaRPr>
                    </a:p>
                  </a:txBody>
                  <a:tcPr marL="11700" marR="11700" marT="11700" marB="0" anchor="ctr"/>
                </a:tc>
                <a:extLst>
                  <a:ext uri="{0D108BD9-81ED-4DB2-BD59-A6C34878D82A}">
                    <a16:rowId xmlns:a16="http://schemas.microsoft.com/office/drawing/2014/main" val="1411534466"/>
                  </a:ext>
                </a:extLst>
              </a:tr>
              <a:tr h="234000">
                <a:tc>
                  <a:txBody>
                    <a:bodyPr/>
                    <a:lstStyle/>
                    <a:p>
                      <a:pPr algn="l" fontAlgn="b"/>
                      <a:r>
                        <a:rPr lang="en-US" sz="1400" b="1" u="none" strike="noStrike" dirty="0">
                          <a:effectLst/>
                        </a:rPr>
                        <a:t>R21-R28</a:t>
                      </a:r>
                      <a:endParaRPr lang="en-US" sz="1400" b="1" i="0" u="none" strike="noStrike" dirty="0">
                        <a:solidFill>
                          <a:srgbClr val="000000"/>
                        </a:solidFill>
                        <a:effectLst/>
                        <a:latin typeface="Calibri" panose="020F0502020204030204" pitchFamily="34" charset="0"/>
                      </a:endParaRPr>
                    </a:p>
                  </a:txBody>
                  <a:tcPr marL="11700" marR="11700" marT="11700" marB="0" anchor="ctr"/>
                </a:tc>
                <a:tc>
                  <a:txBody>
                    <a:bodyPr/>
                    <a:lstStyle/>
                    <a:p>
                      <a:pPr algn="l" fontAlgn="b"/>
                      <a:r>
                        <a:rPr lang="en-US" sz="1400" b="0" u="none" strike="noStrike" dirty="0">
                          <a:effectLst/>
                        </a:rPr>
                        <a:t>N/A</a:t>
                      </a:r>
                      <a:endParaRPr lang="en-US" sz="1400" b="0" i="0" u="none" strike="noStrike" dirty="0">
                        <a:solidFill>
                          <a:srgbClr val="000000"/>
                        </a:solidFill>
                        <a:effectLst/>
                        <a:latin typeface="Calibri" panose="020F0502020204030204" pitchFamily="34" charset="0"/>
                      </a:endParaRPr>
                    </a:p>
                  </a:txBody>
                  <a:tcPr marL="11700" marR="11700" marT="11700" marB="0" anchor="ctr"/>
                </a:tc>
                <a:tc>
                  <a:txBody>
                    <a:bodyPr/>
                    <a:lstStyle/>
                    <a:p>
                      <a:pPr algn="l" fontAlgn="b"/>
                      <a:r>
                        <a:rPr lang="en-US" sz="1400" b="0" u="none" strike="noStrike" dirty="0">
                          <a:effectLst/>
                        </a:rPr>
                        <a:t>1.0</a:t>
                      </a:r>
                      <a:endParaRPr lang="en-US" sz="1400" b="0" i="0" u="none" strike="noStrike" dirty="0">
                        <a:solidFill>
                          <a:srgbClr val="000000"/>
                        </a:solidFill>
                        <a:effectLst/>
                        <a:latin typeface="Calibri" panose="020F0502020204030204" pitchFamily="34" charset="0"/>
                      </a:endParaRPr>
                    </a:p>
                  </a:txBody>
                  <a:tcPr marL="11700" marR="11700" marT="11700" marB="0" anchor="ctr"/>
                </a:tc>
                <a:tc>
                  <a:txBody>
                    <a:bodyPr/>
                    <a:lstStyle/>
                    <a:p>
                      <a:pPr algn="l" fontAlgn="b"/>
                      <a:r>
                        <a:rPr lang="en-US" sz="1400" b="0" u="none" strike="noStrike" dirty="0">
                          <a:effectLst/>
                        </a:rPr>
                        <a:t>N/A</a:t>
                      </a:r>
                      <a:endParaRPr lang="en-US" sz="1400" b="0" i="0" u="none" strike="noStrike" dirty="0">
                        <a:solidFill>
                          <a:srgbClr val="000000"/>
                        </a:solidFill>
                        <a:effectLst/>
                        <a:latin typeface="Calibri" panose="020F0502020204030204" pitchFamily="34" charset="0"/>
                      </a:endParaRPr>
                    </a:p>
                  </a:txBody>
                  <a:tcPr marL="11700" marR="11700" marT="11700" marB="0" anchor="ctr"/>
                </a:tc>
                <a:tc>
                  <a:txBody>
                    <a:bodyPr/>
                    <a:lstStyle/>
                    <a:p>
                      <a:pPr algn="l" fontAlgn="b"/>
                      <a:r>
                        <a:rPr lang="en-US" sz="1400" b="0" u="none" strike="noStrike" dirty="0">
                          <a:effectLst/>
                        </a:rPr>
                        <a:t>1.0</a:t>
                      </a:r>
                      <a:endParaRPr lang="en-US" sz="1400" b="0" i="0" u="none" strike="noStrike" dirty="0">
                        <a:solidFill>
                          <a:srgbClr val="000000"/>
                        </a:solidFill>
                        <a:effectLst/>
                        <a:latin typeface="Calibri" panose="020F0502020204030204" pitchFamily="34" charset="0"/>
                      </a:endParaRPr>
                    </a:p>
                  </a:txBody>
                  <a:tcPr marL="11700" marR="11700" marT="11700" marB="0" anchor="ctr"/>
                </a:tc>
                <a:extLst>
                  <a:ext uri="{0D108BD9-81ED-4DB2-BD59-A6C34878D82A}">
                    <a16:rowId xmlns:a16="http://schemas.microsoft.com/office/drawing/2014/main" val="1694556506"/>
                  </a:ext>
                </a:extLst>
              </a:tr>
            </a:tbl>
          </a:graphicData>
        </a:graphic>
      </p:graphicFrame>
      <p:pic>
        <p:nvPicPr>
          <p:cNvPr id="7" name="Picture 6"/>
          <p:cNvPicPr>
            <a:picLocks noChangeAspect="1"/>
          </p:cNvPicPr>
          <p:nvPr/>
        </p:nvPicPr>
        <p:blipFill rotWithShape="1">
          <a:blip r:embed="rId4"/>
          <a:srcRect l="2528" t="41687" r="1146" b="43535"/>
          <a:stretch/>
        </p:blipFill>
        <p:spPr>
          <a:xfrm>
            <a:off x="54000" y="5859000"/>
            <a:ext cx="9090000" cy="695885"/>
          </a:xfrm>
          <a:prstGeom prst="rect">
            <a:avLst/>
          </a:prstGeom>
        </p:spPr>
      </p:pic>
      <p:graphicFrame>
        <p:nvGraphicFramePr>
          <p:cNvPr id="13" name="Table 12">
            <a:extLst>
              <a:ext uri="{FF2B5EF4-FFF2-40B4-BE49-F238E27FC236}">
                <a16:creationId xmlns:a16="http://schemas.microsoft.com/office/drawing/2014/main" id="{37AD8C26-B274-EE49-9367-691FACE07746}"/>
              </a:ext>
            </a:extLst>
          </p:cNvPr>
          <p:cNvGraphicFramePr>
            <a:graphicFrameLocks noGrp="1"/>
          </p:cNvGraphicFramePr>
          <p:nvPr>
            <p:extLst>
              <p:ext uri="{D42A27DB-BD31-4B8C-83A1-F6EECF244321}">
                <p14:modId xmlns:p14="http://schemas.microsoft.com/office/powerpoint/2010/main" val="1211314009"/>
              </p:ext>
            </p:extLst>
          </p:nvPr>
        </p:nvGraphicFramePr>
        <p:xfrm>
          <a:off x="303720" y="4071561"/>
          <a:ext cx="4365784" cy="1041560"/>
        </p:xfrm>
        <a:graphic>
          <a:graphicData uri="http://schemas.openxmlformats.org/drawingml/2006/table">
            <a:tbl>
              <a:tblPr>
                <a:tableStyleId>{5C22544A-7EE6-4342-B048-85BDC9FD1C3A}</a:tableStyleId>
              </a:tblPr>
              <a:tblGrid>
                <a:gridCol w="1753349">
                  <a:extLst>
                    <a:ext uri="{9D8B030D-6E8A-4147-A177-3AD203B41FA5}">
                      <a16:colId xmlns:a16="http://schemas.microsoft.com/office/drawing/2014/main" val="1841843177"/>
                    </a:ext>
                  </a:extLst>
                </a:gridCol>
                <a:gridCol w="1066158">
                  <a:extLst>
                    <a:ext uri="{9D8B030D-6E8A-4147-A177-3AD203B41FA5}">
                      <a16:colId xmlns:a16="http://schemas.microsoft.com/office/drawing/2014/main" val="2541981204"/>
                    </a:ext>
                  </a:extLst>
                </a:gridCol>
                <a:gridCol w="682181">
                  <a:extLst>
                    <a:ext uri="{9D8B030D-6E8A-4147-A177-3AD203B41FA5}">
                      <a16:colId xmlns:a16="http://schemas.microsoft.com/office/drawing/2014/main" val="3816185665"/>
                    </a:ext>
                  </a:extLst>
                </a:gridCol>
                <a:gridCol w="864096">
                  <a:extLst>
                    <a:ext uri="{9D8B030D-6E8A-4147-A177-3AD203B41FA5}">
                      <a16:colId xmlns:a16="http://schemas.microsoft.com/office/drawing/2014/main" val="4269942715"/>
                    </a:ext>
                  </a:extLst>
                </a:gridCol>
              </a:tblGrid>
              <a:tr h="167164">
                <a:tc>
                  <a:txBody>
                    <a:bodyPr/>
                    <a:lstStyle/>
                    <a:p>
                      <a:pPr algn="l" fontAlgn="b"/>
                      <a:endParaRPr lang="en-US" sz="11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dirty="0">
                          <a:effectLst/>
                        </a:rPr>
                        <a:t>The newest roof</a:t>
                      </a:r>
                      <a:endParaRPr lang="en-US" sz="11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dirty="0">
                          <a:effectLst/>
                        </a:rPr>
                        <a:t>Tender roof</a:t>
                      </a:r>
                      <a:endParaRPr lang="en-US" sz="11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dirty="0">
                          <a:effectLst/>
                        </a:rPr>
                        <a:t>Improved by</a:t>
                      </a:r>
                      <a:endParaRPr lang="en-US" sz="11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391518988"/>
                  </a:ext>
                </a:extLst>
              </a:tr>
              <a:tr h="167164">
                <a:tc>
                  <a:txBody>
                    <a:bodyPr/>
                    <a:lstStyle/>
                    <a:p>
                      <a:pPr algn="l" fontAlgn="b"/>
                      <a:r>
                        <a:rPr lang="en-US" sz="1100" b="1" u="none" strike="noStrike" dirty="0">
                          <a:effectLst/>
                        </a:rPr>
                        <a:t>No. of different kind blocks</a:t>
                      </a:r>
                      <a:endParaRPr lang="en-US" sz="1100" b="1"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100" u="none" strike="noStrike">
                          <a:effectLst/>
                        </a:rPr>
                        <a:t>70</a:t>
                      </a:r>
                      <a:endParaRPr lang="en-US" sz="11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100" u="none" strike="noStrike">
                          <a:effectLst/>
                        </a:rPr>
                        <a:t>151</a:t>
                      </a:r>
                      <a:endParaRPr lang="en-US" sz="11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100" u="none" strike="noStrike" dirty="0">
                          <a:effectLst/>
                        </a:rPr>
                        <a:t>53,6%</a:t>
                      </a:r>
                      <a:endParaRPr lang="en-US" sz="11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05514180"/>
                  </a:ext>
                </a:extLst>
              </a:tr>
              <a:tr h="167164">
                <a:tc>
                  <a:txBody>
                    <a:bodyPr/>
                    <a:lstStyle/>
                    <a:p>
                      <a:pPr algn="l" fontAlgn="b"/>
                      <a:r>
                        <a:rPr lang="en-US" sz="1100" b="1" u="none" strike="noStrike" dirty="0">
                          <a:effectLst/>
                        </a:rPr>
                        <a:t>Total no. of blocks</a:t>
                      </a:r>
                      <a:endParaRPr lang="en-US" sz="1100" b="1"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100" u="none" strike="noStrike">
                          <a:effectLst/>
                        </a:rPr>
                        <a:t>319</a:t>
                      </a:r>
                      <a:endParaRPr lang="en-US" sz="11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100" u="none" strike="noStrike">
                          <a:effectLst/>
                        </a:rPr>
                        <a:t>446</a:t>
                      </a:r>
                      <a:endParaRPr lang="en-US" sz="11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100" u="none" strike="noStrike">
                          <a:effectLst/>
                        </a:rPr>
                        <a:t>28,5%</a:t>
                      </a:r>
                      <a:endParaRPr lang="en-US"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234193705"/>
                  </a:ext>
                </a:extLst>
              </a:tr>
              <a:tr h="167164">
                <a:tc>
                  <a:txBody>
                    <a:bodyPr/>
                    <a:lstStyle/>
                    <a:p>
                      <a:pPr algn="l" fontAlgn="b"/>
                      <a:r>
                        <a:rPr lang="en-US" sz="1100" b="1" u="none" strike="noStrike" dirty="0">
                          <a:effectLst/>
                        </a:rPr>
                        <a:t>Total volume [m3]</a:t>
                      </a:r>
                      <a:endParaRPr lang="en-US" sz="1100" b="1"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100" u="none" strike="noStrike">
                          <a:effectLst/>
                        </a:rPr>
                        <a:t>867,1</a:t>
                      </a:r>
                      <a:endParaRPr lang="en-US" sz="11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100" u="none" strike="noStrike">
                          <a:effectLst/>
                        </a:rPr>
                        <a:t>1040,6</a:t>
                      </a:r>
                      <a:endParaRPr lang="en-US" sz="11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100" u="none" strike="noStrike">
                          <a:effectLst/>
                        </a:rPr>
                        <a:t>16,7%</a:t>
                      </a:r>
                      <a:endParaRPr lang="en-US"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523506369"/>
                  </a:ext>
                </a:extLst>
              </a:tr>
              <a:tr h="167164">
                <a:tc>
                  <a:txBody>
                    <a:bodyPr/>
                    <a:lstStyle/>
                    <a:p>
                      <a:pPr algn="l" fontAlgn="b"/>
                      <a:r>
                        <a:rPr lang="en-US" sz="1100" b="1" u="none" strike="noStrike" dirty="0">
                          <a:effectLst/>
                        </a:rPr>
                        <a:t>Average block mass [t]</a:t>
                      </a:r>
                      <a:endParaRPr lang="en-US" sz="1100" b="1"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100" u="none" strike="noStrike">
                          <a:effectLst/>
                        </a:rPr>
                        <a:t>11,5</a:t>
                      </a:r>
                      <a:endParaRPr lang="en-US" sz="11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100" u="none" strike="noStrike">
                          <a:effectLst/>
                        </a:rPr>
                        <a:t>9,8</a:t>
                      </a:r>
                      <a:endParaRPr lang="en-US" sz="11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100" u="none" strike="noStrike" dirty="0">
                          <a:effectLst/>
                        </a:rPr>
                        <a:t>-16,5%</a:t>
                      </a:r>
                      <a:endParaRPr lang="en-US" sz="11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826099118"/>
                  </a:ext>
                </a:extLst>
              </a:tr>
            </a:tbl>
          </a:graphicData>
        </a:graphic>
      </p:graphicFrame>
    </p:spTree>
    <p:extLst>
      <p:ext uri="{BB962C8B-B14F-4D97-AF65-F5344CB8AC3E}">
        <p14:creationId xmlns:p14="http://schemas.microsoft.com/office/powerpoint/2010/main" val="863355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Blocks installation – access cases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877" y="2214000"/>
            <a:ext cx="6850691" cy="4614495"/>
          </a:xfrm>
          <a:prstGeom prst="roundRect">
            <a:avLst>
              <a:gd name="adj" fmla="val 8594"/>
            </a:avLst>
          </a:prstGeom>
          <a:solidFill>
            <a:srgbClr val="FFFFFF">
              <a:shade val="85000"/>
            </a:srgbClr>
          </a:solidFill>
          <a:ln>
            <a:noFill/>
          </a:ln>
          <a:effectLst/>
        </p:spPr>
      </p:pic>
      <p:sp>
        <p:nvSpPr>
          <p:cNvPr id="6" name="Content Placeholder 2"/>
          <p:cNvSpPr txBox="1">
            <a:spLocks/>
          </p:cNvSpPr>
          <p:nvPr/>
        </p:nvSpPr>
        <p:spPr>
          <a:xfrm>
            <a:off x="117000" y="1465056"/>
            <a:ext cx="4832262" cy="69787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t>The table presents illustrative access cases, as each one can be fully customized.</a:t>
            </a:r>
          </a:p>
        </p:txBody>
      </p:sp>
      <p:graphicFrame>
        <p:nvGraphicFramePr>
          <p:cNvPr id="8" name="Table 7"/>
          <p:cNvGraphicFramePr>
            <a:graphicFrameLocks noGrp="1"/>
          </p:cNvGraphicFramePr>
          <p:nvPr>
            <p:extLst/>
          </p:nvPr>
        </p:nvGraphicFramePr>
        <p:xfrm>
          <a:off x="4949262" y="1465056"/>
          <a:ext cx="4167738" cy="1753680"/>
        </p:xfrm>
        <a:graphic>
          <a:graphicData uri="http://schemas.openxmlformats.org/drawingml/2006/table">
            <a:tbl>
              <a:tblPr>
                <a:tableStyleId>{5C22544A-7EE6-4342-B048-85BDC9FD1C3A}</a:tableStyleId>
              </a:tblPr>
              <a:tblGrid>
                <a:gridCol w="2682738">
                  <a:extLst>
                    <a:ext uri="{9D8B030D-6E8A-4147-A177-3AD203B41FA5}">
                      <a16:colId xmlns:a16="http://schemas.microsoft.com/office/drawing/2014/main" val="3227308239"/>
                    </a:ext>
                  </a:extLst>
                </a:gridCol>
                <a:gridCol w="1485000">
                  <a:extLst>
                    <a:ext uri="{9D8B030D-6E8A-4147-A177-3AD203B41FA5}">
                      <a16:colId xmlns:a16="http://schemas.microsoft.com/office/drawing/2014/main" val="830326078"/>
                    </a:ext>
                  </a:extLst>
                </a:gridCol>
              </a:tblGrid>
              <a:tr h="234000">
                <a:tc>
                  <a:txBody>
                    <a:bodyPr/>
                    <a:lstStyle/>
                    <a:p>
                      <a:pPr algn="l" fontAlgn="b"/>
                      <a:r>
                        <a:rPr lang="en-US" sz="1400" b="1" i="0" u="none" strike="noStrike" dirty="0">
                          <a:solidFill>
                            <a:srgbClr val="000000"/>
                          </a:solidFill>
                          <a:effectLst/>
                          <a:latin typeface="Calibri" panose="020F0502020204030204" pitchFamily="34" charset="0"/>
                        </a:rPr>
                        <a:t>Location</a:t>
                      </a:r>
                    </a:p>
                  </a:txBody>
                  <a:tcPr marL="11700" marR="11700" marT="11700" marB="0" anchor="ctr">
                    <a:solidFill>
                      <a:srgbClr val="B9CDE5"/>
                    </a:solidFill>
                  </a:tcPr>
                </a:tc>
                <a:tc>
                  <a:txBody>
                    <a:bodyPr/>
                    <a:lstStyle/>
                    <a:p>
                      <a:pPr algn="l" fontAlgn="b"/>
                      <a:r>
                        <a:rPr lang="en-US" sz="1400" b="1" u="none" strike="noStrike" dirty="0">
                          <a:effectLst/>
                        </a:rPr>
                        <a:t>Number of blocks to be removed</a:t>
                      </a:r>
                      <a:endParaRPr lang="en-US" sz="1400" b="1" i="0" u="none" strike="noStrike" dirty="0">
                        <a:solidFill>
                          <a:srgbClr val="000000"/>
                        </a:solidFill>
                        <a:effectLst/>
                        <a:latin typeface="Calibri" panose="020F0502020204030204" pitchFamily="34" charset="0"/>
                      </a:endParaRPr>
                    </a:p>
                  </a:txBody>
                  <a:tcPr marL="11700" marR="11700" marT="11700" marB="0" anchor="ctr">
                    <a:solidFill>
                      <a:srgbClr val="B9CDE5"/>
                    </a:solidFill>
                  </a:tcPr>
                </a:tc>
                <a:extLst>
                  <a:ext uri="{0D108BD9-81ED-4DB2-BD59-A6C34878D82A}">
                    <a16:rowId xmlns:a16="http://schemas.microsoft.com/office/drawing/2014/main" val="3607003144"/>
                  </a:ext>
                </a:extLst>
              </a:tr>
              <a:tr h="175524">
                <a:tc>
                  <a:txBody>
                    <a:bodyPr/>
                    <a:lstStyle/>
                    <a:p>
                      <a:pPr algn="l" fontAlgn="b"/>
                      <a:r>
                        <a:rPr lang="pt-BR" sz="1400" b="1" i="0" u="none" strike="noStrike" dirty="0">
                          <a:solidFill>
                            <a:srgbClr val="000000"/>
                          </a:solidFill>
                          <a:effectLst/>
                          <a:latin typeface="Calibri" panose="020F0502020204030204" pitchFamily="34" charset="0"/>
                        </a:rPr>
                        <a:t>Long sector, R6-R28, (e.g. W4: BIFROST)</a:t>
                      </a:r>
                    </a:p>
                  </a:txBody>
                  <a:tcPr marL="11700" marR="11700" marT="11700" marB="0" anchor="ctr"/>
                </a:tc>
                <a:tc>
                  <a:txBody>
                    <a:bodyPr/>
                    <a:lstStyle/>
                    <a:p>
                      <a:pPr algn="l" fontAlgn="b"/>
                      <a:r>
                        <a:rPr lang="en-US" sz="1400" b="0" i="0" u="none" strike="noStrike" dirty="0">
                          <a:solidFill>
                            <a:schemeClr val="dk1"/>
                          </a:solidFill>
                          <a:effectLst/>
                          <a:latin typeface="+mn-lt"/>
                        </a:rPr>
                        <a:t>44</a:t>
                      </a:r>
                      <a:endParaRPr lang="en-US" sz="1400" b="0" i="0" u="none" strike="noStrike" dirty="0">
                        <a:solidFill>
                          <a:srgbClr val="000000"/>
                        </a:solidFill>
                        <a:effectLst/>
                        <a:latin typeface="Calibri" panose="020F0502020204030204" pitchFamily="34" charset="0"/>
                      </a:endParaRPr>
                    </a:p>
                  </a:txBody>
                  <a:tcPr marL="11700" marR="11700" marT="11700" marB="0" anchor="ctr"/>
                </a:tc>
                <a:extLst>
                  <a:ext uri="{0D108BD9-81ED-4DB2-BD59-A6C34878D82A}">
                    <a16:rowId xmlns:a16="http://schemas.microsoft.com/office/drawing/2014/main" val="2535113369"/>
                  </a:ext>
                </a:extLst>
              </a:tr>
              <a:tr h="234000">
                <a:tc>
                  <a:txBody>
                    <a:bodyPr/>
                    <a:lstStyle/>
                    <a:p>
                      <a:pPr algn="l" fontAlgn="b"/>
                      <a:r>
                        <a:rPr lang="pt-BR" sz="1400" b="1" i="0" u="none" strike="noStrike" dirty="0">
                          <a:solidFill>
                            <a:srgbClr val="000000"/>
                          </a:solidFill>
                          <a:effectLst/>
                          <a:latin typeface="Calibri" panose="020F0502020204030204" pitchFamily="34" charset="0"/>
                        </a:rPr>
                        <a:t>Short sector, R6.2-R15, (e.g. N7: LOKI)</a:t>
                      </a:r>
                    </a:p>
                  </a:txBody>
                  <a:tcPr marL="11700" marR="11700" marT="11700" marB="0" anchor="ctr"/>
                </a:tc>
                <a:tc>
                  <a:txBody>
                    <a:bodyPr/>
                    <a:lstStyle/>
                    <a:p>
                      <a:pPr algn="l" fontAlgn="b"/>
                      <a:r>
                        <a:rPr lang="en-US" sz="1400" b="0" i="0" u="none" strike="noStrike" dirty="0">
                          <a:solidFill>
                            <a:schemeClr val="dk1"/>
                          </a:solidFill>
                          <a:effectLst/>
                          <a:latin typeface="+mn-lt"/>
                        </a:rPr>
                        <a:t>23</a:t>
                      </a:r>
                      <a:endParaRPr lang="en-US" sz="1400" b="0" i="0" u="none" strike="noStrike" dirty="0">
                        <a:solidFill>
                          <a:srgbClr val="000000"/>
                        </a:solidFill>
                        <a:effectLst/>
                        <a:latin typeface="Calibri" panose="020F0502020204030204" pitchFamily="34" charset="0"/>
                      </a:endParaRPr>
                    </a:p>
                  </a:txBody>
                  <a:tcPr marL="11700" marR="11700" marT="11700" marB="0" anchor="ctr"/>
                </a:tc>
                <a:extLst>
                  <a:ext uri="{0D108BD9-81ED-4DB2-BD59-A6C34878D82A}">
                    <a16:rowId xmlns:a16="http://schemas.microsoft.com/office/drawing/2014/main" val="1411534466"/>
                  </a:ext>
                </a:extLst>
              </a:tr>
              <a:tr h="234000">
                <a:tc>
                  <a:txBody>
                    <a:bodyPr/>
                    <a:lstStyle/>
                    <a:p>
                      <a:pPr algn="l" fontAlgn="b"/>
                      <a:r>
                        <a:rPr lang="pt-BR" sz="1400" b="1" i="0" u="none" strike="noStrike" dirty="0">
                          <a:solidFill>
                            <a:srgbClr val="000000"/>
                          </a:solidFill>
                          <a:effectLst/>
                          <a:latin typeface="Calibri" panose="020F0502020204030204" pitchFamily="34" charset="0"/>
                        </a:rPr>
                        <a:t>Short sector, R6.2-R9, 6° (e.g. N7: LOKI)</a:t>
                      </a:r>
                    </a:p>
                  </a:txBody>
                  <a:tcPr marL="11700" marR="11700" marT="11700" marB="0" anchor="ctr"/>
                </a:tc>
                <a:tc>
                  <a:txBody>
                    <a:bodyPr/>
                    <a:lstStyle/>
                    <a:p>
                      <a:pPr algn="l" fontAlgn="b"/>
                      <a:r>
                        <a:rPr lang="en-US" sz="1400" b="0" i="0" u="none" strike="noStrike" dirty="0">
                          <a:solidFill>
                            <a:schemeClr val="dk1"/>
                          </a:solidFill>
                          <a:effectLst/>
                          <a:latin typeface="+mn-lt"/>
                        </a:rPr>
                        <a:t>6</a:t>
                      </a:r>
                      <a:endParaRPr lang="en-US" sz="1400" b="0" i="0" u="none" strike="noStrike" dirty="0">
                        <a:solidFill>
                          <a:srgbClr val="000000"/>
                        </a:solidFill>
                        <a:effectLst/>
                        <a:latin typeface="Calibri" panose="020F0502020204030204" pitchFamily="34" charset="0"/>
                      </a:endParaRPr>
                    </a:p>
                  </a:txBody>
                  <a:tcPr marL="11700" marR="11700" marT="11700" marB="0" anchor="ctr"/>
                </a:tc>
                <a:extLst>
                  <a:ext uri="{0D108BD9-81ED-4DB2-BD59-A6C34878D82A}">
                    <a16:rowId xmlns:a16="http://schemas.microsoft.com/office/drawing/2014/main" val="1694556506"/>
                  </a:ext>
                </a:extLst>
              </a:tr>
            </a:tbl>
          </a:graphicData>
        </a:graphic>
      </p:graphicFrame>
    </p:spTree>
    <p:extLst>
      <p:ext uri="{BB962C8B-B14F-4D97-AF65-F5344CB8AC3E}">
        <p14:creationId xmlns:p14="http://schemas.microsoft.com/office/powerpoint/2010/main" val="3562180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4BE383-20A4-334F-A597-23AC7C4E2ADF}"/>
              </a:ext>
            </a:extLst>
          </p:cNvPr>
          <p:cNvSpPr>
            <a:spLocks noGrp="1"/>
          </p:cNvSpPr>
          <p:nvPr>
            <p:ph type="ctrTitle"/>
          </p:nvPr>
        </p:nvSpPr>
        <p:spPr/>
        <p:txBody>
          <a:bodyPr/>
          <a:lstStyle/>
          <a:p>
            <a:r>
              <a:rPr lang="en-GB" dirty="0"/>
              <a:t>Function</a:t>
            </a:r>
            <a:br>
              <a:rPr lang="en-GB" dirty="0"/>
            </a:br>
            <a:r>
              <a:rPr lang="en-GB" dirty="0"/>
              <a:t>House equipment</a:t>
            </a:r>
          </a:p>
        </p:txBody>
      </p:sp>
      <p:sp>
        <p:nvSpPr>
          <p:cNvPr id="7" name="Subtitle 6">
            <a:extLst>
              <a:ext uri="{FF2B5EF4-FFF2-40B4-BE49-F238E27FC236}">
                <a16:creationId xmlns:a16="http://schemas.microsoft.com/office/drawing/2014/main" id="{6B6E7C5E-D8DD-F64E-8ECC-5479E615D072}"/>
              </a:ext>
            </a:extLst>
          </p:cNvPr>
          <p:cNvSpPr>
            <a:spLocks noGrp="1"/>
          </p:cNvSpPr>
          <p:nvPr>
            <p:ph type="subTitle" idx="1"/>
          </p:nvPr>
        </p:nvSpPr>
        <p:spPr/>
        <p:txBody>
          <a:bodyPr/>
          <a:lstStyle/>
          <a:p>
            <a:endParaRPr lang="en-GB"/>
          </a:p>
        </p:txBody>
      </p:sp>
      <p:sp>
        <p:nvSpPr>
          <p:cNvPr id="5" name="Slide Number Placeholder 4">
            <a:extLst>
              <a:ext uri="{FF2B5EF4-FFF2-40B4-BE49-F238E27FC236}">
                <a16:creationId xmlns:a16="http://schemas.microsoft.com/office/drawing/2014/main" id="{229682D1-51A5-8448-BE17-6D956646EABE}"/>
              </a:ext>
            </a:extLst>
          </p:cNvPr>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17</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2666598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ESS-0060210, </a:t>
            </a:r>
            <a:r>
              <a:rPr lang="sv-SE" altLang="en-US" dirty="0">
                <a:latin typeface="Calibri" panose="020F0502020204030204" pitchFamily="34" charset="0"/>
              </a:rPr>
              <a:t>Bunker System, </a:t>
            </a:r>
            <a:r>
              <a:rPr lang="sv-SE" altLang="en-US" sz="1400" dirty="0"/>
              <a:t> </a:t>
            </a:r>
            <a:r>
              <a:rPr lang="sv-SE" altLang="en-US" dirty="0">
                <a:latin typeface="Calibri" panose="020F0502020204030204" pitchFamily="34" charset="0"/>
              </a:rPr>
              <a:t>System </a:t>
            </a:r>
            <a:r>
              <a:rPr lang="sv-SE" altLang="en-US" dirty="0" err="1">
                <a:latin typeface="Calibri" panose="020F0502020204030204" pitchFamily="34" charset="0"/>
              </a:rPr>
              <a:t>Requirements</a:t>
            </a:r>
            <a:r>
              <a:rPr lang="sv-SE" altLang="en-US" dirty="0">
                <a:latin typeface="Calibri" panose="020F0502020204030204" pitchFamily="34" charset="0"/>
              </a:rPr>
              <a:t> </a:t>
            </a:r>
            <a:r>
              <a:rPr lang="sv-SE" altLang="en-US" dirty="0" err="1">
                <a:latin typeface="Calibri" panose="020F0502020204030204" pitchFamily="34" charset="0"/>
              </a:rPr>
              <a:t>Specification</a:t>
            </a:r>
            <a:r>
              <a:rPr lang="sv-SE" altLang="en-US" dirty="0">
                <a:latin typeface="Calibri" panose="020F0502020204030204" pitchFamily="34" charset="0"/>
              </a:rPr>
              <a:t> (SRS)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18</a:t>
            </a:fld>
            <a:endParaRPr lang="sv-SE" dirty="0">
              <a:solidFill>
                <a:prstClr val="black">
                  <a:tint val="75000"/>
                </a:prstClr>
              </a:solidFill>
              <a:latin typeface="Calibri"/>
            </a:endParaRPr>
          </a:p>
        </p:txBody>
      </p:sp>
      <p:graphicFrame>
        <p:nvGraphicFramePr>
          <p:cNvPr id="7" name="Table 6"/>
          <p:cNvGraphicFramePr>
            <a:graphicFrameLocks noGrp="1"/>
          </p:cNvGraphicFramePr>
          <p:nvPr>
            <p:extLst/>
          </p:nvPr>
        </p:nvGraphicFramePr>
        <p:xfrm>
          <a:off x="457200" y="1810865"/>
          <a:ext cx="8229600" cy="2743200"/>
        </p:xfrm>
        <a:graphic>
          <a:graphicData uri="http://schemas.openxmlformats.org/drawingml/2006/table">
            <a:tbl>
              <a:tblPr/>
              <a:tblGrid>
                <a:gridCol w="8229600">
                  <a:extLst>
                    <a:ext uri="{9D8B030D-6E8A-4147-A177-3AD203B41FA5}">
                      <a16:colId xmlns:a16="http://schemas.microsoft.com/office/drawing/2014/main" val="627856782"/>
                    </a:ext>
                  </a:extLst>
                </a:gridCol>
              </a:tblGrid>
              <a:tr h="0">
                <a:tc>
                  <a:txBody>
                    <a:bodyPr/>
                    <a:lstStyle/>
                    <a:p>
                      <a:pPr marL="0" marR="0">
                        <a:spcBef>
                          <a:spcPts val="600"/>
                        </a:spcBef>
                        <a:spcAft>
                          <a:spcPts val="1200"/>
                        </a:spcAft>
                      </a:pPr>
                      <a:r>
                        <a:rPr lang="en-US" sz="1600">
                          <a:solidFill>
                            <a:srgbClr val="000000"/>
                          </a:solidFill>
                          <a:effectLst/>
                          <a:latin typeface="SansSerif"/>
                        </a:rPr>
                        <a:t>BS.SyR-09 </a:t>
                      </a:r>
                    </a:p>
                  </a:txBody>
                  <a:tcPr marL="44450" marR="44450">
                    <a:lnL>
                      <a:noFill/>
                    </a:lnL>
                    <a:lnR>
                      <a:noFill/>
                    </a:lnR>
                    <a:lnT>
                      <a:noFill/>
                    </a:lnT>
                    <a:lnB>
                      <a:noFill/>
                    </a:lnB>
                  </a:tcPr>
                </a:tc>
                <a:extLst>
                  <a:ext uri="{0D108BD9-81ED-4DB2-BD59-A6C34878D82A}">
                    <a16:rowId xmlns:a16="http://schemas.microsoft.com/office/drawing/2014/main" val="1810565907"/>
                  </a:ext>
                </a:extLst>
              </a:tr>
              <a:tr h="0">
                <a:tc>
                  <a:txBody>
                    <a:bodyPr/>
                    <a:lstStyle/>
                    <a:p>
                      <a:pPr marL="0" marR="0">
                        <a:spcBef>
                          <a:spcPts val="600"/>
                        </a:spcBef>
                        <a:spcAft>
                          <a:spcPts val="0"/>
                        </a:spcAft>
                      </a:pPr>
                      <a:r>
                        <a:rPr lang="en-US" sz="1600" b="1">
                          <a:solidFill>
                            <a:srgbClr val="000000"/>
                          </a:solidFill>
                          <a:effectLst/>
                          <a:latin typeface="SansSerif"/>
                        </a:rPr>
                        <a:t>Title:</a:t>
                      </a:r>
                      <a:r>
                        <a:rPr lang="en-US" sz="1600">
                          <a:solidFill>
                            <a:srgbClr val="000000"/>
                          </a:solidFill>
                          <a:effectLst/>
                          <a:latin typeface="SansSerif"/>
                        </a:rPr>
                        <a:t> Installation/removal access for Target Systems elements. </a:t>
                      </a:r>
                    </a:p>
                  </a:txBody>
                  <a:tcPr marL="44450" marR="44450">
                    <a:lnL>
                      <a:noFill/>
                    </a:lnL>
                    <a:lnR>
                      <a:noFill/>
                    </a:lnR>
                    <a:lnT>
                      <a:noFill/>
                    </a:lnT>
                    <a:lnB>
                      <a:noFill/>
                    </a:lnB>
                  </a:tcPr>
                </a:tc>
                <a:extLst>
                  <a:ext uri="{0D108BD9-81ED-4DB2-BD59-A6C34878D82A}">
                    <a16:rowId xmlns:a16="http://schemas.microsoft.com/office/drawing/2014/main" val="3521027145"/>
                  </a:ext>
                </a:extLst>
              </a:tr>
              <a:tr h="0">
                <a:tc>
                  <a:txBody>
                    <a:bodyPr/>
                    <a:lstStyle/>
                    <a:p>
                      <a:pPr marL="0" marR="0">
                        <a:spcBef>
                          <a:spcPts val="600"/>
                        </a:spcBef>
                        <a:spcAft>
                          <a:spcPts val="0"/>
                        </a:spcAft>
                      </a:pPr>
                      <a:r>
                        <a:rPr lang="en-US" sz="1600" b="1" dirty="0">
                          <a:solidFill>
                            <a:srgbClr val="000000"/>
                          </a:solidFill>
                          <a:effectLst/>
                          <a:latin typeface="SansSerif"/>
                        </a:rPr>
                        <a:t>Statement:</a:t>
                      </a:r>
                      <a:r>
                        <a:rPr lang="en-US" sz="1600" dirty="0">
                          <a:solidFill>
                            <a:srgbClr val="000000"/>
                          </a:solidFill>
                          <a:effectLst/>
                          <a:latin typeface="SansSerif"/>
                        </a:rPr>
                        <a:t> The Bunker System shall provide safe restricted access into the bunker for the installation/removal of Target Systems elements. </a:t>
                      </a:r>
                    </a:p>
                  </a:txBody>
                  <a:tcPr marL="44450" marR="44450">
                    <a:lnL>
                      <a:noFill/>
                    </a:lnL>
                    <a:lnR>
                      <a:noFill/>
                    </a:lnR>
                    <a:lnT>
                      <a:noFill/>
                    </a:lnT>
                    <a:lnB>
                      <a:noFill/>
                    </a:lnB>
                  </a:tcPr>
                </a:tc>
                <a:extLst>
                  <a:ext uri="{0D108BD9-81ED-4DB2-BD59-A6C34878D82A}">
                    <a16:rowId xmlns:a16="http://schemas.microsoft.com/office/drawing/2014/main" val="3295630722"/>
                  </a:ext>
                </a:extLst>
              </a:tr>
              <a:tr h="0">
                <a:tc>
                  <a:txBody>
                    <a:bodyPr/>
                    <a:lstStyle/>
                    <a:p>
                      <a:pPr marL="0" marR="0">
                        <a:spcBef>
                          <a:spcPts val="600"/>
                        </a:spcBef>
                        <a:spcAft>
                          <a:spcPts val="0"/>
                        </a:spcAft>
                      </a:pPr>
                      <a:r>
                        <a:rPr lang="en-US" sz="1600" b="1" dirty="0">
                          <a:solidFill>
                            <a:srgbClr val="000000"/>
                          </a:solidFill>
                          <a:effectLst/>
                          <a:latin typeface="SansSerif"/>
                        </a:rPr>
                        <a:t>Rationale:</a:t>
                      </a:r>
                      <a:r>
                        <a:rPr lang="en-US" sz="1600" dirty="0">
                          <a:solidFill>
                            <a:srgbClr val="000000"/>
                          </a:solidFill>
                          <a:effectLst/>
                          <a:latin typeface="SansSerif"/>
                        </a:rPr>
                        <a:t> The Bunker System design shall be modular in design to allow for varying partial openings of sections of the bunker that suit the size for the handling of the Target Systems elements that need to be installed and removed in the bunker. </a:t>
                      </a:r>
                    </a:p>
                  </a:txBody>
                  <a:tcPr marL="44450" marR="44450">
                    <a:lnL>
                      <a:noFill/>
                    </a:lnL>
                    <a:lnR>
                      <a:noFill/>
                    </a:lnR>
                    <a:lnT>
                      <a:noFill/>
                    </a:lnT>
                    <a:lnB>
                      <a:noFill/>
                    </a:lnB>
                  </a:tcPr>
                </a:tc>
                <a:extLst>
                  <a:ext uri="{0D108BD9-81ED-4DB2-BD59-A6C34878D82A}">
                    <a16:rowId xmlns:a16="http://schemas.microsoft.com/office/drawing/2014/main" val="1925714362"/>
                  </a:ext>
                </a:extLst>
              </a:tr>
              <a:tr h="0">
                <a:tc>
                  <a:txBody>
                    <a:bodyPr/>
                    <a:lstStyle/>
                    <a:p>
                      <a:pPr marL="0" marR="0">
                        <a:spcBef>
                          <a:spcPts val="600"/>
                        </a:spcBef>
                        <a:spcAft>
                          <a:spcPts val="0"/>
                        </a:spcAft>
                      </a:pPr>
                      <a:r>
                        <a:rPr lang="en-US" sz="1600" b="1">
                          <a:solidFill>
                            <a:srgbClr val="000000"/>
                          </a:solidFill>
                          <a:effectLst/>
                          <a:latin typeface="SansSerif"/>
                        </a:rPr>
                        <a:t>Traceability:</a:t>
                      </a:r>
                      <a:r>
                        <a:rPr lang="en-US" sz="1600">
                          <a:solidFill>
                            <a:srgbClr val="000000"/>
                          </a:solidFill>
                          <a:effectLst/>
                          <a:latin typeface="SansSerif"/>
                        </a:rPr>
                        <a:t> ConOps [1]. </a:t>
                      </a:r>
                    </a:p>
                  </a:txBody>
                  <a:tcPr marL="44450" marR="44450">
                    <a:lnL>
                      <a:noFill/>
                    </a:lnL>
                    <a:lnR>
                      <a:noFill/>
                    </a:lnR>
                    <a:lnT>
                      <a:noFill/>
                    </a:lnT>
                    <a:lnB>
                      <a:noFill/>
                    </a:lnB>
                  </a:tcPr>
                </a:tc>
                <a:extLst>
                  <a:ext uri="{0D108BD9-81ED-4DB2-BD59-A6C34878D82A}">
                    <a16:rowId xmlns:a16="http://schemas.microsoft.com/office/drawing/2014/main" val="2252759982"/>
                  </a:ext>
                </a:extLst>
              </a:tr>
              <a:tr h="0">
                <a:tc>
                  <a:txBody>
                    <a:bodyPr/>
                    <a:lstStyle/>
                    <a:p>
                      <a:pPr marL="0" marR="0">
                        <a:spcBef>
                          <a:spcPts val="600"/>
                        </a:spcBef>
                        <a:spcAft>
                          <a:spcPts val="0"/>
                        </a:spcAft>
                      </a:pPr>
                      <a:r>
                        <a:rPr lang="en-US" sz="1600" b="1" dirty="0">
                          <a:solidFill>
                            <a:srgbClr val="000000"/>
                          </a:solidFill>
                          <a:effectLst/>
                          <a:latin typeface="SansSerif"/>
                        </a:rPr>
                        <a:t>Verification:</a:t>
                      </a:r>
                      <a:r>
                        <a:rPr lang="en-US" sz="1600" dirty="0">
                          <a:solidFill>
                            <a:srgbClr val="000000"/>
                          </a:solidFill>
                          <a:effectLst/>
                          <a:latin typeface="SansSerif"/>
                        </a:rPr>
                        <a:t> Review of the system design. </a:t>
                      </a:r>
                    </a:p>
                  </a:txBody>
                  <a:tcPr marL="44450" marR="44450">
                    <a:lnL>
                      <a:noFill/>
                    </a:lnL>
                    <a:lnR>
                      <a:noFill/>
                    </a:lnR>
                    <a:lnT>
                      <a:noFill/>
                    </a:lnT>
                    <a:lnB>
                      <a:noFill/>
                    </a:lnB>
                  </a:tcPr>
                </a:tc>
                <a:extLst>
                  <a:ext uri="{0D108BD9-81ED-4DB2-BD59-A6C34878D82A}">
                    <a16:rowId xmlns:a16="http://schemas.microsoft.com/office/drawing/2014/main" val="3156331670"/>
                  </a:ext>
                </a:extLst>
              </a:tr>
            </a:tbl>
          </a:graphicData>
        </a:graphic>
      </p:graphicFrame>
    </p:spTree>
    <p:extLst>
      <p:ext uri="{BB962C8B-B14F-4D97-AF65-F5344CB8AC3E}">
        <p14:creationId xmlns:p14="http://schemas.microsoft.com/office/powerpoint/2010/main" val="1141063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Unfolding the requirements</a:t>
            </a:r>
          </a:p>
        </p:txBody>
      </p:sp>
      <p:sp>
        <p:nvSpPr>
          <p:cNvPr id="5" name="Slide Number Placeholder 4"/>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19</a:t>
            </a:fld>
            <a:endParaRPr lang="sv-SE" dirty="0">
              <a:solidFill>
                <a:prstClr val="black">
                  <a:tint val="75000"/>
                </a:prstClr>
              </a:solidFill>
              <a:latin typeface="Calibri"/>
            </a:endParaRPr>
          </a:p>
        </p:txBody>
      </p:sp>
      <p:pic>
        <p:nvPicPr>
          <p:cNvPr id="6" name="Picture 2" descr="C:\data\HiT\Projects\ESS 2017\NBEX\2017-06-09_Overviews\001.pn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4572548" y="2959127"/>
            <a:ext cx="4506051" cy="33972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410325">
            <a:off x="6437870" y="2959127"/>
            <a:ext cx="2640729" cy="139045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5400000">
            <a:off x="4713632" y="3972231"/>
            <a:ext cx="1618737" cy="64349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p:cNvSpPr txBox="1">
            <a:spLocks/>
          </p:cNvSpPr>
          <p:nvPr/>
        </p:nvSpPr>
        <p:spPr>
          <a:xfrm>
            <a:off x="7157671" y="2545602"/>
            <a:ext cx="1905000" cy="4015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t>Insertion tool</a:t>
            </a:r>
            <a:endParaRPr lang="en-US" sz="2000" dirty="0"/>
          </a:p>
        </p:txBody>
      </p:sp>
      <p:sp>
        <p:nvSpPr>
          <p:cNvPr id="4" name="Content Placeholder 3"/>
          <p:cNvSpPr>
            <a:spLocks noGrp="1"/>
          </p:cNvSpPr>
          <p:nvPr>
            <p:ph sz="half" idx="2"/>
          </p:nvPr>
        </p:nvSpPr>
        <p:spPr>
          <a:xfrm>
            <a:off x="5100271" y="5184014"/>
            <a:ext cx="1905000" cy="401593"/>
          </a:xfrm>
        </p:spPr>
        <p:txBody>
          <a:bodyPr>
            <a:normAutofit fontScale="92500" lnSpcReduction="20000"/>
          </a:bodyPr>
          <a:lstStyle/>
          <a:p>
            <a:pPr marL="0" indent="0">
              <a:buNone/>
            </a:pPr>
            <a:r>
              <a:rPr lang="en-US" sz="2000" dirty="0"/>
              <a:t>Light Shutter</a:t>
            </a:r>
          </a:p>
        </p:txBody>
      </p:sp>
      <p:sp>
        <p:nvSpPr>
          <p:cNvPr id="14" name="Line Callout 3 (Border and Accent Bar) 13"/>
          <p:cNvSpPr/>
          <p:nvPr/>
        </p:nvSpPr>
        <p:spPr>
          <a:xfrm>
            <a:off x="5583090" y="2743296"/>
            <a:ext cx="1043096" cy="308919"/>
          </a:xfrm>
          <a:prstGeom prst="accentBorderCallout3">
            <a:avLst>
              <a:gd name="adj1" fmla="val 18750"/>
              <a:gd name="adj2" fmla="val -8333"/>
              <a:gd name="adj3" fmla="val 26750"/>
              <a:gd name="adj4" fmla="val -27329"/>
              <a:gd name="adj5" fmla="val 124000"/>
              <a:gd name="adj6" fmla="val -28513"/>
              <a:gd name="adj7" fmla="val 236963"/>
              <a:gd name="adj8" fmla="val -2847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Window</a:t>
            </a:r>
          </a:p>
        </p:txBody>
      </p:sp>
      <p:sp>
        <p:nvSpPr>
          <p:cNvPr id="15" name="Line Callout 3 (Border and Accent Bar) 14"/>
          <p:cNvSpPr/>
          <p:nvPr/>
        </p:nvSpPr>
        <p:spPr>
          <a:xfrm>
            <a:off x="7037967" y="4886252"/>
            <a:ext cx="1043096" cy="308919"/>
          </a:xfrm>
          <a:prstGeom prst="accentBorderCallout3">
            <a:avLst>
              <a:gd name="adj1" fmla="val 18750"/>
              <a:gd name="adj2" fmla="val -8333"/>
              <a:gd name="adj3" fmla="val 26750"/>
              <a:gd name="adj4" fmla="val -27329"/>
              <a:gd name="adj5" fmla="val 72000"/>
              <a:gd name="adj6" fmla="val -79452"/>
              <a:gd name="adj7" fmla="val -87037"/>
              <a:gd name="adj8" fmla="val -10191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utilities</a:t>
            </a:r>
          </a:p>
        </p:txBody>
      </p:sp>
      <p:sp>
        <p:nvSpPr>
          <p:cNvPr id="3" name="Content Placeholder 2"/>
          <p:cNvSpPr>
            <a:spLocks noGrp="1"/>
          </p:cNvSpPr>
          <p:nvPr>
            <p:ph sz="half" idx="1"/>
          </p:nvPr>
        </p:nvSpPr>
        <p:spPr>
          <a:xfrm>
            <a:off x="281567" y="1600203"/>
            <a:ext cx="5301524" cy="4938711"/>
          </a:xfrm>
        </p:spPr>
        <p:txBody>
          <a:bodyPr>
            <a:normAutofit fontScale="92500" lnSpcReduction="20000"/>
          </a:bodyPr>
          <a:lstStyle/>
          <a:p>
            <a:pPr marL="0" indent="0">
              <a:buNone/>
            </a:pPr>
            <a:r>
              <a:rPr lang="en-US" dirty="0"/>
              <a:t>Access is required for the following Target systems </a:t>
            </a:r>
          </a:p>
          <a:p>
            <a:pPr lvl="1"/>
            <a:r>
              <a:rPr lang="en-US" dirty="0"/>
              <a:t>Beam extraction (Insertion tool)</a:t>
            </a:r>
          </a:p>
          <a:p>
            <a:pPr lvl="1"/>
            <a:r>
              <a:rPr lang="en-US" dirty="0"/>
              <a:t>Light shutter</a:t>
            </a:r>
          </a:p>
          <a:p>
            <a:pPr lvl="1"/>
            <a:r>
              <a:rPr lang="en-US" dirty="0"/>
              <a:t>Beam-port window</a:t>
            </a:r>
          </a:p>
          <a:p>
            <a:pPr lvl="1"/>
            <a:r>
              <a:rPr lang="en-US" dirty="0"/>
              <a:t>‘Target utilities’</a:t>
            </a:r>
          </a:p>
          <a:p>
            <a:pPr lvl="1"/>
            <a:endParaRPr lang="en-US" dirty="0"/>
          </a:p>
          <a:p>
            <a:pPr marL="0" indent="0">
              <a:buNone/>
            </a:pPr>
            <a:r>
              <a:rPr lang="en-US" dirty="0"/>
              <a:t>Principal requirement(s) on bunker</a:t>
            </a:r>
          </a:p>
          <a:p>
            <a:pPr lvl="1"/>
            <a:r>
              <a:rPr lang="en-US" dirty="0"/>
              <a:t>Removable roof</a:t>
            </a:r>
          </a:p>
          <a:p>
            <a:pPr lvl="1"/>
            <a:r>
              <a:rPr lang="en-US" dirty="0"/>
              <a:t>Work area within volume free from permanent structures</a:t>
            </a:r>
          </a:p>
          <a:p>
            <a:pPr lvl="2"/>
            <a:r>
              <a:rPr lang="en-US" dirty="0"/>
              <a:t>Bunker support structure</a:t>
            </a:r>
          </a:p>
          <a:p>
            <a:pPr lvl="2"/>
            <a:r>
              <a:rPr lang="en-US" i="1" dirty="0">
                <a:solidFill>
                  <a:schemeClr val="bg1">
                    <a:lumMod val="50000"/>
                  </a:schemeClr>
                </a:solidFill>
              </a:rPr>
              <a:t>Instrument components</a:t>
            </a:r>
          </a:p>
          <a:p>
            <a:pPr lvl="1"/>
            <a:r>
              <a:rPr lang="en-US" i="1" dirty="0">
                <a:solidFill>
                  <a:schemeClr val="bg1">
                    <a:lumMod val="50000"/>
                  </a:schemeClr>
                </a:solidFill>
              </a:rPr>
              <a:t>Crane capacity</a:t>
            </a:r>
          </a:p>
          <a:p>
            <a:pPr lvl="1"/>
            <a:endParaRPr lang="en-US" dirty="0"/>
          </a:p>
        </p:txBody>
      </p:sp>
    </p:spTree>
    <p:extLst>
      <p:ext uri="{BB962C8B-B14F-4D97-AF65-F5344CB8AC3E}">
        <p14:creationId xmlns:p14="http://schemas.microsoft.com/office/powerpoint/2010/main" val="4242932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Approach</a:t>
            </a:r>
            <a:endParaRPr lang="en-GB" sz="4000" dirty="0"/>
          </a:p>
        </p:txBody>
      </p:sp>
      <p:sp>
        <p:nvSpPr>
          <p:cNvPr id="3" name="Content Placeholder 2"/>
          <p:cNvSpPr>
            <a:spLocks noGrp="1"/>
          </p:cNvSpPr>
          <p:nvPr>
            <p:ph idx="1"/>
          </p:nvPr>
        </p:nvSpPr>
        <p:spPr/>
        <p:txBody>
          <a:bodyPr/>
          <a:lstStyle/>
          <a:p>
            <a:pPr marL="0" indent="0">
              <a:buNone/>
            </a:pPr>
            <a:r>
              <a:rPr lang="sv-SE" dirty="0" err="1"/>
              <a:t>concious</a:t>
            </a:r>
            <a:r>
              <a:rPr lang="sv-SE" dirty="0"/>
              <a:t> </a:t>
            </a:r>
            <a:r>
              <a:rPr lang="sv-SE" dirty="0" err="1"/>
              <a:t>of</a:t>
            </a:r>
            <a:r>
              <a:rPr lang="sv-SE" dirty="0"/>
              <a:t> the limits </a:t>
            </a:r>
            <a:r>
              <a:rPr lang="sv-SE" dirty="0" err="1"/>
              <a:t>of</a:t>
            </a:r>
            <a:r>
              <a:rPr lang="sv-SE" dirty="0"/>
              <a:t> the </a:t>
            </a:r>
            <a:r>
              <a:rPr lang="sv-SE" dirty="0" err="1"/>
              <a:t>time</a:t>
            </a:r>
            <a:r>
              <a:rPr lang="sv-SE" dirty="0"/>
              <a:t> </a:t>
            </a:r>
            <a:r>
              <a:rPr lang="sv-SE" dirty="0" err="1"/>
              <a:t>available</a:t>
            </a:r>
            <a:r>
              <a:rPr lang="sv-SE" dirty="0"/>
              <a:t> ….</a:t>
            </a:r>
          </a:p>
          <a:p>
            <a:r>
              <a:rPr lang="sv-SE" dirty="0" err="1"/>
              <a:t>rather</a:t>
            </a:r>
            <a:r>
              <a:rPr lang="sv-SE" dirty="0"/>
              <a:t> </a:t>
            </a:r>
            <a:r>
              <a:rPr lang="sv-SE" dirty="0" err="1"/>
              <a:t>than</a:t>
            </a:r>
            <a:r>
              <a:rPr lang="sv-SE" dirty="0"/>
              <a:t> present an </a:t>
            </a:r>
            <a:r>
              <a:rPr lang="sv-SE" dirty="0" err="1"/>
              <a:t>overview</a:t>
            </a:r>
            <a:r>
              <a:rPr lang="sv-SE" dirty="0"/>
              <a:t> i </a:t>
            </a:r>
            <a:r>
              <a:rPr lang="sv-SE" dirty="0" err="1"/>
              <a:t>have</a:t>
            </a:r>
            <a:r>
              <a:rPr lang="sv-SE" dirty="0"/>
              <a:t> chosen to try to second </a:t>
            </a:r>
            <a:r>
              <a:rPr lang="sv-SE" dirty="0" err="1"/>
              <a:t>guess</a:t>
            </a:r>
            <a:r>
              <a:rPr lang="sv-SE" dirty="0"/>
              <a:t> the </a:t>
            </a:r>
            <a:r>
              <a:rPr lang="sv-SE" dirty="0" err="1"/>
              <a:t>issues</a:t>
            </a:r>
            <a:r>
              <a:rPr lang="sv-SE" dirty="0"/>
              <a:t> </a:t>
            </a:r>
            <a:r>
              <a:rPr lang="sv-SE" dirty="0" err="1"/>
              <a:t>that</a:t>
            </a:r>
            <a:r>
              <a:rPr lang="sv-SE" dirty="0"/>
              <a:t> </a:t>
            </a:r>
            <a:r>
              <a:rPr lang="sv-SE" dirty="0" err="1"/>
              <a:t>may</a:t>
            </a:r>
            <a:r>
              <a:rPr lang="sv-SE" dirty="0"/>
              <a:t> be </a:t>
            </a:r>
            <a:r>
              <a:rPr lang="sv-SE" dirty="0" err="1"/>
              <a:t>of</a:t>
            </a:r>
            <a:r>
              <a:rPr lang="sv-SE" dirty="0"/>
              <a:t> </a:t>
            </a:r>
            <a:r>
              <a:rPr lang="sv-SE" dirty="0" err="1"/>
              <a:t>interest</a:t>
            </a:r>
            <a:r>
              <a:rPr lang="sv-SE" dirty="0"/>
              <a:t> to </a:t>
            </a:r>
            <a:r>
              <a:rPr lang="sv-SE" dirty="0" err="1"/>
              <a:t>you</a:t>
            </a:r>
            <a:r>
              <a:rPr lang="sv-SE" dirty="0"/>
              <a:t>.</a:t>
            </a:r>
          </a:p>
          <a:p>
            <a:r>
              <a:rPr lang="sv-SE" dirty="0"/>
              <a:t>In principal i </a:t>
            </a:r>
            <a:r>
              <a:rPr lang="en-GB" dirty="0"/>
              <a:t>imagine</a:t>
            </a:r>
            <a:r>
              <a:rPr lang="sv-SE" dirty="0"/>
              <a:t> </a:t>
            </a:r>
            <a:r>
              <a:rPr lang="sv-SE" dirty="0" err="1"/>
              <a:t>these</a:t>
            </a:r>
            <a:r>
              <a:rPr lang="sv-SE" dirty="0"/>
              <a:t> to be the </a:t>
            </a:r>
            <a:r>
              <a:rPr lang="sv-SE" dirty="0" err="1"/>
              <a:t>strategic</a:t>
            </a:r>
            <a:r>
              <a:rPr lang="sv-SE" dirty="0"/>
              <a:t> </a:t>
            </a:r>
            <a:r>
              <a:rPr lang="sv-SE" dirty="0" err="1"/>
              <a:t>issues</a:t>
            </a:r>
            <a:r>
              <a:rPr lang="sv-SE" dirty="0"/>
              <a:t> and solutions </a:t>
            </a:r>
            <a:r>
              <a:rPr lang="sv-SE" dirty="0" err="1"/>
              <a:t>potentialy</a:t>
            </a:r>
            <a:r>
              <a:rPr lang="sv-SE" dirty="0"/>
              <a:t> </a:t>
            </a:r>
            <a:r>
              <a:rPr lang="sv-SE" dirty="0" err="1"/>
              <a:t>relevent</a:t>
            </a:r>
            <a:r>
              <a:rPr lang="sv-SE" dirty="0"/>
              <a:t> to the design </a:t>
            </a:r>
            <a:r>
              <a:rPr lang="sv-SE" dirty="0" err="1"/>
              <a:t>of</a:t>
            </a:r>
            <a:r>
              <a:rPr lang="sv-SE" dirty="0"/>
              <a:t> </a:t>
            </a:r>
            <a:r>
              <a:rPr lang="sv-SE" dirty="0" err="1"/>
              <a:t>your</a:t>
            </a:r>
            <a:r>
              <a:rPr lang="sv-SE" dirty="0"/>
              <a:t> </a:t>
            </a:r>
            <a:r>
              <a:rPr lang="sv-SE" dirty="0" err="1"/>
              <a:t>own</a:t>
            </a:r>
            <a:r>
              <a:rPr lang="sv-SE" dirty="0"/>
              <a:t> systems</a:t>
            </a:r>
          </a:p>
          <a:p>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672104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CA13-6D4B-A843-9ADF-D2E3880AE8BD}"/>
              </a:ext>
            </a:extLst>
          </p:cNvPr>
          <p:cNvSpPr>
            <a:spLocks noGrp="1"/>
          </p:cNvSpPr>
          <p:nvPr>
            <p:ph type="title"/>
          </p:nvPr>
        </p:nvSpPr>
        <p:spPr/>
        <p:txBody>
          <a:bodyPr/>
          <a:lstStyle/>
          <a:p>
            <a:r>
              <a:rPr lang="en-GB" dirty="0"/>
              <a:t>Construction phase</a:t>
            </a:r>
            <a:br>
              <a:rPr lang="en-GB" dirty="0"/>
            </a:br>
            <a:r>
              <a:rPr lang="en-GB" dirty="0"/>
              <a:t>Target system Installation</a:t>
            </a:r>
          </a:p>
        </p:txBody>
      </p:sp>
      <p:sp>
        <p:nvSpPr>
          <p:cNvPr id="5" name="Content Placeholder 4"/>
          <p:cNvSpPr>
            <a:spLocks noGrp="1"/>
          </p:cNvSpPr>
          <p:nvPr>
            <p:ph sz="half" idx="1"/>
          </p:nvPr>
        </p:nvSpPr>
        <p:spPr>
          <a:xfrm>
            <a:off x="270623" y="1600202"/>
            <a:ext cx="5095462" cy="4756150"/>
          </a:xfrm>
        </p:spPr>
        <p:txBody>
          <a:bodyPr>
            <a:normAutofit/>
          </a:bodyPr>
          <a:lstStyle/>
          <a:p>
            <a:pPr marL="0" indent="0">
              <a:buNone/>
            </a:pPr>
            <a:r>
              <a:rPr lang="en-US" sz="2400" dirty="0"/>
              <a:t>Target systems installed from monolith face / instrument hall</a:t>
            </a:r>
          </a:p>
          <a:p>
            <a:r>
              <a:rPr lang="en-US" sz="2400" dirty="0"/>
              <a:t>Light Shutter system</a:t>
            </a:r>
          </a:p>
          <a:p>
            <a:r>
              <a:rPr lang="en-US" sz="2400" dirty="0"/>
              <a:t>NB Optics (NBEX)</a:t>
            </a:r>
          </a:p>
          <a:p>
            <a:r>
              <a:rPr lang="en-US" sz="2400" dirty="0"/>
              <a:t>Beam-port window</a:t>
            </a:r>
          </a:p>
          <a:p>
            <a:endParaRPr lang="en-US" sz="2400" dirty="0"/>
          </a:p>
          <a:p>
            <a:pPr marL="0" indent="0">
              <a:buNone/>
            </a:pPr>
            <a:r>
              <a:rPr lang="en-US" sz="2400" dirty="0"/>
              <a:t>Target installations are primarily scheduled before bunker construction</a:t>
            </a:r>
          </a:p>
          <a:p>
            <a:pPr marL="0" indent="0">
              <a:buNone/>
            </a:pPr>
            <a:endParaRPr lang="en-US" sz="2400" dirty="0"/>
          </a:p>
          <a:p>
            <a:r>
              <a:rPr lang="en-US" sz="2400" dirty="0"/>
              <a:t>Access</a:t>
            </a:r>
          </a:p>
          <a:p>
            <a:r>
              <a:rPr lang="en-US" sz="2400" dirty="0"/>
              <a:t>Free work area</a:t>
            </a:r>
          </a:p>
          <a:p>
            <a:endParaRPr lang="en-US" sz="2400" dirty="0"/>
          </a:p>
        </p:txBody>
      </p:sp>
      <p:sp>
        <p:nvSpPr>
          <p:cNvPr id="4" name="Slide Number Placeholder 3">
            <a:extLst>
              <a:ext uri="{FF2B5EF4-FFF2-40B4-BE49-F238E27FC236}">
                <a16:creationId xmlns:a16="http://schemas.microsoft.com/office/drawing/2014/main" id="{589447A3-36F6-B744-8130-E7E66D8AD82B}"/>
              </a:ext>
            </a:extLst>
          </p:cNvPr>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20</a:t>
            </a:fld>
            <a:endParaRPr lang="sv-SE" dirty="0">
              <a:solidFill>
                <a:prstClr val="black">
                  <a:tint val="75000"/>
                </a:prstClr>
              </a:solidFill>
              <a:latin typeface="Calibri"/>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048205" y="4991546"/>
            <a:ext cx="2825315" cy="1833133"/>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8301" y="1593725"/>
            <a:ext cx="2428054" cy="3563679"/>
          </a:xfrm>
          <a:prstGeom prst="rect">
            <a:avLst/>
          </a:prstGeom>
        </p:spPr>
      </p:pic>
      <p:pic>
        <p:nvPicPr>
          <p:cNvPr id="8" name="Picture 4">
            <a:extLst>
              <a:ext uri="{FF2B5EF4-FFF2-40B4-BE49-F238E27FC236}">
                <a16:creationId xmlns:a16="http://schemas.microsoft.com/office/drawing/2014/main" id="{DA30A6DD-6E88-0140-A46D-2B3B6B1597D9}"/>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99581" y="5157404"/>
            <a:ext cx="1487219" cy="1381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miley Face 2">
            <a:extLst>
              <a:ext uri="{FF2B5EF4-FFF2-40B4-BE49-F238E27FC236}">
                <a16:creationId xmlns:a16="http://schemas.microsoft.com/office/drawing/2014/main" id="{6883455F-5A75-4644-A73C-F33DF857A8DE}"/>
              </a:ext>
            </a:extLst>
          </p:cNvPr>
          <p:cNvSpPr/>
          <p:nvPr/>
        </p:nvSpPr>
        <p:spPr>
          <a:xfrm>
            <a:off x="3301340" y="5462649"/>
            <a:ext cx="391886" cy="397888"/>
          </a:xfrm>
          <a:prstGeom prst="smileyFac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9" name="Smiley Face 8">
            <a:extLst>
              <a:ext uri="{FF2B5EF4-FFF2-40B4-BE49-F238E27FC236}">
                <a16:creationId xmlns:a16="http://schemas.microsoft.com/office/drawing/2014/main" id="{2EF683D0-B5EC-5A48-A60C-696E112B6497}"/>
              </a:ext>
            </a:extLst>
          </p:cNvPr>
          <p:cNvSpPr/>
          <p:nvPr/>
        </p:nvSpPr>
        <p:spPr>
          <a:xfrm>
            <a:off x="3307558" y="5908113"/>
            <a:ext cx="391886" cy="397888"/>
          </a:xfrm>
          <a:prstGeom prst="smileyFac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000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828" y="170658"/>
            <a:ext cx="7139136" cy="1143000"/>
          </a:xfrm>
        </p:spPr>
        <p:txBody>
          <a:bodyPr/>
          <a:lstStyle/>
          <a:p>
            <a:r>
              <a:rPr lang="en-US" dirty="0"/>
              <a:t>Operational phase</a:t>
            </a:r>
            <a:br>
              <a:rPr lang="en-US" dirty="0"/>
            </a:br>
            <a:r>
              <a:rPr lang="en-US" dirty="0"/>
              <a:t>Target systems access  </a:t>
            </a:r>
          </a:p>
        </p:txBody>
      </p:sp>
      <p:sp>
        <p:nvSpPr>
          <p:cNvPr id="3" name="Content Placeholder 2"/>
          <p:cNvSpPr>
            <a:spLocks noGrp="1"/>
          </p:cNvSpPr>
          <p:nvPr>
            <p:ph sz="half" idx="1"/>
          </p:nvPr>
        </p:nvSpPr>
        <p:spPr>
          <a:xfrm>
            <a:off x="152709" y="1513206"/>
            <a:ext cx="4622594" cy="4249805"/>
          </a:xfrm>
        </p:spPr>
        <p:txBody>
          <a:bodyPr>
            <a:normAutofit/>
          </a:bodyPr>
          <a:lstStyle/>
          <a:p>
            <a:pPr marL="0" indent="0">
              <a:buNone/>
            </a:pPr>
            <a:r>
              <a:rPr lang="en-US" sz="2000" dirty="0"/>
              <a:t>Operation	:Beam port activation</a:t>
            </a:r>
          </a:p>
          <a:p>
            <a:pPr marL="0" indent="0">
              <a:buNone/>
            </a:pPr>
            <a:r>
              <a:rPr lang="en-US" sz="2000" dirty="0"/>
              <a:t>Periodicity 	:yearly*</a:t>
            </a:r>
          </a:p>
          <a:p>
            <a:pPr marL="0" indent="0">
              <a:buNone/>
            </a:pPr>
            <a:endParaRPr lang="en-US" sz="2000" dirty="0"/>
          </a:p>
          <a:p>
            <a:pPr marL="0" indent="0">
              <a:buNone/>
            </a:pPr>
            <a:r>
              <a:rPr lang="en-US" sz="2000" dirty="0"/>
              <a:t>IET : Remote handling tool </a:t>
            </a:r>
          </a:p>
          <a:p>
            <a:pPr marL="0" indent="0">
              <a:buNone/>
            </a:pPr>
            <a:r>
              <a:rPr lang="en-US" sz="2000" dirty="0"/>
              <a:t>&amp; Cask for in-monolith plug </a:t>
            </a:r>
          </a:p>
          <a:p>
            <a:r>
              <a:rPr lang="en-US" sz="2000" dirty="0"/>
              <a:t>Mass 18+ tons</a:t>
            </a:r>
          </a:p>
          <a:p>
            <a:r>
              <a:rPr lang="en-US" sz="2000" dirty="0"/>
              <a:t>Length 5m</a:t>
            </a:r>
          </a:p>
          <a:p>
            <a:pPr marL="0" indent="0">
              <a:buNone/>
            </a:pPr>
            <a:endParaRPr lang="en-US" sz="2000" dirty="0"/>
          </a:p>
          <a:p>
            <a:pPr marL="0" indent="0">
              <a:buNone/>
            </a:pPr>
            <a:r>
              <a:rPr lang="en-US" sz="2000" dirty="0"/>
              <a:t>Requirement fulfilled</a:t>
            </a:r>
          </a:p>
          <a:p>
            <a:r>
              <a:rPr lang="en-US" sz="2000" dirty="0"/>
              <a:t>Access</a:t>
            </a:r>
          </a:p>
          <a:p>
            <a:r>
              <a:rPr lang="en-US" sz="2000" dirty="0"/>
              <a:t>Free work area </a:t>
            </a:r>
          </a:p>
        </p:txBody>
      </p:sp>
      <p:sp>
        <p:nvSpPr>
          <p:cNvPr id="5" name="Slide Number Placeholder 4"/>
          <p:cNvSpPr>
            <a:spLocks noGrp="1"/>
          </p:cNvSpPr>
          <p:nvPr>
            <p:ph type="sldNum" sz="quarter" idx="12"/>
          </p:nvPr>
        </p:nvSpPr>
        <p:spPr>
          <a:xfrm>
            <a:off x="7620000" y="6356352"/>
            <a:ext cx="2133600" cy="365125"/>
          </a:xfrm>
        </p:spPr>
        <p:txBody>
          <a:bodyPr/>
          <a:lstStyle/>
          <a:p>
            <a:fld id="{551115BC-487E-4422-894C-CB7CD3E79223}" type="slidenum">
              <a:rPr lang="sv-SE" smtClean="0">
                <a:solidFill>
                  <a:prstClr val="black">
                    <a:tint val="75000"/>
                  </a:prstClr>
                </a:solidFill>
                <a:latin typeface="Calibri"/>
              </a:rPr>
              <a:pPr/>
              <a:t>21</a:t>
            </a:fld>
            <a:endParaRPr lang="sv-SE" dirty="0">
              <a:solidFill>
                <a:prstClr val="black">
                  <a:tint val="75000"/>
                </a:prstClr>
              </a:solidFill>
              <a:latin typeface="Calibri"/>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315793" y="4848926"/>
            <a:ext cx="2919019" cy="1872551"/>
          </a:xfrm>
          <a:prstGeom prst="rect">
            <a:avLst/>
          </a:prstGeom>
        </p:spPr>
      </p:pic>
      <p:sp>
        <p:nvSpPr>
          <p:cNvPr id="8" name="Content Placeholder 2"/>
          <p:cNvSpPr txBox="1">
            <a:spLocks/>
          </p:cNvSpPr>
          <p:nvPr/>
        </p:nvSpPr>
        <p:spPr>
          <a:xfrm>
            <a:off x="6234812" y="4848926"/>
            <a:ext cx="2939561" cy="6943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Roof removal </a:t>
            </a:r>
          </a:p>
          <a:p>
            <a:pPr marL="0" indent="0">
              <a:buFont typeface="Arial" panose="020B0604020202020204" pitchFamily="34" charset="0"/>
              <a:buNone/>
            </a:pPr>
            <a:r>
              <a:rPr lang="en-US" sz="1800" dirty="0"/>
              <a:t>Level of effort</a:t>
            </a:r>
          </a:p>
          <a:p>
            <a:pPr marL="0" indent="0">
              <a:buFont typeface="Arial" panose="020B0604020202020204" pitchFamily="34" charset="0"/>
              <a:buNone/>
            </a:pPr>
            <a:r>
              <a:rPr lang="en-US" sz="1800" dirty="0"/>
              <a:t>Blocks handled 	         23</a:t>
            </a:r>
          </a:p>
          <a:p>
            <a:pPr marL="0" indent="0">
              <a:buFont typeface="Arial" panose="020B0604020202020204" pitchFamily="34" charset="0"/>
              <a:buNone/>
            </a:pPr>
            <a:r>
              <a:rPr lang="en-US" sz="1800" dirty="0"/>
              <a:t>Structural cross beams     1</a:t>
            </a:r>
          </a:p>
          <a:p>
            <a:pPr marL="0" indent="0">
              <a:buFont typeface="Arial" panose="020B0604020202020204" pitchFamily="34" charset="0"/>
              <a:buNone/>
            </a:pPr>
            <a:r>
              <a:rPr lang="en-US" sz="1800" dirty="0"/>
              <a:t>Duration  	12-16hrs</a:t>
            </a:r>
          </a:p>
          <a:p>
            <a:pPr marL="0" indent="0">
              <a:buFont typeface="Arial" panose="020B0604020202020204" pitchFamily="34" charset="0"/>
              <a:buNone/>
            </a:pPr>
            <a:endParaRPr lang="en-US" sz="1800" dirty="0"/>
          </a:p>
        </p:txBody>
      </p:sp>
      <p:pic>
        <p:nvPicPr>
          <p:cNvPr id="9" name="Content Placeholder 8"/>
          <p:cNvPicPr>
            <a:picLocks noGrp="1" noChangeAspect="1"/>
          </p:cNvPicPr>
          <p:nvPr>
            <p:ph sz="half" idx="2"/>
          </p:nvPr>
        </p:nvPicPr>
        <p:blipFill rotWithShape="1">
          <a:blip r:embed="rId3"/>
          <a:srcRect l="17141" t="9996" r="15615" b="14996"/>
          <a:stretch/>
        </p:blipFill>
        <p:spPr>
          <a:xfrm>
            <a:off x="4561726" y="1711607"/>
            <a:ext cx="4343115" cy="3027867"/>
          </a:xfrm>
          <a:prstGeom prst="rect">
            <a:avLst/>
          </a:prstGeom>
        </p:spPr>
      </p:pic>
      <p:sp>
        <p:nvSpPr>
          <p:cNvPr id="10" name="Smiley Face 9">
            <a:extLst>
              <a:ext uri="{FF2B5EF4-FFF2-40B4-BE49-F238E27FC236}">
                <a16:creationId xmlns:a16="http://schemas.microsoft.com/office/drawing/2014/main" id="{2796B073-BEE5-6A49-BAF4-8CCC2BED6C05}"/>
              </a:ext>
            </a:extLst>
          </p:cNvPr>
          <p:cNvSpPr/>
          <p:nvPr/>
        </p:nvSpPr>
        <p:spPr>
          <a:xfrm>
            <a:off x="2812473" y="5280612"/>
            <a:ext cx="391886" cy="397888"/>
          </a:xfrm>
          <a:prstGeom prst="smileyFace">
            <a:avLst>
              <a:gd name="adj" fmla="val -465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Smiley Face 10">
            <a:extLst>
              <a:ext uri="{FF2B5EF4-FFF2-40B4-BE49-F238E27FC236}">
                <a16:creationId xmlns:a16="http://schemas.microsoft.com/office/drawing/2014/main" id="{B9F34E50-B8CA-E849-9E5D-FC15E8140292}"/>
              </a:ext>
            </a:extLst>
          </p:cNvPr>
          <p:cNvSpPr/>
          <p:nvPr/>
        </p:nvSpPr>
        <p:spPr>
          <a:xfrm>
            <a:off x="2812473" y="4798214"/>
            <a:ext cx="391886" cy="397888"/>
          </a:xfrm>
          <a:prstGeom prst="smileyFac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1592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Conventional safety</a:t>
            </a:r>
            <a:br>
              <a:rPr lang="en-US" dirty="0"/>
            </a:br>
            <a:r>
              <a:rPr lang="en-US" dirty="0"/>
              <a:t>Fire !</a:t>
            </a:r>
          </a:p>
        </p:txBody>
      </p:sp>
      <p:sp>
        <p:nvSpPr>
          <p:cNvPr id="6" name="Content Placeholder 5"/>
          <p:cNvSpPr>
            <a:spLocks noGrp="1"/>
          </p:cNvSpPr>
          <p:nvPr>
            <p:ph sz="half" idx="1"/>
          </p:nvPr>
        </p:nvSpPr>
        <p:spPr>
          <a:xfrm>
            <a:off x="328860" y="1600201"/>
            <a:ext cx="8578518" cy="5121275"/>
          </a:xfrm>
        </p:spPr>
        <p:txBody>
          <a:bodyPr>
            <a:normAutofit lnSpcReduction="10000"/>
          </a:bodyPr>
          <a:lstStyle/>
          <a:p>
            <a:pPr marL="0" indent="0">
              <a:buNone/>
            </a:pPr>
            <a:r>
              <a:rPr lang="en-US" sz="2400" b="1" dirty="0"/>
              <a:t>Fire load</a:t>
            </a:r>
          </a:p>
          <a:p>
            <a:pPr marL="0" indent="0">
              <a:buNone/>
            </a:pPr>
            <a:r>
              <a:rPr lang="en-US" sz="2400" dirty="0"/>
              <a:t>Bunker </a:t>
            </a:r>
          </a:p>
          <a:p>
            <a:pPr marL="0" indent="0">
              <a:buNone/>
            </a:pPr>
            <a:r>
              <a:rPr lang="en-US" sz="2400" dirty="0"/>
              <a:t>Instrument systems</a:t>
            </a:r>
          </a:p>
          <a:p>
            <a:r>
              <a:rPr lang="en-US" sz="2400" dirty="0"/>
              <a:t>Cables				~16km</a:t>
            </a:r>
          </a:p>
          <a:p>
            <a:pPr lvl="1"/>
            <a:r>
              <a:rPr lang="en-US" sz="2000" dirty="0"/>
              <a:t>100g plastic per m		(1600kg combustible)</a:t>
            </a:r>
          </a:p>
          <a:p>
            <a:r>
              <a:rPr lang="en-US" sz="2400" dirty="0"/>
              <a:t>Borated plastic shielding		~3000kg  </a:t>
            </a:r>
          </a:p>
          <a:p>
            <a:pPr lvl="1"/>
            <a:r>
              <a:rPr lang="en-US" sz="2000" dirty="0"/>
              <a:t>20% plastic by weight		(600kg combustible)</a:t>
            </a:r>
          </a:p>
          <a:p>
            <a:pPr lvl="1"/>
            <a:endParaRPr lang="en-US" sz="2000" dirty="0"/>
          </a:p>
          <a:p>
            <a:pPr marL="0" indent="0">
              <a:buNone/>
            </a:pPr>
            <a:r>
              <a:rPr lang="en-US" sz="2400" b="1" dirty="0"/>
              <a:t>Fire detection</a:t>
            </a:r>
          </a:p>
          <a:p>
            <a:pPr marL="0" indent="0">
              <a:buNone/>
            </a:pPr>
            <a:r>
              <a:rPr lang="en-US" sz="2400" dirty="0"/>
              <a:t>Yes</a:t>
            </a:r>
          </a:p>
          <a:p>
            <a:pPr marL="0" indent="0">
              <a:buNone/>
            </a:pPr>
            <a:r>
              <a:rPr lang="en-US" sz="2400" b="1" dirty="0"/>
              <a:t>Fire suppression</a:t>
            </a:r>
          </a:p>
          <a:p>
            <a:pPr marL="0" indent="0">
              <a:buNone/>
            </a:pPr>
            <a:r>
              <a:rPr lang="en-US" sz="2400" dirty="0"/>
              <a:t>Decision is still out but current design is expected to compatible with most fire suppression systems</a:t>
            </a:r>
          </a:p>
          <a:p>
            <a:pPr marL="0" indent="0">
              <a:buNone/>
            </a:pPr>
            <a:endParaRPr lang="en-US" sz="2400" dirty="0"/>
          </a:p>
        </p:txBody>
      </p:sp>
      <p:pic>
        <p:nvPicPr>
          <p:cNvPr id="8" name="Content Placeholder 7"/>
          <p:cNvPicPr>
            <a:picLocks noGrp="1" noChangeAspect="1"/>
          </p:cNvPicPr>
          <p:nvPr>
            <p:ph sz="half" idx="2"/>
          </p:nvPr>
        </p:nvPicPr>
        <p:blipFill>
          <a:blip r:embed="rId2" cstate="screen">
            <a:extLst>
              <a:ext uri="{28A0092B-C50C-407E-A947-70E740481C1C}">
                <a14:useLocalDpi xmlns:a14="http://schemas.microsoft.com/office/drawing/2010/main" val="0"/>
              </a:ext>
            </a:extLst>
          </a:blip>
          <a:stretch>
            <a:fillRect/>
          </a:stretch>
        </p:blipFill>
        <p:spPr>
          <a:xfrm>
            <a:off x="6047874" y="1064755"/>
            <a:ext cx="3096126" cy="1741571"/>
          </a:xfrm>
        </p:spPr>
      </p:pic>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22</a:t>
            </a:fld>
            <a:endParaRPr lang="sv-SE" dirty="0">
              <a:solidFill>
                <a:prstClr val="black">
                  <a:tint val="75000"/>
                </a:prstClr>
              </a:solidFill>
              <a:latin typeface="Calibri"/>
            </a:endParaRPr>
          </a:p>
        </p:txBody>
      </p:sp>
      <p:sp>
        <p:nvSpPr>
          <p:cNvPr id="9" name="TextBox 8"/>
          <p:cNvSpPr txBox="1"/>
          <p:nvPr/>
        </p:nvSpPr>
        <p:spPr>
          <a:xfrm rot="20980507">
            <a:off x="5164888" y="4367499"/>
            <a:ext cx="4080935" cy="1200329"/>
          </a:xfrm>
          <a:prstGeom prst="rect">
            <a:avLst/>
          </a:prstGeom>
          <a:noFill/>
        </p:spPr>
        <p:txBody>
          <a:bodyPr wrap="square" rtlCol="0">
            <a:spAutoFit/>
          </a:bodyPr>
          <a:lstStyle/>
          <a:p>
            <a:r>
              <a:rPr lang="en-US" sz="2400" i="1" dirty="0"/>
              <a:t>The real challenge will be to retain the maintainability of our systems </a:t>
            </a:r>
          </a:p>
        </p:txBody>
      </p:sp>
    </p:spTree>
    <p:extLst>
      <p:ext uri="{BB962C8B-B14F-4D97-AF65-F5344CB8AC3E}">
        <p14:creationId xmlns:p14="http://schemas.microsoft.com/office/powerpoint/2010/main" val="265241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64" y="196853"/>
            <a:ext cx="4167336" cy="1143000"/>
          </a:xfrm>
        </p:spPr>
        <p:txBody>
          <a:bodyPr/>
          <a:lstStyle/>
          <a:p>
            <a:r>
              <a:rPr lang="en-US" dirty="0"/>
              <a:t>Conventional safety</a:t>
            </a:r>
            <a:br>
              <a:rPr lang="en-US" dirty="0"/>
            </a:br>
            <a:r>
              <a:rPr lang="en-US" dirty="0"/>
              <a:t>Hazards</a:t>
            </a:r>
          </a:p>
        </p:txBody>
      </p:sp>
      <p:sp>
        <p:nvSpPr>
          <p:cNvPr id="3" name="Content Placeholder 2"/>
          <p:cNvSpPr>
            <a:spLocks noGrp="1"/>
          </p:cNvSpPr>
          <p:nvPr>
            <p:ph sz="half" idx="1"/>
          </p:nvPr>
        </p:nvSpPr>
        <p:spPr>
          <a:xfrm>
            <a:off x="336479" y="1585919"/>
            <a:ext cx="4038600" cy="3510342"/>
          </a:xfrm>
        </p:spPr>
        <p:txBody>
          <a:bodyPr>
            <a:normAutofit fontScale="92500" lnSpcReduction="20000"/>
          </a:bodyPr>
          <a:lstStyle/>
          <a:p>
            <a:r>
              <a:rPr lang="en-US" sz="2400" dirty="0"/>
              <a:t>Electrical</a:t>
            </a:r>
          </a:p>
          <a:p>
            <a:r>
              <a:rPr lang="en-US" sz="2400" dirty="0"/>
              <a:t>ODH</a:t>
            </a:r>
          </a:p>
          <a:p>
            <a:r>
              <a:rPr lang="en-US" sz="2400" dirty="0"/>
              <a:t>Access</a:t>
            </a:r>
          </a:p>
          <a:p>
            <a:endParaRPr lang="en-US" sz="2400" dirty="0"/>
          </a:p>
          <a:p>
            <a:pPr marL="0" indent="0">
              <a:buNone/>
            </a:pPr>
            <a:r>
              <a:rPr lang="en-US" sz="2400" dirty="0"/>
              <a:t>Physical division of space within bunker</a:t>
            </a:r>
          </a:p>
          <a:p>
            <a:endParaRPr lang="en-US" sz="2400" dirty="0"/>
          </a:p>
          <a:p>
            <a:r>
              <a:rPr lang="en-US" sz="2400" dirty="0"/>
              <a:t>@R11.5</a:t>
            </a:r>
          </a:p>
          <a:p>
            <a:r>
              <a:rPr lang="en-US" sz="2400" dirty="0"/>
              <a:t>Long sector between beamlines</a:t>
            </a:r>
          </a:p>
        </p:txBody>
      </p:sp>
      <p:sp>
        <p:nvSpPr>
          <p:cNvPr id="5" name="Slide Number Placeholder 4"/>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23</a:t>
            </a:fld>
            <a:endParaRPr lang="sv-SE" dirty="0">
              <a:solidFill>
                <a:prstClr val="black">
                  <a:tint val="75000"/>
                </a:prstClr>
              </a:solidFill>
              <a:latin typeface="Calibri"/>
            </a:endParaRPr>
          </a:p>
        </p:txBody>
      </p:sp>
      <p:pic>
        <p:nvPicPr>
          <p:cNvPr id="7" name="Picture 6">
            <a:extLst>
              <a:ext uri="{FF2B5EF4-FFF2-40B4-BE49-F238E27FC236}">
                <a16:creationId xmlns:a16="http://schemas.microsoft.com/office/drawing/2014/main" id="{02D9D9C4-4321-7341-A6A2-218CDD47DF8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01958" y="4405745"/>
            <a:ext cx="3087643" cy="2315732"/>
          </a:xfrm>
          <a:prstGeom prst="rect">
            <a:avLst/>
          </a:prstGeom>
        </p:spPr>
      </p:pic>
      <p:pic>
        <p:nvPicPr>
          <p:cNvPr id="8" name="Content Placeholder 4">
            <a:extLst>
              <a:ext uri="{FF2B5EF4-FFF2-40B4-BE49-F238E27FC236}">
                <a16:creationId xmlns:a16="http://schemas.microsoft.com/office/drawing/2014/main" id="{BD7FF7EA-4025-8945-B605-C20642AA174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57068" y="1585919"/>
            <a:ext cx="3297378" cy="2473034"/>
          </a:xfrm>
          <a:prstGeom prst="rect">
            <a:avLst/>
          </a:prstGeom>
        </p:spPr>
      </p:pic>
      <p:pic>
        <p:nvPicPr>
          <p:cNvPr id="11" name="Picture 10">
            <a:extLst>
              <a:ext uri="{FF2B5EF4-FFF2-40B4-BE49-F238E27FC236}">
                <a16:creationId xmlns:a16="http://schemas.microsoft.com/office/drawing/2014/main" id="{13580346-168C-C949-B29B-2610F0B83C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8582" y="2955636"/>
            <a:ext cx="3178704" cy="3178704"/>
          </a:xfrm>
          <a:prstGeom prst="rect">
            <a:avLst/>
          </a:prstGeom>
        </p:spPr>
      </p:pic>
    </p:spTree>
    <p:extLst>
      <p:ext uri="{BB962C8B-B14F-4D97-AF65-F5344CB8AC3E}">
        <p14:creationId xmlns:p14="http://schemas.microsoft.com/office/powerpoint/2010/main" val="338771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Feed through</a:t>
            </a:r>
          </a:p>
        </p:txBody>
      </p:sp>
      <p:pic>
        <p:nvPicPr>
          <p:cNvPr id="6" name="Content Placeholder 5">
            <a:extLst>
              <a:ext uri="{FF2B5EF4-FFF2-40B4-BE49-F238E27FC236}">
                <a16:creationId xmlns:a16="http://schemas.microsoft.com/office/drawing/2014/main" id="{95BA862F-4548-4509-B300-EB173793631F}"/>
              </a:ext>
            </a:extLst>
          </p:cNvPr>
          <p:cNvPicPr>
            <a:picLocks noGrp="1" noChangeAspect="1"/>
          </p:cNvPicPr>
          <p:nvPr>
            <p:ph sz="half" idx="1"/>
          </p:nvPr>
        </p:nvPicPr>
        <p:blipFill rotWithShape="1">
          <a:blip r:embed="rId2"/>
          <a:srcRect b="47745"/>
          <a:stretch/>
        </p:blipFill>
        <p:spPr>
          <a:xfrm>
            <a:off x="6114611" y="4048907"/>
            <a:ext cx="3042182" cy="2149780"/>
          </a:xfrm>
          <a:prstGeom prst="rect">
            <a:avLst/>
          </a:prstGeom>
        </p:spPr>
      </p:pic>
      <p:sp>
        <p:nvSpPr>
          <p:cNvPr id="13" name="Content Placeholder 12"/>
          <p:cNvSpPr>
            <a:spLocks noGrp="1"/>
          </p:cNvSpPr>
          <p:nvPr>
            <p:ph sz="half" idx="2"/>
          </p:nvPr>
        </p:nvSpPr>
        <p:spPr>
          <a:xfrm>
            <a:off x="200524" y="1672724"/>
            <a:ext cx="4038600" cy="4525963"/>
          </a:xfrm>
        </p:spPr>
        <p:txBody>
          <a:bodyPr>
            <a:normAutofit/>
          </a:bodyPr>
          <a:lstStyle/>
          <a:p>
            <a:r>
              <a:rPr lang="en-US" sz="2400" dirty="0"/>
              <a:t>Section is adequate for all instruments</a:t>
            </a:r>
          </a:p>
          <a:p>
            <a:r>
              <a:rPr lang="en-US" sz="2400" dirty="0"/>
              <a:t>Built in ‘</a:t>
            </a:r>
            <a:r>
              <a:rPr lang="en-US" sz="2400" dirty="0" err="1"/>
              <a:t>halfen</a:t>
            </a:r>
            <a:r>
              <a:rPr lang="en-US" sz="2400" dirty="0"/>
              <a:t>’ rails for attachment</a:t>
            </a:r>
          </a:p>
          <a:p>
            <a:r>
              <a:rPr lang="en-US" sz="2400" dirty="0"/>
              <a:t>Good access for installation</a:t>
            </a:r>
          </a:p>
          <a:p>
            <a:r>
              <a:rPr lang="en-US" sz="2400" dirty="0"/>
              <a:t>Vacant space to be filled with bagged shielding as required.</a:t>
            </a:r>
          </a:p>
          <a:p>
            <a:pPr lvl="1"/>
            <a:r>
              <a:rPr lang="en-US" sz="2000" dirty="0"/>
              <a:t>Steel shot</a:t>
            </a:r>
          </a:p>
          <a:p>
            <a:pPr lvl="1"/>
            <a:r>
              <a:rPr lang="en-US" sz="2000" dirty="0"/>
              <a:t>Borated poly</a:t>
            </a:r>
          </a:p>
          <a:p>
            <a:endParaRPr lang="en-US" sz="2400"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24</a:t>
            </a:fld>
            <a:endParaRPr lang="en-GB" noProof="0"/>
          </a:p>
        </p:txBody>
      </p:sp>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39951" y="3203114"/>
            <a:ext cx="2225233" cy="1784098"/>
          </a:xfrm>
          <a:prstGeom prst="rect">
            <a:avLst/>
          </a:prstGeom>
        </p:spPr>
      </p:pic>
      <p:grpSp>
        <p:nvGrpSpPr>
          <p:cNvPr id="14" name="Group 13"/>
          <p:cNvGrpSpPr/>
          <p:nvPr/>
        </p:nvGrpSpPr>
        <p:grpSpPr>
          <a:xfrm>
            <a:off x="5801362" y="1556792"/>
            <a:ext cx="3015335" cy="1440160"/>
            <a:chOff x="4427984" y="1556792"/>
            <a:chExt cx="3663407" cy="1584176"/>
          </a:xfrm>
        </p:grpSpPr>
        <p:pic>
          <p:nvPicPr>
            <p:cNvPr id="5" name="Content Placeholder 4">
              <a:extLst>
                <a:ext uri="{FF2B5EF4-FFF2-40B4-BE49-F238E27FC236}">
                  <a16:creationId xmlns:a16="http://schemas.microsoft.com/office/drawing/2014/main" id="{B52114F7-8C5F-4E50-828E-5A4DBA91F6C8}"/>
                </a:ext>
              </a:extLst>
            </p:cNvPr>
            <p:cNvPicPr>
              <a:picLocks noChangeAspect="1"/>
            </p:cNvPicPr>
            <p:nvPr/>
          </p:nvPicPr>
          <p:blipFill rotWithShape="1">
            <a:blip r:embed="rId4"/>
            <a:srcRect l="31599" t="33751" r="33859" b="42264"/>
            <a:stretch/>
          </p:blipFill>
          <p:spPr>
            <a:xfrm>
              <a:off x="4427984" y="1556792"/>
              <a:ext cx="3663407" cy="1584176"/>
            </a:xfrm>
            <a:prstGeom prst="rect">
              <a:avLst/>
            </a:prstGeom>
          </p:spPr>
        </p:pic>
        <p:sp>
          <p:nvSpPr>
            <p:cNvPr id="8" name="Freeform 7"/>
            <p:cNvSpPr/>
            <p:nvPr/>
          </p:nvSpPr>
          <p:spPr>
            <a:xfrm>
              <a:off x="4793016" y="1776796"/>
              <a:ext cx="3072557" cy="923068"/>
            </a:xfrm>
            <a:custGeom>
              <a:avLst/>
              <a:gdLst>
                <a:gd name="connsiteX0" fmla="*/ 0 w 3072557"/>
                <a:gd name="connsiteY0" fmla="*/ 0 h 923068"/>
                <a:gd name="connsiteX1" fmla="*/ 4334 w 3072557"/>
                <a:gd name="connsiteY1" fmla="*/ 923068 h 923068"/>
                <a:gd name="connsiteX2" fmla="*/ 260019 w 3072557"/>
                <a:gd name="connsiteY2" fmla="*/ 905733 h 923068"/>
                <a:gd name="connsiteX3" fmla="*/ 260019 w 3072557"/>
                <a:gd name="connsiteY3" fmla="*/ 407363 h 923068"/>
                <a:gd name="connsiteX4" fmla="*/ 385695 w 3072557"/>
                <a:gd name="connsiteY4" fmla="*/ 212349 h 923068"/>
                <a:gd name="connsiteX5" fmla="*/ 554707 w 3072557"/>
                <a:gd name="connsiteY5" fmla="*/ 164679 h 923068"/>
                <a:gd name="connsiteX6" fmla="*/ 797392 w 3072557"/>
                <a:gd name="connsiteY6" fmla="*/ 268686 h 923068"/>
                <a:gd name="connsiteX7" fmla="*/ 858063 w 3072557"/>
                <a:gd name="connsiteY7" fmla="*/ 463701 h 923068"/>
                <a:gd name="connsiteX8" fmla="*/ 849395 w 3072557"/>
                <a:gd name="connsiteY8" fmla="*/ 897066 h 923068"/>
                <a:gd name="connsiteX9" fmla="*/ 1204755 w 3072557"/>
                <a:gd name="connsiteY9" fmla="*/ 884065 h 923068"/>
                <a:gd name="connsiteX10" fmla="*/ 1217756 w 3072557"/>
                <a:gd name="connsiteY10" fmla="*/ 429031 h 923068"/>
                <a:gd name="connsiteX11" fmla="*/ 1261092 w 3072557"/>
                <a:gd name="connsiteY11" fmla="*/ 264353 h 923068"/>
                <a:gd name="connsiteX12" fmla="*/ 1404102 w 3072557"/>
                <a:gd name="connsiteY12" fmla="*/ 138677 h 923068"/>
                <a:gd name="connsiteX13" fmla="*/ 1625119 w 3072557"/>
                <a:gd name="connsiteY13" fmla="*/ 91007 h 923068"/>
                <a:gd name="connsiteX14" fmla="*/ 1885138 w 3072557"/>
                <a:gd name="connsiteY14" fmla="*/ 225350 h 923068"/>
                <a:gd name="connsiteX15" fmla="*/ 1954476 w 3072557"/>
                <a:gd name="connsiteY15" fmla="*/ 489703 h 923068"/>
                <a:gd name="connsiteX16" fmla="*/ 1941475 w 3072557"/>
                <a:gd name="connsiteY16" fmla="*/ 901399 h 923068"/>
                <a:gd name="connsiteX17" fmla="*/ 2166825 w 3072557"/>
                <a:gd name="connsiteY17" fmla="*/ 897066 h 923068"/>
                <a:gd name="connsiteX18" fmla="*/ 2153824 w 3072557"/>
                <a:gd name="connsiteY18" fmla="*/ 654381 h 923068"/>
                <a:gd name="connsiteX19" fmla="*/ 3072557 w 3072557"/>
                <a:gd name="connsiteY19" fmla="*/ 650048 h 923068"/>
                <a:gd name="connsiteX20" fmla="*/ 3068224 w 3072557"/>
                <a:gd name="connsiteY20" fmla="*/ 13001 h 923068"/>
                <a:gd name="connsiteX21" fmla="*/ 0 w 3072557"/>
                <a:gd name="connsiteY21" fmla="*/ 0 h 92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72557" h="923068">
                  <a:moveTo>
                    <a:pt x="0" y="0"/>
                  </a:moveTo>
                  <a:cubicBezTo>
                    <a:pt x="1445" y="307689"/>
                    <a:pt x="2889" y="615379"/>
                    <a:pt x="4334" y="923068"/>
                  </a:cubicBezTo>
                  <a:lnTo>
                    <a:pt x="260019" y="905733"/>
                  </a:lnTo>
                  <a:lnTo>
                    <a:pt x="260019" y="407363"/>
                  </a:lnTo>
                  <a:lnTo>
                    <a:pt x="385695" y="212349"/>
                  </a:lnTo>
                  <a:lnTo>
                    <a:pt x="554707" y="164679"/>
                  </a:lnTo>
                  <a:lnTo>
                    <a:pt x="797392" y="268686"/>
                  </a:lnTo>
                  <a:lnTo>
                    <a:pt x="858063" y="463701"/>
                  </a:lnTo>
                  <a:lnTo>
                    <a:pt x="849395" y="897066"/>
                  </a:lnTo>
                  <a:lnTo>
                    <a:pt x="1204755" y="884065"/>
                  </a:lnTo>
                  <a:lnTo>
                    <a:pt x="1217756" y="429031"/>
                  </a:lnTo>
                  <a:lnTo>
                    <a:pt x="1261092" y="264353"/>
                  </a:lnTo>
                  <a:lnTo>
                    <a:pt x="1404102" y="138677"/>
                  </a:lnTo>
                  <a:lnTo>
                    <a:pt x="1625119" y="91007"/>
                  </a:lnTo>
                  <a:lnTo>
                    <a:pt x="1885138" y="225350"/>
                  </a:lnTo>
                  <a:lnTo>
                    <a:pt x="1954476" y="489703"/>
                  </a:lnTo>
                  <a:lnTo>
                    <a:pt x="1941475" y="901399"/>
                  </a:lnTo>
                  <a:lnTo>
                    <a:pt x="2166825" y="897066"/>
                  </a:lnTo>
                  <a:lnTo>
                    <a:pt x="2153824" y="654381"/>
                  </a:lnTo>
                  <a:lnTo>
                    <a:pt x="3072557" y="650048"/>
                  </a:lnTo>
                  <a:cubicBezTo>
                    <a:pt x="3071113" y="437699"/>
                    <a:pt x="3069668" y="225350"/>
                    <a:pt x="3068224" y="13001"/>
                  </a:cubicBezTo>
                  <a:lnTo>
                    <a:pt x="0" y="0"/>
                  </a:lnTo>
                  <a:close/>
                </a:path>
              </a:pathLst>
            </a:custGeom>
            <a:solidFill>
              <a:schemeClr val="accent6">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083371" y="2283833"/>
              <a:ext cx="515704" cy="411697"/>
            </a:xfrm>
            <a:custGeom>
              <a:avLst/>
              <a:gdLst>
                <a:gd name="connsiteX0" fmla="*/ 17334 w 515704"/>
                <a:gd name="connsiteY0" fmla="*/ 407363 h 411697"/>
                <a:gd name="connsiteX1" fmla="*/ 0 w 515704"/>
                <a:gd name="connsiteY1" fmla="*/ 0 h 411697"/>
                <a:gd name="connsiteX2" fmla="*/ 60671 w 515704"/>
                <a:gd name="connsiteY2" fmla="*/ 143011 h 411697"/>
                <a:gd name="connsiteX3" fmla="*/ 251351 w 515704"/>
                <a:gd name="connsiteY3" fmla="*/ 225350 h 411697"/>
                <a:gd name="connsiteX4" fmla="*/ 433365 w 515704"/>
                <a:gd name="connsiteY4" fmla="*/ 169012 h 411697"/>
                <a:gd name="connsiteX5" fmla="*/ 515704 w 515704"/>
                <a:gd name="connsiteY5" fmla="*/ 52004 h 411697"/>
                <a:gd name="connsiteX6" fmla="*/ 502703 w 515704"/>
                <a:gd name="connsiteY6" fmla="*/ 411697 h 411697"/>
                <a:gd name="connsiteX7" fmla="*/ 17334 w 515704"/>
                <a:gd name="connsiteY7" fmla="*/ 407363 h 41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704" h="411697">
                  <a:moveTo>
                    <a:pt x="17334" y="407363"/>
                  </a:moveTo>
                  <a:lnTo>
                    <a:pt x="0" y="0"/>
                  </a:lnTo>
                  <a:lnTo>
                    <a:pt x="60671" y="143011"/>
                  </a:lnTo>
                  <a:lnTo>
                    <a:pt x="251351" y="225350"/>
                  </a:lnTo>
                  <a:lnTo>
                    <a:pt x="433365" y="169012"/>
                  </a:lnTo>
                  <a:lnTo>
                    <a:pt x="515704" y="52004"/>
                  </a:lnTo>
                  <a:lnTo>
                    <a:pt x="502703" y="411697"/>
                  </a:lnTo>
                  <a:lnTo>
                    <a:pt x="17334" y="40736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041571" y="2341517"/>
              <a:ext cx="662940" cy="355963"/>
            </a:xfrm>
            <a:custGeom>
              <a:avLst/>
              <a:gdLst>
                <a:gd name="connsiteX0" fmla="*/ 3266 w 662940"/>
                <a:gd name="connsiteY0" fmla="*/ 352697 h 355963"/>
                <a:gd name="connsiteX1" fmla="*/ 0 w 662940"/>
                <a:gd name="connsiteY1" fmla="*/ 26126 h 355963"/>
                <a:gd name="connsiteX2" fmla="*/ 84909 w 662940"/>
                <a:gd name="connsiteY2" fmla="*/ 130629 h 355963"/>
                <a:gd name="connsiteX3" fmla="*/ 195943 w 662940"/>
                <a:gd name="connsiteY3" fmla="*/ 209006 h 355963"/>
                <a:gd name="connsiteX4" fmla="*/ 339635 w 662940"/>
                <a:gd name="connsiteY4" fmla="*/ 238397 h 355963"/>
                <a:gd name="connsiteX5" fmla="*/ 489858 w 662940"/>
                <a:gd name="connsiteY5" fmla="*/ 202474 h 355963"/>
                <a:gd name="connsiteX6" fmla="*/ 594360 w 662940"/>
                <a:gd name="connsiteY6" fmla="*/ 101237 h 355963"/>
                <a:gd name="connsiteX7" fmla="*/ 662940 w 662940"/>
                <a:gd name="connsiteY7" fmla="*/ 0 h 355963"/>
                <a:gd name="connsiteX8" fmla="*/ 662940 w 662940"/>
                <a:gd name="connsiteY8" fmla="*/ 355963 h 355963"/>
                <a:gd name="connsiteX9" fmla="*/ 3266 w 662940"/>
                <a:gd name="connsiteY9" fmla="*/ 352697 h 35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940" h="355963">
                  <a:moveTo>
                    <a:pt x="3266" y="352697"/>
                  </a:moveTo>
                  <a:cubicBezTo>
                    <a:pt x="2177" y="243840"/>
                    <a:pt x="1089" y="134983"/>
                    <a:pt x="0" y="26126"/>
                  </a:cubicBezTo>
                  <a:lnTo>
                    <a:pt x="84909" y="130629"/>
                  </a:lnTo>
                  <a:lnTo>
                    <a:pt x="195943" y="209006"/>
                  </a:lnTo>
                  <a:lnTo>
                    <a:pt x="339635" y="238397"/>
                  </a:lnTo>
                  <a:lnTo>
                    <a:pt x="489858" y="202474"/>
                  </a:lnTo>
                  <a:lnTo>
                    <a:pt x="594360" y="101237"/>
                  </a:lnTo>
                  <a:lnTo>
                    <a:pt x="662940" y="0"/>
                  </a:lnTo>
                  <a:lnTo>
                    <a:pt x="662940" y="355963"/>
                  </a:lnTo>
                  <a:lnTo>
                    <a:pt x="3266" y="35269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ircular Arrow 11"/>
          <p:cNvSpPr/>
          <p:nvPr/>
        </p:nvSpPr>
        <p:spPr>
          <a:xfrm rot="18702861">
            <a:off x="3939804" y="1421021"/>
            <a:ext cx="3072073" cy="2942886"/>
          </a:xfrm>
          <a:prstGeom prst="circularArrow">
            <a:avLst>
              <a:gd name="adj1" fmla="val 4440"/>
              <a:gd name="adj2" fmla="val 1141394"/>
              <a:gd name="adj3" fmla="val 20418218"/>
              <a:gd name="adj4" fmla="val 10800000"/>
              <a:gd name="adj5" fmla="val 699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1879B5BE-612E-4892-BCA6-B2E0DE3FD240}"/>
              </a:ext>
            </a:extLst>
          </p:cNvPr>
          <p:cNvPicPr/>
          <p:nvPr/>
        </p:nvPicPr>
        <p:blipFill rotWithShape="1">
          <a:blip r:embed="rId5" cstate="screen">
            <a:extLst>
              <a:ext uri="{28A0092B-C50C-407E-A947-70E740481C1C}">
                <a14:useLocalDpi xmlns:a14="http://schemas.microsoft.com/office/drawing/2010/main" val="0"/>
              </a:ext>
            </a:extLst>
          </a:blip>
          <a:srcRect t="5293" b="3649"/>
          <a:stretch/>
        </p:blipFill>
        <p:spPr bwMode="auto">
          <a:xfrm>
            <a:off x="4140068" y="5665231"/>
            <a:ext cx="1659629" cy="1107457"/>
          </a:xfrm>
          <a:prstGeom prst="rect">
            <a:avLst/>
          </a:prstGeom>
          <a:noFill/>
          <a:ln>
            <a:noFill/>
          </a:ln>
          <a:extLst>
            <a:ext uri="{53640926-AAD7-44D8-BBD7-CCE9431645EC}">
              <a14:shadowObscured xmlns:a14="http://schemas.microsoft.com/office/drawing/2010/main"/>
            </a:ext>
          </a:extLst>
        </p:spPr>
      </p:pic>
      <p:cxnSp>
        <p:nvCxnSpPr>
          <p:cNvPr id="17" name="Straight Arrow Connector 16"/>
          <p:cNvCxnSpPr/>
          <p:nvPr/>
        </p:nvCxnSpPr>
        <p:spPr>
          <a:xfrm flipH="1">
            <a:off x="5799580" y="5766639"/>
            <a:ext cx="1217730" cy="29485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 name="TextBox 2"/>
          <p:cNvSpPr txBox="1"/>
          <p:nvPr/>
        </p:nvSpPr>
        <p:spPr>
          <a:xfrm rot="20660476">
            <a:off x="1516790" y="5562429"/>
            <a:ext cx="2724903"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New neutronics underway but no significant changes expected</a:t>
            </a:r>
            <a:endParaRPr lang="en-GB" dirty="0"/>
          </a:p>
        </p:txBody>
      </p:sp>
    </p:spTree>
    <p:extLst>
      <p:ext uri="{BB962C8B-B14F-4D97-AF65-F5344CB8AC3E}">
        <p14:creationId xmlns:p14="http://schemas.microsoft.com/office/powerpoint/2010/main" val="475312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982FD3-D108-4D6A-A0D4-3A4B4D87D45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22803" y="1410093"/>
            <a:ext cx="8543440" cy="4171210"/>
          </a:xfrm>
          <a:prstGeom prst="rect">
            <a:avLst/>
          </a:prstGeom>
        </p:spPr>
      </p:pic>
      <p:sp>
        <p:nvSpPr>
          <p:cNvPr id="2" name="Title 1"/>
          <p:cNvSpPr>
            <a:spLocks noGrp="1"/>
          </p:cNvSpPr>
          <p:nvPr>
            <p:ph type="title"/>
          </p:nvPr>
        </p:nvSpPr>
        <p:spPr/>
        <p:txBody>
          <a:bodyPr/>
          <a:lstStyle/>
          <a:p>
            <a:r>
              <a:rPr lang="en-US" dirty="0"/>
              <a:t>3 Run</a:t>
            </a:r>
          </a:p>
        </p:txBody>
      </p:sp>
      <p:sp>
        <p:nvSpPr>
          <p:cNvPr id="4" name="Slide Number Placeholder 3"/>
          <p:cNvSpPr>
            <a:spLocks noGrp="1"/>
          </p:cNvSpPr>
          <p:nvPr>
            <p:ph type="sldNum" sz="quarter" idx="12"/>
          </p:nvPr>
        </p:nvSpPr>
        <p:spPr>
          <a:xfrm>
            <a:off x="6657600" y="6369834"/>
            <a:ext cx="2133600" cy="365125"/>
          </a:xfrm>
        </p:spPr>
        <p:txBody>
          <a:bodyPr/>
          <a:lstStyle/>
          <a:p>
            <a:fld id="{551115BC-487E-4422-894C-CB7CD3E79223}" type="slidenum">
              <a:rPr lang="en-GB" noProof="0" smtClean="0"/>
              <a:t>25</a:t>
            </a:fld>
            <a:endParaRPr lang="en-GB" noProof="0"/>
          </a:p>
        </p:txBody>
      </p:sp>
      <p:cxnSp>
        <p:nvCxnSpPr>
          <p:cNvPr id="11" name="Straight Connector 10"/>
          <p:cNvCxnSpPr/>
          <p:nvPr/>
        </p:nvCxnSpPr>
        <p:spPr>
          <a:xfrm>
            <a:off x="7117432" y="2380040"/>
            <a:ext cx="360040" cy="144016"/>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2076872" y="3964216"/>
            <a:ext cx="360040" cy="144016"/>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6830380" y="2742213"/>
            <a:ext cx="360040" cy="144016"/>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3553036" y="3565888"/>
            <a:ext cx="360040" cy="144016"/>
          </a:xfrm>
          <a:prstGeom prst="line">
            <a:avLst/>
          </a:prstGeom>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6830380" y="1083896"/>
            <a:ext cx="2301207" cy="369332"/>
          </a:xfrm>
          <a:prstGeom prst="rect">
            <a:avLst/>
          </a:prstGeom>
          <a:noFill/>
        </p:spPr>
        <p:txBody>
          <a:bodyPr wrap="none" rtlCol="0">
            <a:spAutoFit/>
          </a:bodyPr>
          <a:lstStyle/>
          <a:p>
            <a:r>
              <a:rPr lang="en-US" dirty="0"/>
              <a:t>Standard feed through</a:t>
            </a:r>
          </a:p>
        </p:txBody>
      </p:sp>
      <p:sp>
        <p:nvSpPr>
          <p:cNvPr id="19" name="TextBox 18"/>
          <p:cNvSpPr txBox="1"/>
          <p:nvPr/>
        </p:nvSpPr>
        <p:spPr>
          <a:xfrm>
            <a:off x="5702979" y="1563089"/>
            <a:ext cx="1487441" cy="646331"/>
          </a:xfrm>
          <a:prstGeom prst="rect">
            <a:avLst/>
          </a:prstGeom>
          <a:noFill/>
        </p:spPr>
        <p:txBody>
          <a:bodyPr wrap="square" rtlCol="0">
            <a:spAutoFit/>
          </a:bodyPr>
          <a:lstStyle/>
          <a:p>
            <a:r>
              <a:rPr lang="en-US" dirty="0"/>
              <a:t>Custom connection</a:t>
            </a:r>
          </a:p>
        </p:txBody>
      </p:sp>
      <p:sp>
        <p:nvSpPr>
          <p:cNvPr id="22" name="TextBox 21"/>
          <p:cNvSpPr txBox="1"/>
          <p:nvPr/>
        </p:nvSpPr>
        <p:spPr>
          <a:xfrm>
            <a:off x="3360808" y="2079902"/>
            <a:ext cx="2482218" cy="369332"/>
          </a:xfrm>
          <a:prstGeom prst="rect">
            <a:avLst/>
          </a:prstGeom>
          <a:noFill/>
        </p:spPr>
        <p:txBody>
          <a:bodyPr wrap="none" rtlCol="0">
            <a:spAutoFit/>
          </a:bodyPr>
          <a:lstStyle/>
          <a:p>
            <a:r>
              <a:rPr lang="en-US" dirty="0"/>
              <a:t>Standard section (4/2/1)</a:t>
            </a:r>
          </a:p>
        </p:txBody>
      </p:sp>
      <p:sp>
        <p:nvSpPr>
          <p:cNvPr id="23" name="TextBox 22"/>
          <p:cNvSpPr txBox="1"/>
          <p:nvPr/>
        </p:nvSpPr>
        <p:spPr>
          <a:xfrm>
            <a:off x="1526555" y="2814221"/>
            <a:ext cx="1563890" cy="369332"/>
          </a:xfrm>
          <a:prstGeom prst="rect">
            <a:avLst/>
          </a:prstGeom>
          <a:noFill/>
        </p:spPr>
        <p:txBody>
          <a:bodyPr wrap="none" rtlCol="0">
            <a:spAutoFit/>
          </a:bodyPr>
          <a:lstStyle/>
          <a:p>
            <a:r>
              <a:rPr lang="en-US" dirty="0"/>
              <a:t>Custom feeder</a:t>
            </a:r>
          </a:p>
        </p:txBody>
      </p:sp>
      <p:sp>
        <p:nvSpPr>
          <p:cNvPr id="24" name="TextBox 23"/>
          <p:cNvSpPr txBox="1"/>
          <p:nvPr/>
        </p:nvSpPr>
        <p:spPr>
          <a:xfrm>
            <a:off x="3805064" y="5154922"/>
            <a:ext cx="1593706" cy="369332"/>
          </a:xfrm>
          <a:prstGeom prst="rect">
            <a:avLst/>
          </a:prstGeom>
          <a:noFill/>
        </p:spPr>
        <p:txBody>
          <a:bodyPr wrap="none" rtlCol="0">
            <a:spAutoFit/>
          </a:bodyPr>
          <a:lstStyle/>
          <a:p>
            <a:r>
              <a:rPr lang="en-US" dirty="0"/>
              <a:t>Chain Coupling</a:t>
            </a:r>
          </a:p>
        </p:txBody>
      </p:sp>
      <p:cxnSp>
        <p:nvCxnSpPr>
          <p:cNvPr id="26" name="Straight Arrow Connector 25"/>
          <p:cNvCxnSpPr>
            <a:stCxn id="24" idx="0"/>
          </p:cNvCxnSpPr>
          <p:nvPr/>
        </p:nvCxnSpPr>
        <p:spPr>
          <a:xfrm flipH="1" flipV="1">
            <a:off x="3913076" y="3820200"/>
            <a:ext cx="688841" cy="133472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7" name="Straight Arrow Connector 26"/>
          <p:cNvCxnSpPr/>
          <p:nvPr/>
        </p:nvCxnSpPr>
        <p:spPr>
          <a:xfrm flipV="1">
            <a:off x="4876800" y="2886230"/>
            <a:ext cx="1998134" cy="226869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Straight Arrow Connector 27"/>
          <p:cNvCxnSpPr/>
          <p:nvPr/>
        </p:nvCxnSpPr>
        <p:spPr>
          <a:xfrm flipH="1" flipV="1">
            <a:off x="2589312" y="4180240"/>
            <a:ext cx="1668185" cy="97468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33" name="Picture 3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flipH="1">
            <a:off x="6749246" y="4629344"/>
            <a:ext cx="1549318" cy="2017486"/>
          </a:xfrm>
          <a:prstGeom prst="rect">
            <a:avLst/>
          </a:prstGeom>
        </p:spPr>
      </p:pic>
      <p:cxnSp>
        <p:nvCxnSpPr>
          <p:cNvPr id="34" name="Straight Connector 33"/>
          <p:cNvCxnSpPr/>
          <p:nvPr/>
        </p:nvCxnSpPr>
        <p:spPr>
          <a:xfrm flipV="1">
            <a:off x="7848712" y="5043944"/>
            <a:ext cx="359349" cy="9165"/>
          </a:xfrm>
          <a:prstGeom prst="line">
            <a:avLst/>
          </a:prstGeom>
        </p:spPr>
        <p:style>
          <a:lnRef idx="3">
            <a:schemeClr val="accent2"/>
          </a:lnRef>
          <a:fillRef idx="0">
            <a:schemeClr val="accent2"/>
          </a:fillRef>
          <a:effectRef idx="2">
            <a:schemeClr val="accent2"/>
          </a:effectRef>
          <a:fontRef idx="minor">
            <a:schemeClr val="tx1"/>
          </a:fontRef>
        </p:style>
      </p:cxnSp>
      <p:cxnSp>
        <p:nvCxnSpPr>
          <p:cNvPr id="36" name="Straight Connector 35"/>
          <p:cNvCxnSpPr/>
          <p:nvPr/>
        </p:nvCxnSpPr>
        <p:spPr>
          <a:xfrm flipV="1">
            <a:off x="7858015" y="5487436"/>
            <a:ext cx="359349" cy="9165"/>
          </a:xfrm>
          <a:prstGeom prst="line">
            <a:avLst/>
          </a:prstGeom>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flipV="1">
            <a:off x="7868613" y="6080637"/>
            <a:ext cx="359349" cy="9165"/>
          </a:xfrm>
          <a:prstGeom prst="line">
            <a:avLst/>
          </a:prstGeom>
        </p:spPr>
        <p:style>
          <a:lnRef idx="3">
            <a:schemeClr val="accent2"/>
          </a:lnRef>
          <a:fillRef idx="0">
            <a:schemeClr val="accent2"/>
          </a:fillRef>
          <a:effectRef idx="2">
            <a:schemeClr val="accent2"/>
          </a:effectRef>
          <a:fontRef idx="minor">
            <a:schemeClr val="tx1"/>
          </a:fontRef>
        </p:style>
      </p:cxnSp>
      <p:sp>
        <p:nvSpPr>
          <p:cNvPr id="38" name="TextBox 37"/>
          <p:cNvSpPr txBox="1"/>
          <p:nvPr/>
        </p:nvSpPr>
        <p:spPr>
          <a:xfrm>
            <a:off x="7461347" y="6462164"/>
            <a:ext cx="526106" cy="369332"/>
          </a:xfrm>
          <a:prstGeom prst="rect">
            <a:avLst/>
          </a:prstGeom>
          <a:noFill/>
        </p:spPr>
        <p:txBody>
          <a:bodyPr wrap="none" rtlCol="0">
            <a:spAutoFit/>
          </a:bodyPr>
          <a:lstStyle/>
          <a:p>
            <a:r>
              <a:rPr lang="en-US" dirty="0"/>
              <a:t>Rail</a:t>
            </a:r>
          </a:p>
        </p:txBody>
      </p:sp>
      <p:sp>
        <p:nvSpPr>
          <p:cNvPr id="39" name="TextBox 38"/>
          <p:cNvSpPr txBox="1"/>
          <p:nvPr/>
        </p:nvSpPr>
        <p:spPr>
          <a:xfrm>
            <a:off x="6403139" y="5961250"/>
            <a:ext cx="1074333" cy="646331"/>
          </a:xfrm>
          <a:prstGeom prst="rect">
            <a:avLst/>
          </a:prstGeom>
          <a:noFill/>
        </p:spPr>
        <p:txBody>
          <a:bodyPr wrap="none" rtlCol="0">
            <a:spAutoFit/>
          </a:bodyPr>
          <a:lstStyle/>
          <a:p>
            <a:r>
              <a:rPr lang="en-US" dirty="0"/>
              <a:t>Compact </a:t>
            </a:r>
          </a:p>
          <a:p>
            <a:r>
              <a:rPr lang="en-US" dirty="0"/>
              <a:t>Support</a:t>
            </a:r>
          </a:p>
        </p:txBody>
      </p:sp>
      <p:sp>
        <p:nvSpPr>
          <p:cNvPr id="40" name="TextBox 39"/>
          <p:cNvSpPr txBox="1"/>
          <p:nvPr/>
        </p:nvSpPr>
        <p:spPr>
          <a:xfrm rot="16200000">
            <a:off x="8268670" y="4609101"/>
            <a:ext cx="889411" cy="646331"/>
          </a:xfrm>
          <a:prstGeom prst="rect">
            <a:avLst/>
          </a:prstGeom>
          <a:noFill/>
        </p:spPr>
        <p:txBody>
          <a:bodyPr wrap="none" rtlCol="0">
            <a:spAutoFit/>
          </a:bodyPr>
          <a:lstStyle/>
          <a:p>
            <a:r>
              <a:rPr lang="en-US" dirty="0"/>
              <a:t>Vertical</a:t>
            </a:r>
          </a:p>
          <a:p>
            <a:r>
              <a:rPr lang="en-US" dirty="0"/>
              <a:t>Cable</a:t>
            </a:r>
          </a:p>
        </p:txBody>
      </p:sp>
      <p:sp>
        <p:nvSpPr>
          <p:cNvPr id="3" name="TextBox 2"/>
          <p:cNvSpPr txBox="1"/>
          <p:nvPr/>
        </p:nvSpPr>
        <p:spPr>
          <a:xfrm>
            <a:off x="543473" y="5708681"/>
            <a:ext cx="5701689"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t>From feed through to POU it’s a Fixed installation </a:t>
            </a:r>
          </a:p>
          <a:p>
            <a:pPr marL="342900" indent="-342900">
              <a:buFont typeface="Arial" panose="020B0604020202020204" pitchFamily="34" charset="0"/>
              <a:buChar char="•"/>
            </a:pPr>
            <a:r>
              <a:rPr lang="en-US" sz="2000" dirty="0"/>
              <a:t>Route around access requirements</a:t>
            </a:r>
          </a:p>
          <a:p>
            <a:pPr marL="342900" indent="-342900">
              <a:buFont typeface="Arial" panose="020B0604020202020204" pitchFamily="34" charset="0"/>
              <a:buChar char="•"/>
            </a:pPr>
            <a:r>
              <a:rPr lang="en-US" sz="2000" dirty="0"/>
              <a:t>Exception for vacuum pipes (removable sections)</a:t>
            </a:r>
            <a:endParaRPr lang="en-GB" sz="2000" dirty="0"/>
          </a:p>
        </p:txBody>
      </p:sp>
    </p:spTree>
    <p:extLst>
      <p:ext uri="{BB962C8B-B14F-4D97-AF65-F5344CB8AC3E}">
        <p14:creationId xmlns:p14="http://schemas.microsoft.com/office/powerpoint/2010/main" val="2920908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6C40B2E-DD06-475E-A856-62BD4C98937E}"/>
              </a:ext>
            </a:extLst>
          </p:cNvPr>
          <p:cNvPicPr>
            <a:picLocks noChangeAspect="1"/>
          </p:cNvPicPr>
          <p:nvPr/>
        </p:nvPicPr>
        <p:blipFill>
          <a:blip r:embed="rId2"/>
          <a:stretch>
            <a:fillRect/>
          </a:stretch>
        </p:blipFill>
        <p:spPr>
          <a:xfrm>
            <a:off x="1059417" y="2850887"/>
            <a:ext cx="7192071" cy="3376059"/>
          </a:xfrm>
          <a:prstGeom prst="rect">
            <a:avLst/>
          </a:prstGeom>
        </p:spPr>
      </p:pic>
      <p:sp>
        <p:nvSpPr>
          <p:cNvPr id="2" name="Title 1">
            <a:extLst>
              <a:ext uri="{FF2B5EF4-FFF2-40B4-BE49-F238E27FC236}">
                <a16:creationId xmlns:a16="http://schemas.microsoft.com/office/drawing/2014/main" id="{E51CCC2E-3BF5-4795-9BAF-2631FDD4D5F4}"/>
              </a:ext>
            </a:extLst>
          </p:cNvPr>
          <p:cNvSpPr>
            <a:spLocks noGrp="1"/>
          </p:cNvSpPr>
          <p:nvPr>
            <p:ph type="title"/>
          </p:nvPr>
        </p:nvSpPr>
        <p:spPr/>
        <p:txBody>
          <a:bodyPr/>
          <a:lstStyle/>
          <a:p>
            <a:r>
              <a:rPr lang="sv-SE" dirty="0"/>
              <a:t>4 Point </a:t>
            </a:r>
            <a:r>
              <a:rPr lang="sv-SE" dirty="0" err="1"/>
              <a:t>of</a:t>
            </a:r>
            <a:r>
              <a:rPr lang="sv-SE" dirty="0"/>
              <a:t> </a:t>
            </a:r>
            <a:r>
              <a:rPr lang="sv-SE" dirty="0" err="1"/>
              <a:t>Use</a:t>
            </a:r>
            <a:br>
              <a:rPr lang="sv-SE" dirty="0"/>
            </a:br>
            <a:r>
              <a:rPr lang="sv-SE" dirty="0"/>
              <a:t>going the last mile </a:t>
            </a:r>
          </a:p>
        </p:txBody>
      </p:sp>
      <p:sp>
        <p:nvSpPr>
          <p:cNvPr id="4" name="Slide Number Placeholder 3">
            <a:extLst>
              <a:ext uri="{FF2B5EF4-FFF2-40B4-BE49-F238E27FC236}">
                <a16:creationId xmlns:a16="http://schemas.microsoft.com/office/drawing/2014/main" id="{39B6F335-4F00-4D06-A18E-C6E2E47E28D9}"/>
              </a:ext>
            </a:extLst>
          </p:cNvPr>
          <p:cNvSpPr>
            <a:spLocks noGrp="1"/>
          </p:cNvSpPr>
          <p:nvPr>
            <p:ph type="sldNum" sz="quarter" idx="12"/>
          </p:nvPr>
        </p:nvSpPr>
        <p:spPr/>
        <p:txBody>
          <a:bodyPr/>
          <a:lstStyle/>
          <a:p>
            <a:fld id="{551115BC-487E-4422-894C-CB7CD3E79223}" type="slidenum">
              <a:rPr lang="en-GB" noProof="0" smtClean="0"/>
              <a:t>26</a:t>
            </a:fld>
            <a:endParaRPr lang="en-GB" noProof="0"/>
          </a:p>
        </p:txBody>
      </p:sp>
      <p:sp>
        <p:nvSpPr>
          <p:cNvPr id="7" name="Oval 6"/>
          <p:cNvSpPr/>
          <p:nvPr/>
        </p:nvSpPr>
        <p:spPr>
          <a:xfrm>
            <a:off x="5655472" y="3517100"/>
            <a:ext cx="648073" cy="59537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Oval 7"/>
          <p:cNvSpPr/>
          <p:nvPr/>
        </p:nvSpPr>
        <p:spPr>
          <a:xfrm>
            <a:off x="2555776" y="3427079"/>
            <a:ext cx="3168352" cy="67710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Oval 8"/>
          <p:cNvSpPr/>
          <p:nvPr/>
        </p:nvSpPr>
        <p:spPr>
          <a:xfrm rot="5400000">
            <a:off x="1461412" y="3238343"/>
            <a:ext cx="1256780" cy="1284775"/>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TextBox 9"/>
          <p:cNvSpPr txBox="1"/>
          <p:nvPr/>
        </p:nvSpPr>
        <p:spPr>
          <a:xfrm>
            <a:off x="5979509" y="1626118"/>
            <a:ext cx="1327458" cy="646331"/>
          </a:xfrm>
          <a:prstGeom prst="rect">
            <a:avLst/>
          </a:prstGeom>
          <a:noFill/>
        </p:spPr>
        <p:txBody>
          <a:bodyPr wrap="square" rtlCol="0">
            <a:spAutoFit/>
          </a:bodyPr>
          <a:lstStyle/>
          <a:p>
            <a:r>
              <a:rPr lang="en-US" dirty="0"/>
              <a:t>R12 Quick Coupling </a:t>
            </a:r>
          </a:p>
        </p:txBody>
      </p:sp>
      <p:sp>
        <p:nvSpPr>
          <p:cNvPr id="11" name="TextBox 10"/>
          <p:cNvSpPr txBox="1"/>
          <p:nvPr/>
        </p:nvSpPr>
        <p:spPr>
          <a:xfrm>
            <a:off x="3801267" y="1608929"/>
            <a:ext cx="2016224" cy="1200329"/>
          </a:xfrm>
          <a:prstGeom prst="rect">
            <a:avLst/>
          </a:prstGeom>
          <a:noFill/>
        </p:spPr>
        <p:txBody>
          <a:bodyPr wrap="square" rtlCol="0">
            <a:spAutoFit/>
          </a:bodyPr>
          <a:lstStyle/>
          <a:p>
            <a:r>
              <a:rPr lang="en-US" dirty="0"/>
              <a:t>R12-R7 Feeder </a:t>
            </a:r>
          </a:p>
          <a:p>
            <a:pPr marL="285750" indent="-285750">
              <a:buFont typeface="Arial" panose="020B0604020202020204" pitchFamily="34" charset="0"/>
              <a:buChar char="•"/>
            </a:pPr>
            <a:r>
              <a:rPr lang="en-US" dirty="0"/>
              <a:t>Removable</a:t>
            </a:r>
          </a:p>
          <a:p>
            <a:pPr marL="285750" indent="-285750">
              <a:buFont typeface="Arial" panose="020B0604020202020204" pitchFamily="34" charset="0"/>
              <a:buChar char="•"/>
            </a:pPr>
            <a:r>
              <a:rPr lang="en-US" dirty="0" err="1"/>
              <a:t>Accessable</a:t>
            </a:r>
            <a:endParaRPr lang="en-US" dirty="0"/>
          </a:p>
          <a:p>
            <a:pPr marL="285750" indent="-285750">
              <a:buFont typeface="Arial" panose="020B0604020202020204" pitchFamily="34" charset="0"/>
              <a:buChar char="•"/>
            </a:pPr>
            <a:r>
              <a:rPr lang="en-US" dirty="0"/>
              <a:t>Q. Couplings </a:t>
            </a:r>
          </a:p>
        </p:txBody>
      </p:sp>
      <p:sp>
        <p:nvSpPr>
          <p:cNvPr id="12" name="TextBox 11"/>
          <p:cNvSpPr txBox="1"/>
          <p:nvPr/>
        </p:nvSpPr>
        <p:spPr>
          <a:xfrm>
            <a:off x="1479283" y="1558225"/>
            <a:ext cx="2232248" cy="646331"/>
          </a:xfrm>
          <a:prstGeom prst="rect">
            <a:avLst/>
          </a:prstGeom>
          <a:noFill/>
        </p:spPr>
        <p:txBody>
          <a:bodyPr wrap="square" rtlCol="0">
            <a:spAutoFit/>
          </a:bodyPr>
          <a:lstStyle/>
          <a:p>
            <a:r>
              <a:rPr lang="en-US" dirty="0"/>
              <a:t>R7 &gt; Chopper </a:t>
            </a:r>
          </a:p>
          <a:p>
            <a:pPr marL="285750" indent="-285750">
              <a:buFont typeface="Arial" panose="020B0604020202020204" pitchFamily="34" charset="0"/>
              <a:buChar char="•"/>
            </a:pPr>
            <a:r>
              <a:rPr lang="en-US" dirty="0"/>
              <a:t>Flexible / Snorkel</a:t>
            </a:r>
          </a:p>
        </p:txBody>
      </p:sp>
      <p:cxnSp>
        <p:nvCxnSpPr>
          <p:cNvPr id="14" name="Straight Connector 13"/>
          <p:cNvCxnSpPr/>
          <p:nvPr/>
        </p:nvCxnSpPr>
        <p:spPr>
          <a:xfrm flipV="1">
            <a:off x="2089802" y="2499822"/>
            <a:ext cx="321959" cy="752518"/>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a:stCxn id="8" idx="0"/>
          </p:cNvCxnSpPr>
          <p:nvPr/>
        </p:nvCxnSpPr>
        <p:spPr>
          <a:xfrm flipV="1">
            <a:off x="4139952" y="2946719"/>
            <a:ext cx="515501" cy="48036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a:stCxn id="7" idx="0"/>
            <a:endCxn id="10" idx="2"/>
          </p:cNvCxnSpPr>
          <p:nvPr/>
        </p:nvCxnSpPr>
        <p:spPr>
          <a:xfrm flipV="1">
            <a:off x="5979509" y="2272449"/>
            <a:ext cx="663729" cy="1244651"/>
          </a:xfrm>
          <a:prstGeom prst="line">
            <a:avLst/>
          </a:prstGeom>
        </p:spPr>
        <p:style>
          <a:lnRef idx="2">
            <a:schemeClr val="accent2"/>
          </a:lnRef>
          <a:fillRef idx="0">
            <a:schemeClr val="accent2"/>
          </a:fillRef>
          <a:effectRef idx="1">
            <a:schemeClr val="accent2"/>
          </a:effectRef>
          <a:fontRef idx="minor">
            <a:schemeClr val="tx1"/>
          </a:fontRef>
        </p:style>
      </p:cxnSp>
      <p:sp>
        <p:nvSpPr>
          <p:cNvPr id="20" name="TextBox 19"/>
          <p:cNvSpPr txBox="1"/>
          <p:nvPr/>
        </p:nvSpPr>
        <p:spPr>
          <a:xfrm>
            <a:off x="7370352" y="1622927"/>
            <a:ext cx="1327458" cy="646331"/>
          </a:xfrm>
          <a:prstGeom prst="rect">
            <a:avLst/>
          </a:prstGeom>
          <a:noFill/>
        </p:spPr>
        <p:txBody>
          <a:bodyPr wrap="square" rtlCol="0">
            <a:spAutoFit/>
          </a:bodyPr>
          <a:lstStyle/>
          <a:p>
            <a:r>
              <a:rPr lang="en-US" dirty="0"/>
              <a:t>R12 &gt; </a:t>
            </a:r>
            <a:br>
              <a:rPr lang="en-US" dirty="0"/>
            </a:br>
            <a:r>
              <a:rPr lang="en-US" dirty="0"/>
              <a:t>Rigid</a:t>
            </a:r>
          </a:p>
        </p:txBody>
      </p:sp>
    </p:spTree>
    <p:extLst>
      <p:ext uri="{BB962C8B-B14F-4D97-AF65-F5344CB8AC3E}">
        <p14:creationId xmlns:p14="http://schemas.microsoft.com/office/powerpoint/2010/main" val="2290060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54" y="159928"/>
            <a:ext cx="7139136" cy="1143000"/>
          </a:xfrm>
        </p:spPr>
        <p:txBody>
          <a:bodyPr>
            <a:noAutofit/>
          </a:bodyPr>
          <a:lstStyle/>
          <a:p>
            <a:r>
              <a:rPr lang="en-US" sz="3600" dirty="0"/>
              <a:t>Which equipment should be equipped to be remote handled ?</a:t>
            </a:r>
          </a:p>
        </p:txBody>
      </p:sp>
      <p:sp>
        <p:nvSpPr>
          <p:cNvPr id="4" name="Content Placeholder 3"/>
          <p:cNvSpPr>
            <a:spLocks noGrp="1"/>
          </p:cNvSpPr>
          <p:nvPr>
            <p:ph sz="half" idx="1"/>
          </p:nvPr>
        </p:nvSpPr>
        <p:spPr>
          <a:xfrm>
            <a:off x="148473" y="1600202"/>
            <a:ext cx="5068011" cy="4525963"/>
          </a:xfrm>
        </p:spPr>
        <p:txBody>
          <a:bodyPr>
            <a:noAutofit/>
          </a:bodyPr>
          <a:lstStyle/>
          <a:p>
            <a:pPr marL="457200" indent="-457200">
              <a:buFont typeface="+mj-lt"/>
              <a:buAutoNum type="arabicPeriod"/>
            </a:pPr>
            <a:r>
              <a:rPr lang="en-US" sz="2000" dirty="0"/>
              <a:t>Equipment which represents a significant hazard to personnel during interventions (due to activation). </a:t>
            </a:r>
            <a:r>
              <a:rPr lang="en-US" sz="2000" dirty="0" err="1"/>
              <a:t>Eg</a:t>
            </a:r>
            <a:r>
              <a:rPr lang="en-US" sz="2000" dirty="0"/>
              <a:t> &gt;0.5mSv after 48hrs</a:t>
            </a:r>
          </a:p>
          <a:p>
            <a:r>
              <a:rPr lang="en-US" sz="2000" dirty="0"/>
              <a:t>PPS choppers</a:t>
            </a:r>
          </a:p>
          <a:p>
            <a:r>
              <a:rPr lang="en-US" sz="2000" dirty="0"/>
              <a:t>Shutters </a:t>
            </a:r>
          </a:p>
          <a:p>
            <a:r>
              <a:rPr lang="en-US" sz="2000" dirty="0"/>
              <a:t>Collimators</a:t>
            </a:r>
          </a:p>
          <a:p>
            <a:pPr marL="0" indent="0">
              <a:buNone/>
            </a:pPr>
            <a:endParaRPr lang="en-US" sz="2000" dirty="0"/>
          </a:p>
          <a:p>
            <a:pPr marL="0" indent="0">
              <a:buNone/>
            </a:pPr>
            <a:r>
              <a:rPr lang="en-US" sz="2000" dirty="0"/>
              <a:t>2.    Equipment which requires regular      intervention.</a:t>
            </a:r>
          </a:p>
          <a:p>
            <a:r>
              <a:rPr lang="en-US" sz="2000" dirty="0"/>
              <a:t>Overhaul or inspect period &lt; 10 years.</a:t>
            </a:r>
          </a:p>
          <a:p>
            <a:r>
              <a:rPr lang="en-US" sz="2000" dirty="0"/>
              <a:t>Removed frequently i.e. is installed between R6 – R11.5 </a:t>
            </a:r>
          </a:p>
          <a:p>
            <a:endParaRPr lang="en-US" sz="2000" dirty="0"/>
          </a:p>
          <a:p>
            <a:pPr marL="0" indent="0">
              <a:buNone/>
            </a:pPr>
            <a:r>
              <a:rPr lang="en-US" sz="2000" dirty="0"/>
              <a:t>3.    Equipment presenting a unacceptable risk of breakdown. Reliability &lt; 98% </a:t>
            </a:r>
          </a:p>
        </p:txBody>
      </p:sp>
      <p:pic>
        <p:nvPicPr>
          <p:cNvPr id="6" name="Content Placeholder 5" descr="ISK50502.JPG"/>
          <p:cNvPicPr>
            <a:picLocks noGrp="1" noChangeAspect="1"/>
          </p:cNvPicPr>
          <p:nvPr>
            <p:ph sz="half" idx="2"/>
          </p:nvPr>
        </p:nvPicPr>
        <p:blipFill>
          <a:blip r:embed="rId2" cstate="screen">
            <a:extLst>
              <a:ext uri="{28A0092B-C50C-407E-A947-70E740481C1C}">
                <a14:useLocalDpi xmlns:a14="http://schemas.microsoft.com/office/drawing/2010/main"/>
              </a:ext>
            </a:extLst>
          </a:blip>
          <a:srcRect l="-18468" r="-18468"/>
          <a:stretch>
            <a:fillRect/>
          </a:stretch>
        </p:blipFill>
        <p:spPr>
          <a:xfrm>
            <a:off x="5138604" y="1824687"/>
            <a:ext cx="3838287" cy="4301478"/>
          </a:xfrm>
        </p:spPr>
      </p:pic>
    </p:spTree>
    <p:extLst>
      <p:ext uri="{BB962C8B-B14F-4D97-AF65-F5344CB8AC3E}">
        <p14:creationId xmlns:p14="http://schemas.microsoft.com/office/powerpoint/2010/main" val="2312773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62" y="135001"/>
            <a:ext cx="7139136" cy="1143000"/>
          </a:xfrm>
        </p:spPr>
        <p:txBody>
          <a:bodyPr/>
          <a:lstStyle/>
          <a:p>
            <a:r>
              <a:rPr lang="en-GB" dirty="0"/>
              <a:t>Zone I </a:t>
            </a:r>
            <a:br>
              <a:rPr lang="en-GB" dirty="0"/>
            </a:br>
            <a:r>
              <a:rPr lang="en-GB" dirty="0"/>
              <a:t>Remote handling Ready</a:t>
            </a:r>
          </a:p>
        </p:txBody>
      </p:sp>
      <p:sp>
        <p:nvSpPr>
          <p:cNvPr id="3" name="Content Placeholder 2"/>
          <p:cNvSpPr>
            <a:spLocks noGrp="1"/>
          </p:cNvSpPr>
          <p:nvPr>
            <p:ph sz="half" idx="1"/>
          </p:nvPr>
        </p:nvSpPr>
        <p:spPr>
          <a:xfrm>
            <a:off x="149262" y="1535500"/>
            <a:ext cx="5293162" cy="4525963"/>
          </a:xfrm>
        </p:spPr>
        <p:txBody>
          <a:bodyPr>
            <a:noAutofit/>
          </a:bodyPr>
          <a:lstStyle/>
          <a:p>
            <a:pPr marL="0" indent="0">
              <a:buNone/>
            </a:pPr>
            <a:r>
              <a:rPr lang="en-GB" sz="2000" dirty="0"/>
              <a:t>Solutions required for </a:t>
            </a:r>
          </a:p>
          <a:p>
            <a:pPr marL="0" indent="0">
              <a:buNone/>
            </a:pPr>
            <a:endParaRPr lang="en-GB" sz="2000" dirty="0"/>
          </a:p>
          <a:p>
            <a:r>
              <a:rPr lang="en-GB" sz="2000" dirty="0"/>
              <a:t>Support structures</a:t>
            </a:r>
          </a:p>
          <a:p>
            <a:r>
              <a:rPr lang="en-GB" sz="2000" dirty="0"/>
              <a:t>Fixations</a:t>
            </a:r>
          </a:p>
          <a:p>
            <a:r>
              <a:rPr lang="en-GB" sz="2000" dirty="0"/>
              <a:t>Alignment  &amp; repeatability</a:t>
            </a:r>
          </a:p>
          <a:p>
            <a:r>
              <a:rPr lang="en-GB" sz="2000" dirty="0"/>
              <a:t>Guidance in / out</a:t>
            </a:r>
          </a:p>
          <a:p>
            <a:r>
              <a:rPr lang="en-GB" sz="2000" dirty="0"/>
              <a:t>Service connections</a:t>
            </a:r>
          </a:p>
          <a:p>
            <a:endParaRPr lang="en-GB" sz="2000" dirty="0"/>
          </a:p>
          <a:p>
            <a:pPr marL="0" indent="0">
              <a:buNone/>
            </a:pPr>
            <a:r>
              <a:rPr lang="en-US" sz="2000" dirty="0"/>
              <a:t>Developed in collaboration with </a:t>
            </a:r>
          </a:p>
          <a:p>
            <a:endParaRPr lang="en-GB" sz="2000" dirty="0"/>
          </a:p>
          <a:p>
            <a:endParaRPr lang="en-GB" sz="2000" dirty="0"/>
          </a:p>
        </p:txBody>
      </p:sp>
      <p:sp>
        <p:nvSpPr>
          <p:cNvPr id="4" name="Slide Number Placeholder 3"/>
          <p:cNvSpPr>
            <a:spLocks noGrp="1"/>
          </p:cNvSpPr>
          <p:nvPr>
            <p:ph type="sldNum" sz="quarter" idx="12"/>
          </p:nvPr>
        </p:nvSpPr>
        <p:spPr/>
        <p:txBody>
          <a:bodyPr/>
          <a:lstStyle/>
          <a:p>
            <a:fld id="{551115BC-487E-4422-894C-CB7CD3E79223}" type="slidenum">
              <a:rPr lang="sv-SE" smtClean="0"/>
              <a:t>28</a:t>
            </a:fld>
            <a:endParaRPr lang="sv-SE" dirty="0"/>
          </a:p>
        </p:txBody>
      </p:sp>
      <p:pic>
        <p:nvPicPr>
          <p:cNvPr id="11" name="Content Placeholder 10"/>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694719" y="944204"/>
            <a:ext cx="2374082" cy="2615356"/>
          </a:xfrm>
          <a:prstGeom prst="rect">
            <a:avLst/>
          </a:prstGeom>
        </p:spPr>
      </p:pic>
      <p:pic>
        <p:nvPicPr>
          <p:cNvPr id="7" name="Picture 6" descr="Photo 2016-06-22 17 28 2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3514" y="2058986"/>
            <a:ext cx="935287" cy="1364294"/>
          </a:xfrm>
          <a:prstGeom prst="rect">
            <a:avLst/>
          </a:prstGeom>
        </p:spPr>
      </p:pic>
      <p:pic>
        <p:nvPicPr>
          <p:cNvPr id="12" name="Picture 11" descr="Macintosh HD:Users:eriknilsson:Dropbox:WU8 CHIM:Variants:Pillar:new2 copy.png"/>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38788" y="1535500"/>
            <a:ext cx="1973769" cy="2881610"/>
          </a:xfrm>
          <a:prstGeom prst="rect">
            <a:avLst/>
          </a:prstGeom>
          <a:noFill/>
          <a:ln>
            <a:noFill/>
          </a:ln>
        </p:spPr>
      </p:pic>
      <p:pic>
        <p:nvPicPr>
          <p:cNvPr id="8" name="Picture 7" descr="ORNL.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4809" y="5865204"/>
            <a:ext cx="1338929" cy="690218"/>
          </a:xfrm>
          <a:prstGeom prst="rect">
            <a:avLst/>
          </a:prstGeom>
        </p:spPr>
      </p:pic>
      <p:pic>
        <p:nvPicPr>
          <p:cNvPr id="13" name="Picture 12" descr="stfc_isis.g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21224" y="5191655"/>
            <a:ext cx="2078844" cy="473559"/>
          </a:xfrm>
          <a:prstGeom prst="rect">
            <a:avLst/>
          </a:prstGeom>
        </p:spPr>
      </p:pic>
      <p:pic>
        <p:nvPicPr>
          <p:cNvPr id="15" name="Picture 14"/>
          <p:cNvPicPr>
            <a:picLocks noChangeAspect="1"/>
          </p:cNvPicPr>
          <p:nvPr/>
        </p:nvPicPr>
        <p:blipFill>
          <a:blip r:embed="rId8"/>
          <a:stretch>
            <a:fillRect/>
          </a:stretch>
        </p:blipFill>
        <p:spPr>
          <a:xfrm>
            <a:off x="3202131" y="5702799"/>
            <a:ext cx="597937" cy="760089"/>
          </a:xfrm>
          <a:prstGeom prst="rect">
            <a:avLst/>
          </a:prstGeom>
        </p:spPr>
      </p:pic>
      <p:pic>
        <p:nvPicPr>
          <p:cNvPr id="16" name="Picture 15" descr="Julich.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8997" y="5191655"/>
            <a:ext cx="1211541" cy="392723"/>
          </a:xfrm>
          <a:prstGeom prst="rect">
            <a:avLst/>
          </a:prstGeom>
        </p:spPr>
      </p:pic>
      <p:pic>
        <p:nvPicPr>
          <p:cNvPr id="14" name="Content Placeholder 3"/>
          <p:cNvPicPr>
            <a:picLocks noChangeAspect="1"/>
          </p:cNvPicPr>
          <p:nvPr/>
        </p:nvPicPr>
        <p:blipFill rotWithShape="1">
          <a:blip r:embed="rId10"/>
          <a:srcRect b="41901"/>
          <a:stretch/>
        </p:blipFill>
        <p:spPr>
          <a:xfrm>
            <a:off x="6795251" y="3652937"/>
            <a:ext cx="2192800" cy="2215508"/>
          </a:xfrm>
          <a:prstGeom prst="rect">
            <a:avLst/>
          </a:prstGeom>
        </p:spPr>
      </p:pic>
      <p:sp>
        <p:nvSpPr>
          <p:cNvPr id="5" name="TextBox 4"/>
          <p:cNvSpPr txBox="1"/>
          <p:nvPr/>
        </p:nvSpPr>
        <p:spPr>
          <a:xfrm>
            <a:off x="5979854" y="5875669"/>
            <a:ext cx="2800767" cy="646331"/>
          </a:xfrm>
          <a:prstGeom prst="rect">
            <a:avLst/>
          </a:prstGeom>
          <a:noFill/>
        </p:spPr>
        <p:txBody>
          <a:bodyPr wrap="none" rtlCol="0">
            <a:spAutoFit/>
          </a:bodyPr>
          <a:lstStyle/>
          <a:p>
            <a:r>
              <a:rPr lang="en-US" dirty="0"/>
              <a:t>More effort required</a:t>
            </a:r>
          </a:p>
          <a:p>
            <a:pPr marL="285750" indent="-285750">
              <a:buFont typeface="Arial"/>
              <a:buChar char="•"/>
            </a:pPr>
            <a:r>
              <a:rPr lang="en-US" dirty="0"/>
              <a:t>Vacuum vessel couplings </a:t>
            </a:r>
          </a:p>
        </p:txBody>
      </p:sp>
      <p:pic>
        <p:nvPicPr>
          <p:cNvPr id="17" name="Picture 3"/>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4138788" y="4738539"/>
            <a:ext cx="2202333" cy="1928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7719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Unscheduled </a:t>
            </a:r>
            <a:br>
              <a:rPr lang="en-US" dirty="0"/>
            </a:br>
            <a:r>
              <a:rPr lang="en-US" dirty="0"/>
              <a:t>(breakdowns &amp; </a:t>
            </a:r>
            <a:r>
              <a:rPr lang="en-US" dirty="0" err="1"/>
              <a:t>unforseen</a:t>
            </a:r>
            <a:r>
              <a:rPr lang="en-US" dirty="0"/>
              <a:t>)</a:t>
            </a:r>
          </a:p>
        </p:txBody>
      </p:sp>
      <p:sp>
        <p:nvSpPr>
          <p:cNvPr id="3" name="Content Placeholder 2"/>
          <p:cNvSpPr>
            <a:spLocks noGrp="1"/>
          </p:cNvSpPr>
          <p:nvPr>
            <p:ph idx="1"/>
          </p:nvPr>
        </p:nvSpPr>
        <p:spPr/>
        <p:txBody>
          <a:bodyPr>
            <a:normAutofit/>
          </a:bodyPr>
          <a:lstStyle/>
          <a:p>
            <a:pPr marL="0" indent="0">
              <a:buNone/>
            </a:pPr>
            <a:r>
              <a:rPr lang="en-US" sz="2400" b="1" dirty="0"/>
              <a:t>Activity		Incidence over 10yr period</a:t>
            </a:r>
          </a:p>
          <a:p>
            <a:pPr marL="0" indent="0">
              <a:buNone/>
            </a:pPr>
            <a:endParaRPr lang="en-US" sz="2400" dirty="0"/>
          </a:p>
          <a:p>
            <a:r>
              <a:rPr lang="en-US" sz="2400" dirty="0"/>
              <a:t>Beam-port systems breakdown	4</a:t>
            </a:r>
          </a:p>
          <a:p>
            <a:r>
              <a:rPr lang="en-US" sz="2400" dirty="0"/>
              <a:t>Neutron chopper failure		40</a:t>
            </a:r>
          </a:p>
          <a:p>
            <a:r>
              <a:rPr lang="en-US" sz="2400" dirty="0"/>
              <a:t>Optics breakdown			20</a:t>
            </a:r>
          </a:p>
          <a:p>
            <a:r>
              <a:rPr lang="en-US" sz="2400" dirty="0"/>
              <a:t>Instrument shutter breakdown	20</a:t>
            </a:r>
          </a:p>
          <a:p>
            <a:r>
              <a:rPr lang="en-US" sz="2400" dirty="0"/>
              <a:t>Other component breakdown	60</a:t>
            </a:r>
          </a:p>
          <a:p>
            <a:r>
              <a:rPr lang="en-US" sz="2400" dirty="0"/>
              <a:t>Removal of hot components (neighboring work) 		30</a:t>
            </a:r>
          </a:p>
          <a:p>
            <a:r>
              <a:rPr lang="en-US" sz="2400" dirty="0"/>
              <a:t>Accident scenarios (H2)					2</a:t>
            </a:r>
          </a:p>
          <a:p>
            <a:pPr marL="0" indent="0">
              <a:buNone/>
            </a:pPr>
            <a:endParaRPr lang="en-US" sz="2400" dirty="0"/>
          </a:p>
        </p:txBody>
      </p:sp>
      <p:sp>
        <p:nvSpPr>
          <p:cNvPr id="4" name="TextBox 3"/>
          <p:cNvSpPr txBox="1"/>
          <p:nvPr/>
        </p:nvSpPr>
        <p:spPr>
          <a:xfrm>
            <a:off x="2497833" y="6199172"/>
            <a:ext cx="4707764" cy="400110"/>
          </a:xfrm>
          <a:prstGeom prst="rect">
            <a:avLst/>
          </a:prstGeom>
          <a:noFill/>
        </p:spPr>
        <p:txBody>
          <a:bodyPr wrap="none" rtlCol="0">
            <a:spAutoFit/>
          </a:bodyPr>
          <a:lstStyle/>
          <a:p>
            <a:r>
              <a:rPr lang="en-US" sz="2000" dirty="0">
                <a:solidFill>
                  <a:srgbClr val="FF0000"/>
                </a:solidFill>
              </a:rPr>
              <a:t>NOTE : Indicative figures – work in progress</a:t>
            </a:r>
          </a:p>
        </p:txBody>
      </p:sp>
    </p:spTree>
    <p:extLst>
      <p:ext uri="{BB962C8B-B14F-4D97-AF65-F5344CB8AC3E}">
        <p14:creationId xmlns:p14="http://schemas.microsoft.com/office/powerpoint/2010/main" val="9223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Game plan</a:t>
            </a:r>
          </a:p>
        </p:txBody>
      </p:sp>
      <p:sp>
        <p:nvSpPr>
          <p:cNvPr id="3" name="Content Placeholder 2"/>
          <p:cNvSpPr>
            <a:spLocks noGrp="1"/>
          </p:cNvSpPr>
          <p:nvPr>
            <p:ph idx="1"/>
          </p:nvPr>
        </p:nvSpPr>
        <p:spPr>
          <a:xfrm>
            <a:off x="770020" y="2024985"/>
            <a:ext cx="7916779" cy="4525963"/>
          </a:xfrm>
        </p:spPr>
        <p:txBody>
          <a:bodyPr>
            <a:normAutofit fontScale="70000" lnSpcReduction="20000"/>
          </a:bodyPr>
          <a:lstStyle/>
          <a:p>
            <a:r>
              <a:rPr lang="sv-SE" dirty="0" err="1"/>
              <a:t>overview</a:t>
            </a:r>
            <a:r>
              <a:rPr lang="sv-SE" dirty="0"/>
              <a:t> instrument </a:t>
            </a:r>
            <a:r>
              <a:rPr lang="sv-SE" dirty="0" err="1"/>
              <a:t>suite</a:t>
            </a:r>
            <a:r>
              <a:rPr lang="sv-SE" dirty="0"/>
              <a:t> </a:t>
            </a:r>
          </a:p>
          <a:p>
            <a:r>
              <a:rPr lang="sv-SE" dirty="0" err="1"/>
              <a:t>overview</a:t>
            </a:r>
            <a:r>
              <a:rPr lang="sv-SE" dirty="0"/>
              <a:t> bunker </a:t>
            </a:r>
          </a:p>
          <a:p>
            <a:r>
              <a:rPr lang="sv-SE" dirty="0"/>
              <a:t>bunker </a:t>
            </a:r>
            <a:r>
              <a:rPr lang="sv-SE" dirty="0" err="1"/>
              <a:t>functions</a:t>
            </a:r>
            <a:r>
              <a:rPr lang="sv-SE" dirty="0"/>
              <a:t> </a:t>
            </a:r>
          </a:p>
          <a:p>
            <a:pPr lvl="1"/>
            <a:r>
              <a:rPr lang="sv-SE" dirty="0" err="1"/>
              <a:t>volume</a:t>
            </a:r>
            <a:r>
              <a:rPr lang="sv-SE" dirty="0"/>
              <a:t> for instrument </a:t>
            </a:r>
            <a:r>
              <a:rPr lang="sv-SE" dirty="0" err="1"/>
              <a:t>components</a:t>
            </a:r>
            <a:endParaRPr lang="sv-SE" dirty="0"/>
          </a:p>
          <a:p>
            <a:pPr lvl="1"/>
            <a:r>
              <a:rPr lang="sv-SE" dirty="0" err="1"/>
              <a:t>safety</a:t>
            </a:r>
            <a:r>
              <a:rPr lang="sv-SE" dirty="0"/>
              <a:t> </a:t>
            </a:r>
          </a:p>
          <a:p>
            <a:pPr lvl="1"/>
            <a:r>
              <a:rPr lang="sv-SE" dirty="0" err="1"/>
              <a:t>background</a:t>
            </a:r>
            <a:r>
              <a:rPr lang="sv-SE" dirty="0"/>
              <a:t> </a:t>
            </a:r>
            <a:r>
              <a:rPr lang="sv-SE" dirty="0" err="1"/>
              <a:t>reduction</a:t>
            </a:r>
            <a:endParaRPr lang="sv-SE" dirty="0"/>
          </a:p>
          <a:p>
            <a:pPr lvl="1"/>
            <a:r>
              <a:rPr lang="sv-SE" dirty="0"/>
              <a:t>access</a:t>
            </a:r>
          </a:p>
          <a:p>
            <a:r>
              <a:rPr lang="sv-SE" dirty="0" err="1"/>
              <a:t>safety</a:t>
            </a:r>
            <a:r>
              <a:rPr lang="sv-SE" dirty="0"/>
              <a:t> </a:t>
            </a:r>
          </a:p>
          <a:p>
            <a:pPr lvl="1"/>
            <a:r>
              <a:rPr lang="sv-SE" dirty="0" err="1"/>
              <a:t>radiological</a:t>
            </a:r>
            <a:r>
              <a:rPr lang="sv-SE" dirty="0"/>
              <a:t> </a:t>
            </a:r>
            <a:r>
              <a:rPr lang="sv-SE" dirty="0" err="1"/>
              <a:t>shielding</a:t>
            </a:r>
            <a:r>
              <a:rPr lang="sv-SE" dirty="0"/>
              <a:t> </a:t>
            </a:r>
          </a:p>
          <a:p>
            <a:pPr lvl="1"/>
            <a:r>
              <a:rPr lang="sv-SE" dirty="0" err="1"/>
              <a:t>conventional</a:t>
            </a:r>
            <a:r>
              <a:rPr lang="sv-SE" dirty="0"/>
              <a:t> </a:t>
            </a:r>
            <a:r>
              <a:rPr lang="sv-SE" dirty="0" err="1"/>
              <a:t>safety</a:t>
            </a:r>
            <a:endParaRPr lang="sv-SE" dirty="0"/>
          </a:p>
          <a:p>
            <a:pPr lvl="1"/>
            <a:r>
              <a:rPr lang="sv-SE" dirty="0"/>
              <a:t>air </a:t>
            </a:r>
            <a:r>
              <a:rPr lang="sv-SE" dirty="0" err="1"/>
              <a:t>activation</a:t>
            </a:r>
            <a:r>
              <a:rPr lang="sv-SE" dirty="0"/>
              <a:t> / </a:t>
            </a:r>
            <a:r>
              <a:rPr lang="sv-SE" dirty="0" err="1"/>
              <a:t>contamination</a:t>
            </a:r>
            <a:endParaRPr lang="sv-SE" dirty="0"/>
          </a:p>
          <a:p>
            <a:r>
              <a:rPr lang="sv-SE" dirty="0" err="1"/>
              <a:t>Background</a:t>
            </a:r>
            <a:r>
              <a:rPr lang="sv-SE" dirty="0"/>
              <a:t> </a:t>
            </a:r>
            <a:r>
              <a:rPr lang="sv-SE" dirty="0" err="1"/>
              <a:t>reduction</a:t>
            </a:r>
            <a:r>
              <a:rPr lang="sv-SE" dirty="0"/>
              <a:t> </a:t>
            </a:r>
          </a:p>
          <a:p>
            <a:r>
              <a:rPr lang="sv-SE" dirty="0" err="1"/>
              <a:t>Intergration</a:t>
            </a:r>
            <a:r>
              <a:rPr lang="sv-SE" dirty="0"/>
              <a:t> </a:t>
            </a:r>
            <a:r>
              <a:rPr lang="sv-SE" dirty="0" err="1"/>
              <a:t>of</a:t>
            </a:r>
            <a:r>
              <a:rPr lang="sv-SE" dirty="0"/>
              <a:t> instrument </a:t>
            </a:r>
            <a:r>
              <a:rPr lang="sv-SE" dirty="0" err="1"/>
              <a:t>components</a:t>
            </a:r>
            <a:endParaRPr lang="sv-SE" dirty="0"/>
          </a:p>
          <a:p>
            <a:r>
              <a:rPr lang="sv-SE" dirty="0" err="1"/>
              <a:t>Operational</a:t>
            </a:r>
            <a:r>
              <a:rPr lang="sv-SE" dirty="0"/>
              <a:t> </a:t>
            </a:r>
            <a:r>
              <a:rPr lang="sv-SE" dirty="0" err="1"/>
              <a:t>issues</a:t>
            </a:r>
            <a:r>
              <a:rPr lang="sv-SE" dirty="0"/>
              <a:t> </a:t>
            </a:r>
          </a:p>
          <a:p>
            <a:pPr lvl="1"/>
            <a:r>
              <a:rPr lang="sv-SE" dirty="0"/>
              <a:t>access</a:t>
            </a:r>
          </a:p>
          <a:p>
            <a:endParaRPr lang="en-US" sz="3600"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4282545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Operational Environment</a:t>
            </a:r>
          </a:p>
        </p:txBody>
      </p:sp>
      <p:sp>
        <p:nvSpPr>
          <p:cNvPr id="7" name="Subtitle 6"/>
          <p:cNvSpPr>
            <a:spLocks noGrp="1"/>
          </p:cNvSpPr>
          <p:nvPr>
            <p:ph type="subTitle" idx="1"/>
          </p:nvPr>
        </p:nvSpPr>
        <p:spPr/>
        <p:txBody>
          <a:bodyPr/>
          <a:lstStyle/>
          <a:p>
            <a:r>
              <a:rPr lang="en-US" dirty="0"/>
              <a:t>Zoning</a:t>
            </a:r>
          </a:p>
        </p:txBody>
      </p:sp>
      <p:sp>
        <p:nvSpPr>
          <p:cNvPr id="5" name="Slide Number Placeholder 4"/>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30</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588757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84" y="132674"/>
            <a:ext cx="7139136" cy="1143000"/>
          </a:xfrm>
        </p:spPr>
        <p:txBody>
          <a:bodyPr>
            <a:normAutofit/>
          </a:bodyPr>
          <a:lstStyle/>
          <a:p>
            <a:r>
              <a:rPr lang="en-US" dirty="0"/>
              <a:t>Conditions in the Bunker (beam off)</a:t>
            </a:r>
            <a:br>
              <a:rPr lang="en-US" dirty="0"/>
            </a:br>
            <a:r>
              <a:rPr lang="en-US" dirty="0"/>
              <a:t>Component Activation </a:t>
            </a:r>
          </a:p>
        </p:txBody>
      </p:sp>
      <p:pic>
        <p:nvPicPr>
          <p:cNvPr id="55" name="Picture 54" descr="1_instrument.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61442" y="3979733"/>
            <a:ext cx="3893581" cy="2653054"/>
          </a:xfrm>
          <a:prstGeom prst="rect">
            <a:avLst/>
          </a:prstGeom>
        </p:spPr>
      </p:pic>
      <p:pic>
        <p:nvPicPr>
          <p:cNvPr id="3" name="Picture 2"/>
          <p:cNvPicPr>
            <a:picLocks noChangeAspect="1"/>
          </p:cNvPicPr>
          <p:nvPr/>
        </p:nvPicPr>
        <p:blipFill>
          <a:blip r:embed="rId4"/>
          <a:stretch>
            <a:fillRect/>
          </a:stretch>
        </p:blipFill>
        <p:spPr>
          <a:xfrm>
            <a:off x="4769318" y="4331279"/>
            <a:ext cx="4155608" cy="1859189"/>
          </a:xfrm>
          <a:prstGeom prst="rect">
            <a:avLst/>
          </a:prstGeom>
        </p:spPr>
      </p:pic>
      <p:pic>
        <p:nvPicPr>
          <p:cNvPr id="4" name="Picture 3"/>
          <p:cNvPicPr>
            <a:picLocks noChangeAspect="1"/>
          </p:cNvPicPr>
          <p:nvPr/>
        </p:nvPicPr>
        <p:blipFill>
          <a:blip r:embed="rId5"/>
          <a:stretch>
            <a:fillRect/>
          </a:stretch>
        </p:blipFill>
        <p:spPr>
          <a:xfrm>
            <a:off x="6142956" y="1625468"/>
            <a:ext cx="2569585" cy="2255921"/>
          </a:xfrm>
          <a:prstGeom prst="rect">
            <a:avLst/>
          </a:prstGeom>
        </p:spPr>
      </p:pic>
      <p:sp>
        <p:nvSpPr>
          <p:cNvPr id="5" name="Content Placeholder 4"/>
          <p:cNvSpPr>
            <a:spLocks noGrp="1"/>
          </p:cNvSpPr>
          <p:nvPr>
            <p:ph sz="half" idx="1"/>
          </p:nvPr>
        </p:nvSpPr>
        <p:spPr>
          <a:xfrm>
            <a:off x="94209" y="1625468"/>
            <a:ext cx="5267489" cy="2356017"/>
          </a:xfrm>
        </p:spPr>
        <p:txBody>
          <a:bodyPr>
            <a:normAutofit/>
          </a:bodyPr>
          <a:lstStyle/>
          <a:p>
            <a:pPr marL="0" indent="0">
              <a:buNone/>
            </a:pPr>
            <a:r>
              <a:rPr lang="en-US" sz="2000" dirty="0"/>
              <a:t>Three contributions</a:t>
            </a:r>
          </a:p>
          <a:p>
            <a:r>
              <a:rPr lang="en-US" sz="2000" dirty="0"/>
              <a:t>Bunker shielding		ESS 0416081</a:t>
            </a:r>
          </a:p>
          <a:p>
            <a:r>
              <a:rPr lang="en-US" sz="2000" dirty="0"/>
              <a:t>Instrument components 	ESS 0087853</a:t>
            </a:r>
          </a:p>
          <a:p>
            <a:r>
              <a:rPr lang="en-US" sz="2000" dirty="0"/>
              <a:t>Target systems		In progress</a:t>
            </a:r>
          </a:p>
        </p:txBody>
      </p:sp>
      <p:sp>
        <p:nvSpPr>
          <p:cNvPr id="6" name="TextBox 5">
            <a:extLst>
              <a:ext uri="{FF2B5EF4-FFF2-40B4-BE49-F238E27FC236}">
                <a16:creationId xmlns:a16="http://schemas.microsoft.com/office/drawing/2014/main" id="{F988ACE6-3DF3-2947-A5D8-A0356F342BCC}"/>
              </a:ext>
            </a:extLst>
          </p:cNvPr>
          <p:cNvSpPr txBox="1"/>
          <p:nvPr/>
        </p:nvSpPr>
        <p:spPr>
          <a:xfrm>
            <a:off x="5091778" y="6155497"/>
            <a:ext cx="3634456" cy="646331"/>
          </a:xfrm>
          <a:prstGeom prst="rect">
            <a:avLst/>
          </a:prstGeom>
          <a:noFill/>
        </p:spPr>
        <p:txBody>
          <a:bodyPr wrap="none" rtlCol="0">
            <a:spAutoFit/>
          </a:bodyPr>
          <a:lstStyle/>
          <a:p>
            <a:r>
              <a:rPr lang="en-GB" dirty="0"/>
              <a:t>Target</a:t>
            </a:r>
          </a:p>
          <a:p>
            <a:r>
              <a:rPr lang="en-GB" dirty="0"/>
              <a:t>Bulk shielding &lt;2microSv/h (@30cm)</a:t>
            </a:r>
          </a:p>
        </p:txBody>
      </p:sp>
      <p:sp>
        <p:nvSpPr>
          <p:cNvPr id="8" name="TextBox 7">
            <a:extLst>
              <a:ext uri="{FF2B5EF4-FFF2-40B4-BE49-F238E27FC236}">
                <a16:creationId xmlns:a16="http://schemas.microsoft.com/office/drawing/2014/main" id="{1AE38592-F282-B74C-9F66-9F5424C1CE1F}"/>
              </a:ext>
            </a:extLst>
          </p:cNvPr>
          <p:cNvSpPr txBox="1"/>
          <p:nvPr/>
        </p:nvSpPr>
        <p:spPr>
          <a:xfrm>
            <a:off x="5187084" y="3961947"/>
            <a:ext cx="3978846" cy="369332"/>
          </a:xfrm>
          <a:prstGeom prst="rect">
            <a:avLst/>
          </a:prstGeom>
          <a:noFill/>
        </p:spPr>
        <p:txBody>
          <a:bodyPr wrap="none" rtlCol="0">
            <a:spAutoFit/>
          </a:bodyPr>
          <a:lstStyle/>
          <a:p>
            <a:r>
              <a:rPr lang="en-GB" dirty="0"/>
              <a:t> Target : hot spots &lt;5 </a:t>
            </a:r>
            <a:r>
              <a:rPr lang="en-GB" dirty="0" err="1"/>
              <a:t>microSv</a:t>
            </a:r>
            <a:r>
              <a:rPr lang="en-GB" dirty="0"/>
              <a:t>/h@ 30cm </a:t>
            </a:r>
          </a:p>
        </p:txBody>
      </p:sp>
      <p:sp>
        <p:nvSpPr>
          <p:cNvPr id="9" name="TextBox 8">
            <a:extLst>
              <a:ext uri="{FF2B5EF4-FFF2-40B4-BE49-F238E27FC236}">
                <a16:creationId xmlns:a16="http://schemas.microsoft.com/office/drawing/2014/main" id="{F1571032-338F-C54D-9081-FEBD624A57C7}"/>
              </a:ext>
            </a:extLst>
          </p:cNvPr>
          <p:cNvSpPr txBox="1"/>
          <p:nvPr/>
        </p:nvSpPr>
        <p:spPr>
          <a:xfrm>
            <a:off x="278104" y="6448121"/>
            <a:ext cx="3914085" cy="369332"/>
          </a:xfrm>
          <a:prstGeom prst="rect">
            <a:avLst/>
          </a:prstGeom>
          <a:noFill/>
        </p:spPr>
        <p:txBody>
          <a:bodyPr wrap="none" rtlCol="0">
            <a:spAutoFit/>
          </a:bodyPr>
          <a:lstStyle/>
          <a:p>
            <a:r>
              <a:rPr lang="en-GB" dirty="0"/>
              <a:t> Target value &lt;15microSv/h (on contact)</a:t>
            </a:r>
          </a:p>
        </p:txBody>
      </p:sp>
      <p:grpSp>
        <p:nvGrpSpPr>
          <p:cNvPr id="13" name="Group 12">
            <a:extLst>
              <a:ext uri="{FF2B5EF4-FFF2-40B4-BE49-F238E27FC236}">
                <a16:creationId xmlns:a16="http://schemas.microsoft.com/office/drawing/2014/main" id="{68D52027-255A-1E4E-A196-0079D063B385}"/>
              </a:ext>
            </a:extLst>
          </p:cNvPr>
          <p:cNvGrpSpPr/>
          <p:nvPr/>
        </p:nvGrpSpPr>
        <p:grpSpPr>
          <a:xfrm>
            <a:off x="1178270" y="1090238"/>
            <a:ext cx="5990672" cy="5209398"/>
            <a:chOff x="10254366" y="1559666"/>
            <a:chExt cx="5990672" cy="5209398"/>
          </a:xfrm>
        </p:grpSpPr>
        <p:graphicFrame>
          <p:nvGraphicFramePr>
            <p:cNvPr id="7" name="Chart 6">
              <a:extLst>
                <a:ext uri="{FF2B5EF4-FFF2-40B4-BE49-F238E27FC236}">
                  <a16:creationId xmlns:a16="http://schemas.microsoft.com/office/drawing/2014/main" id="{1E897E14-AAB5-D14A-8281-1DA0FA62342E}"/>
                </a:ext>
              </a:extLst>
            </p:cNvPr>
            <p:cNvGraphicFramePr/>
            <p:nvPr>
              <p:extLst>
                <p:ext uri="{D42A27DB-BD31-4B8C-83A1-F6EECF244321}">
                  <p14:modId xmlns:p14="http://schemas.microsoft.com/office/powerpoint/2010/main" val="811948569"/>
                </p:ext>
              </p:extLst>
            </p:nvPr>
          </p:nvGraphicFramePr>
          <p:xfrm>
            <a:off x="10254366" y="1559666"/>
            <a:ext cx="5990672" cy="5209398"/>
          </p:xfrm>
          <a:graphic>
            <a:graphicData uri="http://schemas.openxmlformats.org/drawingml/2006/chart">
              <c:chart xmlns:c="http://schemas.openxmlformats.org/drawingml/2006/chart" xmlns:r="http://schemas.openxmlformats.org/officeDocument/2006/relationships" r:id="rId6"/>
            </a:graphicData>
          </a:graphic>
        </p:graphicFrame>
        <p:pic>
          <p:nvPicPr>
            <p:cNvPr id="11" name="Picture 2" descr="C:\Users\iainsutton\Pictures\depositphotos_6851983-stock-illustration-construction-worker-job-icon-pictogram.jpg">
              <a:extLst>
                <a:ext uri="{FF2B5EF4-FFF2-40B4-BE49-F238E27FC236}">
                  <a16:creationId xmlns:a16="http://schemas.microsoft.com/office/drawing/2014/main" id="{9CBC18A6-7D91-9B4F-B708-BBE8CCC7D6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03853" y="3746246"/>
              <a:ext cx="943200" cy="12091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0415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87" y="65163"/>
            <a:ext cx="5364979" cy="1143000"/>
          </a:xfrm>
        </p:spPr>
        <p:txBody>
          <a:bodyPr>
            <a:normAutofit/>
          </a:bodyPr>
          <a:lstStyle/>
          <a:p>
            <a:r>
              <a:rPr lang="en-US" dirty="0"/>
              <a:t>Accessibility during shutdown</a:t>
            </a:r>
            <a:br>
              <a:rPr lang="en-US" dirty="0"/>
            </a:br>
            <a:r>
              <a:rPr lang="en-US" dirty="0"/>
              <a:t>- front of bunker</a:t>
            </a:r>
          </a:p>
        </p:txBody>
      </p:sp>
      <p:sp>
        <p:nvSpPr>
          <p:cNvPr id="127" name="Content Placeholder 2"/>
          <p:cNvSpPr>
            <a:spLocks noGrp="1"/>
          </p:cNvSpPr>
          <p:nvPr>
            <p:ph sz="half" idx="1"/>
          </p:nvPr>
        </p:nvSpPr>
        <p:spPr>
          <a:xfrm>
            <a:off x="43127" y="3592089"/>
            <a:ext cx="6296401" cy="3027631"/>
          </a:xfrm>
        </p:spPr>
        <p:txBody>
          <a:bodyPr vert="horz" lIns="91440" tIns="45720" rIns="91440" bIns="45720" rtlCol="0">
            <a:noAutofit/>
          </a:bodyPr>
          <a:lstStyle/>
          <a:p>
            <a:pPr marL="0" indent="0">
              <a:buNone/>
            </a:pPr>
            <a:r>
              <a:rPr lang="en-US" sz="1800" b="1" dirty="0"/>
              <a:t>Assumptions</a:t>
            </a:r>
            <a:r>
              <a:rPr lang="en-US" sz="1800" dirty="0"/>
              <a:t>	Gamma shutters present</a:t>
            </a:r>
          </a:p>
          <a:p>
            <a:pPr marL="0" indent="0">
              <a:buNone/>
            </a:pPr>
            <a:r>
              <a:rPr lang="en-US" sz="1800" dirty="0"/>
              <a:t>		Aluminum guide housings</a:t>
            </a:r>
          </a:p>
          <a:p>
            <a:pPr marL="0" indent="0">
              <a:buNone/>
            </a:pPr>
            <a:endParaRPr lang="en-US" sz="1800" dirty="0"/>
          </a:p>
          <a:p>
            <a:pPr marL="0" indent="0">
              <a:buNone/>
            </a:pPr>
            <a:r>
              <a:rPr lang="en-US" sz="1800" dirty="0"/>
              <a:t>Number of sources (&gt;0.5)	~50</a:t>
            </a:r>
          </a:p>
          <a:p>
            <a:pPr marL="0" indent="0">
              <a:buNone/>
            </a:pPr>
            <a:r>
              <a:rPr lang="en-US" sz="1800" dirty="0"/>
              <a:t>Source ‘density’	 	&gt;3 per m2</a:t>
            </a:r>
          </a:p>
          <a:p>
            <a:pPr marL="0" indent="0">
              <a:buNone/>
            </a:pPr>
            <a:r>
              <a:rPr lang="en-US" sz="1800" dirty="0"/>
              <a:t>Exposure regime		‘in-contact’ 					</a:t>
            </a:r>
          </a:p>
          <a:p>
            <a:pPr marL="0" indent="0">
              <a:buNone/>
            </a:pPr>
            <a:r>
              <a:rPr lang="en-US" sz="1800" b="1" dirty="0"/>
              <a:t>Delay for personnel access</a:t>
            </a:r>
          </a:p>
          <a:p>
            <a:pPr marL="0" indent="0">
              <a:buNone/>
            </a:pPr>
            <a:r>
              <a:rPr lang="en-US" sz="1800" dirty="0"/>
              <a:t>@Roof level 	~ 48-72hr     hotspot removal 	</a:t>
            </a:r>
          </a:p>
          <a:p>
            <a:pPr marL="0" indent="0">
              <a:buNone/>
            </a:pPr>
            <a:r>
              <a:rPr lang="en-US" sz="1800" dirty="0"/>
              <a:t>@Floor level	&gt; 7days   	Highly restricted (Hotspot removal)</a:t>
            </a:r>
          </a:p>
          <a:p>
            <a:pPr marL="0" indent="0">
              <a:buNone/>
            </a:pPr>
            <a:r>
              <a:rPr lang="en-US" sz="1800" dirty="0"/>
              <a:t>		</a:t>
            </a:r>
          </a:p>
          <a:p>
            <a:pPr marL="0" indent="0">
              <a:buNone/>
            </a:pPr>
            <a:r>
              <a:rPr lang="en-US" sz="1800" dirty="0"/>
              <a:t> </a:t>
            </a:r>
          </a:p>
        </p:txBody>
      </p:sp>
      <p:pic>
        <p:nvPicPr>
          <p:cNvPr id="58" name="Picture 57" descr="Dose rates_contact_IJS.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1587" y="1515765"/>
            <a:ext cx="5499159" cy="2056918"/>
          </a:xfrm>
          <a:prstGeom prst="rect">
            <a:avLst/>
          </a:prstGeom>
        </p:spPr>
      </p:pic>
      <p:grpSp>
        <p:nvGrpSpPr>
          <p:cNvPr id="5" name="Group 4"/>
          <p:cNvGrpSpPr/>
          <p:nvPr/>
        </p:nvGrpSpPr>
        <p:grpSpPr>
          <a:xfrm>
            <a:off x="5838026" y="1254158"/>
            <a:ext cx="3173753" cy="4637049"/>
            <a:chOff x="5845239" y="3364216"/>
            <a:chExt cx="1782215" cy="3260748"/>
          </a:xfrm>
        </p:grpSpPr>
        <p:pic>
          <p:nvPicPr>
            <p:cNvPr id="61" name="Content Placeholder 4"/>
            <p:cNvPicPr>
              <a:picLocks noChangeAspect="1"/>
            </p:cNvPicPr>
            <p:nvPr/>
          </p:nvPicPr>
          <p:blipFill rotWithShape="1">
            <a:blip r:embed="rId4" cstate="email">
              <a:extLst>
                <a:ext uri="{28A0092B-C50C-407E-A947-70E740481C1C}">
                  <a14:useLocalDpi xmlns:a14="http://schemas.microsoft.com/office/drawing/2010/main"/>
                </a:ext>
              </a:extLst>
            </a:blip>
            <a:srcRect l="52367" t="31436" r="24615" b="8007"/>
            <a:stretch/>
          </p:blipFill>
          <p:spPr>
            <a:xfrm>
              <a:off x="5845239" y="3364216"/>
              <a:ext cx="1782215" cy="3260748"/>
            </a:xfrm>
            <a:prstGeom prst="rect">
              <a:avLst/>
            </a:prstGeom>
          </p:spPr>
        </p:pic>
        <p:sp>
          <p:nvSpPr>
            <p:cNvPr id="66" name="Oval 65"/>
            <p:cNvSpPr/>
            <p:nvPr/>
          </p:nvSpPr>
          <p:spPr>
            <a:xfrm>
              <a:off x="6460401" y="3737731"/>
              <a:ext cx="131833" cy="129953"/>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460401" y="5701096"/>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6283473" y="4261873"/>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6037469" y="4347723"/>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6915660" y="4183856"/>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6146151" y="4183856"/>
              <a:ext cx="131833" cy="129953"/>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6277984" y="4021488"/>
              <a:ext cx="131833" cy="129953"/>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6526317" y="5105141"/>
              <a:ext cx="131833" cy="129953"/>
            </a:xfrm>
            <a:prstGeom prst="ellipse">
              <a:avLst/>
            </a:prstGeom>
            <a:solidFill>
              <a:srgbClr val="0070C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6217556" y="5492198"/>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6080235" y="5843987"/>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6146479" y="4466381"/>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6349389" y="5216978"/>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6724009" y="5587401"/>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6305642" y="5352801"/>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6620760" y="5827224"/>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6375190" y="5064221"/>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6006645" y="5665820"/>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6298551" y="6243852"/>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6730093" y="5908963"/>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6231801" y="4576897"/>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6430384" y="4714343"/>
              <a:ext cx="131833" cy="129953"/>
            </a:xfrm>
            <a:prstGeom prst="ellipse">
              <a:avLst/>
            </a:prstGeom>
            <a:solidFill>
              <a:srgbClr val="0070C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p:nvSpPr>
          <p:spPr>
            <a:xfrm>
              <a:off x="6612801" y="3890131"/>
              <a:ext cx="131833" cy="129953"/>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6496301" y="5244667"/>
              <a:ext cx="131833" cy="129953"/>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a:off x="6464552" y="5438332"/>
              <a:ext cx="131833" cy="129953"/>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6605084" y="5827224"/>
              <a:ext cx="131833" cy="129953"/>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6984781" y="5327494"/>
              <a:ext cx="131833" cy="129953"/>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6789925" y="3845152"/>
              <a:ext cx="131833" cy="129953"/>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6420693" y="4409503"/>
              <a:ext cx="131833" cy="129953"/>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6554843" y="4669409"/>
              <a:ext cx="131833" cy="129953"/>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6146151" y="5957177"/>
              <a:ext cx="131833" cy="129953"/>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1" name="Block Arc 130"/>
          <p:cNvSpPr/>
          <p:nvPr/>
        </p:nvSpPr>
        <p:spPr>
          <a:xfrm rot="5400000">
            <a:off x="4702967" y="2535381"/>
            <a:ext cx="2049272" cy="2298952"/>
          </a:xfrm>
          <a:prstGeom prst="blockArc">
            <a:avLst>
              <a:gd name="adj1" fmla="val 11546830"/>
              <a:gd name="adj2" fmla="val 20566002"/>
              <a:gd name="adj3" fmla="val 3546"/>
            </a:avLst>
          </a:prstGeom>
          <a:solidFill>
            <a:srgbClr val="0000FF">
              <a:alpha val="67000"/>
            </a:srgb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2" name="TextBox 131"/>
          <p:cNvSpPr txBox="1"/>
          <p:nvPr/>
        </p:nvSpPr>
        <p:spPr>
          <a:xfrm>
            <a:off x="1779258" y="2208862"/>
            <a:ext cx="570188" cy="215444"/>
          </a:xfrm>
          <a:prstGeom prst="rect">
            <a:avLst/>
          </a:prstGeom>
          <a:solidFill>
            <a:schemeClr val="bg1"/>
          </a:solidFill>
        </p:spPr>
        <p:txBody>
          <a:bodyPr wrap="none" rtlCol="0">
            <a:spAutoFit/>
          </a:bodyPr>
          <a:lstStyle/>
          <a:p>
            <a:r>
              <a:rPr lang="en-US" sz="800" dirty="0"/>
              <a:t>Tungsten</a:t>
            </a:r>
          </a:p>
        </p:txBody>
      </p:sp>
      <p:sp>
        <p:nvSpPr>
          <p:cNvPr id="40" name="TextBox 39"/>
          <p:cNvSpPr txBox="1"/>
          <p:nvPr/>
        </p:nvSpPr>
        <p:spPr>
          <a:xfrm>
            <a:off x="5838026" y="5715066"/>
            <a:ext cx="3173753" cy="523220"/>
          </a:xfrm>
          <a:prstGeom prst="rect">
            <a:avLst/>
          </a:prstGeom>
          <a:solidFill>
            <a:schemeClr val="bg1"/>
          </a:solidFill>
        </p:spPr>
        <p:txBody>
          <a:bodyPr wrap="square" rtlCol="0">
            <a:spAutoFit/>
          </a:bodyPr>
          <a:lstStyle/>
          <a:p>
            <a:pPr algn="ctr"/>
            <a:r>
              <a:rPr lang="en-US" sz="1400" b="1" dirty="0"/>
              <a:t>Gamma source distribution 3days after shutdown (@contact)</a:t>
            </a:r>
          </a:p>
        </p:txBody>
      </p:sp>
      <p:sp>
        <p:nvSpPr>
          <p:cNvPr id="41" name="Oval 40"/>
          <p:cNvSpPr/>
          <p:nvPr/>
        </p:nvSpPr>
        <p:spPr>
          <a:xfrm>
            <a:off x="6806446" y="3451354"/>
            <a:ext cx="234767" cy="184804"/>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114815" y="3451354"/>
            <a:ext cx="234767" cy="184804"/>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7879555" y="3358952"/>
            <a:ext cx="234767" cy="184804"/>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4092940" y="1447830"/>
            <a:ext cx="1557806" cy="1674537"/>
          </a:xfrm>
          <a:prstGeom prst="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3037840" y="1447830"/>
            <a:ext cx="1031217" cy="1692502"/>
          </a:xfrm>
          <a:prstGeom prst="rect">
            <a:avLst/>
          </a:prstGeom>
          <a:solidFill>
            <a:srgbClr val="FF0000">
              <a:alpha val="15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Block Arc 45"/>
          <p:cNvSpPr/>
          <p:nvPr/>
        </p:nvSpPr>
        <p:spPr>
          <a:xfrm rot="7094071">
            <a:off x="5172579" y="2791524"/>
            <a:ext cx="3419279" cy="2509231"/>
          </a:xfrm>
          <a:prstGeom prst="blockArc">
            <a:avLst>
              <a:gd name="adj1" fmla="val 12683639"/>
              <a:gd name="adj2" fmla="val 20281500"/>
              <a:gd name="adj3" fmla="val 3898"/>
            </a:avLst>
          </a:prstGeom>
          <a:solidFill>
            <a:srgbClr val="FFFF00">
              <a:alpha val="67000"/>
            </a:srgb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7" name="Oval 46"/>
          <p:cNvSpPr/>
          <p:nvPr/>
        </p:nvSpPr>
        <p:spPr>
          <a:xfrm>
            <a:off x="7328166" y="3974370"/>
            <a:ext cx="234767" cy="184804"/>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637155" y="4399671"/>
            <a:ext cx="234767" cy="184804"/>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986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29" y="76039"/>
            <a:ext cx="7139136" cy="1143000"/>
          </a:xfrm>
        </p:spPr>
        <p:txBody>
          <a:bodyPr/>
          <a:lstStyle/>
          <a:p>
            <a:r>
              <a:rPr lang="en-US" dirty="0"/>
              <a:t>Accessibility during shutdown</a:t>
            </a:r>
            <a:br>
              <a:rPr lang="en-US" dirty="0"/>
            </a:br>
            <a:r>
              <a:rPr lang="en-US" dirty="0"/>
              <a:t>- rear of bunker</a:t>
            </a:r>
          </a:p>
        </p:txBody>
      </p:sp>
      <p:sp>
        <p:nvSpPr>
          <p:cNvPr id="41" name="Oval 40"/>
          <p:cNvSpPr/>
          <p:nvPr/>
        </p:nvSpPr>
        <p:spPr>
          <a:xfrm>
            <a:off x="7205565" y="3795307"/>
            <a:ext cx="131833" cy="129953"/>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2" name="Content Placeholder 4"/>
          <p:cNvPicPr>
            <a:picLocks noChangeAspect="1"/>
          </p:cNvPicPr>
          <p:nvPr/>
        </p:nvPicPr>
        <p:blipFill rotWithShape="1">
          <a:blip r:embed="rId3" cstate="email">
            <a:extLst>
              <a:ext uri="{28A0092B-C50C-407E-A947-70E740481C1C}">
                <a14:useLocalDpi xmlns:a14="http://schemas.microsoft.com/office/drawing/2010/main"/>
              </a:ext>
            </a:extLst>
          </a:blip>
          <a:srcRect l="52367" t="2644" r="2270" b="38432"/>
          <a:stretch/>
        </p:blipFill>
        <p:spPr>
          <a:xfrm>
            <a:off x="4726224" y="1582969"/>
            <a:ext cx="4264074" cy="3838485"/>
          </a:xfrm>
          <a:prstGeom prst="rect">
            <a:avLst/>
          </a:prstGeom>
        </p:spPr>
      </p:pic>
      <p:cxnSp>
        <p:nvCxnSpPr>
          <p:cNvPr id="53" name="Straight Connector 52"/>
          <p:cNvCxnSpPr/>
          <p:nvPr/>
        </p:nvCxnSpPr>
        <p:spPr>
          <a:xfrm flipV="1">
            <a:off x="5374235" y="2334367"/>
            <a:ext cx="1293938" cy="186713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6278422" y="2746335"/>
            <a:ext cx="160047" cy="157220"/>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490699" y="3858207"/>
            <a:ext cx="160047" cy="157220"/>
          </a:xfrm>
          <a:prstGeom prst="ellipse">
            <a:avLst/>
          </a:prstGeom>
          <a:solidFill>
            <a:srgbClr val="0080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flipV="1">
            <a:off x="5189220" y="2203210"/>
            <a:ext cx="1249249" cy="211611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63" name="Oval 62"/>
          <p:cNvSpPr/>
          <p:nvPr/>
        </p:nvSpPr>
        <p:spPr>
          <a:xfrm>
            <a:off x="5876602" y="2903555"/>
            <a:ext cx="160047" cy="157220"/>
          </a:xfrm>
          <a:prstGeom prst="ellipse">
            <a:avLst/>
          </a:prstGeom>
          <a:solidFill>
            <a:srgbClr val="0080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descr="Dose rates IJS 30cm.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8110" y="1492700"/>
            <a:ext cx="5125021" cy="1888208"/>
          </a:xfrm>
          <a:prstGeom prst="rect">
            <a:avLst/>
          </a:prstGeom>
        </p:spPr>
      </p:pic>
      <p:cxnSp>
        <p:nvCxnSpPr>
          <p:cNvPr id="95" name="Straight Connector 94"/>
          <p:cNvCxnSpPr/>
          <p:nvPr/>
        </p:nvCxnSpPr>
        <p:spPr>
          <a:xfrm flipV="1">
            <a:off x="5490699" y="2662824"/>
            <a:ext cx="1627477" cy="1748513"/>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6278422" y="4223998"/>
            <a:ext cx="1843701" cy="65417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5890745" y="3249100"/>
            <a:ext cx="1777950" cy="1280846"/>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5835762" y="4387325"/>
            <a:ext cx="2335422" cy="68616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5569857" y="2839848"/>
            <a:ext cx="1713915" cy="1639096"/>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81" name="Oval 80"/>
          <p:cNvSpPr/>
          <p:nvPr/>
        </p:nvSpPr>
        <p:spPr>
          <a:xfrm>
            <a:off x="5675715" y="4042584"/>
            <a:ext cx="160047" cy="157220"/>
          </a:xfrm>
          <a:prstGeom prst="ellipse">
            <a:avLst/>
          </a:prstGeom>
          <a:solidFill>
            <a:schemeClr val="tx2">
              <a:lumMod val="60000"/>
              <a:lumOff val="40000"/>
            </a:scheme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6287130" y="3638087"/>
            <a:ext cx="160047" cy="157220"/>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7023916" y="3585319"/>
            <a:ext cx="160047" cy="157220"/>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177351" y="4575455"/>
            <a:ext cx="160047" cy="157220"/>
          </a:xfrm>
          <a:prstGeom prst="ellips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8" name="Straight Connector 97"/>
          <p:cNvCxnSpPr/>
          <p:nvPr/>
        </p:nvCxnSpPr>
        <p:spPr>
          <a:xfrm flipV="1">
            <a:off x="5835762" y="3471177"/>
            <a:ext cx="1938452" cy="121116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01" name="Pie 100"/>
          <p:cNvSpPr/>
          <p:nvPr/>
        </p:nvSpPr>
        <p:spPr>
          <a:xfrm rot="5400000">
            <a:off x="3110660" y="3859265"/>
            <a:ext cx="3266449" cy="3086491"/>
          </a:xfrm>
          <a:prstGeom prst="pie">
            <a:avLst>
              <a:gd name="adj1" fmla="val 10833236"/>
              <a:gd name="adj2" fmla="val 16200000"/>
            </a:avLst>
          </a:prstGeom>
          <a:solidFill>
            <a:schemeClr val="bg1">
              <a:lumMod val="50000"/>
              <a:alpha val="77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9" name="Oval 88"/>
          <p:cNvSpPr/>
          <p:nvPr/>
        </p:nvSpPr>
        <p:spPr>
          <a:xfrm>
            <a:off x="6438469" y="3248594"/>
            <a:ext cx="160047" cy="157220"/>
          </a:xfrm>
          <a:prstGeom prst="ellipse">
            <a:avLst/>
          </a:prstGeom>
          <a:solidFill>
            <a:srgbClr val="0080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Connector 98"/>
          <p:cNvCxnSpPr/>
          <p:nvPr/>
        </p:nvCxnSpPr>
        <p:spPr>
          <a:xfrm flipV="1">
            <a:off x="6045745" y="3858208"/>
            <a:ext cx="1948753" cy="90882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7283772" y="4066778"/>
            <a:ext cx="160047" cy="157220"/>
          </a:xfrm>
          <a:prstGeom prst="ellipse">
            <a:avLst/>
          </a:prstGeom>
          <a:solidFill>
            <a:srgbClr val="0080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6045745" y="4411337"/>
            <a:ext cx="160047" cy="157220"/>
          </a:xfrm>
          <a:prstGeom prst="ellipse">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6520470" y="4766043"/>
            <a:ext cx="160047" cy="157220"/>
          </a:xfrm>
          <a:prstGeom prst="ellipse">
            <a:avLst/>
          </a:prstGeom>
          <a:solidFill>
            <a:srgbClr val="0080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7131806" y="4145387"/>
            <a:ext cx="160047" cy="157220"/>
          </a:xfrm>
          <a:prstGeom prst="ellipse">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6316418" y="2175005"/>
            <a:ext cx="160047" cy="15722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6198145" y="4563737"/>
            <a:ext cx="160047" cy="157220"/>
          </a:xfrm>
          <a:prstGeom prst="ellipse">
            <a:avLst/>
          </a:prstGeom>
          <a:solidFill>
            <a:srgbClr val="0080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7023916" y="2599899"/>
            <a:ext cx="160047" cy="15722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rot="15458133">
            <a:off x="8574196" y="4879206"/>
            <a:ext cx="48531" cy="172447"/>
          </a:xfrm>
          <a:prstGeom prst="rect">
            <a:avLst/>
          </a:prstGeom>
          <a:solidFill>
            <a:schemeClr val="tx1"/>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rot="15458133">
            <a:off x="8086530" y="4406117"/>
            <a:ext cx="45719" cy="242163"/>
          </a:xfrm>
          <a:prstGeom prst="rect">
            <a:avLst/>
          </a:prstGeom>
          <a:solidFill>
            <a:schemeClr val="tx1"/>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Content Placeholder 2"/>
          <p:cNvSpPr>
            <a:spLocks noGrp="1"/>
          </p:cNvSpPr>
          <p:nvPr>
            <p:ph sz="half" idx="1"/>
          </p:nvPr>
        </p:nvSpPr>
        <p:spPr>
          <a:xfrm>
            <a:off x="73947" y="3443833"/>
            <a:ext cx="5968194" cy="2289200"/>
          </a:xfrm>
        </p:spPr>
        <p:txBody>
          <a:bodyPr>
            <a:noAutofit/>
          </a:bodyPr>
          <a:lstStyle/>
          <a:p>
            <a:pPr marL="0" indent="0">
              <a:buNone/>
            </a:pPr>
            <a:r>
              <a:rPr lang="en-US" sz="1800" b="1" dirty="0"/>
              <a:t>Assumptions</a:t>
            </a:r>
            <a:r>
              <a:rPr lang="en-US" sz="1800" dirty="0"/>
              <a:t>	Gamma shutters present</a:t>
            </a:r>
          </a:p>
          <a:p>
            <a:pPr marL="0" indent="0">
              <a:buNone/>
            </a:pPr>
            <a:r>
              <a:rPr lang="en-US" sz="1800" dirty="0"/>
              <a:t>		Aluminum guide housings</a:t>
            </a:r>
          </a:p>
          <a:p>
            <a:pPr marL="0" indent="0">
              <a:buNone/>
            </a:pPr>
            <a:endParaRPr lang="en-US" sz="1800" dirty="0"/>
          </a:p>
          <a:p>
            <a:pPr marL="0" indent="0">
              <a:buNone/>
            </a:pPr>
            <a:r>
              <a:rPr lang="en-US" sz="1800" dirty="0"/>
              <a:t>Number of sources 		20-40</a:t>
            </a:r>
          </a:p>
          <a:p>
            <a:pPr marL="0" indent="0">
              <a:buNone/>
            </a:pPr>
            <a:r>
              <a:rPr lang="en-US" sz="1800" dirty="0"/>
              <a:t>Source ‘density	 	0.5 per m2</a:t>
            </a:r>
          </a:p>
          <a:p>
            <a:pPr marL="0" indent="0">
              <a:buNone/>
            </a:pPr>
            <a:r>
              <a:rPr lang="en-US" sz="1800" dirty="0"/>
              <a:t>Exposure 	regime	‘whole body @ 30cm’</a:t>
            </a:r>
          </a:p>
          <a:p>
            <a:pPr marL="0" indent="0">
              <a:buNone/>
            </a:pPr>
            <a:endParaRPr lang="en-US" sz="1800" b="1" dirty="0"/>
          </a:p>
          <a:p>
            <a:pPr marL="0" indent="0">
              <a:buNone/>
            </a:pPr>
            <a:r>
              <a:rPr lang="en-US" sz="1800" b="1" dirty="0"/>
              <a:t>Delay for personnel access</a:t>
            </a:r>
          </a:p>
          <a:p>
            <a:pPr marL="0" indent="0">
              <a:buNone/>
            </a:pPr>
            <a:r>
              <a:rPr lang="en-US" sz="1800" dirty="0"/>
              <a:t>@Roof level	 ~ 48hs     hotspot removal or inspection</a:t>
            </a:r>
          </a:p>
          <a:p>
            <a:pPr marL="0" indent="0">
              <a:buNone/>
            </a:pPr>
            <a:r>
              <a:rPr lang="en-US" sz="1800" dirty="0"/>
              <a:t>@Floor level   	&gt; 72hrs    most areas with precaution*</a:t>
            </a:r>
          </a:p>
          <a:p>
            <a:pPr marL="0" indent="0">
              <a:buNone/>
            </a:pPr>
            <a:endParaRPr lang="en-US" sz="1800" dirty="0"/>
          </a:p>
          <a:p>
            <a:pPr marL="0" indent="0">
              <a:buNone/>
            </a:pPr>
            <a:r>
              <a:rPr lang="en-US" sz="1800" dirty="0"/>
              <a:t> </a:t>
            </a:r>
          </a:p>
        </p:txBody>
      </p:sp>
      <p:sp>
        <p:nvSpPr>
          <p:cNvPr id="128" name="TextBox 127"/>
          <p:cNvSpPr txBox="1"/>
          <p:nvPr/>
        </p:nvSpPr>
        <p:spPr>
          <a:xfrm>
            <a:off x="1613602" y="2146480"/>
            <a:ext cx="530915" cy="200055"/>
          </a:xfrm>
          <a:prstGeom prst="rect">
            <a:avLst/>
          </a:prstGeom>
          <a:solidFill>
            <a:schemeClr val="bg1"/>
          </a:solidFill>
        </p:spPr>
        <p:txBody>
          <a:bodyPr wrap="none" rtlCol="0">
            <a:spAutoFit/>
          </a:bodyPr>
          <a:lstStyle/>
          <a:p>
            <a:r>
              <a:rPr lang="en-US" sz="700" dirty="0"/>
              <a:t>Tungsten</a:t>
            </a:r>
          </a:p>
        </p:txBody>
      </p:sp>
      <p:sp>
        <p:nvSpPr>
          <p:cNvPr id="62" name="Oval 61"/>
          <p:cNvSpPr/>
          <p:nvPr/>
        </p:nvSpPr>
        <p:spPr>
          <a:xfrm>
            <a:off x="6832917" y="4568557"/>
            <a:ext cx="160047" cy="157220"/>
          </a:xfrm>
          <a:prstGeom prst="ellipse">
            <a:avLst/>
          </a:prstGeom>
          <a:solidFill>
            <a:srgbClr val="0080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834451" y="3810821"/>
            <a:ext cx="160047" cy="157220"/>
          </a:xfrm>
          <a:prstGeom prst="ellipse">
            <a:avLst/>
          </a:prstGeom>
          <a:solidFill>
            <a:srgbClr val="0080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4326327" y="1153414"/>
            <a:ext cx="1047908" cy="1835987"/>
          </a:xfrm>
          <a:prstGeom prst="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2929379" y="1153414"/>
            <a:ext cx="944108" cy="1875007"/>
          </a:xfrm>
          <a:prstGeom prst="rect">
            <a:avLst/>
          </a:prstGeom>
          <a:solidFill>
            <a:srgbClr val="FF0000">
              <a:alpha val="15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216691" y="2773044"/>
            <a:ext cx="160047" cy="15722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543476" y="3210489"/>
            <a:ext cx="160047" cy="15722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665938" y="3421803"/>
            <a:ext cx="160047" cy="15722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921104" y="3754754"/>
            <a:ext cx="160047" cy="15722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102895" y="4283930"/>
            <a:ext cx="160047" cy="15722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8042353" y="4120603"/>
            <a:ext cx="160047" cy="15722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5656517" y="5523774"/>
            <a:ext cx="3173753" cy="523220"/>
          </a:xfrm>
          <a:prstGeom prst="rect">
            <a:avLst/>
          </a:prstGeom>
          <a:solidFill>
            <a:schemeClr val="bg1"/>
          </a:solidFill>
        </p:spPr>
        <p:txBody>
          <a:bodyPr wrap="square" rtlCol="0">
            <a:spAutoFit/>
          </a:bodyPr>
          <a:lstStyle/>
          <a:p>
            <a:pPr algn="ctr"/>
            <a:r>
              <a:rPr lang="en-US" sz="1400" b="1" dirty="0"/>
              <a:t>Gamma source distribution 72hrs after shutdown (@contact)</a:t>
            </a:r>
          </a:p>
        </p:txBody>
      </p:sp>
    </p:spTree>
    <p:extLst>
      <p:ext uri="{BB962C8B-B14F-4D97-AF65-F5344CB8AC3E}">
        <p14:creationId xmlns:p14="http://schemas.microsoft.com/office/powerpoint/2010/main" val="3569025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744" y="159182"/>
            <a:ext cx="7139136" cy="1143000"/>
          </a:xfrm>
        </p:spPr>
        <p:txBody>
          <a:bodyPr/>
          <a:lstStyle/>
          <a:p>
            <a:r>
              <a:rPr lang="en-US" dirty="0"/>
              <a:t>Access strategy</a:t>
            </a:r>
            <a:br>
              <a:rPr lang="en-US" dirty="0"/>
            </a:br>
            <a:r>
              <a:rPr lang="en-US" dirty="0"/>
              <a:t>Divide and … protect</a:t>
            </a:r>
          </a:p>
        </p:txBody>
      </p:sp>
      <p:sp>
        <p:nvSpPr>
          <p:cNvPr id="5" name="Slide Number Placeholder 4"/>
          <p:cNvSpPr>
            <a:spLocks noGrp="1"/>
          </p:cNvSpPr>
          <p:nvPr>
            <p:ph type="sldNum" sz="quarter" idx="12"/>
          </p:nvPr>
        </p:nvSpPr>
        <p:spPr>
          <a:xfrm>
            <a:off x="6804089" y="6377750"/>
            <a:ext cx="2133600" cy="365125"/>
          </a:xfrm>
        </p:spPr>
        <p:txBody>
          <a:bodyPr/>
          <a:lstStyle/>
          <a:p>
            <a:fld id="{551115BC-487E-4422-894C-CB7CD3E79223}" type="slidenum">
              <a:rPr lang="sv-SE" smtClean="0">
                <a:solidFill>
                  <a:prstClr val="black">
                    <a:tint val="75000"/>
                  </a:prstClr>
                </a:solidFill>
                <a:latin typeface="Calibri"/>
              </a:rPr>
              <a:pPr/>
              <a:t>34</a:t>
            </a:fld>
            <a:endParaRPr lang="sv-SE" dirty="0">
              <a:solidFill>
                <a:prstClr val="black">
                  <a:tint val="75000"/>
                </a:prstClr>
              </a:solidFill>
              <a:latin typeface="Calibri"/>
            </a:endParaRPr>
          </a:p>
        </p:txBody>
      </p:sp>
      <p:pic>
        <p:nvPicPr>
          <p:cNvPr id="7" name="Content Placeholder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974877" y="436582"/>
            <a:ext cx="5192905" cy="7364119"/>
          </a:xfrm>
          <a:prstGeom prst="rect">
            <a:avLst/>
          </a:prstGeom>
          <a:ln w="19050" cmpd="sng">
            <a:solidFill>
              <a:schemeClr val="tx1"/>
            </a:solidFill>
          </a:ln>
        </p:spPr>
      </p:pic>
      <p:sp>
        <p:nvSpPr>
          <p:cNvPr id="3" name="TextBox 2"/>
          <p:cNvSpPr txBox="1"/>
          <p:nvPr/>
        </p:nvSpPr>
        <p:spPr>
          <a:xfrm>
            <a:off x="6879797" y="1938808"/>
            <a:ext cx="1927932" cy="276999"/>
          </a:xfrm>
          <a:prstGeom prst="rect">
            <a:avLst/>
          </a:prstGeom>
          <a:solidFill>
            <a:schemeClr val="bg1"/>
          </a:solidFill>
        </p:spPr>
        <p:txBody>
          <a:bodyPr wrap="square" rtlCol="0">
            <a:spAutoFit/>
          </a:bodyPr>
          <a:lstStyle/>
          <a:p>
            <a:r>
              <a:rPr lang="en-US" sz="1200" dirty="0"/>
              <a:t>R12 Access control fence</a:t>
            </a:r>
          </a:p>
        </p:txBody>
      </p:sp>
      <p:cxnSp>
        <p:nvCxnSpPr>
          <p:cNvPr id="111" name="Straight Arrow Connector 110"/>
          <p:cNvCxnSpPr>
            <a:stCxn id="129" idx="0"/>
          </p:cNvCxnSpPr>
          <p:nvPr/>
        </p:nvCxnSpPr>
        <p:spPr>
          <a:xfrm flipV="1">
            <a:off x="6584661" y="5095546"/>
            <a:ext cx="278983" cy="656782"/>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5677441" y="5752328"/>
            <a:ext cx="1814440" cy="461665"/>
          </a:xfrm>
          <a:prstGeom prst="rect">
            <a:avLst/>
          </a:prstGeom>
          <a:solidFill>
            <a:schemeClr val="bg1"/>
          </a:solidFill>
          <a:ln w="9525">
            <a:solidFill>
              <a:schemeClr val="tx1"/>
            </a:solidFill>
          </a:ln>
        </p:spPr>
        <p:txBody>
          <a:bodyPr wrap="square" rtlCol="0">
            <a:spAutoFit/>
          </a:bodyPr>
          <a:lstStyle/>
          <a:p>
            <a:r>
              <a:rPr lang="en-US" sz="1200" dirty="0"/>
              <a:t>Entry point through roof - with access control</a:t>
            </a:r>
          </a:p>
        </p:txBody>
      </p:sp>
      <p:cxnSp>
        <p:nvCxnSpPr>
          <p:cNvPr id="6" name="Straight Arrow Connector 5"/>
          <p:cNvCxnSpPr>
            <a:stCxn id="3" idx="1"/>
          </p:cNvCxnSpPr>
          <p:nvPr/>
        </p:nvCxnSpPr>
        <p:spPr>
          <a:xfrm flipH="1">
            <a:off x="5922211" y="2077308"/>
            <a:ext cx="957586" cy="476612"/>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512954" y="1823992"/>
            <a:ext cx="7498093" cy="4132595"/>
            <a:chOff x="509941" y="1811041"/>
            <a:chExt cx="7498093" cy="4132595"/>
          </a:xfrm>
        </p:grpSpPr>
        <p:sp>
          <p:nvSpPr>
            <p:cNvPr id="10" name="Freeform 9"/>
            <p:cNvSpPr/>
            <p:nvPr/>
          </p:nvSpPr>
          <p:spPr>
            <a:xfrm>
              <a:off x="1835980" y="1811041"/>
              <a:ext cx="4004187" cy="1777181"/>
            </a:xfrm>
            <a:custGeom>
              <a:avLst/>
              <a:gdLst>
                <a:gd name="connsiteX0" fmla="*/ 3052916 w 4004187"/>
                <a:gd name="connsiteY0" fmla="*/ 14748 h 1777181"/>
                <a:gd name="connsiteX1" fmla="*/ 4004187 w 4004187"/>
                <a:gd name="connsiteY1" fmla="*/ 575187 h 1777181"/>
                <a:gd name="connsiteX2" fmla="*/ 3893574 w 4004187"/>
                <a:gd name="connsiteY2" fmla="*/ 803787 h 1777181"/>
                <a:gd name="connsiteX3" fmla="*/ 3701845 w 4004187"/>
                <a:gd name="connsiteY3" fmla="*/ 1106129 h 1777181"/>
                <a:gd name="connsiteX4" fmla="*/ 3524864 w 4004187"/>
                <a:gd name="connsiteY4" fmla="*/ 1268361 h 1777181"/>
                <a:gd name="connsiteX5" fmla="*/ 3281516 w 4004187"/>
                <a:gd name="connsiteY5" fmla="*/ 1482213 h 1777181"/>
                <a:gd name="connsiteX6" fmla="*/ 2964425 w 4004187"/>
                <a:gd name="connsiteY6" fmla="*/ 1622323 h 1777181"/>
                <a:gd name="connsiteX7" fmla="*/ 2647335 w 4004187"/>
                <a:gd name="connsiteY7" fmla="*/ 1718187 h 1777181"/>
                <a:gd name="connsiteX8" fmla="*/ 2322871 w 4004187"/>
                <a:gd name="connsiteY8" fmla="*/ 1769806 h 1777181"/>
                <a:gd name="connsiteX9" fmla="*/ 1968909 w 4004187"/>
                <a:gd name="connsiteY9" fmla="*/ 1777181 h 1777181"/>
                <a:gd name="connsiteX10" fmla="*/ 1504335 w 4004187"/>
                <a:gd name="connsiteY10" fmla="*/ 1725561 h 1777181"/>
                <a:gd name="connsiteX11" fmla="*/ 1179871 w 4004187"/>
                <a:gd name="connsiteY11" fmla="*/ 1629697 h 1777181"/>
                <a:gd name="connsiteX12" fmla="*/ 914400 w 4004187"/>
                <a:gd name="connsiteY12" fmla="*/ 1489587 h 1777181"/>
                <a:gd name="connsiteX13" fmla="*/ 641554 w 4004187"/>
                <a:gd name="connsiteY13" fmla="*/ 1312606 h 1777181"/>
                <a:gd name="connsiteX14" fmla="*/ 376083 w 4004187"/>
                <a:gd name="connsiteY14" fmla="*/ 1061884 h 1777181"/>
                <a:gd name="connsiteX15" fmla="*/ 162232 w 4004187"/>
                <a:gd name="connsiteY15" fmla="*/ 825910 h 1777181"/>
                <a:gd name="connsiteX16" fmla="*/ 0 w 4004187"/>
                <a:gd name="connsiteY16" fmla="*/ 553065 h 1777181"/>
                <a:gd name="connsiteX17" fmla="*/ 929148 w 4004187"/>
                <a:gd name="connsiteY17" fmla="*/ 0 h 1777181"/>
                <a:gd name="connsiteX18" fmla="*/ 1069258 w 4004187"/>
                <a:gd name="connsiteY18" fmla="*/ 280219 h 1777181"/>
                <a:gd name="connsiteX19" fmla="*/ 1283109 w 4004187"/>
                <a:gd name="connsiteY19" fmla="*/ 479323 h 1777181"/>
                <a:gd name="connsiteX20" fmla="*/ 1504335 w 4004187"/>
                <a:gd name="connsiteY20" fmla="*/ 619432 h 1777181"/>
                <a:gd name="connsiteX21" fmla="*/ 1895167 w 4004187"/>
                <a:gd name="connsiteY21" fmla="*/ 707923 h 1777181"/>
                <a:gd name="connsiteX22" fmla="*/ 2308122 w 4004187"/>
                <a:gd name="connsiteY22" fmla="*/ 656303 h 1777181"/>
                <a:gd name="connsiteX23" fmla="*/ 2654709 w 4004187"/>
                <a:gd name="connsiteY23" fmla="*/ 516194 h 1777181"/>
                <a:gd name="connsiteX24" fmla="*/ 2905432 w 4004187"/>
                <a:gd name="connsiteY24" fmla="*/ 250723 h 1777181"/>
                <a:gd name="connsiteX25" fmla="*/ 3052916 w 4004187"/>
                <a:gd name="connsiteY25" fmla="*/ 14748 h 177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04187" h="1777181">
                  <a:moveTo>
                    <a:pt x="3052916" y="14748"/>
                  </a:moveTo>
                  <a:lnTo>
                    <a:pt x="4004187" y="575187"/>
                  </a:lnTo>
                  <a:lnTo>
                    <a:pt x="3893574" y="803787"/>
                  </a:lnTo>
                  <a:lnTo>
                    <a:pt x="3701845" y="1106129"/>
                  </a:lnTo>
                  <a:lnTo>
                    <a:pt x="3524864" y="1268361"/>
                  </a:lnTo>
                  <a:lnTo>
                    <a:pt x="3281516" y="1482213"/>
                  </a:lnTo>
                  <a:lnTo>
                    <a:pt x="2964425" y="1622323"/>
                  </a:lnTo>
                  <a:lnTo>
                    <a:pt x="2647335" y="1718187"/>
                  </a:lnTo>
                  <a:lnTo>
                    <a:pt x="2322871" y="1769806"/>
                  </a:lnTo>
                  <a:lnTo>
                    <a:pt x="1968909" y="1777181"/>
                  </a:lnTo>
                  <a:lnTo>
                    <a:pt x="1504335" y="1725561"/>
                  </a:lnTo>
                  <a:lnTo>
                    <a:pt x="1179871" y="1629697"/>
                  </a:lnTo>
                  <a:lnTo>
                    <a:pt x="914400" y="1489587"/>
                  </a:lnTo>
                  <a:lnTo>
                    <a:pt x="641554" y="1312606"/>
                  </a:lnTo>
                  <a:lnTo>
                    <a:pt x="376083" y="1061884"/>
                  </a:lnTo>
                  <a:lnTo>
                    <a:pt x="162232" y="825910"/>
                  </a:lnTo>
                  <a:lnTo>
                    <a:pt x="0" y="553065"/>
                  </a:lnTo>
                  <a:lnTo>
                    <a:pt x="929148" y="0"/>
                  </a:lnTo>
                  <a:lnTo>
                    <a:pt x="1069258" y="280219"/>
                  </a:lnTo>
                  <a:lnTo>
                    <a:pt x="1283109" y="479323"/>
                  </a:lnTo>
                  <a:lnTo>
                    <a:pt x="1504335" y="619432"/>
                  </a:lnTo>
                  <a:lnTo>
                    <a:pt x="1895167" y="707923"/>
                  </a:lnTo>
                  <a:lnTo>
                    <a:pt x="2308122" y="656303"/>
                  </a:lnTo>
                  <a:lnTo>
                    <a:pt x="2654709" y="516194"/>
                  </a:lnTo>
                  <a:lnTo>
                    <a:pt x="2905432" y="250723"/>
                  </a:lnTo>
                  <a:lnTo>
                    <a:pt x="3052916" y="14748"/>
                  </a:lnTo>
                  <a:close/>
                </a:path>
              </a:pathLst>
            </a:custGeom>
            <a:solidFill>
              <a:srgbClr val="FFFF00">
                <a:alpha val="5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328312" y="2381900"/>
              <a:ext cx="3679722" cy="3561736"/>
            </a:xfrm>
            <a:custGeom>
              <a:avLst/>
              <a:gdLst>
                <a:gd name="connsiteX0" fmla="*/ 1659193 w 3679722"/>
                <a:gd name="connsiteY0" fmla="*/ 0 h 3561736"/>
                <a:gd name="connsiteX1" fmla="*/ 1519084 w 3679722"/>
                <a:gd name="connsiteY1" fmla="*/ 272845 h 3561736"/>
                <a:gd name="connsiteX2" fmla="*/ 1356851 w 3679722"/>
                <a:gd name="connsiteY2" fmla="*/ 508819 h 3561736"/>
                <a:gd name="connsiteX3" fmla="*/ 1143000 w 3679722"/>
                <a:gd name="connsiteY3" fmla="*/ 730045 h 3561736"/>
                <a:gd name="connsiteX4" fmla="*/ 943896 w 3679722"/>
                <a:gd name="connsiteY4" fmla="*/ 892278 h 3561736"/>
                <a:gd name="connsiteX5" fmla="*/ 671051 w 3679722"/>
                <a:gd name="connsiteY5" fmla="*/ 1039761 h 3561736"/>
                <a:gd name="connsiteX6" fmla="*/ 383458 w 3679722"/>
                <a:gd name="connsiteY6" fmla="*/ 1157748 h 3561736"/>
                <a:gd name="connsiteX7" fmla="*/ 0 w 3679722"/>
                <a:gd name="connsiteY7" fmla="*/ 1216742 h 3561736"/>
                <a:gd name="connsiteX8" fmla="*/ 530942 w 3679722"/>
                <a:gd name="connsiteY8" fmla="*/ 3561736 h 3561736"/>
                <a:gd name="connsiteX9" fmla="*/ 759542 w 3679722"/>
                <a:gd name="connsiteY9" fmla="*/ 3487994 h 3561736"/>
                <a:gd name="connsiteX10" fmla="*/ 1216742 w 3679722"/>
                <a:gd name="connsiteY10" fmla="*/ 3347884 h 3561736"/>
                <a:gd name="connsiteX11" fmla="*/ 1681316 w 3679722"/>
                <a:gd name="connsiteY11" fmla="*/ 3134032 h 3561736"/>
                <a:gd name="connsiteX12" fmla="*/ 2094271 w 3679722"/>
                <a:gd name="connsiteY12" fmla="*/ 2898058 h 3561736"/>
                <a:gd name="connsiteX13" fmla="*/ 2485103 w 3679722"/>
                <a:gd name="connsiteY13" fmla="*/ 2617839 h 3561736"/>
                <a:gd name="connsiteX14" fmla="*/ 2868561 w 3679722"/>
                <a:gd name="connsiteY14" fmla="*/ 2293374 h 3561736"/>
                <a:gd name="connsiteX15" fmla="*/ 3178277 w 3679722"/>
                <a:gd name="connsiteY15" fmla="*/ 1924665 h 3561736"/>
                <a:gd name="connsiteX16" fmla="*/ 3487993 w 3679722"/>
                <a:gd name="connsiteY16" fmla="*/ 1511710 h 3561736"/>
                <a:gd name="connsiteX17" fmla="*/ 3679722 w 3679722"/>
                <a:gd name="connsiteY17" fmla="*/ 1179871 h 3561736"/>
                <a:gd name="connsiteX18" fmla="*/ 1659193 w 3679722"/>
                <a:gd name="connsiteY18" fmla="*/ 0 h 356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79722" h="3561736">
                  <a:moveTo>
                    <a:pt x="1659193" y="0"/>
                  </a:moveTo>
                  <a:lnTo>
                    <a:pt x="1519084" y="272845"/>
                  </a:lnTo>
                  <a:lnTo>
                    <a:pt x="1356851" y="508819"/>
                  </a:lnTo>
                  <a:lnTo>
                    <a:pt x="1143000" y="730045"/>
                  </a:lnTo>
                  <a:lnTo>
                    <a:pt x="943896" y="892278"/>
                  </a:lnTo>
                  <a:lnTo>
                    <a:pt x="671051" y="1039761"/>
                  </a:lnTo>
                  <a:lnTo>
                    <a:pt x="383458" y="1157748"/>
                  </a:lnTo>
                  <a:lnTo>
                    <a:pt x="0" y="1216742"/>
                  </a:lnTo>
                  <a:lnTo>
                    <a:pt x="530942" y="3561736"/>
                  </a:lnTo>
                  <a:lnTo>
                    <a:pt x="759542" y="3487994"/>
                  </a:lnTo>
                  <a:lnTo>
                    <a:pt x="1216742" y="3347884"/>
                  </a:lnTo>
                  <a:lnTo>
                    <a:pt x="1681316" y="3134032"/>
                  </a:lnTo>
                  <a:lnTo>
                    <a:pt x="2094271" y="2898058"/>
                  </a:lnTo>
                  <a:lnTo>
                    <a:pt x="2485103" y="2617839"/>
                  </a:lnTo>
                  <a:lnTo>
                    <a:pt x="2868561" y="2293374"/>
                  </a:lnTo>
                  <a:lnTo>
                    <a:pt x="3178277" y="1924665"/>
                  </a:lnTo>
                  <a:lnTo>
                    <a:pt x="3487993" y="1511710"/>
                  </a:lnTo>
                  <a:lnTo>
                    <a:pt x="3679722" y="1179871"/>
                  </a:lnTo>
                  <a:lnTo>
                    <a:pt x="1659193" y="0"/>
                  </a:lnTo>
                  <a:close/>
                </a:path>
              </a:pathLst>
            </a:custGeom>
            <a:solidFill>
              <a:schemeClr val="accent1">
                <a:alpha val="5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509941" y="2006066"/>
              <a:ext cx="2786524" cy="923330"/>
            </a:xfrm>
            <a:prstGeom prst="rect">
              <a:avLst/>
            </a:prstGeom>
            <a:solidFill>
              <a:srgbClr val="FFDE4A"/>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dirty="0"/>
                <a:t>Yellow </a:t>
              </a:r>
            </a:p>
            <a:p>
              <a:pPr algn="ctr"/>
              <a:r>
                <a:rPr lang="en-US" dirty="0"/>
                <a:t>&gt;25 &lt; 2500 </a:t>
              </a:r>
              <a:r>
                <a:rPr lang="en-US" dirty="0" err="1"/>
                <a:t>microSv</a:t>
              </a:r>
              <a:r>
                <a:rPr lang="en-US" dirty="0"/>
                <a:t>/h</a:t>
              </a:r>
            </a:p>
            <a:p>
              <a:pPr algn="ctr"/>
              <a:r>
                <a:rPr lang="en-US" b="1" dirty="0"/>
                <a:t>Restricted controlled</a:t>
              </a:r>
              <a:endParaRPr lang="en-US" dirty="0"/>
            </a:p>
          </p:txBody>
        </p:sp>
        <p:sp>
          <p:nvSpPr>
            <p:cNvPr id="83" name="TextBox 82"/>
            <p:cNvSpPr txBox="1"/>
            <p:nvPr/>
          </p:nvSpPr>
          <p:spPr>
            <a:xfrm>
              <a:off x="509941" y="4723073"/>
              <a:ext cx="2786524" cy="923330"/>
            </a:xfrm>
            <a:prstGeom prst="rect">
              <a:avLst/>
            </a:prstGeom>
            <a:solidFill>
              <a:srgbClr val="8EB4E3"/>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dirty="0"/>
                <a:t>Blue </a:t>
              </a:r>
            </a:p>
            <a:p>
              <a:pPr algn="ctr"/>
              <a:r>
                <a:rPr lang="en-US" dirty="0"/>
                <a:t>&lt; 25 </a:t>
              </a:r>
              <a:r>
                <a:rPr lang="en-US" dirty="0" err="1"/>
                <a:t>microSv</a:t>
              </a:r>
              <a:r>
                <a:rPr lang="en-US" dirty="0"/>
                <a:t>/h</a:t>
              </a:r>
            </a:p>
            <a:p>
              <a:pPr algn="ctr"/>
              <a:r>
                <a:rPr lang="en-US" b="1" dirty="0"/>
                <a:t>Unrestricted controlled</a:t>
              </a:r>
            </a:p>
          </p:txBody>
        </p:sp>
      </p:grpSp>
      <p:sp>
        <p:nvSpPr>
          <p:cNvPr id="123" name="Rectangle 122"/>
          <p:cNvSpPr/>
          <p:nvPr/>
        </p:nvSpPr>
        <p:spPr>
          <a:xfrm rot="13758134">
            <a:off x="6626755" y="4525469"/>
            <a:ext cx="429548" cy="335384"/>
          </a:xfrm>
          <a:prstGeom prst="rect">
            <a:avLst/>
          </a:prstGeom>
          <a:solidFill>
            <a:srgbClr val="FFFF00">
              <a:alpha val="74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V="1">
            <a:off x="3922312" y="2539513"/>
            <a:ext cx="0" cy="102758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Block Arc 19"/>
          <p:cNvSpPr/>
          <p:nvPr/>
        </p:nvSpPr>
        <p:spPr>
          <a:xfrm rot="8972701">
            <a:off x="2232505" y="-128643"/>
            <a:ext cx="3861912" cy="3730086"/>
          </a:xfrm>
          <a:prstGeom prst="blockArc">
            <a:avLst>
              <a:gd name="adj1" fmla="val 13845864"/>
              <a:gd name="adj2" fmla="val 17767299"/>
              <a:gd name="adj3" fmla="val 1547"/>
            </a:avLst>
          </a:prstGeom>
          <a:solidFill>
            <a:srgbClr val="FF0000">
              <a:alpha val="67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03" name="Straight Connector 102"/>
          <p:cNvCxnSpPr/>
          <p:nvPr/>
        </p:nvCxnSpPr>
        <p:spPr>
          <a:xfrm flipH="1" flipV="1">
            <a:off x="4591547" y="3588222"/>
            <a:ext cx="716893" cy="220987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H="1" flipV="1">
            <a:off x="5145203" y="3346265"/>
            <a:ext cx="1241973" cy="1922327"/>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H="1" flipV="1">
            <a:off x="5829840" y="2643566"/>
            <a:ext cx="1920823" cy="1246724"/>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H="1" flipV="1">
            <a:off x="5545755" y="3041173"/>
            <a:ext cx="1617314" cy="1645384"/>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64D2561-A32D-0940-9DBA-9E67A954084A}"/>
              </a:ext>
            </a:extLst>
          </p:cNvPr>
          <p:cNvSpPr txBox="1"/>
          <p:nvPr/>
        </p:nvSpPr>
        <p:spPr>
          <a:xfrm>
            <a:off x="334930" y="6068764"/>
            <a:ext cx="3978581" cy="646331"/>
          </a:xfrm>
          <a:prstGeom prst="rect">
            <a:avLst/>
          </a:prstGeom>
          <a:solidFill>
            <a:srgbClr val="8EB4E3"/>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dirty="0"/>
              <a:t>Target for long periods &lt;10 </a:t>
            </a:r>
            <a:r>
              <a:rPr lang="en-US" dirty="0" err="1"/>
              <a:t>microSv</a:t>
            </a:r>
            <a:r>
              <a:rPr lang="en-US" dirty="0"/>
              <a:t>/h </a:t>
            </a:r>
          </a:p>
          <a:p>
            <a:pPr algn="ctr"/>
            <a:r>
              <a:rPr lang="en-US" dirty="0"/>
              <a:t>Is this realistic ?</a:t>
            </a:r>
          </a:p>
        </p:txBody>
      </p:sp>
    </p:spTree>
    <p:extLst>
      <p:ext uri="{BB962C8B-B14F-4D97-AF65-F5344CB8AC3E}">
        <p14:creationId xmlns:p14="http://schemas.microsoft.com/office/powerpoint/2010/main" val="347519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9" grpId="0" animBg="1"/>
      <p:bldP spid="123"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INTERVENTIONS</a:t>
            </a:r>
            <a:br>
              <a:rPr lang="en-US" dirty="0"/>
            </a:br>
            <a:r>
              <a:rPr lang="en-US" dirty="0"/>
              <a:t>IB - MINOR</a:t>
            </a:r>
          </a:p>
        </p:txBody>
      </p:sp>
      <p:sp>
        <p:nvSpPr>
          <p:cNvPr id="6" name="Subtitle 5"/>
          <p:cNvSpPr>
            <a:spLocks noGrp="1"/>
          </p:cNvSpPr>
          <p:nvPr>
            <p:ph type="subTitle" idx="1"/>
          </p:nvPr>
        </p:nvSpPr>
        <p:spPr/>
        <p:txBody>
          <a:bodyPr/>
          <a:lstStyle/>
          <a:p>
            <a:r>
              <a:rPr lang="en-US" dirty="0">
                <a:solidFill>
                  <a:schemeClr val="bg1">
                    <a:lumMod val="85000"/>
                  </a:schemeClr>
                </a:solidFill>
              </a:rPr>
              <a:t>Inspection &amp; Maintenance</a:t>
            </a:r>
          </a:p>
        </p:txBody>
      </p:sp>
      <p:sp>
        <p:nvSpPr>
          <p:cNvPr id="5" name="Slide Number Placeholder 4"/>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35</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2938720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access</a:t>
            </a:r>
            <a:br>
              <a:rPr lang="en-US" dirty="0"/>
            </a:br>
            <a:r>
              <a:rPr lang="en-US" dirty="0"/>
              <a:t>- Short shutdown </a:t>
            </a:r>
          </a:p>
        </p:txBody>
      </p:sp>
      <p:sp>
        <p:nvSpPr>
          <p:cNvPr id="5" name="Slide Number Placeholder 4"/>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36</a:t>
            </a:fld>
            <a:endParaRPr lang="sv-SE" dirty="0">
              <a:solidFill>
                <a:prstClr val="black">
                  <a:tint val="75000"/>
                </a:prstClr>
              </a:solidFill>
              <a:latin typeface="Calibri"/>
            </a:endParaRPr>
          </a:p>
        </p:txBody>
      </p:sp>
      <p:sp>
        <p:nvSpPr>
          <p:cNvPr id="7" name="Content Placeholder 5"/>
          <p:cNvSpPr>
            <a:spLocks noGrp="1"/>
          </p:cNvSpPr>
          <p:nvPr>
            <p:ph sz="half" idx="1"/>
          </p:nvPr>
        </p:nvSpPr>
        <p:spPr>
          <a:xfrm>
            <a:off x="219075" y="1731951"/>
            <a:ext cx="3980011" cy="3602049"/>
          </a:xfrm>
        </p:spPr>
        <p:txBody>
          <a:bodyPr>
            <a:normAutofit/>
          </a:bodyPr>
          <a:lstStyle/>
          <a:p>
            <a:pPr marL="0" indent="0">
              <a:buNone/>
            </a:pPr>
            <a:r>
              <a:rPr lang="en-US" sz="2000" dirty="0"/>
              <a:t>R6-R9 (Access ‘hole’)</a:t>
            </a:r>
          </a:p>
          <a:p>
            <a:pPr marL="0" indent="0">
              <a:buNone/>
            </a:pPr>
            <a:r>
              <a:rPr lang="en-US" sz="2000" dirty="0"/>
              <a:t>Number of blocks/lifts      9/18</a:t>
            </a:r>
          </a:p>
          <a:p>
            <a:pPr marL="0" indent="0">
              <a:buNone/>
            </a:pPr>
            <a:r>
              <a:rPr lang="en-US" sz="2000" dirty="0"/>
              <a:t>Shielding mass		72t</a:t>
            </a:r>
          </a:p>
          <a:p>
            <a:pPr marL="0" indent="0">
              <a:buNone/>
            </a:pPr>
            <a:r>
              <a:rPr lang="en-US" sz="2000" dirty="0"/>
              <a:t>Handling time                    4 – 6 </a:t>
            </a:r>
            <a:r>
              <a:rPr lang="en-US" sz="2000" dirty="0" err="1"/>
              <a:t>hr</a:t>
            </a:r>
            <a:endParaRPr lang="en-US" sz="2000" dirty="0"/>
          </a:p>
          <a:p>
            <a:pPr marL="0" indent="0">
              <a:buNone/>
            </a:pPr>
            <a:endParaRPr lang="en-US" sz="2000" dirty="0"/>
          </a:p>
          <a:p>
            <a:pPr marL="0" indent="0">
              <a:buNone/>
            </a:pPr>
            <a:r>
              <a:rPr lang="en-US" sz="2000" dirty="0"/>
              <a:t>R6-R11.5</a:t>
            </a:r>
          </a:p>
          <a:p>
            <a:pPr marL="0" indent="0">
              <a:buNone/>
            </a:pPr>
            <a:r>
              <a:rPr lang="en-US" sz="2000" dirty="0"/>
              <a:t>Number of blocks/lifts      23/46</a:t>
            </a:r>
          </a:p>
          <a:p>
            <a:pPr marL="0" indent="0">
              <a:buNone/>
            </a:pPr>
            <a:r>
              <a:rPr lang="en-US" sz="2000" dirty="0"/>
              <a:t>Shielding mass		190t</a:t>
            </a:r>
          </a:p>
          <a:p>
            <a:pPr marL="0" indent="0">
              <a:buNone/>
            </a:pPr>
            <a:r>
              <a:rPr lang="en-US" sz="2000" dirty="0"/>
              <a:t>Handling time                    10-12hr</a:t>
            </a:r>
          </a:p>
          <a:p>
            <a:pPr marL="0" indent="0">
              <a:buNone/>
            </a:pPr>
            <a:endParaRPr lang="en-US" sz="2000" dirty="0"/>
          </a:p>
          <a:p>
            <a:pPr marL="0" indent="0">
              <a:buNone/>
            </a:pPr>
            <a:endParaRPr lang="en-US" sz="200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20047324">
            <a:off x="4891553" y="1648569"/>
            <a:ext cx="4534424" cy="4999037"/>
          </a:xfrm>
          <a:prstGeom prst="rect">
            <a:avLst/>
          </a:prstGeom>
        </p:spPr>
      </p:pic>
      <p:sp>
        <p:nvSpPr>
          <p:cNvPr id="14" name="Rectangle 13"/>
          <p:cNvSpPr/>
          <p:nvPr/>
        </p:nvSpPr>
        <p:spPr>
          <a:xfrm>
            <a:off x="4027967" y="1867948"/>
            <a:ext cx="1690445" cy="4609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700636" y="1867948"/>
            <a:ext cx="1519326" cy="4356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6200000">
            <a:off x="6360557" y="-510398"/>
            <a:ext cx="1363375" cy="4203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6200000">
            <a:off x="6830074" y="4703721"/>
            <a:ext cx="424342" cy="4203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94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p:cNvSpPr/>
          <p:nvPr/>
        </p:nvSpPr>
        <p:spPr>
          <a:xfrm>
            <a:off x="2620446" y="5965970"/>
            <a:ext cx="282073" cy="365069"/>
          </a:xfrm>
          <a:prstGeom prst="rect">
            <a:avLst/>
          </a:prstGeom>
          <a:solidFill>
            <a:schemeClr val="bg2">
              <a:lumMod val="50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63" name="Rectangle 55"/>
          <p:cNvSpPr>
            <a:spLocks/>
          </p:cNvSpPr>
          <p:nvPr/>
        </p:nvSpPr>
        <p:spPr>
          <a:xfrm>
            <a:off x="2589517" y="6043965"/>
            <a:ext cx="351038" cy="111986"/>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00" name="Rectangle 99"/>
          <p:cNvSpPr/>
          <p:nvPr/>
        </p:nvSpPr>
        <p:spPr>
          <a:xfrm>
            <a:off x="2651210" y="3888867"/>
            <a:ext cx="5975394" cy="892681"/>
          </a:xfrm>
          <a:prstGeom prst="rect">
            <a:avLst/>
          </a:prstGeom>
          <a:solidFill>
            <a:schemeClr val="bg2">
              <a:lumMod val="75000"/>
              <a:alpha val="20000"/>
            </a:schemeClr>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0" name="Right Triangle 39"/>
          <p:cNvSpPr/>
          <p:nvPr/>
        </p:nvSpPr>
        <p:spPr>
          <a:xfrm rot="10800000" flipH="1">
            <a:off x="3016270" y="5058435"/>
            <a:ext cx="327182" cy="74695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grpSp>
        <p:nvGrpSpPr>
          <p:cNvPr id="16" name="Group 15"/>
          <p:cNvGrpSpPr>
            <a:grpSpLocks noChangeAspect="1"/>
          </p:cNvGrpSpPr>
          <p:nvPr/>
        </p:nvGrpSpPr>
        <p:grpSpPr>
          <a:xfrm>
            <a:off x="2939125" y="5042721"/>
            <a:ext cx="274446" cy="1137978"/>
            <a:chOff x="7426875" y="4420180"/>
            <a:chExt cx="855778" cy="2176016"/>
          </a:xfrm>
        </p:grpSpPr>
        <p:sp>
          <p:nvSpPr>
            <p:cNvPr id="24" name="Rectangle 23"/>
            <p:cNvSpPr/>
            <p:nvPr/>
          </p:nvSpPr>
          <p:spPr>
            <a:xfrm>
              <a:off x="7452320" y="4420180"/>
              <a:ext cx="288032" cy="2176016"/>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5" name="Rectangle 24"/>
            <p:cNvSpPr/>
            <p:nvPr/>
          </p:nvSpPr>
          <p:spPr>
            <a:xfrm>
              <a:off x="7740352" y="4941168"/>
              <a:ext cx="468031" cy="216031"/>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26" name="Straight Connector 25"/>
            <p:cNvCxnSpPr/>
            <p:nvPr/>
          </p:nvCxnSpPr>
          <p:spPr>
            <a:xfrm flipH="1">
              <a:off x="7532693" y="5047087"/>
              <a:ext cx="703249"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7744632" y="5830709"/>
              <a:ext cx="468031" cy="216031"/>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28" name="Straight Connector 27"/>
            <p:cNvCxnSpPr/>
            <p:nvPr/>
          </p:nvCxnSpPr>
          <p:spPr>
            <a:xfrm flipH="1">
              <a:off x="7579404" y="5936581"/>
              <a:ext cx="703249"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7744585" y="5563795"/>
              <a:ext cx="324030" cy="144030"/>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30" name="Straight Connector 29"/>
            <p:cNvCxnSpPr/>
            <p:nvPr/>
          </p:nvCxnSpPr>
          <p:spPr>
            <a:xfrm flipH="1">
              <a:off x="7668734" y="5635803"/>
              <a:ext cx="490967"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31" name="Rectangle 30"/>
            <p:cNvSpPr>
              <a:spLocks/>
            </p:cNvSpPr>
            <p:nvPr/>
          </p:nvSpPr>
          <p:spPr>
            <a:xfrm>
              <a:off x="7426875" y="5343585"/>
              <a:ext cx="36000" cy="215999"/>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32" name="Rectangle 31"/>
            <p:cNvSpPr>
              <a:spLocks/>
            </p:cNvSpPr>
            <p:nvPr/>
          </p:nvSpPr>
          <p:spPr>
            <a:xfrm>
              <a:off x="7740352" y="5343585"/>
              <a:ext cx="36000" cy="215999"/>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grpSp>
      <p:sp>
        <p:nvSpPr>
          <p:cNvPr id="20" name="Oval 19"/>
          <p:cNvSpPr/>
          <p:nvPr/>
        </p:nvSpPr>
        <p:spPr>
          <a:xfrm>
            <a:off x="2922246" y="6285567"/>
            <a:ext cx="46261" cy="53354"/>
          </a:xfrm>
          <a:prstGeom prst="ellipse">
            <a:avLst/>
          </a:prstGeom>
          <a:solidFill>
            <a:schemeClr val="accent6">
              <a:lumMod val="75000"/>
            </a:schemeClr>
          </a:solidFill>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23" name="Rectangle 22"/>
          <p:cNvSpPr/>
          <p:nvPr/>
        </p:nvSpPr>
        <p:spPr>
          <a:xfrm>
            <a:off x="3040242" y="5494702"/>
            <a:ext cx="178017" cy="53354"/>
          </a:xfrm>
          <a:prstGeom prst="rect">
            <a:avLst/>
          </a:prstGeom>
          <a:gradFill flip="none" rotWithShape="1">
            <a:gsLst>
              <a:gs pos="0">
                <a:schemeClr val="accent5">
                  <a:shade val="51000"/>
                  <a:satMod val="130000"/>
                  <a:alpha val="37000"/>
                </a:schemeClr>
              </a:gs>
              <a:gs pos="80000">
                <a:schemeClr val="accent5">
                  <a:shade val="93000"/>
                  <a:satMod val="130000"/>
                  <a:alpha val="37000"/>
                </a:schemeClr>
              </a:gs>
              <a:gs pos="100000">
                <a:schemeClr val="accent5">
                  <a:shade val="94000"/>
                  <a:satMod val="135000"/>
                  <a:alpha val="37000"/>
                </a:schemeClr>
              </a:gs>
            </a:gsLst>
            <a:lin ang="16200000" scaled="0"/>
            <a:tileRect/>
          </a:gra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kern="0">
              <a:solidFill>
                <a:sysClr val="windowText" lastClr="000000"/>
              </a:solidFill>
            </a:endParaRPr>
          </a:p>
        </p:txBody>
      </p:sp>
      <p:sp>
        <p:nvSpPr>
          <p:cNvPr id="12" name="Rectangle 11"/>
          <p:cNvSpPr/>
          <p:nvPr/>
        </p:nvSpPr>
        <p:spPr>
          <a:xfrm>
            <a:off x="658849" y="6392274"/>
            <a:ext cx="8133459" cy="320122"/>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0" dirty="0">
                <a:solidFill>
                  <a:sysClr val="windowText" lastClr="000000"/>
                </a:solidFill>
              </a:rPr>
              <a:t> </a:t>
            </a:r>
          </a:p>
        </p:txBody>
      </p:sp>
      <p:sp>
        <p:nvSpPr>
          <p:cNvPr id="13" name="Isosceles Triangle 12"/>
          <p:cNvSpPr/>
          <p:nvPr/>
        </p:nvSpPr>
        <p:spPr>
          <a:xfrm>
            <a:off x="2976638" y="6178860"/>
            <a:ext cx="31341" cy="53354"/>
          </a:xfrm>
          <a:prstGeom prst="triangle">
            <a:avLst/>
          </a:prstGeom>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14" name="Isosceles Triangle 13"/>
          <p:cNvSpPr/>
          <p:nvPr/>
        </p:nvSpPr>
        <p:spPr>
          <a:xfrm>
            <a:off x="3138873" y="5540999"/>
            <a:ext cx="31341" cy="53354"/>
          </a:xfrm>
          <a:prstGeom prst="triangle">
            <a:avLst/>
          </a:prstGeom>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15" name="Right Triangle 14"/>
          <p:cNvSpPr/>
          <p:nvPr/>
        </p:nvSpPr>
        <p:spPr>
          <a:xfrm rot="5400000" flipH="1">
            <a:off x="2960377" y="5241322"/>
            <a:ext cx="320122" cy="167763"/>
          </a:xfrm>
          <a:prstGeom prst="rtTriangle">
            <a:avLst/>
          </a:prstGeom>
          <a:gradFill flip="none" rotWithShape="1">
            <a:gsLst>
              <a:gs pos="0">
                <a:schemeClr val="accent5">
                  <a:shade val="51000"/>
                  <a:satMod val="130000"/>
                  <a:alpha val="37000"/>
                </a:schemeClr>
              </a:gs>
              <a:gs pos="80000">
                <a:schemeClr val="accent5">
                  <a:shade val="93000"/>
                  <a:satMod val="130000"/>
                  <a:alpha val="37000"/>
                </a:schemeClr>
              </a:gs>
              <a:gs pos="100000">
                <a:schemeClr val="accent5">
                  <a:shade val="94000"/>
                  <a:satMod val="135000"/>
                  <a:alpha val="37000"/>
                </a:schemeClr>
              </a:gs>
            </a:gsLst>
            <a:lin ang="16200000" scaled="0"/>
            <a:tileRect/>
          </a:gra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kern="0">
              <a:solidFill>
                <a:sysClr val="windowText" lastClr="000000"/>
              </a:solidFill>
            </a:endParaRPr>
          </a:p>
        </p:txBody>
      </p:sp>
      <p:sp>
        <p:nvSpPr>
          <p:cNvPr id="41" name="Rectangle 40"/>
          <p:cNvSpPr/>
          <p:nvPr/>
        </p:nvSpPr>
        <p:spPr>
          <a:xfrm flipV="1">
            <a:off x="2919835" y="6337582"/>
            <a:ext cx="745384" cy="47273"/>
          </a:xfrm>
          <a:prstGeom prst="rect">
            <a:avLst/>
          </a:prstGeom>
          <a:solidFill>
            <a:schemeClr val="accent6">
              <a:lumMod val="75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3" name="Rectangle 42"/>
          <p:cNvSpPr/>
          <p:nvPr/>
        </p:nvSpPr>
        <p:spPr>
          <a:xfrm>
            <a:off x="2925717" y="6228664"/>
            <a:ext cx="313414" cy="53354"/>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4" name="Oval 43"/>
          <p:cNvSpPr/>
          <p:nvPr/>
        </p:nvSpPr>
        <p:spPr>
          <a:xfrm>
            <a:off x="3207790" y="6282018"/>
            <a:ext cx="31338" cy="53354"/>
          </a:xfrm>
          <a:prstGeom prst="ellipse">
            <a:avLst/>
          </a:prstGeom>
          <a:solidFill>
            <a:schemeClr val="accent6">
              <a:lumMod val="75000"/>
            </a:schemeClr>
          </a:solidFill>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45" name="Rectangle 44"/>
          <p:cNvSpPr/>
          <p:nvPr/>
        </p:nvSpPr>
        <p:spPr>
          <a:xfrm>
            <a:off x="2621820" y="5406293"/>
            <a:ext cx="282073" cy="365069"/>
          </a:xfrm>
          <a:prstGeom prst="rect">
            <a:avLst/>
          </a:prstGeom>
          <a:solidFill>
            <a:schemeClr val="tx1">
              <a:lumMod val="95000"/>
              <a:lumOff val="5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6" name="Rectangle 45"/>
          <p:cNvSpPr/>
          <p:nvPr/>
        </p:nvSpPr>
        <p:spPr>
          <a:xfrm>
            <a:off x="2297672" y="4529104"/>
            <a:ext cx="610225" cy="303075"/>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57" name="Straight Connector 56"/>
          <p:cNvCxnSpPr/>
          <p:nvPr/>
        </p:nvCxnSpPr>
        <p:spPr>
          <a:xfrm flipH="1" flipV="1">
            <a:off x="2580624" y="5584574"/>
            <a:ext cx="45200" cy="3124"/>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3051084" y="5588422"/>
            <a:ext cx="188048" cy="640243"/>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58" name="Rectangle 55"/>
          <p:cNvSpPr>
            <a:spLocks/>
          </p:cNvSpPr>
          <p:nvPr/>
        </p:nvSpPr>
        <p:spPr>
          <a:xfrm>
            <a:off x="3053027" y="5526703"/>
            <a:ext cx="200449" cy="112960"/>
          </a:xfrm>
          <a:prstGeom prst="rect">
            <a:avLst/>
          </a:prstGeom>
          <a:solidFill>
            <a:srgbClr val="92D05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67" name="Rectangle 55"/>
          <p:cNvSpPr>
            <a:spLocks/>
          </p:cNvSpPr>
          <p:nvPr/>
        </p:nvSpPr>
        <p:spPr>
          <a:xfrm>
            <a:off x="3273054" y="5529937"/>
            <a:ext cx="1452523" cy="105146"/>
          </a:xfrm>
          <a:prstGeom prst="rect">
            <a:avLst/>
          </a:prstGeom>
          <a:solidFill>
            <a:schemeClr val="accent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50" name="Rectangle 49"/>
          <p:cNvSpPr/>
          <p:nvPr/>
        </p:nvSpPr>
        <p:spPr>
          <a:xfrm>
            <a:off x="3710684" y="5835744"/>
            <a:ext cx="321526" cy="548608"/>
          </a:xfrm>
          <a:prstGeom prst="rect">
            <a:avLst/>
          </a:prstGeom>
          <a:solidFill>
            <a:srgbClr val="C4BD9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4" name="Rectangle 103"/>
          <p:cNvSpPr/>
          <p:nvPr/>
        </p:nvSpPr>
        <p:spPr>
          <a:xfrm>
            <a:off x="2298853" y="1916832"/>
            <a:ext cx="327366" cy="255785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85" name="Rectangle 55"/>
          <p:cNvSpPr>
            <a:spLocks/>
          </p:cNvSpPr>
          <p:nvPr/>
        </p:nvSpPr>
        <p:spPr>
          <a:xfrm>
            <a:off x="3280449" y="5658983"/>
            <a:ext cx="777515" cy="157296"/>
          </a:xfrm>
          <a:prstGeom prst="rect">
            <a:avLst/>
          </a:prstGeom>
          <a:solidFill>
            <a:schemeClr val="bg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71" name="Rectangle 70"/>
          <p:cNvSpPr/>
          <p:nvPr/>
        </p:nvSpPr>
        <p:spPr>
          <a:xfrm>
            <a:off x="4133995" y="5703309"/>
            <a:ext cx="327182"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88" name="Rectangle 87"/>
          <p:cNvSpPr/>
          <p:nvPr/>
        </p:nvSpPr>
        <p:spPr>
          <a:xfrm>
            <a:off x="658849" y="4840269"/>
            <a:ext cx="1923940" cy="1552006"/>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92" name="Rectangle 55"/>
          <p:cNvSpPr>
            <a:spLocks/>
          </p:cNvSpPr>
          <p:nvPr/>
        </p:nvSpPr>
        <p:spPr>
          <a:xfrm>
            <a:off x="658851" y="5481715"/>
            <a:ext cx="872032" cy="45255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89" name="Rectangle 55"/>
          <p:cNvSpPr>
            <a:spLocks/>
          </p:cNvSpPr>
          <p:nvPr/>
        </p:nvSpPr>
        <p:spPr>
          <a:xfrm>
            <a:off x="658851" y="5508786"/>
            <a:ext cx="872032" cy="384567"/>
          </a:xfrm>
          <a:prstGeom prst="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93" name="Rectangle 55"/>
          <p:cNvSpPr>
            <a:spLocks/>
          </p:cNvSpPr>
          <p:nvPr/>
        </p:nvSpPr>
        <p:spPr>
          <a:xfrm>
            <a:off x="1530883" y="5452170"/>
            <a:ext cx="1051906" cy="55086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90" name="Rectangle 55"/>
          <p:cNvSpPr>
            <a:spLocks/>
          </p:cNvSpPr>
          <p:nvPr/>
        </p:nvSpPr>
        <p:spPr>
          <a:xfrm>
            <a:off x="1530883" y="5481214"/>
            <a:ext cx="1051907" cy="492727"/>
          </a:xfrm>
          <a:prstGeom prst="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91" name="Rectangle 55"/>
          <p:cNvSpPr>
            <a:spLocks/>
          </p:cNvSpPr>
          <p:nvPr/>
        </p:nvSpPr>
        <p:spPr>
          <a:xfrm>
            <a:off x="658850" y="5539818"/>
            <a:ext cx="1923939" cy="98170"/>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94" name="Rectangle 55"/>
          <p:cNvSpPr>
            <a:spLocks/>
          </p:cNvSpPr>
          <p:nvPr/>
        </p:nvSpPr>
        <p:spPr>
          <a:xfrm>
            <a:off x="658851" y="5561715"/>
            <a:ext cx="1924829" cy="45719"/>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cxnSp>
        <p:nvCxnSpPr>
          <p:cNvPr id="68" name="Straight Connector 56"/>
          <p:cNvCxnSpPr/>
          <p:nvPr/>
        </p:nvCxnSpPr>
        <p:spPr>
          <a:xfrm flipH="1" flipV="1">
            <a:off x="389349" y="5577986"/>
            <a:ext cx="4462194" cy="5932"/>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51956" y="4945847"/>
            <a:ext cx="336952" cy="369332"/>
          </a:xfrm>
          <a:prstGeom prst="rect">
            <a:avLst/>
          </a:prstGeom>
          <a:noFill/>
        </p:spPr>
        <p:txBody>
          <a:bodyPr wrap="none" rtlCol="0">
            <a:spAutoFit/>
          </a:bodyPr>
          <a:lstStyle/>
          <a:p>
            <a:r>
              <a:rPr lang="en-US" b="1" dirty="0">
                <a:solidFill>
                  <a:srgbClr val="FF0000"/>
                </a:solidFill>
              </a:rPr>
              <a:t>N</a:t>
            </a:r>
          </a:p>
        </p:txBody>
      </p:sp>
      <p:cxnSp>
        <p:nvCxnSpPr>
          <p:cNvPr id="22" name="Straight Arrow Connector 21"/>
          <p:cNvCxnSpPr/>
          <p:nvPr/>
        </p:nvCxnSpPr>
        <p:spPr>
          <a:xfrm>
            <a:off x="850546" y="5266860"/>
            <a:ext cx="38526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3587488" y="5042722"/>
            <a:ext cx="0" cy="41564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4361667" y="5065151"/>
            <a:ext cx="0" cy="39831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01" name="Rectangle 100"/>
          <p:cNvSpPr/>
          <p:nvPr/>
        </p:nvSpPr>
        <p:spPr>
          <a:xfrm>
            <a:off x="656684" y="3649188"/>
            <a:ext cx="1562274" cy="1191081"/>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49" name="Elbow Connector 48"/>
          <p:cNvCxnSpPr/>
          <p:nvPr/>
        </p:nvCxnSpPr>
        <p:spPr>
          <a:xfrm>
            <a:off x="2784000" y="4474689"/>
            <a:ext cx="559451" cy="471159"/>
          </a:xfrm>
          <a:prstGeom prst="bentConnector3">
            <a:avLst>
              <a:gd name="adj1" fmla="val 34889"/>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66" name="Group 65"/>
          <p:cNvGrpSpPr/>
          <p:nvPr/>
        </p:nvGrpSpPr>
        <p:grpSpPr>
          <a:xfrm>
            <a:off x="4663418" y="4173386"/>
            <a:ext cx="4159421" cy="2396560"/>
            <a:chOff x="4239982" y="3985325"/>
            <a:chExt cx="4643668" cy="2308837"/>
          </a:xfrm>
        </p:grpSpPr>
        <p:sp>
          <p:nvSpPr>
            <p:cNvPr id="74" name="Rectangle 73"/>
            <p:cNvSpPr/>
            <p:nvPr/>
          </p:nvSpPr>
          <p:spPr>
            <a:xfrm>
              <a:off x="7069636" y="4529155"/>
              <a:ext cx="1617164" cy="1765007"/>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75" name="Rectangle 74"/>
            <p:cNvSpPr/>
            <p:nvPr/>
          </p:nvSpPr>
          <p:spPr>
            <a:xfrm>
              <a:off x="7066624" y="4844446"/>
              <a:ext cx="350391" cy="965803"/>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76" name="Rectangle 55"/>
            <p:cNvSpPr>
              <a:spLocks/>
            </p:cNvSpPr>
            <p:nvPr/>
          </p:nvSpPr>
          <p:spPr>
            <a:xfrm>
              <a:off x="5776723" y="5284864"/>
              <a:ext cx="1249715" cy="108653"/>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77" name="TextBox 76"/>
            <p:cNvSpPr txBox="1"/>
            <p:nvPr/>
          </p:nvSpPr>
          <p:spPr>
            <a:xfrm>
              <a:off x="5815928" y="3985325"/>
              <a:ext cx="811149" cy="252034"/>
            </a:xfrm>
            <a:prstGeom prst="rect">
              <a:avLst/>
            </a:prstGeom>
            <a:noFill/>
          </p:spPr>
          <p:txBody>
            <a:bodyPr wrap="square" rtlCol="0">
              <a:spAutoFit/>
            </a:bodyPr>
            <a:lstStyle/>
            <a:p>
              <a:endParaRPr lang="en-US" sz="1100" kern="0" dirty="0">
                <a:solidFill>
                  <a:sysClr val="windowText" lastClr="000000"/>
                </a:solidFill>
              </a:endParaRPr>
            </a:p>
          </p:txBody>
        </p:sp>
        <p:sp>
          <p:nvSpPr>
            <p:cNvPr id="78" name="Rectangle 77"/>
            <p:cNvSpPr/>
            <p:nvPr/>
          </p:nvSpPr>
          <p:spPr>
            <a:xfrm>
              <a:off x="5631373" y="4746031"/>
              <a:ext cx="102960" cy="48956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79" name="Rectangle 78"/>
            <p:cNvSpPr/>
            <p:nvPr/>
          </p:nvSpPr>
          <p:spPr>
            <a:xfrm>
              <a:off x="5467845" y="5050441"/>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80" name="Straight Connector 79"/>
            <p:cNvCxnSpPr/>
            <p:nvPr/>
          </p:nvCxnSpPr>
          <p:spPr>
            <a:xfrm flipH="1">
              <a:off x="5494094" y="5103794"/>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5536485" y="5229322"/>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82" name="Rectangle 30"/>
            <p:cNvSpPr>
              <a:spLocks/>
            </p:cNvSpPr>
            <p:nvPr/>
          </p:nvSpPr>
          <p:spPr>
            <a:xfrm>
              <a:off x="5522989" y="5273137"/>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84" name="Rectangle 83"/>
            <p:cNvSpPr/>
            <p:nvPr/>
          </p:nvSpPr>
          <p:spPr>
            <a:xfrm>
              <a:off x="5494095" y="5467162"/>
              <a:ext cx="832810" cy="664799"/>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86" name="Rectangle 85"/>
            <p:cNvSpPr/>
            <p:nvPr/>
          </p:nvSpPr>
          <p:spPr>
            <a:xfrm>
              <a:off x="6142048" y="4753451"/>
              <a:ext cx="102960" cy="48956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98" name="Rectangle 97"/>
            <p:cNvSpPr/>
            <p:nvPr/>
          </p:nvSpPr>
          <p:spPr>
            <a:xfrm>
              <a:off x="5978520" y="5057861"/>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102" name="Straight Connector 101"/>
            <p:cNvCxnSpPr/>
            <p:nvPr/>
          </p:nvCxnSpPr>
          <p:spPr>
            <a:xfrm flipH="1">
              <a:off x="6004769" y="5111214"/>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6047160" y="5236742"/>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5" name="Rectangle 30"/>
            <p:cNvSpPr>
              <a:spLocks/>
            </p:cNvSpPr>
            <p:nvPr/>
          </p:nvSpPr>
          <p:spPr>
            <a:xfrm>
              <a:off x="6033664" y="5280557"/>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07" name="Rectangle 106"/>
            <p:cNvSpPr/>
            <p:nvPr/>
          </p:nvSpPr>
          <p:spPr>
            <a:xfrm>
              <a:off x="6627077" y="5445785"/>
              <a:ext cx="358275"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8" name="Rectangle 107"/>
            <p:cNvSpPr/>
            <p:nvPr/>
          </p:nvSpPr>
          <p:spPr>
            <a:xfrm>
              <a:off x="6823907" y="4745530"/>
              <a:ext cx="102960" cy="48956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9" name="Rectangle 108"/>
            <p:cNvSpPr/>
            <p:nvPr/>
          </p:nvSpPr>
          <p:spPr>
            <a:xfrm>
              <a:off x="6660379" y="5049940"/>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110" name="Straight Connector 109"/>
            <p:cNvCxnSpPr/>
            <p:nvPr/>
          </p:nvCxnSpPr>
          <p:spPr>
            <a:xfrm flipH="1">
              <a:off x="6686628" y="5103293"/>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729019" y="5228821"/>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2" name="Rectangle 30"/>
            <p:cNvSpPr>
              <a:spLocks/>
            </p:cNvSpPr>
            <p:nvPr/>
          </p:nvSpPr>
          <p:spPr>
            <a:xfrm>
              <a:off x="6715523" y="5272636"/>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13" name="Rectangle 55"/>
            <p:cNvSpPr>
              <a:spLocks/>
            </p:cNvSpPr>
            <p:nvPr/>
          </p:nvSpPr>
          <p:spPr>
            <a:xfrm>
              <a:off x="4336243" y="5281237"/>
              <a:ext cx="1131602" cy="104360"/>
            </a:xfrm>
            <a:prstGeom prst="rect">
              <a:avLst/>
            </a:prstGeom>
            <a:solidFill>
              <a:schemeClr val="accent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14" name="Rectangle 113"/>
            <p:cNvSpPr/>
            <p:nvPr/>
          </p:nvSpPr>
          <p:spPr>
            <a:xfrm>
              <a:off x="5010150" y="5463721"/>
              <a:ext cx="358275" cy="668240"/>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5" name="Rectangle 114"/>
            <p:cNvSpPr/>
            <p:nvPr/>
          </p:nvSpPr>
          <p:spPr>
            <a:xfrm>
              <a:off x="4336243" y="5450917"/>
              <a:ext cx="358275"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6" name="Rectangle 115"/>
            <p:cNvSpPr/>
            <p:nvPr/>
          </p:nvSpPr>
          <p:spPr>
            <a:xfrm>
              <a:off x="4530211" y="4545297"/>
              <a:ext cx="107468" cy="1607463"/>
            </a:xfrm>
            <a:prstGeom prst="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7417015" y="5049941"/>
              <a:ext cx="350391" cy="54440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8" name="Rectangle 117"/>
            <p:cNvSpPr/>
            <p:nvPr/>
          </p:nvSpPr>
          <p:spPr>
            <a:xfrm>
              <a:off x="7767406" y="4753451"/>
              <a:ext cx="919394" cy="117109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9" name="Rectangle 55"/>
            <p:cNvSpPr>
              <a:spLocks/>
            </p:cNvSpPr>
            <p:nvPr/>
          </p:nvSpPr>
          <p:spPr>
            <a:xfrm>
              <a:off x="7069637" y="5284865"/>
              <a:ext cx="1617163" cy="100732"/>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21" name="Chord 120"/>
            <p:cNvSpPr/>
            <p:nvPr/>
          </p:nvSpPr>
          <p:spPr>
            <a:xfrm rot="10800000">
              <a:off x="6454544" y="5162916"/>
              <a:ext cx="1230185" cy="364819"/>
            </a:xfrm>
            <a:prstGeom prst="chord">
              <a:avLst>
                <a:gd name="adj1" fmla="val 5310494"/>
                <a:gd name="adj2" fmla="val 16200000"/>
              </a:avLst>
            </a:prstGeom>
            <a:solidFill>
              <a:srgbClr val="FF6600">
                <a:alpha val="4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Connector 56"/>
            <p:cNvCxnSpPr/>
            <p:nvPr/>
          </p:nvCxnSpPr>
          <p:spPr>
            <a:xfrm flipH="1">
              <a:off x="4239982" y="5339191"/>
              <a:ext cx="4643668"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grpSp>
      <p:sp>
        <p:nvSpPr>
          <p:cNvPr id="130" name="Rectangle 129"/>
          <p:cNvSpPr/>
          <p:nvPr/>
        </p:nvSpPr>
        <p:spPr>
          <a:xfrm>
            <a:off x="4910097" y="3888866"/>
            <a:ext cx="3716508" cy="892681"/>
          </a:xfrm>
          <a:prstGeom prst="rect">
            <a:avLst/>
          </a:prstGeom>
          <a:solidFill>
            <a:schemeClr val="bg2">
              <a:lumMod val="75000"/>
              <a:alpha val="57000"/>
            </a:schemeClr>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99" name="Title 1"/>
          <p:cNvSpPr txBox="1">
            <a:spLocks/>
          </p:cNvSpPr>
          <p:nvPr/>
        </p:nvSpPr>
        <p:spPr>
          <a:xfrm>
            <a:off x="174933" y="640792"/>
            <a:ext cx="3615038" cy="7537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rPr>
              <a:t>Access </a:t>
            </a:r>
          </a:p>
          <a:p>
            <a:r>
              <a:rPr lang="en-US" sz="3600" dirty="0">
                <a:solidFill>
                  <a:schemeClr val="bg1"/>
                </a:solidFill>
              </a:rPr>
              <a:t>Short shutdown</a:t>
            </a:r>
          </a:p>
          <a:p>
            <a:r>
              <a:rPr lang="en-US" sz="3200" dirty="0"/>
              <a:t> </a:t>
            </a:r>
          </a:p>
        </p:txBody>
      </p:sp>
      <p:sp>
        <p:nvSpPr>
          <p:cNvPr id="2" name="Rectangle 1"/>
          <p:cNvSpPr/>
          <p:nvPr/>
        </p:nvSpPr>
        <p:spPr>
          <a:xfrm>
            <a:off x="2602784" y="4434995"/>
            <a:ext cx="2303997" cy="1957279"/>
          </a:xfrm>
          <a:prstGeom prst="rect">
            <a:avLst/>
          </a:prstGeom>
          <a:solidFill>
            <a:srgbClr val="FFFF00">
              <a:alpha val="3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7" name="Rectangle 86"/>
          <p:cNvSpPr/>
          <p:nvPr/>
        </p:nvSpPr>
        <p:spPr>
          <a:xfrm>
            <a:off x="5019643" y="4781548"/>
            <a:ext cx="2175653" cy="1641624"/>
          </a:xfrm>
          <a:prstGeom prst="rect">
            <a:avLst/>
          </a:prstGeom>
          <a:solidFill>
            <a:srgbClr val="FFFF00">
              <a:alpha val="3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0" name="Rectangle 119"/>
          <p:cNvSpPr/>
          <p:nvPr/>
        </p:nvSpPr>
        <p:spPr>
          <a:xfrm>
            <a:off x="4971512" y="3310948"/>
            <a:ext cx="3655092" cy="523877"/>
          </a:xfrm>
          <a:prstGeom prst="rect">
            <a:avLst/>
          </a:prstGeom>
          <a:solidFill>
            <a:schemeClr val="accent3">
              <a:alpha val="37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3" name="Group 32"/>
          <p:cNvGrpSpPr/>
          <p:nvPr/>
        </p:nvGrpSpPr>
        <p:grpSpPr>
          <a:xfrm>
            <a:off x="2561959" y="3034157"/>
            <a:ext cx="2338247" cy="1358138"/>
            <a:chOff x="2561959" y="3034157"/>
            <a:chExt cx="2338247" cy="1358138"/>
          </a:xfrm>
        </p:grpSpPr>
        <p:sp>
          <p:nvSpPr>
            <p:cNvPr id="106" name="Rectangle 105"/>
            <p:cNvSpPr/>
            <p:nvPr/>
          </p:nvSpPr>
          <p:spPr>
            <a:xfrm>
              <a:off x="2644635" y="3034157"/>
              <a:ext cx="2255571" cy="1210571"/>
            </a:xfrm>
            <a:prstGeom prst="rect">
              <a:avLst/>
            </a:prstGeom>
            <a:solidFill>
              <a:schemeClr val="tx2">
                <a:lumMod val="40000"/>
                <a:lumOff val="60000"/>
                <a:alpha val="37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TextBox 53"/>
            <p:cNvSpPr txBox="1"/>
            <p:nvPr/>
          </p:nvSpPr>
          <p:spPr>
            <a:xfrm>
              <a:off x="2561959" y="3720851"/>
              <a:ext cx="740753" cy="261610"/>
            </a:xfrm>
            <a:prstGeom prst="rect">
              <a:avLst/>
            </a:prstGeom>
            <a:noFill/>
          </p:spPr>
          <p:txBody>
            <a:bodyPr wrap="square" rtlCol="0">
              <a:spAutoFit/>
            </a:bodyPr>
            <a:lstStyle/>
            <a:p>
              <a:endParaRPr lang="en-US" sz="1100" kern="0" dirty="0">
                <a:solidFill>
                  <a:sysClr val="windowText" lastClr="000000"/>
                </a:solidFill>
              </a:endParaRPr>
            </a:p>
          </p:txBody>
        </p:sp>
        <p:sp>
          <p:nvSpPr>
            <p:cNvPr id="3" name="Rectangle 2"/>
            <p:cNvSpPr/>
            <p:nvPr/>
          </p:nvSpPr>
          <p:spPr>
            <a:xfrm>
              <a:off x="3346846" y="3577428"/>
              <a:ext cx="717558" cy="6522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3074" name="Picture 2" descr="C:\Users\iainsutton\Pictures\500_F_125243427_awWPNouoNbYuAgCXcZLHa6gAifAE9Rda.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401316" y="3331230"/>
              <a:ext cx="616373" cy="86771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2640846" y="4260937"/>
              <a:ext cx="2259360" cy="1313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3580913" y="4260937"/>
              <a:ext cx="411827" cy="1313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34" name="Group 33"/>
          <p:cNvGrpSpPr/>
          <p:nvPr/>
        </p:nvGrpSpPr>
        <p:grpSpPr>
          <a:xfrm>
            <a:off x="3727382" y="3495983"/>
            <a:ext cx="125178" cy="1983044"/>
            <a:chOff x="3727382" y="3495983"/>
            <a:chExt cx="125178" cy="1983044"/>
          </a:xfrm>
        </p:grpSpPr>
        <p:sp>
          <p:nvSpPr>
            <p:cNvPr id="11" name="Rectangle 10"/>
            <p:cNvSpPr/>
            <p:nvPr/>
          </p:nvSpPr>
          <p:spPr>
            <a:xfrm>
              <a:off x="3727382" y="5335011"/>
              <a:ext cx="125178" cy="14401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cxnSp>
          <p:nvCxnSpPr>
            <p:cNvPr id="6" name="Straight Connector 5"/>
            <p:cNvCxnSpPr/>
            <p:nvPr/>
          </p:nvCxnSpPr>
          <p:spPr>
            <a:xfrm>
              <a:off x="3789971" y="3495983"/>
              <a:ext cx="0" cy="1878025"/>
            </a:xfrm>
            <a:prstGeom prst="line">
              <a:avLst/>
            </a:prstGeom>
          </p:spPr>
          <p:style>
            <a:lnRef idx="3">
              <a:schemeClr val="accent4"/>
            </a:lnRef>
            <a:fillRef idx="0">
              <a:schemeClr val="accent4"/>
            </a:fillRef>
            <a:effectRef idx="2">
              <a:schemeClr val="accent4"/>
            </a:effectRef>
            <a:fontRef idx="minor">
              <a:schemeClr val="tx1"/>
            </a:fontRef>
          </p:style>
        </p:cxnSp>
      </p:grpSp>
      <p:pic>
        <p:nvPicPr>
          <p:cNvPr id="123" name="Picture 122" descr="target interfac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26652" y="1700808"/>
            <a:ext cx="370115" cy="880193"/>
          </a:xfrm>
          <a:prstGeom prst="rect">
            <a:avLst/>
          </a:prstGeom>
        </p:spPr>
      </p:pic>
      <p:pic>
        <p:nvPicPr>
          <p:cNvPr id="97" name="Picture 96"/>
          <p:cNvPicPr>
            <a:picLocks noChangeAspect="1"/>
          </p:cNvPicPr>
          <p:nvPr/>
        </p:nvPicPr>
        <p:blipFill rotWithShape="1">
          <a:blip r:embed="rId5" cstate="screen">
            <a:extLst>
              <a:ext uri="{28A0092B-C50C-407E-A947-70E740481C1C}">
                <a14:useLocalDpi xmlns:a14="http://schemas.microsoft.com/office/drawing/2010/main"/>
              </a:ext>
            </a:extLst>
          </a:blip>
          <a:srcRect l="16532" r="47061" b="28909"/>
          <a:stretch/>
        </p:blipFill>
        <p:spPr>
          <a:xfrm>
            <a:off x="5921505" y="1578012"/>
            <a:ext cx="2705100" cy="2905205"/>
          </a:xfrm>
          <a:prstGeom prst="rect">
            <a:avLst/>
          </a:prstGeom>
        </p:spPr>
      </p:pic>
      <p:sp>
        <p:nvSpPr>
          <p:cNvPr id="122" name="Oval 121"/>
          <p:cNvSpPr/>
          <p:nvPr/>
        </p:nvSpPr>
        <p:spPr>
          <a:xfrm>
            <a:off x="7345641" y="2888526"/>
            <a:ext cx="455464" cy="49530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4" name="Line Callout 2 (Accent Bar) 123"/>
          <p:cNvSpPr/>
          <p:nvPr/>
        </p:nvSpPr>
        <p:spPr>
          <a:xfrm flipH="1">
            <a:off x="4702305" y="767634"/>
            <a:ext cx="1663700" cy="612648"/>
          </a:xfrm>
          <a:prstGeom prst="accentCallout2">
            <a:avLst>
              <a:gd name="adj1" fmla="val 18750"/>
              <a:gd name="adj2" fmla="val -8333"/>
              <a:gd name="adj3" fmla="val 18750"/>
              <a:gd name="adj4" fmla="val -16667"/>
              <a:gd name="adj5" fmla="val 328089"/>
              <a:gd name="adj6" fmla="val -6422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Short shutdown 3-5d</a:t>
            </a:r>
          </a:p>
        </p:txBody>
      </p:sp>
      <p:sp>
        <p:nvSpPr>
          <p:cNvPr id="4" name="TextBox 3"/>
          <p:cNvSpPr txBox="1"/>
          <p:nvPr/>
        </p:nvSpPr>
        <p:spPr>
          <a:xfrm>
            <a:off x="319747" y="1608671"/>
            <a:ext cx="2605970" cy="1323439"/>
          </a:xfrm>
          <a:prstGeom prst="rect">
            <a:avLst/>
          </a:prstGeom>
          <a:solidFill>
            <a:schemeClr val="bg1"/>
          </a:solidFill>
        </p:spPr>
        <p:txBody>
          <a:bodyPr wrap="none" rtlCol="0">
            <a:spAutoFit/>
          </a:bodyPr>
          <a:lstStyle/>
          <a:p>
            <a:r>
              <a:rPr lang="en-US" sz="2000" dirty="0"/>
              <a:t>Default mode of access</a:t>
            </a:r>
          </a:p>
          <a:p>
            <a:pPr marL="342900" indent="-342900">
              <a:buFont typeface="Arial" panose="020B0604020202020204" pitchFamily="34" charset="0"/>
              <a:buChar char="•"/>
            </a:pPr>
            <a:r>
              <a:rPr lang="en-US" sz="2000" dirty="0"/>
              <a:t>From above</a:t>
            </a:r>
          </a:p>
          <a:p>
            <a:pPr marL="342900" indent="-342900">
              <a:buFont typeface="Arial" panose="020B0604020202020204" pitchFamily="34" charset="0"/>
              <a:buChar char="•"/>
            </a:pPr>
            <a:r>
              <a:rPr lang="en-US" sz="2000" dirty="0"/>
              <a:t>Remote</a:t>
            </a:r>
          </a:p>
          <a:p>
            <a:endParaRPr lang="en-US" sz="2000" dirty="0"/>
          </a:p>
        </p:txBody>
      </p:sp>
    </p:spTree>
    <p:extLst>
      <p:ext uri="{BB962C8B-B14F-4D97-AF65-F5344CB8AC3E}">
        <p14:creationId xmlns:p14="http://schemas.microsoft.com/office/powerpoint/2010/main" val="1699588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019643" y="4781548"/>
            <a:ext cx="2175651" cy="1641624"/>
          </a:xfrm>
          <a:prstGeom prst="rect">
            <a:avLst/>
          </a:prstGeom>
          <a:solidFill>
            <a:schemeClr val="accent1">
              <a:alpha val="3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6" name="Rectangle 95"/>
          <p:cNvSpPr/>
          <p:nvPr/>
        </p:nvSpPr>
        <p:spPr>
          <a:xfrm>
            <a:off x="2620446" y="5965970"/>
            <a:ext cx="282073" cy="365069"/>
          </a:xfrm>
          <a:prstGeom prst="rect">
            <a:avLst/>
          </a:prstGeom>
          <a:solidFill>
            <a:schemeClr val="bg2">
              <a:lumMod val="50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63" name="Rectangle 55"/>
          <p:cNvSpPr>
            <a:spLocks/>
          </p:cNvSpPr>
          <p:nvPr/>
        </p:nvSpPr>
        <p:spPr>
          <a:xfrm>
            <a:off x="2589517" y="6043965"/>
            <a:ext cx="351038" cy="111986"/>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00" name="Rectangle 99"/>
          <p:cNvSpPr/>
          <p:nvPr/>
        </p:nvSpPr>
        <p:spPr>
          <a:xfrm>
            <a:off x="2651210" y="3888867"/>
            <a:ext cx="5975394" cy="892681"/>
          </a:xfrm>
          <a:prstGeom prst="rect">
            <a:avLst/>
          </a:prstGeom>
          <a:solidFill>
            <a:schemeClr val="bg2">
              <a:lumMod val="75000"/>
              <a:alpha val="20000"/>
            </a:schemeClr>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54" name="TextBox 53"/>
          <p:cNvSpPr txBox="1"/>
          <p:nvPr/>
        </p:nvSpPr>
        <p:spPr>
          <a:xfrm>
            <a:off x="2568534" y="3310948"/>
            <a:ext cx="740753" cy="261610"/>
          </a:xfrm>
          <a:prstGeom prst="rect">
            <a:avLst/>
          </a:prstGeom>
          <a:noFill/>
        </p:spPr>
        <p:txBody>
          <a:bodyPr wrap="square" rtlCol="0">
            <a:spAutoFit/>
          </a:bodyPr>
          <a:lstStyle/>
          <a:p>
            <a:endParaRPr lang="en-US" sz="1100" kern="0" dirty="0">
              <a:solidFill>
                <a:sysClr val="windowText" lastClr="000000"/>
              </a:solidFill>
            </a:endParaRPr>
          </a:p>
        </p:txBody>
      </p:sp>
      <p:sp>
        <p:nvSpPr>
          <p:cNvPr id="40" name="Right Triangle 39"/>
          <p:cNvSpPr/>
          <p:nvPr/>
        </p:nvSpPr>
        <p:spPr>
          <a:xfrm rot="10800000" flipH="1">
            <a:off x="3016270" y="5058435"/>
            <a:ext cx="327182" cy="74695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grpSp>
        <p:nvGrpSpPr>
          <p:cNvPr id="16" name="Group 15"/>
          <p:cNvGrpSpPr>
            <a:grpSpLocks noChangeAspect="1"/>
          </p:cNvGrpSpPr>
          <p:nvPr/>
        </p:nvGrpSpPr>
        <p:grpSpPr>
          <a:xfrm>
            <a:off x="2939125" y="5042721"/>
            <a:ext cx="274446" cy="1137978"/>
            <a:chOff x="7426875" y="4420180"/>
            <a:chExt cx="855778" cy="2176016"/>
          </a:xfrm>
        </p:grpSpPr>
        <p:sp>
          <p:nvSpPr>
            <p:cNvPr id="24" name="Rectangle 23"/>
            <p:cNvSpPr/>
            <p:nvPr/>
          </p:nvSpPr>
          <p:spPr>
            <a:xfrm>
              <a:off x="7452320" y="4420180"/>
              <a:ext cx="288032" cy="2176016"/>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5" name="Rectangle 24"/>
            <p:cNvSpPr/>
            <p:nvPr/>
          </p:nvSpPr>
          <p:spPr>
            <a:xfrm>
              <a:off x="7740352" y="4941168"/>
              <a:ext cx="468031" cy="216031"/>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26" name="Straight Connector 25"/>
            <p:cNvCxnSpPr/>
            <p:nvPr/>
          </p:nvCxnSpPr>
          <p:spPr>
            <a:xfrm flipH="1">
              <a:off x="7532693" y="5047087"/>
              <a:ext cx="703249"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7744632" y="5830709"/>
              <a:ext cx="468031" cy="216031"/>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28" name="Straight Connector 27"/>
            <p:cNvCxnSpPr/>
            <p:nvPr/>
          </p:nvCxnSpPr>
          <p:spPr>
            <a:xfrm flipH="1">
              <a:off x="7579404" y="5936581"/>
              <a:ext cx="703249"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7744585" y="5563795"/>
              <a:ext cx="324030" cy="144030"/>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30" name="Straight Connector 29"/>
            <p:cNvCxnSpPr/>
            <p:nvPr/>
          </p:nvCxnSpPr>
          <p:spPr>
            <a:xfrm flipH="1">
              <a:off x="7668734" y="5635803"/>
              <a:ext cx="490967"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31" name="Rectangle 30"/>
            <p:cNvSpPr>
              <a:spLocks/>
            </p:cNvSpPr>
            <p:nvPr/>
          </p:nvSpPr>
          <p:spPr>
            <a:xfrm>
              <a:off x="7426875" y="5343585"/>
              <a:ext cx="36000" cy="215999"/>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32" name="Rectangle 31"/>
            <p:cNvSpPr>
              <a:spLocks/>
            </p:cNvSpPr>
            <p:nvPr/>
          </p:nvSpPr>
          <p:spPr>
            <a:xfrm>
              <a:off x="7740352" y="5343585"/>
              <a:ext cx="36000" cy="215999"/>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grpSp>
      <p:sp>
        <p:nvSpPr>
          <p:cNvPr id="20" name="Oval 19"/>
          <p:cNvSpPr/>
          <p:nvPr/>
        </p:nvSpPr>
        <p:spPr>
          <a:xfrm>
            <a:off x="2922246" y="6285567"/>
            <a:ext cx="46261" cy="53354"/>
          </a:xfrm>
          <a:prstGeom prst="ellipse">
            <a:avLst/>
          </a:prstGeom>
          <a:solidFill>
            <a:schemeClr val="accent6">
              <a:lumMod val="75000"/>
            </a:schemeClr>
          </a:solidFill>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23" name="Rectangle 22"/>
          <p:cNvSpPr/>
          <p:nvPr/>
        </p:nvSpPr>
        <p:spPr>
          <a:xfrm>
            <a:off x="3040242" y="5494702"/>
            <a:ext cx="178017" cy="53354"/>
          </a:xfrm>
          <a:prstGeom prst="rect">
            <a:avLst/>
          </a:prstGeom>
          <a:gradFill flip="none" rotWithShape="1">
            <a:gsLst>
              <a:gs pos="0">
                <a:schemeClr val="accent5">
                  <a:shade val="51000"/>
                  <a:satMod val="130000"/>
                  <a:alpha val="37000"/>
                </a:schemeClr>
              </a:gs>
              <a:gs pos="80000">
                <a:schemeClr val="accent5">
                  <a:shade val="93000"/>
                  <a:satMod val="130000"/>
                  <a:alpha val="37000"/>
                </a:schemeClr>
              </a:gs>
              <a:gs pos="100000">
                <a:schemeClr val="accent5">
                  <a:shade val="94000"/>
                  <a:satMod val="135000"/>
                  <a:alpha val="37000"/>
                </a:schemeClr>
              </a:gs>
            </a:gsLst>
            <a:lin ang="16200000" scaled="0"/>
            <a:tileRect/>
          </a:gra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kern="0">
              <a:solidFill>
                <a:sysClr val="windowText" lastClr="000000"/>
              </a:solidFill>
            </a:endParaRPr>
          </a:p>
        </p:txBody>
      </p:sp>
      <p:sp>
        <p:nvSpPr>
          <p:cNvPr id="12" name="Rectangle 11"/>
          <p:cNvSpPr/>
          <p:nvPr/>
        </p:nvSpPr>
        <p:spPr>
          <a:xfrm>
            <a:off x="658849" y="6392274"/>
            <a:ext cx="8133459" cy="320122"/>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0" dirty="0">
                <a:solidFill>
                  <a:sysClr val="windowText" lastClr="000000"/>
                </a:solidFill>
              </a:rPr>
              <a:t> </a:t>
            </a:r>
          </a:p>
        </p:txBody>
      </p:sp>
      <p:sp>
        <p:nvSpPr>
          <p:cNvPr id="13" name="Isosceles Triangle 12"/>
          <p:cNvSpPr/>
          <p:nvPr/>
        </p:nvSpPr>
        <p:spPr>
          <a:xfrm>
            <a:off x="2976638" y="6178860"/>
            <a:ext cx="31341" cy="53354"/>
          </a:xfrm>
          <a:prstGeom prst="triangle">
            <a:avLst/>
          </a:prstGeom>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14" name="Isosceles Triangle 13"/>
          <p:cNvSpPr/>
          <p:nvPr/>
        </p:nvSpPr>
        <p:spPr>
          <a:xfrm>
            <a:off x="3138873" y="5540999"/>
            <a:ext cx="31341" cy="53354"/>
          </a:xfrm>
          <a:prstGeom prst="triangle">
            <a:avLst/>
          </a:prstGeom>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15" name="Right Triangle 14"/>
          <p:cNvSpPr/>
          <p:nvPr/>
        </p:nvSpPr>
        <p:spPr>
          <a:xfrm rot="5400000" flipH="1">
            <a:off x="2960377" y="5241322"/>
            <a:ext cx="320122" cy="167763"/>
          </a:xfrm>
          <a:prstGeom prst="rtTriangle">
            <a:avLst/>
          </a:prstGeom>
          <a:gradFill flip="none" rotWithShape="1">
            <a:gsLst>
              <a:gs pos="0">
                <a:schemeClr val="accent5">
                  <a:shade val="51000"/>
                  <a:satMod val="130000"/>
                  <a:alpha val="37000"/>
                </a:schemeClr>
              </a:gs>
              <a:gs pos="80000">
                <a:schemeClr val="accent5">
                  <a:shade val="93000"/>
                  <a:satMod val="130000"/>
                  <a:alpha val="37000"/>
                </a:schemeClr>
              </a:gs>
              <a:gs pos="100000">
                <a:schemeClr val="accent5">
                  <a:shade val="94000"/>
                  <a:satMod val="135000"/>
                  <a:alpha val="37000"/>
                </a:schemeClr>
              </a:gs>
            </a:gsLst>
            <a:lin ang="16200000" scaled="0"/>
            <a:tileRect/>
          </a:gra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kern="0">
              <a:solidFill>
                <a:sysClr val="windowText" lastClr="000000"/>
              </a:solidFill>
            </a:endParaRPr>
          </a:p>
        </p:txBody>
      </p:sp>
      <p:sp>
        <p:nvSpPr>
          <p:cNvPr id="41" name="Rectangle 40"/>
          <p:cNvSpPr/>
          <p:nvPr/>
        </p:nvSpPr>
        <p:spPr>
          <a:xfrm flipV="1">
            <a:off x="2919835" y="6337582"/>
            <a:ext cx="745384" cy="47273"/>
          </a:xfrm>
          <a:prstGeom prst="rect">
            <a:avLst/>
          </a:prstGeom>
          <a:solidFill>
            <a:schemeClr val="accent6">
              <a:lumMod val="75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3" name="Rectangle 42"/>
          <p:cNvSpPr/>
          <p:nvPr/>
        </p:nvSpPr>
        <p:spPr>
          <a:xfrm>
            <a:off x="2925717" y="6228664"/>
            <a:ext cx="313414" cy="53354"/>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4" name="Oval 43"/>
          <p:cNvSpPr/>
          <p:nvPr/>
        </p:nvSpPr>
        <p:spPr>
          <a:xfrm>
            <a:off x="3207790" y="6282018"/>
            <a:ext cx="31338" cy="53354"/>
          </a:xfrm>
          <a:prstGeom prst="ellipse">
            <a:avLst/>
          </a:prstGeom>
          <a:solidFill>
            <a:schemeClr val="accent6">
              <a:lumMod val="75000"/>
            </a:schemeClr>
          </a:solidFill>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45" name="Rectangle 44"/>
          <p:cNvSpPr/>
          <p:nvPr/>
        </p:nvSpPr>
        <p:spPr>
          <a:xfrm>
            <a:off x="2621820" y="5406293"/>
            <a:ext cx="282073" cy="365069"/>
          </a:xfrm>
          <a:prstGeom prst="rect">
            <a:avLst/>
          </a:prstGeom>
          <a:solidFill>
            <a:schemeClr val="tx1">
              <a:lumMod val="95000"/>
              <a:lumOff val="5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6" name="Rectangle 45"/>
          <p:cNvSpPr/>
          <p:nvPr/>
        </p:nvSpPr>
        <p:spPr>
          <a:xfrm>
            <a:off x="2297672" y="4529104"/>
            <a:ext cx="610225" cy="303075"/>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57" name="Straight Connector 56"/>
          <p:cNvCxnSpPr/>
          <p:nvPr/>
        </p:nvCxnSpPr>
        <p:spPr>
          <a:xfrm flipH="1" flipV="1">
            <a:off x="2580624" y="5584574"/>
            <a:ext cx="45200" cy="3124"/>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3051084" y="5588422"/>
            <a:ext cx="188048" cy="640243"/>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58" name="Rectangle 55"/>
          <p:cNvSpPr>
            <a:spLocks/>
          </p:cNvSpPr>
          <p:nvPr/>
        </p:nvSpPr>
        <p:spPr>
          <a:xfrm>
            <a:off x="3053027" y="5526703"/>
            <a:ext cx="200449" cy="112960"/>
          </a:xfrm>
          <a:prstGeom prst="rect">
            <a:avLst/>
          </a:prstGeom>
          <a:solidFill>
            <a:srgbClr val="92D05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67" name="Rectangle 55"/>
          <p:cNvSpPr>
            <a:spLocks/>
          </p:cNvSpPr>
          <p:nvPr/>
        </p:nvSpPr>
        <p:spPr>
          <a:xfrm>
            <a:off x="3273054" y="5529937"/>
            <a:ext cx="1452523" cy="105146"/>
          </a:xfrm>
          <a:prstGeom prst="rect">
            <a:avLst/>
          </a:prstGeom>
          <a:solidFill>
            <a:schemeClr val="accent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50" name="Rectangle 49"/>
          <p:cNvSpPr/>
          <p:nvPr/>
        </p:nvSpPr>
        <p:spPr>
          <a:xfrm>
            <a:off x="3710684" y="5835744"/>
            <a:ext cx="321526" cy="548608"/>
          </a:xfrm>
          <a:prstGeom prst="rect">
            <a:avLst/>
          </a:prstGeom>
          <a:solidFill>
            <a:srgbClr val="C4BD9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4" name="Rectangle 103"/>
          <p:cNvSpPr/>
          <p:nvPr/>
        </p:nvSpPr>
        <p:spPr>
          <a:xfrm>
            <a:off x="2298853" y="1916832"/>
            <a:ext cx="327366" cy="255785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85" name="Rectangle 55"/>
          <p:cNvSpPr>
            <a:spLocks/>
          </p:cNvSpPr>
          <p:nvPr/>
        </p:nvSpPr>
        <p:spPr>
          <a:xfrm>
            <a:off x="3280449" y="5658983"/>
            <a:ext cx="777515" cy="157296"/>
          </a:xfrm>
          <a:prstGeom prst="rect">
            <a:avLst/>
          </a:prstGeom>
          <a:solidFill>
            <a:schemeClr val="bg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71" name="Rectangle 70"/>
          <p:cNvSpPr/>
          <p:nvPr/>
        </p:nvSpPr>
        <p:spPr>
          <a:xfrm>
            <a:off x="4133995" y="5703309"/>
            <a:ext cx="327182"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88" name="Rectangle 87"/>
          <p:cNvSpPr/>
          <p:nvPr/>
        </p:nvSpPr>
        <p:spPr>
          <a:xfrm>
            <a:off x="658849" y="4840269"/>
            <a:ext cx="1923940" cy="1552006"/>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92" name="Rectangle 55"/>
          <p:cNvSpPr>
            <a:spLocks/>
          </p:cNvSpPr>
          <p:nvPr/>
        </p:nvSpPr>
        <p:spPr>
          <a:xfrm>
            <a:off x="658851" y="5481715"/>
            <a:ext cx="872032" cy="45255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89" name="Rectangle 55"/>
          <p:cNvSpPr>
            <a:spLocks/>
          </p:cNvSpPr>
          <p:nvPr/>
        </p:nvSpPr>
        <p:spPr>
          <a:xfrm>
            <a:off x="658851" y="5508786"/>
            <a:ext cx="872032" cy="384567"/>
          </a:xfrm>
          <a:prstGeom prst="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93" name="Rectangle 55"/>
          <p:cNvSpPr>
            <a:spLocks/>
          </p:cNvSpPr>
          <p:nvPr/>
        </p:nvSpPr>
        <p:spPr>
          <a:xfrm>
            <a:off x="1530883" y="5452170"/>
            <a:ext cx="1051906" cy="55086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90" name="Rectangle 55"/>
          <p:cNvSpPr>
            <a:spLocks/>
          </p:cNvSpPr>
          <p:nvPr/>
        </p:nvSpPr>
        <p:spPr>
          <a:xfrm>
            <a:off x="1530883" y="5481214"/>
            <a:ext cx="1051907" cy="492727"/>
          </a:xfrm>
          <a:prstGeom prst="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91" name="Rectangle 55"/>
          <p:cNvSpPr>
            <a:spLocks/>
          </p:cNvSpPr>
          <p:nvPr/>
        </p:nvSpPr>
        <p:spPr>
          <a:xfrm>
            <a:off x="658850" y="5539818"/>
            <a:ext cx="1923939" cy="98170"/>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94" name="Rectangle 55"/>
          <p:cNvSpPr>
            <a:spLocks/>
          </p:cNvSpPr>
          <p:nvPr/>
        </p:nvSpPr>
        <p:spPr>
          <a:xfrm>
            <a:off x="658851" y="5561715"/>
            <a:ext cx="1924829" cy="45719"/>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cxnSp>
        <p:nvCxnSpPr>
          <p:cNvPr id="68" name="Straight Connector 56"/>
          <p:cNvCxnSpPr/>
          <p:nvPr/>
        </p:nvCxnSpPr>
        <p:spPr>
          <a:xfrm flipH="1" flipV="1">
            <a:off x="389349" y="5577986"/>
            <a:ext cx="4462194" cy="5932"/>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51956" y="4945847"/>
            <a:ext cx="336952" cy="369332"/>
          </a:xfrm>
          <a:prstGeom prst="rect">
            <a:avLst/>
          </a:prstGeom>
          <a:noFill/>
        </p:spPr>
        <p:txBody>
          <a:bodyPr wrap="none" rtlCol="0">
            <a:spAutoFit/>
          </a:bodyPr>
          <a:lstStyle/>
          <a:p>
            <a:r>
              <a:rPr lang="en-US" b="1" dirty="0">
                <a:solidFill>
                  <a:srgbClr val="FF0000"/>
                </a:solidFill>
              </a:rPr>
              <a:t>N</a:t>
            </a:r>
          </a:p>
        </p:txBody>
      </p:sp>
      <p:cxnSp>
        <p:nvCxnSpPr>
          <p:cNvPr id="22" name="Straight Arrow Connector 21"/>
          <p:cNvCxnSpPr/>
          <p:nvPr/>
        </p:nvCxnSpPr>
        <p:spPr>
          <a:xfrm>
            <a:off x="850546" y="5266860"/>
            <a:ext cx="38526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3587488" y="5042722"/>
            <a:ext cx="0" cy="41564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4361667" y="5065151"/>
            <a:ext cx="0" cy="39831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01" name="Rectangle 100"/>
          <p:cNvSpPr/>
          <p:nvPr/>
        </p:nvSpPr>
        <p:spPr>
          <a:xfrm>
            <a:off x="656684" y="3649188"/>
            <a:ext cx="1562274" cy="1191081"/>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49" name="Elbow Connector 48"/>
          <p:cNvCxnSpPr/>
          <p:nvPr/>
        </p:nvCxnSpPr>
        <p:spPr>
          <a:xfrm>
            <a:off x="2784000" y="4474689"/>
            <a:ext cx="559451" cy="471159"/>
          </a:xfrm>
          <a:prstGeom prst="bentConnector3">
            <a:avLst>
              <a:gd name="adj1" fmla="val 34889"/>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66" name="Group 65"/>
          <p:cNvGrpSpPr/>
          <p:nvPr/>
        </p:nvGrpSpPr>
        <p:grpSpPr>
          <a:xfrm>
            <a:off x="4663418" y="4173386"/>
            <a:ext cx="4159421" cy="2396560"/>
            <a:chOff x="4239982" y="3985325"/>
            <a:chExt cx="4643668" cy="2308837"/>
          </a:xfrm>
        </p:grpSpPr>
        <p:sp>
          <p:nvSpPr>
            <p:cNvPr id="74" name="Rectangle 73"/>
            <p:cNvSpPr/>
            <p:nvPr/>
          </p:nvSpPr>
          <p:spPr>
            <a:xfrm>
              <a:off x="7069636" y="4529155"/>
              <a:ext cx="1617164" cy="1765007"/>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75" name="Rectangle 74"/>
            <p:cNvSpPr/>
            <p:nvPr/>
          </p:nvSpPr>
          <p:spPr>
            <a:xfrm>
              <a:off x="7066624" y="4844446"/>
              <a:ext cx="350391" cy="965803"/>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76" name="Rectangle 55"/>
            <p:cNvSpPr>
              <a:spLocks/>
            </p:cNvSpPr>
            <p:nvPr/>
          </p:nvSpPr>
          <p:spPr>
            <a:xfrm>
              <a:off x="5776723" y="5284864"/>
              <a:ext cx="1249715" cy="108653"/>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77" name="TextBox 76"/>
            <p:cNvSpPr txBox="1"/>
            <p:nvPr/>
          </p:nvSpPr>
          <p:spPr>
            <a:xfrm>
              <a:off x="5815928" y="3985325"/>
              <a:ext cx="811149" cy="252034"/>
            </a:xfrm>
            <a:prstGeom prst="rect">
              <a:avLst/>
            </a:prstGeom>
            <a:noFill/>
          </p:spPr>
          <p:txBody>
            <a:bodyPr wrap="square" rtlCol="0">
              <a:spAutoFit/>
            </a:bodyPr>
            <a:lstStyle/>
            <a:p>
              <a:endParaRPr lang="en-US" sz="1100" kern="0" dirty="0">
                <a:solidFill>
                  <a:sysClr val="windowText" lastClr="000000"/>
                </a:solidFill>
              </a:endParaRPr>
            </a:p>
          </p:txBody>
        </p:sp>
        <p:sp>
          <p:nvSpPr>
            <p:cNvPr id="78" name="Rectangle 77"/>
            <p:cNvSpPr/>
            <p:nvPr/>
          </p:nvSpPr>
          <p:spPr>
            <a:xfrm>
              <a:off x="5631373" y="4746031"/>
              <a:ext cx="102960" cy="48956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79" name="Rectangle 78"/>
            <p:cNvSpPr/>
            <p:nvPr/>
          </p:nvSpPr>
          <p:spPr>
            <a:xfrm>
              <a:off x="5467845" y="5050441"/>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80" name="Straight Connector 79"/>
            <p:cNvCxnSpPr/>
            <p:nvPr/>
          </p:nvCxnSpPr>
          <p:spPr>
            <a:xfrm flipH="1">
              <a:off x="5494094" y="5103794"/>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5536485" y="5229322"/>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82" name="Rectangle 30"/>
            <p:cNvSpPr>
              <a:spLocks/>
            </p:cNvSpPr>
            <p:nvPr/>
          </p:nvSpPr>
          <p:spPr>
            <a:xfrm>
              <a:off x="5522989" y="5273137"/>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84" name="Rectangle 83"/>
            <p:cNvSpPr/>
            <p:nvPr/>
          </p:nvSpPr>
          <p:spPr>
            <a:xfrm>
              <a:off x="5494095" y="5467162"/>
              <a:ext cx="832810" cy="664799"/>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86" name="Rectangle 85"/>
            <p:cNvSpPr/>
            <p:nvPr/>
          </p:nvSpPr>
          <p:spPr>
            <a:xfrm>
              <a:off x="6142048" y="4753451"/>
              <a:ext cx="102960" cy="48956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98" name="Rectangle 97"/>
            <p:cNvSpPr/>
            <p:nvPr/>
          </p:nvSpPr>
          <p:spPr>
            <a:xfrm>
              <a:off x="5978520" y="5057861"/>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102" name="Straight Connector 101"/>
            <p:cNvCxnSpPr/>
            <p:nvPr/>
          </p:nvCxnSpPr>
          <p:spPr>
            <a:xfrm flipH="1">
              <a:off x="6004769" y="5111214"/>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6047160" y="5236742"/>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5" name="Rectangle 30"/>
            <p:cNvSpPr>
              <a:spLocks/>
            </p:cNvSpPr>
            <p:nvPr/>
          </p:nvSpPr>
          <p:spPr>
            <a:xfrm>
              <a:off x="6033664" y="5280557"/>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07" name="Rectangle 106"/>
            <p:cNvSpPr/>
            <p:nvPr/>
          </p:nvSpPr>
          <p:spPr>
            <a:xfrm>
              <a:off x="6627077" y="5445785"/>
              <a:ext cx="358275"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8" name="Rectangle 107"/>
            <p:cNvSpPr/>
            <p:nvPr/>
          </p:nvSpPr>
          <p:spPr>
            <a:xfrm>
              <a:off x="6823907" y="4745530"/>
              <a:ext cx="102960" cy="48956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9" name="Rectangle 108"/>
            <p:cNvSpPr/>
            <p:nvPr/>
          </p:nvSpPr>
          <p:spPr>
            <a:xfrm>
              <a:off x="6660379" y="5049940"/>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110" name="Straight Connector 109"/>
            <p:cNvCxnSpPr/>
            <p:nvPr/>
          </p:nvCxnSpPr>
          <p:spPr>
            <a:xfrm flipH="1">
              <a:off x="6686628" y="5103293"/>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729019" y="5228821"/>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2" name="Rectangle 30"/>
            <p:cNvSpPr>
              <a:spLocks/>
            </p:cNvSpPr>
            <p:nvPr/>
          </p:nvSpPr>
          <p:spPr>
            <a:xfrm>
              <a:off x="6715523" y="5272636"/>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13" name="Rectangle 55"/>
            <p:cNvSpPr>
              <a:spLocks/>
            </p:cNvSpPr>
            <p:nvPr/>
          </p:nvSpPr>
          <p:spPr>
            <a:xfrm>
              <a:off x="4336243" y="5281237"/>
              <a:ext cx="1131602" cy="104360"/>
            </a:xfrm>
            <a:prstGeom prst="rect">
              <a:avLst/>
            </a:prstGeom>
            <a:solidFill>
              <a:schemeClr val="accent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14" name="Rectangle 113"/>
            <p:cNvSpPr/>
            <p:nvPr/>
          </p:nvSpPr>
          <p:spPr>
            <a:xfrm>
              <a:off x="5010150" y="5463721"/>
              <a:ext cx="358275" cy="668240"/>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5" name="Rectangle 114"/>
            <p:cNvSpPr/>
            <p:nvPr/>
          </p:nvSpPr>
          <p:spPr>
            <a:xfrm>
              <a:off x="4336243" y="5450917"/>
              <a:ext cx="358275"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6" name="Rectangle 115"/>
            <p:cNvSpPr/>
            <p:nvPr/>
          </p:nvSpPr>
          <p:spPr>
            <a:xfrm>
              <a:off x="4530211" y="4545297"/>
              <a:ext cx="107468" cy="1607463"/>
            </a:xfrm>
            <a:prstGeom prst="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7417015" y="5049941"/>
              <a:ext cx="350391" cy="54440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8" name="Rectangle 117"/>
            <p:cNvSpPr/>
            <p:nvPr/>
          </p:nvSpPr>
          <p:spPr>
            <a:xfrm>
              <a:off x="7767406" y="4753451"/>
              <a:ext cx="919394" cy="117109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9" name="Rectangle 55"/>
            <p:cNvSpPr>
              <a:spLocks/>
            </p:cNvSpPr>
            <p:nvPr/>
          </p:nvSpPr>
          <p:spPr>
            <a:xfrm>
              <a:off x="7069637" y="5284865"/>
              <a:ext cx="1617163" cy="100732"/>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21" name="Chord 120"/>
            <p:cNvSpPr/>
            <p:nvPr/>
          </p:nvSpPr>
          <p:spPr>
            <a:xfrm rot="10800000">
              <a:off x="6454544" y="5162916"/>
              <a:ext cx="1230185" cy="364819"/>
            </a:xfrm>
            <a:prstGeom prst="chord">
              <a:avLst>
                <a:gd name="adj1" fmla="val 5310494"/>
                <a:gd name="adj2" fmla="val 16200000"/>
              </a:avLst>
            </a:prstGeom>
            <a:solidFill>
              <a:srgbClr val="FF6600">
                <a:alpha val="4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Connector 56"/>
            <p:cNvCxnSpPr/>
            <p:nvPr/>
          </p:nvCxnSpPr>
          <p:spPr>
            <a:xfrm flipH="1">
              <a:off x="4239982" y="5339191"/>
              <a:ext cx="4643668"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grpSp>
      <p:sp>
        <p:nvSpPr>
          <p:cNvPr id="99" name="Title 1"/>
          <p:cNvSpPr txBox="1">
            <a:spLocks/>
          </p:cNvSpPr>
          <p:nvPr/>
        </p:nvSpPr>
        <p:spPr>
          <a:xfrm>
            <a:off x="266894" y="404664"/>
            <a:ext cx="5086377" cy="7537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Access</a:t>
            </a:r>
          </a:p>
          <a:p>
            <a:r>
              <a:rPr lang="en-US" sz="4000" dirty="0">
                <a:solidFill>
                  <a:schemeClr val="bg1"/>
                </a:solidFill>
              </a:rPr>
              <a:t>Short shutdown rear II</a:t>
            </a:r>
            <a:endParaRPr lang="en-US" sz="3600" dirty="0">
              <a:solidFill>
                <a:schemeClr val="bg1"/>
              </a:solidFill>
            </a:endParaRPr>
          </a:p>
        </p:txBody>
      </p:sp>
      <p:sp>
        <p:nvSpPr>
          <p:cNvPr id="122" name="Rectangle 121"/>
          <p:cNvSpPr/>
          <p:nvPr/>
        </p:nvSpPr>
        <p:spPr>
          <a:xfrm>
            <a:off x="7073146" y="5199965"/>
            <a:ext cx="101488" cy="770187"/>
          </a:xfrm>
          <a:prstGeom prst="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2602784" y="4434995"/>
            <a:ext cx="2303997" cy="1957279"/>
          </a:xfrm>
          <a:prstGeom prst="rect">
            <a:avLst/>
          </a:prstGeom>
          <a:solidFill>
            <a:srgbClr val="FFFF00">
              <a:alpha val="3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26" name="Group 125"/>
          <p:cNvGrpSpPr/>
          <p:nvPr/>
        </p:nvGrpSpPr>
        <p:grpSpPr>
          <a:xfrm>
            <a:off x="2561959" y="3034157"/>
            <a:ext cx="2338247" cy="1358138"/>
            <a:chOff x="2561959" y="3034157"/>
            <a:chExt cx="2338247" cy="1358138"/>
          </a:xfrm>
        </p:grpSpPr>
        <p:sp>
          <p:nvSpPr>
            <p:cNvPr id="128" name="Rectangle 127"/>
            <p:cNvSpPr/>
            <p:nvPr/>
          </p:nvSpPr>
          <p:spPr>
            <a:xfrm>
              <a:off x="2644635" y="3034157"/>
              <a:ext cx="2255571" cy="1210571"/>
            </a:xfrm>
            <a:prstGeom prst="rect">
              <a:avLst/>
            </a:prstGeom>
            <a:solidFill>
              <a:schemeClr val="tx2">
                <a:lumMod val="40000"/>
                <a:lumOff val="60000"/>
                <a:alpha val="37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9" name="TextBox 128"/>
            <p:cNvSpPr txBox="1"/>
            <p:nvPr/>
          </p:nvSpPr>
          <p:spPr>
            <a:xfrm>
              <a:off x="2561959" y="3720851"/>
              <a:ext cx="740753" cy="261610"/>
            </a:xfrm>
            <a:prstGeom prst="rect">
              <a:avLst/>
            </a:prstGeom>
            <a:noFill/>
          </p:spPr>
          <p:txBody>
            <a:bodyPr wrap="square" rtlCol="0">
              <a:spAutoFit/>
            </a:bodyPr>
            <a:lstStyle/>
            <a:p>
              <a:endParaRPr lang="en-US" sz="1100" kern="0" dirty="0">
                <a:solidFill>
                  <a:sysClr val="windowText" lastClr="000000"/>
                </a:solidFill>
              </a:endParaRPr>
            </a:p>
          </p:txBody>
        </p:sp>
        <p:sp>
          <p:nvSpPr>
            <p:cNvPr id="131" name="Rectangle 130"/>
            <p:cNvSpPr/>
            <p:nvPr/>
          </p:nvSpPr>
          <p:spPr>
            <a:xfrm>
              <a:off x="3346846" y="3577428"/>
              <a:ext cx="717558" cy="6522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132" name="Picture 2" descr="C:\Users\iainsutton\Pictures\500_F_125243427_awWPNouoNbYuAgCXcZLHa6gAifAE9Rda.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401316" y="3331230"/>
              <a:ext cx="616373" cy="867713"/>
            </a:xfrm>
            <a:prstGeom prst="rect">
              <a:avLst/>
            </a:prstGeom>
            <a:noFill/>
            <a:extLst>
              <a:ext uri="{909E8E84-426E-40DD-AFC4-6F175D3DCCD1}">
                <a14:hiddenFill xmlns:a14="http://schemas.microsoft.com/office/drawing/2010/main">
                  <a:solidFill>
                    <a:srgbClr val="FFFFFF"/>
                  </a:solidFill>
                </a14:hiddenFill>
              </a:ext>
            </a:extLst>
          </p:spPr>
        </p:pic>
        <p:sp>
          <p:nvSpPr>
            <p:cNvPr id="133" name="Rectangle 132"/>
            <p:cNvSpPr/>
            <p:nvPr/>
          </p:nvSpPr>
          <p:spPr>
            <a:xfrm>
              <a:off x="2640846" y="4260937"/>
              <a:ext cx="2259360" cy="1313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4" name="Rectangle 133"/>
            <p:cNvSpPr/>
            <p:nvPr/>
          </p:nvSpPr>
          <p:spPr>
            <a:xfrm>
              <a:off x="3580913" y="4260937"/>
              <a:ext cx="411827" cy="1313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35" name="Group 134"/>
          <p:cNvGrpSpPr/>
          <p:nvPr/>
        </p:nvGrpSpPr>
        <p:grpSpPr>
          <a:xfrm>
            <a:off x="3727382" y="3495983"/>
            <a:ext cx="125178" cy="1983044"/>
            <a:chOff x="3727382" y="3495983"/>
            <a:chExt cx="125178" cy="1983044"/>
          </a:xfrm>
        </p:grpSpPr>
        <p:sp>
          <p:nvSpPr>
            <p:cNvPr id="136" name="Rectangle 135"/>
            <p:cNvSpPr/>
            <p:nvPr/>
          </p:nvSpPr>
          <p:spPr>
            <a:xfrm>
              <a:off x="3727382" y="5335011"/>
              <a:ext cx="125178" cy="14401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cxnSp>
          <p:nvCxnSpPr>
            <p:cNvPr id="137" name="Straight Connector 136"/>
            <p:cNvCxnSpPr/>
            <p:nvPr/>
          </p:nvCxnSpPr>
          <p:spPr>
            <a:xfrm>
              <a:off x="3789971" y="3495983"/>
              <a:ext cx="0" cy="1878025"/>
            </a:xfrm>
            <a:prstGeom prst="line">
              <a:avLst/>
            </a:prstGeom>
          </p:spPr>
          <p:style>
            <a:lnRef idx="3">
              <a:schemeClr val="accent4"/>
            </a:lnRef>
            <a:fillRef idx="0">
              <a:schemeClr val="accent4"/>
            </a:fillRef>
            <a:effectRef idx="2">
              <a:schemeClr val="accent4"/>
            </a:effectRef>
            <a:fontRef idx="minor">
              <a:schemeClr val="tx1"/>
            </a:fontRef>
          </p:style>
        </p:cxnSp>
      </p:grpSp>
      <p:pic>
        <p:nvPicPr>
          <p:cNvPr id="138" name="Picture 137" descr="target interfac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50323" y="1951381"/>
            <a:ext cx="370115" cy="880193"/>
          </a:xfrm>
          <a:prstGeom prst="rect">
            <a:avLst/>
          </a:prstGeom>
        </p:spPr>
      </p:pic>
      <p:grpSp>
        <p:nvGrpSpPr>
          <p:cNvPr id="139" name="Group 138"/>
          <p:cNvGrpSpPr/>
          <p:nvPr/>
        </p:nvGrpSpPr>
        <p:grpSpPr>
          <a:xfrm>
            <a:off x="5124527" y="3639442"/>
            <a:ext cx="579624" cy="2752833"/>
            <a:chOff x="6453316" y="4286464"/>
            <a:chExt cx="579624" cy="1960792"/>
          </a:xfrm>
        </p:grpSpPr>
        <p:sp>
          <p:nvSpPr>
            <p:cNvPr id="140" name="Rectangle 139"/>
            <p:cNvSpPr/>
            <p:nvPr/>
          </p:nvSpPr>
          <p:spPr>
            <a:xfrm>
              <a:off x="6453316" y="4286464"/>
              <a:ext cx="579624" cy="19607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1" name="Straight Connector 140"/>
            <p:cNvCxnSpPr/>
            <p:nvPr/>
          </p:nvCxnSpPr>
          <p:spPr>
            <a:xfrm>
              <a:off x="6453316" y="4447055"/>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142" name="Straight Connector 141"/>
            <p:cNvCxnSpPr/>
            <p:nvPr/>
          </p:nvCxnSpPr>
          <p:spPr>
            <a:xfrm>
              <a:off x="6453316" y="4599455"/>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143" name="Straight Connector 142"/>
            <p:cNvCxnSpPr/>
            <p:nvPr/>
          </p:nvCxnSpPr>
          <p:spPr>
            <a:xfrm>
              <a:off x="6453316" y="4734751"/>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144" name="Straight Connector 143"/>
            <p:cNvCxnSpPr/>
            <p:nvPr/>
          </p:nvCxnSpPr>
          <p:spPr>
            <a:xfrm>
              <a:off x="6453316" y="4887151"/>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145" name="Straight Connector 144"/>
            <p:cNvCxnSpPr/>
            <p:nvPr/>
          </p:nvCxnSpPr>
          <p:spPr>
            <a:xfrm>
              <a:off x="6453316" y="5039551"/>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146" name="Straight Connector 145"/>
            <p:cNvCxnSpPr/>
            <p:nvPr/>
          </p:nvCxnSpPr>
          <p:spPr>
            <a:xfrm>
              <a:off x="6453316" y="5191951"/>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147" name="Straight Connector 146"/>
            <p:cNvCxnSpPr/>
            <p:nvPr/>
          </p:nvCxnSpPr>
          <p:spPr>
            <a:xfrm>
              <a:off x="6453316" y="5327247"/>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148" name="Straight Connector 147"/>
            <p:cNvCxnSpPr/>
            <p:nvPr/>
          </p:nvCxnSpPr>
          <p:spPr>
            <a:xfrm>
              <a:off x="6453316" y="5479647"/>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149" name="Straight Connector 148"/>
            <p:cNvCxnSpPr/>
            <p:nvPr/>
          </p:nvCxnSpPr>
          <p:spPr>
            <a:xfrm>
              <a:off x="6453316" y="5671191"/>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150" name="Straight Connector 149"/>
            <p:cNvCxnSpPr/>
            <p:nvPr/>
          </p:nvCxnSpPr>
          <p:spPr>
            <a:xfrm>
              <a:off x="6453316" y="5823591"/>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151" name="Straight Connector 150"/>
            <p:cNvCxnSpPr/>
            <p:nvPr/>
          </p:nvCxnSpPr>
          <p:spPr>
            <a:xfrm>
              <a:off x="6453316" y="5958887"/>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152" name="Straight Connector 151"/>
            <p:cNvCxnSpPr/>
            <p:nvPr/>
          </p:nvCxnSpPr>
          <p:spPr>
            <a:xfrm>
              <a:off x="6453316" y="6111287"/>
              <a:ext cx="579624" cy="0"/>
            </a:xfrm>
            <a:prstGeom prst="line">
              <a:avLst/>
            </a:prstGeom>
            <a:ln/>
          </p:spPr>
          <p:style>
            <a:lnRef idx="3">
              <a:schemeClr val="dk1"/>
            </a:lnRef>
            <a:fillRef idx="0">
              <a:schemeClr val="dk1"/>
            </a:fillRef>
            <a:effectRef idx="2">
              <a:schemeClr val="dk1"/>
            </a:effectRef>
            <a:fontRef idx="minor">
              <a:schemeClr val="tx1"/>
            </a:fontRef>
          </p:style>
        </p:cxnSp>
      </p:grpSp>
      <p:pic>
        <p:nvPicPr>
          <p:cNvPr id="124" name="Picture 2" descr="C:\Users\iainsutton\Pictures\500_F_125243427_awWPNouoNbYuAgCXcZLHa6gAifAE9Rda - 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94422" y="5069144"/>
            <a:ext cx="748706" cy="1442972"/>
          </a:xfrm>
          <a:prstGeom prst="rect">
            <a:avLst/>
          </a:prstGeom>
          <a:noFill/>
          <a:extLst>
            <a:ext uri="{909E8E84-426E-40DD-AFC4-6F175D3DCCD1}">
              <a14:hiddenFill xmlns:a14="http://schemas.microsoft.com/office/drawing/2010/main">
                <a:solidFill>
                  <a:srgbClr val="FFFFFF"/>
                </a:solidFill>
              </a14:hiddenFill>
            </a:ext>
          </a:extLst>
        </p:spPr>
      </p:pic>
      <p:cxnSp>
        <p:nvCxnSpPr>
          <p:cNvPr id="172" name="Straight Arrow Connector 171"/>
          <p:cNvCxnSpPr/>
          <p:nvPr/>
        </p:nvCxnSpPr>
        <p:spPr>
          <a:xfrm>
            <a:off x="2656021" y="4970697"/>
            <a:ext cx="255957"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20" name="TextBox 119"/>
          <p:cNvSpPr txBox="1"/>
          <p:nvPr/>
        </p:nvSpPr>
        <p:spPr>
          <a:xfrm>
            <a:off x="223153" y="1579171"/>
            <a:ext cx="2623154" cy="1938992"/>
          </a:xfrm>
          <a:prstGeom prst="rect">
            <a:avLst/>
          </a:prstGeom>
          <a:solidFill>
            <a:schemeClr val="bg1"/>
          </a:solidFill>
        </p:spPr>
        <p:txBody>
          <a:bodyPr wrap="none" rtlCol="0">
            <a:spAutoFit/>
          </a:bodyPr>
          <a:lstStyle/>
          <a:p>
            <a:r>
              <a:rPr lang="en-US" sz="2000" dirty="0"/>
              <a:t>Exceptional work mode</a:t>
            </a:r>
          </a:p>
          <a:p>
            <a:pPr marL="342900" indent="-342900">
              <a:buFont typeface="Arial" panose="020B0604020202020204" pitchFamily="34" charset="0"/>
              <a:buChar char="•"/>
            </a:pPr>
            <a:r>
              <a:rPr lang="en-US" sz="2000" dirty="0"/>
              <a:t>Access from above</a:t>
            </a:r>
          </a:p>
          <a:p>
            <a:pPr marL="342900" indent="-342900">
              <a:buFont typeface="Arial" panose="020B0604020202020204" pitchFamily="34" charset="0"/>
              <a:buChar char="•"/>
            </a:pPr>
            <a:r>
              <a:rPr lang="en-US" sz="2000" dirty="0"/>
              <a:t>Hot spot mitigation</a:t>
            </a:r>
          </a:p>
          <a:p>
            <a:pPr marL="342900" indent="-342900">
              <a:buFont typeface="Arial" panose="020B0604020202020204" pitchFamily="34" charset="0"/>
              <a:buChar char="•"/>
            </a:pPr>
            <a:r>
              <a:rPr lang="en-US" sz="2000" dirty="0"/>
              <a:t>Floor</a:t>
            </a:r>
          </a:p>
          <a:p>
            <a:pPr marL="342900" indent="-342900">
              <a:buFont typeface="Arial" panose="020B0604020202020204" pitchFamily="34" charset="0"/>
              <a:buChar char="•"/>
            </a:pPr>
            <a:endParaRPr lang="en-US" sz="2000" dirty="0"/>
          </a:p>
          <a:p>
            <a:endParaRPr lang="en-US" sz="2000" dirty="0"/>
          </a:p>
        </p:txBody>
      </p:sp>
      <p:sp>
        <p:nvSpPr>
          <p:cNvPr id="123" name="TextBox 122"/>
          <p:cNvSpPr txBox="1"/>
          <p:nvPr/>
        </p:nvSpPr>
        <p:spPr>
          <a:xfrm>
            <a:off x="6214277" y="1635794"/>
            <a:ext cx="2758273" cy="1631216"/>
          </a:xfrm>
          <a:prstGeom prst="rect">
            <a:avLst/>
          </a:prstGeom>
          <a:solidFill>
            <a:schemeClr val="bg1"/>
          </a:solidFill>
        </p:spPr>
        <p:txBody>
          <a:bodyPr wrap="square" rtlCol="0">
            <a:spAutoFit/>
          </a:bodyPr>
          <a:lstStyle/>
          <a:p>
            <a:r>
              <a:rPr lang="en-US" sz="2000" dirty="0"/>
              <a:t>Probably not feasible once operating at moderate or high power</a:t>
            </a:r>
          </a:p>
          <a:p>
            <a:pPr marL="342900" indent="-342900">
              <a:buFont typeface="Arial" panose="020B0604020202020204" pitchFamily="34" charset="0"/>
              <a:buChar char="•"/>
            </a:pPr>
            <a:endParaRPr lang="en-US" sz="2000" dirty="0"/>
          </a:p>
          <a:p>
            <a:endParaRPr lang="en-US" sz="2000" dirty="0"/>
          </a:p>
        </p:txBody>
      </p:sp>
    </p:spTree>
    <p:extLst>
      <p:ext uri="{BB962C8B-B14F-4D97-AF65-F5344CB8AC3E}">
        <p14:creationId xmlns:p14="http://schemas.microsoft.com/office/powerpoint/2010/main" val="1630453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66" y="213484"/>
            <a:ext cx="7139136" cy="1143000"/>
          </a:xfrm>
        </p:spPr>
        <p:txBody>
          <a:bodyPr>
            <a:normAutofit/>
          </a:bodyPr>
          <a:lstStyle/>
          <a:p>
            <a:r>
              <a:rPr lang="en-GB" dirty="0"/>
              <a:t>Design constraints  - all systems</a:t>
            </a:r>
          </a:p>
        </p:txBody>
      </p:sp>
      <p:sp>
        <p:nvSpPr>
          <p:cNvPr id="4" name="Slide Number Placeholder 3"/>
          <p:cNvSpPr>
            <a:spLocks noGrp="1"/>
          </p:cNvSpPr>
          <p:nvPr>
            <p:ph type="sldNum" sz="quarter" idx="12"/>
          </p:nvPr>
        </p:nvSpPr>
        <p:spPr/>
        <p:txBody>
          <a:bodyPr/>
          <a:lstStyle/>
          <a:p>
            <a:fld id="{551115BC-487E-4422-894C-CB7CD3E79223}" type="slidenum">
              <a:rPr lang="en-GB" smtClean="0"/>
              <a:t>39</a:t>
            </a:fld>
            <a:endParaRPr lang="en-GB" dirty="0"/>
          </a:p>
        </p:txBody>
      </p:sp>
      <p:grpSp>
        <p:nvGrpSpPr>
          <p:cNvPr id="9" name="Group 8"/>
          <p:cNvGrpSpPr/>
          <p:nvPr/>
        </p:nvGrpSpPr>
        <p:grpSpPr>
          <a:xfrm>
            <a:off x="6051281" y="1518783"/>
            <a:ext cx="2815165" cy="2313466"/>
            <a:chOff x="4127500" y="2696684"/>
            <a:chExt cx="4773394" cy="3700183"/>
          </a:xfrm>
        </p:grpSpPr>
        <p:pic>
          <p:nvPicPr>
            <p:cNvPr id="2050" name="Picture 2" descr="C:\Users\iainsutton\Dropbox\OPs\00-OpS Current\OPS18-05 IKON14\In-bunker engineering\instrument top view.pn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127500" y="2696684"/>
              <a:ext cx="4773394" cy="37001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376305">
              <a:off x="6199486" y="4083695"/>
              <a:ext cx="1829069" cy="1340948"/>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283129">
              <a:off x="5036302" y="3896064"/>
              <a:ext cx="608094" cy="1445276"/>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Content Placeholder 7"/>
          <p:cNvSpPr>
            <a:spLocks noGrp="1"/>
          </p:cNvSpPr>
          <p:nvPr>
            <p:ph idx="1"/>
          </p:nvPr>
        </p:nvSpPr>
        <p:spPr>
          <a:xfrm>
            <a:off x="94734" y="1724818"/>
            <a:ext cx="4366430" cy="4525963"/>
          </a:xfrm>
        </p:spPr>
        <p:txBody>
          <a:bodyPr>
            <a:normAutofit fontScale="85000" lnSpcReduction="20000"/>
          </a:bodyPr>
          <a:lstStyle/>
          <a:p>
            <a:pPr marL="0" indent="0">
              <a:buNone/>
            </a:pPr>
            <a:r>
              <a:rPr lang="en-GB" sz="2400" b="1" dirty="0"/>
              <a:t>Principal constraints</a:t>
            </a:r>
          </a:p>
          <a:p>
            <a:pPr marL="0" indent="0">
              <a:buNone/>
            </a:pPr>
            <a:r>
              <a:rPr lang="en-GB" sz="2400" b="1" dirty="0"/>
              <a:t>Bunker</a:t>
            </a:r>
          </a:p>
          <a:p>
            <a:r>
              <a:rPr lang="en-GB" sz="2400" dirty="0"/>
              <a:t>Modular roof</a:t>
            </a:r>
          </a:p>
          <a:p>
            <a:r>
              <a:rPr lang="en-GB" sz="2400" dirty="0"/>
              <a:t>Removable roof beams</a:t>
            </a:r>
          </a:p>
          <a:p>
            <a:r>
              <a:rPr lang="en-GB" sz="2400" dirty="0"/>
              <a:t>Frame stability</a:t>
            </a:r>
          </a:p>
          <a:p>
            <a:r>
              <a:rPr lang="en-GB" sz="2400" dirty="0"/>
              <a:t>Materials (activation)</a:t>
            </a:r>
          </a:p>
          <a:p>
            <a:pPr marL="0" indent="0">
              <a:buNone/>
            </a:pPr>
            <a:r>
              <a:rPr lang="en-GB" sz="2400" b="1" dirty="0"/>
              <a:t>Utilities</a:t>
            </a:r>
          </a:p>
          <a:p>
            <a:r>
              <a:rPr lang="en-GB" sz="2400" dirty="0"/>
              <a:t>Utilities routed around or removable</a:t>
            </a:r>
          </a:p>
          <a:p>
            <a:pPr marL="0" indent="0">
              <a:buNone/>
            </a:pPr>
            <a:r>
              <a:rPr lang="en-GB" sz="2400" b="1" dirty="0"/>
              <a:t>Instruments</a:t>
            </a:r>
          </a:p>
          <a:p>
            <a:r>
              <a:rPr lang="en-GB" sz="2400" dirty="0"/>
              <a:t>Vertical extraction</a:t>
            </a:r>
          </a:p>
          <a:p>
            <a:r>
              <a:rPr lang="en-GB" sz="2400" dirty="0"/>
              <a:t>Restricted Materials (activation)</a:t>
            </a:r>
          </a:p>
          <a:p>
            <a:r>
              <a:rPr lang="en-GB" sz="2400" dirty="0"/>
              <a:t>RH compatible</a:t>
            </a:r>
          </a:p>
          <a:p>
            <a:pPr marL="0" indent="0">
              <a:buNone/>
            </a:pPr>
            <a:r>
              <a:rPr lang="en-GB" sz="2400" b="1" dirty="0"/>
              <a:t>Target</a:t>
            </a:r>
          </a:p>
          <a:p>
            <a:r>
              <a:rPr lang="en-GB" sz="2400" dirty="0"/>
              <a:t>Materials (activation</a:t>
            </a:r>
          </a:p>
          <a:p>
            <a:endParaRPr lang="en-US" sz="2400" dirty="0"/>
          </a:p>
        </p:txBody>
      </p:sp>
      <p:pic>
        <p:nvPicPr>
          <p:cNvPr id="11" name="Picture 10" descr="1_instrument.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70447" y="4023768"/>
            <a:ext cx="3195999" cy="2454527"/>
          </a:xfrm>
          <a:prstGeom prst="rect">
            <a:avLst/>
          </a:prstGeom>
        </p:spPr>
      </p:pic>
      <p:pic>
        <p:nvPicPr>
          <p:cNvPr id="28" name="Picture 27"/>
          <p:cNvPicPr>
            <a:picLocks noChangeAspect="1"/>
          </p:cNvPicPr>
          <p:nvPr/>
        </p:nvPicPr>
        <p:blipFill rotWithShape="1">
          <a:blip r:embed="rId5"/>
          <a:srcRect l="57062" t="23103" r="17199" b="27172"/>
          <a:stretch/>
        </p:blipFill>
        <p:spPr>
          <a:xfrm>
            <a:off x="3940235" y="1531420"/>
            <a:ext cx="1862806" cy="2249166"/>
          </a:xfrm>
          <a:prstGeom prst="rect">
            <a:avLst/>
          </a:prstGeom>
        </p:spPr>
      </p:pic>
    </p:spTree>
    <p:extLst>
      <p:ext uri="{BB962C8B-B14F-4D97-AF65-F5344CB8AC3E}">
        <p14:creationId xmlns:p14="http://schemas.microsoft.com/office/powerpoint/2010/main" val="3314676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Bunker</a:t>
            </a:r>
            <a:br>
              <a:rPr lang="en-US" dirty="0"/>
            </a:br>
            <a:r>
              <a:rPr lang="en-US" dirty="0"/>
              <a:t>an important operational ‘node’</a:t>
            </a:r>
          </a:p>
        </p:txBody>
      </p:sp>
      <p:sp>
        <p:nvSpPr>
          <p:cNvPr id="8" name="Content Placeholder 7"/>
          <p:cNvSpPr>
            <a:spLocks noGrp="1"/>
          </p:cNvSpPr>
          <p:nvPr>
            <p:ph sz="half" idx="1"/>
          </p:nvPr>
        </p:nvSpPr>
        <p:spPr>
          <a:xfrm>
            <a:off x="1" y="5548426"/>
            <a:ext cx="8890000" cy="1309574"/>
          </a:xfrm>
        </p:spPr>
        <p:txBody>
          <a:bodyPr>
            <a:normAutofit/>
          </a:bodyPr>
          <a:lstStyle/>
          <a:p>
            <a:pPr marL="0" indent="0">
              <a:buNone/>
            </a:pPr>
            <a:r>
              <a:rPr lang="en-US" sz="2000" i="1" dirty="0"/>
              <a:t>Interdependencies</a:t>
            </a:r>
          </a:p>
          <a:p>
            <a:pPr marL="0" indent="0">
              <a:buNone/>
            </a:pPr>
            <a:r>
              <a:rPr lang="en-US" sz="2000" i="1" dirty="0"/>
              <a:t>Bi-directional</a:t>
            </a:r>
          </a:p>
          <a:p>
            <a:pPr marL="0" indent="0">
              <a:buNone/>
            </a:pPr>
            <a:r>
              <a:rPr lang="en-US" sz="2000" i="1" dirty="0"/>
              <a:t>Bunker is at once an ‘operational context’ and system within broader context …</a:t>
            </a:r>
          </a:p>
        </p:txBody>
      </p:sp>
      <p:grpSp>
        <p:nvGrpSpPr>
          <p:cNvPr id="7" name="Group 6"/>
          <p:cNvGrpSpPr/>
          <p:nvPr/>
        </p:nvGrpSpPr>
        <p:grpSpPr>
          <a:xfrm>
            <a:off x="2371793" y="1417638"/>
            <a:ext cx="6518207" cy="4686300"/>
            <a:chOff x="2740093" y="1117600"/>
            <a:chExt cx="6518207" cy="4686300"/>
          </a:xfrm>
        </p:grpSpPr>
        <p:graphicFrame>
          <p:nvGraphicFramePr>
            <p:cNvPr id="4" name="Diagram 3"/>
            <p:cNvGraphicFramePr/>
            <p:nvPr>
              <p:extLst/>
            </p:nvPr>
          </p:nvGraphicFramePr>
          <p:xfrm>
            <a:off x="2740093" y="1282700"/>
            <a:ext cx="6403907" cy="452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nvPr>
          </p:nvGraphicFramePr>
          <p:xfrm>
            <a:off x="3162300" y="111760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
        <p:nvSpPr>
          <p:cNvPr id="9" name="Content Placeholder 7"/>
          <p:cNvSpPr>
            <a:spLocks noGrp="1"/>
          </p:cNvSpPr>
          <p:nvPr>
            <p:ph sz="half" idx="1"/>
          </p:nvPr>
        </p:nvSpPr>
        <p:spPr>
          <a:xfrm>
            <a:off x="89768" y="1686008"/>
            <a:ext cx="4986258" cy="3135086"/>
          </a:xfrm>
        </p:spPr>
        <p:txBody>
          <a:bodyPr>
            <a:noAutofit/>
          </a:bodyPr>
          <a:lstStyle/>
          <a:p>
            <a:r>
              <a:rPr lang="en-US" sz="2400" dirty="0"/>
              <a:t>NSS</a:t>
            </a:r>
          </a:p>
          <a:p>
            <a:pPr lvl="1"/>
            <a:r>
              <a:rPr lang="en-US" sz="2000" dirty="0"/>
              <a:t>Bunker system</a:t>
            </a:r>
          </a:p>
          <a:p>
            <a:pPr lvl="1"/>
            <a:r>
              <a:rPr lang="en-US" sz="2000" dirty="0"/>
              <a:t>Instrument systems</a:t>
            </a:r>
          </a:p>
          <a:p>
            <a:r>
              <a:rPr lang="en-US" sz="2400" dirty="0"/>
              <a:t>Target </a:t>
            </a:r>
          </a:p>
          <a:p>
            <a:pPr lvl="1"/>
            <a:r>
              <a:rPr lang="en-US" sz="2000" dirty="0"/>
              <a:t>NBPI</a:t>
            </a:r>
          </a:p>
          <a:p>
            <a:pPr lvl="1"/>
            <a:r>
              <a:rPr lang="en-US" sz="2000" dirty="0"/>
              <a:t>LSS / NBW</a:t>
            </a:r>
          </a:p>
          <a:p>
            <a:r>
              <a:rPr lang="en-US" sz="2400" dirty="0"/>
              <a:t>Facility</a:t>
            </a:r>
          </a:p>
          <a:p>
            <a:pPr lvl="1"/>
            <a:r>
              <a:rPr lang="en-US" sz="2000" dirty="0"/>
              <a:t>Crane</a:t>
            </a:r>
          </a:p>
          <a:p>
            <a:pPr lvl="1"/>
            <a:r>
              <a:rPr lang="en-US" sz="2000" dirty="0"/>
              <a:t>Utilities</a:t>
            </a:r>
          </a:p>
        </p:txBody>
      </p:sp>
    </p:spTree>
    <p:extLst>
      <p:ext uri="{BB962C8B-B14F-4D97-AF65-F5344CB8AC3E}">
        <p14:creationId xmlns:p14="http://schemas.microsoft.com/office/powerpoint/2010/main" val="868298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7139136" cy="1143000"/>
          </a:xfrm>
        </p:spPr>
        <p:txBody>
          <a:bodyPr>
            <a:normAutofit/>
          </a:bodyPr>
          <a:lstStyle/>
          <a:p>
            <a:r>
              <a:rPr lang="en-GB" sz="3600" dirty="0"/>
              <a:t>Utilities routing</a:t>
            </a:r>
          </a:p>
        </p:txBody>
      </p:sp>
      <p:sp>
        <p:nvSpPr>
          <p:cNvPr id="3" name="Content Placeholder 2"/>
          <p:cNvSpPr>
            <a:spLocks noGrp="1"/>
          </p:cNvSpPr>
          <p:nvPr>
            <p:ph idx="1"/>
          </p:nvPr>
        </p:nvSpPr>
        <p:spPr>
          <a:xfrm>
            <a:off x="457200" y="1600200"/>
            <a:ext cx="8229600" cy="5121275"/>
          </a:xfrm>
        </p:spPr>
        <p:txBody>
          <a:bodyPr>
            <a:noAutofit/>
          </a:bodyPr>
          <a:lstStyle/>
          <a:p>
            <a:r>
              <a:rPr lang="en-GB" sz="1600" dirty="0"/>
              <a:t>Iain slide</a:t>
            </a:r>
          </a:p>
        </p:txBody>
      </p:sp>
      <p:sp>
        <p:nvSpPr>
          <p:cNvPr id="4" name="Slide Number Placeholder 3"/>
          <p:cNvSpPr>
            <a:spLocks noGrp="1"/>
          </p:cNvSpPr>
          <p:nvPr>
            <p:ph type="sldNum" sz="quarter" idx="12"/>
          </p:nvPr>
        </p:nvSpPr>
        <p:spPr/>
        <p:txBody>
          <a:bodyPr/>
          <a:lstStyle/>
          <a:p>
            <a:fld id="{551115BC-487E-4422-894C-CB7CD3E79223}" type="slidenum">
              <a:rPr lang="en-GB" smtClean="0"/>
              <a:t>40</a:t>
            </a:fld>
            <a:endParaRPr lang="en-GB" dirty="0"/>
          </a:p>
        </p:txBody>
      </p:sp>
      <p:pic>
        <p:nvPicPr>
          <p:cNvPr id="1026" name="Picture 2" descr="C:\Users\iainsutton\Dropbox\OPs\00-OpS Current\OPS18-05 IKON14\In-bunker engineering\iso view.pn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611559" y="1556792"/>
            <a:ext cx="8046515" cy="48245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504" y="4095343"/>
            <a:ext cx="4248468" cy="2246769"/>
          </a:xfrm>
          <a:prstGeom prst="rect">
            <a:avLst/>
          </a:prstGeom>
          <a:noFill/>
        </p:spPr>
        <p:txBody>
          <a:bodyPr wrap="square" rtlCol="0">
            <a:spAutoFit/>
          </a:bodyPr>
          <a:lstStyle/>
          <a:p>
            <a:r>
              <a:rPr lang="en-US" sz="2000" b="1" dirty="0"/>
              <a:t>Scope</a:t>
            </a:r>
            <a:r>
              <a:rPr lang="en-US" sz="2000" dirty="0"/>
              <a:t> </a:t>
            </a:r>
          </a:p>
          <a:p>
            <a:pPr marL="342900" indent="-342900">
              <a:buFont typeface="Arial" panose="020B0604020202020204" pitchFamily="34" charset="0"/>
              <a:buChar char="•"/>
            </a:pPr>
            <a:r>
              <a:rPr lang="en-US" sz="2000" dirty="0"/>
              <a:t>Within shielding ‘bunker’ from </a:t>
            </a:r>
            <a:r>
              <a:rPr lang="en-US" sz="2000" b="1" dirty="0"/>
              <a:t>Point of entry </a:t>
            </a:r>
            <a:r>
              <a:rPr lang="en-US" sz="2000" dirty="0"/>
              <a:t>to </a:t>
            </a:r>
            <a:r>
              <a:rPr lang="en-US" sz="2000" b="1" dirty="0"/>
              <a:t>Point of use</a:t>
            </a:r>
          </a:p>
          <a:p>
            <a:pPr marL="914400" lvl="1" indent="-457200">
              <a:buFont typeface="+mj-lt"/>
              <a:buAutoNum type="arabicPeriod"/>
            </a:pPr>
            <a:r>
              <a:rPr lang="en-US" sz="2000" dirty="0"/>
              <a:t>Bunker entry</a:t>
            </a:r>
          </a:p>
          <a:p>
            <a:pPr marL="914400" lvl="1" indent="-457200">
              <a:buFont typeface="+mj-lt"/>
              <a:buAutoNum type="arabicPeriod"/>
            </a:pPr>
            <a:r>
              <a:rPr lang="en-US" sz="2000" dirty="0"/>
              <a:t>Technical feed through</a:t>
            </a:r>
          </a:p>
          <a:p>
            <a:pPr marL="914400" lvl="1" indent="-457200">
              <a:buFont typeface="+mj-lt"/>
              <a:buAutoNum type="arabicPeriod"/>
            </a:pPr>
            <a:r>
              <a:rPr lang="en-US" sz="2000" dirty="0"/>
              <a:t>Run</a:t>
            </a:r>
          </a:p>
          <a:p>
            <a:pPr marL="914400" lvl="1" indent="-457200">
              <a:buFont typeface="+mj-lt"/>
              <a:buAutoNum type="arabicPeriod"/>
            </a:pPr>
            <a:r>
              <a:rPr lang="en-US" sz="2000" dirty="0"/>
              <a:t>Point of use connection</a:t>
            </a:r>
          </a:p>
        </p:txBody>
      </p:sp>
      <p:sp>
        <p:nvSpPr>
          <p:cNvPr id="6" name="Down Arrow 5"/>
          <p:cNvSpPr/>
          <p:nvPr/>
        </p:nvSpPr>
        <p:spPr>
          <a:xfrm>
            <a:off x="7596336" y="2996952"/>
            <a:ext cx="408384" cy="1296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ENTRY</a:t>
            </a:r>
          </a:p>
        </p:txBody>
      </p:sp>
      <p:sp>
        <p:nvSpPr>
          <p:cNvPr id="9" name="Down Arrow 8"/>
          <p:cNvSpPr/>
          <p:nvPr/>
        </p:nvSpPr>
        <p:spPr>
          <a:xfrm>
            <a:off x="2555775" y="1700808"/>
            <a:ext cx="329203" cy="64807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dirty="0"/>
              <a:t>USE</a:t>
            </a:r>
          </a:p>
        </p:txBody>
      </p:sp>
      <p:sp>
        <p:nvSpPr>
          <p:cNvPr id="10" name="Down Arrow 9"/>
          <p:cNvSpPr/>
          <p:nvPr/>
        </p:nvSpPr>
        <p:spPr>
          <a:xfrm>
            <a:off x="4026768" y="2348880"/>
            <a:ext cx="329203" cy="64807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dirty="0"/>
              <a:t>USE</a:t>
            </a:r>
          </a:p>
        </p:txBody>
      </p:sp>
      <p:sp>
        <p:nvSpPr>
          <p:cNvPr id="11" name="Down Arrow 10"/>
          <p:cNvSpPr/>
          <p:nvPr/>
        </p:nvSpPr>
        <p:spPr>
          <a:xfrm>
            <a:off x="1249383" y="1331640"/>
            <a:ext cx="329203" cy="64807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dirty="0"/>
              <a:t>USE</a:t>
            </a:r>
          </a:p>
        </p:txBody>
      </p:sp>
      <p:cxnSp>
        <p:nvCxnSpPr>
          <p:cNvPr id="8" name="Straight Connector 7"/>
          <p:cNvCxnSpPr/>
          <p:nvPr/>
        </p:nvCxnSpPr>
        <p:spPr>
          <a:xfrm>
            <a:off x="3851920" y="1700808"/>
            <a:ext cx="3168352" cy="1008112"/>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7109904" y="2728392"/>
            <a:ext cx="1422536" cy="484584"/>
          </a:xfrm>
          <a:prstGeom prst="line">
            <a:avLst/>
          </a:prstGeom>
          <a:ln/>
        </p:spPr>
        <p:style>
          <a:lnRef idx="2">
            <a:schemeClr val="accent2"/>
          </a:lnRef>
          <a:fillRef idx="0">
            <a:schemeClr val="accent2"/>
          </a:fillRef>
          <a:effectRef idx="1">
            <a:schemeClr val="accent2"/>
          </a:effectRef>
          <a:fontRef idx="minor">
            <a:schemeClr val="tx1"/>
          </a:fontRef>
        </p:style>
      </p:cxnSp>
      <p:sp>
        <p:nvSpPr>
          <p:cNvPr id="14" name="Oval 13"/>
          <p:cNvSpPr/>
          <p:nvPr/>
        </p:nvSpPr>
        <p:spPr>
          <a:xfrm>
            <a:off x="3486709" y="1516267"/>
            <a:ext cx="288032" cy="278817"/>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dirty="0"/>
              <a:t>4</a:t>
            </a:r>
            <a:endParaRPr lang="en-GB" sz="2400" dirty="0"/>
          </a:p>
        </p:txBody>
      </p:sp>
      <p:sp>
        <p:nvSpPr>
          <p:cNvPr id="15" name="TextBox 14"/>
          <p:cNvSpPr txBox="1"/>
          <p:nvPr/>
        </p:nvSpPr>
        <p:spPr>
          <a:xfrm>
            <a:off x="5724128" y="1862681"/>
            <a:ext cx="340158" cy="461665"/>
          </a:xfrm>
          <a:prstGeom prst="rect">
            <a:avLst/>
          </a:prstGeom>
          <a:noFill/>
        </p:spPr>
        <p:txBody>
          <a:bodyPr wrap="none" rtlCol="0">
            <a:spAutoFit/>
          </a:bodyPr>
          <a:lstStyle/>
          <a:p>
            <a:r>
              <a:rPr lang="en-US" sz="2400" dirty="0"/>
              <a:t>3</a:t>
            </a:r>
            <a:endParaRPr lang="en-GB" sz="2400" dirty="0"/>
          </a:p>
        </p:txBody>
      </p:sp>
      <p:sp>
        <p:nvSpPr>
          <p:cNvPr id="17" name="TextBox 16"/>
          <p:cNvSpPr txBox="1"/>
          <p:nvPr/>
        </p:nvSpPr>
        <p:spPr>
          <a:xfrm>
            <a:off x="7771180" y="2459832"/>
            <a:ext cx="340158" cy="461665"/>
          </a:xfrm>
          <a:prstGeom prst="rect">
            <a:avLst/>
          </a:prstGeom>
          <a:noFill/>
        </p:spPr>
        <p:txBody>
          <a:bodyPr wrap="none" rtlCol="0">
            <a:spAutoFit/>
          </a:bodyPr>
          <a:lstStyle/>
          <a:p>
            <a:r>
              <a:rPr lang="en-US" sz="2400" dirty="0"/>
              <a:t>2</a:t>
            </a:r>
            <a:endParaRPr lang="en-GB" sz="2400" dirty="0"/>
          </a:p>
        </p:txBody>
      </p:sp>
      <p:sp>
        <p:nvSpPr>
          <p:cNvPr id="19" name="Oval 18"/>
          <p:cNvSpPr/>
          <p:nvPr/>
        </p:nvSpPr>
        <p:spPr>
          <a:xfrm>
            <a:off x="8684309" y="3208251"/>
            <a:ext cx="288032" cy="278817"/>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dirty="0"/>
              <a:t>1</a:t>
            </a:r>
            <a:endParaRPr lang="en-GB" sz="2400" dirty="0"/>
          </a:p>
        </p:txBody>
      </p:sp>
    </p:spTree>
    <p:extLst>
      <p:ext uri="{BB962C8B-B14F-4D97-AF65-F5344CB8AC3E}">
        <p14:creationId xmlns:p14="http://schemas.microsoft.com/office/powerpoint/2010/main" val="539070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INTERVENTIONS</a:t>
            </a:r>
            <a:br>
              <a:rPr lang="en-US" dirty="0"/>
            </a:br>
            <a:r>
              <a:rPr lang="en-US" dirty="0"/>
              <a:t>I A - MAJOR</a:t>
            </a:r>
          </a:p>
        </p:txBody>
      </p:sp>
      <p:sp>
        <p:nvSpPr>
          <p:cNvPr id="6" name="Subtitle 5"/>
          <p:cNvSpPr>
            <a:spLocks noGrp="1"/>
          </p:cNvSpPr>
          <p:nvPr>
            <p:ph type="subTitle" idx="1"/>
          </p:nvPr>
        </p:nvSpPr>
        <p:spPr/>
        <p:txBody>
          <a:bodyPr/>
          <a:lstStyle/>
          <a:p>
            <a:r>
              <a:rPr lang="en-US" dirty="0">
                <a:solidFill>
                  <a:schemeClr val="bg1">
                    <a:lumMod val="85000"/>
                  </a:schemeClr>
                </a:solidFill>
              </a:rPr>
              <a:t>Installation &amp; Overhaul</a:t>
            </a:r>
          </a:p>
        </p:txBody>
      </p:sp>
      <p:sp>
        <p:nvSpPr>
          <p:cNvPr id="5" name="Slide Number Placeholder 4"/>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41</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884464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14" y="108089"/>
            <a:ext cx="7139136" cy="1143000"/>
          </a:xfrm>
        </p:spPr>
        <p:txBody>
          <a:bodyPr/>
          <a:lstStyle/>
          <a:p>
            <a:r>
              <a:rPr lang="en-US" dirty="0"/>
              <a:t>Interventions</a:t>
            </a:r>
            <a:br>
              <a:rPr lang="en-US" dirty="0"/>
            </a:br>
            <a:r>
              <a:rPr lang="en-US" dirty="0"/>
              <a:t>IA Major</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785892164"/>
              </p:ext>
            </p:extLst>
          </p:nvPr>
        </p:nvGraphicFramePr>
        <p:xfrm>
          <a:off x="4051300" y="1644609"/>
          <a:ext cx="4919825"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4215026" y="3933825"/>
            <a:ext cx="1530125" cy="2543175"/>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a:spLocks noGrp="1"/>
          </p:cNvSpPr>
          <p:nvPr>
            <p:ph idx="1"/>
          </p:nvPr>
        </p:nvSpPr>
        <p:spPr>
          <a:xfrm>
            <a:off x="127749" y="1603375"/>
            <a:ext cx="4032702" cy="4525963"/>
          </a:xfrm>
        </p:spPr>
        <p:txBody>
          <a:bodyPr>
            <a:noAutofit/>
          </a:bodyPr>
          <a:lstStyle/>
          <a:p>
            <a:pPr marL="0" indent="0">
              <a:buNone/>
            </a:pPr>
            <a:r>
              <a:rPr lang="en-US" sz="2000" b="1" dirty="0"/>
              <a:t>Type of activities</a:t>
            </a:r>
          </a:p>
          <a:p>
            <a:pPr lvl="1"/>
            <a:r>
              <a:rPr lang="en-US" sz="1800" dirty="0"/>
              <a:t>Installation / Overhaul</a:t>
            </a:r>
          </a:p>
          <a:p>
            <a:pPr lvl="1"/>
            <a:r>
              <a:rPr lang="en-US" sz="1800" dirty="0"/>
              <a:t>Duration:	weeks &gt; months</a:t>
            </a:r>
          </a:p>
          <a:p>
            <a:pPr lvl="1"/>
            <a:endParaRPr lang="en-US" sz="1800" b="1" dirty="0"/>
          </a:p>
          <a:p>
            <a:pPr marL="0" indent="0">
              <a:buNone/>
            </a:pPr>
            <a:r>
              <a:rPr lang="en-US" sz="2000" b="1" dirty="0"/>
              <a:t>Principal activities</a:t>
            </a:r>
            <a:r>
              <a:rPr lang="en-US" sz="2000" dirty="0"/>
              <a:t>		Periodicity</a:t>
            </a:r>
          </a:p>
          <a:p>
            <a:pPr marL="0" indent="0">
              <a:buNone/>
            </a:pPr>
            <a:r>
              <a:rPr lang="en-US" sz="2000" dirty="0"/>
              <a:t>Instrument</a:t>
            </a:r>
          </a:p>
          <a:p>
            <a:pPr lvl="1"/>
            <a:r>
              <a:rPr lang="en-US" sz="1800" dirty="0"/>
              <a:t>Upgrade		      10yr</a:t>
            </a:r>
          </a:p>
          <a:p>
            <a:pPr lvl="1"/>
            <a:r>
              <a:rPr lang="en-US" sz="1800" dirty="0"/>
              <a:t>Installation/Replacement    15yrs</a:t>
            </a:r>
          </a:p>
          <a:p>
            <a:pPr marL="0" indent="0">
              <a:buNone/>
            </a:pPr>
            <a:r>
              <a:rPr lang="en-US" sz="2000" dirty="0"/>
              <a:t>Target</a:t>
            </a:r>
          </a:p>
          <a:p>
            <a:pPr lvl="1"/>
            <a:r>
              <a:rPr lang="en-US" sz="1800" dirty="0" err="1"/>
              <a:t>Beamport</a:t>
            </a:r>
            <a:r>
              <a:rPr lang="en-US" sz="1800" dirty="0"/>
              <a:t> activation	       10yr</a:t>
            </a:r>
          </a:p>
          <a:p>
            <a:pPr lvl="1"/>
            <a:r>
              <a:rPr lang="en-US" sz="1800" dirty="0"/>
              <a:t>NBEX renewal	       15yr</a:t>
            </a:r>
          </a:p>
          <a:p>
            <a:pPr lvl="1"/>
            <a:endParaRPr lang="en-US" sz="1800" dirty="0"/>
          </a:p>
          <a:p>
            <a:pPr marL="0" indent="0">
              <a:buNone/>
            </a:pPr>
            <a:r>
              <a:rPr lang="en-US" sz="2000" dirty="0"/>
              <a:t>Operations per year  	       1,5-3</a:t>
            </a:r>
          </a:p>
          <a:p>
            <a:pPr marL="0" indent="0">
              <a:buNone/>
            </a:pPr>
            <a:r>
              <a:rPr lang="en-US" sz="2000" dirty="0"/>
              <a:t>			</a:t>
            </a:r>
          </a:p>
          <a:p>
            <a:pPr marL="0" indent="0">
              <a:buNone/>
            </a:pPr>
            <a:endParaRPr lang="en-US" sz="2000" dirty="0"/>
          </a:p>
          <a:p>
            <a:endParaRPr lang="en-US" sz="2000" dirty="0"/>
          </a:p>
        </p:txBody>
      </p:sp>
      <p:sp>
        <p:nvSpPr>
          <p:cNvPr id="8" name="Rectangle 7"/>
          <p:cNvSpPr/>
          <p:nvPr/>
        </p:nvSpPr>
        <p:spPr>
          <a:xfrm>
            <a:off x="144311" y="5961022"/>
            <a:ext cx="3879701" cy="4191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ChangeAspect="1"/>
          </p:cNvPicPr>
          <p:nvPr/>
        </p:nvPicPr>
        <p:blipFill rotWithShape="1">
          <a:blip r:embed="rId8"/>
          <a:srcRect l="17141" t="9996" r="15615" b="14996"/>
          <a:stretch/>
        </p:blipFill>
        <p:spPr>
          <a:xfrm>
            <a:off x="4561726" y="1489591"/>
            <a:ext cx="4343115" cy="3027867"/>
          </a:xfrm>
          <a:prstGeom prst="rect">
            <a:avLst/>
          </a:prstGeom>
        </p:spPr>
      </p:pic>
      <p:pic>
        <p:nvPicPr>
          <p:cNvPr id="10" name="Content Placeholder 3" descr="09EC1011 ISIS TS2 build 7 Jan.jpg"/>
          <p:cNvPicPr>
            <a:picLocks noChangeAspect="1"/>
          </p:cNvPicPr>
          <p:nvPr/>
        </p:nvPicPr>
        <p:blipFill rotWithShape="1">
          <a:blip r:embed="rId9" cstate="screen">
            <a:extLst>
              <a:ext uri="{28A0092B-C50C-407E-A947-70E740481C1C}">
                <a14:useLocalDpi xmlns:a14="http://schemas.microsoft.com/office/drawing/2010/main"/>
              </a:ext>
            </a:extLst>
          </a:blip>
          <a:srcRect l="-447" b="-158"/>
          <a:stretch/>
        </p:blipFill>
        <p:spPr>
          <a:xfrm>
            <a:off x="7088949" y="3647360"/>
            <a:ext cx="1946451" cy="2920701"/>
          </a:xfrm>
          <a:prstGeom prst="rect">
            <a:avLst/>
          </a:prstGeom>
        </p:spPr>
      </p:pic>
    </p:spTree>
    <p:extLst>
      <p:ext uri="{BB962C8B-B14F-4D97-AF65-F5344CB8AC3E}">
        <p14:creationId xmlns:p14="http://schemas.microsoft.com/office/powerpoint/2010/main" val="382381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p:cNvSpPr/>
          <p:nvPr/>
        </p:nvSpPr>
        <p:spPr>
          <a:xfrm>
            <a:off x="2620446" y="5965970"/>
            <a:ext cx="282073" cy="365069"/>
          </a:xfrm>
          <a:prstGeom prst="rect">
            <a:avLst/>
          </a:prstGeom>
          <a:solidFill>
            <a:schemeClr val="bg2">
              <a:lumMod val="50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63" name="Rectangle 55"/>
          <p:cNvSpPr>
            <a:spLocks/>
          </p:cNvSpPr>
          <p:nvPr/>
        </p:nvSpPr>
        <p:spPr>
          <a:xfrm>
            <a:off x="2589517" y="6043965"/>
            <a:ext cx="351038" cy="111986"/>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00" name="Rectangle 99"/>
          <p:cNvSpPr/>
          <p:nvPr/>
        </p:nvSpPr>
        <p:spPr>
          <a:xfrm>
            <a:off x="2651210" y="3888867"/>
            <a:ext cx="5975394" cy="892681"/>
          </a:xfrm>
          <a:prstGeom prst="rect">
            <a:avLst/>
          </a:prstGeom>
          <a:solidFill>
            <a:schemeClr val="bg2">
              <a:lumMod val="75000"/>
              <a:alpha val="20000"/>
            </a:schemeClr>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0" name="Right Triangle 39"/>
          <p:cNvSpPr/>
          <p:nvPr/>
        </p:nvSpPr>
        <p:spPr>
          <a:xfrm rot="10800000" flipH="1">
            <a:off x="3016270" y="5058435"/>
            <a:ext cx="327182" cy="74695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grpSp>
        <p:nvGrpSpPr>
          <p:cNvPr id="16" name="Group 15"/>
          <p:cNvGrpSpPr>
            <a:grpSpLocks noChangeAspect="1"/>
          </p:cNvGrpSpPr>
          <p:nvPr/>
        </p:nvGrpSpPr>
        <p:grpSpPr>
          <a:xfrm>
            <a:off x="2939125" y="5042721"/>
            <a:ext cx="274446" cy="1137978"/>
            <a:chOff x="7426875" y="4420180"/>
            <a:chExt cx="855778" cy="2176016"/>
          </a:xfrm>
        </p:grpSpPr>
        <p:sp>
          <p:nvSpPr>
            <p:cNvPr id="24" name="Rectangle 23"/>
            <p:cNvSpPr/>
            <p:nvPr/>
          </p:nvSpPr>
          <p:spPr>
            <a:xfrm>
              <a:off x="7452320" y="4420180"/>
              <a:ext cx="288032" cy="2176016"/>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5" name="Rectangle 24"/>
            <p:cNvSpPr/>
            <p:nvPr/>
          </p:nvSpPr>
          <p:spPr>
            <a:xfrm>
              <a:off x="7740352" y="4941168"/>
              <a:ext cx="468031" cy="216031"/>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26" name="Straight Connector 25"/>
            <p:cNvCxnSpPr/>
            <p:nvPr/>
          </p:nvCxnSpPr>
          <p:spPr>
            <a:xfrm flipH="1">
              <a:off x="7532693" y="5047087"/>
              <a:ext cx="703249"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7744632" y="5830709"/>
              <a:ext cx="468031" cy="216031"/>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28" name="Straight Connector 27"/>
            <p:cNvCxnSpPr/>
            <p:nvPr/>
          </p:nvCxnSpPr>
          <p:spPr>
            <a:xfrm flipH="1">
              <a:off x="7579404" y="5936581"/>
              <a:ext cx="703249"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7744585" y="5563795"/>
              <a:ext cx="324030" cy="144030"/>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30" name="Straight Connector 29"/>
            <p:cNvCxnSpPr/>
            <p:nvPr/>
          </p:nvCxnSpPr>
          <p:spPr>
            <a:xfrm flipH="1">
              <a:off x="7668734" y="5635803"/>
              <a:ext cx="490967"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31" name="Rectangle 30"/>
            <p:cNvSpPr>
              <a:spLocks/>
            </p:cNvSpPr>
            <p:nvPr/>
          </p:nvSpPr>
          <p:spPr>
            <a:xfrm>
              <a:off x="7426875" y="5343585"/>
              <a:ext cx="36000" cy="215999"/>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32" name="Rectangle 31"/>
            <p:cNvSpPr>
              <a:spLocks/>
            </p:cNvSpPr>
            <p:nvPr/>
          </p:nvSpPr>
          <p:spPr>
            <a:xfrm>
              <a:off x="7740352" y="5343585"/>
              <a:ext cx="36000" cy="215999"/>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grpSp>
      <p:sp>
        <p:nvSpPr>
          <p:cNvPr id="20" name="Oval 19"/>
          <p:cNvSpPr/>
          <p:nvPr/>
        </p:nvSpPr>
        <p:spPr>
          <a:xfrm>
            <a:off x="2922246" y="6285567"/>
            <a:ext cx="46261" cy="53354"/>
          </a:xfrm>
          <a:prstGeom prst="ellipse">
            <a:avLst/>
          </a:prstGeom>
          <a:solidFill>
            <a:schemeClr val="accent6">
              <a:lumMod val="75000"/>
            </a:schemeClr>
          </a:solidFill>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23" name="Rectangle 22"/>
          <p:cNvSpPr/>
          <p:nvPr/>
        </p:nvSpPr>
        <p:spPr>
          <a:xfrm>
            <a:off x="3040242" y="5494702"/>
            <a:ext cx="178017" cy="53354"/>
          </a:xfrm>
          <a:prstGeom prst="rect">
            <a:avLst/>
          </a:prstGeom>
          <a:gradFill flip="none" rotWithShape="1">
            <a:gsLst>
              <a:gs pos="0">
                <a:schemeClr val="accent5">
                  <a:shade val="51000"/>
                  <a:satMod val="130000"/>
                  <a:alpha val="37000"/>
                </a:schemeClr>
              </a:gs>
              <a:gs pos="80000">
                <a:schemeClr val="accent5">
                  <a:shade val="93000"/>
                  <a:satMod val="130000"/>
                  <a:alpha val="37000"/>
                </a:schemeClr>
              </a:gs>
              <a:gs pos="100000">
                <a:schemeClr val="accent5">
                  <a:shade val="94000"/>
                  <a:satMod val="135000"/>
                  <a:alpha val="37000"/>
                </a:schemeClr>
              </a:gs>
            </a:gsLst>
            <a:lin ang="16200000" scaled="0"/>
            <a:tileRect/>
          </a:gra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kern="0">
              <a:solidFill>
                <a:sysClr val="windowText" lastClr="000000"/>
              </a:solidFill>
            </a:endParaRPr>
          </a:p>
        </p:txBody>
      </p:sp>
      <p:sp>
        <p:nvSpPr>
          <p:cNvPr id="12" name="Rectangle 11"/>
          <p:cNvSpPr/>
          <p:nvPr/>
        </p:nvSpPr>
        <p:spPr>
          <a:xfrm>
            <a:off x="658849" y="6392274"/>
            <a:ext cx="8133459" cy="320122"/>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0" dirty="0">
                <a:solidFill>
                  <a:sysClr val="windowText" lastClr="000000"/>
                </a:solidFill>
              </a:rPr>
              <a:t> </a:t>
            </a:r>
          </a:p>
        </p:txBody>
      </p:sp>
      <p:sp>
        <p:nvSpPr>
          <p:cNvPr id="13" name="Isosceles Triangle 12"/>
          <p:cNvSpPr/>
          <p:nvPr/>
        </p:nvSpPr>
        <p:spPr>
          <a:xfrm>
            <a:off x="2976638" y="6178860"/>
            <a:ext cx="31341" cy="53354"/>
          </a:xfrm>
          <a:prstGeom prst="triangle">
            <a:avLst/>
          </a:prstGeom>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14" name="Isosceles Triangle 13"/>
          <p:cNvSpPr/>
          <p:nvPr/>
        </p:nvSpPr>
        <p:spPr>
          <a:xfrm>
            <a:off x="3138873" y="5540999"/>
            <a:ext cx="31341" cy="53354"/>
          </a:xfrm>
          <a:prstGeom prst="triangle">
            <a:avLst/>
          </a:prstGeom>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15" name="Right Triangle 14"/>
          <p:cNvSpPr/>
          <p:nvPr/>
        </p:nvSpPr>
        <p:spPr>
          <a:xfrm rot="5400000" flipH="1">
            <a:off x="2960377" y="5241322"/>
            <a:ext cx="320122" cy="167763"/>
          </a:xfrm>
          <a:prstGeom prst="rtTriangle">
            <a:avLst/>
          </a:prstGeom>
          <a:gradFill flip="none" rotWithShape="1">
            <a:gsLst>
              <a:gs pos="0">
                <a:schemeClr val="accent5">
                  <a:shade val="51000"/>
                  <a:satMod val="130000"/>
                  <a:alpha val="37000"/>
                </a:schemeClr>
              </a:gs>
              <a:gs pos="80000">
                <a:schemeClr val="accent5">
                  <a:shade val="93000"/>
                  <a:satMod val="130000"/>
                  <a:alpha val="37000"/>
                </a:schemeClr>
              </a:gs>
              <a:gs pos="100000">
                <a:schemeClr val="accent5">
                  <a:shade val="94000"/>
                  <a:satMod val="135000"/>
                  <a:alpha val="37000"/>
                </a:schemeClr>
              </a:gs>
            </a:gsLst>
            <a:lin ang="16200000" scaled="0"/>
            <a:tileRect/>
          </a:gra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kern="0">
              <a:solidFill>
                <a:sysClr val="windowText" lastClr="000000"/>
              </a:solidFill>
            </a:endParaRPr>
          </a:p>
        </p:txBody>
      </p:sp>
      <p:sp>
        <p:nvSpPr>
          <p:cNvPr id="41" name="Rectangle 40"/>
          <p:cNvSpPr/>
          <p:nvPr/>
        </p:nvSpPr>
        <p:spPr>
          <a:xfrm flipV="1">
            <a:off x="2919835" y="6337582"/>
            <a:ext cx="745384" cy="47273"/>
          </a:xfrm>
          <a:prstGeom prst="rect">
            <a:avLst/>
          </a:prstGeom>
          <a:solidFill>
            <a:schemeClr val="accent6">
              <a:lumMod val="75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3" name="Rectangle 42"/>
          <p:cNvSpPr/>
          <p:nvPr/>
        </p:nvSpPr>
        <p:spPr>
          <a:xfrm>
            <a:off x="2925717" y="6228664"/>
            <a:ext cx="313414" cy="53354"/>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4" name="Oval 43"/>
          <p:cNvSpPr/>
          <p:nvPr/>
        </p:nvSpPr>
        <p:spPr>
          <a:xfrm>
            <a:off x="3207790" y="6282018"/>
            <a:ext cx="31338" cy="53354"/>
          </a:xfrm>
          <a:prstGeom prst="ellipse">
            <a:avLst/>
          </a:prstGeom>
          <a:solidFill>
            <a:schemeClr val="accent6">
              <a:lumMod val="75000"/>
            </a:schemeClr>
          </a:solidFill>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45" name="Rectangle 44"/>
          <p:cNvSpPr/>
          <p:nvPr/>
        </p:nvSpPr>
        <p:spPr>
          <a:xfrm>
            <a:off x="2621820" y="5406293"/>
            <a:ext cx="282073" cy="365069"/>
          </a:xfrm>
          <a:prstGeom prst="rect">
            <a:avLst/>
          </a:prstGeom>
          <a:solidFill>
            <a:schemeClr val="tx1">
              <a:lumMod val="95000"/>
              <a:lumOff val="5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6" name="Rectangle 45"/>
          <p:cNvSpPr/>
          <p:nvPr/>
        </p:nvSpPr>
        <p:spPr>
          <a:xfrm>
            <a:off x="2297672" y="4529104"/>
            <a:ext cx="610225" cy="303075"/>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57" name="Straight Connector 56"/>
          <p:cNvCxnSpPr/>
          <p:nvPr/>
        </p:nvCxnSpPr>
        <p:spPr>
          <a:xfrm flipH="1" flipV="1">
            <a:off x="2580624" y="5584574"/>
            <a:ext cx="45200" cy="3124"/>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3051084" y="5588422"/>
            <a:ext cx="188048" cy="640243"/>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58" name="Rectangle 55"/>
          <p:cNvSpPr>
            <a:spLocks/>
          </p:cNvSpPr>
          <p:nvPr/>
        </p:nvSpPr>
        <p:spPr>
          <a:xfrm>
            <a:off x="3053027" y="5526703"/>
            <a:ext cx="200449" cy="112960"/>
          </a:xfrm>
          <a:prstGeom prst="rect">
            <a:avLst/>
          </a:prstGeom>
          <a:solidFill>
            <a:srgbClr val="92D05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67" name="Rectangle 55"/>
          <p:cNvSpPr>
            <a:spLocks/>
          </p:cNvSpPr>
          <p:nvPr/>
        </p:nvSpPr>
        <p:spPr>
          <a:xfrm>
            <a:off x="3273054" y="5529937"/>
            <a:ext cx="1452523" cy="105146"/>
          </a:xfrm>
          <a:prstGeom prst="rect">
            <a:avLst/>
          </a:prstGeom>
          <a:solidFill>
            <a:schemeClr val="accent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50" name="Rectangle 49"/>
          <p:cNvSpPr/>
          <p:nvPr/>
        </p:nvSpPr>
        <p:spPr>
          <a:xfrm>
            <a:off x="3710684" y="5835744"/>
            <a:ext cx="321526" cy="548608"/>
          </a:xfrm>
          <a:prstGeom prst="rect">
            <a:avLst/>
          </a:prstGeom>
          <a:solidFill>
            <a:srgbClr val="C4BD9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4" name="Rectangle 103"/>
          <p:cNvSpPr/>
          <p:nvPr/>
        </p:nvSpPr>
        <p:spPr>
          <a:xfrm>
            <a:off x="2298853" y="1916832"/>
            <a:ext cx="327366" cy="255785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85" name="Rectangle 55"/>
          <p:cNvSpPr>
            <a:spLocks/>
          </p:cNvSpPr>
          <p:nvPr/>
        </p:nvSpPr>
        <p:spPr>
          <a:xfrm>
            <a:off x="3280449" y="5658983"/>
            <a:ext cx="777515" cy="157296"/>
          </a:xfrm>
          <a:prstGeom prst="rect">
            <a:avLst/>
          </a:prstGeom>
          <a:solidFill>
            <a:schemeClr val="bg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71" name="Rectangle 70"/>
          <p:cNvSpPr/>
          <p:nvPr/>
        </p:nvSpPr>
        <p:spPr>
          <a:xfrm>
            <a:off x="4133995" y="5703309"/>
            <a:ext cx="327182"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88" name="Rectangle 87"/>
          <p:cNvSpPr/>
          <p:nvPr/>
        </p:nvSpPr>
        <p:spPr>
          <a:xfrm>
            <a:off x="658849" y="4840269"/>
            <a:ext cx="1923940" cy="1552006"/>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92" name="Rectangle 55"/>
          <p:cNvSpPr>
            <a:spLocks/>
          </p:cNvSpPr>
          <p:nvPr/>
        </p:nvSpPr>
        <p:spPr>
          <a:xfrm>
            <a:off x="658851" y="5481715"/>
            <a:ext cx="872032" cy="45255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89" name="Rectangle 55"/>
          <p:cNvSpPr>
            <a:spLocks/>
          </p:cNvSpPr>
          <p:nvPr/>
        </p:nvSpPr>
        <p:spPr>
          <a:xfrm>
            <a:off x="658851" y="5508786"/>
            <a:ext cx="872032" cy="384567"/>
          </a:xfrm>
          <a:prstGeom prst="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93" name="Rectangle 55"/>
          <p:cNvSpPr>
            <a:spLocks/>
          </p:cNvSpPr>
          <p:nvPr/>
        </p:nvSpPr>
        <p:spPr>
          <a:xfrm>
            <a:off x="1530883" y="5452170"/>
            <a:ext cx="1051906" cy="55086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90" name="Rectangle 55"/>
          <p:cNvSpPr>
            <a:spLocks/>
          </p:cNvSpPr>
          <p:nvPr/>
        </p:nvSpPr>
        <p:spPr>
          <a:xfrm>
            <a:off x="1530883" y="5481214"/>
            <a:ext cx="1051907" cy="492727"/>
          </a:xfrm>
          <a:prstGeom prst="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91" name="Rectangle 55"/>
          <p:cNvSpPr>
            <a:spLocks/>
          </p:cNvSpPr>
          <p:nvPr/>
        </p:nvSpPr>
        <p:spPr>
          <a:xfrm>
            <a:off x="658850" y="5539818"/>
            <a:ext cx="1923939" cy="98170"/>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94" name="Rectangle 55"/>
          <p:cNvSpPr>
            <a:spLocks/>
          </p:cNvSpPr>
          <p:nvPr/>
        </p:nvSpPr>
        <p:spPr>
          <a:xfrm>
            <a:off x="658851" y="5561715"/>
            <a:ext cx="1924829" cy="45719"/>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cxnSp>
        <p:nvCxnSpPr>
          <p:cNvPr id="68" name="Straight Connector 56"/>
          <p:cNvCxnSpPr/>
          <p:nvPr/>
        </p:nvCxnSpPr>
        <p:spPr>
          <a:xfrm flipH="1" flipV="1">
            <a:off x="389349" y="5577986"/>
            <a:ext cx="4462194" cy="5932"/>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51956" y="4945847"/>
            <a:ext cx="336952" cy="369332"/>
          </a:xfrm>
          <a:prstGeom prst="rect">
            <a:avLst/>
          </a:prstGeom>
          <a:noFill/>
        </p:spPr>
        <p:txBody>
          <a:bodyPr wrap="none" rtlCol="0">
            <a:spAutoFit/>
          </a:bodyPr>
          <a:lstStyle/>
          <a:p>
            <a:r>
              <a:rPr lang="en-US" b="1" dirty="0">
                <a:solidFill>
                  <a:srgbClr val="FF0000"/>
                </a:solidFill>
              </a:rPr>
              <a:t>N</a:t>
            </a:r>
          </a:p>
        </p:txBody>
      </p:sp>
      <p:cxnSp>
        <p:nvCxnSpPr>
          <p:cNvPr id="22" name="Straight Arrow Connector 21"/>
          <p:cNvCxnSpPr/>
          <p:nvPr/>
        </p:nvCxnSpPr>
        <p:spPr>
          <a:xfrm>
            <a:off x="850546" y="5266860"/>
            <a:ext cx="38526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3587488" y="5042722"/>
            <a:ext cx="0" cy="41564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4361667" y="5065151"/>
            <a:ext cx="0" cy="39831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01" name="Rectangle 100"/>
          <p:cNvSpPr/>
          <p:nvPr/>
        </p:nvSpPr>
        <p:spPr>
          <a:xfrm>
            <a:off x="656684" y="3649188"/>
            <a:ext cx="1562274" cy="1191081"/>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49" name="Elbow Connector 48"/>
          <p:cNvCxnSpPr/>
          <p:nvPr/>
        </p:nvCxnSpPr>
        <p:spPr>
          <a:xfrm>
            <a:off x="2784000" y="4474689"/>
            <a:ext cx="559451" cy="471159"/>
          </a:xfrm>
          <a:prstGeom prst="bentConnector3">
            <a:avLst>
              <a:gd name="adj1" fmla="val 34889"/>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66" name="Group 65"/>
          <p:cNvGrpSpPr/>
          <p:nvPr/>
        </p:nvGrpSpPr>
        <p:grpSpPr>
          <a:xfrm>
            <a:off x="4663418" y="4173386"/>
            <a:ext cx="4159421" cy="2396560"/>
            <a:chOff x="4239982" y="3985325"/>
            <a:chExt cx="4643668" cy="2308837"/>
          </a:xfrm>
        </p:grpSpPr>
        <p:sp>
          <p:nvSpPr>
            <p:cNvPr id="74" name="Rectangle 73"/>
            <p:cNvSpPr/>
            <p:nvPr/>
          </p:nvSpPr>
          <p:spPr>
            <a:xfrm>
              <a:off x="7069636" y="4529155"/>
              <a:ext cx="1617164" cy="1765007"/>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75" name="Rectangle 74"/>
            <p:cNvSpPr/>
            <p:nvPr/>
          </p:nvSpPr>
          <p:spPr>
            <a:xfrm>
              <a:off x="7066624" y="4844446"/>
              <a:ext cx="350391" cy="965803"/>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76" name="Rectangle 55"/>
            <p:cNvSpPr>
              <a:spLocks/>
            </p:cNvSpPr>
            <p:nvPr/>
          </p:nvSpPr>
          <p:spPr>
            <a:xfrm>
              <a:off x="5776723" y="5284864"/>
              <a:ext cx="1249715" cy="108653"/>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77" name="TextBox 76"/>
            <p:cNvSpPr txBox="1"/>
            <p:nvPr/>
          </p:nvSpPr>
          <p:spPr>
            <a:xfrm>
              <a:off x="5815928" y="3985325"/>
              <a:ext cx="811149" cy="252034"/>
            </a:xfrm>
            <a:prstGeom prst="rect">
              <a:avLst/>
            </a:prstGeom>
            <a:noFill/>
          </p:spPr>
          <p:txBody>
            <a:bodyPr wrap="square" rtlCol="0">
              <a:spAutoFit/>
            </a:bodyPr>
            <a:lstStyle/>
            <a:p>
              <a:endParaRPr lang="en-US" sz="1100" kern="0" dirty="0">
                <a:solidFill>
                  <a:sysClr val="windowText" lastClr="000000"/>
                </a:solidFill>
              </a:endParaRPr>
            </a:p>
          </p:txBody>
        </p:sp>
        <p:sp>
          <p:nvSpPr>
            <p:cNvPr id="78" name="Rectangle 77"/>
            <p:cNvSpPr/>
            <p:nvPr/>
          </p:nvSpPr>
          <p:spPr>
            <a:xfrm>
              <a:off x="5631373" y="4746031"/>
              <a:ext cx="102960" cy="48956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79" name="Rectangle 78"/>
            <p:cNvSpPr/>
            <p:nvPr/>
          </p:nvSpPr>
          <p:spPr>
            <a:xfrm>
              <a:off x="5467845" y="5050441"/>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80" name="Straight Connector 79"/>
            <p:cNvCxnSpPr/>
            <p:nvPr/>
          </p:nvCxnSpPr>
          <p:spPr>
            <a:xfrm flipH="1">
              <a:off x="5494094" y="5103794"/>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5536485" y="5229322"/>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82" name="Rectangle 30"/>
            <p:cNvSpPr>
              <a:spLocks/>
            </p:cNvSpPr>
            <p:nvPr/>
          </p:nvSpPr>
          <p:spPr>
            <a:xfrm>
              <a:off x="5522989" y="5273137"/>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84" name="Rectangle 83"/>
            <p:cNvSpPr/>
            <p:nvPr/>
          </p:nvSpPr>
          <p:spPr>
            <a:xfrm>
              <a:off x="5494095" y="5467162"/>
              <a:ext cx="832810" cy="664799"/>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86" name="Rectangle 85"/>
            <p:cNvSpPr/>
            <p:nvPr/>
          </p:nvSpPr>
          <p:spPr>
            <a:xfrm>
              <a:off x="6142048" y="4753451"/>
              <a:ext cx="102960" cy="48956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98" name="Rectangle 97"/>
            <p:cNvSpPr/>
            <p:nvPr/>
          </p:nvSpPr>
          <p:spPr>
            <a:xfrm>
              <a:off x="5978520" y="5057861"/>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102" name="Straight Connector 101"/>
            <p:cNvCxnSpPr/>
            <p:nvPr/>
          </p:nvCxnSpPr>
          <p:spPr>
            <a:xfrm flipH="1">
              <a:off x="6004769" y="5111214"/>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6047160" y="5236742"/>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5" name="Rectangle 30"/>
            <p:cNvSpPr>
              <a:spLocks/>
            </p:cNvSpPr>
            <p:nvPr/>
          </p:nvSpPr>
          <p:spPr>
            <a:xfrm>
              <a:off x="6033664" y="5280557"/>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07" name="Rectangle 106"/>
            <p:cNvSpPr/>
            <p:nvPr/>
          </p:nvSpPr>
          <p:spPr>
            <a:xfrm>
              <a:off x="6627077" y="5445785"/>
              <a:ext cx="358275"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8" name="Rectangle 107"/>
            <p:cNvSpPr/>
            <p:nvPr/>
          </p:nvSpPr>
          <p:spPr>
            <a:xfrm>
              <a:off x="6823907" y="4745530"/>
              <a:ext cx="102960" cy="48956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9" name="Rectangle 108"/>
            <p:cNvSpPr/>
            <p:nvPr/>
          </p:nvSpPr>
          <p:spPr>
            <a:xfrm>
              <a:off x="6660379" y="5049940"/>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110" name="Straight Connector 109"/>
            <p:cNvCxnSpPr/>
            <p:nvPr/>
          </p:nvCxnSpPr>
          <p:spPr>
            <a:xfrm flipH="1">
              <a:off x="6686628" y="5103293"/>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729019" y="5228821"/>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2" name="Rectangle 30"/>
            <p:cNvSpPr>
              <a:spLocks/>
            </p:cNvSpPr>
            <p:nvPr/>
          </p:nvSpPr>
          <p:spPr>
            <a:xfrm>
              <a:off x="6715523" y="5272636"/>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13" name="Rectangle 55"/>
            <p:cNvSpPr>
              <a:spLocks/>
            </p:cNvSpPr>
            <p:nvPr/>
          </p:nvSpPr>
          <p:spPr>
            <a:xfrm>
              <a:off x="4336243" y="5281237"/>
              <a:ext cx="1131602" cy="104360"/>
            </a:xfrm>
            <a:prstGeom prst="rect">
              <a:avLst/>
            </a:prstGeom>
            <a:solidFill>
              <a:schemeClr val="accent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14" name="Rectangle 113"/>
            <p:cNvSpPr/>
            <p:nvPr/>
          </p:nvSpPr>
          <p:spPr>
            <a:xfrm>
              <a:off x="5010150" y="5463721"/>
              <a:ext cx="358275" cy="668240"/>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5" name="Rectangle 114"/>
            <p:cNvSpPr/>
            <p:nvPr/>
          </p:nvSpPr>
          <p:spPr>
            <a:xfrm>
              <a:off x="4336243" y="5450917"/>
              <a:ext cx="358275"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6" name="Rectangle 115"/>
            <p:cNvSpPr/>
            <p:nvPr/>
          </p:nvSpPr>
          <p:spPr>
            <a:xfrm>
              <a:off x="4530211" y="4545297"/>
              <a:ext cx="107468" cy="1607463"/>
            </a:xfrm>
            <a:prstGeom prst="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7417015" y="5049941"/>
              <a:ext cx="350391" cy="54440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8" name="Rectangle 117"/>
            <p:cNvSpPr/>
            <p:nvPr/>
          </p:nvSpPr>
          <p:spPr>
            <a:xfrm>
              <a:off x="7767406" y="4753451"/>
              <a:ext cx="919394" cy="117109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9" name="Rectangle 55"/>
            <p:cNvSpPr>
              <a:spLocks/>
            </p:cNvSpPr>
            <p:nvPr/>
          </p:nvSpPr>
          <p:spPr>
            <a:xfrm>
              <a:off x="7069637" y="5284865"/>
              <a:ext cx="1617163" cy="100732"/>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21" name="Chord 120"/>
            <p:cNvSpPr/>
            <p:nvPr/>
          </p:nvSpPr>
          <p:spPr>
            <a:xfrm rot="10800000">
              <a:off x="6454544" y="5162916"/>
              <a:ext cx="1230185" cy="364819"/>
            </a:xfrm>
            <a:prstGeom prst="chord">
              <a:avLst>
                <a:gd name="adj1" fmla="val 5310494"/>
                <a:gd name="adj2" fmla="val 16200000"/>
              </a:avLst>
            </a:prstGeom>
            <a:solidFill>
              <a:srgbClr val="FF6600">
                <a:alpha val="4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Connector 56"/>
            <p:cNvCxnSpPr/>
            <p:nvPr/>
          </p:nvCxnSpPr>
          <p:spPr>
            <a:xfrm flipH="1">
              <a:off x="4239982" y="5339191"/>
              <a:ext cx="4643668"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grpSp>
      <p:sp>
        <p:nvSpPr>
          <p:cNvPr id="130" name="Rectangle 129"/>
          <p:cNvSpPr/>
          <p:nvPr/>
        </p:nvSpPr>
        <p:spPr>
          <a:xfrm>
            <a:off x="4910097" y="3888866"/>
            <a:ext cx="3716508" cy="892681"/>
          </a:xfrm>
          <a:prstGeom prst="rect">
            <a:avLst/>
          </a:prstGeom>
          <a:solidFill>
            <a:schemeClr val="bg2">
              <a:lumMod val="75000"/>
              <a:alpha val="57000"/>
            </a:schemeClr>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99" name="Title 1"/>
          <p:cNvSpPr txBox="1">
            <a:spLocks/>
          </p:cNvSpPr>
          <p:nvPr/>
        </p:nvSpPr>
        <p:spPr>
          <a:xfrm>
            <a:off x="174933" y="640792"/>
            <a:ext cx="4978958" cy="7537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rPr>
              <a:t>Access </a:t>
            </a:r>
          </a:p>
          <a:p>
            <a:r>
              <a:rPr lang="en-US" sz="3600" dirty="0">
                <a:solidFill>
                  <a:schemeClr val="bg1"/>
                </a:solidFill>
              </a:rPr>
              <a:t>Long shutdown / Part I</a:t>
            </a:r>
          </a:p>
          <a:p>
            <a:r>
              <a:rPr lang="en-US" sz="3200" dirty="0"/>
              <a:t> </a:t>
            </a:r>
          </a:p>
        </p:txBody>
      </p:sp>
      <p:sp>
        <p:nvSpPr>
          <p:cNvPr id="2" name="Rectangle 1"/>
          <p:cNvSpPr/>
          <p:nvPr/>
        </p:nvSpPr>
        <p:spPr>
          <a:xfrm>
            <a:off x="2602784" y="4434995"/>
            <a:ext cx="2303997" cy="1957279"/>
          </a:xfrm>
          <a:prstGeom prst="rect">
            <a:avLst/>
          </a:prstGeom>
          <a:solidFill>
            <a:srgbClr val="FFFF00">
              <a:alpha val="3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7" name="Rectangle 86"/>
          <p:cNvSpPr/>
          <p:nvPr/>
        </p:nvSpPr>
        <p:spPr>
          <a:xfrm>
            <a:off x="5019643" y="4781548"/>
            <a:ext cx="2175653" cy="1641624"/>
          </a:xfrm>
          <a:prstGeom prst="rect">
            <a:avLst/>
          </a:prstGeom>
          <a:solidFill>
            <a:srgbClr val="FFFF00">
              <a:alpha val="3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0" name="Rectangle 119"/>
          <p:cNvSpPr/>
          <p:nvPr/>
        </p:nvSpPr>
        <p:spPr>
          <a:xfrm>
            <a:off x="4971512" y="3310948"/>
            <a:ext cx="3655092" cy="523877"/>
          </a:xfrm>
          <a:prstGeom prst="rect">
            <a:avLst/>
          </a:prstGeom>
          <a:solidFill>
            <a:schemeClr val="accent3">
              <a:alpha val="37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3" name="Group 32"/>
          <p:cNvGrpSpPr/>
          <p:nvPr/>
        </p:nvGrpSpPr>
        <p:grpSpPr>
          <a:xfrm>
            <a:off x="2561959" y="3034157"/>
            <a:ext cx="2338247" cy="1358138"/>
            <a:chOff x="2561959" y="3034157"/>
            <a:chExt cx="2338247" cy="1358138"/>
          </a:xfrm>
        </p:grpSpPr>
        <p:sp>
          <p:nvSpPr>
            <p:cNvPr id="106" name="Rectangle 105"/>
            <p:cNvSpPr/>
            <p:nvPr/>
          </p:nvSpPr>
          <p:spPr>
            <a:xfrm>
              <a:off x="2644635" y="3034157"/>
              <a:ext cx="2255571" cy="1210571"/>
            </a:xfrm>
            <a:prstGeom prst="rect">
              <a:avLst/>
            </a:prstGeom>
            <a:solidFill>
              <a:schemeClr val="tx2">
                <a:lumMod val="40000"/>
                <a:lumOff val="60000"/>
                <a:alpha val="37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TextBox 53"/>
            <p:cNvSpPr txBox="1"/>
            <p:nvPr/>
          </p:nvSpPr>
          <p:spPr>
            <a:xfrm>
              <a:off x="2561959" y="3720851"/>
              <a:ext cx="740753" cy="261610"/>
            </a:xfrm>
            <a:prstGeom prst="rect">
              <a:avLst/>
            </a:prstGeom>
            <a:noFill/>
          </p:spPr>
          <p:txBody>
            <a:bodyPr wrap="square" rtlCol="0">
              <a:spAutoFit/>
            </a:bodyPr>
            <a:lstStyle/>
            <a:p>
              <a:endParaRPr lang="en-US" sz="1100" kern="0" dirty="0">
                <a:solidFill>
                  <a:sysClr val="windowText" lastClr="000000"/>
                </a:solidFill>
              </a:endParaRPr>
            </a:p>
          </p:txBody>
        </p:sp>
        <p:sp>
          <p:nvSpPr>
            <p:cNvPr id="3" name="Rectangle 2"/>
            <p:cNvSpPr/>
            <p:nvPr/>
          </p:nvSpPr>
          <p:spPr>
            <a:xfrm>
              <a:off x="3346846" y="3577428"/>
              <a:ext cx="717558" cy="6522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3074" name="Picture 2" descr="C:\Users\iainsutton\Pictures\500_F_125243427_awWPNouoNbYuAgCXcZLHa6gAifAE9Rda.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401316" y="3331230"/>
              <a:ext cx="616373" cy="86771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2640846" y="4260937"/>
              <a:ext cx="2259360" cy="1313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3580913" y="4260937"/>
              <a:ext cx="411827" cy="1313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34" name="Group 33"/>
          <p:cNvGrpSpPr/>
          <p:nvPr/>
        </p:nvGrpSpPr>
        <p:grpSpPr>
          <a:xfrm>
            <a:off x="3727382" y="3495983"/>
            <a:ext cx="125178" cy="1983044"/>
            <a:chOff x="3727382" y="3495983"/>
            <a:chExt cx="125178" cy="1983044"/>
          </a:xfrm>
        </p:grpSpPr>
        <p:sp>
          <p:nvSpPr>
            <p:cNvPr id="11" name="Rectangle 10"/>
            <p:cNvSpPr/>
            <p:nvPr/>
          </p:nvSpPr>
          <p:spPr>
            <a:xfrm>
              <a:off x="3727382" y="5335011"/>
              <a:ext cx="125178" cy="14401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cxnSp>
          <p:nvCxnSpPr>
            <p:cNvPr id="6" name="Straight Connector 5"/>
            <p:cNvCxnSpPr/>
            <p:nvPr/>
          </p:nvCxnSpPr>
          <p:spPr>
            <a:xfrm>
              <a:off x="3789971" y="3495983"/>
              <a:ext cx="0" cy="1878025"/>
            </a:xfrm>
            <a:prstGeom prst="line">
              <a:avLst/>
            </a:prstGeom>
          </p:spPr>
          <p:style>
            <a:lnRef idx="3">
              <a:schemeClr val="accent4"/>
            </a:lnRef>
            <a:fillRef idx="0">
              <a:schemeClr val="accent4"/>
            </a:fillRef>
            <a:effectRef idx="2">
              <a:schemeClr val="accent4"/>
            </a:effectRef>
            <a:fontRef idx="minor">
              <a:schemeClr val="tx1"/>
            </a:fontRef>
          </p:style>
        </p:cxnSp>
      </p:grpSp>
      <p:pic>
        <p:nvPicPr>
          <p:cNvPr id="123" name="Picture 122" descr="target interfac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26652" y="1700808"/>
            <a:ext cx="370115" cy="880193"/>
          </a:xfrm>
          <a:prstGeom prst="rect">
            <a:avLst/>
          </a:prstGeom>
        </p:spPr>
      </p:pic>
      <p:sp>
        <p:nvSpPr>
          <p:cNvPr id="4" name="TextBox 3"/>
          <p:cNvSpPr txBox="1"/>
          <p:nvPr/>
        </p:nvSpPr>
        <p:spPr>
          <a:xfrm>
            <a:off x="319746" y="1661467"/>
            <a:ext cx="3672993" cy="1631216"/>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000" dirty="0"/>
              <a:t>Cool down		3-5 days</a:t>
            </a:r>
          </a:p>
          <a:p>
            <a:pPr marL="342900" indent="-342900">
              <a:buFont typeface="Arial" panose="020B0604020202020204" pitchFamily="34" charset="0"/>
              <a:buChar char="•"/>
            </a:pPr>
            <a:r>
              <a:rPr lang="en-US" sz="2000" dirty="0"/>
              <a:t>Shielding removal	2 days</a:t>
            </a:r>
          </a:p>
          <a:p>
            <a:pPr marL="342900" indent="-342900">
              <a:buFont typeface="Arial" panose="020B0604020202020204" pitchFamily="34" charset="0"/>
              <a:buChar char="•"/>
            </a:pPr>
            <a:r>
              <a:rPr lang="en-US" sz="2000" dirty="0"/>
              <a:t>Hot spot removal	</a:t>
            </a:r>
          </a:p>
          <a:p>
            <a:pPr marL="342900" indent="-342900">
              <a:buFont typeface="Arial" panose="020B0604020202020204" pitchFamily="34" charset="0"/>
              <a:buChar char="•"/>
            </a:pPr>
            <a:r>
              <a:rPr lang="en-US" sz="2000" dirty="0"/>
              <a:t>Local shielding placement	</a:t>
            </a:r>
          </a:p>
          <a:p>
            <a:endParaRPr lang="en-US" sz="2000" dirty="0"/>
          </a:p>
        </p:txBody>
      </p:sp>
      <p:pic>
        <p:nvPicPr>
          <p:cNvPr id="125" name="Picture 124"/>
          <p:cNvPicPr>
            <a:picLocks noChangeAspect="1"/>
          </p:cNvPicPr>
          <p:nvPr/>
        </p:nvPicPr>
        <p:blipFill rotWithShape="1">
          <a:blip r:embed="rId5" cstate="screen">
            <a:extLst>
              <a:ext uri="{28A0092B-C50C-407E-A947-70E740481C1C}">
                <a14:useLocalDpi xmlns:a14="http://schemas.microsoft.com/office/drawing/2010/main"/>
              </a:ext>
            </a:extLst>
          </a:blip>
          <a:srcRect l="42581" t="2098" r="22344" b="26811"/>
          <a:stretch/>
        </p:blipFill>
        <p:spPr>
          <a:xfrm>
            <a:off x="7028353" y="1234788"/>
            <a:ext cx="1968067" cy="2193950"/>
          </a:xfrm>
          <a:prstGeom prst="rect">
            <a:avLst/>
          </a:prstGeom>
        </p:spPr>
      </p:pic>
      <p:sp>
        <p:nvSpPr>
          <p:cNvPr id="126" name="Rectangle 125"/>
          <p:cNvSpPr/>
          <p:nvPr/>
        </p:nvSpPr>
        <p:spPr>
          <a:xfrm>
            <a:off x="7535874" y="1844155"/>
            <a:ext cx="191734" cy="275898"/>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Line Callout 2 (Accent Bar) 127"/>
          <p:cNvSpPr/>
          <p:nvPr/>
        </p:nvSpPr>
        <p:spPr>
          <a:xfrm>
            <a:off x="5438692" y="1123503"/>
            <a:ext cx="1058636" cy="537964"/>
          </a:xfrm>
          <a:prstGeom prst="accentCallout2">
            <a:avLst>
              <a:gd name="adj1" fmla="val 19523"/>
              <a:gd name="adj2" fmla="val 104789"/>
              <a:gd name="adj3" fmla="val 19523"/>
              <a:gd name="adj4" fmla="val 129434"/>
              <a:gd name="adj5" fmla="val 132417"/>
              <a:gd name="adj6" fmla="val 18344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Cool down period</a:t>
            </a:r>
          </a:p>
        </p:txBody>
      </p:sp>
      <p:sp>
        <p:nvSpPr>
          <p:cNvPr id="122" name="Rectangle 121">
            <a:extLst>
              <a:ext uri="{FF2B5EF4-FFF2-40B4-BE49-F238E27FC236}">
                <a16:creationId xmlns:a16="http://schemas.microsoft.com/office/drawing/2014/main" id="{31A7FD64-B03D-4445-8AD4-F5D874E11C49}"/>
              </a:ext>
            </a:extLst>
          </p:cNvPr>
          <p:cNvSpPr/>
          <p:nvPr/>
        </p:nvSpPr>
        <p:spPr>
          <a:xfrm>
            <a:off x="7535874" y="2227532"/>
            <a:ext cx="191734" cy="340985"/>
          </a:xfrm>
          <a:prstGeom prst="rect">
            <a:avLst/>
          </a:prstGeom>
          <a:solidFill>
            <a:schemeClr val="accent4">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2BD7F632-2BC3-8E45-9A91-E51040B4CB15}"/>
              </a:ext>
            </a:extLst>
          </p:cNvPr>
          <p:cNvSpPr/>
          <p:nvPr/>
        </p:nvSpPr>
        <p:spPr>
          <a:xfrm>
            <a:off x="7535874" y="2123439"/>
            <a:ext cx="191734" cy="101310"/>
          </a:xfrm>
          <a:prstGeom prst="rect">
            <a:avLst/>
          </a:prstGeom>
          <a:solidFill>
            <a:schemeClr val="accent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Line Callout 2 (Accent Bar) 130">
            <a:extLst>
              <a:ext uri="{FF2B5EF4-FFF2-40B4-BE49-F238E27FC236}">
                <a16:creationId xmlns:a16="http://schemas.microsoft.com/office/drawing/2014/main" id="{39F8E1B0-95F6-A748-91A1-2C928E5A9661}"/>
              </a:ext>
            </a:extLst>
          </p:cNvPr>
          <p:cNvSpPr/>
          <p:nvPr/>
        </p:nvSpPr>
        <p:spPr>
          <a:xfrm>
            <a:off x="4972421" y="1710637"/>
            <a:ext cx="861330" cy="553040"/>
          </a:xfrm>
          <a:prstGeom prst="accentCallout2">
            <a:avLst>
              <a:gd name="adj1" fmla="val 19523"/>
              <a:gd name="adj2" fmla="val 104789"/>
              <a:gd name="adj3" fmla="val 19523"/>
              <a:gd name="adj4" fmla="val 129434"/>
              <a:gd name="adj5" fmla="val 80503"/>
              <a:gd name="adj6" fmla="val 28759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Shielding removal</a:t>
            </a:r>
          </a:p>
        </p:txBody>
      </p:sp>
      <p:sp>
        <p:nvSpPr>
          <p:cNvPr id="132" name="Line Callout 2 (Accent Bar) 131">
            <a:extLst>
              <a:ext uri="{FF2B5EF4-FFF2-40B4-BE49-F238E27FC236}">
                <a16:creationId xmlns:a16="http://schemas.microsoft.com/office/drawing/2014/main" id="{60884204-148B-1A4C-A05A-09B93329EAC8}"/>
              </a:ext>
            </a:extLst>
          </p:cNvPr>
          <p:cNvSpPr/>
          <p:nvPr/>
        </p:nvSpPr>
        <p:spPr>
          <a:xfrm>
            <a:off x="5411881" y="2341689"/>
            <a:ext cx="1058636" cy="537964"/>
          </a:xfrm>
          <a:prstGeom prst="accentCallout2">
            <a:avLst>
              <a:gd name="adj1" fmla="val 19523"/>
              <a:gd name="adj2" fmla="val 104789"/>
              <a:gd name="adj3" fmla="val 19523"/>
              <a:gd name="adj4" fmla="val 129434"/>
              <a:gd name="adj5" fmla="val -2084"/>
              <a:gd name="adj6" fmla="val 2089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Hot spot mitigation</a:t>
            </a:r>
          </a:p>
        </p:txBody>
      </p:sp>
    </p:spTree>
    <p:extLst>
      <p:ext uri="{BB962C8B-B14F-4D97-AF65-F5344CB8AC3E}">
        <p14:creationId xmlns:p14="http://schemas.microsoft.com/office/powerpoint/2010/main" val="969093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2164922" y="4842915"/>
            <a:ext cx="4592510" cy="1529038"/>
          </a:xfrm>
          <a:prstGeom prst="rect">
            <a:avLst/>
          </a:prstGeom>
          <a:solidFill>
            <a:schemeClr val="accent1">
              <a:alpha val="3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6" name="Rectangle 95"/>
          <p:cNvSpPr/>
          <p:nvPr/>
        </p:nvSpPr>
        <p:spPr>
          <a:xfrm>
            <a:off x="2182583" y="5976706"/>
            <a:ext cx="282073" cy="365069"/>
          </a:xfrm>
          <a:prstGeom prst="rect">
            <a:avLst/>
          </a:prstGeom>
          <a:solidFill>
            <a:schemeClr val="bg2">
              <a:lumMod val="50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63" name="Rectangle 55"/>
          <p:cNvSpPr>
            <a:spLocks/>
          </p:cNvSpPr>
          <p:nvPr/>
        </p:nvSpPr>
        <p:spPr>
          <a:xfrm>
            <a:off x="2151654" y="6054701"/>
            <a:ext cx="351038" cy="111986"/>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00" name="Rectangle 99"/>
          <p:cNvSpPr/>
          <p:nvPr/>
        </p:nvSpPr>
        <p:spPr>
          <a:xfrm>
            <a:off x="2213347" y="3899603"/>
            <a:ext cx="5975394" cy="892681"/>
          </a:xfrm>
          <a:prstGeom prst="rect">
            <a:avLst/>
          </a:prstGeom>
          <a:solidFill>
            <a:schemeClr val="bg2">
              <a:lumMod val="75000"/>
              <a:alpha val="20000"/>
            </a:schemeClr>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54" name="TextBox 53"/>
          <p:cNvSpPr txBox="1"/>
          <p:nvPr/>
        </p:nvSpPr>
        <p:spPr>
          <a:xfrm>
            <a:off x="2105723" y="3943199"/>
            <a:ext cx="740753" cy="261610"/>
          </a:xfrm>
          <a:prstGeom prst="rect">
            <a:avLst/>
          </a:prstGeom>
          <a:noFill/>
        </p:spPr>
        <p:txBody>
          <a:bodyPr wrap="square" rtlCol="0">
            <a:spAutoFit/>
          </a:bodyPr>
          <a:lstStyle/>
          <a:p>
            <a:endParaRPr lang="en-US" sz="1100" kern="0" dirty="0">
              <a:solidFill>
                <a:sysClr val="windowText" lastClr="000000"/>
              </a:solidFill>
            </a:endParaRPr>
          </a:p>
        </p:txBody>
      </p:sp>
      <p:sp>
        <p:nvSpPr>
          <p:cNvPr id="20" name="Oval 19"/>
          <p:cNvSpPr/>
          <p:nvPr/>
        </p:nvSpPr>
        <p:spPr>
          <a:xfrm>
            <a:off x="2484383" y="6296303"/>
            <a:ext cx="46261" cy="53354"/>
          </a:xfrm>
          <a:prstGeom prst="ellipse">
            <a:avLst/>
          </a:prstGeom>
          <a:solidFill>
            <a:schemeClr val="accent6">
              <a:lumMod val="75000"/>
            </a:schemeClr>
          </a:solidFill>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23" name="Rectangle 22"/>
          <p:cNvSpPr/>
          <p:nvPr/>
        </p:nvSpPr>
        <p:spPr>
          <a:xfrm>
            <a:off x="2602379" y="5505438"/>
            <a:ext cx="178017" cy="53354"/>
          </a:xfrm>
          <a:prstGeom prst="rect">
            <a:avLst/>
          </a:prstGeom>
          <a:gradFill flip="none" rotWithShape="1">
            <a:gsLst>
              <a:gs pos="0">
                <a:schemeClr val="accent5">
                  <a:shade val="51000"/>
                  <a:satMod val="130000"/>
                  <a:alpha val="37000"/>
                </a:schemeClr>
              </a:gs>
              <a:gs pos="80000">
                <a:schemeClr val="accent5">
                  <a:shade val="93000"/>
                  <a:satMod val="130000"/>
                  <a:alpha val="37000"/>
                </a:schemeClr>
              </a:gs>
              <a:gs pos="100000">
                <a:schemeClr val="accent5">
                  <a:shade val="94000"/>
                  <a:satMod val="135000"/>
                  <a:alpha val="37000"/>
                </a:schemeClr>
              </a:gs>
            </a:gsLst>
            <a:lin ang="16200000" scaled="0"/>
            <a:tileRect/>
          </a:gra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kern="0">
              <a:solidFill>
                <a:sysClr val="windowText" lastClr="000000"/>
              </a:solidFill>
            </a:endParaRPr>
          </a:p>
        </p:txBody>
      </p:sp>
      <p:sp>
        <p:nvSpPr>
          <p:cNvPr id="12" name="Rectangle 11"/>
          <p:cNvSpPr/>
          <p:nvPr/>
        </p:nvSpPr>
        <p:spPr>
          <a:xfrm>
            <a:off x="220986" y="6403010"/>
            <a:ext cx="8133459" cy="320122"/>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0" dirty="0">
                <a:solidFill>
                  <a:sysClr val="windowText" lastClr="000000"/>
                </a:solidFill>
              </a:rPr>
              <a:t> </a:t>
            </a:r>
          </a:p>
        </p:txBody>
      </p:sp>
      <p:sp>
        <p:nvSpPr>
          <p:cNvPr id="13" name="Isosceles Triangle 12"/>
          <p:cNvSpPr/>
          <p:nvPr/>
        </p:nvSpPr>
        <p:spPr>
          <a:xfrm>
            <a:off x="2538775" y="6189596"/>
            <a:ext cx="31341" cy="53354"/>
          </a:xfrm>
          <a:prstGeom prst="triangle">
            <a:avLst/>
          </a:prstGeom>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14" name="Isosceles Triangle 13"/>
          <p:cNvSpPr/>
          <p:nvPr/>
        </p:nvSpPr>
        <p:spPr>
          <a:xfrm>
            <a:off x="2701010" y="5551735"/>
            <a:ext cx="31341" cy="53354"/>
          </a:xfrm>
          <a:prstGeom prst="triangle">
            <a:avLst/>
          </a:prstGeom>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41" name="Rectangle 40"/>
          <p:cNvSpPr/>
          <p:nvPr/>
        </p:nvSpPr>
        <p:spPr>
          <a:xfrm flipV="1">
            <a:off x="2481972" y="6348318"/>
            <a:ext cx="745384" cy="47273"/>
          </a:xfrm>
          <a:prstGeom prst="rect">
            <a:avLst/>
          </a:prstGeom>
          <a:solidFill>
            <a:schemeClr val="accent6">
              <a:lumMod val="75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3" name="Rectangle 42"/>
          <p:cNvSpPr/>
          <p:nvPr/>
        </p:nvSpPr>
        <p:spPr>
          <a:xfrm>
            <a:off x="2487854" y="6239400"/>
            <a:ext cx="313414" cy="53354"/>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4" name="Oval 43"/>
          <p:cNvSpPr/>
          <p:nvPr/>
        </p:nvSpPr>
        <p:spPr>
          <a:xfrm>
            <a:off x="2769927" y="6292754"/>
            <a:ext cx="31338" cy="53354"/>
          </a:xfrm>
          <a:prstGeom prst="ellipse">
            <a:avLst/>
          </a:prstGeom>
          <a:solidFill>
            <a:schemeClr val="accent6">
              <a:lumMod val="75000"/>
            </a:schemeClr>
          </a:solidFill>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45" name="Rectangle 44"/>
          <p:cNvSpPr/>
          <p:nvPr/>
        </p:nvSpPr>
        <p:spPr>
          <a:xfrm>
            <a:off x="2183957" y="5417029"/>
            <a:ext cx="282073" cy="365069"/>
          </a:xfrm>
          <a:prstGeom prst="rect">
            <a:avLst/>
          </a:prstGeom>
          <a:solidFill>
            <a:schemeClr val="tx1">
              <a:lumMod val="95000"/>
              <a:lumOff val="5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6" name="Rectangle 45"/>
          <p:cNvSpPr/>
          <p:nvPr/>
        </p:nvSpPr>
        <p:spPr>
          <a:xfrm>
            <a:off x="1859809" y="4539840"/>
            <a:ext cx="610225" cy="303075"/>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57" name="Straight Connector 56"/>
          <p:cNvCxnSpPr/>
          <p:nvPr/>
        </p:nvCxnSpPr>
        <p:spPr>
          <a:xfrm flipH="1" flipV="1">
            <a:off x="2142761" y="5595310"/>
            <a:ext cx="45200" cy="3124"/>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2613221" y="5599158"/>
            <a:ext cx="188048" cy="640243"/>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4" name="Rectangle 103"/>
          <p:cNvSpPr/>
          <p:nvPr/>
        </p:nvSpPr>
        <p:spPr>
          <a:xfrm>
            <a:off x="1860990" y="2634990"/>
            <a:ext cx="327366" cy="1850434"/>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71" name="Rectangle 70"/>
          <p:cNvSpPr/>
          <p:nvPr/>
        </p:nvSpPr>
        <p:spPr>
          <a:xfrm>
            <a:off x="3696132" y="5714045"/>
            <a:ext cx="327182"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88" name="Rectangle 87"/>
          <p:cNvSpPr/>
          <p:nvPr/>
        </p:nvSpPr>
        <p:spPr>
          <a:xfrm>
            <a:off x="220986" y="4851005"/>
            <a:ext cx="1923940" cy="1552006"/>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92" name="Rectangle 55"/>
          <p:cNvSpPr>
            <a:spLocks/>
          </p:cNvSpPr>
          <p:nvPr/>
        </p:nvSpPr>
        <p:spPr>
          <a:xfrm>
            <a:off x="220988" y="5492451"/>
            <a:ext cx="872032" cy="45255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89" name="Rectangle 55"/>
          <p:cNvSpPr>
            <a:spLocks/>
          </p:cNvSpPr>
          <p:nvPr/>
        </p:nvSpPr>
        <p:spPr>
          <a:xfrm>
            <a:off x="220988" y="5519522"/>
            <a:ext cx="872032" cy="384567"/>
          </a:xfrm>
          <a:prstGeom prst="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93" name="Rectangle 55"/>
          <p:cNvSpPr>
            <a:spLocks/>
          </p:cNvSpPr>
          <p:nvPr/>
        </p:nvSpPr>
        <p:spPr>
          <a:xfrm>
            <a:off x="1093020" y="5462906"/>
            <a:ext cx="1051906" cy="55086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90" name="Rectangle 55"/>
          <p:cNvSpPr>
            <a:spLocks/>
          </p:cNvSpPr>
          <p:nvPr/>
        </p:nvSpPr>
        <p:spPr>
          <a:xfrm>
            <a:off x="1093020" y="5491950"/>
            <a:ext cx="1051907" cy="492727"/>
          </a:xfrm>
          <a:prstGeom prst="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91" name="Rectangle 55"/>
          <p:cNvSpPr>
            <a:spLocks/>
          </p:cNvSpPr>
          <p:nvPr/>
        </p:nvSpPr>
        <p:spPr>
          <a:xfrm>
            <a:off x="220987" y="5550554"/>
            <a:ext cx="1923939" cy="98170"/>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94" name="Rectangle 55"/>
          <p:cNvSpPr>
            <a:spLocks/>
          </p:cNvSpPr>
          <p:nvPr/>
        </p:nvSpPr>
        <p:spPr>
          <a:xfrm>
            <a:off x="220988" y="5572451"/>
            <a:ext cx="1924829" cy="45719"/>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9" name="TextBox 18"/>
          <p:cNvSpPr txBox="1"/>
          <p:nvPr/>
        </p:nvSpPr>
        <p:spPr>
          <a:xfrm>
            <a:off x="314093" y="4956583"/>
            <a:ext cx="336952" cy="369332"/>
          </a:xfrm>
          <a:prstGeom prst="rect">
            <a:avLst/>
          </a:prstGeom>
          <a:noFill/>
        </p:spPr>
        <p:txBody>
          <a:bodyPr wrap="none" rtlCol="0">
            <a:spAutoFit/>
          </a:bodyPr>
          <a:lstStyle/>
          <a:p>
            <a:r>
              <a:rPr lang="en-US" b="1" dirty="0">
                <a:solidFill>
                  <a:srgbClr val="FF0000"/>
                </a:solidFill>
              </a:rPr>
              <a:t>N</a:t>
            </a:r>
          </a:p>
        </p:txBody>
      </p:sp>
      <p:cxnSp>
        <p:nvCxnSpPr>
          <p:cNvPr id="22" name="Straight Arrow Connector 21"/>
          <p:cNvCxnSpPr/>
          <p:nvPr/>
        </p:nvCxnSpPr>
        <p:spPr>
          <a:xfrm>
            <a:off x="412683" y="5277596"/>
            <a:ext cx="38526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1" name="Rectangle 100"/>
          <p:cNvSpPr/>
          <p:nvPr/>
        </p:nvSpPr>
        <p:spPr>
          <a:xfrm>
            <a:off x="218821" y="3659924"/>
            <a:ext cx="1562274" cy="1191081"/>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grpSp>
        <p:nvGrpSpPr>
          <p:cNvPr id="66" name="Group 65"/>
          <p:cNvGrpSpPr/>
          <p:nvPr/>
        </p:nvGrpSpPr>
        <p:grpSpPr>
          <a:xfrm>
            <a:off x="4225555" y="4184122"/>
            <a:ext cx="4159421" cy="2396560"/>
            <a:chOff x="4239982" y="3985325"/>
            <a:chExt cx="4643668" cy="2308837"/>
          </a:xfrm>
        </p:grpSpPr>
        <p:sp>
          <p:nvSpPr>
            <p:cNvPr id="74" name="Rectangle 73"/>
            <p:cNvSpPr/>
            <p:nvPr/>
          </p:nvSpPr>
          <p:spPr>
            <a:xfrm>
              <a:off x="7069636" y="4529155"/>
              <a:ext cx="1617164" cy="1765007"/>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75" name="Rectangle 74"/>
            <p:cNvSpPr/>
            <p:nvPr/>
          </p:nvSpPr>
          <p:spPr>
            <a:xfrm>
              <a:off x="7066624" y="4844446"/>
              <a:ext cx="350391" cy="965803"/>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76" name="Rectangle 55"/>
            <p:cNvSpPr>
              <a:spLocks/>
            </p:cNvSpPr>
            <p:nvPr/>
          </p:nvSpPr>
          <p:spPr>
            <a:xfrm>
              <a:off x="5776723" y="5284864"/>
              <a:ext cx="1249715" cy="108653"/>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77" name="TextBox 76"/>
            <p:cNvSpPr txBox="1"/>
            <p:nvPr/>
          </p:nvSpPr>
          <p:spPr>
            <a:xfrm>
              <a:off x="5815928" y="3985325"/>
              <a:ext cx="811149" cy="252034"/>
            </a:xfrm>
            <a:prstGeom prst="rect">
              <a:avLst/>
            </a:prstGeom>
            <a:noFill/>
          </p:spPr>
          <p:txBody>
            <a:bodyPr wrap="square" rtlCol="0">
              <a:spAutoFit/>
            </a:bodyPr>
            <a:lstStyle/>
            <a:p>
              <a:endParaRPr lang="en-US" sz="1100" kern="0" dirty="0">
                <a:solidFill>
                  <a:sysClr val="windowText" lastClr="000000"/>
                </a:solidFill>
              </a:endParaRPr>
            </a:p>
          </p:txBody>
        </p:sp>
        <p:sp>
          <p:nvSpPr>
            <p:cNvPr id="79" name="Rectangle 78"/>
            <p:cNvSpPr/>
            <p:nvPr/>
          </p:nvSpPr>
          <p:spPr>
            <a:xfrm>
              <a:off x="5467845" y="5050441"/>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80" name="Straight Connector 79"/>
            <p:cNvCxnSpPr/>
            <p:nvPr/>
          </p:nvCxnSpPr>
          <p:spPr>
            <a:xfrm flipH="1">
              <a:off x="5494094" y="5103794"/>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5536485" y="5229322"/>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82" name="Rectangle 30"/>
            <p:cNvSpPr>
              <a:spLocks/>
            </p:cNvSpPr>
            <p:nvPr/>
          </p:nvSpPr>
          <p:spPr>
            <a:xfrm>
              <a:off x="5522989" y="5273137"/>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84" name="Rectangle 83"/>
            <p:cNvSpPr/>
            <p:nvPr/>
          </p:nvSpPr>
          <p:spPr>
            <a:xfrm>
              <a:off x="5494095" y="5467162"/>
              <a:ext cx="832810" cy="664799"/>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98" name="Rectangle 97"/>
            <p:cNvSpPr/>
            <p:nvPr/>
          </p:nvSpPr>
          <p:spPr>
            <a:xfrm>
              <a:off x="5978520" y="5057861"/>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3" name="Rectangle 102"/>
            <p:cNvSpPr/>
            <p:nvPr/>
          </p:nvSpPr>
          <p:spPr>
            <a:xfrm>
              <a:off x="6047160" y="5236742"/>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5" name="Rectangle 30"/>
            <p:cNvSpPr>
              <a:spLocks/>
            </p:cNvSpPr>
            <p:nvPr/>
          </p:nvSpPr>
          <p:spPr>
            <a:xfrm>
              <a:off x="6033664" y="5280557"/>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07" name="Rectangle 106"/>
            <p:cNvSpPr/>
            <p:nvPr/>
          </p:nvSpPr>
          <p:spPr>
            <a:xfrm>
              <a:off x="6627077" y="5445785"/>
              <a:ext cx="358275"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110" name="Straight Connector 109"/>
            <p:cNvCxnSpPr/>
            <p:nvPr/>
          </p:nvCxnSpPr>
          <p:spPr>
            <a:xfrm flipH="1">
              <a:off x="6686628" y="5103293"/>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729019" y="5228821"/>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2" name="Rectangle 30"/>
            <p:cNvSpPr>
              <a:spLocks/>
            </p:cNvSpPr>
            <p:nvPr/>
          </p:nvSpPr>
          <p:spPr>
            <a:xfrm>
              <a:off x="6715523" y="5272636"/>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13" name="Rectangle 55"/>
            <p:cNvSpPr>
              <a:spLocks/>
            </p:cNvSpPr>
            <p:nvPr/>
          </p:nvSpPr>
          <p:spPr>
            <a:xfrm>
              <a:off x="4336243" y="5281237"/>
              <a:ext cx="1131602" cy="104360"/>
            </a:xfrm>
            <a:prstGeom prst="rect">
              <a:avLst/>
            </a:prstGeom>
            <a:solidFill>
              <a:schemeClr val="accent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14" name="Rectangle 113"/>
            <p:cNvSpPr/>
            <p:nvPr/>
          </p:nvSpPr>
          <p:spPr>
            <a:xfrm>
              <a:off x="5010150" y="5463721"/>
              <a:ext cx="358275" cy="668240"/>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5" name="Rectangle 114"/>
            <p:cNvSpPr/>
            <p:nvPr/>
          </p:nvSpPr>
          <p:spPr>
            <a:xfrm>
              <a:off x="4336243" y="5450917"/>
              <a:ext cx="358275"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7" name="Rectangle 116"/>
            <p:cNvSpPr/>
            <p:nvPr/>
          </p:nvSpPr>
          <p:spPr>
            <a:xfrm>
              <a:off x="7417015" y="5049941"/>
              <a:ext cx="350391" cy="54440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8" name="Rectangle 117"/>
            <p:cNvSpPr/>
            <p:nvPr/>
          </p:nvSpPr>
          <p:spPr>
            <a:xfrm>
              <a:off x="7767406" y="4753451"/>
              <a:ext cx="919394" cy="117109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19" name="Rectangle 55"/>
            <p:cNvSpPr>
              <a:spLocks/>
            </p:cNvSpPr>
            <p:nvPr/>
          </p:nvSpPr>
          <p:spPr>
            <a:xfrm>
              <a:off x="7069637" y="5284865"/>
              <a:ext cx="1617163" cy="100732"/>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cxnSp>
          <p:nvCxnSpPr>
            <p:cNvPr id="127" name="Straight Connector 56"/>
            <p:cNvCxnSpPr/>
            <p:nvPr/>
          </p:nvCxnSpPr>
          <p:spPr>
            <a:xfrm flipH="1">
              <a:off x="4239982" y="5339191"/>
              <a:ext cx="4643668"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grpSp>
      <p:pic>
        <p:nvPicPr>
          <p:cNvPr id="4098" name="Picture 2" descr="C:\Users\iainsutton\Pictures\depositphotos_6851983-stock-illustration-construction-worker-job-icon-picto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121" y="5133551"/>
            <a:ext cx="969578" cy="124660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p:cNvSpPr/>
          <p:nvPr/>
        </p:nvSpPr>
        <p:spPr>
          <a:xfrm>
            <a:off x="2636150" y="2991113"/>
            <a:ext cx="895068" cy="712247"/>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pic>
        <p:nvPicPr>
          <p:cNvPr id="67" name="Picture 66" descr="target interfac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98626" y="1635619"/>
            <a:ext cx="370115" cy="880193"/>
          </a:xfrm>
          <a:prstGeom prst="rect">
            <a:avLst/>
          </a:prstGeom>
        </p:spPr>
      </p:pic>
      <p:cxnSp>
        <p:nvCxnSpPr>
          <p:cNvPr id="7" name="Straight Connector 6"/>
          <p:cNvCxnSpPr/>
          <p:nvPr/>
        </p:nvCxnSpPr>
        <p:spPr>
          <a:xfrm flipV="1">
            <a:off x="2636150" y="2427707"/>
            <a:ext cx="447533" cy="5634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083684" y="2427707"/>
            <a:ext cx="447534" cy="5634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6047312" y="3937375"/>
            <a:ext cx="579624" cy="2458216"/>
            <a:chOff x="6453316" y="4286464"/>
            <a:chExt cx="579624" cy="1960792"/>
          </a:xfrm>
        </p:grpSpPr>
        <p:sp>
          <p:nvSpPr>
            <p:cNvPr id="11" name="Rectangle 10"/>
            <p:cNvSpPr/>
            <p:nvPr/>
          </p:nvSpPr>
          <p:spPr>
            <a:xfrm>
              <a:off x="6453316" y="4286464"/>
              <a:ext cx="579624" cy="19607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 name="Straight Connector 15"/>
            <p:cNvCxnSpPr/>
            <p:nvPr/>
          </p:nvCxnSpPr>
          <p:spPr>
            <a:xfrm>
              <a:off x="6453316" y="4447055"/>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78" name="Straight Connector 77"/>
            <p:cNvCxnSpPr/>
            <p:nvPr/>
          </p:nvCxnSpPr>
          <p:spPr>
            <a:xfrm>
              <a:off x="6453316" y="4599455"/>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83" name="Straight Connector 82"/>
            <p:cNvCxnSpPr/>
            <p:nvPr/>
          </p:nvCxnSpPr>
          <p:spPr>
            <a:xfrm>
              <a:off x="6453316" y="4734751"/>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85" name="Straight Connector 84"/>
            <p:cNvCxnSpPr/>
            <p:nvPr/>
          </p:nvCxnSpPr>
          <p:spPr>
            <a:xfrm>
              <a:off x="6453316" y="4887151"/>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86" name="Straight Connector 85"/>
            <p:cNvCxnSpPr/>
            <p:nvPr/>
          </p:nvCxnSpPr>
          <p:spPr>
            <a:xfrm>
              <a:off x="6453316" y="5039551"/>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87" name="Straight Connector 86"/>
            <p:cNvCxnSpPr/>
            <p:nvPr/>
          </p:nvCxnSpPr>
          <p:spPr>
            <a:xfrm>
              <a:off x="6453316" y="5191951"/>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95" name="Straight Connector 94"/>
            <p:cNvCxnSpPr/>
            <p:nvPr/>
          </p:nvCxnSpPr>
          <p:spPr>
            <a:xfrm>
              <a:off x="6453316" y="5327247"/>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97" name="Straight Connector 96"/>
            <p:cNvCxnSpPr/>
            <p:nvPr/>
          </p:nvCxnSpPr>
          <p:spPr>
            <a:xfrm>
              <a:off x="6453316" y="5479647"/>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102" name="Straight Connector 101"/>
            <p:cNvCxnSpPr/>
            <p:nvPr/>
          </p:nvCxnSpPr>
          <p:spPr>
            <a:xfrm>
              <a:off x="6453316" y="5671191"/>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106" name="Straight Connector 105"/>
            <p:cNvCxnSpPr/>
            <p:nvPr/>
          </p:nvCxnSpPr>
          <p:spPr>
            <a:xfrm>
              <a:off x="6453316" y="5823591"/>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108" name="Straight Connector 107"/>
            <p:cNvCxnSpPr/>
            <p:nvPr/>
          </p:nvCxnSpPr>
          <p:spPr>
            <a:xfrm>
              <a:off x="6453316" y="5958887"/>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109" name="Straight Connector 108"/>
            <p:cNvCxnSpPr/>
            <p:nvPr/>
          </p:nvCxnSpPr>
          <p:spPr>
            <a:xfrm>
              <a:off x="6453316" y="6111287"/>
              <a:ext cx="579624" cy="0"/>
            </a:xfrm>
            <a:prstGeom prst="line">
              <a:avLst/>
            </a:prstGeom>
            <a:ln/>
          </p:spPr>
          <p:style>
            <a:lnRef idx="3">
              <a:schemeClr val="dk1"/>
            </a:lnRef>
            <a:fillRef idx="0">
              <a:schemeClr val="dk1"/>
            </a:fillRef>
            <a:effectRef idx="2">
              <a:schemeClr val="dk1"/>
            </a:effectRef>
            <a:fontRef idx="minor">
              <a:schemeClr val="tx1"/>
            </a:fontRef>
          </p:style>
        </p:cxnSp>
      </p:grpSp>
      <p:sp>
        <p:nvSpPr>
          <p:cNvPr id="120" name="Title 1"/>
          <p:cNvSpPr txBox="1">
            <a:spLocks/>
          </p:cNvSpPr>
          <p:nvPr/>
        </p:nvSpPr>
        <p:spPr>
          <a:xfrm>
            <a:off x="266895" y="305488"/>
            <a:ext cx="3519931" cy="7537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solidFill>
                <a:schemeClr val="bg1"/>
              </a:solidFill>
            </a:endParaRPr>
          </a:p>
          <a:p>
            <a:r>
              <a:rPr lang="en-US" sz="4000" dirty="0">
                <a:solidFill>
                  <a:schemeClr val="bg1"/>
                </a:solidFill>
              </a:rPr>
              <a:t>Access</a:t>
            </a:r>
          </a:p>
          <a:p>
            <a:r>
              <a:rPr lang="en-US" sz="4000" dirty="0">
                <a:solidFill>
                  <a:schemeClr val="bg1"/>
                </a:solidFill>
              </a:rPr>
              <a:t>Long shutdown  </a:t>
            </a:r>
          </a:p>
          <a:p>
            <a:r>
              <a:rPr lang="en-US" sz="3600" dirty="0">
                <a:solidFill>
                  <a:schemeClr val="bg1"/>
                </a:solidFill>
              </a:rPr>
              <a:t> </a:t>
            </a:r>
          </a:p>
        </p:txBody>
      </p:sp>
      <p:pic>
        <p:nvPicPr>
          <p:cNvPr id="60" name="Picture 2" descr="C:\Users\iainsutton\Pictures\depositphotos_6851983-stock-illustration-construction-worker-job-icon-picto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946" y="3410648"/>
            <a:ext cx="861531" cy="1107683"/>
          </a:xfrm>
          <a:prstGeom prst="rect">
            <a:avLst/>
          </a:prstGeom>
          <a:noFill/>
          <a:extLst>
            <a:ext uri="{909E8E84-426E-40DD-AFC4-6F175D3DCCD1}">
              <a14:hiddenFill xmlns:a14="http://schemas.microsoft.com/office/drawing/2010/main">
                <a:solidFill>
                  <a:srgbClr val="FFFFFF"/>
                </a:solidFill>
              </a14:hiddenFill>
            </a:ext>
          </a:extLst>
        </p:spPr>
      </p:pic>
      <p:sp>
        <p:nvSpPr>
          <p:cNvPr id="121" name="Content Placeholder 2"/>
          <p:cNvSpPr txBox="1">
            <a:spLocks/>
          </p:cNvSpPr>
          <p:nvPr/>
        </p:nvSpPr>
        <p:spPr>
          <a:xfrm>
            <a:off x="4297586" y="193469"/>
            <a:ext cx="4846414" cy="17233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000" dirty="0"/>
          </a:p>
        </p:txBody>
      </p:sp>
      <p:pic>
        <p:nvPicPr>
          <p:cNvPr id="99" name="Picture 98"/>
          <p:cNvPicPr>
            <a:picLocks noChangeAspect="1"/>
          </p:cNvPicPr>
          <p:nvPr/>
        </p:nvPicPr>
        <p:blipFill rotWithShape="1">
          <a:blip r:embed="rId5" cstate="screen">
            <a:extLst>
              <a:ext uri="{28A0092B-C50C-407E-A947-70E740481C1C}">
                <a14:useLocalDpi xmlns:a14="http://schemas.microsoft.com/office/drawing/2010/main"/>
              </a:ext>
            </a:extLst>
          </a:blip>
          <a:srcRect l="42581" t="2098" r="22344" b="26811"/>
          <a:stretch/>
        </p:blipFill>
        <p:spPr>
          <a:xfrm>
            <a:off x="7028353" y="1234788"/>
            <a:ext cx="1968067" cy="2193950"/>
          </a:xfrm>
          <a:prstGeom prst="rect">
            <a:avLst/>
          </a:prstGeom>
        </p:spPr>
      </p:pic>
      <p:sp>
        <p:nvSpPr>
          <p:cNvPr id="3" name="Line Callout 2 (Accent Bar) 2"/>
          <p:cNvSpPr/>
          <p:nvPr/>
        </p:nvSpPr>
        <p:spPr>
          <a:xfrm>
            <a:off x="5188996" y="2627380"/>
            <a:ext cx="1336047" cy="612648"/>
          </a:xfrm>
          <a:prstGeom prst="accentCallout2">
            <a:avLst>
              <a:gd name="adj1" fmla="val 19523"/>
              <a:gd name="adj2" fmla="val 104789"/>
              <a:gd name="adj3" fmla="val 19523"/>
              <a:gd name="adj4" fmla="val 129434"/>
              <a:gd name="adj5" fmla="val 49354"/>
              <a:gd name="adj6" fmla="val 18046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Floor level Access</a:t>
            </a:r>
          </a:p>
        </p:txBody>
      </p:sp>
      <p:sp>
        <p:nvSpPr>
          <p:cNvPr id="116" name="Rectangle 115">
            <a:extLst>
              <a:ext uri="{FF2B5EF4-FFF2-40B4-BE49-F238E27FC236}">
                <a16:creationId xmlns:a16="http://schemas.microsoft.com/office/drawing/2014/main" id="{B6575E4D-86F9-0B48-B69F-57598CCA7875}"/>
              </a:ext>
            </a:extLst>
          </p:cNvPr>
          <p:cNvSpPr/>
          <p:nvPr/>
        </p:nvSpPr>
        <p:spPr>
          <a:xfrm>
            <a:off x="7535874" y="1844155"/>
            <a:ext cx="191734" cy="275898"/>
          </a:xfrm>
          <a:prstGeom prst="rect">
            <a:avLst/>
          </a:prstGeom>
          <a:solidFill>
            <a:schemeClr val="bg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F04A5FF7-74CD-DE41-BBC2-11A0426CE6CC}"/>
              </a:ext>
            </a:extLst>
          </p:cNvPr>
          <p:cNvSpPr/>
          <p:nvPr/>
        </p:nvSpPr>
        <p:spPr>
          <a:xfrm>
            <a:off x="7535874" y="2227532"/>
            <a:ext cx="191734" cy="340985"/>
          </a:xfrm>
          <a:prstGeom prst="rect">
            <a:avLst/>
          </a:prstGeom>
          <a:solidFill>
            <a:schemeClr val="accent4">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4F8B4045-80C2-8B40-9FA2-B848041C4A84}"/>
              </a:ext>
            </a:extLst>
          </p:cNvPr>
          <p:cNvSpPr/>
          <p:nvPr/>
        </p:nvSpPr>
        <p:spPr>
          <a:xfrm>
            <a:off x="7535874" y="2123439"/>
            <a:ext cx="191734" cy="101310"/>
          </a:xfrm>
          <a:prstGeom prst="rect">
            <a:avLst/>
          </a:prstGeom>
          <a:solidFill>
            <a:schemeClr val="accent1">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481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access’ Long instrument</a:t>
            </a:r>
            <a:br>
              <a:rPr lang="en-US" dirty="0"/>
            </a:br>
            <a:r>
              <a:rPr lang="en-US" dirty="0"/>
              <a:t>- long shutdown </a:t>
            </a:r>
          </a:p>
        </p:txBody>
      </p:sp>
      <p:sp>
        <p:nvSpPr>
          <p:cNvPr id="5" name="Slide Number Placeholder 4"/>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45</a:t>
            </a:fld>
            <a:endParaRPr lang="sv-SE" dirty="0">
              <a:solidFill>
                <a:prstClr val="black">
                  <a:tint val="75000"/>
                </a:prstClr>
              </a:solidFill>
              <a:latin typeface="Calibri"/>
            </a:endParaRPr>
          </a:p>
        </p:txBody>
      </p:sp>
      <p:sp>
        <p:nvSpPr>
          <p:cNvPr id="7" name="Content Placeholder 5"/>
          <p:cNvSpPr>
            <a:spLocks noGrp="1"/>
          </p:cNvSpPr>
          <p:nvPr>
            <p:ph sz="half" idx="1"/>
          </p:nvPr>
        </p:nvSpPr>
        <p:spPr>
          <a:xfrm>
            <a:off x="219075" y="1731951"/>
            <a:ext cx="4421164" cy="3602049"/>
          </a:xfrm>
        </p:spPr>
        <p:txBody>
          <a:bodyPr>
            <a:normAutofit/>
          </a:bodyPr>
          <a:lstStyle/>
          <a:p>
            <a:pPr marL="0" indent="0">
              <a:buNone/>
            </a:pPr>
            <a:r>
              <a:rPr lang="en-US" sz="2000" dirty="0"/>
              <a:t>R6-R28 </a:t>
            </a:r>
          </a:p>
          <a:p>
            <a:pPr marL="0" indent="0">
              <a:buNone/>
            </a:pPr>
            <a:r>
              <a:rPr lang="en-US" sz="2000" dirty="0"/>
              <a:t>Number of blocks/lifts      52/104</a:t>
            </a:r>
          </a:p>
          <a:p>
            <a:pPr marL="0" indent="0">
              <a:buNone/>
            </a:pPr>
            <a:r>
              <a:rPr lang="en-US" sz="2000" dirty="0"/>
              <a:t>Shielding mass		750t</a:t>
            </a:r>
          </a:p>
          <a:p>
            <a:pPr marL="0" indent="0">
              <a:buNone/>
            </a:pPr>
            <a:r>
              <a:rPr lang="en-US" sz="2000" dirty="0"/>
              <a:t>Handling time                    24-30 </a:t>
            </a:r>
            <a:r>
              <a:rPr lang="en-US" sz="2000" dirty="0" err="1"/>
              <a:t>hrs</a:t>
            </a:r>
            <a:endParaRPr lang="en-US" sz="2000" dirty="0"/>
          </a:p>
          <a:p>
            <a:pPr marL="0" indent="0">
              <a:buNone/>
            </a:pPr>
            <a:endParaRPr lang="en-US" sz="2000" dirty="0"/>
          </a:p>
          <a:p>
            <a:pPr marL="0" indent="0">
              <a:buNone/>
            </a:pPr>
            <a:r>
              <a:rPr lang="en-US" sz="2000" dirty="0"/>
              <a:t>Frame beam removed 		~11</a:t>
            </a:r>
          </a:p>
          <a:p>
            <a:pPr marL="0" indent="0">
              <a:buNone/>
            </a:pPr>
            <a:endParaRPr lang="en-US" sz="2000"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486400" y="1601817"/>
            <a:ext cx="3411941" cy="4642208"/>
          </a:xfrm>
          <a:prstGeom prst="rect">
            <a:avLst/>
          </a:prstGeom>
        </p:spPr>
      </p:pic>
    </p:spTree>
    <p:extLst>
      <p:ext uri="{BB962C8B-B14F-4D97-AF65-F5344CB8AC3E}">
        <p14:creationId xmlns:p14="http://schemas.microsoft.com/office/powerpoint/2010/main" val="1358256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66" y="213484"/>
            <a:ext cx="7139136" cy="1143000"/>
          </a:xfrm>
        </p:spPr>
        <p:txBody>
          <a:bodyPr>
            <a:normAutofit/>
          </a:bodyPr>
          <a:lstStyle/>
          <a:p>
            <a:r>
              <a:rPr lang="en-GB" dirty="0"/>
              <a:t>Intervention Major</a:t>
            </a:r>
            <a:br>
              <a:rPr lang="en-GB" dirty="0"/>
            </a:br>
            <a:r>
              <a:rPr lang="en-GB" dirty="0"/>
              <a:t>Design constraints  - all systems</a:t>
            </a:r>
          </a:p>
        </p:txBody>
      </p:sp>
      <p:sp>
        <p:nvSpPr>
          <p:cNvPr id="4" name="Slide Number Placeholder 3"/>
          <p:cNvSpPr>
            <a:spLocks noGrp="1"/>
          </p:cNvSpPr>
          <p:nvPr>
            <p:ph type="sldNum" sz="quarter" idx="12"/>
          </p:nvPr>
        </p:nvSpPr>
        <p:spPr/>
        <p:txBody>
          <a:bodyPr/>
          <a:lstStyle/>
          <a:p>
            <a:fld id="{551115BC-487E-4422-894C-CB7CD3E79223}" type="slidenum">
              <a:rPr lang="en-GB" smtClean="0"/>
              <a:t>46</a:t>
            </a:fld>
            <a:endParaRPr lang="en-GB" dirty="0"/>
          </a:p>
        </p:txBody>
      </p:sp>
      <p:grpSp>
        <p:nvGrpSpPr>
          <p:cNvPr id="9" name="Group 8"/>
          <p:cNvGrpSpPr/>
          <p:nvPr/>
        </p:nvGrpSpPr>
        <p:grpSpPr>
          <a:xfrm>
            <a:off x="6051281" y="1620360"/>
            <a:ext cx="2815165" cy="2313466"/>
            <a:chOff x="4127500" y="2696684"/>
            <a:chExt cx="4773394" cy="3700183"/>
          </a:xfrm>
        </p:grpSpPr>
        <p:pic>
          <p:nvPicPr>
            <p:cNvPr id="2050" name="Picture 2" descr="C:\Users\iainsutton\Dropbox\OPs\00-OpS Current\OPS18-05 IKON14\In-bunker engineering\instrument top view.pn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127500" y="2696684"/>
              <a:ext cx="4773394" cy="37001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376305">
              <a:off x="6199486" y="4083695"/>
              <a:ext cx="1829069" cy="1340948"/>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283129">
              <a:off x="5036302" y="3896064"/>
              <a:ext cx="608094" cy="1445276"/>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Content Placeholder 7"/>
          <p:cNvSpPr>
            <a:spLocks noGrp="1"/>
          </p:cNvSpPr>
          <p:nvPr>
            <p:ph idx="1"/>
          </p:nvPr>
        </p:nvSpPr>
        <p:spPr>
          <a:xfrm>
            <a:off x="94733" y="1487606"/>
            <a:ext cx="4258903" cy="4868746"/>
          </a:xfrm>
        </p:spPr>
        <p:txBody>
          <a:bodyPr>
            <a:normAutofit lnSpcReduction="10000"/>
          </a:bodyPr>
          <a:lstStyle/>
          <a:p>
            <a:pPr marL="0" indent="0">
              <a:buNone/>
            </a:pPr>
            <a:r>
              <a:rPr lang="en-GB" sz="2400" dirty="0"/>
              <a:t>Principal constraints</a:t>
            </a:r>
          </a:p>
          <a:p>
            <a:pPr marL="0" indent="0">
              <a:buNone/>
            </a:pPr>
            <a:r>
              <a:rPr lang="en-GB" sz="2400" b="1" dirty="0"/>
              <a:t>Bunker</a:t>
            </a:r>
          </a:p>
          <a:p>
            <a:r>
              <a:rPr lang="en-GB" sz="2400" dirty="0"/>
              <a:t>Modular roof</a:t>
            </a:r>
          </a:p>
          <a:p>
            <a:r>
              <a:rPr lang="en-GB" sz="2400" dirty="0"/>
              <a:t>Removable roof beams</a:t>
            </a:r>
          </a:p>
          <a:p>
            <a:r>
              <a:rPr lang="en-GB" sz="2400" b="1" dirty="0">
                <a:solidFill>
                  <a:srgbClr val="0070C0"/>
                </a:solidFill>
              </a:rPr>
              <a:t>Frame Stability</a:t>
            </a:r>
          </a:p>
          <a:p>
            <a:pPr marL="0" indent="0">
              <a:buNone/>
            </a:pPr>
            <a:r>
              <a:rPr lang="en-GB" sz="2400" b="1" dirty="0"/>
              <a:t>Utilities</a:t>
            </a:r>
          </a:p>
          <a:p>
            <a:r>
              <a:rPr lang="en-GB" sz="2400" dirty="0"/>
              <a:t>Utilities routed around or removable</a:t>
            </a:r>
          </a:p>
          <a:p>
            <a:pPr marL="0" indent="0">
              <a:buNone/>
            </a:pPr>
            <a:r>
              <a:rPr lang="en-GB" sz="2400" b="1" dirty="0"/>
              <a:t>Instruments</a:t>
            </a:r>
          </a:p>
          <a:p>
            <a:r>
              <a:rPr lang="en-GB" sz="2400" dirty="0"/>
              <a:t>Vertical extraction</a:t>
            </a:r>
          </a:p>
          <a:p>
            <a:r>
              <a:rPr lang="en-GB" sz="2400" dirty="0"/>
              <a:t>Restricted Materials</a:t>
            </a:r>
          </a:p>
          <a:p>
            <a:r>
              <a:rPr lang="en-GB" sz="2400" dirty="0"/>
              <a:t>RH compatible</a:t>
            </a:r>
          </a:p>
          <a:p>
            <a:endParaRPr lang="en-US" sz="2400" dirty="0"/>
          </a:p>
        </p:txBody>
      </p:sp>
      <p:pic>
        <p:nvPicPr>
          <p:cNvPr id="11" name="Picture 10" descr="1_instrument.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70447" y="4023768"/>
            <a:ext cx="3195999" cy="2454527"/>
          </a:xfrm>
          <a:prstGeom prst="rect">
            <a:avLst/>
          </a:prstGeom>
        </p:spPr>
      </p:pic>
      <p:pic>
        <p:nvPicPr>
          <p:cNvPr id="28" name="Picture 27"/>
          <p:cNvPicPr>
            <a:picLocks noChangeAspect="1"/>
          </p:cNvPicPr>
          <p:nvPr/>
        </p:nvPicPr>
        <p:blipFill rotWithShape="1">
          <a:blip r:embed="rId5"/>
          <a:srcRect l="57062" t="23103" r="17199" b="27172"/>
          <a:stretch/>
        </p:blipFill>
        <p:spPr>
          <a:xfrm>
            <a:off x="3915877" y="2114356"/>
            <a:ext cx="1862806" cy="2249166"/>
          </a:xfrm>
          <a:prstGeom prst="rect">
            <a:avLst/>
          </a:prstGeom>
        </p:spPr>
      </p:pic>
    </p:spTree>
    <p:extLst>
      <p:ext uri="{BB962C8B-B14F-4D97-AF65-F5344CB8AC3E}">
        <p14:creationId xmlns:p14="http://schemas.microsoft.com/office/powerpoint/2010/main" val="3825088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70" y="163792"/>
            <a:ext cx="4738821" cy="866485"/>
          </a:xfrm>
        </p:spPr>
        <p:txBody>
          <a:bodyPr>
            <a:normAutofit/>
          </a:bodyPr>
          <a:lstStyle/>
          <a:p>
            <a:r>
              <a:rPr lang="en-US" dirty="0"/>
              <a:t>Logistics</a:t>
            </a:r>
          </a:p>
        </p:txBody>
      </p:sp>
      <p:sp>
        <p:nvSpPr>
          <p:cNvPr id="177" name="Content Placeholder 2"/>
          <p:cNvSpPr>
            <a:spLocks noGrp="1"/>
          </p:cNvSpPr>
          <p:nvPr>
            <p:ph sz="half" idx="1"/>
          </p:nvPr>
        </p:nvSpPr>
        <p:spPr>
          <a:xfrm>
            <a:off x="6301538" y="1669952"/>
            <a:ext cx="2776717" cy="4525963"/>
          </a:xfrm>
        </p:spPr>
        <p:txBody>
          <a:bodyPr>
            <a:normAutofit/>
          </a:bodyPr>
          <a:lstStyle/>
          <a:p>
            <a:pPr marL="0" indent="0">
              <a:buNone/>
            </a:pPr>
            <a:r>
              <a:rPr lang="en-US" sz="2400" dirty="0"/>
              <a:t>Principal requirement</a:t>
            </a:r>
          </a:p>
          <a:p>
            <a:r>
              <a:rPr lang="en-US" sz="2400" dirty="0"/>
              <a:t>Free height below hook &gt; 3m</a:t>
            </a:r>
          </a:p>
          <a:p>
            <a:endParaRPr lang="en-US" sz="2400" dirty="0"/>
          </a:p>
        </p:txBody>
      </p:sp>
      <p:sp>
        <p:nvSpPr>
          <p:cNvPr id="65" name="TextBox 64"/>
          <p:cNvSpPr txBox="1"/>
          <p:nvPr/>
        </p:nvSpPr>
        <p:spPr>
          <a:xfrm>
            <a:off x="1014230" y="4355618"/>
            <a:ext cx="627064" cy="142711"/>
          </a:xfrm>
          <a:prstGeom prst="rect">
            <a:avLst/>
          </a:prstGeom>
          <a:noFill/>
        </p:spPr>
        <p:txBody>
          <a:bodyPr wrap="square" rtlCol="0">
            <a:spAutoFit/>
          </a:bodyPr>
          <a:lstStyle/>
          <a:p>
            <a:endParaRPr lang="en-US" sz="1100" kern="0" dirty="0">
              <a:solidFill>
                <a:sysClr val="windowText" lastClr="000000"/>
              </a:solidFill>
            </a:endParaRPr>
          </a:p>
        </p:txBody>
      </p:sp>
      <p:sp>
        <p:nvSpPr>
          <p:cNvPr id="88" name="Rectangle 87"/>
          <p:cNvSpPr/>
          <p:nvPr/>
        </p:nvSpPr>
        <p:spPr>
          <a:xfrm flipV="1">
            <a:off x="1188196" y="6103265"/>
            <a:ext cx="630984" cy="34804"/>
          </a:xfrm>
          <a:prstGeom prst="rect">
            <a:avLst/>
          </a:prstGeom>
          <a:solidFill>
            <a:schemeClr val="accent6">
              <a:lumMod val="75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92" name="Rectangle 91"/>
          <p:cNvSpPr/>
          <p:nvPr/>
        </p:nvSpPr>
        <p:spPr>
          <a:xfrm>
            <a:off x="662522" y="4444276"/>
            <a:ext cx="624482" cy="349804"/>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98" name="Rectangle 97"/>
          <p:cNvSpPr/>
          <p:nvPr/>
        </p:nvSpPr>
        <p:spPr>
          <a:xfrm>
            <a:off x="662522" y="2264149"/>
            <a:ext cx="277122" cy="2180127"/>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4" name="Rectangle 103"/>
          <p:cNvSpPr/>
          <p:nvPr/>
        </p:nvSpPr>
        <p:spPr>
          <a:xfrm>
            <a:off x="318545" y="4816374"/>
            <a:ext cx="585089" cy="1285266"/>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07" name="Rectangle 55"/>
          <p:cNvSpPr>
            <a:spLocks/>
          </p:cNvSpPr>
          <p:nvPr/>
        </p:nvSpPr>
        <p:spPr>
          <a:xfrm>
            <a:off x="318545" y="5451387"/>
            <a:ext cx="584335" cy="40556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grpSp>
        <p:nvGrpSpPr>
          <p:cNvPr id="68" name="Group 67"/>
          <p:cNvGrpSpPr/>
          <p:nvPr/>
        </p:nvGrpSpPr>
        <p:grpSpPr>
          <a:xfrm>
            <a:off x="371839" y="5093207"/>
            <a:ext cx="409589" cy="271918"/>
            <a:chOff x="7169150" y="6337300"/>
            <a:chExt cx="524170" cy="369332"/>
          </a:xfrm>
        </p:grpSpPr>
        <p:sp>
          <p:nvSpPr>
            <p:cNvPr id="78" name="TextBox 77"/>
            <p:cNvSpPr txBox="1"/>
            <p:nvPr/>
          </p:nvSpPr>
          <p:spPr>
            <a:xfrm>
              <a:off x="7169150" y="6337300"/>
              <a:ext cx="333670" cy="369332"/>
            </a:xfrm>
            <a:prstGeom prst="rect">
              <a:avLst/>
            </a:prstGeom>
            <a:noFill/>
          </p:spPr>
          <p:txBody>
            <a:bodyPr wrap="none" rtlCol="0">
              <a:spAutoFit/>
            </a:bodyPr>
            <a:lstStyle/>
            <a:p>
              <a:r>
                <a:rPr lang="en-US" b="1" dirty="0">
                  <a:solidFill>
                    <a:srgbClr val="FF0000"/>
                  </a:solidFill>
                </a:rPr>
                <a:t>N</a:t>
              </a:r>
            </a:p>
          </p:txBody>
        </p:sp>
        <p:cxnSp>
          <p:nvCxnSpPr>
            <p:cNvPr id="79" name="Straight Arrow Connector 78"/>
            <p:cNvCxnSpPr/>
            <p:nvPr/>
          </p:nvCxnSpPr>
          <p:spPr>
            <a:xfrm>
              <a:off x="7275955" y="6658313"/>
              <a:ext cx="41736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74" name="Rectangle 73"/>
          <p:cNvSpPr/>
          <p:nvPr/>
        </p:nvSpPr>
        <p:spPr>
          <a:xfrm>
            <a:off x="328634" y="3917156"/>
            <a:ext cx="303937" cy="876925"/>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25" name="Rectangle 124"/>
          <p:cNvSpPr/>
          <p:nvPr/>
        </p:nvSpPr>
        <p:spPr>
          <a:xfrm>
            <a:off x="333708" y="6104252"/>
            <a:ext cx="6885958" cy="250790"/>
          </a:xfrm>
          <a:prstGeom prst="rect">
            <a:avLst/>
          </a:prstGeom>
          <a:solidFill>
            <a:schemeClr val="tx1">
              <a:lumMod val="85000"/>
              <a:lumOff val="15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0" dirty="0">
                <a:solidFill>
                  <a:sysClr val="windowText" lastClr="000000"/>
                </a:solidFill>
              </a:rPr>
              <a:t> </a:t>
            </a:r>
          </a:p>
        </p:txBody>
      </p:sp>
      <p:sp>
        <p:nvSpPr>
          <p:cNvPr id="126" name="Rectangle 125"/>
          <p:cNvSpPr/>
          <p:nvPr/>
        </p:nvSpPr>
        <p:spPr>
          <a:xfrm>
            <a:off x="4526041" y="4816374"/>
            <a:ext cx="1263660" cy="1287878"/>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27" name="Rectangle 126"/>
          <p:cNvSpPr/>
          <p:nvPr/>
        </p:nvSpPr>
        <p:spPr>
          <a:xfrm>
            <a:off x="4523686" y="5177161"/>
            <a:ext cx="273797" cy="756630"/>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28" name="Rectangle 55"/>
          <p:cNvSpPr>
            <a:spLocks/>
          </p:cNvSpPr>
          <p:nvPr/>
        </p:nvSpPr>
        <p:spPr>
          <a:xfrm>
            <a:off x="3515751" y="5522193"/>
            <a:ext cx="976533" cy="85121"/>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29" name="TextBox 128"/>
          <p:cNvSpPr txBox="1"/>
          <p:nvPr/>
        </p:nvSpPr>
        <p:spPr>
          <a:xfrm>
            <a:off x="3546387" y="4512617"/>
            <a:ext cx="633836" cy="151856"/>
          </a:xfrm>
          <a:prstGeom prst="rect">
            <a:avLst/>
          </a:prstGeom>
          <a:noFill/>
        </p:spPr>
        <p:txBody>
          <a:bodyPr wrap="square" rtlCol="0">
            <a:spAutoFit/>
          </a:bodyPr>
          <a:lstStyle/>
          <a:p>
            <a:endParaRPr lang="en-US" sz="1100" kern="0" dirty="0">
              <a:solidFill>
                <a:sysClr val="windowText" lastClr="000000"/>
              </a:solidFill>
            </a:endParaRPr>
          </a:p>
        </p:txBody>
      </p:sp>
      <p:grpSp>
        <p:nvGrpSpPr>
          <p:cNvPr id="185" name="Group 184"/>
          <p:cNvGrpSpPr/>
          <p:nvPr/>
        </p:nvGrpSpPr>
        <p:grpSpPr>
          <a:xfrm>
            <a:off x="3274393" y="5100061"/>
            <a:ext cx="241360" cy="545812"/>
            <a:chOff x="5633965" y="5051500"/>
            <a:chExt cx="308879" cy="741348"/>
          </a:xfrm>
        </p:grpSpPr>
        <p:sp>
          <p:nvSpPr>
            <p:cNvPr id="130" name="Rectangle 129"/>
            <p:cNvSpPr/>
            <p:nvPr/>
          </p:nvSpPr>
          <p:spPr>
            <a:xfrm>
              <a:off x="5797493" y="5051500"/>
              <a:ext cx="102960" cy="52093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31" name="Rectangle 130"/>
            <p:cNvSpPr/>
            <p:nvPr/>
          </p:nvSpPr>
          <p:spPr>
            <a:xfrm>
              <a:off x="5633965" y="5375416"/>
              <a:ext cx="157445" cy="120215"/>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132" name="Straight Connector 131"/>
            <p:cNvCxnSpPr/>
            <p:nvPr/>
          </p:nvCxnSpPr>
          <p:spPr>
            <a:xfrm flipH="1">
              <a:off x="5660214" y="5432188"/>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33" name="Rectangle 132"/>
            <p:cNvSpPr/>
            <p:nvPr/>
          </p:nvSpPr>
          <p:spPr>
            <a:xfrm>
              <a:off x="5702605" y="5565759"/>
              <a:ext cx="240239" cy="22708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34" name="Rectangle 30"/>
            <p:cNvSpPr>
              <a:spLocks/>
            </p:cNvSpPr>
            <p:nvPr/>
          </p:nvSpPr>
          <p:spPr>
            <a:xfrm>
              <a:off x="5689109" y="5612382"/>
              <a:ext cx="12110" cy="120198"/>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grpSp>
      <p:sp>
        <p:nvSpPr>
          <p:cNvPr id="136" name="Rectangle 135"/>
          <p:cNvSpPr/>
          <p:nvPr/>
        </p:nvSpPr>
        <p:spPr>
          <a:xfrm>
            <a:off x="3294904" y="5665009"/>
            <a:ext cx="650761" cy="439242"/>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37" name="Rectangle 136"/>
          <p:cNvSpPr/>
          <p:nvPr/>
        </p:nvSpPr>
        <p:spPr>
          <a:xfrm>
            <a:off x="3801219" y="5105874"/>
            <a:ext cx="80454" cy="38353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38" name="Rectangle 137"/>
          <p:cNvSpPr/>
          <p:nvPr/>
        </p:nvSpPr>
        <p:spPr>
          <a:xfrm>
            <a:off x="3673437" y="5344354"/>
            <a:ext cx="123028" cy="88508"/>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139" name="Straight Connector 138"/>
          <p:cNvCxnSpPr/>
          <p:nvPr/>
        </p:nvCxnSpPr>
        <p:spPr>
          <a:xfrm flipH="1">
            <a:off x="3693947" y="5386152"/>
            <a:ext cx="184858"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40" name="Rectangle 139"/>
          <p:cNvSpPr/>
          <p:nvPr/>
        </p:nvSpPr>
        <p:spPr>
          <a:xfrm>
            <a:off x="3727072" y="5484494"/>
            <a:ext cx="187724" cy="167192"/>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41" name="Rectangle 30"/>
          <p:cNvSpPr>
            <a:spLocks/>
          </p:cNvSpPr>
          <p:nvPr/>
        </p:nvSpPr>
        <p:spPr>
          <a:xfrm>
            <a:off x="3716527" y="5518819"/>
            <a:ext cx="9462" cy="88495"/>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42" name="Rectangle 141"/>
          <p:cNvSpPr/>
          <p:nvPr/>
        </p:nvSpPr>
        <p:spPr>
          <a:xfrm>
            <a:off x="4226756" y="5648263"/>
            <a:ext cx="279958" cy="4533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43" name="Rectangle 142"/>
          <p:cNvSpPr/>
          <p:nvPr/>
        </p:nvSpPr>
        <p:spPr>
          <a:xfrm>
            <a:off x="4334026" y="5099668"/>
            <a:ext cx="80454" cy="38353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44" name="Rectangle 143"/>
          <p:cNvSpPr/>
          <p:nvPr/>
        </p:nvSpPr>
        <p:spPr>
          <a:xfrm>
            <a:off x="4206245" y="5338149"/>
            <a:ext cx="123028" cy="88508"/>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145" name="Straight Connector 144"/>
          <p:cNvCxnSpPr/>
          <p:nvPr/>
        </p:nvCxnSpPr>
        <p:spPr>
          <a:xfrm flipH="1">
            <a:off x="4226756" y="5379947"/>
            <a:ext cx="184858"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46" name="Rectangle 145"/>
          <p:cNvSpPr/>
          <p:nvPr/>
        </p:nvSpPr>
        <p:spPr>
          <a:xfrm>
            <a:off x="4259881" y="5478288"/>
            <a:ext cx="187724" cy="167192"/>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47" name="Rectangle 30"/>
          <p:cNvSpPr>
            <a:spLocks/>
          </p:cNvSpPr>
          <p:nvPr/>
        </p:nvSpPr>
        <p:spPr>
          <a:xfrm>
            <a:off x="4249335" y="5512614"/>
            <a:ext cx="9462" cy="88495"/>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52" name="Rectangle 151"/>
          <p:cNvSpPr/>
          <p:nvPr/>
        </p:nvSpPr>
        <p:spPr>
          <a:xfrm>
            <a:off x="4797484" y="5338149"/>
            <a:ext cx="273797" cy="426501"/>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53" name="Rectangle 152"/>
          <p:cNvSpPr/>
          <p:nvPr/>
        </p:nvSpPr>
        <p:spPr>
          <a:xfrm>
            <a:off x="5071282" y="5105874"/>
            <a:ext cx="718419" cy="917463"/>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54" name="Rectangle 55"/>
          <p:cNvSpPr>
            <a:spLocks/>
          </p:cNvSpPr>
          <p:nvPr/>
        </p:nvSpPr>
        <p:spPr>
          <a:xfrm>
            <a:off x="4526041" y="5522194"/>
            <a:ext cx="1263659" cy="78916"/>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155" name="Rectangle 154"/>
          <p:cNvSpPr/>
          <p:nvPr/>
        </p:nvSpPr>
        <p:spPr>
          <a:xfrm>
            <a:off x="3187699" y="4384067"/>
            <a:ext cx="2559991" cy="410013"/>
          </a:xfrm>
          <a:prstGeom prst="rect">
            <a:avLst/>
          </a:prstGeom>
          <a:solidFill>
            <a:schemeClr val="bg2">
              <a:lumMod val="75000"/>
              <a:alpha val="20000"/>
            </a:schemeClr>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164" name="Straight Arrow Connector 163"/>
          <p:cNvCxnSpPr/>
          <p:nvPr/>
        </p:nvCxnSpPr>
        <p:spPr>
          <a:xfrm>
            <a:off x="3360342" y="5440864"/>
            <a:ext cx="3261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2" name="Straight Connector 56"/>
          <p:cNvCxnSpPr/>
          <p:nvPr/>
        </p:nvCxnSpPr>
        <p:spPr>
          <a:xfrm flipH="1">
            <a:off x="206870" y="5564754"/>
            <a:ext cx="573665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65" name="Rectangle 164"/>
          <p:cNvSpPr/>
          <p:nvPr/>
        </p:nvSpPr>
        <p:spPr>
          <a:xfrm>
            <a:off x="662522" y="1935753"/>
            <a:ext cx="3817938" cy="328396"/>
          </a:xfrm>
          <a:prstGeom prst="rect">
            <a:avLst/>
          </a:prstGeom>
          <a:solidFill>
            <a:schemeClr val="bg2">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66" name="Rectangle 165"/>
          <p:cNvSpPr/>
          <p:nvPr/>
        </p:nvSpPr>
        <p:spPr>
          <a:xfrm>
            <a:off x="1084179" y="2351033"/>
            <a:ext cx="4817372" cy="328396"/>
          </a:xfrm>
          <a:prstGeom prst="rect">
            <a:avLst/>
          </a:prstGeom>
          <a:solidFill>
            <a:srgbClr val="FFDE4A">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67" name="Rectangle 166"/>
          <p:cNvSpPr/>
          <p:nvPr/>
        </p:nvSpPr>
        <p:spPr>
          <a:xfrm>
            <a:off x="3969062" y="1310186"/>
            <a:ext cx="277122" cy="625567"/>
          </a:xfrm>
          <a:prstGeom prst="rect">
            <a:avLst/>
          </a:prstGeom>
          <a:solidFill>
            <a:schemeClr val="bg2">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69" name="Rectangle 168"/>
          <p:cNvSpPr/>
          <p:nvPr/>
        </p:nvSpPr>
        <p:spPr>
          <a:xfrm>
            <a:off x="4045404" y="2264148"/>
            <a:ext cx="259500" cy="191173"/>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70" name="Rectangle 169"/>
          <p:cNvSpPr/>
          <p:nvPr/>
        </p:nvSpPr>
        <p:spPr>
          <a:xfrm>
            <a:off x="1789270" y="2264149"/>
            <a:ext cx="259500" cy="191173"/>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71" name="Rectangle 170"/>
          <p:cNvSpPr/>
          <p:nvPr/>
        </p:nvSpPr>
        <p:spPr>
          <a:xfrm>
            <a:off x="2635969" y="2681647"/>
            <a:ext cx="400209" cy="181416"/>
          </a:xfrm>
          <a:prstGeom prst="rect">
            <a:avLst/>
          </a:prstGeom>
          <a:solidFill>
            <a:srgbClr val="FFFF00">
              <a:alpha val="9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53" name="Straight Connector 52"/>
          <p:cNvCxnSpPr/>
          <p:nvPr/>
        </p:nvCxnSpPr>
        <p:spPr>
          <a:xfrm>
            <a:off x="1713961" y="2925721"/>
            <a:ext cx="0" cy="934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1614150" y="3019129"/>
            <a:ext cx="19962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1519519" y="2515232"/>
            <a:ext cx="1225877" cy="410488"/>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172" name="Straight Connector 171"/>
          <p:cNvCxnSpPr/>
          <p:nvPr/>
        </p:nvCxnSpPr>
        <p:spPr>
          <a:xfrm>
            <a:off x="1978804" y="2925721"/>
            <a:ext cx="0" cy="9341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1878993" y="3019129"/>
            <a:ext cx="199622" cy="0"/>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2126147" y="3019129"/>
            <a:ext cx="4322012" cy="1124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Straight Arrow Connector 177"/>
          <p:cNvCxnSpPr/>
          <p:nvPr/>
        </p:nvCxnSpPr>
        <p:spPr>
          <a:xfrm flipH="1">
            <a:off x="2385510" y="3078172"/>
            <a:ext cx="1" cy="8895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9" name="Straight Arrow Connector 208"/>
          <p:cNvCxnSpPr/>
          <p:nvPr/>
        </p:nvCxnSpPr>
        <p:spPr>
          <a:xfrm>
            <a:off x="4017665" y="4384067"/>
            <a:ext cx="0" cy="117326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31" name="TextBox 230"/>
          <p:cNvSpPr txBox="1"/>
          <p:nvPr/>
        </p:nvSpPr>
        <p:spPr>
          <a:xfrm flipH="1">
            <a:off x="2413657" y="3387013"/>
            <a:ext cx="641622" cy="307777"/>
          </a:xfrm>
          <a:prstGeom prst="rect">
            <a:avLst/>
          </a:prstGeom>
          <a:noFill/>
        </p:spPr>
        <p:txBody>
          <a:bodyPr wrap="square" rtlCol="0">
            <a:spAutoFit/>
          </a:bodyPr>
          <a:lstStyle/>
          <a:p>
            <a:r>
              <a:rPr lang="en-US" sz="1400" dirty="0"/>
              <a:t>2,3m</a:t>
            </a:r>
          </a:p>
        </p:txBody>
      </p:sp>
      <p:sp>
        <p:nvSpPr>
          <p:cNvPr id="232" name="TextBox 231"/>
          <p:cNvSpPr txBox="1"/>
          <p:nvPr/>
        </p:nvSpPr>
        <p:spPr>
          <a:xfrm>
            <a:off x="3217729" y="5004557"/>
            <a:ext cx="554960" cy="307777"/>
          </a:xfrm>
          <a:prstGeom prst="rect">
            <a:avLst/>
          </a:prstGeom>
          <a:solidFill>
            <a:schemeClr val="bg1"/>
          </a:solidFill>
        </p:spPr>
        <p:txBody>
          <a:bodyPr wrap="none" rtlCol="0">
            <a:spAutoFit/>
          </a:bodyPr>
          <a:lstStyle/>
          <a:p>
            <a:r>
              <a:rPr lang="en-US" sz="1400" dirty="0"/>
              <a:t>1.8m</a:t>
            </a:r>
          </a:p>
        </p:txBody>
      </p:sp>
      <p:sp>
        <p:nvSpPr>
          <p:cNvPr id="234" name="Rectangle 233"/>
          <p:cNvSpPr/>
          <p:nvPr/>
        </p:nvSpPr>
        <p:spPr>
          <a:xfrm>
            <a:off x="939645" y="4818524"/>
            <a:ext cx="203625" cy="358636"/>
          </a:xfrm>
          <a:prstGeom prst="rect">
            <a:avLst/>
          </a:prstGeom>
          <a:solidFill>
            <a:schemeClr val="bg1">
              <a:lumMod val="50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61" name="TextBox 160"/>
          <p:cNvSpPr txBox="1"/>
          <p:nvPr/>
        </p:nvSpPr>
        <p:spPr>
          <a:xfrm flipH="1">
            <a:off x="3299475" y="4455633"/>
            <a:ext cx="641622" cy="245190"/>
          </a:xfrm>
          <a:prstGeom prst="rect">
            <a:avLst/>
          </a:prstGeom>
          <a:noFill/>
        </p:spPr>
        <p:txBody>
          <a:bodyPr wrap="square" rtlCol="0">
            <a:spAutoFit/>
          </a:bodyPr>
          <a:lstStyle/>
          <a:p>
            <a:r>
              <a:rPr lang="en-US" sz="1400" dirty="0"/>
              <a:t>1,3m</a:t>
            </a:r>
          </a:p>
        </p:txBody>
      </p:sp>
      <p:cxnSp>
        <p:nvCxnSpPr>
          <p:cNvPr id="72" name="Straight Arrow Connector 71"/>
          <p:cNvCxnSpPr/>
          <p:nvPr/>
        </p:nvCxnSpPr>
        <p:spPr>
          <a:xfrm>
            <a:off x="5959675" y="3041741"/>
            <a:ext cx="0" cy="252301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flipH="1">
            <a:off x="6012870" y="4128997"/>
            <a:ext cx="1615894" cy="369332"/>
          </a:xfrm>
          <a:prstGeom prst="rect">
            <a:avLst/>
          </a:prstGeom>
          <a:noFill/>
        </p:spPr>
        <p:txBody>
          <a:bodyPr wrap="square" rtlCol="0">
            <a:spAutoFit/>
          </a:bodyPr>
          <a:lstStyle/>
          <a:p>
            <a:r>
              <a:rPr lang="en-US" dirty="0"/>
              <a:t>6,7m from TCS</a:t>
            </a:r>
          </a:p>
        </p:txBody>
      </p:sp>
      <p:sp>
        <p:nvSpPr>
          <p:cNvPr id="81" name="TextBox 80"/>
          <p:cNvSpPr txBox="1"/>
          <p:nvPr/>
        </p:nvSpPr>
        <p:spPr>
          <a:xfrm>
            <a:off x="4092631" y="4870456"/>
            <a:ext cx="607859" cy="338554"/>
          </a:xfrm>
          <a:prstGeom prst="rect">
            <a:avLst/>
          </a:prstGeom>
          <a:solidFill>
            <a:schemeClr val="bg1"/>
          </a:solidFill>
        </p:spPr>
        <p:txBody>
          <a:bodyPr wrap="none" rtlCol="0">
            <a:spAutoFit/>
          </a:bodyPr>
          <a:lstStyle/>
          <a:p>
            <a:r>
              <a:rPr lang="en-US" sz="1600" dirty="0"/>
              <a:t>3,1m</a:t>
            </a:r>
          </a:p>
        </p:txBody>
      </p:sp>
      <p:cxnSp>
        <p:nvCxnSpPr>
          <p:cNvPr id="82" name="Straight Arrow Connector 81"/>
          <p:cNvCxnSpPr/>
          <p:nvPr/>
        </p:nvCxnSpPr>
        <p:spPr>
          <a:xfrm>
            <a:off x="3990208" y="3078172"/>
            <a:ext cx="0" cy="123746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4092972" y="3630830"/>
            <a:ext cx="1565044" cy="338554"/>
          </a:xfrm>
          <a:prstGeom prst="rect">
            <a:avLst/>
          </a:prstGeom>
          <a:solidFill>
            <a:schemeClr val="bg1"/>
          </a:solidFill>
        </p:spPr>
        <p:txBody>
          <a:bodyPr wrap="none" rtlCol="0">
            <a:spAutoFit/>
          </a:bodyPr>
          <a:lstStyle/>
          <a:p>
            <a:r>
              <a:rPr lang="en-US" sz="1600" dirty="0"/>
              <a:t>3,6m free height</a:t>
            </a:r>
          </a:p>
        </p:txBody>
      </p:sp>
      <p:grpSp>
        <p:nvGrpSpPr>
          <p:cNvPr id="69" name="Group 68"/>
          <p:cNvGrpSpPr/>
          <p:nvPr/>
        </p:nvGrpSpPr>
        <p:grpSpPr>
          <a:xfrm>
            <a:off x="1742108" y="3010578"/>
            <a:ext cx="760805" cy="989607"/>
            <a:chOff x="5023498" y="2688015"/>
            <a:chExt cx="2372266" cy="3634568"/>
          </a:xfrm>
        </p:grpSpPr>
        <p:sp>
          <p:nvSpPr>
            <p:cNvPr id="70" name="Rectangle 69"/>
            <p:cNvSpPr/>
            <p:nvPr/>
          </p:nvSpPr>
          <p:spPr>
            <a:xfrm>
              <a:off x="5634234" y="5155542"/>
              <a:ext cx="944468" cy="527775"/>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1" name="Rectangle 70"/>
            <p:cNvSpPr/>
            <p:nvPr/>
          </p:nvSpPr>
          <p:spPr>
            <a:xfrm>
              <a:off x="5634234" y="3832139"/>
              <a:ext cx="944468" cy="527775"/>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3" name="Rectangle 72"/>
            <p:cNvSpPr/>
            <p:nvPr/>
          </p:nvSpPr>
          <p:spPr>
            <a:xfrm>
              <a:off x="5382869" y="3461046"/>
              <a:ext cx="255661" cy="2762579"/>
            </a:xfrm>
            <a:prstGeom prst="rect">
              <a:avLst/>
            </a:prstGeom>
            <a:solidFill>
              <a:schemeClr val="accent5">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5" name="Rectangle 74"/>
            <p:cNvSpPr/>
            <p:nvPr/>
          </p:nvSpPr>
          <p:spPr>
            <a:xfrm>
              <a:off x="5638530" y="4417639"/>
              <a:ext cx="408061" cy="185386"/>
            </a:xfrm>
            <a:prstGeom prst="rect">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Right Triangle 75"/>
            <p:cNvSpPr/>
            <p:nvPr/>
          </p:nvSpPr>
          <p:spPr>
            <a:xfrm>
              <a:off x="5638530" y="3651094"/>
              <a:ext cx="408061" cy="766547"/>
            </a:xfrm>
            <a:prstGeom prst="rtTriangl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7" name="Isosceles Triangle 76"/>
            <p:cNvSpPr/>
            <p:nvPr/>
          </p:nvSpPr>
          <p:spPr>
            <a:xfrm>
              <a:off x="5795224" y="4562652"/>
              <a:ext cx="156696" cy="127123"/>
            </a:xfrm>
            <a:prstGeom prst="triangle">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3" name="Isosceles Triangle 82"/>
            <p:cNvSpPr/>
            <p:nvPr/>
          </p:nvSpPr>
          <p:spPr>
            <a:xfrm>
              <a:off x="5419808" y="6195460"/>
              <a:ext cx="156696" cy="127123"/>
            </a:xfrm>
            <a:prstGeom prst="triangle">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5" name="Rectangle 84"/>
            <p:cNvSpPr/>
            <p:nvPr/>
          </p:nvSpPr>
          <p:spPr>
            <a:xfrm>
              <a:off x="5257808" y="3297106"/>
              <a:ext cx="889000" cy="163938"/>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6" name="Rectangle 85"/>
            <p:cNvSpPr/>
            <p:nvPr/>
          </p:nvSpPr>
          <p:spPr>
            <a:xfrm>
              <a:off x="5657138" y="3448676"/>
              <a:ext cx="294782" cy="902428"/>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7" name="Rectangle 86"/>
            <p:cNvSpPr/>
            <p:nvPr/>
          </p:nvSpPr>
          <p:spPr>
            <a:xfrm>
              <a:off x="5657138" y="4351106"/>
              <a:ext cx="389452" cy="66535"/>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9" name="Trapezoid 88"/>
            <p:cNvSpPr/>
            <p:nvPr/>
          </p:nvSpPr>
          <p:spPr>
            <a:xfrm>
              <a:off x="5419808" y="2688015"/>
              <a:ext cx="626782" cy="609093"/>
            </a:xfrm>
            <a:prstGeom prst="trapezoid">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5634234" y="2826127"/>
              <a:ext cx="202632" cy="349250"/>
            </a:xfrm>
            <a:prstGeom prst="ellips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5298280" y="4520602"/>
              <a:ext cx="84588" cy="527775"/>
            </a:xfrm>
            <a:prstGeom prst="rect">
              <a:avLst/>
            </a:prstGeom>
            <a:solidFill>
              <a:schemeClr val="tx2">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5" name="Rectangle 94"/>
            <p:cNvSpPr/>
            <p:nvPr/>
          </p:nvSpPr>
          <p:spPr>
            <a:xfrm>
              <a:off x="5645748" y="4520602"/>
              <a:ext cx="1022399" cy="527775"/>
            </a:xfrm>
            <a:prstGeom prst="rect">
              <a:avLst/>
            </a:prstGeom>
            <a:solidFill>
              <a:schemeClr val="tx2">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6" name="Straight Connector 95"/>
            <p:cNvCxnSpPr/>
            <p:nvPr/>
          </p:nvCxnSpPr>
          <p:spPr>
            <a:xfrm>
              <a:off x="5023498" y="4773450"/>
              <a:ext cx="1854200" cy="3175"/>
            </a:xfrm>
            <a:prstGeom prst="line">
              <a:avLst/>
            </a:prstGeom>
            <a:ln w="19050">
              <a:solidFill>
                <a:srgbClr val="000000"/>
              </a:solidFill>
              <a:prstDash val="lgDashDot"/>
            </a:ln>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6819754" y="4508661"/>
              <a:ext cx="576010" cy="960825"/>
            </a:xfrm>
            <a:prstGeom prst="rect">
              <a:avLst/>
            </a:prstGeom>
            <a:noFill/>
          </p:spPr>
          <p:txBody>
            <a:bodyPr wrap="none" rtlCol="0">
              <a:spAutoFit/>
            </a:bodyPr>
            <a:lstStyle/>
            <a:p>
              <a:endParaRPr lang="en-US" sz="1100" dirty="0"/>
            </a:p>
          </p:txBody>
        </p:sp>
      </p:grpSp>
      <p:sp>
        <p:nvSpPr>
          <p:cNvPr id="3" name="TextBox 2">
            <a:extLst>
              <a:ext uri="{FF2B5EF4-FFF2-40B4-BE49-F238E27FC236}">
                <a16:creationId xmlns:a16="http://schemas.microsoft.com/office/drawing/2014/main" id="{4E6CC355-F9D2-0A43-B058-D786BE7B9E1A}"/>
              </a:ext>
            </a:extLst>
          </p:cNvPr>
          <p:cNvSpPr txBox="1"/>
          <p:nvPr/>
        </p:nvSpPr>
        <p:spPr>
          <a:xfrm>
            <a:off x="-1219200" y="3713018"/>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3746382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 y="2023555"/>
            <a:ext cx="8289288" cy="3260890"/>
          </a:xfrm>
          <a:prstGeom prst="rect">
            <a:avLst/>
          </a:prstGeom>
        </p:spPr>
      </p:pic>
      <p:sp>
        <p:nvSpPr>
          <p:cNvPr id="2" name="Title 1"/>
          <p:cNvSpPr>
            <a:spLocks noGrp="1"/>
          </p:cNvSpPr>
          <p:nvPr>
            <p:ph type="title"/>
          </p:nvPr>
        </p:nvSpPr>
        <p:spPr>
          <a:xfrm>
            <a:off x="250620" y="207796"/>
            <a:ext cx="8183252" cy="1143000"/>
          </a:xfrm>
        </p:spPr>
        <p:txBody>
          <a:bodyPr>
            <a:noAutofit/>
          </a:bodyPr>
          <a:lstStyle/>
          <a:p>
            <a:r>
              <a:rPr lang="en-US" dirty="0"/>
              <a:t>Logistics</a:t>
            </a:r>
            <a:br>
              <a:rPr lang="en-US" dirty="0"/>
            </a:br>
            <a:r>
              <a:rPr lang="en-US" dirty="0"/>
              <a:t>Implicit requirement on cranes (&amp; instruments)</a:t>
            </a:r>
          </a:p>
        </p:txBody>
      </p:sp>
      <p:sp>
        <p:nvSpPr>
          <p:cNvPr id="27" name="TextBox 26"/>
          <p:cNvSpPr txBox="1"/>
          <p:nvPr/>
        </p:nvSpPr>
        <p:spPr>
          <a:xfrm>
            <a:off x="457200" y="1505916"/>
            <a:ext cx="2088232" cy="584775"/>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t>Experimental Hall crane coverage area</a:t>
            </a:r>
          </a:p>
        </p:txBody>
      </p:sp>
      <p:sp>
        <p:nvSpPr>
          <p:cNvPr id="28" name="TextBox 27"/>
          <p:cNvSpPr txBox="1"/>
          <p:nvPr/>
        </p:nvSpPr>
        <p:spPr>
          <a:xfrm>
            <a:off x="6973054" y="3124378"/>
            <a:ext cx="1667398" cy="584775"/>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t>Monolith crane coverage area</a:t>
            </a:r>
          </a:p>
        </p:txBody>
      </p:sp>
      <p:cxnSp>
        <p:nvCxnSpPr>
          <p:cNvPr id="30" name="Straight Arrow Connector 29"/>
          <p:cNvCxnSpPr>
            <a:stCxn id="27" idx="3"/>
          </p:cNvCxnSpPr>
          <p:nvPr/>
        </p:nvCxnSpPr>
        <p:spPr>
          <a:xfrm>
            <a:off x="2545432" y="1798304"/>
            <a:ext cx="541366" cy="592471"/>
          </a:xfrm>
          <a:prstGeom prst="straightConnector1">
            <a:avLst/>
          </a:prstGeom>
          <a:ln w="12700">
            <a:tailEnd type="triangle"/>
          </a:ln>
        </p:spPr>
        <p:style>
          <a:lnRef idx="2">
            <a:schemeClr val="accent1"/>
          </a:lnRef>
          <a:fillRef idx="1">
            <a:schemeClr val="lt1"/>
          </a:fillRef>
          <a:effectRef idx="0">
            <a:schemeClr val="accent1"/>
          </a:effectRef>
          <a:fontRef idx="minor">
            <a:schemeClr val="dk1"/>
          </a:fontRef>
        </p:style>
      </p:cxnSp>
      <p:sp>
        <p:nvSpPr>
          <p:cNvPr id="13" name="TextBox 12"/>
          <p:cNvSpPr txBox="1"/>
          <p:nvPr/>
        </p:nvSpPr>
        <p:spPr>
          <a:xfrm>
            <a:off x="6552220" y="2226074"/>
            <a:ext cx="2088232" cy="584775"/>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t>Cranes crossover (load interchange) area</a:t>
            </a:r>
          </a:p>
        </p:txBody>
      </p:sp>
      <p:cxnSp>
        <p:nvCxnSpPr>
          <p:cNvPr id="8" name="Straight Arrow Connector 7"/>
          <p:cNvCxnSpPr/>
          <p:nvPr/>
        </p:nvCxnSpPr>
        <p:spPr>
          <a:xfrm flipH="1">
            <a:off x="6010854" y="2497068"/>
            <a:ext cx="541366" cy="919698"/>
          </a:xfrm>
          <a:prstGeom prst="straightConnector1">
            <a:avLst/>
          </a:prstGeom>
          <a:ln w="12700">
            <a:tailEnd type="triangle"/>
          </a:ln>
        </p:spPr>
        <p:style>
          <a:lnRef idx="2">
            <a:schemeClr val="accent1"/>
          </a:lnRef>
          <a:fillRef idx="1">
            <a:schemeClr val="lt1"/>
          </a:fillRef>
          <a:effectRef idx="0">
            <a:schemeClr val="accent1"/>
          </a:effectRef>
          <a:fontRef idx="minor">
            <a:schemeClr val="dk1"/>
          </a:fontRef>
        </p:style>
      </p:cxnSp>
      <p:sp>
        <p:nvSpPr>
          <p:cNvPr id="14" name="Rectangle 13"/>
          <p:cNvSpPr/>
          <p:nvPr/>
        </p:nvSpPr>
        <p:spPr>
          <a:xfrm rot="6988481">
            <a:off x="6625477" y="4358926"/>
            <a:ext cx="421844" cy="180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4486783">
            <a:off x="5799931" y="3263094"/>
            <a:ext cx="421844" cy="180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9961673">
            <a:off x="6088943" y="3599087"/>
            <a:ext cx="270683" cy="96756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rot="5400000">
            <a:off x="4206905" y="1821025"/>
            <a:ext cx="270683" cy="283658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rot="5400000">
            <a:off x="6505895" y="4167785"/>
            <a:ext cx="263021" cy="39798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2794199" y="3416766"/>
            <a:ext cx="270683" cy="1367885"/>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626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Crane route</a:t>
            </a:r>
          </a:p>
        </p:txBody>
      </p:sp>
      <p:pic>
        <p:nvPicPr>
          <p:cNvPr id="5" name="Content Placehold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1791"/>
          <a:stretch/>
        </p:blipFill>
        <p:spPr>
          <a:xfrm>
            <a:off x="622569" y="1735540"/>
            <a:ext cx="6529192" cy="4982755"/>
          </a:xfrm>
        </p:spPr>
      </p:pic>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49</a:t>
            </a:fld>
            <a:endParaRPr lang="sv-SE" dirty="0">
              <a:solidFill>
                <a:prstClr val="black">
                  <a:tint val="75000"/>
                </a:prstClr>
              </a:solidFill>
              <a:latin typeface="Calibri"/>
            </a:endParaRPr>
          </a:p>
        </p:txBody>
      </p:sp>
      <p:cxnSp>
        <p:nvCxnSpPr>
          <p:cNvPr id="10" name="Straight Arrow Connector 9"/>
          <p:cNvCxnSpPr/>
          <p:nvPr/>
        </p:nvCxnSpPr>
        <p:spPr>
          <a:xfrm>
            <a:off x="6442611" y="3322869"/>
            <a:ext cx="0" cy="5179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1578093" y="4185071"/>
            <a:ext cx="484495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578093" y="3969339"/>
            <a:ext cx="4844959" cy="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6311047" y="3322869"/>
            <a:ext cx="0" cy="493059"/>
          </a:xfrm>
          <a:prstGeom prst="straightConnector1">
            <a:avLst/>
          </a:prstGeom>
          <a:ln>
            <a:solidFill>
              <a:srgbClr val="9BBB59"/>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101351" y="3247375"/>
            <a:ext cx="1365850" cy="568553"/>
          </a:xfrm>
          <a:prstGeom prst="rect">
            <a:avLst/>
          </a:prstGeom>
          <a:solidFill>
            <a:schemeClr val="bg1">
              <a:lumMod val="8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Curved Connector 22"/>
          <p:cNvCxnSpPr/>
          <p:nvPr/>
        </p:nvCxnSpPr>
        <p:spPr>
          <a:xfrm rot="5400000">
            <a:off x="5807332" y="2896871"/>
            <a:ext cx="519331" cy="154218"/>
          </a:xfrm>
          <a:prstGeom prst="curvedConnector3">
            <a:avLst>
              <a:gd name="adj1" fmla="val 50000"/>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5400000" flipH="1" flipV="1">
            <a:off x="6066896" y="2904816"/>
            <a:ext cx="321363" cy="166943"/>
          </a:xfrm>
          <a:prstGeom prst="curvedConnector3">
            <a:avLst>
              <a:gd name="adj1" fmla="val 50000"/>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765745" y="2559132"/>
            <a:ext cx="1430011" cy="369332"/>
          </a:xfrm>
          <a:prstGeom prst="rect">
            <a:avLst/>
          </a:prstGeom>
          <a:noFill/>
        </p:spPr>
        <p:txBody>
          <a:bodyPr wrap="none" rtlCol="0">
            <a:spAutoFit/>
          </a:bodyPr>
          <a:lstStyle/>
          <a:p>
            <a:r>
              <a:rPr lang="en-US" dirty="0"/>
              <a:t>Bunker crane</a:t>
            </a:r>
          </a:p>
        </p:txBody>
      </p:sp>
      <p:sp>
        <p:nvSpPr>
          <p:cNvPr id="31" name="TextBox 30"/>
          <p:cNvSpPr txBox="1"/>
          <p:nvPr/>
        </p:nvSpPr>
        <p:spPr>
          <a:xfrm>
            <a:off x="3247120" y="4642458"/>
            <a:ext cx="1121972" cy="369332"/>
          </a:xfrm>
          <a:prstGeom prst="rect">
            <a:avLst/>
          </a:prstGeom>
          <a:noFill/>
        </p:spPr>
        <p:txBody>
          <a:bodyPr wrap="none" rtlCol="0">
            <a:spAutoFit/>
          </a:bodyPr>
          <a:lstStyle/>
          <a:p>
            <a:r>
              <a:rPr lang="en-US" dirty="0"/>
              <a:t>Hall crane</a:t>
            </a:r>
          </a:p>
        </p:txBody>
      </p:sp>
      <p:sp>
        <p:nvSpPr>
          <p:cNvPr id="32" name="TextBox 31"/>
          <p:cNvSpPr txBox="1"/>
          <p:nvPr/>
        </p:nvSpPr>
        <p:spPr>
          <a:xfrm>
            <a:off x="6765745" y="3020961"/>
            <a:ext cx="1572816" cy="369332"/>
          </a:xfrm>
          <a:prstGeom prst="rect">
            <a:avLst/>
          </a:prstGeom>
          <a:noFill/>
        </p:spPr>
        <p:txBody>
          <a:bodyPr wrap="none" rtlCol="0">
            <a:spAutoFit/>
          </a:bodyPr>
          <a:lstStyle/>
          <a:p>
            <a:r>
              <a:rPr lang="en-US" dirty="0"/>
              <a:t>Exchange zone</a:t>
            </a:r>
          </a:p>
        </p:txBody>
      </p:sp>
      <p:sp>
        <p:nvSpPr>
          <p:cNvPr id="33" name="Oval 32"/>
          <p:cNvSpPr/>
          <p:nvPr/>
        </p:nvSpPr>
        <p:spPr>
          <a:xfrm rot="2288334">
            <a:off x="5529702" y="3033252"/>
            <a:ext cx="770350" cy="301908"/>
          </a:xfrm>
          <a:prstGeom prst="ellipse">
            <a:avLst/>
          </a:prstGeom>
          <a:solidFill>
            <a:schemeClr val="accent4">
              <a:lumMod val="60000"/>
              <a:lumOff val="40000"/>
              <a:alpha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1101351" y="3317228"/>
            <a:ext cx="1457738" cy="369332"/>
          </a:xfrm>
          <a:prstGeom prst="rect">
            <a:avLst/>
          </a:prstGeom>
          <a:noFill/>
        </p:spPr>
        <p:txBody>
          <a:bodyPr wrap="none" rtlCol="0">
            <a:spAutoFit/>
          </a:bodyPr>
          <a:lstStyle/>
          <a:p>
            <a:r>
              <a:rPr lang="en-US" dirty="0"/>
              <a:t>Storage zone</a:t>
            </a:r>
          </a:p>
        </p:txBody>
      </p:sp>
    </p:spTree>
    <p:extLst>
      <p:ext uri="{BB962C8B-B14F-4D97-AF65-F5344CB8AC3E}">
        <p14:creationId xmlns:p14="http://schemas.microsoft.com/office/powerpoint/2010/main" val="220946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endParaRPr lang="en-US" dirty="0"/>
          </a:p>
        </p:txBody>
      </p:sp>
      <p:pic>
        <p:nvPicPr>
          <p:cNvPr id="5" name="Content Placeholder 4"/>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8200" y="1714719"/>
            <a:ext cx="4285210" cy="4802333"/>
          </a:xfrm>
        </p:spPr>
      </p:pic>
      <p:sp>
        <p:nvSpPr>
          <p:cNvPr id="6" name="Content Placeholder 2"/>
          <p:cNvSpPr>
            <a:spLocks noGrp="1"/>
          </p:cNvSpPr>
          <p:nvPr>
            <p:ph idx="1"/>
          </p:nvPr>
        </p:nvSpPr>
        <p:spPr>
          <a:xfrm>
            <a:off x="247051" y="1504204"/>
            <a:ext cx="4184156" cy="5182346"/>
          </a:xfrm>
        </p:spPr>
        <p:txBody>
          <a:bodyPr>
            <a:noAutofit/>
          </a:bodyPr>
          <a:lstStyle/>
          <a:p>
            <a:pPr marL="0" indent="0">
              <a:buNone/>
            </a:pPr>
            <a:r>
              <a:rPr lang="en-US" sz="2400" dirty="0"/>
              <a:t>Target </a:t>
            </a:r>
          </a:p>
          <a:p>
            <a:pPr lvl="1"/>
            <a:r>
              <a:rPr lang="en-US" sz="1800" dirty="0"/>
              <a:t>16 Beam extraction systems</a:t>
            </a:r>
          </a:p>
          <a:p>
            <a:pPr lvl="1"/>
            <a:r>
              <a:rPr lang="en-US" sz="1800" dirty="0"/>
              <a:t>16 Light shutter</a:t>
            </a:r>
          </a:p>
          <a:p>
            <a:pPr lvl="1"/>
            <a:r>
              <a:rPr lang="en-US" sz="1800" dirty="0"/>
              <a:t>42 Beam windows</a:t>
            </a:r>
          </a:p>
          <a:p>
            <a:pPr lvl="1"/>
            <a:r>
              <a:rPr lang="en-US" sz="1800" dirty="0"/>
              <a:t>Helium &amp; Water cooling</a:t>
            </a:r>
          </a:p>
          <a:p>
            <a:pPr marL="0" indent="0">
              <a:buNone/>
            </a:pPr>
            <a:r>
              <a:rPr lang="en-US" sz="2400" dirty="0"/>
              <a:t>Instruments</a:t>
            </a:r>
          </a:p>
          <a:p>
            <a:pPr marL="685800" lvl="1"/>
            <a:r>
              <a:rPr lang="en-US" sz="1800" dirty="0"/>
              <a:t>Choppers	98 axis </a:t>
            </a:r>
          </a:p>
          <a:p>
            <a:pPr marL="685800" lvl="1"/>
            <a:r>
              <a:rPr lang="en-US" sz="1800" dirty="0"/>
              <a:t>Optics	300 m </a:t>
            </a:r>
          </a:p>
          <a:p>
            <a:pPr marL="685800" lvl="1"/>
            <a:r>
              <a:rPr lang="en-US" sz="1800" dirty="0"/>
              <a:t>Shutters	30		</a:t>
            </a:r>
          </a:p>
          <a:p>
            <a:pPr marL="685800" lvl="1"/>
            <a:r>
              <a:rPr lang="en-US" sz="1800" dirty="0"/>
              <a:t>Monitors	30</a:t>
            </a:r>
          </a:p>
          <a:p>
            <a:pPr marL="0" indent="0">
              <a:buNone/>
            </a:pPr>
            <a:r>
              <a:rPr lang="en-US" sz="2400" dirty="0"/>
              <a:t>Service supplies  </a:t>
            </a:r>
          </a:p>
          <a:p>
            <a:pPr lvl="1"/>
            <a:r>
              <a:rPr lang="en-US" sz="1800" dirty="0"/>
              <a:t>Vacuum  	350m</a:t>
            </a:r>
          </a:p>
          <a:p>
            <a:pPr lvl="1"/>
            <a:r>
              <a:rPr lang="en-US" sz="1800" dirty="0"/>
              <a:t>Fluids 	520m</a:t>
            </a:r>
          </a:p>
          <a:p>
            <a:pPr lvl="1"/>
            <a:r>
              <a:rPr lang="en-US" sz="1800" dirty="0"/>
              <a:t>Cables	5-10 km</a:t>
            </a:r>
            <a:endParaRPr lang="en-US" dirty="0"/>
          </a:p>
          <a:p>
            <a:endParaRPr lang="en-US" sz="2400" dirty="0"/>
          </a:p>
        </p:txBody>
      </p:sp>
      <p:graphicFrame>
        <p:nvGraphicFramePr>
          <p:cNvPr id="3" name="Diagram 2"/>
          <p:cNvGraphicFramePr/>
          <p:nvPr>
            <p:extLst>
              <p:ext uri="{D42A27DB-BD31-4B8C-83A1-F6EECF244321}">
                <p14:modId xmlns:p14="http://schemas.microsoft.com/office/powerpoint/2010/main" val="3608728475"/>
              </p:ext>
            </p:extLst>
          </p:nvPr>
        </p:nvGraphicFramePr>
        <p:xfrm>
          <a:off x="4431207" y="333092"/>
          <a:ext cx="4502203" cy="37827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itle 1"/>
          <p:cNvSpPr txBox="1">
            <a:spLocks/>
          </p:cNvSpPr>
          <p:nvPr/>
        </p:nvSpPr>
        <p:spPr>
          <a:xfrm>
            <a:off x="211138" y="131763"/>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a:t>Installed systems</a:t>
            </a:r>
            <a:br>
              <a:rPr lang="en-US"/>
            </a:br>
            <a:r>
              <a:rPr lang="en-US"/>
              <a:t>Inside / Outside / Feed through</a:t>
            </a:r>
            <a:endParaRPr lang="en-US" dirty="0"/>
          </a:p>
        </p:txBody>
      </p:sp>
    </p:spTree>
    <p:extLst>
      <p:ext uri="{BB962C8B-B14F-4D97-AF65-F5344CB8AC3E}">
        <p14:creationId xmlns:p14="http://schemas.microsoft.com/office/powerpoint/2010/main" val="18539511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NBEX locations and transport</a:t>
            </a:r>
            <a:endParaRPr lang="nl-NL" dirty="0"/>
          </a:p>
        </p:txBody>
      </p:sp>
      <p:sp>
        <p:nvSpPr>
          <p:cNvPr id="4" name="Slide Number Placeholder 3"/>
          <p:cNvSpPr>
            <a:spLocks noGrp="1"/>
          </p:cNvSpPr>
          <p:nvPr>
            <p:ph type="sldNum" sz="quarter" idx="12"/>
          </p:nvPr>
        </p:nvSpPr>
        <p:spPr/>
        <p:txBody>
          <a:bodyPr/>
          <a:lstStyle/>
          <a:p>
            <a:fld id="{551115BC-487E-4422-894C-CB7CD3E79223}" type="slidenum">
              <a:rPr lang="sv-SE" smtClean="0"/>
              <a:t>50</a:t>
            </a:fld>
            <a:endParaRPr lang="sv-SE" dirty="0"/>
          </a:p>
        </p:txBody>
      </p:sp>
      <p:grpSp>
        <p:nvGrpSpPr>
          <p:cNvPr id="21" name="Group 20"/>
          <p:cNvGrpSpPr/>
          <p:nvPr/>
        </p:nvGrpSpPr>
        <p:grpSpPr>
          <a:xfrm>
            <a:off x="0" y="1413521"/>
            <a:ext cx="9144439" cy="5444481"/>
            <a:chOff x="0" y="2885480"/>
            <a:chExt cx="6672165" cy="3972521"/>
          </a:xfrm>
        </p:grpSpPr>
        <p:pic>
          <p:nvPicPr>
            <p:cNvPr id="9219" name="Picture 3" descr="S:\2017-06-20_NBEX\024.pn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5244765"/>
              <a:ext cx="6672165" cy="1613236"/>
            </a:xfrm>
            <a:prstGeom prst="rect">
              <a:avLst/>
            </a:prstGeom>
            <a:ln w="9525">
              <a:solidFill>
                <a:schemeClr val="tx1"/>
              </a:solidFill>
            </a:ln>
            <a:effectLst>
              <a:outerShdw blurRad="50800" dist="38100" dir="2700000" algn="tl" rotWithShape="0">
                <a:prstClr val="black">
                  <a:alpha val="40000"/>
                </a:prstClr>
              </a:outerShdw>
            </a:effectLst>
            <a:extLst/>
          </p:spPr>
        </p:pic>
        <p:pic>
          <p:nvPicPr>
            <p:cNvPr id="9218" name="Picture 2" descr="S:\2017-06-20_NBEX\022.pn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3267921"/>
              <a:ext cx="6672165" cy="1848532"/>
            </a:xfrm>
            <a:prstGeom prst="rect">
              <a:avLst/>
            </a:prstGeom>
            <a:ln w="9525">
              <a:solidFill>
                <a:schemeClr val="tx1"/>
              </a:solidFill>
            </a:ln>
            <a:effectLst>
              <a:outerShdw blurRad="50800" dist="38100" dir="2700000" algn="tl" rotWithShape="0">
                <a:prstClr val="black">
                  <a:alpha val="40000"/>
                </a:prstClr>
              </a:outerShdw>
            </a:effectLst>
            <a:extLst/>
          </p:spPr>
        </p:pic>
        <p:sp>
          <p:nvSpPr>
            <p:cNvPr id="8" name="Text Box 208"/>
            <p:cNvSpPr txBox="1"/>
            <p:nvPr/>
          </p:nvSpPr>
          <p:spPr>
            <a:xfrm>
              <a:off x="3029991" y="2885480"/>
              <a:ext cx="828257" cy="161264"/>
            </a:xfrm>
            <a:prstGeom prst="rect">
              <a:avLst/>
            </a:prstGeom>
            <a:ln w="952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18000" tIns="18000" rIns="18000" bIns="18000" rtlCol="0" anchor="ctr">
              <a:spAutoFit/>
            </a:bodyPr>
            <a:lstStyle>
              <a:defPPr>
                <a:defRPr lang="sv-SE"/>
              </a:defPPr>
              <a:lvl1pPr algn="ctr">
                <a:defRPr sz="12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IET transport</a:t>
              </a:r>
              <a:endParaRPr lang="sv-SE" dirty="0"/>
            </a:p>
          </p:txBody>
        </p:sp>
        <p:sp>
          <p:nvSpPr>
            <p:cNvPr id="10" name="Text Box 208"/>
            <p:cNvSpPr txBox="1"/>
            <p:nvPr/>
          </p:nvSpPr>
          <p:spPr>
            <a:xfrm>
              <a:off x="4081551" y="4749307"/>
              <a:ext cx="987013" cy="296003"/>
            </a:xfrm>
            <a:prstGeom prst="rect">
              <a:avLst/>
            </a:prstGeom>
            <a:ln w="952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18000" tIns="18000" rIns="18000" bIns="18000" rtlCol="0" anchor="ctr">
              <a:spAutoFit/>
            </a:bodyPr>
            <a:lstStyle>
              <a:defPPr>
                <a:defRPr lang="sv-SE"/>
              </a:defPPr>
              <a:lvl1pPr algn="ctr">
                <a:defRPr sz="12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Vertical handling test stand</a:t>
              </a:r>
              <a:endParaRPr lang="sv-SE" dirty="0"/>
            </a:p>
          </p:txBody>
        </p:sp>
        <p:cxnSp>
          <p:nvCxnSpPr>
            <p:cNvPr id="11" name="Straight Arrow Connector 10"/>
            <p:cNvCxnSpPr>
              <a:stCxn id="10" idx="0"/>
            </p:cNvCxnSpPr>
            <p:nvPr/>
          </p:nvCxnSpPr>
          <p:spPr>
            <a:xfrm flipV="1">
              <a:off x="4575058" y="3782702"/>
              <a:ext cx="1047539" cy="96660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 Box 208"/>
            <p:cNvSpPr txBox="1"/>
            <p:nvPr/>
          </p:nvSpPr>
          <p:spPr>
            <a:xfrm>
              <a:off x="4081551" y="5065055"/>
              <a:ext cx="987013" cy="296003"/>
            </a:xfrm>
            <a:prstGeom prst="rect">
              <a:avLst/>
            </a:prstGeom>
            <a:ln w="952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18000" tIns="18000" rIns="18000" bIns="18000" rtlCol="0" anchor="ctr">
              <a:spAutoFit/>
            </a:bodyPr>
            <a:lstStyle>
              <a:defPPr>
                <a:defRPr lang="sv-SE"/>
              </a:defPPr>
              <a:lvl1pPr algn="ctr">
                <a:defRPr sz="12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Horizontal handling test stand</a:t>
              </a:r>
              <a:endParaRPr lang="sv-SE" dirty="0"/>
            </a:p>
          </p:txBody>
        </p:sp>
        <p:cxnSp>
          <p:nvCxnSpPr>
            <p:cNvPr id="35" name="Straight Arrow Connector 34"/>
            <p:cNvCxnSpPr>
              <a:stCxn id="8" idx="2"/>
            </p:cNvCxnSpPr>
            <p:nvPr/>
          </p:nvCxnSpPr>
          <p:spPr>
            <a:xfrm flipH="1">
              <a:off x="1666012" y="3046744"/>
              <a:ext cx="1778107" cy="147191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8" idx="2"/>
            </p:cNvCxnSpPr>
            <p:nvPr/>
          </p:nvCxnSpPr>
          <p:spPr>
            <a:xfrm>
              <a:off x="3444119" y="3046744"/>
              <a:ext cx="142664" cy="147930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8" idx="2"/>
            </p:cNvCxnSpPr>
            <p:nvPr/>
          </p:nvCxnSpPr>
          <p:spPr>
            <a:xfrm flipH="1">
              <a:off x="3250386" y="3046744"/>
              <a:ext cx="193734" cy="37463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0" idx="2"/>
            </p:cNvCxnSpPr>
            <p:nvPr/>
          </p:nvCxnSpPr>
          <p:spPr>
            <a:xfrm>
              <a:off x="4575058" y="5361058"/>
              <a:ext cx="1213371" cy="4530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 Box 208"/>
            <p:cNvSpPr txBox="1"/>
            <p:nvPr/>
          </p:nvSpPr>
          <p:spPr>
            <a:xfrm>
              <a:off x="3971060" y="2975915"/>
              <a:ext cx="976455" cy="161264"/>
            </a:xfrm>
            <a:prstGeom prst="rect">
              <a:avLst/>
            </a:prstGeom>
            <a:ln w="952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18000" tIns="18000" rIns="18000" bIns="18000" rtlCol="0" anchor="ctr">
              <a:spAutoFit/>
            </a:bodyPr>
            <a:lstStyle>
              <a:defPPr>
                <a:defRPr lang="sv-SE"/>
              </a:defPPr>
              <a:lvl1pPr algn="ctr">
                <a:defRPr sz="12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ACF docking</a:t>
              </a:r>
              <a:endParaRPr lang="sv-SE" dirty="0"/>
            </a:p>
          </p:txBody>
        </p:sp>
        <p:cxnSp>
          <p:nvCxnSpPr>
            <p:cNvPr id="55" name="Straight Arrow Connector 54"/>
            <p:cNvCxnSpPr>
              <a:stCxn id="54" idx="2"/>
            </p:cNvCxnSpPr>
            <p:nvPr/>
          </p:nvCxnSpPr>
          <p:spPr>
            <a:xfrm flipH="1">
              <a:off x="4218712" y="3137179"/>
              <a:ext cx="240575" cy="33754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 Box 208"/>
            <p:cNvSpPr txBox="1"/>
            <p:nvPr/>
          </p:nvSpPr>
          <p:spPr>
            <a:xfrm>
              <a:off x="1382715" y="5164135"/>
              <a:ext cx="1242058" cy="161264"/>
            </a:xfrm>
            <a:prstGeom prst="rect">
              <a:avLst/>
            </a:prstGeom>
            <a:ln w="952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18000" tIns="18000" rIns="18000" bIns="18000" rtlCol="0" anchor="ctr">
              <a:spAutoFit/>
            </a:bodyPr>
            <a:lstStyle>
              <a:defPPr>
                <a:defRPr lang="sv-SE"/>
              </a:defPPr>
              <a:lvl1pPr algn="ctr">
                <a:defRPr sz="12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LSC transport</a:t>
              </a:r>
              <a:endParaRPr lang="sv-SE" dirty="0"/>
            </a:p>
          </p:txBody>
        </p:sp>
        <p:cxnSp>
          <p:nvCxnSpPr>
            <p:cNvPr id="59" name="Straight Arrow Connector 58"/>
            <p:cNvCxnSpPr>
              <a:stCxn id="58" idx="2"/>
            </p:cNvCxnSpPr>
            <p:nvPr/>
          </p:nvCxnSpPr>
          <p:spPr>
            <a:xfrm flipH="1">
              <a:off x="1574571" y="5325399"/>
              <a:ext cx="429173" cy="80076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58" idx="2"/>
            </p:cNvCxnSpPr>
            <p:nvPr/>
          </p:nvCxnSpPr>
          <p:spPr>
            <a:xfrm>
              <a:off x="2003745" y="5325399"/>
              <a:ext cx="46938" cy="30942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58" idx="0"/>
            </p:cNvCxnSpPr>
            <p:nvPr/>
          </p:nvCxnSpPr>
          <p:spPr>
            <a:xfrm flipV="1">
              <a:off x="2003745" y="3975420"/>
              <a:ext cx="93874" cy="118871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10" idx="3"/>
            </p:cNvCxnSpPr>
            <p:nvPr/>
          </p:nvCxnSpPr>
          <p:spPr>
            <a:xfrm>
              <a:off x="5068564" y="4897309"/>
              <a:ext cx="554032" cy="52082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20" idx="3"/>
            </p:cNvCxnSpPr>
            <p:nvPr/>
          </p:nvCxnSpPr>
          <p:spPr>
            <a:xfrm flipV="1">
              <a:off x="5068564" y="3975420"/>
              <a:ext cx="719865" cy="12376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 Box 208"/>
            <p:cNvSpPr txBox="1"/>
            <p:nvPr/>
          </p:nvSpPr>
          <p:spPr>
            <a:xfrm>
              <a:off x="287275" y="3272722"/>
              <a:ext cx="828257" cy="565483"/>
            </a:xfrm>
            <a:prstGeom prst="rect">
              <a:avLst/>
            </a:prstGeom>
            <a:ln w="952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18000" tIns="18000" rIns="18000" bIns="18000" rtlCol="0" anchor="ctr">
              <a:spAutoFit/>
            </a:bodyPr>
            <a:lstStyle>
              <a:defPPr>
                <a:defRPr lang="sv-SE"/>
              </a:defPPr>
              <a:lvl1pPr algn="ctr">
                <a:defRPr sz="12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IET handover on bunker roof from bunker crane to D01/D03 crane</a:t>
              </a:r>
              <a:endParaRPr lang="sv-SE" dirty="0"/>
            </a:p>
          </p:txBody>
        </p:sp>
        <p:cxnSp>
          <p:nvCxnSpPr>
            <p:cNvPr id="51" name="Straight Arrow Connector 50"/>
            <p:cNvCxnSpPr>
              <a:stCxn id="49" idx="2"/>
            </p:cNvCxnSpPr>
            <p:nvPr/>
          </p:nvCxnSpPr>
          <p:spPr>
            <a:xfrm>
              <a:off x="701404" y="3838205"/>
              <a:ext cx="622290" cy="73157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216" name="Group 9215"/>
          <p:cNvGrpSpPr/>
          <p:nvPr/>
        </p:nvGrpSpPr>
        <p:grpSpPr>
          <a:xfrm>
            <a:off x="1814170" y="2151242"/>
            <a:ext cx="5270476" cy="4003818"/>
            <a:chOff x="1814170" y="2151242"/>
            <a:chExt cx="5270476" cy="4003818"/>
          </a:xfrm>
        </p:grpSpPr>
        <p:cxnSp>
          <p:nvCxnSpPr>
            <p:cNvPr id="24" name="Straight Connector 23"/>
            <p:cNvCxnSpPr/>
            <p:nvPr/>
          </p:nvCxnSpPr>
          <p:spPr>
            <a:xfrm flipV="1">
              <a:off x="1814170" y="3568523"/>
              <a:ext cx="133367" cy="186911"/>
            </a:xfrm>
            <a:prstGeom prst="line">
              <a:avLst/>
            </a:prstGeom>
            <a:ln w="381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54769" y="3021178"/>
              <a:ext cx="351317" cy="640800"/>
            </a:xfrm>
            <a:prstGeom prst="line">
              <a:avLst/>
            </a:prstGeom>
            <a:ln w="381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 Box 225"/>
            <p:cNvSpPr txBox="1"/>
            <p:nvPr/>
          </p:nvSpPr>
          <p:spPr>
            <a:xfrm>
              <a:off x="6021753" y="3432322"/>
              <a:ext cx="1062893" cy="40568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18000" tIns="18000" rIns="18000" bIns="18000" rtlCol="0" anchor="ctr" anchorCtr="0">
              <a:spAutoFit/>
            </a:bodyPr>
            <a:lstStyle>
              <a:defPPr>
                <a:defRPr lang="sv-SE"/>
              </a:defPPr>
              <a:lvl1pPr algn="ct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t>Exchange route NBPI/NBPP</a:t>
              </a:r>
              <a:endParaRPr lang="sv-SE" dirty="0"/>
            </a:p>
          </p:txBody>
        </p:sp>
        <p:cxnSp>
          <p:nvCxnSpPr>
            <p:cNvPr id="30" name="Straight Connector 29"/>
            <p:cNvCxnSpPr/>
            <p:nvPr/>
          </p:nvCxnSpPr>
          <p:spPr>
            <a:xfrm flipH="1">
              <a:off x="1814170" y="3305579"/>
              <a:ext cx="2991916" cy="416331"/>
            </a:xfrm>
            <a:prstGeom prst="line">
              <a:avLst/>
            </a:prstGeom>
            <a:ln w="381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4798770" y="3327869"/>
              <a:ext cx="1" cy="356399"/>
            </a:xfrm>
            <a:prstGeom prst="line">
              <a:avLst/>
            </a:prstGeom>
            <a:ln w="381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454768" y="2221096"/>
              <a:ext cx="1" cy="805114"/>
            </a:xfrm>
            <a:prstGeom prst="line">
              <a:avLst/>
            </a:prstGeom>
            <a:ln w="381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4454769" y="2232659"/>
              <a:ext cx="175658" cy="320401"/>
            </a:xfrm>
            <a:prstGeom prst="line">
              <a:avLst/>
            </a:prstGeom>
            <a:ln w="381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630427" y="2435030"/>
              <a:ext cx="813592" cy="113213"/>
            </a:xfrm>
            <a:prstGeom prst="line">
              <a:avLst/>
            </a:prstGeom>
            <a:ln w="381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rot="16366418">
              <a:off x="5349744" y="2133683"/>
              <a:ext cx="567576" cy="602694"/>
            </a:xfrm>
            <a:prstGeom prst="arc">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ln>
                  <a:solidFill>
                    <a:schemeClr val="tx1"/>
                  </a:solidFill>
                  <a:headEnd type="triangle"/>
                </a:ln>
              </a:endParaRPr>
            </a:p>
          </p:txBody>
        </p:sp>
        <p:cxnSp>
          <p:nvCxnSpPr>
            <p:cNvPr id="57" name="Straight Connector 56"/>
            <p:cNvCxnSpPr/>
            <p:nvPr/>
          </p:nvCxnSpPr>
          <p:spPr>
            <a:xfrm>
              <a:off x="2810533" y="5181600"/>
              <a:ext cx="0" cy="973460"/>
            </a:xfrm>
            <a:prstGeom prst="line">
              <a:avLst/>
            </a:prstGeom>
            <a:ln w="38100">
              <a:solidFill>
                <a:schemeClr val="accent6">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861404" y="2435030"/>
              <a:ext cx="2582615" cy="359376"/>
            </a:xfrm>
            <a:prstGeom prst="line">
              <a:avLst/>
            </a:prstGeom>
            <a:ln w="38100">
              <a:solidFill>
                <a:schemeClr val="accent6">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8144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9523" y="1719506"/>
            <a:ext cx="3061148" cy="1683631"/>
          </a:xfrm>
          <a:prstGeom prst="rect">
            <a:avLst/>
          </a:prstGeom>
        </p:spPr>
      </p:pic>
      <p:pic>
        <p:nvPicPr>
          <p:cNvPr id="11" name="Content Placeholder 4"/>
          <p:cNvPicPr>
            <a:picLocks noGrp="1" noChangeAspect="1"/>
          </p:cNvPicPr>
          <p:nvPr>
            <p:ph sz="half" idx="4294967295"/>
          </p:nvPr>
        </p:nvPicPr>
        <p:blipFill>
          <a:blip r:embed="rId4" cstate="screen">
            <a:extLst>
              <a:ext uri="{28A0092B-C50C-407E-A947-70E740481C1C}">
                <a14:useLocalDpi xmlns:a14="http://schemas.microsoft.com/office/drawing/2010/main"/>
              </a:ext>
            </a:extLst>
          </a:blip>
          <a:srcRect/>
          <a:stretch>
            <a:fillRect/>
          </a:stretch>
        </p:blipFill>
        <p:spPr>
          <a:xfrm>
            <a:off x="89876" y="1619984"/>
            <a:ext cx="2037606" cy="2283497"/>
          </a:xfrm>
          <a:prstGeom prst="rect">
            <a:avLst/>
          </a:prstGeom>
        </p:spPr>
      </p:pic>
      <p:graphicFrame>
        <p:nvGraphicFramePr>
          <p:cNvPr id="10" name="Diagram 9"/>
          <p:cNvGraphicFramePr/>
          <p:nvPr>
            <p:extLst/>
          </p:nvPr>
        </p:nvGraphicFramePr>
        <p:xfrm>
          <a:off x="1226973" y="2547308"/>
          <a:ext cx="6888271" cy="41952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11" descr="rad.jpg"/>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3967931" y="1140906"/>
            <a:ext cx="1386768" cy="1298769"/>
          </a:xfrm>
          <a:prstGeom prst="rect">
            <a:avLst/>
          </a:prstGeom>
        </p:spPr>
      </p:pic>
      <p:sp>
        <p:nvSpPr>
          <p:cNvPr id="14" name="Title 13"/>
          <p:cNvSpPr>
            <a:spLocks noGrp="1"/>
          </p:cNvSpPr>
          <p:nvPr>
            <p:ph type="title"/>
          </p:nvPr>
        </p:nvSpPr>
        <p:spPr>
          <a:xfrm>
            <a:off x="158791" y="52572"/>
            <a:ext cx="7139136" cy="1143000"/>
          </a:xfrm>
        </p:spPr>
        <p:txBody>
          <a:bodyPr>
            <a:normAutofit/>
          </a:bodyPr>
          <a:lstStyle/>
          <a:p>
            <a:r>
              <a:rPr lang="en-US" dirty="0"/>
              <a:t>ESS unique source,</a:t>
            </a:r>
            <a:br>
              <a:rPr lang="en-US" dirty="0"/>
            </a:br>
            <a:r>
              <a:rPr lang="en-US" dirty="0"/>
              <a:t>setting unique boundary conditions.</a:t>
            </a:r>
          </a:p>
        </p:txBody>
      </p:sp>
      <p:sp>
        <p:nvSpPr>
          <p:cNvPr id="7" name="TextBox 6"/>
          <p:cNvSpPr txBox="1"/>
          <p:nvPr/>
        </p:nvSpPr>
        <p:spPr>
          <a:xfrm>
            <a:off x="158791" y="1801616"/>
            <a:ext cx="2501035"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t> 2 -3 times more mechanical devices on a ‘long pulse instrument’ than at existing types</a:t>
            </a:r>
          </a:p>
        </p:txBody>
      </p:sp>
      <p:sp>
        <p:nvSpPr>
          <p:cNvPr id="8" name="TextBox 7"/>
          <p:cNvSpPr txBox="1"/>
          <p:nvPr/>
        </p:nvSpPr>
        <p:spPr>
          <a:xfrm>
            <a:off x="255913" y="5026535"/>
            <a:ext cx="2306789" cy="1477328"/>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dirty="0"/>
              <a:t>60-70% of all ‘mechanical’ components on instruments are  within bunker volume </a:t>
            </a:r>
          </a:p>
        </p:txBody>
      </p:sp>
    </p:spTree>
    <p:extLst>
      <p:ext uri="{BB962C8B-B14F-4D97-AF65-F5344CB8AC3E}">
        <p14:creationId xmlns:p14="http://schemas.microsoft.com/office/powerpoint/2010/main" val="322107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138" y="131763"/>
            <a:ext cx="7139136" cy="1143000"/>
          </a:xfrm>
        </p:spPr>
        <p:txBody>
          <a:bodyPr/>
          <a:lstStyle/>
          <a:p>
            <a:r>
              <a:rPr lang="en-US" dirty="0"/>
              <a:t>Installed systems</a:t>
            </a:r>
            <a:br>
              <a:rPr lang="en-US" dirty="0"/>
            </a:br>
            <a:r>
              <a:rPr lang="en-US" dirty="0"/>
              <a:t>Inside / Outside / Feed through</a:t>
            </a:r>
          </a:p>
        </p:txBody>
      </p:sp>
      <p:sp>
        <p:nvSpPr>
          <p:cNvPr id="3" name="Content Placeholder 2"/>
          <p:cNvSpPr>
            <a:spLocks noGrp="1"/>
          </p:cNvSpPr>
          <p:nvPr>
            <p:ph idx="1"/>
          </p:nvPr>
        </p:nvSpPr>
        <p:spPr/>
        <p:txBody>
          <a:bodyPr/>
          <a:lstStyle/>
          <a:p>
            <a:r>
              <a:rPr lang="en-US" dirty="0"/>
              <a:t>Insert schematic of bunker components here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813" y="1428750"/>
            <a:ext cx="8766151" cy="5429250"/>
          </a:xfrm>
          <a:prstGeom prst="rect">
            <a:avLst/>
          </a:prstGeom>
        </p:spPr>
      </p:pic>
      <p:sp>
        <p:nvSpPr>
          <p:cNvPr id="5" name="Rectangle 4"/>
          <p:cNvSpPr/>
          <p:nvPr/>
        </p:nvSpPr>
        <p:spPr>
          <a:xfrm>
            <a:off x="211139" y="3010743"/>
            <a:ext cx="5867619" cy="166233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82828" y="2657872"/>
            <a:ext cx="1760017" cy="338554"/>
          </a:xfrm>
          <a:prstGeom prst="rect">
            <a:avLst/>
          </a:prstGeom>
          <a:solidFill>
            <a:srgbClr val="FFFFFF"/>
          </a:solidFill>
        </p:spPr>
        <p:txBody>
          <a:bodyPr wrap="none" rtlCol="0">
            <a:spAutoFit/>
          </a:bodyPr>
          <a:lstStyle/>
          <a:p>
            <a:r>
              <a:rPr lang="en-US" sz="1600" dirty="0"/>
              <a:t>BUNKER Perimeter</a:t>
            </a:r>
          </a:p>
        </p:txBody>
      </p:sp>
      <p:sp>
        <p:nvSpPr>
          <p:cNvPr id="8" name="TextBox 7"/>
          <p:cNvSpPr txBox="1"/>
          <p:nvPr/>
        </p:nvSpPr>
        <p:spPr>
          <a:xfrm>
            <a:off x="374287" y="3220654"/>
            <a:ext cx="1668558" cy="307777"/>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sz="1400" dirty="0"/>
              <a:t>In-monolith systems</a:t>
            </a:r>
          </a:p>
        </p:txBody>
      </p:sp>
      <p:sp>
        <p:nvSpPr>
          <p:cNvPr id="9" name="TextBox 8"/>
          <p:cNvSpPr txBox="1"/>
          <p:nvPr/>
        </p:nvSpPr>
        <p:spPr>
          <a:xfrm>
            <a:off x="457200" y="4673073"/>
            <a:ext cx="1165629" cy="307777"/>
          </a:xfrm>
          <a:prstGeom prst="rect">
            <a:avLst/>
          </a:prstGeom>
          <a:noFill/>
        </p:spPr>
        <p:txBody>
          <a:bodyPr wrap="none" rtlCol="0">
            <a:spAutoFit/>
          </a:bodyPr>
          <a:lstStyle/>
          <a:p>
            <a:r>
              <a:rPr lang="en-US" sz="1400" dirty="0"/>
              <a:t>Feed through</a:t>
            </a:r>
          </a:p>
        </p:txBody>
      </p:sp>
      <p:cxnSp>
        <p:nvCxnSpPr>
          <p:cNvPr id="11" name="Straight Connector 10"/>
          <p:cNvCxnSpPr/>
          <p:nvPr/>
        </p:nvCxnSpPr>
        <p:spPr>
          <a:xfrm>
            <a:off x="2910954" y="4798697"/>
            <a:ext cx="3257527" cy="0"/>
          </a:xfrm>
          <a:prstGeom prst="line">
            <a:avLst/>
          </a:prstGeom>
          <a:ln w="762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9" idx="3"/>
          </p:cNvCxnSpPr>
          <p:nvPr/>
        </p:nvCxnSpPr>
        <p:spPr>
          <a:xfrm>
            <a:off x="1622829" y="4826962"/>
            <a:ext cx="1138297"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303453" y="3279757"/>
            <a:ext cx="1704634" cy="307777"/>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US" sz="1400" dirty="0"/>
              <a:t>‘Instrument systems’</a:t>
            </a:r>
          </a:p>
        </p:txBody>
      </p:sp>
      <p:cxnSp>
        <p:nvCxnSpPr>
          <p:cNvPr id="18" name="Straight Connector 17"/>
          <p:cNvCxnSpPr/>
          <p:nvPr/>
        </p:nvCxnSpPr>
        <p:spPr>
          <a:xfrm>
            <a:off x="6168481" y="3010743"/>
            <a:ext cx="0" cy="1714719"/>
          </a:xfrm>
          <a:prstGeom prst="line">
            <a:avLst/>
          </a:prstGeom>
          <a:ln w="762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84636" y="3010743"/>
            <a:ext cx="0" cy="1714719"/>
          </a:xfrm>
          <a:prstGeom prst="line">
            <a:avLst/>
          </a:prstGeom>
          <a:ln w="76200"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891903" y="4320738"/>
            <a:ext cx="748923" cy="307777"/>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en-US" sz="1400" dirty="0"/>
              <a:t>Utilities</a:t>
            </a:r>
          </a:p>
        </p:txBody>
      </p:sp>
    </p:spTree>
    <p:extLst>
      <p:ext uri="{BB962C8B-B14F-4D97-AF65-F5344CB8AC3E}">
        <p14:creationId xmlns:p14="http://schemas.microsoft.com/office/powerpoint/2010/main" val="620914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F70D2E4-F146-2B47-B437-05DD1A345B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442016"/>
            <a:ext cx="8106877" cy="5096896"/>
          </a:xfrm>
          <a:prstGeom prst="rect">
            <a:avLst/>
          </a:prstGeom>
        </p:spPr>
      </p:pic>
      <p:sp>
        <p:nvSpPr>
          <p:cNvPr id="2" name="Title 1"/>
          <p:cNvSpPr>
            <a:spLocks noGrp="1"/>
          </p:cNvSpPr>
          <p:nvPr>
            <p:ph type="title"/>
          </p:nvPr>
        </p:nvSpPr>
        <p:spPr/>
        <p:txBody>
          <a:bodyPr/>
          <a:lstStyle/>
          <a:p>
            <a:r>
              <a:rPr lang="en-US" dirty="0"/>
              <a:t>Overview </a:t>
            </a:r>
            <a:br>
              <a:rPr lang="en-US" dirty="0"/>
            </a:br>
            <a:r>
              <a:rPr lang="en-US" dirty="0"/>
              <a:t>Bunker context</a:t>
            </a:r>
          </a:p>
        </p:txBody>
      </p:sp>
      <p:sp>
        <p:nvSpPr>
          <p:cNvPr id="5" name="Slide Number Placeholder 4"/>
          <p:cNvSpPr>
            <a:spLocks noGrp="1"/>
          </p:cNvSpPr>
          <p:nvPr>
            <p:ph type="sldNum" sz="quarter" idx="12"/>
          </p:nvPr>
        </p:nvSpPr>
        <p:spPr/>
        <p:txBody>
          <a:bodyPr/>
          <a:lstStyle/>
          <a:p>
            <a:fld id="{551115BC-487E-4422-894C-CB7CD3E79223}" type="slidenum">
              <a:rPr lang="sv-SE" smtClean="0"/>
              <a:t>8</a:t>
            </a:fld>
            <a:endParaRPr lang="sv-SE"/>
          </a:p>
        </p:txBody>
      </p:sp>
      <p:sp>
        <p:nvSpPr>
          <p:cNvPr id="4" name="Content Placeholder 3"/>
          <p:cNvSpPr>
            <a:spLocks noGrp="1"/>
          </p:cNvSpPr>
          <p:nvPr>
            <p:ph sz="half" idx="2"/>
          </p:nvPr>
        </p:nvSpPr>
        <p:spPr>
          <a:xfrm>
            <a:off x="251520" y="5128102"/>
            <a:ext cx="2088232" cy="1617043"/>
          </a:xfrm>
        </p:spPr>
        <p:txBody>
          <a:bodyPr>
            <a:normAutofit fontScale="92500" lnSpcReduction="20000"/>
          </a:bodyPr>
          <a:lstStyle/>
          <a:p>
            <a:r>
              <a:rPr lang="en-US" dirty="0">
                <a:solidFill>
                  <a:schemeClr val="tx1"/>
                </a:solidFill>
              </a:rPr>
              <a:t>Long </a:t>
            </a:r>
          </a:p>
          <a:p>
            <a:r>
              <a:rPr lang="en-US" dirty="0">
                <a:solidFill>
                  <a:schemeClr val="tx1"/>
                </a:solidFill>
              </a:rPr>
              <a:t>Short</a:t>
            </a:r>
          </a:p>
          <a:p>
            <a:r>
              <a:rPr lang="en-US" dirty="0">
                <a:solidFill>
                  <a:schemeClr val="tx1"/>
                </a:solidFill>
              </a:rPr>
              <a:t>Straight</a:t>
            </a:r>
          </a:p>
          <a:p>
            <a:r>
              <a:rPr lang="en-US" dirty="0">
                <a:solidFill>
                  <a:schemeClr val="tx1"/>
                </a:solidFill>
              </a:rPr>
              <a:t>Curved</a:t>
            </a:r>
          </a:p>
        </p:txBody>
      </p:sp>
    </p:spTree>
    <p:extLst>
      <p:ext uri="{BB962C8B-B14F-4D97-AF65-F5344CB8AC3E}">
        <p14:creationId xmlns:p14="http://schemas.microsoft.com/office/powerpoint/2010/main" val="378668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0A27-5E6F-8945-B047-39CB5E463EA2}"/>
              </a:ext>
            </a:extLst>
          </p:cNvPr>
          <p:cNvSpPr>
            <a:spLocks noGrp="1"/>
          </p:cNvSpPr>
          <p:nvPr>
            <p:ph type="title"/>
          </p:nvPr>
        </p:nvSpPr>
        <p:spPr/>
        <p:txBody>
          <a:bodyPr/>
          <a:lstStyle/>
          <a:p>
            <a:r>
              <a:rPr lang="en-GB" dirty="0"/>
              <a:t>Long pulse instrument</a:t>
            </a:r>
          </a:p>
        </p:txBody>
      </p:sp>
      <p:sp>
        <p:nvSpPr>
          <p:cNvPr id="3" name="Content Placeholder 2">
            <a:extLst>
              <a:ext uri="{FF2B5EF4-FFF2-40B4-BE49-F238E27FC236}">
                <a16:creationId xmlns:a16="http://schemas.microsoft.com/office/drawing/2014/main" id="{78A367C0-BBF3-5E4A-9BB7-12C7BBB47E20}"/>
              </a:ext>
            </a:extLst>
          </p:cNvPr>
          <p:cNvSpPr>
            <a:spLocks noGrp="1"/>
          </p:cNvSpPr>
          <p:nvPr>
            <p:ph sz="half" idx="1"/>
          </p:nvPr>
        </p:nvSpPr>
        <p:spPr>
          <a:xfrm>
            <a:off x="457199" y="1600202"/>
            <a:ext cx="8399929" cy="4525963"/>
          </a:xfrm>
        </p:spPr>
        <p:txBody>
          <a:bodyPr/>
          <a:lstStyle/>
          <a:p>
            <a:r>
              <a:rPr lang="en-GB" dirty="0"/>
              <a:t>Like short pulse instruments only more so …</a:t>
            </a:r>
          </a:p>
          <a:p>
            <a:endParaRPr lang="en-GB" dirty="0"/>
          </a:p>
          <a:p>
            <a:r>
              <a:rPr lang="en-GB" dirty="0"/>
              <a:t>3 times more choppers  many in the first meters </a:t>
            </a:r>
            <a:r>
              <a:rPr lang="en-GB" dirty="0" err="1"/>
              <a:t>ie</a:t>
            </a:r>
            <a:r>
              <a:rPr lang="en-GB" dirty="0"/>
              <a:t> in bunker</a:t>
            </a:r>
          </a:p>
          <a:p>
            <a:endParaRPr lang="en-GB" dirty="0"/>
          </a:p>
          <a:p>
            <a:r>
              <a:rPr lang="en-GB" dirty="0"/>
              <a:t>Results in an elevated need for access for maintenance</a:t>
            </a:r>
          </a:p>
          <a:p>
            <a:r>
              <a:rPr lang="en-GB" dirty="0"/>
              <a:t>Drive Bunker design</a:t>
            </a:r>
          </a:p>
        </p:txBody>
      </p:sp>
      <p:sp>
        <p:nvSpPr>
          <p:cNvPr id="5" name="Slide Number Placeholder 4">
            <a:extLst>
              <a:ext uri="{FF2B5EF4-FFF2-40B4-BE49-F238E27FC236}">
                <a16:creationId xmlns:a16="http://schemas.microsoft.com/office/drawing/2014/main" id="{676E115D-2918-D44C-BA6C-64251366AE0E}"/>
              </a:ext>
            </a:extLst>
          </p:cNvPr>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9</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721316213"/>
      </p:ext>
    </p:extLst>
  </p:cSld>
  <p:clrMapOvr>
    <a:masterClrMapping/>
  </p:clrMapOvr>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S Core Powerpoint" id="{F02C5803-D437-4A4B-B279-84472F47EB33}" vid="{77746F4A-52A9-724A-84EC-D1436FAAE3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ESS.thmx</Template>
  <TotalTime>10796</TotalTime>
  <Words>2051</Words>
  <Application>Microsoft Macintosh PowerPoint</Application>
  <PresentationFormat>On-screen Show (4:3)</PresentationFormat>
  <Paragraphs>721</Paragraphs>
  <Slides>50</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SansSerif</vt:lpstr>
      <vt:lpstr>ESS Core Powerpoint</vt:lpstr>
      <vt:lpstr>Bunker reloaded a strategic overview of current thinking</vt:lpstr>
      <vt:lpstr>Approach</vt:lpstr>
      <vt:lpstr>Game plan</vt:lpstr>
      <vt:lpstr>The Bunker an important operational ‘node’</vt:lpstr>
      <vt:lpstr> </vt:lpstr>
      <vt:lpstr>ESS unique source, setting unique boundary conditions.</vt:lpstr>
      <vt:lpstr>Installed systems Inside / Outside / Feed through</vt:lpstr>
      <vt:lpstr>Overview  Bunker context</vt:lpstr>
      <vt:lpstr>Long pulse instrument</vt:lpstr>
      <vt:lpstr>The bunker - content</vt:lpstr>
      <vt:lpstr>PowerPoint Presentation</vt:lpstr>
      <vt:lpstr>R6 Frame</vt:lpstr>
      <vt:lpstr>Wall</vt:lpstr>
      <vt:lpstr>Wall</vt:lpstr>
      <vt:lpstr>Roof</vt:lpstr>
      <vt:lpstr>Blocks installation – access cases</vt:lpstr>
      <vt:lpstr>Function House equipment</vt:lpstr>
      <vt:lpstr>ESS-0060210, Bunker System,  System Requirements Specification (SRS)</vt:lpstr>
      <vt:lpstr>Unfolding the requirements</vt:lpstr>
      <vt:lpstr>Construction phase Target system Installation</vt:lpstr>
      <vt:lpstr>Operational phase Target systems access  </vt:lpstr>
      <vt:lpstr>Conventional safety Fire !</vt:lpstr>
      <vt:lpstr>Conventional safety Hazards</vt:lpstr>
      <vt:lpstr>2 Feed through</vt:lpstr>
      <vt:lpstr>3 Run</vt:lpstr>
      <vt:lpstr>4 Point of Use going the last mile </vt:lpstr>
      <vt:lpstr>Which equipment should be equipped to be remote handled ?</vt:lpstr>
      <vt:lpstr>Zone I  Remote handling Ready</vt:lpstr>
      <vt:lpstr>Unscheduled  (breakdowns &amp; unforseen)</vt:lpstr>
      <vt:lpstr>Operational Environment</vt:lpstr>
      <vt:lpstr>Conditions in the Bunker (beam off) Component Activation </vt:lpstr>
      <vt:lpstr>Accessibility during shutdown - front of bunker</vt:lpstr>
      <vt:lpstr>Accessibility during shutdown - rear of bunker</vt:lpstr>
      <vt:lpstr>Access strategy Divide and … protect</vt:lpstr>
      <vt:lpstr>INTERVENTIONS IB - MINOR</vt:lpstr>
      <vt:lpstr>‘Quick’ access - Short shutdown </vt:lpstr>
      <vt:lpstr>PowerPoint Presentation</vt:lpstr>
      <vt:lpstr>PowerPoint Presentation</vt:lpstr>
      <vt:lpstr>Design constraints  - all systems</vt:lpstr>
      <vt:lpstr>Utilities routing</vt:lpstr>
      <vt:lpstr>INTERVENTIONS I A - MAJOR</vt:lpstr>
      <vt:lpstr>Interventions IA Major</vt:lpstr>
      <vt:lpstr>PowerPoint Presentation</vt:lpstr>
      <vt:lpstr>PowerPoint Presentation</vt:lpstr>
      <vt:lpstr>‘Full access’ Long instrument - long shutdown </vt:lpstr>
      <vt:lpstr>Intervention Major Design constraints  - all systems</vt:lpstr>
      <vt:lpstr>Logistics</vt:lpstr>
      <vt:lpstr>Logistics Implicit requirement on cranes (&amp; instruments)</vt:lpstr>
      <vt:lpstr>Crane route</vt:lpstr>
      <vt:lpstr>NBEX locations and transport</vt:lpstr>
    </vt:vector>
  </TitlesOfParts>
  <Company>European Spallation Source ESS AB</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Instrument maintenance</dc:title>
  <dc:creator>Iain Sutton</dc:creator>
  <cp:lastModifiedBy>Microsoft Office User</cp:lastModifiedBy>
  <cp:revision>420</cp:revision>
  <dcterms:created xsi:type="dcterms:W3CDTF">2016-09-26T07:37:07Z</dcterms:created>
  <dcterms:modified xsi:type="dcterms:W3CDTF">2019-06-17T10:31:23Z</dcterms:modified>
</cp:coreProperties>
</file>