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42"/>
  </p:notesMasterIdLst>
  <p:handoutMasterIdLst>
    <p:handoutMasterId r:id="rId43"/>
  </p:handoutMasterIdLst>
  <p:sldIdLst>
    <p:sldId id="259" r:id="rId3"/>
    <p:sldId id="264" r:id="rId4"/>
    <p:sldId id="263" r:id="rId5"/>
    <p:sldId id="278" r:id="rId6"/>
    <p:sldId id="279" r:id="rId7"/>
    <p:sldId id="257" r:id="rId8"/>
    <p:sldId id="266" r:id="rId9"/>
    <p:sldId id="267" r:id="rId10"/>
    <p:sldId id="351" r:id="rId11"/>
    <p:sldId id="406" r:id="rId12"/>
    <p:sldId id="268" r:id="rId13"/>
    <p:sldId id="269" r:id="rId14"/>
    <p:sldId id="270" r:id="rId15"/>
    <p:sldId id="271" r:id="rId16"/>
    <p:sldId id="407" r:id="rId17"/>
    <p:sldId id="287" r:id="rId18"/>
    <p:sldId id="408" r:id="rId19"/>
    <p:sldId id="409" r:id="rId20"/>
    <p:sldId id="410" r:id="rId21"/>
    <p:sldId id="411" r:id="rId22"/>
    <p:sldId id="428" r:id="rId23"/>
    <p:sldId id="274" r:id="rId24"/>
    <p:sldId id="429" r:id="rId25"/>
    <p:sldId id="425" r:id="rId26"/>
    <p:sldId id="426" r:id="rId27"/>
    <p:sldId id="427" r:id="rId28"/>
    <p:sldId id="424"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J" initials="BLJ" lastIdx="1" clrIdx="0">
    <p:extLst>
      <p:ext uri="{19B8F6BF-5375-455C-9EA6-DF929625EA0E}">
        <p15:presenceInfo xmlns:p15="http://schemas.microsoft.com/office/powerpoint/2012/main" userId="BL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3771B9"/>
    <a:srgbClr val="00B150"/>
    <a:srgbClr val="D9D9D9"/>
    <a:srgbClr val="BFBFBF"/>
    <a:srgbClr val="1E9FDB"/>
    <a:srgbClr val="76D6FF"/>
    <a:srgbClr val="0094CA"/>
    <a:srgbClr val="13A1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29" autoAdjust="0"/>
    <p:restoredTop sz="95169" autoAdjust="0"/>
  </p:normalViewPr>
  <p:slideViewPr>
    <p:cSldViewPr>
      <p:cViewPr varScale="1">
        <p:scale>
          <a:sx n="121" d="100"/>
          <a:sy n="121" d="100"/>
        </p:scale>
        <p:origin x="176" y="544"/>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2T19:36:03.467"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AC6C6-5E29-0643-AF7B-E99F3462B85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04E6420D-652A-4348-8746-0F1A8D8F7828}">
      <dgm:prSet phldrT="[Text]"/>
      <dgm:spPr/>
      <dgm:t>
        <a:bodyPr/>
        <a:lstStyle/>
        <a:p>
          <a:r>
            <a:rPr lang="en-US" dirty="0"/>
            <a:t>January</a:t>
          </a:r>
        </a:p>
      </dgm:t>
    </dgm:pt>
    <dgm:pt modelId="{79E0F6F6-8410-3D40-B61D-B22AB1F6B100}" type="parTrans" cxnId="{C48F33C2-9082-7A41-B05B-AAF255D2176C}">
      <dgm:prSet/>
      <dgm:spPr/>
      <dgm:t>
        <a:bodyPr/>
        <a:lstStyle/>
        <a:p>
          <a:endParaRPr lang="en-US"/>
        </a:p>
      </dgm:t>
    </dgm:pt>
    <dgm:pt modelId="{34A29B7F-77E7-1943-A026-7C5C201ACB75}" type="sibTrans" cxnId="{C48F33C2-9082-7A41-B05B-AAF255D2176C}">
      <dgm:prSet/>
      <dgm:spPr/>
      <dgm:t>
        <a:bodyPr/>
        <a:lstStyle/>
        <a:p>
          <a:endParaRPr lang="en-US"/>
        </a:p>
      </dgm:t>
    </dgm:pt>
    <dgm:pt modelId="{ED45A225-C0C2-8048-B519-60D38C9E17C6}">
      <dgm:prSet phldrT="[Text]"/>
      <dgm:spPr/>
      <dgm:t>
        <a:bodyPr/>
        <a:lstStyle/>
        <a:p>
          <a:r>
            <a:rPr lang="en-US" dirty="0"/>
            <a:t>February</a:t>
          </a:r>
        </a:p>
      </dgm:t>
    </dgm:pt>
    <dgm:pt modelId="{F47C34E9-ED56-6745-BBF9-CDA43F90774A}" type="parTrans" cxnId="{DEA10D3D-11F0-264F-BCD6-93CBE1980E46}">
      <dgm:prSet/>
      <dgm:spPr/>
      <dgm:t>
        <a:bodyPr/>
        <a:lstStyle/>
        <a:p>
          <a:endParaRPr lang="en-US"/>
        </a:p>
      </dgm:t>
    </dgm:pt>
    <dgm:pt modelId="{672D222E-4B6D-B341-A256-7B19B6CE76F6}" type="sibTrans" cxnId="{DEA10D3D-11F0-264F-BCD6-93CBE1980E46}">
      <dgm:prSet/>
      <dgm:spPr/>
      <dgm:t>
        <a:bodyPr/>
        <a:lstStyle/>
        <a:p>
          <a:endParaRPr lang="en-US"/>
        </a:p>
      </dgm:t>
    </dgm:pt>
    <dgm:pt modelId="{95B876EB-6CB6-DC4D-B70E-442A8A6BACBA}">
      <dgm:prSet phldrT="[Text]"/>
      <dgm:spPr/>
      <dgm:t>
        <a:bodyPr/>
        <a:lstStyle/>
        <a:p>
          <a:r>
            <a:rPr lang="en-US" dirty="0"/>
            <a:t>March</a:t>
          </a:r>
        </a:p>
      </dgm:t>
    </dgm:pt>
    <dgm:pt modelId="{955504E4-5403-9D4D-8FBB-C7A1848DC800}" type="parTrans" cxnId="{6BA679BD-7A65-4746-8194-79F60E4E23AD}">
      <dgm:prSet/>
      <dgm:spPr/>
      <dgm:t>
        <a:bodyPr/>
        <a:lstStyle/>
        <a:p>
          <a:endParaRPr lang="en-US"/>
        </a:p>
      </dgm:t>
    </dgm:pt>
    <dgm:pt modelId="{64FF5E84-09D9-7A49-9032-F85F5E749AAC}" type="sibTrans" cxnId="{6BA679BD-7A65-4746-8194-79F60E4E23AD}">
      <dgm:prSet/>
      <dgm:spPr/>
      <dgm:t>
        <a:bodyPr/>
        <a:lstStyle/>
        <a:p>
          <a:endParaRPr lang="en-US"/>
        </a:p>
      </dgm:t>
    </dgm:pt>
    <dgm:pt modelId="{1A2AF00E-1164-FA40-BEED-E51C7BF7EC24}">
      <dgm:prSet phldrT="[Text]"/>
      <dgm:spPr/>
      <dgm:t>
        <a:bodyPr/>
        <a:lstStyle/>
        <a:p>
          <a:r>
            <a:rPr lang="en-US" dirty="0"/>
            <a:t>April</a:t>
          </a:r>
        </a:p>
      </dgm:t>
    </dgm:pt>
    <dgm:pt modelId="{41566799-28FD-0149-8DDF-3A84523D5CB5}" type="parTrans" cxnId="{8F2F9E9B-910F-834C-A9F9-AEE912B3573C}">
      <dgm:prSet/>
      <dgm:spPr/>
      <dgm:t>
        <a:bodyPr/>
        <a:lstStyle/>
        <a:p>
          <a:endParaRPr lang="en-US"/>
        </a:p>
      </dgm:t>
    </dgm:pt>
    <dgm:pt modelId="{61CE958E-24E5-BC46-805B-584D72740F82}" type="sibTrans" cxnId="{8F2F9E9B-910F-834C-A9F9-AEE912B3573C}">
      <dgm:prSet/>
      <dgm:spPr/>
      <dgm:t>
        <a:bodyPr/>
        <a:lstStyle/>
        <a:p>
          <a:endParaRPr lang="en-US"/>
        </a:p>
      </dgm:t>
    </dgm:pt>
    <dgm:pt modelId="{D80AA439-3E56-A64A-82D4-B190BAAC5F61}">
      <dgm:prSet phldrT="[Text]"/>
      <dgm:spPr/>
      <dgm:t>
        <a:bodyPr/>
        <a:lstStyle/>
        <a:p>
          <a:r>
            <a:rPr lang="en-US" dirty="0"/>
            <a:t>May</a:t>
          </a:r>
        </a:p>
      </dgm:t>
    </dgm:pt>
    <dgm:pt modelId="{F43B14BF-70E8-9E48-83E8-6B4B8CEFED50}" type="parTrans" cxnId="{432DBF31-EA2A-F74B-9855-FCEA36B94A75}">
      <dgm:prSet/>
      <dgm:spPr/>
      <dgm:t>
        <a:bodyPr/>
        <a:lstStyle/>
        <a:p>
          <a:endParaRPr lang="en-US"/>
        </a:p>
      </dgm:t>
    </dgm:pt>
    <dgm:pt modelId="{2FCAAEEF-42E6-CC49-817C-37026B154266}" type="sibTrans" cxnId="{432DBF31-EA2A-F74B-9855-FCEA36B94A75}">
      <dgm:prSet/>
      <dgm:spPr/>
      <dgm:t>
        <a:bodyPr/>
        <a:lstStyle/>
        <a:p>
          <a:endParaRPr lang="en-US"/>
        </a:p>
      </dgm:t>
    </dgm:pt>
    <dgm:pt modelId="{8C07E709-E9C4-3942-8B24-FD84E5171CDC}">
      <dgm:prSet phldrT="[Text]"/>
      <dgm:spPr/>
      <dgm:t>
        <a:bodyPr/>
        <a:lstStyle/>
        <a:p>
          <a:r>
            <a:rPr lang="en-US" dirty="0"/>
            <a:t>Data center design iteration #3</a:t>
          </a:r>
        </a:p>
      </dgm:t>
    </dgm:pt>
    <dgm:pt modelId="{C1C01F54-AF1F-CC4A-884C-38C7360C7914}" type="parTrans" cxnId="{3BAE9963-5C7B-B341-AE6E-0B7D376479FB}">
      <dgm:prSet/>
      <dgm:spPr/>
      <dgm:t>
        <a:bodyPr/>
        <a:lstStyle/>
        <a:p>
          <a:endParaRPr lang="en-US"/>
        </a:p>
      </dgm:t>
    </dgm:pt>
    <dgm:pt modelId="{BA171211-F8AF-DB4F-98EF-30D018AF0668}" type="sibTrans" cxnId="{3BAE9963-5C7B-B341-AE6E-0B7D376479FB}">
      <dgm:prSet/>
      <dgm:spPr/>
      <dgm:t>
        <a:bodyPr/>
        <a:lstStyle/>
        <a:p>
          <a:endParaRPr lang="en-US"/>
        </a:p>
      </dgm:t>
    </dgm:pt>
    <dgm:pt modelId="{B2221061-7118-1D4C-AAF4-1ACA918CB50B}">
      <dgm:prSet phldrT="[Text]"/>
      <dgm:spPr/>
      <dgm:t>
        <a:bodyPr/>
        <a:lstStyle/>
        <a:p>
          <a:r>
            <a:rPr lang="en-US" dirty="0"/>
            <a:t>Install 10Gb/s network</a:t>
          </a:r>
        </a:p>
      </dgm:t>
    </dgm:pt>
    <dgm:pt modelId="{945C854F-A670-3D46-B90E-97C0013BF499}" type="parTrans" cxnId="{497C0B30-F6F7-DE4D-AEBF-D9C57E389108}">
      <dgm:prSet/>
      <dgm:spPr/>
      <dgm:t>
        <a:bodyPr/>
        <a:lstStyle/>
        <a:p>
          <a:endParaRPr lang="en-US"/>
        </a:p>
      </dgm:t>
    </dgm:pt>
    <dgm:pt modelId="{98979577-7ED7-9A40-9988-2BDAFA9C5BD6}" type="sibTrans" cxnId="{497C0B30-F6F7-DE4D-AEBF-D9C57E389108}">
      <dgm:prSet/>
      <dgm:spPr/>
      <dgm:t>
        <a:bodyPr/>
        <a:lstStyle/>
        <a:p>
          <a:endParaRPr lang="en-US"/>
        </a:p>
      </dgm:t>
    </dgm:pt>
    <dgm:pt modelId="{7AE3B115-9162-A54A-89B2-58C7B6BF9289}">
      <dgm:prSet phldrT="[Text]"/>
      <dgm:spPr/>
      <dgm:t>
        <a:bodyPr/>
        <a:lstStyle/>
        <a:p>
          <a:r>
            <a:rPr lang="en-US" i="1" dirty="0"/>
            <a:t>Server room procurement CPH</a:t>
          </a:r>
        </a:p>
      </dgm:t>
    </dgm:pt>
    <dgm:pt modelId="{D609AA15-14FC-C549-B49C-B0CE14DB253D}" type="sibTrans" cxnId="{9CD75EBA-82BD-3745-A9F5-F434812A69C7}">
      <dgm:prSet/>
      <dgm:spPr/>
      <dgm:t>
        <a:bodyPr/>
        <a:lstStyle/>
        <a:p>
          <a:endParaRPr lang="en-US"/>
        </a:p>
      </dgm:t>
    </dgm:pt>
    <dgm:pt modelId="{41818E38-5A59-4A45-A19E-F21AC570C77B}" type="parTrans" cxnId="{9CD75EBA-82BD-3745-A9F5-F434812A69C7}">
      <dgm:prSet/>
      <dgm:spPr/>
      <dgm:t>
        <a:bodyPr/>
        <a:lstStyle/>
        <a:p>
          <a:endParaRPr lang="en-US"/>
        </a:p>
      </dgm:t>
    </dgm:pt>
    <dgm:pt modelId="{4F48AA62-9293-E441-B424-BD7962093539}">
      <dgm:prSet phldrT="[Text]"/>
      <dgm:spPr/>
      <dgm:t>
        <a:bodyPr/>
        <a:lstStyle/>
        <a:p>
          <a:r>
            <a:rPr lang="en-US" i="1" dirty="0"/>
            <a:t>Monitoring: HIDS</a:t>
          </a:r>
        </a:p>
      </dgm:t>
    </dgm:pt>
    <dgm:pt modelId="{9F7F9182-60D6-0C4D-A00D-9930A829D248}" type="parTrans" cxnId="{F78C85DA-71C1-B844-9020-5602726310D5}">
      <dgm:prSet/>
      <dgm:spPr/>
      <dgm:t>
        <a:bodyPr/>
        <a:lstStyle/>
        <a:p>
          <a:endParaRPr lang="en-US"/>
        </a:p>
      </dgm:t>
    </dgm:pt>
    <dgm:pt modelId="{E908329F-B5E2-8340-A056-80C8B0BB224E}" type="sibTrans" cxnId="{F78C85DA-71C1-B844-9020-5602726310D5}">
      <dgm:prSet/>
      <dgm:spPr/>
      <dgm:t>
        <a:bodyPr/>
        <a:lstStyle/>
        <a:p>
          <a:endParaRPr lang="en-US"/>
        </a:p>
      </dgm:t>
    </dgm:pt>
    <dgm:pt modelId="{37CF3EBB-3BFC-7D4D-94B3-94215AF34EAD}">
      <dgm:prSet phldrT="[Text]"/>
      <dgm:spPr/>
      <dgm:t>
        <a:bodyPr/>
        <a:lstStyle/>
        <a:p>
          <a:r>
            <a:rPr lang="en-US" i="1" dirty="0"/>
            <a:t>Instrument group user focus</a:t>
          </a:r>
        </a:p>
      </dgm:t>
    </dgm:pt>
    <dgm:pt modelId="{977F5372-DD1E-B24B-A1C0-C2AB038BB32D}" type="parTrans" cxnId="{39E6687A-8A53-D54E-B6F9-236017F18C36}">
      <dgm:prSet/>
      <dgm:spPr/>
      <dgm:t>
        <a:bodyPr/>
        <a:lstStyle/>
        <a:p>
          <a:endParaRPr lang="en-US"/>
        </a:p>
      </dgm:t>
    </dgm:pt>
    <dgm:pt modelId="{E55D8FB0-77B3-C046-B10B-502D3D392C28}" type="sibTrans" cxnId="{39E6687A-8A53-D54E-B6F9-236017F18C36}">
      <dgm:prSet/>
      <dgm:spPr/>
      <dgm:t>
        <a:bodyPr/>
        <a:lstStyle/>
        <a:p>
          <a:endParaRPr lang="en-US"/>
        </a:p>
      </dgm:t>
    </dgm:pt>
    <dgm:pt modelId="{5DEE1034-75CC-594B-8DCB-316C17BE3B00}">
      <dgm:prSet phldrT="[Text]"/>
      <dgm:spPr/>
      <dgm:t>
        <a:bodyPr/>
        <a:lstStyle/>
        <a:p>
          <a:r>
            <a:rPr lang="en-US" dirty="0"/>
            <a:t>Collaboration with DESY (EOSC)</a:t>
          </a:r>
        </a:p>
      </dgm:t>
    </dgm:pt>
    <dgm:pt modelId="{F33D37D0-494F-5147-828C-5469A3EE3D5F}" type="parTrans" cxnId="{99794F32-A175-3D4A-AA9D-1C8D6C29BDC6}">
      <dgm:prSet/>
      <dgm:spPr/>
      <dgm:t>
        <a:bodyPr/>
        <a:lstStyle/>
        <a:p>
          <a:endParaRPr lang="en-US"/>
        </a:p>
      </dgm:t>
    </dgm:pt>
    <dgm:pt modelId="{9B68958B-F06A-254F-A680-F7B31F8B3C86}" type="sibTrans" cxnId="{99794F32-A175-3D4A-AA9D-1C8D6C29BDC6}">
      <dgm:prSet/>
      <dgm:spPr/>
      <dgm:t>
        <a:bodyPr/>
        <a:lstStyle/>
        <a:p>
          <a:endParaRPr lang="en-US"/>
        </a:p>
      </dgm:t>
    </dgm:pt>
    <dgm:pt modelId="{CC6004EF-5C04-8640-AF65-8F3039A9E41D}">
      <dgm:prSet phldrT="[Text]"/>
      <dgm:spPr/>
      <dgm:t>
        <a:bodyPr/>
        <a:lstStyle/>
        <a:p>
          <a:r>
            <a:rPr lang="en-US" dirty="0"/>
            <a:t>Detailed network design</a:t>
          </a:r>
        </a:p>
      </dgm:t>
    </dgm:pt>
    <dgm:pt modelId="{69A38560-1D90-BB45-A595-B6778D9C39A0}" type="parTrans" cxnId="{29EAF8E0-E71A-BE49-86B4-E8CB0D076B62}">
      <dgm:prSet/>
      <dgm:spPr/>
      <dgm:t>
        <a:bodyPr/>
        <a:lstStyle/>
        <a:p>
          <a:endParaRPr lang="en-US"/>
        </a:p>
      </dgm:t>
    </dgm:pt>
    <dgm:pt modelId="{247F5D15-1C95-A848-968F-55F0411C1F70}" type="sibTrans" cxnId="{29EAF8E0-E71A-BE49-86B4-E8CB0D076B62}">
      <dgm:prSet/>
      <dgm:spPr/>
      <dgm:t>
        <a:bodyPr/>
        <a:lstStyle/>
        <a:p>
          <a:endParaRPr lang="en-US"/>
        </a:p>
      </dgm:t>
    </dgm:pt>
    <dgm:pt modelId="{96524E73-17FC-AB4C-9B83-9561C6398634}">
      <dgm:prSet phldrT="[Text]"/>
      <dgm:spPr/>
      <dgm:t>
        <a:bodyPr/>
        <a:lstStyle/>
        <a:p>
          <a:r>
            <a:rPr lang="en-US" dirty="0"/>
            <a:t>EOSC pilot</a:t>
          </a:r>
        </a:p>
      </dgm:t>
    </dgm:pt>
    <dgm:pt modelId="{B11A97BF-31DE-9142-BDC9-46E0BD7DBD06}" type="parTrans" cxnId="{C48F557E-1207-A84A-94EE-27BECE39B512}">
      <dgm:prSet/>
      <dgm:spPr/>
      <dgm:t>
        <a:bodyPr/>
        <a:lstStyle/>
        <a:p>
          <a:endParaRPr lang="en-US"/>
        </a:p>
      </dgm:t>
    </dgm:pt>
    <dgm:pt modelId="{1BF22E9D-8418-C74F-B9E5-AB1951961A37}" type="sibTrans" cxnId="{C48F557E-1207-A84A-94EE-27BECE39B512}">
      <dgm:prSet/>
      <dgm:spPr/>
      <dgm:t>
        <a:bodyPr/>
        <a:lstStyle/>
        <a:p>
          <a:endParaRPr lang="en-US"/>
        </a:p>
      </dgm:t>
    </dgm:pt>
    <dgm:pt modelId="{ADD8490E-52F7-8F41-A62F-DCE35C51506C}">
      <dgm:prSet phldrT="[Text]"/>
      <dgm:spPr/>
      <dgm:t>
        <a:bodyPr/>
        <a:lstStyle/>
        <a:p>
          <a:r>
            <a:rPr lang="en-US" dirty="0"/>
            <a:t>LDPC demo 2018</a:t>
          </a:r>
        </a:p>
      </dgm:t>
    </dgm:pt>
    <dgm:pt modelId="{23BECDD2-4DBA-564A-824D-688C7FACCC54}" type="parTrans" cxnId="{30317544-5AE0-0B4C-AD3D-7122C237B349}">
      <dgm:prSet/>
      <dgm:spPr/>
      <dgm:t>
        <a:bodyPr/>
        <a:lstStyle/>
        <a:p>
          <a:endParaRPr lang="en-US"/>
        </a:p>
      </dgm:t>
    </dgm:pt>
    <dgm:pt modelId="{1751D232-CC9D-ED44-B493-4B34D3FE483E}" type="sibTrans" cxnId="{30317544-5AE0-0B4C-AD3D-7122C237B349}">
      <dgm:prSet/>
      <dgm:spPr/>
      <dgm:t>
        <a:bodyPr/>
        <a:lstStyle/>
        <a:p>
          <a:endParaRPr lang="en-US"/>
        </a:p>
      </dgm:t>
    </dgm:pt>
    <dgm:pt modelId="{F2E82C5C-155F-FD4D-906B-60293E5165C9}">
      <dgm:prSet phldrT="[Text]"/>
      <dgm:spPr/>
      <dgm:t>
        <a:bodyPr/>
        <a:lstStyle/>
        <a:p>
          <a:r>
            <a:rPr lang="en-US" dirty="0"/>
            <a:t>Cluster risk mitigation plan</a:t>
          </a:r>
        </a:p>
      </dgm:t>
    </dgm:pt>
    <dgm:pt modelId="{C0232079-CA75-4142-861E-D11508A3AAC0}" type="parTrans" cxnId="{8C80A3E6-9995-5740-9A97-253FF6805D7A}">
      <dgm:prSet/>
      <dgm:spPr/>
      <dgm:t>
        <a:bodyPr/>
        <a:lstStyle/>
        <a:p>
          <a:endParaRPr lang="en-US"/>
        </a:p>
      </dgm:t>
    </dgm:pt>
    <dgm:pt modelId="{2C3ED946-ED87-7245-A0F8-7B7DE53E8B46}" type="sibTrans" cxnId="{8C80A3E6-9995-5740-9A97-253FF6805D7A}">
      <dgm:prSet/>
      <dgm:spPr/>
      <dgm:t>
        <a:bodyPr/>
        <a:lstStyle/>
        <a:p>
          <a:endParaRPr lang="en-US"/>
        </a:p>
      </dgm:t>
    </dgm:pt>
    <dgm:pt modelId="{29B26A79-C709-2248-A488-996EC30BC6D3}">
      <dgm:prSet phldrT="[Text]"/>
      <dgm:spPr/>
      <dgm:t>
        <a:bodyPr/>
        <a:lstStyle/>
        <a:p>
          <a:r>
            <a:rPr lang="en-US" dirty="0"/>
            <a:t>Server room CUB procurement phase</a:t>
          </a:r>
        </a:p>
      </dgm:t>
    </dgm:pt>
    <dgm:pt modelId="{90321176-7857-B346-B41A-E556BD90D9FC}" type="parTrans" cxnId="{89775CCD-1F5A-9643-AE80-D51859EF97D5}">
      <dgm:prSet/>
      <dgm:spPr/>
      <dgm:t>
        <a:bodyPr/>
        <a:lstStyle/>
        <a:p>
          <a:endParaRPr lang="en-US"/>
        </a:p>
      </dgm:t>
    </dgm:pt>
    <dgm:pt modelId="{BB85D652-CA17-0F4E-A510-D6A58FE1C585}" type="sibTrans" cxnId="{89775CCD-1F5A-9643-AE80-D51859EF97D5}">
      <dgm:prSet/>
      <dgm:spPr/>
      <dgm:t>
        <a:bodyPr/>
        <a:lstStyle/>
        <a:p>
          <a:endParaRPr lang="en-US"/>
        </a:p>
      </dgm:t>
    </dgm:pt>
    <dgm:pt modelId="{667A4C61-D675-EE44-B378-271542EC4782}">
      <dgm:prSet phldrT="[Text]"/>
      <dgm:spPr/>
      <dgm:t>
        <a:bodyPr/>
        <a:lstStyle/>
        <a:p>
          <a:r>
            <a:rPr lang="en-US" dirty="0" err="1"/>
            <a:t>PaNOSC</a:t>
          </a:r>
          <a:r>
            <a:rPr lang="en-US" dirty="0"/>
            <a:t> preparations</a:t>
          </a:r>
        </a:p>
      </dgm:t>
    </dgm:pt>
    <dgm:pt modelId="{C71CBD5F-DE15-1742-AC7E-3D18A7123558}" type="parTrans" cxnId="{9D64D171-79C8-FD4F-9938-EEE2EB634464}">
      <dgm:prSet/>
      <dgm:spPr/>
      <dgm:t>
        <a:bodyPr/>
        <a:lstStyle/>
        <a:p>
          <a:endParaRPr lang="en-US"/>
        </a:p>
      </dgm:t>
    </dgm:pt>
    <dgm:pt modelId="{319FEC8C-7357-F745-AABD-95B76010F331}" type="sibTrans" cxnId="{9D64D171-79C8-FD4F-9938-EEE2EB634464}">
      <dgm:prSet/>
      <dgm:spPr/>
      <dgm:t>
        <a:bodyPr/>
        <a:lstStyle/>
        <a:p>
          <a:endParaRPr lang="en-US"/>
        </a:p>
      </dgm:t>
    </dgm:pt>
    <dgm:pt modelId="{C2FA24C2-440F-9E49-BCA4-2442A3B90343}">
      <dgm:prSet phldrT="[Text]"/>
      <dgm:spPr/>
      <dgm:t>
        <a:bodyPr/>
        <a:lstStyle/>
        <a:p>
          <a:r>
            <a:rPr lang="en-US" dirty="0"/>
            <a:t>Mapping current services to future network layout</a:t>
          </a:r>
        </a:p>
      </dgm:t>
    </dgm:pt>
    <dgm:pt modelId="{958F9170-3F47-6A49-9C4C-5FA28B875F79}" type="parTrans" cxnId="{C3ECFABC-2425-184C-ABE6-2F6FF5309EA9}">
      <dgm:prSet/>
      <dgm:spPr/>
      <dgm:t>
        <a:bodyPr/>
        <a:lstStyle/>
        <a:p>
          <a:endParaRPr lang="en-US"/>
        </a:p>
      </dgm:t>
    </dgm:pt>
    <dgm:pt modelId="{AB692470-5EE0-964C-B038-4FD66DBDFE1C}" type="sibTrans" cxnId="{C3ECFABC-2425-184C-ABE6-2F6FF5309EA9}">
      <dgm:prSet/>
      <dgm:spPr/>
      <dgm:t>
        <a:bodyPr/>
        <a:lstStyle/>
        <a:p>
          <a:endParaRPr lang="en-US"/>
        </a:p>
      </dgm:t>
    </dgm:pt>
    <dgm:pt modelId="{3DCC138D-32A9-AA44-A433-C97D98752B83}">
      <dgm:prSet phldrT="[Text]"/>
      <dgm:spPr/>
      <dgm:t>
        <a:bodyPr/>
        <a:lstStyle/>
        <a:p>
          <a:r>
            <a:rPr lang="en-US" dirty="0"/>
            <a:t>Detailed network design </a:t>
          </a:r>
        </a:p>
      </dgm:t>
    </dgm:pt>
    <dgm:pt modelId="{36916E68-6DAC-3B49-B7C7-CB8E203D82D2}" type="parTrans" cxnId="{5941945D-C314-A04C-B966-F687A5EFDA95}">
      <dgm:prSet/>
      <dgm:spPr/>
      <dgm:t>
        <a:bodyPr/>
        <a:lstStyle/>
        <a:p>
          <a:endParaRPr lang="en-US"/>
        </a:p>
      </dgm:t>
    </dgm:pt>
    <dgm:pt modelId="{381ED620-6053-3948-AFB3-1281FBBC422F}" type="sibTrans" cxnId="{5941945D-C314-A04C-B966-F687A5EFDA95}">
      <dgm:prSet/>
      <dgm:spPr/>
      <dgm:t>
        <a:bodyPr/>
        <a:lstStyle/>
        <a:p>
          <a:endParaRPr lang="en-US"/>
        </a:p>
      </dgm:t>
    </dgm:pt>
    <dgm:pt modelId="{1544ADCD-4033-3B4E-8E40-EC593DEEE9C8}">
      <dgm:prSet phldrT="[Text]"/>
      <dgm:spPr/>
      <dgm:t>
        <a:bodyPr/>
        <a:lstStyle/>
        <a:p>
          <a:r>
            <a:rPr lang="en-US" dirty="0"/>
            <a:t>Design of service infrastructure</a:t>
          </a:r>
        </a:p>
      </dgm:t>
    </dgm:pt>
    <dgm:pt modelId="{441C8CA4-7789-264C-831A-C6FB8F45A76C}" type="parTrans" cxnId="{1150D631-F11E-724B-92AC-AB24D9E5B23C}">
      <dgm:prSet/>
      <dgm:spPr/>
      <dgm:t>
        <a:bodyPr/>
        <a:lstStyle/>
        <a:p>
          <a:endParaRPr lang="en-US"/>
        </a:p>
      </dgm:t>
    </dgm:pt>
    <dgm:pt modelId="{7431299D-E08C-4145-A9E8-3822A34752A4}" type="sibTrans" cxnId="{1150D631-F11E-724B-92AC-AB24D9E5B23C}">
      <dgm:prSet/>
      <dgm:spPr/>
      <dgm:t>
        <a:bodyPr/>
        <a:lstStyle/>
        <a:p>
          <a:endParaRPr lang="en-US"/>
        </a:p>
      </dgm:t>
    </dgm:pt>
    <dgm:pt modelId="{27CACE95-2E38-0745-8858-EF40180222E5}">
      <dgm:prSet phldrT="[Text]"/>
      <dgm:spPr/>
      <dgm:t>
        <a:bodyPr/>
        <a:lstStyle/>
        <a:p>
          <a:r>
            <a:rPr lang="en-US" dirty="0"/>
            <a:t>SPECTRE and MELTDOWN analysis</a:t>
          </a:r>
        </a:p>
      </dgm:t>
    </dgm:pt>
    <dgm:pt modelId="{A84F9DBE-3994-BA42-838E-A39F414F833C}" type="parTrans" cxnId="{AA281654-9292-6444-9230-31A60E2FB599}">
      <dgm:prSet/>
      <dgm:spPr/>
      <dgm:t>
        <a:bodyPr/>
        <a:lstStyle/>
        <a:p>
          <a:endParaRPr lang="en-US"/>
        </a:p>
      </dgm:t>
    </dgm:pt>
    <dgm:pt modelId="{24F5E455-1364-034B-A169-8552C3C22C82}" type="sibTrans" cxnId="{AA281654-9292-6444-9230-31A60E2FB599}">
      <dgm:prSet/>
      <dgm:spPr/>
      <dgm:t>
        <a:bodyPr/>
        <a:lstStyle/>
        <a:p>
          <a:endParaRPr lang="en-US"/>
        </a:p>
      </dgm:t>
    </dgm:pt>
    <dgm:pt modelId="{7969BF1C-35A1-D14F-86D5-F6F4ADFFA359}">
      <dgm:prSet phldrT="[Text]"/>
      <dgm:spPr/>
      <dgm:t>
        <a:bodyPr/>
        <a:lstStyle/>
        <a:p>
          <a:r>
            <a:rPr lang="en-US" dirty="0"/>
            <a:t>June</a:t>
          </a:r>
        </a:p>
      </dgm:t>
    </dgm:pt>
    <dgm:pt modelId="{1C90D68C-03FF-C344-BFA2-9FFACA81064D}" type="parTrans" cxnId="{AC05881F-60A6-504B-AE0B-CFDB89E85886}">
      <dgm:prSet/>
      <dgm:spPr/>
      <dgm:t>
        <a:bodyPr/>
        <a:lstStyle/>
        <a:p>
          <a:endParaRPr lang="en-US"/>
        </a:p>
      </dgm:t>
    </dgm:pt>
    <dgm:pt modelId="{522996E6-752D-294F-A6F2-1FE55FA744C5}" type="sibTrans" cxnId="{AC05881F-60A6-504B-AE0B-CFDB89E85886}">
      <dgm:prSet/>
      <dgm:spPr/>
      <dgm:t>
        <a:bodyPr/>
        <a:lstStyle/>
        <a:p>
          <a:endParaRPr lang="en-US"/>
        </a:p>
      </dgm:t>
    </dgm:pt>
    <dgm:pt modelId="{90AAF9DD-07E1-A043-A408-282C84BD49B1}">
      <dgm:prSet phldrT="[Text]"/>
      <dgm:spPr/>
      <dgm:t>
        <a:bodyPr/>
        <a:lstStyle/>
        <a:p>
          <a:r>
            <a:rPr lang="en-US" dirty="0"/>
            <a:t>Merge deployments units (</a:t>
          </a:r>
          <a:r>
            <a:rPr lang="en-US" dirty="0" err="1"/>
            <a:t>DevOPS</a:t>
          </a:r>
          <a:r>
            <a:rPr lang="en-US" dirty="0"/>
            <a:t> improvements)</a:t>
          </a:r>
        </a:p>
      </dgm:t>
    </dgm:pt>
    <dgm:pt modelId="{EC6D95A0-9353-0B42-B771-E3E779A27C91}" type="parTrans" cxnId="{DBB49E0E-F036-B74E-8F21-18DF0AEB330C}">
      <dgm:prSet/>
      <dgm:spPr/>
      <dgm:t>
        <a:bodyPr/>
        <a:lstStyle/>
        <a:p>
          <a:endParaRPr lang="en-US"/>
        </a:p>
      </dgm:t>
    </dgm:pt>
    <dgm:pt modelId="{5D36BE86-E9DB-D64B-AF2C-B3A93569CC77}" type="sibTrans" cxnId="{DBB49E0E-F036-B74E-8F21-18DF0AEB330C}">
      <dgm:prSet/>
      <dgm:spPr/>
      <dgm:t>
        <a:bodyPr/>
        <a:lstStyle/>
        <a:p>
          <a:endParaRPr lang="en-US"/>
        </a:p>
      </dgm:t>
    </dgm:pt>
    <dgm:pt modelId="{895A08C9-0AEC-5442-9C1F-0A2426B64A18}">
      <dgm:prSet phldrT="[Text]"/>
      <dgm:spPr/>
      <dgm:t>
        <a:bodyPr/>
        <a:lstStyle/>
        <a:p>
          <a:r>
            <a:rPr lang="en-US" dirty="0"/>
            <a:t>Detailed design of software development environment</a:t>
          </a:r>
        </a:p>
      </dgm:t>
    </dgm:pt>
    <dgm:pt modelId="{A01894B8-A1B4-F942-9BA5-9EE4EE571B70}" type="parTrans" cxnId="{CE0C4DA2-D29E-194B-AE8F-2E4FCC88502F}">
      <dgm:prSet/>
      <dgm:spPr/>
      <dgm:t>
        <a:bodyPr/>
        <a:lstStyle/>
        <a:p>
          <a:endParaRPr lang="en-US"/>
        </a:p>
      </dgm:t>
    </dgm:pt>
    <dgm:pt modelId="{A5F6CEDA-B45A-5044-AC07-2AF8EF6588B3}" type="sibTrans" cxnId="{CE0C4DA2-D29E-194B-AE8F-2E4FCC88502F}">
      <dgm:prSet/>
      <dgm:spPr/>
      <dgm:t>
        <a:bodyPr/>
        <a:lstStyle/>
        <a:p>
          <a:endParaRPr lang="en-US"/>
        </a:p>
      </dgm:t>
    </dgm:pt>
    <dgm:pt modelId="{604A3D4C-3B72-2C43-A89B-65EBECFEE60E}">
      <dgm:prSet phldrT="[Text]"/>
      <dgm:spPr/>
      <dgm:t>
        <a:bodyPr/>
        <a:lstStyle/>
        <a:p>
          <a:r>
            <a:rPr lang="en-US" dirty="0"/>
            <a:t>Upgrade of main ZFS filesystem</a:t>
          </a:r>
        </a:p>
      </dgm:t>
    </dgm:pt>
    <dgm:pt modelId="{875E45FD-AE96-FB4C-B2B0-DFD804B5BAF1}" type="parTrans" cxnId="{DC9E8EE1-F40B-CC4C-B0D0-E71A7B02C8B4}">
      <dgm:prSet/>
      <dgm:spPr/>
      <dgm:t>
        <a:bodyPr/>
        <a:lstStyle/>
        <a:p>
          <a:endParaRPr lang="en-US"/>
        </a:p>
      </dgm:t>
    </dgm:pt>
    <dgm:pt modelId="{9E649DB0-4EEF-9D48-9D3A-01E07A51B15D}" type="sibTrans" cxnId="{DC9E8EE1-F40B-CC4C-B0D0-E71A7B02C8B4}">
      <dgm:prSet/>
      <dgm:spPr/>
      <dgm:t>
        <a:bodyPr/>
        <a:lstStyle/>
        <a:p>
          <a:endParaRPr lang="en-US"/>
        </a:p>
      </dgm:t>
    </dgm:pt>
    <dgm:pt modelId="{1F5B2A7B-7821-874F-BD1F-119B350E7B01}">
      <dgm:prSet phldrT="[Text]"/>
      <dgm:spPr/>
      <dgm:t>
        <a:bodyPr/>
        <a:lstStyle/>
        <a:p>
          <a:r>
            <a:rPr lang="en-US" dirty="0"/>
            <a:t>July</a:t>
          </a:r>
        </a:p>
      </dgm:t>
    </dgm:pt>
    <dgm:pt modelId="{2AAF62C7-1906-1B4D-9457-80D4DCC954BF}" type="parTrans" cxnId="{2FA25290-4E45-F140-91E2-CE95B3AD59BC}">
      <dgm:prSet/>
      <dgm:spPr/>
      <dgm:t>
        <a:bodyPr/>
        <a:lstStyle/>
        <a:p>
          <a:endParaRPr lang="en-US"/>
        </a:p>
      </dgm:t>
    </dgm:pt>
    <dgm:pt modelId="{49E98DD5-245E-ED4A-ADF3-F03E1A0DE7BB}" type="sibTrans" cxnId="{2FA25290-4E45-F140-91E2-CE95B3AD59BC}">
      <dgm:prSet/>
      <dgm:spPr/>
      <dgm:t>
        <a:bodyPr/>
        <a:lstStyle/>
        <a:p>
          <a:endParaRPr lang="en-US"/>
        </a:p>
      </dgm:t>
    </dgm:pt>
    <dgm:pt modelId="{892440AA-94B0-FA4A-8131-FF99AFC69BC6}">
      <dgm:prSet phldrT="[Text]"/>
      <dgm:spPr/>
      <dgm:t>
        <a:bodyPr/>
        <a:lstStyle/>
        <a:p>
          <a:r>
            <a:rPr lang="en-US" dirty="0"/>
            <a:t>Vacation</a:t>
          </a:r>
        </a:p>
      </dgm:t>
    </dgm:pt>
    <dgm:pt modelId="{1434CDF4-F7A5-9C46-AAB8-8DE9ABB385F8}" type="parTrans" cxnId="{199E30F2-F129-4B41-92BF-D3CF3A2DCCB6}">
      <dgm:prSet/>
      <dgm:spPr/>
      <dgm:t>
        <a:bodyPr/>
        <a:lstStyle/>
        <a:p>
          <a:endParaRPr lang="en-US"/>
        </a:p>
      </dgm:t>
    </dgm:pt>
    <dgm:pt modelId="{6BA46E47-2BBA-8F46-8C15-1D7E8CA98B54}" type="sibTrans" cxnId="{199E30F2-F129-4B41-92BF-D3CF3A2DCCB6}">
      <dgm:prSet/>
      <dgm:spPr/>
      <dgm:t>
        <a:bodyPr/>
        <a:lstStyle/>
        <a:p>
          <a:endParaRPr lang="en-US"/>
        </a:p>
      </dgm:t>
    </dgm:pt>
    <dgm:pt modelId="{3EB3358E-A1C4-C94F-9B1D-8469F94C3708}">
      <dgm:prSet phldrT="[Text]"/>
      <dgm:spPr/>
      <dgm:t>
        <a:bodyPr/>
        <a:lstStyle/>
        <a:p>
          <a:r>
            <a:rPr lang="en-US" dirty="0"/>
            <a:t>August</a:t>
          </a:r>
        </a:p>
      </dgm:t>
    </dgm:pt>
    <dgm:pt modelId="{8F879E34-C29B-EF46-83B6-94A443CB91E3}" type="parTrans" cxnId="{5A53F129-49E2-6447-B975-A2DEFFDEB450}">
      <dgm:prSet/>
      <dgm:spPr/>
      <dgm:t>
        <a:bodyPr/>
        <a:lstStyle/>
        <a:p>
          <a:endParaRPr lang="en-US"/>
        </a:p>
      </dgm:t>
    </dgm:pt>
    <dgm:pt modelId="{AFE31DD6-B58A-694F-B565-D6080B874975}" type="sibTrans" cxnId="{5A53F129-49E2-6447-B975-A2DEFFDEB450}">
      <dgm:prSet/>
      <dgm:spPr/>
      <dgm:t>
        <a:bodyPr/>
        <a:lstStyle/>
        <a:p>
          <a:endParaRPr lang="en-US"/>
        </a:p>
      </dgm:t>
    </dgm:pt>
    <dgm:pt modelId="{112A9ED7-DFA3-2C4D-9A7D-64C4DEB223FD}">
      <dgm:prSet phldrT="[Text]"/>
      <dgm:spPr/>
      <dgm:t>
        <a:bodyPr/>
        <a:lstStyle/>
        <a:p>
          <a:r>
            <a:rPr lang="en-US" dirty="0"/>
            <a:t>Improvements to the NTP service of DMSC</a:t>
          </a:r>
        </a:p>
      </dgm:t>
    </dgm:pt>
    <dgm:pt modelId="{41B3AD31-F7AE-7845-8373-361B75D9F50B}" type="parTrans" cxnId="{FF203ACE-1F9D-854B-BF9E-B7575A50DDA1}">
      <dgm:prSet/>
      <dgm:spPr/>
      <dgm:t>
        <a:bodyPr/>
        <a:lstStyle/>
        <a:p>
          <a:endParaRPr lang="en-US"/>
        </a:p>
      </dgm:t>
    </dgm:pt>
    <dgm:pt modelId="{05E3AB24-B123-AA4E-B2AF-FCE68705B93E}" type="sibTrans" cxnId="{FF203ACE-1F9D-854B-BF9E-B7575A50DDA1}">
      <dgm:prSet/>
      <dgm:spPr/>
      <dgm:t>
        <a:bodyPr/>
        <a:lstStyle/>
        <a:p>
          <a:endParaRPr lang="en-US"/>
        </a:p>
      </dgm:t>
    </dgm:pt>
    <dgm:pt modelId="{CD87C9E1-5E25-FC45-AE63-DE01B4D503DD}">
      <dgm:prSet phldrT="[Text]"/>
      <dgm:spPr/>
      <dgm:t>
        <a:bodyPr/>
        <a:lstStyle/>
        <a:p>
          <a:r>
            <a:rPr lang="en-US" dirty="0"/>
            <a:t>Server room CPH design</a:t>
          </a:r>
        </a:p>
      </dgm:t>
    </dgm:pt>
    <dgm:pt modelId="{AA2B2C66-2778-C347-97C9-83FAF076E470}" type="parTrans" cxnId="{C8D14696-B0BD-7540-BA47-211B87EDC46B}">
      <dgm:prSet/>
      <dgm:spPr/>
      <dgm:t>
        <a:bodyPr/>
        <a:lstStyle/>
        <a:p>
          <a:endParaRPr lang="en-US"/>
        </a:p>
      </dgm:t>
    </dgm:pt>
    <dgm:pt modelId="{96DA6C1E-6F0D-F844-9EEB-85A4D0308ADC}" type="sibTrans" cxnId="{C8D14696-B0BD-7540-BA47-211B87EDC46B}">
      <dgm:prSet/>
      <dgm:spPr/>
      <dgm:t>
        <a:bodyPr/>
        <a:lstStyle/>
        <a:p>
          <a:endParaRPr lang="en-US"/>
        </a:p>
      </dgm:t>
    </dgm:pt>
    <dgm:pt modelId="{53884517-D463-8441-8EC5-6A918C1A4208}">
      <dgm:prSet phldrT="[Text]"/>
      <dgm:spPr/>
      <dgm:t>
        <a:bodyPr/>
        <a:lstStyle/>
        <a:p>
          <a:r>
            <a:rPr lang="en-US" dirty="0"/>
            <a:t>INFOSEC for SSM applications part #1</a:t>
          </a:r>
        </a:p>
      </dgm:t>
    </dgm:pt>
    <dgm:pt modelId="{E52E68F3-6EB6-644C-8879-E946E7D0F089}" type="parTrans" cxnId="{59665945-FBCA-FD44-A77C-B2BA4C855DC9}">
      <dgm:prSet/>
      <dgm:spPr/>
      <dgm:t>
        <a:bodyPr/>
        <a:lstStyle/>
        <a:p>
          <a:endParaRPr lang="en-US"/>
        </a:p>
      </dgm:t>
    </dgm:pt>
    <dgm:pt modelId="{9F53BA5C-9223-6F42-A466-E12659A57292}" type="sibTrans" cxnId="{59665945-FBCA-FD44-A77C-B2BA4C855DC9}">
      <dgm:prSet/>
      <dgm:spPr/>
      <dgm:t>
        <a:bodyPr/>
        <a:lstStyle/>
        <a:p>
          <a:endParaRPr lang="en-US"/>
        </a:p>
      </dgm:t>
    </dgm:pt>
    <dgm:pt modelId="{7F502D6D-716E-0F42-8B51-9A14477808E5}">
      <dgm:prSet phldrT="[Text]"/>
      <dgm:spPr/>
      <dgm:t>
        <a:bodyPr/>
        <a:lstStyle/>
        <a:p>
          <a:r>
            <a:rPr lang="en-US" dirty="0"/>
            <a:t>Establish workgroup on future technologies</a:t>
          </a:r>
        </a:p>
      </dgm:t>
    </dgm:pt>
    <dgm:pt modelId="{D45B23F8-D0A6-D34D-B9FC-69A0DE5E9B16}" type="parTrans" cxnId="{439F029B-7E38-7C4D-9A64-2D5799AFD4C7}">
      <dgm:prSet/>
      <dgm:spPr/>
      <dgm:t>
        <a:bodyPr/>
        <a:lstStyle/>
        <a:p>
          <a:endParaRPr lang="en-US"/>
        </a:p>
      </dgm:t>
    </dgm:pt>
    <dgm:pt modelId="{89C148FA-E004-1D45-9485-7470F36A4356}" type="sibTrans" cxnId="{439F029B-7E38-7C4D-9A64-2D5799AFD4C7}">
      <dgm:prSet/>
      <dgm:spPr/>
      <dgm:t>
        <a:bodyPr/>
        <a:lstStyle/>
        <a:p>
          <a:endParaRPr lang="en-US"/>
        </a:p>
      </dgm:t>
    </dgm:pt>
    <dgm:pt modelId="{336C2CEA-589A-DA4C-9DB9-BAF5F708E45F}" type="pres">
      <dgm:prSet presAssocID="{8E8AC6C6-5E29-0643-AF7B-E99F3462B859}" presName="Name0" presStyleCnt="0">
        <dgm:presLayoutVars>
          <dgm:dir/>
          <dgm:resizeHandles val="exact"/>
        </dgm:presLayoutVars>
      </dgm:prSet>
      <dgm:spPr/>
    </dgm:pt>
    <dgm:pt modelId="{B964F050-9133-9E48-8E53-1180CD3A898E}" type="pres">
      <dgm:prSet presAssocID="{8E8AC6C6-5E29-0643-AF7B-E99F3462B859}" presName="arrow" presStyleLbl="bgShp" presStyleIdx="0" presStyleCnt="1"/>
      <dgm:spPr/>
    </dgm:pt>
    <dgm:pt modelId="{809A6CE2-6A4B-9848-A0BE-CDE688C84B10}" type="pres">
      <dgm:prSet presAssocID="{8E8AC6C6-5E29-0643-AF7B-E99F3462B859}" presName="points" presStyleCnt="0"/>
      <dgm:spPr/>
    </dgm:pt>
    <dgm:pt modelId="{A0505EE0-D0E2-C648-9FEA-D345D37A9672}" type="pres">
      <dgm:prSet presAssocID="{04E6420D-652A-4348-8746-0F1A8D8F7828}" presName="compositeA" presStyleCnt="0"/>
      <dgm:spPr/>
    </dgm:pt>
    <dgm:pt modelId="{A7489E51-4EFB-B74A-84BE-4281044A9CF6}" type="pres">
      <dgm:prSet presAssocID="{04E6420D-652A-4348-8746-0F1A8D8F7828}" presName="textA" presStyleLbl="revTx" presStyleIdx="0" presStyleCnt="8">
        <dgm:presLayoutVars>
          <dgm:bulletEnabled val="1"/>
        </dgm:presLayoutVars>
      </dgm:prSet>
      <dgm:spPr/>
    </dgm:pt>
    <dgm:pt modelId="{3018CB3D-35EC-E64B-AAF2-EE1ABD26155D}" type="pres">
      <dgm:prSet presAssocID="{04E6420D-652A-4348-8746-0F1A8D8F7828}" presName="circleA" presStyleLbl="node1" presStyleIdx="0" presStyleCnt="8"/>
      <dgm:spPr>
        <a:solidFill>
          <a:srgbClr val="008000"/>
        </a:solidFill>
      </dgm:spPr>
    </dgm:pt>
    <dgm:pt modelId="{57CBBEB0-47C4-E942-B7C2-E3F915FD453A}" type="pres">
      <dgm:prSet presAssocID="{04E6420D-652A-4348-8746-0F1A8D8F7828}" presName="spaceA" presStyleCnt="0"/>
      <dgm:spPr/>
    </dgm:pt>
    <dgm:pt modelId="{EB3265B6-049C-D746-8F34-1FA36D699B00}" type="pres">
      <dgm:prSet presAssocID="{34A29B7F-77E7-1943-A026-7C5C201ACB75}" presName="space" presStyleCnt="0"/>
      <dgm:spPr/>
    </dgm:pt>
    <dgm:pt modelId="{3FE6ABA8-AA3A-2447-8A7C-55AF39C3BB92}" type="pres">
      <dgm:prSet presAssocID="{ED45A225-C0C2-8048-B519-60D38C9E17C6}" presName="compositeB" presStyleCnt="0"/>
      <dgm:spPr/>
    </dgm:pt>
    <dgm:pt modelId="{9204AC92-B20D-EC4D-B5DB-9D8FA45B76A8}" type="pres">
      <dgm:prSet presAssocID="{ED45A225-C0C2-8048-B519-60D38C9E17C6}" presName="textB" presStyleLbl="revTx" presStyleIdx="1" presStyleCnt="8" custScaleY="70689">
        <dgm:presLayoutVars>
          <dgm:bulletEnabled val="1"/>
        </dgm:presLayoutVars>
      </dgm:prSet>
      <dgm:spPr/>
    </dgm:pt>
    <dgm:pt modelId="{3AA44315-73DE-F641-B0D8-0CA1611D7B22}" type="pres">
      <dgm:prSet presAssocID="{ED45A225-C0C2-8048-B519-60D38C9E17C6}" presName="circleB" presStyleLbl="node1" presStyleIdx="1" presStyleCnt="8" custLinFactNeighborX="7393" custLinFactNeighborY="-27512"/>
      <dgm:spPr>
        <a:solidFill>
          <a:srgbClr val="008000"/>
        </a:solidFill>
      </dgm:spPr>
    </dgm:pt>
    <dgm:pt modelId="{20EB9554-3258-A54B-86D6-C0236C52F07D}" type="pres">
      <dgm:prSet presAssocID="{ED45A225-C0C2-8048-B519-60D38C9E17C6}" presName="spaceB" presStyleCnt="0"/>
      <dgm:spPr/>
    </dgm:pt>
    <dgm:pt modelId="{B3109956-AB5B-BD48-8857-82BBCDAC3821}" type="pres">
      <dgm:prSet presAssocID="{672D222E-4B6D-B341-A256-7B19B6CE76F6}" presName="space" presStyleCnt="0"/>
      <dgm:spPr/>
    </dgm:pt>
    <dgm:pt modelId="{6B02FC6C-5FA1-A440-8404-94DE965216E0}" type="pres">
      <dgm:prSet presAssocID="{95B876EB-6CB6-DC4D-B70E-442A8A6BACBA}" presName="compositeA" presStyleCnt="0"/>
      <dgm:spPr/>
    </dgm:pt>
    <dgm:pt modelId="{647672D7-E29D-6444-B147-D3B6B88E881F}" type="pres">
      <dgm:prSet presAssocID="{95B876EB-6CB6-DC4D-B70E-442A8A6BACBA}" presName="textA" presStyleLbl="revTx" presStyleIdx="2" presStyleCnt="8">
        <dgm:presLayoutVars>
          <dgm:bulletEnabled val="1"/>
        </dgm:presLayoutVars>
      </dgm:prSet>
      <dgm:spPr/>
    </dgm:pt>
    <dgm:pt modelId="{DFAE1663-56C4-0346-894B-3BB260FD7F57}" type="pres">
      <dgm:prSet presAssocID="{95B876EB-6CB6-DC4D-B70E-442A8A6BACBA}" presName="circleA" presStyleLbl="node1" presStyleIdx="2" presStyleCnt="8"/>
      <dgm:spPr>
        <a:solidFill>
          <a:srgbClr val="008001"/>
        </a:solidFill>
      </dgm:spPr>
    </dgm:pt>
    <dgm:pt modelId="{AF0F0C79-420B-8E41-857D-8BE25B18ABA8}" type="pres">
      <dgm:prSet presAssocID="{95B876EB-6CB6-DC4D-B70E-442A8A6BACBA}" presName="spaceA" presStyleCnt="0"/>
      <dgm:spPr/>
    </dgm:pt>
    <dgm:pt modelId="{A27EA994-07A9-A748-979C-A5790043AF3F}" type="pres">
      <dgm:prSet presAssocID="{64FF5E84-09D9-7A49-9032-F85F5E749AAC}" presName="space" presStyleCnt="0"/>
      <dgm:spPr/>
    </dgm:pt>
    <dgm:pt modelId="{E039A1E6-D0D2-0844-8B05-9A47ED550A5E}" type="pres">
      <dgm:prSet presAssocID="{1A2AF00E-1164-FA40-BEED-E51C7BF7EC24}" presName="compositeB" presStyleCnt="0"/>
      <dgm:spPr/>
    </dgm:pt>
    <dgm:pt modelId="{5B9E0160-1A9E-2E46-B3CD-880D3B8DB6ED}" type="pres">
      <dgm:prSet presAssocID="{1A2AF00E-1164-FA40-BEED-E51C7BF7EC24}" presName="textB" presStyleLbl="revTx" presStyleIdx="3" presStyleCnt="8">
        <dgm:presLayoutVars>
          <dgm:bulletEnabled val="1"/>
        </dgm:presLayoutVars>
      </dgm:prSet>
      <dgm:spPr/>
    </dgm:pt>
    <dgm:pt modelId="{8C81A5A5-5B97-4A44-ABB4-DCF918E4CE4E}" type="pres">
      <dgm:prSet presAssocID="{1A2AF00E-1164-FA40-BEED-E51C7BF7EC24}" presName="circleB" presStyleLbl="node1" presStyleIdx="3" presStyleCnt="8"/>
      <dgm:spPr>
        <a:solidFill>
          <a:srgbClr val="008001"/>
        </a:solidFill>
      </dgm:spPr>
    </dgm:pt>
    <dgm:pt modelId="{729B4877-5C6C-C74C-A3AD-9DF143F4BA54}" type="pres">
      <dgm:prSet presAssocID="{1A2AF00E-1164-FA40-BEED-E51C7BF7EC24}" presName="spaceB" presStyleCnt="0"/>
      <dgm:spPr/>
    </dgm:pt>
    <dgm:pt modelId="{280CE56B-98A8-1143-AF4D-87DF97639A45}" type="pres">
      <dgm:prSet presAssocID="{61CE958E-24E5-BC46-805B-584D72740F82}" presName="space" presStyleCnt="0"/>
      <dgm:spPr/>
    </dgm:pt>
    <dgm:pt modelId="{882906BE-9C47-8D4C-9194-FFC02A05AFB2}" type="pres">
      <dgm:prSet presAssocID="{D80AA439-3E56-A64A-82D4-B190BAAC5F61}" presName="compositeA" presStyleCnt="0"/>
      <dgm:spPr/>
    </dgm:pt>
    <dgm:pt modelId="{01F47850-DB4A-A644-8954-B1C0A2CEB159}" type="pres">
      <dgm:prSet presAssocID="{D80AA439-3E56-A64A-82D4-B190BAAC5F61}" presName="textA" presStyleLbl="revTx" presStyleIdx="4" presStyleCnt="8">
        <dgm:presLayoutVars>
          <dgm:bulletEnabled val="1"/>
        </dgm:presLayoutVars>
      </dgm:prSet>
      <dgm:spPr/>
    </dgm:pt>
    <dgm:pt modelId="{4070FB09-35FA-594F-802A-0016382906B0}" type="pres">
      <dgm:prSet presAssocID="{D80AA439-3E56-A64A-82D4-B190BAAC5F61}" presName="circleA" presStyleLbl="node1" presStyleIdx="4" presStyleCnt="8"/>
      <dgm:spPr>
        <a:solidFill>
          <a:srgbClr val="008001"/>
        </a:solidFill>
      </dgm:spPr>
    </dgm:pt>
    <dgm:pt modelId="{BFC0FE90-9FDB-9044-AAE9-52C8FBE42EA1}" type="pres">
      <dgm:prSet presAssocID="{D80AA439-3E56-A64A-82D4-B190BAAC5F61}" presName="spaceA" presStyleCnt="0"/>
      <dgm:spPr/>
    </dgm:pt>
    <dgm:pt modelId="{72F5B31A-F3F8-7645-9A09-B7C0B3ACC83D}" type="pres">
      <dgm:prSet presAssocID="{2FCAAEEF-42E6-CC49-817C-37026B154266}" presName="space" presStyleCnt="0"/>
      <dgm:spPr/>
    </dgm:pt>
    <dgm:pt modelId="{8C8F9828-9ED0-6946-BA36-A861BE5622EB}" type="pres">
      <dgm:prSet presAssocID="{7969BF1C-35A1-D14F-86D5-F6F4ADFFA359}" presName="compositeB" presStyleCnt="0"/>
      <dgm:spPr/>
    </dgm:pt>
    <dgm:pt modelId="{3DA5EA22-F171-0D45-9B51-B09C4C186A3E}" type="pres">
      <dgm:prSet presAssocID="{7969BF1C-35A1-D14F-86D5-F6F4ADFFA359}" presName="textB" presStyleLbl="revTx" presStyleIdx="5" presStyleCnt="8">
        <dgm:presLayoutVars>
          <dgm:bulletEnabled val="1"/>
        </dgm:presLayoutVars>
      </dgm:prSet>
      <dgm:spPr/>
    </dgm:pt>
    <dgm:pt modelId="{0813E92F-33AD-3B46-AD7F-0C8DD69852BC}" type="pres">
      <dgm:prSet presAssocID="{7969BF1C-35A1-D14F-86D5-F6F4ADFFA359}" presName="circleB" presStyleLbl="node1" presStyleIdx="5" presStyleCnt="8"/>
      <dgm:spPr>
        <a:solidFill>
          <a:srgbClr val="008001"/>
        </a:solidFill>
      </dgm:spPr>
    </dgm:pt>
    <dgm:pt modelId="{A6C4A2C5-BB88-2644-8597-C86F405E8322}" type="pres">
      <dgm:prSet presAssocID="{7969BF1C-35A1-D14F-86D5-F6F4ADFFA359}" presName="spaceB" presStyleCnt="0"/>
      <dgm:spPr/>
    </dgm:pt>
    <dgm:pt modelId="{5BD95639-1EA2-9947-AB4E-2E1415B2FC78}" type="pres">
      <dgm:prSet presAssocID="{522996E6-752D-294F-A6F2-1FE55FA744C5}" presName="space" presStyleCnt="0"/>
      <dgm:spPr/>
    </dgm:pt>
    <dgm:pt modelId="{4141E497-6247-7A4F-B616-7B5E3570A95E}" type="pres">
      <dgm:prSet presAssocID="{1F5B2A7B-7821-874F-BD1F-119B350E7B01}" presName="compositeA" presStyleCnt="0"/>
      <dgm:spPr/>
    </dgm:pt>
    <dgm:pt modelId="{6B2EBBBD-5185-6944-9A9C-8631B5FED564}" type="pres">
      <dgm:prSet presAssocID="{1F5B2A7B-7821-874F-BD1F-119B350E7B01}" presName="textA" presStyleLbl="revTx" presStyleIdx="6" presStyleCnt="8">
        <dgm:presLayoutVars>
          <dgm:bulletEnabled val="1"/>
        </dgm:presLayoutVars>
      </dgm:prSet>
      <dgm:spPr/>
    </dgm:pt>
    <dgm:pt modelId="{1222D536-5FEF-9A46-B6C4-84A0B358001A}" type="pres">
      <dgm:prSet presAssocID="{1F5B2A7B-7821-874F-BD1F-119B350E7B01}" presName="circleA" presStyleLbl="node1" presStyleIdx="6" presStyleCnt="8"/>
      <dgm:spPr>
        <a:solidFill>
          <a:srgbClr val="008001"/>
        </a:solidFill>
      </dgm:spPr>
    </dgm:pt>
    <dgm:pt modelId="{40E6707A-F184-D54E-B0A0-F8BE2B24A037}" type="pres">
      <dgm:prSet presAssocID="{1F5B2A7B-7821-874F-BD1F-119B350E7B01}" presName="spaceA" presStyleCnt="0"/>
      <dgm:spPr/>
    </dgm:pt>
    <dgm:pt modelId="{34B3F266-09ED-6A41-A188-E5B5461CE6AB}" type="pres">
      <dgm:prSet presAssocID="{49E98DD5-245E-ED4A-ADF3-F03E1A0DE7BB}" presName="space" presStyleCnt="0"/>
      <dgm:spPr/>
    </dgm:pt>
    <dgm:pt modelId="{D8CEE18C-5ED2-F843-8D5E-C69473903FA6}" type="pres">
      <dgm:prSet presAssocID="{3EB3358E-A1C4-C94F-9B1D-8469F94C3708}" presName="compositeB" presStyleCnt="0"/>
      <dgm:spPr/>
    </dgm:pt>
    <dgm:pt modelId="{30B5B33A-2C62-2F40-BFC3-E332C52A3C4A}" type="pres">
      <dgm:prSet presAssocID="{3EB3358E-A1C4-C94F-9B1D-8469F94C3708}" presName="textB" presStyleLbl="revTx" presStyleIdx="7" presStyleCnt="8">
        <dgm:presLayoutVars>
          <dgm:bulletEnabled val="1"/>
        </dgm:presLayoutVars>
      </dgm:prSet>
      <dgm:spPr/>
    </dgm:pt>
    <dgm:pt modelId="{5036AE44-CD62-DA40-8720-2E77805DDD86}" type="pres">
      <dgm:prSet presAssocID="{3EB3358E-A1C4-C94F-9B1D-8469F94C3708}" presName="circleB" presStyleLbl="node1" presStyleIdx="7" presStyleCnt="8"/>
      <dgm:spPr>
        <a:solidFill>
          <a:srgbClr val="008001"/>
        </a:solidFill>
      </dgm:spPr>
    </dgm:pt>
    <dgm:pt modelId="{AF8CE345-C0F5-8F4B-A8C4-A7D5B1D0D3E7}" type="pres">
      <dgm:prSet presAssocID="{3EB3358E-A1C4-C94F-9B1D-8469F94C3708}" presName="spaceB" presStyleCnt="0"/>
      <dgm:spPr/>
    </dgm:pt>
  </dgm:ptLst>
  <dgm:cxnLst>
    <dgm:cxn modelId="{B1696300-9683-6B42-B23E-8E40AA2833EF}" type="presOf" srcId="{604A3D4C-3B72-2C43-A89B-65EBECFEE60E}" destId="{3DA5EA22-F171-0D45-9B51-B09C4C186A3E}" srcOrd="0" destOrd="3" presId="urn:microsoft.com/office/officeart/2005/8/layout/hProcess11"/>
    <dgm:cxn modelId="{DBB49E0E-F036-B74E-8F21-18DF0AEB330C}" srcId="{7969BF1C-35A1-D14F-86D5-F6F4ADFFA359}" destId="{90AAF9DD-07E1-A043-A408-282C84BD49B1}" srcOrd="0" destOrd="0" parTransId="{EC6D95A0-9353-0B42-B771-E3E779A27C91}" sibTransId="{5D36BE86-E9DB-D64B-AF2C-B3A93569CC77}"/>
    <dgm:cxn modelId="{761AEF17-278D-8C48-BEC5-1350DD556302}" type="presOf" srcId="{F2E82C5C-155F-FD4D-906B-60293E5165C9}" destId="{647672D7-E29D-6444-B147-D3B6B88E881F}" srcOrd="0" destOrd="4" presId="urn:microsoft.com/office/officeart/2005/8/layout/hProcess11"/>
    <dgm:cxn modelId="{95964818-FF64-2B43-907A-1C1A242986B1}" type="presOf" srcId="{53884517-D463-8441-8EC5-6A918C1A4208}" destId="{30B5B33A-2C62-2F40-BFC3-E332C52A3C4A}" srcOrd="0" destOrd="3" presId="urn:microsoft.com/office/officeart/2005/8/layout/hProcess11"/>
    <dgm:cxn modelId="{AC05881F-60A6-504B-AE0B-CFDB89E85886}" srcId="{8E8AC6C6-5E29-0643-AF7B-E99F3462B859}" destId="{7969BF1C-35A1-D14F-86D5-F6F4ADFFA359}" srcOrd="5" destOrd="0" parTransId="{1C90D68C-03FF-C344-BFA2-9FFACA81064D}" sibTransId="{522996E6-752D-294F-A6F2-1FE55FA744C5}"/>
    <dgm:cxn modelId="{14DA4D20-1D0D-8D47-9C63-80253155E904}" type="presOf" srcId="{D80AA439-3E56-A64A-82D4-B190BAAC5F61}" destId="{01F47850-DB4A-A644-8954-B1C0A2CEB159}" srcOrd="0" destOrd="0" presId="urn:microsoft.com/office/officeart/2005/8/layout/hProcess11"/>
    <dgm:cxn modelId="{5A53F129-49E2-6447-B975-A2DEFFDEB450}" srcId="{8E8AC6C6-5E29-0643-AF7B-E99F3462B859}" destId="{3EB3358E-A1C4-C94F-9B1D-8469F94C3708}" srcOrd="7" destOrd="0" parTransId="{8F879E34-C29B-EF46-83B6-94A443CB91E3}" sibTransId="{AFE31DD6-B58A-694F-B565-D6080B874975}"/>
    <dgm:cxn modelId="{497C0B30-F6F7-DE4D-AEBF-D9C57E389108}" srcId="{1A2AF00E-1164-FA40-BEED-E51C7BF7EC24}" destId="{B2221061-7118-1D4C-AAF4-1ACA918CB50B}" srcOrd="0" destOrd="0" parTransId="{945C854F-A670-3D46-B90E-97C0013BF499}" sibTransId="{98979577-7ED7-9A40-9988-2BDAFA9C5BD6}"/>
    <dgm:cxn modelId="{748F5331-04C3-4145-A23C-F7B007D7AE0B}" type="presOf" srcId="{7F502D6D-716E-0F42-8B51-9A14477808E5}" destId="{30B5B33A-2C62-2F40-BFC3-E332C52A3C4A}" srcOrd="0" destOrd="4" presId="urn:microsoft.com/office/officeart/2005/8/layout/hProcess11"/>
    <dgm:cxn modelId="{432DBF31-EA2A-F74B-9855-FCEA36B94A75}" srcId="{8E8AC6C6-5E29-0643-AF7B-E99F3462B859}" destId="{D80AA439-3E56-A64A-82D4-B190BAAC5F61}" srcOrd="4" destOrd="0" parTransId="{F43B14BF-70E8-9E48-83E8-6B4B8CEFED50}" sibTransId="{2FCAAEEF-42E6-CC49-817C-37026B154266}"/>
    <dgm:cxn modelId="{1150D631-F11E-724B-92AC-AB24D9E5B23C}" srcId="{D80AA439-3E56-A64A-82D4-B190BAAC5F61}" destId="{1544ADCD-4033-3B4E-8E40-EC593DEEE9C8}" srcOrd="0" destOrd="0" parTransId="{441C8CA4-7789-264C-831A-C6FB8F45A76C}" sibTransId="{7431299D-E08C-4145-A9E8-3822A34752A4}"/>
    <dgm:cxn modelId="{99794F32-A175-3D4A-AA9D-1C8D6C29BDC6}" srcId="{ED45A225-C0C2-8048-B519-60D38C9E17C6}" destId="{5DEE1034-75CC-594B-8DCB-316C17BE3B00}" srcOrd="0" destOrd="0" parTransId="{F33D37D0-494F-5147-828C-5469A3EE3D5F}" sibTransId="{9B68958B-F06A-254F-A680-F7B31F8B3C86}"/>
    <dgm:cxn modelId="{3E8B4F35-813F-4748-A6B2-7489CC1D3459}" type="presOf" srcId="{90AAF9DD-07E1-A043-A408-282C84BD49B1}" destId="{3DA5EA22-F171-0D45-9B51-B09C4C186A3E}" srcOrd="0" destOrd="1" presId="urn:microsoft.com/office/officeart/2005/8/layout/hProcess11"/>
    <dgm:cxn modelId="{6C938139-B646-A142-AA51-CE195B196168}" type="presOf" srcId="{95B876EB-6CB6-DC4D-B70E-442A8A6BACBA}" destId="{647672D7-E29D-6444-B147-D3B6B88E881F}" srcOrd="0" destOrd="0" presId="urn:microsoft.com/office/officeart/2005/8/layout/hProcess11"/>
    <dgm:cxn modelId="{5C44853B-1EA9-9C4F-8533-2AD9B44DCB36}" type="presOf" srcId="{CC6004EF-5C04-8640-AF65-8F3039A9E41D}" destId="{9204AC92-B20D-EC4D-B5DB-9D8FA45B76A8}" srcOrd="0" destOrd="2" presId="urn:microsoft.com/office/officeart/2005/8/layout/hProcess11"/>
    <dgm:cxn modelId="{DEA10D3D-11F0-264F-BCD6-93CBE1980E46}" srcId="{8E8AC6C6-5E29-0643-AF7B-E99F3462B859}" destId="{ED45A225-C0C2-8048-B519-60D38C9E17C6}" srcOrd="1" destOrd="0" parTransId="{F47C34E9-ED56-6745-BBF9-CDA43F90774A}" sibTransId="{672D222E-4B6D-B341-A256-7B19B6CE76F6}"/>
    <dgm:cxn modelId="{DBD95842-62EE-2548-80A6-0B927755EE52}" type="presOf" srcId="{1F5B2A7B-7821-874F-BD1F-119B350E7B01}" destId="{6B2EBBBD-5185-6944-9A9C-8631B5FED564}" srcOrd="0" destOrd="0" presId="urn:microsoft.com/office/officeart/2005/8/layout/hProcess11"/>
    <dgm:cxn modelId="{30317544-5AE0-0B4C-AD3D-7122C237B349}" srcId="{95B876EB-6CB6-DC4D-B70E-442A8A6BACBA}" destId="{ADD8490E-52F7-8F41-A62F-DCE35C51506C}" srcOrd="2" destOrd="0" parTransId="{23BECDD2-4DBA-564A-824D-688C7FACCC54}" sibTransId="{1751D232-CC9D-ED44-B493-4B34D3FE483E}"/>
    <dgm:cxn modelId="{59665945-FBCA-FD44-A77C-B2BA4C855DC9}" srcId="{3EB3358E-A1C4-C94F-9B1D-8469F94C3708}" destId="{53884517-D463-8441-8EC5-6A918C1A4208}" srcOrd="2" destOrd="0" parTransId="{E52E68F3-6EB6-644C-8879-E946E7D0F089}" sibTransId="{9F53BA5C-9223-6F42-A466-E12659A57292}"/>
    <dgm:cxn modelId="{A7B6614B-A296-A845-959E-3FAF6007363E}" type="presOf" srcId="{ED45A225-C0C2-8048-B519-60D38C9E17C6}" destId="{9204AC92-B20D-EC4D-B5DB-9D8FA45B76A8}" srcOrd="0" destOrd="0" presId="urn:microsoft.com/office/officeart/2005/8/layout/hProcess11"/>
    <dgm:cxn modelId="{AA281654-9292-6444-9230-31A60E2FB599}" srcId="{D80AA439-3E56-A64A-82D4-B190BAAC5F61}" destId="{27CACE95-2E38-0745-8858-EF40180222E5}" srcOrd="1" destOrd="0" parTransId="{A84F9DBE-3994-BA42-838E-A39F414F833C}" sibTransId="{24F5E455-1364-034B-A169-8552C3C22C82}"/>
    <dgm:cxn modelId="{4CB6A05A-42AA-2F47-82EC-0CEEF57B55CD}" type="presOf" srcId="{1A2AF00E-1164-FA40-BEED-E51C7BF7EC24}" destId="{5B9E0160-1A9E-2E46-B3CD-880D3B8DB6ED}" srcOrd="0" destOrd="0" presId="urn:microsoft.com/office/officeart/2005/8/layout/hProcess11"/>
    <dgm:cxn modelId="{5941945D-C314-A04C-B966-F687A5EFDA95}" srcId="{1A2AF00E-1164-FA40-BEED-E51C7BF7EC24}" destId="{3DCC138D-32A9-AA44-A433-C97D98752B83}" srcOrd="3" destOrd="0" parTransId="{36916E68-6DAC-3B49-B7C7-CB8E203D82D2}" sibTransId="{381ED620-6053-3948-AFB3-1281FBBC422F}"/>
    <dgm:cxn modelId="{3BAE9963-5C7B-B341-AE6E-0B7D376479FB}" srcId="{95B876EB-6CB6-DC4D-B70E-442A8A6BACBA}" destId="{8C07E709-E9C4-3942-8B24-FD84E5171CDC}" srcOrd="0" destOrd="0" parTransId="{C1C01F54-AF1F-CC4A-884C-38C7360C7914}" sibTransId="{BA171211-F8AF-DB4F-98EF-30D018AF0668}"/>
    <dgm:cxn modelId="{06DDEF6A-1CEE-D44B-9194-92ED2E1CD5F3}" type="presOf" srcId="{C2FA24C2-440F-9E49-BCA4-2442A3B90343}" destId="{5B9E0160-1A9E-2E46-B3CD-880D3B8DB6ED}" srcOrd="0" destOrd="3" presId="urn:microsoft.com/office/officeart/2005/8/layout/hProcess11"/>
    <dgm:cxn modelId="{1EAB0A6D-9B14-E440-9232-926248B82A30}" type="presOf" srcId="{7AE3B115-9162-A54A-89B2-58C7B6BF9289}" destId="{A7489E51-4EFB-B74A-84BE-4281044A9CF6}" srcOrd="0" destOrd="1" presId="urn:microsoft.com/office/officeart/2005/8/layout/hProcess11"/>
    <dgm:cxn modelId="{9D64D171-79C8-FD4F-9938-EEE2EB634464}" srcId="{1A2AF00E-1164-FA40-BEED-E51C7BF7EC24}" destId="{667A4C61-D675-EE44-B378-271542EC4782}" srcOrd="1" destOrd="0" parTransId="{C71CBD5F-DE15-1742-AC7E-3D18A7123558}" sibTransId="{319FEC8C-7357-F745-AABD-95B76010F331}"/>
    <dgm:cxn modelId="{39E6687A-8A53-D54E-B6F9-236017F18C36}" srcId="{04E6420D-652A-4348-8746-0F1A8D8F7828}" destId="{37CF3EBB-3BFC-7D4D-94B3-94215AF34EAD}" srcOrd="2" destOrd="0" parTransId="{977F5372-DD1E-B24B-A1C0-C2AB038BB32D}" sibTransId="{E55D8FB0-77B3-C046-B10B-502D3D392C28}"/>
    <dgm:cxn modelId="{C48F557E-1207-A84A-94EE-27BECE39B512}" srcId="{95B876EB-6CB6-DC4D-B70E-442A8A6BACBA}" destId="{96524E73-17FC-AB4C-9B83-9561C6398634}" srcOrd="1" destOrd="0" parTransId="{B11A97BF-31DE-9142-BDC9-46E0BD7DBD06}" sibTransId="{1BF22E9D-8418-C74F-B9E5-AB1951961A37}"/>
    <dgm:cxn modelId="{D2E0737F-6C53-A241-9E36-9E18F5C108C8}" type="presOf" srcId="{4F48AA62-9293-E441-B424-BD7962093539}" destId="{A7489E51-4EFB-B74A-84BE-4281044A9CF6}" srcOrd="0" destOrd="2" presId="urn:microsoft.com/office/officeart/2005/8/layout/hProcess11"/>
    <dgm:cxn modelId="{E586D88C-AE7C-6344-A1EB-2DEAFD557FA3}" type="presOf" srcId="{B2221061-7118-1D4C-AAF4-1ACA918CB50B}" destId="{5B9E0160-1A9E-2E46-B3CD-880D3B8DB6ED}" srcOrd="0" destOrd="1" presId="urn:microsoft.com/office/officeart/2005/8/layout/hProcess11"/>
    <dgm:cxn modelId="{2FA25290-4E45-F140-91E2-CE95B3AD59BC}" srcId="{8E8AC6C6-5E29-0643-AF7B-E99F3462B859}" destId="{1F5B2A7B-7821-874F-BD1F-119B350E7B01}" srcOrd="6" destOrd="0" parTransId="{2AAF62C7-1906-1B4D-9457-80D4DCC954BF}" sibTransId="{49E98DD5-245E-ED4A-ADF3-F03E1A0DE7BB}"/>
    <dgm:cxn modelId="{C8D14696-B0BD-7540-BA47-211B87EDC46B}" srcId="{3EB3358E-A1C4-C94F-9B1D-8469F94C3708}" destId="{CD87C9E1-5E25-FC45-AE63-DE01B4D503DD}" srcOrd="1" destOrd="0" parTransId="{AA2B2C66-2778-C347-97C9-83FAF076E470}" sibTransId="{96DA6C1E-6F0D-F844-9EEB-85A4D0308ADC}"/>
    <dgm:cxn modelId="{439F029B-7E38-7C4D-9A64-2D5799AFD4C7}" srcId="{3EB3358E-A1C4-C94F-9B1D-8469F94C3708}" destId="{7F502D6D-716E-0F42-8B51-9A14477808E5}" srcOrd="3" destOrd="0" parTransId="{D45B23F8-D0A6-D34D-B9FC-69A0DE5E9B16}" sibTransId="{89C148FA-E004-1D45-9485-7470F36A4356}"/>
    <dgm:cxn modelId="{8F2F9E9B-910F-834C-A9F9-AEE912B3573C}" srcId="{8E8AC6C6-5E29-0643-AF7B-E99F3462B859}" destId="{1A2AF00E-1164-FA40-BEED-E51C7BF7EC24}" srcOrd="3" destOrd="0" parTransId="{41566799-28FD-0149-8DDF-3A84523D5CB5}" sibTransId="{61CE958E-24E5-BC46-805B-584D72740F82}"/>
    <dgm:cxn modelId="{1CA4149C-A7DB-0E44-91C1-B3CBB9D086C8}" type="presOf" srcId="{3DCC138D-32A9-AA44-A433-C97D98752B83}" destId="{5B9E0160-1A9E-2E46-B3CD-880D3B8DB6ED}" srcOrd="0" destOrd="4" presId="urn:microsoft.com/office/officeart/2005/8/layout/hProcess11"/>
    <dgm:cxn modelId="{C8092CA0-E490-3E48-8227-9474AA1C5F6D}" type="presOf" srcId="{5DEE1034-75CC-594B-8DCB-316C17BE3B00}" destId="{9204AC92-B20D-EC4D-B5DB-9D8FA45B76A8}" srcOrd="0" destOrd="1" presId="urn:microsoft.com/office/officeart/2005/8/layout/hProcess11"/>
    <dgm:cxn modelId="{CE0C4DA2-D29E-194B-AE8F-2E4FCC88502F}" srcId="{7969BF1C-35A1-D14F-86D5-F6F4ADFFA359}" destId="{895A08C9-0AEC-5442-9C1F-0A2426B64A18}" srcOrd="1" destOrd="0" parTransId="{A01894B8-A1B4-F942-9BA5-9EE4EE571B70}" sibTransId="{A5F6CEDA-B45A-5044-AC07-2AF8EF6588B3}"/>
    <dgm:cxn modelId="{F82E9FA4-F7AD-074D-9A6E-4D8411D05793}" type="presOf" srcId="{3EB3358E-A1C4-C94F-9B1D-8469F94C3708}" destId="{30B5B33A-2C62-2F40-BFC3-E332C52A3C4A}" srcOrd="0" destOrd="0" presId="urn:microsoft.com/office/officeart/2005/8/layout/hProcess11"/>
    <dgm:cxn modelId="{E2E246A7-26CC-BB4D-A391-C2799D32B327}" type="presOf" srcId="{ADD8490E-52F7-8F41-A62F-DCE35C51506C}" destId="{647672D7-E29D-6444-B147-D3B6B88E881F}" srcOrd="0" destOrd="3" presId="urn:microsoft.com/office/officeart/2005/8/layout/hProcess11"/>
    <dgm:cxn modelId="{578BE5A9-F304-D047-90A6-AA2932F0B152}" type="presOf" srcId="{8E8AC6C6-5E29-0643-AF7B-E99F3462B859}" destId="{336C2CEA-589A-DA4C-9DB9-BAF5F708E45F}" srcOrd="0" destOrd="0" presId="urn:microsoft.com/office/officeart/2005/8/layout/hProcess11"/>
    <dgm:cxn modelId="{021F5DAD-081B-5445-A6FC-020659AFECC0}" type="presOf" srcId="{895A08C9-0AEC-5442-9C1F-0A2426B64A18}" destId="{3DA5EA22-F171-0D45-9B51-B09C4C186A3E}" srcOrd="0" destOrd="2" presId="urn:microsoft.com/office/officeart/2005/8/layout/hProcess11"/>
    <dgm:cxn modelId="{FF93DFB3-9F0C-A14D-A54B-B35772FDA9DE}" type="presOf" srcId="{112A9ED7-DFA3-2C4D-9A7D-64C4DEB223FD}" destId="{30B5B33A-2C62-2F40-BFC3-E332C52A3C4A}" srcOrd="0" destOrd="1" presId="urn:microsoft.com/office/officeart/2005/8/layout/hProcess11"/>
    <dgm:cxn modelId="{CBF90FB5-0FEE-5148-AA1E-83C1E46C776A}" type="presOf" srcId="{7969BF1C-35A1-D14F-86D5-F6F4ADFFA359}" destId="{3DA5EA22-F171-0D45-9B51-B09C4C186A3E}" srcOrd="0" destOrd="0" presId="urn:microsoft.com/office/officeart/2005/8/layout/hProcess11"/>
    <dgm:cxn modelId="{52B597B9-2CC5-5247-84A6-748F547EDAF4}" type="presOf" srcId="{96524E73-17FC-AB4C-9B83-9561C6398634}" destId="{647672D7-E29D-6444-B147-D3B6B88E881F}" srcOrd="0" destOrd="2" presId="urn:microsoft.com/office/officeart/2005/8/layout/hProcess11"/>
    <dgm:cxn modelId="{9CD75EBA-82BD-3745-A9F5-F434812A69C7}" srcId="{04E6420D-652A-4348-8746-0F1A8D8F7828}" destId="{7AE3B115-9162-A54A-89B2-58C7B6BF9289}" srcOrd="0" destOrd="0" parTransId="{41818E38-5A59-4A45-A19E-F21AC570C77B}" sibTransId="{D609AA15-14FC-C549-B49C-B0CE14DB253D}"/>
    <dgm:cxn modelId="{19C9C2BC-6F50-0448-B8BA-8B254933CE8A}" type="presOf" srcId="{1544ADCD-4033-3B4E-8E40-EC593DEEE9C8}" destId="{01F47850-DB4A-A644-8954-B1C0A2CEB159}" srcOrd="0" destOrd="1" presId="urn:microsoft.com/office/officeart/2005/8/layout/hProcess11"/>
    <dgm:cxn modelId="{C3ECFABC-2425-184C-ABE6-2F6FF5309EA9}" srcId="{1A2AF00E-1164-FA40-BEED-E51C7BF7EC24}" destId="{C2FA24C2-440F-9E49-BCA4-2442A3B90343}" srcOrd="2" destOrd="0" parTransId="{958F9170-3F47-6A49-9C4C-5FA28B875F79}" sibTransId="{AB692470-5EE0-964C-B038-4FD66DBDFE1C}"/>
    <dgm:cxn modelId="{6BA679BD-7A65-4746-8194-79F60E4E23AD}" srcId="{8E8AC6C6-5E29-0643-AF7B-E99F3462B859}" destId="{95B876EB-6CB6-DC4D-B70E-442A8A6BACBA}" srcOrd="2" destOrd="0" parTransId="{955504E4-5403-9D4D-8FBB-C7A1848DC800}" sibTransId="{64FF5E84-09D9-7A49-9032-F85F5E749AAC}"/>
    <dgm:cxn modelId="{47E3D4BF-0ADC-E147-BC4B-E8AEAF2A66E9}" type="presOf" srcId="{37CF3EBB-3BFC-7D4D-94B3-94215AF34EAD}" destId="{A7489E51-4EFB-B74A-84BE-4281044A9CF6}" srcOrd="0" destOrd="3" presId="urn:microsoft.com/office/officeart/2005/8/layout/hProcess11"/>
    <dgm:cxn modelId="{85E865C0-2530-4B4F-A48F-313430CD9C96}" type="presOf" srcId="{29B26A79-C709-2248-A488-996EC30BC6D3}" destId="{647672D7-E29D-6444-B147-D3B6B88E881F}" srcOrd="0" destOrd="5" presId="urn:microsoft.com/office/officeart/2005/8/layout/hProcess11"/>
    <dgm:cxn modelId="{C48F33C2-9082-7A41-B05B-AAF255D2176C}" srcId="{8E8AC6C6-5E29-0643-AF7B-E99F3462B859}" destId="{04E6420D-652A-4348-8746-0F1A8D8F7828}" srcOrd="0" destOrd="0" parTransId="{79E0F6F6-8410-3D40-B61D-B22AB1F6B100}" sibTransId="{34A29B7F-77E7-1943-A026-7C5C201ACB75}"/>
    <dgm:cxn modelId="{EBF2ACC7-9DF6-BF4E-B94B-1A15FAAA319C}" type="presOf" srcId="{667A4C61-D675-EE44-B378-271542EC4782}" destId="{5B9E0160-1A9E-2E46-B3CD-880D3B8DB6ED}" srcOrd="0" destOrd="2" presId="urn:microsoft.com/office/officeart/2005/8/layout/hProcess11"/>
    <dgm:cxn modelId="{89775CCD-1F5A-9643-AE80-D51859EF97D5}" srcId="{95B876EB-6CB6-DC4D-B70E-442A8A6BACBA}" destId="{29B26A79-C709-2248-A488-996EC30BC6D3}" srcOrd="4" destOrd="0" parTransId="{90321176-7857-B346-B41A-E556BD90D9FC}" sibTransId="{BB85D652-CA17-0F4E-A510-D6A58FE1C585}"/>
    <dgm:cxn modelId="{FF203ACE-1F9D-854B-BF9E-B7575A50DDA1}" srcId="{3EB3358E-A1C4-C94F-9B1D-8469F94C3708}" destId="{112A9ED7-DFA3-2C4D-9A7D-64C4DEB223FD}" srcOrd="0" destOrd="0" parTransId="{41B3AD31-F7AE-7845-8373-361B75D9F50B}" sibTransId="{05E3AB24-B123-AA4E-B2AF-FCE68705B93E}"/>
    <dgm:cxn modelId="{F78C85DA-71C1-B844-9020-5602726310D5}" srcId="{04E6420D-652A-4348-8746-0F1A8D8F7828}" destId="{4F48AA62-9293-E441-B424-BD7962093539}" srcOrd="1" destOrd="0" parTransId="{9F7F9182-60D6-0C4D-A00D-9930A829D248}" sibTransId="{E908329F-B5E2-8340-A056-80C8B0BB224E}"/>
    <dgm:cxn modelId="{29EAF8E0-E71A-BE49-86B4-E8CB0D076B62}" srcId="{ED45A225-C0C2-8048-B519-60D38C9E17C6}" destId="{CC6004EF-5C04-8640-AF65-8F3039A9E41D}" srcOrd="1" destOrd="0" parTransId="{69A38560-1D90-BB45-A595-B6778D9C39A0}" sibTransId="{247F5D15-1C95-A848-968F-55F0411C1F70}"/>
    <dgm:cxn modelId="{DC9E8EE1-F40B-CC4C-B0D0-E71A7B02C8B4}" srcId="{7969BF1C-35A1-D14F-86D5-F6F4ADFFA359}" destId="{604A3D4C-3B72-2C43-A89B-65EBECFEE60E}" srcOrd="2" destOrd="0" parTransId="{875E45FD-AE96-FB4C-B2B0-DFD804B5BAF1}" sibTransId="{9E649DB0-4EEF-9D48-9D3A-01E07A51B15D}"/>
    <dgm:cxn modelId="{8C80A3E6-9995-5740-9A97-253FF6805D7A}" srcId="{95B876EB-6CB6-DC4D-B70E-442A8A6BACBA}" destId="{F2E82C5C-155F-FD4D-906B-60293E5165C9}" srcOrd="3" destOrd="0" parTransId="{C0232079-CA75-4142-861E-D11508A3AAC0}" sibTransId="{2C3ED946-ED87-7245-A0F8-7B7DE53E8B46}"/>
    <dgm:cxn modelId="{B6CBF9EB-83A5-4644-914D-040E72D12C21}" type="presOf" srcId="{8C07E709-E9C4-3942-8B24-FD84E5171CDC}" destId="{647672D7-E29D-6444-B147-D3B6B88E881F}" srcOrd="0" destOrd="1" presId="urn:microsoft.com/office/officeart/2005/8/layout/hProcess11"/>
    <dgm:cxn modelId="{6A29FEEB-A196-9447-B5EA-BFDA575B18E2}" type="presOf" srcId="{04E6420D-652A-4348-8746-0F1A8D8F7828}" destId="{A7489E51-4EFB-B74A-84BE-4281044A9CF6}" srcOrd="0" destOrd="0" presId="urn:microsoft.com/office/officeart/2005/8/layout/hProcess11"/>
    <dgm:cxn modelId="{52A7CBEC-B04F-6B4F-A71A-EA0C21547560}" type="presOf" srcId="{27CACE95-2E38-0745-8858-EF40180222E5}" destId="{01F47850-DB4A-A644-8954-B1C0A2CEB159}" srcOrd="0" destOrd="2" presId="urn:microsoft.com/office/officeart/2005/8/layout/hProcess11"/>
    <dgm:cxn modelId="{733F5EEE-2962-1642-BF01-40ADA016D3A5}" type="presOf" srcId="{892440AA-94B0-FA4A-8131-FF99AFC69BC6}" destId="{6B2EBBBD-5185-6944-9A9C-8631B5FED564}" srcOrd="0" destOrd="1" presId="urn:microsoft.com/office/officeart/2005/8/layout/hProcess11"/>
    <dgm:cxn modelId="{199E30F2-F129-4B41-92BF-D3CF3A2DCCB6}" srcId="{1F5B2A7B-7821-874F-BD1F-119B350E7B01}" destId="{892440AA-94B0-FA4A-8131-FF99AFC69BC6}" srcOrd="0" destOrd="0" parTransId="{1434CDF4-F7A5-9C46-AAB8-8DE9ABB385F8}" sibTransId="{6BA46E47-2BBA-8F46-8C15-1D7E8CA98B54}"/>
    <dgm:cxn modelId="{BEA259F2-5718-E348-926F-F9A1556A3AAB}" type="presOf" srcId="{CD87C9E1-5E25-FC45-AE63-DE01B4D503DD}" destId="{30B5B33A-2C62-2F40-BFC3-E332C52A3C4A}" srcOrd="0" destOrd="2" presId="urn:microsoft.com/office/officeart/2005/8/layout/hProcess11"/>
    <dgm:cxn modelId="{899206FF-B146-F940-9E78-2B19639B7216}" type="presParOf" srcId="{336C2CEA-589A-DA4C-9DB9-BAF5F708E45F}" destId="{B964F050-9133-9E48-8E53-1180CD3A898E}" srcOrd="0" destOrd="0" presId="urn:microsoft.com/office/officeart/2005/8/layout/hProcess11"/>
    <dgm:cxn modelId="{F8057432-21C1-6740-A78D-7CEB2AC8B69D}" type="presParOf" srcId="{336C2CEA-589A-DA4C-9DB9-BAF5F708E45F}" destId="{809A6CE2-6A4B-9848-A0BE-CDE688C84B10}" srcOrd="1" destOrd="0" presId="urn:microsoft.com/office/officeart/2005/8/layout/hProcess11"/>
    <dgm:cxn modelId="{5E3C9780-F647-7A45-A5AA-26360FEAFED1}" type="presParOf" srcId="{809A6CE2-6A4B-9848-A0BE-CDE688C84B10}" destId="{A0505EE0-D0E2-C648-9FEA-D345D37A9672}" srcOrd="0" destOrd="0" presId="urn:microsoft.com/office/officeart/2005/8/layout/hProcess11"/>
    <dgm:cxn modelId="{4DB2455F-63E0-9640-9B69-718C3974481F}" type="presParOf" srcId="{A0505EE0-D0E2-C648-9FEA-D345D37A9672}" destId="{A7489E51-4EFB-B74A-84BE-4281044A9CF6}" srcOrd="0" destOrd="0" presId="urn:microsoft.com/office/officeart/2005/8/layout/hProcess11"/>
    <dgm:cxn modelId="{A2831624-EB68-464F-8CCC-2A3DFC5EDAEA}" type="presParOf" srcId="{A0505EE0-D0E2-C648-9FEA-D345D37A9672}" destId="{3018CB3D-35EC-E64B-AAF2-EE1ABD26155D}" srcOrd="1" destOrd="0" presId="urn:microsoft.com/office/officeart/2005/8/layout/hProcess11"/>
    <dgm:cxn modelId="{61EC1F09-84C0-6D45-9CF4-4457CEF0ADBC}" type="presParOf" srcId="{A0505EE0-D0E2-C648-9FEA-D345D37A9672}" destId="{57CBBEB0-47C4-E942-B7C2-E3F915FD453A}" srcOrd="2" destOrd="0" presId="urn:microsoft.com/office/officeart/2005/8/layout/hProcess11"/>
    <dgm:cxn modelId="{A76A508C-43A0-F347-98B3-3CDEA21F2592}" type="presParOf" srcId="{809A6CE2-6A4B-9848-A0BE-CDE688C84B10}" destId="{EB3265B6-049C-D746-8F34-1FA36D699B00}" srcOrd="1" destOrd="0" presId="urn:microsoft.com/office/officeart/2005/8/layout/hProcess11"/>
    <dgm:cxn modelId="{85E2DCF9-2A0C-7D41-A0A8-09CEB510E9E4}" type="presParOf" srcId="{809A6CE2-6A4B-9848-A0BE-CDE688C84B10}" destId="{3FE6ABA8-AA3A-2447-8A7C-55AF39C3BB92}" srcOrd="2" destOrd="0" presId="urn:microsoft.com/office/officeart/2005/8/layout/hProcess11"/>
    <dgm:cxn modelId="{6D927E4E-BAD7-B44A-AC8A-9BF66DC1D4CF}" type="presParOf" srcId="{3FE6ABA8-AA3A-2447-8A7C-55AF39C3BB92}" destId="{9204AC92-B20D-EC4D-B5DB-9D8FA45B76A8}" srcOrd="0" destOrd="0" presId="urn:microsoft.com/office/officeart/2005/8/layout/hProcess11"/>
    <dgm:cxn modelId="{3A4D812A-CD37-DC45-B270-8C8B1D58E175}" type="presParOf" srcId="{3FE6ABA8-AA3A-2447-8A7C-55AF39C3BB92}" destId="{3AA44315-73DE-F641-B0D8-0CA1611D7B22}" srcOrd="1" destOrd="0" presId="urn:microsoft.com/office/officeart/2005/8/layout/hProcess11"/>
    <dgm:cxn modelId="{5F8C212C-F44B-2C48-8A32-AB90AD2070AE}" type="presParOf" srcId="{3FE6ABA8-AA3A-2447-8A7C-55AF39C3BB92}" destId="{20EB9554-3258-A54B-86D6-C0236C52F07D}" srcOrd="2" destOrd="0" presId="urn:microsoft.com/office/officeart/2005/8/layout/hProcess11"/>
    <dgm:cxn modelId="{F9E32C06-107F-6F47-997C-6733A3817E56}" type="presParOf" srcId="{809A6CE2-6A4B-9848-A0BE-CDE688C84B10}" destId="{B3109956-AB5B-BD48-8857-82BBCDAC3821}" srcOrd="3" destOrd="0" presId="urn:microsoft.com/office/officeart/2005/8/layout/hProcess11"/>
    <dgm:cxn modelId="{20CFC842-D061-7845-96A1-88DA195A0007}" type="presParOf" srcId="{809A6CE2-6A4B-9848-A0BE-CDE688C84B10}" destId="{6B02FC6C-5FA1-A440-8404-94DE965216E0}" srcOrd="4" destOrd="0" presId="urn:microsoft.com/office/officeart/2005/8/layout/hProcess11"/>
    <dgm:cxn modelId="{83E7F492-CAEC-FD41-B925-F57862A8EC49}" type="presParOf" srcId="{6B02FC6C-5FA1-A440-8404-94DE965216E0}" destId="{647672D7-E29D-6444-B147-D3B6B88E881F}" srcOrd="0" destOrd="0" presId="urn:microsoft.com/office/officeart/2005/8/layout/hProcess11"/>
    <dgm:cxn modelId="{6FE664C2-912F-0C47-82C6-C2680BCD3C72}" type="presParOf" srcId="{6B02FC6C-5FA1-A440-8404-94DE965216E0}" destId="{DFAE1663-56C4-0346-894B-3BB260FD7F57}" srcOrd="1" destOrd="0" presId="urn:microsoft.com/office/officeart/2005/8/layout/hProcess11"/>
    <dgm:cxn modelId="{352A5229-6D7D-2744-9574-E4217FC84549}" type="presParOf" srcId="{6B02FC6C-5FA1-A440-8404-94DE965216E0}" destId="{AF0F0C79-420B-8E41-857D-8BE25B18ABA8}" srcOrd="2" destOrd="0" presId="urn:microsoft.com/office/officeart/2005/8/layout/hProcess11"/>
    <dgm:cxn modelId="{B5A1F171-A889-ED4B-94E6-946964ECDD4A}" type="presParOf" srcId="{809A6CE2-6A4B-9848-A0BE-CDE688C84B10}" destId="{A27EA994-07A9-A748-979C-A5790043AF3F}" srcOrd="5" destOrd="0" presId="urn:microsoft.com/office/officeart/2005/8/layout/hProcess11"/>
    <dgm:cxn modelId="{B4EEF4B0-6BF7-A343-8988-D01BD8DF3C01}" type="presParOf" srcId="{809A6CE2-6A4B-9848-A0BE-CDE688C84B10}" destId="{E039A1E6-D0D2-0844-8B05-9A47ED550A5E}" srcOrd="6" destOrd="0" presId="urn:microsoft.com/office/officeart/2005/8/layout/hProcess11"/>
    <dgm:cxn modelId="{0AF464CF-8A36-FE4F-8716-60DAAEAFF801}" type="presParOf" srcId="{E039A1E6-D0D2-0844-8B05-9A47ED550A5E}" destId="{5B9E0160-1A9E-2E46-B3CD-880D3B8DB6ED}" srcOrd="0" destOrd="0" presId="urn:microsoft.com/office/officeart/2005/8/layout/hProcess11"/>
    <dgm:cxn modelId="{D6E20CE5-4D70-7945-A3C2-6446EDFB6404}" type="presParOf" srcId="{E039A1E6-D0D2-0844-8B05-9A47ED550A5E}" destId="{8C81A5A5-5B97-4A44-ABB4-DCF918E4CE4E}" srcOrd="1" destOrd="0" presId="urn:microsoft.com/office/officeart/2005/8/layout/hProcess11"/>
    <dgm:cxn modelId="{82A6267D-F483-9443-B508-A4CAD8DD8808}" type="presParOf" srcId="{E039A1E6-D0D2-0844-8B05-9A47ED550A5E}" destId="{729B4877-5C6C-C74C-A3AD-9DF143F4BA54}" srcOrd="2" destOrd="0" presId="urn:microsoft.com/office/officeart/2005/8/layout/hProcess11"/>
    <dgm:cxn modelId="{E8FF778D-DBD9-F345-9FA2-64BDB582FDEC}" type="presParOf" srcId="{809A6CE2-6A4B-9848-A0BE-CDE688C84B10}" destId="{280CE56B-98A8-1143-AF4D-87DF97639A45}" srcOrd="7" destOrd="0" presId="urn:microsoft.com/office/officeart/2005/8/layout/hProcess11"/>
    <dgm:cxn modelId="{2C556F3B-417A-604C-AF94-6E76E7F65A47}" type="presParOf" srcId="{809A6CE2-6A4B-9848-A0BE-CDE688C84B10}" destId="{882906BE-9C47-8D4C-9194-FFC02A05AFB2}" srcOrd="8" destOrd="0" presId="urn:microsoft.com/office/officeart/2005/8/layout/hProcess11"/>
    <dgm:cxn modelId="{8B82B48A-68D3-AE46-9CB3-2EABC6A9391E}" type="presParOf" srcId="{882906BE-9C47-8D4C-9194-FFC02A05AFB2}" destId="{01F47850-DB4A-A644-8954-B1C0A2CEB159}" srcOrd="0" destOrd="0" presId="urn:microsoft.com/office/officeart/2005/8/layout/hProcess11"/>
    <dgm:cxn modelId="{D3DD16E6-39CD-4141-A797-E0DC579DC325}" type="presParOf" srcId="{882906BE-9C47-8D4C-9194-FFC02A05AFB2}" destId="{4070FB09-35FA-594F-802A-0016382906B0}" srcOrd="1" destOrd="0" presId="urn:microsoft.com/office/officeart/2005/8/layout/hProcess11"/>
    <dgm:cxn modelId="{B56AFAA0-3A35-4147-A715-0C718204D6C0}" type="presParOf" srcId="{882906BE-9C47-8D4C-9194-FFC02A05AFB2}" destId="{BFC0FE90-9FDB-9044-AAE9-52C8FBE42EA1}" srcOrd="2" destOrd="0" presId="urn:microsoft.com/office/officeart/2005/8/layout/hProcess11"/>
    <dgm:cxn modelId="{7996BACD-357A-FE49-8C23-FD519D23670F}" type="presParOf" srcId="{809A6CE2-6A4B-9848-A0BE-CDE688C84B10}" destId="{72F5B31A-F3F8-7645-9A09-B7C0B3ACC83D}" srcOrd="9" destOrd="0" presId="urn:microsoft.com/office/officeart/2005/8/layout/hProcess11"/>
    <dgm:cxn modelId="{41C665FD-E73E-2D4C-9888-BD95B7F53391}" type="presParOf" srcId="{809A6CE2-6A4B-9848-A0BE-CDE688C84B10}" destId="{8C8F9828-9ED0-6946-BA36-A861BE5622EB}" srcOrd="10" destOrd="0" presId="urn:microsoft.com/office/officeart/2005/8/layout/hProcess11"/>
    <dgm:cxn modelId="{D3649E5E-61F3-C048-91DC-B109EEB77D45}" type="presParOf" srcId="{8C8F9828-9ED0-6946-BA36-A861BE5622EB}" destId="{3DA5EA22-F171-0D45-9B51-B09C4C186A3E}" srcOrd="0" destOrd="0" presId="urn:microsoft.com/office/officeart/2005/8/layout/hProcess11"/>
    <dgm:cxn modelId="{56141DFD-224D-DB46-8464-AD9E858A99FA}" type="presParOf" srcId="{8C8F9828-9ED0-6946-BA36-A861BE5622EB}" destId="{0813E92F-33AD-3B46-AD7F-0C8DD69852BC}" srcOrd="1" destOrd="0" presId="urn:microsoft.com/office/officeart/2005/8/layout/hProcess11"/>
    <dgm:cxn modelId="{3BDCF1FA-4BD6-4841-8AC1-6A429C3FD10C}" type="presParOf" srcId="{8C8F9828-9ED0-6946-BA36-A861BE5622EB}" destId="{A6C4A2C5-BB88-2644-8597-C86F405E8322}" srcOrd="2" destOrd="0" presId="urn:microsoft.com/office/officeart/2005/8/layout/hProcess11"/>
    <dgm:cxn modelId="{4F9DC4DE-DB66-F74E-967A-4BF3E1FFD638}" type="presParOf" srcId="{809A6CE2-6A4B-9848-A0BE-CDE688C84B10}" destId="{5BD95639-1EA2-9947-AB4E-2E1415B2FC78}" srcOrd="11" destOrd="0" presId="urn:microsoft.com/office/officeart/2005/8/layout/hProcess11"/>
    <dgm:cxn modelId="{DA618C53-BF3A-B440-BE42-C31516A82B33}" type="presParOf" srcId="{809A6CE2-6A4B-9848-A0BE-CDE688C84B10}" destId="{4141E497-6247-7A4F-B616-7B5E3570A95E}" srcOrd="12" destOrd="0" presId="urn:microsoft.com/office/officeart/2005/8/layout/hProcess11"/>
    <dgm:cxn modelId="{C166BF87-F8DB-0746-AEE2-9B4BDBFD9FE0}" type="presParOf" srcId="{4141E497-6247-7A4F-B616-7B5E3570A95E}" destId="{6B2EBBBD-5185-6944-9A9C-8631B5FED564}" srcOrd="0" destOrd="0" presId="urn:microsoft.com/office/officeart/2005/8/layout/hProcess11"/>
    <dgm:cxn modelId="{39D32C2F-EDE1-9940-80A9-26397E49D908}" type="presParOf" srcId="{4141E497-6247-7A4F-B616-7B5E3570A95E}" destId="{1222D536-5FEF-9A46-B6C4-84A0B358001A}" srcOrd="1" destOrd="0" presId="urn:microsoft.com/office/officeart/2005/8/layout/hProcess11"/>
    <dgm:cxn modelId="{93B4892E-74F0-0C47-B305-445E3C8C16B9}" type="presParOf" srcId="{4141E497-6247-7A4F-B616-7B5E3570A95E}" destId="{40E6707A-F184-D54E-B0A0-F8BE2B24A037}" srcOrd="2" destOrd="0" presId="urn:microsoft.com/office/officeart/2005/8/layout/hProcess11"/>
    <dgm:cxn modelId="{54D186CF-D01A-FC43-B8E3-E6DBDEBE5325}" type="presParOf" srcId="{809A6CE2-6A4B-9848-A0BE-CDE688C84B10}" destId="{34B3F266-09ED-6A41-A188-E5B5461CE6AB}" srcOrd="13" destOrd="0" presId="urn:microsoft.com/office/officeart/2005/8/layout/hProcess11"/>
    <dgm:cxn modelId="{05F58DBB-EA92-B045-A124-5F681AEBBB24}" type="presParOf" srcId="{809A6CE2-6A4B-9848-A0BE-CDE688C84B10}" destId="{D8CEE18C-5ED2-F843-8D5E-C69473903FA6}" srcOrd="14" destOrd="0" presId="urn:microsoft.com/office/officeart/2005/8/layout/hProcess11"/>
    <dgm:cxn modelId="{3B6A5E50-7C20-B043-9A3A-F108251F6D60}" type="presParOf" srcId="{D8CEE18C-5ED2-F843-8D5E-C69473903FA6}" destId="{30B5B33A-2C62-2F40-BFC3-E332C52A3C4A}" srcOrd="0" destOrd="0" presId="urn:microsoft.com/office/officeart/2005/8/layout/hProcess11"/>
    <dgm:cxn modelId="{1F868E37-55C7-634D-87A7-BF672D7C9C46}" type="presParOf" srcId="{D8CEE18C-5ED2-F843-8D5E-C69473903FA6}" destId="{5036AE44-CD62-DA40-8720-2E77805DDD86}" srcOrd="1" destOrd="0" presId="urn:microsoft.com/office/officeart/2005/8/layout/hProcess11"/>
    <dgm:cxn modelId="{51561450-A7EC-4D44-9B72-EAB8F3758A45}" type="presParOf" srcId="{D8CEE18C-5ED2-F843-8D5E-C69473903FA6}" destId="{AF8CE345-C0F5-8F4B-A8C4-A7D5B1D0D3E7}"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31CCC-3B0D-3948-A23D-22C24FEF8D50}" type="doc">
      <dgm:prSet loTypeId="urn:microsoft.com/office/officeart/2005/8/layout/hProcess11" loCatId="process" qsTypeId="urn:microsoft.com/office/officeart/2005/8/quickstyle/simple1" qsCatId="simple" csTypeId="urn:microsoft.com/office/officeart/2005/8/colors/accent1_2" csCatId="accent1" phldr="1"/>
      <dgm:spPr/>
    </dgm:pt>
    <dgm:pt modelId="{2D9C0E9B-C73A-2248-B4B3-F1485F6C1578}">
      <dgm:prSet phldrT="[Text]" custT="1"/>
      <dgm:spPr/>
      <dgm:t>
        <a:bodyPr/>
        <a:lstStyle/>
        <a:p>
          <a:r>
            <a:rPr lang="en-US" sz="1200" b="1" dirty="0"/>
            <a:t>Q3 2020</a:t>
          </a:r>
          <a:r>
            <a:rPr lang="en-US" sz="1200" dirty="0"/>
            <a:t>:</a:t>
          </a:r>
        </a:p>
        <a:p>
          <a:r>
            <a:rPr lang="en-US" sz="1200" dirty="0"/>
            <a:t>- Servers (CUB): </a:t>
          </a:r>
          <a:r>
            <a:rPr lang="en-US" sz="1200" b="1" dirty="0"/>
            <a:t>36+</a:t>
          </a:r>
          <a:r>
            <a:rPr lang="en-US" sz="1200" dirty="0"/>
            <a:t> EFU (11+), EPICS (8), Kafka (11), </a:t>
          </a:r>
          <a:r>
            <a:rPr lang="en-US" sz="1200" dirty="0" err="1"/>
            <a:t>Filewriter</a:t>
          </a:r>
          <a:r>
            <a:rPr lang="en-US" sz="1200" dirty="0"/>
            <a:t> (6)</a:t>
          </a:r>
        </a:p>
        <a:p>
          <a:r>
            <a:rPr lang="en-US" sz="1200" dirty="0"/>
            <a:t>- VM (CUB): 500+ cores, 4TB+ RAM</a:t>
          </a:r>
        </a:p>
        <a:p>
          <a:r>
            <a:rPr lang="en-US" sz="1200" dirty="0"/>
            <a:t>- VM (CPH): 400+, 4TB+ RAM, GPU</a:t>
          </a:r>
        </a:p>
        <a:p>
          <a:r>
            <a:rPr lang="en-US" sz="1200" dirty="0"/>
            <a:t>- HPC (CPH): ODIN (3000 cores)</a:t>
          </a:r>
        </a:p>
        <a:p>
          <a:r>
            <a:rPr lang="en-US" sz="1200" dirty="0"/>
            <a:t>- HPC (CPH): 1000 cores?</a:t>
          </a:r>
        </a:p>
      </dgm:t>
    </dgm:pt>
    <dgm:pt modelId="{AD14F5AA-00B4-3148-BA31-9B7674110255}" type="parTrans" cxnId="{6535ACFE-DE70-E14D-97E5-B1C17D08008E}">
      <dgm:prSet/>
      <dgm:spPr/>
      <dgm:t>
        <a:bodyPr/>
        <a:lstStyle/>
        <a:p>
          <a:endParaRPr lang="en-US"/>
        </a:p>
      </dgm:t>
    </dgm:pt>
    <dgm:pt modelId="{C710F8FD-A891-B948-AEF4-1A609376649E}" type="sibTrans" cxnId="{6535ACFE-DE70-E14D-97E5-B1C17D08008E}">
      <dgm:prSet/>
      <dgm:spPr/>
      <dgm:t>
        <a:bodyPr/>
        <a:lstStyle/>
        <a:p>
          <a:endParaRPr lang="en-US"/>
        </a:p>
      </dgm:t>
    </dgm:pt>
    <dgm:pt modelId="{7AAAAD36-8F7F-8243-A052-943336BDB4D6}">
      <dgm:prSet phldrT="[Text]" custT="1"/>
      <dgm:spPr/>
      <dgm:t>
        <a:bodyPr/>
        <a:lstStyle/>
        <a:p>
          <a:r>
            <a:rPr lang="en-US" sz="1200" b="1" dirty="0"/>
            <a:t>Q2 2022</a:t>
          </a:r>
          <a:r>
            <a:rPr lang="en-US" sz="1200" dirty="0"/>
            <a:t>:</a:t>
          </a:r>
          <a:br>
            <a:rPr lang="en-US" sz="1200" dirty="0"/>
          </a:br>
          <a:r>
            <a:rPr lang="en-US" sz="1200" dirty="0"/>
            <a:t>- server-room buildout (CPH): Phase 2 (</a:t>
          </a:r>
          <a:r>
            <a:rPr lang="en-US" sz="1200" dirty="0" err="1"/>
            <a:t>redundancy+capacity</a:t>
          </a:r>
          <a:r>
            <a:rPr lang="en-US" sz="1200" dirty="0"/>
            <a:t>)</a:t>
          </a:r>
        </a:p>
      </dgm:t>
    </dgm:pt>
    <dgm:pt modelId="{0A510C3C-84AE-6B4F-A274-8E6693F9C10A}" type="parTrans" cxnId="{E5E7061A-B7DC-4040-8D5F-D9F76E63E286}">
      <dgm:prSet/>
      <dgm:spPr/>
      <dgm:t>
        <a:bodyPr/>
        <a:lstStyle/>
        <a:p>
          <a:endParaRPr lang="en-US"/>
        </a:p>
      </dgm:t>
    </dgm:pt>
    <dgm:pt modelId="{498BD8EA-5B8B-764A-A38B-7D8F18A40AD6}" type="sibTrans" cxnId="{E5E7061A-B7DC-4040-8D5F-D9F76E63E286}">
      <dgm:prSet/>
      <dgm:spPr/>
      <dgm:t>
        <a:bodyPr/>
        <a:lstStyle/>
        <a:p>
          <a:endParaRPr lang="en-US"/>
        </a:p>
      </dgm:t>
    </dgm:pt>
    <dgm:pt modelId="{E1C62CEB-6944-9D4B-A62B-4686847C3279}">
      <dgm:prSet custT="1"/>
      <dgm:spPr/>
      <dgm:t>
        <a:bodyPr/>
        <a:lstStyle/>
        <a:p>
          <a:r>
            <a:rPr lang="en-US" sz="1200" b="1" dirty="0"/>
            <a:t>Q3 2019</a:t>
          </a:r>
          <a:r>
            <a:rPr lang="en-US" sz="1200" dirty="0"/>
            <a:t>:</a:t>
          </a:r>
          <a:br>
            <a:rPr lang="en-US" sz="1200" dirty="0"/>
          </a:br>
          <a:r>
            <a:rPr lang="en-US" sz="1200" dirty="0"/>
            <a:t>- Servers (Lund): 5 (</a:t>
          </a:r>
          <a:r>
            <a:rPr lang="en-US" sz="1200" dirty="0" err="1"/>
            <a:t>EoC</a:t>
          </a:r>
          <a:r>
            <a:rPr lang="en-US" sz="1200" dirty="0"/>
            <a:t> test)</a:t>
          </a:r>
        </a:p>
      </dgm:t>
    </dgm:pt>
    <dgm:pt modelId="{83E89A39-DCE8-5F42-9891-B373D8F670A1}" type="parTrans" cxnId="{C367A9C9-838A-8046-81EE-7F3FF1A9D6BD}">
      <dgm:prSet/>
      <dgm:spPr/>
      <dgm:t>
        <a:bodyPr/>
        <a:lstStyle/>
        <a:p>
          <a:endParaRPr lang="en-US"/>
        </a:p>
      </dgm:t>
    </dgm:pt>
    <dgm:pt modelId="{99EE2A86-2C95-BF4D-B438-7B5513BFDADA}" type="sibTrans" cxnId="{C367A9C9-838A-8046-81EE-7F3FF1A9D6BD}">
      <dgm:prSet/>
      <dgm:spPr/>
      <dgm:t>
        <a:bodyPr/>
        <a:lstStyle/>
        <a:p>
          <a:endParaRPr lang="en-US"/>
        </a:p>
      </dgm:t>
    </dgm:pt>
    <dgm:pt modelId="{E910F296-2921-1945-B39A-3AAF7AF712EE}">
      <dgm:prSet phldrT="[Text]" custT="1"/>
      <dgm:spPr/>
      <dgm:t>
        <a:bodyPr/>
        <a:lstStyle/>
        <a:p>
          <a:r>
            <a:rPr lang="en-US" sz="1200" b="1" dirty="0"/>
            <a:t>Q1 2020</a:t>
          </a:r>
          <a:r>
            <a:rPr lang="en-US" sz="1200" dirty="0"/>
            <a:t>:</a:t>
          </a:r>
        </a:p>
        <a:p>
          <a:r>
            <a:rPr lang="en-US" sz="1200" dirty="0"/>
            <a:t>- Storage (CUB): 1PB</a:t>
          </a:r>
        </a:p>
        <a:p>
          <a:r>
            <a:rPr lang="en-US" sz="1200" dirty="0"/>
            <a:t>- Storage (CPH): 1PB</a:t>
          </a:r>
        </a:p>
      </dgm:t>
    </dgm:pt>
    <dgm:pt modelId="{F708F1B2-BE52-CE4A-A0AB-B0823103F594}" type="sibTrans" cxnId="{E6823257-929B-064A-9A8E-C941E9E39608}">
      <dgm:prSet/>
      <dgm:spPr/>
      <dgm:t>
        <a:bodyPr/>
        <a:lstStyle/>
        <a:p>
          <a:endParaRPr lang="en-US"/>
        </a:p>
      </dgm:t>
    </dgm:pt>
    <dgm:pt modelId="{9CED2A6C-0903-ED43-8527-33A2FA6F679C}" type="parTrans" cxnId="{E6823257-929B-064A-9A8E-C941E9E39608}">
      <dgm:prSet/>
      <dgm:spPr/>
      <dgm:t>
        <a:bodyPr/>
        <a:lstStyle/>
        <a:p>
          <a:endParaRPr lang="en-US"/>
        </a:p>
      </dgm:t>
    </dgm:pt>
    <dgm:pt modelId="{DEB9A6A3-5D18-1749-B6F1-128B28A741EF}">
      <dgm:prSet custT="1"/>
      <dgm:spPr/>
      <dgm:t>
        <a:bodyPr/>
        <a:lstStyle/>
        <a:p>
          <a:r>
            <a:rPr lang="en-US" sz="1200" b="1" dirty="0"/>
            <a:t>Q4 2019</a:t>
          </a:r>
          <a:r>
            <a:rPr lang="en-US" sz="1200" dirty="0"/>
            <a:t>:</a:t>
          </a:r>
          <a:br>
            <a:rPr lang="en-US" sz="1200" dirty="0"/>
          </a:br>
          <a:r>
            <a:rPr lang="en-US" sz="1200" dirty="0"/>
            <a:t>- Network (CUB): rack network infrastructure</a:t>
          </a:r>
        </a:p>
      </dgm:t>
    </dgm:pt>
    <dgm:pt modelId="{7759CFF1-9925-4C4E-B997-BA24A787D108}" type="parTrans" cxnId="{59861B77-498F-BC4C-9AFE-643A73FE6730}">
      <dgm:prSet/>
      <dgm:spPr/>
      <dgm:t>
        <a:bodyPr/>
        <a:lstStyle/>
        <a:p>
          <a:endParaRPr lang="en-US"/>
        </a:p>
      </dgm:t>
    </dgm:pt>
    <dgm:pt modelId="{B6B4B76C-B269-D246-8D82-85614713F6D3}" type="sibTrans" cxnId="{59861B77-498F-BC4C-9AFE-643A73FE6730}">
      <dgm:prSet/>
      <dgm:spPr/>
      <dgm:t>
        <a:bodyPr/>
        <a:lstStyle/>
        <a:p>
          <a:endParaRPr lang="en-US"/>
        </a:p>
      </dgm:t>
    </dgm:pt>
    <dgm:pt modelId="{35C581DE-A23D-2A4C-8E9C-84811D6953E5}">
      <dgm:prSet custT="1"/>
      <dgm:spPr/>
      <dgm:t>
        <a:bodyPr/>
        <a:lstStyle/>
        <a:p>
          <a:r>
            <a:rPr lang="en-US" sz="1200" b="1" dirty="0"/>
            <a:t>Q3 2023:</a:t>
          </a:r>
        </a:p>
        <a:p>
          <a:r>
            <a:rPr lang="en-US" sz="1200" dirty="0"/>
            <a:t>- Servers (CUB): </a:t>
          </a:r>
          <a:r>
            <a:rPr lang="en-US" sz="1200" b="1" dirty="0"/>
            <a:t>36</a:t>
          </a:r>
          <a:r>
            <a:rPr lang="en-US" sz="1200" dirty="0"/>
            <a:t> EFU (16), EPICS (7), Kafka (10), </a:t>
          </a:r>
          <a:r>
            <a:rPr lang="en-US" sz="1200" dirty="0" err="1"/>
            <a:t>Filewriter</a:t>
          </a:r>
          <a:r>
            <a:rPr lang="en-US" sz="1200" dirty="0"/>
            <a:t> (3)</a:t>
          </a:r>
        </a:p>
        <a:p>
          <a:r>
            <a:rPr lang="en-US" sz="1200" dirty="0"/>
            <a:t>- VM (CUB): 500+ cores, 4TB+ RAM</a:t>
          </a:r>
        </a:p>
        <a:p>
          <a:r>
            <a:rPr lang="en-US" sz="1200" dirty="0"/>
            <a:t>- VM (CPH): 400+, 4TB+ RAM</a:t>
          </a:r>
        </a:p>
        <a:p>
          <a:r>
            <a:rPr lang="en-US" sz="1200" dirty="0"/>
            <a:t>- HPC (CPH): 1000 cores?</a:t>
          </a:r>
        </a:p>
        <a:p>
          <a:r>
            <a:rPr lang="en-US" sz="1200" dirty="0"/>
            <a:t>- Storage (CUB): 2PB</a:t>
          </a:r>
        </a:p>
        <a:p>
          <a:r>
            <a:rPr lang="en-US" sz="1200" dirty="0"/>
            <a:t>- Storage (CPH): 2PB</a:t>
          </a:r>
        </a:p>
      </dgm:t>
    </dgm:pt>
    <dgm:pt modelId="{B6F5B61F-F54D-3144-9FB8-75E0B98E3DED}" type="parTrans" cxnId="{39F88DF2-9ED7-594F-AE48-EAB64E952BCD}">
      <dgm:prSet/>
      <dgm:spPr/>
      <dgm:t>
        <a:bodyPr/>
        <a:lstStyle/>
        <a:p>
          <a:endParaRPr lang="en-US"/>
        </a:p>
      </dgm:t>
    </dgm:pt>
    <dgm:pt modelId="{9F56D481-0756-0E43-AEE7-D9816F9462B8}" type="sibTrans" cxnId="{39F88DF2-9ED7-594F-AE48-EAB64E952BCD}">
      <dgm:prSet/>
      <dgm:spPr/>
      <dgm:t>
        <a:bodyPr/>
        <a:lstStyle/>
        <a:p>
          <a:endParaRPr lang="en-US"/>
        </a:p>
      </dgm:t>
    </dgm:pt>
    <dgm:pt modelId="{1D50EB86-48DD-734D-8435-927530861E63}" type="pres">
      <dgm:prSet presAssocID="{62531CCC-3B0D-3948-A23D-22C24FEF8D50}" presName="Name0" presStyleCnt="0">
        <dgm:presLayoutVars>
          <dgm:dir/>
          <dgm:resizeHandles val="exact"/>
        </dgm:presLayoutVars>
      </dgm:prSet>
      <dgm:spPr/>
    </dgm:pt>
    <dgm:pt modelId="{9A078811-377B-8348-9401-3A3E890E0665}" type="pres">
      <dgm:prSet presAssocID="{62531CCC-3B0D-3948-A23D-22C24FEF8D50}" presName="arrow" presStyleLbl="bgShp" presStyleIdx="0" presStyleCnt="1"/>
      <dgm:spPr/>
    </dgm:pt>
    <dgm:pt modelId="{E3D27612-87A9-0140-A370-CCCC83693790}" type="pres">
      <dgm:prSet presAssocID="{62531CCC-3B0D-3948-A23D-22C24FEF8D50}" presName="points" presStyleCnt="0"/>
      <dgm:spPr/>
    </dgm:pt>
    <dgm:pt modelId="{E1865044-C291-3E4F-AD5F-025CAEDD90D7}" type="pres">
      <dgm:prSet presAssocID="{E1C62CEB-6944-9D4B-A62B-4686847C3279}" presName="compositeA" presStyleCnt="0"/>
      <dgm:spPr/>
    </dgm:pt>
    <dgm:pt modelId="{CB7DA773-F233-144B-85E4-2115D9AC5A0A}" type="pres">
      <dgm:prSet presAssocID="{E1C62CEB-6944-9D4B-A62B-4686847C3279}" presName="textA" presStyleLbl="revTx" presStyleIdx="0" presStyleCnt="6">
        <dgm:presLayoutVars>
          <dgm:bulletEnabled val="1"/>
        </dgm:presLayoutVars>
      </dgm:prSet>
      <dgm:spPr/>
    </dgm:pt>
    <dgm:pt modelId="{0A0BFDDF-FECF-F448-BED0-532EBD997ADF}" type="pres">
      <dgm:prSet presAssocID="{E1C62CEB-6944-9D4B-A62B-4686847C3279}" presName="circleA" presStyleLbl="node1" presStyleIdx="0" presStyleCnt="6"/>
      <dgm:spPr/>
    </dgm:pt>
    <dgm:pt modelId="{B8DD14E3-169E-1342-9847-19F9020C7076}" type="pres">
      <dgm:prSet presAssocID="{E1C62CEB-6944-9D4B-A62B-4686847C3279}" presName="spaceA" presStyleCnt="0"/>
      <dgm:spPr/>
    </dgm:pt>
    <dgm:pt modelId="{41F119DC-70C7-8E4A-98DD-1F773132E1C7}" type="pres">
      <dgm:prSet presAssocID="{99EE2A86-2C95-BF4D-B438-7B5513BFDADA}" presName="space" presStyleCnt="0"/>
      <dgm:spPr/>
    </dgm:pt>
    <dgm:pt modelId="{5842A17A-EDB9-9147-AB8F-B76249433E7D}" type="pres">
      <dgm:prSet presAssocID="{DEB9A6A3-5D18-1749-B6F1-128B28A741EF}" presName="compositeB" presStyleCnt="0"/>
      <dgm:spPr/>
    </dgm:pt>
    <dgm:pt modelId="{93A31C70-36AF-A046-99E9-A83D79C3000D}" type="pres">
      <dgm:prSet presAssocID="{DEB9A6A3-5D18-1749-B6F1-128B28A741EF}" presName="textB" presStyleLbl="revTx" presStyleIdx="1" presStyleCnt="6">
        <dgm:presLayoutVars>
          <dgm:bulletEnabled val="1"/>
        </dgm:presLayoutVars>
      </dgm:prSet>
      <dgm:spPr/>
    </dgm:pt>
    <dgm:pt modelId="{CAE48E77-E499-694C-9675-34456964EDFB}" type="pres">
      <dgm:prSet presAssocID="{DEB9A6A3-5D18-1749-B6F1-128B28A741EF}" presName="circleB" presStyleLbl="node1" presStyleIdx="1" presStyleCnt="6"/>
      <dgm:spPr/>
    </dgm:pt>
    <dgm:pt modelId="{EC9EEBFA-40DA-3643-B722-FEEDA6FFC4A6}" type="pres">
      <dgm:prSet presAssocID="{DEB9A6A3-5D18-1749-B6F1-128B28A741EF}" presName="spaceB" presStyleCnt="0"/>
      <dgm:spPr/>
    </dgm:pt>
    <dgm:pt modelId="{713EC21D-5796-EE4D-A3CB-68DFD0EBB92A}" type="pres">
      <dgm:prSet presAssocID="{B6B4B76C-B269-D246-8D82-85614713F6D3}" presName="space" presStyleCnt="0"/>
      <dgm:spPr/>
    </dgm:pt>
    <dgm:pt modelId="{24670062-28A7-0443-8D48-7ED1ECAFF3C2}" type="pres">
      <dgm:prSet presAssocID="{E910F296-2921-1945-B39A-3AAF7AF712EE}" presName="compositeA" presStyleCnt="0"/>
      <dgm:spPr/>
    </dgm:pt>
    <dgm:pt modelId="{7CB69FE9-9157-B24B-B65C-4386A9912BF6}" type="pres">
      <dgm:prSet presAssocID="{E910F296-2921-1945-B39A-3AAF7AF712EE}" presName="textA" presStyleLbl="revTx" presStyleIdx="2" presStyleCnt="6" custScaleX="182079">
        <dgm:presLayoutVars>
          <dgm:bulletEnabled val="1"/>
        </dgm:presLayoutVars>
      </dgm:prSet>
      <dgm:spPr/>
    </dgm:pt>
    <dgm:pt modelId="{7E3F3742-FE85-C740-BF76-77D256D9EFF7}" type="pres">
      <dgm:prSet presAssocID="{E910F296-2921-1945-B39A-3AAF7AF712EE}" presName="circleA" presStyleLbl="node1" presStyleIdx="2" presStyleCnt="6"/>
      <dgm:spPr/>
    </dgm:pt>
    <dgm:pt modelId="{574AADC6-E814-AC4A-8C6E-90D94016FCB6}" type="pres">
      <dgm:prSet presAssocID="{E910F296-2921-1945-B39A-3AAF7AF712EE}" presName="spaceA" presStyleCnt="0"/>
      <dgm:spPr/>
    </dgm:pt>
    <dgm:pt modelId="{C2221EFC-9A4B-8847-90C9-9F1A2F92B3D9}" type="pres">
      <dgm:prSet presAssocID="{F708F1B2-BE52-CE4A-A0AB-B0823103F594}" presName="space" presStyleCnt="0"/>
      <dgm:spPr/>
    </dgm:pt>
    <dgm:pt modelId="{13BFD169-8C9D-8C41-9707-1F1B75AED35B}" type="pres">
      <dgm:prSet presAssocID="{2D9C0E9B-C73A-2248-B4B3-F1485F6C1578}" presName="compositeB" presStyleCnt="0"/>
      <dgm:spPr/>
    </dgm:pt>
    <dgm:pt modelId="{2562CCED-13CA-B94F-BD03-D75E9597B229}" type="pres">
      <dgm:prSet presAssocID="{2D9C0E9B-C73A-2248-B4B3-F1485F6C1578}" presName="textB" presStyleLbl="revTx" presStyleIdx="3" presStyleCnt="6" custScaleX="292726">
        <dgm:presLayoutVars>
          <dgm:bulletEnabled val="1"/>
        </dgm:presLayoutVars>
      </dgm:prSet>
      <dgm:spPr/>
    </dgm:pt>
    <dgm:pt modelId="{5889562C-0F2F-3447-A1A4-C9B8BAD80487}" type="pres">
      <dgm:prSet presAssocID="{2D9C0E9B-C73A-2248-B4B3-F1485F6C1578}" presName="circleB" presStyleLbl="node1" presStyleIdx="3" presStyleCnt="6"/>
      <dgm:spPr/>
    </dgm:pt>
    <dgm:pt modelId="{6F1E6688-FF6F-F142-8597-70CCA8597BA4}" type="pres">
      <dgm:prSet presAssocID="{2D9C0E9B-C73A-2248-B4B3-F1485F6C1578}" presName="spaceB" presStyleCnt="0"/>
      <dgm:spPr/>
    </dgm:pt>
    <dgm:pt modelId="{90550808-14A2-0340-BEB2-E87EC396E935}" type="pres">
      <dgm:prSet presAssocID="{C710F8FD-A891-B948-AEF4-1A609376649E}" presName="space" presStyleCnt="0"/>
      <dgm:spPr/>
    </dgm:pt>
    <dgm:pt modelId="{AA995FAA-1CD7-BE45-93E2-F1293A157174}" type="pres">
      <dgm:prSet presAssocID="{7AAAAD36-8F7F-8243-A052-943336BDB4D6}" presName="compositeA" presStyleCnt="0"/>
      <dgm:spPr/>
    </dgm:pt>
    <dgm:pt modelId="{89FC7069-F1A4-6A48-B43C-5AEF45FA4C36}" type="pres">
      <dgm:prSet presAssocID="{7AAAAD36-8F7F-8243-A052-943336BDB4D6}" presName="textA" presStyleLbl="revTx" presStyleIdx="4" presStyleCnt="6" custScaleX="106798">
        <dgm:presLayoutVars>
          <dgm:bulletEnabled val="1"/>
        </dgm:presLayoutVars>
      </dgm:prSet>
      <dgm:spPr/>
    </dgm:pt>
    <dgm:pt modelId="{A93D95CD-7429-E440-920E-0BFFB02ECF30}" type="pres">
      <dgm:prSet presAssocID="{7AAAAD36-8F7F-8243-A052-943336BDB4D6}" presName="circleA" presStyleLbl="node1" presStyleIdx="4" presStyleCnt="6"/>
      <dgm:spPr/>
    </dgm:pt>
    <dgm:pt modelId="{0245188C-AC87-6D4D-99A5-42A40C6B0360}" type="pres">
      <dgm:prSet presAssocID="{7AAAAD36-8F7F-8243-A052-943336BDB4D6}" presName="spaceA" presStyleCnt="0"/>
      <dgm:spPr/>
    </dgm:pt>
    <dgm:pt modelId="{50735CBE-8923-6847-A688-032EFD5D70FC}" type="pres">
      <dgm:prSet presAssocID="{498BD8EA-5B8B-764A-A38B-7D8F18A40AD6}" presName="space" presStyleCnt="0"/>
      <dgm:spPr/>
    </dgm:pt>
    <dgm:pt modelId="{805E6841-F3DB-AD48-96ED-9AC8E8871B6D}" type="pres">
      <dgm:prSet presAssocID="{35C581DE-A23D-2A4C-8E9C-84811D6953E5}" presName="compositeB" presStyleCnt="0"/>
      <dgm:spPr/>
    </dgm:pt>
    <dgm:pt modelId="{F65DC3DE-0CCB-7B49-8BCD-B20B516C1704}" type="pres">
      <dgm:prSet presAssocID="{35C581DE-A23D-2A4C-8E9C-84811D6953E5}" presName="textB" presStyleLbl="revTx" presStyleIdx="5" presStyleCnt="6" custScaleX="241951">
        <dgm:presLayoutVars>
          <dgm:bulletEnabled val="1"/>
        </dgm:presLayoutVars>
      </dgm:prSet>
      <dgm:spPr/>
    </dgm:pt>
    <dgm:pt modelId="{D0D67F92-EEF9-274E-986D-235668A5F1B5}" type="pres">
      <dgm:prSet presAssocID="{35C581DE-A23D-2A4C-8E9C-84811D6953E5}" presName="circleB" presStyleLbl="node1" presStyleIdx="5" presStyleCnt="6"/>
      <dgm:spPr/>
    </dgm:pt>
    <dgm:pt modelId="{8DD6F0B1-0A61-1840-8B9A-C6D21B02D29E}" type="pres">
      <dgm:prSet presAssocID="{35C581DE-A23D-2A4C-8E9C-84811D6953E5}" presName="spaceB" presStyleCnt="0"/>
      <dgm:spPr/>
    </dgm:pt>
  </dgm:ptLst>
  <dgm:cxnLst>
    <dgm:cxn modelId="{55C7D806-0B6F-034C-BC56-5BCB971CC14E}" type="presOf" srcId="{62531CCC-3B0D-3948-A23D-22C24FEF8D50}" destId="{1D50EB86-48DD-734D-8435-927530861E63}" srcOrd="0" destOrd="0" presId="urn:microsoft.com/office/officeart/2005/8/layout/hProcess11"/>
    <dgm:cxn modelId="{E5E7061A-B7DC-4040-8D5F-D9F76E63E286}" srcId="{62531CCC-3B0D-3948-A23D-22C24FEF8D50}" destId="{7AAAAD36-8F7F-8243-A052-943336BDB4D6}" srcOrd="4" destOrd="0" parTransId="{0A510C3C-84AE-6B4F-A274-8E6693F9C10A}" sibTransId="{498BD8EA-5B8B-764A-A38B-7D8F18A40AD6}"/>
    <dgm:cxn modelId="{E6823257-929B-064A-9A8E-C941E9E39608}" srcId="{62531CCC-3B0D-3948-A23D-22C24FEF8D50}" destId="{E910F296-2921-1945-B39A-3AAF7AF712EE}" srcOrd="2" destOrd="0" parTransId="{9CED2A6C-0903-ED43-8527-33A2FA6F679C}" sibTransId="{F708F1B2-BE52-CE4A-A0AB-B0823103F594}"/>
    <dgm:cxn modelId="{59861B77-498F-BC4C-9AFE-643A73FE6730}" srcId="{62531CCC-3B0D-3948-A23D-22C24FEF8D50}" destId="{DEB9A6A3-5D18-1749-B6F1-128B28A741EF}" srcOrd="1" destOrd="0" parTransId="{7759CFF1-9925-4C4E-B997-BA24A787D108}" sibTransId="{B6B4B76C-B269-D246-8D82-85614713F6D3}"/>
    <dgm:cxn modelId="{73286078-C1F8-2143-853B-2D03CB86F931}" type="presOf" srcId="{E910F296-2921-1945-B39A-3AAF7AF712EE}" destId="{7CB69FE9-9157-B24B-B65C-4386A9912BF6}" srcOrd="0" destOrd="0" presId="urn:microsoft.com/office/officeart/2005/8/layout/hProcess11"/>
    <dgm:cxn modelId="{272D1191-A770-AD41-BD76-D99B2A7ED02F}" type="presOf" srcId="{7AAAAD36-8F7F-8243-A052-943336BDB4D6}" destId="{89FC7069-F1A4-6A48-B43C-5AEF45FA4C36}" srcOrd="0" destOrd="0" presId="urn:microsoft.com/office/officeart/2005/8/layout/hProcess11"/>
    <dgm:cxn modelId="{5176F29F-40D0-9F4E-92AF-48C9A049B1E5}" type="presOf" srcId="{E1C62CEB-6944-9D4B-A62B-4686847C3279}" destId="{CB7DA773-F233-144B-85E4-2115D9AC5A0A}" srcOrd="0" destOrd="0" presId="urn:microsoft.com/office/officeart/2005/8/layout/hProcess11"/>
    <dgm:cxn modelId="{E03216C2-798C-C246-A688-12D5AF98A93C}" type="presOf" srcId="{2D9C0E9B-C73A-2248-B4B3-F1485F6C1578}" destId="{2562CCED-13CA-B94F-BD03-D75E9597B229}" srcOrd="0" destOrd="0" presId="urn:microsoft.com/office/officeart/2005/8/layout/hProcess11"/>
    <dgm:cxn modelId="{C367A9C9-838A-8046-81EE-7F3FF1A9D6BD}" srcId="{62531CCC-3B0D-3948-A23D-22C24FEF8D50}" destId="{E1C62CEB-6944-9D4B-A62B-4686847C3279}" srcOrd="0" destOrd="0" parTransId="{83E89A39-DCE8-5F42-9891-B373D8F670A1}" sibTransId="{99EE2A86-2C95-BF4D-B438-7B5513BFDADA}"/>
    <dgm:cxn modelId="{4E5683E6-8748-5745-A243-55A706EE509D}" type="presOf" srcId="{35C581DE-A23D-2A4C-8E9C-84811D6953E5}" destId="{F65DC3DE-0CCB-7B49-8BCD-B20B516C1704}" srcOrd="0" destOrd="0" presId="urn:microsoft.com/office/officeart/2005/8/layout/hProcess11"/>
    <dgm:cxn modelId="{B4004FEB-6A74-F54A-87FD-F0F898857D60}" type="presOf" srcId="{DEB9A6A3-5D18-1749-B6F1-128B28A741EF}" destId="{93A31C70-36AF-A046-99E9-A83D79C3000D}" srcOrd="0" destOrd="0" presId="urn:microsoft.com/office/officeart/2005/8/layout/hProcess11"/>
    <dgm:cxn modelId="{39F88DF2-9ED7-594F-AE48-EAB64E952BCD}" srcId="{62531CCC-3B0D-3948-A23D-22C24FEF8D50}" destId="{35C581DE-A23D-2A4C-8E9C-84811D6953E5}" srcOrd="5" destOrd="0" parTransId="{B6F5B61F-F54D-3144-9FB8-75E0B98E3DED}" sibTransId="{9F56D481-0756-0E43-AEE7-D9816F9462B8}"/>
    <dgm:cxn modelId="{6535ACFE-DE70-E14D-97E5-B1C17D08008E}" srcId="{62531CCC-3B0D-3948-A23D-22C24FEF8D50}" destId="{2D9C0E9B-C73A-2248-B4B3-F1485F6C1578}" srcOrd="3" destOrd="0" parTransId="{AD14F5AA-00B4-3148-BA31-9B7674110255}" sibTransId="{C710F8FD-A891-B948-AEF4-1A609376649E}"/>
    <dgm:cxn modelId="{59CDC761-6EC1-424A-8BC6-7EF1AC4FD55C}" type="presParOf" srcId="{1D50EB86-48DD-734D-8435-927530861E63}" destId="{9A078811-377B-8348-9401-3A3E890E0665}" srcOrd="0" destOrd="0" presId="urn:microsoft.com/office/officeart/2005/8/layout/hProcess11"/>
    <dgm:cxn modelId="{6F3FB186-5C35-D243-94F2-E7A873B1DECC}" type="presParOf" srcId="{1D50EB86-48DD-734D-8435-927530861E63}" destId="{E3D27612-87A9-0140-A370-CCCC83693790}" srcOrd="1" destOrd="0" presId="urn:microsoft.com/office/officeart/2005/8/layout/hProcess11"/>
    <dgm:cxn modelId="{3D590F2E-71F8-F049-AEF1-42A0837CBD09}" type="presParOf" srcId="{E3D27612-87A9-0140-A370-CCCC83693790}" destId="{E1865044-C291-3E4F-AD5F-025CAEDD90D7}" srcOrd="0" destOrd="0" presId="urn:microsoft.com/office/officeart/2005/8/layout/hProcess11"/>
    <dgm:cxn modelId="{B95D946C-45E5-874E-A8F9-8E1ED84EFB17}" type="presParOf" srcId="{E1865044-C291-3E4F-AD5F-025CAEDD90D7}" destId="{CB7DA773-F233-144B-85E4-2115D9AC5A0A}" srcOrd="0" destOrd="0" presId="urn:microsoft.com/office/officeart/2005/8/layout/hProcess11"/>
    <dgm:cxn modelId="{80CD0CC1-045F-6241-A9A0-C0B55703CD85}" type="presParOf" srcId="{E1865044-C291-3E4F-AD5F-025CAEDD90D7}" destId="{0A0BFDDF-FECF-F448-BED0-532EBD997ADF}" srcOrd="1" destOrd="0" presId="urn:microsoft.com/office/officeart/2005/8/layout/hProcess11"/>
    <dgm:cxn modelId="{F6B01B2F-40BE-C449-9254-B945E01C51B7}" type="presParOf" srcId="{E1865044-C291-3E4F-AD5F-025CAEDD90D7}" destId="{B8DD14E3-169E-1342-9847-19F9020C7076}" srcOrd="2" destOrd="0" presId="urn:microsoft.com/office/officeart/2005/8/layout/hProcess11"/>
    <dgm:cxn modelId="{AB174D72-BF3C-5747-98BB-ACFB074FCFD7}" type="presParOf" srcId="{E3D27612-87A9-0140-A370-CCCC83693790}" destId="{41F119DC-70C7-8E4A-98DD-1F773132E1C7}" srcOrd="1" destOrd="0" presId="urn:microsoft.com/office/officeart/2005/8/layout/hProcess11"/>
    <dgm:cxn modelId="{814BA0DA-C26F-A64D-B492-11BD2C187604}" type="presParOf" srcId="{E3D27612-87A9-0140-A370-CCCC83693790}" destId="{5842A17A-EDB9-9147-AB8F-B76249433E7D}" srcOrd="2" destOrd="0" presId="urn:microsoft.com/office/officeart/2005/8/layout/hProcess11"/>
    <dgm:cxn modelId="{5E830ED7-7830-FD49-9F8D-9D9C875193CD}" type="presParOf" srcId="{5842A17A-EDB9-9147-AB8F-B76249433E7D}" destId="{93A31C70-36AF-A046-99E9-A83D79C3000D}" srcOrd="0" destOrd="0" presId="urn:microsoft.com/office/officeart/2005/8/layout/hProcess11"/>
    <dgm:cxn modelId="{A878E61E-EFD2-894A-9432-FF00A17E3EFB}" type="presParOf" srcId="{5842A17A-EDB9-9147-AB8F-B76249433E7D}" destId="{CAE48E77-E499-694C-9675-34456964EDFB}" srcOrd="1" destOrd="0" presId="urn:microsoft.com/office/officeart/2005/8/layout/hProcess11"/>
    <dgm:cxn modelId="{C14FDB96-74E6-1647-9548-60D96397517D}" type="presParOf" srcId="{5842A17A-EDB9-9147-AB8F-B76249433E7D}" destId="{EC9EEBFA-40DA-3643-B722-FEEDA6FFC4A6}" srcOrd="2" destOrd="0" presId="urn:microsoft.com/office/officeart/2005/8/layout/hProcess11"/>
    <dgm:cxn modelId="{4A09B6A8-7A0B-CA4D-B0A9-2CD037E163C0}" type="presParOf" srcId="{E3D27612-87A9-0140-A370-CCCC83693790}" destId="{713EC21D-5796-EE4D-A3CB-68DFD0EBB92A}" srcOrd="3" destOrd="0" presId="urn:microsoft.com/office/officeart/2005/8/layout/hProcess11"/>
    <dgm:cxn modelId="{469A57B8-C18D-334E-8357-262FC428D1B1}" type="presParOf" srcId="{E3D27612-87A9-0140-A370-CCCC83693790}" destId="{24670062-28A7-0443-8D48-7ED1ECAFF3C2}" srcOrd="4" destOrd="0" presId="urn:microsoft.com/office/officeart/2005/8/layout/hProcess11"/>
    <dgm:cxn modelId="{8E00437D-B1D7-4948-B926-9B8E8867CC74}" type="presParOf" srcId="{24670062-28A7-0443-8D48-7ED1ECAFF3C2}" destId="{7CB69FE9-9157-B24B-B65C-4386A9912BF6}" srcOrd="0" destOrd="0" presId="urn:microsoft.com/office/officeart/2005/8/layout/hProcess11"/>
    <dgm:cxn modelId="{AC45DB5C-FA92-A64D-A694-675E277D6285}" type="presParOf" srcId="{24670062-28A7-0443-8D48-7ED1ECAFF3C2}" destId="{7E3F3742-FE85-C740-BF76-77D256D9EFF7}" srcOrd="1" destOrd="0" presId="urn:microsoft.com/office/officeart/2005/8/layout/hProcess11"/>
    <dgm:cxn modelId="{B9F05E1C-8DBA-5A48-AFF3-D9838AE082ED}" type="presParOf" srcId="{24670062-28A7-0443-8D48-7ED1ECAFF3C2}" destId="{574AADC6-E814-AC4A-8C6E-90D94016FCB6}" srcOrd="2" destOrd="0" presId="urn:microsoft.com/office/officeart/2005/8/layout/hProcess11"/>
    <dgm:cxn modelId="{C1080B38-E346-CE45-ACF0-C4222DF1097B}" type="presParOf" srcId="{E3D27612-87A9-0140-A370-CCCC83693790}" destId="{C2221EFC-9A4B-8847-90C9-9F1A2F92B3D9}" srcOrd="5" destOrd="0" presId="urn:microsoft.com/office/officeart/2005/8/layout/hProcess11"/>
    <dgm:cxn modelId="{94360ED4-37A5-F24B-9855-A5C0DA7B5750}" type="presParOf" srcId="{E3D27612-87A9-0140-A370-CCCC83693790}" destId="{13BFD169-8C9D-8C41-9707-1F1B75AED35B}" srcOrd="6" destOrd="0" presId="urn:microsoft.com/office/officeart/2005/8/layout/hProcess11"/>
    <dgm:cxn modelId="{6B8EAD93-13FB-2C48-BD0E-DDFFDB629B73}" type="presParOf" srcId="{13BFD169-8C9D-8C41-9707-1F1B75AED35B}" destId="{2562CCED-13CA-B94F-BD03-D75E9597B229}" srcOrd="0" destOrd="0" presId="urn:microsoft.com/office/officeart/2005/8/layout/hProcess11"/>
    <dgm:cxn modelId="{56B7F678-DD81-E34B-828D-D3EEE0C873B2}" type="presParOf" srcId="{13BFD169-8C9D-8C41-9707-1F1B75AED35B}" destId="{5889562C-0F2F-3447-A1A4-C9B8BAD80487}" srcOrd="1" destOrd="0" presId="urn:microsoft.com/office/officeart/2005/8/layout/hProcess11"/>
    <dgm:cxn modelId="{7D0053FF-8E9F-A346-97B6-7C582D4F08AE}" type="presParOf" srcId="{13BFD169-8C9D-8C41-9707-1F1B75AED35B}" destId="{6F1E6688-FF6F-F142-8597-70CCA8597BA4}" srcOrd="2" destOrd="0" presId="urn:microsoft.com/office/officeart/2005/8/layout/hProcess11"/>
    <dgm:cxn modelId="{E9733E09-F5CF-B44E-B03C-1B7AC51C717B}" type="presParOf" srcId="{E3D27612-87A9-0140-A370-CCCC83693790}" destId="{90550808-14A2-0340-BEB2-E87EC396E935}" srcOrd="7" destOrd="0" presId="urn:microsoft.com/office/officeart/2005/8/layout/hProcess11"/>
    <dgm:cxn modelId="{FC7C0A37-989D-CD43-98E6-1B10AB81265C}" type="presParOf" srcId="{E3D27612-87A9-0140-A370-CCCC83693790}" destId="{AA995FAA-1CD7-BE45-93E2-F1293A157174}" srcOrd="8" destOrd="0" presId="urn:microsoft.com/office/officeart/2005/8/layout/hProcess11"/>
    <dgm:cxn modelId="{35997420-1276-B24D-A76B-828D9A20BB7A}" type="presParOf" srcId="{AA995FAA-1CD7-BE45-93E2-F1293A157174}" destId="{89FC7069-F1A4-6A48-B43C-5AEF45FA4C36}" srcOrd="0" destOrd="0" presId="urn:microsoft.com/office/officeart/2005/8/layout/hProcess11"/>
    <dgm:cxn modelId="{AB57EF05-B968-D44C-BD03-00B8E83E937B}" type="presParOf" srcId="{AA995FAA-1CD7-BE45-93E2-F1293A157174}" destId="{A93D95CD-7429-E440-920E-0BFFB02ECF30}" srcOrd="1" destOrd="0" presId="urn:microsoft.com/office/officeart/2005/8/layout/hProcess11"/>
    <dgm:cxn modelId="{D7425B69-6DEB-2F42-9D5E-7AA14635872C}" type="presParOf" srcId="{AA995FAA-1CD7-BE45-93E2-F1293A157174}" destId="{0245188C-AC87-6D4D-99A5-42A40C6B0360}" srcOrd="2" destOrd="0" presId="urn:microsoft.com/office/officeart/2005/8/layout/hProcess11"/>
    <dgm:cxn modelId="{04AF6F5A-E3DD-0247-B6E4-958C3B81A360}" type="presParOf" srcId="{E3D27612-87A9-0140-A370-CCCC83693790}" destId="{50735CBE-8923-6847-A688-032EFD5D70FC}" srcOrd="9" destOrd="0" presId="urn:microsoft.com/office/officeart/2005/8/layout/hProcess11"/>
    <dgm:cxn modelId="{D104B9D6-8E04-0445-90A5-4910B36249B4}" type="presParOf" srcId="{E3D27612-87A9-0140-A370-CCCC83693790}" destId="{805E6841-F3DB-AD48-96ED-9AC8E8871B6D}" srcOrd="10" destOrd="0" presId="urn:microsoft.com/office/officeart/2005/8/layout/hProcess11"/>
    <dgm:cxn modelId="{D93B83B2-DB00-9741-94E7-52193BD346B6}" type="presParOf" srcId="{805E6841-F3DB-AD48-96ED-9AC8E8871B6D}" destId="{F65DC3DE-0CCB-7B49-8BCD-B20B516C1704}" srcOrd="0" destOrd="0" presId="urn:microsoft.com/office/officeart/2005/8/layout/hProcess11"/>
    <dgm:cxn modelId="{D1C930C5-7F85-8143-AD4E-E3771606E832}" type="presParOf" srcId="{805E6841-F3DB-AD48-96ED-9AC8E8871B6D}" destId="{D0D67F92-EEF9-274E-986D-235668A5F1B5}" srcOrd="1" destOrd="0" presId="urn:microsoft.com/office/officeart/2005/8/layout/hProcess11"/>
    <dgm:cxn modelId="{E27B6A49-E433-E84E-9FB2-83594AF2C82D}" type="presParOf" srcId="{805E6841-F3DB-AD48-96ED-9AC8E8871B6D}" destId="{8DD6F0B1-0A61-1840-8B9A-C6D21B02D29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4F050-9133-9E48-8E53-1180CD3A898E}">
      <dsp:nvSpPr>
        <dsp:cNvPr id="0" name=""/>
        <dsp:cNvSpPr/>
      </dsp:nvSpPr>
      <dsp:spPr>
        <a:xfrm>
          <a:off x="0" y="990546"/>
          <a:ext cx="8640588" cy="1320728"/>
        </a:xfrm>
        <a:prstGeom prst="notched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7489E51-4EFB-B74A-84BE-4281044A9CF6}">
      <dsp:nvSpPr>
        <dsp:cNvPr id="0" name=""/>
        <dsp:cNvSpPr/>
      </dsp:nvSpPr>
      <dsp:spPr>
        <a:xfrm>
          <a:off x="308"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January</a:t>
          </a:r>
        </a:p>
        <a:p>
          <a:pPr marL="57150" lvl="1" indent="-57150" algn="l" defTabSz="266700">
            <a:lnSpc>
              <a:spcPct val="90000"/>
            </a:lnSpc>
            <a:spcBef>
              <a:spcPct val="0"/>
            </a:spcBef>
            <a:spcAft>
              <a:spcPct val="15000"/>
            </a:spcAft>
            <a:buChar char="•"/>
          </a:pPr>
          <a:r>
            <a:rPr lang="en-US" sz="600" i="1" kern="1200" dirty="0"/>
            <a:t>Server room procurement CPH</a:t>
          </a:r>
        </a:p>
        <a:p>
          <a:pPr marL="57150" lvl="1" indent="-57150" algn="l" defTabSz="266700">
            <a:lnSpc>
              <a:spcPct val="90000"/>
            </a:lnSpc>
            <a:spcBef>
              <a:spcPct val="0"/>
            </a:spcBef>
            <a:spcAft>
              <a:spcPct val="15000"/>
            </a:spcAft>
            <a:buChar char="•"/>
          </a:pPr>
          <a:r>
            <a:rPr lang="en-US" sz="600" i="1" kern="1200" dirty="0"/>
            <a:t>Monitoring: HIDS</a:t>
          </a:r>
        </a:p>
        <a:p>
          <a:pPr marL="57150" lvl="1" indent="-57150" algn="l" defTabSz="266700">
            <a:lnSpc>
              <a:spcPct val="90000"/>
            </a:lnSpc>
            <a:spcBef>
              <a:spcPct val="0"/>
            </a:spcBef>
            <a:spcAft>
              <a:spcPct val="15000"/>
            </a:spcAft>
            <a:buChar char="•"/>
          </a:pPr>
          <a:r>
            <a:rPr lang="en-US" sz="600" i="1" kern="1200" dirty="0"/>
            <a:t>Instrument group user focus</a:t>
          </a:r>
        </a:p>
      </dsp:txBody>
      <dsp:txXfrm>
        <a:off x="308" y="0"/>
        <a:ext cx="931246" cy="1320728"/>
      </dsp:txXfrm>
    </dsp:sp>
    <dsp:sp modelId="{3018CB3D-35EC-E64B-AAF2-EE1ABD26155D}">
      <dsp:nvSpPr>
        <dsp:cNvPr id="0" name=""/>
        <dsp:cNvSpPr/>
      </dsp:nvSpPr>
      <dsp:spPr>
        <a:xfrm>
          <a:off x="300840" y="1485819"/>
          <a:ext cx="330182" cy="330182"/>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04AC92-B20D-EC4D-B5DB-9D8FA45B76A8}">
      <dsp:nvSpPr>
        <dsp:cNvPr id="0" name=""/>
        <dsp:cNvSpPr/>
      </dsp:nvSpPr>
      <dsp:spPr>
        <a:xfrm>
          <a:off x="978117" y="2271431"/>
          <a:ext cx="931246" cy="933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February</a:t>
          </a:r>
        </a:p>
        <a:p>
          <a:pPr marL="57150" lvl="1" indent="-57150" algn="l" defTabSz="266700">
            <a:lnSpc>
              <a:spcPct val="90000"/>
            </a:lnSpc>
            <a:spcBef>
              <a:spcPct val="0"/>
            </a:spcBef>
            <a:spcAft>
              <a:spcPct val="15000"/>
            </a:spcAft>
            <a:buChar char="•"/>
          </a:pPr>
          <a:r>
            <a:rPr lang="en-US" sz="600" kern="1200" dirty="0"/>
            <a:t>Collaboration with DESY (EOSC)</a:t>
          </a:r>
        </a:p>
        <a:p>
          <a:pPr marL="57150" lvl="1" indent="-57150" algn="l" defTabSz="266700">
            <a:lnSpc>
              <a:spcPct val="90000"/>
            </a:lnSpc>
            <a:spcBef>
              <a:spcPct val="0"/>
            </a:spcBef>
            <a:spcAft>
              <a:spcPct val="15000"/>
            </a:spcAft>
            <a:buChar char="•"/>
          </a:pPr>
          <a:r>
            <a:rPr lang="en-US" sz="600" kern="1200" dirty="0"/>
            <a:t>Detailed network design</a:t>
          </a:r>
        </a:p>
      </dsp:txBody>
      <dsp:txXfrm>
        <a:off x="978117" y="2271431"/>
        <a:ext cx="931246" cy="933609"/>
      </dsp:txXfrm>
    </dsp:sp>
    <dsp:sp modelId="{3AA44315-73DE-F641-B0D8-0CA1611D7B22}">
      <dsp:nvSpPr>
        <dsp:cNvPr id="0" name=""/>
        <dsp:cNvSpPr/>
      </dsp:nvSpPr>
      <dsp:spPr>
        <a:xfrm>
          <a:off x="1303060" y="1491759"/>
          <a:ext cx="330182" cy="330182"/>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7672D7-E29D-6444-B147-D3B6B88E881F}">
      <dsp:nvSpPr>
        <dsp:cNvPr id="0" name=""/>
        <dsp:cNvSpPr/>
      </dsp:nvSpPr>
      <dsp:spPr>
        <a:xfrm>
          <a:off x="1955927"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March</a:t>
          </a:r>
        </a:p>
        <a:p>
          <a:pPr marL="57150" lvl="1" indent="-57150" algn="l" defTabSz="266700">
            <a:lnSpc>
              <a:spcPct val="90000"/>
            </a:lnSpc>
            <a:spcBef>
              <a:spcPct val="0"/>
            </a:spcBef>
            <a:spcAft>
              <a:spcPct val="15000"/>
            </a:spcAft>
            <a:buChar char="•"/>
          </a:pPr>
          <a:r>
            <a:rPr lang="en-US" sz="600" kern="1200" dirty="0"/>
            <a:t>Data center design iteration #3</a:t>
          </a:r>
        </a:p>
        <a:p>
          <a:pPr marL="57150" lvl="1" indent="-57150" algn="l" defTabSz="266700">
            <a:lnSpc>
              <a:spcPct val="90000"/>
            </a:lnSpc>
            <a:spcBef>
              <a:spcPct val="0"/>
            </a:spcBef>
            <a:spcAft>
              <a:spcPct val="15000"/>
            </a:spcAft>
            <a:buChar char="•"/>
          </a:pPr>
          <a:r>
            <a:rPr lang="en-US" sz="600" kern="1200" dirty="0"/>
            <a:t>EOSC pilot</a:t>
          </a:r>
        </a:p>
        <a:p>
          <a:pPr marL="57150" lvl="1" indent="-57150" algn="l" defTabSz="266700">
            <a:lnSpc>
              <a:spcPct val="90000"/>
            </a:lnSpc>
            <a:spcBef>
              <a:spcPct val="0"/>
            </a:spcBef>
            <a:spcAft>
              <a:spcPct val="15000"/>
            </a:spcAft>
            <a:buChar char="•"/>
          </a:pPr>
          <a:r>
            <a:rPr lang="en-US" sz="600" kern="1200" dirty="0"/>
            <a:t>LDPC demo 2018</a:t>
          </a:r>
        </a:p>
        <a:p>
          <a:pPr marL="57150" lvl="1" indent="-57150" algn="l" defTabSz="266700">
            <a:lnSpc>
              <a:spcPct val="90000"/>
            </a:lnSpc>
            <a:spcBef>
              <a:spcPct val="0"/>
            </a:spcBef>
            <a:spcAft>
              <a:spcPct val="15000"/>
            </a:spcAft>
            <a:buChar char="•"/>
          </a:pPr>
          <a:r>
            <a:rPr lang="en-US" sz="600" kern="1200" dirty="0"/>
            <a:t>Cluster risk mitigation plan</a:t>
          </a:r>
        </a:p>
        <a:p>
          <a:pPr marL="57150" lvl="1" indent="-57150" algn="l" defTabSz="266700">
            <a:lnSpc>
              <a:spcPct val="90000"/>
            </a:lnSpc>
            <a:spcBef>
              <a:spcPct val="0"/>
            </a:spcBef>
            <a:spcAft>
              <a:spcPct val="15000"/>
            </a:spcAft>
            <a:buChar char="•"/>
          </a:pPr>
          <a:r>
            <a:rPr lang="en-US" sz="600" kern="1200" dirty="0"/>
            <a:t>Server room CUB procurement phase</a:t>
          </a:r>
        </a:p>
      </dsp:txBody>
      <dsp:txXfrm>
        <a:off x="1955927" y="0"/>
        <a:ext cx="931246" cy="1320728"/>
      </dsp:txXfrm>
    </dsp:sp>
    <dsp:sp modelId="{DFAE1663-56C4-0346-894B-3BB260FD7F57}">
      <dsp:nvSpPr>
        <dsp:cNvPr id="0" name=""/>
        <dsp:cNvSpPr/>
      </dsp:nvSpPr>
      <dsp:spPr>
        <a:xfrm>
          <a:off x="2256459"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9E0160-1A9E-2E46-B3CD-880D3B8DB6ED}">
      <dsp:nvSpPr>
        <dsp:cNvPr id="0" name=""/>
        <dsp:cNvSpPr/>
      </dsp:nvSpPr>
      <dsp:spPr>
        <a:xfrm>
          <a:off x="2933736"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April</a:t>
          </a:r>
        </a:p>
        <a:p>
          <a:pPr marL="57150" lvl="1" indent="-57150" algn="l" defTabSz="266700">
            <a:lnSpc>
              <a:spcPct val="90000"/>
            </a:lnSpc>
            <a:spcBef>
              <a:spcPct val="0"/>
            </a:spcBef>
            <a:spcAft>
              <a:spcPct val="15000"/>
            </a:spcAft>
            <a:buChar char="•"/>
          </a:pPr>
          <a:r>
            <a:rPr lang="en-US" sz="600" kern="1200" dirty="0"/>
            <a:t>Install 10Gb/s network</a:t>
          </a:r>
        </a:p>
        <a:p>
          <a:pPr marL="57150" lvl="1" indent="-57150" algn="l" defTabSz="266700">
            <a:lnSpc>
              <a:spcPct val="90000"/>
            </a:lnSpc>
            <a:spcBef>
              <a:spcPct val="0"/>
            </a:spcBef>
            <a:spcAft>
              <a:spcPct val="15000"/>
            </a:spcAft>
            <a:buChar char="•"/>
          </a:pPr>
          <a:r>
            <a:rPr lang="en-US" sz="600" kern="1200" dirty="0" err="1"/>
            <a:t>PaNOSC</a:t>
          </a:r>
          <a:r>
            <a:rPr lang="en-US" sz="600" kern="1200" dirty="0"/>
            <a:t> preparations</a:t>
          </a:r>
        </a:p>
        <a:p>
          <a:pPr marL="57150" lvl="1" indent="-57150" algn="l" defTabSz="266700">
            <a:lnSpc>
              <a:spcPct val="90000"/>
            </a:lnSpc>
            <a:spcBef>
              <a:spcPct val="0"/>
            </a:spcBef>
            <a:spcAft>
              <a:spcPct val="15000"/>
            </a:spcAft>
            <a:buChar char="•"/>
          </a:pPr>
          <a:r>
            <a:rPr lang="en-US" sz="600" kern="1200" dirty="0"/>
            <a:t>Mapping current services to future network layout</a:t>
          </a:r>
        </a:p>
        <a:p>
          <a:pPr marL="57150" lvl="1" indent="-57150" algn="l" defTabSz="266700">
            <a:lnSpc>
              <a:spcPct val="90000"/>
            </a:lnSpc>
            <a:spcBef>
              <a:spcPct val="0"/>
            </a:spcBef>
            <a:spcAft>
              <a:spcPct val="15000"/>
            </a:spcAft>
            <a:buChar char="•"/>
          </a:pPr>
          <a:r>
            <a:rPr lang="en-US" sz="600" kern="1200" dirty="0"/>
            <a:t>Detailed network design </a:t>
          </a:r>
        </a:p>
      </dsp:txBody>
      <dsp:txXfrm>
        <a:off x="2933736" y="1981092"/>
        <a:ext cx="931246" cy="1320728"/>
      </dsp:txXfrm>
    </dsp:sp>
    <dsp:sp modelId="{8C81A5A5-5B97-4A44-ABB4-DCF918E4CE4E}">
      <dsp:nvSpPr>
        <dsp:cNvPr id="0" name=""/>
        <dsp:cNvSpPr/>
      </dsp:nvSpPr>
      <dsp:spPr>
        <a:xfrm>
          <a:off x="3234268"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F47850-DB4A-A644-8954-B1C0A2CEB159}">
      <dsp:nvSpPr>
        <dsp:cNvPr id="0" name=""/>
        <dsp:cNvSpPr/>
      </dsp:nvSpPr>
      <dsp:spPr>
        <a:xfrm>
          <a:off x="3911545"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May</a:t>
          </a:r>
        </a:p>
        <a:p>
          <a:pPr marL="57150" lvl="1" indent="-57150" algn="l" defTabSz="266700">
            <a:lnSpc>
              <a:spcPct val="90000"/>
            </a:lnSpc>
            <a:spcBef>
              <a:spcPct val="0"/>
            </a:spcBef>
            <a:spcAft>
              <a:spcPct val="15000"/>
            </a:spcAft>
            <a:buChar char="•"/>
          </a:pPr>
          <a:r>
            <a:rPr lang="en-US" sz="600" kern="1200" dirty="0"/>
            <a:t>Design of service infrastructure</a:t>
          </a:r>
        </a:p>
        <a:p>
          <a:pPr marL="57150" lvl="1" indent="-57150" algn="l" defTabSz="266700">
            <a:lnSpc>
              <a:spcPct val="90000"/>
            </a:lnSpc>
            <a:spcBef>
              <a:spcPct val="0"/>
            </a:spcBef>
            <a:spcAft>
              <a:spcPct val="15000"/>
            </a:spcAft>
            <a:buChar char="•"/>
          </a:pPr>
          <a:r>
            <a:rPr lang="en-US" sz="600" kern="1200" dirty="0"/>
            <a:t>SPECTRE and MELTDOWN analysis</a:t>
          </a:r>
        </a:p>
      </dsp:txBody>
      <dsp:txXfrm>
        <a:off x="3911545" y="0"/>
        <a:ext cx="931246" cy="1320728"/>
      </dsp:txXfrm>
    </dsp:sp>
    <dsp:sp modelId="{4070FB09-35FA-594F-802A-0016382906B0}">
      <dsp:nvSpPr>
        <dsp:cNvPr id="0" name=""/>
        <dsp:cNvSpPr/>
      </dsp:nvSpPr>
      <dsp:spPr>
        <a:xfrm>
          <a:off x="4212078"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A5EA22-F171-0D45-9B51-B09C4C186A3E}">
      <dsp:nvSpPr>
        <dsp:cNvPr id="0" name=""/>
        <dsp:cNvSpPr/>
      </dsp:nvSpPr>
      <dsp:spPr>
        <a:xfrm>
          <a:off x="4889355"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June</a:t>
          </a:r>
        </a:p>
        <a:p>
          <a:pPr marL="57150" lvl="1" indent="-57150" algn="l" defTabSz="266700">
            <a:lnSpc>
              <a:spcPct val="90000"/>
            </a:lnSpc>
            <a:spcBef>
              <a:spcPct val="0"/>
            </a:spcBef>
            <a:spcAft>
              <a:spcPct val="15000"/>
            </a:spcAft>
            <a:buChar char="•"/>
          </a:pPr>
          <a:r>
            <a:rPr lang="en-US" sz="600" kern="1200" dirty="0"/>
            <a:t>Merge deployments units (</a:t>
          </a:r>
          <a:r>
            <a:rPr lang="en-US" sz="600" kern="1200" dirty="0" err="1"/>
            <a:t>DevOPS</a:t>
          </a:r>
          <a:r>
            <a:rPr lang="en-US" sz="600" kern="1200" dirty="0"/>
            <a:t> improvements)</a:t>
          </a:r>
        </a:p>
        <a:p>
          <a:pPr marL="57150" lvl="1" indent="-57150" algn="l" defTabSz="266700">
            <a:lnSpc>
              <a:spcPct val="90000"/>
            </a:lnSpc>
            <a:spcBef>
              <a:spcPct val="0"/>
            </a:spcBef>
            <a:spcAft>
              <a:spcPct val="15000"/>
            </a:spcAft>
            <a:buChar char="•"/>
          </a:pPr>
          <a:r>
            <a:rPr lang="en-US" sz="600" kern="1200" dirty="0"/>
            <a:t>Detailed design of software development environment</a:t>
          </a:r>
        </a:p>
        <a:p>
          <a:pPr marL="57150" lvl="1" indent="-57150" algn="l" defTabSz="266700">
            <a:lnSpc>
              <a:spcPct val="90000"/>
            </a:lnSpc>
            <a:spcBef>
              <a:spcPct val="0"/>
            </a:spcBef>
            <a:spcAft>
              <a:spcPct val="15000"/>
            </a:spcAft>
            <a:buChar char="•"/>
          </a:pPr>
          <a:r>
            <a:rPr lang="en-US" sz="600" kern="1200" dirty="0"/>
            <a:t>Upgrade of main ZFS filesystem</a:t>
          </a:r>
        </a:p>
      </dsp:txBody>
      <dsp:txXfrm>
        <a:off x="4889355" y="1981092"/>
        <a:ext cx="931246" cy="1320728"/>
      </dsp:txXfrm>
    </dsp:sp>
    <dsp:sp modelId="{0813E92F-33AD-3B46-AD7F-0C8DD69852BC}">
      <dsp:nvSpPr>
        <dsp:cNvPr id="0" name=""/>
        <dsp:cNvSpPr/>
      </dsp:nvSpPr>
      <dsp:spPr>
        <a:xfrm>
          <a:off x="5189887"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2EBBBD-5185-6944-9A9C-8631B5FED564}">
      <dsp:nvSpPr>
        <dsp:cNvPr id="0" name=""/>
        <dsp:cNvSpPr/>
      </dsp:nvSpPr>
      <dsp:spPr>
        <a:xfrm>
          <a:off x="5867164" y="0"/>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1">
          <a:noAutofit/>
        </a:bodyPr>
        <a:lstStyle/>
        <a:p>
          <a:pPr marL="0" lvl="0" indent="0" algn="l" defTabSz="355600">
            <a:lnSpc>
              <a:spcPct val="90000"/>
            </a:lnSpc>
            <a:spcBef>
              <a:spcPct val="0"/>
            </a:spcBef>
            <a:spcAft>
              <a:spcPct val="35000"/>
            </a:spcAft>
            <a:buNone/>
          </a:pPr>
          <a:r>
            <a:rPr lang="en-US" sz="800" kern="1200" dirty="0"/>
            <a:t>July</a:t>
          </a:r>
        </a:p>
        <a:p>
          <a:pPr marL="57150" lvl="1" indent="-57150" algn="l" defTabSz="266700">
            <a:lnSpc>
              <a:spcPct val="90000"/>
            </a:lnSpc>
            <a:spcBef>
              <a:spcPct val="0"/>
            </a:spcBef>
            <a:spcAft>
              <a:spcPct val="15000"/>
            </a:spcAft>
            <a:buChar char="•"/>
          </a:pPr>
          <a:r>
            <a:rPr lang="en-US" sz="600" kern="1200" dirty="0"/>
            <a:t>Vacation</a:t>
          </a:r>
        </a:p>
      </dsp:txBody>
      <dsp:txXfrm>
        <a:off x="5867164" y="0"/>
        <a:ext cx="931246" cy="1320728"/>
      </dsp:txXfrm>
    </dsp:sp>
    <dsp:sp modelId="{1222D536-5FEF-9A46-B6C4-84A0B358001A}">
      <dsp:nvSpPr>
        <dsp:cNvPr id="0" name=""/>
        <dsp:cNvSpPr/>
      </dsp:nvSpPr>
      <dsp:spPr>
        <a:xfrm>
          <a:off x="6167696"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B5B33A-2C62-2F40-BFC3-E332C52A3C4A}">
      <dsp:nvSpPr>
        <dsp:cNvPr id="0" name=""/>
        <dsp:cNvSpPr/>
      </dsp:nvSpPr>
      <dsp:spPr>
        <a:xfrm>
          <a:off x="6844973" y="1981092"/>
          <a:ext cx="931246" cy="132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1">
          <a:noAutofit/>
        </a:bodyPr>
        <a:lstStyle/>
        <a:p>
          <a:pPr marL="0" lvl="0" indent="0" algn="l" defTabSz="355600">
            <a:lnSpc>
              <a:spcPct val="90000"/>
            </a:lnSpc>
            <a:spcBef>
              <a:spcPct val="0"/>
            </a:spcBef>
            <a:spcAft>
              <a:spcPct val="35000"/>
            </a:spcAft>
            <a:buNone/>
          </a:pPr>
          <a:r>
            <a:rPr lang="en-US" sz="800" kern="1200" dirty="0"/>
            <a:t>August</a:t>
          </a:r>
        </a:p>
        <a:p>
          <a:pPr marL="57150" lvl="1" indent="-57150" algn="l" defTabSz="266700">
            <a:lnSpc>
              <a:spcPct val="90000"/>
            </a:lnSpc>
            <a:spcBef>
              <a:spcPct val="0"/>
            </a:spcBef>
            <a:spcAft>
              <a:spcPct val="15000"/>
            </a:spcAft>
            <a:buChar char="•"/>
          </a:pPr>
          <a:r>
            <a:rPr lang="en-US" sz="600" kern="1200" dirty="0"/>
            <a:t>Improvements to the NTP service of DMSC</a:t>
          </a:r>
        </a:p>
        <a:p>
          <a:pPr marL="57150" lvl="1" indent="-57150" algn="l" defTabSz="266700">
            <a:lnSpc>
              <a:spcPct val="90000"/>
            </a:lnSpc>
            <a:spcBef>
              <a:spcPct val="0"/>
            </a:spcBef>
            <a:spcAft>
              <a:spcPct val="15000"/>
            </a:spcAft>
            <a:buChar char="•"/>
          </a:pPr>
          <a:r>
            <a:rPr lang="en-US" sz="600" kern="1200" dirty="0"/>
            <a:t>Server room CPH design</a:t>
          </a:r>
        </a:p>
        <a:p>
          <a:pPr marL="57150" lvl="1" indent="-57150" algn="l" defTabSz="266700">
            <a:lnSpc>
              <a:spcPct val="90000"/>
            </a:lnSpc>
            <a:spcBef>
              <a:spcPct val="0"/>
            </a:spcBef>
            <a:spcAft>
              <a:spcPct val="15000"/>
            </a:spcAft>
            <a:buChar char="•"/>
          </a:pPr>
          <a:r>
            <a:rPr lang="en-US" sz="600" kern="1200" dirty="0"/>
            <a:t>INFOSEC for SSM applications part #1</a:t>
          </a:r>
        </a:p>
        <a:p>
          <a:pPr marL="57150" lvl="1" indent="-57150" algn="l" defTabSz="266700">
            <a:lnSpc>
              <a:spcPct val="90000"/>
            </a:lnSpc>
            <a:spcBef>
              <a:spcPct val="0"/>
            </a:spcBef>
            <a:spcAft>
              <a:spcPct val="15000"/>
            </a:spcAft>
            <a:buChar char="•"/>
          </a:pPr>
          <a:r>
            <a:rPr lang="en-US" sz="600" kern="1200" dirty="0"/>
            <a:t>Establish workgroup on future technologies</a:t>
          </a:r>
        </a:p>
      </dsp:txBody>
      <dsp:txXfrm>
        <a:off x="6844973" y="1981092"/>
        <a:ext cx="931246" cy="1320728"/>
      </dsp:txXfrm>
    </dsp:sp>
    <dsp:sp modelId="{5036AE44-CD62-DA40-8720-2E77805DDD86}">
      <dsp:nvSpPr>
        <dsp:cNvPr id="0" name=""/>
        <dsp:cNvSpPr/>
      </dsp:nvSpPr>
      <dsp:spPr>
        <a:xfrm>
          <a:off x="7145506" y="1485819"/>
          <a:ext cx="330182" cy="330182"/>
        </a:xfrm>
        <a:prstGeom prst="ellipse">
          <a:avLst/>
        </a:prstGeom>
        <a:solidFill>
          <a:srgbClr val="0080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78811-377B-8348-9401-3A3E890E0665}">
      <dsp:nvSpPr>
        <dsp:cNvPr id="0" name=""/>
        <dsp:cNvSpPr/>
      </dsp:nvSpPr>
      <dsp:spPr>
        <a:xfrm>
          <a:off x="0" y="1357788"/>
          <a:ext cx="10972800" cy="181038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DA773-F233-144B-85E4-2115D9AC5A0A}">
      <dsp:nvSpPr>
        <dsp:cNvPr id="0" name=""/>
        <dsp:cNvSpPr/>
      </dsp:nvSpPr>
      <dsp:spPr>
        <a:xfrm>
          <a:off x="1683" y="0"/>
          <a:ext cx="941501"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Q3 2019</a:t>
          </a:r>
          <a:r>
            <a:rPr lang="en-US" sz="1200" kern="1200" dirty="0"/>
            <a:t>:</a:t>
          </a:r>
          <a:br>
            <a:rPr lang="en-US" sz="1200" kern="1200" dirty="0"/>
          </a:br>
          <a:r>
            <a:rPr lang="en-US" sz="1200" kern="1200" dirty="0"/>
            <a:t>- Servers (Lund): 5 (</a:t>
          </a:r>
          <a:r>
            <a:rPr lang="en-US" sz="1200" kern="1200" dirty="0" err="1"/>
            <a:t>EoC</a:t>
          </a:r>
          <a:r>
            <a:rPr lang="en-US" sz="1200" kern="1200" dirty="0"/>
            <a:t> test)</a:t>
          </a:r>
        </a:p>
      </dsp:txBody>
      <dsp:txXfrm>
        <a:off x="1683" y="0"/>
        <a:ext cx="941501" cy="1810385"/>
      </dsp:txXfrm>
    </dsp:sp>
    <dsp:sp modelId="{0A0BFDDF-FECF-F448-BED0-532EBD997ADF}">
      <dsp:nvSpPr>
        <dsp:cNvPr id="0" name=""/>
        <dsp:cNvSpPr/>
      </dsp:nvSpPr>
      <dsp:spPr>
        <a:xfrm>
          <a:off x="246136"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31C70-36AF-A046-99E9-A83D79C3000D}">
      <dsp:nvSpPr>
        <dsp:cNvPr id="0" name=""/>
        <dsp:cNvSpPr/>
      </dsp:nvSpPr>
      <dsp:spPr>
        <a:xfrm>
          <a:off x="990260" y="2715577"/>
          <a:ext cx="941501"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Q4 2019</a:t>
          </a:r>
          <a:r>
            <a:rPr lang="en-US" sz="1200" kern="1200" dirty="0"/>
            <a:t>:</a:t>
          </a:r>
          <a:br>
            <a:rPr lang="en-US" sz="1200" kern="1200" dirty="0"/>
          </a:br>
          <a:r>
            <a:rPr lang="en-US" sz="1200" kern="1200" dirty="0"/>
            <a:t>- Network (CUB): rack network infrastructure</a:t>
          </a:r>
        </a:p>
      </dsp:txBody>
      <dsp:txXfrm>
        <a:off x="990260" y="2715577"/>
        <a:ext cx="941501" cy="1810385"/>
      </dsp:txXfrm>
    </dsp:sp>
    <dsp:sp modelId="{CAE48E77-E499-694C-9675-34456964EDFB}">
      <dsp:nvSpPr>
        <dsp:cNvPr id="0" name=""/>
        <dsp:cNvSpPr/>
      </dsp:nvSpPr>
      <dsp:spPr>
        <a:xfrm>
          <a:off x="1234712"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69FE9-9157-B24B-B65C-4386A9912BF6}">
      <dsp:nvSpPr>
        <dsp:cNvPr id="0" name=""/>
        <dsp:cNvSpPr/>
      </dsp:nvSpPr>
      <dsp:spPr>
        <a:xfrm>
          <a:off x="1978837" y="0"/>
          <a:ext cx="1714276"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Q1 2020</a:t>
          </a:r>
          <a:r>
            <a:rPr lang="en-US" sz="1200" kern="1200" dirty="0"/>
            <a:t>:</a:t>
          </a:r>
        </a:p>
        <a:p>
          <a:pPr marL="0" lvl="0" indent="0" algn="ctr" defTabSz="533400">
            <a:lnSpc>
              <a:spcPct val="90000"/>
            </a:lnSpc>
            <a:spcBef>
              <a:spcPct val="0"/>
            </a:spcBef>
            <a:spcAft>
              <a:spcPct val="35000"/>
            </a:spcAft>
            <a:buNone/>
          </a:pPr>
          <a:r>
            <a:rPr lang="en-US" sz="1200" kern="1200" dirty="0"/>
            <a:t>- Storage (CUB): 1PB</a:t>
          </a:r>
        </a:p>
        <a:p>
          <a:pPr marL="0" lvl="0" indent="0" algn="ctr" defTabSz="533400">
            <a:lnSpc>
              <a:spcPct val="90000"/>
            </a:lnSpc>
            <a:spcBef>
              <a:spcPct val="0"/>
            </a:spcBef>
            <a:spcAft>
              <a:spcPct val="35000"/>
            </a:spcAft>
            <a:buNone/>
          </a:pPr>
          <a:r>
            <a:rPr lang="en-US" sz="1200" kern="1200" dirty="0"/>
            <a:t>- Storage (CPH): 1PB</a:t>
          </a:r>
        </a:p>
      </dsp:txBody>
      <dsp:txXfrm>
        <a:off x="1978837" y="0"/>
        <a:ext cx="1714276" cy="1810385"/>
      </dsp:txXfrm>
    </dsp:sp>
    <dsp:sp modelId="{7E3F3742-FE85-C740-BF76-77D256D9EFF7}">
      <dsp:nvSpPr>
        <dsp:cNvPr id="0" name=""/>
        <dsp:cNvSpPr/>
      </dsp:nvSpPr>
      <dsp:spPr>
        <a:xfrm>
          <a:off x="2609677"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2CCED-13CA-B94F-BD03-D75E9597B229}">
      <dsp:nvSpPr>
        <dsp:cNvPr id="0" name=""/>
        <dsp:cNvSpPr/>
      </dsp:nvSpPr>
      <dsp:spPr>
        <a:xfrm>
          <a:off x="3740188" y="2715577"/>
          <a:ext cx="275601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Q3 2020</a:t>
          </a:r>
          <a:r>
            <a:rPr lang="en-US" sz="1200" kern="1200" dirty="0"/>
            <a:t>:</a:t>
          </a:r>
        </a:p>
        <a:p>
          <a:pPr marL="0" lvl="0" indent="0" algn="ctr" defTabSz="533400">
            <a:lnSpc>
              <a:spcPct val="90000"/>
            </a:lnSpc>
            <a:spcBef>
              <a:spcPct val="0"/>
            </a:spcBef>
            <a:spcAft>
              <a:spcPct val="35000"/>
            </a:spcAft>
            <a:buNone/>
          </a:pPr>
          <a:r>
            <a:rPr lang="en-US" sz="1200" kern="1200" dirty="0"/>
            <a:t>- Servers (CUB): </a:t>
          </a:r>
          <a:r>
            <a:rPr lang="en-US" sz="1200" b="1" kern="1200" dirty="0"/>
            <a:t>36+</a:t>
          </a:r>
          <a:r>
            <a:rPr lang="en-US" sz="1200" kern="1200" dirty="0"/>
            <a:t> EFU (11+), EPICS (8), Kafka (11), </a:t>
          </a:r>
          <a:r>
            <a:rPr lang="en-US" sz="1200" kern="1200" dirty="0" err="1"/>
            <a:t>Filewriter</a:t>
          </a:r>
          <a:r>
            <a:rPr lang="en-US" sz="1200" kern="1200" dirty="0"/>
            <a:t> (6)</a:t>
          </a:r>
        </a:p>
        <a:p>
          <a:pPr marL="0" lvl="0" indent="0" algn="ctr" defTabSz="533400">
            <a:lnSpc>
              <a:spcPct val="90000"/>
            </a:lnSpc>
            <a:spcBef>
              <a:spcPct val="0"/>
            </a:spcBef>
            <a:spcAft>
              <a:spcPct val="35000"/>
            </a:spcAft>
            <a:buNone/>
          </a:pPr>
          <a:r>
            <a:rPr lang="en-US" sz="1200" kern="1200" dirty="0"/>
            <a:t>- VM (CUB): 500+ cores, 4TB+ RAM</a:t>
          </a:r>
        </a:p>
        <a:p>
          <a:pPr marL="0" lvl="0" indent="0" algn="ctr" defTabSz="533400">
            <a:lnSpc>
              <a:spcPct val="90000"/>
            </a:lnSpc>
            <a:spcBef>
              <a:spcPct val="0"/>
            </a:spcBef>
            <a:spcAft>
              <a:spcPct val="35000"/>
            </a:spcAft>
            <a:buNone/>
          </a:pPr>
          <a:r>
            <a:rPr lang="en-US" sz="1200" kern="1200" dirty="0"/>
            <a:t>- VM (CPH): 400+, 4TB+ RAM, GPU</a:t>
          </a:r>
        </a:p>
        <a:p>
          <a:pPr marL="0" lvl="0" indent="0" algn="ctr" defTabSz="533400">
            <a:lnSpc>
              <a:spcPct val="90000"/>
            </a:lnSpc>
            <a:spcBef>
              <a:spcPct val="0"/>
            </a:spcBef>
            <a:spcAft>
              <a:spcPct val="35000"/>
            </a:spcAft>
            <a:buNone/>
          </a:pPr>
          <a:r>
            <a:rPr lang="en-US" sz="1200" kern="1200" dirty="0"/>
            <a:t>- HPC (CPH): ODIN (3000 cores)</a:t>
          </a:r>
        </a:p>
        <a:p>
          <a:pPr marL="0" lvl="0" indent="0" algn="ctr" defTabSz="533400">
            <a:lnSpc>
              <a:spcPct val="90000"/>
            </a:lnSpc>
            <a:spcBef>
              <a:spcPct val="0"/>
            </a:spcBef>
            <a:spcAft>
              <a:spcPct val="35000"/>
            </a:spcAft>
            <a:buNone/>
          </a:pPr>
          <a:r>
            <a:rPr lang="en-US" sz="1200" kern="1200" dirty="0"/>
            <a:t>- HPC (CPH): 1000 cores?</a:t>
          </a:r>
        </a:p>
      </dsp:txBody>
      <dsp:txXfrm>
        <a:off x="3740188" y="2715577"/>
        <a:ext cx="2756019" cy="1810385"/>
      </dsp:txXfrm>
    </dsp:sp>
    <dsp:sp modelId="{5889562C-0F2F-3447-A1A4-C9B8BAD80487}">
      <dsp:nvSpPr>
        <dsp:cNvPr id="0" name=""/>
        <dsp:cNvSpPr/>
      </dsp:nvSpPr>
      <dsp:spPr>
        <a:xfrm>
          <a:off x="4891900"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C7069-F1A4-6A48-B43C-5AEF45FA4C36}">
      <dsp:nvSpPr>
        <dsp:cNvPr id="0" name=""/>
        <dsp:cNvSpPr/>
      </dsp:nvSpPr>
      <dsp:spPr>
        <a:xfrm>
          <a:off x="6543283" y="0"/>
          <a:ext cx="1005504"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Q2 2022</a:t>
          </a:r>
          <a:r>
            <a:rPr lang="en-US" sz="1200" kern="1200" dirty="0"/>
            <a:t>:</a:t>
          </a:r>
          <a:br>
            <a:rPr lang="en-US" sz="1200" kern="1200" dirty="0"/>
          </a:br>
          <a:r>
            <a:rPr lang="en-US" sz="1200" kern="1200" dirty="0"/>
            <a:t>- server-room buildout (CPH): Phase 2 (</a:t>
          </a:r>
          <a:r>
            <a:rPr lang="en-US" sz="1200" kern="1200" dirty="0" err="1"/>
            <a:t>redundancy+capacity</a:t>
          </a:r>
          <a:r>
            <a:rPr lang="en-US" sz="1200" kern="1200" dirty="0"/>
            <a:t>)</a:t>
          </a:r>
        </a:p>
      </dsp:txBody>
      <dsp:txXfrm>
        <a:off x="6543283" y="0"/>
        <a:ext cx="1005504" cy="1810385"/>
      </dsp:txXfrm>
    </dsp:sp>
    <dsp:sp modelId="{A93D95CD-7429-E440-920E-0BFFB02ECF30}">
      <dsp:nvSpPr>
        <dsp:cNvPr id="0" name=""/>
        <dsp:cNvSpPr/>
      </dsp:nvSpPr>
      <dsp:spPr>
        <a:xfrm>
          <a:off x="6819738"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5DC3DE-0CCB-7B49-8BCD-B20B516C1704}">
      <dsp:nvSpPr>
        <dsp:cNvPr id="0" name=""/>
        <dsp:cNvSpPr/>
      </dsp:nvSpPr>
      <dsp:spPr>
        <a:xfrm>
          <a:off x="7595863" y="2715577"/>
          <a:ext cx="2277972"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Q3 2023:</a:t>
          </a:r>
        </a:p>
        <a:p>
          <a:pPr marL="0" lvl="0" indent="0" algn="ctr" defTabSz="533400">
            <a:lnSpc>
              <a:spcPct val="90000"/>
            </a:lnSpc>
            <a:spcBef>
              <a:spcPct val="0"/>
            </a:spcBef>
            <a:spcAft>
              <a:spcPct val="35000"/>
            </a:spcAft>
            <a:buNone/>
          </a:pPr>
          <a:r>
            <a:rPr lang="en-US" sz="1200" kern="1200" dirty="0"/>
            <a:t>- Servers (CUB): </a:t>
          </a:r>
          <a:r>
            <a:rPr lang="en-US" sz="1200" b="1" kern="1200" dirty="0"/>
            <a:t>36</a:t>
          </a:r>
          <a:r>
            <a:rPr lang="en-US" sz="1200" kern="1200" dirty="0"/>
            <a:t> EFU (16), EPICS (7), Kafka (10), </a:t>
          </a:r>
          <a:r>
            <a:rPr lang="en-US" sz="1200" kern="1200" dirty="0" err="1"/>
            <a:t>Filewriter</a:t>
          </a:r>
          <a:r>
            <a:rPr lang="en-US" sz="1200" kern="1200" dirty="0"/>
            <a:t> (3)</a:t>
          </a:r>
        </a:p>
        <a:p>
          <a:pPr marL="0" lvl="0" indent="0" algn="ctr" defTabSz="533400">
            <a:lnSpc>
              <a:spcPct val="90000"/>
            </a:lnSpc>
            <a:spcBef>
              <a:spcPct val="0"/>
            </a:spcBef>
            <a:spcAft>
              <a:spcPct val="35000"/>
            </a:spcAft>
            <a:buNone/>
          </a:pPr>
          <a:r>
            <a:rPr lang="en-US" sz="1200" kern="1200" dirty="0"/>
            <a:t>- VM (CUB): 500+ cores, 4TB+ RAM</a:t>
          </a:r>
        </a:p>
        <a:p>
          <a:pPr marL="0" lvl="0" indent="0" algn="ctr" defTabSz="533400">
            <a:lnSpc>
              <a:spcPct val="90000"/>
            </a:lnSpc>
            <a:spcBef>
              <a:spcPct val="0"/>
            </a:spcBef>
            <a:spcAft>
              <a:spcPct val="35000"/>
            </a:spcAft>
            <a:buNone/>
          </a:pPr>
          <a:r>
            <a:rPr lang="en-US" sz="1200" kern="1200" dirty="0"/>
            <a:t>- VM (CPH): 400+, 4TB+ RAM</a:t>
          </a:r>
        </a:p>
        <a:p>
          <a:pPr marL="0" lvl="0" indent="0" algn="ctr" defTabSz="533400">
            <a:lnSpc>
              <a:spcPct val="90000"/>
            </a:lnSpc>
            <a:spcBef>
              <a:spcPct val="0"/>
            </a:spcBef>
            <a:spcAft>
              <a:spcPct val="35000"/>
            </a:spcAft>
            <a:buNone/>
          </a:pPr>
          <a:r>
            <a:rPr lang="en-US" sz="1200" kern="1200" dirty="0"/>
            <a:t>- HPC (CPH): 1000 cores?</a:t>
          </a:r>
        </a:p>
        <a:p>
          <a:pPr marL="0" lvl="0" indent="0" algn="ctr" defTabSz="533400">
            <a:lnSpc>
              <a:spcPct val="90000"/>
            </a:lnSpc>
            <a:spcBef>
              <a:spcPct val="0"/>
            </a:spcBef>
            <a:spcAft>
              <a:spcPct val="35000"/>
            </a:spcAft>
            <a:buNone/>
          </a:pPr>
          <a:r>
            <a:rPr lang="en-US" sz="1200" kern="1200" dirty="0"/>
            <a:t>- Storage (CUB): 2PB</a:t>
          </a:r>
        </a:p>
        <a:p>
          <a:pPr marL="0" lvl="0" indent="0" algn="ctr" defTabSz="533400">
            <a:lnSpc>
              <a:spcPct val="90000"/>
            </a:lnSpc>
            <a:spcBef>
              <a:spcPct val="0"/>
            </a:spcBef>
            <a:spcAft>
              <a:spcPct val="35000"/>
            </a:spcAft>
            <a:buNone/>
          </a:pPr>
          <a:r>
            <a:rPr lang="en-US" sz="1200" kern="1200" dirty="0"/>
            <a:t>- Storage (CPH): 2PB</a:t>
          </a:r>
        </a:p>
      </dsp:txBody>
      <dsp:txXfrm>
        <a:off x="7595863" y="2715577"/>
        <a:ext cx="2277972" cy="1810385"/>
      </dsp:txXfrm>
    </dsp:sp>
    <dsp:sp modelId="{D0D67F92-EEF9-274E-986D-235668A5F1B5}">
      <dsp:nvSpPr>
        <dsp:cNvPr id="0" name=""/>
        <dsp:cNvSpPr/>
      </dsp:nvSpPr>
      <dsp:spPr>
        <a:xfrm>
          <a:off x="8508551"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2E53BD-1939-284C-9B15-83FC8C4DDF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7E88EC1-C284-7248-97FD-7E08BF9104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4304DB-FB4C-D841-A80A-2EC103277357}" type="datetimeFigureOut">
              <a:rPr lang="en-GB" smtClean="0"/>
              <a:t>23/09/2019</a:t>
            </a:fld>
            <a:endParaRPr lang="en-GB"/>
          </a:p>
        </p:txBody>
      </p:sp>
      <p:sp>
        <p:nvSpPr>
          <p:cNvPr id="4" name="Footer Placeholder 3">
            <a:extLst>
              <a:ext uri="{FF2B5EF4-FFF2-40B4-BE49-F238E27FC236}">
                <a16:creationId xmlns:a16="http://schemas.microsoft.com/office/drawing/2014/main" id="{9AFEA322-97D2-A346-B5F2-C34D6E372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81E775F-79CC-1349-8A6C-8DEA072CF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F0B22A-015F-B549-B5DA-B8EB42B31EF3}" type="slidenum">
              <a:rPr lang="en-GB" smtClean="0"/>
              <a:t>‹#›</a:t>
            </a:fld>
            <a:endParaRPr lang="en-GB"/>
          </a:p>
        </p:txBody>
      </p:sp>
    </p:spTree>
    <p:extLst>
      <p:ext uri="{BB962C8B-B14F-4D97-AF65-F5344CB8AC3E}">
        <p14:creationId xmlns:p14="http://schemas.microsoft.com/office/powerpoint/2010/main" val="2253007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2019-09-23</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3 new</a:t>
            </a:r>
          </a:p>
          <a:p>
            <a:pPr marL="171450" indent="-171450">
              <a:buFontTx/>
              <a:buChar char="-"/>
            </a:pPr>
            <a:r>
              <a:rPr lang="en-GB" dirty="0"/>
              <a:t>Hiring IT</a:t>
            </a:r>
          </a:p>
          <a:p>
            <a:pPr marL="171450" indent="-171450">
              <a:buFontTx/>
              <a:buChar char="-"/>
            </a:pPr>
            <a:r>
              <a:rPr lang="en-GB" dirty="0" err="1"/>
              <a:t>PaNOSC</a:t>
            </a:r>
            <a:endParaRPr lang="en-GB" dirty="0"/>
          </a:p>
          <a:p>
            <a:pPr marL="171450" indent="-171450">
              <a:buFontTx/>
              <a:buChar char="-"/>
            </a:pPr>
            <a:r>
              <a:rPr lang="en-GB" dirty="0"/>
              <a:t>Parental leave</a:t>
            </a:r>
          </a:p>
        </p:txBody>
      </p:sp>
      <p:sp>
        <p:nvSpPr>
          <p:cNvPr id="4" name="Slide Number Placeholder 3"/>
          <p:cNvSpPr>
            <a:spLocks noGrp="1"/>
          </p:cNvSpPr>
          <p:nvPr>
            <p:ph type="sldNum" sz="quarter" idx="5"/>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60192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Overview</a:t>
            </a:r>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63455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269226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340669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2826987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23/09/2019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23/09/2019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2019-09-23</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017533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2019-09-23</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23/09/2019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2019-09-23</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10" Type="http://schemas.openxmlformats.org/officeDocument/2006/relationships/comments" Target="../comments/comment1.xml"/><Relationship Id="rId4" Type="http://schemas.openxmlformats.org/officeDocument/2006/relationships/image" Target="../media/image5.tiff"/><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Data Systems and Technology</a:t>
            </a:r>
          </a:p>
        </p:txBody>
      </p:sp>
      <p:sp>
        <p:nvSpPr>
          <p:cNvPr id="3" name="Subtitle 2"/>
          <p:cNvSpPr>
            <a:spLocks noGrp="1"/>
          </p:cNvSpPr>
          <p:nvPr>
            <p:ph type="subTitle" idx="1"/>
          </p:nvPr>
        </p:nvSpPr>
        <p:spPr/>
        <p:txBody>
          <a:bodyPr/>
          <a:lstStyle/>
          <a:p>
            <a:r>
              <a:rPr lang="en-US" dirty="0">
                <a:solidFill>
                  <a:schemeClr val="bg1"/>
                </a:solidFill>
              </a:rPr>
              <a:t>STAP </a:t>
            </a:r>
            <a:r>
              <a:rPr lang="en-US" dirty="0"/>
              <a:t>September </a:t>
            </a:r>
            <a:r>
              <a:rPr lang="en-US" dirty="0">
                <a:solidFill>
                  <a:schemeClr val="bg1"/>
                </a:solidFill>
              </a:rPr>
              <a:t> 2019</a:t>
            </a:r>
          </a:p>
          <a:p>
            <a:r>
              <a:rPr lang="en-US" dirty="0">
                <a:solidFill>
                  <a:schemeClr val="bg1"/>
                </a:solidFill>
              </a:rPr>
              <a:t>Brian Lindgren Jensen</a:t>
            </a:r>
          </a:p>
          <a:p>
            <a:r>
              <a:rPr lang="en-US" dirty="0"/>
              <a:t>- on behalf of DST Group Leader Jesper Rude </a:t>
            </a:r>
            <a:r>
              <a:rPr lang="en-US" dirty="0" err="1"/>
              <a:t>Selknaes</a:t>
            </a:r>
            <a:endParaRPr lang="en-US" dirty="0">
              <a:solidFill>
                <a:schemeClr val="bg1"/>
              </a:solidFill>
            </a:endParaRPr>
          </a:p>
        </p:txBody>
      </p:sp>
    </p:spTree>
    <p:extLst>
      <p:ext uri="{BB962C8B-B14F-4D97-AF65-F5344CB8AC3E}">
        <p14:creationId xmlns:p14="http://schemas.microsoft.com/office/powerpoint/2010/main" val="312357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20F1-B256-394C-B6B4-ED6859880EDB}"/>
              </a:ext>
            </a:extLst>
          </p:cNvPr>
          <p:cNvSpPr>
            <a:spLocks noGrp="1"/>
          </p:cNvSpPr>
          <p:nvPr>
            <p:ph type="title"/>
          </p:nvPr>
        </p:nvSpPr>
        <p:spPr/>
        <p:txBody>
          <a:bodyPr/>
          <a:lstStyle/>
          <a:p>
            <a:r>
              <a:rPr lang="en-GB" dirty="0"/>
              <a:t>Data-</a:t>
            </a:r>
            <a:r>
              <a:rPr lang="en-GB" dirty="0" err="1"/>
              <a:t>center</a:t>
            </a:r>
            <a:r>
              <a:rPr lang="en-GB" dirty="0"/>
              <a:t> infrastructure</a:t>
            </a:r>
          </a:p>
        </p:txBody>
      </p:sp>
      <p:sp>
        <p:nvSpPr>
          <p:cNvPr id="4" name="Slide Number Placeholder 3">
            <a:extLst>
              <a:ext uri="{FF2B5EF4-FFF2-40B4-BE49-F238E27FC236}">
                <a16:creationId xmlns:a16="http://schemas.microsoft.com/office/drawing/2014/main" id="{1CA57961-E9EA-F74A-A7C0-FD867EA9D371}"/>
              </a:ext>
            </a:extLst>
          </p:cNvPr>
          <p:cNvSpPr>
            <a:spLocks noGrp="1"/>
          </p:cNvSpPr>
          <p:nvPr>
            <p:ph type="sldNum" sz="quarter" idx="12"/>
          </p:nvPr>
        </p:nvSpPr>
        <p:spPr/>
        <p:txBody>
          <a:bodyPr/>
          <a:lstStyle/>
          <a:p>
            <a:fld id="{551115BC-487E-4422-894C-CB7CD3E79223}" type="slidenum">
              <a:rPr lang="en-GB" smtClean="0"/>
              <a:pPr/>
              <a:t>10</a:t>
            </a:fld>
            <a:endParaRPr lang="en-GB"/>
          </a:p>
        </p:txBody>
      </p:sp>
      <p:sp>
        <p:nvSpPr>
          <p:cNvPr id="5" name="Text Placeholder 4">
            <a:extLst>
              <a:ext uri="{FF2B5EF4-FFF2-40B4-BE49-F238E27FC236}">
                <a16:creationId xmlns:a16="http://schemas.microsoft.com/office/drawing/2014/main" id="{D6BD278B-332E-9444-A432-571D23A26185}"/>
              </a:ext>
            </a:extLst>
          </p:cNvPr>
          <p:cNvSpPr>
            <a:spLocks noGrp="1"/>
          </p:cNvSpPr>
          <p:nvPr>
            <p:ph type="body" sz="quarter" idx="13"/>
          </p:nvPr>
        </p:nvSpPr>
        <p:spPr/>
        <p:txBody>
          <a:bodyPr/>
          <a:lstStyle/>
          <a:p>
            <a:r>
              <a:rPr lang="en-GB" dirty="0"/>
              <a:t>Server-room (CUB)</a:t>
            </a:r>
          </a:p>
        </p:txBody>
      </p:sp>
      <p:pic>
        <p:nvPicPr>
          <p:cNvPr id="10" name="Picture 9">
            <a:extLst>
              <a:ext uri="{FF2B5EF4-FFF2-40B4-BE49-F238E27FC236}">
                <a16:creationId xmlns:a16="http://schemas.microsoft.com/office/drawing/2014/main" id="{F2562A73-18B2-504E-9E0C-83177CB0C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2780928"/>
            <a:ext cx="5191277" cy="4077072"/>
          </a:xfrm>
          <a:prstGeom prst="rect">
            <a:avLst/>
          </a:prstGeom>
        </p:spPr>
      </p:pic>
      <p:pic>
        <p:nvPicPr>
          <p:cNvPr id="7" name="Content Placeholder 6">
            <a:extLst>
              <a:ext uri="{FF2B5EF4-FFF2-40B4-BE49-F238E27FC236}">
                <a16:creationId xmlns:a16="http://schemas.microsoft.com/office/drawing/2014/main" id="{0EDA95AE-281E-4B4D-ABF2-236A28D7BB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422922"/>
            <a:ext cx="3791744" cy="2843808"/>
          </a:xfrm>
        </p:spPr>
      </p:pic>
      <p:pic>
        <p:nvPicPr>
          <p:cNvPr id="8" name="Picture 7" descr="Fig1-H01.110.1001-1005.pdf">
            <a:extLst>
              <a:ext uri="{FF2B5EF4-FFF2-40B4-BE49-F238E27FC236}">
                <a16:creationId xmlns:a16="http://schemas.microsoft.com/office/drawing/2014/main" id="{8333D5F2-3ADB-4F4F-AC12-5B8C020E00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80176" y="1357897"/>
            <a:ext cx="4417740" cy="5016222"/>
          </a:xfrm>
          <a:prstGeom prst="rect">
            <a:avLst/>
          </a:prstGeom>
          <a:noFill/>
          <a:ln>
            <a:noFill/>
          </a:ln>
        </p:spPr>
      </p:pic>
      <p:sp>
        <p:nvSpPr>
          <p:cNvPr id="11" name="TextBox 10">
            <a:extLst>
              <a:ext uri="{FF2B5EF4-FFF2-40B4-BE49-F238E27FC236}">
                <a16:creationId xmlns:a16="http://schemas.microsoft.com/office/drawing/2014/main" id="{ABD224E7-7DE6-9F42-BF80-11614006E8D1}"/>
              </a:ext>
            </a:extLst>
          </p:cNvPr>
          <p:cNvSpPr txBox="1"/>
          <p:nvPr/>
        </p:nvSpPr>
        <p:spPr>
          <a:xfrm>
            <a:off x="4223792" y="1628800"/>
            <a:ext cx="2952328" cy="8640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fontScale="92500" lnSpcReduction="20000"/>
          </a:bodyPr>
          <a:lstStyle/>
          <a:p>
            <a:pPr algn="l"/>
            <a:r>
              <a:rPr lang="en-GB" sz="2000"/>
              <a:t>2020</a:t>
            </a:r>
            <a:endParaRPr lang="en-GB" sz="2000" dirty="0"/>
          </a:p>
          <a:p>
            <a:pPr marL="342900" indent="-342900" algn="l">
              <a:buFont typeface="Arial" panose="020B0604020202020204" pitchFamily="34" charset="0"/>
              <a:buChar char="•"/>
            </a:pPr>
            <a:r>
              <a:rPr lang="en-GB" sz="2000" dirty="0"/>
              <a:t>3 x 12 racks</a:t>
            </a:r>
          </a:p>
          <a:p>
            <a:pPr marL="342900" indent="-342900" algn="l">
              <a:buFont typeface="Arial" panose="020B0604020202020204" pitchFamily="34" charset="0"/>
              <a:buChar char="•"/>
            </a:pPr>
            <a:r>
              <a:rPr lang="en-GB" sz="2000" dirty="0"/>
              <a:t>450 kW</a:t>
            </a:r>
          </a:p>
        </p:txBody>
      </p:sp>
      <p:sp>
        <p:nvSpPr>
          <p:cNvPr id="12" name="TextBox 11">
            <a:extLst>
              <a:ext uri="{FF2B5EF4-FFF2-40B4-BE49-F238E27FC236}">
                <a16:creationId xmlns:a16="http://schemas.microsoft.com/office/drawing/2014/main" id="{08CD8C51-D041-CA48-9D36-38BE8FBA5A9D}"/>
              </a:ext>
            </a:extLst>
          </p:cNvPr>
          <p:cNvSpPr txBox="1"/>
          <p:nvPr/>
        </p:nvSpPr>
        <p:spPr>
          <a:xfrm>
            <a:off x="263352" y="4509120"/>
            <a:ext cx="3240360" cy="23093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rtlCol="0" anchor="t">
            <a:normAutofit/>
          </a:bodyPr>
          <a:lstStyle/>
          <a:p>
            <a:pPr algn="l"/>
            <a:r>
              <a:rPr lang="en-GB" sz="2000" dirty="0"/>
              <a:t>CUB data-</a:t>
            </a:r>
            <a:r>
              <a:rPr lang="en-GB" sz="2000" dirty="0" err="1"/>
              <a:t>center</a:t>
            </a:r>
            <a:r>
              <a:rPr lang="en-GB" sz="2000" dirty="0"/>
              <a:t>:</a:t>
            </a:r>
          </a:p>
          <a:p>
            <a:pPr marL="342900" indent="-342900" algn="l">
              <a:buFont typeface="Arial" panose="020B0604020202020204" pitchFamily="34" charset="0"/>
              <a:buChar char="•"/>
            </a:pPr>
            <a:r>
              <a:rPr lang="en-GB" sz="2000" dirty="0"/>
              <a:t>ICS</a:t>
            </a:r>
          </a:p>
          <a:p>
            <a:pPr marL="342900" indent="-342900" algn="l">
              <a:buFont typeface="Arial" panose="020B0604020202020204" pitchFamily="34" charset="0"/>
              <a:buChar char="•"/>
            </a:pPr>
            <a:r>
              <a:rPr lang="en-GB" sz="2000" dirty="0"/>
              <a:t>IT</a:t>
            </a:r>
          </a:p>
          <a:p>
            <a:pPr marL="342900" indent="-342900" algn="l">
              <a:buFont typeface="Arial" panose="020B0604020202020204" pitchFamily="34" charset="0"/>
              <a:buChar char="•"/>
            </a:pPr>
            <a:r>
              <a:rPr lang="en-GB" sz="2000" dirty="0"/>
              <a:t>DMSC</a:t>
            </a:r>
          </a:p>
          <a:p>
            <a:pPr marL="800100" lvl="1" indent="-342900">
              <a:buFont typeface="Arial" panose="020B0604020202020204" pitchFamily="34" charset="0"/>
              <a:buChar char="•"/>
            </a:pPr>
            <a:r>
              <a:rPr lang="en-GB" sz="2000" dirty="0"/>
              <a:t>Online environment</a:t>
            </a:r>
          </a:p>
          <a:p>
            <a:pPr marL="800100" lvl="1" indent="-342900">
              <a:buFont typeface="Arial" panose="020B0604020202020204" pitchFamily="34" charset="0"/>
              <a:buChar char="•"/>
            </a:pPr>
            <a:r>
              <a:rPr lang="en-GB" sz="2000" dirty="0"/>
              <a:t>Failover services</a:t>
            </a:r>
          </a:p>
          <a:p>
            <a:pPr marL="800100" lvl="1" indent="-342900">
              <a:buFont typeface="Arial" panose="020B0604020202020204" pitchFamily="34" charset="0"/>
              <a:buChar char="•"/>
            </a:pPr>
            <a:r>
              <a:rPr lang="en-GB" sz="2000" dirty="0"/>
              <a:t>Secondary storage</a:t>
            </a:r>
          </a:p>
        </p:txBody>
      </p:sp>
    </p:spTree>
    <p:extLst>
      <p:ext uri="{BB962C8B-B14F-4D97-AF65-F5344CB8AC3E}">
        <p14:creationId xmlns:p14="http://schemas.microsoft.com/office/powerpoint/2010/main" val="300351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82D7-B176-494B-B05F-36CB1114C23A}"/>
              </a:ext>
            </a:extLst>
          </p:cNvPr>
          <p:cNvSpPr>
            <a:spLocks noGrp="1"/>
          </p:cNvSpPr>
          <p:nvPr>
            <p:ph type="title"/>
          </p:nvPr>
        </p:nvSpPr>
        <p:spPr/>
        <p:txBody>
          <a:bodyPr/>
          <a:lstStyle/>
          <a:p>
            <a:r>
              <a:rPr lang="en-US" dirty="0"/>
              <a:t>Site-to-site connection</a:t>
            </a:r>
          </a:p>
        </p:txBody>
      </p:sp>
      <p:sp>
        <p:nvSpPr>
          <p:cNvPr id="4" name="Slide Number Placeholder 3">
            <a:extLst>
              <a:ext uri="{FF2B5EF4-FFF2-40B4-BE49-F238E27FC236}">
                <a16:creationId xmlns:a16="http://schemas.microsoft.com/office/drawing/2014/main" id="{9749D02F-E9F5-FB47-BB29-475B7C9F0ECF}"/>
              </a:ext>
            </a:extLst>
          </p:cNvPr>
          <p:cNvSpPr>
            <a:spLocks noGrp="1"/>
          </p:cNvSpPr>
          <p:nvPr>
            <p:ph type="sldNum" sz="quarter" idx="12"/>
          </p:nvPr>
        </p:nvSpPr>
        <p:spPr/>
        <p:txBody>
          <a:bodyPr/>
          <a:lstStyle/>
          <a:p>
            <a:fld id="{551115BC-487E-4422-894C-CB7CD3E79223}" type="slidenum">
              <a:rPr lang="sv-SE" smtClean="0"/>
              <a:t>11</a:t>
            </a:fld>
            <a:endParaRPr lang="sv-SE" dirty="0"/>
          </a:p>
        </p:txBody>
      </p:sp>
      <p:sp>
        <p:nvSpPr>
          <p:cNvPr id="5" name="Rectangle 2">
            <a:extLst>
              <a:ext uri="{FF2B5EF4-FFF2-40B4-BE49-F238E27FC236}">
                <a16:creationId xmlns:a16="http://schemas.microsoft.com/office/drawing/2014/main" id="{AA7534D5-D753-7E4C-98CE-E259D263245C}"/>
              </a:ext>
            </a:extLst>
          </p:cNvPr>
          <p:cNvSpPr>
            <a:spLocks noChangeArrowheads="1"/>
          </p:cNvSpPr>
          <p:nvPr/>
        </p:nvSpPr>
        <p:spPr bwMode="auto">
          <a:xfrm>
            <a:off x="2217465" y="2467744"/>
            <a:ext cx="15494930" cy="64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7">
            <a:extLst>
              <a:ext uri="{FF2B5EF4-FFF2-40B4-BE49-F238E27FC236}">
                <a16:creationId xmlns:a16="http://schemas.microsoft.com/office/drawing/2014/main" id="{71E9FF75-ED12-BA4D-9CA5-3D08A9502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938515"/>
            <a:ext cx="6667077"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F94D677-2741-304F-A07F-80F3A8334B2E}"/>
              </a:ext>
            </a:extLst>
          </p:cNvPr>
          <p:cNvSpPr>
            <a:spLocks noChangeArrowheads="1"/>
          </p:cNvSpPr>
          <p:nvPr/>
        </p:nvSpPr>
        <p:spPr bwMode="auto">
          <a:xfrm>
            <a:off x="2217465" y="2924943"/>
            <a:ext cx="15494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8C8D77F-A461-214D-B02C-26AB835BB8ED}"/>
              </a:ext>
            </a:extLst>
          </p:cNvPr>
          <p:cNvSpPr txBox="1"/>
          <p:nvPr/>
        </p:nvSpPr>
        <p:spPr>
          <a:xfrm>
            <a:off x="1012540" y="1523219"/>
            <a:ext cx="8712968" cy="1584991"/>
          </a:xfrm>
          <a:prstGeom prst="rect">
            <a:avLst/>
          </a:prstGeom>
        </p:spPr>
        <p:txBody>
          <a:bodyPr vert="horz" wrap="square" lIns="91440" tIns="45720" rIns="91440" bIns="45720" rtlCol="0" anchor="t">
            <a:normAutofit/>
          </a:bodyPr>
          <a:lstStyle/>
          <a:p>
            <a:pPr marL="342900" indent="-342900" algn="l">
              <a:buFont typeface="Arial" panose="020B0604020202020204" pitchFamily="34" charset="0"/>
              <a:buChar char="•"/>
            </a:pPr>
            <a:r>
              <a:rPr lang="en-US" sz="2000" dirty="0"/>
              <a:t>10Gb/s L2 VPN – connection as a service – only 1 point of contact (</a:t>
            </a:r>
            <a:r>
              <a:rPr lang="en-US" sz="2000" dirty="0" err="1"/>
              <a:t>NORDUnet</a:t>
            </a:r>
            <a:r>
              <a:rPr lang="en-US" sz="2000" dirty="0"/>
              <a:t>)</a:t>
            </a:r>
          </a:p>
          <a:p>
            <a:pPr marL="342900" indent="-342900" algn="l">
              <a:buFont typeface="Arial" panose="020B0604020202020204" pitchFamily="34" charset="0"/>
              <a:buChar char="•"/>
            </a:pPr>
            <a:r>
              <a:rPr lang="en-US" sz="2000" dirty="0"/>
              <a:t>Redundant and expandable to 400Gb/s</a:t>
            </a:r>
          </a:p>
          <a:p>
            <a:pPr marL="342900" indent="-342900" algn="l">
              <a:buFont typeface="Arial" panose="020B0604020202020204" pitchFamily="34" charset="0"/>
              <a:buChar char="•"/>
            </a:pPr>
            <a:r>
              <a:rPr lang="en-US" sz="2000" dirty="0"/>
              <a:t>End routers is Juniper MX204 – installed both Lund and Copenhagen.</a:t>
            </a:r>
          </a:p>
          <a:p>
            <a:pPr marL="342900" indent="-342900" algn="l">
              <a:buFont typeface="Arial" panose="020B0604020202020204" pitchFamily="34" charset="0"/>
              <a:buChar char="•"/>
            </a:pPr>
            <a:r>
              <a:rPr lang="en-US" sz="2000" dirty="0"/>
              <a:t>Connectivity has been confirmed – full testing &amp; verification in H2 2019</a:t>
            </a:r>
          </a:p>
        </p:txBody>
      </p:sp>
      <p:pic>
        <p:nvPicPr>
          <p:cNvPr id="8" name="Picture 7">
            <a:extLst>
              <a:ext uri="{FF2B5EF4-FFF2-40B4-BE49-F238E27FC236}">
                <a16:creationId xmlns:a16="http://schemas.microsoft.com/office/drawing/2014/main" id="{5B30B472-3AA9-EE43-BDD3-5D8FCAC9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2637">
            <a:off x="8604975" y="2609585"/>
            <a:ext cx="3110049" cy="2332537"/>
          </a:xfrm>
          <a:prstGeom prst="rect">
            <a:avLst/>
          </a:prstGeom>
        </p:spPr>
      </p:pic>
    </p:spTree>
    <p:extLst>
      <p:ext uri="{BB962C8B-B14F-4D97-AF65-F5344CB8AC3E}">
        <p14:creationId xmlns:p14="http://schemas.microsoft.com/office/powerpoint/2010/main" val="425841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5C28-7C4C-D949-A425-2F39FFD4F41E}"/>
              </a:ext>
            </a:extLst>
          </p:cNvPr>
          <p:cNvSpPr>
            <a:spLocks noGrp="1"/>
          </p:cNvSpPr>
          <p:nvPr>
            <p:ph type="title"/>
          </p:nvPr>
        </p:nvSpPr>
        <p:spPr/>
        <p:txBody>
          <a:bodyPr/>
          <a:lstStyle/>
          <a:p>
            <a:r>
              <a:rPr lang="en-US" dirty="0"/>
              <a:t>Storage systems</a:t>
            </a:r>
          </a:p>
        </p:txBody>
      </p:sp>
      <p:sp>
        <p:nvSpPr>
          <p:cNvPr id="3" name="Content Placeholder 2">
            <a:extLst>
              <a:ext uri="{FF2B5EF4-FFF2-40B4-BE49-F238E27FC236}">
                <a16:creationId xmlns:a16="http://schemas.microsoft.com/office/drawing/2014/main" id="{DD7CFA01-599F-A74E-9BC2-C5C26B6DE2E0}"/>
              </a:ext>
            </a:extLst>
          </p:cNvPr>
          <p:cNvSpPr>
            <a:spLocks noGrp="1"/>
          </p:cNvSpPr>
          <p:nvPr>
            <p:ph idx="1"/>
          </p:nvPr>
        </p:nvSpPr>
        <p:spPr>
          <a:xfrm>
            <a:off x="609600" y="1600203"/>
            <a:ext cx="4622304" cy="4525963"/>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0" indent="0">
              <a:buNone/>
            </a:pPr>
            <a:r>
              <a:rPr lang="en-US" sz="2600" b="1" u="sng" dirty="0"/>
              <a:t>Status:</a:t>
            </a:r>
          </a:p>
          <a:p>
            <a:r>
              <a:rPr lang="en-US" dirty="0"/>
              <a:t>Request for Information (RFI) for storage system solutions in preparation for tender. 16 replies was received – 8 vendors selected for presentation.</a:t>
            </a:r>
          </a:p>
          <a:p>
            <a:r>
              <a:rPr lang="en-US" dirty="0"/>
              <a:t>Replies to the RFI encompassed several technologies (</a:t>
            </a:r>
            <a:r>
              <a:rPr lang="en-US" dirty="0" err="1"/>
              <a:t>Lustre</a:t>
            </a:r>
            <a:r>
              <a:rPr lang="en-US" dirty="0"/>
              <a:t>, GPFS/Spectrum Scale, </a:t>
            </a:r>
            <a:r>
              <a:rPr lang="en-US" dirty="0" err="1"/>
              <a:t>WekaIO</a:t>
            </a:r>
            <a:r>
              <a:rPr lang="en-US" dirty="0"/>
              <a:t> and Isilon)</a:t>
            </a:r>
          </a:p>
          <a:p>
            <a:r>
              <a:rPr lang="en-US" dirty="0"/>
              <a:t>Detailed design work is on-going with lessons learned by the ECDC group using the IBM loaner system in Utgaard.</a:t>
            </a:r>
          </a:p>
          <a:p>
            <a:r>
              <a:rPr lang="en-US" dirty="0"/>
              <a:t>Storage RFQ expected to be issued in Q4 2019.</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6475EBB-C39D-A747-8DDA-59CE8A843E86}"/>
              </a:ext>
            </a:extLst>
          </p:cNvPr>
          <p:cNvSpPr>
            <a:spLocks noGrp="1"/>
          </p:cNvSpPr>
          <p:nvPr>
            <p:ph type="sldNum" sz="quarter" idx="12"/>
          </p:nvPr>
        </p:nvSpPr>
        <p:spPr/>
        <p:txBody>
          <a:bodyPr/>
          <a:lstStyle/>
          <a:p>
            <a:fld id="{551115BC-487E-4422-894C-CB7CD3E79223}" type="slidenum">
              <a:rPr lang="sv-SE" smtClean="0"/>
              <a:t>12</a:t>
            </a:fld>
            <a:endParaRPr lang="sv-SE" dirty="0"/>
          </a:p>
        </p:txBody>
      </p:sp>
      <p:sp>
        <p:nvSpPr>
          <p:cNvPr id="5" name="TextBox 4">
            <a:extLst>
              <a:ext uri="{FF2B5EF4-FFF2-40B4-BE49-F238E27FC236}">
                <a16:creationId xmlns:a16="http://schemas.microsoft.com/office/drawing/2014/main" id="{613AEDAA-8A19-E740-9CF9-D2F0537257A0}"/>
              </a:ext>
            </a:extLst>
          </p:cNvPr>
          <p:cNvSpPr txBox="1"/>
          <p:nvPr/>
        </p:nvSpPr>
        <p:spPr>
          <a:xfrm>
            <a:off x="5591944" y="1628800"/>
            <a:ext cx="4464496" cy="2952328"/>
          </a:xfrm>
          <a:prstGeom prst="rect">
            <a:avLst/>
          </a:prstGeom>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nchor="t">
            <a:normAutofit/>
          </a:bodyPr>
          <a:lstStyle/>
          <a:p>
            <a:pPr algn="l"/>
            <a:r>
              <a:rPr lang="en-GB" sz="2400" b="1" u="sng" dirty="0">
                <a:solidFill>
                  <a:schemeClr val="tx1"/>
                </a:solidFill>
              </a:rPr>
              <a:t>Solutions considered:</a:t>
            </a:r>
          </a:p>
          <a:p>
            <a:pPr marL="342900" indent="-342900" algn="l">
              <a:buFont typeface="Arial" panose="020B0604020202020204" pitchFamily="34" charset="0"/>
              <a:buChar char="•"/>
            </a:pPr>
            <a:r>
              <a:rPr lang="en-GB" sz="2000" dirty="0">
                <a:solidFill>
                  <a:schemeClr val="tx1"/>
                </a:solidFill>
              </a:rPr>
              <a:t>IBM ESS (Spectrum Scale)</a:t>
            </a:r>
          </a:p>
          <a:p>
            <a:pPr marL="342900" indent="-342900" algn="l">
              <a:buFont typeface="Arial" panose="020B0604020202020204" pitchFamily="34" charset="0"/>
              <a:buChar char="•"/>
            </a:pPr>
            <a:r>
              <a:rPr lang="en-GB" sz="2000" dirty="0" err="1">
                <a:solidFill>
                  <a:schemeClr val="tx1"/>
                </a:solidFill>
              </a:rPr>
              <a:t>DDN+Lustre</a:t>
            </a:r>
            <a:endParaRPr lang="en-GB" sz="2000" dirty="0">
              <a:solidFill>
                <a:schemeClr val="tx1"/>
              </a:solidFill>
            </a:endParaRPr>
          </a:p>
          <a:p>
            <a:pPr marL="342900" indent="-342900" algn="l">
              <a:buFont typeface="Arial" panose="020B0604020202020204" pitchFamily="34" charset="0"/>
              <a:buChar char="•"/>
            </a:pPr>
            <a:r>
              <a:rPr lang="en-GB" sz="2000" dirty="0">
                <a:solidFill>
                  <a:schemeClr val="tx1"/>
                </a:solidFill>
              </a:rPr>
              <a:t>Lenovo DSS (Spectrum Scale)</a:t>
            </a:r>
          </a:p>
          <a:p>
            <a:pPr marL="342900" indent="-342900" algn="l">
              <a:buFont typeface="Arial" panose="020B0604020202020204" pitchFamily="34" charset="0"/>
              <a:buChar char="•"/>
            </a:pPr>
            <a:r>
              <a:rPr lang="en-GB" sz="2000" dirty="0" err="1">
                <a:solidFill>
                  <a:schemeClr val="tx1"/>
                </a:solidFill>
              </a:rPr>
              <a:t>DELL+Lustre</a:t>
            </a:r>
            <a:endParaRPr lang="en-GB" sz="2000" dirty="0">
              <a:solidFill>
                <a:schemeClr val="tx1"/>
              </a:solidFill>
            </a:endParaRPr>
          </a:p>
          <a:p>
            <a:pPr marL="342900" indent="-342900" algn="l">
              <a:buFont typeface="Arial" panose="020B0604020202020204" pitchFamily="34" charset="0"/>
              <a:buChar char="•"/>
            </a:pPr>
            <a:r>
              <a:rPr lang="en-GB" sz="2000" dirty="0" err="1">
                <a:solidFill>
                  <a:schemeClr val="tx1"/>
                </a:solidFill>
              </a:rPr>
              <a:t>EMC+Isilon</a:t>
            </a:r>
            <a:endParaRPr lang="en-GB" sz="2000" dirty="0">
              <a:solidFill>
                <a:schemeClr val="tx1"/>
              </a:solidFill>
            </a:endParaRPr>
          </a:p>
          <a:p>
            <a:pPr marL="342900" indent="-342900" algn="l">
              <a:buFont typeface="Arial" panose="020B0604020202020204" pitchFamily="34" charset="0"/>
              <a:buChar char="•"/>
            </a:pPr>
            <a:r>
              <a:rPr lang="en-GB" sz="2000" dirty="0" err="1">
                <a:solidFill>
                  <a:schemeClr val="tx1"/>
                </a:solidFill>
              </a:rPr>
              <a:t>SuperMicro+QuoByte</a:t>
            </a:r>
            <a:endParaRPr lang="en-GB" sz="2000" dirty="0">
              <a:solidFill>
                <a:schemeClr val="tx1"/>
              </a:solidFill>
            </a:endParaRPr>
          </a:p>
          <a:p>
            <a:pPr marL="342900" indent="-342900">
              <a:buFont typeface="Arial" panose="020B0604020202020204" pitchFamily="34" charset="0"/>
              <a:buChar char="•"/>
            </a:pPr>
            <a:r>
              <a:rPr lang="en-GB" sz="2000" dirty="0" err="1">
                <a:solidFill>
                  <a:schemeClr val="tx1"/>
                </a:solidFill>
              </a:rPr>
              <a:t>SuperMicro+WekaIO</a:t>
            </a:r>
            <a:endParaRPr lang="en-GB" sz="2000" dirty="0">
              <a:solidFill>
                <a:schemeClr val="tx1"/>
              </a:solidFill>
            </a:endParaRPr>
          </a:p>
        </p:txBody>
      </p:sp>
      <p:sp>
        <p:nvSpPr>
          <p:cNvPr id="6" name="TextBox 5">
            <a:extLst>
              <a:ext uri="{FF2B5EF4-FFF2-40B4-BE49-F238E27FC236}">
                <a16:creationId xmlns:a16="http://schemas.microsoft.com/office/drawing/2014/main" id="{0A676B64-7EA5-3C40-9866-8CA60DB87198}"/>
              </a:ext>
            </a:extLst>
          </p:cNvPr>
          <p:cNvSpPr txBox="1"/>
          <p:nvPr/>
        </p:nvSpPr>
        <p:spPr>
          <a:xfrm>
            <a:off x="5591944" y="4725144"/>
            <a:ext cx="4464496" cy="14010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t">
            <a:normAutofit/>
          </a:bodyPr>
          <a:lstStyle/>
          <a:p>
            <a:r>
              <a:rPr lang="en-GB" sz="2000" dirty="0"/>
              <a:t>Storage completeness and performance test suite (DAQ, </a:t>
            </a:r>
            <a:r>
              <a:rPr lang="en-GB" sz="2000" dirty="0" err="1"/>
              <a:t>Filewriter</a:t>
            </a:r>
            <a:r>
              <a:rPr lang="en-GB" sz="2000" dirty="0"/>
              <a:t>, online </a:t>
            </a:r>
            <a:r>
              <a:rPr lang="en-GB" sz="2000" dirty="0" err="1"/>
              <a:t>env</a:t>
            </a:r>
            <a:r>
              <a:rPr lang="en-GB" sz="2000" dirty="0"/>
              <a:t>.) for deployment on test storage systems being considered.</a:t>
            </a:r>
          </a:p>
          <a:p>
            <a:endParaRPr lang="en-GB" sz="2000" dirty="0"/>
          </a:p>
          <a:p>
            <a:endParaRPr lang="en-GB" sz="2000" dirty="0"/>
          </a:p>
          <a:p>
            <a:endParaRPr lang="en-GB" sz="2000" dirty="0"/>
          </a:p>
          <a:p>
            <a:endParaRPr lang="en-GB" sz="2000" dirty="0"/>
          </a:p>
          <a:p>
            <a:pPr algn="l"/>
            <a:endParaRPr lang="en-GB" sz="2000" dirty="0"/>
          </a:p>
        </p:txBody>
      </p:sp>
    </p:spTree>
    <p:extLst>
      <p:ext uri="{BB962C8B-B14F-4D97-AF65-F5344CB8AC3E}">
        <p14:creationId xmlns:p14="http://schemas.microsoft.com/office/powerpoint/2010/main" val="247945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8D70-F32B-D645-9DC3-B38BC6788308}"/>
              </a:ext>
            </a:extLst>
          </p:cNvPr>
          <p:cNvSpPr>
            <a:spLocks noGrp="1"/>
          </p:cNvSpPr>
          <p:nvPr>
            <p:ph type="title"/>
          </p:nvPr>
        </p:nvSpPr>
        <p:spPr/>
        <p:txBody>
          <a:bodyPr/>
          <a:lstStyle/>
          <a:p>
            <a:r>
              <a:rPr lang="en-US" dirty="0"/>
              <a:t>Future technologies</a:t>
            </a:r>
          </a:p>
        </p:txBody>
      </p:sp>
      <p:sp>
        <p:nvSpPr>
          <p:cNvPr id="3" name="Content Placeholder 2">
            <a:extLst>
              <a:ext uri="{FF2B5EF4-FFF2-40B4-BE49-F238E27FC236}">
                <a16:creationId xmlns:a16="http://schemas.microsoft.com/office/drawing/2014/main" id="{E05650FF-33AC-DC4F-979F-69D8621E9E34}"/>
              </a:ext>
            </a:extLst>
          </p:cNvPr>
          <p:cNvSpPr>
            <a:spLocks noGrp="1"/>
          </p:cNvSpPr>
          <p:nvPr>
            <p:ph idx="1"/>
          </p:nvPr>
        </p:nvSpPr>
        <p:spPr/>
        <p:txBody>
          <a:bodyPr>
            <a:normAutofit fontScale="85000" lnSpcReduction="20000"/>
          </a:bodyPr>
          <a:lstStyle/>
          <a:p>
            <a:r>
              <a:rPr lang="en-US" dirty="0"/>
              <a:t>Participating in the LISA 2019 – Lottie Greenwood</a:t>
            </a:r>
          </a:p>
          <a:p>
            <a:endParaRPr lang="en-US" dirty="0"/>
          </a:p>
          <a:p>
            <a:r>
              <a:rPr lang="en-US" dirty="0"/>
              <a:t>Participation in the </a:t>
            </a:r>
            <a:r>
              <a:rPr lang="en-US" dirty="0" err="1"/>
              <a:t>DeIC</a:t>
            </a:r>
            <a:r>
              <a:rPr lang="en-US" dirty="0"/>
              <a:t> conference </a:t>
            </a:r>
          </a:p>
          <a:p>
            <a:endParaRPr lang="en-US" dirty="0"/>
          </a:p>
          <a:p>
            <a:r>
              <a:rPr lang="en-US" dirty="0"/>
              <a:t>Engaged with vendors presenting current and future solutions on the following subjects:</a:t>
            </a:r>
          </a:p>
          <a:p>
            <a:pPr lvl="1"/>
            <a:r>
              <a:rPr lang="en-US" dirty="0"/>
              <a:t>Off-site hosting</a:t>
            </a:r>
          </a:p>
          <a:p>
            <a:pPr lvl="1"/>
            <a:r>
              <a:rPr lang="en-US" dirty="0"/>
              <a:t>Recent development in using HPC for machine learning</a:t>
            </a:r>
          </a:p>
          <a:p>
            <a:pPr lvl="1"/>
            <a:r>
              <a:rPr lang="en-US" dirty="0"/>
              <a:t>Recent developments within storages systems from 10 vendors since beginning of 2018.</a:t>
            </a:r>
          </a:p>
          <a:p>
            <a:pPr lvl="1"/>
            <a:r>
              <a:rPr lang="en-US" dirty="0"/>
              <a:t>High performance network solutions</a:t>
            </a:r>
            <a:br>
              <a:rPr lang="en-US" dirty="0"/>
            </a:br>
            <a:endParaRPr lang="en-US" dirty="0"/>
          </a:p>
          <a:p>
            <a:r>
              <a:rPr lang="en-US" dirty="0"/>
              <a:t>Participating in relevant courses:</a:t>
            </a:r>
          </a:p>
          <a:p>
            <a:pPr lvl="1"/>
            <a:r>
              <a:rPr lang="en-US" dirty="0"/>
              <a:t>5 staffers on IBM Spectrum Scale course - </a:t>
            </a:r>
            <a:r>
              <a:rPr lang="da-DK" i="1" dirty="0"/>
              <a:t>IBM </a:t>
            </a:r>
            <a:r>
              <a:rPr lang="da-DK" i="1" dirty="0" err="1"/>
              <a:t>Spectrum</a:t>
            </a:r>
            <a:r>
              <a:rPr lang="da-DK" i="1" dirty="0"/>
              <a:t> </a:t>
            </a:r>
            <a:r>
              <a:rPr lang="da-DK" i="1" dirty="0" err="1"/>
              <a:t>Scale</a:t>
            </a:r>
            <a:r>
              <a:rPr lang="da-DK" i="1" dirty="0"/>
              <a:t> Expert (Level II)</a:t>
            </a:r>
            <a:r>
              <a:rPr lang="en-US" dirty="0"/>
              <a:t>:</a:t>
            </a:r>
          </a:p>
          <a:p>
            <a:pPr lvl="2"/>
            <a:r>
              <a:rPr lang="en-US" dirty="0"/>
              <a:t>April 2019 (Brian Lindgren Jensen, Jacinto Vera Garcia, Kareem </a:t>
            </a:r>
            <a:r>
              <a:rPr lang="en-US" dirty="0" err="1"/>
              <a:t>Galal</a:t>
            </a:r>
            <a:r>
              <a:rPr lang="en-US" dirty="0"/>
              <a:t>)</a:t>
            </a:r>
          </a:p>
          <a:p>
            <a:pPr lvl="2"/>
            <a:r>
              <a:rPr lang="en-US" dirty="0"/>
              <a:t>October 2019 (Alexander </a:t>
            </a:r>
            <a:r>
              <a:rPr lang="en-US" dirty="0" err="1"/>
              <a:t>Stefanov</a:t>
            </a:r>
            <a:r>
              <a:rPr lang="en-US" dirty="0"/>
              <a:t>, Ashok </a:t>
            </a:r>
            <a:r>
              <a:rPr lang="en-US" dirty="0" err="1"/>
              <a:t>Nulguda</a:t>
            </a:r>
            <a:r>
              <a:rPr lang="en-US" dirty="0"/>
              <a:t>)</a:t>
            </a:r>
          </a:p>
          <a:p>
            <a:pPr lvl="1"/>
            <a:r>
              <a:rPr lang="en-US" dirty="0"/>
              <a:t>1 staff member on </a:t>
            </a:r>
            <a:r>
              <a:rPr lang="en-US" dirty="0" err="1"/>
              <a:t>FitSim</a:t>
            </a:r>
            <a:r>
              <a:rPr lang="en-US" dirty="0"/>
              <a:t> course (Lottie Greenwood)</a:t>
            </a:r>
            <a:br>
              <a:rPr lang="en-US" dirty="0"/>
            </a:br>
            <a:r>
              <a:rPr lang="en-US" dirty="0"/>
              <a:t>	</a:t>
            </a:r>
          </a:p>
          <a:p>
            <a:r>
              <a:rPr lang="en-US" dirty="0"/>
              <a:t>Working group on future technologies being </a:t>
            </a:r>
            <a:r>
              <a:rPr lang="en-US" dirty="0" err="1"/>
              <a:t>replanned</a:t>
            </a:r>
            <a:r>
              <a:rPr lang="en-US" dirty="0"/>
              <a:t> using </a:t>
            </a:r>
            <a:r>
              <a:rPr lang="en-US" dirty="0" err="1"/>
              <a:t>PaNOSC</a:t>
            </a:r>
            <a:r>
              <a:rPr lang="en-US" dirty="0"/>
              <a:t> contacts – direct contact to a number of facilities resulted in only 1 reply – which was positive though.</a:t>
            </a:r>
          </a:p>
          <a:p>
            <a:endParaRPr lang="en-US" dirty="0"/>
          </a:p>
          <a:p>
            <a:pPr lvl="1"/>
            <a:endParaRPr lang="en-US" dirty="0"/>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29BB0BA-98BE-7044-B527-2FEE19E3458D}"/>
              </a:ext>
            </a:extLst>
          </p:cNvPr>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3876067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1CA4-7E1E-9749-96E7-60A766BE4DA7}"/>
              </a:ext>
            </a:extLst>
          </p:cNvPr>
          <p:cNvSpPr>
            <a:spLocks noGrp="1"/>
          </p:cNvSpPr>
          <p:nvPr>
            <p:ph type="title"/>
          </p:nvPr>
        </p:nvSpPr>
        <p:spPr/>
        <p:txBody>
          <a:bodyPr/>
          <a:lstStyle/>
          <a:p>
            <a:r>
              <a:rPr lang="en-US" dirty="0"/>
              <a:t>Future hardware procurements</a:t>
            </a:r>
          </a:p>
        </p:txBody>
      </p:sp>
      <p:sp>
        <p:nvSpPr>
          <p:cNvPr id="3" name="Content Placeholder 2">
            <a:extLst>
              <a:ext uri="{FF2B5EF4-FFF2-40B4-BE49-F238E27FC236}">
                <a16:creationId xmlns:a16="http://schemas.microsoft.com/office/drawing/2014/main" id="{829916B4-AB5E-1C45-8BF6-813D17B2564B}"/>
              </a:ext>
            </a:extLst>
          </p:cNvPr>
          <p:cNvSpPr>
            <a:spLocks noGrp="1"/>
          </p:cNvSpPr>
          <p:nvPr>
            <p:ph idx="1"/>
          </p:nvPr>
        </p:nvSpPr>
        <p:spPr/>
        <p:txBody>
          <a:bodyPr>
            <a:normAutofit fontScale="92500"/>
          </a:bodyPr>
          <a:lstStyle/>
          <a:p>
            <a:r>
              <a:rPr lang="en-US" dirty="0"/>
              <a:t>By engaging in the newly formed synergy groups on IT related topics at ESS, DST is working towards a more coherent set of hardware components which will help on procurement processes.</a:t>
            </a:r>
          </a:p>
          <a:p>
            <a:r>
              <a:rPr lang="en-US" dirty="0"/>
              <a:t>It has proven valuable to have upgrade options as parts of tenders (server room and 2017 compute cluster expansion)</a:t>
            </a:r>
          </a:p>
          <a:p>
            <a:r>
              <a:rPr lang="en-US" dirty="0"/>
              <a:t>DST has been working actively with procurement since 2013 and has established good relations to the procurement division – not that challenges do not exist but procurement processes seem to run smother and smoother and is to an extent well understood by DST.</a:t>
            </a:r>
          </a:p>
          <a:p>
            <a:r>
              <a:rPr lang="en-US" dirty="0"/>
              <a:t>Experiences from larger procurements is kept on record with DST.</a:t>
            </a:r>
          </a:p>
          <a:p>
            <a:r>
              <a:rPr lang="en-US" dirty="0"/>
              <a:t>Most recently DST has identified the correct way of circumventing normal procurement rules in the case of a catastrophic event.</a:t>
            </a:r>
          </a:p>
          <a:p>
            <a:r>
              <a:rPr lang="en-US" dirty="0"/>
              <a:t>DST has driven the work for a division wide procurement plan for the </a:t>
            </a:r>
            <a:r>
              <a:rPr lang="en-US" dirty="0" err="1"/>
              <a:t>Intial</a:t>
            </a:r>
            <a:r>
              <a:rPr lang="en-US" dirty="0"/>
              <a:t> Ops phase for capital investments. Work underway – many details/requirements still to be determined, e.g.:</a:t>
            </a:r>
          </a:p>
          <a:p>
            <a:pPr lvl="1"/>
            <a:r>
              <a:rPr lang="en-US" dirty="0"/>
              <a:t>Requirements for Offline environment: Analysis </a:t>
            </a:r>
            <a:r>
              <a:rPr lang="en-US" dirty="0" err="1"/>
              <a:t>reqs</a:t>
            </a:r>
            <a:r>
              <a:rPr lang="en-US" dirty="0"/>
              <a:t>? How many simultaneous users to support?</a:t>
            </a:r>
          </a:p>
          <a:p>
            <a:pPr lvl="1"/>
            <a:r>
              <a:rPr lang="en-US" dirty="0"/>
              <a:t>ODIN requirements for reduction/analysis (and location in data-flow)</a:t>
            </a:r>
          </a:p>
        </p:txBody>
      </p:sp>
      <p:sp>
        <p:nvSpPr>
          <p:cNvPr id="4" name="Slide Number Placeholder 3">
            <a:extLst>
              <a:ext uri="{FF2B5EF4-FFF2-40B4-BE49-F238E27FC236}">
                <a16:creationId xmlns:a16="http://schemas.microsoft.com/office/drawing/2014/main" id="{2E8A5680-CF42-3648-8CA3-258D5D5C056A}"/>
              </a:ext>
            </a:extLst>
          </p:cNvPr>
          <p:cNvSpPr>
            <a:spLocks noGrp="1"/>
          </p:cNvSpPr>
          <p:nvPr>
            <p:ph type="sldNum" sz="quarter" idx="12"/>
          </p:nvPr>
        </p:nvSpPr>
        <p:spPr/>
        <p:txBody>
          <a:bodyPr/>
          <a:lstStyle/>
          <a:p>
            <a:fld id="{551115BC-487E-4422-894C-CB7CD3E79223}" type="slidenum">
              <a:rPr lang="sv-SE" smtClean="0"/>
              <a:t>14</a:t>
            </a:fld>
            <a:endParaRPr lang="sv-SE" dirty="0"/>
          </a:p>
        </p:txBody>
      </p:sp>
    </p:spTree>
    <p:extLst>
      <p:ext uri="{BB962C8B-B14F-4D97-AF65-F5344CB8AC3E}">
        <p14:creationId xmlns:p14="http://schemas.microsoft.com/office/powerpoint/2010/main" val="403956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810E-5508-F043-A6C9-6786DFCC392C}"/>
              </a:ext>
            </a:extLst>
          </p:cNvPr>
          <p:cNvSpPr>
            <a:spLocks noGrp="1"/>
          </p:cNvSpPr>
          <p:nvPr>
            <p:ph type="title"/>
          </p:nvPr>
        </p:nvSpPr>
        <p:spPr/>
        <p:txBody>
          <a:bodyPr/>
          <a:lstStyle/>
          <a:p>
            <a:r>
              <a:rPr lang="en-GB" dirty="0"/>
              <a:t>Infrastructure schedule</a:t>
            </a:r>
          </a:p>
        </p:txBody>
      </p:sp>
      <p:pic>
        <p:nvPicPr>
          <p:cNvPr id="7" name="Content Placeholder 6">
            <a:extLst>
              <a:ext uri="{FF2B5EF4-FFF2-40B4-BE49-F238E27FC236}">
                <a16:creationId xmlns:a16="http://schemas.microsoft.com/office/drawing/2014/main" id="{CBE10AC1-53B2-EE49-88F8-E69B5DA262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615281"/>
            <a:ext cx="8991600" cy="4495800"/>
          </a:xfrm>
        </p:spPr>
      </p:pic>
      <p:sp>
        <p:nvSpPr>
          <p:cNvPr id="4" name="Slide Number Placeholder 3">
            <a:extLst>
              <a:ext uri="{FF2B5EF4-FFF2-40B4-BE49-F238E27FC236}">
                <a16:creationId xmlns:a16="http://schemas.microsoft.com/office/drawing/2014/main" id="{94395871-BEC6-1940-9E0E-8F6E6146D88B}"/>
              </a:ext>
            </a:extLst>
          </p:cNvPr>
          <p:cNvSpPr>
            <a:spLocks noGrp="1"/>
          </p:cNvSpPr>
          <p:nvPr>
            <p:ph type="sldNum" sz="quarter" idx="12"/>
          </p:nvPr>
        </p:nvSpPr>
        <p:spPr/>
        <p:txBody>
          <a:bodyPr/>
          <a:lstStyle/>
          <a:p>
            <a:fld id="{551115BC-487E-4422-894C-CB7CD3E79223}" type="slidenum">
              <a:rPr lang="sv-SE" smtClean="0"/>
              <a:t>15</a:t>
            </a:fld>
            <a:endParaRPr lang="sv-SE" dirty="0"/>
          </a:p>
        </p:txBody>
      </p:sp>
      <p:sp>
        <p:nvSpPr>
          <p:cNvPr id="8" name="TextBox 7">
            <a:extLst>
              <a:ext uri="{FF2B5EF4-FFF2-40B4-BE49-F238E27FC236}">
                <a16:creationId xmlns:a16="http://schemas.microsoft.com/office/drawing/2014/main" id="{F94D26AA-73D9-C348-80DA-04B459310943}"/>
              </a:ext>
            </a:extLst>
          </p:cNvPr>
          <p:cNvSpPr txBox="1"/>
          <p:nvPr/>
        </p:nvSpPr>
        <p:spPr>
          <a:xfrm>
            <a:off x="1971300" y="6237312"/>
            <a:ext cx="7077027" cy="484166"/>
          </a:xfrm>
          <a:prstGeom prst="rect">
            <a:avLst/>
          </a:prstGeom>
        </p:spPr>
        <p:txBody>
          <a:bodyPr vert="horz" wrap="none" lIns="91440" tIns="45720" rIns="91440" bIns="45720" rtlCol="0" anchor="t">
            <a:normAutofit/>
          </a:bodyPr>
          <a:lstStyle/>
          <a:p>
            <a:pPr algn="l"/>
            <a:r>
              <a:rPr lang="en-GB" sz="2000" dirty="0"/>
              <a:t>Procurement for infrastructure for first 8 inst. to start in </a:t>
            </a:r>
            <a:r>
              <a:rPr lang="en-GB" sz="2000" b="1" dirty="0"/>
              <a:t>Q3 2020</a:t>
            </a:r>
            <a:r>
              <a:rPr lang="en-GB" sz="2000" dirty="0"/>
              <a:t>.</a:t>
            </a:r>
          </a:p>
        </p:txBody>
      </p:sp>
    </p:spTree>
    <p:extLst>
      <p:ext uri="{BB962C8B-B14F-4D97-AF65-F5344CB8AC3E}">
        <p14:creationId xmlns:p14="http://schemas.microsoft.com/office/powerpoint/2010/main" val="160037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41A6-7CBF-EF4A-BB94-808E9B8A892E}"/>
              </a:ext>
            </a:extLst>
          </p:cNvPr>
          <p:cNvSpPr>
            <a:spLocks noGrp="1"/>
          </p:cNvSpPr>
          <p:nvPr>
            <p:ph type="title"/>
          </p:nvPr>
        </p:nvSpPr>
        <p:spPr/>
        <p:txBody>
          <a:bodyPr/>
          <a:lstStyle/>
          <a:p>
            <a:r>
              <a:rPr lang="en-GB" dirty="0"/>
              <a:t>ESS Data flow (DMSC)</a:t>
            </a:r>
          </a:p>
        </p:txBody>
      </p:sp>
      <p:sp>
        <p:nvSpPr>
          <p:cNvPr id="4" name="Slide Number Placeholder 3">
            <a:extLst>
              <a:ext uri="{FF2B5EF4-FFF2-40B4-BE49-F238E27FC236}">
                <a16:creationId xmlns:a16="http://schemas.microsoft.com/office/drawing/2014/main" id="{97C32372-3C92-E544-8430-1661E6716C6D}"/>
              </a:ext>
            </a:extLst>
          </p:cNvPr>
          <p:cNvSpPr>
            <a:spLocks noGrp="1"/>
          </p:cNvSpPr>
          <p:nvPr>
            <p:ph type="sldNum" sz="quarter" idx="12"/>
          </p:nvPr>
        </p:nvSpPr>
        <p:spPr/>
        <p:txBody>
          <a:bodyPr/>
          <a:lstStyle/>
          <a:p>
            <a:fld id="{551115BC-487E-4422-894C-CB7CD3E79223}" type="slidenum">
              <a:rPr lang="en-GB" noProof="0" smtClean="0"/>
              <a:t>16</a:t>
            </a:fld>
            <a:endParaRPr lang="en-GB" noProof="0"/>
          </a:p>
        </p:txBody>
      </p:sp>
      <p:grpSp>
        <p:nvGrpSpPr>
          <p:cNvPr id="51" name="Group 50">
            <a:extLst>
              <a:ext uri="{FF2B5EF4-FFF2-40B4-BE49-F238E27FC236}">
                <a16:creationId xmlns:a16="http://schemas.microsoft.com/office/drawing/2014/main" id="{F3B0273D-8964-054C-BA10-61E934BF58A8}"/>
              </a:ext>
            </a:extLst>
          </p:cNvPr>
          <p:cNvGrpSpPr/>
          <p:nvPr/>
        </p:nvGrpSpPr>
        <p:grpSpPr>
          <a:xfrm>
            <a:off x="2567608" y="241448"/>
            <a:ext cx="7983070" cy="3233163"/>
            <a:chOff x="1043608" y="241447"/>
            <a:chExt cx="7983070" cy="3233163"/>
          </a:xfrm>
        </p:grpSpPr>
        <p:pic>
          <p:nvPicPr>
            <p:cNvPr id="50" name="Picture 49">
              <a:extLst>
                <a:ext uri="{FF2B5EF4-FFF2-40B4-BE49-F238E27FC236}">
                  <a16:creationId xmlns:a16="http://schemas.microsoft.com/office/drawing/2014/main" id="{8B3B2B2A-C6F9-0442-BF0D-8992B33EB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5061">
              <a:off x="7054067" y="241447"/>
              <a:ext cx="1972611" cy="1415881"/>
            </a:xfrm>
            <a:prstGeom prst="rect">
              <a:avLst/>
            </a:prstGeom>
          </p:spPr>
        </p:pic>
        <p:grpSp>
          <p:nvGrpSpPr>
            <p:cNvPr id="31" name="Group 30">
              <a:extLst>
                <a:ext uri="{FF2B5EF4-FFF2-40B4-BE49-F238E27FC236}">
                  <a16:creationId xmlns:a16="http://schemas.microsoft.com/office/drawing/2014/main" id="{BE947C3A-70CB-9B44-AEF1-392B20804FB7}"/>
                </a:ext>
              </a:extLst>
            </p:cNvPr>
            <p:cNvGrpSpPr/>
            <p:nvPr/>
          </p:nvGrpSpPr>
          <p:grpSpPr>
            <a:xfrm>
              <a:off x="1043608" y="584999"/>
              <a:ext cx="7065545" cy="2889611"/>
              <a:chOff x="1043608" y="584999"/>
              <a:chExt cx="7065545" cy="2889611"/>
            </a:xfrm>
          </p:grpSpPr>
          <p:sp>
            <p:nvSpPr>
              <p:cNvPr id="28" name="TextBox 27">
                <a:extLst>
                  <a:ext uri="{FF2B5EF4-FFF2-40B4-BE49-F238E27FC236}">
                    <a16:creationId xmlns:a16="http://schemas.microsoft.com/office/drawing/2014/main" id="{44C9D931-0CB3-1746-8198-455B21739337}"/>
                  </a:ext>
                </a:extLst>
              </p:cNvPr>
              <p:cNvSpPr txBox="1"/>
              <p:nvPr/>
            </p:nvSpPr>
            <p:spPr>
              <a:xfrm>
                <a:off x="3662300" y="1002506"/>
                <a:ext cx="326589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GB" sz="3600" dirty="0"/>
                  <a:t>Site server room</a:t>
                </a:r>
              </a:p>
            </p:txBody>
          </p:sp>
          <p:sp>
            <p:nvSpPr>
              <p:cNvPr id="27" name="Oval 26">
                <a:extLst>
                  <a:ext uri="{FF2B5EF4-FFF2-40B4-BE49-F238E27FC236}">
                    <a16:creationId xmlns:a16="http://schemas.microsoft.com/office/drawing/2014/main" id="{127DDEDD-67A8-2042-BC2A-CA10A3736C1C}"/>
                  </a:ext>
                </a:extLst>
              </p:cNvPr>
              <p:cNvSpPr/>
              <p:nvPr/>
            </p:nvSpPr>
            <p:spPr>
              <a:xfrm>
                <a:off x="1043608" y="584999"/>
                <a:ext cx="7065545" cy="2889611"/>
              </a:xfrm>
              <a:prstGeom prst="ellipse">
                <a:avLst/>
              </a:prstGeom>
              <a:solidFill>
                <a:schemeClr val="accent5">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7" name="Group 36">
            <a:extLst>
              <a:ext uri="{FF2B5EF4-FFF2-40B4-BE49-F238E27FC236}">
                <a16:creationId xmlns:a16="http://schemas.microsoft.com/office/drawing/2014/main" id="{A17A0F33-7D54-2342-82A5-9773B4728D58}"/>
              </a:ext>
            </a:extLst>
          </p:cNvPr>
          <p:cNvGrpSpPr/>
          <p:nvPr/>
        </p:nvGrpSpPr>
        <p:grpSpPr>
          <a:xfrm>
            <a:off x="1847528" y="1417639"/>
            <a:ext cx="7587892" cy="4457189"/>
            <a:chOff x="-204898" y="1023754"/>
            <a:chExt cx="8116318" cy="4851073"/>
          </a:xfrm>
        </p:grpSpPr>
        <p:grpSp>
          <p:nvGrpSpPr>
            <p:cNvPr id="34" name="Group 33">
              <a:extLst>
                <a:ext uri="{FF2B5EF4-FFF2-40B4-BE49-F238E27FC236}">
                  <a16:creationId xmlns:a16="http://schemas.microsoft.com/office/drawing/2014/main" id="{256BAEB7-CD6F-4841-9ABB-E5B9702F8188}"/>
                </a:ext>
              </a:extLst>
            </p:cNvPr>
            <p:cNvGrpSpPr/>
            <p:nvPr/>
          </p:nvGrpSpPr>
          <p:grpSpPr>
            <a:xfrm>
              <a:off x="-204898" y="1023754"/>
              <a:ext cx="8116318" cy="4851073"/>
              <a:chOff x="-204898" y="1023754"/>
              <a:chExt cx="8116318" cy="4851073"/>
            </a:xfrm>
          </p:grpSpPr>
          <p:grpSp>
            <p:nvGrpSpPr>
              <p:cNvPr id="24" name="Group 23">
                <a:extLst>
                  <a:ext uri="{FF2B5EF4-FFF2-40B4-BE49-F238E27FC236}">
                    <a16:creationId xmlns:a16="http://schemas.microsoft.com/office/drawing/2014/main" id="{F7CA4B04-DD45-E144-AA6D-B0EE53D027F8}"/>
                  </a:ext>
                </a:extLst>
              </p:cNvPr>
              <p:cNvGrpSpPr/>
              <p:nvPr/>
            </p:nvGrpSpPr>
            <p:grpSpPr>
              <a:xfrm>
                <a:off x="-204898" y="1023754"/>
                <a:ext cx="8116318" cy="4851073"/>
                <a:chOff x="-204898" y="1023754"/>
                <a:chExt cx="8116318" cy="4851073"/>
              </a:xfrm>
            </p:grpSpPr>
            <p:cxnSp>
              <p:nvCxnSpPr>
                <p:cNvPr id="75" name="Elbow Connector 74">
                  <a:extLst>
                    <a:ext uri="{FF2B5EF4-FFF2-40B4-BE49-F238E27FC236}">
                      <a16:creationId xmlns:a16="http://schemas.microsoft.com/office/drawing/2014/main" id="{45CCF7C2-9ED7-2343-8305-73FDAE18A982}"/>
                    </a:ext>
                  </a:extLst>
                </p:cNvPr>
                <p:cNvCxnSpPr>
                  <a:cxnSpLocks/>
                  <a:endCxn id="66" idx="4"/>
                </p:cNvCxnSpPr>
                <p:nvPr/>
              </p:nvCxnSpPr>
              <p:spPr>
                <a:xfrm rot="5400000">
                  <a:off x="6619220" y="2469230"/>
                  <a:ext cx="474022" cy="279794"/>
                </a:xfrm>
                <a:prstGeom prst="bentConnector2">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FF667BA-0920-2F4F-83F5-A3B7C7EACDE3}"/>
                    </a:ext>
                  </a:extLst>
                </p:cNvPr>
                <p:cNvGrpSpPr/>
                <p:nvPr/>
              </p:nvGrpSpPr>
              <p:grpSpPr>
                <a:xfrm>
                  <a:off x="-204898" y="1023754"/>
                  <a:ext cx="8116318" cy="4851073"/>
                  <a:chOff x="-204898" y="1023754"/>
                  <a:chExt cx="8116318" cy="4851073"/>
                </a:xfrm>
              </p:grpSpPr>
              <p:sp>
                <p:nvSpPr>
                  <p:cNvPr id="23" name="Right Arrow 22">
                    <a:extLst>
                      <a:ext uri="{FF2B5EF4-FFF2-40B4-BE49-F238E27FC236}">
                        <a16:creationId xmlns:a16="http://schemas.microsoft.com/office/drawing/2014/main" id="{1D87D2D3-3692-F843-A46A-402E45C7320F}"/>
                      </a:ext>
                    </a:extLst>
                  </p:cNvPr>
                  <p:cNvSpPr/>
                  <p:nvPr/>
                </p:nvSpPr>
                <p:spPr>
                  <a:xfrm flipV="1">
                    <a:off x="915227" y="1989489"/>
                    <a:ext cx="342884" cy="61349"/>
                  </a:xfrm>
                  <a:prstGeom prst="rightArrow">
                    <a:avLst/>
                  </a:prstGeom>
                  <a:solidFill>
                    <a:schemeClr val="accent4">
                      <a:alpha val="60000"/>
                    </a:schemeClr>
                  </a:solidFill>
                  <a:ln w="161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315BAA37-8E76-CC45-A801-72659B280588}"/>
                      </a:ext>
                    </a:extLst>
                  </p:cNvPr>
                  <p:cNvSpPr/>
                  <p:nvPr/>
                </p:nvSpPr>
                <p:spPr>
                  <a:xfrm>
                    <a:off x="-204898" y="1023754"/>
                    <a:ext cx="1039180" cy="1992817"/>
                  </a:xfrm>
                  <a:prstGeom prst="ellipse">
                    <a:avLst/>
                  </a:prstGeom>
                  <a:solidFill>
                    <a:schemeClr val="accent4">
                      <a:alpha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Beamlines</a:t>
                    </a:r>
                  </a:p>
                </p:txBody>
              </p:sp>
              <p:grpSp>
                <p:nvGrpSpPr>
                  <p:cNvPr id="5" name="Group 4">
                    <a:extLst>
                      <a:ext uri="{FF2B5EF4-FFF2-40B4-BE49-F238E27FC236}">
                        <a16:creationId xmlns:a16="http://schemas.microsoft.com/office/drawing/2014/main" id="{102599C5-9E33-5145-B2CA-14733EE3A345}"/>
                      </a:ext>
                    </a:extLst>
                  </p:cNvPr>
                  <p:cNvGrpSpPr/>
                  <p:nvPr/>
                </p:nvGrpSpPr>
                <p:grpSpPr>
                  <a:xfrm>
                    <a:off x="1003442" y="1416012"/>
                    <a:ext cx="6907978" cy="4458815"/>
                    <a:chOff x="0" y="-244870"/>
                    <a:chExt cx="5635855" cy="3866910"/>
                  </a:xfrm>
                </p:grpSpPr>
                <p:sp>
                  <p:nvSpPr>
                    <p:cNvPr id="6" name="Can 5">
                      <a:extLst>
                        <a:ext uri="{FF2B5EF4-FFF2-40B4-BE49-F238E27FC236}">
                          <a16:creationId xmlns:a16="http://schemas.microsoft.com/office/drawing/2014/main" id="{6212C275-6DA5-E34A-B605-F5A8FECFB9CF}"/>
                        </a:ext>
                      </a:extLst>
                    </p:cNvPr>
                    <p:cNvSpPr/>
                    <p:nvPr/>
                  </p:nvSpPr>
                  <p:spPr>
                    <a:xfrm>
                      <a:off x="2382671" y="1483360"/>
                      <a:ext cx="1141095" cy="10109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Raw data</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(read-only)</a:t>
                      </a:r>
                      <a:endParaRPr lang="da-DK" sz="1200" dirty="0">
                        <a:ea typeface="Calibri" panose="020F0502020204030204" pitchFamily="34" charset="0"/>
                        <a:cs typeface="Times New Roman" panose="02020603050405020304" pitchFamily="18" charset="0"/>
                      </a:endParaRPr>
                    </a:p>
                  </p:txBody>
                </p:sp>
                <p:sp>
                  <p:nvSpPr>
                    <p:cNvPr id="7" name="Can 6">
                      <a:extLst>
                        <a:ext uri="{FF2B5EF4-FFF2-40B4-BE49-F238E27FC236}">
                          <a16:creationId xmlns:a16="http://schemas.microsoft.com/office/drawing/2014/main" id="{78F55EFF-B4A5-1848-8AAE-C37590E81A0D}"/>
                        </a:ext>
                      </a:extLst>
                    </p:cNvPr>
                    <p:cNvSpPr/>
                    <p:nvPr/>
                  </p:nvSpPr>
                  <p:spPr>
                    <a:xfrm>
                      <a:off x="3537284" y="1483360"/>
                      <a:ext cx="1136015" cy="10109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Derived data</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(read/write)</a:t>
                      </a:r>
                      <a:endParaRPr lang="da-DK" sz="1200" dirty="0">
                        <a:ea typeface="Calibri" panose="020F0502020204030204" pitchFamily="34"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A871DAB2-A117-644F-BE3A-2C36636BCBC4}"/>
                        </a:ext>
                      </a:extLst>
                    </p:cNvPr>
                    <p:cNvSpPr/>
                    <p:nvPr/>
                  </p:nvSpPr>
                  <p:spPr>
                    <a:xfrm>
                      <a:off x="309418" y="-244870"/>
                      <a:ext cx="904240" cy="11176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Detector readout and EPICS Bridge</a:t>
                      </a:r>
                      <a:endParaRPr lang="da-DK" sz="1200" dirty="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D38A7360-42F9-624F-8877-42A663D79E51}"/>
                        </a:ext>
                      </a:extLst>
                    </p:cNvPr>
                    <p:cNvSpPr/>
                    <p:nvPr/>
                  </p:nvSpPr>
                  <p:spPr>
                    <a:xfrm>
                      <a:off x="1583045" y="40509"/>
                      <a:ext cx="747496" cy="54619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400"/>
                        </a:lnSpc>
                        <a:spcAft>
                          <a:spcPts val="1200"/>
                        </a:spcAft>
                      </a:pPr>
                      <a:r>
                        <a:rPr lang="en-US" sz="1200" dirty="0">
                          <a:ea typeface="Calibri" panose="020F0502020204030204" pitchFamily="34" charset="0"/>
                          <a:cs typeface="Times New Roman" panose="02020603050405020304" pitchFamily="18" charset="0"/>
                        </a:rPr>
                        <a:t>DAQ</a:t>
                      </a:r>
                      <a:endParaRPr lang="da-DK" sz="1200" dirty="0">
                        <a:ea typeface="Calibri" panose="020F0502020204030204" pitchFamily="34"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5F54717A-AEBA-7C45-BE75-DA26560C79E1}"/>
                        </a:ext>
                      </a:extLst>
                    </p:cNvPr>
                    <p:cNvSpPr/>
                    <p:nvPr/>
                  </p:nvSpPr>
                  <p:spPr>
                    <a:xfrm>
                      <a:off x="3677032" y="45252"/>
                      <a:ext cx="1958823" cy="538431"/>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400"/>
                        </a:lnSpc>
                        <a:spcAft>
                          <a:spcPts val="1200"/>
                        </a:spcAft>
                      </a:pPr>
                      <a:r>
                        <a:rPr lang="en-GB" sz="1200" dirty="0">
                          <a:ea typeface="Calibri" panose="020F0502020204030204" pitchFamily="34" charset="0"/>
                          <a:cs typeface="Times New Roman" panose="02020603050405020304" pitchFamily="18" charset="0"/>
                        </a:rPr>
                        <a:t>Online Data reduction and analysis</a:t>
                      </a:r>
                      <a:endParaRPr lang="da-DK" sz="1200" dirty="0">
                        <a:ea typeface="Calibri" panose="020F0502020204030204" pitchFamily="34" charset="0"/>
                        <a:cs typeface="Times New Roman" panose="02020603050405020304" pitchFamily="18" charset="0"/>
                      </a:endParaRPr>
                    </a:p>
                  </p:txBody>
                </p:sp>
                <p:sp>
                  <p:nvSpPr>
                    <p:cNvPr id="12" name="Can 11">
                      <a:extLst>
                        <a:ext uri="{FF2B5EF4-FFF2-40B4-BE49-F238E27FC236}">
                          <a16:creationId xmlns:a16="http://schemas.microsoft.com/office/drawing/2014/main" id="{818F75F5-EB66-2444-847E-C291A901FA94}"/>
                        </a:ext>
                      </a:extLst>
                    </p:cNvPr>
                    <p:cNvSpPr/>
                    <p:nvPr/>
                  </p:nvSpPr>
                  <p:spPr>
                    <a:xfrm>
                      <a:off x="2373290" y="712634"/>
                      <a:ext cx="1146114" cy="576734"/>
                    </a:xfrm>
                    <a:prstGeom prst="ca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Online</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storage - raw</a:t>
                      </a:r>
                      <a:endParaRPr lang="da-DK" sz="1200" dirty="0">
                        <a:ea typeface="Calibri" panose="020F0502020204030204" pitchFamily="34" charset="0"/>
                        <a:cs typeface="Times New Roman" panose="02020603050405020304" pitchFamily="18" charset="0"/>
                      </a:endParaRPr>
                    </a:p>
                  </p:txBody>
                </p:sp>
                <p:sp>
                  <p:nvSpPr>
                    <p:cNvPr id="13" name="Triangle 12">
                      <a:extLst>
                        <a:ext uri="{FF2B5EF4-FFF2-40B4-BE49-F238E27FC236}">
                          <a16:creationId xmlns:a16="http://schemas.microsoft.com/office/drawing/2014/main" id="{CB817EE2-A239-A641-8A82-85314F61CB66}"/>
                        </a:ext>
                      </a:extLst>
                    </p:cNvPr>
                    <p:cNvSpPr/>
                    <p:nvPr/>
                  </p:nvSpPr>
                  <p:spPr>
                    <a:xfrm>
                      <a:off x="914400" y="2702560"/>
                      <a:ext cx="1257935" cy="9194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a:ea typeface="Calibri" panose="020F0502020204030204" pitchFamily="34" charset="0"/>
                          <a:cs typeface="Times New Roman" panose="02020603050405020304" pitchFamily="18" charset="0"/>
                        </a:rPr>
                        <a:t>Data Portal</a:t>
                      </a:r>
                      <a:endParaRPr lang="da-DK" sz="120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6ED5AC52-FAB2-7A4A-9279-5B08DE756381}"/>
                        </a:ext>
                      </a:extLst>
                    </p:cNvPr>
                    <p:cNvSpPr/>
                    <p:nvPr/>
                  </p:nvSpPr>
                  <p:spPr>
                    <a:xfrm>
                      <a:off x="0" y="1595120"/>
                      <a:ext cx="1146175" cy="6832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External</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Archive</a:t>
                      </a:r>
                      <a:endParaRPr lang="da-DK" sz="1200" dirty="0">
                        <a:ea typeface="Calibri" panose="020F0502020204030204" pitchFamily="34" charset="0"/>
                        <a:cs typeface="Times New Roman" panose="02020603050405020304" pitchFamily="18" charset="0"/>
                      </a:endParaRPr>
                    </a:p>
                  </p:txBody>
                </p:sp>
                <p:sp>
                  <p:nvSpPr>
                    <p:cNvPr id="15" name="Cube 14">
                      <a:extLst>
                        <a:ext uri="{FF2B5EF4-FFF2-40B4-BE49-F238E27FC236}">
                          <a16:creationId xmlns:a16="http://schemas.microsoft.com/office/drawing/2014/main" id="{BEDC5136-E8CF-CD4D-ACAA-2B3A8DA2BE91}"/>
                        </a:ext>
                      </a:extLst>
                    </p:cNvPr>
                    <p:cNvSpPr/>
                    <p:nvPr/>
                  </p:nvSpPr>
                  <p:spPr>
                    <a:xfrm>
                      <a:off x="3545840" y="2926080"/>
                      <a:ext cx="1828800" cy="68834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Offline environment</a:t>
                      </a:r>
                      <a:endParaRPr lang="da-DK" sz="1200" dirty="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729F92B-AA90-0B42-AE20-74132939D656}"/>
                        </a:ext>
                      </a:extLst>
                    </p:cNvPr>
                    <p:cNvCxnSpPr>
                      <a:cxnSpLocks/>
                      <a:stCxn id="6" idx="2"/>
                      <a:endCxn id="14" idx="6"/>
                    </p:cNvCxnSpPr>
                    <p:nvPr/>
                  </p:nvCxnSpPr>
                  <p:spPr>
                    <a:xfrm flipH="1" flipV="1">
                      <a:off x="1146175" y="1936750"/>
                      <a:ext cx="1236496" cy="5207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7C420A-0EDD-6E4A-B235-EF8925B7D223}"/>
                        </a:ext>
                      </a:extLst>
                    </p:cNvPr>
                    <p:cNvCxnSpPr>
                      <a:cxnSpLocks/>
                      <a:endCxn id="13" idx="5"/>
                    </p:cNvCxnSpPr>
                    <p:nvPr/>
                  </p:nvCxnSpPr>
                  <p:spPr>
                    <a:xfrm flipH="1">
                      <a:off x="1857851" y="2448195"/>
                      <a:ext cx="1641022" cy="71410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B23CF7-4E12-9040-8796-4AE3B19B86B2}"/>
                        </a:ext>
                      </a:extLst>
                    </p:cNvPr>
                    <p:cNvCxnSpPr>
                      <a:stCxn id="14" idx="4"/>
                      <a:endCxn id="13" idx="1"/>
                    </p:cNvCxnSpPr>
                    <p:nvPr/>
                  </p:nvCxnSpPr>
                  <p:spPr>
                    <a:xfrm>
                      <a:off x="573088" y="2278380"/>
                      <a:ext cx="655796" cy="88392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1114A3-CFE1-8E45-A69D-594070AA8CAC}"/>
                        </a:ext>
                      </a:extLst>
                    </p:cNvPr>
                    <p:cNvCxnSpPr>
                      <a:stCxn id="13" idx="5"/>
                      <a:endCxn id="15" idx="2"/>
                    </p:cNvCxnSpPr>
                    <p:nvPr/>
                  </p:nvCxnSpPr>
                  <p:spPr>
                    <a:xfrm>
                      <a:off x="1857851" y="3162300"/>
                      <a:ext cx="1687989" cy="1939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96CC266-425A-D242-B674-6F494285A157}"/>
                        </a:ext>
                      </a:extLst>
                    </p:cNvPr>
                    <p:cNvCxnSpPr>
                      <a:cxnSpLocks/>
                      <a:stCxn id="8" idx="3"/>
                      <a:endCxn id="9" idx="1"/>
                    </p:cNvCxnSpPr>
                    <p:nvPr/>
                  </p:nvCxnSpPr>
                  <p:spPr>
                    <a:xfrm flipV="1">
                      <a:off x="1213658" y="313606"/>
                      <a:ext cx="369386" cy="324"/>
                    </a:xfrm>
                    <a:prstGeom prst="bentConnector3">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97BB2B-A886-3C4D-99DA-B871D606E913}"/>
                        </a:ext>
                      </a:extLst>
                    </p:cNvPr>
                    <p:cNvCxnSpPr>
                      <a:cxnSpLocks/>
                    </p:cNvCxnSpPr>
                    <p:nvPr/>
                  </p:nvCxnSpPr>
                  <p:spPr>
                    <a:xfrm>
                      <a:off x="3523767" y="2438570"/>
                      <a:ext cx="712953" cy="533231"/>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66" name="Can 65">
                  <a:extLst>
                    <a:ext uri="{FF2B5EF4-FFF2-40B4-BE49-F238E27FC236}">
                      <a16:creationId xmlns:a16="http://schemas.microsoft.com/office/drawing/2014/main" id="{5F1385E8-EEC6-A64A-A871-52447F73D32E}"/>
                    </a:ext>
                  </a:extLst>
                </p:cNvPr>
                <p:cNvSpPr/>
                <p:nvPr/>
              </p:nvSpPr>
              <p:spPr>
                <a:xfrm>
                  <a:off x="5315336" y="2516711"/>
                  <a:ext cx="1400998" cy="658853"/>
                </a:xfrm>
                <a:prstGeom prst="ca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spcAft>
                      <a:spcPts val="1200"/>
                    </a:spcAft>
                  </a:pPr>
                  <a:r>
                    <a:rPr lang="en-GB" sz="1200" dirty="0">
                      <a:ea typeface="Calibri" panose="020F0502020204030204" pitchFamily="34" charset="0"/>
                      <a:cs typeface="Times New Roman" panose="02020603050405020304" pitchFamily="18" charset="0"/>
                    </a:rPr>
                    <a:t>Online</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storage - derived</a:t>
                  </a:r>
                  <a:endParaRPr lang="da-DK" sz="1200" dirty="0">
                    <a:ea typeface="Calibri" panose="020F0502020204030204" pitchFamily="34" charset="0"/>
                    <a:cs typeface="Times New Roman" panose="02020603050405020304" pitchFamily="18" charset="0"/>
                  </a:endParaRPr>
                </a:p>
              </p:txBody>
            </p:sp>
            <p:cxnSp>
              <p:nvCxnSpPr>
                <p:cNvPr id="96" name="Straight Arrow Connector 95">
                  <a:extLst>
                    <a:ext uri="{FF2B5EF4-FFF2-40B4-BE49-F238E27FC236}">
                      <a16:creationId xmlns:a16="http://schemas.microsoft.com/office/drawing/2014/main" id="{A249DF87-A231-DE4D-87BD-FC6D3147A583}"/>
                    </a:ext>
                  </a:extLst>
                </p:cNvPr>
                <p:cNvCxnSpPr>
                  <a:cxnSpLocks/>
                </p:cNvCxnSpPr>
                <p:nvPr/>
              </p:nvCxnSpPr>
              <p:spPr>
                <a:xfrm flipH="1">
                  <a:off x="6012160" y="3169752"/>
                  <a:ext cx="8730" cy="326468"/>
                </a:xfrm>
                <a:prstGeom prst="straightConnector1">
                  <a:avLst/>
                </a:prstGeom>
                <a:ln w="50800">
                  <a:gradFill flip="none" rotWithShape="1">
                    <a:gsLst>
                      <a:gs pos="1000">
                        <a:schemeClr val="accent1">
                          <a:lumMod val="40000"/>
                          <a:lumOff val="60000"/>
                        </a:schemeClr>
                      </a:gs>
                      <a:gs pos="45000">
                        <a:schemeClr val="accent1">
                          <a:lumMod val="95000"/>
                          <a:lumOff val="5000"/>
                        </a:schemeClr>
                      </a:gs>
                      <a:gs pos="100000">
                        <a:schemeClr val="accent1">
                          <a:lumMod val="60000"/>
                        </a:schemeClr>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29A9FC-AE33-4040-82AF-0DB7BFE53401}"/>
                    </a:ext>
                  </a:extLst>
                </p:cNvPr>
                <p:cNvCxnSpPr>
                  <a:cxnSpLocks/>
                </p:cNvCxnSpPr>
                <p:nvPr/>
              </p:nvCxnSpPr>
              <p:spPr>
                <a:xfrm flipH="1">
                  <a:off x="4635278" y="3175564"/>
                  <a:ext cx="8730" cy="326468"/>
                </a:xfrm>
                <a:prstGeom prst="straightConnector1">
                  <a:avLst/>
                </a:prstGeom>
                <a:ln w="50800">
                  <a:gradFill flip="none" rotWithShape="1">
                    <a:gsLst>
                      <a:gs pos="1000">
                        <a:schemeClr val="accent1">
                          <a:lumMod val="40000"/>
                          <a:lumOff val="60000"/>
                        </a:schemeClr>
                      </a:gs>
                      <a:gs pos="45000">
                        <a:schemeClr val="accent1">
                          <a:lumMod val="95000"/>
                          <a:lumOff val="5000"/>
                        </a:schemeClr>
                      </a:gs>
                      <a:gs pos="100000">
                        <a:schemeClr val="accent1">
                          <a:lumMod val="60000"/>
                        </a:schemeClr>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Elbow Connector 47">
                <a:extLst>
                  <a:ext uri="{FF2B5EF4-FFF2-40B4-BE49-F238E27FC236}">
                    <a16:creationId xmlns:a16="http://schemas.microsoft.com/office/drawing/2014/main" id="{33690588-1AE9-0543-A2E5-03D9CD1A8224}"/>
                  </a:ext>
                </a:extLst>
              </p:cNvPr>
              <p:cNvCxnSpPr>
                <a:cxnSpLocks/>
                <a:stCxn id="9" idx="2"/>
                <a:endCxn id="12" idx="2"/>
              </p:cNvCxnSpPr>
              <p:nvPr/>
            </p:nvCxnSpPr>
            <p:spPr>
              <a:xfrm rot="16200000" flipH="1">
                <a:off x="3418318" y="2358475"/>
                <a:ext cx="477716" cy="510508"/>
              </a:xfrm>
              <a:prstGeom prst="bentConnector2">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a:extLst>
                <a:ext uri="{FF2B5EF4-FFF2-40B4-BE49-F238E27FC236}">
                  <a16:creationId xmlns:a16="http://schemas.microsoft.com/office/drawing/2014/main" id="{83D8E84B-D08F-344B-8C5F-1E218E5D05BA}"/>
                </a:ext>
              </a:extLst>
            </p:cNvPr>
            <p:cNvCxnSpPr>
              <a:cxnSpLocks/>
              <a:endCxn id="10" idx="1"/>
            </p:cNvCxnSpPr>
            <p:nvPr/>
          </p:nvCxnSpPr>
          <p:spPr>
            <a:xfrm>
              <a:off x="3872344" y="2060347"/>
              <a:ext cx="1638108" cy="620"/>
            </a:xfrm>
            <a:prstGeom prst="straightConnector1">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30F2CA9-9548-7340-9172-ED38262F1FC0}"/>
              </a:ext>
            </a:extLst>
          </p:cNvPr>
          <p:cNvGrpSpPr/>
          <p:nvPr/>
        </p:nvGrpSpPr>
        <p:grpSpPr>
          <a:xfrm>
            <a:off x="1515767" y="2029806"/>
            <a:ext cx="8694386" cy="4398369"/>
            <a:chOff x="-8233" y="2029805"/>
            <a:chExt cx="8694386" cy="4398369"/>
          </a:xfrm>
        </p:grpSpPr>
        <p:grpSp>
          <p:nvGrpSpPr>
            <p:cNvPr id="32" name="Group 31">
              <a:extLst>
                <a:ext uri="{FF2B5EF4-FFF2-40B4-BE49-F238E27FC236}">
                  <a16:creationId xmlns:a16="http://schemas.microsoft.com/office/drawing/2014/main" id="{6F39E168-82A9-6641-96C7-53EF766308E1}"/>
                </a:ext>
              </a:extLst>
            </p:cNvPr>
            <p:cNvGrpSpPr/>
            <p:nvPr/>
          </p:nvGrpSpPr>
          <p:grpSpPr>
            <a:xfrm>
              <a:off x="1929091" y="3316040"/>
              <a:ext cx="6622565" cy="3112134"/>
              <a:chOff x="1929091" y="3316040"/>
              <a:chExt cx="6622565" cy="3112134"/>
            </a:xfrm>
          </p:grpSpPr>
          <p:sp>
            <p:nvSpPr>
              <p:cNvPr id="29" name="Oval 28">
                <a:extLst>
                  <a:ext uri="{FF2B5EF4-FFF2-40B4-BE49-F238E27FC236}">
                    <a16:creationId xmlns:a16="http://schemas.microsoft.com/office/drawing/2014/main" id="{2B6A1A39-B539-8F49-8A13-5EABEC1E8455}"/>
                  </a:ext>
                </a:extLst>
              </p:cNvPr>
              <p:cNvSpPr/>
              <p:nvPr/>
            </p:nvSpPr>
            <p:spPr>
              <a:xfrm>
                <a:off x="1929091" y="3316040"/>
                <a:ext cx="6622565" cy="3112134"/>
              </a:xfrm>
              <a:prstGeom prst="ellipse">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E28B18DC-E5B1-BB43-8697-8352624028E7}"/>
                  </a:ext>
                </a:extLst>
              </p:cNvPr>
              <p:cNvSpPr txBox="1"/>
              <p:nvPr/>
            </p:nvSpPr>
            <p:spPr>
              <a:xfrm>
                <a:off x="2821626" y="4222829"/>
                <a:ext cx="4922886" cy="646331"/>
              </a:xfrm>
              <a:prstGeom prst="rect">
                <a:avLst/>
              </a:prstGeom>
              <a:gradFill>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GB" sz="3600" dirty="0"/>
                  <a:t>Copenhagen server room</a:t>
                </a:r>
              </a:p>
            </p:txBody>
          </p:sp>
        </p:grpSp>
        <p:cxnSp>
          <p:nvCxnSpPr>
            <p:cNvPr id="54" name="Curved Connector 53">
              <a:extLst>
                <a:ext uri="{FF2B5EF4-FFF2-40B4-BE49-F238E27FC236}">
                  <a16:creationId xmlns:a16="http://schemas.microsoft.com/office/drawing/2014/main" id="{DCB411CD-D1C3-F64B-9A27-38DBDBA55C70}"/>
                </a:ext>
              </a:extLst>
            </p:cNvPr>
            <p:cNvCxnSpPr>
              <a:cxnSpLocks/>
            </p:cNvCxnSpPr>
            <p:nvPr/>
          </p:nvCxnSpPr>
          <p:spPr>
            <a:xfrm>
              <a:off x="8109153" y="2029805"/>
              <a:ext cx="442503" cy="2842302"/>
            </a:xfrm>
            <a:prstGeom prst="curvedConnector3">
              <a:avLst>
                <a:gd name="adj1" fmla="val 151661"/>
              </a:avLst>
            </a:prstGeom>
            <a:ln w="79375">
              <a:gradFill flip="none" rotWithShape="1">
                <a:gsLst>
                  <a:gs pos="24000">
                    <a:schemeClr val="accent5"/>
                  </a:gs>
                  <a:gs pos="85000">
                    <a:schemeClr val="accent1">
                      <a:lumMod val="89000"/>
                    </a:schemeClr>
                  </a:gs>
                  <a:gs pos="97000">
                    <a:schemeClr val="accent1">
                      <a:lumMod val="75000"/>
                    </a:schemeClr>
                  </a:gs>
                  <a:gs pos="97000">
                    <a:schemeClr val="accent1">
                      <a:lumMod val="70000"/>
                    </a:schemeClr>
                  </a:gs>
                </a:gsLst>
                <a:lin ang="2700000" scaled="1"/>
                <a:tileRect/>
              </a:gra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43C0DAB-81BE-E54D-ADD7-2377E99C1CEE}"/>
                </a:ext>
              </a:extLst>
            </p:cNvPr>
            <p:cNvSpPr txBox="1"/>
            <p:nvPr/>
          </p:nvSpPr>
          <p:spPr>
            <a:xfrm>
              <a:off x="7758934" y="2975999"/>
              <a:ext cx="927219" cy="646331"/>
            </a:xfrm>
            <a:prstGeom prst="rect">
              <a:avLst/>
            </a:prstGeom>
            <a:noFill/>
          </p:spPr>
          <p:txBody>
            <a:bodyPr wrap="square" rtlCol="0">
              <a:spAutoFit/>
            </a:bodyPr>
            <a:lstStyle/>
            <a:p>
              <a:r>
                <a:rPr lang="en-GB" dirty="0"/>
                <a:t>Service Failover</a:t>
              </a:r>
            </a:p>
          </p:txBody>
        </p:sp>
        <p:pic>
          <p:nvPicPr>
            <p:cNvPr id="57" name="Picture 56">
              <a:extLst>
                <a:ext uri="{FF2B5EF4-FFF2-40B4-BE49-F238E27FC236}">
                  <a16:creationId xmlns:a16="http://schemas.microsoft.com/office/drawing/2014/main" id="{E47A2F75-5616-184F-99EA-746BC7DE2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4323">
              <a:off x="-8233" y="4432954"/>
              <a:ext cx="2532688" cy="1828411"/>
            </a:xfrm>
            <a:prstGeom prst="rect">
              <a:avLst/>
            </a:prstGeom>
          </p:spPr>
        </p:pic>
      </p:grpSp>
    </p:spTree>
    <p:extLst>
      <p:ext uri="{BB962C8B-B14F-4D97-AF65-F5344CB8AC3E}">
        <p14:creationId xmlns:p14="http://schemas.microsoft.com/office/powerpoint/2010/main" val="42868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4454-4BA5-D04A-8E1B-B6F7A2551D6D}"/>
              </a:ext>
            </a:extLst>
          </p:cNvPr>
          <p:cNvSpPr>
            <a:spLocks noGrp="1"/>
          </p:cNvSpPr>
          <p:nvPr>
            <p:ph type="title"/>
          </p:nvPr>
        </p:nvSpPr>
        <p:spPr/>
        <p:txBody>
          <a:bodyPr/>
          <a:lstStyle/>
          <a:p>
            <a:r>
              <a:rPr lang="en-GB" dirty="0"/>
              <a:t>Data-flow for Data-Acquisition</a:t>
            </a:r>
          </a:p>
        </p:txBody>
      </p:sp>
      <p:sp>
        <p:nvSpPr>
          <p:cNvPr id="4" name="Slide Number Placeholder 3">
            <a:extLst>
              <a:ext uri="{FF2B5EF4-FFF2-40B4-BE49-F238E27FC236}">
                <a16:creationId xmlns:a16="http://schemas.microsoft.com/office/drawing/2014/main" id="{902675A5-FF57-6A41-9832-7F6A6FD7DD4C}"/>
              </a:ext>
            </a:extLst>
          </p:cNvPr>
          <p:cNvSpPr>
            <a:spLocks noGrp="1"/>
          </p:cNvSpPr>
          <p:nvPr>
            <p:ph type="sldNum" sz="quarter" idx="12"/>
          </p:nvPr>
        </p:nvSpPr>
        <p:spPr/>
        <p:txBody>
          <a:bodyPr/>
          <a:lstStyle/>
          <a:p>
            <a:fld id="{551115BC-487E-4422-894C-CB7CD3E79223}" type="slidenum">
              <a:rPr lang="sv-SE" smtClean="0"/>
              <a:t>17</a:t>
            </a:fld>
            <a:endParaRPr lang="sv-SE" dirty="0"/>
          </a:p>
        </p:txBody>
      </p:sp>
      <p:pic>
        <p:nvPicPr>
          <p:cNvPr id="6" name="Content Placeholder 5">
            <a:extLst>
              <a:ext uri="{FF2B5EF4-FFF2-40B4-BE49-F238E27FC236}">
                <a16:creationId xmlns:a16="http://schemas.microsoft.com/office/drawing/2014/main" id="{87418D5D-C354-764E-B436-9E5B9CC528DA}"/>
              </a:ext>
            </a:extLst>
          </p:cNvPr>
          <p:cNvPicPr>
            <a:picLocks noGrp="1"/>
          </p:cNvPicPr>
          <p:nvPr>
            <p:ph idx="1"/>
          </p:nvPr>
        </p:nvPicPr>
        <p:blipFill>
          <a:blip r:embed="rId2"/>
          <a:stretch>
            <a:fillRect/>
          </a:stretch>
        </p:blipFill>
        <p:spPr>
          <a:xfrm>
            <a:off x="2072922" y="1600200"/>
            <a:ext cx="8046156" cy="4525963"/>
          </a:xfrm>
          <a:prstGeom prst="rect">
            <a:avLst/>
          </a:prstGeom>
        </p:spPr>
      </p:pic>
    </p:spTree>
    <p:extLst>
      <p:ext uri="{BB962C8B-B14F-4D97-AF65-F5344CB8AC3E}">
        <p14:creationId xmlns:p14="http://schemas.microsoft.com/office/powerpoint/2010/main" val="1553328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6AFD-3E44-BF41-9F3B-76E703917BC6}"/>
              </a:ext>
            </a:extLst>
          </p:cNvPr>
          <p:cNvSpPr>
            <a:spLocks noGrp="1"/>
          </p:cNvSpPr>
          <p:nvPr>
            <p:ph type="title"/>
          </p:nvPr>
        </p:nvSpPr>
        <p:spPr/>
        <p:txBody>
          <a:bodyPr/>
          <a:lstStyle/>
          <a:p>
            <a:r>
              <a:rPr lang="en-GB" dirty="0"/>
              <a:t>Data-flow for Online environment</a:t>
            </a:r>
          </a:p>
        </p:txBody>
      </p:sp>
      <p:sp>
        <p:nvSpPr>
          <p:cNvPr id="4" name="Slide Number Placeholder 3">
            <a:extLst>
              <a:ext uri="{FF2B5EF4-FFF2-40B4-BE49-F238E27FC236}">
                <a16:creationId xmlns:a16="http://schemas.microsoft.com/office/drawing/2014/main" id="{6C56BADE-3EC3-0443-9AE0-7BB1A37FCBAD}"/>
              </a:ext>
            </a:extLst>
          </p:cNvPr>
          <p:cNvSpPr>
            <a:spLocks noGrp="1"/>
          </p:cNvSpPr>
          <p:nvPr>
            <p:ph type="sldNum" sz="quarter" idx="12"/>
          </p:nvPr>
        </p:nvSpPr>
        <p:spPr/>
        <p:txBody>
          <a:bodyPr/>
          <a:lstStyle/>
          <a:p>
            <a:fld id="{551115BC-487E-4422-894C-CB7CD3E79223}" type="slidenum">
              <a:rPr lang="sv-SE" smtClean="0"/>
              <a:t>18</a:t>
            </a:fld>
            <a:endParaRPr lang="sv-SE" dirty="0"/>
          </a:p>
        </p:txBody>
      </p:sp>
      <p:pic>
        <p:nvPicPr>
          <p:cNvPr id="5" name="Picture 4">
            <a:extLst>
              <a:ext uri="{FF2B5EF4-FFF2-40B4-BE49-F238E27FC236}">
                <a16:creationId xmlns:a16="http://schemas.microsoft.com/office/drawing/2014/main" id="{A5A72487-F6F3-F24E-9E89-6AFA3C528643}"/>
              </a:ext>
            </a:extLst>
          </p:cNvPr>
          <p:cNvPicPr/>
          <p:nvPr/>
        </p:nvPicPr>
        <p:blipFill>
          <a:blip r:embed="rId2"/>
          <a:stretch>
            <a:fillRect/>
          </a:stretch>
        </p:blipFill>
        <p:spPr>
          <a:xfrm>
            <a:off x="1631504" y="1556792"/>
            <a:ext cx="9073008" cy="4647569"/>
          </a:xfrm>
          <a:prstGeom prst="rect">
            <a:avLst/>
          </a:prstGeom>
        </p:spPr>
      </p:pic>
    </p:spTree>
    <p:extLst>
      <p:ext uri="{BB962C8B-B14F-4D97-AF65-F5344CB8AC3E}">
        <p14:creationId xmlns:p14="http://schemas.microsoft.com/office/powerpoint/2010/main" val="126881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0EFB-2168-BC40-90AB-A7D944793AD6}"/>
              </a:ext>
            </a:extLst>
          </p:cNvPr>
          <p:cNvSpPr>
            <a:spLocks noGrp="1"/>
          </p:cNvSpPr>
          <p:nvPr>
            <p:ph type="title"/>
          </p:nvPr>
        </p:nvSpPr>
        <p:spPr/>
        <p:txBody>
          <a:bodyPr/>
          <a:lstStyle/>
          <a:p>
            <a:r>
              <a:rPr lang="en-GB" dirty="0"/>
              <a:t>Data-flow for Offline environment</a:t>
            </a:r>
          </a:p>
        </p:txBody>
      </p:sp>
      <p:sp>
        <p:nvSpPr>
          <p:cNvPr id="4" name="Slide Number Placeholder 3">
            <a:extLst>
              <a:ext uri="{FF2B5EF4-FFF2-40B4-BE49-F238E27FC236}">
                <a16:creationId xmlns:a16="http://schemas.microsoft.com/office/drawing/2014/main" id="{6C9344E6-B00F-414C-BCC8-465C8C41D0BC}"/>
              </a:ext>
            </a:extLst>
          </p:cNvPr>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Content Placeholder 4">
            <a:extLst>
              <a:ext uri="{FF2B5EF4-FFF2-40B4-BE49-F238E27FC236}">
                <a16:creationId xmlns:a16="http://schemas.microsoft.com/office/drawing/2014/main" id="{6F0E5B71-BC2F-3940-B1A0-57B63B0E7205}"/>
              </a:ext>
            </a:extLst>
          </p:cNvPr>
          <p:cNvPicPr>
            <a:picLocks noGrp="1"/>
          </p:cNvPicPr>
          <p:nvPr>
            <p:ph idx="1"/>
          </p:nvPr>
        </p:nvPicPr>
        <p:blipFill>
          <a:blip r:embed="rId2"/>
          <a:stretch>
            <a:fillRect/>
          </a:stretch>
        </p:blipFill>
        <p:spPr>
          <a:xfrm>
            <a:off x="2072922" y="1600200"/>
            <a:ext cx="8046156" cy="4525963"/>
          </a:xfrm>
          <a:prstGeom prst="rect">
            <a:avLst/>
          </a:prstGeom>
        </p:spPr>
      </p:pic>
    </p:spTree>
    <p:extLst>
      <p:ext uri="{BB962C8B-B14F-4D97-AF65-F5344CB8AC3E}">
        <p14:creationId xmlns:p14="http://schemas.microsoft.com/office/powerpoint/2010/main" val="28471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team</a:t>
            </a: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grpSp>
        <p:nvGrpSpPr>
          <p:cNvPr id="13" name="Group 12">
            <a:extLst>
              <a:ext uri="{FF2B5EF4-FFF2-40B4-BE49-F238E27FC236}">
                <a16:creationId xmlns:a16="http://schemas.microsoft.com/office/drawing/2014/main" id="{5731086E-13FE-154E-AFB3-A5CF98B319C4}"/>
              </a:ext>
            </a:extLst>
          </p:cNvPr>
          <p:cNvGrpSpPr/>
          <p:nvPr/>
        </p:nvGrpSpPr>
        <p:grpSpPr>
          <a:xfrm>
            <a:off x="656438" y="3176316"/>
            <a:ext cx="3373334" cy="688975"/>
            <a:chOff x="5735960" y="2387056"/>
            <a:chExt cx="3373334" cy="688975"/>
          </a:xfrm>
        </p:grpSpPr>
        <p:pic>
          <p:nvPicPr>
            <p:cNvPr id="9" name="Picture 8"/>
            <p:cNvPicPr/>
            <p:nvPr/>
          </p:nvPicPr>
          <p:blipFill>
            <a:blip r:embed="rId3"/>
            <a:stretch>
              <a:fillRect/>
            </a:stretch>
          </p:blipFill>
          <p:spPr>
            <a:xfrm>
              <a:off x="8420319" y="2387056"/>
              <a:ext cx="688975" cy="688975"/>
            </a:xfrm>
            <a:prstGeom prst="rect">
              <a:avLst/>
            </a:prstGeom>
          </p:spPr>
        </p:pic>
        <p:sp>
          <p:nvSpPr>
            <p:cNvPr id="11" name="TextBox 10">
              <a:extLst>
                <a:ext uri="{FF2B5EF4-FFF2-40B4-BE49-F238E27FC236}">
                  <a16:creationId xmlns:a16="http://schemas.microsoft.com/office/drawing/2014/main" id="{B8DFE51F-BECA-FB49-B375-3F9783537CB5}"/>
                </a:ext>
              </a:extLst>
            </p:cNvPr>
            <p:cNvSpPr txBox="1"/>
            <p:nvPr/>
          </p:nvSpPr>
          <p:spPr>
            <a:xfrm>
              <a:off x="5735960" y="2536473"/>
              <a:ext cx="2376264" cy="344487"/>
            </a:xfrm>
            <a:prstGeom prst="rect">
              <a:avLst/>
            </a:prstGeom>
          </p:spPr>
          <p:txBody>
            <a:bodyPr vert="horz" wrap="square" lIns="91440" tIns="45720" rIns="91440" bIns="45720" rtlCol="0" anchor="t">
              <a:normAutofit fontScale="92500" lnSpcReduction="20000"/>
            </a:bodyPr>
            <a:lstStyle/>
            <a:p>
              <a:pPr algn="l"/>
              <a:r>
                <a:rPr lang="da-DK" sz="2000" dirty="0"/>
                <a:t>Brian Lindgren Jensen</a:t>
              </a:r>
            </a:p>
          </p:txBody>
        </p:sp>
      </p:grpSp>
      <p:grpSp>
        <p:nvGrpSpPr>
          <p:cNvPr id="15" name="Group 14">
            <a:extLst>
              <a:ext uri="{FF2B5EF4-FFF2-40B4-BE49-F238E27FC236}">
                <a16:creationId xmlns:a16="http://schemas.microsoft.com/office/drawing/2014/main" id="{B718BF2D-7FA7-314B-BA4F-47F32437EC62}"/>
              </a:ext>
            </a:extLst>
          </p:cNvPr>
          <p:cNvGrpSpPr/>
          <p:nvPr/>
        </p:nvGrpSpPr>
        <p:grpSpPr>
          <a:xfrm>
            <a:off x="642958" y="1882188"/>
            <a:ext cx="3386814" cy="691515"/>
            <a:chOff x="5735960" y="3156829"/>
            <a:chExt cx="3386814" cy="691515"/>
          </a:xfrm>
        </p:grpSpPr>
        <p:pic>
          <p:nvPicPr>
            <p:cNvPr id="8" name="Picture 7"/>
            <p:cNvPicPr/>
            <p:nvPr/>
          </p:nvPicPr>
          <p:blipFill>
            <a:blip r:embed="rId4"/>
            <a:stretch>
              <a:fillRect/>
            </a:stretch>
          </p:blipFill>
          <p:spPr>
            <a:xfrm>
              <a:off x="8431259" y="3156829"/>
              <a:ext cx="691515" cy="691515"/>
            </a:xfrm>
            <a:prstGeom prst="rect">
              <a:avLst/>
            </a:prstGeom>
          </p:spPr>
        </p:pic>
        <p:sp>
          <p:nvSpPr>
            <p:cNvPr id="14" name="TextBox 13">
              <a:extLst>
                <a:ext uri="{FF2B5EF4-FFF2-40B4-BE49-F238E27FC236}">
                  <a16:creationId xmlns:a16="http://schemas.microsoft.com/office/drawing/2014/main" id="{8E30362D-3CB7-2544-82EB-230C72C536AC}"/>
                </a:ext>
              </a:extLst>
            </p:cNvPr>
            <p:cNvSpPr txBox="1"/>
            <p:nvPr/>
          </p:nvSpPr>
          <p:spPr>
            <a:xfrm>
              <a:off x="5735960" y="3338800"/>
              <a:ext cx="2376264" cy="344487"/>
            </a:xfrm>
            <a:prstGeom prst="rect">
              <a:avLst/>
            </a:prstGeom>
          </p:spPr>
          <p:txBody>
            <a:bodyPr vert="horz" wrap="square" lIns="91440" tIns="45720" rIns="91440" bIns="45720" rtlCol="0" anchor="t">
              <a:normAutofit fontScale="92500" lnSpcReduction="20000"/>
            </a:bodyPr>
            <a:lstStyle/>
            <a:p>
              <a:pPr algn="l"/>
              <a:r>
                <a:rPr lang="da-DK" sz="2000" dirty="0"/>
                <a:t>Jesper Rude </a:t>
              </a:r>
              <a:r>
                <a:rPr lang="da-DK" sz="2000" dirty="0" err="1"/>
                <a:t>Selknæs</a:t>
              </a:r>
              <a:endParaRPr lang="da-DK" sz="2000" dirty="0"/>
            </a:p>
          </p:txBody>
        </p:sp>
      </p:grpSp>
      <p:grpSp>
        <p:nvGrpSpPr>
          <p:cNvPr id="17" name="Group 16">
            <a:extLst>
              <a:ext uri="{FF2B5EF4-FFF2-40B4-BE49-F238E27FC236}">
                <a16:creationId xmlns:a16="http://schemas.microsoft.com/office/drawing/2014/main" id="{EE101813-028F-BD43-9ADC-B6D5B068F2C3}"/>
              </a:ext>
            </a:extLst>
          </p:cNvPr>
          <p:cNvGrpSpPr/>
          <p:nvPr/>
        </p:nvGrpSpPr>
        <p:grpSpPr>
          <a:xfrm>
            <a:off x="609600" y="4230418"/>
            <a:ext cx="3378559" cy="683260"/>
            <a:chOff x="5735960" y="3924782"/>
            <a:chExt cx="3378559" cy="683260"/>
          </a:xfrm>
        </p:grpSpPr>
        <p:pic>
          <p:nvPicPr>
            <p:cNvPr id="10" name="Picture 9"/>
            <p:cNvPicPr/>
            <p:nvPr/>
          </p:nvPicPr>
          <p:blipFill>
            <a:blip r:embed="rId5"/>
            <a:stretch>
              <a:fillRect/>
            </a:stretch>
          </p:blipFill>
          <p:spPr>
            <a:xfrm>
              <a:off x="8431259" y="3924782"/>
              <a:ext cx="683260" cy="683260"/>
            </a:xfrm>
            <a:prstGeom prst="rect">
              <a:avLst/>
            </a:prstGeom>
          </p:spPr>
        </p:pic>
        <p:sp>
          <p:nvSpPr>
            <p:cNvPr id="16" name="TextBox 15">
              <a:extLst>
                <a:ext uri="{FF2B5EF4-FFF2-40B4-BE49-F238E27FC236}">
                  <a16:creationId xmlns:a16="http://schemas.microsoft.com/office/drawing/2014/main" id="{154F6706-6957-514D-A74C-DD1B186A21E1}"/>
                </a:ext>
              </a:extLst>
            </p:cNvPr>
            <p:cNvSpPr txBox="1"/>
            <p:nvPr/>
          </p:nvSpPr>
          <p:spPr>
            <a:xfrm>
              <a:off x="5735960" y="4094168"/>
              <a:ext cx="2376264" cy="344487"/>
            </a:xfrm>
            <a:prstGeom prst="rect">
              <a:avLst/>
            </a:prstGeom>
          </p:spPr>
          <p:txBody>
            <a:bodyPr vert="horz" wrap="square" lIns="91440" tIns="45720" rIns="91440" bIns="45720" rtlCol="0" anchor="t">
              <a:normAutofit fontScale="92500" lnSpcReduction="20000"/>
            </a:bodyPr>
            <a:lstStyle/>
            <a:p>
              <a:pPr algn="l"/>
              <a:r>
                <a:rPr lang="da-DK" sz="2000" dirty="0"/>
                <a:t>Kareem </a:t>
              </a:r>
              <a:r>
                <a:rPr lang="da-DK" sz="2000" dirty="0" err="1"/>
                <a:t>Galal</a:t>
              </a:r>
              <a:endParaRPr lang="da-DK" sz="2000" dirty="0"/>
            </a:p>
          </p:txBody>
        </p:sp>
      </p:grpSp>
      <p:grpSp>
        <p:nvGrpSpPr>
          <p:cNvPr id="19" name="Group 18">
            <a:extLst>
              <a:ext uri="{FF2B5EF4-FFF2-40B4-BE49-F238E27FC236}">
                <a16:creationId xmlns:a16="http://schemas.microsoft.com/office/drawing/2014/main" id="{03982382-AC25-3D40-9EAC-48142E62718D}"/>
              </a:ext>
            </a:extLst>
          </p:cNvPr>
          <p:cNvGrpSpPr/>
          <p:nvPr/>
        </p:nvGrpSpPr>
        <p:grpSpPr>
          <a:xfrm>
            <a:off x="580581" y="5386483"/>
            <a:ext cx="3407578" cy="776367"/>
            <a:chOff x="5744324" y="4601832"/>
            <a:chExt cx="3407578" cy="776367"/>
          </a:xfrm>
        </p:grpSpPr>
        <p:pic>
          <p:nvPicPr>
            <p:cNvPr id="12" name="Picture 11"/>
            <p:cNvPicPr/>
            <p:nvPr/>
          </p:nvPicPr>
          <p:blipFill>
            <a:blip r:embed="rId6"/>
            <a:stretch>
              <a:fillRect/>
            </a:stretch>
          </p:blipFill>
          <p:spPr>
            <a:xfrm>
              <a:off x="8426035" y="4601832"/>
              <a:ext cx="725867" cy="776367"/>
            </a:xfrm>
            <a:prstGeom prst="rect">
              <a:avLst/>
            </a:prstGeom>
          </p:spPr>
        </p:pic>
        <p:sp>
          <p:nvSpPr>
            <p:cNvPr id="18" name="TextBox 17">
              <a:extLst>
                <a:ext uri="{FF2B5EF4-FFF2-40B4-BE49-F238E27FC236}">
                  <a16:creationId xmlns:a16="http://schemas.microsoft.com/office/drawing/2014/main" id="{D74824E2-6FDE-4542-AE18-4E42F9D709F3}"/>
                </a:ext>
              </a:extLst>
            </p:cNvPr>
            <p:cNvSpPr txBox="1"/>
            <p:nvPr/>
          </p:nvSpPr>
          <p:spPr>
            <a:xfrm>
              <a:off x="5744324" y="4896617"/>
              <a:ext cx="2376264" cy="344487"/>
            </a:xfrm>
            <a:prstGeom prst="rect">
              <a:avLst/>
            </a:prstGeom>
          </p:spPr>
          <p:txBody>
            <a:bodyPr vert="horz" wrap="square" lIns="91440" tIns="45720" rIns="91440" bIns="45720" rtlCol="0" anchor="t">
              <a:normAutofit fontScale="92500" lnSpcReduction="20000"/>
            </a:bodyPr>
            <a:lstStyle/>
            <a:p>
              <a:pPr algn="l"/>
              <a:r>
                <a:rPr lang="da-DK" sz="2000" dirty="0"/>
                <a:t>Lottie </a:t>
              </a:r>
              <a:r>
                <a:rPr lang="da-DK" sz="2000" dirty="0" err="1"/>
                <a:t>Greenwoold</a:t>
              </a:r>
              <a:endParaRPr lang="da-DK" sz="2000" dirty="0"/>
            </a:p>
          </p:txBody>
        </p:sp>
      </p:grpSp>
      <p:pic>
        <p:nvPicPr>
          <p:cNvPr id="21" name="Picture 20">
            <a:extLst>
              <a:ext uri="{FF2B5EF4-FFF2-40B4-BE49-F238E27FC236}">
                <a16:creationId xmlns:a16="http://schemas.microsoft.com/office/drawing/2014/main" id="{0943E8CA-338B-614E-977D-8E68DF3F2DD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7589086" y="1815280"/>
            <a:ext cx="860840" cy="1055237"/>
          </a:xfrm>
          <a:prstGeom prst="rect">
            <a:avLst/>
          </a:prstGeom>
        </p:spPr>
      </p:pic>
      <p:sp>
        <p:nvSpPr>
          <p:cNvPr id="31" name="TextBox 30">
            <a:extLst>
              <a:ext uri="{FF2B5EF4-FFF2-40B4-BE49-F238E27FC236}">
                <a16:creationId xmlns:a16="http://schemas.microsoft.com/office/drawing/2014/main" id="{69DBFD79-DF21-504C-9CBE-DFD080280A08}"/>
              </a:ext>
            </a:extLst>
          </p:cNvPr>
          <p:cNvSpPr txBox="1"/>
          <p:nvPr/>
        </p:nvSpPr>
        <p:spPr>
          <a:xfrm>
            <a:off x="5124859" y="1973688"/>
            <a:ext cx="2376264" cy="344487"/>
          </a:xfrm>
          <a:prstGeom prst="rect">
            <a:avLst/>
          </a:prstGeom>
        </p:spPr>
        <p:txBody>
          <a:bodyPr vert="horz" wrap="square" lIns="91440" tIns="45720" rIns="91440" bIns="45720" rtlCol="0" anchor="t">
            <a:normAutofit fontScale="92500" lnSpcReduction="20000"/>
          </a:bodyPr>
          <a:lstStyle/>
          <a:p>
            <a:pPr algn="l"/>
            <a:r>
              <a:rPr lang="da-DK" sz="2000" dirty="0" err="1"/>
              <a:t>Jacinto</a:t>
            </a:r>
            <a:r>
              <a:rPr lang="da-DK" sz="2000" dirty="0"/>
              <a:t> Vera Garcia</a:t>
            </a:r>
          </a:p>
        </p:txBody>
      </p:sp>
      <p:sp>
        <p:nvSpPr>
          <p:cNvPr id="33" name="TextBox 32">
            <a:extLst>
              <a:ext uri="{FF2B5EF4-FFF2-40B4-BE49-F238E27FC236}">
                <a16:creationId xmlns:a16="http://schemas.microsoft.com/office/drawing/2014/main" id="{23C19ACD-C1F3-AC41-AF5F-51A3EAC168A1}"/>
              </a:ext>
            </a:extLst>
          </p:cNvPr>
          <p:cNvSpPr txBox="1"/>
          <p:nvPr/>
        </p:nvSpPr>
        <p:spPr>
          <a:xfrm>
            <a:off x="5124859" y="3354084"/>
            <a:ext cx="2376264" cy="344487"/>
          </a:xfrm>
          <a:prstGeom prst="rect">
            <a:avLst/>
          </a:prstGeom>
        </p:spPr>
        <p:txBody>
          <a:bodyPr vert="horz" wrap="square" lIns="91440" tIns="45720" rIns="91440" bIns="45720" rtlCol="0" anchor="t">
            <a:normAutofit fontScale="92500" lnSpcReduction="20000"/>
          </a:bodyPr>
          <a:lstStyle/>
          <a:p>
            <a:pPr algn="l"/>
            <a:r>
              <a:rPr lang="da-DK" sz="2000" dirty="0"/>
              <a:t>Alexandre </a:t>
            </a:r>
            <a:r>
              <a:rPr lang="da-DK" sz="2000" dirty="0" err="1"/>
              <a:t>Stefanov</a:t>
            </a:r>
            <a:endParaRPr lang="da-DK" sz="2000" dirty="0"/>
          </a:p>
        </p:txBody>
      </p:sp>
      <p:pic>
        <p:nvPicPr>
          <p:cNvPr id="34" name="Picture 33">
            <a:extLst>
              <a:ext uri="{FF2B5EF4-FFF2-40B4-BE49-F238E27FC236}">
                <a16:creationId xmlns:a16="http://schemas.microsoft.com/office/drawing/2014/main" id="{0372C65E-6883-F147-9E58-B6B40AE83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6985" y="4230418"/>
            <a:ext cx="912941" cy="1029727"/>
          </a:xfrm>
          <a:prstGeom prst="rect">
            <a:avLst/>
          </a:prstGeom>
        </p:spPr>
      </p:pic>
      <p:sp>
        <p:nvSpPr>
          <p:cNvPr id="36" name="TextBox 35">
            <a:extLst>
              <a:ext uri="{FF2B5EF4-FFF2-40B4-BE49-F238E27FC236}">
                <a16:creationId xmlns:a16="http://schemas.microsoft.com/office/drawing/2014/main" id="{202B4CB2-A6EF-0840-958D-AA6F8F833F37}"/>
              </a:ext>
            </a:extLst>
          </p:cNvPr>
          <p:cNvSpPr txBox="1"/>
          <p:nvPr/>
        </p:nvSpPr>
        <p:spPr>
          <a:xfrm>
            <a:off x="5154769" y="4386780"/>
            <a:ext cx="2376264" cy="344487"/>
          </a:xfrm>
          <a:prstGeom prst="rect">
            <a:avLst/>
          </a:prstGeom>
        </p:spPr>
        <p:txBody>
          <a:bodyPr vert="horz" wrap="square" lIns="91440" tIns="45720" rIns="91440" bIns="45720" rtlCol="0" anchor="t">
            <a:normAutofit fontScale="92500" lnSpcReduction="20000"/>
          </a:bodyPr>
          <a:lstStyle/>
          <a:p>
            <a:pPr algn="l"/>
            <a:r>
              <a:rPr lang="da-DK" sz="2000" dirty="0" err="1"/>
              <a:t>Ashok</a:t>
            </a:r>
            <a:r>
              <a:rPr lang="da-DK" sz="2000" dirty="0"/>
              <a:t> </a:t>
            </a:r>
            <a:r>
              <a:rPr lang="da-DK" sz="2000" dirty="0" err="1"/>
              <a:t>Nulguda</a:t>
            </a:r>
            <a:endParaRPr lang="da-DK" sz="2000" dirty="0"/>
          </a:p>
        </p:txBody>
      </p:sp>
      <p:pic>
        <p:nvPicPr>
          <p:cNvPr id="6" name="Picture 5">
            <a:extLst>
              <a:ext uri="{FF2B5EF4-FFF2-40B4-BE49-F238E27FC236}">
                <a16:creationId xmlns:a16="http://schemas.microsoft.com/office/drawing/2014/main" id="{94D5DCCA-2D1F-AC47-BD6F-FD37F9BA03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9086" y="3106610"/>
            <a:ext cx="887716" cy="887716"/>
          </a:xfrm>
          <a:prstGeom prst="rect">
            <a:avLst/>
          </a:prstGeom>
        </p:spPr>
      </p:pic>
    </p:spTree>
    <p:extLst>
      <p:ext uri="{BB962C8B-B14F-4D97-AF65-F5344CB8AC3E}">
        <p14:creationId xmlns:p14="http://schemas.microsoft.com/office/powerpoint/2010/main" val="252528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8825-A1F4-D442-854F-9ABC9924BA7D}"/>
              </a:ext>
            </a:extLst>
          </p:cNvPr>
          <p:cNvSpPr>
            <a:spLocks noGrp="1"/>
          </p:cNvSpPr>
          <p:nvPr>
            <p:ph type="title"/>
          </p:nvPr>
        </p:nvSpPr>
        <p:spPr/>
        <p:txBody>
          <a:bodyPr/>
          <a:lstStyle/>
          <a:p>
            <a:r>
              <a:rPr lang="en-GB" dirty="0"/>
              <a:t>Procurement plan (larger procurements)</a:t>
            </a:r>
          </a:p>
        </p:txBody>
      </p:sp>
      <p:graphicFrame>
        <p:nvGraphicFramePr>
          <p:cNvPr id="5" name="Content Placeholder 4">
            <a:extLst>
              <a:ext uri="{FF2B5EF4-FFF2-40B4-BE49-F238E27FC236}">
                <a16:creationId xmlns:a16="http://schemas.microsoft.com/office/drawing/2014/main" id="{921DF7CA-388A-4046-A709-063C9E7A5B3D}"/>
              </a:ext>
            </a:extLst>
          </p:cNvPr>
          <p:cNvGraphicFramePr>
            <a:graphicFrameLocks noGrp="1"/>
          </p:cNvGraphicFramePr>
          <p:nvPr>
            <p:ph idx="1"/>
            <p:extLst>
              <p:ext uri="{D42A27DB-BD31-4B8C-83A1-F6EECF244321}">
                <p14:modId xmlns:p14="http://schemas.microsoft.com/office/powerpoint/2010/main" val="3779806473"/>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57284F5-7424-7F4A-85F6-DE5D3DBE1A1D}"/>
              </a:ext>
            </a:extLst>
          </p:cNvPr>
          <p:cNvSpPr>
            <a:spLocks noGrp="1"/>
          </p:cNvSpPr>
          <p:nvPr>
            <p:ph type="sldNum" sz="quarter" idx="12"/>
          </p:nvPr>
        </p:nvSpPr>
        <p:spPr/>
        <p:txBody>
          <a:bodyPr/>
          <a:lstStyle/>
          <a:p>
            <a:fld id="{551115BC-487E-4422-894C-CB7CD3E79223}" type="slidenum">
              <a:rPr lang="sv-SE" smtClean="0"/>
              <a:t>20</a:t>
            </a:fld>
            <a:endParaRPr lang="sv-SE" dirty="0"/>
          </a:p>
        </p:txBody>
      </p:sp>
    </p:spTree>
    <p:extLst>
      <p:ext uri="{BB962C8B-B14F-4D97-AF65-F5344CB8AC3E}">
        <p14:creationId xmlns:p14="http://schemas.microsoft.com/office/powerpoint/2010/main" val="84308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2C71-9961-EF4A-BDA3-B826427480F8}"/>
              </a:ext>
            </a:extLst>
          </p:cNvPr>
          <p:cNvSpPr>
            <a:spLocks noGrp="1"/>
          </p:cNvSpPr>
          <p:nvPr>
            <p:ph type="title"/>
          </p:nvPr>
        </p:nvSpPr>
        <p:spPr/>
        <p:txBody>
          <a:bodyPr/>
          <a:lstStyle/>
          <a:p>
            <a:r>
              <a:rPr lang="en-GB" dirty="0"/>
              <a:t>DST Sample spending profile (2020Q1 -&gt; 2026Q1) - DRAFT</a:t>
            </a:r>
          </a:p>
        </p:txBody>
      </p:sp>
      <p:pic>
        <p:nvPicPr>
          <p:cNvPr id="6" name="Content Placeholder 5">
            <a:extLst>
              <a:ext uri="{FF2B5EF4-FFF2-40B4-BE49-F238E27FC236}">
                <a16:creationId xmlns:a16="http://schemas.microsoft.com/office/drawing/2014/main" id="{F4566087-4349-6548-BAD7-D90663A6F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6" y="1556792"/>
            <a:ext cx="9440248" cy="4997152"/>
          </a:xfrm>
        </p:spPr>
      </p:pic>
      <p:sp>
        <p:nvSpPr>
          <p:cNvPr id="4" name="Slide Number Placeholder 3">
            <a:extLst>
              <a:ext uri="{FF2B5EF4-FFF2-40B4-BE49-F238E27FC236}">
                <a16:creationId xmlns:a16="http://schemas.microsoft.com/office/drawing/2014/main" id="{2E97EB4F-6A8B-1D40-BF03-87785C0CE3F1}"/>
              </a:ext>
            </a:extLst>
          </p:cNvPr>
          <p:cNvSpPr>
            <a:spLocks noGrp="1"/>
          </p:cNvSpPr>
          <p:nvPr>
            <p:ph type="sldNum" sz="quarter" idx="12"/>
          </p:nvPr>
        </p:nvSpPr>
        <p:spPr/>
        <p:txBody>
          <a:bodyPr/>
          <a:lstStyle/>
          <a:p>
            <a:fld id="{551115BC-487E-4422-894C-CB7CD3E79223}" type="slidenum">
              <a:rPr lang="sv-SE" smtClean="0"/>
              <a:t>21</a:t>
            </a:fld>
            <a:endParaRPr lang="sv-SE" dirty="0"/>
          </a:p>
        </p:txBody>
      </p:sp>
    </p:spTree>
    <p:extLst>
      <p:ext uri="{BB962C8B-B14F-4D97-AF65-F5344CB8AC3E}">
        <p14:creationId xmlns:p14="http://schemas.microsoft.com/office/powerpoint/2010/main" val="349883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6DAA-EDC7-2848-A2B6-3121A3D22A24}"/>
              </a:ext>
            </a:extLst>
          </p:cNvPr>
          <p:cNvSpPr>
            <a:spLocks noGrp="1"/>
          </p:cNvSpPr>
          <p:nvPr>
            <p:ph type="title"/>
          </p:nvPr>
        </p:nvSpPr>
        <p:spPr/>
        <p:txBody>
          <a:bodyPr/>
          <a:lstStyle/>
          <a:p>
            <a:r>
              <a:rPr lang="en-US" dirty="0"/>
              <a:t>Questions for the STAP 1:2</a:t>
            </a:r>
          </a:p>
        </p:txBody>
      </p:sp>
      <p:sp>
        <p:nvSpPr>
          <p:cNvPr id="3" name="Content Placeholder 2">
            <a:extLst>
              <a:ext uri="{FF2B5EF4-FFF2-40B4-BE49-F238E27FC236}">
                <a16:creationId xmlns:a16="http://schemas.microsoft.com/office/drawing/2014/main" id="{AB6F866F-5A95-0B41-88A3-9065A25C30A9}"/>
              </a:ext>
            </a:extLst>
          </p:cNvPr>
          <p:cNvSpPr>
            <a:spLocks noGrp="1"/>
          </p:cNvSpPr>
          <p:nvPr>
            <p:ph idx="1"/>
          </p:nvPr>
        </p:nvSpPr>
        <p:spPr/>
        <p:txBody>
          <a:bodyPr>
            <a:normAutofit/>
          </a:bodyPr>
          <a:lstStyle/>
          <a:p>
            <a:r>
              <a:rPr lang="en-US" dirty="0"/>
              <a:t>We request advice and recommendations on our procedures to identify core hardware technologies, specifically storage technologies.</a:t>
            </a:r>
          </a:p>
          <a:p>
            <a:pPr lvl="1"/>
            <a:r>
              <a:rPr lang="en-US" dirty="0"/>
              <a:t>Storage tender</a:t>
            </a:r>
          </a:p>
          <a:p>
            <a:pPr marL="1028700" lvl="2" indent="-342900">
              <a:buFont typeface="+mj-lt"/>
              <a:buAutoNum type="alphaLcParenR"/>
            </a:pPr>
            <a:r>
              <a:rPr lang="en-US" dirty="0"/>
              <a:t>Architecture (ought we to pre-select solution for tender or leave open  (‘Innovation vs. Standard solution’)?)</a:t>
            </a:r>
          </a:p>
          <a:p>
            <a:pPr marL="1028700" lvl="2" indent="-342900">
              <a:buFont typeface="+mj-lt"/>
              <a:buAutoNum type="alphaLcParenR"/>
            </a:pPr>
            <a:r>
              <a:rPr lang="en-US" dirty="0"/>
              <a:t>Invited or open Call for Tenders?</a:t>
            </a:r>
          </a:p>
          <a:p>
            <a:pPr marL="1028700" lvl="2" indent="-342900">
              <a:buFont typeface="+mj-lt"/>
              <a:buAutoNum type="alphaLcParenR"/>
            </a:pPr>
            <a:r>
              <a:rPr lang="en-US" dirty="0"/>
              <a:t>Heterogenous or homogenous storage environment solutions? (i.e., ok with different solutions for e.g. CUB and CPH?)</a:t>
            </a:r>
          </a:p>
          <a:p>
            <a:pPr marL="1028700" lvl="2" indent="-342900">
              <a:buFont typeface="+mj-lt"/>
              <a:buAutoNum type="alphaLcParenR"/>
            </a:pPr>
            <a:r>
              <a:rPr lang="en-US" dirty="0"/>
              <a:t>Worthwhile to use resources on pursuing completeness test on other solutions (or just focus all on ‘Standard’)?</a:t>
            </a:r>
          </a:p>
          <a:p>
            <a:pPr lvl="1"/>
            <a:r>
              <a:rPr lang="en-US" dirty="0"/>
              <a:t>Network solutions? (e.g. Ethernet vs. InfiniBand or 40G vs. 100G backbone)</a:t>
            </a:r>
          </a:p>
          <a:p>
            <a:pPr lvl="1"/>
            <a:r>
              <a:rPr lang="en-US" dirty="0"/>
              <a:t>Supply chain security? (or not an issue for research </a:t>
            </a:r>
            <a:r>
              <a:rPr lang="en-US" dirty="0" err="1"/>
              <a:t>organisations</a:t>
            </a:r>
            <a:r>
              <a:rPr lang="en-US" dirty="0"/>
              <a:t> like ESS?)</a:t>
            </a:r>
          </a:p>
          <a:p>
            <a:pPr lvl="1"/>
            <a:r>
              <a:rPr lang="en-US" dirty="0"/>
              <a:t>Offline environment requirements?</a:t>
            </a:r>
          </a:p>
          <a:p>
            <a:pPr marL="1028700" lvl="2" indent="-342900">
              <a:buFont typeface="+mj-lt"/>
              <a:buAutoNum type="alphaLcParenR"/>
            </a:pPr>
            <a:r>
              <a:rPr lang="en-US" dirty="0"/>
              <a:t>How much compute/service to provide? (e.g. how many/few concurrent users we could/should cater for?)</a:t>
            </a:r>
          </a:p>
          <a:p>
            <a:pPr marL="1028700" lvl="2" indent="-342900">
              <a:buFont typeface="+mj-lt"/>
              <a:buAutoNum type="alphaLcParenR"/>
            </a:pPr>
            <a:r>
              <a:rPr lang="en-US" dirty="0"/>
              <a:t>How do we best nail down the requirements at this stage?</a:t>
            </a:r>
          </a:p>
          <a:p>
            <a:pPr lvl="1"/>
            <a:r>
              <a:rPr lang="en-US" dirty="0"/>
              <a:t>ODIN?</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C3CC11-326A-8B42-8760-C774B72A84CC}"/>
              </a:ext>
            </a:extLst>
          </p:cNvPr>
          <p:cNvSpPr>
            <a:spLocks noGrp="1"/>
          </p:cNvSpPr>
          <p:nvPr>
            <p:ph type="sldNum" sz="quarter" idx="12"/>
          </p:nvPr>
        </p:nvSpPr>
        <p:spPr/>
        <p:txBody>
          <a:bodyPr/>
          <a:lstStyle/>
          <a:p>
            <a:fld id="{551115BC-487E-4422-894C-CB7CD3E79223}" type="slidenum">
              <a:rPr lang="sv-SE" smtClean="0"/>
              <a:t>22</a:t>
            </a:fld>
            <a:endParaRPr lang="sv-SE" dirty="0"/>
          </a:p>
        </p:txBody>
      </p:sp>
    </p:spTree>
    <p:extLst>
      <p:ext uri="{BB962C8B-B14F-4D97-AF65-F5344CB8AC3E}">
        <p14:creationId xmlns:p14="http://schemas.microsoft.com/office/powerpoint/2010/main" val="1185438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6DAA-EDC7-2848-A2B6-3121A3D22A24}"/>
              </a:ext>
            </a:extLst>
          </p:cNvPr>
          <p:cNvSpPr>
            <a:spLocks noGrp="1"/>
          </p:cNvSpPr>
          <p:nvPr>
            <p:ph type="title"/>
          </p:nvPr>
        </p:nvSpPr>
        <p:spPr/>
        <p:txBody>
          <a:bodyPr/>
          <a:lstStyle/>
          <a:p>
            <a:r>
              <a:rPr lang="en-US" dirty="0"/>
              <a:t>Questions for the STAP 2:2</a:t>
            </a:r>
          </a:p>
        </p:txBody>
      </p:sp>
      <p:sp>
        <p:nvSpPr>
          <p:cNvPr id="3" name="Content Placeholder 2">
            <a:extLst>
              <a:ext uri="{FF2B5EF4-FFF2-40B4-BE49-F238E27FC236}">
                <a16:creationId xmlns:a16="http://schemas.microsoft.com/office/drawing/2014/main" id="{AB6F866F-5A95-0B41-88A3-9065A25C30A9}"/>
              </a:ext>
            </a:extLst>
          </p:cNvPr>
          <p:cNvSpPr>
            <a:spLocks noGrp="1"/>
          </p:cNvSpPr>
          <p:nvPr>
            <p:ph idx="1"/>
          </p:nvPr>
        </p:nvSpPr>
        <p:spPr/>
        <p:txBody>
          <a:bodyPr>
            <a:normAutofit/>
          </a:bodyPr>
          <a:lstStyle/>
          <a:p>
            <a:pPr marL="342900" lvl="1" indent="0">
              <a:buNone/>
            </a:pPr>
            <a:endParaRPr lang="en-US" dirty="0"/>
          </a:p>
          <a:p>
            <a:pPr marL="385762" indent="-342900"/>
            <a:r>
              <a:rPr lang="en-US" dirty="0"/>
              <a:t>Requirements/expectations for Cold/Hot commissioning/Initial-Ops?</a:t>
            </a:r>
          </a:p>
          <a:p>
            <a:pPr marL="728663" lvl="1" indent="-342900"/>
            <a:r>
              <a:rPr lang="en-US" dirty="0"/>
              <a:t>How do we best keep expectations aligned with other stakeholders?</a:t>
            </a:r>
          </a:p>
          <a:p>
            <a:pPr marL="728663" lvl="1" indent="-342900">
              <a:buFont typeface="+mj-lt"/>
              <a:buAutoNum type="arabicPeriod"/>
            </a:pPr>
            <a:endParaRPr lang="en-US" dirty="0"/>
          </a:p>
          <a:p>
            <a:pPr marL="428625" indent="-342900"/>
            <a:r>
              <a:rPr lang="en-US" dirty="0"/>
              <a:t>How to best handle shift/on-call requirements?</a:t>
            </a:r>
          </a:p>
          <a:p>
            <a:pPr marL="428625" indent="-342900"/>
            <a:endParaRPr lang="en-US" dirty="0"/>
          </a:p>
          <a:p>
            <a:pPr marL="428625" indent="-342900"/>
            <a:r>
              <a:rPr lang="en-US" dirty="0"/>
              <a:t>What level of resilience/redundancy should we aim for? (e.g. for DAQ, remote access, online/offline etc.)</a:t>
            </a:r>
          </a:p>
          <a:p>
            <a:pPr marL="428625" indent="-342900"/>
            <a:endParaRPr lang="en-US" dirty="0"/>
          </a:p>
          <a:p>
            <a:pPr marL="428625" indent="-342900"/>
            <a:r>
              <a:rPr lang="en-US" dirty="0"/>
              <a:t>How do we best support/facilitate First Science?</a:t>
            </a:r>
          </a:p>
          <a:p>
            <a:pPr marL="728663" lvl="1" indent="-342900">
              <a:buFont typeface="+mj-lt"/>
              <a:buAutoNum type="arabicPeriod"/>
            </a:pPr>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1C3CC11-326A-8B42-8760-C774B72A84CC}"/>
              </a:ext>
            </a:extLst>
          </p:cNvPr>
          <p:cNvSpPr>
            <a:spLocks noGrp="1"/>
          </p:cNvSpPr>
          <p:nvPr>
            <p:ph type="sldNum" sz="quarter" idx="12"/>
          </p:nvPr>
        </p:nvSpPr>
        <p:spPr/>
        <p:txBody>
          <a:bodyPr/>
          <a:lstStyle/>
          <a:p>
            <a:fld id="{551115BC-487E-4422-894C-CB7CD3E79223}" type="slidenum">
              <a:rPr lang="sv-SE" smtClean="0"/>
              <a:t>23</a:t>
            </a:fld>
            <a:endParaRPr lang="sv-SE" dirty="0"/>
          </a:p>
        </p:txBody>
      </p:sp>
    </p:spTree>
    <p:extLst>
      <p:ext uri="{BB962C8B-B14F-4D97-AF65-F5344CB8AC3E}">
        <p14:creationId xmlns:p14="http://schemas.microsoft.com/office/powerpoint/2010/main" val="3673713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2EE8-584A-154C-A104-246EF89602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497977-2D0E-4641-8796-F6D2CF08DC96}"/>
              </a:ext>
            </a:extLst>
          </p:cNvPr>
          <p:cNvSpPr>
            <a:spLocks noGrp="1"/>
          </p:cNvSpPr>
          <p:nvPr>
            <p:ph idx="1"/>
          </p:nvPr>
        </p:nvSpPr>
        <p:spPr>
          <a:xfrm>
            <a:off x="2855640" y="2492896"/>
            <a:ext cx="5976664" cy="2548877"/>
          </a:xfrm>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GB" sz="3200" dirty="0"/>
              <a:t>Thank You!</a:t>
            </a:r>
          </a:p>
          <a:p>
            <a:pPr marL="0" indent="0" algn="ctr">
              <a:buNone/>
            </a:pPr>
            <a:r>
              <a:rPr lang="en-GB" sz="2800" dirty="0"/>
              <a:t>End of Presentation</a:t>
            </a:r>
            <a:endParaRPr lang="en-GB" sz="2000" dirty="0"/>
          </a:p>
          <a:p>
            <a:pPr algn="ctr"/>
            <a:endParaRPr lang="en-GB" dirty="0"/>
          </a:p>
          <a:p>
            <a:pPr marL="0" indent="0" algn="ctr">
              <a:buNone/>
            </a:pPr>
            <a:r>
              <a:rPr lang="en-GB" dirty="0"/>
              <a:t>Following slides are for information/reference only</a:t>
            </a:r>
          </a:p>
        </p:txBody>
      </p:sp>
      <p:sp>
        <p:nvSpPr>
          <p:cNvPr id="4" name="Slide Number Placeholder 3">
            <a:extLst>
              <a:ext uri="{FF2B5EF4-FFF2-40B4-BE49-F238E27FC236}">
                <a16:creationId xmlns:a16="http://schemas.microsoft.com/office/drawing/2014/main" id="{3B2C8DB9-D792-9747-A87C-A75CBC974B39}"/>
              </a:ext>
            </a:extLst>
          </p:cNvPr>
          <p:cNvSpPr>
            <a:spLocks noGrp="1"/>
          </p:cNvSpPr>
          <p:nvPr>
            <p:ph type="sldNum" sz="quarter" idx="12"/>
          </p:nvPr>
        </p:nvSpPr>
        <p:spPr/>
        <p:txBody>
          <a:bodyPr/>
          <a:lstStyle/>
          <a:p>
            <a:fld id="{551115BC-487E-4422-894C-CB7CD3E79223}" type="slidenum">
              <a:rPr lang="sv-SE" smtClean="0"/>
              <a:t>24</a:t>
            </a:fld>
            <a:endParaRPr lang="sv-SE" dirty="0"/>
          </a:p>
        </p:txBody>
      </p:sp>
    </p:spTree>
    <p:extLst>
      <p:ext uri="{BB962C8B-B14F-4D97-AF65-F5344CB8AC3E}">
        <p14:creationId xmlns:p14="http://schemas.microsoft.com/office/powerpoint/2010/main" val="1688039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B976-8411-1248-ACDC-D29EAE72F90B}"/>
              </a:ext>
            </a:extLst>
          </p:cNvPr>
          <p:cNvSpPr>
            <a:spLocks noGrp="1"/>
          </p:cNvSpPr>
          <p:nvPr>
            <p:ph type="title"/>
          </p:nvPr>
        </p:nvSpPr>
        <p:spPr/>
        <p:txBody>
          <a:bodyPr/>
          <a:lstStyle/>
          <a:p>
            <a:r>
              <a:rPr lang="en-GB" dirty="0"/>
              <a:t>STAP Recommendations for DST, Q1 2019 (1:2)</a:t>
            </a:r>
          </a:p>
        </p:txBody>
      </p:sp>
      <p:graphicFrame>
        <p:nvGraphicFramePr>
          <p:cNvPr id="5" name="Content Placeholder 4">
            <a:extLst>
              <a:ext uri="{FF2B5EF4-FFF2-40B4-BE49-F238E27FC236}">
                <a16:creationId xmlns:a16="http://schemas.microsoft.com/office/drawing/2014/main" id="{49B1D63F-46FE-9C44-8674-B5CED36E74CA}"/>
              </a:ext>
            </a:extLst>
          </p:cNvPr>
          <p:cNvGraphicFramePr>
            <a:graphicFrameLocks noGrp="1"/>
          </p:cNvGraphicFramePr>
          <p:nvPr>
            <p:ph idx="1"/>
          </p:nvPr>
        </p:nvGraphicFramePr>
        <p:xfrm>
          <a:off x="873735" y="1600200"/>
          <a:ext cx="10444530" cy="4525963"/>
        </p:xfrm>
        <a:graphic>
          <a:graphicData uri="http://schemas.openxmlformats.org/drawingml/2006/table">
            <a:tbl>
              <a:tblPr/>
              <a:tblGrid>
                <a:gridCol w="3481510">
                  <a:extLst>
                    <a:ext uri="{9D8B030D-6E8A-4147-A177-3AD203B41FA5}">
                      <a16:colId xmlns:a16="http://schemas.microsoft.com/office/drawing/2014/main" val="2357958059"/>
                    </a:ext>
                  </a:extLst>
                </a:gridCol>
                <a:gridCol w="3481510">
                  <a:extLst>
                    <a:ext uri="{9D8B030D-6E8A-4147-A177-3AD203B41FA5}">
                      <a16:colId xmlns:a16="http://schemas.microsoft.com/office/drawing/2014/main" val="1066356400"/>
                    </a:ext>
                  </a:extLst>
                </a:gridCol>
                <a:gridCol w="3481510">
                  <a:extLst>
                    <a:ext uri="{9D8B030D-6E8A-4147-A177-3AD203B41FA5}">
                      <a16:colId xmlns:a16="http://schemas.microsoft.com/office/drawing/2014/main" val="1577580507"/>
                    </a:ext>
                  </a:extLst>
                </a:gridCol>
              </a:tblGrid>
              <a:tr h="261113">
                <a:tc>
                  <a:txBody>
                    <a:bodyPr/>
                    <a:lstStyle/>
                    <a:p>
                      <a:r>
                        <a:rPr lang="da-DK" sz="1100" b="1">
                          <a:effectLst/>
                          <a:latin typeface="Times" pitchFamily="2" charset="0"/>
                        </a:rPr>
                        <a:t>Identifying hardware technologies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b="1">
                          <a:effectLst/>
                          <a:latin typeface="Times" pitchFamily="2" charset="0"/>
                        </a:rPr>
                        <a:t>Who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b="1">
                          <a:effectLst/>
                          <a:latin typeface="Times" pitchFamily="2" charset="0"/>
                        </a:rPr>
                        <a:t>Notes/status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246917"/>
                  </a:ext>
                </a:extLst>
              </a:tr>
              <a:tr h="261113">
                <a:tc rowSpan="2">
                  <a:txBody>
                    <a:bodyPr/>
                    <a:lstStyle/>
                    <a:p>
                      <a:r>
                        <a:rPr lang="da-DK" sz="1100">
                          <a:effectLst/>
                          <a:latin typeface="Times" pitchFamily="2" charset="0"/>
                        </a:rPr>
                        <a:t>Strengthen engagement with hardware vendors (understand availible solutions)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Since the April STAP DST has been in continuous contact with several vendors primarily within the field of storage systems. This contact has taken the form af an official Request for Information process securing that neither DST nor the vendors in question violates procurement rules which could prevent the vendor for biting on a an actual tender should it be submitted. DST has also had informal talks with vendors of hardware both for computing and for data center operations. </a:t>
                      </a:r>
                      <a:endParaRPr lang="da-DK" sz="1300">
                        <a:effectLst/>
                      </a:endParaRPr>
                    </a:p>
                    <a:p>
                      <a:r>
                        <a:rPr lang="da-DK" sz="1000">
                          <a:effectLst/>
                          <a:latin typeface="SymbolMT"/>
                        </a:rPr>
                        <a:t>• </a:t>
                      </a:r>
                      <a:r>
                        <a:rPr lang="da-DK" sz="1100">
                          <a:effectLst/>
                          <a:latin typeface="Times" pitchFamily="2" charset="0"/>
                        </a:rPr>
                        <a:t>Feedback from IBM test system: </a:t>
                      </a:r>
                      <a:r>
                        <a:rPr lang="da-DK" sz="1100">
                          <a:solidFill>
                            <a:srgbClr val="0000FF"/>
                          </a:solidFill>
                          <a:effectLst/>
                          <a:latin typeface="Times" pitchFamily="2" charset="0"/>
                        </a:rPr>
                        <a:t>Tobias Richter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915540"/>
                  </a:ext>
                </a:extLst>
              </a:tr>
              <a:tr h="1566680">
                <a:tc vMerge="1">
                  <a:txBody>
                    <a:bodyPr/>
                    <a:lstStyle/>
                    <a:p>
                      <a:endParaRPr lang="en-GB"/>
                    </a:p>
                  </a:txBody>
                  <a:tcPr/>
                </a:tc>
                <a:tc>
                  <a:txBody>
                    <a:bodyPr/>
                    <a:lstStyle/>
                    <a:p>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139574993"/>
                  </a:ext>
                </a:extLst>
              </a:tr>
              <a:tr h="261113">
                <a:tc rowSpan="2">
                  <a:txBody>
                    <a:bodyPr/>
                    <a:lstStyle/>
                    <a:p>
                      <a:r>
                        <a:rPr lang="da-DK" sz="1100">
                          <a:effectLst/>
                          <a:latin typeface="Times" pitchFamily="2" charset="0"/>
                        </a:rPr>
                        <a:t>Attend more external engagements on high performance computing etc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In the fall of 2019 DST staff will participate in the LISA conference organized by the USENIX association. DST staff will also participate in the annual DeIC conference where DeiC stand for the Danish e-Infrastructure Consortium and is the organization organizing among other things HPC resources for the universities of Denmark.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35260"/>
                  </a:ext>
                </a:extLst>
              </a:tr>
              <a:tr h="1044453">
                <a:tc vMerge="1">
                  <a:txBody>
                    <a:bodyPr/>
                    <a:lstStyle/>
                    <a:p>
                      <a:endParaRPr lang="en-GB"/>
                    </a:p>
                  </a:txBody>
                  <a:tcPr/>
                </a:tc>
                <a:tc>
                  <a:txBody>
                    <a:bodyPr/>
                    <a:lstStyle/>
                    <a:p>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739185329"/>
                  </a:ext>
                </a:extLst>
              </a:tr>
              <a:tr h="261113">
                <a:tc rowSpan="2">
                  <a:txBody>
                    <a:bodyPr/>
                    <a:lstStyle/>
                    <a:p>
                      <a:r>
                        <a:rPr lang="da-DK" sz="1100">
                          <a:effectLst/>
                          <a:latin typeface="Times" pitchFamily="2" charset="0"/>
                        </a:rPr>
                        <a:t>Engage with XFEL to understand their operational model of </a:t>
                      </a:r>
                      <a:endParaRPr lang="da-DK" sz="1300">
                        <a:effectLst/>
                      </a:endParaRPr>
                    </a:p>
                    <a:p>
                      <a:r>
                        <a:rPr lang="da-DK" sz="1100">
                          <a:effectLst/>
                          <a:latin typeface="Times" pitchFamily="2" charset="0"/>
                        </a:rPr>
                        <a:t>-collectiing data</a:t>
                      </a:r>
                      <a:br>
                        <a:rPr lang="da-DK" sz="1100">
                          <a:effectLst/>
                          <a:latin typeface="Times" pitchFamily="2" charset="0"/>
                        </a:rPr>
                      </a:br>
                      <a:r>
                        <a:rPr lang="da-DK" sz="1100">
                          <a:effectLst/>
                          <a:latin typeface="Times" pitchFamily="2" charset="0"/>
                        </a:rPr>
                        <a:t>-their initial processing</a:t>
                      </a:r>
                      <a:br>
                        <a:rPr lang="da-DK" sz="1100">
                          <a:effectLst/>
                          <a:latin typeface="Times" pitchFamily="2" charset="0"/>
                        </a:rPr>
                      </a:br>
                      <a:r>
                        <a:rPr lang="da-DK" sz="1100">
                          <a:effectLst/>
                          <a:latin typeface="Times" pitchFamily="2" charset="0"/>
                        </a:rPr>
                        <a:t>-how data is transferred to DESY -Offline processing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100">
                          <a:solidFill>
                            <a:srgbClr val="0000FF"/>
                          </a:solidFill>
                          <a:effectLst/>
                          <a:latin typeface="Times" pitchFamily="2" charset="0"/>
                        </a:rPr>
                        <a:t>Jesper Rude Selknaes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100">
                          <a:effectLst/>
                          <a:latin typeface="Times" pitchFamily="2" charset="0"/>
                        </a:rPr>
                        <a:t>DST has utilized our contacts gained under the EOSC pilot project and has started discussions with DESY and XFEL on these matters. These talks are in a very early state due to the summer vacation period and increased focus on meeting the group end of construction milestones. </a:t>
                      </a:r>
                      <a:endParaRPr lang="da-DK" sz="130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031609"/>
                  </a:ext>
                </a:extLst>
              </a:tr>
              <a:tr h="870378">
                <a:tc vMerge="1">
                  <a:txBody>
                    <a:bodyPr/>
                    <a:lstStyle/>
                    <a:p>
                      <a:endParaRPr lang="en-GB"/>
                    </a:p>
                  </a:txBody>
                  <a:tcPr/>
                </a:tc>
                <a:tc>
                  <a:txBody>
                    <a:bodyPr/>
                    <a:lstStyle/>
                    <a:p>
                      <a:endParaRPr lang="da-DK" sz="1300" dirty="0">
                        <a:effectLst/>
                      </a:endParaRPr>
                    </a:p>
                  </a:txBody>
                  <a:tcPr marL="87038" marR="87038" marT="43519" marB="43519"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963065034"/>
                  </a:ext>
                </a:extLst>
              </a:tr>
            </a:tbl>
          </a:graphicData>
        </a:graphic>
      </p:graphicFrame>
      <p:sp>
        <p:nvSpPr>
          <p:cNvPr id="4" name="Slide Number Placeholder 3">
            <a:extLst>
              <a:ext uri="{FF2B5EF4-FFF2-40B4-BE49-F238E27FC236}">
                <a16:creationId xmlns:a16="http://schemas.microsoft.com/office/drawing/2014/main" id="{80E58DF6-0333-9242-A744-AD0695A55530}"/>
              </a:ext>
            </a:extLst>
          </p:cNvPr>
          <p:cNvSpPr>
            <a:spLocks noGrp="1"/>
          </p:cNvSpPr>
          <p:nvPr>
            <p:ph type="sldNum" sz="quarter" idx="12"/>
          </p:nvPr>
        </p:nvSpPr>
        <p:spPr/>
        <p:txBody>
          <a:bodyPr/>
          <a:lstStyle/>
          <a:p>
            <a:fld id="{551115BC-487E-4422-894C-CB7CD3E79223}" type="slidenum">
              <a:rPr lang="sv-SE" smtClean="0"/>
              <a:t>25</a:t>
            </a:fld>
            <a:endParaRPr lang="sv-SE" dirty="0"/>
          </a:p>
        </p:txBody>
      </p:sp>
      <p:pic>
        <p:nvPicPr>
          <p:cNvPr id="13313" name="Picture 1" descr="page2image2672">
            <a:extLst>
              <a:ext uri="{FF2B5EF4-FFF2-40B4-BE49-F238E27FC236}">
                <a16:creationId xmlns:a16="http://schemas.microsoft.com/office/drawing/2014/main" id="{14201D45-70B8-C94F-AD0F-AC723F89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160020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2image4384">
            <a:extLst>
              <a:ext uri="{FF2B5EF4-FFF2-40B4-BE49-F238E27FC236}">
                <a16:creationId xmlns:a16="http://schemas.microsoft.com/office/drawing/2014/main" id="{4528B676-9818-4645-B5F1-7481BC64F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600200"/>
            <a:ext cx="127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page2image8224">
            <a:extLst>
              <a:ext uri="{FF2B5EF4-FFF2-40B4-BE49-F238E27FC236}">
                <a16:creationId xmlns:a16="http://schemas.microsoft.com/office/drawing/2014/main" id="{19FFE8DE-10B6-2246-8B84-664752A63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age2image8384">
            <a:extLst>
              <a:ext uri="{FF2B5EF4-FFF2-40B4-BE49-F238E27FC236}">
                <a16:creationId xmlns:a16="http://schemas.microsoft.com/office/drawing/2014/main" id="{6479332F-AE6B-5A48-8FC1-B24DE7BC8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page2image13792">
            <a:extLst>
              <a:ext uri="{FF2B5EF4-FFF2-40B4-BE49-F238E27FC236}">
                <a16:creationId xmlns:a16="http://schemas.microsoft.com/office/drawing/2014/main" id="{A5E82CB6-2903-7E40-AC5E-BA85E2B6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1600200"/>
            <a:ext cx="901700" cy="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page2image17416">
            <a:extLst>
              <a:ext uri="{FF2B5EF4-FFF2-40B4-BE49-F238E27FC236}">
                <a16:creationId xmlns:a16="http://schemas.microsoft.com/office/drawing/2014/main" id="{D9CC4D9C-BD9F-3348-BF14-9B67EF9ED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age2image17576">
            <a:extLst>
              <a:ext uri="{FF2B5EF4-FFF2-40B4-BE49-F238E27FC236}">
                <a16:creationId xmlns:a16="http://schemas.microsoft.com/office/drawing/2014/main" id="{87E6C119-1904-2B41-A518-23C83557B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age2image26328">
            <a:extLst>
              <a:ext uri="{FF2B5EF4-FFF2-40B4-BE49-F238E27FC236}">
                <a16:creationId xmlns:a16="http://schemas.microsoft.com/office/drawing/2014/main" id="{79B9C05F-1340-F146-9DE9-E4C92A2A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600200"/>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page2image26488">
            <a:extLst>
              <a:ext uri="{FF2B5EF4-FFF2-40B4-BE49-F238E27FC236}">
                <a16:creationId xmlns:a16="http://schemas.microsoft.com/office/drawing/2014/main" id="{2C726C4F-F410-E040-B707-26B472FEB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600200"/>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page2image30040">
            <a:extLst>
              <a:ext uri="{FF2B5EF4-FFF2-40B4-BE49-F238E27FC236}">
                <a16:creationId xmlns:a16="http://schemas.microsoft.com/office/drawing/2014/main" id="{902C6E70-A4AA-0D41-94D2-7D7B4B6E5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25" y="1600200"/>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9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F638-78DF-7342-B484-1BFF7FB77780}"/>
              </a:ext>
            </a:extLst>
          </p:cNvPr>
          <p:cNvSpPr>
            <a:spLocks noGrp="1"/>
          </p:cNvSpPr>
          <p:nvPr>
            <p:ph type="title"/>
          </p:nvPr>
        </p:nvSpPr>
        <p:spPr/>
        <p:txBody>
          <a:bodyPr/>
          <a:lstStyle/>
          <a:p>
            <a:r>
              <a:rPr lang="en-GB" dirty="0"/>
              <a:t>STAP Recommendations for DST, Q1 2019 (2:2)</a:t>
            </a:r>
          </a:p>
        </p:txBody>
      </p:sp>
      <p:graphicFrame>
        <p:nvGraphicFramePr>
          <p:cNvPr id="5" name="Content Placeholder 4">
            <a:extLst>
              <a:ext uri="{FF2B5EF4-FFF2-40B4-BE49-F238E27FC236}">
                <a16:creationId xmlns:a16="http://schemas.microsoft.com/office/drawing/2014/main" id="{06A0C08F-8C2B-B845-BFE6-5E6740CB5946}"/>
              </a:ext>
            </a:extLst>
          </p:cNvPr>
          <p:cNvGraphicFramePr>
            <a:graphicFrameLocks noGrp="1"/>
          </p:cNvGraphicFramePr>
          <p:nvPr>
            <p:ph idx="1"/>
          </p:nvPr>
        </p:nvGraphicFramePr>
        <p:xfrm>
          <a:off x="609600" y="2125821"/>
          <a:ext cx="10972800" cy="3474720"/>
        </p:xfrm>
        <a:graphic>
          <a:graphicData uri="http://schemas.openxmlformats.org/drawingml/2006/table">
            <a:tbl>
              <a:tblPr/>
              <a:tblGrid>
                <a:gridCol w="3657600">
                  <a:extLst>
                    <a:ext uri="{9D8B030D-6E8A-4147-A177-3AD203B41FA5}">
                      <a16:colId xmlns:a16="http://schemas.microsoft.com/office/drawing/2014/main" val="1023188102"/>
                    </a:ext>
                  </a:extLst>
                </a:gridCol>
                <a:gridCol w="3657600">
                  <a:extLst>
                    <a:ext uri="{9D8B030D-6E8A-4147-A177-3AD203B41FA5}">
                      <a16:colId xmlns:a16="http://schemas.microsoft.com/office/drawing/2014/main" val="1645584906"/>
                    </a:ext>
                  </a:extLst>
                </a:gridCol>
                <a:gridCol w="3657600">
                  <a:extLst>
                    <a:ext uri="{9D8B030D-6E8A-4147-A177-3AD203B41FA5}">
                      <a16:colId xmlns:a16="http://schemas.microsoft.com/office/drawing/2014/main" val="360665996"/>
                    </a:ext>
                  </a:extLst>
                </a:gridCol>
              </a:tblGrid>
              <a:tr h="0">
                <a:tc rowSpan="2">
                  <a:txBody>
                    <a:bodyPr/>
                    <a:lstStyle/>
                    <a:p>
                      <a:r>
                        <a:rPr lang="da-DK" sz="1200">
                          <a:effectLst/>
                          <a:latin typeface="Times" pitchFamily="2" charset="0"/>
                        </a:rPr>
                        <a:t>DMSC, as part of central Networking activity, should deploy and manage own PerfSonar networking infrastructure at key points on the overall network, to ensure that performance can be monitored appropriatly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is raising this point in the central networking group.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368729"/>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13801020"/>
                  </a:ext>
                </a:extLst>
              </a:tr>
              <a:tr h="0">
                <a:tc rowSpan="2">
                  <a:txBody>
                    <a:bodyPr/>
                    <a:lstStyle/>
                    <a:p>
                      <a:r>
                        <a:rPr lang="da-DK" sz="1200">
                          <a:effectLst/>
                          <a:latin typeface="Times" pitchFamily="2" charset="0"/>
                        </a:rPr>
                        <a:t>Get data rates from existing facilities ASAP (ISIS and SNS) to understand what level of compute and storage that will be needed on day 1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has started this process with collaborators in the PaNOSC project.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798393"/>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629950428"/>
                  </a:ext>
                </a:extLst>
              </a:tr>
              <a:tr h="0">
                <a:tc rowSpan="2">
                  <a:txBody>
                    <a:bodyPr/>
                    <a:lstStyle/>
                    <a:p>
                      <a:r>
                        <a:rPr lang="da-DK" sz="1200">
                          <a:effectLst/>
                          <a:latin typeface="Times" pitchFamily="2" charset="0"/>
                        </a:rPr>
                        <a:t>Consider to whom the storage will need to be presented to, and ensure that the tech solution chosen can operate in the way required by DMSC and for the end user's need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DST in engaging with other the groups at DMSC and with other stakeholder as they become known to us on this matter. DST expects that the experiences gained by the ECDC group on the loaner IBM Spectrum Scale system deployed in the Utgaard lab will provide valuable information in this matter.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895209"/>
                  </a:ext>
                </a:extLst>
              </a:tr>
              <a:tr h="0">
                <a:tc vMerge="1">
                  <a:txBody>
                    <a:bodyPr/>
                    <a:lstStyle/>
                    <a:p>
                      <a:endParaRPr lang="en-GB"/>
                    </a:p>
                  </a:txBody>
                  <a:tcPr/>
                </a:tc>
                <a:tc>
                  <a:txBody>
                    <a:bodyPr/>
                    <a:lstStyle/>
                    <a:p>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4163776283"/>
                  </a:ext>
                </a:extLst>
              </a:tr>
              <a:tr h="0">
                <a:tc rowSpan="2">
                  <a:txBody>
                    <a:bodyPr/>
                    <a:lstStyle/>
                    <a:p>
                      <a:r>
                        <a:rPr lang="da-DK" sz="1200">
                          <a:effectLst/>
                          <a:latin typeface="Times" pitchFamily="2" charset="0"/>
                        </a:rPr>
                        <a:t>Adopt NFSv4 from day 1 if/when buidling a new storage solution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da-DK" sz="1200">
                          <a:solidFill>
                            <a:srgbClr val="0000FF"/>
                          </a:solidFill>
                          <a:effectLst/>
                          <a:latin typeface="Times" pitchFamily="2" charset="0"/>
                        </a:rPr>
                        <a:t>Jesper Rude Selknaes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6096" cap="flat" cmpd="sng" algn="ctr">
                      <a:solidFill>
                        <a:srgbClr val="0000FF"/>
                      </a:solidFill>
                      <a:prstDash val="solid"/>
                      <a:round/>
                      <a:headEnd type="none" w="med" len="med"/>
                      <a:tailEnd type="none" w="med" len="med"/>
                    </a:lnB>
                  </a:tcPr>
                </a:tc>
                <a:tc rowSpan="2">
                  <a:txBody>
                    <a:bodyPr/>
                    <a:lstStyle/>
                    <a:p>
                      <a:r>
                        <a:rPr lang="da-DK" sz="1200">
                          <a:effectLst/>
                          <a:latin typeface="Times" pitchFamily="2" charset="0"/>
                        </a:rPr>
                        <a:t>While DST is currently hosting a number of storage systems exposed on a mix of NFSv3 and NFSv4, we take the STAPs recommendation to hart when formulating the tenders for future storage systems. </a:t>
                      </a:r>
                      <a:endParaRPr lang="da-DK">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604365"/>
                  </a:ext>
                </a:extLst>
              </a:tr>
              <a:tr h="0">
                <a:tc vMerge="1">
                  <a:txBody>
                    <a:bodyPr/>
                    <a:lstStyle/>
                    <a:p>
                      <a:endParaRPr lang="en-GB"/>
                    </a:p>
                  </a:txBody>
                  <a:tcPr/>
                </a:tc>
                <a:tc>
                  <a:txBody>
                    <a:bodyPr/>
                    <a:lstStyle/>
                    <a:p>
                      <a:endParaRPr lang="da-DK"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6096" cap="flat" cmpd="sng" algn="ctr">
                      <a:solidFill>
                        <a:srgbClr val="0000FF"/>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484453804"/>
                  </a:ext>
                </a:extLst>
              </a:tr>
            </a:tbl>
          </a:graphicData>
        </a:graphic>
      </p:graphicFrame>
      <p:sp>
        <p:nvSpPr>
          <p:cNvPr id="4" name="Slide Number Placeholder 3">
            <a:extLst>
              <a:ext uri="{FF2B5EF4-FFF2-40B4-BE49-F238E27FC236}">
                <a16:creationId xmlns:a16="http://schemas.microsoft.com/office/drawing/2014/main" id="{9572FEC3-0AFF-F949-BBD2-1022C60864A9}"/>
              </a:ext>
            </a:extLst>
          </p:cNvPr>
          <p:cNvSpPr>
            <a:spLocks noGrp="1"/>
          </p:cNvSpPr>
          <p:nvPr>
            <p:ph type="sldNum" sz="quarter" idx="12"/>
          </p:nvPr>
        </p:nvSpPr>
        <p:spPr/>
        <p:txBody>
          <a:bodyPr/>
          <a:lstStyle/>
          <a:p>
            <a:fld id="{551115BC-487E-4422-894C-CB7CD3E79223}" type="slidenum">
              <a:rPr lang="sv-SE" smtClean="0"/>
              <a:t>26</a:t>
            </a:fld>
            <a:endParaRPr lang="sv-SE" dirty="0"/>
          </a:p>
        </p:txBody>
      </p:sp>
      <p:pic>
        <p:nvPicPr>
          <p:cNvPr id="14337" name="Picture 1" descr="page3image4272">
            <a:extLst>
              <a:ext uri="{FF2B5EF4-FFF2-40B4-BE49-F238E27FC236}">
                <a16:creationId xmlns:a16="http://schemas.microsoft.com/office/drawing/2014/main" id="{8E8B41BD-09B5-4449-89C7-1E3089B35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2566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age3image5488">
            <a:extLst>
              <a:ext uri="{FF2B5EF4-FFF2-40B4-BE49-F238E27FC236}">
                <a16:creationId xmlns:a16="http://schemas.microsoft.com/office/drawing/2014/main" id="{4D1A5773-9FBD-4A40-B5F1-967CD862E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page3image5648">
            <a:extLst>
              <a:ext uri="{FF2B5EF4-FFF2-40B4-BE49-F238E27FC236}">
                <a16:creationId xmlns:a16="http://schemas.microsoft.com/office/drawing/2014/main" id="{5731EA36-FE56-834A-A282-3F9C7AC73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age3image6112">
            <a:extLst>
              <a:ext uri="{FF2B5EF4-FFF2-40B4-BE49-F238E27FC236}">
                <a16:creationId xmlns:a16="http://schemas.microsoft.com/office/drawing/2014/main" id="{A6C49B1A-74BF-B540-A3BE-081723B0E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25663"/>
            <a:ext cx="127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page3image11976">
            <a:extLst>
              <a:ext uri="{FF2B5EF4-FFF2-40B4-BE49-F238E27FC236}">
                <a16:creationId xmlns:a16="http://schemas.microsoft.com/office/drawing/2014/main" id="{1545F88A-C35B-804D-A865-F384C64FA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age3image12136">
            <a:extLst>
              <a:ext uri="{FF2B5EF4-FFF2-40B4-BE49-F238E27FC236}">
                <a16:creationId xmlns:a16="http://schemas.microsoft.com/office/drawing/2014/main" id="{2112D5CE-A97D-FF4F-B417-EE6EF1BE1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page3image18456">
            <a:extLst>
              <a:ext uri="{FF2B5EF4-FFF2-40B4-BE49-F238E27FC236}">
                <a16:creationId xmlns:a16="http://schemas.microsoft.com/office/drawing/2014/main" id="{E4C8FD0D-61C5-2B45-B0E4-1C4ACF900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age3image18616">
            <a:extLst>
              <a:ext uri="{FF2B5EF4-FFF2-40B4-BE49-F238E27FC236}">
                <a16:creationId xmlns:a16="http://schemas.microsoft.com/office/drawing/2014/main" id="{80C44BC8-345E-5347-B4B3-C1D79868C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page3image26128">
            <a:extLst>
              <a:ext uri="{FF2B5EF4-FFF2-40B4-BE49-F238E27FC236}">
                <a16:creationId xmlns:a16="http://schemas.microsoft.com/office/drawing/2014/main" id="{95F98FF3-C27A-5144-910D-3D65A47F9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25663"/>
            <a:ext cx="381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page3image26288">
            <a:extLst>
              <a:ext uri="{FF2B5EF4-FFF2-40B4-BE49-F238E27FC236}">
                <a16:creationId xmlns:a16="http://schemas.microsoft.com/office/drawing/2014/main" id="{F1F29D21-D8C8-364B-B7BE-4ADC2D61F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5663"/>
            <a:ext cx="317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59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BAEF-297C-9146-A308-D71D83509820}"/>
              </a:ext>
            </a:extLst>
          </p:cNvPr>
          <p:cNvSpPr>
            <a:spLocks noGrp="1"/>
          </p:cNvSpPr>
          <p:nvPr>
            <p:ph type="title"/>
          </p:nvPr>
        </p:nvSpPr>
        <p:spPr/>
        <p:txBody>
          <a:bodyPr/>
          <a:lstStyle/>
          <a:p>
            <a:r>
              <a:rPr lang="en-GB" dirty="0"/>
              <a:t>Infrastructure components – requirements and considerations</a:t>
            </a:r>
          </a:p>
        </p:txBody>
      </p:sp>
      <p:sp>
        <p:nvSpPr>
          <p:cNvPr id="3" name="Content Placeholder 2">
            <a:extLst>
              <a:ext uri="{FF2B5EF4-FFF2-40B4-BE49-F238E27FC236}">
                <a16:creationId xmlns:a16="http://schemas.microsoft.com/office/drawing/2014/main" id="{D20B4A57-24F5-EA43-9325-B4A0468D31A2}"/>
              </a:ext>
            </a:extLst>
          </p:cNvPr>
          <p:cNvSpPr>
            <a:spLocks noGrp="1"/>
          </p:cNvSpPr>
          <p:nvPr>
            <p:ph idx="1"/>
          </p:nvPr>
        </p:nvSpPr>
        <p:spPr>
          <a:xfrm>
            <a:off x="1327047" y="1772816"/>
            <a:ext cx="8798768" cy="4948662"/>
          </a:xfrm>
        </p:spPr>
        <p:txBody>
          <a:bodyPr>
            <a:normAutofit fontScale="85000" lnSpcReduction="20000"/>
          </a:bodyPr>
          <a:lstStyle/>
          <a:p>
            <a:r>
              <a:rPr lang="en-GB" dirty="0"/>
              <a:t>The following slides are only for information/reference (not to be included as part of the STAP presentation).</a:t>
            </a:r>
          </a:p>
          <a:p>
            <a:r>
              <a:rPr lang="en-GB" dirty="0"/>
              <a:t>The slides presents the infrastructure components to support the neutron data flow from it leaves the detector until it enters and is processed in, the offline environment for re-reduction/analysis by users, and is based on requirements estimated by the relevant stakeholder groups at DMSC.</a:t>
            </a:r>
          </a:p>
          <a:p>
            <a:r>
              <a:rPr lang="en-GB" dirty="0"/>
              <a:t>For each infrastructure component the following is discussed:</a:t>
            </a:r>
          </a:p>
          <a:p>
            <a:pPr lvl="1"/>
            <a:r>
              <a:rPr lang="en-GB" dirty="0"/>
              <a:t>Interfaces</a:t>
            </a:r>
          </a:p>
          <a:p>
            <a:pPr lvl="1"/>
            <a:r>
              <a:rPr lang="en-GB" dirty="0"/>
              <a:t>Specifications</a:t>
            </a:r>
          </a:p>
          <a:p>
            <a:pPr lvl="1"/>
            <a:r>
              <a:rPr lang="en-GB" dirty="0"/>
              <a:t>Network</a:t>
            </a:r>
          </a:p>
          <a:p>
            <a:pPr lvl="1"/>
            <a:r>
              <a:rPr lang="en-GB" dirty="0"/>
              <a:t>Implementation</a:t>
            </a:r>
          </a:p>
          <a:p>
            <a:pPr lvl="1"/>
            <a:r>
              <a:rPr lang="en-GB" dirty="0"/>
              <a:t>Cost (estimated)</a:t>
            </a:r>
          </a:p>
          <a:p>
            <a:pPr lvl="1"/>
            <a:r>
              <a:rPr lang="en-GB" dirty="0"/>
              <a:t>Considerations:</a:t>
            </a:r>
          </a:p>
          <a:p>
            <a:pPr lvl="2"/>
            <a:r>
              <a:rPr lang="en-GB" dirty="0"/>
              <a:t>Procurement</a:t>
            </a:r>
          </a:p>
          <a:p>
            <a:pPr lvl="2"/>
            <a:r>
              <a:rPr lang="en-GB" dirty="0"/>
              <a:t>Installation</a:t>
            </a:r>
          </a:p>
          <a:p>
            <a:pPr lvl="2"/>
            <a:r>
              <a:rPr lang="en-GB" dirty="0"/>
              <a:t>Deployment</a:t>
            </a:r>
          </a:p>
          <a:p>
            <a:pPr lvl="2"/>
            <a:r>
              <a:rPr lang="en-GB" dirty="0"/>
              <a:t>Reliability</a:t>
            </a:r>
          </a:p>
          <a:p>
            <a:r>
              <a:rPr lang="en-GB" dirty="0"/>
              <a:t>For reference, please refer to Data-flow diagrams given earlier.</a:t>
            </a:r>
          </a:p>
          <a:p>
            <a:r>
              <a:rPr lang="en-GB" dirty="0"/>
              <a:t>Please note that this is a very infrastructure-centric draft, is still preliminary, with significant unknowns/parts missing, and is subject to change.</a:t>
            </a:r>
          </a:p>
          <a:p>
            <a:pPr marL="0" indent="0">
              <a:buNone/>
            </a:pPr>
            <a:endParaRPr lang="en-GB" dirty="0"/>
          </a:p>
        </p:txBody>
      </p:sp>
      <p:sp>
        <p:nvSpPr>
          <p:cNvPr id="4" name="Slide Number Placeholder 3">
            <a:extLst>
              <a:ext uri="{FF2B5EF4-FFF2-40B4-BE49-F238E27FC236}">
                <a16:creationId xmlns:a16="http://schemas.microsoft.com/office/drawing/2014/main" id="{C95B853B-A760-BB46-B673-3E394063A776}"/>
              </a:ext>
            </a:extLst>
          </p:cNvPr>
          <p:cNvSpPr>
            <a:spLocks noGrp="1"/>
          </p:cNvSpPr>
          <p:nvPr>
            <p:ph type="sldNum" sz="quarter" idx="12"/>
          </p:nvPr>
        </p:nvSpPr>
        <p:spPr/>
        <p:txBody>
          <a:bodyPr/>
          <a:lstStyle/>
          <a:p>
            <a:fld id="{551115BC-487E-4422-894C-CB7CD3E79223}" type="slidenum">
              <a:rPr lang="sv-SE" smtClean="0"/>
              <a:t>27</a:t>
            </a:fld>
            <a:endParaRPr lang="sv-SE" dirty="0"/>
          </a:p>
        </p:txBody>
      </p:sp>
    </p:spTree>
    <p:extLst>
      <p:ext uri="{BB962C8B-B14F-4D97-AF65-F5344CB8AC3E}">
        <p14:creationId xmlns:p14="http://schemas.microsoft.com/office/powerpoint/2010/main" val="4069499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7171-4678-494B-B945-4529196CD5E1}"/>
              </a:ext>
            </a:extLst>
          </p:cNvPr>
          <p:cNvSpPr>
            <a:spLocks noGrp="1"/>
          </p:cNvSpPr>
          <p:nvPr>
            <p:ph type="title"/>
          </p:nvPr>
        </p:nvSpPr>
        <p:spPr/>
        <p:txBody>
          <a:bodyPr/>
          <a:lstStyle/>
          <a:p>
            <a:r>
              <a:rPr lang="en-GB" dirty="0"/>
              <a:t>Requirements: EFU (Sep 2019)</a:t>
            </a:r>
          </a:p>
        </p:txBody>
      </p:sp>
      <p:graphicFrame>
        <p:nvGraphicFramePr>
          <p:cNvPr id="5" name="Content Placeholder 4">
            <a:extLst>
              <a:ext uri="{FF2B5EF4-FFF2-40B4-BE49-F238E27FC236}">
                <a16:creationId xmlns:a16="http://schemas.microsoft.com/office/drawing/2014/main" id="{A4B3AE42-56B9-6E4D-8C7C-28796440BC40}"/>
              </a:ext>
            </a:extLst>
          </p:cNvPr>
          <p:cNvGraphicFramePr>
            <a:graphicFrameLocks noGrp="1"/>
          </p:cNvGraphicFramePr>
          <p:nvPr>
            <p:ph idx="1"/>
          </p:nvPr>
        </p:nvGraphicFramePr>
        <p:xfrm>
          <a:off x="2366545" y="1600200"/>
          <a:ext cx="7458909" cy="4525964"/>
        </p:xfrm>
        <a:graphic>
          <a:graphicData uri="http://schemas.openxmlformats.org/drawingml/2006/table">
            <a:tbl>
              <a:tblPr firstRow="1" firstCol="1" bandRow="1">
                <a:tableStyleId>{5C22544A-7EE6-4342-B048-85BDC9FD1C3A}</a:tableStyleId>
              </a:tblPr>
              <a:tblGrid>
                <a:gridCol w="1072965">
                  <a:extLst>
                    <a:ext uri="{9D8B030D-6E8A-4147-A177-3AD203B41FA5}">
                      <a16:colId xmlns:a16="http://schemas.microsoft.com/office/drawing/2014/main" val="3115187629"/>
                    </a:ext>
                  </a:extLst>
                </a:gridCol>
                <a:gridCol w="3142488">
                  <a:extLst>
                    <a:ext uri="{9D8B030D-6E8A-4147-A177-3AD203B41FA5}">
                      <a16:colId xmlns:a16="http://schemas.microsoft.com/office/drawing/2014/main" val="3924343979"/>
                    </a:ext>
                  </a:extLst>
                </a:gridCol>
                <a:gridCol w="100968">
                  <a:extLst>
                    <a:ext uri="{9D8B030D-6E8A-4147-A177-3AD203B41FA5}">
                      <a16:colId xmlns:a16="http://schemas.microsoft.com/office/drawing/2014/main" val="2730503500"/>
                    </a:ext>
                  </a:extLst>
                </a:gridCol>
                <a:gridCol w="3142488">
                  <a:extLst>
                    <a:ext uri="{9D8B030D-6E8A-4147-A177-3AD203B41FA5}">
                      <a16:colId xmlns:a16="http://schemas.microsoft.com/office/drawing/2014/main" val="1029689506"/>
                    </a:ext>
                  </a:extLst>
                </a:gridCol>
              </a:tblGrid>
              <a:tr h="156068">
                <a:tc>
                  <a:txBody>
                    <a:bodyPr/>
                    <a:lstStyle/>
                    <a:p>
                      <a:pPr algn="l">
                        <a:spcAft>
                          <a:spcPts val="0"/>
                        </a:spcAft>
                      </a:pPr>
                      <a:r>
                        <a:rPr lang="en-US" sz="1000">
                          <a:effectLst/>
                        </a:rPr>
                        <a:t>Type: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Event Formation Unit (EFU)</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075916"/>
                  </a:ext>
                </a:extLst>
              </a:tr>
              <a:tr h="156068">
                <a:tc>
                  <a:txBody>
                    <a:bodyPr/>
                    <a:lstStyle/>
                    <a:p>
                      <a:pPr algn="l">
                        <a:spcAft>
                          <a:spcPts val="0"/>
                        </a:spcAft>
                      </a:pPr>
                      <a:r>
                        <a:rPr lang="en-US" sz="1000">
                          <a:effectLst/>
                        </a:rPr>
                        <a:t>Function: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Creates events from digitized detector output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4801623"/>
                  </a:ext>
                </a:extLst>
              </a:tr>
              <a:tr h="468203">
                <a:tc rowSpan="2">
                  <a:txBody>
                    <a:bodyPr/>
                    <a:lstStyle/>
                    <a:p>
                      <a:pPr algn="l">
                        <a:spcAft>
                          <a:spcPts val="0"/>
                        </a:spcAft>
                      </a:pPr>
                      <a:r>
                        <a:rPr lang="en-US" sz="1000">
                          <a:effectLst/>
                        </a:rPr>
                        <a:t>Interfaces: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a:txBody>
                    <a:bodyPr/>
                    <a:lstStyle/>
                    <a:p>
                      <a:pPr algn="l">
                        <a:spcAft>
                          <a:spcPts val="0"/>
                        </a:spcAft>
                      </a:pPr>
                      <a:r>
                        <a:rPr lang="en-US" sz="1000">
                          <a:effectLst/>
                        </a:rPr>
                        <a:t>In: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Digitized detector output [UDP] – direct fiber from detector(/switch) lead by passive patching (via comms rooms) to CUB</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extLst>
                  <a:ext uri="{0D108BD9-81ED-4DB2-BD59-A6C34878D82A}">
                    <a16:rowId xmlns:a16="http://schemas.microsoft.com/office/drawing/2014/main" val="1418077160"/>
                  </a:ext>
                </a:extLst>
              </a:tr>
              <a:tr h="156068">
                <a:tc vMerge="1">
                  <a:txBody>
                    <a:bodyPr/>
                    <a:lstStyle/>
                    <a:p>
                      <a:endParaRPr lang="en-GB"/>
                    </a:p>
                  </a:txBody>
                  <a:tcPr/>
                </a:tc>
                <a:tc>
                  <a:txBody>
                    <a:bodyPr/>
                    <a:lstStyle/>
                    <a:p>
                      <a:pPr algn="l">
                        <a:spcAft>
                          <a:spcPts val="0"/>
                        </a:spcAft>
                      </a:pPr>
                      <a:r>
                        <a:rPr lang="en-US" sz="1000">
                          <a:effectLst/>
                        </a:rPr>
                        <a:t>Out: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Event data fed into data aggregator (kafka-cluster) [UDP]</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extLst>
                  <a:ext uri="{0D108BD9-81ED-4DB2-BD59-A6C34878D82A}">
                    <a16:rowId xmlns:a16="http://schemas.microsoft.com/office/drawing/2014/main" val="3748016132"/>
                  </a:ext>
                </a:extLst>
              </a:tr>
              <a:tr h="468203">
                <a:tc>
                  <a:txBody>
                    <a:bodyPr/>
                    <a:lstStyle/>
                    <a:p>
                      <a:pPr algn="l">
                        <a:spcAft>
                          <a:spcPts val="0"/>
                        </a:spcAft>
                      </a:pPr>
                      <a:r>
                        <a:rPr lang="en-US" sz="1000">
                          <a:effectLst/>
                        </a:rPr>
                        <a:t>Specifications: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 core E5</a:t>
                      </a:r>
                      <a:endParaRPr lang="da-DK" sz="1000">
                        <a:effectLst/>
                      </a:endParaRPr>
                    </a:p>
                    <a:p>
                      <a:pPr algn="l">
                        <a:spcAft>
                          <a:spcPts val="0"/>
                        </a:spcAft>
                      </a:pPr>
                      <a:r>
                        <a:rPr lang="en-US" sz="1000">
                          <a:effectLst/>
                        </a:rPr>
                        <a:t>64GB RAM (8x8)</a:t>
                      </a:r>
                      <a:endParaRPr lang="da-DK" sz="1000">
                        <a:effectLst/>
                      </a:endParaRPr>
                    </a:p>
                    <a:p>
                      <a:pPr algn="l">
                        <a:spcAft>
                          <a:spcPts val="0"/>
                        </a:spcAft>
                      </a:pPr>
                      <a:r>
                        <a:rPr lang="en-US" sz="1000">
                          <a:effectLst/>
                        </a:rPr>
                        <a:t>4xSSD (480GB)</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1040256"/>
                  </a:ext>
                </a:extLst>
              </a:tr>
              <a:tr h="156068">
                <a:tc>
                  <a:txBody>
                    <a:bodyPr/>
                    <a:lstStyle/>
                    <a:p>
                      <a:pPr algn="l">
                        <a:spcAft>
                          <a:spcPts val="0"/>
                        </a:spcAft>
                      </a:pPr>
                      <a:r>
                        <a:rPr lang="en-US" sz="1000">
                          <a:effectLst/>
                        </a:rPr>
                        <a:t>Network: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100G ethernet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8477932"/>
                  </a:ext>
                </a:extLst>
              </a:tr>
              <a:tr h="156068">
                <a:tc>
                  <a:txBody>
                    <a:bodyPr/>
                    <a:lstStyle/>
                    <a:p>
                      <a:pPr algn="l">
                        <a:spcAft>
                          <a:spcPts val="0"/>
                        </a:spcAft>
                      </a:pPr>
                      <a:r>
                        <a:rPr lang="en-US" sz="1000">
                          <a:effectLst/>
                        </a:rPr>
                        <a:t>Implementation: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One or more (up to 5 expected) physical nodes per detector fiber (typically two nodes per instrument)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75447944"/>
                  </a:ext>
                </a:extLst>
              </a:tr>
              <a:tr h="156068">
                <a:tc>
                  <a:txBody>
                    <a:bodyPr/>
                    <a:lstStyle/>
                    <a:p>
                      <a:pPr algn="l">
                        <a:spcAft>
                          <a:spcPts val="0"/>
                        </a:spcAft>
                      </a:pPr>
                      <a:r>
                        <a:rPr lang="en-US" sz="1000">
                          <a:effectLst/>
                        </a:rPr>
                        <a:t>Cost (est.):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3">
                  <a:txBody>
                    <a:bodyPr/>
                    <a:lstStyle/>
                    <a:p>
                      <a:pPr algn="l">
                        <a:spcAft>
                          <a:spcPts val="0"/>
                        </a:spcAft>
                      </a:pPr>
                      <a:r>
                        <a:rPr lang="en-US" sz="1000">
                          <a:effectLst/>
                        </a:rPr>
                        <a:t>10k€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5652057"/>
                  </a:ext>
                </a:extLst>
              </a:tr>
              <a:tr h="1092474">
                <a:tc rowSpan="4">
                  <a:txBody>
                    <a:bodyPr/>
                    <a:lstStyle/>
                    <a:p>
                      <a:pPr algn="l">
                        <a:spcAft>
                          <a:spcPts val="0"/>
                        </a:spcAft>
                      </a:pPr>
                      <a:r>
                        <a:rPr lang="en-US" sz="1000">
                          <a:effectLst/>
                        </a:rPr>
                        <a:t>Considerations:</a:t>
                      </a:r>
                      <a:endParaRPr lang="da-DK" sz="1000">
                        <a:effectLst/>
                      </a:endParaRPr>
                    </a:p>
                    <a:p>
                      <a:pPr algn="l">
                        <a:spcAft>
                          <a:spcPts val="0"/>
                        </a:spcAft>
                      </a:pPr>
                      <a:r>
                        <a:rPr lang="en-US" sz="1000">
                          <a:effectLst/>
                        </a:rPr>
                        <a:t>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gridSpan="2">
                  <a:txBody>
                    <a:bodyPr/>
                    <a:lstStyle/>
                    <a:p>
                      <a:pPr algn="l">
                        <a:spcAft>
                          <a:spcPts val="0"/>
                        </a:spcAft>
                      </a:pPr>
                      <a:r>
                        <a:rPr lang="en-US" sz="1000">
                          <a:effectLst/>
                        </a:rPr>
                        <a:t>Procurement: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Consider buying EFU nodes in 2 batches:</a:t>
                      </a:r>
                      <a:endParaRPr lang="da-DK" sz="1000">
                        <a:effectLst/>
                      </a:endParaRPr>
                    </a:p>
                    <a:p>
                      <a:pPr marL="342900" lvl="0" indent="-342900" algn="l">
                        <a:spcAft>
                          <a:spcPts val="0"/>
                        </a:spcAft>
                        <a:buFont typeface="Symbol" pitchFamily="2" charset="2"/>
                        <a:buChar char=""/>
                      </a:pPr>
                      <a:r>
                        <a:rPr lang="en-US" sz="1000">
                          <a:effectLst/>
                        </a:rPr>
                        <a:t>11+? for first 8 instruments (BEER (2), BIFROST (1), CSPEC (2), DREAM (1), ESTIA (2), LOKI (1), MAGIC (2), ODIN (?)) – (2020Q3)</a:t>
                      </a:r>
                      <a:endParaRPr lang="da-DK" sz="1000">
                        <a:effectLst/>
                      </a:endParaRPr>
                    </a:p>
                    <a:p>
                      <a:pPr marL="342900" lvl="0" indent="-342900" algn="l">
                        <a:spcAft>
                          <a:spcPts val="0"/>
                        </a:spcAft>
                        <a:buFont typeface="Symbol" pitchFamily="2" charset="2"/>
                        <a:buChar char=""/>
                      </a:pPr>
                      <a:r>
                        <a:rPr lang="en-US" sz="1000">
                          <a:effectLst/>
                        </a:rPr>
                        <a:t>16 for next 7 instruments (T-REX (2), HEIMDAL (2), SKADI (1), MIRACLES (2), FREIA (2), VESPA (2), NMX (5)) – (2024H1)</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2611066370"/>
                  </a:ext>
                </a:extLst>
              </a:tr>
              <a:tr h="312135">
                <a:tc vMerge="1">
                  <a:txBody>
                    <a:bodyPr/>
                    <a:lstStyle/>
                    <a:p>
                      <a:endParaRPr lang="en-GB"/>
                    </a:p>
                  </a:txBody>
                  <a:tcPr/>
                </a:tc>
                <a:tc gridSpan="2">
                  <a:txBody>
                    <a:bodyPr/>
                    <a:lstStyle/>
                    <a:p>
                      <a:pPr algn="l">
                        <a:spcAft>
                          <a:spcPts val="0"/>
                        </a:spcAft>
                      </a:pPr>
                      <a:r>
                        <a:rPr lang="en-US" sz="1000">
                          <a:effectLst/>
                        </a:rPr>
                        <a:t>Installation: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Plan, implement and test/validate required fiber-connections from detectors.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3485686906"/>
                  </a:ext>
                </a:extLst>
              </a:tr>
              <a:tr h="312135">
                <a:tc vMerge="1">
                  <a:txBody>
                    <a:bodyPr/>
                    <a:lstStyle/>
                    <a:p>
                      <a:endParaRPr lang="en-GB"/>
                    </a:p>
                  </a:txBody>
                  <a:tcPr/>
                </a:tc>
                <a:tc gridSpan="2">
                  <a:txBody>
                    <a:bodyPr/>
                    <a:lstStyle/>
                    <a:p>
                      <a:pPr algn="l">
                        <a:spcAft>
                          <a:spcPts val="0"/>
                        </a:spcAft>
                      </a:pPr>
                      <a:r>
                        <a:rPr lang="en-US" sz="1000">
                          <a:effectLst/>
                        </a:rPr>
                        <a: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a:effectLst/>
                        </a:rPr>
                        <a:t>Standardised base deployment assumed.</a:t>
                      </a:r>
                      <a:br>
                        <a:rPr lang="en-US" sz="1000">
                          <a:effectLst/>
                        </a:rPr>
                      </a:br>
                      <a:r>
                        <a:rPr lang="en-US" sz="1000">
                          <a:effectLst/>
                        </a:rPr>
                        <a:t>May need instrument/detector specific configuration.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4280859474"/>
                  </a:ext>
                </a:extLst>
              </a:tr>
              <a:tr h="936406">
                <a:tc vMerge="1">
                  <a:txBody>
                    <a:bodyPr/>
                    <a:lstStyle/>
                    <a:p>
                      <a:endParaRPr lang="en-GB"/>
                    </a:p>
                  </a:txBody>
                  <a:tcPr/>
                </a:tc>
                <a:tc gridSpan="2">
                  <a:txBody>
                    <a:bodyPr/>
                    <a:lstStyle/>
                    <a:p>
                      <a:pPr algn="l">
                        <a:spcAft>
                          <a:spcPts val="0"/>
                        </a:spcAft>
                      </a:pPr>
                      <a:r>
                        <a:rPr lang="en-US" sz="1000">
                          <a:effectLst/>
                        </a:rPr>
                        <a:t>Reliability:</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tc hMerge="1">
                  <a:txBody>
                    <a:bodyPr/>
                    <a:lstStyle/>
                    <a:p>
                      <a:endParaRPr lang="en-GB"/>
                    </a:p>
                  </a:txBody>
                  <a:tcPr/>
                </a:tc>
                <a:tc>
                  <a:txBody>
                    <a:bodyPr/>
                    <a:lstStyle/>
                    <a:p>
                      <a:pPr algn="l">
                        <a:spcAft>
                          <a:spcPts val="0"/>
                        </a:spcAft>
                      </a:pPr>
                      <a:r>
                        <a:rPr lang="en-US" sz="1000" dirty="0">
                          <a:effectLst/>
                        </a:rPr>
                        <a:t>Service-failover not straightforward due to nature of input data (dedicated fiber for digitized detector output).</a:t>
                      </a:r>
                      <a:br>
                        <a:rPr lang="en-US" sz="1000" dirty="0">
                          <a:effectLst/>
                        </a:rPr>
                      </a:br>
                      <a:r>
                        <a:rPr lang="en-US" sz="1000" dirty="0">
                          <a:effectLst/>
                        </a:rPr>
                        <a:t>Need to determine model for High Availability (e.g. will it be possible to enable a ‘smart’ switching layer in front of EFUs?) to avoid instrument downtime due to failed EFU (e.g. requiring manual replacing of fiber).</a:t>
                      </a: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525" marR="58525" marT="0" marB="0"/>
                </a:tc>
                <a:extLst>
                  <a:ext uri="{0D108BD9-81ED-4DB2-BD59-A6C34878D82A}">
                    <a16:rowId xmlns:a16="http://schemas.microsoft.com/office/drawing/2014/main" val="1938905864"/>
                  </a:ext>
                </a:extLst>
              </a:tr>
            </a:tbl>
          </a:graphicData>
        </a:graphic>
      </p:graphicFrame>
      <p:sp>
        <p:nvSpPr>
          <p:cNvPr id="4" name="Slide Number Placeholder 3">
            <a:extLst>
              <a:ext uri="{FF2B5EF4-FFF2-40B4-BE49-F238E27FC236}">
                <a16:creationId xmlns:a16="http://schemas.microsoft.com/office/drawing/2014/main" id="{EAACD3BC-2F5F-5B49-95B9-5B5C5F4398C2}"/>
              </a:ext>
            </a:extLst>
          </p:cNvPr>
          <p:cNvSpPr>
            <a:spLocks noGrp="1"/>
          </p:cNvSpPr>
          <p:nvPr>
            <p:ph type="sldNum" sz="quarter" idx="12"/>
          </p:nvPr>
        </p:nvSpPr>
        <p:spPr/>
        <p:txBody>
          <a:bodyPr/>
          <a:lstStyle/>
          <a:p>
            <a:fld id="{551115BC-487E-4422-894C-CB7CD3E79223}" type="slidenum">
              <a:rPr lang="sv-SE" smtClean="0"/>
              <a:t>28</a:t>
            </a:fld>
            <a:endParaRPr lang="sv-SE" dirty="0"/>
          </a:p>
        </p:txBody>
      </p:sp>
      <p:sp>
        <p:nvSpPr>
          <p:cNvPr id="3" name="Rectangle 2">
            <a:extLst>
              <a:ext uri="{FF2B5EF4-FFF2-40B4-BE49-F238E27FC236}">
                <a16:creationId xmlns:a16="http://schemas.microsoft.com/office/drawing/2014/main" id="{3E846969-37C0-534E-9C97-32F9362DE08D}"/>
              </a:ext>
            </a:extLst>
          </p:cNvPr>
          <p:cNvSpPr/>
          <p:nvPr/>
        </p:nvSpPr>
        <p:spPr>
          <a:xfrm rot="16200000">
            <a:off x="1663628" y="4315251"/>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51037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96F-2143-0943-8FBE-F4EBC1B9BF6F}"/>
              </a:ext>
            </a:extLst>
          </p:cNvPr>
          <p:cNvSpPr>
            <a:spLocks noGrp="1"/>
          </p:cNvSpPr>
          <p:nvPr>
            <p:ph type="title"/>
          </p:nvPr>
        </p:nvSpPr>
        <p:spPr/>
        <p:txBody>
          <a:bodyPr/>
          <a:lstStyle/>
          <a:p>
            <a:r>
              <a:rPr lang="en-GB" dirty="0"/>
              <a:t>Requirements: Fast Sample Environment (Sep 2019)</a:t>
            </a:r>
          </a:p>
        </p:txBody>
      </p:sp>
      <p:sp>
        <p:nvSpPr>
          <p:cNvPr id="4" name="Slide Number Placeholder 3">
            <a:extLst>
              <a:ext uri="{FF2B5EF4-FFF2-40B4-BE49-F238E27FC236}">
                <a16:creationId xmlns:a16="http://schemas.microsoft.com/office/drawing/2014/main" id="{68335B4D-A296-A145-9A97-BAEDD299B541}"/>
              </a:ext>
            </a:extLst>
          </p:cNvPr>
          <p:cNvSpPr>
            <a:spLocks noGrp="1"/>
          </p:cNvSpPr>
          <p:nvPr>
            <p:ph type="sldNum" sz="quarter" idx="12"/>
          </p:nvPr>
        </p:nvSpPr>
        <p:spPr/>
        <p:txBody>
          <a:bodyPr/>
          <a:lstStyle/>
          <a:p>
            <a:fld id="{551115BC-487E-4422-894C-CB7CD3E79223}" type="slidenum">
              <a:rPr lang="sv-SE" smtClean="0"/>
              <a:t>29</a:t>
            </a:fld>
            <a:endParaRPr lang="sv-SE" dirty="0"/>
          </a:p>
        </p:txBody>
      </p:sp>
      <p:graphicFrame>
        <p:nvGraphicFramePr>
          <p:cNvPr id="8" name="Content Placeholder 7">
            <a:extLst>
              <a:ext uri="{FF2B5EF4-FFF2-40B4-BE49-F238E27FC236}">
                <a16:creationId xmlns:a16="http://schemas.microsoft.com/office/drawing/2014/main" id="{F304F30A-B684-6543-A35A-90C3CC04BD62}"/>
              </a:ext>
            </a:extLst>
          </p:cNvPr>
          <p:cNvGraphicFramePr>
            <a:graphicFrameLocks noGrp="1"/>
          </p:cNvGraphicFramePr>
          <p:nvPr>
            <p:ph idx="1"/>
          </p:nvPr>
        </p:nvGraphicFramePr>
        <p:xfrm>
          <a:off x="3458093" y="1600200"/>
          <a:ext cx="5275813" cy="4525963"/>
        </p:xfrm>
        <a:graphic>
          <a:graphicData uri="http://schemas.openxmlformats.org/drawingml/2006/table">
            <a:tbl>
              <a:tblPr firstRow="1" firstCol="1" bandRow="1">
                <a:tableStyleId>{5C22544A-7EE6-4342-B048-85BDC9FD1C3A}</a:tableStyleId>
              </a:tblPr>
              <a:tblGrid>
                <a:gridCol w="758927">
                  <a:extLst>
                    <a:ext uri="{9D8B030D-6E8A-4147-A177-3AD203B41FA5}">
                      <a16:colId xmlns:a16="http://schemas.microsoft.com/office/drawing/2014/main" val="615901160"/>
                    </a:ext>
                  </a:extLst>
                </a:gridCol>
                <a:gridCol w="2222735">
                  <a:extLst>
                    <a:ext uri="{9D8B030D-6E8A-4147-A177-3AD203B41FA5}">
                      <a16:colId xmlns:a16="http://schemas.microsoft.com/office/drawing/2014/main" val="3577118701"/>
                    </a:ext>
                  </a:extLst>
                </a:gridCol>
                <a:gridCol w="71416">
                  <a:extLst>
                    <a:ext uri="{9D8B030D-6E8A-4147-A177-3AD203B41FA5}">
                      <a16:colId xmlns:a16="http://schemas.microsoft.com/office/drawing/2014/main" val="2374411285"/>
                    </a:ext>
                  </a:extLst>
                </a:gridCol>
                <a:gridCol w="2222735">
                  <a:extLst>
                    <a:ext uri="{9D8B030D-6E8A-4147-A177-3AD203B41FA5}">
                      <a16:colId xmlns:a16="http://schemas.microsoft.com/office/drawing/2014/main" val="2380354703"/>
                    </a:ext>
                  </a:extLst>
                </a:gridCol>
              </a:tblGrid>
              <a:tr h="110389">
                <a:tc>
                  <a:txBody>
                    <a:bodyPr/>
                    <a:lstStyle/>
                    <a:p>
                      <a:pPr>
                        <a:spcAft>
                          <a:spcPts val="0"/>
                        </a:spcAft>
                      </a:pPr>
                      <a:r>
                        <a:rPr lang="en-US" sz="700">
                          <a:effectLst/>
                        </a:rPr>
                        <a:t>Type: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Fast Sample Environment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5873563"/>
                  </a:ext>
                </a:extLst>
              </a:tr>
              <a:tr h="110389">
                <a:tc>
                  <a:txBody>
                    <a:bodyPr/>
                    <a:lstStyle/>
                    <a:p>
                      <a:pPr>
                        <a:spcAft>
                          <a:spcPts val="0"/>
                        </a:spcAft>
                      </a:pPr>
                      <a:r>
                        <a:rPr lang="en-US" sz="700">
                          <a:effectLst/>
                        </a:rPr>
                        <a:t>Function: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Provides ‘fast’ experiment metadata (sample environment, beamline monitors etc.)</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18883460"/>
                  </a:ext>
                </a:extLst>
              </a:tr>
              <a:tr h="220779">
                <a:tc rowSpan="2">
                  <a:txBody>
                    <a:bodyPr/>
                    <a:lstStyle/>
                    <a:p>
                      <a:pPr>
                        <a:spcAft>
                          <a:spcPts val="0"/>
                        </a:spcAft>
                      </a:pPr>
                      <a:r>
                        <a:rPr lang="en-US" sz="700">
                          <a:effectLst/>
                        </a:rPr>
                        <a:t>Interfaces:</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a:txBody>
                    <a:bodyPr/>
                    <a:lstStyle/>
                    <a:p>
                      <a:pPr>
                        <a:spcAft>
                          <a:spcPts val="0"/>
                        </a:spcAft>
                      </a:pPr>
                      <a:r>
                        <a:rPr lang="en-US" sz="700">
                          <a:effectLst/>
                        </a:rPr>
                        <a:t>In: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EPICS data from Technical Network (TN) [UDP] – likely through 1G copper cable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extLst>
                  <a:ext uri="{0D108BD9-81ED-4DB2-BD59-A6C34878D82A}">
                    <a16:rowId xmlns:a16="http://schemas.microsoft.com/office/drawing/2014/main" val="348514812"/>
                  </a:ext>
                </a:extLst>
              </a:tr>
              <a:tr h="110389">
                <a:tc vMerge="1">
                  <a:txBody>
                    <a:bodyPr/>
                    <a:lstStyle/>
                    <a:p>
                      <a:endParaRPr lang="en-GB"/>
                    </a:p>
                  </a:txBody>
                  <a:tcPr/>
                </a:tc>
                <a:tc>
                  <a:txBody>
                    <a:bodyPr/>
                    <a:lstStyle/>
                    <a:p>
                      <a:pPr>
                        <a:spcAft>
                          <a:spcPts val="0"/>
                        </a:spcAft>
                      </a:pPr>
                      <a:r>
                        <a:rPr lang="en-US" sz="700">
                          <a:effectLst/>
                        </a:rPr>
                        <a:t>Out: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Meta-data fed into data aggregator (kafka-cluster) [UDP]</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extLst>
                  <a:ext uri="{0D108BD9-81ED-4DB2-BD59-A6C34878D82A}">
                    <a16:rowId xmlns:a16="http://schemas.microsoft.com/office/drawing/2014/main" val="3367871857"/>
                  </a:ext>
                </a:extLst>
              </a:tr>
              <a:tr h="331168">
                <a:tc>
                  <a:txBody>
                    <a:bodyPr/>
                    <a:lstStyle/>
                    <a:p>
                      <a:pPr>
                        <a:spcAft>
                          <a:spcPts val="0"/>
                        </a:spcAft>
                      </a:pPr>
                      <a:r>
                        <a:rPr lang="en-US" sz="700">
                          <a:effectLst/>
                        </a:rPr>
                        <a:t>Specifications:</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8 cores</a:t>
                      </a:r>
                      <a:endParaRPr lang="da-DK" sz="700">
                        <a:effectLst/>
                      </a:endParaRPr>
                    </a:p>
                    <a:p>
                      <a:pPr>
                        <a:spcAft>
                          <a:spcPts val="0"/>
                        </a:spcAft>
                      </a:pPr>
                      <a:r>
                        <a:rPr lang="en-US" sz="700">
                          <a:effectLst/>
                        </a:rPr>
                        <a:t>16GB RAM (4x4)</a:t>
                      </a:r>
                      <a:endParaRPr lang="da-DK" sz="700">
                        <a:effectLst/>
                      </a:endParaRPr>
                    </a:p>
                    <a:p>
                      <a:pPr>
                        <a:spcAft>
                          <a:spcPts val="0"/>
                        </a:spcAft>
                      </a:pPr>
                      <a:r>
                        <a:rPr lang="en-US" sz="700">
                          <a:effectLst/>
                        </a:rPr>
                        <a:t>2xHDD (system disk)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68321412"/>
                  </a:ext>
                </a:extLst>
              </a:tr>
              <a:tr h="220779">
                <a:tc>
                  <a:txBody>
                    <a:bodyPr/>
                    <a:lstStyle/>
                    <a:p>
                      <a:pPr>
                        <a:spcAft>
                          <a:spcPts val="0"/>
                        </a:spcAft>
                      </a:pPr>
                      <a:r>
                        <a:rPr lang="en-US" sz="700">
                          <a:effectLst/>
                        </a:rPr>
                        <a:t>Network: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1G ethernet (in)</a:t>
                      </a:r>
                      <a:endParaRPr lang="da-DK" sz="700">
                        <a:effectLst/>
                      </a:endParaRPr>
                    </a:p>
                    <a:p>
                      <a:pPr>
                        <a:spcAft>
                          <a:spcPts val="0"/>
                        </a:spcAft>
                      </a:pPr>
                      <a:r>
                        <a:rPr lang="en-US" sz="700">
                          <a:effectLst/>
                        </a:rPr>
                        <a:t>10G ethernet (out and management/deployment)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06096849"/>
                  </a:ext>
                </a:extLst>
              </a:tr>
              <a:tr h="110389">
                <a:tc>
                  <a:txBody>
                    <a:bodyPr/>
                    <a:lstStyle/>
                    <a:p>
                      <a:pPr>
                        <a:spcAft>
                          <a:spcPts val="0"/>
                        </a:spcAft>
                      </a:pPr>
                      <a:r>
                        <a:rPr lang="en-US" sz="700">
                          <a:effectLst/>
                        </a:rPr>
                        <a:t>Implementation: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One physical node per instrument, may need to be close to instrument (due to dependence on TN/1G copper cable)</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1690656"/>
                  </a:ext>
                </a:extLst>
              </a:tr>
              <a:tr h="110389">
                <a:tc>
                  <a:txBody>
                    <a:bodyPr/>
                    <a:lstStyle/>
                    <a:p>
                      <a:pPr>
                        <a:spcAft>
                          <a:spcPts val="0"/>
                        </a:spcAft>
                      </a:pPr>
                      <a:r>
                        <a:rPr lang="en-US" sz="700">
                          <a:effectLst/>
                        </a:rPr>
                        <a:t>Cost (est.):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3">
                  <a:txBody>
                    <a:bodyPr/>
                    <a:lstStyle/>
                    <a:p>
                      <a:pPr>
                        <a:spcAft>
                          <a:spcPts val="0"/>
                        </a:spcAft>
                      </a:pPr>
                      <a:r>
                        <a:rPr lang="en-US" sz="700">
                          <a:effectLst/>
                        </a:rPr>
                        <a:t>4k€</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9342049"/>
                  </a:ext>
                </a:extLst>
              </a:tr>
              <a:tr h="883115">
                <a:tc rowSpan="4">
                  <a:txBody>
                    <a:bodyPr/>
                    <a:lstStyle/>
                    <a:p>
                      <a:pPr>
                        <a:spcAft>
                          <a:spcPts val="0"/>
                        </a:spcAft>
                      </a:pPr>
                      <a:r>
                        <a:rPr lang="en-US" sz="700" dirty="0">
                          <a:effectLst/>
                        </a:rPr>
                        <a:t>Considerations:</a:t>
                      </a:r>
                      <a:endParaRPr lang="da-DK" sz="700" dirty="0">
                        <a:effectLst/>
                      </a:endParaRPr>
                    </a:p>
                    <a:p>
                      <a:pPr>
                        <a:spcAft>
                          <a:spcPts val="0"/>
                        </a:spcAft>
                      </a:pPr>
                      <a:r>
                        <a:rPr lang="en-US" sz="700" dirty="0">
                          <a:effectLst/>
                        </a:rPr>
                        <a:t> </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gridSpan="2">
                  <a:txBody>
                    <a:bodyPr/>
                    <a:lstStyle/>
                    <a:p>
                      <a:pPr>
                        <a:spcAft>
                          <a:spcPts val="0"/>
                        </a:spcAft>
                      </a:pPr>
                      <a:r>
                        <a:rPr lang="en-US" sz="700">
                          <a:effectLst/>
                        </a:rPr>
                        <a:t>Procurement: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Consider procuring small physical machines like Fast Sample Environment machines in a form of framework agreement (or similar) to be able to procure them as needed.</a:t>
                      </a:r>
                      <a:endParaRPr lang="da-DK" sz="700">
                        <a:effectLst/>
                      </a:endParaRPr>
                    </a:p>
                    <a:p>
                      <a:pPr marL="342900" lvl="0" indent="-342900">
                        <a:spcAft>
                          <a:spcPts val="0"/>
                        </a:spcAft>
                        <a:buFont typeface="Symbol" pitchFamily="2" charset="2"/>
                        <a:buChar char=""/>
                      </a:pPr>
                      <a:r>
                        <a:rPr lang="en-US" sz="700">
                          <a:effectLst/>
                        </a:rPr>
                        <a:t>8 for first 8 instruments (BEER, BIFROST, CSPEC, DREAM, ESTIA, LOKI, MAGIC, ODIN) – (2020Q3)</a:t>
                      </a:r>
                      <a:endParaRPr lang="da-DK" sz="700">
                        <a:effectLst/>
                      </a:endParaRPr>
                    </a:p>
                    <a:p>
                      <a:pPr marL="342900" lvl="0" indent="-342900">
                        <a:spcAft>
                          <a:spcPts val="0"/>
                        </a:spcAft>
                        <a:buFont typeface="Symbol" pitchFamily="2" charset="2"/>
                        <a:buChar char=""/>
                      </a:pPr>
                      <a:r>
                        <a:rPr lang="en-US" sz="700">
                          <a:effectLst/>
                        </a:rPr>
                        <a:t>7 for next 7 instruments (T-REX, HEIMDAL, SKADI, MIRACLES, FREIA, VESPA, NMX) – (2024H1)</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1447439498"/>
                  </a:ext>
                </a:extLst>
              </a:tr>
              <a:tr h="551947">
                <a:tc vMerge="1">
                  <a:txBody>
                    <a:bodyPr/>
                    <a:lstStyle/>
                    <a:p>
                      <a:endParaRPr lang="en-GB"/>
                    </a:p>
                  </a:txBody>
                  <a:tcPr/>
                </a:tc>
                <a:tc gridSpan="2">
                  <a:txBody>
                    <a:bodyPr/>
                    <a:lstStyle/>
                    <a:p>
                      <a:pPr>
                        <a:spcAft>
                          <a:spcPts val="0"/>
                        </a:spcAft>
                      </a:pPr>
                      <a:r>
                        <a:rPr lang="en-US" sz="700">
                          <a:effectLst/>
                        </a:rPr>
                        <a:t>Installation:</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Installation complexity is dependent on the requirement of location of the node. If close proximity to instrument is needed, it may be a possibility to place in instrument-near comms-rooms (but will mess up data-path redundancy!)</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1350112464"/>
                  </a:ext>
                </a:extLst>
              </a:tr>
              <a:tr h="883115">
                <a:tc vMerge="1">
                  <a:txBody>
                    <a:bodyPr/>
                    <a:lstStyle/>
                    <a:p>
                      <a:endParaRPr lang="en-GB"/>
                    </a:p>
                  </a:txBody>
                  <a:tcPr/>
                </a:tc>
                <a:tc gridSpan="2">
                  <a:txBody>
                    <a:bodyPr/>
                    <a:lstStyle/>
                    <a:p>
                      <a:pPr>
                        <a:spcAft>
                          <a:spcPts val="0"/>
                        </a:spcAft>
                      </a:pPr>
                      <a:r>
                        <a:rPr lang="en-US" sz="700">
                          <a:effectLst/>
                        </a:rPr>
                        <a:t>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a:effectLst/>
                        </a:rPr>
                        <a:t>Standardised base deployment assumed.</a:t>
                      </a:r>
                      <a:br>
                        <a:rPr lang="en-US" sz="700">
                          <a:effectLst/>
                        </a:rPr>
                      </a:br>
                      <a:r>
                        <a:rPr lang="en-US" sz="700">
                          <a:effectLst/>
                        </a:rPr>
                        <a:t>Regardless of location, it will need to be connected to management network for maintenance/deployment etc. (may require planning for e.g. BMC access across grounding zones – e.g. decentralized copper switches).</a:t>
                      </a:r>
                      <a:endParaRPr lang="da-DK" sz="700">
                        <a:effectLst/>
                      </a:endParaRPr>
                    </a:p>
                    <a:p>
                      <a:pPr>
                        <a:spcAft>
                          <a:spcPts val="0"/>
                        </a:spcAft>
                      </a:pPr>
                      <a:r>
                        <a:rPr lang="en-US" sz="700">
                          <a:effectLst/>
                        </a:rPr>
                        <a:t>Known issue with data-producing FPGA requiring MAC address of Fast Sample Environment machine for data-transfer – this needs to be included in deployment.</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3600750107"/>
                  </a:ext>
                </a:extLst>
              </a:tr>
              <a:tr h="883115">
                <a:tc vMerge="1">
                  <a:txBody>
                    <a:bodyPr/>
                    <a:lstStyle/>
                    <a:p>
                      <a:endParaRPr lang="en-GB"/>
                    </a:p>
                  </a:txBody>
                  <a:tcPr/>
                </a:tc>
                <a:tc gridSpan="2">
                  <a:txBody>
                    <a:bodyPr/>
                    <a:lstStyle/>
                    <a:p>
                      <a:pPr>
                        <a:spcAft>
                          <a:spcPts val="0"/>
                        </a:spcAft>
                      </a:pPr>
                      <a:r>
                        <a:rPr lang="en-US" sz="700">
                          <a:effectLst/>
                        </a:rPr>
                        <a:t>Reliability:</a:t>
                      </a:r>
                      <a:endParaRPr lang="da-DK" sz="70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tc hMerge="1">
                  <a:txBody>
                    <a:bodyPr/>
                    <a:lstStyle/>
                    <a:p>
                      <a:endParaRPr lang="en-GB"/>
                    </a:p>
                  </a:txBody>
                  <a:tcPr/>
                </a:tc>
                <a:tc>
                  <a:txBody>
                    <a:bodyPr/>
                    <a:lstStyle/>
                    <a:p>
                      <a:pPr>
                        <a:spcAft>
                          <a:spcPts val="0"/>
                        </a:spcAft>
                      </a:pPr>
                      <a:r>
                        <a:rPr lang="en-US" sz="700" dirty="0">
                          <a:effectLst/>
                        </a:rPr>
                        <a:t>Service-failover capability unclear due to location uncertainties and TN connection requirements.</a:t>
                      </a:r>
                      <a:br>
                        <a:rPr lang="en-US" sz="700" dirty="0">
                          <a:effectLst/>
                        </a:rPr>
                      </a:br>
                      <a:r>
                        <a:rPr lang="en-US" sz="700" dirty="0">
                          <a:effectLst/>
                        </a:rPr>
                        <a:t>If the EPICS data can be switched (currently under investigation), there may be an option for providing some HA-capability (pooled across instruments) if </a:t>
                      </a:r>
                      <a:r>
                        <a:rPr lang="en-US" sz="700" dirty="0" err="1">
                          <a:effectLst/>
                        </a:rPr>
                        <a:t>comms</a:t>
                      </a:r>
                      <a:r>
                        <a:rPr lang="en-US" sz="700" dirty="0">
                          <a:effectLst/>
                        </a:rPr>
                        <a:t>-room hosting proves a viable option.</a:t>
                      </a:r>
                      <a:endParaRPr lang="da-DK" sz="700" dirty="0">
                        <a:effectLst/>
                      </a:endParaRPr>
                    </a:p>
                    <a:p>
                      <a:pPr>
                        <a:spcAft>
                          <a:spcPts val="0"/>
                        </a:spcAft>
                      </a:pPr>
                      <a:r>
                        <a:rPr lang="en-US" sz="700" dirty="0">
                          <a:effectLst/>
                        </a:rPr>
                        <a:t>Issue with MAC address hardcoding in FPGA complicates possible failover options.</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396" marR="41396" marT="0" marB="0"/>
                </a:tc>
                <a:extLst>
                  <a:ext uri="{0D108BD9-81ED-4DB2-BD59-A6C34878D82A}">
                    <a16:rowId xmlns:a16="http://schemas.microsoft.com/office/drawing/2014/main" val="566981441"/>
                  </a:ext>
                </a:extLst>
              </a:tr>
            </a:tbl>
          </a:graphicData>
        </a:graphic>
      </p:graphicFrame>
      <p:sp>
        <p:nvSpPr>
          <p:cNvPr id="5" name="Rectangle 4">
            <a:extLst>
              <a:ext uri="{FF2B5EF4-FFF2-40B4-BE49-F238E27FC236}">
                <a16:creationId xmlns:a16="http://schemas.microsoft.com/office/drawing/2014/main" id="{CB337CD7-F3AD-3E48-B965-28057305B1F2}"/>
              </a:ext>
            </a:extLst>
          </p:cNvPr>
          <p:cNvSpPr/>
          <p:nvPr/>
        </p:nvSpPr>
        <p:spPr>
          <a:xfrm rot="16200000">
            <a:off x="2584771" y="434383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36068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our work</a:t>
            </a:r>
          </a:p>
        </p:txBody>
      </p:sp>
      <p:sp>
        <p:nvSpPr>
          <p:cNvPr id="8" name="Content Placeholder 7"/>
          <p:cNvSpPr>
            <a:spLocks noGrp="1"/>
          </p:cNvSpPr>
          <p:nvPr>
            <p:ph idx="1"/>
          </p:nvPr>
        </p:nvSpPr>
        <p:spPr>
          <a:xfrm>
            <a:off x="1981200" y="1484785"/>
            <a:ext cx="8229600" cy="4525963"/>
          </a:xfrm>
        </p:spPr>
        <p:txBody>
          <a:bodyPr/>
          <a:lstStyle/>
          <a:p>
            <a:r>
              <a:rPr lang="en-US" sz="2000" dirty="0"/>
              <a:t>H1 2019 was completed with some minor tasks handled in H2</a:t>
            </a:r>
            <a:endParaRPr lang="en-US" dirty="0"/>
          </a:p>
          <a:p>
            <a:endParaRPr lang="en-US" dirty="0"/>
          </a:p>
          <a:p>
            <a:pPr marL="0" indent="0">
              <a:buNone/>
            </a:pPr>
            <a:endParaRPr lang="en-US" dirty="0"/>
          </a:p>
          <a:p>
            <a:pPr marL="0" indent="0">
              <a:buNone/>
            </a:pPr>
            <a:endParaRPr lang="en-US" dirty="0"/>
          </a:p>
          <a:p>
            <a:pPr marL="0" indent="0">
              <a:buNone/>
            </a:pPr>
            <a:endParaRPr lang="en-US" sz="2000"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602688" y="3284984"/>
            <a:ext cx="1979712" cy="1484784"/>
          </a:xfrm>
          <a:prstGeom prst="rect">
            <a:avLst/>
          </a:prstGeom>
        </p:spPr>
      </p:pic>
      <p:graphicFrame>
        <p:nvGraphicFramePr>
          <p:cNvPr id="7" name="Content Placeholder 4">
            <a:extLst>
              <a:ext uri="{FF2B5EF4-FFF2-40B4-BE49-F238E27FC236}">
                <a16:creationId xmlns:a16="http://schemas.microsoft.com/office/drawing/2014/main" id="{554E7CC3-B9F2-0C48-A422-452802068641}"/>
              </a:ext>
            </a:extLst>
          </p:cNvPr>
          <p:cNvGraphicFramePr>
            <a:graphicFrameLocks/>
          </p:cNvGraphicFramePr>
          <p:nvPr>
            <p:extLst>
              <p:ext uri="{D42A27DB-BD31-4B8C-83A1-F6EECF244321}">
                <p14:modId xmlns:p14="http://schemas.microsoft.com/office/powerpoint/2010/main" val="4277104677"/>
              </p:ext>
            </p:extLst>
          </p:nvPr>
        </p:nvGraphicFramePr>
        <p:xfrm>
          <a:off x="962100" y="2071395"/>
          <a:ext cx="8640588" cy="3301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0F61EDC-1E04-4D42-8C26-E214D4FC7716}"/>
              </a:ext>
            </a:extLst>
          </p:cNvPr>
          <p:cNvSpPr txBox="1"/>
          <p:nvPr/>
        </p:nvSpPr>
        <p:spPr>
          <a:xfrm>
            <a:off x="767408" y="5373216"/>
            <a:ext cx="9073008" cy="1152128"/>
          </a:xfrm>
          <a:prstGeom prst="rect">
            <a:avLst/>
          </a:prstGeom>
        </p:spPr>
        <p:txBody>
          <a:bodyPr vert="horz" wrap="square" lIns="91440" tIns="45720" rIns="91440" bIns="45720" rtlCol="0" anchor="t">
            <a:normAutofit fontScale="55000" lnSpcReduction="20000"/>
          </a:bodyPr>
          <a:lstStyle/>
          <a:p>
            <a:pPr algn="l"/>
            <a:r>
              <a:rPr lang="en-US" sz="2000" dirty="0"/>
              <a:t>The team completed the hiring for 2019 and followed up with onboarding of the new arrivals – the team grew from 4 to 7 FTEs during H1 2019.</a:t>
            </a:r>
          </a:p>
          <a:p>
            <a:pPr algn="l"/>
            <a:endParaRPr lang="en-US" sz="2000" dirty="0"/>
          </a:p>
          <a:p>
            <a:pPr algn="l"/>
            <a:r>
              <a:rPr lang="en-US" sz="2000" dirty="0"/>
              <a:t>Copenhagen server room online and first equipment installed.</a:t>
            </a:r>
          </a:p>
          <a:p>
            <a:pPr algn="l"/>
            <a:endParaRPr lang="en-US" sz="2000" dirty="0"/>
          </a:p>
          <a:p>
            <a:r>
              <a:rPr lang="en-US" sz="2000" dirty="0"/>
              <a:t>Access date to the CUB (Lund) server room is expected to be February 2020 due to delays in the power connectivity to the server room.</a:t>
            </a:r>
          </a:p>
          <a:p>
            <a:pPr algn="l"/>
            <a:endParaRPr lang="en-US" sz="2000" dirty="0"/>
          </a:p>
        </p:txBody>
      </p:sp>
    </p:spTree>
    <p:extLst>
      <p:ext uri="{BB962C8B-B14F-4D97-AF65-F5344CB8AC3E}">
        <p14:creationId xmlns:p14="http://schemas.microsoft.com/office/powerpoint/2010/main" val="2692649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F78B-FBF4-C840-8C76-6A47C5B690C8}"/>
              </a:ext>
            </a:extLst>
          </p:cNvPr>
          <p:cNvSpPr>
            <a:spLocks noGrp="1"/>
          </p:cNvSpPr>
          <p:nvPr>
            <p:ph type="title"/>
          </p:nvPr>
        </p:nvSpPr>
        <p:spPr/>
        <p:txBody>
          <a:bodyPr/>
          <a:lstStyle/>
          <a:p>
            <a:r>
              <a:rPr lang="en-GB" dirty="0"/>
              <a:t>Requirements: EPICS forwarder (Sep 2019)</a:t>
            </a:r>
          </a:p>
        </p:txBody>
      </p:sp>
      <p:graphicFrame>
        <p:nvGraphicFramePr>
          <p:cNvPr id="5" name="Content Placeholder 4">
            <a:extLst>
              <a:ext uri="{FF2B5EF4-FFF2-40B4-BE49-F238E27FC236}">
                <a16:creationId xmlns:a16="http://schemas.microsoft.com/office/drawing/2014/main" id="{1A5E1896-696D-B046-AEBC-E59C662F6A37}"/>
              </a:ext>
            </a:extLst>
          </p:cNvPr>
          <p:cNvGraphicFramePr>
            <a:graphicFrameLocks noGrp="1"/>
          </p:cNvGraphicFramePr>
          <p:nvPr>
            <p:ph idx="1"/>
          </p:nvPr>
        </p:nvGraphicFramePr>
        <p:xfrm>
          <a:off x="2607155" y="1500982"/>
          <a:ext cx="6977690" cy="4724400"/>
        </p:xfrm>
        <a:graphic>
          <a:graphicData uri="http://schemas.openxmlformats.org/drawingml/2006/table">
            <a:tbl>
              <a:tblPr firstRow="1" firstCol="1" bandRow="1">
                <a:tableStyleId>{5C22544A-7EE6-4342-B048-85BDC9FD1C3A}</a:tableStyleId>
              </a:tblPr>
              <a:tblGrid>
                <a:gridCol w="1003742">
                  <a:extLst>
                    <a:ext uri="{9D8B030D-6E8A-4147-A177-3AD203B41FA5}">
                      <a16:colId xmlns:a16="http://schemas.microsoft.com/office/drawing/2014/main" val="3060711329"/>
                    </a:ext>
                  </a:extLst>
                </a:gridCol>
                <a:gridCol w="2939747">
                  <a:extLst>
                    <a:ext uri="{9D8B030D-6E8A-4147-A177-3AD203B41FA5}">
                      <a16:colId xmlns:a16="http://schemas.microsoft.com/office/drawing/2014/main" val="751761959"/>
                    </a:ext>
                  </a:extLst>
                </a:gridCol>
                <a:gridCol w="94454">
                  <a:extLst>
                    <a:ext uri="{9D8B030D-6E8A-4147-A177-3AD203B41FA5}">
                      <a16:colId xmlns:a16="http://schemas.microsoft.com/office/drawing/2014/main" val="1170337849"/>
                    </a:ext>
                  </a:extLst>
                </a:gridCol>
                <a:gridCol w="2939747">
                  <a:extLst>
                    <a:ext uri="{9D8B030D-6E8A-4147-A177-3AD203B41FA5}">
                      <a16:colId xmlns:a16="http://schemas.microsoft.com/office/drawing/2014/main" val="3840558850"/>
                    </a:ext>
                  </a:extLst>
                </a:gridCol>
              </a:tblGrid>
              <a:tr h="145999">
                <a:tc>
                  <a:txBody>
                    <a:bodyPr/>
                    <a:lstStyle/>
                    <a:p>
                      <a:pPr>
                        <a:spcAft>
                          <a:spcPts val="0"/>
                        </a:spcAft>
                      </a:pPr>
                      <a:r>
                        <a:rPr lang="en-US" sz="1000">
                          <a:effectLst/>
                        </a:rPr>
                        <a:t>Type: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Kafka to EPICS Forwarder</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92922269"/>
                  </a:ext>
                </a:extLst>
              </a:tr>
              <a:tr h="145999">
                <a:tc>
                  <a:txBody>
                    <a:bodyPr/>
                    <a:lstStyle/>
                    <a:p>
                      <a:pPr>
                        <a:spcAft>
                          <a:spcPts val="0"/>
                        </a:spcAft>
                      </a:pPr>
                      <a:r>
                        <a:rPr lang="en-US" sz="1000">
                          <a:effectLst/>
                        </a:rPr>
                        <a:t>Function: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Provides ‘other’ experiment metadata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09698784"/>
                  </a:ext>
                </a:extLst>
              </a:tr>
              <a:tr h="291998">
                <a:tc rowSpan="2">
                  <a:txBody>
                    <a:bodyPr/>
                    <a:lstStyle/>
                    <a:p>
                      <a:pPr>
                        <a:spcAft>
                          <a:spcPts val="0"/>
                        </a:spcAft>
                      </a:pPr>
                      <a:r>
                        <a:rPr lang="en-US" sz="1000">
                          <a:effectLst/>
                        </a:rPr>
                        <a:t>Interfaces: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a:txBody>
                    <a:bodyPr/>
                    <a:lstStyle/>
                    <a:p>
                      <a:pPr>
                        <a:spcAft>
                          <a:spcPts val="0"/>
                        </a:spcAft>
                      </a:pPr>
                      <a:r>
                        <a:rPr lang="en-US" sz="1000">
                          <a:effectLst/>
                        </a:rPr>
                        <a:t>In: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EPICS data from Technical Network (TN) [UDP] – likely through 1G copper cable</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extLst>
                  <a:ext uri="{0D108BD9-81ED-4DB2-BD59-A6C34878D82A}">
                    <a16:rowId xmlns:a16="http://schemas.microsoft.com/office/drawing/2014/main" val="3382279189"/>
                  </a:ext>
                </a:extLst>
              </a:tr>
              <a:tr h="145999">
                <a:tc vMerge="1">
                  <a:txBody>
                    <a:bodyPr/>
                    <a:lstStyle/>
                    <a:p>
                      <a:endParaRPr lang="en-GB"/>
                    </a:p>
                  </a:txBody>
                  <a:tcPr/>
                </a:tc>
                <a:tc>
                  <a:txBody>
                    <a:bodyPr/>
                    <a:lstStyle/>
                    <a:p>
                      <a:pPr>
                        <a:spcAft>
                          <a:spcPts val="0"/>
                        </a:spcAft>
                      </a:pPr>
                      <a:r>
                        <a:rPr lang="en-US" sz="1000">
                          <a:effectLst/>
                        </a:rPr>
                        <a:t>Out: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Meta-data fed into data aggregator (kafka-cluster) [UDP]</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extLst>
                  <a:ext uri="{0D108BD9-81ED-4DB2-BD59-A6C34878D82A}">
                    <a16:rowId xmlns:a16="http://schemas.microsoft.com/office/drawing/2014/main" val="1052533641"/>
                  </a:ext>
                </a:extLst>
              </a:tr>
              <a:tr h="437996">
                <a:tc>
                  <a:txBody>
                    <a:bodyPr/>
                    <a:lstStyle/>
                    <a:p>
                      <a:pPr>
                        <a:spcAft>
                          <a:spcPts val="0"/>
                        </a:spcAft>
                      </a:pPr>
                      <a:r>
                        <a:rPr lang="en-US" sz="1000">
                          <a:effectLst/>
                        </a:rPr>
                        <a:t>Specifications:</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8 cores</a:t>
                      </a:r>
                      <a:endParaRPr lang="da-DK" sz="1000">
                        <a:effectLst/>
                      </a:endParaRPr>
                    </a:p>
                    <a:p>
                      <a:pPr>
                        <a:spcAft>
                          <a:spcPts val="0"/>
                        </a:spcAft>
                      </a:pPr>
                      <a:r>
                        <a:rPr lang="en-US" sz="1000">
                          <a:effectLst/>
                        </a:rPr>
                        <a:t>16GB RAM (4x4)</a:t>
                      </a:r>
                      <a:endParaRPr lang="da-DK" sz="1000">
                        <a:effectLst/>
                      </a:endParaRPr>
                    </a:p>
                    <a:p>
                      <a:pPr>
                        <a:spcAft>
                          <a:spcPts val="0"/>
                        </a:spcAft>
                      </a:pPr>
                      <a:r>
                        <a:rPr lang="en-US" sz="1000">
                          <a:effectLst/>
                        </a:rPr>
                        <a:t>2xHDD (system disk)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30819133"/>
                  </a:ext>
                </a:extLst>
              </a:tr>
              <a:tr h="291998">
                <a:tc>
                  <a:txBody>
                    <a:bodyPr/>
                    <a:lstStyle/>
                    <a:p>
                      <a:pPr>
                        <a:spcAft>
                          <a:spcPts val="0"/>
                        </a:spcAft>
                      </a:pPr>
                      <a:r>
                        <a:rPr lang="en-US" sz="1000">
                          <a:effectLst/>
                        </a:rPr>
                        <a:t>Network:</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1G ethernet (in, from TN)</a:t>
                      </a:r>
                      <a:endParaRPr lang="da-DK" sz="1000">
                        <a:effectLst/>
                      </a:endParaRPr>
                    </a:p>
                    <a:p>
                      <a:pPr>
                        <a:spcAft>
                          <a:spcPts val="0"/>
                        </a:spcAft>
                      </a:pPr>
                      <a:r>
                        <a:rPr lang="en-US" sz="1000">
                          <a:effectLst/>
                        </a:rPr>
                        <a:t>10G ethernet (out and management/deployment)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9348654"/>
                  </a:ext>
                </a:extLst>
              </a:tr>
              <a:tr h="291998">
                <a:tc>
                  <a:txBody>
                    <a:bodyPr/>
                    <a:lstStyle/>
                    <a:p>
                      <a:pPr>
                        <a:spcAft>
                          <a:spcPts val="0"/>
                        </a:spcAft>
                      </a:pPr>
                      <a:r>
                        <a:rPr lang="en-US" sz="1000">
                          <a:effectLst/>
                        </a:rPr>
                        <a:t>Implementation: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Can be virtualized – one instance per instrument – can be same VM data center for all instruments.</a:t>
                      </a:r>
                      <a:br>
                        <a:rPr lang="en-US" sz="1000">
                          <a:effectLst/>
                        </a:rPr>
                      </a:br>
                      <a:r>
                        <a:rPr lang="en-US" sz="1000">
                          <a:effectLst/>
                        </a:rPr>
                        <a:t>Data from TN can be switched, but not routed.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08646927"/>
                  </a:ext>
                </a:extLst>
              </a:tr>
              <a:tr h="145999">
                <a:tc>
                  <a:txBody>
                    <a:bodyPr/>
                    <a:lstStyle/>
                    <a:p>
                      <a:pPr>
                        <a:spcAft>
                          <a:spcPts val="0"/>
                        </a:spcAft>
                      </a:pPr>
                      <a:r>
                        <a:rPr lang="en-US" sz="1000">
                          <a:effectLst/>
                        </a:rPr>
                        <a:t>Cost (est.):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3">
                  <a:txBody>
                    <a:bodyPr/>
                    <a:lstStyle/>
                    <a:p>
                      <a:pPr>
                        <a:spcAft>
                          <a:spcPts val="0"/>
                        </a:spcAft>
                      </a:pPr>
                      <a:r>
                        <a:rPr lang="en-US" sz="1000">
                          <a:effectLst/>
                        </a:rPr>
                        <a:t>(part of VM environment)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00754790"/>
                  </a:ext>
                </a:extLst>
              </a:tr>
              <a:tr h="1313989">
                <a:tc rowSpan="4">
                  <a:txBody>
                    <a:bodyPr/>
                    <a:lstStyle/>
                    <a:p>
                      <a:pPr>
                        <a:spcAft>
                          <a:spcPts val="0"/>
                        </a:spcAft>
                      </a:pPr>
                      <a:r>
                        <a:rPr lang="en-US" sz="1000">
                          <a:effectLst/>
                        </a:rPr>
                        <a:t>Considerations:</a:t>
                      </a:r>
                      <a:endParaRPr lang="da-DK" sz="1000">
                        <a:effectLst/>
                      </a:endParaRPr>
                    </a:p>
                    <a:p>
                      <a:pPr>
                        <a:spcAft>
                          <a:spcPts val="0"/>
                        </a:spcAft>
                      </a:pPr>
                      <a:r>
                        <a:rPr lang="en-US" sz="1000">
                          <a:effectLst/>
                        </a:rPr>
                        <a:t> </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gridSpan="2">
                  <a:txBody>
                    <a:bodyPr/>
                    <a:lstStyle/>
                    <a:p>
                      <a:pPr>
                        <a:spcAft>
                          <a:spcPts val="0"/>
                        </a:spcAft>
                      </a:pPr>
                      <a:r>
                        <a:rPr lang="en-US" sz="1000">
                          <a:effectLst/>
                        </a:rPr>
                        <a:t>Procurement: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Initial VM environment (2020H2) should be able to handle all future required NICOS servers and clients (local and remote).</a:t>
                      </a:r>
                      <a:endParaRPr lang="da-DK" sz="1000">
                        <a:effectLst/>
                      </a:endParaRPr>
                    </a:p>
                    <a:p>
                      <a:pPr marL="342900" lvl="0" indent="-342900">
                        <a:spcAft>
                          <a:spcPts val="0"/>
                        </a:spcAft>
                        <a:buFont typeface="Symbol" pitchFamily="2" charset="2"/>
                        <a:buChar char=""/>
                      </a:pPr>
                      <a:r>
                        <a:rPr lang="en-US" sz="1000">
                          <a:effectLst/>
                        </a:rPr>
                        <a:t>8 VMs (64 cores, 128GB) for first 8 instruments (BEER, BIFROST, CSPEC, DREAM, ESTIA, LOKI, MAGIC, ODIN) – (2020Q3)</a:t>
                      </a:r>
                      <a:endParaRPr lang="da-DK" sz="1000">
                        <a:effectLst/>
                      </a:endParaRPr>
                    </a:p>
                    <a:p>
                      <a:pPr marL="342900" lvl="0" indent="-342900">
                        <a:spcAft>
                          <a:spcPts val="0"/>
                        </a:spcAft>
                        <a:buFont typeface="Symbol" pitchFamily="2" charset="2"/>
                        <a:buChar char=""/>
                      </a:pPr>
                      <a:r>
                        <a:rPr lang="en-US" sz="1000">
                          <a:effectLst/>
                        </a:rPr>
                        <a:t>7 VMs (56 cores, 112GB) for next 7 instruments (T-REX, HEIMDAL, SKADI, MIRACLES, FREIA, VESPA, NMX) – (2024H1)</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3169175516"/>
                  </a:ext>
                </a:extLst>
              </a:tr>
              <a:tr h="583995">
                <a:tc vMerge="1">
                  <a:txBody>
                    <a:bodyPr/>
                    <a:lstStyle/>
                    <a:p>
                      <a:endParaRPr lang="en-GB"/>
                    </a:p>
                  </a:txBody>
                  <a:tcPr/>
                </a:tc>
                <a:tc gridSpan="2">
                  <a:txBody>
                    <a:bodyPr/>
                    <a:lstStyle/>
                    <a:p>
                      <a:pPr>
                        <a:spcAft>
                          <a:spcPts val="0"/>
                        </a:spcAft>
                      </a:pPr>
                      <a:r>
                        <a:rPr lang="en-US" sz="1000">
                          <a:effectLst/>
                        </a:rPr>
                        <a:t>Installation:</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Some consideration (planning/coordination) must be taken on input to VM environment from TN for the individual instruments (e.g. how will TN data be transmitted (e.g. copper/fiber/switched))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1754247250"/>
                  </a:ext>
                </a:extLst>
              </a:tr>
              <a:tr h="145999">
                <a:tc vMerge="1">
                  <a:txBody>
                    <a:bodyPr/>
                    <a:lstStyle/>
                    <a:p>
                      <a:endParaRPr lang="en-GB"/>
                    </a:p>
                  </a:txBody>
                  <a:tcPr/>
                </a:tc>
                <a:tc gridSpan="2">
                  <a:txBody>
                    <a:bodyPr/>
                    <a:lstStyle/>
                    <a:p>
                      <a:pPr>
                        <a:spcAft>
                          <a:spcPts val="0"/>
                        </a:spcAft>
                      </a:pPr>
                      <a:r>
                        <a:rPr lang="en-US" sz="1000">
                          <a:effectLst/>
                        </a:rPr>
                        <a:t>Deployment:</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a:effectLst/>
                        </a:rPr>
                        <a:t>Standardised base deployment assumed.</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2852244152"/>
                  </a:ext>
                </a:extLst>
              </a:tr>
              <a:tr h="583995">
                <a:tc vMerge="1">
                  <a:txBody>
                    <a:bodyPr/>
                    <a:lstStyle/>
                    <a:p>
                      <a:endParaRPr lang="en-GB"/>
                    </a:p>
                  </a:txBody>
                  <a:tcPr/>
                </a:tc>
                <a:tc gridSpan="2">
                  <a:txBody>
                    <a:bodyPr/>
                    <a:lstStyle/>
                    <a:p>
                      <a:pPr>
                        <a:spcAft>
                          <a:spcPts val="0"/>
                        </a:spcAft>
                      </a:pPr>
                      <a:r>
                        <a:rPr lang="en-US" sz="1000">
                          <a:effectLst/>
                        </a:rPr>
                        <a:t>Reliability:</a:t>
                      </a:r>
                      <a:endParaRPr lang="da-DK" sz="100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tc hMerge="1">
                  <a:txBody>
                    <a:bodyPr/>
                    <a:lstStyle/>
                    <a:p>
                      <a:endParaRPr lang="en-GB"/>
                    </a:p>
                  </a:txBody>
                  <a:tcPr/>
                </a:tc>
                <a:tc>
                  <a:txBody>
                    <a:bodyPr/>
                    <a:lstStyle/>
                    <a:p>
                      <a:pPr>
                        <a:spcAft>
                          <a:spcPts val="0"/>
                        </a:spcAft>
                      </a:pPr>
                      <a:r>
                        <a:rPr lang="en-US" sz="1000" dirty="0">
                          <a:effectLst/>
                        </a:rPr>
                        <a:t>Service-failover (to other VM) can be handled within the VM environment – testing will need to be performed to determine how the stack handles interruptions from HA/failover.</a:t>
                      </a: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750" marR="54750" marT="0" marB="0"/>
                </a:tc>
                <a:extLst>
                  <a:ext uri="{0D108BD9-81ED-4DB2-BD59-A6C34878D82A}">
                    <a16:rowId xmlns:a16="http://schemas.microsoft.com/office/drawing/2014/main" val="1244676156"/>
                  </a:ext>
                </a:extLst>
              </a:tr>
            </a:tbl>
          </a:graphicData>
        </a:graphic>
      </p:graphicFrame>
      <p:sp>
        <p:nvSpPr>
          <p:cNvPr id="4" name="Slide Number Placeholder 3">
            <a:extLst>
              <a:ext uri="{FF2B5EF4-FFF2-40B4-BE49-F238E27FC236}">
                <a16:creationId xmlns:a16="http://schemas.microsoft.com/office/drawing/2014/main" id="{0067182F-9F44-E046-A5FF-B10CA91BE3FF}"/>
              </a:ext>
            </a:extLst>
          </p:cNvPr>
          <p:cNvSpPr>
            <a:spLocks noGrp="1"/>
          </p:cNvSpPr>
          <p:nvPr>
            <p:ph type="sldNum" sz="quarter" idx="12"/>
          </p:nvPr>
        </p:nvSpPr>
        <p:spPr/>
        <p:txBody>
          <a:bodyPr/>
          <a:lstStyle/>
          <a:p>
            <a:fld id="{551115BC-487E-4422-894C-CB7CD3E79223}" type="slidenum">
              <a:rPr lang="sv-SE" smtClean="0"/>
              <a:t>30</a:t>
            </a:fld>
            <a:endParaRPr lang="sv-SE" dirty="0"/>
          </a:p>
        </p:txBody>
      </p:sp>
      <p:sp>
        <p:nvSpPr>
          <p:cNvPr id="6" name="Rectangle 5">
            <a:extLst>
              <a:ext uri="{FF2B5EF4-FFF2-40B4-BE49-F238E27FC236}">
                <a16:creationId xmlns:a16="http://schemas.microsoft.com/office/drawing/2014/main" id="{DA5A8C70-0515-1847-8B7E-2769CDCF353C}"/>
              </a:ext>
            </a:extLst>
          </p:cNvPr>
          <p:cNvSpPr/>
          <p:nvPr/>
        </p:nvSpPr>
        <p:spPr>
          <a:xfrm rot="16200000">
            <a:off x="1792683" y="4414469"/>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50499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36D8-FEE6-264B-813E-BE67995B5A34}"/>
              </a:ext>
            </a:extLst>
          </p:cNvPr>
          <p:cNvSpPr>
            <a:spLocks noGrp="1"/>
          </p:cNvSpPr>
          <p:nvPr>
            <p:ph type="title"/>
          </p:nvPr>
        </p:nvSpPr>
        <p:spPr/>
        <p:txBody>
          <a:bodyPr/>
          <a:lstStyle/>
          <a:p>
            <a:r>
              <a:rPr lang="en-GB" dirty="0"/>
              <a:t>Requirements: NICOS (Sep 2019)</a:t>
            </a:r>
          </a:p>
        </p:txBody>
      </p:sp>
      <p:graphicFrame>
        <p:nvGraphicFramePr>
          <p:cNvPr id="5" name="Content Placeholder 4">
            <a:extLst>
              <a:ext uri="{FF2B5EF4-FFF2-40B4-BE49-F238E27FC236}">
                <a16:creationId xmlns:a16="http://schemas.microsoft.com/office/drawing/2014/main" id="{F413E400-0749-4F4A-BF02-78F3F7F5973F}"/>
              </a:ext>
            </a:extLst>
          </p:cNvPr>
          <p:cNvGraphicFramePr>
            <a:graphicFrameLocks noGrp="1"/>
          </p:cNvGraphicFramePr>
          <p:nvPr>
            <p:ph idx="1"/>
          </p:nvPr>
        </p:nvGraphicFramePr>
        <p:xfrm>
          <a:off x="3249838" y="1546702"/>
          <a:ext cx="5692324" cy="4632960"/>
        </p:xfrm>
        <a:graphic>
          <a:graphicData uri="http://schemas.openxmlformats.org/drawingml/2006/table">
            <a:tbl>
              <a:tblPr firstRow="1" firstCol="1" bandRow="1">
                <a:tableStyleId>{5C22544A-7EE6-4342-B048-85BDC9FD1C3A}</a:tableStyleId>
              </a:tblPr>
              <a:tblGrid>
                <a:gridCol w="818842">
                  <a:extLst>
                    <a:ext uri="{9D8B030D-6E8A-4147-A177-3AD203B41FA5}">
                      <a16:colId xmlns:a16="http://schemas.microsoft.com/office/drawing/2014/main" val="103366839"/>
                    </a:ext>
                  </a:extLst>
                </a:gridCol>
                <a:gridCol w="2398214">
                  <a:extLst>
                    <a:ext uri="{9D8B030D-6E8A-4147-A177-3AD203B41FA5}">
                      <a16:colId xmlns:a16="http://schemas.microsoft.com/office/drawing/2014/main" val="1341048841"/>
                    </a:ext>
                  </a:extLst>
                </a:gridCol>
                <a:gridCol w="77054">
                  <a:extLst>
                    <a:ext uri="{9D8B030D-6E8A-4147-A177-3AD203B41FA5}">
                      <a16:colId xmlns:a16="http://schemas.microsoft.com/office/drawing/2014/main" val="1609945171"/>
                    </a:ext>
                  </a:extLst>
                </a:gridCol>
                <a:gridCol w="2398214">
                  <a:extLst>
                    <a:ext uri="{9D8B030D-6E8A-4147-A177-3AD203B41FA5}">
                      <a16:colId xmlns:a16="http://schemas.microsoft.com/office/drawing/2014/main" val="2354410040"/>
                    </a:ext>
                  </a:extLst>
                </a:gridCol>
              </a:tblGrid>
              <a:tr h="119104">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NICOS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5392999"/>
                  </a:ext>
                </a:extLst>
              </a:tr>
              <a:tr h="119104">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Experiment Control System</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0347582"/>
                  </a:ext>
                </a:extLst>
              </a:tr>
              <a:tr h="238209">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EPICS data from Technical Network (TN) [UDP]</a:t>
                      </a:r>
                      <a:br>
                        <a:rPr lang="en-US" sz="800">
                          <a:effectLst/>
                        </a:rPr>
                      </a:br>
                      <a:r>
                        <a:rPr lang="en-US" sz="800">
                          <a:effectLst/>
                        </a:rPr>
                        <a:t>DRAM stack (Mantid)?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extLst>
                  <a:ext uri="{0D108BD9-81ED-4DB2-BD59-A6C34878D82A}">
                    <a16:rowId xmlns:a16="http://schemas.microsoft.com/office/drawing/2014/main" val="3702153993"/>
                  </a:ext>
                </a:extLst>
              </a:tr>
              <a:tr h="595521">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Meta-data fed into data aggregator (kafka-cluster) [UDP]</a:t>
                      </a:r>
                      <a:br>
                        <a:rPr lang="en-US" sz="800">
                          <a:effectLst/>
                        </a:rPr>
                      </a:br>
                      <a:r>
                        <a:rPr lang="en-US" sz="800">
                          <a:effectLst/>
                        </a:rPr>
                        <a:t>Interactive GUI (NICOS client) for beamline/experiment control to experiment user through General Purpose Network [TCP/IP]</a:t>
                      </a:r>
                      <a:br>
                        <a:rPr lang="en-US" sz="800">
                          <a:effectLst/>
                        </a:rPr>
                      </a:br>
                      <a:r>
                        <a:rPr lang="en-US" sz="800">
                          <a:effectLst/>
                        </a:rPr>
                        <a:t>DRAM stack (Mantid)?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extLst>
                  <a:ext uri="{0D108BD9-81ED-4DB2-BD59-A6C34878D82A}">
                    <a16:rowId xmlns:a16="http://schemas.microsoft.com/office/drawing/2014/main" val="3961298326"/>
                  </a:ext>
                </a:extLst>
              </a:tr>
              <a:tr h="357313">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4 cores</a:t>
                      </a:r>
                      <a:endParaRPr lang="da-DK" sz="800">
                        <a:effectLst/>
                      </a:endParaRPr>
                    </a:p>
                    <a:p>
                      <a:pPr>
                        <a:spcAft>
                          <a:spcPts val="0"/>
                        </a:spcAft>
                      </a:pPr>
                      <a:r>
                        <a:rPr lang="en-US" sz="800">
                          <a:effectLst/>
                        </a:rPr>
                        <a:t>8GB RAM</a:t>
                      </a:r>
                      <a:endParaRPr lang="da-DK" sz="800">
                        <a:effectLst/>
                      </a:endParaRPr>
                    </a:p>
                    <a:p>
                      <a:pPr>
                        <a:spcAft>
                          <a:spcPts val="0"/>
                        </a:spcAft>
                      </a:pPr>
                      <a:r>
                        <a:rPr lang="en-US" sz="800">
                          <a:effectLst/>
                        </a:rPr>
                        <a:t>(system disk)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37267515"/>
                  </a:ext>
                </a:extLst>
              </a:tr>
              <a:tr h="357313">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1G ethernet (in, TN)</a:t>
                      </a:r>
                      <a:br>
                        <a:rPr lang="en-US" sz="800">
                          <a:effectLst/>
                        </a:rPr>
                      </a:br>
                      <a:r>
                        <a:rPr lang="en-US" sz="800">
                          <a:effectLst/>
                        </a:rPr>
                        <a:t>10G ethernet (in/out, GUI to client, GPN)</a:t>
                      </a:r>
                      <a:endParaRPr lang="da-DK" sz="800">
                        <a:effectLst/>
                      </a:endParaRPr>
                    </a:p>
                    <a:p>
                      <a:pPr>
                        <a:spcAft>
                          <a:spcPts val="0"/>
                        </a:spcAft>
                      </a:pPr>
                      <a:r>
                        <a:rPr lang="en-US" sz="800">
                          <a:effectLst/>
                        </a:rPr>
                        <a:t>10G ethernet (out and management/deployment)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98925269"/>
                  </a:ext>
                </a:extLst>
              </a:tr>
              <a:tr h="238209">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Can be virtualized – one instance per instrument – can be same VM data center for all instruments.</a:t>
                      </a:r>
                      <a:br>
                        <a:rPr lang="en-US" sz="800">
                          <a:effectLst/>
                        </a:rPr>
                      </a:br>
                      <a:r>
                        <a:rPr lang="en-US" sz="800">
                          <a:effectLst/>
                        </a:rPr>
                        <a:t>Will need proxy-connection for experiment user and remote access.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52912134"/>
                  </a:ext>
                </a:extLst>
              </a:tr>
              <a:tr h="119104">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80873156"/>
                  </a:ext>
                </a:extLst>
              </a:tr>
              <a:tr h="1071939">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Initial VM environment (2020H2) should be able to handle all future required NICOS servers and clients (local and remote).</a:t>
                      </a:r>
                      <a:endParaRPr lang="da-DK" sz="800">
                        <a:effectLst/>
                      </a:endParaRPr>
                    </a:p>
                    <a:p>
                      <a:pPr marL="342900" lvl="0" indent="-342900">
                        <a:spcAft>
                          <a:spcPts val="0"/>
                        </a:spcAft>
                        <a:buFont typeface="Symbol" pitchFamily="2" charset="2"/>
                        <a:buChar char=""/>
                      </a:pPr>
                      <a:r>
                        <a:rPr lang="en-US" sz="800">
                          <a:effectLst/>
                        </a:rPr>
                        <a:t>8 VMs (32 cores, 64GB)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(28 cores, 56GB)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1727915368"/>
                  </a:ext>
                </a:extLst>
              </a:tr>
              <a:tr h="476417">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Some consideration (planning/coordination) must be taken on input to VM environment from TN for the individual instruments (e.g. how will TN data be transmitted (e.g. copper/fiber/switched))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639797501"/>
                  </a:ext>
                </a:extLst>
              </a:tr>
              <a:tr h="357313">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a:effectLst/>
                        </a:rPr>
                        <a:t>Standardised base deployment assumed.</a:t>
                      </a:r>
                      <a:br>
                        <a:rPr lang="en-US" sz="800">
                          <a:effectLst/>
                        </a:rPr>
                      </a:br>
                      <a:r>
                        <a:rPr lang="en-US" sz="800">
                          <a:effectLst/>
                        </a:rPr>
                        <a:t>Configuration/coordination work needed to ensure the serving of NICOS clients locally and remotely.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552752304"/>
                  </a:ext>
                </a:extLst>
              </a:tr>
              <a:tr h="476417">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tc hMerge="1">
                  <a:txBody>
                    <a:bodyPr/>
                    <a:lstStyle/>
                    <a:p>
                      <a:endParaRPr lang="en-GB"/>
                    </a:p>
                  </a:txBody>
                  <a:tcPr/>
                </a:tc>
                <a:tc>
                  <a:txBody>
                    <a:bodyPr/>
                    <a:lstStyle/>
                    <a:p>
                      <a:pPr>
                        <a:spcAft>
                          <a:spcPts val="0"/>
                        </a:spcAft>
                      </a:pPr>
                      <a:r>
                        <a:rPr lang="en-US" sz="800" dirty="0">
                          <a:effectLst/>
                        </a:rPr>
                        <a:t>Service-failover (to other VM) can be handled within the VM environment – user-experience will need to be tested (e.g., can a new NICOS instance gracefully take over, and how is feedback to user handled)</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664" marR="44664" marT="0" marB="0"/>
                </a:tc>
                <a:extLst>
                  <a:ext uri="{0D108BD9-81ED-4DB2-BD59-A6C34878D82A}">
                    <a16:rowId xmlns:a16="http://schemas.microsoft.com/office/drawing/2014/main" val="769798652"/>
                  </a:ext>
                </a:extLst>
              </a:tr>
            </a:tbl>
          </a:graphicData>
        </a:graphic>
      </p:graphicFrame>
      <p:sp>
        <p:nvSpPr>
          <p:cNvPr id="4" name="Slide Number Placeholder 3">
            <a:extLst>
              <a:ext uri="{FF2B5EF4-FFF2-40B4-BE49-F238E27FC236}">
                <a16:creationId xmlns:a16="http://schemas.microsoft.com/office/drawing/2014/main" id="{49287E2D-1113-BD42-A3F3-9D7D9B4C908A}"/>
              </a:ext>
            </a:extLst>
          </p:cNvPr>
          <p:cNvSpPr>
            <a:spLocks noGrp="1"/>
          </p:cNvSpPr>
          <p:nvPr>
            <p:ph type="sldNum" sz="quarter" idx="12"/>
          </p:nvPr>
        </p:nvSpPr>
        <p:spPr/>
        <p:txBody>
          <a:bodyPr/>
          <a:lstStyle/>
          <a:p>
            <a:fld id="{551115BC-487E-4422-894C-CB7CD3E79223}" type="slidenum">
              <a:rPr lang="sv-SE" smtClean="0"/>
              <a:t>31</a:t>
            </a:fld>
            <a:endParaRPr lang="sv-SE" dirty="0"/>
          </a:p>
        </p:txBody>
      </p:sp>
      <p:sp>
        <p:nvSpPr>
          <p:cNvPr id="6" name="Rectangle 5">
            <a:extLst>
              <a:ext uri="{FF2B5EF4-FFF2-40B4-BE49-F238E27FC236}">
                <a16:creationId xmlns:a16="http://schemas.microsoft.com/office/drawing/2014/main" id="{6068EBAB-8761-8644-AD62-7C57A61A2905}"/>
              </a:ext>
            </a:extLst>
          </p:cNvPr>
          <p:cNvSpPr/>
          <p:nvPr/>
        </p:nvSpPr>
        <p:spPr>
          <a:xfrm rot="16200000">
            <a:off x="2368747" y="445709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615293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3A2A-4D13-9449-821C-0E663C367EE0}"/>
              </a:ext>
            </a:extLst>
          </p:cNvPr>
          <p:cNvSpPr>
            <a:spLocks noGrp="1"/>
          </p:cNvSpPr>
          <p:nvPr>
            <p:ph type="title"/>
          </p:nvPr>
        </p:nvSpPr>
        <p:spPr/>
        <p:txBody>
          <a:bodyPr/>
          <a:lstStyle/>
          <a:p>
            <a:r>
              <a:rPr lang="en-GB" dirty="0"/>
              <a:t>Requirements: Kafka cluster (Sep 2019)</a:t>
            </a:r>
          </a:p>
        </p:txBody>
      </p:sp>
      <p:graphicFrame>
        <p:nvGraphicFramePr>
          <p:cNvPr id="5" name="Content Placeholder 4">
            <a:extLst>
              <a:ext uri="{FF2B5EF4-FFF2-40B4-BE49-F238E27FC236}">
                <a16:creationId xmlns:a16="http://schemas.microsoft.com/office/drawing/2014/main" id="{40F1000D-58C9-9B43-A4FF-7E1618A0696E}"/>
              </a:ext>
            </a:extLst>
          </p:cNvPr>
          <p:cNvGraphicFramePr>
            <a:graphicFrameLocks noGrp="1"/>
          </p:cNvGraphicFramePr>
          <p:nvPr>
            <p:ph idx="1"/>
          </p:nvPr>
        </p:nvGraphicFramePr>
        <p:xfrm>
          <a:off x="2914995" y="1462882"/>
          <a:ext cx="6362010" cy="4800600"/>
        </p:xfrm>
        <a:graphic>
          <a:graphicData uri="http://schemas.openxmlformats.org/drawingml/2006/table">
            <a:tbl>
              <a:tblPr firstRow="1" firstCol="1" bandRow="1">
                <a:tableStyleId>{5C22544A-7EE6-4342-B048-85BDC9FD1C3A}</a:tableStyleId>
              </a:tblPr>
              <a:tblGrid>
                <a:gridCol w="915176">
                  <a:extLst>
                    <a:ext uri="{9D8B030D-6E8A-4147-A177-3AD203B41FA5}">
                      <a16:colId xmlns:a16="http://schemas.microsoft.com/office/drawing/2014/main" val="2043201879"/>
                    </a:ext>
                  </a:extLst>
                </a:gridCol>
                <a:gridCol w="2680357">
                  <a:extLst>
                    <a:ext uri="{9D8B030D-6E8A-4147-A177-3AD203B41FA5}">
                      <a16:colId xmlns:a16="http://schemas.microsoft.com/office/drawing/2014/main" val="2513315325"/>
                    </a:ext>
                  </a:extLst>
                </a:gridCol>
                <a:gridCol w="86120">
                  <a:extLst>
                    <a:ext uri="{9D8B030D-6E8A-4147-A177-3AD203B41FA5}">
                      <a16:colId xmlns:a16="http://schemas.microsoft.com/office/drawing/2014/main" val="1931999952"/>
                    </a:ext>
                  </a:extLst>
                </a:gridCol>
                <a:gridCol w="2680357">
                  <a:extLst>
                    <a:ext uri="{9D8B030D-6E8A-4147-A177-3AD203B41FA5}">
                      <a16:colId xmlns:a16="http://schemas.microsoft.com/office/drawing/2014/main" val="2597019869"/>
                    </a:ext>
                  </a:extLst>
                </a:gridCol>
              </a:tblGrid>
              <a:tr h="133117">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Kafka Cluster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4431798"/>
                  </a:ext>
                </a:extLst>
              </a:tr>
              <a:tr h="133117">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Data/event aggregation (creation of ‘raw’ data files through aggregation of event files and relevant meta-data)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92738217"/>
                  </a:ext>
                </a:extLst>
              </a:tr>
              <a:tr h="931816">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Providers:</a:t>
                      </a:r>
                      <a:br>
                        <a:rPr lang="en-US" sz="900">
                          <a:effectLst/>
                        </a:rPr>
                      </a:br>
                      <a:r>
                        <a:rPr lang="en-US" sz="900">
                          <a:effectLst/>
                        </a:rPr>
                        <a:t>  Event-data from EFU(s)</a:t>
                      </a:r>
                      <a:br>
                        <a:rPr lang="en-US" sz="900">
                          <a:effectLst/>
                        </a:rPr>
                      </a:br>
                      <a:r>
                        <a:rPr lang="en-US" sz="900">
                          <a:effectLst/>
                        </a:rPr>
                        <a:t>  EPICS data from Fast Sample Environment</a:t>
                      </a:r>
                      <a:br>
                        <a:rPr lang="en-US" sz="900">
                          <a:effectLst/>
                        </a:rPr>
                      </a:br>
                      <a:r>
                        <a:rPr lang="en-US" sz="900">
                          <a:effectLst/>
                        </a:rPr>
                        <a:t>  EPICS data from EPICS Forwarder</a:t>
                      </a:r>
                      <a:br>
                        <a:rPr lang="en-US" sz="900">
                          <a:effectLst/>
                        </a:rPr>
                      </a:br>
                      <a:r>
                        <a:rPr lang="en-US" sz="900">
                          <a:effectLst/>
                        </a:rPr>
                        <a:t>  BCS data from NICOS server</a:t>
                      </a:r>
                      <a:endParaRPr lang="da-DK" sz="900">
                        <a:effectLst/>
                      </a:endParaRPr>
                    </a:p>
                    <a:p>
                      <a:pPr>
                        <a:spcAft>
                          <a:spcPts val="0"/>
                        </a:spcAft>
                      </a:pPr>
                      <a:r>
                        <a:rPr lang="en-US" sz="900">
                          <a:effectLst/>
                        </a:rPr>
                        <a:t>  DRAM stack?</a:t>
                      </a:r>
                      <a:br>
                        <a:rPr lang="en-US" sz="900">
                          <a:effectLst/>
                        </a:rPr>
                      </a:br>
                      <a:r>
                        <a:rPr lang="en-US" sz="900">
                          <a:effectLst/>
                        </a:rPr>
                        <a:t>Kafka-broker data from Kafka-cluster/Zookeeper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2144468729"/>
                  </a:ext>
                </a:extLst>
              </a:tr>
              <a:tr h="532466">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Consumers:</a:t>
                      </a:r>
                      <a:endParaRPr lang="da-DK" sz="900">
                        <a:effectLst/>
                      </a:endParaRPr>
                    </a:p>
                    <a:p>
                      <a:pPr>
                        <a:spcAft>
                          <a:spcPts val="0"/>
                        </a:spcAft>
                      </a:pPr>
                      <a:r>
                        <a:rPr lang="en-US" sz="900">
                          <a:effectLst/>
                        </a:rPr>
                        <a:t>  Filewriter</a:t>
                      </a:r>
                      <a:endParaRPr lang="da-DK" sz="900">
                        <a:effectLst/>
                      </a:endParaRPr>
                    </a:p>
                    <a:p>
                      <a:pPr>
                        <a:spcAft>
                          <a:spcPts val="0"/>
                        </a:spcAft>
                      </a:pPr>
                      <a:r>
                        <a:rPr lang="en-US" sz="900">
                          <a:effectLst/>
                        </a:rPr>
                        <a:t>  Mantid (DRAM stack)</a:t>
                      </a:r>
                      <a:endParaRPr lang="da-DK" sz="900">
                        <a:effectLst/>
                      </a:endParaRPr>
                    </a:p>
                    <a:p>
                      <a:pPr>
                        <a:spcAft>
                          <a:spcPts val="0"/>
                        </a:spcAft>
                      </a:pPr>
                      <a:r>
                        <a:rPr lang="en-US" sz="900">
                          <a:effectLst/>
                        </a:rPr>
                        <a:t>Kafka-broker data from Kafka-cluster/Zookeeper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2792266312"/>
                  </a:ext>
                </a:extLst>
              </a:tr>
              <a:tr h="399350">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2x8 cores (more needed?)</a:t>
                      </a:r>
                      <a:endParaRPr lang="da-DK" sz="900">
                        <a:effectLst/>
                      </a:endParaRPr>
                    </a:p>
                    <a:p>
                      <a:pPr>
                        <a:spcAft>
                          <a:spcPts val="0"/>
                        </a:spcAft>
                      </a:pPr>
                      <a:r>
                        <a:rPr lang="en-US" sz="900">
                          <a:effectLst/>
                        </a:rPr>
                        <a:t>64GB RAM (8x8)</a:t>
                      </a:r>
                      <a:endParaRPr lang="da-DK" sz="900">
                        <a:effectLst/>
                      </a:endParaRPr>
                    </a:p>
                    <a:p>
                      <a:pPr>
                        <a:spcAft>
                          <a:spcPts val="0"/>
                        </a:spcAft>
                      </a:pPr>
                      <a:r>
                        <a:rPr lang="en-US" sz="900">
                          <a:effectLst/>
                        </a:rPr>
                        <a:t>4xSSD (480GB), 8xHDD (4TB)</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4210367"/>
                  </a:ext>
                </a:extLst>
              </a:tr>
              <a:tr h="133117">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4x25G ethernet (100G ethernet switches with 4x25G breakout)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6983566"/>
                  </a:ext>
                </a:extLst>
              </a:tr>
              <a:tr h="399350">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One common Kafka-cluster for all instruments.</a:t>
                      </a:r>
                      <a:endParaRPr lang="da-DK" sz="900">
                        <a:effectLst/>
                      </a:endParaRPr>
                    </a:p>
                    <a:p>
                      <a:pPr>
                        <a:spcAft>
                          <a:spcPts val="0"/>
                        </a:spcAft>
                      </a:pPr>
                      <a:r>
                        <a:rPr lang="en-US" sz="900">
                          <a:effectLst/>
                        </a:rPr>
                        <a:t>21 physical nodes expected (at 15 instruments) (21 nodes for equal balancing across 3 racks).</a:t>
                      </a:r>
                      <a:br>
                        <a:rPr lang="en-US" sz="900">
                          <a:effectLst/>
                        </a:rPr>
                      </a:br>
                      <a:r>
                        <a:rPr lang="en-US" sz="900">
                          <a:effectLst/>
                        </a:rPr>
                        <a:t>Zookeeper integrated in Kafka-cluster.</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0675540"/>
                  </a:ext>
                </a:extLst>
              </a:tr>
              <a:tr h="133117">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12k€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50124842"/>
                  </a:ext>
                </a:extLst>
              </a:tr>
              <a:tr h="665583">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Consider buying kafka nodes in batches:</a:t>
                      </a:r>
                      <a:endParaRPr lang="da-DK" sz="900">
                        <a:effectLst/>
                      </a:endParaRPr>
                    </a:p>
                    <a:p>
                      <a:pPr marL="342900" lvl="0" indent="-342900">
                        <a:spcAft>
                          <a:spcPts val="0"/>
                        </a:spcAft>
                        <a:buFont typeface="Symbol" pitchFamily="2" charset="2"/>
                        <a:buChar char=""/>
                      </a:pPr>
                      <a:r>
                        <a:rPr lang="en-US" sz="900">
                          <a:effectLst/>
                        </a:rPr>
                        <a:t>11 nodes -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10 nodes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176851660"/>
                  </a:ext>
                </a:extLst>
              </a:tr>
              <a:tr h="133117">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For reliability, consider installing across 3 racks.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159272166"/>
                  </a:ext>
                </a:extLst>
              </a:tr>
              <a:tr h="133117">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Standardised base deployment assumed.</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3204175514"/>
                  </a:ext>
                </a:extLst>
              </a:tr>
              <a:tr h="798699">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dirty="0">
                          <a:effectLst/>
                        </a:rPr>
                        <a:t>Built-in high reliability/resiliency (e.g. 3-part replication) and failover.</a:t>
                      </a:r>
                      <a:endParaRPr lang="da-DK" sz="900" dirty="0">
                        <a:effectLst/>
                      </a:endParaRPr>
                    </a:p>
                    <a:p>
                      <a:pPr>
                        <a:spcAft>
                          <a:spcPts val="0"/>
                        </a:spcAft>
                      </a:pPr>
                      <a:r>
                        <a:rPr lang="en-US" sz="900" dirty="0">
                          <a:effectLst/>
                        </a:rPr>
                        <a:t>Replaying Kafka-logs enables experiments to be ‘resumed’ in case of temporary outages happening ‘down-stream’.</a:t>
                      </a:r>
                      <a:endParaRPr lang="da-DK" sz="900" dirty="0">
                        <a:effectLst/>
                      </a:endParaRPr>
                    </a:p>
                    <a:p>
                      <a:pPr>
                        <a:spcAft>
                          <a:spcPts val="0"/>
                        </a:spcAft>
                      </a:pPr>
                      <a:r>
                        <a:rPr lang="en-US" sz="900" dirty="0">
                          <a:effectLst/>
                        </a:rPr>
                        <a:t>Can be installed e.g. across 3 racks to increase reliability.</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3328070173"/>
                  </a:ext>
                </a:extLst>
              </a:tr>
            </a:tbl>
          </a:graphicData>
        </a:graphic>
      </p:graphicFrame>
      <p:sp>
        <p:nvSpPr>
          <p:cNvPr id="4" name="Slide Number Placeholder 3">
            <a:extLst>
              <a:ext uri="{FF2B5EF4-FFF2-40B4-BE49-F238E27FC236}">
                <a16:creationId xmlns:a16="http://schemas.microsoft.com/office/drawing/2014/main" id="{4107D7E3-2884-1C4C-AE7F-754CCFBF3C50}"/>
              </a:ext>
            </a:extLst>
          </p:cNvPr>
          <p:cNvSpPr>
            <a:spLocks noGrp="1"/>
          </p:cNvSpPr>
          <p:nvPr>
            <p:ph type="sldNum" sz="quarter" idx="12"/>
          </p:nvPr>
        </p:nvSpPr>
        <p:spPr/>
        <p:txBody>
          <a:bodyPr/>
          <a:lstStyle/>
          <a:p>
            <a:fld id="{551115BC-487E-4422-894C-CB7CD3E79223}" type="slidenum">
              <a:rPr lang="sv-SE" smtClean="0"/>
              <a:t>32</a:t>
            </a:fld>
            <a:endParaRPr lang="sv-SE" dirty="0"/>
          </a:p>
        </p:txBody>
      </p:sp>
      <p:sp>
        <p:nvSpPr>
          <p:cNvPr id="6" name="Rectangle 5">
            <a:extLst>
              <a:ext uri="{FF2B5EF4-FFF2-40B4-BE49-F238E27FC236}">
                <a16:creationId xmlns:a16="http://schemas.microsoft.com/office/drawing/2014/main" id="{7D919B4C-575E-BB45-9193-98734BFD864E}"/>
              </a:ext>
            </a:extLst>
          </p:cNvPr>
          <p:cNvSpPr/>
          <p:nvPr/>
        </p:nvSpPr>
        <p:spPr>
          <a:xfrm rot="16200000">
            <a:off x="2080715" y="456046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612534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6882-28D3-2B4D-89C8-FABCDDFD1CCC}"/>
              </a:ext>
            </a:extLst>
          </p:cNvPr>
          <p:cNvSpPr>
            <a:spLocks noGrp="1"/>
          </p:cNvSpPr>
          <p:nvPr>
            <p:ph type="title"/>
          </p:nvPr>
        </p:nvSpPr>
        <p:spPr/>
        <p:txBody>
          <a:bodyPr/>
          <a:lstStyle/>
          <a:p>
            <a:r>
              <a:rPr lang="en-GB" dirty="0"/>
              <a:t>Requirements: </a:t>
            </a:r>
            <a:r>
              <a:rPr lang="en-GB" dirty="0" err="1"/>
              <a:t>Filewriter</a:t>
            </a:r>
            <a:r>
              <a:rPr lang="en-GB" dirty="0"/>
              <a:t> (Sep 2019)</a:t>
            </a:r>
          </a:p>
        </p:txBody>
      </p:sp>
      <p:graphicFrame>
        <p:nvGraphicFramePr>
          <p:cNvPr id="5" name="Content Placeholder 4">
            <a:extLst>
              <a:ext uri="{FF2B5EF4-FFF2-40B4-BE49-F238E27FC236}">
                <a16:creationId xmlns:a16="http://schemas.microsoft.com/office/drawing/2014/main" id="{35653E6E-A0CA-6E4F-845C-D4F5E35978AE}"/>
              </a:ext>
            </a:extLst>
          </p:cNvPr>
          <p:cNvGraphicFramePr>
            <a:graphicFrameLocks noGrp="1"/>
          </p:cNvGraphicFramePr>
          <p:nvPr>
            <p:ph idx="1"/>
          </p:nvPr>
        </p:nvGraphicFramePr>
        <p:xfrm>
          <a:off x="2233351" y="1432402"/>
          <a:ext cx="7725297" cy="4861560"/>
        </p:xfrm>
        <a:graphic>
          <a:graphicData uri="http://schemas.openxmlformats.org/drawingml/2006/table">
            <a:tbl>
              <a:tblPr firstRow="1" firstCol="1" bandRow="1">
                <a:tableStyleId>{5C22544A-7EE6-4342-B048-85BDC9FD1C3A}</a:tableStyleId>
              </a:tblPr>
              <a:tblGrid>
                <a:gridCol w="1111285">
                  <a:extLst>
                    <a:ext uri="{9D8B030D-6E8A-4147-A177-3AD203B41FA5}">
                      <a16:colId xmlns:a16="http://schemas.microsoft.com/office/drawing/2014/main" val="999453001"/>
                    </a:ext>
                  </a:extLst>
                </a:gridCol>
                <a:gridCol w="3254719">
                  <a:extLst>
                    <a:ext uri="{9D8B030D-6E8A-4147-A177-3AD203B41FA5}">
                      <a16:colId xmlns:a16="http://schemas.microsoft.com/office/drawing/2014/main" val="309916329"/>
                    </a:ext>
                  </a:extLst>
                </a:gridCol>
                <a:gridCol w="104574">
                  <a:extLst>
                    <a:ext uri="{9D8B030D-6E8A-4147-A177-3AD203B41FA5}">
                      <a16:colId xmlns:a16="http://schemas.microsoft.com/office/drawing/2014/main" val="223265967"/>
                    </a:ext>
                  </a:extLst>
                </a:gridCol>
                <a:gridCol w="3254719">
                  <a:extLst>
                    <a:ext uri="{9D8B030D-6E8A-4147-A177-3AD203B41FA5}">
                      <a16:colId xmlns:a16="http://schemas.microsoft.com/office/drawing/2014/main" val="4293296981"/>
                    </a:ext>
                  </a:extLst>
                </a:gridCol>
              </a:tblGrid>
              <a:tr h="161642">
                <a:tc>
                  <a:txBody>
                    <a:bodyPr/>
                    <a:lstStyle/>
                    <a:p>
                      <a:pPr>
                        <a:spcAft>
                          <a:spcPts val="0"/>
                        </a:spcAft>
                      </a:pPr>
                      <a:r>
                        <a:rPr lang="en-US" sz="1100">
                          <a:effectLst/>
                        </a:rPr>
                        <a:t>Type: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Filewriter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16504511"/>
                  </a:ext>
                </a:extLst>
              </a:tr>
              <a:tr h="161642">
                <a:tc>
                  <a:txBody>
                    <a:bodyPr/>
                    <a:lstStyle/>
                    <a:p>
                      <a:pPr>
                        <a:spcAft>
                          <a:spcPts val="0"/>
                        </a:spcAft>
                      </a:pPr>
                      <a:r>
                        <a:rPr lang="en-US" sz="1100">
                          <a:effectLst/>
                        </a:rPr>
                        <a:t>Function: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Writing event-files to disk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9037227"/>
                  </a:ext>
                </a:extLst>
              </a:tr>
              <a:tr h="161642">
                <a:tc rowSpan="2">
                  <a:txBody>
                    <a:bodyPr/>
                    <a:lstStyle/>
                    <a:p>
                      <a:pPr>
                        <a:spcAft>
                          <a:spcPts val="0"/>
                        </a:spcAft>
                      </a:pPr>
                      <a:r>
                        <a:rPr lang="en-US" sz="1100">
                          <a:effectLst/>
                        </a:rPr>
                        <a:t>Interfaces: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a:txBody>
                    <a:bodyPr/>
                    <a:lstStyle/>
                    <a:p>
                      <a:pPr>
                        <a:spcAft>
                          <a:spcPts val="0"/>
                        </a:spcAft>
                      </a:pPr>
                      <a:r>
                        <a:rPr lang="en-US" sz="1100">
                          <a:effectLst/>
                        </a:rPr>
                        <a:t>In: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Consumer of Kafka-cluster data</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extLst>
                  <a:ext uri="{0D108BD9-81ED-4DB2-BD59-A6C34878D82A}">
                    <a16:rowId xmlns:a16="http://schemas.microsoft.com/office/drawing/2014/main" val="2434842383"/>
                  </a:ext>
                </a:extLst>
              </a:tr>
              <a:tr h="161642">
                <a:tc vMerge="1">
                  <a:txBody>
                    <a:bodyPr/>
                    <a:lstStyle/>
                    <a:p>
                      <a:endParaRPr lang="en-GB"/>
                    </a:p>
                  </a:txBody>
                  <a:tcPr/>
                </a:tc>
                <a:tc>
                  <a:txBody>
                    <a:bodyPr/>
                    <a:lstStyle/>
                    <a:p>
                      <a:pPr>
                        <a:spcAft>
                          <a:spcPts val="0"/>
                        </a:spcAft>
                      </a:pPr>
                      <a:r>
                        <a:rPr lang="en-US" sz="1100">
                          <a:effectLst/>
                        </a:rPr>
                        <a:t>Out: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Writing of event-files to storage system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extLst>
                  <a:ext uri="{0D108BD9-81ED-4DB2-BD59-A6C34878D82A}">
                    <a16:rowId xmlns:a16="http://schemas.microsoft.com/office/drawing/2014/main" val="3488152344"/>
                  </a:ext>
                </a:extLst>
              </a:tr>
              <a:tr h="484925">
                <a:tc>
                  <a:txBody>
                    <a:bodyPr/>
                    <a:lstStyle/>
                    <a:p>
                      <a:pPr>
                        <a:spcAft>
                          <a:spcPts val="0"/>
                        </a:spcAft>
                      </a:pPr>
                      <a:r>
                        <a:rPr lang="en-US" sz="1100">
                          <a:effectLst/>
                        </a:rPr>
                        <a:t>Specifications: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8 cores</a:t>
                      </a:r>
                      <a:endParaRPr lang="da-DK" sz="1100">
                        <a:effectLst/>
                      </a:endParaRPr>
                    </a:p>
                    <a:p>
                      <a:pPr>
                        <a:spcAft>
                          <a:spcPts val="0"/>
                        </a:spcAft>
                      </a:pPr>
                      <a:r>
                        <a:rPr lang="en-US" sz="1100">
                          <a:effectLst/>
                        </a:rPr>
                        <a:t>64GB RAM (8x8)</a:t>
                      </a:r>
                      <a:endParaRPr lang="da-DK" sz="1100">
                        <a:effectLst/>
                      </a:endParaRPr>
                    </a:p>
                    <a:p>
                      <a:pPr>
                        <a:spcAft>
                          <a:spcPts val="0"/>
                        </a:spcAft>
                      </a:pPr>
                      <a:r>
                        <a:rPr lang="en-US" sz="1100">
                          <a:effectLst/>
                        </a:rPr>
                        <a:t>4xSSD (480GB)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49119511"/>
                  </a:ext>
                </a:extLst>
              </a:tr>
              <a:tr h="323283">
                <a:tc>
                  <a:txBody>
                    <a:bodyPr/>
                    <a:lstStyle/>
                    <a:p>
                      <a:pPr>
                        <a:spcAft>
                          <a:spcPts val="0"/>
                        </a:spcAft>
                      </a:pPr>
                      <a:r>
                        <a:rPr lang="en-US" sz="1100">
                          <a:effectLst/>
                        </a:rPr>
                        <a:t>Network: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100G ethernet (in from Kafka-cluster)</a:t>
                      </a:r>
                      <a:endParaRPr lang="da-DK" sz="1100">
                        <a:effectLst/>
                      </a:endParaRPr>
                    </a:p>
                    <a:p>
                      <a:pPr>
                        <a:spcAft>
                          <a:spcPts val="0"/>
                        </a:spcAft>
                      </a:pPr>
                      <a:r>
                        <a:rPr lang="en-US" sz="1100">
                          <a:effectLst/>
                        </a:rPr>
                        <a:t>100G EDR Infiniband (out to storage system)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6695898"/>
                  </a:ext>
                </a:extLst>
              </a:tr>
              <a:tr h="484925">
                <a:tc>
                  <a:txBody>
                    <a:bodyPr/>
                    <a:lstStyle/>
                    <a:p>
                      <a:pPr>
                        <a:spcAft>
                          <a:spcPts val="0"/>
                        </a:spcAft>
                      </a:pPr>
                      <a:r>
                        <a:rPr lang="en-US" sz="1100">
                          <a:effectLst/>
                        </a:rPr>
                        <a:t>Implementation: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One file-writer per instrument.</a:t>
                      </a:r>
                      <a:br>
                        <a:rPr lang="en-US" sz="1100">
                          <a:effectLst/>
                        </a:rPr>
                      </a:br>
                      <a:r>
                        <a:rPr lang="en-US" sz="1100">
                          <a:effectLst/>
                        </a:rPr>
                        <a:t>Might be possible to virtualize filewriters for low data-rate instruments, and then use physical nodes for high data-rate instruments.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10153425"/>
                  </a:ext>
                </a:extLst>
              </a:tr>
              <a:tr h="161642">
                <a:tc>
                  <a:txBody>
                    <a:bodyPr/>
                    <a:lstStyle/>
                    <a:p>
                      <a:pPr>
                        <a:spcAft>
                          <a:spcPts val="0"/>
                        </a:spcAft>
                      </a:pPr>
                      <a:r>
                        <a:rPr lang="en-US" sz="1100">
                          <a:effectLst/>
                        </a:rPr>
                        <a:t>Cost (est.):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3">
                  <a:txBody>
                    <a:bodyPr/>
                    <a:lstStyle/>
                    <a:p>
                      <a:pPr>
                        <a:spcAft>
                          <a:spcPts val="0"/>
                        </a:spcAft>
                      </a:pPr>
                      <a:r>
                        <a:rPr lang="en-US" sz="1100">
                          <a:effectLst/>
                        </a:rPr>
                        <a:t>7k€ (or part of VM environment)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69530499"/>
                  </a:ext>
                </a:extLst>
              </a:tr>
              <a:tr h="1293132">
                <a:tc rowSpan="4">
                  <a:txBody>
                    <a:bodyPr/>
                    <a:lstStyle/>
                    <a:p>
                      <a:pPr>
                        <a:spcAft>
                          <a:spcPts val="0"/>
                        </a:spcAft>
                      </a:pPr>
                      <a:r>
                        <a:rPr lang="en-US" sz="1100">
                          <a:effectLst/>
                        </a:rPr>
                        <a:t>Considerations:</a:t>
                      </a:r>
                      <a:endParaRPr lang="da-DK" sz="1100">
                        <a:effectLst/>
                      </a:endParaRPr>
                    </a:p>
                    <a:p>
                      <a:pPr>
                        <a:spcAft>
                          <a:spcPts val="0"/>
                        </a:spcAft>
                      </a:pPr>
                      <a:r>
                        <a:rPr lang="en-US"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gridSpan="2">
                  <a:txBody>
                    <a:bodyPr/>
                    <a:lstStyle/>
                    <a:p>
                      <a:pPr>
                        <a:spcAft>
                          <a:spcPts val="0"/>
                        </a:spcAft>
                      </a:pPr>
                      <a:r>
                        <a:rPr lang="en-US" sz="1100">
                          <a:effectLst/>
                        </a:rPr>
                        <a:t>Procurement: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Consider buying physical nodes for the 9 high data-rate instruments, and use VMs for remaining 6:</a:t>
                      </a:r>
                      <a:endParaRPr lang="da-DK" sz="1100">
                        <a:effectLst/>
                      </a:endParaRPr>
                    </a:p>
                    <a:p>
                      <a:pPr marL="342900" lvl="0" indent="-342900">
                        <a:spcAft>
                          <a:spcPts val="0"/>
                        </a:spcAft>
                        <a:buFont typeface="Symbol" pitchFamily="2" charset="2"/>
                        <a:buChar char=""/>
                      </a:pPr>
                      <a:r>
                        <a:rPr lang="en-US" sz="1100">
                          <a:effectLst/>
                        </a:rPr>
                        <a:t>6 nodes - (BIFROST, CSPEC, DREAM, ESTIA, MAGIC, ODIN) – (2020Q3)</a:t>
                      </a:r>
                      <a:endParaRPr lang="da-DK" sz="1100">
                        <a:effectLst/>
                      </a:endParaRPr>
                    </a:p>
                    <a:p>
                      <a:pPr marL="342900" lvl="0" indent="-342900">
                        <a:spcAft>
                          <a:spcPts val="0"/>
                        </a:spcAft>
                        <a:buFont typeface="Symbol" pitchFamily="2" charset="2"/>
                        <a:buChar char=""/>
                      </a:pPr>
                      <a:r>
                        <a:rPr lang="en-US" sz="1100">
                          <a:effectLst/>
                        </a:rPr>
                        <a:t>2 VMs (16 cores, 128GB) – (BEER, LOKI) – (2020Q3)</a:t>
                      </a:r>
                      <a:endParaRPr lang="da-DK" sz="1100">
                        <a:effectLst/>
                      </a:endParaRPr>
                    </a:p>
                    <a:p>
                      <a:pPr marL="342900" lvl="0" indent="-342900">
                        <a:spcAft>
                          <a:spcPts val="0"/>
                        </a:spcAft>
                        <a:buFont typeface="Symbol" pitchFamily="2" charset="2"/>
                        <a:buChar char=""/>
                      </a:pPr>
                      <a:r>
                        <a:rPr lang="en-US" sz="1100">
                          <a:effectLst/>
                        </a:rPr>
                        <a:t>3 nodes (T-REX, HEIMDAL, FREIA) – (2024H1)</a:t>
                      </a:r>
                      <a:endParaRPr lang="da-DK" sz="1100">
                        <a:effectLst/>
                      </a:endParaRPr>
                    </a:p>
                    <a:p>
                      <a:pPr marL="342900" lvl="0" indent="-342900">
                        <a:spcAft>
                          <a:spcPts val="0"/>
                        </a:spcAft>
                        <a:buFont typeface="Symbol" pitchFamily="2" charset="2"/>
                        <a:buChar char=""/>
                      </a:pPr>
                      <a:r>
                        <a:rPr lang="en-US" sz="1100">
                          <a:effectLst/>
                        </a:rPr>
                        <a:t>4 VMs (32 cores, 256GB) - (MIRACLES, NMX, SKADI, VESPA) – (2024H1)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1803399185"/>
                  </a:ext>
                </a:extLst>
              </a:tr>
              <a:tr h="161642">
                <a:tc vMerge="1">
                  <a:txBody>
                    <a:bodyPr/>
                    <a:lstStyle/>
                    <a:p>
                      <a:endParaRPr lang="en-GB"/>
                    </a:p>
                  </a:txBody>
                  <a:tcPr/>
                </a:tc>
                <a:tc gridSpan="2">
                  <a:txBody>
                    <a:bodyPr/>
                    <a:lstStyle/>
                    <a:p>
                      <a:pPr>
                        <a:spcAft>
                          <a:spcPts val="0"/>
                        </a:spcAft>
                      </a:pPr>
                      <a:r>
                        <a:rPr lang="en-US" sz="1100">
                          <a:effectLst/>
                        </a:rPr>
                        <a:t>Installation: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For reliability, consider installing across 3 racks.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3012525571"/>
                  </a:ext>
                </a:extLst>
              </a:tr>
              <a:tr h="161642">
                <a:tc vMerge="1">
                  <a:txBody>
                    <a:bodyPr/>
                    <a:lstStyle/>
                    <a:p>
                      <a:endParaRPr lang="en-GB"/>
                    </a:p>
                  </a:txBody>
                  <a:tcPr/>
                </a:tc>
                <a:tc gridSpan="2">
                  <a:txBody>
                    <a:bodyPr/>
                    <a:lstStyle/>
                    <a:p>
                      <a:pPr>
                        <a:spcAft>
                          <a:spcPts val="0"/>
                        </a:spcAft>
                      </a:pPr>
                      <a:r>
                        <a:rPr lang="en-US" sz="1100">
                          <a:effectLst/>
                        </a:rPr>
                        <a:t>Deployment: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a:effectLst/>
                        </a:rPr>
                        <a:t>Standardised base deployment assumed.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2283377273"/>
                  </a:ext>
                </a:extLst>
              </a:tr>
              <a:tr h="808208">
                <a:tc vMerge="1">
                  <a:txBody>
                    <a:bodyPr/>
                    <a:lstStyle/>
                    <a:p>
                      <a:endParaRPr lang="en-GB"/>
                    </a:p>
                  </a:txBody>
                  <a:tcPr/>
                </a:tc>
                <a:tc gridSpan="2">
                  <a:txBody>
                    <a:bodyPr/>
                    <a:lstStyle/>
                    <a:p>
                      <a:pPr>
                        <a:spcAft>
                          <a:spcPts val="0"/>
                        </a:spcAft>
                      </a:pPr>
                      <a:r>
                        <a:rPr lang="en-US" sz="1100">
                          <a:effectLst/>
                        </a:rPr>
                        <a:t>Reliability:</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tc hMerge="1">
                  <a:txBody>
                    <a:bodyPr/>
                    <a:lstStyle/>
                    <a:p>
                      <a:endParaRPr lang="en-GB"/>
                    </a:p>
                  </a:txBody>
                  <a:tcPr/>
                </a:tc>
                <a:tc>
                  <a:txBody>
                    <a:bodyPr/>
                    <a:lstStyle/>
                    <a:p>
                      <a:pPr>
                        <a:spcAft>
                          <a:spcPts val="0"/>
                        </a:spcAft>
                      </a:pPr>
                      <a:r>
                        <a:rPr lang="en-US" sz="1100" dirty="0">
                          <a:effectLst/>
                        </a:rPr>
                        <a:t>For virtualized </a:t>
                      </a:r>
                      <a:r>
                        <a:rPr lang="en-US" sz="1100" dirty="0" err="1">
                          <a:effectLst/>
                        </a:rPr>
                        <a:t>Filewriters</a:t>
                      </a:r>
                      <a:r>
                        <a:rPr lang="en-US" sz="1100" dirty="0">
                          <a:effectLst/>
                        </a:rPr>
                        <a:t>, failover can be handled gracefully. For physical </a:t>
                      </a:r>
                      <a:r>
                        <a:rPr lang="en-US" sz="1100" dirty="0" err="1">
                          <a:effectLst/>
                        </a:rPr>
                        <a:t>Filewriter</a:t>
                      </a:r>
                      <a:r>
                        <a:rPr lang="en-US" sz="1100" dirty="0">
                          <a:effectLst/>
                        </a:rPr>
                        <a:t> nodes, reliable failover process is still undetermined. </a:t>
                      </a:r>
                      <a:br>
                        <a:rPr lang="en-US" sz="1100" dirty="0">
                          <a:effectLst/>
                        </a:rPr>
                      </a:br>
                      <a:r>
                        <a:rPr lang="en-US" sz="1100" dirty="0">
                          <a:effectLst/>
                        </a:rPr>
                        <a:t>In case of temporary </a:t>
                      </a:r>
                      <a:r>
                        <a:rPr lang="en-US" sz="1100" dirty="0" err="1">
                          <a:effectLst/>
                        </a:rPr>
                        <a:t>Filewriter</a:t>
                      </a:r>
                      <a:r>
                        <a:rPr lang="en-US" sz="1100" dirty="0">
                          <a:effectLst/>
                        </a:rPr>
                        <a:t> issues, the Kafka-log can be replayed to ensure against data-loss.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tc>
                <a:extLst>
                  <a:ext uri="{0D108BD9-81ED-4DB2-BD59-A6C34878D82A}">
                    <a16:rowId xmlns:a16="http://schemas.microsoft.com/office/drawing/2014/main" val="4089982642"/>
                  </a:ext>
                </a:extLst>
              </a:tr>
            </a:tbl>
          </a:graphicData>
        </a:graphic>
      </p:graphicFrame>
      <p:sp>
        <p:nvSpPr>
          <p:cNvPr id="4" name="Slide Number Placeholder 3">
            <a:extLst>
              <a:ext uri="{FF2B5EF4-FFF2-40B4-BE49-F238E27FC236}">
                <a16:creationId xmlns:a16="http://schemas.microsoft.com/office/drawing/2014/main" id="{E213ABC6-A728-4943-978F-18952E7483F4}"/>
              </a:ext>
            </a:extLst>
          </p:cNvPr>
          <p:cNvSpPr>
            <a:spLocks noGrp="1"/>
          </p:cNvSpPr>
          <p:nvPr>
            <p:ph type="sldNum" sz="quarter" idx="12"/>
          </p:nvPr>
        </p:nvSpPr>
        <p:spPr/>
        <p:txBody>
          <a:bodyPr/>
          <a:lstStyle/>
          <a:p>
            <a:fld id="{551115BC-487E-4422-894C-CB7CD3E79223}" type="slidenum">
              <a:rPr lang="sv-SE" smtClean="0"/>
              <a:t>33</a:t>
            </a:fld>
            <a:endParaRPr lang="sv-SE" dirty="0"/>
          </a:p>
        </p:txBody>
      </p:sp>
      <p:sp>
        <p:nvSpPr>
          <p:cNvPr id="6" name="Rectangle 5">
            <a:extLst>
              <a:ext uri="{FF2B5EF4-FFF2-40B4-BE49-F238E27FC236}">
                <a16:creationId xmlns:a16="http://schemas.microsoft.com/office/drawing/2014/main" id="{43A31372-D441-B44A-8B5A-A7D3F4FFEEBE}"/>
              </a:ext>
            </a:extLst>
          </p:cNvPr>
          <p:cNvSpPr/>
          <p:nvPr/>
        </p:nvSpPr>
        <p:spPr>
          <a:xfrm rot="16200000">
            <a:off x="1527701" y="447428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254786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E92D-8DF0-B04C-911D-892713EB8E4D}"/>
              </a:ext>
            </a:extLst>
          </p:cNvPr>
          <p:cNvSpPr>
            <a:spLocks noGrp="1"/>
          </p:cNvSpPr>
          <p:nvPr>
            <p:ph type="title"/>
          </p:nvPr>
        </p:nvSpPr>
        <p:spPr/>
        <p:txBody>
          <a:bodyPr/>
          <a:lstStyle/>
          <a:p>
            <a:r>
              <a:rPr lang="en-GB" dirty="0"/>
              <a:t>Requirements: DAQ Infrastructure (Sep 2019)</a:t>
            </a:r>
          </a:p>
        </p:txBody>
      </p:sp>
      <p:graphicFrame>
        <p:nvGraphicFramePr>
          <p:cNvPr id="5" name="Content Placeholder 4">
            <a:extLst>
              <a:ext uri="{FF2B5EF4-FFF2-40B4-BE49-F238E27FC236}">
                <a16:creationId xmlns:a16="http://schemas.microsoft.com/office/drawing/2014/main" id="{5236A4A5-D3B2-EC4B-B59E-CC9E7E71B581}"/>
              </a:ext>
            </a:extLst>
          </p:cNvPr>
          <p:cNvGraphicFramePr>
            <a:graphicFrameLocks noGrp="1"/>
          </p:cNvGraphicFramePr>
          <p:nvPr>
            <p:ph idx="1"/>
          </p:nvPr>
        </p:nvGraphicFramePr>
        <p:xfrm>
          <a:off x="1936223" y="1600202"/>
          <a:ext cx="8319553" cy="4525959"/>
        </p:xfrm>
        <a:graphic>
          <a:graphicData uri="http://schemas.openxmlformats.org/drawingml/2006/table">
            <a:tbl>
              <a:tblPr firstRow="1" firstCol="1" bandRow="1">
                <a:tableStyleId>{5C22544A-7EE6-4342-B048-85BDC9FD1C3A}</a:tableStyleId>
              </a:tblPr>
              <a:tblGrid>
                <a:gridCol w="1196769">
                  <a:extLst>
                    <a:ext uri="{9D8B030D-6E8A-4147-A177-3AD203B41FA5}">
                      <a16:colId xmlns:a16="http://schemas.microsoft.com/office/drawing/2014/main" val="3061821356"/>
                    </a:ext>
                  </a:extLst>
                </a:gridCol>
                <a:gridCol w="3505083">
                  <a:extLst>
                    <a:ext uri="{9D8B030D-6E8A-4147-A177-3AD203B41FA5}">
                      <a16:colId xmlns:a16="http://schemas.microsoft.com/office/drawing/2014/main" val="4108454732"/>
                    </a:ext>
                  </a:extLst>
                </a:gridCol>
                <a:gridCol w="112618">
                  <a:extLst>
                    <a:ext uri="{9D8B030D-6E8A-4147-A177-3AD203B41FA5}">
                      <a16:colId xmlns:a16="http://schemas.microsoft.com/office/drawing/2014/main" val="2908876313"/>
                    </a:ext>
                  </a:extLst>
                </a:gridCol>
                <a:gridCol w="3505083">
                  <a:extLst>
                    <a:ext uri="{9D8B030D-6E8A-4147-A177-3AD203B41FA5}">
                      <a16:colId xmlns:a16="http://schemas.microsoft.com/office/drawing/2014/main" val="3323607229"/>
                    </a:ext>
                  </a:extLst>
                </a:gridCol>
              </a:tblGrid>
              <a:tr h="174075">
                <a:tc>
                  <a:txBody>
                    <a:bodyPr/>
                    <a:lstStyle/>
                    <a:p>
                      <a:pPr>
                        <a:spcAft>
                          <a:spcPts val="0"/>
                        </a:spcAft>
                      </a:pPr>
                      <a:r>
                        <a:rPr lang="en-US" sz="1100">
                          <a:effectLst/>
                        </a:rPr>
                        <a:t>Type: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DAQ infrastructure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77018446"/>
                  </a:ext>
                </a:extLst>
              </a:tr>
              <a:tr h="174075">
                <a:tc>
                  <a:txBody>
                    <a:bodyPr/>
                    <a:lstStyle/>
                    <a:p>
                      <a:pPr>
                        <a:spcAft>
                          <a:spcPts val="0"/>
                        </a:spcAft>
                      </a:pPr>
                      <a:r>
                        <a:rPr lang="en-US" sz="1100">
                          <a:effectLst/>
                        </a:rPr>
                        <a:t>Function: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Secondary/support services for DAQ, e.g. monitoring (graphite/graphana), logging (greylog)</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1691090"/>
                  </a:ext>
                </a:extLst>
              </a:tr>
              <a:tr h="348151">
                <a:tc rowSpan="2">
                  <a:txBody>
                    <a:bodyPr/>
                    <a:lstStyle/>
                    <a:p>
                      <a:pPr>
                        <a:spcAft>
                          <a:spcPts val="0"/>
                        </a:spcAft>
                      </a:pPr>
                      <a:r>
                        <a:rPr lang="en-US" sz="1100">
                          <a:effectLst/>
                        </a:rPr>
                        <a:t>Interfaces: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a:txBody>
                    <a:bodyPr/>
                    <a:lstStyle/>
                    <a:p>
                      <a:pPr>
                        <a:spcAft>
                          <a:spcPts val="0"/>
                        </a:spcAft>
                      </a:pPr>
                      <a:r>
                        <a:rPr lang="en-US" sz="1100">
                          <a:effectLst/>
                        </a:rPr>
                        <a:t>In: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Monitoring data from all DAQ servers</a:t>
                      </a:r>
                      <a:br>
                        <a:rPr lang="en-US" sz="1100">
                          <a:effectLst/>
                        </a:rPr>
                      </a:br>
                      <a:r>
                        <a:rPr lang="en-US" sz="1100">
                          <a:effectLst/>
                        </a:rPr>
                        <a:t>Logging data from all DAQ servers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extLst>
                  <a:ext uri="{0D108BD9-81ED-4DB2-BD59-A6C34878D82A}">
                    <a16:rowId xmlns:a16="http://schemas.microsoft.com/office/drawing/2014/main" val="3703825479"/>
                  </a:ext>
                </a:extLst>
              </a:tr>
              <a:tr h="348151">
                <a:tc vMerge="1">
                  <a:txBody>
                    <a:bodyPr/>
                    <a:lstStyle/>
                    <a:p>
                      <a:endParaRPr lang="en-GB"/>
                    </a:p>
                  </a:txBody>
                  <a:tcPr/>
                </a:tc>
                <a:tc>
                  <a:txBody>
                    <a:bodyPr/>
                    <a:lstStyle/>
                    <a:p>
                      <a:pPr>
                        <a:spcAft>
                          <a:spcPts val="0"/>
                        </a:spcAft>
                      </a:pPr>
                      <a:r>
                        <a:rPr lang="en-US" sz="1100">
                          <a:effectLst/>
                        </a:rPr>
                        <a:t>Out: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Writing to storage system</a:t>
                      </a:r>
                      <a:br>
                        <a:rPr lang="en-US" sz="1100">
                          <a:effectLst/>
                        </a:rPr>
                      </a:br>
                      <a:r>
                        <a:rPr lang="en-US" sz="1100">
                          <a:effectLst/>
                        </a:rPr>
                        <a:t>Monitoring/visualization (GUI)</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extLst>
                  <a:ext uri="{0D108BD9-81ED-4DB2-BD59-A6C34878D82A}">
                    <a16:rowId xmlns:a16="http://schemas.microsoft.com/office/drawing/2014/main" val="3880747070"/>
                  </a:ext>
                </a:extLst>
              </a:tr>
              <a:tr h="522226">
                <a:tc>
                  <a:txBody>
                    <a:bodyPr/>
                    <a:lstStyle/>
                    <a:p>
                      <a:pPr>
                        <a:spcAft>
                          <a:spcPts val="0"/>
                        </a:spcAft>
                      </a:pPr>
                      <a:r>
                        <a:rPr lang="en-US" sz="1100">
                          <a:effectLst/>
                        </a:rPr>
                        <a:t>Specifications: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2 cores</a:t>
                      </a:r>
                      <a:endParaRPr lang="da-DK" sz="1100">
                        <a:effectLst/>
                      </a:endParaRPr>
                    </a:p>
                    <a:p>
                      <a:pPr>
                        <a:spcAft>
                          <a:spcPts val="0"/>
                        </a:spcAft>
                      </a:pPr>
                      <a:r>
                        <a:rPr lang="en-US" sz="1100">
                          <a:effectLst/>
                        </a:rPr>
                        <a:t>4GB RAM</a:t>
                      </a:r>
                      <a:endParaRPr lang="da-DK" sz="1100">
                        <a:effectLst/>
                      </a:endParaRPr>
                    </a:p>
                    <a:p>
                      <a:pPr>
                        <a:spcAft>
                          <a:spcPts val="0"/>
                        </a:spcAft>
                      </a:pPr>
                      <a:r>
                        <a:rPr lang="en-US" sz="1100">
                          <a:effectLst/>
                        </a:rPr>
                        <a:t>(System disk)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00108724"/>
                  </a:ext>
                </a:extLst>
              </a:tr>
              <a:tr h="348151">
                <a:tc>
                  <a:txBody>
                    <a:bodyPr/>
                    <a:lstStyle/>
                    <a:p>
                      <a:pPr>
                        <a:spcAft>
                          <a:spcPts val="0"/>
                        </a:spcAft>
                      </a:pPr>
                      <a:r>
                        <a:rPr lang="en-US" sz="1100">
                          <a:effectLst/>
                        </a:rPr>
                        <a:t>Network: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1G/10G ethernet (in from servers)</a:t>
                      </a:r>
                      <a:endParaRPr lang="da-DK" sz="1100">
                        <a:effectLst/>
                      </a:endParaRPr>
                    </a:p>
                    <a:p>
                      <a:pPr>
                        <a:spcAft>
                          <a:spcPts val="0"/>
                        </a:spcAft>
                      </a:pPr>
                      <a:r>
                        <a:rPr lang="en-US" sz="1100">
                          <a:effectLst/>
                        </a:rPr>
                        <a:t>1G/10G ethernet (out through GPN (GUI))</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60005537"/>
                  </a:ext>
                </a:extLst>
              </a:tr>
              <a:tr h="348151">
                <a:tc>
                  <a:txBody>
                    <a:bodyPr/>
                    <a:lstStyle/>
                    <a:p>
                      <a:pPr>
                        <a:spcAft>
                          <a:spcPts val="0"/>
                        </a:spcAft>
                      </a:pPr>
                      <a:r>
                        <a:rPr lang="en-US" sz="1100">
                          <a:effectLst/>
                        </a:rPr>
                        <a:t>Implementation: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Likely common servers for all instruments.</a:t>
                      </a:r>
                      <a:endParaRPr lang="da-DK" sz="1100">
                        <a:effectLst/>
                      </a:endParaRPr>
                    </a:p>
                    <a:p>
                      <a:pPr>
                        <a:spcAft>
                          <a:spcPts val="0"/>
                        </a:spcAft>
                      </a:pPr>
                      <a:r>
                        <a:rPr lang="en-US" sz="1100">
                          <a:effectLst/>
                        </a:rPr>
                        <a:t>Virtualised – low footprint.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96205972"/>
                  </a:ext>
                </a:extLst>
              </a:tr>
              <a:tr h="174075">
                <a:tc>
                  <a:txBody>
                    <a:bodyPr/>
                    <a:lstStyle/>
                    <a:p>
                      <a:pPr>
                        <a:spcAft>
                          <a:spcPts val="0"/>
                        </a:spcAft>
                      </a:pPr>
                      <a:r>
                        <a:rPr lang="en-US" sz="1100">
                          <a:effectLst/>
                        </a:rPr>
                        <a:t>Cost (est.):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3">
                  <a:txBody>
                    <a:bodyPr/>
                    <a:lstStyle/>
                    <a:p>
                      <a:pPr>
                        <a:spcAft>
                          <a:spcPts val="0"/>
                        </a:spcAft>
                      </a:pPr>
                      <a:r>
                        <a:rPr lang="en-US" sz="1100">
                          <a:effectLst/>
                        </a:rPr>
                        <a:t>(part of VM environment)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4888460"/>
                  </a:ext>
                </a:extLst>
              </a:tr>
              <a:tr h="1566679">
                <a:tc rowSpan="4">
                  <a:txBody>
                    <a:bodyPr/>
                    <a:lstStyle/>
                    <a:p>
                      <a:pPr>
                        <a:spcAft>
                          <a:spcPts val="0"/>
                        </a:spcAft>
                      </a:pPr>
                      <a:r>
                        <a:rPr lang="en-US" sz="1100">
                          <a:effectLst/>
                        </a:rPr>
                        <a:t>Considerations:</a:t>
                      </a:r>
                      <a:endParaRPr lang="da-DK" sz="1100">
                        <a:effectLst/>
                      </a:endParaRPr>
                    </a:p>
                    <a:p>
                      <a:pPr>
                        <a:spcAft>
                          <a:spcPts val="0"/>
                        </a:spcAft>
                      </a:pPr>
                      <a:r>
                        <a:rPr lang="en-US"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gridSpan="2">
                  <a:txBody>
                    <a:bodyPr/>
                    <a:lstStyle/>
                    <a:p>
                      <a:pPr>
                        <a:spcAft>
                          <a:spcPts val="0"/>
                        </a:spcAft>
                      </a:pPr>
                      <a:r>
                        <a:rPr lang="en-US" sz="1100">
                          <a:effectLst/>
                        </a:rPr>
                        <a:t>Procurement: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Initial VM environment (2020H2) should be able to handle all future required NICOS servers and clients (local and remote).</a:t>
                      </a:r>
                      <a:endParaRPr lang="da-DK" sz="1100">
                        <a:effectLst/>
                      </a:endParaRPr>
                    </a:p>
                    <a:p>
                      <a:pPr marL="342900" lvl="0" indent="-342900">
                        <a:spcAft>
                          <a:spcPts val="0"/>
                        </a:spcAft>
                        <a:buFont typeface="Symbol" pitchFamily="2" charset="2"/>
                        <a:buChar char=""/>
                      </a:pPr>
                      <a:r>
                        <a:rPr lang="en-US" sz="1100">
                          <a:effectLst/>
                        </a:rPr>
                        <a:t>8 VMs (16 cores, 32GB) for first 8 instruments (BEER, BIFROST, CSPEC, DREAM, ESTIA, LOKI, MAGIC, ODIN) – (2020Q3)</a:t>
                      </a:r>
                      <a:endParaRPr lang="da-DK" sz="1100">
                        <a:effectLst/>
                      </a:endParaRPr>
                    </a:p>
                    <a:p>
                      <a:pPr marL="342900" lvl="0" indent="-342900">
                        <a:spcAft>
                          <a:spcPts val="0"/>
                        </a:spcAft>
                        <a:buFont typeface="Symbol" pitchFamily="2" charset="2"/>
                        <a:buChar char=""/>
                      </a:pPr>
                      <a:r>
                        <a:rPr lang="en-US" sz="1100">
                          <a:effectLst/>
                        </a:rPr>
                        <a:t>7 VMs (14 cores, 28GB) for next 7 instruments (T-REX, HEIMDAL, SKADI, MIRACLES, FREIA, VESPA, NMX) – (2024H1)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3434670330"/>
                  </a:ext>
                </a:extLst>
              </a:tr>
              <a:tr h="174075">
                <a:tc vMerge="1">
                  <a:txBody>
                    <a:bodyPr/>
                    <a:lstStyle/>
                    <a:p>
                      <a:endParaRPr lang="en-GB"/>
                    </a:p>
                  </a:txBody>
                  <a:tcPr/>
                </a:tc>
                <a:tc gridSpan="2">
                  <a:txBody>
                    <a:bodyPr/>
                    <a:lstStyle/>
                    <a:p>
                      <a:pPr>
                        <a:spcAft>
                          <a:spcPts val="0"/>
                        </a:spcAft>
                      </a:pPr>
                      <a:r>
                        <a:rPr lang="en-US" sz="1100">
                          <a:effectLst/>
                        </a:rPr>
                        <a:t>Installation: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Standard VM install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4241763441"/>
                  </a:ext>
                </a:extLst>
              </a:tr>
              <a:tr h="174075">
                <a:tc vMerge="1">
                  <a:txBody>
                    <a:bodyPr/>
                    <a:lstStyle/>
                    <a:p>
                      <a:endParaRPr lang="en-GB"/>
                    </a:p>
                  </a:txBody>
                  <a:tcPr/>
                </a:tc>
                <a:tc gridSpan="2">
                  <a:txBody>
                    <a:bodyPr/>
                    <a:lstStyle/>
                    <a:p>
                      <a:pPr>
                        <a:spcAft>
                          <a:spcPts val="0"/>
                        </a:spcAft>
                      </a:pPr>
                      <a:r>
                        <a:rPr lang="en-US" sz="1100">
                          <a:effectLst/>
                        </a:rPr>
                        <a:t>Deployment: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a:effectLst/>
                        </a:rPr>
                        <a:t>Standardised base deployment assumed.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2537031801"/>
                  </a:ext>
                </a:extLst>
              </a:tr>
              <a:tr h="174075">
                <a:tc vMerge="1">
                  <a:txBody>
                    <a:bodyPr/>
                    <a:lstStyle/>
                    <a:p>
                      <a:endParaRPr lang="en-GB"/>
                    </a:p>
                  </a:txBody>
                  <a:tcPr/>
                </a:tc>
                <a:tc gridSpan="2">
                  <a:txBody>
                    <a:bodyPr/>
                    <a:lstStyle/>
                    <a:p>
                      <a:pPr>
                        <a:spcAft>
                          <a:spcPts val="0"/>
                        </a:spcAft>
                      </a:pPr>
                      <a:r>
                        <a:rPr lang="en-US" sz="1100">
                          <a:effectLst/>
                        </a:rPr>
                        <a:t>Reliability:</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tc hMerge="1">
                  <a:txBody>
                    <a:bodyPr/>
                    <a:lstStyle/>
                    <a:p>
                      <a:endParaRPr lang="en-GB"/>
                    </a:p>
                  </a:txBody>
                  <a:tcPr/>
                </a:tc>
                <a:tc>
                  <a:txBody>
                    <a:bodyPr/>
                    <a:lstStyle/>
                    <a:p>
                      <a:pPr>
                        <a:spcAft>
                          <a:spcPts val="0"/>
                        </a:spcAft>
                      </a:pPr>
                      <a:r>
                        <a:rPr lang="en-US" sz="1100" dirty="0">
                          <a:effectLst/>
                        </a:rPr>
                        <a:t>Standard VM environment service-failover/HA.</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8" marR="65278" marT="0" marB="0"/>
                </a:tc>
                <a:extLst>
                  <a:ext uri="{0D108BD9-81ED-4DB2-BD59-A6C34878D82A}">
                    <a16:rowId xmlns:a16="http://schemas.microsoft.com/office/drawing/2014/main" val="191838171"/>
                  </a:ext>
                </a:extLst>
              </a:tr>
            </a:tbl>
          </a:graphicData>
        </a:graphic>
      </p:graphicFrame>
      <p:sp>
        <p:nvSpPr>
          <p:cNvPr id="4" name="Slide Number Placeholder 3">
            <a:extLst>
              <a:ext uri="{FF2B5EF4-FFF2-40B4-BE49-F238E27FC236}">
                <a16:creationId xmlns:a16="http://schemas.microsoft.com/office/drawing/2014/main" id="{7FF915B4-16CA-5144-B72B-429A974734E0}"/>
              </a:ext>
            </a:extLst>
          </p:cNvPr>
          <p:cNvSpPr>
            <a:spLocks noGrp="1"/>
          </p:cNvSpPr>
          <p:nvPr>
            <p:ph type="sldNum" sz="quarter" idx="12"/>
          </p:nvPr>
        </p:nvSpPr>
        <p:spPr/>
        <p:txBody>
          <a:bodyPr/>
          <a:lstStyle/>
          <a:p>
            <a:fld id="{551115BC-487E-4422-894C-CB7CD3E79223}" type="slidenum">
              <a:rPr lang="sv-SE" smtClean="0"/>
              <a:t>34</a:t>
            </a:fld>
            <a:endParaRPr lang="sv-SE" dirty="0"/>
          </a:p>
        </p:txBody>
      </p:sp>
      <p:sp>
        <p:nvSpPr>
          <p:cNvPr id="6" name="Rectangle 5">
            <a:extLst>
              <a:ext uri="{FF2B5EF4-FFF2-40B4-BE49-F238E27FC236}">
                <a16:creationId xmlns:a16="http://schemas.microsoft.com/office/drawing/2014/main" id="{CE0CFF91-1DF4-4847-A379-0D74B6E31E02}"/>
              </a:ext>
            </a:extLst>
          </p:cNvPr>
          <p:cNvSpPr/>
          <p:nvPr/>
        </p:nvSpPr>
        <p:spPr>
          <a:xfrm rot="16200000">
            <a:off x="1251593" y="4430344"/>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310737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55A8-B58C-7148-B266-82462F0D072D}"/>
              </a:ext>
            </a:extLst>
          </p:cNvPr>
          <p:cNvSpPr>
            <a:spLocks noGrp="1"/>
          </p:cNvSpPr>
          <p:nvPr>
            <p:ph type="title"/>
          </p:nvPr>
        </p:nvSpPr>
        <p:spPr/>
        <p:txBody>
          <a:bodyPr/>
          <a:lstStyle/>
          <a:p>
            <a:r>
              <a:rPr lang="en-GB" dirty="0"/>
              <a:t>Requirements: Mantid (online) (Sep 2019)</a:t>
            </a:r>
          </a:p>
        </p:txBody>
      </p:sp>
      <p:sp>
        <p:nvSpPr>
          <p:cNvPr id="4" name="Slide Number Placeholder 3">
            <a:extLst>
              <a:ext uri="{FF2B5EF4-FFF2-40B4-BE49-F238E27FC236}">
                <a16:creationId xmlns:a16="http://schemas.microsoft.com/office/drawing/2014/main" id="{488D3CE0-71CC-1F4E-A7E5-B95B09F3B800}"/>
              </a:ext>
            </a:extLst>
          </p:cNvPr>
          <p:cNvSpPr>
            <a:spLocks noGrp="1"/>
          </p:cNvSpPr>
          <p:nvPr>
            <p:ph type="sldNum" sz="quarter" idx="12"/>
          </p:nvPr>
        </p:nvSpPr>
        <p:spPr/>
        <p:txBody>
          <a:bodyPr/>
          <a:lstStyle/>
          <a:p>
            <a:fld id="{551115BC-487E-4422-894C-CB7CD3E79223}" type="slidenum">
              <a:rPr lang="sv-SE" smtClean="0"/>
              <a:t>35</a:t>
            </a:fld>
            <a:endParaRPr lang="sv-SE" dirty="0"/>
          </a:p>
        </p:txBody>
      </p:sp>
      <p:graphicFrame>
        <p:nvGraphicFramePr>
          <p:cNvPr id="7" name="Content Placeholder 6">
            <a:extLst>
              <a:ext uri="{FF2B5EF4-FFF2-40B4-BE49-F238E27FC236}">
                <a16:creationId xmlns:a16="http://schemas.microsoft.com/office/drawing/2014/main" id="{F51F24D4-A8C9-9E44-A6B3-4C8BFCD0CEAB}"/>
              </a:ext>
            </a:extLst>
          </p:cNvPr>
          <p:cNvGraphicFramePr>
            <a:graphicFrameLocks noGrp="1"/>
          </p:cNvGraphicFramePr>
          <p:nvPr>
            <p:ph idx="1"/>
          </p:nvPr>
        </p:nvGraphicFramePr>
        <p:xfrm>
          <a:off x="3005881" y="1600200"/>
          <a:ext cx="6180237" cy="4525962"/>
        </p:xfrm>
        <a:graphic>
          <a:graphicData uri="http://schemas.openxmlformats.org/drawingml/2006/table">
            <a:tbl>
              <a:tblPr firstRow="1" firstCol="1" bandRow="1">
                <a:tableStyleId>{5C22544A-7EE6-4342-B048-85BDC9FD1C3A}</a:tableStyleId>
              </a:tblPr>
              <a:tblGrid>
                <a:gridCol w="889028">
                  <a:extLst>
                    <a:ext uri="{9D8B030D-6E8A-4147-A177-3AD203B41FA5}">
                      <a16:colId xmlns:a16="http://schemas.microsoft.com/office/drawing/2014/main" val="794709756"/>
                    </a:ext>
                  </a:extLst>
                </a:gridCol>
                <a:gridCol w="2603775">
                  <a:extLst>
                    <a:ext uri="{9D8B030D-6E8A-4147-A177-3AD203B41FA5}">
                      <a16:colId xmlns:a16="http://schemas.microsoft.com/office/drawing/2014/main" val="3065029874"/>
                    </a:ext>
                  </a:extLst>
                </a:gridCol>
                <a:gridCol w="83659">
                  <a:extLst>
                    <a:ext uri="{9D8B030D-6E8A-4147-A177-3AD203B41FA5}">
                      <a16:colId xmlns:a16="http://schemas.microsoft.com/office/drawing/2014/main" val="2021147755"/>
                    </a:ext>
                  </a:extLst>
                </a:gridCol>
                <a:gridCol w="2603775">
                  <a:extLst>
                    <a:ext uri="{9D8B030D-6E8A-4147-A177-3AD203B41FA5}">
                      <a16:colId xmlns:a16="http://schemas.microsoft.com/office/drawing/2014/main" val="3005295571"/>
                    </a:ext>
                  </a:extLst>
                </a:gridCol>
              </a:tblGrid>
              <a:tr h="129313">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Mantid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20427108"/>
                  </a:ext>
                </a:extLst>
              </a:tr>
              <a:tr h="129313">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Online reduction of streamed data from Kafka-cluster</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04434865"/>
                  </a:ext>
                </a:extLst>
              </a:tr>
              <a:tr h="129313">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Consumer of Kafka-cluster data</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extLst>
                  <a:ext uri="{0D108BD9-81ED-4DB2-BD59-A6C34878D82A}">
                    <a16:rowId xmlns:a16="http://schemas.microsoft.com/office/drawing/2014/main" val="1116230474"/>
                  </a:ext>
                </a:extLst>
              </a:tr>
              <a:tr h="387940">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Streaming of reduced data to analysis-stack/NICOS </a:t>
                      </a:r>
                      <a:br>
                        <a:rPr lang="en-US" sz="800">
                          <a:effectLst/>
                        </a:rPr>
                      </a:br>
                      <a:r>
                        <a:rPr lang="en-US" sz="800">
                          <a:effectLst/>
                        </a:rPr>
                        <a:t>Writing of reduced data to storage system</a:t>
                      </a:r>
                      <a:br>
                        <a:rPr lang="en-US" sz="800">
                          <a:effectLst/>
                        </a:rPr>
                      </a:br>
                      <a:r>
                        <a:rPr lang="en-US" sz="800">
                          <a:effectLst/>
                        </a:rPr>
                        <a:t>GUI to Mantid client (through GPN)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extLst>
                  <a:ext uri="{0D108BD9-81ED-4DB2-BD59-A6C34878D82A}">
                    <a16:rowId xmlns:a16="http://schemas.microsoft.com/office/drawing/2014/main" val="3686283133"/>
                  </a:ext>
                </a:extLst>
              </a:tr>
              <a:tr h="387940">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16 cores (memory bandwidth may be preferred to number of cores)</a:t>
                      </a:r>
                      <a:endParaRPr lang="da-DK" sz="800">
                        <a:effectLst/>
                      </a:endParaRPr>
                    </a:p>
                    <a:p>
                      <a:pPr>
                        <a:spcAft>
                          <a:spcPts val="0"/>
                        </a:spcAft>
                      </a:pPr>
                      <a:r>
                        <a:rPr lang="en-US" sz="800">
                          <a:effectLst/>
                        </a:rPr>
                        <a:t>Varies – from 64GB to 256GB per instrument (128GB assumed on average)</a:t>
                      </a:r>
                      <a:endParaRPr lang="da-DK" sz="800">
                        <a:effectLst/>
                      </a:endParaRPr>
                    </a:p>
                    <a:p>
                      <a:pPr>
                        <a:spcAft>
                          <a:spcPts val="0"/>
                        </a:spcAft>
                      </a:pPr>
                      <a:r>
                        <a:rPr lang="en-US" sz="800">
                          <a:effectLst/>
                        </a:rPr>
                        <a:t>System disk?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57826562"/>
                  </a:ext>
                </a:extLst>
              </a:tr>
              <a:tr h="517253">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100G ethernet (in from Kafka-cluster)</a:t>
                      </a:r>
                      <a:endParaRPr lang="da-DK" sz="800">
                        <a:effectLst/>
                      </a:endParaRPr>
                    </a:p>
                    <a:p>
                      <a:pPr>
                        <a:spcAft>
                          <a:spcPts val="0"/>
                        </a:spcAft>
                      </a:pPr>
                      <a:r>
                        <a:rPr lang="en-US" sz="800">
                          <a:effectLst/>
                        </a:rPr>
                        <a:t>100G EDR Infiniband (out to storage system)</a:t>
                      </a:r>
                      <a:br>
                        <a:rPr lang="en-US" sz="800">
                          <a:effectLst/>
                        </a:rPr>
                      </a:br>
                      <a:r>
                        <a:rPr lang="en-US" sz="800">
                          <a:effectLst/>
                        </a:rPr>
                        <a:t>100G EDR Infiniband (out to analysis-stack)</a:t>
                      </a:r>
                      <a:endParaRPr lang="da-DK" sz="800">
                        <a:effectLst/>
                      </a:endParaRPr>
                    </a:p>
                    <a:p>
                      <a:pPr>
                        <a:spcAft>
                          <a:spcPts val="0"/>
                        </a:spcAft>
                      </a:pPr>
                      <a:r>
                        <a:rPr lang="en-US" sz="800">
                          <a:effectLst/>
                        </a:rPr>
                        <a:t>10G ethernet to GPN (for Mantid GUI)</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97361180"/>
                  </a:ext>
                </a:extLst>
              </a:tr>
              <a:tr h="517253">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One Mantid instance per instrument.</a:t>
                      </a:r>
                      <a:endParaRPr lang="da-DK" sz="800">
                        <a:effectLst/>
                      </a:endParaRPr>
                    </a:p>
                    <a:p>
                      <a:pPr>
                        <a:spcAft>
                          <a:spcPts val="0"/>
                        </a:spcAft>
                      </a:pPr>
                      <a:r>
                        <a:rPr lang="en-US" sz="800">
                          <a:effectLst/>
                        </a:rPr>
                        <a:t>Mantid runs in GUI mode, so cannot be run in batch-mode (e.g. standard HPC cluster scheduling cannot be used).</a:t>
                      </a:r>
                      <a:endParaRPr lang="da-DK" sz="800">
                        <a:effectLst/>
                      </a:endParaRPr>
                    </a:p>
                    <a:p>
                      <a:pPr>
                        <a:spcAft>
                          <a:spcPts val="0"/>
                        </a:spcAft>
                      </a:pPr>
                      <a:r>
                        <a:rPr lang="en-US" sz="800">
                          <a:effectLst/>
                        </a:rPr>
                        <a:t>Virtualisation of Mantid nodes (with required specs) seems advantageous.</a:t>
                      </a:r>
                      <a:br>
                        <a:rPr lang="en-US" sz="800">
                          <a:effectLst/>
                        </a:rPr>
                      </a:br>
                      <a:r>
                        <a:rPr lang="en-US" sz="800">
                          <a:effectLst/>
                        </a:rPr>
                        <a:t>GPU-capability is not required for compute. GPU for limited visualization (e.g. InstrumentView (OpenGL))</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9682996"/>
                  </a:ext>
                </a:extLst>
              </a:tr>
              <a:tr h="129313">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25211227"/>
                  </a:ext>
                </a:extLst>
              </a:tr>
              <a:tr h="1163819">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Consider expanding VM environment in phases to handle relevant instrument groups (more info/discussion needed on data-rates for instruments):</a:t>
                      </a:r>
                      <a:endParaRPr lang="da-DK" sz="800">
                        <a:effectLst/>
                      </a:endParaRPr>
                    </a:p>
                    <a:p>
                      <a:pPr marL="342900" lvl="0" indent="-342900">
                        <a:spcAft>
                          <a:spcPts val="0"/>
                        </a:spcAft>
                        <a:buFont typeface="Symbol" pitchFamily="2" charset="2"/>
                        <a:buChar char=""/>
                      </a:pPr>
                      <a:r>
                        <a:rPr lang="en-US" sz="800">
                          <a:effectLst/>
                        </a:rPr>
                        <a:t>8 VMs (128 cores, 1TB+)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(112 cores, 1TB+)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2339793645"/>
                  </a:ext>
                </a:extLst>
              </a:tr>
              <a:tr h="258626">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Need to ensure sufficient bandwidth between hosts and storage system to avoid data-rate bottlenecks.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4083904188"/>
                  </a:ext>
                </a:extLst>
              </a:tr>
              <a:tr h="258626">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a:effectLst/>
                        </a:rPr>
                        <a:t>VM environment requires testing for performance (e.g. OpenStack, OpenNebula, oVirt)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2755117787"/>
                  </a:ext>
                </a:extLst>
              </a:tr>
              <a:tr h="517253">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tc hMerge="1">
                  <a:txBody>
                    <a:bodyPr/>
                    <a:lstStyle/>
                    <a:p>
                      <a:endParaRPr lang="en-GB"/>
                    </a:p>
                  </a:txBody>
                  <a:tcPr/>
                </a:tc>
                <a:tc>
                  <a:txBody>
                    <a:bodyPr/>
                    <a:lstStyle/>
                    <a:p>
                      <a:pPr>
                        <a:spcAft>
                          <a:spcPts val="0"/>
                        </a:spcAft>
                      </a:pPr>
                      <a:r>
                        <a:rPr lang="en-US" sz="800" dirty="0" err="1">
                          <a:effectLst/>
                        </a:rPr>
                        <a:t>Virtualised</a:t>
                      </a:r>
                      <a:r>
                        <a:rPr lang="en-US" sz="800" dirty="0">
                          <a:effectLst/>
                        </a:rPr>
                        <a:t> mantid nodes will have HA-capability from the VM environment.</a:t>
                      </a:r>
                      <a:br>
                        <a:rPr lang="en-US" sz="800" dirty="0">
                          <a:effectLst/>
                        </a:rPr>
                      </a:br>
                      <a:r>
                        <a:rPr lang="en-US" sz="800" dirty="0">
                          <a:effectLst/>
                        </a:rPr>
                        <a:t>In case of temporary Mantid issues, the Kafka-log can be replayed to ensure against data-loss.</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tc>
                <a:extLst>
                  <a:ext uri="{0D108BD9-81ED-4DB2-BD59-A6C34878D82A}">
                    <a16:rowId xmlns:a16="http://schemas.microsoft.com/office/drawing/2014/main" val="853868113"/>
                  </a:ext>
                </a:extLst>
              </a:tr>
            </a:tbl>
          </a:graphicData>
        </a:graphic>
      </p:graphicFrame>
      <p:sp>
        <p:nvSpPr>
          <p:cNvPr id="8" name="Rectangle 7">
            <a:extLst>
              <a:ext uri="{FF2B5EF4-FFF2-40B4-BE49-F238E27FC236}">
                <a16:creationId xmlns:a16="http://schemas.microsoft.com/office/drawing/2014/main" id="{7DAE33FB-6DBC-1740-9EF1-B5245F8F4D02}"/>
              </a:ext>
            </a:extLst>
          </p:cNvPr>
          <p:cNvSpPr/>
          <p:nvPr/>
        </p:nvSpPr>
        <p:spPr>
          <a:xfrm rot="16200000">
            <a:off x="2152723" y="443034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758178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AADC-AEF9-5443-93BF-F2CC0A88C3A6}"/>
              </a:ext>
            </a:extLst>
          </p:cNvPr>
          <p:cNvSpPr>
            <a:spLocks noGrp="1"/>
          </p:cNvSpPr>
          <p:nvPr>
            <p:ph type="title"/>
          </p:nvPr>
        </p:nvSpPr>
        <p:spPr/>
        <p:txBody>
          <a:bodyPr/>
          <a:lstStyle/>
          <a:p>
            <a:r>
              <a:rPr lang="en-GB" dirty="0"/>
              <a:t>Requirements: Analysis stack (online) (Sep 2019)</a:t>
            </a:r>
          </a:p>
        </p:txBody>
      </p:sp>
      <p:sp>
        <p:nvSpPr>
          <p:cNvPr id="4" name="Slide Number Placeholder 3">
            <a:extLst>
              <a:ext uri="{FF2B5EF4-FFF2-40B4-BE49-F238E27FC236}">
                <a16:creationId xmlns:a16="http://schemas.microsoft.com/office/drawing/2014/main" id="{08BCF819-3C02-A249-9DE8-BC3E54A8BDF5}"/>
              </a:ext>
            </a:extLst>
          </p:cNvPr>
          <p:cNvSpPr>
            <a:spLocks noGrp="1"/>
          </p:cNvSpPr>
          <p:nvPr>
            <p:ph type="sldNum" sz="quarter" idx="12"/>
          </p:nvPr>
        </p:nvSpPr>
        <p:spPr/>
        <p:txBody>
          <a:bodyPr/>
          <a:lstStyle/>
          <a:p>
            <a:fld id="{551115BC-487E-4422-894C-CB7CD3E79223}" type="slidenum">
              <a:rPr lang="sv-SE" smtClean="0"/>
              <a:t>36</a:t>
            </a:fld>
            <a:endParaRPr lang="sv-SE" dirty="0"/>
          </a:p>
        </p:txBody>
      </p:sp>
      <p:graphicFrame>
        <p:nvGraphicFramePr>
          <p:cNvPr id="7" name="Content Placeholder 6">
            <a:extLst>
              <a:ext uri="{FF2B5EF4-FFF2-40B4-BE49-F238E27FC236}">
                <a16:creationId xmlns:a16="http://schemas.microsoft.com/office/drawing/2014/main" id="{F01CEF8E-A2C9-014C-8012-7C7E981FA821}"/>
              </a:ext>
            </a:extLst>
          </p:cNvPr>
          <p:cNvGraphicFramePr>
            <a:graphicFrameLocks noGrp="1"/>
          </p:cNvGraphicFramePr>
          <p:nvPr>
            <p:ph idx="1"/>
          </p:nvPr>
        </p:nvGraphicFramePr>
        <p:xfrm>
          <a:off x="3172914" y="1600200"/>
          <a:ext cx="5846172" cy="4525963"/>
        </p:xfrm>
        <a:graphic>
          <a:graphicData uri="http://schemas.openxmlformats.org/drawingml/2006/table">
            <a:tbl>
              <a:tblPr firstRow="1" firstCol="1" bandRow="1">
                <a:tableStyleId>{5C22544A-7EE6-4342-B048-85BDC9FD1C3A}</a:tableStyleId>
              </a:tblPr>
              <a:tblGrid>
                <a:gridCol w="840973">
                  <a:extLst>
                    <a:ext uri="{9D8B030D-6E8A-4147-A177-3AD203B41FA5}">
                      <a16:colId xmlns:a16="http://schemas.microsoft.com/office/drawing/2014/main" val="2767224632"/>
                    </a:ext>
                  </a:extLst>
                </a:gridCol>
                <a:gridCol w="2463031">
                  <a:extLst>
                    <a:ext uri="{9D8B030D-6E8A-4147-A177-3AD203B41FA5}">
                      <a16:colId xmlns:a16="http://schemas.microsoft.com/office/drawing/2014/main" val="3679672919"/>
                    </a:ext>
                  </a:extLst>
                </a:gridCol>
                <a:gridCol w="79137">
                  <a:extLst>
                    <a:ext uri="{9D8B030D-6E8A-4147-A177-3AD203B41FA5}">
                      <a16:colId xmlns:a16="http://schemas.microsoft.com/office/drawing/2014/main" val="2558382459"/>
                    </a:ext>
                  </a:extLst>
                </a:gridCol>
                <a:gridCol w="2463031">
                  <a:extLst>
                    <a:ext uri="{9D8B030D-6E8A-4147-A177-3AD203B41FA5}">
                      <a16:colId xmlns:a16="http://schemas.microsoft.com/office/drawing/2014/main" val="252604294"/>
                    </a:ext>
                  </a:extLst>
                </a:gridCol>
              </a:tblGrid>
              <a:tr h="122323">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Analysis stack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10085005"/>
                  </a:ext>
                </a:extLst>
              </a:tr>
              <a:tr h="122323">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Online analysis of reduced data from Mantid nodes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7890836"/>
                  </a:ext>
                </a:extLst>
              </a:tr>
              <a:tr h="244647">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Streamed reduced data from Mantid nodes</a:t>
                      </a:r>
                      <a:endParaRPr lang="da-DK" sz="800">
                        <a:effectLst/>
                      </a:endParaRPr>
                    </a:p>
                    <a:p>
                      <a:pPr>
                        <a:spcAft>
                          <a:spcPts val="0"/>
                        </a:spcAft>
                      </a:pPr>
                      <a:r>
                        <a:rPr lang="en-US" sz="800">
                          <a:effectLst/>
                        </a:rPr>
                        <a:t>Read data from storage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extLst>
                  <a:ext uri="{0D108BD9-81ED-4DB2-BD59-A6C34878D82A}">
                    <a16:rowId xmlns:a16="http://schemas.microsoft.com/office/drawing/2014/main" val="1810545064"/>
                  </a:ext>
                </a:extLst>
              </a:tr>
              <a:tr h="244647">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Visualisation data to GUI (via GPN)</a:t>
                      </a:r>
                      <a:br>
                        <a:rPr lang="en-US" sz="800">
                          <a:effectLst/>
                        </a:rPr>
                      </a:br>
                      <a:r>
                        <a:rPr lang="en-US" sz="800">
                          <a:effectLst/>
                        </a:rPr>
                        <a:t>Writing of analysed data to storage system</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extLst>
                  <a:ext uri="{0D108BD9-81ED-4DB2-BD59-A6C34878D82A}">
                    <a16:rowId xmlns:a16="http://schemas.microsoft.com/office/drawing/2014/main" val="3777442548"/>
                  </a:ext>
                </a:extLst>
              </a:tr>
              <a:tr h="489293">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22 cores</a:t>
                      </a:r>
                      <a:endParaRPr lang="da-DK" sz="800">
                        <a:effectLst/>
                      </a:endParaRPr>
                    </a:p>
                    <a:p>
                      <a:pPr>
                        <a:spcAft>
                          <a:spcPts val="0"/>
                        </a:spcAft>
                      </a:pPr>
                      <a:r>
                        <a:rPr lang="en-US" sz="800">
                          <a:effectLst/>
                        </a:rPr>
                        <a:t>Varies – from 16GB to 384GB</a:t>
                      </a:r>
                      <a:endParaRPr lang="da-DK" sz="800">
                        <a:effectLst/>
                      </a:endParaRPr>
                    </a:p>
                    <a:p>
                      <a:pPr>
                        <a:spcAft>
                          <a:spcPts val="0"/>
                        </a:spcAft>
                      </a:pPr>
                      <a:r>
                        <a:rPr lang="en-US" sz="800">
                          <a:effectLst/>
                        </a:rPr>
                        <a:t>System disk?</a:t>
                      </a:r>
                      <a:endParaRPr lang="da-DK" sz="800">
                        <a:effectLst/>
                      </a:endParaRPr>
                    </a:p>
                    <a:p>
                      <a:pPr>
                        <a:spcAft>
                          <a:spcPts val="0"/>
                        </a:spcAft>
                      </a:pPr>
                      <a:r>
                        <a:rPr lang="en-US" sz="800">
                          <a:effectLst/>
                        </a:rPr>
                        <a:t>Some resources may be moved to offline env.</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07542817"/>
                  </a:ext>
                </a:extLst>
              </a:tr>
              <a:tr h="366970">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100G EDR Infiniband (in from Mantid)</a:t>
                      </a:r>
                      <a:br>
                        <a:rPr lang="en-US" sz="800">
                          <a:effectLst/>
                        </a:rPr>
                      </a:br>
                      <a:r>
                        <a:rPr lang="en-US" sz="800">
                          <a:effectLst/>
                        </a:rPr>
                        <a:t>100G EDR Infiniband (out to storage)</a:t>
                      </a:r>
                      <a:endParaRPr lang="da-DK" sz="800">
                        <a:effectLst/>
                      </a:endParaRPr>
                    </a:p>
                    <a:p>
                      <a:pPr>
                        <a:spcAft>
                          <a:spcPts val="0"/>
                        </a:spcAft>
                      </a:pPr>
                      <a:r>
                        <a:rPr lang="en-US" sz="800">
                          <a:effectLst/>
                        </a:rPr>
                        <a:t>10G Ethernet (out to GUI, via GPN)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5041037"/>
                  </a:ext>
                </a:extLst>
              </a:tr>
              <a:tr h="733940">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One Analysis instance per instrument.</a:t>
                      </a:r>
                      <a:endParaRPr lang="da-DK" sz="800">
                        <a:effectLst/>
                      </a:endParaRPr>
                    </a:p>
                    <a:p>
                      <a:pPr>
                        <a:spcAft>
                          <a:spcPts val="0"/>
                        </a:spcAft>
                      </a:pPr>
                      <a:r>
                        <a:rPr lang="en-US" sz="800">
                          <a:effectLst/>
                        </a:rPr>
                        <a:t>Analysis should generally be assume to only run on a single node (e.g. standard HPC cluster scheduling cannot be used).</a:t>
                      </a:r>
                      <a:endParaRPr lang="da-DK" sz="800">
                        <a:effectLst/>
                      </a:endParaRPr>
                    </a:p>
                    <a:p>
                      <a:pPr>
                        <a:spcAft>
                          <a:spcPts val="0"/>
                        </a:spcAft>
                      </a:pPr>
                      <a:r>
                        <a:rPr lang="en-US" sz="800">
                          <a:effectLst/>
                        </a:rPr>
                        <a:t>Virtualisation of Analysis nodes (with required specs) seems advantageous.</a:t>
                      </a:r>
                      <a:br>
                        <a:rPr lang="en-US" sz="800">
                          <a:effectLst/>
                        </a:rPr>
                      </a:br>
                      <a:r>
                        <a:rPr lang="en-US" sz="800">
                          <a:effectLst/>
                        </a:rPr>
                        <a:t>GPU-capability may be required (e.g. ‘one GPU per session’) – GPU resources can to some extent be managed in a virtual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45558824"/>
                  </a:ext>
                </a:extLst>
              </a:tr>
              <a:tr h="122323">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3">
                  <a:txBody>
                    <a:bodyPr/>
                    <a:lstStyle/>
                    <a:p>
                      <a:pPr>
                        <a:spcAft>
                          <a:spcPts val="0"/>
                        </a:spcAft>
                      </a:pPr>
                      <a:r>
                        <a:rPr lang="en-US" sz="800">
                          <a:effectLst/>
                        </a:rPr>
                        <a:t>?k€ (part of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2334441"/>
                  </a:ext>
                </a:extLst>
              </a:tr>
              <a:tr h="1100910">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Consider expanding VM environment in phases to handle relevant instrument groups (more info/discussion needed on data-rates for instruments):</a:t>
                      </a:r>
                      <a:endParaRPr lang="da-DK" sz="800">
                        <a:effectLst/>
                      </a:endParaRPr>
                    </a:p>
                    <a:p>
                      <a:pPr marL="342900" lvl="0" indent="-342900">
                        <a:spcAft>
                          <a:spcPts val="0"/>
                        </a:spcAft>
                        <a:buFont typeface="Symbol" pitchFamily="2" charset="2"/>
                        <a:buChar char=""/>
                      </a:pPr>
                      <a:r>
                        <a:rPr lang="en-US" sz="800">
                          <a:effectLst/>
                        </a:rPr>
                        <a:t>8 VMs (176 cores, 2TB??) for first 8 instruments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7 VMs (154 cores, 2TB??) for next 7 instruments (T-REX, HEIMDAL, SKADI, MIRACLES, FREIA, VESPA, NMX) – (2024H1)</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2554176980"/>
                  </a:ext>
                </a:extLst>
              </a:tr>
              <a:tr h="244647">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Need to ensure sufficient bandwidth between hosts and storage system to avoid data-rate bottlenecks.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3055310478"/>
                  </a:ext>
                </a:extLst>
              </a:tr>
              <a:tr h="244647">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a:effectLst/>
                        </a:rPr>
                        <a:t>VM environment requires testing for performance (e.g. OpenStack, OpenNebula, oVirt)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4222438747"/>
                  </a:ext>
                </a:extLst>
              </a:tr>
              <a:tr h="489293">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tc hMerge="1">
                  <a:txBody>
                    <a:bodyPr/>
                    <a:lstStyle/>
                    <a:p>
                      <a:endParaRPr lang="en-GB"/>
                    </a:p>
                  </a:txBody>
                  <a:tcPr/>
                </a:tc>
                <a:tc>
                  <a:txBody>
                    <a:bodyPr/>
                    <a:lstStyle/>
                    <a:p>
                      <a:pPr>
                        <a:spcAft>
                          <a:spcPts val="0"/>
                        </a:spcAft>
                      </a:pPr>
                      <a:r>
                        <a:rPr lang="en-US" sz="800" dirty="0" err="1">
                          <a:effectLst/>
                        </a:rPr>
                        <a:t>Virtualised</a:t>
                      </a:r>
                      <a:r>
                        <a:rPr lang="en-US" sz="800" dirty="0">
                          <a:effectLst/>
                        </a:rPr>
                        <a:t> analysis nodes will have HA-capability from the VM environment.</a:t>
                      </a:r>
                      <a:br>
                        <a:rPr lang="en-US" sz="800" dirty="0">
                          <a:effectLst/>
                        </a:rPr>
                      </a:br>
                      <a:r>
                        <a:rPr lang="en-US" sz="800" dirty="0">
                          <a:effectLst/>
                        </a:rPr>
                        <a:t>Unclear what stateful information is available, in case of temporary issues with the analysis nodes.</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871" marR="45871" marT="0" marB="0"/>
                </a:tc>
                <a:extLst>
                  <a:ext uri="{0D108BD9-81ED-4DB2-BD59-A6C34878D82A}">
                    <a16:rowId xmlns:a16="http://schemas.microsoft.com/office/drawing/2014/main" val="984568595"/>
                  </a:ext>
                </a:extLst>
              </a:tr>
            </a:tbl>
          </a:graphicData>
        </a:graphic>
      </p:graphicFrame>
      <p:sp>
        <p:nvSpPr>
          <p:cNvPr id="8" name="Rectangle 7">
            <a:extLst>
              <a:ext uri="{FF2B5EF4-FFF2-40B4-BE49-F238E27FC236}">
                <a16:creationId xmlns:a16="http://schemas.microsoft.com/office/drawing/2014/main" id="{ADCD8233-011B-014B-895D-9B71131774F4}"/>
              </a:ext>
            </a:extLst>
          </p:cNvPr>
          <p:cNvSpPr/>
          <p:nvPr/>
        </p:nvSpPr>
        <p:spPr>
          <a:xfrm rot="16200000">
            <a:off x="2296739" y="443034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1938152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0A0C-65EE-BE4A-928B-12DB6EF10A50}"/>
              </a:ext>
            </a:extLst>
          </p:cNvPr>
          <p:cNvSpPr>
            <a:spLocks noGrp="1"/>
          </p:cNvSpPr>
          <p:nvPr>
            <p:ph type="title"/>
          </p:nvPr>
        </p:nvSpPr>
        <p:spPr/>
        <p:txBody>
          <a:bodyPr/>
          <a:lstStyle/>
          <a:p>
            <a:r>
              <a:rPr lang="en-GB" dirty="0"/>
              <a:t>Requirements: Online storage (Sep 2019)</a:t>
            </a:r>
          </a:p>
        </p:txBody>
      </p:sp>
      <p:graphicFrame>
        <p:nvGraphicFramePr>
          <p:cNvPr id="5" name="Content Placeholder 4">
            <a:extLst>
              <a:ext uri="{FF2B5EF4-FFF2-40B4-BE49-F238E27FC236}">
                <a16:creationId xmlns:a16="http://schemas.microsoft.com/office/drawing/2014/main" id="{8DF164CA-67D0-DB48-9E14-55FE61611616}"/>
              </a:ext>
            </a:extLst>
          </p:cNvPr>
          <p:cNvGraphicFramePr>
            <a:graphicFrameLocks noGrp="1"/>
          </p:cNvGraphicFramePr>
          <p:nvPr>
            <p:ph idx="1"/>
          </p:nvPr>
        </p:nvGraphicFramePr>
        <p:xfrm>
          <a:off x="2914995" y="1531462"/>
          <a:ext cx="6362010" cy="4663440"/>
        </p:xfrm>
        <a:graphic>
          <a:graphicData uri="http://schemas.openxmlformats.org/drawingml/2006/table">
            <a:tbl>
              <a:tblPr firstRow="1" firstCol="1" bandRow="1">
                <a:tableStyleId>{5C22544A-7EE6-4342-B048-85BDC9FD1C3A}</a:tableStyleId>
              </a:tblPr>
              <a:tblGrid>
                <a:gridCol w="915176">
                  <a:extLst>
                    <a:ext uri="{9D8B030D-6E8A-4147-A177-3AD203B41FA5}">
                      <a16:colId xmlns:a16="http://schemas.microsoft.com/office/drawing/2014/main" val="57823485"/>
                    </a:ext>
                  </a:extLst>
                </a:gridCol>
                <a:gridCol w="2680357">
                  <a:extLst>
                    <a:ext uri="{9D8B030D-6E8A-4147-A177-3AD203B41FA5}">
                      <a16:colId xmlns:a16="http://schemas.microsoft.com/office/drawing/2014/main" val="120543412"/>
                    </a:ext>
                  </a:extLst>
                </a:gridCol>
                <a:gridCol w="86120">
                  <a:extLst>
                    <a:ext uri="{9D8B030D-6E8A-4147-A177-3AD203B41FA5}">
                      <a16:colId xmlns:a16="http://schemas.microsoft.com/office/drawing/2014/main" val="573160125"/>
                    </a:ext>
                  </a:extLst>
                </a:gridCol>
                <a:gridCol w="2680357">
                  <a:extLst>
                    <a:ext uri="{9D8B030D-6E8A-4147-A177-3AD203B41FA5}">
                      <a16:colId xmlns:a16="http://schemas.microsoft.com/office/drawing/2014/main" val="2094815352"/>
                    </a:ext>
                  </a:extLst>
                </a:gridCol>
              </a:tblGrid>
              <a:tr h="133117">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Online storage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40030021"/>
                  </a:ext>
                </a:extLst>
              </a:tr>
              <a:tr h="133117">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Online storage of raw and online derived 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47473520"/>
                  </a:ext>
                </a:extLst>
              </a:tr>
              <a:tr h="399350">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Streamed raw data from Filewriter nodes</a:t>
                      </a:r>
                      <a:br>
                        <a:rPr lang="en-US" sz="900">
                          <a:effectLst/>
                        </a:rPr>
                      </a:br>
                      <a:r>
                        <a:rPr lang="en-US" sz="900">
                          <a:effectLst/>
                        </a:rPr>
                        <a:t>Streamed reduced data from Mantid nodes</a:t>
                      </a:r>
                      <a:endParaRPr lang="da-DK" sz="900">
                        <a:effectLst/>
                      </a:endParaRPr>
                    </a:p>
                    <a:p>
                      <a:pPr>
                        <a:spcAft>
                          <a:spcPts val="0"/>
                        </a:spcAft>
                      </a:pPr>
                      <a:r>
                        <a:rPr lang="en-US" sz="900">
                          <a:effectLst/>
                        </a:rPr>
                        <a:t>Streamed derived data from Analysis-stack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1327339376"/>
                  </a:ext>
                </a:extLst>
              </a:tr>
              <a:tr h="399350">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Raw data synchronisation to CPH</a:t>
                      </a:r>
                      <a:endParaRPr lang="da-DK" sz="900">
                        <a:effectLst/>
                      </a:endParaRPr>
                    </a:p>
                    <a:p>
                      <a:pPr>
                        <a:spcAft>
                          <a:spcPts val="0"/>
                        </a:spcAft>
                      </a:pPr>
                      <a:r>
                        <a:rPr lang="en-US" sz="900">
                          <a:effectLst/>
                        </a:rPr>
                        <a:t>Derived data synchronisation to CPH</a:t>
                      </a:r>
                      <a:endParaRPr lang="da-DK" sz="900">
                        <a:effectLst/>
                      </a:endParaRPr>
                    </a:p>
                    <a:p>
                      <a:pPr>
                        <a:spcAft>
                          <a:spcPts val="0"/>
                        </a:spcAft>
                      </a:pPr>
                      <a:r>
                        <a:rPr lang="en-US" sz="900">
                          <a:effectLst/>
                        </a:rPr>
                        <a:t>Data read by Mantid nodes and Analysis-stack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extLst>
                  <a:ext uri="{0D108BD9-81ED-4DB2-BD59-A6C34878D82A}">
                    <a16:rowId xmlns:a16="http://schemas.microsoft.com/office/drawing/2014/main" val="609262728"/>
                  </a:ext>
                </a:extLst>
              </a:tr>
              <a:tr h="266233">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Up to 40GB/s throughput</a:t>
                      </a:r>
                      <a:endParaRPr lang="da-DK" sz="900">
                        <a:effectLst/>
                      </a:endParaRPr>
                    </a:p>
                    <a:p>
                      <a:pPr>
                        <a:spcAft>
                          <a:spcPts val="0"/>
                        </a:spcAft>
                      </a:pPr>
                      <a:r>
                        <a:rPr lang="en-US" sz="900">
                          <a:effectLst/>
                        </a:rPr>
                        <a:t>Up to 5PB capacity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17470097"/>
                  </a:ext>
                </a:extLst>
              </a:tr>
              <a:tr h="532466">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100G EDR Infiniband (in from Filewriter)</a:t>
                      </a:r>
                      <a:endParaRPr lang="da-DK" sz="900">
                        <a:effectLst/>
                      </a:endParaRPr>
                    </a:p>
                    <a:p>
                      <a:pPr>
                        <a:spcAft>
                          <a:spcPts val="0"/>
                        </a:spcAft>
                      </a:pPr>
                      <a:r>
                        <a:rPr lang="en-US" sz="900">
                          <a:effectLst/>
                        </a:rPr>
                        <a:t>100G EDR Infiniband (in from Mantid)</a:t>
                      </a:r>
                      <a:endParaRPr lang="da-DK" sz="900">
                        <a:effectLst/>
                      </a:endParaRPr>
                    </a:p>
                    <a:p>
                      <a:pPr>
                        <a:spcAft>
                          <a:spcPts val="0"/>
                        </a:spcAft>
                      </a:pPr>
                      <a:r>
                        <a:rPr lang="en-US" sz="900">
                          <a:effectLst/>
                        </a:rPr>
                        <a:t>100G EDR Infiniband (in from Analysis-stack)</a:t>
                      </a:r>
                      <a:br>
                        <a:rPr lang="en-US" sz="900">
                          <a:effectLst/>
                        </a:rPr>
                      </a:br>
                      <a:r>
                        <a:rPr lang="en-US" sz="900">
                          <a:effectLst/>
                        </a:rPr>
                        <a:t>10G/100G Ethernet (synch to CPH)</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61365840"/>
                  </a:ext>
                </a:extLst>
              </a:tr>
              <a:tr h="931816">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One scalable storage system.</a:t>
                      </a:r>
                      <a:endParaRPr lang="da-DK" sz="900">
                        <a:effectLst/>
                      </a:endParaRPr>
                    </a:p>
                    <a:p>
                      <a:pPr>
                        <a:spcAft>
                          <a:spcPts val="0"/>
                        </a:spcAft>
                      </a:pPr>
                      <a:r>
                        <a:rPr lang="en-US" sz="900">
                          <a:effectLst/>
                        </a:rPr>
                        <a:t>Current options:</a:t>
                      </a:r>
                      <a:endParaRPr lang="da-DK" sz="900">
                        <a:effectLst/>
                      </a:endParaRPr>
                    </a:p>
                    <a:p>
                      <a:pPr marL="342900" lvl="0" indent="-342900">
                        <a:spcAft>
                          <a:spcPts val="0"/>
                        </a:spcAft>
                        <a:buFont typeface="Symbol" pitchFamily="2" charset="2"/>
                        <a:buChar char=""/>
                      </a:pPr>
                      <a:r>
                        <a:rPr lang="en-US" sz="900">
                          <a:effectLst/>
                        </a:rPr>
                        <a:t>IBM ESS (Spectrum Scale)</a:t>
                      </a:r>
                      <a:endParaRPr lang="da-DK" sz="900">
                        <a:effectLst/>
                      </a:endParaRPr>
                    </a:p>
                    <a:p>
                      <a:pPr marL="342900" lvl="0" indent="-342900">
                        <a:spcAft>
                          <a:spcPts val="0"/>
                        </a:spcAft>
                        <a:buFont typeface="Symbol" pitchFamily="2" charset="2"/>
                        <a:buChar char=""/>
                      </a:pPr>
                      <a:r>
                        <a:rPr lang="en-US" sz="900">
                          <a:effectLst/>
                        </a:rPr>
                        <a:t>Lenovo DSS (Spectrum Scale)</a:t>
                      </a:r>
                      <a:endParaRPr lang="da-DK" sz="900">
                        <a:effectLst/>
                      </a:endParaRPr>
                    </a:p>
                    <a:p>
                      <a:pPr marL="342900" lvl="0" indent="-342900">
                        <a:spcAft>
                          <a:spcPts val="0"/>
                        </a:spcAft>
                        <a:buFont typeface="Symbol" pitchFamily="2" charset="2"/>
                        <a:buChar char=""/>
                      </a:pPr>
                      <a:r>
                        <a:rPr lang="en-US" sz="900">
                          <a:effectLst/>
                        </a:rPr>
                        <a:t>DDN/Dell Lustre</a:t>
                      </a:r>
                      <a:endParaRPr lang="da-DK" sz="900">
                        <a:effectLst/>
                      </a:endParaRPr>
                    </a:p>
                    <a:p>
                      <a:pPr marL="342900" lvl="0" indent="-342900">
                        <a:spcAft>
                          <a:spcPts val="0"/>
                        </a:spcAft>
                        <a:buFont typeface="Symbol" pitchFamily="2" charset="2"/>
                        <a:buChar char=""/>
                      </a:pPr>
                      <a:r>
                        <a:rPr lang="en-US" sz="900">
                          <a:effectLst/>
                        </a:rPr>
                        <a:t>QuoByte</a:t>
                      </a:r>
                      <a:endParaRPr lang="da-DK" sz="900">
                        <a:effectLst/>
                      </a:endParaRPr>
                    </a:p>
                    <a:p>
                      <a:pPr marL="342900" lvl="0" indent="-342900">
                        <a:spcAft>
                          <a:spcPts val="0"/>
                        </a:spcAft>
                        <a:buFont typeface="Symbol" pitchFamily="2" charset="2"/>
                        <a:buChar char=""/>
                      </a:pPr>
                      <a:r>
                        <a:rPr lang="en-US" sz="900">
                          <a:effectLst/>
                        </a:rPr>
                        <a:t>WekaIO</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36427806"/>
                  </a:ext>
                </a:extLst>
              </a:tr>
              <a:tr h="133117">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3">
                  <a:txBody>
                    <a:bodyPr/>
                    <a:lstStyle/>
                    <a:p>
                      <a:pPr>
                        <a:spcAft>
                          <a:spcPts val="0"/>
                        </a:spcAft>
                      </a:pPr>
                      <a:r>
                        <a:rPr lang="en-US" sz="900">
                          <a:effectLst/>
                        </a:rPr>
                        <a:t>400k€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68722376"/>
                  </a:ext>
                </a:extLst>
              </a:tr>
              <a:tr h="798699">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Storage system could be procured in phases (depending on solution, and I/O requirements):</a:t>
                      </a:r>
                      <a:endParaRPr lang="da-DK" sz="900">
                        <a:effectLst/>
                      </a:endParaRPr>
                    </a:p>
                    <a:p>
                      <a:pPr marL="342900" lvl="0" indent="-342900">
                        <a:spcAft>
                          <a:spcPts val="0"/>
                        </a:spcAft>
                        <a:buFont typeface="Symbol" pitchFamily="2" charset="2"/>
                        <a:buChar char=""/>
                      </a:pPr>
                      <a:r>
                        <a:rPr lang="en-US" sz="900">
                          <a:effectLst/>
                        </a:rPr>
                        <a:t>~1 PB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~3PB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849277098"/>
                  </a:ext>
                </a:extLst>
              </a:tr>
              <a:tr h="266233">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Need to ensure sufficient bandwidth between hosts and storage system to avoid data-rate bottlenecks.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1921753345"/>
                  </a:ext>
                </a:extLst>
              </a:tr>
              <a:tr h="266233">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a:effectLst/>
                        </a:rPr>
                        <a:t>Needs to be deployed and tested/verified well in advance.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288423283"/>
                  </a:ext>
                </a:extLst>
              </a:tr>
              <a:tr h="266233">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tc hMerge="1">
                  <a:txBody>
                    <a:bodyPr/>
                    <a:lstStyle/>
                    <a:p>
                      <a:endParaRPr lang="en-GB"/>
                    </a:p>
                  </a:txBody>
                  <a:tcPr/>
                </a:tc>
                <a:tc>
                  <a:txBody>
                    <a:bodyPr/>
                    <a:lstStyle/>
                    <a:p>
                      <a:pPr>
                        <a:spcAft>
                          <a:spcPts val="0"/>
                        </a:spcAft>
                      </a:pPr>
                      <a:r>
                        <a:rPr lang="en-US" sz="900" dirty="0">
                          <a:effectLst/>
                        </a:rPr>
                        <a:t>Storage system needs to provide high reliability (e.g. 8+3 erasure coding or equivalent).</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919" marR="49919" marT="0" marB="0"/>
                </a:tc>
                <a:extLst>
                  <a:ext uri="{0D108BD9-81ED-4DB2-BD59-A6C34878D82A}">
                    <a16:rowId xmlns:a16="http://schemas.microsoft.com/office/drawing/2014/main" val="2715335046"/>
                  </a:ext>
                </a:extLst>
              </a:tr>
            </a:tbl>
          </a:graphicData>
        </a:graphic>
      </p:graphicFrame>
      <p:sp>
        <p:nvSpPr>
          <p:cNvPr id="4" name="Slide Number Placeholder 3">
            <a:extLst>
              <a:ext uri="{FF2B5EF4-FFF2-40B4-BE49-F238E27FC236}">
                <a16:creationId xmlns:a16="http://schemas.microsoft.com/office/drawing/2014/main" id="{3D626B13-1CBE-844E-9AAA-0EBE9BC034B3}"/>
              </a:ext>
            </a:extLst>
          </p:cNvPr>
          <p:cNvSpPr>
            <a:spLocks noGrp="1"/>
          </p:cNvSpPr>
          <p:nvPr>
            <p:ph type="sldNum" sz="quarter" idx="12"/>
          </p:nvPr>
        </p:nvSpPr>
        <p:spPr/>
        <p:txBody>
          <a:bodyPr/>
          <a:lstStyle/>
          <a:p>
            <a:fld id="{551115BC-487E-4422-894C-CB7CD3E79223}" type="slidenum">
              <a:rPr lang="sv-SE" smtClean="0"/>
              <a:t>37</a:t>
            </a:fld>
            <a:endParaRPr lang="sv-SE" dirty="0"/>
          </a:p>
        </p:txBody>
      </p:sp>
      <p:sp>
        <p:nvSpPr>
          <p:cNvPr id="6" name="Rectangle 5">
            <a:extLst>
              <a:ext uri="{FF2B5EF4-FFF2-40B4-BE49-F238E27FC236}">
                <a16:creationId xmlns:a16="http://schemas.microsoft.com/office/drawing/2014/main" id="{49D8C758-7EC6-6C4B-857A-A8B93E24C387}"/>
              </a:ext>
            </a:extLst>
          </p:cNvPr>
          <p:cNvSpPr/>
          <p:nvPr/>
        </p:nvSpPr>
        <p:spPr>
          <a:xfrm rot="16200000">
            <a:off x="2080715" y="446471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33808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29A8-3CF4-484D-BA5F-6E5ABA3120D8}"/>
              </a:ext>
            </a:extLst>
          </p:cNvPr>
          <p:cNvSpPr>
            <a:spLocks noGrp="1"/>
          </p:cNvSpPr>
          <p:nvPr>
            <p:ph type="title"/>
          </p:nvPr>
        </p:nvSpPr>
        <p:spPr/>
        <p:txBody>
          <a:bodyPr/>
          <a:lstStyle/>
          <a:p>
            <a:r>
              <a:rPr lang="en-GB" dirty="0"/>
              <a:t>Requirements: Offline storage (Sep 2019)</a:t>
            </a:r>
          </a:p>
        </p:txBody>
      </p:sp>
      <p:graphicFrame>
        <p:nvGraphicFramePr>
          <p:cNvPr id="5" name="Content Placeholder 4">
            <a:extLst>
              <a:ext uri="{FF2B5EF4-FFF2-40B4-BE49-F238E27FC236}">
                <a16:creationId xmlns:a16="http://schemas.microsoft.com/office/drawing/2014/main" id="{4BB85BCF-5E06-1748-B6F8-4E0FAA77617B}"/>
              </a:ext>
            </a:extLst>
          </p:cNvPr>
          <p:cNvGraphicFramePr>
            <a:graphicFrameLocks noGrp="1"/>
          </p:cNvGraphicFramePr>
          <p:nvPr>
            <p:ph idx="1"/>
          </p:nvPr>
        </p:nvGraphicFramePr>
        <p:xfrm>
          <a:off x="2818601" y="1600042"/>
          <a:ext cx="6554798" cy="4526280"/>
        </p:xfrm>
        <a:graphic>
          <a:graphicData uri="http://schemas.openxmlformats.org/drawingml/2006/table">
            <a:tbl>
              <a:tblPr firstRow="1" firstCol="1" bandRow="1">
                <a:tableStyleId>{5C22544A-7EE6-4342-B048-85BDC9FD1C3A}</a:tableStyleId>
              </a:tblPr>
              <a:tblGrid>
                <a:gridCol w="942909">
                  <a:extLst>
                    <a:ext uri="{9D8B030D-6E8A-4147-A177-3AD203B41FA5}">
                      <a16:colId xmlns:a16="http://schemas.microsoft.com/office/drawing/2014/main" val="3566153421"/>
                    </a:ext>
                  </a:extLst>
                </a:gridCol>
                <a:gridCol w="2761580">
                  <a:extLst>
                    <a:ext uri="{9D8B030D-6E8A-4147-A177-3AD203B41FA5}">
                      <a16:colId xmlns:a16="http://schemas.microsoft.com/office/drawing/2014/main" val="2515425489"/>
                    </a:ext>
                  </a:extLst>
                </a:gridCol>
                <a:gridCol w="88729">
                  <a:extLst>
                    <a:ext uri="{9D8B030D-6E8A-4147-A177-3AD203B41FA5}">
                      <a16:colId xmlns:a16="http://schemas.microsoft.com/office/drawing/2014/main" val="4144939586"/>
                    </a:ext>
                  </a:extLst>
                </a:gridCol>
                <a:gridCol w="2761580">
                  <a:extLst>
                    <a:ext uri="{9D8B030D-6E8A-4147-A177-3AD203B41FA5}">
                      <a16:colId xmlns:a16="http://schemas.microsoft.com/office/drawing/2014/main" val="2497532052"/>
                    </a:ext>
                  </a:extLst>
                </a:gridCol>
              </a:tblGrid>
              <a:tr h="137150">
                <a:tc>
                  <a:txBody>
                    <a:bodyPr/>
                    <a:lstStyle/>
                    <a:p>
                      <a:pPr>
                        <a:spcAft>
                          <a:spcPts val="0"/>
                        </a:spcAft>
                      </a:pPr>
                      <a:r>
                        <a:rPr lang="en-US" sz="900">
                          <a:effectLst/>
                        </a:rPr>
                        <a:t>Type: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Offline storage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44800516"/>
                  </a:ext>
                </a:extLst>
              </a:tr>
              <a:tr h="137150">
                <a:tc>
                  <a:txBody>
                    <a:bodyPr/>
                    <a:lstStyle/>
                    <a:p>
                      <a:pPr>
                        <a:spcAft>
                          <a:spcPts val="0"/>
                        </a:spcAft>
                      </a:pPr>
                      <a:r>
                        <a:rPr lang="en-US" sz="900">
                          <a:effectLst/>
                        </a:rPr>
                        <a:t>Function: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Offline storage of raw and offline derived data</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73442512"/>
                  </a:ext>
                </a:extLst>
              </a:tr>
              <a:tr h="411451">
                <a:tc rowSpan="2">
                  <a:txBody>
                    <a:bodyPr/>
                    <a:lstStyle/>
                    <a:p>
                      <a:pPr>
                        <a:spcAft>
                          <a:spcPts val="0"/>
                        </a:spcAft>
                      </a:pPr>
                      <a:r>
                        <a:rPr lang="en-US" sz="900">
                          <a:effectLst/>
                        </a:rPr>
                        <a:t>Interfaces: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a:txBody>
                    <a:bodyPr/>
                    <a:lstStyle/>
                    <a:p>
                      <a:pPr>
                        <a:spcAft>
                          <a:spcPts val="0"/>
                        </a:spcAft>
                      </a:pPr>
                      <a:r>
                        <a:rPr lang="en-US" sz="900">
                          <a:effectLst/>
                        </a:rPr>
                        <a:t>In: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Raw data synchronized from CUB</a:t>
                      </a:r>
                      <a:endParaRPr lang="da-DK" sz="900">
                        <a:effectLst/>
                      </a:endParaRPr>
                    </a:p>
                    <a:p>
                      <a:pPr>
                        <a:spcAft>
                          <a:spcPts val="0"/>
                        </a:spcAft>
                      </a:pPr>
                      <a:r>
                        <a:rPr lang="en-US" sz="900">
                          <a:effectLst/>
                        </a:rPr>
                        <a:t>Derived data synchronized from CUB</a:t>
                      </a:r>
                      <a:endParaRPr lang="da-DK" sz="900">
                        <a:effectLst/>
                      </a:endParaRPr>
                    </a:p>
                    <a:p>
                      <a:pPr>
                        <a:spcAft>
                          <a:spcPts val="0"/>
                        </a:spcAft>
                      </a:pPr>
                      <a:r>
                        <a:rPr lang="en-US" sz="900">
                          <a:effectLst/>
                        </a:rPr>
                        <a:t>Derived data from offline environment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extLst>
                  <a:ext uri="{0D108BD9-81ED-4DB2-BD59-A6C34878D82A}">
                    <a16:rowId xmlns:a16="http://schemas.microsoft.com/office/drawing/2014/main" val="3918313390"/>
                  </a:ext>
                </a:extLst>
              </a:tr>
              <a:tr h="411451">
                <a:tc vMerge="1">
                  <a:txBody>
                    <a:bodyPr/>
                    <a:lstStyle/>
                    <a:p>
                      <a:endParaRPr lang="en-GB"/>
                    </a:p>
                  </a:txBody>
                  <a:tcPr/>
                </a:tc>
                <a:tc>
                  <a:txBody>
                    <a:bodyPr/>
                    <a:lstStyle/>
                    <a:p>
                      <a:pPr>
                        <a:spcAft>
                          <a:spcPts val="0"/>
                        </a:spcAft>
                      </a:pPr>
                      <a:r>
                        <a:rPr lang="en-US" sz="900">
                          <a:effectLst/>
                        </a:rPr>
                        <a:t>Out: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Raw data to offline environment</a:t>
                      </a:r>
                      <a:endParaRPr lang="da-DK" sz="900">
                        <a:effectLst/>
                      </a:endParaRPr>
                    </a:p>
                    <a:p>
                      <a:pPr>
                        <a:spcAft>
                          <a:spcPts val="0"/>
                        </a:spcAft>
                      </a:pPr>
                      <a:r>
                        <a:rPr lang="en-US" sz="900">
                          <a:effectLst/>
                        </a:rPr>
                        <a:t>Derived data to offline environment</a:t>
                      </a:r>
                      <a:endParaRPr lang="da-DK" sz="900">
                        <a:effectLst/>
                      </a:endParaRPr>
                    </a:p>
                    <a:p>
                      <a:pPr>
                        <a:spcAft>
                          <a:spcPts val="0"/>
                        </a:spcAft>
                      </a:pPr>
                      <a:r>
                        <a:rPr lang="en-US" sz="900">
                          <a:effectLst/>
                        </a:rPr>
                        <a:t>Data to data portal</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extLst>
                  <a:ext uri="{0D108BD9-81ED-4DB2-BD59-A6C34878D82A}">
                    <a16:rowId xmlns:a16="http://schemas.microsoft.com/office/drawing/2014/main" val="2957233066"/>
                  </a:ext>
                </a:extLst>
              </a:tr>
              <a:tr h="274301">
                <a:tc>
                  <a:txBody>
                    <a:bodyPr/>
                    <a:lstStyle/>
                    <a:p>
                      <a:pPr>
                        <a:spcAft>
                          <a:spcPts val="0"/>
                        </a:spcAft>
                      </a:pPr>
                      <a:r>
                        <a:rPr lang="en-US" sz="900">
                          <a:effectLst/>
                        </a:rPr>
                        <a:t>Specifications: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Up to 40GB/s throughput</a:t>
                      </a:r>
                      <a:endParaRPr lang="da-DK" sz="900">
                        <a:effectLst/>
                      </a:endParaRPr>
                    </a:p>
                    <a:p>
                      <a:pPr>
                        <a:spcAft>
                          <a:spcPts val="0"/>
                        </a:spcAft>
                      </a:pPr>
                      <a:r>
                        <a:rPr lang="en-US" sz="900">
                          <a:effectLst/>
                        </a:rPr>
                        <a:t>Up to 5PB capacity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54536000"/>
                  </a:ext>
                </a:extLst>
              </a:tr>
              <a:tr h="411451">
                <a:tc>
                  <a:txBody>
                    <a:bodyPr/>
                    <a:lstStyle/>
                    <a:p>
                      <a:pPr>
                        <a:spcAft>
                          <a:spcPts val="0"/>
                        </a:spcAft>
                      </a:pPr>
                      <a:r>
                        <a:rPr lang="en-US" sz="900">
                          <a:effectLst/>
                        </a:rPr>
                        <a:t>Network: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100G EDR Infiniband (offline environment)</a:t>
                      </a:r>
                      <a:br>
                        <a:rPr lang="en-US" sz="900">
                          <a:effectLst/>
                        </a:rPr>
                      </a:br>
                      <a:r>
                        <a:rPr lang="en-US" sz="900">
                          <a:effectLst/>
                        </a:rPr>
                        <a:t>10G Ethernet (data portal)</a:t>
                      </a:r>
                      <a:br>
                        <a:rPr lang="en-US" sz="900">
                          <a:effectLst/>
                        </a:rPr>
                      </a:br>
                      <a:r>
                        <a:rPr lang="en-US" sz="900">
                          <a:effectLst/>
                        </a:rPr>
                        <a:t>10G/100G Ethernet (synch to CUB)</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53650069"/>
                  </a:ext>
                </a:extLst>
              </a:tr>
              <a:tr h="960053">
                <a:tc>
                  <a:txBody>
                    <a:bodyPr/>
                    <a:lstStyle/>
                    <a:p>
                      <a:pPr>
                        <a:spcAft>
                          <a:spcPts val="0"/>
                        </a:spcAft>
                      </a:pPr>
                      <a:r>
                        <a:rPr lang="en-US" sz="900">
                          <a:effectLst/>
                        </a:rPr>
                        <a:t>Implementation: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One scalable storage system.</a:t>
                      </a:r>
                      <a:endParaRPr lang="da-DK" sz="900">
                        <a:effectLst/>
                      </a:endParaRPr>
                    </a:p>
                    <a:p>
                      <a:pPr>
                        <a:spcAft>
                          <a:spcPts val="0"/>
                        </a:spcAft>
                      </a:pPr>
                      <a:r>
                        <a:rPr lang="en-US" sz="900">
                          <a:effectLst/>
                        </a:rPr>
                        <a:t>Current options:</a:t>
                      </a:r>
                      <a:endParaRPr lang="da-DK" sz="900">
                        <a:effectLst/>
                      </a:endParaRPr>
                    </a:p>
                    <a:p>
                      <a:pPr marL="342900" lvl="0" indent="-342900">
                        <a:spcAft>
                          <a:spcPts val="0"/>
                        </a:spcAft>
                        <a:buFont typeface="Symbol" pitchFamily="2" charset="2"/>
                        <a:buChar char=""/>
                      </a:pPr>
                      <a:r>
                        <a:rPr lang="en-US" sz="900">
                          <a:effectLst/>
                        </a:rPr>
                        <a:t>IBM ESS (Spectrum Scale)</a:t>
                      </a:r>
                      <a:endParaRPr lang="da-DK" sz="900">
                        <a:effectLst/>
                      </a:endParaRPr>
                    </a:p>
                    <a:p>
                      <a:pPr marL="342900" lvl="0" indent="-342900">
                        <a:spcAft>
                          <a:spcPts val="0"/>
                        </a:spcAft>
                        <a:buFont typeface="Symbol" pitchFamily="2" charset="2"/>
                        <a:buChar char=""/>
                      </a:pPr>
                      <a:r>
                        <a:rPr lang="en-US" sz="900">
                          <a:effectLst/>
                        </a:rPr>
                        <a:t>Lenovo DSS (Spectrum Scale)</a:t>
                      </a:r>
                      <a:endParaRPr lang="da-DK" sz="900">
                        <a:effectLst/>
                      </a:endParaRPr>
                    </a:p>
                    <a:p>
                      <a:pPr marL="342900" lvl="0" indent="-342900">
                        <a:spcAft>
                          <a:spcPts val="0"/>
                        </a:spcAft>
                        <a:buFont typeface="Symbol" pitchFamily="2" charset="2"/>
                        <a:buChar char=""/>
                      </a:pPr>
                      <a:r>
                        <a:rPr lang="en-US" sz="900">
                          <a:effectLst/>
                        </a:rPr>
                        <a:t>DDN/Dell Lustre</a:t>
                      </a:r>
                      <a:endParaRPr lang="da-DK" sz="900">
                        <a:effectLst/>
                      </a:endParaRPr>
                    </a:p>
                    <a:p>
                      <a:pPr marL="342900" lvl="0" indent="-342900">
                        <a:spcAft>
                          <a:spcPts val="0"/>
                        </a:spcAft>
                        <a:buFont typeface="Symbol" pitchFamily="2" charset="2"/>
                        <a:buChar char=""/>
                      </a:pPr>
                      <a:r>
                        <a:rPr lang="en-US" sz="900">
                          <a:effectLst/>
                        </a:rPr>
                        <a:t>QuoByte</a:t>
                      </a:r>
                      <a:endParaRPr lang="da-DK" sz="900">
                        <a:effectLst/>
                      </a:endParaRPr>
                    </a:p>
                    <a:p>
                      <a:pPr marL="342900" lvl="0" indent="-342900">
                        <a:spcAft>
                          <a:spcPts val="0"/>
                        </a:spcAft>
                        <a:buFont typeface="Symbol" pitchFamily="2" charset="2"/>
                        <a:buChar char=""/>
                      </a:pPr>
                      <a:r>
                        <a:rPr lang="en-US" sz="900">
                          <a:effectLst/>
                        </a:rPr>
                        <a:t>WekaIO</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55184"/>
                  </a:ext>
                </a:extLst>
              </a:tr>
              <a:tr h="137150">
                <a:tc>
                  <a:txBody>
                    <a:bodyPr/>
                    <a:lstStyle/>
                    <a:p>
                      <a:pPr>
                        <a:spcAft>
                          <a:spcPts val="0"/>
                        </a:spcAft>
                      </a:pPr>
                      <a:r>
                        <a:rPr lang="en-US" sz="900">
                          <a:effectLst/>
                        </a:rPr>
                        <a:t>Cost (est.):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3">
                  <a:txBody>
                    <a:bodyPr/>
                    <a:lstStyle/>
                    <a:p>
                      <a:pPr>
                        <a:spcAft>
                          <a:spcPts val="0"/>
                        </a:spcAft>
                      </a:pPr>
                      <a:r>
                        <a:rPr lang="en-US" sz="900">
                          <a:effectLst/>
                        </a:rPr>
                        <a:t>400k€</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81819898"/>
                  </a:ext>
                </a:extLst>
              </a:tr>
              <a:tr h="822902">
                <a:tc rowSpan="4">
                  <a:txBody>
                    <a:bodyPr/>
                    <a:lstStyle/>
                    <a:p>
                      <a:pPr>
                        <a:spcAft>
                          <a:spcPts val="0"/>
                        </a:spcAft>
                      </a:pPr>
                      <a:r>
                        <a:rPr lang="en-US" sz="900">
                          <a:effectLst/>
                        </a:rPr>
                        <a:t>Considerations:</a:t>
                      </a:r>
                      <a:endParaRPr lang="da-DK" sz="900">
                        <a:effectLst/>
                      </a:endParaRPr>
                    </a:p>
                    <a:p>
                      <a:pPr>
                        <a:spcAft>
                          <a:spcPts val="0"/>
                        </a:spcAft>
                      </a:pPr>
                      <a:r>
                        <a:rPr lang="en-US" sz="900">
                          <a:effectLst/>
                        </a:rPr>
                        <a:t> </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gridSpan="2">
                  <a:txBody>
                    <a:bodyPr/>
                    <a:lstStyle/>
                    <a:p>
                      <a:pPr>
                        <a:spcAft>
                          <a:spcPts val="0"/>
                        </a:spcAft>
                      </a:pPr>
                      <a:r>
                        <a:rPr lang="en-US" sz="900">
                          <a:effectLst/>
                        </a:rPr>
                        <a:t>Procurement: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Storage system could be procured in phases (depending on solution, and I/O requirements):</a:t>
                      </a:r>
                      <a:endParaRPr lang="da-DK" sz="900">
                        <a:effectLst/>
                      </a:endParaRPr>
                    </a:p>
                    <a:p>
                      <a:pPr marL="342900" lvl="0" indent="-342900">
                        <a:spcAft>
                          <a:spcPts val="0"/>
                        </a:spcAft>
                        <a:buFont typeface="Symbol" pitchFamily="2" charset="2"/>
                        <a:buChar char=""/>
                      </a:pPr>
                      <a:r>
                        <a:rPr lang="en-US" sz="900">
                          <a:effectLst/>
                        </a:rPr>
                        <a:t>~1 PB (BEER, BIFROST, CSPEC, DREAM, ESTIA, LOKI, MAGIC, ODIN) – (2020Q3)</a:t>
                      </a:r>
                      <a:endParaRPr lang="da-DK" sz="900">
                        <a:effectLst/>
                      </a:endParaRPr>
                    </a:p>
                    <a:p>
                      <a:pPr marL="342900" lvl="0" indent="-342900">
                        <a:spcAft>
                          <a:spcPts val="0"/>
                        </a:spcAft>
                        <a:buFont typeface="Symbol" pitchFamily="2" charset="2"/>
                        <a:buChar char=""/>
                      </a:pPr>
                      <a:r>
                        <a:rPr lang="en-US" sz="900">
                          <a:effectLst/>
                        </a:rPr>
                        <a:t>~3PB (T-REX, HEIMDAL, SKADI, MIRACLES, FREIA, VESPA, NMX) – (2024H1)</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94627174"/>
                  </a:ext>
                </a:extLst>
              </a:tr>
              <a:tr h="274301">
                <a:tc vMerge="1">
                  <a:txBody>
                    <a:bodyPr/>
                    <a:lstStyle/>
                    <a:p>
                      <a:endParaRPr lang="en-GB"/>
                    </a:p>
                  </a:txBody>
                  <a:tcPr/>
                </a:tc>
                <a:tc gridSpan="2">
                  <a:txBody>
                    <a:bodyPr/>
                    <a:lstStyle/>
                    <a:p>
                      <a:pPr>
                        <a:spcAft>
                          <a:spcPts val="0"/>
                        </a:spcAft>
                      </a:pPr>
                      <a:r>
                        <a:rPr lang="en-US" sz="900">
                          <a:effectLst/>
                        </a:rPr>
                        <a:t>Installation:</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Need to ensure sufficient bandwidth between hosts and storage system to avoid data-rate bottlenecks.</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1334356410"/>
                  </a:ext>
                </a:extLst>
              </a:tr>
              <a:tr h="274301">
                <a:tc vMerge="1">
                  <a:txBody>
                    <a:bodyPr/>
                    <a:lstStyle/>
                    <a:p>
                      <a:endParaRPr lang="en-GB"/>
                    </a:p>
                  </a:txBody>
                  <a:tcPr/>
                </a:tc>
                <a:tc gridSpan="2">
                  <a:txBody>
                    <a:bodyPr/>
                    <a:lstStyle/>
                    <a:p>
                      <a:pPr>
                        <a:spcAft>
                          <a:spcPts val="0"/>
                        </a:spcAft>
                      </a:pPr>
                      <a:r>
                        <a:rPr lang="en-US" sz="900">
                          <a:effectLst/>
                        </a:rPr>
                        <a:t>Deployment:</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a:effectLst/>
                        </a:rPr>
                        <a:t>Needs to be deployed and tested/verified well in advance.</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3179577582"/>
                  </a:ext>
                </a:extLst>
              </a:tr>
              <a:tr h="274301">
                <a:tc vMerge="1">
                  <a:txBody>
                    <a:bodyPr/>
                    <a:lstStyle/>
                    <a:p>
                      <a:endParaRPr lang="en-GB"/>
                    </a:p>
                  </a:txBody>
                  <a:tcPr/>
                </a:tc>
                <a:tc gridSpan="2">
                  <a:txBody>
                    <a:bodyPr/>
                    <a:lstStyle/>
                    <a:p>
                      <a:pPr>
                        <a:spcAft>
                          <a:spcPts val="0"/>
                        </a:spcAft>
                      </a:pPr>
                      <a:r>
                        <a:rPr lang="en-US" sz="900">
                          <a:effectLst/>
                        </a:rPr>
                        <a:t>Reliability:</a:t>
                      </a:r>
                      <a:endParaRPr lang="da-DK" sz="90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tc hMerge="1">
                  <a:txBody>
                    <a:bodyPr/>
                    <a:lstStyle/>
                    <a:p>
                      <a:endParaRPr lang="en-GB"/>
                    </a:p>
                  </a:txBody>
                  <a:tcPr/>
                </a:tc>
                <a:tc>
                  <a:txBody>
                    <a:bodyPr/>
                    <a:lstStyle/>
                    <a:p>
                      <a:pPr>
                        <a:spcAft>
                          <a:spcPts val="0"/>
                        </a:spcAft>
                      </a:pPr>
                      <a:r>
                        <a:rPr lang="en-US" sz="900" dirty="0">
                          <a:effectLst/>
                        </a:rPr>
                        <a:t>Storage system needs to provide high reliability (e.g. 8+3 erasure coding or equivalent).</a:t>
                      </a:r>
                      <a:endParaRPr lang="da-DK"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tc>
                <a:extLst>
                  <a:ext uri="{0D108BD9-81ED-4DB2-BD59-A6C34878D82A}">
                    <a16:rowId xmlns:a16="http://schemas.microsoft.com/office/drawing/2014/main" val="3242564869"/>
                  </a:ext>
                </a:extLst>
              </a:tr>
            </a:tbl>
          </a:graphicData>
        </a:graphic>
      </p:graphicFrame>
      <p:sp>
        <p:nvSpPr>
          <p:cNvPr id="4" name="Slide Number Placeholder 3">
            <a:extLst>
              <a:ext uri="{FF2B5EF4-FFF2-40B4-BE49-F238E27FC236}">
                <a16:creationId xmlns:a16="http://schemas.microsoft.com/office/drawing/2014/main" id="{E4DA78FF-8C70-B749-A19C-4082BAF63693}"/>
              </a:ext>
            </a:extLst>
          </p:cNvPr>
          <p:cNvSpPr>
            <a:spLocks noGrp="1"/>
          </p:cNvSpPr>
          <p:nvPr>
            <p:ph type="sldNum" sz="quarter" idx="12"/>
          </p:nvPr>
        </p:nvSpPr>
        <p:spPr/>
        <p:txBody>
          <a:bodyPr/>
          <a:lstStyle/>
          <a:p>
            <a:fld id="{551115BC-487E-4422-894C-CB7CD3E79223}" type="slidenum">
              <a:rPr lang="sv-SE" smtClean="0"/>
              <a:t>38</a:t>
            </a:fld>
            <a:endParaRPr lang="sv-SE" dirty="0"/>
          </a:p>
        </p:txBody>
      </p:sp>
      <p:sp>
        <p:nvSpPr>
          <p:cNvPr id="6" name="Rectangle 5">
            <a:extLst>
              <a:ext uri="{FF2B5EF4-FFF2-40B4-BE49-F238E27FC236}">
                <a16:creationId xmlns:a16="http://schemas.microsoft.com/office/drawing/2014/main" id="{06CCE3B6-46AE-E342-98FD-893DD04466BA}"/>
              </a:ext>
            </a:extLst>
          </p:cNvPr>
          <p:cNvSpPr/>
          <p:nvPr/>
        </p:nvSpPr>
        <p:spPr>
          <a:xfrm rot="16200000">
            <a:off x="2008707" y="443042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3104288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EEFE-5E07-B347-861A-387962D631F2}"/>
              </a:ext>
            </a:extLst>
          </p:cNvPr>
          <p:cNvSpPr>
            <a:spLocks noGrp="1"/>
          </p:cNvSpPr>
          <p:nvPr>
            <p:ph type="title"/>
          </p:nvPr>
        </p:nvSpPr>
        <p:spPr/>
        <p:txBody>
          <a:bodyPr/>
          <a:lstStyle/>
          <a:p>
            <a:r>
              <a:rPr lang="en-GB" dirty="0"/>
              <a:t>Requirements: Offline environment (Sep 2019)</a:t>
            </a:r>
          </a:p>
        </p:txBody>
      </p:sp>
      <p:sp>
        <p:nvSpPr>
          <p:cNvPr id="4" name="Slide Number Placeholder 3">
            <a:extLst>
              <a:ext uri="{FF2B5EF4-FFF2-40B4-BE49-F238E27FC236}">
                <a16:creationId xmlns:a16="http://schemas.microsoft.com/office/drawing/2014/main" id="{4ECA8BD7-F355-0E4C-8A68-534E80999303}"/>
              </a:ext>
            </a:extLst>
          </p:cNvPr>
          <p:cNvSpPr>
            <a:spLocks noGrp="1"/>
          </p:cNvSpPr>
          <p:nvPr>
            <p:ph type="sldNum" sz="quarter" idx="12"/>
          </p:nvPr>
        </p:nvSpPr>
        <p:spPr/>
        <p:txBody>
          <a:bodyPr/>
          <a:lstStyle/>
          <a:p>
            <a:fld id="{551115BC-487E-4422-894C-CB7CD3E79223}" type="slidenum">
              <a:rPr lang="sv-SE" smtClean="0"/>
              <a:t>39</a:t>
            </a:fld>
            <a:endParaRPr lang="sv-SE" dirty="0"/>
          </a:p>
        </p:txBody>
      </p:sp>
      <p:graphicFrame>
        <p:nvGraphicFramePr>
          <p:cNvPr id="7" name="Content Placeholder 6">
            <a:extLst>
              <a:ext uri="{FF2B5EF4-FFF2-40B4-BE49-F238E27FC236}">
                <a16:creationId xmlns:a16="http://schemas.microsoft.com/office/drawing/2014/main" id="{E93F54E6-D159-434B-97A1-48FF86CBEE5B}"/>
              </a:ext>
            </a:extLst>
          </p:cNvPr>
          <p:cNvGraphicFramePr>
            <a:graphicFrameLocks noGrp="1"/>
          </p:cNvGraphicFramePr>
          <p:nvPr>
            <p:ph idx="1"/>
            <p:extLst>
              <p:ext uri="{D42A27DB-BD31-4B8C-83A1-F6EECF244321}">
                <p14:modId xmlns:p14="http://schemas.microsoft.com/office/powerpoint/2010/main" val="3241735344"/>
              </p:ext>
            </p:extLst>
          </p:nvPr>
        </p:nvGraphicFramePr>
        <p:xfrm>
          <a:off x="3322815" y="1670640"/>
          <a:ext cx="5546369" cy="4998720"/>
        </p:xfrm>
        <a:graphic>
          <a:graphicData uri="http://schemas.openxmlformats.org/drawingml/2006/table">
            <a:tbl>
              <a:tblPr firstRow="1" firstCol="1" bandRow="1">
                <a:tableStyleId>{5C22544A-7EE6-4342-B048-85BDC9FD1C3A}</a:tableStyleId>
              </a:tblPr>
              <a:tblGrid>
                <a:gridCol w="797846">
                  <a:extLst>
                    <a:ext uri="{9D8B030D-6E8A-4147-A177-3AD203B41FA5}">
                      <a16:colId xmlns:a16="http://schemas.microsoft.com/office/drawing/2014/main" val="138922784"/>
                    </a:ext>
                  </a:extLst>
                </a:gridCol>
                <a:gridCol w="2336722">
                  <a:extLst>
                    <a:ext uri="{9D8B030D-6E8A-4147-A177-3AD203B41FA5}">
                      <a16:colId xmlns:a16="http://schemas.microsoft.com/office/drawing/2014/main" val="2767628796"/>
                    </a:ext>
                  </a:extLst>
                </a:gridCol>
                <a:gridCol w="75079">
                  <a:extLst>
                    <a:ext uri="{9D8B030D-6E8A-4147-A177-3AD203B41FA5}">
                      <a16:colId xmlns:a16="http://schemas.microsoft.com/office/drawing/2014/main" val="63476160"/>
                    </a:ext>
                  </a:extLst>
                </a:gridCol>
                <a:gridCol w="2336722">
                  <a:extLst>
                    <a:ext uri="{9D8B030D-6E8A-4147-A177-3AD203B41FA5}">
                      <a16:colId xmlns:a16="http://schemas.microsoft.com/office/drawing/2014/main" val="3229426264"/>
                    </a:ext>
                  </a:extLst>
                </a:gridCol>
              </a:tblGrid>
              <a:tr h="116050">
                <a:tc>
                  <a:txBody>
                    <a:bodyPr/>
                    <a:lstStyle/>
                    <a:p>
                      <a:pPr>
                        <a:spcAft>
                          <a:spcPts val="0"/>
                        </a:spcAft>
                      </a:pPr>
                      <a:r>
                        <a:rPr lang="en-US" sz="800">
                          <a:effectLst/>
                        </a:rPr>
                        <a:t>Type: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Offline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33499153"/>
                  </a:ext>
                </a:extLst>
              </a:tr>
              <a:tr h="232101">
                <a:tc>
                  <a:txBody>
                    <a:bodyPr/>
                    <a:lstStyle/>
                    <a:p>
                      <a:pPr>
                        <a:spcAft>
                          <a:spcPts val="0"/>
                        </a:spcAft>
                      </a:pPr>
                      <a:r>
                        <a:rPr lang="en-US" sz="800">
                          <a:effectLst/>
                        </a:rPr>
                        <a:t>Function: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Offline environment for re-reduction and analysis of data, modelling</a:t>
                      </a:r>
                      <a:endParaRPr lang="da-DK" sz="800">
                        <a:effectLst/>
                      </a:endParaRPr>
                    </a:p>
                    <a:p>
                      <a:pPr>
                        <a:spcAft>
                          <a:spcPts val="0"/>
                        </a:spcAft>
                      </a:pPr>
                      <a:r>
                        <a:rPr lang="en-US" sz="800">
                          <a:effectLst/>
                        </a:rPr>
                        <a:t>Also includes ‘during experiment’ reduction/analysis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2916314"/>
                  </a:ext>
                </a:extLst>
              </a:tr>
              <a:tr h="348151">
                <a:tc rowSpan="2">
                  <a:txBody>
                    <a:bodyPr/>
                    <a:lstStyle/>
                    <a:p>
                      <a:pPr>
                        <a:spcAft>
                          <a:spcPts val="0"/>
                        </a:spcAft>
                      </a:pPr>
                      <a:r>
                        <a:rPr lang="en-US" sz="800">
                          <a:effectLst/>
                        </a:rPr>
                        <a:t>Interfaces: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a:txBody>
                    <a:bodyPr/>
                    <a:lstStyle/>
                    <a:p>
                      <a:pPr>
                        <a:spcAft>
                          <a:spcPts val="0"/>
                        </a:spcAft>
                      </a:pPr>
                      <a:r>
                        <a:rPr lang="en-US" sz="800">
                          <a:effectLst/>
                        </a:rPr>
                        <a:t>In: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Raw data from storage</a:t>
                      </a:r>
                      <a:endParaRPr lang="da-DK" sz="800">
                        <a:effectLst/>
                      </a:endParaRPr>
                    </a:p>
                    <a:p>
                      <a:pPr>
                        <a:spcAft>
                          <a:spcPts val="0"/>
                        </a:spcAft>
                      </a:pPr>
                      <a:r>
                        <a:rPr lang="en-US" sz="800">
                          <a:effectLst/>
                        </a:rPr>
                        <a:t>Derived data from storage</a:t>
                      </a:r>
                      <a:endParaRPr lang="da-DK" sz="800">
                        <a:effectLst/>
                      </a:endParaRPr>
                    </a:p>
                    <a:p>
                      <a:pPr>
                        <a:spcAft>
                          <a:spcPts val="0"/>
                        </a:spcAft>
                      </a:pPr>
                      <a:r>
                        <a:rPr lang="en-US" sz="800">
                          <a:effectLst/>
                        </a:rPr>
                        <a:t>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extLst>
                  <a:ext uri="{0D108BD9-81ED-4DB2-BD59-A6C34878D82A}">
                    <a16:rowId xmlns:a16="http://schemas.microsoft.com/office/drawing/2014/main" val="98110870"/>
                  </a:ext>
                </a:extLst>
              </a:tr>
              <a:tr h="232101">
                <a:tc vMerge="1">
                  <a:txBody>
                    <a:bodyPr/>
                    <a:lstStyle/>
                    <a:p>
                      <a:endParaRPr lang="en-GB"/>
                    </a:p>
                  </a:txBody>
                  <a:tcPr/>
                </a:tc>
                <a:tc>
                  <a:txBody>
                    <a:bodyPr/>
                    <a:lstStyle/>
                    <a:p>
                      <a:pPr>
                        <a:spcAft>
                          <a:spcPts val="0"/>
                        </a:spcAft>
                      </a:pPr>
                      <a:r>
                        <a:rPr lang="en-US" sz="800">
                          <a:effectLst/>
                        </a:rPr>
                        <a:t>Out: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Derived data to storage</a:t>
                      </a:r>
                      <a:endParaRPr lang="da-DK" sz="800">
                        <a:effectLst/>
                      </a:endParaRPr>
                    </a:p>
                    <a:p>
                      <a:pPr>
                        <a:spcAft>
                          <a:spcPts val="0"/>
                        </a:spcAft>
                      </a:pPr>
                      <a:r>
                        <a:rPr lang="en-US" sz="800">
                          <a:effectLst/>
                        </a:rPr>
                        <a:t>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extLst>
                  <a:ext uri="{0D108BD9-81ED-4DB2-BD59-A6C34878D82A}">
                    <a16:rowId xmlns:a16="http://schemas.microsoft.com/office/drawing/2014/main" val="1098013095"/>
                  </a:ext>
                </a:extLst>
              </a:tr>
              <a:tr h="696302">
                <a:tc>
                  <a:txBody>
                    <a:bodyPr/>
                    <a:lstStyle/>
                    <a:p>
                      <a:pPr>
                        <a:spcAft>
                          <a:spcPts val="0"/>
                        </a:spcAft>
                      </a:pPr>
                      <a:r>
                        <a:rPr lang="en-US" sz="800">
                          <a:effectLst/>
                        </a:rPr>
                        <a:t>Specifications:</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TBD (info partly available)</a:t>
                      </a:r>
                      <a:endParaRPr lang="da-DK" sz="800">
                        <a:effectLst/>
                      </a:endParaRPr>
                    </a:p>
                    <a:p>
                      <a:pPr>
                        <a:spcAft>
                          <a:spcPts val="0"/>
                        </a:spcAft>
                      </a:pPr>
                      <a:r>
                        <a:rPr lang="en-US" sz="800">
                          <a:effectLst/>
                        </a:rPr>
                        <a:t>GPU (for some applications – up to ‘one per user’)</a:t>
                      </a:r>
                      <a:endParaRPr lang="da-DK" sz="800">
                        <a:effectLst/>
                      </a:endParaRPr>
                    </a:p>
                    <a:p>
                      <a:pPr>
                        <a:spcAft>
                          <a:spcPts val="0"/>
                        </a:spcAft>
                      </a:pPr>
                      <a:r>
                        <a:rPr lang="en-US" sz="800">
                          <a:effectLst/>
                        </a:rPr>
                        <a:t>Reduction (during experiment):</a:t>
                      </a:r>
                      <a:endParaRPr lang="da-DK" sz="800">
                        <a:effectLst/>
                      </a:endParaRPr>
                    </a:p>
                    <a:p>
                      <a:pPr marL="342900" lvl="0" indent="-342900">
                        <a:spcAft>
                          <a:spcPts val="0"/>
                        </a:spcAft>
                        <a:buFont typeface="Symbol" pitchFamily="2" charset="2"/>
                        <a:buChar char=""/>
                      </a:pPr>
                      <a:r>
                        <a:rPr lang="en-US" sz="800">
                          <a:effectLst/>
                        </a:rPr>
                        <a:t>3-5 instances/instrument (2 instrument scientists, 1-3 users)</a:t>
                      </a:r>
                      <a:endParaRPr lang="da-DK" sz="800">
                        <a:effectLst/>
                      </a:endParaRPr>
                    </a:p>
                    <a:p>
                      <a:pPr marL="342900" lvl="0" indent="-342900">
                        <a:spcAft>
                          <a:spcPts val="0"/>
                        </a:spcAft>
                        <a:buFont typeface="Symbol" pitchFamily="2" charset="2"/>
                        <a:buChar char=""/>
                      </a:pPr>
                      <a:r>
                        <a:rPr lang="en-US" sz="800">
                          <a:effectLst/>
                        </a:rPr>
                        <a:t>16-22 cores/instance</a:t>
                      </a:r>
                      <a:endParaRPr lang="da-DK" sz="800">
                        <a:effectLst/>
                      </a:endParaRPr>
                    </a:p>
                    <a:p>
                      <a:pPr marL="342900" lvl="0" indent="-342900">
                        <a:spcAft>
                          <a:spcPts val="0"/>
                        </a:spcAft>
                        <a:buFont typeface="Symbol" pitchFamily="2" charset="2"/>
                        <a:buChar char=""/>
                      </a:pPr>
                      <a:r>
                        <a:rPr lang="en-US" sz="800">
                          <a:effectLst/>
                        </a:rPr>
                        <a:t>64GB-256GB/instance (128GB on average assumed)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22838785"/>
                  </a:ext>
                </a:extLst>
              </a:tr>
              <a:tr h="232101">
                <a:tc>
                  <a:txBody>
                    <a:bodyPr/>
                    <a:lstStyle/>
                    <a:p>
                      <a:pPr>
                        <a:spcAft>
                          <a:spcPts val="0"/>
                        </a:spcAft>
                      </a:pPr>
                      <a:r>
                        <a:rPr lang="en-US" sz="800">
                          <a:effectLst/>
                        </a:rPr>
                        <a:t>Network: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100G EDR Infiniband (to main storage)</a:t>
                      </a:r>
                      <a:br>
                        <a:rPr lang="en-US" sz="800">
                          <a:effectLst/>
                        </a:rPr>
                      </a:br>
                      <a:r>
                        <a:rPr lang="en-US" sz="800">
                          <a:effectLst/>
                        </a:rPr>
                        <a:t>10G Ethernet (GUI/batch interface)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71439798"/>
                  </a:ext>
                </a:extLst>
              </a:tr>
              <a:tr h="580252">
                <a:tc>
                  <a:txBody>
                    <a:bodyPr/>
                    <a:lstStyle/>
                    <a:p>
                      <a:pPr>
                        <a:spcAft>
                          <a:spcPts val="0"/>
                        </a:spcAft>
                      </a:pPr>
                      <a:r>
                        <a:rPr lang="en-US" sz="800">
                          <a:effectLst/>
                        </a:rPr>
                        <a:t>Implementation: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Mix of HPC cluster and VM environment (predominantly VM compute to start with):</a:t>
                      </a:r>
                      <a:endParaRPr lang="da-DK" sz="800">
                        <a:effectLst/>
                      </a:endParaRPr>
                    </a:p>
                    <a:p>
                      <a:pPr marL="342900" lvl="0" indent="-342900">
                        <a:spcAft>
                          <a:spcPts val="0"/>
                        </a:spcAft>
                        <a:buFont typeface="Symbol" pitchFamily="2" charset="2"/>
                        <a:buChar char=""/>
                      </a:pPr>
                      <a:r>
                        <a:rPr lang="en-US" sz="800">
                          <a:effectLst/>
                        </a:rPr>
                        <a:t>HPC: Mantid (batch mode), modelling</a:t>
                      </a:r>
                      <a:endParaRPr lang="da-DK" sz="800">
                        <a:effectLst/>
                      </a:endParaRPr>
                    </a:p>
                    <a:p>
                      <a:pPr marL="342900" lvl="0" indent="-342900">
                        <a:spcAft>
                          <a:spcPts val="0"/>
                        </a:spcAft>
                        <a:buFont typeface="Symbol" pitchFamily="2" charset="2"/>
                        <a:buChar char=""/>
                      </a:pPr>
                      <a:r>
                        <a:rPr lang="en-US" sz="800">
                          <a:effectLst/>
                        </a:rPr>
                        <a:t>VM env.: Analysis applications, Mantid (VM)</a:t>
                      </a:r>
                      <a:endParaRPr lang="da-DK" sz="800">
                        <a:effectLst/>
                      </a:endParaRPr>
                    </a:p>
                    <a:p>
                      <a:pPr marL="342900" lvl="0" indent="-342900">
                        <a:spcAft>
                          <a:spcPts val="0"/>
                        </a:spcAft>
                        <a:buFont typeface="Symbol" pitchFamily="2" charset="2"/>
                        <a:buChar char=""/>
                      </a:pPr>
                      <a:r>
                        <a:rPr lang="en-US" sz="800">
                          <a:effectLst/>
                        </a:rPr>
                        <a:t>GPU for visualization</a:t>
                      </a:r>
                      <a:endParaRPr lang="da-DK" sz="800">
                        <a:effectLst/>
                      </a:endParaRPr>
                    </a:p>
                    <a:p>
                      <a:pPr marL="342900" lvl="0" indent="-342900">
                        <a:spcAft>
                          <a:spcPts val="0"/>
                        </a:spcAft>
                        <a:buFont typeface="Symbol" pitchFamily="2" charset="2"/>
                        <a:buChar char=""/>
                      </a:pPr>
                      <a:r>
                        <a:rPr lang="en-US" sz="800">
                          <a:effectLst/>
                        </a:rPr>
                        <a:t>JupyterNotebook may cause a larger switch to HPC</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8621060"/>
                  </a:ext>
                </a:extLst>
              </a:tr>
              <a:tr h="116050">
                <a:tc>
                  <a:txBody>
                    <a:bodyPr/>
                    <a:lstStyle/>
                    <a:p>
                      <a:pPr>
                        <a:spcAft>
                          <a:spcPts val="0"/>
                        </a:spcAft>
                      </a:pPr>
                      <a:r>
                        <a:rPr lang="en-US" sz="800">
                          <a:effectLst/>
                        </a:rPr>
                        <a:t>Cost (est.):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3">
                  <a:txBody>
                    <a:bodyPr/>
                    <a:lstStyle/>
                    <a:p>
                      <a:pPr>
                        <a:spcAft>
                          <a:spcPts val="0"/>
                        </a:spcAft>
                      </a:pPr>
                      <a:r>
                        <a:rPr lang="en-US" sz="800">
                          <a:effectLst/>
                        </a:rPr>
                        <a:t>?k€</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35721452"/>
                  </a:ext>
                </a:extLst>
              </a:tr>
              <a:tr h="1508654">
                <a:tc rowSpan="4">
                  <a:txBody>
                    <a:bodyPr/>
                    <a:lstStyle/>
                    <a:p>
                      <a:pPr>
                        <a:spcAft>
                          <a:spcPts val="0"/>
                        </a:spcAft>
                      </a:pPr>
                      <a:r>
                        <a:rPr lang="en-US" sz="800">
                          <a:effectLst/>
                        </a:rPr>
                        <a:t>Considerations:</a:t>
                      </a:r>
                      <a:endParaRPr lang="da-DK" sz="800">
                        <a:effectLst/>
                      </a:endParaRPr>
                    </a:p>
                    <a:p>
                      <a:pPr>
                        <a:spcAft>
                          <a:spcPts val="0"/>
                        </a:spcAft>
                      </a:pPr>
                      <a:r>
                        <a:rPr lang="en-US" sz="800">
                          <a:effectLst/>
                        </a:rPr>
                        <a:t> </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gridSpan="2">
                  <a:txBody>
                    <a:bodyPr/>
                    <a:lstStyle/>
                    <a:p>
                      <a:pPr>
                        <a:spcAft>
                          <a:spcPts val="0"/>
                        </a:spcAft>
                      </a:pPr>
                      <a:r>
                        <a:rPr lang="en-US" sz="800">
                          <a:effectLst/>
                        </a:rPr>
                        <a:t>Procurement: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Offline environment should be procured in phases:</a:t>
                      </a:r>
                      <a:endParaRPr lang="da-DK" sz="800">
                        <a:effectLst/>
                      </a:endParaRPr>
                    </a:p>
                    <a:p>
                      <a:pPr marL="342900" lvl="0" indent="-342900">
                        <a:spcAft>
                          <a:spcPts val="0"/>
                        </a:spcAft>
                        <a:buFont typeface="Symbol" pitchFamily="2" charset="2"/>
                        <a:buChar char=""/>
                      </a:pPr>
                      <a:r>
                        <a:rPr lang="en-US" sz="800">
                          <a:effectLst/>
                        </a:rPr>
                        <a:t>XX HPC nodes -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~30 VMs (500?? cores, 5TB??, ??GPU) – (BEER, BIFROST, CSPEC, DREAM, ESTIA, LOKI, MAGIC, ODIN)  – (2020Q3)</a:t>
                      </a:r>
                      <a:endParaRPr lang="da-DK" sz="800">
                        <a:effectLst/>
                      </a:endParaRPr>
                    </a:p>
                    <a:p>
                      <a:pPr marL="342900" lvl="0" indent="-342900">
                        <a:spcAft>
                          <a:spcPts val="0"/>
                        </a:spcAft>
                        <a:buFont typeface="Symbol" pitchFamily="2" charset="2"/>
                        <a:buChar char=""/>
                      </a:pPr>
                      <a:r>
                        <a:rPr lang="en-US" sz="800">
                          <a:effectLst/>
                        </a:rPr>
                        <a:t>XX HPC nodes (MIRACLES, NMX, SKADI, VESPA, T-REX, HEIMDAL, FREIA) – (2024H1)</a:t>
                      </a:r>
                      <a:endParaRPr lang="da-DK" sz="800">
                        <a:effectLst/>
                      </a:endParaRPr>
                    </a:p>
                    <a:p>
                      <a:pPr marL="342900" lvl="0" indent="-342900">
                        <a:spcAft>
                          <a:spcPts val="0"/>
                        </a:spcAft>
                        <a:buFont typeface="Symbol" pitchFamily="2" charset="2"/>
                        <a:buChar char=""/>
                      </a:pPr>
                      <a:r>
                        <a:rPr lang="en-US" sz="800">
                          <a:effectLst/>
                        </a:rPr>
                        <a:t>XX VMs (?? cores, ??GB, ??GPU) - (MIRACLES, NMX, SKADI, VESPA, T-REX, HEIMDAL, FREIA) – (2024H1)</a:t>
                      </a:r>
                      <a:endParaRPr lang="da-DK" sz="800">
                        <a:effectLst/>
                      </a:endParaRPr>
                    </a:p>
                    <a:p>
                      <a:pPr>
                        <a:spcAft>
                          <a:spcPts val="0"/>
                        </a:spcAft>
                      </a:pPr>
                      <a:r>
                        <a:rPr lang="en-US" sz="800">
                          <a:effectLst/>
                        </a:rPr>
                        <a:t>Need to carefully ascertain the actual compute needs as schedules develop (and what form of resources are needed).</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2708247498"/>
                  </a:ext>
                </a:extLst>
              </a:tr>
              <a:tr h="116050">
                <a:tc vMerge="1">
                  <a:txBody>
                    <a:bodyPr/>
                    <a:lstStyle/>
                    <a:p>
                      <a:endParaRPr lang="en-GB"/>
                    </a:p>
                  </a:txBody>
                  <a:tcPr/>
                </a:tc>
                <a:tc gridSpan="2">
                  <a:txBody>
                    <a:bodyPr/>
                    <a:lstStyle/>
                    <a:p>
                      <a:pPr>
                        <a:spcAft>
                          <a:spcPts val="0"/>
                        </a:spcAft>
                      </a:pPr>
                      <a:r>
                        <a:rPr lang="en-US" sz="800">
                          <a:effectLst/>
                        </a:rPr>
                        <a:t>Installation:</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Will likely need a dedicated VM environment.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2165257637"/>
                  </a:ext>
                </a:extLst>
              </a:tr>
              <a:tr h="232101">
                <a:tc vMerge="1">
                  <a:txBody>
                    <a:bodyPr/>
                    <a:lstStyle/>
                    <a:p>
                      <a:endParaRPr lang="en-GB"/>
                    </a:p>
                  </a:txBody>
                  <a:tcPr/>
                </a:tc>
                <a:tc gridSpan="2">
                  <a:txBody>
                    <a:bodyPr/>
                    <a:lstStyle/>
                    <a:p>
                      <a:pPr>
                        <a:spcAft>
                          <a:spcPts val="0"/>
                        </a:spcAft>
                      </a:pPr>
                      <a:r>
                        <a:rPr lang="en-US" sz="800">
                          <a:effectLst/>
                        </a:rPr>
                        <a:t>Deployment:</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a:effectLst/>
                        </a:rPr>
                        <a:t>Needs to be deployed and tested/verified well in advance.</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3999983809"/>
                  </a:ext>
                </a:extLst>
              </a:tr>
              <a:tr h="116050">
                <a:tc vMerge="1">
                  <a:txBody>
                    <a:bodyPr/>
                    <a:lstStyle/>
                    <a:p>
                      <a:endParaRPr lang="en-GB"/>
                    </a:p>
                  </a:txBody>
                  <a:tcPr/>
                </a:tc>
                <a:tc gridSpan="2">
                  <a:txBody>
                    <a:bodyPr/>
                    <a:lstStyle/>
                    <a:p>
                      <a:pPr>
                        <a:spcAft>
                          <a:spcPts val="0"/>
                        </a:spcAft>
                      </a:pPr>
                      <a:r>
                        <a:rPr lang="en-US" sz="800">
                          <a:effectLst/>
                        </a:rPr>
                        <a:t>Reliability:</a:t>
                      </a:r>
                      <a:endParaRPr lang="da-DK" sz="80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tc hMerge="1">
                  <a:txBody>
                    <a:bodyPr/>
                    <a:lstStyle/>
                    <a:p>
                      <a:endParaRPr lang="en-GB"/>
                    </a:p>
                  </a:txBody>
                  <a:tcPr/>
                </a:tc>
                <a:tc>
                  <a:txBody>
                    <a:bodyPr/>
                    <a:lstStyle/>
                    <a:p>
                      <a:pPr>
                        <a:spcAft>
                          <a:spcPts val="0"/>
                        </a:spcAft>
                      </a:pPr>
                      <a:r>
                        <a:rPr lang="en-US" sz="800" dirty="0">
                          <a:effectLst/>
                        </a:rPr>
                        <a:t>Standard reliability for HPC and VM </a:t>
                      </a:r>
                      <a:r>
                        <a:rPr lang="en-US" sz="800" dirty="0" err="1">
                          <a:effectLst/>
                        </a:rPr>
                        <a:t>env</a:t>
                      </a:r>
                      <a:r>
                        <a:rPr lang="en-US" sz="800" dirty="0">
                          <a:effectLst/>
                        </a:rPr>
                        <a:t>., respectively.</a:t>
                      </a:r>
                      <a:endParaRPr lang="da-DK"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3519" marR="43519" marT="0" marB="0"/>
                </a:tc>
                <a:extLst>
                  <a:ext uri="{0D108BD9-81ED-4DB2-BD59-A6C34878D82A}">
                    <a16:rowId xmlns:a16="http://schemas.microsoft.com/office/drawing/2014/main" val="758288240"/>
                  </a:ext>
                </a:extLst>
              </a:tr>
            </a:tbl>
          </a:graphicData>
        </a:graphic>
      </p:graphicFrame>
      <p:sp>
        <p:nvSpPr>
          <p:cNvPr id="8" name="Rectangle 7">
            <a:extLst>
              <a:ext uri="{FF2B5EF4-FFF2-40B4-BE49-F238E27FC236}">
                <a16:creationId xmlns:a16="http://schemas.microsoft.com/office/drawing/2014/main" id="{7A2B2854-4D68-0849-83F3-3416C1D07D3B}"/>
              </a:ext>
            </a:extLst>
          </p:cNvPr>
          <p:cNvSpPr/>
          <p:nvPr/>
        </p:nvSpPr>
        <p:spPr>
          <a:xfrm rot="16200000">
            <a:off x="2512763" y="4910565"/>
            <a:ext cx="2513830" cy="1107996"/>
          </a:xfrm>
          <a:prstGeom prst="rect">
            <a:avLst/>
          </a:prstGeom>
          <a:noFill/>
        </p:spPr>
        <p:txBody>
          <a:bodyPr wrap="none" lIns="91440" tIns="45720" rIns="91440" bIns="45720">
            <a:spAutoFit/>
          </a:bodyPr>
          <a:lstStyle/>
          <a:p>
            <a:pPr algn="ctr"/>
            <a:r>
              <a:rPr lang="en-US" sz="6600" b="1" cap="none" spc="0" dirty="0">
                <a:ln w="22225">
                  <a:solidFill>
                    <a:schemeClr val="accent2"/>
                  </a:solidFill>
                  <a:prstDash val="solid"/>
                </a:ln>
                <a:solidFill>
                  <a:schemeClr val="accent2">
                    <a:lumMod val="40000"/>
                    <a:lumOff val="60000"/>
                  </a:schemeClr>
                </a:solidFill>
                <a:effectLst/>
              </a:rPr>
              <a:t>DRAFT</a:t>
            </a:r>
          </a:p>
        </p:txBody>
      </p:sp>
    </p:spTree>
    <p:extLst>
      <p:ext uri="{BB962C8B-B14F-4D97-AF65-F5344CB8AC3E}">
        <p14:creationId xmlns:p14="http://schemas.microsoft.com/office/powerpoint/2010/main" val="286187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2FE6-9E75-8746-8294-6DDF3BAB8BAA}"/>
              </a:ext>
            </a:extLst>
          </p:cNvPr>
          <p:cNvSpPr>
            <a:spLocks noGrp="1"/>
          </p:cNvSpPr>
          <p:nvPr>
            <p:ph type="title"/>
          </p:nvPr>
        </p:nvSpPr>
        <p:spPr/>
        <p:txBody>
          <a:bodyPr/>
          <a:lstStyle/>
          <a:p>
            <a:r>
              <a:rPr lang="en-GB" dirty="0"/>
              <a:t>Status of </a:t>
            </a:r>
            <a:r>
              <a:rPr lang="en-GB" dirty="0" err="1"/>
              <a:t>EoC</a:t>
            </a:r>
            <a:r>
              <a:rPr lang="en-GB" dirty="0"/>
              <a:t> Milestones</a:t>
            </a:r>
          </a:p>
        </p:txBody>
      </p:sp>
      <p:graphicFrame>
        <p:nvGraphicFramePr>
          <p:cNvPr id="5" name="Content Placeholder 4">
            <a:extLst>
              <a:ext uri="{FF2B5EF4-FFF2-40B4-BE49-F238E27FC236}">
                <a16:creationId xmlns:a16="http://schemas.microsoft.com/office/drawing/2014/main" id="{822E9865-5159-1643-BAE0-A88711262D11}"/>
              </a:ext>
            </a:extLst>
          </p:cNvPr>
          <p:cNvGraphicFramePr>
            <a:graphicFrameLocks noGrp="1"/>
          </p:cNvGraphicFramePr>
          <p:nvPr>
            <p:ph idx="1"/>
            <p:extLst>
              <p:ext uri="{D42A27DB-BD31-4B8C-83A1-F6EECF244321}">
                <p14:modId xmlns:p14="http://schemas.microsoft.com/office/powerpoint/2010/main" val="2049773315"/>
              </p:ext>
            </p:extLst>
          </p:nvPr>
        </p:nvGraphicFramePr>
        <p:xfrm>
          <a:off x="609600" y="1600200"/>
          <a:ext cx="10972800" cy="5125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824089576"/>
                    </a:ext>
                  </a:extLst>
                </a:gridCol>
                <a:gridCol w="870992">
                  <a:extLst>
                    <a:ext uri="{9D8B030D-6E8A-4147-A177-3AD203B41FA5}">
                      <a16:colId xmlns:a16="http://schemas.microsoft.com/office/drawing/2014/main" val="1892434343"/>
                    </a:ext>
                  </a:extLst>
                </a:gridCol>
                <a:gridCol w="4615408">
                  <a:extLst>
                    <a:ext uri="{9D8B030D-6E8A-4147-A177-3AD203B41FA5}">
                      <a16:colId xmlns:a16="http://schemas.microsoft.com/office/drawing/2014/main" val="2213479500"/>
                    </a:ext>
                  </a:extLst>
                </a:gridCol>
                <a:gridCol w="2743200">
                  <a:extLst>
                    <a:ext uri="{9D8B030D-6E8A-4147-A177-3AD203B41FA5}">
                      <a16:colId xmlns:a16="http://schemas.microsoft.com/office/drawing/2014/main" val="1570751002"/>
                    </a:ext>
                  </a:extLst>
                </a:gridCol>
              </a:tblGrid>
              <a:tr h="370840">
                <a:tc>
                  <a:txBody>
                    <a:bodyPr/>
                    <a:lstStyle/>
                    <a:p>
                      <a:r>
                        <a:rPr lang="en-GB" dirty="0"/>
                        <a:t>Milestone</a:t>
                      </a:r>
                    </a:p>
                  </a:txBody>
                  <a:tcPr/>
                </a:tc>
                <a:tc>
                  <a:txBody>
                    <a:bodyPr/>
                    <a:lstStyle/>
                    <a:p>
                      <a:r>
                        <a:rPr lang="en-GB" dirty="0"/>
                        <a:t>Date</a:t>
                      </a:r>
                    </a:p>
                  </a:txBody>
                  <a:tcPr/>
                </a:tc>
                <a:tc>
                  <a:txBody>
                    <a:bodyPr/>
                    <a:lstStyle/>
                    <a:p>
                      <a:r>
                        <a:rPr lang="en-GB" dirty="0"/>
                        <a:t>Description/Status</a:t>
                      </a:r>
                    </a:p>
                  </a:txBody>
                  <a:tcPr/>
                </a:tc>
                <a:tc>
                  <a:txBody>
                    <a:bodyPr/>
                    <a:lstStyle/>
                    <a:p>
                      <a:r>
                        <a:rPr lang="en-GB" dirty="0"/>
                        <a:t>Notes</a:t>
                      </a:r>
                    </a:p>
                  </a:txBody>
                  <a:tcPr/>
                </a:tc>
                <a:extLst>
                  <a:ext uri="{0D108BD9-81ED-4DB2-BD59-A6C34878D82A}">
                    <a16:rowId xmlns:a16="http://schemas.microsoft.com/office/drawing/2014/main" val="1233561911"/>
                  </a:ext>
                </a:extLst>
              </a:tr>
              <a:tr h="370840">
                <a:tc>
                  <a:txBody>
                    <a:bodyPr/>
                    <a:lstStyle/>
                    <a:p>
                      <a:r>
                        <a:rPr lang="en-GB" dirty="0"/>
                        <a:t>CUB ready for installation</a:t>
                      </a:r>
                    </a:p>
                  </a:txBody>
                  <a:tcPr/>
                </a:tc>
                <a:tc>
                  <a:txBody>
                    <a:bodyPr/>
                    <a:lstStyle/>
                    <a:p>
                      <a:r>
                        <a:rPr lang="en-GB" dirty="0">
                          <a:solidFill>
                            <a:srgbClr val="C00000"/>
                          </a:solidFill>
                        </a:rPr>
                        <a:t>12/08 -19</a:t>
                      </a:r>
                    </a:p>
                  </a:txBody>
                  <a:tcPr/>
                </a:tc>
                <a:tc>
                  <a:txBody>
                    <a:bodyPr/>
                    <a:lstStyle/>
                    <a:p>
                      <a:pPr marL="285750" indent="-285750">
                        <a:buFont typeface="Arial" panose="020B0604020202020204" pitchFamily="34" charset="0"/>
                        <a:buChar char="•"/>
                      </a:pPr>
                      <a:r>
                        <a:rPr lang="en-GB" dirty="0">
                          <a:solidFill>
                            <a:srgbClr val="008001"/>
                          </a:solidFill>
                        </a:rPr>
                        <a:t>CUB server-room hand-over to ESS</a:t>
                      </a:r>
                      <a:r>
                        <a:rPr lang="en-GB" dirty="0"/>
                        <a:t> (1/4 -19)</a:t>
                      </a:r>
                    </a:p>
                    <a:p>
                      <a:pPr marL="285750" indent="-285750">
                        <a:buFont typeface="Arial" panose="020B0604020202020204" pitchFamily="34" charset="0"/>
                        <a:buChar char="•"/>
                      </a:pPr>
                      <a:r>
                        <a:rPr lang="en-GB" dirty="0"/>
                        <a:t>CUB server-room constructed and delivered (planned)</a:t>
                      </a:r>
                    </a:p>
                    <a:p>
                      <a:pPr marL="285750" indent="-285750">
                        <a:buFont typeface="Arial" panose="020B0604020202020204" pitchFamily="34" charset="0"/>
                        <a:buChar char="•"/>
                      </a:pPr>
                      <a:r>
                        <a:rPr lang="en-GB" dirty="0"/>
                        <a:t>External utilities connected (power/UPS, cooling) (planned)</a:t>
                      </a:r>
                    </a:p>
                  </a:txBody>
                  <a:tcPr/>
                </a:tc>
                <a:tc>
                  <a:txBody>
                    <a:bodyPr/>
                    <a:lstStyle/>
                    <a:p>
                      <a:pPr marL="285750" indent="-285750">
                        <a:buFont typeface="Arial" panose="020B0604020202020204" pitchFamily="34" charset="0"/>
                        <a:buChar char="•"/>
                      </a:pPr>
                      <a:r>
                        <a:rPr lang="en-GB" dirty="0"/>
                        <a:t>Server-room construction in progress – expected handover/utilities Q1 2020</a:t>
                      </a:r>
                    </a:p>
                  </a:txBody>
                  <a:tcPr/>
                </a:tc>
                <a:extLst>
                  <a:ext uri="{0D108BD9-81ED-4DB2-BD59-A6C34878D82A}">
                    <a16:rowId xmlns:a16="http://schemas.microsoft.com/office/drawing/2014/main" val="579730317"/>
                  </a:ext>
                </a:extLst>
              </a:tr>
              <a:tr h="370840">
                <a:tc>
                  <a:txBody>
                    <a:bodyPr/>
                    <a:lstStyle/>
                    <a:p>
                      <a:r>
                        <a:rPr lang="en-GB" dirty="0"/>
                        <a:t>DMSC HW installed in CUB</a:t>
                      </a:r>
                    </a:p>
                  </a:txBody>
                  <a:tcPr/>
                </a:tc>
                <a:tc>
                  <a:txBody>
                    <a:bodyPr/>
                    <a:lstStyle/>
                    <a:p>
                      <a:r>
                        <a:rPr lang="en-GB" dirty="0">
                          <a:solidFill>
                            <a:srgbClr val="C00000"/>
                          </a:solidFill>
                        </a:rPr>
                        <a:t>04/11 -19</a:t>
                      </a:r>
                    </a:p>
                  </a:txBody>
                  <a:tcPr/>
                </a:tc>
                <a:tc>
                  <a:txBody>
                    <a:bodyPr/>
                    <a:lstStyle/>
                    <a:p>
                      <a:pPr marL="285750" indent="-285750">
                        <a:buFont typeface="Arial" panose="020B0604020202020204" pitchFamily="34" charset="0"/>
                        <a:buChar char="•"/>
                      </a:pPr>
                      <a:r>
                        <a:rPr lang="en-GB" dirty="0"/>
                        <a:t>CUB ready and accessible/procedures in place (pending)</a:t>
                      </a:r>
                    </a:p>
                    <a:p>
                      <a:pPr marL="285750" indent="-285750">
                        <a:buFont typeface="Arial" panose="020B0604020202020204" pitchFamily="34" charset="0"/>
                        <a:buChar char="•"/>
                      </a:pPr>
                      <a:r>
                        <a:rPr lang="en-GB" dirty="0"/>
                        <a:t>CUB server-room network installed (pending)</a:t>
                      </a:r>
                    </a:p>
                    <a:p>
                      <a:pPr marL="285750" indent="-285750">
                        <a:buFont typeface="Arial" panose="020B0604020202020204" pitchFamily="34" charset="0"/>
                        <a:buChar char="•"/>
                      </a:pPr>
                      <a:r>
                        <a:rPr lang="en-GB" dirty="0"/>
                        <a:t>Hardware procured (pending)</a:t>
                      </a:r>
                    </a:p>
                    <a:p>
                      <a:pPr marL="285750" indent="-285750">
                        <a:buFont typeface="Arial" panose="020B0604020202020204" pitchFamily="34" charset="0"/>
                        <a:buChar char="•"/>
                      </a:pPr>
                      <a:r>
                        <a:rPr lang="en-GB" dirty="0"/>
                        <a:t>Hardware installed (pending)</a:t>
                      </a:r>
                    </a:p>
                  </a:txBody>
                  <a:tcPr/>
                </a:tc>
                <a:tc>
                  <a:txBody>
                    <a:bodyPr/>
                    <a:lstStyle/>
                    <a:p>
                      <a:pPr marL="285750" indent="-285750">
                        <a:buFont typeface="Arial" panose="020B0604020202020204" pitchFamily="34" charset="0"/>
                        <a:buChar char="•"/>
                      </a:pPr>
                      <a:r>
                        <a:rPr lang="en-GB" dirty="0"/>
                        <a:t>Procurement of CUB hardware (storage/servers) deferred for delivery in Q1 2020.</a:t>
                      </a:r>
                    </a:p>
                  </a:txBody>
                  <a:tcPr/>
                </a:tc>
                <a:extLst>
                  <a:ext uri="{0D108BD9-81ED-4DB2-BD59-A6C34878D82A}">
                    <a16:rowId xmlns:a16="http://schemas.microsoft.com/office/drawing/2014/main" val="3653718638"/>
                  </a:ext>
                </a:extLst>
              </a:tr>
              <a:tr h="370840">
                <a:tc>
                  <a:txBody>
                    <a:bodyPr/>
                    <a:lstStyle/>
                    <a:p>
                      <a:r>
                        <a:rPr lang="en-GB" dirty="0"/>
                        <a:t>E01 Building Access</a:t>
                      </a:r>
                    </a:p>
                  </a:txBody>
                  <a:tcPr/>
                </a:tc>
                <a:tc>
                  <a:txBody>
                    <a:bodyPr/>
                    <a:lstStyle/>
                    <a:p>
                      <a:r>
                        <a:rPr lang="en-GB" dirty="0">
                          <a:solidFill>
                            <a:srgbClr val="008001"/>
                          </a:solidFill>
                        </a:rPr>
                        <a:t>10/09 -19</a:t>
                      </a:r>
                    </a:p>
                  </a:txBody>
                  <a:tcPr/>
                </a:tc>
                <a:tc>
                  <a:txBody>
                    <a:bodyPr/>
                    <a:lstStyle/>
                    <a:p>
                      <a:pPr marL="285750" indent="-285750">
                        <a:buFont typeface="Arial" panose="020B0604020202020204" pitchFamily="34" charset="0"/>
                        <a:buChar char="•"/>
                      </a:pPr>
                      <a:r>
                        <a:rPr lang="en-GB" dirty="0">
                          <a:solidFill>
                            <a:srgbClr val="008001"/>
                          </a:solidFill>
                        </a:rPr>
                        <a:t>E01 hall hand-over to ESS</a:t>
                      </a:r>
                      <a:r>
                        <a:rPr lang="en-GB" dirty="0"/>
                        <a:t> (9/9 -19)</a:t>
                      </a:r>
                    </a:p>
                    <a:p>
                      <a:pPr marL="285750" indent="-285750">
                        <a:buFont typeface="Arial" panose="020B0604020202020204" pitchFamily="34" charset="0"/>
                        <a:buChar char="•"/>
                      </a:pPr>
                      <a:r>
                        <a:rPr lang="en-GB" dirty="0"/>
                        <a:t>DMSC access to E01 (pending)</a:t>
                      </a:r>
                    </a:p>
                  </a:txBody>
                  <a:tcPr/>
                </a:tc>
                <a:tc>
                  <a:txBody>
                    <a:bodyPr/>
                    <a:lstStyle/>
                    <a:p>
                      <a:pPr marL="285750" indent="-285750">
                        <a:buFont typeface="Arial" panose="020B0604020202020204" pitchFamily="34" charset="0"/>
                        <a:buChar char="•"/>
                      </a:pPr>
                      <a:r>
                        <a:rPr lang="en-GB" dirty="0"/>
                        <a:t>DMSC access to E01 not needed in 2019</a:t>
                      </a:r>
                    </a:p>
                  </a:txBody>
                  <a:tcPr/>
                </a:tc>
                <a:extLst>
                  <a:ext uri="{0D108BD9-81ED-4DB2-BD59-A6C34878D82A}">
                    <a16:rowId xmlns:a16="http://schemas.microsoft.com/office/drawing/2014/main" val="3041435229"/>
                  </a:ext>
                </a:extLst>
              </a:tr>
              <a:tr h="370840">
                <a:tc>
                  <a:txBody>
                    <a:bodyPr/>
                    <a:lstStyle/>
                    <a:p>
                      <a:r>
                        <a:rPr lang="en-GB" dirty="0" err="1"/>
                        <a:t>Comms</a:t>
                      </a:r>
                      <a:r>
                        <a:rPr lang="en-GB" dirty="0"/>
                        <a:t> room commissioning</a:t>
                      </a:r>
                    </a:p>
                  </a:txBody>
                  <a:tcPr/>
                </a:tc>
                <a:tc>
                  <a:txBody>
                    <a:bodyPr/>
                    <a:lstStyle/>
                    <a:p>
                      <a:r>
                        <a:rPr lang="en-GB" dirty="0">
                          <a:solidFill>
                            <a:srgbClr val="008001"/>
                          </a:solidFill>
                        </a:rPr>
                        <a:t>10/10 -19</a:t>
                      </a:r>
                    </a:p>
                  </a:txBody>
                  <a:tcPr/>
                </a:tc>
                <a:tc>
                  <a:txBody>
                    <a:bodyPr/>
                    <a:lstStyle/>
                    <a:p>
                      <a:pPr marL="285750" indent="-285750">
                        <a:buFont typeface="Arial" panose="020B0604020202020204" pitchFamily="34" charset="0"/>
                        <a:buChar char="•"/>
                      </a:pPr>
                      <a:r>
                        <a:rPr lang="en-GB" dirty="0" err="1">
                          <a:solidFill>
                            <a:srgbClr val="008001"/>
                          </a:solidFill>
                        </a:rPr>
                        <a:t>Comms</a:t>
                      </a:r>
                      <a:r>
                        <a:rPr lang="en-GB" dirty="0">
                          <a:solidFill>
                            <a:srgbClr val="008001"/>
                          </a:solidFill>
                        </a:rPr>
                        <a:t> room access and viability determined</a:t>
                      </a:r>
                      <a:r>
                        <a:rPr lang="en-GB" dirty="0"/>
                        <a:t> (30/4 -19)</a:t>
                      </a:r>
                    </a:p>
                    <a:p>
                      <a:pPr marL="285750" indent="-285750">
                        <a:buFont typeface="Arial" panose="020B0604020202020204" pitchFamily="34" charset="0"/>
                        <a:buChar char="•"/>
                      </a:pPr>
                      <a:r>
                        <a:rPr lang="en-GB" dirty="0">
                          <a:solidFill>
                            <a:srgbClr val="008001"/>
                          </a:solidFill>
                        </a:rPr>
                        <a:t>Procedures for access established </a:t>
                      </a:r>
                      <a:r>
                        <a:rPr lang="en-GB" dirty="0"/>
                        <a:t>(15/5 -19)</a:t>
                      </a:r>
                    </a:p>
                  </a:txBody>
                  <a:tcPr/>
                </a:tc>
                <a:tc>
                  <a:txBody>
                    <a:bodyPr/>
                    <a:lstStyle/>
                    <a:p>
                      <a:pPr marL="285750" indent="-285750">
                        <a:buFont typeface="Arial" panose="020B0604020202020204" pitchFamily="34" charset="0"/>
                        <a:buChar char="•"/>
                      </a:pPr>
                      <a:r>
                        <a:rPr lang="en-GB" dirty="0"/>
                        <a:t>SEC </a:t>
                      </a:r>
                      <a:r>
                        <a:rPr lang="en-GB" dirty="0" err="1"/>
                        <a:t>comms</a:t>
                      </a:r>
                      <a:r>
                        <a:rPr lang="en-GB" dirty="0"/>
                        <a:t> room access and facilities provided by ICS</a:t>
                      </a:r>
                    </a:p>
                  </a:txBody>
                  <a:tcPr/>
                </a:tc>
                <a:extLst>
                  <a:ext uri="{0D108BD9-81ED-4DB2-BD59-A6C34878D82A}">
                    <a16:rowId xmlns:a16="http://schemas.microsoft.com/office/drawing/2014/main" val="1267233209"/>
                  </a:ext>
                </a:extLst>
              </a:tr>
              <a:tr h="370840">
                <a:tc>
                  <a:txBody>
                    <a:bodyPr/>
                    <a:lstStyle/>
                    <a:p>
                      <a:r>
                        <a:rPr lang="en-GB" dirty="0"/>
                        <a:t>DMSC HW installed in </a:t>
                      </a:r>
                      <a:r>
                        <a:rPr lang="en-GB" dirty="0" err="1"/>
                        <a:t>comms</a:t>
                      </a:r>
                      <a:r>
                        <a:rPr lang="en-GB" dirty="0"/>
                        <a:t> room</a:t>
                      </a:r>
                    </a:p>
                  </a:txBody>
                  <a:tcPr/>
                </a:tc>
                <a:tc>
                  <a:txBody>
                    <a:bodyPr/>
                    <a:lstStyle/>
                    <a:p>
                      <a:r>
                        <a:rPr lang="en-GB" dirty="0">
                          <a:solidFill>
                            <a:srgbClr val="008001"/>
                          </a:solidFill>
                        </a:rPr>
                        <a:t>10/11 -19</a:t>
                      </a:r>
                    </a:p>
                  </a:txBody>
                  <a:tcPr/>
                </a:tc>
                <a:tc>
                  <a:txBody>
                    <a:bodyPr/>
                    <a:lstStyle/>
                    <a:p>
                      <a:pPr marL="285750" indent="-285750">
                        <a:buFont typeface="Arial" panose="020B0604020202020204" pitchFamily="34" charset="0"/>
                        <a:buChar char="•"/>
                      </a:pPr>
                      <a:r>
                        <a:rPr lang="en-GB" dirty="0">
                          <a:solidFill>
                            <a:srgbClr val="008001"/>
                          </a:solidFill>
                        </a:rPr>
                        <a:t>Equipment/HW for link installed</a:t>
                      </a:r>
                      <a:r>
                        <a:rPr lang="en-GB" dirty="0"/>
                        <a:t> (1/6 -19)</a:t>
                      </a:r>
                    </a:p>
                    <a:p>
                      <a:pPr marL="285750" indent="-285750">
                        <a:buFont typeface="Arial" panose="020B0604020202020204" pitchFamily="34" charset="0"/>
                        <a:buChar char="•"/>
                      </a:pPr>
                      <a:r>
                        <a:rPr lang="en-GB" dirty="0"/>
                        <a:t>HW for </a:t>
                      </a:r>
                      <a:r>
                        <a:rPr lang="en-GB" dirty="0" err="1"/>
                        <a:t>EoC</a:t>
                      </a:r>
                      <a:r>
                        <a:rPr lang="en-GB" dirty="0"/>
                        <a:t> test installed (pending)</a:t>
                      </a:r>
                    </a:p>
                    <a:p>
                      <a:pPr marL="285750" indent="-285750">
                        <a:buFont typeface="Arial" panose="020B0604020202020204" pitchFamily="34" charset="0"/>
                        <a:buChar char="•"/>
                      </a:pPr>
                      <a:r>
                        <a:rPr lang="en-GB" dirty="0"/>
                        <a:t>HW for </a:t>
                      </a:r>
                      <a:r>
                        <a:rPr lang="en-GB" dirty="0" err="1"/>
                        <a:t>EoC</a:t>
                      </a:r>
                      <a:r>
                        <a:rPr lang="en-GB" dirty="0"/>
                        <a:t> test deployed (pending)</a:t>
                      </a:r>
                    </a:p>
                  </a:txBody>
                  <a:tcPr/>
                </a:tc>
                <a:tc>
                  <a:txBody>
                    <a:bodyPr/>
                    <a:lstStyle/>
                    <a:p>
                      <a:pPr marL="285750" indent="-285750">
                        <a:buFont typeface="Arial" panose="020B0604020202020204" pitchFamily="34" charset="0"/>
                        <a:buChar char="•"/>
                      </a:pPr>
                      <a:r>
                        <a:rPr lang="en-GB" dirty="0"/>
                        <a:t>HW in procurement (been delayed by legal issues with submitted tenders)</a:t>
                      </a:r>
                    </a:p>
                  </a:txBody>
                  <a:tcPr/>
                </a:tc>
                <a:extLst>
                  <a:ext uri="{0D108BD9-81ED-4DB2-BD59-A6C34878D82A}">
                    <a16:rowId xmlns:a16="http://schemas.microsoft.com/office/drawing/2014/main" val="1157297465"/>
                  </a:ext>
                </a:extLst>
              </a:tr>
              <a:tr h="370840">
                <a:tc>
                  <a:txBody>
                    <a:bodyPr/>
                    <a:lstStyle/>
                    <a:p>
                      <a:r>
                        <a:rPr lang="en-GB" dirty="0"/>
                        <a:t>CPH server-room HW installed &amp; configured</a:t>
                      </a:r>
                    </a:p>
                  </a:txBody>
                  <a:tcPr/>
                </a:tc>
                <a:tc>
                  <a:txBody>
                    <a:bodyPr/>
                    <a:lstStyle/>
                    <a:p>
                      <a:r>
                        <a:rPr lang="en-GB" dirty="0">
                          <a:solidFill>
                            <a:srgbClr val="008001"/>
                          </a:solidFill>
                        </a:rPr>
                        <a:t>30/09 -19</a:t>
                      </a:r>
                    </a:p>
                  </a:txBody>
                  <a:tcPr/>
                </a:tc>
                <a:tc>
                  <a:txBody>
                    <a:bodyPr/>
                    <a:lstStyle/>
                    <a:p>
                      <a:pPr marL="285750" indent="-285750">
                        <a:buFont typeface="Arial" panose="020B0604020202020204" pitchFamily="34" charset="0"/>
                        <a:buChar char="•"/>
                      </a:pPr>
                      <a:r>
                        <a:rPr lang="en-GB" dirty="0">
                          <a:solidFill>
                            <a:srgbClr val="008001"/>
                          </a:solidFill>
                        </a:rPr>
                        <a:t>CPH server-room constructed and delivered </a:t>
                      </a:r>
                      <a:r>
                        <a:rPr lang="en-GB" dirty="0">
                          <a:solidFill>
                            <a:schemeClr val="tx1"/>
                          </a:solidFill>
                        </a:rPr>
                        <a:t>(23/8 -19)</a:t>
                      </a:r>
                    </a:p>
                    <a:p>
                      <a:pPr marL="285750" indent="-285750">
                        <a:buFont typeface="Arial" panose="020B0604020202020204" pitchFamily="34" charset="0"/>
                        <a:buChar char="•"/>
                      </a:pPr>
                      <a:r>
                        <a:rPr lang="en-GB" dirty="0">
                          <a:solidFill>
                            <a:srgbClr val="008001"/>
                          </a:solidFill>
                        </a:rPr>
                        <a:t>Phase A hardware installed (link equipment) </a:t>
                      </a:r>
                      <a:r>
                        <a:rPr lang="en-GB" dirty="0">
                          <a:solidFill>
                            <a:schemeClr val="tx1"/>
                          </a:solidFill>
                        </a:rPr>
                        <a:t>(25/8 -19)</a:t>
                      </a:r>
                    </a:p>
                    <a:p>
                      <a:pPr marL="285750" indent="-285750">
                        <a:buFont typeface="Arial" panose="020B0604020202020204" pitchFamily="34" charset="0"/>
                        <a:buChar char="•"/>
                      </a:pPr>
                      <a:r>
                        <a:rPr lang="en-GB" dirty="0">
                          <a:solidFill>
                            <a:schemeClr val="tx1"/>
                          </a:solidFill>
                        </a:rPr>
                        <a:t>Phase B hardware installed (VM environment) (planned)</a:t>
                      </a:r>
                    </a:p>
                  </a:txBody>
                  <a:tcPr/>
                </a:tc>
                <a:tc>
                  <a:txBody>
                    <a:bodyPr/>
                    <a:lstStyle/>
                    <a:p>
                      <a:pPr marL="285750" indent="-285750">
                        <a:buFont typeface="Arial" panose="020B0604020202020204" pitchFamily="34" charset="0"/>
                        <a:buChar char="•"/>
                      </a:pPr>
                      <a:r>
                        <a:rPr lang="en-GB" dirty="0"/>
                        <a:t>Server-room on temporary power (90kW). Permanent power planned for Nov. 2019.</a:t>
                      </a:r>
                    </a:p>
                  </a:txBody>
                  <a:tcPr/>
                </a:tc>
                <a:extLst>
                  <a:ext uri="{0D108BD9-81ED-4DB2-BD59-A6C34878D82A}">
                    <a16:rowId xmlns:a16="http://schemas.microsoft.com/office/drawing/2014/main" val="59009277"/>
                  </a:ext>
                </a:extLst>
              </a:tr>
              <a:tr h="370840">
                <a:tc>
                  <a:txBody>
                    <a:bodyPr/>
                    <a:lstStyle/>
                    <a:p>
                      <a:r>
                        <a:rPr lang="en-GB" dirty="0"/>
                        <a:t>Link Tested &amp; Validated</a:t>
                      </a:r>
                    </a:p>
                  </a:txBody>
                  <a:tcPr/>
                </a:tc>
                <a:tc>
                  <a:txBody>
                    <a:bodyPr/>
                    <a:lstStyle/>
                    <a:p>
                      <a:r>
                        <a:rPr lang="en-GB" dirty="0">
                          <a:solidFill>
                            <a:srgbClr val="008001"/>
                          </a:solidFill>
                        </a:rPr>
                        <a:t>30/11 -19</a:t>
                      </a:r>
                    </a:p>
                  </a:txBody>
                  <a:tcPr/>
                </a:tc>
                <a:tc>
                  <a:txBody>
                    <a:bodyPr/>
                    <a:lstStyle/>
                    <a:p>
                      <a:pPr marL="285750" indent="-285750">
                        <a:buFont typeface="Arial" panose="020B0604020202020204" pitchFamily="34" charset="0"/>
                        <a:buChar char="•"/>
                      </a:pPr>
                      <a:r>
                        <a:rPr lang="en-GB" dirty="0">
                          <a:solidFill>
                            <a:srgbClr val="008001"/>
                          </a:solidFill>
                        </a:rPr>
                        <a:t>Dedicated ESS&lt;-&gt;DMSC link established</a:t>
                      </a:r>
                      <a:r>
                        <a:rPr lang="en-GB" dirty="0"/>
                        <a:t> (25/8 -19)</a:t>
                      </a:r>
                    </a:p>
                    <a:p>
                      <a:pPr marL="285750" indent="-285750">
                        <a:buFont typeface="Arial" panose="020B0604020202020204" pitchFamily="34" charset="0"/>
                        <a:buChar char="•"/>
                      </a:pPr>
                      <a:r>
                        <a:rPr lang="en-GB" dirty="0">
                          <a:solidFill>
                            <a:srgbClr val="008001"/>
                          </a:solidFill>
                        </a:rPr>
                        <a:t>Link connection tested </a:t>
                      </a:r>
                      <a:r>
                        <a:rPr lang="en-GB" dirty="0"/>
                        <a:t>(15/9 -19)</a:t>
                      </a:r>
                    </a:p>
                    <a:p>
                      <a:pPr marL="285750" indent="-285750">
                        <a:buFont typeface="Arial" panose="020B0604020202020204" pitchFamily="34" charset="0"/>
                        <a:buChar char="•"/>
                      </a:pPr>
                      <a:r>
                        <a:rPr lang="en-GB" dirty="0"/>
                        <a:t>Link validated (</a:t>
                      </a:r>
                      <a:r>
                        <a:rPr lang="en-GB" dirty="0" err="1"/>
                        <a:t>PoC</a:t>
                      </a:r>
                      <a:r>
                        <a:rPr lang="en-GB" dirty="0"/>
                        <a:t> neutron data file-transfer) (planned)</a:t>
                      </a:r>
                    </a:p>
                  </a:txBody>
                  <a:tcPr/>
                </a:tc>
                <a:tc>
                  <a:txBody>
                    <a:bodyPr/>
                    <a:lstStyle/>
                    <a:p>
                      <a:pPr marL="285750" indent="-285750">
                        <a:buFont typeface="Arial" panose="020B0604020202020204" pitchFamily="34" charset="0"/>
                        <a:buChar char="•"/>
                      </a:pPr>
                      <a:r>
                        <a:rPr lang="en-GB" dirty="0"/>
                        <a:t>10G L2 MPLS link via </a:t>
                      </a:r>
                      <a:r>
                        <a:rPr lang="en-GB" dirty="0" err="1"/>
                        <a:t>DeIC</a:t>
                      </a:r>
                      <a:r>
                        <a:rPr lang="en-GB" dirty="0"/>
                        <a:t>, NORDUNET, SUNET online</a:t>
                      </a:r>
                    </a:p>
                  </a:txBody>
                  <a:tcPr/>
                </a:tc>
                <a:extLst>
                  <a:ext uri="{0D108BD9-81ED-4DB2-BD59-A6C34878D82A}">
                    <a16:rowId xmlns:a16="http://schemas.microsoft.com/office/drawing/2014/main" val="756544894"/>
                  </a:ext>
                </a:extLst>
              </a:tr>
            </a:tbl>
          </a:graphicData>
        </a:graphic>
      </p:graphicFrame>
      <p:sp>
        <p:nvSpPr>
          <p:cNvPr id="4" name="Slide Number Placeholder 3">
            <a:extLst>
              <a:ext uri="{FF2B5EF4-FFF2-40B4-BE49-F238E27FC236}">
                <a16:creationId xmlns:a16="http://schemas.microsoft.com/office/drawing/2014/main" id="{3B2C3CC9-0C7A-2449-844D-240A55FDAE7D}"/>
              </a:ext>
            </a:extLst>
          </p:cNvPr>
          <p:cNvSpPr>
            <a:spLocks noGrp="1"/>
          </p:cNvSpPr>
          <p:nvPr>
            <p:ph type="sldNum" sz="quarter" idx="12"/>
          </p:nvPr>
        </p:nvSpPr>
        <p:spPr/>
        <p:txBody>
          <a:bodyPr/>
          <a:lstStyle/>
          <a:p>
            <a:fld id="{551115BC-487E-4422-894C-CB7CD3E79223}" type="slidenum">
              <a:rPr lang="sv-SE" smtClean="0"/>
              <a:t>4</a:t>
            </a:fld>
            <a:endParaRPr lang="sv-SE" dirty="0"/>
          </a:p>
        </p:txBody>
      </p:sp>
    </p:spTree>
    <p:extLst>
      <p:ext uri="{BB962C8B-B14F-4D97-AF65-F5344CB8AC3E}">
        <p14:creationId xmlns:p14="http://schemas.microsoft.com/office/powerpoint/2010/main" val="101493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0503-FFAA-F74F-9202-B765E90512C0}"/>
              </a:ext>
            </a:extLst>
          </p:cNvPr>
          <p:cNvSpPr>
            <a:spLocks noGrp="1"/>
          </p:cNvSpPr>
          <p:nvPr>
            <p:ph type="title"/>
          </p:nvPr>
        </p:nvSpPr>
        <p:spPr/>
        <p:txBody>
          <a:bodyPr/>
          <a:lstStyle/>
          <a:p>
            <a:r>
              <a:rPr lang="en-GB" dirty="0"/>
              <a:t>Work planned for 2019H2</a:t>
            </a:r>
          </a:p>
        </p:txBody>
      </p:sp>
      <p:sp>
        <p:nvSpPr>
          <p:cNvPr id="3" name="Content Placeholder 2">
            <a:extLst>
              <a:ext uri="{FF2B5EF4-FFF2-40B4-BE49-F238E27FC236}">
                <a16:creationId xmlns:a16="http://schemas.microsoft.com/office/drawing/2014/main" id="{7DB076AB-B3C1-D24C-9923-26AD693C7174}"/>
              </a:ext>
            </a:extLst>
          </p:cNvPr>
          <p:cNvSpPr>
            <a:spLocks noGrp="1"/>
          </p:cNvSpPr>
          <p:nvPr>
            <p:ph idx="1"/>
          </p:nvPr>
        </p:nvSpPr>
        <p:spPr>
          <a:xfrm>
            <a:off x="609600" y="1700808"/>
            <a:ext cx="3902224" cy="4248472"/>
          </a:xfrm>
        </p:spPr>
        <p:style>
          <a:lnRef idx="0">
            <a:schemeClr val="accent3"/>
          </a:lnRef>
          <a:fillRef idx="3">
            <a:schemeClr val="accent3"/>
          </a:fillRef>
          <a:effectRef idx="3">
            <a:schemeClr val="accent3"/>
          </a:effectRef>
          <a:fontRef idx="minor">
            <a:schemeClr val="lt1"/>
          </a:fontRef>
        </p:style>
        <p:txBody>
          <a:bodyPr>
            <a:normAutofit/>
          </a:bodyPr>
          <a:lstStyle/>
          <a:p>
            <a:pPr marL="0" indent="0">
              <a:buNone/>
            </a:pPr>
            <a:r>
              <a:rPr lang="en-GB" sz="2400" b="1" u="sng" dirty="0"/>
              <a:t>End-of-Construction (2019)</a:t>
            </a:r>
          </a:p>
          <a:p>
            <a:r>
              <a:rPr lang="en-GB" dirty="0"/>
              <a:t>Server-room (CPH) </a:t>
            </a:r>
            <a:r>
              <a:rPr lang="en-GB" sz="1400" dirty="0"/>
              <a:t>(dstk-1493) – w48</a:t>
            </a:r>
          </a:p>
          <a:p>
            <a:r>
              <a:rPr lang="en-GB" dirty="0"/>
              <a:t>Move: Phase B </a:t>
            </a:r>
            <a:r>
              <a:rPr lang="en-GB" sz="1400" dirty="0"/>
              <a:t>(dstk-3271) – w39</a:t>
            </a:r>
          </a:p>
          <a:p>
            <a:r>
              <a:rPr lang="en-GB" dirty="0"/>
              <a:t>Link ready </a:t>
            </a:r>
            <a:r>
              <a:rPr lang="en-GB" sz="1400" dirty="0"/>
              <a:t>(dstk-2006) – w40</a:t>
            </a:r>
          </a:p>
          <a:p>
            <a:r>
              <a:rPr lang="en-GB" dirty="0"/>
              <a:t>LDPC 2019 </a:t>
            </a:r>
            <a:r>
              <a:rPr lang="en-GB" sz="1400" dirty="0"/>
              <a:t>(dstk-3232)</a:t>
            </a:r>
          </a:p>
          <a:p>
            <a:r>
              <a:rPr lang="en-GB" dirty="0"/>
              <a:t>Beamline servers: </a:t>
            </a:r>
            <a:r>
              <a:rPr lang="en-GB" sz="1400" dirty="0"/>
              <a:t>(dstk-3331)</a:t>
            </a:r>
          </a:p>
          <a:p>
            <a:pPr lvl="1"/>
            <a:r>
              <a:rPr lang="en-GB" dirty="0"/>
              <a:t>Procurement – </a:t>
            </a:r>
            <a:r>
              <a:rPr lang="en-GB" sz="1400" dirty="0"/>
              <a:t>w41</a:t>
            </a:r>
          </a:p>
          <a:p>
            <a:pPr lvl="1"/>
            <a:r>
              <a:rPr lang="en-GB" dirty="0"/>
              <a:t>Installation – </a:t>
            </a:r>
            <a:r>
              <a:rPr lang="en-GB" sz="1400" dirty="0"/>
              <a:t>w43</a:t>
            </a:r>
          </a:p>
          <a:p>
            <a:pPr lvl="1"/>
            <a:r>
              <a:rPr lang="en-GB" dirty="0"/>
              <a:t>Deployment – </a:t>
            </a:r>
            <a:r>
              <a:rPr lang="en-GB" sz="1400" dirty="0"/>
              <a:t>w45</a:t>
            </a:r>
          </a:p>
          <a:p>
            <a:r>
              <a:rPr lang="en-GB" dirty="0" err="1"/>
              <a:t>EoC</a:t>
            </a:r>
            <a:r>
              <a:rPr lang="en-GB" dirty="0"/>
              <a:t> Test </a:t>
            </a:r>
            <a:r>
              <a:rPr lang="en-GB" sz="1400" dirty="0"/>
              <a:t>(dstk-3795) – w46</a:t>
            </a:r>
          </a:p>
          <a:p>
            <a:r>
              <a:rPr lang="en-GB" dirty="0" err="1"/>
              <a:t>EoC</a:t>
            </a:r>
            <a:r>
              <a:rPr lang="en-GB" dirty="0"/>
              <a:t> Report </a:t>
            </a:r>
            <a:r>
              <a:rPr lang="en-GB" sz="1400" dirty="0"/>
              <a:t>(dstk-3862) – w48</a:t>
            </a:r>
          </a:p>
        </p:txBody>
      </p:sp>
      <p:sp>
        <p:nvSpPr>
          <p:cNvPr id="4" name="Slide Number Placeholder 3">
            <a:extLst>
              <a:ext uri="{FF2B5EF4-FFF2-40B4-BE49-F238E27FC236}">
                <a16:creationId xmlns:a16="http://schemas.microsoft.com/office/drawing/2014/main" id="{5F8B64BA-DB6E-3D4B-A7B8-2BAA5D238CC0}"/>
              </a:ext>
            </a:extLst>
          </p:cNvPr>
          <p:cNvSpPr>
            <a:spLocks noGrp="1"/>
          </p:cNvSpPr>
          <p:nvPr>
            <p:ph type="sldNum" sz="quarter" idx="12"/>
          </p:nvPr>
        </p:nvSpPr>
        <p:spPr/>
        <p:txBody>
          <a:bodyPr/>
          <a:lstStyle/>
          <a:p>
            <a:fld id="{551115BC-487E-4422-894C-CB7CD3E79223}" type="slidenum">
              <a:rPr lang="sv-SE" smtClean="0"/>
              <a:t>5</a:t>
            </a:fld>
            <a:endParaRPr lang="sv-SE" dirty="0"/>
          </a:p>
        </p:txBody>
      </p:sp>
      <p:sp>
        <p:nvSpPr>
          <p:cNvPr id="5" name="TextBox 4">
            <a:extLst>
              <a:ext uri="{FF2B5EF4-FFF2-40B4-BE49-F238E27FC236}">
                <a16:creationId xmlns:a16="http://schemas.microsoft.com/office/drawing/2014/main" id="{42F92068-8372-7149-B15F-676EB395CD36}"/>
              </a:ext>
            </a:extLst>
          </p:cNvPr>
          <p:cNvSpPr txBox="1"/>
          <p:nvPr/>
        </p:nvSpPr>
        <p:spPr>
          <a:xfrm>
            <a:off x="4799856" y="1700808"/>
            <a:ext cx="3672408" cy="2232248"/>
          </a:xfrm>
          <a:prstGeom prst="rect">
            <a:avLst/>
          </a:prstGeom>
        </p:spPr>
        <p:txBody>
          <a:bodyPr vert="horz" wrap="square" lIns="91440" tIns="45720" rIns="91440" bIns="45720" rtlCol="0" anchor="t">
            <a:normAutofit/>
          </a:bodyPr>
          <a:lstStyle/>
          <a:p>
            <a:pPr algn="l"/>
            <a:endParaRPr lang="en-GB" sz="2000" dirty="0"/>
          </a:p>
        </p:txBody>
      </p:sp>
      <p:sp>
        <p:nvSpPr>
          <p:cNvPr id="6" name="TextBox 5">
            <a:extLst>
              <a:ext uri="{FF2B5EF4-FFF2-40B4-BE49-F238E27FC236}">
                <a16:creationId xmlns:a16="http://schemas.microsoft.com/office/drawing/2014/main" id="{3E4DF55D-A159-1A4F-A5B3-33ECE906FC9E}"/>
              </a:ext>
            </a:extLst>
          </p:cNvPr>
          <p:cNvSpPr txBox="1"/>
          <p:nvPr/>
        </p:nvSpPr>
        <p:spPr>
          <a:xfrm>
            <a:off x="4799856" y="4293096"/>
            <a:ext cx="3744416" cy="1656184"/>
          </a:xfrm>
          <a:prstGeom prst="rect">
            <a:avLst/>
          </a:prstGeom>
        </p:spPr>
        <p:txBody>
          <a:bodyPr vert="horz" wrap="square" lIns="91440" tIns="45720" rIns="91440" bIns="45720" rtlCol="0" anchor="t">
            <a:normAutofit/>
          </a:bodyPr>
          <a:lstStyle/>
          <a:p>
            <a:pPr algn="l"/>
            <a:endParaRPr lang="en-GB" sz="2000" dirty="0"/>
          </a:p>
        </p:txBody>
      </p:sp>
      <p:sp>
        <p:nvSpPr>
          <p:cNvPr id="8" name="TextBox 7">
            <a:extLst>
              <a:ext uri="{FF2B5EF4-FFF2-40B4-BE49-F238E27FC236}">
                <a16:creationId xmlns:a16="http://schemas.microsoft.com/office/drawing/2014/main" id="{6D5D5C49-1201-174E-80DE-194AA072C4A2}"/>
              </a:ext>
            </a:extLst>
          </p:cNvPr>
          <p:cNvSpPr txBox="1"/>
          <p:nvPr/>
        </p:nvSpPr>
        <p:spPr>
          <a:xfrm>
            <a:off x="4655840" y="1700808"/>
            <a:ext cx="3528392" cy="2448272"/>
          </a:xfrm>
          <a:prstGeom prst="rect">
            <a:avLst/>
          </a:prstGeom>
        </p:spPr>
        <p:txBody>
          <a:bodyPr vert="horz" wrap="square" lIns="91440" tIns="45720" rIns="91440" bIns="45720" rtlCol="0" anchor="t">
            <a:normAutofit/>
          </a:bodyPr>
          <a:lstStyle/>
          <a:p>
            <a:pPr algn="l"/>
            <a:endParaRPr lang="en-GB" sz="2000" dirty="0"/>
          </a:p>
        </p:txBody>
      </p:sp>
      <p:sp>
        <p:nvSpPr>
          <p:cNvPr id="9" name="TextBox 8">
            <a:extLst>
              <a:ext uri="{FF2B5EF4-FFF2-40B4-BE49-F238E27FC236}">
                <a16:creationId xmlns:a16="http://schemas.microsoft.com/office/drawing/2014/main" id="{ADB5BA21-2C30-3541-8F87-880906352AA8}"/>
              </a:ext>
            </a:extLst>
          </p:cNvPr>
          <p:cNvSpPr txBox="1"/>
          <p:nvPr/>
        </p:nvSpPr>
        <p:spPr>
          <a:xfrm>
            <a:off x="4784727" y="1700808"/>
            <a:ext cx="2808312" cy="23042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lnSpcReduction="10000"/>
          </a:bodyPr>
          <a:lstStyle/>
          <a:p>
            <a:pPr algn="l"/>
            <a:r>
              <a:rPr lang="en-GB" sz="2400" b="1" u="sng" dirty="0">
                <a:solidFill>
                  <a:schemeClr val="tx1"/>
                </a:solidFill>
              </a:rPr>
              <a:t>Services:</a:t>
            </a:r>
          </a:p>
          <a:p>
            <a:pPr marL="342900" indent="-342900" algn="l">
              <a:buFont typeface="Arial" panose="020B0604020202020204" pitchFamily="34" charset="0"/>
              <a:buChar char="•"/>
            </a:pPr>
            <a:r>
              <a:rPr lang="en-GB" dirty="0" err="1">
                <a:solidFill>
                  <a:schemeClr val="tx1"/>
                </a:solidFill>
              </a:rPr>
              <a:t>OwnCloud</a:t>
            </a:r>
            <a:r>
              <a:rPr lang="en-GB" dirty="0">
                <a:solidFill>
                  <a:schemeClr val="tx1"/>
                </a:solidFill>
              </a:rPr>
              <a:t> for ESS</a:t>
            </a:r>
          </a:p>
          <a:p>
            <a:pPr marL="342900" indent="-342900" algn="l">
              <a:buFont typeface="Arial" panose="020B0604020202020204" pitchFamily="34" charset="0"/>
              <a:buChar char="•"/>
            </a:pPr>
            <a:r>
              <a:rPr lang="en-GB" dirty="0">
                <a:solidFill>
                  <a:schemeClr val="tx1"/>
                </a:solidFill>
              </a:rPr>
              <a:t>InfoSec (ESS)</a:t>
            </a:r>
          </a:p>
          <a:p>
            <a:pPr marL="342900" indent="-342900" algn="l">
              <a:buFont typeface="Arial" panose="020B0604020202020204" pitchFamily="34" charset="0"/>
              <a:buChar char="•"/>
            </a:pPr>
            <a:r>
              <a:rPr lang="en-GB" dirty="0">
                <a:solidFill>
                  <a:schemeClr val="tx1"/>
                </a:solidFill>
              </a:rPr>
              <a:t>Integration with IT</a:t>
            </a:r>
          </a:p>
          <a:p>
            <a:pPr marL="342900" indent="-342900" algn="l">
              <a:buFont typeface="Arial" panose="020B0604020202020204" pitchFamily="34" charset="0"/>
              <a:buChar char="•"/>
            </a:pPr>
            <a:r>
              <a:rPr lang="en-GB" dirty="0">
                <a:solidFill>
                  <a:schemeClr val="tx1"/>
                </a:solidFill>
              </a:rPr>
              <a:t>Office expansion</a:t>
            </a:r>
          </a:p>
          <a:p>
            <a:pPr marL="342900" indent="-342900" algn="l">
              <a:buFont typeface="Arial" panose="020B0604020202020204" pitchFamily="34" charset="0"/>
              <a:buChar char="•"/>
            </a:pPr>
            <a:r>
              <a:rPr lang="en-GB" dirty="0" err="1">
                <a:solidFill>
                  <a:schemeClr val="tx1"/>
                </a:solidFill>
              </a:rPr>
              <a:t>Virtuel</a:t>
            </a:r>
            <a:r>
              <a:rPr lang="en-GB" dirty="0">
                <a:solidFill>
                  <a:schemeClr val="tx1"/>
                </a:solidFill>
              </a:rPr>
              <a:t> Desktop </a:t>
            </a:r>
            <a:r>
              <a:rPr lang="en-GB" dirty="0" err="1">
                <a:solidFill>
                  <a:schemeClr val="tx1"/>
                </a:solidFill>
              </a:rPr>
              <a:t>Env</a:t>
            </a:r>
            <a:r>
              <a:rPr lang="en-GB" dirty="0">
                <a:solidFill>
                  <a:schemeClr val="tx1"/>
                </a:solidFill>
              </a:rPr>
              <a:t>. for DMSC</a:t>
            </a:r>
          </a:p>
          <a:p>
            <a:pPr marL="342900" indent="-342900" algn="l">
              <a:buFont typeface="Arial" panose="020B0604020202020204" pitchFamily="34" charset="0"/>
              <a:buChar char="•"/>
            </a:pPr>
            <a:r>
              <a:rPr lang="en-GB" dirty="0">
                <a:solidFill>
                  <a:schemeClr val="tx1"/>
                </a:solidFill>
              </a:rPr>
              <a:t>Ubuntu provisioning</a:t>
            </a:r>
          </a:p>
        </p:txBody>
      </p:sp>
      <p:sp>
        <p:nvSpPr>
          <p:cNvPr id="10" name="TextBox 9">
            <a:extLst>
              <a:ext uri="{FF2B5EF4-FFF2-40B4-BE49-F238E27FC236}">
                <a16:creationId xmlns:a16="http://schemas.microsoft.com/office/drawing/2014/main" id="{E8C93827-59F1-F04E-8B6F-9604F120808F}"/>
              </a:ext>
            </a:extLst>
          </p:cNvPr>
          <p:cNvSpPr txBox="1"/>
          <p:nvPr/>
        </p:nvSpPr>
        <p:spPr>
          <a:xfrm>
            <a:off x="4775219" y="4149080"/>
            <a:ext cx="2817820" cy="1584176"/>
          </a:xfrm>
          <a:prstGeom prst="rect">
            <a:avLst/>
          </a:prstGeom>
        </p:spPr>
        <p:style>
          <a:lnRef idx="1">
            <a:schemeClr val="accent6"/>
          </a:lnRef>
          <a:fillRef idx="3">
            <a:schemeClr val="accent6"/>
          </a:fillRef>
          <a:effectRef idx="2">
            <a:schemeClr val="accent6"/>
          </a:effectRef>
          <a:fontRef idx="minor">
            <a:schemeClr val="lt1"/>
          </a:fontRef>
        </p:style>
        <p:txBody>
          <a:bodyPr vert="horz" wrap="square" lIns="91440" tIns="45720" rIns="91440" bIns="45720" rtlCol="0" anchor="t">
            <a:normAutofit/>
          </a:bodyPr>
          <a:lstStyle/>
          <a:p>
            <a:pPr algn="l"/>
            <a:r>
              <a:rPr lang="en-GB" sz="2400" b="1" u="sng" dirty="0" err="1"/>
              <a:t>PaNOSC</a:t>
            </a:r>
            <a:r>
              <a:rPr lang="en-GB" sz="2400" b="1" u="sng" dirty="0"/>
              <a:t>:</a:t>
            </a:r>
          </a:p>
          <a:p>
            <a:pPr marL="342900" indent="-342900" algn="l">
              <a:buFont typeface="Arial" panose="020B0604020202020204" pitchFamily="34" charset="0"/>
              <a:buChar char="•"/>
            </a:pPr>
            <a:r>
              <a:rPr lang="en-GB" dirty="0"/>
              <a:t>K8 Deployment</a:t>
            </a:r>
          </a:p>
          <a:p>
            <a:pPr marL="342900" indent="-342900" algn="l">
              <a:buFont typeface="Arial" panose="020B0604020202020204" pitchFamily="34" charset="0"/>
              <a:buChar char="•"/>
            </a:pPr>
            <a:r>
              <a:rPr lang="en-GB" dirty="0"/>
              <a:t>WP4</a:t>
            </a:r>
          </a:p>
          <a:p>
            <a:pPr marL="342900" indent="-342900" algn="l">
              <a:buFont typeface="Arial" panose="020B0604020202020204" pitchFamily="34" charset="0"/>
              <a:buChar char="•"/>
            </a:pPr>
            <a:r>
              <a:rPr lang="en-GB" dirty="0"/>
              <a:t>WP6</a:t>
            </a:r>
          </a:p>
          <a:p>
            <a:pPr marL="342900" indent="-342900" algn="l">
              <a:buFont typeface="Arial" panose="020B0604020202020204" pitchFamily="34" charset="0"/>
              <a:buChar char="•"/>
            </a:pPr>
            <a:r>
              <a:rPr lang="en-GB" dirty="0"/>
              <a:t>WP8</a:t>
            </a:r>
          </a:p>
        </p:txBody>
      </p:sp>
      <p:sp>
        <p:nvSpPr>
          <p:cNvPr id="11" name="TextBox 10">
            <a:extLst>
              <a:ext uri="{FF2B5EF4-FFF2-40B4-BE49-F238E27FC236}">
                <a16:creationId xmlns:a16="http://schemas.microsoft.com/office/drawing/2014/main" id="{88ABF39D-6314-FC46-A3C5-B0BF59139FD1}"/>
              </a:ext>
            </a:extLst>
          </p:cNvPr>
          <p:cNvSpPr txBox="1"/>
          <p:nvPr/>
        </p:nvSpPr>
        <p:spPr>
          <a:xfrm>
            <a:off x="7680176" y="1703924"/>
            <a:ext cx="3240360" cy="2301140"/>
          </a:xfrm>
          <a:prstGeom prst="rect">
            <a:avLst/>
          </a:prstGeom>
        </p:spPr>
        <p:style>
          <a:lnRef idx="1">
            <a:schemeClr val="accent4"/>
          </a:lnRef>
          <a:fillRef idx="3">
            <a:schemeClr val="accent4"/>
          </a:fillRef>
          <a:effectRef idx="2">
            <a:schemeClr val="accent4"/>
          </a:effectRef>
          <a:fontRef idx="minor">
            <a:schemeClr val="lt1"/>
          </a:fontRef>
        </p:style>
        <p:txBody>
          <a:bodyPr vert="horz" wrap="square" lIns="91440" tIns="45720" rIns="91440" bIns="45720" rtlCol="0" anchor="t">
            <a:normAutofit fontScale="92500" lnSpcReduction="10000"/>
          </a:bodyPr>
          <a:lstStyle/>
          <a:p>
            <a:pPr algn="l"/>
            <a:r>
              <a:rPr lang="en-GB" sz="2400" b="1" u="sng" dirty="0"/>
              <a:t>Cold Commissioning prep:</a:t>
            </a:r>
          </a:p>
          <a:p>
            <a:pPr marL="342900" indent="-342900" algn="l">
              <a:buFont typeface="Arial" panose="020B0604020202020204" pitchFamily="34" charset="0"/>
              <a:buChar char="•"/>
            </a:pPr>
            <a:r>
              <a:rPr lang="en-GB" dirty="0"/>
              <a:t>Network infrastructure (ESS)</a:t>
            </a:r>
          </a:p>
          <a:p>
            <a:pPr marL="342900" indent="-342900" algn="l">
              <a:buFont typeface="Arial" panose="020B0604020202020204" pitchFamily="34" charset="0"/>
              <a:buChar char="•"/>
            </a:pPr>
            <a:r>
              <a:rPr lang="en-GB" dirty="0"/>
              <a:t>Procurement:</a:t>
            </a:r>
          </a:p>
          <a:p>
            <a:pPr marL="800100" lvl="1" indent="-342900">
              <a:buFont typeface="Arial" panose="020B0604020202020204" pitchFamily="34" charset="0"/>
              <a:buChar char="•"/>
            </a:pPr>
            <a:r>
              <a:rPr lang="en-GB" dirty="0"/>
              <a:t>Storage</a:t>
            </a:r>
          </a:p>
          <a:p>
            <a:pPr marL="800100" lvl="1" indent="-342900">
              <a:buFont typeface="Arial" panose="020B0604020202020204" pitchFamily="34" charset="0"/>
              <a:buChar char="•"/>
            </a:pPr>
            <a:r>
              <a:rPr lang="en-GB" dirty="0"/>
              <a:t>HPC</a:t>
            </a:r>
          </a:p>
          <a:p>
            <a:pPr marL="800100" lvl="1" indent="-342900">
              <a:buFont typeface="Arial" panose="020B0604020202020204" pitchFamily="34" charset="0"/>
              <a:buChar char="•"/>
            </a:pPr>
            <a:r>
              <a:rPr lang="en-GB" dirty="0"/>
              <a:t>VM</a:t>
            </a:r>
          </a:p>
          <a:p>
            <a:pPr marL="342900" indent="-342900" algn="l">
              <a:buFont typeface="Arial" panose="020B0604020202020204" pitchFamily="34" charset="0"/>
              <a:buChar char="•"/>
            </a:pPr>
            <a:r>
              <a:rPr lang="en-GB" dirty="0"/>
              <a:t>Site installations</a:t>
            </a:r>
          </a:p>
          <a:p>
            <a:pPr marL="342900" indent="-342900" algn="l">
              <a:buFont typeface="Arial" panose="020B0604020202020204" pitchFamily="34" charset="0"/>
              <a:buChar char="•"/>
            </a:pPr>
            <a:r>
              <a:rPr lang="en-GB" dirty="0"/>
              <a:t>Server-hall (CUB)</a:t>
            </a:r>
          </a:p>
          <a:p>
            <a:pPr marL="342900" indent="-342900" algn="l">
              <a:buFont typeface="Arial" panose="020B0604020202020204" pitchFamily="34" charset="0"/>
              <a:buChar char="•"/>
            </a:pPr>
            <a:r>
              <a:rPr lang="en-GB" dirty="0"/>
              <a:t>Data </a:t>
            </a:r>
            <a:r>
              <a:rPr lang="en-GB" dirty="0" err="1"/>
              <a:t>Center</a:t>
            </a:r>
            <a:r>
              <a:rPr lang="en-GB" dirty="0"/>
              <a:t> Design IV</a:t>
            </a:r>
          </a:p>
        </p:txBody>
      </p:sp>
      <p:sp>
        <p:nvSpPr>
          <p:cNvPr id="12" name="TextBox 11">
            <a:extLst>
              <a:ext uri="{FF2B5EF4-FFF2-40B4-BE49-F238E27FC236}">
                <a16:creationId xmlns:a16="http://schemas.microsoft.com/office/drawing/2014/main" id="{A13BB312-EE75-FE4F-B908-A621D72FC7FB}"/>
              </a:ext>
            </a:extLst>
          </p:cNvPr>
          <p:cNvSpPr txBox="1"/>
          <p:nvPr/>
        </p:nvSpPr>
        <p:spPr>
          <a:xfrm>
            <a:off x="7680176" y="4149080"/>
            <a:ext cx="3240360" cy="2245156"/>
          </a:xfrm>
          <a:prstGeom prst="rect">
            <a:avLst/>
          </a:prstGeom>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t">
            <a:normAutofit fontScale="62500" lnSpcReduction="20000"/>
          </a:bodyPr>
          <a:lstStyle/>
          <a:p>
            <a:pPr algn="l"/>
            <a:r>
              <a:rPr lang="en-GB" sz="2400" b="1" u="sng" dirty="0"/>
              <a:t>Systems/Technical Debt</a:t>
            </a:r>
          </a:p>
          <a:p>
            <a:pPr marL="342900" indent="-342900" algn="l">
              <a:buFont typeface="Arial" panose="020B0604020202020204" pitchFamily="34" charset="0"/>
              <a:buChar char="•"/>
            </a:pPr>
            <a:r>
              <a:rPr lang="en-GB" dirty="0"/>
              <a:t>DevOps Improvements</a:t>
            </a:r>
          </a:p>
          <a:p>
            <a:pPr marL="342900" indent="-342900" algn="l">
              <a:buFont typeface="Arial" panose="020B0604020202020204" pitchFamily="34" charset="0"/>
              <a:buChar char="•"/>
            </a:pPr>
            <a:r>
              <a:rPr lang="en-GB" dirty="0"/>
              <a:t>Cluster Upgrade</a:t>
            </a:r>
          </a:p>
          <a:p>
            <a:pPr marL="342900" indent="-342900" algn="l">
              <a:buFont typeface="Arial" panose="020B0604020202020204" pitchFamily="34" charset="0"/>
              <a:buChar char="•"/>
            </a:pPr>
            <a:r>
              <a:rPr lang="en-GB" dirty="0"/>
              <a:t>Asset </a:t>
            </a:r>
            <a:r>
              <a:rPr lang="en-GB" dirty="0" err="1"/>
              <a:t>mgt</a:t>
            </a:r>
            <a:r>
              <a:rPr lang="en-GB" dirty="0"/>
              <a:t> &amp; lifecycle control</a:t>
            </a:r>
          </a:p>
          <a:p>
            <a:pPr marL="342900" indent="-342900" algn="l">
              <a:buFont typeface="Arial" panose="020B0604020202020204" pitchFamily="34" charset="0"/>
              <a:buChar char="•"/>
            </a:pPr>
            <a:r>
              <a:rPr lang="en-GB" dirty="0"/>
              <a:t>Standard Op. Procedures</a:t>
            </a:r>
          </a:p>
          <a:p>
            <a:pPr marL="342900" indent="-342900" algn="l">
              <a:buFont typeface="Arial" panose="020B0604020202020204" pitchFamily="34" charset="0"/>
              <a:buChar char="•"/>
            </a:pPr>
            <a:r>
              <a:rPr lang="en-GB" dirty="0"/>
              <a:t>Test harness (backup)</a:t>
            </a:r>
          </a:p>
          <a:p>
            <a:pPr marL="342900" indent="-342900" algn="l">
              <a:buFont typeface="Arial" panose="020B0604020202020204" pitchFamily="34" charset="0"/>
              <a:buChar char="•"/>
            </a:pPr>
            <a:r>
              <a:rPr lang="en-GB" dirty="0"/>
              <a:t>DevOps:</a:t>
            </a:r>
          </a:p>
          <a:p>
            <a:pPr marL="800100" lvl="1" indent="-342900">
              <a:buFont typeface="Arial" panose="020B0604020202020204" pitchFamily="34" charset="0"/>
              <a:buChar char="•"/>
            </a:pPr>
            <a:r>
              <a:rPr lang="en-GB" dirty="0"/>
              <a:t>VM (oVirt)</a:t>
            </a:r>
          </a:p>
          <a:p>
            <a:pPr marL="800100" lvl="1" indent="-342900">
              <a:buFont typeface="Arial" panose="020B0604020202020204" pitchFamily="34" charset="0"/>
              <a:buChar char="•"/>
            </a:pPr>
            <a:r>
              <a:rPr lang="en-GB" dirty="0"/>
              <a:t>LDAP</a:t>
            </a:r>
          </a:p>
          <a:p>
            <a:pPr marL="800100" lvl="1" indent="-342900">
              <a:buFont typeface="Arial" panose="020B0604020202020204" pitchFamily="34" charset="0"/>
              <a:buChar char="•"/>
            </a:pPr>
            <a:r>
              <a:rPr lang="en-GB" dirty="0"/>
              <a:t>DNS</a:t>
            </a:r>
          </a:p>
          <a:p>
            <a:pPr marL="342900" indent="-342900">
              <a:buFont typeface="Arial" panose="020B0604020202020204" pitchFamily="34" charset="0"/>
              <a:buChar char="•"/>
            </a:pPr>
            <a:r>
              <a:rPr lang="en-GB" dirty="0" err="1"/>
              <a:t>Datacenter</a:t>
            </a:r>
            <a:r>
              <a:rPr lang="en-GB" dirty="0"/>
              <a:t> Operations</a:t>
            </a:r>
          </a:p>
          <a:p>
            <a:pPr marL="342900" indent="-342900">
              <a:buFont typeface="Arial" panose="020B0604020202020204" pitchFamily="34" charset="0"/>
              <a:buChar char="•"/>
            </a:pPr>
            <a:r>
              <a:rPr lang="en-GB" dirty="0"/>
              <a:t>Monitoring 3</a:t>
            </a:r>
          </a:p>
          <a:p>
            <a:pPr marL="342900" indent="-342900">
              <a:buFont typeface="Arial" panose="020B0604020202020204" pitchFamily="34" charset="0"/>
              <a:buChar char="•"/>
            </a:pPr>
            <a:r>
              <a:rPr lang="en-GB" dirty="0"/>
              <a:t>Provisioning (Foreman </a:t>
            </a:r>
            <a:r>
              <a:rPr lang="en-GB" dirty="0" err="1"/>
              <a:t>Smartproxy</a:t>
            </a:r>
            <a:r>
              <a:rPr lang="en-GB" dirty="0"/>
              <a:t>)</a:t>
            </a:r>
          </a:p>
          <a:p>
            <a:pPr marL="342900" indent="-342900">
              <a:buFont typeface="Arial" panose="020B0604020202020204" pitchFamily="34" charset="0"/>
              <a:buChar char="•"/>
            </a:pPr>
            <a:r>
              <a:rPr lang="en-GB" dirty="0"/>
              <a:t>Local repo rolling update</a:t>
            </a:r>
          </a:p>
          <a:p>
            <a:pPr marL="342900" indent="-342900">
              <a:buFont typeface="Arial" panose="020B0604020202020204" pitchFamily="34" charset="0"/>
              <a:buChar char="•"/>
            </a:pPr>
            <a:r>
              <a:rPr lang="en-GB" dirty="0"/>
              <a:t>LDAP password policies</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64058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Collaboration </a:t>
            </a:r>
          </a:p>
        </p:txBody>
      </p:sp>
      <p:sp>
        <p:nvSpPr>
          <p:cNvPr id="4" name="Slide Number Placeholder 3"/>
          <p:cNvSpPr>
            <a:spLocks noGrp="1"/>
          </p:cNvSpPr>
          <p:nvPr>
            <p:ph type="sldNum" sz="quarter" idx="12"/>
          </p:nvPr>
        </p:nvSpPr>
        <p:spPr/>
        <p:txBody>
          <a:bodyPr/>
          <a:lstStyle/>
          <a:p>
            <a:fld id="{551115BC-487E-4422-894C-CB7CD3E79223}" type="slidenum">
              <a:rPr lang="en-GB" smtClean="0"/>
              <a:pPr/>
              <a:t>6</a:t>
            </a:fld>
            <a:endParaRPr lang="en-GB"/>
          </a:p>
        </p:txBody>
      </p:sp>
      <p:sp>
        <p:nvSpPr>
          <p:cNvPr id="19" name="Content Placeholder 18"/>
          <p:cNvSpPr>
            <a:spLocks noGrp="1"/>
          </p:cNvSpPr>
          <p:nvPr>
            <p:ph idx="1"/>
          </p:nvPr>
        </p:nvSpPr>
        <p:spPr/>
        <p:txBody>
          <a:bodyPr>
            <a:normAutofit fontScale="85000" lnSpcReduction="20000"/>
          </a:bodyPr>
          <a:lstStyle/>
          <a:p>
            <a:pPr marL="0" indent="0">
              <a:buNone/>
            </a:pPr>
            <a:r>
              <a:rPr lang="en-US" sz="1900" dirty="0">
                <a:solidFill>
                  <a:srgbClr val="FF0000"/>
                </a:solidFill>
              </a:rPr>
              <a:t> </a:t>
            </a:r>
          </a:p>
          <a:p>
            <a:r>
              <a:rPr lang="en-US" b="1" dirty="0"/>
              <a:t>Software deployment</a:t>
            </a:r>
          </a:p>
          <a:p>
            <a:pPr lvl="1"/>
            <a:r>
              <a:rPr lang="en-US" dirty="0"/>
              <a:t>Strong collaboration across DMSC in the LDPC</a:t>
            </a:r>
          </a:p>
          <a:p>
            <a:pPr lvl="1"/>
            <a:r>
              <a:rPr lang="en-US" dirty="0"/>
              <a:t>Discussion with IT and ICS - joint DMSC/IT puppet workshop planned for H2 2019</a:t>
            </a:r>
          </a:p>
          <a:p>
            <a:r>
              <a:rPr lang="en-US" b="1" dirty="0"/>
              <a:t>InfoSec</a:t>
            </a:r>
          </a:p>
          <a:p>
            <a:pPr lvl="1"/>
            <a:r>
              <a:rPr lang="en-US" dirty="0"/>
              <a:t>DST is providing the LISO function for the division (chaired 2 InfoSec sessions at NSS retreat – June 2019)</a:t>
            </a:r>
          </a:p>
          <a:p>
            <a:pPr lvl="1"/>
            <a:r>
              <a:rPr lang="en-US" dirty="0"/>
              <a:t>Engaging with the CISO on all matter of security in the ESS organization.</a:t>
            </a:r>
          </a:p>
          <a:p>
            <a:pPr lvl="1"/>
            <a:r>
              <a:rPr lang="en-US" dirty="0"/>
              <a:t>DST has offered off site hosting to both IT and ICS – detailed planning is on-going.</a:t>
            </a:r>
          </a:p>
          <a:p>
            <a:r>
              <a:rPr lang="en-US" b="1" dirty="0"/>
              <a:t>Network</a:t>
            </a:r>
          </a:p>
          <a:p>
            <a:pPr lvl="1"/>
            <a:r>
              <a:rPr lang="en-US" dirty="0"/>
              <a:t>Site-to-Site connection established – final configuration in progress</a:t>
            </a:r>
          </a:p>
          <a:p>
            <a:pPr lvl="1"/>
            <a:r>
              <a:rPr lang="en-US" dirty="0"/>
              <a:t>Engaging in the network synergy group of ESS consisting of representatives from DMSC, Corporate IT and ICS</a:t>
            </a:r>
          </a:p>
          <a:p>
            <a:pPr lvl="1"/>
            <a:r>
              <a:rPr lang="en-US" dirty="0"/>
              <a:t>Being an active stakeholder on the design and implementation of the General Purpose Network </a:t>
            </a:r>
            <a:br>
              <a:rPr lang="en-US" dirty="0"/>
            </a:br>
            <a:r>
              <a:rPr lang="en-US" dirty="0"/>
              <a:t>at the ESS site in Lund. This includes DMSC, Corporate IT and ICS.</a:t>
            </a:r>
          </a:p>
          <a:p>
            <a:r>
              <a:rPr lang="en-US" b="1" dirty="0"/>
              <a:t>External</a:t>
            </a:r>
          </a:p>
          <a:p>
            <a:pPr lvl="1"/>
            <a:r>
              <a:rPr lang="en-US" dirty="0" err="1"/>
              <a:t>PaNOSC</a:t>
            </a:r>
            <a:r>
              <a:rPr lang="en-US" dirty="0"/>
              <a:t> project on going with DST playing a part in WP4, WP6 and WP8. </a:t>
            </a:r>
            <a:r>
              <a:rPr lang="en-US" dirty="0" err="1"/>
              <a:t>PaNOSC</a:t>
            </a:r>
            <a:r>
              <a:rPr lang="en-US" dirty="0"/>
              <a:t> contacts has already proven valuable for experience on technologies.</a:t>
            </a:r>
          </a:p>
          <a:p>
            <a:pPr lvl="1"/>
            <a:r>
              <a:rPr lang="en-US" dirty="0"/>
              <a:t>Engaging with UCPH on collaboration regarding masters students.</a:t>
            </a:r>
          </a:p>
          <a:p>
            <a:pPr lvl="1"/>
            <a:r>
              <a:rPr lang="en-US" dirty="0"/>
              <a:t>Participated (with ICS) in IKON17, Utgaard Demo (‘Infrastructure – network, compute, storage’)</a:t>
            </a:r>
          </a:p>
          <a:p>
            <a:pPr lvl="1"/>
            <a:endParaRPr lang="en-US" dirty="0"/>
          </a:p>
          <a:p>
            <a:endParaRPr lang="en-US" dirty="0"/>
          </a:p>
        </p:txBody>
      </p:sp>
    </p:spTree>
    <p:extLst>
      <p:ext uri="{BB962C8B-B14F-4D97-AF65-F5344CB8AC3E}">
        <p14:creationId xmlns:p14="http://schemas.microsoft.com/office/powerpoint/2010/main" val="181138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center design</a:t>
            </a:r>
          </a:p>
        </p:txBody>
      </p:sp>
      <p:sp>
        <p:nvSpPr>
          <p:cNvPr id="3" name="Content Placeholder 2"/>
          <p:cNvSpPr>
            <a:spLocks noGrp="1"/>
          </p:cNvSpPr>
          <p:nvPr>
            <p:ph idx="1"/>
          </p:nvPr>
        </p:nvSpPr>
        <p:spPr>
          <a:xfrm>
            <a:off x="609600" y="1600200"/>
            <a:ext cx="4478288" cy="5141168"/>
          </a:xfrm>
        </p:spPr>
        <p:txBody>
          <a:bodyPr>
            <a:normAutofit/>
          </a:bodyPr>
          <a:lstStyle/>
          <a:p>
            <a:pPr marL="0" indent="0">
              <a:buNone/>
            </a:pPr>
            <a:r>
              <a:rPr lang="en-US" sz="2800" b="1" dirty="0"/>
              <a:t>Lund</a:t>
            </a:r>
            <a:r>
              <a:rPr lang="en-US" dirty="0"/>
              <a:t> </a:t>
            </a:r>
          </a:p>
          <a:p>
            <a:r>
              <a:rPr lang="en-US" dirty="0"/>
              <a:t>A contract for construction of the server room has been awarded.</a:t>
            </a:r>
          </a:p>
          <a:p>
            <a:r>
              <a:rPr lang="en-US" dirty="0"/>
              <a:t>Ongoing discussions with CF to agree on scope.</a:t>
            </a:r>
          </a:p>
          <a:p>
            <a:r>
              <a:rPr lang="en-US" dirty="0"/>
              <a:t> Current realistic access date is </a:t>
            </a:r>
            <a:r>
              <a:rPr lang="en-US" b="1" dirty="0"/>
              <a:t>February 1st 2020</a:t>
            </a:r>
            <a:r>
              <a:rPr lang="en-US" dirty="0"/>
              <a:t> due to power connectivity issues.</a:t>
            </a:r>
          </a:p>
          <a:p>
            <a:r>
              <a:rPr lang="en-US" dirty="0"/>
              <a:t>Initial arrangements has been made for temporary test space sufficient for reaching DMSC End of Construction milestones.</a:t>
            </a:r>
          </a:p>
          <a:p>
            <a:pPr marL="0" indent="0">
              <a:buNone/>
            </a:pPr>
            <a:endParaRPr lang="en-US" dirty="0"/>
          </a:p>
          <a:p>
            <a:endParaRPr lang="en-US" dirty="0"/>
          </a:p>
          <a:p>
            <a:endParaRPr lang="en-US" sz="1900"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sp>
        <p:nvSpPr>
          <p:cNvPr id="5" name="TextBox 4">
            <a:extLst>
              <a:ext uri="{FF2B5EF4-FFF2-40B4-BE49-F238E27FC236}">
                <a16:creationId xmlns:a16="http://schemas.microsoft.com/office/drawing/2014/main" id="{912C5074-AF89-EA4B-B29D-5E7899F86E75}"/>
              </a:ext>
            </a:extLst>
          </p:cNvPr>
          <p:cNvSpPr txBox="1"/>
          <p:nvPr/>
        </p:nvSpPr>
        <p:spPr>
          <a:xfrm>
            <a:off x="5303912" y="1628800"/>
            <a:ext cx="4824536" cy="5092678"/>
          </a:xfrm>
          <a:prstGeom prst="rect">
            <a:avLst/>
          </a:prstGeom>
        </p:spPr>
        <p:txBody>
          <a:bodyPr vert="horz" wrap="square" lIns="91440" tIns="45720" rIns="91440" bIns="45720" rtlCol="0" anchor="t">
            <a:normAutofit/>
          </a:bodyPr>
          <a:lstStyle/>
          <a:p>
            <a:pPr algn="l"/>
            <a:endParaRPr lang="en-GB" sz="2000" dirty="0"/>
          </a:p>
        </p:txBody>
      </p:sp>
      <p:sp>
        <p:nvSpPr>
          <p:cNvPr id="6" name="TextBox 5">
            <a:extLst>
              <a:ext uri="{FF2B5EF4-FFF2-40B4-BE49-F238E27FC236}">
                <a16:creationId xmlns:a16="http://schemas.microsoft.com/office/drawing/2014/main" id="{4E78CC2A-1333-B14D-AF2F-AD9FDE8CF04E}"/>
              </a:ext>
            </a:extLst>
          </p:cNvPr>
          <p:cNvSpPr txBox="1"/>
          <p:nvPr/>
        </p:nvSpPr>
        <p:spPr>
          <a:xfrm>
            <a:off x="5447928" y="1700807"/>
            <a:ext cx="4680520" cy="4655545"/>
          </a:xfrm>
          <a:prstGeom prst="rect">
            <a:avLst/>
          </a:prstGeom>
        </p:spPr>
        <p:txBody>
          <a:bodyPr vert="horz" wrap="none" lIns="91440" tIns="45720" rIns="91440" bIns="45720" rtlCol="0" anchor="t">
            <a:normAutofit/>
          </a:bodyPr>
          <a:lstStyle/>
          <a:p>
            <a:pPr algn="l"/>
            <a:endParaRPr lang="en-GB" sz="2000" dirty="0"/>
          </a:p>
        </p:txBody>
      </p:sp>
      <p:sp>
        <p:nvSpPr>
          <p:cNvPr id="7" name="TextBox 6">
            <a:extLst>
              <a:ext uri="{FF2B5EF4-FFF2-40B4-BE49-F238E27FC236}">
                <a16:creationId xmlns:a16="http://schemas.microsoft.com/office/drawing/2014/main" id="{634D923B-AF06-C24A-948E-AED7659BC3A6}"/>
              </a:ext>
            </a:extLst>
          </p:cNvPr>
          <p:cNvSpPr txBox="1"/>
          <p:nvPr/>
        </p:nvSpPr>
        <p:spPr>
          <a:xfrm>
            <a:off x="5879976" y="1700807"/>
            <a:ext cx="4464496" cy="4866707"/>
          </a:xfrm>
          <a:prstGeom prst="rect">
            <a:avLst/>
          </a:prstGeom>
        </p:spPr>
        <p:txBody>
          <a:bodyPr vert="horz" wrap="none"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18FD61CC-3F1C-2D47-896C-D3EA96139B49}"/>
              </a:ext>
            </a:extLst>
          </p:cNvPr>
          <p:cNvSpPr txBox="1">
            <a:spLocks/>
          </p:cNvSpPr>
          <p:nvPr/>
        </p:nvSpPr>
        <p:spPr>
          <a:xfrm>
            <a:off x="5303912" y="1696005"/>
            <a:ext cx="4478288" cy="514116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sz="2800" b="1" dirty="0"/>
              <a:t>Copenhagen</a:t>
            </a:r>
            <a:endParaRPr lang="en-US" b="1" dirty="0"/>
          </a:p>
          <a:p>
            <a:pPr marL="285750" indent="-285750"/>
            <a:r>
              <a:rPr lang="en-US" dirty="0"/>
              <a:t>Project completed –</a:t>
            </a:r>
            <a:r>
              <a:rPr lang="en-GB" sz="2400" dirty="0"/>
              <a:t> equipment is actively running in the server-room</a:t>
            </a:r>
            <a:endParaRPr lang="en-US" dirty="0"/>
          </a:p>
        </p:txBody>
      </p:sp>
      <p:pic>
        <p:nvPicPr>
          <p:cNvPr id="9" name="Picture 8">
            <a:extLst>
              <a:ext uri="{FF2B5EF4-FFF2-40B4-BE49-F238E27FC236}">
                <a16:creationId xmlns:a16="http://schemas.microsoft.com/office/drawing/2014/main" id="{68BAC2A3-A607-1648-B0C6-FE6792D26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615" y="1824378"/>
            <a:ext cx="2282066" cy="1711549"/>
          </a:xfrm>
          <a:prstGeom prst="rect">
            <a:avLst/>
          </a:prstGeom>
        </p:spPr>
      </p:pic>
      <p:pic>
        <p:nvPicPr>
          <p:cNvPr id="10" name="Picture 9">
            <a:extLst>
              <a:ext uri="{FF2B5EF4-FFF2-40B4-BE49-F238E27FC236}">
                <a16:creationId xmlns:a16="http://schemas.microsoft.com/office/drawing/2014/main" id="{2F93A70B-365D-2D4F-9B35-4DC80E39A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40" y="3494750"/>
            <a:ext cx="2234050" cy="2978734"/>
          </a:xfrm>
          <a:prstGeom prst="rect">
            <a:avLst/>
          </a:prstGeom>
        </p:spPr>
      </p:pic>
      <p:pic>
        <p:nvPicPr>
          <p:cNvPr id="11" name="Picture 10">
            <a:extLst>
              <a:ext uri="{FF2B5EF4-FFF2-40B4-BE49-F238E27FC236}">
                <a16:creationId xmlns:a16="http://schemas.microsoft.com/office/drawing/2014/main" id="{F5C04252-F100-9349-9E66-0504EAB34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80877">
            <a:off x="7543056" y="3335669"/>
            <a:ext cx="3672465" cy="2754349"/>
          </a:xfrm>
          <a:prstGeom prst="rect">
            <a:avLst/>
          </a:prstGeom>
        </p:spPr>
      </p:pic>
    </p:spTree>
    <p:extLst>
      <p:ext uri="{BB962C8B-B14F-4D97-AF65-F5344CB8AC3E}">
        <p14:creationId xmlns:p14="http://schemas.microsoft.com/office/powerpoint/2010/main" val="47293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1990-11E7-624A-A71A-2FA96284E85F}"/>
              </a:ext>
            </a:extLst>
          </p:cNvPr>
          <p:cNvSpPr>
            <a:spLocks noGrp="1"/>
          </p:cNvSpPr>
          <p:nvPr>
            <p:ph type="title"/>
          </p:nvPr>
        </p:nvSpPr>
        <p:spPr/>
        <p:txBody>
          <a:bodyPr/>
          <a:lstStyle/>
          <a:p>
            <a:r>
              <a:rPr lang="en-US" dirty="0"/>
              <a:t>Server room Copenhagen</a:t>
            </a:r>
          </a:p>
        </p:txBody>
      </p:sp>
      <p:sp>
        <p:nvSpPr>
          <p:cNvPr id="3" name="Content Placeholder 2">
            <a:extLst>
              <a:ext uri="{FF2B5EF4-FFF2-40B4-BE49-F238E27FC236}">
                <a16:creationId xmlns:a16="http://schemas.microsoft.com/office/drawing/2014/main" id="{B1AF730E-1496-F74B-B9F3-FD7A79631774}"/>
              </a:ext>
            </a:extLst>
          </p:cNvPr>
          <p:cNvSpPr>
            <a:spLocks noGrp="1"/>
          </p:cNvSpPr>
          <p:nvPr>
            <p:ph idx="1"/>
          </p:nvPr>
        </p:nvSpPr>
        <p:spPr/>
        <p:txBody>
          <a:bodyPr/>
          <a:lstStyle/>
          <a:p>
            <a:r>
              <a:rPr lang="en-US" b="1" dirty="0"/>
              <a:t>Phase 1: </a:t>
            </a:r>
            <a:r>
              <a:rPr lang="en-US" dirty="0"/>
              <a:t>8 racks, 150KW, Redundancy level N, </a:t>
            </a:r>
          </a:p>
          <a:p>
            <a:r>
              <a:rPr lang="en-US" b="1" dirty="0"/>
              <a:t>Phase 2: </a:t>
            </a:r>
            <a:r>
              <a:rPr lang="en-US" dirty="0"/>
              <a:t>16 racks, 200KW, Redundancy level N+1 – Scheduled for 2022</a:t>
            </a:r>
          </a:p>
          <a:p>
            <a:r>
              <a:rPr lang="en-US" b="1" dirty="0"/>
              <a:t>Phase 3: </a:t>
            </a:r>
            <a:r>
              <a:rPr lang="en-US" dirty="0"/>
              <a:t>30 racks, 300KW, redundancy level N+1 – Scheduled for approx. 2027</a:t>
            </a:r>
          </a:p>
          <a:p>
            <a:r>
              <a:rPr lang="en-US" b="1" dirty="0"/>
              <a:t>Phase 4: </a:t>
            </a:r>
            <a:r>
              <a:rPr lang="en-US" dirty="0"/>
              <a:t>30 racks, 600KW, redundancy at level at least N+1 - Scheduled for beyond 2030.</a:t>
            </a:r>
          </a:p>
          <a:p>
            <a:endParaRPr lang="en-US" dirty="0"/>
          </a:p>
          <a:p>
            <a:r>
              <a:rPr lang="en-US" b="1" dirty="0"/>
              <a:t>Status: </a:t>
            </a:r>
          </a:p>
          <a:p>
            <a:pPr lvl="1"/>
            <a:r>
              <a:rPr lang="en-US" dirty="0"/>
              <a:t>Phase 1 – Completed before time and on budget</a:t>
            </a:r>
          </a:p>
          <a:p>
            <a:pPr lvl="1"/>
            <a:r>
              <a:rPr lang="en-US" dirty="0"/>
              <a:t>Service agreement being detailed – we expect to go with an option from the server-room vendor</a:t>
            </a:r>
          </a:p>
          <a:p>
            <a:pPr lvl="1"/>
            <a:r>
              <a:rPr lang="en-US" dirty="0"/>
              <a:t>Initial equipment installed</a:t>
            </a:r>
          </a:p>
          <a:p>
            <a:pPr lvl="1"/>
            <a:r>
              <a:rPr lang="en-US" dirty="0"/>
              <a:t>Provisions underway for running a two-site data center (UCPH and COBIS).</a:t>
            </a:r>
          </a:p>
        </p:txBody>
      </p:sp>
      <p:sp>
        <p:nvSpPr>
          <p:cNvPr id="4" name="Slide Number Placeholder 3">
            <a:extLst>
              <a:ext uri="{FF2B5EF4-FFF2-40B4-BE49-F238E27FC236}">
                <a16:creationId xmlns:a16="http://schemas.microsoft.com/office/drawing/2014/main" id="{1B0537BC-6477-504B-AC23-4CE16A842CD9}"/>
              </a:ext>
            </a:extLst>
          </p:cNvPr>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167447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D132-A8F8-864A-A620-D4A034CDEF23}"/>
              </a:ext>
            </a:extLst>
          </p:cNvPr>
          <p:cNvSpPr>
            <a:spLocks noGrp="1"/>
          </p:cNvSpPr>
          <p:nvPr>
            <p:ph type="title"/>
          </p:nvPr>
        </p:nvSpPr>
        <p:spPr/>
        <p:txBody>
          <a:bodyPr/>
          <a:lstStyle/>
          <a:p>
            <a:r>
              <a:rPr lang="en-GB" dirty="0"/>
              <a:t>Data-</a:t>
            </a:r>
            <a:r>
              <a:rPr lang="en-GB" dirty="0" err="1"/>
              <a:t>center</a:t>
            </a:r>
            <a:r>
              <a:rPr lang="en-GB" dirty="0"/>
              <a:t> infrastructure</a:t>
            </a:r>
          </a:p>
        </p:txBody>
      </p:sp>
      <p:pic>
        <p:nvPicPr>
          <p:cNvPr id="7" name="Content Placeholder 6">
            <a:extLst>
              <a:ext uri="{FF2B5EF4-FFF2-40B4-BE49-F238E27FC236}">
                <a16:creationId xmlns:a16="http://schemas.microsoft.com/office/drawing/2014/main" id="{DE6C4C27-87EE-9D43-B744-6B5CEA7AF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19336" y="1556792"/>
            <a:ext cx="3980197" cy="2985148"/>
          </a:xfrm>
        </p:spPr>
      </p:pic>
      <p:sp>
        <p:nvSpPr>
          <p:cNvPr id="4" name="Slide Number Placeholder 3">
            <a:extLst>
              <a:ext uri="{FF2B5EF4-FFF2-40B4-BE49-F238E27FC236}">
                <a16:creationId xmlns:a16="http://schemas.microsoft.com/office/drawing/2014/main" id="{619C6611-DBB2-514C-B0C8-75447CAFC1BF}"/>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5" name="Text Placeholder 4">
            <a:extLst>
              <a:ext uri="{FF2B5EF4-FFF2-40B4-BE49-F238E27FC236}">
                <a16:creationId xmlns:a16="http://schemas.microsoft.com/office/drawing/2014/main" id="{CAA1CDA1-15A9-FD4E-AB94-42B072F4D374}"/>
              </a:ext>
            </a:extLst>
          </p:cNvPr>
          <p:cNvSpPr>
            <a:spLocks noGrp="1"/>
          </p:cNvSpPr>
          <p:nvPr>
            <p:ph type="body" sz="quarter" idx="13"/>
          </p:nvPr>
        </p:nvSpPr>
        <p:spPr/>
        <p:txBody>
          <a:bodyPr/>
          <a:lstStyle/>
          <a:p>
            <a:r>
              <a:rPr lang="en-GB" dirty="0"/>
              <a:t>Server-room (CPH)</a:t>
            </a:r>
          </a:p>
        </p:txBody>
      </p:sp>
      <p:pic>
        <p:nvPicPr>
          <p:cNvPr id="10" name="Picture 9">
            <a:extLst>
              <a:ext uri="{FF2B5EF4-FFF2-40B4-BE49-F238E27FC236}">
                <a16:creationId xmlns:a16="http://schemas.microsoft.com/office/drawing/2014/main" id="{718241CF-E9EB-DB44-A8AB-1274C0B641EA}"/>
              </a:ext>
            </a:extLst>
          </p:cNvPr>
          <p:cNvPicPr>
            <a:picLocks noChangeAspect="1"/>
          </p:cNvPicPr>
          <p:nvPr/>
        </p:nvPicPr>
        <p:blipFill>
          <a:blip r:embed="rId3"/>
          <a:stretch>
            <a:fillRect/>
          </a:stretch>
        </p:blipFill>
        <p:spPr>
          <a:xfrm>
            <a:off x="0" y="4004985"/>
            <a:ext cx="4756554" cy="2985148"/>
          </a:xfrm>
          <a:prstGeom prst="rect">
            <a:avLst/>
          </a:prstGeom>
        </p:spPr>
      </p:pic>
      <p:sp>
        <p:nvSpPr>
          <p:cNvPr id="12" name="TextBox 11">
            <a:extLst>
              <a:ext uri="{FF2B5EF4-FFF2-40B4-BE49-F238E27FC236}">
                <a16:creationId xmlns:a16="http://schemas.microsoft.com/office/drawing/2014/main" id="{A0712DA7-9D71-3347-AEA7-B0640D7E0367}"/>
              </a:ext>
            </a:extLst>
          </p:cNvPr>
          <p:cNvSpPr txBox="1"/>
          <p:nvPr/>
        </p:nvSpPr>
        <p:spPr>
          <a:xfrm>
            <a:off x="4648944" y="4306322"/>
            <a:ext cx="1519064" cy="11389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a:bodyPr>
          <a:lstStyle/>
          <a:p>
            <a:pPr algn="l"/>
            <a:r>
              <a:rPr lang="en-GB" sz="2000" dirty="0"/>
              <a:t>2019</a:t>
            </a:r>
          </a:p>
          <a:p>
            <a:pPr marL="342900" indent="-342900" algn="l">
              <a:buFont typeface="Arial" panose="020B0604020202020204" pitchFamily="34" charset="0"/>
              <a:buChar char="•"/>
            </a:pPr>
            <a:r>
              <a:rPr lang="en-GB" sz="2000" dirty="0"/>
              <a:t>8 racks</a:t>
            </a:r>
          </a:p>
          <a:p>
            <a:pPr marL="342900" indent="-342900" algn="l">
              <a:buFont typeface="Arial" panose="020B0604020202020204" pitchFamily="34" charset="0"/>
              <a:buChar char="•"/>
            </a:pPr>
            <a:r>
              <a:rPr lang="en-GB" sz="2000" dirty="0"/>
              <a:t>150kW</a:t>
            </a:r>
          </a:p>
          <a:p>
            <a:pPr algn="l"/>
            <a:endParaRPr lang="en-GB" sz="2000" dirty="0"/>
          </a:p>
        </p:txBody>
      </p:sp>
      <p:sp>
        <p:nvSpPr>
          <p:cNvPr id="14" name="TextBox 13">
            <a:extLst>
              <a:ext uri="{FF2B5EF4-FFF2-40B4-BE49-F238E27FC236}">
                <a16:creationId xmlns:a16="http://schemas.microsoft.com/office/drawing/2014/main" id="{C98D6BF9-B74D-0F49-AF9C-0A9E02186BCC}"/>
              </a:ext>
            </a:extLst>
          </p:cNvPr>
          <p:cNvSpPr txBox="1"/>
          <p:nvPr/>
        </p:nvSpPr>
        <p:spPr>
          <a:xfrm>
            <a:off x="10502280" y="4306322"/>
            <a:ext cx="1498376" cy="14989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rtlCol="0" anchor="t">
            <a:normAutofit/>
          </a:bodyPr>
          <a:lstStyle/>
          <a:p>
            <a:pPr algn="l"/>
            <a:r>
              <a:rPr lang="en-GB" sz="2000" dirty="0"/>
              <a:t>2025+</a:t>
            </a:r>
          </a:p>
          <a:p>
            <a:pPr marL="342900" indent="-342900" algn="l">
              <a:buFont typeface="Arial" panose="020B0604020202020204" pitchFamily="34" charset="0"/>
              <a:buChar char="•"/>
            </a:pPr>
            <a:r>
              <a:rPr lang="en-GB" sz="2000" dirty="0"/>
              <a:t>30 racks</a:t>
            </a:r>
          </a:p>
          <a:p>
            <a:pPr marL="342900" indent="-342900" algn="l">
              <a:buFont typeface="Arial" panose="020B0604020202020204" pitchFamily="34" charset="0"/>
              <a:buChar char="•"/>
            </a:pPr>
            <a:r>
              <a:rPr lang="en-GB" sz="2000" dirty="0"/>
              <a:t>Up to 600kW</a:t>
            </a:r>
          </a:p>
        </p:txBody>
      </p:sp>
      <p:pic>
        <p:nvPicPr>
          <p:cNvPr id="16" name="Picture 15">
            <a:extLst>
              <a:ext uri="{FF2B5EF4-FFF2-40B4-BE49-F238E27FC236}">
                <a16:creationId xmlns:a16="http://schemas.microsoft.com/office/drawing/2014/main" id="{F4EE2A8B-5D5B-2F4A-BCDB-A86F875D9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15880" y="1539312"/>
            <a:ext cx="3631225" cy="2723419"/>
          </a:xfrm>
          <a:prstGeom prst="rect">
            <a:avLst/>
          </a:prstGeom>
        </p:spPr>
      </p:pic>
      <p:sp>
        <p:nvSpPr>
          <p:cNvPr id="17" name="TextBox 16">
            <a:extLst>
              <a:ext uri="{FF2B5EF4-FFF2-40B4-BE49-F238E27FC236}">
                <a16:creationId xmlns:a16="http://schemas.microsoft.com/office/drawing/2014/main" id="{054892CA-FD2E-1C4D-BE80-7028D072A64A}"/>
              </a:ext>
            </a:extLst>
          </p:cNvPr>
          <p:cNvSpPr txBox="1"/>
          <p:nvPr/>
        </p:nvSpPr>
        <p:spPr>
          <a:xfrm>
            <a:off x="8904312" y="1556792"/>
            <a:ext cx="3287688" cy="25741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rtlCol="0" anchor="t">
            <a:normAutofit/>
          </a:bodyPr>
          <a:lstStyle/>
          <a:p>
            <a:pPr algn="l"/>
            <a:r>
              <a:rPr lang="en-GB" sz="2800" dirty="0"/>
              <a:t>CPH data-</a:t>
            </a:r>
            <a:r>
              <a:rPr lang="en-GB" sz="2800" dirty="0" err="1"/>
              <a:t>center</a:t>
            </a:r>
            <a:r>
              <a:rPr lang="en-GB" sz="2800" dirty="0"/>
              <a:t>:</a:t>
            </a:r>
          </a:p>
          <a:p>
            <a:pPr marL="342900" indent="-342900" algn="l">
              <a:buFont typeface="Arial" panose="020B0604020202020204" pitchFamily="34" charset="0"/>
              <a:buChar char="•"/>
            </a:pPr>
            <a:r>
              <a:rPr lang="en-GB" sz="2000" dirty="0"/>
              <a:t>Main storage</a:t>
            </a:r>
          </a:p>
          <a:p>
            <a:pPr marL="342900" indent="-342900" algn="l">
              <a:buFont typeface="Arial" panose="020B0604020202020204" pitchFamily="34" charset="0"/>
              <a:buChar char="•"/>
            </a:pPr>
            <a:r>
              <a:rPr lang="en-GB" sz="2000" dirty="0"/>
              <a:t>Offline environment</a:t>
            </a:r>
          </a:p>
          <a:p>
            <a:pPr marL="342900" indent="-342900" algn="l">
              <a:buFont typeface="Arial" panose="020B0604020202020204" pitchFamily="34" charset="0"/>
              <a:buChar char="•"/>
            </a:pPr>
            <a:r>
              <a:rPr lang="en-GB" sz="2000" dirty="0"/>
              <a:t>Main infrastructure</a:t>
            </a:r>
          </a:p>
          <a:p>
            <a:pPr marL="342900" indent="-342900" algn="l">
              <a:buFont typeface="Arial" panose="020B0604020202020204" pitchFamily="34" charset="0"/>
              <a:buChar char="•"/>
            </a:pPr>
            <a:r>
              <a:rPr lang="en-GB" sz="2000" dirty="0"/>
              <a:t>Development </a:t>
            </a:r>
            <a:r>
              <a:rPr lang="en-GB" sz="2000" dirty="0" err="1"/>
              <a:t>env</a:t>
            </a:r>
            <a:r>
              <a:rPr lang="en-GB" sz="2000" dirty="0"/>
              <a:t>.</a:t>
            </a:r>
          </a:p>
          <a:p>
            <a:pPr marL="342900" indent="-342900" algn="l">
              <a:buFont typeface="Arial" panose="020B0604020202020204" pitchFamily="34" charset="0"/>
              <a:buChar char="•"/>
            </a:pPr>
            <a:r>
              <a:rPr lang="en-GB" sz="2000" dirty="0"/>
              <a:t>Services (e.g. data portal)</a:t>
            </a:r>
          </a:p>
          <a:p>
            <a:pPr marL="342900" indent="-342900" algn="l">
              <a:buFont typeface="Arial" panose="020B0604020202020204" pitchFamily="34" charset="0"/>
              <a:buChar char="•"/>
            </a:pPr>
            <a:endParaRPr lang="en-GB" sz="2000" dirty="0"/>
          </a:p>
        </p:txBody>
      </p:sp>
      <p:pic>
        <p:nvPicPr>
          <p:cNvPr id="11" name="Picture 10">
            <a:extLst>
              <a:ext uri="{FF2B5EF4-FFF2-40B4-BE49-F238E27FC236}">
                <a16:creationId xmlns:a16="http://schemas.microsoft.com/office/drawing/2014/main" id="{7844E8FE-8889-1E48-88F2-10477EA2BF9F}"/>
              </a:ext>
            </a:extLst>
          </p:cNvPr>
          <p:cNvPicPr>
            <a:picLocks noChangeAspect="1"/>
          </p:cNvPicPr>
          <p:nvPr/>
        </p:nvPicPr>
        <p:blipFill>
          <a:blip r:embed="rId5"/>
          <a:stretch>
            <a:fillRect/>
          </a:stretch>
        </p:blipFill>
        <p:spPr>
          <a:xfrm>
            <a:off x="5879976" y="4130979"/>
            <a:ext cx="4697182" cy="2859154"/>
          </a:xfrm>
          <a:prstGeom prst="rect">
            <a:avLst/>
          </a:prstGeom>
        </p:spPr>
      </p:pic>
    </p:spTree>
    <p:extLst>
      <p:ext uri="{BB962C8B-B14F-4D97-AF65-F5344CB8AC3E}">
        <p14:creationId xmlns:p14="http://schemas.microsoft.com/office/powerpoint/2010/main" val="261263999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6034</TotalTime>
  <Words>5900</Words>
  <Application>Microsoft Macintosh PowerPoint</Application>
  <PresentationFormat>Widescreen</PresentationFormat>
  <Paragraphs>879</Paragraphs>
  <Slides>39</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Symbol</vt:lpstr>
      <vt:lpstr>SymbolMT</vt:lpstr>
      <vt:lpstr>Times</vt:lpstr>
      <vt:lpstr>Times New Roman</vt:lpstr>
      <vt:lpstr>Office-tema</vt:lpstr>
      <vt:lpstr>2_Anpassad formgivning</vt:lpstr>
      <vt:lpstr>Data Systems and Technology</vt:lpstr>
      <vt:lpstr>The team</vt:lpstr>
      <vt:lpstr>Planning our work</vt:lpstr>
      <vt:lpstr>Status of EoC Milestones</vt:lpstr>
      <vt:lpstr>Work planned for 2019H2</vt:lpstr>
      <vt:lpstr>Collaboration </vt:lpstr>
      <vt:lpstr>Data center design</vt:lpstr>
      <vt:lpstr>Server room Copenhagen</vt:lpstr>
      <vt:lpstr>Data-center infrastructure</vt:lpstr>
      <vt:lpstr>Data-center infrastructure</vt:lpstr>
      <vt:lpstr>Site-to-site connection</vt:lpstr>
      <vt:lpstr>Storage systems</vt:lpstr>
      <vt:lpstr>Future technologies</vt:lpstr>
      <vt:lpstr>Future hardware procurements</vt:lpstr>
      <vt:lpstr>Infrastructure schedule</vt:lpstr>
      <vt:lpstr>ESS Data flow (DMSC)</vt:lpstr>
      <vt:lpstr>Data-flow for Data-Acquisition</vt:lpstr>
      <vt:lpstr>Data-flow for Online environment</vt:lpstr>
      <vt:lpstr>Data-flow for Offline environment</vt:lpstr>
      <vt:lpstr>Procurement plan (larger procurements)</vt:lpstr>
      <vt:lpstr>DST Sample spending profile (2020Q1 -&gt; 2026Q1) - DRAFT</vt:lpstr>
      <vt:lpstr>Questions for the STAP 1:2</vt:lpstr>
      <vt:lpstr>Questions for the STAP 2:2</vt:lpstr>
      <vt:lpstr>PowerPoint Presentation</vt:lpstr>
      <vt:lpstr>STAP Recommendations for DST, Q1 2019 (1:2)</vt:lpstr>
      <vt:lpstr>STAP Recommendations for DST, Q1 2019 (2:2)</vt:lpstr>
      <vt:lpstr>Infrastructure components – requirements and considerations</vt:lpstr>
      <vt:lpstr>Requirements: EFU (Sep 2019)</vt:lpstr>
      <vt:lpstr>Requirements: Fast Sample Environment (Sep 2019)</vt:lpstr>
      <vt:lpstr>Requirements: EPICS forwarder (Sep 2019)</vt:lpstr>
      <vt:lpstr>Requirements: NICOS (Sep 2019)</vt:lpstr>
      <vt:lpstr>Requirements: Kafka cluster (Sep 2019)</vt:lpstr>
      <vt:lpstr>Requirements: Filewriter (Sep 2019)</vt:lpstr>
      <vt:lpstr>Requirements: DAQ Infrastructure (Sep 2019)</vt:lpstr>
      <vt:lpstr>Requirements: Mantid (online) (Sep 2019)</vt:lpstr>
      <vt:lpstr>Requirements: Analysis stack (online) (Sep 2019)</vt:lpstr>
      <vt:lpstr>Requirements: Online storage (Sep 2019)</vt:lpstr>
      <vt:lpstr>Requirements: Offline storage (Sep 2019)</vt:lpstr>
      <vt:lpstr>Requirements: Offline environment (Sep 2019)</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Systems and Technology</dc:title>
  <dc:creator>Microsoft Office User</dc:creator>
  <cp:lastModifiedBy>BLJ</cp:lastModifiedBy>
  <cp:revision>129</cp:revision>
  <cp:lastPrinted>2019-09-23T15:02:04Z</cp:lastPrinted>
  <dcterms:created xsi:type="dcterms:W3CDTF">2019-03-24T19:23:24Z</dcterms:created>
  <dcterms:modified xsi:type="dcterms:W3CDTF">2019-09-23T21:54:25Z</dcterms:modified>
</cp:coreProperties>
</file>