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Lst>
  <p:notesMasterIdLst>
    <p:notesMasterId r:id="rId43"/>
  </p:notesMasterIdLst>
  <p:handoutMasterIdLst>
    <p:handoutMasterId r:id="rId44"/>
  </p:handoutMasterIdLst>
  <p:sldIdLst>
    <p:sldId id="259" r:id="rId3"/>
    <p:sldId id="264" r:id="rId4"/>
    <p:sldId id="263" r:id="rId5"/>
    <p:sldId id="278" r:id="rId6"/>
    <p:sldId id="279" r:id="rId7"/>
    <p:sldId id="257" r:id="rId8"/>
    <p:sldId id="266" r:id="rId9"/>
    <p:sldId id="267" r:id="rId10"/>
    <p:sldId id="351" r:id="rId11"/>
    <p:sldId id="406" r:id="rId12"/>
    <p:sldId id="268" r:id="rId13"/>
    <p:sldId id="269" r:id="rId14"/>
    <p:sldId id="270" r:id="rId15"/>
    <p:sldId id="271" r:id="rId16"/>
    <p:sldId id="407" r:id="rId17"/>
    <p:sldId id="287" r:id="rId18"/>
    <p:sldId id="408" r:id="rId19"/>
    <p:sldId id="409" r:id="rId20"/>
    <p:sldId id="410" r:id="rId21"/>
    <p:sldId id="411" r:id="rId22"/>
    <p:sldId id="428" r:id="rId23"/>
    <p:sldId id="430" r:id="rId24"/>
    <p:sldId id="274" r:id="rId25"/>
    <p:sldId id="429" r:id="rId26"/>
    <p:sldId id="425" r:id="rId27"/>
    <p:sldId id="426" r:id="rId28"/>
    <p:sldId id="427" r:id="rId29"/>
    <p:sldId id="424" r:id="rId30"/>
    <p:sldId id="412" r:id="rId31"/>
    <p:sldId id="413" r:id="rId32"/>
    <p:sldId id="414" r:id="rId33"/>
    <p:sldId id="415" r:id="rId34"/>
    <p:sldId id="416" r:id="rId35"/>
    <p:sldId id="417" r:id="rId36"/>
    <p:sldId id="418" r:id="rId37"/>
    <p:sldId id="419" r:id="rId38"/>
    <p:sldId id="420" r:id="rId39"/>
    <p:sldId id="421" r:id="rId40"/>
    <p:sldId id="422" r:id="rId41"/>
    <p:sldId id="423" r:id="rId4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1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J" initials="BLJ" lastIdx="1" clrIdx="0">
    <p:extLst>
      <p:ext uri="{19B8F6BF-5375-455C-9EA6-DF929625EA0E}">
        <p15:presenceInfo xmlns:p15="http://schemas.microsoft.com/office/powerpoint/2012/main" userId="BLJ"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1"/>
    <a:srgbClr val="3771B9"/>
    <a:srgbClr val="00B150"/>
    <a:srgbClr val="D9D9D9"/>
    <a:srgbClr val="BFBFBF"/>
    <a:srgbClr val="1E9FDB"/>
    <a:srgbClr val="76D6FF"/>
    <a:srgbClr val="0094CA"/>
    <a:srgbClr val="13A1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29" autoAdjust="0"/>
    <p:restoredTop sz="95169" autoAdjust="0"/>
  </p:normalViewPr>
  <p:slideViewPr>
    <p:cSldViewPr>
      <p:cViewPr varScale="1">
        <p:scale>
          <a:sx n="121" d="100"/>
          <a:sy n="121" d="100"/>
        </p:scale>
        <p:origin x="176" y="544"/>
      </p:cViewPr>
      <p:guideLst>
        <p:guide pos="3840"/>
        <p:guide orient="horz" pos="111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22T19:36:03.467" idx="1">
    <p:pos x="10" y="10"/>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8AC6C6-5E29-0643-AF7B-E99F3462B859}" type="doc">
      <dgm:prSet loTypeId="urn:microsoft.com/office/officeart/2005/8/layout/hProcess11" loCatId="" qsTypeId="urn:microsoft.com/office/officeart/2005/8/quickstyle/simple4" qsCatId="simple" csTypeId="urn:microsoft.com/office/officeart/2005/8/colors/accent1_2" csCatId="accent1" phldr="1"/>
      <dgm:spPr/>
      <dgm:t>
        <a:bodyPr/>
        <a:lstStyle/>
        <a:p>
          <a:endParaRPr lang="en-US"/>
        </a:p>
      </dgm:t>
    </dgm:pt>
    <dgm:pt modelId="{04E6420D-652A-4348-8746-0F1A8D8F7828}">
      <dgm:prSet phldrT="[Text]"/>
      <dgm:spPr/>
      <dgm:t>
        <a:bodyPr/>
        <a:lstStyle/>
        <a:p>
          <a:r>
            <a:rPr lang="en-US" dirty="0"/>
            <a:t>January</a:t>
          </a:r>
        </a:p>
      </dgm:t>
    </dgm:pt>
    <dgm:pt modelId="{79E0F6F6-8410-3D40-B61D-B22AB1F6B100}" type="parTrans" cxnId="{C48F33C2-9082-7A41-B05B-AAF255D2176C}">
      <dgm:prSet/>
      <dgm:spPr/>
      <dgm:t>
        <a:bodyPr/>
        <a:lstStyle/>
        <a:p>
          <a:endParaRPr lang="en-US"/>
        </a:p>
      </dgm:t>
    </dgm:pt>
    <dgm:pt modelId="{34A29B7F-77E7-1943-A026-7C5C201ACB75}" type="sibTrans" cxnId="{C48F33C2-9082-7A41-B05B-AAF255D2176C}">
      <dgm:prSet/>
      <dgm:spPr/>
      <dgm:t>
        <a:bodyPr/>
        <a:lstStyle/>
        <a:p>
          <a:endParaRPr lang="en-US"/>
        </a:p>
      </dgm:t>
    </dgm:pt>
    <dgm:pt modelId="{ED45A225-C0C2-8048-B519-60D38C9E17C6}">
      <dgm:prSet phldrT="[Text]"/>
      <dgm:spPr/>
      <dgm:t>
        <a:bodyPr/>
        <a:lstStyle/>
        <a:p>
          <a:r>
            <a:rPr lang="en-US" dirty="0"/>
            <a:t>February</a:t>
          </a:r>
        </a:p>
      </dgm:t>
    </dgm:pt>
    <dgm:pt modelId="{F47C34E9-ED56-6745-BBF9-CDA43F90774A}" type="parTrans" cxnId="{DEA10D3D-11F0-264F-BCD6-93CBE1980E46}">
      <dgm:prSet/>
      <dgm:spPr/>
      <dgm:t>
        <a:bodyPr/>
        <a:lstStyle/>
        <a:p>
          <a:endParaRPr lang="en-US"/>
        </a:p>
      </dgm:t>
    </dgm:pt>
    <dgm:pt modelId="{672D222E-4B6D-B341-A256-7B19B6CE76F6}" type="sibTrans" cxnId="{DEA10D3D-11F0-264F-BCD6-93CBE1980E46}">
      <dgm:prSet/>
      <dgm:spPr/>
      <dgm:t>
        <a:bodyPr/>
        <a:lstStyle/>
        <a:p>
          <a:endParaRPr lang="en-US"/>
        </a:p>
      </dgm:t>
    </dgm:pt>
    <dgm:pt modelId="{95B876EB-6CB6-DC4D-B70E-442A8A6BACBA}">
      <dgm:prSet phldrT="[Text]"/>
      <dgm:spPr/>
      <dgm:t>
        <a:bodyPr/>
        <a:lstStyle/>
        <a:p>
          <a:r>
            <a:rPr lang="en-US" dirty="0"/>
            <a:t>March</a:t>
          </a:r>
        </a:p>
      </dgm:t>
    </dgm:pt>
    <dgm:pt modelId="{955504E4-5403-9D4D-8FBB-C7A1848DC800}" type="parTrans" cxnId="{6BA679BD-7A65-4746-8194-79F60E4E23AD}">
      <dgm:prSet/>
      <dgm:spPr/>
      <dgm:t>
        <a:bodyPr/>
        <a:lstStyle/>
        <a:p>
          <a:endParaRPr lang="en-US"/>
        </a:p>
      </dgm:t>
    </dgm:pt>
    <dgm:pt modelId="{64FF5E84-09D9-7A49-9032-F85F5E749AAC}" type="sibTrans" cxnId="{6BA679BD-7A65-4746-8194-79F60E4E23AD}">
      <dgm:prSet/>
      <dgm:spPr/>
      <dgm:t>
        <a:bodyPr/>
        <a:lstStyle/>
        <a:p>
          <a:endParaRPr lang="en-US"/>
        </a:p>
      </dgm:t>
    </dgm:pt>
    <dgm:pt modelId="{1A2AF00E-1164-FA40-BEED-E51C7BF7EC24}">
      <dgm:prSet phldrT="[Text]"/>
      <dgm:spPr/>
      <dgm:t>
        <a:bodyPr/>
        <a:lstStyle/>
        <a:p>
          <a:r>
            <a:rPr lang="en-US" dirty="0"/>
            <a:t>April</a:t>
          </a:r>
        </a:p>
      </dgm:t>
    </dgm:pt>
    <dgm:pt modelId="{41566799-28FD-0149-8DDF-3A84523D5CB5}" type="parTrans" cxnId="{8F2F9E9B-910F-834C-A9F9-AEE912B3573C}">
      <dgm:prSet/>
      <dgm:spPr/>
      <dgm:t>
        <a:bodyPr/>
        <a:lstStyle/>
        <a:p>
          <a:endParaRPr lang="en-US"/>
        </a:p>
      </dgm:t>
    </dgm:pt>
    <dgm:pt modelId="{61CE958E-24E5-BC46-805B-584D72740F82}" type="sibTrans" cxnId="{8F2F9E9B-910F-834C-A9F9-AEE912B3573C}">
      <dgm:prSet/>
      <dgm:spPr/>
      <dgm:t>
        <a:bodyPr/>
        <a:lstStyle/>
        <a:p>
          <a:endParaRPr lang="en-US"/>
        </a:p>
      </dgm:t>
    </dgm:pt>
    <dgm:pt modelId="{D80AA439-3E56-A64A-82D4-B190BAAC5F61}">
      <dgm:prSet phldrT="[Text]"/>
      <dgm:spPr/>
      <dgm:t>
        <a:bodyPr/>
        <a:lstStyle/>
        <a:p>
          <a:r>
            <a:rPr lang="en-US" dirty="0"/>
            <a:t>May</a:t>
          </a:r>
        </a:p>
      </dgm:t>
    </dgm:pt>
    <dgm:pt modelId="{F43B14BF-70E8-9E48-83E8-6B4B8CEFED50}" type="parTrans" cxnId="{432DBF31-EA2A-F74B-9855-FCEA36B94A75}">
      <dgm:prSet/>
      <dgm:spPr/>
      <dgm:t>
        <a:bodyPr/>
        <a:lstStyle/>
        <a:p>
          <a:endParaRPr lang="en-US"/>
        </a:p>
      </dgm:t>
    </dgm:pt>
    <dgm:pt modelId="{2FCAAEEF-42E6-CC49-817C-37026B154266}" type="sibTrans" cxnId="{432DBF31-EA2A-F74B-9855-FCEA36B94A75}">
      <dgm:prSet/>
      <dgm:spPr/>
      <dgm:t>
        <a:bodyPr/>
        <a:lstStyle/>
        <a:p>
          <a:endParaRPr lang="en-US"/>
        </a:p>
      </dgm:t>
    </dgm:pt>
    <dgm:pt modelId="{8C07E709-E9C4-3942-8B24-FD84E5171CDC}">
      <dgm:prSet phldrT="[Text]"/>
      <dgm:spPr/>
      <dgm:t>
        <a:bodyPr/>
        <a:lstStyle/>
        <a:p>
          <a:r>
            <a:rPr lang="en-US" dirty="0"/>
            <a:t>Data center design iteration #3</a:t>
          </a:r>
        </a:p>
      </dgm:t>
    </dgm:pt>
    <dgm:pt modelId="{C1C01F54-AF1F-CC4A-884C-38C7360C7914}" type="parTrans" cxnId="{3BAE9963-5C7B-B341-AE6E-0B7D376479FB}">
      <dgm:prSet/>
      <dgm:spPr/>
      <dgm:t>
        <a:bodyPr/>
        <a:lstStyle/>
        <a:p>
          <a:endParaRPr lang="en-US"/>
        </a:p>
      </dgm:t>
    </dgm:pt>
    <dgm:pt modelId="{BA171211-F8AF-DB4F-98EF-30D018AF0668}" type="sibTrans" cxnId="{3BAE9963-5C7B-B341-AE6E-0B7D376479FB}">
      <dgm:prSet/>
      <dgm:spPr/>
      <dgm:t>
        <a:bodyPr/>
        <a:lstStyle/>
        <a:p>
          <a:endParaRPr lang="en-US"/>
        </a:p>
      </dgm:t>
    </dgm:pt>
    <dgm:pt modelId="{B2221061-7118-1D4C-AAF4-1ACA918CB50B}">
      <dgm:prSet phldrT="[Text]"/>
      <dgm:spPr/>
      <dgm:t>
        <a:bodyPr/>
        <a:lstStyle/>
        <a:p>
          <a:r>
            <a:rPr lang="en-US" dirty="0"/>
            <a:t>Install 10Gb/s network</a:t>
          </a:r>
        </a:p>
      </dgm:t>
    </dgm:pt>
    <dgm:pt modelId="{945C854F-A670-3D46-B90E-97C0013BF499}" type="parTrans" cxnId="{497C0B30-F6F7-DE4D-AEBF-D9C57E389108}">
      <dgm:prSet/>
      <dgm:spPr/>
      <dgm:t>
        <a:bodyPr/>
        <a:lstStyle/>
        <a:p>
          <a:endParaRPr lang="en-US"/>
        </a:p>
      </dgm:t>
    </dgm:pt>
    <dgm:pt modelId="{98979577-7ED7-9A40-9988-2BDAFA9C5BD6}" type="sibTrans" cxnId="{497C0B30-F6F7-DE4D-AEBF-D9C57E389108}">
      <dgm:prSet/>
      <dgm:spPr/>
      <dgm:t>
        <a:bodyPr/>
        <a:lstStyle/>
        <a:p>
          <a:endParaRPr lang="en-US"/>
        </a:p>
      </dgm:t>
    </dgm:pt>
    <dgm:pt modelId="{7AE3B115-9162-A54A-89B2-58C7B6BF9289}">
      <dgm:prSet phldrT="[Text]"/>
      <dgm:spPr/>
      <dgm:t>
        <a:bodyPr/>
        <a:lstStyle/>
        <a:p>
          <a:r>
            <a:rPr lang="en-US" i="1" dirty="0"/>
            <a:t>Server room procurement CPH</a:t>
          </a:r>
        </a:p>
      </dgm:t>
    </dgm:pt>
    <dgm:pt modelId="{D609AA15-14FC-C549-B49C-B0CE14DB253D}" type="sibTrans" cxnId="{9CD75EBA-82BD-3745-A9F5-F434812A69C7}">
      <dgm:prSet/>
      <dgm:spPr/>
      <dgm:t>
        <a:bodyPr/>
        <a:lstStyle/>
        <a:p>
          <a:endParaRPr lang="en-US"/>
        </a:p>
      </dgm:t>
    </dgm:pt>
    <dgm:pt modelId="{41818E38-5A59-4A45-A19E-F21AC570C77B}" type="parTrans" cxnId="{9CD75EBA-82BD-3745-A9F5-F434812A69C7}">
      <dgm:prSet/>
      <dgm:spPr/>
      <dgm:t>
        <a:bodyPr/>
        <a:lstStyle/>
        <a:p>
          <a:endParaRPr lang="en-US"/>
        </a:p>
      </dgm:t>
    </dgm:pt>
    <dgm:pt modelId="{4F48AA62-9293-E441-B424-BD7962093539}">
      <dgm:prSet phldrT="[Text]"/>
      <dgm:spPr/>
      <dgm:t>
        <a:bodyPr/>
        <a:lstStyle/>
        <a:p>
          <a:r>
            <a:rPr lang="en-US" i="1" dirty="0"/>
            <a:t>Monitoring: HIDS</a:t>
          </a:r>
        </a:p>
      </dgm:t>
    </dgm:pt>
    <dgm:pt modelId="{9F7F9182-60D6-0C4D-A00D-9930A829D248}" type="parTrans" cxnId="{F78C85DA-71C1-B844-9020-5602726310D5}">
      <dgm:prSet/>
      <dgm:spPr/>
      <dgm:t>
        <a:bodyPr/>
        <a:lstStyle/>
        <a:p>
          <a:endParaRPr lang="en-US"/>
        </a:p>
      </dgm:t>
    </dgm:pt>
    <dgm:pt modelId="{E908329F-B5E2-8340-A056-80C8B0BB224E}" type="sibTrans" cxnId="{F78C85DA-71C1-B844-9020-5602726310D5}">
      <dgm:prSet/>
      <dgm:spPr/>
      <dgm:t>
        <a:bodyPr/>
        <a:lstStyle/>
        <a:p>
          <a:endParaRPr lang="en-US"/>
        </a:p>
      </dgm:t>
    </dgm:pt>
    <dgm:pt modelId="{37CF3EBB-3BFC-7D4D-94B3-94215AF34EAD}">
      <dgm:prSet phldrT="[Text]"/>
      <dgm:spPr/>
      <dgm:t>
        <a:bodyPr/>
        <a:lstStyle/>
        <a:p>
          <a:r>
            <a:rPr lang="en-US" i="1" dirty="0"/>
            <a:t>Instrument group user focus</a:t>
          </a:r>
        </a:p>
      </dgm:t>
    </dgm:pt>
    <dgm:pt modelId="{977F5372-DD1E-B24B-A1C0-C2AB038BB32D}" type="parTrans" cxnId="{39E6687A-8A53-D54E-B6F9-236017F18C36}">
      <dgm:prSet/>
      <dgm:spPr/>
      <dgm:t>
        <a:bodyPr/>
        <a:lstStyle/>
        <a:p>
          <a:endParaRPr lang="en-US"/>
        </a:p>
      </dgm:t>
    </dgm:pt>
    <dgm:pt modelId="{E55D8FB0-77B3-C046-B10B-502D3D392C28}" type="sibTrans" cxnId="{39E6687A-8A53-D54E-B6F9-236017F18C36}">
      <dgm:prSet/>
      <dgm:spPr/>
      <dgm:t>
        <a:bodyPr/>
        <a:lstStyle/>
        <a:p>
          <a:endParaRPr lang="en-US"/>
        </a:p>
      </dgm:t>
    </dgm:pt>
    <dgm:pt modelId="{5DEE1034-75CC-594B-8DCB-316C17BE3B00}">
      <dgm:prSet phldrT="[Text]"/>
      <dgm:spPr/>
      <dgm:t>
        <a:bodyPr/>
        <a:lstStyle/>
        <a:p>
          <a:r>
            <a:rPr lang="en-US" dirty="0"/>
            <a:t>Collaboration with DESY (EOSC)</a:t>
          </a:r>
        </a:p>
      </dgm:t>
    </dgm:pt>
    <dgm:pt modelId="{F33D37D0-494F-5147-828C-5469A3EE3D5F}" type="parTrans" cxnId="{99794F32-A175-3D4A-AA9D-1C8D6C29BDC6}">
      <dgm:prSet/>
      <dgm:spPr/>
      <dgm:t>
        <a:bodyPr/>
        <a:lstStyle/>
        <a:p>
          <a:endParaRPr lang="en-US"/>
        </a:p>
      </dgm:t>
    </dgm:pt>
    <dgm:pt modelId="{9B68958B-F06A-254F-A680-F7B31F8B3C86}" type="sibTrans" cxnId="{99794F32-A175-3D4A-AA9D-1C8D6C29BDC6}">
      <dgm:prSet/>
      <dgm:spPr/>
      <dgm:t>
        <a:bodyPr/>
        <a:lstStyle/>
        <a:p>
          <a:endParaRPr lang="en-US"/>
        </a:p>
      </dgm:t>
    </dgm:pt>
    <dgm:pt modelId="{CC6004EF-5C04-8640-AF65-8F3039A9E41D}">
      <dgm:prSet phldrT="[Text]"/>
      <dgm:spPr/>
      <dgm:t>
        <a:bodyPr/>
        <a:lstStyle/>
        <a:p>
          <a:r>
            <a:rPr lang="en-US" dirty="0"/>
            <a:t>Detailed network design</a:t>
          </a:r>
        </a:p>
      </dgm:t>
    </dgm:pt>
    <dgm:pt modelId="{69A38560-1D90-BB45-A595-B6778D9C39A0}" type="parTrans" cxnId="{29EAF8E0-E71A-BE49-86B4-E8CB0D076B62}">
      <dgm:prSet/>
      <dgm:spPr/>
      <dgm:t>
        <a:bodyPr/>
        <a:lstStyle/>
        <a:p>
          <a:endParaRPr lang="en-US"/>
        </a:p>
      </dgm:t>
    </dgm:pt>
    <dgm:pt modelId="{247F5D15-1C95-A848-968F-55F0411C1F70}" type="sibTrans" cxnId="{29EAF8E0-E71A-BE49-86B4-E8CB0D076B62}">
      <dgm:prSet/>
      <dgm:spPr/>
      <dgm:t>
        <a:bodyPr/>
        <a:lstStyle/>
        <a:p>
          <a:endParaRPr lang="en-US"/>
        </a:p>
      </dgm:t>
    </dgm:pt>
    <dgm:pt modelId="{96524E73-17FC-AB4C-9B83-9561C6398634}">
      <dgm:prSet phldrT="[Text]"/>
      <dgm:spPr/>
      <dgm:t>
        <a:bodyPr/>
        <a:lstStyle/>
        <a:p>
          <a:r>
            <a:rPr lang="en-US" dirty="0"/>
            <a:t>EOSC pilot</a:t>
          </a:r>
        </a:p>
      </dgm:t>
    </dgm:pt>
    <dgm:pt modelId="{B11A97BF-31DE-9142-BDC9-46E0BD7DBD06}" type="parTrans" cxnId="{C48F557E-1207-A84A-94EE-27BECE39B512}">
      <dgm:prSet/>
      <dgm:spPr/>
      <dgm:t>
        <a:bodyPr/>
        <a:lstStyle/>
        <a:p>
          <a:endParaRPr lang="en-US"/>
        </a:p>
      </dgm:t>
    </dgm:pt>
    <dgm:pt modelId="{1BF22E9D-8418-C74F-B9E5-AB1951961A37}" type="sibTrans" cxnId="{C48F557E-1207-A84A-94EE-27BECE39B512}">
      <dgm:prSet/>
      <dgm:spPr/>
      <dgm:t>
        <a:bodyPr/>
        <a:lstStyle/>
        <a:p>
          <a:endParaRPr lang="en-US"/>
        </a:p>
      </dgm:t>
    </dgm:pt>
    <dgm:pt modelId="{ADD8490E-52F7-8F41-A62F-DCE35C51506C}">
      <dgm:prSet phldrT="[Text]"/>
      <dgm:spPr/>
      <dgm:t>
        <a:bodyPr/>
        <a:lstStyle/>
        <a:p>
          <a:r>
            <a:rPr lang="en-US" dirty="0"/>
            <a:t>LDPC demo 2018</a:t>
          </a:r>
        </a:p>
      </dgm:t>
    </dgm:pt>
    <dgm:pt modelId="{23BECDD2-4DBA-564A-824D-688C7FACCC54}" type="parTrans" cxnId="{30317544-5AE0-0B4C-AD3D-7122C237B349}">
      <dgm:prSet/>
      <dgm:spPr/>
      <dgm:t>
        <a:bodyPr/>
        <a:lstStyle/>
        <a:p>
          <a:endParaRPr lang="en-US"/>
        </a:p>
      </dgm:t>
    </dgm:pt>
    <dgm:pt modelId="{1751D232-CC9D-ED44-B493-4B34D3FE483E}" type="sibTrans" cxnId="{30317544-5AE0-0B4C-AD3D-7122C237B349}">
      <dgm:prSet/>
      <dgm:spPr/>
      <dgm:t>
        <a:bodyPr/>
        <a:lstStyle/>
        <a:p>
          <a:endParaRPr lang="en-US"/>
        </a:p>
      </dgm:t>
    </dgm:pt>
    <dgm:pt modelId="{F2E82C5C-155F-FD4D-906B-60293E5165C9}">
      <dgm:prSet phldrT="[Text]"/>
      <dgm:spPr/>
      <dgm:t>
        <a:bodyPr/>
        <a:lstStyle/>
        <a:p>
          <a:r>
            <a:rPr lang="en-US" dirty="0"/>
            <a:t>Cluster risk mitigation plan</a:t>
          </a:r>
        </a:p>
      </dgm:t>
    </dgm:pt>
    <dgm:pt modelId="{C0232079-CA75-4142-861E-D11508A3AAC0}" type="parTrans" cxnId="{8C80A3E6-9995-5740-9A97-253FF6805D7A}">
      <dgm:prSet/>
      <dgm:spPr/>
      <dgm:t>
        <a:bodyPr/>
        <a:lstStyle/>
        <a:p>
          <a:endParaRPr lang="en-US"/>
        </a:p>
      </dgm:t>
    </dgm:pt>
    <dgm:pt modelId="{2C3ED946-ED87-7245-A0F8-7B7DE53E8B46}" type="sibTrans" cxnId="{8C80A3E6-9995-5740-9A97-253FF6805D7A}">
      <dgm:prSet/>
      <dgm:spPr/>
      <dgm:t>
        <a:bodyPr/>
        <a:lstStyle/>
        <a:p>
          <a:endParaRPr lang="en-US"/>
        </a:p>
      </dgm:t>
    </dgm:pt>
    <dgm:pt modelId="{29B26A79-C709-2248-A488-996EC30BC6D3}">
      <dgm:prSet phldrT="[Text]"/>
      <dgm:spPr/>
      <dgm:t>
        <a:bodyPr/>
        <a:lstStyle/>
        <a:p>
          <a:r>
            <a:rPr lang="en-US" dirty="0"/>
            <a:t>Server room CUB procurement phase</a:t>
          </a:r>
        </a:p>
      </dgm:t>
    </dgm:pt>
    <dgm:pt modelId="{90321176-7857-B346-B41A-E556BD90D9FC}" type="parTrans" cxnId="{89775CCD-1F5A-9643-AE80-D51859EF97D5}">
      <dgm:prSet/>
      <dgm:spPr/>
      <dgm:t>
        <a:bodyPr/>
        <a:lstStyle/>
        <a:p>
          <a:endParaRPr lang="en-US"/>
        </a:p>
      </dgm:t>
    </dgm:pt>
    <dgm:pt modelId="{BB85D652-CA17-0F4E-A510-D6A58FE1C585}" type="sibTrans" cxnId="{89775CCD-1F5A-9643-AE80-D51859EF97D5}">
      <dgm:prSet/>
      <dgm:spPr/>
      <dgm:t>
        <a:bodyPr/>
        <a:lstStyle/>
        <a:p>
          <a:endParaRPr lang="en-US"/>
        </a:p>
      </dgm:t>
    </dgm:pt>
    <dgm:pt modelId="{667A4C61-D675-EE44-B378-271542EC4782}">
      <dgm:prSet phldrT="[Text]"/>
      <dgm:spPr/>
      <dgm:t>
        <a:bodyPr/>
        <a:lstStyle/>
        <a:p>
          <a:r>
            <a:rPr lang="en-US" dirty="0" err="1"/>
            <a:t>PaNOSC</a:t>
          </a:r>
          <a:r>
            <a:rPr lang="en-US" dirty="0"/>
            <a:t> preparations</a:t>
          </a:r>
        </a:p>
      </dgm:t>
    </dgm:pt>
    <dgm:pt modelId="{C71CBD5F-DE15-1742-AC7E-3D18A7123558}" type="parTrans" cxnId="{9D64D171-79C8-FD4F-9938-EEE2EB634464}">
      <dgm:prSet/>
      <dgm:spPr/>
      <dgm:t>
        <a:bodyPr/>
        <a:lstStyle/>
        <a:p>
          <a:endParaRPr lang="en-US"/>
        </a:p>
      </dgm:t>
    </dgm:pt>
    <dgm:pt modelId="{319FEC8C-7357-F745-AABD-95B76010F331}" type="sibTrans" cxnId="{9D64D171-79C8-FD4F-9938-EEE2EB634464}">
      <dgm:prSet/>
      <dgm:spPr/>
      <dgm:t>
        <a:bodyPr/>
        <a:lstStyle/>
        <a:p>
          <a:endParaRPr lang="en-US"/>
        </a:p>
      </dgm:t>
    </dgm:pt>
    <dgm:pt modelId="{C2FA24C2-440F-9E49-BCA4-2442A3B90343}">
      <dgm:prSet phldrT="[Text]"/>
      <dgm:spPr/>
      <dgm:t>
        <a:bodyPr/>
        <a:lstStyle/>
        <a:p>
          <a:r>
            <a:rPr lang="en-US" dirty="0"/>
            <a:t>Mapping current services to future network layout</a:t>
          </a:r>
        </a:p>
      </dgm:t>
    </dgm:pt>
    <dgm:pt modelId="{958F9170-3F47-6A49-9C4C-5FA28B875F79}" type="parTrans" cxnId="{C3ECFABC-2425-184C-ABE6-2F6FF5309EA9}">
      <dgm:prSet/>
      <dgm:spPr/>
      <dgm:t>
        <a:bodyPr/>
        <a:lstStyle/>
        <a:p>
          <a:endParaRPr lang="en-US"/>
        </a:p>
      </dgm:t>
    </dgm:pt>
    <dgm:pt modelId="{AB692470-5EE0-964C-B038-4FD66DBDFE1C}" type="sibTrans" cxnId="{C3ECFABC-2425-184C-ABE6-2F6FF5309EA9}">
      <dgm:prSet/>
      <dgm:spPr/>
      <dgm:t>
        <a:bodyPr/>
        <a:lstStyle/>
        <a:p>
          <a:endParaRPr lang="en-US"/>
        </a:p>
      </dgm:t>
    </dgm:pt>
    <dgm:pt modelId="{3DCC138D-32A9-AA44-A433-C97D98752B83}">
      <dgm:prSet phldrT="[Text]"/>
      <dgm:spPr/>
      <dgm:t>
        <a:bodyPr/>
        <a:lstStyle/>
        <a:p>
          <a:r>
            <a:rPr lang="en-US" dirty="0"/>
            <a:t>Detailed network design </a:t>
          </a:r>
        </a:p>
      </dgm:t>
    </dgm:pt>
    <dgm:pt modelId="{36916E68-6DAC-3B49-B7C7-CB8E203D82D2}" type="parTrans" cxnId="{5941945D-C314-A04C-B966-F687A5EFDA95}">
      <dgm:prSet/>
      <dgm:spPr/>
      <dgm:t>
        <a:bodyPr/>
        <a:lstStyle/>
        <a:p>
          <a:endParaRPr lang="en-US"/>
        </a:p>
      </dgm:t>
    </dgm:pt>
    <dgm:pt modelId="{381ED620-6053-3948-AFB3-1281FBBC422F}" type="sibTrans" cxnId="{5941945D-C314-A04C-B966-F687A5EFDA95}">
      <dgm:prSet/>
      <dgm:spPr/>
      <dgm:t>
        <a:bodyPr/>
        <a:lstStyle/>
        <a:p>
          <a:endParaRPr lang="en-US"/>
        </a:p>
      </dgm:t>
    </dgm:pt>
    <dgm:pt modelId="{1544ADCD-4033-3B4E-8E40-EC593DEEE9C8}">
      <dgm:prSet phldrT="[Text]"/>
      <dgm:spPr/>
      <dgm:t>
        <a:bodyPr/>
        <a:lstStyle/>
        <a:p>
          <a:r>
            <a:rPr lang="en-US" dirty="0"/>
            <a:t>Design of service infrastructure</a:t>
          </a:r>
        </a:p>
      </dgm:t>
    </dgm:pt>
    <dgm:pt modelId="{441C8CA4-7789-264C-831A-C6FB8F45A76C}" type="parTrans" cxnId="{1150D631-F11E-724B-92AC-AB24D9E5B23C}">
      <dgm:prSet/>
      <dgm:spPr/>
      <dgm:t>
        <a:bodyPr/>
        <a:lstStyle/>
        <a:p>
          <a:endParaRPr lang="en-US"/>
        </a:p>
      </dgm:t>
    </dgm:pt>
    <dgm:pt modelId="{7431299D-E08C-4145-A9E8-3822A34752A4}" type="sibTrans" cxnId="{1150D631-F11E-724B-92AC-AB24D9E5B23C}">
      <dgm:prSet/>
      <dgm:spPr/>
      <dgm:t>
        <a:bodyPr/>
        <a:lstStyle/>
        <a:p>
          <a:endParaRPr lang="en-US"/>
        </a:p>
      </dgm:t>
    </dgm:pt>
    <dgm:pt modelId="{27CACE95-2E38-0745-8858-EF40180222E5}">
      <dgm:prSet phldrT="[Text]"/>
      <dgm:spPr/>
      <dgm:t>
        <a:bodyPr/>
        <a:lstStyle/>
        <a:p>
          <a:r>
            <a:rPr lang="en-US" dirty="0"/>
            <a:t>SPECTRE and MELTDOWN analysis</a:t>
          </a:r>
        </a:p>
      </dgm:t>
    </dgm:pt>
    <dgm:pt modelId="{A84F9DBE-3994-BA42-838E-A39F414F833C}" type="parTrans" cxnId="{AA281654-9292-6444-9230-31A60E2FB599}">
      <dgm:prSet/>
      <dgm:spPr/>
      <dgm:t>
        <a:bodyPr/>
        <a:lstStyle/>
        <a:p>
          <a:endParaRPr lang="en-US"/>
        </a:p>
      </dgm:t>
    </dgm:pt>
    <dgm:pt modelId="{24F5E455-1364-034B-A169-8552C3C22C82}" type="sibTrans" cxnId="{AA281654-9292-6444-9230-31A60E2FB599}">
      <dgm:prSet/>
      <dgm:spPr/>
      <dgm:t>
        <a:bodyPr/>
        <a:lstStyle/>
        <a:p>
          <a:endParaRPr lang="en-US"/>
        </a:p>
      </dgm:t>
    </dgm:pt>
    <dgm:pt modelId="{7969BF1C-35A1-D14F-86D5-F6F4ADFFA359}">
      <dgm:prSet phldrT="[Text]"/>
      <dgm:spPr/>
      <dgm:t>
        <a:bodyPr/>
        <a:lstStyle/>
        <a:p>
          <a:r>
            <a:rPr lang="en-US" dirty="0"/>
            <a:t>June</a:t>
          </a:r>
        </a:p>
      </dgm:t>
    </dgm:pt>
    <dgm:pt modelId="{1C90D68C-03FF-C344-BFA2-9FFACA81064D}" type="parTrans" cxnId="{AC05881F-60A6-504B-AE0B-CFDB89E85886}">
      <dgm:prSet/>
      <dgm:spPr/>
      <dgm:t>
        <a:bodyPr/>
        <a:lstStyle/>
        <a:p>
          <a:endParaRPr lang="en-US"/>
        </a:p>
      </dgm:t>
    </dgm:pt>
    <dgm:pt modelId="{522996E6-752D-294F-A6F2-1FE55FA744C5}" type="sibTrans" cxnId="{AC05881F-60A6-504B-AE0B-CFDB89E85886}">
      <dgm:prSet/>
      <dgm:spPr/>
      <dgm:t>
        <a:bodyPr/>
        <a:lstStyle/>
        <a:p>
          <a:endParaRPr lang="en-US"/>
        </a:p>
      </dgm:t>
    </dgm:pt>
    <dgm:pt modelId="{90AAF9DD-07E1-A043-A408-282C84BD49B1}">
      <dgm:prSet phldrT="[Text]"/>
      <dgm:spPr/>
      <dgm:t>
        <a:bodyPr/>
        <a:lstStyle/>
        <a:p>
          <a:r>
            <a:rPr lang="en-US" dirty="0"/>
            <a:t>Merge deployments units (</a:t>
          </a:r>
          <a:r>
            <a:rPr lang="en-US" dirty="0" err="1"/>
            <a:t>DevOPS</a:t>
          </a:r>
          <a:r>
            <a:rPr lang="en-US" dirty="0"/>
            <a:t> improvements)</a:t>
          </a:r>
        </a:p>
      </dgm:t>
    </dgm:pt>
    <dgm:pt modelId="{EC6D95A0-9353-0B42-B771-E3E779A27C91}" type="parTrans" cxnId="{DBB49E0E-F036-B74E-8F21-18DF0AEB330C}">
      <dgm:prSet/>
      <dgm:spPr/>
      <dgm:t>
        <a:bodyPr/>
        <a:lstStyle/>
        <a:p>
          <a:endParaRPr lang="en-US"/>
        </a:p>
      </dgm:t>
    </dgm:pt>
    <dgm:pt modelId="{5D36BE86-E9DB-D64B-AF2C-B3A93569CC77}" type="sibTrans" cxnId="{DBB49E0E-F036-B74E-8F21-18DF0AEB330C}">
      <dgm:prSet/>
      <dgm:spPr/>
      <dgm:t>
        <a:bodyPr/>
        <a:lstStyle/>
        <a:p>
          <a:endParaRPr lang="en-US"/>
        </a:p>
      </dgm:t>
    </dgm:pt>
    <dgm:pt modelId="{895A08C9-0AEC-5442-9C1F-0A2426B64A18}">
      <dgm:prSet phldrT="[Text]"/>
      <dgm:spPr/>
      <dgm:t>
        <a:bodyPr/>
        <a:lstStyle/>
        <a:p>
          <a:r>
            <a:rPr lang="en-US" dirty="0"/>
            <a:t>Detailed design of software development environment</a:t>
          </a:r>
        </a:p>
      </dgm:t>
    </dgm:pt>
    <dgm:pt modelId="{A01894B8-A1B4-F942-9BA5-9EE4EE571B70}" type="parTrans" cxnId="{CE0C4DA2-D29E-194B-AE8F-2E4FCC88502F}">
      <dgm:prSet/>
      <dgm:spPr/>
      <dgm:t>
        <a:bodyPr/>
        <a:lstStyle/>
        <a:p>
          <a:endParaRPr lang="en-US"/>
        </a:p>
      </dgm:t>
    </dgm:pt>
    <dgm:pt modelId="{A5F6CEDA-B45A-5044-AC07-2AF8EF6588B3}" type="sibTrans" cxnId="{CE0C4DA2-D29E-194B-AE8F-2E4FCC88502F}">
      <dgm:prSet/>
      <dgm:spPr/>
      <dgm:t>
        <a:bodyPr/>
        <a:lstStyle/>
        <a:p>
          <a:endParaRPr lang="en-US"/>
        </a:p>
      </dgm:t>
    </dgm:pt>
    <dgm:pt modelId="{604A3D4C-3B72-2C43-A89B-65EBECFEE60E}">
      <dgm:prSet phldrT="[Text]"/>
      <dgm:spPr/>
      <dgm:t>
        <a:bodyPr/>
        <a:lstStyle/>
        <a:p>
          <a:r>
            <a:rPr lang="en-US" dirty="0"/>
            <a:t>Upgrade of main ZFS filesystem</a:t>
          </a:r>
        </a:p>
      </dgm:t>
    </dgm:pt>
    <dgm:pt modelId="{875E45FD-AE96-FB4C-B2B0-DFD804B5BAF1}" type="parTrans" cxnId="{DC9E8EE1-F40B-CC4C-B0D0-E71A7B02C8B4}">
      <dgm:prSet/>
      <dgm:spPr/>
      <dgm:t>
        <a:bodyPr/>
        <a:lstStyle/>
        <a:p>
          <a:endParaRPr lang="en-US"/>
        </a:p>
      </dgm:t>
    </dgm:pt>
    <dgm:pt modelId="{9E649DB0-4EEF-9D48-9D3A-01E07A51B15D}" type="sibTrans" cxnId="{DC9E8EE1-F40B-CC4C-B0D0-E71A7B02C8B4}">
      <dgm:prSet/>
      <dgm:spPr/>
      <dgm:t>
        <a:bodyPr/>
        <a:lstStyle/>
        <a:p>
          <a:endParaRPr lang="en-US"/>
        </a:p>
      </dgm:t>
    </dgm:pt>
    <dgm:pt modelId="{1F5B2A7B-7821-874F-BD1F-119B350E7B01}">
      <dgm:prSet phldrT="[Text]"/>
      <dgm:spPr/>
      <dgm:t>
        <a:bodyPr/>
        <a:lstStyle/>
        <a:p>
          <a:r>
            <a:rPr lang="en-US" dirty="0"/>
            <a:t>July</a:t>
          </a:r>
        </a:p>
      </dgm:t>
    </dgm:pt>
    <dgm:pt modelId="{2AAF62C7-1906-1B4D-9457-80D4DCC954BF}" type="parTrans" cxnId="{2FA25290-4E45-F140-91E2-CE95B3AD59BC}">
      <dgm:prSet/>
      <dgm:spPr/>
      <dgm:t>
        <a:bodyPr/>
        <a:lstStyle/>
        <a:p>
          <a:endParaRPr lang="en-US"/>
        </a:p>
      </dgm:t>
    </dgm:pt>
    <dgm:pt modelId="{49E98DD5-245E-ED4A-ADF3-F03E1A0DE7BB}" type="sibTrans" cxnId="{2FA25290-4E45-F140-91E2-CE95B3AD59BC}">
      <dgm:prSet/>
      <dgm:spPr/>
      <dgm:t>
        <a:bodyPr/>
        <a:lstStyle/>
        <a:p>
          <a:endParaRPr lang="en-US"/>
        </a:p>
      </dgm:t>
    </dgm:pt>
    <dgm:pt modelId="{892440AA-94B0-FA4A-8131-FF99AFC69BC6}">
      <dgm:prSet phldrT="[Text]"/>
      <dgm:spPr/>
      <dgm:t>
        <a:bodyPr/>
        <a:lstStyle/>
        <a:p>
          <a:r>
            <a:rPr lang="en-US" dirty="0"/>
            <a:t>Vacation</a:t>
          </a:r>
        </a:p>
      </dgm:t>
    </dgm:pt>
    <dgm:pt modelId="{1434CDF4-F7A5-9C46-AAB8-8DE9ABB385F8}" type="parTrans" cxnId="{199E30F2-F129-4B41-92BF-D3CF3A2DCCB6}">
      <dgm:prSet/>
      <dgm:spPr/>
      <dgm:t>
        <a:bodyPr/>
        <a:lstStyle/>
        <a:p>
          <a:endParaRPr lang="en-US"/>
        </a:p>
      </dgm:t>
    </dgm:pt>
    <dgm:pt modelId="{6BA46E47-2BBA-8F46-8C15-1D7E8CA98B54}" type="sibTrans" cxnId="{199E30F2-F129-4B41-92BF-D3CF3A2DCCB6}">
      <dgm:prSet/>
      <dgm:spPr/>
      <dgm:t>
        <a:bodyPr/>
        <a:lstStyle/>
        <a:p>
          <a:endParaRPr lang="en-US"/>
        </a:p>
      </dgm:t>
    </dgm:pt>
    <dgm:pt modelId="{3EB3358E-A1C4-C94F-9B1D-8469F94C3708}">
      <dgm:prSet phldrT="[Text]"/>
      <dgm:spPr/>
      <dgm:t>
        <a:bodyPr/>
        <a:lstStyle/>
        <a:p>
          <a:r>
            <a:rPr lang="en-US" dirty="0"/>
            <a:t>August</a:t>
          </a:r>
        </a:p>
      </dgm:t>
    </dgm:pt>
    <dgm:pt modelId="{8F879E34-C29B-EF46-83B6-94A443CB91E3}" type="parTrans" cxnId="{5A53F129-49E2-6447-B975-A2DEFFDEB450}">
      <dgm:prSet/>
      <dgm:spPr/>
      <dgm:t>
        <a:bodyPr/>
        <a:lstStyle/>
        <a:p>
          <a:endParaRPr lang="en-US"/>
        </a:p>
      </dgm:t>
    </dgm:pt>
    <dgm:pt modelId="{AFE31DD6-B58A-694F-B565-D6080B874975}" type="sibTrans" cxnId="{5A53F129-49E2-6447-B975-A2DEFFDEB450}">
      <dgm:prSet/>
      <dgm:spPr/>
      <dgm:t>
        <a:bodyPr/>
        <a:lstStyle/>
        <a:p>
          <a:endParaRPr lang="en-US"/>
        </a:p>
      </dgm:t>
    </dgm:pt>
    <dgm:pt modelId="{112A9ED7-DFA3-2C4D-9A7D-64C4DEB223FD}">
      <dgm:prSet phldrT="[Text]"/>
      <dgm:spPr/>
      <dgm:t>
        <a:bodyPr/>
        <a:lstStyle/>
        <a:p>
          <a:r>
            <a:rPr lang="en-US" dirty="0"/>
            <a:t>Improvements to the NTP service of DMSC</a:t>
          </a:r>
        </a:p>
      </dgm:t>
    </dgm:pt>
    <dgm:pt modelId="{41B3AD31-F7AE-7845-8373-361B75D9F50B}" type="parTrans" cxnId="{FF203ACE-1F9D-854B-BF9E-B7575A50DDA1}">
      <dgm:prSet/>
      <dgm:spPr/>
      <dgm:t>
        <a:bodyPr/>
        <a:lstStyle/>
        <a:p>
          <a:endParaRPr lang="en-US"/>
        </a:p>
      </dgm:t>
    </dgm:pt>
    <dgm:pt modelId="{05E3AB24-B123-AA4E-B2AF-FCE68705B93E}" type="sibTrans" cxnId="{FF203ACE-1F9D-854B-BF9E-B7575A50DDA1}">
      <dgm:prSet/>
      <dgm:spPr/>
      <dgm:t>
        <a:bodyPr/>
        <a:lstStyle/>
        <a:p>
          <a:endParaRPr lang="en-US"/>
        </a:p>
      </dgm:t>
    </dgm:pt>
    <dgm:pt modelId="{CD87C9E1-5E25-FC45-AE63-DE01B4D503DD}">
      <dgm:prSet phldrT="[Text]"/>
      <dgm:spPr/>
      <dgm:t>
        <a:bodyPr/>
        <a:lstStyle/>
        <a:p>
          <a:r>
            <a:rPr lang="en-US" dirty="0"/>
            <a:t>Server room CPH design</a:t>
          </a:r>
        </a:p>
      </dgm:t>
    </dgm:pt>
    <dgm:pt modelId="{AA2B2C66-2778-C347-97C9-83FAF076E470}" type="parTrans" cxnId="{C8D14696-B0BD-7540-BA47-211B87EDC46B}">
      <dgm:prSet/>
      <dgm:spPr/>
      <dgm:t>
        <a:bodyPr/>
        <a:lstStyle/>
        <a:p>
          <a:endParaRPr lang="en-US"/>
        </a:p>
      </dgm:t>
    </dgm:pt>
    <dgm:pt modelId="{96DA6C1E-6F0D-F844-9EEB-85A4D0308ADC}" type="sibTrans" cxnId="{C8D14696-B0BD-7540-BA47-211B87EDC46B}">
      <dgm:prSet/>
      <dgm:spPr/>
      <dgm:t>
        <a:bodyPr/>
        <a:lstStyle/>
        <a:p>
          <a:endParaRPr lang="en-US"/>
        </a:p>
      </dgm:t>
    </dgm:pt>
    <dgm:pt modelId="{53884517-D463-8441-8EC5-6A918C1A4208}">
      <dgm:prSet phldrT="[Text]"/>
      <dgm:spPr/>
      <dgm:t>
        <a:bodyPr/>
        <a:lstStyle/>
        <a:p>
          <a:r>
            <a:rPr lang="en-US" dirty="0"/>
            <a:t>INFOSEC for SSM applications part #1</a:t>
          </a:r>
        </a:p>
      </dgm:t>
    </dgm:pt>
    <dgm:pt modelId="{E52E68F3-6EB6-644C-8879-E946E7D0F089}" type="parTrans" cxnId="{59665945-FBCA-FD44-A77C-B2BA4C855DC9}">
      <dgm:prSet/>
      <dgm:spPr/>
      <dgm:t>
        <a:bodyPr/>
        <a:lstStyle/>
        <a:p>
          <a:endParaRPr lang="en-US"/>
        </a:p>
      </dgm:t>
    </dgm:pt>
    <dgm:pt modelId="{9F53BA5C-9223-6F42-A466-E12659A57292}" type="sibTrans" cxnId="{59665945-FBCA-FD44-A77C-B2BA4C855DC9}">
      <dgm:prSet/>
      <dgm:spPr/>
      <dgm:t>
        <a:bodyPr/>
        <a:lstStyle/>
        <a:p>
          <a:endParaRPr lang="en-US"/>
        </a:p>
      </dgm:t>
    </dgm:pt>
    <dgm:pt modelId="{7F502D6D-716E-0F42-8B51-9A14477808E5}">
      <dgm:prSet phldrT="[Text]"/>
      <dgm:spPr/>
      <dgm:t>
        <a:bodyPr/>
        <a:lstStyle/>
        <a:p>
          <a:r>
            <a:rPr lang="en-US" dirty="0"/>
            <a:t>Establish workgroup on future technologies</a:t>
          </a:r>
        </a:p>
      </dgm:t>
    </dgm:pt>
    <dgm:pt modelId="{D45B23F8-D0A6-D34D-B9FC-69A0DE5E9B16}" type="parTrans" cxnId="{439F029B-7E38-7C4D-9A64-2D5799AFD4C7}">
      <dgm:prSet/>
      <dgm:spPr/>
      <dgm:t>
        <a:bodyPr/>
        <a:lstStyle/>
        <a:p>
          <a:endParaRPr lang="en-US"/>
        </a:p>
      </dgm:t>
    </dgm:pt>
    <dgm:pt modelId="{89C148FA-E004-1D45-9485-7470F36A4356}" type="sibTrans" cxnId="{439F029B-7E38-7C4D-9A64-2D5799AFD4C7}">
      <dgm:prSet/>
      <dgm:spPr/>
      <dgm:t>
        <a:bodyPr/>
        <a:lstStyle/>
        <a:p>
          <a:endParaRPr lang="en-US"/>
        </a:p>
      </dgm:t>
    </dgm:pt>
    <dgm:pt modelId="{336C2CEA-589A-DA4C-9DB9-BAF5F708E45F}" type="pres">
      <dgm:prSet presAssocID="{8E8AC6C6-5E29-0643-AF7B-E99F3462B859}" presName="Name0" presStyleCnt="0">
        <dgm:presLayoutVars>
          <dgm:dir/>
          <dgm:resizeHandles val="exact"/>
        </dgm:presLayoutVars>
      </dgm:prSet>
      <dgm:spPr/>
    </dgm:pt>
    <dgm:pt modelId="{B964F050-9133-9E48-8E53-1180CD3A898E}" type="pres">
      <dgm:prSet presAssocID="{8E8AC6C6-5E29-0643-AF7B-E99F3462B859}" presName="arrow" presStyleLbl="bgShp" presStyleIdx="0" presStyleCnt="1"/>
      <dgm:spPr/>
    </dgm:pt>
    <dgm:pt modelId="{809A6CE2-6A4B-9848-A0BE-CDE688C84B10}" type="pres">
      <dgm:prSet presAssocID="{8E8AC6C6-5E29-0643-AF7B-E99F3462B859}" presName="points" presStyleCnt="0"/>
      <dgm:spPr/>
    </dgm:pt>
    <dgm:pt modelId="{A0505EE0-D0E2-C648-9FEA-D345D37A9672}" type="pres">
      <dgm:prSet presAssocID="{04E6420D-652A-4348-8746-0F1A8D8F7828}" presName="compositeA" presStyleCnt="0"/>
      <dgm:spPr/>
    </dgm:pt>
    <dgm:pt modelId="{A7489E51-4EFB-B74A-84BE-4281044A9CF6}" type="pres">
      <dgm:prSet presAssocID="{04E6420D-652A-4348-8746-0F1A8D8F7828}" presName="textA" presStyleLbl="revTx" presStyleIdx="0" presStyleCnt="8">
        <dgm:presLayoutVars>
          <dgm:bulletEnabled val="1"/>
        </dgm:presLayoutVars>
      </dgm:prSet>
      <dgm:spPr/>
    </dgm:pt>
    <dgm:pt modelId="{3018CB3D-35EC-E64B-AAF2-EE1ABD26155D}" type="pres">
      <dgm:prSet presAssocID="{04E6420D-652A-4348-8746-0F1A8D8F7828}" presName="circleA" presStyleLbl="node1" presStyleIdx="0" presStyleCnt="8"/>
      <dgm:spPr>
        <a:solidFill>
          <a:srgbClr val="008000"/>
        </a:solidFill>
      </dgm:spPr>
    </dgm:pt>
    <dgm:pt modelId="{57CBBEB0-47C4-E942-B7C2-E3F915FD453A}" type="pres">
      <dgm:prSet presAssocID="{04E6420D-652A-4348-8746-0F1A8D8F7828}" presName="spaceA" presStyleCnt="0"/>
      <dgm:spPr/>
    </dgm:pt>
    <dgm:pt modelId="{EB3265B6-049C-D746-8F34-1FA36D699B00}" type="pres">
      <dgm:prSet presAssocID="{34A29B7F-77E7-1943-A026-7C5C201ACB75}" presName="space" presStyleCnt="0"/>
      <dgm:spPr/>
    </dgm:pt>
    <dgm:pt modelId="{3FE6ABA8-AA3A-2447-8A7C-55AF39C3BB92}" type="pres">
      <dgm:prSet presAssocID="{ED45A225-C0C2-8048-B519-60D38C9E17C6}" presName="compositeB" presStyleCnt="0"/>
      <dgm:spPr/>
    </dgm:pt>
    <dgm:pt modelId="{9204AC92-B20D-EC4D-B5DB-9D8FA45B76A8}" type="pres">
      <dgm:prSet presAssocID="{ED45A225-C0C2-8048-B519-60D38C9E17C6}" presName="textB" presStyleLbl="revTx" presStyleIdx="1" presStyleCnt="8" custScaleY="70689">
        <dgm:presLayoutVars>
          <dgm:bulletEnabled val="1"/>
        </dgm:presLayoutVars>
      </dgm:prSet>
      <dgm:spPr/>
    </dgm:pt>
    <dgm:pt modelId="{3AA44315-73DE-F641-B0D8-0CA1611D7B22}" type="pres">
      <dgm:prSet presAssocID="{ED45A225-C0C2-8048-B519-60D38C9E17C6}" presName="circleB" presStyleLbl="node1" presStyleIdx="1" presStyleCnt="8" custLinFactNeighborX="7393" custLinFactNeighborY="-27512"/>
      <dgm:spPr>
        <a:solidFill>
          <a:srgbClr val="008000"/>
        </a:solidFill>
      </dgm:spPr>
    </dgm:pt>
    <dgm:pt modelId="{20EB9554-3258-A54B-86D6-C0236C52F07D}" type="pres">
      <dgm:prSet presAssocID="{ED45A225-C0C2-8048-B519-60D38C9E17C6}" presName="spaceB" presStyleCnt="0"/>
      <dgm:spPr/>
    </dgm:pt>
    <dgm:pt modelId="{B3109956-AB5B-BD48-8857-82BBCDAC3821}" type="pres">
      <dgm:prSet presAssocID="{672D222E-4B6D-B341-A256-7B19B6CE76F6}" presName="space" presStyleCnt="0"/>
      <dgm:spPr/>
    </dgm:pt>
    <dgm:pt modelId="{6B02FC6C-5FA1-A440-8404-94DE965216E0}" type="pres">
      <dgm:prSet presAssocID="{95B876EB-6CB6-DC4D-B70E-442A8A6BACBA}" presName="compositeA" presStyleCnt="0"/>
      <dgm:spPr/>
    </dgm:pt>
    <dgm:pt modelId="{647672D7-E29D-6444-B147-D3B6B88E881F}" type="pres">
      <dgm:prSet presAssocID="{95B876EB-6CB6-DC4D-B70E-442A8A6BACBA}" presName="textA" presStyleLbl="revTx" presStyleIdx="2" presStyleCnt="8">
        <dgm:presLayoutVars>
          <dgm:bulletEnabled val="1"/>
        </dgm:presLayoutVars>
      </dgm:prSet>
      <dgm:spPr/>
    </dgm:pt>
    <dgm:pt modelId="{DFAE1663-56C4-0346-894B-3BB260FD7F57}" type="pres">
      <dgm:prSet presAssocID="{95B876EB-6CB6-DC4D-B70E-442A8A6BACBA}" presName="circleA" presStyleLbl="node1" presStyleIdx="2" presStyleCnt="8"/>
      <dgm:spPr>
        <a:solidFill>
          <a:srgbClr val="008001"/>
        </a:solidFill>
      </dgm:spPr>
    </dgm:pt>
    <dgm:pt modelId="{AF0F0C79-420B-8E41-857D-8BE25B18ABA8}" type="pres">
      <dgm:prSet presAssocID="{95B876EB-6CB6-DC4D-B70E-442A8A6BACBA}" presName="spaceA" presStyleCnt="0"/>
      <dgm:spPr/>
    </dgm:pt>
    <dgm:pt modelId="{A27EA994-07A9-A748-979C-A5790043AF3F}" type="pres">
      <dgm:prSet presAssocID="{64FF5E84-09D9-7A49-9032-F85F5E749AAC}" presName="space" presStyleCnt="0"/>
      <dgm:spPr/>
    </dgm:pt>
    <dgm:pt modelId="{E039A1E6-D0D2-0844-8B05-9A47ED550A5E}" type="pres">
      <dgm:prSet presAssocID="{1A2AF00E-1164-FA40-BEED-E51C7BF7EC24}" presName="compositeB" presStyleCnt="0"/>
      <dgm:spPr/>
    </dgm:pt>
    <dgm:pt modelId="{5B9E0160-1A9E-2E46-B3CD-880D3B8DB6ED}" type="pres">
      <dgm:prSet presAssocID="{1A2AF00E-1164-FA40-BEED-E51C7BF7EC24}" presName="textB" presStyleLbl="revTx" presStyleIdx="3" presStyleCnt="8">
        <dgm:presLayoutVars>
          <dgm:bulletEnabled val="1"/>
        </dgm:presLayoutVars>
      </dgm:prSet>
      <dgm:spPr/>
    </dgm:pt>
    <dgm:pt modelId="{8C81A5A5-5B97-4A44-ABB4-DCF918E4CE4E}" type="pres">
      <dgm:prSet presAssocID="{1A2AF00E-1164-FA40-BEED-E51C7BF7EC24}" presName="circleB" presStyleLbl="node1" presStyleIdx="3" presStyleCnt="8"/>
      <dgm:spPr>
        <a:solidFill>
          <a:srgbClr val="008001"/>
        </a:solidFill>
      </dgm:spPr>
    </dgm:pt>
    <dgm:pt modelId="{729B4877-5C6C-C74C-A3AD-9DF143F4BA54}" type="pres">
      <dgm:prSet presAssocID="{1A2AF00E-1164-FA40-BEED-E51C7BF7EC24}" presName="spaceB" presStyleCnt="0"/>
      <dgm:spPr/>
    </dgm:pt>
    <dgm:pt modelId="{280CE56B-98A8-1143-AF4D-87DF97639A45}" type="pres">
      <dgm:prSet presAssocID="{61CE958E-24E5-BC46-805B-584D72740F82}" presName="space" presStyleCnt="0"/>
      <dgm:spPr/>
    </dgm:pt>
    <dgm:pt modelId="{882906BE-9C47-8D4C-9194-FFC02A05AFB2}" type="pres">
      <dgm:prSet presAssocID="{D80AA439-3E56-A64A-82D4-B190BAAC5F61}" presName="compositeA" presStyleCnt="0"/>
      <dgm:spPr/>
    </dgm:pt>
    <dgm:pt modelId="{01F47850-DB4A-A644-8954-B1C0A2CEB159}" type="pres">
      <dgm:prSet presAssocID="{D80AA439-3E56-A64A-82D4-B190BAAC5F61}" presName="textA" presStyleLbl="revTx" presStyleIdx="4" presStyleCnt="8">
        <dgm:presLayoutVars>
          <dgm:bulletEnabled val="1"/>
        </dgm:presLayoutVars>
      </dgm:prSet>
      <dgm:spPr/>
    </dgm:pt>
    <dgm:pt modelId="{4070FB09-35FA-594F-802A-0016382906B0}" type="pres">
      <dgm:prSet presAssocID="{D80AA439-3E56-A64A-82D4-B190BAAC5F61}" presName="circleA" presStyleLbl="node1" presStyleIdx="4" presStyleCnt="8"/>
      <dgm:spPr>
        <a:solidFill>
          <a:srgbClr val="008001"/>
        </a:solidFill>
      </dgm:spPr>
    </dgm:pt>
    <dgm:pt modelId="{BFC0FE90-9FDB-9044-AAE9-52C8FBE42EA1}" type="pres">
      <dgm:prSet presAssocID="{D80AA439-3E56-A64A-82D4-B190BAAC5F61}" presName="spaceA" presStyleCnt="0"/>
      <dgm:spPr/>
    </dgm:pt>
    <dgm:pt modelId="{72F5B31A-F3F8-7645-9A09-B7C0B3ACC83D}" type="pres">
      <dgm:prSet presAssocID="{2FCAAEEF-42E6-CC49-817C-37026B154266}" presName="space" presStyleCnt="0"/>
      <dgm:spPr/>
    </dgm:pt>
    <dgm:pt modelId="{8C8F9828-9ED0-6946-BA36-A861BE5622EB}" type="pres">
      <dgm:prSet presAssocID="{7969BF1C-35A1-D14F-86D5-F6F4ADFFA359}" presName="compositeB" presStyleCnt="0"/>
      <dgm:spPr/>
    </dgm:pt>
    <dgm:pt modelId="{3DA5EA22-F171-0D45-9B51-B09C4C186A3E}" type="pres">
      <dgm:prSet presAssocID="{7969BF1C-35A1-D14F-86D5-F6F4ADFFA359}" presName="textB" presStyleLbl="revTx" presStyleIdx="5" presStyleCnt="8">
        <dgm:presLayoutVars>
          <dgm:bulletEnabled val="1"/>
        </dgm:presLayoutVars>
      </dgm:prSet>
      <dgm:spPr/>
    </dgm:pt>
    <dgm:pt modelId="{0813E92F-33AD-3B46-AD7F-0C8DD69852BC}" type="pres">
      <dgm:prSet presAssocID="{7969BF1C-35A1-D14F-86D5-F6F4ADFFA359}" presName="circleB" presStyleLbl="node1" presStyleIdx="5" presStyleCnt="8"/>
      <dgm:spPr>
        <a:solidFill>
          <a:srgbClr val="008001"/>
        </a:solidFill>
      </dgm:spPr>
    </dgm:pt>
    <dgm:pt modelId="{A6C4A2C5-BB88-2644-8597-C86F405E8322}" type="pres">
      <dgm:prSet presAssocID="{7969BF1C-35A1-D14F-86D5-F6F4ADFFA359}" presName="spaceB" presStyleCnt="0"/>
      <dgm:spPr/>
    </dgm:pt>
    <dgm:pt modelId="{5BD95639-1EA2-9947-AB4E-2E1415B2FC78}" type="pres">
      <dgm:prSet presAssocID="{522996E6-752D-294F-A6F2-1FE55FA744C5}" presName="space" presStyleCnt="0"/>
      <dgm:spPr/>
    </dgm:pt>
    <dgm:pt modelId="{4141E497-6247-7A4F-B616-7B5E3570A95E}" type="pres">
      <dgm:prSet presAssocID="{1F5B2A7B-7821-874F-BD1F-119B350E7B01}" presName="compositeA" presStyleCnt="0"/>
      <dgm:spPr/>
    </dgm:pt>
    <dgm:pt modelId="{6B2EBBBD-5185-6944-9A9C-8631B5FED564}" type="pres">
      <dgm:prSet presAssocID="{1F5B2A7B-7821-874F-BD1F-119B350E7B01}" presName="textA" presStyleLbl="revTx" presStyleIdx="6" presStyleCnt="8">
        <dgm:presLayoutVars>
          <dgm:bulletEnabled val="1"/>
        </dgm:presLayoutVars>
      </dgm:prSet>
      <dgm:spPr/>
    </dgm:pt>
    <dgm:pt modelId="{1222D536-5FEF-9A46-B6C4-84A0B358001A}" type="pres">
      <dgm:prSet presAssocID="{1F5B2A7B-7821-874F-BD1F-119B350E7B01}" presName="circleA" presStyleLbl="node1" presStyleIdx="6" presStyleCnt="8"/>
      <dgm:spPr>
        <a:solidFill>
          <a:srgbClr val="008001"/>
        </a:solidFill>
      </dgm:spPr>
    </dgm:pt>
    <dgm:pt modelId="{40E6707A-F184-D54E-B0A0-F8BE2B24A037}" type="pres">
      <dgm:prSet presAssocID="{1F5B2A7B-7821-874F-BD1F-119B350E7B01}" presName="spaceA" presStyleCnt="0"/>
      <dgm:spPr/>
    </dgm:pt>
    <dgm:pt modelId="{34B3F266-09ED-6A41-A188-E5B5461CE6AB}" type="pres">
      <dgm:prSet presAssocID="{49E98DD5-245E-ED4A-ADF3-F03E1A0DE7BB}" presName="space" presStyleCnt="0"/>
      <dgm:spPr/>
    </dgm:pt>
    <dgm:pt modelId="{D8CEE18C-5ED2-F843-8D5E-C69473903FA6}" type="pres">
      <dgm:prSet presAssocID="{3EB3358E-A1C4-C94F-9B1D-8469F94C3708}" presName="compositeB" presStyleCnt="0"/>
      <dgm:spPr/>
    </dgm:pt>
    <dgm:pt modelId="{30B5B33A-2C62-2F40-BFC3-E332C52A3C4A}" type="pres">
      <dgm:prSet presAssocID="{3EB3358E-A1C4-C94F-9B1D-8469F94C3708}" presName="textB" presStyleLbl="revTx" presStyleIdx="7" presStyleCnt="8">
        <dgm:presLayoutVars>
          <dgm:bulletEnabled val="1"/>
        </dgm:presLayoutVars>
      </dgm:prSet>
      <dgm:spPr/>
    </dgm:pt>
    <dgm:pt modelId="{5036AE44-CD62-DA40-8720-2E77805DDD86}" type="pres">
      <dgm:prSet presAssocID="{3EB3358E-A1C4-C94F-9B1D-8469F94C3708}" presName="circleB" presStyleLbl="node1" presStyleIdx="7" presStyleCnt="8"/>
      <dgm:spPr>
        <a:solidFill>
          <a:srgbClr val="008001"/>
        </a:solidFill>
      </dgm:spPr>
    </dgm:pt>
    <dgm:pt modelId="{AF8CE345-C0F5-8F4B-A8C4-A7D5B1D0D3E7}" type="pres">
      <dgm:prSet presAssocID="{3EB3358E-A1C4-C94F-9B1D-8469F94C3708}" presName="spaceB" presStyleCnt="0"/>
      <dgm:spPr/>
    </dgm:pt>
  </dgm:ptLst>
  <dgm:cxnLst>
    <dgm:cxn modelId="{B1696300-9683-6B42-B23E-8E40AA2833EF}" type="presOf" srcId="{604A3D4C-3B72-2C43-A89B-65EBECFEE60E}" destId="{3DA5EA22-F171-0D45-9B51-B09C4C186A3E}" srcOrd="0" destOrd="3" presId="urn:microsoft.com/office/officeart/2005/8/layout/hProcess11"/>
    <dgm:cxn modelId="{DBB49E0E-F036-B74E-8F21-18DF0AEB330C}" srcId="{7969BF1C-35A1-D14F-86D5-F6F4ADFFA359}" destId="{90AAF9DD-07E1-A043-A408-282C84BD49B1}" srcOrd="0" destOrd="0" parTransId="{EC6D95A0-9353-0B42-B771-E3E779A27C91}" sibTransId="{5D36BE86-E9DB-D64B-AF2C-B3A93569CC77}"/>
    <dgm:cxn modelId="{761AEF17-278D-8C48-BEC5-1350DD556302}" type="presOf" srcId="{F2E82C5C-155F-FD4D-906B-60293E5165C9}" destId="{647672D7-E29D-6444-B147-D3B6B88E881F}" srcOrd="0" destOrd="4" presId="urn:microsoft.com/office/officeart/2005/8/layout/hProcess11"/>
    <dgm:cxn modelId="{95964818-FF64-2B43-907A-1C1A242986B1}" type="presOf" srcId="{53884517-D463-8441-8EC5-6A918C1A4208}" destId="{30B5B33A-2C62-2F40-BFC3-E332C52A3C4A}" srcOrd="0" destOrd="3" presId="urn:microsoft.com/office/officeart/2005/8/layout/hProcess11"/>
    <dgm:cxn modelId="{AC05881F-60A6-504B-AE0B-CFDB89E85886}" srcId="{8E8AC6C6-5E29-0643-AF7B-E99F3462B859}" destId="{7969BF1C-35A1-D14F-86D5-F6F4ADFFA359}" srcOrd="5" destOrd="0" parTransId="{1C90D68C-03FF-C344-BFA2-9FFACA81064D}" sibTransId="{522996E6-752D-294F-A6F2-1FE55FA744C5}"/>
    <dgm:cxn modelId="{14DA4D20-1D0D-8D47-9C63-80253155E904}" type="presOf" srcId="{D80AA439-3E56-A64A-82D4-B190BAAC5F61}" destId="{01F47850-DB4A-A644-8954-B1C0A2CEB159}" srcOrd="0" destOrd="0" presId="urn:microsoft.com/office/officeart/2005/8/layout/hProcess11"/>
    <dgm:cxn modelId="{5A53F129-49E2-6447-B975-A2DEFFDEB450}" srcId="{8E8AC6C6-5E29-0643-AF7B-E99F3462B859}" destId="{3EB3358E-A1C4-C94F-9B1D-8469F94C3708}" srcOrd="7" destOrd="0" parTransId="{8F879E34-C29B-EF46-83B6-94A443CB91E3}" sibTransId="{AFE31DD6-B58A-694F-B565-D6080B874975}"/>
    <dgm:cxn modelId="{497C0B30-F6F7-DE4D-AEBF-D9C57E389108}" srcId="{1A2AF00E-1164-FA40-BEED-E51C7BF7EC24}" destId="{B2221061-7118-1D4C-AAF4-1ACA918CB50B}" srcOrd="0" destOrd="0" parTransId="{945C854F-A670-3D46-B90E-97C0013BF499}" sibTransId="{98979577-7ED7-9A40-9988-2BDAFA9C5BD6}"/>
    <dgm:cxn modelId="{748F5331-04C3-4145-A23C-F7B007D7AE0B}" type="presOf" srcId="{7F502D6D-716E-0F42-8B51-9A14477808E5}" destId="{30B5B33A-2C62-2F40-BFC3-E332C52A3C4A}" srcOrd="0" destOrd="4" presId="urn:microsoft.com/office/officeart/2005/8/layout/hProcess11"/>
    <dgm:cxn modelId="{432DBF31-EA2A-F74B-9855-FCEA36B94A75}" srcId="{8E8AC6C6-5E29-0643-AF7B-E99F3462B859}" destId="{D80AA439-3E56-A64A-82D4-B190BAAC5F61}" srcOrd="4" destOrd="0" parTransId="{F43B14BF-70E8-9E48-83E8-6B4B8CEFED50}" sibTransId="{2FCAAEEF-42E6-CC49-817C-37026B154266}"/>
    <dgm:cxn modelId="{1150D631-F11E-724B-92AC-AB24D9E5B23C}" srcId="{D80AA439-3E56-A64A-82D4-B190BAAC5F61}" destId="{1544ADCD-4033-3B4E-8E40-EC593DEEE9C8}" srcOrd="0" destOrd="0" parTransId="{441C8CA4-7789-264C-831A-C6FB8F45A76C}" sibTransId="{7431299D-E08C-4145-A9E8-3822A34752A4}"/>
    <dgm:cxn modelId="{99794F32-A175-3D4A-AA9D-1C8D6C29BDC6}" srcId="{ED45A225-C0C2-8048-B519-60D38C9E17C6}" destId="{5DEE1034-75CC-594B-8DCB-316C17BE3B00}" srcOrd="0" destOrd="0" parTransId="{F33D37D0-494F-5147-828C-5469A3EE3D5F}" sibTransId="{9B68958B-F06A-254F-A680-F7B31F8B3C86}"/>
    <dgm:cxn modelId="{3E8B4F35-813F-4748-A6B2-7489CC1D3459}" type="presOf" srcId="{90AAF9DD-07E1-A043-A408-282C84BD49B1}" destId="{3DA5EA22-F171-0D45-9B51-B09C4C186A3E}" srcOrd="0" destOrd="1" presId="urn:microsoft.com/office/officeart/2005/8/layout/hProcess11"/>
    <dgm:cxn modelId="{6C938139-B646-A142-AA51-CE195B196168}" type="presOf" srcId="{95B876EB-6CB6-DC4D-B70E-442A8A6BACBA}" destId="{647672D7-E29D-6444-B147-D3B6B88E881F}" srcOrd="0" destOrd="0" presId="urn:microsoft.com/office/officeart/2005/8/layout/hProcess11"/>
    <dgm:cxn modelId="{5C44853B-1EA9-9C4F-8533-2AD9B44DCB36}" type="presOf" srcId="{CC6004EF-5C04-8640-AF65-8F3039A9E41D}" destId="{9204AC92-B20D-EC4D-B5DB-9D8FA45B76A8}" srcOrd="0" destOrd="2" presId="urn:microsoft.com/office/officeart/2005/8/layout/hProcess11"/>
    <dgm:cxn modelId="{DEA10D3D-11F0-264F-BCD6-93CBE1980E46}" srcId="{8E8AC6C6-5E29-0643-AF7B-E99F3462B859}" destId="{ED45A225-C0C2-8048-B519-60D38C9E17C6}" srcOrd="1" destOrd="0" parTransId="{F47C34E9-ED56-6745-BBF9-CDA43F90774A}" sibTransId="{672D222E-4B6D-B341-A256-7B19B6CE76F6}"/>
    <dgm:cxn modelId="{DBD95842-62EE-2548-80A6-0B927755EE52}" type="presOf" srcId="{1F5B2A7B-7821-874F-BD1F-119B350E7B01}" destId="{6B2EBBBD-5185-6944-9A9C-8631B5FED564}" srcOrd="0" destOrd="0" presId="urn:microsoft.com/office/officeart/2005/8/layout/hProcess11"/>
    <dgm:cxn modelId="{30317544-5AE0-0B4C-AD3D-7122C237B349}" srcId="{95B876EB-6CB6-DC4D-B70E-442A8A6BACBA}" destId="{ADD8490E-52F7-8F41-A62F-DCE35C51506C}" srcOrd="2" destOrd="0" parTransId="{23BECDD2-4DBA-564A-824D-688C7FACCC54}" sibTransId="{1751D232-CC9D-ED44-B493-4B34D3FE483E}"/>
    <dgm:cxn modelId="{59665945-FBCA-FD44-A77C-B2BA4C855DC9}" srcId="{3EB3358E-A1C4-C94F-9B1D-8469F94C3708}" destId="{53884517-D463-8441-8EC5-6A918C1A4208}" srcOrd="2" destOrd="0" parTransId="{E52E68F3-6EB6-644C-8879-E946E7D0F089}" sibTransId="{9F53BA5C-9223-6F42-A466-E12659A57292}"/>
    <dgm:cxn modelId="{A7B6614B-A296-A845-959E-3FAF6007363E}" type="presOf" srcId="{ED45A225-C0C2-8048-B519-60D38C9E17C6}" destId="{9204AC92-B20D-EC4D-B5DB-9D8FA45B76A8}" srcOrd="0" destOrd="0" presId="urn:microsoft.com/office/officeart/2005/8/layout/hProcess11"/>
    <dgm:cxn modelId="{AA281654-9292-6444-9230-31A60E2FB599}" srcId="{D80AA439-3E56-A64A-82D4-B190BAAC5F61}" destId="{27CACE95-2E38-0745-8858-EF40180222E5}" srcOrd="1" destOrd="0" parTransId="{A84F9DBE-3994-BA42-838E-A39F414F833C}" sibTransId="{24F5E455-1364-034B-A169-8552C3C22C82}"/>
    <dgm:cxn modelId="{4CB6A05A-42AA-2F47-82EC-0CEEF57B55CD}" type="presOf" srcId="{1A2AF00E-1164-FA40-BEED-E51C7BF7EC24}" destId="{5B9E0160-1A9E-2E46-B3CD-880D3B8DB6ED}" srcOrd="0" destOrd="0" presId="urn:microsoft.com/office/officeart/2005/8/layout/hProcess11"/>
    <dgm:cxn modelId="{5941945D-C314-A04C-B966-F687A5EFDA95}" srcId="{1A2AF00E-1164-FA40-BEED-E51C7BF7EC24}" destId="{3DCC138D-32A9-AA44-A433-C97D98752B83}" srcOrd="3" destOrd="0" parTransId="{36916E68-6DAC-3B49-B7C7-CB8E203D82D2}" sibTransId="{381ED620-6053-3948-AFB3-1281FBBC422F}"/>
    <dgm:cxn modelId="{3BAE9963-5C7B-B341-AE6E-0B7D376479FB}" srcId="{95B876EB-6CB6-DC4D-B70E-442A8A6BACBA}" destId="{8C07E709-E9C4-3942-8B24-FD84E5171CDC}" srcOrd="0" destOrd="0" parTransId="{C1C01F54-AF1F-CC4A-884C-38C7360C7914}" sibTransId="{BA171211-F8AF-DB4F-98EF-30D018AF0668}"/>
    <dgm:cxn modelId="{06DDEF6A-1CEE-D44B-9194-92ED2E1CD5F3}" type="presOf" srcId="{C2FA24C2-440F-9E49-BCA4-2442A3B90343}" destId="{5B9E0160-1A9E-2E46-B3CD-880D3B8DB6ED}" srcOrd="0" destOrd="3" presId="urn:microsoft.com/office/officeart/2005/8/layout/hProcess11"/>
    <dgm:cxn modelId="{1EAB0A6D-9B14-E440-9232-926248B82A30}" type="presOf" srcId="{7AE3B115-9162-A54A-89B2-58C7B6BF9289}" destId="{A7489E51-4EFB-B74A-84BE-4281044A9CF6}" srcOrd="0" destOrd="1" presId="urn:microsoft.com/office/officeart/2005/8/layout/hProcess11"/>
    <dgm:cxn modelId="{9D64D171-79C8-FD4F-9938-EEE2EB634464}" srcId="{1A2AF00E-1164-FA40-BEED-E51C7BF7EC24}" destId="{667A4C61-D675-EE44-B378-271542EC4782}" srcOrd="1" destOrd="0" parTransId="{C71CBD5F-DE15-1742-AC7E-3D18A7123558}" sibTransId="{319FEC8C-7357-F745-AABD-95B76010F331}"/>
    <dgm:cxn modelId="{39E6687A-8A53-D54E-B6F9-236017F18C36}" srcId="{04E6420D-652A-4348-8746-0F1A8D8F7828}" destId="{37CF3EBB-3BFC-7D4D-94B3-94215AF34EAD}" srcOrd="2" destOrd="0" parTransId="{977F5372-DD1E-B24B-A1C0-C2AB038BB32D}" sibTransId="{E55D8FB0-77B3-C046-B10B-502D3D392C28}"/>
    <dgm:cxn modelId="{C48F557E-1207-A84A-94EE-27BECE39B512}" srcId="{95B876EB-6CB6-DC4D-B70E-442A8A6BACBA}" destId="{96524E73-17FC-AB4C-9B83-9561C6398634}" srcOrd="1" destOrd="0" parTransId="{B11A97BF-31DE-9142-BDC9-46E0BD7DBD06}" sibTransId="{1BF22E9D-8418-C74F-B9E5-AB1951961A37}"/>
    <dgm:cxn modelId="{D2E0737F-6C53-A241-9E36-9E18F5C108C8}" type="presOf" srcId="{4F48AA62-9293-E441-B424-BD7962093539}" destId="{A7489E51-4EFB-B74A-84BE-4281044A9CF6}" srcOrd="0" destOrd="2" presId="urn:microsoft.com/office/officeart/2005/8/layout/hProcess11"/>
    <dgm:cxn modelId="{E586D88C-AE7C-6344-A1EB-2DEAFD557FA3}" type="presOf" srcId="{B2221061-7118-1D4C-AAF4-1ACA918CB50B}" destId="{5B9E0160-1A9E-2E46-B3CD-880D3B8DB6ED}" srcOrd="0" destOrd="1" presId="urn:microsoft.com/office/officeart/2005/8/layout/hProcess11"/>
    <dgm:cxn modelId="{2FA25290-4E45-F140-91E2-CE95B3AD59BC}" srcId="{8E8AC6C6-5E29-0643-AF7B-E99F3462B859}" destId="{1F5B2A7B-7821-874F-BD1F-119B350E7B01}" srcOrd="6" destOrd="0" parTransId="{2AAF62C7-1906-1B4D-9457-80D4DCC954BF}" sibTransId="{49E98DD5-245E-ED4A-ADF3-F03E1A0DE7BB}"/>
    <dgm:cxn modelId="{C8D14696-B0BD-7540-BA47-211B87EDC46B}" srcId="{3EB3358E-A1C4-C94F-9B1D-8469F94C3708}" destId="{CD87C9E1-5E25-FC45-AE63-DE01B4D503DD}" srcOrd="1" destOrd="0" parTransId="{AA2B2C66-2778-C347-97C9-83FAF076E470}" sibTransId="{96DA6C1E-6F0D-F844-9EEB-85A4D0308ADC}"/>
    <dgm:cxn modelId="{439F029B-7E38-7C4D-9A64-2D5799AFD4C7}" srcId="{3EB3358E-A1C4-C94F-9B1D-8469F94C3708}" destId="{7F502D6D-716E-0F42-8B51-9A14477808E5}" srcOrd="3" destOrd="0" parTransId="{D45B23F8-D0A6-D34D-B9FC-69A0DE5E9B16}" sibTransId="{89C148FA-E004-1D45-9485-7470F36A4356}"/>
    <dgm:cxn modelId="{8F2F9E9B-910F-834C-A9F9-AEE912B3573C}" srcId="{8E8AC6C6-5E29-0643-AF7B-E99F3462B859}" destId="{1A2AF00E-1164-FA40-BEED-E51C7BF7EC24}" srcOrd="3" destOrd="0" parTransId="{41566799-28FD-0149-8DDF-3A84523D5CB5}" sibTransId="{61CE958E-24E5-BC46-805B-584D72740F82}"/>
    <dgm:cxn modelId="{1CA4149C-A7DB-0E44-91C1-B3CBB9D086C8}" type="presOf" srcId="{3DCC138D-32A9-AA44-A433-C97D98752B83}" destId="{5B9E0160-1A9E-2E46-B3CD-880D3B8DB6ED}" srcOrd="0" destOrd="4" presId="urn:microsoft.com/office/officeart/2005/8/layout/hProcess11"/>
    <dgm:cxn modelId="{C8092CA0-E490-3E48-8227-9474AA1C5F6D}" type="presOf" srcId="{5DEE1034-75CC-594B-8DCB-316C17BE3B00}" destId="{9204AC92-B20D-EC4D-B5DB-9D8FA45B76A8}" srcOrd="0" destOrd="1" presId="urn:microsoft.com/office/officeart/2005/8/layout/hProcess11"/>
    <dgm:cxn modelId="{CE0C4DA2-D29E-194B-AE8F-2E4FCC88502F}" srcId="{7969BF1C-35A1-D14F-86D5-F6F4ADFFA359}" destId="{895A08C9-0AEC-5442-9C1F-0A2426B64A18}" srcOrd="1" destOrd="0" parTransId="{A01894B8-A1B4-F942-9BA5-9EE4EE571B70}" sibTransId="{A5F6CEDA-B45A-5044-AC07-2AF8EF6588B3}"/>
    <dgm:cxn modelId="{F82E9FA4-F7AD-074D-9A6E-4D8411D05793}" type="presOf" srcId="{3EB3358E-A1C4-C94F-9B1D-8469F94C3708}" destId="{30B5B33A-2C62-2F40-BFC3-E332C52A3C4A}" srcOrd="0" destOrd="0" presId="urn:microsoft.com/office/officeart/2005/8/layout/hProcess11"/>
    <dgm:cxn modelId="{E2E246A7-26CC-BB4D-A391-C2799D32B327}" type="presOf" srcId="{ADD8490E-52F7-8F41-A62F-DCE35C51506C}" destId="{647672D7-E29D-6444-B147-D3B6B88E881F}" srcOrd="0" destOrd="3" presId="urn:microsoft.com/office/officeart/2005/8/layout/hProcess11"/>
    <dgm:cxn modelId="{578BE5A9-F304-D047-90A6-AA2932F0B152}" type="presOf" srcId="{8E8AC6C6-5E29-0643-AF7B-E99F3462B859}" destId="{336C2CEA-589A-DA4C-9DB9-BAF5F708E45F}" srcOrd="0" destOrd="0" presId="urn:microsoft.com/office/officeart/2005/8/layout/hProcess11"/>
    <dgm:cxn modelId="{021F5DAD-081B-5445-A6FC-020659AFECC0}" type="presOf" srcId="{895A08C9-0AEC-5442-9C1F-0A2426B64A18}" destId="{3DA5EA22-F171-0D45-9B51-B09C4C186A3E}" srcOrd="0" destOrd="2" presId="urn:microsoft.com/office/officeart/2005/8/layout/hProcess11"/>
    <dgm:cxn modelId="{FF93DFB3-9F0C-A14D-A54B-B35772FDA9DE}" type="presOf" srcId="{112A9ED7-DFA3-2C4D-9A7D-64C4DEB223FD}" destId="{30B5B33A-2C62-2F40-BFC3-E332C52A3C4A}" srcOrd="0" destOrd="1" presId="urn:microsoft.com/office/officeart/2005/8/layout/hProcess11"/>
    <dgm:cxn modelId="{CBF90FB5-0FEE-5148-AA1E-83C1E46C776A}" type="presOf" srcId="{7969BF1C-35A1-D14F-86D5-F6F4ADFFA359}" destId="{3DA5EA22-F171-0D45-9B51-B09C4C186A3E}" srcOrd="0" destOrd="0" presId="urn:microsoft.com/office/officeart/2005/8/layout/hProcess11"/>
    <dgm:cxn modelId="{52B597B9-2CC5-5247-84A6-748F547EDAF4}" type="presOf" srcId="{96524E73-17FC-AB4C-9B83-9561C6398634}" destId="{647672D7-E29D-6444-B147-D3B6B88E881F}" srcOrd="0" destOrd="2" presId="urn:microsoft.com/office/officeart/2005/8/layout/hProcess11"/>
    <dgm:cxn modelId="{9CD75EBA-82BD-3745-A9F5-F434812A69C7}" srcId="{04E6420D-652A-4348-8746-0F1A8D8F7828}" destId="{7AE3B115-9162-A54A-89B2-58C7B6BF9289}" srcOrd="0" destOrd="0" parTransId="{41818E38-5A59-4A45-A19E-F21AC570C77B}" sibTransId="{D609AA15-14FC-C549-B49C-B0CE14DB253D}"/>
    <dgm:cxn modelId="{19C9C2BC-6F50-0448-B8BA-8B254933CE8A}" type="presOf" srcId="{1544ADCD-4033-3B4E-8E40-EC593DEEE9C8}" destId="{01F47850-DB4A-A644-8954-B1C0A2CEB159}" srcOrd="0" destOrd="1" presId="urn:microsoft.com/office/officeart/2005/8/layout/hProcess11"/>
    <dgm:cxn modelId="{C3ECFABC-2425-184C-ABE6-2F6FF5309EA9}" srcId="{1A2AF00E-1164-FA40-BEED-E51C7BF7EC24}" destId="{C2FA24C2-440F-9E49-BCA4-2442A3B90343}" srcOrd="2" destOrd="0" parTransId="{958F9170-3F47-6A49-9C4C-5FA28B875F79}" sibTransId="{AB692470-5EE0-964C-B038-4FD66DBDFE1C}"/>
    <dgm:cxn modelId="{6BA679BD-7A65-4746-8194-79F60E4E23AD}" srcId="{8E8AC6C6-5E29-0643-AF7B-E99F3462B859}" destId="{95B876EB-6CB6-DC4D-B70E-442A8A6BACBA}" srcOrd="2" destOrd="0" parTransId="{955504E4-5403-9D4D-8FBB-C7A1848DC800}" sibTransId="{64FF5E84-09D9-7A49-9032-F85F5E749AAC}"/>
    <dgm:cxn modelId="{47E3D4BF-0ADC-E147-BC4B-E8AEAF2A66E9}" type="presOf" srcId="{37CF3EBB-3BFC-7D4D-94B3-94215AF34EAD}" destId="{A7489E51-4EFB-B74A-84BE-4281044A9CF6}" srcOrd="0" destOrd="3" presId="urn:microsoft.com/office/officeart/2005/8/layout/hProcess11"/>
    <dgm:cxn modelId="{85E865C0-2530-4B4F-A48F-313430CD9C96}" type="presOf" srcId="{29B26A79-C709-2248-A488-996EC30BC6D3}" destId="{647672D7-E29D-6444-B147-D3B6B88E881F}" srcOrd="0" destOrd="5" presId="urn:microsoft.com/office/officeart/2005/8/layout/hProcess11"/>
    <dgm:cxn modelId="{C48F33C2-9082-7A41-B05B-AAF255D2176C}" srcId="{8E8AC6C6-5E29-0643-AF7B-E99F3462B859}" destId="{04E6420D-652A-4348-8746-0F1A8D8F7828}" srcOrd="0" destOrd="0" parTransId="{79E0F6F6-8410-3D40-B61D-B22AB1F6B100}" sibTransId="{34A29B7F-77E7-1943-A026-7C5C201ACB75}"/>
    <dgm:cxn modelId="{EBF2ACC7-9DF6-BF4E-B94B-1A15FAAA319C}" type="presOf" srcId="{667A4C61-D675-EE44-B378-271542EC4782}" destId="{5B9E0160-1A9E-2E46-B3CD-880D3B8DB6ED}" srcOrd="0" destOrd="2" presId="urn:microsoft.com/office/officeart/2005/8/layout/hProcess11"/>
    <dgm:cxn modelId="{89775CCD-1F5A-9643-AE80-D51859EF97D5}" srcId="{95B876EB-6CB6-DC4D-B70E-442A8A6BACBA}" destId="{29B26A79-C709-2248-A488-996EC30BC6D3}" srcOrd="4" destOrd="0" parTransId="{90321176-7857-B346-B41A-E556BD90D9FC}" sibTransId="{BB85D652-CA17-0F4E-A510-D6A58FE1C585}"/>
    <dgm:cxn modelId="{FF203ACE-1F9D-854B-BF9E-B7575A50DDA1}" srcId="{3EB3358E-A1C4-C94F-9B1D-8469F94C3708}" destId="{112A9ED7-DFA3-2C4D-9A7D-64C4DEB223FD}" srcOrd="0" destOrd="0" parTransId="{41B3AD31-F7AE-7845-8373-361B75D9F50B}" sibTransId="{05E3AB24-B123-AA4E-B2AF-FCE68705B93E}"/>
    <dgm:cxn modelId="{F78C85DA-71C1-B844-9020-5602726310D5}" srcId="{04E6420D-652A-4348-8746-0F1A8D8F7828}" destId="{4F48AA62-9293-E441-B424-BD7962093539}" srcOrd="1" destOrd="0" parTransId="{9F7F9182-60D6-0C4D-A00D-9930A829D248}" sibTransId="{E908329F-B5E2-8340-A056-80C8B0BB224E}"/>
    <dgm:cxn modelId="{29EAF8E0-E71A-BE49-86B4-E8CB0D076B62}" srcId="{ED45A225-C0C2-8048-B519-60D38C9E17C6}" destId="{CC6004EF-5C04-8640-AF65-8F3039A9E41D}" srcOrd="1" destOrd="0" parTransId="{69A38560-1D90-BB45-A595-B6778D9C39A0}" sibTransId="{247F5D15-1C95-A848-968F-55F0411C1F70}"/>
    <dgm:cxn modelId="{DC9E8EE1-F40B-CC4C-B0D0-E71A7B02C8B4}" srcId="{7969BF1C-35A1-D14F-86D5-F6F4ADFFA359}" destId="{604A3D4C-3B72-2C43-A89B-65EBECFEE60E}" srcOrd="2" destOrd="0" parTransId="{875E45FD-AE96-FB4C-B2B0-DFD804B5BAF1}" sibTransId="{9E649DB0-4EEF-9D48-9D3A-01E07A51B15D}"/>
    <dgm:cxn modelId="{8C80A3E6-9995-5740-9A97-253FF6805D7A}" srcId="{95B876EB-6CB6-DC4D-B70E-442A8A6BACBA}" destId="{F2E82C5C-155F-FD4D-906B-60293E5165C9}" srcOrd="3" destOrd="0" parTransId="{C0232079-CA75-4142-861E-D11508A3AAC0}" sibTransId="{2C3ED946-ED87-7245-A0F8-7B7DE53E8B46}"/>
    <dgm:cxn modelId="{B6CBF9EB-83A5-4644-914D-040E72D12C21}" type="presOf" srcId="{8C07E709-E9C4-3942-8B24-FD84E5171CDC}" destId="{647672D7-E29D-6444-B147-D3B6B88E881F}" srcOrd="0" destOrd="1" presId="urn:microsoft.com/office/officeart/2005/8/layout/hProcess11"/>
    <dgm:cxn modelId="{6A29FEEB-A196-9447-B5EA-BFDA575B18E2}" type="presOf" srcId="{04E6420D-652A-4348-8746-0F1A8D8F7828}" destId="{A7489E51-4EFB-B74A-84BE-4281044A9CF6}" srcOrd="0" destOrd="0" presId="urn:microsoft.com/office/officeart/2005/8/layout/hProcess11"/>
    <dgm:cxn modelId="{52A7CBEC-B04F-6B4F-A71A-EA0C21547560}" type="presOf" srcId="{27CACE95-2E38-0745-8858-EF40180222E5}" destId="{01F47850-DB4A-A644-8954-B1C0A2CEB159}" srcOrd="0" destOrd="2" presId="urn:microsoft.com/office/officeart/2005/8/layout/hProcess11"/>
    <dgm:cxn modelId="{733F5EEE-2962-1642-BF01-40ADA016D3A5}" type="presOf" srcId="{892440AA-94B0-FA4A-8131-FF99AFC69BC6}" destId="{6B2EBBBD-5185-6944-9A9C-8631B5FED564}" srcOrd="0" destOrd="1" presId="urn:microsoft.com/office/officeart/2005/8/layout/hProcess11"/>
    <dgm:cxn modelId="{199E30F2-F129-4B41-92BF-D3CF3A2DCCB6}" srcId="{1F5B2A7B-7821-874F-BD1F-119B350E7B01}" destId="{892440AA-94B0-FA4A-8131-FF99AFC69BC6}" srcOrd="0" destOrd="0" parTransId="{1434CDF4-F7A5-9C46-AAB8-8DE9ABB385F8}" sibTransId="{6BA46E47-2BBA-8F46-8C15-1D7E8CA98B54}"/>
    <dgm:cxn modelId="{BEA259F2-5718-E348-926F-F9A1556A3AAB}" type="presOf" srcId="{CD87C9E1-5E25-FC45-AE63-DE01B4D503DD}" destId="{30B5B33A-2C62-2F40-BFC3-E332C52A3C4A}" srcOrd="0" destOrd="2" presId="urn:microsoft.com/office/officeart/2005/8/layout/hProcess11"/>
    <dgm:cxn modelId="{899206FF-B146-F940-9E78-2B19639B7216}" type="presParOf" srcId="{336C2CEA-589A-DA4C-9DB9-BAF5F708E45F}" destId="{B964F050-9133-9E48-8E53-1180CD3A898E}" srcOrd="0" destOrd="0" presId="urn:microsoft.com/office/officeart/2005/8/layout/hProcess11"/>
    <dgm:cxn modelId="{F8057432-21C1-6740-A78D-7CEB2AC8B69D}" type="presParOf" srcId="{336C2CEA-589A-DA4C-9DB9-BAF5F708E45F}" destId="{809A6CE2-6A4B-9848-A0BE-CDE688C84B10}" srcOrd="1" destOrd="0" presId="urn:microsoft.com/office/officeart/2005/8/layout/hProcess11"/>
    <dgm:cxn modelId="{5E3C9780-F647-7A45-A5AA-26360FEAFED1}" type="presParOf" srcId="{809A6CE2-6A4B-9848-A0BE-CDE688C84B10}" destId="{A0505EE0-D0E2-C648-9FEA-D345D37A9672}" srcOrd="0" destOrd="0" presId="urn:microsoft.com/office/officeart/2005/8/layout/hProcess11"/>
    <dgm:cxn modelId="{4DB2455F-63E0-9640-9B69-718C3974481F}" type="presParOf" srcId="{A0505EE0-D0E2-C648-9FEA-D345D37A9672}" destId="{A7489E51-4EFB-B74A-84BE-4281044A9CF6}" srcOrd="0" destOrd="0" presId="urn:microsoft.com/office/officeart/2005/8/layout/hProcess11"/>
    <dgm:cxn modelId="{A2831624-EB68-464F-8CCC-2A3DFC5EDAEA}" type="presParOf" srcId="{A0505EE0-D0E2-C648-9FEA-D345D37A9672}" destId="{3018CB3D-35EC-E64B-AAF2-EE1ABD26155D}" srcOrd="1" destOrd="0" presId="urn:microsoft.com/office/officeart/2005/8/layout/hProcess11"/>
    <dgm:cxn modelId="{61EC1F09-84C0-6D45-9CF4-4457CEF0ADBC}" type="presParOf" srcId="{A0505EE0-D0E2-C648-9FEA-D345D37A9672}" destId="{57CBBEB0-47C4-E942-B7C2-E3F915FD453A}" srcOrd="2" destOrd="0" presId="urn:microsoft.com/office/officeart/2005/8/layout/hProcess11"/>
    <dgm:cxn modelId="{A76A508C-43A0-F347-98B3-3CDEA21F2592}" type="presParOf" srcId="{809A6CE2-6A4B-9848-A0BE-CDE688C84B10}" destId="{EB3265B6-049C-D746-8F34-1FA36D699B00}" srcOrd="1" destOrd="0" presId="urn:microsoft.com/office/officeart/2005/8/layout/hProcess11"/>
    <dgm:cxn modelId="{85E2DCF9-2A0C-7D41-A0A8-09CEB510E9E4}" type="presParOf" srcId="{809A6CE2-6A4B-9848-A0BE-CDE688C84B10}" destId="{3FE6ABA8-AA3A-2447-8A7C-55AF39C3BB92}" srcOrd="2" destOrd="0" presId="urn:microsoft.com/office/officeart/2005/8/layout/hProcess11"/>
    <dgm:cxn modelId="{6D927E4E-BAD7-B44A-AC8A-9BF66DC1D4CF}" type="presParOf" srcId="{3FE6ABA8-AA3A-2447-8A7C-55AF39C3BB92}" destId="{9204AC92-B20D-EC4D-B5DB-9D8FA45B76A8}" srcOrd="0" destOrd="0" presId="urn:microsoft.com/office/officeart/2005/8/layout/hProcess11"/>
    <dgm:cxn modelId="{3A4D812A-CD37-DC45-B270-8C8B1D58E175}" type="presParOf" srcId="{3FE6ABA8-AA3A-2447-8A7C-55AF39C3BB92}" destId="{3AA44315-73DE-F641-B0D8-0CA1611D7B22}" srcOrd="1" destOrd="0" presId="urn:microsoft.com/office/officeart/2005/8/layout/hProcess11"/>
    <dgm:cxn modelId="{5F8C212C-F44B-2C48-8A32-AB90AD2070AE}" type="presParOf" srcId="{3FE6ABA8-AA3A-2447-8A7C-55AF39C3BB92}" destId="{20EB9554-3258-A54B-86D6-C0236C52F07D}" srcOrd="2" destOrd="0" presId="urn:microsoft.com/office/officeart/2005/8/layout/hProcess11"/>
    <dgm:cxn modelId="{F9E32C06-107F-6F47-997C-6733A3817E56}" type="presParOf" srcId="{809A6CE2-6A4B-9848-A0BE-CDE688C84B10}" destId="{B3109956-AB5B-BD48-8857-82BBCDAC3821}" srcOrd="3" destOrd="0" presId="urn:microsoft.com/office/officeart/2005/8/layout/hProcess11"/>
    <dgm:cxn modelId="{20CFC842-D061-7845-96A1-88DA195A0007}" type="presParOf" srcId="{809A6CE2-6A4B-9848-A0BE-CDE688C84B10}" destId="{6B02FC6C-5FA1-A440-8404-94DE965216E0}" srcOrd="4" destOrd="0" presId="urn:microsoft.com/office/officeart/2005/8/layout/hProcess11"/>
    <dgm:cxn modelId="{83E7F492-CAEC-FD41-B925-F57862A8EC49}" type="presParOf" srcId="{6B02FC6C-5FA1-A440-8404-94DE965216E0}" destId="{647672D7-E29D-6444-B147-D3B6B88E881F}" srcOrd="0" destOrd="0" presId="urn:microsoft.com/office/officeart/2005/8/layout/hProcess11"/>
    <dgm:cxn modelId="{6FE664C2-912F-0C47-82C6-C2680BCD3C72}" type="presParOf" srcId="{6B02FC6C-5FA1-A440-8404-94DE965216E0}" destId="{DFAE1663-56C4-0346-894B-3BB260FD7F57}" srcOrd="1" destOrd="0" presId="urn:microsoft.com/office/officeart/2005/8/layout/hProcess11"/>
    <dgm:cxn modelId="{352A5229-6D7D-2744-9574-E4217FC84549}" type="presParOf" srcId="{6B02FC6C-5FA1-A440-8404-94DE965216E0}" destId="{AF0F0C79-420B-8E41-857D-8BE25B18ABA8}" srcOrd="2" destOrd="0" presId="urn:microsoft.com/office/officeart/2005/8/layout/hProcess11"/>
    <dgm:cxn modelId="{B5A1F171-A889-ED4B-94E6-946964ECDD4A}" type="presParOf" srcId="{809A6CE2-6A4B-9848-A0BE-CDE688C84B10}" destId="{A27EA994-07A9-A748-979C-A5790043AF3F}" srcOrd="5" destOrd="0" presId="urn:microsoft.com/office/officeart/2005/8/layout/hProcess11"/>
    <dgm:cxn modelId="{B4EEF4B0-6BF7-A343-8988-D01BD8DF3C01}" type="presParOf" srcId="{809A6CE2-6A4B-9848-A0BE-CDE688C84B10}" destId="{E039A1E6-D0D2-0844-8B05-9A47ED550A5E}" srcOrd="6" destOrd="0" presId="urn:microsoft.com/office/officeart/2005/8/layout/hProcess11"/>
    <dgm:cxn modelId="{0AF464CF-8A36-FE4F-8716-60DAAEAFF801}" type="presParOf" srcId="{E039A1E6-D0D2-0844-8B05-9A47ED550A5E}" destId="{5B9E0160-1A9E-2E46-B3CD-880D3B8DB6ED}" srcOrd="0" destOrd="0" presId="urn:microsoft.com/office/officeart/2005/8/layout/hProcess11"/>
    <dgm:cxn modelId="{D6E20CE5-4D70-7945-A3C2-6446EDFB6404}" type="presParOf" srcId="{E039A1E6-D0D2-0844-8B05-9A47ED550A5E}" destId="{8C81A5A5-5B97-4A44-ABB4-DCF918E4CE4E}" srcOrd="1" destOrd="0" presId="urn:microsoft.com/office/officeart/2005/8/layout/hProcess11"/>
    <dgm:cxn modelId="{82A6267D-F483-9443-B508-A4CAD8DD8808}" type="presParOf" srcId="{E039A1E6-D0D2-0844-8B05-9A47ED550A5E}" destId="{729B4877-5C6C-C74C-A3AD-9DF143F4BA54}" srcOrd="2" destOrd="0" presId="urn:microsoft.com/office/officeart/2005/8/layout/hProcess11"/>
    <dgm:cxn modelId="{E8FF778D-DBD9-F345-9FA2-64BDB582FDEC}" type="presParOf" srcId="{809A6CE2-6A4B-9848-A0BE-CDE688C84B10}" destId="{280CE56B-98A8-1143-AF4D-87DF97639A45}" srcOrd="7" destOrd="0" presId="urn:microsoft.com/office/officeart/2005/8/layout/hProcess11"/>
    <dgm:cxn modelId="{2C556F3B-417A-604C-AF94-6E76E7F65A47}" type="presParOf" srcId="{809A6CE2-6A4B-9848-A0BE-CDE688C84B10}" destId="{882906BE-9C47-8D4C-9194-FFC02A05AFB2}" srcOrd="8" destOrd="0" presId="urn:microsoft.com/office/officeart/2005/8/layout/hProcess11"/>
    <dgm:cxn modelId="{8B82B48A-68D3-AE46-9CB3-2EABC6A9391E}" type="presParOf" srcId="{882906BE-9C47-8D4C-9194-FFC02A05AFB2}" destId="{01F47850-DB4A-A644-8954-B1C0A2CEB159}" srcOrd="0" destOrd="0" presId="urn:microsoft.com/office/officeart/2005/8/layout/hProcess11"/>
    <dgm:cxn modelId="{D3DD16E6-39CD-4141-A797-E0DC579DC325}" type="presParOf" srcId="{882906BE-9C47-8D4C-9194-FFC02A05AFB2}" destId="{4070FB09-35FA-594F-802A-0016382906B0}" srcOrd="1" destOrd="0" presId="urn:microsoft.com/office/officeart/2005/8/layout/hProcess11"/>
    <dgm:cxn modelId="{B56AFAA0-3A35-4147-A715-0C718204D6C0}" type="presParOf" srcId="{882906BE-9C47-8D4C-9194-FFC02A05AFB2}" destId="{BFC0FE90-9FDB-9044-AAE9-52C8FBE42EA1}" srcOrd="2" destOrd="0" presId="urn:microsoft.com/office/officeart/2005/8/layout/hProcess11"/>
    <dgm:cxn modelId="{7996BACD-357A-FE49-8C23-FD519D23670F}" type="presParOf" srcId="{809A6CE2-6A4B-9848-A0BE-CDE688C84B10}" destId="{72F5B31A-F3F8-7645-9A09-B7C0B3ACC83D}" srcOrd="9" destOrd="0" presId="urn:microsoft.com/office/officeart/2005/8/layout/hProcess11"/>
    <dgm:cxn modelId="{41C665FD-E73E-2D4C-9888-BD95B7F53391}" type="presParOf" srcId="{809A6CE2-6A4B-9848-A0BE-CDE688C84B10}" destId="{8C8F9828-9ED0-6946-BA36-A861BE5622EB}" srcOrd="10" destOrd="0" presId="urn:microsoft.com/office/officeart/2005/8/layout/hProcess11"/>
    <dgm:cxn modelId="{D3649E5E-61F3-C048-91DC-B109EEB77D45}" type="presParOf" srcId="{8C8F9828-9ED0-6946-BA36-A861BE5622EB}" destId="{3DA5EA22-F171-0D45-9B51-B09C4C186A3E}" srcOrd="0" destOrd="0" presId="urn:microsoft.com/office/officeart/2005/8/layout/hProcess11"/>
    <dgm:cxn modelId="{56141DFD-224D-DB46-8464-AD9E858A99FA}" type="presParOf" srcId="{8C8F9828-9ED0-6946-BA36-A861BE5622EB}" destId="{0813E92F-33AD-3B46-AD7F-0C8DD69852BC}" srcOrd="1" destOrd="0" presId="urn:microsoft.com/office/officeart/2005/8/layout/hProcess11"/>
    <dgm:cxn modelId="{3BDCF1FA-4BD6-4841-8AC1-6A429C3FD10C}" type="presParOf" srcId="{8C8F9828-9ED0-6946-BA36-A861BE5622EB}" destId="{A6C4A2C5-BB88-2644-8597-C86F405E8322}" srcOrd="2" destOrd="0" presId="urn:microsoft.com/office/officeart/2005/8/layout/hProcess11"/>
    <dgm:cxn modelId="{4F9DC4DE-DB66-F74E-967A-4BF3E1FFD638}" type="presParOf" srcId="{809A6CE2-6A4B-9848-A0BE-CDE688C84B10}" destId="{5BD95639-1EA2-9947-AB4E-2E1415B2FC78}" srcOrd="11" destOrd="0" presId="urn:microsoft.com/office/officeart/2005/8/layout/hProcess11"/>
    <dgm:cxn modelId="{DA618C53-BF3A-B440-BE42-C31516A82B33}" type="presParOf" srcId="{809A6CE2-6A4B-9848-A0BE-CDE688C84B10}" destId="{4141E497-6247-7A4F-B616-7B5E3570A95E}" srcOrd="12" destOrd="0" presId="urn:microsoft.com/office/officeart/2005/8/layout/hProcess11"/>
    <dgm:cxn modelId="{C166BF87-F8DB-0746-AEE2-9B4BDBFD9FE0}" type="presParOf" srcId="{4141E497-6247-7A4F-B616-7B5E3570A95E}" destId="{6B2EBBBD-5185-6944-9A9C-8631B5FED564}" srcOrd="0" destOrd="0" presId="urn:microsoft.com/office/officeart/2005/8/layout/hProcess11"/>
    <dgm:cxn modelId="{39D32C2F-EDE1-9940-80A9-26397E49D908}" type="presParOf" srcId="{4141E497-6247-7A4F-B616-7B5E3570A95E}" destId="{1222D536-5FEF-9A46-B6C4-84A0B358001A}" srcOrd="1" destOrd="0" presId="urn:microsoft.com/office/officeart/2005/8/layout/hProcess11"/>
    <dgm:cxn modelId="{93B4892E-74F0-0C47-B305-445E3C8C16B9}" type="presParOf" srcId="{4141E497-6247-7A4F-B616-7B5E3570A95E}" destId="{40E6707A-F184-D54E-B0A0-F8BE2B24A037}" srcOrd="2" destOrd="0" presId="urn:microsoft.com/office/officeart/2005/8/layout/hProcess11"/>
    <dgm:cxn modelId="{54D186CF-D01A-FC43-B8E3-E6DBDEBE5325}" type="presParOf" srcId="{809A6CE2-6A4B-9848-A0BE-CDE688C84B10}" destId="{34B3F266-09ED-6A41-A188-E5B5461CE6AB}" srcOrd="13" destOrd="0" presId="urn:microsoft.com/office/officeart/2005/8/layout/hProcess11"/>
    <dgm:cxn modelId="{05F58DBB-EA92-B045-A124-5F681AEBBB24}" type="presParOf" srcId="{809A6CE2-6A4B-9848-A0BE-CDE688C84B10}" destId="{D8CEE18C-5ED2-F843-8D5E-C69473903FA6}" srcOrd="14" destOrd="0" presId="urn:microsoft.com/office/officeart/2005/8/layout/hProcess11"/>
    <dgm:cxn modelId="{3B6A5E50-7C20-B043-9A3A-F108251F6D60}" type="presParOf" srcId="{D8CEE18C-5ED2-F843-8D5E-C69473903FA6}" destId="{30B5B33A-2C62-2F40-BFC3-E332C52A3C4A}" srcOrd="0" destOrd="0" presId="urn:microsoft.com/office/officeart/2005/8/layout/hProcess11"/>
    <dgm:cxn modelId="{1F868E37-55C7-634D-87A7-BF672D7C9C46}" type="presParOf" srcId="{D8CEE18C-5ED2-F843-8D5E-C69473903FA6}" destId="{5036AE44-CD62-DA40-8720-2E77805DDD86}" srcOrd="1" destOrd="0" presId="urn:microsoft.com/office/officeart/2005/8/layout/hProcess11"/>
    <dgm:cxn modelId="{51561450-A7EC-4D44-9B72-EAB8F3758A45}" type="presParOf" srcId="{D8CEE18C-5ED2-F843-8D5E-C69473903FA6}" destId="{AF8CE345-C0F5-8F4B-A8C4-A7D5B1D0D3E7}"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531CCC-3B0D-3948-A23D-22C24FEF8D50}"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2D9C0E9B-C73A-2248-B4B3-F1485F6C1578}">
      <dgm:prSet phldrT="[Text]" custT="1"/>
      <dgm:spPr/>
      <dgm:t>
        <a:bodyPr/>
        <a:lstStyle/>
        <a:p>
          <a:r>
            <a:rPr lang="en-US" sz="1200" b="1" dirty="0"/>
            <a:t>Q3 2020</a:t>
          </a:r>
          <a:r>
            <a:rPr lang="en-US" sz="1200" dirty="0"/>
            <a:t>:</a:t>
          </a:r>
        </a:p>
        <a:p>
          <a:r>
            <a:rPr lang="en-US" sz="1200" dirty="0"/>
            <a:t>- Servers (CUB): </a:t>
          </a:r>
          <a:r>
            <a:rPr lang="en-US" sz="1200" b="1" dirty="0"/>
            <a:t>36+</a:t>
          </a:r>
          <a:r>
            <a:rPr lang="en-US" sz="1200" dirty="0"/>
            <a:t> EFU (11+), EPICS (8), Kafka (11), </a:t>
          </a:r>
          <a:r>
            <a:rPr lang="en-US" sz="1200" dirty="0" err="1"/>
            <a:t>Filewriter</a:t>
          </a:r>
          <a:r>
            <a:rPr lang="en-US" sz="1200" dirty="0"/>
            <a:t> (6)</a:t>
          </a:r>
        </a:p>
        <a:p>
          <a:r>
            <a:rPr lang="en-US" sz="1200" dirty="0"/>
            <a:t>- VM (CUB): 500+ cores, 4TB+ RAM</a:t>
          </a:r>
        </a:p>
        <a:p>
          <a:r>
            <a:rPr lang="en-US" sz="1200" dirty="0"/>
            <a:t>- VM (CPH): 400+, 4TB+ RAM, GPU</a:t>
          </a:r>
        </a:p>
        <a:p>
          <a:r>
            <a:rPr lang="en-US" sz="1200" dirty="0"/>
            <a:t>- HPC (CPH): 1000 cores?</a:t>
          </a:r>
        </a:p>
      </dgm:t>
    </dgm:pt>
    <dgm:pt modelId="{AD14F5AA-00B4-3148-BA31-9B7674110255}" type="parTrans" cxnId="{6535ACFE-DE70-E14D-97E5-B1C17D08008E}">
      <dgm:prSet/>
      <dgm:spPr/>
      <dgm:t>
        <a:bodyPr/>
        <a:lstStyle/>
        <a:p>
          <a:endParaRPr lang="en-US"/>
        </a:p>
      </dgm:t>
    </dgm:pt>
    <dgm:pt modelId="{C710F8FD-A891-B948-AEF4-1A609376649E}" type="sibTrans" cxnId="{6535ACFE-DE70-E14D-97E5-B1C17D08008E}">
      <dgm:prSet/>
      <dgm:spPr/>
      <dgm:t>
        <a:bodyPr/>
        <a:lstStyle/>
        <a:p>
          <a:endParaRPr lang="en-US"/>
        </a:p>
      </dgm:t>
    </dgm:pt>
    <dgm:pt modelId="{7AAAAD36-8F7F-8243-A052-943336BDB4D6}">
      <dgm:prSet phldrT="[Text]" custT="1"/>
      <dgm:spPr/>
      <dgm:t>
        <a:bodyPr/>
        <a:lstStyle/>
        <a:p>
          <a:r>
            <a:rPr lang="en-US" sz="1200" b="1" dirty="0"/>
            <a:t>Q2 2022</a:t>
          </a:r>
          <a:r>
            <a:rPr lang="en-US" sz="1200" dirty="0"/>
            <a:t>:</a:t>
          </a:r>
          <a:br>
            <a:rPr lang="en-US" sz="1200" dirty="0"/>
          </a:br>
          <a:r>
            <a:rPr lang="en-US" sz="1200" dirty="0"/>
            <a:t>- server-room buildout (CPH): Phase 2 (</a:t>
          </a:r>
          <a:r>
            <a:rPr lang="en-US" sz="1200" dirty="0" err="1"/>
            <a:t>redundancy+capacity</a:t>
          </a:r>
          <a:r>
            <a:rPr lang="en-US" sz="1200" dirty="0"/>
            <a:t>)</a:t>
          </a:r>
        </a:p>
      </dgm:t>
    </dgm:pt>
    <dgm:pt modelId="{0A510C3C-84AE-6B4F-A274-8E6693F9C10A}" type="parTrans" cxnId="{E5E7061A-B7DC-4040-8D5F-D9F76E63E286}">
      <dgm:prSet/>
      <dgm:spPr/>
      <dgm:t>
        <a:bodyPr/>
        <a:lstStyle/>
        <a:p>
          <a:endParaRPr lang="en-US"/>
        </a:p>
      </dgm:t>
    </dgm:pt>
    <dgm:pt modelId="{498BD8EA-5B8B-764A-A38B-7D8F18A40AD6}" type="sibTrans" cxnId="{E5E7061A-B7DC-4040-8D5F-D9F76E63E286}">
      <dgm:prSet/>
      <dgm:spPr/>
      <dgm:t>
        <a:bodyPr/>
        <a:lstStyle/>
        <a:p>
          <a:endParaRPr lang="en-US"/>
        </a:p>
      </dgm:t>
    </dgm:pt>
    <dgm:pt modelId="{E1C62CEB-6944-9D4B-A62B-4686847C3279}">
      <dgm:prSet custT="1"/>
      <dgm:spPr/>
      <dgm:t>
        <a:bodyPr/>
        <a:lstStyle/>
        <a:p>
          <a:r>
            <a:rPr lang="en-US" sz="1200" b="1" dirty="0"/>
            <a:t>Q3 2019</a:t>
          </a:r>
          <a:r>
            <a:rPr lang="en-US" sz="1200" dirty="0"/>
            <a:t>:</a:t>
          </a:r>
          <a:br>
            <a:rPr lang="en-US" sz="1200" dirty="0"/>
          </a:br>
          <a:r>
            <a:rPr lang="en-US" sz="1200" dirty="0"/>
            <a:t>- Servers (Lund): 5 (</a:t>
          </a:r>
          <a:r>
            <a:rPr lang="en-US" sz="1200" dirty="0" err="1"/>
            <a:t>EoC</a:t>
          </a:r>
          <a:r>
            <a:rPr lang="en-US" sz="1200" dirty="0"/>
            <a:t> test)</a:t>
          </a:r>
        </a:p>
      </dgm:t>
    </dgm:pt>
    <dgm:pt modelId="{83E89A39-DCE8-5F42-9891-B373D8F670A1}" type="parTrans" cxnId="{C367A9C9-838A-8046-81EE-7F3FF1A9D6BD}">
      <dgm:prSet/>
      <dgm:spPr/>
      <dgm:t>
        <a:bodyPr/>
        <a:lstStyle/>
        <a:p>
          <a:endParaRPr lang="en-US"/>
        </a:p>
      </dgm:t>
    </dgm:pt>
    <dgm:pt modelId="{99EE2A86-2C95-BF4D-B438-7B5513BFDADA}" type="sibTrans" cxnId="{C367A9C9-838A-8046-81EE-7F3FF1A9D6BD}">
      <dgm:prSet/>
      <dgm:spPr/>
      <dgm:t>
        <a:bodyPr/>
        <a:lstStyle/>
        <a:p>
          <a:endParaRPr lang="en-US"/>
        </a:p>
      </dgm:t>
    </dgm:pt>
    <dgm:pt modelId="{E910F296-2921-1945-B39A-3AAF7AF712EE}">
      <dgm:prSet phldrT="[Text]" custT="1"/>
      <dgm:spPr/>
      <dgm:t>
        <a:bodyPr/>
        <a:lstStyle/>
        <a:p>
          <a:r>
            <a:rPr lang="en-US" sz="1200" b="1" dirty="0"/>
            <a:t>Q1 2020</a:t>
          </a:r>
          <a:r>
            <a:rPr lang="en-US" sz="1200" dirty="0"/>
            <a:t>:</a:t>
          </a:r>
        </a:p>
        <a:p>
          <a:r>
            <a:rPr lang="en-US" sz="1200" dirty="0"/>
            <a:t>- Storage (CUB): 1PB</a:t>
          </a:r>
        </a:p>
        <a:p>
          <a:r>
            <a:rPr lang="en-US" sz="1200" dirty="0"/>
            <a:t>- Storage (CPH): 1PB</a:t>
          </a:r>
        </a:p>
      </dgm:t>
    </dgm:pt>
    <dgm:pt modelId="{F708F1B2-BE52-CE4A-A0AB-B0823103F594}" type="sibTrans" cxnId="{E6823257-929B-064A-9A8E-C941E9E39608}">
      <dgm:prSet/>
      <dgm:spPr/>
      <dgm:t>
        <a:bodyPr/>
        <a:lstStyle/>
        <a:p>
          <a:endParaRPr lang="en-US"/>
        </a:p>
      </dgm:t>
    </dgm:pt>
    <dgm:pt modelId="{9CED2A6C-0903-ED43-8527-33A2FA6F679C}" type="parTrans" cxnId="{E6823257-929B-064A-9A8E-C941E9E39608}">
      <dgm:prSet/>
      <dgm:spPr/>
      <dgm:t>
        <a:bodyPr/>
        <a:lstStyle/>
        <a:p>
          <a:endParaRPr lang="en-US"/>
        </a:p>
      </dgm:t>
    </dgm:pt>
    <dgm:pt modelId="{DEB9A6A3-5D18-1749-B6F1-128B28A741EF}">
      <dgm:prSet custT="1"/>
      <dgm:spPr/>
      <dgm:t>
        <a:bodyPr/>
        <a:lstStyle/>
        <a:p>
          <a:r>
            <a:rPr lang="en-US" sz="1200" b="1" dirty="0"/>
            <a:t>Q4 2019</a:t>
          </a:r>
          <a:r>
            <a:rPr lang="en-US" sz="1200" dirty="0"/>
            <a:t>:</a:t>
          </a:r>
          <a:br>
            <a:rPr lang="en-US" sz="1200" dirty="0"/>
          </a:br>
          <a:r>
            <a:rPr lang="en-US" sz="1200" dirty="0"/>
            <a:t>- Network (CUB): rack network infrastructure</a:t>
          </a:r>
        </a:p>
      </dgm:t>
    </dgm:pt>
    <dgm:pt modelId="{7759CFF1-9925-4C4E-B997-BA24A787D108}" type="parTrans" cxnId="{59861B77-498F-BC4C-9AFE-643A73FE6730}">
      <dgm:prSet/>
      <dgm:spPr/>
      <dgm:t>
        <a:bodyPr/>
        <a:lstStyle/>
        <a:p>
          <a:endParaRPr lang="en-US"/>
        </a:p>
      </dgm:t>
    </dgm:pt>
    <dgm:pt modelId="{B6B4B76C-B269-D246-8D82-85614713F6D3}" type="sibTrans" cxnId="{59861B77-498F-BC4C-9AFE-643A73FE6730}">
      <dgm:prSet/>
      <dgm:spPr/>
      <dgm:t>
        <a:bodyPr/>
        <a:lstStyle/>
        <a:p>
          <a:endParaRPr lang="en-US"/>
        </a:p>
      </dgm:t>
    </dgm:pt>
    <dgm:pt modelId="{35C581DE-A23D-2A4C-8E9C-84811D6953E5}">
      <dgm:prSet custT="1"/>
      <dgm:spPr/>
      <dgm:t>
        <a:bodyPr/>
        <a:lstStyle/>
        <a:p>
          <a:r>
            <a:rPr lang="en-US" sz="1200" b="1" dirty="0"/>
            <a:t>Q3 2023:</a:t>
          </a:r>
        </a:p>
        <a:p>
          <a:r>
            <a:rPr lang="en-US" sz="1200" dirty="0"/>
            <a:t>- Servers (CUB): </a:t>
          </a:r>
          <a:r>
            <a:rPr lang="en-US" sz="1200" b="1" dirty="0"/>
            <a:t>36</a:t>
          </a:r>
          <a:r>
            <a:rPr lang="en-US" sz="1200" dirty="0"/>
            <a:t> EFU (16), EPICS (7), Kafka (10), </a:t>
          </a:r>
          <a:r>
            <a:rPr lang="en-US" sz="1200" dirty="0" err="1"/>
            <a:t>Filewriter</a:t>
          </a:r>
          <a:r>
            <a:rPr lang="en-US" sz="1200" dirty="0"/>
            <a:t> (3)</a:t>
          </a:r>
        </a:p>
        <a:p>
          <a:r>
            <a:rPr lang="en-US" sz="1200" dirty="0"/>
            <a:t>- VM (CUB): 500+ cores, 4TB+ RAM</a:t>
          </a:r>
        </a:p>
        <a:p>
          <a:r>
            <a:rPr lang="en-US" sz="1200" dirty="0"/>
            <a:t>- VM (CPH): 400+, 4TB+ RAM</a:t>
          </a:r>
        </a:p>
        <a:p>
          <a:r>
            <a:rPr lang="en-US" sz="1200" dirty="0"/>
            <a:t>- HPC (CPH): 1000 cores?</a:t>
          </a:r>
        </a:p>
        <a:p>
          <a:r>
            <a:rPr lang="en-US" sz="1200" dirty="0"/>
            <a:t>- Storage (CUB): 2PB</a:t>
          </a:r>
        </a:p>
        <a:p>
          <a:r>
            <a:rPr lang="en-US" sz="1200" dirty="0"/>
            <a:t>- Storage (CPH): 2PB</a:t>
          </a:r>
        </a:p>
        <a:p>
          <a:r>
            <a:rPr lang="en-US" sz="1200" b="0" dirty="0"/>
            <a:t>- Replacement HW</a:t>
          </a:r>
        </a:p>
      </dgm:t>
    </dgm:pt>
    <dgm:pt modelId="{B6F5B61F-F54D-3144-9FB8-75E0B98E3DED}" type="parTrans" cxnId="{39F88DF2-9ED7-594F-AE48-EAB64E952BCD}">
      <dgm:prSet/>
      <dgm:spPr/>
      <dgm:t>
        <a:bodyPr/>
        <a:lstStyle/>
        <a:p>
          <a:endParaRPr lang="en-US"/>
        </a:p>
      </dgm:t>
    </dgm:pt>
    <dgm:pt modelId="{9F56D481-0756-0E43-AEE7-D9816F9462B8}" type="sibTrans" cxnId="{39F88DF2-9ED7-594F-AE48-EAB64E952BCD}">
      <dgm:prSet/>
      <dgm:spPr/>
      <dgm:t>
        <a:bodyPr/>
        <a:lstStyle/>
        <a:p>
          <a:endParaRPr lang="en-US"/>
        </a:p>
      </dgm:t>
    </dgm:pt>
    <dgm:pt modelId="{C5F7ED48-2BC1-C64B-9B4A-87A3D66F0364}">
      <dgm:prSet custT="1"/>
      <dgm:spPr/>
      <dgm:t>
        <a:bodyPr/>
        <a:lstStyle/>
        <a:p>
          <a:r>
            <a:rPr lang="en-US" sz="1200" b="1" dirty="0"/>
            <a:t>Q1 2022</a:t>
          </a:r>
          <a:r>
            <a:rPr lang="en-US" sz="1200" dirty="0"/>
            <a:t>:</a:t>
          </a:r>
          <a:br>
            <a:rPr lang="en-US" sz="1200" dirty="0"/>
          </a:br>
          <a:r>
            <a:rPr lang="en-US" sz="1200" dirty="0"/>
            <a:t>- HPC (CPH): ODIN (3000 cores)</a:t>
          </a:r>
        </a:p>
      </dgm:t>
    </dgm:pt>
    <dgm:pt modelId="{8C2EBBC1-1A9B-CF46-B314-1530F1D03E77}" type="parTrans" cxnId="{45FBE923-6581-1548-B612-2C18751B5EB9}">
      <dgm:prSet/>
      <dgm:spPr/>
      <dgm:t>
        <a:bodyPr/>
        <a:lstStyle/>
        <a:p>
          <a:endParaRPr lang="en-US"/>
        </a:p>
      </dgm:t>
    </dgm:pt>
    <dgm:pt modelId="{3E3D985B-6384-2D48-A40D-06E09D103AE6}" type="sibTrans" cxnId="{45FBE923-6581-1548-B612-2C18751B5EB9}">
      <dgm:prSet/>
      <dgm:spPr/>
      <dgm:t>
        <a:bodyPr/>
        <a:lstStyle/>
        <a:p>
          <a:endParaRPr lang="en-US"/>
        </a:p>
      </dgm:t>
    </dgm:pt>
    <dgm:pt modelId="{C1D044D3-01E8-5E45-A5F9-EBEC8355E9E3}">
      <dgm:prSet custT="1"/>
      <dgm:spPr/>
      <dgm:t>
        <a:bodyPr/>
        <a:lstStyle/>
        <a:p>
          <a:r>
            <a:rPr lang="en-US" sz="1000" b="1" dirty="0"/>
            <a:t>Q1 2025</a:t>
          </a:r>
          <a:br>
            <a:rPr lang="en-US" sz="1000" dirty="0"/>
          </a:br>
          <a:r>
            <a:rPr lang="en-US" sz="1000" dirty="0"/>
            <a:t>- Replacement HW</a:t>
          </a:r>
        </a:p>
      </dgm:t>
    </dgm:pt>
    <dgm:pt modelId="{EE8ECD9B-CCB4-8344-B67D-099CDEC0DB4F}" type="parTrans" cxnId="{64751C25-9F9D-2741-A15E-A9C8117FA4B1}">
      <dgm:prSet/>
      <dgm:spPr/>
      <dgm:t>
        <a:bodyPr/>
        <a:lstStyle/>
        <a:p>
          <a:endParaRPr lang="en-US"/>
        </a:p>
      </dgm:t>
    </dgm:pt>
    <dgm:pt modelId="{8DCCB14A-0056-404D-BFE1-CEE480B03488}" type="sibTrans" cxnId="{64751C25-9F9D-2741-A15E-A9C8117FA4B1}">
      <dgm:prSet/>
      <dgm:spPr/>
      <dgm:t>
        <a:bodyPr/>
        <a:lstStyle/>
        <a:p>
          <a:endParaRPr lang="en-US"/>
        </a:p>
      </dgm:t>
    </dgm:pt>
    <dgm:pt modelId="{1D50EB86-48DD-734D-8435-927530861E63}" type="pres">
      <dgm:prSet presAssocID="{62531CCC-3B0D-3948-A23D-22C24FEF8D50}" presName="Name0" presStyleCnt="0">
        <dgm:presLayoutVars>
          <dgm:dir/>
          <dgm:resizeHandles val="exact"/>
        </dgm:presLayoutVars>
      </dgm:prSet>
      <dgm:spPr/>
    </dgm:pt>
    <dgm:pt modelId="{9A078811-377B-8348-9401-3A3E890E0665}" type="pres">
      <dgm:prSet presAssocID="{62531CCC-3B0D-3948-A23D-22C24FEF8D50}" presName="arrow" presStyleLbl="bgShp" presStyleIdx="0" presStyleCnt="1"/>
      <dgm:spPr/>
    </dgm:pt>
    <dgm:pt modelId="{E3D27612-87A9-0140-A370-CCCC83693790}" type="pres">
      <dgm:prSet presAssocID="{62531CCC-3B0D-3948-A23D-22C24FEF8D50}" presName="points" presStyleCnt="0"/>
      <dgm:spPr/>
    </dgm:pt>
    <dgm:pt modelId="{E1865044-C291-3E4F-AD5F-025CAEDD90D7}" type="pres">
      <dgm:prSet presAssocID="{E1C62CEB-6944-9D4B-A62B-4686847C3279}" presName="compositeA" presStyleCnt="0"/>
      <dgm:spPr/>
    </dgm:pt>
    <dgm:pt modelId="{CB7DA773-F233-144B-85E4-2115D9AC5A0A}" type="pres">
      <dgm:prSet presAssocID="{E1C62CEB-6944-9D4B-A62B-4686847C3279}" presName="textA" presStyleLbl="revTx" presStyleIdx="0" presStyleCnt="8">
        <dgm:presLayoutVars>
          <dgm:bulletEnabled val="1"/>
        </dgm:presLayoutVars>
      </dgm:prSet>
      <dgm:spPr/>
    </dgm:pt>
    <dgm:pt modelId="{0A0BFDDF-FECF-F448-BED0-532EBD997ADF}" type="pres">
      <dgm:prSet presAssocID="{E1C62CEB-6944-9D4B-A62B-4686847C3279}" presName="circleA" presStyleLbl="node1" presStyleIdx="0" presStyleCnt="8"/>
      <dgm:spPr/>
    </dgm:pt>
    <dgm:pt modelId="{B8DD14E3-169E-1342-9847-19F9020C7076}" type="pres">
      <dgm:prSet presAssocID="{E1C62CEB-6944-9D4B-A62B-4686847C3279}" presName="spaceA" presStyleCnt="0"/>
      <dgm:spPr/>
    </dgm:pt>
    <dgm:pt modelId="{41F119DC-70C7-8E4A-98DD-1F773132E1C7}" type="pres">
      <dgm:prSet presAssocID="{99EE2A86-2C95-BF4D-B438-7B5513BFDADA}" presName="space" presStyleCnt="0"/>
      <dgm:spPr/>
    </dgm:pt>
    <dgm:pt modelId="{5842A17A-EDB9-9147-AB8F-B76249433E7D}" type="pres">
      <dgm:prSet presAssocID="{DEB9A6A3-5D18-1749-B6F1-128B28A741EF}" presName="compositeB" presStyleCnt="0"/>
      <dgm:spPr/>
    </dgm:pt>
    <dgm:pt modelId="{93A31C70-36AF-A046-99E9-A83D79C3000D}" type="pres">
      <dgm:prSet presAssocID="{DEB9A6A3-5D18-1749-B6F1-128B28A741EF}" presName="textB" presStyleLbl="revTx" presStyleIdx="1" presStyleCnt="8" custScaleX="122135">
        <dgm:presLayoutVars>
          <dgm:bulletEnabled val="1"/>
        </dgm:presLayoutVars>
      </dgm:prSet>
      <dgm:spPr/>
    </dgm:pt>
    <dgm:pt modelId="{CAE48E77-E499-694C-9675-34456964EDFB}" type="pres">
      <dgm:prSet presAssocID="{DEB9A6A3-5D18-1749-B6F1-128B28A741EF}" presName="circleB" presStyleLbl="node1" presStyleIdx="1" presStyleCnt="8"/>
      <dgm:spPr/>
    </dgm:pt>
    <dgm:pt modelId="{EC9EEBFA-40DA-3643-B722-FEEDA6FFC4A6}" type="pres">
      <dgm:prSet presAssocID="{DEB9A6A3-5D18-1749-B6F1-128B28A741EF}" presName="spaceB" presStyleCnt="0"/>
      <dgm:spPr/>
    </dgm:pt>
    <dgm:pt modelId="{713EC21D-5796-EE4D-A3CB-68DFD0EBB92A}" type="pres">
      <dgm:prSet presAssocID="{B6B4B76C-B269-D246-8D82-85614713F6D3}" presName="space" presStyleCnt="0"/>
      <dgm:spPr/>
    </dgm:pt>
    <dgm:pt modelId="{24670062-28A7-0443-8D48-7ED1ECAFF3C2}" type="pres">
      <dgm:prSet presAssocID="{E910F296-2921-1945-B39A-3AAF7AF712EE}" presName="compositeA" presStyleCnt="0"/>
      <dgm:spPr/>
    </dgm:pt>
    <dgm:pt modelId="{7CB69FE9-9157-B24B-B65C-4386A9912BF6}" type="pres">
      <dgm:prSet presAssocID="{E910F296-2921-1945-B39A-3AAF7AF712EE}" presName="textA" presStyleLbl="revTx" presStyleIdx="2" presStyleCnt="8" custScaleX="127822">
        <dgm:presLayoutVars>
          <dgm:bulletEnabled val="1"/>
        </dgm:presLayoutVars>
      </dgm:prSet>
      <dgm:spPr/>
    </dgm:pt>
    <dgm:pt modelId="{7E3F3742-FE85-C740-BF76-77D256D9EFF7}" type="pres">
      <dgm:prSet presAssocID="{E910F296-2921-1945-B39A-3AAF7AF712EE}" presName="circleA" presStyleLbl="node1" presStyleIdx="2" presStyleCnt="8"/>
      <dgm:spPr/>
    </dgm:pt>
    <dgm:pt modelId="{574AADC6-E814-AC4A-8C6E-90D94016FCB6}" type="pres">
      <dgm:prSet presAssocID="{E910F296-2921-1945-B39A-3AAF7AF712EE}" presName="spaceA" presStyleCnt="0"/>
      <dgm:spPr/>
    </dgm:pt>
    <dgm:pt modelId="{C2221EFC-9A4B-8847-90C9-9F1A2F92B3D9}" type="pres">
      <dgm:prSet presAssocID="{F708F1B2-BE52-CE4A-A0AB-B0823103F594}" presName="space" presStyleCnt="0"/>
      <dgm:spPr/>
    </dgm:pt>
    <dgm:pt modelId="{13BFD169-8C9D-8C41-9707-1F1B75AED35B}" type="pres">
      <dgm:prSet presAssocID="{2D9C0E9B-C73A-2248-B4B3-F1485F6C1578}" presName="compositeB" presStyleCnt="0"/>
      <dgm:spPr/>
    </dgm:pt>
    <dgm:pt modelId="{2562CCED-13CA-B94F-BD03-D75E9597B229}" type="pres">
      <dgm:prSet presAssocID="{2D9C0E9B-C73A-2248-B4B3-F1485F6C1578}" presName="textB" presStyleLbl="revTx" presStyleIdx="3" presStyleCnt="8" custScaleX="292726">
        <dgm:presLayoutVars>
          <dgm:bulletEnabled val="1"/>
        </dgm:presLayoutVars>
      </dgm:prSet>
      <dgm:spPr/>
    </dgm:pt>
    <dgm:pt modelId="{5889562C-0F2F-3447-A1A4-C9B8BAD80487}" type="pres">
      <dgm:prSet presAssocID="{2D9C0E9B-C73A-2248-B4B3-F1485F6C1578}" presName="circleB" presStyleLbl="node1" presStyleIdx="3" presStyleCnt="8"/>
      <dgm:spPr/>
    </dgm:pt>
    <dgm:pt modelId="{6F1E6688-FF6F-F142-8597-70CCA8597BA4}" type="pres">
      <dgm:prSet presAssocID="{2D9C0E9B-C73A-2248-B4B3-F1485F6C1578}" presName="spaceB" presStyleCnt="0"/>
      <dgm:spPr/>
    </dgm:pt>
    <dgm:pt modelId="{90550808-14A2-0340-BEB2-E87EC396E935}" type="pres">
      <dgm:prSet presAssocID="{C710F8FD-A891-B948-AEF4-1A609376649E}" presName="space" presStyleCnt="0"/>
      <dgm:spPr/>
    </dgm:pt>
    <dgm:pt modelId="{D0EC785D-392A-9B4B-8808-E172738B9502}" type="pres">
      <dgm:prSet presAssocID="{C5F7ED48-2BC1-C64B-9B4A-87A3D66F0364}" presName="compositeA" presStyleCnt="0"/>
      <dgm:spPr/>
    </dgm:pt>
    <dgm:pt modelId="{86B7C908-C6B5-5946-8E7B-B75B0A7AAC36}" type="pres">
      <dgm:prSet presAssocID="{C5F7ED48-2BC1-C64B-9B4A-87A3D66F0364}" presName="textA" presStyleLbl="revTx" presStyleIdx="4" presStyleCnt="8" custScaleX="129713">
        <dgm:presLayoutVars>
          <dgm:bulletEnabled val="1"/>
        </dgm:presLayoutVars>
      </dgm:prSet>
      <dgm:spPr/>
    </dgm:pt>
    <dgm:pt modelId="{6B187122-02A3-EC4A-B161-F4EABBDDD209}" type="pres">
      <dgm:prSet presAssocID="{C5F7ED48-2BC1-C64B-9B4A-87A3D66F0364}" presName="circleA" presStyleLbl="node1" presStyleIdx="4" presStyleCnt="8"/>
      <dgm:spPr/>
    </dgm:pt>
    <dgm:pt modelId="{D3F5B09B-E872-814F-9A3B-491C4274E30C}" type="pres">
      <dgm:prSet presAssocID="{C5F7ED48-2BC1-C64B-9B4A-87A3D66F0364}" presName="spaceA" presStyleCnt="0"/>
      <dgm:spPr/>
    </dgm:pt>
    <dgm:pt modelId="{33620FB4-9CC0-9C45-A30D-EAE961DCD92E}" type="pres">
      <dgm:prSet presAssocID="{3E3D985B-6384-2D48-A40D-06E09D103AE6}" presName="space" presStyleCnt="0"/>
      <dgm:spPr/>
    </dgm:pt>
    <dgm:pt modelId="{2DD30DE6-736B-DF44-9BA6-CB2BD60DA50C}" type="pres">
      <dgm:prSet presAssocID="{7AAAAD36-8F7F-8243-A052-943336BDB4D6}" presName="compositeB" presStyleCnt="0"/>
      <dgm:spPr/>
    </dgm:pt>
    <dgm:pt modelId="{10D2A5EC-F853-1846-9E1E-7FC8CEBF81A6}" type="pres">
      <dgm:prSet presAssocID="{7AAAAD36-8F7F-8243-A052-943336BDB4D6}" presName="textB" presStyleLbl="revTx" presStyleIdx="5" presStyleCnt="8" custScaleX="188864">
        <dgm:presLayoutVars>
          <dgm:bulletEnabled val="1"/>
        </dgm:presLayoutVars>
      </dgm:prSet>
      <dgm:spPr/>
    </dgm:pt>
    <dgm:pt modelId="{98DECCC5-FA8A-A44D-B225-A8EFB2B435F1}" type="pres">
      <dgm:prSet presAssocID="{7AAAAD36-8F7F-8243-A052-943336BDB4D6}" presName="circleB" presStyleLbl="node1" presStyleIdx="5" presStyleCnt="8"/>
      <dgm:spPr/>
    </dgm:pt>
    <dgm:pt modelId="{8D9898CD-243E-F04C-AF61-9FCD5C672227}" type="pres">
      <dgm:prSet presAssocID="{7AAAAD36-8F7F-8243-A052-943336BDB4D6}" presName="spaceB" presStyleCnt="0"/>
      <dgm:spPr/>
    </dgm:pt>
    <dgm:pt modelId="{50735CBE-8923-6847-A688-032EFD5D70FC}" type="pres">
      <dgm:prSet presAssocID="{498BD8EA-5B8B-764A-A38B-7D8F18A40AD6}" presName="space" presStyleCnt="0"/>
      <dgm:spPr/>
    </dgm:pt>
    <dgm:pt modelId="{A46B8A86-2A5F-2F4A-AE3E-40F669B2BE4B}" type="pres">
      <dgm:prSet presAssocID="{35C581DE-A23D-2A4C-8E9C-84811D6953E5}" presName="compositeA" presStyleCnt="0"/>
      <dgm:spPr/>
    </dgm:pt>
    <dgm:pt modelId="{640D9003-E852-384A-B750-474CE56C4D77}" type="pres">
      <dgm:prSet presAssocID="{35C581DE-A23D-2A4C-8E9C-84811D6953E5}" presName="textA" presStyleLbl="revTx" presStyleIdx="6" presStyleCnt="8" custScaleX="557361">
        <dgm:presLayoutVars>
          <dgm:bulletEnabled val="1"/>
        </dgm:presLayoutVars>
      </dgm:prSet>
      <dgm:spPr/>
    </dgm:pt>
    <dgm:pt modelId="{427AE309-D1BB-EF4F-934A-5C6D26372B5F}" type="pres">
      <dgm:prSet presAssocID="{35C581DE-A23D-2A4C-8E9C-84811D6953E5}" presName="circleA" presStyleLbl="node1" presStyleIdx="6" presStyleCnt="8"/>
      <dgm:spPr/>
    </dgm:pt>
    <dgm:pt modelId="{021D8942-64F4-D84A-BF2F-4594FE185FD9}" type="pres">
      <dgm:prSet presAssocID="{35C581DE-A23D-2A4C-8E9C-84811D6953E5}" presName="spaceA" presStyleCnt="0"/>
      <dgm:spPr/>
    </dgm:pt>
    <dgm:pt modelId="{FE24984C-3EF1-CB48-B1C3-68C77234A20F}" type="pres">
      <dgm:prSet presAssocID="{9F56D481-0756-0E43-AEE7-D9816F9462B8}" presName="space" presStyleCnt="0"/>
      <dgm:spPr/>
    </dgm:pt>
    <dgm:pt modelId="{38BEA908-C94B-B649-9A72-8FD7C7DFE1B3}" type="pres">
      <dgm:prSet presAssocID="{C1D044D3-01E8-5E45-A5F9-EBEC8355E9E3}" presName="compositeB" presStyleCnt="0"/>
      <dgm:spPr/>
    </dgm:pt>
    <dgm:pt modelId="{5CFDC0DC-9202-DA41-837A-DF7C50C8EA87}" type="pres">
      <dgm:prSet presAssocID="{C1D044D3-01E8-5E45-A5F9-EBEC8355E9E3}" presName="textB" presStyleLbl="revTx" presStyleIdx="7" presStyleCnt="8">
        <dgm:presLayoutVars>
          <dgm:bulletEnabled val="1"/>
        </dgm:presLayoutVars>
      </dgm:prSet>
      <dgm:spPr/>
    </dgm:pt>
    <dgm:pt modelId="{D412E0E1-480F-824B-AC11-1AF6432AAAE3}" type="pres">
      <dgm:prSet presAssocID="{C1D044D3-01E8-5E45-A5F9-EBEC8355E9E3}" presName="circleB" presStyleLbl="node1" presStyleIdx="7" presStyleCnt="8"/>
      <dgm:spPr/>
    </dgm:pt>
    <dgm:pt modelId="{290B6A36-9916-8A46-8E89-6153B957603E}" type="pres">
      <dgm:prSet presAssocID="{C1D044D3-01E8-5E45-A5F9-EBEC8355E9E3}" presName="spaceB" presStyleCnt="0"/>
      <dgm:spPr/>
    </dgm:pt>
  </dgm:ptLst>
  <dgm:cxnLst>
    <dgm:cxn modelId="{EBA0F700-4A81-BC4F-904E-ED2B5050C6BE}" type="presOf" srcId="{7AAAAD36-8F7F-8243-A052-943336BDB4D6}" destId="{10D2A5EC-F853-1846-9E1E-7FC8CEBF81A6}" srcOrd="0" destOrd="0" presId="urn:microsoft.com/office/officeart/2005/8/layout/hProcess11"/>
    <dgm:cxn modelId="{E75F4C03-E834-3744-941D-7CA417180869}" type="presOf" srcId="{35C581DE-A23D-2A4C-8E9C-84811D6953E5}" destId="{640D9003-E852-384A-B750-474CE56C4D77}" srcOrd="0" destOrd="0" presId="urn:microsoft.com/office/officeart/2005/8/layout/hProcess11"/>
    <dgm:cxn modelId="{55C7D806-0B6F-034C-BC56-5BCB971CC14E}" type="presOf" srcId="{62531CCC-3B0D-3948-A23D-22C24FEF8D50}" destId="{1D50EB86-48DD-734D-8435-927530861E63}" srcOrd="0" destOrd="0" presId="urn:microsoft.com/office/officeart/2005/8/layout/hProcess11"/>
    <dgm:cxn modelId="{FCEF4C0D-9ED8-5646-8172-96E5AB9FE6FF}" type="presOf" srcId="{C1D044D3-01E8-5E45-A5F9-EBEC8355E9E3}" destId="{5CFDC0DC-9202-DA41-837A-DF7C50C8EA87}" srcOrd="0" destOrd="0" presId="urn:microsoft.com/office/officeart/2005/8/layout/hProcess11"/>
    <dgm:cxn modelId="{78199A15-1AB7-1849-A94B-66C3DE7B95CC}" type="presOf" srcId="{E910F296-2921-1945-B39A-3AAF7AF712EE}" destId="{7CB69FE9-9157-B24B-B65C-4386A9912BF6}" srcOrd="0" destOrd="0" presId="urn:microsoft.com/office/officeart/2005/8/layout/hProcess11"/>
    <dgm:cxn modelId="{E5E7061A-B7DC-4040-8D5F-D9F76E63E286}" srcId="{62531CCC-3B0D-3948-A23D-22C24FEF8D50}" destId="{7AAAAD36-8F7F-8243-A052-943336BDB4D6}" srcOrd="5" destOrd="0" parTransId="{0A510C3C-84AE-6B4F-A274-8E6693F9C10A}" sibTransId="{498BD8EA-5B8B-764A-A38B-7D8F18A40AD6}"/>
    <dgm:cxn modelId="{45FBE923-6581-1548-B612-2C18751B5EB9}" srcId="{62531CCC-3B0D-3948-A23D-22C24FEF8D50}" destId="{C5F7ED48-2BC1-C64B-9B4A-87A3D66F0364}" srcOrd="4" destOrd="0" parTransId="{8C2EBBC1-1A9B-CF46-B314-1530F1D03E77}" sibTransId="{3E3D985B-6384-2D48-A40D-06E09D103AE6}"/>
    <dgm:cxn modelId="{64751C25-9F9D-2741-A15E-A9C8117FA4B1}" srcId="{62531CCC-3B0D-3948-A23D-22C24FEF8D50}" destId="{C1D044D3-01E8-5E45-A5F9-EBEC8355E9E3}" srcOrd="7" destOrd="0" parTransId="{EE8ECD9B-CCB4-8344-B67D-099CDEC0DB4F}" sibTransId="{8DCCB14A-0056-404D-BFE1-CEE480B03488}"/>
    <dgm:cxn modelId="{3B03FF2A-1048-FF42-9216-6761FE1F0A77}" type="presOf" srcId="{E1C62CEB-6944-9D4B-A62B-4686847C3279}" destId="{CB7DA773-F233-144B-85E4-2115D9AC5A0A}" srcOrd="0" destOrd="0" presId="urn:microsoft.com/office/officeart/2005/8/layout/hProcess11"/>
    <dgm:cxn modelId="{D83A8E54-7D57-1446-A513-54C136E68A70}" type="presOf" srcId="{2D9C0E9B-C73A-2248-B4B3-F1485F6C1578}" destId="{2562CCED-13CA-B94F-BD03-D75E9597B229}" srcOrd="0" destOrd="0" presId="urn:microsoft.com/office/officeart/2005/8/layout/hProcess11"/>
    <dgm:cxn modelId="{E6823257-929B-064A-9A8E-C941E9E39608}" srcId="{62531CCC-3B0D-3948-A23D-22C24FEF8D50}" destId="{E910F296-2921-1945-B39A-3AAF7AF712EE}" srcOrd="2" destOrd="0" parTransId="{9CED2A6C-0903-ED43-8527-33A2FA6F679C}" sibTransId="{F708F1B2-BE52-CE4A-A0AB-B0823103F594}"/>
    <dgm:cxn modelId="{33761B61-F8B6-A245-9320-642D986D5818}" type="presOf" srcId="{DEB9A6A3-5D18-1749-B6F1-128B28A741EF}" destId="{93A31C70-36AF-A046-99E9-A83D79C3000D}" srcOrd="0" destOrd="0" presId="urn:microsoft.com/office/officeart/2005/8/layout/hProcess11"/>
    <dgm:cxn modelId="{59861B77-498F-BC4C-9AFE-643A73FE6730}" srcId="{62531CCC-3B0D-3948-A23D-22C24FEF8D50}" destId="{DEB9A6A3-5D18-1749-B6F1-128B28A741EF}" srcOrd="1" destOrd="0" parTransId="{7759CFF1-9925-4C4E-B997-BA24A787D108}" sibTransId="{B6B4B76C-B269-D246-8D82-85614713F6D3}"/>
    <dgm:cxn modelId="{4145907E-5A15-2F43-9AA1-AFD8CE61A881}" type="presOf" srcId="{C5F7ED48-2BC1-C64B-9B4A-87A3D66F0364}" destId="{86B7C908-C6B5-5946-8E7B-B75B0A7AAC36}" srcOrd="0" destOrd="0" presId="urn:microsoft.com/office/officeart/2005/8/layout/hProcess11"/>
    <dgm:cxn modelId="{C367A9C9-838A-8046-81EE-7F3FF1A9D6BD}" srcId="{62531CCC-3B0D-3948-A23D-22C24FEF8D50}" destId="{E1C62CEB-6944-9D4B-A62B-4686847C3279}" srcOrd="0" destOrd="0" parTransId="{83E89A39-DCE8-5F42-9891-B373D8F670A1}" sibTransId="{99EE2A86-2C95-BF4D-B438-7B5513BFDADA}"/>
    <dgm:cxn modelId="{39F88DF2-9ED7-594F-AE48-EAB64E952BCD}" srcId="{62531CCC-3B0D-3948-A23D-22C24FEF8D50}" destId="{35C581DE-A23D-2A4C-8E9C-84811D6953E5}" srcOrd="6" destOrd="0" parTransId="{B6F5B61F-F54D-3144-9FB8-75E0B98E3DED}" sibTransId="{9F56D481-0756-0E43-AEE7-D9816F9462B8}"/>
    <dgm:cxn modelId="{6535ACFE-DE70-E14D-97E5-B1C17D08008E}" srcId="{62531CCC-3B0D-3948-A23D-22C24FEF8D50}" destId="{2D9C0E9B-C73A-2248-B4B3-F1485F6C1578}" srcOrd="3" destOrd="0" parTransId="{AD14F5AA-00B4-3148-BA31-9B7674110255}" sibTransId="{C710F8FD-A891-B948-AEF4-1A609376649E}"/>
    <dgm:cxn modelId="{AD9903BA-E6B5-5F44-9001-F96627DD195D}" type="presParOf" srcId="{1D50EB86-48DD-734D-8435-927530861E63}" destId="{9A078811-377B-8348-9401-3A3E890E0665}" srcOrd="0" destOrd="0" presId="urn:microsoft.com/office/officeart/2005/8/layout/hProcess11"/>
    <dgm:cxn modelId="{ABEF8527-20B8-E440-8C87-362C18E60D96}" type="presParOf" srcId="{1D50EB86-48DD-734D-8435-927530861E63}" destId="{E3D27612-87A9-0140-A370-CCCC83693790}" srcOrd="1" destOrd="0" presId="urn:microsoft.com/office/officeart/2005/8/layout/hProcess11"/>
    <dgm:cxn modelId="{5906CE06-9238-2A43-A646-584F7618BD02}" type="presParOf" srcId="{E3D27612-87A9-0140-A370-CCCC83693790}" destId="{E1865044-C291-3E4F-AD5F-025CAEDD90D7}" srcOrd="0" destOrd="0" presId="urn:microsoft.com/office/officeart/2005/8/layout/hProcess11"/>
    <dgm:cxn modelId="{0C569C58-EEAB-4A47-A741-95A732C3B8AF}" type="presParOf" srcId="{E1865044-C291-3E4F-AD5F-025CAEDD90D7}" destId="{CB7DA773-F233-144B-85E4-2115D9AC5A0A}" srcOrd="0" destOrd="0" presId="urn:microsoft.com/office/officeart/2005/8/layout/hProcess11"/>
    <dgm:cxn modelId="{D9305611-D3FA-1746-9674-DC9CA3E5BB50}" type="presParOf" srcId="{E1865044-C291-3E4F-AD5F-025CAEDD90D7}" destId="{0A0BFDDF-FECF-F448-BED0-532EBD997ADF}" srcOrd="1" destOrd="0" presId="urn:microsoft.com/office/officeart/2005/8/layout/hProcess11"/>
    <dgm:cxn modelId="{8D40B02B-8B2D-F64D-BD35-E6E304316F6D}" type="presParOf" srcId="{E1865044-C291-3E4F-AD5F-025CAEDD90D7}" destId="{B8DD14E3-169E-1342-9847-19F9020C7076}" srcOrd="2" destOrd="0" presId="urn:microsoft.com/office/officeart/2005/8/layout/hProcess11"/>
    <dgm:cxn modelId="{3AD89924-20BC-424F-9AA6-48BF99108FB1}" type="presParOf" srcId="{E3D27612-87A9-0140-A370-CCCC83693790}" destId="{41F119DC-70C7-8E4A-98DD-1F773132E1C7}" srcOrd="1" destOrd="0" presId="urn:microsoft.com/office/officeart/2005/8/layout/hProcess11"/>
    <dgm:cxn modelId="{CE2281E5-63D1-954B-BA46-7E9AE5883321}" type="presParOf" srcId="{E3D27612-87A9-0140-A370-CCCC83693790}" destId="{5842A17A-EDB9-9147-AB8F-B76249433E7D}" srcOrd="2" destOrd="0" presId="urn:microsoft.com/office/officeart/2005/8/layout/hProcess11"/>
    <dgm:cxn modelId="{29C0A491-5ED4-D04A-8322-3989F7400C6A}" type="presParOf" srcId="{5842A17A-EDB9-9147-AB8F-B76249433E7D}" destId="{93A31C70-36AF-A046-99E9-A83D79C3000D}" srcOrd="0" destOrd="0" presId="urn:microsoft.com/office/officeart/2005/8/layout/hProcess11"/>
    <dgm:cxn modelId="{7D629641-D607-8A4F-B82F-E50A064BB49E}" type="presParOf" srcId="{5842A17A-EDB9-9147-AB8F-B76249433E7D}" destId="{CAE48E77-E499-694C-9675-34456964EDFB}" srcOrd="1" destOrd="0" presId="urn:microsoft.com/office/officeart/2005/8/layout/hProcess11"/>
    <dgm:cxn modelId="{35F3C63E-1138-6C40-8638-3E4A649E756C}" type="presParOf" srcId="{5842A17A-EDB9-9147-AB8F-B76249433E7D}" destId="{EC9EEBFA-40DA-3643-B722-FEEDA6FFC4A6}" srcOrd="2" destOrd="0" presId="urn:microsoft.com/office/officeart/2005/8/layout/hProcess11"/>
    <dgm:cxn modelId="{4824229E-2F25-804A-8959-8D563C2483CC}" type="presParOf" srcId="{E3D27612-87A9-0140-A370-CCCC83693790}" destId="{713EC21D-5796-EE4D-A3CB-68DFD0EBB92A}" srcOrd="3" destOrd="0" presId="urn:microsoft.com/office/officeart/2005/8/layout/hProcess11"/>
    <dgm:cxn modelId="{796B72C8-D2FC-1948-AC95-A2C3B13B6696}" type="presParOf" srcId="{E3D27612-87A9-0140-A370-CCCC83693790}" destId="{24670062-28A7-0443-8D48-7ED1ECAFF3C2}" srcOrd="4" destOrd="0" presId="urn:microsoft.com/office/officeart/2005/8/layout/hProcess11"/>
    <dgm:cxn modelId="{DF15A9A3-AF40-104F-B6E8-87E1C48B4DCF}" type="presParOf" srcId="{24670062-28A7-0443-8D48-7ED1ECAFF3C2}" destId="{7CB69FE9-9157-B24B-B65C-4386A9912BF6}" srcOrd="0" destOrd="0" presId="urn:microsoft.com/office/officeart/2005/8/layout/hProcess11"/>
    <dgm:cxn modelId="{2A945875-6E54-5842-9325-FFABE0EACED0}" type="presParOf" srcId="{24670062-28A7-0443-8D48-7ED1ECAFF3C2}" destId="{7E3F3742-FE85-C740-BF76-77D256D9EFF7}" srcOrd="1" destOrd="0" presId="urn:microsoft.com/office/officeart/2005/8/layout/hProcess11"/>
    <dgm:cxn modelId="{1D580F8A-7FD5-7041-BB86-8954AD7A0E79}" type="presParOf" srcId="{24670062-28A7-0443-8D48-7ED1ECAFF3C2}" destId="{574AADC6-E814-AC4A-8C6E-90D94016FCB6}" srcOrd="2" destOrd="0" presId="urn:microsoft.com/office/officeart/2005/8/layout/hProcess11"/>
    <dgm:cxn modelId="{E4F27760-483B-0644-98FA-3267F443D350}" type="presParOf" srcId="{E3D27612-87A9-0140-A370-CCCC83693790}" destId="{C2221EFC-9A4B-8847-90C9-9F1A2F92B3D9}" srcOrd="5" destOrd="0" presId="urn:microsoft.com/office/officeart/2005/8/layout/hProcess11"/>
    <dgm:cxn modelId="{8F4C88CA-03DC-5145-A82F-133EB767D7BD}" type="presParOf" srcId="{E3D27612-87A9-0140-A370-CCCC83693790}" destId="{13BFD169-8C9D-8C41-9707-1F1B75AED35B}" srcOrd="6" destOrd="0" presId="urn:microsoft.com/office/officeart/2005/8/layout/hProcess11"/>
    <dgm:cxn modelId="{CF747638-45DC-554C-A3D1-D8A72AFC1BFB}" type="presParOf" srcId="{13BFD169-8C9D-8C41-9707-1F1B75AED35B}" destId="{2562CCED-13CA-B94F-BD03-D75E9597B229}" srcOrd="0" destOrd="0" presId="urn:microsoft.com/office/officeart/2005/8/layout/hProcess11"/>
    <dgm:cxn modelId="{3E12DE3C-3AF2-3E4A-9CB7-0932BCF779E1}" type="presParOf" srcId="{13BFD169-8C9D-8C41-9707-1F1B75AED35B}" destId="{5889562C-0F2F-3447-A1A4-C9B8BAD80487}" srcOrd="1" destOrd="0" presId="urn:microsoft.com/office/officeart/2005/8/layout/hProcess11"/>
    <dgm:cxn modelId="{FADC91C6-32F5-2047-8B4C-3FF4C95B2F44}" type="presParOf" srcId="{13BFD169-8C9D-8C41-9707-1F1B75AED35B}" destId="{6F1E6688-FF6F-F142-8597-70CCA8597BA4}" srcOrd="2" destOrd="0" presId="urn:microsoft.com/office/officeart/2005/8/layout/hProcess11"/>
    <dgm:cxn modelId="{BCC6C406-93DD-FB41-8A18-001F7FC8D6AE}" type="presParOf" srcId="{E3D27612-87A9-0140-A370-CCCC83693790}" destId="{90550808-14A2-0340-BEB2-E87EC396E935}" srcOrd="7" destOrd="0" presId="urn:microsoft.com/office/officeart/2005/8/layout/hProcess11"/>
    <dgm:cxn modelId="{F0DCAD42-C0CF-4148-BC11-1A7C6262640F}" type="presParOf" srcId="{E3D27612-87A9-0140-A370-CCCC83693790}" destId="{D0EC785D-392A-9B4B-8808-E172738B9502}" srcOrd="8" destOrd="0" presId="urn:microsoft.com/office/officeart/2005/8/layout/hProcess11"/>
    <dgm:cxn modelId="{B6426F67-F63D-704F-8461-7F38E8024589}" type="presParOf" srcId="{D0EC785D-392A-9B4B-8808-E172738B9502}" destId="{86B7C908-C6B5-5946-8E7B-B75B0A7AAC36}" srcOrd="0" destOrd="0" presId="urn:microsoft.com/office/officeart/2005/8/layout/hProcess11"/>
    <dgm:cxn modelId="{14414C1E-3EE4-0E47-A0B8-F335AFD41D3D}" type="presParOf" srcId="{D0EC785D-392A-9B4B-8808-E172738B9502}" destId="{6B187122-02A3-EC4A-B161-F4EABBDDD209}" srcOrd="1" destOrd="0" presId="urn:microsoft.com/office/officeart/2005/8/layout/hProcess11"/>
    <dgm:cxn modelId="{28B4A720-D1A9-704A-990F-30354C507E39}" type="presParOf" srcId="{D0EC785D-392A-9B4B-8808-E172738B9502}" destId="{D3F5B09B-E872-814F-9A3B-491C4274E30C}" srcOrd="2" destOrd="0" presId="urn:microsoft.com/office/officeart/2005/8/layout/hProcess11"/>
    <dgm:cxn modelId="{1AC4987F-D412-5D4D-8DCE-04EF79AFA28B}" type="presParOf" srcId="{E3D27612-87A9-0140-A370-CCCC83693790}" destId="{33620FB4-9CC0-9C45-A30D-EAE961DCD92E}" srcOrd="9" destOrd="0" presId="urn:microsoft.com/office/officeart/2005/8/layout/hProcess11"/>
    <dgm:cxn modelId="{DE79E2B8-5F37-CB4F-A10A-775E13196DF5}" type="presParOf" srcId="{E3D27612-87A9-0140-A370-CCCC83693790}" destId="{2DD30DE6-736B-DF44-9BA6-CB2BD60DA50C}" srcOrd="10" destOrd="0" presId="urn:microsoft.com/office/officeart/2005/8/layout/hProcess11"/>
    <dgm:cxn modelId="{A4ED4AE0-FD5B-9144-B95A-7FB60B986BD8}" type="presParOf" srcId="{2DD30DE6-736B-DF44-9BA6-CB2BD60DA50C}" destId="{10D2A5EC-F853-1846-9E1E-7FC8CEBF81A6}" srcOrd="0" destOrd="0" presId="urn:microsoft.com/office/officeart/2005/8/layout/hProcess11"/>
    <dgm:cxn modelId="{DF7D124A-A7B0-3B43-9553-A867F5193327}" type="presParOf" srcId="{2DD30DE6-736B-DF44-9BA6-CB2BD60DA50C}" destId="{98DECCC5-FA8A-A44D-B225-A8EFB2B435F1}" srcOrd="1" destOrd="0" presId="urn:microsoft.com/office/officeart/2005/8/layout/hProcess11"/>
    <dgm:cxn modelId="{B353A795-AD7D-BD4D-8AB2-662834E29A75}" type="presParOf" srcId="{2DD30DE6-736B-DF44-9BA6-CB2BD60DA50C}" destId="{8D9898CD-243E-F04C-AF61-9FCD5C672227}" srcOrd="2" destOrd="0" presId="urn:microsoft.com/office/officeart/2005/8/layout/hProcess11"/>
    <dgm:cxn modelId="{E4B8EB4D-6AF9-CB46-98A4-7A33C749F9F8}" type="presParOf" srcId="{E3D27612-87A9-0140-A370-CCCC83693790}" destId="{50735CBE-8923-6847-A688-032EFD5D70FC}" srcOrd="11" destOrd="0" presId="urn:microsoft.com/office/officeart/2005/8/layout/hProcess11"/>
    <dgm:cxn modelId="{8C25D958-BFB6-5B49-8CD5-A18B8B5E36D1}" type="presParOf" srcId="{E3D27612-87A9-0140-A370-CCCC83693790}" destId="{A46B8A86-2A5F-2F4A-AE3E-40F669B2BE4B}" srcOrd="12" destOrd="0" presId="urn:microsoft.com/office/officeart/2005/8/layout/hProcess11"/>
    <dgm:cxn modelId="{726F3F6C-2BF3-5946-BC2E-0C78B0522DC5}" type="presParOf" srcId="{A46B8A86-2A5F-2F4A-AE3E-40F669B2BE4B}" destId="{640D9003-E852-384A-B750-474CE56C4D77}" srcOrd="0" destOrd="0" presId="urn:microsoft.com/office/officeart/2005/8/layout/hProcess11"/>
    <dgm:cxn modelId="{0BEAE81A-B34E-1749-B437-D0EADCA95167}" type="presParOf" srcId="{A46B8A86-2A5F-2F4A-AE3E-40F669B2BE4B}" destId="{427AE309-D1BB-EF4F-934A-5C6D26372B5F}" srcOrd="1" destOrd="0" presId="urn:microsoft.com/office/officeart/2005/8/layout/hProcess11"/>
    <dgm:cxn modelId="{0E232016-38B2-4F45-A6DB-5942A2E00293}" type="presParOf" srcId="{A46B8A86-2A5F-2F4A-AE3E-40F669B2BE4B}" destId="{021D8942-64F4-D84A-BF2F-4594FE185FD9}" srcOrd="2" destOrd="0" presId="urn:microsoft.com/office/officeart/2005/8/layout/hProcess11"/>
    <dgm:cxn modelId="{BC100CFF-A204-BF49-884E-2D34D4F8AAF9}" type="presParOf" srcId="{E3D27612-87A9-0140-A370-CCCC83693790}" destId="{FE24984C-3EF1-CB48-B1C3-68C77234A20F}" srcOrd="13" destOrd="0" presId="urn:microsoft.com/office/officeart/2005/8/layout/hProcess11"/>
    <dgm:cxn modelId="{2C7D83C8-6B5D-0941-A630-BC56B0C6B862}" type="presParOf" srcId="{E3D27612-87A9-0140-A370-CCCC83693790}" destId="{38BEA908-C94B-B649-9A72-8FD7C7DFE1B3}" srcOrd="14" destOrd="0" presId="urn:microsoft.com/office/officeart/2005/8/layout/hProcess11"/>
    <dgm:cxn modelId="{FBC976EB-6580-C546-A0E4-3C44BF633E42}" type="presParOf" srcId="{38BEA908-C94B-B649-9A72-8FD7C7DFE1B3}" destId="{5CFDC0DC-9202-DA41-837A-DF7C50C8EA87}" srcOrd="0" destOrd="0" presId="urn:microsoft.com/office/officeart/2005/8/layout/hProcess11"/>
    <dgm:cxn modelId="{0D423276-E9E9-0A40-96DF-D655606BF00F}" type="presParOf" srcId="{38BEA908-C94B-B649-9A72-8FD7C7DFE1B3}" destId="{D412E0E1-480F-824B-AC11-1AF6432AAAE3}" srcOrd="1" destOrd="0" presId="urn:microsoft.com/office/officeart/2005/8/layout/hProcess11"/>
    <dgm:cxn modelId="{ABFB31CD-C1DC-D142-BCB8-1E1176C2A49B}" type="presParOf" srcId="{38BEA908-C94B-B649-9A72-8FD7C7DFE1B3}" destId="{290B6A36-9916-8A46-8E89-6153B957603E}"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4F050-9133-9E48-8E53-1180CD3A898E}">
      <dsp:nvSpPr>
        <dsp:cNvPr id="0" name=""/>
        <dsp:cNvSpPr/>
      </dsp:nvSpPr>
      <dsp:spPr>
        <a:xfrm>
          <a:off x="0" y="990546"/>
          <a:ext cx="8640588" cy="1320728"/>
        </a:xfrm>
        <a:prstGeom prst="notched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7489E51-4EFB-B74A-84BE-4281044A9CF6}">
      <dsp:nvSpPr>
        <dsp:cNvPr id="0" name=""/>
        <dsp:cNvSpPr/>
      </dsp:nvSpPr>
      <dsp:spPr>
        <a:xfrm>
          <a:off x="308" y="0"/>
          <a:ext cx="931246" cy="132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b" anchorCtr="1">
          <a:noAutofit/>
        </a:bodyPr>
        <a:lstStyle/>
        <a:p>
          <a:pPr marL="0" lvl="0" indent="0" algn="l" defTabSz="355600">
            <a:lnSpc>
              <a:spcPct val="90000"/>
            </a:lnSpc>
            <a:spcBef>
              <a:spcPct val="0"/>
            </a:spcBef>
            <a:spcAft>
              <a:spcPct val="35000"/>
            </a:spcAft>
            <a:buNone/>
          </a:pPr>
          <a:r>
            <a:rPr lang="en-US" sz="800" kern="1200" dirty="0"/>
            <a:t>January</a:t>
          </a:r>
        </a:p>
        <a:p>
          <a:pPr marL="57150" lvl="1" indent="-57150" algn="l" defTabSz="266700">
            <a:lnSpc>
              <a:spcPct val="90000"/>
            </a:lnSpc>
            <a:spcBef>
              <a:spcPct val="0"/>
            </a:spcBef>
            <a:spcAft>
              <a:spcPct val="15000"/>
            </a:spcAft>
            <a:buChar char="•"/>
          </a:pPr>
          <a:r>
            <a:rPr lang="en-US" sz="600" i="1" kern="1200" dirty="0"/>
            <a:t>Server room procurement CPH</a:t>
          </a:r>
        </a:p>
        <a:p>
          <a:pPr marL="57150" lvl="1" indent="-57150" algn="l" defTabSz="266700">
            <a:lnSpc>
              <a:spcPct val="90000"/>
            </a:lnSpc>
            <a:spcBef>
              <a:spcPct val="0"/>
            </a:spcBef>
            <a:spcAft>
              <a:spcPct val="15000"/>
            </a:spcAft>
            <a:buChar char="•"/>
          </a:pPr>
          <a:r>
            <a:rPr lang="en-US" sz="600" i="1" kern="1200" dirty="0"/>
            <a:t>Monitoring: HIDS</a:t>
          </a:r>
        </a:p>
        <a:p>
          <a:pPr marL="57150" lvl="1" indent="-57150" algn="l" defTabSz="266700">
            <a:lnSpc>
              <a:spcPct val="90000"/>
            </a:lnSpc>
            <a:spcBef>
              <a:spcPct val="0"/>
            </a:spcBef>
            <a:spcAft>
              <a:spcPct val="15000"/>
            </a:spcAft>
            <a:buChar char="•"/>
          </a:pPr>
          <a:r>
            <a:rPr lang="en-US" sz="600" i="1" kern="1200" dirty="0"/>
            <a:t>Instrument group user focus</a:t>
          </a:r>
        </a:p>
      </dsp:txBody>
      <dsp:txXfrm>
        <a:off x="308" y="0"/>
        <a:ext cx="931246" cy="1320728"/>
      </dsp:txXfrm>
    </dsp:sp>
    <dsp:sp modelId="{3018CB3D-35EC-E64B-AAF2-EE1ABD26155D}">
      <dsp:nvSpPr>
        <dsp:cNvPr id="0" name=""/>
        <dsp:cNvSpPr/>
      </dsp:nvSpPr>
      <dsp:spPr>
        <a:xfrm>
          <a:off x="300840" y="1485819"/>
          <a:ext cx="330182" cy="330182"/>
        </a:xfrm>
        <a:prstGeom prst="ellips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204AC92-B20D-EC4D-B5DB-9D8FA45B76A8}">
      <dsp:nvSpPr>
        <dsp:cNvPr id="0" name=""/>
        <dsp:cNvSpPr/>
      </dsp:nvSpPr>
      <dsp:spPr>
        <a:xfrm>
          <a:off x="978117" y="2271431"/>
          <a:ext cx="931246" cy="933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t" anchorCtr="1">
          <a:noAutofit/>
        </a:bodyPr>
        <a:lstStyle/>
        <a:p>
          <a:pPr marL="0" lvl="0" indent="0" algn="l" defTabSz="355600">
            <a:lnSpc>
              <a:spcPct val="90000"/>
            </a:lnSpc>
            <a:spcBef>
              <a:spcPct val="0"/>
            </a:spcBef>
            <a:spcAft>
              <a:spcPct val="35000"/>
            </a:spcAft>
            <a:buNone/>
          </a:pPr>
          <a:r>
            <a:rPr lang="en-US" sz="800" kern="1200" dirty="0"/>
            <a:t>February</a:t>
          </a:r>
        </a:p>
        <a:p>
          <a:pPr marL="57150" lvl="1" indent="-57150" algn="l" defTabSz="266700">
            <a:lnSpc>
              <a:spcPct val="90000"/>
            </a:lnSpc>
            <a:spcBef>
              <a:spcPct val="0"/>
            </a:spcBef>
            <a:spcAft>
              <a:spcPct val="15000"/>
            </a:spcAft>
            <a:buChar char="•"/>
          </a:pPr>
          <a:r>
            <a:rPr lang="en-US" sz="600" kern="1200" dirty="0"/>
            <a:t>Collaboration with DESY (EOSC)</a:t>
          </a:r>
        </a:p>
        <a:p>
          <a:pPr marL="57150" lvl="1" indent="-57150" algn="l" defTabSz="266700">
            <a:lnSpc>
              <a:spcPct val="90000"/>
            </a:lnSpc>
            <a:spcBef>
              <a:spcPct val="0"/>
            </a:spcBef>
            <a:spcAft>
              <a:spcPct val="15000"/>
            </a:spcAft>
            <a:buChar char="•"/>
          </a:pPr>
          <a:r>
            <a:rPr lang="en-US" sz="600" kern="1200" dirty="0"/>
            <a:t>Detailed network design</a:t>
          </a:r>
        </a:p>
      </dsp:txBody>
      <dsp:txXfrm>
        <a:off x="978117" y="2271431"/>
        <a:ext cx="931246" cy="933609"/>
      </dsp:txXfrm>
    </dsp:sp>
    <dsp:sp modelId="{3AA44315-73DE-F641-B0D8-0CA1611D7B22}">
      <dsp:nvSpPr>
        <dsp:cNvPr id="0" name=""/>
        <dsp:cNvSpPr/>
      </dsp:nvSpPr>
      <dsp:spPr>
        <a:xfrm>
          <a:off x="1303060" y="1491759"/>
          <a:ext cx="330182" cy="330182"/>
        </a:xfrm>
        <a:prstGeom prst="ellips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47672D7-E29D-6444-B147-D3B6B88E881F}">
      <dsp:nvSpPr>
        <dsp:cNvPr id="0" name=""/>
        <dsp:cNvSpPr/>
      </dsp:nvSpPr>
      <dsp:spPr>
        <a:xfrm>
          <a:off x="1955927" y="0"/>
          <a:ext cx="931246" cy="132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b" anchorCtr="1">
          <a:noAutofit/>
        </a:bodyPr>
        <a:lstStyle/>
        <a:p>
          <a:pPr marL="0" lvl="0" indent="0" algn="l" defTabSz="355600">
            <a:lnSpc>
              <a:spcPct val="90000"/>
            </a:lnSpc>
            <a:spcBef>
              <a:spcPct val="0"/>
            </a:spcBef>
            <a:spcAft>
              <a:spcPct val="35000"/>
            </a:spcAft>
            <a:buNone/>
          </a:pPr>
          <a:r>
            <a:rPr lang="en-US" sz="800" kern="1200" dirty="0"/>
            <a:t>March</a:t>
          </a:r>
        </a:p>
        <a:p>
          <a:pPr marL="57150" lvl="1" indent="-57150" algn="l" defTabSz="266700">
            <a:lnSpc>
              <a:spcPct val="90000"/>
            </a:lnSpc>
            <a:spcBef>
              <a:spcPct val="0"/>
            </a:spcBef>
            <a:spcAft>
              <a:spcPct val="15000"/>
            </a:spcAft>
            <a:buChar char="•"/>
          </a:pPr>
          <a:r>
            <a:rPr lang="en-US" sz="600" kern="1200" dirty="0"/>
            <a:t>Data center design iteration #3</a:t>
          </a:r>
        </a:p>
        <a:p>
          <a:pPr marL="57150" lvl="1" indent="-57150" algn="l" defTabSz="266700">
            <a:lnSpc>
              <a:spcPct val="90000"/>
            </a:lnSpc>
            <a:spcBef>
              <a:spcPct val="0"/>
            </a:spcBef>
            <a:spcAft>
              <a:spcPct val="15000"/>
            </a:spcAft>
            <a:buChar char="•"/>
          </a:pPr>
          <a:r>
            <a:rPr lang="en-US" sz="600" kern="1200" dirty="0"/>
            <a:t>EOSC pilot</a:t>
          </a:r>
        </a:p>
        <a:p>
          <a:pPr marL="57150" lvl="1" indent="-57150" algn="l" defTabSz="266700">
            <a:lnSpc>
              <a:spcPct val="90000"/>
            </a:lnSpc>
            <a:spcBef>
              <a:spcPct val="0"/>
            </a:spcBef>
            <a:spcAft>
              <a:spcPct val="15000"/>
            </a:spcAft>
            <a:buChar char="•"/>
          </a:pPr>
          <a:r>
            <a:rPr lang="en-US" sz="600" kern="1200" dirty="0"/>
            <a:t>LDPC demo 2018</a:t>
          </a:r>
        </a:p>
        <a:p>
          <a:pPr marL="57150" lvl="1" indent="-57150" algn="l" defTabSz="266700">
            <a:lnSpc>
              <a:spcPct val="90000"/>
            </a:lnSpc>
            <a:spcBef>
              <a:spcPct val="0"/>
            </a:spcBef>
            <a:spcAft>
              <a:spcPct val="15000"/>
            </a:spcAft>
            <a:buChar char="•"/>
          </a:pPr>
          <a:r>
            <a:rPr lang="en-US" sz="600" kern="1200" dirty="0"/>
            <a:t>Cluster risk mitigation plan</a:t>
          </a:r>
        </a:p>
        <a:p>
          <a:pPr marL="57150" lvl="1" indent="-57150" algn="l" defTabSz="266700">
            <a:lnSpc>
              <a:spcPct val="90000"/>
            </a:lnSpc>
            <a:spcBef>
              <a:spcPct val="0"/>
            </a:spcBef>
            <a:spcAft>
              <a:spcPct val="15000"/>
            </a:spcAft>
            <a:buChar char="•"/>
          </a:pPr>
          <a:r>
            <a:rPr lang="en-US" sz="600" kern="1200" dirty="0"/>
            <a:t>Server room CUB procurement phase</a:t>
          </a:r>
        </a:p>
      </dsp:txBody>
      <dsp:txXfrm>
        <a:off x="1955927" y="0"/>
        <a:ext cx="931246" cy="1320728"/>
      </dsp:txXfrm>
    </dsp:sp>
    <dsp:sp modelId="{DFAE1663-56C4-0346-894B-3BB260FD7F57}">
      <dsp:nvSpPr>
        <dsp:cNvPr id="0" name=""/>
        <dsp:cNvSpPr/>
      </dsp:nvSpPr>
      <dsp:spPr>
        <a:xfrm>
          <a:off x="2256459" y="1485819"/>
          <a:ext cx="330182" cy="330182"/>
        </a:xfrm>
        <a:prstGeom prst="ellipse">
          <a:avLst/>
        </a:prstGeom>
        <a:solidFill>
          <a:srgbClr val="00800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B9E0160-1A9E-2E46-B3CD-880D3B8DB6ED}">
      <dsp:nvSpPr>
        <dsp:cNvPr id="0" name=""/>
        <dsp:cNvSpPr/>
      </dsp:nvSpPr>
      <dsp:spPr>
        <a:xfrm>
          <a:off x="2933736" y="1981092"/>
          <a:ext cx="931246" cy="132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t" anchorCtr="1">
          <a:noAutofit/>
        </a:bodyPr>
        <a:lstStyle/>
        <a:p>
          <a:pPr marL="0" lvl="0" indent="0" algn="l" defTabSz="355600">
            <a:lnSpc>
              <a:spcPct val="90000"/>
            </a:lnSpc>
            <a:spcBef>
              <a:spcPct val="0"/>
            </a:spcBef>
            <a:spcAft>
              <a:spcPct val="35000"/>
            </a:spcAft>
            <a:buNone/>
          </a:pPr>
          <a:r>
            <a:rPr lang="en-US" sz="800" kern="1200" dirty="0"/>
            <a:t>April</a:t>
          </a:r>
        </a:p>
        <a:p>
          <a:pPr marL="57150" lvl="1" indent="-57150" algn="l" defTabSz="266700">
            <a:lnSpc>
              <a:spcPct val="90000"/>
            </a:lnSpc>
            <a:spcBef>
              <a:spcPct val="0"/>
            </a:spcBef>
            <a:spcAft>
              <a:spcPct val="15000"/>
            </a:spcAft>
            <a:buChar char="•"/>
          </a:pPr>
          <a:r>
            <a:rPr lang="en-US" sz="600" kern="1200" dirty="0"/>
            <a:t>Install 10Gb/s network</a:t>
          </a:r>
        </a:p>
        <a:p>
          <a:pPr marL="57150" lvl="1" indent="-57150" algn="l" defTabSz="266700">
            <a:lnSpc>
              <a:spcPct val="90000"/>
            </a:lnSpc>
            <a:spcBef>
              <a:spcPct val="0"/>
            </a:spcBef>
            <a:spcAft>
              <a:spcPct val="15000"/>
            </a:spcAft>
            <a:buChar char="•"/>
          </a:pPr>
          <a:r>
            <a:rPr lang="en-US" sz="600" kern="1200" dirty="0" err="1"/>
            <a:t>PaNOSC</a:t>
          </a:r>
          <a:r>
            <a:rPr lang="en-US" sz="600" kern="1200" dirty="0"/>
            <a:t> preparations</a:t>
          </a:r>
        </a:p>
        <a:p>
          <a:pPr marL="57150" lvl="1" indent="-57150" algn="l" defTabSz="266700">
            <a:lnSpc>
              <a:spcPct val="90000"/>
            </a:lnSpc>
            <a:spcBef>
              <a:spcPct val="0"/>
            </a:spcBef>
            <a:spcAft>
              <a:spcPct val="15000"/>
            </a:spcAft>
            <a:buChar char="•"/>
          </a:pPr>
          <a:r>
            <a:rPr lang="en-US" sz="600" kern="1200" dirty="0"/>
            <a:t>Mapping current services to future network layout</a:t>
          </a:r>
        </a:p>
        <a:p>
          <a:pPr marL="57150" lvl="1" indent="-57150" algn="l" defTabSz="266700">
            <a:lnSpc>
              <a:spcPct val="90000"/>
            </a:lnSpc>
            <a:spcBef>
              <a:spcPct val="0"/>
            </a:spcBef>
            <a:spcAft>
              <a:spcPct val="15000"/>
            </a:spcAft>
            <a:buChar char="•"/>
          </a:pPr>
          <a:r>
            <a:rPr lang="en-US" sz="600" kern="1200" dirty="0"/>
            <a:t>Detailed network design </a:t>
          </a:r>
        </a:p>
      </dsp:txBody>
      <dsp:txXfrm>
        <a:off x="2933736" y="1981092"/>
        <a:ext cx="931246" cy="1320728"/>
      </dsp:txXfrm>
    </dsp:sp>
    <dsp:sp modelId="{8C81A5A5-5B97-4A44-ABB4-DCF918E4CE4E}">
      <dsp:nvSpPr>
        <dsp:cNvPr id="0" name=""/>
        <dsp:cNvSpPr/>
      </dsp:nvSpPr>
      <dsp:spPr>
        <a:xfrm>
          <a:off x="3234268" y="1485819"/>
          <a:ext cx="330182" cy="330182"/>
        </a:xfrm>
        <a:prstGeom prst="ellipse">
          <a:avLst/>
        </a:prstGeom>
        <a:solidFill>
          <a:srgbClr val="00800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1F47850-DB4A-A644-8954-B1C0A2CEB159}">
      <dsp:nvSpPr>
        <dsp:cNvPr id="0" name=""/>
        <dsp:cNvSpPr/>
      </dsp:nvSpPr>
      <dsp:spPr>
        <a:xfrm>
          <a:off x="3911545" y="0"/>
          <a:ext cx="931246" cy="132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b" anchorCtr="1">
          <a:noAutofit/>
        </a:bodyPr>
        <a:lstStyle/>
        <a:p>
          <a:pPr marL="0" lvl="0" indent="0" algn="l" defTabSz="355600">
            <a:lnSpc>
              <a:spcPct val="90000"/>
            </a:lnSpc>
            <a:spcBef>
              <a:spcPct val="0"/>
            </a:spcBef>
            <a:spcAft>
              <a:spcPct val="35000"/>
            </a:spcAft>
            <a:buNone/>
          </a:pPr>
          <a:r>
            <a:rPr lang="en-US" sz="800" kern="1200" dirty="0"/>
            <a:t>May</a:t>
          </a:r>
        </a:p>
        <a:p>
          <a:pPr marL="57150" lvl="1" indent="-57150" algn="l" defTabSz="266700">
            <a:lnSpc>
              <a:spcPct val="90000"/>
            </a:lnSpc>
            <a:spcBef>
              <a:spcPct val="0"/>
            </a:spcBef>
            <a:spcAft>
              <a:spcPct val="15000"/>
            </a:spcAft>
            <a:buChar char="•"/>
          </a:pPr>
          <a:r>
            <a:rPr lang="en-US" sz="600" kern="1200" dirty="0"/>
            <a:t>Design of service infrastructure</a:t>
          </a:r>
        </a:p>
        <a:p>
          <a:pPr marL="57150" lvl="1" indent="-57150" algn="l" defTabSz="266700">
            <a:lnSpc>
              <a:spcPct val="90000"/>
            </a:lnSpc>
            <a:spcBef>
              <a:spcPct val="0"/>
            </a:spcBef>
            <a:spcAft>
              <a:spcPct val="15000"/>
            </a:spcAft>
            <a:buChar char="•"/>
          </a:pPr>
          <a:r>
            <a:rPr lang="en-US" sz="600" kern="1200" dirty="0"/>
            <a:t>SPECTRE and MELTDOWN analysis</a:t>
          </a:r>
        </a:p>
      </dsp:txBody>
      <dsp:txXfrm>
        <a:off x="3911545" y="0"/>
        <a:ext cx="931246" cy="1320728"/>
      </dsp:txXfrm>
    </dsp:sp>
    <dsp:sp modelId="{4070FB09-35FA-594F-802A-0016382906B0}">
      <dsp:nvSpPr>
        <dsp:cNvPr id="0" name=""/>
        <dsp:cNvSpPr/>
      </dsp:nvSpPr>
      <dsp:spPr>
        <a:xfrm>
          <a:off x="4212078" y="1485819"/>
          <a:ext cx="330182" cy="330182"/>
        </a:xfrm>
        <a:prstGeom prst="ellipse">
          <a:avLst/>
        </a:prstGeom>
        <a:solidFill>
          <a:srgbClr val="00800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A5EA22-F171-0D45-9B51-B09C4C186A3E}">
      <dsp:nvSpPr>
        <dsp:cNvPr id="0" name=""/>
        <dsp:cNvSpPr/>
      </dsp:nvSpPr>
      <dsp:spPr>
        <a:xfrm>
          <a:off x="4889355" y="1981092"/>
          <a:ext cx="931246" cy="132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t" anchorCtr="1">
          <a:noAutofit/>
        </a:bodyPr>
        <a:lstStyle/>
        <a:p>
          <a:pPr marL="0" lvl="0" indent="0" algn="l" defTabSz="355600">
            <a:lnSpc>
              <a:spcPct val="90000"/>
            </a:lnSpc>
            <a:spcBef>
              <a:spcPct val="0"/>
            </a:spcBef>
            <a:spcAft>
              <a:spcPct val="35000"/>
            </a:spcAft>
            <a:buNone/>
          </a:pPr>
          <a:r>
            <a:rPr lang="en-US" sz="800" kern="1200" dirty="0"/>
            <a:t>June</a:t>
          </a:r>
        </a:p>
        <a:p>
          <a:pPr marL="57150" lvl="1" indent="-57150" algn="l" defTabSz="266700">
            <a:lnSpc>
              <a:spcPct val="90000"/>
            </a:lnSpc>
            <a:spcBef>
              <a:spcPct val="0"/>
            </a:spcBef>
            <a:spcAft>
              <a:spcPct val="15000"/>
            </a:spcAft>
            <a:buChar char="•"/>
          </a:pPr>
          <a:r>
            <a:rPr lang="en-US" sz="600" kern="1200" dirty="0"/>
            <a:t>Merge deployments units (</a:t>
          </a:r>
          <a:r>
            <a:rPr lang="en-US" sz="600" kern="1200" dirty="0" err="1"/>
            <a:t>DevOPS</a:t>
          </a:r>
          <a:r>
            <a:rPr lang="en-US" sz="600" kern="1200" dirty="0"/>
            <a:t> improvements)</a:t>
          </a:r>
        </a:p>
        <a:p>
          <a:pPr marL="57150" lvl="1" indent="-57150" algn="l" defTabSz="266700">
            <a:lnSpc>
              <a:spcPct val="90000"/>
            </a:lnSpc>
            <a:spcBef>
              <a:spcPct val="0"/>
            </a:spcBef>
            <a:spcAft>
              <a:spcPct val="15000"/>
            </a:spcAft>
            <a:buChar char="•"/>
          </a:pPr>
          <a:r>
            <a:rPr lang="en-US" sz="600" kern="1200" dirty="0"/>
            <a:t>Detailed design of software development environment</a:t>
          </a:r>
        </a:p>
        <a:p>
          <a:pPr marL="57150" lvl="1" indent="-57150" algn="l" defTabSz="266700">
            <a:lnSpc>
              <a:spcPct val="90000"/>
            </a:lnSpc>
            <a:spcBef>
              <a:spcPct val="0"/>
            </a:spcBef>
            <a:spcAft>
              <a:spcPct val="15000"/>
            </a:spcAft>
            <a:buChar char="•"/>
          </a:pPr>
          <a:r>
            <a:rPr lang="en-US" sz="600" kern="1200" dirty="0"/>
            <a:t>Upgrade of main ZFS filesystem</a:t>
          </a:r>
        </a:p>
      </dsp:txBody>
      <dsp:txXfrm>
        <a:off x="4889355" y="1981092"/>
        <a:ext cx="931246" cy="1320728"/>
      </dsp:txXfrm>
    </dsp:sp>
    <dsp:sp modelId="{0813E92F-33AD-3B46-AD7F-0C8DD69852BC}">
      <dsp:nvSpPr>
        <dsp:cNvPr id="0" name=""/>
        <dsp:cNvSpPr/>
      </dsp:nvSpPr>
      <dsp:spPr>
        <a:xfrm>
          <a:off x="5189887" y="1485819"/>
          <a:ext cx="330182" cy="330182"/>
        </a:xfrm>
        <a:prstGeom prst="ellipse">
          <a:avLst/>
        </a:prstGeom>
        <a:solidFill>
          <a:srgbClr val="00800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B2EBBBD-5185-6944-9A9C-8631B5FED564}">
      <dsp:nvSpPr>
        <dsp:cNvPr id="0" name=""/>
        <dsp:cNvSpPr/>
      </dsp:nvSpPr>
      <dsp:spPr>
        <a:xfrm>
          <a:off x="5867164" y="0"/>
          <a:ext cx="931246" cy="132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b" anchorCtr="1">
          <a:noAutofit/>
        </a:bodyPr>
        <a:lstStyle/>
        <a:p>
          <a:pPr marL="0" lvl="0" indent="0" algn="l" defTabSz="355600">
            <a:lnSpc>
              <a:spcPct val="90000"/>
            </a:lnSpc>
            <a:spcBef>
              <a:spcPct val="0"/>
            </a:spcBef>
            <a:spcAft>
              <a:spcPct val="35000"/>
            </a:spcAft>
            <a:buNone/>
          </a:pPr>
          <a:r>
            <a:rPr lang="en-US" sz="800" kern="1200" dirty="0"/>
            <a:t>July</a:t>
          </a:r>
        </a:p>
        <a:p>
          <a:pPr marL="57150" lvl="1" indent="-57150" algn="l" defTabSz="266700">
            <a:lnSpc>
              <a:spcPct val="90000"/>
            </a:lnSpc>
            <a:spcBef>
              <a:spcPct val="0"/>
            </a:spcBef>
            <a:spcAft>
              <a:spcPct val="15000"/>
            </a:spcAft>
            <a:buChar char="•"/>
          </a:pPr>
          <a:r>
            <a:rPr lang="en-US" sz="600" kern="1200" dirty="0"/>
            <a:t>Vacation</a:t>
          </a:r>
        </a:p>
      </dsp:txBody>
      <dsp:txXfrm>
        <a:off x="5867164" y="0"/>
        <a:ext cx="931246" cy="1320728"/>
      </dsp:txXfrm>
    </dsp:sp>
    <dsp:sp modelId="{1222D536-5FEF-9A46-B6C4-84A0B358001A}">
      <dsp:nvSpPr>
        <dsp:cNvPr id="0" name=""/>
        <dsp:cNvSpPr/>
      </dsp:nvSpPr>
      <dsp:spPr>
        <a:xfrm>
          <a:off x="6167696" y="1485819"/>
          <a:ext cx="330182" cy="330182"/>
        </a:xfrm>
        <a:prstGeom prst="ellipse">
          <a:avLst/>
        </a:prstGeom>
        <a:solidFill>
          <a:srgbClr val="00800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0B5B33A-2C62-2F40-BFC3-E332C52A3C4A}">
      <dsp:nvSpPr>
        <dsp:cNvPr id="0" name=""/>
        <dsp:cNvSpPr/>
      </dsp:nvSpPr>
      <dsp:spPr>
        <a:xfrm>
          <a:off x="6844973" y="1981092"/>
          <a:ext cx="931246" cy="132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t" anchorCtr="1">
          <a:noAutofit/>
        </a:bodyPr>
        <a:lstStyle/>
        <a:p>
          <a:pPr marL="0" lvl="0" indent="0" algn="l" defTabSz="355600">
            <a:lnSpc>
              <a:spcPct val="90000"/>
            </a:lnSpc>
            <a:spcBef>
              <a:spcPct val="0"/>
            </a:spcBef>
            <a:spcAft>
              <a:spcPct val="35000"/>
            </a:spcAft>
            <a:buNone/>
          </a:pPr>
          <a:r>
            <a:rPr lang="en-US" sz="800" kern="1200" dirty="0"/>
            <a:t>August</a:t>
          </a:r>
        </a:p>
        <a:p>
          <a:pPr marL="57150" lvl="1" indent="-57150" algn="l" defTabSz="266700">
            <a:lnSpc>
              <a:spcPct val="90000"/>
            </a:lnSpc>
            <a:spcBef>
              <a:spcPct val="0"/>
            </a:spcBef>
            <a:spcAft>
              <a:spcPct val="15000"/>
            </a:spcAft>
            <a:buChar char="•"/>
          </a:pPr>
          <a:r>
            <a:rPr lang="en-US" sz="600" kern="1200" dirty="0"/>
            <a:t>Improvements to the NTP service of DMSC</a:t>
          </a:r>
        </a:p>
        <a:p>
          <a:pPr marL="57150" lvl="1" indent="-57150" algn="l" defTabSz="266700">
            <a:lnSpc>
              <a:spcPct val="90000"/>
            </a:lnSpc>
            <a:spcBef>
              <a:spcPct val="0"/>
            </a:spcBef>
            <a:spcAft>
              <a:spcPct val="15000"/>
            </a:spcAft>
            <a:buChar char="•"/>
          </a:pPr>
          <a:r>
            <a:rPr lang="en-US" sz="600" kern="1200" dirty="0"/>
            <a:t>Server room CPH design</a:t>
          </a:r>
        </a:p>
        <a:p>
          <a:pPr marL="57150" lvl="1" indent="-57150" algn="l" defTabSz="266700">
            <a:lnSpc>
              <a:spcPct val="90000"/>
            </a:lnSpc>
            <a:spcBef>
              <a:spcPct val="0"/>
            </a:spcBef>
            <a:spcAft>
              <a:spcPct val="15000"/>
            </a:spcAft>
            <a:buChar char="•"/>
          </a:pPr>
          <a:r>
            <a:rPr lang="en-US" sz="600" kern="1200" dirty="0"/>
            <a:t>INFOSEC for SSM applications part #1</a:t>
          </a:r>
        </a:p>
        <a:p>
          <a:pPr marL="57150" lvl="1" indent="-57150" algn="l" defTabSz="266700">
            <a:lnSpc>
              <a:spcPct val="90000"/>
            </a:lnSpc>
            <a:spcBef>
              <a:spcPct val="0"/>
            </a:spcBef>
            <a:spcAft>
              <a:spcPct val="15000"/>
            </a:spcAft>
            <a:buChar char="•"/>
          </a:pPr>
          <a:r>
            <a:rPr lang="en-US" sz="600" kern="1200" dirty="0"/>
            <a:t>Establish workgroup on future technologies</a:t>
          </a:r>
        </a:p>
      </dsp:txBody>
      <dsp:txXfrm>
        <a:off x="6844973" y="1981092"/>
        <a:ext cx="931246" cy="1320728"/>
      </dsp:txXfrm>
    </dsp:sp>
    <dsp:sp modelId="{5036AE44-CD62-DA40-8720-2E77805DDD86}">
      <dsp:nvSpPr>
        <dsp:cNvPr id="0" name=""/>
        <dsp:cNvSpPr/>
      </dsp:nvSpPr>
      <dsp:spPr>
        <a:xfrm>
          <a:off x="7145506" y="1485819"/>
          <a:ext cx="330182" cy="330182"/>
        </a:xfrm>
        <a:prstGeom prst="ellipse">
          <a:avLst/>
        </a:prstGeom>
        <a:solidFill>
          <a:srgbClr val="00800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78811-377B-8348-9401-3A3E890E0665}">
      <dsp:nvSpPr>
        <dsp:cNvPr id="0" name=""/>
        <dsp:cNvSpPr/>
      </dsp:nvSpPr>
      <dsp:spPr>
        <a:xfrm>
          <a:off x="0" y="1357788"/>
          <a:ext cx="11881320" cy="181038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7DA773-F233-144B-85E4-2115D9AC5A0A}">
      <dsp:nvSpPr>
        <dsp:cNvPr id="0" name=""/>
        <dsp:cNvSpPr/>
      </dsp:nvSpPr>
      <dsp:spPr>
        <a:xfrm>
          <a:off x="4291" y="0"/>
          <a:ext cx="646133"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t>Q3 2019</a:t>
          </a:r>
          <a:r>
            <a:rPr lang="en-US" sz="1200" kern="1200" dirty="0"/>
            <a:t>:</a:t>
          </a:r>
          <a:br>
            <a:rPr lang="en-US" sz="1200" kern="1200" dirty="0"/>
          </a:br>
          <a:r>
            <a:rPr lang="en-US" sz="1200" kern="1200" dirty="0"/>
            <a:t>- Servers (Lund): 5 (</a:t>
          </a:r>
          <a:r>
            <a:rPr lang="en-US" sz="1200" kern="1200" dirty="0" err="1"/>
            <a:t>EoC</a:t>
          </a:r>
          <a:r>
            <a:rPr lang="en-US" sz="1200" kern="1200" dirty="0"/>
            <a:t> test)</a:t>
          </a:r>
        </a:p>
      </dsp:txBody>
      <dsp:txXfrm>
        <a:off x="4291" y="0"/>
        <a:ext cx="646133" cy="1810385"/>
      </dsp:txXfrm>
    </dsp:sp>
    <dsp:sp modelId="{0A0BFDDF-FECF-F448-BED0-532EBD997ADF}">
      <dsp:nvSpPr>
        <dsp:cNvPr id="0" name=""/>
        <dsp:cNvSpPr/>
      </dsp:nvSpPr>
      <dsp:spPr>
        <a:xfrm>
          <a:off x="101060"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A31C70-36AF-A046-99E9-A83D79C3000D}">
      <dsp:nvSpPr>
        <dsp:cNvPr id="0" name=""/>
        <dsp:cNvSpPr/>
      </dsp:nvSpPr>
      <dsp:spPr>
        <a:xfrm>
          <a:off x="682732" y="2715577"/>
          <a:ext cx="789155"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Q4 2019</a:t>
          </a:r>
          <a:r>
            <a:rPr lang="en-US" sz="1200" kern="1200" dirty="0"/>
            <a:t>:</a:t>
          </a:r>
          <a:br>
            <a:rPr lang="en-US" sz="1200" kern="1200" dirty="0"/>
          </a:br>
          <a:r>
            <a:rPr lang="en-US" sz="1200" kern="1200" dirty="0"/>
            <a:t>- Network (CUB): rack network infrastructure</a:t>
          </a:r>
        </a:p>
      </dsp:txBody>
      <dsp:txXfrm>
        <a:off x="682732" y="2715577"/>
        <a:ext cx="789155" cy="1810385"/>
      </dsp:txXfrm>
    </dsp:sp>
    <dsp:sp modelId="{CAE48E77-E499-694C-9675-34456964EDFB}">
      <dsp:nvSpPr>
        <dsp:cNvPr id="0" name=""/>
        <dsp:cNvSpPr/>
      </dsp:nvSpPr>
      <dsp:spPr>
        <a:xfrm>
          <a:off x="851012"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B69FE9-9157-B24B-B65C-4386A9912BF6}">
      <dsp:nvSpPr>
        <dsp:cNvPr id="0" name=""/>
        <dsp:cNvSpPr/>
      </dsp:nvSpPr>
      <dsp:spPr>
        <a:xfrm>
          <a:off x="1504194" y="0"/>
          <a:ext cx="825901"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t>Q1 2020</a:t>
          </a:r>
          <a:r>
            <a:rPr lang="en-US" sz="1200" kern="1200" dirty="0"/>
            <a:t>:</a:t>
          </a:r>
        </a:p>
        <a:p>
          <a:pPr marL="0" lvl="0" indent="0" algn="ctr" defTabSz="533400">
            <a:lnSpc>
              <a:spcPct val="90000"/>
            </a:lnSpc>
            <a:spcBef>
              <a:spcPct val="0"/>
            </a:spcBef>
            <a:spcAft>
              <a:spcPct val="35000"/>
            </a:spcAft>
            <a:buNone/>
          </a:pPr>
          <a:r>
            <a:rPr lang="en-US" sz="1200" kern="1200" dirty="0"/>
            <a:t>- Storage (CUB): 1PB</a:t>
          </a:r>
        </a:p>
        <a:p>
          <a:pPr marL="0" lvl="0" indent="0" algn="ctr" defTabSz="533400">
            <a:lnSpc>
              <a:spcPct val="90000"/>
            </a:lnSpc>
            <a:spcBef>
              <a:spcPct val="0"/>
            </a:spcBef>
            <a:spcAft>
              <a:spcPct val="35000"/>
            </a:spcAft>
            <a:buNone/>
          </a:pPr>
          <a:r>
            <a:rPr lang="en-US" sz="1200" kern="1200" dirty="0"/>
            <a:t>- Storage (CPH): 1PB</a:t>
          </a:r>
        </a:p>
      </dsp:txBody>
      <dsp:txXfrm>
        <a:off x="1504194" y="0"/>
        <a:ext cx="825901" cy="1810385"/>
      </dsp:txXfrm>
    </dsp:sp>
    <dsp:sp modelId="{7E3F3742-FE85-C740-BF76-77D256D9EFF7}">
      <dsp:nvSpPr>
        <dsp:cNvPr id="0" name=""/>
        <dsp:cNvSpPr/>
      </dsp:nvSpPr>
      <dsp:spPr>
        <a:xfrm>
          <a:off x="1690847"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62CCED-13CA-B94F-BD03-D75E9597B229}">
      <dsp:nvSpPr>
        <dsp:cNvPr id="0" name=""/>
        <dsp:cNvSpPr/>
      </dsp:nvSpPr>
      <dsp:spPr>
        <a:xfrm>
          <a:off x="2362402" y="2715577"/>
          <a:ext cx="1891401"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Q3 2020</a:t>
          </a:r>
          <a:r>
            <a:rPr lang="en-US" sz="1200" kern="1200" dirty="0"/>
            <a:t>:</a:t>
          </a:r>
        </a:p>
        <a:p>
          <a:pPr marL="0" lvl="0" indent="0" algn="ctr" defTabSz="533400">
            <a:lnSpc>
              <a:spcPct val="90000"/>
            </a:lnSpc>
            <a:spcBef>
              <a:spcPct val="0"/>
            </a:spcBef>
            <a:spcAft>
              <a:spcPct val="35000"/>
            </a:spcAft>
            <a:buNone/>
          </a:pPr>
          <a:r>
            <a:rPr lang="en-US" sz="1200" kern="1200" dirty="0"/>
            <a:t>- Servers (CUB): </a:t>
          </a:r>
          <a:r>
            <a:rPr lang="en-US" sz="1200" b="1" kern="1200" dirty="0"/>
            <a:t>36+</a:t>
          </a:r>
          <a:r>
            <a:rPr lang="en-US" sz="1200" kern="1200" dirty="0"/>
            <a:t> EFU (11+), EPICS (8), Kafka (11), </a:t>
          </a:r>
          <a:r>
            <a:rPr lang="en-US" sz="1200" kern="1200" dirty="0" err="1"/>
            <a:t>Filewriter</a:t>
          </a:r>
          <a:r>
            <a:rPr lang="en-US" sz="1200" kern="1200" dirty="0"/>
            <a:t> (6)</a:t>
          </a:r>
        </a:p>
        <a:p>
          <a:pPr marL="0" lvl="0" indent="0" algn="ctr" defTabSz="533400">
            <a:lnSpc>
              <a:spcPct val="90000"/>
            </a:lnSpc>
            <a:spcBef>
              <a:spcPct val="0"/>
            </a:spcBef>
            <a:spcAft>
              <a:spcPct val="35000"/>
            </a:spcAft>
            <a:buNone/>
          </a:pPr>
          <a:r>
            <a:rPr lang="en-US" sz="1200" kern="1200" dirty="0"/>
            <a:t>- VM (CUB): 500+ cores, 4TB+ RAM</a:t>
          </a:r>
        </a:p>
        <a:p>
          <a:pPr marL="0" lvl="0" indent="0" algn="ctr" defTabSz="533400">
            <a:lnSpc>
              <a:spcPct val="90000"/>
            </a:lnSpc>
            <a:spcBef>
              <a:spcPct val="0"/>
            </a:spcBef>
            <a:spcAft>
              <a:spcPct val="35000"/>
            </a:spcAft>
            <a:buNone/>
          </a:pPr>
          <a:r>
            <a:rPr lang="en-US" sz="1200" kern="1200" dirty="0"/>
            <a:t>- VM (CPH): 400+, 4TB+ RAM, GPU</a:t>
          </a:r>
        </a:p>
        <a:p>
          <a:pPr marL="0" lvl="0" indent="0" algn="ctr" defTabSz="533400">
            <a:lnSpc>
              <a:spcPct val="90000"/>
            </a:lnSpc>
            <a:spcBef>
              <a:spcPct val="0"/>
            </a:spcBef>
            <a:spcAft>
              <a:spcPct val="35000"/>
            </a:spcAft>
            <a:buNone/>
          </a:pPr>
          <a:r>
            <a:rPr lang="en-US" sz="1200" kern="1200" dirty="0"/>
            <a:t>- HPC (CPH): 1000 cores?</a:t>
          </a:r>
        </a:p>
      </dsp:txBody>
      <dsp:txXfrm>
        <a:off x="2362402" y="2715577"/>
        <a:ext cx="1891401" cy="1810385"/>
      </dsp:txXfrm>
    </dsp:sp>
    <dsp:sp modelId="{5889562C-0F2F-3447-A1A4-C9B8BAD80487}">
      <dsp:nvSpPr>
        <dsp:cNvPr id="0" name=""/>
        <dsp:cNvSpPr/>
      </dsp:nvSpPr>
      <dsp:spPr>
        <a:xfrm>
          <a:off x="3081805"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B7C908-C6B5-5946-8E7B-B75B0A7AAC36}">
      <dsp:nvSpPr>
        <dsp:cNvPr id="0" name=""/>
        <dsp:cNvSpPr/>
      </dsp:nvSpPr>
      <dsp:spPr>
        <a:xfrm>
          <a:off x="4286110" y="0"/>
          <a:ext cx="838119"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t>Q1 2022</a:t>
          </a:r>
          <a:r>
            <a:rPr lang="en-US" sz="1200" kern="1200" dirty="0"/>
            <a:t>:</a:t>
          </a:r>
          <a:br>
            <a:rPr lang="en-US" sz="1200" kern="1200" dirty="0"/>
          </a:br>
          <a:r>
            <a:rPr lang="en-US" sz="1200" kern="1200" dirty="0"/>
            <a:t>- HPC (CPH): ODIN (3000 cores)</a:t>
          </a:r>
        </a:p>
      </dsp:txBody>
      <dsp:txXfrm>
        <a:off x="4286110" y="0"/>
        <a:ext cx="838119" cy="1810385"/>
      </dsp:txXfrm>
    </dsp:sp>
    <dsp:sp modelId="{6B187122-02A3-EC4A-B161-F4EABBDDD209}">
      <dsp:nvSpPr>
        <dsp:cNvPr id="0" name=""/>
        <dsp:cNvSpPr/>
      </dsp:nvSpPr>
      <dsp:spPr>
        <a:xfrm>
          <a:off x="4478872"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D2A5EC-F853-1846-9E1E-7FC8CEBF81A6}">
      <dsp:nvSpPr>
        <dsp:cNvPr id="0" name=""/>
        <dsp:cNvSpPr/>
      </dsp:nvSpPr>
      <dsp:spPr>
        <a:xfrm>
          <a:off x="5156536" y="2715577"/>
          <a:ext cx="1220314"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Q2 2022</a:t>
          </a:r>
          <a:r>
            <a:rPr lang="en-US" sz="1200" kern="1200" dirty="0"/>
            <a:t>:</a:t>
          </a:r>
          <a:br>
            <a:rPr lang="en-US" sz="1200" kern="1200" dirty="0"/>
          </a:br>
          <a:r>
            <a:rPr lang="en-US" sz="1200" kern="1200" dirty="0"/>
            <a:t>- server-room buildout (CPH): Phase 2 (</a:t>
          </a:r>
          <a:r>
            <a:rPr lang="en-US" sz="1200" kern="1200" dirty="0" err="1"/>
            <a:t>redundancy+capacity</a:t>
          </a:r>
          <a:r>
            <a:rPr lang="en-US" sz="1200" kern="1200" dirty="0"/>
            <a:t>)</a:t>
          </a:r>
        </a:p>
      </dsp:txBody>
      <dsp:txXfrm>
        <a:off x="5156536" y="2715577"/>
        <a:ext cx="1220314" cy="1810385"/>
      </dsp:txXfrm>
    </dsp:sp>
    <dsp:sp modelId="{98DECCC5-FA8A-A44D-B225-A8EFB2B435F1}">
      <dsp:nvSpPr>
        <dsp:cNvPr id="0" name=""/>
        <dsp:cNvSpPr/>
      </dsp:nvSpPr>
      <dsp:spPr>
        <a:xfrm>
          <a:off x="5540395"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0D9003-E852-384A-B750-474CE56C4D77}">
      <dsp:nvSpPr>
        <dsp:cNvPr id="0" name=""/>
        <dsp:cNvSpPr/>
      </dsp:nvSpPr>
      <dsp:spPr>
        <a:xfrm>
          <a:off x="6409157" y="0"/>
          <a:ext cx="3601297"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t>Q3 2023:</a:t>
          </a:r>
        </a:p>
        <a:p>
          <a:pPr marL="0" lvl="0" indent="0" algn="ctr" defTabSz="533400">
            <a:lnSpc>
              <a:spcPct val="90000"/>
            </a:lnSpc>
            <a:spcBef>
              <a:spcPct val="0"/>
            </a:spcBef>
            <a:spcAft>
              <a:spcPct val="35000"/>
            </a:spcAft>
            <a:buNone/>
          </a:pPr>
          <a:r>
            <a:rPr lang="en-US" sz="1200" kern="1200" dirty="0"/>
            <a:t>- Servers (CUB): </a:t>
          </a:r>
          <a:r>
            <a:rPr lang="en-US" sz="1200" b="1" kern="1200" dirty="0"/>
            <a:t>36</a:t>
          </a:r>
          <a:r>
            <a:rPr lang="en-US" sz="1200" kern="1200" dirty="0"/>
            <a:t> EFU (16), EPICS (7), Kafka (10), </a:t>
          </a:r>
          <a:r>
            <a:rPr lang="en-US" sz="1200" kern="1200" dirty="0" err="1"/>
            <a:t>Filewriter</a:t>
          </a:r>
          <a:r>
            <a:rPr lang="en-US" sz="1200" kern="1200" dirty="0"/>
            <a:t> (3)</a:t>
          </a:r>
        </a:p>
        <a:p>
          <a:pPr marL="0" lvl="0" indent="0" algn="ctr" defTabSz="533400">
            <a:lnSpc>
              <a:spcPct val="90000"/>
            </a:lnSpc>
            <a:spcBef>
              <a:spcPct val="0"/>
            </a:spcBef>
            <a:spcAft>
              <a:spcPct val="35000"/>
            </a:spcAft>
            <a:buNone/>
          </a:pPr>
          <a:r>
            <a:rPr lang="en-US" sz="1200" kern="1200" dirty="0"/>
            <a:t>- VM (CUB): 500+ cores, 4TB+ RAM</a:t>
          </a:r>
        </a:p>
        <a:p>
          <a:pPr marL="0" lvl="0" indent="0" algn="ctr" defTabSz="533400">
            <a:lnSpc>
              <a:spcPct val="90000"/>
            </a:lnSpc>
            <a:spcBef>
              <a:spcPct val="0"/>
            </a:spcBef>
            <a:spcAft>
              <a:spcPct val="35000"/>
            </a:spcAft>
            <a:buNone/>
          </a:pPr>
          <a:r>
            <a:rPr lang="en-US" sz="1200" kern="1200" dirty="0"/>
            <a:t>- VM (CPH): 400+, 4TB+ RAM</a:t>
          </a:r>
        </a:p>
        <a:p>
          <a:pPr marL="0" lvl="0" indent="0" algn="ctr" defTabSz="533400">
            <a:lnSpc>
              <a:spcPct val="90000"/>
            </a:lnSpc>
            <a:spcBef>
              <a:spcPct val="0"/>
            </a:spcBef>
            <a:spcAft>
              <a:spcPct val="35000"/>
            </a:spcAft>
            <a:buNone/>
          </a:pPr>
          <a:r>
            <a:rPr lang="en-US" sz="1200" kern="1200" dirty="0"/>
            <a:t>- HPC (CPH): 1000 cores?</a:t>
          </a:r>
        </a:p>
        <a:p>
          <a:pPr marL="0" lvl="0" indent="0" algn="ctr" defTabSz="533400">
            <a:lnSpc>
              <a:spcPct val="90000"/>
            </a:lnSpc>
            <a:spcBef>
              <a:spcPct val="0"/>
            </a:spcBef>
            <a:spcAft>
              <a:spcPct val="35000"/>
            </a:spcAft>
            <a:buNone/>
          </a:pPr>
          <a:r>
            <a:rPr lang="en-US" sz="1200" kern="1200" dirty="0"/>
            <a:t>- Storage (CUB): 2PB</a:t>
          </a:r>
        </a:p>
        <a:p>
          <a:pPr marL="0" lvl="0" indent="0" algn="ctr" defTabSz="533400">
            <a:lnSpc>
              <a:spcPct val="90000"/>
            </a:lnSpc>
            <a:spcBef>
              <a:spcPct val="0"/>
            </a:spcBef>
            <a:spcAft>
              <a:spcPct val="35000"/>
            </a:spcAft>
            <a:buNone/>
          </a:pPr>
          <a:r>
            <a:rPr lang="en-US" sz="1200" kern="1200" dirty="0"/>
            <a:t>- Storage (CPH): 2PB</a:t>
          </a:r>
        </a:p>
        <a:p>
          <a:pPr marL="0" lvl="0" indent="0" algn="ctr" defTabSz="533400">
            <a:lnSpc>
              <a:spcPct val="90000"/>
            </a:lnSpc>
            <a:spcBef>
              <a:spcPct val="0"/>
            </a:spcBef>
            <a:spcAft>
              <a:spcPct val="35000"/>
            </a:spcAft>
            <a:buNone/>
          </a:pPr>
          <a:r>
            <a:rPr lang="en-US" sz="1200" b="0" kern="1200" dirty="0"/>
            <a:t>- Replacement HW</a:t>
          </a:r>
        </a:p>
      </dsp:txBody>
      <dsp:txXfrm>
        <a:off x="6409157" y="0"/>
        <a:ext cx="3601297" cy="1810385"/>
      </dsp:txXfrm>
    </dsp:sp>
    <dsp:sp modelId="{427AE309-D1BB-EF4F-934A-5C6D26372B5F}">
      <dsp:nvSpPr>
        <dsp:cNvPr id="0" name=""/>
        <dsp:cNvSpPr/>
      </dsp:nvSpPr>
      <dsp:spPr>
        <a:xfrm>
          <a:off x="7983508"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FDC0DC-9202-DA41-837A-DF7C50C8EA87}">
      <dsp:nvSpPr>
        <dsp:cNvPr id="0" name=""/>
        <dsp:cNvSpPr/>
      </dsp:nvSpPr>
      <dsp:spPr>
        <a:xfrm>
          <a:off x="10042762" y="2715577"/>
          <a:ext cx="646133"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000" b="1" kern="1200" dirty="0"/>
            <a:t>Q1 2025</a:t>
          </a:r>
          <a:br>
            <a:rPr lang="en-US" sz="1000" kern="1200" dirty="0"/>
          </a:br>
          <a:r>
            <a:rPr lang="en-US" sz="1000" kern="1200" dirty="0"/>
            <a:t>- Replacement HW</a:t>
          </a:r>
        </a:p>
      </dsp:txBody>
      <dsp:txXfrm>
        <a:off x="10042762" y="2715577"/>
        <a:ext cx="646133" cy="1810385"/>
      </dsp:txXfrm>
    </dsp:sp>
    <dsp:sp modelId="{D412E0E1-480F-824B-AC11-1AF6432AAAE3}">
      <dsp:nvSpPr>
        <dsp:cNvPr id="0" name=""/>
        <dsp:cNvSpPr/>
      </dsp:nvSpPr>
      <dsp:spPr>
        <a:xfrm>
          <a:off x="10139531"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2E53BD-1939-284C-9B15-83FC8C4DDF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7E88EC1-C284-7248-97FD-7E08BF9104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4304DB-FB4C-D841-A80A-2EC103277357}" type="datetimeFigureOut">
              <a:rPr lang="en-GB" smtClean="0"/>
              <a:t>23/09/2019</a:t>
            </a:fld>
            <a:endParaRPr lang="en-GB"/>
          </a:p>
        </p:txBody>
      </p:sp>
      <p:sp>
        <p:nvSpPr>
          <p:cNvPr id="4" name="Footer Placeholder 3">
            <a:extLst>
              <a:ext uri="{FF2B5EF4-FFF2-40B4-BE49-F238E27FC236}">
                <a16:creationId xmlns:a16="http://schemas.microsoft.com/office/drawing/2014/main" id="{9AFEA322-97D2-A346-B5F2-C34D6E372F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81E775F-79CC-1349-8A6C-8DEA072CF6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F0B22A-015F-B549-B5DA-B8EB42B31EF3}" type="slidenum">
              <a:rPr lang="en-GB" smtClean="0"/>
              <a:t>‹#›</a:t>
            </a:fld>
            <a:endParaRPr lang="en-GB"/>
          </a:p>
        </p:txBody>
      </p:sp>
    </p:spTree>
    <p:extLst>
      <p:ext uri="{BB962C8B-B14F-4D97-AF65-F5344CB8AC3E}">
        <p14:creationId xmlns:p14="http://schemas.microsoft.com/office/powerpoint/2010/main" val="2253007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2019-09-23</a:t>
            </a:fld>
            <a:endParaRPr lang="sv-SE"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3 new</a:t>
            </a:r>
          </a:p>
          <a:p>
            <a:pPr marL="171450" indent="-171450">
              <a:buFontTx/>
              <a:buChar char="-"/>
            </a:pPr>
            <a:r>
              <a:rPr lang="en-GB" dirty="0"/>
              <a:t>Hiring IT</a:t>
            </a:r>
          </a:p>
          <a:p>
            <a:pPr marL="171450" indent="-171450">
              <a:buFontTx/>
              <a:buChar char="-"/>
            </a:pPr>
            <a:r>
              <a:rPr lang="en-GB" dirty="0" err="1"/>
              <a:t>PaNOSC</a:t>
            </a:r>
            <a:endParaRPr lang="en-GB" dirty="0"/>
          </a:p>
          <a:p>
            <a:pPr marL="171450" indent="-171450">
              <a:buFontTx/>
              <a:buChar char="-"/>
            </a:pPr>
            <a:r>
              <a:rPr lang="en-GB" dirty="0"/>
              <a:t>Parental leave</a:t>
            </a:r>
          </a:p>
        </p:txBody>
      </p:sp>
      <p:sp>
        <p:nvSpPr>
          <p:cNvPr id="4" name="Slide Number Placeholder 3"/>
          <p:cNvSpPr>
            <a:spLocks noGrp="1"/>
          </p:cNvSpPr>
          <p:nvPr>
            <p:ph type="sldNum" sz="quarter" idx="5"/>
          </p:nvPr>
        </p:nvSpPr>
        <p:spPr/>
        <p:txBody>
          <a:bodyPr/>
          <a:lstStyle/>
          <a:p>
            <a:fld id="{161A53A7-64CD-4D0E-AAE8-1AC9C79D7085}" type="slidenum">
              <a:rPr lang="sv-SE" smtClean="0"/>
              <a:t>2</a:t>
            </a:fld>
            <a:endParaRPr lang="sv-SE" dirty="0"/>
          </a:p>
        </p:txBody>
      </p:sp>
    </p:spTree>
    <p:extLst>
      <p:ext uri="{BB962C8B-B14F-4D97-AF65-F5344CB8AC3E}">
        <p14:creationId xmlns:p14="http://schemas.microsoft.com/office/powerpoint/2010/main" val="160192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Overview</a:t>
            </a:r>
          </a:p>
        </p:txBody>
      </p:sp>
      <p:sp>
        <p:nvSpPr>
          <p:cNvPr id="4" name="Slide Number Placeholder 3"/>
          <p:cNvSpPr>
            <a:spLocks noGrp="1"/>
          </p:cNvSpPr>
          <p:nvPr>
            <p:ph type="sldNum" sz="quarter" idx="10"/>
          </p:nvPr>
        </p:nvSpPr>
        <p:spPr/>
        <p:txBody>
          <a:bodyPr/>
          <a:lstStyle/>
          <a:p>
            <a:fld id="{161A53A7-64CD-4D0E-AAE8-1AC9C79D7085}" type="slidenum">
              <a:rPr lang="sv-SE" smtClean="0"/>
              <a:t>3</a:t>
            </a:fld>
            <a:endParaRPr lang="sv-SE" dirty="0"/>
          </a:p>
        </p:txBody>
      </p:sp>
    </p:spTree>
    <p:extLst>
      <p:ext uri="{BB962C8B-B14F-4D97-AF65-F5344CB8AC3E}">
        <p14:creationId xmlns:p14="http://schemas.microsoft.com/office/powerpoint/2010/main" val="1634555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A53A7-64CD-4D0E-AAE8-1AC9C79D7085}" type="slidenum">
              <a:rPr lang="sv-SE" smtClean="0"/>
              <a:t>4</a:t>
            </a:fld>
            <a:endParaRPr lang="sv-SE" dirty="0"/>
          </a:p>
        </p:txBody>
      </p:sp>
    </p:spTree>
    <p:extLst>
      <p:ext uri="{BB962C8B-B14F-4D97-AF65-F5344CB8AC3E}">
        <p14:creationId xmlns:p14="http://schemas.microsoft.com/office/powerpoint/2010/main" val="2692260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A53A7-64CD-4D0E-AAE8-1AC9C79D7085}" type="slidenum">
              <a:rPr lang="sv-SE" smtClean="0"/>
              <a:t>14</a:t>
            </a:fld>
            <a:endParaRPr lang="sv-SE" dirty="0"/>
          </a:p>
        </p:txBody>
      </p:sp>
    </p:spTree>
    <p:extLst>
      <p:ext uri="{BB962C8B-B14F-4D97-AF65-F5344CB8AC3E}">
        <p14:creationId xmlns:p14="http://schemas.microsoft.com/office/powerpoint/2010/main" val="3406698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A53A7-64CD-4D0E-AAE8-1AC9C79D7085}" type="slidenum">
              <a:rPr lang="sv-SE" smtClean="0"/>
              <a:t>15</a:t>
            </a:fld>
            <a:endParaRPr lang="sv-SE" dirty="0"/>
          </a:p>
        </p:txBody>
      </p:sp>
    </p:spTree>
    <p:extLst>
      <p:ext uri="{BB962C8B-B14F-4D97-AF65-F5344CB8AC3E}">
        <p14:creationId xmlns:p14="http://schemas.microsoft.com/office/powerpoint/2010/main" val="2826987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fld id="{5ED7AC81-318B-4D49-A602-9E30227C87EC}" type="datetime1">
              <a:rPr lang="en-GB" smtClean="0"/>
              <a:pPr/>
              <a:t>23/09/2019</a:t>
            </a:fld>
            <a:endParaRPr lang="en-GB" dirty="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4407" y="260651"/>
            <a:ext cx="2208245" cy="886059"/>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375" b="16409"/>
          <a:stretch/>
        </p:blipFill>
        <p:spPr>
          <a:xfrm>
            <a:off x="9219135" y="260651"/>
            <a:ext cx="2972865" cy="1316868"/>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144712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4" y="1535116"/>
            <a:ext cx="5386917"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4" y="2174878"/>
            <a:ext cx="5386917"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74" y="1535116"/>
            <a:ext cx="5389033"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74" y="2174878"/>
            <a:ext cx="5389033"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22844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24216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3234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11" y="273052"/>
            <a:ext cx="4011084" cy="1162050"/>
          </a:xfrm>
        </p:spPr>
        <p:txBody>
          <a:bodyPr anchor="b"/>
          <a:lstStyle>
            <a:lvl1pPr algn="l">
              <a:defRPr sz="1385" b="1"/>
            </a:lvl1pPr>
          </a:lstStyle>
          <a:p>
            <a:r>
              <a:rPr lang="sv-SE"/>
              <a:t>Klicka här för att ändra format</a:t>
            </a:r>
          </a:p>
        </p:txBody>
      </p:sp>
      <p:sp>
        <p:nvSpPr>
          <p:cNvPr id="3" name="Platshållare för innehåll 2"/>
          <p:cNvSpPr>
            <a:spLocks noGrp="1"/>
          </p:cNvSpPr>
          <p:nvPr>
            <p:ph idx="1"/>
          </p:nvPr>
        </p:nvSpPr>
        <p:spPr>
          <a:xfrm>
            <a:off x="4766743" y="273401"/>
            <a:ext cx="6815668" cy="5853113"/>
          </a:xfrm>
        </p:spPr>
        <p:txBody>
          <a:bodyPr/>
          <a:lstStyle>
            <a:lvl1pPr>
              <a:defRPr sz="2216"/>
            </a:lvl1pPr>
            <a:lvl2pPr>
              <a:defRPr sz="1939"/>
            </a:lvl2pPr>
            <a:lvl3pPr>
              <a:defRPr sz="1661"/>
            </a:lvl3pPr>
            <a:lvl4pPr>
              <a:defRPr sz="1385"/>
            </a:lvl4pPr>
            <a:lvl5pPr>
              <a:defRPr sz="1385"/>
            </a:lvl5pPr>
            <a:lvl6pPr>
              <a:defRPr sz="1385"/>
            </a:lvl6pPr>
            <a:lvl7pPr>
              <a:defRPr sz="1385"/>
            </a:lvl7pPr>
            <a:lvl8pPr>
              <a:defRPr sz="1385"/>
            </a:lvl8pPr>
            <a:lvl9pPr>
              <a:defRPr sz="138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11" y="1435104"/>
            <a:ext cx="4011084" cy="4691063"/>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11530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3"/>
            <a:ext cx="7315200" cy="566738"/>
          </a:xfrm>
        </p:spPr>
        <p:txBody>
          <a:bodyPr anchor="b"/>
          <a:lstStyle>
            <a:lvl1pPr algn="l">
              <a:defRPr sz="1385"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2216"/>
            </a:lvl1pPr>
            <a:lvl2pPr marL="315314" indent="0">
              <a:buNone/>
              <a:defRPr sz="1939"/>
            </a:lvl2pPr>
            <a:lvl3pPr marL="630630" indent="0">
              <a:buNone/>
              <a:defRPr sz="1661"/>
            </a:lvl3pPr>
            <a:lvl4pPr marL="945947" indent="0">
              <a:buNone/>
              <a:defRPr sz="1385"/>
            </a:lvl4pPr>
            <a:lvl5pPr marL="1261265" indent="0">
              <a:buNone/>
              <a:defRPr sz="1385"/>
            </a:lvl5pPr>
            <a:lvl6pPr marL="1576588" indent="0">
              <a:buNone/>
              <a:defRPr sz="1385"/>
            </a:lvl6pPr>
            <a:lvl7pPr marL="1891904" indent="0">
              <a:buNone/>
              <a:defRPr sz="1385"/>
            </a:lvl7pPr>
            <a:lvl8pPr marL="2207225" indent="0">
              <a:buNone/>
              <a:defRPr sz="1385"/>
            </a:lvl8pPr>
            <a:lvl9pPr marL="2522543" indent="0">
              <a:buNone/>
              <a:defRPr sz="1385"/>
            </a:lvl9pPr>
          </a:lstStyle>
          <a:p>
            <a:endParaRPr lang="sv-SE"/>
          </a:p>
        </p:txBody>
      </p:sp>
      <p:sp>
        <p:nvSpPr>
          <p:cNvPr id="4" name="Platshållare för text 3"/>
          <p:cNvSpPr>
            <a:spLocks noGrp="1"/>
          </p:cNvSpPr>
          <p:nvPr>
            <p:ph type="body" sz="half" idx="2"/>
          </p:nvPr>
        </p:nvSpPr>
        <p:spPr>
          <a:xfrm>
            <a:off x="2389717" y="5367341"/>
            <a:ext cx="7315200" cy="804862"/>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59222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416047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5036"/>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5036"/>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9003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791349" y="301"/>
            <a:ext cx="7683499" cy="1441451"/>
          </a:xfrm>
        </p:spPr>
        <p:txBody>
          <a:bodyPr/>
          <a:lstStyle/>
          <a:p>
            <a:r>
              <a:rPr lang="sv-SE"/>
              <a:t>Klicka här för att ändra format</a:t>
            </a:r>
          </a:p>
        </p:txBody>
      </p:sp>
      <p:cxnSp>
        <p:nvCxnSpPr>
          <p:cNvPr id="3" name="Rak 7"/>
          <p:cNvCxnSpPr/>
          <p:nvPr userDrawn="1"/>
        </p:nvCxnSpPr>
        <p:spPr>
          <a:xfrm>
            <a:off x="-434760" y="1452400"/>
            <a:ext cx="129285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3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23/09/2019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49880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dirty="0">
              <a:solidFill>
                <a:srgbClr val="0094CA"/>
              </a:solidFill>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t>2019-09-23</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1017533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15314" indent="0" algn="ctr">
              <a:buNone/>
              <a:defRPr>
                <a:solidFill>
                  <a:schemeClr val="tx1">
                    <a:tint val="75000"/>
                  </a:schemeClr>
                </a:solidFill>
              </a:defRPr>
            </a:lvl2pPr>
            <a:lvl3pPr marL="630630" indent="0" algn="ctr">
              <a:buNone/>
              <a:defRPr>
                <a:solidFill>
                  <a:schemeClr val="tx1">
                    <a:tint val="75000"/>
                  </a:schemeClr>
                </a:solidFill>
              </a:defRPr>
            </a:lvl3pPr>
            <a:lvl4pPr marL="945947" indent="0" algn="ctr">
              <a:buNone/>
              <a:defRPr>
                <a:solidFill>
                  <a:schemeClr val="tx1">
                    <a:tint val="75000"/>
                  </a:schemeClr>
                </a:solidFill>
              </a:defRPr>
            </a:lvl4pPr>
            <a:lvl5pPr marL="1261265" indent="0" algn="ctr">
              <a:buNone/>
              <a:defRPr>
                <a:solidFill>
                  <a:schemeClr val="tx1">
                    <a:tint val="75000"/>
                  </a:schemeClr>
                </a:solidFill>
              </a:defRPr>
            </a:lvl5pPr>
            <a:lvl6pPr marL="1576588" indent="0" algn="ctr">
              <a:buNone/>
              <a:defRPr>
                <a:solidFill>
                  <a:schemeClr val="tx1">
                    <a:tint val="75000"/>
                  </a:schemeClr>
                </a:solidFill>
              </a:defRPr>
            </a:lvl6pPr>
            <a:lvl7pPr marL="1891904" indent="0" algn="ctr">
              <a:buNone/>
              <a:defRPr>
                <a:solidFill>
                  <a:schemeClr val="tx1">
                    <a:tint val="75000"/>
                  </a:schemeClr>
                </a:solidFill>
              </a:defRPr>
            </a:lvl7pPr>
            <a:lvl8pPr marL="2207225" indent="0" algn="ctr">
              <a:buNone/>
              <a:defRPr>
                <a:solidFill>
                  <a:schemeClr val="tx1">
                    <a:tint val="75000"/>
                  </a:schemeClr>
                </a:solidFill>
              </a:defRPr>
            </a:lvl8pPr>
            <a:lvl9pPr marL="2522543"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288360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99831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7" y="4407120"/>
            <a:ext cx="10363200" cy="1362076"/>
          </a:xfrm>
        </p:spPr>
        <p:txBody>
          <a:bodyPr anchor="t"/>
          <a:lstStyle>
            <a:lvl1pPr algn="l">
              <a:defRPr sz="2700" b="1" cap="all"/>
            </a:lvl1pPr>
          </a:lstStyle>
          <a:p>
            <a:r>
              <a:rPr lang="sv-SE"/>
              <a:t>Klicka här för att ändra format</a:t>
            </a:r>
          </a:p>
        </p:txBody>
      </p:sp>
      <p:sp>
        <p:nvSpPr>
          <p:cNvPr id="3" name="Platshållare för text 2"/>
          <p:cNvSpPr>
            <a:spLocks noGrp="1"/>
          </p:cNvSpPr>
          <p:nvPr>
            <p:ph type="body" idx="1"/>
          </p:nvPr>
        </p:nvSpPr>
        <p:spPr>
          <a:xfrm>
            <a:off x="963087" y="2906723"/>
            <a:ext cx="10363200" cy="1500187"/>
          </a:xfrm>
        </p:spPr>
        <p:txBody>
          <a:bodyPr anchor="b"/>
          <a:lstStyle>
            <a:lvl1pPr marL="0" indent="0">
              <a:buNone/>
              <a:defRPr sz="1385">
                <a:solidFill>
                  <a:schemeClr val="tx1">
                    <a:tint val="75000"/>
                  </a:schemeClr>
                </a:solidFill>
              </a:defRPr>
            </a:lvl1pPr>
            <a:lvl2pPr marL="315314" indent="0">
              <a:buNone/>
              <a:defRPr sz="1247">
                <a:solidFill>
                  <a:schemeClr val="tx1">
                    <a:tint val="75000"/>
                  </a:schemeClr>
                </a:solidFill>
              </a:defRPr>
            </a:lvl2pPr>
            <a:lvl3pPr marL="630630" indent="0">
              <a:buNone/>
              <a:defRPr sz="1108">
                <a:solidFill>
                  <a:schemeClr val="tx1">
                    <a:tint val="75000"/>
                  </a:schemeClr>
                </a:solidFill>
              </a:defRPr>
            </a:lvl3pPr>
            <a:lvl4pPr marL="945947" indent="0">
              <a:buNone/>
              <a:defRPr sz="969">
                <a:solidFill>
                  <a:schemeClr val="tx1">
                    <a:tint val="75000"/>
                  </a:schemeClr>
                </a:solidFill>
              </a:defRPr>
            </a:lvl4pPr>
            <a:lvl5pPr marL="1261265" indent="0">
              <a:buNone/>
              <a:defRPr sz="969">
                <a:solidFill>
                  <a:schemeClr val="tx1">
                    <a:tint val="75000"/>
                  </a:schemeClr>
                </a:solidFill>
              </a:defRPr>
            </a:lvl5pPr>
            <a:lvl6pPr marL="1576588" indent="0">
              <a:buNone/>
              <a:defRPr sz="969">
                <a:solidFill>
                  <a:schemeClr val="tx1">
                    <a:tint val="75000"/>
                  </a:schemeClr>
                </a:solidFill>
              </a:defRPr>
            </a:lvl6pPr>
            <a:lvl7pPr marL="1891904" indent="0">
              <a:buNone/>
              <a:defRPr sz="969">
                <a:solidFill>
                  <a:schemeClr val="tx1">
                    <a:tint val="75000"/>
                  </a:schemeClr>
                </a:solidFill>
              </a:defRPr>
            </a:lvl7pPr>
            <a:lvl8pPr marL="2207225" indent="0">
              <a:buNone/>
              <a:defRPr sz="969">
                <a:solidFill>
                  <a:schemeClr val="tx1">
                    <a:tint val="75000"/>
                  </a:schemeClr>
                </a:solidFill>
              </a:defRPr>
            </a:lvl8pPr>
            <a:lvl9pPr marL="2522543" indent="0">
              <a:buNone/>
              <a:defRPr sz="969">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481585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GB" noProof="0" smtClean="0"/>
              <a:t>23/09/2019</a:t>
            </a:fld>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9" r:id="rId5"/>
    <p:sldLayoutId id="2147483670" r:id="rId6"/>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090" tIns="45549" rIns="91090" bIns="45549"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090" tIns="45549" rIns="91090" bIns="4554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4" y="6356748"/>
            <a:ext cx="2844800" cy="365125"/>
          </a:xfrm>
          <a:prstGeom prst="rect">
            <a:avLst/>
          </a:prstGeom>
        </p:spPr>
        <p:txBody>
          <a:bodyPr vert="horz" lIns="91090" tIns="45549" rIns="91090" bIns="45549" rtlCol="0" anchor="ctr"/>
          <a:lstStyle>
            <a:lvl1pPr algn="l">
              <a:defRPr sz="831">
                <a:solidFill>
                  <a:schemeClr val="tx1">
                    <a:tint val="75000"/>
                  </a:schemeClr>
                </a:solidFill>
              </a:defRPr>
            </a:lvl1pPr>
          </a:lstStyle>
          <a:p>
            <a:pPr defTabSz="315314"/>
            <a:fld id="{49A5678A-D05F-FD42-9890-CCECCD9C8C54}" type="datetimeFigureOut">
              <a:rPr lang="sv-SE" smtClean="0">
                <a:solidFill>
                  <a:prstClr val="black">
                    <a:tint val="75000"/>
                  </a:prstClr>
                </a:solidFill>
              </a:rPr>
              <a:pPr defTabSz="315314"/>
              <a:t>2019-09-23</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748"/>
            <a:ext cx="3860800" cy="365125"/>
          </a:xfrm>
          <a:prstGeom prst="rect">
            <a:avLst/>
          </a:prstGeom>
        </p:spPr>
        <p:txBody>
          <a:bodyPr vert="horz" lIns="91090" tIns="45549" rIns="91090" bIns="45549" rtlCol="0" anchor="ctr"/>
          <a:lstStyle>
            <a:lvl1pPr algn="ctr">
              <a:defRPr sz="831">
                <a:solidFill>
                  <a:schemeClr val="tx1">
                    <a:tint val="75000"/>
                  </a:schemeClr>
                </a:solidFill>
              </a:defRPr>
            </a:lvl1pPr>
          </a:lstStyle>
          <a:p>
            <a:pPr defTabSz="315314"/>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748"/>
            <a:ext cx="2844800" cy="365125"/>
          </a:xfrm>
          <a:prstGeom prst="rect">
            <a:avLst/>
          </a:prstGeom>
        </p:spPr>
        <p:txBody>
          <a:bodyPr vert="horz" lIns="91090" tIns="45549" rIns="91090" bIns="45549" rtlCol="0" anchor="ctr"/>
          <a:lstStyle>
            <a:lvl1pPr algn="r">
              <a:defRPr sz="831">
                <a:solidFill>
                  <a:schemeClr val="tx1">
                    <a:tint val="75000"/>
                  </a:schemeClr>
                </a:solidFill>
              </a:defRPr>
            </a:lvl1pPr>
          </a:lstStyle>
          <a:p>
            <a:pPr defTabSz="315314"/>
            <a:fld id="{276797C7-3D02-2A4F-97AD-9EB2A99A67F0}" type="slidenum">
              <a:rPr lang="sv-SE" smtClean="0">
                <a:solidFill>
                  <a:prstClr val="black">
                    <a:tint val="75000"/>
                  </a:prstClr>
                </a:solidFill>
              </a:rPr>
              <a:pPr defTabSz="315314"/>
              <a:t>‹#›</a:t>
            </a:fld>
            <a:endParaRPr lang="sv-SE">
              <a:solidFill>
                <a:prstClr val="black">
                  <a:tint val="75000"/>
                </a:prstClr>
              </a:solidFill>
            </a:endParaRPr>
          </a:p>
        </p:txBody>
      </p:sp>
    </p:spTree>
    <p:extLst>
      <p:ext uri="{BB962C8B-B14F-4D97-AF65-F5344CB8AC3E}">
        <p14:creationId xmlns:p14="http://schemas.microsoft.com/office/powerpoint/2010/main" val="337820799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ctr" defTabSz="315314" rtl="0" eaLnBrk="1" latinLnBrk="0" hangingPunct="1">
        <a:spcBef>
          <a:spcPct val="0"/>
        </a:spcBef>
        <a:buNone/>
        <a:defRPr sz="3047" kern="1200">
          <a:solidFill>
            <a:schemeClr val="tx1"/>
          </a:solidFill>
          <a:latin typeface="+mj-lt"/>
          <a:ea typeface="+mj-ea"/>
          <a:cs typeface="+mj-cs"/>
        </a:defRPr>
      </a:lvl1pPr>
    </p:titleStyle>
    <p:bodyStyle>
      <a:lvl1pPr marL="236484" indent="-236484" algn="l" defTabSz="315314" rtl="0" eaLnBrk="1" latinLnBrk="0" hangingPunct="1">
        <a:spcBef>
          <a:spcPct val="20000"/>
        </a:spcBef>
        <a:buFont typeface="Arial"/>
        <a:buChar char="•"/>
        <a:defRPr sz="2216" kern="1200">
          <a:solidFill>
            <a:schemeClr val="tx1"/>
          </a:solidFill>
          <a:latin typeface="+mn-lt"/>
          <a:ea typeface="+mn-ea"/>
          <a:cs typeface="+mn-cs"/>
        </a:defRPr>
      </a:lvl1pPr>
      <a:lvl2pPr marL="512390" indent="-197066" algn="l" defTabSz="315314" rtl="0" eaLnBrk="1" latinLnBrk="0" hangingPunct="1">
        <a:spcBef>
          <a:spcPct val="20000"/>
        </a:spcBef>
        <a:buFont typeface="Arial"/>
        <a:buChar char="–"/>
        <a:defRPr sz="1939" kern="1200">
          <a:solidFill>
            <a:schemeClr val="tx1"/>
          </a:solidFill>
          <a:latin typeface="+mn-lt"/>
          <a:ea typeface="+mn-ea"/>
          <a:cs typeface="+mn-cs"/>
        </a:defRPr>
      </a:lvl2pPr>
      <a:lvl3pPr marL="788276" indent="-157655" algn="l" defTabSz="315314" rtl="0" eaLnBrk="1" latinLnBrk="0" hangingPunct="1">
        <a:spcBef>
          <a:spcPct val="20000"/>
        </a:spcBef>
        <a:buFont typeface="Arial"/>
        <a:buChar char="•"/>
        <a:defRPr sz="1661" kern="1200">
          <a:solidFill>
            <a:schemeClr val="tx1"/>
          </a:solidFill>
          <a:latin typeface="+mn-lt"/>
          <a:ea typeface="+mn-ea"/>
          <a:cs typeface="+mn-cs"/>
        </a:defRPr>
      </a:lvl3pPr>
      <a:lvl4pPr marL="1103609" indent="-157655" algn="l" defTabSz="315314" rtl="0" eaLnBrk="1" latinLnBrk="0" hangingPunct="1">
        <a:spcBef>
          <a:spcPct val="20000"/>
        </a:spcBef>
        <a:buFont typeface="Arial"/>
        <a:buChar char="–"/>
        <a:defRPr sz="1385" kern="1200">
          <a:solidFill>
            <a:schemeClr val="tx1"/>
          </a:solidFill>
          <a:latin typeface="+mn-lt"/>
          <a:ea typeface="+mn-ea"/>
          <a:cs typeface="+mn-cs"/>
        </a:defRPr>
      </a:lvl4pPr>
      <a:lvl5pPr marL="1418929" indent="-157655" algn="l" defTabSz="315314" rtl="0" eaLnBrk="1" latinLnBrk="0" hangingPunct="1">
        <a:spcBef>
          <a:spcPct val="20000"/>
        </a:spcBef>
        <a:buFont typeface="Arial"/>
        <a:buChar char="»"/>
        <a:defRPr sz="1385" kern="1200">
          <a:solidFill>
            <a:schemeClr val="tx1"/>
          </a:solidFill>
          <a:latin typeface="+mn-lt"/>
          <a:ea typeface="+mn-ea"/>
          <a:cs typeface="+mn-cs"/>
        </a:defRPr>
      </a:lvl5pPr>
      <a:lvl6pPr marL="1734244" indent="-157655" algn="l" defTabSz="315314" rtl="0" eaLnBrk="1" latinLnBrk="0" hangingPunct="1">
        <a:spcBef>
          <a:spcPct val="20000"/>
        </a:spcBef>
        <a:buFont typeface="Arial"/>
        <a:buChar char="•"/>
        <a:defRPr sz="1385" kern="1200">
          <a:solidFill>
            <a:schemeClr val="tx1"/>
          </a:solidFill>
          <a:latin typeface="+mn-lt"/>
          <a:ea typeface="+mn-ea"/>
          <a:cs typeface="+mn-cs"/>
        </a:defRPr>
      </a:lvl6pPr>
      <a:lvl7pPr marL="2049560" indent="-157655" algn="l" defTabSz="315314" rtl="0" eaLnBrk="1" latinLnBrk="0" hangingPunct="1">
        <a:spcBef>
          <a:spcPct val="20000"/>
        </a:spcBef>
        <a:buFont typeface="Arial"/>
        <a:buChar char="•"/>
        <a:defRPr sz="1385" kern="1200">
          <a:solidFill>
            <a:schemeClr val="tx1"/>
          </a:solidFill>
          <a:latin typeface="+mn-lt"/>
          <a:ea typeface="+mn-ea"/>
          <a:cs typeface="+mn-cs"/>
        </a:defRPr>
      </a:lvl7pPr>
      <a:lvl8pPr marL="2364882" indent="-157655" algn="l" defTabSz="315314" rtl="0" eaLnBrk="1" latinLnBrk="0" hangingPunct="1">
        <a:spcBef>
          <a:spcPct val="20000"/>
        </a:spcBef>
        <a:buFont typeface="Arial"/>
        <a:buChar char="•"/>
        <a:defRPr sz="1385" kern="1200">
          <a:solidFill>
            <a:schemeClr val="tx1"/>
          </a:solidFill>
          <a:latin typeface="+mn-lt"/>
          <a:ea typeface="+mn-ea"/>
          <a:cs typeface="+mn-cs"/>
        </a:defRPr>
      </a:lvl8pPr>
      <a:lvl9pPr marL="2680197" indent="-157655" algn="l" defTabSz="315314" rtl="0" eaLnBrk="1" latinLnBrk="0" hangingPunct="1">
        <a:spcBef>
          <a:spcPct val="20000"/>
        </a:spcBef>
        <a:buFont typeface="Arial"/>
        <a:buChar char="•"/>
        <a:defRPr sz="1385" kern="1200">
          <a:solidFill>
            <a:schemeClr val="tx1"/>
          </a:solidFill>
          <a:latin typeface="+mn-lt"/>
          <a:ea typeface="+mn-ea"/>
          <a:cs typeface="+mn-cs"/>
        </a:defRPr>
      </a:lvl9pPr>
    </p:bodyStyle>
    <p:otherStyle>
      <a:defPPr>
        <a:defRPr lang="sv-SE"/>
      </a:defPPr>
      <a:lvl1pPr marL="0" algn="l" defTabSz="315314" rtl="0" eaLnBrk="1" latinLnBrk="0" hangingPunct="1">
        <a:defRPr sz="1247" kern="1200">
          <a:solidFill>
            <a:schemeClr val="tx1"/>
          </a:solidFill>
          <a:latin typeface="+mn-lt"/>
          <a:ea typeface="+mn-ea"/>
          <a:cs typeface="+mn-cs"/>
        </a:defRPr>
      </a:lvl1pPr>
      <a:lvl2pPr marL="315314" algn="l" defTabSz="315314" rtl="0" eaLnBrk="1" latinLnBrk="0" hangingPunct="1">
        <a:defRPr sz="1247" kern="1200">
          <a:solidFill>
            <a:schemeClr val="tx1"/>
          </a:solidFill>
          <a:latin typeface="+mn-lt"/>
          <a:ea typeface="+mn-ea"/>
          <a:cs typeface="+mn-cs"/>
        </a:defRPr>
      </a:lvl2pPr>
      <a:lvl3pPr marL="630630" algn="l" defTabSz="315314" rtl="0" eaLnBrk="1" latinLnBrk="0" hangingPunct="1">
        <a:defRPr sz="1247" kern="1200">
          <a:solidFill>
            <a:schemeClr val="tx1"/>
          </a:solidFill>
          <a:latin typeface="+mn-lt"/>
          <a:ea typeface="+mn-ea"/>
          <a:cs typeface="+mn-cs"/>
        </a:defRPr>
      </a:lvl3pPr>
      <a:lvl4pPr marL="945947" algn="l" defTabSz="315314" rtl="0" eaLnBrk="1" latinLnBrk="0" hangingPunct="1">
        <a:defRPr sz="1247" kern="1200">
          <a:solidFill>
            <a:schemeClr val="tx1"/>
          </a:solidFill>
          <a:latin typeface="+mn-lt"/>
          <a:ea typeface="+mn-ea"/>
          <a:cs typeface="+mn-cs"/>
        </a:defRPr>
      </a:lvl4pPr>
      <a:lvl5pPr marL="1261265" algn="l" defTabSz="315314" rtl="0" eaLnBrk="1" latinLnBrk="0" hangingPunct="1">
        <a:defRPr sz="1247" kern="1200">
          <a:solidFill>
            <a:schemeClr val="tx1"/>
          </a:solidFill>
          <a:latin typeface="+mn-lt"/>
          <a:ea typeface="+mn-ea"/>
          <a:cs typeface="+mn-cs"/>
        </a:defRPr>
      </a:lvl5pPr>
      <a:lvl6pPr marL="1576588" algn="l" defTabSz="315314" rtl="0" eaLnBrk="1" latinLnBrk="0" hangingPunct="1">
        <a:defRPr sz="1247" kern="1200">
          <a:solidFill>
            <a:schemeClr val="tx1"/>
          </a:solidFill>
          <a:latin typeface="+mn-lt"/>
          <a:ea typeface="+mn-ea"/>
          <a:cs typeface="+mn-cs"/>
        </a:defRPr>
      </a:lvl6pPr>
      <a:lvl7pPr marL="1891904" algn="l" defTabSz="315314" rtl="0" eaLnBrk="1" latinLnBrk="0" hangingPunct="1">
        <a:defRPr sz="1247" kern="1200">
          <a:solidFill>
            <a:schemeClr val="tx1"/>
          </a:solidFill>
          <a:latin typeface="+mn-lt"/>
          <a:ea typeface="+mn-ea"/>
          <a:cs typeface="+mn-cs"/>
        </a:defRPr>
      </a:lvl7pPr>
      <a:lvl8pPr marL="2207225" algn="l" defTabSz="315314" rtl="0" eaLnBrk="1" latinLnBrk="0" hangingPunct="1">
        <a:defRPr sz="1247" kern="1200">
          <a:solidFill>
            <a:schemeClr val="tx1"/>
          </a:solidFill>
          <a:latin typeface="+mn-lt"/>
          <a:ea typeface="+mn-ea"/>
          <a:cs typeface="+mn-cs"/>
        </a:defRPr>
      </a:lvl8pPr>
      <a:lvl9pPr marL="2522543" algn="l" defTabSz="315314" rtl="0" eaLnBrk="1" latinLnBrk="0" hangingPunct="1">
        <a:defRPr sz="12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tiff"/><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image" Target="../media/image6.tiff"/><Relationship Id="rId10" Type="http://schemas.openxmlformats.org/officeDocument/2006/relationships/comments" Target="../comments/comment1.xml"/><Relationship Id="rId4" Type="http://schemas.openxmlformats.org/officeDocument/2006/relationships/image" Target="../media/image5.tiff"/><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Data Systems and Technology</a:t>
            </a:r>
          </a:p>
        </p:txBody>
      </p:sp>
      <p:sp>
        <p:nvSpPr>
          <p:cNvPr id="3" name="Subtitle 2"/>
          <p:cNvSpPr>
            <a:spLocks noGrp="1"/>
          </p:cNvSpPr>
          <p:nvPr>
            <p:ph type="subTitle" idx="1"/>
          </p:nvPr>
        </p:nvSpPr>
        <p:spPr/>
        <p:txBody>
          <a:bodyPr/>
          <a:lstStyle/>
          <a:p>
            <a:r>
              <a:rPr lang="en-US" dirty="0">
                <a:solidFill>
                  <a:schemeClr val="bg1"/>
                </a:solidFill>
              </a:rPr>
              <a:t>STAP </a:t>
            </a:r>
            <a:r>
              <a:rPr lang="en-US" dirty="0"/>
              <a:t>September </a:t>
            </a:r>
            <a:r>
              <a:rPr lang="en-US" dirty="0">
                <a:solidFill>
                  <a:schemeClr val="bg1"/>
                </a:solidFill>
              </a:rPr>
              <a:t> 2019</a:t>
            </a:r>
          </a:p>
          <a:p>
            <a:r>
              <a:rPr lang="en-US" dirty="0">
                <a:solidFill>
                  <a:schemeClr val="bg1"/>
                </a:solidFill>
              </a:rPr>
              <a:t>Brian Lindgren Jensen</a:t>
            </a:r>
          </a:p>
          <a:p>
            <a:r>
              <a:rPr lang="en-US" dirty="0"/>
              <a:t>- on behalf of DST Group Leader Jesper Rude </a:t>
            </a:r>
            <a:r>
              <a:rPr lang="en-US" dirty="0" err="1"/>
              <a:t>Selknaes</a:t>
            </a:r>
            <a:endParaRPr lang="en-US" dirty="0">
              <a:solidFill>
                <a:schemeClr val="bg1"/>
              </a:solidFill>
            </a:endParaRPr>
          </a:p>
        </p:txBody>
      </p:sp>
    </p:spTree>
    <p:extLst>
      <p:ext uri="{BB962C8B-B14F-4D97-AF65-F5344CB8AC3E}">
        <p14:creationId xmlns:p14="http://schemas.microsoft.com/office/powerpoint/2010/main" val="3123578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120F1-B256-394C-B6B4-ED6859880EDB}"/>
              </a:ext>
            </a:extLst>
          </p:cNvPr>
          <p:cNvSpPr>
            <a:spLocks noGrp="1"/>
          </p:cNvSpPr>
          <p:nvPr>
            <p:ph type="title"/>
          </p:nvPr>
        </p:nvSpPr>
        <p:spPr/>
        <p:txBody>
          <a:bodyPr/>
          <a:lstStyle/>
          <a:p>
            <a:r>
              <a:rPr lang="en-GB" dirty="0"/>
              <a:t>Data-</a:t>
            </a:r>
            <a:r>
              <a:rPr lang="en-GB" dirty="0" err="1"/>
              <a:t>center</a:t>
            </a:r>
            <a:r>
              <a:rPr lang="en-GB" dirty="0"/>
              <a:t> infrastructure</a:t>
            </a:r>
          </a:p>
        </p:txBody>
      </p:sp>
      <p:sp>
        <p:nvSpPr>
          <p:cNvPr id="4" name="Slide Number Placeholder 3">
            <a:extLst>
              <a:ext uri="{FF2B5EF4-FFF2-40B4-BE49-F238E27FC236}">
                <a16:creationId xmlns:a16="http://schemas.microsoft.com/office/drawing/2014/main" id="{1CA57961-E9EA-F74A-A7C0-FD867EA9D371}"/>
              </a:ext>
            </a:extLst>
          </p:cNvPr>
          <p:cNvSpPr>
            <a:spLocks noGrp="1"/>
          </p:cNvSpPr>
          <p:nvPr>
            <p:ph type="sldNum" sz="quarter" idx="12"/>
          </p:nvPr>
        </p:nvSpPr>
        <p:spPr/>
        <p:txBody>
          <a:bodyPr/>
          <a:lstStyle/>
          <a:p>
            <a:fld id="{551115BC-487E-4422-894C-CB7CD3E79223}" type="slidenum">
              <a:rPr lang="en-GB" smtClean="0"/>
              <a:pPr/>
              <a:t>10</a:t>
            </a:fld>
            <a:endParaRPr lang="en-GB"/>
          </a:p>
        </p:txBody>
      </p:sp>
      <p:sp>
        <p:nvSpPr>
          <p:cNvPr id="5" name="Text Placeholder 4">
            <a:extLst>
              <a:ext uri="{FF2B5EF4-FFF2-40B4-BE49-F238E27FC236}">
                <a16:creationId xmlns:a16="http://schemas.microsoft.com/office/drawing/2014/main" id="{D6BD278B-332E-9444-A432-571D23A26185}"/>
              </a:ext>
            </a:extLst>
          </p:cNvPr>
          <p:cNvSpPr>
            <a:spLocks noGrp="1"/>
          </p:cNvSpPr>
          <p:nvPr>
            <p:ph type="body" sz="quarter" idx="13"/>
          </p:nvPr>
        </p:nvSpPr>
        <p:spPr/>
        <p:txBody>
          <a:bodyPr/>
          <a:lstStyle/>
          <a:p>
            <a:r>
              <a:rPr lang="en-GB" dirty="0"/>
              <a:t>Server-room (CUB)</a:t>
            </a:r>
          </a:p>
        </p:txBody>
      </p:sp>
      <p:pic>
        <p:nvPicPr>
          <p:cNvPr id="10" name="Picture 9">
            <a:extLst>
              <a:ext uri="{FF2B5EF4-FFF2-40B4-BE49-F238E27FC236}">
                <a16:creationId xmlns:a16="http://schemas.microsoft.com/office/drawing/2014/main" id="{F2562A73-18B2-504E-9E0C-83177CB0C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664" y="2780928"/>
            <a:ext cx="5191277" cy="4077072"/>
          </a:xfrm>
          <a:prstGeom prst="rect">
            <a:avLst/>
          </a:prstGeom>
        </p:spPr>
      </p:pic>
      <p:pic>
        <p:nvPicPr>
          <p:cNvPr id="7" name="Content Placeholder 6">
            <a:extLst>
              <a:ext uri="{FF2B5EF4-FFF2-40B4-BE49-F238E27FC236}">
                <a16:creationId xmlns:a16="http://schemas.microsoft.com/office/drawing/2014/main" id="{0EDA95AE-281E-4B4D-ABF2-236A28D7BB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422922"/>
            <a:ext cx="3791744" cy="2843808"/>
          </a:xfrm>
        </p:spPr>
      </p:pic>
      <p:pic>
        <p:nvPicPr>
          <p:cNvPr id="8" name="Picture 7" descr="Fig1-H01.110.1001-1005.pdf">
            <a:extLst>
              <a:ext uri="{FF2B5EF4-FFF2-40B4-BE49-F238E27FC236}">
                <a16:creationId xmlns:a16="http://schemas.microsoft.com/office/drawing/2014/main" id="{8333D5F2-3ADB-4F4F-AC12-5B8C020E00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680176" y="1357897"/>
            <a:ext cx="4417740" cy="5016222"/>
          </a:xfrm>
          <a:prstGeom prst="rect">
            <a:avLst/>
          </a:prstGeom>
          <a:noFill/>
          <a:ln>
            <a:noFill/>
          </a:ln>
        </p:spPr>
      </p:pic>
      <p:sp>
        <p:nvSpPr>
          <p:cNvPr id="11" name="TextBox 10">
            <a:extLst>
              <a:ext uri="{FF2B5EF4-FFF2-40B4-BE49-F238E27FC236}">
                <a16:creationId xmlns:a16="http://schemas.microsoft.com/office/drawing/2014/main" id="{ABD224E7-7DE6-9F42-BF80-11614006E8D1}"/>
              </a:ext>
            </a:extLst>
          </p:cNvPr>
          <p:cNvSpPr txBox="1"/>
          <p:nvPr/>
        </p:nvSpPr>
        <p:spPr>
          <a:xfrm>
            <a:off x="4223792" y="1628800"/>
            <a:ext cx="2952328" cy="86409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rtlCol="0" anchor="t">
            <a:normAutofit fontScale="92500" lnSpcReduction="20000"/>
          </a:bodyPr>
          <a:lstStyle/>
          <a:p>
            <a:pPr algn="l"/>
            <a:r>
              <a:rPr lang="en-GB" sz="2000"/>
              <a:t>2020</a:t>
            </a:r>
            <a:endParaRPr lang="en-GB" sz="2000" dirty="0"/>
          </a:p>
          <a:p>
            <a:pPr marL="342900" indent="-342900" algn="l">
              <a:buFont typeface="Arial" panose="020B0604020202020204" pitchFamily="34" charset="0"/>
              <a:buChar char="•"/>
            </a:pPr>
            <a:r>
              <a:rPr lang="en-GB" sz="2000" dirty="0"/>
              <a:t>3 x 12 racks</a:t>
            </a:r>
          </a:p>
          <a:p>
            <a:pPr marL="342900" indent="-342900" algn="l">
              <a:buFont typeface="Arial" panose="020B0604020202020204" pitchFamily="34" charset="0"/>
              <a:buChar char="•"/>
            </a:pPr>
            <a:r>
              <a:rPr lang="en-GB" sz="2000" dirty="0"/>
              <a:t>450 kW</a:t>
            </a:r>
          </a:p>
        </p:txBody>
      </p:sp>
      <p:sp>
        <p:nvSpPr>
          <p:cNvPr id="12" name="TextBox 11">
            <a:extLst>
              <a:ext uri="{FF2B5EF4-FFF2-40B4-BE49-F238E27FC236}">
                <a16:creationId xmlns:a16="http://schemas.microsoft.com/office/drawing/2014/main" id="{08CD8C51-D041-CA48-9D36-38BE8FBA5A9D}"/>
              </a:ext>
            </a:extLst>
          </p:cNvPr>
          <p:cNvSpPr txBox="1"/>
          <p:nvPr/>
        </p:nvSpPr>
        <p:spPr>
          <a:xfrm>
            <a:off x="263352" y="4509120"/>
            <a:ext cx="3240360" cy="23093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rtlCol="0" anchor="t">
            <a:normAutofit/>
          </a:bodyPr>
          <a:lstStyle/>
          <a:p>
            <a:pPr algn="l"/>
            <a:r>
              <a:rPr lang="en-GB" sz="2000" dirty="0"/>
              <a:t>CUB data-</a:t>
            </a:r>
            <a:r>
              <a:rPr lang="en-GB" sz="2000" dirty="0" err="1"/>
              <a:t>center</a:t>
            </a:r>
            <a:r>
              <a:rPr lang="en-GB" sz="2000" dirty="0"/>
              <a:t>:</a:t>
            </a:r>
          </a:p>
          <a:p>
            <a:pPr marL="342900" indent="-342900" algn="l">
              <a:buFont typeface="Arial" panose="020B0604020202020204" pitchFamily="34" charset="0"/>
              <a:buChar char="•"/>
            </a:pPr>
            <a:r>
              <a:rPr lang="en-GB" sz="2000" dirty="0"/>
              <a:t>ICS</a:t>
            </a:r>
          </a:p>
          <a:p>
            <a:pPr marL="342900" indent="-342900" algn="l">
              <a:buFont typeface="Arial" panose="020B0604020202020204" pitchFamily="34" charset="0"/>
              <a:buChar char="•"/>
            </a:pPr>
            <a:r>
              <a:rPr lang="en-GB" sz="2000" dirty="0"/>
              <a:t>IT</a:t>
            </a:r>
          </a:p>
          <a:p>
            <a:pPr marL="342900" indent="-342900" algn="l">
              <a:buFont typeface="Arial" panose="020B0604020202020204" pitchFamily="34" charset="0"/>
              <a:buChar char="•"/>
            </a:pPr>
            <a:r>
              <a:rPr lang="en-GB" sz="2000" dirty="0"/>
              <a:t>DMSC</a:t>
            </a:r>
          </a:p>
          <a:p>
            <a:pPr marL="800100" lvl="1" indent="-342900">
              <a:buFont typeface="Arial" panose="020B0604020202020204" pitchFamily="34" charset="0"/>
              <a:buChar char="•"/>
            </a:pPr>
            <a:r>
              <a:rPr lang="en-GB" sz="2000" dirty="0"/>
              <a:t>Online environment</a:t>
            </a:r>
          </a:p>
          <a:p>
            <a:pPr marL="800100" lvl="1" indent="-342900">
              <a:buFont typeface="Arial" panose="020B0604020202020204" pitchFamily="34" charset="0"/>
              <a:buChar char="•"/>
            </a:pPr>
            <a:r>
              <a:rPr lang="en-GB" sz="2000" dirty="0"/>
              <a:t>Failover services</a:t>
            </a:r>
          </a:p>
          <a:p>
            <a:pPr marL="800100" lvl="1" indent="-342900">
              <a:buFont typeface="Arial" panose="020B0604020202020204" pitchFamily="34" charset="0"/>
              <a:buChar char="•"/>
            </a:pPr>
            <a:r>
              <a:rPr lang="en-GB" sz="2000" dirty="0"/>
              <a:t>Secondary storage</a:t>
            </a:r>
          </a:p>
        </p:txBody>
      </p:sp>
    </p:spTree>
    <p:extLst>
      <p:ext uri="{BB962C8B-B14F-4D97-AF65-F5344CB8AC3E}">
        <p14:creationId xmlns:p14="http://schemas.microsoft.com/office/powerpoint/2010/main" val="3003513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82D7-B176-494B-B05F-36CB1114C23A}"/>
              </a:ext>
            </a:extLst>
          </p:cNvPr>
          <p:cNvSpPr>
            <a:spLocks noGrp="1"/>
          </p:cNvSpPr>
          <p:nvPr>
            <p:ph type="title"/>
          </p:nvPr>
        </p:nvSpPr>
        <p:spPr/>
        <p:txBody>
          <a:bodyPr/>
          <a:lstStyle/>
          <a:p>
            <a:r>
              <a:rPr lang="en-US" dirty="0"/>
              <a:t>Site-to-site connection</a:t>
            </a:r>
          </a:p>
        </p:txBody>
      </p:sp>
      <p:sp>
        <p:nvSpPr>
          <p:cNvPr id="4" name="Slide Number Placeholder 3">
            <a:extLst>
              <a:ext uri="{FF2B5EF4-FFF2-40B4-BE49-F238E27FC236}">
                <a16:creationId xmlns:a16="http://schemas.microsoft.com/office/drawing/2014/main" id="{9749D02F-E9F5-FB47-BB29-475B7C9F0ECF}"/>
              </a:ext>
            </a:extLst>
          </p:cNvPr>
          <p:cNvSpPr>
            <a:spLocks noGrp="1"/>
          </p:cNvSpPr>
          <p:nvPr>
            <p:ph type="sldNum" sz="quarter" idx="12"/>
          </p:nvPr>
        </p:nvSpPr>
        <p:spPr/>
        <p:txBody>
          <a:bodyPr/>
          <a:lstStyle/>
          <a:p>
            <a:fld id="{551115BC-487E-4422-894C-CB7CD3E79223}" type="slidenum">
              <a:rPr lang="sv-SE" smtClean="0"/>
              <a:t>11</a:t>
            </a:fld>
            <a:endParaRPr lang="sv-SE" dirty="0"/>
          </a:p>
        </p:txBody>
      </p:sp>
      <p:sp>
        <p:nvSpPr>
          <p:cNvPr id="5" name="Rectangle 2">
            <a:extLst>
              <a:ext uri="{FF2B5EF4-FFF2-40B4-BE49-F238E27FC236}">
                <a16:creationId xmlns:a16="http://schemas.microsoft.com/office/drawing/2014/main" id="{AA7534D5-D753-7E4C-98CE-E259D263245C}"/>
              </a:ext>
            </a:extLst>
          </p:cNvPr>
          <p:cNvSpPr>
            <a:spLocks noChangeArrowheads="1"/>
          </p:cNvSpPr>
          <p:nvPr/>
        </p:nvSpPr>
        <p:spPr bwMode="auto">
          <a:xfrm>
            <a:off x="2217465" y="2467744"/>
            <a:ext cx="15494930" cy="64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7">
            <a:extLst>
              <a:ext uri="{FF2B5EF4-FFF2-40B4-BE49-F238E27FC236}">
                <a16:creationId xmlns:a16="http://schemas.microsoft.com/office/drawing/2014/main" id="{71E9FF75-ED12-BA4D-9CA5-3D08A9502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2938515"/>
            <a:ext cx="6667077" cy="3600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6F94D677-2741-304F-A07F-80F3A8334B2E}"/>
              </a:ext>
            </a:extLst>
          </p:cNvPr>
          <p:cNvSpPr>
            <a:spLocks noChangeArrowheads="1"/>
          </p:cNvSpPr>
          <p:nvPr/>
        </p:nvSpPr>
        <p:spPr bwMode="auto">
          <a:xfrm>
            <a:off x="2217465" y="2924943"/>
            <a:ext cx="15494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B8C8D77F-A461-214D-B02C-26AB835BB8ED}"/>
              </a:ext>
            </a:extLst>
          </p:cNvPr>
          <p:cNvSpPr txBox="1"/>
          <p:nvPr/>
        </p:nvSpPr>
        <p:spPr>
          <a:xfrm>
            <a:off x="1012540" y="1523219"/>
            <a:ext cx="8712968" cy="1584991"/>
          </a:xfrm>
          <a:prstGeom prst="rect">
            <a:avLst/>
          </a:prstGeom>
        </p:spPr>
        <p:txBody>
          <a:bodyPr vert="horz" wrap="square" lIns="91440" tIns="45720" rIns="91440" bIns="45720" rtlCol="0" anchor="t">
            <a:normAutofit/>
          </a:bodyPr>
          <a:lstStyle/>
          <a:p>
            <a:pPr marL="342900" indent="-342900" algn="l">
              <a:buFont typeface="Arial" panose="020B0604020202020204" pitchFamily="34" charset="0"/>
              <a:buChar char="•"/>
            </a:pPr>
            <a:r>
              <a:rPr lang="en-US" sz="2000" dirty="0"/>
              <a:t>10Gb/s L2 VPN – connection as a service – only 1 point of contact (</a:t>
            </a:r>
            <a:r>
              <a:rPr lang="en-US" sz="2000" dirty="0" err="1"/>
              <a:t>NORDUnet</a:t>
            </a:r>
            <a:r>
              <a:rPr lang="en-US" sz="2000" dirty="0"/>
              <a:t>)</a:t>
            </a:r>
          </a:p>
          <a:p>
            <a:pPr marL="342900" indent="-342900" algn="l">
              <a:buFont typeface="Arial" panose="020B0604020202020204" pitchFamily="34" charset="0"/>
              <a:buChar char="•"/>
            </a:pPr>
            <a:r>
              <a:rPr lang="en-US" sz="2000" dirty="0"/>
              <a:t>Redundant and expandable to 400Gb/s</a:t>
            </a:r>
          </a:p>
          <a:p>
            <a:pPr marL="342900" indent="-342900" algn="l">
              <a:buFont typeface="Arial" panose="020B0604020202020204" pitchFamily="34" charset="0"/>
              <a:buChar char="•"/>
            </a:pPr>
            <a:r>
              <a:rPr lang="en-US" sz="2000" dirty="0"/>
              <a:t>End routers is Juniper MX204 – installed both Lund and Copenhagen.</a:t>
            </a:r>
          </a:p>
          <a:p>
            <a:pPr marL="342900" indent="-342900" algn="l">
              <a:buFont typeface="Arial" panose="020B0604020202020204" pitchFamily="34" charset="0"/>
              <a:buChar char="•"/>
            </a:pPr>
            <a:r>
              <a:rPr lang="en-US" sz="2000" dirty="0"/>
              <a:t>Connectivity has been confirmed – full testing &amp; verification in H2 2019</a:t>
            </a:r>
          </a:p>
        </p:txBody>
      </p:sp>
      <p:pic>
        <p:nvPicPr>
          <p:cNvPr id="8" name="Picture 7">
            <a:extLst>
              <a:ext uri="{FF2B5EF4-FFF2-40B4-BE49-F238E27FC236}">
                <a16:creationId xmlns:a16="http://schemas.microsoft.com/office/drawing/2014/main" id="{5B30B472-3AA9-EE43-BDD3-5D8FCAC92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22637">
            <a:off x="8604975" y="2609585"/>
            <a:ext cx="3110049" cy="2332537"/>
          </a:xfrm>
          <a:prstGeom prst="rect">
            <a:avLst/>
          </a:prstGeom>
        </p:spPr>
      </p:pic>
    </p:spTree>
    <p:extLst>
      <p:ext uri="{BB962C8B-B14F-4D97-AF65-F5344CB8AC3E}">
        <p14:creationId xmlns:p14="http://schemas.microsoft.com/office/powerpoint/2010/main" val="4258412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65C28-7C4C-D949-A425-2F39FFD4F41E}"/>
              </a:ext>
            </a:extLst>
          </p:cNvPr>
          <p:cNvSpPr>
            <a:spLocks noGrp="1"/>
          </p:cNvSpPr>
          <p:nvPr>
            <p:ph type="title"/>
          </p:nvPr>
        </p:nvSpPr>
        <p:spPr/>
        <p:txBody>
          <a:bodyPr/>
          <a:lstStyle/>
          <a:p>
            <a:r>
              <a:rPr lang="en-US" dirty="0"/>
              <a:t>Storage systems</a:t>
            </a:r>
          </a:p>
        </p:txBody>
      </p:sp>
      <p:sp>
        <p:nvSpPr>
          <p:cNvPr id="3" name="Content Placeholder 2">
            <a:extLst>
              <a:ext uri="{FF2B5EF4-FFF2-40B4-BE49-F238E27FC236}">
                <a16:creationId xmlns:a16="http://schemas.microsoft.com/office/drawing/2014/main" id="{DD7CFA01-599F-A74E-9BC2-C5C26B6DE2E0}"/>
              </a:ext>
            </a:extLst>
          </p:cNvPr>
          <p:cNvSpPr>
            <a:spLocks noGrp="1"/>
          </p:cNvSpPr>
          <p:nvPr>
            <p:ph idx="1"/>
          </p:nvPr>
        </p:nvSpPr>
        <p:spPr>
          <a:xfrm>
            <a:off x="609600" y="1600203"/>
            <a:ext cx="4622304" cy="4525963"/>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0" indent="0">
              <a:buNone/>
            </a:pPr>
            <a:r>
              <a:rPr lang="en-US" sz="2600" b="1" u="sng" dirty="0"/>
              <a:t>Status:</a:t>
            </a:r>
          </a:p>
          <a:p>
            <a:r>
              <a:rPr lang="en-US" dirty="0"/>
              <a:t>Request for Information (RFI) for storage system solutions in preparation for tender. 16 replies was received – 8 vendors selected for presentation.</a:t>
            </a:r>
          </a:p>
          <a:p>
            <a:r>
              <a:rPr lang="en-US" dirty="0"/>
              <a:t>Replies to the RFI encompassed several technologies (</a:t>
            </a:r>
            <a:r>
              <a:rPr lang="en-US" dirty="0" err="1"/>
              <a:t>Lustre</a:t>
            </a:r>
            <a:r>
              <a:rPr lang="en-US" dirty="0"/>
              <a:t>, GPFS/Spectrum Scale, </a:t>
            </a:r>
            <a:r>
              <a:rPr lang="en-US" dirty="0" err="1"/>
              <a:t>WekaIO</a:t>
            </a:r>
            <a:r>
              <a:rPr lang="en-US" dirty="0"/>
              <a:t> and Isilon)</a:t>
            </a:r>
          </a:p>
          <a:p>
            <a:r>
              <a:rPr lang="en-US" dirty="0"/>
              <a:t>Detailed design work is on-going with lessons learned by the ECDC group using the IBM loaner system in Utgaard.</a:t>
            </a:r>
          </a:p>
          <a:p>
            <a:r>
              <a:rPr lang="en-US" dirty="0"/>
              <a:t>Storage RFQ expected to be issued in Q4 2019.</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6475EBB-C39D-A747-8DDA-59CE8A843E86}"/>
              </a:ext>
            </a:extLst>
          </p:cNvPr>
          <p:cNvSpPr>
            <a:spLocks noGrp="1"/>
          </p:cNvSpPr>
          <p:nvPr>
            <p:ph type="sldNum" sz="quarter" idx="12"/>
          </p:nvPr>
        </p:nvSpPr>
        <p:spPr/>
        <p:txBody>
          <a:bodyPr/>
          <a:lstStyle/>
          <a:p>
            <a:fld id="{551115BC-487E-4422-894C-CB7CD3E79223}" type="slidenum">
              <a:rPr lang="sv-SE" smtClean="0"/>
              <a:t>12</a:t>
            </a:fld>
            <a:endParaRPr lang="sv-SE" dirty="0"/>
          </a:p>
        </p:txBody>
      </p:sp>
      <p:sp>
        <p:nvSpPr>
          <p:cNvPr id="5" name="TextBox 4">
            <a:extLst>
              <a:ext uri="{FF2B5EF4-FFF2-40B4-BE49-F238E27FC236}">
                <a16:creationId xmlns:a16="http://schemas.microsoft.com/office/drawing/2014/main" id="{613AEDAA-8A19-E740-9CF9-D2F0537257A0}"/>
              </a:ext>
            </a:extLst>
          </p:cNvPr>
          <p:cNvSpPr txBox="1"/>
          <p:nvPr/>
        </p:nvSpPr>
        <p:spPr>
          <a:xfrm>
            <a:off x="5591944" y="1628800"/>
            <a:ext cx="4464496" cy="2952328"/>
          </a:xfrm>
          <a:prstGeom prst="rect">
            <a:avLst/>
          </a:prstGeom>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nchor="t">
            <a:normAutofit/>
          </a:bodyPr>
          <a:lstStyle/>
          <a:p>
            <a:pPr algn="l"/>
            <a:r>
              <a:rPr lang="en-GB" sz="2400" b="1" u="sng" dirty="0">
                <a:solidFill>
                  <a:schemeClr val="tx1"/>
                </a:solidFill>
              </a:rPr>
              <a:t>Solutions considered:</a:t>
            </a:r>
          </a:p>
          <a:p>
            <a:pPr marL="342900" indent="-342900" algn="l">
              <a:buFont typeface="Arial" panose="020B0604020202020204" pitchFamily="34" charset="0"/>
              <a:buChar char="•"/>
            </a:pPr>
            <a:r>
              <a:rPr lang="en-GB" sz="2000" dirty="0">
                <a:solidFill>
                  <a:schemeClr val="tx1"/>
                </a:solidFill>
              </a:rPr>
              <a:t>IBM ESS (Spectrum Scale)</a:t>
            </a:r>
          </a:p>
          <a:p>
            <a:pPr marL="342900" indent="-342900" algn="l">
              <a:buFont typeface="Arial" panose="020B0604020202020204" pitchFamily="34" charset="0"/>
              <a:buChar char="•"/>
            </a:pPr>
            <a:r>
              <a:rPr lang="en-GB" sz="2000" dirty="0" err="1">
                <a:solidFill>
                  <a:schemeClr val="tx1"/>
                </a:solidFill>
              </a:rPr>
              <a:t>DDN+Lustre</a:t>
            </a:r>
            <a:endParaRPr lang="en-GB" sz="2000" dirty="0">
              <a:solidFill>
                <a:schemeClr val="tx1"/>
              </a:solidFill>
            </a:endParaRPr>
          </a:p>
          <a:p>
            <a:pPr marL="342900" indent="-342900" algn="l">
              <a:buFont typeface="Arial" panose="020B0604020202020204" pitchFamily="34" charset="0"/>
              <a:buChar char="•"/>
            </a:pPr>
            <a:r>
              <a:rPr lang="en-GB" sz="2000" dirty="0">
                <a:solidFill>
                  <a:schemeClr val="tx1"/>
                </a:solidFill>
              </a:rPr>
              <a:t>Lenovo DSS (Spectrum Scale)</a:t>
            </a:r>
          </a:p>
          <a:p>
            <a:pPr marL="342900" indent="-342900" algn="l">
              <a:buFont typeface="Arial" panose="020B0604020202020204" pitchFamily="34" charset="0"/>
              <a:buChar char="•"/>
            </a:pPr>
            <a:r>
              <a:rPr lang="en-GB" sz="2000" dirty="0" err="1">
                <a:solidFill>
                  <a:schemeClr val="tx1"/>
                </a:solidFill>
              </a:rPr>
              <a:t>DELL+Lustre</a:t>
            </a:r>
            <a:endParaRPr lang="en-GB" sz="2000" dirty="0">
              <a:solidFill>
                <a:schemeClr val="tx1"/>
              </a:solidFill>
            </a:endParaRPr>
          </a:p>
          <a:p>
            <a:pPr marL="342900" indent="-342900" algn="l">
              <a:buFont typeface="Arial" panose="020B0604020202020204" pitchFamily="34" charset="0"/>
              <a:buChar char="•"/>
            </a:pPr>
            <a:r>
              <a:rPr lang="en-GB" sz="2000" dirty="0" err="1">
                <a:solidFill>
                  <a:schemeClr val="tx1"/>
                </a:solidFill>
              </a:rPr>
              <a:t>EMC+Isilon</a:t>
            </a:r>
            <a:endParaRPr lang="en-GB" sz="2000" dirty="0">
              <a:solidFill>
                <a:schemeClr val="tx1"/>
              </a:solidFill>
            </a:endParaRPr>
          </a:p>
          <a:p>
            <a:pPr marL="342900" indent="-342900" algn="l">
              <a:buFont typeface="Arial" panose="020B0604020202020204" pitchFamily="34" charset="0"/>
              <a:buChar char="•"/>
            </a:pPr>
            <a:r>
              <a:rPr lang="en-GB" sz="2000" dirty="0" err="1">
                <a:solidFill>
                  <a:schemeClr val="tx1"/>
                </a:solidFill>
              </a:rPr>
              <a:t>SuperMicro+QuoByte</a:t>
            </a:r>
            <a:endParaRPr lang="en-GB" sz="2000" dirty="0">
              <a:solidFill>
                <a:schemeClr val="tx1"/>
              </a:solidFill>
            </a:endParaRPr>
          </a:p>
          <a:p>
            <a:pPr marL="342900" indent="-342900">
              <a:buFont typeface="Arial" panose="020B0604020202020204" pitchFamily="34" charset="0"/>
              <a:buChar char="•"/>
            </a:pPr>
            <a:r>
              <a:rPr lang="en-GB" sz="2000" dirty="0" err="1">
                <a:solidFill>
                  <a:schemeClr val="tx1"/>
                </a:solidFill>
              </a:rPr>
              <a:t>SuperMicro+WekaIO</a:t>
            </a:r>
            <a:endParaRPr lang="en-GB" sz="2000" dirty="0">
              <a:solidFill>
                <a:schemeClr val="tx1"/>
              </a:solidFill>
            </a:endParaRPr>
          </a:p>
        </p:txBody>
      </p:sp>
      <p:sp>
        <p:nvSpPr>
          <p:cNvPr id="6" name="TextBox 5">
            <a:extLst>
              <a:ext uri="{FF2B5EF4-FFF2-40B4-BE49-F238E27FC236}">
                <a16:creationId xmlns:a16="http://schemas.microsoft.com/office/drawing/2014/main" id="{0A676B64-7EA5-3C40-9866-8CA60DB87198}"/>
              </a:ext>
            </a:extLst>
          </p:cNvPr>
          <p:cNvSpPr txBox="1"/>
          <p:nvPr/>
        </p:nvSpPr>
        <p:spPr>
          <a:xfrm>
            <a:off x="5591944" y="4725144"/>
            <a:ext cx="4464496" cy="14010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t">
            <a:normAutofit/>
          </a:bodyPr>
          <a:lstStyle/>
          <a:p>
            <a:r>
              <a:rPr lang="en-GB" sz="2000" dirty="0"/>
              <a:t>Storage completeness and performance test suite (DAQ, </a:t>
            </a:r>
            <a:r>
              <a:rPr lang="en-GB" sz="2000" dirty="0" err="1"/>
              <a:t>Filewriter</a:t>
            </a:r>
            <a:r>
              <a:rPr lang="en-GB" sz="2000" dirty="0"/>
              <a:t>, online </a:t>
            </a:r>
            <a:r>
              <a:rPr lang="en-GB" sz="2000" dirty="0" err="1"/>
              <a:t>env</a:t>
            </a:r>
            <a:r>
              <a:rPr lang="en-GB" sz="2000" dirty="0"/>
              <a:t>.) for deployment on test storage systems being considered.</a:t>
            </a:r>
          </a:p>
          <a:p>
            <a:endParaRPr lang="en-GB" sz="2000" dirty="0"/>
          </a:p>
          <a:p>
            <a:endParaRPr lang="en-GB" sz="2000" dirty="0"/>
          </a:p>
          <a:p>
            <a:endParaRPr lang="en-GB" sz="2000" dirty="0"/>
          </a:p>
          <a:p>
            <a:endParaRPr lang="en-GB" sz="2000" dirty="0"/>
          </a:p>
          <a:p>
            <a:pPr algn="l"/>
            <a:endParaRPr lang="en-GB" sz="2000" dirty="0"/>
          </a:p>
        </p:txBody>
      </p:sp>
    </p:spTree>
    <p:extLst>
      <p:ext uri="{BB962C8B-B14F-4D97-AF65-F5344CB8AC3E}">
        <p14:creationId xmlns:p14="http://schemas.microsoft.com/office/powerpoint/2010/main" val="2479456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8D70-F32B-D645-9DC3-B38BC6788308}"/>
              </a:ext>
            </a:extLst>
          </p:cNvPr>
          <p:cNvSpPr>
            <a:spLocks noGrp="1"/>
          </p:cNvSpPr>
          <p:nvPr>
            <p:ph type="title"/>
          </p:nvPr>
        </p:nvSpPr>
        <p:spPr/>
        <p:txBody>
          <a:bodyPr/>
          <a:lstStyle/>
          <a:p>
            <a:r>
              <a:rPr lang="en-US" dirty="0"/>
              <a:t>Future technologies</a:t>
            </a:r>
          </a:p>
        </p:txBody>
      </p:sp>
      <p:sp>
        <p:nvSpPr>
          <p:cNvPr id="3" name="Content Placeholder 2">
            <a:extLst>
              <a:ext uri="{FF2B5EF4-FFF2-40B4-BE49-F238E27FC236}">
                <a16:creationId xmlns:a16="http://schemas.microsoft.com/office/drawing/2014/main" id="{E05650FF-33AC-DC4F-979F-69D8621E9E34}"/>
              </a:ext>
            </a:extLst>
          </p:cNvPr>
          <p:cNvSpPr>
            <a:spLocks noGrp="1"/>
          </p:cNvSpPr>
          <p:nvPr>
            <p:ph idx="1"/>
          </p:nvPr>
        </p:nvSpPr>
        <p:spPr/>
        <p:txBody>
          <a:bodyPr>
            <a:normAutofit fontScale="85000" lnSpcReduction="20000"/>
          </a:bodyPr>
          <a:lstStyle/>
          <a:p>
            <a:r>
              <a:rPr lang="en-US" dirty="0"/>
              <a:t>Participating in the LISA 2019 – Lottie Greenwood</a:t>
            </a:r>
          </a:p>
          <a:p>
            <a:endParaRPr lang="en-US" dirty="0"/>
          </a:p>
          <a:p>
            <a:r>
              <a:rPr lang="en-US" dirty="0"/>
              <a:t>Participation in the </a:t>
            </a:r>
            <a:r>
              <a:rPr lang="en-US" dirty="0" err="1"/>
              <a:t>DeIC</a:t>
            </a:r>
            <a:r>
              <a:rPr lang="en-US" dirty="0"/>
              <a:t> conference </a:t>
            </a:r>
          </a:p>
          <a:p>
            <a:endParaRPr lang="en-US" dirty="0"/>
          </a:p>
          <a:p>
            <a:r>
              <a:rPr lang="en-US" dirty="0"/>
              <a:t>Engaged with vendors presenting current and future solutions on the following subjects:</a:t>
            </a:r>
          </a:p>
          <a:p>
            <a:pPr lvl="1"/>
            <a:r>
              <a:rPr lang="en-US" dirty="0"/>
              <a:t>Off-site hosting</a:t>
            </a:r>
          </a:p>
          <a:p>
            <a:pPr lvl="1"/>
            <a:r>
              <a:rPr lang="en-US" dirty="0"/>
              <a:t>Recent development in using HPC for machine learning</a:t>
            </a:r>
          </a:p>
          <a:p>
            <a:pPr lvl="1"/>
            <a:r>
              <a:rPr lang="en-US" dirty="0"/>
              <a:t>Recent developments within storages systems from 10 vendors since beginning of 2018.</a:t>
            </a:r>
          </a:p>
          <a:p>
            <a:pPr lvl="1"/>
            <a:r>
              <a:rPr lang="en-US" dirty="0"/>
              <a:t>High performance network solutions</a:t>
            </a:r>
            <a:br>
              <a:rPr lang="en-US" dirty="0"/>
            </a:br>
            <a:endParaRPr lang="en-US" dirty="0"/>
          </a:p>
          <a:p>
            <a:r>
              <a:rPr lang="en-US" dirty="0"/>
              <a:t>Participating in relevant courses:</a:t>
            </a:r>
          </a:p>
          <a:p>
            <a:pPr lvl="1"/>
            <a:r>
              <a:rPr lang="en-US" dirty="0"/>
              <a:t>5 staffers on IBM Spectrum Scale course - </a:t>
            </a:r>
            <a:r>
              <a:rPr lang="da-DK" i="1" dirty="0"/>
              <a:t>IBM </a:t>
            </a:r>
            <a:r>
              <a:rPr lang="da-DK" i="1" dirty="0" err="1"/>
              <a:t>Spectrum</a:t>
            </a:r>
            <a:r>
              <a:rPr lang="da-DK" i="1" dirty="0"/>
              <a:t> </a:t>
            </a:r>
            <a:r>
              <a:rPr lang="da-DK" i="1" dirty="0" err="1"/>
              <a:t>Scale</a:t>
            </a:r>
            <a:r>
              <a:rPr lang="da-DK" i="1" dirty="0"/>
              <a:t> Expert (Level II)</a:t>
            </a:r>
            <a:r>
              <a:rPr lang="en-US" dirty="0"/>
              <a:t>:</a:t>
            </a:r>
          </a:p>
          <a:p>
            <a:pPr lvl="2"/>
            <a:r>
              <a:rPr lang="en-US" dirty="0"/>
              <a:t>April 2019 (Brian Lindgren Jensen, Jacinto Vera Garcia, Kareem </a:t>
            </a:r>
            <a:r>
              <a:rPr lang="en-US" dirty="0" err="1"/>
              <a:t>Galal</a:t>
            </a:r>
            <a:r>
              <a:rPr lang="en-US" dirty="0"/>
              <a:t>)</a:t>
            </a:r>
          </a:p>
          <a:p>
            <a:pPr lvl="2"/>
            <a:r>
              <a:rPr lang="en-US" dirty="0"/>
              <a:t>October 2019 (Alexander </a:t>
            </a:r>
            <a:r>
              <a:rPr lang="en-US" dirty="0" err="1"/>
              <a:t>Stefanov</a:t>
            </a:r>
            <a:r>
              <a:rPr lang="en-US" dirty="0"/>
              <a:t>, Ashok </a:t>
            </a:r>
            <a:r>
              <a:rPr lang="en-US" dirty="0" err="1"/>
              <a:t>Nulguda</a:t>
            </a:r>
            <a:r>
              <a:rPr lang="en-US" dirty="0"/>
              <a:t>)</a:t>
            </a:r>
          </a:p>
          <a:p>
            <a:pPr lvl="1"/>
            <a:r>
              <a:rPr lang="en-US" dirty="0"/>
              <a:t>1 staff member on </a:t>
            </a:r>
            <a:r>
              <a:rPr lang="en-US" dirty="0" err="1"/>
              <a:t>FitSim</a:t>
            </a:r>
            <a:r>
              <a:rPr lang="en-US" dirty="0"/>
              <a:t> course (Lottie Greenwood)</a:t>
            </a:r>
            <a:br>
              <a:rPr lang="en-US" dirty="0"/>
            </a:br>
            <a:r>
              <a:rPr lang="en-US" dirty="0"/>
              <a:t>	</a:t>
            </a:r>
          </a:p>
          <a:p>
            <a:r>
              <a:rPr lang="en-US" dirty="0"/>
              <a:t>Working group on future technologies being </a:t>
            </a:r>
            <a:r>
              <a:rPr lang="en-US" dirty="0" err="1"/>
              <a:t>replanned</a:t>
            </a:r>
            <a:r>
              <a:rPr lang="en-US" dirty="0"/>
              <a:t> using </a:t>
            </a:r>
            <a:r>
              <a:rPr lang="en-US" dirty="0" err="1"/>
              <a:t>PaNOSC</a:t>
            </a:r>
            <a:r>
              <a:rPr lang="en-US" dirty="0"/>
              <a:t> contacts – direct contact to a number of facilities resulted in only 1 reply – which was positive though.</a:t>
            </a:r>
          </a:p>
          <a:p>
            <a:endParaRPr lang="en-US" dirty="0"/>
          </a:p>
          <a:p>
            <a:pPr lvl="1"/>
            <a:endParaRPr lang="en-US" dirty="0"/>
          </a:p>
          <a:p>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929BB0BA-98BE-7044-B527-2FEE19E3458D}"/>
              </a:ext>
            </a:extLst>
          </p:cNvPr>
          <p:cNvSpPr>
            <a:spLocks noGrp="1"/>
          </p:cNvSpPr>
          <p:nvPr>
            <p:ph type="sldNum" sz="quarter" idx="12"/>
          </p:nvPr>
        </p:nvSpPr>
        <p:spPr/>
        <p:txBody>
          <a:bodyPr/>
          <a:lstStyle/>
          <a:p>
            <a:fld id="{551115BC-487E-4422-894C-CB7CD3E79223}" type="slidenum">
              <a:rPr lang="sv-SE" smtClean="0"/>
              <a:t>13</a:t>
            </a:fld>
            <a:endParaRPr lang="sv-SE" dirty="0"/>
          </a:p>
        </p:txBody>
      </p:sp>
    </p:spTree>
    <p:extLst>
      <p:ext uri="{BB962C8B-B14F-4D97-AF65-F5344CB8AC3E}">
        <p14:creationId xmlns:p14="http://schemas.microsoft.com/office/powerpoint/2010/main" val="3876067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1CA4-7E1E-9749-96E7-60A766BE4DA7}"/>
              </a:ext>
            </a:extLst>
          </p:cNvPr>
          <p:cNvSpPr>
            <a:spLocks noGrp="1"/>
          </p:cNvSpPr>
          <p:nvPr>
            <p:ph type="title"/>
          </p:nvPr>
        </p:nvSpPr>
        <p:spPr/>
        <p:txBody>
          <a:bodyPr/>
          <a:lstStyle/>
          <a:p>
            <a:r>
              <a:rPr lang="en-US" dirty="0"/>
              <a:t>Future hardware procurements</a:t>
            </a:r>
          </a:p>
        </p:txBody>
      </p:sp>
      <p:sp>
        <p:nvSpPr>
          <p:cNvPr id="3" name="Content Placeholder 2">
            <a:extLst>
              <a:ext uri="{FF2B5EF4-FFF2-40B4-BE49-F238E27FC236}">
                <a16:creationId xmlns:a16="http://schemas.microsoft.com/office/drawing/2014/main" id="{829916B4-AB5E-1C45-8BF6-813D17B2564B}"/>
              </a:ext>
            </a:extLst>
          </p:cNvPr>
          <p:cNvSpPr>
            <a:spLocks noGrp="1"/>
          </p:cNvSpPr>
          <p:nvPr>
            <p:ph idx="1"/>
          </p:nvPr>
        </p:nvSpPr>
        <p:spPr/>
        <p:txBody>
          <a:bodyPr>
            <a:normAutofit fontScale="92500"/>
          </a:bodyPr>
          <a:lstStyle/>
          <a:p>
            <a:r>
              <a:rPr lang="en-US" dirty="0"/>
              <a:t>By engaging in the newly formed synergy groups on IT related topics at ESS, DST is working towards a more coherent set of hardware components which will help on procurement processes.</a:t>
            </a:r>
          </a:p>
          <a:p>
            <a:r>
              <a:rPr lang="en-US" dirty="0"/>
              <a:t>It has proven valuable to have upgrade options as parts of tenders (server room and 2017 compute cluster expansion)</a:t>
            </a:r>
          </a:p>
          <a:p>
            <a:r>
              <a:rPr lang="en-US" dirty="0"/>
              <a:t>DST has been working actively with procurement since 2013 and has established good relations to the procurement division – not that challenges do not exist but procurement processes seem to run smother and smoother and is to an extent well understood by DST.</a:t>
            </a:r>
          </a:p>
          <a:p>
            <a:r>
              <a:rPr lang="en-US" dirty="0"/>
              <a:t>Experiences from larger procurements is kept on record with DST.</a:t>
            </a:r>
          </a:p>
          <a:p>
            <a:r>
              <a:rPr lang="en-US" dirty="0"/>
              <a:t>Most recently DST has identified the correct way of circumventing normal procurement rules in the case of a catastrophic event.</a:t>
            </a:r>
          </a:p>
          <a:p>
            <a:r>
              <a:rPr lang="en-US" dirty="0"/>
              <a:t>DST has driven the work for a division wide procurement plan for the </a:t>
            </a:r>
            <a:r>
              <a:rPr lang="en-US" dirty="0" err="1"/>
              <a:t>Intial</a:t>
            </a:r>
            <a:r>
              <a:rPr lang="en-US" dirty="0"/>
              <a:t> Ops phase for capital investments. Work underway – many details/requirements still to be determined, e.g.:</a:t>
            </a:r>
          </a:p>
          <a:p>
            <a:pPr lvl="1"/>
            <a:r>
              <a:rPr lang="en-US" dirty="0"/>
              <a:t>Requirements for Offline environment: Analysis </a:t>
            </a:r>
            <a:r>
              <a:rPr lang="en-US" dirty="0" err="1"/>
              <a:t>reqs</a:t>
            </a:r>
            <a:r>
              <a:rPr lang="en-US" dirty="0"/>
              <a:t>? How many simultaneous users to support?</a:t>
            </a:r>
          </a:p>
          <a:p>
            <a:pPr lvl="1"/>
            <a:r>
              <a:rPr lang="en-US" dirty="0"/>
              <a:t>ODIN requirements for reduction/analysis (and location in data-flow)</a:t>
            </a:r>
          </a:p>
        </p:txBody>
      </p:sp>
      <p:sp>
        <p:nvSpPr>
          <p:cNvPr id="4" name="Slide Number Placeholder 3">
            <a:extLst>
              <a:ext uri="{FF2B5EF4-FFF2-40B4-BE49-F238E27FC236}">
                <a16:creationId xmlns:a16="http://schemas.microsoft.com/office/drawing/2014/main" id="{2E8A5680-CF42-3648-8CA3-258D5D5C056A}"/>
              </a:ext>
            </a:extLst>
          </p:cNvPr>
          <p:cNvSpPr>
            <a:spLocks noGrp="1"/>
          </p:cNvSpPr>
          <p:nvPr>
            <p:ph type="sldNum" sz="quarter" idx="12"/>
          </p:nvPr>
        </p:nvSpPr>
        <p:spPr/>
        <p:txBody>
          <a:bodyPr/>
          <a:lstStyle/>
          <a:p>
            <a:fld id="{551115BC-487E-4422-894C-CB7CD3E79223}" type="slidenum">
              <a:rPr lang="sv-SE" smtClean="0"/>
              <a:t>14</a:t>
            </a:fld>
            <a:endParaRPr lang="sv-SE" dirty="0"/>
          </a:p>
        </p:txBody>
      </p:sp>
    </p:spTree>
    <p:extLst>
      <p:ext uri="{BB962C8B-B14F-4D97-AF65-F5344CB8AC3E}">
        <p14:creationId xmlns:p14="http://schemas.microsoft.com/office/powerpoint/2010/main" val="4039569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F810E-5508-F043-A6C9-6786DFCC392C}"/>
              </a:ext>
            </a:extLst>
          </p:cNvPr>
          <p:cNvSpPr>
            <a:spLocks noGrp="1"/>
          </p:cNvSpPr>
          <p:nvPr>
            <p:ph type="title"/>
          </p:nvPr>
        </p:nvSpPr>
        <p:spPr/>
        <p:txBody>
          <a:bodyPr/>
          <a:lstStyle/>
          <a:p>
            <a:r>
              <a:rPr lang="en-GB" dirty="0"/>
              <a:t>Infrastructure schedule</a:t>
            </a:r>
          </a:p>
        </p:txBody>
      </p:sp>
      <p:pic>
        <p:nvPicPr>
          <p:cNvPr id="7" name="Content Placeholder 6">
            <a:extLst>
              <a:ext uri="{FF2B5EF4-FFF2-40B4-BE49-F238E27FC236}">
                <a16:creationId xmlns:a16="http://schemas.microsoft.com/office/drawing/2014/main" id="{CBE10AC1-53B2-EE49-88F8-E69B5DA262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1615281"/>
            <a:ext cx="8991600" cy="4495800"/>
          </a:xfrm>
        </p:spPr>
      </p:pic>
      <p:sp>
        <p:nvSpPr>
          <p:cNvPr id="4" name="Slide Number Placeholder 3">
            <a:extLst>
              <a:ext uri="{FF2B5EF4-FFF2-40B4-BE49-F238E27FC236}">
                <a16:creationId xmlns:a16="http://schemas.microsoft.com/office/drawing/2014/main" id="{94395871-BEC6-1940-9E0E-8F6E6146D88B}"/>
              </a:ext>
            </a:extLst>
          </p:cNvPr>
          <p:cNvSpPr>
            <a:spLocks noGrp="1"/>
          </p:cNvSpPr>
          <p:nvPr>
            <p:ph type="sldNum" sz="quarter" idx="12"/>
          </p:nvPr>
        </p:nvSpPr>
        <p:spPr/>
        <p:txBody>
          <a:bodyPr/>
          <a:lstStyle/>
          <a:p>
            <a:fld id="{551115BC-487E-4422-894C-CB7CD3E79223}" type="slidenum">
              <a:rPr lang="sv-SE" smtClean="0"/>
              <a:t>15</a:t>
            </a:fld>
            <a:endParaRPr lang="sv-SE" dirty="0"/>
          </a:p>
        </p:txBody>
      </p:sp>
      <p:sp>
        <p:nvSpPr>
          <p:cNvPr id="8" name="TextBox 7">
            <a:extLst>
              <a:ext uri="{FF2B5EF4-FFF2-40B4-BE49-F238E27FC236}">
                <a16:creationId xmlns:a16="http://schemas.microsoft.com/office/drawing/2014/main" id="{F94D26AA-73D9-C348-80DA-04B459310943}"/>
              </a:ext>
            </a:extLst>
          </p:cNvPr>
          <p:cNvSpPr txBox="1"/>
          <p:nvPr/>
        </p:nvSpPr>
        <p:spPr>
          <a:xfrm>
            <a:off x="1971300" y="6237312"/>
            <a:ext cx="7077027" cy="484166"/>
          </a:xfrm>
          <a:prstGeom prst="rect">
            <a:avLst/>
          </a:prstGeom>
        </p:spPr>
        <p:txBody>
          <a:bodyPr vert="horz" wrap="none" lIns="91440" tIns="45720" rIns="91440" bIns="45720" rtlCol="0" anchor="t">
            <a:normAutofit/>
          </a:bodyPr>
          <a:lstStyle/>
          <a:p>
            <a:pPr algn="l"/>
            <a:r>
              <a:rPr lang="en-GB" sz="2000" dirty="0"/>
              <a:t>Procurement for infrastructure for first 8 inst. to start in </a:t>
            </a:r>
            <a:r>
              <a:rPr lang="en-GB" sz="2000" b="1" dirty="0"/>
              <a:t>Q3 2020</a:t>
            </a:r>
            <a:r>
              <a:rPr lang="en-GB" sz="2000" dirty="0"/>
              <a:t>.</a:t>
            </a:r>
          </a:p>
        </p:txBody>
      </p:sp>
    </p:spTree>
    <p:extLst>
      <p:ext uri="{BB962C8B-B14F-4D97-AF65-F5344CB8AC3E}">
        <p14:creationId xmlns:p14="http://schemas.microsoft.com/office/powerpoint/2010/main" val="1600373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41A6-7CBF-EF4A-BB94-808E9B8A892E}"/>
              </a:ext>
            </a:extLst>
          </p:cNvPr>
          <p:cNvSpPr>
            <a:spLocks noGrp="1"/>
          </p:cNvSpPr>
          <p:nvPr>
            <p:ph type="title"/>
          </p:nvPr>
        </p:nvSpPr>
        <p:spPr/>
        <p:txBody>
          <a:bodyPr/>
          <a:lstStyle/>
          <a:p>
            <a:r>
              <a:rPr lang="en-GB" dirty="0"/>
              <a:t>ESS Data flow (DMSC)</a:t>
            </a:r>
          </a:p>
        </p:txBody>
      </p:sp>
      <p:sp>
        <p:nvSpPr>
          <p:cNvPr id="4" name="Slide Number Placeholder 3">
            <a:extLst>
              <a:ext uri="{FF2B5EF4-FFF2-40B4-BE49-F238E27FC236}">
                <a16:creationId xmlns:a16="http://schemas.microsoft.com/office/drawing/2014/main" id="{97C32372-3C92-E544-8430-1661E6716C6D}"/>
              </a:ext>
            </a:extLst>
          </p:cNvPr>
          <p:cNvSpPr>
            <a:spLocks noGrp="1"/>
          </p:cNvSpPr>
          <p:nvPr>
            <p:ph type="sldNum" sz="quarter" idx="12"/>
          </p:nvPr>
        </p:nvSpPr>
        <p:spPr/>
        <p:txBody>
          <a:bodyPr/>
          <a:lstStyle/>
          <a:p>
            <a:fld id="{551115BC-487E-4422-894C-CB7CD3E79223}" type="slidenum">
              <a:rPr lang="en-GB" noProof="0" smtClean="0"/>
              <a:t>16</a:t>
            </a:fld>
            <a:endParaRPr lang="en-GB" noProof="0"/>
          </a:p>
        </p:txBody>
      </p:sp>
      <p:grpSp>
        <p:nvGrpSpPr>
          <p:cNvPr id="51" name="Group 50">
            <a:extLst>
              <a:ext uri="{FF2B5EF4-FFF2-40B4-BE49-F238E27FC236}">
                <a16:creationId xmlns:a16="http://schemas.microsoft.com/office/drawing/2014/main" id="{F3B0273D-8964-054C-BA10-61E934BF58A8}"/>
              </a:ext>
            </a:extLst>
          </p:cNvPr>
          <p:cNvGrpSpPr/>
          <p:nvPr/>
        </p:nvGrpSpPr>
        <p:grpSpPr>
          <a:xfrm>
            <a:off x="2567608" y="241448"/>
            <a:ext cx="7983070" cy="3233163"/>
            <a:chOff x="1043608" y="241447"/>
            <a:chExt cx="7983070" cy="3233163"/>
          </a:xfrm>
        </p:grpSpPr>
        <p:pic>
          <p:nvPicPr>
            <p:cNvPr id="50" name="Picture 49">
              <a:extLst>
                <a:ext uri="{FF2B5EF4-FFF2-40B4-BE49-F238E27FC236}">
                  <a16:creationId xmlns:a16="http://schemas.microsoft.com/office/drawing/2014/main" id="{8B3B2B2A-C6F9-0442-BF0D-8992B33EB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75061">
              <a:off x="7054067" y="241447"/>
              <a:ext cx="1972611" cy="1415881"/>
            </a:xfrm>
            <a:prstGeom prst="rect">
              <a:avLst/>
            </a:prstGeom>
          </p:spPr>
        </p:pic>
        <p:grpSp>
          <p:nvGrpSpPr>
            <p:cNvPr id="31" name="Group 30">
              <a:extLst>
                <a:ext uri="{FF2B5EF4-FFF2-40B4-BE49-F238E27FC236}">
                  <a16:creationId xmlns:a16="http://schemas.microsoft.com/office/drawing/2014/main" id="{BE947C3A-70CB-9B44-AEF1-392B20804FB7}"/>
                </a:ext>
              </a:extLst>
            </p:cNvPr>
            <p:cNvGrpSpPr/>
            <p:nvPr/>
          </p:nvGrpSpPr>
          <p:grpSpPr>
            <a:xfrm>
              <a:off x="1043608" y="584999"/>
              <a:ext cx="7065545" cy="2889611"/>
              <a:chOff x="1043608" y="584999"/>
              <a:chExt cx="7065545" cy="2889611"/>
            </a:xfrm>
          </p:grpSpPr>
          <p:sp>
            <p:nvSpPr>
              <p:cNvPr id="28" name="TextBox 27">
                <a:extLst>
                  <a:ext uri="{FF2B5EF4-FFF2-40B4-BE49-F238E27FC236}">
                    <a16:creationId xmlns:a16="http://schemas.microsoft.com/office/drawing/2014/main" id="{44C9D931-0CB3-1746-8198-455B21739337}"/>
                  </a:ext>
                </a:extLst>
              </p:cNvPr>
              <p:cNvSpPr txBox="1"/>
              <p:nvPr/>
            </p:nvSpPr>
            <p:spPr>
              <a:xfrm>
                <a:off x="3662300" y="1002506"/>
                <a:ext cx="3265894"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GB" sz="3600" dirty="0"/>
                  <a:t>Site server room</a:t>
                </a:r>
              </a:p>
            </p:txBody>
          </p:sp>
          <p:sp>
            <p:nvSpPr>
              <p:cNvPr id="27" name="Oval 26">
                <a:extLst>
                  <a:ext uri="{FF2B5EF4-FFF2-40B4-BE49-F238E27FC236}">
                    <a16:creationId xmlns:a16="http://schemas.microsoft.com/office/drawing/2014/main" id="{127DDEDD-67A8-2042-BC2A-CA10A3736C1C}"/>
                  </a:ext>
                </a:extLst>
              </p:cNvPr>
              <p:cNvSpPr/>
              <p:nvPr/>
            </p:nvSpPr>
            <p:spPr>
              <a:xfrm>
                <a:off x="1043608" y="584999"/>
                <a:ext cx="7065545" cy="2889611"/>
              </a:xfrm>
              <a:prstGeom prst="ellipse">
                <a:avLst/>
              </a:prstGeom>
              <a:solidFill>
                <a:schemeClr val="accent5">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37" name="Group 36">
            <a:extLst>
              <a:ext uri="{FF2B5EF4-FFF2-40B4-BE49-F238E27FC236}">
                <a16:creationId xmlns:a16="http://schemas.microsoft.com/office/drawing/2014/main" id="{A17A0F33-7D54-2342-82A5-9773B4728D58}"/>
              </a:ext>
            </a:extLst>
          </p:cNvPr>
          <p:cNvGrpSpPr/>
          <p:nvPr/>
        </p:nvGrpSpPr>
        <p:grpSpPr>
          <a:xfrm>
            <a:off x="1847528" y="1417639"/>
            <a:ext cx="7587892" cy="4457189"/>
            <a:chOff x="-204898" y="1023754"/>
            <a:chExt cx="8116318" cy="4851073"/>
          </a:xfrm>
        </p:grpSpPr>
        <p:grpSp>
          <p:nvGrpSpPr>
            <p:cNvPr id="34" name="Group 33">
              <a:extLst>
                <a:ext uri="{FF2B5EF4-FFF2-40B4-BE49-F238E27FC236}">
                  <a16:creationId xmlns:a16="http://schemas.microsoft.com/office/drawing/2014/main" id="{256BAEB7-CD6F-4841-9ABB-E5B9702F8188}"/>
                </a:ext>
              </a:extLst>
            </p:cNvPr>
            <p:cNvGrpSpPr/>
            <p:nvPr/>
          </p:nvGrpSpPr>
          <p:grpSpPr>
            <a:xfrm>
              <a:off x="-204898" y="1023754"/>
              <a:ext cx="8116318" cy="4851073"/>
              <a:chOff x="-204898" y="1023754"/>
              <a:chExt cx="8116318" cy="4851073"/>
            </a:xfrm>
          </p:grpSpPr>
          <p:grpSp>
            <p:nvGrpSpPr>
              <p:cNvPr id="24" name="Group 23">
                <a:extLst>
                  <a:ext uri="{FF2B5EF4-FFF2-40B4-BE49-F238E27FC236}">
                    <a16:creationId xmlns:a16="http://schemas.microsoft.com/office/drawing/2014/main" id="{F7CA4B04-DD45-E144-AA6D-B0EE53D027F8}"/>
                  </a:ext>
                </a:extLst>
              </p:cNvPr>
              <p:cNvGrpSpPr/>
              <p:nvPr/>
            </p:nvGrpSpPr>
            <p:grpSpPr>
              <a:xfrm>
                <a:off x="-204898" y="1023754"/>
                <a:ext cx="8116318" cy="4851073"/>
                <a:chOff x="-204898" y="1023754"/>
                <a:chExt cx="8116318" cy="4851073"/>
              </a:xfrm>
            </p:grpSpPr>
            <p:cxnSp>
              <p:nvCxnSpPr>
                <p:cNvPr id="75" name="Elbow Connector 74">
                  <a:extLst>
                    <a:ext uri="{FF2B5EF4-FFF2-40B4-BE49-F238E27FC236}">
                      <a16:creationId xmlns:a16="http://schemas.microsoft.com/office/drawing/2014/main" id="{45CCF7C2-9ED7-2343-8305-73FDAE18A982}"/>
                    </a:ext>
                  </a:extLst>
                </p:cNvPr>
                <p:cNvCxnSpPr>
                  <a:cxnSpLocks/>
                  <a:endCxn id="66" idx="4"/>
                </p:cNvCxnSpPr>
                <p:nvPr/>
              </p:nvCxnSpPr>
              <p:spPr>
                <a:xfrm rot="5400000">
                  <a:off x="6619220" y="2469230"/>
                  <a:ext cx="474022" cy="279794"/>
                </a:xfrm>
                <a:prstGeom prst="bentConnector2">
                  <a:avLst/>
                </a:prstGeom>
                <a:ln w="508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FF667BA-0920-2F4F-83F5-A3B7C7EACDE3}"/>
                    </a:ext>
                  </a:extLst>
                </p:cNvPr>
                <p:cNvGrpSpPr/>
                <p:nvPr/>
              </p:nvGrpSpPr>
              <p:grpSpPr>
                <a:xfrm>
                  <a:off x="-204898" y="1023754"/>
                  <a:ext cx="8116318" cy="4851073"/>
                  <a:chOff x="-204898" y="1023754"/>
                  <a:chExt cx="8116318" cy="4851073"/>
                </a:xfrm>
              </p:grpSpPr>
              <p:sp>
                <p:nvSpPr>
                  <p:cNvPr id="23" name="Right Arrow 22">
                    <a:extLst>
                      <a:ext uri="{FF2B5EF4-FFF2-40B4-BE49-F238E27FC236}">
                        <a16:creationId xmlns:a16="http://schemas.microsoft.com/office/drawing/2014/main" id="{1D87D2D3-3692-F843-A46A-402E45C7320F}"/>
                      </a:ext>
                    </a:extLst>
                  </p:cNvPr>
                  <p:cNvSpPr/>
                  <p:nvPr/>
                </p:nvSpPr>
                <p:spPr>
                  <a:xfrm flipV="1">
                    <a:off x="915227" y="1989489"/>
                    <a:ext cx="342884" cy="61349"/>
                  </a:xfrm>
                  <a:prstGeom prst="rightArrow">
                    <a:avLst/>
                  </a:prstGeom>
                  <a:solidFill>
                    <a:schemeClr val="accent4">
                      <a:alpha val="60000"/>
                    </a:schemeClr>
                  </a:solidFill>
                  <a:ln w="161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315BAA37-8E76-CC45-A801-72659B280588}"/>
                      </a:ext>
                    </a:extLst>
                  </p:cNvPr>
                  <p:cNvSpPr/>
                  <p:nvPr/>
                </p:nvSpPr>
                <p:spPr>
                  <a:xfrm>
                    <a:off x="-204898" y="1023754"/>
                    <a:ext cx="1039180" cy="1992817"/>
                  </a:xfrm>
                  <a:prstGeom prst="ellipse">
                    <a:avLst/>
                  </a:prstGeom>
                  <a:solidFill>
                    <a:schemeClr val="accent4">
                      <a:alpha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Beamlines</a:t>
                    </a:r>
                  </a:p>
                </p:txBody>
              </p:sp>
              <p:grpSp>
                <p:nvGrpSpPr>
                  <p:cNvPr id="5" name="Group 4">
                    <a:extLst>
                      <a:ext uri="{FF2B5EF4-FFF2-40B4-BE49-F238E27FC236}">
                        <a16:creationId xmlns:a16="http://schemas.microsoft.com/office/drawing/2014/main" id="{102599C5-9E33-5145-B2CA-14733EE3A345}"/>
                      </a:ext>
                    </a:extLst>
                  </p:cNvPr>
                  <p:cNvGrpSpPr/>
                  <p:nvPr/>
                </p:nvGrpSpPr>
                <p:grpSpPr>
                  <a:xfrm>
                    <a:off x="1003442" y="1416012"/>
                    <a:ext cx="6907978" cy="4458815"/>
                    <a:chOff x="0" y="-244870"/>
                    <a:chExt cx="5635855" cy="3866910"/>
                  </a:xfrm>
                </p:grpSpPr>
                <p:sp>
                  <p:nvSpPr>
                    <p:cNvPr id="6" name="Can 5">
                      <a:extLst>
                        <a:ext uri="{FF2B5EF4-FFF2-40B4-BE49-F238E27FC236}">
                          <a16:creationId xmlns:a16="http://schemas.microsoft.com/office/drawing/2014/main" id="{6212C275-6DA5-E34A-B605-F5A8FECFB9CF}"/>
                        </a:ext>
                      </a:extLst>
                    </p:cNvPr>
                    <p:cNvSpPr/>
                    <p:nvPr/>
                  </p:nvSpPr>
                  <p:spPr>
                    <a:xfrm>
                      <a:off x="2382671" y="1483360"/>
                      <a:ext cx="1141095" cy="10109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dirty="0">
                          <a:ea typeface="Calibri" panose="020F0502020204030204" pitchFamily="34" charset="0"/>
                          <a:cs typeface="Times New Roman" panose="02020603050405020304" pitchFamily="18" charset="0"/>
                        </a:rPr>
                        <a:t>Raw data</a:t>
                      </a:r>
                      <a:br>
                        <a:rPr lang="en-GB" sz="1200" dirty="0">
                          <a:ea typeface="Calibri" panose="020F0502020204030204" pitchFamily="34" charset="0"/>
                          <a:cs typeface="Times New Roman" panose="02020603050405020304" pitchFamily="18" charset="0"/>
                        </a:rPr>
                      </a:br>
                      <a:r>
                        <a:rPr lang="en-GB" sz="1200" dirty="0">
                          <a:ea typeface="Calibri" panose="020F0502020204030204" pitchFamily="34" charset="0"/>
                          <a:cs typeface="Times New Roman" panose="02020603050405020304" pitchFamily="18" charset="0"/>
                        </a:rPr>
                        <a:t>(read-only)</a:t>
                      </a:r>
                      <a:endParaRPr lang="da-DK" sz="1200" dirty="0">
                        <a:ea typeface="Calibri" panose="020F0502020204030204" pitchFamily="34" charset="0"/>
                        <a:cs typeface="Times New Roman" panose="02020603050405020304" pitchFamily="18" charset="0"/>
                      </a:endParaRPr>
                    </a:p>
                  </p:txBody>
                </p:sp>
                <p:sp>
                  <p:nvSpPr>
                    <p:cNvPr id="7" name="Can 6">
                      <a:extLst>
                        <a:ext uri="{FF2B5EF4-FFF2-40B4-BE49-F238E27FC236}">
                          <a16:creationId xmlns:a16="http://schemas.microsoft.com/office/drawing/2014/main" id="{78F55EFF-B4A5-1848-8AAE-C37590E81A0D}"/>
                        </a:ext>
                      </a:extLst>
                    </p:cNvPr>
                    <p:cNvSpPr/>
                    <p:nvPr/>
                  </p:nvSpPr>
                  <p:spPr>
                    <a:xfrm>
                      <a:off x="3537284" y="1483360"/>
                      <a:ext cx="1136015" cy="10109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dirty="0">
                          <a:ea typeface="Calibri" panose="020F0502020204030204" pitchFamily="34" charset="0"/>
                          <a:cs typeface="Times New Roman" panose="02020603050405020304" pitchFamily="18" charset="0"/>
                        </a:rPr>
                        <a:t>Derived data</a:t>
                      </a:r>
                      <a:br>
                        <a:rPr lang="en-GB" sz="1200" dirty="0">
                          <a:ea typeface="Calibri" panose="020F0502020204030204" pitchFamily="34" charset="0"/>
                          <a:cs typeface="Times New Roman" panose="02020603050405020304" pitchFamily="18" charset="0"/>
                        </a:rPr>
                      </a:br>
                      <a:r>
                        <a:rPr lang="en-GB" sz="1200" dirty="0">
                          <a:ea typeface="Calibri" panose="020F0502020204030204" pitchFamily="34" charset="0"/>
                          <a:cs typeface="Times New Roman" panose="02020603050405020304" pitchFamily="18" charset="0"/>
                        </a:rPr>
                        <a:t>(read/write)</a:t>
                      </a:r>
                      <a:endParaRPr lang="da-DK" sz="1200" dirty="0">
                        <a:ea typeface="Calibri" panose="020F0502020204030204" pitchFamily="34"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A871DAB2-A117-644F-BE3A-2C36636BCBC4}"/>
                        </a:ext>
                      </a:extLst>
                    </p:cNvPr>
                    <p:cNvSpPr/>
                    <p:nvPr/>
                  </p:nvSpPr>
                  <p:spPr>
                    <a:xfrm>
                      <a:off x="309418" y="-244870"/>
                      <a:ext cx="904240" cy="111760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dirty="0">
                          <a:ea typeface="Calibri" panose="020F0502020204030204" pitchFamily="34" charset="0"/>
                          <a:cs typeface="Times New Roman" panose="02020603050405020304" pitchFamily="18" charset="0"/>
                        </a:rPr>
                        <a:t>Detector readout and EPICS Bridge</a:t>
                      </a:r>
                      <a:endParaRPr lang="da-DK" sz="1200" dirty="0">
                        <a:ea typeface="Calibri" panose="020F0502020204030204" pitchFamily="34"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D38A7360-42F9-624F-8877-42A663D79E51}"/>
                        </a:ext>
                      </a:extLst>
                    </p:cNvPr>
                    <p:cNvSpPr/>
                    <p:nvPr/>
                  </p:nvSpPr>
                  <p:spPr>
                    <a:xfrm>
                      <a:off x="1583045" y="40509"/>
                      <a:ext cx="747496" cy="54619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400"/>
                        </a:lnSpc>
                        <a:spcAft>
                          <a:spcPts val="1200"/>
                        </a:spcAft>
                      </a:pPr>
                      <a:r>
                        <a:rPr lang="en-US" sz="1200" dirty="0">
                          <a:ea typeface="Calibri" panose="020F0502020204030204" pitchFamily="34" charset="0"/>
                          <a:cs typeface="Times New Roman" panose="02020603050405020304" pitchFamily="18" charset="0"/>
                        </a:rPr>
                        <a:t>DAQ</a:t>
                      </a:r>
                      <a:endParaRPr lang="da-DK" sz="1200" dirty="0">
                        <a:ea typeface="Calibri" panose="020F0502020204030204" pitchFamily="34"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5F54717A-AEBA-7C45-BE75-DA26560C79E1}"/>
                        </a:ext>
                      </a:extLst>
                    </p:cNvPr>
                    <p:cNvSpPr/>
                    <p:nvPr/>
                  </p:nvSpPr>
                  <p:spPr>
                    <a:xfrm>
                      <a:off x="3677032" y="45252"/>
                      <a:ext cx="1958823" cy="538431"/>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400"/>
                        </a:lnSpc>
                        <a:spcAft>
                          <a:spcPts val="1200"/>
                        </a:spcAft>
                      </a:pPr>
                      <a:r>
                        <a:rPr lang="en-GB" sz="1200" dirty="0">
                          <a:ea typeface="Calibri" panose="020F0502020204030204" pitchFamily="34" charset="0"/>
                          <a:cs typeface="Times New Roman" panose="02020603050405020304" pitchFamily="18" charset="0"/>
                        </a:rPr>
                        <a:t>Online Data reduction and analysis</a:t>
                      </a:r>
                      <a:endParaRPr lang="da-DK" sz="1200" dirty="0">
                        <a:ea typeface="Calibri" panose="020F0502020204030204" pitchFamily="34" charset="0"/>
                        <a:cs typeface="Times New Roman" panose="02020603050405020304" pitchFamily="18" charset="0"/>
                      </a:endParaRPr>
                    </a:p>
                  </p:txBody>
                </p:sp>
                <p:sp>
                  <p:nvSpPr>
                    <p:cNvPr id="12" name="Can 11">
                      <a:extLst>
                        <a:ext uri="{FF2B5EF4-FFF2-40B4-BE49-F238E27FC236}">
                          <a16:creationId xmlns:a16="http://schemas.microsoft.com/office/drawing/2014/main" id="{818F75F5-EB66-2444-847E-C291A901FA94}"/>
                        </a:ext>
                      </a:extLst>
                    </p:cNvPr>
                    <p:cNvSpPr/>
                    <p:nvPr/>
                  </p:nvSpPr>
                  <p:spPr>
                    <a:xfrm>
                      <a:off x="2373290" y="712634"/>
                      <a:ext cx="1146114" cy="576734"/>
                    </a:xfrm>
                    <a:prstGeom prst="ca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dirty="0">
                          <a:ea typeface="Calibri" panose="020F0502020204030204" pitchFamily="34" charset="0"/>
                          <a:cs typeface="Times New Roman" panose="02020603050405020304" pitchFamily="18" charset="0"/>
                        </a:rPr>
                        <a:t>Online</a:t>
                      </a:r>
                      <a:br>
                        <a:rPr lang="en-GB" sz="1200" dirty="0">
                          <a:ea typeface="Calibri" panose="020F0502020204030204" pitchFamily="34" charset="0"/>
                          <a:cs typeface="Times New Roman" panose="02020603050405020304" pitchFamily="18" charset="0"/>
                        </a:rPr>
                      </a:br>
                      <a:r>
                        <a:rPr lang="en-GB" sz="1200" dirty="0">
                          <a:ea typeface="Calibri" panose="020F0502020204030204" pitchFamily="34" charset="0"/>
                          <a:cs typeface="Times New Roman" panose="02020603050405020304" pitchFamily="18" charset="0"/>
                        </a:rPr>
                        <a:t>storage - raw</a:t>
                      </a:r>
                      <a:endParaRPr lang="da-DK" sz="1200" dirty="0">
                        <a:ea typeface="Calibri" panose="020F0502020204030204" pitchFamily="34" charset="0"/>
                        <a:cs typeface="Times New Roman" panose="02020603050405020304" pitchFamily="18" charset="0"/>
                      </a:endParaRPr>
                    </a:p>
                  </p:txBody>
                </p:sp>
                <p:sp>
                  <p:nvSpPr>
                    <p:cNvPr id="13" name="Triangle 12">
                      <a:extLst>
                        <a:ext uri="{FF2B5EF4-FFF2-40B4-BE49-F238E27FC236}">
                          <a16:creationId xmlns:a16="http://schemas.microsoft.com/office/drawing/2014/main" id="{CB817EE2-A239-A641-8A82-85314F61CB66}"/>
                        </a:ext>
                      </a:extLst>
                    </p:cNvPr>
                    <p:cNvSpPr/>
                    <p:nvPr/>
                  </p:nvSpPr>
                  <p:spPr>
                    <a:xfrm>
                      <a:off x="914400" y="2702560"/>
                      <a:ext cx="1257935" cy="9194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a:ea typeface="Calibri" panose="020F0502020204030204" pitchFamily="34" charset="0"/>
                          <a:cs typeface="Times New Roman" panose="02020603050405020304" pitchFamily="18" charset="0"/>
                        </a:rPr>
                        <a:t>Data Portal</a:t>
                      </a:r>
                      <a:endParaRPr lang="da-DK" sz="1200">
                        <a:ea typeface="Calibri" panose="020F0502020204030204" pitchFamily="34" charset="0"/>
                        <a:cs typeface="Times New Roman" panose="02020603050405020304" pitchFamily="18" charset="0"/>
                      </a:endParaRPr>
                    </a:p>
                  </p:txBody>
                </p:sp>
                <p:sp>
                  <p:nvSpPr>
                    <p:cNvPr id="14" name="Oval 13">
                      <a:extLst>
                        <a:ext uri="{FF2B5EF4-FFF2-40B4-BE49-F238E27FC236}">
                          <a16:creationId xmlns:a16="http://schemas.microsoft.com/office/drawing/2014/main" id="{6ED5AC52-FAB2-7A4A-9279-5B08DE756381}"/>
                        </a:ext>
                      </a:extLst>
                    </p:cNvPr>
                    <p:cNvSpPr/>
                    <p:nvPr/>
                  </p:nvSpPr>
                  <p:spPr>
                    <a:xfrm>
                      <a:off x="0" y="1595120"/>
                      <a:ext cx="1146175" cy="6832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dirty="0">
                          <a:ea typeface="Calibri" panose="020F0502020204030204" pitchFamily="34" charset="0"/>
                          <a:cs typeface="Times New Roman" panose="02020603050405020304" pitchFamily="18" charset="0"/>
                        </a:rPr>
                        <a:t>External</a:t>
                      </a:r>
                      <a:br>
                        <a:rPr lang="en-GB" sz="1200" dirty="0">
                          <a:ea typeface="Calibri" panose="020F0502020204030204" pitchFamily="34" charset="0"/>
                          <a:cs typeface="Times New Roman" panose="02020603050405020304" pitchFamily="18" charset="0"/>
                        </a:rPr>
                      </a:br>
                      <a:r>
                        <a:rPr lang="en-GB" sz="1200" dirty="0">
                          <a:ea typeface="Calibri" panose="020F0502020204030204" pitchFamily="34" charset="0"/>
                          <a:cs typeface="Times New Roman" panose="02020603050405020304" pitchFamily="18" charset="0"/>
                        </a:rPr>
                        <a:t>Archive</a:t>
                      </a:r>
                      <a:endParaRPr lang="da-DK" sz="1200" dirty="0">
                        <a:ea typeface="Calibri" panose="020F0502020204030204" pitchFamily="34" charset="0"/>
                        <a:cs typeface="Times New Roman" panose="02020603050405020304" pitchFamily="18" charset="0"/>
                      </a:endParaRPr>
                    </a:p>
                  </p:txBody>
                </p:sp>
                <p:sp>
                  <p:nvSpPr>
                    <p:cNvPr id="15" name="Cube 14">
                      <a:extLst>
                        <a:ext uri="{FF2B5EF4-FFF2-40B4-BE49-F238E27FC236}">
                          <a16:creationId xmlns:a16="http://schemas.microsoft.com/office/drawing/2014/main" id="{BEDC5136-E8CF-CD4D-ACAA-2B3A8DA2BE91}"/>
                        </a:ext>
                      </a:extLst>
                    </p:cNvPr>
                    <p:cNvSpPr/>
                    <p:nvPr/>
                  </p:nvSpPr>
                  <p:spPr>
                    <a:xfrm>
                      <a:off x="3545840" y="2926080"/>
                      <a:ext cx="1828800" cy="68834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dirty="0">
                          <a:ea typeface="Calibri" panose="020F0502020204030204" pitchFamily="34" charset="0"/>
                          <a:cs typeface="Times New Roman" panose="02020603050405020304" pitchFamily="18" charset="0"/>
                        </a:rPr>
                        <a:t>Offline environment</a:t>
                      </a:r>
                      <a:endParaRPr lang="da-DK" sz="1200" dirty="0">
                        <a:ea typeface="Calibri" panose="020F0502020204030204" pitchFamily="34"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C729F92B-AA90-0B42-AE20-74132939D656}"/>
                        </a:ext>
                      </a:extLst>
                    </p:cNvPr>
                    <p:cNvCxnSpPr>
                      <a:cxnSpLocks/>
                      <a:stCxn id="6" idx="2"/>
                      <a:endCxn id="14" idx="6"/>
                    </p:cNvCxnSpPr>
                    <p:nvPr/>
                  </p:nvCxnSpPr>
                  <p:spPr>
                    <a:xfrm flipH="1" flipV="1">
                      <a:off x="1146175" y="1936750"/>
                      <a:ext cx="1236496" cy="5207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87C420A-0EDD-6E4A-B235-EF8925B7D223}"/>
                        </a:ext>
                      </a:extLst>
                    </p:cNvPr>
                    <p:cNvCxnSpPr>
                      <a:cxnSpLocks/>
                      <a:endCxn id="13" idx="5"/>
                    </p:cNvCxnSpPr>
                    <p:nvPr/>
                  </p:nvCxnSpPr>
                  <p:spPr>
                    <a:xfrm flipH="1">
                      <a:off x="1857851" y="2448195"/>
                      <a:ext cx="1641022" cy="71410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9B23CF7-4E12-9040-8796-4AE3B19B86B2}"/>
                        </a:ext>
                      </a:extLst>
                    </p:cNvPr>
                    <p:cNvCxnSpPr>
                      <a:stCxn id="14" idx="4"/>
                      <a:endCxn id="13" idx="1"/>
                    </p:cNvCxnSpPr>
                    <p:nvPr/>
                  </p:nvCxnSpPr>
                  <p:spPr>
                    <a:xfrm>
                      <a:off x="573088" y="2278380"/>
                      <a:ext cx="655796" cy="88392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F1114A3-CFE1-8E45-A69D-594070AA8CAC}"/>
                        </a:ext>
                      </a:extLst>
                    </p:cNvPr>
                    <p:cNvCxnSpPr>
                      <a:stCxn id="13" idx="5"/>
                      <a:endCxn id="15" idx="2"/>
                    </p:cNvCxnSpPr>
                    <p:nvPr/>
                  </p:nvCxnSpPr>
                  <p:spPr>
                    <a:xfrm>
                      <a:off x="1857851" y="3162300"/>
                      <a:ext cx="1687989" cy="1939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296CC266-425A-D242-B674-6F494285A157}"/>
                        </a:ext>
                      </a:extLst>
                    </p:cNvPr>
                    <p:cNvCxnSpPr>
                      <a:cxnSpLocks/>
                      <a:stCxn id="8" idx="3"/>
                      <a:endCxn id="9" idx="1"/>
                    </p:cNvCxnSpPr>
                    <p:nvPr/>
                  </p:nvCxnSpPr>
                  <p:spPr>
                    <a:xfrm flipV="1">
                      <a:off x="1213658" y="313606"/>
                      <a:ext cx="369386" cy="324"/>
                    </a:xfrm>
                    <a:prstGeom prst="bentConnector3">
                      <a:avLst/>
                    </a:prstGeom>
                    <a:ln w="508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797BB2B-A886-3C4D-99DA-B871D606E913}"/>
                        </a:ext>
                      </a:extLst>
                    </p:cNvPr>
                    <p:cNvCxnSpPr>
                      <a:cxnSpLocks/>
                    </p:cNvCxnSpPr>
                    <p:nvPr/>
                  </p:nvCxnSpPr>
                  <p:spPr>
                    <a:xfrm>
                      <a:off x="3523767" y="2438570"/>
                      <a:ext cx="712953" cy="533231"/>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66" name="Can 65">
                  <a:extLst>
                    <a:ext uri="{FF2B5EF4-FFF2-40B4-BE49-F238E27FC236}">
                      <a16:creationId xmlns:a16="http://schemas.microsoft.com/office/drawing/2014/main" id="{5F1385E8-EEC6-A64A-A871-52447F73D32E}"/>
                    </a:ext>
                  </a:extLst>
                </p:cNvPr>
                <p:cNvSpPr/>
                <p:nvPr/>
              </p:nvSpPr>
              <p:spPr>
                <a:xfrm>
                  <a:off x="5315336" y="2516711"/>
                  <a:ext cx="1400998" cy="658853"/>
                </a:xfrm>
                <a:prstGeom prst="ca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dirty="0">
                      <a:ea typeface="Calibri" panose="020F0502020204030204" pitchFamily="34" charset="0"/>
                      <a:cs typeface="Times New Roman" panose="02020603050405020304" pitchFamily="18" charset="0"/>
                    </a:rPr>
                    <a:t>Online</a:t>
                  </a:r>
                  <a:br>
                    <a:rPr lang="en-GB" sz="1200" dirty="0">
                      <a:ea typeface="Calibri" panose="020F0502020204030204" pitchFamily="34" charset="0"/>
                      <a:cs typeface="Times New Roman" panose="02020603050405020304" pitchFamily="18" charset="0"/>
                    </a:rPr>
                  </a:br>
                  <a:r>
                    <a:rPr lang="en-GB" sz="1200" dirty="0">
                      <a:ea typeface="Calibri" panose="020F0502020204030204" pitchFamily="34" charset="0"/>
                      <a:cs typeface="Times New Roman" panose="02020603050405020304" pitchFamily="18" charset="0"/>
                    </a:rPr>
                    <a:t>storage - derived</a:t>
                  </a:r>
                  <a:endParaRPr lang="da-DK" sz="1200" dirty="0">
                    <a:ea typeface="Calibri" panose="020F0502020204030204" pitchFamily="34" charset="0"/>
                    <a:cs typeface="Times New Roman" panose="02020603050405020304" pitchFamily="18" charset="0"/>
                  </a:endParaRPr>
                </a:p>
              </p:txBody>
            </p:sp>
            <p:cxnSp>
              <p:nvCxnSpPr>
                <p:cNvPr id="96" name="Straight Arrow Connector 95">
                  <a:extLst>
                    <a:ext uri="{FF2B5EF4-FFF2-40B4-BE49-F238E27FC236}">
                      <a16:creationId xmlns:a16="http://schemas.microsoft.com/office/drawing/2014/main" id="{A249DF87-A231-DE4D-87BD-FC6D3147A583}"/>
                    </a:ext>
                  </a:extLst>
                </p:cNvPr>
                <p:cNvCxnSpPr>
                  <a:cxnSpLocks/>
                </p:cNvCxnSpPr>
                <p:nvPr/>
              </p:nvCxnSpPr>
              <p:spPr>
                <a:xfrm flipH="1">
                  <a:off x="6012160" y="3169752"/>
                  <a:ext cx="8730" cy="326468"/>
                </a:xfrm>
                <a:prstGeom prst="straightConnector1">
                  <a:avLst/>
                </a:prstGeom>
                <a:ln w="50800">
                  <a:gradFill flip="none" rotWithShape="1">
                    <a:gsLst>
                      <a:gs pos="1000">
                        <a:schemeClr val="accent1">
                          <a:lumMod val="40000"/>
                          <a:lumOff val="60000"/>
                        </a:schemeClr>
                      </a:gs>
                      <a:gs pos="45000">
                        <a:schemeClr val="accent1">
                          <a:lumMod val="95000"/>
                          <a:lumOff val="5000"/>
                        </a:schemeClr>
                      </a:gs>
                      <a:gs pos="100000">
                        <a:schemeClr val="accent1">
                          <a:lumMod val="60000"/>
                        </a:schemeClr>
                      </a:gs>
                    </a:gsLst>
                    <a:lin ang="27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329A9FC-AE33-4040-82AF-0DB7BFE53401}"/>
                    </a:ext>
                  </a:extLst>
                </p:cNvPr>
                <p:cNvCxnSpPr>
                  <a:cxnSpLocks/>
                </p:cNvCxnSpPr>
                <p:nvPr/>
              </p:nvCxnSpPr>
              <p:spPr>
                <a:xfrm flipH="1">
                  <a:off x="4635278" y="3175564"/>
                  <a:ext cx="8730" cy="326468"/>
                </a:xfrm>
                <a:prstGeom prst="straightConnector1">
                  <a:avLst/>
                </a:prstGeom>
                <a:ln w="50800">
                  <a:gradFill flip="none" rotWithShape="1">
                    <a:gsLst>
                      <a:gs pos="1000">
                        <a:schemeClr val="accent1">
                          <a:lumMod val="40000"/>
                          <a:lumOff val="60000"/>
                        </a:schemeClr>
                      </a:gs>
                      <a:gs pos="45000">
                        <a:schemeClr val="accent1">
                          <a:lumMod val="95000"/>
                          <a:lumOff val="5000"/>
                        </a:schemeClr>
                      </a:gs>
                      <a:gs pos="100000">
                        <a:schemeClr val="accent1">
                          <a:lumMod val="60000"/>
                        </a:schemeClr>
                      </a:gs>
                    </a:gsLst>
                    <a:lin ang="2700000" scaled="1"/>
                    <a:tileRect/>
                  </a:gradFill>
                  <a:tailEnd type="triangle"/>
                </a:ln>
              </p:spPr>
              <p:style>
                <a:lnRef idx="1">
                  <a:schemeClr val="accent1"/>
                </a:lnRef>
                <a:fillRef idx="0">
                  <a:schemeClr val="accent1"/>
                </a:fillRef>
                <a:effectRef idx="0">
                  <a:schemeClr val="accent1"/>
                </a:effectRef>
                <a:fontRef idx="minor">
                  <a:schemeClr val="tx1"/>
                </a:fontRef>
              </p:style>
            </p:cxnSp>
          </p:grpSp>
          <p:cxnSp>
            <p:nvCxnSpPr>
              <p:cNvPr id="48" name="Elbow Connector 47">
                <a:extLst>
                  <a:ext uri="{FF2B5EF4-FFF2-40B4-BE49-F238E27FC236}">
                    <a16:creationId xmlns:a16="http://schemas.microsoft.com/office/drawing/2014/main" id="{33690588-1AE9-0543-A2E5-03D9CD1A8224}"/>
                  </a:ext>
                </a:extLst>
              </p:cNvPr>
              <p:cNvCxnSpPr>
                <a:cxnSpLocks/>
                <a:stCxn id="9" idx="2"/>
                <a:endCxn id="12" idx="2"/>
              </p:cNvCxnSpPr>
              <p:nvPr/>
            </p:nvCxnSpPr>
            <p:spPr>
              <a:xfrm rot="16200000" flipH="1">
                <a:off x="3418318" y="2358475"/>
                <a:ext cx="477716" cy="510508"/>
              </a:xfrm>
              <a:prstGeom prst="bentConnector2">
                <a:avLst/>
              </a:prstGeom>
              <a:ln w="508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2" name="Straight Arrow Connector 81">
              <a:extLst>
                <a:ext uri="{FF2B5EF4-FFF2-40B4-BE49-F238E27FC236}">
                  <a16:creationId xmlns:a16="http://schemas.microsoft.com/office/drawing/2014/main" id="{83D8E84B-D08F-344B-8C5F-1E218E5D05BA}"/>
                </a:ext>
              </a:extLst>
            </p:cNvPr>
            <p:cNvCxnSpPr>
              <a:cxnSpLocks/>
              <a:endCxn id="10" idx="1"/>
            </p:cNvCxnSpPr>
            <p:nvPr/>
          </p:nvCxnSpPr>
          <p:spPr>
            <a:xfrm>
              <a:off x="3872344" y="2060347"/>
              <a:ext cx="1638108" cy="620"/>
            </a:xfrm>
            <a:prstGeom prst="straightConnector1">
              <a:avLst/>
            </a:prstGeom>
            <a:ln w="508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30F2CA9-9548-7340-9172-ED38262F1FC0}"/>
              </a:ext>
            </a:extLst>
          </p:cNvPr>
          <p:cNvGrpSpPr/>
          <p:nvPr/>
        </p:nvGrpSpPr>
        <p:grpSpPr>
          <a:xfrm>
            <a:off x="1515767" y="2029806"/>
            <a:ext cx="8694386" cy="4398369"/>
            <a:chOff x="-8233" y="2029805"/>
            <a:chExt cx="8694386" cy="4398369"/>
          </a:xfrm>
        </p:grpSpPr>
        <p:grpSp>
          <p:nvGrpSpPr>
            <p:cNvPr id="32" name="Group 31">
              <a:extLst>
                <a:ext uri="{FF2B5EF4-FFF2-40B4-BE49-F238E27FC236}">
                  <a16:creationId xmlns:a16="http://schemas.microsoft.com/office/drawing/2014/main" id="{6F39E168-82A9-6641-96C7-53EF766308E1}"/>
                </a:ext>
              </a:extLst>
            </p:cNvPr>
            <p:cNvGrpSpPr/>
            <p:nvPr/>
          </p:nvGrpSpPr>
          <p:grpSpPr>
            <a:xfrm>
              <a:off x="1929091" y="3316040"/>
              <a:ext cx="6622565" cy="3112134"/>
              <a:chOff x="1929091" y="3316040"/>
              <a:chExt cx="6622565" cy="3112134"/>
            </a:xfrm>
          </p:grpSpPr>
          <p:sp>
            <p:nvSpPr>
              <p:cNvPr id="29" name="Oval 28">
                <a:extLst>
                  <a:ext uri="{FF2B5EF4-FFF2-40B4-BE49-F238E27FC236}">
                    <a16:creationId xmlns:a16="http://schemas.microsoft.com/office/drawing/2014/main" id="{2B6A1A39-B539-8F49-8A13-5EABEC1E8455}"/>
                  </a:ext>
                </a:extLst>
              </p:cNvPr>
              <p:cNvSpPr/>
              <p:nvPr/>
            </p:nvSpPr>
            <p:spPr>
              <a:xfrm>
                <a:off x="1929091" y="3316040"/>
                <a:ext cx="6622565" cy="3112134"/>
              </a:xfrm>
              <a:prstGeom prst="ellipse">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E28B18DC-E5B1-BB43-8697-8352624028E7}"/>
                  </a:ext>
                </a:extLst>
              </p:cNvPr>
              <p:cNvSpPr txBox="1"/>
              <p:nvPr/>
            </p:nvSpPr>
            <p:spPr>
              <a:xfrm>
                <a:off x="2821626" y="4222829"/>
                <a:ext cx="4922886" cy="646331"/>
              </a:xfrm>
              <a:prstGeom prst="rect">
                <a:avLst/>
              </a:prstGeom>
              <a:gradFill>
                <a:gsLst>
                  <a:gs pos="0">
                    <a:schemeClr val="accent1">
                      <a:alpha val="0"/>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GB" sz="3600" dirty="0"/>
                  <a:t>Copenhagen server room</a:t>
                </a:r>
              </a:p>
            </p:txBody>
          </p:sp>
        </p:grpSp>
        <p:cxnSp>
          <p:nvCxnSpPr>
            <p:cNvPr id="54" name="Curved Connector 53">
              <a:extLst>
                <a:ext uri="{FF2B5EF4-FFF2-40B4-BE49-F238E27FC236}">
                  <a16:creationId xmlns:a16="http://schemas.microsoft.com/office/drawing/2014/main" id="{DCB411CD-D1C3-F64B-9A27-38DBDBA55C70}"/>
                </a:ext>
              </a:extLst>
            </p:cNvPr>
            <p:cNvCxnSpPr>
              <a:cxnSpLocks/>
            </p:cNvCxnSpPr>
            <p:nvPr/>
          </p:nvCxnSpPr>
          <p:spPr>
            <a:xfrm>
              <a:off x="8109153" y="2029805"/>
              <a:ext cx="442503" cy="2842302"/>
            </a:xfrm>
            <a:prstGeom prst="curvedConnector3">
              <a:avLst>
                <a:gd name="adj1" fmla="val 151661"/>
              </a:avLst>
            </a:prstGeom>
            <a:ln w="79375">
              <a:gradFill flip="none" rotWithShape="1">
                <a:gsLst>
                  <a:gs pos="24000">
                    <a:schemeClr val="accent5"/>
                  </a:gs>
                  <a:gs pos="85000">
                    <a:schemeClr val="accent1">
                      <a:lumMod val="89000"/>
                    </a:schemeClr>
                  </a:gs>
                  <a:gs pos="97000">
                    <a:schemeClr val="accent1">
                      <a:lumMod val="75000"/>
                    </a:schemeClr>
                  </a:gs>
                  <a:gs pos="97000">
                    <a:schemeClr val="accent1">
                      <a:lumMod val="70000"/>
                    </a:schemeClr>
                  </a:gs>
                </a:gsLst>
                <a:lin ang="2700000" scaled="1"/>
                <a:tileRect/>
              </a:gra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43C0DAB-81BE-E54D-ADD7-2377E99C1CEE}"/>
                </a:ext>
              </a:extLst>
            </p:cNvPr>
            <p:cNvSpPr txBox="1"/>
            <p:nvPr/>
          </p:nvSpPr>
          <p:spPr>
            <a:xfrm>
              <a:off x="7758934" y="2975999"/>
              <a:ext cx="927219" cy="646331"/>
            </a:xfrm>
            <a:prstGeom prst="rect">
              <a:avLst/>
            </a:prstGeom>
            <a:noFill/>
          </p:spPr>
          <p:txBody>
            <a:bodyPr wrap="square" rtlCol="0">
              <a:spAutoFit/>
            </a:bodyPr>
            <a:lstStyle/>
            <a:p>
              <a:r>
                <a:rPr lang="en-GB" dirty="0"/>
                <a:t>Service Failover</a:t>
              </a:r>
            </a:p>
          </p:txBody>
        </p:sp>
        <p:pic>
          <p:nvPicPr>
            <p:cNvPr id="57" name="Picture 56">
              <a:extLst>
                <a:ext uri="{FF2B5EF4-FFF2-40B4-BE49-F238E27FC236}">
                  <a16:creationId xmlns:a16="http://schemas.microsoft.com/office/drawing/2014/main" id="{E47A2F75-5616-184F-99EA-746BC7DE2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04323">
              <a:off x="-8233" y="4432954"/>
              <a:ext cx="2532688" cy="1828411"/>
            </a:xfrm>
            <a:prstGeom prst="rect">
              <a:avLst/>
            </a:prstGeom>
          </p:spPr>
        </p:pic>
      </p:grpSp>
    </p:spTree>
    <p:extLst>
      <p:ext uri="{BB962C8B-B14F-4D97-AF65-F5344CB8AC3E}">
        <p14:creationId xmlns:p14="http://schemas.microsoft.com/office/powerpoint/2010/main" val="428686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4454-4BA5-D04A-8E1B-B6F7A2551D6D}"/>
              </a:ext>
            </a:extLst>
          </p:cNvPr>
          <p:cNvSpPr>
            <a:spLocks noGrp="1"/>
          </p:cNvSpPr>
          <p:nvPr>
            <p:ph type="title"/>
          </p:nvPr>
        </p:nvSpPr>
        <p:spPr/>
        <p:txBody>
          <a:bodyPr/>
          <a:lstStyle/>
          <a:p>
            <a:r>
              <a:rPr lang="en-GB" dirty="0"/>
              <a:t>Data-flow for Data-Acquisition</a:t>
            </a:r>
          </a:p>
        </p:txBody>
      </p:sp>
      <p:sp>
        <p:nvSpPr>
          <p:cNvPr id="4" name="Slide Number Placeholder 3">
            <a:extLst>
              <a:ext uri="{FF2B5EF4-FFF2-40B4-BE49-F238E27FC236}">
                <a16:creationId xmlns:a16="http://schemas.microsoft.com/office/drawing/2014/main" id="{902675A5-FF57-6A41-9832-7F6A6FD7DD4C}"/>
              </a:ext>
            </a:extLst>
          </p:cNvPr>
          <p:cNvSpPr>
            <a:spLocks noGrp="1"/>
          </p:cNvSpPr>
          <p:nvPr>
            <p:ph type="sldNum" sz="quarter" idx="12"/>
          </p:nvPr>
        </p:nvSpPr>
        <p:spPr/>
        <p:txBody>
          <a:bodyPr/>
          <a:lstStyle/>
          <a:p>
            <a:fld id="{551115BC-487E-4422-894C-CB7CD3E79223}" type="slidenum">
              <a:rPr lang="sv-SE" smtClean="0"/>
              <a:t>17</a:t>
            </a:fld>
            <a:endParaRPr lang="sv-SE" dirty="0"/>
          </a:p>
        </p:txBody>
      </p:sp>
      <p:pic>
        <p:nvPicPr>
          <p:cNvPr id="6" name="Content Placeholder 5">
            <a:extLst>
              <a:ext uri="{FF2B5EF4-FFF2-40B4-BE49-F238E27FC236}">
                <a16:creationId xmlns:a16="http://schemas.microsoft.com/office/drawing/2014/main" id="{87418D5D-C354-764E-B436-9E5B9CC528DA}"/>
              </a:ext>
            </a:extLst>
          </p:cNvPr>
          <p:cNvPicPr>
            <a:picLocks noGrp="1"/>
          </p:cNvPicPr>
          <p:nvPr>
            <p:ph idx="1"/>
          </p:nvPr>
        </p:nvPicPr>
        <p:blipFill>
          <a:blip r:embed="rId2"/>
          <a:stretch>
            <a:fillRect/>
          </a:stretch>
        </p:blipFill>
        <p:spPr>
          <a:xfrm>
            <a:off x="2072922" y="1600200"/>
            <a:ext cx="8046156" cy="4525963"/>
          </a:xfrm>
          <a:prstGeom prst="rect">
            <a:avLst/>
          </a:prstGeom>
        </p:spPr>
      </p:pic>
    </p:spTree>
    <p:extLst>
      <p:ext uri="{BB962C8B-B14F-4D97-AF65-F5344CB8AC3E}">
        <p14:creationId xmlns:p14="http://schemas.microsoft.com/office/powerpoint/2010/main" val="1553328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A6AFD-3E44-BF41-9F3B-76E703917BC6}"/>
              </a:ext>
            </a:extLst>
          </p:cNvPr>
          <p:cNvSpPr>
            <a:spLocks noGrp="1"/>
          </p:cNvSpPr>
          <p:nvPr>
            <p:ph type="title"/>
          </p:nvPr>
        </p:nvSpPr>
        <p:spPr/>
        <p:txBody>
          <a:bodyPr/>
          <a:lstStyle/>
          <a:p>
            <a:r>
              <a:rPr lang="en-GB" dirty="0"/>
              <a:t>Data-flow for Online environment</a:t>
            </a:r>
          </a:p>
        </p:txBody>
      </p:sp>
      <p:sp>
        <p:nvSpPr>
          <p:cNvPr id="4" name="Slide Number Placeholder 3">
            <a:extLst>
              <a:ext uri="{FF2B5EF4-FFF2-40B4-BE49-F238E27FC236}">
                <a16:creationId xmlns:a16="http://schemas.microsoft.com/office/drawing/2014/main" id="{6C56BADE-3EC3-0443-9AE0-7BB1A37FCBAD}"/>
              </a:ext>
            </a:extLst>
          </p:cNvPr>
          <p:cNvSpPr>
            <a:spLocks noGrp="1"/>
          </p:cNvSpPr>
          <p:nvPr>
            <p:ph type="sldNum" sz="quarter" idx="12"/>
          </p:nvPr>
        </p:nvSpPr>
        <p:spPr/>
        <p:txBody>
          <a:bodyPr/>
          <a:lstStyle/>
          <a:p>
            <a:fld id="{551115BC-487E-4422-894C-CB7CD3E79223}" type="slidenum">
              <a:rPr lang="sv-SE" smtClean="0"/>
              <a:t>18</a:t>
            </a:fld>
            <a:endParaRPr lang="sv-SE" dirty="0"/>
          </a:p>
        </p:txBody>
      </p:sp>
      <p:pic>
        <p:nvPicPr>
          <p:cNvPr id="5" name="Picture 4">
            <a:extLst>
              <a:ext uri="{FF2B5EF4-FFF2-40B4-BE49-F238E27FC236}">
                <a16:creationId xmlns:a16="http://schemas.microsoft.com/office/drawing/2014/main" id="{A5A72487-F6F3-F24E-9E89-6AFA3C528643}"/>
              </a:ext>
            </a:extLst>
          </p:cNvPr>
          <p:cNvPicPr/>
          <p:nvPr/>
        </p:nvPicPr>
        <p:blipFill>
          <a:blip r:embed="rId2"/>
          <a:stretch>
            <a:fillRect/>
          </a:stretch>
        </p:blipFill>
        <p:spPr>
          <a:xfrm>
            <a:off x="1631504" y="1556792"/>
            <a:ext cx="9073008" cy="4647569"/>
          </a:xfrm>
          <a:prstGeom prst="rect">
            <a:avLst/>
          </a:prstGeom>
        </p:spPr>
      </p:pic>
    </p:spTree>
    <p:extLst>
      <p:ext uri="{BB962C8B-B14F-4D97-AF65-F5344CB8AC3E}">
        <p14:creationId xmlns:p14="http://schemas.microsoft.com/office/powerpoint/2010/main" val="1268814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0EFB-2168-BC40-90AB-A7D944793AD6}"/>
              </a:ext>
            </a:extLst>
          </p:cNvPr>
          <p:cNvSpPr>
            <a:spLocks noGrp="1"/>
          </p:cNvSpPr>
          <p:nvPr>
            <p:ph type="title"/>
          </p:nvPr>
        </p:nvSpPr>
        <p:spPr/>
        <p:txBody>
          <a:bodyPr/>
          <a:lstStyle/>
          <a:p>
            <a:r>
              <a:rPr lang="en-GB" dirty="0"/>
              <a:t>Data-flow for Offline environment</a:t>
            </a:r>
          </a:p>
        </p:txBody>
      </p:sp>
      <p:sp>
        <p:nvSpPr>
          <p:cNvPr id="4" name="Slide Number Placeholder 3">
            <a:extLst>
              <a:ext uri="{FF2B5EF4-FFF2-40B4-BE49-F238E27FC236}">
                <a16:creationId xmlns:a16="http://schemas.microsoft.com/office/drawing/2014/main" id="{6C9344E6-B00F-414C-BCC8-465C8C41D0BC}"/>
              </a:ext>
            </a:extLst>
          </p:cNvPr>
          <p:cNvSpPr>
            <a:spLocks noGrp="1"/>
          </p:cNvSpPr>
          <p:nvPr>
            <p:ph type="sldNum" sz="quarter" idx="12"/>
          </p:nvPr>
        </p:nvSpPr>
        <p:spPr/>
        <p:txBody>
          <a:bodyPr/>
          <a:lstStyle/>
          <a:p>
            <a:fld id="{551115BC-487E-4422-894C-CB7CD3E79223}" type="slidenum">
              <a:rPr lang="sv-SE" smtClean="0"/>
              <a:t>19</a:t>
            </a:fld>
            <a:endParaRPr lang="sv-SE" dirty="0"/>
          </a:p>
        </p:txBody>
      </p:sp>
      <p:pic>
        <p:nvPicPr>
          <p:cNvPr id="5" name="Content Placeholder 4">
            <a:extLst>
              <a:ext uri="{FF2B5EF4-FFF2-40B4-BE49-F238E27FC236}">
                <a16:creationId xmlns:a16="http://schemas.microsoft.com/office/drawing/2014/main" id="{6F0E5B71-BC2F-3940-B1A0-57B63B0E7205}"/>
              </a:ext>
            </a:extLst>
          </p:cNvPr>
          <p:cNvPicPr>
            <a:picLocks noGrp="1"/>
          </p:cNvPicPr>
          <p:nvPr>
            <p:ph idx="1"/>
          </p:nvPr>
        </p:nvPicPr>
        <p:blipFill>
          <a:blip r:embed="rId2"/>
          <a:stretch>
            <a:fillRect/>
          </a:stretch>
        </p:blipFill>
        <p:spPr>
          <a:xfrm>
            <a:off x="2072922" y="1600200"/>
            <a:ext cx="8046156" cy="4525963"/>
          </a:xfrm>
          <a:prstGeom prst="rect">
            <a:avLst/>
          </a:prstGeom>
        </p:spPr>
      </p:pic>
    </p:spTree>
    <p:extLst>
      <p:ext uri="{BB962C8B-B14F-4D97-AF65-F5344CB8AC3E}">
        <p14:creationId xmlns:p14="http://schemas.microsoft.com/office/powerpoint/2010/main" val="284715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team</a:t>
            </a:r>
          </a:p>
        </p:txBody>
      </p:sp>
      <p:sp>
        <p:nvSpPr>
          <p:cNvPr id="4" name="Slide Number Placeholder 3"/>
          <p:cNvSpPr>
            <a:spLocks noGrp="1"/>
          </p:cNvSpPr>
          <p:nvPr>
            <p:ph type="sldNum" sz="quarter" idx="12"/>
          </p:nvPr>
        </p:nvSpPr>
        <p:spPr/>
        <p:txBody>
          <a:bodyPr/>
          <a:lstStyle/>
          <a:p>
            <a:fld id="{551115BC-487E-4422-894C-CB7CD3E79223}" type="slidenum">
              <a:rPr lang="sv-SE" smtClean="0"/>
              <a:t>2</a:t>
            </a:fld>
            <a:endParaRPr lang="sv-SE" dirty="0"/>
          </a:p>
        </p:txBody>
      </p:sp>
      <p:grpSp>
        <p:nvGrpSpPr>
          <p:cNvPr id="13" name="Group 12">
            <a:extLst>
              <a:ext uri="{FF2B5EF4-FFF2-40B4-BE49-F238E27FC236}">
                <a16:creationId xmlns:a16="http://schemas.microsoft.com/office/drawing/2014/main" id="{5731086E-13FE-154E-AFB3-A5CF98B319C4}"/>
              </a:ext>
            </a:extLst>
          </p:cNvPr>
          <p:cNvGrpSpPr/>
          <p:nvPr/>
        </p:nvGrpSpPr>
        <p:grpSpPr>
          <a:xfrm>
            <a:off x="656438" y="3176316"/>
            <a:ext cx="3373334" cy="688975"/>
            <a:chOff x="5735960" y="2387056"/>
            <a:chExt cx="3373334" cy="688975"/>
          </a:xfrm>
        </p:grpSpPr>
        <p:pic>
          <p:nvPicPr>
            <p:cNvPr id="9" name="Picture 8"/>
            <p:cNvPicPr/>
            <p:nvPr/>
          </p:nvPicPr>
          <p:blipFill>
            <a:blip r:embed="rId3"/>
            <a:stretch>
              <a:fillRect/>
            </a:stretch>
          </p:blipFill>
          <p:spPr>
            <a:xfrm>
              <a:off x="8420319" y="2387056"/>
              <a:ext cx="688975" cy="688975"/>
            </a:xfrm>
            <a:prstGeom prst="rect">
              <a:avLst/>
            </a:prstGeom>
          </p:spPr>
        </p:pic>
        <p:sp>
          <p:nvSpPr>
            <p:cNvPr id="11" name="TextBox 10">
              <a:extLst>
                <a:ext uri="{FF2B5EF4-FFF2-40B4-BE49-F238E27FC236}">
                  <a16:creationId xmlns:a16="http://schemas.microsoft.com/office/drawing/2014/main" id="{B8DFE51F-BECA-FB49-B375-3F9783537CB5}"/>
                </a:ext>
              </a:extLst>
            </p:cNvPr>
            <p:cNvSpPr txBox="1"/>
            <p:nvPr/>
          </p:nvSpPr>
          <p:spPr>
            <a:xfrm>
              <a:off x="5735960" y="2536473"/>
              <a:ext cx="2376264" cy="344487"/>
            </a:xfrm>
            <a:prstGeom prst="rect">
              <a:avLst/>
            </a:prstGeom>
          </p:spPr>
          <p:txBody>
            <a:bodyPr vert="horz" wrap="square" lIns="91440" tIns="45720" rIns="91440" bIns="45720" rtlCol="0" anchor="t">
              <a:normAutofit fontScale="92500" lnSpcReduction="20000"/>
            </a:bodyPr>
            <a:lstStyle/>
            <a:p>
              <a:pPr algn="l"/>
              <a:r>
                <a:rPr lang="da-DK" sz="2000" dirty="0"/>
                <a:t>Brian Lindgren Jensen</a:t>
              </a:r>
            </a:p>
          </p:txBody>
        </p:sp>
      </p:grpSp>
      <p:grpSp>
        <p:nvGrpSpPr>
          <p:cNvPr id="15" name="Group 14">
            <a:extLst>
              <a:ext uri="{FF2B5EF4-FFF2-40B4-BE49-F238E27FC236}">
                <a16:creationId xmlns:a16="http://schemas.microsoft.com/office/drawing/2014/main" id="{B718BF2D-7FA7-314B-BA4F-47F32437EC62}"/>
              </a:ext>
            </a:extLst>
          </p:cNvPr>
          <p:cNvGrpSpPr/>
          <p:nvPr/>
        </p:nvGrpSpPr>
        <p:grpSpPr>
          <a:xfrm>
            <a:off x="642958" y="1882188"/>
            <a:ext cx="3386814" cy="691515"/>
            <a:chOff x="5735960" y="3156829"/>
            <a:chExt cx="3386814" cy="691515"/>
          </a:xfrm>
        </p:grpSpPr>
        <p:pic>
          <p:nvPicPr>
            <p:cNvPr id="8" name="Picture 7"/>
            <p:cNvPicPr/>
            <p:nvPr/>
          </p:nvPicPr>
          <p:blipFill>
            <a:blip r:embed="rId4"/>
            <a:stretch>
              <a:fillRect/>
            </a:stretch>
          </p:blipFill>
          <p:spPr>
            <a:xfrm>
              <a:off x="8431259" y="3156829"/>
              <a:ext cx="691515" cy="691515"/>
            </a:xfrm>
            <a:prstGeom prst="rect">
              <a:avLst/>
            </a:prstGeom>
          </p:spPr>
        </p:pic>
        <p:sp>
          <p:nvSpPr>
            <p:cNvPr id="14" name="TextBox 13">
              <a:extLst>
                <a:ext uri="{FF2B5EF4-FFF2-40B4-BE49-F238E27FC236}">
                  <a16:creationId xmlns:a16="http://schemas.microsoft.com/office/drawing/2014/main" id="{8E30362D-3CB7-2544-82EB-230C72C536AC}"/>
                </a:ext>
              </a:extLst>
            </p:cNvPr>
            <p:cNvSpPr txBox="1"/>
            <p:nvPr/>
          </p:nvSpPr>
          <p:spPr>
            <a:xfrm>
              <a:off x="5735960" y="3338800"/>
              <a:ext cx="2376264" cy="344487"/>
            </a:xfrm>
            <a:prstGeom prst="rect">
              <a:avLst/>
            </a:prstGeom>
          </p:spPr>
          <p:txBody>
            <a:bodyPr vert="horz" wrap="square" lIns="91440" tIns="45720" rIns="91440" bIns="45720" rtlCol="0" anchor="t">
              <a:normAutofit fontScale="92500" lnSpcReduction="20000"/>
            </a:bodyPr>
            <a:lstStyle/>
            <a:p>
              <a:pPr algn="l"/>
              <a:r>
                <a:rPr lang="da-DK" sz="2000" dirty="0"/>
                <a:t>Jesper Rude </a:t>
              </a:r>
              <a:r>
                <a:rPr lang="da-DK" sz="2000" dirty="0" err="1"/>
                <a:t>Selknæs</a:t>
              </a:r>
              <a:endParaRPr lang="da-DK" sz="2000" dirty="0"/>
            </a:p>
          </p:txBody>
        </p:sp>
      </p:grpSp>
      <p:grpSp>
        <p:nvGrpSpPr>
          <p:cNvPr id="17" name="Group 16">
            <a:extLst>
              <a:ext uri="{FF2B5EF4-FFF2-40B4-BE49-F238E27FC236}">
                <a16:creationId xmlns:a16="http://schemas.microsoft.com/office/drawing/2014/main" id="{EE101813-028F-BD43-9ADC-B6D5B068F2C3}"/>
              </a:ext>
            </a:extLst>
          </p:cNvPr>
          <p:cNvGrpSpPr/>
          <p:nvPr/>
        </p:nvGrpSpPr>
        <p:grpSpPr>
          <a:xfrm>
            <a:off x="609600" y="4230418"/>
            <a:ext cx="3378559" cy="683260"/>
            <a:chOff x="5735960" y="3924782"/>
            <a:chExt cx="3378559" cy="683260"/>
          </a:xfrm>
        </p:grpSpPr>
        <p:pic>
          <p:nvPicPr>
            <p:cNvPr id="10" name="Picture 9"/>
            <p:cNvPicPr/>
            <p:nvPr/>
          </p:nvPicPr>
          <p:blipFill>
            <a:blip r:embed="rId5"/>
            <a:stretch>
              <a:fillRect/>
            </a:stretch>
          </p:blipFill>
          <p:spPr>
            <a:xfrm>
              <a:off x="8431259" y="3924782"/>
              <a:ext cx="683260" cy="683260"/>
            </a:xfrm>
            <a:prstGeom prst="rect">
              <a:avLst/>
            </a:prstGeom>
          </p:spPr>
        </p:pic>
        <p:sp>
          <p:nvSpPr>
            <p:cNvPr id="16" name="TextBox 15">
              <a:extLst>
                <a:ext uri="{FF2B5EF4-FFF2-40B4-BE49-F238E27FC236}">
                  <a16:creationId xmlns:a16="http://schemas.microsoft.com/office/drawing/2014/main" id="{154F6706-6957-514D-A74C-DD1B186A21E1}"/>
                </a:ext>
              </a:extLst>
            </p:cNvPr>
            <p:cNvSpPr txBox="1"/>
            <p:nvPr/>
          </p:nvSpPr>
          <p:spPr>
            <a:xfrm>
              <a:off x="5735960" y="4094168"/>
              <a:ext cx="2376264" cy="344487"/>
            </a:xfrm>
            <a:prstGeom prst="rect">
              <a:avLst/>
            </a:prstGeom>
          </p:spPr>
          <p:txBody>
            <a:bodyPr vert="horz" wrap="square" lIns="91440" tIns="45720" rIns="91440" bIns="45720" rtlCol="0" anchor="t">
              <a:normAutofit fontScale="92500" lnSpcReduction="20000"/>
            </a:bodyPr>
            <a:lstStyle/>
            <a:p>
              <a:pPr algn="l"/>
              <a:r>
                <a:rPr lang="da-DK" sz="2000" dirty="0"/>
                <a:t>Kareem </a:t>
              </a:r>
              <a:r>
                <a:rPr lang="da-DK" sz="2000" dirty="0" err="1"/>
                <a:t>Galal</a:t>
              </a:r>
              <a:endParaRPr lang="da-DK" sz="2000" dirty="0"/>
            </a:p>
          </p:txBody>
        </p:sp>
      </p:grpSp>
      <p:grpSp>
        <p:nvGrpSpPr>
          <p:cNvPr id="19" name="Group 18">
            <a:extLst>
              <a:ext uri="{FF2B5EF4-FFF2-40B4-BE49-F238E27FC236}">
                <a16:creationId xmlns:a16="http://schemas.microsoft.com/office/drawing/2014/main" id="{03982382-AC25-3D40-9EAC-48142E62718D}"/>
              </a:ext>
            </a:extLst>
          </p:cNvPr>
          <p:cNvGrpSpPr/>
          <p:nvPr/>
        </p:nvGrpSpPr>
        <p:grpSpPr>
          <a:xfrm>
            <a:off x="580581" y="5386483"/>
            <a:ext cx="3407578" cy="776367"/>
            <a:chOff x="5744324" y="4601832"/>
            <a:chExt cx="3407578" cy="776367"/>
          </a:xfrm>
        </p:grpSpPr>
        <p:pic>
          <p:nvPicPr>
            <p:cNvPr id="12" name="Picture 11"/>
            <p:cNvPicPr/>
            <p:nvPr/>
          </p:nvPicPr>
          <p:blipFill>
            <a:blip r:embed="rId6"/>
            <a:stretch>
              <a:fillRect/>
            </a:stretch>
          </p:blipFill>
          <p:spPr>
            <a:xfrm>
              <a:off x="8426035" y="4601832"/>
              <a:ext cx="725867" cy="776367"/>
            </a:xfrm>
            <a:prstGeom prst="rect">
              <a:avLst/>
            </a:prstGeom>
          </p:spPr>
        </p:pic>
        <p:sp>
          <p:nvSpPr>
            <p:cNvPr id="18" name="TextBox 17">
              <a:extLst>
                <a:ext uri="{FF2B5EF4-FFF2-40B4-BE49-F238E27FC236}">
                  <a16:creationId xmlns:a16="http://schemas.microsoft.com/office/drawing/2014/main" id="{D74824E2-6FDE-4542-AE18-4E42F9D709F3}"/>
                </a:ext>
              </a:extLst>
            </p:cNvPr>
            <p:cNvSpPr txBox="1"/>
            <p:nvPr/>
          </p:nvSpPr>
          <p:spPr>
            <a:xfrm>
              <a:off x="5744324" y="4896617"/>
              <a:ext cx="2376264" cy="344487"/>
            </a:xfrm>
            <a:prstGeom prst="rect">
              <a:avLst/>
            </a:prstGeom>
          </p:spPr>
          <p:txBody>
            <a:bodyPr vert="horz" wrap="square" lIns="91440" tIns="45720" rIns="91440" bIns="45720" rtlCol="0" anchor="t">
              <a:normAutofit fontScale="92500" lnSpcReduction="20000"/>
            </a:bodyPr>
            <a:lstStyle/>
            <a:p>
              <a:pPr algn="l"/>
              <a:r>
                <a:rPr lang="da-DK" sz="2000" dirty="0"/>
                <a:t>Lottie </a:t>
              </a:r>
              <a:r>
                <a:rPr lang="da-DK" sz="2000" dirty="0" err="1"/>
                <a:t>Greenwoold</a:t>
              </a:r>
              <a:endParaRPr lang="da-DK" sz="2000" dirty="0"/>
            </a:p>
          </p:txBody>
        </p:sp>
      </p:grpSp>
      <p:pic>
        <p:nvPicPr>
          <p:cNvPr id="21" name="Picture 20">
            <a:extLst>
              <a:ext uri="{FF2B5EF4-FFF2-40B4-BE49-F238E27FC236}">
                <a16:creationId xmlns:a16="http://schemas.microsoft.com/office/drawing/2014/main" id="{0943E8CA-338B-614E-977D-8E68DF3F2DD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7589086" y="1815280"/>
            <a:ext cx="860840" cy="1055237"/>
          </a:xfrm>
          <a:prstGeom prst="rect">
            <a:avLst/>
          </a:prstGeom>
        </p:spPr>
      </p:pic>
      <p:sp>
        <p:nvSpPr>
          <p:cNvPr id="31" name="TextBox 30">
            <a:extLst>
              <a:ext uri="{FF2B5EF4-FFF2-40B4-BE49-F238E27FC236}">
                <a16:creationId xmlns:a16="http://schemas.microsoft.com/office/drawing/2014/main" id="{69DBFD79-DF21-504C-9CBE-DFD080280A08}"/>
              </a:ext>
            </a:extLst>
          </p:cNvPr>
          <p:cNvSpPr txBox="1"/>
          <p:nvPr/>
        </p:nvSpPr>
        <p:spPr>
          <a:xfrm>
            <a:off x="5124859" y="1973688"/>
            <a:ext cx="2376264" cy="344487"/>
          </a:xfrm>
          <a:prstGeom prst="rect">
            <a:avLst/>
          </a:prstGeom>
        </p:spPr>
        <p:txBody>
          <a:bodyPr vert="horz" wrap="square" lIns="91440" tIns="45720" rIns="91440" bIns="45720" rtlCol="0" anchor="t">
            <a:normAutofit fontScale="92500" lnSpcReduction="20000"/>
          </a:bodyPr>
          <a:lstStyle/>
          <a:p>
            <a:pPr algn="l"/>
            <a:r>
              <a:rPr lang="da-DK" sz="2000" dirty="0" err="1"/>
              <a:t>Jacinto</a:t>
            </a:r>
            <a:r>
              <a:rPr lang="da-DK" sz="2000" dirty="0"/>
              <a:t> Vera Garcia</a:t>
            </a:r>
          </a:p>
        </p:txBody>
      </p:sp>
      <p:sp>
        <p:nvSpPr>
          <p:cNvPr id="33" name="TextBox 32">
            <a:extLst>
              <a:ext uri="{FF2B5EF4-FFF2-40B4-BE49-F238E27FC236}">
                <a16:creationId xmlns:a16="http://schemas.microsoft.com/office/drawing/2014/main" id="{23C19ACD-C1F3-AC41-AF5F-51A3EAC168A1}"/>
              </a:ext>
            </a:extLst>
          </p:cNvPr>
          <p:cNvSpPr txBox="1"/>
          <p:nvPr/>
        </p:nvSpPr>
        <p:spPr>
          <a:xfrm>
            <a:off x="5124859" y="3354084"/>
            <a:ext cx="2376264" cy="344487"/>
          </a:xfrm>
          <a:prstGeom prst="rect">
            <a:avLst/>
          </a:prstGeom>
        </p:spPr>
        <p:txBody>
          <a:bodyPr vert="horz" wrap="square" lIns="91440" tIns="45720" rIns="91440" bIns="45720" rtlCol="0" anchor="t">
            <a:normAutofit fontScale="92500" lnSpcReduction="20000"/>
          </a:bodyPr>
          <a:lstStyle/>
          <a:p>
            <a:pPr algn="l"/>
            <a:r>
              <a:rPr lang="da-DK" sz="2000" dirty="0"/>
              <a:t>Alexandre </a:t>
            </a:r>
            <a:r>
              <a:rPr lang="da-DK" sz="2000" dirty="0" err="1"/>
              <a:t>Stefanov</a:t>
            </a:r>
            <a:endParaRPr lang="da-DK" sz="2000" dirty="0"/>
          </a:p>
        </p:txBody>
      </p:sp>
      <p:pic>
        <p:nvPicPr>
          <p:cNvPr id="34" name="Picture 33">
            <a:extLst>
              <a:ext uri="{FF2B5EF4-FFF2-40B4-BE49-F238E27FC236}">
                <a16:creationId xmlns:a16="http://schemas.microsoft.com/office/drawing/2014/main" id="{0372C65E-6883-F147-9E58-B6B40AE830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6985" y="4230418"/>
            <a:ext cx="912941" cy="1029727"/>
          </a:xfrm>
          <a:prstGeom prst="rect">
            <a:avLst/>
          </a:prstGeom>
        </p:spPr>
      </p:pic>
      <p:sp>
        <p:nvSpPr>
          <p:cNvPr id="36" name="TextBox 35">
            <a:extLst>
              <a:ext uri="{FF2B5EF4-FFF2-40B4-BE49-F238E27FC236}">
                <a16:creationId xmlns:a16="http://schemas.microsoft.com/office/drawing/2014/main" id="{202B4CB2-A6EF-0840-958D-AA6F8F833F37}"/>
              </a:ext>
            </a:extLst>
          </p:cNvPr>
          <p:cNvSpPr txBox="1"/>
          <p:nvPr/>
        </p:nvSpPr>
        <p:spPr>
          <a:xfrm>
            <a:off x="5154769" y="4386780"/>
            <a:ext cx="2376264" cy="344487"/>
          </a:xfrm>
          <a:prstGeom prst="rect">
            <a:avLst/>
          </a:prstGeom>
        </p:spPr>
        <p:txBody>
          <a:bodyPr vert="horz" wrap="square" lIns="91440" tIns="45720" rIns="91440" bIns="45720" rtlCol="0" anchor="t">
            <a:normAutofit fontScale="92500" lnSpcReduction="20000"/>
          </a:bodyPr>
          <a:lstStyle/>
          <a:p>
            <a:pPr algn="l"/>
            <a:r>
              <a:rPr lang="da-DK" sz="2000" dirty="0" err="1"/>
              <a:t>Ashok</a:t>
            </a:r>
            <a:r>
              <a:rPr lang="da-DK" sz="2000" dirty="0"/>
              <a:t> </a:t>
            </a:r>
            <a:r>
              <a:rPr lang="da-DK" sz="2000" dirty="0" err="1"/>
              <a:t>Nulguda</a:t>
            </a:r>
            <a:endParaRPr lang="da-DK" sz="2000" dirty="0"/>
          </a:p>
        </p:txBody>
      </p:sp>
      <p:pic>
        <p:nvPicPr>
          <p:cNvPr id="6" name="Picture 5">
            <a:extLst>
              <a:ext uri="{FF2B5EF4-FFF2-40B4-BE49-F238E27FC236}">
                <a16:creationId xmlns:a16="http://schemas.microsoft.com/office/drawing/2014/main" id="{94D5DCCA-2D1F-AC47-BD6F-FD37F9BA03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9086" y="3106610"/>
            <a:ext cx="887716" cy="887716"/>
          </a:xfrm>
          <a:prstGeom prst="rect">
            <a:avLst/>
          </a:prstGeom>
        </p:spPr>
      </p:pic>
    </p:spTree>
    <p:extLst>
      <p:ext uri="{BB962C8B-B14F-4D97-AF65-F5344CB8AC3E}">
        <p14:creationId xmlns:p14="http://schemas.microsoft.com/office/powerpoint/2010/main" val="2525282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38825-A1F4-D442-854F-9ABC9924BA7D}"/>
              </a:ext>
            </a:extLst>
          </p:cNvPr>
          <p:cNvSpPr>
            <a:spLocks noGrp="1"/>
          </p:cNvSpPr>
          <p:nvPr>
            <p:ph type="title"/>
          </p:nvPr>
        </p:nvSpPr>
        <p:spPr/>
        <p:txBody>
          <a:bodyPr/>
          <a:lstStyle/>
          <a:p>
            <a:r>
              <a:rPr lang="en-GB" dirty="0"/>
              <a:t>Procurement plan (larger procurements) – (draft – Sep., 2019)</a:t>
            </a:r>
          </a:p>
        </p:txBody>
      </p:sp>
      <p:graphicFrame>
        <p:nvGraphicFramePr>
          <p:cNvPr id="5" name="Content Placeholder 4">
            <a:extLst>
              <a:ext uri="{FF2B5EF4-FFF2-40B4-BE49-F238E27FC236}">
                <a16:creationId xmlns:a16="http://schemas.microsoft.com/office/drawing/2014/main" id="{921DF7CA-388A-4046-A709-063C9E7A5B3D}"/>
              </a:ext>
            </a:extLst>
          </p:cNvPr>
          <p:cNvGraphicFramePr>
            <a:graphicFrameLocks noGrp="1"/>
          </p:cNvGraphicFramePr>
          <p:nvPr>
            <p:ph idx="1"/>
            <p:extLst>
              <p:ext uri="{D42A27DB-BD31-4B8C-83A1-F6EECF244321}">
                <p14:modId xmlns:p14="http://schemas.microsoft.com/office/powerpoint/2010/main" val="807718648"/>
              </p:ext>
            </p:extLst>
          </p:nvPr>
        </p:nvGraphicFramePr>
        <p:xfrm>
          <a:off x="191344" y="1600203"/>
          <a:ext cx="1188132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57284F5-7424-7F4A-85F6-DE5D3DBE1A1D}"/>
              </a:ext>
            </a:extLst>
          </p:cNvPr>
          <p:cNvSpPr>
            <a:spLocks noGrp="1"/>
          </p:cNvSpPr>
          <p:nvPr>
            <p:ph type="sldNum" sz="quarter" idx="12"/>
          </p:nvPr>
        </p:nvSpPr>
        <p:spPr/>
        <p:txBody>
          <a:bodyPr/>
          <a:lstStyle/>
          <a:p>
            <a:fld id="{551115BC-487E-4422-894C-CB7CD3E79223}" type="slidenum">
              <a:rPr lang="sv-SE" smtClean="0"/>
              <a:t>20</a:t>
            </a:fld>
            <a:endParaRPr lang="sv-SE" dirty="0"/>
          </a:p>
        </p:txBody>
      </p:sp>
    </p:spTree>
    <p:extLst>
      <p:ext uri="{BB962C8B-B14F-4D97-AF65-F5344CB8AC3E}">
        <p14:creationId xmlns:p14="http://schemas.microsoft.com/office/powerpoint/2010/main" val="843089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92C71-9961-EF4A-BDA3-B826427480F8}"/>
              </a:ext>
            </a:extLst>
          </p:cNvPr>
          <p:cNvSpPr>
            <a:spLocks noGrp="1"/>
          </p:cNvSpPr>
          <p:nvPr>
            <p:ph type="title"/>
          </p:nvPr>
        </p:nvSpPr>
        <p:spPr/>
        <p:txBody>
          <a:bodyPr/>
          <a:lstStyle/>
          <a:p>
            <a:r>
              <a:rPr lang="en-GB" dirty="0"/>
              <a:t>DST Sample spending profile (2020Q1 -&gt; 2026Q1) - DRAFT</a:t>
            </a:r>
          </a:p>
        </p:txBody>
      </p:sp>
      <p:pic>
        <p:nvPicPr>
          <p:cNvPr id="6" name="Content Placeholder 5">
            <a:extLst>
              <a:ext uri="{FF2B5EF4-FFF2-40B4-BE49-F238E27FC236}">
                <a16:creationId xmlns:a16="http://schemas.microsoft.com/office/drawing/2014/main" id="{F4566087-4349-6548-BAD7-D90663A6F0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9456" y="1556792"/>
            <a:ext cx="9440248" cy="4997152"/>
          </a:xfrm>
        </p:spPr>
      </p:pic>
      <p:sp>
        <p:nvSpPr>
          <p:cNvPr id="4" name="Slide Number Placeholder 3">
            <a:extLst>
              <a:ext uri="{FF2B5EF4-FFF2-40B4-BE49-F238E27FC236}">
                <a16:creationId xmlns:a16="http://schemas.microsoft.com/office/drawing/2014/main" id="{2E97EB4F-6A8B-1D40-BF03-87785C0CE3F1}"/>
              </a:ext>
            </a:extLst>
          </p:cNvPr>
          <p:cNvSpPr>
            <a:spLocks noGrp="1"/>
          </p:cNvSpPr>
          <p:nvPr>
            <p:ph type="sldNum" sz="quarter" idx="12"/>
          </p:nvPr>
        </p:nvSpPr>
        <p:spPr/>
        <p:txBody>
          <a:bodyPr/>
          <a:lstStyle/>
          <a:p>
            <a:fld id="{551115BC-487E-4422-894C-CB7CD3E79223}" type="slidenum">
              <a:rPr lang="sv-SE" smtClean="0"/>
              <a:t>21</a:t>
            </a:fld>
            <a:endParaRPr lang="sv-SE" dirty="0"/>
          </a:p>
        </p:txBody>
      </p:sp>
    </p:spTree>
    <p:extLst>
      <p:ext uri="{BB962C8B-B14F-4D97-AF65-F5344CB8AC3E}">
        <p14:creationId xmlns:p14="http://schemas.microsoft.com/office/powerpoint/2010/main" val="3498833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92C71-9961-EF4A-BDA3-B826427480F8}"/>
              </a:ext>
            </a:extLst>
          </p:cNvPr>
          <p:cNvSpPr>
            <a:spLocks noGrp="1"/>
          </p:cNvSpPr>
          <p:nvPr>
            <p:ph type="title"/>
          </p:nvPr>
        </p:nvSpPr>
        <p:spPr/>
        <p:txBody>
          <a:bodyPr/>
          <a:lstStyle/>
          <a:p>
            <a:r>
              <a:rPr lang="en-GB" dirty="0"/>
              <a:t>DST Sample spending distribution (2020Q1 -&gt; 2026Q1) - DRAFT</a:t>
            </a:r>
          </a:p>
        </p:txBody>
      </p:sp>
      <p:sp>
        <p:nvSpPr>
          <p:cNvPr id="4" name="Slide Number Placeholder 3">
            <a:extLst>
              <a:ext uri="{FF2B5EF4-FFF2-40B4-BE49-F238E27FC236}">
                <a16:creationId xmlns:a16="http://schemas.microsoft.com/office/drawing/2014/main" id="{2E97EB4F-6A8B-1D40-BF03-87785C0CE3F1}"/>
              </a:ext>
            </a:extLst>
          </p:cNvPr>
          <p:cNvSpPr>
            <a:spLocks noGrp="1"/>
          </p:cNvSpPr>
          <p:nvPr>
            <p:ph type="sldNum" sz="quarter" idx="12"/>
          </p:nvPr>
        </p:nvSpPr>
        <p:spPr/>
        <p:txBody>
          <a:bodyPr/>
          <a:lstStyle/>
          <a:p>
            <a:fld id="{551115BC-487E-4422-894C-CB7CD3E79223}" type="slidenum">
              <a:rPr lang="sv-SE" smtClean="0"/>
              <a:t>22</a:t>
            </a:fld>
            <a:endParaRPr lang="sv-SE" dirty="0"/>
          </a:p>
        </p:txBody>
      </p:sp>
      <p:pic>
        <p:nvPicPr>
          <p:cNvPr id="8" name="Content Placeholder 7">
            <a:extLst>
              <a:ext uri="{FF2B5EF4-FFF2-40B4-BE49-F238E27FC236}">
                <a16:creationId xmlns:a16="http://schemas.microsoft.com/office/drawing/2014/main" id="{8EEB1322-78DD-314D-B727-973894C4B2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484253"/>
            <a:ext cx="7100574" cy="5237225"/>
          </a:xfrm>
        </p:spPr>
      </p:pic>
      <p:sp>
        <p:nvSpPr>
          <p:cNvPr id="9" name="TextBox 8">
            <a:extLst>
              <a:ext uri="{FF2B5EF4-FFF2-40B4-BE49-F238E27FC236}">
                <a16:creationId xmlns:a16="http://schemas.microsoft.com/office/drawing/2014/main" id="{126F2262-D67C-AF4F-A62D-81212830AC7B}"/>
              </a:ext>
            </a:extLst>
          </p:cNvPr>
          <p:cNvSpPr txBox="1"/>
          <p:nvPr/>
        </p:nvSpPr>
        <p:spPr>
          <a:xfrm>
            <a:off x="7968208" y="1484253"/>
            <a:ext cx="3960440" cy="5237225"/>
          </a:xfrm>
          <a:prstGeom prst="rect">
            <a:avLst/>
          </a:prstGeom>
        </p:spPr>
        <p:txBody>
          <a:bodyPr vert="horz" wrap="square" lIns="91440" tIns="45720" rIns="91440" bIns="45720" rtlCol="0" anchor="t">
            <a:normAutofit/>
          </a:bodyPr>
          <a:lstStyle/>
          <a:p>
            <a:pPr algn="l"/>
            <a:endParaRPr lang="en-GB" sz="2000" dirty="0"/>
          </a:p>
        </p:txBody>
      </p:sp>
      <p:sp>
        <p:nvSpPr>
          <p:cNvPr id="10" name="TextBox 9">
            <a:extLst>
              <a:ext uri="{FF2B5EF4-FFF2-40B4-BE49-F238E27FC236}">
                <a16:creationId xmlns:a16="http://schemas.microsoft.com/office/drawing/2014/main" id="{FF95E715-5089-5549-A3B4-4379C01979AF}"/>
              </a:ext>
            </a:extLst>
          </p:cNvPr>
          <p:cNvSpPr txBox="1"/>
          <p:nvPr/>
        </p:nvSpPr>
        <p:spPr>
          <a:xfrm>
            <a:off x="7968208" y="1484253"/>
            <a:ext cx="3744416" cy="1440691"/>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rtlCol="0" anchor="t">
            <a:normAutofit/>
          </a:bodyPr>
          <a:lstStyle/>
          <a:p>
            <a:pPr algn="l"/>
            <a:r>
              <a:rPr lang="en-GB" sz="2000" b="1" dirty="0"/>
              <a:t>Sample hardware:</a:t>
            </a:r>
          </a:p>
          <a:p>
            <a:pPr marL="342900" indent="-342900" algn="l">
              <a:buFont typeface="Arial" panose="020B0604020202020204" pitchFamily="34" charset="0"/>
              <a:buChar char="•"/>
            </a:pPr>
            <a:r>
              <a:rPr lang="en-GB" dirty="0"/>
              <a:t>VM host: 4x24cores, 2TB (75k)</a:t>
            </a:r>
          </a:p>
          <a:p>
            <a:pPr marL="342900" indent="-342900" algn="l">
              <a:buFont typeface="Arial" panose="020B0604020202020204" pitchFamily="34" charset="0"/>
              <a:buChar char="•"/>
            </a:pPr>
            <a:r>
              <a:rPr lang="en-GB" dirty="0"/>
              <a:t>Network: 100G (ethernet, IB) </a:t>
            </a:r>
          </a:p>
          <a:p>
            <a:pPr marL="342900" indent="-342900" algn="l">
              <a:buFont typeface="Arial" panose="020B0604020202020204" pitchFamily="34" charset="0"/>
              <a:buChar char="•"/>
            </a:pPr>
            <a:r>
              <a:rPr lang="en-GB" dirty="0"/>
              <a:t>Storage: 1PB, 20GB/s (570k)</a:t>
            </a:r>
          </a:p>
        </p:txBody>
      </p:sp>
    </p:spTree>
    <p:extLst>
      <p:ext uri="{BB962C8B-B14F-4D97-AF65-F5344CB8AC3E}">
        <p14:creationId xmlns:p14="http://schemas.microsoft.com/office/powerpoint/2010/main" val="447109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6DAA-EDC7-2848-A2B6-3121A3D22A24}"/>
              </a:ext>
            </a:extLst>
          </p:cNvPr>
          <p:cNvSpPr>
            <a:spLocks noGrp="1"/>
          </p:cNvSpPr>
          <p:nvPr>
            <p:ph type="title"/>
          </p:nvPr>
        </p:nvSpPr>
        <p:spPr/>
        <p:txBody>
          <a:bodyPr/>
          <a:lstStyle/>
          <a:p>
            <a:r>
              <a:rPr lang="en-US" dirty="0"/>
              <a:t>Questions for the STAP 1:2</a:t>
            </a:r>
          </a:p>
        </p:txBody>
      </p:sp>
      <p:sp>
        <p:nvSpPr>
          <p:cNvPr id="3" name="Content Placeholder 2">
            <a:extLst>
              <a:ext uri="{FF2B5EF4-FFF2-40B4-BE49-F238E27FC236}">
                <a16:creationId xmlns:a16="http://schemas.microsoft.com/office/drawing/2014/main" id="{AB6F866F-5A95-0B41-88A3-9065A25C30A9}"/>
              </a:ext>
            </a:extLst>
          </p:cNvPr>
          <p:cNvSpPr>
            <a:spLocks noGrp="1"/>
          </p:cNvSpPr>
          <p:nvPr>
            <p:ph idx="1"/>
          </p:nvPr>
        </p:nvSpPr>
        <p:spPr/>
        <p:txBody>
          <a:bodyPr>
            <a:normAutofit/>
          </a:bodyPr>
          <a:lstStyle/>
          <a:p>
            <a:r>
              <a:rPr lang="en-US" dirty="0"/>
              <a:t>We request advice and recommendations on our procedures to identify core hardware technologies, specifically storage technologies.</a:t>
            </a:r>
          </a:p>
          <a:p>
            <a:pPr lvl="1"/>
            <a:r>
              <a:rPr lang="en-US" dirty="0"/>
              <a:t>Storage tender</a:t>
            </a:r>
          </a:p>
          <a:p>
            <a:pPr marL="1028700" lvl="2" indent="-342900">
              <a:buFont typeface="+mj-lt"/>
              <a:buAutoNum type="alphaLcParenR"/>
            </a:pPr>
            <a:r>
              <a:rPr lang="en-US" dirty="0"/>
              <a:t>Architecture (ought we to pre-select solution for tender or leave open  (‘Innovation vs. Standard solution’)?)</a:t>
            </a:r>
          </a:p>
          <a:p>
            <a:pPr marL="1028700" lvl="2" indent="-342900">
              <a:buFont typeface="+mj-lt"/>
              <a:buAutoNum type="alphaLcParenR"/>
            </a:pPr>
            <a:r>
              <a:rPr lang="en-US" dirty="0"/>
              <a:t>Invited or open Call for Tenders?</a:t>
            </a:r>
          </a:p>
          <a:p>
            <a:pPr marL="1028700" lvl="2" indent="-342900">
              <a:buFont typeface="+mj-lt"/>
              <a:buAutoNum type="alphaLcParenR"/>
            </a:pPr>
            <a:r>
              <a:rPr lang="en-US" dirty="0"/>
              <a:t>Heterogenous or homogenous storage environment solutions? (i.e., ok with different solutions for e.g. CUB and CPH?)</a:t>
            </a:r>
          </a:p>
          <a:p>
            <a:pPr marL="1028700" lvl="2" indent="-342900">
              <a:buFont typeface="+mj-lt"/>
              <a:buAutoNum type="alphaLcParenR"/>
            </a:pPr>
            <a:r>
              <a:rPr lang="en-US" dirty="0"/>
              <a:t>Worthwhile to use resources on pursuing completeness test on other solutions (or just focus all on ‘Standard’)?</a:t>
            </a:r>
          </a:p>
          <a:p>
            <a:pPr lvl="1"/>
            <a:r>
              <a:rPr lang="en-US" dirty="0"/>
              <a:t>Network solutions? (e.g. Ethernet vs. InfiniBand or 40G vs. 100G backbone)</a:t>
            </a:r>
          </a:p>
          <a:p>
            <a:pPr lvl="1"/>
            <a:r>
              <a:rPr lang="en-US" dirty="0"/>
              <a:t>Supply chain security? (or not an issue for research </a:t>
            </a:r>
            <a:r>
              <a:rPr lang="en-US" dirty="0" err="1"/>
              <a:t>organisations</a:t>
            </a:r>
            <a:r>
              <a:rPr lang="en-US" dirty="0"/>
              <a:t> like ESS?)</a:t>
            </a:r>
          </a:p>
          <a:p>
            <a:pPr lvl="1"/>
            <a:r>
              <a:rPr lang="en-US" dirty="0"/>
              <a:t>Offline environment requirements?</a:t>
            </a:r>
          </a:p>
          <a:p>
            <a:pPr marL="1028700" lvl="2" indent="-342900">
              <a:buFont typeface="+mj-lt"/>
              <a:buAutoNum type="alphaLcParenR"/>
            </a:pPr>
            <a:r>
              <a:rPr lang="en-US" dirty="0"/>
              <a:t>How much compute/service to provide? (e.g. how many/few concurrent users we could/should cater for?)</a:t>
            </a:r>
          </a:p>
          <a:p>
            <a:pPr marL="1028700" lvl="2" indent="-342900">
              <a:buFont typeface="+mj-lt"/>
              <a:buAutoNum type="alphaLcParenR"/>
            </a:pPr>
            <a:r>
              <a:rPr lang="en-US" dirty="0"/>
              <a:t>How do we best nail down the requirements at this stage?</a:t>
            </a:r>
          </a:p>
          <a:p>
            <a:pPr lvl="1"/>
            <a:r>
              <a:rPr lang="en-US" dirty="0"/>
              <a:t>ODIN?</a:t>
            </a:r>
          </a:p>
          <a:p>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1C3CC11-326A-8B42-8760-C774B72A84CC}"/>
              </a:ext>
            </a:extLst>
          </p:cNvPr>
          <p:cNvSpPr>
            <a:spLocks noGrp="1"/>
          </p:cNvSpPr>
          <p:nvPr>
            <p:ph type="sldNum" sz="quarter" idx="12"/>
          </p:nvPr>
        </p:nvSpPr>
        <p:spPr/>
        <p:txBody>
          <a:bodyPr/>
          <a:lstStyle/>
          <a:p>
            <a:fld id="{551115BC-487E-4422-894C-CB7CD3E79223}" type="slidenum">
              <a:rPr lang="sv-SE" smtClean="0"/>
              <a:t>23</a:t>
            </a:fld>
            <a:endParaRPr lang="sv-SE" dirty="0"/>
          </a:p>
        </p:txBody>
      </p:sp>
    </p:spTree>
    <p:extLst>
      <p:ext uri="{BB962C8B-B14F-4D97-AF65-F5344CB8AC3E}">
        <p14:creationId xmlns:p14="http://schemas.microsoft.com/office/powerpoint/2010/main" val="1185438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6DAA-EDC7-2848-A2B6-3121A3D22A24}"/>
              </a:ext>
            </a:extLst>
          </p:cNvPr>
          <p:cNvSpPr>
            <a:spLocks noGrp="1"/>
          </p:cNvSpPr>
          <p:nvPr>
            <p:ph type="title"/>
          </p:nvPr>
        </p:nvSpPr>
        <p:spPr/>
        <p:txBody>
          <a:bodyPr/>
          <a:lstStyle/>
          <a:p>
            <a:r>
              <a:rPr lang="en-US" dirty="0"/>
              <a:t>Questions for the STAP 2:2</a:t>
            </a:r>
          </a:p>
        </p:txBody>
      </p:sp>
      <p:sp>
        <p:nvSpPr>
          <p:cNvPr id="3" name="Content Placeholder 2">
            <a:extLst>
              <a:ext uri="{FF2B5EF4-FFF2-40B4-BE49-F238E27FC236}">
                <a16:creationId xmlns:a16="http://schemas.microsoft.com/office/drawing/2014/main" id="{AB6F866F-5A95-0B41-88A3-9065A25C30A9}"/>
              </a:ext>
            </a:extLst>
          </p:cNvPr>
          <p:cNvSpPr>
            <a:spLocks noGrp="1"/>
          </p:cNvSpPr>
          <p:nvPr>
            <p:ph idx="1"/>
          </p:nvPr>
        </p:nvSpPr>
        <p:spPr/>
        <p:txBody>
          <a:bodyPr>
            <a:normAutofit/>
          </a:bodyPr>
          <a:lstStyle/>
          <a:p>
            <a:pPr marL="342900" lvl="1" indent="0">
              <a:buNone/>
            </a:pPr>
            <a:endParaRPr lang="en-US" dirty="0"/>
          </a:p>
          <a:p>
            <a:pPr marL="385762" indent="-342900"/>
            <a:r>
              <a:rPr lang="en-US" dirty="0"/>
              <a:t>Requirements/expectations for Cold/Hot commissioning/Initial-Ops?</a:t>
            </a:r>
          </a:p>
          <a:p>
            <a:pPr marL="728663" lvl="1" indent="-342900"/>
            <a:r>
              <a:rPr lang="en-US" dirty="0"/>
              <a:t>How do we best keep expectations aligned with other stakeholders?</a:t>
            </a:r>
          </a:p>
          <a:p>
            <a:pPr marL="728663" lvl="1" indent="-342900">
              <a:buFont typeface="+mj-lt"/>
              <a:buAutoNum type="arabicPeriod"/>
            </a:pPr>
            <a:endParaRPr lang="en-US" dirty="0"/>
          </a:p>
          <a:p>
            <a:pPr marL="428625" indent="-342900"/>
            <a:r>
              <a:rPr lang="en-US" dirty="0"/>
              <a:t>How to best handle shift/on-call requirements?</a:t>
            </a:r>
          </a:p>
          <a:p>
            <a:pPr marL="428625" indent="-342900"/>
            <a:endParaRPr lang="en-US" dirty="0"/>
          </a:p>
          <a:p>
            <a:pPr marL="428625" indent="-342900"/>
            <a:r>
              <a:rPr lang="en-US" dirty="0"/>
              <a:t>What level of resilience/redundancy should we aim for? (e.g. for DAQ, remote access, online/offline etc.)</a:t>
            </a:r>
          </a:p>
          <a:p>
            <a:pPr marL="428625" indent="-342900"/>
            <a:endParaRPr lang="en-US" dirty="0"/>
          </a:p>
          <a:p>
            <a:pPr marL="428625" indent="-342900"/>
            <a:r>
              <a:rPr lang="en-US" dirty="0"/>
              <a:t>How do we best support/facilitate First Science?</a:t>
            </a:r>
          </a:p>
          <a:p>
            <a:pPr marL="728663" lvl="1" indent="-342900">
              <a:buFont typeface="+mj-lt"/>
              <a:buAutoNum type="arabicPeriod"/>
            </a:pPr>
            <a:endParaRPr lang="en-US" dirty="0"/>
          </a:p>
          <a:p>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1C3CC11-326A-8B42-8760-C774B72A84CC}"/>
              </a:ext>
            </a:extLst>
          </p:cNvPr>
          <p:cNvSpPr>
            <a:spLocks noGrp="1"/>
          </p:cNvSpPr>
          <p:nvPr>
            <p:ph type="sldNum" sz="quarter" idx="12"/>
          </p:nvPr>
        </p:nvSpPr>
        <p:spPr/>
        <p:txBody>
          <a:bodyPr/>
          <a:lstStyle/>
          <a:p>
            <a:fld id="{551115BC-487E-4422-894C-CB7CD3E79223}" type="slidenum">
              <a:rPr lang="sv-SE" smtClean="0"/>
              <a:t>24</a:t>
            </a:fld>
            <a:endParaRPr lang="sv-SE" dirty="0"/>
          </a:p>
        </p:txBody>
      </p:sp>
    </p:spTree>
    <p:extLst>
      <p:ext uri="{BB962C8B-B14F-4D97-AF65-F5344CB8AC3E}">
        <p14:creationId xmlns:p14="http://schemas.microsoft.com/office/powerpoint/2010/main" val="3673713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2EE8-584A-154C-A104-246EF896022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C497977-2D0E-4641-8796-F6D2CF08DC96}"/>
              </a:ext>
            </a:extLst>
          </p:cNvPr>
          <p:cNvSpPr>
            <a:spLocks noGrp="1"/>
          </p:cNvSpPr>
          <p:nvPr>
            <p:ph idx="1"/>
          </p:nvPr>
        </p:nvSpPr>
        <p:spPr>
          <a:xfrm>
            <a:off x="2855640" y="2492896"/>
            <a:ext cx="5976664" cy="2548877"/>
          </a:xfrm>
        </p:spPr>
        <p:style>
          <a:lnRef idx="0">
            <a:schemeClr val="accent2"/>
          </a:lnRef>
          <a:fillRef idx="3">
            <a:schemeClr val="accent2"/>
          </a:fillRef>
          <a:effectRef idx="3">
            <a:schemeClr val="accent2"/>
          </a:effectRef>
          <a:fontRef idx="minor">
            <a:schemeClr val="lt1"/>
          </a:fontRef>
        </p:style>
        <p:txBody>
          <a:bodyPr>
            <a:normAutofit/>
          </a:bodyPr>
          <a:lstStyle/>
          <a:p>
            <a:pPr marL="0" indent="0" algn="ctr">
              <a:buNone/>
            </a:pPr>
            <a:r>
              <a:rPr lang="en-GB" sz="3200" dirty="0"/>
              <a:t>Thank You!</a:t>
            </a:r>
          </a:p>
          <a:p>
            <a:pPr marL="0" indent="0" algn="ctr">
              <a:buNone/>
            </a:pPr>
            <a:r>
              <a:rPr lang="en-GB" sz="2800" dirty="0"/>
              <a:t>End of Presentation</a:t>
            </a:r>
            <a:endParaRPr lang="en-GB" sz="2000" dirty="0"/>
          </a:p>
          <a:p>
            <a:pPr algn="ctr"/>
            <a:endParaRPr lang="en-GB" dirty="0"/>
          </a:p>
          <a:p>
            <a:pPr marL="0" indent="0" algn="ctr">
              <a:buNone/>
            </a:pPr>
            <a:r>
              <a:rPr lang="en-GB" dirty="0"/>
              <a:t>Following slides are for information/reference only</a:t>
            </a:r>
          </a:p>
        </p:txBody>
      </p:sp>
      <p:sp>
        <p:nvSpPr>
          <p:cNvPr id="4" name="Slide Number Placeholder 3">
            <a:extLst>
              <a:ext uri="{FF2B5EF4-FFF2-40B4-BE49-F238E27FC236}">
                <a16:creationId xmlns:a16="http://schemas.microsoft.com/office/drawing/2014/main" id="{3B2C8DB9-D792-9747-A87C-A75CBC974B39}"/>
              </a:ext>
            </a:extLst>
          </p:cNvPr>
          <p:cNvSpPr>
            <a:spLocks noGrp="1"/>
          </p:cNvSpPr>
          <p:nvPr>
            <p:ph type="sldNum" sz="quarter" idx="12"/>
          </p:nvPr>
        </p:nvSpPr>
        <p:spPr/>
        <p:txBody>
          <a:bodyPr/>
          <a:lstStyle/>
          <a:p>
            <a:fld id="{551115BC-487E-4422-894C-CB7CD3E79223}" type="slidenum">
              <a:rPr lang="sv-SE" smtClean="0"/>
              <a:t>25</a:t>
            </a:fld>
            <a:endParaRPr lang="sv-SE" dirty="0"/>
          </a:p>
        </p:txBody>
      </p:sp>
    </p:spTree>
    <p:extLst>
      <p:ext uri="{BB962C8B-B14F-4D97-AF65-F5344CB8AC3E}">
        <p14:creationId xmlns:p14="http://schemas.microsoft.com/office/powerpoint/2010/main" val="1688039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B976-8411-1248-ACDC-D29EAE72F90B}"/>
              </a:ext>
            </a:extLst>
          </p:cNvPr>
          <p:cNvSpPr>
            <a:spLocks noGrp="1"/>
          </p:cNvSpPr>
          <p:nvPr>
            <p:ph type="title"/>
          </p:nvPr>
        </p:nvSpPr>
        <p:spPr/>
        <p:txBody>
          <a:bodyPr/>
          <a:lstStyle/>
          <a:p>
            <a:r>
              <a:rPr lang="en-GB" dirty="0"/>
              <a:t>STAP Recommendations for DST, Q1 2019 (1:2)</a:t>
            </a:r>
          </a:p>
        </p:txBody>
      </p:sp>
      <p:graphicFrame>
        <p:nvGraphicFramePr>
          <p:cNvPr id="5" name="Content Placeholder 4">
            <a:extLst>
              <a:ext uri="{FF2B5EF4-FFF2-40B4-BE49-F238E27FC236}">
                <a16:creationId xmlns:a16="http://schemas.microsoft.com/office/drawing/2014/main" id="{49B1D63F-46FE-9C44-8674-B5CED36E74CA}"/>
              </a:ext>
            </a:extLst>
          </p:cNvPr>
          <p:cNvGraphicFramePr>
            <a:graphicFrameLocks noGrp="1"/>
          </p:cNvGraphicFramePr>
          <p:nvPr>
            <p:ph idx="1"/>
          </p:nvPr>
        </p:nvGraphicFramePr>
        <p:xfrm>
          <a:off x="873735" y="1600200"/>
          <a:ext cx="10444530" cy="4525963"/>
        </p:xfrm>
        <a:graphic>
          <a:graphicData uri="http://schemas.openxmlformats.org/drawingml/2006/table">
            <a:tbl>
              <a:tblPr/>
              <a:tblGrid>
                <a:gridCol w="3481510">
                  <a:extLst>
                    <a:ext uri="{9D8B030D-6E8A-4147-A177-3AD203B41FA5}">
                      <a16:colId xmlns:a16="http://schemas.microsoft.com/office/drawing/2014/main" val="2357958059"/>
                    </a:ext>
                  </a:extLst>
                </a:gridCol>
                <a:gridCol w="3481510">
                  <a:extLst>
                    <a:ext uri="{9D8B030D-6E8A-4147-A177-3AD203B41FA5}">
                      <a16:colId xmlns:a16="http://schemas.microsoft.com/office/drawing/2014/main" val="1066356400"/>
                    </a:ext>
                  </a:extLst>
                </a:gridCol>
                <a:gridCol w="3481510">
                  <a:extLst>
                    <a:ext uri="{9D8B030D-6E8A-4147-A177-3AD203B41FA5}">
                      <a16:colId xmlns:a16="http://schemas.microsoft.com/office/drawing/2014/main" val="1577580507"/>
                    </a:ext>
                  </a:extLst>
                </a:gridCol>
              </a:tblGrid>
              <a:tr h="261113">
                <a:tc>
                  <a:txBody>
                    <a:bodyPr/>
                    <a:lstStyle/>
                    <a:p>
                      <a:r>
                        <a:rPr lang="da-DK" sz="1100" b="1">
                          <a:effectLst/>
                          <a:latin typeface="Times" pitchFamily="2" charset="0"/>
                        </a:rPr>
                        <a:t>Identifying hardware technologies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100" b="1">
                          <a:effectLst/>
                          <a:latin typeface="Times" pitchFamily="2" charset="0"/>
                        </a:rPr>
                        <a:t>Who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100" b="1">
                          <a:effectLst/>
                          <a:latin typeface="Times" pitchFamily="2" charset="0"/>
                        </a:rPr>
                        <a:t>Notes/status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1246917"/>
                  </a:ext>
                </a:extLst>
              </a:tr>
              <a:tr h="261113">
                <a:tc rowSpan="2">
                  <a:txBody>
                    <a:bodyPr/>
                    <a:lstStyle/>
                    <a:p>
                      <a:r>
                        <a:rPr lang="da-DK" sz="1100">
                          <a:effectLst/>
                          <a:latin typeface="Times" pitchFamily="2" charset="0"/>
                        </a:rPr>
                        <a:t>Strengthen engagement with hardware vendors (understand availible solutions)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100">
                          <a:solidFill>
                            <a:srgbClr val="0000FF"/>
                          </a:solidFill>
                          <a:effectLst/>
                          <a:latin typeface="Times" pitchFamily="2" charset="0"/>
                        </a:rPr>
                        <a:t>Jesper Rude Selknaes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6096" cap="flat" cmpd="sng" algn="ctr">
                      <a:solidFill>
                        <a:srgbClr val="0000FF"/>
                      </a:solidFill>
                      <a:prstDash val="solid"/>
                      <a:round/>
                      <a:headEnd type="none" w="med" len="med"/>
                      <a:tailEnd type="none" w="med" len="med"/>
                    </a:lnB>
                  </a:tcPr>
                </a:tc>
                <a:tc rowSpan="2">
                  <a:txBody>
                    <a:bodyPr/>
                    <a:lstStyle/>
                    <a:p>
                      <a:r>
                        <a:rPr lang="da-DK" sz="1100">
                          <a:effectLst/>
                          <a:latin typeface="Times" pitchFamily="2" charset="0"/>
                        </a:rPr>
                        <a:t>Since the April STAP DST has been in continuous contact with several vendors primarily within the field of storage systems. This contact has taken the form af an official Request for Information process securing that neither DST nor the vendors in question violates procurement rules which could prevent the vendor for biting on a an actual tender should it be submitted. DST has also had informal talks with vendors of hardware both for computing and for data center operations. </a:t>
                      </a:r>
                      <a:endParaRPr lang="da-DK" sz="1300">
                        <a:effectLst/>
                      </a:endParaRPr>
                    </a:p>
                    <a:p>
                      <a:r>
                        <a:rPr lang="da-DK" sz="1000">
                          <a:effectLst/>
                          <a:latin typeface="SymbolMT"/>
                        </a:rPr>
                        <a:t>• </a:t>
                      </a:r>
                      <a:r>
                        <a:rPr lang="da-DK" sz="1100">
                          <a:effectLst/>
                          <a:latin typeface="Times" pitchFamily="2" charset="0"/>
                        </a:rPr>
                        <a:t>Feedback from IBM test system: </a:t>
                      </a:r>
                      <a:r>
                        <a:rPr lang="da-DK" sz="1100">
                          <a:solidFill>
                            <a:srgbClr val="0000FF"/>
                          </a:solidFill>
                          <a:effectLst/>
                          <a:latin typeface="Times" pitchFamily="2" charset="0"/>
                        </a:rPr>
                        <a:t>Tobias Richter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915540"/>
                  </a:ext>
                </a:extLst>
              </a:tr>
              <a:tr h="1566680">
                <a:tc vMerge="1">
                  <a:txBody>
                    <a:bodyPr/>
                    <a:lstStyle/>
                    <a:p>
                      <a:endParaRPr lang="en-GB"/>
                    </a:p>
                  </a:txBody>
                  <a:tcPr/>
                </a:tc>
                <a:tc>
                  <a:txBody>
                    <a:bodyPr/>
                    <a:lstStyle/>
                    <a:p>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6096" cap="flat" cmpd="sng" algn="ctr">
                      <a:solidFill>
                        <a:srgbClr val="0000FF"/>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139574993"/>
                  </a:ext>
                </a:extLst>
              </a:tr>
              <a:tr h="261113">
                <a:tc rowSpan="2">
                  <a:txBody>
                    <a:bodyPr/>
                    <a:lstStyle/>
                    <a:p>
                      <a:r>
                        <a:rPr lang="da-DK" sz="1100">
                          <a:effectLst/>
                          <a:latin typeface="Times" pitchFamily="2" charset="0"/>
                        </a:rPr>
                        <a:t>Attend more external engagements on high performance computing etc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100">
                          <a:solidFill>
                            <a:srgbClr val="0000FF"/>
                          </a:solidFill>
                          <a:effectLst/>
                          <a:latin typeface="Times" pitchFamily="2" charset="0"/>
                        </a:rPr>
                        <a:t>Jesper Rude Selknaes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6096" cap="flat" cmpd="sng" algn="ctr">
                      <a:solidFill>
                        <a:srgbClr val="0000FF"/>
                      </a:solidFill>
                      <a:prstDash val="solid"/>
                      <a:round/>
                      <a:headEnd type="none" w="med" len="med"/>
                      <a:tailEnd type="none" w="med" len="med"/>
                    </a:lnB>
                  </a:tcPr>
                </a:tc>
                <a:tc rowSpan="2">
                  <a:txBody>
                    <a:bodyPr/>
                    <a:lstStyle/>
                    <a:p>
                      <a:r>
                        <a:rPr lang="da-DK" sz="1100">
                          <a:effectLst/>
                          <a:latin typeface="Times" pitchFamily="2" charset="0"/>
                        </a:rPr>
                        <a:t>In the fall of 2019 DST staff will participate in the LISA conference organized by the USENIX association. DST staff will also participate in the annual DeIC conference where DeiC stand for the Danish e-Infrastructure Consortium and is the organization organizing among other things HPC resources for the universities of Denmark.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535260"/>
                  </a:ext>
                </a:extLst>
              </a:tr>
              <a:tr h="1044453">
                <a:tc vMerge="1">
                  <a:txBody>
                    <a:bodyPr/>
                    <a:lstStyle/>
                    <a:p>
                      <a:endParaRPr lang="en-GB"/>
                    </a:p>
                  </a:txBody>
                  <a:tcPr/>
                </a:tc>
                <a:tc>
                  <a:txBody>
                    <a:bodyPr/>
                    <a:lstStyle/>
                    <a:p>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6096" cap="flat" cmpd="sng" algn="ctr">
                      <a:solidFill>
                        <a:srgbClr val="0000FF"/>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739185329"/>
                  </a:ext>
                </a:extLst>
              </a:tr>
              <a:tr h="261113">
                <a:tc rowSpan="2">
                  <a:txBody>
                    <a:bodyPr/>
                    <a:lstStyle/>
                    <a:p>
                      <a:r>
                        <a:rPr lang="da-DK" sz="1100">
                          <a:effectLst/>
                          <a:latin typeface="Times" pitchFamily="2" charset="0"/>
                        </a:rPr>
                        <a:t>Engage with XFEL to understand their operational model of </a:t>
                      </a:r>
                      <a:endParaRPr lang="da-DK" sz="1300">
                        <a:effectLst/>
                      </a:endParaRPr>
                    </a:p>
                    <a:p>
                      <a:r>
                        <a:rPr lang="da-DK" sz="1100">
                          <a:effectLst/>
                          <a:latin typeface="Times" pitchFamily="2" charset="0"/>
                        </a:rPr>
                        <a:t>-collectiing data</a:t>
                      </a:r>
                      <a:br>
                        <a:rPr lang="da-DK" sz="1100">
                          <a:effectLst/>
                          <a:latin typeface="Times" pitchFamily="2" charset="0"/>
                        </a:rPr>
                      </a:br>
                      <a:r>
                        <a:rPr lang="da-DK" sz="1100">
                          <a:effectLst/>
                          <a:latin typeface="Times" pitchFamily="2" charset="0"/>
                        </a:rPr>
                        <a:t>-their initial processing</a:t>
                      </a:r>
                      <a:br>
                        <a:rPr lang="da-DK" sz="1100">
                          <a:effectLst/>
                          <a:latin typeface="Times" pitchFamily="2" charset="0"/>
                        </a:rPr>
                      </a:br>
                      <a:r>
                        <a:rPr lang="da-DK" sz="1100">
                          <a:effectLst/>
                          <a:latin typeface="Times" pitchFamily="2" charset="0"/>
                        </a:rPr>
                        <a:t>-how data is transferred to DESY -Offline processing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100">
                          <a:solidFill>
                            <a:srgbClr val="0000FF"/>
                          </a:solidFill>
                          <a:effectLst/>
                          <a:latin typeface="Times" pitchFamily="2" charset="0"/>
                        </a:rPr>
                        <a:t>Jesper Rude Selknaes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6096" cap="flat" cmpd="sng" algn="ctr">
                      <a:solidFill>
                        <a:srgbClr val="0000FF"/>
                      </a:solidFill>
                      <a:prstDash val="solid"/>
                      <a:round/>
                      <a:headEnd type="none" w="med" len="med"/>
                      <a:tailEnd type="none" w="med" len="med"/>
                    </a:lnB>
                  </a:tcPr>
                </a:tc>
                <a:tc rowSpan="2">
                  <a:txBody>
                    <a:bodyPr/>
                    <a:lstStyle/>
                    <a:p>
                      <a:r>
                        <a:rPr lang="da-DK" sz="1100">
                          <a:effectLst/>
                          <a:latin typeface="Times" pitchFamily="2" charset="0"/>
                        </a:rPr>
                        <a:t>DST has utilized our contacts gained under the EOSC pilot project and has started discussions with DESY and XFEL on these matters. These talks are in a very early state due to the summer vacation period and increased focus on meeting the group end of construction milestones.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8031609"/>
                  </a:ext>
                </a:extLst>
              </a:tr>
              <a:tr h="870378">
                <a:tc vMerge="1">
                  <a:txBody>
                    <a:bodyPr/>
                    <a:lstStyle/>
                    <a:p>
                      <a:endParaRPr lang="en-GB"/>
                    </a:p>
                  </a:txBody>
                  <a:tcPr/>
                </a:tc>
                <a:tc>
                  <a:txBody>
                    <a:bodyPr/>
                    <a:lstStyle/>
                    <a:p>
                      <a:endParaRPr lang="da-DK" sz="1300" dirty="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6096" cap="flat" cmpd="sng" algn="ctr">
                      <a:solidFill>
                        <a:srgbClr val="0000FF"/>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2963065034"/>
                  </a:ext>
                </a:extLst>
              </a:tr>
            </a:tbl>
          </a:graphicData>
        </a:graphic>
      </p:graphicFrame>
      <p:sp>
        <p:nvSpPr>
          <p:cNvPr id="4" name="Slide Number Placeholder 3">
            <a:extLst>
              <a:ext uri="{FF2B5EF4-FFF2-40B4-BE49-F238E27FC236}">
                <a16:creationId xmlns:a16="http://schemas.microsoft.com/office/drawing/2014/main" id="{80E58DF6-0333-9242-A744-AD0695A55530}"/>
              </a:ext>
            </a:extLst>
          </p:cNvPr>
          <p:cNvSpPr>
            <a:spLocks noGrp="1"/>
          </p:cNvSpPr>
          <p:nvPr>
            <p:ph type="sldNum" sz="quarter" idx="12"/>
          </p:nvPr>
        </p:nvSpPr>
        <p:spPr/>
        <p:txBody>
          <a:bodyPr/>
          <a:lstStyle/>
          <a:p>
            <a:fld id="{551115BC-487E-4422-894C-CB7CD3E79223}" type="slidenum">
              <a:rPr lang="sv-SE" smtClean="0"/>
              <a:t>26</a:t>
            </a:fld>
            <a:endParaRPr lang="sv-SE" dirty="0"/>
          </a:p>
        </p:txBody>
      </p:sp>
      <p:pic>
        <p:nvPicPr>
          <p:cNvPr id="13313" name="Picture 1" descr="page2image2672">
            <a:extLst>
              <a:ext uri="{FF2B5EF4-FFF2-40B4-BE49-F238E27FC236}">
                <a16:creationId xmlns:a16="http://schemas.microsoft.com/office/drawing/2014/main" id="{14201D45-70B8-C94F-AD0F-AC723F899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25" y="160020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page2image4384">
            <a:extLst>
              <a:ext uri="{FF2B5EF4-FFF2-40B4-BE49-F238E27FC236}">
                <a16:creationId xmlns:a16="http://schemas.microsoft.com/office/drawing/2014/main" id="{4528B676-9818-4645-B5F1-7481BC64F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25" y="1600200"/>
            <a:ext cx="127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page2image8224">
            <a:extLst>
              <a:ext uri="{FF2B5EF4-FFF2-40B4-BE49-F238E27FC236}">
                <a16:creationId xmlns:a16="http://schemas.microsoft.com/office/drawing/2014/main" id="{19FFE8DE-10B6-2246-8B84-664752A63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25" y="1600200"/>
            <a:ext cx="381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page2image8384">
            <a:extLst>
              <a:ext uri="{FF2B5EF4-FFF2-40B4-BE49-F238E27FC236}">
                <a16:creationId xmlns:a16="http://schemas.microsoft.com/office/drawing/2014/main" id="{6479332F-AE6B-5A48-8FC1-B24DE7BC89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125" y="1600200"/>
            <a:ext cx="317500" cy="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page2image13792">
            <a:extLst>
              <a:ext uri="{FF2B5EF4-FFF2-40B4-BE49-F238E27FC236}">
                <a16:creationId xmlns:a16="http://schemas.microsoft.com/office/drawing/2014/main" id="{A5E82CB6-2903-7E40-AC5E-BA85E2B654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25" y="1600200"/>
            <a:ext cx="901700" cy="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page2image17416">
            <a:extLst>
              <a:ext uri="{FF2B5EF4-FFF2-40B4-BE49-F238E27FC236}">
                <a16:creationId xmlns:a16="http://schemas.microsoft.com/office/drawing/2014/main" id="{D9CC4D9C-BD9F-3348-BF14-9B67EF9ED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25" y="1600200"/>
            <a:ext cx="381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page2image17576">
            <a:extLst>
              <a:ext uri="{FF2B5EF4-FFF2-40B4-BE49-F238E27FC236}">
                <a16:creationId xmlns:a16="http://schemas.microsoft.com/office/drawing/2014/main" id="{87E6C119-1904-2B41-A518-23C83557B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125" y="1600200"/>
            <a:ext cx="317500" cy="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page2image26328">
            <a:extLst>
              <a:ext uri="{FF2B5EF4-FFF2-40B4-BE49-F238E27FC236}">
                <a16:creationId xmlns:a16="http://schemas.microsoft.com/office/drawing/2014/main" id="{79B9C05F-1340-F146-9DE9-E4C92A2A9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25" y="1600200"/>
            <a:ext cx="381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page2image26488">
            <a:extLst>
              <a:ext uri="{FF2B5EF4-FFF2-40B4-BE49-F238E27FC236}">
                <a16:creationId xmlns:a16="http://schemas.microsoft.com/office/drawing/2014/main" id="{2C726C4F-F410-E040-B707-26B472FEB3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125" y="1600200"/>
            <a:ext cx="317500" cy="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page2image30040">
            <a:extLst>
              <a:ext uri="{FF2B5EF4-FFF2-40B4-BE49-F238E27FC236}">
                <a16:creationId xmlns:a16="http://schemas.microsoft.com/office/drawing/2014/main" id="{902C6E70-A4AA-0D41-94D2-7D7B4B6E5D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125" y="1600200"/>
            <a:ext cx="127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394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6F638-78DF-7342-B484-1BFF7FB77780}"/>
              </a:ext>
            </a:extLst>
          </p:cNvPr>
          <p:cNvSpPr>
            <a:spLocks noGrp="1"/>
          </p:cNvSpPr>
          <p:nvPr>
            <p:ph type="title"/>
          </p:nvPr>
        </p:nvSpPr>
        <p:spPr/>
        <p:txBody>
          <a:bodyPr/>
          <a:lstStyle/>
          <a:p>
            <a:r>
              <a:rPr lang="en-GB" dirty="0"/>
              <a:t>STAP Recommendations for DST, Q1 2019 (2:2)</a:t>
            </a:r>
          </a:p>
        </p:txBody>
      </p:sp>
      <p:graphicFrame>
        <p:nvGraphicFramePr>
          <p:cNvPr id="5" name="Content Placeholder 4">
            <a:extLst>
              <a:ext uri="{FF2B5EF4-FFF2-40B4-BE49-F238E27FC236}">
                <a16:creationId xmlns:a16="http://schemas.microsoft.com/office/drawing/2014/main" id="{06A0C08F-8C2B-B845-BFE6-5E6740CB5946}"/>
              </a:ext>
            </a:extLst>
          </p:cNvPr>
          <p:cNvGraphicFramePr>
            <a:graphicFrameLocks noGrp="1"/>
          </p:cNvGraphicFramePr>
          <p:nvPr>
            <p:ph idx="1"/>
          </p:nvPr>
        </p:nvGraphicFramePr>
        <p:xfrm>
          <a:off x="609600" y="2125821"/>
          <a:ext cx="10972800" cy="3474720"/>
        </p:xfrm>
        <a:graphic>
          <a:graphicData uri="http://schemas.openxmlformats.org/drawingml/2006/table">
            <a:tbl>
              <a:tblPr/>
              <a:tblGrid>
                <a:gridCol w="3657600">
                  <a:extLst>
                    <a:ext uri="{9D8B030D-6E8A-4147-A177-3AD203B41FA5}">
                      <a16:colId xmlns:a16="http://schemas.microsoft.com/office/drawing/2014/main" val="1023188102"/>
                    </a:ext>
                  </a:extLst>
                </a:gridCol>
                <a:gridCol w="3657600">
                  <a:extLst>
                    <a:ext uri="{9D8B030D-6E8A-4147-A177-3AD203B41FA5}">
                      <a16:colId xmlns:a16="http://schemas.microsoft.com/office/drawing/2014/main" val="1645584906"/>
                    </a:ext>
                  </a:extLst>
                </a:gridCol>
                <a:gridCol w="3657600">
                  <a:extLst>
                    <a:ext uri="{9D8B030D-6E8A-4147-A177-3AD203B41FA5}">
                      <a16:colId xmlns:a16="http://schemas.microsoft.com/office/drawing/2014/main" val="360665996"/>
                    </a:ext>
                  </a:extLst>
                </a:gridCol>
              </a:tblGrid>
              <a:tr h="0">
                <a:tc rowSpan="2">
                  <a:txBody>
                    <a:bodyPr/>
                    <a:lstStyle/>
                    <a:p>
                      <a:r>
                        <a:rPr lang="da-DK" sz="1200">
                          <a:effectLst/>
                          <a:latin typeface="Times" pitchFamily="2" charset="0"/>
                        </a:rPr>
                        <a:t>DMSC, as part of central Networking activity, should deploy and manage own PerfSonar networking infrastructure at key points on the overall network, to ensure that performance can be monitored appropriatly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200">
                          <a:solidFill>
                            <a:srgbClr val="0000FF"/>
                          </a:solidFill>
                          <a:effectLst/>
                          <a:latin typeface="Times" pitchFamily="2" charset="0"/>
                        </a:rPr>
                        <a:t>Jesper Rude Selknaes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6096" cap="flat" cmpd="sng" algn="ctr">
                      <a:solidFill>
                        <a:srgbClr val="0000FF"/>
                      </a:solidFill>
                      <a:prstDash val="solid"/>
                      <a:round/>
                      <a:headEnd type="none" w="med" len="med"/>
                      <a:tailEnd type="none" w="med" len="med"/>
                    </a:lnB>
                  </a:tcPr>
                </a:tc>
                <a:tc rowSpan="2">
                  <a:txBody>
                    <a:bodyPr/>
                    <a:lstStyle/>
                    <a:p>
                      <a:r>
                        <a:rPr lang="da-DK" sz="1200">
                          <a:effectLst/>
                          <a:latin typeface="Times" pitchFamily="2" charset="0"/>
                        </a:rPr>
                        <a:t>DST is raising this point in the central networking group.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3368729"/>
                  </a:ext>
                </a:extLst>
              </a:tr>
              <a:tr h="0">
                <a:tc vMerge="1">
                  <a:txBody>
                    <a:bodyPr/>
                    <a:lstStyle/>
                    <a:p>
                      <a:endParaRPr lang="en-GB"/>
                    </a:p>
                  </a:txBody>
                  <a:tcPr/>
                </a:tc>
                <a:tc>
                  <a:txBody>
                    <a:bodyPr/>
                    <a:lstStyle/>
                    <a:p>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6096" cap="flat" cmpd="sng" algn="ctr">
                      <a:solidFill>
                        <a:srgbClr val="0000FF"/>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13801020"/>
                  </a:ext>
                </a:extLst>
              </a:tr>
              <a:tr h="0">
                <a:tc rowSpan="2">
                  <a:txBody>
                    <a:bodyPr/>
                    <a:lstStyle/>
                    <a:p>
                      <a:r>
                        <a:rPr lang="da-DK" sz="1200">
                          <a:effectLst/>
                          <a:latin typeface="Times" pitchFamily="2" charset="0"/>
                        </a:rPr>
                        <a:t>Get data rates from existing facilities ASAP (ISIS and SNS) to understand what level of compute and storage that will be needed on day 1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200">
                          <a:solidFill>
                            <a:srgbClr val="0000FF"/>
                          </a:solidFill>
                          <a:effectLst/>
                          <a:latin typeface="Times" pitchFamily="2" charset="0"/>
                        </a:rPr>
                        <a:t>Jesper Rude Selknaes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6096" cap="flat" cmpd="sng" algn="ctr">
                      <a:solidFill>
                        <a:srgbClr val="0000FF"/>
                      </a:solidFill>
                      <a:prstDash val="solid"/>
                      <a:round/>
                      <a:headEnd type="none" w="med" len="med"/>
                      <a:tailEnd type="none" w="med" len="med"/>
                    </a:lnB>
                  </a:tcPr>
                </a:tc>
                <a:tc rowSpan="2">
                  <a:txBody>
                    <a:bodyPr/>
                    <a:lstStyle/>
                    <a:p>
                      <a:r>
                        <a:rPr lang="da-DK" sz="1200">
                          <a:effectLst/>
                          <a:latin typeface="Times" pitchFamily="2" charset="0"/>
                        </a:rPr>
                        <a:t>DST has started this process with collaborators in the PaNOSC project.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2798393"/>
                  </a:ext>
                </a:extLst>
              </a:tr>
              <a:tr h="0">
                <a:tc vMerge="1">
                  <a:txBody>
                    <a:bodyPr/>
                    <a:lstStyle/>
                    <a:p>
                      <a:endParaRPr lang="en-GB"/>
                    </a:p>
                  </a:txBody>
                  <a:tcPr/>
                </a:tc>
                <a:tc>
                  <a:txBody>
                    <a:bodyPr/>
                    <a:lstStyle/>
                    <a:p>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6096" cap="flat" cmpd="sng" algn="ctr">
                      <a:solidFill>
                        <a:srgbClr val="0000FF"/>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629950428"/>
                  </a:ext>
                </a:extLst>
              </a:tr>
              <a:tr h="0">
                <a:tc rowSpan="2">
                  <a:txBody>
                    <a:bodyPr/>
                    <a:lstStyle/>
                    <a:p>
                      <a:r>
                        <a:rPr lang="da-DK" sz="1200">
                          <a:effectLst/>
                          <a:latin typeface="Times" pitchFamily="2" charset="0"/>
                        </a:rPr>
                        <a:t>Consider to whom the storage will need to be presented to, and ensure that the tech solution chosen can operate in the way required by DMSC and for the end user's need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200">
                          <a:solidFill>
                            <a:srgbClr val="0000FF"/>
                          </a:solidFill>
                          <a:effectLst/>
                          <a:latin typeface="Times" pitchFamily="2" charset="0"/>
                        </a:rPr>
                        <a:t>Jesper Rude Selknaes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6096" cap="flat" cmpd="sng" algn="ctr">
                      <a:solidFill>
                        <a:srgbClr val="0000FF"/>
                      </a:solidFill>
                      <a:prstDash val="solid"/>
                      <a:round/>
                      <a:headEnd type="none" w="med" len="med"/>
                      <a:tailEnd type="none" w="med" len="med"/>
                    </a:lnB>
                  </a:tcPr>
                </a:tc>
                <a:tc rowSpan="2">
                  <a:txBody>
                    <a:bodyPr/>
                    <a:lstStyle/>
                    <a:p>
                      <a:r>
                        <a:rPr lang="da-DK" sz="1200">
                          <a:effectLst/>
                          <a:latin typeface="Times" pitchFamily="2" charset="0"/>
                        </a:rPr>
                        <a:t>DST in engaging with other the groups at DMSC and with other stakeholder as they become known to us on this matter. DST expects that the experiences gained by the ECDC group on the loaner IBM Spectrum Scale system deployed in the Utgaard lab will provide valuable information in this matter.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8895209"/>
                  </a:ext>
                </a:extLst>
              </a:tr>
              <a:tr h="0">
                <a:tc vMerge="1">
                  <a:txBody>
                    <a:bodyPr/>
                    <a:lstStyle/>
                    <a:p>
                      <a:endParaRPr lang="en-GB"/>
                    </a:p>
                  </a:txBody>
                  <a:tcPr/>
                </a:tc>
                <a:tc>
                  <a:txBody>
                    <a:bodyPr/>
                    <a:lstStyle/>
                    <a:p>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6096" cap="flat" cmpd="sng" algn="ctr">
                      <a:solidFill>
                        <a:srgbClr val="0000FF"/>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4163776283"/>
                  </a:ext>
                </a:extLst>
              </a:tr>
              <a:tr h="0">
                <a:tc rowSpan="2">
                  <a:txBody>
                    <a:bodyPr/>
                    <a:lstStyle/>
                    <a:p>
                      <a:r>
                        <a:rPr lang="da-DK" sz="1200">
                          <a:effectLst/>
                          <a:latin typeface="Times" pitchFamily="2" charset="0"/>
                        </a:rPr>
                        <a:t>Adopt NFSv4 from day 1 if/when buidling a new storage solution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200">
                          <a:solidFill>
                            <a:srgbClr val="0000FF"/>
                          </a:solidFill>
                          <a:effectLst/>
                          <a:latin typeface="Times" pitchFamily="2" charset="0"/>
                        </a:rPr>
                        <a:t>Jesper Rude Selknaes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6096" cap="flat" cmpd="sng" algn="ctr">
                      <a:solidFill>
                        <a:srgbClr val="0000FF"/>
                      </a:solidFill>
                      <a:prstDash val="solid"/>
                      <a:round/>
                      <a:headEnd type="none" w="med" len="med"/>
                      <a:tailEnd type="none" w="med" len="med"/>
                    </a:lnB>
                  </a:tcPr>
                </a:tc>
                <a:tc rowSpan="2">
                  <a:txBody>
                    <a:bodyPr/>
                    <a:lstStyle/>
                    <a:p>
                      <a:r>
                        <a:rPr lang="da-DK" sz="1200">
                          <a:effectLst/>
                          <a:latin typeface="Times" pitchFamily="2" charset="0"/>
                        </a:rPr>
                        <a:t>While DST is currently hosting a number of storage systems exposed on a mix of NFSv3 and NFSv4, we take the STAPs recommendation to hart when formulating the tenders for future storage systems.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7604365"/>
                  </a:ext>
                </a:extLst>
              </a:tr>
              <a:tr h="0">
                <a:tc vMerge="1">
                  <a:txBody>
                    <a:bodyPr/>
                    <a:lstStyle/>
                    <a:p>
                      <a:endParaRPr lang="en-GB"/>
                    </a:p>
                  </a:txBody>
                  <a:tcPr/>
                </a:tc>
                <a:tc>
                  <a:txBody>
                    <a:bodyPr/>
                    <a:lstStyle/>
                    <a:p>
                      <a:endParaRPr lang="da-DK" dirty="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6096" cap="flat" cmpd="sng" algn="ctr">
                      <a:solidFill>
                        <a:srgbClr val="0000FF"/>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484453804"/>
                  </a:ext>
                </a:extLst>
              </a:tr>
            </a:tbl>
          </a:graphicData>
        </a:graphic>
      </p:graphicFrame>
      <p:sp>
        <p:nvSpPr>
          <p:cNvPr id="4" name="Slide Number Placeholder 3">
            <a:extLst>
              <a:ext uri="{FF2B5EF4-FFF2-40B4-BE49-F238E27FC236}">
                <a16:creationId xmlns:a16="http://schemas.microsoft.com/office/drawing/2014/main" id="{9572FEC3-0AFF-F949-BBD2-1022C60864A9}"/>
              </a:ext>
            </a:extLst>
          </p:cNvPr>
          <p:cNvSpPr>
            <a:spLocks noGrp="1"/>
          </p:cNvSpPr>
          <p:nvPr>
            <p:ph type="sldNum" sz="quarter" idx="12"/>
          </p:nvPr>
        </p:nvSpPr>
        <p:spPr/>
        <p:txBody>
          <a:bodyPr/>
          <a:lstStyle/>
          <a:p>
            <a:fld id="{551115BC-487E-4422-894C-CB7CD3E79223}" type="slidenum">
              <a:rPr lang="sv-SE" smtClean="0"/>
              <a:t>27</a:t>
            </a:fld>
            <a:endParaRPr lang="sv-SE" dirty="0"/>
          </a:p>
        </p:txBody>
      </p:sp>
      <p:pic>
        <p:nvPicPr>
          <p:cNvPr id="14337" name="Picture 1" descr="page3image4272">
            <a:extLst>
              <a:ext uri="{FF2B5EF4-FFF2-40B4-BE49-F238E27FC236}">
                <a16:creationId xmlns:a16="http://schemas.microsoft.com/office/drawing/2014/main" id="{8E8B41BD-09B5-4449-89C7-1E3089B35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25663"/>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page3image5488">
            <a:extLst>
              <a:ext uri="{FF2B5EF4-FFF2-40B4-BE49-F238E27FC236}">
                <a16:creationId xmlns:a16="http://schemas.microsoft.com/office/drawing/2014/main" id="{4D1A5773-9FBD-4A40-B5F1-967CD862E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25663"/>
            <a:ext cx="381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page3image5648">
            <a:extLst>
              <a:ext uri="{FF2B5EF4-FFF2-40B4-BE49-F238E27FC236}">
                <a16:creationId xmlns:a16="http://schemas.microsoft.com/office/drawing/2014/main" id="{5731EA36-FE56-834A-A282-3F9C7AC73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25663"/>
            <a:ext cx="317500" cy="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age3image6112">
            <a:extLst>
              <a:ext uri="{FF2B5EF4-FFF2-40B4-BE49-F238E27FC236}">
                <a16:creationId xmlns:a16="http://schemas.microsoft.com/office/drawing/2014/main" id="{A6C49B1A-74BF-B540-A3BE-081723B0E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125663"/>
            <a:ext cx="127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page3image11976">
            <a:extLst>
              <a:ext uri="{FF2B5EF4-FFF2-40B4-BE49-F238E27FC236}">
                <a16:creationId xmlns:a16="http://schemas.microsoft.com/office/drawing/2014/main" id="{1545F88A-C35B-804D-A865-F384C64FA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25663"/>
            <a:ext cx="381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page3image12136">
            <a:extLst>
              <a:ext uri="{FF2B5EF4-FFF2-40B4-BE49-F238E27FC236}">
                <a16:creationId xmlns:a16="http://schemas.microsoft.com/office/drawing/2014/main" id="{2112D5CE-A97D-FF4F-B417-EE6EF1BE1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25663"/>
            <a:ext cx="317500" cy="0"/>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page3image18456">
            <a:extLst>
              <a:ext uri="{FF2B5EF4-FFF2-40B4-BE49-F238E27FC236}">
                <a16:creationId xmlns:a16="http://schemas.microsoft.com/office/drawing/2014/main" id="{E4C8FD0D-61C5-2B45-B0E4-1C4ACF900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25663"/>
            <a:ext cx="381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page3image18616">
            <a:extLst>
              <a:ext uri="{FF2B5EF4-FFF2-40B4-BE49-F238E27FC236}">
                <a16:creationId xmlns:a16="http://schemas.microsoft.com/office/drawing/2014/main" id="{80C44BC8-345E-5347-B4B3-C1D79868C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25663"/>
            <a:ext cx="317500" cy="0"/>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page3image26128">
            <a:extLst>
              <a:ext uri="{FF2B5EF4-FFF2-40B4-BE49-F238E27FC236}">
                <a16:creationId xmlns:a16="http://schemas.microsoft.com/office/drawing/2014/main" id="{95F98FF3-C27A-5144-910D-3D65A47F9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25663"/>
            <a:ext cx="381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page3image26288">
            <a:extLst>
              <a:ext uri="{FF2B5EF4-FFF2-40B4-BE49-F238E27FC236}">
                <a16:creationId xmlns:a16="http://schemas.microsoft.com/office/drawing/2014/main" id="{F1F29D21-D8C8-364B-B7BE-4ADC2D61F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25663"/>
            <a:ext cx="31750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959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9BAEF-297C-9146-A308-D71D83509820}"/>
              </a:ext>
            </a:extLst>
          </p:cNvPr>
          <p:cNvSpPr>
            <a:spLocks noGrp="1"/>
          </p:cNvSpPr>
          <p:nvPr>
            <p:ph type="title"/>
          </p:nvPr>
        </p:nvSpPr>
        <p:spPr/>
        <p:txBody>
          <a:bodyPr/>
          <a:lstStyle/>
          <a:p>
            <a:r>
              <a:rPr lang="en-GB" dirty="0"/>
              <a:t>Infrastructure components – requirements and considerations</a:t>
            </a:r>
          </a:p>
        </p:txBody>
      </p:sp>
      <p:sp>
        <p:nvSpPr>
          <p:cNvPr id="3" name="Content Placeholder 2">
            <a:extLst>
              <a:ext uri="{FF2B5EF4-FFF2-40B4-BE49-F238E27FC236}">
                <a16:creationId xmlns:a16="http://schemas.microsoft.com/office/drawing/2014/main" id="{D20B4A57-24F5-EA43-9325-B4A0468D31A2}"/>
              </a:ext>
            </a:extLst>
          </p:cNvPr>
          <p:cNvSpPr>
            <a:spLocks noGrp="1"/>
          </p:cNvSpPr>
          <p:nvPr>
            <p:ph idx="1"/>
          </p:nvPr>
        </p:nvSpPr>
        <p:spPr>
          <a:xfrm>
            <a:off x="1327047" y="1772816"/>
            <a:ext cx="8798768" cy="4948662"/>
          </a:xfrm>
        </p:spPr>
        <p:txBody>
          <a:bodyPr>
            <a:normAutofit fontScale="85000" lnSpcReduction="20000"/>
          </a:bodyPr>
          <a:lstStyle/>
          <a:p>
            <a:r>
              <a:rPr lang="en-GB" dirty="0"/>
              <a:t>The following slides are only for information/reference (not to be included as part of the STAP presentation).</a:t>
            </a:r>
          </a:p>
          <a:p>
            <a:r>
              <a:rPr lang="en-GB" dirty="0"/>
              <a:t>The slides presents the infrastructure components to support the neutron data flow from it leaves the detector until it enters and is processed in, the offline environment for re-reduction/analysis by users, and is based on requirements estimated by the relevant stakeholder groups at DMSC.</a:t>
            </a:r>
          </a:p>
          <a:p>
            <a:r>
              <a:rPr lang="en-GB" dirty="0"/>
              <a:t>For each infrastructure component the following is discussed:</a:t>
            </a:r>
          </a:p>
          <a:p>
            <a:pPr lvl="1"/>
            <a:r>
              <a:rPr lang="en-GB" dirty="0"/>
              <a:t>Interfaces</a:t>
            </a:r>
          </a:p>
          <a:p>
            <a:pPr lvl="1"/>
            <a:r>
              <a:rPr lang="en-GB" dirty="0"/>
              <a:t>Specifications</a:t>
            </a:r>
          </a:p>
          <a:p>
            <a:pPr lvl="1"/>
            <a:r>
              <a:rPr lang="en-GB" dirty="0"/>
              <a:t>Network</a:t>
            </a:r>
          </a:p>
          <a:p>
            <a:pPr lvl="1"/>
            <a:r>
              <a:rPr lang="en-GB" dirty="0"/>
              <a:t>Implementation</a:t>
            </a:r>
          </a:p>
          <a:p>
            <a:pPr lvl="1"/>
            <a:r>
              <a:rPr lang="en-GB" dirty="0"/>
              <a:t>Cost (estimated)</a:t>
            </a:r>
          </a:p>
          <a:p>
            <a:pPr lvl="1"/>
            <a:r>
              <a:rPr lang="en-GB" dirty="0"/>
              <a:t>Considerations:</a:t>
            </a:r>
          </a:p>
          <a:p>
            <a:pPr lvl="2"/>
            <a:r>
              <a:rPr lang="en-GB" dirty="0"/>
              <a:t>Procurement</a:t>
            </a:r>
          </a:p>
          <a:p>
            <a:pPr lvl="2"/>
            <a:r>
              <a:rPr lang="en-GB" dirty="0"/>
              <a:t>Installation</a:t>
            </a:r>
          </a:p>
          <a:p>
            <a:pPr lvl="2"/>
            <a:r>
              <a:rPr lang="en-GB" dirty="0"/>
              <a:t>Deployment</a:t>
            </a:r>
          </a:p>
          <a:p>
            <a:pPr lvl="2"/>
            <a:r>
              <a:rPr lang="en-GB" dirty="0"/>
              <a:t>Reliability</a:t>
            </a:r>
          </a:p>
          <a:p>
            <a:r>
              <a:rPr lang="en-GB" dirty="0"/>
              <a:t>For reference, please refer to Data-flow diagrams given earlier.</a:t>
            </a:r>
          </a:p>
          <a:p>
            <a:r>
              <a:rPr lang="en-GB" dirty="0"/>
              <a:t>Please note that this is a very infrastructure-centric draft, is still preliminary, with significant unknowns/parts missing, and is subject to change.</a:t>
            </a:r>
          </a:p>
          <a:p>
            <a:pPr marL="0" indent="0">
              <a:buNone/>
            </a:pPr>
            <a:endParaRPr lang="en-GB" dirty="0"/>
          </a:p>
        </p:txBody>
      </p:sp>
      <p:sp>
        <p:nvSpPr>
          <p:cNvPr id="4" name="Slide Number Placeholder 3">
            <a:extLst>
              <a:ext uri="{FF2B5EF4-FFF2-40B4-BE49-F238E27FC236}">
                <a16:creationId xmlns:a16="http://schemas.microsoft.com/office/drawing/2014/main" id="{C95B853B-A760-BB46-B673-3E394063A776}"/>
              </a:ext>
            </a:extLst>
          </p:cNvPr>
          <p:cNvSpPr>
            <a:spLocks noGrp="1"/>
          </p:cNvSpPr>
          <p:nvPr>
            <p:ph type="sldNum" sz="quarter" idx="12"/>
          </p:nvPr>
        </p:nvSpPr>
        <p:spPr/>
        <p:txBody>
          <a:bodyPr/>
          <a:lstStyle/>
          <a:p>
            <a:fld id="{551115BC-487E-4422-894C-CB7CD3E79223}" type="slidenum">
              <a:rPr lang="sv-SE" smtClean="0"/>
              <a:t>28</a:t>
            </a:fld>
            <a:endParaRPr lang="sv-SE" dirty="0"/>
          </a:p>
        </p:txBody>
      </p:sp>
    </p:spTree>
    <p:extLst>
      <p:ext uri="{BB962C8B-B14F-4D97-AF65-F5344CB8AC3E}">
        <p14:creationId xmlns:p14="http://schemas.microsoft.com/office/powerpoint/2010/main" val="4069499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7171-4678-494B-B945-4529196CD5E1}"/>
              </a:ext>
            </a:extLst>
          </p:cNvPr>
          <p:cNvSpPr>
            <a:spLocks noGrp="1"/>
          </p:cNvSpPr>
          <p:nvPr>
            <p:ph type="title"/>
          </p:nvPr>
        </p:nvSpPr>
        <p:spPr/>
        <p:txBody>
          <a:bodyPr/>
          <a:lstStyle/>
          <a:p>
            <a:r>
              <a:rPr lang="en-GB" dirty="0"/>
              <a:t>Requirements: EFU (Sep 2019)</a:t>
            </a:r>
          </a:p>
        </p:txBody>
      </p:sp>
      <p:graphicFrame>
        <p:nvGraphicFramePr>
          <p:cNvPr id="5" name="Content Placeholder 4">
            <a:extLst>
              <a:ext uri="{FF2B5EF4-FFF2-40B4-BE49-F238E27FC236}">
                <a16:creationId xmlns:a16="http://schemas.microsoft.com/office/drawing/2014/main" id="{A4B3AE42-56B9-6E4D-8C7C-28796440BC40}"/>
              </a:ext>
            </a:extLst>
          </p:cNvPr>
          <p:cNvGraphicFramePr>
            <a:graphicFrameLocks noGrp="1"/>
          </p:cNvGraphicFramePr>
          <p:nvPr>
            <p:ph idx="1"/>
          </p:nvPr>
        </p:nvGraphicFramePr>
        <p:xfrm>
          <a:off x="2366545" y="1600200"/>
          <a:ext cx="7458909" cy="4525964"/>
        </p:xfrm>
        <a:graphic>
          <a:graphicData uri="http://schemas.openxmlformats.org/drawingml/2006/table">
            <a:tbl>
              <a:tblPr firstRow="1" firstCol="1" bandRow="1">
                <a:tableStyleId>{5C22544A-7EE6-4342-B048-85BDC9FD1C3A}</a:tableStyleId>
              </a:tblPr>
              <a:tblGrid>
                <a:gridCol w="1072965">
                  <a:extLst>
                    <a:ext uri="{9D8B030D-6E8A-4147-A177-3AD203B41FA5}">
                      <a16:colId xmlns:a16="http://schemas.microsoft.com/office/drawing/2014/main" val="3115187629"/>
                    </a:ext>
                  </a:extLst>
                </a:gridCol>
                <a:gridCol w="3142488">
                  <a:extLst>
                    <a:ext uri="{9D8B030D-6E8A-4147-A177-3AD203B41FA5}">
                      <a16:colId xmlns:a16="http://schemas.microsoft.com/office/drawing/2014/main" val="3924343979"/>
                    </a:ext>
                  </a:extLst>
                </a:gridCol>
                <a:gridCol w="100968">
                  <a:extLst>
                    <a:ext uri="{9D8B030D-6E8A-4147-A177-3AD203B41FA5}">
                      <a16:colId xmlns:a16="http://schemas.microsoft.com/office/drawing/2014/main" val="2730503500"/>
                    </a:ext>
                  </a:extLst>
                </a:gridCol>
                <a:gridCol w="3142488">
                  <a:extLst>
                    <a:ext uri="{9D8B030D-6E8A-4147-A177-3AD203B41FA5}">
                      <a16:colId xmlns:a16="http://schemas.microsoft.com/office/drawing/2014/main" val="1029689506"/>
                    </a:ext>
                  </a:extLst>
                </a:gridCol>
              </a:tblGrid>
              <a:tr h="156068">
                <a:tc>
                  <a:txBody>
                    <a:bodyPr/>
                    <a:lstStyle/>
                    <a:p>
                      <a:pPr algn="l">
                        <a:spcAft>
                          <a:spcPts val="0"/>
                        </a:spcAft>
                      </a:pPr>
                      <a:r>
                        <a:rPr lang="en-US" sz="1000">
                          <a:effectLst/>
                        </a:rPr>
                        <a:t>Type:</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3">
                  <a:txBody>
                    <a:bodyPr/>
                    <a:lstStyle/>
                    <a:p>
                      <a:pPr algn="l">
                        <a:spcAft>
                          <a:spcPts val="0"/>
                        </a:spcAft>
                      </a:pPr>
                      <a:r>
                        <a:rPr lang="en-US" sz="1000">
                          <a:effectLst/>
                        </a:rPr>
                        <a:t>Event Formation Unit (EFU)</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075916"/>
                  </a:ext>
                </a:extLst>
              </a:tr>
              <a:tr h="156068">
                <a:tc>
                  <a:txBody>
                    <a:bodyPr/>
                    <a:lstStyle/>
                    <a:p>
                      <a:pPr algn="l">
                        <a:spcAft>
                          <a:spcPts val="0"/>
                        </a:spcAft>
                      </a:pPr>
                      <a:r>
                        <a:rPr lang="en-US" sz="1000">
                          <a:effectLst/>
                        </a:rPr>
                        <a:t>Function: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3">
                  <a:txBody>
                    <a:bodyPr/>
                    <a:lstStyle/>
                    <a:p>
                      <a:pPr algn="l">
                        <a:spcAft>
                          <a:spcPts val="0"/>
                        </a:spcAft>
                      </a:pPr>
                      <a:r>
                        <a:rPr lang="en-US" sz="1000">
                          <a:effectLst/>
                        </a:rPr>
                        <a:t>Creates events from digitized detector output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94801623"/>
                  </a:ext>
                </a:extLst>
              </a:tr>
              <a:tr h="468203">
                <a:tc rowSpan="2">
                  <a:txBody>
                    <a:bodyPr/>
                    <a:lstStyle/>
                    <a:p>
                      <a:pPr algn="l">
                        <a:spcAft>
                          <a:spcPts val="0"/>
                        </a:spcAft>
                      </a:pPr>
                      <a:r>
                        <a:rPr lang="en-US" sz="1000">
                          <a:effectLst/>
                        </a:rPr>
                        <a:t>Interfaces:</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a:txBody>
                    <a:bodyPr/>
                    <a:lstStyle/>
                    <a:p>
                      <a:pPr algn="l">
                        <a:spcAft>
                          <a:spcPts val="0"/>
                        </a:spcAft>
                      </a:pPr>
                      <a:r>
                        <a:rPr lang="en-US" sz="1000">
                          <a:effectLst/>
                        </a:rPr>
                        <a:t>In: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2">
                  <a:txBody>
                    <a:bodyPr/>
                    <a:lstStyle/>
                    <a:p>
                      <a:pPr algn="l">
                        <a:spcAft>
                          <a:spcPts val="0"/>
                        </a:spcAft>
                      </a:pPr>
                      <a:r>
                        <a:rPr lang="en-US" sz="1000">
                          <a:effectLst/>
                        </a:rPr>
                        <a:t>Digitized detector output [UDP] – direct fiber from detector(/switch) lead by passive patching (via comms rooms) to CUB</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extLst>
                  <a:ext uri="{0D108BD9-81ED-4DB2-BD59-A6C34878D82A}">
                    <a16:rowId xmlns:a16="http://schemas.microsoft.com/office/drawing/2014/main" val="1418077160"/>
                  </a:ext>
                </a:extLst>
              </a:tr>
              <a:tr h="156068">
                <a:tc vMerge="1">
                  <a:txBody>
                    <a:bodyPr/>
                    <a:lstStyle/>
                    <a:p>
                      <a:endParaRPr lang="en-GB"/>
                    </a:p>
                  </a:txBody>
                  <a:tcPr/>
                </a:tc>
                <a:tc>
                  <a:txBody>
                    <a:bodyPr/>
                    <a:lstStyle/>
                    <a:p>
                      <a:pPr algn="l">
                        <a:spcAft>
                          <a:spcPts val="0"/>
                        </a:spcAft>
                      </a:pPr>
                      <a:r>
                        <a:rPr lang="en-US" sz="1000">
                          <a:effectLst/>
                        </a:rPr>
                        <a:t>Out: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2">
                  <a:txBody>
                    <a:bodyPr/>
                    <a:lstStyle/>
                    <a:p>
                      <a:pPr algn="l">
                        <a:spcAft>
                          <a:spcPts val="0"/>
                        </a:spcAft>
                      </a:pPr>
                      <a:r>
                        <a:rPr lang="en-US" sz="1000">
                          <a:effectLst/>
                        </a:rPr>
                        <a:t>Event data fed into data aggregator (kafka-cluster) [UDP]</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extLst>
                  <a:ext uri="{0D108BD9-81ED-4DB2-BD59-A6C34878D82A}">
                    <a16:rowId xmlns:a16="http://schemas.microsoft.com/office/drawing/2014/main" val="3748016132"/>
                  </a:ext>
                </a:extLst>
              </a:tr>
              <a:tr h="468203">
                <a:tc>
                  <a:txBody>
                    <a:bodyPr/>
                    <a:lstStyle/>
                    <a:p>
                      <a:pPr algn="l">
                        <a:spcAft>
                          <a:spcPts val="0"/>
                        </a:spcAft>
                      </a:pPr>
                      <a:r>
                        <a:rPr lang="en-US" sz="1000">
                          <a:effectLst/>
                        </a:rPr>
                        <a:t>Specifications:</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3">
                  <a:txBody>
                    <a:bodyPr/>
                    <a:lstStyle/>
                    <a:p>
                      <a:pPr algn="l">
                        <a:spcAft>
                          <a:spcPts val="0"/>
                        </a:spcAft>
                      </a:pPr>
                      <a:r>
                        <a:rPr lang="en-US" sz="1000">
                          <a:effectLst/>
                        </a:rPr>
                        <a:t>10 core E5</a:t>
                      </a:r>
                      <a:endParaRPr lang="da-DK" sz="1000">
                        <a:effectLst/>
                      </a:endParaRPr>
                    </a:p>
                    <a:p>
                      <a:pPr algn="l">
                        <a:spcAft>
                          <a:spcPts val="0"/>
                        </a:spcAft>
                      </a:pPr>
                      <a:r>
                        <a:rPr lang="en-US" sz="1000">
                          <a:effectLst/>
                        </a:rPr>
                        <a:t>64GB RAM (8x8)</a:t>
                      </a:r>
                      <a:endParaRPr lang="da-DK" sz="1000">
                        <a:effectLst/>
                      </a:endParaRPr>
                    </a:p>
                    <a:p>
                      <a:pPr algn="l">
                        <a:spcAft>
                          <a:spcPts val="0"/>
                        </a:spcAft>
                      </a:pPr>
                      <a:r>
                        <a:rPr lang="en-US" sz="1000">
                          <a:effectLst/>
                        </a:rPr>
                        <a:t>4xSSD (480GB)</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91040256"/>
                  </a:ext>
                </a:extLst>
              </a:tr>
              <a:tr h="156068">
                <a:tc>
                  <a:txBody>
                    <a:bodyPr/>
                    <a:lstStyle/>
                    <a:p>
                      <a:pPr algn="l">
                        <a:spcAft>
                          <a:spcPts val="0"/>
                        </a:spcAft>
                      </a:pPr>
                      <a:r>
                        <a:rPr lang="en-US" sz="1000">
                          <a:effectLst/>
                        </a:rPr>
                        <a:t>Network:</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3">
                  <a:txBody>
                    <a:bodyPr/>
                    <a:lstStyle/>
                    <a:p>
                      <a:pPr algn="l">
                        <a:spcAft>
                          <a:spcPts val="0"/>
                        </a:spcAft>
                      </a:pPr>
                      <a:r>
                        <a:rPr lang="en-US" sz="1000">
                          <a:effectLst/>
                        </a:rPr>
                        <a:t>100G ethernet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58477932"/>
                  </a:ext>
                </a:extLst>
              </a:tr>
              <a:tr h="156068">
                <a:tc>
                  <a:txBody>
                    <a:bodyPr/>
                    <a:lstStyle/>
                    <a:p>
                      <a:pPr algn="l">
                        <a:spcAft>
                          <a:spcPts val="0"/>
                        </a:spcAft>
                      </a:pPr>
                      <a:r>
                        <a:rPr lang="en-US" sz="1000">
                          <a:effectLst/>
                        </a:rPr>
                        <a:t>Implementation: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3">
                  <a:txBody>
                    <a:bodyPr/>
                    <a:lstStyle/>
                    <a:p>
                      <a:pPr algn="l">
                        <a:spcAft>
                          <a:spcPts val="0"/>
                        </a:spcAft>
                      </a:pPr>
                      <a:r>
                        <a:rPr lang="en-US" sz="1000">
                          <a:effectLst/>
                        </a:rPr>
                        <a:t>One or more (up to 5 expected) physical nodes per detector fiber (typically two nodes per instrument)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75447944"/>
                  </a:ext>
                </a:extLst>
              </a:tr>
              <a:tr h="156068">
                <a:tc>
                  <a:txBody>
                    <a:bodyPr/>
                    <a:lstStyle/>
                    <a:p>
                      <a:pPr algn="l">
                        <a:spcAft>
                          <a:spcPts val="0"/>
                        </a:spcAft>
                      </a:pPr>
                      <a:r>
                        <a:rPr lang="en-US" sz="1000">
                          <a:effectLst/>
                        </a:rPr>
                        <a:t>Cost (est.):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3">
                  <a:txBody>
                    <a:bodyPr/>
                    <a:lstStyle/>
                    <a:p>
                      <a:pPr algn="l">
                        <a:spcAft>
                          <a:spcPts val="0"/>
                        </a:spcAft>
                      </a:pPr>
                      <a:r>
                        <a:rPr lang="en-US" sz="1000">
                          <a:effectLst/>
                        </a:rPr>
                        <a:t>10k€</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5652057"/>
                  </a:ext>
                </a:extLst>
              </a:tr>
              <a:tr h="1092474">
                <a:tc rowSpan="4">
                  <a:txBody>
                    <a:bodyPr/>
                    <a:lstStyle/>
                    <a:p>
                      <a:pPr algn="l">
                        <a:spcAft>
                          <a:spcPts val="0"/>
                        </a:spcAft>
                      </a:pPr>
                      <a:r>
                        <a:rPr lang="en-US" sz="1000">
                          <a:effectLst/>
                        </a:rPr>
                        <a:t>Considerations:</a:t>
                      </a:r>
                      <a:endParaRPr lang="da-DK" sz="1000">
                        <a:effectLst/>
                      </a:endParaRPr>
                    </a:p>
                    <a:p>
                      <a:pPr algn="l">
                        <a:spcAft>
                          <a:spcPts val="0"/>
                        </a:spcAft>
                      </a:pPr>
                      <a:r>
                        <a:rPr lang="en-US" sz="1000">
                          <a:effectLst/>
                        </a:rPr>
                        <a:t> </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2">
                  <a:txBody>
                    <a:bodyPr/>
                    <a:lstStyle/>
                    <a:p>
                      <a:pPr algn="l">
                        <a:spcAft>
                          <a:spcPts val="0"/>
                        </a:spcAft>
                      </a:pPr>
                      <a:r>
                        <a:rPr lang="en-US" sz="1000">
                          <a:effectLst/>
                        </a:rPr>
                        <a:t>Procurement: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a:txBody>
                    <a:bodyPr/>
                    <a:lstStyle/>
                    <a:p>
                      <a:pPr algn="l">
                        <a:spcAft>
                          <a:spcPts val="0"/>
                        </a:spcAft>
                      </a:pPr>
                      <a:r>
                        <a:rPr lang="en-US" sz="1000">
                          <a:effectLst/>
                        </a:rPr>
                        <a:t>Consider buying EFU nodes in 2 batches:</a:t>
                      </a:r>
                      <a:endParaRPr lang="da-DK" sz="1000">
                        <a:effectLst/>
                      </a:endParaRPr>
                    </a:p>
                    <a:p>
                      <a:pPr marL="342900" lvl="0" indent="-342900" algn="l">
                        <a:spcAft>
                          <a:spcPts val="0"/>
                        </a:spcAft>
                        <a:buFont typeface="Symbol" pitchFamily="2" charset="2"/>
                        <a:buChar char=""/>
                      </a:pPr>
                      <a:r>
                        <a:rPr lang="en-US" sz="1000">
                          <a:effectLst/>
                        </a:rPr>
                        <a:t>11+? for first 8 instruments (BEER (2), BIFROST (1), CSPEC (2), DREAM (1), ESTIA (2), LOKI (1), MAGIC (2), ODIN (?)) – (2020Q3)</a:t>
                      </a:r>
                      <a:endParaRPr lang="da-DK" sz="1000">
                        <a:effectLst/>
                      </a:endParaRPr>
                    </a:p>
                    <a:p>
                      <a:pPr marL="342900" lvl="0" indent="-342900" algn="l">
                        <a:spcAft>
                          <a:spcPts val="0"/>
                        </a:spcAft>
                        <a:buFont typeface="Symbol" pitchFamily="2" charset="2"/>
                        <a:buChar char=""/>
                      </a:pPr>
                      <a:r>
                        <a:rPr lang="en-US" sz="1000">
                          <a:effectLst/>
                        </a:rPr>
                        <a:t>16 for next 7 instruments (T-REX (2), HEIMDAL (2), SKADI (1), MIRACLES (2), FREIA (2), VESPA (2), NMX (5)) – (2024H1)</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extLst>
                  <a:ext uri="{0D108BD9-81ED-4DB2-BD59-A6C34878D82A}">
                    <a16:rowId xmlns:a16="http://schemas.microsoft.com/office/drawing/2014/main" val="2611066370"/>
                  </a:ext>
                </a:extLst>
              </a:tr>
              <a:tr h="312135">
                <a:tc vMerge="1">
                  <a:txBody>
                    <a:bodyPr/>
                    <a:lstStyle/>
                    <a:p>
                      <a:endParaRPr lang="en-GB"/>
                    </a:p>
                  </a:txBody>
                  <a:tcPr/>
                </a:tc>
                <a:tc gridSpan="2">
                  <a:txBody>
                    <a:bodyPr/>
                    <a:lstStyle/>
                    <a:p>
                      <a:pPr algn="l">
                        <a:spcAft>
                          <a:spcPts val="0"/>
                        </a:spcAft>
                      </a:pPr>
                      <a:r>
                        <a:rPr lang="en-US" sz="1000">
                          <a:effectLst/>
                        </a:rPr>
                        <a:t>Installation: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a:txBody>
                    <a:bodyPr/>
                    <a:lstStyle/>
                    <a:p>
                      <a:pPr algn="l">
                        <a:spcAft>
                          <a:spcPts val="0"/>
                        </a:spcAft>
                      </a:pPr>
                      <a:r>
                        <a:rPr lang="en-US" sz="1000">
                          <a:effectLst/>
                        </a:rPr>
                        <a:t>Plan, implement and test/validate required fiber-connections from detectors.</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extLst>
                  <a:ext uri="{0D108BD9-81ED-4DB2-BD59-A6C34878D82A}">
                    <a16:rowId xmlns:a16="http://schemas.microsoft.com/office/drawing/2014/main" val="3485686906"/>
                  </a:ext>
                </a:extLst>
              </a:tr>
              <a:tr h="312135">
                <a:tc vMerge="1">
                  <a:txBody>
                    <a:bodyPr/>
                    <a:lstStyle/>
                    <a:p>
                      <a:endParaRPr lang="en-GB"/>
                    </a:p>
                  </a:txBody>
                  <a:tcPr/>
                </a:tc>
                <a:tc gridSpan="2">
                  <a:txBody>
                    <a:bodyPr/>
                    <a:lstStyle/>
                    <a:p>
                      <a:pPr algn="l">
                        <a:spcAft>
                          <a:spcPts val="0"/>
                        </a:spcAft>
                      </a:pPr>
                      <a:r>
                        <a:rPr lang="en-US" sz="1000">
                          <a:effectLst/>
                        </a:rPr>
                        <a:t>Deployment: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a:txBody>
                    <a:bodyPr/>
                    <a:lstStyle/>
                    <a:p>
                      <a:pPr algn="l">
                        <a:spcAft>
                          <a:spcPts val="0"/>
                        </a:spcAft>
                      </a:pPr>
                      <a:r>
                        <a:rPr lang="en-US" sz="1000">
                          <a:effectLst/>
                        </a:rPr>
                        <a:t>Standardised base deployment assumed.</a:t>
                      </a:r>
                      <a:br>
                        <a:rPr lang="en-US" sz="1000">
                          <a:effectLst/>
                        </a:rPr>
                      </a:br>
                      <a:r>
                        <a:rPr lang="en-US" sz="1000">
                          <a:effectLst/>
                        </a:rPr>
                        <a:t>May need instrument/detector specific configuration.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extLst>
                  <a:ext uri="{0D108BD9-81ED-4DB2-BD59-A6C34878D82A}">
                    <a16:rowId xmlns:a16="http://schemas.microsoft.com/office/drawing/2014/main" val="4280859474"/>
                  </a:ext>
                </a:extLst>
              </a:tr>
              <a:tr h="936406">
                <a:tc vMerge="1">
                  <a:txBody>
                    <a:bodyPr/>
                    <a:lstStyle/>
                    <a:p>
                      <a:endParaRPr lang="en-GB"/>
                    </a:p>
                  </a:txBody>
                  <a:tcPr/>
                </a:tc>
                <a:tc gridSpan="2">
                  <a:txBody>
                    <a:bodyPr/>
                    <a:lstStyle/>
                    <a:p>
                      <a:pPr algn="l">
                        <a:spcAft>
                          <a:spcPts val="0"/>
                        </a:spcAft>
                      </a:pPr>
                      <a:r>
                        <a:rPr lang="en-US" sz="1000">
                          <a:effectLst/>
                        </a:rPr>
                        <a:t>Reliability:</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a:txBody>
                    <a:bodyPr/>
                    <a:lstStyle/>
                    <a:p>
                      <a:pPr algn="l">
                        <a:spcAft>
                          <a:spcPts val="0"/>
                        </a:spcAft>
                      </a:pPr>
                      <a:r>
                        <a:rPr lang="en-US" sz="1000" dirty="0">
                          <a:effectLst/>
                        </a:rPr>
                        <a:t>Service-failover not straightforward due to nature of input data (dedicated fiber for digitized detector output).</a:t>
                      </a:r>
                      <a:br>
                        <a:rPr lang="en-US" sz="1000" dirty="0">
                          <a:effectLst/>
                        </a:rPr>
                      </a:br>
                      <a:r>
                        <a:rPr lang="en-US" sz="1000" dirty="0">
                          <a:effectLst/>
                        </a:rPr>
                        <a:t>Need to determine model for High Availability (e.g. will it be possible to enable a ‘smart’ switching layer in front of EFUs?) to avoid instrument downtime due to failed EFU (e.g. requiring manual replacing of fiber).</a:t>
                      </a:r>
                      <a:endParaRPr lang="da-DK"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extLst>
                  <a:ext uri="{0D108BD9-81ED-4DB2-BD59-A6C34878D82A}">
                    <a16:rowId xmlns:a16="http://schemas.microsoft.com/office/drawing/2014/main" val="1938905864"/>
                  </a:ext>
                </a:extLst>
              </a:tr>
            </a:tbl>
          </a:graphicData>
        </a:graphic>
      </p:graphicFrame>
      <p:sp>
        <p:nvSpPr>
          <p:cNvPr id="4" name="Slide Number Placeholder 3">
            <a:extLst>
              <a:ext uri="{FF2B5EF4-FFF2-40B4-BE49-F238E27FC236}">
                <a16:creationId xmlns:a16="http://schemas.microsoft.com/office/drawing/2014/main" id="{EAACD3BC-2F5F-5B49-95B9-5B5C5F4398C2}"/>
              </a:ext>
            </a:extLst>
          </p:cNvPr>
          <p:cNvSpPr>
            <a:spLocks noGrp="1"/>
          </p:cNvSpPr>
          <p:nvPr>
            <p:ph type="sldNum" sz="quarter" idx="12"/>
          </p:nvPr>
        </p:nvSpPr>
        <p:spPr/>
        <p:txBody>
          <a:bodyPr/>
          <a:lstStyle/>
          <a:p>
            <a:fld id="{551115BC-487E-4422-894C-CB7CD3E79223}" type="slidenum">
              <a:rPr lang="sv-SE" smtClean="0"/>
              <a:t>29</a:t>
            </a:fld>
            <a:endParaRPr lang="sv-SE" dirty="0"/>
          </a:p>
        </p:txBody>
      </p:sp>
      <p:sp>
        <p:nvSpPr>
          <p:cNvPr id="3" name="Rectangle 2">
            <a:extLst>
              <a:ext uri="{FF2B5EF4-FFF2-40B4-BE49-F238E27FC236}">
                <a16:creationId xmlns:a16="http://schemas.microsoft.com/office/drawing/2014/main" id="{3E846969-37C0-534E-9C97-32F9362DE08D}"/>
              </a:ext>
            </a:extLst>
          </p:cNvPr>
          <p:cNvSpPr/>
          <p:nvPr/>
        </p:nvSpPr>
        <p:spPr>
          <a:xfrm rot="16200000">
            <a:off x="1663628" y="4315251"/>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151037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our work</a:t>
            </a:r>
          </a:p>
        </p:txBody>
      </p:sp>
      <p:sp>
        <p:nvSpPr>
          <p:cNvPr id="8" name="Content Placeholder 7"/>
          <p:cNvSpPr>
            <a:spLocks noGrp="1"/>
          </p:cNvSpPr>
          <p:nvPr>
            <p:ph idx="1"/>
          </p:nvPr>
        </p:nvSpPr>
        <p:spPr>
          <a:xfrm>
            <a:off x="1981200" y="1484785"/>
            <a:ext cx="8229600" cy="4525963"/>
          </a:xfrm>
        </p:spPr>
        <p:txBody>
          <a:bodyPr/>
          <a:lstStyle/>
          <a:p>
            <a:r>
              <a:rPr lang="en-US" sz="2000" dirty="0"/>
              <a:t>H1 2019 was completed with some minor tasks handled in H2</a:t>
            </a:r>
            <a:endParaRPr lang="en-US" dirty="0"/>
          </a:p>
          <a:p>
            <a:endParaRPr lang="en-US" dirty="0"/>
          </a:p>
          <a:p>
            <a:pPr marL="0" indent="0">
              <a:buNone/>
            </a:pPr>
            <a:endParaRPr lang="en-US" dirty="0"/>
          </a:p>
          <a:p>
            <a:pPr marL="0" indent="0">
              <a:buNone/>
            </a:pPr>
            <a:endParaRPr lang="en-US" dirty="0"/>
          </a:p>
          <a:p>
            <a:pPr marL="0" indent="0">
              <a:buNone/>
            </a:pPr>
            <a:endParaRPr lang="en-US" sz="2000" dirty="0"/>
          </a:p>
        </p:txBody>
      </p:sp>
      <p:sp>
        <p:nvSpPr>
          <p:cNvPr id="4" name="Slide Number Placeholder 3"/>
          <p:cNvSpPr>
            <a:spLocks noGrp="1"/>
          </p:cNvSpPr>
          <p:nvPr>
            <p:ph type="sldNum" sz="quarter" idx="12"/>
          </p:nvPr>
        </p:nvSpPr>
        <p:spPr/>
        <p:txBody>
          <a:bodyPr/>
          <a:lstStyle/>
          <a:p>
            <a:fld id="{551115BC-487E-4422-894C-CB7CD3E79223}" type="slidenum">
              <a:rPr lang="sv-SE" smtClean="0"/>
              <a:t>3</a:t>
            </a:fld>
            <a:endParaRPr lang="sv-SE"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602688" y="3284984"/>
            <a:ext cx="1979712" cy="1484784"/>
          </a:xfrm>
          <a:prstGeom prst="rect">
            <a:avLst/>
          </a:prstGeom>
        </p:spPr>
      </p:pic>
      <p:graphicFrame>
        <p:nvGraphicFramePr>
          <p:cNvPr id="7" name="Content Placeholder 4">
            <a:extLst>
              <a:ext uri="{FF2B5EF4-FFF2-40B4-BE49-F238E27FC236}">
                <a16:creationId xmlns:a16="http://schemas.microsoft.com/office/drawing/2014/main" id="{554E7CC3-B9F2-0C48-A422-452802068641}"/>
              </a:ext>
            </a:extLst>
          </p:cNvPr>
          <p:cNvGraphicFramePr>
            <a:graphicFrameLocks/>
          </p:cNvGraphicFramePr>
          <p:nvPr>
            <p:extLst>
              <p:ext uri="{D42A27DB-BD31-4B8C-83A1-F6EECF244321}">
                <p14:modId xmlns:p14="http://schemas.microsoft.com/office/powerpoint/2010/main" val="4277104677"/>
              </p:ext>
            </p:extLst>
          </p:nvPr>
        </p:nvGraphicFramePr>
        <p:xfrm>
          <a:off x="962100" y="2071395"/>
          <a:ext cx="8640588" cy="33018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C0F61EDC-1E04-4D42-8C26-E214D4FC7716}"/>
              </a:ext>
            </a:extLst>
          </p:cNvPr>
          <p:cNvSpPr txBox="1"/>
          <p:nvPr/>
        </p:nvSpPr>
        <p:spPr>
          <a:xfrm>
            <a:off x="767408" y="5373216"/>
            <a:ext cx="9073008" cy="1152128"/>
          </a:xfrm>
          <a:prstGeom prst="rect">
            <a:avLst/>
          </a:prstGeom>
        </p:spPr>
        <p:txBody>
          <a:bodyPr vert="horz" wrap="square" lIns="91440" tIns="45720" rIns="91440" bIns="45720" rtlCol="0" anchor="t">
            <a:normAutofit fontScale="55000" lnSpcReduction="20000"/>
          </a:bodyPr>
          <a:lstStyle/>
          <a:p>
            <a:pPr algn="l"/>
            <a:r>
              <a:rPr lang="en-US" sz="2000" dirty="0"/>
              <a:t>The team completed the hiring for 2019 and followed up with onboarding of the new arrivals – the team grew from 4 to 7 FTEs during H1 2019.</a:t>
            </a:r>
          </a:p>
          <a:p>
            <a:pPr algn="l"/>
            <a:endParaRPr lang="en-US" sz="2000" dirty="0"/>
          </a:p>
          <a:p>
            <a:pPr algn="l"/>
            <a:r>
              <a:rPr lang="en-US" sz="2000" dirty="0"/>
              <a:t>Copenhagen server room online and first equipment installed.</a:t>
            </a:r>
          </a:p>
          <a:p>
            <a:pPr algn="l"/>
            <a:endParaRPr lang="en-US" sz="2000" dirty="0"/>
          </a:p>
          <a:p>
            <a:r>
              <a:rPr lang="en-US" sz="2000" dirty="0"/>
              <a:t>Access date to the CUB (Lund) server room is expected to be February 2020 due to delays in the power connectivity to the server room.</a:t>
            </a:r>
          </a:p>
          <a:p>
            <a:pPr algn="l"/>
            <a:endParaRPr lang="en-US" sz="2000" dirty="0"/>
          </a:p>
        </p:txBody>
      </p:sp>
    </p:spTree>
    <p:extLst>
      <p:ext uri="{BB962C8B-B14F-4D97-AF65-F5344CB8AC3E}">
        <p14:creationId xmlns:p14="http://schemas.microsoft.com/office/powerpoint/2010/main" val="2692649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096F-2143-0943-8FBE-F4EBC1B9BF6F}"/>
              </a:ext>
            </a:extLst>
          </p:cNvPr>
          <p:cNvSpPr>
            <a:spLocks noGrp="1"/>
          </p:cNvSpPr>
          <p:nvPr>
            <p:ph type="title"/>
          </p:nvPr>
        </p:nvSpPr>
        <p:spPr/>
        <p:txBody>
          <a:bodyPr/>
          <a:lstStyle/>
          <a:p>
            <a:r>
              <a:rPr lang="en-GB" dirty="0"/>
              <a:t>Requirements: Fast Sample Environment (Sep 2019)</a:t>
            </a:r>
          </a:p>
        </p:txBody>
      </p:sp>
      <p:sp>
        <p:nvSpPr>
          <p:cNvPr id="4" name="Slide Number Placeholder 3">
            <a:extLst>
              <a:ext uri="{FF2B5EF4-FFF2-40B4-BE49-F238E27FC236}">
                <a16:creationId xmlns:a16="http://schemas.microsoft.com/office/drawing/2014/main" id="{68335B4D-A296-A145-9A97-BAEDD299B541}"/>
              </a:ext>
            </a:extLst>
          </p:cNvPr>
          <p:cNvSpPr>
            <a:spLocks noGrp="1"/>
          </p:cNvSpPr>
          <p:nvPr>
            <p:ph type="sldNum" sz="quarter" idx="12"/>
          </p:nvPr>
        </p:nvSpPr>
        <p:spPr/>
        <p:txBody>
          <a:bodyPr/>
          <a:lstStyle/>
          <a:p>
            <a:fld id="{551115BC-487E-4422-894C-CB7CD3E79223}" type="slidenum">
              <a:rPr lang="sv-SE" smtClean="0"/>
              <a:t>30</a:t>
            </a:fld>
            <a:endParaRPr lang="sv-SE" dirty="0"/>
          </a:p>
        </p:txBody>
      </p:sp>
      <p:graphicFrame>
        <p:nvGraphicFramePr>
          <p:cNvPr id="8" name="Content Placeholder 7">
            <a:extLst>
              <a:ext uri="{FF2B5EF4-FFF2-40B4-BE49-F238E27FC236}">
                <a16:creationId xmlns:a16="http://schemas.microsoft.com/office/drawing/2014/main" id="{F304F30A-B684-6543-A35A-90C3CC04BD62}"/>
              </a:ext>
            </a:extLst>
          </p:cNvPr>
          <p:cNvGraphicFramePr>
            <a:graphicFrameLocks noGrp="1"/>
          </p:cNvGraphicFramePr>
          <p:nvPr>
            <p:ph idx="1"/>
          </p:nvPr>
        </p:nvGraphicFramePr>
        <p:xfrm>
          <a:off x="3458093" y="1600200"/>
          <a:ext cx="5275813" cy="4525963"/>
        </p:xfrm>
        <a:graphic>
          <a:graphicData uri="http://schemas.openxmlformats.org/drawingml/2006/table">
            <a:tbl>
              <a:tblPr firstRow="1" firstCol="1" bandRow="1">
                <a:tableStyleId>{5C22544A-7EE6-4342-B048-85BDC9FD1C3A}</a:tableStyleId>
              </a:tblPr>
              <a:tblGrid>
                <a:gridCol w="758927">
                  <a:extLst>
                    <a:ext uri="{9D8B030D-6E8A-4147-A177-3AD203B41FA5}">
                      <a16:colId xmlns:a16="http://schemas.microsoft.com/office/drawing/2014/main" val="615901160"/>
                    </a:ext>
                  </a:extLst>
                </a:gridCol>
                <a:gridCol w="2222735">
                  <a:extLst>
                    <a:ext uri="{9D8B030D-6E8A-4147-A177-3AD203B41FA5}">
                      <a16:colId xmlns:a16="http://schemas.microsoft.com/office/drawing/2014/main" val="3577118701"/>
                    </a:ext>
                  </a:extLst>
                </a:gridCol>
                <a:gridCol w="71416">
                  <a:extLst>
                    <a:ext uri="{9D8B030D-6E8A-4147-A177-3AD203B41FA5}">
                      <a16:colId xmlns:a16="http://schemas.microsoft.com/office/drawing/2014/main" val="2374411285"/>
                    </a:ext>
                  </a:extLst>
                </a:gridCol>
                <a:gridCol w="2222735">
                  <a:extLst>
                    <a:ext uri="{9D8B030D-6E8A-4147-A177-3AD203B41FA5}">
                      <a16:colId xmlns:a16="http://schemas.microsoft.com/office/drawing/2014/main" val="2380354703"/>
                    </a:ext>
                  </a:extLst>
                </a:gridCol>
              </a:tblGrid>
              <a:tr h="110389">
                <a:tc>
                  <a:txBody>
                    <a:bodyPr/>
                    <a:lstStyle/>
                    <a:p>
                      <a:pPr>
                        <a:spcAft>
                          <a:spcPts val="0"/>
                        </a:spcAft>
                      </a:pPr>
                      <a:r>
                        <a:rPr lang="en-US" sz="700">
                          <a:effectLst/>
                        </a:rPr>
                        <a:t>Type:</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3">
                  <a:txBody>
                    <a:bodyPr/>
                    <a:lstStyle/>
                    <a:p>
                      <a:pPr>
                        <a:spcAft>
                          <a:spcPts val="0"/>
                        </a:spcAft>
                      </a:pPr>
                      <a:r>
                        <a:rPr lang="en-US" sz="700">
                          <a:effectLst/>
                        </a:rPr>
                        <a:t>Fast Sample Environment</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55873563"/>
                  </a:ext>
                </a:extLst>
              </a:tr>
              <a:tr h="110389">
                <a:tc>
                  <a:txBody>
                    <a:bodyPr/>
                    <a:lstStyle/>
                    <a:p>
                      <a:pPr>
                        <a:spcAft>
                          <a:spcPts val="0"/>
                        </a:spcAft>
                      </a:pPr>
                      <a:r>
                        <a:rPr lang="en-US" sz="700">
                          <a:effectLst/>
                        </a:rPr>
                        <a:t>Function:</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3">
                  <a:txBody>
                    <a:bodyPr/>
                    <a:lstStyle/>
                    <a:p>
                      <a:pPr>
                        <a:spcAft>
                          <a:spcPts val="0"/>
                        </a:spcAft>
                      </a:pPr>
                      <a:r>
                        <a:rPr lang="en-US" sz="700">
                          <a:effectLst/>
                        </a:rPr>
                        <a:t>Provides ‘fast’ experiment metadata (sample environment, beamline monitors etc.)</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18883460"/>
                  </a:ext>
                </a:extLst>
              </a:tr>
              <a:tr h="220779">
                <a:tc rowSpan="2">
                  <a:txBody>
                    <a:bodyPr/>
                    <a:lstStyle/>
                    <a:p>
                      <a:pPr>
                        <a:spcAft>
                          <a:spcPts val="0"/>
                        </a:spcAft>
                      </a:pPr>
                      <a:r>
                        <a:rPr lang="en-US" sz="700">
                          <a:effectLst/>
                        </a:rPr>
                        <a:t>Interfaces:</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a:txBody>
                    <a:bodyPr/>
                    <a:lstStyle/>
                    <a:p>
                      <a:pPr>
                        <a:spcAft>
                          <a:spcPts val="0"/>
                        </a:spcAft>
                      </a:pPr>
                      <a:r>
                        <a:rPr lang="en-US" sz="700">
                          <a:effectLst/>
                        </a:rPr>
                        <a:t>In:</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2">
                  <a:txBody>
                    <a:bodyPr/>
                    <a:lstStyle/>
                    <a:p>
                      <a:pPr>
                        <a:spcAft>
                          <a:spcPts val="0"/>
                        </a:spcAft>
                      </a:pPr>
                      <a:r>
                        <a:rPr lang="en-US" sz="700">
                          <a:effectLst/>
                        </a:rPr>
                        <a:t>EPICS data from Technical Network (TN) [UDP] – likely through 1G copper cable</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extLst>
                  <a:ext uri="{0D108BD9-81ED-4DB2-BD59-A6C34878D82A}">
                    <a16:rowId xmlns:a16="http://schemas.microsoft.com/office/drawing/2014/main" val="348514812"/>
                  </a:ext>
                </a:extLst>
              </a:tr>
              <a:tr h="110389">
                <a:tc vMerge="1">
                  <a:txBody>
                    <a:bodyPr/>
                    <a:lstStyle/>
                    <a:p>
                      <a:endParaRPr lang="en-GB"/>
                    </a:p>
                  </a:txBody>
                  <a:tcPr/>
                </a:tc>
                <a:tc>
                  <a:txBody>
                    <a:bodyPr/>
                    <a:lstStyle/>
                    <a:p>
                      <a:pPr>
                        <a:spcAft>
                          <a:spcPts val="0"/>
                        </a:spcAft>
                      </a:pPr>
                      <a:r>
                        <a:rPr lang="en-US" sz="700">
                          <a:effectLst/>
                        </a:rPr>
                        <a:t>Out:</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2">
                  <a:txBody>
                    <a:bodyPr/>
                    <a:lstStyle/>
                    <a:p>
                      <a:pPr>
                        <a:spcAft>
                          <a:spcPts val="0"/>
                        </a:spcAft>
                      </a:pPr>
                      <a:r>
                        <a:rPr lang="en-US" sz="700">
                          <a:effectLst/>
                        </a:rPr>
                        <a:t>Meta-data fed into data aggregator (kafka-cluster) [UDP]</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extLst>
                  <a:ext uri="{0D108BD9-81ED-4DB2-BD59-A6C34878D82A}">
                    <a16:rowId xmlns:a16="http://schemas.microsoft.com/office/drawing/2014/main" val="3367871857"/>
                  </a:ext>
                </a:extLst>
              </a:tr>
              <a:tr h="331168">
                <a:tc>
                  <a:txBody>
                    <a:bodyPr/>
                    <a:lstStyle/>
                    <a:p>
                      <a:pPr>
                        <a:spcAft>
                          <a:spcPts val="0"/>
                        </a:spcAft>
                      </a:pPr>
                      <a:r>
                        <a:rPr lang="en-US" sz="700">
                          <a:effectLst/>
                        </a:rPr>
                        <a:t>Specifications:</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3">
                  <a:txBody>
                    <a:bodyPr/>
                    <a:lstStyle/>
                    <a:p>
                      <a:pPr>
                        <a:spcAft>
                          <a:spcPts val="0"/>
                        </a:spcAft>
                      </a:pPr>
                      <a:r>
                        <a:rPr lang="en-US" sz="700">
                          <a:effectLst/>
                        </a:rPr>
                        <a:t>8 cores</a:t>
                      </a:r>
                      <a:endParaRPr lang="da-DK" sz="700">
                        <a:effectLst/>
                      </a:endParaRPr>
                    </a:p>
                    <a:p>
                      <a:pPr>
                        <a:spcAft>
                          <a:spcPts val="0"/>
                        </a:spcAft>
                      </a:pPr>
                      <a:r>
                        <a:rPr lang="en-US" sz="700">
                          <a:effectLst/>
                        </a:rPr>
                        <a:t>16GB RAM (4x4)</a:t>
                      </a:r>
                      <a:endParaRPr lang="da-DK" sz="700">
                        <a:effectLst/>
                      </a:endParaRPr>
                    </a:p>
                    <a:p>
                      <a:pPr>
                        <a:spcAft>
                          <a:spcPts val="0"/>
                        </a:spcAft>
                      </a:pPr>
                      <a:r>
                        <a:rPr lang="en-US" sz="700">
                          <a:effectLst/>
                        </a:rPr>
                        <a:t>2xHDD (system disk)</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68321412"/>
                  </a:ext>
                </a:extLst>
              </a:tr>
              <a:tr h="220779">
                <a:tc>
                  <a:txBody>
                    <a:bodyPr/>
                    <a:lstStyle/>
                    <a:p>
                      <a:pPr>
                        <a:spcAft>
                          <a:spcPts val="0"/>
                        </a:spcAft>
                      </a:pPr>
                      <a:r>
                        <a:rPr lang="en-US" sz="700">
                          <a:effectLst/>
                        </a:rPr>
                        <a:t>Network:</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3">
                  <a:txBody>
                    <a:bodyPr/>
                    <a:lstStyle/>
                    <a:p>
                      <a:pPr>
                        <a:spcAft>
                          <a:spcPts val="0"/>
                        </a:spcAft>
                      </a:pPr>
                      <a:r>
                        <a:rPr lang="en-US" sz="700">
                          <a:effectLst/>
                        </a:rPr>
                        <a:t>1G ethernet (in)</a:t>
                      </a:r>
                      <a:endParaRPr lang="da-DK" sz="700">
                        <a:effectLst/>
                      </a:endParaRPr>
                    </a:p>
                    <a:p>
                      <a:pPr>
                        <a:spcAft>
                          <a:spcPts val="0"/>
                        </a:spcAft>
                      </a:pPr>
                      <a:r>
                        <a:rPr lang="en-US" sz="700">
                          <a:effectLst/>
                        </a:rPr>
                        <a:t>10G ethernet (out and management/deployment)</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06096849"/>
                  </a:ext>
                </a:extLst>
              </a:tr>
              <a:tr h="110389">
                <a:tc>
                  <a:txBody>
                    <a:bodyPr/>
                    <a:lstStyle/>
                    <a:p>
                      <a:pPr>
                        <a:spcAft>
                          <a:spcPts val="0"/>
                        </a:spcAft>
                      </a:pPr>
                      <a:r>
                        <a:rPr lang="en-US" sz="700">
                          <a:effectLst/>
                        </a:rPr>
                        <a:t>Implementation:</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3">
                  <a:txBody>
                    <a:bodyPr/>
                    <a:lstStyle/>
                    <a:p>
                      <a:pPr>
                        <a:spcAft>
                          <a:spcPts val="0"/>
                        </a:spcAft>
                      </a:pPr>
                      <a:r>
                        <a:rPr lang="en-US" sz="700">
                          <a:effectLst/>
                        </a:rPr>
                        <a:t>One physical node per instrument, may need to be close to instrument (due to dependence on TN/1G copper cable)</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71690656"/>
                  </a:ext>
                </a:extLst>
              </a:tr>
              <a:tr h="110389">
                <a:tc>
                  <a:txBody>
                    <a:bodyPr/>
                    <a:lstStyle/>
                    <a:p>
                      <a:pPr>
                        <a:spcAft>
                          <a:spcPts val="0"/>
                        </a:spcAft>
                      </a:pPr>
                      <a:r>
                        <a:rPr lang="en-US" sz="700">
                          <a:effectLst/>
                        </a:rPr>
                        <a:t>Cost (est.):</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3">
                  <a:txBody>
                    <a:bodyPr/>
                    <a:lstStyle/>
                    <a:p>
                      <a:pPr>
                        <a:spcAft>
                          <a:spcPts val="0"/>
                        </a:spcAft>
                      </a:pPr>
                      <a:r>
                        <a:rPr lang="en-US" sz="700">
                          <a:effectLst/>
                        </a:rPr>
                        <a:t>4k€</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39342049"/>
                  </a:ext>
                </a:extLst>
              </a:tr>
              <a:tr h="883115">
                <a:tc rowSpan="4">
                  <a:txBody>
                    <a:bodyPr/>
                    <a:lstStyle/>
                    <a:p>
                      <a:pPr>
                        <a:spcAft>
                          <a:spcPts val="0"/>
                        </a:spcAft>
                      </a:pPr>
                      <a:r>
                        <a:rPr lang="en-US" sz="700" dirty="0">
                          <a:effectLst/>
                        </a:rPr>
                        <a:t>Considerations:</a:t>
                      </a:r>
                      <a:endParaRPr lang="da-DK" sz="700" dirty="0">
                        <a:effectLst/>
                      </a:endParaRPr>
                    </a:p>
                    <a:p>
                      <a:pPr>
                        <a:spcAft>
                          <a:spcPts val="0"/>
                        </a:spcAft>
                      </a:pPr>
                      <a:r>
                        <a:rPr lang="en-US" sz="700" dirty="0">
                          <a:effectLst/>
                        </a:rPr>
                        <a:t> </a:t>
                      </a:r>
                      <a:endParaRPr lang="da-DK"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2">
                  <a:txBody>
                    <a:bodyPr/>
                    <a:lstStyle/>
                    <a:p>
                      <a:pPr>
                        <a:spcAft>
                          <a:spcPts val="0"/>
                        </a:spcAft>
                      </a:pPr>
                      <a:r>
                        <a:rPr lang="en-US" sz="700">
                          <a:effectLst/>
                        </a:rPr>
                        <a:t>Procurement:</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a:txBody>
                    <a:bodyPr/>
                    <a:lstStyle/>
                    <a:p>
                      <a:pPr>
                        <a:spcAft>
                          <a:spcPts val="0"/>
                        </a:spcAft>
                      </a:pPr>
                      <a:r>
                        <a:rPr lang="en-US" sz="700">
                          <a:effectLst/>
                        </a:rPr>
                        <a:t>Consider procuring small physical machines like Fast Sample Environment machines in a form of framework agreement (or similar) to be able to procure them as needed.</a:t>
                      </a:r>
                      <a:endParaRPr lang="da-DK" sz="700">
                        <a:effectLst/>
                      </a:endParaRPr>
                    </a:p>
                    <a:p>
                      <a:pPr marL="342900" lvl="0" indent="-342900">
                        <a:spcAft>
                          <a:spcPts val="0"/>
                        </a:spcAft>
                        <a:buFont typeface="Symbol" pitchFamily="2" charset="2"/>
                        <a:buChar char=""/>
                      </a:pPr>
                      <a:r>
                        <a:rPr lang="en-US" sz="700">
                          <a:effectLst/>
                        </a:rPr>
                        <a:t>8 for first 8 instruments (BEER, BIFROST, CSPEC, DREAM, ESTIA, LOKI, MAGIC, ODIN) – (2020Q3)</a:t>
                      </a:r>
                      <a:endParaRPr lang="da-DK" sz="700">
                        <a:effectLst/>
                      </a:endParaRPr>
                    </a:p>
                    <a:p>
                      <a:pPr marL="342900" lvl="0" indent="-342900">
                        <a:spcAft>
                          <a:spcPts val="0"/>
                        </a:spcAft>
                        <a:buFont typeface="Symbol" pitchFamily="2" charset="2"/>
                        <a:buChar char=""/>
                      </a:pPr>
                      <a:r>
                        <a:rPr lang="en-US" sz="700">
                          <a:effectLst/>
                        </a:rPr>
                        <a:t>7 for next 7 instruments (T-REX, HEIMDAL, SKADI, MIRACLES, FREIA, VESPA, NMX) – (2024H1)</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extLst>
                  <a:ext uri="{0D108BD9-81ED-4DB2-BD59-A6C34878D82A}">
                    <a16:rowId xmlns:a16="http://schemas.microsoft.com/office/drawing/2014/main" val="1447439498"/>
                  </a:ext>
                </a:extLst>
              </a:tr>
              <a:tr h="551947">
                <a:tc vMerge="1">
                  <a:txBody>
                    <a:bodyPr/>
                    <a:lstStyle/>
                    <a:p>
                      <a:endParaRPr lang="en-GB"/>
                    </a:p>
                  </a:txBody>
                  <a:tcPr/>
                </a:tc>
                <a:tc gridSpan="2">
                  <a:txBody>
                    <a:bodyPr/>
                    <a:lstStyle/>
                    <a:p>
                      <a:pPr>
                        <a:spcAft>
                          <a:spcPts val="0"/>
                        </a:spcAft>
                      </a:pPr>
                      <a:r>
                        <a:rPr lang="en-US" sz="700">
                          <a:effectLst/>
                        </a:rPr>
                        <a:t>Installation:</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a:txBody>
                    <a:bodyPr/>
                    <a:lstStyle/>
                    <a:p>
                      <a:pPr>
                        <a:spcAft>
                          <a:spcPts val="0"/>
                        </a:spcAft>
                      </a:pPr>
                      <a:r>
                        <a:rPr lang="en-US" sz="700">
                          <a:effectLst/>
                        </a:rPr>
                        <a:t>Installation complexity is dependent on the requirement of location of the node. If close proximity to instrument is needed, it may be a possibility to place in instrument-near comms-rooms (but will mess up data-path redundancy!)</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extLst>
                  <a:ext uri="{0D108BD9-81ED-4DB2-BD59-A6C34878D82A}">
                    <a16:rowId xmlns:a16="http://schemas.microsoft.com/office/drawing/2014/main" val="1350112464"/>
                  </a:ext>
                </a:extLst>
              </a:tr>
              <a:tr h="883115">
                <a:tc vMerge="1">
                  <a:txBody>
                    <a:bodyPr/>
                    <a:lstStyle/>
                    <a:p>
                      <a:endParaRPr lang="en-GB"/>
                    </a:p>
                  </a:txBody>
                  <a:tcPr/>
                </a:tc>
                <a:tc gridSpan="2">
                  <a:txBody>
                    <a:bodyPr/>
                    <a:lstStyle/>
                    <a:p>
                      <a:pPr>
                        <a:spcAft>
                          <a:spcPts val="0"/>
                        </a:spcAft>
                      </a:pPr>
                      <a:r>
                        <a:rPr lang="en-US" sz="700">
                          <a:effectLst/>
                        </a:rPr>
                        <a:t>Deployment:</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a:txBody>
                    <a:bodyPr/>
                    <a:lstStyle/>
                    <a:p>
                      <a:pPr>
                        <a:spcAft>
                          <a:spcPts val="0"/>
                        </a:spcAft>
                      </a:pPr>
                      <a:r>
                        <a:rPr lang="en-US" sz="700">
                          <a:effectLst/>
                        </a:rPr>
                        <a:t>Standardised base deployment assumed.</a:t>
                      </a:r>
                      <a:br>
                        <a:rPr lang="en-US" sz="700">
                          <a:effectLst/>
                        </a:rPr>
                      </a:br>
                      <a:r>
                        <a:rPr lang="en-US" sz="700">
                          <a:effectLst/>
                        </a:rPr>
                        <a:t>Regardless of location, it will need to be connected to management network for maintenance/deployment etc. (may require planning for e.g. BMC access across grounding zones – e.g. decentralized copper switches).</a:t>
                      </a:r>
                      <a:endParaRPr lang="da-DK" sz="700">
                        <a:effectLst/>
                      </a:endParaRPr>
                    </a:p>
                    <a:p>
                      <a:pPr>
                        <a:spcAft>
                          <a:spcPts val="0"/>
                        </a:spcAft>
                      </a:pPr>
                      <a:r>
                        <a:rPr lang="en-US" sz="700">
                          <a:effectLst/>
                        </a:rPr>
                        <a:t>Known issue with data-producing FPGA requiring MAC address of Fast Sample Environment machine for data-transfer – this needs to be included in deployment.</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extLst>
                  <a:ext uri="{0D108BD9-81ED-4DB2-BD59-A6C34878D82A}">
                    <a16:rowId xmlns:a16="http://schemas.microsoft.com/office/drawing/2014/main" val="3600750107"/>
                  </a:ext>
                </a:extLst>
              </a:tr>
              <a:tr h="883115">
                <a:tc vMerge="1">
                  <a:txBody>
                    <a:bodyPr/>
                    <a:lstStyle/>
                    <a:p>
                      <a:endParaRPr lang="en-GB"/>
                    </a:p>
                  </a:txBody>
                  <a:tcPr/>
                </a:tc>
                <a:tc gridSpan="2">
                  <a:txBody>
                    <a:bodyPr/>
                    <a:lstStyle/>
                    <a:p>
                      <a:pPr>
                        <a:spcAft>
                          <a:spcPts val="0"/>
                        </a:spcAft>
                      </a:pPr>
                      <a:r>
                        <a:rPr lang="en-US" sz="700">
                          <a:effectLst/>
                        </a:rPr>
                        <a:t>Reliability:</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a:txBody>
                    <a:bodyPr/>
                    <a:lstStyle/>
                    <a:p>
                      <a:pPr>
                        <a:spcAft>
                          <a:spcPts val="0"/>
                        </a:spcAft>
                      </a:pPr>
                      <a:r>
                        <a:rPr lang="en-US" sz="700" dirty="0">
                          <a:effectLst/>
                        </a:rPr>
                        <a:t>Service-failover capability unclear due to location uncertainties and TN connection requirements.</a:t>
                      </a:r>
                      <a:br>
                        <a:rPr lang="en-US" sz="700" dirty="0">
                          <a:effectLst/>
                        </a:rPr>
                      </a:br>
                      <a:r>
                        <a:rPr lang="en-US" sz="700" dirty="0">
                          <a:effectLst/>
                        </a:rPr>
                        <a:t>If the EPICS data can be switched (currently under investigation), there may be an option for providing some HA-capability (pooled across instruments) if </a:t>
                      </a:r>
                      <a:r>
                        <a:rPr lang="en-US" sz="700" dirty="0" err="1">
                          <a:effectLst/>
                        </a:rPr>
                        <a:t>comms</a:t>
                      </a:r>
                      <a:r>
                        <a:rPr lang="en-US" sz="700" dirty="0">
                          <a:effectLst/>
                        </a:rPr>
                        <a:t>-room hosting proves a viable option.</a:t>
                      </a:r>
                      <a:endParaRPr lang="da-DK" sz="700" dirty="0">
                        <a:effectLst/>
                      </a:endParaRPr>
                    </a:p>
                    <a:p>
                      <a:pPr>
                        <a:spcAft>
                          <a:spcPts val="0"/>
                        </a:spcAft>
                      </a:pPr>
                      <a:r>
                        <a:rPr lang="en-US" sz="700" dirty="0">
                          <a:effectLst/>
                        </a:rPr>
                        <a:t>Issue with MAC address hardcoding in FPGA complicates possible failover options.</a:t>
                      </a:r>
                      <a:endParaRPr lang="da-DK"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extLst>
                  <a:ext uri="{0D108BD9-81ED-4DB2-BD59-A6C34878D82A}">
                    <a16:rowId xmlns:a16="http://schemas.microsoft.com/office/drawing/2014/main" val="566981441"/>
                  </a:ext>
                </a:extLst>
              </a:tr>
            </a:tbl>
          </a:graphicData>
        </a:graphic>
      </p:graphicFrame>
      <p:sp>
        <p:nvSpPr>
          <p:cNvPr id="5" name="Rectangle 4">
            <a:extLst>
              <a:ext uri="{FF2B5EF4-FFF2-40B4-BE49-F238E27FC236}">
                <a16:creationId xmlns:a16="http://schemas.microsoft.com/office/drawing/2014/main" id="{CB337CD7-F3AD-3E48-B965-28057305B1F2}"/>
              </a:ext>
            </a:extLst>
          </p:cNvPr>
          <p:cNvSpPr/>
          <p:nvPr/>
        </p:nvSpPr>
        <p:spPr>
          <a:xfrm rot="16200000">
            <a:off x="2584771" y="4343834"/>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1360689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FF78B-FBF4-C840-8C76-6A47C5B690C8}"/>
              </a:ext>
            </a:extLst>
          </p:cNvPr>
          <p:cNvSpPr>
            <a:spLocks noGrp="1"/>
          </p:cNvSpPr>
          <p:nvPr>
            <p:ph type="title"/>
          </p:nvPr>
        </p:nvSpPr>
        <p:spPr/>
        <p:txBody>
          <a:bodyPr/>
          <a:lstStyle/>
          <a:p>
            <a:r>
              <a:rPr lang="en-GB" dirty="0"/>
              <a:t>Requirements: EPICS forwarder (Sep 2019)</a:t>
            </a:r>
          </a:p>
        </p:txBody>
      </p:sp>
      <p:graphicFrame>
        <p:nvGraphicFramePr>
          <p:cNvPr id="5" name="Content Placeholder 4">
            <a:extLst>
              <a:ext uri="{FF2B5EF4-FFF2-40B4-BE49-F238E27FC236}">
                <a16:creationId xmlns:a16="http://schemas.microsoft.com/office/drawing/2014/main" id="{1A5E1896-696D-B046-AEBC-E59C662F6A37}"/>
              </a:ext>
            </a:extLst>
          </p:cNvPr>
          <p:cNvGraphicFramePr>
            <a:graphicFrameLocks noGrp="1"/>
          </p:cNvGraphicFramePr>
          <p:nvPr>
            <p:ph idx="1"/>
          </p:nvPr>
        </p:nvGraphicFramePr>
        <p:xfrm>
          <a:off x="2607155" y="1500982"/>
          <a:ext cx="6977690" cy="4724400"/>
        </p:xfrm>
        <a:graphic>
          <a:graphicData uri="http://schemas.openxmlformats.org/drawingml/2006/table">
            <a:tbl>
              <a:tblPr firstRow="1" firstCol="1" bandRow="1">
                <a:tableStyleId>{5C22544A-7EE6-4342-B048-85BDC9FD1C3A}</a:tableStyleId>
              </a:tblPr>
              <a:tblGrid>
                <a:gridCol w="1003742">
                  <a:extLst>
                    <a:ext uri="{9D8B030D-6E8A-4147-A177-3AD203B41FA5}">
                      <a16:colId xmlns:a16="http://schemas.microsoft.com/office/drawing/2014/main" val="3060711329"/>
                    </a:ext>
                  </a:extLst>
                </a:gridCol>
                <a:gridCol w="2939747">
                  <a:extLst>
                    <a:ext uri="{9D8B030D-6E8A-4147-A177-3AD203B41FA5}">
                      <a16:colId xmlns:a16="http://schemas.microsoft.com/office/drawing/2014/main" val="751761959"/>
                    </a:ext>
                  </a:extLst>
                </a:gridCol>
                <a:gridCol w="94454">
                  <a:extLst>
                    <a:ext uri="{9D8B030D-6E8A-4147-A177-3AD203B41FA5}">
                      <a16:colId xmlns:a16="http://schemas.microsoft.com/office/drawing/2014/main" val="1170337849"/>
                    </a:ext>
                  </a:extLst>
                </a:gridCol>
                <a:gridCol w="2939747">
                  <a:extLst>
                    <a:ext uri="{9D8B030D-6E8A-4147-A177-3AD203B41FA5}">
                      <a16:colId xmlns:a16="http://schemas.microsoft.com/office/drawing/2014/main" val="3840558850"/>
                    </a:ext>
                  </a:extLst>
                </a:gridCol>
              </a:tblGrid>
              <a:tr h="145999">
                <a:tc>
                  <a:txBody>
                    <a:bodyPr/>
                    <a:lstStyle/>
                    <a:p>
                      <a:pPr>
                        <a:spcAft>
                          <a:spcPts val="0"/>
                        </a:spcAft>
                      </a:pPr>
                      <a:r>
                        <a:rPr lang="en-US" sz="1000">
                          <a:effectLst/>
                        </a:rPr>
                        <a:t>Type:</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3">
                  <a:txBody>
                    <a:bodyPr/>
                    <a:lstStyle/>
                    <a:p>
                      <a:pPr>
                        <a:spcAft>
                          <a:spcPts val="0"/>
                        </a:spcAft>
                      </a:pPr>
                      <a:r>
                        <a:rPr lang="en-US" sz="1000">
                          <a:effectLst/>
                        </a:rPr>
                        <a:t>Kafka to EPICS Forwarder</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92922269"/>
                  </a:ext>
                </a:extLst>
              </a:tr>
              <a:tr h="145999">
                <a:tc>
                  <a:txBody>
                    <a:bodyPr/>
                    <a:lstStyle/>
                    <a:p>
                      <a:pPr>
                        <a:spcAft>
                          <a:spcPts val="0"/>
                        </a:spcAft>
                      </a:pPr>
                      <a:r>
                        <a:rPr lang="en-US" sz="1000">
                          <a:effectLst/>
                        </a:rPr>
                        <a:t>Function: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3">
                  <a:txBody>
                    <a:bodyPr/>
                    <a:lstStyle/>
                    <a:p>
                      <a:pPr>
                        <a:spcAft>
                          <a:spcPts val="0"/>
                        </a:spcAft>
                      </a:pPr>
                      <a:r>
                        <a:rPr lang="en-US" sz="1000">
                          <a:effectLst/>
                        </a:rPr>
                        <a:t>Provides ‘other’ experiment metadata </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09698784"/>
                  </a:ext>
                </a:extLst>
              </a:tr>
              <a:tr h="291998">
                <a:tc rowSpan="2">
                  <a:txBody>
                    <a:bodyPr/>
                    <a:lstStyle/>
                    <a:p>
                      <a:pPr>
                        <a:spcAft>
                          <a:spcPts val="0"/>
                        </a:spcAft>
                      </a:pPr>
                      <a:r>
                        <a:rPr lang="en-US" sz="1000">
                          <a:effectLst/>
                        </a:rPr>
                        <a:t>Interfaces:</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a:txBody>
                    <a:bodyPr/>
                    <a:lstStyle/>
                    <a:p>
                      <a:pPr>
                        <a:spcAft>
                          <a:spcPts val="0"/>
                        </a:spcAft>
                      </a:pPr>
                      <a:r>
                        <a:rPr lang="en-US" sz="1000">
                          <a:effectLst/>
                        </a:rPr>
                        <a:t>In: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2">
                  <a:txBody>
                    <a:bodyPr/>
                    <a:lstStyle/>
                    <a:p>
                      <a:pPr>
                        <a:spcAft>
                          <a:spcPts val="0"/>
                        </a:spcAft>
                      </a:pPr>
                      <a:r>
                        <a:rPr lang="en-US" sz="1000">
                          <a:effectLst/>
                        </a:rPr>
                        <a:t>EPICS data from Technical Network (TN) [UDP] – likely through 1G copper cable</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extLst>
                  <a:ext uri="{0D108BD9-81ED-4DB2-BD59-A6C34878D82A}">
                    <a16:rowId xmlns:a16="http://schemas.microsoft.com/office/drawing/2014/main" val="3382279189"/>
                  </a:ext>
                </a:extLst>
              </a:tr>
              <a:tr h="145999">
                <a:tc vMerge="1">
                  <a:txBody>
                    <a:bodyPr/>
                    <a:lstStyle/>
                    <a:p>
                      <a:endParaRPr lang="en-GB"/>
                    </a:p>
                  </a:txBody>
                  <a:tcPr/>
                </a:tc>
                <a:tc>
                  <a:txBody>
                    <a:bodyPr/>
                    <a:lstStyle/>
                    <a:p>
                      <a:pPr>
                        <a:spcAft>
                          <a:spcPts val="0"/>
                        </a:spcAft>
                      </a:pPr>
                      <a:r>
                        <a:rPr lang="en-US" sz="1000">
                          <a:effectLst/>
                        </a:rPr>
                        <a:t>Out: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2">
                  <a:txBody>
                    <a:bodyPr/>
                    <a:lstStyle/>
                    <a:p>
                      <a:pPr>
                        <a:spcAft>
                          <a:spcPts val="0"/>
                        </a:spcAft>
                      </a:pPr>
                      <a:r>
                        <a:rPr lang="en-US" sz="1000">
                          <a:effectLst/>
                        </a:rPr>
                        <a:t>Meta-data fed into data aggregator (kafka-cluster) [UDP]</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extLst>
                  <a:ext uri="{0D108BD9-81ED-4DB2-BD59-A6C34878D82A}">
                    <a16:rowId xmlns:a16="http://schemas.microsoft.com/office/drawing/2014/main" val="1052533641"/>
                  </a:ext>
                </a:extLst>
              </a:tr>
              <a:tr h="437996">
                <a:tc>
                  <a:txBody>
                    <a:bodyPr/>
                    <a:lstStyle/>
                    <a:p>
                      <a:pPr>
                        <a:spcAft>
                          <a:spcPts val="0"/>
                        </a:spcAft>
                      </a:pPr>
                      <a:r>
                        <a:rPr lang="en-US" sz="1000">
                          <a:effectLst/>
                        </a:rPr>
                        <a:t>Specifications:</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3">
                  <a:txBody>
                    <a:bodyPr/>
                    <a:lstStyle/>
                    <a:p>
                      <a:pPr>
                        <a:spcAft>
                          <a:spcPts val="0"/>
                        </a:spcAft>
                      </a:pPr>
                      <a:r>
                        <a:rPr lang="en-US" sz="1000">
                          <a:effectLst/>
                        </a:rPr>
                        <a:t>8 cores</a:t>
                      </a:r>
                      <a:endParaRPr lang="da-DK" sz="1000">
                        <a:effectLst/>
                      </a:endParaRPr>
                    </a:p>
                    <a:p>
                      <a:pPr>
                        <a:spcAft>
                          <a:spcPts val="0"/>
                        </a:spcAft>
                      </a:pPr>
                      <a:r>
                        <a:rPr lang="en-US" sz="1000">
                          <a:effectLst/>
                        </a:rPr>
                        <a:t>16GB RAM (4x4)</a:t>
                      </a:r>
                      <a:endParaRPr lang="da-DK" sz="1000">
                        <a:effectLst/>
                      </a:endParaRPr>
                    </a:p>
                    <a:p>
                      <a:pPr>
                        <a:spcAft>
                          <a:spcPts val="0"/>
                        </a:spcAft>
                      </a:pPr>
                      <a:r>
                        <a:rPr lang="en-US" sz="1000">
                          <a:effectLst/>
                        </a:rPr>
                        <a:t>2xHDD (system disk)</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30819133"/>
                  </a:ext>
                </a:extLst>
              </a:tr>
              <a:tr h="291998">
                <a:tc>
                  <a:txBody>
                    <a:bodyPr/>
                    <a:lstStyle/>
                    <a:p>
                      <a:pPr>
                        <a:spcAft>
                          <a:spcPts val="0"/>
                        </a:spcAft>
                      </a:pPr>
                      <a:r>
                        <a:rPr lang="en-US" sz="1000">
                          <a:effectLst/>
                        </a:rPr>
                        <a:t>Network:</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3">
                  <a:txBody>
                    <a:bodyPr/>
                    <a:lstStyle/>
                    <a:p>
                      <a:pPr>
                        <a:spcAft>
                          <a:spcPts val="0"/>
                        </a:spcAft>
                      </a:pPr>
                      <a:r>
                        <a:rPr lang="en-US" sz="1000">
                          <a:effectLst/>
                        </a:rPr>
                        <a:t>1G ethernet (in, from TN)</a:t>
                      </a:r>
                      <a:endParaRPr lang="da-DK" sz="1000">
                        <a:effectLst/>
                      </a:endParaRPr>
                    </a:p>
                    <a:p>
                      <a:pPr>
                        <a:spcAft>
                          <a:spcPts val="0"/>
                        </a:spcAft>
                      </a:pPr>
                      <a:r>
                        <a:rPr lang="en-US" sz="1000">
                          <a:effectLst/>
                        </a:rPr>
                        <a:t>10G ethernet (out and management/deployment)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29348654"/>
                  </a:ext>
                </a:extLst>
              </a:tr>
              <a:tr h="291998">
                <a:tc>
                  <a:txBody>
                    <a:bodyPr/>
                    <a:lstStyle/>
                    <a:p>
                      <a:pPr>
                        <a:spcAft>
                          <a:spcPts val="0"/>
                        </a:spcAft>
                      </a:pPr>
                      <a:r>
                        <a:rPr lang="en-US" sz="1000">
                          <a:effectLst/>
                        </a:rPr>
                        <a:t>Implementation: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3">
                  <a:txBody>
                    <a:bodyPr/>
                    <a:lstStyle/>
                    <a:p>
                      <a:pPr>
                        <a:spcAft>
                          <a:spcPts val="0"/>
                        </a:spcAft>
                      </a:pPr>
                      <a:r>
                        <a:rPr lang="en-US" sz="1000">
                          <a:effectLst/>
                        </a:rPr>
                        <a:t>Can be virtualized – one instance per instrument – can be same VM data center for all instruments.</a:t>
                      </a:r>
                      <a:br>
                        <a:rPr lang="en-US" sz="1000">
                          <a:effectLst/>
                        </a:rPr>
                      </a:br>
                      <a:r>
                        <a:rPr lang="en-US" sz="1000">
                          <a:effectLst/>
                        </a:rPr>
                        <a:t>Data from TN can be switched, but not routed.</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08646927"/>
                  </a:ext>
                </a:extLst>
              </a:tr>
              <a:tr h="145999">
                <a:tc>
                  <a:txBody>
                    <a:bodyPr/>
                    <a:lstStyle/>
                    <a:p>
                      <a:pPr>
                        <a:spcAft>
                          <a:spcPts val="0"/>
                        </a:spcAft>
                      </a:pPr>
                      <a:r>
                        <a:rPr lang="en-US" sz="1000">
                          <a:effectLst/>
                        </a:rPr>
                        <a:t>Cost (est.):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3">
                  <a:txBody>
                    <a:bodyPr/>
                    <a:lstStyle/>
                    <a:p>
                      <a:pPr>
                        <a:spcAft>
                          <a:spcPts val="0"/>
                        </a:spcAft>
                      </a:pPr>
                      <a:r>
                        <a:rPr lang="en-US" sz="1000">
                          <a:effectLst/>
                        </a:rPr>
                        <a:t>(part of VM environment)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00754790"/>
                  </a:ext>
                </a:extLst>
              </a:tr>
              <a:tr h="1313989">
                <a:tc rowSpan="4">
                  <a:txBody>
                    <a:bodyPr/>
                    <a:lstStyle/>
                    <a:p>
                      <a:pPr>
                        <a:spcAft>
                          <a:spcPts val="0"/>
                        </a:spcAft>
                      </a:pPr>
                      <a:r>
                        <a:rPr lang="en-US" sz="1000">
                          <a:effectLst/>
                        </a:rPr>
                        <a:t>Considerations:</a:t>
                      </a:r>
                      <a:endParaRPr lang="da-DK" sz="1000">
                        <a:effectLst/>
                      </a:endParaRPr>
                    </a:p>
                    <a:p>
                      <a:pPr>
                        <a:spcAft>
                          <a:spcPts val="0"/>
                        </a:spcAft>
                      </a:pPr>
                      <a:r>
                        <a:rPr lang="en-US" sz="1000">
                          <a:effectLst/>
                        </a:rPr>
                        <a:t> </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2">
                  <a:txBody>
                    <a:bodyPr/>
                    <a:lstStyle/>
                    <a:p>
                      <a:pPr>
                        <a:spcAft>
                          <a:spcPts val="0"/>
                        </a:spcAft>
                      </a:pPr>
                      <a:r>
                        <a:rPr lang="en-US" sz="1000">
                          <a:effectLst/>
                        </a:rPr>
                        <a:t>Procurement: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a:txBody>
                    <a:bodyPr/>
                    <a:lstStyle/>
                    <a:p>
                      <a:pPr>
                        <a:spcAft>
                          <a:spcPts val="0"/>
                        </a:spcAft>
                      </a:pPr>
                      <a:r>
                        <a:rPr lang="en-US" sz="1000">
                          <a:effectLst/>
                        </a:rPr>
                        <a:t>Initial VM environment (2020H2) should be able to handle all future required NICOS servers and clients (local and remote).</a:t>
                      </a:r>
                      <a:endParaRPr lang="da-DK" sz="1000">
                        <a:effectLst/>
                      </a:endParaRPr>
                    </a:p>
                    <a:p>
                      <a:pPr marL="342900" lvl="0" indent="-342900">
                        <a:spcAft>
                          <a:spcPts val="0"/>
                        </a:spcAft>
                        <a:buFont typeface="Symbol" pitchFamily="2" charset="2"/>
                        <a:buChar char=""/>
                      </a:pPr>
                      <a:r>
                        <a:rPr lang="en-US" sz="1000">
                          <a:effectLst/>
                        </a:rPr>
                        <a:t>8 VMs (64 cores, 128GB) for first 8 instruments (BEER, BIFROST, CSPEC, DREAM, ESTIA, LOKI, MAGIC, ODIN) – (2020Q3)</a:t>
                      </a:r>
                      <a:endParaRPr lang="da-DK" sz="1000">
                        <a:effectLst/>
                      </a:endParaRPr>
                    </a:p>
                    <a:p>
                      <a:pPr marL="342900" lvl="0" indent="-342900">
                        <a:spcAft>
                          <a:spcPts val="0"/>
                        </a:spcAft>
                        <a:buFont typeface="Symbol" pitchFamily="2" charset="2"/>
                        <a:buChar char=""/>
                      </a:pPr>
                      <a:r>
                        <a:rPr lang="en-US" sz="1000">
                          <a:effectLst/>
                        </a:rPr>
                        <a:t>7 VMs (56 cores, 112GB) for next 7 instruments (T-REX, HEIMDAL, SKADI, MIRACLES, FREIA, VESPA, NMX) – (2024H1)</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extLst>
                  <a:ext uri="{0D108BD9-81ED-4DB2-BD59-A6C34878D82A}">
                    <a16:rowId xmlns:a16="http://schemas.microsoft.com/office/drawing/2014/main" val="3169175516"/>
                  </a:ext>
                </a:extLst>
              </a:tr>
              <a:tr h="583995">
                <a:tc vMerge="1">
                  <a:txBody>
                    <a:bodyPr/>
                    <a:lstStyle/>
                    <a:p>
                      <a:endParaRPr lang="en-GB"/>
                    </a:p>
                  </a:txBody>
                  <a:tcPr/>
                </a:tc>
                <a:tc gridSpan="2">
                  <a:txBody>
                    <a:bodyPr/>
                    <a:lstStyle/>
                    <a:p>
                      <a:pPr>
                        <a:spcAft>
                          <a:spcPts val="0"/>
                        </a:spcAft>
                      </a:pPr>
                      <a:r>
                        <a:rPr lang="en-US" sz="1000">
                          <a:effectLst/>
                        </a:rPr>
                        <a:t>Installation: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a:txBody>
                    <a:bodyPr/>
                    <a:lstStyle/>
                    <a:p>
                      <a:pPr>
                        <a:spcAft>
                          <a:spcPts val="0"/>
                        </a:spcAft>
                      </a:pPr>
                      <a:r>
                        <a:rPr lang="en-US" sz="1000">
                          <a:effectLst/>
                        </a:rPr>
                        <a:t>Some consideration (planning/coordination) must be taken on input to VM environment from TN for the individual instruments (e.g. how will TN data be transmitted (e.g. copper/fiber/switched))</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extLst>
                  <a:ext uri="{0D108BD9-81ED-4DB2-BD59-A6C34878D82A}">
                    <a16:rowId xmlns:a16="http://schemas.microsoft.com/office/drawing/2014/main" val="1754247250"/>
                  </a:ext>
                </a:extLst>
              </a:tr>
              <a:tr h="145999">
                <a:tc vMerge="1">
                  <a:txBody>
                    <a:bodyPr/>
                    <a:lstStyle/>
                    <a:p>
                      <a:endParaRPr lang="en-GB"/>
                    </a:p>
                  </a:txBody>
                  <a:tcPr/>
                </a:tc>
                <a:tc gridSpan="2">
                  <a:txBody>
                    <a:bodyPr/>
                    <a:lstStyle/>
                    <a:p>
                      <a:pPr>
                        <a:spcAft>
                          <a:spcPts val="0"/>
                        </a:spcAft>
                      </a:pPr>
                      <a:r>
                        <a:rPr lang="en-US" sz="1000">
                          <a:effectLst/>
                        </a:rPr>
                        <a:t>Deployment: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a:txBody>
                    <a:bodyPr/>
                    <a:lstStyle/>
                    <a:p>
                      <a:pPr>
                        <a:spcAft>
                          <a:spcPts val="0"/>
                        </a:spcAft>
                      </a:pPr>
                      <a:r>
                        <a:rPr lang="en-US" sz="1000">
                          <a:effectLst/>
                        </a:rPr>
                        <a:t>Standardised base deployment assumed.</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extLst>
                  <a:ext uri="{0D108BD9-81ED-4DB2-BD59-A6C34878D82A}">
                    <a16:rowId xmlns:a16="http://schemas.microsoft.com/office/drawing/2014/main" val="2852244152"/>
                  </a:ext>
                </a:extLst>
              </a:tr>
              <a:tr h="583995">
                <a:tc vMerge="1">
                  <a:txBody>
                    <a:bodyPr/>
                    <a:lstStyle/>
                    <a:p>
                      <a:endParaRPr lang="en-GB"/>
                    </a:p>
                  </a:txBody>
                  <a:tcPr/>
                </a:tc>
                <a:tc gridSpan="2">
                  <a:txBody>
                    <a:bodyPr/>
                    <a:lstStyle/>
                    <a:p>
                      <a:pPr>
                        <a:spcAft>
                          <a:spcPts val="0"/>
                        </a:spcAft>
                      </a:pPr>
                      <a:r>
                        <a:rPr lang="en-US" sz="1000">
                          <a:effectLst/>
                        </a:rPr>
                        <a:t>Reliability:</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a:txBody>
                    <a:bodyPr/>
                    <a:lstStyle/>
                    <a:p>
                      <a:pPr>
                        <a:spcAft>
                          <a:spcPts val="0"/>
                        </a:spcAft>
                      </a:pPr>
                      <a:r>
                        <a:rPr lang="en-US" sz="1000" dirty="0">
                          <a:effectLst/>
                        </a:rPr>
                        <a:t>Service-failover (to other VM) can be handled within the VM environment – testing will need to be performed to determine how the stack handles interruptions from HA/failover.</a:t>
                      </a:r>
                      <a:endParaRPr lang="da-DK"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extLst>
                  <a:ext uri="{0D108BD9-81ED-4DB2-BD59-A6C34878D82A}">
                    <a16:rowId xmlns:a16="http://schemas.microsoft.com/office/drawing/2014/main" val="1244676156"/>
                  </a:ext>
                </a:extLst>
              </a:tr>
            </a:tbl>
          </a:graphicData>
        </a:graphic>
      </p:graphicFrame>
      <p:sp>
        <p:nvSpPr>
          <p:cNvPr id="4" name="Slide Number Placeholder 3">
            <a:extLst>
              <a:ext uri="{FF2B5EF4-FFF2-40B4-BE49-F238E27FC236}">
                <a16:creationId xmlns:a16="http://schemas.microsoft.com/office/drawing/2014/main" id="{0067182F-9F44-E046-A5FF-B10CA91BE3FF}"/>
              </a:ext>
            </a:extLst>
          </p:cNvPr>
          <p:cNvSpPr>
            <a:spLocks noGrp="1"/>
          </p:cNvSpPr>
          <p:nvPr>
            <p:ph type="sldNum" sz="quarter" idx="12"/>
          </p:nvPr>
        </p:nvSpPr>
        <p:spPr/>
        <p:txBody>
          <a:bodyPr/>
          <a:lstStyle/>
          <a:p>
            <a:fld id="{551115BC-487E-4422-894C-CB7CD3E79223}" type="slidenum">
              <a:rPr lang="sv-SE" smtClean="0"/>
              <a:t>31</a:t>
            </a:fld>
            <a:endParaRPr lang="sv-SE" dirty="0"/>
          </a:p>
        </p:txBody>
      </p:sp>
      <p:sp>
        <p:nvSpPr>
          <p:cNvPr id="6" name="Rectangle 5">
            <a:extLst>
              <a:ext uri="{FF2B5EF4-FFF2-40B4-BE49-F238E27FC236}">
                <a16:creationId xmlns:a16="http://schemas.microsoft.com/office/drawing/2014/main" id="{DA5A8C70-0515-1847-8B7E-2769CDCF353C}"/>
              </a:ext>
            </a:extLst>
          </p:cNvPr>
          <p:cNvSpPr/>
          <p:nvPr/>
        </p:nvSpPr>
        <p:spPr>
          <a:xfrm rot="16200000">
            <a:off x="1792683" y="4414469"/>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1504997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36D8-FEE6-264B-813E-BE67995B5A34}"/>
              </a:ext>
            </a:extLst>
          </p:cNvPr>
          <p:cNvSpPr>
            <a:spLocks noGrp="1"/>
          </p:cNvSpPr>
          <p:nvPr>
            <p:ph type="title"/>
          </p:nvPr>
        </p:nvSpPr>
        <p:spPr/>
        <p:txBody>
          <a:bodyPr/>
          <a:lstStyle/>
          <a:p>
            <a:r>
              <a:rPr lang="en-GB" dirty="0"/>
              <a:t>Requirements: NICOS (Sep 2019)</a:t>
            </a:r>
          </a:p>
        </p:txBody>
      </p:sp>
      <p:graphicFrame>
        <p:nvGraphicFramePr>
          <p:cNvPr id="5" name="Content Placeholder 4">
            <a:extLst>
              <a:ext uri="{FF2B5EF4-FFF2-40B4-BE49-F238E27FC236}">
                <a16:creationId xmlns:a16="http://schemas.microsoft.com/office/drawing/2014/main" id="{F413E400-0749-4F4A-BF02-78F3F7F5973F}"/>
              </a:ext>
            </a:extLst>
          </p:cNvPr>
          <p:cNvGraphicFramePr>
            <a:graphicFrameLocks noGrp="1"/>
          </p:cNvGraphicFramePr>
          <p:nvPr>
            <p:ph idx="1"/>
          </p:nvPr>
        </p:nvGraphicFramePr>
        <p:xfrm>
          <a:off x="3249838" y="1546702"/>
          <a:ext cx="5692324" cy="4632960"/>
        </p:xfrm>
        <a:graphic>
          <a:graphicData uri="http://schemas.openxmlformats.org/drawingml/2006/table">
            <a:tbl>
              <a:tblPr firstRow="1" firstCol="1" bandRow="1">
                <a:tableStyleId>{5C22544A-7EE6-4342-B048-85BDC9FD1C3A}</a:tableStyleId>
              </a:tblPr>
              <a:tblGrid>
                <a:gridCol w="818842">
                  <a:extLst>
                    <a:ext uri="{9D8B030D-6E8A-4147-A177-3AD203B41FA5}">
                      <a16:colId xmlns:a16="http://schemas.microsoft.com/office/drawing/2014/main" val="103366839"/>
                    </a:ext>
                  </a:extLst>
                </a:gridCol>
                <a:gridCol w="2398214">
                  <a:extLst>
                    <a:ext uri="{9D8B030D-6E8A-4147-A177-3AD203B41FA5}">
                      <a16:colId xmlns:a16="http://schemas.microsoft.com/office/drawing/2014/main" val="1341048841"/>
                    </a:ext>
                  </a:extLst>
                </a:gridCol>
                <a:gridCol w="77054">
                  <a:extLst>
                    <a:ext uri="{9D8B030D-6E8A-4147-A177-3AD203B41FA5}">
                      <a16:colId xmlns:a16="http://schemas.microsoft.com/office/drawing/2014/main" val="1609945171"/>
                    </a:ext>
                  </a:extLst>
                </a:gridCol>
                <a:gridCol w="2398214">
                  <a:extLst>
                    <a:ext uri="{9D8B030D-6E8A-4147-A177-3AD203B41FA5}">
                      <a16:colId xmlns:a16="http://schemas.microsoft.com/office/drawing/2014/main" val="2354410040"/>
                    </a:ext>
                  </a:extLst>
                </a:gridCol>
              </a:tblGrid>
              <a:tr h="119104">
                <a:tc>
                  <a:txBody>
                    <a:bodyPr/>
                    <a:lstStyle/>
                    <a:p>
                      <a:pPr>
                        <a:spcAft>
                          <a:spcPts val="0"/>
                        </a:spcAft>
                      </a:pPr>
                      <a:r>
                        <a:rPr lang="en-US" sz="800">
                          <a:effectLst/>
                        </a:rPr>
                        <a:t>Type: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3">
                  <a:txBody>
                    <a:bodyPr/>
                    <a:lstStyle/>
                    <a:p>
                      <a:pPr>
                        <a:spcAft>
                          <a:spcPts val="0"/>
                        </a:spcAft>
                      </a:pPr>
                      <a:r>
                        <a:rPr lang="en-US" sz="800">
                          <a:effectLst/>
                        </a:rPr>
                        <a:t>NICOS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5392999"/>
                  </a:ext>
                </a:extLst>
              </a:tr>
              <a:tr h="119104">
                <a:tc>
                  <a:txBody>
                    <a:bodyPr/>
                    <a:lstStyle/>
                    <a:p>
                      <a:pPr>
                        <a:spcAft>
                          <a:spcPts val="0"/>
                        </a:spcAft>
                      </a:pPr>
                      <a:r>
                        <a:rPr lang="en-US" sz="800">
                          <a:effectLst/>
                        </a:rPr>
                        <a:t>Function: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3">
                  <a:txBody>
                    <a:bodyPr/>
                    <a:lstStyle/>
                    <a:p>
                      <a:pPr>
                        <a:spcAft>
                          <a:spcPts val="0"/>
                        </a:spcAft>
                      </a:pPr>
                      <a:r>
                        <a:rPr lang="en-US" sz="800">
                          <a:effectLst/>
                        </a:rPr>
                        <a:t>Experiment Control System</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60347582"/>
                  </a:ext>
                </a:extLst>
              </a:tr>
              <a:tr h="238209">
                <a:tc rowSpan="2">
                  <a:txBody>
                    <a:bodyPr/>
                    <a:lstStyle/>
                    <a:p>
                      <a:pPr>
                        <a:spcAft>
                          <a:spcPts val="0"/>
                        </a:spcAft>
                      </a:pPr>
                      <a:r>
                        <a:rPr lang="en-US" sz="800">
                          <a:effectLst/>
                        </a:rPr>
                        <a:t>Interfaces: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a:txBody>
                    <a:bodyPr/>
                    <a:lstStyle/>
                    <a:p>
                      <a:pPr>
                        <a:spcAft>
                          <a:spcPts val="0"/>
                        </a:spcAft>
                      </a:pPr>
                      <a:r>
                        <a:rPr lang="en-US" sz="800">
                          <a:effectLst/>
                        </a:rPr>
                        <a:t>In: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2">
                  <a:txBody>
                    <a:bodyPr/>
                    <a:lstStyle/>
                    <a:p>
                      <a:pPr>
                        <a:spcAft>
                          <a:spcPts val="0"/>
                        </a:spcAft>
                      </a:pPr>
                      <a:r>
                        <a:rPr lang="en-US" sz="800">
                          <a:effectLst/>
                        </a:rPr>
                        <a:t>EPICS data from Technical Network (TN) [UDP]</a:t>
                      </a:r>
                      <a:br>
                        <a:rPr lang="en-US" sz="800">
                          <a:effectLst/>
                        </a:rPr>
                      </a:br>
                      <a:r>
                        <a:rPr lang="en-US" sz="800">
                          <a:effectLst/>
                        </a:rPr>
                        <a:t>DRAM stack (Mantid)?</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extLst>
                  <a:ext uri="{0D108BD9-81ED-4DB2-BD59-A6C34878D82A}">
                    <a16:rowId xmlns:a16="http://schemas.microsoft.com/office/drawing/2014/main" val="3702153993"/>
                  </a:ext>
                </a:extLst>
              </a:tr>
              <a:tr h="595521">
                <a:tc vMerge="1">
                  <a:txBody>
                    <a:bodyPr/>
                    <a:lstStyle/>
                    <a:p>
                      <a:endParaRPr lang="en-GB"/>
                    </a:p>
                  </a:txBody>
                  <a:tcPr/>
                </a:tc>
                <a:tc>
                  <a:txBody>
                    <a:bodyPr/>
                    <a:lstStyle/>
                    <a:p>
                      <a:pPr>
                        <a:spcAft>
                          <a:spcPts val="0"/>
                        </a:spcAft>
                      </a:pPr>
                      <a:r>
                        <a:rPr lang="en-US" sz="800">
                          <a:effectLst/>
                        </a:rPr>
                        <a:t>Out: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2">
                  <a:txBody>
                    <a:bodyPr/>
                    <a:lstStyle/>
                    <a:p>
                      <a:pPr>
                        <a:spcAft>
                          <a:spcPts val="0"/>
                        </a:spcAft>
                      </a:pPr>
                      <a:r>
                        <a:rPr lang="en-US" sz="800">
                          <a:effectLst/>
                        </a:rPr>
                        <a:t>Meta-data fed into data aggregator (kafka-cluster) [UDP]</a:t>
                      </a:r>
                      <a:br>
                        <a:rPr lang="en-US" sz="800">
                          <a:effectLst/>
                        </a:rPr>
                      </a:br>
                      <a:r>
                        <a:rPr lang="en-US" sz="800">
                          <a:effectLst/>
                        </a:rPr>
                        <a:t>Interactive GUI (NICOS client) for beamline/experiment control to experiment user through General Purpose Network [TCP/IP]</a:t>
                      </a:r>
                      <a:br>
                        <a:rPr lang="en-US" sz="800">
                          <a:effectLst/>
                        </a:rPr>
                      </a:br>
                      <a:r>
                        <a:rPr lang="en-US" sz="800">
                          <a:effectLst/>
                        </a:rPr>
                        <a:t>DRAM stack (Mantid)?</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extLst>
                  <a:ext uri="{0D108BD9-81ED-4DB2-BD59-A6C34878D82A}">
                    <a16:rowId xmlns:a16="http://schemas.microsoft.com/office/drawing/2014/main" val="3961298326"/>
                  </a:ext>
                </a:extLst>
              </a:tr>
              <a:tr h="357313">
                <a:tc>
                  <a:txBody>
                    <a:bodyPr/>
                    <a:lstStyle/>
                    <a:p>
                      <a:pPr>
                        <a:spcAft>
                          <a:spcPts val="0"/>
                        </a:spcAft>
                      </a:pPr>
                      <a:r>
                        <a:rPr lang="en-US" sz="800">
                          <a:effectLst/>
                        </a:rPr>
                        <a:t>Specifications: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3">
                  <a:txBody>
                    <a:bodyPr/>
                    <a:lstStyle/>
                    <a:p>
                      <a:pPr>
                        <a:spcAft>
                          <a:spcPts val="0"/>
                        </a:spcAft>
                      </a:pPr>
                      <a:r>
                        <a:rPr lang="en-US" sz="800">
                          <a:effectLst/>
                        </a:rPr>
                        <a:t>4 cores</a:t>
                      </a:r>
                      <a:endParaRPr lang="da-DK" sz="800">
                        <a:effectLst/>
                      </a:endParaRPr>
                    </a:p>
                    <a:p>
                      <a:pPr>
                        <a:spcAft>
                          <a:spcPts val="0"/>
                        </a:spcAft>
                      </a:pPr>
                      <a:r>
                        <a:rPr lang="en-US" sz="800">
                          <a:effectLst/>
                        </a:rPr>
                        <a:t>8GB RAM</a:t>
                      </a:r>
                      <a:endParaRPr lang="da-DK" sz="800">
                        <a:effectLst/>
                      </a:endParaRPr>
                    </a:p>
                    <a:p>
                      <a:pPr>
                        <a:spcAft>
                          <a:spcPts val="0"/>
                        </a:spcAft>
                      </a:pPr>
                      <a:r>
                        <a:rPr lang="en-US" sz="800">
                          <a:effectLst/>
                        </a:rPr>
                        <a:t>(system disk)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37267515"/>
                  </a:ext>
                </a:extLst>
              </a:tr>
              <a:tr h="357313">
                <a:tc>
                  <a:txBody>
                    <a:bodyPr/>
                    <a:lstStyle/>
                    <a:p>
                      <a:pPr>
                        <a:spcAft>
                          <a:spcPts val="0"/>
                        </a:spcAft>
                      </a:pPr>
                      <a:r>
                        <a:rPr lang="en-US" sz="800">
                          <a:effectLst/>
                        </a:rPr>
                        <a:t>Network: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3">
                  <a:txBody>
                    <a:bodyPr/>
                    <a:lstStyle/>
                    <a:p>
                      <a:pPr>
                        <a:spcAft>
                          <a:spcPts val="0"/>
                        </a:spcAft>
                      </a:pPr>
                      <a:r>
                        <a:rPr lang="en-US" sz="800">
                          <a:effectLst/>
                        </a:rPr>
                        <a:t>1G ethernet (in, TN)</a:t>
                      </a:r>
                      <a:br>
                        <a:rPr lang="en-US" sz="800">
                          <a:effectLst/>
                        </a:rPr>
                      </a:br>
                      <a:r>
                        <a:rPr lang="en-US" sz="800">
                          <a:effectLst/>
                        </a:rPr>
                        <a:t>10G ethernet (in/out, GUI to client, GPN)</a:t>
                      </a:r>
                      <a:endParaRPr lang="da-DK" sz="800">
                        <a:effectLst/>
                      </a:endParaRPr>
                    </a:p>
                    <a:p>
                      <a:pPr>
                        <a:spcAft>
                          <a:spcPts val="0"/>
                        </a:spcAft>
                      </a:pPr>
                      <a:r>
                        <a:rPr lang="en-US" sz="800">
                          <a:effectLst/>
                        </a:rPr>
                        <a:t>10G ethernet (out and management/deployment)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98925269"/>
                  </a:ext>
                </a:extLst>
              </a:tr>
              <a:tr h="238209">
                <a:tc>
                  <a:txBody>
                    <a:bodyPr/>
                    <a:lstStyle/>
                    <a:p>
                      <a:pPr>
                        <a:spcAft>
                          <a:spcPts val="0"/>
                        </a:spcAft>
                      </a:pPr>
                      <a:r>
                        <a:rPr lang="en-US" sz="800">
                          <a:effectLst/>
                        </a:rPr>
                        <a:t>Implementation: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3">
                  <a:txBody>
                    <a:bodyPr/>
                    <a:lstStyle/>
                    <a:p>
                      <a:pPr>
                        <a:spcAft>
                          <a:spcPts val="0"/>
                        </a:spcAft>
                      </a:pPr>
                      <a:r>
                        <a:rPr lang="en-US" sz="800">
                          <a:effectLst/>
                        </a:rPr>
                        <a:t>Can be virtualized – one instance per instrument – can be same VM data center for all instruments.</a:t>
                      </a:r>
                      <a:br>
                        <a:rPr lang="en-US" sz="800">
                          <a:effectLst/>
                        </a:rPr>
                      </a:br>
                      <a:r>
                        <a:rPr lang="en-US" sz="800">
                          <a:effectLst/>
                        </a:rPr>
                        <a:t>Will need proxy-connection for experiment user and remote access.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52912134"/>
                  </a:ext>
                </a:extLst>
              </a:tr>
              <a:tr h="119104">
                <a:tc>
                  <a:txBody>
                    <a:bodyPr/>
                    <a:lstStyle/>
                    <a:p>
                      <a:pPr>
                        <a:spcAft>
                          <a:spcPts val="0"/>
                        </a:spcAft>
                      </a:pPr>
                      <a:r>
                        <a:rPr lang="en-US" sz="800">
                          <a:effectLst/>
                        </a:rPr>
                        <a:t>Cost (est.):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3">
                  <a:txBody>
                    <a:bodyPr/>
                    <a:lstStyle/>
                    <a:p>
                      <a:pPr>
                        <a:spcAft>
                          <a:spcPts val="0"/>
                        </a:spcAft>
                      </a:pPr>
                      <a:r>
                        <a:rPr lang="en-US" sz="800">
                          <a:effectLst/>
                        </a:rPr>
                        <a:t>k€ (part of VM environment)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80873156"/>
                  </a:ext>
                </a:extLst>
              </a:tr>
              <a:tr h="1071939">
                <a:tc rowSpan="4">
                  <a:txBody>
                    <a:bodyPr/>
                    <a:lstStyle/>
                    <a:p>
                      <a:pPr>
                        <a:spcAft>
                          <a:spcPts val="0"/>
                        </a:spcAft>
                      </a:pPr>
                      <a:r>
                        <a:rPr lang="en-US" sz="800">
                          <a:effectLst/>
                        </a:rPr>
                        <a:t>Considerations:</a:t>
                      </a:r>
                      <a:endParaRPr lang="da-DK" sz="800">
                        <a:effectLst/>
                      </a:endParaRPr>
                    </a:p>
                    <a:p>
                      <a:pPr>
                        <a:spcAft>
                          <a:spcPts val="0"/>
                        </a:spcAft>
                      </a:pPr>
                      <a:r>
                        <a:rPr lang="en-US" sz="800">
                          <a:effectLst/>
                        </a:rPr>
                        <a:t> </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2">
                  <a:txBody>
                    <a:bodyPr/>
                    <a:lstStyle/>
                    <a:p>
                      <a:pPr>
                        <a:spcAft>
                          <a:spcPts val="0"/>
                        </a:spcAft>
                      </a:pPr>
                      <a:r>
                        <a:rPr lang="en-US" sz="800">
                          <a:effectLst/>
                        </a:rPr>
                        <a:t>Procurement: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a:txBody>
                    <a:bodyPr/>
                    <a:lstStyle/>
                    <a:p>
                      <a:pPr>
                        <a:spcAft>
                          <a:spcPts val="0"/>
                        </a:spcAft>
                      </a:pPr>
                      <a:r>
                        <a:rPr lang="en-US" sz="800">
                          <a:effectLst/>
                        </a:rPr>
                        <a:t>Initial VM environment (2020H2) should be able to handle all future required NICOS servers and clients (local and remote).</a:t>
                      </a:r>
                      <a:endParaRPr lang="da-DK" sz="800">
                        <a:effectLst/>
                      </a:endParaRPr>
                    </a:p>
                    <a:p>
                      <a:pPr marL="342900" lvl="0" indent="-342900">
                        <a:spcAft>
                          <a:spcPts val="0"/>
                        </a:spcAft>
                        <a:buFont typeface="Symbol" pitchFamily="2" charset="2"/>
                        <a:buChar char=""/>
                      </a:pPr>
                      <a:r>
                        <a:rPr lang="en-US" sz="800">
                          <a:effectLst/>
                        </a:rPr>
                        <a:t>8 VMs (32 cores, 64GB) for first 8 instruments (BEER, BIFROST, CSPEC, DREAM, ESTIA, LOKI, MAGIC, ODIN) – (2020Q3)</a:t>
                      </a:r>
                      <a:endParaRPr lang="da-DK" sz="800">
                        <a:effectLst/>
                      </a:endParaRPr>
                    </a:p>
                    <a:p>
                      <a:pPr marL="342900" lvl="0" indent="-342900">
                        <a:spcAft>
                          <a:spcPts val="0"/>
                        </a:spcAft>
                        <a:buFont typeface="Symbol" pitchFamily="2" charset="2"/>
                        <a:buChar char=""/>
                      </a:pPr>
                      <a:r>
                        <a:rPr lang="en-US" sz="800">
                          <a:effectLst/>
                        </a:rPr>
                        <a:t>7 VMs (28 cores, 56GB) for next 7 instruments (T-REX, HEIMDAL, SKADI, MIRACLES, FREIA, VESPA, NMX) – (2024H1)</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extLst>
                  <a:ext uri="{0D108BD9-81ED-4DB2-BD59-A6C34878D82A}">
                    <a16:rowId xmlns:a16="http://schemas.microsoft.com/office/drawing/2014/main" val="1727915368"/>
                  </a:ext>
                </a:extLst>
              </a:tr>
              <a:tr h="476417">
                <a:tc vMerge="1">
                  <a:txBody>
                    <a:bodyPr/>
                    <a:lstStyle/>
                    <a:p>
                      <a:endParaRPr lang="en-GB"/>
                    </a:p>
                  </a:txBody>
                  <a:tcPr/>
                </a:tc>
                <a:tc gridSpan="2">
                  <a:txBody>
                    <a:bodyPr/>
                    <a:lstStyle/>
                    <a:p>
                      <a:pPr>
                        <a:spcAft>
                          <a:spcPts val="0"/>
                        </a:spcAft>
                      </a:pPr>
                      <a:r>
                        <a:rPr lang="en-US" sz="800">
                          <a:effectLst/>
                        </a:rPr>
                        <a:t>Installation: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a:txBody>
                    <a:bodyPr/>
                    <a:lstStyle/>
                    <a:p>
                      <a:pPr>
                        <a:spcAft>
                          <a:spcPts val="0"/>
                        </a:spcAft>
                      </a:pPr>
                      <a:r>
                        <a:rPr lang="en-US" sz="800">
                          <a:effectLst/>
                        </a:rPr>
                        <a:t>Some consideration (planning/coordination) must be taken on input to VM environment from TN for the individual instruments (e.g. how will TN data be transmitted (e.g. copper/fiber/switched))</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extLst>
                  <a:ext uri="{0D108BD9-81ED-4DB2-BD59-A6C34878D82A}">
                    <a16:rowId xmlns:a16="http://schemas.microsoft.com/office/drawing/2014/main" val="639797501"/>
                  </a:ext>
                </a:extLst>
              </a:tr>
              <a:tr h="357313">
                <a:tc vMerge="1">
                  <a:txBody>
                    <a:bodyPr/>
                    <a:lstStyle/>
                    <a:p>
                      <a:endParaRPr lang="en-GB"/>
                    </a:p>
                  </a:txBody>
                  <a:tcPr/>
                </a:tc>
                <a:tc gridSpan="2">
                  <a:txBody>
                    <a:bodyPr/>
                    <a:lstStyle/>
                    <a:p>
                      <a:pPr>
                        <a:spcAft>
                          <a:spcPts val="0"/>
                        </a:spcAft>
                      </a:pPr>
                      <a:r>
                        <a:rPr lang="en-US" sz="800">
                          <a:effectLst/>
                        </a:rPr>
                        <a:t>Deployment: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a:txBody>
                    <a:bodyPr/>
                    <a:lstStyle/>
                    <a:p>
                      <a:pPr>
                        <a:spcAft>
                          <a:spcPts val="0"/>
                        </a:spcAft>
                      </a:pPr>
                      <a:r>
                        <a:rPr lang="en-US" sz="800">
                          <a:effectLst/>
                        </a:rPr>
                        <a:t>Standardised base deployment assumed.</a:t>
                      </a:r>
                      <a:br>
                        <a:rPr lang="en-US" sz="800">
                          <a:effectLst/>
                        </a:rPr>
                      </a:br>
                      <a:r>
                        <a:rPr lang="en-US" sz="800">
                          <a:effectLst/>
                        </a:rPr>
                        <a:t>Configuration/coordination work needed to ensure the serving of NICOS clients locally and remotely.</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extLst>
                  <a:ext uri="{0D108BD9-81ED-4DB2-BD59-A6C34878D82A}">
                    <a16:rowId xmlns:a16="http://schemas.microsoft.com/office/drawing/2014/main" val="552752304"/>
                  </a:ext>
                </a:extLst>
              </a:tr>
              <a:tr h="476417">
                <a:tc vMerge="1">
                  <a:txBody>
                    <a:bodyPr/>
                    <a:lstStyle/>
                    <a:p>
                      <a:endParaRPr lang="en-GB"/>
                    </a:p>
                  </a:txBody>
                  <a:tcPr/>
                </a:tc>
                <a:tc gridSpan="2">
                  <a:txBody>
                    <a:bodyPr/>
                    <a:lstStyle/>
                    <a:p>
                      <a:pPr>
                        <a:spcAft>
                          <a:spcPts val="0"/>
                        </a:spcAft>
                      </a:pPr>
                      <a:r>
                        <a:rPr lang="en-US" sz="800">
                          <a:effectLst/>
                        </a:rPr>
                        <a:t>Reliability:</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a:txBody>
                    <a:bodyPr/>
                    <a:lstStyle/>
                    <a:p>
                      <a:pPr>
                        <a:spcAft>
                          <a:spcPts val="0"/>
                        </a:spcAft>
                      </a:pPr>
                      <a:r>
                        <a:rPr lang="en-US" sz="800" dirty="0">
                          <a:effectLst/>
                        </a:rPr>
                        <a:t>Service-failover (to other VM) can be handled within the VM environment – user-experience will need to be tested (e.g., can a new NICOS instance gracefully take over, and how is feedback to user handled)</a:t>
                      </a: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extLst>
                  <a:ext uri="{0D108BD9-81ED-4DB2-BD59-A6C34878D82A}">
                    <a16:rowId xmlns:a16="http://schemas.microsoft.com/office/drawing/2014/main" val="769798652"/>
                  </a:ext>
                </a:extLst>
              </a:tr>
            </a:tbl>
          </a:graphicData>
        </a:graphic>
      </p:graphicFrame>
      <p:sp>
        <p:nvSpPr>
          <p:cNvPr id="4" name="Slide Number Placeholder 3">
            <a:extLst>
              <a:ext uri="{FF2B5EF4-FFF2-40B4-BE49-F238E27FC236}">
                <a16:creationId xmlns:a16="http://schemas.microsoft.com/office/drawing/2014/main" id="{49287E2D-1113-BD42-A3F3-9D7D9B4C908A}"/>
              </a:ext>
            </a:extLst>
          </p:cNvPr>
          <p:cNvSpPr>
            <a:spLocks noGrp="1"/>
          </p:cNvSpPr>
          <p:nvPr>
            <p:ph type="sldNum" sz="quarter" idx="12"/>
          </p:nvPr>
        </p:nvSpPr>
        <p:spPr/>
        <p:txBody>
          <a:bodyPr/>
          <a:lstStyle/>
          <a:p>
            <a:fld id="{551115BC-487E-4422-894C-CB7CD3E79223}" type="slidenum">
              <a:rPr lang="sv-SE" smtClean="0"/>
              <a:t>32</a:t>
            </a:fld>
            <a:endParaRPr lang="sv-SE" dirty="0"/>
          </a:p>
        </p:txBody>
      </p:sp>
      <p:sp>
        <p:nvSpPr>
          <p:cNvPr id="6" name="Rectangle 5">
            <a:extLst>
              <a:ext uri="{FF2B5EF4-FFF2-40B4-BE49-F238E27FC236}">
                <a16:creationId xmlns:a16="http://schemas.microsoft.com/office/drawing/2014/main" id="{6068EBAB-8761-8644-AD62-7C57A61A2905}"/>
              </a:ext>
            </a:extLst>
          </p:cNvPr>
          <p:cNvSpPr/>
          <p:nvPr/>
        </p:nvSpPr>
        <p:spPr>
          <a:xfrm rot="16200000">
            <a:off x="2368747" y="4457095"/>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3615293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3A2A-4D13-9449-821C-0E663C367EE0}"/>
              </a:ext>
            </a:extLst>
          </p:cNvPr>
          <p:cNvSpPr>
            <a:spLocks noGrp="1"/>
          </p:cNvSpPr>
          <p:nvPr>
            <p:ph type="title"/>
          </p:nvPr>
        </p:nvSpPr>
        <p:spPr/>
        <p:txBody>
          <a:bodyPr/>
          <a:lstStyle/>
          <a:p>
            <a:r>
              <a:rPr lang="en-GB" dirty="0"/>
              <a:t>Requirements: Kafka cluster (Sep 2019)</a:t>
            </a:r>
          </a:p>
        </p:txBody>
      </p:sp>
      <p:graphicFrame>
        <p:nvGraphicFramePr>
          <p:cNvPr id="5" name="Content Placeholder 4">
            <a:extLst>
              <a:ext uri="{FF2B5EF4-FFF2-40B4-BE49-F238E27FC236}">
                <a16:creationId xmlns:a16="http://schemas.microsoft.com/office/drawing/2014/main" id="{40F1000D-58C9-9B43-A4FF-7E1618A0696E}"/>
              </a:ext>
            </a:extLst>
          </p:cNvPr>
          <p:cNvGraphicFramePr>
            <a:graphicFrameLocks noGrp="1"/>
          </p:cNvGraphicFramePr>
          <p:nvPr>
            <p:ph idx="1"/>
          </p:nvPr>
        </p:nvGraphicFramePr>
        <p:xfrm>
          <a:off x="2914995" y="1462882"/>
          <a:ext cx="6362010" cy="4800600"/>
        </p:xfrm>
        <a:graphic>
          <a:graphicData uri="http://schemas.openxmlformats.org/drawingml/2006/table">
            <a:tbl>
              <a:tblPr firstRow="1" firstCol="1" bandRow="1">
                <a:tableStyleId>{5C22544A-7EE6-4342-B048-85BDC9FD1C3A}</a:tableStyleId>
              </a:tblPr>
              <a:tblGrid>
                <a:gridCol w="915176">
                  <a:extLst>
                    <a:ext uri="{9D8B030D-6E8A-4147-A177-3AD203B41FA5}">
                      <a16:colId xmlns:a16="http://schemas.microsoft.com/office/drawing/2014/main" val="2043201879"/>
                    </a:ext>
                  </a:extLst>
                </a:gridCol>
                <a:gridCol w="2680357">
                  <a:extLst>
                    <a:ext uri="{9D8B030D-6E8A-4147-A177-3AD203B41FA5}">
                      <a16:colId xmlns:a16="http://schemas.microsoft.com/office/drawing/2014/main" val="2513315325"/>
                    </a:ext>
                  </a:extLst>
                </a:gridCol>
                <a:gridCol w="86120">
                  <a:extLst>
                    <a:ext uri="{9D8B030D-6E8A-4147-A177-3AD203B41FA5}">
                      <a16:colId xmlns:a16="http://schemas.microsoft.com/office/drawing/2014/main" val="1931999952"/>
                    </a:ext>
                  </a:extLst>
                </a:gridCol>
                <a:gridCol w="2680357">
                  <a:extLst>
                    <a:ext uri="{9D8B030D-6E8A-4147-A177-3AD203B41FA5}">
                      <a16:colId xmlns:a16="http://schemas.microsoft.com/office/drawing/2014/main" val="2597019869"/>
                    </a:ext>
                  </a:extLst>
                </a:gridCol>
              </a:tblGrid>
              <a:tr h="133117">
                <a:tc>
                  <a:txBody>
                    <a:bodyPr/>
                    <a:lstStyle/>
                    <a:p>
                      <a:pPr>
                        <a:spcAft>
                          <a:spcPts val="0"/>
                        </a:spcAft>
                      </a:pPr>
                      <a:r>
                        <a:rPr lang="en-US" sz="900">
                          <a:effectLst/>
                        </a:rPr>
                        <a:t>Type:</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Kafka Cluster</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74431798"/>
                  </a:ext>
                </a:extLst>
              </a:tr>
              <a:tr h="133117">
                <a:tc>
                  <a:txBody>
                    <a:bodyPr/>
                    <a:lstStyle/>
                    <a:p>
                      <a:pPr>
                        <a:spcAft>
                          <a:spcPts val="0"/>
                        </a:spcAft>
                      </a:pPr>
                      <a:r>
                        <a:rPr lang="en-US" sz="900">
                          <a:effectLst/>
                        </a:rPr>
                        <a:t>Function: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Data/event aggregation (creation of ‘raw’ data files through aggregation of event files and relevant meta-data)</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92738217"/>
                  </a:ext>
                </a:extLst>
              </a:tr>
              <a:tr h="931816">
                <a:tc rowSpan="2">
                  <a:txBody>
                    <a:bodyPr/>
                    <a:lstStyle/>
                    <a:p>
                      <a:pPr>
                        <a:spcAft>
                          <a:spcPts val="0"/>
                        </a:spcAft>
                      </a:pPr>
                      <a:r>
                        <a:rPr lang="en-US" sz="900">
                          <a:effectLst/>
                        </a:rPr>
                        <a:t>Interfaces: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a:txBody>
                    <a:bodyPr/>
                    <a:lstStyle/>
                    <a:p>
                      <a:pPr>
                        <a:spcAft>
                          <a:spcPts val="0"/>
                        </a:spcAft>
                      </a:pPr>
                      <a:r>
                        <a:rPr lang="en-US" sz="900">
                          <a:effectLst/>
                        </a:rPr>
                        <a:t>In: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2">
                  <a:txBody>
                    <a:bodyPr/>
                    <a:lstStyle/>
                    <a:p>
                      <a:pPr>
                        <a:spcAft>
                          <a:spcPts val="0"/>
                        </a:spcAft>
                      </a:pPr>
                      <a:r>
                        <a:rPr lang="en-US" sz="900">
                          <a:effectLst/>
                        </a:rPr>
                        <a:t>Providers:</a:t>
                      </a:r>
                      <a:br>
                        <a:rPr lang="en-US" sz="900">
                          <a:effectLst/>
                        </a:rPr>
                      </a:br>
                      <a:r>
                        <a:rPr lang="en-US" sz="900">
                          <a:effectLst/>
                        </a:rPr>
                        <a:t>  Event-data from EFU(s)</a:t>
                      </a:r>
                      <a:br>
                        <a:rPr lang="en-US" sz="900">
                          <a:effectLst/>
                        </a:rPr>
                      </a:br>
                      <a:r>
                        <a:rPr lang="en-US" sz="900">
                          <a:effectLst/>
                        </a:rPr>
                        <a:t>  EPICS data from Fast Sample Environment</a:t>
                      </a:r>
                      <a:br>
                        <a:rPr lang="en-US" sz="900">
                          <a:effectLst/>
                        </a:rPr>
                      </a:br>
                      <a:r>
                        <a:rPr lang="en-US" sz="900">
                          <a:effectLst/>
                        </a:rPr>
                        <a:t>  EPICS data from EPICS Forwarder</a:t>
                      </a:r>
                      <a:br>
                        <a:rPr lang="en-US" sz="900">
                          <a:effectLst/>
                        </a:rPr>
                      </a:br>
                      <a:r>
                        <a:rPr lang="en-US" sz="900">
                          <a:effectLst/>
                        </a:rPr>
                        <a:t>  BCS data from NICOS server</a:t>
                      </a:r>
                      <a:endParaRPr lang="da-DK" sz="900">
                        <a:effectLst/>
                      </a:endParaRPr>
                    </a:p>
                    <a:p>
                      <a:pPr>
                        <a:spcAft>
                          <a:spcPts val="0"/>
                        </a:spcAft>
                      </a:pPr>
                      <a:r>
                        <a:rPr lang="en-US" sz="900">
                          <a:effectLst/>
                        </a:rPr>
                        <a:t>  DRAM stack?</a:t>
                      </a:r>
                      <a:br>
                        <a:rPr lang="en-US" sz="900">
                          <a:effectLst/>
                        </a:rPr>
                      </a:br>
                      <a:r>
                        <a:rPr lang="en-US" sz="900">
                          <a:effectLst/>
                        </a:rPr>
                        <a:t>Kafka-broker data from Kafka-cluster/Zookeeper</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extLst>
                  <a:ext uri="{0D108BD9-81ED-4DB2-BD59-A6C34878D82A}">
                    <a16:rowId xmlns:a16="http://schemas.microsoft.com/office/drawing/2014/main" val="2144468729"/>
                  </a:ext>
                </a:extLst>
              </a:tr>
              <a:tr h="532466">
                <a:tc vMerge="1">
                  <a:txBody>
                    <a:bodyPr/>
                    <a:lstStyle/>
                    <a:p>
                      <a:endParaRPr lang="en-GB"/>
                    </a:p>
                  </a:txBody>
                  <a:tcPr/>
                </a:tc>
                <a:tc>
                  <a:txBody>
                    <a:bodyPr/>
                    <a:lstStyle/>
                    <a:p>
                      <a:pPr>
                        <a:spcAft>
                          <a:spcPts val="0"/>
                        </a:spcAft>
                      </a:pPr>
                      <a:r>
                        <a:rPr lang="en-US" sz="900">
                          <a:effectLst/>
                        </a:rPr>
                        <a:t>Out: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2">
                  <a:txBody>
                    <a:bodyPr/>
                    <a:lstStyle/>
                    <a:p>
                      <a:pPr>
                        <a:spcAft>
                          <a:spcPts val="0"/>
                        </a:spcAft>
                      </a:pPr>
                      <a:r>
                        <a:rPr lang="en-US" sz="900">
                          <a:effectLst/>
                        </a:rPr>
                        <a:t>Consumers:</a:t>
                      </a:r>
                      <a:endParaRPr lang="da-DK" sz="900">
                        <a:effectLst/>
                      </a:endParaRPr>
                    </a:p>
                    <a:p>
                      <a:pPr>
                        <a:spcAft>
                          <a:spcPts val="0"/>
                        </a:spcAft>
                      </a:pPr>
                      <a:r>
                        <a:rPr lang="en-US" sz="900">
                          <a:effectLst/>
                        </a:rPr>
                        <a:t>  Filewriter</a:t>
                      </a:r>
                      <a:endParaRPr lang="da-DK" sz="900">
                        <a:effectLst/>
                      </a:endParaRPr>
                    </a:p>
                    <a:p>
                      <a:pPr>
                        <a:spcAft>
                          <a:spcPts val="0"/>
                        </a:spcAft>
                      </a:pPr>
                      <a:r>
                        <a:rPr lang="en-US" sz="900">
                          <a:effectLst/>
                        </a:rPr>
                        <a:t>  Mantid (DRAM stack)</a:t>
                      </a:r>
                      <a:endParaRPr lang="da-DK" sz="900">
                        <a:effectLst/>
                      </a:endParaRPr>
                    </a:p>
                    <a:p>
                      <a:pPr>
                        <a:spcAft>
                          <a:spcPts val="0"/>
                        </a:spcAft>
                      </a:pPr>
                      <a:r>
                        <a:rPr lang="en-US" sz="900">
                          <a:effectLst/>
                        </a:rPr>
                        <a:t>Kafka-broker data from Kafka-cluster/Zookeeper</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extLst>
                  <a:ext uri="{0D108BD9-81ED-4DB2-BD59-A6C34878D82A}">
                    <a16:rowId xmlns:a16="http://schemas.microsoft.com/office/drawing/2014/main" val="2792266312"/>
                  </a:ext>
                </a:extLst>
              </a:tr>
              <a:tr h="399350">
                <a:tc>
                  <a:txBody>
                    <a:bodyPr/>
                    <a:lstStyle/>
                    <a:p>
                      <a:pPr>
                        <a:spcAft>
                          <a:spcPts val="0"/>
                        </a:spcAft>
                      </a:pPr>
                      <a:r>
                        <a:rPr lang="en-US" sz="900">
                          <a:effectLst/>
                        </a:rPr>
                        <a:t>Specifications: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2x8 cores (more needed?)</a:t>
                      </a:r>
                      <a:endParaRPr lang="da-DK" sz="900">
                        <a:effectLst/>
                      </a:endParaRPr>
                    </a:p>
                    <a:p>
                      <a:pPr>
                        <a:spcAft>
                          <a:spcPts val="0"/>
                        </a:spcAft>
                      </a:pPr>
                      <a:r>
                        <a:rPr lang="en-US" sz="900">
                          <a:effectLst/>
                        </a:rPr>
                        <a:t>64GB RAM (8x8)</a:t>
                      </a:r>
                      <a:endParaRPr lang="da-DK" sz="900">
                        <a:effectLst/>
                      </a:endParaRPr>
                    </a:p>
                    <a:p>
                      <a:pPr>
                        <a:spcAft>
                          <a:spcPts val="0"/>
                        </a:spcAft>
                      </a:pPr>
                      <a:r>
                        <a:rPr lang="en-US" sz="900">
                          <a:effectLst/>
                        </a:rPr>
                        <a:t>4xSSD (480GB), 8xHDD (4TB)</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4210367"/>
                  </a:ext>
                </a:extLst>
              </a:tr>
              <a:tr h="133117">
                <a:tc>
                  <a:txBody>
                    <a:bodyPr/>
                    <a:lstStyle/>
                    <a:p>
                      <a:pPr>
                        <a:spcAft>
                          <a:spcPts val="0"/>
                        </a:spcAft>
                      </a:pPr>
                      <a:r>
                        <a:rPr lang="en-US" sz="900">
                          <a:effectLst/>
                        </a:rPr>
                        <a:t>Network: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4x25G ethernet (100G ethernet switches with 4x25G breakout)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6983566"/>
                  </a:ext>
                </a:extLst>
              </a:tr>
              <a:tr h="399350">
                <a:tc>
                  <a:txBody>
                    <a:bodyPr/>
                    <a:lstStyle/>
                    <a:p>
                      <a:pPr>
                        <a:spcAft>
                          <a:spcPts val="0"/>
                        </a:spcAft>
                      </a:pPr>
                      <a:r>
                        <a:rPr lang="en-US" sz="900">
                          <a:effectLst/>
                        </a:rPr>
                        <a:t>Implementation: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One common Kafka-cluster for all instruments.</a:t>
                      </a:r>
                      <a:endParaRPr lang="da-DK" sz="900">
                        <a:effectLst/>
                      </a:endParaRPr>
                    </a:p>
                    <a:p>
                      <a:pPr>
                        <a:spcAft>
                          <a:spcPts val="0"/>
                        </a:spcAft>
                      </a:pPr>
                      <a:r>
                        <a:rPr lang="en-US" sz="900">
                          <a:effectLst/>
                        </a:rPr>
                        <a:t>21 physical nodes expected (at 15 instruments) (21 nodes for equal balancing across 3 racks).</a:t>
                      </a:r>
                      <a:br>
                        <a:rPr lang="en-US" sz="900">
                          <a:effectLst/>
                        </a:rPr>
                      </a:br>
                      <a:r>
                        <a:rPr lang="en-US" sz="900">
                          <a:effectLst/>
                        </a:rPr>
                        <a:t>Zookeeper integrated in Kafka-cluster.</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80675540"/>
                  </a:ext>
                </a:extLst>
              </a:tr>
              <a:tr h="133117">
                <a:tc>
                  <a:txBody>
                    <a:bodyPr/>
                    <a:lstStyle/>
                    <a:p>
                      <a:pPr>
                        <a:spcAft>
                          <a:spcPts val="0"/>
                        </a:spcAft>
                      </a:pPr>
                      <a:r>
                        <a:rPr lang="en-US" sz="900">
                          <a:effectLst/>
                        </a:rPr>
                        <a:t>Cost (est.):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12k€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50124842"/>
                  </a:ext>
                </a:extLst>
              </a:tr>
              <a:tr h="665583">
                <a:tc rowSpan="4">
                  <a:txBody>
                    <a:bodyPr/>
                    <a:lstStyle/>
                    <a:p>
                      <a:pPr>
                        <a:spcAft>
                          <a:spcPts val="0"/>
                        </a:spcAft>
                      </a:pPr>
                      <a:r>
                        <a:rPr lang="en-US" sz="900">
                          <a:effectLst/>
                        </a:rPr>
                        <a:t>Considerations:</a:t>
                      </a:r>
                      <a:endParaRPr lang="da-DK" sz="900">
                        <a:effectLst/>
                      </a:endParaRPr>
                    </a:p>
                    <a:p>
                      <a:pPr>
                        <a:spcAft>
                          <a:spcPts val="0"/>
                        </a:spcAft>
                      </a:pPr>
                      <a:r>
                        <a:rPr lang="en-US" sz="900">
                          <a:effectLst/>
                        </a:rPr>
                        <a:t> </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2">
                  <a:txBody>
                    <a:bodyPr/>
                    <a:lstStyle/>
                    <a:p>
                      <a:pPr>
                        <a:spcAft>
                          <a:spcPts val="0"/>
                        </a:spcAft>
                      </a:pPr>
                      <a:r>
                        <a:rPr lang="en-US" sz="900">
                          <a:effectLst/>
                        </a:rPr>
                        <a:t>Procurement: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a:effectLst/>
                        </a:rPr>
                        <a:t>Consider buying kafka nodes in batches:</a:t>
                      </a:r>
                      <a:endParaRPr lang="da-DK" sz="900">
                        <a:effectLst/>
                      </a:endParaRPr>
                    </a:p>
                    <a:p>
                      <a:pPr marL="342900" lvl="0" indent="-342900">
                        <a:spcAft>
                          <a:spcPts val="0"/>
                        </a:spcAft>
                        <a:buFont typeface="Symbol" pitchFamily="2" charset="2"/>
                        <a:buChar char=""/>
                      </a:pPr>
                      <a:r>
                        <a:rPr lang="en-US" sz="900">
                          <a:effectLst/>
                        </a:rPr>
                        <a:t>11 nodes - (BEER, BIFROST, CSPEC, DREAM, ESTIA, LOKI, MAGIC, ODIN) – (2020Q3)</a:t>
                      </a:r>
                      <a:endParaRPr lang="da-DK" sz="900">
                        <a:effectLst/>
                      </a:endParaRPr>
                    </a:p>
                    <a:p>
                      <a:pPr marL="342900" lvl="0" indent="-342900">
                        <a:spcAft>
                          <a:spcPts val="0"/>
                        </a:spcAft>
                        <a:buFont typeface="Symbol" pitchFamily="2" charset="2"/>
                        <a:buChar char=""/>
                      </a:pPr>
                      <a:r>
                        <a:rPr lang="en-US" sz="900">
                          <a:effectLst/>
                        </a:rPr>
                        <a:t>10 nodes (T-REX, HEIMDAL, SKADI, MIRACLES, FREIA, VESPA, NMX) – (2024H1)</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2176851660"/>
                  </a:ext>
                </a:extLst>
              </a:tr>
              <a:tr h="133117">
                <a:tc vMerge="1">
                  <a:txBody>
                    <a:bodyPr/>
                    <a:lstStyle/>
                    <a:p>
                      <a:endParaRPr lang="en-GB"/>
                    </a:p>
                  </a:txBody>
                  <a:tcPr/>
                </a:tc>
                <a:tc gridSpan="2">
                  <a:txBody>
                    <a:bodyPr/>
                    <a:lstStyle/>
                    <a:p>
                      <a:pPr>
                        <a:spcAft>
                          <a:spcPts val="0"/>
                        </a:spcAft>
                      </a:pPr>
                      <a:r>
                        <a:rPr lang="en-US" sz="900">
                          <a:effectLst/>
                        </a:rPr>
                        <a:t>Installation: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a:effectLst/>
                        </a:rPr>
                        <a:t>For reliability, consider installing across 3 racks.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159272166"/>
                  </a:ext>
                </a:extLst>
              </a:tr>
              <a:tr h="133117">
                <a:tc vMerge="1">
                  <a:txBody>
                    <a:bodyPr/>
                    <a:lstStyle/>
                    <a:p>
                      <a:endParaRPr lang="en-GB"/>
                    </a:p>
                  </a:txBody>
                  <a:tcPr/>
                </a:tc>
                <a:tc gridSpan="2">
                  <a:txBody>
                    <a:bodyPr/>
                    <a:lstStyle/>
                    <a:p>
                      <a:pPr>
                        <a:spcAft>
                          <a:spcPts val="0"/>
                        </a:spcAft>
                      </a:pPr>
                      <a:r>
                        <a:rPr lang="en-US" sz="900">
                          <a:effectLst/>
                        </a:rPr>
                        <a:t>Deployment: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a:effectLst/>
                        </a:rPr>
                        <a:t>Standardised base deployment assumed.</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3204175514"/>
                  </a:ext>
                </a:extLst>
              </a:tr>
              <a:tr h="798699">
                <a:tc vMerge="1">
                  <a:txBody>
                    <a:bodyPr/>
                    <a:lstStyle/>
                    <a:p>
                      <a:endParaRPr lang="en-GB"/>
                    </a:p>
                  </a:txBody>
                  <a:tcPr/>
                </a:tc>
                <a:tc gridSpan="2">
                  <a:txBody>
                    <a:bodyPr/>
                    <a:lstStyle/>
                    <a:p>
                      <a:pPr>
                        <a:spcAft>
                          <a:spcPts val="0"/>
                        </a:spcAft>
                      </a:pPr>
                      <a:r>
                        <a:rPr lang="en-US" sz="900">
                          <a:effectLst/>
                        </a:rPr>
                        <a:t>Reliability:</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dirty="0">
                          <a:effectLst/>
                        </a:rPr>
                        <a:t>Built-in high reliability/resiliency (e.g. 3-part replication) and failover.</a:t>
                      </a:r>
                      <a:endParaRPr lang="da-DK" sz="900" dirty="0">
                        <a:effectLst/>
                      </a:endParaRPr>
                    </a:p>
                    <a:p>
                      <a:pPr>
                        <a:spcAft>
                          <a:spcPts val="0"/>
                        </a:spcAft>
                      </a:pPr>
                      <a:r>
                        <a:rPr lang="en-US" sz="900" dirty="0">
                          <a:effectLst/>
                        </a:rPr>
                        <a:t>Replaying Kafka-logs enables experiments to be ‘resumed’ in case of temporary outages happening ‘down-stream’.</a:t>
                      </a:r>
                      <a:endParaRPr lang="da-DK" sz="900" dirty="0">
                        <a:effectLst/>
                      </a:endParaRPr>
                    </a:p>
                    <a:p>
                      <a:pPr>
                        <a:spcAft>
                          <a:spcPts val="0"/>
                        </a:spcAft>
                      </a:pPr>
                      <a:r>
                        <a:rPr lang="en-US" sz="900" dirty="0">
                          <a:effectLst/>
                        </a:rPr>
                        <a:t>Can be installed e.g. across 3 racks to increase reliability.</a:t>
                      </a:r>
                      <a:endParaRPr lang="da-DK"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3328070173"/>
                  </a:ext>
                </a:extLst>
              </a:tr>
            </a:tbl>
          </a:graphicData>
        </a:graphic>
      </p:graphicFrame>
      <p:sp>
        <p:nvSpPr>
          <p:cNvPr id="4" name="Slide Number Placeholder 3">
            <a:extLst>
              <a:ext uri="{FF2B5EF4-FFF2-40B4-BE49-F238E27FC236}">
                <a16:creationId xmlns:a16="http://schemas.microsoft.com/office/drawing/2014/main" id="{4107D7E3-2884-1C4C-AE7F-754CCFBF3C50}"/>
              </a:ext>
            </a:extLst>
          </p:cNvPr>
          <p:cNvSpPr>
            <a:spLocks noGrp="1"/>
          </p:cNvSpPr>
          <p:nvPr>
            <p:ph type="sldNum" sz="quarter" idx="12"/>
          </p:nvPr>
        </p:nvSpPr>
        <p:spPr/>
        <p:txBody>
          <a:bodyPr/>
          <a:lstStyle/>
          <a:p>
            <a:fld id="{551115BC-487E-4422-894C-CB7CD3E79223}" type="slidenum">
              <a:rPr lang="sv-SE" smtClean="0"/>
              <a:t>33</a:t>
            </a:fld>
            <a:endParaRPr lang="sv-SE" dirty="0"/>
          </a:p>
        </p:txBody>
      </p:sp>
      <p:sp>
        <p:nvSpPr>
          <p:cNvPr id="6" name="Rectangle 5">
            <a:extLst>
              <a:ext uri="{FF2B5EF4-FFF2-40B4-BE49-F238E27FC236}">
                <a16:creationId xmlns:a16="http://schemas.microsoft.com/office/drawing/2014/main" id="{7D919B4C-575E-BB45-9193-98734BFD864E}"/>
              </a:ext>
            </a:extLst>
          </p:cNvPr>
          <p:cNvSpPr/>
          <p:nvPr/>
        </p:nvSpPr>
        <p:spPr>
          <a:xfrm rot="16200000">
            <a:off x="2080715" y="4560464"/>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2612534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6882-28D3-2B4D-89C8-FABCDDFD1CCC}"/>
              </a:ext>
            </a:extLst>
          </p:cNvPr>
          <p:cNvSpPr>
            <a:spLocks noGrp="1"/>
          </p:cNvSpPr>
          <p:nvPr>
            <p:ph type="title"/>
          </p:nvPr>
        </p:nvSpPr>
        <p:spPr/>
        <p:txBody>
          <a:bodyPr/>
          <a:lstStyle/>
          <a:p>
            <a:r>
              <a:rPr lang="en-GB" dirty="0"/>
              <a:t>Requirements: </a:t>
            </a:r>
            <a:r>
              <a:rPr lang="en-GB" dirty="0" err="1"/>
              <a:t>Filewriter</a:t>
            </a:r>
            <a:r>
              <a:rPr lang="en-GB" dirty="0"/>
              <a:t> (Sep 2019)</a:t>
            </a:r>
          </a:p>
        </p:txBody>
      </p:sp>
      <p:graphicFrame>
        <p:nvGraphicFramePr>
          <p:cNvPr id="5" name="Content Placeholder 4">
            <a:extLst>
              <a:ext uri="{FF2B5EF4-FFF2-40B4-BE49-F238E27FC236}">
                <a16:creationId xmlns:a16="http://schemas.microsoft.com/office/drawing/2014/main" id="{35653E6E-A0CA-6E4F-845C-D4F5E35978AE}"/>
              </a:ext>
            </a:extLst>
          </p:cNvPr>
          <p:cNvGraphicFramePr>
            <a:graphicFrameLocks noGrp="1"/>
          </p:cNvGraphicFramePr>
          <p:nvPr>
            <p:ph idx="1"/>
          </p:nvPr>
        </p:nvGraphicFramePr>
        <p:xfrm>
          <a:off x="2233351" y="1432402"/>
          <a:ext cx="7725297" cy="4861560"/>
        </p:xfrm>
        <a:graphic>
          <a:graphicData uri="http://schemas.openxmlformats.org/drawingml/2006/table">
            <a:tbl>
              <a:tblPr firstRow="1" firstCol="1" bandRow="1">
                <a:tableStyleId>{5C22544A-7EE6-4342-B048-85BDC9FD1C3A}</a:tableStyleId>
              </a:tblPr>
              <a:tblGrid>
                <a:gridCol w="1111285">
                  <a:extLst>
                    <a:ext uri="{9D8B030D-6E8A-4147-A177-3AD203B41FA5}">
                      <a16:colId xmlns:a16="http://schemas.microsoft.com/office/drawing/2014/main" val="999453001"/>
                    </a:ext>
                  </a:extLst>
                </a:gridCol>
                <a:gridCol w="3254719">
                  <a:extLst>
                    <a:ext uri="{9D8B030D-6E8A-4147-A177-3AD203B41FA5}">
                      <a16:colId xmlns:a16="http://schemas.microsoft.com/office/drawing/2014/main" val="309916329"/>
                    </a:ext>
                  </a:extLst>
                </a:gridCol>
                <a:gridCol w="104574">
                  <a:extLst>
                    <a:ext uri="{9D8B030D-6E8A-4147-A177-3AD203B41FA5}">
                      <a16:colId xmlns:a16="http://schemas.microsoft.com/office/drawing/2014/main" val="223265967"/>
                    </a:ext>
                  </a:extLst>
                </a:gridCol>
                <a:gridCol w="3254719">
                  <a:extLst>
                    <a:ext uri="{9D8B030D-6E8A-4147-A177-3AD203B41FA5}">
                      <a16:colId xmlns:a16="http://schemas.microsoft.com/office/drawing/2014/main" val="4293296981"/>
                    </a:ext>
                  </a:extLst>
                </a:gridCol>
              </a:tblGrid>
              <a:tr h="161642">
                <a:tc>
                  <a:txBody>
                    <a:bodyPr/>
                    <a:lstStyle/>
                    <a:p>
                      <a:pPr>
                        <a:spcAft>
                          <a:spcPts val="0"/>
                        </a:spcAft>
                      </a:pPr>
                      <a:r>
                        <a:rPr lang="en-US" sz="1100">
                          <a:effectLst/>
                        </a:rPr>
                        <a:t>Type: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3">
                  <a:txBody>
                    <a:bodyPr/>
                    <a:lstStyle/>
                    <a:p>
                      <a:pPr>
                        <a:spcAft>
                          <a:spcPts val="0"/>
                        </a:spcAft>
                      </a:pPr>
                      <a:r>
                        <a:rPr lang="en-US" sz="1100">
                          <a:effectLst/>
                        </a:rPr>
                        <a:t>Filewriter</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16504511"/>
                  </a:ext>
                </a:extLst>
              </a:tr>
              <a:tr h="161642">
                <a:tc>
                  <a:txBody>
                    <a:bodyPr/>
                    <a:lstStyle/>
                    <a:p>
                      <a:pPr>
                        <a:spcAft>
                          <a:spcPts val="0"/>
                        </a:spcAft>
                      </a:pPr>
                      <a:r>
                        <a:rPr lang="en-US" sz="1100">
                          <a:effectLst/>
                        </a:rPr>
                        <a:t>Function: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3">
                  <a:txBody>
                    <a:bodyPr/>
                    <a:lstStyle/>
                    <a:p>
                      <a:pPr>
                        <a:spcAft>
                          <a:spcPts val="0"/>
                        </a:spcAft>
                      </a:pPr>
                      <a:r>
                        <a:rPr lang="en-US" sz="1100">
                          <a:effectLst/>
                        </a:rPr>
                        <a:t>Writing event-files to disk</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9037227"/>
                  </a:ext>
                </a:extLst>
              </a:tr>
              <a:tr h="161642">
                <a:tc rowSpan="2">
                  <a:txBody>
                    <a:bodyPr/>
                    <a:lstStyle/>
                    <a:p>
                      <a:pPr>
                        <a:spcAft>
                          <a:spcPts val="0"/>
                        </a:spcAft>
                      </a:pPr>
                      <a:r>
                        <a:rPr lang="en-US" sz="1100">
                          <a:effectLst/>
                        </a:rPr>
                        <a:t>Interfaces: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a:txBody>
                    <a:bodyPr/>
                    <a:lstStyle/>
                    <a:p>
                      <a:pPr>
                        <a:spcAft>
                          <a:spcPts val="0"/>
                        </a:spcAft>
                      </a:pPr>
                      <a:r>
                        <a:rPr lang="en-US" sz="1100">
                          <a:effectLst/>
                        </a:rPr>
                        <a:t>In: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2">
                  <a:txBody>
                    <a:bodyPr/>
                    <a:lstStyle/>
                    <a:p>
                      <a:pPr>
                        <a:spcAft>
                          <a:spcPts val="0"/>
                        </a:spcAft>
                      </a:pPr>
                      <a:r>
                        <a:rPr lang="en-US" sz="1100">
                          <a:effectLst/>
                        </a:rPr>
                        <a:t>Consumer of Kafka-cluster data</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extLst>
                  <a:ext uri="{0D108BD9-81ED-4DB2-BD59-A6C34878D82A}">
                    <a16:rowId xmlns:a16="http://schemas.microsoft.com/office/drawing/2014/main" val="2434842383"/>
                  </a:ext>
                </a:extLst>
              </a:tr>
              <a:tr h="161642">
                <a:tc vMerge="1">
                  <a:txBody>
                    <a:bodyPr/>
                    <a:lstStyle/>
                    <a:p>
                      <a:endParaRPr lang="en-GB"/>
                    </a:p>
                  </a:txBody>
                  <a:tcPr/>
                </a:tc>
                <a:tc>
                  <a:txBody>
                    <a:bodyPr/>
                    <a:lstStyle/>
                    <a:p>
                      <a:pPr>
                        <a:spcAft>
                          <a:spcPts val="0"/>
                        </a:spcAft>
                      </a:pPr>
                      <a:r>
                        <a:rPr lang="en-US" sz="1100">
                          <a:effectLst/>
                        </a:rPr>
                        <a:t>Out: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2">
                  <a:txBody>
                    <a:bodyPr/>
                    <a:lstStyle/>
                    <a:p>
                      <a:pPr>
                        <a:spcAft>
                          <a:spcPts val="0"/>
                        </a:spcAft>
                      </a:pPr>
                      <a:r>
                        <a:rPr lang="en-US" sz="1100">
                          <a:effectLst/>
                        </a:rPr>
                        <a:t>Writing of event-files to storage system</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extLst>
                  <a:ext uri="{0D108BD9-81ED-4DB2-BD59-A6C34878D82A}">
                    <a16:rowId xmlns:a16="http://schemas.microsoft.com/office/drawing/2014/main" val="3488152344"/>
                  </a:ext>
                </a:extLst>
              </a:tr>
              <a:tr h="484925">
                <a:tc>
                  <a:txBody>
                    <a:bodyPr/>
                    <a:lstStyle/>
                    <a:p>
                      <a:pPr>
                        <a:spcAft>
                          <a:spcPts val="0"/>
                        </a:spcAft>
                      </a:pPr>
                      <a:r>
                        <a:rPr lang="en-US" sz="1100">
                          <a:effectLst/>
                        </a:rPr>
                        <a:t>Specifications: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3">
                  <a:txBody>
                    <a:bodyPr/>
                    <a:lstStyle/>
                    <a:p>
                      <a:pPr>
                        <a:spcAft>
                          <a:spcPts val="0"/>
                        </a:spcAft>
                      </a:pPr>
                      <a:r>
                        <a:rPr lang="en-US" sz="1100">
                          <a:effectLst/>
                        </a:rPr>
                        <a:t>8 cores</a:t>
                      </a:r>
                      <a:endParaRPr lang="da-DK" sz="1100">
                        <a:effectLst/>
                      </a:endParaRPr>
                    </a:p>
                    <a:p>
                      <a:pPr>
                        <a:spcAft>
                          <a:spcPts val="0"/>
                        </a:spcAft>
                      </a:pPr>
                      <a:r>
                        <a:rPr lang="en-US" sz="1100">
                          <a:effectLst/>
                        </a:rPr>
                        <a:t>64GB RAM (8x8)</a:t>
                      </a:r>
                      <a:endParaRPr lang="da-DK" sz="1100">
                        <a:effectLst/>
                      </a:endParaRPr>
                    </a:p>
                    <a:p>
                      <a:pPr>
                        <a:spcAft>
                          <a:spcPts val="0"/>
                        </a:spcAft>
                      </a:pPr>
                      <a:r>
                        <a:rPr lang="en-US" sz="1100">
                          <a:effectLst/>
                        </a:rPr>
                        <a:t>4xSSD (480GB)</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49119511"/>
                  </a:ext>
                </a:extLst>
              </a:tr>
              <a:tr h="323283">
                <a:tc>
                  <a:txBody>
                    <a:bodyPr/>
                    <a:lstStyle/>
                    <a:p>
                      <a:pPr>
                        <a:spcAft>
                          <a:spcPts val="0"/>
                        </a:spcAft>
                      </a:pPr>
                      <a:r>
                        <a:rPr lang="en-US" sz="1100">
                          <a:effectLst/>
                        </a:rPr>
                        <a:t>Network:</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3">
                  <a:txBody>
                    <a:bodyPr/>
                    <a:lstStyle/>
                    <a:p>
                      <a:pPr>
                        <a:spcAft>
                          <a:spcPts val="0"/>
                        </a:spcAft>
                      </a:pPr>
                      <a:r>
                        <a:rPr lang="en-US" sz="1100">
                          <a:effectLst/>
                        </a:rPr>
                        <a:t>100G ethernet (in from Kafka-cluster)</a:t>
                      </a:r>
                      <a:endParaRPr lang="da-DK" sz="1100">
                        <a:effectLst/>
                      </a:endParaRPr>
                    </a:p>
                    <a:p>
                      <a:pPr>
                        <a:spcAft>
                          <a:spcPts val="0"/>
                        </a:spcAft>
                      </a:pPr>
                      <a:r>
                        <a:rPr lang="en-US" sz="1100">
                          <a:effectLst/>
                        </a:rPr>
                        <a:t>100G EDR Infiniband (out to storage system)</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46695898"/>
                  </a:ext>
                </a:extLst>
              </a:tr>
              <a:tr h="484925">
                <a:tc>
                  <a:txBody>
                    <a:bodyPr/>
                    <a:lstStyle/>
                    <a:p>
                      <a:pPr>
                        <a:spcAft>
                          <a:spcPts val="0"/>
                        </a:spcAft>
                      </a:pPr>
                      <a:r>
                        <a:rPr lang="en-US" sz="1100">
                          <a:effectLst/>
                        </a:rPr>
                        <a:t>Implementation: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3">
                  <a:txBody>
                    <a:bodyPr/>
                    <a:lstStyle/>
                    <a:p>
                      <a:pPr>
                        <a:spcAft>
                          <a:spcPts val="0"/>
                        </a:spcAft>
                      </a:pPr>
                      <a:r>
                        <a:rPr lang="en-US" sz="1100">
                          <a:effectLst/>
                        </a:rPr>
                        <a:t>One file-writer per instrument.</a:t>
                      </a:r>
                      <a:br>
                        <a:rPr lang="en-US" sz="1100">
                          <a:effectLst/>
                        </a:rPr>
                      </a:br>
                      <a:r>
                        <a:rPr lang="en-US" sz="1100">
                          <a:effectLst/>
                        </a:rPr>
                        <a:t>Might be possible to virtualize filewriters for low data-rate instruments, and then use physical nodes for high data-rate instruments.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10153425"/>
                  </a:ext>
                </a:extLst>
              </a:tr>
              <a:tr h="161642">
                <a:tc>
                  <a:txBody>
                    <a:bodyPr/>
                    <a:lstStyle/>
                    <a:p>
                      <a:pPr>
                        <a:spcAft>
                          <a:spcPts val="0"/>
                        </a:spcAft>
                      </a:pPr>
                      <a:r>
                        <a:rPr lang="en-US" sz="1100">
                          <a:effectLst/>
                        </a:rPr>
                        <a:t>Cost (est.):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3">
                  <a:txBody>
                    <a:bodyPr/>
                    <a:lstStyle/>
                    <a:p>
                      <a:pPr>
                        <a:spcAft>
                          <a:spcPts val="0"/>
                        </a:spcAft>
                      </a:pPr>
                      <a:r>
                        <a:rPr lang="en-US" sz="1100">
                          <a:effectLst/>
                        </a:rPr>
                        <a:t>7k€ (or part of VM environment)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69530499"/>
                  </a:ext>
                </a:extLst>
              </a:tr>
              <a:tr h="1293132">
                <a:tc rowSpan="4">
                  <a:txBody>
                    <a:bodyPr/>
                    <a:lstStyle/>
                    <a:p>
                      <a:pPr>
                        <a:spcAft>
                          <a:spcPts val="0"/>
                        </a:spcAft>
                      </a:pPr>
                      <a:r>
                        <a:rPr lang="en-US" sz="1100">
                          <a:effectLst/>
                        </a:rPr>
                        <a:t>Considerations:</a:t>
                      </a:r>
                      <a:endParaRPr lang="da-DK" sz="1100">
                        <a:effectLst/>
                      </a:endParaRPr>
                    </a:p>
                    <a:p>
                      <a:pPr>
                        <a:spcAft>
                          <a:spcPts val="0"/>
                        </a:spcAft>
                      </a:pPr>
                      <a:r>
                        <a:rPr lang="en-US"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2">
                  <a:txBody>
                    <a:bodyPr/>
                    <a:lstStyle/>
                    <a:p>
                      <a:pPr>
                        <a:spcAft>
                          <a:spcPts val="0"/>
                        </a:spcAft>
                      </a:pPr>
                      <a:r>
                        <a:rPr lang="en-US" sz="1100">
                          <a:effectLst/>
                        </a:rPr>
                        <a:t>Procurement: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a:txBody>
                    <a:bodyPr/>
                    <a:lstStyle/>
                    <a:p>
                      <a:pPr>
                        <a:spcAft>
                          <a:spcPts val="0"/>
                        </a:spcAft>
                      </a:pPr>
                      <a:r>
                        <a:rPr lang="en-US" sz="1100">
                          <a:effectLst/>
                        </a:rPr>
                        <a:t>Consider buying physical nodes for the 9 high data-rate instruments, and use VMs for remaining 6:</a:t>
                      </a:r>
                      <a:endParaRPr lang="da-DK" sz="1100">
                        <a:effectLst/>
                      </a:endParaRPr>
                    </a:p>
                    <a:p>
                      <a:pPr marL="342900" lvl="0" indent="-342900">
                        <a:spcAft>
                          <a:spcPts val="0"/>
                        </a:spcAft>
                        <a:buFont typeface="Symbol" pitchFamily="2" charset="2"/>
                        <a:buChar char=""/>
                      </a:pPr>
                      <a:r>
                        <a:rPr lang="en-US" sz="1100">
                          <a:effectLst/>
                        </a:rPr>
                        <a:t>6 nodes - (BIFROST, CSPEC, DREAM, ESTIA, MAGIC, ODIN) – (2020Q3)</a:t>
                      </a:r>
                      <a:endParaRPr lang="da-DK" sz="1100">
                        <a:effectLst/>
                      </a:endParaRPr>
                    </a:p>
                    <a:p>
                      <a:pPr marL="342900" lvl="0" indent="-342900">
                        <a:spcAft>
                          <a:spcPts val="0"/>
                        </a:spcAft>
                        <a:buFont typeface="Symbol" pitchFamily="2" charset="2"/>
                        <a:buChar char=""/>
                      </a:pPr>
                      <a:r>
                        <a:rPr lang="en-US" sz="1100">
                          <a:effectLst/>
                        </a:rPr>
                        <a:t>2 VMs (16 cores, 128GB) – (BEER, LOKI) – (2020Q3)</a:t>
                      </a:r>
                      <a:endParaRPr lang="da-DK" sz="1100">
                        <a:effectLst/>
                      </a:endParaRPr>
                    </a:p>
                    <a:p>
                      <a:pPr marL="342900" lvl="0" indent="-342900">
                        <a:spcAft>
                          <a:spcPts val="0"/>
                        </a:spcAft>
                        <a:buFont typeface="Symbol" pitchFamily="2" charset="2"/>
                        <a:buChar char=""/>
                      </a:pPr>
                      <a:r>
                        <a:rPr lang="en-US" sz="1100">
                          <a:effectLst/>
                        </a:rPr>
                        <a:t>3 nodes (T-REX, HEIMDAL, FREIA) – (2024H1)</a:t>
                      </a:r>
                      <a:endParaRPr lang="da-DK" sz="1100">
                        <a:effectLst/>
                      </a:endParaRPr>
                    </a:p>
                    <a:p>
                      <a:pPr marL="342900" lvl="0" indent="-342900">
                        <a:spcAft>
                          <a:spcPts val="0"/>
                        </a:spcAft>
                        <a:buFont typeface="Symbol" pitchFamily="2" charset="2"/>
                        <a:buChar char=""/>
                      </a:pPr>
                      <a:r>
                        <a:rPr lang="en-US" sz="1100">
                          <a:effectLst/>
                        </a:rPr>
                        <a:t>4 VMs (32 cores, 256GB) - (MIRACLES, NMX, SKADI, VESPA) – (2024H1)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extLst>
                  <a:ext uri="{0D108BD9-81ED-4DB2-BD59-A6C34878D82A}">
                    <a16:rowId xmlns:a16="http://schemas.microsoft.com/office/drawing/2014/main" val="1803399185"/>
                  </a:ext>
                </a:extLst>
              </a:tr>
              <a:tr h="161642">
                <a:tc vMerge="1">
                  <a:txBody>
                    <a:bodyPr/>
                    <a:lstStyle/>
                    <a:p>
                      <a:endParaRPr lang="en-GB"/>
                    </a:p>
                  </a:txBody>
                  <a:tcPr/>
                </a:tc>
                <a:tc gridSpan="2">
                  <a:txBody>
                    <a:bodyPr/>
                    <a:lstStyle/>
                    <a:p>
                      <a:pPr>
                        <a:spcAft>
                          <a:spcPts val="0"/>
                        </a:spcAft>
                      </a:pPr>
                      <a:r>
                        <a:rPr lang="en-US" sz="1100">
                          <a:effectLst/>
                        </a:rPr>
                        <a:t>Installation: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a:txBody>
                    <a:bodyPr/>
                    <a:lstStyle/>
                    <a:p>
                      <a:pPr>
                        <a:spcAft>
                          <a:spcPts val="0"/>
                        </a:spcAft>
                      </a:pPr>
                      <a:r>
                        <a:rPr lang="en-US" sz="1100">
                          <a:effectLst/>
                        </a:rPr>
                        <a:t>For reliability, consider installing across 3 racks.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extLst>
                  <a:ext uri="{0D108BD9-81ED-4DB2-BD59-A6C34878D82A}">
                    <a16:rowId xmlns:a16="http://schemas.microsoft.com/office/drawing/2014/main" val="3012525571"/>
                  </a:ext>
                </a:extLst>
              </a:tr>
              <a:tr h="161642">
                <a:tc vMerge="1">
                  <a:txBody>
                    <a:bodyPr/>
                    <a:lstStyle/>
                    <a:p>
                      <a:endParaRPr lang="en-GB"/>
                    </a:p>
                  </a:txBody>
                  <a:tcPr/>
                </a:tc>
                <a:tc gridSpan="2">
                  <a:txBody>
                    <a:bodyPr/>
                    <a:lstStyle/>
                    <a:p>
                      <a:pPr>
                        <a:spcAft>
                          <a:spcPts val="0"/>
                        </a:spcAft>
                      </a:pPr>
                      <a:r>
                        <a:rPr lang="en-US" sz="1100">
                          <a:effectLst/>
                        </a:rPr>
                        <a:t>Deployment: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a:txBody>
                    <a:bodyPr/>
                    <a:lstStyle/>
                    <a:p>
                      <a:pPr>
                        <a:spcAft>
                          <a:spcPts val="0"/>
                        </a:spcAft>
                      </a:pPr>
                      <a:r>
                        <a:rPr lang="en-US" sz="1100">
                          <a:effectLst/>
                        </a:rPr>
                        <a:t>Standardised base deployment assumed.</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extLst>
                  <a:ext uri="{0D108BD9-81ED-4DB2-BD59-A6C34878D82A}">
                    <a16:rowId xmlns:a16="http://schemas.microsoft.com/office/drawing/2014/main" val="2283377273"/>
                  </a:ext>
                </a:extLst>
              </a:tr>
              <a:tr h="808208">
                <a:tc vMerge="1">
                  <a:txBody>
                    <a:bodyPr/>
                    <a:lstStyle/>
                    <a:p>
                      <a:endParaRPr lang="en-GB"/>
                    </a:p>
                  </a:txBody>
                  <a:tcPr/>
                </a:tc>
                <a:tc gridSpan="2">
                  <a:txBody>
                    <a:bodyPr/>
                    <a:lstStyle/>
                    <a:p>
                      <a:pPr>
                        <a:spcAft>
                          <a:spcPts val="0"/>
                        </a:spcAft>
                      </a:pPr>
                      <a:r>
                        <a:rPr lang="en-US" sz="1100">
                          <a:effectLst/>
                        </a:rPr>
                        <a:t>Reliability:</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a:txBody>
                    <a:bodyPr/>
                    <a:lstStyle/>
                    <a:p>
                      <a:pPr>
                        <a:spcAft>
                          <a:spcPts val="0"/>
                        </a:spcAft>
                      </a:pPr>
                      <a:r>
                        <a:rPr lang="en-US" sz="1100" dirty="0">
                          <a:effectLst/>
                        </a:rPr>
                        <a:t>For virtualized </a:t>
                      </a:r>
                      <a:r>
                        <a:rPr lang="en-US" sz="1100" dirty="0" err="1">
                          <a:effectLst/>
                        </a:rPr>
                        <a:t>Filewriters</a:t>
                      </a:r>
                      <a:r>
                        <a:rPr lang="en-US" sz="1100" dirty="0">
                          <a:effectLst/>
                        </a:rPr>
                        <a:t>, failover can be handled gracefully. For physical </a:t>
                      </a:r>
                      <a:r>
                        <a:rPr lang="en-US" sz="1100" dirty="0" err="1">
                          <a:effectLst/>
                        </a:rPr>
                        <a:t>Filewriter</a:t>
                      </a:r>
                      <a:r>
                        <a:rPr lang="en-US" sz="1100" dirty="0">
                          <a:effectLst/>
                        </a:rPr>
                        <a:t> nodes, reliable failover process is still undetermined. </a:t>
                      </a:r>
                      <a:br>
                        <a:rPr lang="en-US" sz="1100" dirty="0">
                          <a:effectLst/>
                        </a:rPr>
                      </a:br>
                      <a:r>
                        <a:rPr lang="en-US" sz="1100" dirty="0">
                          <a:effectLst/>
                        </a:rPr>
                        <a:t>In case of temporary </a:t>
                      </a:r>
                      <a:r>
                        <a:rPr lang="en-US" sz="1100" dirty="0" err="1">
                          <a:effectLst/>
                        </a:rPr>
                        <a:t>Filewriter</a:t>
                      </a:r>
                      <a:r>
                        <a:rPr lang="en-US" sz="1100" dirty="0">
                          <a:effectLst/>
                        </a:rPr>
                        <a:t> issues, the Kafka-log can be replayed to ensure against data-loss.</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extLst>
                  <a:ext uri="{0D108BD9-81ED-4DB2-BD59-A6C34878D82A}">
                    <a16:rowId xmlns:a16="http://schemas.microsoft.com/office/drawing/2014/main" val="4089982642"/>
                  </a:ext>
                </a:extLst>
              </a:tr>
            </a:tbl>
          </a:graphicData>
        </a:graphic>
      </p:graphicFrame>
      <p:sp>
        <p:nvSpPr>
          <p:cNvPr id="4" name="Slide Number Placeholder 3">
            <a:extLst>
              <a:ext uri="{FF2B5EF4-FFF2-40B4-BE49-F238E27FC236}">
                <a16:creationId xmlns:a16="http://schemas.microsoft.com/office/drawing/2014/main" id="{E213ABC6-A728-4943-978F-18952E7483F4}"/>
              </a:ext>
            </a:extLst>
          </p:cNvPr>
          <p:cNvSpPr>
            <a:spLocks noGrp="1"/>
          </p:cNvSpPr>
          <p:nvPr>
            <p:ph type="sldNum" sz="quarter" idx="12"/>
          </p:nvPr>
        </p:nvSpPr>
        <p:spPr/>
        <p:txBody>
          <a:bodyPr/>
          <a:lstStyle/>
          <a:p>
            <a:fld id="{551115BC-487E-4422-894C-CB7CD3E79223}" type="slidenum">
              <a:rPr lang="sv-SE" smtClean="0"/>
              <a:t>34</a:t>
            </a:fld>
            <a:endParaRPr lang="sv-SE" dirty="0"/>
          </a:p>
        </p:txBody>
      </p:sp>
      <p:sp>
        <p:nvSpPr>
          <p:cNvPr id="6" name="Rectangle 5">
            <a:extLst>
              <a:ext uri="{FF2B5EF4-FFF2-40B4-BE49-F238E27FC236}">
                <a16:creationId xmlns:a16="http://schemas.microsoft.com/office/drawing/2014/main" id="{43A31372-D441-B44A-8B5A-A7D3F4FFEEBE}"/>
              </a:ext>
            </a:extLst>
          </p:cNvPr>
          <p:cNvSpPr/>
          <p:nvPr/>
        </p:nvSpPr>
        <p:spPr>
          <a:xfrm rot="16200000">
            <a:off x="1527701" y="4474285"/>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3254786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6E92D-8DF0-B04C-911D-892713EB8E4D}"/>
              </a:ext>
            </a:extLst>
          </p:cNvPr>
          <p:cNvSpPr>
            <a:spLocks noGrp="1"/>
          </p:cNvSpPr>
          <p:nvPr>
            <p:ph type="title"/>
          </p:nvPr>
        </p:nvSpPr>
        <p:spPr/>
        <p:txBody>
          <a:bodyPr/>
          <a:lstStyle/>
          <a:p>
            <a:r>
              <a:rPr lang="en-GB" dirty="0"/>
              <a:t>Requirements: DAQ Infrastructure (Sep 2019)</a:t>
            </a:r>
          </a:p>
        </p:txBody>
      </p:sp>
      <p:graphicFrame>
        <p:nvGraphicFramePr>
          <p:cNvPr id="5" name="Content Placeholder 4">
            <a:extLst>
              <a:ext uri="{FF2B5EF4-FFF2-40B4-BE49-F238E27FC236}">
                <a16:creationId xmlns:a16="http://schemas.microsoft.com/office/drawing/2014/main" id="{5236A4A5-D3B2-EC4B-B59E-CC9E7E71B581}"/>
              </a:ext>
            </a:extLst>
          </p:cNvPr>
          <p:cNvGraphicFramePr>
            <a:graphicFrameLocks noGrp="1"/>
          </p:cNvGraphicFramePr>
          <p:nvPr>
            <p:ph idx="1"/>
          </p:nvPr>
        </p:nvGraphicFramePr>
        <p:xfrm>
          <a:off x="1936223" y="1600202"/>
          <a:ext cx="8319553" cy="4525959"/>
        </p:xfrm>
        <a:graphic>
          <a:graphicData uri="http://schemas.openxmlformats.org/drawingml/2006/table">
            <a:tbl>
              <a:tblPr firstRow="1" firstCol="1" bandRow="1">
                <a:tableStyleId>{5C22544A-7EE6-4342-B048-85BDC9FD1C3A}</a:tableStyleId>
              </a:tblPr>
              <a:tblGrid>
                <a:gridCol w="1196769">
                  <a:extLst>
                    <a:ext uri="{9D8B030D-6E8A-4147-A177-3AD203B41FA5}">
                      <a16:colId xmlns:a16="http://schemas.microsoft.com/office/drawing/2014/main" val="3061821356"/>
                    </a:ext>
                  </a:extLst>
                </a:gridCol>
                <a:gridCol w="3505083">
                  <a:extLst>
                    <a:ext uri="{9D8B030D-6E8A-4147-A177-3AD203B41FA5}">
                      <a16:colId xmlns:a16="http://schemas.microsoft.com/office/drawing/2014/main" val="4108454732"/>
                    </a:ext>
                  </a:extLst>
                </a:gridCol>
                <a:gridCol w="112618">
                  <a:extLst>
                    <a:ext uri="{9D8B030D-6E8A-4147-A177-3AD203B41FA5}">
                      <a16:colId xmlns:a16="http://schemas.microsoft.com/office/drawing/2014/main" val="2908876313"/>
                    </a:ext>
                  </a:extLst>
                </a:gridCol>
                <a:gridCol w="3505083">
                  <a:extLst>
                    <a:ext uri="{9D8B030D-6E8A-4147-A177-3AD203B41FA5}">
                      <a16:colId xmlns:a16="http://schemas.microsoft.com/office/drawing/2014/main" val="3323607229"/>
                    </a:ext>
                  </a:extLst>
                </a:gridCol>
              </a:tblGrid>
              <a:tr h="174075">
                <a:tc>
                  <a:txBody>
                    <a:bodyPr/>
                    <a:lstStyle/>
                    <a:p>
                      <a:pPr>
                        <a:spcAft>
                          <a:spcPts val="0"/>
                        </a:spcAft>
                      </a:pPr>
                      <a:r>
                        <a:rPr lang="en-US" sz="1100">
                          <a:effectLst/>
                        </a:rPr>
                        <a:t>Type: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3">
                  <a:txBody>
                    <a:bodyPr/>
                    <a:lstStyle/>
                    <a:p>
                      <a:pPr>
                        <a:spcAft>
                          <a:spcPts val="0"/>
                        </a:spcAft>
                      </a:pPr>
                      <a:r>
                        <a:rPr lang="en-US" sz="1100">
                          <a:effectLst/>
                        </a:rPr>
                        <a:t>DAQ infrastructure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77018446"/>
                  </a:ext>
                </a:extLst>
              </a:tr>
              <a:tr h="174075">
                <a:tc>
                  <a:txBody>
                    <a:bodyPr/>
                    <a:lstStyle/>
                    <a:p>
                      <a:pPr>
                        <a:spcAft>
                          <a:spcPts val="0"/>
                        </a:spcAft>
                      </a:pPr>
                      <a:r>
                        <a:rPr lang="en-US" sz="1100">
                          <a:effectLst/>
                        </a:rPr>
                        <a:t>Function: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3">
                  <a:txBody>
                    <a:bodyPr/>
                    <a:lstStyle/>
                    <a:p>
                      <a:pPr>
                        <a:spcAft>
                          <a:spcPts val="0"/>
                        </a:spcAft>
                      </a:pPr>
                      <a:r>
                        <a:rPr lang="en-US" sz="1100">
                          <a:effectLst/>
                        </a:rPr>
                        <a:t>Secondary/support services for DAQ, e.g. monitoring (graphite/graphana), logging (greylog)</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21691090"/>
                  </a:ext>
                </a:extLst>
              </a:tr>
              <a:tr h="348151">
                <a:tc rowSpan="2">
                  <a:txBody>
                    <a:bodyPr/>
                    <a:lstStyle/>
                    <a:p>
                      <a:pPr>
                        <a:spcAft>
                          <a:spcPts val="0"/>
                        </a:spcAft>
                      </a:pPr>
                      <a:r>
                        <a:rPr lang="en-US" sz="1100">
                          <a:effectLst/>
                        </a:rPr>
                        <a:t>Interfaces: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a:txBody>
                    <a:bodyPr/>
                    <a:lstStyle/>
                    <a:p>
                      <a:pPr>
                        <a:spcAft>
                          <a:spcPts val="0"/>
                        </a:spcAft>
                      </a:pPr>
                      <a:r>
                        <a:rPr lang="en-US" sz="1100">
                          <a:effectLst/>
                        </a:rPr>
                        <a:t>In: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2">
                  <a:txBody>
                    <a:bodyPr/>
                    <a:lstStyle/>
                    <a:p>
                      <a:pPr>
                        <a:spcAft>
                          <a:spcPts val="0"/>
                        </a:spcAft>
                      </a:pPr>
                      <a:r>
                        <a:rPr lang="en-US" sz="1100">
                          <a:effectLst/>
                        </a:rPr>
                        <a:t>Monitoring data from all DAQ servers</a:t>
                      </a:r>
                      <a:br>
                        <a:rPr lang="en-US" sz="1100">
                          <a:effectLst/>
                        </a:rPr>
                      </a:br>
                      <a:r>
                        <a:rPr lang="en-US" sz="1100">
                          <a:effectLst/>
                        </a:rPr>
                        <a:t>Logging data from all DAQ servers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extLst>
                  <a:ext uri="{0D108BD9-81ED-4DB2-BD59-A6C34878D82A}">
                    <a16:rowId xmlns:a16="http://schemas.microsoft.com/office/drawing/2014/main" val="3703825479"/>
                  </a:ext>
                </a:extLst>
              </a:tr>
              <a:tr h="348151">
                <a:tc vMerge="1">
                  <a:txBody>
                    <a:bodyPr/>
                    <a:lstStyle/>
                    <a:p>
                      <a:endParaRPr lang="en-GB"/>
                    </a:p>
                  </a:txBody>
                  <a:tcPr/>
                </a:tc>
                <a:tc>
                  <a:txBody>
                    <a:bodyPr/>
                    <a:lstStyle/>
                    <a:p>
                      <a:pPr>
                        <a:spcAft>
                          <a:spcPts val="0"/>
                        </a:spcAft>
                      </a:pPr>
                      <a:r>
                        <a:rPr lang="en-US" sz="1100">
                          <a:effectLst/>
                        </a:rPr>
                        <a:t>Out: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2">
                  <a:txBody>
                    <a:bodyPr/>
                    <a:lstStyle/>
                    <a:p>
                      <a:pPr>
                        <a:spcAft>
                          <a:spcPts val="0"/>
                        </a:spcAft>
                      </a:pPr>
                      <a:r>
                        <a:rPr lang="en-US" sz="1100">
                          <a:effectLst/>
                        </a:rPr>
                        <a:t>Writing to storage system</a:t>
                      </a:r>
                      <a:br>
                        <a:rPr lang="en-US" sz="1100">
                          <a:effectLst/>
                        </a:rPr>
                      </a:br>
                      <a:r>
                        <a:rPr lang="en-US" sz="1100">
                          <a:effectLst/>
                        </a:rPr>
                        <a:t>Monitoring/visualization (GUI)</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extLst>
                  <a:ext uri="{0D108BD9-81ED-4DB2-BD59-A6C34878D82A}">
                    <a16:rowId xmlns:a16="http://schemas.microsoft.com/office/drawing/2014/main" val="3880747070"/>
                  </a:ext>
                </a:extLst>
              </a:tr>
              <a:tr h="522226">
                <a:tc>
                  <a:txBody>
                    <a:bodyPr/>
                    <a:lstStyle/>
                    <a:p>
                      <a:pPr>
                        <a:spcAft>
                          <a:spcPts val="0"/>
                        </a:spcAft>
                      </a:pPr>
                      <a:r>
                        <a:rPr lang="en-US" sz="1100">
                          <a:effectLst/>
                        </a:rPr>
                        <a:t>Specifications: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3">
                  <a:txBody>
                    <a:bodyPr/>
                    <a:lstStyle/>
                    <a:p>
                      <a:pPr>
                        <a:spcAft>
                          <a:spcPts val="0"/>
                        </a:spcAft>
                      </a:pPr>
                      <a:r>
                        <a:rPr lang="en-US" sz="1100">
                          <a:effectLst/>
                        </a:rPr>
                        <a:t>2 cores</a:t>
                      </a:r>
                      <a:endParaRPr lang="da-DK" sz="1100">
                        <a:effectLst/>
                      </a:endParaRPr>
                    </a:p>
                    <a:p>
                      <a:pPr>
                        <a:spcAft>
                          <a:spcPts val="0"/>
                        </a:spcAft>
                      </a:pPr>
                      <a:r>
                        <a:rPr lang="en-US" sz="1100">
                          <a:effectLst/>
                        </a:rPr>
                        <a:t>4GB RAM</a:t>
                      </a:r>
                      <a:endParaRPr lang="da-DK" sz="1100">
                        <a:effectLst/>
                      </a:endParaRPr>
                    </a:p>
                    <a:p>
                      <a:pPr>
                        <a:spcAft>
                          <a:spcPts val="0"/>
                        </a:spcAft>
                      </a:pPr>
                      <a:r>
                        <a:rPr lang="en-US" sz="1100">
                          <a:effectLst/>
                        </a:rPr>
                        <a:t>(System disk)</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00108724"/>
                  </a:ext>
                </a:extLst>
              </a:tr>
              <a:tr h="348151">
                <a:tc>
                  <a:txBody>
                    <a:bodyPr/>
                    <a:lstStyle/>
                    <a:p>
                      <a:pPr>
                        <a:spcAft>
                          <a:spcPts val="0"/>
                        </a:spcAft>
                      </a:pPr>
                      <a:r>
                        <a:rPr lang="en-US" sz="1100">
                          <a:effectLst/>
                        </a:rPr>
                        <a:t>Network:</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3">
                  <a:txBody>
                    <a:bodyPr/>
                    <a:lstStyle/>
                    <a:p>
                      <a:pPr>
                        <a:spcAft>
                          <a:spcPts val="0"/>
                        </a:spcAft>
                      </a:pPr>
                      <a:r>
                        <a:rPr lang="en-US" sz="1100">
                          <a:effectLst/>
                        </a:rPr>
                        <a:t>1G/10G ethernet (in from servers)</a:t>
                      </a:r>
                      <a:endParaRPr lang="da-DK" sz="1100">
                        <a:effectLst/>
                      </a:endParaRPr>
                    </a:p>
                    <a:p>
                      <a:pPr>
                        <a:spcAft>
                          <a:spcPts val="0"/>
                        </a:spcAft>
                      </a:pPr>
                      <a:r>
                        <a:rPr lang="en-US" sz="1100">
                          <a:effectLst/>
                        </a:rPr>
                        <a:t>1G/10G ethernet (out through GPN (GUI))</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60005537"/>
                  </a:ext>
                </a:extLst>
              </a:tr>
              <a:tr h="348151">
                <a:tc>
                  <a:txBody>
                    <a:bodyPr/>
                    <a:lstStyle/>
                    <a:p>
                      <a:pPr>
                        <a:spcAft>
                          <a:spcPts val="0"/>
                        </a:spcAft>
                      </a:pPr>
                      <a:r>
                        <a:rPr lang="en-US" sz="1100">
                          <a:effectLst/>
                        </a:rPr>
                        <a:t>Implementation: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3">
                  <a:txBody>
                    <a:bodyPr/>
                    <a:lstStyle/>
                    <a:p>
                      <a:pPr>
                        <a:spcAft>
                          <a:spcPts val="0"/>
                        </a:spcAft>
                      </a:pPr>
                      <a:r>
                        <a:rPr lang="en-US" sz="1100">
                          <a:effectLst/>
                        </a:rPr>
                        <a:t>Likely common servers for all instruments.</a:t>
                      </a:r>
                      <a:endParaRPr lang="da-DK" sz="1100">
                        <a:effectLst/>
                      </a:endParaRPr>
                    </a:p>
                    <a:p>
                      <a:pPr>
                        <a:spcAft>
                          <a:spcPts val="0"/>
                        </a:spcAft>
                      </a:pPr>
                      <a:r>
                        <a:rPr lang="en-US" sz="1100">
                          <a:effectLst/>
                        </a:rPr>
                        <a:t>Virtualised – low footprint.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96205972"/>
                  </a:ext>
                </a:extLst>
              </a:tr>
              <a:tr h="174075">
                <a:tc>
                  <a:txBody>
                    <a:bodyPr/>
                    <a:lstStyle/>
                    <a:p>
                      <a:pPr>
                        <a:spcAft>
                          <a:spcPts val="0"/>
                        </a:spcAft>
                      </a:pPr>
                      <a:r>
                        <a:rPr lang="en-US" sz="1100">
                          <a:effectLst/>
                        </a:rPr>
                        <a:t>Cost (est.):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3">
                  <a:txBody>
                    <a:bodyPr/>
                    <a:lstStyle/>
                    <a:p>
                      <a:pPr>
                        <a:spcAft>
                          <a:spcPts val="0"/>
                        </a:spcAft>
                      </a:pPr>
                      <a:r>
                        <a:rPr lang="en-US" sz="1100">
                          <a:effectLst/>
                        </a:rPr>
                        <a:t>(part of VM environment)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4888460"/>
                  </a:ext>
                </a:extLst>
              </a:tr>
              <a:tr h="1566679">
                <a:tc rowSpan="4">
                  <a:txBody>
                    <a:bodyPr/>
                    <a:lstStyle/>
                    <a:p>
                      <a:pPr>
                        <a:spcAft>
                          <a:spcPts val="0"/>
                        </a:spcAft>
                      </a:pPr>
                      <a:r>
                        <a:rPr lang="en-US" sz="1100">
                          <a:effectLst/>
                        </a:rPr>
                        <a:t>Considerations:</a:t>
                      </a:r>
                      <a:endParaRPr lang="da-DK" sz="1100">
                        <a:effectLst/>
                      </a:endParaRPr>
                    </a:p>
                    <a:p>
                      <a:pPr>
                        <a:spcAft>
                          <a:spcPts val="0"/>
                        </a:spcAft>
                      </a:pPr>
                      <a:r>
                        <a:rPr lang="en-US"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2">
                  <a:txBody>
                    <a:bodyPr/>
                    <a:lstStyle/>
                    <a:p>
                      <a:pPr>
                        <a:spcAft>
                          <a:spcPts val="0"/>
                        </a:spcAft>
                      </a:pPr>
                      <a:r>
                        <a:rPr lang="en-US" sz="1100">
                          <a:effectLst/>
                        </a:rPr>
                        <a:t>Procurement: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a:txBody>
                    <a:bodyPr/>
                    <a:lstStyle/>
                    <a:p>
                      <a:pPr>
                        <a:spcAft>
                          <a:spcPts val="0"/>
                        </a:spcAft>
                      </a:pPr>
                      <a:r>
                        <a:rPr lang="en-US" sz="1100">
                          <a:effectLst/>
                        </a:rPr>
                        <a:t>Initial VM environment (2020H2) should be able to handle all future required NICOS servers and clients (local and remote).</a:t>
                      </a:r>
                      <a:endParaRPr lang="da-DK" sz="1100">
                        <a:effectLst/>
                      </a:endParaRPr>
                    </a:p>
                    <a:p>
                      <a:pPr marL="342900" lvl="0" indent="-342900">
                        <a:spcAft>
                          <a:spcPts val="0"/>
                        </a:spcAft>
                        <a:buFont typeface="Symbol" pitchFamily="2" charset="2"/>
                        <a:buChar char=""/>
                      </a:pPr>
                      <a:r>
                        <a:rPr lang="en-US" sz="1100">
                          <a:effectLst/>
                        </a:rPr>
                        <a:t>8 VMs (16 cores, 32GB) for first 8 instruments (BEER, BIFROST, CSPEC, DREAM, ESTIA, LOKI, MAGIC, ODIN) – (2020Q3)</a:t>
                      </a:r>
                      <a:endParaRPr lang="da-DK" sz="1100">
                        <a:effectLst/>
                      </a:endParaRPr>
                    </a:p>
                    <a:p>
                      <a:pPr marL="342900" lvl="0" indent="-342900">
                        <a:spcAft>
                          <a:spcPts val="0"/>
                        </a:spcAft>
                        <a:buFont typeface="Symbol" pitchFamily="2" charset="2"/>
                        <a:buChar char=""/>
                      </a:pPr>
                      <a:r>
                        <a:rPr lang="en-US" sz="1100">
                          <a:effectLst/>
                        </a:rPr>
                        <a:t>7 VMs (14 cores, 28GB) for next 7 instruments (T-REX, HEIMDAL, SKADI, MIRACLES, FREIA, VESPA, NMX) – (2024H1)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extLst>
                  <a:ext uri="{0D108BD9-81ED-4DB2-BD59-A6C34878D82A}">
                    <a16:rowId xmlns:a16="http://schemas.microsoft.com/office/drawing/2014/main" val="3434670330"/>
                  </a:ext>
                </a:extLst>
              </a:tr>
              <a:tr h="174075">
                <a:tc vMerge="1">
                  <a:txBody>
                    <a:bodyPr/>
                    <a:lstStyle/>
                    <a:p>
                      <a:endParaRPr lang="en-GB"/>
                    </a:p>
                  </a:txBody>
                  <a:tcPr/>
                </a:tc>
                <a:tc gridSpan="2">
                  <a:txBody>
                    <a:bodyPr/>
                    <a:lstStyle/>
                    <a:p>
                      <a:pPr>
                        <a:spcAft>
                          <a:spcPts val="0"/>
                        </a:spcAft>
                      </a:pPr>
                      <a:r>
                        <a:rPr lang="en-US" sz="1100">
                          <a:effectLst/>
                        </a:rPr>
                        <a:t>Installation: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a:txBody>
                    <a:bodyPr/>
                    <a:lstStyle/>
                    <a:p>
                      <a:pPr>
                        <a:spcAft>
                          <a:spcPts val="0"/>
                        </a:spcAft>
                      </a:pPr>
                      <a:r>
                        <a:rPr lang="en-US" sz="1100">
                          <a:effectLst/>
                        </a:rPr>
                        <a:t>Standard VM install</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extLst>
                  <a:ext uri="{0D108BD9-81ED-4DB2-BD59-A6C34878D82A}">
                    <a16:rowId xmlns:a16="http://schemas.microsoft.com/office/drawing/2014/main" val="4241763441"/>
                  </a:ext>
                </a:extLst>
              </a:tr>
              <a:tr h="174075">
                <a:tc vMerge="1">
                  <a:txBody>
                    <a:bodyPr/>
                    <a:lstStyle/>
                    <a:p>
                      <a:endParaRPr lang="en-GB"/>
                    </a:p>
                  </a:txBody>
                  <a:tcPr/>
                </a:tc>
                <a:tc gridSpan="2">
                  <a:txBody>
                    <a:bodyPr/>
                    <a:lstStyle/>
                    <a:p>
                      <a:pPr>
                        <a:spcAft>
                          <a:spcPts val="0"/>
                        </a:spcAft>
                      </a:pPr>
                      <a:r>
                        <a:rPr lang="en-US" sz="1100">
                          <a:effectLst/>
                        </a:rPr>
                        <a:t>Deployment: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a:txBody>
                    <a:bodyPr/>
                    <a:lstStyle/>
                    <a:p>
                      <a:pPr>
                        <a:spcAft>
                          <a:spcPts val="0"/>
                        </a:spcAft>
                      </a:pPr>
                      <a:r>
                        <a:rPr lang="en-US" sz="1100">
                          <a:effectLst/>
                        </a:rPr>
                        <a:t>Standardised base deployment assumed.</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extLst>
                  <a:ext uri="{0D108BD9-81ED-4DB2-BD59-A6C34878D82A}">
                    <a16:rowId xmlns:a16="http://schemas.microsoft.com/office/drawing/2014/main" val="2537031801"/>
                  </a:ext>
                </a:extLst>
              </a:tr>
              <a:tr h="174075">
                <a:tc vMerge="1">
                  <a:txBody>
                    <a:bodyPr/>
                    <a:lstStyle/>
                    <a:p>
                      <a:endParaRPr lang="en-GB"/>
                    </a:p>
                  </a:txBody>
                  <a:tcPr/>
                </a:tc>
                <a:tc gridSpan="2">
                  <a:txBody>
                    <a:bodyPr/>
                    <a:lstStyle/>
                    <a:p>
                      <a:pPr>
                        <a:spcAft>
                          <a:spcPts val="0"/>
                        </a:spcAft>
                      </a:pPr>
                      <a:r>
                        <a:rPr lang="en-US" sz="1100">
                          <a:effectLst/>
                        </a:rPr>
                        <a:t>Reliability:</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a:txBody>
                    <a:bodyPr/>
                    <a:lstStyle/>
                    <a:p>
                      <a:pPr>
                        <a:spcAft>
                          <a:spcPts val="0"/>
                        </a:spcAft>
                      </a:pPr>
                      <a:r>
                        <a:rPr lang="en-US" sz="1100" dirty="0">
                          <a:effectLst/>
                        </a:rPr>
                        <a:t>Standard VM environment service-failover/HA.</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extLst>
                  <a:ext uri="{0D108BD9-81ED-4DB2-BD59-A6C34878D82A}">
                    <a16:rowId xmlns:a16="http://schemas.microsoft.com/office/drawing/2014/main" val="191838171"/>
                  </a:ext>
                </a:extLst>
              </a:tr>
            </a:tbl>
          </a:graphicData>
        </a:graphic>
      </p:graphicFrame>
      <p:sp>
        <p:nvSpPr>
          <p:cNvPr id="4" name="Slide Number Placeholder 3">
            <a:extLst>
              <a:ext uri="{FF2B5EF4-FFF2-40B4-BE49-F238E27FC236}">
                <a16:creationId xmlns:a16="http://schemas.microsoft.com/office/drawing/2014/main" id="{7FF915B4-16CA-5144-B72B-429A974734E0}"/>
              </a:ext>
            </a:extLst>
          </p:cNvPr>
          <p:cNvSpPr>
            <a:spLocks noGrp="1"/>
          </p:cNvSpPr>
          <p:nvPr>
            <p:ph type="sldNum" sz="quarter" idx="12"/>
          </p:nvPr>
        </p:nvSpPr>
        <p:spPr/>
        <p:txBody>
          <a:bodyPr/>
          <a:lstStyle/>
          <a:p>
            <a:fld id="{551115BC-487E-4422-894C-CB7CD3E79223}" type="slidenum">
              <a:rPr lang="sv-SE" smtClean="0"/>
              <a:t>35</a:t>
            </a:fld>
            <a:endParaRPr lang="sv-SE" dirty="0"/>
          </a:p>
        </p:txBody>
      </p:sp>
      <p:sp>
        <p:nvSpPr>
          <p:cNvPr id="6" name="Rectangle 5">
            <a:extLst>
              <a:ext uri="{FF2B5EF4-FFF2-40B4-BE49-F238E27FC236}">
                <a16:creationId xmlns:a16="http://schemas.microsoft.com/office/drawing/2014/main" id="{CE0CFF91-1DF4-4847-A379-0D74B6E31E02}"/>
              </a:ext>
            </a:extLst>
          </p:cNvPr>
          <p:cNvSpPr/>
          <p:nvPr/>
        </p:nvSpPr>
        <p:spPr>
          <a:xfrm rot="16200000">
            <a:off x="1251593" y="4430344"/>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3310737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55A8-B58C-7148-B266-82462F0D072D}"/>
              </a:ext>
            </a:extLst>
          </p:cNvPr>
          <p:cNvSpPr>
            <a:spLocks noGrp="1"/>
          </p:cNvSpPr>
          <p:nvPr>
            <p:ph type="title"/>
          </p:nvPr>
        </p:nvSpPr>
        <p:spPr/>
        <p:txBody>
          <a:bodyPr/>
          <a:lstStyle/>
          <a:p>
            <a:r>
              <a:rPr lang="en-GB" dirty="0"/>
              <a:t>Requirements: Mantid (online) (Sep 2019)</a:t>
            </a:r>
          </a:p>
        </p:txBody>
      </p:sp>
      <p:sp>
        <p:nvSpPr>
          <p:cNvPr id="4" name="Slide Number Placeholder 3">
            <a:extLst>
              <a:ext uri="{FF2B5EF4-FFF2-40B4-BE49-F238E27FC236}">
                <a16:creationId xmlns:a16="http://schemas.microsoft.com/office/drawing/2014/main" id="{488D3CE0-71CC-1F4E-A7E5-B95B09F3B800}"/>
              </a:ext>
            </a:extLst>
          </p:cNvPr>
          <p:cNvSpPr>
            <a:spLocks noGrp="1"/>
          </p:cNvSpPr>
          <p:nvPr>
            <p:ph type="sldNum" sz="quarter" idx="12"/>
          </p:nvPr>
        </p:nvSpPr>
        <p:spPr/>
        <p:txBody>
          <a:bodyPr/>
          <a:lstStyle/>
          <a:p>
            <a:fld id="{551115BC-487E-4422-894C-CB7CD3E79223}" type="slidenum">
              <a:rPr lang="sv-SE" smtClean="0"/>
              <a:t>36</a:t>
            </a:fld>
            <a:endParaRPr lang="sv-SE" dirty="0"/>
          </a:p>
        </p:txBody>
      </p:sp>
      <p:graphicFrame>
        <p:nvGraphicFramePr>
          <p:cNvPr id="7" name="Content Placeholder 6">
            <a:extLst>
              <a:ext uri="{FF2B5EF4-FFF2-40B4-BE49-F238E27FC236}">
                <a16:creationId xmlns:a16="http://schemas.microsoft.com/office/drawing/2014/main" id="{F51F24D4-A8C9-9E44-A6B3-4C8BFCD0CEAB}"/>
              </a:ext>
            </a:extLst>
          </p:cNvPr>
          <p:cNvGraphicFramePr>
            <a:graphicFrameLocks noGrp="1"/>
          </p:cNvGraphicFramePr>
          <p:nvPr>
            <p:ph idx="1"/>
          </p:nvPr>
        </p:nvGraphicFramePr>
        <p:xfrm>
          <a:off x="3005881" y="1600200"/>
          <a:ext cx="6180237" cy="4525962"/>
        </p:xfrm>
        <a:graphic>
          <a:graphicData uri="http://schemas.openxmlformats.org/drawingml/2006/table">
            <a:tbl>
              <a:tblPr firstRow="1" firstCol="1" bandRow="1">
                <a:tableStyleId>{5C22544A-7EE6-4342-B048-85BDC9FD1C3A}</a:tableStyleId>
              </a:tblPr>
              <a:tblGrid>
                <a:gridCol w="889028">
                  <a:extLst>
                    <a:ext uri="{9D8B030D-6E8A-4147-A177-3AD203B41FA5}">
                      <a16:colId xmlns:a16="http://schemas.microsoft.com/office/drawing/2014/main" val="794709756"/>
                    </a:ext>
                  </a:extLst>
                </a:gridCol>
                <a:gridCol w="2603775">
                  <a:extLst>
                    <a:ext uri="{9D8B030D-6E8A-4147-A177-3AD203B41FA5}">
                      <a16:colId xmlns:a16="http://schemas.microsoft.com/office/drawing/2014/main" val="3065029874"/>
                    </a:ext>
                  </a:extLst>
                </a:gridCol>
                <a:gridCol w="83659">
                  <a:extLst>
                    <a:ext uri="{9D8B030D-6E8A-4147-A177-3AD203B41FA5}">
                      <a16:colId xmlns:a16="http://schemas.microsoft.com/office/drawing/2014/main" val="2021147755"/>
                    </a:ext>
                  </a:extLst>
                </a:gridCol>
                <a:gridCol w="2603775">
                  <a:extLst>
                    <a:ext uri="{9D8B030D-6E8A-4147-A177-3AD203B41FA5}">
                      <a16:colId xmlns:a16="http://schemas.microsoft.com/office/drawing/2014/main" val="3005295571"/>
                    </a:ext>
                  </a:extLst>
                </a:gridCol>
              </a:tblGrid>
              <a:tr h="129313">
                <a:tc>
                  <a:txBody>
                    <a:bodyPr/>
                    <a:lstStyle/>
                    <a:p>
                      <a:pPr>
                        <a:spcAft>
                          <a:spcPts val="0"/>
                        </a:spcAft>
                      </a:pPr>
                      <a:r>
                        <a:rPr lang="en-US" sz="800">
                          <a:effectLst/>
                        </a:rPr>
                        <a:t>Type: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3">
                  <a:txBody>
                    <a:bodyPr/>
                    <a:lstStyle/>
                    <a:p>
                      <a:pPr>
                        <a:spcAft>
                          <a:spcPts val="0"/>
                        </a:spcAft>
                      </a:pPr>
                      <a:r>
                        <a:rPr lang="en-US" sz="800">
                          <a:effectLst/>
                        </a:rPr>
                        <a:t>Mantid</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20427108"/>
                  </a:ext>
                </a:extLst>
              </a:tr>
              <a:tr h="129313">
                <a:tc>
                  <a:txBody>
                    <a:bodyPr/>
                    <a:lstStyle/>
                    <a:p>
                      <a:pPr>
                        <a:spcAft>
                          <a:spcPts val="0"/>
                        </a:spcAft>
                      </a:pPr>
                      <a:r>
                        <a:rPr lang="en-US" sz="800">
                          <a:effectLst/>
                        </a:rPr>
                        <a:t>Function: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3">
                  <a:txBody>
                    <a:bodyPr/>
                    <a:lstStyle/>
                    <a:p>
                      <a:pPr>
                        <a:spcAft>
                          <a:spcPts val="0"/>
                        </a:spcAft>
                      </a:pPr>
                      <a:r>
                        <a:rPr lang="en-US" sz="800">
                          <a:effectLst/>
                        </a:rPr>
                        <a:t>Online reduction of streamed data from Kafka-cluster</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04434865"/>
                  </a:ext>
                </a:extLst>
              </a:tr>
              <a:tr h="129313">
                <a:tc rowSpan="2">
                  <a:txBody>
                    <a:bodyPr/>
                    <a:lstStyle/>
                    <a:p>
                      <a:pPr>
                        <a:spcAft>
                          <a:spcPts val="0"/>
                        </a:spcAft>
                      </a:pPr>
                      <a:r>
                        <a:rPr lang="en-US" sz="800">
                          <a:effectLst/>
                        </a:rPr>
                        <a:t>Interfaces: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a:txBody>
                    <a:bodyPr/>
                    <a:lstStyle/>
                    <a:p>
                      <a:pPr>
                        <a:spcAft>
                          <a:spcPts val="0"/>
                        </a:spcAft>
                      </a:pPr>
                      <a:r>
                        <a:rPr lang="en-US" sz="800">
                          <a:effectLst/>
                        </a:rPr>
                        <a:t>In: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2">
                  <a:txBody>
                    <a:bodyPr/>
                    <a:lstStyle/>
                    <a:p>
                      <a:pPr>
                        <a:spcAft>
                          <a:spcPts val="0"/>
                        </a:spcAft>
                      </a:pPr>
                      <a:r>
                        <a:rPr lang="en-US" sz="800">
                          <a:effectLst/>
                        </a:rPr>
                        <a:t>Consumer of Kafka-cluster data</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extLst>
                  <a:ext uri="{0D108BD9-81ED-4DB2-BD59-A6C34878D82A}">
                    <a16:rowId xmlns:a16="http://schemas.microsoft.com/office/drawing/2014/main" val="1116230474"/>
                  </a:ext>
                </a:extLst>
              </a:tr>
              <a:tr h="387940">
                <a:tc vMerge="1">
                  <a:txBody>
                    <a:bodyPr/>
                    <a:lstStyle/>
                    <a:p>
                      <a:endParaRPr lang="en-GB"/>
                    </a:p>
                  </a:txBody>
                  <a:tcPr/>
                </a:tc>
                <a:tc>
                  <a:txBody>
                    <a:bodyPr/>
                    <a:lstStyle/>
                    <a:p>
                      <a:pPr>
                        <a:spcAft>
                          <a:spcPts val="0"/>
                        </a:spcAft>
                      </a:pPr>
                      <a:r>
                        <a:rPr lang="en-US" sz="800">
                          <a:effectLst/>
                        </a:rPr>
                        <a:t>Out: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2">
                  <a:txBody>
                    <a:bodyPr/>
                    <a:lstStyle/>
                    <a:p>
                      <a:pPr>
                        <a:spcAft>
                          <a:spcPts val="0"/>
                        </a:spcAft>
                      </a:pPr>
                      <a:r>
                        <a:rPr lang="en-US" sz="800">
                          <a:effectLst/>
                        </a:rPr>
                        <a:t>Streaming of reduced data to analysis-stack/NICOS </a:t>
                      </a:r>
                      <a:br>
                        <a:rPr lang="en-US" sz="800">
                          <a:effectLst/>
                        </a:rPr>
                      </a:br>
                      <a:r>
                        <a:rPr lang="en-US" sz="800">
                          <a:effectLst/>
                        </a:rPr>
                        <a:t>Writing of reduced data to storage system</a:t>
                      </a:r>
                      <a:br>
                        <a:rPr lang="en-US" sz="800">
                          <a:effectLst/>
                        </a:rPr>
                      </a:br>
                      <a:r>
                        <a:rPr lang="en-US" sz="800">
                          <a:effectLst/>
                        </a:rPr>
                        <a:t>GUI to Mantid client (through GPN)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extLst>
                  <a:ext uri="{0D108BD9-81ED-4DB2-BD59-A6C34878D82A}">
                    <a16:rowId xmlns:a16="http://schemas.microsoft.com/office/drawing/2014/main" val="3686283133"/>
                  </a:ext>
                </a:extLst>
              </a:tr>
              <a:tr h="387940">
                <a:tc>
                  <a:txBody>
                    <a:bodyPr/>
                    <a:lstStyle/>
                    <a:p>
                      <a:pPr>
                        <a:spcAft>
                          <a:spcPts val="0"/>
                        </a:spcAft>
                      </a:pPr>
                      <a:r>
                        <a:rPr lang="en-US" sz="800">
                          <a:effectLst/>
                        </a:rPr>
                        <a:t>Specifications: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3">
                  <a:txBody>
                    <a:bodyPr/>
                    <a:lstStyle/>
                    <a:p>
                      <a:pPr>
                        <a:spcAft>
                          <a:spcPts val="0"/>
                        </a:spcAft>
                      </a:pPr>
                      <a:r>
                        <a:rPr lang="en-US" sz="800">
                          <a:effectLst/>
                        </a:rPr>
                        <a:t>16 cores (memory bandwidth may be preferred to number of cores)</a:t>
                      </a:r>
                      <a:endParaRPr lang="da-DK" sz="800">
                        <a:effectLst/>
                      </a:endParaRPr>
                    </a:p>
                    <a:p>
                      <a:pPr>
                        <a:spcAft>
                          <a:spcPts val="0"/>
                        </a:spcAft>
                      </a:pPr>
                      <a:r>
                        <a:rPr lang="en-US" sz="800">
                          <a:effectLst/>
                        </a:rPr>
                        <a:t>Varies – from 64GB to 256GB per instrument (128GB assumed on average)</a:t>
                      </a:r>
                      <a:endParaRPr lang="da-DK" sz="800">
                        <a:effectLst/>
                      </a:endParaRPr>
                    </a:p>
                    <a:p>
                      <a:pPr>
                        <a:spcAft>
                          <a:spcPts val="0"/>
                        </a:spcAft>
                      </a:pPr>
                      <a:r>
                        <a:rPr lang="en-US" sz="800">
                          <a:effectLst/>
                        </a:rPr>
                        <a:t>System disk?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57826562"/>
                  </a:ext>
                </a:extLst>
              </a:tr>
              <a:tr h="517253">
                <a:tc>
                  <a:txBody>
                    <a:bodyPr/>
                    <a:lstStyle/>
                    <a:p>
                      <a:pPr>
                        <a:spcAft>
                          <a:spcPts val="0"/>
                        </a:spcAft>
                      </a:pPr>
                      <a:r>
                        <a:rPr lang="en-US" sz="800">
                          <a:effectLst/>
                        </a:rPr>
                        <a:t>Network: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3">
                  <a:txBody>
                    <a:bodyPr/>
                    <a:lstStyle/>
                    <a:p>
                      <a:pPr>
                        <a:spcAft>
                          <a:spcPts val="0"/>
                        </a:spcAft>
                      </a:pPr>
                      <a:r>
                        <a:rPr lang="en-US" sz="800">
                          <a:effectLst/>
                        </a:rPr>
                        <a:t>100G ethernet (in from Kafka-cluster)</a:t>
                      </a:r>
                      <a:endParaRPr lang="da-DK" sz="800">
                        <a:effectLst/>
                      </a:endParaRPr>
                    </a:p>
                    <a:p>
                      <a:pPr>
                        <a:spcAft>
                          <a:spcPts val="0"/>
                        </a:spcAft>
                      </a:pPr>
                      <a:r>
                        <a:rPr lang="en-US" sz="800">
                          <a:effectLst/>
                        </a:rPr>
                        <a:t>100G EDR Infiniband (out to storage system)</a:t>
                      </a:r>
                      <a:br>
                        <a:rPr lang="en-US" sz="800">
                          <a:effectLst/>
                        </a:rPr>
                      </a:br>
                      <a:r>
                        <a:rPr lang="en-US" sz="800">
                          <a:effectLst/>
                        </a:rPr>
                        <a:t>100G EDR Infiniband (out to analysis-stack)</a:t>
                      </a:r>
                      <a:endParaRPr lang="da-DK" sz="800">
                        <a:effectLst/>
                      </a:endParaRPr>
                    </a:p>
                    <a:p>
                      <a:pPr>
                        <a:spcAft>
                          <a:spcPts val="0"/>
                        </a:spcAft>
                      </a:pPr>
                      <a:r>
                        <a:rPr lang="en-US" sz="800">
                          <a:effectLst/>
                        </a:rPr>
                        <a:t>10G ethernet to GPN (for Mantid GUI)</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97361180"/>
                  </a:ext>
                </a:extLst>
              </a:tr>
              <a:tr h="517253">
                <a:tc>
                  <a:txBody>
                    <a:bodyPr/>
                    <a:lstStyle/>
                    <a:p>
                      <a:pPr>
                        <a:spcAft>
                          <a:spcPts val="0"/>
                        </a:spcAft>
                      </a:pPr>
                      <a:r>
                        <a:rPr lang="en-US" sz="800">
                          <a:effectLst/>
                        </a:rPr>
                        <a:t>Implementation: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3">
                  <a:txBody>
                    <a:bodyPr/>
                    <a:lstStyle/>
                    <a:p>
                      <a:pPr>
                        <a:spcAft>
                          <a:spcPts val="0"/>
                        </a:spcAft>
                      </a:pPr>
                      <a:r>
                        <a:rPr lang="en-US" sz="800">
                          <a:effectLst/>
                        </a:rPr>
                        <a:t>One Mantid instance per instrument.</a:t>
                      </a:r>
                      <a:endParaRPr lang="da-DK" sz="800">
                        <a:effectLst/>
                      </a:endParaRPr>
                    </a:p>
                    <a:p>
                      <a:pPr>
                        <a:spcAft>
                          <a:spcPts val="0"/>
                        </a:spcAft>
                      </a:pPr>
                      <a:r>
                        <a:rPr lang="en-US" sz="800">
                          <a:effectLst/>
                        </a:rPr>
                        <a:t>Mantid runs in GUI mode, so cannot be run in batch-mode (e.g. standard HPC cluster scheduling cannot be used).</a:t>
                      </a:r>
                      <a:endParaRPr lang="da-DK" sz="800">
                        <a:effectLst/>
                      </a:endParaRPr>
                    </a:p>
                    <a:p>
                      <a:pPr>
                        <a:spcAft>
                          <a:spcPts val="0"/>
                        </a:spcAft>
                      </a:pPr>
                      <a:r>
                        <a:rPr lang="en-US" sz="800">
                          <a:effectLst/>
                        </a:rPr>
                        <a:t>Virtualisation of Mantid nodes (with required specs) seems advantageous.</a:t>
                      </a:r>
                      <a:br>
                        <a:rPr lang="en-US" sz="800">
                          <a:effectLst/>
                        </a:rPr>
                      </a:br>
                      <a:r>
                        <a:rPr lang="en-US" sz="800">
                          <a:effectLst/>
                        </a:rPr>
                        <a:t>GPU-capability is not required for compute. GPU for limited visualization (e.g. InstrumentView (OpenGL))</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29682996"/>
                  </a:ext>
                </a:extLst>
              </a:tr>
              <a:tr h="129313">
                <a:tc>
                  <a:txBody>
                    <a:bodyPr/>
                    <a:lstStyle/>
                    <a:p>
                      <a:pPr>
                        <a:spcAft>
                          <a:spcPts val="0"/>
                        </a:spcAft>
                      </a:pPr>
                      <a:r>
                        <a:rPr lang="en-US" sz="800">
                          <a:effectLst/>
                        </a:rPr>
                        <a:t>Cost (est.):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3">
                  <a:txBody>
                    <a:bodyPr/>
                    <a:lstStyle/>
                    <a:p>
                      <a:pPr>
                        <a:spcAft>
                          <a:spcPts val="0"/>
                        </a:spcAft>
                      </a:pPr>
                      <a:r>
                        <a:rPr lang="en-US" sz="800">
                          <a:effectLst/>
                        </a:rPr>
                        <a:t>?k€ (part of VM environment)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25211227"/>
                  </a:ext>
                </a:extLst>
              </a:tr>
              <a:tr h="1163819">
                <a:tc rowSpan="4">
                  <a:txBody>
                    <a:bodyPr/>
                    <a:lstStyle/>
                    <a:p>
                      <a:pPr>
                        <a:spcAft>
                          <a:spcPts val="0"/>
                        </a:spcAft>
                      </a:pPr>
                      <a:r>
                        <a:rPr lang="en-US" sz="800">
                          <a:effectLst/>
                        </a:rPr>
                        <a:t>Considerations:</a:t>
                      </a:r>
                      <a:endParaRPr lang="da-DK" sz="800">
                        <a:effectLst/>
                      </a:endParaRPr>
                    </a:p>
                    <a:p>
                      <a:pPr>
                        <a:spcAft>
                          <a:spcPts val="0"/>
                        </a:spcAft>
                      </a:pPr>
                      <a:r>
                        <a:rPr lang="en-US" sz="800">
                          <a:effectLst/>
                        </a:rPr>
                        <a:t> </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2">
                  <a:txBody>
                    <a:bodyPr/>
                    <a:lstStyle/>
                    <a:p>
                      <a:pPr>
                        <a:spcAft>
                          <a:spcPts val="0"/>
                        </a:spcAft>
                      </a:pPr>
                      <a:r>
                        <a:rPr lang="en-US" sz="800">
                          <a:effectLst/>
                        </a:rPr>
                        <a:t>Procurement: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a:txBody>
                    <a:bodyPr/>
                    <a:lstStyle/>
                    <a:p>
                      <a:pPr>
                        <a:spcAft>
                          <a:spcPts val="0"/>
                        </a:spcAft>
                      </a:pPr>
                      <a:r>
                        <a:rPr lang="en-US" sz="800">
                          <a:effectLst/>
                        </a:rPr>
                        <a:t>Consider expanding VM environment in phases to handle relevant instrument groups (more info/discussion needed on data-rates for instruments):</a:t>
                      </a:r>
                      <a:endParaRPr lang="da-DK" sz="800">
                        <a:effectLst/>
                      </a:endParaRPr>
                    </a:p>
                    <a:p>
                      <a:pPr marL="342900" lvl="0" indent="-342900">
                        <a:spcAft>
                          <a:spcPts val="0"/>
                        </a:spcAft>
                        <a:buFont typeface="Symbol" pitchFamily="2" charset="2"/>
                        <a:buChar char=""/>
                      </a:pPr>
                      <a:r>
                        <a:rPr lang="en-US" sz="800">
                          <a:effectLst/>
                        </a:rPr>
                        <a:t>8 VMs (128 cores, 1TB+) for first 8 instruments (BEER, BIFROST, CSPEC, DREAM, ESTIA, LOKI, MAGIC, ODIN) – (2020Q3)</a:t>
                      </a:r>
                      <a:endParaRPr lang="da-DK" sz="800">
                        <a:effectLst/>
                      </a:endParaRPr>
                    </a:p>
                    <a:p>
                      <a:pPr marL="342900" lvl="0" indent="-342900">
                        <a:spcAft>
                          <a:spcPts val="0"/>
                        </a:spcAft>
                        <a:buFont typeface="Symbol" pitchFamily="2" charset="2"/>
                        <a:buChar char=""/>
                      </a:pPr>
                      <a:r>
                        <a:rPr lang="en-US" sz="800">
                          <a:effectLst/>
                        </a:rPr>
                        <a:t>7 VMs (112 cores, 1TB+) for next 7 instruments (T-REX, HEIMDAL, SKADI, MIRACLES, FREIA, VESPA, NMX) – (2024H1)</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extLst>
                  <a:ext uri="{0D108BD9-81ED-4DB2-BD59-A6C34878D82A}">
                    <a16:rowId xmlns:a16="http://schemas.microsoft.com/office/drawing/2014/main" val="2339793645"/>
                  </a:ext>
                </a:extLst>
              </a:tr>
              <a:tr h="258626">
                <a:tc vMerge="1">
                  <a:txBody>
                    <a:bodyPr/>
                    <a:lstStyle/>
                    <a:p>
                      <a:endParaRPr lang="en-GB"/>
                    </a:p>
                  </a:txBody>
                  <a:tcPr/>
                </a:tc>
                <a:tc gridSpan="2">
                  <a:txBody>
                    <a:bodyPr/>
                    <a:lstStyle/>
                    <a:p>
                      <a:pPr>
                        <a:spcAft>
                          <a:spcPts val="0"/>
                        </a:spcAft>
                      </a:pPr>
                      <a:r>
                        <a:rPr lang="en-US" sz="800">
                          <a:effectLst/>
                        </a:rPr>
                        <a:t>Installation: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a:txBody>
                    <a:bodyPr/>
                    <a:lstStyle/>
                    <a:p>
                      <a:pPr>
                        <a:spcAft>
                          <a:spcPts val="0"/>
                        </a:spcAft>
                      </a:pPr>
                      <a:r>
                        <a:rPr lang="en-US" sz="800">
                          <a:effectLst/>
                        </a:rPr>
                        <a:t>Need to ensure sufficient bandwidth between hosts and storage system to avoid data-rate bottlenecks.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extLst>
                  <a:ext uri="{0D108BD9-81ED-4DB2-BD59-A6C34878D82A}">
                    <a16:rowId xmlns:a16="http://schemas.microsoft.com/office/drawing/2014/main" val="4083904188"/>
                  </a:ext>
                </a:extLst>
              </a:tr>
              <a:tr h="258626">
                <a:tc vMerge="1">
                  <a:txBody>
                    <a:bodyPr/>
                    <a:lstStyle/>
                    <a:p>
                      <a:endParaRPr lang="en-GB"/>
                    </a:p>
                  </a:txBody>
                  <a:tcPr/>
                </a:tc>
                <a:tc gridSpan="2">
                  <a:txBody>
                    <a:bodyPr/>
                    <a:lstStyle/>
                    <a:p>
                      <a:pPr>
                        <a:spcAft>
                          <a:spcPts val="0"/>
                        </a:spcAft>
                      </a:pPr>
                      <a:r>
                        <a:rPr lang="en-US" sz="800">
                          <a:effectLst/>
                        </a:rPr>
                        <a:t>Deployment: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a:txBody>
                    <a:bodyPr/>
                    <a:lstStyle/>
                    <a:p>
                      <a:pPr>
                        <a:spcAft>
                          <a:spcPts val="0"/>
                        </a:spcAft>
                      </a:pPr>
                      <a:r>
                        <a:rPr lang="en-US" sz="800">
                          <a:effectLst/>
                        </a:rPr>
                        <a:t>VM environment requires testing for performance (e.g. OpenStack, OpenNebula, oVirt)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extLst>
                  <a:ext uri="{0D108BD9-81ED-4DB2-BD59-A6C34878D82A}">
                    <a16:rowId xmlns:a16="http://schemas.microsoft.com/office/drawing/2014/main" val="2755117787"/>
                  </a:ext>
                </a:extLst>
              </a:tr>
              <a:tr h="517253">
                <a:tc vMerge="1">
                  <a:txBody>
                    <a:bodyPr/>
                    <a:lstStyle/>
                    <a:p>
                      <a:endParaRPr lang="en-GB"/>
                    </a:p>
                  </a:txBody>
                  <a:tcPr/>
                </a:tc>
                <a:tc gridSpan="2">
                  <a:txBody>
                    <a:bodyPr/>
                    <a:lstStyle/>
                    <a:p>
                      <a:pPr>
                        <a:spcAft>
                          <a:spcPts val="0"/>
                        </a:spcAft>
                      </a:pPr>
                      <a:r>
                        <a:rPr lang="en-US" sz="800">
                          <a:effectLst/>
                        </a:rPr>
                        <a:t>Reliability:</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a:txBody>
                    <a:bodyPr/>
                    <a:lstStyle/>
                    <a:p>
                      <a:pPr>
                        <a:spcAft>
                          <a:spcPts val="0"/>
                        </a:spcAft>
                      </a:pPr>
                      <a:r>
                        <a:rPr lang="en-US" sz="800" dirty="0" err="1">
                          <a:effectLst/>
                        </a:rPr>
                        <a:t>Virtualised</a:t>
                      </a:r>
                      <a:r>
                        <a:rPr lang="en-US" sz="800" dirty="0">
                          <a:effectLst/>
                        </a:rPr>
                        <a:t> mantid nodes will have HA-capability from the VM environment.</a:t>
                      </a:r>
                      <a:br>
                        <a:rPr lang="en-US" sz="800" dirty="0">
                          <a:effectLst/>
                        </a:rPr>
                      </a:br>
                      <a:r>
                        <a:rPr lang="en-US" sz="800" dirty="0">
                          <a:effectLst/>
                        </a:rPr>
                        <a:t>In case of temporary Mantid issues, the Kafka-log can be replayed to ensure against data-loss.</a:t>
                      </a: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extLst>
                  <a:ext uri="{0D108BD9-81ED-4DB2-BD59-A6C34878D82A}">
                    <a16:rowId xmlns:a16="http://schemas.microsoft.com/office/drawing/2014/main" val="853868113"/>
                  </a:ext>
                </a:extLst>
              </a:tr>
            </a:tbl>
          </a:graphicData>
        </a:graphic>
      </p:graphicFrame>
      <p:sp>
        <p:nvSpPr>
          <p:cNvPr id="8" name="Rectangle 7">
            <a:extLst>
              <a:ext uri="{FF2B5EF4-FFF2-40B4-BE49-F238E27FC236}">
                <a16:creationId xmlns:a16="http://schemas.microsoft.com/office/drawing/2014/main" id="{7DAE33FB-6DBC-1740-9EF1-B5245F8F4D02}"/>
              </a:ext>
            </a:extLst>
          </p:cNvPr>
          <p:cNvSpPr/>
          <p:nvPr/>
        </p:nvSpPr>
        <p:spPr>
          <a:xfrm rot="16200000">
            <a:off x="2152723" y="4430345"/>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758178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AADC-AEF9-5443-93BF-F2CC0A88C3A6}"/>
              </a:ext>
            </a:extLst>
          </p:cNvPr>
          <p:cNvSpPr>
            <a:spLocks noGrp="1"/>
          </p:cNvSpPr>
          <p:nvPr>
            <p:ph type="title"/>
          </p:nvPr>
        </p:nvSpPr>
        <p:spPr/>
        <p:txBody>
          <a:bodyPr/>
          <a:lstStyle/>
          <a:p>
            <a:r>
              <a:rPr lang="en-GB" dirty="0"/>
              <a:t>Requirements: Analysis stack (online) (Sep 2019)</a:t>
            </a:r>
          </a:p>
        </p:txBody>
      </p:sp>
      <p:sp>
        <p:nvSpPr>
          <p:cNvPr id="4" name="Slide Number Placeholder 3">
            <a:extLst>
              <a:ext uri="{FF2B5EF4-FFF2-40B4-BE49-F238E27FC236}">
                <a16:creationId xmlns:a16="http://schemas.microsoft.com/office/drawing/2014/main" id="{08BCF819-3C02-A249-9DE8-BC3E54A8BDF5}"/>
              </a:ext>
            </a:extLst>
          </p:cNvPr>
          <p:cNvSpPr>
            <a:spLocks noGrp="1"/>
          </p:cNvSpPr>
          <p:nvPr>
            <p:ph type="sldNum" sz="quarter" idx="12"/>
          </p:nvPr>
        </p:nvSpPr>
        <p:spPr/>
        <p:txBody>
          <a:bodyPr/>
          <a:lstStyle/>
          <a:p>
            <a:fld id="{551115BC-487E-4422-894C-CB7CD3E79223}" type="slidenum">
              <a:rPr lang="sv-SE" smtClean="0"/>
              <a:t>37</a:t>
            </a:fld>
            <a:endParaRPr lang="sv-SE" dirty="0"/>
          </a:p>
        </p:txBody>
      </p:sp>
      <p:graphicFrame>
        <p:nvGraphicFramePr>
          <p:cNvPr id="7" name="Content Placeholder 6">
            <a:extLst>
              <a:ext uri="{FF2B5EF4-FFF2-40B4-BE49-F238E27FC236}">
                <a16:creationId xmlns:a16="http://schemas.microsoft.com/office/drawing/2014/main" id="{F01CEF8E-A2C9-014C-8012-7C7E981FA821}"/>
              </a:ext>
            </a:extLst>
          </p:cNvPr>
          <p:cNvGraphicFramePr>
            <a:graphicFrameLocks noGrp="1"/>
          </p:cNvGraphicFramePr>
          <p:nvPr>
            <p:ph idx="1"/>
          </p:nvPr>
        </p:nvGraphicFramePr>
        <p:xfrm>
          <a:off x="3172914" y="1600200"/>
          <a:ext cx="5846172" cy="4525963"/>
        </p:xfrm>
        <a:graphic>
          <a:graphicData uri="http://schemas.openxmlformats.org/drawingml/2006/table">
            <a:tbl>
              <a:tblPr firstRow="1" firstCol="1" bandRow="1">
                <a:tableStyleId>{5C22544A-7EE6-4342-B048-85BDC9FD1C3A}</a:tableStyleId>
              </a:tblPr>
              <a:tblGrid>
                <a:gridCol w="840973">
                  <a:extLst>
                    <a:ext uri="{9D8B030D-6E8A-4147-A177-3AD203B41FA5}">
                      <a16:colId xmlns:a16="http://schemas.microsoft.com/office/drawing/2014/main" val="2767224632"/>
                    </a:ext>
                  </a:extLst>
                </a:gridCol>
                <a:gridCol w="2463031">
                  <a:extLst>
                    <a:ext uri="{9D8B030D-6E8A-4147-A177-3AD203B41FA5}">
                      <a16:colId xmlns:a16="http://schemas.microsoft.com/office/drawing/2014/main" val="3679672919"/>
                    </a:ext>
                  </a:extLst>
                </a:gridCol>
                <a:gridCol w="79137">
                  <a:extLst>
                    <a:ext uri="{9D8B030D-6E8A-4147-A177-3AD203B41FA5}">
                      <a16:colId xmlns:a16="http://schemas.microsoft.com/office/drawing/2014/main" val="2558382459"/>
                    </a:ext>
                  </a:extLst>
                </a:gridCol>
                <a:gridCol w="2463031">
                  <a:extLst>
                    <a:ext uri="{9D8B030D-6E8A-4147-A177-3AD203B41FA5}">
                      <a16:colId xmlns:a16="http://schemas.microsoft.com/office/drawing/2014/main" val="252604294"/>
                    </a:ext>
                  </a:extLst>
                </a:gridCol>
              </a:tblGrid>
              <a:tr h="122323">
                <a:tc>
                  <a:txBody>
                    <a:bodyPr/>
                    <a:lstStyle/>
                    <a:p>
                      <a:pPr>
                        <a:spcAft>
                          <a:spcPts val="0"/>
                        </a:spcAft>
                      </a:pPr>
                      <a:r>
                        <a:rPr lang="en-US" sz="800">
                          <a:effectLst/>
                        </a:rPr>
                        <a:t>Type: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3">
                  <a:txBody>
                    <a:bodyPr/>
                    <a:lstStyle/>
                    <a:p>
                      <a:pPr>
                        <a:spcAft>
                          <a:spcPts val="0"/>
                        </a:spcAft>
                      </a:pPr>
                      <a:r>
                        <a:rPr lang="en-US" sz="800">
                          <a:effectLst/>
                        </a:rPr>
                        <a:t>Analysis stack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10085005"/>
                  </a:ext>
                </a:extLst>
              </a:tr>
              <a:tr h="122323">
                <a:tc>
                  <a:txBody>
                    <a:bodyPr/>
                    <a:lstStyle/>
                    <a:p>
                      <a:pPr>
                        <a:spcAft>
                          <a:spcPts val="0"/>
                        </a:spcAft>
                      </a:pPr>
                      <a:r>
                        <a:rPr lang="en-US" sz="800">
                          <a:effectLst/>
                        </a:rPr>
                        <a:t>Function: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3">
                  <a:txBody>
                    <a:bodyPr/>
                    <a:lstStyle/>
                    <a:p>
                      <a:pPr>
                        <a:spcAft>
                          <a:spcPts val="0"/>
                        </a:spcAft>
                      </a:pPr>
                      <a:r>
                        <a:rPr lang="en-US" sz="800">
                          <a:effectLst/>
                        </a:rPr>
                        <a:t>Online analysis of reduced data from Mantid nodes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27890836"/>
                  </a:ext>
                </a:extLst>
              </a:tr>
              <a:tr h="244647">
                <a:tc rowSpan="2">
                  <a:txBody>
                    <a:bodyPr/>
                    <a:lstStyle/>
                    <a:p>
                      <a:pPr>
                        <a:spcAft>
                          <a:spcPts val="0"/>
                        </a:spcAft>
                      </a:pPr>
                      <a:r>
                        <a:rPr lang="en-US" sz="800">
                          <a:effectLst/>
                        </a:rPr>
                        <a:t>Interfaces: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a:txBody>
                    <a:bodyPr/>
                    <a:lstStyle/>
                    <a:p>
                      <a:pPr>
                        <a:spcAft>
                          <a:spcPts val="0"/>
                        </a:spcAft>
                      </a:pPr>
                      <a:r>
                        <a:rPr lang="en-US" sz="800">
                          <a:effectLst/>
                        </a:rPr>
                        <a:t>In: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2">
                  <a:txBody>
                    <a:bodyPr/>
                    <a:lstStyle/>
                    <a:p>
                      <a:pPr>
                        <a:spcAft>
                          <a:spcPts val="0"/>
                        </a:spcAft>
                      </a:pPr>
                      <a:r>
                        <a:rPr lang="en-US" sz="800">
                          <a:effectLst/>
                        </a:rPr>
                        <a:t>Streamed reduced data from Mantid nodes</a:t>
                      </a:r>
                      <a:endParaRPr lang="da-DK" sz="800">
                        <a:effectLst/>
                      </a:endParaRPr>
                    </a:p>
                    <a:p>
                      <a:pPr>
                        <a:spcAft>
                          <a:spcPts val="0"/>
                        </a:spcAft>
                      </a:pPr>
                      <a:r>
                        <a:rPr lang="en-US" sz="800">
                          <a:effectLst/>
                        </a:rPr>
                        <a:t>Read data from storage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extLst>
                  <a:ext uri="{0D108BD9-81ED-4DB2-BD59-A6C34878D82A}">
                    <a16:rowId xmlns:a16="http://schemas.microsoft.com/office/drawing/2014/main" val="1810545064"/>
                  </a:ext>
                </a:extLst>
              </a:tr>
              <a:tr h="244647">
                <a:tc vMerge="1">
                  <a:txBody>
                    <a:bodyPr/>
                    <a:lstStyle/>
                    <a:p>
                      <a:endParaRPr lang="en-GB"/>
                    </a:p>
                  </a:txBody>
                  <a:tcPr/>
                </a:tc>
                <a:tc>
                  <a:txBody>
                    <a:bodyPr/>
                    <a:lstStyle/>
                    <a:p>
                      <a:pPr>
                        <a:spcAft>
                          <a:spcPts val="0"/>
                        </a:spcAft>
                      </a:pPr>
                      <a:r>
                        <a:rPr lang="en-US" sz="800">
                          <a:effectLst/>
                        </a:rPr>
                        <a:t>Out: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2">
                  <a:txBody>
                    <a:bodyPr/>
                    <a:lstStyle/>
                    <a:p>
                      <a:pPr>
                        <a:spcAft>
                          <a:spcPts val="0"/>
                        </a:spcAft>
                      </a:pPr>
                      <a:r>
                        <a:rPr lang="en-US" sz="800">
                          <a:effectLst/>
                        </a:rPr>
                        <a:t>Visualisation data to GUI (via GPN)</a:t>
                      </a:r>
                      <a:br>
                        <a:rPr lang="en-US" sz="800">
                          <a:effectLst/>
                        </a:rPr>
                      </a:br>
                      <a:r>
                        <a:rPr lang="en-US" sz="800">
                          <a:effectLst/>
                        </a:rPr>
                        <a:t>Writing of analysed data to storage system</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extLst>
                  <a:ext uri="{0D108BD9-81ED-4DB2-BD59-A6C34878D82A}">
                    <a16:rowId xmlns:a16="http://schemas.microsoft.com/office/drawing/2014/main" val="3777442548"/>
                  </a:ext>
                </a:extLst>
              </a:tr>
              <a:tr h="489293">
                <a:tc>
                  <a:txBody>
                    <a:bodyPr/>
                    <a:lstStyle/>
                    <a:p>
                      <a:pPr>
                        <a:spcAft>
                          <a:spcPts val="0"/>
                        </a:spcAft>
                      </a:pPr>
                      <a:r>
                        <a:rPr lang="en-US" sz="800">
                          <a:effectLst/>
                        </a:rPr>
                        <a:t>Specifications: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3">
                  <a:txBody>
                    <a:bodyPr/>
                    <a:lstStyle/>
                    <a:p>
                      <a:pPr>
                        <a:spcAft>
                          <a:spcPts val="0"/>
                        </a:spcAft>
                      </a:pPr>
                      <a:r>
                        <a:rPr lang="en-US" sz="800">
                          <a:effectLst/>
                        </a:rPr>
                        <a:t>22 cores</a:t>
                      </a:r>
                      <a:endParaRPr lang="da-DK" sz="800">
                        <a:effectLst/>
                      </a:endParaRPr>
                    </a:p>
                    <a:p>
                      <a:pPr>
                        <a:spcAft>
                          <a:spcPts val="0"/>
                        </a:spcAft>
                      </a:pPr>
                      <a:r>
                        <a:rPr lang="en-US" sz="800">
                          <a:effectLst/>
                        </a:rPr>
                        <a:t>Varies – from 16GB to 384GB</a:t>
                      </a:r>
                      <a:endParaRPr lang="da-DK" sz="800">
                        <a:effectLst/>
                      </a:endParaRPr>
                    </a:p>
                    <a:p>
                      <a:pPr>
                        <a:spcAft>
                          <a:spcPts val="0"/>
                        </a:spcAft>
                      </a:pPr>
                      <a:r>
                        <a:rPr lang="en-US" sz="800">
                          <a:effectLst/>
                        </a:rPr>
                        <a:t>System disk?</a:t>
                      </a:r>
                      <a:endParaRPr lang="da-DK" sz="800">
                        <a:effectLst/>
                      </a:endParaRPr>
                    </a:p>
                    <a:p>
                      <a:pPr>
                        <a:spcAft>
                          <a:spcPts val="0"/>
                        </a:spcAft>
                      </a:pPr>
                      <a:r>
                        <a:rPr lang="en-US" sz="800">
                          <a:effectLst/>
                        </a:rPr>
                        <a:t>Some resources may be moved to offline env.</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07542817"/>
                  </a:ext>
                </a:extLst>
              </a:tr>
              <a:tr h="366970">
                <a:tc>
                  <a:txBody>
                    <a:bodyPr/>
                    <a:lstStyle/>
                    <a:p>
                      <a:pPr>
                        <a:spcAft>
                          <a:spcPts val="0"/>
                        </a:spcAft>
                      </a:pPr>
                      <a:r>
                        <a:rPr lang="en-US" sz="800">
                          <a:effectLst/>
                        </a:rPr>
                        <a:t>Network: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3">
                  <a:txBody>
                    <a:bodyPr/>
                    <a:lstStyle/>
                    <a:p>
                      <a:pPr>
                        <a:spcAft>
                          <a:spcPts val="0"/>
                        </a:spcAft>
                      </a:pPr>
                      <a:r>
                        <a:rPr lang="en-US" sz="800">
                          <a:effectLst/>
                        </a:rPr>
                        <a:t>100G EDR Infiniband (in from Mantid)</a:t>
                      </a:r>
                      <a:br>
                        <a:rPr lang="en-US" sz="800">
                          <a:effectLst/>
                        </a:rPr>
                      </a:br>
                      <a:r>
                        <a:rPr lang="en-US" sz="800">
                          <a:effectLst/>
                        </a:rPr>
                        <a:t>100G EDR Infiniband (out to storage)</a:t>
                      </a:r>
                      <a:endParaRPr lang="da-DK" sz="800">
                        <a:effectLst/>
                      </a:endParaRPr>
                    </a:p>
                    <a:p>
                      <a:pPr>
                        <a:spcAft>
                          <a:spcPts val="0"/>
                        </a:spcAft>
                      </a:pPr>
                      <a:r>
                        <a:rPr lang="en-US" sz="800">
                          <a:effectLst/>
                        </a:rPr>
                        <a:t>10G Ethernet (out to GUI, via GPN)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95041037"/>
                  </a:ext>
                </a:extLst>
              </a:tr>
              <a:tr h="733940">
                <a:tc>
                  <a:txBody>
                    <a:bodyPr/>
                    <a:lstStyle/>
                    <a:p>
                      <a:pPr>
                        <a:spcAft>
                          <a:spcPts val="0"/>
                        </a:spcAft>
                      </a:pPr>
                      <a:r>
                        <a:rPr lang="en-US" sz="800">
                          <a:effectLst/>
                        </a:rPr>
                        <a:t>Implementation: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3">
                  <a:txBody>
                    <a:bodyPr/>
                    <a:lstStyle/>
                    <a:p>
                      <a:pPr>
                        <a:spcAft>
                          <a:spcPts val="0"/>
                        </a:spcAft>
                      </a:pPr>
                      <a:r>
                        <a:rPr lang="en-US" sz="800">
                          <a:effectLst/>
                        </a:rPr>
                        <a:t>One Analysis instance per instrument.</a:t>
                      </a:r>
                      <a:endParaRPr lang="da-DK" sz="800">
                        <a:effectLst/>
                      </a:endParaRPr>
                    </a:p>
                    <a:p>
                      <a:pPr>
                        <a:spcAft>
                          <a:spcPts val="0"/>
                        </a:spcAft>
                      </a:pPr>
                      <a:r>
                        <a:rPr lang="en-US" sz="800">
                          <a:effectLst/>
                        </a:rPr>
                        <a:t>Analysis should generally be assume to only run on a single node (e.g. standard HPC cluster scheduling cannot be used).</a:t>
                      </a:r>
                      <a:endParaRPr lang="da-DK" sz="800">
                        <a:effectLst/>
                      </a:endParaRPr>
                    </a:p>
                    <a:p>
                      <a:pPr>
                        <a:spcAft>
                          <a:spcPts val="0"/>
                        </a:spcAft>
                      </a:pPr>
                      <a:r>
                        <a:rPr lang="en-US" sz="800">
                          <a:effectLst/>
                        </a:rPr>
                        <a:t>Virtualisation of Analysis nodes (with required specs) seems advantageous.</a:t>
                      </a:r>
                      <a:br>
                        <a:rPr lang="en-US" sz="800">
                          <a:effectLst/>
                        </a:rPr>
                      </a:br>
                      <a:r>
                        <a:rPr lang="en-US" sz="800">
                          <a:effectLst/>
                        </a:rPr>
                        <a:t>GPU-capability may be required (e.g. ‘one GPU per session’) – GPU resources can to some extent be managed in a virtual environment.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45558824"/>
                  </a:ext>
                </a:extLst>
              </a:tr>
              <a:tr h="122323">
                <a:tc>
                  <a:txBody>
                    <a:bodyPr/>
                    <a:lstStyle/>
                    <a:p>
                      <a:pPr>
                        <a:spcAft>
                          <a:spcPts val="0"/>
                        </a:spcAft>
                      </a:pPr>
                      <a:r>
                        <a:rPr lang="en-US" sz="800">
                          <a:effectLst/>
                        </a:rPr>
                        <a:t>Cost (est.):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3">
                  <a:txBody>
                    <a:bodyPr/>
                    <a:lstStyle/>
                    <a:p>
                      <a:pPr>
                        <a:spcAft>
                          <a:spcPts val="0"/>
                        </a:spcAft>
                      </a:pPr>
                      <a:r>
                        <a:rPr lang="en-US" sz="800">
                          <a:effectLst/>
                        </a:rPr>
                        <a:t>?k€ (part of VM environment)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52334441"/>
                  </a:ext>
                </a:extLst>
              </a:tr>
              <a:tr h="1100910">
                <a:tc rowSpan="4">
                  <a:txBody>
                    <a:bodyPr/>
                    <a:lstStyle/>
                    <a:p>
                      <a:pPr>
                        <a:spcAft>
                          <a:spcPts val="0"/>
                        </a:spcAft>
                      </a:pPr>
                      <a:r>
                        <a:rPr lang="en-US" sz="800">
                          <a:effectLst/>
                        </a:rPr>
                        <a:t>Considerations:</a:t>
                      </a:r>
                      <a:endParaRPr lang="da-DK" sz="800">
                        <a:effectLst/>
                      </a:endParaRPr>
                    </a:p>
                    <a:p>
                      <a:pPr>
                        <a:spcAft>
                          <a:spcPts val="0"/>
                        </a:spcAft>
                      </a:pPr>
                      <a:r>
                        <a:rPr lang="en-US" sz="800">
                          <a:effectLst/>
                        </a:rPr>
                        <a:t> </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2">
                  <a:txBody>
                    <a:bodyPr/>
                    <a:lstStyle/>
                    <a:p>
                      <a:pPr>
                        <a:spcAft>
                          <a:spcPts val="0"/>
                        </a:spcAft>
                      </a:pPr>
                      <a:r>
                        <a:rPr lang="en-US" sz="800">
                          <a:effectLst/>
                        </a:rPr>
                        <a:t>Procurement: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a:txBody>
                    <a:bodyPr/>
                    <a:lstStyle/>
                    <a:p>
                      <a:pPr>
                        <a:spcAft>
                          <a:spcPts val="0"/>
                        </a:spcAft>
                      </a:pPr>
                      <a:r>
                        <a:rPr lang="en-US" sz="800">
                          <a:effectLst/>
                        </a:rPr>
                        <a:t>Consider expanding VM environment in phases to handle relevant instrument groups (more info/discussion needed on data-rates for instruments):</a:t>
                      </a:r>
                      <a:endParaRPr lang="da-DK" sz="800">
                        <a:effectLst/>
                      </a:endParaRPr>
                    </a:p>
                    <a:p>
                      <a:pPr marL="342900" lvl="0" indent="-342900">
                        <a:spcAft>
                          <a:spcPts val="0"/>
                        </a:spcAft>
                        <a:buFont typeface="Symbol" pitchFamily="2" charset="2"/>
                        <a:buChar char=""/>
                      </a:pPr>
                      <a:r>
                        <a:rPr lang="en-US" sz="800">
                          <a:effectLst/>
                        </a:rPr>
                        <a:t>8 VMs (176 cores, 2TB??) for first 8 instruments (BEER, BIFROST, CSPEC, DREAM, ESTIA, LOKI, MAGIC, ODIN) – (2020Q3)</a:t>
                      </a:r>
                      <a:endParaRPr lang="da-DK" sz="800">
                        <a:effectLst/>
                      </a:endParaRPr>
                    </a:p>
                    <a:p>
                      <a:pPr marL="342900" lvl="0" indent="-342900">
                        <a:spcAft>
                          <a:spcPts val="0"/>
                        </a:spcAft>
                        <a:buFont typeface="Symbol" pitchFamily="2" charset="2"/>
                        <a:buChar char=""/>
                      </a:pPr>
                      <a:r>
                        <a:rPr lang="en-US" sz="800">
                          <a:effectLst/>
                        </a:rPr>
                        <a:t>7 VMs (154 cores, 2TB??) for next 7 instruments (T-REX, HEIMDAL, SKADI, MIRACLES, FREIA, VESPA, NMX) – (2024H1)</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extLst>
                  <a:ext uri="{0D108BD9-81ED-4DB2-BD59-A6C34878D82A}">
                    <a16:rowId xmlns:a16="http://schemas.microsoft.com/office/drawing/2014/main" val="2554176980"/>
                  </a:ext>
                </a:extLst>
              </a:tr>
              <a:tr h="244647">
                <a:tc vMerge="1">
                  <a:txBody>
                    <a:bodyPr/>
                    <a:lstStyle/>
                    <a:p>
                      <a:endParaRPr lang="en-GB"/>
                    </a:p>
                  </a:txBody>
                  <a:tcPr/>
                </a:tc>
                <a:tc gridSpan="2">
                  <a:txBody>
                    <a:bodyPr/>
                    <a:lstStyle/>
                    <a:p>
                      <a:pPr>
                        <a:spcAft>
                          <a:spcPts val="0"/>
                        </a:spcAft>
                      </a:pPr>
                      <a:r>
                        <a:rPr lang="en-US" sz="800">
                          <a:effectLst/>
                        </a:rPr>
                        <a:t>Installation: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a:txBody>
                    <a:bodyPr/>
                    <a:lstStyle/>
                    <a:p>
                      <a:pPr>
                        <a:spcAft>
                          <a:spcPts val="0"/>
                        </a:spcAft>
                      </a:pPr>
                      <a:r>
                        <a:rPr lang="en-US" sz="800">
                          <a:effectLst/>
                        </a:rPr>
                        <a:t>Need to ensure sufficient bandwidth between hosts and storage system to avoid data-rate bottlenecks.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extLst>
                  <a:ext uri="{0D108BD9-81ED-4DB2-BD59-A6C34878D82A}">
                    <a16:rowId xmlns:a16="http://schemas.microsoft.com/office/drawing/2014/main" val="3055310478"/>
                  </a:ext>
                </a:extLst>
              </a:tr>
              <a:tr h="244647">
                <a:tc vMerge="1">
                  <a:txBody>
                    <a:bodyPr/>
                    <a:lstStyle/>
                    <a:p>
                      <a:endParaRPr lang="en-GB"/>
                    </a:p>
                  </a:txBody>
                  <a:tcPr/>
                </a:tc>
                <a:tc gridSpan="2">
                  <a:txBody>
                    <a:bodyPr/>
                    <a:lstStyle/>
                    <a:p>
                      <a:pPr>
                        <a:spcAft>
                          <a:spcPts val="0"/>
                        </a:spcAft>
                      </a:pPr>
                      <a:r>
                        <a:rPr lang="en-US" sz="800">
                          <a:effectLst/>
                        </a:rPr>
                        <a:t>Deployment: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a:txBody>
                    <a:bodyPr/>
                    <a:lstStyle/>
                    <a:p>
                      <a:pPr>
                        <a:spcAft>
                          <a:spcPts val="0"/>
                        </a:spcAft>
                      </a:pPr>
                      <a:r>
                        <a:rPr lang="en-US" sz="800">
                          <a:effectLst/>
                        </a:rPr>
                        <a:t>VM environment requires testing for performance (e.g. OpenStack, OpenNebula, oVirt)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extLst>
                  <a:ext uri="{0D108BD9-81ED-4DB2-BD59-A6C34878D82A}">
                    <a16:rowId xmlns:a16="http://schemas.microsoft.com/office/drawing/2014/main" val="4222438747"/>
                  </a:ext>
                </a:extLst>
              </a:tr>
              <a:tr h="489293">
                <a:tc vMerge="1">
                  <a:txBody>
                    <a:bodyPr/>
                    <a:lstStyle/>
                    <a:p>
                      <a:endParaRPr lang="en-GB"/>
                    </a:p>
                  </a:txBody>
                  <a:tcPr/>
                </a:tc>
                <a:tc gridSpan="2">
                  <a:txBody>
                    <a:bodyPr/>
                    <a:lstStyle/>
                    <a:p>
                      <a:pPr>
                        <a:spcAft>
                          <a:spcPts val="0"/>
                        </a:spcAft>
                      </a:pPr>
                      <a:r>
                        <a:rPr lang="en-US" sz="800">
                          <a:effectLst/>
                        </a:rPr>
                        <a:t>Reliability:</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a:txBody>
                    <a:bodyPr/>
                    <a:lstStyle/>
                    <a:p>
                      <a:pPr>
                        <a:spcAft>
                          <a:spcPts val="0"/>
                        </a:spcAft>
                      </a:pPr>
                      <a:r>
                        <a:rPr lang="en-US" sz="800" dirty="0" err="1">
                          <a:effectLst/>
                        </a:rPr>
                        <a:t>Virtualised</a:t>
                      </a:r>
                      <a:r>
                        <a:rPr lang="en-US" sz="800" dirty="0">
                          <a:effectLst/>
                        </a:rPr>
                        <a:t> analysis nodes will have HA-capability from the VM environment.</a:t>
                      </a:r>
                      <a:br>
                        <a:rPr lang="en-US" sz="800" dirty="0">
                          <a:effectLst/>
                        </a:rPr>
                      </a:br>
                      <a:r>
                        <a:rPr lang="en-US" sz="800" dirty="0">
                          <a:effectLst/>
                        </a:rPr>
                        <a:t>Unclear what stateful information is available, in case of temporary issues with the analysis nodes.</a:t>
                      </a: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extLst>
                  <a:ext uri="{0D108BD9-81ED-4DB2-BD59-A6C34878D82A}">
                    <a16:rowId xmlns:a16="http://schemas.microsoft.com/office/drawing/2014/main" val="984568595"/>
                  </a:ext>
                </a:extLst>
              </a:tr>
            </a:tbl>
          </a:graphicData>
        </a:graphic>
      </p:graphicFrame>
      <p:sp>
        <p:nvSpPr>
          <p:cNvPr id="8" name="Rectangle 7">
            <a:extLst>
              <a:ext uri="{FF2B5EF4-FFF2-40B4-BE49-F238E27FC236}">
                <a16:creationId xmlns:a16="http://schemas.microsoft.com/office/drawing/2014/main" id="{ADCD8233-011B-014B-895D-9B71131774F4}"/>
              </a:ext>
            </a:extLst>
          </p:cNvPr>
          <p:cNvSpPr/>
          <p:nvPr/>
        </p:nvSpPr>
        <p:spPr>
          <a:xfrm rot="16200000">
            <a:off x="2296739" y="4430345"/>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1938152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0A0C-65EE-BE4A-928B-12DB6EF10A50}"/>
              </a:ext>
            </a:extLst>
          </p:cNvPr>
          <p:cNvSpPr>
            <a:spLocks noGrp="1"/>
          </p:cNvSpPr>
          <p:nvPr>
            <p:ph type="title"/>
          </p:nvPr>
        </p:nvSpPr>
        <p:spPr/>
        <p:txBody>
          <a:bodyPr/>
          <a:lstStyle/>
          <a:p>
            <a:r>
              <a:rPr lang="en-GB" dirty="0"/>
              <a:t>Requirements: Online storage (Sep 2019)</a:t>
            </a:r>
          </a:p>
        </p:txBody>
      </p:sp>
      <p:graphicFrame>
        <p:nvGraphicFramePr>
          <p:cNvPr id="5" name="Content Placeholder 4">
            <a:extLst>
              <a:ext uri="{FF2B5EF4-FFF2-40B4-BE49-F238E27FC236}">
                <a16:creationId xmlns:a16="http://schemas.microsoft.com/office/drawing/2014/main" id="{8DF164CA-67D0-DB48-9E14-55FE61611616}"/>
              </a:ext>
            </a:extLst>
          </p:cNvPr>
          <p:cNvGraphicFramePr>
            <a:graphicFrameLocks noGrp="1"/>
          </p:cNvGraphicFramePr>
          <p:nvPr>
            <p:ph idx="1"/>
          </p:nvPr>
        </p:nvGraphicFramePr>
        <p:xfrm>
          <a:off x="2914995" y="1531462"/>
          <a:ext cx="6362010" cy="4663440"/>
        </p:xfrm>
        <a:graphic>
          <a:graphicData uri="http://schemas.openxmlformats.org/drawingml/2006/table">
            <a:tbl>
              <a:tblPr firstRow="1" firstCol="1" bandRow="1">
                <a:tableStyleId>{5C22544A-7EE6-4342-B048-85BDC9FD1C3A}</a:tableStyleId>
              </a:tblPr>
              <a:tblGrid>
                <a:gridCol w="915176">
                  <a:extLst>
                    <a:ext uri="{9D8B030D-6E8A-4147-A177-3AD203B41FA5}">
                      <a16:colId xmlns:a16="http://schemas.microsoft.com/office/drawing/2014/main" val="57823485"/>
                    </a:ext>
                  </a:extLst>
                </a:gridCol>
                <a:gridCol w="2680357">
                  <a:extLst>
                    <a:ext uri="{9D8B030D-6E8A-4147-A177-3AD203B41FA5}">
                      <a16:colId xmlns:a16="http://schemas.microsoft.com/office/drawing/2014/main" val="120543412"/>
                    </a:ext>
                  </a:extLst>
                </a:gridCol>
                <a:gridCol w="86120">
                  <a:extLst>
                    <a:ext uri="{9D8B030D-6E8A-4147-A177-3AD203B41FA5}">
                      <a16:colId xmlns:a16="http://schemas.microsoft.com/office/drawing/2014/main" val="573160125"/>
                    </a:ext>
                  </a:extLst>
                </a:gridCol>
                <a:gridCol w="2680357">
                  <a:extLst>
                    <a:ext uri="{9D8B030D-6E8A-4147-A177-3AD203B41FA5}">
                      <a16:colId xmlns:a16="http://schemas.microsoft.com/office/drawing/2014/main" val="2094815352"/>
                    </a:ext>
                  </a:extLst>
                </a:gridCol>
              </a:tblGrid>
              <a:tr h="133117">
                <a:tc>
                  <a:txBody>
                    <a:bodyPr/>
                    <a:lstStyle/>
                    <a:p>
                      <a:pPr>
                        <a:spcAft>
                          <a:spcPts val="0"/>
                        </a:spcAft>
                      </a:pPr>
                      <a:r>
                        <a:rPr lang="en-US" sz="900">
                          <a:effectLst/>
                        </a:rPr>
                        <a:t>Type:</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Online storage</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40030021"/>
                  </a:ext>
                </a:extLst>
              </a:tr>
              <a:tr h="133117">
                <a:tc>
                  <a:txBody>
                    <a:bodyPr/>
                    <a:lstStyle/>
                    <a:p>
                      <a:pPr>
                        <a:spcAft>
                          <a:spcPts val="0"/>
                        </a:spcAft>
                      </a:pPr>
                      <a:r>
                        <a:rPr lang="en-US" sz="900">
                          <a:effectLst/>
                        </a:rPr>
                        <a:t>Function: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Online storage of raw and online derived data</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47473520"/>
                  </a:ext>
                </a:extLst>
              </a:tr>
              <a:tr h="399350">
                <a:tc rowSpan="2">
                  <a:txBody>
                    <a:bodyPr/>
                    <a:lstStyle/>
                    <a:p>
                      <a:pPr>
                        <a:spcAft>
                          <a:spcPts val="0"/>
                        </a:spcAft>
                      </a:pPr>
                      <a:r>
                        <a:rPr lang="en-US" sz="900">
                          <a:effectLst/>
                        </a:rPr>
                        <a:t>Interfaces: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a:txBody>
                    <a:bodyPr/>
                    <a:lstStyle/>
                    <a:p>
                      <a:pPr>
                        <a:spcAft>
                          <a:spcPts val="0"/>
                        </a:spcAft>
                      </a:pPr>
                      <a:r>
                        <a:rPr lang="en-US" sz="900">
                          <a:effectLst/>
                        </a:rPr>
                        <a:t>In: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2">
                  <a:txBody>
                    <a:bodyPr/>
                    <a:lstStyle/>
                    <a:p>
                      <a:pPr>
                        <a:spcAft>
                          <a:spcPts val="0"/>
                        </a:spcAft>
                      </a:pPr>
                      <a:r>
                        <a:rPr lang="en-US" sz="900">
                          <a:effectLst/>
                        </a:rPr>
                        <a:t>Streamed raw data from Filewriter nodes</a:t>
                      </a:r>
                      <a:br>
                        <a:rPr lang="en-US" sz="900">
                          <a:effectLst/>
                        </a:rPr>
                      </a:br>
                      <a:r>
                        <a:rPr lang="en-US" sz="900">
                          <a:effectLst/>
                        </a:rPr>
                        <a:t>Streamed reduced data from Mantid nodes</a:t>
                      </a:r>
                      <a:endParaRPr lang="da-DK" sz="900">
                        <a:effectLst/>
                      </a:endParaRPr>
                    </a:p>
                    <a:p>
                      <a:pPr>
                        <a:spcAft>
                          <a:spcPts val="0"/>
                        </a:spcAft>
                      </a:pPr>
                      <a:r>
                        <a:rPr lang="en-US" sz="900">
                          <a:effectLst/>
                        </a:rPr>
                        <a:t>Streamed derived data from Analysis-stack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extLst>
                  <a:ext uri="{0D108BD9-81ED-4DB2-BD59-A6C34878D82A}">
                    <a16:rowId xmlns:a16="http://schemas.microsoft.com/office/drawing/2014/main" val="1327339376"/>
                  </a:ext>
                </a:extLst>
              </a:tr>
              <a:tr h="399350">
                <a:tc vMerge="1">
                  <a:txBody>
                    <a:bodyPr/>
                    <a:lstStyle/>
                    <a:p>
                      <a:endParaRPr lang="en-GB"/>
                    </a:p>
                  </a:txBody>
                  <a:tcPr/>
                </a:tc>
                <a:tc>
                  <a:txBody>
                    <a:bodyPr/>
                    <a:lstStyle/>
                    <a:p>
                      <a:pPr>
                        <a:spcAft>
                          <a:spcPts val="0"/>
                        </a:spcAft>
                      </a:pPr>
                      <a:r>
                        <a:rPr lang="en-US" sz="900">
                          <a:effectLst/>
                        </a:rPr>
                        <a:t>Out: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2">
                  <a:txBody>
                    <a:bodyPr/>
                    <a:lstStyle/>
                    <a:p>
                      <a:pPr>
                        <a:spcAft>
                          <a:spcPts val="0"/>
                        </a:spcAft>
                      </a:pPr>
                      <a:r>
                        <a:rPr lang="en-US" sz="900">
                          <a:effectLst/>
                        </a:rPr>
                        <a:t>Raw data synchronisation to CPH</a:t>
                      </a:r>
                      <a:endParaRPr lang="da-DK" sz="900">
                        <a:effectLst/>
                      </a:endParaRPr>
                    </a:p>
                    <a:p>
                      <a:pPr>
                        <a:spcAft>
                          <a:spcPts val="0"/>
                        </a:spcAft>
                      </a:pPr>
                      <a:r>
                        <a:rPr lang="en-US" sz="900">
                          <a:effectLst/>
                        </a:rPr>
                        <a:t>Derived data synchronisation to CPH</a:t>
                      </a:r>
                      <a:endParaRPr lang="da-DK" sz="900">
                        <a:effectLst/>
                      </a:endParaRPr>
                    </a:p>
                    <a:p>
                      <a:pPr>
                        <a:spcAft>
                          <a:spcPts val="0"/>
                        </a:spcAft>
                      </a:pPr>
                      <a:r>
                        <a:rPr lang="en-US" sz="900">
                          <a:effectLst/>
                        </a:rPr>
                        <a:t>Data read by Mantid nodes and Analysis-stack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extLst>
                  <a:ext uri="{0D108BD9-81ED-4DB2-BD59-A6C34878D82A}">
                    <a16:rowId xmlns:a16="http://schemas.microsoft.com/office/drawing/2014/main" val="609262728"/>
                  </a:ext>
                </a:extLst>
              </a:tr>
              <a:tr h="266233">
                <a:tc>
                  <a:txBody>
                    <a:bodyPr/>
                    <a:lstStyle/>
                    <a:p>
                      <a:pPr>
                        <a:spcAft>
                          <a:spcPts val="0"/>
                        </a:spcAft>
                      </a:pPr>
                      <a:r>
                        <a:rPr lang="en-US" sz="900">
                          <a:effectLst/>
                        </a:rPr>
                        <a:t>Specifications: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Up to 40GB/s throughput</a:t>
                      </a:r>
                      <a:endParaRPr lang="da-DK" sz="900">
                        <a:effectLst/>
                      </a:endParaRPr>
                    </a:p>
                    <a:p>
                      <a:pPr>
                        <a:spcAft>
                          <a:spcPts val="0"/>
                        </a:spcAft>
                      </a:pPr>
                      <a:r>
                        <a:rPr lang="en-US" sz="900">
                          <a:effectLst/>
                        </a:rPr>
                        <a:t>Up to 5PB capacity</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17470097"/>
                  </a:ext>
                </a:extLst>
              </a:tr>
              <a:tr h="532466">
                <a:tc>
                  <a:txBody>
                    <a:bodyPr/>
                    <a:lstStyle/>
                    <a:p>
                      <a:pPr>
                        <a:spcAft>
                          <a:spcPts val="0"/>
                        </a:spcAft>
                      </a:pPr>
                      <a:r>
                        <a:rPr lang="en-US" sz="900">
                          <a:effectLst/>
                        </a:rPr>
                        <a:t>Network: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100G EDR Infiniband (in from Filewriter)</a:t>
                      </a:r>
                      <a:endParaRPr lang="da-DK" sz="900">
                        <a:effectLst/>
                      </a:endParaRPr>
                    </a:p>
                    <a:p>
                      <a:pPr>
                        <a:spcAft>
                          <a:spcPts val="0"/>
                        </a:spcAft>
                      </a:pPr>
                      <a:r>
                        <a:rPr lang="en-US" sz="900">
                          <a:effectLst/>
                        </a:rPr>
                        <a:t>100G EDR Infiniband (in from Mantid)</a:t>
                      </a:r>
                      <a:endParaRPr lang="da-DK" sz="900">
                        <a:effectLst/>
                      </a:endParaRPr>
                    </a:p>
                    <a:p>
                      <a:pPr>
                        <a:spcAft>
                          <a:spcPts val="0"/>
                        </a:spcAft>
                      </a:pPr>
                      <a:r>
                        <a:rPr lang="en-US" sz="900">
                          <a:effectLst/>
                        </a:rPr>
                        <a:t>100G EDR Infiniband (in from Analysis-stack)</a:t>
                      </a:r>
                      <a:br>
                        <a:rPr lang="en-US" sz="900">
                          <a:effectLst/>
                        </a:rPr>
                      </a:br>
                      <a:r>
                        <a:rPr lang="en-US" sz="900">
                          <a:effectLst/>
                        </a:rPr>
                        <a:t>10G/100G Ethernet (synch to CPH)</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61365840"/>
                  </a:ext>
                </a:extLst>
              </a:tr>
              <a:tr h="931816">
                <a:tc>
                  <a:txBody>
                    <a:bodyPr/>
                    <a:lstStyle/>
                    <a:p>
                      <a:pPr>
                        <a:spcAft>
                          <a:spcPts val="0"/>
                        </a:spcAft>
                      </a:pPr>
                      <a:r>
                        <a:rPr lang="en-US" sz="900">
                          <a:effectLst/>
                        </a:rPr>
                        <a:t>Implementation: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One scalable storage system.</a:t>
                      </a:r>
                      <a:endParaRPr lang="da-DK" sz="900">
                        <a:effectLst/>
                      </a:endParaRPr>
                    </a:p>
                    <a:p>
                      <a:pPr>
                        <a:spcAft>
                          <a:spcPts val="0"/>
                        </a:spcAft>
                      </a:pPr>
                      <a:r>
                        <a:rPr lang="en-US" sz="900">
                          <a:effectLst/>
                        </a:rPr>
                        <a:t>Current options:</a:t>
                      </a:r>
                      <a:endParaRPr lang="da-DK" sz="900">
                        <a:effectLst/>
                      </a:endParaRPr>
                    </a:p>
                    <a:p>
                      <a:pPr marL="342900" lvl="0" indent="-342900">
                        <a:spcAft>
                          <a:spcPts val="0"/>
                        </a:spcAft>
                        <a:buFont typeface="Symbol" pitchFamily="2" charset="2"/>
                        <a:buChar char=""/>
                      </a:pPr>
                      <a:r>
                        <a:rPr lang="en-US" sz="900">
                          <a:effectLst/>
                        </a:rPr>
                        <a:t>IBM ESS (Spectrum Scale)</a:t>
                      </a:r>
                      <a:endParaRPr lang="da-DK" sz="900">
                        <a:effectLst/>
                      </a:endParaRPr>
                    </a:p>
                    <a:p>
                      <a:pPr marL="342900" lvl="0" indent="-342900">
                        <a:spcAft>
                          <a:spcPts val="0"/>
                        </a:spcAft>
                        <a:buFont typeface="Symbol" pitchFamily="2" charset="2"/>
                        <a:buChar char=""/>
                      </a:pPr>
                      <a:r>
                        <a:rPr lang="en-US" sz="900">
                          <a:effectLst/>
                        </a:rPr>
                        <a:t>Lenovo DSS (Spectrum Scale)</a:t>
                      </a:r>
                      <a:endParaRPr lang="da-DK" sz="900">
                        <a:effectLst/>
                      </a:endParaRPr>
                    </a:p>
                    <a:p>
                      <a:pPr marL="342900" lvl="0" indent="-342900">
                        <a:spcAft>
                          <a:spcPts val="0"/>
                        </a:spcAft>
                        <a:buFont typeface="Symbol" pitchFamily="2" charset="2"/>
                        <a:buChar char=""/>
                      </a:pPr>
                      <a:r>
                        <a:rPr lang="en-US" sz="900">
                          <a:effectLst/>
                        </a:rPr>
                        <a:t>DDN/Dell Lustre</a:t>
                      </a:r>
                      <a:endParaRPr lang="da-DK" sz="900">
                        <a:effectLst/>
                      </a:endParaRPr>
                    </a:p>
                    <a:p>
                      <a:pPr marL="342900" lvl="0" indent="-342900">
                        <a:spcAft>
                          <a:spcPts val="0"/>
                        </a:spcAft>
                        <a:buFont typeface="Symbol" pitchFamily="2" charset="2"/>
                        <a:buChar char=""/>
                      </a:pPr>
                      <a:r>
                        <a:rPr lang="en-US" sz="900">
                          <a:effectLst/>
                        </a:rPr>
                        <a:t>QuoByte</a:t>
                      </a:r>
                      <a:endParaRPr lang="da-DK" sz="900">
                        <a:effectLst/>
                      </a:endParaRPr>
                    </a:p>
                    <a:p>
                      <a:pPr marL="342900" lvl="0" indent="-342900">
                        <a:spcAft>
                          <a:spcPts val="0"/>
                        </a:spcAft>
                        <a:buFont typeface="Symbol" pitchFamily="2" charset="2"/>
                        <a:buChar char=""/>
                      </a:pPr>
                      <a:r>
                        <a:rPr lang="en-US" sz="900">
                          <a:effectLst/>
                        </a:rPr>
                        <a:t>WekaIO</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36427806"/>
                  </a:ext>
                </a:extLst>
              </a:tr>
              <a:tr h="133117">
                <a:tc>
                  <a:txBody>
                    <a:bodyPr/>
                    <a:lstStyle/>
                    <a:p>
                      <a:pPr>
                        <a:spcAft>
                          <a:spcPts val="0"/>
                        </a:spcAft>
                      </a:pPr>
                      <a:r>
                        <a:rPr lang="en-US" sz="900">
                          <a:effectLst/>
                        </a:rPr>
                        <a:t>Cost (est.):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400k€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68722376"/>
                  </a:ext>
                </a:extLst>
              </a:tr>
              <a:tr h="798699">
                <a:tc rowSpan="4">
                  <a:txBody>
                    <a:bodyPr/>
                    <a:lstStyle/>
                    <a:p>
                      <a:pPr>
                        <a:spcAft>
                          <a:spcPts val="0"/>
                        </a:spcAft>
                      </a:pPr>
                      <a:r>
                        <a:rPr lang="en-US" sz="900">
                          <a:effectLst/>
                        </a:rPr>
                        <a:t>Considerations:</a:t>
                      </a:r>
                      <a:endParaRPr lang="da-DK" sz="900">
                        <a:effectLst/>
                      </a:endParaRPr>
                    </a:p>
                    <a:p>
                      <a:pPr>
                        <a:spcAft>
                          <a:spcPts val="0"/>
                        </a:spcAft>
                      </a:pPr>
                      <a:r>
                        <a:rPr lang="en-US" sz="900">
                          <a:effectLst/>
                        </a:rPr>
                        <a:t> </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2">
                  <a:txBody>
                    <a:bodyPr/>
                    <a:lstStyle/>
                    <a:p>
                      <a:pPr>
                        <a:spcAft>
                          <a:spcPts val="0"/>
                        </a:spcAft>
                      </a:pPr>
                      <a:r>
                        <a:rPr lang="en-US" sz="900">
                          <a:effectLst/>
                        </a:rPr>
                        <a:t>Procurement: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a:effectLst/>
                        </a:rPr>
                        <a:t>Storage system could be procured in phases (depending on solution, and I/O requirements):</a:t>
                      </a:r>
                      <a:endParaRPr lang="da-DK" sz="900">
                        <a:effectLst/>
                      </a:endParaRPr>
                    </a:p>
                    <a:p>
                      <a:pPr marL="342900" lvl="0" indent="-342900">
                        <a:spcAft>
                          <a:spcPts val="0"/>
                        </a:spcAft>
                        <a:buFont typeface="Symbol" pitchFamily="2" charset="2"/>
                        <a:buChar char=""/>
                      </a:pPr>
                      <a:r>
                        <a:rPr lang="en-US" sz="900">
                          <a:effectLst/>
                        </a:rPr>
                        <a:t>~1 PB (BEER, BIFROST, CSPEC, DREAM, ESTIA, LOKI, MAGIC, ODIN) – (2020Q3)</a:t>
                      </a:r>
                      <a:endParaRPr lang="da-DK" sz="900">
                        <a:effectLst/>
                      </a:endParaRPr>
                    </a:p>
                    <a:p>
                      <a:pPr marL="342900" lvl="0" indent="-342900">
                        <a:spcAft>
                          <a:spcPts val="0"/>
                        </a:spcAft>
                        <a:buFont typeface="Symbol" pitchFamily="2" charset="2"/>
                        <a:buChar char=""/>
                      </a:pPr>
                      <a:r>
                        <a:rPr lang="en-US" sz="900">
                          <a:effectLst/>
                        </a:rPr>
                        <a:t>~3PB (T-REX, HEIMDAL, SKADI, MIRACLES, FREIA, VESPA, NMX) – (2024H1)</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2849277098"/>
                  </a:ext>
                </a:extLst>
              </a:tr>
              <a:tr h="266233">
                <a:tc vMerge="1">
                  <a:txBody>
                    <a:bodyPr/>
                    <a:lstStyle/>
                    <a:p>
                      <a:endParaRPr lang="en-GB"/>
                    </a:p>
                  </a:txBody>
                  <a:tcPr/>
                </a:tc>
                <a:tc gridSpan="2">
                  <a:txBody>
                    <a:bodyPr/>
                    <a:lstStyle/>
                    <a:p>
                      <a:pPr>
                        <a:spcAft>
                          <a:spcPts val="0"/>
                        </a:spcAft>
                      </a:pPr>
                      <a:r>
                        <a:rPr lang="en-US" sz="900">
                          <a:effectLst/>
                        </a:rPr>
                        <a:t>Installation: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a:effectLst/>
                        </a:rPr>
                        <a:t>Need to ensure sufficient bandwidth between hosts and storage system to avoid data-rate bottlenecks.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1921753345"/>
                  </a:ext>
                </a:extLst>
              </a:tr>
              <a:tr h="266233">
                <a:tc vMerge="1">
                  <a:txBody>
                    <a:bodyPr/>
                    <a:lstStyle/>
                    <a:p>
                      <a:endParaRPr lang="en-GB"/>
                    </a:p>
                  </a:txBody>
                  <a:tcPr/>
                </a:tc>
                <a:tc gridSpan="2">
                  <a:txBody>
                    <a:bodyPr/>
                    <a:lstStyle/>
                    <a:p>
                      <a:pPr>
                        <a:spcAft>
                          <a:spcPts val="0"/>
                        </a:spcAft>
                      </a:pPr>
                      <a:r>
                        <a:rPr lang="en-US" sz="900">
                          <a:effectLst/>
                        </a:rPr>
                        <a:t>Deployment: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a:effectLst/>
                        </a:rPr>
                        <a:t>Needs to be deployed and tested/verified well in advance.</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2288423283"/>
                  </a:ext>
                </a:extLst>
              </a:tr>
              <a:tr h="266233">
                <a:tc vMerge="1">
                  <a:txBody>
                    <a:bodyPr/>
                    <a:lstStyle/>
                    <a:p>
                      <a:endParaRPr lang="en-GB"/>
                    </a:p>
                  </a:txBody>
                  <a:tcPr/>
                </a:tc>
                <a:tc gridSpan="2">
                  <a:txBody>
                    <a:bodyPr/>
                    <a:lstStyle/>
                    <a:p>
                      <a:pPr>
                        <a:spcAft>
                          <a:spcPts val="0"/>
                        </a:spcAft>
                      </a:pPr>
                      <a:r>
                        <a:rPr lang="en-US" sz="900">
                          <a:effectLst/>
                        </a:rPr>
                        <a:t>Reliability:</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dirty="0">
                          <a:effectLst/>
                        </a:rPr>
                        <a:t>Storage system needs to provide high reliability (e.g. 8+3 erasure coding or equivalent).</a:t>
                      </a:r>
                      <a:endParaRPr lang="da-DK"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2715335046"/>
                  </a:ext>
                </a:extLst>
              </a:tr>
            </a:tbl>
          </a:graphicData>
        </a:graphic>
      </p:graphicFrame>
      <p:sp>
        <p:nvSpPr>
          <p:cNvPr id="4" name="Slide Number Placeholder 3">
            <a:extLst>
              <a:ext uri="{FF2B5EF4-FFF2-40B4-BE49-F238E27FC236}">
                <a16:creationId xmlns:a16="http://schemas.microsoft.com/office/drawing/2014/main" id="{3D626B13-1CBE-844E-9AAA-0EBE9BC034B3}"/>
              </a:ext>
            </a:extLst>
          </p:cNvPr>
          <p:cNvSpPr>
            <a:spLocks noGrp="1"/>
          </p:cNvSpPr>
          <p:nvPr>
            <p:ph type="sldNum" sz="quarter" idx="12"/>
          </p:nvPr>
        </p:nvSpPr>
        <p:spPr/>
        <p:txBody>
          <a:bodyPr/>
          <a:lstStyle/>
          <a:p>
            <a:fld id="{551115BC-487E-4422-894C-CB7CD3E79223}" type="slidenum">
              <a:rPr lang="sv-SE" smtClean="0"/>
              <a:t>38</a:t>
            </a:fld>
            <a:endParaRPr lang="sv-SE" dirty="0"/>
          </a:p>
        </p:txBody>
      </p:sp>
      <p:sp>
        <p:nvSpPr>
          <p:cNvPr id="6" name="Rectangle 5">
            <a:extLst>
              <a:ext uri="{FF2B5EF4-FFF2-40B4-BE49-F238E27FC236}">
                <a16:creationId xmlns:a16="http://schemas.microsoft.com/office/drawing/2014/main" id="{49D8C758-7EC6-6C4B-857A-A8B93E24C387}"/>
              </a:ext>
            </a:extLst>
          </p:cNvPr>
          <p:cNvSpPr/>
          <p:nvPr/>
        </p:nvSpPr>
        <p:spPr>
          <a:xfrm rot="16200000">
            <a:off x="2080715" y="4464715"/>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2338087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F29A8-3CF4-484D-BA5F-6E5ABA3120D8}"/>
              </a:ext>
            </a:extLst>
          </p:cNvPr>
          <p:cNvSpPr>
            <a:spLocks noGrp="1"/>
          </p:cNvSpPr>
          <p:nvPr>
            <p:ph type="title"/>
          </p:nvPr>
        </p:nvSpPr>
        <p:spPr/>
        <p:txBody>
          <a:bodyPr/>
          <a:lstStyle/>
          <a:p>
            <a:r>
              <a:rPr lang="en-GB" dirty="0"/>
              <a:t>Requirements: Offline storage (Sep 2019)</a:t>
            </a:r>
          </a:p>
        </p:txBody>
      </p:sp>
      <p:graphicFrame>
        <p:nvGraphicFramePr>
          <p:cNvPr id="5" name="Content Placeholder 4">
            <a:extLst>
              <a:ext uri="{FF2B5EF4-FFF2-40B4-BE49-F238E27FC236}">
                <a16:creationId xmlns:a16="http://schemas.microsoft.com/office/drawing/2014/main" id="{4BB85BCF-5E06-1748-B6F8-4E0FAA77617B}"/>
              </a:ext>
            </a:extLst>
          </p:cNvPr>
          <p:cNvGraphicFramePr>
            <a:graphicFrameLocks noGrp="1"/>
          </p:cNvGraphicFramePr>
          <p:nvPr>
            <p:ph idx="1"/>
          </p:nvPr>
        </p:nvGraphicFramePr>
        <p:xfrm>
          <a:off x="2818601" y="1600042"/>
          <a:ext cx="6554798" cy="4526280"/>
        </p:xfrm>
        <a:graphic>
          <a:graphicData uri="http://schemas.openxmlformats.org/drawingml/2006/table">
            <a:tbl>
              <a:tblPr firstRow="1" firstCol="1" bandRow="1">
                <a:tableStyleId>{5C22544A-7EE6-4342-B048-85BDC9FD1C3A}</a:tableStyleId>
              </a:tblPr>
              <a:tblGrid>
                <a:gridCol w="942909">
                  <a:extLst>
                    <a:ext uri="{9D8B030D-6E8A-4147-A177-3AD203B41FA5}">
                      <a16:colId xmlns:a16="http://schemas.microsoft.com/office/drawing/2014/main" val="3566153421"/>
                    </a:ext>
                  </a:extLst>
                </a:gridCol>
                <a:gridCol w="2761580">
                  <a:extLst>
                    <a:ext uri="{9D8B030D-6E8A-4147-A177-3AD203B41FA5}">
                      <a16:colId xmlns:a16="http://schemas.microsoft.com/office/drawing/2014/main" val="2515425489"/>
                    </a:ext>
                  </a:extLst>
                </a:gridCol>
                <a:gridCol w="88729">
                  <a:extLst>
                    <a:ext uri="{9D8B030D-6E8A-4147-A177-3AD203B41FA5}">
                      <a16:colId xmlns:a16="http://schemas.microsoft.com/office/drawing/2014/main" val="4144939586"/>
                    </a:ext>
                  </a:extLst>
                </a:gridCol>
                <a:gridCol w="2761580">
                  <a:extLst>
                    <a:ext uri="{9D8B030D-6E8A-4147-A177-3AD203B41FA5}">
                      <a16:colId xmlns:a16="http://schemas.microsoft.com/office/drawing/2014/main" val="2497532052"/>
                    </a:ext>
                  </a:extLst>
                </a:gridCol>
              </a:tblGrid>
              <a:tr h="137150">
                <a:tc>
                  <a:txBody>
                    <a:bodyPr/>
                    <a:lstStyle/>
                    <a:p>
                      <a:pPr>
                        <a:spcAft>
                          <a:spcPts val="0"/>
                        </a:spcAft>
                      </a:pPr>
                      <a:r>
                        <a:rPr lang="en-US" sz="900">
                          <a:effectLst/>
                        </a:rPr>
                        <a:t>Type:</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3">
                  <a:txBody>
                    <a:bodyPr/>
                    <a:lstStyle/>
                    <a:p>
                      <a:pPr>
                        <a:spcAft>
                          <a:spcPts val="0"/>
                        </a:spcAft>
                      </a:pPr>
                      <a:r>
                        <a:rPr lang="en-US" sz="900">
                          <a:effectLst/>
                        </a:rPr>
                        <a:t>Offline storage</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44800516"/>
                  </a:ext>
                </a:extLst>
              </a:tr>
              <a:tr h="137150">
                <a:tc>
                  <a:txBody>
                    <a:bodyPr/>
                    <a:lstStyle/>
                    <a:p>
                      <a:pPr>
                        <a:spcAft>
                          <a:spcPts val="0"/>
                        </a:spcAft>
                      </a:pPr>
                      <a:r>
                        <a:rPr lang="en-US" sz="900">
                          <a:effectLst/>
                        </a:rPr>
                        <a:t>Function: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3">
                  <a:txBody>
                    <a:bodyPr/>
                    <a:lstStyle/>
                    <a:p>
                      <a:pPr>
                        <a:spcAft>
                          <a:spcPts val="0"/>
                        </a:spcAft>
                      </a:pPr>
                      <a:r>
                        <a:rPr lang="en-US" sz="900">
                          <a:effectLst/>
                        </a:rPr>
                        <a:t>Offline storage of raw and offline derived data</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73442512"/>
                  </a:ext>
                </a:extLst>
              </a:tr>
              <a:tr h="411451">
                <a:tc rowSpan="2">
                  <a:txBody>
                    <a:bodyPr/>
                    <a:lstStyle/>
                    <a:p>
                      <a:pPr>
                        <a:spcAft>
                          <a:spcPts val="0"/>
                        </a:spcAft>
                      </a:pPr>
                      <a:r>
                        <a:rPr lang="en-US" sz="900">
                          <a:effectLst/>
                        </a:rPr>
                        <a:t>Interfaces: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a:txBody>
                    <a:bodyPr/>
                    <a:lstStyle/>
                    <a:p>
                      <a:pPr>
                        <a:spcAft>
                          <a:spcPts val="0"/>
                        </a:spcAft>
                      </a:pPr>
                      <a:r>
                        <a:rPr lang="en-US" sz="900">
                          <a:effectLst/>
                        </a:rPr>
                        <a:t>In: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2">
                  <a:txBody>
                    <a:bodyPr/>
                    <a:lstStyle/>
                    <a:p>
                      <a:pPr>
                        <a:spcAft>
                          <a:spcPts val="0"/>
                        </a:spcAft>
                      </a:pPr>
                      <a:r>
                        <a:rPr lang="en-US" sz="900">
                          <a:effectLst/>
                        </a:rPr>
                        <a:t>Raw data synchronized from CUB</a:t>
                      </a:r>
                      <a:endParaRPr lang="da-DK" sz="900">
                        <a:effectLst/>
                      </a:endParaRPr>
                    </a:p>
                    <a:p>
                      <a:pPr>
                        <a:spcAft>
                          <a:spcPts val="0"/>
                        </a:spcAft>
                      </a:pPr>
                      <a:r>
                        <a:rPr lang="en-US" sz="900">
                          <a:effectLst/>
                        </a:rPr>
                        <a:t>Derived data synchronized from CUB</a:t>
                      </a:r>
                      <a:endParaRPr lang="da-DK" sz="900">
                        <a:effectLst/>
                      </a:endParaRPr>
                    </a:p>
                    <a:p>
                      <a:pPr>
                        <a:spcAft>
                          <a:spcPts val="0"/>
                        </a:spcAft>
                      </a:pPr>
                      <a:r>
                        <a:rPr lang="en-US" sz="900">
                          <a:effectLst/>
                        </a:rPr>
                        <a:t>Derived data from offline environment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extLst>
                  <a:ext uri="{0D108BD9-81ED-4DB2-BD59-A6C34878D82A}">
                    <a16:rowId xmlns:a16="http://schemas.microsoft.com/office/drawing/2014/main" val="3918313390"/>
                  </a:ext>
                </a:extLst>
              </a:tr>
              <a:tr h="411451">
                <a:tc vMerge="1">
                  <a:txBody>
                    <a:bodyPr/>
                    <a:lstStyle/>
                    <a:p>
                      <a:endParaRPr lang="en-GB"/>
                    </a:p>
                  </a:txBody>
                  <a:tcPr/>
                </a:tc>
                <a:tc>
                  <a:txBody>
                    <a:bodyPr/>
                    <a:lstStyle/>
                    <a:p>
                      <a:pPr>
                        <a:spcAft>
                          <a:spcPts val="0"/>
                        </a:spcAft>
                      </a:pPr>
                      <a:r>
                        <a:rPr lang="en-US" sz="900">
                          <a:effectLst/>
                        </a:rPr>
                        <a:t>Out: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2">
                  <a:txBody>
                    <a:bodyPr/>
                    <a:lstStyle/>
                    <a:p>
                      <a:pPr>
                        <a:spcAft>
                          <a:spcPts val="0"/>
                        </a:spcAft>
                      </a:pPr>
                      <a:r>
                        <a:rPr lang="en-US" sz="900">
                          <a:effectLst/>
                        </a:rPr>
                        <a:t>Raw data to offline environment</a:t>
                      </a:r>
                      <a:endParaRPr lang="da-DK" sz="900">
                        <a:effectLst/>
                      </a:endParaRPr>
                    </a:p>
                    <a:p>
                      <a:pPr>
                        <a:spcAft>
                          <a:spcPts val="0"/>
                        </a:spcAft>
                      </a:pPr>
                      <a:r>
                        <a:rPr lang="en-US" sz="900">
                          <a:effectLst/>
                        </a:rPr>
                        <a:t>Derived data to offline environment</a:t>
                      </a:r>
                      <a:endParaRPr lang="da-DK" sz="900">
                        <a:effectLst/>
                      </a:endParaRPr>
                    </a:p>
                    <a:p>
                      <a:pPr>
                        <a:spcAft>
                          <a:spcPts val="0"/>
                        </a:spcAft>
                      </a:pPr>
                      <a:r>
                        <a:rPr lang="en-US" sz="900">
                          <a:effectLst/>
                        </a:rPr>
                        <a:t>Data to data portal</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extLst>
                  <a:ext uri="{0D108BD9-81ED-4DB2-BD59-A6C34878D82A}">
                    <a16:rowId xmlns:a16="http://schemas.microsoft.com/office/drawing/2014/main" val="2957233066"/>
                  </a:ext>
                </a:extLst>
              </a:tr>
              <a:tr h="274301">
                <a:tc>
                  <a:txBody>
                    <a:bodyPr/>
                    <a:lstStyle/>
                    <a:p>
                      <a:pPr>
                        <a:spcAft>
                          <a:spcPts val="0"/>
                        </a:spcAft>
                      </a:pPr>
                      <a:r>
                        <a:rPr lang="en-US" sz="900">
                          <a:effectLst/>
                        </a:rPr>
                        <a:t>Specifications: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3">
                  <a:txBody>
                    <a:bodyPr/>
                    <a:lstStyle/>
                    <a:p>
                      <a:pPr>
                        <a:spcAft>
                          <a:spcPts val="0"/>
                        </a:spcAft>
                      </a:pPr>
                      <a:r>
                        <a:rPr lang="en-US" sz="900">
                          <a:effectLst/>
                        </a:rPr>
                        <a:t>Up to 40GB/s throughput</a:t>
                      </a:r>
                      <a:endParaRPr lang="da-DK" sz="900">
                        <a:effectLst/>
                      </a:endParaRPr>
                    </a:p>
                    <a:p>
                      <a:pPr>
                        <a:spcAft>
                          <a:spcPts val="0"/>
                        </a:spcAft>
                      </a:pPr>
                      <a:r>
                        <a:rPr lang="en-US" sz="900">
                          <a:effectLst/>
                        </a:rPr>
                        <a:t>Up to 5PB capacity</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54536000"/>
                  </a:ext>
                </a:extLst>
              </a:tr>
              <a:tr h="411451">
                <a:tc>
                  <a:txBody>
                    <a:bodyPr/>
                    <a:lstStyle/>
                    <a:p>
                      <a:pPr>
                        <a:spcAft>
                          <a:spcPts val="0"/>
                        </a:spcAft>
                      </a:pPr>
                      <a:r>
                        <a:rPr lang="en-US" sz="900">
                          <a:effectLst/>
                        </a:rPr>
                        <a:t>Network: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3">
                  <a:txBody>
                    <a:bodyPr/>
                    <a:lstStyle/>
                    <a:p>
                      <a:pPr>
                        <a:spcAft>
                          <a:spcPts val="0"/>
                        </a:spcAft>
                      </a:pPr>
                      <a:r>
                        <a:rPr lang="en-US" sz="900">
                          <a:effectLst/>
                        </a:rPr>
                        <a:t>100G EDR Infiniband (offline environment)</a:t>
                      </a:r>
                      <a:br>
                        <a:rPr lang="en-US" sz="900">
                          <a:effectLst/>
                        </a:rPr>
                      </a:br>
                      <a:r>
                        <a:rPr lang="en-US" sz="900">
                          <a:effectLst/>
                        </a:rPr>
                        <a:t>10G Ethernet (data portal)</a:t>
                      </a:r>
                      <a:br>
                        <a:rPr lang="en-US" sz="900">
                          <a:effectLst/>
                        </a:rPr>
                      </a:br>
                      <a:r>
                        <a:rPr lang="en-US" sz="900">
                          <a:effectLst/>
                        </a:rPr>
                        <a:t>10G/100G Ethernet (synch to CUB)</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53650069"/>
                  </a:ext>
                </a:extLst>
              </a:tr>
              <a:tr h="960053">
                <a:tc>
                  <a:txBody>
                    <a:bodyPr/>
                    <a:lstStyle/>
                    <a:p>
                      <a:pPr>
                        <a:spcAft>
                          <a:spcPts val="0"/>
                        </a:spcAft>
                      </a:pPr>
                      <a:r>
                        <a:rPr lang="en-US" sz="900">
                          <a:effectLst/>
                        </a:rPr>
                        <a:t>Implementation: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3">
                  <a:txBody>
                    <a:bodyPr/>
                    <a:lstStyle/>
                    <a:p>
                      <a:pPr>
                        <a:spcAft>
                          <a:spcPts val="0"/>
                        </a:spcAft>
                      </a:pPr>
                      <a:r>
                        <a:rPr lang="en-US" sz="900">
                          <a:effectLst/>
                        </a:rPr>
                        <a:t>One scalable storage system.</a:t>
                      </a:r>
                      <a:endParaRPr lang="da-DK" sz="900">
                        <a:effectLst/>
                      </a:endParaRPr>
                    </a:p>
                    <a:p>
                      <a:pPr>
                        <a:spcAft>
                          <a:spcPts val="0"/>
                        </a:spcAft>
                      </a:pPr>
                      <a:r>
                        <a:rPr lang="en-US" sz="900">
                          <a:effectLst/>
                        </a:rPr>
                        <a:t>Current options:</a:t>
                      </a:r>
                      <a:endParaRPr lang="da-DK" sz="900">
                        <a:effectLst/>
                      </a:endParaRPr>
                    </a:p>
                    <a:p>
                      <a:pPr marL="342900" lvl="0" indent="-342900">
                        <a:spcAft>
                          <a:spcPts val="0"/>
                        </a:spcAft>
                        <a:buFont typeface="Symbol" pitchFamily="2" charset="2"/>
                        <a:buChar char=""/>
                      </a:pPr>
                      <a:r>
                        <a:rPr lang="en-US" sz="900">
                          <a:effectLst/>
                        </a:rPr>
                        <a:t>IBM ESS (Spectrum Scale)</a:t>
                      </a:r>
                      <a:endParaRPr lang="da-DK" sz="900">
                        <a:effectLst/>
                      </a:endParaRPr>
                    </a:p>
                    <a:p>
                      <a:pPr marL="342900" lvl="0" indent="-342900">
                        <a:spcAft>
                          <a:spcPts val="0"/>
                        </a:spcAft>
                        <a:buFont typeface="Symbol" pitchFamily="2" charset="2"/>
                        <a:buChar char=""/>
                      </a:pPr>
                      <a:r>
                        <a:rPr lang="en-US" sz="900">
                          <a:effectLst/>
                        </a:rPr>
                        <a:t>Lenovo DSS (Spectrum Scale)</a:t>
                      </a:r>
                      <a:endParaRPr lang="da-DK" sz="900">
                        <a:effectLst/>
                      </a:endParaRPr>
                    </a:p>
                    <a:p>
                      <a:pPr marL="342900" lvl="0" indent="-342900">
                        <a:spcAft>
                          <a:spcPts val="0"/>
                        </a:spcAft>
                        <a:buFont typeface="Symbol" pitchFamily="2" charset="2"/>
                        <a:buChar char=""/>
                      </a:pPr>
                      <a:r>
                        <a:rPr lang="en-US" sz="900">
                          <a:effectLst/>
                        </a:rPr>
                        <a:t>DDN/Dell Lustre</a:t>
                      </a:r>
                      <a:endParaRPr lang="da-DK" sz="900">
                        <a:effectLst/>
                      </a:endParaRPr>
                    </a:p>
                    <a:p>
                      <a:pPr marL="342900" lvl="0" indent="-342900">
                        <a:spcAft>
                          <a:spcPts val="0"/>
                        </a:spcAft>
                        <a:buFont typeface="Symbol" pitchFamily="2" charset="2"/>
                        <a:buChar char=""/>
                      </a:pPr>
                      <a:r>
                        <a:rPr lang="en-US" sz="900">
                          <a:effectLst/>
                        </a:rPr>
                        <a:t>QuoByte</a:t>
                      </a:r>
                      <a:endParaRPr lang="da-DK" sz="900">
                        <a:effectLst/>
                      </a:endParaRPr>
                    </a:p>
                    <a:p>
                      <a:pPr marL="342900" lvl="0" indent="-342900">
                        <a:spcAft>
                          <a:spcPts val="0"/>
                        </a:spcAft>
                        <a:buFont typeface="Symbol" pitchFamily="2" charset="2"/>
                        <a:buChar char=""/>
                      </a:pPr>
                      <a:r>
                        <a:rPr lang="en-US" sz="900">
                          <a:effectLst/>
                        </a:rPr>
                        <a:t>WekaIO</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08455184"/>
                  </a:ext>
                </a:extLst>
              </a:tr>
              <a:tr h="137150">
                <a:tc>
                  <a:txBody>
                    <a:bodyPr/>
                    <a:lstStyle/>
                    <a:p>
                      <a:pPr>
                        <a:spcAft>
                          <a:spcPts val="0"/>
                        </a:spcAft>
                      </a:pPr>
                      <a:r>
                        <a:rPr lang="en-US" sz="900">
                          <a:effectLst/>
                        </a:rPr>
                        <a:t>Cost (est.):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3">
                  <a:txBody>
                    <a:bodyPr/>
                    <a:lstStyle/>
                    <a:p>
                      <a:pPr>
                        <a:spcAft>
                          <a:spcPts val="0"/>
                        </a:spcAft>
                      </a:pPr>
                      <a:r>
                        <a:rPr lang="en-US" sz="900">
                          <a:effectLst/>
                        </a:rPr>
                        <a:t>400k€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81819898"/>
                  </a:ext>
                </a:extLst>
              </a:tr>
              <a:tr h="822902">
                <a:tc rowSpan="4">
                  <a:txBody>
                    <a:bodyPr/>
                    <a:lstStyle/>
                    <a:p>
                      <a:pPr>
                        <a:spcAft>
                          <a:spcPts val="0"/>
                        </a:spcAft>
                      </a:pPr>
                      <a:r>
                        <a:rPr lang="en-US" sz="900">
                          <a:effectLst/>
                        </a:rPr>
                        <a:t>Considerations:</a:t>
                      </a:r>
                      <a:endParaRPr lang="da-DK" sz="900">
                        <a:effectLst/>
                      </a:endParaRPr>
                    </a:p>
                    <a:p>
                      <a:pPr>
                        <a:spcAft>
                          <a:spcPts val="0"/>
                        </a:spcAft>
                      </a:pPr>
                      <a:r>
                        <a:rPr lang="en-US" sz="900">
                          <a:effectLst/>
                        </a:rPr>
                        <a:t> </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2">
                  <a:txBody>
                    <a:bodyPr/>
                    <a:lstStyle/>
                    <a:p>
                      <a:pPr>
                        <a:spcAft>
                          <a:spcPts val="0"/>
                        </a:spcAft>
                      </a:pPr>
                      <a:r>
                        <a:rPr lang="en-US" sz="900">
                          <a:effectLst/>
                        </a:rPr>
                        <a:t>Procurement: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a:txBody>
                    <a:bodyPr/>
                    <a:lstStyle/>
                    <a:p>
                      <a:pPr>
                        <a:spcAft>
                          <a:spcPts val="0"/>
                        </a:spcAft>
                      </a:pPr>
                      <a:r>
                        <a:rPr lang="en-US" sz="900">
                          <a:effectLst/>
                        </a:rPr>
                        <a:t>Storage system could be procured in phases (depending on solution, and I/O requirements):</a:t>
                      </a:r>
                      <a:endParaRPr lang="da-DK" sz="900">
                        <a:effectLst/>
                      </a:endParaRPr>
                    </a:p>
                    <a:p>
                      <a:pPr marL="342900" lvl="0" indent="-342900">
                        <a:spcAft>
                          <a:spcPts val="0"/>
                        </a:spcAft>
                        <a:buFont typeface="Symbol" pitchFamily="2" charset="2"/>
                        <a:buChar char=""/>
                      </a:pPr>
                      <a:r>
                        <a:rPr lang="en-US" sz="900">
                          <a:effectLst/>
                        </a:rPr>
                        <a:t>~1 PB (BEER, BIFROST, CSPEC, DREAM, ESTIA, LOKI, MAGIC, ODIN) – (2020Q3)</a:t>
                      </a:r>
                      <a:endParaRPr lang="da-DK" sz="900">
                        <a:effectLst/>
                      </a:endParaRPr>
                    </a:p>
                    <a:p>
                      <a:pPr marL="342900" lvl="0" indent="-342900">
                        <a:spcAft>
                          <a:spcPts val="0"/>
                        </a:spcAft>
                        <a:buFont typeface="Symbol" pitchFamily="2" charset="2"/>
                        <a:buChar char=""/>
                      </a:pPr>
                      <a:r>
                        <a:rPr lang="en-US" sz="900">
                          <a:effectLst/>
                        </a:rPr>
                        <a:t>~3PB (T-REX, HEIMDAL, SKADI, MIRACLES, FREIA, VESPA, NMX) – (2024H1)</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extLst>
                  <a:ext uri="{0D108BD9-81ED-4DB2-BD59-A6C34878D82A}">
                    <a16:rowId xmlns:a16="http://schemas.microsoft.com/office/drawing/2014/main" val="94627174"/>
                  </a:ext>
                </a:extLst>
              </a:tr>
              <a:tr h="274301">
                <a:tc vMerge="1">
                  <a:txBody>
                    <a:bodyPr/>
                    <a:lstStyle/>
                    <a:p>
                      <a:endParaRPr lang="en-GB"/>
                    </a:p>
                  </a:txBody>
                  <a:tcPr/>
                </a:tc>
                <a:tc gridSpan="2">
                  <a:txBody>
                    <a:bodyPr/>
                    <a:lstStyle/>
                    <a:p>
                      <a:pPr>
                        <a:spcAft>
                          <a:spcPts val="0"/>
                        </a:spcAft>
                      </a:pPr>
                      <a:r>
                        <a:rPr lang="en-US" sz="900">
                          <a:effectLst/>
                        </a:rPr>
                        <a:t>Installation: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a:txBody>
                    <a:bodyPr/>
                    <a:lstStyle/>
                    <a:p>
                      <a:pPr>
                        <a:spcAft>
                          <a:spcPts val="0"/>
                        </a:spcAft>
                      </a:pPr>
                      <a:r>
                        <a:rPr lang="en-US" sz="900">
                          <a:effectLst/>
                        </a:rPr>
                        <a:t>Need to ensure sufficient bandwidth between hosts and storage system to avoid data-rate bottlenecks.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extLst>
                  <a:ext uri="{0D108BD9-81ED-4DB2-BD59-A6C34878D82A}">
                    <a16:rowId xmlns:a16="http://schemas.microsoft.com/office/drawing/2014/main" val="1334356410"/>
                  </a:ext>
                </a:extLst>
              </a:tr>
              <a:tr h="274301">
                <a:tc vMerge="1">
                  <a:txBody>
                    <a:bodyPr/>
                    <a:lstStyle/>
                    <a:p>
                      <a:endParaRPr lang="en-GB"/>
                    </a:p>
                  </a:txBody>
                  <a:tcPr/>
                </a:tc>
                <a:tc gridSpan="2">
                  <a:txBody>
                    <a:bodyPr/>
                    <a:lstStyle/>
                    <a:p>
                      <a:pPr>
                        <a:spcAft>
                          <a:spcPts val="0"/>
                        </a:spcAft>
                      </a:pPr>
                      <a:r>
                        <a:rPr lang="en-US" sz="900">
                          <a:effectLst/>
                        </a:rPr>
                        <a:t>Deployment: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a:txBody>
                    <a:bodyPr/>
                    <a:lstStyle/>
                    <a:p>
                      <a:pPr>
                        <a:spcAft>
                          <a:spcPts val="0"/>
                        </a:spcAft>
                      </a:pPr>
                      <a:r>
                        <a:rPr lang="en-US" sz="900">
                          <a:effectLst/>
                        </a:rPr>
                        <a:t>Needs to be deployed and tested/verified well in advance.</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extLst>
                  <a:ext uri="{0D108BD9-81ED-4DB2-BD59-A6C34878D82A}">
                    <a16:rowId xmlns:a16="http://schemas.microsoft.com/office/drawing/2014/main" val="3179577582"/>
                  </a:ext>
                </a:extLst>
              </a:tr>
              <a:tr h="274301">
                <a:tc vMerge="1">
                  <a:txBody>
                    <a:bodyPr/>
                    <a:lstStyle/>
                    <a:p>
                      <a:endParaRPr lang="en-GB"/>
                    </a:p>
                  </a:txBody>
                  <a:tcPr/>
                </a:tc>
                <a:tc gridSpan="2">
                  <a:txBody>
                    <a:bodyPr/>
                    <a:lstStyle/>
                    <a:p>
                      <a:pPr>
                        <a:spcAft>
                          <a:spcPts val="0"/>
                        </a:spcAft>
                      </a:pPr>
                      <a:r>
                        <a:rPr lang="en-US" sz="900">
                          <a:effectLst/>
                        </a:rPr>
                        <a:t>Reliability:</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a:txBody>
                    <a:bodyPr/>
                    <a:lstStyle/>
                    <a:p>
                      <a:pPr>
                        <a:spcAft>
                          <a:spcPts val="0"/>
                        </a:spcAft>
                      </a:pPr>
                      <a:r>
                        <a:rPr lang="en-US" sz="900" dirty="0">
                          <a:effectLst/>
                        </a:rPr>
                        <a:t>Storage system needs to provide high reliability (e.g. 8+3 erasure coding or equivalent).</a:t>
                      </a:r>
                      <a:endParaRPr lang="da-DK"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extLst>
                  <a:ext uri="{0D108BD9-81ED-4DB2-BD59-A6C34878D82A}">
                    <a16:rowId xmlns:a16="http://schemas.microsoft.com/office/drawing/2014/main" val="3242564869"/>
                  </a:ext>
                </a:extLst>
              </a:tr>
            </a:tbl>
          </a:graphicData>
        </a:graphic>
      </p:graphicFrame>
      <p:sp>
        <p:nvSpPr>
          <p:cNvPr id="4" name="Slide Number Placeholder 3">
            <a:extLst>
              <a:ext uri="{FF2B5EF4-FFF2-40B4-BE49-F238E27FC236}">
                <a16:creationId xmlns:a16="http://schemas.microsoft.com/office/drawing/2014/main" id="{E4DA78FF-8C70-B749-A19C-4082BAF63693}"/>
              </a:ext>
            </a:extLst>
          </p:cNvPr>
          <p:cNvSpPr>
            <a:spLocks noGrp="1"/>
          </p:cNvSpPr>
          <p:nvPr>
            <p:ph type="sldNum" sz="quarter" idx="12"/>
          </p:nvPr>
        </p:nvSpPr>
        <p:spPr/>
        <p:txBody>
          <a:bodyPr/>
          <a:lstStyle/>
          <a:p>
            <a:fld id="{551115BC-487E-4422-894C-CB7CD3E79223}" type="slidenum">
              <a:rPr lang="sv-SE" smtClean="0"/>
              <a:t>39</a:t>
            </a:fld>
            <a:endParaRPr lang="sv-SE" dirty="0"/>
          </a:p>
        </p:txBody>
      </p:sp>
      <p:sp>
        <p:nvSpPr>
          <p:cNvPr id="6" name="Rectangle 5">
            <a:extLst>
              <a:ext uri="{FF2B5EF4-FFF2-40B4-BE49-F238E27FC236}">
                <a16:creationId xmlns:a16="http://schemas.microsoft.com/office/drawing/2014/main" id="{06CCE3B6-46AE-E342-98FD-893DD04466BA}"/>
              </a:ext>
            </a:extLst>
          </p:cNvPr>
          <p:cNvSpPr/>
          <p:nvPr/>
        </p:nvSpPr>
        <p:spPr>
          <a:xfrm rot="16200000">
            <a:off x="2008707" y="4430425"/>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3104288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C2FE6-9E75-8746-8294-6DDF3BAB8BAA}"/>
              </a:ext>
            </a:extLst>
          </p:cNvPr>
          <p:cNvSpPr>
            <a:spLocks noGrp="1"/>
          </p:cNvSpPr>
          <p:nvPr>
            <p:ph type="title"/>
          </p:nvPr>
        </p:nvSpPr>
        <p:spPr/>
        <p:txBody>
          <a:bodyPr/>
          <a:lstStyle/>
          <a:p>
            <a:r>
              <a:rPr lang="en-GB" dirty="0"/>
              <a:t>Status of </a:t>
            </a:r>
            <a:r>
              <a:rPr lang="en-GB" dirty="0" err="1"/>
              <a:t>EoC</a:t>
            </a:r>
            <a:r>
              <a:rPr lang="en-GB" dirty="0"/>
              <a:t> Milestones</a:t>
            </a:r>
          </a:p>
        </p:txBody>
      </p:sp>
      <p:graphicFrame>
        <p:nvGraphicFramePr>
          <p:cNvPr id="5" name="Content Placeholder 4">
            <a:extLst>
              <a:ext uri="{FF2B5EF4-FFF2-40B4-BE49-F238E27FC236}">
                <a16:creationId xmlns:a16="http://schemas.microsoft.com/office/drawing/2014/main" id="{822E9865-5159-1643-BAE0-A88711262D11}"/>
              </a:ext>
            </a:extLst>
          </p:cNvPr>
          <p:cNvGraphicFramePr>
            <a:graphicFrameLocks noGrp="1"/>
          </p:cNvGraphicFramePr>
          <p:nvPr>
            <p:ph idx="1"/>
            <p:extLst>
              <p:ext uri="{D42A27DB-BD31-4B8C-83A1-F6EECF244321}">
                <p14:modId xmlns:p14="http://schemas.microsoft.com/office/powerpoint/2010/main" val="2049773315"/>
              </p:ext>
            </p:extLst>
          </p:nvPr>
        </p:nvGraphicFramePr>
        <p:xfrm>
          <a:off x="609600" y="1600200"/>
          <a:ext cx="10972800" cy="51257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824089576"/>
                    </a:ext>
                  </a:extLst>
                </a:gridCol>
                <a:gridCol w="870992">
                  <a:extLst>
                    <a:ext uri="{9D8B030D-6E8A-4147-A177-3AD203B41FA5}">
                      <a16:colId xmlns:a16="http://schemas.microsoft.com/office/drawing/2014/main" val="1892434343"/>
                    </a:ext>
                  </a:extLst>
                </a:gridCol>
                <a:gridCol w="4615408">
                  <a:extLst>
                    <a:ext uri="{9D8B030D-6E8A-4147-A177-3AD203B41FA5}">
                      <a16:colId xmlns:a16="http://schemas.microsoft.com/office/drawing/2014/main" val="2213479500"/>
                    </a:ext>
                  </a:extLst>
                </a:gridCol>
                <a:gridCol w="2743200">
                  <a:extLst>
                    <a:ext uri="{9D8B030D-6E8A-4147-A177-3AD203B41FA5}">
                      <a16:colId xmlns:a16="http://schemas.microsoft.com/office/drawing/2014/main" val="1570751002"/>
                    </a:ext>
                  </a:extLst>
                </a:gridCol>
              </a:tblGrid>
              <a:tr h="370840">
                <a:tc>
                  <a:txBody>
                    <a:bodyPr/>
                    <a:lstStyle/>
                    <a:p>
                      <a:r>
                        <a:rPr lang="en-GB" dirty="0"/>
                        <a:t>Milestone</a:t>
                      </a:r>
                    </a:p>
                  </a:txBody>
                  <a:tcPr/>
                </a:tc>
                <a:tc>
                  <a:txBody>
                    <a:bodyPr/>
                    <a:lstStyle/>
                    <a:p>
                      <a:r>
                        <a:rPr lang="en-GB" dirty="0"/>
                        <a:t>Date</a:t>
                      </a:r>
                    </a:p>
                  </a:txBody>
                  <a:tcPr/>
                </a:tc>
                <a:tc>
                  <a:txBody>
                    <a:bodyPr/>
                    <a:lstStyle/>
                    <a:p>
                      <a:r>
                        <a:rPr lang="en-GB" dirty="0"/>
                        <a:t>Description/Status</a:t>
                      </a:r>
                    </a:p>
                  </a:txBody>
                  <a:tcPr/>
                </a:tc>
                <a:tc>
                  <a:txBody>
                    <a:bodyPr/>
                    <a:lstStyle/>
                    <a:p>
                      <a:r>
                        <a:rPr lang="en-GB" dirty="0"/>
                        <a:t>Notes</a:t>
                      </a:r>
                    </a:p>
                  </a:txBody>
                  <a:tcPr/>
                </a:tc>
                <a:extLst>
                  <a:ext uri="{0D108BD9-81ED-4DB2-BD59-A6C34878D82A}">
                    <a16:rowId xmlns:a16="http://schemas.microsoft.com/office/drawing/2014/main" val="1233561911"/>
                  </a:ext>
                </a:extLst>
              </a:tr>
              <a:tr h="370840">
                <a:tc>
                  <a:txBody>
                    <a:bodyPr/>
                    <a:lstStyle/>
                    <a:p>
                      <a:r>
                        <a:rPr lang="en-GB" dirty="0"/>
                        <a:t>CUB ready for installation</a:t>
                      </a:r>
                    </a:p>
                  </a:txBody>
                  <a:tcPr/>
                </a:tc>
                <a:tc>
                  <a:txBody>
                    <a:bodyPr/>
                    <a:lstStyle/>
                    <a:p>
                      <a:r>
                        <a:rPr lang="en-GB" dirty="0">
                          <a:solidFill>
                            <a:srgbClr val="C00000"/>
                          </a:solidFill>
                        </a:rPr>
                        <a:t>12/08 -19</a:t>
                      </a:r>
                    </a:p>
                  </a:txBody>
                  <a:tcPr/>
                </a:tc>
                <a:tc>
                  <a:txBody>
                    <a:bodyPr/>
                    <a:lstStyle/>
                    <a:p>
                      <a:pPr marL="285750" indent="-285750">
                        <a:buFont typeface="Arial" panose="020B0604020202020204" pitchFamily="34" charset="0"/>
                        <a:buChar char="•"/>
                      </a:pPr>
                      <a:r>
                        <a:rPr lang="en-GB" dirty="0">
                          <a:solidFill>
                            <a:srgbClr val="008001"/>
                          </a:solidFill>
                        </a:rPr>
                        <a:t>CUB server-room hand-over to ESS</a:t>
                      </a:r>
                      <a:r>
                        <a:rPr lang="en-GB" dirty="0"/>
                        <a:t> (1/4 -19)</a:t>
                      </a:r>
                    </a:p>
                    <a:p>
                      <a:pPr marL="285750" indent="-285750">
                        <a:buFont typeface="Arial" panose="020B0604020202020204" pitchFamily="34" charset="0"/>
                        <a:buChar char="•"/>
                      </a:pPr>
                      <a:r>
                        <a:rPr lang="en-GB" dirty="0"/>
                        <a:t>CUB server-room constructed and delivered (planned)</a:t>
                      </a:r>
                    </a:p>
                    <a:p>
                      <a:pPr marL="285750" indent="-285750">
                        <a:buFont typeface="Arial" panose="020B0604020202020204" pitchFamily="34" charset="0"/>
                        <a:buChar char="•"/>
                      </a:pPr>
                      <a:r>
                        <a:rPr lang="en-GB" dirty="0"/>
                        <a:t>External utilities connected (power/UPS, cooling) (planned)</a:t>
                      </a:r>
                    </a:p>
                  </a:txBody>
                  <a:tcPr/>
                </a:tc>
                <a:tc>
                  <a:txBody>
                    <a:bodyPr/>
                    <a:lstStyle/>
                    <a:p>
                      <a:pPr marL="285750" indent="-285750">
                        <a:buFont typeface="Arial" panose="020B0604020202020204" pitchFamily="34" charset="0"/>
                        <a:buChar char="•"/>
                      </a:pPr>
                      <a:r>
                        <a:rPr lang="en-GB" dirty="0"/>
                        <a:t>Server-room construction in progress – expected handover/utilities Q1 2020</a:t>
                      </a:r>
                    </a:p>
                  </a:txBody>
                  <a:tcPr/>
                </a:tc>
                <a:extLst>
                  <a:ext uri="{0D108BD9-81ED-4DB2-BD59-A6C34878D82A}">
                    <a16:rowId xmlns:a16="http://schemas.microsoft.com/office/drawing/2014/main" val="579730317"/>
                  </a:ext>
                </a:extLst>
              </a:tr>
              <a:tr h="370840">
                <a:tc>
                  <a:txBody>
                    <a:bodyPr/>
                    <a:lstStyle/>
                    <a:p>
                      <a:r>
                        <a:rPr lang="en-GB" dirty="0"/>
                        <a:t>DMSC HW installed in CUB</a:t>
                      </a:r>
                    </a:p>
                  </a:txBody>
                  <a:tcPr/>
                </a:tc>
                <a:tc>
                  <a:txBody>
                    <a:bodyPr/>
                    <a:lstStyle/>
                    <a:p>
                      <a:r>
                        <a:rPr lang="en-GB" dirty="0">
                          <a:solidFill>
                            <a:srgbClr val="C00000"/>
                          </a:solidFill>
                        </a:rPr>
                        <a:t>04/11 -19</a:t>
                      </a:r>
                    </a:p>
                  </a:txBody>
                  <a:tcPr/>
                </a:tc>
                <a:tc>
                  <a:txBody>
                    <a:bodyPr/>
                    <a:lstStyle/>
                    <a:p>
                      <a:pPr marL="285750" indent="-285750">
                        <a:buFont typeface="Arial" panose="020B0604020202020204" pitchFamily="34" charset="0"/>
                        <a:buChar char="•"/>
                      </a:pPr>
                      <a:r>
                        <a:rPr lang="en-GB" dirty="0"/>
                        <a:t>CUB ready and accessible/procedures in place (pending)</a:t>
                      </a:r>
                    </a:p>
                    <a:p>
                      <a:pPr marL="285750" indent="-285750">
                        <a:buFont typeface="Arial" panose="020B0604020202020204" pitchFamily="34" charset="0"/>
                        <a:buChar char="•"/>
                      </a:pPr>
                      <a:r>
                        <a:rPr lang="en-GB" dirty="0"/>
                        <a:t>CUB server-room network installed (pending)</a:t>
                      </a:r>
                    </a:p>
                    <a:p>
                      <a:pPr marL="285750" indent="-285750">
                        <a:buFont typeface="Arial" panose="020B0604020202020204" pitchFamily="34" charset="0"/>
                        <a:buChar char="•"/>
                      </a:pPr>
                      <a:r>
                        <a:rPr lang="en-GB" dirty="0"/>
                        <a:t>Hardware procured (pending)</a:t>
                      </a:r>
                    </a:p>
                    <a:p>
                      <a:pPr marL="285750" indent="-285750">
                        <a:buFont typeface="Arial" panose="020B0604020202020204" pitchFamily="34" charset="0"/>
                        <a:buChar char="•"/>
                      </a:pPr>
                      <a:r>
                        <a:rPr lang="en-GB" dirty="0"/>
                        <a:t>Hardware installed (pending)</a:t>
                      </a:r>
                    </a:p>
                  </a:txBody>
                  <a:tcPr/>
                </a:tc>
                <a:tc>
                  <a:txBody>
                    <a:bodyPr/>
                    <a:lstStyle/>
                    <a:p>
                      <a:pPr marL="285750" indent="-285750">
                        <a:buFont typeface="Arial" panose="020B0604020202020204" pitchFamily="34" charset="0"/>
                        <a:buChar char="•"/>
                      </a:pPr>
                      <a:r>
                        <a:rPr lang="en-GB" dirty="0"/>
                        <a:t>Procurement of CUB hardware (storage/servers) deferred for delivery in Q1 2020.</a:t>
                      </a:r>
                    </a:p>
                  </a:txBody>
                  <a:tcPr/>
                </a:tc>
                <a:extLst>
                  <a:ext uri="{0D108BD9-81ED-4DB2-BD59-A6C34878D82A}">
                    <a16:rowId xmlns:a16="http://schemas.microsoft.com/office/drawing/2014/main" val="3653718638"/>
                  </a:ext>
                </a:extLst>
              </a:tr>
              <a:tr h="370840">
                <a:tc>
                  <a:txBody>
                    <a:bodyPr/>
                    <a:lstStyle/>
                    <a:p>
                      <a:r>
                        <a:rPr lang="en-GB" dirty="0"/>
                        <a:t>E01 Building Access</a:t>
                      </a:r>
                    </a:p>
                  </a:txBody>
                  <a:tcPr/>
                </a:tc>
                <a:tc>
                  <a:txBody>
                    <a:bodyPr/>
                    <a:lstStyle/>
                    <a:p>
                      <a:r>
                        <a:rPr lang="en-GB" dirty="0">
                          <a:solidFill>
                            <a:srgbClr val="008001"/>
                          </a:solidFill>
                        </a:rPr>
                        <a:t>10/09 -19</a:t>
                      </a:r>
                    </a:p>
                  </a:txBody>
                  <a:tcPr/>
                </a:tc>
                <a:tc>
                  <a:txBody>
                    <a:bodyPr/>
                    <a:lstStyle/>
                    <a:p>
                      <a:pPr marL="285750" indent="-285750">
                        <a:buFont typeface="Arial" panose="020B0604020202020204" pitchFamily="34" charset="0"/>
                        <a:buChar char="•"/>
                      </a:pPr>
                      <a:r>
                        <a:rPr lang="en-GB" dirty="0">
                          <a:solidFill>
                            <a:srgbClr val="008001"/>
                          </a:solidFill>
                        </a:rPr>
                        <a:t>E01 hall hand-over to ESS</a:t>
                      </a:r>
                      <a:r>
                        <a:rPr lang="en-GB" dirty="0"/>
                        <a:t> (9/9 -19)</a:t>
                      </a:r>
                    </a:p>
                    <a:p>
                      <a:pPr marL="285750" indent="-285750">
                        <a:buFont typeface="Arial" panose="020B0604020202020204" pitchFamily="34" charset="0"/>
                        <a:buChar char="•"/>
                      </a:pPr>
                      <a:r>
                        <a:rPr lang="en-GB" dirty="0"/>
                        <a:t>DMSC access to E01 (pending)</a:t>
                      </a:r>
                    </a:p>
                  </a:txBody>
                  <a:tcPr/>
                </a:tc>
                <a:tc>
                  <a:txBody>
                    <a:bodyPr/>
                    <a:lstStyle/>
                    <a:p>
                      <a:pPr marL="285750" indent="-285750">
                        <a:buFont typeface="Arial" panose="020B0604020202020204" pitchFamily="34" charset="0"/>
                        <a:buChar char="•"/>
                      </a:pPr>
                      <a:r>
                        <a:rPr lang="en-GB" dirty="0"/>
                        <a:t>DMSC access to E01 not needed in 2019</a:t>
                      </a:r>
                    </a:p>
                  </a:txBody>
                  <a:tcPr/>
                </a:tc>
                <a:extLst>
                  <a:ext uri="{0D108BD9-81ED-4DB2-BD59-A6C34878D82A}">
                    <a16:rowId xmlns:a16="http://schemas.microsoft.com/office/drawing/2014/main" val="3041435229"/>
                  </a:ext>
                </a:extLst>
              </a:tr>
              <a:tr h="370840">
                <a:tc>
                  <a:txBody>
                    <a:bodyPr/>
                    <a:lstStyle/>
                    <a:p>
                      <a:r>
                        <a:rPr lang="en-GB" dirty="0" err="1"/>
                        <a:t>Comms</a:t>
                      </a:r>
                      <a:r>
                        <a:rPr lang="en-GB" dirty="0"/>
                        <a:t> room commissioning</a:t>
                      </a:r>
                    </a:p>
                  </a:txBody>
                  <a:tcPr/>
                </a:tc>
                <a:tc>
                  <a:txBody>
                    <a:bodyPr/>
                    <a:lstStyle/>
                    <a:p>
                      <a:r>
                        <a:rPr lang="en-GB" dirty="0">
                          <a:solidFill>
                            <a:srgbClr val="008001"/>
                          </a:solidFill>
                        </a:rPr>
                        <a:t>10/10 -19</a:t>
                      </a:r>
                    </a:p>
                  </a:txBody>
                  <a:tcPr/>
                </a:tc>
                <a:tc>
                  <a:txBody>
                    <a:bodyPr/>
                    <a:lstStyle/>
                    <a:p>
                      <a:pPr marL="285750" indent="-285750">
                        <a:buFont typeface="Arial" panose="020B0604020202020204" pitchFamily="34" charset="0"/>
                        <a:buChar char="•"/>
                      </a:pPr>
                      <a:r>
                        <a:rPr lang="en-GB" dirty="0" err="1">
                          <a:solidFill>
                            <a:srgbClr val="008001"/>
                          </a:solidFill>
                        </a:rPr>
                        <a:t>Comms</a:t>
                      </a:r>
                      <a:r>
                        <a:rPr lang="en-GB" dirty="0">
                          <a:solidFill>
                            <a:srgbClr val="008001"/>
                          </a:solidFill>
                        </a:rPr>
                        <a:t> room access and viability determined</a:t>
                      </a:r>
                      <a:r>
                        <a:rPr lang="en-GB" dirty="0"/>
                        <a:t> (30/4 -19)</a:t>
                      </a:r>
                    </a:p>
                    <a:p>
                      <a:pPr marL="285750" indent="-285750">
                        <a:buFont typeface="Arial" panose="020B0604020202020204" pitchFamily="34" charset="0"/>
                        <a:buChar char="•"/>
                      </a:pPr>
                      <a:r>
                        <a:rPr lang="en-GB" dirty="0">
                          <a:solidFill>
                            <a:srgbClr val="008001"/>
                          </a:solidFill>
                        </a:rPr>
                        <a:t>Procedures for access established </a:t>
                      </a:r>
                      <a:r>
                        <a:rPr lang="en-GB" dirty="0"/>
                        <a:t>(15/5 -19)</a:t>
                      </a:r>
                    </a:p>
                  </a:txBody>
                  <a:tcPr/>
                </a:tc>
                <a:tc>
                  <a:txBody>
                    <a:bodyPr/>
                    <a:lstStyle/>
                    <a:p>
                      <a:pPr marL="285750" indent="-285750">
                        <a:buFont typeface="Arial" panose="020B0604020202020204" pitchFamily="34" charset="0"/>
                        <a:buChar char="•"/>
                      </a:pPr>
                      <a:r>
                        <a:rPr lang="en-GB" dirty="0"/>
                        <a:t>SEC </a:t>
                      </a:r>
                      <a:r>
                        <a:rPr lang="en-GB" dirty="0" err="1"/>
                        <a:t>comms</a:t>
                      </a:r>
                      <a:r>
                        <a:rPr lang="en-GB" dirty="0"/>
                        <a:t> room access and facilities provided by ICS</a:t>
                      </a:r>
                    </a:p>
                  </a:txBody>
                  <a:tcPr/>
                </a:tc>
                <a:extLst>
                  <a:ext uri="{0D108BD9-81ED-4DB2-BD59-A6C34878D82A}">
                    <a16:rowId xmlns:a16="http://schemas.microsoft.com/office/drawing/2014/main" val="1267233209"/>
                  </a:ext>
                </a:extLst>
              </a:tr>
              <a:tr h="370840">
                <a:tc>
                  <a:txBody>
                    <a:bodyPr/>
                    <a:lstStyle/>
                    <a:p>
                      <a:r>
                        <a:rPr lang="en-GB" dirty="0"/>
                        <a:t>DMSC HW installed in </a:t>
                      </a:r>
                      <a:r>
                        <a:rPr lang="en-GB" dirty="0" err="1"/>
                        <a:t>comms</a:t>
                      </a:r>
                      <a:r>
                        <a:rPr lang="en-GB" dirty="0"/>
                        <a:t> room</a:t>
                      </a:r>
                    </a:p>
                  </a:txBody>
                  <a:tcPr/>
                </a:tc>
                <a:tc>
                  <a:txBody>
                    <a:bodyPr/>
                    <a:lstStyle/>
                    <a:p>
                      <a:r>
                        <a:rPr lang="en-GB" dirty="0">
                          <a:solidFill>
                            <a:srgbClr val="008001"/>
                          </a:solidFill>
                        </a:rPr>
                        <a:t>10/11 -19</a:t>
                      </a:r>
                    </a:p>
                  </a:txBody>
                  <a:tcPr/>
                </a:tc>
                <a:tc>
                  <a:txBody>
                    <a:bodyPr/>
                    <a:lstStyle/>
                    <a:p>
                      <a:pPr marL="285750" indent="-285750">
                        <a:buFont typeface="Arial" panose="020B0604020202020204" pitchFamily="34" charset="0"/>
                        <a:buChar char="•"/>
                      </a:pPr>
                      <a:r>
                        <a:rPr lang="en-GB" dirty="0">
                          <a:solidFill>
                            <a:srgbClr val="008001"/>
                          </a:solidFill>
                        </a:rPr>
                        <a:t>Equipment/HW for link installed</a:t>
                      </a:r>
                      <a:r>
                        <a:rPr lang="en-GB" dirty="0"/>
                        <a:t> (1/6 -19)</a:t>
                      </a:r>
                    </a:p>
                    <a:p>
                      <a:pPr marL="285750" indent="-285750">
                        <a:buFont typeface="Arial" panose="020B0604020202020204" pitchFamily="34" charset="0"/>
                        <a:buChar char="•"/>
                      </a:pPr>
                      <a:r>
                        <a:rPr lang="en-GB" dirty="0"/>
                        <a:t>HW for </a:t>
                      </a:r>
                      <a:r>
                        <a:rPr lang="en-GB" dirty="0" err="1"/>
                        <a:t>EoC</a:t>
                      </a:r>
                      <a:r>
                        <a:rPr lang="en-GB" dirty="0"/>
                        <a:t> test installed (pending)</a:t>
                      </a:r>
                    </a:p>
                    <a:p>
                      <a:pPr marL="285750" indent="-285750">
                        <a:buFont typeface="Arial" panose="020B0604020202020204" pitchFamily="34" charset="0"/>
                        <a:buChar char="•"/>
                      </a:pPr>
                      <a:r>
                        <a:rPr lang="en-GB" dirty="0"/>
                        <a:t>HW for </a:t>
                      </a:r>
                      <a:r>
                        <a:rPr lang="en-GB" dirty="0" err="1"/>
                        <a:t>EoC</a:t>
                      </a:r>
                      <a:r>
                        <a:rPr lang="en-GB" dirty="0"/>
                        <a:t> test deployed (pending)</a:t>
                      </a:r>
                    </a:p>
                  </a:txBody>
                  <a:tcPr/>
                </a:tc>
                <a:tc>
                  <a:txBody>
                    <a:bodyPr/>
                    <a:lstStyle/>
                    <a:p>
                      <a:pPr marL="285750" indent="-285750">
                        <a:buFont typeface="Arial" panose="020B0604020202020204" pitchFamily="34" charset="0"/>
                        <a:buChar char="•"/>
                      </a:pPr>
                      <a:r>
                        <a:rPr lang="en-GB" dirty="0"/>
                        <a:t>HW in procurement (been delayed by legal issues with submitted tenders)</a:t>
                      </a:r>
                    </a:p>
                  </a:txBody>
                  <a:tcPr/>
                </a:tc>
                <a:extLst>
                  <a:ext uri="{0D108BD9-81ED-4DB2-BD59-A6C34878D82A}">
                    <a16:rowId xmlns:a16="http://schemas.microsoft.com/office/drawing/2014/main" val="1157297465"/>
                  </a:ext>
                </a:extLst>
              </a:tr>
              <a:tr h="370840">
                <a:tc>
                  <a:txBody>
                    <a:bodyPr/>
                    <a:lstStyle/>
                    <a:p>
                      <a:r>
                        <a:rPr lang="en-GB" dirty="0"/>
                        <a:t>CPH server-room HW installed &amp; configured</a:t>
                      </a:r>
                    </a:p>
                  </a:txBody>
                  <a:tcPr/>
                </a:tc>
                <a:tc>
                  <a:txBody>
                    <a:bodyPr/>
                    <a:lstStyle/>
                    <a:p>
                      <a:r>
                        <a:rPr lang="en-GB" dirty="0">
                          <a:solidFill>
                            <a:srgbClr val="008001"/>
                          </a:solidFill>
                        </a:rPr>
                        <a:t>30/09 -19</a:t>
                      </a:r>
                    </a:p>
                  </a:txBody>
                  <a:tcPr/>
                </a:tc>
                <a:tc>
                  <a:txBody>
                    <a:bodyPr/>
                    <a:lstStyle/>
                    <a:p>
                      <a:pPr marL="285750" indent="-285750">
                        <a:buFont typeface="Arial" panose="020B0604020202020204" pitchFamily="34" charset="0"/>
                        <a:buChar char="•"/>
                      </a:pPr>
                      <a:r>
                        <a:rPr lang="en-GB" dirty="0">
                          <a:solidFill>
                            <a:srgbClr val="008001"/>
                          </a:solidFill>
                        </a:rPr>
                        <a:t>CPH server-room constructed and delivered </a:t>
                      </a:r>
                      <a:r>
                        <a:rPr lang="en-GB" dirty="0">
                          <a:solidFill>
                            <a:schemeClr val="tx1"/>
                          </a:solidFill>
                        </a:rPr>
                        <a:t>(23/8 -19)</a:t>
                      </a:r>
                    </a:p>
                    <a:p>
                      <a:pPr marL="285750" indent="-285750">
                        <a:buFont typeface="Arial" panose="020B0604020202020204" pitchFamily="34" charset="0"/>
                        <a:buChar char="•"/>
                      </a:pPr>
                      <a:r>
                        <a:rPr lang="en-GB" dirty="0">
                          <a:solidFill>
                            <a:srgbClr val="008001"/>
                          </a:solidFill>
                        </a:rPr>
                        <a:t>Phase A hardware installed (link equipment) </a:t>
                      </a:r>
                      <a:r>
                        <a:rPr lang="en-GB" dirty="0">
                          <a:solidFill>
                            <a:schemeClr val="tx1"/>
                          </a:solidFill>
                        </a:rPr>
                        <a:t>(25/8 -19)</a:t>
                      </a:r>
                    </a:p>
                    <a:p>
                      <a:pPr marL="285750" indent="-285750">
                        <a:buFont typeface="Arial" panose="020B0604020202020204" pitchFamily="34" charset="0"/>
                        <a:buChar char="•"/>
                      </a:pPr>
                      <a:r>
                        <a:rPr lang="en-GB" dirty="0">
                          <a:solidFill>
                            <a:schemeClr val="tx1"/>
                          </a:solidFill>
                        </a:rPr>
                        <a:t>Phase B hardware installed (VM environment) (planned)</a:t>
                      </a:r>
                    </a:p>
                  </a:txBody>
                  <a:tcPr/>
                </a:tc>
                <a:tc>
                  <a:txBody>
                    <a:bodyPr/>
                    <a:lstStyle/>
                    <a:p>
                      <a:pPr marL="285750" indent="-285750">
                        <a:buFont typeface="Arial" panose="020B0604020202020204" pitchFamily="34" charset="0"/>
                        <a:buChar char="•"/>
                      </a:pPr>
                      <a:r>
                        <a:rPr lang="en-GB" dirty="0"/>
                        <a:t>Server-room on temporary power (90kW). Permanent power planned for Nov. 2019.</a:t>
                      </a:r>
                    </a:p>
                  </a:txBody>
                  <a:tcPr/>
                </a:tc>
                <a:extLst>
                  <a:ext uri="{0D108BD9-81ED-4DB2-BD59-A6C34878D82A}">
                    <a16:rowId xmlns:a16="http://schemas.microsoft.com/office/drawing/2014/main" val="59009277"/>
                  </a:ext>
                </a:extLst>
              </a:tr>
              <a:tr h="370840">
                <a:tc>
                  <a:txBody>
                    <a:bodyPr/>
                    <a:lstStyle/>
                    <a:p>
                      <a:r>
                        <a:rPr lang="en-GB" dirty="0"/>
                        <a:t>Link Tested &amp; Validated</a:t>
                      </a:r>
                    </a:p>
                  </a:txBody>
                  <a:tcPr/>
                </a:tc>
                <a:tc>
                  <a:txBody>
                    <a:bodyPr/>
                    <a:lstStyle/>
                    <a:p>
                      <a:r>
                        <a:rPr lang="en-GB" dirty="0">
                          <a:solidFill>
                            <a:srgbClr val="008001"/>
                          </a:solidFill>
                        </a:rPr>
                        <a:t>30/11 -19</a:t>
                      </a:r>
                    </a:p>
                  </a:txBody>
                  <a:tcPr/>
                </a:tc>
                <a:tc>
                  <a:txBody>
                    <a:bodyPr/>
                    <a:lstStyle/>
                    <a:p>
                      <a:pPr marL="285750" indent="-285750">
                        <a:buFont typeface="Arial" panose="020B0604020202020204" pitchFamily="34" charset="0"/>
                        <a:buChar char="•"/>
                      </a:pPr>
                      <a:r>
                        <a:rPr lang="en-GB" dirty="0">
                          <a:solidFill>
                            <a:srgbClr val="008001"/>
                          </a:solidFill>
                        </a:rPr>
                        <a:t>Dedicated ESS&lt;-&gt;DMSC link established</a:t>
                      </a:r>
                      <a:r>
                        <a:rPr lang="en-GB" dirty="0"/>
                        <a:t> (25/8 -19)</a:t>
                      </a:r>
                    </a:p>
                    <a:p>
                      <a:pPr marL="285750" indent="-285750">
                        <a:buFont typeface="Arial" panose="020B0604020202020204" pitchFamily="34" charset="0"/>
                        <a:buChar char="•"/>
                      </a:pPr>
                      <a:r>
                        <a:rPr lang="en-GB" dirty="0">
                          <a:solidFill>
                            <a:srgbClr val="008001"/>
                          </a:solidFill>
                        </a:rPr>
                        <a:t>Link connection tested </a:t>
                      </a:r>
                      <a:r>
                        <a:rPr lang="en-GB" dirty="0"/>
                        <a:t>(15/9 -19)</a:t>
                      </a:r>
                    </a:p>
                    <a:p>
                      <a:pPr marL="285750" indent="-285750">
                        <a:buFont typeface="Arial" panose="020B0604020202020204" pitchFamily="34" charset="0"/>
                        <a:buChar char="•"/>
                      </a:pPr>
                      <a:r>
                        <a:rPr lang="en-GB" dirty="0"/>
                        <a:t>Link validated (</a:t>
                      </a:r>
                      <a:r>
                        <a:rPr lang="en-GB" dirty="0" err="1"/>
                        <a:t>PoC</a:t>
                      </a:r>
                      <a:r>
                        <a:rPr lang="en-GB" dirty="0"/>
                        <a:t> neutron data file-transfer) (planned)</a:t>
                      </a:r>
                    </a:p>
                  </a:txBody>
                  <a:tcPr/>
                </a:tc>
                <a:tc>
                  <a:txBody>
                    <a:bodyPr/>
                    <a:lstStyle/>
                    <a:p>
                      <a:pPr marL="285750" indent="-285750">
                        <a:buFont typeface="Arial" panose="020B0604020202020204" pitchFamily="34" charset="0"/>
                        <a:buChar char="•"/>
                      </a:pPr>
                      <a:r>
                        <a:rPr lang="en-GB" dirty="0"/>
                        <a:t>10G L2 MPLS link via </a:t>
                      </a:r>
                      <a:r>
                        <a:rPr lang="en-GB" dirty="0" err="1"/>
                        <a:t>DeIC</a:t>
                      </a:r>
                      <a:r>
                        <a:rPr lang="en-GB" dirty="0"/>
                        <a:t>, NORDUNET, SUNET online</a:t>
                      </a:r>
                    </a:p>
                  </a:txBody>
                  <a:tcPr/>
                </a:tc>
                <a:extLst>
                  <a:ext uri="{0D108BD9-81ED-4DB2-BD59-A6C34878D82A}">
                    <a16:rowId xmlns:a16="http://schemas.microsoft.com/office/drawing/2014/main" val="756544894"/>
                  </a:ext>
                </a:extLst>
              </a:tr>
            </a:tbl>
          </a:graphicData>
        </a:graphic>
      </p:graphicFrame>
      <p:sp>
        <p:nvSpPr>
          <p:cNvPr id="4" name="Slide Number Placeholder 3">
            <a:extLst>
              <a:ext uri="{FF2B5EF4-FFF2-40B4-BE49-F238E27FC236}">
                <a16:creationId xmlns:a16="http://schemas.microsoft.com/office/drawing/2014/main" id="{3B2C3CC9-0C7A-2449-844D-240A55FDAE7D}"/>
              </a:ext>
            </a:extLst>
          </p:cNvPr>
          <p:cNvSpPr>
            <a:spLocks noGrp="1"/>
          </p:cNvSpPr>
          <p:nvPr>
            <p:ph type="sldNum" sz="quarter" idx="12"/>
          </p:nvPr>
        </p:nvSpPr>
        <p:spPr/>
        <p:txBody>
          <a:bodyPr/>
          <a:lstStyle/>
          <a:p>
            <a:fld id="{551115BC-487E-4422-894C-CB7CD3E79223}" type="slidenum">
              <a:rPr lang="sv-SE" smtClean="0"/>
              <a:t>4</a:t>
            </a:fld>
            <a:endParaRPr lang="sv-SE" dirty="0"/>
          </a:p>
        </p:txBody>
      </p:sp>
    </p:spTree>
    <p:extLst>
      <p:ext uri="{BB962C8B-B14F-4D97-AF65-F5344CB8AC3E}">
        <p14:creationId xmlns:p14="http://schemas.microsoft.com/office/powerpoint/2010/main" val="1014935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EEFE-5E07-B347-861A-387962D631F2}"/>
              </a:ext>
            </a:extLst>
          </p:cNvPr>
          <p:cNvSpPr>
            <a:spLocks noGrp="1"/>
          </p:cNvSpPr>
          <p:nvPr>
            <p:ph type="title"/>
          </p:nvPr>
        </p:nvSpPr>
        <p:spPr/>
        <p:txBody>
          <a:bodyPr/>
          <a:lstStyle/>
          <a:p>
            <a:r>
              <a:rPr lang="en-GB" dirty="0"/>
              <a:t>Requirements: Offline environment (Sep 2019)</a:t>
            </a:r>
          </a:p>
        </p:txBody>
      </p:sp>
      <p:sp>
        <p:nvSpPr>
          <p:cNvPr id="4" name="Slide Number Placeholder 3">
            <a:extLst>
              <a:ext uri="{FF2B5EF4-FFF2-40B4-BE49-F238E27FC236}">
                <a16:creationId xmlns:a16="http://schemas.microsoft.com/office/drawing/2014/main" id="{4ECA8BD7-F355-0E4C-8A68-534E80999303}"/>
              </a:ext>
            </a:extLst>
          </p:cNvPr>
          <p:cNvSpPr>
            <a:spLocks noGrp="1"/>
          </p:cNvSpPr>
          <p:nvPr>
            <p:ph type="sldNum" sz="quarter" idx="12"/>
          </p:nvPr>
        </p:nvSpPr>
        <p:spPr/>
        <p:txBody>
          <a:bodyPr/>
          <a:lstStyle/>
          <a:p>
            <a:fld id="{551115BC-487E-4422-894C-CB7CD3E79223}" type="slidenum">
              <a:rPr lang="sv-SE" smtClean="0"/>
              <a:t>40</a:t>
            </a:fld>
            <a:endParaRPr lang="sv-SE" dirty="0"/>
          </a:p>
        </p:txBody>
      </p:sp>
      <p:graphicFrame>
        <p:nvGraphicFramePr>
          <p:cNvPr id="7" name="Content Placeholder 6">
            <a:extLst>
              <a:ext uri="{FF2B5EF4-FFF2-40B4-BE49-F238E27FC236}">
                <a16:creationId xmlns:a16="http://schemas.microsoft.com/office/drawing/2014/main" id="{E93F54E6-D159-434B-97A1-48FF86CBEE5B}"/>
              </a:ext>
            </a:extLst>
          </p:cNvPr>
          <p:cNvGraphicFramePr>
            <a:graphicFrameLocks noGrp="1"/>
          </p:cNvGraphicFramePr>
          <p:nvPr>
            <p:ph idx="1"/>
            <p:extLst>
              <p:ext uri="{D42A27DB-BD31-4B8C-83A1-F6EECF244321}">
                <p14:modId xmlns:p14="http://schemas.microsoft.com/office/powerpoint/2010/main" val="3241735344"/>
              </p:ext>
            </p:extLst>
          </p:nvPr>
        </p:nvGraphicFramePr>
        <p:xfrm>
          <a:off x="3322815" y="1670640"/>
          <a:ext cx="5546369" cy="4998720"/>
        </p:xfrm>
        <a:graphic>
          <a:graphicData uri="http://schemas.openxmlformats.org/drawingml/2006/table">
            <a:tbl>
              <a:tblPr firstRow="1" firstCol="1" bandRow="1">
                <a:tableStyleId>{5C22544A-7EE6-4342-B048-85BDC9FD1C3A}</a:tableStyleId>
              </a:tblPr>
              <a:tblGrid>
                <a:gridCol w="797846">
                  <a:extLst>
                    <a:ext uri="{9D8B030D-6E8A-4147-A177-3AD203B41FA5}">
                      <a16:colId xmlns:a16="http://schemas.microsoft.com/office/drawing/2014/main" val="138922784"/>
                    </a:ext>
                  </a:extLst>
                </a:gridCol>
                <a:gridCol w="2336722">
                  <a:extLst>
                    <a:ext uri="{9D8B030D-6E8A-4147-A177-3AD203B41FA5}">
                      <a16:colId xmlns:a16="http://schemas.microsoft.com/office/drawing/2014/main" val="2767628796"/>
                    </a:ext>
                  </a:extLst>
                </a:gridCol>
                <a:gridCol w="75079">
                  <a:extLst>
                    <a:ext uri="{9D8B030D-6E8A-4147-A177-3AD203B41FA5}">
                      <a16:colId xmlns:a16="http://schemas.microsoft.com/office/drawing/2014/main" val="63476160"/>
                    </a:ext>
                  </a:extLst>
                </a:gridCol>
                <a:gridCol w="2336722">
                  <a:extLst>
                    <a:ext uri="{9D8B030D-6E8A-4147-A177-3AD203B41FA5}">
                      <a16:colId xmlns:a16="http://schemas.microsoft.com/office/drawing/2014/main" val="3229426264"/>
                    </a:ext>
                  </a:extLst>
                </a:gridCol>
              </a:tblGrid>
              <a:tr h="116050">
                <a:tc>
                  <a:txBody>
                    <a:bodyPr/>
                    <a:lstStyle/>
                    <a:p>
                      <a:pPr>
                        <a:spcAft>
                          <a:spcPts val="0"/>
                        </a:spcAft>
                      </a:pPr>
                      <a:r>
                        <a:rPr lang="en-US" sz="800">
                          <a:effectLst/>
                        </a:rPr>
                        <a:t>Type: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3">
                  <a:txBody>
                    <a:bodyPr/>
                    <a:lstStyle/>
                    <a:p>
                      <a:pPr>
                        <a:spcAft>
                          <a:spcPts val="0"/>
                        </a:spcAft>
                      </a:pPr>
                      <a:r>
                        <a:rPr lang="en-US" sz="800">
                          <a:effectLst/>
                        </a:rPr>
                        <a:t>Offline environment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33499153"/>
                  </a:ext>
                </a:extLst>
              </a:tr>
              <a:tr h="232101">
                <a:tc>
                  <a:txBody>
                    <a:bodyPr/>
                    <a:lstStyle/>
                    <a:p>
                      <a:pPr>
                        <a:spcAft>
                          <a:spcPts val="0"/>
                        </a:spcAft>
                      </a:pPr>
                      <a:r>
                        <a:rPr lang="en-US" sz="800">
                          <a:effectLst/>
                        </a:rPr>
                        <a:t>Function: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3">
                  <a:txBody>
                    <a:bodyPr/>
                    <a:lstStyle/>
                    <a:p>
                      <a:pPr>
                        <a:spcAft>
                          <a:spcPts val="0"/>
                        </a:spcAft>
                      </a:pPr>
                      <a:r>
                        <a:rPr lang="en-US" sz="800">
                          <a:effectLst/>
                        </a:rPr>
                        <a:t>Offline environment for re-reduction and analysis of data, modelling</a:t>
                      </a:r>
                      <a:endParaRPr lang="da-DK" sz="800">
                        <a:effectLst/>
                      </a:endParaRPr>
                    </a:p>
                    <a:p>
                      <a:pPr>
                        <a:spcAft>
                          <a:spcPts val="0"/>
                        </a:spcAft>
                      </a:pPr>
                      <a:r>
                        <a:rPr lang="en-US" sz="800">
                          <a:effectLst/>
                        </a:rPr>
                        <a:t>Also includes ‘during experiment’ reduction/analysis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2916314"/>
                  </a:ext>
                </a:extLst>
              </a:tr>
              <a:tr h="348151">
                <a:tc rowSpan="2">
                  <a:txBody>
                    <a:bodyPr/>
                    <a:lstStyle/>
                    <a:p>
                      <a:pPr>
                        <a:spcAft>
                          <a:spcPts val="0"/>
                        </a:spcAft>
                      </a:pPr>
                      <a:r>
                        <a:rPr lang="en-US" sz="800">
                          <a:effectLst/>
                        </a:rPr>
                        <a:t>Interfaces: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a:txBody>
                    <a:bodyPr/>
                    <a:lstStyle/>
                    <a:p>
                      <a:pPr>
                        <a:spcAft>
                          <a:spcPts val="0"/>
                        </a:spcAft>
                      </a:pPr>
                      <a:r>
                        <a:rPr lang="en-US" sz="800">
                          <a:effectLst/>
                        </a:rPr>
                        <a:t>In: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2">
                  <a:txBody>
                    <a:bodyPr/>
                    <a:lstStyle/>
                    <a:p>
                      <a:pPr>
                        <a:spcAft>
                          <a:spcPts val="0"/>
                        </a:spcAft>
                      </a:pPr>
                      <a:r>
                        <a:rPr lang="en-US" sz="800">
                          <a:effectLst/>
                        </a:rPr>
                        <a:t>Raw data from storage</a:t>
                      </a:r>
                      <a:endParaRPr lang="da-DK" sz="800">
                        <a:effectLst/>
                      </a:endParaRPr>
                    </a:p>
                    <a:p>
                      <a:pPr>
                        <a:spcAft>
                          <a:spcPts val="0"/>
                        </a:spcAft>
                      </a:pPr>
                      <a:r>
                        <a:rPr lang="en-US" sz="800">
                          <a:effectLst/>
                        </a:rPr>
                        <a:t>Derived data from storage</a:t>
                      </a:r>
                      <a:endParaRPr lang="da-DK" sz="800">
                        <a:effectLst/>
                      </a:endParaRPr>
                    </a:p>
                    <a:p>
                      <a:pPr>
                        <a:spcAft>
                          <a:spcPts val="0"/>
                        </a:spcAft>
                      </a:pPr>
                      <a:r>
                        <a:rPr lang="en-US" sz="800">
                          <a:effectLst/>
                        </a:rPr>
                        <a:t>GUI/batch interface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extLst>
                  <a:ext uri="{0D108BD9-81ED-4DB2-BD59-A6C34878D82A}">
                    <a16:rowId xmlns:a16="http://schemas.microsoft.com/office/drawing/2014/main" val="98110870"/>
                  </a:ext>
                </a:extLst>
              </a:tr>
              <a:tr h="232101">
                <a:tc vMerge="1">
                  <a:txBody>
                    <a:bodyPr/>
                    <a:lstStyle/>
                    <a:p>
                      <a:endParaRPr lang="en-GB"/>
                    </a:p>
                  </a:txBody>
                  <a:tcPr/>
                </a:tc>
                <a:tc>
                  <a:txBody>
                    <a:bodyPr/>
                    <a:lstStyle/>
                    <a:p>
                      <a:pPr>
                        <a:spcAft>
                          <a:spcPts val="0"/>
                        </a:spcAft>
                      </a:pPr>
                      <a:r>
                        <a:rPr lang="en-US" sz="800">
                          <a:effectLst/>
                        </a:rPr>
                        <a:t>Out: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2">
                  <a:txBody>
                    <a:bodyPr/>
                    <a:lstStyle/>
                    <a:p>
                      <a:pPr>
                        <a:spcAft>
                          <a:spcPts val="0"/>
                        </a:spcAft>
                      </a:pPr>
                      <a:r>
                        <a:rPr lang="en-US" sz="800">
                          <a:effectLst/>
                        </a:rPr>
                        <a:t>Derived data to storage</a:t>
                      </a:r>
                      <a:endParaRPr lang="da-DK" sz="800">
                        <a:effectLst/>
                      </a:endParaRPr>
                    </a:p>
                    <a:p>
                      <a:pPr>
                        <a:spcAft>
                          <a:spcPts val="0"/>
                        </a:spcAft>
                      </a:pPr>
                      <a:r>
                        <a:rPr lang="en-US" sz="800">
                          <a:effectLst/>
                        </a:rPr>
                        <a:t>GUI/batch interface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extLst>
                  <a:ext uri="{0D108BD9-81ED-4DB2-BD59-A6C34878D82A}">
                    <a16:rowId xmlns:a16="http://schemas.microsoft.com/office/drawing/2014/main" val="1098013095"/>
                  </a:ext>
                </a:extLst>
              </a:tr>
              <a:tr h="696302">
                <a:tc>
                  <a:txBody>
                    <a:bodyPr/>
                    <a:lstStyle/>
                    <a:p>
                      <a:pPr>
                        <a:spcAft>
                          <a:spcPts val="0"/>
                        </a:spcAft>
                      </a:pPr>
                      <a:r>
                        <a:rPr lang="en-US" sz="800">
                          <a:effectLst/>
                        </a:rPr>
                        <a:t>Specifications: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3">
                  <a:txBody>
                    <a:bodyPr/>
                    <a:lstStyle/>
                    <a:p>
                      <a:pPr>
                        <a:spcAft>
                          <a:spcPts val="0"/>
                        </a:spcAft>
                      </a:pPr>
                      <a:r>
                        <a:rPr lang="en-US" sz="800">
                          <a:effectLst/>
                        </a:rPr>
                        <a:t>TBD (info partly available)</a:t>
                      </a:r>
                      <a:endParaRPr lang="da-DK" sz="800">
                        <a:effectLst/>
                      </a:endParaRPr>
                    </a:p>
                    <a:p>
                      <a:pPr>
                        <a:spcAft>
                          <a:spcPts val="0"/>
                        </a:spcAft>
                      </a:pPr>
                      <a:r>
                        <a:rPr lang="en-US" sz="800">
                          <a:effectLst/>
                        </a:rPr>
                        <a:t>GPU (for some applications – up to ‘one per user’)</a:t>
                      </a:r>
                      <a:endParaRPr lang="da-DK" sz="800">
                        <a:effectLst/>
                      </a:endParaRPr>
                    </a:p>
                    <a:p>
                      <a:pPr>
                        <a:spcAft>
                          <a:spcPts val="0"/>
                        </a:spcAft>
                      </a:pPr>
                      <a:r>
                        <a:rPr lang="en-US" sz="800">
                          <a:effectLst/>
                        </a:rPr>
                        <a:t>Reduction (during experiment):</a:t>
                      </a:r>
                      <a:endParaRPr lang="da-DK" sz="800">
                        <a:effectLst/>
                      </a:endParaRPr>
                    </a:p>
                    <a:p>
                      <a:pPr marL="342900" lvl="0" indent="-342900">
                        <a:spcAft>
                          <a:spcPts val="0"/>
                        </a:spcAft>
                        <a:buFont typeface="Symbol" pitchFamily="2" charset="2"/>
                        <a:buChar char=""/>
                      </a:pPr>
                      <a:r>
                        <a:rPr lang="en-US" sz="800">
                          <a:effectLst/>
                        </a:rPr>
                        <a:t>3-5 instances/instrument (2 instrument scientists, 1-3 users)</a:t>
                      </a:r>
                      <a:endParaRPr lang="da-DK" sz="800">
                        <a:effectLst/>
                      </a:endParaRPr>
                    </a:p>
                    <a:p>
                      <a:pPr marL="342900" lvl="0" indent="-342900">
                        <a:spcAft>
                          <a:spcPts val="0"/>
                        </a:spcAft>
                        <a:buFont typeface="Symbol" pitchFamily="2" charset="2"/>
                        <a:buChar char=""/>
                      </a:pPr>
                      <a:r>
                        <a:rPr lang="en-US" sz="800">
                          <a:effectLst/>
                        </a:rPr>
                        <a:t>16-22 cores/instance</a:t>
                      </a:r>
                      <a:endParaRPr lang="da-DK" sz="800">
                        <a:effectLst/>
                      </a:endParaRPr>
                    </a:p>
                    <a:p>
                      <a:pPr marL="342900" lvl="0" indent="-342900">
                        <a:spcAft>
                          <a:spcPts val="0"/>
                        </a:spcAft>
                        <a:buFont typeface="Symbol" pitchFamily="2" charset="2"/>
                        <a:buChar char=""/>
                      </a:pPr>
                      <a:r>
                        <a:rPr lang="en-US" sz="800">
                          <a:effectLst/>
                        </a:rPr>
                        <a:t>64GB-256GB/instance (128GB on average assumed)</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22838785"/>
                  </a:ext>
                </a:extLst>
              </a:tr>
              <a:tr h="232101">
                <a:tc>
                  <a:txBody>
                    <a:bodyPr/>
                    <a:lstStyle/>
                    <a:p>
                      <a:pPr>
                        <a:spcAft>
                          <a:spcPts val="0"/>
                        </a:spcAft>
                      </a:pPr>
                      <a:r>
                        <a:rPr lang="en-US" sz="800">
                          <a:effectLst/>
                        </a:rPr>
                        <a:t>Network: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3">
                  <a:txBody>
                    <a:bodyPr/>
                    <a:lstStyle/>
                    <a:p>
                      <a:pPr>
                        <a:spcAft>
                          <a:spcPts val="0"/>
                        </a:spcAft>
                      </a:pPr>
                      <a:r>
                        <a:rPr lang="en-US" sz="800">
                          <a:effectLst/>
                        </a:rPr>
                        <a:t>100G EDR Infiniband (to main storage)</a:t>
                      </a:r>
                      <a:br>
                        <a:rPr lang="en-US" sz="800">
                          <a:effectLst/>
                        </a:rPr>
                      </a:br>
                      <a:r>
                        <a:rPr lang="en-US" sz="800">
                          <a:effectLst/>
                        </a:rPr>
                        <a:t>10G Ethernet (GUI/batch interface)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71439798"/>
                  </a:ext>
                </a:extLst>
              </a:tr>
              <a:tr h="580252">
                <a:tc>
                  <a:txBody>
                    <a:bodyPr/>
                    <a:lstStyle/>
                    <a:p>
                      <a:pPr>
                        <a:spcAft>
                          <a:spcPts val="0"/>
                        </a:spcAft>
                      </a:pPr>
                      <a:r>
                        <a:rPr lang="en-US" sz="800">
                          <a:effectLst/>
                        </a:rPr>
                        <a:t>Implementation: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3">
                  <a:txBody>
                    <a:bodyPr/>
                    <a:lstStyle/>
                    <a:p>
                      <a:pPr>
                        <a:spcAft>
                          <a:spcPts val="0"/>
                        </a:spcAft>
                      </a:pPr>
                      <a:r>
                        <a:rPr lang="en-US" sz="800">
                          <a:effectLst/>
                        </a:rPr>
                        <a:t>Mix of HPC cluster and VM environment (predominantly VM compute to start with):</a:t>
                      </a:r>
                      <a:endParaRPr lang="da-DK" sz="800">
                        <a:effectLst/>
                      </a:endParaRPr>
                    </a:p>
                    <a:p>
                      <a:pPr marL="342900" lvl="0" indent="-342900">
                        <a:spcAft>
                          <a:spcPts val="0"/>
                        </a:spcAft>
                        <a:buFont typeface="Symbol" pitchFamily="2" charset="2"/>
                        <a:buChar char=""/>
                      </a:pPr>
                      <a:r>
                        <a:rPr lang="en-US" sz="800">
                          <a:effectLst/>
                        </a:rPr>
                        <a:t>HPC: Mantid (batch mode), modelling</a:t>
                      </a:r>
                      <a:endParaRPr lang="da-DK" sz="800">
                        <a:effectLst/>
                      </a:endParaRPr>
                    </a:p>
                    <a:p>
                      <a:pPr marL="342900" lvl="0" indent="-342900">
                        <a:spcAft>
                          <a:spcPts val="0"/>
                        </a:spcAft>
                        <a:buFont typeface="Symbol" pitchFamily="2" charset="2"/>
                        <a:buChar char=""/>
                      </a:pPr>
                      <a:r>
                        <a:rPr lang="en-US" sz="800">
                          <a:effectLst/>
                        </a:rPr>
                        <a:t>VM env.: Analysis applications, Mantid (VM)</a:t>
                      </a:r>
                      <a:endParaRPr lang="da-DK" sz="800">
                        <a:effectLst/>
                      </a:endParaRPr>
                    </a:p>
                    <a:p>
                      <a:pPr marL="342900" lvl="0" indent="-342900">
                        <a:spcAft>
                          <a:spcPts val="0"/>
                        </a:spcAft>
                        <a:buFont typeface="Symbol" pitchFamily="2" charset="2"/>
                        <a:buChar char=""/>
                      </a:pPr>
                      <a:r>
                        <a:rPr lang="en-US" sz="800">
                          <a:effectLst/>
                        </a:rPr>
                        <a:t>GPU for visualization</a:t>
                      </a:r>
                      <a:endParaRPr lang="da-DK" sz="800">
                        <a:effectLst/>
                      </a:endParaRPr>
                    </a:p>
                    <a:p>
                      <a:pPr marL="342900" lvl="0" indent="-342900">
                        <a:spcAft>
                          <a:spcPts val="0"/>
                        </a:spcAft>
                        <a:buFont typeface="Symbol" pitchFamily="2" charset="2"/>
                        <a:buChar char=""/>
                      </a:pPr>
                      <a:r>
                        <a:rPr lang="en-US" sz="800">
                          <a:effectLst/>
                        </a:rPr>
                        <a:t>JupyterNotebook may cause a larger switch to HPC</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18621060"/>
                  </a:ext>
                </a:extLst>
              </a:tr>
              <a:tr h="116050">
                <a:tc>
                  <a:txBody>
                    <a:bodyPr/>
                    <a:lstStyle/>
                    <a:p>
                      <a:pPr>
                        <a:spcAft>
                          <a:spcPts val="0"/>
                        </a:spcAft>
                      </a:pPr>
                      <a:r>
                        <a:rPr lang="en-US" sz="800">
                          <a:effectLst/>
                        </a:rPr>
                        <a:t>Cost (est.):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3">
                  <a:txBody>
                    <a:bodyPr/>
                    <a:lstStyle/>
                    <a:p>
                      <a:pPr>
                        <a:spcAft>
                          <a:spcPts val="0"/>
                        </a:spcAft>
                      </a:pPr>
                      <a:r>
                        <a:rPr lang="en-US" sz="800">
                          <a:effectLst/>
                        </a:rPr>
                        <a:t>?k€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35721452"/>
                  </a:ext>
                </a:extLst>
              </a:tr>
              <a:tr h="1508654">
                <a:tc rowSpan="4">
                  <a:txBody>
                    <a:bodyPr/>
                    <a:lstStyle/>
                    <a:p>
                      <a:pPr>
                        <a:spcAft>
                          <a:spcPts val="0"/>
                        </a:spcAft>
                      </a:pPr>
                      <a:r>
                        <a:rPr lang="en-US" sz="800">
                          <a:effectLst/>
                        </a:rPr>
                        <a:t>Considerations:</a:t>
                      </a:r>
                      <a:endParaRPr lang="da-DK" sz="800">
                        <a:effectLst/>
                      </a:endParaRPr>
                    </a:p>
                    <a:p>
                      <a:pPr>
                        <a:spcAft>
                          <a:spcPts val="0"/>
                        </a:spcAft>
                      </a:pPr>
                      <a:r>
                        <a:rPr lang="en-US" sz="800">
                          <a:effectLst/>
                        </a:rPr>
                        <a:t> </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2">
                  <a:txBody>
                    <a:bodyPr/>
                    <a:lstStyle/>
                    <a:p>
                      <a:pPr>
                        <a:spcAft>
                          <a:spcPts val="0"/>
                        </a:spcAft>
                      </a:pPr>
                      <a:r>
                        <a:rPr lang="en-US" sz="800">
                          <a:effectLst/>
                        </a:rPr>
                        <a:t>Procurement: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a:txBody>
                    <a:bodyPr/>
                    <a:lstStyle/>
                    <a:p>
                      <a:pPr>
                        <a:spcAft>
                          <a:spcPts val="0"/>
                        </a:spcAft>
                      </a:pPr>
                      <a:r>
                        <a:rPr lang="en-US" sz="800">
                          <a:effectLst/>
                        </a:rPr>
                        <a:t>Offline environment should be procured in phases:</a:t>
                      </a:r>
                      <a:endParaRPr lang="da-DK" sz="800">
                        <a:effectLst/>
                      </a:endParaRPr>
                    </a:p>
                    <a:p>
                      <a:pPr marL="342900" lvl="0" indent="-342900">
                        <a:spcAft>
                          <a:spcPts val="0"/>
                        </a:spcAft>
                        <a:buFont typeface="Symbol" pitchFamily="2" charset="2"/>
                        <a:buChar char=""/>
                      </a:pPr>
                      <a:r>
                        <a:rPr lang="en-US" sz="800">
                          <a:effectLst/>
                        </a:rPr>
                        <a:t>XX HPC nodes - (BEER, BIFROST, CSPEC, DREAM, ESTIA, LOKI, MAGIC, ODIN) – (2020Q3)</a:t>
                      </a:r>
                      <a:endParaRPr lang="da-DK" sz="800">
                        <a:effectLst/>
                      </a:endParaRPr>
                    </a:p>
                    <a:p>
                      <a:pPr marL="342900" lvl="0" indent="-342900">
                        <a:spcAft>
                          <a:spcPts val="0"/>
                        </a:spcAft>
                        <a:buFont typeface="Symbol" pitchFamily="2" charset="2"/>
                        <a:buChar char=""/>
                      </a:pPr>
                      <a:r>
                        <a:rPr lang="en-US" sz="800">
                          <a:effectLst/>
                        </a:rPr>
                        <a:t>~30 VMs (500?? cores, 5TB??, ??GPU) – (BEER, BIFROST, CSPEC, DREAM, ESTIA, LOKI, MAGIC, ODIN)  – (2020Q3)</a:t>
                      </a:r>
                      <a:endParaRPr lang="da-DK" sz="800">
                        <a:effectLst/>
                      </a:endParaRPr>
                    </a:p>
                    <a:p>
                      <a:pPr marL="342900" lvl="0" indent="-342900">
                        <a:spcAft>
                          <a:spcPts val="0"/>
                        </a:spcAft>
                        <a:buFont typeface="Symbol" pitchFamily="2" charset="2"/>
                        <a:buChar char=""/>
                      </a:pPr>
                      <a:r>
                        <a:rPr lang="en-US" sz="800">
                          <a:effectLst/>
                        </a:rPr>
                        <a:t>XX HPC nodes (MIRACLES, NMX, SKADI, VESPA, T-REX, HEIMDAL, FREIA) – (2024H1)</a:t>
                      </a:r>
                      <a:endParaRPr lang="da-DK" sz="800">
                        <a:effectLst/>
                      </a:endParaRPr>
                    </a:p>
                    <a:p>
                      <a:pPr marL="342900" lvl="0" indent="-342900">
                        <a:spcAft>
                          <a:spcPts val="0"/>
                        </a:spcAft>
                        <a:buFont typeface="Symbol" pitchFamily="2" charset="2"/>
                        <a:buChar char=""/>
                      </a:pPr>
                      <a:r>
                        <a:rPr lang="en-US" sz="800">
                          <a:effectLst/>
                        </a:rPr>
                        <a:t>XX VMs (?? cores, ??GB, ??GPU) - (MIRACLES, NMX, SKADI, VESPA, T-REX, HEIMDAL, FREIA) – (2024H1)</a:t>
                      </a:r>
                      <a:endParaRPr lang="da-DK" sz="800">
                        <a:effectLst/>
                      </a:endParaRPr>
                    </a:p>
                    <a:p>
                      <a:pPr>
                        <a:spcAft>
                          <a:spcPts val="0"/>
                        </a:spcAft>
                      </a:pPr>
                      <a:r>
                        <a:rPr lang="en-US" sz="800">
                          <a:effectLst/>
                        </a:rPr>
                        <a:t>Need to carefully ascertain the actual compute needs as schedules develop (and what form of resources are needed).</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extLst>
                  <a:ext uri="{0D108BD9-81ED-4DB2-BD59-A6C34878D82A}">
                    <a16:rowId xmlns:a16="http://schemas.microsoft.com/office/drawing/2014/main" val="2708247498"/>
                  </a:ext>
                </a:extLst>
              </a:tr>
              <a:tr h="116050">
                <a:tc vMerge="1">
                  <a:txBody>
                    <a:bodyPr/>
                    <a:lstStyle/>
                    <a:p>
                      <a:endParaRPr lang="en-GB"/>
                    </a:p>
                  </a:txBody>
                  <a:tcPr/>
                </a:tc>
                <a:tc gridSpan="2">
                  <a:txBody>
                    <a:bodyPr/>
                    <a:lstStyle/>
                    <a:p>
                      <a:pPr>
                        <a:spcAft>
                          <a:spcPts val="0"/>
                        </a:spcAft>
                      </a:pPr>
                      <a:r>
                        <a:rPr lang="en-US" sz="800">
                          <a:effectLst/>
                        </a:rPr>
                        <a:t>Installation: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a:txBody>
                    <a:bodyPr/>
                    <a:lstStyle/>
                    <a:p>
                      <a:pPr>
                        <a:spcAft>
                          <a:spcPts val="0"/>
                        </a:spcAft>
                      </a:pPr>
                      <a:r>
                        <a:rPr lang="en-US" sz="800">
                          <a:effectLst/>
                        </a:rPr>
                        <a:t>Will likely need a dedicated VM environment.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extLst>
                  <a:ext uri="{0D108BD9-81ED-4DB2-BD59-A6C34878D82A}">
                    <a16:rowId xmlns:a16="http://schemas.microsoft.com/office/drawing/2014/main" val="2165257637"/>
                  </a:ext>
                </a:extLst>
              </a:tr>
              <a:tr h="232101">
                <a:tc vMerge="1">
                  <a:txBody>
                    <a:bodyPr/>
                    <a:lstStyle/>
                    <a:p>
                      <a:endParaRPr lang="en-GB"/>
                    </a:p>
                  </a:txBody>
                  <a:tcPr/>
                </a:tc>
                <a:tc gridSpan="2">
                  <a:txBody>
                    <a:bodyPr/>
                    <a:lstStyle/>
                    <a:p>
                      <a:pPr>
                        <a:spcAft>
                          <a:spcPts val="0"/>
                        </a:spcAft>
                      </a:pPr>
                      <a:r>
                        <a:rPr lang="en-US" sz="800">
                          <a:effectLst/>
                        </a:rPr>
                        <a:t>Deployment: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a:txBody>
                    <a:bodyPr/>
                    <a:lstStyle/>
                    <a:p>
                      <a:pPr>
                        <a:spcAft>
                          <a:spcPts val="0"/>
                        </a:spcAft>
                      </a:pPr>
                      <a:r>
                        <a:rPr lang="en-US" sz="800">
                          <a:effectLst/>
                        </a:rPr>
                        <a:t>Needs to be deployed and tested/verified well in advance.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extLst>
                  <a:ext uri="{0D108BD9-81ED-4DB2-BD59-A6C34878D82A}">
                    <a16:rowId xmlns:a16="http://schemas.microsoft.com/office/drawing/2014/main" val="3999983809"/>
                  </a:ext>
                </a:extLst>
              </a:tr>
              <a:tr h="116050">
                <a:tc vMerge="1">
                  <a:txBody>
                    <a:bodyPr/>
                    <a:lstStyle/>
                    <a:p>
                      <a:endParaRPr lang="en-GB"/>
                    </a:p>
                  </a:txBody>
                  <a:tcPr/>
                </a:tc>
                <a:tc gridSpan="2">
                  <a:txBody>
                    <a:bodyPr/>
                    <a:lstStyle/>
                    <a:p>
                      <a:pPr>
                        <a:spcAft>
                          <a:spcPts val="0"/>
                        </a:spcAft>
                      </a:pPr>
                      <a:r>
                        <a:rPr lang="en-US" sz="800">
                          <a:effectLst/>
                        </a:rPr>
                        <a:t>Reliability:</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a:txBody>
                    <a:bodyPr/>
                    <a:lstStyle/>
                    <a:p>
                      <a:pPr>
                        <a:spcAft>
                          <a:spcPts val="0"/>
                        </a:spcAft>
                      </a:pPr>
                      <a:r>
                        <a:rPr lang="en-US" sz="800" dirty="0">
                          <a:effectLst/>
                        </a:rPr>
                        <a:t>Standard reliability for HPC and VM </a:t>
                      </a:r>
                      <a:r>
                        <a:rPr lang="en-US" sz="800" dirty="0" err="1">
                          <a:effectLst/>
                        </a:rPr>
                        <a:t>env</a:t>
                      </a:r>
                      <a:r>
                        <a:rPr lang="en-US" sz="800" dirty="0">
                          <a:effectLst/>
                        </a:rPr>
                        <a:t>., respectively.</a:t>
                      </a: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extLst>
                  <a:ext uri="{0D108BD9-81ED-4DB2-BD59-A6C34878D82A}">
                    <a16:rowId xmlns:a16="http://schemas.microsoft.com/office/drawing/2014/main" val="758288240"/>
                  </a:ext>
                </a:extLst>
              </a:tr>
            </a:tbl>
          </a:graphicData>
        </a:graphic>
      </p:graphicFrame>
      <p:sp>
        <p:nvSpPr>
          <p:cNvPr id="8" name="Rectangle 7">
            <a:extLst>
              <a:ext uri="{FF2B5EF4-FFF2-40B4-BE49-F238E27FC236}">
                <a16:creationId xmlns:a16="http://schemas.microsoft.com/office/drawing/2014/main" id="{7A2B2854-4D68-0849-83F3-3416C1D07D3B}"/>
              </a:ext>
            </a:extLst>
          </p:cNvPr>
          <p:cNvSpPr/>
          <p:nvPr/>
        </p:nvSpPr>
        <p:spPr>
          <a:xfrm rot="16200000">
            <a:off x="2512763" y="4910565"/>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2861876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20503-FFAA-F74F-9202-B765E90512C0}"/>
              </a:ext>
            </a:extLst>
          </p:cNvPr>
          <p:cNvSpPr>
            <a:spLocks noGrp="1"/>
          </p:cNvSpPr>
          <p:nvPr>
            <p:ph type="title"/>
          </p:nvPr>
        </p:nvSpPr>
        <p:spPr/>
        <p:txBody>
          <a:bodyPr/>
          <a:lstStyle/>
          <a:p>
            <a:r>
              <a:rPr lang="en-GB" dirty="0"/>
              <a:t>Work planned for 2019H2</a:t>
            </a:r>
          </a:p>
        </p:txBody>
      </p:sp>
      <p:sp>
        <p:nvSpPr>
          <p:cNvPr id="3" name="Content Placeholder 2">
            <a:extLst>
              <a:ext uri="{FF2B5EF4-FFF2-40B4-BE49-F238E27FC236}">
                <a16:creationId xmlns:a16="http://schemas.microsoft.com/office/drawing/2014/main" id="{7DB076AB-B3C1-D24C-9923-26AD693C7174}"/>
              </a:ext>
            </a:extLst>
          </p:cNvPr>
          <p:cNvSpPr>
            <a:spLocks noGrp="1"/>
          </p:cNvSpPr>
          <p:nvPr>
            <p:ph idx="1"/>
          </p:nvPr>
        </p:nvSpPr>
        <p:spPr>
          <a:xfrm>
            <a:off x="609600" y="1700808"/>
            <a:ext cx="3902224" cy="4248472"/>
          </a:xfrm>
        </p:spPr>
        <p:style>
          <a:lnRef idx="0">
            <a:schemeClr val="accent3"/>
          </a:lnRef>
          <a:fillRef idx="3">
            <a:schemeClr val="accent3"/>
          </a:fillRef>
          <a:effectRef idx="3">
            <a:schemeClr val="accent3"/>
          </a:effectRef>
          <a:fontRef idx="minor">
            <a:schemeClr val="lt1"/>
          </a:fontRef>
        </p:style>
        <p:txBody>
          <a:bodyPr>
            <a:normAutofit/>
          </a:bodyPr>
          <a:lstStyle/>
          <a:p>
            <a:pPr marL="0" indent="0">
              <a:buNone/>
            </a:pPr>
            <a:r>
              <a:rPr lang="en-GB" sz="2400" b="1" u="sng" dirty="0"/>
              <a:t>End-of-Construction (2019)</a:t>
            </a:r>
          </a:p>
          <a:p>
            <a:r>
              <a:rPr lang="en-GB" dirty="0"/>
              <a:t>Server-room (CPH) </a:t>
            </a:r>
            <a:r>
              <a:rPr lang="en-GB" sz="1400" dirty="0"/>
              <a:t>(dstk-1493) – w48</a:t>
            </a:r>
          </a:p>
          <a:p>
            <a:r>
              <a:rPr lang="en-GB" dirty="0"/>
              <a:t>Move: Phase B </a:t>
            </a:r>
            <a:r>
              <a:rPr lang="en-GB" sz="1400" dirty="0"/>
              <a:t>(dstk-3271) – w39</a:t>
            </a:r>
          </a:p>
          <a:p>
            <a:r>
              <a:rPr lang="en-GB" dirty="0"/>
              <a:t>Link ready </a:t>
            </a:r>
            <a:r>
              <a:rPr lang="en-GB" sz="1400" dirty="0"/>
              <a:t>(dstk-2006) – w40</a:t>
            </a:r>
          </a:p>
          <a:p>
            <a:r>
              <a:rPr lang="en-GB" dirty="0"/>
              <a:t>LDPC 2019 </a:t>
            </a:r>
            <a:r>
              <a:rPr lang="en-GB" sz="1400" dirty="0"/>
              <a:t>(dstk-3232)</a:t>
            </a:r>
          </a:p>
          <a:p>
            <a:r>
              <a:rPr lang="en-GB" dirty="0"/>
              <a:t>Beamline servers: </a:t>
            </a:r>
            <a:r>
              <a:rPr lang="en-GB" sz="1400" dirty="0"/>
              <a:t>(dstk-3331)</a:t>
            </a:r>
          </a:p>
          <a:p>
            <a:pPr lvl="1"/>
            <a:r>
              <a:rPr lang="en-GB" dirty="0"/>
              <a:t>Procurement – </a:t>
            </a:r>
            <a:r>
              <a:rPr lang="en-GB" sz="1400" dirty="0"/>
              <a:t>w41</a:t>
            </a:r>
          </a:p>
          <a:p>
            <a:pPr lvl="1"/>
            <a:r>
              <a:rPr lang="en-GB" dirty="0"/>
              <a:t>Installation – </a:t>
            </a:r>
            <a:r>
              <a:rPr lang="en-GB" sz="1400" dirty="0"/>
              <a:t>w43</a:t>
            </a:r>
          </a:p>
          <a:p>
            <a:pPr lvl="1"/>
            <a:r>
              <a:rPr lang="en-GB" dirty="0"/>
              <a:t>Deployment – </a:t>
            </a:r>
            <a:r>
              <a:rPr lang="en-GB" sz="1400" dirty="0"/>
              <a:t>w45</a:t>
            </a:r>
          </a:p>
          <a:p>
            <a:r>
              <a:rPr lang="en-GB" dirty="0" err="1"/>
              <a:t>EoC</a:t>
            </a:r>
            <a:r>
              <a:rPr lang="en-GB" dirty="0"/>
              <a:t> Test </a:t>
            </a:r>
            <a:r>
              <a:rPr lang="en-GB" sz="1400" dirty="0"/>
              <a:t>(dstk-3795) – w46</a:t>
            </a:r>
          </a:p>
          <a:p>
            <a:r>
              <a:rPr lang="en-GB" dirty="0" err="1"/>
              <a:t>EoC</a:t>
            </a:r>
            <a:r>
              <a:rPr lang="en-GB" dirty="0"/>
              <a:t> Report </a:t>
            </a:r>
            <a:r>
              <a:rPr lang="en-GB" sz="1400" dirty="0"/>
              <a:t>(dstk-3862) – w48</a:t>
            </a:r>
          </a:p>
        </p:txBody>
      </p:sp>
      <p:sp>
        <p:nvSpPr>
          <p:cNvPr id="4" name="Slide Number Placeholder 3">
            <a:extLst>
              <a:ext uri="{FF2B5EF4-FFF2-40B4-BE49-F238E27FC236}">
                <a16:creationId xmlns:a16="http://schemas.microsoft.com/office/drawing/2014/main" id="{5F8B64BA-DB6E-3D4B-A7B8-2BAA5D238CC0}"/>
              </a:ext>
            </a:extLst>
          </p:cNvPr>
          <p:cNvSpPr>
            <a:spLocks noGrp="1"/>
          </p:cNvSpPr>
          <p:nvPr>
            <p:ph type="sldNum" sz="quarter" idx="12"/>
          </p:nvPr>
        </p:nvSpPr>
        <p:spPr/>
        <p:txBody>
          <a:bodyPr/>
          <a:lstStyle/>
          <a:p>
            <a:fld id="{551115BC-487E-4422-894C-CB7CD3E79223}" type="slidenum">
              <a:rPr lang="sv-SE" smtClean="0"/>
              <a:t>5</a:t>
            </a:fld>
            <a:endParaRPr lang="sv-SE" dirty="0"/>
          </a:p>
        </p:txBody>
      </p:sp>
      <p:sp>
        <p:nvSpPr>
          <p:cNvPr id="5" name="TextBox 4">
            <a:extLst>
              <a:ext uri="{FF2B5EF4-FFF2-40B4-BE49-F238E27FC236}">
                <a16:creationId xmlns:a16="http://schemas.microsoft.com/office/drawing/2014/main" id="{42F92068-8372-7149-B15F-676EB395CD36}"/>
              </a:ext>
            </a:extLst>
          </p:cNvPr>
          <p:cNvSpPr txBox="1"/>
          <p:nvPr/>
        </p:nvSpPr>
        <p:spPr>
          <a:xfrm>
            <a:off x="4799856" y="1700808"/>
            <a:ext cx="3672408" cy="2232248"/>
          </a:xfrm>
          <a:prstGeom prst="rect">
            <a:avLst/>
          </a:prstGeom>
        </p:spPr>
        <p:txBody>
          <a:bodyPr vert="horz" wrap="square" lIns="91440" tIns="45720" rIns="91440" bIns="45720" rtlCol="0" anchor="t">
            <a:normAutofit/>
          </a:bodyPr>
          <a:lstStyle/>
          <a:p>
            <a:pPr algn="l"/>
            <a:endParaRPr lang="en-GB" sz="2000" dirty="0"/>
          </a:p>
        </p:txBody>
      </p:sp>
      <p:sp>
        <p:nvSpPr>
          <p:cNvPr id="6" name="TextBox 5">
            <a:extLst>
              <a:ext uri="{FF2B5EF4-FFF2-40B4-BE49-F238E27FC236}">
                <a16:creationId xmlns:a16="http://schemas.microsoft.com/office/drawing/2014/main" id="{3E4DF55D-A159-1A4F-A5B3-33ECE906FC9E}"/>
              </a:ext>
            </a:extLst>
          </p:cNvPr>
          <p:cNvSpPr txBox="1"/>
          <p:nvPr/>
        </p:nvSpPr>
        <p:spPr>
          <a:xfrm>
            <a:off x="4799856" y="4293096"/>
            <a:ext cx="3744416" cy="1656184"/>
          </a:xfrm>
          <a:prstGeom prst="rect">
            <a:avLst/>
          </a:prstGeom>
        </p:spPr>
        <p:txBody>
          <a:bodyPr vert="horz" wrap="square" lIns="91440" tIns="45720" rIns="91440" bIns="45720" rtlCol="0" anchor="t">
            <a:normAutofit/>
          </a:bodyPr>
          <a:lstStyle/>
          <a:p>
            <a:pPr algn="l"/>
            <a:endParaRPr lang="en-GB" sz="2000" dirty="0"/>
          </a:p>
        </p:txBody>
      </p:sp>
      <p:sp>
        <p:nvSpPr>
          <p:cNvPr id="8" name="TextBox 7">
            <a:extLst>
              <a:ext uri="{FF2B5EF4-FFF2-40B4-BE49-F238E27FC236}">
                <a16:creationId xmlns:a16="http://schemas.microsoft.com/office/drawing/2014/main" id="{6D5D5C49-1201-174E-80DE-194AA072C4A2}"/>
              </a:ext>
            </a:extLst>
          </p:cNvPr>
          <p:cNvSpPr txBox="1"/>
          <p:nvPr/>
        </p:nvSpPr>
        <p:spPr>
          <a:xfrm>
            <a:off x="4655840" y="1700808"/>
            <a:ext cx="3528392" cy="2448272"/>
          </a:xfrm>
          <a:prstGeom prst="rect">
            <a:avLst/>
          </a:prstGeom>
        </p:spPr>
        <p:txBody>
          <a:bodyPr vert="horz" wrap="square" lIns="91440" tIns="45720" rIns="91440" bIns="45720" rtlCol="0" anchor="t">
            <a:normAutofit/>
          </a:bodyPr>
          <a:lstStyle/>
          <a:p>
            <a:pPr algn="l"/>
            <a:endParaRPr lang="en-GB" sz="2000" dirty="0"/>
          </a:p>
        </p:txBody>
      </p:sp>
      <p:sp>
        <p:nvSpPr>
          <p:cNvPr id="9" name="TextBox 8">
            <a:extLst>
              <a:ext uri="{FF2B5EF4-FFF2-40B4-BE49-F238E27FC236}">
                <a16:creationId xmlns:a16="http://schemas.microsoft.com/office/drawing/2014/main" id="{ADB5BA21-2C30-3541-8F87-880906352AA8}"/>
              </a:ext>
            </a:extLst>
          </p:cNvPr>
          <p:cNvSpPr txBox="1"/>
          <p:nvPr/>
        </p:nvSpPr>
        <p:spPr>
          <a:xfrm>
            <a:off x="4784727" y="1700808"/>
            <a:ext cx="2808312" cy="230425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rtlCol="0" anchor="t">
            <a:normAutofit lnSpcReduction="10000"/>
          </a:bodyPr>
          <a:lstStyle/>
          <a:p>
            <a:pPr algn="l"/>
            <a:r>
              <a:rPr lang="en-GB" sz="2400" b="1" u="sng" dirty="0">
                <a:solidFill>
                  <a:schemeClr val="tx1"/>
                </a:solidFill>
              </a:rPr>
              <a:t>Services:</a:t>
            </a:r>
          </a:p>
          <a:p>
            <a:pPr marL="342900" indent="-342900" algn="l">
              <a:buFont typeface="Arial" panose="020B0604020202020204" pitchFamily="34" charset="0"/>
              <a:buChar char="•"/>
            </a:pPr>
            <a:r>
              <a:rPr lang="en-GB" dirty="0" err="1">
                <a:solidFill>
                  <a:schemeClr val="tx1"/>
                </a:solidFill>
              </a:rPr>
              <a:t>OwnCloud</a:t>
            </a:r>
            <a:r>
              <a:rPr lang="en-GB" dirty="0">
                <a:solidFill>
                  <a:schemeClr val="tx1"/>
                </a:solidFill>
              </a:rPr>
              <a:t> for ESS</a:t>
            </a:r>
          </a:p>
          <a:p>
            <a:pPr marL="342900" indent="-342900" algn="l">
              <a:buFont typeface="Arial" panose="020B0604020202020204" pitchFamily="34" charset="0"/>
              <a:buChar char="•"/>
            </a:pPr>
            <a:r>
              <a:rPr lang="en-GB" dirty="0">
                <a:solidFill>
                  <a:schemeClr val="tx1"/>
                </a:solidFill>
              </a:rPr>
              <a:t>InfoSec (ESS)</a:t>
            </a:r>
          </a:p>
          <a:p>
            <a:pPr marL="342900" indent="-342900" algn="l">
              <a:buFont typeface="Arial" panose="020B0604020202020204" pitchFamily="34" charset="0"/>
              <a:buChar char="•"/>
            </a:pPr>
            <a:r>
              <a:rPr lang="en-GB" dirty="0">
                <a:solidFill>
                  <a:schemeClr val="tx1"/>
                </a:solidFill>
              </a:rPr>
              <a:t>Integration with IT</a:t>
            </a:r>
          </a:p>
          <a:p>
            <a:pPr marL="342900" indent="-342900" algn="l">
              <a:buFont typeface="Arial" panose="020B0604020202020204" pitchFamily="34" charset="0"/>
              <a:buChar char="•"/>
            </a:pPr>
            <a:r>
              <a:rPr lang="en-GB" dirty="0">
                <a:solidFill>
                  <a:schemeClr val="tx1"/>
                </a:solidFill>
              </a:rPr>
              <a:t>Office expansion</a:t>
            </a:r>
          </a:p>
          <a:p>
            <a:pPr marL="342900" indent="-342900" algn="l">
              <a:buFont typeface="Arial" panose="020B0604020202020204" pitchFamily="34" charset="0"/>
              <a:buChar char="•"/>
            </a:pPr>
            <a:r>
              <a:rPr lang="en-GB" dirty="0" err="1">
                <a:solidFill>
                  <a:schemeClr val="tx1"/>
                </a:solidFill>
              </a:rPr>
              <a:t>Virtuel</a:t>
            </a:r>
            <a:r>
              <a:rPr lang="en-GB" dirty="0">
                <a:solidFill>
                  <a:schemeClr val="tx1"/>
                </a:solidFill>
              </a:rPr>
              <a:t> Desktop </a:t>
            </a:r>
            <a:r>
              <a:rPr lang="en-GB" dirty="0" err="1">
                <a:solidFill>
                  <a:schemeClr val="tx1"/>
                </a:solidFill>
              </a:rPr>
              <a:t>Env</a:t>
            </a:r>
            <a:r>
              <a:rPr lang="en-GB" dirty="0">
                <a:solidFill>
                  <a:schemeClr val="tx1"/>
                </a:solidFill>
              </a:rPr>
              <a:t>. for DMSC</a:t>
            </a:r>
          </a:p>
          <a:p>
            <a:pPr marL="342900" indent="-342900" algn="l">
              <a:buFont typeface="Arial" panose="020B0604020202020204" pitchFamily="34" charset="0"/>
              <a:buChar char="•"/>
            </a:pPr>
            <a:r>
              <a:rPr lang="en-GB" dirty="0">
                <a:solidFill>
                  <a:schemeClr val="tx1"/>
                </a:solidFill>
              </a:rPr>
              <a:t>Ubuntu provisioning</a:t>
            </a:r>
          </a:p>
        </p:txBody>
      </p:sp>
      <p:sp>
        <p:nvSpPr>
          <p:cNvPr id="10" name="TextBox 9">
            <a:extLst>
              <a:ext uri="{FF2B5EF4-FFF2-40B4-BE49-F238E27FC236}">
                <a16:creationId xmlns:a16="http://schemas.microsoft.com/office/drawing/2014/main" id="{E8C93827-59F1-F04E-8B6F-9604F120808F}"/>
              </a:ext>
            </a:extLst>
          </p:cNvPr>
          <p:cNvSpPr txBox="1"/>
          <p:nvPr/>
        </p:nvSpPr>
        <p:spPr>
          <a:xfrm>
            <a:off x="4775219" y="4149080"/>
            <a:ext cx="2817820" cy="1584176"/>
          </a:xfrm>
          <a:prstGeom prst="rect">
            <a:avLst/>
          </a:prstGeom>
        </p:spPr>
        <p:style>
          <a:lnRef idx="1">
            <a:schemeClr val="accent6"/>
          </a:lnRef>
          <a:fillRef idx="3">
            <a:schemeClr val="accent6"/>
          </a:fillRef>
          <a:effectRef idx="2">
            <a:schemeClr val="accent6"/>
          </a:effectRef>
          <a:fontRef idx="minor">
            <a:schemeClr val="lt1"/>
          </a:fontRef>
        </p:style>
        <p:txBody>
          <a:bodyPr vert="horz" wrap="square" lIns="91440" tIns="45720" rIns="91440" bIns="45720" rtlCol="0" anchor="t">
            <a:normAutofit/>
          </a:bodyPr>
          <a:lstStyle/>
          <a:p>
            <a:pPr algn="l"/>
            <a:r>
              <a:rPr lang="en-GB" sz="2400" b="1" u="sng" dirty="0" err="1"/>
              <a:t>PaNOSC</a:t>
            </a:r>
            <a:r>
              <a:rPr lang="en-GB" sz="2400" b="1" u="sng" dirty="0"/>
              <a:t>:</a:t>
            </a:r>
          </a:p>
          <a:p>
            <a:pPr marL="342900" indent="-342900" algn="l">
              <a:buFont typeface="Arial" panose="020B0604020202020204" pitchFamily="34" charset="0"/>
              <a:buChar char="•"/>
            </a:pPr>
            <a:r>
              <a:rPr lang="en-GB" dirty="0"/>
              <a:t>K8 Deployment</a:t>
            </a:r>
          </a:p>
          <a:p>
            <a:pPr marL="342900" indent="-342900" algn="l">
              <a:buFont typeface="Arial" panose="020B0604020202020204" pitchFamily="34" charset="0"/>
              <a:buChar char="•"/>
            </a:pPr>
            <a:r>
              <a:rPr lang="en-GB" dirty="0"/>
              <a:t>WP4</a:t>
            </a:r>
          </a:p>
          <a:p>
            <a:pPr marL="342900" indent="-342900" algn="l">
              <a:buFont typeface="Arial" panose="020B0604020202020204" pitchFamily="34" charset="0"/>
              <a:buChar char="•"/>
            </a:pPr>
            <a:r>
              <a:rPr lang="en-GB" dirty="0"/>
              <a:t>WP6</a:t>
            </a:r>
          </a:p>
          <a:p>
            <a:pPr marL="342900" indent="-342900" algn="l">
              <a:buFont typeface="Arial" panose="020B0604020202020204" pitchFamily="34" charset="0"/>
              <a:buChar char="•"/>
            </a:pPr>
            <a:r>
              <a:rPr lang="en-GB" dirty="0"/>
              <a:t>WP8</a:t>
            </a:r>
          </a:p>
        </p:txBody>
      </p:sp>
      <p:sp>
        <p:nvSpPr>
          <p:cNvPr id="11" name="TextBox 10">
            <a:extLst>
              <a:ext uri="{FF2B5EF4-FFF2-40B4-BE49-F238E27FC236}">
                <a16:creationId xmlns:a16="http://schemas.microsoft.com/office/drawing/2014/main" id="{88ABF39D-6314-FC46-A3C5-B0BF59139FD1}"/>
              </a:ext>
            </a:extLst>
          </p:cNvPr>
          <p:cNvSpPr txBox="1"/>
          <p:nvPr/>
        </p:nvSpPr>
        <p:spPr>
          <a:xfrm>
            <a:off x="7680176" y="1703924"/>
            <a:ext cx="3240360" cy="2301140"/>
          </a:xfrm>
          <a:prstGeom prst="rect">
            <a:avLst/>
          </a:prstGeom>
        </p:spPr>
        <p:style>
          <a:lnRef idx="1">
            <a:schemeClr val="accent4"/>
          </a:lnRef>
          <a:fillRef idx="3">
            <a:schemeClr val="accent4"/>
          </a:fillRef>
          <a:effectRef idx="2">
            <a:schemeClr val="accent4"/>
          </a:effectRef>
          <a:fontRef idx="minor">
            <a:schemeClr val="lt1"/>
          </a:fontRef>
        </p:style>
        <p:txBody>
          <a:bodyPr vert="horz" wrap="square" lIns="91440" tIns="45720" rIns="91440" bIns="45720" rtlCol="0" anchor="t">
            <a:normAutofit fontScale="92500" lnSpcReduction="10000"/>
          </a:bodyPr>
          <a:lstStyle/>
          <a:p>
            <a:pPr algn="l"/>
            <a:r>
              <a:rPr lang="en-GB" sz="2400" b="1" u="sng" dirty="0"/>
              <a:t>Cold Commissioning prep:</a:t>
            </a:r>
          </a:p>
          <a:p>
            <a:pPr marL="342900" indent="-342900" algn="l">
              <a:buFont typeface="Arial" panose="020B0604020202020204" pitchFamily="34" charset="0"/>
              <a:buChar char="•"/>
            </a:pPr>
            <a:r>
              <a:rPr lang="en-GB" dirty="0"/>
              <a:t>Network infrastructure (ESS)</a:t>
            </a:r>
          </a:p>
          <a:p>
            <a:pPr marL="342900" indent="-342900" algn="l">
              <a:buFont typeface="Arial" panose="020B0604020202020204" pitchFamily="34" charset="0"/>
              <a:buChar char="•"/>
            </a:pPr>
            <a:r>
              <a:rPr lang="en-GB" dirty="0"/>
              <a:t>Procurement:</a:t>
            </a:r>
          </a:p>
          <a:p>
            <a:pPr marL="800100" lvl="1" indent="-342900">
              <a:buFont typeface="Arial" panose="020B0604020202020204" pitchFamily="34" charset="0"/>
              <a:buChar char="•"/>
            </a:pPr>
            <a:r>
              <a:rPr lang="en-GB" dirty="0"/>
              <a:t>Storage</a:t>
            </a:r>
          </a:p>
          <a:p>
            <a:pPr marL="800100" lvl="1" indent="-342900">
              <a:buFont typeface="Arial" panose="020B0604020202020204" pitchFamily="34" charset="0"/>
              <a:buChar char="•"/>
            </a:pPr>
            <a:r>
              <a:rPr lang="en-GB" dirty="0"/>
              <a:t>HPC</a:t>
            </a:r>
          </a:p>
          <a:p>
            <a:pPr marL="800100" lvl="1" indent="-342900">
              <a:buFont typeface="Arial" panose="020B0604020202020204" pitchFamily="34" charset="0"/>
              <a:buChar char="•"/>
            </a:pPr>
            <a:r>
              <a:rPr lang="en-GB" dirty="0"/>
              <a:t>VM</a:t>
            </a:r>
          </a:p>
          <a:p>
            <a:pPr marL="342900" indent="-342900" algn="l">
              <a:buFont typeface="Arial" panose="020B0604020202020204" pitchFamily="34" charset="0"/>
              <a:buChar char="•"/>
            </a:pPr>
            <a:r>
              <a:rPr lang="en-GB" dirty="0"/>
              <a:t>Site installations</a:t>
            </a:r>
          </a:p>
          <a:p>
            <a:pPr marL="342900" indent="-342900" algn="l">
              <a:buFont typeface="Arial" panose="020B0604020202020204" pitchFamily="34" charset="0"/>
              <a:buChar char="•"/>
            </a:pPr>
            <a:r>
              <a:rPr lang="en-GB" dirty="0"/>
              <a:t>Server-hall (CUB)</a:t>
            </a:r>
          </a:p>
          <a:p>
            <a:pPr marL="342900" indent="-342900" algn="l">
              <a:buFont typeface="Arial" panose="020B0604020202020204" pitchFamily="34" charset="0"/>
              <a:buChar char="•"/>
            </a:pPr>
            <a:r>
              <a:rPr lang="en-GB" dirty="0"/>
              <a:t>Data </a:t>
            </a:r>
            <a:r>
              <a:rPr lang="en-GB" dirty="0" err="1"/>
              <a:t>Center</a:t>
            </a:r>
            <a:r>
              <a:rPr lang="en-GB" dirty="0"/>
              <a:t> Design IV</a:t>
            </a:r>
          </a:p>
        </p:txBody>
      </p:sp>
      <p:sp>
        <p:nvSpPr>
          <p:cNvPr id="12" name="TextBox 11">
            <a:extLst>
              <a:ext uri="{FF2B5EF4-FFF2-40B4-BE49-F238E27FC236}">
                <a16:creationId xmlns:a16="http://schemas.microsoft.com/office/drawing/2014/main" id="{A13BB312-EE75-FE4F-B908-A621D72FC7FB}"/>
              </a:ext>
            </a:extLst>
          </p:cNvPr>
          <p:cNvSpPr txBox="1"/>
          <p:nvPr/>
        </p:nvSpPr>
        <p:spPr>
          <a:xfrm>
            <a:off x="7680176" y="4149080"/>
            <a:ext cx="3240360" cy="2245156"/>
          </a:xfrm>
          <a:prstGeom prst="rect">
            <a:avLst/>
          </a:prstGeom>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t">
            <a:normAutofit fontScale="62500" lnSpcReduction="20000"/>
          </a:bodyPr>
          <a:lstStyle/>
          <a:p>
            <a:pPr algn="l"/>
            <a:r>
              <a:rPr lang="en-GB" sz="2400" b="1" u="sng" dirty="0"/>
              <a:t>Systems/Technical Debt</a:t>
            </a:r>
          </a:p>
          <a:p>
            <a:pPr marL="342900" indent="-342900" algn="l">
              <a:buFont typeface="Arial" panose="020B0604020202020204" pitchFamily="34" charset="0"/>
              <a:buChar char="•"/>
            </a:pPr>
            <a:r>
              <a:rPr lang="en-GB" dirty="0"/>
              <a:t>DevOps Improvements</a:t>
            </a:r>
          </a:p>
          <a:p>
            <a:pPr marL="342900" indent="-342900" algn="l">
              <a:buFont typeface="Arial" panose="020B0604020202020204" pitchFamily="34" charset="0"/>
              <a:buChar char="•"/>
            </a:pPr>
            <a:r>
              <a:rPr lang="en-GB" dirty="0"/>
              <a:t>Cluster Upgrade</a:t>
            </a:r>
          </a:p>
          <a:p>
            <a:pPr marL="342900" indent="-342900" algn="l">
              <a:buFont typeface="Arial" panose="020B0604020202020204" pitchFamily="34" charset="0"/>
              <a:buChar char="•"/>
            </a:pPr>
            <a:r>
              <a:rPr lang="en-GB" dirty="0"/>
              <a:t>Asset </a:t>
            </a:r>
            <a:r>
              <a:rPr lang="en-GB" dirty="0" err="1"/>
              <a:t>mgt</a:t>
            </a:r>
            <a:r>
              <a:rPr lang="en-GB" dirty="0"/>
              <a:t> &amp; lifecycle control</a:t>
            </a:r>
          </a:p>
          <a:p>
            <a:pPr marL="342900" indent="-342900" algn="l">
              <a:buFont typeface="Arial" panose="020B0604020202020204" pitchFamily="34" charset="0"/>
              <a:buChar char="•"/>
            </a:pPr>
            <a:r>
              <a:rPr lang="en-GB" dirty="0"/>
              <a:t>Standard Op. Procedures</a:t>
            </a:r>
          </a:p>
          <a:p>
            <a:pPr marL="342900" indent="-342900" algn="l">
              <a:buFont typeface="Arial" panose="020B0604020202020204" pitchFamily="34" charset="0"/>
              <a:buChar char="•"/>
            </a:pPr>
            <a:r>
              <a:rPr lang="en-GB" dirty="0"/>
              <a:t>Test harness (backup)</a:t>
            </a:r>
          </a:p>
          <a:p>
            <a:pPr marL="342900" indent="-342900" algn="l">
              <a:buFont typeface="Arial" panose="020B0604020202020204" pitchFamily="34" charset="0"/>
              <a:buChar char="•"/>
            </a:pPr>
            <a:r>
              <a:rPr lang="en-GB" dirty="0"/>
              <a:t>DevOps:</a:t>
            </a:r>
          </a:p>
          <a:p>
            <a:pPr marL="800100" lvl="1" indent="-342900">
              <a:buFont typeface="Arial" panose="020B0604020202020204" pitchFamily="34" charset="0"/>
              <a:buChar char="•"/>
            </a:pPr>
            <a:r>
              <a:rPr lang="en-GB" dirty="0"/>
              <a:t>VM (oVirt)</a:t>
            </a:r>
          </a:p>
          <a:p>
            <a:pPr marL="800100" lvl="1" indent="-342900">
              <a:buFont typeface="Arial" panose="020B0604020202020204" pitchFamily="34" charset="0"/>
              <a:buChar char="•"/>
            </a:pPr>
            <a:r>
              <a:rPr lang="en-GB" dirty="0"/>
              <a:t>LDAP</a:t>
            </a:r>
          </a:p>
          <a:p>
            <a:pPr marL="800100" lvl="1" indent="-342900">
              <a:buFont typeface="Arial" panose="020B0604020202020204" pitchFamily="34" charset="0"/>
              <a:buChar char="•"/>
            </a:pPr>
            <a:r>
              <a:rPr lang="en-GB" dirty="0"/>
              <a:t>DNS</a:t>
            </a:r>
          </a:p>
          <a:p>
            <a:pPr marL="342900" indent="-342900">
              <a:buFont typeface="Arial" panose="020B0604020202020204" pitchFamily="34" charset="0"/>
              <a:buChar char="•"/>
            </a:pPr>
            <a:r>
              <a:rPr lang="en-GB" dirty="0" err="1"/>
              <a:t>Datacenter</a:t>
            </a:r>
            <a:r>
              <a:rPr lang="en-GB" dirty="0"/>
              <a:t> Operations</a:t>
            </a:r>
          </a:p>
          <a:p>
            <a:pPr marL="342900" indent="-342900">
              <a:buFont typeface="Arial" panose="020B0604020202020204" pitchFamily="34" charset="0"/>
              <a:buChar char="•"/>
            </a:pPr>
            <a:r>
              <a:rPr lang="en-GB" dirty="0"/>
              <a:t>Monitoring 3</a:t>
            </a:r>
          </a:p>
          <a:p>
            <a:pPr marL="342900" indent="-342900">
              <a:buFont typeface="Arial" panose="020B0604020202020204" pitchFamily="34" charset="0"/>
              <a:buChar char="•"/>
            </a:pPr>
            <a:r>
              <a:rPr lang="en-GB" dirty="0"/>
              <a:t>Provisioning (Foreman </a:t>
            </a:r>
            <a:r>
              <a:rPr lang="en-GB" dirty="0" err="1"/>
              <a:t>Smartproxy</a:t>
            </a:r>
            <a:r>
              <a:rPr lang="en-GB" dirty="0"/>
              <a:t>)</a:t>
            </a:r>
          </a:p>
          <a:p>
            <a:pPr marL="342900" indent="-342900">
              <a:buFont typeface="Arial" panose="020B0604020202020204" pitchFamily="34" charset="0"/>
              <a:buChar char="•"/>
            </a:pPr>
            <a:r>
              <a:rPr lang="en-GB" dirty="0"/>
              <a:t>Local repo rolling update</a:t>
            </a:r>
          </a:p>
          <a:p>
            <a:pPr marL="342900" indent="-342900">
              <a:buFont typeface="Arial" panose="020B0604020202020204" pitchFamily="34" charset="0"/>
              <a:buChar char="•"/>
            </a:pPr>
            <a:r>
              <a:rPr lang="en-GB" dirty="0"/>
              <a:t>LDAP password policies</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640580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Collaboration </a:t>
            </a:r>
          </a:p>
        </p:txBody>
      </p:sp>
      <p:sp>
        <p:nvSpPr>
          <p:cNvPr id="4" name="Slide Number Placeholder 3"/>
          <p:cNvSpPr>
            <a:spLocks noGrp="1"/>
          </p:cNvSpPr>
          <p:nvPr>
            <p:ph type="sldNum" sz="quarter" idx="12"/>
          </p:nvPr>
        </p:nvSpPr>
        <p:spPr/>
        <p:txBody>
          <a:bodyPr/>
          <a:lstStyle/>
          <a:p>
            <a:fld id="{551115BC-487E-4422-894C-CB7CD3E79223}" type="slidenum">
              <a:rPr lang="en-GB" smtClean="0"/>
              <a:pPr/>
              <a:t>6</a:t>
            </a:fld>
            <a:endParaRPr lang="en-GB"/>
          </a:p>
        </p:txBody>
      </p:sp>
      <p:sp>
        <p:nvSpPr>
          <p:cNvPr id="19" name="Content Placeholder 18"/>
          <p:cNvSpPr>
            <a:spLocks noGrp="1"/>
          </p:cNvSpPr>
          <p:nvPr>
            <p:ph idx="1"/>
          </p:nvPr>
        </p:nvSpPr>
        <p:spPr/>
        <p:txBody>
          <a:bodyPr>
            <a:normAutofit fontScale="85000" lnSpcReduction="20000"/>
          </a:bodyPr>
          <a:lstStyle/>
          <a:p>
            <a:pPr marL="0" indent="0">
              <a:buNone/>
            </a:pPr>
            <a:r>
              <a:rPr lang="en-US" sz="1900" dirty="0">
                <a:solidFill>
                  <a:srgbClr val="FF0000"/>
                </a:solidFill>
              </a:rPr>
              <a:t> </a:t>
            </a:r>
          </a:p>
          <a:p>
            <a:r>
              <a:rPr lang="en-US" b="1" dirty="0"/>
              <a:t>Software deployment</a:t>
            </a:r>
          </a:p>
          <a:p>
            <a:pPr lvl="1"/>
            <a:r>
              <a:rPr lang="en-US" dirty="0"/>
              <a:t>Strong collaboration across DMSC in the LDPC</a:t>
            </a:r>
          </a:p>
          <a:p>
            <a:pPr lvl="1"/>
            <a:r>
              <a:rPr lang="en-US" dirty="0"/>
              <a:t>Discussion with IT and ICS - joint DMSC/IT puppet workshop planned for H2 2019</a:t>
            </a:r>
          </a:p>
          <a:p>
            <a:r>
              <a:rPr lang="en-US" b="1" dirty="0"/>
              <a:t>InfoSec</a:t>
            </a:r>
          </a:p>
          <a:p>
            <a:pPr lvl="1"/>
            <a:r>
              <a:rPr lang="en-US" dirty="0"/>
              <a:t>DST is providing the LISO function for the division (chaired 2 InfoSec sessions at NSS retreat – June 2019)</a:t>
            </a:r>
          </a:p>
          <a:p>
            <a:pPr lvl="1"/>
            <a:r>
              <a:rPr lang="en-US" dirty="0"/>
              <a:t>Engaging with the CISO on all matter of security in the ESS organization.</a:t>
            </a:r>
          </a:p>
          <a:p>
            <a:pPr lvl="1"/>
            <a:r>
              <a:rPr lang="en-US" dirty="0"/>
              <a:t>DST has offered off site hosting to both IT and ICS – detailed planning is on-going.</a:t>
            </a:r>
          </a:p>
          <a:p>
            <a:r>
              <a:rPr lang="en-US" b="1" dirty="0"/>
              <a:t>Network</a:t>
            </a:r>
          </a:p>
          <a:p>
            <a:pPr lvl="1"/>
            <a:r>
              <a:rPr lang="en-US" dirty="0"/>
              <a:t>Site-to-Site connection established – final configuration in progress</a:t>
            </a:r>
          </a:p>
          <a:p>
            <a:pPr lvl="1"/>
            <a:r>
              <a:rPr lang="en-US" dirty="0"/>
              <a:t>Engaging in the network synergy group of ESS consisting of representatives from DMSC, Corporate IT and ICS</a:t>
            </a:r>
          </a:p>
          <a:p>
            <a:pPr lvl="1"/>
            <a:r>
              <a:rPr lang="en-US" dirty="0"/>
              <a:t>Being an active stakeholder on the design and implementation of the General Purpose Network </a:t>
            </a:r>
            <a:br>
              <a:rPr lang="en-US" dirty="0"/>
            </a:br>
            <a:r>
              <a:rPr lang="en-US" dirty="0"/>
              <a:t>at the ESS site in Lund. This includes DMSC, Corporate IT and ICS.</a:t>
            </a:r>
          </a:p>
          <a:p>
            <a:r>
              <a:rPr lang="en-US" b="1" dirty="0"/>
              <a:t>External</a:t>
            </a:r>
          </a:p>
          <a:p>
            <a:pPr lvl="1"/>
            <a:r>
              <a:rPr lang="en-US" dirty="0" err="1"/>
              <a:t>PaNOSC</a:t>
            </a:r>
            <a:r>
              <a:rPr lang="en-US" dirty="0"/>
              <a:t> project on going with DST playing a part in WP4, WP6 and WP8. </a:t>
            </a:r>
            <a:r>
              <a:rPr lang="en-US" dirty="0" err="1"/>
              <a:t>PaNOSC</a:t>
            </a:r>
            <a:r>
              <a:rPr lang="en-US" dirty="0"/>
              <a:t> contacts has already proven valuable for experience on technologies.</a:t>
            </a:r>
          </a:p>
          <a:p>
            <a:pPr lvl="1"/>
            <a:r>
              <a:rPr lang="en-US" dirty="0"/>
              <a:t>Engaging with UCPH on collaboration regarding masters students.</a:t>
            </a:r>
          </a:p>
          <a:p>
            <a:pPr lvl="1"/>
            <a:r>
              <a:rPr lang="en-US" dirty="0"/>
              <a:t>Participated (with ICS) in IKON17, Utgaard Demo (‘Infrastructure – network, compute, storage’)</a:t>
            </a:r>
          </a:p>
          <a:p>
            <a:pPr lvl="1"/>
            <a:endParaRPr lang="en-US" dirty="0"/>
          </a:p>
          <a:p>
            <a:endParaRPr lang="en-US" dirty="0"/>
          </a:p>
        </p:txBody>
      </p:sp>
    </p:spTree>
    <p:extLst>
      <p:ext uri="{BB962C8B-B14F-4D97-AF65-F5344CB8AC3E}">
        <p14:creationId xmlns:p14="http://schemas.microsoft.com/office/powerpoint/2010/main" val="1811385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center design</a:t>
            </a:r>
          </a:p>
        </p:txBody>
      </p:sp>
      <p:sp>
        <p:nvSpPr>
          <p:cNvPr id="3" name="Content Placeholder 2"/>
          <p:cNvSpPr>
            <a:spLocks noGrp="1"/>
          </p:cNvSpPr>
          <p:nvPr>
            <p:ph idx="1"/>
          </p:nvPr>
        </p:nvSpPr>
        <p:spPr>
          <a:xfrm>
            <a:off x="609600" y="1600200"/>
            <a:ext cx="4478288" cy="5141168"/>
          </a:xfrm>
        </p:spPr>
        <p:txBody>
          <a:bodyPr>
            <a:normAutofit/>
          </a:bodyPr>
          <a:lstStyle/>
          <a:p>
            <a:pPr marL="0" indent="0">
              <a:buNone/>
            </a:pPr>
            <a:r>
              <a:rPr lang="en-US" sz="2800" b="1" dirty="0"/>
              <a:t>Lund</a:t>
            </a:r>
            <a:r>
              <a:rPr lang="en-US" dirty="0"/>
              <a:t> </a:t>
            </a:r>
          </a:p>
          <a:p>
            <a:r>
              <a:rPr lang="en-US" dirty="0"/>
              <a:t>A contract for construction of the server room has been awarded.</a:t>
            </a:r>
          </a:p>
          <a:p>
            <a:r>
              <a:rPr lang="en-US" dirty="0"/>
              <a:t>Ongoing discussions with CF to agree on scope.</a:t>
            </a:r>
          </a:p>
          <a:p>
            <a:r>
              <a:rPr lang="en-US" dirty="0"/>
              <a:t> Current realistic access date is </a:t>
            </a:r>
            <a:r>
              <a:rPr lang="en-US" b="1" dirty="0"/>
              <a:t>February 1st 2020</a:t>
            </a:r>
            <a:r>
              <a:rPr lang="en-US" dirty="0"/>
              <a:t> due to power connectivity issues.</a:t>
            </a:r>
          </a:p>
          <a:p>
            <a:r>
              <a:rPr lang="en-US" dirty="0"/>
              <a:t>Initial arrangements has been made for temporary test space sufficient for reaching DMSC End of Construction milestones.</a:t>
            </a:r>
          </a:p>
          <a:p>
            <a:pPr marL="0" indent="0">
              <a:buNone/>
            </a:pPr>
            <a:endParaRPr lang="en-US" dirty="0"/>
          </a:p>
          <a:p>
            <a:endParaRPr lang="en-US" dirty="0"/>
          </a:p>
          <a:p>
            <a:endParaRPr lang="en-US" sz="1900" dirty="0">
              <a:solidFill>
                <a:srgbClr val="FF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7</a:t>
            </a:fld>
            <a:endParaRPr lang="sv-SE" dirty="0"/>
          </a:p>
        </p:txBody>
      </p:sp>
      <p:sp>
        <p:nvSpPr>
          <p:cNvPr id="5" name="TextBox 4">
            <a:extLst>
              <a:ext uri="{FF2B5EF4-FFF2-40B4-BE49-F238E27FC236}">
                <a16:creationId xmlns:a16="http://schemas.microsoft.com/office/drawing/2014/main" id="{912C5074-AF89-EA4B-B29D-5E7899F86E75}"/>
              </a:ext>
            </a:extLst>
          </p:cNvPr>
          <p:cNvSpPr txBox="1"/>
          <p:nvPr/>
        </p:nvSpPr>
        <p:spPr>
          <a:xfrm>
            <a:off x="5303912" y="1628800"/>
            <a:ext cx="4824536" cy="5092678"/>
          </a:xfrm>
          <a:prstGeom prst="rect">
            <a:avLst/>
          </a:prstGeom>
        </p:spPr>
        <p:txBody>
          <a:bodyPr vert="horz" wrap="square" lIns="91440" tIns="45720" rIns="91440" bIns="45720" rtlCol="0" anchor="t">
            <a:normAutofit/>
          </a:bodyPr>
          <a:lstStyle/>
          <a:p>
            <a:pPr algn="l"/>
            <a:endParaRPr lang="en-GB" sz="2000" dirty="0"/>
          </a:p>
        </p:txBody>
      </p:sp>
      <p:sp>
        <p:nvSpPr>
          <p:cNvPr id="6" name="TextBox 5">
            <a:extLst>
              <a:ext uri="{FF2B5EF4-FFF2-40B4-BE49-F238E27FC236}">
                <a16:creationId xmlns:a16="http://schemas.microsoft.com/office/drawing/2014/main" id="{4E78CC2A-1333-B14D-AF2F-AD9FDE8CF04E}"/>
              </a:ext>
            </a:extLst>
          </p:cNvPr>
          <p:cNvSpPr txBox="1"/>
          <p:nvPr/>
        </p:nvSpPr>
        <p:spPr>
          <a:xfrm>
            <a:off x="5447928" y="1700807"/>
            <a:ext cx="4680520" cy="4655545"/>
          </a:xfrm>
          <a:prstGeom prst="rect">
            <a:avLst/>
          </a:prstGeom>
        </p:spPr>
        <p:txBody>
          <a:bodyPr vert="horz" wrap="none" lIns="91440" tIns="45720" rIns="91440" bIns="45720" rtlCol="0" anchor="t">
            <a:normAutofit/>
          </a:bodyPr>
          <a:lstStyle/>
          <a:p>
            <a:pPr algn="l"/>
            <a:endParaRPr lang="en-GB" sz="2000" dirty="0"/>
          </a:p>
        </p:txBody>
      </p:sp>
      <p:sp>
        <p:nvSpPr>
          <p:cNvPr id="7" name="TextBox 6">
            <a:extLst>
              <a:ext uri="{FF2B5EF4-FFF2-40B4-BE49-F238E27FC236}">
                <a16:creationId xmlns:a16="http://schemas.microsoft.com/office/drawing/2014/main" id="{634D923B-AF06-C24A-948E-AED7659BC3A6}"/>
              </a:ext>
            </a:extLst>
          </p:cNvPr>
          <p:cNvSpPr txBox="1"/>
          <p:nvPr/>
        </p:nvSpPr>
        <p:spPr>
          <a:xfrm>
            <a:off x="5879976" y="1700807"/>
            <a:ext cx="4464496" cy="4866707"/>
          </a:xfrm>
          <a:prstGeom prst="rect">
            <a:avLst/>
          </a:prstGeom>
        </p:spPr>
        <p:txBody>
          <a:bodyPr vert="horz" wrap="none"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18FD61CC-3F1C-2D47-896C-D3EA96139B49}"/>
              </a:ext>
            </a:extLst>
          </p:cNvPr>
          <p:cNvSpPr txBox="1">
            <a:spLocks/>
          </p:cNvSpPr>
          <p:nvPr/>
        </p:nvSpPr>
        <p:spPr>
          <a:xfrm>
            <a:off x="5303912" y="1696005"/>
            <a:ext cx="4478288" cy="5141168"/>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US" sz="2800" b="1" dirty="0"/>
              <a:t>Copenhagen</a:t>
            </a:r>
            <a:endParaRPr lang="en-US" b="1" dirty="0"/>
          </a:p>
          <a:p>
            <a:pPr marL="285750" indent="-285750"/>
            <a:r>
              <a:rPr lang="en-US" dirty="0"/>
              <a:t>Project completed –</a:t>
            </a:r>
            <a:r>
              <a:rPr lang="en-GB" sz="2400" dirty="0"/>
              <a:t> equipment is actively running in the server-room</a:t>
            </a:r>
            <a:endParaRPr lang="en-US" dirty="0"/>
          </a:p>
        </p:txBody>
      </p:sp>
      <p:pic>
        <p:nvPicPr>
          <p:cNvPr id="9" name="Picture 8">
            <a:extLst>
              <a:ext uri="{FF2B5EF4-FFF2-40B4-BE49-F238E27FC236}">
                <a16:creationId xmlns:a16="http://schemas.microsoft.com/office/drawing/2014/main" id="{68BAC2A3-A607-1648-B0C6-FE6792D26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8615" y="1824378"/>
            <a:ext cx="2282066" cy="1711549"/>
          </a:xfrm>
          <a:prstGeom prst="rect">
            <a:avLst/>
          </a:prstGeom>
        </p:spPr>
      </p:pic>
      <p:pic>
        <p:nvPicPr>
          <p:cNvPr id="10" name="Picture 9">
            <a:extLst>
              <a:ext uri="{FF2B5EF4-FFF2-40B4-BE49-F238E27FC236}">
                <a16:creationId xmlns:a16="http://schemas.microsoft.com/office/drawing/2014/main" id="{2F93A70B-365D-2D4F-9B35-4DC80E39A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540" y="3494750"/>
            <a:ext cx="2234050" cy="2978734"/>
          </a:xfrm>
          <a:prstGeom prst="rect">
            <a:avLst/>
          </a:prstGeom>
        </p:spPr>
      </p:pic>
      <p:pic>
        <p:nvPicPr>
          <p:cNvPr id="11" name="Picture 10">
            <a:extLst>
              <a:ext uri="{FF2B5EF4-FFF2-40B4-BE49-F238E27FC236}">
                <a16:creationId xmlns:a16="http://schemas.microsoft.com/office/drawing/2014/main" id="{F5C04252-F100-9349-9E66-0504EAB34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80877">
            <a:off x="7543056" y="3335669"/>
            <a:ext cx="3672465" cy="2754349"/>
          </a:xfrm>
          <a:prstGeom prst="rect">
            <a:avLst/>
          </a:prstGeom>
        </p:spPr>
      </p:pic>
    </p:spTree>
    <p:extLst>
      <p:ext uri="{BB962C8B-B14F-4D97-AF65-F5344CB8AC3E}">
        <p14:creationId xmlns:p14="http://schemas.microsoft.com/office/powerpoint/2010/main" val="472932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1990-11E7-624A-A71A-2FA96284E85F}"/>
              </a:ext>
            </a:extLst>
          </p:cNvPr>
          <p:cNvSpPr>
            <a:spLocks noGrp="1"/>
          </p:cNvSpPr>
          <p:nvPr>
            <p:ph type="title"/>
          </p:nvPr>
        </p:nvSpPr>
        <p:spPr/>
        <p:txBody>
          <a:bodyPr/>
          <a:lstStyle/>
          <a:p>
            <a:r>
              <a:rPr lang="en-US" dirty="0"/>
              <a:t>Server room Copenhagen</a:t>
            </a:r>
          </a:p>
        </p:txBody>
      </p:sp>
      <p:sp>
        <p:nvSpPr>
          <p:cNvPr id="3" name="Content Placeholder 2">
            <a:extLst>
              <a:ext uri="{FF2B5EF4-FFF2-40B4-BE49-F238E27FC236}">
                <a16:creationId xmlns:a16="http://schemas.microsoft.com/office/drawing/2014/main" id="{B1AF730E-1496-F74B-B9F3-FD7A79631774}"/>
              </a:ext>
            </a:extLst>
          </p:cNvPr>
          <p:cNvSpPr>
            <a:spLocks noGrp="1"/>
          </p:cNvSpPr>
          <p:nvPr>
            <p:ph idx="1"/>
          </p:nvPr>
        </p:nvSpPr>
        <p:spPr/>
        <p:txBody>
          <a:bodyPr/>
          <a:lstStyle/>
          <a:p>
            <a:r>
              <a:rPr lang="en-US" b="1" dirty="0"/>
              <a:t>Phase 1: </a:t>
            </a:r>
            <a:r>
              <a:rPr lang="en-US" dirty="0"/>
              <a:t>8 racks, 150KW, Redundancy level N, </a:t>
            </a:r>
          </a:p>
          <a:p>
            <a:r>
              <a:rPr lang="en-US" b="1" dirty="0"/>
              <a:t>Phase 2: </a:t>
            </a:r>
            <a:r>
              <a:rPr lang="en-US" dirty="0"/>
              <a:t>16 racks, 200KW, Redundancy level N+1 – Scheduled for 2022</a:t>
            </a:r>
          </a:p>
          <a:p>
            <a:r>
              <a:rPr lang="en-US" b="1" dirty="0"/>
              <a:t>Phase 3: </a:t>
            </a:r>
            <a:r>
              <a:rPr lang="en-US" dirty="0"/>
              <a:t>30 racks, 300KW, redundancy level N+1 – Scheduled for approx. 2027</a:t>
            </a:r>
          </a:p>
          <a:p>
            <a:r>
              <a:rPr lang="en-US" b="1" dirty="0"/>
              <a:t>Phase 4: </a:t>
            </a:r>
            <a:r>
              <a:rPr lang="en-US" dirty="0"/>
              <a:t>30 racks, 600KW, redundancy at level at least N+1 - Scheduled for beyond 2030.</a:t>
            </a:r>
          </a:p>
          <a:p>
            <a:endParaRPr lang="en-US" dirty="0"/>
          </a:p>
          <a:p>
            <a:r>
              <a:rPr lang="en-US" b="1" dirty="0"/>
              <a:t>Status: </a:t>
            </a:r>
          </a:p>
          <a:p>
            <a:pPr lvl="1"/>
            <a:r>
              <a:rPr lang="en-US" dirty="0"/>
              <a:t>Phase 1 – Completed before time and on budget</a:t>
            </a:r>
          </a:p>
          <a:p>
            <a:pPr lvl="1"/>
            <a:r>
              <a:rPr lang="en-US" dirty="0"/>
              <a:t>Service agreement being detailed – we expect to go with an option from the server-room vendor</a:t>
            </a:r>
          </a:p>
          <a:p>
            <a:pPr lvl="1"/>
            <a:r>
              <a:rPr lang="en-US" dirty="0"/>
              <a:t>Initial equipment installed</a:t>
            </a:r>
          </a:p>
          <a:p>
            <a:pPr lvl="1"/>
            <a:r>
              <a:rPr lang="en-US" dirty="0"/>
              <a:t>Provisions underway for running a two-site data center (UCPH and COBIS).</a:t>
            </a:r>
          </a:p>
        </p:txBody>
      </p:sp>
      <p:sp>
        <p:nvSpPr>
          <p:cNvPr id="4" name="Slide Number Placeholder 3">
            <a:extLst>
              <a:ext uri="{FF2B5EF4-FFF2-40B4-BE49-F238E27FC236}">
                <a16:creationId xmlns:a16="http://schemas.microsoft.com/office/drawing/2014/main" id="{1B0537BC-6477-504B-AC23-4CE16A842CD9}"/>
              </a:ext>
            </a:extLst>
          </p:cNvPr>
          <p:cNvSpPr>
            <a:spLocks noGrp="1"/>
          </p:cNvSpPr>
          <p:nvPr>
            <p:ph type="sldNum" sz="quarter" idx="12"/>
          </p:nvPr>
        </p:nvSpPr>
        <p:spPr/>
        <p:txBody>
          <a:bodyPr/>
          <a:lstStyle/>
          <a:p>
            <a:fld id="{551115BC-487E-4422-894C-CB7CD3E79223}" type="slidenum">
              <a:rPr lang="sv-SE" smtClean="0"/>
              <a:t>8</a:t>
            </a:fld>
            <a:endParaRPr lang="sv-SE" dirty="0"/>
          </a:p>
        </p:txBody>
      </p:sp>
    </p:spTree>
    <p:extLst>
      <p:ext uri="{BB962C8B-B14F-4D97-AF65-F5344CB8AC3E}">
        <p14:creationId xmlns:p14="http://schemas.microsoft.com/office/powerpoint/2010/main" val="1674471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D132-A8F8-864A-A620-D4A034CDEF23}"/>
              </a:ext>
            </a:extLst>
          </p:cNvPr>
          <p:cNvSpPr>
            <a:spLocks noGrp="1"/>
          </p:cNvSpPr>
          <p:nvPr>
            <p:ph type="title"/>
          </p:nvPr>
        </p:nvSpPr>
        <p:spPr/>
        <p:txBody>
          <a:bodyPr/>
          <a:lstStyle/>
          <a:p>
            <a:r>
              <a:rPr lang="en-GB" dirty="0"/>
              <a:t>Data-</a:t>
            </a:r>
            <a:r>
              <a:rPr lang="en-GB" dirty="0" err="1"/>
              <a:t>center</a:t>
            </a:r>
            <a:r>
              <a:rPr lang="en-GB" dirty="0"/>
              <a:t> infrastructure</a:t>
            </a:r>
          </a:p>
        </p:txBody>
      </p:sp>
      <p:pic>
        <p:nvPicPr>
          <p:cNvPr id="7" name="Content Placeholder 6">
            <a:extLst>
              <a:ext uri="{FF2B5EF4-FFF2-40B4-BE49-F238E27FC236}">
                <a16:creationId xmlns:a16="http://schemas.microsoft.com/office/drawing/2014/main" id="{DE6C4C27-87EE-9D43-B744-6B5CEA7AF4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19336" y="1556792"/>
            <a:ext cx="3980197" cy="2985148"/>
          </a:xfrm>
        </p:spPr>
      </p:pic>
      <p:sp>
        <p:nvSpPr>
          <p:cNvPr id="4" name="Slide Number Placeholder 3">
            <a:extLst>
              <a:ext uri="{FF2B5EF4-FFF2-40B4-BE49-F238E27FC236}">
                <a16:creationId xmlns:a16="http://schemas.microsoft.com/office/drawing/2014/main" id="{619C6611-DBB2-514C-B0C8-75447CAFC1BF}"/>
              </a:ext>
            </a:extLst>
          </p:cNvPr>
          <p:cNvSpPr>
            <a:spLocks noGrp="1"/>
          </p:cNvSpPr>
          <p:nvPr>
            <p:ph type="sldNum" sz="quarter" idx="12"/>
          </p:nvPr>
        </p:nvSpPr>
        <p:spPr/>
        <p:txBody>
          <a:bodyPr/>
          <a:lstStyle/>
          <a:p>
            <a:fld id="{551115BC-487E-4422-894C-CB7CD3E79223}" type="slidenum">
              <a:rPr lang="en-GB" smtClean="0"/>
              <a:pPr/>
              <a:t>9</a:t>
            </a:fld>
            <a:endParaRPr lang="en-GB"/>
          </a:p>
        </p:txBody>
      </p:sp>
      <p:sp>
        <p:nvSpPr>
          <p:cNvPr id="5" name="Text Placeholder 4">
            <a:extLst>
              <a:ext uri="{FF2B5EF4-FFF2-40B4-BE49-F238E27FC236}">
                <a16:creationId xmlns:a16="http://schemas.microsoft.com/office/drawing/2014/main" id="{CAA1CDA1-15A9-FD4E-AB94-42B072F4D374}"/>
              </a:ext>
            </a:extLst>
          </p:cNvPr>
          <p:cNvSpPr>
            <a:spLocks noGrp="1"/>
          </p:cNvSpPr>
          <p:nvPr>
            <p:ph type="body" sz="quarter" idx="13"/>
          </p:nvPr>
        </p:nvSpPr>
        <p:spPr/>
        <p:txBody>
          <a:bodyPr/>
          <a:lstStyle/>
          <a:p>
            <a:r>
              <a:rPr lang="en-GB" dirty="0"/>
              <a:t>Server-room (CPH)</a:t>
            </a:r>
          </a:p>
        </p:txBody>
      </p:sp>
      <p:pic>
        <p:nvPicPr>
          <p:cNvPr id="10" name="Picture 9">
            <a:extLst>
              <a:ext uri="{FF2B5EF4-FFF2-40B4-BE49-F238E27FC236}">
                <a16:creationId xmlns:a16="http://schemas.microsoft.com/office/drawing/2014/main" id="{718241CF-E9EB-DB44-A8AB-1274C0B641EA}"/>
              </a:ext>
            </a:extLst>
          </p:cNvPr>
          <p:cNvPicPr>
            <a:picLocks noChangeAspect="1"/>
          </p:cNvPicPr>
          <p:nvPr/>
        </p:nvPicPr>
        <p:blipFill>
          <a:blip r:embed="rId3"/>
          <a:stretch>
            <a:fillRect/>
          </a:stretch>
        </p:blipFill>
        <p:spPr>
          <a:xfrm>
            <a:off x="0" y="4004985"/>
            <a:ext cx="4756554" cy="2985148"/>
          </a:xfrm>
          <a:prstGeom prst="rect">
            <a:avLst/>
          </a:prstGeom>
        </p:spPr>
      </p:pic>
      <p:sp>
        <p:nvSpPr>
          <p:cNvPr id="12" name="TextBox 11">
            <a:extLst>
              <a:ext uri="{FF2B5EF4-FFF2-40B4-BE49-F238E27FC236}">
                <a16:creationId xmlns:a16="http://schemas.microsoft.com/office/drawing/2014/main" id="{A0712DA7-9D71-3347-AEA7-B0640D7E0367}"/>
              </a:ext>
            </a:extLst>
          </p:cNvPr>
          <p:cNvSpPr txBox="1"/>
          <p:nvPr/>
        </p:nvSpPr>
        <p:spPr>
          <a:xfrm>
            <a:off x="4648944" y="4306322"/>
            <a:ext cx="1519064" cy="113890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rtlCol="0" anchor="t">
            <a:normAutofit/>
          </a:bodyPr>
          <a:lstStyle/>
          <a:p>
            <a:pPr algn="l"/>
            <a:r>
              <a:rPr lang="en-GB" sz="2000" dirty="0"/>
              <a:t>2019</a:t>
            </a:r>
          </a:p>
          <a:p>
            <a:pPr marL="342900" indent="-342900" algn="l">
              <a:buFont typeface="Arial" panose="020B0604020202020204" pitchFamily="34" charset="0"/>
              <a:buChar char="•"/>
            </a:pPr>
            <a:r>
              <a:rPr lang="en-GB" sz="2000" dirty="0"/>
              <a:t>8 racks</a:t>
            </a:r>
          </a:p>
          <a:p>
            <a:pPr marL="342900" indent="-342900" algn="l">
              <a:buFont typeface="Arial" panose="020B0604020202020204" pitchFamily="34" charset="0"/>
              <a:buChar char="•"/>
            </a:pPr>
            <a:r>
              <a:rPr lang="en-GB" sz="2000" dirty="0"/>
              <a:t>150kW</a:t>
            </a:r>
          </a:p>
          <a:p>
            <a:pPr algn="l"/>
            <a:endParaRPr lang="en-GB" sz="2000" dirty="0"/>
          </a:p>
        </p:txBody>
      </p:sp>
      <p:sp>
        <p:nvSpPr>
          <p:cNvPr id="14" name="TextBox 13">
            <a:extLst>
              <a:ext uri="{FF2B5EF4-FFF2-40B4-BE49-F238E27FC236}">
                <a16:creationId xmlns:a16="http://schemas.microsoft.com/office/drawing/2014/main" id="{C98D6BF9-B74D-0F49-AF9C-0A9E02186BCC}"/>
              </a:ext>
            </a:extLst>
          </p:cNvPr>
          <p:cNvSpPr txBox="1"/>
          <p:nvPr/>
        </p:nvSpPr>
        <p:spPr>
          <a:xfrm>
            <a:off x="10502280" y="4306322"/>
            <a:ext cx="1498376" cy="149894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rtlCol="0" anchor="t">
            <a:normAutofit/>
          </a:bodyPr>
          <a:lstStyle/>
          <a:p>
            <a:pPr algn="l"/>
            <a:r>
              <a:rPr lang="en-GB" sz="2000" dirty="0"/>
              <a:t>2025+</a:t>
            </a:r>
          </a:p>
          <a:p>
            <a:pPr marL="342900" indent="-342900" algn="l">
              <a:buFont typeface="Arial" panose="020B0604020202020204" pitchFamily="34" charset="0"/>
              <a:buChar char="•"/>
            </a:pPr>
            <a:r>
              <a:rPr lang="en-GB" sz="2000" dirty="0"/>
              <a:t>30 racks</a:t>
            </a:r>
          </a:p>
          <a:p>
            <a:pPr marL="342900" indent="-342900" algn="l">
              <a:buFont typeface="Arial" panose="020B0604020202020204" pitchFamily="34" charset="0"/>
              <a:buChar char="•"/>
            </a:pPr>
            <a:r>
              <a:rPr lang="en-GB" sz="2000" dirty="0"/>
              <a:t>Up to 600kW</a:t>
            </a:r>
          </a:p>
        </p:txBody>
      </p:sp>
      <p:pic>
        <p:nvPicPr>
          <p:cNvPr id="16" name="Picture 15">
            <a:extLst>
              <a:ext uri="{FF2B5EF4-FFF2-40B4-BE49-F238E27FC236}">
                <a16:creationId xmlns:a16="http://schemas.microsoft.com/office/drawing/2014/main" id="{F4EE2A8B-5D5B-2F4A-BCDB-A86F875D9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015880" y="1539312"/>
            <a:ext cx="3631225" cy="2723419"/>
          </a:xfrm>
          <a:prstGeom prst="rect">
            <a:avLst/>
          </a:prstGeom>
        </p:spPr>
      </p:pic>
      <p:sp>
        <p:nvSpPr>
          <p:cNvPr id="17" name="TextBox 16">
            <a:extLst>
              <a:ext uri="{FF2B5EF4-FFF2-40B4-BE49-F238E27FC236}">
                <a16:creationId xmlns:a16="http://schemas.microsoft.com/office/drawing/2014/main" id="{054892CA-FD2E-1C4D-BE80-7028D072A64A}"/>
              </a:ext>
            </a:extLst>
          </p:cNvPr>
          <p:cNvSpPr txBox="1"/>
          <p:nvPr/>
        </p:nvSpPr>
        <p:spPr>
          <a:xfrm>
            <a:off x="8904312" y="1556792"/>
            <a:ext cx="3287688" cy="257418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rtlCol="0" anchor="t">
            <a:normAutofit/>
          </a:bodyPr>
          <a:lstStyle/>
          <a:p>
            <a:pPr algn="l"/>
            <a:r>
              <a:rPr lang="en-GB" sz="2800" dirty="0"/>
              <a:t>CPH data-</a:t>
            </a:r>
            <a:r>
              <a:rPr lang="en-GB" sz="2800" dirty="0" err="1"/>
              <a:t>center</a:t>
            </a:r>
            <a:r>
              <a:rPr lang="en-GB" sz="2800" dirty="0"/>
              <a:t>:</a:t>
            </a:r>
          </a:p>
          <a:p>
            <a:pPr marL="342900" indent="-342900" algn="l">
              <a:buFont typeface="Arial" panose="020B0604020202020204" pitchFamily="34" charset="0"/>
              <a:buChar char="•"/>
            </a:pPr>
            <a:r>
              <a:rPr lang="en-GB" sz="2000" dirty="0"/>
              <a:t>Main storage</a:t>
            </a:r>
          </a:p>
          <a:p>
            <a:pPr marL="342900" indent="-342900" algn="l">
              <a:buFont typeface="Arial" panose="020B0604020202020204" pitchFamily="34" charset="0"/>
              <a:buChar char="•"/>
            </a:pPr>
            <a:r>
              <a:rPr lang="en-GB" sz="2000" dirty="0"/>
              <a:t>Offline environment</a:t>
            </a:r>
          </a:p>
          <a:p>
            <a:pPr marL="342900" indent="-342900" algn="l">
              <a:buFont typeface="Arial" panose="020B0604020202020204" pitchFamily="34" charset="0"/>
              <a:buChar char="•"/>
            </a:pPr>
            <a:r>
              <a:rPr lang="en-GB" sz="2000" dirty="0"/>
              <a:t>Main infrastructure</a:t>
            </a:r>
          </a:p>
          <a:p>
            <a:pPr marL="342900" indent="-342900" algn="l">
              <a:buFont typeface="Arial" panose="020B0604020202020204" pitchFamily="34" charset="0"/>
              <a:buChar char="•"/>
            </a:pPr>
            <a:r>
              <a:rPr lang="en-GB" sz="2000" dirty="0"/>
              <a:t>Development </a:t>
            </a:r>
            <a:r>
              <a:rPr lang="en-GB" sz="2000" dirty="0" err="1"/>
              <a:t>env</a:t>
            </a:r>
            <a:r>
              <a:rPr lang="en-GB" sz="2000" dirty="0"/>
              <a:t>.</a:t>
            </a:r>
          </a:p>
          <a:p>
            <a:pPr marL="342900" indent="-342900" algn="l">
              <a:buFont typeface="Arial" panose="020B0604020202020204" pitchFamily="34" charset="0"/>
              <a:buChar char="•"/>
            </a:pPr>
            <a:r>
              <a:rPr lang="en-GB" sz="2000" dirty="0"/>
              <a:t>Services (e.g. data portal)</a:t>
            </a:r>
          </a:p>
          <a:p>
            <a:pPr marL="342900" indent="-342900" algn="l">
              <a:buFont typeface="Arial" panose="020B0604020202020204" pitchFamily="34" charset="0"/>
              <a:buChar char="•"/>
            </a:pPr>
            <a:endParaRPr lang="en-GB" sz="2000" dirty="0"/>
          </a:p>
        </p:txBody>
      </p:sp>
      <p:pic>
        <p:nvPicPr>
          <p:cNvPr id="11" name="Picture 10">
            <a:extLst>
              <a:ext uri="{FF2B5EF4-FFF2-40B4-BE49-F238E27FC236}">
                <a16:creationId xmlns:a16="http://schemas.microsoft.com/office/drawing/2014/main" id="{7844E8FE-8889-1E48-88F2-10477EA2BF9F}"/>
              </a:ext>
            </a:extLst>
          </p:cNvPr>
          <p:cNvPicPr>
            <a:picLocks noChangeAspect="1"/>
          </p:cNvPicPr>
          <p:nvPr/>
        </p:nvPicPr>
        <p:blipFill>
          <a:blip r:embed="rId5"/>
          <a:stretch>
            <a:fillRect/>
          </a:stretch>
        </p:blipFill>
        <p:spPr>
          <a:xfrm>
            <a:off x="5879976" y="4130979"/>
            <a:ext cx="4697182" cy="2859154"/>
          </a:xfrm>
          <a:prstGeom prst="rect">
            <a:avLst/>
          </a:prstGeom>
        </p:spPr>
      </p:pic>
    </p:spTree>
    <p:extLst>
      <p:ext uri="{BB962C8B-B14F-4D97-AF65-F5344CB8AC3E}">
        <p14:creationId xmlns:p14="http://schemas.microsoft.com/office/powerpoint/2010/main" val="261263999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Presentation5" id="{837FB91F-CDC5-4BC6-A162-22F8370E1EC4}" vid="{C4EAEFBE-156F-4FEE-9F2B-BE5A854A00D8}"/>
    </a:ext>
  </a:extLst>
</a:theme>
</file>

<file path=ppt/theme/theme2.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837FB91F-CDC5-4BC6-A162-22F8370E1EC4}" vid="{76958EC4-F568-4D68-98B3-6BA4183AD24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6586</TotalTime>
  <Words>5948</Words>
  <Application>Microsoft Macintosh PowerPoint</Application>
  <PresentationFormat>Widescreen</PresentationFormat>
  <Paragraphs>887</Paragraphs>
  <Slides>40</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Arial</vt:lpstr>
      <vt:lpstr>Calibri</vt:lpstr>
      <vt:lpstr>Symbol</vt:lpstr>
      <vt:lpstr>SymbolMT</vt:lpstr>
      <vt:lpstr>Times</vt:lpstr>
      <vt:lpstr>Times New Roman</vt:lpstr>
      <vt:lpstr>Office-tema</vt:lpstr>
      <vt:lpstr>2_Anpassad formgivning</vt:lpstr>
      <vt:lpstr>Data Systems and Technology</vt:lpstr>
      <vt:lpstr>The team</vt:lpstr>
      <vt:lpstr>Planning our work</vt:lpstr>
      <vt:lpstr>Status of EoC Milestones</vt:lpstr>
      <vt:lpstr>Work planned for 2019H2</vt:lpstr>
      <vt:lpstr>Collaboration </vt:lpstr>
      <vt:lpstr>Data center design</vt:lpstr>
      <vt:lpstr>Server room Copenhagen</vt:lpstr>
      <vt:lpstr>Data-center infrastructure</vt:lpstr>
      <vt:lpstr>Data-center infrastructure</vt:lpstr>
      <vt:lpstr>Site-to-site connection</vt:lpstr>
      <vt:lpstr>Storage systems</vt:lpstr>
      <vt:lpstr>Future technologies</vt:lpstr>
      <vt:lpstr>Future hardware procurements</vt:lpstr>
      <vt:lpstr>Infrastructure schedule</vt:lpstr>
      <vt:lpstr>ESS Data flow (DMSC)</vt:lpstr>
      <vt:lpstr>Data-flow for Data-Acquisition</vt:lpstr>
      <vt:lpstr>Data-flow for Online environment</vt:lpstr>
      <vt:lpstr>Data-flow for Offline environment</vt:lpstr>
      <vt:lpstr>Procurement plan (larger procurements) – (draft – Sep., 2019)</vt:lpstr>
      <vt:lpstr>DST Sample spending profile (2020Q1 -&gt; 2026Q1) - DRAFT</vt:lpstr>
      <vt:lpstr>DST Sample spending distribution (2020Q1 -&gt; 2026Q1) - DRAFT</vt:lpstr>
      <vt:lpstr>Questions for the STAP 1:2</vt:lpstr>
      <vt:lpstr>Questions for the STAP 2:2</vt:lpstr>
      <vt:lpstr>PowerPoint Presentation</vt:lpstr>
      <vt:lpstr>STAP Recommendations for DST, Q1 2019 (1:2)</vt:lpstr>
      <vt:lpstr>STAP Recommendations for DST, Q1 2019 (2:2)</vt:lpstr>
      <vt:lpstr>Infrastructure components – requirements and considerations</vt:lpstr>
      <vt:lpstr>Requirements: EFU (Sep 2019)</vt:lpstr>
      <vt:lpstr>Requirements: Fast Sample Environment (Sep 2019)</vt:lpstr>
      <vt:lpstr>Requirements: EPICS forwarder (Sep 2019)</vt:lpstr>
      <vt:lpstr>Requirements: NICOS (Sep 2019)</vt:lpstr>
      <vt:lpstr>Requirements: Kafka cluster (Sep 2019)</vt:lpstr>
      <vt:lpstr>Requirements: Filewriter (Sep 2019)</vt:lpstr>
      <vt:lpstr>Requirements: DAQ Infrastructure (Sep 2019)</vt:lpstr>
      <vt:lpstr>Requirements: Mantid (online) (Sep 2019)</vt:lpstr>
      <vt:lpstr>Requirements: Analysis stack (online) (Sep 2019)</vt:lpstr>
      <vt:lpstr>Requirements: Online storage (Sep 2019)</vt:lpstr>
      <vt:lpstr>Requirements: Offline storage (Sep 2019)</vt:lpstr>
      <vt:lpstr>Requirements: Offline environment (Sep 2019)</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Systems and Technology</dc:title>
  <dc:creator>Microsoft Office User</dc:creator>
  <cp:lastModifiedBy>BLJ</cp:lastModifiedBy>
  <cp:revision>132</cp:revision>
  <cp:lastPrinted>2019-09-23T15:02:04Z</cp:lastPrinted>
  <dcterms:created xsi:type="dcterms:W3CDTF">2019-03-24T19:23:24Z</dcterms:created>
  <dcterms:modified xsi:type="dcterms:W3CDTF">2019-09-24T07:05:50Z</dcterms:modified>
</cp:coreProperties>
</file>