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59" r:id="rId2"/>
    <p:sldId id="416" r:id="rId3"/>
    <p:sldId id="386" r:id="rId4"/>
    <p:sldId id="424" r:id="rId5"/>
    <p:sldId id="428" r:id="rId6"/>
    <p:sldId id="417" r:id="rId7"/>
    <p:sldId id="387" r:id="rId8"/>
    <p:sldId id="588" r:id="rId9"/>
    <p:sldId id="427" r:id="rId10"/>
    <p:sldId id="589" r:id="rId11"/>
    <p:sldId id="426" r:id="rId12"/>
    <p:sldId id="587" r:id="rId13"/>
    <p:sldId id="586" r:id="rId14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  <p15:guide id="4" orient="horz" pos="63">
          <p15:clr>
            <a:srgbClr val="A4A3A4"/>
          </p15:clr>
        </p15:guide>
        <p15:guide id="5" pos="38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80F"/>
    <a:srgbClr val="82AA1E"/>
    <a:srgbClr val="8AB80F"/>
    <a:srgbClr val="82B819"/>
    <a:srgbClr val="C86BA4"/>
    <a:srgbClr val="82AF19"/>
    <a:srgbClr val="485156"/>
    <a:srgbClr val="8AB805"/>
    <a:srgbClr val="7D0046"/>
    <a:srgbClr val="9BB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53" autoAdjust="0"/>
    <p:restoredTop sz="94601"/>
  </p:normalViewPr>
  <p:slideViewPr>
    <p:cSldViewPr snapToGrid="0" snapToObjects="1">
      <p:cViewPr>
        <p:scale>
          <a:sx n="145" d="100"/>
          <a:sy n="145" d="100"/>
        </p:scale>
        <p:origin x="1176" y="456"/>
      </p:cViewPr>
      <p:guideLst>
        <p:guide orient="horz" pos="1620"/>
        <p:guide pos="2880"/>
        <p:guide pos="2776"/>
        <p:guide orient="horz" pos="63"/>
        <p:guide pos="38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5" d="100"/>
        <a:sy n="135" d="100"/>
      </p:scale>
      <p:origin x="0" y="128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0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9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/>
              <a:t>Drag </a:t>
            </a:r>
            <a:r>
              <a:rPr lang="da-DK" err="1"/>
              <a:t>picture</a:t>
            </a:r>
            <a:r>
              <a:rPr lang="da-DK"/>
              <a:t> or </a:t>
            </a:r>
            <a:r>
              <a:rPr lang="da-DK" err="1"/>
              <a:t>click</a:t>
            </a:r>
            <a:r>
              <a:rPr lang="da-DK"/>
              <a:t> on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537" y="71755"/>
            <a:ext cx="5918926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903"/>
            <a:ext cx="8229600" cy="3453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5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3028" y="205979"/>
            <a:ext cx="5918926" cy="8572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23/09/2019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lede 13" descr="bl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112" y="188774"/>
            <a:ext cx="1183341" cy="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7700" y="1657354"/>
            <a:ext cx="6017102" cy="1102519"/>
          </a:xfrm>
        </p:spPr>
        <p:txBody>
          <a:bodyPr>
            <a:normAutofit/>
          </a:bodyPr>
          <a:lstStyle/>
          <a:p>
            <a:r>
              <a:rPr lang="en-GB" sz="3200" dirty="0"/>
              <a:t>Scientific Web Applications Update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06300" y="2763837"/>
            <a:ext cx="4930950" cy="179248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DMSC STAP </a:t>
            </a:r>
            <a:r>
              <a:rPr lang="mr-IN" dirty="0"/>
              <a:t>–</a:t>
            </a:r>
            <a:r>
              <a:rPr lang="en-US" dirty="0"/>
              <a:t> September 2019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European Spallation Source, Lund, Sweden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2DE6DD-3659-7547-B850-B3F6F5C4201B}"/>
              </a:ext>
            </a:extLst>
          </p:cNvPr>
          <p:cNvSpPr/>
          <p:nvPr/>
        </p:nvSpPr>
        <p:spPr>
          <a:xfrm>
            <a:off x="167622" y="134492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CFDD36-F092-9944-805F-24C673C3C9E5}"/>
              </a:ext>
            </a:extLst>
          </p:cNvPr>
          <p:cNvSpPr/>
          <p:nvPr/>
        </p:nvSpPr>
        <p:spPr>
          <a:xfrm>
            <a:off x="238539" y="4657442"/>
            <a:ext cx="2719346" cy="26476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ADF2-34DA-CB47-BE29-BD4330CB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Technologies &amp; </a:t>
            </a:r>
            <a:r>
              <a:rPr lang="sv-SE" dirty="0" err="1"/>
              <a:t>Decisions</a:t>
            </a:r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A31487-53AC-9A43-8944-25F0364074FA}"/>
              </a:ext>
            </a:extLst>
          </p:cNvPr>
          <p:cNvSpPr/>
          <p:nvPr/>
        </p:nvSpPr>
        <p:spPr>
          <a:xfrm>
            <a:off x="35831" y="129840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83C39-2B20-224F-9E06-0050DD91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91" y="1063229"/>
            <a:ext cx="5005473" cy="3755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2483C-6F3A-AC4A-8937-D0EBD71F5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376" y="1063229"/>
            <a:ext cx="1600165" cy="1312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AD85C-61C3-4347-A5D2-B8953BC47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953" y="1167888"/>
            <a:ext cx="1103638" cy="1103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A7604-2752-8945-A912-416AC6C8E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036" y="2480844"/>
            <a:ext cx="2882900" cy="69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91246-7825-D84A-BFD8-6BEEAFFA2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036" y="3469340"/>
            <a:ext cx="1370843" cy="1029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C52953-EE20-5844-832A-50E09FB37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541" y="3427238"/>
            <a:ext cx="1072087" cy="10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2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56E414-01D7-CD42-910F-93226CADC7A5}"/>
              </a:ext>
            </a:extLst>
          </p:cNvPr>
          <p:cNvSpPr/>
          <p:nvPr/>
        </p:nvSpPr>
        <p:spPr>
          <a:xfrm>
            <a:off x="35831" y="129840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28A80-3770-494D-9DE8-DD3EB4312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24" y="597877"/>
            <a:ext cx="4441728" cy="4393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98369-6A29-BA4A-A012-2520BA66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145" y="974877"/>
            <a:ext cx="3518682" cy="267979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BF1F2BE-DAD5-6646-9C55-E1E11265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537" y="0"/>
            <a:ext cx="5918926" cy="857250"/>
          </a:xfrm>
        </p:spPr>
        <p:txBody>
          <a:bodyPr>
            <a:normAutofit/>
          </a:bodyPr>
          <a:lstStyle/>
          <a:p>
            <a:r>
              <a:rPr lang="en-GB"/>
              <a:t>Tests and more tests</a:t>
            </a:r>
          </a:p>
        </p:txBody>
      </p:sp>
    </p:spTree>
    <p:extLst>
      <p:ext uri="{BB962C8B-B14F-4D97-AF65-F5344CB8AC3E}">
        <p14:creationId xmlns:p14="http://schemas.microsoft.com/office/powerpoint/2010/main" val="3402853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311FA5-858F-6F4E-A010-9C0247E24F51}"/>
              </a:ext>
            </a:extLst>
          </p:cNvPr>
          <p:cNvSpPr/>
          <p:nvPr/>
        </p:nvSpPr>
        <p:spPr>
          <a:xfrm>
            <a:off x="56304" y="235909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E06C02-1056-A74F-BE74-63CB1FD41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44526"/>
              </p:ext>
            </p:extLst>
          </p:nvPr>
        </p:nvGraphicFramePr>
        <p:xfrm>
          <a:off x="651945" y="967685"/>
          <a:ext cx="7737046" cy="3193254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3852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4418">
                <a:tc>
                  <a:txBody>
                    <a:bodyPr/>
                    <a:lstStyle/>
                    <a:p>
                      <a:r>
                        <a:rPr lang="en-US" sz="2000"/>
                        <a:t>Dependent on many internal resources</a:t>
                      </a:r>
                    </a:p>
                  </a:txBody>
                  <a:tcPr marL="132393" marR="132393" marT="66197" marB="6619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Will prioritize development on features that require third party integration</a:t>
                      </a:r>
                    </a:p>
                  </a:txBody>
                  <a:tcPr marL="132393" marR="132393" marT="66197" marB="661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418">
                <a:tc>
                  <a:txBody>
                    <a:bodyPr/>
                    <a:lstStyle/>
                    <a:p>
                      <a:r>
                        <a:rPr lang="en-US" sz="2000"/>
                        <a:t>Lack of existing user office makes verification of software harder</a:t>
                      </a:r>
                    </a:p>
                  </a:txBody>
                  <a:tcPr marL="132393" marR="132393" marT="66197" marB="6619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Work with Max IV to deploy and test key features at their site</a:t>
                      </a:r>
                    </a:p>
                  </a:txBody>
                  <a:tcPr marL="132393" marR="132393" marT="66197" marB="661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4418">
                <a:tc>
                  <a:txBody>
                    <a:bodyPr/>
                    <a:lstStyle/>
                    <a:p>
                      <a:r>
                        <a:rPr lang="en-US" sz="2000" dirty="0"/>
                        <a:t>To little development resources to achieve full scope</a:t>
                      </a:r>
                    </a:p>
                  </a:txBody>
                  <a:tcPr marL="132393" marR="132393" marT="66197" marB="6619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Hopefully 2 filled positions spring 2020</a:t>
                      </a:r>
                    </a:p>
                  </a:txBody>
                  <a:tcPr marL="132393" marR="132393" marT="66197" marB="661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5B9F960-D509-114A-AB01-9CDF75C8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715" y="61324"/>
            <a:ext cx="5354353" cy="857251"/>
          </a:xfrm>
        </p:spPr>
        <p:txBody>
          <a:bodyPr/>
          <a:lstStyle/>
          <a:p>
            <a:r>
              <a:rPr lang="en-GB"/>
              <a:t>Risks &amp; mitigations</a:t>
            </a:r>
          </a:p>
        </p:txBody>
      </p:sp>
    </p:spTree>
    <p:extLst>
      <p:ext uri="{BB962C8B-B14F-4D97-AF65-F5344CB8AC3E}">
        <p14:creationId xmlns:p14="http://schemas.microsoft.com/office/powerpoint/2010/main" val="209241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92CC-EEF4-0E43-B4A2-D5EEDFF2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5F782-2871-EC4D-A676-D390F080C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181100"/>
            <a:ext cx="7728858" cy="379510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Good start of forming new team</a:t>
            </a:r>
          </a:p>
          <a:p>
            <a:r>
              <a:rPr lang="en-GB" dirty="0" err="1"/>
              <a:t>SciCat</a:t>
            </a:r>
            <a:r>
              <a:rPr lang="en-GB" dirty="0"/>
              <a:t> progress good and work with </a:t>
            </a:r>
            <a:r>
              <a:rPr lang="en-GB" dirty="0" err="1"/>
              <a:t>PaNOSC</a:t>
            </a:r>
            <a:r>
              <a:rPr lang="en-GB" dirty="0"/>
              <a:t> progressing well</a:t>
            </a:r>
          </a:p>
          <a:p>
            <a:r>
              <a:rPr lang="en-GB" dirty="0" err="1"/>
              <a:t>SciChat</a:t>
            </a:r>
            <a:r>
              <a:rPr lang="en-GB" dirty="0"/>
              <a:t> looking promising, development continues</a:t>
            </a:r>
          </a:p>
          <a:p>
            <a:r>
              <a:rPr lang="en-GB" dirty="0"/>
              <a:t>User Office ready for DEMAX call in December</a:t>
            </a:r>
          </a:p>
          <a:p>
            <a:r>
              <a:rPr lang="en-GB" dirty="0"/>
              <a:t>Currently lacking resources to deliver full scope of User Office for first call in 2023</a:t>
            </a:r>
          </a:p>
          <a:p>
            <a:pPr marL="0" indent="0">
              <a:buNone/>
            </a:pP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0CCA12-63F3-1443-8BFD-75B2C5E045FB}"/>
              </a:ext>
            </a:extLst>
          </p:cNvPr>
          <p:cNvSpPr/>
          <p:nvPr/>
        </p:nvSpPr>
        <p:spPr>
          <a:xfrm>
            <a:off x="56304" y="235909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9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easurement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Web Team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4F59A0-7DF5-4A41-B50B-BD56247B1235}"/>
              </a:ext>
            </a:extLst>
          </p:cNvPr>
          <p:cNvSpPr/>
          <p:nvPr/>
        </p:nvSpPr>
        <p:spPr>
          <a:xfrm>
            <a:off x="167622" y="134492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A5964-60AC-924F-AB19-48690852874E}"/>
              </a:ext>
            </a:extLst>
          </p:cNvPr>
          <p:cNvSpPr txBox="1"/>
          <p:nvPr/>
        </p:nvSpPr>
        <p:spPr>
          <a:xfrm>
            <a:off x="299372" y="967685"/>
            <a:ext cx="4272628" cy="3977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Fredrik Bolmsten - Section lead (Started 6</a:t>
            </a:r>
            <a:r>
              <a:rPr lang="en-GB" sz="1600" baseline="30000" dirty="0"/>
              <a:t>th</a:t>
            </a:r>
            <a:r>
              <a:rPr lang="en-GB" sz="1600" dirty="0"/>
              <a:t> May)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Gareth Murphy - </a:t>
            </a:r>
            <a:r>
              <a:rPr lang="sv-SE" sz="1600" dirty="0"/>
              <a:t>Data </a:t>
            </a:r>
            <a:r>
              <a:rPr lang="sv-SE" sz="1600" dirty="0" err="1"/>
              <a:t>Curation</a:t>
            </a:r>
            <a:r>
              <a:rPr lang="sv-SE" sz="1600"/>
              <a:t> Scientist</a:t>
            </a:r>
            <a:endParaRPr lang="en-GB" sz="1600"/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err="1"/>
              <a:t>Jekabs</a:t>
            </a:r>
            <a:r>
              <a:rPr lang="en-GB" sz="1600"/>
              <a:t> </a:t>
            </a:r>
            <a:r>
              <a:rPr lang="en-GB" sz="1600" err="1"/>
              <a:t>Karklins</a:t>
            </a:r>
            <a:r>
              <a:rPr lang="en-GB" sz="1600"/>
              <a:t> - Software Engineer (Started 1</a:t>
            </a:r>
            <a:r>
              <a:rPr lang="en-GB" sz="1600" baseline="30000"/>
              <a:t>th</a:t>
            </a:r>
            <a:r>
              <a:rPr lang="en-GB" sz="1600"/>
              <a:t> of August )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Henrik Nilsson - Contractor (Junior Developer)</a:t>
            </a:r>
            <a:br>
              <a:rPr lang="en-GB" sz="1600"/>
            </a:br>
            <a:endParaRPr lang="en-GB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978CA-ED44-1046-BA29-8AE665F9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67685"/>
            <a:ext cx="4480494" cy="1892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41094-A360-0E41-B6D9-FA07B1D3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49" y="3038737"/>
            <a:ext cx="3622375" cy="1841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7E757F-5ED4-8944-B780-5A785C268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790" y="3038737"/>
            <a:ext cx="3629704" cy="1841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0240A-5B26-8A47-AAA8-B2A1F91F0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284" y="238375"/>
            <a:ext cx="617222" cy="6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0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D8794-F7E3-134B-BAF7-9C661184B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3292" y="-119594"/>
            <a:ext cx="1857329" cy="1102519"/>
          </a:xfrm>
        </p:spPr>
        <p:txBody>
          <a:bodyPr>
            <a:normAutofit/>
          </a:bodyPr>
          <a:lstStyle/>
          <a:p>
            <a:pPr algn="l"/>
            <a:r>
              <a:rPr lang="en-GB" b="1" err="1"/>
              <a:t>SciCAT</a:t>
            </a:r>
            <a:endParaRPr lang="en-GB" sz="2200" b="1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16D1B2-21C5-4D4D-A8AE-DCA143DDB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956" y="309471"/>
            <a:ext cx="704657" cy="24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7A4FA6-2152-BA40-B28E-1746EAE9C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389" y="286823"/>
            <a:ext cx="809602" cy="2896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D94C6B-91A1-2342-A3E7-9846F5AB19E4}"/>
              </a:ext>
            </a:extLst>
          </p:cNvPr>
          <p:cNvSpPr/>
          <p:nvPr/>
        </p:nvSpPr>
        <p:spPr>
          <a:xfrm>
            <a:off x="7732927" y="3840571"/>
            <a:ext cx="627703" cy="74231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496E53-B9AA-5D4D-A5D1-D1B389D9A37B}"/>
              </a:ext>
            </a:extLst>
          </p:cNvPr>
          <p:cNvSpPr/>
          <p:nvPr/>
        </p:nvSpPr>
        <p:spPr>
          <a:xfrm>
            <a:off x="143768" y="203282"/>
            <a:ext cx="1543716" cy="47004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230B1-D8F2-0648-B8E5-B9C32E690929}"/>
              </a:ext>
            </a:extLst>
          </p:cNvPr>
          <p:cNvSpPr txBox="1"/>
          <p:nvPr/>
        </p:nvSpPr>
        <p:spPr>
          <a:xfrm>
            <a:off x="339838" y="749596"/>
            <a:ext cx="4272628" cy="3977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In production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Collecting data from V20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Big interest from other facilities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In-kind contribution from PSI coming to a close 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Work for </a:t>
            </a:r>
            <a:r>
              <a:rPr lang="en-GB" sz="1600" err="1"/>
              <a:t>PaNOSC</a:t>
            </a:r>
            <a:r>
              <a:rPr lang="en-GB" sz="1600"/>
              <a:t> project started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Overall status looks good but a lot of work still remains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D0E0A8-A516-0F4D-B09B-A96B24A60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968" y="749596"/>
            <a:ext cx="934778" cy="38362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1DCE02-7A8D-4D41-828B-D58EC74A1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512" y="2738536"/>
            <a:ext cx="3304262" cy="1553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8EA6DB-63F0-4C44-8EB6-FD5C119E6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512" y="982925"/>
            <a:ext cx="3304262" cy="15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4EEA-E10E-E342-BD4B-B9F3B471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PaNOSC</a:t>
            </a:r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68EBB-6ED1-DD41-865B-F73FAF7B98C6}"/>
              </a:ext>
            </a:extLst>
          </p:cNvPr>
          <p:cNvSpPr/>
          <p:nvPr/>
        </p:nvSpPr>
        <p:spPr>
          <a:xfrm>
            <a:off x="56304" y="235909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99AE9-B2B8-AC43-A490-21B8B71B5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82" y="967685"/>
            <a:ext cx="2607109" cy="3039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5D0CE-6517-C846-9874-05CB54A4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371" y="870282"/>
            <a:ext cx="3031258" cy="2680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BBE758-82DF-DC49-993C-A0B5CEB72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629" y="967685"/>
            <a:ext cx="2977787" cy="182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6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C3DD47-D082-BB46-A628-89280DF2E052}"/>
              </a:ext>
            </a:extLst>
          </p:cNvPr>
          <p:cNvSpPr txBox="1"/>
          <p:nvPr/>
        </p:nvSpPr>
        <p:spPr>
          <a:xfrm>
            <a:off x="427839" y="880891"/>
            <a:ext cx="55176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err="1"/>
              <a:t>Work</a:t>
            </a:r>
            <a:r>
              <a:rPr lang="sv-SE" sz="1400" b="1" dirty="0"/>
              <a:t> </a:t>
            </a:r>
            <a:r>
              <a:rPr lang="sv-SE" sz="1400" b="1" dirty="0" err="1"/>
              <a:t>Package</a:t>
            </a:r>
            <a:r>
              <a:rPr lang="sv-SE" sz="1400" b="1" dirty="0"/>
              <a:t> 3 – Data </a:t>
            </a:r>
            <a:r>
              <a:rPr lang="sv-SE" sz="1400" b="1" dirty="0" err="1"/>
              <a:t>Catalog</a:t>
            </a:r>
            <a:r>
              <a:rPr lang="sv-SE" sz="1400" b="1" dirty="0"/>
              <a:t> Services – Tobias Richter WP </a:t>
            </a:r>
            <a:r>
              <a:rPr lang="sv-SE" sz="1400" b="1" dirty="0" err="1"/>
              <a:t>Leader</a:t>
            </a:r>
            <a:endParaRPr lang="sv-SE" sz="1400" b="1" dirty="0"/>
          </a:p>
          <a:p>
            <a:endParaRPr lang="sv-SE" sz="1400" b="1" dirty="0"/>
          </a:p>
          <a:p>
            <a:r>
              <a:rPr lang="sv-SE" sz="1200" dirty="0"/>
              <a:t>In </a:t>
            </a:r>
            <a:r>
              <a:rPr lang="sv-SE" sz="1200" dirty="0" err="1"/>
              <a:t>work</a:t>
            </a:r>
            <a:r>
              <a:rPr lang="sv-SE" sz="1200" dirty="0"/>
              <a:t> </a:t>
            </a:r>
            <a:r>
              <a:rPr lang="sv-SE" sz="1200" dirty="0" err="1"/>
              <a:t>package</a:t>
            </a:r>
            <a:r>
              <a:rPr lang="sv-SE" sz="1200" dirty="0"/>
              <a:t> 3, the partners </a:t>
            </a:r>
            <a:r>
              <a:rPr lang="sv-SE" sz="1200" dirty="0" err="1"/>
              <a:t>create</a:t>
            </a:r>
            <a:r>
              <a:rPr lang="sv-SE" sz="1200" dirty="0"/>
              <a:t> </a:t>
            </a:r>
            <a:r>
              <a:rPr lang="sv-SE" sz="1200" dirty="0" err="1"/>
              <a:t>means</a:t>
            </a:r>
            <a:r>
              <a:rPr lang="sv-SE" sz="1200" dirty="0"/>
              <a:t> for </a:t>
            </a:r>
            <a:r>
              <a:rPr lang="sv-SE" sz="1200" dirty="0" err="1"/>
              <a:t>users</a:t>
            </a:r>
            <a:r>
              <a:rPr lang="sv-SE" sz="1200" dirty="0"/>
              <a:t> and </a:t>
            </a:r>
            <a:r>
              <a:rPr lang="sv-SE" sz="1200" dirty="0" err="1"/>
              <a:t>third</a:t>
            </a:r>
            <a:r>
              <a:rPr lang="sv-SE" sz="1200" dirty="0"/>
              <a:t> </a:t>
            </a:r>
            <a:r>
              <a:rPr lang="sv-SE" sz="1200" dirty="0" err="1"/>
              <a:t>parties</a:t>
            </a:r>
            <a:r>
              <a:rPr lang="sv-SE" sz="1200" dirty="0"/>
              <a:t> to </a:t>
            </a:r>
            <a:r>
              <a:rPr lang="sv-SE" sz="1200" dirty="0" err="1"/>
              <a:t>find</a:t>
            </a:r>
            <a:r>
              <a:rPr lang="sv-SE" sz="1200" dirty="0"/>
              <a:t> </a:t>
            </a:r>
            <a:r>
              <a:rPr lang="sv-SE" sz="1200" dirty="0" err="1"/>
              <a:t>datasets</a:t>
            </a:r>
            <a:r>
              <a:rPr lang="sv-SE" sz="1200" dirty="0"/>
              <a:t> from </a:t>
            </a:r>
            <a:r>
              <a:rPr lang="sv-SE" sz="1200" dirty="0" err="1"/>
              <a:t>photon</a:t>
            </a:r>
            <a:r>
              <a:rPr lang="sv-SE" sz="1200" dirty="0"/>
              <a:t> and neutron </a:t>
            </a:r>
            <a:r>
              <a:rPr lang="sv-SE" sz="1200" dirty="0" err="1"/>
              <a:t>sources</a:t>
            </a:r>
            <a:r>
              <a:rPr lang="sv-SE" sz="1200" dirty="0"/>
              <a:t> </a:t>
            </a:r>
            <a:r>
              <a:rPr lang="sv-SE" sz="1200" dirty="0" err="1"/>
              <a:t>using</a:t>
            </a:r>
            <a:r>
              <a:rPr lang="sv-SE" sz="1200" dirty="0"/>
              <a:t> </a:t>
            </a:r>
            <a:r>
              <a:rPr lang="sv-SE" sz="1200" dirty="0" err="1"/>
              <a:t>domain</a:t>
            </a:r>
            <a:r>
              <a:rPr lang="sv-SE" sz="1200" dirty="0"/>
              <a:t> </a:t>
            </a:r>
            <a:r>
              <a:rPr lang="sv-SE" sz="1200" dirty="0" err="1"/>
              <a:t>specific</a:t>
            </a:r>
            <a:r>
              <a:rPr lang="sv-SE" sz="1200" dirty="0"/>
              <a:t> </a:t>
            </a:r>
            <a:r>
              <a:rPr lang="sv-SE" sz="1200" dirty="0" err="1"/>
              <a:t>search</a:t>
            </a:r>
            <a:r>
              <a:rPr lang="sv-SE" sz="1200" dirty="0"/>
              <a:t> terms. </a:t>
            </a:r>
          </a:p>
          <a:p>
            <a:r>
              <a:rPr lang="sv-SE" sz="1200" dirty="0"/>
              <a:t>WP3 </a:t>
            </a:r>
            <a:r>
              <a:rPr lang="sv-SE" sz="1200" dirty="0" err="1"/>
              <a:t>also</a:t>
            </a:r>
            <a:r>
              <a:rPr lang="sv-SE" sz="1200" dirty="0"/>
              <a:t> </a:t>
            </a:r>
            <a:r>
              <a:rPr lang="sv-SE" sz="1200" dirty="0" err="1"/>
              <a:t>contains</a:t>
            </a:r>
            <a:r>
              <a:rPr lang="sv-SE" sz="1200" dirty="0"/>
              <a:t> an API for data harvesting, </a:t>
            </a:r>
            <a:r>
              <a:rPr lang="sv-SE" sz="1200" dirty="0" err="1"/>
              <a:t>that</a:t>
            </a:r>
            <a:r>
              <a:rPr lang="sv-SE" sz="1200" dirty="0"/>
              <a:t> </a:t>
            </a:r>
            <a:r>
              <a:rPr lang="sv-SE" sz="1200" dirty="0" err="1"/>
              <a:t>can</a:t>
            </a:r>
            <a:r>
              <a:rPr lang="sv-SE" sz="1200" dirty="0"/>
              <a:t> be </a:t>
            </a:r>
            <a:r>
              <a:rPr lang="sv-SE" sz="1200" dirty="0" err="1"/>
              <a:t>harvested</a:t>
            </a:r>
            <a:r>
              <a:rPr lang="sv-SE" sz="1200" dirty="0"/>
              <a:t> by EOSC services.</a:t>
            </a:r>
          </a:p>
          <a:p>
            <a:endParaRPr lang="sv-SE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79F263-FEA7-4847-ACAC-A5CAC31BA666}"/>
              </a:ext>
            </a:extLst>
          </p:cNvPr>
          <p:cNvSpPr/>
          <p:nvPr/>
        </p:nvSpPr>
        <p:spPr>
          <a:xfrm>
            <a:off x="56304" y="110435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BF773B-2F43-FC4C-A427-87D8E79C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537" y="71755"/>
            <a:ext cx="5918926" cy="857250"/>
          </a:xfrm>
        </p:spPr>
        <p:txBody>
          <a:bodyPr/>
          <a:lstStyle/>
          <a:p>
            <a:r>
              <a:rPr lang="sv-SE" err="1"/>
              <a:t>PaNOSC</a:t>
            </a:r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D08A11-3256-1745-ACCB-65913762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38" y="2252922"/>
            <a:ext cx="4192898" cy="2162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E19A7-592E-1943-8B23-C8C94CF7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7" y="2072237"/>
            <a:ext cx="3494606" cy="25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CD73-F583-7F45-93EF-0A681A24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715" y="61324"/>
            <a:ext cx="5354353" cy="857251"/>
          </a:xfrm>
        </p:spPr>
        <p:txBody>
          <a:bodyPr/>
          <a:lstStyle/>
          <a:p>
            <a:r>
              <a:rPr lang="en-GB" err="1"/>
              <a:t>SciChat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B079C-8FD2-A646-A0B5-CB609E526873}"/>
              </a:ext>
            </a:extLst>
          </p:cNvPr>
          <p:cNvSpPr/>
          <p:nvPr/>
        </p:nvSpPr>
        <p:spPr>
          <a:xfrm>
            <a:off x="56304" y="110435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3FE8B-5AD3-2740-980D-E4C2BB0A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175" y="842211"/>
            <a:ext cx="4553920" cy="216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C13D0B-D77F-8A4A-94C7-B41FB80E07A3}"/>
              </a:ext>
            </a:extLst>
          </p:cNvPr>
          <p:cNvSpPr txBox="1"/>
          <p:nvPr/>
        </p:nvSpPr>
        <p:spPr>
          <a:xfrm>
            <a:off x="325527" y="724429"/>
            <a:ext cx="4272628" cy="3977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New concept for logbook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Enables a more interactive logbook experience, like annotating messages from NICOS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Good channel for communication with beamline staff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Based on open source projects Riot and Matrix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Integrated with </a:t>
            </a:r>
            <a:r>
              <a:rPr lang="en-GB" sz="1600" dirty="0" err="1"/>
              <a:t>SciCat</a:t>
            </a:r>
            <a:endParaRPr lang="en-GB" sz="1600" dirty="0"/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Tested successfully at V20 run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Has emojis but lacks key one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App exists for both Android &amp; iOS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Still more development and testing needed but looks promising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B894D2-5BC9-5B41-BAB9-34830EC14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175" y="3129430"/>
            <a:ext cx="4553920" cy="2014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2E0B8B-498C-F646-819E-9191D1E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139" y="3984896"/>
            <a:ext cx="170817" cy="170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3FD7B-9BC9-7242-B135-32D16726A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75" y="3530601"/>
            <a:ext cx="1604321" cy="1612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2C19B4-9A32-9E40-8540-0DE257131D6B}"/>
              </a:ext>
            </a:extLst>
          </p:cNvPr>
          <p:cNvSpPr/>
          <p:nvPr/>
        </p:nvSpPr>
        <p:spPr>
          <a:xfrm>
            <a:off x="6735134" y="3530601"/>
            <a:ext cx="2228865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46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431" y="110435"/>
            <a:ext cx="4578711" cy="857250"/>
          </a:xfrm>
        </p:spPr>
        <p:txBody>
          <a:bodyPr>
            <a:normAutofit/>
          </a:bodyPr>
          <a:lstStyle/>
          <a:p>
            <a:pPr algn="ctr"/>
            <a:r>
              <a:rPr lang="en-GB" b="1">
                <a:solidFill>
                  <a:schemeClr val="bg1">
                    <a:lumMod val="50000"/>
                  </a:schemeClr>
                </a:solidFill>
              </a:rPr>
              <a:t>User Office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11C1A-82A7-3F42-B5FE-5A552C019B2B}"/>
              </a:ext>
            </a:extLst>
          </p:cNvPr>
          <p:cNvSpPr txBox="1"/>
          <p:nvPr/>
        </p:nvSpPr>
        <p:spPr>
          <a:xfrm>
            <a:off x="56304" y="997821"/>
            <a:ext cx="4272628" cy="3977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Based of lessons learned from DUO, UAS, VUO and PASS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Will handle second call for DEMAX </a:t>
            </a:r>
            <a:br>
              <a:rPr lang="en-GB" sz="1600"/>
            </a:br>
            <a:r>
              <a:rPr lang="en-GB" sz="1600"/>
              <a:t>(deuteration lab) proposals in</a:t>
            </a:r>
            <a:br>
              <a:rPr lang="en-GB" sz="1600"/>
            </a:br>
            <a:r>
              <a:rPr lang="en-GB" sz="1600"/>
              <a:t>December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Work started with new User Officer</a:t>
            </a:r>
            <a:br>
              <a:rPr lang="en-GB" sz="1600"/>
            </a:br>
            <a:r>
              <a:rPr lang="en-GB" sz="1600"/>
              <a:t>Carina </a:t>
            </a:r>
            <a:r>
              <a:rPr lang="en-GB" sz="1600" err="1"/>
              <a:t>Lobley</a:t>
            </a:r>
            <a:endParaRPr lang="en-GB" sz="1600"/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Collaboration with MAX IV</a:t>
            </a:r>
          </a:p>
          <a:p>
            <a:pPr marL="396000" indent="-39600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/>
              <a:t>Recruitments delayed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B5455A-1AB6-A54A-906F-1EAE65269412}"/>
              </a:ext>
            </a:extLst>
          </p:cNvPr>
          <p:cNvSpPr/>
          <p:nvPr/>
        </p:nvSpPr>
        <p:spPr>
          <a:xfrm>
            <a:off x="56304" y="235909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06B4B-ED01-5547-ABEC-E4FD05695F98}"/>
              </a:ext>
            </a:extLst>
          </p:cNvPr>
          <p:cNvSpPr txBox="1"/>
          <p:nvPr/>
        </p:nvSpPr>
        <p:spPr>
          <a:xfrm>
            <a:off x="4941088" y="3067324"/>
            <a:ext cx="32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b="1"/>
              <a:t>Tight deadline in order to be ready for call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251931-4E5A-224A-8009-DDD3CC6F1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932" y="968027"/>
            <a:ext cx="4793298" cy="2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5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1282D-AE8E-0748-937A-858C135ADDBA}"/>
              </a:ext>
            </a:extLst>
          </p:cNvPr>
          <p:cNvSpPr/>
          <p:nvPr/>
        </p:nvSpPr>
        <p:spPr>
          <a:xfrm>
            <a:off x="56304" y="235909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41E45-6E3C-D84D-9367-BFE4B1189E18}"/>
              </a:ext>
            </a:extLst>
          </p:cNvPr>
          <p:cNvSpPr/>
          <p:nvPr/>
        </p:nvSpPr>
        <p:spPr>
          <a:xfrm>
            <a:off x="56304" y="110435"/>
            <a:ext cx="1940938" cy="73177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5ACF3-BD9E-1544-A412-38F8BDD42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42211"/>
            <a:ext cx="8742958" cy="36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hevron 41">
            <a:extLst>
              <a:ext uri="{FF2B5EF4-FFF2-40B4-BE49-F238E27FC236}">
                <a16:creationId xmlns:a16="http://schemas.microsoft.com/office/drawing/2014/main" id="{D1F29B72-72A1-314C-8265-BBD69F68B7D1}"/>
              </a:ext>
            </a:extLst>
          </p:cNvPr>
          <p:cNvSpPr/>
          <p:nvPr/>
        </p:nvSpPr>
        <p:spPr>
          <a:xfrm>
            <a:off x="3633249" y="2083090"/>
            <a:ext cx="1891442" cy="50046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C0B747F0-9889-7F40-B126-5077337AF4A3}"/>
              </a:ext>
            </a:extLst>
          </p:cNvPr>
          <p:cNvSpPr/>
          <p:nvPr/>
        </p:nvSpPr>
        <p:spPr>
          <a:xfrm>
            <a:off x="83634" y="2083090"/>
            <a:ext cx="1891442" cy="50046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41" name="Chevron 40">
            <a:extLst>
              <a:ext uri="{FF2B5EF4-FFF2-40B4-BE49-F238E27FC236}">
                <a16:creationId xmlns:a16="http://schemas.microsoft.com/office/drawing/2014/main" id="{B8650CA7-870D-424E-B78F-076767B01705}"/>
              </a:ext>
            </a:extLst>
          </p:cNvPr>
          <p:cNvSpPr/>
          <p:nvPr/>
        </p:nvSpPr>
        <p:spPr>
          <a:xfrm>
            <a:off x="1858441" y="2083090"/>
            <a:ext cx="1891442" cy="50046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43" name="Chevron 42">
            <a:extLst>
              <a:ext uri="{FF2B5EF4-FFF2-40B4-BE49-F238E27FC236}">
                <a16:creationId xmlns:a16="http://schemas.microsoft.com/office/drawing/2014/main" id="{A3ABB278-D1BE-F44D-86AB-79B36F7F08FE}"/>
              </a:ext>
            </a:extLst>
          </p:cNvPr>
          <p:cNvSpPr/>
          <p:nvPr/>
        </p:nvSpPr>
        <p:spPr>
          <a:xfrm>
            <a:off x="5408056" y="2083090"/>
            <a:ext cx="1891442" cy="50046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6FA9CD38-CA82-F54F-8B91-F6BEAD079B06}"/>
              </a:ext>
            </a:extLst>
          </p:cNvPr>
          <p:cNvSpPr/>
          <p:nvPr/>
        </p:nvSpPr>
        <p:spPr>
          <a:xfrm>
            <a:off x="7182863" y="2083090"/>
            <a:ext cx="1891442" cy="50046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2A8D1D-B714-ED48-9FA8-9D411BA188BC}"/>
              </a:ext>
            </a:extLst>
          </p:cNvPr>
          <p:cNvSpPr txBox="1"/>
          <p:nvPr/>
        </p:nvSpPr>
        <p:spPr>
          <a:xfrm>
            <a:off x="357046" y="2194824"/>
            <a:ext cx="1391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User Registration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BB5DDD-4226-904C-A232-DD93424E42D5}"/>
              </a:ext>
            </a:extLst>
          </p:cNvPr>
          <p:cNvSpPr txBox="1"/>
          <p:nvPr/>
        </p:nvSpPr>
        <p:spPr>
          <a:xfrm>
            <a:off x="16730" y="2636491"/>
            <a:ext cx="19737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Users register with their personal information.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Registration is a pre-requisite to submission of a proposal.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With details of registered users, ESS has a database of interested people with whom we can communicate.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Registered users who also come to ESS will need to provide sufficient personal information for physical access to site and digital access to systems.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After a visit to ESS, this record will need to link to radiation dosimetry records to prevent further access once limits are reached.</a:t>
            </a:r>
          </a:p>
          <a:p>
            <a:endParaRPr lang="en-GB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8D45D-22F4-904C-B080-A646F69E5FFA}"/>
              </a:ext>
            </a:extLst>
          </p:cNvPr>
          <p:cNvSpPr txBox="1"/>
          <p:nvPr/>
        </p:nvSpPr>
        <p:spPr>
          <a:xfrm>
            <a:off x="2047622" y="2190001"/>
            <a:ext cx="16341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Proposal Submission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9F1603-1C53-B14A-92DF-9B2DFFF5F084}"/>
              </a:ext>
            </a:extLst>
          </p:cNvPr>
          <p:cNvSpPr txBox="1"/>
          <p:nvPr/>
        </p:nvSpPr>
        <p:spPr>
          <a:xfrm>
            <a:off x="1888739" y="966963"/>
            <a:ext cx="197376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Users will propose the scientific experiments they wish to carry out.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This will be reviewed for feasibility, safety and excellence.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The users will be notified of the success or otherwise for the proposal.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BDE969-0C49-7E42-B024-60C6F9852799}"/>
              </a:ext>
            </a:extLst>
          </p:cNvPr>
          <p:cNvSpPr txBox="1"/>
          <p:nvPr/>
        </p:nvSpPr>
        <p:spPr>
          <a:xfrm>
            <a:off x="3804354" y="2194824"/>
            <a:ext cx="18020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Experiment Scheduling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BE7D27-D52E-2D47-9F6B-C773395D6077}"/>
              </a:ext>
            </a:extLst>
          </p:cNvPr>
          <p:cNvSpPr txBox="1"/>
          <p:nvPr/>
        </p:nvSpPr>
        <p:spPr>
          <a:xfrm>
            <a:off x="3493123" y="2636491"/>
            <a:ext cx="1973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The software will contain the ESS run schedule.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The user may be able to highlight dates that are not possible for them to attend or that are particularly good.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Instrument scientists will schedule the accepted experiments in time when ESS is running.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Scheduling will cover scheduling the instrument, a local contact, required sample environments and user labs.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The user and all those involved will be notified of the final schedule for them.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32FA34-AB75-DB49-BE95-4B48E6887A1C}"/>
              </a:ext>
            </a:extLst>
          </p:cNvPr>
          <p:cNvSpPr txBox="1"/>
          <p:nvPr/>
        </p:nvSpPr>
        <p:spPr>
          <a:xfrm>
            <a:off x="5621899" y="2190001"/>
            <a:ext cx="1643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Experiment Planning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5E9740-BCFD-4F45-BE66-35ACC36E86B7}"/>
              </a:ext>
            </a:extLst>
          </p:cNvPr>
          <p:cNvSpPr txBox="1"/>
          <p:nvPr/>
        </p:nvSpPr>
        <p:spPr>
          <a:xfrm>
            <a:off x="5366894" y="274466"/>
            <a:ext cx="197376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The user will input which scientist are actually coming and when they will arrive.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The user will complete required safety documentation and carry out necessary training.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The user will book required accommodation via ESS.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The user will ship their samples to ESS.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Access cards and any other required materials will be prepared.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6B743C-3600-C549-B3A2-C3127E337BA1}"/>
              </a:ext>
            </a:extLst>
          </p:cNvPr>
          <p:cNvSpPr txBox="1"/>
          <p:nvPr/>
        </p:nvSpPr>
        <p:spPr>
          <a:xfrm>
            <a:off x="7713999" y="2190001"/>
            <a:ext cx="877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Reporting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00DEC-19DF-B949-A1D3-6F5748182F16}"/>
              </a:ext>
            </a:extLst>
          </p:cNvPr>
          <p:cNvSpPr txBox="1"/>
          <p:nvPr/>
        </p:nvSpPr>
        <p:spPr>
          <a:xfrm>
            <a:off x="6969516" y="2636491"/>
            <a:ext cx="1973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User will provide feedback about their experiment.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>
                <a:solidFill>
                  <a:srgbClr val="0070C0"/>
                </a:solidFill>
              </a:rPr>
              <a:t>User will provide a brief scientific report of their results.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Legitimate costs need to be reimbursed and invoiced costs paid.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User costs should be recorded and reported against an experiment.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900"/>
              <a:t>KPIs to be reported to ESS management.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GB" sz="900"/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GB" sz="900"/>
          </a:p>
          <a:p>
            <a:endParaRPr lang="en-GB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73B212-85D8-9F4E-9916-94EEAC79FEDE}"/>
              </a:ext>
            </a:extLst>
          </p:cNvPr>
          <p:cNvSpPr txBox="1"/>
          <p:nvPr/>
        </p:nvSpPr>
        <p:spPr>
          <a:xfrm>
            <a:off x="114080" y="80721"/>
            <a:ext cx="386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User Journey with User Office Software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13DC62-45B5-7043-BAF7-025551C4B2C7}"/>
              </a:ext>
            </a:extLst>
          </p:cNvPr>
          <p:cNvSpPr/>
          <p:nvPr/>
        </p:nvSpPr>
        <p:spPr>
          <a:xfrm>
            <a:off x="49558" y="365657"/>
            <a:ext cx="1698766" cy="31428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ED2068-5252-7145-9BE4-A65E5994E828}"/>
              </a:ext>
            </a:extLst>
          </p:cNvPr>
          <p:cNvSpPr txBox="1"/>
          <p:nvPr/>
        </p:nvSpPr>
        <p:spPr>
          <a:xfrm>
            <a:off x="1953530" y="593934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Learning Management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07B38C-4E7E-C64D-9FDE-701A5400256F}"/>
              </a:ext>
            </a:extLst>
          </p:cNvPr>
          <p:cNvSpPr txBox="1"/>
          <p:nvPr/>
        </p:nvSpPr>
        <p:spPr>
          <a:xfrm>
            <a:off x="182464" y="593934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Active Directory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626340-4E09-7B40-A8E5-69A6C9B6396C}"/>
              </a:ext>
            </a:extLst>
          </p:cNvPr>
          <p:cNvSpPr txBox="1"/>
          <p:nvPr/>
        </p:nvSpPr>
        <p:spPr>
          <a:xfrm>
            <a:off x="3724596" y="593934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Sample handling (EAM)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7A0657-58DE-DB48-B46B-09FE6E8650A1}"/>
              </a:ext>
            </a:extLst>
          </p:cNvPr>
          <p:cNvSpPr txBox="1"/>
          <p:nvPr/>
        </p:nvSpPr>
        <p:spPr>
          <a:xfrm>
            <a:off x="5495662" y="593933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Email</a:t>
            </a:r>
          </a:p>
          <a:p>
            <a:pPr algn="ctr"/>
            <a:r>
              <a:rPr lang="en-GB"/>
              <a:t>Notification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0296ED-B30E-8C4C-9CC4-3361EE1EFC63}"/>
              </a:ext>
            </a:extLst>
          </p:cNvPr>
          <p:cNvSpPr txBox="1"/>
          <p:nvPr/>
        </p:nvSpPr>
        <p:spPr>
          <a:xfrm>
            <a:off x="7268092" y="593933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Metadata</a:t>
            </a:r>
          </a:p>
          <a:p>
            <a:pPr algn="ctr"/>
            <a:r>
              <a:rPr lang="en-GB"/>
              <a:t>catalogue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68F99F-6BE6-2445-BFBD-5C996D0A0F7B}"/>
              </a:ext>
            </a:extLst>
          </p:cNvPr>
          <p:cNvSpPr txBox="1"/>
          <p:nvPr/>
        </p:nvSpPr>
        <p:spPr>
          <a:xfrm>
            <a:off x="7265298" y="3315834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Report</a:t>
            </a:r>
          </a:p>
          <a:p>
            <a:pPr algn="ctr"/>
            <a:r>
              <a:rPr lang="en-GB"/>
              <a:t>generation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E71799-F771-ED44-B093-612E9F06018E}"/>
              </a:ext>
            </a:extLst>
          </p:cNvPr>
          <p:cNvSpPr txBox="1"/>
          <p:nvPr/>
        </p:nvSpPr>
        <p:spPr>
          <a:xfrm>
            <a:off x="5495662" y="3315833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Storage</a:t>
            </a:r>
          </a:p>
          <a:p>
            <a:pPr algn="ctr"/>
            <a:r>
              <a:rPr lang="en-GB" dirty="0"/>
              <a:t>System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AB20CD-D1BF-D842-A14A-01EEE624C86A}"/>
              </a:ext>
            </a:extLst>
          </p:cNvPr>
          <p:cNvSpPr txBox="1"/>
          <p:nvPr/>
        </p:nvSpPr>
        <p:spPr>
          <a:xfrm>
            <a:off x="3724596" y="3321898"/>
            <a:ext cx="1642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And more…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4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84534</TotalTime>
  <Words>673</Words>
  <Application>Microsoft Macintosh PowerPoint</Application>
  <PresentationFormat>On-screen Show (16:9)</PresentationFormat>
  <Paragraphs>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Mangal</vt:lpstr>
      <vt:lpstr>Office Theme</vt:lpstr>
      <vt:lpstr>Scientific Web Applications Update </vt:lpstr>
      <vt:lpstr>Web Team</vt:lpstr>
      <vt:lpstr>SciCAT</vt:lpstr>
      <vt:lpstr>PaNOSC</vt:lpstr>
      <vt:lpstr>PaNOSC</vt:lpstr>
      <vt:lpstr>SciChat</vt:lpstr>
      <vt:lpstr>User Office</vt:lpstr>
      <vt:lpstr>PowerPoint Presentation</vt:lpstr>
      <vt:lpstr>PowerPoint Presentation</vt:lpstr>
      <vt:lpstr>Technologies &amp; Decisions</vt:lpstr>
      <vt:lpstr>Tests and more tests</vt:lpstr>
      <vt:lpstr>Risks &amp; mitigations</vt:lpstr>
      <vt:lpstr>Summary</vt:lpstr>
    </vt:vector>
  </TitlesOfParts>
  <Manager/>
  <Company>Eckardt ApS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Rasmus Eckardt</dc:creator>
  <cp:keywords/>
  <dc:description/>
  <cp:lastModifiedBy>Microsoft Office User</cp:lastModifiedBy>
  <cp:revision>314</cp:revision>
  <dcterms:created xsi:type="dcterms:W3CDTF">2015-11-24T09:32:31Z</dcterms:created>
  <dcterms:modified xsi:type="dcterms:W3CDTF">2019-09-23T17:53:18Z</dcterms:modified>
  <cp:category/>
</cp:coreProperties>
</file>