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8"/>
  </p:notesMasterIdLst>
  <p:handoutMasterIdLst>
    <p:handoutMasterId r:id="rId19"/>
  </p:handoutMasterIdLst>
  <p:sldIdLst>
    <p:sldId id="259" r:id="rId2"/>
    <p:sldId id="600" r:id="rId3"/>
    <p:sldId id="590" r:id="rId4"/>
    <p:sldId id="598" r:id="rId5"/>
    <p:sldId id="324" r:id="rId6"/>
    <p:sldId id="587" r:id="rId7"/>
    <p:sldId id="588" r:id="rId8"/>
    <p:sldId id="601" r:id="rId9"/>
    <p:sldId id="591" r:id="rId10"/>
    <p:sldId id="593" r:id="rId11"/>
    <p:sldId id="589" r:id="rId12"/>
    <p:sldId id="597" r:id="rId13"/>
    <p:sldId id="426" r:id="rId14"/>
    <p:sldId id="599" r:id="rId15"/>
    <p:sldId id="586" r:id="rId16"/>
    <p:sldId id="367" r:id="rId17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776">
          <p15:clr>
            <a:srgbClr val="A4A3A4"/>
          </p15:clr>
        </p15:guide>
        <p15:guide id="4" orient="horz" pos="63">
          <p15:clr>
            <a:srgbClr val="A4A3A4"/>
          </p15:clr>
        </p15:guide>
        <p15:guide id="5" pos="38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80F"/>
    <a:srgbClr val="82AA1E"/>
    <a:srgbClr val="8AB80F"/>
    <a:srgbClr val="82B819"/>
    <a:srgbClr val="C86BA4"/>
    <a:srgbClr val="82AF19"/>
    <a:srgbClr val="485156"/>
    <a:srgbClr val="8AB805"/>
    <a:srgbClr val="7D0046"/>
    <a:srgbClr val="9BBE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16" autoAdjust="0"/>
    <p:restoredTop sz="94571"/>
  </p:normalViewPr>
  <p:slideViewPr>
    <p:cSldViewPr snapToGrid="0" snapToObjects="1">
      <p:cViewPr varScale="1">
        <p:scale>
          <a:sx n="113" d="100"/>
          <a:sy n="113" d="100"/>
        </p:scale>
        <p:origin x="200" y="992"/>
      </p:cViewPr>
      <p:guideLst>
        <p:guide orient="horz" pos="1620"/>
        <p:guide pos="2880"/>
        <p:guide pos="2776"/>
        <p:guide orient="horz" pos="63"/>
        <p:guide pos="38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9" d="100"/>
        <a:sy n="109" d="100"/>
      </p:scale>
      <p:origin x="0" y="1280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F373C-62F2-E542-A31B-D414FBBD2CE2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329FE-1567-AC46-B510-35DD9DCF628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536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95BDF-3F42-4B44-9926-2C470335BF83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60E1A-7BE3-3D46-9629-02100BF9516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1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0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9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9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r>
              <a:rPr lang="da-DK" dirty="0"/>
              <a:t> and </a:t>
            </a:r>
            <a:r>
              <a:rPr lang="da-DK" dirty="0" err="1"/>
              <a:t>second</a:t>
            </a:r>
            <a:r>
              <a:rPr lang="da-DK" dirty="0"/>
              <a:t> line of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493095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subtitlte</a:t>
            </a:r>
            <a:endParaRPr lang="da-DK" dirty="0"/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 dirty="0"/>
              <a:t>Drag </a:t>
            </a:r>
            <a:r>
              <a:rPr lang="da-DK" dirty="0" err="1"/>
              <a:t>picture</a:t>
            </a:r>
            <a:r>
              <a:rPr lang="da-DK" dirty="0"/>
              <a:t> or </a:t>
            </a:r>
            <a:r>
              <a:rPr lang="da-DK" dirty="0" err="1"/>
              <a:t>click</a:t>
            </a:r>
            <a:r>
              <a:rPr lang="da-DK" dirty="0"/>
              <a:t> on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537" y="71755"/>
            <a:ext cx="5918926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0903"/>
            <a:ext cx="8229600" cy="3453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0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5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2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5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6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5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3028" y="205979"/>
            <a:ext cx="5918926" cy="85725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BC99C-C17F-0247-AD48-9BD861AA6815}" type="datetimeFigureOut">
              <a:rPr lang="da-DK" smtClean="0"/>
              <a:t>20/09/2019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112" y="188774"/>
            <a:ext cx="1183341" cy="6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1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gif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tiff"/><Relationship Id="rId7" Type="http://schemas.openxmlformats.org/officeDocument/2006/relationships/image" Target="../media/image1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7700" y="1657354"/>
            <a:ext cx="6017102" cy="1102519"/>
          </a:xfrm>
        </p:spPr>
        <p:txBody>
          <a:bodyPr>
            <a:normAutofit fontScale="90000"/>
          </a:bodyPr>
          <a:lstStyle/>
          <a:p>
            <a:r>
              <a:rPr lang="en-GB" dirty="0"/>
              <a:t>Data Management Group Update</a:t>
            </a:r>
            <a:br>
              <a:rPr lang="en-GB" dirty="0"/>
            </a:br>
            <a:r>
              <a:rPr lang="en-GB" sz="2000" dirty="0"/>
              <a:t>Experiment Control and Data Curation (ECDC)</a:t>
            </a:r>
            <a:br>
              <a:rPr lang="en-GB" sz="2000" dirty="0"/>
            </a:br>
            <a:r>
              <a:rPr lang="en-GB" sz="2000" dirty="0"/>
              <a:t>Beamline Controls Team (BCG/BCT)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06300" y="2763837"/>
            <a:ext cx="4930950" cy="179248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DMSC STAP </a:t>
            </a:r>
            <a:r>
              <a:rPr lang="mr-IN" dirty="0"/>
              <a:t>–</a:t>
            </a:r>
            <a:r>
              <a:rPr lang="en-US" dirty="0"/>
              <a:t> September 2019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European Spallation Source, Lund, Sweden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40071" y="6723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03825" y="3986098"/>
            <a:ext cx="826727" cy="100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34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D0337C-7FDC-E946-B007-9A684DDD1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082800"/>
            <a:ext cx="5378547" cy="281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ADBF1-E8DE-6E46-8810-0415260C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755"/>
            <a:ext cx="7074263" cy="857250"/>
          </a:xfrm>
        </p:spPr>
        <p:txBody>
          <a:bodyPr/>
          <a:lstStyle/>
          <a:p>
            <a:r>
              <a:rPr lang="en-GB" dirty="0"/>
              <a:t>Recent and Ongoing Streaming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8AB56-A242-C14A-BF78-5A1455D89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0903"/>
            <a:ext cx="7569200" cy="330409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Getting data to Mantid</a:t>
            </a:r>
          </a:p>
          <a:p>
            <a:r>
              <a:rPr lang="en-GB" dirty="0"/>
              <a:t>Geometry constructor as tool to check and update the NeXus instrument geometry and the device configuration</a:t>
            </a:r>
          </a:p>
          <a:p>
            <a:r>
              <a:rPr lang="en-GB" dirty="0"/>
              <a:t>Updates to file writer modules </a:t>
            </a:r>
            <a:br>
              <a:rPr lang="en-GB" dirty="0"/>
            </a:br>
            <a:r>
              <a:rPr lang="en-GB" dirty="0"/>
              <a:t>(how files are written) and </a:t>
            </a:r>
            <a:br>
              <a:rPr lang="en-GB" dirty="0"/>
            </a:br>
            <a:r>
              <a:rPr lang="en-GB" dirty="0"/>
              <a:t>for running file writers </a:t>
            </a:r>
            <a:br>
              <a:rPr lang="en-GB" dirty="0"/>
            </a:br>
            <a:r>
              <a:rPr lang="en-GB" dirty="0"/>
              <a:t>in a central pool</a:t>
            </a:r>
          </a:p>
          <a:p>
            <a:r>
              <a:rPr lang="en-GB" dirty="0"/>
              <a:t>Testing and updating </a:t>
            </a:r>
            <a:br>
              <a:rPr lang="en-GB" dirty="0"/>
            </a:br>
            <a:r>
              <a:rPr lang="en-GB" dirty="0"/>
              <a:t>Kafka AD plugin for </a:t>
            </a:r>
            <a:br>
              <a:rPr lang="en-GB" dirty="0"/>
            </a:br>
            <a:r>
              <a:rPr lang="en-GB" dirty="0"/>
              <a:t>ODIN or sample </a:t>
            </a:r>
            <a:br>
              <a:rPr lang="en-GB" dirty="0"/>
            </a:br>
            <a:r>
              <a:rPr lang="en-GB" dirty="0"/>
              <a:t>cameras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0973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89F9-1D04-864B-893E-4E92FBC7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64C07-C8E2-DD48-8C53-9753704FA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900" y="1140902"/>
            <a:ext cx="6273800" cy="3837497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Martin left – Recruitment ongoing</a:t>
            </a:r>
          </a:p>
          <a:p>
            <a:r>
              <a:rPr lang="en-GB" dirty="0"/>
              <a:t>No progress on the front end data format</a:t>
            </a:r>
          </a:p>
          <a:p>
            <a:r>
              <a:rPr lang="en-GB" dirty="0"/>
              <a:t>Delays to the readout slow control</a:t>
            </a:r>
          </a:p>
          <a:p>
            <a:r>
              <a:rPr lang="en-GB" dirty="0"/>
              <a:t>Source timing information available from prototype readout system (through from MRF) for ”TOF” referencing in the event formation unit</a:t>
            </a:r>
          </a:p>
          <a:p>
            <a:r>
              <a:rPr lang="en-GB" dirty="0"/>
              <a:t>Continuous engagement with ESS DG, for example software engineering workshop, tests in the LU test facility, etc</a:t>
            </a:r>
          </a:p>
          <a:p>
            <a:r>
              <a:rPr lang="en-GB" dirty="0"/>
              <a:t>Interactions with Instrument Teams</a:t>
            </a:r>
          </a:p>
          <a:p>
            <a:pPr lvl="1"/>
            <a:r>
              <a:rPr lang="en-GB" dirty="0"/>
              <a:t>ODIN, DREAM, BIFROST</a:t>
            </a:r>
          </a:p>
          <a:p>
            <a:pPr lvl="1"/>
            <a:r>
              <a:rPr lang="en-GB" dirty="0"/>
              <a:t>Loki test experiment in the next months at ISIS with most realistic readout setup to date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A56FC-DA94-3845-B105-7D970CBAFD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07872"/>
            <a:ext cx="2317955" cy="1738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676000-313F-504E-B9CA-05C90202B2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0903"/>
            <a:ext cx="2317955" cy="173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10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9E4D-87F6-714C-B1FC-65FAC978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Beamline Controls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6C786-0C3A-F04E-AF2D-9F016D8EE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Still no official recognition from ICS management</a:t>
            </a:r>
          </a:p>
          <a:p>
            <a:r>
              <a:rPr lang="en-GB" dirty="0"/>
              <a:t>ICS WP12 has three coordinators and three integrators </a:t>
            </a:r>
            <a:br>
              <a:rPr lang="en-GB" dirty="0"/>
            </a:br>
            <a:r>
              <a:rPr lang="en-GB" dirty="0"/>
              <a:t>(total of two ESS employees)</a:t>
            </a:r>
          </a:p>
          <a:p>
            <a:r>
              <a:rPr lang="en-GB" dirty="0"/>
              <a:t>Mostly constructive relationship, processes and workflows are still developing on both sides. </a:t>
            </a:r>
          </a:p>
          <a:p>
            <a:r>
              <a:rPr lang="en-GB" dirty="0"/>
              <a:t>Varying levels of engagement with other parts of ICS </a:t>
            </a:r>
            <a:br>
              <a:rPr lang="en-GB" dirty="0"/>
            </a:br>
            <a:r>
              <a:rPr lang="en-GB" dirty="0"/>
              <a:t>(for example Infrastructure and PSS)</a:t>
            </a:r>
          </a:p>
          <a:p>
            <a:r>
              <a:rPr lang="en-GB" dirty="0"/>
              <a:t>Integration of NSS controls </a:t>
            </a:r>
            <a:br>
              <a:rPr lang="en-GB" dirty="0"/>
            </a:br>
            <a:r>
              <a:rPr lang="en-GB" dirty="0"/>
              <a:t>staff improving</a:t>
            </a:r>
          </a:p>
          <a:p>
            <a:r>
              <a:rPr lang="en-GB" dirty="0"/>
              <a:t>Little progress on timestamping </a:t>
            </a:r>
            <a:br>
              <a:rPr lang="en-GB" dirty="0"/>
            </a:br>
            <a:r>
              <a:rPr lang="en-GB" dirty="0"/>
              <a:t>for motion (and sample </a:t>
            </a:r>
            <a:br>
              <a:rPr lang="en-GB" dirty="0"/>
            </a:br>
            <a:r>
              <a:rPr lang="en-GB" dirty="0"/>
              <a:t>environment) equipment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BCFAC-9DE0-D943-801F-E70B009766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400" y="3020621"/>
            <a:ext cx="4292600" cy="24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14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0412-B02D-0345-8D4C-2FE1D1020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Utgård / Ymir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DEDEC9-2953-7C47-8FD9-9FF116E83C82}"/>
              </a:ext>
            </a:extLst>
          </p:cNvPr>
          <p:cNvSpPr txBox="1">
            <a:spLocks/>
          </p:cNvSpPr>
          <p:nvPr/>
        </p:nvSpPr>
        <p:spPr>
          <a:xfrm>
            <a:off x="310633" y="926662"/>
            <a:ext cx="4092033" cy="409689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IBM Spectrum Scale on loan until March – guaranteed I/O 24 GB/s. Testing for </a:t>
            </a:r>
          </a:p>
          <a:p>
            <a:pPr lvl="1"/>
            <a:r>
              <a:rPr lang="en-GB" dirty="0"/>
              <a:t>Performance</a:t>
            </a:r>
          </a:p>
          <a:p>
            <a:pPr lvl="1"/>
            <a:r>
              <a:rPr lang="en-GB" dirty="0"/>
              <a:t>Scalability</a:t>
            </a:r>
          </a:p>
          <a:p>
            <a:pPr lvl="1"/>
            <a:r>
              <a:rPr lang="en-GB" dirty="0"/>
              <a:t>Reliability</a:t>
            </a:r>
          </a:p>
          <a:p>
            <a:pPr lvl="1"/>
            <a:r>
              <a:rPr lang="en-GB" dirty="0"/>
              <a:t>Deployment</a:t>
            </a:r>
          </a:p>
          <a:p>
            <a:r>
              <a:rPr lang="en-GB" dirty="0"/>
              <a:t>Took time to set up networking and test cluster machines, buying odds and ends, good support from ICS.</a:t>
            </a:r>
          </a:p>
          <a:p>
            <a:r>
              <a:rPr lang="en-GB" i="1" dirty="0"/>
              <a:t>Ymir</a:t>
            </a:r>
            <a:r>
              <a:rPr lang="en-GB" dirty="0"/>
              <a:t> demo beamline for hands-on work with BCT</a:t>
            </a:r>
          </a:p>
          <a:p>
            <a:pPr lvl="1"/>
            <a:r>
              <a:rPr lang="en-GB" dirty="0"/>
              <a:t>sample area with infrastructure and supplies</a:t>
            </a:r>
          </a:p>
          <a:p>
            <a:pPr lvl="1"/>
            <a:r>
              <a:rPr lang="en-GB" dirty="0"/>
              <a:t>devices to be integrated and operated</a:t>
            </a:r>
          </a:p>
          <a:p>
            <a:pPr lvl="1"/>
            <a:r>
              <a:rPr lang="en-GB" dirty="0"/>
              <a:t>“cabin” with workstation &amp; screens</a:t>
            </a:r>
          </a:p>
          <a:p>
            <a:r>
              <a:rPr lang="en-GB" dirty="0"/>
              <a:t>ECDC VIP demo days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C0768-FD4D-184A-B124-8D60B3DF31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460" y="929005"/>
            <a:ext cx="2006702" cy="2675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634656-9427-584A-AC8D-2874A90AC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49" t="3146" r="21325"/>
          <a:stretch/>
        </p:blipFill>
        <p:spPr>
          <a:xfrm>
            <a:off x="6979920" y="929005"/>
            <a:ext cx="1170432" cy="2591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13E486-0DEF-F646-9EBC-0B2C44263E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" t="32316" r="2909" b="2042"/>
          <a:stretch/>
        </p:blipFill>
        <p:spPr>
          <a:xfrm>
            <a:off x="5735111" y="929005"/>
            <a:ext cx="1244810" cy="116530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315256-3CCA-DB48-964C-44E2FBD6E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979920" y="3520439"/>
            <a:ext cx="2164079" cy="162305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FF17F4-3303-CC4F-8671-D207112C3B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392" y="2096728"/>
            <a:ext cx="2456528" cy="3275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415A41-1430-C94B-B3BA-60F4DADF61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63" r="7259"/>
          <a:stretch/>
        </p:blipFill>
        <p:spPr>
          <a:xfrm>
            <a:off x="4521167" y="926662"/>
            <a:ext cx="1230489" cy="11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88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8046C-4963-DB43-8E87-9516AB1DE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6C22-E703-AA42-86AD-B3CBFA2BB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5245" y="1060238"/>
            <a:ext cx="4938889" cy="4083262"/>
          </a:xfrm>
        </p:spPr>
        <p:txBody>
          <a:bodyPr>
            <a:normAutofit fontScale="47500" lnSpcReduction="20000"/>
          </a:bodyPr>
          <a:lstStyle/>
          <a:p>
            <a:r>
              <a:rPr lang="en-GB" dirty="0"/>
              <a:t>December: SANS as final experiment at V20 (HZB/BER)</a:t>
            </a:r>
          </a:p>
          <a:p>
            <a:r>
              <a:rPr lang="en-GB" dirty="0"/>
              <a:t>DREAM may use DENEX as reference in November</a:t>
            </a:r>
          </a:p>
          <a:p>
            <a:endParaRPr lang="en-GB" dirty="0"/>
          </a:p>
          <a:p>
            <a:r>
              <a:rPr lang="en-GB" dirty="0"/>
              <a:t>Instrument specific NICOS UIs and workflows</a:t>
            </a:r>
          </a:p>
          <a:p>
            <a:r>
              <a:rPr lang="en-GB" dirty="0"/>
              <a:t>Detector Readout integration and EFU implementation</a:t>
            </a:r>
          </a:p>
          <a:p>
            <a:r>
              <a:rPr lang="en-GB" dirty="0"/>
              <a:t>Working with instrument teams on planning for installations and commissioning: BCT, TG3, Detectors</a:t>
            </a:r>
          </a:p>
          <a:p>
            <a:r>
              <a:rPr lang="en-GB" dirty="0"/>
              <a:t>BCT hardware integration</a:t>
            </a:r>
          </a:p>
          <a:p>
            <a:endParaRPr lang="en-GB" dirty="0"/>
          </a:p>
          <a:p>
            <a:r>
              <a:rPr lang="en-GB" dirty="0"/>
              <a:t>Governance - ECP/BCT Steering Committee</a:t>
            </a:r>
          </a:p>
          <a:p>
            <a:pPr lvl="1"/>
            <a:r>
              <a:rPr lang="en-GB" dirty="0"/>
              <a:t>Today: ICS, all NSS stakeholders, in kind + Andrew Jackson</a:t>
            </a:r>
          </a:p>
          <a:p>
            <a:pPr lvl="1"/>
            <a:r>
              <a:rPr lang="en-GB" dirty="0"/>
              <a:t>Nimble is the future: </a:t>
            </a:r>
          </a:p>
          <a:p>
            <a:pPr lvl="2"/>
            <a:r>
              <a:rPr lang="en-GB" dirty="0"/>
              <a:t>Andrew Jackson (LOKI, Neutron Instruments)</a:t>
            </a:r>
          </a:p>
          <a:p>
            <a:pPr lvl="2"/>
            <a:r>
              <a:rPr lang="en-GB" dirty="0"/>
              <a:t>Rasmus Toft-Petersen (BIFROST)</a:t>
            </a:r>
          </a:p>
          <a:p>
            <a:pPr lvl="2"/>
            <a:r>
              <a:rPr lang="en-GB" dirty="0"/>
              <a:t>Marie-Louise Ainalem (NSS Planner)</a:t>
            </a:r>
          </a:p>
          <a:p>
            <a:pPr lvl="2"/>
            <a:endParaRPr lang="en-GB" dirty="0"/>
          </a:p>
          <a:p>
            <a:r>
              <a:rPr lang="en-GB" dirty="0"/>
              <a:t>Need to ramp up staff for instrument integration</a:t>
            </a:r>
            <a:br>
              <a:rPr lang="en-GB" dirty="0"/>
            </a:br>
            <a:r>
              <a:rPr lang="en-GB" dirty="0"/>
              <a:t>(running recruitments are replacements)</a:t>
            </a:r>
          </a:p>
          <a:p>
            <a:endParaRPr lang="en-GB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1CB4445-8CFD-DA41-BD65-88ABF8495943}"/>
              </a:ext>
            </a:extLst>
          </p:cNvPr>
          <p:cNvSpPr/>
          <p:nvPr/>
        </p:nvSpPr>
        <p:spPr>
          <a:xfrm>
            <a:off x="315142" y="-417688"/>
            <a:ext cx="2624792" cy="6400799"/>
          </a:xfrm>
          <a:custGeom>
            <a:avLst/>
            <a:gdLst>
              <a:gd name="connsiteX0" fmla="*/ 146874 w 2148923"/>
              <a:gd name="connsiteY0" fmla="*/ 5520267 h 5520267"/>
              <a:gd name="connsiteX1" fmla="*/ 1614430 w 2148923"/>
              <a:gd name="connsiteY1" fmla="*/ 4233334 h 5520267"/>
              <a:gd name="connsiteX2" fmla="*/ 1614430 w 2148923"/>
              <a:gd name="connsiteY2" fmla="*/ 4233334 h 5520267"/>
              <a:gd name="connsiteX3" fmla="*/ 1433808 w 2148923"/>
              <a:gd name="connsiteY3" fmla="*/ 2619023 h 5520267"/>
              <a:gd name="connsiteX4" fmla="*/ 553274 w 2148923"/>
              <a:gd name="connsiteY4" fmla="*/ 3522134 h 5520267"/>
              <a:gd name="connsiteX5" fmla="*/ 2145008 w 2148923"/>
              <a:gd name="connsiteY5" fmla="*/ 2844800 h 5520267"/>
              <a:gd name="connsiteX6" fmla="*/ 119 w 2148923"/>
              <a:gd name="connsiteY6" fmla="*/ 2122312 h 5520267"/>
              <a:gd name="connsiteX7" fmla="*/ 2043408 w 2148923"/>
              <a:gd name="connsiteY7" fmla="*/ 1151467 h 5520267"/>
              <a:gd name="connsiteX8" fmla="*/ 1614430 w 2148923"/>
              <a:gd name="connsiteY8" fmla="*/ 293512 h 5520267"/>
              <a:gd name="connsiteX9" fmla="*/ 1998252 w 2148923"/>
              <a:gd name="connsiteY9" fmla="*/ 0 h 5520267"/>
              <a:gd name="connsiteX0" fmla="*/ 146874 w 2148923"/>
              <a:gd name="connsiteY0" fmla="*/ 5520267 h 5520267"/>
              <a:gd name="connsiteX1" fmla="*/ 1614430 w 2148923"/>
              <a:gd name="connsiteY1" fmla="*/ 4233334 h 5520267"/>
              <a:gd name="connsiteX2" fmla="*/ 1433808 w 2148923"/>
              <a:gd name="connsiteY2" fmla="*/ 2619023 h 5520267"/>
              <a:gd name="connsiteX3" fmla="*/ 553274 w 2148923"/>
              <a:gd name="connsiteY3" fmla="*/ 3522134 h 5520267"/>
              <a:gd name="connsiteX4" fmla="*/ 2145008 w 2148923"/>
              <a:gd name="connsiteY4" fmla="*/ 2844800 h 5520267"/>
              <a:gd name="connsiteX5" fmla="*/ 119 w 2148923"/>
              <a:gd name="connsiteY5" fmla="*/ 2122312 h 5520267"/>
              <a:gd name="connsiteX6" fmla="*/ 2043408 w 2148923"/>
              <a:gd name="connsiteY6" fmla="*/ 1151467 h 5520267"/>
              <a:gd name="connsiteX7" fmla="*/ 1614430 w 2148923"/>
              <a:gd name="connsiteY7" fmla="*/ 293512 h 5520267"/>
              <a:gd name="connsiteX8" fmla="*/ 1998252 w 2148923"/>
              <a:gd name="connsiteY8" fmla="*/ 0 h 5520267"/>
              <a:gd name="connsiteX0" fmla="*/ 146874 w 2148923"/>
              <a:gd name="connsiteY0" fmla="*/ 5520267 h 5520267"/>
              <a:gd name="connsiteX1" fmla="*/ 1614430 w 2148923"/>
              <a:gd name="connsiteY1" fmla="*/ 4233334 h 5520267"/>
              <a:gd name="connsiteX2" fmla="*/ 1433808 w 2148923"/>
              <a:gd name="connsiteY2" fmla="*/ 2619023 h 5520267"/>
              <a:gd name="connsiteX3" fmla="*/ 553274 w 2148923"/>
              <a:gd name="connsiteY3" fmla="*/ 3522134 h 5520267"/>
              <a:gd name="connsiteX4" fmla="*/ 2145008 w 2148923"/>
              <a:gd name="connsiteY4" fmla="*/ 2844800 h 5520267"/>
              <a:gd name="connsiteX5" fmla="*/ 119 w 2148923"/>
              <a:gd name="connsiteY5" fmla="*/ 2122312 h 5520267"/>
              <a:gd name="connsiteX6" fmla="*/ 2043408 w 2148923"/>
              <a:gd name="connsiteY6" fmla="*/ 1151467 h 5520267"/>
              <a:gd name="connsiteX7" fmla="*/ 1614430 w 2148923"/>
              <a:gd name="connsiteY7" fmla="*/ 293512 h 5520267"/>
              <a:gd name="connsiteX8" fmla="*/ 1998252 w 2148923"/>
              <a:gd name="connsiteY8" fmla="*/ 0 h 5520267"/>
              <a:gd name="connsiteX0" fmla="*/ 146874 w 2151011"/>
              <a:gd name="connsiteY0" fmla="*/ 5520267 h 5520267"/>
              <a:gd name="connsiteX1" fmla="*/ 1614430 w 2151011"/>
              <a:gd name="connsiteY1" fmla="*/ 4233334 h 5520267"/>
              <a:gd name="connsiteX2" fmla="*/ 1433808 w 2151011"/>
              <a:gd name="connsiteY2" fmla="*/ 2619023 h 5520267"/>
              <a:gd name="connsiteX3" fmla="*/ 553274 w 2151011"/>
              <a:gd name="connsiteY3" fmla="*/ 3522134 h 5520267"/>
              <a:gd name="connsiteX4" fmla="*/ 2145008 w 2151011"/>
              <a:gd name="connsiteY4" fmla="*/ 2844800 h 5520267"/>
              <a:gd name="connsiteX5" fmla="*/ 119 w 2151011"/>
              <a:gd name="connsiteY5" fmla="*/ 2122312 h 5520267"/>
              <a:gd name="connsiteX6" fmla="*/ 2043408 w 2151011"/>
              <a:gd name="connsiteY6" fmla="*/ 1151467 h 5520267"/>
              <a:gd name="connsiteX7" fmla="*/ 1614430 w 2151011"/>
              <a:gd name="connsiteY7" fmla="*/ 293512 h 5520267"/>
              <a:gd name="connsiteX8" fmla="*/ 1998252 w 2151011"/>
              <a:gd name="connsiteY8" fmla="*/ 0 h 5520267"/>
              <a:gd name="connsiteX0" fmla="*/ 146874 w 2149096"/>
              <a:gd name="connsiteY0" fmla="*/ 5520267 h 5520267"/>
              <a:gd name="connsiteX1" fmla="*/ 1614430 w 2149096"/>
              <a:gd name="connsiteY1" fmla="*/ 4233334 h 5520267"/>
              <a:gd name="connsiteX2" fmla="*/ 1016119 w 2149096"/>
              <a:gd name="connsiteY2" fmla="*/ 3138312 h 5520267"/>
              <a:gd name="connsiteX3" fmla="*/ 553274 w 2149096"/>
              <a:gd name="connsiteY3" fmla="*/ 3522134 h 5520267"/>
              <a:gd name="connsiteX4" fmla="*/ 2145008 w 2149096"/>
              <a:gd name="connsiteY4" fmla="*/ 2844800 h 5520267"/>
              <a:gd name="connsiteX5" fmla="*/ 119 w 2149096"/>
              <a:gd name="connsiteY5" fmla="*/ 2122312 h 5520267"/>
              <a:gd name="connsiteX6" fmla="*/ 2043408 w 2149096"/>
              <a:gd name="connsiteY6" fmla="*/ 1151467 h 5520267"/>
              <a:gd name="connsiteX7" fmla="*/ 1614430 w 2149096"/>
              <a:gd name="connsiteY7" fmla="*/ 293512 h 5520267"/>
              <a:gd name="connsiteX8" fmla="*/ 1998252 w 2149096"/>
              <a:gd name="connsiteY8" fmla="*/ 0 h 5520267"/>
              <a:gd name="connsiteX0" fmla="*/ 146874 w 2148061"/>
              <a:gd name="connsiteY0" fmla="*/ 5520267 h 5520267"/>
              <a:gd name="connsiteX1" fmla="*/ 1614430 w 2148061"/>
              <a:gd name="connsiteY1" fmla="*/ 4233334 h 5520267"/>
              <a:gd name="connsiteX2" fmla="*/ 1016119 w 2148061"/>
              <a:gd name="connsiteY2" fmla="*/ 3138312 h 5520267"/>
              <a:gd name="connsiteX3" fmla="*/ 485541 w 2148061"/>
              <a:gd name="connsiteY3" fmla="*/ 4526845 h 5520267"/>
              <a:gd name="connsiteX4" fmla="*/ 2145008 w 2148061"/>
              <a:gd name="connsiteY4" fmla="*/ 2844800 h 5520267"/>
              <a:gd name="connsiteX5" fmla="*/ 119 w 2148061"/>
              <a:gd name="connsiteY5" fmla="*/ 2122312 h 5520267"/>
              <a:gd name="connsiteX6" fmla="*/ 2043408 w 2148061"/>
              <a:gd name="connsiteY6" fmla="*/ 1151467 h 5520267"/>
              <a:gd name="connsiteX7" fmla="*/ 1614430 w 2148061"/>
              <a:gd name="connsiteY7" fmla="*/ 293512 h 5520267"/>
              <a:gd name="connsiteX8" fmla="*/ 1998252 w 2148061"/>
              <a:gd name="connsiteY8" fmla="*/ 0 h 5520267"/>
              <a:gd name="connsiteX0" fmla="*/ 146874 w 2148497"/>
              <a:gd name="connsiteY0" fmla="*/ 5520267 h 5520267"/>
              <a:gd name="connsiteX1" fmla="*/ 1614430 w 2148497"/>
              <a:gd name="connsiteY1" fmla="*/ 4233334 h 5520267"/>
              <a:gd name="connsiteX2" fmla="*/ 1016119 w 2148497"/>
              <a:gd name="connsiteY2" fmla="*/ 3138312 h 5520267"/>
              <a:gd name="connsiteX3" fmla="*/ 485541 w 2148497"/>
              <a:gd name="connsiteY3" fmla="*/ 4526845 h 5520267"/>
              <a:gd name="connsiteX4" fmla="*/ 2145008 w 2148497"/>
              <a:gd name="connsiteY4" fmla="*/ 2844800 h 5520267"/>
              <a:gd name="connsiteX5" fmla="*/ 119 w 2148497"/>
              <a:gd name="connsiteY5" fmla="*/ 2122312 h 5520267"/>
              <a:gd name="connsiteX6" fmla="*/ 2043408 w 2148497"/>
              <a:gd name="connsiteY6" fmla="*/ 1151467 h 5520267"/>
              <a:gd name="connsiteX7" fmla="*/ 1614430 w 2148497"/>
              <a:gd name="connsiteY7" fmla="*/ 293512 h 5520267"/>
              <a:gd name="connsiteX8" fmla="*/ 1998252 w 2148497"/>
              <a:gd name="connsiteY8" fmla="*/ 0 h 5520267"/>
              <a:gd name="connsiteX0" fmla="*/ 0 w 1998134"/>
              <a:gd name="connsiteY0" fmla="*/ 5520267 h 5520267"/>
              <a:gd name="connsiteX1" fmla="*/ 1467556 w 1998134"/>
              <a:gd name="connsiteY1" fmla="*/ 4233334 h 5520267"/>
              <a:gd name="connsiteX2" fmla="*/ 869245 w 1998134"/>
              <a:gd name="connsiteY2" fmla="*/ 3138312 h 5520267"/>
              <a:gd name="connsiteX3" fmla="*/ 338667 w 1998134"/>
              <a:gd name="connsiteY3" fmla="*/ 4526845 h 5520267"/>
              <a:gd name="connsiteX4" fmla="*/ 1998134 w 1998134"/>
              <a:gd name="connsiteY4" fmla="*/ 2844800 h 5520267"/>
              <a:gd name="connsiteX5" fmla="*/ 338667 w 1998134"/>
              <a:gd name="connsiteY5" fmla="*/ 2551289 h 5520267"/>
              <a:gd name="connsiteX6" fmla="*/ 1896534 w 1998134"/>
              <a:gd name="connsiteY6" fmla="*/ 1151467 h 5520267"/>
              <a:gd name="connsiteX7" fmla="*/ 1467556 w 1998134"/>
              <a:gd name="connsiteY7" fmla="*/ 293512 h 5520267"/>
              <a:gd name="connsiteX8" fmla="*/ 1851378 w 1998134"/>
              <a:gd name="connsiteY8" fmla="*/ 0 h 5520267"/>
              <a:gd name="connsiteX0" fmla="*/ 0 w 1998134"/>
              <a:gd name="connsiteY0" fmla="*/ 5520267 h 5520267"/>
              <a:gd name="connsiteX1" fmla="*/ 1467556 w 1998134"/>
              <a:gd name="connsiteY1" fmla="*/ 4233334 h 5520267"/>
              <a:gd name="connsiteX2" fmla="*/ 869245 w 1998134"/>
              <a:gd name="connsiteY2" fmla="*/ 3138312 h 5520267"/>
              <a:gd name="connsiteX3" fmla="*/ 338667 w 1998134"/>
              <a:gd name="connsiteY3" fmla="*/ 4526845 h 5520267"/>
              <a:gd name="connsiteX4" fmla="*/ 1998134 w 1998134"/>
              <a:gd name="connsiteY4" fmla="*/ 2844800 h 5520267"/>
              <a:gd name="connsiteX5" fmla="*/ 338667 w 1998134"/>
              <a:gd name="connsiteY5" fmla="*/ 2551289 h 5520267"/>
              <a:gd name="connsiteX6" fmla="*/ 1896534 w 1998134"/>
              <a:gd name="connsiteY6" fmla="*/ 1151467 h 5520267"/>
              <a:gd name="connsiteX7" fmla="*/ 383823 w 1998134"/>
              <a:gd name="connsiteY7" fmla="*/ 1286934 h 5520267"/>
              <a:gd name="connsiteX8" fmla="*/ 1851378 w 1998134"/>
              <a:gd name="connsiteY8" fmla="*/ 0 h 5520267"/>
              <a:gd name="connsiteX0" fmla="*/ 107225 w 2105359"/>
              <a:gd name="connsiteY0" fmla="*/ 5125155 h 5125155"/>
              <a:gd name="connsiteX1" fmla="*/ 1574781 w 2105359"/>
              <a:gd name="connsiteY1" fmla="*/ 3838222 h 5125155"/>
              <a:gd name="connsiteX2" fmla="*/ 976470 w 2105359"/>
              <a:gd name="connsiteY2" fmla="*/ 2743200 h 5125155"/>
              <a:gd name="connsiteX3" fmla="*/ 445892 w 2105359"/>
              <a:gd name="connsiteY3" fmla="*/ 4131733 h 5125155"/>
              <a:gd name="connsiteX4" fmla="*/ 2105359 w 2105359"/>
              <a:gd name="connsiteY4" fmla="*/ 2449688 h 5125155"/>
              <a:gd name="connsiteX5" fmla="*/ 445892 w 2105359"/>
              <a:gd name="connsiteY5" fmla="*/ 2156177 h 5125155"/>
              <a:gd name="connsiteX6" fmla="*/ 2003759 w 2105359"/>
              <a:gd name="connsiteY6" fmla="*/ 756355 h 5125155"/>
              <a:gd name="connsiteX7" fmla="*/ 491048 w 2105359"/>
              <a:gd name="connsiteY7" fmla="*/ 891822 h 5125155"/>
              <a:gd name="connsiteX8" fmla="*/ 62070 w 2105359"/>
              <a:gd name="connsiteY8" fmla="*/ 0 h 5125155"/>
              <a:gd name="connsiteX0" fmla="*/ 107439 w 2105573"/>
              <a:gd name="connsiteY0" fmla="*/ 5125155 h 5125155"/>
              <a:gd name="connsiteX1" fmla="*/ 1574995 w 2105573"/>
              <a:gd name="connsiteY1" fmla="*/ 3838222 h 5125155"/>
              <a:gd name="connsiteX2" fmla="*/ 976684 w 2105573"/>
              <a:gd name="connsiteY2" fmla="*/ 2743200 h 5125155"/>
              <a:gd name="connsiteX3" fmla="*/ 446106 w 2105573"/>
              <a:gd name="connsiteY3" fmla="*/ 4131733 h 5125155"/>
              <a:gd name="connsiteX4" fmla="*/ 2105573 w 2105573"/>
              <a:gd name="connsiteY4" fmla="*/ 2449688 h 5125155"/>
              <a:gd name="connsiteX5" fmla="*/ 446106 w 2105573"/>
              <a:gd name="connsiteY5" fmla="*/ 2156177 h 5125155"/>
              <a:gd name="connsiteX6" fmla="*/ 2015262 w 2105573"/>
              <a:gd name="connsiteY6" fmla="*/ 1219200 h 5125155"/>
              <a:gd name="connsiteX7" fmla="*/ 491262 w 2105573"/>
              <a:gd name="connsiteY7" fmla="*/ 891822 h 5125155"/>
              <a:gd name="connsiteX8" fmla="*/ 62284 w 2105573"/>
              <a:gd name="connsiteY8" fmla="*/ 0 h 5125155"/>
              <a:gd name="connsiteX0" fmla="*/ 107439 w 2105573"/>
              <a:gd name="connsiteY0" fmla="*/ 5125155 h 5125155"/>
              <a:gd name="connsiteX1" fmla="*/ 1574995 w 2105573"/>
              <a:gd name="connsiteY1" fmla="*/ 3838222 h 5125155"/>
              <a:gd name="connsiteX2" fmla="*/ 457395 w 2105573"/>
              <a:gd name="connsiteY2" fmla="*/ 2822222 h 5125155"/>
              <a:gd name="connsiteX3" fmla="*/ 446106 w 2105573"/>
              <a:gd name="connsiteY3" fmla="*/ 4131733 h 5125155"/>
              <a:gd name="connsiteX4" fmla="*/ 2105573 w 2105573"/>
              <a:gd name="connsiteY4" fmla="*/ 2449688 h 5125155"/>
              <a:gd name="connsiteX5" fmla="*/ 446106 w 2105573"/>
              <a:gd name="connsiteY5" fmla="*/ 2156177 h 5125155"/>
              <a:gd name="connsiteX6" fmla="*/ 2015262 w 2105573"/>
              <a:gd name="connsiteY6" fmla="*/ 1219200 h 5125155"/>
              <a:gd name="connsiteX7" fmla="*/ 491262 w 2105573"/>
              <a:gd name="connsiteY7" fmla="*/ 891822 h 5125155"/>
              <a:gd name="connsiteX8" fmla="*/ 62284 w 2105573"/>
              <a:gd name="connsiteY8" fmla="*/ 0 h 5125155"/>
              <a:gd name="connsiteX0" fmla="*/ 230431 w 2228565"/>
              <a:gd name="connsiteY0" fmla="*/ 5125155 h 5125155"/>
              <a:gd name="connsiteX1" fmla="*/ 1697987 w 2228565"/>
              <a:gd name="connsiteY1" fmla="*/ 3838222 h 5125155"/>
              <a:gd name="connsiteX2" fmla="*/ 580387 w 2228565"/>
              <a:gd name="connsiteY2" fmla="*/ 2822222 h 5125155"/>
              <a:gd name="connsiteX3" fmla="*/ 569098 w 2228565"/>
              <a:gd name="connsiteY3" fmla="*/ 4131733 h 5125155"/>
              <a:gd name="connsiteX4" fmla="*/ 2228565 w 2228565"/>
              <a:gd name="connsiteY4" fmla="*/ 2449688 h 5125155"/>
              <a:gd name="connsiteX5" fmla="*/ 569098 w 2228565"/>
              <a:gd name="connsiteY5" fmla="*/ 2156177 h 5125155"/>
              <a:gd name="connsiteX6" fmla="*/ 2138254 w 2228565"/>
              <a:gd name="connsiteY6" fmla="*/ 1219200 h 5125155"/>
              <a:gd name="connsiteX7" fmla="*/ 614254 w 2228565"/>
              <a:gd name="connsiteY7" fmla="*/ 891822 h 5125155"/>
              <a:gd name="connsiteX8" fmla="*/ 185276 w 2228565"/>
              <a:gd name="connsiteY8" fmla="*/ 0 h 5125155"/>
              <a:gd name="connsiteX0" fmla="*/ 420344 w 2418478"/>
              <a:gd name="connsiteY0" fmla="*/ 5125155 h 5125155"/>
              <a:gd name="connsiteX1" fmla="*/ 1887900 w 2418478"/>
              <a:gd name="connsiteY1" fmla="*/ 3838222 h 5125155"/>
              <a:gd name="connsiteX2" fmla="*/ 770300 w 2418478"/>
              <a:gd name="connsiteY2" fmla="*/ 2822222 h 5125155"/>
              <a:gd name="connsiteX3" fmla="*/ 759011 w 2418478"/>
              <a:gd name="connsiteY3" fmla="*/ 4131733 h 5125155"/>
              <a:gd name="connsiteX4" fmla="*/ 2418478 w 2418478"/>
              <a:gd name="connsiteY4" fmla="*/ 2449688 h 5125155"/>
              <a:gd name="connsiteX5" fmla="*/ 759011 w 2418478"/>
              <a:gd name="connsiteY5" fmla="*/ 2156177 h 5125155"/>
              <a:gd name="connsiteX6" fmla="*/ 2328167 w 2418478"/>
              <a:gd name="connsiteY6" fmla="*/ 1219200 h 5125155"/>
              <a:gd name="connsiteX7" fmla="*/ 804167 w 2418478"/>
              <a:gd name="connsiteY7" fmla="*/ 891822 h 5125155"/>
              <a:gd name="connsiteX8" fmla="*/ 375189 w 2418478"/>
              <a:gd name="connsiteY8" fmla="*/ 0 h 5125155"/>
              <a:gd name="connsiteX0" fmla="*/ 420344 w 2418478"/>
              <a:gd name="connsiteY0" fmla="*/ 5125155 h 5125155"/>
              <a:gd name="connsiteX1" fmla="*/ 1887900 w 2418478"/>
              <a:gd name="connsiteY1" fmla="*/ 3838222 h 5125155"/>
              <a:gd name="connsiteX2" fmla="*/ 770300 w 2418478"/>
              <a:gd name="connsiteY2" fmla="*/ 2822222 h 5125155"/>
              <a:gd name="connsiteX3" fmla="*/ 759011 w 2418478"/>
              <a:gd name="connsiteY3" fmla="*/ 4131733 h 5125155"/>
              <a:gd name="connsiteX4" fmla="*/ 2418478 w 2418478"/>
              <a:gd name="connsiteY4" fmla="*/ 2449688 h 5125155"/>
              <a:gd name="connsiteX5" fmla="*/ 759011 w 2418478"/>
              <a:gd name="connsiteY5" fmla="*/ 2156177 h 5125155"/>
              <a:gd name="connsiteX6" fmla="*/ 2328167 w 2418478"/>
              <a:gd name="connsiteY6" fmla="*/ 1219200 h 5125155"/>
              <a:gd name="connsiteX7" fmla="*/ 804167 w 2418478"/>
              <a:gd name="connsiteY7" fmla="*/ 891822 h 5125155"/>
              <a:gd name="connsiteX8" fmla="*/ 375189 w 2418478"/>
              <a:gd name="connsiteY8" fmla="*/ 0 h 5125155"/>
              <a:gd name="connsiteX0" fmla="*/ 420344 w 2545212"/>
              <a:gd name="connsiteY0" fmla="*/ 5125155 h 5125155"/>
              <a:gd name="connsiteX1" fmla="*/ 1887900 w 2545212"/>
              <a:gd name="connsiteY1" fmla="*/ 3838222 h 5125155"/>
              <a:gd name="connsiteX2" fmla="*/ 770300 w 2545212"/>
              <a:gd name="connsiteY2" fmla="*/ 2822222 h 5125155"/>
              <a:gd name="connsiteX3" fmla="*/ 759011 w 2545212"/>
              <a:gd name="connsiteY3" fmla="*/ 4131733 h 5125155"/>
              <a:gd name="connsiteX4" fmla="*/ 2418478 w 2545212"/>
              <a:gd name="connsiteY4" fmla="*/ 2449688 h 5125155"/>
              <a:gd name="connsiteX5" fmla="*/ 759011 w 2545212"/>
              <a:gd name="connsiteY5" fmla="*/ 2156177 h 5125155"/>
              <a:gd name="connsiteX6" fmla="*/ 2328167 w 2545212"/>
              <a:gd name="connsiteY6" fmla="*/ 1219200 h 5125155"/>
              <a:gd name="connsiteX7" fmla="*/ 804167 w 2545212"/>
              <a:gd name="connsiteY7" fmla="*/ 891822 h 5125155"/>
              <a:gd name="connsiteX8" fmla="*/ 375189 w 2545212"/>
              <a:gd name="connsiteY8" fmla="*/ 0 h 5125155"/>
              <a:gd name="connsiteX0" fmla="*/ 420344 w 2418561"/>
              <a:gd name="connsiteY0" fmla="*/ 5125155 h 5125155"/>
              <a:gd name="connsiteX1" fmla="*/ 1887900 w 2418561"/>
              <a:gd name="connsiteY1" fmla="*/ 3838222 h 5125155"/>
              <a:gd name="connsiteX2" fmla="*/ 770300 w 2418561"/>
              <a:gd name="connsiteY2" fmla="*/ 2822222 h 5125155"/>
              <a:gd name="connsiteX3" fmla="*/ 759011 w 2418561"/>
              <a:gd name="connsiteY3" fmla="*/ 4131733 h 5125155"/>
              <a:gd name="connsiteX4" fmla="*/ 2418478 w 2418561"/>
              <a:gd name="connsiteY4" fmla="*/ 2449688 h 5125155"/>
              <a:gd name="connsiteX5" fmla="*/ 702567 w 2418561"/>
              <a:gd name="connsiteY5" fmla="*/ 1896532 h 5125155"/>
              <a:gd name="connsiteX6" fmla="*/ 2328167 w 2418561"/>
              <a:gd name="connsiteY6" fmla="*/ 1219200 h 5125155"/>
              <a:gd name="connsiteX7" fmla="*/ 804167 w 2418561"/>
              <a:gd name="connsiteY7" fmla="*/ 891822 h 5125155"/>
              <a:gd name="connsiteX8" fmla="*/ 375189 w 2418561"/>
              <a:gd name="connsiteY8" fmla="*/ 0 h 5125155"/>
              <a:gd name="connsiteX0" fmla="*/ 420344 w 2418561"/>
              <a:gd name="connsiteY0" fmla="*/ 5125155 h 5125155"/>
              <a:gd name="connsiteX1" fmla="*/ 1887900 w 2418561"/>
              <a:gd name="connsiteY1" fmla="*/ 3838222 h 5125155"/>
              <a:gd name="connsiteX2" fmla="*/ 770300 w 2418561"/>
              <a:gd name="connsiteY2" fmla="*/ 2822222 h 5125155"/>
              <a:gd name="connsiteX3" fmla="*/ 759011 w 2418561"/>
              <a:gd name="connsiteY3" fmla="*/ 4131733 h 5125155"/>
              <a:gd name="connsiteX4" fmla="*/ 2418478 w 2418561"/>
              <a:gd name="connsiteY4" fmla="*/ 2449688 h 5125155"/>
              <a:gd name="connsiteX5" fmla="*/ 702567 w 2418561"/>
              <a:gd name="connsiteY5" fmla="*/ 1896532 h 5125155"/>
              <a:gd name="connsiteX6" fmla="*/ 2328167 w 2418561"/>
              <a:gd name="connsiteY6" fmla="*/ 1219200 h 5125155"/>
              <a:gd name="connsiteX7" fmla="*/ 804167 w 2418561"/>
              <a:gd name="connsiteY7" fmla="*/ 891822 h 5125155"/>
              <a:gd name="connsiteX8" fmla="*/ 375189 w 2418561"/>
              <a:gd name="connsiteY8" fmla="*/ 0 h 5125155"/>
              <a:gd name="connsiteX0" fmla="*/ 420344 w 2418561"/>
              <a:gd name="connsiteY0" fmla="*/ 5125155 h 5125155"/>
              <a:gd name="connsiteX1" fmla="*/ 1887900 w 2418561"/>
              <a:gd name="connsiteY1" fmla="*/ 3838222 h 5125155"/>
              <a:gd name="connsiteX2" fmla="*/ 770300 w 2418561"/>
              <a:gd name="connsiteY2" fmla="*/ 2822222 h 5125155"/>
              <a:gd name="connsiteX3" fmla="*/ 759011 w 2418561"/>
              <a:gd name="connsiteY3" fmla="*/ 4131733 h 5125155"/>
              <a:gd name="connsiteX4" fmla="*/ 2418478 w 2418561"/>
              <a:gd name="connsiteY4" fmla="*/ 2449688 h 5125155"/>
              <a:gd name="connsiteX5" fmla="*/ 702567 w 2418561"/>
              <a:gd name="connsiteY5" fmla="*/ 1896532 h 5125155"/>
              <a:gd name="connsiteX6" fmla="*/ 2328167 w 2418561"/>
              <a:gd name="connsiteY6" fmla="*/ 1219200 h 5125155"/>
              <a:gd name="connsiteX7" fmla="*/ 804167 w 2418561"/>
              <a:gd name="connsiteY7" fmla="*/ 891822 h 5125155"/>
              <a:gd name="connsiteX8" fmla="*/ 375189 w 2418561"/>
              <a:gd name="connsiteY8" fmla="*/ 0 h 5125155"/>
              <a:gd name="connsiteX0" fmla="*/ 420344 w 2418561"/>
              <a:gd name="connsiteY0" fmla="*/ 5125155 h 5125155"/>
              <a:gd name="connsiteX1" fmla="*/ 1887900 w 2418561"/>
              <a:gd name="connsiteY1" fmla="*/ 3838222 h 5125155"/>
              <a:gd name="connsiteX2" fmla="*/ 770300 w 2418561"/>
              <a:gd name="connsiteY2" fmla="*/ 2822222 h 5125155"/>
              <a:gd name="connsiteX3" fmla="*/ 759011 w 2418561"/>
              <a:gd name="connsiteY3" fmla="*/ 4131733 h 5125155"/>
              <a:gd name="connsiteX4" fmla="*/ 2418478 w 2418561"/>
              <a:gd name="connsiteY4" fmla="*/ 2449688 h 5125155"/>
              <a:gd name="connsiteX5" fmla="*/ 702567 w 2418561"/>
              <a:gd name="connsiteY5" fmla="*/ 1896532 h 5125155"/>
              <a:gd name="connsiteX6" fmla="*/ 2328167 w 2418561"/>
              <a:gd name="connsiteY6" fmla="*/ 1219200 h 5125155"/>
              <a:gd name="connsiteX7" fmla="*/ 804167 w 2418561"/>
              <a:gd name="connsiteY7" fmla="*/ 891822 h 5125155"/>
              <a:gd name="connsiteX8" fmla="*/ 375189 w 2418561"/>
              <a:gd name="connsiteY8" fmla="*/ 0 h 5125155"/>
              <a:gd name="connsiteX0" fmla="*/ 420344 w 2483406"/>
              <a:gd name="connsiteY0" fmla="*/ 5125155 h 5125155"/>
              <a:gd name="connsiteX1" fmla="*/ 1887900 w 2483406"/>
              <a:gd name="connsiteY1" fmla="*/ 3838222 h 5125155"/>
              <a:gd name="connsiteX2" fmla="*/ 770300 w 2483406"/>
              <a:gd name="connsiteY2" fmla="*/ 2822222 h 5125155"/>
              <a:gd name="connsiteX3" fmla="*/ 759011 w 2483406"/>
              <a:gd name="connsiteY3" fmla="*/ 4131733 h 5125155"/>
              <a:gd name="connsiteX4" fmla="*/ 2418478 w 2483406"/>
              <a:gd name="connsiteY4" fmla="*/ 2449688 h 5125155"/>
              <a:gd name="connsiteX5" fmla="*/ 702567 w 2483406"/>
              <a:gd name="connsiteY5" fmla="*/ 1896532 h 5125155"/>
              <a:gd name="connsiteX6" fmla="*/ 2328167 w 2483406"/>
              <a:gd name="connsiteY6" fmla="*/ 1219200 h 5125155"/>
              <a:gd name="connsiteX7" fmla="*/ 804167 w 2483406"/>
              <a:gd name="connsiteY7" fmla="*/ 891822 h 5125155"/>
              <a:gd name="connsiteX8" fmla="*/ 375189 w 2483406"/>
              <a:gd name="connsiteY8" fmla="*/ 0 h 5125155"/>
              <a:gd name="connsiteX0" fmla="*/ 420344 w 2483406"/>
              <a:gd name="connsiteY0" fmla="*/ 5125155 h 5125155"/>
              <a:gd name="connsiteX1" fmla="*/ 1887900 w 2483406"/>
              <a:gd name="connsiteY1" fmla="*/ 3838222 h 5125155"/>
              <a:gd name="connsiteX2" fmla="*/ 770300 w 2483406"/>
              <a:gd name="connsiteY2" fmla="*/ 2822222 h 5125155"/>
              <a:gd name="connsiteX3" fmla="*/ 759011 w 2483406"/>
              <a:gd name="connsiteY3" fmla="*/ 4131733 h 5125155"/>
              <a:gd name="connsiteX4" fmla="*/ 2418478 w 2483406"/>
              <a:gd name="connsiteY4" fmla="*/ 2449688 h 5125155"/>
              <a:gd name="connsiteX5" fmla="*/ 702567 w 2483406"/>
              <a:gd name="connsiteY5" fmla="*/ 1896532 h 5125155"/>
              <a:gd name="connsiteX6" fmla="*/ 2328167 w 2483406"/>
              <a:gd name="connsiteY6" fmla="*/ 1219200 h 5125155"/>
              <a:gd name="connsiteX7" fmla="*/ 804167 w 2483406"/>
              <a:gd name="connsiteY7" fmla="*/ 891822 h 5125155"/>
              <a:gd name="connsiteX8" fmla="*/ 375189 w 2483406"/>
              <a:gd name="connsiteY8" fmla="*/ 0 h 5125155"/>
              <a:gd name="connsiteX0" fmla="*/ 287118 w 2350180"/>
              <a:gd name="connsiteY0" fmla="*/ 5125155 h 5125155"/>
              <a:gd name="connsiteX1" fmla="*/ 1754674 w 2350180"/>
              <a:gd name="connsiteY1" fmla="*/ 3838222 h 5125155"/>
              <a:gd name="connsiteX2" fmla="*/ 637074 w 2350180"/>
              <a:gd name="connsiteY2" fmla="*/ 2822222 h 5125155"/>
              <a:gd name="connsiteX3" fmla="*/ 625785 w 2350180"/>
              <a:gd name="connsiteY3" fmla="*/ 4131733 h 5125155"/>
              <a:gd name="connsiteX4" fmla="*/ 2285252 w 2350180"/>
              <a:gd name="connsiteY4" fmla="*/ 2449688 h 5125155"/>
              <a:gd name="connsiteX5" fmla="*/ 569341 w 2350180"/>
              <a:gd name="connsiteY5" fmla="*/ 1896532 h 5125155"/>
              <a:gd name="connsiteX6" fmla="*/ 2194941 w 2350180"/>
              <a:gd name="connsiteY6" fmla="*/ 1219200 h 5125155"/>
              <a:gd name="connsiteX7" fmla="*/ 670941 w 2350180"/>
              <a:gd name="connsiteY7" fmla="*/ 891822 h 5125155"/>
              <a:gd name="connsiteX8" fmla="*/ 241963 w 2350180"/>
              <a:gd name="connsiteY8" fmla="*/ 0 h 5125155"/>
              <a:gd name="connsiteX0" fmla="*/ 250968 w 2314030"/>
              <a:gd name="connsiteY0" fmla="*/ 5125155 h 5125155"/>
              <a:gd name="connsiteX1" fmla="*/ 1718524 w 2314030"/>
              <a:gd name="connsiteY1" fmla="*/ 3838222 h 5125155"/>
              <a:gd name="connsiteX2" fmla="*/ 600924 w 2314030"/>
              <a:gd name="connsiteY2" fmla="*/ 2822222 h 5125155"/>
              <a:gd name="connsiteX3" fmla="*/ 589635 w 2314030"/>
              <a:gd name="connsiteY3" fmla="*/ 4131733 h 5125155"/>
              <a:gd name="connsiteX4" fmla="*/ 2249102 w 2314030"/>
              <a:gd name="connsiteY4" fmla="*/ 2449688 h 5125155"/>
              <a:gd name="connsiteX5" fmla="*/ 533191 w 2314030"/>
              <a:gd name="connsiteY5" fmla="*/ 1896532 h 5125155"/>
              <a:gd name="connsiteX6" fmla="*/ 2158791 w 2314030"/>
              <a:gd name="connsiteY6" fmla="*/ 1219200 h 5125155"/>
              <a:gd name="connsiteX7" fmla="*/ 634791 w 2314030"/>
              <a:gd name="connsiteY7" fmla="*/ 891822 h 5125155"/>
              <a:gd name="connsiteX8" fmla="*/ 205813 w 2314030"/>
              <a:gd name="connsiteY8" fmla="*/ 0 h 5125155"/>
              <a:gd name="connsiteX0" fmla="*/ 250968 w 2314030"/>
              <a:gd name="connsiteY0" fmla="*/ 5125155 h 5125155"/>
              <a:gd name="connsiteX1" fmla="*/ 1718524 w 2314030"/>
              <a:gd name="connsiteY1" fmla="*/ 3838222 h 5125155"/>
              <a:gd name="connsiteX2" fmla="*/ 600924 w 2314030"/>
              <a:gd name="connsiteY2" fmla="*/ 2822222 h 5125155"/>
              <a:gd name="connsiteX3" fmla="*/ 589635 w 2314030"/>
              <a:gd name="connsiteY3" fmla="*/ 4131733 h 5125155"/>
              <a:gd name="connsiteX4" fmla="*/ 2249102 w 2314030"/>
              <a:gd name="connsiteY4" fmla="*/ 2449688 h 5125155"/>
              <a:gd name="connsiteX5" fmla="*/ 533191 w 2314030"/>
              <a:gd name="connsiteY5" fmla="*/ 1896532 h 5125155"/>
              <a:gd name="connsiteX6" fmla="*/ 2158791 w 2314030"/>
              <a:gd name="connsiteY6" fmla="*/ 1219200 h 5125155"/>
              <a:gd name="connsiteX7" fmla="*/ 634791 w 2314030"/>
              <a:gd name="connsiteY7" fmla="*/ 891822 h 5125155"/>
              <a:gd name="connsiteX8" fmla="*/ 205813 w 2314030"/>
              <a:gd name="connsiteY8" fmla="*/ 0 h 5125155"/>
              <a:gd name="connsiteX0" fmla="*/ 107440 w 2170502"/>
              <a:gd name="connsiteY0" fmla="*/ 5125155 h 5125155"/>
              <a:gd name="connsiteX1" fmla="*/ 1360507 w 2170502"/>
              <a:gd name="connsiteY1" fmla="*/ 3759200 h 5125155"/>
              <a:gd name="connsiteX2" fmla="*/ 457396 w 2170502"/>
              <a:gd name="connsiteY2" fmla="*/ 2822222 h 5125155"/>
              <a:gd name="connsiteX3" fmla="*/ 446107 w 2170502"/>
              <a:gd name="connsiteY3" fmla="*/ 4131733 h 5125155"/>
              <a:gd name="connsiteX4" fmla="*/ 2105574 w 2170502"/>
              <a:gd name="connsiteY4" fmla="*/ 2449688 h 5125155"/>
              <a:gd name="connsiteX5" fmla="*/ 389663 w 2170502"/>
              <a:gd name="connsiteY5" fmla="*/ 1896532 h 5125155"/>
              <a:gd name="connsiteX6" fmla="*/ 2015263 w 2170502"/>
              <a:gd name="connsiteY6" fmla="*/ 1219200 h 5125155"/>
              <a:gd name="connsiteX7" fmla="*/ 491263 w 2170502"/>
              <a:gd name="connsiteY7" fmla="*/ 891822 h 5125155"/>
              <a:gd name="connsiteX8" fmla="*/ 62285 w 2170502"/>
              <a:gd name="connsiteY8" fmla="*/ 0 h 5125155"/>
              <a:gd name="connsiteX0" fmla="*/ 193536 w 2256598"/>
              <a:gd name="connsiteY0" fmla="*/ 5125155 h 5125155"/>
              <a:gd name="connsiteX1" fmla="*/ 1446603 w 2256598"/>
              <a:gd name="connsiteY1" fmla="*/ 3759200 h 5125155"/>
              <a:gd name="connsiteX2" fmla="*/ 543492 w 2256598"/>
              <a:gd name="connsiteY2" fmla="*/ 2822222 h 5125155"/>
              <a:gd name="connsiteX3" fmla="*/ 532203 w 2256598"/>
              <a:gd name="connsiteY3" fmla="*/ 4131733 h 5125155"/>
              <a:gd name="connsiteX4" fmla="*/ 2191670 w 2256598"/>
              <a:gd name="connsiteY4" fmla="*/ 2449688 h 5125155"/>
              <a:gd name="connsiteX5" fmla="*/ 475759 w 2256598"/>
              <a:gd name="connsiteY5" fmla="*/ 1896532 h 5125155"/>
              <a:gd name="connsiteX6" fmla="*/ 2101359 w 2256598"/>
              <a:gd name="connsiteY6" fmla="*/ 1219200 h 5125155"/>
              <a:gd name="connsiteX7" fmla="*/ 577359 w 2256598"/>
              <a:gd name="connsiteY7" fmla="*/ 891822 h 5125155"/>
              <a:gd name="connsiteX8" fmla="*/ 148381 w 2256598"/>
              <a:gd name="connsiteY8" fmla="*/ 0 h 5125155"/>
              <a:gd name="connsiteX0" fmla="*/ 107440 w 2033858"/>
              <a:gd name="connsiteY0" fmla="*/ 5125155 h 5125155"/>
              <a:gd name="connsiteX1" fmla="*/ 1360507 w 2033858"/>
              <a:gd name="connsiteY1" fmla="*/ 3759200 h 5125155"/>
              <a:gd name="connsiteX2" fmla="*/ 457396 w 2033858"/>
              <a:gd name="connsiteY2" fmla="*/ 2822222 h 5125155"/>
              <a:gd name="connsiteX3" fmla="*/ 446107 w 2033858"/>
              <a:gd name="connsiteY3" fmla="*/ 4131733 h 5125155"/>
              <a:gd name="connsiteX4" fmla="*/ 1778196 w 2033858"/>
              <a:gd name="connsiteY4" fmla="*/ 2483554 h 5125155"/>
              <a:gd name="connsiteX5" fmla="*/ 389663 w 2033858"/>
              <a:gd name="connsiteY5" fmla="*/ 1896532 h 5125155"/>
              <a:gd name="connsiteX6" fmla="*/ 2015263 w 2033858"/>
              <a:gd name="connsiteY6" fmla="*/ 1219200 h 5125155"/>
              <a:gd name="connsiteX7" fmla="*/ 491263 w 2033858"/>
              <a:gd name="connsiteY7" fmla="*/ 891822 h 5125155"/>
              <a:gd name="connsiteX8" fmla="*/ 62285 w 2033858"/>
              <a:gd name="connsiteY8" fmla="*/ 0 h 5125155"/>
              <a:gd name="connsiteX0" fmla="*/ 170910 w 2097328"/>
              <a:gd name="connsiteY0" fmla="*/ 5125155 h 5125155"/>
              <a:gd name="connsiteX1" fmla="*/ 1423977 w 2097328"/>
              <a:gd name="connsiteY1" fmla="*/ 3759200 h 5125155"/>
              <a:gd name="connsiteX2" fmla="*/ 520866 w 2097328"/>
              <a:gd name="connsiteY2" fmla="*/ 2822222 h 5125155"/>
              <a:gd name="connsiteX3" fmla="*/ 509577 w 2097328"/>
              <a:gd name="connsiteY3" fmla="*/ 4131733 h 5125155"/>
              <a:gd name="connsiteX4" fmla="*/ 1841666 w 2097328"/>
              <a:gd name="connsiteY4" fmla="*/ 2483554 h 5125155"/>
              <a:gd name="connsiteX5" fmla="*/ 453133 w 2097328"/>
              <a:gd name="connsiteY5" fmla="*/ 1896532 h 5125155"/>
              <a:gd name="connsiteX6" fmla="*/ 2078733 w 2097328"/>
              <a:gd name="connsiteY6" fmla="*/ 1219200 h 5125155"/>
              <a:gd name="connsiteX7" fmla="*/ 554733 w 2097328"/>
              <a:gd name="connsiteY7" fmla="*/ 891822 h 5125155"/>
              <a:gd name="connsiteX8" fmla="*/ 125755 w 2097328"/>
              <a:gd name="connsiteY8" fmla="*/ 0 h 5125155"/>
              <a:gd name="connsiteX0" fmla="*/ 107440 w 2033858"/>
              <a:gd name="connsiteY0" fmla="*/ 5125155 h 5125155"/>
              <a:gd name="connsiteX1" fmla="*/ 1473396 w 2033858"/>
              <a:gd name="connsiteY1" fmla="*/ 3589866 h 5125155"/>
              <a:gd name="connsiteX2" fmla="*/ 457396 w 2033858"/>
              <a:gd name="connsiteY2" fmla="*/ 2822222 h 5125155"/>
              <a:gd name="connsiteX3" fmla="*/ 446107 w 2033858"/>
              <a:gd name="connsiteY3" fmla="*/ 4131733 h 5125155"/>
              <a:gd name="connsiteX4" fmla="*/ 1778196 w 2033858"/>
              <a:gd name="connsiteY4" fmla="*/ 2483554 h 5125155"/>
              <a:gd name="connsiteX5" fmla="*/ 389663 w 2033858"/>
              <a:gd name="connsiteY5" fmla="*/ 1896532 h 5125155"/>
              <a:gd name="connsiteX6" fmla="*/ 2015263 w 2033858"/>
              <a:gd name="connsiteY6" fmla="*/ 1219200 h 5125155"/>
              <a:gd name="connsiteX7" fmla="*/ 491263 w 2033858"/>
              <a:gd name="connsiteY7" fmla="*/ 891822 h 5125155"/>
              <a:gd name="connsiteX8" fmla="*/ 62285 w 2033858"/>
              <a:gd name="connsiteY8" fmla="*/ 0 h 5125155"/>
              <a:gd name="connsiteX0" fmla="*/ 155137 w 2081555"/>
              <a:gd name="connsiteY0" fmla="*/ 5125155 h 5125155"/>
              <a:gd name="connsiteX1" fmla="*/ 1521093 w 2081555"/>
              <a:gd name="connsiteY1" fmla="*/ 3589866 h 5125155"/>
              <a:gd name="connsiteX2" fmla="*/ 505093 w 2081555"/>
              <a:gd name="connsiteY2" fmla="*/ 2822222 h 5125155"/>
              <a:gd name="connsiteX3" fmla="*/ 493804 w 2081555"/>
              <a:gd name="connsiteY3" fmla="*/ 4131733 h 5125155"/>
              <a:gd name="connsiteX4" fmla="*/ 1825893 w 2081555"/>
              <a:gd name="connsiteY4" fmla="*/ 2483554 h 5125155"/>
              <a:gd name="connsiteX5" fmla="*/ 437360 w 2081555"/>
              <a:gd name="connsiteY5" fmla="*/ 1896532 h 5125155"/>
              <a:gd name="connsiteX6" fmla="*/ 2062960 w 2081555"/>
              <a:gd name="connsiteY6" fmla="*/ 1219200 h 5125155"/>
              <a:gd name="connsiteX7" fmla="*/ 538960 w 2081555"/>
              <a:gd name="connsiteY7" fmla="*/ 891822 h 5125155"/>
              <a:gd name="connsiteX8" fmla="*/ 109982 w 2081555"/>
              <a:gd name="connsiteY8" fmla="*/ 0 h 5125155"/>
              <a:gd name="connsiteX0" fmla="*/ 155137 w 2081720"/>
              <a:gd name="connsiteY0" fmla="*/ 5125155 h 5125155"/>
              <a:gd name="connsiteX1" fmla="*/ 1521093 w 2081720"/>
              <a:gd name="connsiteY1" fmla="*/ 3589866 h 5125155"/>
              <a:gd name="connsiteX2" fmla="*/ 505093 w 2081720"/>
              <a:gd name="connsiteY2" fmla="*/ 2822222 h 5125155"/>
              <a:gd name="connsiteX3" fmla="*/ 493804 w 2081720"/>
              <a:gd name="connsiteY3" fmla="*/ 4131733 h 5125155"/>
              <a:gd name="connsiteX4" fmla="*/ 1825893 w 2081720"/>
              <a:gd name="connsiteY4" fmla="*/ 2483554 h 5125155"/>
              <a:gd name="connsiteX5" fmla="*/ 437360 w 2081720"/>
              <a:gd name="connsiteY5" fmla="*/ 1896532 h 5125155"/>
              <a:gd name="connsiteX6" fmla="*/ 2062960 w 2081720"/>
              <a:gd name="connsiteY6" fmla="*/ 1219200 h 5125155"/>
              <a:gd name="connsiteX7" fmla="*/ 538960 w 2081720"/>
              <a:gd name="connsiteY7" fmla="*/ 891822 h 5125155"/>
              <a:gd name="connsiteX8" fmla="*/ 109982 w 2081720"/>
              <a:gd name="connsiteY8" fmla="*/ 0 h 5125155"/>
              <a:gd name="connsiteX0" fmla="*/ 155137 w 2134535"/>
              <a:gd name="connsiteY0" fmla="*/ 5125155 h 5125155"/>
              <a:gd name="connsiteX1" fmla="*/ 1521093 w 2134535"/>
              <a:gd name="connsiteY1" fmla="*/ 3589866 h 5125155"/>
              <a:gd name="connsiteX2" fmla="*/ 505093 w 2134535"/>
              <a:gd name="connsiteY2" fmla="*/ 2822222 h 5125155"/>
              <a:gd name="connsiteX3" fmla="*/ 493804 w 2134535"/>
              <a:gd name="connsiteY3" fmla="*/ 4131733 h 5125155"/>
              <a:gd name="connsiteX4" fmla="*/ 1825893 w 2134535"/>
              <a:gd name="connsiteY4" fmla="*/ 2483554 h 5125155"/>
              <a:gd name="connsiteX5" fmla="*/ 437360 w 2134535"/>
              <a:gd name="connsiteY5" fmla="*/ 1896532 h 5125155"/>
              <a:gd name="connsiteX6" fmla="*/ 2062960 w 2134535"/>
              <a:gd name="connsiteY6" fmla="*/ 1219200 h 5125155"/>
              <a:gd name="connsiteX7" fmla="*/ 538960 w 2134535"/>
              <a:gd name="connsiteY7" fmla="*/ 891822 h 5125155"/>
              <a:gd name="connsiteX8" fmla="*/ 109982 w 2134535"/>
              <a:gd name="connsiteY8" fmla="*/ 0 h 5125155"/>
              <a:gd name="connsiteX0" fmla="*/ 155137 w 2087448"/>
              <a:gd name="connsiteY0" fmla="*/ 5125155 h 5125155"/>
              <a:gd name="connsiteX1" fmla="*/ 1521093 w 2087448"/>
              <a:gd name="connsiteY1" fmla="*/ 3589866 h 5125155"/>
              <a:gd name="connsiteX2" fmla="*/ 505093 w 2087448"/>
              <a:gd name="connsiteY2" fmla="*/ 2822222 h 5125155"/>
              <a:gd name="connsiteX3" fmla="*/ 493804 w 2087448"/>
              <a:gd name="connsiteY3" fmla="*/ 4131733 h 5125155"/>
              <a:gd name="connsiteX4" fmla="*/ 1825893 w 2087448"/>
              <a:gd name="connsiteY4" fmla="*/ 2483554 h 5125155"/>
              <a:gd name="connsiteX5" fmla="*/ 437360 w 2087448"/>
              <a:gd name="connsiteY5" fmla="*/ 1896532 h 5125155"/>
              <a:gd name="connsiteX6" fmla="*/ 2062960 w 2087448"/>
              <a:gd name="connsiteY6" fmla="*/ 1219200 h 5125155"/>
              <a:gd name="connsiteX7" fmla="*/ 538960 w 2087448"/>
              <a:gd name="connsiteY7" fmla="*/ 891822 h 5125155"/>
              <a:gd name="connsiteX8" fmla="*/ 109982 w 2087448"/>
              <a:gd name="connsiteY8" fmla="*/ 0 h 5125155"/>
              <a:gd name="connsiteX0" fmla="*/ 155137 w 2065180"/>
              <a:gd name="connsiteY0" fmla="*/ 5125155 h 5125155"/>
              <a:gd name="connsiteX1" fmla="*/ 1521093 w 2065180"/>
              <a:gd name="connsiteY1" fmla="*/ 3589866 h 5125155"/>
              <a:gd name="connsiteX2" fmla="*/ 505093 w 2065180"/>
              <a:gd name="connsiteY2" fmla="*/ 2822222 h 5125155"/>
              <a:gd name="connsiteX3" fmla="*/ 493804 w 2065180"/>
              <a:gd name="connsiteY3" fmla="*/ 4131733 h 5125155"/>
              <a:gd name="connsiteX4" fmla="*/ 1825893 w 2065180"/>
              <a:gd name="connsiteY4" fmla="*/ 2483554 h 5125155"/>
              <a:gd name="connsiteX5" fmla="*/ 437360 w 2065180"/>
              <a:gd name="connsiteY5" fmla="*/ 1896532 h 5125155"/>
              <a:gd name="connsiteX6" fmla="*/ 2062960 w 2065180"/>
              <a:gd name="connsiteY6" fmla="*/ 1219200 h 5125155"/>
              <a:gd name="connsiteX7" fmla="*/ 538960 w 2065180"/>
              <a:gd name="connsiteY7" fmla="*/ 891822 h 5125155"/>
              <a:gd name="connsiteX8" fmla="*/ 109982 w 2065180"/>
              <a:gd name="connsiteY8" fmla="*/ 0 h 5125155"/>
              <a:gd name="connsiteX0" fmla="*/ 155137 w 2065742"/>
              <a:gd name="connsiteY0" fmla="*/ 5125155 h 5125155"/>
              <a:gd name="connsiteX1" fmla="*/ 1521093 w 2065742"/>
              <a:gd name="connsiteY1" fmla="*/ 3589866 h 5125155"/>
              <a:gd name="connsiteX2" fmla="*/ 505093 w 2065742"/>
              <a:gd name="connsiteY2" fmla="*/ 2822222 h 5125155"/>
              <a:gd name="connsiteX3" fmla="*/ 493804 w 2065742"/>
              <a:gd name="connsiteY3" fmla="*/ 4131733 h 5125155"/>
              <a:gd name="connsiteX4" fmla="*/ 1825893 w 2065742"/>
              <a:gd name="connsiteY4" fmla="*/ 2483554 h 5125155"/>
              <a:gd name="connsiteX5" fmla="*/ 437360 w 2065742"/>
              <a:gd name="connsiteY5" fmla="*/ 1896532 h 5125155"/>
              <a:gd name="connsiteX6" fmla="*/ 2062960 w 2065742"/>
              <a:gd name="connsiteY6" fmla="*/ 1219200 h 5125155"/>
              <a:gd name="connsiteX7" fmla="*/ 538960 w 2065742"/>
              <a:gd name="connsiteY7" fmla="*/ 891822 h 5125155"/>
              <a:gd name="connsiteX8" fmla="*/ 109982 w 2065742"/>
              <a:gd name="connsiteY8" fmla="*/ 0 h 5125155"/>
              <a:gd name="connsiteX0" fmla="*/ 155137 w 2063110"/>
              <a:gd name="connsiteY0" fmla="*/ 5125155 h 5125155"/>
              <a:gd name="connsiteX1" fmla="*/ 1521093 w 2063110"/>
              <a:gd name="connsiteY1" fmla="*/ 3589866 h 5125155"/>
              <a:gd name="connsiteX2" fmla="*/ 505093 w 2063110"/>
              <a:gd name="connsiteY2" fmla="*/ 2822222 h 5125155"/>
              <a:gd name="connsiteX3" fmla="*/ 493804 w 2063110"/>
              <a:gd name="connsiteY3" fmla="*/ 4131733 h 5125155"/>
              <a:gd name="connsiteX4" fmla="*/ 1825893 w 2063110"/>
              <a:gd name="connsiteY4" fmla="*/ 2483554 h 5125155"/>
              <a:gd name="connsiteX5" fmla="*/ 437360 w 2063110"/>
              <a:gd name="connsiteY5" fmla="*/ 1896532 h 5125155"/>
              <a:gd name="connsiteX6" fmla="*/ 2062960 w 2063110"/>
              <a:gd name="connsiteY6" fmla="*/ 1219200 h 5125155"/>
              <a:gd name="connsiteX7" fmla="*/ 538960 w 2063110"/>
              <a:gd name="connsiteY7" fmla="*/ 891822 h 5125155"/>
              <a:gd name="connsiteX8" fmla="*/ 109982 w 2063110"/>
              <a:gd name="connsiteY8" fmla="*/ 0 h 5125155"/>
              <a:gd name="connsiteX0" fmla="*/ 155137 w 2063111"/>
              <a:gd name="connsiteY0" fmla="*/ 5125155 h 5125155"/>
              <a:gd name="connsiteX1" fmla="*/ 1521093 w 2063111"/>
              <a:gd name="connsiteY1" fmla="*/ 3589866 h 5125155"/>
              <a:gd name="connsiteX2" fmla="*/ 505093 w 2063111"/>
              <a:gd name="connsiteY2" fmla="*/ 2822222 h 5125155"/>
              <a:gd name="connsiteX3" fmla="*/ 493804 w 2063111"/>
              <a:gd name="connsiteY3" fmla="*/ 4131733 h 5125155"/>
              <a:gd name="connsiteX4" fmla="*/ 1825893 w 2063111"/>
              <a:gd name="connsiteY4" fmla="*/ 2483554 h 5125155"/>
              <a:gd name="connsiteX5" fmla="*/ 437360 w 2063111"/>
              <a:gd name="connsiteY5" fmla="*/ 1896532 h 5125155"/>
              <a:gd name="connsiteX6" fmla="*/ 2062960 w 2063111"/>
              <a:gd name="connsiteY6" fmla="*/ 1219200 h 5125155"/>
              <a:gd name="connsiteX7" fmla="*/ 538960 w 2063111"/>
              <a:gd name="connsiteY7" fmla="*/ 891822 h 5125155"/>
              <a:gd name="connsiteX8" fmla="*/ 109982 w 2063111"/>
              <a:gd name="connsiteY8" fmla="*/ 0 h 5125155"/>
              <a:gd name="connsiteX0" fmla="*/ 155137 w 2063111"/>
              <a:gd name="connsiteY0" fmla="*/ 5125155 h 5125155"/>
              <a:gd name="connsiteX1" fmla="*/ 1521093 w 2063111"/>
              <a:gd name="connsiteY1" fmla="*/ 3589866 h 5125155"/>
              <a:gd name="connsiteX2" fmla="*/ 505093 w 2063111"/>
              <a:gd name="connsiteY2" fmla="*/ 2822222 h 5125155"/>
              <a:gd name="connsiteX3" fmla="*/ 493804 w 2063111"/>
              <a:gd name="connsiteY3" fmla="*/ 4131733 h 5125155"/>
              <a:gd name="connsiteX4" fmla="*/ 1825893 w 2063111"/>
              <a:gd name="connsiteY4" fmla="*/ 2483554 h 5125155"/>
              <a:gd name="connsiteX5" fmla="*/ 437360 w 2063111"/>
              <a:gd name="connsiteY5" fmla="*/ 1896532 h 5125155"/>
              <a:gd name="connsiteX6" fmla="*/ 2062960 w 2063111"/>
              <a:gd name="connsiteY6" fmla="*/ 1219200 h 5125155"/>
              <a:gd name="connsiteX7" fmla="*/ 538960 w 2063111"/>
              <a:gd name="connsiteY7" fmla="*/ 891822 h 5125155"/>
              <a:gd name="connsiteX8" fmla="*/ 109982 w 2063111"/>
              <a:gd name="connsiteY8" fmla="*/ 0 h 5125155"/>
              <a:gd name="connsiteX0" fmla="*/ 155137 w 2063111"/>
              <a:gd name="connsiteY0" fmla="*/ 5181372 h 5181372"/>
              <a:gd name="connsiteX1" fmla="*/ 1521093 w 2063111"/>
              <a:gd name="connsiteY1" fmla="*/ 3646083 h 5181372"/>
              <a:gd name="connsiteX2" fmla="*/ 505093 w 2063111"/>
              <a:gd name="connsiteY2" fmla="*/ 2878439 h 5181372"/>
              <a:gd name="connsiteX3" fmla="*/ 493804 w 2063111"/>
              <a:gd name="connsiteY3" fmla="*/ 4187950 h 5181372"/>
              <a:gd name="connsiteX4" fmla="*/ 1825893 w 2063111"/>
              <a:gd name="connsiteY4" fmla="*/ 2539771 h 5181372"/>
              <a:gd name="connsiteX5" fmla="*/ 437360 w 2063111"/>
              <a:gd name="connsiteY5" fmla="*/ 1952749 h 5181372"/>
              <a:gd name="connsiteX6" fmla="*/ 2062960 w 2063111"/>
              <a:gd name="connsiteY6" fmla="*/ 1275417 h 5181372"/>
              <a:gd name="connsiteX7" fmla="*/ 538960 w 2063111"/>
              <a:gd name="connsiteY7" fmla="*/ 948039 h 5181372"/>
              <a:gd name="connsiteX8" fmla="*/ 417719 w 2063111"/>
              <a:gd name="connsiteY8" fmla="*/ 0 h 5181372"/>
              <a:gd name="connsiteX0" fmla="*/ 155137 w 2063111"/>
              <a:gd name="connsiteY0" fmla="*/ 5312546 h 5312546"/>
              <a:gd name="connsiteX1" fmla="*/ 1521093 w 2063111"/>
              <a:gd name="connsiteY1" fmla="*/ 3777257 h 5312546"/>
              <a:gd name="connsiteX2" fmla="*/ 505093 w 2063111"/>
              <a:gd name="connsiteY2" fmla="*/ 3009613 h 5312546"/>
              <a:gd name="connsiteX3" fmla="*/ 493804 w 2063111"/>
              <a:gd name="connsiteY3" fmla="*/ 4319124 h 5312546"/>
              <a:gd name="connsiteX4" fmla="*/ 1825893 w 2063111"/>
              <a:gd name="connsiteY4" fmla="*/ 2670945 h 5312546"/>
              <a:gd name="connsiteX5" fmla="*/ 437360 w 2063111"/>
              <a:gd name="connsiteY5" fmla="*/ 2083923 h 5312546"/>
              <a:gd name="connsiteX6" fmla="*/ 2062960 w 2063111"/>
              <a:gd name="connsiteY6" fmla="*/ 1406591 h 5312546"/>
              <a:gd name="connsiteX7" fmla="*/ 538960 w 2063111"/>
              <a:gd name="connsiteY7" fmla="*/ 1079213 h 5312546"/>
              <a:gd name="connsiteX8" fmla="*/ 1121117 w 2063111"/>
              <a:gd name="connsiteY8" fmla="*/ 0 h 5312546"/>
              <a:gd name="connsiteX0" fmla="*/ 155137 w 2072847"/>
              <a:gd name="connsiteY0" fmla="*/ 5312546 h 5312546"/>
              <a:gd name="connsiteX1" fmla="*/ 1521093 w 2072847"/>
              <a:gd name="connsiteY1" fmla="*/ 3777257 h 5312546"/>
              <a:gd name="connsiteX2" fmla="*/ 505093 w 2072847"/>
              <a:gd name="connsiteY2" fmla="*/ 3009613 h 5312546"/>
              <a:gd name="connsiteX3" fmla="*/ 493804 w 2072847"/>
              <a:gd name="connsiteY3" fmla="*/ 4319124 h 5312546"/>
              <a:gd name="connsiteX4" fmla="*/ 1825893 w 2072847"/>
              <a:gd name="connsiteY4" fmla="*/ 2670945 h 5312546"/>
              <a:gd name="connsiteX5" fmla="*/ 437360 w 2072847"/>
              <a:gd name="connsiteY5" fmla="*/ 2083923 h 5312546"/>
              <a:gd name="connsiteX6" fmla="*/ 2062960 w 2072847"/>
              <a:gd name="connsiteY6" fmla="*/ 1406591 h 5312546"/>
              <a:gd name="connsiteX7" fmla="*/ 1119263 w 2072847"/>
              <a:gd name="connsiteY7" fmla="*/ 1116691 h 5312546"/>
              <a:gd name="connsiteX8" fmla="*/ 1121117 w 2072847"/>
              <a:gd name="connsiteY8" fmla="*/ 0 h 5312546"/>
              <a:gd name="connsiteX0" fmla="*/ 155137 w 2140558"/>
              <a:gd name="connsiteY0" fmla="*/ 5312546 h 5312546"/>
              <a:gd name="connsiteX1" fmla="*/ 1521093 w 2140558"/>
              <a:gd name="connsiteY1" fmla="*/ 3777257 h 5312546"/>
              <a:gd name="connsiteX2" fmla="*/ 505093 w 2140558"/>
              <a:gd name="connsiteY2" fmla="*/ 3009613 h 5312546"/>
              <a:gd name="connsiteX3" fmla="*/ 493804 w 2140558"/>
              <a:gd name="connsiteY3" fmla="*/ 4319124 h 5312546"/>
              <a:gd name="connsiteX4" fmla="*/ 1825893 w 2140558"/>
              <a:gd name="connsiteY4" fmla="*/ 2670945 h 5312546"/>
              <a:gd name="connsiteX5" fmla="*/ 437360 w 2140558"/>
              <a:gd name="connsiteY5" fmla="*/ 2083923 h 5312546"/>
              <a:gd name="connsiteX6" fmla="*/ 2062960 w 2140558"/>
              <a:gd name="connsiteY6" fmla="*/ 1406591 h 5312546"/>
              <a:gd name="connsiteX7" fmla="*/ 1119263 w 2140558"/>
              <a:gd name="connsiteY7" fmla="*/ 1116691 h 5312546"/>
              <a:gd name="connsiteX8" fmla="*/ 1121117 w 2140558"/>
              <a:gd name="connsiteY8" fmla="*/ 0 h 5312546"/>
              <a:gd name="connsiteX0" fmla="*/ 155137 w 2072225"/>
              <a:gd name="connsiteY0" fmla="*/ 5312546 h 5312546"/>
              <a:gd name="connsiteX1" fmla="*/ 1521093 w 2072225"/>
              <a:gd name="connsiteY1" fmla="*/ 3777257 h 5312546"/>
              <a:gd name="connsiteX2" fmla="*/ 505093 w 2072225"/>
              <a:gd name="connsiteY2" fmla="*/ 3009613 h 5312546"/>
              <a:gd name="connsiteX3" fmla="*/ 493804 w 2072225"/>
              <a:gd name="connsiteY3" fmla="*/ 4319124 h 5312546"/>
              <a:gd name="connsiteX4" fmla="*/ 1825893 w 2072225"/>
              <a:gd name="connsiteY4" fmla="*/ 2670945 h 5312546"/>
              <a:gd name="connsiteX5" fmla="*/ 437360 w 2072225"/>
              <a:gd name="connsiteY5" fmla="*/ 2083923 h 5312546"/>
              <a:gd name="connsiteX6" fmla="*/ 2062960 w 2072225"/>
              <a:gd name="connsiteY6" fmla="*/ 1406591 h 5312546"/>
              <a:gd name="connsiteX7" fmla="*/ 1101678 w 2072225"/>
              <a:gd name="connsiteY7" fmla="*/ 919931 h 5312546"/>
              <a:gd name="connsiteX8" fmla="*/ 1121117 w 2072225"/>
              <a:gd name="connsiteY8" fmla="*/ 0 h 5312546"/>
              <a:gd name="connsiteX0" fmla="*/ 155137 w 2097100"/>
              <a:gd name="connsiteY0" fmla="*/ 5312546 h 5312546"/>
              <a:gd name="connsiteX1" fmla="*/ 1521093 w 2097100"/>
              <a:gd name="connsiteY1" fmla="*/ 3777257 h 5312546"/>
              <a:gd name="connsiteX2" fmla="*/ 505093 w 2097100"/>
              <a:gd name="connsiteY2" fmla="*/ 3009613 h 5312546"/>
              <a:gd name="connsiteX3" fmla="*/ 493804 w 2097100"/>
              <a:gd name="connsiteY3" fmla="*/ 4319124 h 5312546"/>
              <a:gd name="connsiteX4" fmla="*/ 1825893 w 2097100"/>
              <a:gd name="connsiteY4" fmla="*/ 2670945 h 5312546"/>
              <a:gd name="connsiteX5" fmla="*/ 437360 w 2097100"/>
              <a:gd name="connsiteY5" fmla="*/ 2083923 h 5312546"/>
              <a:gd name="connsiteX6" fmla="*/ 2062960 w 2097100"/>
              <a:gd name="connsiteY6" fmla="*/ 1406591 h 5312546"/>
              <a:gd name="connsiteX7" fmla="*/ 1101678 w 2097100"/>
              <a:gd name="connsiteY7" fmla="*/ 919931 h 5312546"/>
              <a:gd name="connsiteX8" fmla="*/ 1121117 w 2097100"/>
              <a:gd name="connsiteY8" fmla="*/ 0 h 5312546"/>
              <a:gd name="connsiteX0" fmla="*/ 155137 w 2069719"/>
              <a:gd name="connsiteY0" fmla="*/ 5312546 h 5312546"/>
              <a:gd name="connsiteX1" fmla="*/ 1521093 w 2069719"/>
              <a:gd name="connsiteY1" fmla="*/ 3777257 h 5312546"/>
              <a:gd name="connsiteX2" fmla="*/ 505093 w 2069719"/>
              <a:gd name="connsiteY2" fmla="*/ 3009613 h 5312546"/>
              <a:gd name="connsiteX3" fmla="*/ 493804 w 2069719"/>
              <a:gd name="connsiteY3" fmla="*/ 4319124 h 5312546"/>
              <a:gd name="connsiteX4" fmla="*/ 1825893 w 2069719"/>
              <a:gd name="connsiteY4" fmla="*/ 2670945 h 5312546"/>
              <a:gd name="connsiteX5" fmla="*/ 437360 w 2069719"/>
              <a:gd name="connsiteY5" fmla="*/ 2083923 h 5312546"/>
              <a:gd name="connsiteX6" fmla="*/ 2062960 w 2069719"/>
              <a:gd name="connsiteY6" fmla="*/ 1406591 h 5312546"/>
              <a:gd name="connsiteX7" fmla="*/ 1101678 w 2069719"/>
              <a:gd name="connsiteY7" fmla="*/ 919931 h 5312546"/>
              <a:gd name="connsiteX8" fmla="*/ 1121117 w 2069719"/>
              <a:gd name="connsiteY8" fmla="*/ 0 h 5312546"/>
              <a:gd name="connsiteX0" fmla="*/ 155137 w 2069267"/>
              <a:gd name="connsiteY0" fmla="*/ 5312546 h 5312546"/>
              <a:gd name="connsiteX1" fmla="*/ 1521093 w 2069267"/>
              <a:gd name="connsiteY1" fmla="*/ 3777257 h 5312546"/>
              <a:gd name="connsiteX2" fmla="*/ 505093 w 2069267"/>
              <a:gd name="connsiteY2" fmla="*/ 3009613 h 5312546"/>
              <a:gd name="connsiteX3" fmla="*/ 493804 w 2069267"/>
              <a:gd name="connsiteY3" fmla="*/ 4319124 h 5312546"/>
              <a:gd name="connsiteX4" fmla="*/ 1825893 w 2069267"/>
              <a:gd name="connsiteY4" fmla="*/ 2670945 h 5312546"/>
              <a:gd name="connsiteX5" fmla="*/ 437360 w 2069267"/>
              <a:gd name="connsiteY5" fmla="*/ 2083923 h 5312546"/>
              <a:gd name="connsiteX6" fmla="*/ 2062960 w 2069267"/>
              <a:gd name="connsiteY6" fmla="*/ 1406591 h 5312546"/>
              <a:gd name="connsiteX7" fmla="*/ 1101678 w 2069267"/>
              <a:gd name="connsiteY7" fmla="*/ 919931 h 5312546"/>
              <a:gd name="connsiteX8" fmla="*/ 1121117 w 2069267"/>
              <a:gd name="connsiteY8" fmla="*/ 0 h 5312546"/>
              <a:gd name="connsiteX0" fmla="*/ 155137 w 2069719"/>
              <a:gd name="connsiteY0" fmla="*/ 5312546 h 5312546"/>
              <a:gd name="connsiteX1" fmla="*/ 1521093 w 2069719"/>
              <a:gd name="connsiteY1" fmla="*/ 3777257 h 5312546"/>
              <a:gd name="connsiteX2" fmla="*/ 505093 w 2069719"/>
              <a:gd name="connsiteY2" fmla="*/ 3009613 h 5312546"/>
              <a:gd name="connsiteX3" fmla="*/ 493804 w 2069719"/>
              <a:gd name="connsiteY3" fmla="*/ 4319124 h 5312546"/>
              <a:gd name="connsiteX4" fmla="*/ 1825893 w 2069719"/>
              <a:gd name="connsiteY4" fmla="*/ 2670945 h 5312546"/>
              <a:gd name="connsiteX5" fmla="*/ 437360 w 2069719"/>
              <a:gd name="connsiteY5" fmla="*/ 2083923 h 5312546"/>
              <a:gd name="connsiteX6" fmla="*/ 2062960 w 2069719"/>
              <a:gd name="connsiteY6" fmla="*/ 1406591 h 5312546"/>
              <a:gd name="connsiteX7" fmla="*/ 1101678 w 2069719"/>
              <a:gd name="connsiteY7" fmla="*/ 919931 h 5312546"/>
              <a:gd name="connsiteX8" fmla="*/ 1121117 w 2069719"/>
              <a:gd name="connsiteY8" fmla="*/ 0 h 5312546"/>
              <a:gd name="connsiteX0" fmla="*/ 155137 w 2069970"/>
              <a:gd name="connsiteY0" fmla="*/ 5312546 h 5312546"/>
              <a:gd name="connsiteX1" fmla="*/ 1521093 w 2069970"/>
              <a:gd name="connsiteY1" fmla="*/ 3777257 h 5312546"/>
              <a:gd name="connsiteX2" fmla="*/ 505093 w 2069970"/>
              <a:gd name="connsiteY2" fmla="*/ 3009613 h 5312546"/>
              <a:gd name="connsiteX3" fmla="*/ 493804 w 2069970"/>
              <a:gd name="connsiteY3" fmla="*/ 4319124 h 5312546"/>
              <a:gd name="connsiteX4" fmla="*/ 1825893 w 2069970"/>
              <a:gd name="connsiteY4" fmla="*/ 2670945 h 5312546"/>
              <a:gd name="connsiteX5" fmla="*/ 437360 w 2069970"/>
              <a:gd name="connsiteY5" fmla="*/ 2083923 h 5312546"/>
              <a:gd name="connsiteX6" fmla="*/ 2062960 w 2069970"/>
              <a:gd name="connsiteY6" fmla="*/ 1406591 h 5312546"/>
              <a:gd name="connsiteX7" fmla="*/ 1101678 w 2069970"/>
              <a:gd name="connsiteY7" fmla="*/ 919931 h 5312546"/>
              <a:gd name="connsiteX8" fmla="*/ 1121117 w 2069970"/>
              <a:gd name="connsiteY8" fmla="*/ 0 h 5312546"/>
              <a:gd name="connsiteX0" fmla="*/ 155137 w 2069970"/>
              <a:gd name="connsiteY0" fmla="*/ 5312546 h 5312546"/>
              <a:gd name="connsiteX1" fmla="*/ 1521093 w 2069970"/>
              <a:gd name="connsiteY1" fmla="*/ 3777257 h 5312546"/>
              <a:gd name="connsiteX2" fmla="*/ 505093 w 2069970"/>
              <a:gd name="connsiteY2" fmla="*/ 3009613 h 5312546"/>
              <a:gd name="connsiteX3" fmla="*/ 493804 w 2069970"/>
              <a:gd name="connsiteY3" fmla="*/ 4319124 h 5312546"/>
              <a:gd name="connsiteX4" fmla="*/ 1825893 w 2069970"/>
              <a:gd name="connsiteY4" fmla="*/ 2670945 h 5312546"/>
              <a:gd name="connsiteX5" fmla="*/ 437360 w 2069970"/>
              <a:gd name="connsiteY5" fmla="*/ 2083923 h 5312546"/>
              <a:gd name="connsiteX6" fmla="*/ 2062960 w 2069970"/>
              <a:gd name="connsiteY6" fmla="*/ 1406591 h 5312546"/>
              <a:gd name="connsiteX7" fmla="*/ 1101678 w 2069970"/>
              <a:gd name="connsiteY7" fmla="*/ 919931 h 5312546"/>
              <a:gd name="connsiteX8" fmla="*/ 1121117 w 2069970"/>
              <a:gd name="connsiteY8" fmla="*/ 0 h 5312546"/>
              <a:gd name="connsiteX0" fmla="*/ 129515 w 2044348"/>
              <a:gd name="connsiteY0" fmla="*/ 5312546 h 5312546"/>
              <a:gd name="connsiteX1" fmla="*/ 1495471 w 2044348"/>
              <a:gd name="connsiteY1" fmla="*/ 3777257 h 5312546"/>
              <a:gd name="connsiteX2" fmla="*/ 479471 w 2044348"/>
              <a:gd name="connsiteY2" fmla="*/ 3009613 h 5312546"/>
              <a:gd name="connsiteX3" fmla="*/ 468182 w 2044348"/>
              <a:gd name="connsiteY3" fmla="*/ 4319124 h 5312546"/>
              <a:gd name="connsiteX4" fmla="*/ 1800271 w 2044348"/>
              <a:gd name="connsiteY4" fmla="*/ 2670945 h 5312546"/>
              <a:gd name="connsiteX5" fmla="*/ 411738 w 2044348"/>
              <a:gd name="connsiteY5" fmla="*/ 2083923 h 5312546"/>
              <a:gd name="connsiteX6" fmla="*/ 2037338 w 2044348"/>
              <a:gd name="connsiteY6" fmla="*/ 1406591 h 5312546"/>
              <a:gd name="connsiteX7" fmla="*/ 1076056 w 2044348"/>
              <a:gd name="connsiteY7" fmla="*/ 919931 h 5312546"/>
              <a:gd name="connsiteX8" fmla="*/ 1095495 w 2044348"/>
              <a:gd name="connsiteY8" fmla="*/ 0 h 531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4348" h="5312546">
                <a:moveTo>
                  <a:pt x="129515" y="5312546"/>
                </a:moveTo>
                <a:cubicBezTo>
                  <a:pt x="618700" y="4883568"/>
                  <a:pt x="1708078" y="4364279"/>
                  <a:pt x="1495471" y="3777257"/>
                </a:cubicBezTo>
                <a:cubicBezTo>
                  <a:pt x="1282864" y="3190235"/>
                  <a:pt x="955486" y="2896725"/>
                  <a:pt x="479471" y="3009613"/>
                </a:cubicBezTo>
                <a:cubicBezTo>
                  <a:pt x="3456" y="3122501"/>
                  <a:pt x="-300003" y="4179820"/>
                  <a:pt x="468182" y="4319124"/>
                </a:cubicBezTo>
                <a:cubicBezTo>
                  <a:pt x="1236367" y="4458428"/>
                  <a:pt x="2148344" y="3020900"/>
                  <a:pt x="1800271" y="2670945"/>
                </a:cubicBezTo>
                <a:cubicBezTo>
                  <a:pt x="1452198" y="2320990"/>
                  <a:pt x="363435" y="2594476"/>
                  <a:pt x="411738" y="2083923"/>
                </a:cubicBezTo>
                <a:cubicBezTo>
                  <a:pt x="460041" y="1573370"/>
                  <a:pt x="1944203" y="1797350"/>
                  <a:pt x="2037338" y="1406591"/>
                </a:cubicBezTo>
                <a:cubicBezTo>
                  <a:pt x="2130473" y="1015832"/>
                  <a:pt x="1268201" y="1098146"/>
                  <a:pt x="1076056" y="919931"/>
                </a:cubicBezTo>
                <a:cubicBezTo>
                  <a:pt x="883911" y="741716"/>
                  <a:pt x="926199" y="434952"/>
                  <a:pt x="1095495" y="0"/>
                </a:cubicBezTo>
              </a:path>
            </a:pathLst>
          </a:custGeom>
          <a:noFill/>
          <a:ln w="317500" cmpd="tri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63000">
                  <a:schemeClr val="bg1">
                    <a:lumMod val="50000"/>
                  </a:schemeClr>
                </a:gs>
                <a:gs pos="97000">
                  <a:schemeClr val="tx1">
                    <a:lumMod val="85000"/>
                    <a:lumOff val="15000"/>
                  </a:schemeClr>
                </a:gs>
              </a:gsLst>
              <a:lin ang="5400000" scaled="1"/>
              <a:tileRect/>
            </a:gradFill>
            <a:prstDash val="solid"/>
          </a:ln>
          <a:effectLst>
            <a:outerShdw blurRad="165100" dist="63500" dir="9600000" sx="104000" sy="104000" algn="tl" rotWithShape="0">
              <a:prstClr val="black">
                <a:alpha val="36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485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B92CC-EEF4-0E43-B4A2-D5EEDFF2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5F782-2871-EC4D-A676-D390F080C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1181100"/>
            <a:ext cx="7728858" cy="3795104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Group is nimble and acts very agile. </a:t>
            </a:r>
          </a:p>
          <a:p>
            <a:r>
              <a:rPr lang="en-GB" dirty="0"/>
              <a:t>Overall the current status of data acquisition and experiment control is more than acceptable and ready for initial operations, see ESS-1511935.</a:t>
            </a:r>
          </a:p>
          <a:p>
            <a:r>
              <a:rPr lang="en-GB" dirty="0"/>
              <a:t>Good progress on core NICOS areas, like scanning and visualisation. </a:t>
            </a:r>
          </a:p>
          <a:p>
            <a:r>
              <a:rPr lang="en-GB" dirty="0"/>
              <a:t>Testing of Data Acquisition Chain helps to identify a small number of bugs and to highlight areas to the can be improved. </a:t>
            </a:r>
          </a:p>
          <a:p>
            <a:r>
              <a:rPr lang="en-GB" dirty="0"/>
              <a:t>Detector Readout development continues to be delayed. But good progress on timing could be made when that was essential.</a:t>
            </a:r>
          </a:p>
          <a:p>
            <a:r>
              <a:rPr lang="en-GB" dirty="0"/>
              <a:t>Integration with Mantid works exclusively via NeXus both for live streaming and for data on disk. </a:t>
            </a:r>
          </a:p>
          <a:p>
            <a:r>
              <a:rPr lang="en-GB" dirty="0"/>
              <a:t>Interactions with instrument teams are starting to ramp up, especially on detectors. </a:t>
            </a:r>
          </a:p>
          <a:p>
            <a:r>
              <a:rPr lang="en-GB" dirty="0"/>
              <a:t>BCT has positive impact on NSS integration and ICS implementation and delivery, despite being continuously obstructed by ICS management. </a:t>
            </a:r>
          </a:p>
        </p:txBody>
      </p:sp>
    </p:spTree>
    <p:extLst>
      <p:ext uri="{BB962C8B-B14F-4D97-AF65-F5344CB8AC3E}">
        <p14:creationId xmlns:p14="http://schemas.microsoft.com/office/powerpoint/2010/main" val="2710936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6B1846-6A02-8F42-8233-5744F9DA54EF}"/>
              </a:ext>
            </a:extLst>
          </p:cNvPr>
          <p:cNvSpPr txBox="1"/>
          <p:nvPr/>
        </p:nvSpPr>
        <p:spPr>
          <a:xfrm>
            <a:off x="6177775" y="3679902"/>
            <a:ext cx="138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Thank you.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4B718-F371-554F-BF92-73BAD7315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73196" y="3951722"/>
            <a:ext cx="826727" cy="100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72B32-970C-BC46-9F15-39A09A10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ED288-6D9A-CB46-8F44-C32A691C2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555" y="1603747"/>
            <a:ext cx="4430889" cy="3453720"/>
          </a:xfrm>
        </p:spPr>
        <p:txBody>
          <a:bodyPr/>
          <a:lstStyle/>
          <a:p>
            <a:r>
              <a:rPr lang="en-GB" dirty="0"/>
              <a:t>Who are we?</a:t>
            </a:r>
          </a:p>
          <a:p>
            <a:r>
              <a:rPr lang="en-GB" dirty="0"/>
              <a:t>What have we done?</a:t>
            </a:r>
          </a:p>
          <a:p>
            <a:r>
              <a:rPr lang="en-GB" dirty="0"/>
              <a:t>What are we planning?</a:t>
            </a:r>
          </a:p>
        </p:txBody>
      </p:sp>
    </p:spTree>
    <p:extLst>
      <p:ext uri="{BB962C8B-B14F-4D97-AF65-F5344CB8AC3E}">
        <p14:creationId xmlns:p14="http://schemas.microsoft.com/office/powerpoint/2010/main" val="817238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0D46C-0574-7F41-BB23-24F8EB9F6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64356" y="71755"/>
            <a:ext cx="8795819" cy="857250"/>
          </a:xfrm>
        </p:spPr>
        <p:txBody>
          <a:bodyPr>
            <a:normAutofit/>
          </a:bodyPr>
          <a:lstStyle/>
          <a:p>
            <a:r>
              <a:rPr lang="en-GB" dirty="0"/>
              <a:t>Welcome SWAP!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8A336-F697-B247-AFF6-9C54287CF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0903"/>
            <a:ext cx="5799132" cy="3453720"/>
          </a:xfrm>
        </p:spPr>
        <p:txBody>
          <a:bodyPr>
            <a:normAutofit/>
          </a:bodyPr>
          <a:lstStyle/>
          <a:p>
            <a:r>
              <a:rPr lang="en-GB" dirty="0"/>
              <a:t>Scientific Web Applications</a:t>
            </a:r>
          </a:p>
          <a:p>
            <a:pPr lvl="1"/>
            <a:r>
              <a:rPr lang="en-GB" dirty="0"/>
              <a:t>User Office / DEMAX</a:t>
            </a:r>
          </a:p>
          <a:p>
            <a:pPr lvl="1"/>
            <a:r>
              <a:rPr lang="en-GB" dirty="0"/>
              <a:t>SciCat (data catalogue)</a:t>
            </a:r>
          </a:p>
          <a:p>
            <a:pPr lvl="1"/>
            <a:r>
              <a:rPr lang="en-GB" dirty="0"/>
              <a:t>“SciChat”	(experiment logbook)</a:t>
            </a:r>
          </a:p>
          <a:p>
            <a:endParaRPr lang="en-GB" dirty="0"/>
          </a:p>
          <a:p>
            <a:r>
              <a:rPr lang="en-GB" dirty="0"/>
              <a:t>Own section, also in the STAP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21471-46AC-584B-8ECC-516FA8FFBB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6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54" t="11211" r="19036" b="10672"/>
          <a:stretch/>
        </p:blipFill>
        <p:spPr>
          <a:xfrm>
            <a:off x="6456787" y="1597384"/>
            <a:ext cx="2520168" cy="29972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020A5F9-BE92-3A47-B556-C9B58A626E21}"/>
              </a:ext>
            </a:extLst>
          </p:cNvPr>
          <p:cNvGrpSpPr/>
          <p:nvPr/>
        </p:nvGrpSpPr>
        <p:grpSpPr>
          <a:xfrm>
            <a:off x="5966177" y="492244"/>
            <a:ext cx="1422400" cy="1791732"/>
            <a:chOff x="5966177" y="492244"/>
            <a:chExt cx="1422400" cy="17917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A321773-8BD3-B04D-9DF0-5A7992AC5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6177" y="492244"/>
              <a:ext cx="1422400" cy="1422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8B05F-1CB6-8940-9E19-08DB445856E1}"/>
                </a:ext>
              </a:extLst>
            </p:cNvPr>
            <p:cNvSpPr txBox="1"/>
            <p:nvPr/>
          </p:nvSpPr>
          <p:spPr>
            <a:xfrm>
              <a:off x="6256332" y="1914644"/>
              <a:ext cx="842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Fredrik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951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88F25-FDC2-6C46-B64A-1107AB33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Who is in the group </a:t>
            </a:r>
            <a:br>
              <a:rPr lang="en-GB" dirty="0"/>
            </a:br>
            <a:r>
              <a:rPr lang="en-GB" dirty="0"/>
              <a:t>and what do they do?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85F189-8CCB-E441-83F7-F97D38679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183527"/>
              </p:ext>
            </p:extLst>
          </p:nvPr>
        </p:nvGraphicFramePr>
        <p:xfrm>
          <a:off x="269999" y="1278934"/>
          <a:ext cx="8604002" cy="36468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8698">
                  <a:extLst>
                    <a:ext uri="{9D8B030D-6E8A-4147-A177-3AD203B41FA5}">
                      <a16:colId xmlns:a16="http://schemas.microsoft.com/office/drawing/2014/main" val="1881529605"/>
                    </a:ext>
                  </a:extLst>
                </a:gridCol>
                <a:gridCol w="1205884">
                  <a:extLst>
                    <a:ext uri="{9D8B030D-6E8A-4147-A177-3AD203B41FA5}">
                      <a16:colId xmlns:a16="http://schemas.microsoft.com/office/drawing/2014/main" val="3901075140"/>
                    </a:ext>
                  </a:extLst>
                </a:gridCol>
                <a:gridCol w="1205884">
                  <a:extLst>
                    <a:ext uri="{9D8B030D-6E8A-4147-A177-3AD203B41FA5}">
                      <a16:colId xmlns:a16="http://schemas.microsoft.com/office/drawing/2014/main" val="3769905246"/>
                    </a:ext>
                  </a:extLst>
                </a:gridCol>
                <a:gridCol w="1205884">
                  <a:extLst>
                    <a:ext uri="{9D8B030D-6E8A-4147-A177-3AD203B41FA5}">
                      <a16:colId xmlns:a16="http://schemas.microsoft.com/office/drawing/2014/main" val="2931061615"/>
                    </a:ext>
                  </a:extLst>
                </a:gridCol>
                <a:gridCol w="1205884">
                  <a:extLst>
                    <a:ext uri="{9D8B030D-6E8A-4147-A177-3AD203B41FA5}">
                      <a16:colId xmlns:a16="http://schemas.microsoft.com/office/drawing/2014/main" val="1540123154"/>
                    </a:ext>
                  </a:extLst>
                </a:gridCol>
                <a:gridCol w="1205884">
                  <a:extLst>
                    <a:ext uri="{9D8B030D-6E8A-4147-A177-3AD203B41FA5}">
                      <a16:colId xmlns:a16="http://schemas.microsoft.com/office/drawing/2014/main" val="6460315"/>
                    </a:ext>
                  </a:extLst>
                </a:gridCol>
                <a:gridCol w="1205884">
                  <a:extLst>
                    <a:ext uri="{9D8B030D-6E8A-4147-A177-3AD203B41FA5}">
                      <a16:colId xmlns:a16="http://schemas.microsoft.com/office/drawing/2014/main" val="3273593092"/>
                    </a:ext>
                  </a:extLst>
                </a:gridCol>
              </a:tblGrid>
              <a:tr h="3657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Morten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1" dirty="0"/>
                        <a:t>EFU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Jonas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i="1" dirty="0"/>
                        <a:t>DAQ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Afonso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654842"/>
                  </a:ext>
                </a:extLst>
              </a:tr>
              <a:tr h="640116"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Event Formation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●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○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vert="vert" anchor="ctr"/>
                </a:tc>
                <a:extLst>
                  <a:ext uri="{0D108BD9-81ED-4DB2-BD59-A6C34878D82A}">
                    <a16:rowId xmlns:a16="http://schemas.microsoft.com/office/drawing/2014/main" val="307570772"/>
                  </a:ext>
                </a:extLst>
              </a:tr>
              <a:tr h="440151"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Timing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●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○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vert="vert" anchor="ctr"/>
                </a:tc>
                <a:extLst>
                  <a:ext uri="{0D108BD9-81ED-4DB2-BD59-A6C34878D82A}">
                    <a16:rowId xmlns:a16="http://schemas.microsoft.com/office/drawing/2014/main" val="1108468999"/>
                  </a:ext>
                </a:extLst>
              </a:tr>
              <a:tr h="440151"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Streaming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○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○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○</a:t>
                      </a:r>
                    </a:p>
                  </a:txBody>
                  <a:tcPr vert="vert" anchor="ctr"/>
                </a:tc>
                <a:extLst>
                  <a:ext uri="{0D108BD9-81ED-4DB2-BD59-A6C34878D82A}">
                    <a16:rowId xmlns:a16="http://schemas.microsoft.com/office/drawing/2014/main" val="3494074708"/>
                  </a:ext>
                </a:extLst>
              </a:tr>
              <a:tr h="440151"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NICOS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●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vert="vert" anchor="ctr"/>
                </a:tc>
                <a:extLst>
                  <a:ext uri="{0D108BD9-81ED-4DB2-BD59-A6C34878D82A}">
                    <a16:rowId xmlns:a16="http://schemas.microsoft.com/office/drawing/2014/main" val="471985682"/>
                  </a:ext>
                </a:extLst>
              </a:tr>
              <a:tr h="440151"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●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vert="vert" anchor="ctr"/>
                </a:tc>
                <a:extLst>
                  <a:ext uri="{0D108BD9-81ED-4DB2-BD59-A6C34878D82A}">
                    <a16:rowId xmlns:a16="http://schemas.microsoft.com/office/drawing/2014/main" val="4144213763"/>
                  </a:ext>
                </a:extLst>
              </a:tr>
              <a:tr h="440151"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</a:p>
                  </a:txBody>
                  <a:tcPr vert="vert" anchor="ctr"/>
                </a:tc>
                <a:extLst>
                  <a:ext uri="{0D108BD9-81ED-4DB2-BD59-A6C34878D82A}">
                    <a16:rowId xmlns:a16="http://schemas.microsoft.com/office/drawing/2014/main" val="953093024"/>
                  </a:ext>
                </a:extLst>
              </a:tr>
              <a:tr h="440151"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○</a:t>
                      </a: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●</a:t>
                      </a:r>
                      <a:endParaRPr lang="en-GB" sz="3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" anchor="ctr"/>
                </a:tc>
                <a:extLst>
                  <a:ext uri="{0D108BD9-81ED-4DB2-BD59-A6C34878D82A}">
                    <a16:rowId xmlns:a16="http://schemas.microsoft.com/office/drawing/2014/main" val="38309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618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EE1E-0503-614B-B876-D25601F6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Milestones for Construction </a:t>
            </a:r>
            <a:br>
              <a:rPr lang="en-GB" sz="2800" dirty="0"/>
            </a:br>
            <a:r>
              <a:rPr lang="en-GB" sz="2800" dirty="0"/>
              <a:t>and Initial Operations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FD764-A92D-D744-95AB-928D6B929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463" y="4677785"/>
            <a:ext cx="790426" cy="3367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046B3D-3FBA-754B-A8B5-1B33AF99B5CE}"/>
              </a:ext>
            </a:extLst>
          </p:cNvPr>
          <p:cNvSpPr/>
          <p:nvPr/>
        </p:nvSpPr>
        <p:spPr>
          <a:xfrm>
            <a:off x="56304" y="110435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3FA709-6910-C142-9207-EA9A0953CD99}"/>
              </a:ext>
            </a:extLst>
          </p:cNvPr>
          <p:cNvSpPr txBox="1">
            <a:spLocks/>
          </p:cNvSpPr>
          <p:nvPr/>
        </p:nvSpPr>
        <p:spPr>
          <a:xfrm rot="20348858">
            <a:off x="362710" y="396630"/>
            <a:ext cx="1908666" cy="4781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/>
              <a:t>Status April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9BD393-B35D-A049-9F84-8A145D3F2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35C87E5E-BA4C-6E42-8600-099A1DE90D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43740"/>
              </p:ext>
            </p:extLst>
          </p:nvPr>
        </p:nvGraphicFramePr>
        <p:xfrm>
          <a:off x="110965" y="1129993"/>
          <a:ext cx="8922070" cy="3280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030">
                  <a:extLst>
                    <a:ext uri="{9D8B030D-6E8A-4147-A177-3AD203B41FA5}">
                      <a16:colId xmlns:a16="http://schemas.microsoft.com/office/drawing/2014/main" val="2661023428"/>
                    </a:ext>
                  </a:extLst>
                </a:gridCol>
                <a:gridCol w="2770785">
                  <a:extLst>
                    <a:ext uri="{9D8B030D-6E8A-4147-A177-3AD203B41FA5}">
                      <a16:colId xmlns:a16="http://schemas.microsoft.com/office/drawing/2014/main" val="2023092244"/>
                    </a:ext>
                  </a:extLst>
                </a:gridCol>
                <a:gridCol w="5331255">
                  <a:extLst>
                    <a:ext uri="{9D8B030D-6E8A-4147-A177-3AD203B41FA5}">
                      <a16:colId xmlns:a16="http://schemas.microsoft.com/office/drawing/2014/main" val="812637764"/>
                    </a:ext>
                  </a:extLst>
                </a:gridCol>
              </a:tblGrid>
              <a:tr h="375503">
                <a:tc>
                  <a:txBody>
                    <a:bodyPr/>
                    <a:lstStyle/>
                    <a:p>
                      <a:r>
                        <a:rPr lang="en-GB" sz="13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805530"/>
                  </a:ext>
                </a:extLst>
              </a:tr>
              <a:tr h="228120"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2018-03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NeXus file definition ready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 - Example files for instruments available.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605848"/>
                  </a:ext>
                </a:extLst>
              </a:tr>
              <a:tr h="35930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2018-06</a:t>
                      </a:r>
                      <a:endParaRPr lang="en-GB" sz="1300" dirty="0"/>
                    </a:p>
                    <a:p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File writer complete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 - Files according to the most up to date NeXus definition can be written by the streaming framework from simulated (or real) data.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053087"/>
                  </a:ext>
                </a:extLst>
              </a:tr>
              <a:tr h="450626"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2018-12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DAQ &amp; Experiment Control integrated on test beamline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 Full prototype integration of NICOS, data streaming and detector readout. </a:t>
                      </a:r>
                      <a:r>
                        <a:rPr lang="en-GB" sz="1300" b="0" i="0" strike="sng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reliant on ICS infrastructure </a:t>
                      </a:r>
                      <a:r>
                        <a:rPr lang="en-GB" sz="1300" b="0" i="0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Integrating as much ICS scope as possible, e.g. timing.</a:t>
                      </a:r>
                      <a:endParaRPr lang="en-GB" sz="1300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664303"/>
                  </a:ext>
                </a:extLst>
              </a:tr>
              <a:tr h="261769"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2019-02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view integrated in NICOS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 Data on detector can be live-visualized (Widget from Mantid).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134163"/>
                  </a:ext>
                </a:extLst>
              </a:tr>
              <a:tr h="181386"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2019-03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Reduction view integrated in NICOS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Reduced data can be live-visualized (Widget from Mantid).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843940"/>
                  </a:ext>
                </a:extLst>
              </a:tr>
              <a:tr h="375503"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2019-04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available in SciCat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Metadata searchable, raw data downloadable from an automated ingestion that is integrated into an advanced data collection prototype.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77033"/>
                  </a:ext>
                </a:extLst>
              </a:tr>
              <a:tr h="375503"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2019-10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Proof of experiment control and DAQ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Final version for construction phase with an amount of robustness.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195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352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EE1E-0503-614B-B876-D25601F6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Milestones for Construction </a:t>
            </a:r>
            <a:br>
              <a:rPr lang="en-GB" sz="2800" dirty="0"/>
            </a:br>
            <a:r>
              <a:rPr lang="en-GB" sz="2800" dirty="0"/>
              <a:t>and Initial Operations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6D8877E-C913-C743-9834-5DAAC8ADCA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861093"/>
              </p:ext>
            </p:extLst>
          </p:nvPr>
        </p:nvGraphicFramePr>
        <p:xfrm>
          <a:off x="110965" y="1129993"/>
          <a:ext cx="8922070" cy="3280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030">
                  <a:extLst>
                    <a:ext uri="{9D8B030D-6E8A-4147-A177-3AD203B41FA5}">
                      <a16:colId xmlns:a16="http://schemas.microsoft.com/office/drawing/2014/main" val="2661023428"/>
                    </a:ext>
                  </a:extLst>
                </a:gridCol>
                <a:gridCol w="2770785">
                  <a:extLst>
                    <a:ext uri="{9D8B030D-6E8A-4147-A177-3AD203B41FA5}">
                      <a16:colId xmlns:a16="http://schemas.microsoft.com/office/drawing/2014/main" val="2023092244"/>
                    </a:ext>
                  </a:extLst>
                </a:gridCol>
                <a:gridCol w="5331255">
                  <a:extLst>
                    <a:ext uri="{9D8B030D-6E8A-4147-A177-3AD203B41FA5}">
                      <a16:colId xmlns:a16="http://schemas.microsoft.com/office/drawing/2014/main" val="812637764"/>
                    </a:ext>
                  </a:extLst>
                </a:gridCol>
              </a:tblGrid>
              <a:tr h="375503">
                <a:tc>
                  <a:txBody>
                    <a:bodyPr/>
                    <a:lstStyle/>
                    <a:p>
                      <a:r>
                        <a:rPr lang="en-GB" sz="13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805530"/>
                  </a:ext>
                </a:extLst>
              </a:tr>
              <a:tr h="228120"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2018-03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NeXus file definition ready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✅✅ - Example files for instruments available.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605848"/>
                  </a:ext>
                </a:extLst>
              </a:tr>
              <a:tr h="35930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2018-06</a:t>
                      </a:r>
                      <a:endParaRPr lang="en-GB" sz="1300" dirty="0"/>
                    </a:p>
                    <a:p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File writer complete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✅✅ - Files according to the most up to date NeXus definition can be written by the streaming framework from simulated (or real) data.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053087"/>
                  </a:ext>
                </a:extLst>
              </a:tr>
              <a:tr h="450626"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2018-12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DAQ &amp; Experiment Control integrated on test beamline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✅✅ Full prototype integration of NICOS, data streaming and detector readout. </a:t>
                      </a:r>
                      <a:r>
                        <a:rPr lang="en-GB" sz="1300" b="0" i="0" strike="sng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reliant on ICS infrastructure </a:t>
                      </a:r>
                      <a:r>
                        <a:rPr lang="en-GB" sz="1300" b="0" i="0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Integrating as much ICS scope as possible, e.g. timing.</a:t>
                      </a:r>
                      <a:endParaRPr lang="en-GB" sz="1300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664303"/>
                  </a:ext>
                </a:extLst>
              </a:tr>
              <a:tr h="261769"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2019-02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view integrated in NICOS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✅✅ Data on detector can be live-visualized (Widget from Mantid).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134163"/>
                  </a:ext>
                </a:extLst>
              </a:tr>
              <a:tr h="181386"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2019-03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Reduction view integrated in NICOS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Reduced data can be live-visualized (Widget from Mantid).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843940"/>
                  </a:ext>
                </a:extLst>
              </a:tr>
              <a:tr h="375503"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2019-04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available in SciCat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 Metadata searchable, raw data downloadable from an automated ingestion that is integrated into an advanced data collection prototype.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77033"/>
                  </a:ext>
                </a:extLst>
              </a:tr>
              <a:tr h="375503"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2019-10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Proof of experiment control and DAQ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✅ Final version for construction phase with an amount of robustness.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19578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BAFD764-A92D-D744-95AB-928D6B929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463" y="4677785"/>
            <a:ext cx="790426" cy="3367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046B3D-3FBA-754B-A8B5-1B33AF99B5CE}"/>
              </a:ext>
            </a:extLst>
          </p:cNvPr>
          <p:cNvSpPr/>
          <p:nvPr/>
        </p:nvSpPr>
        <p:spPr>
          <a:xfrm>
            <a:off x="56304" y="110435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3FA709-6910-C142-9207-EA9A0953CD99}"/>
              </a:ext>
            </a:extLst>
          </p:cNvPr>
          <p:cNvSpPr txBox="1">
            <a:spLocks/>
          </p:cNvSpPr>
          <p:nvPr/>
        </p:nvSpPr>
        <p:spPr>
          <a:xfrm rot="20348858">
            <a:off x="362710" y="396630"/>
            <a:ext cx="1908666" cy="4781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/>
              <a:t>Status at today</a:t>
            </a:r>
          </a:p>
        </p:txBody>
      </p:sp>
    </p:spTree>
    <p:extLst>
      <p:ext uri="{BB962C8B-B14F-4D97-AF65-F5344CB8AC3E}">
        <p14:creationId xmlns:p14="http://schemas.microsoft.com/office/powerpoint/2010/main" val="3099725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6C92CA-722B-2841-8716-14F908C92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502" y="2914030"/>
            <a:ext cx="3577921" cy="2356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8ADAA7-4E3C-924C-8AA9-3A6589AA8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76" t="17478" r="15214" b="35441"/>
          <a:stretch/>
        </p:blipFill>
        <p:spPr>
          <a:xfrm>
            <a:off x="4413956" y="-189928"/>
            <a:ext cx="2819988" cy="13806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7AB3C-AF0F-1244-B1B4-DB9E9369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0903"/>
            <a:ext cx="3529013" cy="3453720"/>
          </a:xfrm>
        </p:spPr>
        <p:txBody>
          <a:bodyPr>
            <a:noAutofit/>
          </a:bodyPr>
          <a:lstStyle/>
          <a:p>
            <a:r>
              <a:rPr lang="en-GB" sz="2800" dirty="0"/>
              <a:t>Scanning Tests</a:t>
            </a:r>
          </a:p>
          <a:p>
            <a:r>
              <a:rPr lang="en-GB" sz="2800" dirty="0"/>
              <a:t>Reflectometry</a:t>
            </a:r>
          </a:p>
          <a:p>
            <a:r>
              <a:rPr lang="en-GB" sz="2800" dirty="0"/>
              <a:t>Tests of Detectors and Monitors</a:t>
            </a:r>
          </a:p>
          <a:p>
            <a:r>
              <a:rPr lang="en-GB" sz="2800" dirty="0"/>
              <a:t>Integration Milestone Measurements (Diffraction)</a:t>
            </a:r>
          </a:p>
          <a:p>
            <a:endParaRPr lang="en-GB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ECF9F-8179-5C4F-AA9D-8011E7D86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41" y="71755"/>
            <a:ext cx="6847722" cy="857250"/>
          </a:xfrm>
        </p:spPr>
        <p:txBody>
          <a:bodyPr/>
          <a:lstStyle/>
          <a:p>
            <a:pPr algn="l"/>
            <a:r>
              <a:rPr lang="en-GB" dirty="0"/>
              <a:t>Progress connected 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3096B3-ACFE-7447-BF3E-C999499DEF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081" y="3008102"/>
            <a:ext cx="3157537" cy="2368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B73B3-D973-424C-893F-A2D31D439E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4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618" y="1026288"/>
            <a:ext cx="2647382" cy="1985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041C2C-2EEA-3147-A109-1379B4F07E0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078" y="1026288"/>
            <a:ext cx="2642419" cy="198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33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D7D68-4610-8645-8DE2-355DC78AA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623" y="205979"/>
            <a:ext cx="4608331" cy="857250"/>
          </a:xfrm>
        </p:spPr>
        <p:txBody>
          <a:bodyPr>
            <a:normAutofit fontScale="90000"/>
          </a:bodyPr>
          <a:lstStyle/>
          <a:p>
            <a:r>
              <a:rPr lang="en-GB" dirty="0"/>
              <a:t>Milestone Beamtime</a:t>
            </a:r>
            <a:br>
              <a:rPr lang="en-GB" dirty="0"/>
            </a:br>
            <a:r>
              <a:rPr lang="en-GB" dirty="0"/>
              <a:t>September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0E88C-FEA9-D844-9582-CF609F863C3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637">
            <a:off x="2971410" y="1549400"/>
            <a:ext cx="3009900" cy="401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2BB04B-84F3-2D45-9432-4844188C13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2570">
            <a:off x="2119837" y="1392745"/>
            <a:ext cx="3855884" cy="2891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D98F02-2B44-7247-8E78-C1F540CF7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6000" contras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9074"/>
          <a:stretch/>
        </p:blipFill>
        <p:spPr>
          <a:xfrm>
            <a:off x="-1052409" y="1875897"/>
            <a:ext cx="4064569" cy="3352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F5E14-BC5A-FD49-812F-236E625915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57000" contrast="24000"/>
                    </a14:imgEffect>
                  </a14:imgLayer>
                </a14:imgProps>
              </a:ext>
            </a:extLst>
          </a:blip>
          <a:srcRect l="11912" t="9789" r="13323" b="10692"/>
          <a:stretch/>
        </p:blipFill>
        <p:spPr>
          <a:xfrm>
            <a:off x="-16790" y="0"/>
            <a:ext cx="3028950" cy="2514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513CB6-61A7-4C4E-A6AE-A8DB2B4B0B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006" y="1257300"/>
            <a:ext cx="5630410" cy="4241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0CDFF4-20E3-4940-8B53-24327663A90C}"/>
              </a:ext>
            </a:extLst>
          </p:cNvPr>
          <p:cNvSpPr txBox="1"/>
          <p:nvPr/>
        </p:nvSpPr>
        <p:spPr>
          <a:xfrm>
            <a:off x="789375" y="4584700"/>
            <a:ext cx="88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Mantid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74FD3-1F2E-634B-B4A5-87A1B4BB7D7C}"/>
              </a:ext>
            </a:extLst>
          </p:cNvPr>
          <p:cNvSpPr txBox="1"/>
          <p:nvPr/>
        </p:nvSpPr>
        <p:spPr>
          <a:xfrm rot="16200000">
            <a:off x="-60133" y="593322"/>
            <a:ext cx="1016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Detector</a:t>
            </a:r>
            <a:br>
              <a:rPr lang="en-GB" b="1" dirty="0">
                <a:solidFill>
                  <a:srgbClr val="FFC000"/>
                </a:solidFill>
              </a:rPr>
            </a:b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3FB9A-5E9F-FB49-928E-FEE981B2404D}"/>
              </a:ext>
            </a:extLst>
          </p:cNvPr>
          <p:cNvSpPr txBox="1"/>
          <p:nvPr/>
        </p:nvSpPr>
        <p:spPr>
          <a:xfrm rot="21416831">
            <a:off x="3365439" y="3653812"/>
            <a:ext cx="191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NICOS (just-bin-it)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E95169-4CA0-B940-AFE6-A4C67550D260}"/>
              </a:ext>
            </a:extLst>
          </p:cNvPr>
          <p:cNvSpPr txBox="1"/>
          <p:nvPr/>
        </p:nvSpPr>
        <p:spPr>
          <a:xfrm rot="16200000">
            <a:off x="5603279" y="1972775"/>
            <a:ext cx="88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SciChat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924B51-B139-D540-8029-84299BF14492}"/>
              </a:ext>
            </a:extLst>
          </p:cNvPr>
          <p:cNvSpPr/>
          <p:nvPr/>
        </p:nvSpPr>
        <p:spPr>
          <a:xfrm>
            <a:off x="6272413" y="770841"/>
            <a:ext cx="1838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/>
              <a:t>Readiness Report: </a:t>
            </a:r>
            <a:br>
              <a:rPr lang="en-GB" sz="1600" dirty="0"/>
            </a:br>
            <a:r>
              <a:rPr lang="en-GB" sz="1600" dirty="0"/>
              <a:t>ESS-1511935 (draft)</a:t>
            </a:r>
          </a:p>
        </p:txBody>
      </p:sp>
    </p:spTree>
    <p:extLst>
      <p:ext uri="{BB962C8B-B14F-4D97-AF65-F5344CB8AC3E}">
        <p14:creationId xmlns:p14="http://schemas.microsoft.com/office/powerpoint/2010/main" val="1635003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6231E-8F25-C145-BAE0-B4BE135E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NICOS – Experiment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7C90-DA73-5548-B84C-8DEF0E2F5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0902"/>
            <a:ext cx="5955889" cy="3875597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Michael (ISIS in kind) left for BNL – shared control and reduction in kind with DRAM ended for us</a:t>
            </a:r>
          </a:p>
          <a:p>
            <a:r>
              <a:rPr lang="en-GB" dirty="0"/>
              <a:t>Michele (PSI in kind) took over V20 support, started working on UI improvements from UX course</a:t>
            </a:r>
          </a:p>
          <a:p>
            <a:r>
              <a:rPr lang="en-GB" dirty="0"/>
              <a:t>NICOS Meeting with FRM/FZJ/PSI</a:t>
            </a:r>
          </a:p>
          <a:p>
            <a:pPr lvl="1"/>
            <a:r>
              <a:rPr lang="en-GB" dirty="0"/>
              <a:t>Learned more about scanning, fitting and live view</a:t>
            </a:r>
          </a:p>
          <a:p>
            <a:pPr lvl="1"/>
            <a:r>
              <a:rPr lang="en-GB" dirty="0"/>
              <a:t>Decided on collaborative workflow, </a:t>
            </a:r>
            <a:br>
              <a:rPr lang="en-GB" dirty="0"/>
            </a:br>
            <a:r>
              <a:rPr lang="en-GB" dirty="0"/>
              <a:t>code now also on </a:t>
            </a:r>
            <a:r>
              <a:rPr lang="en-GB" dirty="0" err="1"/>
              <a:t>Github</a:t>
            </a:r>
            <a:endParaRPr lang="en-GB" dirty="0"/>
          </a:p>
          <a:p>
            <a:r>
              <a:rPr lang="en-GB" dirty="0"/>
              <a:t>NICOS demonstration at IKON by Matt and Pascale</a:t>
            </a:r>
          </a:p>
          <a:p>
            <a:r>
              <a:rPr lang="en-GB" dirty="0"/>
              <a:t>Upcoming tasks</a:t>
            </a:r>
          </a:p>
          <a:p>
            <a:pPr lvl="1"/>
            <a:r>
              <a:rPr lang="en-GB" dirty="0"/>
              <a:t>Small fixes and improvements, based on V20 tests and input from instrument teams</a:t>
            </a:r>
          </a:p>
          <a:p>
            <a:pPr lvl="1"/>
            <a:r>
              <a:rPr lang="en-GB" dirty="0"/>
              <a:t>Continuous scanning</a:t>
            </a:r>
          </a:p>
          <a:p>
            <a:pPr lvl="1"/>
            <a:r>
              <a:rPr lang="en-GB" dirty="0"/>
              <a:t>Instrument specific UIs (initial operations scope)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2785D-C600-F547-A6AC-5ADB2BCD09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090" y="3095317"/>
            <a:ext cx="2730910" cy="2048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ED552-4FF8-9C4F-BDD4-C3A4A2640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091" y="1140902"/>
            <a:ext cx="2730910" cy="204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57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90742</TotalTime>
  <Words>988</Words>
  <Application>Microsoft Macintosh PowerPoint</Application>
  <PresentationFormat>On-screen Show (16:9)</PresentationFormat>
  <Paragraphs>188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Mangal</vt:lpstr>
      <vt:lpstr>Office Theme</vt:lpstr>
      <vt:lpstr>Data Management Group Update Experiment Control and Data Curation (ECDC) Beamline Controls Team (BCG/BCT)</vt:lpstr>
      <vt:lpstr>PowerPoint Presentation</vt:lpstr>
      <vt:lpstr>Welcome SWAP!</vt:lpstr>
      <vt:lpstr>Who is in the group  and what do they do?</vt:lpstr>
      <vt:lpstr>Milestones for Construction  and Initial Operations</vt:lpstr>
      <vt:lpstr>Milestones for Construction  and Initial Operations</vt:lpstr>
      <vt:lpstr>Progress connected to</vt:lpstr>
      <vt:lpstr>Milestone Beamtime September</vt:lpstr>
      <vt:lpstr>NICOS – Experiment Control</vt:lpstr>
      <vt:lpstr>Recent and Ongoing Streaming Work</vt:lpstr>
      <vt:lpstr>Detectors</vt:lpstr>
      <vt:lpstr>Beamline Controls Team</vt:lpstr>
      <vt:lpstr>Utgård / Ymir</vt:lpstr>
      <vt:lpstr>Roadmap</vt:lpstr>
      <vt:lpstr>Summary</vt:lpstr>
      <vt:lpstr>PowerPoint Presentation</vt:lpstr>
    </vt:vector>
  </TitlesOfParts>
  <Manager/>
  <Company>Eckardt ApS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subject/>
  <dc:creator>Rasmus Eckardt</dc:creator>
  <cp:keywords/>
  <dc:description/>
  <cp:lastModifiedBy>Tobias Richter</cp:lastModifiedBy>
  <cp:revision>347</cp:revision>
  <dcterms:created xsi:type="dcterms:W3CDTF">2015-11-24T09:32:31Z</dcterms:created>
  <dcterms:modified xsi:type="dcterms:W3CDTF">2019-09-22T16:22:17Z</dcterms:modified>
  <cp:category/>
</cp:coreProperties>
</file>