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510" r:id="rId2"/>
    <p:sldId id="572" r:id="rId3"/>
    <p:sldId id="583" r:id="rId4"/>
    <p:sldId id="469" r:id="rId5"/>
    <p:sldId id="471" r:id="rId6"/>
    <p:sldId id="596" r:id="rId7"/>
    <p:sldId id="352" r:id="rId8"/>
    <p:sldId id="597" r:id="rId9"/>
    <p:sldId id="539" r:id="rId10"/>
    <p:sldId id="585" r:id="rId11"/>
    <p:sldId id="593" r:id="rId12"/>
    <p:sldId id="598" r:id="rId13"/>
    <p:sldId id="599" r:id="rId14"/>
    <p:sldId id="600" r:id="rId15"/>
    <p:sldId id="589" r:id="rId16"/>
    <p:sldId id="601" r:id="rId17"/>
    <p:sldId id="590" r:id="rId18"/>
    <p:sldId id="595" r:id="rId19"/>
    <p:sldId id="602" r:id="rId20"/>
    <p:sldId id="603" r:id="rId21"/>
    <p:sldId id="303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ED1"/>
    <a:srgbClr val="D1D8E7"/>
    <a:srgbClr val="FFFFFF"/>
    <a:srgbClr val="002AAF"/>
    <a:srgbClr val="AC2216"/>
    <a:srgbClr val="32BB6C"/>
    <a:srgbClr val="049ED6"/>
    <a:srgbClr val="3C93C5"/>
    <a:srgbClr val="B7DEE9"/>
    <a:srgbClr val="E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7" autoAdjust="0"/>
    <p:restoredTop sz="94506" autoAdjust="0"/>
  </p:normalViewPr>
  <p:slideViewPr>
    <p:cSldViewPr>
      <p:cViewPr varScale="1">
        <p:scale>
          <a:sx n="65" d="100"/>
          <a:sy n="65" d="100"/>
        </p:scale>
        <p:origin x="216" y="9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2019-09-24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SasView</a:t>
            </a:r>
            <a:r>
              <a:rPr lang="sv-SE" dirty="0"/>
              <a:t>: </a:t>
            </a:r>
          </a:p>
          <a:p>
            <a:pPr marL="228600" indent="-228600">
              <a:buAutoNum type="arabicParenR"/>
            </a:pPr>
            <a:r>
              <a:rPr lang="sv-SE" dirty="0" err="1"/>
              <a:t>Serious</a:t>
            </a:r>
            <a:r>
              <a:rPr lang="sv-SE" dirty="0"/>
              <a:t> QA (Richard </a:t>
            </a:r>
            <a:r>
              <a:rPr lang="sv-SE" dirty="0" err="1"/>
              <a:t>Heenan</a:t>
            </a:r>
            <a:r>
              <a:rPr lang="sv-SE" dirty="0"/>
              <a:t>) at </a:t>
            </a:r>
            <a:r>
              <a:rPr lang="sv-SE" dirty="0" err="1"/>
              <a:t>codecamp</a:t>
            </a:r>
            <a:r>
              <a:rPr lang="sv-SE" dirty="0"/>
              <a:t> </a:t>
            </a:r>
            <a:r>
              <a:rPr lang="sv-SE" dirty="0" err="1"/>
              <a:t>revealed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bugs</a:t>
            </a:r>
            <a:r>
              <a:rPr lang="sv-SE" dirty="0"/>
              <a:t>. Thus,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alpha</a:t>
            </a:r>
            <a:r>
              <a:rPr lang="sv-SE" dirty="0"/>
              <a:t> version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 at </a:t>
            </a:r>
            <a:r>
              <a:rPr lang="sv-SE" dirty="0" err="1"/>
              <a:t>codecamp</a:t>
            </a:r>
            <a:r>
              <a:rPr lang="sv-SE" dirty="0"/>
              <a:t>. </a:t>
            </a:r>
          </a:p>
          <a:p>
            <a:pPr marL="228600" indent="-228600">
              <a:buAutoNum type="arabicParenR"/>
            </a:pPr>
            <a:r>
              <a:rPr lang="sv-SE" dirty="0"/>
              <a:t>Proper resolution </a:t>
            </a:r>
            <a:r>
              <a:rPr lang="sv-SE" dirty="0" err="1"/>
              <a:t>function</a:t>
            </a:r>
            <a:r>
              <a:rPr lang="sv-SE" dirty="0"/>
              <a:t> for </a:t>
            </a:r>
            <a:r>
              <a:rPr lang="sv-SE" dirty="0" err="1"/>
              <a:t>ToF</a:t>
            </a:r>
            <a:r>
              <a:rPr lang="sv-SE" dirty="0"/>
              <a:t> is not </a:t>
            </a:r>
            <a:r>
              <a:rPr lang="sv-SE" dirty="0" err="1"/>
              <a:t>implemented</a:t>
            </a:r>
            <a:r>
              <a:rPr lang="sv-SE" dirty="0"/>
              <a:t> (version 5.1)</a:t>
            </a:r>
          </a:p>
          <a:p>
            <a:pPr marL="228600" indent="-228600">
              <a:buAutoNum type="arabicParenR"/>
            </a:pPr>
            <a:endParaRPr lang="sv-SE" dirty="0"/>
          </a:p>
          <a:p>
            <a:pPr marL="228600" indent="-228600">
              <a:buAutoNum type="arabicParenR"/>
            </a:pPr>
            <a:r>
              <a:rPr lang="sv-SE" dirty="0" err="1"/>
              <a:t>Lessons-learned</a:t>
            </a:r>
            <a:r>
              <a:rPr lang="sv-SE" dirty="0"/>
              <a:t> for </a:t>
            </a:r>
            <a:r>
              <a:rPr lang="sv-SE" dirty="0" err="1"/>
              <a:t>next</a:t>
            </a:r>
            <a:r>
              <a:rPr lang="sv-SE" dirty="0"/>
              <a:t> STAP meeting</a:t>
            </a:r>
          </a:p>
          <a:p>
            <a:pPr marL="228600" indent="-228600">
              <a:buAutoNum type="arabicParenR"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Fullprof</a:t>
            </a:r>
            <a:r>
              <a:rPr lang="sv-SE" dirty="0"/>
              <a:t>:</a:t>
            </a:r>
          </a:p>
          <a:p>
            <a:pPr marL="0" indent="0">
              <a:buNone/>
            </a:pPr>
            <a:r>
              <a:rPr lang="sv-SE" dirty="0" err="1"/>
              <a:t>We</a:t>
            </a:r>
            <a:r>
              <a:rPr lang="sv-SE" dirty="0"/>
              <a:t> do not get the feeling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diffraction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at ILL is </a:t>
            </a:r>
            <a:r>
              <a:rPr lang="sv-SE" dirty="0" err="1"/>
              <a:t>embracing</a:t>
            </a:r>
            <a:r>
              <a:rPr lang="sv-SE" dirty="0"/>
              <a:t> the </a:t>
            </a:r>
            <a:r>
              <a:rPr lang="sv-SE" dirty="0" err="1"/>
              <a:t>collaboration</a:t>
            </a:r>
            <a:r>
              <a:rPr lang="sv-SE" dirty="0"/>
              <a:t> or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sourcing</a:t>
            </a:r>
            <a:r>
              <a:rPr lang="sv-SE" dirty="0"/>
              <a:t> the software.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not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able</a:t>
            </a:r>
            <a:r>
              <a:rPr lang="sv-SE" dirty="0"/>
              <a:t> to setup a meeting so far,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lot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requirements</a:t>
            </a:r>
            <a:r>
              <a:rPr lang="sv-SE" dirty="0"/>
              <a:t> for </a:t>
            </a:r>
            <a:r>
              <a:rPr lang="sv-SE" dirty="0" err="1"/>
              <a:t>such</a:t>
            </a:r>
            <a:r>
              <a:rPr lang="sv-SE" dirty="0"/>
              <a:t> a </a:t>
            </a:r>
            <a:r>
              <a:rPr lang="sv-SE" dirty="0" err="1"/>
              <a:t>collaboration</a:t>
            </a:r>
            <a:r>
              <a:rPr lang="sv-SE" dirty="0"/>
              <a:t>.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computing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has not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Conclusion</a:t>
            </a:r>
            <a:r>
              <a:rPr lang="sv-SE" dirty="0"/>
              <a:t>:</a:t>
            </a:r>
          </a:p>
          <a:p>
            <a:pPr marL="0" indent="0">
              <a:buNone/>
            </a:pPr>
            <a:r>
              <a:rPr lang="sv-SE" dirty="0"/>
              <a:t>1)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collaborate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ILL </a:t>
            </a:r>
            <a:r>
              <a:rPr lang="sv-SE" dirty="0" err="1"/>
              <a:t>diffraction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not </a:t>
            </a:r>
            <a:r>
              <a:rPr lang="sv-SE" dirty="0" err="1"/>
              <a:t>rely</a:t>
            </a:r>
            <a:r>
              <a:rPr lang="sv-SE" dirty="0"/>
              <a:t> on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collaboration</a:t>
            </a:r>
            <a:endParaRPr lang="sv-SE" dirty="0"/>
          </a:p>
          <a:p>
            <a:pPr marL="228600" indent="-228600">
              <a:buAutoNum type="arabicParenR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353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108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nder.pangeo.io/v2/gh/spinw/pySpinW/mast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B4E384-F660-174F-8755-DFCC956E0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Thomas Holm Rod</a:t>
            </a:r>
          </a:p>
          <a:p>
            <a:pPr algn="r"/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September 24, 2019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C2CCCF-2774-1946-90E3-E03708269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/>
          <a:p>
            <a:r>
              <a:rPr lang="sv-SE" dirty="0"/>
              <a:t>DRAM </a:t>
            </a:r>
            <a:r>
              <a:rPr lang="sv-SE" dirty="0" err="1"/>
              <a:t>updates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438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1EB0-4CFD-454F-A996-12170600B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Since</a:t>
            </a:r>
            <a:r>
              <a:rPr lang="da-DK" dirty="0"/>
              <a:t> last STAP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AB710-EE48-8341-B159-234975DE0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D8EC-B407-C14D-9459-4DBECB30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DRAM ”</a:t>
            </a:r>
            <a:r>
              <a:rPr lang="da-DK" dirty="0" err="1"/>
              <a:t>reorganization</a:t>
            </a:r>
            <a:r>
              <a:rPr lang="da-DK" dirty="0"/>
              <a:t>”; </a:t>
            </a:r>
            <a:r>
              <a:rPr lang="da-DK" dirty="0" err="1"/>
              <a:t>objectives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D1D58-AA7A-CB42-AB99-87E718DC9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4013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1176"/>
              </a:spcBef>
              <a:buNone/>
            </a:pP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 and </a:t>
            </a:r>
            <a:r>
              <a:rPr lang="da-DK" dirty="0" err="1"/>
              <a:t>efficient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resources</a:t>
            </a:r>
            <a:r>
              <a:rPr lang="da-DK" dirty="0"/>
              <a:t> in growing </a:t>
            </a:r>
            <a:r>
              <a:rPr lang="da-DK" dirty="0" err="1"/>
              <a:t>group</a:t>
            </a:r>
            <a:r>
              <a:rPr lang="da-DK" dirty="0"/>
              <a:t> with large </a:t>
            </a:r>
            <a:r>
              <a:rPr lang="da-DK" dirty="0" err="1"/>
              <a:t>scope</a:t>
            </a:r>
            <a:r>
              <a:rPr lang="da-DK" dirty="0"/>
              <a:t>;</a:t>
            </a:r>
          </a:p>
          <a:p>
            <a:pPr marL="0" indent="0">
              <a:spcBef>
                <a:spcPts val="1176"/>
              </a:spcBef>
              <a:buNone/>
            </a:pPr>
            <a:endParaRPr lang="da-DK" dirty="0"/>
          </a:p>
          <a:p>
            <a:pPr>
              <a:spcBef>
                <a:spcPts val="1176"/>
              </a:spcBef>
            </a:pPr>
            <a:r>
              <a:rPr lang="da-DK" dirty="0" err="1"/>
              <a:t>Avoding</a:t>
            </a:r>
            <a:r>
              <a:rPr lang="da-DK" dirty="0"/>
              <a:t> single point of </a:t>
            </a:r>
            <a:r>
              <a:rPr lang="da-DK" dirty="0" err="1"/>
              <a:t>failures</a:t>
            </a:r>
            <a:r>
              <a:rPr lang="da-DK" dirty="0"/>
              <a:t> and silos (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working</a:t>
            </a:r>
            <a:r>
              <a:rPr lang="da-DK" dirty="0"/>
              <a:t> </a:t>
            </a:r>
            <a:r>
              <a:rPr lang="da-DK" dirty="0" err="1"/>
              <a:t>alone</a:t>
            </a:r>
            <a:r>
              <a:rPr lang="da-DK" dirty="0"/>
              <a:t> on a </a:t>
            </a:r>
            <a:r>
              <a:rPr lang="da-DK" dirty="0" err="1"/>
              <a:t>project</a:t>
            </a:r>
            <a:r>
              <a:rPr lang="da-DK" dirty="0"/>
              <a:t>)</a:t>
            </a:r>
          </a:p>
          <a:p>
            <a:pPr>
              <a:spcBef>
                <a:spcPts val="1176"/>
              </a:spcBef>
            </a:pPr>
            <a:r>
              <a:rPr lang="da-DK" dirty="0" err="1"/>
              <a:t>Ensure</a:t>
            </a:r>
            <a:r>
              <a:rPr lang="da-DK" dirty="0"/>
              <a:t> right </a:t>
            </a:r>
            <a:r>
              <a:rPr lang="da-DK" dirty="0" err="1"/>
              <a:t>prioritisation</a:t>
            </a:r>
            <a:endParaRPr lang="da-DK" dirty="0"/>
          </a:p>
          <a:p>
            <a:pPr>
              <a:spcBef>
                <a:spcPts val="1176"/>
              </a:spcBef>
            </a:pPr>
            <a:r>
              <a:rPr lang="da-DK" dirty="0"/>
              <a:t>Train new science </a:t>
            </a:r>
            <a:r>
              <a:rPr lang="da-DK" dirty="0" err="1"/>
              <a:t>oriented</a:t>
            </a:r>
            <a:r>
              <a:rPr lang="da-DK" dirty="0"/>
              <a:t> </a:t>
            </a:r>
            <a:r>
              <a:rPr lang="da-DK" dirty="0" err="1"/>
              <a:t>staff</a:t>
            </a:r>
            <a:endParaRPr lang="da-DK" dirty="0"/>
          </a:p>
          <a:p>
            <a:pPr>
              <a:spcBef>
                <a:spcPts val="1176"/>
              </a:spcBef>
            </a:pPr>
            <a:r>
              <a:rPr lang="da-DK" dirty="0" err="1"/>
              <a:t>Better</a:t>
            </a:r>
            <a:r>
              <a:rPr lang="da-DK" dirty="0"/>
              <a:t> integration of new </a:t>
            </a:r>
            <a:r>
              <a:rPr lang="da-DK" dirty="0" err="1"/>
              <a:t>members</a:t>
            </a:r>
            <a:endParaRPr lang="da-DK" dirty="0"/>
          </a:p>
          <a:p>
            <a:pPr>
              <a:spcBef>
                <a:spcPts val="1176"/>
              </a:spcBef>
            </a:pPr>
            <a:r>
              <a:rPr lang="da-DK" dirty="0"/>
              <a:t>Set </a:t>
            </a:r>
            <a:r>
              <a:rPr lang="da-DK" dirty="0" err="1"/>
              <a:t>direction</a:t>
            </a:r>
            <a:r>
              <a:rPr lang="da-DK" dirty="0"/>
              <a:t> for </a:t>
            </a:r>
            <a:r>
              <a:rPr lang="da-DK" dirty="0" err="1"/>
              <a:t>scipp</a:t>
            </a:r>
            <a:r>
              <a:rPr lang="da-DK" dirty="0"/>
              <a:t> </a:t>
            </a:r>
            <a:r>
              <a:rPr lang="da-DK" dirty="0" err="1"/>
              <a:t>project</a:t>
            </a:r>
            <a:r>
              <a:rPr lang="da-DK" dirty="0"/>
              <a:t> (</a:t>
            </a:r>
            <a:r>
              <a:rPr lang="da-DK" dirty="0" err="1"/>
              <a:t>maintainable</a:t>
            </a:r>
            <a:r>
              <a:rPr lang="da-DK" dirty="0"/>
              <a:t> data </a:t>
            </a:r>
            <a:r>
              <a:rPr lang="da-DK" dirty="0" err="1"/>
              <a:t>reduction</a:t>
            </a:r>
            <a:r>
              <a:rPr lang="da-DK" dirty="0"/>
              <a:t> software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cope</a:t>
            </a:r>
            <a:r>
              <a:rPr lang="da-DK" dirty="0"/>
              <a:t> with ESS rates)</a:t>
            </a:r>
          </a:p>
          <a:p>
            <a:pPr>
              <a:spcBef>
                <a:spcPts val="1176"/>
              </a:spcBef>
            </a:pPr>
            <a:r>
              <a:rPr lang="da-DK" dirty="0" err="1"/>
              <a:t>Mantid</a:t>
            </a:r>
            <a:r>
              <a:rPr lang="da-DK" dirty="0"/>
              <a:t> not </a:t>
            </a:r>
            <a:r>
              <a:rPr lang="da-DK" dirty="0" err="1"/>
              <a:t>drowning</a:t>
            </a:r>
            <a:r>
              <a:rPr lang="da-DK" dirty="0"/>
              <a:t> </a:t>
            </a:r>
            <a:r>
              <a:rPr lang="da-DK" dirty="0" err="1"/>
              <a:t>scipp</a:t>
            </a:r>
            <a:r>
              <a:rPr lang="da-DK" dirty="0"/>
              <a:t> and vice versa</a:t>
            </a:r>
          </a:p>
          <a:p>
            <a:pPr>
              <a:spcBef>
                <a:spcPts val="1176"/>
              </a:spcBef>
            </a:pPr>
            <a:r>
              <a:rPr lang="da-DK" dirty="0" err="1"/>
              <a:t>Better</a:t>
            </a:r>
            <a:r>
              <a:rPr lang="da-DK" dirty="0"/>
              <a:t> integration </a:t>
            </a:r>
            <a:r>
              <a:rPr lang="da-DK" dirty="0" err="1"/>
              <a:t>between</a:t>
            </a:r>
            <a:r>
              <a:rPr lang="da-DK" dirty="0"/>
              <a:t> data </a:t>
            </a:r>
            <a:r>
              <a:rPr lang="da-DK" dirty="0" err="1"/>
              <a:t>reduction</a:t>
            </a:r>
            <a:r>
              <a:rPr lang="da-DK" dirty="0"/>
              <a:t> and </a:t>
            </a:r>
            <a:r>
              <a:rPr lang="da-DK" dirty="0" err="1"/>
              <a:t>analysis</a:t>
            </a:r>
            <a:endParaRPr lang="da-DK" dirty="0"/>
          </a:p>
          <a:p>
            <a:pPr>
              <a:spcBef>
                <a:spcPts val="1176"/>
              </a:spcBef>
            </a:pPr>
            <a:r>
              <a:rPr lang="da-DK" dirty="0" err="1"/>
              <a:t>Ensure</a:t>
            </a:r>
            <a:r>
              <a:rPr lang="da-DK" dirty="0"/>
              <a:t> </a:t>
            </a:r>
            <a:r>
              <a:rPr lang="da-DK" dirty="0" err="1"/>
              <a:t>focus</a:t>
            </a:r>
            <a:r>
              <a:rPr lang="da-DK" dirty="0"/>
              <a:t> in a </a:t>
            </a:r>
            <a:r>
              <a:rPr lang="da-DK" dirty="0" err="1"/>
              <a:t>noisy</a:t>
            </a:r>
            <a:r>
              <a:rPr lang="da-DK" dirty="0"/>
              <a:t> landscape of </a:t>
            </a:r>
            <a:r>
              <a:rPr lang="da-DK" dirty="0" err="1"/>
              <a:t>projects</a:t>
            </a:r>
            <a:r>
              <a:rPr lang="da-DK" dirty="0"/>
              <a:t> and </a:t>
            </a:r>
            <a:r>
              <a:rPr lang="da-DK" dirty="0" err="1"/>
              <a:t>requirements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D7859-3A8E-4545-AF57-E88760DE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68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2A61-FD9F-014C-8068-9A6D21A8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”</a:t>
            </a:r>
            <a:r>
              <a:rPr lang="da-DK" dirty="0" err="1"/>
              <a:t>Reorganization</a:t>
            </a:r>
            <a:r>
              <a:rPr lang="da-DK" dirty="0"/>
              <a:t>”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5A8B15-49B0-9047-8AAA-D06F57D918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392207"/>
              </p:ext>
            </p:extLst>
          </p:nvPr>
        </p:nvGraphicFramePr>
        <p:xfrm>
          <a:off x="32049" y="2095184"/>
          <a:ext cx="12072664" cy="36940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8166">
                  <a:extLst>
                    <a:ext uri="{9D8B030D-6E8A-4147-A177-3AD203B41FA5}">
                      <a16:colId xmlns:a16="http://schemas.microsoft.com/office/drawing/2014/main" val="3226548410"/>
                    </a:ext>
                  </a:extLst>
                </a:gridCol>
                <a:gridCol w="3018166">
                  <a:extLst>
                    <a:ext uri="{9D8B030D-6E8A-4147-A177-3AD203B41FA5}">
                      <a16:colId xmlns:a16="http://schemas.microsoft.com/office/drawing/2014/main" val="693864434"/>
                    </a:ext>
                  </a:extLst>
                </a:gridCol>
                <a:gridCol w="3018166">
                  <a:extLst>
                    <a:ext uri="{9D8B030D-6E8A-4147-A177-3AD203B41FA5}">
                      <a16:colId xmlns:a16="http://schemas.microsoft.com/office/drawing/2014/main" val="453681643"/>
                    </a:ext>
                  </a:extLst>
                </a:gridCol>
                <a:gridCol w="3018166">
                  <a:extLst>
                    <a:ext uri="{9D8B030D-6E8A-4147-A177-3AD203B41FA5}">
                      <a16:colId xmlns:a16="http://schemas.microsoft.com/office/drawing/2014/main" val="838529275"/>
                    </a:ext>
                  </a:extLst>
                </a:gridCol>
              </a:tblGrid>
              <a:tr h="355476">
                <a:tc>
                  <a:txBody>
                    <a:bodyPr/>
                    <a:lstStyle/>
                    <a:p>
                      <a:r>
                        <a:rPr lang="da-DK" dirty="0"/>
                        <a:t>DONKI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SCIPP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SWAT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E-</a:t>
                      </a:r>
                      <a:r>
                        <a:rPr lang="da-DK" dirty="0" err="1"/>
                        <a:t>learning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36738"/>
                  </a:ext>
                </a:extLst>
              </a:tr>
              <a:tr h="622083">
                <a:tc>
                  <a:txBody>
                    <a:bodyPr/>
                    <a:lstStyle/>
                    <a:p>
                      <a:r>
                        <a:rPr lang="da-DK" dirty="0" err="1"/>
                        <a:t>LoKI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ready</a:t>
                      </a:r>
                      <a:r>
                        <a:rPr lang="da-DK" dirty="0"/>
                        <a:t> for operation, V20 and </a:t>
                      </a:r>
                      <a:r>
                        <a:rPr lang="da-DK" dirty="0" err="1"/>
                        <a:t>Mantid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100% </a:t>
                      </a:r>
                      <a:r>
                        <a:rPr lang="da-DK" dirty="0" err="1"/>
                        <a:t>scipp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development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Diffraction</a:t>
                      </a:r>
                      <a:r>
                        <a:rPr lang="da-DK" dirty="0"/>
                        <a:t> (&amp; </a:t>
                      </a:r>
                      <a:r>
                        <a:rPr lang="da-DK" dirty="0" err="1"/>
                        <a:t>spectroscopy</a:t>
                      </a:r>
                      <a:r>
                        <a:rPr lang="da-DK" dirty="0"/>
                        <a:t>)</a:t>
                      </a:r>
                    </a:p>
                    <a:p>
                      <a:r>
                        <a:rPr lang="da-DK" dirty="0" err="1"/>
                        <a:t>Scipp</a:t>
                      </a:r>
                      <a:r>
                        <a:rPr lang="da-DK" dirty="0"/>
                        <a:t> support and </a:t>
                      </a:r>
                      <a:r>
                        <a:rPr lang="da-DK" dirty="0" err="1"/>
                        <a:t>everything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else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PaNOSC WP8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59229"/>
                  </a:ext>
                </a:extLst>
              </a:tr>
              <a:tr h="355476">
                <a:tc>
                  <a:txBody>
                    <a:bodyPr/>
                    <a:lstStyle/>
                    <a:p>
                      <a:r>
                        <a:rPr lang="da-DK" dirty="0"/>
                        <a:t>Torben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Owen (</a:t>
                      </a:r>
                      <a:r>
                        <a:rPr lang="da-DK" dirty="0" err="1"/>
                        <a:t>Kanban</a:t>
                      </a:r>
                      <a:r>
                        <a:rPr lang="da-DK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Piotr (SCRUM)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Thomas/Jesper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81179"/>
                  </a:ext>
                </a:extLst>
              </a:tr>
              <a:tr h="20481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Torben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 err="1"/>
                        <a:t>Wojtek</a:t>
                      </a:r>
                      <a:r>
                        <a:rPr lang="da-DK" dirty="0"/>
                        <a:t> (50%)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Peter (33%)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Lamar (ISIS)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Simon 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Igor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Dan (ISIS)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Piotr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Simon 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Andrew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Mads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Linda (&lt;10%)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Peter (&lt;10%)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Mads (&lt;10%)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Kareem (DST)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Alexandra (DST)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95618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FCA9C-C868-1A4A-B913-077DACF7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1D8CF-53A3-A84A-B554-32D63E043CFA}"/>
              </a:ext>
            </a:extLst>
          </p:cNvPr>
          <p:cNvSpPr txBox="1"/>
          <p:nvPr/>
        </p:nvSpPr>
        <p:spPr>
          <a:xfrm>
            <a:off x="2482391" y="4829215"/>
            <a:ext cx="1258230" cy="646331"/>
          </a:xfrm>
          <a:prstGeom prst="rect">
            <a:avLst/>
          </a:prstGeom>
          <a:solidFill>
            <a:srgbClr val="F7DED1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Neil</a:t>
            </a:r>
          </a:p>
          <a:p>
            <a:r>
              <a:rPr lang="da-DK" dirty="0"/>
              <a:t>Owen (ISIS)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60D40-E6EF-E043-A78F-1DBF5CF998A6}"/>
              </a:ext>
            </a:extLst>
          </p:cNvPr>
          <p:cNvSpPr txBox="1"/>
          <p:nvPr/>
        </p:nvSpPr>
        <p:spPr>
          <a:xfrm>
            <a:off x="5685102" y="4967714"/>
            <a:ext cx="766557" cy="369332"/>
          </a:xfrm>
          <a:prstGeom prst="rect">
            <a:avLst/>
          </a:prstGeom>
          <a:solidFill>
            <a:srgbClr val="F7DED1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Céline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42697-47A0-7A44-9901-EDE1E380C027}"/>
              </a:ext>
            </a:extLst>
          </p:cNvPr>
          <p:cNvSpPr txBox="1"/>
          <p:nvPr/>
        </p:nvSpPr>
        <p:spPr>
          <a:xfrm>
            <a:off x="267190" y="6033185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/>
              <a:t>Céline instrument data </a:t>
            </a:r>
            <a:r>
              <a:rPr lang="da-DK" dirty="0" err="1"/>
              <a:t>scientist</a:t>
            </a:r>
            <a:r>
              <a:rPr lang="da-DK" dirty="0"/>
              <a:t> and Product </a:t>
            </a:r>
            <a:r>
              <a:rPr lang="da-DK" dirty="0" err="1"/>
              <a:t>Owner</a:t>
            </a:r>
            <a:r>
              <a:rPr lang="da-DK" dirty="0"/>
              <a:t> for </a:t>
            </a:r>
            <a:r>
              <a:rPr lang="da-DK" dirty="0" err="1"/>
              <a:t>diffraction</a:t>
            </a:r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A7EC58-943F-464E-BA88-77381F8E3F37}"/>
              </a:ext>
            </a:extLst>
          </p:cNvPr>
          <p:cNvSpPr txBox="1"/>
          <p:nvPr/>
        </p:nvSpPr>
        <p:spPr>
          <a:xfrm>
            <a:off x="6883081" y="5879206"/>
            <a:ext cx="4218527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+ Imaging (Anders, </a:t>
            </a:r>
            <a:r>
              <a:rPr lang="da-DK" dirty="0" err="1"/>
              <a:t>Chiara</a:t>
            </a:r>
            <a:r>
              <a:rPr lang="da-DK" dirty="0"/>
              <a:t> | PSI in kind)</a:t>
            </a:r>
          </a:p>
          <a:p>
            <a:pPr>
              <a:lnSpc>
                <a:spcPct val="150000"/>
              </a:lnSpc>
            </a:pPr>
            <a:r>
              <a:rPr lang="da-DK" dirty="0"/>
              <a:t>+ </a:t>
            </a:r>
            <a:r>
              <a:rPr lang="da-DK" dirty="0" err="1"/>
              <a:t>Reflectometry</a:t>
            </a:r>
            <a:r>
              <a:rPr lang="da-DK" dirty="0"/>
              <a:t> (</a:t>
            </a:r>
            <a:r>
              <a:rPr lang="da-DK" dirty="0" err="1"/>
              <a:t>Dmitry</a:t>
            </a:r>
            <a:r>
              <a:rPr lang="da-DK" dirty="0"/>
              <a:t>, Juan | FZJ in kind)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1AD8B027-FE67-B146-B436-1F54081E71E3}"/>
              </a:ext>
            </a:extLst>
          </p:cNvPr>
          <p:cNvSpPr/>
          <p:nvPr/>
        </p:nvSpPr>
        <p:spPr>
          <a:xfrm>
            <a:off x="1991544" y="1597358"/>
            <a:ext cx="4896544" cy="318105"/>
          </a:xfrm>
          <a:prstGeom prst="lef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err="1"/>
              <a:t>Priority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00039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D5D8-2BC0-D94E-81F8-0AE2C7B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DONKI (</a:t>
            </a:r>
            <a:r>
              <a:rPr lang="da-DK" dirty="0" err="1"/>
              <a:t>SasView</a:t>
            </a:r>
            <a:r>
              <a:rPr lang="da-DK" dirty="0"/>
              <a:t> and </a:t>
            </a:r>
            <a:r>
              <a:rPr lang="da-DK" dirty="0" err="1"/>
              <a:t>Mantid</a:t>
            </a:r>
            <a:r>
              <a:rPr lang="da-DK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0C6E55-21BA-0F4A-A2D6-29BD27328D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a-DK" sz="2000" dirty="0" err="1"/>
              <a:t>SasView</a:t>
            </a:r>
            <a:r>
              <a:rPr lang="da-DK" sz="2000" dirty="0"/>
              <a:t> 5.0 </a:t>
            </a:r>
            <a:r>
              <a:rPr lang="da-DK" sz="2000" dirty="0" err="1"/>
              <a:t>released</a:t>
            </a:r>
            <a:endParaRPr lang="da-DK" sz="2000" dirty="0"/>
          </a:p>
          <a:p>
            <a:pPr>
              <a:spcBef>
                <a:spcPts val="1200"/>
              </a:spcBef>
            </a:pPr>
            <a:r>
              <a:rPr lang="da-DK" sz="2000" dirty="0"/>
              <a:t>Live </a:t>
            </a:r>
            <a:r>
              <a:rPr lang="da-DK" sz="2000" dirty="0" err="1"/>
              <a:t>streaming</a:t>
            </a:r>
            <a:r>
              <a:rPr lang="da-DK" sz="2000" dirty="0"/>
              <a:t> of instrument </a:t>
            </a:r>
            <a:r>
              <a:rPr lang="da-DK" sz="2000" dirty="0" err="1"/>
              <a:t>geometry</a:t>
            </a:r>
            <a:r>
              <a:rPr lang="da-DK" sz="2000" dirty="0"/>
              <a:t> </a:t>
            </a:r>
            <a:r>
              <a:rPr lang="da-DK" sz="2000" dirty="0" err="1"/>
              <a:t>demonstrated</a:t>
            </a:r>
            <a:r>
              <a:rPr lang="da-DK" sz="2000" dirty="0"/>
              <a:t> for IKON 17 and V20 September 2019</a:t>
            </a:r>
          </a:p>
          <a:p>
            <a:pPr>
              <a:spcBef>
                <a:spcPts val="1200"/>
              </a:spcBef>
            </a:pPr>
            <a:r>
              <a:rPr lang="da-DK" sz="2000" dirty="0"/>
              <a:t>data </a:t>
            </a:r>
            <a:r>
              <a:rPr lang="da-DK" sz="2000" dirty="0" err="1"/>
              <a:t>streaming</a:t>
            </a:r>
            <a:r>
              <a:rPr lang="da-DK" sz="2000" dirty="0"/>
              <a:t> from </a:t>
            </a:r>
            <a:r>
              <a:rPr lang="da-DK" sz="2000" dirty="0" err="1"/>
              <a:t>Mantid</a:t>
            </a:r>
            <a:r>
              <a:rPr lang="da-DK" sz="2000" dirty="0"/>
              <a:t> +10^7 events/s</a:t>
            </a:r>
          </a:p>
          <a:p>
            <a:pPr>
              <a:spcBef>
                <a:spcPts val="1200"/>
              </a:spcBef>
            </a:pPr>
            <a:r>
              <a:rPr lang="da-DK" sz="2000" dirty="0"/>
              <a:t>Support for </a:t>
            </a:r>
            <a:r>
              <a:rPr lang="da-DK" sz="2000" dirty="0" err="1"/>
              <a:t>NexusGeometry</a:t>
            </a:r>
            <a:endParaRPr lang="da-DK" sz="2000" dirty="0"/>
          </a:p>
          <a:p>
            <a:pPr>
              <a:spcBef>
                <a:spcPts val="1200"/>
              </a:spcBef>
            </a:pPr>
            <a:r>
              <a:rPr lang="da-DK" sz="2000" b="1" dirty="0"/>
              <a:t>Instrument team support</a:t>
            </a:r>
          </a:p>
          <a:p>
            <a:pPr lvl="1">
              <a:spcBef>
                <a:spcPts val="1200"/>
              </a:spcBef>
            </a:pPr>
            <a:r>
              <a:rPr lang="da-DK" sz="2000" b="1" dirty="0"/>
              <a:t>V20 </a:t>
            </a:r>
          </a:p>
          <a:p>
            <a:pPr lvl="1">
              <a:spcBef>
                <a:spcPts val="1200"/>
              </a:spcBef>
            </a:pPr>
            <a:r>
              <a:rPr lang="da-DK" sz="2000" b="1" dirty="0"/>
              <a:t>LOKI</a:t>
            </a:r>
          </a:p>
          <a:p>
            <a:pPr lvl="1">
              <a:spcBef>
                <a:spcPts val="1200"/>
              </a:spcBef>
            </a:pPr>
            <a:r>
              <a:rPr lang="da-DK" sz="2000" b="1" dirty="0"/>
              <a:t>FREIA</a:t>
            </a:r>
          </a:p>
          <a:p>
            <a:pPr lvl="1">
              <a:spcBef>
                <a:spcPts val="1200"/>
              </a:spcBef>
            </a:pPr>
            <a:r>
              <a:rPr lang="da-DK" sz="2000" b="1" dirty="0"/>
              <a:t>MAGIC</a:t>
            </a:r>
          </a:p>
          <a:p>
            <a:pPr>
              <a:spcBef>
                <a:spcPts val="1200"/>
              </a:spcBef>
            </a:pPr>
            <a:r>
              <a:rPr lang="da-DK" sz="2000" b="1" dirty="0" err="1"/>
              <a:t>Mantid</a:t>
            </a:r>
            <a:r>
              <a:rPr lang="da-DK" sz="2000" b="1" dirty="0"/>
              <a:t> </a:t>
            </a:r>
            <a:r>
              <a:rPr lang="da-DK" sz="2000" b="1" dirty="0" err="1"/>
              <a:t>training</a:t>
            </a:r>
            <a:r>
              <a:rPr lang="da-DK" sz="2000" b="1" dirty="0"/>
              <a:t> at DMSC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3BD8B-4F2E-5D41-8D96-F85DD0CA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C4324-B9E0-EE46-A9E8-F5D4C65F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3998913"/>
            <a:ext cx="381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000CF-975C-274A-A26A-195F89FC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438275"/>
            <a:ext cx="3810000" cy="25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46BB9-1B0C-7649-9ABF-F20571B96FD9}"/>
              </a:ext>
            </a:extLst>
          </p:cNvPr>
          <p:cNvSpPr txBox="1"/>
          <p:nvPr/>
        </p:nvSpPr>
        <p:spPr>
          <a:xfrm>
            <a:off x="4104961" y="6373403"/>
            <a:ext cx="283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FREIA </a:t>
            </a:r>
            <a:r>
              <a:rPr lang="da-DK" i="1" dirty="0" err="1"/>
              <a:t>McStas</a:t>
            </a:r>
            <a:r>
              <a:rPr lang="da-DK" i="1" dirty="0"/>
              <a:t>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B4239-65EC-374A-9C38-B73F029CE829}"/>
              </a:ext>
            </a:extLst>
          </p:cNvPr>
          <p:cNvSpPr txBox="1"/>
          <p:nvPr/>
        </p:nvSpPr>
        <p:spPr>
          <a:xfrm>
            <a:off x="8076079" y="6410360"/>
            <a:ext cx="21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err="1"/>
              <a:t>Reflectometry</a:t>
            </a:r>
            <a:r>
              <a:rPr lang="da-DK" i="1" dirty="0"/>
              <a:t> @ V20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24A27-20E3-A14E-9697-45CC7BECCEFE}"/>
              </a:ext>
            </a:extLst>
          </p:cNvPr>
          <p:cNvSpPr txBox="1"/>
          <p:nvPr/>
        </p:nvSpPr>
        <p:spPr>
          <a:xfrm rot="2976647">
            <a:off x="10694676" y="2784580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/>
              <a:t>Oliver </a:t>
            </a:r>
            <a:r>
              <a:rPr lang="da-DK" i="1" dirty="0" err="1"/>
              <a:t>Löhmann</a:t>
            </a:r>
            <a:endParaRPr lang="da-DK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916224-1E47-0646-BDD6-BBBC4A0BC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89" y="3645024"/>
            <a:ext cx="3696212" cy="27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C061-814F-5A4E-A312-20B3D7378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SCIPP (Data container)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E30E7-F5A4-8B4B-A3B5-BF100CA8E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941" y="4528592"/>
            <a:ext cx="6487379" cy="232940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a-DK" sz="2000" dirty="0"/>
              <a:t>Version 0.1 </a:t>
            </a:r>
            <a:r>
              <a:rPr lang="da-DK" sz="2000" dirty="0" err="1"/>
              <a:t>released</a:t>
            </a:r>
            <a:endParaRPr lang="da-DK" sz="2000" dirty="0"/>
          </a:p>
          <a:p>
            <a:pPr>
              <a:spcBef>
                <a:spcPts val="1200"/>
              </a:spcBef>
            </a:pPr>
            <a:r>
              <a:rPr lang="da-DK" sz="2000" dirty="0" err="1"/>
              <a:t>Currently</a:t>
            </a:r>
            <a:r>
              <a:rPr lang="da-DK" sz="2000" dirty="0"/>
              <a:t> </a:t>
            </a:r>
            <a:r>
              <a:rPr lang="da-DK" sz="2000" dirty="0" err="1"/>
              <a:t>three</a:t>
            </a:r>
            <a:r>
              <a:rPr lang="da-DK" sz="2000" dirty="0"/>
              <a:t> </a:t>
            </a:r>
            <a:r>
              <a:rPr lang="da-DK" sz="2000" dirty="0" err="1"/>
              <a:t>full</a:t>
            </a:r>
            <a:r>
              <a:rPr lang="da-DK" sz="2000" dirty="0"/>
              <a:t> time developers</a:t>
            </a:r>
          </a:p>
          <a:p>
            <a:pPr>
              <a:spcBef>
                <a:spcPts val="1200"/>
              </a:spcBef>
            </a:pPr>
            <a:r>
              <a:rPr lang="da-DK" sz="2000" dirty="0"/>
              <a:t>Excellent </a:t>
            </a:r>
            <a:r>
              <a:rPr lang="da-DK" sz="2000" dirty="0" err="1"/>
              <a:t>Jupyter</a:t>
            </a:r>
            <a:r>
              <a:rPr lang="da-DK" sz="2000" dirty="0"/>
              <a:t> </a:t>
            </a:r>
            <a:r>
              <a:rPr lang="da-DK" sz="2000" dirty="0" err="1"/>
              <a:t>based</a:t>
            </a:r>
            <a:r>
              <a:rPr lang="da-DK" sz="2000" dirty="0"/>
              <a:t> </a:t>
            </a:r>
            <a:r>
              <a:rPr lang="da-DK" sz="2000" dirty="0" err="1"/>
              <a:t>documentation</a:t>
            </a:r>
            <a:endParaRPr lang="da-DK" sz="2000" dirty="0"/>
          </a:p>
          <a:p>
            <a:pPr>
              <a:spcBef>
                <a:spcPts val="1200"/>
              </a:spcBef>
            </a:pPr>
            <a:r>
              <a:rPr lang="da-DK" sz="2000" dirty="0"/>
              <a:t>Planning and </a:t>
            </a:r>
            <a:r>
              <a:rPr lang="da-DK" sz="2000" dirty="0" err="1"/>
              <a:t>prioritisation</a:t>
            </a:r>
            <a:r>
              <a:rPr lang="da-DK" sz="2000" dirty="0"/>
              <a:t> driven by DREAM</a:t>
            </a:r>
          </a:p>
          <a:p>
            <a:pPr>
              <a:spcBef>
                <a:spcPts val="1200"/>
              </a:spcBef>
            </a:pPr>
            <a:r>
              <a:rPr lang="da-DK" sz="2000" dirty="0" err="1"/>
              <a:t>Outreach</a:t>
            </a:r>
            <a:r>
              <a:rPr lang="da-DK" sz="2000" dirty="0"/>
              <a:t> to </a:t>
            </a:r>
            <a:r>
              <a:rPr lang="da-DK" sz="2000" dirty="0" err="1"/>
              <a:t>other</a:t>
            </a:r>
            <a:r>
              <a:rPr lang="da-DK" sz="2000" dirty="0"/>
              <a:t> </a:t>
            </a:r>
            <a:r>
              <a:rPr lang="da-DK" sz="2000" dirty="0" err="1"/>
              <a:t>communities</a:t>
            </a:r>
            <a:r>
              <a:rPr lang="da-DK" sz="2000" dirty="0"/>
              <a:t> (</a:t>
            </a:r>
            <a:r>
              <a:rPr lang="da-DK" sz="2000" dirty="0" err="1"/>
              <a:t>e.g</a:t>
            </a:r>
            <a:r>
              <a:rPr lang="da-DK" sz="2000" dirty="0"/>
              <a:t>. XFEL.EU)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4964-C960-1F41-9848-14A674FC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69D4A-47FF-C74D-BB3E-25E5969AAFC0}"/>
              </a:ext>
            </a:extLst>
          </p:cNvPr>
          <p:cNvSpPr/>
          <p:nvPr/>
        </p:nvSpPr>
        <p:spPr>
          <a:xfrm>
            <a:off x="7968208" y="5956241"/>
            <a:ext cx="3145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i="1" dirty="0" err="1"/>
              <a:t>https</a:t>
            </a:r>
            <a:r>
              <a:rPr lang="da-DK" sz="2000" i="1" dirty="0"/>
              <a:t>://</a:t>
            </a:r>
            <a:r>
              <a:rPr lang="da-DK" sz="2000" i="1" dirty="0" err="1"/>
              <a:t>scipp.readthedocs.io</a:t>
            </a:r>
            <a:endParaRPr lang="da-DK" sz="2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A3728-EF90-DE44-9C11-2CA5208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774228"/>
            <a:ext cx="5339097" cy="3887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F87881-0F88-1749-AEE5-3008EC37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" y="1484784"/>
            <a:ext cx="6362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FD5A-134F-7C41-AC11-6510FCDA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Diffraction</a:t>
            </a:r>
            <a:r>
              <a:rPr lang="da-DK" dirty="0"/>
              <a:t> (SWAT)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26ABD-D992-C34C-9643-40E4FFCA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F4FEE6D-CA1F-9645-9313-35C7F95B3BFA}"/>
              </a:ext>
            </a:extLst>
          </p:cNvPr>
          <p:cNvSpPr/>
          <p:nvPr/>
        </p:nvSpPr>
        <p:spPr>
          <a:xfrm>
            <a:off x="6980098" y="2060848"/>
            <a:ext cx="1800200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EasyDiffraction</a:t>
            </a:r>
            <a:r>
              <a:rPr lang="da-DK" dirty="0"/>
              <a:t> (GUI)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1B4C4C-6E41-584E-9CFA-88DD4D18E6A2}"/>
              </a:ext>
            </a:extLst>
          </p:cNvPr>
          <p:cNvSpPr/>
          <p:nvPr/>
        </p:nvSpPr>
        <p:spPr>
          <a:xfrm>
            <a:off x="6023992" y="4895106"/>
            <a:ext cx="1296144" cy="6480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CrysPy</a:t>
            </a:r>
            <a:r>
              <a:rPr lang="da-DK" dirty="0"/>
              <a:t> (</a:t>
            </a:r>
            <a:r>
              <a:rPr lang="da-DK" dirty="0" err="1"/>
              <a:t>Python</a:t>
            </a:r>
            <a:r>
              <a:rPr lang="da-DK" dirty="0"/>
              <a:t>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6EA922-6B65-A64A-B634-3DD4A081C01B}"/>
              </a:ext>
            </a:extLst>
          </p:cNvPr>
          <p:cNvSpPr/>
          <p:nvPr/>
        </p:nvSpPr>
        <p:spPr>
          <a:xfrm>
            <a:off x="7824192" y="4895106"/>
            <a:ext cx="1296144" cy="6480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CCTBX (C++/Py.)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360822-155D-3141-B25E-2B37C543A22F}"/>
              </a:ext>
            </a:extLst>
          </p:cNvPr>
          <p:cNvSpPr/>
          <p:nvPr/>
        </p:nvSpPr>
        <p:spPr>
          <a:xfrm>
            <a:off x="9624392" y="4895106"/>
            <a:ext cx="1296144" cy="6480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CrysFML</a:t>
            </a:r>
            <a:r>
              <a:rPr lang="da-DK" dirty="0"/>
              <a:t> (fortran)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6D1493-EC6B-2341-A9EC-DDC41D09E1F9}"/>
              </a:ext>
            </a:extLst>
          </p:cNvPr>
          <p:cNvSpPr/>
          <p:nvPr/>
        </p:nvSpPr>
        <p:spPr>
          <a:xfrm>
            <a:off x="8292244" y="3621993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6FD431-C91F-334A-820E-028F90B1834C}"/>
              </a:ext>
            </a:extLst>
          </p:cNvPr>
          <p:cNvCxnSpPr>
            <a:cxnSpLocks/>
            <a:stCxn id="19" idx="3"/>
            <a:endCxn id="11" idx="0"/>
          </p:cNvCxnSpPr>
          <p:nvPr/>
        </p:nvCxnSpPr>
        <p:spPr>
          <a:xfrm flipH="1">
            <a:off x="6672064" y="3929306"/>
            <a:ext cx="1672907" cy="96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EF024A-EB44-AE4D-873E-51DB09C39B38}"/>
              </a:ext>
            </a:extLst>
          </p:cNvPr>
          <p:cNvCxnSpPr>
            <a:cxnSpLocks/>
            <a:stCxn id="19" idx="5"/>
            <a:endCxn id="14" idx="0"/>
          </p:cNvCxnSpPr>
          <p:nvPr/>
        </p:nvCxnSpPr>
        <p:spPr>
          <a:xfrm>
            <a:off x="8599557" y="3929306"/>
            <a:ext cx="1672907" cy="96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40A137-BEF9-0348-81AC-7A19B1F55476}"/>
              </a:ext>
            </a:extLst>
          </p:cNvPr>
          <p:cNvCxnSpPr>
            <a:cxnSpLocks/>
            <a:stCxn id="19" idx="4"/>
            <a:endCxn id="13" idx="0"/>
          </p:cNvCxnSpPr>
          <p:nvPr/>
        </p:nvCxnSpPr>
        <p:spPr>
          <a:xfrm>
            <a:off x="8472264" y="3982033"/>
            <a:ext cx="0" cy="913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BC2599-4039-984B-AA8B-32B444442B0E}"/>
              </a:ext>
            </a:extLst>
          </p:cNvPr>
          <p:cNvSpPr/>
          <p:nvPr/>
        </p:nvSpPr>
        <p:spPr>
          <a:xfrm>
            <a:off x="6564052" y="3477977"/>
            <a:ext cx="3816424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CoDE</a:t>
            </a:r>
            <a:r>
              <a:rPr lang="da-DK" dirty="0"/>
              <a:t> (</a:t>
            </a:r>
            <a:r>
              <a:rPr lang="da-DK" dirty="0" err="1"/>
              <a:t>Python</a:t>
            </a:r>
            <a:r>
              <a:rPr lang="da-DK" dirty="0"/>
              <a:t>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47717B8-01C4-344B-BAB9-C6BB5798C92D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7880198" y="2708920"/>
            <a:ext cx="592066" cy="769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B1DDC3F-F999-CB43-BABC-8800DDAD67D6}"/>
              </a:ext>
            </a:extLst>
          </p:cNvPr>
          <p:cNvSpPr/>
          <p:nvPr/>
        </p:nvSpPr>
        <p:spPr>
          <a:xfrm>
            <a:off x="603389" y="1920741"/>
            <a:ext cx="4689493" cy="4320526"/>
          </a:xfrm>
          <a:prstGeom prst="roundRect">
            <a:avLst>
              <a:gd name="adj" fmla="val 59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 err="1"/>
              <a:t>Collaborating</a:t>
            </a:r>
            <a:r>
              <a:rPr lang="da-DK" sz="2000" dirty="0"/>
              <a:t> with ILL and LLB (MAGIC)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Support from Oslo </a:t>
            </a:r>
            <a:r>
              <a:rPr lang="da-DK" sz="2000" dirty="0" err="1"/>
              <a:t>Univ</a:t>
            </a:r>
            <a:r>
              <a:rPr lang="da-DK" sz="2000" dirty="0"/>
              <a:t>., Uppsala </a:t>
            </a:r>
            <a:r>
              <a:rPr lang="da-DK" sz="2000" dirty="0" err="1"/>
              <a:t>Univ</a:t>
            </a:r>
            <a:r>
              <a:rPr lang="da-DK" sz="2000" dirty="0"/>
              <a:t>., and Columbia </a:t>
            </a:r>
            <a:r>
              <a:rPr lang="da-DK" sz="2000" dirty="0" err="1"/>
              <a:t>Univ</a:t>
            </a:r>
            <a:r>
              <a:rPr lang="da-DK" sz="20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Initial </a:t>
            </a:r>
            <a:r>
              <a:rPr lang="da-DK" sz="2000" dirty="0" err="1"/>
              <a:t>work</a:t>
            </a:r>
            <a:r>
              <a:rPr lang="da-DK" sz="2000" dirty="0"/>
              <a:t> on line profiles for BEER in </a:t>
            </a:r>
            <a:r>
              <a:rPr lang="da-DK" sz="2000" dirty="0" err="1"/>
              <a:t>CrysFML</a:t>
            </a:r>
            <a:endParaRPr lang="da-DK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 err="1"/>
              <a:t>Python</a:t>
            </a:r>
            <a:r>
              <a:rPr lang="da-DK" sz="2000" dirty="0"/>
              <a:t> bindings for </a:t>
            </a:r>
            <a:r>
              <a:rPr lang="da-DK" sz="2000" dirty="0" err="1"/>
              <a:t>CrysFML</a:t>
            </a:r>
            <a:r>
              <a:rPr lang="da-DK" sz="2000" dirty="0"/>
              <a:t> (ILL)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b="1" dirty="0"/>
              <a:t>Minimum </a:t>
            </a:r>
            <a:r>
              <a:rPr lang="da-DK" sz="2000" b="1" dirty="0" err="1"/>
              <a:t>Viable</a:t>
            </a:r>
            <a:r>
              <a:rPr lang="da-DK" sz="2000" b="1" dirty="0"/>
              <a:t> Product </a:t>
            </a:r>
            <a:r>
              <a:rPr lang="da-DK" sz="2000" dirty="0"/>
              <a:t>for </a:t>
            </a:r>
            <a:r>
              <a:rPr lang="da-DK" sz="2000" dirty="0" err="1"/>
              <a:t>EasyDiffraction</a:t>
            </a:r>
            <a:r>
              <a:rPr lang="da-DK" sz="2000" dirty="0"/>
              <a:t> </a:t>
            </a:r>
            <a:r>
              <a:rPr lang="da-DK" sz="2000" dirty="0" err="1"/>
              <a:t>ready</a:t>
            </a:r>
            <a:r>
              <a:rPr lang="da-DK" sz="2000" dirty="0"/>
              <a:t> </a:t>
            </a:r>
            <a:r>
              <a:rPr lang="da-DK" sz="2000" dirty="0" err="1"/>
              <a:t>next</a:t>
            </a:r>
            <a:r>
              <a:rPr lang="da-DK" sz="2000" dirty="0"/>
              <a:t> </a:t>
            </a:r>
            <a:r>
              <a:rPr lang="da-DK" sz="2000" dirty="0" err="1"/>
              <a:t>week</a:t>
            </a:r>
            <a:endParaRPr lang="da-DK" sz="20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 err="1"/>
              <a:t>Continuous</a:t>
            </a:r>
            <a:r>
              <a:rPr lang="da-DK" sz="2000" dirty="0"/>
              <a:t> integration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 err="1"/>
              <a:t>Documentation</a:t>
            </a:r>
            <a:endParaRPr lang="da-DK" sz="2000" dirty="0"/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2B774F86-DC88-0449-AAD8-2FFD490B152F}"/>
              </a:ext>
            </a:extLst>
          </p:cNvPr>
          <p:cNvCxnSpPr>
            <a:stCxn id="10" idx="1"/>
            <a:endCxn id="11" idx="1"/>
          </p:cNvCxnSpPr>
          <p:nvPr/>
        </p:nvCxnSpPr>
        <p:spPr>
          <a:xfrm rot="10800000" flipV="1">
            <a:off x="6023992" y="2384884"/>
            <a:ext cx="956106" cy="2834258"/>
          </a:xfrm>
          <a:prstGeom prst="bentConnector3">
            <a:avLst>
              <a:gd name="adj1" fmla="val 123909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45BC06E-D08B-6B4D-982E-6494EB82CA90}"/>
              </a:ext>
            </a:extLst>
          </p:cNvPr>
          <p:cNvSpPr txBox="1"/>
          <p:nvPr/>
        </p:nvSpPr>
        <p:spPr>
          <a:xfrm>
            <a:off x="6382821" y="558313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LLB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428455-F951-BB4C-8DB5-4413CF0C21C8}"/>
              </a:ext>
            </a:extLst>
          </p:cNvPr>
          <p:cNvSpPr txBox="1"/>
          <p:nvPr/>
        </p:nvSpPr>
        <p:spPr>
          <a:xfrm>
            <a:off x="9979374" y="554317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2450BE-7B5B-4F4B-94C1-DB7C27CEBCDC}"/>
              </a:ext>
            </a:extLst>
          </p:cNvPr>
          <p:cNvSpPr txBox="1"/>
          <p:nvPr/>
        </p:nvSpPr>
        <p:spPr>
          <a:xfrm>
            <a:off x="7978026" y="5583135"/>
            <a:ext cx="98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Berkeley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7AAA9-15C9-6249-B24B-FEE0B08B78F5}"/>
              </a:ext>
            </a:extLst>
          </p:cNvPr>
          <p:cNvSpPr txBox="1"/>
          <p:nvPr/>
        </p:nvSpPr>
        <p:spPr>
          <a:xfrm>
            <a:off x="7927858" y="6294521"/>
            <a:ext cx="283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Working</a:t>
            </a:r>
            <a:r>
              <a:rPr lang="da-DK" dirty="0"/>
              <a:t> on </a:t>
            </a:r>
            <a:r>
              <a:rPr lang="da-DK" dirty="0" err="1"/>
              <a:t>Python</a:t>
            </a:r>
            <a:r>
              <a:rPr lang="da-DK" dirty="0"/>
              <a:t> bindings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CF8FF8-E59B-1D46-82D3-09E4EC9A4830}"/>
              </a:ext>
            </a:extLst>
          </p:cNvPr>
          <p:cNvCxnSpPr>
            <a:stCxn id="3" idx="0"/>
            <a:endCxn id="44" idx="1"/>
          </p:cNvCxnSpPr>
          <p:nvPr/>
        </p:nvCxnSpPr>
        <p:spPr>
          <a:xfrm flipV="1">
            <a:off x="9343887" y="5727844"/>
            <a:ext cx="635487" cy="566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729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1847-4237-F04F-9B3F-FA2CE8DD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Minimum </a:t>
            </a:r>
            <a:r>
              <a:rPr lang="da-DK" dirty="0" err="1"/>
              <a:t>Viable</a:t>
            </a:r>
            <a:r>
              <a:rPr lang="da-DK" dirty="0"/>
              <a:t> Product and New (</a:t>
            </a:r>
            <a:r>
              <a:rPr lang="da-DK" dirty="0" err="1"/>
              <a:t>generic</a:t>
            </a:r>
            <a:r>
              <a:rPr lang="da-DK" dirty="0"/>
              <a:t>) GUI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515EA-D837-444D-BCC1-17A0322D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1BC92-FF3C-5F4C-9307-6BB49888D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" y="1611126"/>
            <a:ext cx="7053348" cy="49142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3224EC-C158-7D45-9658-48FC749BD924}"/>
              </a:ext>
            </a:extLst>
          </p:cNvPr>
          <p:cNvSpPr txBox="1"/>
          <p:nvPr/>
        </p:nvSpPr>
        <p:spPr>
          <a:xfrm>
            <a:off x="7536160" y="2348111"/>
            <a:ext cx="4392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/>
              <a:t>Positive feedback form instrument teams and </a:t>
            </a:r>
            <a:r>
              <a:rPr lang="da-DK" dirty="0" err="1"/>
              <a:t>other</a:t>
            </a:r>
            <a:r>
              <a:rPr lang="da-DK" dirty="0"/>
              <a:t> potential </a:t>
            </a:r>
            <a:r>
              <a:rPr lang="da-DK" dirty="0" err="1"/>
              <a:t>users</a:t>
            </a:r>
            <a:endParaRPr lang="da-DK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 err="1"/>
              <a:t>Several</a:t>
            </a:r>
            <a:r>
              <a:rPr lang="da-DK" dirty="0"/>
              <a:t> </a:t>
            </a:r>
            <a:r>
              <a:rPr lang="da-DK" dirty="0" err="1"/>
              <a:t>university</a:t>
            </a:r>
            <a:r>
              <a:rPr lang="da-DK" dirty="0"/>
              <a:t> </a:t>
            </a:r>
            <a:r>
              <a:rPr lang="da-DK" dirty="0" err="1"/>
              <a:t>groups</a:t>
            </a:r>
            <a:r>
              <a:rPr lang="da-DK" dirty="0"/>
              <a:t> </a:t>
            </a:r>
            <a:r>
              <a:rPr lang="da-DK" dirty="0" err="1"/>
              <a:t>interested</a:t>
            </a:r>
            <a:r>
              <a:rPr lang="da-DK" dirty="0"/>
              <a:t> in  </a:t>
            </a:r>
            <a:r>
              <a:rPr lang="da-DK" dirty="0" err="1"/>
              <a:t>contributing</a:t>
            </a:r>
            <a:endParaRPr lang="da-DK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 err="1"/>
              <a:t>Generic</a:t>
            </a:r>
            <a:r>
              <a:rPr lang="da-DK" dirty="0"/>
              <a:t> GUI </a:t>
            </a:r>
            <a:r>
              <a:rPr lang="da-DK" dirty="0" err="1"/>
              <a:t>can</a:t>
            </a:r>
            <a:r>
              <a:rPr lang="da-DK" dirty="0"/>
              <a:t> (in </a:t>
            </a:r>
            <a:r>
              <a:rPr lang="da-DK" dirty="0" err="1"/>
              <a:t>principle</a:t>
            </a:r>
            <a:r>
              <a:rPr lang="da-DK" dirty="0"/>
              <a:t>)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for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techniques</a:t>
            </a:r>
            <a:r>
              <a:rPr lang="da-DK" dirty="0"/>
              <a:t> (SANS, </a:t>
            </a:r>
            <a:r>
              <a:rPr lang="da-DK" dirty="0" err="1"/>
              <a:t>reflectometry</a:t>
            </a:r>
            <a:r>
              <a:rPr lang="da-DK" dirty="0"/>
              <a:t>, QENS)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/>
              <a:t>Work on </a:t>
            </a:r>
            <a:r>
              <a:rPr lang="da-DK" dirty="0" err="1"/>
              <a:t>standardization</a:t>
            </a:r>
            <a:r>
              <a:rPr lang="da-DK" dirty="0"/>
              <a:t> of </a:t>
            </a:r>
            <a:r>
              <a:rPr lang="da-DK" dirty="0" err="1"/>
              <a:t>visualization</a:t>
            </a:r>
            <a:r>
              <a:rPr lang="da-DK" dirty="0"/>
              <a:t> </a:t>
            </a:r>
            <a:r>
              <a:rPr lang="da-DK" dirty="0" err="1"/>
              <a:t>frameworks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</a:t>
            </a:r>
            <a:r>
              <a:rPr lang="da-DK" dirty="0" err="1"/>
              <a:t>techniques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5789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242645E-D209-3446-BE8F-7C1B765E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Reflectometry</a:t>
            </a:r>
            <a:r>
              <a:rPr lang="da-DK" dirty="0"/>
              <a:t> (FZJ </a:t>
            </a:r>
            <a:r>
              <a:rPr lang="da-DK"/>
              <a:t>in kind)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50356-847B-284E-BDDA-003282C0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8" name="Picture 2" descr="https://www.sine2020.eu/index.php?rex_img_type=content_noresize&amp;rex_img_file=img_4626.jpg">
            <a:extLst>
              <a:ext uri="{FF2B5EF4-FFF2-40B4-BE49-F238E27FC236}">
                <a16:creationId xmlns:a16="http://schemas.microsoft.com/office/drawing/2014/main" id="{41386773-869F-2D40-BE26-A7AE422C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" y="2300597"/>
            <a:ext cx="3558370" cy="23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31451-4ECA-824B-A6B9-A33889AE47DF}"/>
              </a:ext>
            </a:extLst>
          </p:cNvPr>
          <p:cNvSpPr txBox="1"/>
          <p:nvPr/>
        </p:nvSpPr>
        <p:spPr>
          <a:xfrm>
            <a:off x="558619" y="1661711"/>
            <a:ext cx="390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/>
              <a:t>Break-</a:t>
            </a:r>
            <a:r>
              <a:rPr lang="sv-SE" i="1" dirty="0" err="1"/>
              <a:t>out</a:t>
            </a:r>
            <a:r>
              <a:rPr lang="sv-SE" i="1" dirty="0"/>
              <a:t> session at SINE2020 meeting.</a:t>
            </a:r>
          </a:p>
          <a:p>
            <a:r>
              <a:rPr lang="sv-SE" i="1" dirty="0"/>
              <a:t>Lund, May  2019 (FZJ, DMSC, NID)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884CA1B-DB96-6148-B799-922E97E1C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681" b="11884"/>
          <a:stretch/>
        </p:blipFill>
        <p:spPr>
          <a:xfrm>
            <a:off x="6487210" y="3358074"/>
            <a:ext cx="4857876" cy="2447190"/>
          </a:xfr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3937880-7F31-BA40-B60F-D0AAA0946A37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4148767" y="3486721"/>
            <a:ext cx="2338443" cy="1094948"/>
          </a:xfrm>
          <a:prstGeom prst="bentConnector3">
            <a:avLst/>
          </a:prstGeom>
          <a:ln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FB14D8-4FD4-C343-8C40-558C2683B2DE}"/>
              </a:ext>
            </a:extLst>
          </p:cNvPr>
          <p:cNvSpPr txBox="1"/>
          <p:nvPr/>
        </p:nvSpPr>
        <p:spPr>
          <a:xfrm>
            <a:off x="6480043" y="5869340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/>
              <a:t>Prototype </a:t>
            </a:r>
            <a:r>
              <a:rPr lang="da-DK" i="1" dirty="0" err="1"/>
              <a:t>demonstrated</a:t>
            </a:r>
            <a:r>
              <a:rPr lang="da-DK" i="1" dirty="0"/>
              <a:t> at IKON17, Sept. 2019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D32FE7-7B24-9F4A-96CA-02DD024D8B62}"/>
              </a:ext>
            </a:extLst>
          </p:cNvPr>
          <p:cNvSpPr/>
          <p:nvPr/>
        </p:nvSpPr>
        <p:spPr>
          <a:xfrm>
            <a:off x="558619" y="4797152"/>
            <a:ext cx="4849967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May 2019</a:t>
            </a:r>
            <a:r>
              <a:rPr lang="en-US" dirty="0"/>
              <a:t>: Data loader implemented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Jun 2019</a:t>
            </a:r>
            <a:r>
              <a:rPr lang="en-US" dirty="0"/>
              <a:t>: Data errors implemented in BA core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Sep 2019</a:t>
            </a:r>
            <a:r>
              <a:rPr lang="en-US" dirty="0"/>
              <a:t>: Layer model editor prototype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C71188-392D-B342-B661-B72C046DDA42}"/>
              </a:ext>
            </a:extLst>
          </p:cNvPr>
          <p:cNvSpPr/>
          <p:nvPr/>
        </p:nvSpPr>
        <p:spPr>
          <a:xfrm>
            <a:off x="6018172" y="1561857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Oct 2019</a:t>
            </a:r>
            <a:r>
              <a:rPr lang="en-US" dirty="0"/>
              <a:t>: Standards for reflectivity meeting at ISIS (https://</a:t>
            </a:r>
            <a:r>
              <a:rPr lang="en-US" dirty="0" err="1"/>
              <a:t>reflectivity.github.io</a:t>
            </a:r>
            <a:r>
              <a:rPr lang="en-US" dirty="0"/>
              <a:t>/workshop/)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dirty="0"/>
              <a:t>Spring 2020</a:t>
            </a:r>
            <a:r>
              <a:rPr lang="en-US" dirty="0"/>
              <a:t>: Integrated layer model editor and polarization</a:t>
            </a:r>
          </a:p>
          <a:p>
            <a:pPr>
              <a:spcAft>
                <a:spcPts val="1200"/>
              </a:spcAft>
            </a:pPr>
            <a:r>
              <a:rPr lang="en-US" b="1" dirty="0"/>
              <a:t>Winter 2020: </a:t>
            </a:r>
            <a:r>
              <a:rPr lang="en-US" dirty="0"/>
              <a:t>Data reduction based on </a:t>
            </a:r>
            <a:r>
              <a:rPr lang="en-US" dirty="0" err="1"/>
              <a:t>scipp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ADE14-001B-094C-AA1C-2DF9FBFC5237}"/>
              </a:ext>
            </a:extLst>
          </p:cNvPr>
          <p:cNvSpPr txBox="1"/>
          <p:nvPr/>
        </p:nvSpPr>
        <p:spPr>
          <a:xfrm>
            <a:off x="286421" y="6439270"/>
            <a:ext cx="98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err="1"/>
              <a:t>Requirements</a:t>
            </a:r>
            <a:r>
              <a:rPr lang="da-DK" i="1" dirty="0"/>
              <a:t>: </a:t>
            </a:r>
            <a:r>
              <a:rPr lang="da-DK" i="1" dirty="0" err="1"/>
              <a:t>https</a:t>
            </a:r>
            <a:r>
              <a:rPr lang="da-DK" i="1" dirty="0"/>
              <a:t>://</a:t>
            </a:r>
            <a:r>
              <a:rPr lang="da-DK" i="1" dirty="0" err="1"/>
              <a:t>confluence.esss.lu.se</a:t>
            </a:r>
            <a:r>
              <a:rPr lang="da-DK" i="1" dirty="0"/>
              <a:t>/display/DAM/</a:t>
            </a:r>
            <a:r>
              <a:rPr lang="da-DK" i="1" dirty="0" err="1"/>
              <a:t>BornAgain+requirements+for+reflectometry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66553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C475-641E-D540-A705-91A7909F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Imaging (PSI in kind)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8810-7858-9A4E-A895-1678ACB0A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669" y="1598066"/>
            <a:ext cx="5384800" cy="4525963"/>
          </a:xfrm>
        </p:spPr>
        <p:txBody>
          <a:bodyPr>
            <a:normAutofit/>
          </a:bodyPr>
          <a:lstStyle/>
          <a:p>
            <a:r>
              <a:rPr lang="en-US" sz="1800" b="1" dirty="0"/>
              <a:t>Releases</a:t>
            </a:r>
          </a:p>
          <a:p>
            <a:pPr lvl="1"/>
            <a:r>
              <a:rPr lang="en-US" sz="1800" dirty="0" err="1"/>
              <a:t>MuhRec</a:t>
            </a:r>
            <a:r>
              <a:rPr lang="en-US" sz="1800" dirty="0"/>
              <a:t> release 4.2</a:t>
            </a:r>
          </a:p>
          <a:p>
            <a:pPr lvl="1"/>
            <a:r>
              <a:rPr lang="en-US" sz="1800" dirty="0" err="1"/>
              <a:t>KipTool</a:t>
            </a:r>
            <a:r>
              <a:rPr lang="en-US" sz="1800" dirty="0"/>
              <a:t> (major update on documentation).</a:t>
            </a:r>
          </a:p>
          <a:p>
            <a:pPr lvl="1"/>
            <a:r>
              <a:rPr lang="en-US" sz="1800" dirty="0" err="1"/>
              <a:t>KipTool</a:t>
            </a:r>
            <a:r>
              <a:rPr lang="en-US" sz="1800" dirty="0"/>
              <a:t> paper (</a:t>
            </a:r>
            <a:r>
              <a:rPr lang="en-US" sz="1800" dirty="0" err="1"/>
              <a:t>SoftwareX</a:t>
            </a:r>
            <a:r>
              <a:rPr lang="en-US" sz="1800" dirty="0"/>
              <a:t>)</a:t>
            </a:r>
          </a:p>
          <a:p>
            <a:r>
              <a:rPr lang="en-US" sz="1800" b="1" dirty="0"/>
              <a:t>Modelling</a:t>
            </a:r>
          </a:p>
          <a:p>
            <a:pPr lvl="1"/>
            <a:r>
              <a:rPr lang="en-US" sz="1800" dirty="0"/>
              <a:t>Bragg edge fitting, validation on experiment data from ISIS. Publication in progress (target Applied Crystallography). </a:t>
            </a:r>
          </a:p>
          <a:p>
            <a:r>
              <a:rPr lang="en-US" sz="1800" b="1" dirty="0"/>
              <a:t>Python bindings </a:t>
            </a:r>
          </a:p>
          <a:p>
            <a:pPr lvl="1"/>
            <a:r>
              <a:rPr lang="en-US" sz="1800" dirty="0"/>
              <a:t>A central selection of algorithms</a:t>
            </a:r>
          </a:p>
          <a:p>
            <a:pPr lvl="1"/>
            <a:r>
              <a:rPr lang="en-US" sz="1800" dirty="0"/>
              <a:t>Collaboration with D. </a:t>
            </a:r>
            <a:r>
              <a:rPr lang="en-US" sz="1800" dirty="0" err="1"/>
              <a:t>Tasev</a:t>
            </a:r>
            <a:r>
              <a:rPr lang="en-US" sz="1800" dirty="0"/>
              <a:t> (ISIS)</a:t>
            </a:r>
          </a:p>
          <a:p>
            <a:r>
              <a:rPr lang="en-US" sz="1800" b="1" dirty="0"/>
              <a:t>Improved cleaning algorithms</a:t>
            </a:r>
            <a:r>
              <a:rPr lang="en-US" sz="1800" dirty="0"/>
              <a:t>. </a:t>
            </a:r>
            <a:br>
              <a:rPr lang="en-US" sz="1800" dirty="0"/>
            </a:br>
            <a:r>
              <a:rPr lang="en-US" sz="1800" dirty="0"/>
              <a:t>In particular scattering correction.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4630C-8E62-7E47-9DB8-15FB813A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5063" y="1613085"/>
            <a:ext cx="5384800" cy="2247963"/>
          </a:xfrm>
        </p:spPr>
        <p:txBody>
          <a:bodyPr>
            <a:normAutofit/>
          </a:bodyPr>
          <a:lstStyle/>
          <a:p>
            <a:r>
              <a:rPr lang="en-US" sz="1800" b="1" dirty="0"/>
              <a:t>Work in progress:</a:t>
            </a:r>
          </a:p>
          <a:p>
            <a:pPr lvl="1"/>
            <a:r>
              <a:rPr lang="en-US" sz="1800" dirty="0"/>
              <a:t>Transfer Grating interferometry reduction tool to GitHub.</a:t>
            </a:r>
          </a:p>
          <a:p>
            <a:pPr lvl="1"/>
            <a:r>
              <a:rPr lang="en-US" sz="1800" dirty="0"/>
              <a:t>Bragg edge fitting in C++</a:t>
            </a:r>
          </a:p>
          <a:p>
            <a:pPr lvl="1"/>
            <a:r>
              <a:rPr lang="en-US" sz="1800" dirty="0"/>
              <a:t>Core library revision </a:t>
            </a:r>
            <a:r>
              <a:rPr lang="en-US" sz="1800" dirty="0">
                <a:sym typeface="Wingdings" pitchFamily="2" charset="2"/>
              </a:rPr>
              <a:t> Speed-up to be expected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A767F-B8CB-7F48-9517-41FAC133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DC73-8FFD-A546-B717-9EB9672B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7"/>
          <a:stretch/>
        </p:blipFill>
        <p:spPr>
          <a:xfrm>
            <a:off x="7293107" y="4293096"/>
            <a:ext cx="4686658" cy="2196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2829A-FA03-9343-BF43-EDA0A9D2C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8"/>
          <a:stretch/>
        </p:blipFill>
        <p:spPr>
          <a:xfrm>
            <a:off x="4727848" y="5334350"/>
            <a:ext cx="2421243" cy="1155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659660-081D-AA4A-8E43-C7F439CBB3E2}"/>
              </a:ext>
            </a:extLst>
          </p:cNvPr>
          <p:cNvSpPr txBox="1"/>
          <p:nvPr/>
        </p:nvSpPr>
        <p:spPr>
          <a:xfrm>
            <a:off x="8916860" y="6489927"/>
            <a:ext cx="1142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/>
              <a:t>Wavelength</a:t>
            </a:r>
            <a:r>
              <a:rPr lang="da-DK" sz="1200" dirty="0"/>
              <a:t> (Å)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5B60DB-A121-0B43-B069-D752589C0617}"/>
              </a:ext>
            </a:extLst>
          </p:cNvPr>
          <p:cNvCxnSpPr>
            <a:stCxn id="3" idx="3"/>
          </p:cNvCxnSpPr>
          <p:nvPr/>
        </p:nvCxnSpPr>
        <p:spPr>
          <a:xfrm>
            <a:off x="5938469" y="3861048"/>
            <a:ext cx="1210622" cy="598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B0A7DF-CF82-894E-84B6-1C2A09EFF58F}"/>
              </a:ext>
            </a:extLst>
          </p:cNvPr>
          <p:cNvSpPr txBox="1"/>
          <p:nvPr/>
        </p:nvSpPr>
        <p:spPr>
          <a:xfrm>
            <a:off x="6807616" y="3992888"/>
            <a:ext cx="343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Manuscript in </a:t>
            </a:r>
            <a:r>
              <a:rPr lang="da-DK" sz="1400" dirty="0" err="1"/>
              <a:t>preparation</a:t>
            </a:r>
            <a:r>
              <a:rPr lang="da-DK" sz="1400" dirty="0"/>
              <a:t>  (</a:t>
            </a:r>
            <a:r>
              <a:rPr lang="da-DK" sz="1400" dirty="0" err="1"/>
              <a:t>Carminata</a:t>
            </a:r>
            <a:r>
              <a:rPr lang="da-DK" sz="1400" dirty="0"/>
              <a:t> et al) </a:t>
            </a:r>
          </a:p>
        </p:txBody>
      </p:sp>
    </p:spTree>
    <p:extLst>
      <p:ext uri="{BB962C8B-B14F-4D97-AF65-F5344CB8AC3E}">
        <p14:creationId xmlns:p14="http://schemas.microsoft.com/office/powerpoint/2010/main" val="91967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9413-D4F5-3F42-8013-C299256FE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060650"/>
            <a:ext cx="5386917" cy="34448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800" u="sng" dirty="0"/>
              <a:t>SINE2020</a:t>
            </a:r>
          </a:p>
          <a:p>
            <a:r>
              <a:rPr lang="da-DK" sz="1800" dirty="0"/>
              <a:t>New QENS GUI in </a:t>
            </a:r>
            <a:r>
              <a:rPr lang="da-DK" sz="1800" dirty="0" err="1"/>
              <a:t>Mantid</a:t>
            </a:r>
            <a:r>
              <a:rPr lang="da-DK" sz="1800" dirty="0"/>
              <a:t> (ISIS)</a:t>
            </a:r>
          </a:p>
          <a:p>
            <a:r>
              <a:rPr lang="da-DK" sz="1800" dirty="0"/>
              <a:t>QENS model </a:t>
            </a:r>
            <a:r>
              <a:rPr lang="da-DK" sz="1800" dirty="0" err="1"/>
              <a:t>library</a:t>
            </a:r>
            <a:r>
              <a:rPr lang="da-DK" sz="1800" dirty="0"/>
              <a:t> (ISIS, ILL, ESS)</a:t>
            </a:r>
          </a:p>
          <a:p>
            <a:r>
              <a:rPr lang="da-DK" sz="1800" dirty="0" err="1"/>
              <a:t>AbINS</a:t>
            </a:r>
            <a:r>
              <a:rPr lang="da-DK" sz="1800" dirty="0"/>
              <a:t> for </a:t>
            </a:r>
            <a:r>
              <a:rPr lang="da-DK" sz="1800" dirty="0" err="1"/>
              <a:t>lattice</a:t>
            </a:r>
            <a:r>
              <a:rPr lang="da-DK" sz="1800" dirty="0"/>
              <a:t> </a:t>
            </a:r>
            <a:r>
              <a:rPr lang="da-DK" sz="1800" dirty="0" err="1"/>
              <a:t>dynamics</a:t>
            </a:r>
            <a:r>
              <a:rPr lang="da-DK" sz="1800" dirty="0"/>
              <a:t> simulations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MDANSE for </a:t>
            </a:r>
            <a:r>
              <a:rPr lang="da-DK" sz="1800" dirty="0" err="1"/>
              <a:t>analysis</a:t>
            </a:r>
            <a:r>
              <a:rPr lang="da-DK" sz="1800" dirty="0"/>
              <a:t> </a:t>
            </a:r>
            <a:r>
              <a:rPr lang="da-DK" sz="1800" dirty="0" err="1"/>
              <a:t>based</a:t>
            </a:r>
            <a:r>
              <a:rPr lang="da-DK" sz="1800" dirty="0"/>
              <a:t> on MD simulations</a:t>
            </a:r>
          </a:p>
          <a:p>
            <a:pPr marL="0" indent="0">
              <a:buNone/>
            </a:pPr>
            <a:r>
              <a:rPr lang="da-DK" sz="1800" u="sng" dirty="0"/>
              <a:t>PACE</a:t>
            </a:r>
          </a:p>
          <a:p>
            <a:r>
              <a:rPr lang="da-DK" sz="1800" dirty="0"/>
              <a:t>HORACE</a:t>
            </a:r>
          </a:p>
          <a:p>
            <a:pPr>
              <a:spcAft>
                <a:spcPts val="600"/>
              </a:spcAft>
            </a:pPr>
            <a:r>
              <a:rPr lang="da-DK" sz="1800" dirty="0"/>
              <a:t>API</a:t>
            </a:r>
          </a:p>
          <a:p>
            <a:pPr marL="0" indent="0">
              <a:buNone/>
            </a:pPr>
            <a:r>
              <a:rPr lang="da-DK" sz="1800" u="sng" dirty="0" err="1"/>
              <a:t>Swedish</a:t>
            </a:r>
            <a:r>
              <a:rPr lang="da-DK" sz="1800" u="sng" dirty="0"/>
              <a:t> Research </a:t>
            </a:r>
            <a:r>
              <a:rPr lang="da-DK" sz="1800" u="sng" dirty="0" err="1"/>
              <a:t>Council</a:t>
            </a:r>
            <a:endParaRPr lang="da-DK" sz="1800" u="sng" dirty="0"/>
          </a:p>
          <a:p>
            <a:r>
              <a:rPr lang="da-DK" sz="1800" dirty="0"/>
              <a:t>MDMC (</a:t>
            </a:r>
            <a:r>
              <a:rPr lang="da-DK" sz="1800" dirty="0" err="1"/>
              <a:t>forcefield</a:t>
            </a:r>
            <a:r>
              <a:rPr lang="da-DK" sz="1800" dirty="0"/>
              <a:t> </a:t>
            </a:r>
            <a:r>
              <a:rPr lang="da-DK" sz="1800" dirty="0" err="1"/>
              <a:t>optimization</a:t>
            </a:r>
            <a:r>
              <a:rPr lang="da-DK" sz="1800" dirty="0"/>
              <a:t>)</a:t>
            </a:r>
          </a:p>
        </p:txBody>
      </p:sp>
      <p:pic>
        <p:nvPicPr>
          <p:cNvPr id="2054" name="Picture 6" descr="Billedresultat for vetenskapsrådet logo">
            <a:extLst>
              <a:ext uri="{FF2B5EF4-FFF2-40B4-BE49-F238E27FC236}">
                <a16:creationId xmlns:a16="http://schemas.microsoft.com/office/drawing/2014/main" id="{D9373D46-0CBC-974A-9264-612845D0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2" y="5481233"/>
            <a:ext cx="1291057" cy="12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17831-A6C0-E842-A644-980A36ED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Spectroscopy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B1CD77-78AD-6445-A4F3-9F06B4A18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420888"/>
            <a:ext cx="5386917" cy="639762"/>
          </a:xfrm>
        </p:spPr>
        <p:txBody>
          <a:bodyPr>
            <a:normAutofit/>
          </a:bodyPr>
          <a:lstStyle/>
          <a:p>
            <a:r>
              <a:rPr lang="da-DK" sz="1800" dirty="0" err="1"/>
              <a:t>Externally</a:t>
            </a:r>
            <a:r>
              <a:rPr lang="da-DK" sz="1800" dirty="0"/>
              <a:t> </a:t>
            </a:r>
            <a:r>
              <a:rPr lang="da-DK" sz="1800" dirty="0" err="1"/>
              <a:t>funded</a:t>
            </a:r>
            <a:endParaRPr lang="da-DK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B2AFE3-3535-414F-96F9-DD66CFDDD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2870981"/>
            <a:ext cx="5389033" cy="639762"/>
          </a:xfrm>
        </p:spPr>
        <p:txBody>
          <a:bodyPr>
            <a:normAutofit/>
          </a:bodyPr>
          <a:lstStyle/>
          <a:p>
            <a:r>
              <a:rPr lang="da-DK" sz="1800" dirty="0"/>
              <a:t>Simon W (</a:t>
            </a:r>
            <a:r>
              <a:rPr lang="da-DK" sz="1800" dirty="0" err="1"/>
              <a:t>SpinW</a:t>
            </a:r>
            <a:r>
              <a:rPr lang="da-DK" sz="1800" dirty="0"/>
              <a:t>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A421E6-4765-A249-8C30-5CDA2A129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3510743"/>
            <a:ext cx="5389033" cy="2778685"/>
          </a:xfrm>
        </p:spPr>
        <p:txBody>
          <a:bodyPr>
            <a:normAutofit/>
          </a:bodyPr>
          <a:lstStyle/>
          <a:p>
            <a:r>
              <a:rPr lang="da-DK" sz="1800" dirty="0"/>
              <a:t>New </a:t>
            </a:r>
            <a:r>
              <a:rPr lang="da-DK" sz="1800" dirty="0" err="1"/>
              <a:t>python</a:t>
            </a:r>
            <a:r>
              <a:rPr lang="da-DK" sz="1800" dirty="0"/>
              <a:t> interface</a:t>
            </a:r>
          </a:p>
          <a:p>
            <a:r>
              <a:rPr lang="da-DK" sz="1800" dirty="0"/>
              <a:t>Interactive online </a:t>
            </a:r>
            <a:r>
              <a:rPr lang="da-DK" sz="1800" dirty="0" err="1"/>
              <a:t>workbooks</a:t>
            </a:r>
            <a:r>
              <a:rPr lang="da-DK" sz="1800" dirty="0"/>
              <a:t> (</a:t>
            </a:r>
            <a:r>
              <a:rPr lang="da-DK" sz="1800" dirty="0">
                <a:hlinkClick r:id="rId3"/>
              </a:rPr>
              <a:t>https://binder.pangeo.io/v2/gh/spinw/pySpinW/master</a:t>
            </a:r>
            <a:r>
              <a:rPr lang="da-DK" sz="1800" dirty="0"/>
              <a:t>)</a:t>
            </a:r>
          </a:p>
          <a:p>
            <a:r>
              <a:rPr lang="da-DK" sz="1800" dirty="0"/>
              <a:t>Start of </a:t>
            </a:r>
            <a:r>
              <a:rPr lang="da-DK" sz="1800" dirty="0" err="1"/>
              <a:t>cluster</a:t>
            </a:r>
            <a:r>
              <a:rPr lang="da-DK" sz="1800" dirty="0"/>
              <a:t> </a:t>
            </a:r>
            <a:r>
              <a:rPr lang="da-DK" sz="1800" dirty="0" err="1"/>
              <a:t>computing</a:t>
            </a:r>
            <a:r>
              <a:rPr lang="da-DK" sz="1800" dirty="0"/>
              <a:t> </a:t>
            </a:r>
            <a:r>
              <a:rPr lang="da-DK" sz="1800" dirty="0" err="1"/>
              <a:t>capabilities</a:t>
            </a:r>
            <a:endParaRPr lang="da-DK" sz="1800" dirty="0"/>
          </a:p>
          <a:p>
            <a:r>
              <a:rPr lang="da-DK" sz="1800" dirty="0" err="1"/>
              <a:t>Teaching</a:t>
            </a:r>
            <a:r>
              <a:rPr lang="da-DK" sz="1800" dirty="0"/>
              <a:t> at </a:t>
            </a:r>
            <a:r>
              <a:rPr lang="da-DK" sz="1800" dirty="0" err="1"/>
              <a:t>modeling</a:t>
            </a:r>
            <a:r>
              <a:rPr lang="da-DK" sz="1800" dirty="0"/>
              <a:t> and simulation </a:t>
            </a:r>
            <a:r>
              <a:rPr lang="da-DK" sz="1800" dirty="0" err="1"/>
              <a:t>schools</a:t>
            </a:r>
            <a:r>
              <a:rPr lang="da-DK" sz="1800" dirty="0"/>
              <a:t> in </a:t>
            </a:r>
            <a:r>
              <a:rPr lang="da-DK" sz="1800" dirty="0" err="1"/>
              <a:t>Ispra</a:t>
            </a:r>
            <a:r>
              <a:rPr lang="da-DK" sz="1800" dirty="0"/>
              <a:t> and Tartu (25 participants </a:t>
            </a:r>
            <a:r>
              <a:rPr lang="da-DK" sz="1800" dirty="0" err="1"/>
              <a:t>each</a:t>
            </a:r>
            <a:r>
              <a:rPr lang="da-DK" sz="1800" dirty="0"/>
              <a:t>)</a:t>
            </a:r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9832E-D27F-AB44-9C80-34370E5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2056" name="Picture 8" descr="Billedresultat for sine2020 logo">
            <a:extLst>
              <a:ext uri="{FF2B5EF4-FFF2-40B4-BE49-F238E27FC236}">
                <a16:creationId xmlns:a16="http://schemas.microsoft.com/office/drawing/2014/main" id="{1AA649E2-941B-BE4F-A084-C54C99FB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22" y="2657028"/>
            <a:ext cx="991757" cy="8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pinW Logo">
            <a:extLst>
              <a:ext uri="{FF2B5EF4-FFF2-40B4-BE49-F238E27FC236}">
                <a16:creationId xmlns:a16="http://schemas.microsoft.com/office/drawing/2014/main" id="{6A8F50B8-B662-FD4B-9E34-1D7BD49E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852936"/>
            <a:ext cx="1844551" cy="6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38D98D-17F4-1A47-888D-7D2421792D5E}"/>
              </a:ext>
            </a:extLst>
          </p:cNvPr>
          <p:cNvSpPr txBox="1"/>
          <p:nvPr/>
        </p:nvSpPr>
        <p:spPr>
          <a:xfrm>
            <a:off x="569874" y="1556792"/>
            <a:ext cx="5074146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Fragmented</a:t>
            </a:r>
            <a:r>
              <a:rPr lang="da-DK" dirty="0"/>
              <a:t> </a:t>
            </a:r>
            <a:r>
              <a:rPr lang="da-DK" dirty="0" err="1"/>
              <a:t>contributions</a:t>
            </a:r>
            <a:r>
              <a:rPr lang="da-DK" dirty="0"/>
              <a:t> to </a:t>
            </a:r>
            <a:r>
              <a:rPr lang="da-DK" dirty="0" err="1"/>
              <a:t>spectroscopy</a:t>
            </a:r>
            <a:r>
              <a:rPr lang="da-DK" dirty="0"/>
              <a:t> so far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Simon W </a:t>
            </a:r>
            <a:r>
              <a:rPr lang="da-DK" dirty="0" err="1"/>
              <a:t>one</a:t>
            </a:r>
            <a:r>
              <a:rPr lang="da-DK" dirty="0"/>
              <a:t>-man </a:t>
            </a:r>
            <a:r>
              <a:rPr lang="da-DK" dirty="0" err="1"/>
              <a:t>army</a:t>
            </a:r>
            <a:r>
              <a:rPr lang="da-DK" dirty="0"/>
              <a:t> for </a:t>
            </a:r>
            <a:r>
              <a:rPr lang="da-DK" dirty="0" err="1"/>
              <a:t>SpinW</a:t>
            </a:r>
            <a:endParaRPr lang="da-DK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589DA0-931C-7D48-81F4-3CE912053A7B}"/>
              </a:ext>
            </a:extLst>
          </p:cNvPr>
          <p:cNvCxnSpPr/>
          <p:nvPr/>
        </p:nvCxnSpPr>
        <p:spPr>
          <a:xfrm>
            <a:off x="407368" y="2564904"/>
            <a:ext cx="11377264" cy="17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9A8A4C5E-DB41-CB45-AE5D-37D9DF0B98AA}"/>
              </a:ext>
            </a:extLst>
          </p:cNvPr>
          <p:cNvSpPr/>
          <p:nvPr/>
        </p:nvSpPr>
        <p:spPr>
          <a:xfrm>
            <a:off x="5807968" y="1823252"/>
            <a:ext cx="648072" cy="613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450C6-1C51-AE41-AA1D-0EA4310EE4DE}"/>
              </a:ext>
            </a:extLst>
          </p:cNvPr>
          <p:cNvSpPr txBox="1"/>
          <p:nvPr/>
        </p:nvSpPr>
        <p:spPr>
          <a:xfrm>
            <a:off x="6653186" y="1963820"/>
            <a:ext cx="124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SWAT team</a:t>
            </a:r>
          </a:p>
        </p:txBody>
      </p:sp>
      <p:pic>
        <p:nvPicPr>
          <p:cNvPr id="1028" name="Picture 4" descr="Relateret billede">
            <a:extLst>
              <a:ext uri="{FF2B5EF4-FFF2-40B4-BE49-F238E27FC236}">
                <a16:creationId xmlns:a16="http://schemas.microsoft.com/office/drawing/2014/main" id="{93540ACF-E461-464F-A03E-CAF1AD33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35" y="4857744"/>
            <a:ext cx="1838722" cy="4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232-0F3D-E94C-BE17-A7A83FCE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 </a:t>
            </a:r>
            <a:r>
              <a:rPr lang="sv-SE" dirty="0" err="1"/>
              <a:t>brief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BFE1D-6956-674E-8485-1BD56735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61" y="1826663"/>
            <a:ext cx="5342384" cy="475615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sv-SE" sz="2200" b="1" dirty="0"/>
              <a:t>Staff;</a:t>
            </a:r>
          </a:p>
          <a:p>
            <a:pPr lvl="1">
              <a:spcAft>
                <a:spcPts val="600"/>
              </a:spcAft>
            </a:pPr>
            <a:r>
              <a:rPr lang="sv-SE" sz="2200" dirty="0" err="1"/>
              <a:t>Reorganized</a:t>
            </a:r>
            <a:r>
              <a:rPr lang="sv-SE" sz="2200" dirty="0"/>
              <a:t> </a:t>
            </a:r>
            <a:r>
              <a:rPr lang="sv-SE" sz="2200" dirty="0" err="1"/>
              <a:t>how</a:t>
            </a:r>
            <a:r>
              <a:rPr lang="sv-SE" sz="2200" dirty="0"/>
              <a:t> </a:t>
            </a:r>
            <a:r>
              <a:rPr lang="sv-SE" sz="2200" dirty="0" err="1"/>
              <a:t>we</a:t>
            </a:r>
            <a:r>
              <a:rPr lang="sv-SE" sz="2200" dirty="0"/>
              <a:t> </a:t>
            </a:r>
            <a:r>
              <a:rPr lang="sv-SE" sz="2200" dirty="0" err="1"/>
              <a:t>work</a:t>
            </a:r>
            <a:endParaRPr lang="sv-SE" sz="2200" dirty="0"/>
          </a:p>
          <a:p>
            <a:pPr lvl="1">
              <a:spcAft>
                <a:spcPts val="600"/>
              </a:spcAft>
            </a:pPr>
            <a:r>
              <a:rPr lang="sv-SE" sz="2200" dirty="0"/>
              <a:t>No new </a:t>
            </a:r>
            <a:r>
              <a:rPr lang="sv-SE" sz="2200" dirty="0" err="1"/>
              <a:t>recruitments</a:t>
            </a:r>
            <a:endParaRPr lang="sv-SE" sz="2200" dirty="0"/>
          </a:p>
          <a:p>
            <a:pPr lvl="1">
              <a:spcAft>
                <a:spcPts val="600"/>
              </a:spcAft>
            </a:pPr>
            <a:endParaRPr lang="sv-SE" sz="2200" dirty="0"/>
          </a:p>
          <a:p>
            <a:pPr>
              <a:spcAft>
                <a:spcPts val="600"/>
              </a:spcAft>
            </a:pPr>
            <a:r>
              <a:rPr lang="sv-SE" sz="2200" b="1" dirty="0" err="1"/>
              <a:t>Current</a:t>
            </a:r>
            <a:r>
              <a:rPr lang="sv-SE" sz="2200" b="1" dirty="0"/>
              <a:t> in house </a:t>
            </a:r>
            <a:r>
              <a:rPr lang="sv-SE" sz="2200" b="1" dirty="0" err="1"/>
              <a:t>dev</a:t>
            </a:r>
            <a:r>
              <a:rPr lang="sv-SE" sz="2200" b="1" dirty="0"/>
              <a:t> </a:t>
            </a:r>
            <a:r>
              <a:rPr lang="sv-SE" sz="2200" b="1" dirty="0" err="1"/>
              <a:t>projects</a:t>
            </a:r>
            <a:r>
              <a:rPr lang="sv-SE" sz="2200" b="1" dirty="0"/>
              <a:t>;</a:t>
            </a:r>
          </a:p>
          <a:p>
            <a:pPr lvl="1">
              <a:spcAft>
                <a:spcPts val="600"/>
              </a:spcAft>
            </a:pPr>
            <a:r>
              <a:rPr lang="sv-SE" sz="2200" dirty="0" err="1"/>
              <a:t>LoKI</a:t>
            </a:r>
            <a:r>
              <a:rPr lang="sv-SE" sz="2200" dirty="0"/>
              <a:t> software ready for operation</a:t>
            </a:r>
          </a:p>
          <a:p>
            <a:pPr lvl="1">
              <a:spcAft>
                <a:spcPts val="600"/>
              </a:spcAft>
            </a:pPr>
            <a:r>
              <a:rPr lang="sv-SE" sz="2200" dirty="0" err="1"/>
              <a:t>Scipp</a:t>
            </a:r>
            <a:r>
              <a:rPr lang="sv-SE" sz="2200" dirty="0"/>
              <a:t> data </a:t>
            </a:r>
            <a:r>
              <a:rPr lang="sv-SE" sz="2200" dirty="0" err="1"/>
              <a:t>reduction</a:t>
            </a:r>
            <a:r>
              <a:rPr lang="sv-SE" sz="2200" dirty="0"/>
              <a:t> </a:t>
            </a:r>
            <a:r>
              <a:rPr lang="sv-SE" sz="2200" dirty="0" err="1"/>
              <a:t>framework</a:t>
            </a:r>
            <a:endParaRPr lang="sv-SE" sz="2200" dirty="0"/>
          </a:p>
          <a:p>
            <a:pPr lvl="1">
              <a:spcAft>
                <a:spcPts val="600"/>
              </a:spcAft>
            </a:pPr>
            <a:r>
              <a:rPr lang="sv-SE" sz="2200" dirty="0" err="1"/>
              <a:t>Analysis</a:t>
            </a:r>
            <a:r>
              <a:rPr lang="sv-SE" sz="2200" dirty="0"/>
              <a:t> software for </a:t>
            </a:r>
            <a:r>
              <a:rPr lang="sv-SE" sz="2200" dirty="0" err="1"/>
              <a:t>diffraction</a:t>
            </a:r>
            <a:endParaRPr lang="sv-SE" sz="2200" dirty="0"/>
          </a:p>
          <a:p>
            <a:pPr lvl="1">
              <a:spcAft>
                <a:spcPts val="600"/>
              </a:spcAft>
            </a:pPr>
            <a:endParaRPr lang="sv-S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D3C1C-8D9F-D246-AF84-D063CA81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E90C57-C55F-0C42-8554-9E64DF101533}"/>
              </a:ext>
            </a:extLst>
          </p:cNvPr>
          <p:cNvSpPr txBox="1">
            <a:spLocks/>
          </p:cNvSpPr>
          <p:nvPr/>
        </p:nvSpPr>
        <p:spPr>
          <a:xfrm>
            <a:off x="6212701" y="1807853"/>
            <a:ext cx="5342384" cy="5020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sv-SE" sz="2200" b="1" dirty="0" err="1"/>
              <a:t>Diffraction</a:t>
            </a:r>
            <a:r>
              <a:rPr lang="sv-SE" sz="2200" b="1" dirty="0"/>
              <a:t>.</a:t>
            </a:r>
            <a:r>
              <a:rPr lang="sv-SE" sz="2200" dirty="0"/>
              <a:t> </a:t>
            </a:r>
            <a:r>
              <a:rPr lang="sv-SE" sz="2200" dirty="0" err="1"/>
              <a:t>Collaboration</a:t>
            </a:r>
            <a:r>
              <a:rPr lang="sv-SE" sz="2200" dirty="0"/>
              <a:t> </a:t>
            </a:r>
            <a:r>
              <a:rPr lang="sv-SE" sz="2200" dirty="0" err="1"/>
              <a:t>with</a:t>
            </a:r>
            <a:r>
              <a:rPr lang="sv-SE" sz="2200" dirty="0"/>
              <a:t> LLB and ILL, </a:t>
            </a:r>
            <a:r>
              <a:rPr lang="sv-SE" sz="2200" dirty="0" err="1"/>
              <a:t>several</a:t>
            </a:r>
            <a:r>
              <a:rPr lang="sv-SE" sz="2200" dirty="0"/>
              <a:t> </a:t>
            </a:r>
            <a:r>
              <a:rPr lang="sv-SE" sz="2200" dirty="0" err="1"/>
              <a:t>user</a:t>
            </a:r>
            <a:r>
              <a:rPr lang="sv-SE" sz="2200" dirty="0"/>
              <a:t> </a:t>
            </a:r>
            <a:r>
              <a:rPr lang="sv-SE" sz="2200" dirty="0" err="1"/>
              <a:t>groups</a:t>
            </a:r>
            <a:r>
              <a:rPr lang="sv-SE" sz="2200" dirty="0"/>
              <a:t> </a:t>
            </a:r>
            <a:r>
              <a:rPr lang="sv-SE" sz="2200" dirty="0" err="1"/>
              <a:t>interested</a:t>
            </a:r>
            <a:r>
              <a:rPr lang="sv-SE" sz="2200" dirty="0"/>
              <a:t> in </a:t>
            </a:r>
            <a:r>
              <a:rPr lang="sv-SE" sz="2200" dirty="0" err="1"/>
              <a:t>engaging</a:t>
            </a:r>
            <a:r>
              <a:rPr lang="sv-SE" sz="2200" dirty="0"/>
              <a:t>.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/>
              <a:t>Instrument data scientists</a:t>
            </a:r>
            <a:r>
              <a:rPr lang="sv-SE" sz="2200" dirty="0"/>
              <a:t>. </a:t>
            </a:r>
            <a:r>
              <a:rPr lang="sv-SE" sz="2200" dirty="0" err="1"/>
              <a:t>Planned</a:t>
            </a:r>
            <a:r>
              <a:rPr lang="sv-SE" sz="2200" dirty="0"/>
              <a:t> </a:t>
            </a:r>
            <a:r>
              <a:rPr lang="sv-SE" sz="2200" dirty="0" err="1"/>
              <a:t>onboarding</a:t>
            </a:r>
            <a:r>
              <a:rPr lang="sv-SE" sz="2200" dirty="0"/>
              <a:t>.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 err="1"/>
              <a:t>Milestones</a:t>
            </a:r>
            <a:r>
              <a:rPr lang="sv-SE" sz="2200" b="1" dirty="0"/>
              <a:t>. </a:t>
            </a:r>
            <a:r>
              <a:rPr lang="sv-SE" sz="2200" dirty="0" err="1"/>
              <a:t>More</a:t>
            </a:r>
            <a:r>
              <a:rPr lang="sv-SE" sz="2200" dirty="0"/>
              <a:t> or less on </a:t>
            </a:r>
            <a:r>
              <a:rPr lang="sv-SE" sz="2200" dirty="0" err="1"/>
              <a:t>track</a:t>
            </a:r>
            <a:r>
              <a:rPr lang="sv-SE" sz="2200" dirty="0"/>
              <a:t>. </a:t>
            </a:r>
          </a:p>
          <a:p>
            <a:pPr>
              <a:spcAft>
                <a:spcPts val="600"/>
              </a:spcAft>
            </a:pPr>
            <a:r>
              <a:rPr lang="sv-SE" sz="2200" b="1" dirty="0" err="1"/>
              <a:t>External</a:t>
            </a:r>
            <a:r>
              <a:rPr lang="sv-SE" sz="2200" b="1" dirty="0"/>
              <a:t> </a:t>
            </a:r>
            <a:r>
              <a:rPr lang="sv-SE" sz="2200" b="1" dirty="0" err="1"/>
              <a:t>funding</a:t>
            </a:r>
            <a:r>
              <a:rPr lang="sv-SE" sz="2200" b="1" dirty="0"/>
              <a:t>.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SINE2020 </a:t>
            </a:r>
            <a:r>
              <a:rPr lang="sv-SE" sz="2200" dirty="0" err="1"/>
              <a:t>ending</a:t>
            </a:r>
            <a:endParaRPr lang="sv-SE" sz="2200" dirty="0"/>
          </a:p>
          <a:p>
            <a:pPr lvl="1">
              <a:spcAft>
                <a:spcPts val="300"/>
              </a:spcAft>
            </a:pPr>
            <a:r>
              <a:rPr lang="sv-SE" sz="2200" dirty="0"/>
              <a:t>PARADISE H2020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rejected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405363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762A-CC68-454F-A25C-6FEC3226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Summary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3F8126-0977-564A-99FC-8DFA61EE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86" y="1830388"/>
            <a:ext cx="10972800" cy="4525963"/>
          </a:xfrm>
        </p:spPr>
        <p:txBody>
          <a:bodyPr>
            <a:noAutofit/>
          </a:bodyPr>
          <a:lstStyle/>
          <a:p>
            <a:pPr>
              <a:spcBef>
                <a:spcPts val="1128"/>
              </a:spcBef>
            </a:pPr>
            <a:r>
              <a:rPr lang="da-DK" sz="2400" dirty="0"/>
              <a:t>Good </a:t>
            </a:r>
            <a:r>
              <a:rPr lang="da-DK" sz="2400" dirty="0" err="1"/>
              <a:t>progress</a:t>
            </a:r>
            <a:endParaRPr lang="da-DK" sz="2400" dirty="0"/>
          </a:p>
          <a:p>
            <a:pPr>
              <a:spcBef>
                <a:spcPts val="1128"/>
              </a:spcBef>
            </a:pPr>
            <a:r>
              <a:rPr lang="da-DK" sz="2400" dirty="0" err="1"/>
              <a:t>Extensive</a:t>
            </a:r>
            <a:r>
              <a:rPr lang="da-DK" sz="2400" dirty="0"/>
              <a:t> </a:t>
            </a:r>
            <a:r>
              <a:rPr lang="da-DK" sz="2400" dirty="0" err="1"/>
              <a:t>outreach</a:t>
            </a:r>
            <a:r>
              <a:rPr lang="da-DK" sz="2400" dirty="0"/>
              <a:t> (instrument teams, </a:t>
            </a:r>
            <a:r>
              <a:rPr lang="da-DK" sz="2400" dirty="0" err="1"/>
              <a:t>users</a:t>
            </a:r>
            <a:r>
              <a:rPr lang="da-DK" sz="2400" dirty="0"/>
              <a:t>, </a:t>
            </a:r>
            <a:r>
              <a:rPr lang="da-DK" sz="2400" dirty="0" err="1"/>
              <a:t>teaching</a:t>
            </a:r>
            <a:r>
              <a:rPr lang="da-DK" sz="2400" dirty="0"/>
              <a:t>)</a:t>
            </a:r>
          </a:p>
          <a:p>
            <a:pPr>
              <a:spcBef>
                <a:spcPts val="1128"/>
              </a:spcBef>
            </a:pPr>
            <a:r>
              <a:rPr lang="da-DK" sz="2400" dirty="0" err="1"/>
              <a:t>We</a:t>
            </a:r>
            <a:r>
              <a:rPr lang="da-DK" sz="2400" dirty="0"/>
              <a:t> </a:t>
            </a:r>
            <a:r>
              <a:rPr lang="da-DK" sz="2400" dirty="0" err="1"/>
              <a:t>can</a:t>
            </a:r>
            <a:r>
              <a:rPr lang="da-DK" sz="2400" dirty="0"/>
              <a:t> run (</a:t>
            </a:r>
            <a:r>
              <a:rPr lang="da-DK" sz="2400" dirty="0" err="1"/>
              <a:t>almost</a:t>
            </a:r>
            <a:r>
              <a:rPr lang="da-DK" sz="2400" dirty="0"/>
              <a:t>) </a:t>
            </a:r>
            <a:r>
              <a:rPr lang="da-DK" sz="2400" dirty="0" err="1"/>
              <a:t>everything</a:t>
            </a:r>
            <a:r>
              <a:rPr lang="da-DK" sz="2400" dirty="0"/>
              <a:t> from </a:t>
            </a:r>
            <a:r>
              <a:rPr lang="da-DK" sz="2400" dirty="0" err="1"/>
              <a:t>Python</a:t>
            </a:r>
            <a:r>
              <a:rPr lang="da-DK" sz="2400" dirty="0"/>
              <a:t> / </a:t>
            </a:r>
            <a:r>
              <a:rPr lang="da-DK" sz="2400" dirty="0" err="1"/>
              <a:t>Jupyter</a:t>
            </a:r>
            <a:r>
              <a:rPr lang="da-DK" sz="2400" dirty="0"/>
              <a:t> (</a:t>
            </a:r>
            <a:r>
              <a:rPr lang="da-DK" sz="2400" dirty="0" err="1"/>
              <a:t>incl</a:t>
            </a:r>
            <a:r>
              <a:rPr lang="da-DK" sz="2400" dirty="0"/>
              <a:t>. </a:t>
            </a:r>
            <a:r>
              <a:rPr lang="da-DK" sz="2400" dirty="0" err="1"/>
              <a:t>McStas</a:t>
            </a:r>
            <a:r>
              <a:rPr lang="da-DK" sz="2400" dirty="0"/>
              <a:t>)</a:t>
            </a:r>
          </a:p>
          <a:p>
            <a:pPr>
              <a:spcBef>
                <a:spcPts val="1128"/>
              </a:spcBef>
            </a:pPr>
            <a:r>
              <a:rPr lang="da-DK" sz="2400" dirty="0" err="1"/>
              <a:t>Started</a:t>
            </a:r>
            <a:r>
              <a:rPr lang="da-DK" sz="2400" dirty="0"/>
              <a:t> to </a:t>
            </a:r>
            <a:r>
              <a:rPr lang="da-DK" sz="2400" dirty="0" err="1"/>
              <a:t>take</a:t>
            </a:r>
            <a:r>
              <a:rPr lang="da-DK" sz="2400" dirty="0"/>
              <a:t> </a:t>
            </a:r>
            <a:r>
              <a:rPr lang="da-DK" sz="2400" dirty="0" err="1"/>
              <a:t>lead</a:t>
            </a:r>
            <a:r>
              <a:rPr lang="da-DK" sz="2400" dirty="0"/>
              <a:t> in </a:t>
            </a:r>
            <a:r>
              <a:rPr lang="da-DK" sz="2400" dirty="0" err="1"/>
              <a:t>diffraction</a:t>
            </a:r>
            <a:r>
              <a:rPr lang="da-DK" sz="2400" dirty="0"/>
              <a:t> – </a:t>
            </a:r>
            <a:r>
              <a:rPr lang="da-DK" sz="2400" dirty="0" err="1"/>
              <a:t>good</a:t>
            </a:r>
            <a:r>
              <a:rPr lang="da-DK" sz="2400" dirty="0"/>
              <a:t> support from </a:t>
            </a:r>
            <a:r>
              <a:rPr lang="da-DK" sz="2400" dirty="0" err="1"/>
              <a:t>users</a:t>
            </a:r>
            <a:r>
              <a:rPr lang="da-DK" sz="2400" dirty="0"/>
              <a:t> </a:t>
            </a:r>
          </a:p>
          <a:p>
            <a:pPr>
              <a:spcBef>
                <a:spcPts val="1128"/>
              </a:spcBef>
            </a:pPr>
            <a:r>
              <a:rPr lang="da-DK" sz="2400" dirty="0"/>
              <a:t>Try to </a:t>
            </a:r>
            <a:r>
              <a:rPr lang="da-DK" sz="2400" dirty="0" err="1"/>
              <a:t>continue</a:t>
            </a:r>
            <a:r>
              <a:rPr lang="da-DK" sz="2400" dirty="0"/>
              <a:t> SINE2020 </a:t>
            </a:r>
            <a:r>
              <a:rPr lang="da-DK" sz="2400" dirty="0" err="1"/>
              <a:t>collaboration</a:t>
            </a:r>
            <a:r>
              <a:rPr lang="da-DK" sz="2400" dirty="0"/>
              <a:t> in the </a:t>
            </a:r>
            <a:r>
              <a:rPr lang="da-DK" sz="2400" dirty="0" err="1"/>
              <a:t>realm</a:t>
            </a:r>
            <a:r>
              <a:rPr lang="da-DK" sz="2400" dirty="0"/>
              <a:t> of LENS</a:t>
            </a:r>
          </a:p>
          <a:p>
            <a:pPr>
              <a:spcBef>
                <a:spcPts val="1128"/>
              </a:spcBef>
            </a:pPr>
            <a:r>
              <a:rPr lang="da-DK" sz="2400" dirty="0" err="1"/>
              <a:t>Need</a:t>
            </a:r>
            <a:r>
              <a:rPr lang="da-DK" sz="2400" dirty="0"/>
              <a:t> </a:t>
            </a:r>
            <a:r>
              <a:rPr lang="da-DK" sz="2400" dirty="0" err="1"/>
              <a:t>better</a:t>
            </a:r>
            <a:r>
              <a:rPr lang="da-DK" sz="2400" dirty="0"/>
              <a:t> </a:t>
            </a:r>
            <a:r>
              <a:rPr lang="da-DK" sz="2400" dirty="0" err="1"/>
              <a:t>planning</a:t>
            </a:r>
            <a:r>
              <a:rPr lang="da-DK" sz="2400" dirty="0"/>
              <a:t> / </a:t>
            </a:r>
            <a:r>
              <a:rPr lang="da-DK" sz="2400" dirty="0" err="1"/>
              <a:t>understanding</a:t>
            </a:r>
            <a:r>
              <a:rPr lang="da-DK" sz="2400" dirty="0"/>
              <a:t> of </a:t>
            </a:r>
            <a:r>
              <a:rPr lang="da-DK" sz="2400" dirty="0" err="1"/>
              <a:t>spectroscopy</a:t>
            </a:r>
            <a:r>
              <a:rPr lang="da-DK" sz="2400" dirty="0"/>
              <a:t> domain</a:t>
            </a:r>
          </a:p>
          <a:p>
            <a:pPr>
              <a:spcBef>
                <a:spcPts val="1128"/>
              </a:spcBef>
            </a:pPr>
            <a:r>
              <a:rPr lang="da-DK" sz="2400" i="1" dirty="0" err="1"/>
              <a:t>What’s</a:t>
            </a:r>
            <a:r>
              <a:rPr lang="da-DK" sz="2400" i="1" dirty="0"/>
              <a:t> the budget the </a:t>
            </a:r>
            <a:r>
              <a:rPr lang="da-DK" sz="2400" i="1" dirty="0" err="1"/>
              <a:t>coming</a:t>
            </a:r>
            <a:r>
              <a:rPr lang="da-DK" sz="2400" i="1" dirty="0"/>
              <a:t> </a:t>
            </a:r>
            <a:r>
              <a:rPr lang="da-DK" sz="2400" i="1" dirty="0" err="1"/>
              <a:t>years</a:t>
            </a:r>
            <a:r>
              <a:rPr lang="da-DK" sz="2400" i="1" dirty="0"/>
              <a:t>? </a:t>
            </a:r>
          </a:p>
          <a:p>
            <a:pPr>
              <a:spcBef>
                <a:spcPts val="1128"/>
              </a:spcBef>
            </a:pPr>
            <a:r>
              <a:rPr lang="da-DK" sz="2400" i="1" dirty="0"/>
              <a:t>Will </a:t>
            </a:r>
            <a:r>
              <a:rPr lang="da-DK" sz="2400" i="1" dirty="0" err="1"/>
              <a:t>we</a:t>
            </a:r>
            <a:r>
              <a:rPr lang="da-DK" sz="2400" i="1" dirty="0"/>
              <a:t> </a:t>
            </a:r>
            <a:r>
              <a:rPr lang="da-DK" sz="2400" i="1" dirty="0" err="1"/>
              <a:t>be</a:t>
            </a:r>
            <a:r>
              <a:rPr lang="da-DK" sz="2400" i="1" dirty="0"/>
              <a:t> </a:t>
            </a:r>
            <a:r>
              <a:rPr lang="da-DK" sz="2400" i="1" dirty="0" err="1"/>
              <a:t>able</a:t>
            </a:r>
            <a:r>
              <a:rPr lang="da-DK" sz="2400" i="1" dirty="0"/>
              <a:t> to </a:t>
            </a:r>
            <a:r>
              <a:rPr lang="da-DK" sz="2400" i="1" dirty="0" err="1"/>
              <a:t>recruit</a:t>
            </a:r>
            <a:r>
              <a:rPr lang="da-DK" sz="2400" i="1" dirty="0"/>
              <a:t> Instrument Data </a:t>
            </a:r>
            <a:r>
              <a:rPr lang="da-DK" sz="2400" i="1" dirty="0" err="1"/>
              <a:t>Scientists</a:t>
            </a:r>
            <a:r>
              <a:rPr lang="da-DK" sz="2400" i="1" dirty="0"/>
              <a:t> in 2020?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3FE82-D5F6-CE41-9D45-49B22B49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22260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4C21A-C417-114C-9C0A-B502FF396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Questions</a:t>
            </a:r>
            <a:r>
              <a:rPr lang="sv-SE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DEFE8-8719-1E47-A29C-92A48749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3074" name="Picture 2" descr="Oresund Bridge">
            <a:extLst>
              <a:ext uri="{FF2B5EF4-FFF2-40B4-BE49-F238E27FC236}">
                <a16:creationId xmlns:a16="http://schemas.microsoft.com/office/drawing/2014/main" id="{2B010F76-CBD2-9840-8EEA-918455DD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90"/>
            <a:ext cx="12225127" cy="64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1A4E82-117B-C543-B2EF-598675200124}"/>
              </a:ext>
            </a:extLst>
          </p:cNvPr>
          <p:cNvSpPr/>
          <p:nvPr/>
        </p:nvSpPr>
        <p:spPr>
          <a:xfrm>
            <a:off x="0" y="6165304"/>
            <a:ext cx="12225126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D8C9B-E6DE-8D4F-AA62-9685A8CB2457}"/>
              </a:ext>
            </a:extLst>
          </p:cNvPr>
          <p:cNvSpPr txBox="1"/>
          <p:nvPr/>
        </p:nvSpPr>
        <p:spPr>
          <a:xfrm>
            <a:off x="4793611" y="274638"/>
            <a:ext cx="2637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5517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A6F3-EA3F-534C-9801-B36B0264BF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Milestones and timeline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9D7B4-FB52-FB44-B73D-0443AB357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921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57D2A2-83E9-3C4E-9E60-C560F443C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66656"/>
              </p:ext>
            </p:extLst>
          </p:nvPr>
        </p:nvGraphicFramePr>
        <p:xfrm>
          <a:off x="0" y="1117898"/>
          <a:ext cx="12165958" cy="573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282">
                  <a:extLst>
                    <a:ext uri="{9D8B030D-6E8A-4147-A177-3AD203B41FA5}">
                      <a16:colId xmlns:a16="http://schemas.microsoft.com/office/drawing/2014/main" val="587824123"/>
                    </a:ext>
                  </a:extLst>
                </a:gridCol>
                <a:gridCol w="958056">
                  <a:extLst>
                    <a:ext uri="{9D8B030D-6E8A-4147-A177-3AD203B41FA5}">
                      <a16:colId xmlns:a16="http://schemas.microsoft.com/office/drawing/2014/main" val="1308694047"/>
                    </a:ext>
                  </a:extLst>
                </a:gridCol>
                <a:gridCol w="4885679">
                  <a:extLst>
                    <a:ext uri="{9D8B030D-6E8A-4147-A177-3AD203B41FA5}">
                      <a16:colId xmlns:a16="http://schemas.microsoft.com/office/drawing/2014/main" val="3556893790"/>
                    </a:ext>
                  </a:extLst>
                </a:gridCol>
                <a:gridCol w="5316941">
                  <a:extLst>
                    <a:ext uri="{9D8B030D-6E8A-4147-A177-3AD203B41FA5}">
                      <a16:colId xmlns:a16="http://schemas.microsoft.com/office/drawing/2014/main" val="1136595468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sv-SE" sz="1600" dirty="0" err="1"/>
                        <a:t>Plann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Antici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Description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Status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7157597"/>
                  </a:ext>
                </a:extLst>
              </a:tr>
              <a:tr h="796208">
                <a:tc>
                  <a:txBody>
                    <a:bodyPr/>
                    <a:lstStyle/>
                    <a:p>
                      <a:r>
                        <a:rPr lang="sv-SE" sz="1600" dirty="0"/>
                        <a:t>’18-07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SasView</a:t>
                      </a:r>
                      <a:r>
                        <a:rPr lang="sv-SE" sz="1600" dirty="0"/>
                        <a:t> ready for SOUP (</a:t>
                      </a:r>
                      <a:r>
                        <a:rPr lang="sv-SE" sz="1600" dirty="0" err="1"/>
                        <a:t>aka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5 </a:t>
                      </a:r>
                      <a:r>
                        <a:rPr lang="sv-SE" sz="1600" dirty="0" err="1"/>
                        <a:t>released</a:t>
                      </a:r>
                      <a:r>
                        <a:rPr lang="sv-SE" sz="1600" dirty="0"/>
                        <a:t>).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compliant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non-</a:t>
                      </a:r>
                      <a:r>
                        <a:rPr lang="sv-SE" sz="1600" dirty="0" err="1"/>
                        <a:t>functional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functional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requirements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Delayed</a:t>
                      </a:r>
                      <a:r>
                        <a:rPr lang="sv-SE" sz="1600" dirty="0"/>
                        <a:t>.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5 </a:t>
                      </a:r>
                      <a:r>
                        <a:rPr lang="sv-SE" sz="1600" dirty="0" err="1"/>
                        <a:t>demonstrated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tested</a:t>
                      </a:r>
                      <a:r>
                        <a:rPr lang="sv-SE" sz="1600" dirty="0"/>
                        <a:t> at </a:t>
                      </a:r>
                      <a:r>
                        <a:rPr lang="sv-SE" sz="1600" dirty="0" err="1"/>
                        <a:t>codecamp</a:t>
                      </a:r>
                      <a:r>
                        <a:rPr lang="sv-SE" sz="1600" dirty="0"/>
                        <a:t> at ESS in September. ⍺-version </a:t>
                      </a:r>
                      <a:r>
                        <a:rPr lang="sv-SE" sz="1600" dirty="0" err="1"/>
                        <a:t>presented</a:t>
                      </a:r>
                      <a:r>
                        <a:rPr lang="sv-SE" sz="1600" dirty="0"/>
                        <a:t> at SAS2018 in </a:t>
                      </a:r>
                      <a:r>
                        <a:rPr lang="sv-SE" sz="1600" dirty="0" err="1"/>
                        <a:t>October</a:t>
                      </a:r>
                      <a:r>
                        <a:rPr lang="sv-SE" sz="1600" dirty="0"/>
                        <a:t> at </a:t>
                      </a:r>
                      <a:r>
                        <a:rPr lang="sv-SE" sz="1600" dirty="0" err="1"/>
                        <a:t>dedicated</a:t>
                      </a:r>
                      <a:r>
                        <a:rPr lang="sv-SE" sz="1600" dirty="0"/>
                        <a:t> workshop for ~40 persons. </a:t>
                      </a:r>
                      <a:r>
                        <a:rPr lang="en-US" sz="1600" b="0" dirty="0"/>
                        <a:t>β1- and β2-version released. Final release expected in May.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876644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sv-SE" sz="1600" dirty="0"/>
                        <a:t>’18-08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FullProf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development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begun</a:t>
                      </a:r>
                      <a:r>
                        <a:rPr lang="sv-SE" sz="1600" b="0" dirty="0"/>
                        <a:t>. </a:t>
                      </a:r>
                      <a:r>
                        <a:rPr lang="sv-SE" sz="1600" b="0" dirty="0" err="1"/>
                        <a:t>Collaboration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with</a:t>
                      </a:r>
                      <a:r>
                        <a:rPr lang="sv-SE" sz="1600" b="0" dirty="0"/>
                        <a:t> ILL </a:t>
                      </a:r>
                      <a:r>
                        <a:rPr lang="sv-SE" sz="1600" b="0" dirty="0" err="1"/>
                        <a:t>kicked</a:t>
                      </a:r>
                      <a:r>
                        <a:rPr lang="sv-SE" sz="1600" b="0" dirty="0"/>
                        <a:t> off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>
                          <a:solidFill>
                            <a:schemeClr val="tx1"/>
                          </a:solidFill>
                        </a:rPr>
                        <a:t>Delayed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but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Had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ILL meeting in December.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Two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persons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will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visit ILL for a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week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in May to get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collaboration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LLB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collaboration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parallel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42703"/>
                  </a:ext>
                </a:extLst>
              </a:tr>
              <a:tr h="505930">
                <a:tc>
                  <a:txBody>
                    <a:bodyPr/>
                    <a:lstStyle/>
                    <a:p>
                      <a:r>
                        <a:rPr lang="sv-SE" sz="1600" dirty="0"/>
                        <a:t>’18-Q3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’18-11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Recruitment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2 persons for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, 1 for </a:t>
                      </a:r>
                      <a:r>
                        <a:rPr lang="sv-SE" sz="1600" dirty="0" err="1"/>
                        <a:t>SpinW</a:t>
                      </a:r>
                      <a:r>
                        <a:rPr lang="sv-SE" sz="1600" dirty="0"/>
                        <a:t>, and 1 for </a:t>
                      </a:r>
                      <a:r>
                        <a:rPr lang="sv-SE" sz="1600" dirty="0" err="1"/>
                        <a:t>analysis</a:t>
                      </a:r>
                      <a:r>
                        <a:rPr lang="sv-SE" sz="1600" dirty="0"/>
                        <a:t> in general.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Neil, Igor, Simon W and Andrew </a:t>
                      </a:r>
                      <a:r>
                        <a:rPr lang="sv-SE" sz="1600" dirty="0" err="1"/>
                        <a:t>Sazonov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recruited</a:t>
                      </a:r>
                      <a:r>
                        <a:rPr lang="sv-SE" sz="1600" dirty="0"/>
                        <a:t> (+ Mads for PaNOSC)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7574010"/>
                  </a:ext>
                </a:extLst>
              </a:tr>
              <a:tr h="291983">
                <a:tc>
                  <a:txBody>
                    <a:bodyPr/>
                    <a:lstStyle/>
                    <a:p>
                      <a:r>
                        <a:rPr lang="sv-SE" sz="160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Office </a:t>
                      </a:r>
                      <a:r>
                        <a:rPr lang="sv-SE" sz="1600" b="1" dirty="0" err="1"/>
                        <a:t>move</a:t>
                      </a:r>
                      <a:r>
                        <a:rPr lang="sv-SE" sz="1600" b="1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Presumably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completed</a:t>
                      </a:r>
                      <a:r>
                        <a:rPr lang="sv-SE" sz="1600" dirty="0"/>
                        <a:t> – </a:t>
                      </a:r>
                      <a:r>
                        <a:rPr lang="sv-SE" sz="1600" dirty="0" err="1"/>
                        <a:t>now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curtains</a:t>
                      </a:r>
                      <a:r>
                        <a:rPr lang="sv-SE" sz="1600" dirty="0"/>
                        <a:t>!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840303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sv-SE" sz="160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’18-08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on the fly. </a:t>
                      </a:r>
                      <a:r>
                        <a:rPr lang="sv-SE" sz="1600" b="0" dirty="0"/>
                        <a:t>Data </a:t>
                      </a:r>
                      <a:r>
                        <a:rPr lang="sv-SE" sz="1600" b="0" dirty="0" err="1"/>
                        <a:t>can</a:t>
                      </a:r>
                      <a:r>
                        <a:rPr lang="sv-SE" sz="1600" b="0" dirty="0"/>
                        <a:t> be </a:t>
                      </a:r>
                      <a:r>
                        <a:rPr lang="sv-SE" sz="1600" b="0" dirty="0" err="1"/>
                        <a:t>reduced</a:t>
                      </a:r>
                      <a:r>
                        <a:rPr lang="sv-SE" sz="1600" b="0" dirty="0"/>
                        <a:t> on the fly for SANS2D  for </a:t>
                      </a:r>
                      <a:r>
                        <a:rPr lang="sv-SE" sz="1600" b="0" dirty="0" err="1"/>
                        <a:t>acceptance</a:t>
                      </a:r>
                      <a:r>
                        <a:rPr lang="sv-SE" sz="1600" b="0" dirty="0"/>
                        <a:t> test </a:t>
                      </a:r>
                      <a:r>
                        <a:rPr lang="sv-SE" sz="1600" b="0" dirty="0" err="1"/>
                        <a:t>but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only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low</a:t>
                      </a:r>
                      <a:r>
                        <a:rPr lang="sv-SE" sz="1600" b="0" dirty="0"/>
                        <a:t> flux.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Demonstrated</a:t>
                      </a:r>
                      <a:r>
                        <a:rPr lang="sv-SE" sz="1600" dirty="0"/>
                        <a:t> on </a:t>
                      </a:r>
                      <a:r>
                        <a:rPr lang="sv-SE" sz="1600" dirty="0" err="1"/>
                        <a:t>local</a:t>
                      </a:r>
                      <a:r>
                        <a:rPr lang="sv-SE" sz="1600" dirty="0"/>
                        <a:t> setup </a:t>
                      </a:r>
                      <a:r>
                        <a:rPr lang="sv-SE" sz="1600" dirty="0" err="1"/>
                        <a:t>reading</a:t>
                      </a:r>
                      <a:r>
                        <a:rPr lang="sv-SE" sz="1600" dirty="0"/>
                        <a:t> data from </a:t>
                      </a:r>
                      <a:r>
                        <a:rPr lang="sv-SE" sz="1600" dirty="0" err="1"/>
                        <a:t>kafka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stream</a:t>
                      </a:r>
                      <a:r>
                        <a:rPr lang="sv-SE" sz="1600" dirty="0"/>
                        <a:t>. </a:t>
                      </a:r>
                    </a:p>
                    <a:p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675281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sv-SE" sz="1600" dirty="0"/>
                        <a:t>’18-10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Data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from </a:t>
                      </a:r>
                      <a:r>
                        <a:rPr lang="sv-SE" sz="1600" b="1" dirty="0" err="1"/>
                        <a:t>NeXus</a:t>
                      </a:r>
                      <a:r>
                        <a:rPr lang="sv-SE" sz="1600" b="1" dirty="0"/>
                        <a:t>.</a:t>
                      </a:r>
                      <a:r>
                        <a:rPr lang="sv-SE" sz="1600" b="0" dirty="0"/>
                        <a:t>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of</a:t>
                      </a:r>
                      <a:r>
                        <a:rPr lang="sv-SE" sz="1600" b="0" dirty="0"/>
                        <a:t> test workflow </a:t>
                      </a:r>
                      <a:r>
                        <a:rPr lang="sv-SE" sz="1600" b="0" dirty="0" err="1"/>
                        <a:t>available</a:t>
                      </a:r>
                      <a:r>
                        <a:rPr lang="sv-SE" sz="1600" b="0" dirty="0"/>
                        <a:t> from </a:t>
                      </a:r>
                      <a:r>
                        <a:rPr lang="sv-SE" sz="1600" b="0" dirty="0" err="1"/>
                        <a:t>NeXus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files</a:t>
                      </a:r>
                      <a:r>
                        <a:rPr lang="sv-SE" sz="1600" b="0" dirty="0"/>
                        <a:t>.</a:t>
                      </a:r>
                      <a:r>
                        <a:rPr lang="sv-SE" sz="1600" b="1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have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been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possible</a:t>
                      </a:r>
                      <a:r>
                        <a:rPr lang="sv-SE" sz="1600" dirty="0"/>
                        <a:t> for a long </a:t>
                      </a:r>
                      <a:r>
                        <a:rPr lang="sv-SE" sz="1600" dirty="0" err="1"/>
                        <a:t>time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39354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sv-SE" sz="1600" dirty="0"/>
                        <a:t>’18-11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’19-04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Integration </a:t>
                      </a:r>
                      <a:r>
                        <a:rPr lang="sv-SE" sz="1600" b="1" dirty="0" err="1"/>
                        <a:t>of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and </a:t>
                      </a:r>
                      <a:r>
                        <a:rPr lang="sv-SE" sz="1600" b="1" dirty="0" err="1"/>
                        <a:t>analysis</a:t>
                      </a:r>
                      <a:r>
                        <a:rPr lang="sv-SE" sz="1600" b="1" dirty="0"/>
                        <a:t> services. </a:t>
                      </a: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analyzed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limited</a:t>
                      </a:r>
                      <a:r>
                        <a:rPr lang="sv-SE" sz="1600" dirty="0"/>
                        <a:t> flux for instrument(s) chosen for </a:t>
                      </a:r>
                      <a:r>
                        <a:rPr lang="sv-SE" sz="1600" dirty="0" err="1"/>
                        <a:t>acceptance</a:t>
                      </a:r>
                      <a:r>
                        <a:rPr lang="sv-SE" sz="1600" dirty="0"/>
                        <a:t> test.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b="0" dirty="0"/>
                        <a:t>Works, </a:t>
                      </a:r>
                      <a:r>
                        <a:rPr lang="sv-SE" sz="1600" b="0" dirty="0" err="1"/>
                        <a:t>although</a:t>
                      </a:r>
                      <a:r>
                        <a:rPr lang="sv-SE" sz="1600" b="0" dirty="0"/>
                        <a:t> not </a:t>
                      </a:r>
                      <a:r>
                        <a:rPr lang="sv-SE" sz="1600" b="0" dirty="0" err="1"/>
                        <a:t>with</a:t>
                      </a:r>
                      <a:r>
                        <a:rPr lang="sv-SE" sz="1600" b="0" dirty="0"/>
                        <a:t> Kafka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011766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872DE-C8DF-B74C-8039-072D46B1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CA19653-9195-6F4F-BE88-1E048E471664}"/>
              </a:ext>
            </a:extLst>
          </p:cNvPr>
          <p:cNvSpPr txBox="1">
            <a:spLocks/>
          </p:cNvSpPr>
          <p:nvPr/>
        </p:nvSpPr>
        <p:spPr>
          <a:xfrm>
            <a:off x="1919536" y="260648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DRAM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(Fall 2018)</a:t>
            </a:r>
          </a:p>
          <a:p>
            <a:pPr algn="r"/>
            <a:r>
              <a:rPr lang="sv-SE" dirty="0"/>
              <a:t>- Version: </a:t>
            </a:r>
            <a:r>
              <a:rPr lang="sv-SE" dirty="0" err="1"/>
              <a:t>March</a:t>
            </a:r>
            <a:r>
              <a:rPr lang="sv-S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4724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EFEE-EFB3-534C-9E54-0FD8EE1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942784" cy="1143000"/>
          </a:xfrm>
        </p:spPr>
        <p:txBody>
          <a:bodyPr>
            <a:normAutofit/>
          </a:bodyPr>
          <a:lstStyle/>
          <a:p>
            <a:r>
              <a:rPr lang="sv-SE" dirty="0"/>
              <a:t>DRAM </a:t>
            </a:r>
            <a:r>
              <a:rPr lang="sv-SE" dirty="0" err="1"/>
              <a:t>Timeline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(2019)</a:t>
            </a:r>
            <a:br>
              <a:rPr lang="sv-SE" dirty="0"/>
            </a:br>
            <a:r>
              <a:rPr lang="sv-SE" dirty="0"/>
              <a:t>                                                    - Version: </a:t>
            </a:r>
            <a:r>
              <a:rPr lang="sv-SE" dirty="0" err="1"/>
              <a:t>March</a:t>
            </a:r>
            <a:r>
              <a:rPr lang="sv-SE" dirty="0"/>
              <a:t> 2019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11CE95-56E0-C346-8F80-EDE692CA6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086397"/>
              </p:ext>
            </p:extLst>
          </p:nvPr>
        </p:nvGraphicFramePr>
        <p:xfrm>
          <a:off x="0" y="1433663"/>
          <a:ext cx="12191999" cy="542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24">
                  <a:extLst>
                    <a:ext uri="{9D8B030D-6E8A-4147-A177-3AD203B41FA5}">
                      <a16:colId xmlns:a16="http://schemas.microsoft.com/office/drawing/2014/main" val="354193277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74702659"/>
                    </a:ext>
                  </a:extLst>
                </a:gridCol>
                <a:gridCol w="10056439">
                  <a:extLst>
                    <a:ext uri="{9D8B030D-6E8A-4147-A177-3AD203B41FA5}">
                      <a16:colId xmlns:a16="http://schemas.microsoft.com/office/drawing/2014/main" val="3385960807"/>
                    </a:ext>
                  </a:extLst>
                </a:gridCol>
              </a:tblGrid>
              <a:tr h="348040">
                <a:tc>
                  <a:txBody>
                    <a:bodyPr/>
                    <a:lstStyle/>
                    <a:p>
                      <a:r>
                        <a:rPr lang="sv-SE" sz="1600" dirty="0" err="1"/>
                        <a:t>Planned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Anticipated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Description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7570536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PaNOSC </a:t>
                      </a:r>
                      <a:r>
                        <a:rPr lang="sv-SE" sz="1600" b="1" dirty="0" err="1"/>
                        <a:t>recruit</a:t>
                      </a:r>
                      <a:r>
                        <a:rPr lang="sv-SE" sz="1600" b="1" dirty="0"/>
                        <a:t>(s) </a:t>
                      </a:r>
                      <a:r>
                        <a:rPr lang="sv-SE" sz="1600" b="1" dirty="0" err="1"/>
                        <a:t>started</a:t>
                      </a:r>
                      <a:r>
                        <a:rPr lang="sv-SE" sz="1600" b="1" dirty="0"/>
                        <a:t>.</a:t>
                      </a:r>
                      <a:r>
                        <a:rPr lang="sv-SE" sz="1600" b="0" dirty="0"/>
                        <a:t> Linda </a:t>
                      </a:r>
                      <a:r>
                        <a:rPr lang="sv-SE" sz="1600" b="0" dirty="0" err="1"/>
                        <a:t>Udby</a:t>
                      </a:r>
                      <a:r>
                        <a:rPr lang="sv-SE" sz="1600" b="0" dirty="0"/>
                        <a:t> and Peter </a:t>
                      </a:r>
                      <a:r>
                        <a:rPr lang="sv-SE" sz="1600" b="0" dirty="0" err="1"/>
                        <a:t>Willendrup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seconded</a:t>
                      </a:r>
                      <a:r>
                        <a:rPr lang="sv-SE" sz="1600" b="0" dirty="0"/>
                        <a:t>. </a:t>
                      </a:r>
                    </a:p>
                    <a:p>
                      <a:r>
                        <a:rPr lang="sv-SE" sz="1600" b="0" dirty="0"/>
                        <a:t>✅ 1 person </a:t>
                      </a:r>
                      <a:r>
                        <a:rPr lang="sv-SE" sz="1600" b="0" dirty="0" err="1"/>
                        <a:t>recruited</a:t>
                      </a:r>
                      <a:r>
                        <a:rPr lang="sv-SE" sz="1600" b="0" dirty="0"/>
                        <a:t>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6387774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✅ </a:t>
                      </a:r>
                      <a:r>
                        <a:rPr lang="sv-SE" sz="1600" b="1" dirty="0"/>
                        <a:t>Data </a:t>
                      </a:r>
                      <a:r>
                        <a:rPr lang="sv-SE" sz="1600" b="1" dirty="0" err="1"/>
                        <a:t>view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integrated</a:t>
                      </a:r>
                      <a:r>
                        <a:rPr lang="sv-SE" sz="1600" dirty="0"/>
                        <a:t>. Data on </a:t>
                      </a:r>
                      <a:r>
                        <a:rPr lang="sv-SE" sz="1600" dirty="0" err="1"/>
                        <a:t>detector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live-</a:t>
                      </a:r>
                      <a:r>
                        <a:rPr lang="sv-SE" sz="1600" dirty="0" err="1"/>
                        <a:t>visualized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EC (</a:t>
                      </a:r>
                      <a:r>
                        <a:rPr lang="sv-SE" sz="1600" dirty="0" err="1"/>
                        <a:t>Widget</a:t>
                      </a:r>
                      <a:r>
                        <a:rPr lang="sv-SE" sz="1600" dirty="0"/>
                        <a:t> from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48179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(✅)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view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integrated</a:t>
                      </a:r>
                      <a:r>
                        <a:rPr lang="sv-SE" sz="1600" b="0" dirty="0"/>
                        <a:t>.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live-</a:t>
                      </a:r>
                      <a:r>
                        <a:rPr lang="sv-SE" sz="1600" dirty="0" err="1"/>
                        <a:t>visualized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EC (</a:t>
                      </a:r>
                      <a:r>
                        <a:rPr lang="sv-SE" sz="1600" dirty="0" err="1"/>
                        <a:t>Widget</a:t>
                      </a:r>
                      <a:r>
                        <a:rPr lang="sv-SE" sz="1600" dirty="0"/>
                        <a:t> from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).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292477"/>
                  </a:ext>
                </a:extLst>
              </a:tr>
              <a:tr h="1162964">
                <a:tc>
                  <a:txBody>
                    <a:bodyPr/>
                    <a:lstStyle/>
                    <a:p>
                      <a:r>
                        <a:rPr lang="sv-SE" sz="160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  <a:p>
                      <a:pPr marL="342900" indent="-342900">
                        <a:buAutoNum type="arabicParenR"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2800" b="0" dirty="0"/>
                        <a:t>✅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1" dirty="0"/>
                        <a:t>Software </a:t>
                      </a:r>
                      <a:r>
                        <a:rPr lang="sv-SE" sz="1600" b="1" dirty="0" err="1"/>
                        <a:t>performance</a:t>
                      </a:r>
                      <a:r>
                        <a:rPr lang="sv-SE" sz="1600" b="1" dirty="0"/>
                        <a:t> and integration </a:t>
                      </a:r>
                      <a:r>
                        <a:rPr lang="sv-SE" sz="1600" b="1" dirty="0" err="1"/>
                        <a:t>testing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validated</a:t>
                      </a:r>
                      <a:r>
                        <a:rPr lang="sv-SE" sz="1600" dirty="0"/>
                        <a:t>.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analyzed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expected</a:t>
                      </a:r>
                      <a:r>
                        <a:rPr lang="sv-SE" sz="1600" dirty="0"/>
                        <a:t> flux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LoKI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when</a:t>
                      </a:r>
                      <a:r>
                        <a:rPr lang="sv-SE" sz="1600" dirty="0"/>
                        <a:t> in full operation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Post </a:t>
                      </a:r>
                      <a:r>
                        <a:rPr lang="sv-SE" sz="1600" dirty="0" err="1"/>
                        <a:t>batch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processing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performed</a:t>
                      </a:r>
                      <a:r>
                        <a:rPr lang="sv-SE" sz="1600" dirty="0"/>
                        <a:t> on CPH cluster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3722908"/>
                  </a:ext>
                </a:extLst>
              </a:tr>
              <a:tr h="1706247">
                <a:tc>
                  <a:txBody>
                    <a:bodyPr/>
                    <a:lstStyle/>
                    <a:p>
                      <a:r>
                        <a:rPr lang="sv-SE" sz="1600" dirty="0"/>
                        <a:t>’19-06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2800" b="0" dirty="0"/>
                        <a:t>✅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1" dirty="0" err="1"/>
                        <a:t>Proof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of</a:t>
                      </a:r>
                      <a:r>
                        <a:rPr lang="sv-SE" sz="1600" b="1" dirty="0"/>
                        <a:t> operation (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).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expected</a:t>
                      </a:r>
                      <a:r>
                        <a:rPr lang="sv-SE" sz="1600" dirty="0"/>
                        <a:t> flux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LoKI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when</a:t>
                      </a:r>
                      <a:r>
                        <a:rPr lang="sv-SE" sz="1600" dirty="0"/>
                        <a:t> in full operation. Data </a:t>
                      </a:r>
                      <a:r>
                        <a:rPr lang="sv-SE" sz="1600" dirty="0" err="1"/>
                        <a:t>are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received</a:t>
                      </a:r>
                      <a:r>
                        <a:rPr lang="sv-SE" sz="1600" dirty="0"/>
                        <a:t> from DAQ &amp; Streaming system.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post </a:t>
                      </a:r>
                      <a:r>
                        <a:rPr lang="sv-SE" sz="1600" dirty="0" err="1"/>
                        <a:t>rereduced</a:t>
                      </a:r>
                      <a:r>
                        <a:rPr lang="sv-SE" sz="1600" dirty="0"/>
                        <a:t> on cluster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 err="1"/>
                        <a:t>Need</a:t>
                      </a:r>
                      <a:r>
                        <a:rPr lang="sv-SE" sz="1600" dirty="0"/>
                        <a:t> to be </a:t>
                      </a:r>
                      <a:r>
                        <a:rPr lang="sv-SE" sz="1600" dirty="0" err="1"/>
                        <a:t>able</a:t>
                      </a:r>
                      <a:r>
                        <a:rPr lang="sv-SE" sz="1600" dirty="0"/>
                        <a:t> to </a:t>
                      </a:r>
                      <a:r>
                        <a:rPr lang="sv-SE" sz="1600" dirty="0" err="1"/>
                        <a:t>define</a:t>
                      </a:r>
                      <a:r>
                        <a:rPr lang="sv-SE" sz="1600" dirty="0"/>
                        <a:t> the </a:t>
                      </a:r>
                      <a:r>
                        <a:rPr lang="sv-SE" sz="1600" dirty="0" err="1"/>
                        <a:t>scaling</a:t>
                      </a:r>
                      <a:r>
                        <a:rPr lang="sv-SE" sz="1600" dirty="0"/>
                        <a:t> parameter for the </a:t>
                      </a:r>
                      <a:r>
                        <a:rPr lang="sv-SE" sz="1600" dirty="0" err="1"/>
                        <a:t>architecture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rather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than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actually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physically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demonstrate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880677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r>
                        <a:rPr lang="sv-SE" sz="1600" dirty="0"/>
                        <a:t>’19-09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SINE2020 </a:t>
                      </a:r>
                      <a:r>
                        <a:rPr lang="sv-SE" sz="1600" b="1" dirty="0" err="1"/>
                        <a:t>completed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38287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2B6C-2BA7-5248-A7F4-6AC03FD4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648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5626D-0C6A-8944-A86A-3362D858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 </a:t>
            </a:r>
            <a:r>
              <a:rPr lang="da-DK" dirty="0" err="1"/>
              <a:t>processing</a:t>
            </a:r>
            <a:r>
              <a:rPr lang="da-DK" dirty="0"/>
              <a:t> software </a:t>
            </a:r>
            <a:r>
              <a:rPr lang="da-DK" dirty="0" err="1"/>
              <a:t>ready</a:t>
            </a:r>
            <a:r>
              <a:rPr lang="da-DK" dirty="0"/>
              <a:t> for operation of </a:t>
            </a:r>
            <a:r>
              <a:rPr lang="da-DK" dirty="0" err="1"/>
              <a:t>LoKI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19E5-FCB7-6F4B-ADAA-3F403268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5365"/>
            <a:ext cx="5774432" cy="452596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 err="1"/>
              <a:t>Mantid</a:t>
            </a:r>
            <a:r>
              <a:rPr lang="da-DK" sz="2400" dirty="0"/>
              <a:t> live </a:t>
            </a:r>
            <a:r>
              <a:rPr lang="da-DK" sz="2400" dirty="0" err="1"/>
              <a:t>reduction</a:t>
            </a:r>
            <a:r>
              <a:rPr lang="da-DK" sz="2400" dirty="0"/>
              <a:t> of &gt; 10</a:t>
            </a:r>
            <a:r>
              <a:rPr lang="da-DK" sz="2400" baseline="30000" dirty="0"/>
              <a:t>7</a:t>
            </a:r>
            <a:r>
              <a:rPr lang="da-DK" sz="2400" dirty="0"/>
              <a:t> events/sec and &gt; 1 M </a:t>
            </a:r>
            <a:r>
              <a:rPr lang="da-DK" sz="2400" dirty="0" err="1"/>
              <a:t>detector</a:t>
            </a:r>
            <a:r>
              <a:rPr lang="da-DK" sz="2400" dirty="0"/>
              <a:t> pixels</a:t>
            </a:r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 err="1"/>
              <a:t>SasView</a:t>
            </a:r>
            <a:r>
              <a:rPr lang="da-DK" sz="2400" dirty="0"/>
              <a:t> 5.0 </a:t>
            </a:r>
            <a:r>
              <a:rPr lang="da-DK" sz="2400" dirty="0" err="1"/>
              <a:t>released</a:t>
            </a:r>
            <a:endParaRPr lang="da-DK" sz="2400" dirty="0"/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 err="1"/>
              <a:t>Improved</a:t>
            </a:r>
            <a:r>
              <a:rPr lang="da-DK" sz="2400" dirty="0"/>
              <a:t> </a:t>
            </a:r>
            <a:r>
              <a:rPr lang="da-DK" sz="2400" dirty="0" err="1"/>
              <a:t>maintainability</a:t>
            </a:r>
            <a:endParaRPr lang="da-DK" sz="2400" dirty="0"/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 err="1"/>
              <a:t>Python</a:t>
            </a:r>
            <a:r>
              <a:rPr lang="da-DK" sz="2400" dirty="0"/>
              <a:t> CLI</a:t>
            </a:r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/>
              <a:t>New GUI</a:t>
            </a:r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/>
              <a:t>Batch </a:t>
            </a:r>
            <a:r>
              <a:rPr lang="da-DK" sz="2400" dirty="0" err="1"/>
              <a:t>fitting</a:t>
            </a:r>
            <a:r>
              <a:rPr lang="da-DK" sz="2400" dirty="0"/>
              <a:t> (via </a:t>
            </a:r>
            <a:r>
              <a:rPr lang="da-DK" sz="2400" dirty="0" err="1"/>
              <a:t>scripting</a:t>
            </a:r>
            <a:r>
              <a:rPr lang="da-DK" sz="2400" dirty="0"/>
              <a:t>)</a:t>
            </a:r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/>
              <a:t>Live </a:t>
            </a:r>
            <a:r>
              <a:rPr lang="da-DK" sz="2400" dirty="0" err="1"/>
              <a:t>analysis</a:t>
            </a:r>
            <a:endParaRPr lang="da-DK" sz="2400" dirty="0"/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r>
              <a:rPr lang="da-DK" sz="2400" dirty="0"/>
              <a:t>Store and </a:t>
            </a:r>
            <a:r>
              <a:rPr lang="da-DK" sz="2400" dirty="0" err="1"/>
              <a:t>retrieve</a:t>
            </a:r>
            <a:r>
              <a:rPr lang="da-DK" sz="2400" dirty="0"/>
              <a:t> data from </a:t>
            </a:r>
            <a:r>
              <a:rPr lang="da-DK" sz="2400" dirty="0" err="1"/>
              <a:t>SciCat</a:t>
            </a:r>
            <a:endParaRPr lang="da-DK" sz="2400" dirty="0"/>
          </a:p>
          <a:p>
            <a:pPr>
              <a:spcBef>
                <a:spcPts val="1272"/>
              </a:spcBef>
              <a:buFont typeface="Wingdings" pitchFamily="2" charset="2"/>
              <a:buChar char="ü"/>
            </a:pPr>
            <a:endParaRPr lang="da-DK" sz="2400" dirty="0"/>
          </a:p>
          <a:p>
            <a:pPr>
              <a:spcBef>
                <a:spcPts val="1272"/>
              </a:spcBef>
              <a:buFont typeface="System Font Regular"/>
              <a:buChar char="-"/>
            </a:pPr>
            <a:r>
              <a:rPr lang="da-DK" sz="2400" dirty="0" err="1"/>
              <a:t>LoKI</a:t>
            </a:r>
            <a:r>
              <a:rPr lang="da-DK" sz="2400" dirty="0"/>
              <a:t> </a:t>
            </a:r>
            <a:r>
              <a:rPr lang="da-DK" sz="2400" dirty="0" err="1"/>
              <a:t>specific</a:t>
            </a:r>
            <a:r>
              <a:rPr lang="da-DK" sz="2400" dirty="0"/>
              <a:t> resolution </a:t>
            </a:r>
            <a:r>
              <a:rPr lang="da-DK" sz="2400" dirty="0" err="1"/>
              <a:t>functions</a:t>
            </a:r>
            <a:r>
              <a:rPr lang="da-DK" sz="2400" dirty="0"/>
              <a:t> (</a:t>
            </a:r>
            <a:r>
              <a:rPr lang="da-DK" sz="2400" dirty="0" err="1"/>
              <a:t>aiming</a:t>
            </a:r>
            <a:r>
              <a:rPr lang="da-DK" sz="2400" dirty="0"/>
              <a:t> for end of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F92F7-8478-0641-AE59-6A14E0C1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1026" name="Picture 2" descr="Billedresultat for sasview logo">
            <a:extLst>
              <a:ext uri="{FF2B5EF4-FFF2-40B4-BE49-F238E27FC236}">
                <a16:creationId xmlns:a16="http://schemas.microsoft.com/office/drawing/2014/main" id="{4DF75FD8-04F9-4E4F-9DA9-3D277B6A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198">
            <a:off x="7139474" y="4211757"/>
            <a:ext cx="4366214" cy="12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tid Project">
            <a:extLst>
              <a:ext uri="{FF2B5EF4-FFF2-40B4-BE49-F238E27FC236}">
                <a16:creationId xmlns:a16="http://schemas.microsoft.com/office/drawing/2014/main" id="{F9156E7E-1E65-D94B-8862-E554A13C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855365"/>
            <a:ext cx="362467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DA8B-D004-874A-A2AD-CA10CF1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pipeline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5D2C8A-B5A7-2245-AC99-55B2A6A71880}"/>
              </a:ext>
            </a:extLst>
          </p:cNvPr>
          <p:cNvSpPr/>
          <p:nvPr/>
        </p:nvSpPr>
        <p:spPr>
          <a:xfrm>
            <a:off x="5591944" y="2204864"/>
            <a:ext cx="14401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Mantid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E45283-3BF1-2D49-8FB3-E1A9DD53E582}"/>
              </a:ext>
            </a:extLst>
          </p:cNvPr>
          <p:cNvSpPr/>
          <p:nvPr/>
        </p:nvSpPr>
        <p:spPr>
          <a:xfrm>
            <a:off x="8040216" y="2204864"/>
            <a:ext cx="14401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SasView</a:t>
            </a:r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3E5B6A-75D9-DB4E-ABF4-D6B01BB49479}"/>
              </a:ext>
            </a:extLst>
          </p:cNvPr>
          <p:cNvSpPr/>
          <p:nvPr/>
        </p:nvSpPr>
        <p:spPr>
          <a:xfrm>
            <a:off x="3215680" y="2204864"/>
            <a:ext cx="14401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Kafka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08AEBC2-F680-E54E-9876-575EC7DE3E84}"/>
              </a:ext>
            </a:extLst>
          </p:cNvPr>
          <p:cNvSpPr/>
          <p:nvPr/>
        </p:nvSpPr>
        <p:spPr>
          <a:xfrm>
            <a:off x="623392" y="2204864"/>
            <a:ext cx="14401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EFU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F0F587-1C9D-AA44-99DA-EE6A9A786372}"/>
              </a:ext>
            </a:extLst>
          </p:cNvPr>
          <p:cNvCxnSpPr/>
          <p:nvPr/>
        </p:nvCxnSpPr>
        <p:spPr>
          <a:xfrm>
            <a:off x="2351584" y="2662064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95A50A-BA1C-CC42-88D5-FEC3D05012C2}"/>
              </a:ext>
            </a:extLst>
          </p:cNvPr>
          <p:cNvCxnSpPr/>
          <p:nvPr/>
        </p:nvCxnSpPr>
        <p:spPr>
          <a:xfrm>
            <a:off x="4943872" y="2662064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0606F0-29F1-B844-A159-B89194F8A41C}"/>
              </a:ext>
            </a:extLst>
          </p:cNvPr>
          <p:cNvCxnSpPr>
            <a:cxnSpLocks/>
          </p:cNvCxnSpPr>
          <p:nvPr/>
        </p:nvCxnSpPr>
        <p:spPr>
          <a:xfrm>
            <a:off x="7320136" y="2651685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5542870-6F0D-F740-B147-77139FF3DCED}"/>
              </a:ext>
            </a:extLst>
          </p:cNvPr>
          <p:cNvSpPr/>
          <p:nvPr/>
        </p:nvSpPr>
        <p:spPr>
          <a:xfrm>
            <a:off x="10632504" y="2204864"/>
            <a:ext cx="1440160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Results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624EE5-B3C9-0145-AEB3-EF2209A07612}"/>
              </a:ext>
            </a:extLst>
          </p:cNvPr>
          <p:cNvCxnSpPr>
            <a:cxnSpLocks/>
          </p:cNvCxnSpPr>
          <p:nvPr/>
        </p:nvCxnSpPr>
        <p:spPr>
          <a:xfrm>
            <a:off x="9840416" y="2636912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BED481-908E-3348-91BF-B47E90CD2CB7}"/>
              </a:ext>
            </a:extLst>
          </p:cNvPr>
          <p:cNvSpPr txBox="1"/>
          <p:nvPr/>
        </p:nvSpPr>
        <p:spPr>
          <a:xfrm>
            <a:off x="1847528" y="3862462"/>
            <a:ext cx="1728192" cy="79067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/>
              <a:t>Fast enough</a:t>
            </a:r>
          </a:p>
          <a:p>
            <a:pPr algn="l"/>
            <a:r>
              <a:rPr lang="en-GB" sz="2000"/>
              <a:t>event formation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78260F-CBA9-7E41-BEDB-001F0AC99EB0}"/>
              </a:ext>
            </a:extLst>
          </p:cNvPr>
          <p:cNvSpPr txBox="1"/>
          <p:nvPr/>
        </p:nvSpPr>
        <p:spPr>
          <a:xfrm>
            <a:off x="6888088" y="5301208"/>
            <a:ext cx="1728192" cy="100811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/>
              <a:t>Fast enough</a:t>
            </a:r>
          </a:p>
          <a:p>
            <a:pPr algn="l"/>
            <a:r>
              <a:rPr lang="en-GB" sz="2000"/>
              <a:t>data reduction</a:t>
            </a:r>
          </a:p>
          <a:p>
            <a:pPr algn="l"/>
            <a:r>
              <a:rPr lang="en-GB" sz="2000"/>
              <a:t>workflows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3AB0D7-DCAF-5F4B-9D23-ABA219C89D6B}"/>
              </a:ext>
            </a:extLst>
          </p:cNvPr>
          <p:cNvSpPr txBox="1"/>
          <p:nvPr/>
        </p:nvSpPr>
        <p:spPr>
          <a:xfrm>
            <a:off x="4439816" y="4445496"/>
            <a:ext cx="1728192" cy="150378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/>
              <a:t>Fast enough</a:t>
            </a:r>
          </a:p>
          <a:p>
            <a:pPr algn="l"/>
            <a:r>
              <a:rPr lang="en-GB" sz="2000"/>
              <a:t>event feed into </a:t>
            </a:r>
          </a:p>
          <a:p>
            <a:pPr algn="l"/>
            <a:r>
              <a:rPr lang="en-GB" sz="2000"/>
              <a:t>Mantid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8E262E-42A9-D649-9D6D-FFA6863FF3C7}"/>
              </a:ext>
            </a:extLst>
          </p:cNvPr>
          <p:cNvSpPr txBox="1"/>
          <p:nvPr/>
        </p:nvSpPr>
        <p:spPr>
          <a:xfrm>
            <a:off x="9768408" y="5589240"/>
            <a:ext cx="1728192" cy="100811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/>
              <a:t>Fast enough</a:t>
            </a:r>
          </a:p>
          <a:p>
            <a:pPr algn="l"/>
            <a:r>
              <a:rPr lang="en-GB" sz="2000"/>
              <a:t>data analysis</a:t>
            </a:r>
          </a:p>
          <a:p>
            <a:pPr algn="l"/>
            <a:r>
              <a:rPr lang="en-GB" sz="2000"/>
              <a:t>workflows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AC966C-08BA-5A4A-AE06-6EE8C08B8CC9}"/>
              </a:ext>
            </a:extLst>
          </p:cNvPr>
          <p:cNvCxnSpPr>
            <a:cxnSpLocks/>
          </p:cNvCxnSpPr>
          <p:nvPr/>
        </p:nvCxnSpPr>
        <p:spPr>
          <a:xfrm>
            <a:off x="2495600" y="2924944"/>
            <a:ext cx="0" cy="93751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60A660-07E4-7841-9132-2CB84D582CE1}"/>
              </a:ext>
            </a:extLst>
          </p:cNvPr>
          <p:cNvCxnSpPr>
            <a:cxnSpLocks/>
          </p:cNvCxnSpPr>
          <p:nvPr/>
        </p:nvCxnSpPr>
        <p:spPr>
          <a:xfrm>
            <a:off x="5159896" y="2861320"/>
            <a:ext cx="0" cy="14831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CCCE52-9DBA-DA4D-B536-F8BFE0CAE0FE}"/>
              </a:ext>
            </a:extLst>
          </p:cNvPr>
          <p:cNvCxnSpPr>
            <a:cxnSpLocks/>
          </p:cNvCxnSpPr>
          <p:nvPr/>
        </p:nvCxnSpPr>
        <p:spPr>
          <a:xfrm>
            <a:off x="7536160" y="2861320"/>
            <a:ext cx="0" cy="24398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76332E-D9ED-074A-A45F-50CFAC8887CE}"/>
              </a:ext>
            </a:extLst>
          </p:cNvPr>
          <p:cNvCxnSpPr>
            <a:cxnSpLocks/>
          </p:cNvCxnSpPr>
          <p:nvPr/>
        </p:nvCxnSpPr>
        <p:spPr>
          <a:xfrm>
            <a:off x="10056440" y="2881908"/>
            <a:ext cx="0" cy="27073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26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6460D-2BAF-BC49-B36F-CE1C573E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4E327-D07E-FD42-97AF-D6364E4F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6249" cy="4287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34FA5-633D-1C47-A2C4-1C230C25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49" y="1922488"/>
            <a:ext cx="6305862" cy="4729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03BBE-F110-E446-B057-798C20E9E5F6}"/>
              </a:ext>
            </a:extLst>
          </p:cNvPr>
          <p:cNvSpPr txBox="1"/>
          <p:nvPr/>
        </p:nvSpPr>
        <p:spPr>
          <a:xfrm>
            <a:off x="3503712" y="4784587"/>
            <a:ext cx="20162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 err="1"/>
              <a:t>nano</a:t>
            </a:r>
            <a:r>
              <a:rPr lang="en-GB" dirty="0"/>
              <a:t> spheres radius 25 </a:t>
            </a:r>
            <a:r>
              <a:rPr lang="en-GB" dirty="0" err="1"/>
              <a:t>Å</a:t>
            </a:r>
            <a:endParaRPr lang="en-GB" dirty="0"/>
          </a:p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94F5D-3C07-5A47-B6C0-BF9E939FC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3" y="4372887"/>
            <a:ext cx="2700832" cy="2278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084E20-465C-4340-9E3C-2DE13A1BBBF3}"/>
              </a:ext>
            </a:extLst>
          </p:cNvPr>
          <p:cNvSpPr txBox="1"/>
          <p:nvPr/>
        </p:nvSpPr>
        <p:spPr>
          <a:xfrm>
            <a:off x="5951984" y="438024"/>
            <a:ext cx="3834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err="1">
                <a:solidFill>
                  <a:schemeClr val="bg1"/>
                </a:solidFill>
              </a:rPr>
              <a:t>LoKI</a:t>
            </a:r>
            <a:r>
              <a:rPr lang="da-DK" sz="2800" b="1" dirty="0">
                <a:solidFill>
                  <a:schemeClr val="bg1"/>
                </a:solidFill>
              </a:rPr>
              <a:t> live data </a:t>
            </a:r>
            <a:r>
              <a:rPr lang="da-DK" sz="2800" b="1" dirty="0" err="1">
                <a:solidFill>
                  <a:schemeClr val="bg1"/>
                </a:solidFill>
              </a:rPr>
              <a:t>processing</a:t>
            </a:r>
            <a:endParaRPr lang="da-DK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67733"/>
      </p:ext>
    </p:extLst>
  </p:cSld>
  <p:clrMapOvr>
    <a:masterClrMapping/>
  </p:clrMapOvr>
  <p:transition spd="slow" advClick="0" advTm="3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5E67-7C26-E041-852D-31A8A29E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DRAM </a:t>
            </a:r>
            <a:r>
              <a:rPr lang="sv-SE" dirty="0" err="1"/>
              <a:t>Timeline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(2020 and </a:t>
            </a:r>
            <a:r>
              <a:rPr lang="sv-SE" dirty="0" err="1"/>
              <a:t>beyond</a:t>
            </a:r>
            <a:r>
              <a:rPr lang="sv-SE" dirty="0"/>
              <a:t>)</a:t>
            </a:r>
            <a:br>
              <a:rPr lang="sv-SE" dirty="0"/>
            </a:br>
            <a:r>
              <a:rPr lang="sv-SE" dirty="0"/>
              <a:t>                                                    - Version: Sept. 2019</a:t>
            </a:r>
            <a:endParaRPr lang="da-DK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D76935-61D4-BA43-A986-B4A63FE01C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858931"/>
              </p:ext>
            </p:extLst>
          </p:nvPr>
        </p:nvGraphicFramePr>
        <p:xfrm>
          <a:off x="839416" y="2300664"/>
          <a:ext cx="6048672" cy="3337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15621842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65647305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96454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58658909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6997606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17514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2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LoKI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98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ESTIA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4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28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55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DREAM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51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MAGIC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75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CSPEC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85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BIFROST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05487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A9E2-2A8E-E947-ABC8-7A1675C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37E90B-4034-F648-9784-B574FC133B1A}"/>
              </a:ext>
            </a:extLst>
          </p:cNvPr>
          <p:cNvCxnSpPr/>
          <p:nvPr/>
        </p:nvCxnSpPr>
        <p:spPr>
          <a:xfrm>
            <a:off x="5375920" y="2699628"/>
            <a:ext cx="0" cy="33123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DA3C7D-2507-974A-90F9-0E147A9609D2}"/>
              </a:ext>
            </a:extLst>
          </p:cNvPr>
          <p:cNvSpPr txBox="1"/>
          <p:nvPr/>
        </p:nvSpPr>
        <p:spPr>
          <a:xfrm>
            <a:off x="5089756" y="5987019"/>
            <a:ext cx="70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BOT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CCC74C-E2CC-AC44-B3ED-C31DEEABB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031592"/>
              </p:ext>
            </p:extLst>
          </p:nvPr>
        </p:nvGraphicFramePr>
        <p:xfrm>
          <a:off x="7392144" y="2300664"/>
          <a:ext cx="4032448" cy="165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62743806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54370538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a-DK" b="1" u="sng" dirty="0"/>
                        <a:t>Associated milestones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785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2020: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 Instrument Data </a:t>
                      </a:r>
                      <a:r>
                        <a:rPr lang="da-DK" dirty="0" err="1"/>
                        <a:t>Scientists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recruited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215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2022: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GUI support for data </a:t>
                      </a:r>
                      <a:r>
                        <a:rPr lang="da-DK" dirty="0" err="1"/>
                        <a:t>reduction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ready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39474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51C37-D8CC-F84F-BDDB-BE09E966B574}"/>
              </a:ext>
            </a:extLst>
          </p:cNvPr>
          <p:cNvCxnSpPr/>
          <p:nvPr/>
        </p:nvCxnSpPr>
        <p:spPr>
          <a:xfrm>
            <a:off x="6893765" y="2699628"/>
            <a:ext cx="0" cy="33123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A92682-A3EE-9D4C-9C67-B2C060ED2C2F}"/>
              </a:ext>
            </a:extLst>
          </p:cNvPr>
          <p:cNvSpPr txBox="1"/>
          <p:nvPr/>
        </p:nvSpPr>
        <p:spPr>
          <a:xfrm>
            <a:off x="6537537" y="5962761"/>
            <a:ext cx="85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CF77FD-4B40-F047-A6B8-087E4732A229}"/>
              </a:ext>
            </a:extLst>
          </p:cNvPr>
          <p:cNvSpPr txBox="1"/>
          <p:nvPr/>
        </p:nvSpPr>
        <p:spPr>
          <a:xfrm>
            <a:off x="779601" y="5778095"/>
            <a:ext cx="241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/>
              <a:t>Same as in March,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EEFC2-6B68-554D-9A3E-048BA866F6C9}"/>
              </a:ext>
            </a:extLst>
          </p:cNvPr>
          <p:cNvSpPr txBox="1"/>
          <p:nvPr/>
        </p:nvSpPr>
        <p:spPr>
          <a:xfrm>
            <a:off x="779601" y="1926892"/>
            <a:ext cx="441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Data </a:t>
            </a:r>
            <a:r>
              <a:rPr lang="da-DK" dirty="0" err="1"/>
              <a:t>processing</a:t>
            </a:r>
            <a:r>
              <a:rPr lang="da-DK" dirty="0"/>
              <a:t> software </a:t>
            </a:r>
            <a:r>
              <a:rPr lang="da-DK" dirty="0" err="1"/>
              <a:t>ready</a:t>
            </a:r>
            <a:r>
              <a:rPr lang="da-DK" dirty="0"/>
              <a:t> for operation</a:t>
            </a:r>
          </a:p>
        </p:txBody>
      </p:sp>
    </p:spTree>
    <p:extLst>
      <p:ext uri="{BB962C8B-B14F-4D97-AF65-F5344CB8AC3E}">
        <p14:creationId xmlns:p14="http://schemas.microsoft.com/office/powerpoint/2010/main" val="1516330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25240</TotalTime>
  <Words>1652</Words>
  <Application>Microsoft Macintosh PowerPoint</Application>
  <PresentationFormat>Widescreen</PresentationFormat>
  <Paragraphs>321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System Font Regular</vt:lpstr>
      <vt:lpstr>Wingdings</vt:lpstr>
      <vt:lpstr>Office Theme</vt:lpstr>
      <vt:lpstr>DRAM updates  </vt:lpstr>
      <vt:lpstr>In brief</vt:lpstr>
      <vt:lpstr>Milestones and timeline</vt:lpstr>
      <vt:lpstr>PowerPoint Presentation</vt:lpstr>
      <vt:lpstr>DRAM Timeline and milestones (2019)                                                     - Version: March 2019</vt:lpstr>
      <vt:lpstr>Data processing software ready for operation of LoKI</vt:lpstr>
      <vt:lpstr>Data pipeline </vt:lpstr>
      <vt:lpstr>PowerPoint Presentation</vt:lpstr>
      <vt:lpstr>DRAM Timeline and milestones (2020 and beyond)                                                     - Version: Sept. 2019</vt:lpstr>
      <vt:lpstr>Since last STAP</vt:lpstr>
      <vt:lpstr>DRAM ”reorganization”; objectives</vt:lpstr>
      <vt:lpstr>”Reorganization”</vt:lpstr>
      <vt:lpstr>DONKI (SasView and Mantid)</vt:lpstr>
      <vt:lpstr>SCIPP (Data container)</vt:lpstr>
      <vt:lpstr>Diffraction (SWAT)</vt:lpstr>
      <vt:lpstr>Minimum Viable Product and New (generic) GUI</vt:lpstr>
      <vt:lpstr>Reflectometry (FZJ in kind)</vt:lpstr>
      <vt:lpstr>Imaging (PSI in kind)</vt:lpstr>
      <vt:lpstr>Spectroscopy</vt:lpstr>
      <vt:lpstr>Summary 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 Group report</dc:title>
  <dc:creator>THR</dc:creator>
  <cp:lastModifiedBy>THR</cp:lastModifiedBy>
  <cp:revision>3409</cp:revision>
  <cp:lastPrinted>2018-12-03T11:54:16Z</cp:lastPrinted>
  <dcterms:created xsi:type="dcterms:W3CDTF">2018-02-27T11:37:13Z</dcterms:created>
  <dcterms:modified xsi:type="dcterms:W3CDTF">2019-09-24T12:14:44Z</dcterms:modified>
</cp:coreProperties>
</file>