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70" r:id="rId2"/>
    <p:sldId id="266" r:id="rId3"/>
    <p:sldId id="277" r:id="rId4"/>
    <p:sldId id="342" r:id="rId5"/>
    <p:sldId id="381" r:id="rId6"/>
    <p:sldId id="346" r:id="rId7"/>
    <p:sldId id="365" r:id="rId8"/>
    <p:sldId id="382" r:id="rId9"/>
    <p:sldId id="372" r:id="rId10"/>
    <p:sldId id="287" r:id="rId11"/>
    <p:sldId id="385" r:id="rId12"/>
    <p:sldId id="383" r:id="rId13"/>
    <p:sldId id="384" r:id="rId14"/>
    <p:sldId id="352" r:id="rId15"/>
    <p:sldId id="373" r:id="rId16"/>
    <p:sldId id="405" r:id="rId17"/>
    <p:sldId id="315" r:id="rId18"/>
    <p:sldId id="387" r:id="rId19"/>
    <p:sldId id="356" r:id="rId20"/>
    <p:sldId id="390" r:id="rId21"/>
    <p:sldId id="391" r:id="rId22"/>
    <p:sldId id="392" r:id="rId23"/>
    <p:sldId id="393" r:id="rId24"/>
    <p:sldId id="394" r:id="rId25"/>
    <p:sldId id="400" r:id="rId26"/>
    <p:sldId id="395" r:id="rId27"/>
    <p:sldId id="396" r:id="rId28"/>
    <p:sldId id="397" r:id="rId29"/>
    <p:sldId id="330" r:id="rId30"/>
    <p:sldId id="403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sler" initials="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8" autoAdjust="0"/>
    <p:restoredTop sz="94660"/>
  </p:normalViewPr>
  <p:slideViewPr>
    <p:cSldViewPr showGuides="1">
      <p:cViewPr varScale="1">
        <p:scale>
          <a:sx n="126" d="100"/>
          <a:sy n="126" d="100"/>
        </p:scale>
        <p:origin x="1376" y="192"/>
      </p:cViewPr>
      <p:guideLst>
        <p:guide orient="horz" pos="102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17.09.19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17.09.19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15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02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471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74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437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437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55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978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Use week numbers</a:t>
            </a:r>
          </a:p>
          <a:p>
            <a:r>
              <a:rPr lang="sv-SE" dirty="0"/>
              <a:t>NBOA Design del = 3d model delivered to NBPI team as released chess file</a:t>
            </a:r>
          </a:p>
          <a:p>
            <a:r>
              <a:rPr lang="sv-SE" dirty="0"/>
              <a:t>NBOA Approval = ICD released for review TD+NSS</a:t>
            </a:r>
          </a:p>
          <a:p>
            <a:r>
              <a:rPr lang="sv-SE" dirty="0"/>
              <a:t>NBPI CDR = individual cdr of the NBPI performed by TD</a:t>
            </a:r>
          </a:p>
          <a:p>
            <a:r>
              <a:rPr lang="sv-SE" dirty="0"/>
              <a:t>FAT = Factory acceptance testing of the NBPI only (no NBOA)</a:t>
            </a:r>
          </a:p>
          <a:p>
            <a:r>
              <a:rPr lang="sv-SE" dirty="0"/>
              <a:t>Delivery to Site = Lund</a:t>
            </a:r>
          </a:p>
          <a:p>
            <a:r>
              <a:rPr lang="sv-SE" dirty="0"/>
              <a:t>NBOA Integration = tent integration</a:t>
            </a:r>
          </a:p>
          <a:p>
            <a:r>
              <a:rPr lang="sv-SE" dirty="0"/>
              <a:t>NBPI installation = installing NBPI in portblock in final position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069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Use week numbers</a:t>
            </a:r>
          </a:p>
          <a:p>
            <a:r>
              <a:rPr lang="sv-SE" dirty="0"/>
              <a:t>NBOA Design del = 3d model delivered to NBPI team as released chess file</a:t>
            </a:r>
          </a:p>
          <a:p>
            <a:r>
              <a:rPr lang="sv-SE" dirty="0"/>
              <a:t>NBOA Approval = ICD released for review TD+NSS</a:t>
            </a:r>
          </a:p>
          <a:p>
            <a:r>
              <a:rPr lang="sv-SE" dirty="0"/>
              <a:t>NBPI CDR = individual cdr of the NBPI performed by TD</a:t>
            </a:r>
          </a:p>
          <a:p>
            <a:r>
              <a:rPr lang="sv-SE" dirty="0"/>
              <a:t>FAT = Factory acceptance testing of the NBPI only (no NBOA)</a:t>
            </a:r>
          </a:p>
          <a:p>
            <a:r>
              <a:rPr lang="sv-SE" dirty="0"/>
              <a:t>Delivery to Site = Lund</a:t>
            </a:r>
          </a:p>
          <a:p>
            <a:r>
              <a:rPr lang="sv-SE" dirty="0"/>
              <a:t>NBOA Integration = tent integration</a:t>
            </a:r>
          </a:p>
          <a:p>
            <a:r>
              <a:rPr lang="sv-SE" dirty="0"/>
              <a:t>NBPI installation = installing NBPI in portblock in final position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82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40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34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83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20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2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33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39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8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6FD1E-66CB-46A3-96C9-0172F9F5A868}" type="datetimeFigureOut">
              <a:rPr lang="sv-SE" smtClean="0"/>
              <a:t>2019-09-17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7D91-198E-464C-8018-E54CAC4AE9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93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578" y="6021368"/>
            <a:ext cx="988462" cy="7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5949240"/>
            <a:ext cx="1944216" cy="7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2017.02.13-14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2017.02.13-14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2017.02.13-14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2017.02.13-14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2017.02.13-14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9C05EC-278F-48BF-80BE-EDD0FE4E35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37" y="3633688"/>
            <a:ext cx="8066087" cy="623404"/>
          </a:xfrm>
        </p:spPr>
        <p:txBody>
          <a:bodyPr/>
          <a:lstStyle/>
          <a:p>
            <a:r>
              <a:rPr lang="en-US" dirty="0"/>
              <a:t>JÜLICH contribution </a:t>
            </a:r>
            <a:r>
              <a:rPr lang="en-US" sz="1400" dirty="0"/>
              <a:t>(TIK3.1, TIK3.2, TIK4.1 and NBEX)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2019.09.12  I  M. </a:t>
            </a:r>
            <a:r>
              <a:rPr lang="de-DE" dirty="0" err="1"/>
              <a:t>Butzek</a:t>
            </a:r>
            <a:r>
              <a:rPr lang="de-DE" dirty="0"/>
              <a:t> (Y. </a:t>
            </a:r>
            <a:r>
              <a:rPr lang="de-DE" dirty="0" err="1"/>
              <a:t>Beßler</a:t>
            </a:r>
            <a:r>
              <a:rPr lang="de-DE" dirty="0"/>
              <a:t>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TCB / </a:t>
            </a:r>
            <a:r>
              <a:rPr lang="de-DE" dirty="0" err="1"/>
              <a:t>Copenhagen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A503998-A297-4BCD-A479-FF485AEE81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Bildplatzhalter 8">
            <a:extLst>
              <a:ext uri="{FF2B5EF4-FFF2-40B4-BE49-F238E27FC236}">
                <a16:creationId xmlns:a16="http://schemas.microsoft.com/office/drawing/2014/main" id="{3AB83E54-B5DA-4F07-A071-4B9A6779BA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6" y="332656"/>
            <a:ext cx="6939348" cy="309634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54"/>
          <a:stretch/>
        </p:blipFill>
        <p:spPr>
          <a:xfrm>
            <a:off x="6876256" y="8741"/>
            <a:ext cx="2520280" cy="3420259"/>
          </a:xfrm>
          <a:prstGeom prst="rect">
            <a:avLst/>
          </a:prstGeom>
        </p:spPr>
      </p:pic>
      <p:pic>
        <p:nvPicPr>
          <p:cNvPr id="9" name="Picture 4" descr="C:\Users\c.happe\Desktop\Neuer Ordner\TMP_and_Target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332656"/>
            <a:ext cx="143736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260648"/>
            <a:ext cx="7634285" cy="57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TIK3.2 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938786"/>
            <a:ext cx="8424672" cy="509994"/>
          </a:xfrm>
        </p:spPr>
        <p:txBody>
          <a:bodyPr/>
          <a:lstStyle/>
          <a:p>
            <a:r>
              <a:rPr lang="en-US" dirty="0"/>
              <a:t>Cryostat</a:t>
            </a:r>
          </a:p>
          <a:p>
            <a:r>
              <a:rPr lang="en-US" dirty="0"/>
              <a:t>overview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314659" y="3227198"/>
            <a:ext cx="851515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Platform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348648" y="4390628"/>
            <a:ext cx="65274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Stand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58605" y="5249210"/>
            <a:ext cx="157395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Vacuum chamber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10309" y="703722"/>
            <a:ext cx="91018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Top plate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55776" y="4941168"/>
            <a:ext cx="154882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Pressure vessels</a:t>
            </a:r>
          </a:p>
        </p:txBody>
      </p:sp>
      <p:cxnSp>
        <p:nvCxnSpPr>
          <p:cNvPr id="4" name="Gerade Verbindung mit Pfeil 3"/>
          <p:cNvCxnSpPr>
            <a:stCxn id="7" idx="1"/>
          </p:cNvCxnSpPr>
          <p:nvPr/>
        </p:nvCxnSpPr>
        <p:spPr>
          <a:xfrm flipH="1" flipV="1">
            <a:off x="6079776" y="3933056"/>
            <a:ext cx="268872" cy="60607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3330187" y="3933056"/>
            <a:ext cx="684455" cy="103886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6" idx="0"/>
          </p:cNvCxnSpPr>
          <p:nvPr/>
        </p:nvCxnSpPr>
        <p:spPr>
          <a:xfrm flipH="1" flipV="1">
            <a:off x="6377253" y="2877593"/>
            <a:ext cx="363164" cy="34960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4495897" y="966272"/>
            <a:ext cx="1043346" cy="949999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9" idx="0"/>
          </p:cNvCxnSpPr>
          <p:nvPr/>
        </p:nvCxnSpPr>
        <p:spPr>
          <a:xfrm flipH="1" flipV="1">
            <a:off x="4932040" y="4390256"/>
            <a:ext cx="613544" cy="85895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971600" y="2724605"/>
            <a:ext cx="59343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FFC000"/>
                </a:solidFill>
              </a:rPr>
              <a:t>GMP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151947" y="1000726"/>
            <a:ext cx="99097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FFC000"/>
                </a:solidFill>
              </a:rPr>
              <a:t>Pump unit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H="1">
            <a:off x="5210309" y="1235790"/>
            <a:ext cx="1021989" cy="111309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21" idx="3"/>
          </p:cNvCxnSpPr>
          <p:nvPr/>
        </p:nvCxnSpPr>
        <p:spPr>
          <a:xfrm>
            <a:off x="1565032" y="2873107"/>
            <a:ext cx="1112412" cy="42065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289683" y="5518972"/>
            <a:ext cx="2541080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5000"/>
              </a:lnSpc>
              <a:buFontTx/>
              <a:buChar char="-"/>
            </a:pPr>
            <a:r>
              <a:rPr lang="en-US" sz="1400" dirty="0">
                <a:solidFill>
                  <a:srgbClr val="00B050"/>
                </a:solidFill>
              </a:rPr>
              <a:t>Manufacturing complete</a:t>
            </a:r>
          </a:p>
          <a:p>
            <a:pPr marL="285750" indent="-285750" algn="l">
              <a:lnSpc>
                <a:spcPct val="95000"/>
              </a:lnSpc>
              <a:buFontTx/>
              <a:buChar char="-"/>
            </a:pPr>
            <a:r>
              <a:rPr lang="en-US" sz="1400" dirty="0">
                <a:solidFill>
                  <a:srgbClr val="FFC000"/>
                </a:solidFill>
              </a:rPr>
              <a:t>Manufacturing in progress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35176" y="3186872"/>
            <a:ext cx="92204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FFC000"/>
                </a:solidFill>
              </a:rPr>
              <a:t>Pipework</a:t>
            </a:r>
          </a:p>
        </p:txBody>
      </p:sp>
    </p:spTree>
    <p:extLst>
      <p:ext uri="{BB962C8B-B14F-4D97-AF65-F5344CB8AC3E}">
        <p14:creationId xmlns:p14="http://schemas.microsoft.com/office/powerpoint/2010/main" val="158334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TIK3.2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938786"/>
            <a:ext cx="8424672" cy="509994"/>
          </a:xfrm>
        </p:spPr>
        <p:txBody>
          <a:bodyPr/>
          <a:lstStyle/>
          <a:p>
            <a:r>
              <a:rPr lang="en-US" dirty="0"/>
              <a:t>Pressure vessels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132856"/>
            <a:ext cx="3835545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410" y="322022"/>
            <a:ext cx="3835545" cy="28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670" y="3718764"/>
            <a:ext cx="3835545" cy="2880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11560" y="4671168"/>
            <a:ext cx="534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HX2</a:t>
            </a:r>
          </a:p>
        </p:txBody>
      </p:sp>
      <p:sp>
        <p:nvSpPr>
          <p:cNvPr id="11" name="Rechteck 10"/>
          <p:cNvSpPr/>
          <p:nvPr/>
        </p:nvSpPr>
        <p:spPr>
          <a:xfrm>
            <a:off x="4959670" y="2852936"/>
            <a:ext cx="1843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Ortho-para converter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4944977" y="6237312"/>
            <a:ext cx="1991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Pressure control buffer</a:t>
            </a:r>
          </a:p>
        </p:txBody>
      </p:sp>
    </p:spTree>
    <p:extLst>
      <p:ext uri="{BB962C8B-B14F-4D97-AF65-F5344CB8AC3E}">
        <p14:creationId xmlns:p14="http://schemas.microsoft.com/office/powerpoint/2010/main" val="292120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04664"/>
            <a:ext cx="4055154" cy="5400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TIK3.2 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825" y="6381328"/>
            <a:ext cx="1006544" cy="221109"/>
          </a:xfrm>
        </p:spPr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938786"/>
            <a:ext cx="8424672" cy="509994"/>
          </a:xfrm>
        </p:spPr>
        <p:txBody>
          <a:bodyPr/>
          <a:lstStyle/>
          <a:p>
            <a:r>
              <a:rPr lang="en-US" dirty="0"/>
              <a:t>Top plate </a:t>
            </a:r>
          </a:p>
          <a:p>
            <a:r>
              <a:rPr lang="en-US" dirty="0"/>
              <a:t>+ stand </a:t>
            </a:r>
          </a:p>
          <a:p>
            <a:r>
              <a:rPr lang="en-US" dirty="0"/>
              <a:t>+ platform </a:t>
            </a:r>
          </a:p>
          <a:p>
            <a:r>
              <a:rPr lang="en-US" dirty="0"/>
              <a:t>+ vacuum chamber</a:t>
            </a:r>
          </a:p>
        </p:txBody>
      </p:sp>
      <p:sp>
        <p:nvSpPr>
          <p:cNvPr id="6" name="Rechteck 5"/>
          <p:cNvSpPr/>
          <p:nvPr/>
        </p:nvSpPr>
        <p:spPr>
          <a:xfrm>
            <a:off x="4499992" y="476672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Stand, platform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top plate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12" y="2272665"/>
            <a:ext cx="3240360" cy="396044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76149" y="5569495"/>
            <a:ext cx="15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Vacuum chamber</a:t>
            </a:r>
          </a:p>
        </p:txBody>
      </p:sp>
    </p:spTree>
    <p:extLst>
      <p:ext uri="{BB962C8B-B14F-4D97-AF65-F5344CB8AC3E}">
        <p14:creationId xmlns:p14="http://schemas.microsoft.com/office/powerpoint/2010/main" val="138965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3" y="1333534"/>
            <a:ext cx="7553420" cy="50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TIK3.2 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825" y="6381328"/>
            <a:ext cx="1006544" cy="221109"/>
          </a:xfrm>
        </p:spPr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938786"/>
            <a:ext cx="8424672" cy="509994"/>
          </a:xfrm>
        </p:spPr>
        <p:txBody>
          <a:bodyPr/>
          <a:lstStyle/>
          <a:p>
            <a:r>
              <a:rPr lang="en-US" dirty="0"/>
              <a:t>CMS control cabinet delivered</a:t>
            </a:r>
          </a:p>
        </p:txBody>
      </p:sp>
      <p:sp>
        <p:nvSpPr>
          <p:cNvPr id="6" name="Rechteck 5"/>
          <p:cNvSpPr/>
          <p:nvPr/>
        </p:nvSpPr>
        <p:spPr>
          <a:xfrm>
            <a:off x="323528" y="5850314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CMS control cabinet</a:t>
            </a:r>
          </a:p>
          <a:p>
            <a:r>
              <a:rPr lang="en-US" sz="1400" dirty="0">
                <a:solidFill>
                  <a:schemeClr val="bg1"/>
                </a:solidFill>
              </a:rPr>
              <a:t>3000 x 2000 0.5 t</a:t>
            </a:r>
          </a:p>
        </p:txBody>
      </p:sp>
    </p:spTree>
    <p:extLst>
      <p:ext uri="{BB962C8B-B14F-4D97-AF65-F5344CB8AC3E}">
        <p14:creationId xmlns:p14="http://schemas.microsoft.com/office/powerpoint/2010/main" val="256399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" y="0"/>
            <a:ext cx="913339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TIK3.2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938786"/>
            <a:ext cx="8424672" cy="509994"/>
          </a:xfrm>
        </p:spPr>
        <p:txBody>
          <a:bodyPr/>
          <a:lstStyle/>
          <a:p>
            <a:r>
              <a:rPr lang="en-US" dirty="0"/>
              <a:t>Status CMS assembly</a:t>
            </a:r>
          </a:p>
        </p:txBody>
      </p:sp>
      <p:sp>
        <p:nvSpPr>
          <p:cNvPr id="5" name="Ellipse 4"/>
          <p:cNvSpPr/>
          <p:nvPr/>
        </p:nvSpPr>
        <p:spPr>
          <a:xfrm>
            <a:off x="1294879" y="3088124"/>
            <a:ext cx="2016224" cy="2736304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" name="Ellipse 8"/>
          <p:cNvSpPr/>
          <p:nvPr/>
        </p:nvSpPr>
        <p:spPr>
          <a:xfrm>
            <a:off x="2987824" y="1268760"/>
            <a:ext cx="4752528" cy="3888432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Rechteck 9"/>
          <p:cNvSpPr/>
          <p:nvPr/>
        </p:nvSpPr>
        <p:spPr>
          <a:xfrm>
            <a:off x="1475656" y="5762747"/>
            <a:ext cx="1556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vacuum chamber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1.2 t / d=2m</a:t>
            </a:r>
          </a:p>
        </p:txBody>
      </p:sp>
      <p:sp>
        <p:nvSpPr>
          <p:cNvPr id="11" name="Rechteck 10"/>
          <p:cNvSpPr/>
          <p:nvPr/>
        </p:nvSpPr>
        <p:spPr>
          <a:xfrm>
            <a:off x="4139952" y="577624"/>
            <a:ext cx="2481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Stand, top plate and platform</a:t>
            </a:r>
          </a:p>
        </p:txBody>
      </p:sp>
    </p:spTree>
    <p:extLst>
      <p:ext uri="{BB962C8B-B14F-4D97-AF65-F5344CB8AC3E}">
        <p14:creationId xmlns:p14="http://schemas.microsoft.com/office/powerpoint/2010/main" val="3962389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2022"/>
            <a:ext cx="8425562" cy="1126758"/>
          </a:xfrm>
        </p:spPr>
        <p:txBody>
          <a:bodyPr/>
          <a:lstStyle/>
          <a:p>
            <a:r>
              <a:rPr lang="en-US" dirty="0"/>
              <a:t>MRS TIK3.2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836712"/>
            <a:ext cx="8424672" cy="509994"/>
          </a:xfrm>
        </p:spPr>
        <p:txBody>
          <a:bodyPr/>
          <a:lstStyle/>
          <a:p>
            <a:r>
              <a:rPr lang="en-US" dirty="0"/>
              <a:t>Schedule status and outlook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46856"/>
              </p:ext>
            </p:extLst>
          </p:nvPr>
        </p:nvGraphicFramePr>
        <p:xfrm>
          <a:off x="358770" y="1124744"/>
          <a:ext cx="8424676" cy="489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Sub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Final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CDR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Manufacturing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Vacuum 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Stand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Top plate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Pressure control buffer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Ortho</a:t>
                      </a:r>
                      <a:r>
                        <a:rPr lang="en-US" sz="1400" baseline="0" noProof="0" dirty="0"/>
                        <a:t> para converter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Heat exchanger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LH2 pumps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Cold pipework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12-19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Gas management panel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12-19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Control cabinet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09-20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000">
                <a:tc gridSpan="7">
                  <a:txBody>
                    <a:bodyPr/>
                    <a:lstStyle/>
                    <a:p>
                      <a:endParaRPr lang="en-US" sz="8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CMS Cryostat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b="1" noProof="0" dirty="0"/>
                        <a:t>03-20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b="1" noProof="0" dirty="0"/>
                        <a:t>04-20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rgbClr val="FF0000"/>
                          </a:solidFill>
                        </a:rPr>
                        <a:t>???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77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2022"/>
            <a:ext cx="8425562" cy="1126758"/>
          </a:xfrm>
        </p:spPr>
        <p:txBody>
          <a:bodyPr/>
          <a:lstStyle/>
          <a:p>
            <a:pPr lvl="0"/>
            <a:r>
              <a:rPr lang="en-US" dirty="0"/>
              <a:t>MRS TIK3.2  / </a:t>
            </a:r>
            <a:r>
              <a:rPr lang="en-GB" dirty="0"/>
              <a:t>CMS SAT issue</a:t>
            </a:r>
            <a:br>
              <a:rPr lang="en-GB" dirty="0"/>
            </a:b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836712"/>
            <a:ext cx="8424672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19" y="1364172"/>
            <a:ext cx="77768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600" dirty="0"/>
              <a:t>CMS SAT issue</a:t>
            </a:r>
          </a:p>
          <a:p>
            <a:pPr lvl="0">
              <a:lnSpc>
                <a:spcPct val="150000"/>
              </a:lnSpc>
            </a:pPr>
            <a:endParaRPr lang="en-GB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SAT of CMS is part of contract with </a:t>
            </a:r>
            <a:r>
              <a:rPr lang="en-GB" sz="1600" dirty="0" err="1"/>
              <a:t>Jülich</a:t>
            </a: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SAT of transfer lines, </a:t>
            </a:r>
            <a:r>
              <a:rPr lang="en-GB" sz="1600" dirty="0" err="1"/>
              <a:t>coyoplant</a:t>
            </a:r>
            <a:r>
              <a:rPr lang="en-GB" sz="1600" dirty="0"/>
              <a:t> and twister by 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Schedule unclear because all other systems have to be ready for CMS SAT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SAT of CMS cannot be performed without other systems working -&gt; combined SAT?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Still unclear how much resources from </a:t>
            </a:r>
            <a:r>
              <a:rPr lang="en-GB" sz="1600" dirty="0" err="1"/>
              <a:t>Jülich</a:t>
            </a:r>
            <a:r>
              <a:rPr lang="en-GB" sz="1600" dirty="0"/>
              <a:t> have to be at ESS for how long. We can not afford to have people at ESS for several month if combined SAT takes longer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ESS needs to come up with concept and schedule for a “combined SAT“ soon to start planning</a:t>
            </a:r>
          </a:p>
        </p:txBody>
      </p:sp>
    </p:spTree>
    <p:extLst>
      <p:ext uri="{BB962C8B-B14F-4D97-AF65-F5344CB8AC3E}">
        <p14:creationId xmlns:p14="http://schemas.microsoft.com/office/powerpoint/2010/main" val="2666526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TMP TIK4.1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and status</a:t>
            </a:r>
          </a:p>
        </p:txBody>
      </p:sp>
      <p:sp>
        <p:nvSpPr>
          <p:cNvPr id="3" name="Rechteck 2"/>
          <p:cNvSpPr/>
          <p:nvPr/>
        </p:nvSpPr>
        <p:spPr>
          <a:xfrm>
            <a:off x="251519" y="1364172"/>
            <a:ext cx="60486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/>
              <a:t>Task of Target Monitoring Plug (TMP)</a:t>
            </a:r>
          </a:p>
          <a:p>
            <a:pPr lvl="0"/>
            <a:endParaRPr lang="en-GB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 the x/y position of the wheel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 the z position of the wheel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 the helium coolant outlet </a:t>
            </a:r>
          </a:p>
          <a:p>
            <a:pPr lvl="0"/>
            <a:r>
              <a:rPr lang="en-GB" sz="1600" dirty="0"/>
              <a:t>     temperature from each cassette during operation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 shaft vibration during operation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 helium borne sound in the helium coolant for acoustic diagnostics of the target cooling system and for acoustic diagnostics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 the internal cooling system </a:t>
            </a:r>
          </a:p>
          <a:p>
            <a:pPr lvl="0"/>
            <a:r>
              <a:rPr lang="en-GB" sz="1600" dirty="0"/>
              <a:t>     inlet and outlet temperature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lvl="0"/>
            <a:r>
              <a:rPr lang="en-GB" sz="1600" dirty="0"/>
              <a:t>Status / issues</a:t>
            </a:r>
          </a:p>
          <a:p>
            <a:pPr lvl="0"/>
            <a:endParaRPr lang="en-GB" sz="16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600" dirty="0"/>
              <a:t>CDR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600" dirty="0"/>
              <a:t>Procurement and manufacturing in progress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FAT will be in </a:t>
            </a:r>
            <a:r>
              <a:rPr lang="en-GB" sz="1600" dirty="0">
                <a:solidFill>
                  <a:srgbClr val="00B050"/>
                </a:solidFill>
              </a:rPr>
              <a:t>April 2020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Delivery will be in </a:t>
            </a:r>
            <a:r>
              <a:rPr lang="en-GB" sz="1600" dirty="0">
                <a:solidFill>
                  <a:srgbClr val="00B050"/>
                </a:solidFill>
              </a:rPr>
              <a:t>June 2020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Funding will not cover the full and extended </a:t>
            </a:r>
            <a:r>
              <a:rPr lang="en-GB" sz="1600" dirty="0" err="1"/>
              <a:t>SoW</a:t>
            </a:r>
            <a:r>
              <a:rPr lang="en-GB" sz="1600" dirty="0"/>
              <a:t> </a:t>
            </a:r>
            <a:r>
              <a:rPr lang="en-GB" sz="1600" b="1" dirty="0">
                <a:solidFill>
                  <a:srgbClr val="FF0000"/>
                </a:solidFill>
              </a:rPr>
              <a:t>(≈ + 20%)</a:t>
            </a:r>
          </a:p>
        </p:txBody>
      </p:sp>
      <p:pic>
        <p:nvPicPr>
          <p:cNvPr id="29" name="Picture 4" descr="C:\Users\c.happe\Desktop\Neuer Ordner\TMP_and_Target.jpg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9604" y="260648"/>
            <a:ext cx="2724888" cy="54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34492" y="3010222"/>
            <a:ext cx="974690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Main plug</a:t>
            </a:r>
          </a:p>
          <a:p>
            <a:pPr algn="l">
              <a:lnSpc>
                <a:spcPct val="95000"/>
              </a:lnSpc>
            </a:pPr>
            <a:r>
              <a:rPr lang="en-US" sz="1400" dirty="0"/>
              <a:t>Two half's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398391" y="2217423"/>
            <a:ext cx="1487908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Collimator Insert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434492" y="2610819"/>
            <a:ext cx="117782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X,Y,IR Insert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422739" y="1811599"/>
            <a:ext cx="110729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X,Y,Z Insert</a:t>
            </a:r>
          </a:p>
        </p:txBody>
      </p:sp>
      <p:cxnSp>
        <p:nvCxnSpPr>
          <p:cNvPr id="6" name="Gerade Verbindung mit Pfeil 5"/>
          <p:cNvCxnSpPr>
            <a:stCxn id="31" idx="1"/>
          </p:cNvCxnSpPr>
          <p:nvPr/>
        </p:nvCxnSpPr>
        <p:spPr>
          <a:xfrm flipH="1">
            <a:off x="6732240" y="2759321"/>
            <a:ext cx="702252" cy="17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30" idx="1"/>
          </p:cNvCxnSpPr>
          <p:nvPr/>
        </p:nvCxnSpPr>
        <p:spPr>
          <a:xfrm flipH="1">
            <a:off x="6862495" y="2365925"/>
            <a:ext cx="535896" cy="510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4" idx="1"/>
          </p:cNvCxnSpPr>
          <p:nvPr/>
        </p:nvCxnSpPr>
        <p:spPr>
          <a:xfrm flipH="1" flipV="1">
            <a:off x="7083366" y="3241368"/>
            <a:ext cx="351126" cy="19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41" idx="1"/>
          </p:cNvCxnSpPr>
          <p:nvPr/>
        </p:nvCxnSpPr>
        <p:spPr>
          <a:xfrm flipH="1">
            <a:off x="6805243" y="4676395"/>
            <a:ext cx="629249" cy="42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6804248" y="1960101"/>
            <a:ext cx="618492" cy="807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7434492" y="4425557"/>
            <a:ext cx="1040670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Collimator </a:t>
            </a:r>
          </a:p>
          <a:p>
            <a:pPr algn="l">
              <a:lnSpc>
                <a:spcPct val="95000"/>
              </a:lnSpc>
            </a:pPr>
            <a:r>
              <a:rPr lang="en-US" sz="1400" dirty="0"/>
              <a:t>package</a:t>
            </a:r>
          </a:p>
        </p:txBody>
      </p:sp>
      <p:cxnSp>
        <p:nvCxnSpPr>
          <p:cNvPr id="46" name="Gerade Verbindung mit Pfeil 45"/>
          <p:cNvCxnSpPr>
            <a:stCxn id="4" idx="1"/>
          </p:cNvCxnSpPr>
          <p:nvPr/>
        </p:nvCxnSpPr>
        <p:spPr>
          <a:xfrm flipH="1">
            <a:off x="6948264" y="3261060"/>
            <a:ext cx="486228" cy="33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2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2022"/>
            <a:ext cx="8425562" cy="1126758"/>
          </a:xfrm>
        </p:spPr>
        <p:txBody>
          <a:bodyPr/>
          <a:lstStyle/>
          <a:p>
            <a:r>
              <a:rPr lang="en-US" dirty="0"/>
              <a:t>MRS TIK4.1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836712"/>
            <a:ext cx="8424672" cy="509994"/>
          </a:xfrm>
        </p:spPr>
        <p:txBody>
          <a:bodyPr/>
          <a:lstStyle/>
          <a:p>
            <a:r>
              <a:rPr lang="en-US" dirty="0"/>
              <a:t>Schedule status and outlook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9260"/>
              </p:ext>
            </p:extLst>
          </p:nvPr>
        </p:nvGraphicFramePr>
        <p:xfrm>
          <a:off x="251520" y="1556792"/>
          <a:ext cx="8424676" cy="361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Sub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Final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CDR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Manufacturing/Procurement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X</a:t>
                      </a: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z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X</a:t>
                      </a: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IR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X</a:t>
                      </a: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 err="1"/>
                        <a:t>x,y</a:t>
                      </a:r>
                      <a:r>
                        <a:rPr lang="en-US" sz="1400" noProof="0" dirty="0"/>
                        <a:t>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Main</a:t>
                      </a:r>
                      <a:r>
                        <a:rPr lang="en-US" sz="1400" baseline="0" noProof="0" dirty="0"/>
                        <a:t> body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02-20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03-20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Inserts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12-19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01-20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X</a:t>
                      </a: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Control cabinet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12-19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01-20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000">
                <a:tc gridSpan="7">
                  <a:txBody>
                    <a:bodyPr/>
                    <a:lstStyle/>
                    <a:p>
                      <a:endParaRPr lang="en-US" sz="8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TMP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b="1" noProof="0" dirty="0"/>
                        <a:t>03-20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b="1" noProof="0" dirty="0"/>
                        <a:t>04-20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06-20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838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4481" y="434581"/>
            <a:ext cx="8425562" cy="1126758"/>
          </a:xfrm>
        </p:spPr>
        <p:txBody>
          <a:bodyPr/>
          <a:lstStyle/>
          <a:p>
            <a:r>
              <a:rPr lang="de-DE" dirty="0"/>
              <a:t>Neutron Beam </a:t>
            </a:r>
            <a:r>
              <a:rPr lang="en-US" dirty="0"/>
              <a:t>Extraction</a:t>
            </a:r>
            <a:r>
              <a:rPr lang="de-DE" dirty="0"/>
              <a:t> System </a:t>
            </a:r>
            <a:r>
              <a:rPr lang="en-US" sz="1800" dirty="0"/>
              <a:t>project</a:t>
            </a:r>
            <a:r>
              <a:rPr lang="de-DE" sz="1800" dirty="0"/>
              <a:t> 1 (Prototyp </a:t>
            </a:r>
            <a:r>
              <a:rPr lang="en-US" sz="1800" dirty="0"/>
              <a:t>manufacturing</a:t>
            </a:r>
            <a:r>
              <a:rPr lang="de-DE" sz="1800" dirty="0"/>
              <a:t>)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8606" y="2050507"/>
            <a:ext cx="8586788" cy="3160691"/>
          </a:xfrm>
        </p:spPr>
        <p:txBody>
          <a:bodyPr/>
          <a:lstStyle/>
          <a:p>
            <a:pPr lvl="1"/>
            <a:r>
              <a:rPr lang="de-DE" sz="1500" dirty="0"/>
              <a:t>Neutron Beam Port Insert (NBPI) prototype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LoKI</a:t>
            </a:r>
            <a:r>
              <a:rPr lang="de-DE" sz="1500" dirty="0"/>
              <a:t> </a:t>
            </a:r>
            <a:r>
              <a:rPr lang="de-DE" sz="1500" dirty="0" err="1"/>
              <a:t>instrument</a:t>
            </a:r>
            <a:endParaRPr lang="de-DE" sz="1500" dirty="0"/>
          </a:p>
          <a:p>
            <a:pPr lvl="1"/>
            <a:r>
              <a:rPr lang="de-DE" sz="1500" dirty="0" err="1"/>
              <a:t>Vertical</a:t>
            </a:r>
            <a:r>
              <a:rPr lang="de-DE" sz="1500" dirty="0"/>
              <a:t> Handling Teststand (VTS) &amp; Light </a:t>
            </a:r>
            <a:r>
              <a:rPr lang="de-DE" sz="1500" dirty="0" err="1"/>
              <a:t>Shutter</a:t>
            </a:r>
            <a:r>
              <a:rPr lang="de-DE" sz="1500" dirty="0"/>
              <a:t> System (LSS)</a:t>
            </a:r>
          </a:p>
          <a:p>
            <a:pPr lvl="1"/>
            <a:r>
              <a:rPr lang="de-DE" sz="1500" dirty="0"/>
              <a:t>Horizontal Test Stand (HTS)</a:t>
            </a:r>
          </a:p>
          <a:p>
            <a:pPr lvl="1"/>
            <a:r>
              <a:rPr lang="de-DE" sz="1500" dirty="0"/>
              <a:t>Insert Installation Tool (IIT)</a:t>
            </a:r>
          </a:p>
          <a:p>
            <a:pPr lvl="1"/>
            <a:r>
              <a:rPr lang="de-DE" sz="1500" dirty="0"/>
              <a:t>Media Connector prototype</a:t>
            </a:r>
          </a:p>
          <a:p>
            <a:pPr lvl="1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269081" y="1561338"/>
            <a:ext cx="8586787" cy="41719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NBEX </a:t>
            </a:r>
            <a:r>
              <a:rPr lang="en-US" dirty="0"/>
              <a:t>Assemblies</a:t>
            </a:r>
          </a:p>
        </p:txBody>
      </p:sp>
      <p:pic>
        <p:nvPicPr>
          <p:cNvPr id="7" name="Picture 2" descr="C:\data\HiT\Projects\ESS 2017\NBEX\2017-06-09_Overviews\00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2852937"/>
            <a:ext cx="554971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5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status</a:t>
            </a:r>
          </a:p>
          <a:p>
            <a:pPr lvl="1"/>
            <a:r>
              <a:rPr lang="en-US" dirty="0"/>
              <a:t>Moderator &amp; Reflector Plug -</a:t>
            </a:r>
            <a:r>
              <a:rPr lang="de-DE" dirty="0"/>
              <a:t>TIK3.1</a:t>
            </a:r>
            <a:endParaRPr lang="en-US" dirty="0"/>
          </a:p>
          <a:p>
            <a:pPr lvl="1"/>
            <a:r>
              <a:rPr lang="en-US" dirty="0"/>
              <a:t>Cryogenic Moderator System -</a:t>
            </a:r>
            <a:r>
              <a:rPr lang="de-DE" dirty="0"/>
              <a:t>TIK3.2</a:t>
            </a:r>
            <a:endParaRPr lang="en-US" dirty="0"/>
          </a:p>
          <a:p>
            <a:pPr lvl="1"/>
            <a:r>
              <a:rPr lang="en-US" dirty="0"/>
              <a:t>Target Monitoring Plug -TIK4.1</a:t>
            </a:r>
          </a:p>
          <a:p>
            <a:pPr lvl="1"/>
            <a:r>
              <a:rPr lang="en-US" dirty="0"/>
              <a:t>Neutron beam extraction system</a:t>
            </a:r>
          </a:p>
          <a:p>
            <a:pPr lvl="2"/>
            <a:r>
              <a:rPr lang="en-US" dirty="0"/>
              <a:t>Project 1 (Prototype phase)</a:t>
            </a:r>
          </a:p>
          <a:p>
            <a:pPr lvl="2"/>
            <a:r>
              <a:rPr lang="en-US" dirty="0"/>
              <a:t>Project 2 (Test phase)</a:t>
            </a:r>
          </a:p>
          <a:p>
            <a:pPr lvl="2"/>
            <a:r>
              <a:rPr lang="en-US" dirty="0"/>
              <a:t>Project 3 (NBPI series)</a:t>
            </a:r>
          </a:p>
          <a:p>
            <a:r>
              <a:rPr lang="en-US" dirty="0"/>
              <a:t>Contractual issues</a:t>
            </a:r>
          </a:p>
          <a:p>
            <a:pPr marL="2159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Neutron Beam Port Insert (NBPI) </a:t>
            </a:r>
            <a:r>
              <a:rPr lang="en-US" sz="1800" dirty="0"/>
              <a:t>prototype for LOKI (project 1)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186861"/>
            <a:ext cx="2916324" cy="230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59532" y="4563126"/>
            <a:ext cx="2916324" cy="684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350" dirty="0"/>
              <a:t>Design Update </a:t>
            </a:r>
            <a:r>
              <a:rPr lang="de-DE" sz="1350" dirty="0" err="1"/>
              <a:t>of</a:t>
            </a:r>
            <a:r>
              <a:rPr lang="de-DE" sz="1350" dirty="0"/>
              <a:t> NBPI prototype </a:t>
            </a:r>
            <a:r>
              <a:rPr lang="de-DE" sz="1350" dirty="0" err="1"/>
              <a:t>by</a:t>
            </a:r>
            <a:r>
              <a:rPr lang="de-DE" sz="1350" dirty="0"/>
              <a:t> FZJ </a:t>
            </a:r>
            <a:r>
              <a:rPr lang="de-DE" sz="1350" dirty="0" err="1"/>
              <a:t>has</a:t>
            </a:r>
            <a:r>
              <a:rPr lang="de-DE" sz="1350" dirty="0"/>
              <a:t> </a:t>
            </a:r>
            <a:r>
              <a:rPr lang="de-DE" sz="1350" dirty="0" err="1"/>
              <a:t>been</a:t>
            </a:r>
            <a:r>
              <a:rPr lang="de-DE" sz="1350" dirty="0"/>
              <a:t> </a:t>
            </a:r>
            <a:r>
              <a:rPr lang="de-DE" sz="1350" dirty="0" err="1"/>
              <a:t>finished</a:t>
            </a:r>
            <a:r>
              <a:rPr lang="de-DE" sz="1350" dirty="0"/>
              <a:t> in April 2019</a:t>
            </a:r>
          </a:p>
        </p:txBody>
      </p:sp>
      <p:pic>
        <p:nvPicPr>
          <p:cNvPr id="1029" name="Picture 5" descr="V:\40_Projekte\262_ESS-NBEX\05 Zeichnungen Fotos\052 Bilder\20190903_Manufacturing of NBPI Prototype &amp; Test Stands at Kinkele\P1050469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947" y="2186862"/>
            <a:ext cx="4428492" cy="13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:\40_Projekte\262_ESS-NBEX\05 Zeichnungen Fotos\052 Bilder\20190903_Manufacturing of NBPI Prototype &amp; Test Stands at Kinkele\P1050438_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946" y="3645024"/>
            <a:ext cx="4428493" cy="11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4195338" y="4869614"/>
            <a:ext cx="4265095" cy="28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350" dirty="0"/>
              <a:t>Manufacturing at </a:t>
            </a:r>
            <a:r>
              <a:rPr lang="de-DE" sz="1350" dirty="0" err="1"/>
              <a:t>Kinkele</a:t>
            </a:r>
            <a:r>
              <a:rPr lang="de-DE" sz="1350" dirty="0"/>
              <a:t> </a:t>
            </a:r>
            <a:r>
              <a:rPr lang="de-DE" sz="1350" dirty="0" err="1"/>
              <a:t>has</a:t>
            </a:r>
            <a:r>
              <a:rPr lang="de-DE" sz="1350" dirty="0"/>
              <a:t> </a:t>
            </a:r>
            <a:r>
              <a:rPr lang="de-DE" sz="1350" dirty="0" err="1"/>
              <a:t>started</a:t>
            </a:r>
            <a:r>
              <a:rPr lang="de-DE" sz="1350" dirty="0"/>
              <a:t> in </a:t>
            </a:r>
            <a:r>
              <a:rPr lang="de-DE" sz="1350" dirty="0" err="1"/>
              <a:t>July</a:t>
            </a:r>
            <a:r>
              <a:rPr lang="de-DE" sz="1350" dirty="0"/>
              <a:t> 2019 </a:t>
            </a:r>
          </a:p>
        </p:txBody>
      </p:sp>
    </p:spTree>
    <p:extLst>
      <p:ext uri="{BB962C8B-B14F-4D97-AF65-F5344CB8AC3E}">
        <p14:creationId xmlns:p14="http://schemas.microsoft.com/office/powerpoint/2010/main" val="3853971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Light Shutter </a:t>
            </a:r>
            <a:r>
              <a:rPr lang="en-US" dirty="0"/>
              <a:t>test stand</a:t>
            </a:r>
            <a:r>
              <a:rPr lang="de-DE" dirty="0"/>
              <a:t> (LSS)</a:t>
            </a:r>
            <a:br>
              <a:rPr lang="de-DE" dirty="0"/>
            </a:br>
            <a:r>
              <a:rPr lang="en-US" sz="1800" dirty="0"/>
              <a:t>(project 1)</a:t>
            </a:r>
            <a:endParaRPr lang="de-DE" sz="1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185362"/>
            <a:ext cx="1350150" cy="3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286611" y="2190592"/>
            <a:ext cx="3367820" cy="2427350"/>
            <a:chOff x="542785" y="2070660"/>
            <a:chExt cx="6333118" cy="4476206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6753" y="2341205"/>
              <a:ext cx="960287" cy="4139804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4151" y="2365584"/>
              <a:ext cx="842962" cy="4181282"/>
            </a:xfrm>
            <a:prstGeom prst="rect">
              <a:avLst/>
            </a:prstGeom>
          </p:spPr>
        </p:pic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8043" y="2365584"/>
              <a:ext cx="1119986" cy="4181282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2168" y="2341205"/>
              <a:ext cx="844544" cy="4182745"/>
            </a:xfrm>
            <a:prstGeom prst="rect">
              <a:avLst/>
            </a:prstGeom>
          </p:spPr>
        </p:pic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785" y="2314417"/>
              <a:ext cx="919034" cy="4193381"/>
            </a:xfrm>
            <a:prstGeom prst="rect">
              <a:avLst/>
            </a:prstGeom>
          </p:spPr>
        </p:pic>
        <p:sp>
          <p:nvSpPr>
            <p:cNvPr id="16" name="TextBox 9"/>
            <p:cNvSpPr txBox="1"/>
            <p:nvPr/>
          </p:nvSpPr>
          <p:spPr>
            <a:xfrm>
              <a:off x="1684934" y="2070660"/>
              <a:ext cx="913970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LSS Frame</a:t>
              </a:r>
              <a:endParaRPr lang="en-US" sz="450" b="1" dirty="0"/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685199" y="2070660"/>
              <a:ext cx="634201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450" b="1" dirty="0"/>
                <a:t>LSS</a:t>
              </a:r>
              <a:endParaRPr lang="en-US" sz="675" b="1" dirty="0"/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3098856" y="2070660"/>
              <a:ext cx="944116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LSS Blocks</a:t>
              </a:r>
              <a:endParaRPr lang="en-US" sz="450" b="1" dirty="0"/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3824221" y="2732905"/>
              <a:ext cx="582385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GBS</a:t>
              </a:r>
              <a:endParaRPr lang="en-US" sz="450" b="1" dirty="0"/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3817158" y="3284894"/>
              <a:ext cx="588413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BBG</a:t>
              </a:r>
              <a:endParaRPr lang="en-US" sz="450" b="1" dirty="0"/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3770381" y="4823547"/>
              <a:ext cx="558269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FFB</a:t>
              </a:r>
              <a:endParaRPr lang="en-US" sz="450" b="1" dirty="0"/>
            </a:p>
          </p:txBody>
        </p:sp>
        <p:sp>
          <p:nvSpPr>
            <p:cNvPr id="22" name="TextBox 15"/>
            <p:cNvSpPr txBox="1"/>
            <p:nvPr/>
          </p:nvSpPr>
          <p:spPr>
            <a:xfrm>
              <a:off x="4358860" y="2070660"/>
              <a:ext cx="1082778" cy="2979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Actuator Assy</a:t>
              </a:r>
              <a:endParaRPr lang="en-US" sz="450" b="1" dirty="0"/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011552" y="4047357"/>
              <a:ext cx="666788" cy="4256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Ball</a:t>
              </a:r>
              <a:br>
                <a:rPr lang="sv-SE" sz="450" b="1" dirty="0"/>
              </a:br>
              <a:r>
                <a:rPr lang="sv-SE" sz="450" b="1" dirty="0"/>
                <a:t>Screw</a:t>
              </a:r>
              <a:endParaRPr lang="en-US" sz="450" b="1" dirty="0"/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5802168" y="2070660"/>
              <a:ext cx="1073735" cy="36182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v-SE" sz="450" b="1" dirty="0"/>
                <a:t>Media</a:t>
              </a:r>
              <a:r>
                <a:rPr lang="sv-SE" sz="675" b="1" dirty="0"/>
                <a:t> </a:t>
              </a:r>
              <a:r>
                <a:rPr lang="sv-SE" sz="450" b="1" dirty="0"/>
                <a:t>Branch</a:t>
              </a:r>
              <a:endParaRPr lang="en-US" sz="450" b="1" dirty="0"/>
            </a:p>
          </p:txBody>
        </p:sp>
      </p:grpSp>
      <p:pic>
        <p:nvPicPr>
          <p:cNvPr id="3074" name="Picture 2" descr="V:\40_Projekte\262_ESS-NBEX\05 Zeichnungen Fotos\052 Bilder\20190820_Manufacturing of Test Stands at Kinkele\Vertical 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102" y="2185362"/>
            <a:ext cx="3312709" cy="24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99202" y="4740456"/>
            <a:ext cx="3510390" cy="28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50" dirty="0"/>
              <a:t>Manufacturing has started in June 2019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607975" y="4740456"/>
            <a:ext cx="3076963" cy="28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350" dirty="0"/>
              <a:t>Manufacturing </a:t>
            </a:r>
            <a:r>
              <a:rPr lang="de-DE" sz="1350" dirty="0" err="1"/>
              <a:t>progress</a:t>
            </a:r>
            <a:r>
              <a:rPr lang="de-DE" sz="1350" dirty="0"/>
              <a:t> at </a:t>
            </a:r>
            <a:r>
              <a:rPr lang="de-DE" sz="1350" dirty="0" err="1"/>
              <a:t>Kinkele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85676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Horizontal Test Stand (HTS)</a:t>
            </a:r>
            <a:br>
              <a:rPr lang="de-DE" dirty="0"/>
            </a:br>
            <a:r>
              <a:rPr lang="en-US" sz="1800" dirty="0"/>
              <a:t>(project 1)</a:t>
            </a:r>
            <a:endParaRPr lang="de-DE" sz="1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13539" y="4347102"/>
            <a:ext cx="2862317" cy="540060"/>
          </a:xfrm>
        </p:spPr>
        <p:txBody>
          <a:bodyPr/>
          <a:lstStyle/>
          <a:p>
            <a:pPr algn="ctr"/>
            <a:r>
              <a:rPr lang="de-DE" dirty="0"/>
              <a:t>Manufacturing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in June 2019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3" y="2078851"/>
            <a:ext cx="2508971" cy="210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V:\40_Projekte\262_ESS-NBEX\05 Zeichnungen Fotos\052 Bilder\20190820_Manufacturing of Test Stands at Kinkele\Horizontal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820" y="2078851"/>
            <a:ext cx="2802969" cy="210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V:\40_Projekte\262_ESS-NBEX\05 Zeichnungen Fotos\052 Bilder\20190820_Manufacturing of Test Stands at Kinkele\Horizontal 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077696"/>
            <a:ext cx="2804510" cy="210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035137" y="4347102"/>
            <a:ext cx="2454965" cy="540060"/>
          </a:xfrm>
        </p:spPr>
        <p:txBody>
          <a:bodyPr/>
          <a:lstStyle/>
          <a:p>
            <a:pPr algn="ctr"/>
            <a:r>
              <a:rPr lang="de-DE" dirty="0"/>
              <a:t>Manufacturing </a:t>
            </a:r>
            <a:r>
              <a:rPr lang="de-DE" dirty="0" err="1"/>
              <a:t>progress</a:t>
            </a:r>
            <a:r>
              <a:rPr lang="de-DE" dirty="0"/>
              <a:t>:</a:t>
            </a:r>
          </a:p>
          <a:p>
            <a:pPr algn="ctr"/>
            <a:r>
              <a:rPr lang="de-DE" dirty="0"/>
              <a:t>sub-frame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030163" y="4347102"/>
            <a:ext cx="2454965" cy="540060"/>
          </a:xfrm>
        </p:spPr>
        <p:txBody>
          <a:bodyPr/>
          <a:lstStyle/>
          <a:p>
            <a:pPr algn="ctr"/>
            <a:r>
              <a:rPr lang="de-DE" dirty="0"/>
              <a:t>Manufacturing </a:t>
            </a:r>
            <a:r>
              <a:rPr lang="de-DE" dirty="0" err="1"/>
              <a:t>progress</a:t>
            </a:r>
            <a:r>
              <a:rPr lang="de-DE" dirty="0"/>
              <a:t>:</a:t>
            </a:r>
          </a:p>
          <a:p>
            <a:pPr algn="ctr"/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component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89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Insert Installation Tool (IIT)</a:t>
            </a:r>
            <a:br>
              <a:rPr lang="de-DE" dirty="0"/>
            </a:br>
            <a:r>
              <a:rPr lang="en-US" sz="1800" dirty="0"/>
              <a:t>(project 1)</a:t>
            </a:r>
            <a:endParaRPr lang="de-DE" sz="1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57" y="1999176"/>
            <a:ext cx="2106233" cy="288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596384" y="4941168"/>
            <a:ext cx="2679472" cy="540060"/>
          </a:xfrm>
        </p:spPr>
        <p:txBody>
          <a:bodyPr/>
          <a:lstStyle/>
          <a:p>
            <a:pPr algn="ctr"/>
            <a:r>
              <a:rPr lang="en-US" dirty="0"/>
              <a:t>Manufacturing has started </a:t>
            </a:r>
          </a:p>
          <a:p>
            <a:pPr algn="ctr"/>
            <a:r>
              <a:rPr lang="en-US" dirty="0"/>
              <a:t>in June 2019</a:t>
            </a:r>
          </a:p>
        </p:txBody>
      </p:sp>
      <p:sp>
        <p:nvSpPr>
          <p:cNvPr id="11" name="Textplatzhalter 7"/>
          <p:cNvSpPr txBox="1">
            <a:spLocks/>
          </p:cNvSpPr>
          <p:nvPr/>
        </p:nvSpPr>
        <p:spPr>
          <a:xfrm>
            <a:off x="3653716" y="4617132"/>
            <a:ext cx="2064577" cy="5400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Manufacturing </a:t>
            </a:r>
            <a:r>
              <a:rPr lang="de-DE" sz="1350" dirty="0" err="1"/>
              <a:t>progress</a:t>
            </a:r>
            <a:r>
              <a:rPr lang="de-DE" sz="1350" dirty="0"/>
              <a:t>:</a:t>
            </a:r>
          </a:p>
          <a:p>
            <a:pPr algn="ctr"/>
            <a:r>
              <a:rPr lang="de-DE" sz="1350" dirty="0"/>
              <a:t>Beam, </a:t>
            </a:r>
            <a:r>
              <a:rPr lang="de-DE" sz="1350" dirty="0" err="1"/>
              <a:t>feet</a:t>
            </a:r>
            <a:r>
              <a:rPr lang="de-DE" sz="1350" dirty="0"/>
              <a:t> </a:t>
            </a:r>
            <a:r>
              <a:rPr lang="de-DE" sz="1350" dirty="0" err="1"/>
              <a:t>and</a:t>
            </a:r>
            <a:r>
              <a:rPr lang="de-DE" sz="1350" dirty="0"/>
              <a:t> </a:t>
            </a:r>
            <a:r>
              <a:rPr lang="de-DE" sz="1350" dirty="0" err="1"/>
              <a:t>side</a:t>
            </a:r>
            <a:r>
              <a:rPr lang="de-DE" sz="1350" dirty="0"/>
              <a:t> </a:t>
            </a:r>
            <a:r>
              <a:rPr lang="de-DE" sz="1350" dirty="0" err="1"/>
              <a:t>parts</a:t>
            </a:r>
            <a:endParaRPr lang="de-DE" sz="1350" dirty="0"/>
          </a:p>
        </p:txBody>
      </p:sp>
      <p:pic>
        <p:nvPicPr>
          <p:cNvPr id="7" name="Picture 2" descr="V:\40_Projekte\262_ESS-NBEX\05 Zeichnungen Fotos\052 Bilder\20190820_Manufacturing of Test Stands at Kinkele\IIT 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016" y="3673360"/>
            <a:ext cx="2122459" cy="15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V:\40_Projekte\262_ESS-NBEX\05 Zeichnungen Fotos\052 Bilder\20190820_Manufacturing of Test Stands at Kinkele\IIT 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017" y="1999176"/>
            <a:ext cx="2122457" cy="15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:\40_Projekte\262_ESS-NBEX\05 Zeichnungen Fotos\052 Bilder\20190820_Manufacturing of Test Stands at Kinkele\IIT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7" y="1999176"/>
            <a:ext cx="3228375" cy="24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3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Media Connector</a:t>
            </a:r>
            <a:br>
              <a:rPr lang="de-DE" dirty="0"/>
            </a:br>
            <a:r>
              <a:rPr lang="de-DE" sz="1800" dirty="0"/>
              <a:t>(</a:t>
            </a:r>
            <a:r>
              <a:rPr lang="de-DE" sz="1800" dirty="0" err="1"/>
              <a:t>project</a:t>
            </a:r>
            <a:r>
              <a:rPr lang="de-DE" sz="1800" dirty="0"/>
              <a:t> 1)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2953273" y="3807042"/>
            <a:ext cx="3510389" cy="486054"/>
          </a:xfrm>
        </p:spPr>
        <p:txBody>
          <a:bodyPr/>
          <a:lstStyle/>
          <a:p>
            <a:pPr algn="ctr"/>
            <a:r>
              <a:rPr lang="de-DE" dirty="0" err="1"/>
              <a:t>Delayed</a:t>
            </a:r>
            <a:r>
              <a:rPr lang="de-DE" dirty="0"/>
              <a:t> </a:t>
            </a:r>
            <a:r>
              <a:rPr lang="de-DE" dirty="0" err="1"/>
              <a:t>delivery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bellows</a:t>
            </a:r>
            <a:r>
              <a:rPr lang="de-DE" dirty="0"/>
              <a:t> </a:t>
            </a:r>
            <a:r>
              <a:rPr lang="de-DE" dirty="0" err="1"/>
              <a:t>shifts</a:t>
            </a:r>
            <a:r>
              <a:rPr lang="de-DE" dirty="0"/>
              <a:t> back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</a:t>
            </a:r>
            <a:r>
              <a:rPr lang="de-DE" dirty="0" err="1"/>
              <a:t>date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October</a:t>
            </a:r>
            <a:r>
              <a:rPr lang="de-DE" dirty="0"/>
              <a:t> 2019</a:t>
            </a:r>
          </a:p>
          <a:p>
            <a:pPr algn="ctr"/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27" y="2132856"/>
            <a:ext cx="2177110" cy="14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265808" y="3613439"/>
            <a:ext cx="2268827" cy="889843"/>
          </a:xfrm>
        </p:spPr>
        <p:txBody>
          <a:bodyPr/>
          <a:lstStyle/>
          <a:p>
            <a:pPr algn="ctr"/>
            <a:r>
              <a:rPr lang="de-DE" dirty="0"/>
              <a:t>Media Connector Test </a:t>
            </a:r>
            <a:r>
              <a:rPr lang="de-DE" dirty="0" err="1"/>
              <a:t>Bed</a:t>
            </a:r>
            <a:r>
              <a:rPr lang="de-DE" dirty="0"/>
              <a:t> </a:t>
            </a:r>
            <a:r>
              <a:rPr lang="en-US" dirty="0"/>
              <a:t>is currently manufactured in FZJ’s workshop</a:t>
            </a:r>
          </a:p>
        </p:txBody>
      </p:sp>
      <p:pic>
        <p:nvPicPr>
          <p:cNvPr id="5" name="Picture 2" descr="V:\40_Projekte\262_ESS-NBEX\05 Zeichnungen Fotos\052 Bilder\20190902_Media Connector_Milling finished\P1050431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247" y="2996953"/>
            <a:ext cx="2107070" cy="22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V:\40_Projekte\262_ESS-NBEX\05 Zeichnungen Fotos\052 Bilder\20190902_Media Connector_Milling finished\P1050432_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815" y="2138533"/>
            <a:ext cx="2355854" cy="7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:\40_Projekte\262_ESS-NBEX\05 Zeichnungen Fotos\052 Bilder\20190902_Media Connector_Milling finished\P1050434_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629" y="2132856"/>
            <a:ext cx="2591084" cy="7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V:\40_Projekte\262_ESS-NBEX\05 Zeichnungen Fotos\052 Bilder\20190902_Media Connector_Milling finished\P1050435_b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27" y="4595972"/>
            <a:ext cx="266633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:\40_Projekte\262_ESS-NBEX\05 Zeichnungen Fotos\052 Bilder\20190902_Media Connector_Milling finished\P1050436_b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781645"/>
            <a:ext cx="2093048" cy="9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113839" y="2996952"/>
            <a:ext cx="3184307" cy="486054"/>
          </a:xfrm>
        </p:spPr>
        <p:txBody>
          <a:bodyPr/>
          <a:lstStyle/>
          <a:p>
            <a:pPr algn="ctr"/>
            <a:r>
              <a:rPr lang="de-DE" dirty="0"/>
              <a:t>Manufacturing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finished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12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60783"/>
              </p:ext>
            </p:extLst>
          </p:nvPr>
        </p:nvGraphicFramePr>
        <p:xfrm>
          <a:off x="230085" y="2060848"/>
          <a:ext cx="8532948" cy="1913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de-DE" sz="1100" dirty="0"/>
                        <a:t>Name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Design</a:t>
                      </a:r>
                      <a:r>
                        <a:rPr lang="de-DE" sz="1100" baseline="0" dirty="0"/>
                        <a:t> Feedback </a:t>
                      </a:r>
                    </a:p>
                    <a:p>
                      <a:pPr algn="ctr"/>
                      <a:r>
                        <a:rPr lang="de-DE" sz="1100" baseline="0" dirty="0" err="1"/>
                        <a:t>from</a:t>
                      </a:r>
                      <a:r>
                        <a:rPr lang="de-DE" sz="1100" baseline="0" dirty="0"/>
                        <a:t> FZJ </a:t>
                      </a:r>
                      <a:r>
                        <a:rPr lang="de-DE" sz="1100" baseline="0" dirty="0" err="1"/>
                        <a:t>to</a:t>
                      </a:r>
                      <a:r>
                        <a:rPr lang="de-DE" sz="1100" baseline="0" dirty="0"/>
                        <a:t> ESS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Design Update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Status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Delivery</a:t>
                      </a:r>
                      <a:r>
                        <a:rPr lang="de-DE" sz="1100" dirty="0"/>
                        <a:t> Date </a:t>
                      </a:r>
                      <a:r>
                        <a:rPr lang="de-DE" sz="1100" dirty="0" err="1"/>
                        <a:t>to</a:t>
                      </a:r>
                      <a:r>
                        <a:rPr lang="de-DE" sz="1100" dirty="0"/>
                        <a:t> FZJ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81">
                <a:tc>
                  <a:txBody>
                    <a:bodyPr/>
                    <a:lstStyle/>
                    <a:p>
                      <a:r>
                        <a:rPr lang="de-DE" sz="1100" dirty="0"/>
                        <a:t>NBPI LOKI</a:t>
                      </a:r>
                      <a:r>
                        <a:rPr lang="de-DE" sz="1100" baseline="0" dirty="0"/>
                        <a:t> Prototype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r>
                        <a:rPr lang="de-DE" sz="1100" dirty="0"/>
                        <a:t> (FZJ)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Manufacturing </a:t>
                      </a:r>
                      <a:r>
                        <a:rPr lang="de-DE" sz="1100" dirty="0" err="1"/>
                        <a:t>at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Kinkele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week</a:t>
                      </a:r>
                      <a:r>
                        <a:rPr lang="de-DE" sz="1100" dirty="0"/>
                        <a:t> 46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581">
                <a:tc>
                  <a:txBody>
                    <a:bodyPr/>
                    <a:lstStyle/>
                    <a:p>
                      <a:r>
                        <a:rPr lang="de-DE" sz="1100" dirty="0"/>
                        <a:t>LSS Prototype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ym typeface="Wingdings"/>
                        </a:rPr>
                        <a:t></a:t>
                      </a:r>
                      <a:r>
                        <a:rPr lang="de-DE" sz="1100" dirty="0"/>
                        <a:t> (ESS)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Manufacturing </a:t>
                      </a:r>
                      <a:r>
                        <a:rPr lang="de-DE" sz="1100" dirty="0" err="1"/>
                        <a:t>at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Kinkele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week</a:t>
                      </a:r>
                      <a:r>
                        <a:rPr lang="de-DE" sz="1100" dirty="0"/>
                        <a:t> 43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581">
                <a:tc>
                  <a:txBody>
                    <a:bodyPr/>
                    <a:lstStyle/>
                    <a:p>
                      <a:r>
                        <a:rPr lang="de-DE" sz="1100" dirty="0"/>
                        <a:t>VTS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r>
                        <a:rPr lang="de-DE" sz="1100" dirty="0"/>
                        <a:t> (ESS)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Manufacturing </a:t>
                      </a:r>
                      <a:r>
                        <a:rPr lang="de-DE" sz="1100" dirty="0" err="1"/>
                        <a:t>at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Kinkele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week</a:t>
                      </a:r>
                      <a:r>
                        <a:rPr lang="de-DE" sz="1100" dirty="0"/>
                        <a:t> 43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581">
                <a:tc>
                  <a:txBody>
                    <a:bodyPr/>
                    <a:lstStyle/>
                    <a:p>
                      <a:r>
                        <a:rPr lang="de-DE" sz="1100" dirty="0"/>
                        <a:t>HTS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r>
                        <a:rPr lang="de-DE" sz="1100" dirty="0"/>
                        <a:t> (ESS)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Manufacturing </a:t>
                      </a:r>
                      <a:r>
                        <a:rPr lang="de-DE" sz="1100" dirty="0" err="1"/>
                        <a:t>at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Kinkele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week</a:t>
                      </a:r>
                      <a:r>
                        <a:rPr lang="de-DE" sz="1100" dirty="0"/>
                        <a:t> 39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581">
                <a:tc>
                  <a:txBody>
                    <a:bodyPr/>
                    <a:lstStyle/>
                    <a:p>
                      <a:r>
                        <a:rPr lang="de-DE" sz="1100" dirty="0"/>
                        <a:t>IIT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n.a</a:t>
                      </a:r>
                      <a:r>
                        <a:rPr lang="de-DE" sz="1100" dirty="0"/>
                        <a:t>.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Manufacturing </a:t>
                      </a:r>
                      <a:r>
                        <a:rPr lang="de-DE" sz="1100" dirty="0" err="1"/>
                        <a:t>at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Kinkele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week</a:t>
                      </a:r>
                      <a:r>
                        <a:rPr lang="de-DE" sz="1100" dirty="0"/>
                        <a:t> 39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5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Media Connector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n.a</a:t>
                      </a:r>
                      <a:r>
                        <a:rPr lang="de-DE" sz="1100" dirty="0"/>
                        <a:t>.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Manufacturing </a:t>
                      </a:r>
                      <a:r>
                        <a:rPr lang="de-DE" sz="1100" dirty="0" err="1"/>
                        <a:t>at</a:t>
                      </a:r>
                      <a:r>
                        <a:rPr lang="de-DE" sz="1100" dirty="0"/>
                        <a:t> FZJ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/>
                        <a:t>Week</a:t>
                      </a:r>
                      <a:r>
                        <a:rPr lang="de-DE" sz="1100" dirty="0"/>
                        <a:t> 39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64481" y="434581"/>
            <a:ext cx="8425562" cy="1126758"/>
          </a:xfrm>
        </p:spPr>
        <p:txBody>
          <a:bodyPr/>
          <a:lstStyle/>
          <a:p>
            <a:r>
              <a:rPr lang="de-DE" dirty="0"/>
              <a:t>Neutron Beam </a:t>
            </a:r>
            <a:r>
              <a:rPr lang="en-US" dirty="0"/>
              <a:t>Extraction</a:t>
            </a:r>
            <a:r>
              <a:rPr lang="de-DE" dirty="0"/>
              <a:t> System </a:t>
            </a:r>
            <a:r>
              <a:rPr lang="en-US" sz="2400" dirty="0"/>
              <a:t>Schedule status and outlook (phase 1)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023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Phase</a:t>
            </a:r>
            <a:br>
              <a:rPr lang="de-DE" dirty="0"/>
            </a:br>
            <a:r>
              <a:rPr lang="de-DE" sz="1800" dirty="0"/>
              <a:t>(</a:t>
            </a:r>
            <a:r>
              <a:rPr lang="de-DE" sz="1800" dirty="0" err="1"/>
              <a:t>project</a:t>
            </a:r>
            <a:r>
              <a:rPr lang="de-DE" sz="1800" dirty="0"/>
              <a:t> 2)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59663" y="1657053"/>
            <a:ext cx="5940660" cy="229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de-DE" sz="1500" dirty="0"/>
              <a:t>Test </a:t>
            </a:r>
            <a:r>
              <a:rPr lang="de-DE" sz="1500" dirty="0" err="1"/>
              <a:t>phase</a:t>
            </a:r>
            <a:r>
              <a:rPr lang="de-DE" sz="1500" dirty="0"/>
              <a:t> </a:t>
            </a:r>
            <a:r>
              <a:rPr lang="de-DE" sz="1500" dirty="0" err="1"/>
              <a:t>is</a:t>
            </a:r>
            <a:r>
              <a:rPr lang="de-DE" sz="1500" dirty="0"/>
              <a:t> </a:t>
            </a:r>
            <a:r>
              <a:rPr lang="de-DE" sz="1500" dirty="0" err="1"/>
              <a:t>scheduled</a:t>
            </a:r>
            <a:r>
              <a:rPr lang="de-DE" sz="1500" dirty="0"/>
              <a:t> </a:t>
            </a:r>
            <a:r>
              <a:rPr lang="de-DE" sz="1500" dirty="0" err="1"/>
              <a:t>from</a:t>
            </a:r>
            <a:r>
              <a:rPr lang="de-DE" sz="1500" dirty="0"/>
              <a:t> </a:t>
            </a:r>
            <a:r>
              <a:rPr lang="de-DE" sz="1500" dirty="0" err="1"/>
              <a:t>October</a:t>
            </a:r>
            <a:r>
              <a:rPr lang="de-DE" sz="1500" dirty="0"/>
              <a:t> 2019 </a:t>
            </a:r>
            <a:r>
              <a:rPr lang="de-DE" sz="1500" dirty="0" err="1"/>
              <a:t>until</a:t>
            </a:r>
            <a:r>
              <a:rPr lang="de-DE" sz="1500" dirty="0"/>
              <a:t> April 2020</a:t>
            </a:r>
          </a:p>
          <a:p>
            <a:pPr algn="l">
              <a:lnSpc>
                <a:spcPct val="95000"/>
              </a:lnSpc>
            </a:pPr>
            <a:endParaRPr lang="de-DE" sz="1500" dirty="0"/>
          </a:p>
          <a:p>
            <a:pPr marL="257175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de-DE" sz="1500" dirty="0" err="1"/>
              <a:t>Planned</a:t>
            </a:r>
            <a:r>
              <a:rPr lang="de-DE" sz="1500" dirty="0"/>
              <a:t> Budget: 200.000 €</a:t>
            </a:r>
          </a:p>
          <a:p>
            <a:pPr algn="l">
              <a:lnSpc>
                <a:spcPct val="95000"/>
              </a:lnSpc>
            </a:pPr>
            <a:endParaRPr lang="de-DE" sz="1500" dirty="0"/>
          </a:p>
          <a:p>
            <a:pPr marL="257175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de-DE" sz="1500" dirty="0"/>
              <a:t>Test Programm:</a:t>
            </a:r>
          </a:p>
          <a:p>
            <a:pPr marL="600075" lvl="1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en-US" sz="1500" dirty="0"/>
              <a:t>Assembly test</a:t>
            </a:r>
          </a:p>
          <a:p>
            <a:pPr marL="600075" lvl="1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en-US" sz="1500" dirty="0"/>
              <a:t>Handling</a:t>
            </a:r>
          </a:p>
          <a:p>
            <a:pPr marL="600075" lvl="1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en-US" sz="1500" dirty="0"/>
              <a:t>Accuracy</a:t>
            </a:r>
          </a:p>
          <a:p>
            <a:pPr marL="600075" lvl="1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en-US" sz="1500" dirty="0"/>
              <a:t>Installation sequence</a:t>
            </a:r>
          </a:p>
          <a:p>
            <a:pPr marL="600075" lvl="1" indent="-257175">
              <a:lnSpc>
                <a:spcPct val="95000"/>
              </a:lnSpc>
              <a:buFont typeface="Arial" pitchFamily="34" charset="0"/>
              <a:buChar char="•"/>
            </a:pPr>
            <a:r>
              <a:rPr lang="en-US" sz="1600" dirty="0"/>
              <a:t>Tightness tests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1614822"/>
            <a:ext cx="1800200" cy="42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582065"/>
            <a:ext cx="2724995" cy="228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247100"/>
            <a:ext cx="2508971" cy="161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505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NBPI Series</a:t>
            </a:r>
            <a:br>
              <a:rPr lang="de-DE" dirty="0"/>
            </a:br>
            <a:r>
              <a:rPr lang="de-DE" sz="1800" dirty="0"/>
              <a:t>(</a:t>
            </a:r>
            <a:r>
              <a:rPr lang="en-US" sz="1800" dirty="0"/>
              <a:t>project</a:t>
            </a:r>
            <a:r>
              <a:rPr lang="de-DE" sz="1800" dirty="0"/>
              <a:t> 3)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75656" y="1268760"/>
            <a:ext cx="57606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2400"/>
              </a:lnSpc>
              <a:spcBef>
                <a:spcPts val="15"/>
              </a:spcBef>
              <a:buFont typeface="Arial" pitchFamily="34" charset="0"/>
              <a:buChar char="•"/>
            </a:pPr>
            <a:r>
              <a:rPr lang="en-US" dirty="0"/>
              <a:t>Scheduled from October 2019* until April 2021</a:t>
            </a:r>
          </a:p>
          <a:p>
            <a:pPr>
              <a:lnSpc>
                <a:spcPts val="2400"/>
              </a:lnSpc>
              <a:spcBef>
                <a:spcPts val="15"/>
              </a:spcBef>
            </a:pPr>
            <a:endParaRPr lang="en-US" dirty="0"/>
          </a:p>
          <a:p>
            <a:pPr marL="257175" indent="-257175">
              <a:lnSpc>
                <a:spcPts val="2400"/>
              </a:lnSpc>
              <a:spcBef>
                <a:spcPts val="15"/>
              </a:spcBef>
              <a:buFont typeface="Arial" pitchFamily="34" charset="0"/>
              <a:buChar char="•"/>
            </a:pPr>
            <a:r>
              <a:rPr lang="en-US" dirty="0"/>
              <a:t>Planned Budget: 4 Mio. €</a:t>
            </a:r>
          </a:p>
          <a:p>
            <a:pPr>
              <a:lnSpc>
                <a:spcPts val="2400"/>
              </a:lnSpc>
              <a:spcBef>
                <a:spcPts val="15"/>
              </a:spcBef>
            </a:pPr>
            <a:endParaRPr lang="en-US" dirty="0"/>
          </a:p>
          <a:p>
            <a:pPr marL="257175" indent="-257175">
              <a:lnSpc>
                <a:spcPts val="2400"/>
              </a:lnSpc>
              <a:spcBef>
                <a:spcPts val="15"/>
              </a:spcBef>
              <a:buFont typeface="Arial" pitchFamily="34" charset="0"/>
              <a:buChar char="•"/>
            </a:pPr>
            <a:r>
              <a:rPr lang="en-US" u="sng" dirty="0"/>
              <a:t>Scope of Work for 16 NBPIs: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NBOA integration into NBPI Design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Manufacturability check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Heat calculations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Commissioning of manufacturing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Supervision of manufacturing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Quality Management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Functional tests at </a:t>
            </a:r>
            <a:r>
              <a:rPr lang="en-US" dirty="0" err="1"/>
              <a:t>Jülich</a:t>
            </a:r>
            <a:endParaRPr lang="en-US" dirty="0"/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Cleaning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r>
              <a:rPr lang="en-US" dirty="0"/>
              <a:t>Delivery</a:t>
            </a:r>
          </a:p>
          <a:p>
            <a:pPr marL="600075" lvl="1" indent="-257175">
              <a:lnSpc>
                <a:spcPts val="2400"/>
              </a:lnSpc>
              <a:spcBef>
                <a:spcPts val="15"/>
              </a:spcBef>
              <a:buFont typeface="Courier New" pitchFamily="49" charset="0"/>
              <a:buChar char="o"/>
            </a:pPr>
            <a:endParaRPr lang="en-US" dirty="0"/>
          </a:p>
          <a:p>
            <a:pPr marL="342900" lvl="1">
              <a:lnSpc>
                <a:spcPts val="2400"/>
              </a:lnSpc>
              <a:spcBef>
                <a:spcPts val="15"/>
              </a:spcBef>
            </a:pPr>
            <a:r>
              <a:rPr lang="en-US" dirty="0"/>
              <a:t>*project has started already (phase 1 budget)</a:t>
            </a:r>
          </a:p>
        </p:txBody>
      </p:sp>
    </p:spTree>
    <p:extLst>
      <p:ext uri="{BB962C8B-B14F-4D97-AF65-F5344CB8AC3E}">
        <p14:creationId xmlns:p14="http://schemas.microsoft.com/office/powerpoint/2010/main" val="929714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NBPI Series</a:t>
            </a:r>
            <a:br>
              <a:rPr lang="en-US" dirty="0"/>
            </a:br>
            <a:r>
              <a:rPr lang="en-US" sz="1800" dirty="0"/>
              <a:t>Schedule status and outlook (project 3)</a:t>
            </a:r>
            <a:endParaRPr lang="de-DE" sz="1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687481"/>
              </p:ext>
            </p:extLst>
          </p:nvPr>
        </p:nvGraphicFramePr>
        <p:xfrm>
          <a:off x="252443" y="1469494"/>
          <a:ext cx="8640001" cy="4200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NBPI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NBOA design </a:t>
                      </a:r>
                      <a:r>
                        <a:rPr lang="de-DE" sz="1100" dirty="0" err="1"/>
                        <a:t>delivery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to</a:t>
                      </a:r>
                      <a:r>
                        <a:rPr lang="de-DE" sz="1100" dirty="0"/>
                        <a:t> FZJ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NBOA </a:t>
                      </a:r>
                      <a:r>
                        <a:rPr lang="de-DE" sz="1100" dirty="0" err="1"/>
                        <a:t>integration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and</a:t>
                      </a:r>
                      <a:r>
                        <a:rPr lang="de-DE" sz="1100" dirty="0"/>
                        <a:t> </a:t>
                      </a:r>
                      <a:r>
                        <a:rPr lang="de-DE" sz="1100" dirty="0" err="1"/>
                        <a:t>approval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Manufacturing Drawing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CDR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38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Test </a:t>
                      </a:r>
                      <a:r>
                        <a:rPr lang="de-DE" sz="1100" dirty="0" err="1"/>
                        <a:t>Beamline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sym typeface="Wingdings"/>
                        </a:rPr>
                        <a:t> </a:t>
                      </a:r>
                      <a:r>
                        <a:rPr lang="de-DE" sz="1100"/>
                        <a:t>(</a:t>
                      </a:r>
                      <a:r>
                        <a:rPr lang="de-DE" sz="1100" dirty="0" err="1"/>
                        <a:t>no</a:t>
                      </a:r>
                      <a:r>
                        <a:rPr lang="de-DE" sz="1100" dirty="0"/>
                        <a:t> NBOA)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90 %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MAGIC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ym typeface="Wingdings"/>
                        </a:rPr>
                        <a:t></a:t>
                      </a:r>
                      <a:r>
                        <a:rPr lang="de-DE" sz="1100" dirty="0"/>
                        <a:t> (</a:t>
                      </a:r>
                      <a:r>
                        <a:rPr lang="de-DE" sz="1100" dirty="0" err="1"/>
                        <a:t>no</a:t>
                      </a:r>
                      <a:r>
                        <a:rPr lang="de-DE" sz="1100" dirty="0"/>
                        <a:t> NBOA)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90 %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LOKI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75 %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VESPA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DREAM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ESTIA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in </a:t>
                      </a:r>
                      <a:r>
                        <a:rPr lang="de-DE" sz="1100" dirty="0" err="1"/>
                        <a:t>progress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BIFROST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ODIN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HEIMDAL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FREIA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CSPEC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NMX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ym typeface="Wingdings"/>
                        </a:rPr>
                        <a:t>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in </a:t>
                      </a:r>
                      <a:r>
                        <a:rPr lang="de-DE" sz="1100" dirty="0" err="1"/>
                        <a:t>progress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SKADI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T-REX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MIRACLES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865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BEER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0 %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101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563142"/>
            <a:ext cx="8424672" cy="4214255"/>
          </a:xfrm>
        </p:spPr>
        <p:txBody>
          <a:bodyPr/>
          <a:lstStyle/>
          <a:p>
            <a:r>
              <a:rPr lang="en-US" dirty="0"/>
              <a:t>TIK3.1 &amp; TIK3.2 will be almost complete in 2019. </a:t>
            </a:r>
          </a:p>
          <a:p>
            <a:pPr lvl="1"/>
            <a:r>
              <a:rPr lang="en-US" dirty="0"/>
              <a:t>Full FAT will be in spring 2020</a:t>
            </a:r>
          </a:p>
          <a:p>
            <a:pPr lvl="1"/>
            <a:r>
              <a:rPr lang="en-US" dirty="0"/>
              <a:t>Delivery will be, as scheduled, in summer 2020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BF1 study is complete!</a:t>
            </a:r>
          </a:p>
          <a:p>
            <a:endParaRPr lang="en-US" dirty="0"/>
          </a:p>
          <a:p>
            <a:r>
              <a:rPr lang="en-US" dirty="0"/>
              <a:t>TIK4.1 will be complete around summer 2020</a:t>
            </a:r>
          </a:p>
          <a:p>
            <a:endParaRPr lang="en-US" dirty="0"/>
          </a:p>
          <a:p>
            <a:r>
              <a:rPr lang="en-US" dirty="0"/>
              <a:t>NBEX series will be complete (include tests) around </a:t>
            </a:r>
          </a:p>
          <a:p>
            <a:pPr marL="0" indent="0">
              <a:buNone/>
            </a:pPr>
            <a:r>
              <a:rPr lang="en-US" dirty="0"/>
              <a:t> spring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7D91-198E-464C-8018-E54CAC4AE972}" type="slidenum">
              <a:rPr lang="sv-SE" smtClean="0"/>
              <a:t>29</a:t>
            </a:fld>
            <a:endParaRPr lang="sv-S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0"/>
            <a:ext cx="161140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MRP TIK3.1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Twister overview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45" y="1552813"/>
            <a:ext cx="121423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8767" y="1552813"/>
            <a:ext cx="103584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297" y="1543593"/>
            <a:ext cx="124418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94" y="1530005"/>
            <a:ext cx="126305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us 16"/>
          <p:cNvSpPr/>
          <p:nvPr/>
        </p:nvSpPr>
        <p:spPr>
          <a:xfrm>
            <a:off x="1095179" y="3025408"/>
            <a:ext cx="576064" cy="55838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8" name="Plus 17"/>
          <p:cNvSpPr/>
          <p:nvPr/>
        </p:nvSpPr>
        <p:spPr>
          <a:xfrm>
            <a:off x="2732287" y="3050400"/>
            <a:ext cx="576064" cy="55838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0" name="Gleich 19"/>
          <p:cNvSpPr/>
          <p:nvPr/>
        </p:nvSpPr>
        <p:spPr>
          <a:xfrm>
            <a:off x="4256981" y="3151580"/>
            <a:ext cx="435446" cy="4572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5103" y="5841178"/>
            <a:ext cx="1269899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Moderator &amp; </a:t>
            </a:r>
          </a:p>
          <a:p>
            <a:pPr algn="l">
              <a:lnSpc>
                <a:spcPct val="95000"/>
              </a:lnSpc>
            </a:pPr>
            <a:r>
              <a:rPr lang="en-US" sz="1400" dirty="0"/>
              <a:t>Reflector Unit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610406" y="5816004"/>
            <a:ext cx="113281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FAT setup 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159476" y="5796284"/>
            <a:ext cx="113281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FAT setup 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906279" y="5816004"/>
            <a:ext cx="1298497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Twister ready </a:t>
            </a:r>
          </a:p>
          <a:p>
            <a:pPr algn="l">
              <a:lnSpc>
                <a:spcPct val="95000"/>
              </a:lnSpc>
            </a:pPr>
            <a:r>
              <a:rPr lang="en-US" sz="1400" dirty="0"/>
              <a:t>for delivery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947696" y="2097900"/>
            <a:ext cx="70243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Crown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481284" y="5032474"/>
            <a:ext cx="122020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Axial bearing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024042" y="3146819"/>
            <a:ext cx="60305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Shaft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675335" y="4420114"/>
            <a:ext cx="70083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FFC000"/>
                </a:solidFill>
              </a:rPr>
              <a:t>Frame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930014" y="5417662"/>
            <a:ext cx="73289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Bucket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0"/>
            <a:ext cx="1611404" cy="6120000"/>
          </a:xfrm>
          <a:prstGeom prst="rect">
            <a:avLst/>
          </a:prstGeom>
        </p:spPr>
      </p:pic>
      <p:cxnSp>
        <p:nvCxnSpPr>
          <p:cNvPr id="32" name="Gerade Verbindung mit Pfeil 31"/>
          <p:cNvCxnSpPr/>
          <p:nvPr/>
        </p:nvCxnSpPr>
        <p:spPr>
          <a:xfrm>
            <a:off x="7627094" y="3304598"/>
            <a:ext cx="635443" cy="30418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7351361" y="4585071"/>
            <a:ext cx="635443" cy="30418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7659646" y="5205047"/>
            <a:ext cx="635443" cy="30418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7656070" y="5592383"/>
            <a:ext cx="635443" cy="30418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7627092" y="2248501"/>
            <a:ext cx="635443" cy="30418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6243239" y="475051"/>
            <a:ext cx="122020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Rotation Unit</a:t>
            </a:r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7412981" y="623553"/>
            <a:ext cx="635443" cy="30418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3501235" y="366480"/>
            <a:ext cx="2550698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5000"/>
              </a:lnSpc>
              <a:buFontTx/>
              <a:buChar char="-"/>
            </a:pPr>
            <a:r>
              <a:rPr lang="en-US" sz="1400" dirty="0">
                <a:solidFill>
                  <a:srgbClr val="00B050"/>
                </a:solidFill>
              </a:rPr>
              <a:t>Manufacturing complete</a:t>
            </a:r>
          </a:p>
          <a:p>
            <a:pPr marL="285750" indent="-285750" algn="l">
              <a:lnSpc>
                <a:spcPct val="95000"/>
              </a:lnSpc>
              <a:buFontTx/>
              <a:buChar char="-"/>
            </a:pPr>
            <a:r>
              <a:rPr lang="en-US" sz="1400" dirty="0">
                <a:solidFill>
                  <a:srgbClr val="FFC000"/>
                </a:solidFill>
              </a:rPr>
              <a:t>Manufacturing in progress</a:t>
            </a:r>
          </a:p>
        </p:txBody>
      </p:sp>
    </p:spTree>
    <p:extLst>
      <p:ext uri="{BB962C8B-B14F-4D97-AF65-F5344CB8AC3E}">
        <p14:creationId xmlns:p14="http://schemas.microsoft.com/office/powerpoint/2010/main" val="2803218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Contractual issues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Contribution Agreement for the Construction Phase between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666750" lvl="3" indent="0">
              <a:lnSpc>
                <a:spcPct val="100000"/>
              </a:lnSpc>
              <a:buNone/>
            </a:pPr>
            <a:r>
              <a:rPr lang="en-US" sz="2000" dirty="0"/>
              <a:t>ESS ERIC </a:t>
            </a:r>
          </a:p>
          <a:p>
            <a:pPr marL="666750" lvl="3" indent="0">
              <a:lnSpc>
                <a:spcPct val="100000"/>
              </a:lnSpc>
              <a:buNone/>
            </a:pPr>
            <a:r>
              <a:rPr lang="en-US" sz="2000" dirty="0"/>
              <a:t>and</a:t>
            </a:r>
          </a:p>
          <a:p>
            <a:pPr marL="666750" lvl="3" indent="0">
              <a:lnSpc>
                <a:spcPct val="100000"/>
              </a:lnSpc>
              <a:buNone/>
            </a:pPr>
            <a:r>
              <a:rPr lang="en-US" sz="2000" dirty="0" err="1"/>
              <a:t>Forschungszentrum</a:t>
            </a:r>
            <a:r>
              <a:rPr lang="en-US" sz="2000" dirty="0"/>
              <a:t> </a:t>
            </a:r>
            <a:r>
              <a:rPr lang="en-US" sz="2000" dirty="0" err="1"/>
              <a:t>Jülich</a:t>
            </a:r>
            <a:r>
              <a:rPr lang="en-US" sz="2000" dirty="0"/>
              <a:t> GmbH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is finally agreed and signed!   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(after just 5 years)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7D91-198E-464C-8018-E54CAC4AE972}" type="slidenum">
              <a:rPr lang="sv-SE" smtClean="0"/>
              <a:t>30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7660">
            <a:off x="5726811" y="2481304"/>
            <a:ext cx="2795587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ildergebnis für Smile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5085184"/>
            <a:ext cx="1397338" cy="9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0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341328"/>
            <a:ext cx="6712204" cy="50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 TIK3.1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Twister components (Shaft)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267304" y="6472257"/>
            <a:ext cx="2140009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forge the of Twister shaft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6" y="1326783"/>
            <a:ext cx="2246233" cy="224623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56997" y="5327760"/>
            <a:ext cx="174573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Twister shaft at FZJ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876256" y="3255514"/>
            <a:ext cx="174573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Twister shaft forged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716" y="3639424"/>
            <a:ext cx="2193928" cy="1800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841199" y="5179258"/>
            <a:ext cx="217232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Welded cooling channels</a:t>
            </a:r>
          </a:p>
        </p:txBody>
      </p:sp>
    </p:spTree>
    <p:extLst>
      <p:ext uri="{BB962C8B-B14F-4D97-AF65-F5344CB8AC3E}">
        <p14:creationId xmlns:p14="http://schemas.microsoft.com/office/powerpoint/2010/main" val="414571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 Components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Twister components (bearing / crown / bucket / frames)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504" y="2276872"/>
            <a:ext cx="2430745" cy="323723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96652" y="5048780"/>
            <a:ext cx="226510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Twister bucket and crown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12" y="3788780"/>
            <a:ext cx="3776710" cy="25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3" y="1551306"/>
            <a:ext cx="2740115" cy="205747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52612" y="5989361"/>
            <a:ext cx="225254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Frame sheets water </a:t>
            </a:r>
            <a:r>
              <a:rPr lang="en-US" sz="1400" dirty="0" err="1">
                <a:solidFill>
                  <a:schemeClr val="bg1"/>
                </a:solidFill>
              </a:rPr>
              <a:t>cuted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75673" y="3322984"/>
            <a:ext cx="122020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dirty="0">
                <a:solidFill>
                  <a:schemeClr val="bg1"/>
                </a:solidFill>
              </a:rPr>
              <a:t>Axial </a:t>
            </a:r>
            <a:r>
              <a:rPr lang="en-US" sz="1400" dirty="0">
                <a:solidFill>
                  <a:schemeClr val="bg1"/>
                </a:solidFill>
              </a:rPr>
              <a:t>bearing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670" y="1551307"/>
            <a:ext cx="3077483" cy="205344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107382" y="1568383"/>
            <a:ext cx="1208985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Upper radial </a:t>
            </a:r>
          </a:p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        bearing</a:t>
            </a:r>
          </a:p>
        </p:txBody>
      </p:sp>
    </p:spTree>
    <p:extLst>
      <p:ext uri="{BB962C8B-B14F-4D97-AF65-F5344CB8AC3E}">
        <p14:creationId xmlns:p14="http://schemas.microsoft.com/office/powerpoint/2010/main" val="284323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DFE0E2"/>
              </a:clrFrom>
              <a:clrTo>
                <a:srgbClr val="DF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3" y="3625763"/>
            <a:ext cx="2713658" cy="21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DFE0E2"/>
              </a:clrFrom>
              <a:clrTo>
                <a:srgbClr val="DF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13" y="1612550"/>
            <a:ext cx="2803125" cy="18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MRP TIK3.1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Moderator &amp; Reflector Unit overview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1492337"/>
            <a:ext cx="121423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977" y="1469529"/>
            <a:ext cx="126305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us 16"/>
          <p:cNvSpPr/>
          <p:nvPr/>
        </p:nvSpPr>
        <p:spPr>
          <a:xfrm>
            <a:off x="5113162" y="2964932"/>
            <a:ext cx="576064" cy="55838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" name="Textfeld 2"/>
          <p:cNvSpPr txBox="1"/>
          <p:nvPr/>
        </p:nvSpPr>
        <p:spPr>
          <a:xfrm>
            <a:off x="4378293" y="5594847"/>
            <a:ext cx="1269899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Moderator &amp; </a:t>
            </a:r>
          </a:p>
          <a:p>
            <a:pPr algn="l">
              <a:lnSpc>
                <a:spcPct val="95000"/>
              </a:lnSpc>
            </a:pPr>
            <a:r>
              <a:rPr lang="en-US" sz="1400" dirty="0"/>
              <a:t>Reflector Unit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875999" y="5707392"/>
            <a:ext cx="113281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FAT setup 1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99743" y="5292236"/>
            <a:ext cx="170431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Thermal Moderator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724231" y="3311776"/>
            <a:ext cx="168828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Beryllium Reflector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073274" y="1877781"/>
            <a:ext cx="134633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FFC000"/>
                </a:solidFill>
              </a:rPr>
              <a:t>Vacuum jacket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675679" y="4999936"/>
            <a:ext cx="150714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Cold Moderators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0"/>
            <a:ext cx="1611404" cy="6120000"/>
          </a:xfrm>
          <a:prstGeom prst="rect">
            <a:avLst/>
          </a:prstGeom>
        </p:spPr>
      </p:pic>
      <p:cxnSp>
        <p:nvCxnSpPr>
          <p:cNvPr id="32" name="Gerade Verbindung mit Pfeil 31"/>
          <p:cNvCxnSpPr>
            <a:stCxn id="22" idx="1"/>
          </p:cNvCxnSpPr>
          <p:nvPr/>
        </p:nvCxnSpPr>
        <p:spPr>
          <a:xfrm flipH="1" flipV="1">
            <a:off x="1907704" y="2857371"/>
            <a:ext cx="816527" cy="60290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23" idx="2"/>
          </p:cNvCxnSpPr>
          <p:nvPr/>
        </p:nvCxnSpPr>
        <p:spPr>
          <a:xfrm>
            <a:off x="3746440" y="2174785"/>
            <a:ext cx="755291" cy="44198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24" idx="1"/>
          </p:cNvCxnSpPr>
          <p:nvPr/>
        </p:nvCxnSpPr>
        <p:spPr>
          <a:xfrm flipH="1" flipV="1">
            <a:off x="1776269" y="4482086"/>
            <a:ext cx="899410" cy="66635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21" idx="1"/>
          </p:cNvCxnSpPr>
          <p:nvPr/>
        </p:nvCxnSpPr>
        <p:spPr>
          <a:xfrm flipH="1" flipV="1">
            <a:off x="2182681" y="5113848"/>
            <a:ext cx="417062" cy="32689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256103" y="5785763"/>
            <a:ext cx="2550698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5000"/>
              </a:lnSpc>
              <a:buFontTx/>
              <a:buChar char="-"/>
            </a:pPr>
            <a:r>
              <a:rPr lang="en-US" sz="1400" dirty="0">
                <a:solidFill>
                  <a:srgbClr val="00B050"/>
                </a:solidFill>
              </a:rPr>
              <a:t>Manufacturing complete</a:t>
            </a:r>
          </a:p>
          <a:p>
            <a:pPr marL="285750" indent="-285750" algn="l">
              <a:lnSpc>
                <a:spcPct val="95000"/>
              </a:lnSpc>
              <a:buFontTx/>
              <a:buChar char="-"/>
            </a:pPr>
            <a:r>
              <a:rPr lang="en-US" sz="1400" dirty="0">
                <a:solidFill>
                  <a:srgbClr val="FFC000"/>
                </a:solidFill>
              </a:rPr>
              <a:t>Manufacturing in progress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633078" y="5598205"/>
            <a:ext cx="1616148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rgbClr val="00B050"/>
                </a:solidFill>
              </a:rPr>
              <a:t>Irradiation Module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H="1" flipV="1">
            <a:off x="1819093" y="4999765"/>
            <a:ext cx="813986" cy="70762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2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352322"/>
            <a:ext cx="5151465" cy="3355545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Thermal Moderator </a:t>
            </a:r>
          </a:p>
          <a:p>
            <a:r>
              <a:rPr lang="en-US" dirty="0">
                <a:solidFill>
                  <a:schemeClr val="bg1"/>
                </a:solidFill>
              </a:rPr>
              <a:t>+ cold Moderators </a:t>
            </a:r>
          </a:p>
          <a:p>
            <a:r>
              <a:rPr lang="en-US" dirty="0">
                <a:solidFill>
                  <a:schemeClr val="bg1"/>
                </a:solidFill>
              </a:rPr>
              <a:t>+ Irradiation module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55920">
            <a:off x="6836707" y="2753411"/>
            <a:ext cx="954593" cy="19091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319406"/>
            <a:ext cx="5508105" cy="2949549"/>
          </a:xfrm>
          <a:prstGeom prst="rect">
            <a:avLst/>
          </a:prstGeom>
        </p:spPr>
      </p:pic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9" y="404664"/>
            <a:ext cx="2448272" cy="72008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Thermal Moderator welding </a:t>
            </a:r>
          </a:p>
          <a:p>
            <a:r>
              <a:rPr lang="en-US" b="0" dirty="0">
                <a:solidFill>
                  <a:schemeClr val="tx1"/>
                </a:solidFill>
              </a:rPr>
              <a:t>and leak test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5911" y="1447152"/>
            <a:ext cx="1202723" cy="651327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Cold </a:t>
            </a:r>
          </a:p>
          <a:p>
            <a:r>
              <a:rPr lang="en-US" b="0" dirty="0">
                <a:solidFill>
                  <a:schemeClr val="tx1"/>
                </a:solidFill>
              </a:rPr>
              <a:t>Moderator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3563888" y="1628800"/>
            <a:ext cx="2448272" cy="144016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5891" y="5661248"/>
            <a:ext cx="2016224" cy="36004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Thermal Moderator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6444208" y="3068960"/>
            <a:ext cx="144016" cy="252028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9625" y="4005064"/>
            <a:ext cx="1911106" cy="1296144"/>
          </a:xfrm>
        </p:spPr>
        <p:txBody>
          <a:bodyPr/>
          <a:lstStyle/>
          <a:p>
            <a:pPr algn="r"/>
            <a:r>
              <a:rPr lang="en-US" b="0" dirty="0">
                <a:solidFill>
                  <a:schemeClr val="tx1"/>
                </a:solidFill>
              </a:rPr>
              <a:t>Position of irradiation module inside Thermal Moderator</a:t>
            </a:r>
          </a:p>
        </p:txBody>
      </p:sp>
      <p:cxnSp>
        <p:nvCxnSpPr>
          <p:cNvPr id="19" name="Gerade Verbindung mit Pfeil 18"/>
          <p:cNvCxnSpPr>
            <a:endCxn id="7" idx="3"/>
          </p:cNvCxnSpPr>
          <p:nvPr/>
        </p:nvCxnSpPr>
        <p:spPr>
          <a:xfrm flipH="1" flipV="1">
            <a:off x="7603911" y="3228035"/>
            <a:ext cx="496481" cy="741025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8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54" y="1502766"/>
            <a:ext cx="3356102" cy="252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 TIK3.1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Reflector (Beryllium reflector)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02254" y="3719828"/>
            <a:ext cx="238398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Acceptance test (Moscow)  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502766"/>
            <a:ext cx="3356102" cy="25200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130787" y="3719828"/>
            <a:ext cx="1728358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Beryllium assembly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218" y="4221368"/>
            <a:ext cx="3356102" cy="25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54" y="4221088"/>
            <a:ext cx="3356102" cy="252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89768" y="6444364"/>
            <a:ext cx="1130438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TIC welding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91311" y="6444084"/>
            <a:ext cx="1996059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Electron beam welding</a:t>
            </a:r>
          </a:p>
        </p:txBody>
      </p:sp>
    </p:spTree>
    <p:extLst>
      <p:ext uri="{BB962C8B-B14F-4D97-AF65-F5344CB8AC3E}">
        <p14:creationId xmlns:p14="http://schemas.microsoft.com/office/powerpoint/2010/main" val="77314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2022"/>
            <a:ext cx="8425562" cy="1126758"/>
          </a:xfrm>
        </p:spPr>
        <p:txBody>
          <a:bodyPr/>
          <a:lstStyle/>
          <a:p>
            <a:r>
              <a:rPr lang="en-US" dirty="0"/>
              <a:t>MRS TIK3.1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836712"/>
            <a:ext cx="8424672" cy="509994"/>
          </a:xfrm>
        </p:spPr>
        <p:txBody>
          <a:bodyPr/>
          <a:lstStyle/>
          <a:p>
            <a:r>
              <a:rPr lang="en-US" dirty="0"/>
              <a:t>Schedule status and outlook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010458"/>
              </p:ext>
            </p:extLst>
          </p:nvPr>
        </p:nvGraphicFramePr>
        <p:xfrm>
          <a:off x="358770" y="1124744"/>
          <a:ext cx="8424676" cy="489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Sub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Final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CDR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Manufacturing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Cold Moderator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Thermal Moderator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10-19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Beryllium Reflector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10-19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Vacuum Jacket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12-19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01-20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Crown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Bucket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Rotation</a:t>
                      </a:r>
                      <a:r>
                        <a:rPr lang="en-US" sz="1400" baseline="0" noProof="0" dirty="0"/>
                        <a:t> Unit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Shaft assembly (welded)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11-19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12-19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Radial bearing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10-19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Axial bearing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10-19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Frames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02-20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noProof="0" dirty="0"/>
                        <a:t>03-20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000">
                <a:tc gridSpan="7">
                  <a:txBody>
                    <a:bodyPr/>
                    <a:lstStyle/>
                    <a:p>
                      <a:endParaRPr lang="en-US" sz="8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M&amp;R Plug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noProof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b="1" noProof="0" dirty="0"/>
                        <a:t>03-20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b="1" noProof="0" dirty="0"/>
                        <a:t>04-20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07-20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err="1"/>
                        <a:t>n.a</a:t>
                      </a:r>
                      <a:r>
                        <a:rPr lang="en-US" sz="14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248895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53</TotalTime>
  <Words>1685</Words>
  <Application>Microsoft Macintosh PowerPoint</Application>
  <PresentationFormat>On-screen Show (4:3)</PresentationFormat>
  <Paragraphs>633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Wingdings</vt:lpstr>
      <vt:lpstr>Jülich</vt:lpstr>
      <vt:lpstr>JÜLICH contribution (TIK3.1, TIK3.2, TIK4.1 and NBEX)</vt:lpstr>
      <vt:lpstr>OUTLINE</vt:lpstr>
      <vt:lpstr>MRP TIK3.1</vt:lpstr>
      <vt:lpstr>MRS TIK3.1</vt:lpstr>
      <vt:lpstr>MRS Components</vt:lpstr>
      <vt:lpstr>MRP TIK3.1</vt:lpstr>
      <vt:lpstr>PowerPoint Presentation</vt:lpstr>
      <vt:lpstr>MRS TIK3.1</vt:lpstr>
      <vt:lpstr>MRS TIK3.1</vt:lpstr>
      <vt:lpstr>CMS TIK3.2 </vt:lpstr>
      <vt:lpstr>CMS TIK3.2 </vt:lpstr>
      <vt:lpstr>CMS TIK3.2 </vt:lpstr>
      <vt:lpstr>CMS TIK3.2 </vt:lpstr>
      <vt:lpstr>CMS TIK3.2 </vt:lpstr>
      <vt:lpstr>MRS TIK3.2</vt:lpstr>
      <vt:lpstr>MRS TIK3.2  / CMS SAT issue </vt:lpstr>
      <vt:lpstr>TMP TIK4.1</vt:lpstr>
      <vt:lpstr>MRS TIK4.1</vt:lpstr>
      <vt:lpstr>Neutron Beam Extraction System project 1 (Prototyp manufacturing) </vt:lpstr>
      <vt:lpstr>Neutron Beam Port Insert (NBPI) prototype for LOKI (project 1)</vt:lpstr>
      <vt:lpstr>Light Shutter test stand (LSS) (project 1)</vt:lpstr>
      <vt:lpstr>Horizontal Test Stand (HTS) (project 1)</vt:lpstr>
      <vt:lpstr>Insert Installation Tool (IIT) (project 1)</vt:lpstr>
      <vt:lpstr>Media Connector (project 1)</vt:lpstr>
      <vt:lpstr>Neutron Beam Extraction System Schedule status and outlook (phase 1) </vt:lpstr>
      <vt:lpstr>Test Phase (project 2)</vt:lpstr>
      <vt:lpstr>NBPI Series (project 3)</vt:lpstr>
      <vt:lpstr>NBPI Series Schedule status and outlook (project 3)</vt:lpstr>
      <vt:lpstr>summery</vt:lpstr>
      <vt:lpstr>Contractual issues 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Bessler</dc:creator>
  <cp:lastModifiedBy>Microsoft Office User</cp:lastModifiedBy>
  <cp:revision>393</cp:revision>
  <cp:lastPrinted>2019-03-11T14:43:18Z</cp:lastPrinted>
  <dcterms:created xsi:type="dcterms:W3CDTF">2018-01-29T08:17:57Z</dcterms:created>
  <dcterms:modified xsi:type="dcterms:W3CDTF">2019-09-17T10:10:16Z</dcterms:modified>
</cp:coreProperties>
</file>