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9"/>
  </p:notesMasterIdLst>
  <p:sldIdLst>
    <p:sldId id="349" r:id="rId3"/>
    <p:sldId id="580" r:id="rId4"/>
    <p:sldId id="469" r:id="rId5"/>
    <p:sldId id="350" r:id="rId6"/>
    <p:sldId id="783" r:id="rId7"/>
    <p:sldId id="748" r:id="rId8"/>
    <p:sldId id="464" r:id="rId9"/>
    <p:sldId id="775" r:id="rId10"/>
    <p:sldId id="466" r:id="rId11"/>
    <p:sldId id="465" r:id="rId12"/>
    <p:sldId id="781" r:id="rId13"/>
    <p:sldId id="776" r:id="rId14"/>
    <p:sldId id="761" r:id="rId15"/>
    <p:sldId id="739" r:id="rId16"/>
    <p:sldId id="734" r:id="rId17"/>
    <p:sldId id="780" r:id="rId18"/>
    <p:sldId id="771" r:id="rId19"/>
    <p:sldId id="705" r:id="rId20"/>
    <p:sldId id="773" r:id="rId21"/>
    <p:sldId id="774" r:id="rId22"/>
    <p:sldId id="706" r:id="rId23"/>
    <p:sldId id="512" r:id="rId24"/>
    <p:sldId id="389" r:id="rId25"/>
    <p:sldId id="782" r:id="rId26"/>
    <p:sldId id="784" r:id="rId27"/>
    <p:sldId id="702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3" autoAdjust="0"/>
    <p:restoredTop sz="93243" autoAdjust="0"/>
  </p:normalViewPr>
  <p:slideViewPr>
    <p:cSldViewPr>
      <p:cViewPr varScale="1">
        <p:scale>
          <a:sx n="125" d="100"/>
          <a:sy n="125" d="100"/>
        </p:scale>
        <p:origin x="192" y="62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CP for WP2 is He system,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67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141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11/09/2019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11/09/2019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2019-09-11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9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11/09/2019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d0/t7x3tmr51nl80dh0hmg2pdv5m38zmg/T/com.microsoft.Word/WebArchiveCopyPasteTempFiles/cidimage006.jpg@01D55BED.B1A5AF60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d0/t7x3tmr51nl80dh0hmg2pdv5m38zmg/T/com.microsoft.Word/WebArchiveCopyPasteTempFiles/cidimage001.png@01D55BED.B1A5AF60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file:////var/folders/d0/t7x3tmr51nl80dh0hmg2pdv5m38zmg/T/com.microsoft.Word/WebArchiveCopyPasteTempFiles/cidimage002.png@01D55BED.B1A5AF60" TargetMode="Externa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d0/t7x3tmr51nl80dh0hmg2pdv5m38zmg/T/com.microsoft.Word/WebArchiveCopyPasteTempFiles/cidimage004.jpg@01D55BED.B1A5AF6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d0/t7x3tmr51nl80dh0hmg2pdv5m38zmg/T/com.microsoft.Word/WebArchiveCopyPasteTempFiles/cidimage005.jpg@01D55BED.B1A5AF60" TargetMode="Externa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emf"/><Relationship Id="rId4" Type="http://schemas.openxmlformats.org/officeDocument/2006/relationships/package" Target="../embeddings/Microsoft_Excel_Worksheet1.xls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defTabSz="315314"/>
            <a:r>
              <a:rPr lang="en-GB" sz="4000" b="1" dirty="0">
                <a:solidFill>
                  <a:srgbClr val="FFFFFF"/>
                </a:solidFill>
              </a:rPr>
              <a:t>Target Sub-project Update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b="1" dirty="0">
                <a:solidFill>
                  <a:srgbClr val="FFFFFF"/>
                </a:solidFill>
              </a:rPr>
              <a:t>TCB.09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Rikard Linander </a:t>
            </a: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Acting Head of Target Division</a:t>
            </a:r>
            <a:endParaRPr lang="en-GB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12</a:t>
            </a:r>
            <a:r>
              <a:rPr lang="en-GB" sz="1400" baseline="30000" dirty="0">
                <a:solidFill>
                  <a:srgbClr val="FFFFFF"/>
                </a:solidFill>
              </a:rPr>
              <a:t>th</a:t>
            </a:r>
            <a:r>
              <a:rPr lang="en-GB" sz="1400" dirty="0">
                <a:solidFill>
                  <a:srgbClr val="FFFFFF"/>
                </a:solidFill>
              </a:rPr>
              <a:t> September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3380E-633D-466B-9ED6-DE2E3C90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installations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B0EAB4-9BF7-45F0-9A4E-AFEA34C2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1764D6-C232-974F-8567-363807CD2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- Embedments for Neutron Shield wall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01A57EE-729B-4F91-AAD8-6F83EDF81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484784"/>
            <a:ext cx="5558130" cy="451793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3B063E5-D048-400D-A659-62F2676F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3187979"/>
            <a:ext cx="4090942" cy="363795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1594B96-D06D-C04F-8D2A-D093F82F8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4337" name="Picture 6" descr="cid:image006.jpg@01D55906.BDE51340">
            <a:extLst>
              <a:ext uri="{FF2B5EF4-FFF2-40B4-BE49-F238E27FC236}">
                <a16:creationId xmlns:a16="http://schemas.microsoft.com/office/drawing/2014/main" id="{5280205A-AD2E-FA48-BC3B-9C6D8FD2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b="9832"/>
          <a:stretch>
            <a:fillRect/>
          </a:stretch>
        </p:blipFill>
        <p:spPr bwMode="auto">
          <a:xfrm>
            <a:off x="7645400" y="1484784"/>
            <a:ext cx="45466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2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66D4-BCBC-9F45-A7A5-3DFA1853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v-SE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So, Target has entered installation phase!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8680-63E6-A54C-B584-956725797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6638528" cy="2440088"/>
          </a:xfrm>
        </p:spPr>
        <p:txBody>
          <a:bodyPr/>
          <a:lstStyle/>
          <a:p>
            <a:r>
              <a:rPr lang="en-GB" altLang="sv-SE" sz="22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ACF liner plates will start being installed September</a:t>
            </a:r>
          </a:p>
          <a:p>
            <a:r>
              <a:rPr lang="en-GB" altLang="sv-SE" sz="22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Tuning Beam Dump is scheduled for installation in October/November</a:t>
            </a:r>
          </a:p>
          <a:p>
            <a:r>
              <a:rPr lang="en-GB" altLang="sv-SE" sz="22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Monolith Vessel installation activities begin in December/January.</a:t>
            </a:r>
          </a:p>
          <a:p>
            <a:r>
              <a:rPr lang="en-GB" altLang="sv-SE" sz="22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Cooling systems and HVAC installation starts 2019 Q1</a:t>
            </a:r>
          </a:p>
          <a:p>
            <a:endParaRPr lang="sv-SE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3EF0B-6BBE-BC41-99C0-87A0EF7E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C5A6F-EEA4-1E4D-8088-063787809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- </a:t>
            </a:r>
            <a:r>
              <a:rPr lang="sv-SE" dirty="0" err="1"/>
              <a:t>What’s</a:t>
            </a:r>
            <a:r>
              <a:rPr lang="sv-SE" dirty="0"/>
              <a:t> </a:t>
            </a:r>
            <a:r>
              <a:rPr lang="sv-SE" dirty="0" err="1"/>
              <a:t>next</a:t>
            </a:r>
            <a:r>
              <a:rPr lang="sv-SE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3637D-CBE3-544E-A39E-664D9ECE6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52" y="1963745"/>
            <a:ext cx="4930004" cy="3697503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E835F209-12DE-E946-9D6B-1CACC0A8D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7" b="20324"/>
          <a:stretch/>
        </p:blipFill>
        <p:spPr>
          <a:xfrm>
            <a:off x="648072" y="4149080"/>
            <a:ext cx="5807968" cy="25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E2671F-85D6-7645-A87B-A8BAA8934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Target Deliveries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17F42-96A9-6246-9AD9-F2031868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1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FCE88-1770-C944-A457-A48DEB34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Monolith Outer Shielding</a:t>
            </a:r>
            <a:endParaRPr lang="sv-S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B61571-BCC0-BA43-9F38-DEEB77EC4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8" y="1487709"/>
            <a:ext cx="6072554" cy="22750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D1C39-9612-7B41-B06A-838F5A2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F2218-8F38-C14B-BC9C-D33FE67BB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- Blocks ready for shipment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41370F-6535-8143-8BC4-61C916824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39603" y="2430116"/>
            <a:ext cx="4160262" cy="2275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E32CD-68E5-C64B-819B-23AC0465B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882" y="1487708"/>
            <a:ext cx="3770568" cy="2827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0909A-778C-4344-86D4-299F42F74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8" y="3762733"/>
            <a:ext cx="5027424" cy="3055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73C223-4031-1F46-8E4A-56F73CDE31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617" y="3762733"/>
            <a:ext cx="5027424" cy="3055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75B493-B715-6346-9133-99497C5F0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1810" y="2153869"/>
            <a:ext cx="5330962" cy="3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E0D24C-7B50-A446-BB8C-E56DE3B8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supply challenges</a:t>
            </a:r>
          </a:p>
        </p:txBody>
      </p:sp>
      <p:sp>
        <p:nvSpPr>
          <p:cNvPr id="7172" name="Espace réservé du numéro de diapositive 4">
            <a:extLst>
              <a:ext uri="{FF2B5EF4-FFF2-40B4-BE49-F238E27FC236}">
                <a16:creationId xmlns:a16="http://schemas.microsoft.com/office/drawing/2014/main" id="{11C97F37-8FE1-014F-9667-7105719B8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03647" indent="-232172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28688" indent="-185738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00163" indent="-185738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71638" indent="-185738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81D0B55-F121-5D43-B176-0C8F6D9E01CA}" type="slidenum">
              <a:rPr lang="en-US" altLang="fr-FR" sz="894">
                <a:solidFill>
                  <a:srgbClr val="000000"/>
                </a:solidFill>
              </a:rPr>
              <a:pPr/>
              <a:t>14</a:t>
            </a:fld>
            <a:endParaRPr lang="en-US" altLang="fr-FR" sz="894" dirty="0">
              <a:solidFill>
                <a:srgbClr val="00000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2B8C8C-F0AA-BE4B-8356-011DD208A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- Ingot surface cracking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AE361-F321-E34F-AE40-5BB02665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41" y="1966336"/>
            <a:ext cx="5853355" cy="4390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F52D6-6C2C-FE44-BB62-5B3E7FD24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11" y="1966339"/>
            <a:ext cx="5853353" cy="43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6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197A-A84C-B740-AA16-D4FB28C2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supply challenges</a:t>
            </a:r>
          </a:p>
        </p:txBody>
      </p:sp>
      <p:sp>
        <p:nvSpPr>
          <p:cNvPr id="7172" name="Espace réservé du numéro de diapositive 4">
            <a:extLst>
              <a:ext uri="{FF2B5EF4-FFF2-40B4-BE49-F238E27FC236}">
                <a16:creationId xmlns:a16="http://schemas.microsoft.com/office/drawing/2014/main" id="{11C97F37-8FE1-014F-9667-7105719B8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03647" indent="-232172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28688" indent="-185738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00163" indent="-185738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71638" indent="-185738"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95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81D0B55-F121-5D43-B176-0C8F6D9E01CA}" type="slidenum">
              <a:rPr lang="en-US" altLang="fr-FR" sz="894">
                <a:solidFill>
                  <a:srgbClr val="000000"/>
                </a:solidFill>
              </a:rPr>
              <a:pPr/>
              <a:t>15</a:t>
            </a:fld>
            <a:endParaRPr lang="en-US" altLang="fr-FR" sz="894" dirty="0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E5B92-1619-5144-9E58-9C3147C82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- Ingot surface cracking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564ED-39B7-3648-92B8-F4339277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8376" y="2357881"/>
            <a:ext cx="4680521" cy="3510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199A6B-5AD1-C247-AED7-3CA4F285F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99" y="1772815"/>
            <a:ext cx="6240693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F21934-73AD-E74A-92B2-F55BB222C66D}"/>
              </a:ext>
            </a:extLst>
          </p:cNvPr>
          <p:cNvGrpSpPr/>
          <p:nvPr/>
        </p:nvGrpSpPr>
        <p:grpSpPr>
          <a:xfrm>
            <a:off x="8472264" y="1522921"/>
            <a:ext cx="3654407" cy="4761422"/>
            <a:chOff x="8472264" y="1522921"/>
            <a:chExt cx="3654407" cy="47614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54E1B6-F07B-E94B-AFAA-810B0B21E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031215" y="2107987"/>
              <a:ext cx="4680521" cy="3510390"/>
            </a:xfrm>
            <a:prstGeom prst="rect">
              <a:avLst/>
            </a:prstGeom>
          </p:spPr>
        </p:pic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BFC2EB31-7618-7540-823B-919461DBC2C6}"/>
                </a:ext>
              </a:extLst>
            </p:cNvPr>
            <p:cNvSpPr/>
            <p:nvPr/>
          </p:nvSpPr>
          <p:spPr>
            <a:xfrm>
              <a:off x="8472264" y="2564904"/>
              <a:ext cx="2664296" cy="371943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3DF1B2-4277-764C-A63A-7CD6D424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supply challenges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3A08F-3BEE-0445-BE6F-EA2A68434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916832"/>
            <a:ext cx="10526960" cy="4345166"/>
          </a:xfrm>
        </p:spPr>
        <p:txBody>
          <a:bodyPr>
            <a:normAutofit/>
          </a:bodyPr>
          <a:lstStyle/>
          <a:p>
            <a:r>
              <a:rPr lang="en-GB" dirty="0"/>
              <a:t>Neutron Beam Port Blocks</a:t>
            </a:r>
          </a:p>
          <a:p>
            <a:pPr lvl="1"/>
            <a:r>
              <a:rPr lang="en-GB" dirty="0"/>
              <a:t>Start of installation currently carrying a </a:t>
            </a:r>
            <a:r>
              <a:rPr lang="en-GB" b="1" dirty="0"/>
              <a:t>negative float of 132 days to Target RBOT</a:t>
            </a:r>
          </a:p>
          <a:p>
            <a:pPr lvl="1"/>
            <a:r>
              <a:rPr lang="en-GB" dirty="0"/>
              <a:t>The lessons learned are that complicated, non-standard production requires </a:t>
            </a:r>
            <a:br>
              <a:rPr lang="en-GB" dirty="0"/>
            </a:br>
            <a:r>
              <a:rPr lang="en-GB" dirty="0"/>
              <a:t>more schedule contingency, and large industries are less agile and adaptive.</a:t>
            </a:r>
          </a:p>
          <a:p>
            <a:pPr lvl="1"/>
            <a:r>
              <a:rPr lang="en-GB" dirty="0"/>
              <a:t>Material quality issues, with </a:t>
            </a:r>
            <a:r>
              <a:rPr lang="en-GB" b="1" dirty="0"/>
              <a:t>severe edge cracking</a:t>
            </a:r>
            <a:r>
              <a:rPr lang="en-GB" dirty="0"/>
              <a:t>, were encountered and </a:t>
            </a:r>
            <a:r>
              <a:rPr lang="en-GB" b="1" dirty="0"/>
              <a:t>caused delays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The measures taken to mitigate further delays are </a:t>
            </a:r>
            <a:r>
              <a:rPr lang="en-GB" b="1" dirty="0"/>
              <a:t>weekly video meetings focusing on </a:t>
            </a:r>
            <a:br>
              <a:rPr lang="en-GB" b="1" dirty="0"/>
            </a:br>
            <a:r>
              <a:rPr lang="en-GB" b="1" dirty="0"/>
              <a:t>schedule, site visits, top management intervention, and enforcing agile decision making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The manufacturer’s remedy for schedule recovery is to </a:t>
            </a:r>
            <a:r>
              <a:rPr lang="en-GB" b="1" dirty="0"/>
              <a:t>redistribute some production between </a:t>
            </a:r>
            <a:br>
              <a:rPr lang="en-GB" b="1" dirty="0"/>
            </a:br>
            <a:r>
              <a:rPr lang="en-GB" b="1" dirty="0"/>
              <a:t>different facilities</a:t>
            </a:r>
            <a:r>
              <a:rPr lang="en-GB" dirty="0"/>
              <a:t>. We see more stability in their plan and </a:t>
            </a:r>
            <a:r>
              <a:rPr lang="en-GB" b="1" dirty="0"/>
              <a:t>recovery of two weeks</a:t>
            </a:r>
            <a:r>
              <a:rPr lang="en-GB" dirty="0"/>
              <a:t>. Without </a:t>
            </a:r>
            <a:br>
              <a:rPr lang="en-GB" dirty="0"/>
            </a:br>
            <a:r>
              <a:rPr lang="en-GB" dirty="0"/>
              <a:t>actions, the delay could easily have become doubled from the original 13 weeks instead.</a:t>
            </a:r>
          </a:p>
          <a:p>
            <a:pPr lvl="1"/>
            <a:r>
              <a:rPr lang="en-GB" dirty="0"/>
              <a:t>Further measures will be to secure flexible planning and coordination of the the subsequent </a:t>
            </a:r>
            <a:br>
              <a:rPr lang="en-GB" dirty="0"/>
            </a:br>
            <a:r>
              <a:rPr lang="en-GB" dirty="0"/>
              <a:t>workshop machining phase with the manufacturing company.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3230D-D0CD-2C43-B950-E4B0DDF8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A44931-199A-D14E-921D-7207A9341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- Current main Target sub-project schedule concern</a:t>
            </a:r>
          </a:p>
        </p:txBody>
      </p:sp>
    </p:spTree>
    <p:extLst>
      <p:ext uri="{BB962C8B-B14F-4D97-AF65-F5344CB8AC3E}">
        <p14:creationId xmlns:p14="http://schemas.microsoft.com/office/powerpoint/2010/main" val="1800896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9656AE-6C1F-EC4B-A4D3-0E05CA1C3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8" t="28958" r="9930"/>
          <a:stretch/>
        </p:blipFill>
        <p:spPr>
          <a:xfrm>
            <a:off x="0" y="1424993"/>
            <a:ext cx="6120680" cy="4593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A0F42-4AAB-7445-B22D-6A8416B2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Neutron Beam Port Tubes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238B6-EE59-474C-AB04-45AF167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F7E07-9231-FF46-84AF-F87DAA8C5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- In manufacturing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A4E37-9A1E-7841-AE58-85063E40D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t="19463" b="17538"/>
          <a:stretch/>
        </p:blipFill>
        <p:spPr>
          <a:xfrm>
            <a:off x="5193987" y="2537520"/>
            <a:ext cx="4161910" cy="43204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F89A5C-376D-0F47-B7C3-D5DF6172B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6" t="24668" b="8746"/>
          <a:stretch/>
        </p:blipFill>
        <p:spPr>
          <a:xfrm>
            <a:off x="8429203" y="1430441"/>
            <a:ext cx="3762797" cy="454616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A9ACDC-86B3-AC4A-946A-CA48344FFCE2}"/>
              </a:ext>
            </a:extLst>
          </p:cNvPr>
          <p:cNvSpPr txBox="1"/>
          <p:nvPr/>
        </p:nvSpPr>
        <p:spPr>
          <a:xfrm>
            <a:off x="119336" y="6054752"/>
            <a:ext cx="4104456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Bottom part of port tube, with insert alignment features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73863-40BF-B445-AFBD-EE9F57FCE41C}"/>
              </a:ext>
            </a:extLst>
          </p:cNvPr>
          <p:cNvSpPr txBox="1"/>
          <p:nvPr/>
        </p:nvSpPr>
        <p:spPr>
          <a:xfrm>
            <a:off x="6369835" y="1829634"/>
            <a:ext cx="1728192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sv-SE" sz="2000" dirty="0"/>
              <a:t>Port </a:t>
            </a:r>
            <a:r>
              <a:rPr lang="sv-SE" sz="2000" dirty="0" err="1"/>
              <a:t>flange</a:t>
            </a:r>
            <a:r>
              <a:rPr lang="sv-SE" sz="2000" dirty="0"/>
              <a:t> </a:t>
            </a:r>
            <a:r>
              <a:rPr lang="sv-SE" sz="2000" dirty="0" err="1"/>
              <a:t>raw</a:t>
            </a:r>
            <a:r>
              <a:rPr lang="sv-SE" sz="2000" dirty="0"/>
              <a:t> material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931F0-7B23-7543-99CD-CBC697ABDFDC}"/>
              </a:ext>
            </a:extLst>
          </p:cNvPr>
          <p:cNvSpPr txBox="1"/>
          <p:nvPr/>
        </p:nvSpPr>
        <p:spPr>
          <a:xfrm>
            <a:off x="9552384" y="6054752"/>
            <a:ext cx="2582877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Top parts of port tubes</a:t>
            </a:r>
          </a:p>
        </p:txBody>
      </p:sp>
    </p:spTree>
    <p:extLst>
      <p:ext uri="{BB962C8B-B14F-4D97-AF65-F5344CB8AC3E}">
        <p14:creationId xmlns:p14="http://schemas.microsoft.com/office/powerpoint/2010/main" val="103400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5D30-F03A-7247-BE6E-76236D46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Beam Port Insert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5A4B7-C589-1747-9CD9-FDECD1C7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717EA-3D0A-D248-88EF-284D92EA0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- Manufacturing Prototype</a:t>
            </a:r>
          </a:p>
        </p:txBody>
      </p:sp>
      <p:pic>
        <p:nvPicPr>
          <p:cNvPr id="15361" name="Picture 12" descr="cid:image001.png@01D55906.BDE51340">
            <a:extLst>
              <a:ext uri="{FF2B5EF4-FFF2-40B4-BE49-F238E27FC236}">
                <a16:creationId xmlns:a16="http://schemas.microsoft.com/office/drawing/2014/main" id="{33FBA9BA-B30B-1947-BAEB-09FFA53B9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7"/>
          <a:stretch>
            <a:fillRect/>
          </a:stretch>
        </p:blipFill>
        <p:spPr bwMode="auto">
          <a:xfrm>
            <a:off x="0" y="2863928"/>
            <a:ext cx="5868652" cy="39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11" descr="cid:image002.png@01D55906.BDE51340">
            <a:extLst>
              <a:ext uri="{FF2B5EF4-FFF2-40B4-BE49-F238E27FC236}">
                <a16:creationId xmlns:a16="http://schemas.microsoft.com/office/drawing/2014/main" id="{F6E11794-DA56-D542-AD6D-69B1DC0BC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r="3855" b="46966"/>
          <a:stretch>
            <a:fillRect/>
          </a:stretch>
        </p:blipFill>
        <p:spPr bwMode="auto">
          <a:xfrm>
            <a:off x="-10814" y="1412776"/>
            <a:ext cx="587946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C64BBE-D354-8340-8F6A-FD441EF047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8934" r="17593" b="11943"/>
          <a:stretch/>
        </p:blipFill>
        <p:spPr>
          <a:xfrm>
            <a:off x="5860147" y="2159956"/>
            <a:ext cx="6331854" cy="39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6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5A4B7-C589-1747-9CD9-FDECD1C7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22B121-047F-074D-A5AC-8F356117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3" b="20649"/>
          <a:stretch/>
        </p:blipFill>
        <p:spPr>
          <a:xfrm>
            <a:off x="7715375" y="1446586"/>
            <a:ext cx="4476625" cy="327855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6FD679D-07F3-D048-A3EC-5C0202C4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/>
              <a:t>Neutron Beam Port Insert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25F549C-BC33-664C-B58A-97FF2A1284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/>
              <a:t>- Manufacturing Prototype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E57258-5E9E-FD44-8B93-305F723FD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5" b="22887"/>
          <a:stretch/>
        </p:blipFill>
        <p:spPr>
          <a:xfrm>
            <a:off x="8291" y="1446587"/>
            <a:ext cx="4719557" cy="3350565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B66DE2-198F-D047-969C-799EEE996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16924"/>
          <a:stretch/>
        </p:blipFill>
        <p:spPr>
          <a:xfrm>
            <a:off x="2854905" y="3514839"/>
            <a:ext cx="5545351" cy="33305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E3EEFA-0B3B-C64E-8B1F-531B59E4D7B5}"/>
              </a:ext>
            </a:extLst>
          </p:cNvPr>
          <p:cNvSpPr txBox="1"/>
          <p:nvPr/>
        </p:nvSpPr>
        <p:spPr>
          <a:xfrm>
            <a:off x="8291" y="4823023"/>
            <a:ext cx="2952328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Void for Neutron Beam Optics Assembly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261A69-D7F1-3A40-A5BC-9398E83E0195}"/>
              </a:ext>
            </a:extLst>
          </p:cNvPr>
          <p:cNvSpPr txBox="1"/>
          <p:nvPr/>
        </p:nvSpPr>
        <p:spPr>
          <a:xfrm>
            <a:off x="3935760" y="5621239"/>
            <a:ext cx="180020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Neutrons here!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0BB0D0-F46A-4B44-931B-248FE1D3BCCF}"/>
              </a:ext>
            </a:extLst>
          </p:cNvPr>
          <p:cNvSpPr txBox="1"/>
          <p:nvPr/>
        </p:nvSpPr>
        <p:spPr>
          <a:xfrm>
            <a:off x="9048328" y="4776856"/>
            <a:ext cx="295232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Cut-out for rollers</a:t>
            </a:r>
          </a:p>
        </p:txBody>
      </p:sp>
    </p:spTree>
    <p:extLst>
      <p:ext uri="{BB962C8B-B14F-4D97-AF65-F5344CB8AC3E}">
        <p14:creationId xmlns:p14="http://schemas.microsoft.com/office/powerpoint/2010/main" val="3052880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Target sub-project is 47% complete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Current budget at completion for the ESS Target Sub-project is 222M€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Earned value end of August 2019 is 104M€</a:t>
            </a:r>
          </a:p>
          <a:p>
            <a:r>
              <a:rPr lang="en-US" altLang="sv-SE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Since the re-baseline mid 2018 CF has held the site early access dates</a:t>
            </a:r>
          </a:p>
          <a:p>
            <a:r>
              <a:rPr lang="en-GB" altLang="sv-SE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Ready for Beam milestone is March 2022 </a:t>
            </a:r>
          </a:p>
          <a:p>
            <a:pPr lvl="1"/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Currently the sub-project is carrying a negative float of about 6 months.</a:t>
            </a:r>
          </a:p>
          <a:p>
            <a:pPr lvl="1"/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Target WP installations are with &lt; 40 days float to Critical Path.</a:t>
            </a:r>
          </a:p>
          <a:p>
            <a:r>
              <a:rPr lang="en-US" sz="2400" dirty="0"/>
              <a:t>Several heavy steel structures (~700 </a:t>
            </a:r>
            <a:r>
              <a:rPr lang="en-US" sz="2400" dirty="0" err="1"/>
              <a:t>tonnes</a:t>
            </a:r>
            <a:r>
              <a:rPr lang="en-US" sz="2400" dirty="0"/>
              <a:t>) have been installed, including monolith vessel supports, baseplate, ground shielding, and D2T shielding</a:t>
            </a:r>
          </a:p>
          <a:p>
            <a:r>
              <a:rPr lang="en-GB" sz="2400" dirty="0"/>
              <a:t>Raw material for monolith vessel delivered to manufacturer. </a:t>
            </a:r>
            <a:br>
              <a:rPr lang="en-GB" sz="2400" dirty="0"/>
            </a:br>
            <a:r>
              <a:rPr lang="en-GB" sz="2400" dirty="0"/>
              <a:t>On track for delivery of this in-kind element by end of this year.</a:t>
            </a:r>
          </a:p>
          <a:p>
            <a:r>
              <a:rPr lang="en-GB" sz="2400" dirty="0"/>
              <a:t>Commissioning of the Target Moderator </a:t>
            </a:r>
            <a:r>
              <a:rPr lang="en-GB" sz="2400" dirty="0" err="1"/>
              <a:t>CryoPlant</a:t>
            </a:r>
            <a:r>
              <a:rPr lang="en-GB" sz="2400" dirty="0"/>
              <a:t> has been completed.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685835" indent="-263782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055129" indent="-211026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477182" indent="-21102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1899234" indent="-211026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321285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743337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165389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587441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619F5-0E6A-E14E-86D1-E42AE1DB5408}" type="slidenum">
              <a:rPr lang="sv-SE" altLang="x-none" sz="1108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sv-SE" altLang="x-none" sz="1108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B7BF0-6609-9042-86F9-455542E54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2527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A160-9A6B-3540-8527-8BE3D589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Insert Installation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73A07-620D-5740-9D50-E8098FE5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034E2-8073-904B-BD0A-0A3378A0B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- In manufacturing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BB1F48-072B-A740-A4F3-79F5AD2ED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441600"/>
            <a:ext cx="4054263" cy="5405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B24550-B569-0E4E-85BA-FFD216E9E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r="24540"/>
          <a:stretch/>
        </p:blipFill>
        <p:spPr>
          <a:xfrm>
            <a:off x="1121813" y="1441600"/>
            <a:ext cx="4830172" cy="54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09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CA77-6A02-9949-9FBB-3839ED6D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Neutron Beam Extraction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BFB42-D496-0642-A82F-D1962DBF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F588C-1DE0-EF46-8249-B7CB49954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- Test Stand Frames</a:t>
            </a:r>
          </a:p>
        </p:txBody>
      </p:sp>
      <p:pic>
        <p:nvPicPr>
          <p:cNvPr id="16385" name="Picture 9" descr="cid:image004.jpg@01D55906.BDE51340">
            <a:extLst>
              <a:ext uri="{FF2B5EF4-FFF2-40B4-BE49-F238E27FC236}">
                <a16:creationId xmlns:a16="http://schemas.microsoft.com/office/drawing/2014/main" id="{392B78AD-E490-4D48-B83B-BD6E58F5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1" y="1556792"/>
            <a:ext cx="5953625" cy="44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8" descr="cid:image005.jpg@01D55906.BDE51340">
            <a:extLst>
              <a:ext uri="{FF2B5EF4-FFF2-40B4-BE49-F238E27FC236}">
                <a16:creationId xmlns:a16="http://schemas.microsoft.com/office/drawing/2014/main" id="{8ADC7E9D-D21C-904F-A49D-9A083976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75" y="1557106"/>
            <a:ext cx="5959389" cy="44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F0E05-A8B4-CD49-9936-534A5327F9CF}"/>
              </a:ext>
            </a:extLst>
          </p:cNvPr>
          <p:cNvSpPr txBox="1"/>
          <p:nvPr/>
        </p:nvSpPr>
        <p:spPr>
          <a:xfrm>
            <a:off x="1271464" y="6093296"/>
            <a:ext cx="3600400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Horizontal test stand 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7D7DC-DC9D-8D4B-9282-BCD3846A640F}"/>
              </a:ext>
            </a:extLst>
          </p:cNvPr>
          <p:cNvSpPr txBox="1"/>
          <p:nvPr/>
        </p:nvSpPr>
        <p:spPr>
          <a:xfrm>
            <a:off x="7536160" y="6093296"/>
            <a:ext cx="3600400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Vertical test stand frame</a:t>
            </a:r>
          </a:p>
        </p:txBody>
      </p:sp>
    </p:spTree>
    <p:extLst>
      <p:ext uri="{BB962C8B-B14F-4D97-AF65-F5344CB8AC3E}">
        <p14:creationId xmlns:p14="http://schemas.microsoft.com/office/powerpoint/2010/main" val="1555776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E1B50B-69CB-A047-85E4-0768FC14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Target Safety System</a:t>
            </a:r>
            <a:endParaRPr lang="sv-SE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BB760FB-8206-A242-AA6E-D8641A37A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65" y="1585151"/>
            <a:ext cx="5793317" cy="4344988"/>
          </a:xfrm>
          <a:ln w="19050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7A835-9792-F646-960E-8949FD91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F0A6C-C15E-EE4D-B826-323BE8D28D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- TSS mock-up operational!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CDB629-1FC8-5448-8975-F0044ED23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7" y="3757645"/>
            <a:ext cx="3875699" cy="29067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27065E-6906-9B4C-9725-3CE45F417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023" y="1484784"/>
            <a:ext cx="3803915" cy="28529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E67315-E64A-6848-A085-B4DF3F395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5236" y="4158292"/>
            <a:ext cx="3631010" cy="26601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1742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E37431-91D9-FB4B-9AF3-BB6882E4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Target Safety System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15C88-86B0-1447-BA4B-DD496FB5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13085C-F811-B749-AE04-C3AB07A8F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- Mock-up tests of Target Wheel rotation sensors for the TSS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8BDDDC-E682-8945-A82D-96B809AD97BD}"/>
              </a:ext>
            </a:extLst>
          </p:cNvPr>
          <p:cNvGrpSpPr/>
          <p:nvPr/>
        </p:nvGrpSpPr>
        <p:grpSpPr>
          <a:xfrm>
            <a:off x="1788246" y="1484785"/>
            <a:ext cx="8556227" cy="5240544"/>
            <a:chOff x="616949" y="1700808"/>
            <a:chExt cx="8203523" cy="50245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6B8624-8EAF-5F4E-8899-83C97EEDC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7721" y="2163340"/>
              <a:ext cx="5529518" cy="3776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5F6A8C-39A8-9C49-B6C0-C3BA077D0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0112" y="5032474"/>
              <a:ext cx="2539280" cy="16928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B11F87-9EE3-7443-A7B4-0796FB911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949" y="1700808"/>
              <a:ext cx="2201544" cy="16928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B6D04D-C8D5-2D4A-BB5B-5C27B975B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2280" y="3138145"/>
              <a:ext cx="1728192" cy="20574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54837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Concluding remarks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Several heavy steel structures (~700 </a:t>
            </a:r>
            <a:r>
              <a:rPr lang="en-US" sz="2400" dirty="0" err="1"/>
              <a:t>tonnes</a:t>
            </a:r>
            <a:r>
              <a:rPr lang="en-US" sz="2400" dirty="0"/>
              <a:t>) have been installed, including monolith vessel supports, baseplate, ground shielding, and D2T shielding.</a:t>
            </a:r>
          </a:p>
          <a:p>
            <a:endParaRPr lang="en-GB" sz="2400" dirty="0"/>
          </a:p>
          <a:p>
            <a:r>
              <a:rPr lang="en-GB" sz="2400" dirty="0"/>
              <a:t>Hardware deliveries are arriving continuously and are kept in storage, awaiting installation.</a:t>
            </a:r>
          </a:p>
          <a:p>
            <a:endParaRPr lang="en-GB" sz="2400" dirty="0"/>
          </a:p>
          <a:p>
            <a:r>
              <a:rPr lang="en-GB" sz="2400" dirty="0"/>
              <a:t>Main installations will ramp up to full speed by end of 2019.</a:t>
            </a:r>
          </a:p>
          <a:p>
            <a:endParaRPr lang="en-GB" altLang="sv-SE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en-GB" altLang="sv-SE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Ready for Beam milestone is March 2022.</a:t>
            </a:r>
            <a:endParaRPr lang="en-GB" altLang="sv-SE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685835" indent="-263782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055129" indent="-211026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477182" indent="-21102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1899234" indent="-211026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321285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743337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165389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587441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619F5-0E6A-E14E-86D1-E42AE1DB5408}" type="slidenum">
              <a:rPr lang="sv-SE" altLang="x-none" sz="1108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sv-SE" altLang="x-none" sz="1108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B3637-E70A-D947-BBD5-C57EBC479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825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2CF6-9C9C-7B41-A442-9460F195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In-kind related schedule variances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EA206-808C-FF46-AD75-71003D10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331C0-D3C3-BF42-B8B5-D2264563A4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259A08-0DE4-8742-AD5A-1C9CFF630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7"/>
          <a:stretch/>
        </p:blipFill>
        <p:spPr>
          <a:xfrm>
            <a:off x="216987" y="1556792"/>
            <a:ext cx="11758026" cy="5181488"/>
          </a:xfrm>
        </p:spPr>
      </p:pic>
    </p:spTree>
    <p:extLst>
      <p:ext uri="{BB962C8B-B14F-4D97-AF65-F5344CB8AC3E}">
        <p14:creationId xmlns:p14="http://schemas.microsoft.com/office/powerpoint/2010/main" val="1268037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7568" y="3285396"/>
            <a:ext cx="3240360" cy="609522"/>
          </a:xfrm>
          <a:prstGeom prst="rect">
            <a:avLst/>
          </a:prstGeom>
          <a:solidFill>
            <a:srgbClr val="C3D69B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62">
              <a:solidFill>
                <a:schemeClr val="lt1"/>
              </a:solidFill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Target In-Kind Packages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685835" indent="-263782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055129" indent="-211026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477182" indent="-21102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1899234" indent="-211026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321285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743337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165389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587441" indent="-21102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3E6A63-E656-9943-87A3-30F7A651C843}" type="slidenum">
              <a:rPr lang="sv-SE" altLang="x-none" sz="1108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sv-SE" altLang="x-none" sz="1108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07568" y="2596665"/>
            <a:ext cx="3240360" cy="609522"/>
          </a:xfrm>
          <a:prstGeom prst="rect">
            <a:avLst/>
          </a:prstGeom>
          <a:solidFill>
            <a:srgbClr val="E6B9B8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62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07568" y="4637947"/>
            <a:ext cx="3240360" cy="663261"/>
          </a:xfrm>
          <a:prstGeom prst="rect">
            <a:avLst/>
          </a:prstGeom>
          <a:solidFill>
            <a:srgbClr val="93CDDD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62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00199" y="3960936"/>
            <a:ext cx="3241948" cy="6095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62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916832"/>
            <a:ext cx="3699501" cy="3770042"/>
          </a:xfrm>
        </p:spPr>
        <p:txBody>
          <a:bodyPr>
            <a:normAutofit/>
          </a:bodyPr>
          <a:lstStyle/>
          <a:p>
            <a:pPr marL="49825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Target Sub-Project has 22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in-kind work elements</a:t>
            </a:r>
          </a:p>
          <a:p>
            <a:pPr marL="586183" lvl="1" indent="-212491">
              <a:defRPr/>
            </a:pPr>
            <a:r>
              <a:rPr lang="en-US" dirty="0">
                <a:solidFill>
                  <a:srgbClr val="000000"/>
                </a:solidFill>
              </a:rPr>
              <a:t>TA or CA signed for 10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work elements</a:t>
            </a:r>
          </a:p>
          <a:p>
            <a:pPr marL="586183" lvl="1" indent="-212491">
              <a:defRPr/>
            </a:pPr>
            <a:r>
              <a:rPr lang="en-US" dirty="0">
                <a:solidFill>
                  <a:srgbClr val="000000"/>
                </a:solidFill>
              </a:rPr>
              <a:t>Partner selected for another 4 work elements</a:t>
            </a:r>
          </a:p>
          <a:p>
            <a:pPr marL="586183" lvl="1" indent="-212491"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586183" lvl="1" indent="-212491">
              <a:defRPr/>
            </a:pPr>
            <a:r>
              <a:rPr lang="en-US" dirty="0">
                <a:solidFill>
                  <a:srgbClr val="000000"/>
                </a:solidFill>
              </a:rPr>
              <a:t>Completed 2</a:t>
            </a:r>
          </a:p>
          <a:p>
            <a:pPr marL="586183" lvl="1" indent="-212491"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586183" lvl="1" indent="-212491">
              <a:defRPr/>
            </a:pPr>
            <a:r>
              <a:rPr lang="en-US" dirty="0">
                <a:solidFill>
                  <a:schemeClr val="tx1"/>
                </a:solidFill>
              </a:rPr>
              <a:t>Self Performing 6 work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5D7A1-7D30-1543-BC67-71FC25485103}"/>
              </a:ext>
            </a:extLst>
          </p:cNvPr>
          <p:cNvSpPr txBox="1"/>
          <p:nvPr/>
        </p:nvSpPr>
        <p:spPr>
          <a:xfrm>
            <a:off x="1974849" y="6231073"/>
            <a:ext cx="598356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/>
              <a:t>78.2M€ total Inkind achieved, this represents 37% of Target Budget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ED7FE3-7E7B-9B48-94E3-3A40F5B11E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63063" y="1636974"/>
          <a:ext cx="4079631" cy="458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4419600" imgH="4965700" progId="Excel.Sheet.12">
                  <p:embed/>
                </p:oleObj>
              </mc:Choice>
              <mc:Fallback>
                <p:oleObj name="Worksheet" r:id="rId4" imgW="4419600" imgH="49657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1ED7FE3-7E7B-9B48-94E3-3A40F5B11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63063" y="1636974"/>
                        <a:ext cx="4079631" cy="458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925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5699" tIns="42850" rIns="85699" bIns="42850" rtlCol="0" anchor="ctr">
            <a:normAutofit/>
          </a:bodyPr>
          <a:lstStyle/>
          <a:p>
            <a:pPr marL="15875" indent="-15875"/>
            <a:r>
              <a:rPr lang="en-GB" sz="3600" i="1" dirty="0"/>
              <a:t>High Level Schedule (CP items)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3</a:t>
            </a:fld>
            <a:endParaRPr lang="sv-SE"/>
          </a:p>
        </p:txBody>
      </p:sp>
      <p:sp>
        <p:nvSpPr>
          <p:cNvPr id="52" name="TextBox 51"/>
          <p:cNvSpPr txBox="1"/>
          <p:nvPr/>
        </p:nvSpPr>
        <p:spPr>
          <a:xfrm>
            <a:off x="5519937" y="6551766"/>
            <a:ext cx="1117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Delivery to site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95800" y="6551766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CDR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4079776" y="6623774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287689" y="6551766"/>
            <a:ext cx="420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PDR</a:t>
            </a:r>
          </a:p>
        </p:txBody>
      </p:sp>
      <p:sp>
        <p:nvSpPr>
          <p:cNvPr id="56" name="Isosceles Triangle 55"/>
          <p:cNvSpPr/>
          <p:nvPr/>
        </p:nvSpPr>
        <p:spPr>
          <a:xfrm>
            <a:off x="3071664" y="6623774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Isosceles Triangle 56"/>
          <p:cNvSpPr/>
          <p:nvPr/>
        </p:nvSpPr>
        <p:spPr>
          <a:xfrm>
            <a:off x="5303912" y="6623774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8533266" y="6551766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System test completed </a:t>
            </a:r>
          </a:p>
        </p:txBody>
      </p:sp>
      <p:sp>
        <p:nvSpPr>
          <p:cNvPr id="110" name="Isosceles Triangle 29"/>
          <p:cNvSpPr/>
          <p:nvPr/>
        </p:nvSpPr>
        <p:spPr>
          <a:xfrm>
            <a:off x="8384460" y="6596572"/>
            <a:ext cx="128946" cy="1270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Isosceles Triangle 27"/>
          <p:cNvSpPr/>
          <p:nvPr/>
        </p:nvSpPr>
        <p:spPr>
          <a:xfrm>
            <a:off x="6748136" y="6614368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6903581" y="6551766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Start of Installation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C89ADF5-56EE-D740-9D99-0F61EDEBCE14}"/>
              </a:ext>
            </a:extLst>
          </p:cNvPr>
          <p:cNvSpPr/>
          <p:nvPr/>
        </p:nvSpPr>
        <p:spPr>
          <a:xfrm>
            <a:off x="9217688" y="1484768"/>
            <a:ext cx="1166204" cy="4968128"/>
          </a:xfrm>
          <a:prstGeom prst="rect">
            <a:avLst/>
          </a:prstGeom>
          <a:solidFill>
            <a:srgbClr val="0000FF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618D4765-5517-3643-9BF0-93570A730F0B}"/>
              </a:ext>
            </a:extLst>
          </p:cNvPr>
          <p:cNvSpPr/>
          <p:nvPr/>
        </p:nvSpPr>
        <p:spPr>
          <a:xfrm>
            <a:off x="6978654" y="1484783"/>
            <a:ext cx="1126505" cy="4968111"/>
          </a:xfrm>
          <a:prstGeom prst="rect">
            <a:avLst/>
          </a:prstGeom>
          <a:solidFill>
            <a:srgbClr val="0000FF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E691683-D109-BE41-B0C7-D5B0728B4330}"/>
              </a:ext>
            </a:extLst>
          </p:cNvPr>
          <p:cNvSpPr/>
          <p:nvPr/>
        </p:nvSpPr>
        <p:spPr>
          <a:xfrm>
            <a:off x="4799857" y="1484783"/>
            <a:ext cx="1205579" cy="4968111"/>
          </a:xfrm>
          <a:prstGeom prst="rect">
            <a:avLst/>
          </a:prstGeom>
          <a:solidFill>
            <a:srgbClr val="0000FF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341BDDC-CBB3-554B-A547-4C2ABEE2A2F8}"/>
              </a:ext>
            </a:extLst>
          </p:cNvPr>
          <p:cNvSpPr txBox="1"/>
          <p:nvPr/>
        </p:nvSpPr>
        <p:spPr>
          <a:xfrm>
            <a:off x="1658400" y="3982340"/>
            <a:ext cx="2198038" cy="297962"/>
          </a:xfrm>
          <a:prstGeom prst="rect">
            <a:avLst/>
          </a:prstGeom>
          <a:noFill/>
        </p:spPr>
        <p:txBody>
          <a:bodyPr wrap="none" tIns="36000" rtlCol="0">
            <a:spAutoFit/>
          </a:bodyPr>
          <a:lstStyle/>
          <a:p>
            <a:r>
              <a:rPr lang="en-US" sz="1400" b="1" dirty="0"/>
              <a:t>Target Wheel Drive &amp; Shaft</a:t>
            </a:r>
          </a:p>
        </p:txBody>
      </p:sp>
      <p:sp>
        <p:nvSpPr>
          <p:cNvPr id="134" name="Isosceles Triangle 15">
            <a:extLst>
              <a:ext uri="{FF2B5EF4-FFF2-40B4-BE49-F238E27FC236}">
                <a16:creationId xmlns:a16="http://schemas.microsoft.com/office/drawing/2014/main" id="{0C15CC0E-4847-9945-8405-8282276EEF1C}"/>
              </a:ext>
            </a:extLst>
          </p:cNvPr>
          <p:cNvSpPr/>
          <p:nvPr/>
        </p:nvSpPr>
        <p:spPr>
          <a:xfrm>
            <a:off x="4526894" y="4871024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1C3A6C1-0B6A-7D43-B860-4E2494EF467C}"/>
              </a:ext>
            </a:extLst>
          </p:cNvPr>
          <p:cNvSpPr txBox="1"/>
          <p:nvPr/>
        </p:nvSpPr>
        <p:spPr>
          <a:xfrm>
            <a:off x="4151784" y="149187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2017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C79CDDA-0F0B-C64C-9FF9-146393EBA485}"/>
              </a:ext>
            </a:extLst>
          </p:cNvPr>
          <p:cNvSpPr txBox="1"/>
          <p:nvPr/>
        </p:nvSpPr>
        <p:spPr>
          <a:xfrm>
            <a:off x="4799856" y="1491879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2018</a:t>
            </a:r>
          </a:p>
          <a:p>
            <a:r>
              <a:rPr lang="en-US" sz="1200" dirty="0"/>
              <a:t>Q1  Q2  Q3  Q4</a:t>
            </a:r>
          </a:p>
        </p:txBody>
      </p:sp>
      <p:sp>
        <p:nvSpPr>
          <p:cNvPr id="143" name="Isosceles Triangle 24">
            <a:extLst>
              <a:ext uri="{FF2B5EF4-FFF2-40B4-BE49-F238E27FC236}">
                <a16:creationId xmlns:a16="http://schemas.microsoft.com/office/drawing/2014/main" id="{ED19008E-070B-C643-AEA6-24442696FCD9}"/>
              </a:ext>
            </a:extLst>
          </p:cNvPr>
          <p:cNvSpPr/>
          <p:nvPr/>
        </p:nvSpPr>
        <p:spPr>
          <a:xfrm>
            <a:off x="4511824" y="5353657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Isosceles Triangle 26">
            <a:extLst>
              <a:ext uri="{FF2B5EF4-FFF2-40B4-BE49-F238E27FC236}">
                <a16:creationId xmlns:a16="http://schemas.microsoft.com/office/drawing/2014/main" id="{A47BB3EB-3EBA-E446-A9B6-1B7E4609C645}"/>
              </a:ext>
            </a:extLst>
          </p:cNvPr>
          <p:cNvSpPr/>
          <p:nvPr/>
        </p:nvSpPr>
        <p:spPr>
          <a:xfrm>
            <a:off x="6255086" y="4861344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Isosceles Triangle 27">
            <a:extLst>
              <a:ext uri="{FF2B5EF4-FFF2-40B4-BE49-F238E27FC236}">
                <a16:creationId xmlns:a16="http://schemas.microsoft.com/office/drawing/2014/main" id="{988C36C3-C02C-134F-82AD-08FF4AA8F726}"/>
              </a:ext>
            </a:extLst>
          </p:cNvPr>
          <p:cNvSpPr/>
          <p:nvPr/>
        </p:nvSpPr>
        <p:spPr>
          <a:xfrm>
            <a:off x="6903158" y="5373216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2A3A29B3-B8DE-6943-96BA-892F44C882DC}"/>
              </a:ext>
            </a:extLst>
          </p:cNvPr>
          <p:cNvCxnSpPr>
            <a:cxnSpLocks/>
          </p:cNvCxnSpPr>
          <p:nvPr/>
        </p:nvCxnSpPr>
        <p:spPr>
          <a:xfrm>
            <a:off x="4185956" y="5496425"/>
            <a:ext cx="4264221" cy="20807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Isosceles Triangle 29">
            <a:extLst>
              <a:ext uri="{FF2B5EF4-FFF2-40B4-BE49-F238E27FC236}">
                <a16:creationId xmlns:a16="http://schemas.microsoft.com/office/drawing/2014/main" id="{A537638F-04FC-9D44-936F-F48C49B05CD9}"/>
              </a:ext>
            </a:extLst>
          </p:cNvPr>
          <p:cNvSpPr/>
          <p:nvPr/>
        </p:nvSpPr>
        <p:spPr>
          <a:xfrm>
            <a:off x="9411543" y="3982479"/>
            <a:ext cx="128946" cy="1270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Isosceles Triangle 31">
            <a:extLst>
              <a:ext uri="{FF2B5EF4-FFF2-40B4-BE49-F238E27FC236}">
                <a16:creationId xmlns:a16="http://schemas.microsoft.com/office/drawing/2014/main" id="{41141267-741E-124F-BF92-D2B64EC18CFE}"/>
              </a:ext>
            </a:extLst>
          </p:cNvPr>
          <p:cNvSpPr/>
          <p:nvPr/>
        </p:nvSpPr>
        <p:spPr>
          <a:xfrm>
            <a:off x="7608168" y="4861344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A3B076D-716F-4241-B997-33E261C8BE25}"/>
              </a:ext>
            </a:extLst>
          </p:cNvPr>
          <p:cNvSpPr txBox="1"/>
          <p:nvPr/>
        </p:nvSpPr>
        <p:spPr>
          <a:xfrm>
            <a:off x="1667057" y="4797152"/>
            <a:ext cx="2098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Target Monitoring System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074C25A-A050-8E4E-8547-433C1397B0E5}"/>
              </a:ext>
            </a:extLst>
          </p:cNvPr>
          <p:cNvCxnSpPr>
            <a:cxnSpLocks/>
          </p:cNvCxnSpPr>
          <p:nvPr/>
        </p:nvCxnSpPr>
        <p:spPr>
          <a:xfrm>
            <a:off x="6655754" y="5661248"/>
            <a:ext cx="0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3C762C42-D7D3-EA41-A7FF-6990E39A1A5B}"/>
              </a:ext>
            </a:extLst>
          </p:cNvPr>
          <p:cNvSpPr txBox="1"/>
          <p:nvPr/>
        </p:nvSpPr>
        <p:spPr>
          <a:xfrm>
            <a:off x="1669892" y="5301208"/>
            <a:ext cx="238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Target Helium Cooling System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BE67570-4E2D-0B45-AD93-AB93AF2E4F5A}"/>
              </a:ext>
            </a:extLst>
          </p:cNvPr>
          <p:cNvSpPr txBox="1"/>
          <p:nvPr/>
        </p:nvSpPr>
        <p:spPr>
          <a:xfrm>
            <a:off x="5951984" y="1491863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2019</a:t>
            </a:r>
          </a:p>
          <a:p>
            <a:r>
              <a:rPr lang="en-US" sz="1200" dirty="0"/>
              <a:t>Q1  Q2  Q3  Q4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75C3761-0D4D-614B-9669-746ECB309A59}"/>
              </a:ext>
            </a:extLst>
          </p:cNvPr>
          <p:cNvSpPr txBox="1"/>
          <p:nvPr/>
        </p:nvSpPr>
        <p:spPr>
          <a:xfrm>
            <a:off x="8110241" y="1491863"/>
            <a:ext cx="10919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2021</a:t>
            </a:r>
          </a:p>
          <a:p>
            <a:r>
              <a:rPr lang="en-US" sz="1200" dirty="0"/>
              <a:t>Q1  Q2 Q3 Q4 </a:t>
            </a:r>
          </a:p>
        </p:txBody>
      </p:sp>
      <p:sp>
        <p:nvSpPr>
          <p:cNvPr id="158" name="Isosceles Triangle 29">
            <a:extLst>
              <a:ext uri="{FF2B5EF4-FFF2-40B4-BE49-F238E27FC236}">
                <a16:creationId xmlns:a16="http://schemas.microsoft.com/office/drawing/2014/main" id="{588E1F2B-1552-214C-AEA4-8461C4C274F6}"/>
              </a:ext>
            </a:extLst>
          </p:cNvPr>
          <p:cNvSpPr/>
          <p:nvPr/>
        </p:nvSpPr>
        <p:spPr>
          <a:xfrm>
            <a:off x="8343318" y="5384859"/>
            <a:ext cx="128946" cy="1270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Isosceles Triangle 29">
            <a:extLst>
              <a:ext uri="{FF2B5EF4-FFF2-40B4-BE49-F238E27FC236}">
                <a16:creationId xmlns:a16="http://schemas.microsoft.com/office/drawing/2014/main" id="{0A94F59E-1524-C14F-94DA-EEA3EA20D01B}"/>
              </a:ext>
            </a:extLst>
          </p:cNvPr>
          <p:cNvSpPr/>
          <p:nvPr/>
        </p:nvSpPr>
        <p:spPr>
          <a:xfrm>
            <a:off x="8487334" y="4861344"/>
            <a:ext cx="128946" cy="1270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3B95FE7-64D9-634D-983F-820130FAB344}"/>
              </a:ext>
            </a:extLst>
          </p:cNvPr>
          <p:cNvCxnSpPr>
            <a:cxnSpLocks/>
            <a:endCxn id="148" idx="2"/>
          </p:cNvCxnSpPr>
          <p:nvPr/>
        </p:nvCxnSpPr>
        <p:spPr>
          <a:xfrm>
            <a:off x="3707841" y="4108334"/>
            <a:ext cx="5703702" cy="1145"/>
          </a:xfrm>
          <a:prstGeom prst="line">
            <a:avLst/>
          </a:prstGeom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6A9574F-9362-D249-8F3E-8E93942D0297}"/>
              </a:ext>
            </a:extLst>
          </p:cNvPr>
          <p:cNvCxnSpPr>
            <a:stCxn id="134" idx="4"/>
            <a:endCxn id="159" idx="2"/>
          </p:cNvCxnSpPr>
          <p:nvPr/>
        </p:nvCxnSpPr>
        <p:spPr>
          <a:xfrm flipV="1">
            <a:off x="4655840" y="4988344"/>
            <a:ext cx="3831494" cy="9680"/>
          </a:xfrm>
          <a:prstGeom prst="line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Isosceles Triangle 53">
            <a:extLst>
              <a:ext uri="{FF2B5EF4-FFF2-40B4-BE49-F238E27FC236}">
                <a16:creationId xmlns:a16="http://schemas.microsoft.com/office/drawing/2014/main" id="{EC4746FA-F72A-6C49-82C2-4DBBE979D77B}"/>
              </a:ext>
            </a:extLst>
          </p:cNvPr>
          <p:cNvSpPr/>
          <p:nvPr/>
        </p:nvSpPr>
        <p:spPr>
          <a:xfrm>
            <a:off x="5021854" y="5353044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Isosceles Triangle 26">
            <a:extLst>
              <a:ext uri="{FF2B5EF4-FFF2-40B4-BE49-F238E27FC236}">
                <a16:creationId xmlns:a16="http://schemas.microsoft.com/office/drawing/2014/main" id="{5E854CD2-01DA-D745-B811-9D9641CE34B3}"/>
              </a:ext>
            </a:extLst>
          </p:cNvPr>
          <p:cNvSpPr/>
          <p:nvPr/>
        </p:nvSpPr>
        <p:spPr>
          <a:xfrm>
            <a:off x="5159896" y="2024710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79FD734-90C1-4A41-B375-C73AFAD8A51B}"/>
              </a:ext>
            </a:extLst>
          </p:cNvPr>
          <p:cNvSpPr txBox="1"/>
          <p:nvPr/>
        </p:nvSpPr>
        <p:spPr>
          <a:xfrm>
            <a:off x="1685124" y="1988840"/>
            <a:ext cx="1638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Tuning Beam Dump</a:t>
            </a:r>
            <a:endParaRPr lang="en-US" sz="1400" dirty="0"/>
          </a:p>
        </p:txBody>
      </p:sp>
      <p:sp>
        <p:nvSpPr>
          <p:cNvPr id="179" name="Isosceles Triangle 31">
            <a:extLst>
              <a:ext uri="{FF2B5EF4-FFF2-40B4-BE49-F238E27FC236}">
                <a16:creationId xmlns:a16="http://schemas.microsoft.com/office/drawing/2014/main" id="{5AF90F7F-2838-8640-8563-9F5A8144E03C}"/>
              </a:ext>
            </a:extLst>
          </p:cNvPr>
          <p:cNvSpPr/>
          <p:nvPr/>
        </p:nvSpPr>
        <p:spPr>
          <a:xfrm>
            <a:off x="6811331" y="3012012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E931C8D-5855-5D46-8F72-CE0802C281A9}"/>
              </a:ext>
            </a:extLst>
          </p:cNvPr>
          <p:cNvSpPr txBox="1"/>
          <p:nvPr/>
        </p:nvSpPr>
        <p:spPr>
          <a:xfrm>
            <a:off x="1671848" y="2981548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Monolith Inner Shielding</a:t>
            </a:r>
          </a:p>
        </p:txBody>
      </p:sp>
      <p:sp>
        <p:nvSpPr>
          <p:cNvPr id="188" name="Isosceles Triangle 31">
            <a:extLst>
              <a:ext uri="{FF2B5EF4-FFF2-40B4-BE49-F238E27FC236}">
                <a16:creationId xmlns:a16="http://schemas.microsoft.com/office/drawing/2014/main" id="{387B30F2-DCF5-B04D-9140-7DC7707E7E0F}"/>
              </a:ext>
            </a:extLst>
          </p:cNvPr>
          <p:cNvSpPr/>
          <p:nvPr/>
        </p:nvSpPr>
        <p:spPr>
          <a:xfrm>
            <a:off x="6735688" y="2033898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455E6F8-7BDC-F040-B855-021B9BC99F20}"/>
              </a:ext>
            </a:extLst>
          </p:cNvPr>
          <p:cNvCxnSpPr>
            <a:cxnSpLocks/>
            <a:endCxn id="188" idx="2"/>
          </p:cNvCxnSpPr>
          <p:nvPr/>
        </p:nvCxnSpPr>
        <p:spPr>
          <a:xfrm>
            <a:off x="3431704" y="2160898"/>
            <a:ext cx="3303984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Isosceles Triangle 26">
            <a:extLst>
              <a:ext uri="{FF2B5EF4-FFF2-40B4-BE49-F238E27FC236}">
                <a16:creationId xmlns:a16="http://schemas.microsoft.com/office/drawing/2014/main" id="{E1AF7A92-5CB7-C447-BE12-248D30F57B34}"/>
              </a:ext>
            </a:extLst>
          </p:cNvPr>
          <p:cNvSpPr/>
          <p:nvPr/>
        </p:nvSpPr>
        <p:spPr>
          <a:xfrm>
            <a:off x="5126318" y="3012012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A021B8B0-2D35-8645-AFEA-6A67E0F08D1A}"/>
              </a:ext>
            </a:extLst>
          </p:cNvPr>
          <p:cNvCxnSpPr>
            <a:cxnSpLocks/>
            <a:endCxn id="201" idx="2"/>
          </p:cNvCxnSpPr>
          <p:nvPr/>
        </p:nvCxnSpPr>
        <p:spPr>
          <a:xfrm>
            <a:off x="3867972" y="3150148"/>
            <a:ext cx="4453259" cy="301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2D9BE032-4C96-7E4B-8EA4-3E4DF317C27F}"/>
              </a:ext>
            </a:extLst>
          </p:cNvPr>
          <p:cNvSpPr txBox="1"/>
          <p:nvPr/>
        </p:nvSpPr>
        <p:spPr>
          <a:xfrm>
            <a:off x="6960096" y="1491879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2020</a:t>
            </a:r>
          </a:p>
          <a:p>
            <a:r>
              <a:rPr lang="en-US" sz="1200" dirty="0"/>
              <a:t>Q1  Q2  Q3  Q4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844FE06-F7B4-D047-B6EE-C2C7CBE9DEBC}"/>
              </a:ext>
            </a:extLst>
          </p:cNvPr>
          <p:cNvSpPr txBox="1"/>
          <p:nvPr/>
        </p:nvSpPr>
        <p:spPr>
          <a:xfrm>
            <a:off x="7452514" y="3822660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 inst. MUTS</a:t>
            </a:r>
          </a:p>
          <a:p>
            <a:r>
              <a:rPr lang="en-US" sz="800" dirty="0"/>
              <a:t>            10/9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D8F9C3B-BF34-FE40-9F9F-02440E3F91BC}"/>
              </a:ext>
            </a:extLst>
          </p:cNvPr>
          <p:cNvSpPr txBox="1"/>
          <p:nvPr/>
        </p:nvSpPr>
        <p:spPr>
          <a:xfrm>
            <a:off x="6869498" y="5457934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31/12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A5D97BC-02FA-1A4D-96EB-0626C5C6B44A}"/>
              </a:ext>
            </a:extLst>
          </p:cNvPr>
          <p:cNvSpPr txBox="1"/>
          <p:nvPr/>
        </p:nvSpPr>
        <p:spPr>
          <a:xfrm>
            <a:off x="4439816" y="544522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#1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6FA318B-B196-6544-AD52-607CDEFCEB71}"/>
              </a:ext>
            </a:extLst>
          </p:cNvPr>
          <p:cNvSpPr txBox="1"/>
          <p:nvPr/>
        </p:nvSpPr>
        <p:spPr>
          <a:xfrm>
            <a:off x="4944646" y="5445224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#2 14-15/3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E1AE3E37-9B50-D747-B98D-51FE974B0F64}"/>
              </a:ext>
            </a:extLst>
          </p:cNvPr>
          <p:cNvSpPr txBox="1"/>
          <p:nvPr/>
        </p:nvSpPr>
        <p:spPr>
          <a:xfrm>
            <a:off x="7032104" y="3604038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Ready for </a:t>
            </a:r>
          </a:p>
          <a:p>
            <a:r>
              <a:rPr lang="en-US" sz="800" dirty="0"/>
              <a:t>delivery 12/3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ADC1245-CCD9-414A-98DD-1B7951887D90}"/>
              </a:ext>
            </a:extLst>
          </p:cNvPr>
          <p:cNvSpPr txBox="1"/>
          <p:nvPr/>
        </p:nvSpPr>
        <p:spPr>
          <a:xfrm>
            <a:off x="7856010" y="4997657"/>
            <a:ext cx="8322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Test inst. MUTS</a:t>
            </a:r>
          </a:p>
        </p:txBody>
      </p:sp>
      <p:sp>
        <p:nvSpPr>
          <p:cNvPr id="199" name="Isosceles Triangle 27">
            <a:extLst>
              <a:ext uri="{FF2B5EF4-FFF2-40B4-BE49-F238E27FC236}">
                <a16:creationId xmlns:a16="http://schemas.microsoft.com/office/drawing/2014/main" id="{BEBA960A-23FB-9A4C-AFC8-BDDD3ECDCA30}"/>
              </a:ext>
            </a:extLst>
          </p:cNvPr>
          <p:cNvSpPr/>
          <p:nvPr/>
        </p:nvSpPr>
        <p:spPr>
          <a:xfrm>
            <a:off x="7064277" y="3012012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05F8272D-A9B5-B74D-9E90-97683911BF14}"/>
              </a:ext>
            </a:extLst>
          </p:cNvPr>
          <p:cNvSpPr txBox="1"/>
          <p:nvPr/>
        </p:nvSpPr>
        <p:spPr>
          <a:xfrm>
            <a:off x="8275932" y="3114003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800"/>
            </a:lvl1pPr>
          </a:lstStyle>
          <a:p>
            <a:r>
              <a:rPr lang="en-US" dirty="0"/>
              <a:t>1/5</a:t>
            </a:r>
          </a:p>
        </p:txBody>
      </p:sp>
      <p:sp>
        <p:nvSpPr>
          <p:cNvPr id="201" name="Isosceles Triangle 27">
            <a:extLst>
              <a:ext uri="{FF2B5EF4-FFF2-40B4-BE49-F238E27FC236}">
                <a16:creationId xmlns:a16="http://schemas.microsoft.com/office/drawing/2014/main" id="{18E40182-7D3B-B34B-AFE5-F662B66472BC}"/>
              </a:ext>
            </a:extLst>
          </p:cNvPr>
          <p:cNvSpPr/>
          <p:nvPr/>
        </p:nvSpPr>
        <p:spPr>
          <a:xfrm>
            <a:off x="8321231" y="3026158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Isosceles Triangle 48">
            <a:extLst>
              <a:ext uri="{FF2B5EF4-FFF2-40B4-BE49-F238E27FC236}">
                <a16:creationId xmlns:a16="http://schemas.microsoft.com/office/drawing/2014/main" id="{4816E804-674C-2B45-A5F3-76E9B21E738E}"/>
              </a:ext>
            </a:extLst>
          </p:cNvPr>
          <p:cNvSpPr/>
          <p:nvPr/>
        </p:nvSpPr>
        <p:spPr>
          <a:xfrm>
            <a:off x="6727762" y="5373216"/>
            <a:ext cx="16032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Isosceles Triangle 48">
            <a:extLst>
              <a:ext uri="{FF2B5EF4-FFF2-40B4-BE49-F238E27FC236}">
                <a16:creationId xmlns:a16="http://schemas.microsoft.com/office/drawing/2014/main" id="{E5D4C080-D968-DE4D-B48B-96AE1E003909}"/>
              </a:ext>
            </a:extLst>
          </p:cNvPr>
          <p:cNvSpPr/>
          <p:nvPr/>
        </p:nvSpPr>
        <p:spPr>
          <a:xfrm>
            <a:off x="6528048" y="5373216"/>
            <a:ext cx="145751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Isosceles Triangle 27">
            <a:extLst>
              <a:ext uri="{FF2B5EF4-FFF2-40B4-BE49-F238E27FC236}">
                <a16:creationId xmlns:a16="http://schemas.microsoft.com/office/drawing/2014/main" id="{CE164E1A-E44B-8A41-B5F9-460C79598409}"/>
              </a:ext>
            </a:extLst>
          </p:cNvPr>
          <p:cNvSpPr/>
          <p:nvPr/>
        </p:nvSpPr>
        <p:spPr>
          <a:xfrm>
            <a:off x="6777732" y="2006436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AC776FB7-7424-B743-84B1-B6874318EBB2}"/>
              </a:ext>
            </a:extLst>
          </p:cNvPr>
          <p:cNvSpPr txBox="1"/>
          <p:nvPr/>
        </p:nvSpPr>
        <p:spPr>
          <a:xfrm>
            <a:off x="6806042" y="5568433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1/10 Heat Ex.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06310DAF-6A95-E24D-9B76-9E0452D3627C}"/>
              </a:ext>
            </a:extLst>
          </p:cNvPr>
          <p:cNvSpPr txBox="1"/>
          <p:nvPr/>
        </p:nvSpPr>
        <p:spPr>
          <a:xfrm>
            <a:off x="6467377" y="5484713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12/8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59F09093-A632-FC4E-969A-81641CEE80F8}"/>
              </a:ext>
            </a:extLst>
          </p:cNvPr>
          <p:cNvSpPr txBox="1"/>
          <p:nvPr/>
        </p:nvSpPr>
        <p:spPr>
          <a:xfrm>
            <a:off x="6600056" y="2133436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7/10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2AEC8B2-8600-6143-95B5-B86C8F921ADF}"/>
              </a:ext>
            </a:extLst>
          </p:cNvPr>
          <p:cNvSpPr txBox="1"/>
          <p:nvPr/>
        </p:nvSpPr>
        <p:spPr>
          <a:xfrm>
            <a:off x="5015880" y="2133436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17/4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0434AB0-37E6-3A40-BC77-8703E0B120F3}"/>
              </a:ext>
            </a:extLst>
          </p:cNvPr>
          <p:cNvSpPr txBox="1"/>
          <p:nvPr/>
        </p:nvSpPr>
        <p:spPr>
          <a:xfrm>
            <a:off x="4984424" y="3136196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28/3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40C5F03-4277-CA49-8169-9AF4ACBBB451}"/>
              </a:ext>
            </a:extLst>
          </p:cNvPr>
          <p:cNvSpPr txBox="1"/>
          <p:nvPr/>
        </p:nvSpPr>
        <p:spPr>
          <a:xfrm>
            <a:off x="6724028" y="3150148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15/12</a:t>
            </a:r>
          </a:p>
          <a:p>
            <a:r>
              <a:rPr lang="en-US" sz="800" dirty="0"/>
              <a:t>#1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882A27B-E648-7B46-A200-4E96BF03BD5A}"/>
              </a:ext>
            </a:extLst>
          </p:cNvPr>
          <p:cNvSpPr txBox="1"/>
          <p:nvPr/>
        </p:nvSpPr>
        <p:spPr>
          <a:xfrm>
            <a:off x="9212516" y="1484785"/>
            <a:ext cx="119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2022</a:t>
            </a:r>
          </a:p>
          <a:p>
            <a:r>
              <a:rPr lang="en-US" sz="1200" dirty="0"/>
              <a:t>Q1   Q2  Q3  Q4 </a:t>
            </a:r>
          </a:p>
        </p:txBody>
      </p:sp>
      <p:sp>
        <p:nvSpPr>
          <p:cNvPr id="218" name="Isosceles Triangle 39">
            <a:extLst>
              <a:ext uri="{FF2B5EF4-FFF2-40B4-BE49-F238E27FC236}">
                <a16:creationId xmlns:a16="http://schemas.microsoft.com/office/drawing/2014/main" id="{173FEFB5-BBF5-F44F-BB18-26278D8E414B}"/>
              </a:ext>
            </a:extLst>
          </p:cNvPr>
          <p:cNvSpPr/>
          <p:nvPr/>
        </p:nvSpPr>
        <p:spPr>
          <a:xfrm>
            <a:off x="7181109" y="3499608"/>
            <a:ext cx="145751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Isosceles Triangle 27">
            <a:extLst>
              <a:ext uri="{FF2B5EF4-FFF2-40B4-BE49-F238E27FC236}">
                <a16:creationId xmlns:a16="http://schemas.microsoft.com/office/drawing/2014/main" id="{F9464373-382B-AE42-A495-86CFB41EB84B}"/>
              </a:ext>
            </a:extLst>
          </p:cNvPr>
          <p:cNvSpPr/>
          <p:nvPr/>
        </p:nvSpPr>
        <p:spPr>
          <a:xfrm>
            <a:off x="7896200" y="4853547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09BE0F1-1103-F94D-9CEF-A0C11346E8E8}"/>
              </a:ext>
            </a:extLst>
          </p:cNvPr>
          <p:cNvSpPr txBox="1"/>
          <p:nvPr/>
        </p:nvSpPr>
        <p:spPr>
          <a:xfrm>
            <a:off x="6175690" y="4947868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1/5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396F7F3-D77F-E24D-A219-3B79B677A32C}"/>
              </a:ext>
            </a:extLst>
          </p:cNvPr>
          <p:cNvSpPr txBox="1"/>
          <p:nvPr/>
        </p:nvSpPr>
        <p:spPr>
          <a:xfrm>
            <a:off x="7484404" y="4947868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9/6</a:t>
            </a:r>
          </a:p>
        </p:txBody>
      </p:sp>
      <p:sp>
        <p:nvSpPr>
          <p:cNvPr id="222" name="Isosceles Triangle 31">
            <a:extLst>
              <a:ext uri="{FF2B5EF4-FFF2-40B4-BE49-F238E27FC236}">
                <a16:creationId xmlns:a16="http://schemas.microsoft.com/office/drawing/2014/main" id="{8DC26FDB-5C6D-2D4B-9EEE-760213326FDC}"/>
              </a:ext>
            </a:extLst>
          </p:cNvPr>
          <p:cNvSpPr/>
          <p:nvPr/>
        </p:nvSpPr>
        <p:spPr>
          <a:xfrm>
            <a:off x="7229620" y="3012012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A5F9D3EE-2902-E44C-BFAF-D7702C5AC4B1}"/>
              </a:ext>
            </a:extLst>
          </p:cNvPr>
          <p:cNvSpPr txBox="1"/>
          <p:nvPr/>
        </p:nvSpPr>
        <p:spPr>
          <a:xfrm>
            <a:off x="7142542" y="3126144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15/5</a:t>
            </a:r>
          </a:p>
          <a:p>
            <a:r>
              <a:rPr lang="en-US" sz="800" dirty="0"/>
              <a:t>#2</a:t>
            </a:r>
          </a:p>
        </p:txBody>
      </p:sp>
      <p:sp>
        <p:nvSpPr>
          <p:cNvPr id="235" name="Isosceles Triangle 31">
            <a:extLst>
              <a:ext uri="{FF2B5EF4-FFF2-40B4-BE49-F238E27FC236}">
                <a16:creationId xmlns:a16="http://schemas.microsoft.com/office/drawing/2014/main" id="{21C95682-3B5E-A44F-AE46-96C491F5AEEA}"/>
              </a:ext>
            </a:extLst>
          </p:cNvPr>
          <p:cNvSpPr/>
          <p:nvPr/>
        </p:nvSpPr>
        <p:spPr>
          <a:xfrm>
            <a:off x="7701552" y="3012012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0CA1400F-AC04-9245-A656-45A14DE65A1D}"/>
              </a:ext>
            </a:extLst>
          </p:cNvPr>
          <p:cNvSpPr txBox="1"/>
          <p:nvPr/>
        </p:nvSpPr>
        <p:spPr>
          <a:xfrm>
            <a:off x="7628008" y="3126143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15/10</a:t>
            </a:r>
          </a:p>
          <a:p>
            <a:r>
              <a:rPr lang="en-US" sz="800" dirty="0"/>
              <a:t>#3</a:t>
            </a:r>
          </a:p>
        </p:txBody>
      </p:sp>
      <p:sp>
        <p:nvSpPr>
          <p:cNvPr id="246" name="Isosceles Triangle 31">
            <a:extLst>
              <a:ext uri="{FF2B5EF4-FFF2-40B4-BE49-F238E27FC236}">
                <a16:creationId xmlns:a16="http://schemas.microsoft.com/office/drawing/2014/main" id="{3348615C-995B-4B4B-9782-91ABC07C6B05}"/>
              </a:ext>
            </a:extLst>
          </p:cNvPr>
          <p:cNvSpPr/>
          <p:nvPr/>
        </p:nvSpPr>
        <p:spPr>
          <a:xfrm>
            <a:off x="8123090" y="3012012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1171D2D-F05B-374F-BEF6-3A4B99C0942D}"/>
              </a:ext>
            </a:extLst>
          </p:cNvPr>
          <p:cNvSpPr txBox="1"/>
          <p:nvPr/>
        </p:nvSpPr>
        <p:spPr>
          <a:xfrm>
            <a:off x="8049546" y="3123570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15/2</a:t>
            </a:r>
          </a:p>
          <a:p>
            <a:r>
              <a:rPr lang="en-US" sz="800" dirty="0"/>
              <a:t>#4</a:t>
            </a:r>
          </a:p>
        </p:txBody>
      </p:sp>
      <p:sp>
        <p:nvSpPr>
          <p:cNvPr id="248" name="Isosceles Triangle 27">
            <a:extLst>
              <a:ext uri="{FF2B5EF4-FFF2-40B4-BE49-F238E27FC236}">
                <a16:creationId xmlns:a16="http://schemas.microsoft.com/office/drawing/2014/main" id="{F9353C97-0F6B-FD4E-8297-D86460029800}"/>
              </a:ext>
            </a:extLst>
          </p:cNvPr>
          <p:cNvSpPr/>
          <p:nvPr/>
        </p:nvSpPr>
        <p:spPr>
          <a:xfrm>
            <a:off x="7455036" y="3012012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Isosceles Triangle 27">
            <a:extLst>
              <a:ext uri="{FF2B5EF4-FFF2-40B4-BE49-F238E27FC236}">
                <a16:creationId xmlns:a16="http://schemas.microsoft.com/office/drawing/2014/main" id="{BC303F78-11C1-7643-9651-5B4C916753C5}"/>
              </a:ext>
            </a:extLst>
          </p:cNvPr>
          <p:cNvSpPr/>
          <p:nvPr/>
        </p:nvSpPr>
        <p:spPr>
          <a:xfrm>
            <a:off x="7925563" y="3012012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Isosceles Triangle 27">
            <a:extLst>
              <a:ext uri="{FF2B5EF4-FFF2-40B4-BE49-F238E27FC236}">
                <a16:creationId xmlns:a16="http://schemas.microsoft.com/office/drawing/2014/main" id="{23A98DB2-A7F4-5B40-BB0D-0701BC66AA78}"/>
              </a:ext>
            </a:extLst>
          </p:cNvPr>
          <p:cNvSpPr/>
          <p:nvPr/>
        </p:nvSpPr>
        <p:spPr>
          <a:xfrm>
            <a:off x="8415326" y="3976470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073EC827-9733-3F42-AFE7-21C4832D7A36}"/>
              </a:ext>
            </a:extLst>
          </p:cNvPr>
          <p:cNvSpPr txBox="1"/>
          <p:nvPr/>
        </p:nvSpPr>
        <p:spPr>
          <a:xfrm>
            <a:off x="8143974" y="4081959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test inst.</a:t>
            </a:r>
          </a:p>
          <a:p>
            <a:r>
              <a:rPr lang="en-US" sz="800" dirty="0"/>
              <a:t>19/4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F062478C-CBD0-BC45-8D5C-EE93C4DFF3A5}"/>
              </a:ext>
            </a:extLst>
          </p:cNvPr>
          <p:cNvSpPr txBox="1"/>
          <p:nvPr/>
        </p:nvSpPr>
        <p:spPr>
          <a:xfrm>
            <a:off x="8544272" y="4080645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final inst.</a:t>
            </a:r>
          </a:p>
          <a:p>
            <a:r>
              <a:rPr lang="en-US" sz="800" dirty="0"/>
              <a:t>11/6</a:t>
            </a:r>
          </a:p>
        </p:txBody>
      </p:sp>
      <p:sp>
        <p:nvSpPr>
          <p:cNvPr id="268" name="Isosceles Triangle 27">
            <a:extLst>
              <a:ext uri="{FF2B5EF4-FFF2-40B4-BE49-F238E27FC236}">
                <a16:creationId xmlns:a16="http://schemas.microsoft.com/office/drawing/2014/main" id="{9227F4BB-F4BE-6046-B819-E5B7B7327FBF}"/>
              </a:ext>
            </a:extLst>
          </p:cNvPr>
          <p:cNvSpPr/>
          <p:nvPr/>
        </p:nvSpPr>
        <p:spPr>
          <a:xfrm>
            <a:off x="8616280" y="3975838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88DA8235-D7FC-F141-80EE-1E1FE8C14111}"/>
              </a:ext>
            </a:extLst>
          </p:cNvPr>
          <p:cNvCxnSpPr>
            <a:cxnSpLocks/>
          </p:cNvCxnSpPr>
          <p:nvPr/>
        </p:nvCxnSpPr>
        <p:spPr>
          <a:xfrm>
            <a:off x="9553638" y="1894559"/>
            <a:ext cx="0" cy="4558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1E37C957-D16A-934B-BB24-064E24FFCC27}"/>
              </a:ext>
            </a:extLst>
          </p:cNvPr>
          <p:cNvSpPr txBox="1"/>
          <p:nvPr/>
        </p:nvSpPr>
        <p:spPr>
          <a:xfrm rot="16200000">
            <a:off x="8954205" y="2515012"/>
            <a:ext cx="1450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Target RBOT Mar -22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49B6F348-B180-3B4F-95A1-91D849B62702}"/>
              </a:ext>
            </a:extLst>
          </p:cNvPr>
          <p:cNvSpPr txBox="1"/>
          <p:nvPr/>
        </p:nvSpPr>
        <p:spPr>
          <a:xfrm>
            <a:off x="1683012" y="2315260"/>
            <a:ext cx="1384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Monolith Vessel</a:t>
            </a:r>
            <a:endParaRPr lang="en-US" sz="1400" dirty="0"/>
          </a:p>
        </p:txBody>
      </p:sp>
      <p:sp>
        <p:nvSpPr>
          <p:cNvPr id="272" name="Isosceles Triangle 26">
            <a:extLst>
              <a:ext uri="{FF2B5EF4-FFF2-40B4-BE49-F238E27FC236}">
                <a16:creationId xmlns:a16="http://schemas.microsoft.com/office/drawing/2014/main" id="{E84984B4-73A2-B740-A5A4-EE8F070FC096}"/>
              </a:ext>
            </a:extLst>
          </p:cNvPr>
          <p:cNvSpPr/>
          <p:nvPr/>
        </p:nvSpPr>
        <p:spPr>
          <a:xfrm>
            <a:off x="4655840" y="2345210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3" name="Isosceles Triangle 31">
            <a:extLst>
              <a:ext uri="{FF2B5EF4-FFF2-40B4-BE49-F238E27FC236}">
                <a16:creationId xmlns:a16="http://schemas.microsoft.com/office/drawing/2014/main" id="{6195B110-4A62-9D47-BD46-3CF4D1499F1A}"/>
              </a:ext>
            </a:extLst>
          </p:cNvPr>
          <p:cNvSpPr/>
          <p:nvPr/>
        </p:nvSpPr>
        <p:spPr>
          <a:xfrm>
            <a:off x="6849700" y="2354398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7CFDB86A-37F0-4A45-BB1E-157FCEB4EA32}"/>
              </a:ext>
            </a:extLst>
          </p:cNvPr>
          <p:cNvCxnSpPr>
            <a:cxnSpLocks/>
            <a:endCxn id="273" idx="2"/>
          </p:cNvCxnSpPr>
          <p:nvPr/>
        </p:nvCxnSpPr>
        <p:spPr>
          <a:xfrm>
            <a:off x="3143672" y="2481398"/>
            <a:ext cx="3706028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Isosceles Triangle 27">
            <a:extLst>
              <a:ext uri="{FF2B5EF4-FFF2-40B4-BE49-F238E27FC236}">
                <a16:creationId xmlns:a16="http://schemas.microsoft.com/office/drawing/2014/main" id="{75DC315B-6791-074E-AB5A-06ACFD2ED326}"/>
              </a:ext>
            </a:extLst>
          </p:cNvPr>
          <p:cNvSpPr/>
          <p:nvPr/>
        </p:nvSpPr>
        <p:spPr>
          <a:xfrm>
            <a:off x="6960096" y="2340384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7411AA78-105E-DE40-A0B9-26FD06377ACC}"/>
              </a:ext>
            </a:extLst>
          </p:cNvPr>
          <p:cNvSpPr txBox="1"/>
          <p:nvPr/>
        </p:nvSpPr>
        <p:spPr>
          <a:xfrm>
            <a:off x="6601638" y="2453936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18/12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C345BD73-85F3-EA4D-AFCB-2231A3490500}"/>
              </a:ext>
            </a:extLst>
          </p:cNvPr>
          <p:cNvSpPr txBox="1"/>
          <p:nvPr/>
        </p:nvSpPr>
        <p:spPr>
          <a:xfrm>
            <a:off x="1674038" y="2642832"/>
            <a:ext cx="2186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Neutron Beam Port Blocks</a:t>
            </a:r>
            <a:endParaRPr lang="en-US" sz="1400" dirty="0"/>
          </a:p>
        </p:txBody>
      </p:sp>
      <p:sp>
        <p:nvSpPr>
          <p:cNvPr id="278" name="Isosceles Triangle 26">
            <a:extLst>
              <a:ext uri="{FF2B5EF4-FFF2-40B4-BE49-F238E27FC236}">
                <a16:creationId xmlns:a16="http://schemas.microsoft.com/office/drawing/2014/main" id="{AF380076-980C-1C49-901E-FAC14DD82963}"/>
              </a:ext>
            </a:extLst>
          </p:cNvPr>
          <p:cNvSpPr/>
          <p:nvPr/>
        </p:nvSpPr>
        <p:spPr>
          <a:xfrm>
            <a:off x="6268534" y="2672782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9" name="Isosceles Triangle 31">
            <a:extLst>
              <a:ext uri="{FF2B5EF4-FFF2-40B4-BE49-F238E27FC236}">
                <a16:creationId xmlns:a16="http://schemas.microsoft.com/office/drawing/2014/main" id="{BC413E5B-10B7-2744-84A1-3E564A5566C3}"/>
              </a:ext>
            </a:extLst>
          </p:cNvPr>
          <p:cNvSpPr/>
          <p:nvPr/>
        </p:nvSpPr>
        <p:spPr>
          <a:xfrm>
            <a:off x="7399242" y="2681970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9A16154F-D562-2D49-9745-9424E33CB567}"/>
              </a:ext>
            </a:extLst>
          </p:cNvPr>
          <p:cNvCxnSpPr>
            <a:cxnSpLocks/>
            <a:stCxn id="277" idx="3"/>
            <a:endCxn id="279" idx="2"/>
          </p:cNvCxnSpPr>
          <p:nvPr/>
        </p:nvCxnSpPr>
        <p:spPr>
          <a:xfrm>
            <a:off x="3860727" y="2796721"/>
            <a:ext cx="3538515" cy="12249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Isosceles Triangle 27">
            <a:extLst>
              <a:ext uri="{FF2B5EF4-FFF2-40B4-BE49-F238E27FC236}">
                <a16:creationId xmlns:a16="http://schemas.microsoft.com/office/drawing/2014/main" id="{E08E973D-2840-D447-A513-CBE9B0669495}"/>
              </a:ext>
            </a:extLst>
          </p:cNvPr>
          <p:cNvSpPr/>
          <p:nvPr/>
        </p:nvSpPr>
        <p:spPr>
          <a:xfrm>
            <a:off x="7446787" y="2667956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A7EF997-EAEC-954E-A142-5AE99D0C0A76}"/>
              </a:ext>
            </a:extLst>
          </p:cNvPr>
          <p:cNvSpPr txBox="1"/>
          <p:nvPr/>
        </p:nvSpPr>
        <p:spPr>
          <a:xfrm>
            <a:off x="7288472" y="2787652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16/7</a:t>
            </a:r>
          </a:p>
        </p:txBody>
      </p:sp>
      <p:sp>
        <p:nvSpPr>
          <p:cNvPr id="283" name="Isosceles Triangle 31">
            <a:extLst>
              <a:ext uri="{FF2B5EF4-FFF2-40B4-BE49-F238E27FC236}">
                <a16:creationId xmlns:a16="http://schemas.microsoft.com/office/drawing/2014/main" id="{95A7A57D-E4CF-C24C-8A3E-D0E6205F5D03}"/>
              </a:ext>
            </a:extLst>
          </p:cNvPr>
          <p:cNvSpPr/>
          <p:nvPr/>
        </p:nvSpPr>
        <p:spPr>
          <a:xfrm>
            <a:off x="7551230" y="2674100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2130D10-1581-1442-81B8-631E0D586162}"/>
              </a:ext>
            </a:extLst>
          </p:cNvPr>
          <p:cNvSpPr txBox="1"/>
          <p:nvPr/>
        </p:nvSpPr>
        <p:spPr>
          <a:xfrm>
            <a:off x="10382803" y="256165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NBPB Part #1: 11/5 …</a:t>
            </a:r>
          </a:p>
          <a:p>
            <a:r>
              <a:rPr lang="en-US" sz="1000" dirty="0"/>
              <a:t>NBPB Part #5: 15/7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F5832E0C-FBB3-644B-BEFF-2765948E1790}"/>
              </a:ext>
            </a:extLst>
          </p:cNvPr>
          <p:cNvSpPr txBox="1"/>
          <p:nvPr/>
        </p:nvSpPr>
        <p:spPr>
          <a:xfrm>
            <a:off x="1658400" y="3465432"/>
            <a:ext cx="1912447" cy="297962"/>
          </a:xfrm>
          <a:prstGeom prst="rect">
            <a:avLst/>
          </a:prstGeom>
          <a:noFill/>
        </p:spPr>
        <p:txBody>
          <a:bodyPr wrap="none" tIns="36000" rtlCol="0">
            <a:spAutoFit/>
          </a:bodyPr>
          <a:lstStyle/>
          <a:p>
            <a:r>
              <a:rPr lang="en-US" sz="1400" b="1" dirty="0"/>
              <a:t>Moderator &amp; Reflector</a:t>
            </a:r>
          </a:p>
        </p:txBody>
      </p:sp>
      <p:sp>
        <p:nvSpPr>
          <p:cNvPr id="286" name="Isosceles Triangle 29">
            <a:extLst>
              <a:ext uri="{FF2B5EF4-FFF2-40B4-BE49-F238E27FC236}">
                <a16:creationId xmlns:a16="http://schemas.microsoft.com/office/drawing/2014/main" id="{BFEB47CD-4D3D-2541-875E-EA26FA12E687}"/>
              </a:ext>
            </a:extLst>
          </p:cNvPr>
          <p:cNvSpPr/>
          <p:nvPr/>
        </p:nvSpPr>
        <p:spPr>
          <a:xfrm>
            <a:off x="9279422" y="3501838"/>
            <a:ext cx="128946" cy="1270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7D249DDD-AE8F-5A42-BB69-F0CB590A9AC4}"/>
              </a:ext>
            </a:extLst>
          </p:cNvPr>
          <p:cNvCxnSpPr>
            <a:cxnSpLocks/>
            <a:endCxn id="286" idx="2"/>
          </p:cNvCxnSpPr>
          <p:nvPr/>
        </p:nvCxnSpPr>
        <p:spPr>
          <a:xfrm flipV="1">
            <a:off x="4007768" y="3628838"/>
            <a:ext cx="5271654" cy="12710"/>
          </a:xfrm>
          <a:prstGeom prst="line">
            <a:avLst/>
          </a:prstGeom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extBox 287">
            <a:extLst>
              <a:ext uri="{FF2B5EF4-FFF2-40B4-BE49-F238E27FC236}">
                <a16:creationId xmlns:a16="http://schemas.microsoft.com/office/drawing/2014/main" id="{FFF678E2-151B-BC43-9F27-B5273930D2ED}"/>
              </a:ext>
            </a:extLst>
          </p:cNvPr>
          <p:cNvSpPr txBox="1"/>
          <p:nvPr/>
        </p:nvSpPr>
        <p:spPr>
          <a:xfrm>
            <a:off x="7142874" y="4072410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Complete unit </a:t>
            </a:r>
          </a:p>
          <a:p>
            <a:r>
              <a:rPr lang="en-US" sz="800" dirty="0"/>
              <a:t>on site 31/7</a:t>
            </a:r>
          </a:p>
        </p:txBody>
      </p:sp>
      <p:sp>
        <p:nvSpPr>
          <p:cNvPr id="289" name="Isosceles Triangle 27">
            <a:extLst>
              <a:ext uri="{FF2B5EF4-FFF2-40B4-BE49-F238E27FC236}">
                <a16:creationId xmlns:a16="http://schemas.microsoft.com/office/drawing/2014/main" id="{3D8523F2-AA99-C241-A67A-630A47BC455B}"/>
              </a:ext>
            </a:extLst>
          </p:cNvPr>
          <p:cNvSpPr/>
          <p:nvPr/>
        </p:nvSpPr>
        <p:spPr>
          <a:xfrm>
            <a:off x="7983278" y="3501100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0" name="Isosceles Triangle 39">
            <a:extLst>
              <a:ext uri="{FF2B5EF4-FFF2-40B4-BE49-F238E27FC236}">
                <a16:creationId xmlns:a16="http://schemas.microsoft.com/office/drawing/2014/main" id="{BC517802-B2E2-2444-A634-3892AA3E0E2F}"/>
              </a:ext>
            </a:extLst>
          </p:cNvPr>
          <p:cNvSpPr/>
          <p:nvPr/>
        </p:nvSpPr>
        <p:spPr>
          <a:xfrm>
            <a:off x="7502914" y="3981334"/>
            <a:ext cx="145751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Isosceles Triangle 27">
            <a:extLst>
              <a:ext uri="{FF2B5EF4-FFF2-40B4-BE49-F238E27FC236}">
                <a16:creationId xmlns:a16="http://schemas.microsoft.com/office/drawing/2014/main" id="{D5DD6CD5-166F-AA43-9790-4E1B1E9840B3}"/>
              </a:ext>
            </a:extLst>
          </p:cNvPr>
          <p:cNvSpPr/>
          <p:nvPr/>
        </p:nvSpPr>
        <p:spPr>
          <a:xfrm>
            <a:off x="8572129" y="3499378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28CB2E24-4FF1-544D-A29C-47CC971FC83C}"/>
              </a:ext>
            </a:extLst>
          </p:cNvPr>
          <p:cNvSpPr txBox="1"/>
          <p:nvPr/>
        </p:nvSpPr>
        <p:spPr>
          <a:xfrm>
            <a:off x="8400256" y="3601318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test inst.</a:t>
            </a:r>
          </a:p>
          <a:p>
            <a:r>
              <a:rPr lang="en-US" sz="800" dirty="0"/>
              <a:t>6/7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6398A8A5-0A61-1141-9433-E84DB8BC1C50}"/>
              </a:ext>
            </a:extLst>
          </p:cNvPr>
          <p:cNvSpPr txBox="1"/>
          <p:nvPr/>
        </p:nvSpPr>
        <p:spPr>
          <a:xfrm>
            <a:off x="8832304" y="3600004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 final inst.</a:t>
            </a:r>
          </a:p>
          <a:p>
            <a:r>
              <a:rPr lang="en-US" sz="800" dirty="0"/>
              <a:t>22/12</a:t>
            </a:r>
          </a:p>
        </p:txBody>
      </p:sp>
      <p:sp>
        <p:nvSpPr>
          <p:cNvPr id="294" name="Isosceles Triangle 27">
            <a:extLst>
              <a:ext uri="{FF2B5EF4-FFF2-40B4-BE49-F238E27FC236}">
                <a16:creationId xmlns:a16="http://schemas.microsoft.com/office/drawing/2014/main" id="{43563B5E-76DF-1140-B9C0-D32364DAA8C0}"/>
              </a:ext>
            </a:extLst>
          </p:cNvPr>
          <p:cNvSpPr/>
          <p:nvPr/>
        </p:nvSpPr>
        <p:spPr>
          <a:xfrm>
            <a:off x="9103742" y="3495571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5" name="Isosceles Triangle 26">
            <a:extLst>
              <a:ext uri="{FF2B5EF4-FFF2-40B4-BE49-F238E27FC236}">
                <a16:creationId xmlns:a16="http://schemas.microsoft.com/office/drawing/2014/main" id="{4FA24A11-5FCC-8A4F-8238-BE60BEAC5FFC}"/>
              </a:ext>
            </a:extLst>
          </p:cNvPr>
          <p:cNvSpPr/>
          <p:nvPr/>
        </p:nvSpPr>
        <p:spPr>
          <a:xfrm>
            <a:off x="4858416" y="3502620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" name="Isosceles Triangle 27">
            <a:extLst>
              <a:ext uri="{FF2B5EF4-FFF2-40B4-BE49-F238E27FC236}">
                <a16:creationId xmlns:a16="http://schemas.microsoft.com/office/drawing/2014/main" id="{0734A2A9-7EA1-7749-831C-CFA2467F45B2}"/>
              </a:ext>
            </a:extLst>
          </p:cNvPr>
          <p:cNvSpPr/>
          <p:nvPr/>
        </p:nvSpPr>
        <p:spPr>
          <a:xfrm>
            <a:off x="7665444" y="3981741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E2EEBA41-1750-6848-9085-8C128C7B1A8C}"/>
              </a:ext>
            </a:extLst>
          </p:cNvPr>
          <p:cNvSpPr txBox="1"/>
          <p:nvPr/>
        </p:nvSpPr>
        <p:spPr>
          <a:xfrm>
            <a:off x="7752184" y="336710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 inst. MUTS</a:t>
            </a:r>
          </a:p>
        </p:txBody>
      </p:sp>
      <p:sp>
        <p:nvSpPr>
          <p:cNvPr id="298" name="textruta 119">
            <a:extLst>
              <a:ext uri="{FF2B5EF4-FFF2-40B4-BE49-F238E27FC236}">
                <a16:creationId xmlns:a16="http://schemas.microsoft.com/office/drawing/2014/main" id="{26858DCA-1C9D-164E-A740-1DBF4C8D89ED}"/>
              </a:ext>
            </a:extLst>
          </p:cNvPr>
          <p:cNvSpPr txBox="1"/>
          <p:nvPr/>
        </p:nvSpPr>
        <p:spPr>
          <a:xfrm>
            <a:off x="8490543" y="4516171"/>
            <a:ext cx="382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12/8</a:t>
            </a:r>
          </a:p>
        </p:txBody>
      </p:sp>
      <p:sp>
        <p:nvSpPr>
          <p:cNvPr id="299" name="TextBox 179">
            <a:extLst>
              <a:ext uri="{FF2B5EF4-FFF2-40B4-BE49-F238E27FC236}">
                <a16:creationId xmlns:a16="http://schemas.microsoft.com/office/drawing/2014/main" id="{D050546F-A3DA-8842-A004-A75A083F3B1A}"/>
              </a:ext>
            </a:extLst>
          </p:cNvPr>
          <p:cNvSpPr txBox="1"/>
          <p:nvPr/>
        </p:nvSpPr>
        <p:spPr>
          <a:xfrm>
            <a:off x="5663952" y="4515844"/>
            <a:ext cx="475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11/12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6A61BF50-563D-9049-9F51-78EE190F9F0A}"/>
              </a:ext>
            </a:extLst>
          </p:cNvPr>
          <p:cNvSpPr txBox="1"/>
          <p:nvPr/>
        </p:nvSpPr>
        <p:spPr>
          <a:xfrm>
            <a:off x="1671186" y="4365104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Monolith Connection Ring</a:t>
            </a:r>
            <a:endParaRPr lang="en-US" sz="1400" dirty="0"/>
          </a:p>
        </p:txBody>
      </p:sp>
      <p:sp>
        <p:nvSpPr>
          <p:cNvPr id="301" name="Isosceles Triangle 26">
            <a:extLst>
              <a:ext uri="{FF2B5EF4-FFF2-40B4-BE49-F238E27FC236}">
                <a16:creationId xmlns:a16="http://schemas.microsoft.com/office/drawing/2014/main" id="{E44610F8-C029-DD49-8BCC-0E15468EEED1}"/>
              </a:ext>
            </a:extLst>
          </p:cNvPr>
          <p:cNvSpPr/>
          <p:nvPr/>
        </p:nvSpPr>
        <p:spPr>
          <a:xfrm>
            <a:off x="5823038" y="4388330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2" name="Isosceles Triangle 31">
            <a:extLst>
              <a:ext uri="{FF2B5EF4-FFF2-40B4-BE49-F238E27FC236}">
                <a16:creationId xmlns:a16="http://schemas.microsoft.com/office/drawing/2014/main" id="{A80FE626-2724-B049-B58F-B01AE088E135}"/>
              </a:ext>
            </a:extLst>
          </p:cNvPr>
          <p:cNvSpPr/>
          <p:nvPr/>
        </p:nvSpPr>
        <p:spPr>
          <a:xfrm>
            <a:off x="7405592" y="4390794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D207E934-02B5-5143-BECB-DBF7096C676B}"/>
              </a:ext>
            </a:extLst>
          </p:cNvPr>
          <p:cNvCxnSpPr>
            <a:cxnSpLocks/>
            <a:endCxn id="304" idx="2"/>
          </p:cNvCxnSpPr>
          <p:nvPr/>
        </p:nvCxnSpPr>
        <p:spPr>
          <a:xfrm flipV="1">
            <a:off x="3867972" y="4523952"/>
            <a:ext cx="4776826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4" name="Isosceles Triangle 27">
            <a:extLst>
              <a:ext uri="{FF2B5EF4-FFF2-40B4-BE49-F238E27FC236}">
                <a16:creationId xmlns:a16="http://schemas.microsoft.com/office/drawing/2014/main" id="{15AED092-3CA8-714C-AFF2-2786DB2A5BFE}"/>
              </a:ext>
            </a:extLst>
          </p:cNvPr>
          <p:cNvSpPr/>
          <p:nvPr/>
        </p:nvSpPr>
        <p:spPr>
          <a:xfrm>
            <a:off x="8644798" y="4396952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6B304918-8CCF-1A44-83A4-843BFAF6AD53}"/>
              </a:ext>
            </a:extLst>
          </p:cNvPr>
          <p:cNvSpPr txBox="1"/>
          <p:nvPr/>
        </p:nvSpPr>
        <p:spPr>
          <a:xfrm>
            <a:off x="7288098" y="4503780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22/6</a:t>
            </a:r>
          </a:p>
        </p:txBody>
      </p:sp>
      <p:sp>
        <p:nvSpPr>
          <p:cNvPr id="306" name="Isosceles Triangle 27">
            <a:extLst>
              <a:ext uri="{FF2B5EF4-FFF2-40B4-BE49-F238E27FC236}">
                <a16:creationId xmlns:a16="http://schemas.microsoft.com/office/drawing/2014/main" id="{BFB13D43-B726-FD42-B065-6D5EAF257560}"/>
              </a:ext>
            </a:extLst>
          </p:cNvPr>
          <p:cNvSpPr/>
          <p:nvPr/>
        </p:nvSpPr>
        <p:spPr>
          <a:xfrm>
            <a:off x="8087324" y="5381893"/>
            <a:ext cx="128946" cy="127000"/>
          </a:xfrm>
          <a:prstGeom prst="triangle">
            <a:avLst/>
          </a:prstGeom>
          <a:solidFill>
            <a:srgbClr val="FF0000"/>
          </a:solidFill>
          <a:ln w="3175"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95CDE0A3-1786-D14C-BA70-E518CFD9408C}"/>
              </a:ext>
            </a:extLst>
          </p:cNvPr>
          <p:cNvSpPr txBox="1"/>
          <p:nvPr/>
        </p:nvSpPr>
        <p:spPr>
          <a:xfrm>
            <a:off x="7752184" y="5517232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Inst piping in </a:t>
            </a:r>
          </a:p>
          <a:p>
            <a:r>
              <a:rPr lang="en-US" sz="800" dirty="0"/>
              <a:t>connection cell10/1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DE1361D0-650B-B942-8ED2-2746FDB851BC}"/>
              </a:ext>
            </a:extLst>
          </p:cNvPr>
          <p:cNvSpPr txBox="1"/>
          <p:nvPr/>
        </p:nvSpPr>
        <p:spPr>
          <a:xfrm>
            <a:off x="9251652" y="4097244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22/2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3FC401AF-9D0C-0C42-95B3-122C9C13F8F0}"/>
              </a:ext>
            </a:extLst>
          </p:cNvPr>
          <p:cNvSpPr txBox="1"/>
          <p:nvPr/>
        </p:nvSpPr>
        <p:spPr>
          <a:xfrm>
            <a:off x="1658400" y="5807908"/>
            <a:ext cx="269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Integrated System Tests Complete</a:t>
            </a:r>
          </a:p>
        </p:txBody>
      </p:sp>
      <p:sp>
        <p:nvSpPr>
          <p:cNvPr id="310" name="Isosceles Triangle 29">
            <a:extLst>
              <a:ext uri="{FF2B5EF4-FFF2-40B4-BE49-F238E27FC236}">
                <a16:creationId xmlns:a16="http://schemas.microsoft.com/office/drawing/2014/main" id="{4640CB1F-905E-3845-B4CD-7D0463A80152}"/>
              </a:ext>
            </a:extLst>
          </p:cNvPr>
          <p:cNvSpPr/>
          <p:nvPr/>
        </p:nvSpPr>
        <p:spPr>
          <a:xfrm>
            <a:off x="10006226" y="5857484"/>
            <a:ext cx="128946" cy="1270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7C269248-BEF9-1746-BC7C-79C67D5109BE}"/>
              </a:ext>
            </a:extLst>
          </p:cNvPr>
          <p:cNvCxnSpPr>
            <a:cxnSpLocks/>
            <a:endCxn id="310" idx="2"/>
          </p:cNvCxnSpPr>
          <p:nvPr/>
        </p:nvCxnSpPr>
        <p:spPr>
          <a:xfrm>
            <a:off x="4302524" y="5983339"/>
            <a:ext cx="5703702" cy="1145"/>
          </a:xfrm>
          <a:prstGeom prst="line">
            <a:avLst/>
          </a:prstGeom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419BF8F4-21DE-034C-B064-46E78C6C1C7A}"/>
              </a:ext>
            </a:extLst>
          </p:cNvPr>
          <p:cNvSpPr txBox="1"/>
          <p:nvPr/>
        </p:nvSpPr>
        <p:spPr>
          <a:xfrm>
            <a:off x="9823175" y="5972249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Sep/Oct</a:t>
            </a:r>
          </a:p>
        </p:txBody>
      </p:sp>
      <p:sp>
        <p:nvSpPr>
          <p:cNvPr id="313" name="Left Brace 312">
            <a:extLst>
              <a:ext uri="{FF2B5EF4-FFF2-40B4-BE49-F238E27FC236}">
                <a16:creationId xmlns:a16="http://schemas.microsoft.com/office/drawing/2014/main" id="{E1D90598-8A7D-5044-A0A8-0A4F64821702}"/>
              </a:ext>
            </a:extLst>
          </p:cNvPr>
          <p:cNvSpPr/>
          <p:nvPr/>
        </p:nvSpPr>
        <p:spPr>
          <a:xfrm rot="16200000">
            <a:off x="9742276" y="5951028"/>
            <a:ext cx="158182" cy="487036"/>
          </a:xfrm>
          <a:prstGeom prst="leftBrac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658015AF-2A1C-5F4B-BB94-F159C7EDA51B}"/>
              </a:ext>
            </a:extLst>
          </p:cNvPr>
          <p:cNvSpPr txBox="1"/>
          <p:nvPr/>
        </p:nvSpPr>
        <p:spPr>
          <a:xfrm>
            <a:off x="9597588" y="6238615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/>
              <a:t>-132 d</a:t>
            </a:r>
          </a:p>
        </p:txBody>
      </p:sp>
    </p:spTree>
    <p:extLst>
      <p:ext uri="{BB962C8B-B14F-4D97-AF65-F5344CB8AC3E}">
        <p14:creationId xmlns:p14="http://schemas.microsoft.com/office/powerpoint/2010/main" val="169417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organisation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EB6DC5B-1A0E-7347-A4F6-DC6ED90E8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390463"/>
              </p:ext>
            </p:extLst>
          </p:nvPr>
        </p:nvGraphicFramePr>
        <p:xfrm>
          <a:off x="458743" y="1429792"/>
          <a:ext cx="11274514" cy="538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3" imgW="23939500" imgH="11442700" progId="Excel.Sheet.12">
                  <p:embed/>
                </p:oleObj>
              </mc:Choice>
              <mc:Fallback>
                <p:oleObj name="Worksheet" r:id="rId3" imgW="23939500" imgH="114427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EB6DC5B-1A0E-7347-A4F6-DC6ED90E8A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743" y="1429792"/>
                        <a:ext cx="11274514" cy="5388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18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C167-11FB-1E4C-849C-5A392749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 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BE8B-1E35-AA4C-B94A-53C4893F5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Mark Anthony </a:t>
            </a:r>
            <a:r>
              <a:rPr lang="sv-SE" dirty="0" err="1"/>
              <a:t>left</a:t>
            </a:r>
            <a:r>
              <a:rPr lang="sv-SE" dirty="0"/>
              <a:t> Target Division to be ESS Project Director</a:t>
            </a:r>
          </a:p>
          <a:p>
            <a:r>
              <a:rPr lang="sv-SE" dirty="0" err="1"/>
              <a:t>Consolidation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ESS Spallation </a:t>
            </a:r>
            <a:r>
              <a:rPr lang="sv-SE" dirty="0" err="1"/>
              <a:t>Physics</a:t>
            </a:r>
            <a:r>
              <a:rPr lang="sv-SE" dirty="0"/>
              <a:t> and </a:t>
            </a:r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resources</a:t>
            </a:r>
            <a:endParaRPr lang="sv-SE" dirty="0"/>
          </a:p>
          <a:p>
            <a:r>
              <a:rPr lang="sv-SE" dirty="0" err="1"/>
              <a:t>Build-up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Target installation </a:t>
            </a:r>
            <a:r>
              <a:rPr lang="sv-SE" dirty="0" err="1"/>
              <a:t>coordination</a:t>
            </a:r>
            <a:r>
              <a:rPr lang="sv-SE" dirty="0"/>
              <a:t> and support </a:t>
            </a:r>
            <a:r>
              <a:rPr lang="sv-SE" dirty="0" err="1"/>
              <a:t>group</a:t>
            </a:r>
            <a:endParaRPr lang="sv-SE" dirty="0"/>
          </a:p>
          <a:p>
            <a:r>
              <a:rPr lang="sv-SE" dirty="0" err="1"/>
              <a:t>Streangthening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Target Operations and </a:t>
            </a:r>
            <a:r>
              <a:rPr lang="sv-SE" dirty="0" err="1"/>
              <a:t>Maintenance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planned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C9401-D285-8246-B323-076F0939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08FC2-C8DD-774F-9362-5E790265A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- Recent evolution</a:t>
            </a:r>
          </a:p>
        </p:txBody>
      </p:sp>
    </p:spTree>
    <p:extLst>
      <p:ext uri="{BB962C8B-B14F-4D97-AF65-F5344CB8AC3E}">
        <p14:creationId xmlns:p14="http://schemas.microsoft.com/office/powerpoint/2010/main" val="222723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E2671F-85D6-7645-A87B-A8BAA8934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Site Installation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17F42-96A9-6246-9AD9-F2031868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95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6052A-D356-4973-BE52-DDE066C9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Site installations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8AED7CA-9F4A-49A4-9D07-8862A7F8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D51148-497D-FD43-AAF5-546FE887A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- Ground Shielding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40BFA5B-A4EC-48EC-B399-0A1951ED2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122"/>
          <a:stretch/>
        </p:blipFill>
        <p:spPr>
          <a:xfrm>
            <a:off x="342558" y="1435566"/>
            <a:ext cx="4025250" cy="542243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27CFE0E-D498-4CB8-B08C-6C6D085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069" y="1435566"/>
            <a:ext cx="7316571" cy="54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6052A-D356-4973-BE52-DDE066C9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Site installations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8AED7CA-9F4A-49A4-9D07-8862A7F8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D51148-497D-FD43-AAF5-546FE887A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/>
              <a:t>- Monolith Vessel Supports, Monolith Baseplate, Ground Shielding, and Wall </a:t>
            </a:r>
            <a:r>
              <a:rPr lang="en-GB" sz="2000" dirty="0" err="1"/>
              <a:t>Embedments</a:t>
            </a: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1C014E-116E-A743-86E3-E0B6DEE4E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92" y="1435636"/>
            <a:ext cx="5760504" cy="54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4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8A96A4-BB73-4685-B65A-3195F936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Site installations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72C14-D4CF-C944-8273-C5B5D2146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AE6030F-D38F-4D0A-91B2-E4F65F9E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11EBCD-3F0F-E54C-B6FA-72BC5F660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- Bulk Shielding above D2T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C99BAA4-6A89-48D8-B020-CB2D120C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524" y="1458298"/>
            <a:ext cx="3827699" cy="250219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528DFAF-5814-474C-B5E0-DD5F1938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3" y="1453626"/>
            <a:ext cx="3859832" cy="526784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F561BBE-F4F6-4D49-B37F-12908DFA7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525" y="4013683"/>
            <a:ext cx="3827699" cy="270779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65DCDBF-3497-4594-9DC0-3BE6430D1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34" y="1453627"/>
            <a:ext cx="3926474" cy="526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56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1363</TotalTime>
  <Words>722</Words>
  <Application>Microsoft Macintosh PowerPoint</Application>
  <PresentationFormat>Widescreen</PresentationFormat>
  <Paragraphs>197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ＭＳ Ｐゴシック</vt:lpstr>
      <vt:lpstr>Arial</vt:lpstr>
      <vt:lpstr>Calibri</vt:lpstr>
      <vt:lpstr>Office-tema</vt:lpstr>
      <vt:lpstr>2_Anpassad formgivning</vt:lpstr>
      <vt:lpstr>Worksheet</vt:lpstr>
      <vt:lpstr>Target Sub-project Update TCB.09</vt:lpstr>
      <vt:lpstr>Target sub-project is 47% complete</vt:lpstr>
      <vt:lpstr>High Level Schedule (CP items)</vt:lpstr>
      <vt:lpstr>Target organisation </vt:lpstr>
      <vt:lpstr>Target organisation</vt:lpstr>
      <vt:lpstr>Site Installation Progress</vt:lpstr>
      <vt:lpstr>Site installations</vt:lpstr>
      <vt:lpstr>Site installations</vt:lpstr>
      <vt:lpstr>Site installations</vt:lpstr>
      <vt:lpstr>Site installations</vt:lpstr>
      <vt:lpstr>So, Target has entered installation phase!</vt:lpstr>
      <vt:lpstr>Target Deliveries Progress</vt:lpstr>
      <vt:lpstr>Monolith Outer Shielding</vt:lpstr>
      <vt:lpstr>Steel supply challenges</vt:lpstr>
      <vt:lpstr>Steel supply challenges</vt:lpstr>
      <vt:lpstr>Steel supply challenges</vt:lpstr>
      <vt:lpstr>Neutron Beam Port Tubes</vt:lpstr>
      <vt:lpstr>Neutron Beam Port Insert</vt:lpstr>
      <vt:lpstr>Neutron Beam Port Insert</vt:lpstr>
      <vt:lpstr>Insert Installation Tool</vt:lpstr>
      <vt:lpstr>Neutron Beam Extraction System</vt:lpstr>
      <vt:lpstr>Target Safety System</vt:lpstr>
      <vt:lpstr>Target Safety System</vt:lpstr>
      <vt:lpstr>Concluding remarks</vt:lpstr>
      <vt:lpstr>In-kind related schedule variances</vt:lpstr>
      <vt:lpstr>Target In-Kind Packages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Rikard Linander</dc:creator>
  <cp:lastModifiedBy>Rikard Linander</cp:lastModifiedBy>
  <cp:revision>46</cp:revision>
  <dcterms:created xsi:type="dcterms:W3CDTF">2019-09-08T18:57:06Z</dcterms:created>
  <dcterms:modified xsi:type="dcterms:W3CDTF">2019-09-12T05:42:30Z</dcterms:modified>
</cp:coreProperties>
</file>