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65" r:id="rId6"/>
    <p:sldId id="266" r:id="rId7"/>
    <p:sldId id="269" r:id="rId8"/>
    <p:sldId id="271" r:id="rId9"/>
    <p:sldId id="272" r:id="rId10"/>
    <p:sldId id="274" r:id="rId11"/>
    <p:sldId id="276" r:id="rId12"/>
    <p:sldId id="277" r:id="rId13"/>
    <p:sldId id="278" r:id="rId14"/>
    <p:sldId id="279" r:id="rId15"/>
    <p:sldId id="280" r:id="rId16"/>
    <p:sldId id="282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387"/>
    <a:srgbClr val="00B0F0"/>
    <a:srgbClr val="262153"/>
    <a:srgbClr val="8887B9"/>
    <a:srgbClr val="30304A"/>
    <a:srgbClr val="2A1F53"/>
    <a:srgbClr val="2C2166"/>
    <a:srgbClr val="2C1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7449" autoAdjust="0"/>
  </p:normalViewPr>
  <p:slideViewPr>
    <p:cSldViewPr snapToGrid="0" snapToObjects="1" showGuides="1">
      <p:cViewPr varScale="1">
        <p:scale>
          <a:sx n="74" d="100"/>
          <a:sy n="74" d="100"/>
        </p:scale>
        <p:origin x="3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171882-B543-45AA-882C-4377EF92B7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C94AD-B759-4736-95CD-00CF62B903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fld id="{1BA07010-D055-4FD5-85A2-328ED95BE56D}" type="datetimeFigureOut">
              <a:rPr lang="en-US" altLang="ja-JP"/>
              <a:pPr/>
              <a:t>10/6/2019</a:t>
            </a:fld>
            <a:endParaRPr lang="en-US" altLang="ja-JP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41A7991-1B73-4E00-B21A-6284010F69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63B88C9-1740-4ADD-B1B3-D6FE5F567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9A78-F37D-4E36-8033-946CB54B0A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22CA4-6C85-4EBC-BF0A-45FDFD22C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fld id="{8EAA1CD9-46B1-47FA-92EC-6DE8513EE49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5910D66-81D0-4CC5-9C08-6CEB69184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46B804AD-69B9-45F8-9166-A08BE7844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5363B88-38F4-4125-8C52-44AF164BB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3B0A56-C8FF-4B83-AFBA-D5BC30009064}" type="slidenum">
              <a:rPr lang="en-US" altLang="ja-JP"/>
              <a:pPr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520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3000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6381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3837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8246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3404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011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2C650EB-59E7-4636-B256-4991A1CE7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14729CBC-9389-439C-AF9C-D2DBFC74C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1D3B1DB-B2BD-49FC-8264-878C5E867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57A048-96DD-4338-B724-C0CF8D30D1DE}" type="slidenum">
              <a:rPr lang="en-US" altLang="ja-JP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B1B079B-402C-43D9-A220-EC8EBA890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22BA2E0-938F-4927-85B5-0638FB196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EB36FFD-3AAA-47BA-9FD1-CB2A0A4F8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B65EB1-EC2C-4D91-A47A-23A8F85E7586}" type="slidenum">
              <a:rPr lang="en-US" altLang="ja-JP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44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6413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60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626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C581BBF-43C5-4610-AD7B-9FED9792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83B0C89-ED8B-481A-8612-73CB473A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4AD8B1-4C7D-4AB5-BD47-B9DE5700C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B29A62-0FD9-458F-A608-EED407B8792F}" type="slidenum">
              <a:rPr lang="en-US" altLang="ja-JP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611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9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7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8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7774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9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2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37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5177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077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>
            <a:extLst>
              <a:ext uri="{FF2B5EF4-FFF2-40B4-BE49-F238E27FC236}">
                <a16:creationId xmlns:a16="http://schemas.microsoft.com/office/drawing/2014/main" id="{9D6B2525-1526-405D-819C-19AB667910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3725"/>
            <a:ext cx="12192000" cy="745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81A470-7EC1-43DD-9311-B2176D8A742C}"/>
              </a:ext>
            </a:extLst>
          </p:cNvPr>
          <p:cNvSpPr/>
          <p:nvPr userDrawn="1"/>
        </p:nvSpPr>
        <p:spPr>
          <a:xfrm>
            <a:off x="0" y="-593725"/>
            <a:ext cx="12192000" cy="708660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ja-JP">
              <a:solidFill>
                <a:srgbClr val="FFFFFF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3F3BE862-D4A6-45F0-80D1-E421A698D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36D6207E-3518-437A-A4F6-0FD246DE4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D0A6A-0FE9-485B-9612-D84D50873F9C}"/>
              </a:ext>
            </a:extLst>
          </p:cNvPr>
          <p:cNvSpPr/>
          <p:nvPr userDrawn="1"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ja-JP">
              <a:solidFill>
                <a:srgbClr val="FFFFFF"/>
              </a:solidFill>
              <a:ea typeface="ＭＳ Ｐゴシック" panose="020B0600070205080204" pitchFamily="50" charset="-128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98E70ABE-9D4B-4B21-98FB-AC1F4D78B1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292850"/>
            <a:ext cx="166528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13">
            <a:extLst>
              <a:ext uri="{FF2B5EF4-FFF2-40B4-BE49-F238E27FC236}">
                <a16:creationId xmlns:a16="http://schemas.microsoft.com/office/drawing/2014/main" id="{04833C4E-FBC6-46EB-A753-F86BEF6783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23375" y="6338888"/>
            <a:ext cx="330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000">
                <a:ea typeface="ＭＳ Ｐゴシック" panose="020B0600070205080204" pitchFamily="50" charset="-128"/>
              </a:rPr>
              <a:t>17th Biennial International Conference on Accelerator</a:t>
            </a:r>
          </a:p>
          <a:p>
            <a:pPr eaLnBrk="1" hangingPunct="1"/>
            <a:r>
              <a:rPr lang="en-US" altLang="ja-JP" sz="1000">
                <a:ea typeface="ＭＳ Ｐゴシック" panose="020B0600070205080204" pitchFamily="50" charset="-128"/>
              </a:rPr>
              <a:t>and Large Experimental Physics Control Systems</a:t>
            </a:r>
          </a:p>
        </p:txBody>
      </p:sp>
      <p:sp>
        <p:nvSpPr>
          <p:cNvPr id="1033" name="TextBox 18">
            <a:extLst>
              <a:ext uri="{FF2B5EF4-FFF2-40B4-BE49-F238E27FC236}">
                <a16:creationId xmlns:a16="http://schemas.microsoft.com/office/drawing/2014/main" id="{201BFC35-9673-4631-9F81-EB843991B2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70063" y="6338888"/>
            <a:ext cx="210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1000" b="1">
                <a:ea typeface="ＭＳ Ｐゴシック" panose="020B0600070205080204" pitchFamily="50" charset="-128"/>
              </a:rPr>
              <a:t>New York, NY </a:t>
            </a:r>
            <a:r>
              <a:rPr lang="en-US" altLang="ja-JP" sz="1000">
                <a:ea typeface="ＭＳ Ｐゴシック" panose="020B0600070205080204" pitchFamily="50" charset="-128"/>
              </a:rPr>
              <a:t>| October 5-11</a:t>
            </a:r>
          </a:p>
          <a:p>
            <a:pPr eaLnBrk="1" hangingPunct="1"/>
            <a:r>
              <a:rPr lang="en-US" altLang="ja-JP" sz="1000" i="1">
                <a:ea typeface="ＭＳ Ｐゴシック" panose="020B0600070205080204" pitchFamily="50" charset="-128"/>
              </a:rPr>
              <a:t>Brookhaven National Laboratory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B5D1AD-438E-4B58-AA8D-23657B3819ED}"/>
              </a:ext>
            </a:extLst>
          </p:cNvPr>
          <p:cNvCxnSpPr/>
          <p:nvPr userDrawn="1"/>
        </p:nvCxnSpPr>
        <p:spPr>
          <a:xfrm>
            <a:off x="0" y="6223000"/>
            <a:ext cx="12192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vnet/b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jietari/mrf-openev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DB6266A-379A-45E5-8E10-6C9132201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Open source event receiver and other firmware experiences</a:t>
            </a:r>
            <a:b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</a:br>
            <a:b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</a:br>
            <a:r>
              <a:rPr lang="en-US" altLang="ja-JP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Hitoshi Sugimura</a:t>
            </a:r>
            <a:b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</a:br>
            <a:r>
              <a:rPr lang="en-US" altLang="ja-JP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KEK</a:t>
            </a:r>
            <a:b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</a:br>
            <a:b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</a:br>
            <a:r>
              <a:rPr lang="en-US" altLang="ja-JP" sz="2000" dirty="0">
                <a:solidFill>
                  <a:srgbClr val="2621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MRF Timing Protocol Users Workshop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A40FEB4-B869-47C6-9A3E-EFF9500C0255}"/>
              </a:ext>
            </a:extLst>
          </p:cNvPr>
          <p:cNvCxnSpPr/>
          <p:nvPr/>
        </p:nvCxnSpPr>
        <p:spPr>
          <a:xfrm>
            <a:off x="7699778" y="2870756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Next step …</a:t>
            </a:r>
          </a:p>
          <a:p>
            <a:pPr eaLnBrk="1" hangingPunct="1"/>
            <a:endParaRPr lang="en-US" altLang="ja-JP" sz="3200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Digital output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Interruption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EPICS IOC build on </a:t>
            </a:r>
            <a:r>
              <a:rPr lang="en-US" altLang="ja-JP" sz="3200" dirty="0" err="1">
                <a:solidFill>
                  <a:srgbClr val="262153"/>
                </a:solidFill>
                <a:ea typeface="ＭＳ Ｐゴシック" panose="020B0600070205080204" pitchFamily="50" charset="-128"/>
              </a:rPr>
              <a:t>zynq</a:t>
            </a: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 PS.</a:t>
            </a:r>
          </a:p>
          <a:p>
            <a:pPr eaLnBrk="1" hangingPunct="1"/>
            <a:endParaRPr lang="en-US" altLang="ja-JP" sz="2800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57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A40FEB4-B869-47C6-9A3E-EFF9500C0255}"/>
              </a:ext>
            </a:extLst>
          </p:cNvPr>
          <p:cNvCxnSpPr/>
          <p:nvPr/>
        </p:nvCxnSpPr>
        <p:spPr>
          <a:xfrm>
            <a:off x="7699778" y="2870756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SINAP EVE modification</a:t>
            </a:r>
          </a:p>
          <a:p>
            <a:pPr eaLnBrk="1" hangingPunct="1"/>
            <a:endParaRPr lang="en-US" altLang="ja-JP" sz="3200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VME-EVE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Normal VME module. </a:t>
            </a:r>
            <a:b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</a:b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data stream inherits MRF as it is.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STD-EVE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Standalone type of 1U size. Linux is running in this unit.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The System can operate independently</a:t>
            </a:r>
            <a:b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</a:b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as EPICS IOC   </a:t>
            </a:r>
          </a:p>
          <a:p>
            <a:pPr eaLnBrk="1" hangingPunct="1"/>
            <a:endParaRPr lang="en-US" altLang="ja-JP" sz="3200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eaLnBrk="1" hangingPunct="1"/>
            <a:endParaRPr lang="en-US" altLang="ja-JP" sz="2800" dirty="0">
              <a:ea typeface="ＭＳ Ｐゴシック" panose="020B0600070205080204" pitchFamily="50" charset="-128"/>
            </a:endParaRPr>
          </a:p>
        </p:txBody>
      </p:sp>
      <p:pic>
        <p:nvPicPr>
          <p:cNvPr id="4" name="図 3" descr="VME-EVE.png">
            <a:extLst>
              <a:ext uri="{FF2B5EF4-FFF2-40B4-BE49-F238E27FC236}">
                <a16:creationId xmlns:a16="http://schemas.microsoft.com/office/drawing/2014/main" id="{4DFBDEE6-ED14-4715-B20C-39C2131675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8325" y="1189585"/>
            <a:ext cx="2925390" cy="1533772"/>
          </a:xfrm>
          <a:prstGeom prst="rect">
            <a:avLst/>
          </a:prstGeom>
        </p:spPr>
      </p:pic>
      <p:pic>
        <p:nvPicPr>
          <p:cNvPr id="5" name="図 4" descr="STD-EVE.png">
            <a:extLst>
              <a:ext uri="{FF2B5EF4-FFF2-40B4-BE49-F238E27FC236}">
                <a16:creationId xmlns:a16="http://schemas.microsoft.com/office/drawing/2014/main" id="{EFE7CC10-7348-42E3-B2E2-BC51A049C3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2921" y="3552578"/>
            <a:ext cx="3250794" cy="18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A40FEB4-B869-47C6-9A3E-EFF9500C0255}"/>
              </a:ext>
            </a:extLst>
          </p:cNvPr>
          <p:cNvCxnSpPr/>
          <p:nvPr/>
        </p:nvCxnSpPr>
        <p:spPr>
          <a:xfrm>
            <a:off x="7699778" y="2870756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EVE advantages and disadvantages</a:t>
            </a:r>
          </a:p>
          <a:p>
            <a:pPr eaLnBrk="1" hangingPunct="1"/>
            <a:endParaRPr lang="en-US" altLang="ja-JP" sz="3200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advantage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Minimum delay set value is 5ps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The number of output terminal is larger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Disadvantage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Event interruption is limited to 24(depends on </a:t>
            </a:r>
            <a:r>
              <a:rPr lang="en-US" altLang="ja-JP" sz="3200" dirty="0" err="1">
                <a:solidFill>
                  <a:srgbClr val="262153"/>
                </a:solidFill>
                <a:ea typeface="ＭＳ Ｐゴシック" panose="020B0600070205080204" pitchFamily="50" charset="-128"/>
              </a:rPr>
              <a:t>pulser</a:t>
            </a: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Data buffer and </a:t>
            </a:r>
            <a:r>
              <a:rPr lang="en-US" altLang="ja-JP" sz="3200" dirty="0" err="1">
                <a:solidFill>
                  <a:srgbClr val="262153"/>
                </a:solidFill>
                <a:ea typeface="ＭＳ Ｐゴシック" panose="020B0600070205080204" pitchFamily="50" charset="-128"/>
              </a:rPr>
              <a:t>Dbus</a:t>
            </a: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 is reduced.</a:t>
            </a:r>
          </a:p>
          <a:p>
            <a:pPr marL="16002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It became possible by modifying a little VHDL code.	</a:t>
            </a:r>
          </a:p>
          <a:p>
            <a:pPr eaLnBrk="1" hangingPunct="1"/>
            <a:endParaRPr lang="en-US" altLang="ja-JP" sz="2800" dirty="0">
              <a:ea typeface="ＭＳ Ｐゴシック" panose="020B0600070205080204" pitchFamily="50" charset="-128"/>
            </a:endParaRPr>
          </a:p>
        </p:txBody>
      </p:sp>
      <p:pic>
        <p:nvPicPr>
          <p:cNvPr id="4" name="図 3" descr="VME-EVE.png">
            <a:extLst>
              <a:ext uri="{FF2B5EF4-FFF2-40B4-BE49-F238E27FC236}">
                <a16:creationId xmlns:a16="http://schemas.microsoft.com/office/drawing/2014/main" id="{4DFBDEE6-ED14-4715-B20C-39C2131675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8325" y="1189585"/>
            <a:ext cx="2925390" cy="15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7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A40FEB4-B869-47C6-9A3E-EFF9500C0255}"/>
              </a:ext>
            </a:extLst>
          </p:cNvPr>
          <p:cNvCxnSpPr/>
          <p:nvPr/>
        </p:nvCxnSpPr>
        <p:spPr>
          <a:xfrm>
            <a:off x="7699778" y="2870756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Additional function to EVE</a:t>
            </a:r>
          </a:p>
          <a:p>
            <a:pPr eaLnBrk="1" hangingPunct="1"/>
            <a:endParaRPr lang="en-US" altLang="ja-JP" sz="3200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To compensate for the disadvantage of EVE, the following functions were added by modifying FPGA and device support.</a:t>
            </a: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altLang="ja-JP" sz="28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Data buffer function</a:t>
            </a:r>
          </a:p>
          <a:p>
            <a:pPr marL="1657350" lvl="2" indent="-51435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Retransmission to downstream is enabled.</a:t>
            </a: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altLang="ja-JP" sz="2800" dirty="0" err="1">
                <a:solidFill>
                  <a:srgbClr val="262153"/>
                </a:solidFill>
                <a:ea typeface="ＭＳ Ｐゴシック" panose="020B0600070205080204" pitchFamily="50" charset="-128"/>
              </a:rPr>
              <a:t>Dbus</a:t>
            </a:r>
            <a:r>
              <a:rPr lang="en-US" altLang="ja-JP" sz="28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 function</a:t>
            </a: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altLang="ja-JP" sz="2800" dirty="0" err="1">
                <a:solidFill>
                  <a:srgbClr val="262153"/>
                </a:solidFill>
                <a:ea typeface="ＭＳ Ｐゴシック" panose="020B0600070205080204" pitchFamily="50" charset="-128"/>
              </a:rPr>
              <a:t>Pulser</a:t>
            </a:r>
            <a:r>
              <a:rPr lang="en-US" altLang="ja-JP" sz="28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 enable/disable changing function according to </a:t>
            </a:r>
            <a:r>
              <a:rPr lang="en-US" altLang="ja-JP" sz="2800" dirty="0" err="1">
                <a:solidFill>
                  <a:srgbClr val="262153"/>
                </a:solidFill>
                <a:ea typeface="ＭＳ Ｐゴシック" panose="020B0600070205080204" pitchFamily="50" charset="-128"/>
              </a:rPr>
              <a:t>dbus</a:t>
            </a:r>
            <a:r>
              <a:rPr lang="en-US" altLang="ja-JP" sz="28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 state.</a:t>
            </a:r>
          </a:p>
          <a:p>
            <a:pPr marL="1657350" lvl="2" indent="-51435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The logic is added by detecting pos-edge and neg-edge of the </a:t>
            </a:r>
            <a:r>
              <a:rPr lang="en-US" altLang="ja-JP" sz="2800" dirty="0" err="1">
                <a:solidFill>
                  <a:srgbClr val="262153"/>
                </a:solidFill>
                <a:ea typeface="ＭＳ Ｐゴシック" panose="020B0600070205080204" pitchFamily="50" charset="-128"/>
              </a:rPr>
              <a:t>dbus</a:t>
            </a:r>
            <a:endParaRPr lang="en-US" altLang="ja-JP" sz="2800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marL="1657350" lvl="2" indent="-51435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Optimized for STD-EVE to reduce CPU load. </a:t>
            </a: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altLang="ja-JP" sz="28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Delay setting by using data buffer value. </a:t>
            </a:r>
          </a:p>
          <a:p>
            <a:pPr eaLnBrk="1" hangingPunct="1"/>
            <a:endParaRPr lang="en-US" altLang="ja-JP" sz="2800" dirty="0"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32941C-67D8-4A24-A9F4-554A52303DB9}"/>
              </a:ext>
            </a:extLst>
          </p:cNvPr>
          <p:cNvSpPr txBox="1"/>
          <p:nvPr/>
        </p:nvSpPr>
        <p:spPr>
          <a:xfrm>
            <a:off x="2152650" y="5524025"/>
            <a:ext cx="75482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Those 3 and 4 are specialized for SuperKEKB timing system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3837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A40FEB4-B869-47C6-9A3E-EFF9500C0255}"/>
              </a:ext>
            </a:extLst>
          </p:cNvPr>
          <p:cNvCxnSpPr/>
          <p:nvPr/>
        </p:nvCxnSpPr>
        <p:spPr>
          <a:xfrm>
            <a:off x="7699778" y="2870756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 err="1">
                <a:solidFill>
                  <a:srgbClr val="262153"/>
                </a:solidFill>
                <a:ea typeface="ＭＳ Ｐゴシック" panose="020B0600070205080204" pitchFamily="50" charset="-128"/>
              </a:rPr>
              <a:t>Pulser</a:t>
            </a:r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 enable/disable</a:t>
            </a:r>
          </a:p>
          <a:p>
            <a:pPr eaLnBrk="1" hangingPunct="1"/>
            <a:endParaRPr lang="en-US" altLang="ja-JP" sz="3200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eaLnBrk="1" hangingPunct="1"/>
            <a:endParaRPr lang="en-US" altLang="ja-JP" sz="2800" dirty="0">
              <a:ea typeface="ＭＳ Ｐゴシック" panose="020B060007020508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0A161C8-8FEF-40BF-B420-54538EAF7FA7}"/>
              </a:ext>
            </a:extLst>
          </p:cNvPr>
          <p:cNvGrpSpPr/>
          <p:nvPr/>
        </p:nvGrpSpPr>
        <p:grpSpPr>
          <a:xfrm>
            <a:off x="4505325" y="1438275"/>
            <a:ext cx="3171825" cy="978932"/>
            <a:chOff x="1543050" y="1533525"/>
            <a:chExt cx="3171825" cy="978932"/>
          </a:xfrm>
        </p:grpSpPr>
        <p:sp>
          <p:nvSpPr>
            <p:cNvPr id="4" name="フローチャート: 論理積ゲート 3">
              <a:extLst>
                <a:ext uri="{FF2B5EF4-FFF2-40B4-BE49-F238E27FC236}">
                  <a16:creationId xmlns:a16="http://schemas.microsoft.com/office/drawing/2014/main" id="{61108EC0-607E-4809-A780-9ED42330EDC5}"/>
                </a:ext>
              </a:extLst>
            </p:cNvPr>
            <p:cNvSpPr/>
            <p:nvPr/>
          </p:nvSpPr>
          <p:spPr>
            <a:xfrm>
              <a:off x="3354324" y="1695450"/>
              <a:ext cx="612648" cy="612648"/>
            </a:xfrm>
            <a:prstGeom prst="flowChartDelay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6CF284E-FD49-4506-BDA2-E658D1726905}"/>
                </a:ext>
              </a:extLst>
            </p:cNvPr>
            <p:cNvCxnSpPr/>
            <p:nvPr/>
          </p:nvCxnSpPr>
          <p:spPr>
            <a:xfrm>
              <a:off x="1543050" y="1876425"/>
              <a:ext cx="181127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C9047517-1CDA-4242-8BC2-D0060F93BBB5}"/>
                </a:ext>
              </a:extLst>
            </p:cNvPr>
            <p:cNvCxnSpPr/>
            <p:nvPr/>
          </p:nvCxnSpPr>
          <p:spPr>
            <a:xfrm>
              <a:off x="1543050" y="2143125"/>
              <a:ext cx="181127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8AB742D-1262-4F3C-AD38-E409C21A12BF}"/>
                </a:ext>
              </a:extLst>
            </p:cNvPr>
            <p:cNvSpPr txBox="1"/>
            <p:nvPr/>
          </p:nvSpPr>
          <p:spPr>
            <a:xfrm>
              <a:off x="2038350" y="1533525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Dbus</a:t>
              </a:r>
              <a:r>
                <a:rPr kumimoji="1" lang="en-US" altLang="ja-JP" dirty="0"/>
                <a:t> N</a:t>
              </a:r>
              <a:endParaRPr kumimoji="1"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2415EE7-1D2B-488B-AA29-FB0C6FBBB9D7}"/>
                </a:ext>
              </a:extLst>
            </p:cNvPr>
            <p:cNvSpPr txBox="1"/>
            <p:nvPr/>
          </p:nvSpPr>
          <p:spPr>
            <a:xfrm>
              <a:off x="2048637" y="2143125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Pulser</a:t>
              </a:r>
              <a:r>
                <a:rPr kumimoji="1" lang="en-US" altLang="ja-JP" dirty="0"/>
                <a:t> M</a:t>
              </a:r>
              <a:endParaRPr kumimoji="1" lang="ja-JP" altLang="en-US" dirty="0"/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5411B62-EA5B-45D3-8E20-172713AA0BB1}"/>
                </a:ext>
              </a:extLst>
            </p:cNvPr>
            <p:cNvCxnSpPr>
              <a:cxnSpLocks/>
            </p:cNvCxnSpPr>
            <p:nvPr/>
          </p:nvCxnSpPr>
          <p:spPr>
            <a:xfrm>
              <a:off x="3966972" y="2001774"/>
              <a:ext cx="74790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695742-241C-47D3-BA0E-01E8AAC1E1FB}"/>
              </a:ext>
            </a:extLst>
          </p:cNvPr>
          <p:cNvSpPr txBox="1"/>
          <p:nvPr/>
        </p:nvSpPr>
        <p:spPr>
          <a:xfrm>
            <a:off x="1404357" y="2887182"/>
            <a:ext cx="81827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Pulser</a:t>
            </a:r>
            <a:r>
              <a:rPr kumimoji="1" lang="en-US" altLang="ja-JP" sz="2400" dirty="0"/>
              <a:t> ON at “1” state, OFF at “0” state</a:t>
            </a:r>
          </a:p>
          <a:p>
            <a:r>
              <a:rPr kumimoji="1" lang="en-US" altLang="ja-JP" sz="2400" dirty="0"/>
              <a:t>It is possible to set to all 24 </a:t>
            </a:r>
            <a:r>
              <a:rPr kumimoji="1" lang="en-US" altLang="ja-JP" sz="2400" dirty="0" err="1"/>
              <a:t>pulsers</a:t>
            </a:r>
            <a:r>
              <a:rPr kumimoji="1" lang="en-US" altLang="ja-JP" sz="2400" dirty="0"/>
              <a:t> of EVE, and it is</a:t>
            </a:r>
            <a:br>
              <a:rPr kumimoji="1" lang="en-US" altLang="ja-JP" sz="2400" dirty="0"/>
            </a:br>
            <a:r>
              <a:rPr kumimoji="1" lang="en-US" altLang="ja-JP" sz="2400" dirty="0"/>
              <a:t>possible to set which of </a:t>
            </a:r>
            <a:r>
              <a:rPr kumimoji="1" lang="en-US" altLang="ja-JP" sz="2400" dirty="0" err="1"/>
              <a:t>DBus</a:t>
            </a:r>
            <a:r>
              <a:rPr kumimoji="1" lang="en-US" altLang="ja-JP" sz="2400" dirty="0"/>
              <a:t> 0 – 7 is referred for each.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Of course, EPICS process can be used this structure with I/O </a:t>
            </a:r>
            <a:r>
              <a:rPr kumimoji="1" lang="en-US" altLang="ja-JP" sz="2400" dirty="0" err="1"/>
              <a:t>Intr</a:t>
            </a:r>
            <a:r>
              <a:rPr kumimoji="1" lang="en-US" altLang="ja-JP" sz="2400" dirty="0"/>
              <a:t>,</a:t>
            </a:r>
            <a:br>
              <a:rPr kumimoji="1" lang="en-US" altLang="ja-JP" sz="2400" dirty="0"/>
            </a:br>
            <a:r>
              <a:rPr kumimoji="1" lang="en-US" altLang="ja-JP" sz="2400" dirty="0"/>
              <a:t>this method reduces CPU load.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921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A40FEB4-B869-47C6-9A3E-EFF9500C0255}"/>
              </a:ext>
            </a:extLst>
          </p:cNvPr>
          <p:cNvCxnSpPr/>
          <p:nvPr/>
        </p:nvCxnSpPr>
        <p:spPr>
          <a:xfrm>
            <a:off x="7699778" y="2870756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2800" b="1" dirty="0">
                <a:ea typeface="ＭＳ Ｐゴシック" panose="020B0600070205080204" pitchFamily="50" charset="-128"/>
              </a:rPr>
              <a:t>Delay setting from data buffer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695742-241C-47D3-BA0E-01E8AAC1E1FB}"/>
              </a:ext>
            </a:extLst>
          </p:cNvPr>
          <p:cNvSpPr txBox="1"/>
          <p:nvPr/>
        </p:nvSpPr>
        <p:spPr>
          <a:xfrm>
            <a:off x="1404357" y="2887182"/>
            <a:ext cx="6887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The array No16 and 17 is delay of </a:t>
            </a:r>
            <a:r>
              <a:rPr kumimoji="1" lang="en-US" altLang="ja-JP" sz="2400" dirty="0" err="1"/>
              <a:t>pulser</a:t>
            </a:r>
            <a:r>
              <a:rPr kumimoji="1" lang="en-US" altLang="ja-JP" sz="2400" dirty="0"/>
              <a:t> and RF.</a:t>
            </a:r>
          </a:p>
          <a:p>
            <a:r>
              <a:rPr kumimoji="1" lang="en-US" altLang="ja-JP" sz="2400" dirty="0"/>
              <a:t>The value is set to </a:t>
            </a:r>
            <a:r>
              <a:rPr kumimoji="1" lang="en-US" altLang="ja-JP" sz="2400" dirty="0" err="1"/>
              <a:t>pulser</a:t>
            </a:r>
            <a:r>
              <a:rPr kumimoji="1" lang="en-US" altLang="ja-JP" sz="2400" dirty="0"/>
              <a:t> as (</a:t>
            </a:r>
            <a:r>
              <a:rPr kumimoji="1" lang="en-US" altLang="ja-JP" sz="2400" dirty="0" err="1"/>
              <a:t>Databuffer</a:t>
            </a:r>
            <a:r>
              <a:rPr kumimoji="1" lang="en-US" altLang="ja-JP" sz="2400" dirty="0"/>
              <a:t>[16]+[17])%20</a:t>
            </a:r>
          </a:p>
          <a:p>
            <a:r>
              <a:rPr kumimoji="1" lang="en-US" altLang="ja-JP" sz="2400" dirty="0"/>
              <a:t>Specialized our data buffer configuration</a:t>
            </a:r>
            <a:endParaRPr kumimoji="1" lang="ja-JP" altLang="en-US" sz="2400" dirty="0"/>
          </a:p>
        </p:txBody>
      </p:sp>
      <p:pic>
        <p:nvPicPr>
          <p:cNvPr id="12" name="図 11" descr="dbuf.png">
            <a:extLst>
              <a:ext uri="{FF2B5EF4-FFF2-40B4-BE49-F238E27FC236}">
                <a16:creationId xmlns:a16="http://schemas.microsoft.com/office/drawing/2014/main" id="{6207C64C-1712-494C-BF1F-5E50B7489D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4409" y="1034476"/>
            <a:ext cx="6223182" cy="16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A40FEB4-B869-47C6-9A3E-EFF9500C0255}"/>
              </a:ext>
            </a:extLst>
          </p:cNvPr>
          <p:cNvCxnSpPr/>
          <p:nvPr/>
        </p:nvCxnSpPr>
        <p:spPr>
          <a:xfrm>
            <a:off x="7699778" y="2870756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2800" b="1" dirty="0">
                <a:ea typeface="ＭＳ Ｐゴシック" panose="020B0600070205080204" pitchFamily="50" charset="-128"/>
              </a:rPr>
              <a:t>Summary</a:t>
            </a:r>
          </a:p>
          <a:p>
            <a:pPr eaLnBrk="1" hangingPunct="1"/>
            <a:endParaRPr lang="en-US" altLang="ja-JP" sz="2800" b="1" dirty="0">
              <a:ea typeface="ＭＳ Ｐゴシック" panose="020B0600070205080204" pitchFamily="50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b="1" dirty="0">
                <a:ea typeface="ＭＳ Ｐゴシック" panose="020B0600070205080204" pitchFamily="50" charset="-128"/>
              </a:rPr>
              <a:t>We tried to use Open Source EVR.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b="1" dirty="0">
                <a:ea typeface="ＭＳ Ｐゴシック" panose="020B0600070205080204" pitchFamily="50" charset="-128"/>
              </a:rPr>
              <a:t>Some configuration is modified, and works well.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b="1" dirty="0">
                <a:ea typeface="ＭＳ Ｐゴシック" panose="020B0600070205080204" pitchFamily="50" charset="-128"/>
              </a:rPr>
              <a:t>This has </a:t>
            </a:r>
            <a:r>
              <a:rPr lang="en-US" altLang="ja-JP" sz="2800" b="1" u="sng" dirty="0">
                <a:ea typeface="ＭＳ Ｐゴシック" panose="020B0600070205080204" pitchFamily="50" charset="-128"/>
              </a:rPr>
              <a:t>just</a:t>
            </a:r>
            <a:r>
              <a:rPr lang="en-US" altLang="ja-JP" sz="2800" b="1" dirty="0">
                <a:ea typeface="ＭＳ Ｐゴシック" panose="020B0600070205080204" pitchFamily="50" charset="-128"/>
              </a:rPr>
              <a:t> begun. Additional configuration will be developed(hopefully).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b="1" dirty="0">
                <a:ea typeface="ＭＳ Ｐゴシック" panose="020B0600070205080204" pitchFamily="50" charset="-128"/>
              </a:rPr>
              <a:t>SINAP VME/STD-EVE firmware is modified.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b="1" dirty="0">
                <a:ea typeface="ＭＳ Ｐゴシック" panose="020B0600070205080204" pitchFamily="50" charset="-128"/>
              </a:rPr>
              <a:t>data buffer and </a:t>
            </a:r>
            <a:r>
              <a:rPr lang="en-US" altLang="ja-JP" sz="2800" b="1" dirty="0" err="1">
                <a:ea typeface="ＭＳ Ｐゴシック" panose="020B0600070205080204" pitchFamily="50" charset="-128"/>
              </a:rPr>
              <a:t>dbus</a:t>
            </a:r>
            <a:r>
              <a:rPr lang="en-US" altLang="ja-JP" sz="2800" b="1" dirty="0">
                <a:ea typeface="ＭＳ Ｐゴシック" panose="020B0600070205080204" pitchFamily="50" charset="-128"/>
              </a:rPr>
              <a:t> receive and transmit functions were added.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b="1" dirty="0">
                <a:ea typeface="ＭＳ Ｐゴシック" panose="020B0600070205080204" pitchFamily="50" charset="-128"/>
              </a:rPr>
              <a:t>Gate logic function with </a:t>
            </a:r>
            <a:r>
              <a:rPr lang="en-US" altLang="ja-JP" sz="2800" b="1" dirty="0" err="1">
                <a:ea typeface="ＭＳ Ｐゴシック" panose="020B0600070205080204" pitchFamily="50" charset="-128"/>
              </a:rPr>
              <a:t>dbus</a:t>
            </a:r>
            <a:r>
              <a:rPr lang="en-US" altLang="ja-JP" sz="2800" b="1" dirty="0">
                <a:ea typeface="ＭＳ Ｐゴシック" panose="020B0600070205080204" pitchFamily="50" charset="-128"/>
              </a:rPr>
              <a:t> and delay add logic function with data buffer were added to suit SuperKEKB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97570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7F26B0-86E5-40EA-BB83-5DCED1777D2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Timing System at SuperKEKB</a:t>
            </a:r>
          </a:p>
          <a:p>
            <a:pPr eaLnBrk="1" hangingPunct="1"/>
            <a:endParaRPr lang="en-US" altLang="ja-JP" sz="1400" dirty="0">
              <a:ea typeface="ＭＳ Ｐゴシック" panose="020B0600070205080204" pitchFamily="50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50 Hz with Pulse to Pulse Modulation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Injector LINAC is switching parameters according to destination rings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Injection and extraction timing of each ring has opportunity every 96 ns.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ja-JP" sz="2800" dirty="0">
              <a:ea typeface="ＭＳ Ｐゴシック" panose="020B0600070205080204" pitchFamily="50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ja-JP" sz="2800" dirty="0">
              <a:ea typeface="ＭＳ Ｐゴシック" panose="020B0600070205080204" pitchFamily="50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ja-JP" sz="2800" dirty="0">
              <a:ea typeface="ＭＳ Ｐゴシック" panose="020B0600070205080204" pitchFamily="50" charset="-128"/>
            </a:endParaRPr>
          </a:p>
          <a:p>
            <a:pPr eaLnBrk="1" hangingPunct="1"/>
            <a:endParaRPr lang="en-US" altLang="ja-JP" sz="2800" dirty="0">
              <a:ea typeface="ＭＳ Ｐゴシック" panose="020B0600070205080204" pitchFamily="50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ja-JP" sz="2800" dirty="0">
              <a:ea typeface="ＭＳ Ｐゴシック" panose="020B0600070205080204" pitchFamily="50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ja-JP" sz="2800" dirty="0">
              <a:ea typeface="ＭＳ Ｐゴシック" panose="020B0600070205080204" pitchFamily="50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ja-JP" sz="2800" dirty="0">
              <a:ea typeface="ＭＳ Ｐゴシック" panose="020B0600070205080204" pitchFamily="50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ja-JP" sz="2800" dirty="0">
              <a:ea typeface="ＭＳ Ｐゴシック" panose="020B0600070205080204" pitchFamily="50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ja-JP" sz="2800" dirty="0">
              <a:ea typeface="ＭＳ Ｐゴシック" panose="020B0600070205080204" pitchFamily="50" charset="-128"/>
            </a:endParaRPr>
          </a:p>
        </p:txBody>
      </p:sp>
      <p:grpSp>
        <p:nvGrpSpPr>
          <p:cNvPr id="5123" name="グループ化 69">
            <a:extLst>
              <a:ext uri="{FF2B5EF4-FFF2-40B4-BE49-F238E27FC236}">
                <a16:creationId xmlns:a16="http://schemas.microsoft.com/office/drawing/2014/main" id="{14043C05-5F46-4CB6-B750-76ACEBC8C60C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2541588"/>
            <a:ext cx="10607675" cy="3473450"/>
            <a:chOff x="812266" y="2892700"/>
            <a:chExt cx="10608870" cy="3473630"/>
          </a:xfrm>
        </p:grpSpPr>
        <p:grpSp>
          <p:nvGrpSpPr>
            <p:cNvPr id="5128" name="LINAC-Line">
              <a:extLst>
                <a:ext uri="{FF2B5EF4-FFF2-40B4-BE49-F238E27FC236}">
                  <a16:creationId xmlns:a16="http://schemas.microsoft.com/office/drawing/2014/main" id="{0C69673B-0602-4A9F-9322-62747DDB22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266" y="5543999"/>
              <a:ext cx="8087185" cy="570325"/>
              <a:chOff x="812266" y="5543999"/>
              <a:chExt cx="8087185" cy="570325"/>
            </a:xfrm>
          </p:grpSpPr>
          <p:cxnSp>
            <p:nvCxnSpPr>
              <p:cNvPr id="30" name="LINAC C to 1">
                <a:extLst>
                  <a:ext uri="{FF2B5EF4-FFF2-40B4-BE49-F238E27FC236}">
                    <a16:creationId xmlns:a16="http://schemas.microsoft.com/office/drawing/2014/main" id="{63D715C8-0AAB-41C4-9DF5-3FEC855E261B}"/>
                  </a:ext>
                </a:extLst>
              </p:cNvPr>
              <p:cNvCxnSpPr/>
              <p:nvPr/>
            </p:nvCxnSpPr>
            <p:spPr>
              <a:xfrm>
                <a:off x="1163144" y="5986897"/>
                <a:ext cx="397396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LINAC chicane">
                <a:extLst>
                  <a:ext uri="{FF2B5EF4-FFF2-40B4-BE49-F238E27FC236}">
                    <a16:creationId xmlns:a16="http://schemas.microsoft.com/office/drawing/2014/main" id="{20D0A19A-1E60-4B62-8A14-2F628935F2B4}"/>
                  </a:ext>
                </a:extLst>
              </p:cNvPr>
              <p:cNvSpPr/>
              <p:nvPr/>
            </p:nvSpPr>
            <p:spPr>
              <a:xfrm>
                <a:off x="5089473" y="5978960"/>
                <a:ext cx="782726" cy="134944"/>
              </a:xfrm>
              <a:custGeom>
                <a:avLst/>
                <a:gdLst>
                  <a:gd name="connsiteX0" fmla="*/ 0 w 782053"/>
                  <a:gd name="connsiteY0" fmla="*/ 0 h 132549"/>
                  <a:gd name="connsiteX1" fmla="*/ 385010 w 782053"/>
                  <a:gd name="connsiteY1" fmla="*/ 132347 h 132549"/>
                  <a:gd name="connsiteX2" fmla="*/ 782053 w 782053"/>
                  <a:gd name="connsiteY2" fmla="*/ 24063 h 132549"/>
                  <a:gd name="connsiteX0" fmla="*/ 0 w 782053"/>
                  <a:gd name="connsiteY0" fmla="*/ 0 h 148164"/>
                  <a:gd name="connsiteX1" fmla="*/ 385010 w 782053"/>
                  <a:gd name="connsiteY1" fmla="*/ 132347 h 148164"/>
                  <a:gd name="connsiteX2" fmla="*/ 405751 w 782053"/>
                  <a:gd name="connsiteY2" fmla="*/ 133722 h 148164"/>
                  <a:gd name="connsiteX3" fmla="*/ 782053 w 782053"/>
                  <a:gd name="connsiteY3" fmla="*/ 24063 h 148164"/>
                  <a:gd name="connsiteX0" fmla="*/ 0 w 782053"/>
                  <a:gd name="connsiteY0" fmla="*/ 0 h 140850"/>
                  <a:gd name="connsiteX1" fmla="*/ 385010 w 782053"/>
                  <a:gd name="connsiteY1" fmla="*/ 132347 h 140850"/>
                  <a:gd name="connsiteX2" fmla="*/ 510254 w 782053"/>
                  <a:gd name="connsiteY2" fmla="*/ 116305 h 140850"/>
                  <a:gd name="connsiteX3" fmla="*/ 782053 w 782053"/>
                  <a:gd name="connsiteY3" fmla="*/ 24063 h 140850"/>
                  <a:gd name="connsiteX0" fmla="*/ 0 w 782053"/>
                  <a:gd name="connsiteY0" fmla="*/ 0 h 140850"/>
                  <a:gd name="connsiteX1" fmla="*/ 271798 w 782053"/>
                  <a:gd name="connsiteY1" fmla="*/ 132347 h 140850"/>
                  <a:gd name="connsiteX2" fmla="*/ 510254 w 782053"/>
                  <a:gd name="connsiteY2" fmla="*/ 116305 h 140850"/>
                  <a:gd name="connsiteX3" fmla="*/ 782053 w 782053"/>
                  <a:gd name="connsiteY3" fmla="*/ 24063 h 140850"/>
                  <a:gd name="connsiteX0" fmla="*/ 0 w 782053"/>
                  <a:gd name="connsiteY0" fmla="*/ 0 h 140850"/>
                  <a:gd name="connsiteX1" fmla="*/ 271798 w 782053"/>
                  <a:gd name="connsiteY1" fmla="*/ 132347 h 140850"/>
                  <a:gd name="connsiteX2" fmla="*/ 510254 w 782053"/>
                  <a:gd name="connsiteY2" fmla="*/ 116305 h 140850"/>
                  <a:gd name="connsiteX3" fmla="*/ 782053 w 782053"/>
                  <a:gd name="connsiteY3" fmla="*/ 6646 h 140850"/>
                  <a:gd name="connsiteX0" fmla="*/ 0 w 782053"/>
                  <a:gd name="connsiteY0" fmla="*/ 0 h 134629"/>
                  <a:gd name="connsiteX1" fmla="*/ 271798 w 782053"/>
                  <a:gd name="connsiteY1" fmla="*/ 123639 h 134629"/>
                  <a:gd name="connsiteX2" fmla="*/ 510254 w 782053"/>
                  <a:gd name="connsiteY2" fmla="*/ 116305 h 134629"/>
                  <a:gd name="connsiteX3" fmla="*/ 782053 w 782053"/>
                  <a:gd name="connsiteY3" fmla="*/ 6646 h 134629"/>
                  <a:gd name="connsiteX0" fmla="*/ 0 w 782053"/>
                  <a:gd name="connsiteY0" fmla="*/ 0 h 134629"/>
                  <a:gd name="connsiteX1" fmla="*/ 271798 w 782053"/>
                  <a:gd name="connsiteY1" fmla="*/ 123639 h 134629"/>
                  <a:gd name="connsiteX2" fmla="*/ 510254 w 782053"/>
                  <a:gd name="connsiteY2" fmla="*/ 116305 h 134629"/>
                  <a:gd name="connsiteX3" fmla="*/ 782053 w 782053"/>
                  <a:gd name="connsiteY3" fmla="*/ 6646 h 134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2053" h="134629">
                    <a:moveTo>
                      <a:pt x="0" y="0"/>
                    </a:moveTo>
                    <a:cubicBezTo>
                      <a:pt x="127334" y="64168"/>
                      <a:pt x="186756" y="104255"/>
                      <a:pt x="271798" y="123639"/>
                    </a:cubicBezTo>
                    <a:cubicBezTo>
                      <a:pt x="356840" y="143023"/>
                      <a:pt x="444080" y="134352"/>
                      <a:pt x="510254" y="116305"/>
                    </a:cubicBezTo>
                    <a:cubicBezTo>
                      <a:pt x="576428" y="98258"/>
                      <a:pt x="719336" y="24922"/>
                      <a:pt x="782053" y="664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/>
              </a:p>
            </p:txBody>
          </p:sp>
          <p:cxnSp>
            <p:nvCxnSpPr>
              <p:cNvPr id="31" name="LINAC A to B">
                <a:extLst>
                  <a:ext uri="{FF2B5EF4-FFF2-40B4-BE49-F238E27FC236}">
                    <a16:creationId xmlns:a16="http://schemas.microsoft.com/office/drawing/2014/main" id="{7521C2D6-0ED2-4893-88FC-0C46AB41F7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584" y="5543962"/>
                <a:ext cx="1884574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LINAC ARC">
                <a:extLst>
                  <a:ext uri="{FF2B5EF4-FFF2-40B4-BE49-F238E27FC236}">
                    <a16:creationId xmlns:a16="http://schemas.microsoft.com/office/drawing/2014/main" id="{AA1C62C2-9B79-466D-9692-47C07A231967}"/>
                  </a:ext>
                </a:extLst>
              </p:cNvPr>
              <p:cNvSpPr/>
              <p:nvPr/>
            </p:nvSpPr>
            <p:spPr>
              <a:xfrm rot="10800000">
                <a:off x="812266" y="5543962"/>
                <a:ext cx="797015" cy="447699"/>
              </a:xfrm>
              <a:prstGeom prst="arc">
                <a:avLst>
                  <a:gd name="adj1" fmla="val 16199987"/>
                  <a:gd name="adj2" fmla="val 5414814"/>
                </a:avLst>
              </a:prstGeom>
              <a:ln w="5715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34" name="LINAC 3 to 5">
                <a:extLst>
                  <a:ext uri="{FF2B5EF4-FFF2-40B4-BE49-F238E27FC236}">
                    <a16:creationId xmlns:a16="http://schemas.microsoft.com/office/drawing/2014/main" id="{E15FBC49-3C55-4E17-B2FD-B938FB99C6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1085" y="5986897"/>
                <a:ext cx="3038817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29" name="MR-Line">
              <a:extLst>
                <a:ext uri="{FF2B5EF4-FFF2-40B4-BE49-F238E27FC236}">
                  <a16:creationId xmlns:a16="http://schemas.microsoft.com/office/drawing/2014/main" id="{094770F0-F6BE-4E23-9153-CBE0AFE8EB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9888" y="2966772"/>
              <a:ext cx="3131248" cy="3265489"/>
              <a:chOff x="8289888" y="2966772"/>
              <a:chExt cx="3131248" cy="3265489"/>
            </a:xfrm>
          </p:grpSpPr>
          <p:sp>
            <p:nvSpPr>
              <p:cNvPr id="33" name="HER">
                <a:extLst>
                  <a:ext uri="{FF2B5EF4-FFF2-40B4-BE49-F238E27FC236}">
                    <a16:creationId xmlns:a16="http://schemas.microsoft.com/office/drawing/2014/main" id="{36C2D4E1-7356-45DF-9091-9AE888575B64}"/>
                  </a:ext>
                </a:extLst>
              </p:cNvPr>
              <p:cNvSpPr/>
              <p:nvPr/>
            </p:nvSpPr>
            <p:spPr>
              <a:xfrm>
                <a:off x="8290233" y="3211804"/>
                <a:ext cx="2967373" cy="3021169"/>
              </a:xfrm>
              <a:prstGeom prst="ellipse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6" name="LER">
                <a:extLst>
                  <a:ext uri="{FF2B5EF4-FFF2-40B4-BE49-F238E27FC236}">
                    <a16:creationId xmlns:a16="http://schemas.microsoft.com/office/drawing/2014/main" id="{659D5761-B278-4DDA-B64A-39D8FDBD3337}"/>
                  </a:ext>
                </a:extLst>
              </p:cNvPr>
              <p:cNvSpPr/>
              <p:nvPr/>
            </p:nvSpPr>
            <p:spPr>
              <a:xfrm>
                <a:off x="8453764" y="3205453"/>
                <a:ext cx="2967372" cy="3021169"/>
              </a:xfrm>
              <a:prstGeom prst="ellipse">
                <a:avLst/>
              </a:prstGeom>
              <a:noFill/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" name="Collision">
                <a:extLst>
                  <a:ext uri="{FF2B5EF4-FFF2-40B4-BE49-F238E27FC236}">
                    <a16:creationId xmlns:a16="http://schemas.microsoft.com/office/drawing/2014/main" id="{869CBCBF-5E59-4FB6-B1A2-94ECE0773C40}"/>
                  </a:ext>
                </a:extLst>
              </p:cNvPr>
              <p:cNvSpPr/>
              <p:nvPr/>
            </p:nvSpPr>
            <p:spPr>
              <a:xfrm>
                <a:off x="9619121" y="2967316"/>
                <a:ext cx="430261" cy="468337"/>
              </a:xfrm>
              <a:prstGeom prst="irregularSeal1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/>
              </a:p>
            </p:txBody>
          </p:sp>
          <p:sp>
            <p:nvSpPr>
              <p:cNvPr id="40" name="BT-p">
                <a:extLst>
                  <a:ext uri="{FF2B5EF4-FFF2-40B4-BE49-F238E27FC236}">
                    <a16:creationId xmlns:a16="http://schemas.microsoft.com/office/drawing/2014/main" id="{3A0BC81B-466E-4FC4-863B-91E9CC76A4F6}"/>
                  </a:ext>
                </a:extLst>
              </p:cNvPr>
              <p:cNvSpPr/>
              <p:nvPr/>
            </p:nvSpPr>
            <p:spPr>
              <a:xfrm>
                <a:off x="8798290" y="5108965"/>
                <a:ext cx="781138" cy="898572"/>
              </a:xfrm>
              <a:custGeom>
                <a:avLst/>
                <a:gdLst>
                  <a:gd name="connsiteX0" fmla="*/ 174797 w 843935"/>
                  <a:gd name="connsiteY0" fmla="*/ 897921 h 897921"/>
                  <a:gd name="connsiteX1" fmla="*/ 834015 w 843935"/>
                  <a:gd name="connsiteY1" fmla="*/ 653372 h 897921"/>
                  <a:gd name="connsiteX2" fmla="*/ 536304 w 843935"/>
                  <a:gd name="connsiteY2" fmla="*/ 26051 h 897921"/>
                  <a:gd name="connsiteX3" fmla="*/ 57839 w 843935"/>
                  <a:gd name="connsiteY3" fmla="*/ 164274 h 897921"/>
                  <a:gd name="connsiteX4" fmla="*/ 25941 w 843935"/>
                  <a:gd name="connsiteY4" fmla="*/ 578944 h 897921"/>
                  <a:gd name="connsiteX0" fmla="*/ 111001 w 846880"/>
                  <a:gd name="connsiteY0" fmla="*/ 908553 h 908553"/>
                  <a:gd name="connsiteX1" fmla="*/ 834015 w 846880"/>
                  <a:gd name="connsiteY1" fmla="*/ 653372 h 908553"/>
                  <a:gd name="connsiteX2" fmla="*/ 536304 w 846880"/>
                  <a:gd name="connsiteY2" fmla="*/ 26051 h 908553"/>
                  <a:gd name="connsiteX3" fmla="*/ 57839 w 846880"/>
                  <a:gd name="connsiteY3" fmla="*/ 164274 h 908553"/>
                  <a:gd name="connsiteX4" fmla="*/ 25941 w 846880"/>
                  <a:gd name="connsiteY4" fmla="*/ 578944 h 908553"/>
                  <a:gd name="connsiteX0" fmla="*/ 111001 w 755858"/>
                  <a:gd name="connsiteY0" fmla="*/ 909271 h 909271"/>
                  <a:gd name="connsiteX1" fmla="*/ 738322 w 755858"/>
                  <a:gd name="connsiteY1" fmla="*/ 664723 h 909271"/>
                  <a:gd name="connsiteX2" fmla="*/ 536304 w 755858"/>
                  <a:gd name="connsiteY2" fmla="*/ 26769 h 909271"/>
                  <a:gd name="connsiteX3" fmla="*/ 57839 w 755858"/>
                  <a:gd name="connsiteY3" fmla="*/ 164992 h 909271"/>
                  <a:gd name="connsiteX4" fmla="*/ 25941 w 755858"/>
                  <a:gd name="connsiteY4" fmla="*/ 579662 h 909271"/>
                  <a:gd name="connsiteX0" fmla="*/ 108460 w 748309"/>
                  <a:gd name="connsiteY0" fmla="*/ 846296 h 846296"/>
                  <a:gd name="connsiteX1" fmla="*/ 735781 w 748309"/>
                  <a:gd name="connsiteY1" fmla="*/ 601748 h 846296"/>
                  <a:gd name="connsiteX2" fmla="*/ 491233 w 748309"/>
                  <a:gd name="connsiteY2" fmla="*/ 38221 h 846296"/>
                  <a:gd name="connsiteX3" fmla="*/ 55298 w 748309"/>
                  <a:gd name="connsiteY3" fmla="*/ 102017 h 846296"/>
                  <a:gd name="connsiteX4" fmla="*/ 23400 w 748309"/>
                  <a:gd name="connsiteY4" fmla="*/ 516687 h 846296"/>
                  <a:gd name="connsiteX0" fmla="*/ 118427 w 789066"/>
                  <a:gd name="connsiteY0" fmla="*/ 881385 h 881385"/>
                  <a:gd name="connsiteX1" fmla="*/ 745748 w 789066"/>
                  <a:gd name="connsiteY1" fmla="*/ 636837 h 881385"/>
                  <a:gd name="connsiteX2" fmla="*/ 660689 w 789066"/>
                  <a:gd name="connsiteY2" fmla="*/ 30780 h 881385"/>
                  <a:gd name="connsiteX3" fmla="*/ 65265 w 789066"/>
                  <a:gd name="connsiteY3" fmla="*/ 137106 h 881385"/>
                  <a:gd name="connsiteX4" fmla="*/ 33367 w 789066"/>
                  <a:gd name="connsiteY4" fmla="*/ 551776 h 881385"/>
                  <a:gd name="connsiteX0" fmla="*/ 92132 w 759403"/>
                  <a:gd name="connsiteY0" fmla="*/ 897268 h 897268"/>
                  <a:gd name="connsiteX1" fmla="*/ 719453 w 759403"/>
                  <a:gd name="connsiteY1" fmla="*/ 652720 h 897268"/>
                  <a:gd name="connsiteX2" fmla="*/ 634394 w 759403"/>
                  <a:gd name="connsiteY2" fmla="*/ 46663 h 897268"/>
                  <a:gd name="connsiteX3" fmla="*/ 134663 w 759403"/>
                  <a:gd name="connsiteY3" fmla="*/ 99826 h 897268"/>
                  <a:gd name="connsiteX4" fmla="*/ 7072 w 759403"/>
                  <a:gd name="connsiteY4" fmla="*/ 567659 h 897268"/>
                  <a:gd name="connsiteX0" fmla="*/ 92132 w 804111"/>
                  <a:gd name="connsiteY0" fmla="*/ 898052 h 898052"/>
                  <a:gd name="connsiteX1" fmla="*/ 772616 w 804111"/>
                  <a:gd name="connsiteY1" fmla="*/ 664137 h 898052"/>
                  <a:gd name="connsiteX2" fmla="*/ 634394 w 804111"/>
                  <a:gd name="connsiteY2" fmla="*/ 47447 h 898052"/>
                  <a:gd name="connsiteX3" fmla="*/ 134663 w 804111"/>
                  <a:gd name="connsiteY3" fmla="*/ 100610 h 898052"/>
                  <a:gd name="connsiteX4" fmla="*/ 7072 w 804111"/>
                  <a:gd name="connsiteY4" fmla="*/ 568443 h 898052"/>
                  <a:gd name="connsiteX0" fmla="*/ 82340 w 794319"/>
                  <a:gd name="connsiteY0" fmla="*/ 895114 h 895114"/>
                  <a:gd name="connsiteX1" fmla="*/ 762824 w 794319"/>
                  <a:gd name="connsiteY1" fmla="*/ 661199 h 895114"/>
                  <a:gd name="connsiteX2" fmla="*/ 624602 w 794319"/>
                  <a:gd name="connsiteY2" fmla="*/ 44509 h 895114"/>
                  <a:gd name="connsiteX3" fmla="*/ 124871 w 794319"/>
                  <a:gd name="connsiteY3" fmla="*/ 97672 h 895114"/>
                  <a:gd name="connsiteX4" fmla="*/ 7912 w 794319"/>
                  <a:gd name="connsiteY4" fmla="*/ 491077 h 895114"/>
                  <a:gd name="connsiteX0" fmla="*/ 125114 w 837093"/>
                  <a:gd name="connsiteY0" fmla="*/ 896521 h 896521"/>
                  <a:gd name="connsiteX1" fmla="*/ 805598 w 837093"/>
                  <a:gd name="connsiteY1" fmla="*/ 662606 h 896521"/>
                  <a:gd name="connsiteX2" fmla="*/ 667376 w 837093"/>
                  <a:gd name="connsiteY2" fmla="*/ 45916 h 896521"/>
                  <a:gd name="connsiteX3" fmla="*/ 167645 w 837093"/>
                  <a:gd name="connsiteY3" fmla="*/ 99079 h 896521"/>
                  <a:gd name="connsiteX4" fmla="*/ 5193 w 837093"/>
                  <a:gd name="connsiteY4" fmla="*/ 528878 h 896521"/>
                  <a:gd name="connsiteX0" fmla="*/ 70056 w 782035"/>
                  <a:gd name="connsiteY0" fmla="*/ 898928 h 898928"/>
                  <a:gd name="connsiteX1" fmla="*/ 750540 w 782035"/>
                  <a:gd name="connsiteY1" fmla="*/ 665013 h 898928"/>
                  <a:gd name="connsiteX2" fmla="*/ 612318 w 782035"/>
                  <a:gd name="connsiteY2" fmla="*/ 48323 h 898928"/>
                  <a:gd name="connsiteX3" fmla="*/ 112587 w 782035"/>
                  <a:gd name="connsiteY3" fmla="*/ 101486 h 898928"/>
                  <a:gd name="connsiteX4" fmla="*/ 9275 w 782035"/>
                  <a:gd name="connsiteY4" fmla="*/ 590425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035" h="898928">
                    <a:moveTo>
                      <a:pt x="70056" y="898928"/>
                    </a:moveTo>
                    <a:cubicBezTo>
                      <a:pt x="369539" y="849309"/>
                      <a:pt x="660163" y="806780"/>
                      <a:pt x="750540" y="665013"/>
                    </a:cubicBezTo>
                    <a:cubicBezTo>
                      <a:pt x="840917" y="523246"/>
                      <a:pt x="718644" y="142244"/>
                      <a:pt x="612318" y="48323"/>
                    </a:cubicBezTo>
                    <a:cubicBezTo>
                      <a:pt x="505993" y="-45598"/>
                      <a:pt x="213094" y="11136"/>
                      <a:pt x="112587" y="101486"/>
                    </a:cubicBezTo>
                    <a:cubicBezTo>
                      <a:pt x="12080" y="191836"/>
                      <a:pt x="-17307" y="429164"/>
                      <a:pt x="9275" y="590425"/>
                    </a:cubicBezTo>
                  </a:path>
                </a:pathLst>
              </a:custGeom>
              <a:noFill/>
              <a:ln w="57150">
                <a:solidFill>
                  <a:schemeClr val="accent2">
                    <a:lumMod val="60000"/>
                    <a:lumOff val="40000"/>
                  </a:schemeClr>
                </a:solidFill>
                <a:tailEnd type="non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dirty="0"/>
              </a:p>
            </p:txBody>
          </p:sp>
          <p:sp>
            <p:nvSpPr>
              <p:cNvPr id="41" name="BT-e">
                <a:extLst>
                  <a:ext uri="{FF2B5EF4-FFF2-40B4-BE49-F238E27FC236}">
                    <a16:creationId xmlns:a16="http://schemas.microsoft.com/office/drawing/2014/main" id="{14FC070E-E90F-4132-8223-E8A96BD6506A}"/>
                  </a:ext>
                </a:extLst>
              </p:cNvPr>
              <p:cNvSpPr/>
              <p:nvPr/>
            </p:nvSpPr>
            <p:spPr>
              <a:xfrm>
                <a:off x="8375968" y="5094676"/>
                <a:ext cx="1252679" cy="912860"/>
              </a:xfrm>
              <a:custGeom>
                <a:avLst/>
                <a:gdLst>
                  <a:gd name="connsiteX0" fmla="*/ 174797 w 843935"/>
                  <a:gd name="connsiteY0" fmla="*/ 897921 h 897921"/>
                  <a:gd name="connsiteX1" fmla="*/ 834015 w 843935"/>
                  <a:gd name="connsiteY1" fmla="*/ 653372 h 897921"/>
                  <a:gd name="connsiteX2" fmla="*/ 536304 w 843935"/>
                  <a:gd name="connsiteY2" fmla="*/ 26051 h 897921"/>
                  <a:gd name="connsiteX3" fmla="*/ 57839 w 843935"/>
                  <a:gd name="connsiteY3" fmla="*/ 164274 h 897921"/>
                  <a:gd name="connsiteX4" fmla="*/ 25941 w 843935"/>
                  <a:gd name="connsiteY4" fmla="*/ 578944 h 897921"/>
                  <a:gd name="connsiteX0" fmla="*/ 111001 w 846880"/>
                  <a:gd name="connsiteY0" fmla="*/ 908553 h 908553"/>
                  <a:gd name="connsiteX1" fmla="*/ 834015 w 846880"/>
                  <a:gd name="connsiteY1" fmla="*/ 653372 h 908553"/>
                  <a:gd name="connsiteX2" fmla="*/ 536304 w 846880"/>
                  <a:gd name="connsiteY2" fmla="*/ 26051 h 908553"/>
                  <a:gd name="connsiteX3" fmla="*/ 57839 w 846880"/>
                  <a:gd name="connsiteY3" fmla="*/ 164274 h 908553"/>
                  <a:gd name="connsiteX4" fmla="*/ 25941 w 846880"/>
                  <a:gd name="connsiteY4" fmla="*/ 578944 h 908553"/>
                  <a:gd name="connsiteX0" fmla="*/ 111001 w 755858"/>
                  <a:gd name="connsiteY0" fmla="*/ 909271 h 909271"/>
                  <a:gd name="connsiteX1" fmla="*/ 738322 w 755858"/>
                  <a:gd name="connsiteY1" fmla="*/ 664723 h 909271"/>
                  <a:gd name="connsiteX2" fmla="*/ 536304 w 755858"/>
                  <a:gd name="connsiteY2" fmla="*/ 26769 h 909271"/>
                  <a:gd name="connsiteX3" fmla="*/ 57839 w 755858"/>
                  <a:gd name="connsiteY3" fmla="*/ 164992 h 909271"/>
                  <a:gd name="connsiteX4" fmla="*/ 25941 w 755858"/>
                  <a:gd name="connsiteY4" fmla="*/ 579662 h 909271"/>
                  <a:gd name="connsiteX0" fmla="*/ 108460 w 748309"/>
                  <a:gd name="connsiteY0" fmla="*/ 846296 h 846296"/>
                  <a:gd name="connsiteX1" fmla="*/ 735781 w 748309"/>
                  <a:gd name="connsiteY1" fmla="*/ 601748 h 846296"/>
                  <a:gd name="connsiteX2" fmla="*/ 491233 w 748309"/>
                  <a:gd name="connsiteY2" fmla="*/ 38221 h 846296"/>
                  <a:gd name="connsiteX3" fmla="*/ 55298 w 748309"/>
                  <a:gd name="connsiteY3" fmla="*/ 102017 h 846296"/>
                  <a:gd name="connsiteX4" fmla="*/ 23400 w 748309"/>
                  <a:gd name="connsiteY4" fmla="*/ 516687 h 846296"/>
                  <a:gd name="connsiteX0" fmla="*/ 118427 w 789066"/>
                  <a:gd name="connsiteY0" fmla="*/ 881385 h 881385"/>
                  <a:gd name="connsiteX1" fmla="*/ 745748 w 789066"/>
                  <a:gd name="connsiteY1" fmla="*/ 636837 h 881385"/>
                  <a:gd name="connsiteX2" fmla="*/ 660689 w 789066"/>
                  <a:gd name="connsiteY2" fmla="*/ 30780 h 881385"/>
                  <a:gd name="connsiteX3" fmla="*/ 65265 w 789066"/>
                  <a:gd name="connsiteY3" fmla="*/ 137106 h 881385"/>
                  <a:gd name="connsiteX4" fmla="*/ 33367 w 789066"/>
                  <a:gd name="connsiteY4" fmla="*/ 551776 h 881385"/>
                  <a:gd name="connsiteX0" fmla="*/ 92132 w 759403"/>
                  <a:gd name="connsiteY0" fmla="*/ 897268 h 897268"/>
                  <a:gd name="connsiteX1" fmla="*/ 719453 w 759403"/>
                  <a:gd name="connsiteY1" fmla="*/ 652720 h 897268"/>
                  <a:gd name="connsiteX2" fmla="*/ 634394 w 759403"/>
                  <a:gd name="connsiteY2" fmla="*/ 46663 h 897268"/>
                  <a:gd name="connsiteX3" fmla="*/ 134663 w 759403"/>
                  <a:gd name="connsiteY3" fmla="*/ 99826 h 897268"/>
                  <a:gd name="connsiteX4" fmla="*/ 7072 w 759403"/>
                  <a:gd name="connsiteY4" fmla="*/ 567659 h 897268"/>
                  <a:gd name="connsiteX0" fmla="*/ 92132 w 804111"/>
                  <a:gd name="connsiteY0" fmla="*/ 898052 h 898052"/>
                  <a:gd name="connsiteX1" fmla="*/ 772616 w 804111"/>
                  <a:gd name="connsiteY1" fmla="*/ 664137 h 898052"/>
                  <a:gd name="connsiteX2" fmla="*/ 634394 w 804111"/>
                  <a:gd name="connsiteY2" fmla="*/ 47447 h 898052"/>
                  <a:gd name="connsiteX3" fmla="*/ 134663 w 804111"/>
                  <a:gd name="connsiteY3" fmla="*/ 100610 h 898052"/>
                  <a:gd name="connsiteX4" fmla="*/ 7072 w 804111"/>
                  <a:gd name="connsiteY4" fmla="*/ 568443 h 898052"/>
                  <a:gd name="connsiteX0" fmla="*/ 82340 w 794319"/>
                  <a:gd name="connsiteY0" fmla="*/ 895114 h 895114"/>
                  <a:gd name="connsiteX1" fmla="*/ 762824 w 794319"/>
                  <a:gd name="connsiteY1" fmla="*/ 661199 h 895114"/>
                  <a:gd name="connsiteX2" fmla="*/ 624602 w 794319"/>
                  <a:gd name="connsiteY2" fmla="*/ 44509 h 895114"/>
                  <a:gd name="connsiteX3" fmla="*/ 124871 w 794319"/>
                  <a:gd name="connsiteY3" fmla="*/ 97672 h 895114"/>
                  <a:gd name="connsiteX4" fmla="*/ 7912 w 794319"/>
                  <a:gd name="connsiteY4" fmla="*/ 491077 h 895114"/>
                  <a:gd name="connsiteX0" fmla="*/ 125114 w 837093"/>
                  <a:gd name="connsiteY0" fmla="*/ 896521 h 896521"/>
                  <a:gd name="connsiteX1" fmla="*/ 805598 w 837093"/>
                  <a:gd name="connsiteY1" fmla="*/ 662606 h 896521"/>
                  <a:gd name="connsiteX2" fmla="*/ 667376 w 837093"/>
                  <a:gd name="connsiteY2" fmla="*/ 45916 h 896521"/>
                  <a:gd name="connsiteX3" fmla="*/ 167645 w 837093"/>
                  <a:gd name="connsiteY3" fmla="*/ 99079 h 896521"/>
                  <a:gd name="connsiteX4" fmla="*/ 5193 w 837093"/>
                  <a:gd name="connsiteY4" fmla="*/ 528878 h 896521"/>
                  <a:gd name="connsiteX0" fmla="*/ 70056 w 782035"/>
                  <a:gd name="connsiteY0" fmla="*/ 898928 h 898928"/>
                  <a:gd name="connsiteX1" fmla="*/ 750540 w 782035"/>
                  <a:gd name="connsiteY1" fmla="*/ 665013 h 898928"/>
                  <a:gd name="connsiteX2" fmla="*/ 612318 w 782035"/>
                  <a:gd name="connsiteY2" fmla="*/ 48323 h 898928"/>
                  <a:gd name="connsiteX3" fmla="*/ 112587 w 782035"/>
                  <a:gd name="connsiteY3" fmla="*/ 101486 h 898928"/>
                  <a:gd name="connsiteX4" fmla="*/ 9275 w 782035"/>
                  <a:gd name="connsiteY4" fmla="*/ 590425 h 898928"/>
                  <a:gd name="connsiteX0" fmla="*/ 507868 w 1219847"/>
                  <a:gd name="connsiteY0" fmla="*/ 884217 h 884217"/>
                  <a:gd name="connsiteX1" fmla="*/ 1188352 w 1219847"/>
                  <a:gd name="connsiteY1" fmla="*/ 650302 h 884217"/>
                  <a:gd name="connsiteX2" fmla="*/ 1050130 w 1219847"/>
                  <a:gd name="connsiteY2" fmla="*/ 33612 h 884217"/>
                  <a:gd name="connsiteX3" fmla="*/ 550399 w 1219847"/>
                  <a:gd name="connsiteY3" fmla="*/ 86775 h 884217"/>
                  <a:gd name="connsiteX4" fmla="*/ 1260 w 1219847"/>
                  <a:gd name="connsiteY4" fmla="*/ 129887 h 884217"/>
                  <a:gd name="connsiteX0" fmla="*/ 506608 w 1218587"/>
                  <a:gd name="connsiteY0" fmla="*/ 884217 h 884217"/>
                  <a:gd name="connsiteX1" fmla="*/ 1187092 w 1218587"/>
                  <a:gd name="connsiteY1" fmla="*/ 650302 h 884217"/>
                  <a:gd name="connsiteX2" fmla="*/ 1048870 w 1218587"/>
                  <a:gd name="connsiteY2" fmla="*/ 33612 h 884217"/>
                  <a:gd name="connsiteX3" fmla="*/ 549139 w 1218587"/>
                  <a:gd name="connsiteY3" fmla="*/ 86775 h 884217"/>
                  <a:gd name="connsiteX4" fmla="*/ 0 w 1218587"/>
                  <a:gd name="connsiteY4" fmla="*/ 129887 h 884217"/>
                  <a:gd name="connsiteX0" fmla="*/ 506608 w 1218898"/>
                  <a:gd name="connsiteY0" fmla="*/ 935649 h 935649"/>
                  <a:gd name="connsiteX1" fmla="*/ 1187092 w 1218898"/>
                  <a:gd name="connsiteY1" fmla="*/ 701734 h 935649"/>
                  <a:gd name="connsiteX2" fmla="*/ 1048870 w 1218898"/>
                  <a:gd name="connsiteY2" fmla="*/ 85044 h 935649"/>
                  <a:gd name="connsiteX3" fmla="*/ 535491 w 1218898"/>
                  <a:gd name="connsiteY3" fmla="*/ 15377 h 935649"/>
                  <a:gd name="connsiteX4" fmla="*/ 0 w 1218898"/>
                  <a:gd name="connsiteY4" fmla="*/ 181319 h 935649"/>
                  <a:gd name="connsiteX0" fmla="*/ 506608 w 1224399"/>
                  <a:gd name="connsiteY0" fmla="*/ 944630 h 944630"/>
                  <a:gd name="connsiteX1" fmla="*/ 1187092 w 1224399"/>
                  <a:gd name="connsiteY1" fmla="*/ 710715 h 944630"/>
                  <a:gd name="connsiteX2" fmla="*/ 1071617 w 1224399"/>
                  <a:gd name="connsiteY2" fmla="*/ 75828 h 944630"/>
                  <a:gd name="connsiteX3" fmla="*/ 535491 w 1224399"/>
                  <a:gd name="connsiteY3" fmla="*/ 24358 h 944630"/>
                  <a:gd name="connsiteX4" fmla="*/ 0 w 1224399"/>
                  <a:gd name="connsiteY4" fmla="*/ 190300 h 944630"/>
                  <a:gd name="connsiteX0" fmla="*/ 506608 w 1224399"/>
                  <a:gd name="connsiteY0" fmla="*/ 956850 h 956850"/>
                  <a:gd name="connsiteX1" fmla="*/ 1187092 w 1224399"/>
                  <a:gd name="connsiteY1" fmla="*/ 722935 h 956850"/>
                  <a:gd name="connsiteX2" fmla="*/ 1071617 w 1224399"/>
                  <a:gd name="connsiteY2" fmla="*/ 88048 h 956850"/>
                  <a:gd name="connsiteX3" fmla="*/ 535491 w 1224399"/>
                  <a:gd name="connsiteY3" fmla="*/ 36578 h 956850"/>
                  <a:gd name="connsiteX4" fmla="*/ 0 w 1224399"/>
                  <a:gd name="connsiteY4" fmla="*/ 202520 h 956850"/>
                  <a:gd name="connsiteX0" fmla="*/ 506608 w 1209365"/>
                  <a:gd name="connsiteY0" fmla="*/ 944631 h 944631"/>
                  <a:gd name="connsiteX1" fmla="*/ 1168895 w 1209365"/>
                  <a:gd name="connsiteY1" fmla="*/ 710716 h 944631"/>
                  <a:gd name="connsiteX2" fmla="*/ 1071617 w 1209365"/>
                  <a:gd name="connsiteY2" fmla="*/ 75829 h 944631"/>
                  <a:gd name="connsiteX3" fmla="*/ 535491 w 1209365"/>
                  <a:gd name="connsiteY3" fmla="*/ 24359 h 944631"/>
                  <a:gd name="connsiteX4" fmla="*/ 0 w 1209365"/>
                  <a:gd name="connsiteY4" fmla="*/ 190301 h 944631"/>
                  <a:gd name="connsiteX0" fmla="*/ 470214 w 1212043"/>
                  <a:gd name="connsiteY0" fmla="*/ 908237 h 908237"/>
                  <a:gd name="connsiteX1" fmla="*/ 1168895 w 1212043"/>
                  <a:gd name="connsiteY1" fmla="*/ 710716 h 908237"/>
                  <a:gd name="connsiteX2" fmla="*/ 1071617 w 1212043"/>
                  <a:gd name="connsiteY2" fmla="*/ 75829 h 908237"/>
                  <a:gd name="connsiteX3" fmla="*/ 535491 w 1212043"/>
                  <a:gd name="connsiteY3" fmla="*/ 24359 h 908237"/>
                  <a:gd name="connsiteX4" fmla="*/ 0 w 1212043"/>
                  <a:gd name="connsiteY4" fmla="*/ 190301 h 908237"/>
                  <a:gd name="connsiteX0" fmla="*/ 511157 w 1252986"/>
                  <a:gd name="connsiteY0" fmla="*/ 903383 h 903383"/>
                  <a:gd name="connsiteX1" fmla="*/ 1209838 w 1252986"/>
                  <a:gd name="connsiteY1" fmla="*/ 705862 h 903383"/>
                  <a:gd name="connsiteX2" fmla="*/ 1112560 w 1252986"/>
                  <a:gd name="connsiteY2" fmla="*/ 70975 h 903383"/>
                  <a:gd name="connsiteX3" fmla="*/ 576434 w 1252986"/>
                  <a:gd name="connsiteY3" fmla="*/ 19505 h 903383"/>
                  <a:gd name="connsiteX4" fmla="*/ 0 w 1252986"/>
                  <a:gd name="connsiteY4" fmla="*/ 108110 h 903383"/>
                  <a:gd name="connsiteX0" fmla="*/ 511157 w 1252986"/>
                  <a:gd name="connsiteY0" fmla="*/ 903383 h 903383"/>
                  <a:gd name="connsiteX1" fmla="*/ 1209838 w 1252986"/>
                  <a:gd name="connsiteY1" fmla="*/ 705862 h 903383"/>
                  <a:gd name="connsiteX2" fmla="*/ 1112560 w 1252986"/>
                  <a:gd name="connsiteY2" fmla="*/ 70975 h 903383"/>
                  <a:gd name="connsiteX3" fmla="*/ 576434 w 1252986"/>
                  <a:gd name="connsiteY3" fmla="*/ 19505 h 903383"/>
                  <a:gd name="connsiteX4" fmla="*/ 0 w 1252986"/>
                  <a:gd name="connsiteY4" fmla="*/ 108110 h 903383"/>
                  <a:gd name="connsiteX0" fmla="*/ 511157 w 1252696"/>
                  <a:gd name="connsiteY0" fmla="*/ 896358 h 896358"/>
                  <a:gd name="connsiteX1" fmla="*/ 1209838 w 1252696"/>
                  <a:gd name="connsiteY1" fmla="*/ 698837 h 896358"/>
                  <a:gd name="connsiteX2" fmla="*/ 1112560 w 1252696"/>
                  <a:gd name="connsiteY2" fmla="*/ 63950 h 896358"/>
                  <a:gd name="connsiteX3" fmla="*/ 585533 w 1252696"/>
                  <a:gd name="connsiteY3" fmla="*/ 26128 h 896358"/>
                  <a:gd name="connsiteX4" fmla="*/ 0 w 1252696"/>
                  <a:gd name="connsiteY4" fmla="*/ 101085 h 896358"/>
                  <a:gd name="connsiteX0" fmla="*/ 511157 w 1252696"/>
                  <a:gd name="connsiteY0" fmla="*/ 912877 h 912877"/>
                  <a:gd name="connsiteX1" fmla="*/ 1209838 w 1252696"/>
                  <a:gd name="connsiteY1" fmla="*/ 715356 h 912877"/>
                  <a:gd name="connsiteX2" fmla="*/ 1112560 w 1252696"/>
                  <a:gd name="connsiteY2" fmla="*/ 80469 h 912877"/>
                  <a:gd name="connsiteX3" fmla="*/ 585533 w 1252696"/>
                  <a:gd name="connsiteY3" fmla="*/ 42647 h 912877"/>
                  <a:gd name="connsiteX4" fmla="*/ 0 w 1252696"/>
                  <a:gd name="connsiteY4" fmla="*/ 117604 h 91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2696" h="912877">
                    <a:moveTo>
                      <a:pt x="511157" y="912877"/>
                    </a:moveTo>
                    <a:cubicBezTo>
                      <a:pt x="810640" y="863258"/>
                      <a:pt x="1109604" y="854091"/>
                      <a:pt x="1209838" y="715356"/>
                    </a:cubicBezTo>
                    <a:cubicBezTo>
                      <a:pt x="1310072" y="576621"/>
                      <a:pt x="1216611" y="192587"/>
                      <a:pt x="1112560" y="80469"/>
                    </a:cubicBezTo>
                    <a:cubicBezTo>
                      <a:pt x="1008509" y="-31649"/>
                      <a:pt x="770959" y="-9034"/>
                      <a:pt x="585533" y="42647"/>
                    </a:cubicBezTo>
                    <a:cubicBezTo>
                      <a:pt x="400107" y="94328"/>
                      <a:pt x="246374" y="306636"/>
                      <a:pt x="0" y="117604"/>
                    </a:cubicBezTo>
                  </a:path>
                </a:pathLst>
              </a:custGeom>
              <a:noFill/>
              <a:ln w="57150">
                <a:solidFill>
                  <a:srgbClr val="00B0F0"/>
                </a:solidFill>
                <a:tailEnd type="non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dirty="0"/>
              </a:p>
            </p:txBody>
          </p:sp>
        </p:grpSp>
        <p:grpSp>
          <p:nvGrpSpPr>
            <p:cNvPr id="5130" name="DR-Line">
              <a:extLst>
                <a:ext uri="{FF2B5EF4-FFF2-40B4-BE49-F238E27FC236}">
                  <a16:creationId xmlns:a16="http://schemas.microsoft.com/office/drawing/2014/main" id="{5ED41A62-CE58-4A5E-A922-D143E7E3B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0544" y="3621130"/>
              <a:ext cx="1245818" cy="2371581"/>
              <a:chOff x="4810544" y="3621130"/>
              <a:chExt cx="1245818" cy="2371581"/>
            </a:xfrm>
          </p:grpSpPr>
          <p:sp>
            <p:nvSpPr>
              <p:cNvPr id="27" name="DR">
                <a:extLst>
                  <a:ext uri="{FF2B5EF4-FFF2-40B4-BE49-F238E27FC236}">
                    <a16:creationId xmlns:a16="http://schemas.microsoft.com/office/drawing/2014/main" id="{EC287617-09A2-4690-B6BC-0F54A4559559}"/>
                  </a:ext>
                </a:extLst>
              </p:cNvPr>
              <p:cNvSpPr/>
              <p:nvPr/>
            </p:nvSpPr>
            <p:spPr>
              <a:xfrm>
                <a:off x="4810041" y="3621400"/>
                <a:ext cx="1246328" cy="1766980"/>
              </a:xfrm>
              <a:prstGeom prst="ellipse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" name="LTR">
                <a:extLst>
                  <a:ext uri="{FF2B5EF4-FFF2-40B4-BE49-F238E27FC236}">
                    <a16:creationId xmlns:a16="http://schemas.microsoft.com/office/drawing/2014/main" id="{A396DA01-69E1-45AC-AACE-E5B82D3FBD7D}"/>
                  </a:ext>
                </a:extLst>
              </p:cNvPr>
              <p:cNvSpPr/>
              <p:nvPr/>
            </p:nvSpPr>
            <p:spPr>
              <a:xfrm>
                <a:off x="5116463" y="4653329"/>
                <a:ext cx="930380" cy="1333569"/>
              </a:xfrm>
              <a:custGeom>
                <a:avLst/>
                <a:gdLst>
                  <a:gd name="connsiteX0" fmla="*/ 0 w 892628"/>
                  <a:gd name="connsiteY0" fmla="*/ 1164772 h 1164772"/>
                  <a:gd name="connsiteX1" fmla="*/ 642257 w 892628"/>
                  <a:gd name="connsiteY1" fmla="*/ 859972 h 1164772"/>
                  <a:gd name="connsiteX2" fmla="*/ 892628 w 892628"/>
                  <a:gd name="connsiteY2" fmla="*/ 0 h 1164772"/>
                  <a:gd name="connsiteX0" fmla="*/ 0 w 929842"/>
                  <a:gd name="connsiteY0" fmla="*/ 1334893 h 1334893"/>
                  <a:gd name="connsiteX1" fmla="*/ 642257 w 929842"/>
                  <a:gd name="connsiteY1" fmla="*/ 1030093 h 1334893"/>
                  <a:gd name="connsiteX2" fmla="*/ 929842 w 929842"/>
                  <a:gd name="connsiteY2" fmla="*/ 0 h 133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9842" h="1334893">
                    <a:moveTo>
                      <a:pt x="0" y="1334893"/>
                    </a:moveTo>
                    <a:cubicBezTo>
                      <a:pt x="246743" y="1279557"/>
                      <a:pt x="487283" y="1252575"/>
                      <a:pt x="642257" y="1030093"/>
                    </a:cubicBezTo>
                    <a:cubicBezTo>
                      <a:pt x="797231" y="807611"/>
                      <a:pt x="879042" y="332921"/>
                      <a:pt x="929842" y="0"/>
                    </a:cubicBezTo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/>
              </a:p>
            </p:txBody>
          </p:sp>
          <p:sp>
            <p:nvSpPr>
              <p:cNvPr id="4" name="RTL">
                <a:extLst>
                  <a:ext uri="{FF2B5EF4-FFF2-40B4-BE49-F238E27FC236}">
                    <a16:creationId xmlns:a16="http://schemas.microsoft.com/office/drawing/2014/main" id="{C6051F7A-EEE1-44B6-9E5C-7CF2D4724E66}"/>
                  </a:ext>
                </a:extLst>
              </p:cNvPr>
              <p:cNvSpPr/>
              <p:nvPr/>
            </p:nvSpPr>
            <p:spPr>
              <a:xfrm>
                <a:off x="4811629" y="4585063"/>
                <a:ext cx="1082797" cy="1408185"/>
              </a:xfrm>
              <a:custGeom>
                <a:avLst/>
                <a:gdLst>
                  <a:gd name="connsiteX0" fmla="*/ 0 w 1055914"/>
                  <a:gd name="connsiteY0" fmla="*/ 0 h 1317172"/>
                  <a:gd name="connsiteX1" fmla="*/ 217714 w 1055914"/>
                  <a:gd name="connsiteY1" fmla="*/ 1023257 h 1317172"/>
                  <a:gd name="connsiteX2" fmla="*/ 1055914 w 1055914"/>
                  <a:gd name="connsiteY2" fmla="*/ 1317172 h 1317172"/>
                  <a:gd name="connsiteX0" fmla="*/ 0 w 1055914"/>
                  <a:gd name="connsiteY0" fmla="*/ 0 h 1317172"/>
                  <a:gd name="connsiteX1" fmla="*/ 272142 w 1055914"/>
                  <a:gd name="connsiteY1" fmla="*/ 990599 h 1317172"/>
                  <a:gd name="connsiteX2" fmla="*/ 1055914 w 1055914"/>
                  <a:gd name="connsiteY2" fmla="*/ 1317172 h 1317172"/>
                  <a:gd name="connsiteX0" fmla="*/ 0 w 1071863"/>
                  <a:gd name="connsiteY0" fmla="*/ 0 h 1317172"/>
                  <a:gd name="connsiteX1" fmla="*/ 288091 w 1071863"/>
                  <a:gd name="connsiteY1" fmla="*/ 990599 h 1317172"/>
                  <a:gd name="connsiteX2" fmla="*/ 1071863 w 1071863"/>
                  <a:gd name="connsiteY2" fmla="*/ 1317172 h 1317172"/>
                  <a:gd name="connsiteX0" fmla="*/ 0 w 1066546"/>
                  <a:gd name="connsiteY0" fmla="*/ 0 h 1412865"/>
                  <a:gd name="connsiteX1" fmla="*/ 282774 w 1066546"/>
                  <a:gd name="connsiteY1" fmla="*/ 1086292 h 1412865"/>
                  <a:gd name="connsiteX2" fmla="*/ 1066546 w 1066546"/>
                  <a:gd name="connsiteY2" fmla="*/ 1412865 h 1412865"/>
                  <a:gd name="connsiteX0" fmla="*/ 0 w 1082495"/>
                  <a:gd name="connsiteY0" fmla="*/ 0 h 1407548"/>
                  <a:gd name="connsiteX1" fmla="*/ 282774 w 1082495"/>
                  <a:gd name="connsiteY1" fmla="*/ 1086292 h 1407548"/>
                  <a:gd name="connsiteX2" fmla="*/ 1082495 w 1082495"/>
                  <a:gd name="connsiteY2" fmla="*/ 1407548 h 140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2495" h="1407548">
                    <a:moveTo>
                      <a:pt x="0" y="0"/>
                    </a:moveTo>
                    <a:cubicBezTo>
                      <a:pt x="20864" y="401864"/>
                      <a:pt x="102358" y="851701"/>
                      <a:pt x="282774" y="1086292"/>
                    </a:cubicBezTo>
                    <a:cubicBezTo>
                      <a:pt x="463190" y="1320883"/>
                      <a:pt x="751388" y="1370355"/>
                      <a:pt x="1082495" y="1407548"/>
                    </a:cubicBezTo>
                  </a:path>
                </a:pathLst>
              </a:custGeom>
              <a:noFill/>
              <a:ln w="57150">
                <a:solidFill>
                  <a:srgbClr val="92D05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/>
              </a:p>
            </p:txBody>
          </p:sp>
        </p:grp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54082317-AEB9-4719-BE26-56C40FFA42D4}"/>
                </a:ext>
              </a:extLst>
            </p:cNvPr>
            <p:cNvSpPr/>
            <p:nvPr/>
          </p:nvSpPr>
          <p:spPr>
            <a:xfrm rot="20783997">
              <a:off x="8383907" y="3249906"/>
              <a:ext cx="743034" cy="352443"/>
            </a:xfrm>
            <a:custGeom>
              <a:avLst/>
              <a:gdLst>
                <a:gd name="connsiteX0" fmla="*/ 0 w 742950"/>
                <a:gd name="connsiteY0" fmla="*/ 352425 h 352425"/>
                <a:gd name="connsiteX1" fmla="*/ 285750 w 742950"/>
                <a:gd name="connsiteY1" fmla="*/ 66675 h 352425"/>
                <a:gd name="connsiteX2" fmla="*/ 742950 w 742950"/>
                <a:gd name="connsiteY2" fmla="*/ 0 h 352425"/>
                <a:gd name="connsiteX0" fmla="*/ 0 w 742950"/>
                <a:gd name="connsiteY0" fmla="*/ 352425 h 352425"/>
                <a:gd name="connsiteX1" fmla="*/ 306969 w 742950"/>
                <a:gd name="connsiteY1" fmla="*/ 109312 h 352425"/>
                <a:gd name="connsiteX2" fmla="*/ 742950 w 742950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950" h="352425">
                  <a:moveTo>
                    <a:pt x="0" y="352425"/>
                  </a:moveTo>
                  <a:cubicBezTo>
                    <a:pt x="80962" y="238918"/>
                    <a:pt x="183144" y="168049"/>
                    <a:pt x="306969" y="109312"/>
                  </a:cubicBezTo>
                  <a:cubicBezTo>
                    <a:pt x="430794" y="50575"/>
                    <a:pt x="576262" y="3969"/>
                    <a:pt x="742950" y="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/>
            </a:p>
          </p:txBody>
        </p:sp>
        <p:sp>
          <p:nvSpPr>
            <p:cNvPr id="5132" name="テキスト ボックス 43">
              <a:extLst>
                <a:ext uri="{FF2B5EF4-FFF2-40B4-BE49-F238E27FC236}">
                  <a16:creationId xmlns:a16="http://schemas.microsoft.com/office/drawing/2014/main" id="{DA468B2F-E695-4B5C-ABFE-E5A3AB98B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4728" y="2924781"/>
              <a:ext cx="4363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kumimoji="1" lang="en-US" altLang="ja-JP" sz="2800"/>
                <a:t>e</a:t>
              </a:r>
              <a:r>
                <a:rPr kumimoji="1" lang="en-US" altLang="ja-JP" sz="2800" baseline="30000"/>
                <a:t>-</a:t>
              </a:r>
              <a:endParaRPr kumimoji="1" lang="ja-JP" altLang="en-US" sz="2800" baseline="30000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8A719DCD-E802-4AEB-8E41-0E065D135A6C}"/>
                </a:ext>
              </a:extLst>
            </p:cNvPr>
            <p:cNvSpPr/>
            <p:nvPr/>
          </p:nvSpPr>
          <p:spPr>
            <a:xfrm rot="155622" flipH="1">
              <a:off x="10382794" y="3156239"/>
              <a:ext cx="770025" cy="473100"/>
            </a:xfrm>
            <a:custGeom>
              <a:avLst/>
              <a:gdLst>
                <a:gd name="connsiteX0" fmla="*/ 0 w 742950"/>
                <a:gd name="connsiteY0" fmla="*/ 352425 h 352425"/>
                <a:gd name="connsiteX1" fmla="*/ 285750 w 742950"/>
                <a:gd name="connsiteY1" fmla="*/ 66675 h 352425"/>
                <a:gd name="connsiteX2" fmla="*/ 742950 w 742950"/>
                <a:gd name="connsiteY2" fmla="*/ 0 h 352425"/>
                <a:gd name="connsiteX0" fmla="*/ 0 w 742950"/>
                <a:gd name="connsiteY0" fmla="*/ 352425 h 352425"/>
                <a:gd name="connsiteX1" fmla="*/ 306969 w 742950"/>
                <a:gd name="connsiteY1" fmla="*/ 109312 h 352425"/>
                <a:gd name="connsiteX2" fmla="*/ 742950 w 742950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950" h="352425">
                  <a:moveTo>
                    <a:pt x="0" y="352425"/>
                  </a:moveTo>
                  <a:cubicBezTo>
                    <a:pt x="80962" y="238918"/>
                    <a:pt x="183144" y="168049"/>
                    <a:pt x="306969" y="109312"/>
                  </a:cubicBezTo>
                  <a:cubicBezTo>
                    <a:pt x="430794" y="50575"/>
                    <a:pt x="576262" y="3969"/>
                    <a:pt x="742950" y="0"/>
                  </a:cubicBezTo>
                </a:path>
              </a:pathLst>
            </a:custGeom>
            <a:noFill/>
            <a:ln w="57150">
              <a:solidFill>
                <a:srgbClr val="F4B387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/>
            </a:p>
          </p:txBody>
        </p:sp>
        <p:sp>
          <p:nvSpPr>
            <p:cNvPr id="5134" name="テキスト ボックス 45">
              <a:extLst>
                <a:ext uri="{FF2B5EF4-FFF2-40B4-BE49-F238E27FC236}">
                  <a16:creationId xmlns:a16="http://schemas.microsoft.com/office/drawing/2014/main" id="{E9CD3A96-0917-4520-B563-55E5B1956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3050" y="2892700"/>
              <a:ext cx="4812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kumimoji="1" lang="en-US" altLang="ja-JP" sz="2800"/>
                <a:t>e</a:t>
              </a:r>
              <a:r>
                <a:rPr kumimoji="1" lang="en-US" altLang="ja-JP" sz="2800" baseline="30000"/>
                <a:t>+</a:t>
              </a:r>
              <a:endParaRPr kumimoji="1" lang="ja-JP" altLang="en-US" sz="2800" baseline="30000"/>
            </a:p>
          </p:txBody>
        </p:sp>
        <p:grpSp>
          <p:nvGrpSpPr>
            <p:cNvPr id="5135" name="Timing System">
              <a:extLst>
                <a:ext uri="{FF2B5EF4-FFF2-40B4-BE49-F238E27FC236}">
                  <a16:creationId xmlns:a16="http://schemas.microsoft.com/office/drawing/2014/main" id="{56D45034-95C0-4C05-BE24-A4469BB01F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8362" y="2892700"/>
              <a:ext cx="7136740" cy="3473630"/>
              <a:chOff x="1458362" y="2892700"/>
              <a:chExt cx="7136740" cy="3473630"/>
            </a:xfrm>
          </p:grpSpPr>
          <p:sp>
            <p:nvSpPr>
              <p:cNvPr id="13" name="EVR">
                <a:extLst>
                  <a:ext uri="{FF2B5EF4-FFF2-40B4-BE49-F238E27FC236}">
                    <a16:creationId xmlns:a16="http://schemas.microsoft.com/office/drawing/2014/main" id="{E78A23A2-9B06-48FC-8D0B-D3D0AEBB17EC}"/>
                  </a:ext>
                </a:extLst>
              </p:cNvPr>
              <p:cNvSpPr/>
              <p:nvPr/>
            </p:nvSpPr>
            <p:spPr>
              <a:xfrm>
                <a:off x="2892126" y="5180406"/>
                <a:ext cx="515996" cy="31275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600" dirty="0"/>
                  <a:t>EVR</a:t>
                </a:r>
                <a:endParaRPr kumimoji="1" lang="ja-JP" altLang="en-US" sz="1600" dirty="0"/>
              </a:p>
            </p:txBody>
          </p:sp>
          <p:sp>
            <p:nvSpPr>
              <p:cNvPr id="16" name="EVR">
                <a:extLst>
                  <a:ext uri="{FF2B5EF4-FFF2-40B4-BE49-F238E27FC236}">
                    <a16:creationId xmlns:a16="http://schemas.microsoft.com/office/drawing/2014/main" id="{1AEAE420-F366-42EC-82EE-413FF8DEEEA6}"/>
                  </a:ext>
                </a:extLst>
              </p:cNvPr>
              <p:cNvSpPr/>
              <p:nvPr/>
            </p:nvSpPr>
            <p:spPr>
              <a:xfrm>
                <a:off x="3933643" y="6053576"/>
                <a:ext cx="515996" cy="31275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600" dirty="0"/>
                  <a:t>EVR</a:t>
                </a:r>
                <a:endParaRPr kumimoji="1" lang="ja-JP" altLang="en-US" sz="1600" dirty="0"/>
              </a:p>
            </p:txBody>
          </p:sp>
          <p:sp>
            <p:nvSpPr>
              <p:cNvPr id="15" name="EVR">
                <a:extLst>
                  <a:ext uri="{FF2B5EF4-FFF2-40B4-BE49-F238E27FC236}">
                    <a16:creationId xmlns:a16="http://schemas.microsoft.com/office/drawing/2014/main" id="{C72DA819-CDD9-4447-83F2-898017E3B915}"/>
                  </a:ext>
                </a:extLst>
              </p:cNvPr>
              <p:cNvSpPr/>
              <p:nvPr/>
            </p:nvSpPr>
            <p:spPr>
              <a:xfrm>
                <a:off x="2865135" y="6051989"/>
                <a:ext cx="515995" cy="31275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600" dirty="0"/>
                  <a:t>EVR</a:t>
                </a:r>
                <a:endParaRPr kumimoji="1" lang="ja-JP" altLang="en-US" sz="1600" dirty="0"/>
              </a:p>
            </p:txBody>
          </p:sp>
          <p:sp>
            <p:nvSpPr>
              <p:cNvPr id="19" name="EVR">
                <a:extLst>
                  <a:ext uri="{FF2B5EF4-FFF2-40B4-BE49-F238E27FC236}">
                    <a16:creationId xmlns:a16="http://schemas.microsoft.com/office/drawing/2014/main" id="{6AE3E56A-AC1F-4E42-BC55-3C339A99B845}"/>
                  </a:ext>
                </a:extLst>
              </p:cNvPr>
              <p:cNvSpPr/>
              <p:nvPr/>
            </p:nvSpPr>
            <p:spPr>
              <a:xfrm>
                <a:off x="1796627" y="6050401"/>
                <a:ext cx="515996" cy="31275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600" dirty="0"/>
                  <a:t>EVR</a:t>
                </a:r>
                <a:endParaRPr kumimoji="1" lang="ja-JP" altLang="en-US" sz="1600" dirty="0"/>
              </a:p>
            </p:txBody>
          </p:sp>
          <p:sp>
            <p:nvSpPr>
              <p:cNvPr id="35" name="EVR">
                <a:extLst>
                  <a:ext uri="{FF2B5EF4-FFF2-40B4-BE49-F238E27FC236}">
                    <a16:creationId xmlns:a16="http://schemas.microsoft.com/office/drawing/2014/main" id="{F2E284F9-F7B6-4F8F-90C3-AF8ECBC4327B}"/>
                  </a:ext>
                </a:extLst>
              </p:cNvPr>
              <p:cNvSpPr/>
              <p:nvPr/>
            </p:nvSpPr>
            <p:spPr>
              <a:xfrm>
                <a:off x="6002389" y="6044050"/>
                <a:ext cx="515995" cy="31275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600" dirty="0"/>
                  <a:t>EVR</a:t>
                </a:r>
                <a:endParaRPr kumimoji="1" lang="ja-JP" altLang="en-US" sz="1600" dirty="0"/>
              </a:p>
            </p:txBody>
          </p:sp>
          <p:sp>
            <p:nvSpPr>
              <p:cNvPr id="20" name="EVR">
                <a:extLst>
                  <a:ext uri="{FF2B5EF4-FFF2-40B4-BE49-F238E27FC236}">
                    <a16:creationId xmlns:a16="http://schemas.microsoft.com/office/drawing/2014/main" id="{BEA9AE8D-50F3-42A8-A628-A907BB0B7245}"/>
                  </a:ext>
                </a:extLst>
              </p:cNvPr>
              <p:cNvSpPr/>
              <p:nvPr/>
            </p:nvSpPr>
            <p:spPr>
              <a:xfrm>
                <a:off x="1458452" y="5175643"/>
                <a:ext cx="515995" cy="31275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600" dirty="0"/>
                  <a:t>EVR</a:t>
                </a:r>
                <a:endParaRPr kumimoji="1" lang="ja-JP" altLang="en-US" sz="1600" dirty="0"/>
              </a:p>
            </p:txBody>
          </p:sp>
          <p:sp>
            <p:nvSpPr>
              <p:cNvPr id="48" name="EVR">
                <a:extLst>
                  <a:ext uri="{FF2B5EF4-FFF2-40B4-BE49-F238E27FC236}">
                    <a16:creationId xmlns:a16="http://schemas.microsoft.com/office/drawing/2014/main" id="{1F22598C-FCD0-437E-90B0-0C0B7B2B049A}"/>
                  </a:ext>
                </a:extLst>
              </p:cNvPr>
              <p:cNvSpPr/>
              <p:nvPr/>
            </p:nvSpPr>
            <p:spPr>
              <a:xfrm>
                <a:off x="7185209" y="6039288"/>
                <a:ext cx="515996" cy="31434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600" dirty="0"/>
                  <a:t>EVR</a:t>
                </a:r>
                <a:endParaRPr kumimoji="1" lang="ja-JP" altLang="en-US" sz="1600" dirty="0"/>
              </a:p>
            </p:txBody>
          </p:sp>
          <p:cxnSp>
            <p:nvCxnSpPr>
              <p:cNvPr id="12" name="直線矢印コネクタ 11">
                <a:extLst>
                  <a:ext uri="{FF2B5EF4-FFF2-40B4-BE49-F238E27FC236}">
                    <a16:creationId xmlns:a16="http://schemas.microsoft.com/office/drawing/2014/main" id="{D3C702BC-C88A-48A2-8AD8-9EEEA12B3467}"/>
                  </a:ext>
                </a:extLst>
              </p:cNvPr>
              <p:cNvCxnSpPr>
                <a:cxnSpLocks/>
                <a:stCxn id="26" idx="2"/>
                <a:endCxn id="8" idx="0"/>
              </p:cNvCxnSpPr>
              <p:nvPr/>
            </p:nvCxnSpPr>
            <p:spPr>
              <a:xfrm>
                <a:off x="5434000" y="3351511"/>
                <a:ext cx="1381281" cy="3587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矢印コネクタ 58">
                <a:extLst>
                  <a:ext uri="{FF2B5EF4-FFF2-40B4-BE49-F238E27FC236}">
                    <a16:creationId xmlns:a16="http://schemas.microsoft.com/office/drawing/2014/main" id="{72EC01DA-B4B7-4979-A29E-0B593DF15CEC}"/>
                  </a:ext>
                </a:extLst>
              </p:cNvPr>
              <p:cNvCxnSpPr>
                <a:cxnSpLocks/>
                <a:stCxn id="6" idx="2"/>
                <a:endCxn id="55" idx="0"/>
              </p:cNvCxnSpPr>
              <p:nvPr/>
            </p:nvCxnSpPr>
            <p:spPr>
              <a:xfrm>
                <a:off x="3959046" y="4170703"/>
                <a:ext cx="1748035" cy="48103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矢印コネクタ 55">
                <a:extLst>
                  <a:ext uri="{FF2B5EF4-FFF2-40B4-BE49-F238E27FC236}">
                    <a16:creationId xmlns:a16="http://schemas.microsoft.com/office/drawing/2014/main" id="{C0D2E4CD-65D6-444F-8BC8-1310228F890A}"/>
                  </a:ext>
                </a:extLst>
              </p:cNvPr>
              <p:cNvCxnSpPr>
                <a:cxnSpLocks/>
                <a:stCxn id="8" idx="2"/>
                <a:endCxn id="54" idx="0"/>
              </p:cNvCxnSpPr>
              <p:nvPr/>
            </p:nvCxnSpPr>
            <p:spPr>
              <a:xfrm flipH="1">
                <a:off x="5135516" y="4169116"/>
                <a:ext cx="1679764" cy="4762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矢印コネクタ 10">
                <a:extLst>
                  <a:ext uri="{FF2B5EF4-FFF2-40B4-BE49-F238E27FC236}">
                    <a16:creationId xmlns:a16="http://schemas.microsoft.com/office/drawing/2014/main" id="{7E752C59-47C8-44F9-B699-27B93F3AD445}"/>
                  </a:ext>
                </a:extLst>
              </p:cNvPr>
              <p:cNvCxnSpPr>
                <a:cxnSpLocks/>
                <a:stCxn id="26" idx="2"/>
                <a:endCxn id="6" idx="0"/>
              </p:cNvCxnSpPr>
              <p:nvPr/>
            </p:nvCxnSpPr>
            <p:spPr>
              <a:xfrm flipH="1">
                <a:off x="3959046" y="3351511"/>
                <a:ext cx="1474954" cy="3603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>
                <a:extLst>
                  <a:ext uri="{FF2B5EF4-FFF2-40B4-BE49-F238E27FC236}">
                    <a16:creationId xmlns:a16="http://schemas.microsoft.com/office/drawing/2014/main" id="{22443369-84F1-4FA2-A8AD-16B9278D0172}"/>
                  </a:ext>
                </a:extLst>
              </p:cNvPr>
              <p:cNvCxnSpPr>
                <a:cxnSpLocks/>
                <a:stCxn id="6" idx="2"/>
                <a:endCxn id="13" idx="0"/>
              </p:cNvCxnSpPr>
              <p:nvPr/>
            </p:nvCxnSpPr>
            <p:spPr>
              <a:xfrm flipH="1">
                <a:off x="3149329" y="4170703"/>
                <a:ext cx="809716" cy="100970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316168F4-3695-455B-8870-88BAE0A7DEF9}"/>
                  </a:ext>
                </a:extLst>
              </p:cNvPr>
              <p:cNvCxnSpPr>
                <a:cxnSpLocks/>
                <a:stCxn id="6" idx="2"/>
                <a:endCxn id="15" idx="0"/>
              </p:cNvCxnSpPr>
              <p:nvPr/>
            </p:nvCxnSpPr>
            <p:spPr>
              <a:xfrm flipH="1">
                <a:off x="3122339" y="4170703"/>
                <a:ext cx="836706" cy="18812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矢印コネクタ 9">
                <a:extLst>
                  <a:ext uri="{FF2B5EF4-FFF2-40B4-BE49-F238E27FC236}">
                    <a16:creationId xmlns:a16="http://schemas.microsoft.com/office/drawing/2014/main" id="{DE512175-0B21-4B05-B00C-78514A333502}"/>
                  </a:ext>
                </a:extLst>
              </p:cNvPr>
              <p:cNvCxnSpPr>
                <a:cxnSpLocks/>
                <a:stCxn id="25" idx="3"/>
                <a:endCxn id="26" idx="1"/>
              </p:cNvCxnSpPr>
              <p:nvPr/>
            </p:nvCxnSpPr>
            <p:spPr>
              <a:xfrm>
                <a:off x="3865373" y="3122899"/>
                <a:ext cx="107803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>
                <a:extLst>
                  <a:ext uri="{FF2B5EF4-FFF2-40B4-BE49-F238E27FC236}">
                    <a16:creationId xmlns:a16="http://schemas.microsoft.com/office/drawing/2014/main" id="{543FD64E-36AA-484A-846B-AAB7B45858E4}"/>
                  </a:ext>
                </a:extLst>
              </p:cNvPr>
              <p:cNvCxnSpPr>
                <a:cxnSpLocks/>
                <a:stCxn id="6" idx="2"/>
                <a:endCxn id="16" idx="0"/>
              </p:cNvCxnSpPr>
              <p:nvPr/>
            </p:nvCxnSpPr>
            <p:spPr>
              <a:xfrm>
                <a:off x="3959046" y="4170703"/>
                <a:ext cx="231801" cy="188287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>
                <a:extLst>
                  <a:ext uri="{FF2B5EF4-FFF2-40B4-BE49-F238E27FC236}">
                    <a16:creationId xmlns:a16="http://schemas.microsoft.com/office/drawing/2014/main" id="{726441BC-DD7F-4B1E-94C4-734617123F22}"/>
                  </a:ext>
                </a:extLst>
              </p:cNvPr>
              <p:cNvCxnSpPr>
                <a:cxnSpLocks/>
                <a:stCxn id="6" idx="2"/>
                <a:endCxn id="20" idx="0"/>
              </p:cNvCxnSpPr>
              <p:nvPr/>
            </p:nvCxnSpPr>
            <p:spPr>
              <a:xfrm flipH="1">
                <a:off x="1715656" y="4170703"/>
                <a:ext cx="2243390" cy="10049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>
                <a:extLst>
                  <a:ext uri="{FF2B5EF4-FFF2-40B4-BE49-F238E27FC236}">
                    <a16:creationId xmlns:a16="http://schemas.microsoft.com/office/drawing/2014/main" id="{720D91C8-5E28-4A59-933F-33A2D0C771AA}"/>
                  </a:ext>
                </a:extLst>
              </p:cNvPr>
              <p:cNvCxnSpPr>
                <a:cxnSpLocks/>
                <a:stCxn id="6" idx="2"/>
                <a:endCxn id="19" idx="0"/>
              </p:cNvCxnSpPr>
              <p:nvPr/>
            </p:nvCxnSpPr>
            <p:spPr>
              <a:xfrm flipH="1">
                <a:off x="2055419" y="4170703"/>
                <a:ext cx="1903626" cy="187969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1EB8222B-6189-43EC-9EA4-3E58ECDB2B29}"/>
                  </a:ext>
                </a:extLst>
              </p:cNvPr>
              <p:cNvCxnSpPr>
                <a:cxnSpLocks/>
                <a:stCxn id="8" idx="2"/>
                <a:endCxn id="35" idx="0"/>
              </p:cNvCxnSpPr>
              <p:nvPr/>
            </p:nvCxnSpPr>
            <p:spPr>
              <a:xfrm flipH="1">
                <a:off x="6261180" y="4169116"/>
                <a:ext cx="554100" cy="187493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矢印コネクタ 62">
                <a:extLst>
                  <a:ext uri="{FF2B5EF4-FFF2-40B4-BE49-F238E27FC236}">
                    <a16:creationId xmlns:a16="http://schemas.microsoft.com/office/drawing/2014/main" id="{516166D6-5F2E-42F2-B6E8-2D444738779F}"/>
                  </a:ext>
                </a:extLst>
              </p:cNvPr>
              <p:cNvCxnSpPr>
                <a:cxnSpLocks/>
                <a:stCxn id="8" idx="2"/>
                <a:endCxn id="62" idx="0"/>
              </p:cNvCxnSpPr>
              <p:nvPr/>
            </p:nvCxnSpPr>
            <p:spPr>
              <a:xfrm>
                <a:off x="6815280" y="4169116"/>
                <a:ext cx="1522584" cy="7953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>
                <a:extLst>
                  <a:ext uri="{FF2B5EF4-FFF2-40B4-BE49-F238E27FC236}">
                    <a16:creationId xmlns:a16="http://schemas.microsoft.com/office/drawing/2014/main" id="{232513B6-467B-44D8-8A11-F533B8BDC024}"/>
                  </a:ext>
                </a:extLst>
              </p:cNvPr>
              <p:cNvCxnSpPr>
                <a:cxnSpLocks/>
                <a:stCxn id="8" idx="2"/>
                <a:endCxn id="48" idx="0"/>
              </p:cNvCxnSpPr>
              <p:nvPr/>
            </p:nvCxnSpPr>
            <p:spPr>
              <a:xfrm>
                <a:off x="6815280" y="4169116"/>
                <a:ext cx="627133" cy="18701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1st-EVG">
                <a:extLst>
                  <a:ext uri="{FF2B5EF4-FFF2-40B4-BE49-F238E27FC236}">
                    <a16:creationId xmlns:a16="http://schemas.microsoft.com/office/drawing/2014/main" id="{D8CFFA9D-A137-4C2E-832F-10E6AB7602DA}"/>
                  </a:ext>
                </a:extLst>
              </p:cNvPr>
              <p:cNvSpPr/>
              <p:nvPr/>
            </p:nvSpPr>
            <p:spPr>
              <a:xfrm>
                <a:off x="2884188" y="2892700"/>
                <a:ext cx="981186" cy="45881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2400" dirty="0">
                    <a:solidFill>
                      <a:schemeClr val="bg1"/>
                    </a:solidFill>
                  </a:rPr>
                  <a:t>EVG</a:t>
                </a:r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1st-EVR">
                <a:extLst>
                  <a:ext uri="{FF2B5EF4-FFF2-40B4-BE49-F238E27FC236}">
                    <a16:creationId xmlns:a16="http://schemas.microsoft.com/office/drawing/2014/main" id="{3D146801-59F2-49BC-9B33-A8D3125E0A11}"/>
                  </a:ext>
                </a:extLst>
              </p:cNvPr>
              <p:cNvSpPr/>
              <p:nvPr/>
            </p:nvSpPr>
            <p:spPr>
              <a:xfrm>
                <a:off x="4943407" y="2892700"/>
                <a:ext cx="981186" cy="45881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2400" dirty="0">
                    <a:solidFill>
                      <a:schemeClr val="bg1"/>
                    </a:solidFill>
                  </a:rPr>
                  <a:t>EVR</a:t>
                </a:r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2nd-EVG_ups">
                <a:extLst>
                  <a:ext uri="{FF2B5EF4-FFF2-40B4-BE49-F238E27FC236}">
                    <a16:creationId xmlns:a16="http://schemas.microsoft.com/office/drawing/2014/main" id="{2DF23E42-E6C1-4675-92C5-C327886CA5CC}"/>
                  </a:ext>
                </a:extLst>
              </p:cNvPr>
              <p:cNvSpPr/>
              <p:nvPr/>
            </p:nvSpPr>
            <p:spPr>
              <a:xfrm>
                <a:off x="3468453" y="3711892"/>
                <a:ext cx="981186" cy="45881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2400" dirty="0">
                    <a:solidFill>
                      <a:schemeClr val="bg1"/>
                    </a:solidFill>
                  </a:rPr>
                  <a:t>EVG</a:t>
                </a:r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2nd-EVG_down">
                <a:extLst>
                  <a:ext uri="{FF2B5EF4-FFF2-40B4-BE49-F238E27FC236}">
                    <a16:creationId xmlns:a16="http://schemas.microsoft.com/office/drawing/2014/main" id="{BF5B9237-2906-403E-AC09-CB4B1247281E}"/>
                  </a:ext>
                </a:extLst>
              </p:cNvPr>
              <p:cNvSpPr/>
              <p:nvPr/>
            </p:nvSpPr>
            <p:spPr>
              <a:xfrm>
                <a:off x="6326275" y="3710304"/>
                <a:ext cx="979597" cy="45881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2400" dirty="0">
                    <a:solidFill>
                      <a:schemeClr val="bg1"/>
                    </a:solidFill>
                  </a:rPr>
                  <a:t>EVG</a:t>
                </a:r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EVR">
                <a:extLst>
                  <a:ext uri="{FF2B5EF4-FFF2-40B4-BE49-F238E27FC236}">
                    <a16:creationId xmlns:a16="http://schemas.microsoft.com/office/drawing/2014/main" id="{FD1730BC-0014-4A41-9477-0154F215EF7B}"/>
                  </a:ext>
                </a:extLst>
              </p:cNvPr>
              <p:cNvSpPr/>
              <p:nvPr/>
            </p:nvSpPr>
            <p:spPr>
              <a:xfrm>
                <a:off x="4878312" y="4645391"/>
                <a:ext cx="515995" cy="31275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600" dirty="0"/>
                  <a:t>EVR</a:t>
                </a:r>
                <a:endParaRPr kumimoji="1" lang="ja-JP" altLang="en-US" sz="1600" dirty="0"/>
              </a:p>
            </p:txBody>
          </p:sp>
          <p:sp>
            <p:nvSpPr>
              <p:cNvPr id="55" name="EVR">
                <a:extLst>
                  <a:ext uri="{FF2B5EF4-FFF2-40B4-BE49-F238E27FC236}">
                    <a16:creationId xmlns:a16="http://schemas.microsoft.com/office/drawing/2014/main" id="{A8F3BA49-C0BF-4A3A-9AB3-5E8E79277BF8}"/>
                  </a:ext>
                </a:extLst>
              </p:cNvPr>
              <p:cNvSpPr/>
              <p:nvPr/>
            </p:nvSpPr>
            <p:spPr>
              <a:xfrm>
                <a:off x="5448288" y="4651741"/>
                <a:ext cx="515996" cy="31275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600" dirty="0"/>
                  <a:t>EVR</a:t>
                </a:r>
                <a:endParaRPr kumimoji="1" lang="ja-JP" altLang="en-US" sz="1600" dirty="0"/>
              </a:p>
            </p:txBody>
          </p:sp>
          <p:sp>
            <p:nvSpPr>
              <p:cNvPr id="62" name="EVR">
                <a:extLst>
                  <a:ext uri="{FF2B5EF4-FFF2-40B4-BE49-F238E27FC236}">
                    <a16:creationId xmlns:a16="http://schemas.microsoft.com/office/drawing/2014/main" id="{4B42BAEA-D08C-49A7-AF3A-E6B00D1DB01E}"/>
                  </a:ext>
                </a:extLst>
              </p:cNvPr>
              <p:cNvSpPr/>
              <p:nvPr/>
            </p:nvSpPr>
            <p:spPr>
              <a:xfrm>
                <a:off x="8079073" y="4964494"/>
                <a:ext cx="515995" cy="31434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600" dirty="0"/>
                  <a:t>EVR</a:t>
                </a:r>
                <a:endParaRPr kumimoji="1" lang="ja-JP" altLang="en-US" sz="1600" dirty="0"/>
              </a:p>
            </p:txBody>
          </p:sp>
        </p:grpSp>
      </p:grpSp>
      <p:sp>
        <p:nvSpPr>
          <p:cNvPr id="5124" name="テキスト ボックス 70">
            <a:extLst>
              <a:ext uri="{FF2B5EF4-FFF2-40B4-BE49-F238E27FC236}">
                <a16:creationId xmlns:a16="http://schemas.microsoft.com/office/drawing/2014/main" id="{1275FDD1-7796-4E8D-9D07-0155C516E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2373313"/>
            <a:ext cx="159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en-US" altLang="ja-JP"/>
              <a:t>114.24 MHz RF</a:t>
            </a:r>
            <a:endParaRPr kumimoji="1" lang="ja-JP" altLang="en-US"/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D4AA3001-809E-489D-8313-806353E69F36}"/>
              </a:ext>
            </a:extLst>
          </p:cNvPr>
          <p:cNvCxnSpPr>
            <a:cxnSpLocks/>
          </p:cNvCxnSpPr>
          <p:nvPr/>
        </p:nvCxnSpPr>
        <p:spPr>
          <a:xfrm>
            <a:off x="1785938" y="2703513"/>
            <a:ext cx="10795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02C203FF-2669-4729-BAC6-29E11BB4FCD0}"/>
              </a:ext>
            </a:extLst>
          </p:cNvPr>
          <p:cNvCxnSpPr>
            <a:cxnSpLocks/>
          </p:cNvCxnSpPr>
          <p:nvPr/>
        </p:nvCxnSpPr>
        <p:spPr>
          <a:xfrm>
            <a:off x="1797050" y="2840038"/>
            <a:ext cx="10795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テキスト ボックス 73">
            <a:extLst>
              <a:ext uri="{FF2B5EF4-FFF2-40B4-BE49-F238E27FC236}">
                <a16:creationId xmlns:a16="http://schemas.microsoft.com/office/drawing/2014/main" id="{FDCBC03B-EBD2-457C-8689-058E49FE0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2817813"/>
            <a:ext cx="267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en-US" altLang="ja-JP"/>
              <a:t>Revolution/46/49 (~50Hz)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D12FE7-814D-4C2F-8ED1-EB6CE5593471}"/>
              </a:ext>
            </a:extLst>
          </p:cNvPr>
          <p:cNvSpPr txBox="1"/>
          <p:nvPr/>
        </p:nvSpPr>
        <p:spPr>
          <a:xfrm>
            <a:off x="4804815" y="3308233"/>
            <a:ext cx="1305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Damping</a:t>
            </a:r>
            <a:br>
              <a:rPr kumimoji="1" lang="en-US" altLang="ja-JP" sz="2400" dirty="0"/>
            </a:br>
            <a:r>
              <a:rPr kumimoji="1" lang="en-US" altLang="ja-JP" sz="2400" dirty="0"/>
              <a:t>Ring</a:t>
            </a:r>
            <a:endParaRPr kumimoji="1" lang="ja-JP" altLang="en-US" sz="2400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C09B795-4FAE-45AA-AC12-B9F2D94FE001}"/>
              </a:ext>
            </a:extLst>
          </p:cNvPr>
          <p:cNvSpPr txBox="1"/>
          <p:nvPr/>
        </p:nvSpPr>
        <p:spPr>
          <a:xfrm>
            <a:off x="9451049" y="3425542"/>
            <a:ext cx="827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Main</a:t>
            </a:r>
            <a:br>
              <a:rPr kumimoji="1" lang="en-US" altLang="ja-JP" sz="2400" dirty="0"/>
            </a:br>
            <a:r>
              <a:rPr kumimoji="1" lang="en-US" altLang="ja-JP" sz="2400" dirty="0"/>
              <a:t>Ring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675DB7-59E1-4A38-AFF5-1901BA4A420D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Event Receiver Development</a:t>
            </a:r>
          </a:p>
          <a:p>
            <a:pPr eaLnBrk="1" hangingPunct="1"/>
            <a:r>
              <a:rPr lang="en-US" altLang="ja-JP" sz="2800" dirty="0">
                <a:solidFill>
                  <a:srgbClr val="2F5597"/>
                </a:solidFill>
                <a:ea typeface="ＭＳ Ｐゴシック" panose="020B0600070205080204" pitchFamily="50" charset="-128"/>
              </a:rPr>
              <a:t>We are using some types of event receivers.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ja-JP" sz="2800" dirty="0">
              <a:ea typeface="ＭＳ Ｐゴシック" panose="020B0600070205080204" pitchFamily="50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VME-EVR230RF, </a:t>
            </a:r>
            <a:r>
              <a:rPr lang="en-US" altLang="ja-JP" sz="2800" dirty="0" err="1">
                <a:ea typeface="ＭＳ Ｐゴシック" panose="020B0600070205080204" pitchFamily="50" charset="-128"/>
              </a:rPr>
              <a:t>cPCI</a:t>
            </a:r>
            <a:r>
              <a:rPr lang="en-US" altLang="ja-JP" sz="2800" dirty="0">
                <a:ea typeface="ＭＳ Ｐゴシック" panose="020B0600070205080204" pitchFamily="50" charset="-128"/>
              </a:rPr>
              <a:t>-EVR (MRF)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Mainly used this module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VME-EVE(EVO), STD-EVE (SINAP)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Injection Timing for Kicker and Septum at SuperKEKB Ring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Fine Delay (~</a:t>
            </a:r>
            <a:r>
              <a:rPr lang="en-US" altLang="ja-JP" sz="2800" dirty="0" err="1">
                <a:ea typeface="ＭＳ Ｐゴシック" panose="020B0600070205080204" pitchFamily="50" charset="-128"/>
              </a:rPr>
              <a:t>ps</a:t>
            </a:r>
            <a:r>
              <a:rPr lang="en-US" altLang="ja-JP" sz="2800" dirty="0">
                <a:ea typeface="ＭＳ Ｐゴシック" panose="020B0600070205080204" pitchFamily="50" charset="-128"/>
              </a:rPr>
              <a:t>) is very useful for injection tuning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What’s next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mTCA-EVR300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original EVR(in FPGA) similar to STD-EVE</a:t>
            </a:r>
          </a:p>
        </p:txBody>
      </p:sp>
      <p:pic>
        <p:nvPicPr>
          <p:cNvPr id="7171" name="図 2">
            <a:extLst>
              <a:ext uri="{FF2B5EF4-FFF2-40B4-BE49-F238E27FC236}">
                <a16:creationId xmlns:a16="http://schemas.microsoft.com/office/drawing/2014/main" id="{4F9B5398-5FFB-4C6B-A9AE-EAEA32FB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1446213"/>
            <a:ext cx="29241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図 3">
            <a:extLst>
              <a:ext uri="{FF2B5EF4-FFF2-40B4-BE49-F238E27FC236}">
                <a16:creationId xmlns:a16="http://schemas.microsoft.com/office/drawing/2014/main" id="{B0A6EC67-3B13-47F9-B56D-50F4C435D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3760788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Evaluation board (</a:t>
            </a:r>
            <a:r>
              <a:rPr lang="en-US" altLang="ja-JP" sz="3200" b="1" dirty="0" err="1">
                <a:solidFill>
                  <a:srgbClr val="262153"/>
                </a:solidFill>
                <a:ea typeface="ＭＳ Ｐゴシック" panose="020B0600070205080204" pitchFamily="50" charset="-128"/>
              </a:rPr>
              <a:t>picozed</a:t>
            </a:r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) for open source EVR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We bought 3 </a:t>
            </a:r>
            <a:r>
              <a:rPr lang="en-US" altLang="ja-JP" sz="2800" dirty="0" err="1">
                <a:ea typeface="ＭＳ Ｐゴシック" panose="020B0600070205080204" pitchFamily="50" charset="-128"/>
              </a:rPr>
              <a:t>picozeds</a:t>
            </a:r>
            <a:r>
              <a:rPr lang="en-US" altLang="ja-JP" sz="2800" dirty="0">
                <a:ea typeface="ＭＳ Ｐゴシック" panose="020B0600070205080204" pitchFamily="50" charset="-128"/>
              </a:rPr>
              <a:t> and carriers.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 err="1">
                <a:ea typeface="ＭＳ Ｐゴシック" panose="020B0600070205080204" pitchFamily="50" charset="-128"/>
              </a:rPr>
              <a:t>picozed</a:t>
            </a:r>
            <a:r>
              <a:rPr lang="en-US" altLang="ja-JP" sz="2800" dirty="0">
                <a:ea typeface="ＭＳ Ｐゴシック" panose="020B0600070205080204" pitchFamily="50" charset="-128"/>
              </a:rPr>
              <a:t> : AES-7ZPZ-7Z030-SOM</a:t>
            </a:r>
            <a:r>
              <a:rPr lang="en-US" altLang="ja-JP" sz="28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-I-</a:t>
            </a:r>
            <a:r>
              <a:rPr lang="en-US" altLang="ja-JP" sz="2800" dirty="0">
                <a:ea typeface="ＭＳ Ｐゴシック" panose="020B0600070205080204" pitchFamily="50" charset="-128"/>
              </a:rPr>
              <a:t>G </a:t>
            </a:r>
            <a:br>
              <a:rPr lang="en-US" altLang="ja-JP" sz="2800" dirty="0">
                <a:ea typeface="ＭＳ Ｐゴシック" panose="020B0600070205080204" pitchFamily="50" charset="-128"/>
              </a:rPr>
            </a:br>
            <a:r>
              <a:rPr lang="en-US" altLang="ja-JP" sz="2800" dirty="0">
                <a:ea typeface="ＭＳ Ｐゴシック" panose="020B0600070205080204" pitchFamily="50" charset="-128"/>
              </a:rPr>
              <a:t>(AES-7ZPZ-7Z030-SOM-G is end of production) “I” version is wider temperature range (-40℃~+100</a:t>
            </a:r>
            <a:r>
              <a:rPr lang="ja-JP" altLang="en-US" sz="2800" dirty="0">
                <a:ea typeface="ＭＳ Ｐゴシック" panose="020B0600070205080204" pitchFamily="50" charset="-128"/>
              </a:rPr>
              <a:t>℃</a:t>
            </a:r>
            <a:r>
              <a:rPr lang="en-US" altLang="ja-JP" sz="2800" dirty="0">
                <a:ea typeface="ＭＳ Ｐゴシック" panose="020B0600070205080204" pitchFamily="50" charset="-128"/>
              </a:rPr>
              <a:t>)</a:t>
            </a:r>
            <a:r>
              <a:rPr lang="ja-JP" altLang="en-US" sz="2800" dirty="0">
                <a:ea typeface="ＭＳ Ｐゴシック" panose="020B0600070205080204" pitchFamily="50" charset="-128"/>
              </a:rPr>
              <a:t> </a:t>
            </a:r>
            <a:r>
              <a:rPr lang="en-US" altLang="ja-JP" sz="2800" dirty="0">
                <a:ea typeface="ＭＳ Ｐゴシック" panose="020B0600070205080204" pitchFamily="50" charset="-128"/>
              </a:rPr>
              <a:t>than</a:t>
            </a:r>
            <a:r>
              <a:rPr lang="ja-JP" altLang="en-US" sz="2800" dirty="0">
                <a:ea typeface="ＭＳ Ｐゴシック" panose="020B0600070205080204" pitchFamily="50" charset="-128"/>
              </a:rPr>
              <a:t> </a:t>
            </a:r>
            <a:r>
              <a:rPr lang="en-US" altLang="ja-JP" sz="2800" dirty="0">
                <a:ea typeface="ＭＳ Ｐゴシック" panose="020B0600070205080204" pitchFamily="50" charset="-128"/>
              </a:rPr>
              <a:t>old one (0</a:t>
            </a:r>
            <a:r>
              <a:rPr lang="ja-JP" altLang="en-US" sz="2800" dirty="0">
                <a:ea typeface="ＭＳ Ｐゴシック" panose="020B0600070205080204" pitchFamily="50" charset="-128"/>
              </a:rPr>
              <a:t>℃</a:t>
            </a:r>
            <a:r>
              <a:rPr lang="en-US" altLang="ja-JP" sz="2800" dirty="0">
                <a:ea typeface="ＭＳ Ｐゴシック" panose="020B0600070205080204" pitchFamily="50" charset="-128"/>
              </a:rPr>
              <a:t>~85</a:t>
            </a:r>
            <a:r>
              <a:rPr lang="ja-JP" altLang="en-US" sz="2800" dirty="0">
                <a:ea typeface="ＭＳ Ｐゴシック" panose="020B0600070205080204" pitchFamily="50" charset="-128"/>
              </a:rPr>
              <a:t>℃</a:t>
            </a:r>
            <a:r>
              <a:rPr lang="en-US" altLang="ja-JP" sz="2800" dirty="0">
                <a:ea typeface="ＭＳ Ｐゴシック" panose="020B0600070205080204" pitchFamily="50" charset="-128"/>
              </a:rPr>
              <a:t>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Carrier : AES-PZCC-FMC-V2-G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[CAUTION] When I order it, there was no stock. </a:t>
            </a:r>
            <a:br>
              <a:rPr lang="en-US" altLang="ja-JP" sz="2800" dirty="0">
                <a:ea typeface="ＭＳ Ｐゴシック" panose="020B0600070205080204" pitchFamily="50" charset="-128"/>
              </a:rPr>
            </a:br>
            <a:r>
              <a:rPr lang="en-US" altLang="ja-JP" sz="2800" dirty="0">
                <a:ea typeface="ＭＳ Ｐゴシック" panose="020B0600070205080204" pitchFamily="50" charset="-128"/>
              </a:rPr>
              <a:t>Hence, it took half year to produce parts. 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ja-JP" sz="2800" dirty="0">
              <a:ea typeface="ＭＳ Ｐゴシック" panose="020B0600070205080204" pitchFamily="50" charset="-128"/>
            </a:endParaRPr>
          </a:p>
          <a:p>
            <a:pPr eaLnBrk="1" hangingPunct="1"/>
            <a:endParaRPr lang="en-US" altLang="ja-JP" sz="2800" dirty="0">
              <a:ea typeface="ＭＳ Ｐゴシック" panose="020B0600070205080204" pitchFamily="50" charset="-128"/>
            </a:endParaRPr>
          </a:p>
        </p:txBody>
      </p:sp>
      <p:pic>
        <p:nvPicPr>
          <p:cNvPr id="9219" name="図 2">
            <a:extLst>
              <a:ext uri="{FF2B5EF4-FFF2-40B4-BE49-F238E27FC236}">
                <a16:creationId xmlns:a16="http://schemas.microsoft.com/office/drawing/2014/main" id="{140A096B-A000-4AEC-8555-7B920401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36" y="3961123"/>
            <a:ext cx="4034127" cy="20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VIVADO setup</a:t>
            </a:r>
          </a:p>
          <a:p>
            <a:pPr eaLnBrk="1" hangingPunct="1"/>
            <a:endParaRPr lang="en-US" altLang="ja-JP" sz="3200" b="1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b="1" dirty="0" err="1">
                <a:solidFill>
                  <a:srgbClr val="262153"/>
                </a:solidFill>
                <a:ea typeface="ＭＳ Ｐゴシック" panose="020B0600070205080204" pitchFamily="50" charset="-128"/>
              </a:rPr>
              <a:t>Vivado</a:t>
            </a:r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 is required version 2017.4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Board file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  <a:hlinkClick r:id="rId3"/>
              </a:rPr>
              <a:t>https://github.com/Avnet/bdf</a:t>
            </a:r>
            <a:endParaRPr lang="en-US" altLang="ja-JP" sz="2800" dirty="0">
              <a:ea typeface="ＭＳ Ｐゴシック" panose="020B0600070205080204" pitchFamily="50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Design source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  <a:hlinkClick r:id="rId4"/>
              </a:rPr>
              <a:t>https://github.com/jietari/mrf-openevr</a:t>
            </a:r>
            <a:endParaRPr lang="en-US" altLang="ja-JP" sz="2800" dirty="0">
              <a:ea typeface="ＭＳ Ｐゴシック" panose="020B0600070205080204" pitchFamily="50" charset="-128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Edit “</a:t>
            </a:r>
            <a:r>
              <a:rPr lang="en-US" altLang="ja-JP" sz="2800" dirty="0" err="1">
                <a:ea typeface="ＭＳ Ｐゴシック" panose="020B0600070205080204" pitchFamily="50" charset="-128"/>
              </a:rPr>
              <a:t>openevr.tcl</a:t>
            </a:r>
            <a:r>
              <a:rPr lang="en-US" altLang="ja-JP" sz="2800" dirty="0">
                <a:ea typeface="ＭＳ Ｐゴシック" panose="020B0600070205080204" pitchFamily="50" charset="-128"/>
              </a:rPr>
              <a:t>” em.avnet.com:picozed_7030_fmc2:part0:</a:t>
            </a:r>
            <a:r>
              <a:rPr lang="en-US" altLang="ja-JP" sz="28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1.2</a:t>
            </a:r>
            <a:br>
              <a:rPr lang="en-US" altLang="ja-JP" sz="2800" dirty="0">
                <a:solidFill>
                  <a:srgbClr val="FF0000"/>
                </a:solidFill>
                <a:ea typeface="ＭＳ Ｐゴシック" panose="020B0600070205080204" pitchFamily="50" charset="-128"/>
              </a:rPr>
            </a:br>
            <a:r>
              <a:rPr lang="en-US" altLang="ja-JP" sz="2800" dirty="0">
                <a:ea typeface="ＭＳ Ｐゴシック" panose="020B0600070205080204" pitchFamily="50" charset="-128"/>
              </a:rPr>
              <a:t>since</a:t>
            </a:r>
            <a:r>
              <a:rPr lang="en-US" altLang="ja-JP" sz="28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ja-JP" sz="2800" dirty="0">
                <a:ea typeface="ＭＳ Ｐゴシック" panose="020B0600070205080204" pitchFamily="50" charset="-128"/>
              </a:rPr>
              <a:t>Board version is changed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ＭＳ Ｐゴシック" panose="020B0600070205080204" pitchFamily="50" charset="-128"/>
              </a:rPr>
              <a:t>In </a:t>
            </a:r>
            <a:r>
              <a:rPr lang="en-US" altLang="ja-JP" sz="2800" dirty="0" err="1">
                <a:ea typeface="ＭＳ Ｐゴシック" panose="020B0600070205080204" pitchFamily="50" charset="-128"/>
              </a:rPr>
              <a:t>Vivado</a:t>
            </a:r>
            <a:r>
              <a:rPr lang="en-US" altLang="ja-JP" sz="2800" dirty="0">
                <a:ea typeface="ＭＳ Ｐゴシック" panose="020B0600070205080204" pitchFamily="50" charset="-128"/>
              </a:rPr>
              <a:t> 2017.4 </a:t>
            </a:r>
            <a:r>
              <a:rPr lang="en-US" altLang="ja-JP" sz="2800" dirty="0" err="1">
                <a:ea typeface="ＭＳ Ｐゴシック" panose="020B0600070205080204" pitchFamily="50" charset="-128"/>
              </a:rPr>
              <a:t>Tcl</a:t>
            </a:r>
            <a:r>
              <a:rPr lang="en-US" altLang="ja-JP" sz="2800" dirty="0">
                <a:ea typeface="ＭＳ Ｐゴシック" panose="020B0600070205080204" pitchFamily="50" charset="-128"/>
              </a:rPr>
              <a:t> Shell -&gt; </a:t>
            </a:r>
            <a:r>
              <a:rPr lang="en-US" altLang="ja-JP" sz="2800" dirty="0">
                <a:latin typeface="Monospac821 BT" panose="020B0609020202020204" pitchFamily="49" charset="0"/>
                <a:ea typeface="ＭＳ Ｐゴシック" panose="020B0600070205080204" pitchFamily="50" charset="-128"/>
              </a:rPr>
              <a:t>source </a:t>
            </a:r>
            <a:r>
              <a:rPr lang="en-US" altLang="ja-JP" sz="2800" dirty="0" err="1">
                <a:latin typeface="Monospac821 BT" panose="020B0609020202020204" pitchFamily="49" charset="0"/>
                <a:ea typeface="ＭＳ Ｐゴシック" panose="020B0600070205080204" pitchFamily="50" charset="-128"/>
              </a:rPr>
              <a:t>openevr.tcl</a:t>
            </a:r>
            <a:endParaRPr lang="en-US" altLang="ja-JP" sz="2800" dirty="0">
              <a:latin typeface="Monospac821 BT" panose="020B0609020202020204" pitchFamily="49" charset="0"/>
              <a:ea typeface="ＭＳ Ｐゴシック" panose="020B0600070205080204" pitchFamily="50" charset="-128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+mn-lt"/>
                <a:ea typeface="ＭＳ Ｐゴシック" panose="020B0600070205080204" pitchFamily="50" charset="-128"/>
              </a:rPr>
              <a:t>Project file is generated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endParaRPr lang="en-US" altLang="ja-JP" sz="2800" dirty="0">
              <a:latin typeface="Monospac821 BT" panose="020B0609020202020204" pitchFamily="49" charset="0"/>
              <a:ea typeface="ＭＳ Ｐゴシック" panose="020B0600070205080204" pitchFamily="50" charset="-128"/>
            </a:endParaRPr>
          </a:p>
          <a:p>
            <a:pPr eaLnBrk="1" hangingPunct="1"/>
            <a:endParaRPr lang="en-US" altLang="ja-JP" sz="2800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2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A40FEB4-B869-47C6-9A3E-EFF9500C0255}"/>
              </a:ext>
            </a:extLst>
          </p:cNvPr>
          <p:cNvCxnSpPr/>
          <p:nvPr/>
        </p:nvCxnSpPr>
        <p:spPr>
          <a:xfrm>
            <a:off x="7699778" y="2870756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Hardware setup</a:t>
            </a:r>
          </a:p>
          <a:p>
            <a:pPr eaLnBrk="1" hangingPunct="1"/>
            <a:endParaRPr lang="en-US" altLang="ja-JP" sz="3200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ea typeface="ＭＳ Ｐゴシック" panose="020B0600070205080204" pitchFamily="50" charset="-128"/>
              </a:rPr>
              <a:t>3 types of configuration mode, SD card Boot, QSPI, JTAG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ea typeface="ＭＳ Ｐゴシック" panose="020B0600070205080204" pitchFamily="50" charset="-128"/>
              </a:rPr>
              <a:t>Set JTAG mode [(2-3), (2-3)]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+mn-lt"/>
                <a:ea typeface="ＭＳ Ｐゴシック" panose="020B0600070205080204" pitchFamily="50" charset="-128"/>
              </a:rPr>
              <a:t>Insert optical fiber in SFP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+mn-lt"/>
                <a:ea typeface="ＭＳ Ｐゴシック" panose="020B0600070205080204" pitchFamily="50" charset="-128"/>
              </a:rPr>
              <a:t>Power ON</a:t>
            </a:r>
          </a:p>
          <a:p>
            <a:pPr eaLnBrk="1" hangingPunct="1"/>
            <a:endParaRPr lang="en-US" altLang="ja-JP" sz="2800" dirty="0">
              <a:ea typeface="ＭＳ Ｐゴシック" panose="020B060007020508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281AB47-F646-4767-A679-31AE98972AA4}"/>
              </a:ext>
            </a:extLst>
          </p:cNvPr>
          <p:cNvGrpSpPr/>
          <p:nvPr/>
        </p:nvGrpSpPr>
        <p:grpSpPr>
          <a:xfrm>
            <a:off x="7699778" y="2072322"/>
            <a:ext cx="653143" cy="1167766"/>
            <a:chOff x="7699778" y="2072322"/>
            <a:chExt cx="653143" cy="1167766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04291E7-2788-4F7B-91D6-C757C285F3F0}"/>
                </a:ext>
              </a:extLst>
            </p:cNvPr>
            <p:cNvSpPr txBox="1"/>
            <p:nvPr/>
          </p:nvSpPr>
          <p:spPr>
            <a:xfrm>
              <a:off x="7741920" y="2870756"/>
              <a:ext cx="611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SW1</a:t>
              </a:r>
              <a:endParaRPr kumimoji="1" lang="ja-JP" altLang="en-US" dirty="0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7899A10-537F-4674-94DF-1274D0229A68}"/>
                </a:ext>
              </a:extLst>
            </p:cNvPr>
            <p:cNvSpPr/>
            <p:nvPr/>
          </p:nvSpPr>
          <p:spPr>
            <a:xfrm>
              <a:off x="7699778" y="2072322"/>
              <a:ext cx="653143" cy="7984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8997CDF-6CA7-43C4-AAC6-5992510A24E8}"/>
                </a:ext>
              </a:extLst>
            </p:cNvPr>
            <p:cNvSpPr/>
            <p:nvPr/>
          </p:nvSpPr>
          <p:spPr>
            <a:xfrm>
              <a:off x="8088864" y="2211979"/>
              <a:ext cx="165462" cy="37882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F65CBB6-07FF-4625-BCC2-AF17E196F881}"/>
                </a:ext>
              </a:extLst>
            </p:cNvPr>
            <p:cNvSpPr/>
            <p:nvPr/>
          </p:nvSpPr>
          <p:spPr>
            <a:xfrm>
              <a:off x="7811590" y="2211978"/>
              <a:ext cx="163309" cy="37882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2EF9B25-B515-474F-A1E6-8EA952AAFA88}"/>
                </a:ext>
              </a:extLst>
            </p:cNvPr>
            <p:cNvSpPr/>
            <p:nvPr/>
          </p:nvSpPr>
          <p:spPr>
            <a:xfrm>
              <a:off x="8088864" y="2211978"/>
              <a:ext cx="165462" cy="1480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DAB5E97-4EA1-4EA9-BD75-23678EFD2852}"/>
                </a:ext>
              </a:extLst>
            </p:cNvPr>
            <p:cNvSpPr/>
            <p:nvPr/>
          </p:nvSpPr>
          <p:spPr>
            <a:xfrm>
              <a:off x="7811590" y="2211978"/>
              <a:ext cx="165462" cy="1480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30CF3306-7B2A-4BAE-A3C8-D627C3A39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396" y="1875438"/>
            <a:ext cx="2843679" cy="113243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1FD465F-9CFB-4726-8537-A7DFDBEDB669}"/>
              </a:ext>
            </a:extLst>
          </p:cNvPr>
          <p:cNvSpPr txBox="1"/>
          <p:nvPr/>
        </p:nvSpPr>
        <p:spPr>
          <a:xfrm>
            <a:off x="7711423" y="1772818"/>
            <a:ext cx="62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JTAG</a:t>
            </a:r>
            <a:endParaRPr kumimoji="1" lang="ja-JP" altLang="en-US" dirty="0"/>
          </a:p>
        </p:txBody>
      </p:sp>
      <p:pic>
        <p:nvPicPr>
          <p:cNvPr id="15" name="図 2">
            <a:extLst>
              <a:ext uri="{FF2B5EF4-FFF2-40B4-BE49-F238E27FC236}">
                <a16:creationId xmlns:a16="http://schemas.microsoft.com/office/drawing/2014/main" id="{A281B035-6D39-4109-A474-719B281A5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89" y="3850132"/>
            <a:ext cx="4034127" cy="20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A9DFF01-6CF0-4D35-9944-ACC5AB8D8479}"/>
              </a:ext>
            </a:extLst>
          </p:cNvPr>
          <p:cNvCxnSpPr/>
          <p:nvPr/>
        </p:nvCxnSpPr>
        <p:spPr>
          <a:xfrm>
            <a:off x="8892988" y="3101533"/>
            <a:ext cx="0" cy="202610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楕円 17">
            <a:extLst>
              <a:ext uri="{FF2B5EF4-FFF2-40B4-BE49-F238E27FC236}">
                <a16:creationId xmlns:a16="http://schemas.microsoft.com/office/drawing/2014/main" id="{AA5E33CC-32E4-4F92-843F-43A4C9A657BD}"/>
              </a:ext>
            </a:extLst>
          </p:cNvPr>
          <p:cNvSpPr/>
          <p:nvPr/>
        </p:nvSpPr>
        <p:spPr>
          <a:xfrm>
            <a:off x="8713053" y="5026811"/>
            <a:ext cx="359867" cy="32611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6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A40FEB4-B869-47C6-9A3E-EFF9500C0255}"/>
              </a:ext>
            </a:extLst>
          </p:cNvPr>
          <p:cNvCxnSpPr/>
          <p:nvPr/>
        </p:nvCxnSpPr>
        <p:spPr>
          <a:xfrm>
            <a:off x="7699778" y="2870756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Reference Clock setup</a:t>
            </a:r>
          </a:p>
          <a:p>
            <a:pPr eaLnBrk="1" hangingPunct="1"/>
            <a:endParaRPr lang="en-US" altLang="ja-JP" sz="3200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If self-loopback the optical fiber, configuration is done.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In the case of receive event from other EVG, it has to be configured the reference clock.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The default configuration of reference clock  in clock synthesizer is about 250 </a:t>
            </a:r>
            <a:r>
              <a:rPr lang="en-US" altLang="ja-JP" sz="3200" dirty="0" err="1">
                <a:solidFill>
                  <a:srgbClr val="262153"/>
                </a:solidFill>
                <a:ea typeface="ＭＳ Ｐゴシック" panose="020B0600070205080204" pitchFamily="50" charset="-128"/>
              </a:rPr>
              <a:t>MHz.</a:t>
            </a:r>
            <a:endParaRPr lang="en-US" altLang="ja-JP" sz="3200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To adjust Our Timing System, clock rate down to 114 MHz </a:t>
            </a:r>
          </a:p>
          <a:p>
            <a:pPr eaLnBrk="1" hangingPunct="1"/>
            <a:endParaRPr lang="en-US" altLang="ja-JP" sz="2800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652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A40FEB4-B869-47C6-9A3E-EFF9500C0255}"/>
              </a:ext>
            </a:extLst>
          </p:cNvPr>
          <p:cNvCxnSpPr/>
          <p:nvPr/>
        </p:nvCxnSpPr>
        <p:spPr>
          <a:xfrm>
            <a:off x="7699778" y="2870756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IDT configuration</a:t>
            </a:r>
          </a:p>
          <a:p>
            <a:pPr eaLnBrk="1" hangingPunct="1"/>
            <a:endParaRPr lang="en-US" altLang="ja-JP" sz="3200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eaLnBrk="1" hangingPunct="1"/>
            <a:endParaRPr lang="en-US" altLang="ja-JP" sz="2800" dirty="0">
              <a:ea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99F255-095E-4AF5-B20B-1A23D3CFC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5" y="880554"/>
            <a:ext cx="8719456" cy="51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4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A40FEB4-B869-47C6-9A3E-EFF9500C0255}"/>
              </a:ext>
            </a:extLst>
          </p:cNvPr>
          <p:cNvCxnSpPr/>
          <p:nvPr/>
        </p:nvCxnSpPr>
        <p:spPr>
          <a:xfrm>
            <a:off x="7699778" y="2870756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B6EA2-0A09-4D17-9E77-2D3A6028E646}"/>
              </a:ext>
            </a:extLst>
          </p:cNvPr>
          <p:cNvSpPr txBox="1"/>
          <p:nvPr/>
        </p:nvSpPr>
        <p:spPr>
          <a:xfrm>
            <a:off x="360363" y="360363"/>
            <a:ext cx="11518900" cy="57594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ja-JP" sz="3200" b="1" dirty="0">
                <a:solidFill>
                  <a:srgbClr val="262153"/>
                </a:solidFill>
                <a:ea typeface="ＭＳ Ｐゴシック" panose="020B0600070205080204" pitchFamily="50" charset="-128"/>
              </a:rPr>
              <a:t>Monitor with ILA</a:t>
            </a:r>
          </a:p>
          <a:p>
            <a:pPr eaLnBrk="1" hangingPunct="1"/>
            <a:endParaRPr lang="en-US" altLang="ja-JP" sz="3200" dirty="0">
              <a:solidFill>
                <a:srgbClr val="262153"/>
              </a:solidFill>
              <a:ea typeface="ＭＳ Ｐゴシック" panose="020B0600070205080204" pitchFamily="50" charset="-128"/>
            </a:endParaRPr>
          </a:p>
          <a:p>
            <a:pPr eaLnBrk="1" hangingPunct="1"/>
            <a:endParaRPr lang="en-US" altLang="ja-JP" sz="2800" dirty="0">
              <a:ea typeface="ＭＳ Ｐゴシック" panose="020B060007020508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9C1F003-E768-4DA9-A697-47C49D3D4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31" y="3342139"/>
            <a:ext cx="7916098" cy="26776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EABAFD5-40A7-4686-B1CC-4A4FDA360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931" y="996838"/>
            <a:ext cx="9932138" cy="28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15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ALEPCS19_MiniOralTemplate.potx" id="{731EDC80-E9BD-495A-BDE1-6E52D66A8073}" vid="{5E85CD4C-EF91-4468-B520-1686D3D4DE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2015</TotalTime>
  <Words>606</Words>
  <Application>Microsoft Office PowerPoint</Application>
  <PresentationFormat>ワイド画面</PresentationFormat>
  <Paragraphs>142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Monospac821 BT</vt:lpstr>
      <vt:lpstr>Office テーマ</vt:lpstr>
      <vt:lpstr>Open source event receiver and other firmware experiences  Hitoshi Sugimura KEK  MRF Timing Protocol Users Workshop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  Authors Affiliations  Poster Reference</dc:title>
  <dc:creator>仁志 杉村</dc:creator>
  <cp:lastModifiedBy>仁志 杉村</cp:lastModifiedBy>
  <cp:revision>38</cp:revision>
  <dcterms:created xsi:type="dcterms:W3CDTF">2019-09-30T04:45:04Z</dcterms:created>
  <dcterms:modified xsi:type="dcterms:W3CDTF">2019-10-06T11:03:13Z</dcterms:modified>
</cp:coreProperties>
</file>