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4"/>
    <p:sldMasterId id="2147483733" r:id="rId5"/>
    <p:sldMasterId id="2147483719" r:id="rId6"/>
  </p:sldMasterIdLst>
  <p:notesMasterIdLst>
    <p:notesMasterId r:id="rId33"/>
  </p:notesMasterIdLst>
  <p:sldIdLst>
    <p:sldId id="380" r:id="rId7"/>
    <p:sldId id="384" r:id="rId8"/>
    <p:sldId id="395" r:id="rId9"/>
    <p:sldId id="409" r:id="rId10"/>
    <p:sldId id="397" r:id="rId11"/>
    <p:sldId id="416" r:id="rId12"/>
    <p:sldId id="413" r:id="rId13"/>
    <p:sldId id="430" r:id="rId14"/>
    <p:sldId id="414" r:id="rId15"/>
    <p:sldId id="417" r:id="rId16"/>
    <p:sldId id="415" r:id="rId17"/>
    <p:sldId id="418" r:id="rId18"/>
    <p:sldId id="419" r:id="rId19"/>
    <p:sldId id="429" r:id="rId20"/>
    <p:sldId id="394" r:id="rId21"/>
    <p:sldId id="420" r:id="rId22"/>
    <p:sldId id="421" r:id="rId23"/>
    <p:sldId id="431" r:id="rId24"/>
    <p:sldId id="423" r:id="rId25"/>
    <p:sldId id="410" r:id="rId26"/>
    <p:sldId id="385" r:id="rId27"/>
    <p:sldId id="424" r:id="rId28"/>
    <p:sldId id="425" r:id="rId29"/>
    <p:sldId id="427" r:id="rId30"/>
    <p:sldId id="426" r:id="rId31"/>
    <p:sldId id="428" r:id="rId32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36" autoAdjust="0"/>
    <p:restoredTop sz="91451"/>
  </p:normalViewPr>
  <p:slideViewPr>
    <p:cSldViewPr snapToGrid="0">
      <p:cViewPr varScale="1">
        <p:scale>
          <a:sx n="114" d="100"/>
          <a:sy n="114" d="100"/>
        </p:scale>
        <p:origin x="80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8" d="100"/>
        <a:sy n="138" d="100"/>
      </p:scale>
      <p:origin x="0" y="5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C4732-286D-4CC2-9072-6A36EB8B21BF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41031-9ECC-498C-8CBB-5AA5985D9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92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68D55-9D4D-4C60-8BB4-FEA61CA693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570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8672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909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077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34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1143000"/>
          </a:xfrm>
        </p:spPr>
        <p:txBody>
          <a:bodyPr/>
          <a:lstStyle>
            <a:lvl1pPr>
              <a:defRPr lang="en-GB" altLang="en-US" sz="4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133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6" y="188640"/>
            <a:ext cx="9144000" cy="791369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23E64A-D540-46E5-A28C-C8DD09F3E5E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55576" y="1124744"/>
            <a:ext cx="7777237" cy="4391819"/>
          </a:xfrm>
        </p:spPr>
        <p:txBody>
          <a:bodyPr/>
          <a:lstStyle>
            <a:lvl1pPr>
              <a:defRPr i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988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AD2CF-39E8-478F-92F3-BB99612921F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3568" y="1196752"/>
            <a:ext cx="7992120" cy="424837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96" y="188640"/>
            <a:ext cx="9144000" cy="791369"/>
          </a:xfrm>
        </p:spPr>
        <p:txBody>
          <a:bodyPr/>
          <a:lstStyle>
            <a:lvl1pPr>
              <a:defRPr lang="en-GB" altLang="en-US" sz="4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8026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5363"/>
            <a:ext cx="9144000" cy="64735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en-GB" altLang="en-US" sz="4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AD2CF-39E8-478F-92F3-BB99612921F3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55577" y="1052736"/>
            <a:ext cx="3816424" cy="360040"/>
          </a:xfr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lang="en-GB" sz="2000" i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716016" y="1052736"/>
            <a:ext cx="3816424" cy="360040"/>
          </a:xfr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lang="en-GB" sz="2000" i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55577" y="1412107"/>
            <a:ext cx="3816424" cy="4104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716016" y="1412776"/>
            <a:ext cx="3816424" cy="4104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4385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AD2CF-39E8-478F-92F3-BB99612921F3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96" y="188640"/>
            <a:ext cx="9144000" cy="791369"/>
          </a:xfrm>
        </p:spPr>
        <p:txBody>
          <a:bodyPr/>
          <a:lstStyle>
            <a:lvl1pPr>
              <a:defRPr lang="en-GB" altLang="en-US" sz="4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21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AD2CF-39E8-478F-92F3-BB9961292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83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6EDC4-CFBA-41FF-A22F-E276508439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138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lang="en-US" altLang="en-US" sz="4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CD3C-D383-43D9-B4DB-5C3E9A827AEC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D2CF-39E8-478F-92F3-BB9961292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655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526A1-6650-4A7D-9CC3-481C13BD8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23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2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651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02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3597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3031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044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29063"/>
            <a:ext cx="7772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16E862-F26E-4725-8D2B-A0D4625BD4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19" descr="STFC_t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26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altLang="en-US" sz="4400" b="1" dirty="0" smtClean="0">
          <a:solidFill>
            <a:schemeClr val="accent1">
              <a:lumMod val="50000"/>
            </a:schemeClr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A23C0C4-AEA9-4388-AEE7-841C5AEBB3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74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altLang="en-US" sz="4400" b="1" dirty="0" smtClean="0">
          <a:solidFill>
            <a:schemeClr val="accent1">
              <a:lumMod val="50000"/>
            </a:schemeClr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682" y="6043631"/>
            <a:ext cx="2747060" cy="596286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3568" y="1537494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pic>
        <p:nvPicPr>
          <p:cNvPr id="5127" name="Picture 7" descr="ESS_Logo_Frugal_Blue_cmyk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948164"/>
            <a:ext cx="1368152" cy="73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746648" y="63417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455968" y="6486525"/>
            <a:ext cx="688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AD2CF-39E8-478F-92F3-BB9961292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40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lang="en-GB" altLang="en-US" sz="4400" b="1" dirty="0" smtClean="0">
          <a:solidFill>
            <a:schemeClr val="accent1">
              <a:lumMod val="50000"/>
            </a:schemeClr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cid:image002.jpg@01D4E2FC.89DA2D4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cid:image002.jpg@01D4E2FC.89DA2D40" TargetMode="Externa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STAP  Update - September 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On behalf of Loki team</a:t>
            </a:r>
          </a:p>
        </p:txBody>
      </p:sp>
    </p:spTree>
    <p:extLst>
      <p:ext uri="{BB962C8B-B14F-4D97-AF65-F5344CB8AC3E}">
        <p14:creationId xmlns:p14="http://schemas.microsoft.com/office/powerpoint/2010/main" val="4088405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TG3.1 – Chopper 2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/>
          <a:srcRect l="61878" t="23033" r="12035" b="17358"/>
          <a:stretch/>
        </p:blipFill>
        <p:spPr>
          <a:xfrm>
            <a:off x="438749" y="1149646"/>
            <a:ext cx="3996773" cy="3113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2797" t="18173" r="20573" b="20435"/>
          <a:stretch/>
        </p:blipFill>
        <p:spPr>
          <a:xfrm>
            <a:off x="5481470" y="1149646"/>
            <a:ext cx="3415598" cy="42984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765908-7956-1D4E-B15A-4319384A9042}"/>
              </a:ext>
            </a:extLst>
          </p:cNvPr>
          <p:cNvSpPr txBox="1"/>
          <p:nvPr/>
        </p:nvSpPr>
        <p:spPr>
          <a:xfrm>
            <a:off x="-15423" y="4263072"/>
            <a:ext cx="5496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Serviceable parts are housed within extractable cassettes.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Centre housing &amp; rocker etc,, designed to remain in situ following installation, as removal would require disassembly of adjacent vacuum tank / collimator.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27223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TG3.1 – Chopper 2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58097" t="15459" r="17895" b="17445"/>
          <a:stretch/>
        </p:blipFill>
        <p:spPr>
          <a:xfrm>
            <a:off x="336567" y="1585793"/>
            <a:ext cx="4135698" cy="3940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761" y="2523444"/>
            <a:ext cx="3877968" cy="20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61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TG3.1 – Collimation Selector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13" y="1694603"/>
            <a:ext cx="8028384" cy="36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24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39" y="2192728"/>
            <a:ext cx="8207297" cy="367521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TG3.1 – Collimation Selector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68" y="849560"/>
            <a:ext cx="2709368" cy="20003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02BCB-E8EC-B34C-91AE-C0A537F75075}"/>
              </a:ext>
            </a:extLst>
          </p:cNvPr>
          <p:cNvSpPr txBox="1"/>
          <p:nvPr/>
        </p:nvSpPr>
        <p:spPr>
          <a:xfrm>
            <a:off x="251479" y="988386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Vacuum Vessel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92070A4-F4FF-2B43-B203-D3BE5F912A66}"/>
              </a:ext>
            </a:extLst>
          </p:cNvPr>
          <p:cNvCxnSpPr>
            <a:cxnSpLocks/>
            <a:stCxn id="2" idx="2"/>
          </p:cNvCxnSpPr>
          <p:nvPr/>
        </p:nvCxnSpPr>
        <p:spPr bwMode="auto">
          <a:xfrm>
            <a:off x="1183786" y="1357718"/>
            <a:ext cx="649714" cy="10409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39D3D9B-FBCC-0946-9C60-BB7DD1EE937F}"/>
              </a:ext>
            </a:extLst>
          </p:cNvPr>
          <p:cNvSpPr txBox="1"/>
          <p:nvPr/>
        </p:nvSpPr>
        <p:spPr>
          <a:xfrm>
            <a:off x="1789619" y="1434961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Selector assemblies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20894D-522B-524B-BC27-A55CA5B5C007}"/>
              </a:ext>
            </a:extLst>
          </p:cNvPr>
          <p:cNvCxnSpPr>
            <a:cxnSpLocks/>
            <a:stCxn id="8" idx="2"/>
          </p:cNvCxnSpPr>
          <p:nvPr/>
        </p:nvCxnSpPr>
        <p:spPr bwMode="auto">
          <a:xfrm>
            <a:off x="2979208" y="1804293"/>
            <a:ext cx="201314" cy="11641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2CA5074-10A2-154F-9E23-20DB1F71BDCF}"/>
              </a:ext>
            </a:extLst>
          </p:cNvPr>
          <p:cNvSpPr txBox="1"/>
          <p:nvPr/>
        </p:nvSpPr>
        <p:spPr>
          <a:xfrm>
            <a:off x="3290305" y="5862233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Slits sets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7C68A7-744D-794B-B734-4B79D356AA1F}"/>
              </a:ext>
            </a:extLst>
          </p:cNvPr>
          <p:cNvCxnSpPr>
            <a:cxnSpLocks/>
            <a:stCxn id="12" idx="0"/>
          </p:cNvCxnSpPr>
          <p:nvPr/>
        </p:nvCxnSpPr>
        <p:spPr bwMode="auto">
          <a:xfrm flipV="1">
            <a:off x="3875562" y="3432313"/>
            <a:ext cx="206108" cy="24299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A9EC8-A7D2-6B4F-A21C-47792EA32D9C}"/>
              </a:ext>
            </a:extLst>
          </p:cNvPr>
          <p:cNvCxnSpPr>
            <a:cxnSpLocks/>
            <a:stCxn id="12" idx="0"/>
          </p:cNvCxnSpPr>
          <p:nvPr/>
        </p:nvCxnSpPr>
        <p:spPr bwMode="auto">
          <a:xfrm flipH="1" flipV="1">
            <a:off x="1641340" y="3233839"/>
            <a:ext cx="2234222" cy="26283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15F513-A7D6-5744-8943-62C579BA5A5C}"/>
              </a:ext>
            </a:extLst>
          </p:cNvPr>
          <p:cNvCxnSpPr>
            <a:cxnSpLocks/>
            <a:stCxn id="12" idx="0"/>
          </p:cNvCxnSpPr>
          <p:nvPr/>
        </p:nvCxnSpPr>
        <p:spPr bwMode="auto">
          <a:xfrm flipV="1">
            <a:off x="3875562" y="4089451"/>
            <a:ext cx="3956473" cy="17727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1B2B60A-455A-7946-8F8A-4EA74F59C111}"/>
              </a:ext>
            </a:extLst>
          </p:cNvPr>
          <p:cNvSpPr txBox="1"/>
          <p:nvPr/>
        </p:nvSpPr>
        <p:spPr>
          <a:xfrm>
            <a:off x="2686939" y="926803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Poly shine blocks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09B82D4-7165-7944-B653-A340DD86A2BA}"/>
              </a:ext>
            </a:extLst>
          </p:cNvPr>
          <p:cNvCxnSpPr>
            <a:cxnSpLocks/>
            <a:stCxn id="27" idx="3"/>
          </p:cNvCxnSpPr>
          <p:nvPr/>
        </p:nvCxnSpPr>
        <p:spPr bwMode="auto">
          <a:xfrm>
            <a:off x="4798414" y="1111469"/>
            <a:ext cx="1711568" cy="5574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4ECB9A1-AB7C-454E-8514-0C71F3C08F36}"/>
              </a:ext>
            </a:extLst>
          </p:cNvPr>
          <p:cNvCxnSpPr>
            <a:cxnSpLocks/>
            <a:stCxn id="8" idx="2"/>
          </p:cNvCxnSpPr>
          <p:nvPr/>
        </p:nvCxnSpPr>
        <p:spPr bwMode="auto">
          <a:xfrm flipH="1">
            <a:off x="1994308" y="1804293"/>
            <a:ext cx="984900" cy="13073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F97B922-0057-9E4B-ABDB-04D7DD42C36B}"/>
              </a:ext>
            </a:extLst>
          </p:cNvPr>
          <p:cNvSpPr txBox="1"/>
          <p:nvPr/>
        </p:nvSpPr>
        <p:spPr>
          <a:xfrm>
            <a:off x="1505324" y="6391764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Concrete base blocks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044C66C-AB3C-D747-8526-4C27A8E1B33B}"/>
              </a:ext>
            </a:extLst>
          </p:cNvPr>
          <p:cNvCxnSpPr/>
          <p:nvPr/>
        </p:nvCxnSpPr>
        <p:spPr bwMode="auto">
          <a:xfrm flipH="1" flipV="1">
            <a:off x="2321524" y="5596881"/>
            <a:ext cx="107777" cy="7902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88291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DBBF33-C302-9149-9960-0F90F91EC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1612"/>
            <a:ext cx="9144000" cy="1143000"/>
          </a:xfrm>
        </p:spPr>
        <p:txBody>
          <a:bodyPr/>
          <a:lstStyle/>
          <a:p>
            <a:r>
              <a:rPr lang="en-GB" sz="4000" dirty="0"/>
              <a:t>Guide Collimation configurations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7BAE79-C432-4343-9040-216ED4201334}"/>
              </a:ext>
            </a:extLst>
          </p:cNvPr>
          <p:cNvSpPr txBox="1"/>
          <p:nvPr/>
        </p:nvSpPr>
        <p:spPr>
          <a:xfrm>
            <a:off x="1025913" y="5639000"/>
            <a:ext cx="74044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Selectors can provide Guide –Guide, or Guide –Collimation, etc</a:t>
            </a:r>
          </a:p>
          <a:p>
            <a:endParaRPr lang="en-GB" sz="16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E82CD6-3919-0941-A463-03C8F125F861}"/>
              </a:ext>
            </a:extLst>
          </p:cNvPr>
          <p:cNvCxnSpPr/>
          <p:nvPr/>
        </p:nvCxnSpPr>
        <p:spPr bwMode="auto">
          <a:xfrm flipH="1" flipV="1">
            <a:off x="6980663" y="4672362"/>
            <a:ext cx="412596" cy="5910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90EE5DE-AF2F-8646-9522-08A77F92D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13" y="754809"/>
            <a:ext cx="7315199" cy="22572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1AF7C1-6734-A040-93B3-BCE77A255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13" y="3104898"/>
            <a:ext cx="7315199" cy="219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28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TG3.1 - Detector System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62" y="1169977"/>
            <a:ext cx="7875819" cy="4322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2253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5486400" y="5525146"/>
            <a:ext cx="3657600" cy="13328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TG3.1 - Detector System</a:t>
            </a: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/>
          <a:srcRect l="29969" t="22022" r="18150" b="5224"/>
          <a:stretch/>
        </p:blipFill>
        <p:spPr>
          <a:xfrm>
            <a:off x="386169" y="2233614"/>
            <a:ext cx="4677125" cy="3592318"/>
          </a:xfrm>
          <a:prstGeom prst="rect">
            <a:avLst/>
          </a:prstGeom>
        </p:spPr>
      </p:pic>
      <p:pic>
        <p:nvPicPr>
          <p:cNvPr id="6" name="Content Placeholder 3"/>
          <p:cNvPicPr>
            <a:picLocks/>
          </p:cNvPicPr>
          <p:nvPr/>
        </p:nvPicPr>
        <p:blipFill rotWithShape="1">
          <a:blip r:embed="rId3">
            <a:clrChange>
              <a:clrFrom>
                <a:srgbClr val="FAFBFB"/>
              </a:clrFrom>
              <a:clrTo>
                <a:srgbClr val="FAFBFB">
                  <a:alpha val="0"/>
                </a:srgbClr>
              </a:clrTo>
            </a:clrChange>
          </a:blip>
          <a:srcRect l="6845" t="21246" r="5887" b="15955"/>
          <a:stretch/>
        </p:blipFill>
        <p:spPr bwMode="auto">
          <a:xfrm rot="6214391">
            <a:off x="5478437" y="2664486"/>
            <a:ext cx="5414235" cy="213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69622B-C93C-B647-A401-3341E4D47110}"/>
              </a:ext>
            </a:extLst>
          </p:cNvPr>
          <p:cNvSpPr txBox="1"/>
          <p:nvPr/>
        </p:nvSpPr>
        <p:spPr>
          <a:xfrm>
            <a:off x="3803336" y="6290233"/>
            <a:ext cx="4039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Seven boron coated straws inside a 1” aluminium tube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2F68254-1F28-444D-91F4-55240CF07E17}"/>
              </a:ext>
            </a:extLst>
          </p:cNvPr>
          <p:cNvCxnSpPr>
            <a:cxnSpLocks/>
            <a:stCxn id="2" idx="0"/>
          </p:cNvCxnSpPr>
          <p:nvPr/>
        </p:nvCxnSpPr>
        <p:spPr bwMode="auto">
          <a:xfrm flipV="1">
            <a:off x="5823205" y="5446582"/>
            <a:ext cx="2019868" cy="8436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3445-5924-3D42-9A9E-CB53B4BCB00E}"/>
              </a:ext>
            </a:extLst>
          </p:cNvPr>
          <p:cNvSpPr/>
          <p:nvPr/>
        </p:nvSpPr>
        <p:spPr>
          <a:xfrm>
            <a:off x="299893" y="1014482"/>
            <a:ext cx="6533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</a:rPr>
              <a:t>Pre-building</a:t>
            </a:r>
            <a:endParaRPr lang="en-GB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Mount the detector modules on the frames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Mount the frames on the rails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Move the rear detectors</a:t>
            </a:r>
            <a:endParaRPr lang="en-GB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55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5486400" y="5525146"/>
            <a:ext cx="3657600" cy="13328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TG3.1 - Detector System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9" r="30926"/>
          <a:stretch/>
        </p:blipFill>
        <p:spPr>
          <a:xfrm>
            <a:off x="629343" y="2183109"/>
            <a:ext cx="1972386" cy="2531021"/>
          </a:xfrm>
          <a:prstGeom prst="rect">
            <a:avLst/>
          </a:prstGeom>
        </p:spPr>
      </p:pic>
      <p:pic>
        <p:nvPicPr>
          <p:cNvPr id="10" name="Content Placeholder 4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9"/>
          <a:stretch/>
        </p:blipFill>
        <p:spPr>
          <a:xfrm>
            <a:off x="3329130" y="3679253"/>
            <a:ext cx="3162989" cy="152817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t="6633" r="6786" b="31018"/>
          <a:stretch/>
        </p:blipFill>
        <p:spPr bwMode="auto">
          <a:xfrm>
            <a:off x="3329131" y="1749714"/>
            <a:ext cx="3146232" cy="1690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3" t="17801" r="44400" b="16401"/>
          <a:stretch/>
        </p:blipFill>
        <p:spPr>
          <a:xfrm>
            <a:off x="7193055" y="973133"/>
            <a:ext cx="1179831" cy="5545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C380E2-5F1A-2346-BD7D-11FFD6F8ABB7}"/>
              </a:ext>
            </a:extLst>
          </p:cNvPr>
          <p:cNvSpPr txBox="1"/>
          <p:nvPr/>
        </p:nvSpPr>
        <p:spPr>
          <a:xfrm>
            <a:off x="3713414" y="982609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Preamplifier Boards</a:t>
            </a:r>
          </a:p>
        </p:txBody>
      </p:sp>
    </p:spTree>
    <p:extLst>
      <p:ext uri="{BB962C8B-B14F-4D97-AF65-F5344CB8AC3E}">
        <p14:creationId xmlns:p14="http://schemas.microsoft.com/office/powerpoint/2010/main" val="1849955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22A3D-3A0A-C644-B28A-469B18138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TG3.1 Beam Stop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F48F5-746B-DC4E-B5E3-95C50489F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96" y="980009"/>
            <a:ext cx="8229600" cy="465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86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TG3.1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83381" y="924377"/>
            <a:ext cx="7777237" cy="4985976"/>
          </a:xfrm>
        </p:spPr>
        <p:txBody>
          <a:bodyPr/>
          <a:lstStyle/>
          <a:p>
            <a:r>
              <a:rPr lang="en-GB" dirty="0"/>
              <a:t>Positive experience</a:t>
            </a:r>
          </a:p>
          <a:p>
            <a:endParaRPr lang="en-GB" dirty="0"/>
          </a:p>
          <a:p>
            <a:r>
              <a:rPr lang="en-GB" dirty="0"/>
              <a:t>ESS focused on the right detail and gave valuable feedback</a:t>
            </a:r>
          </a:p>
          <a:p>
            <a:endParaRPr lang="en-GB" dirty="0"/>
          </a:p>
          <a:p>
            <a:r>
              <a:rPr lang="en-GB" dirty="0"/>
              <a:t>ESS seem keen to work with us to push on to manufacture</a:t>
            </a:r>
          </a:p>
          <a:p>
            <a:endParaRPr lang="en-GB" dirty="0"/>
          </a:p>
          <a:p>
            <a:r>
              <a:rPr lang="en-GB" dirty="0"/>
              <a:t>The content requested was appropriate, but it was a lot of work (we under estimated how much work would be required)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359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Loki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3" r="3979"/>
          <a:stretch/>
        </p:blipFill>
        <p:spPr bwMode="auto">
          <a:xfrm>
            <a:off x="3035" y="1011727"/>
            <a:ext cx="9140966" cy="2130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1" t="26705" r="3329" b="2324"/>
          <a:stretch/>
        </p:blipFill>
        <p:spPr bwMode="auto">
          <a:xfrm>
            <a:off x="-1" y="3549531"/>
            <a:ext cx="9144001" cy="2375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3845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In-Bunker Vacuum Seal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83381" y="924377"/>
            <a:ext cx="7777237" cy="4985976"/>
          </a:xfrm>
        </p:spPr>
        <p:txBody>
          <a:bodyPr/>
          <a:lstStyle/>
          <a:p>
            <a:r>
              <a:rPr lang="en-GB" sz="2000" dirty="0"/>
              <a:t>Aluminium Wire Seal </a:t>
            </a:r>
          </a:p>
          <a:p>
            <a:pPr lvl="1"/>
            <a:r>
              <a:rPr lang="en-GB" sz="1800" dirty="0"/>
              <a:t>tested – good confidence in sealing reliability, concern regarding cold welding</a:t>
            </a:r>
          </a:p>
          <a:p>
            <a:r>
              <a:rPr lang="en-GB" sz="2000" dirty="0"/>
              <a:t>Copper Wire Seal </a:t>
            </a:r>
          </a:p>
          <a:p>
            <a:pPr lvl="1"/>
            <a:r>
              <a:rPr lang="en-GB" sz="1800" dirty="0"/>
              <a:t>Initial tests – high torque required, more work planned to optimize anneal &amp; compression %</a:t>
            </a:r>
          </a:p>
          <a:p>
            <a:r>
              <a:rPr lang="en-GB" sz="2000" dirty="0"/>
              <a:t>Aluminium edge seal </a:t>
            </a:r>
          </a:p>
          <a:p>
            <a:pPr lvl="1"/>
            <a:r>
              <a:rPr lang="en-GB" sz="1800" dirty="0"/>
              <a:t>procured, tests planned later this month</a:t>
            </a:r>
          </a:p>
          <a:p>
            <a:r>
              <a:rPr lang="en-GB" sz="2000" dirty="0"/>
              <a:t>Copper edge seal </a:t>
            </a:r>
          </a:p>
          <a:p>
            <a:pPr lvl="1"/>
            <a:r>
              <a:rPr lang="en-GB" sz="1800" dirty="0"/>
              <a:t>procured, tests planned later this month</a:t>
            </a:r>
          </a:p>
          <a:p>
            <a:endParaRPr lang="en-GB" sz="2000" dirty="0"/>
          </a:p>
          <a:p>
            <a:endParaRPr lang="en-GB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531" y="5334756"/>
            <a:ext cx="2860922" cy="349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531" y="3523314"/>
            <a:ext cx="1728548" cy="17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14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Rack Location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83381" y="924377"/>
            <a:ext cx="7777237" cy="4985976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70156"/>
            <a:ext cx="9144000" cy="489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92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31E61-A7DF-B743-9850-72F1EBB45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TG3’s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DE04-17B5-E042-98EB-18830D728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29" y="980009"/>
            <a:ext cx="6543733" cy="503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38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17276-4B21-BC43-81A5-507F1D472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Documentation for TG3.1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AADC5-070C-CD4A-8826-7697FF9DB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9" y="4517670"/>
            <a:ext cx="4360952" cy="1579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5CDCB9-4B92-7F4D-8CAD-612598C99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9" y="828027"/>
            <a:ext cx="5014114" cy="3706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2E0546-AFE8-BE46-8438-C4A25E735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09" y="1273438"/>
            <a:ext cx="4366591" cy="2457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D1C36-936D-B944-B791-09A41009A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09" y="3828655"/>
            <a:ext cx="4194116" cy="11729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BFFD7A-C75E-6E44-B8AE-C43338BFA5FB}"/>
              </a:ext>
            </a:extLst>
          </p:cNvPr>
          <p:cNvSpPr txBox="1"/>
          <p:nvPr/>
        </p:nvSpPr>
        <p:spPr>
          <a:xfrm>
            <a:off x="5029200" y="5001409"/>
            <a:ext cx="39405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</a:t>
            </a:r>
            <a:r>
              <a:rPr lang="en-GB"/>
              <a:t>30 documents</a:t>
            </a:r>
          </a:p>
          <a:p>
            <a:r>
              <a:rPr lang="en-GB" dirty="0"/>
              <a:t>736 Standard (Commercial items)</a:t>
            </a:r>
          </a:p>
          <a:p>
            <a:r>
              <a:rPr lang="en-GB" u="sng" dirty="0"/>
              <a:t>925 Prepared Drawings</a:t>
            </a:r>
          </a:p>
          <a:p>
            <a:r>
              <a:rPr lang="en-GB" dirty="0"/>
              <a:t>1661 Total drawings</a:t>
            </a:r>
          </a:p>
        </p:txBody>
      </p:sp>
    </p:spTree>
    <p:extLst>
      <p:ext uri="{BB962C8B-B14F-4D97-AF65-F5344CB8AC3E}">
        <p14:creationId xmlns:p14="http://schemas.microsoft.com/office/powerpoint/2010/main" val="3071021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97B86-B79D-4849-AF1B-CD8939AD7004}"/>
              </a:ext>
            </a:extLst>
          </p:cNvPr>
          <p:cNvSpPr txBox="1"/>
          <p:nvPr/>
        </p:nvSpPr>
        <p:spPr>
          <a:xfrm>
            <a:off x="2464419" y="2598234"/>
            <a:ext cx="49872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STAP Advice </a:t>
            </a:r>
          </a:p>
        </p:txBody>
      </p:sp>
    </p:spTree>
    <p:extLst>
      <p:ext uri="{BB962C8B-B14F-4D97-AF65-F5344CB8AC3E}">
        <p14:creationId xmlns:p14="http://schemas.microsoft.com/office/powerpoint/2010/main" val="2657324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13F8-17AA-F342-85A3-8EFF66EE1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Verification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5A99E-8FC3-BD4A-AE42-6568783508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156" y="980009"/>
            <a:ext cx="7777237" cy="439181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Verification of the system requirements during installation</a:t>
            </a:r>
            <a:r>
              <a:rPr lang="sv-SE" dirty="0"/>
              <a:t>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BB16472-5B75-4010-A468-E6B3FAF636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12599" y="1538870"/>
            <a:ext cx="5096107" cy="2492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D8C1B1-8173-5848-8090-C708A8C37676}"/>
              </a:ext>
            </a:extLst>
          </p:cNvPr>
          <p:cNvSpPr txBox="1"/>
          <p:nvPr/>
        </p:nvSpPr>
        <p:spPr>
          <a:xfrm>
            <a:off x="409732" y="3510111"/>
            <a:ext cx="861966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dirty="0"/>
              <a:t>Requires: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Clear procedures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Person responsible</a:t>
            </a:r>
            <a:endParaRPr lang="sv-SE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When during the installation or integration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Definition of responsibilities during the verification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Resources to use: hardware and software</a:t>
            </a:r>
            <a:endParaRPr lang="sv-SE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Fill the records needed</a:t>
            </a:r>
            <a:endParaRPr lang="sv-SE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Clear procedures how to handle non-conformities or verification failures</a:t>
            </a:r>
            <a:endParaRPr lang="sv-S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029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C8FD2-B401-DF4C-B44D-5BFDCD2D7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STAP Advice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F7678-7AC5-8943-9895-8D6EF3FACE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 brief description of verification activities for key components:</a:t>
            </a:r>
          </a:p>
          <a:p>
            <a:pPr marL="0" indent="0">
              <a:buNone/>
            </a:pPr>
            <a:r>
              <a:rPr lang="en-GB" dirty="0"/>
              <a:t>Choppers		Detector systems	Beam monitors</a:t>
            </a:r>
          </a:p>
          <a:p>
            <a:pPr marL="0" indent="0">
              <a:buNone/>
            </a:pPr>
            <a:r>
              <a:rPr lang="en-GB" dirty="0"/>
              <a:t>Guides		SE equipment	Collimations</a:t>
            </a:r>
          </a:p>
          <a:p>
            <a:pPr marL="0" indent="0">
              <a:buNone/>
            </a:pPr>
            <a:r>
              <a:rPr lang="en-GB" dirty="0"/>
              <a:t>Shutters		More ….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Inputs: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BD7FB-FAE8-5641-98C1-7B2D10CCD67B}"/>
              </a:ext>
            </a:extLst>
          </p:cNvPr>
          <p:cNvSpPr txBox="1"/>
          <p:nvPr/>
        </p:nvSpPr>
        <p:spPr>
          <a:xfrm>
            <a:off x="624468" y="22636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ECBECEA-4A7B-2D4C-A599-1BDF85D60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203102"/>
              </p:ext>
            </p:extLst>
          </p:nvPr>
        </p:nvGraphicFramePr>
        <p:xfrm>
          <a:off x="1929161" y="4097338"/>
          <a:ext cx="3813718" cy="1419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3718">
                  <a:extLst>
                    <a:ext uri="{9D8B030D-6E8A-4147-A177-3AD203B41FA5}">
                      <a16:colId xmlns:a16="http://schemas.microsoft.com/office/drawing/2014/main" val="1590047050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l" fontAlgn="ctr"/>
                      <a:r>
                        <a:rPr lang="sv-SE" sz="1800" u="none" strike="noStrike" dirty="0">
                          <a:effectLst/>
                        </a:rPr>
                        <a:t>Component:</a:t>
                      </a:r>
                      <a:endParaRPr lang="sv-S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612568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ctr"/>
                      <a:r>
                        <a:rPr lang="sv-SE" sz="1800" u="none" strike="noStrike">
                          <a:effectLst/>
                        </a:rPr>
                        <a:t>Title: </a:t>
                      </a:r>
                      <a:endParaRPr lang="sv-S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37564426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>
                          <a:effectLst/>
                        </a:rPr>
                        <a:t>Statement (Brief description): </a:t>
                      </a:r>
                      <a:endParaRPr lang="sv-S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8304933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>
                          <a:effectLst/>
                        </a:rPr>
                        <a:t>Rationale: </a:t>
                      </a:r>
                      <a:endParaRPr lang="sv-S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9848543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</a:rPr>
                        <a:t>Verification method: </a:t>
                      </a:r>
                      <a:endParaRPr lang="sv-S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7315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5518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525146"/>
            <a:ext cx="1937288" cy="13328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Sub-Contracted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83381" y="924377"/>
            <a:ext cx="7777237" cy="4985976"/>
          </a:xfrm>
        </p:spPr>
        <p:txBody>
          <a:bodyPr/>
          <a:lstStyle/>
          <a:p>
            <a:r>
              <a:rPr lang="en-GB" sz="2200" dirty="0"/>
              <a:t>Guide</a:t>
            </a:r>
          </a:p>
          <a:p>
            <a:pPr lvl="1"/>
            <a:r>
              <a:rPr lang="en-GB" sz="1800" dirty="0"/>
              <a:t>Order placed with SNAG - May 2019 </a:t>
            </a:r>
          </a:p>
          <a:p>
            <a:pPr lvl="1"/>
            <a:r>
              <a:rPr lang="en-GB" sz="1800" dirty="0"/>
              <a:t>Kick-off with SNAG - Sep 2019</a:t>
            </a:r>
          </a:p>
          <a:p>
            <a:pPr lvl="1"/>
            <a:r>
              <a:rPr lang="en-GB" sz="1800" dirty="0"/>
              <a:t>Final Design Review at TG3.2 - Jan 2020</a:t>
            </a:r>
          </a:p>
          <a:p>
            <a:r>
              <a:rPr lang="en-GB" sz="2200" dirty="0"/>
              <a:t>Jaws</a:t>
            </a:r>
          </a:p>
          <a:p>
            <a:pPr lvl="1"/>
            <a:r>
              <a:rPr lang="en-GB" sz="1800" dirty="0"/>
              <a:t>Out for tender (bids under review)</a:t>
            </a:r>
          </a:p>
          <a:p>
            <a:pPr lvl="1"/>
            <a:r>
              <a:rPr lang="en-GB" sz="1800" i="1" dirty="0"/>
              <a:t>Final Design Review at TG3.2 - Jan 2020</a:t>
            </a:r>
          </a:p>
          <a:p>
            <a:r>
              <a:rPr lang="en-GB" sz="2200" dirty="0"/>
              <a:t>Collimation selector vessel</a:t>
            </a:r>
          </a:p>
          <a:p>
            <a:pPr lvl="1"/>
            <a:r>
              <a:rPr lang="en-GB" sz="1800" dirty="0"/>
              <a:t>Order placed with AVS - Aug 2019 </a:t>
            </a:r>
          </a:p>
          <a:p>
            <a:pPr lvl="1"/>
            <a:r>
              <a:rPr lang="en-GB" sz="1800" dirty="0"/>
              <a:t>Kick-off with AVS - Aug 2019</a:t>
            </a:r>
          </a:p>
          <a:p>
            <a:pPr lvl="1"/>
            <a:r>
              <a:rPr lang="en-GB" sz="1800" dirty="0"/>
              <a:t>Final Design Review at TG3.2 - January 2020</a:t>
            </a:r>
          </a:p>
          <a:p>
            <a:r>
              <a:rPr lang="en-GB" sz="2200" dirty="0"/>
              <a:t>Detector vessel</a:t>
            </a:r>
          </a:p>
          <a:p>
            <a:pPr lvl="1"/>
            <a:r>
              <a:rPr lang="en-GB" sz="1800" dirty="0"/>
              <a:t>Order placed with AVS - Jul 2019 </a:t>
            </a:r>
          </a:p>
          <a:p>
            <a:pPr lvl="1"/>
            <a:r>
              <a:rPr lang="en-GB" sz="1800" dirty="0"/>
              <a:t>Kick-off with AVS - Aug 2019</a:t>
            </a:r>
          </a:p>
          <a:p>
            <a:pPr lvl="1"/>
            <a:r>
              <a:rPr lang="en-GB" sz="1800" dirty="0"/>
              <a:t>Final Design Review at TG3.2 - January 2020</a:t>
            </a:r>
          </a:p>
          <a:p>
            <a:r>
              <a:rPr lang="en-GB" sz="2000" dirty="0"/>
              <a:t>Sample Stack</a:t>
            </a:r>
          </a:p>
          <a:p>
            <a:pPr lvl="1"/>
            <a:r>
              <a:rPr lang="en-GB" sz="1800" dirty="0"/>
              <a:t>In CTV</a:t>
            </a:r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099060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TG3.1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83381" y="924377"/>
            <a:ext cx="7777237" cy="4985976"/>
          </a:xfrm>
        </p:spPr>
        <p:txBody>
          <a:bodyPr/>
          <a:lstStyle/>
          <a:p>
            <a:r>
              <a:rPr lang="en-GB" dirty="0"/>
              <a:t>Heavy Shutter</a:t>
            </a:r>
          </a:p>
          <a:p>
            <a:pPr lvl="1"/>
            <a:r>
              <a:rPr lang="en-GB" sz="1800" i="1" dirty="0"/>
              <a:t>Excludes: motion control system, guide &amp; guide vessel</a:t>
            </a:r>
          </a:p>
          <a:p>
            <a:r>
              <a:rPr lang="en-GB" dirty="0"/>
              <a:t>Chopper 1 &amp; Chopper 2</a:t>
            </a:r>
          </a:p>
          <a:p>
            <a:pPr lvl="1"/>
            <a:r>
              <a:rPr lang="en-GB" sz="1800" i="1" dirty="0"/>
              <a:t>Excludes control system, remote handling &amp; support structures</a:t>
            </a:r>
          </a:p>
          <a:p>
            <a:r>
              <a:rPr lang="en-GB" dirty="0"/>
              <a:t>Collimation Selector</a:t>
            </a:r>
          </a:p>
          <a:p>
            <a:pPr lvl="1"/>
            <a:r>
              <a:rPr lang="en-GB" sz="1800" i="1" dirty="0"/>
              <a:t>Excludes vessel, jaws, guide, motion control system</a:t>
            </a:r>
          </a:p>
          <a:p>
            <a:r>
              <a:rPr lang="en-GB" dirty="0"/>
              <a:t>Detector Systems</a:t>
            </a:r>
          </a:p>
          <a:p>
            <a:pPr lvl="1"/>
            <a:r>
              <a:rPr lang="en-GB" sz="1800" i="1" dirty="0"/>
              <a:t>Excludes vessel &amp; monitors, motion control system</a:t>
            </a:r>
          </a:p>
          <a:p>
            <a:endParaRPr lang="en-GB" sz="2000" dirty="0"/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750924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TG3.1 In-Bunker Elements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83381" y="924377"/>
            <a:ext cx="7777237" cy="4985976"/>
          </a:xfrm>
        </p:spPr>
        <p:txBody>
          <a:bodyPr/>
          <a:lstStyle/>
          <a:p>
            <a:r>
              <a:rPr lang="en-GB" sz="2200" dirty="0"/>
              <a:t>Chopper 1</a:t>
            </a:r>
          </a:p>
          <a:p>
            <a:r>
              <a:rPr lang="en-GB" sz="2200" dirty="0"/>
              <a:t>Heavy Shutter</a:t>
            </a:r>
          </a:p>
          <a:p>
            <a:endParaRPr lang="en-GB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787" b="4433"/>
          <a:stretch/>
        </p:blipFill>
        <p:spPr>
          <a:xfrm>
            <a:off x="0" y="2692400"/>
            <a:ext cx="91440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82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5525146"/>
            <a:ext cx="1937288" cy="13328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TG3.1 – Heavy Shutter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6952" y="1149102"/>
            <a:ext cx="2450634" cy="5245339"/>
          </a:xfrm>
          <a:prstGeom prst="rect">
            <a:avLst/>
          </a:prstGeom>
        </p:spPr>
      </p:pic>
      <p:pic>
        <p:nvPicPr>
          <p:cNvPr id="6" name="Picture 5" descr="cid:image002.jpg@01D4E2FC.89DA2D40"/>
          <p:cNvPicPr/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7337" y="1605555"/>
            <a:ext cx="4799508" cy="2919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8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5525146"/>
            <a:ext cx="1937288" cy="13328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TG3.1 – Heavy Shutter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6952" y="1149102"/>
            <a:ext cx="2450634" cy="5245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8829" y="1110357"/>
            <a:ext cx="2660385" cy="5167287"/>
          </a:xfrm>
          <a:prstGeom prst="rect">
            <a:avLst/>
          </a:prstGeom>
        </p:spPr>
      </p:pic>
      <p:pic>
        <p:nvPicPr>
          <p:cNvPr id="6" name="Picture 5" descr="cid:image002.jpg@01D4E2FC.89DA2D40"/>
          <p:cNvPicPr/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7337" y="1605555"/>
            <a:ext cx="4799508" cy="2919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018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E76B7-746D-B849-8E1D-5AC687E6D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TG3.1 – Heavy Shutter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022916-D300-1545-BB6C-E45CF5550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" y="1421126"/>
            <a:ext cx="2293741" cy="3869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1800D4-6F2D-DB41-9BAA-0ED3EC2A5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949" y="1571254"/>
            <a:ext cx="1947450" cy="3738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A79-BCD8-A843-8C88-1CFFADAA7638}"/>
              </a:ext>
            </a:extLst>
          </p:cNvPr>
          <p:cNvSpPr txBox="1"/>
          <p:nvPr/>
        </p:nvSpPr>
        <p:spPr>
          <a:xfrm>
            <a:off x="1019864" y="1015901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Sliding components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49B24-31B1-A94B-9D5A-43498ADB1D0E}"/>
              </a:ext>
            </a:extLst>
          </p:cNvPr>
          <p:cNvSpPr txBox="1"/>
          <p:nvPr/>
        </p:nvSpPr>
        <p:spPr>
          <a:xfrm>
            <a:off x="1585159" y="5206819"/>
            <a:ext cx="212910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Guide</a:t>
            </a:r>
          </a:p>
          <a:p>
            <a:r>
              <a:rPr lang="en-GB" sz="1600" dirty="0"/>
              <a:t>Shutter shielding</a:t>
            </a:r>
          </a:p>
          <a:p>
            <a:r>
              <a:rPr lang="en-GB" sz="1600" dirty="0"/>
              <a:t>Rails</a:t>
            </a:r>
          </a:p>
          <a:p>
            <a:r>
              <a:rPr lang="en-GB" sz="1600" dirty="0"/>
              <a:t>Shock absorbers</a:t>
            </a:r>
          </a:p>
          <a:p>
            <a:r>
              <a:rPr lang="en-GB" sz="1600" dirty="0"/>
              <a:t>Air cylinder rod</a:t>
            </a:r>
          </a:p>
          <a:p>
            <a:r>
              <a:rPr lang="en-GB" sz="1600" dirty="0"/>
              <a:t>Rail attachment bar</a:t>
            </a:r>
          </a:p>
          <a:p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A74272-9729-B242-997B-C6245ED6D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140" y="2061900"/>
            <a:ext cx="3098090" cy="3838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824AF6-6A25-5D46-BBB8-7F4DC4EDF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645" y="1360876"/>
            <a:ext cx="1791506" cy="1402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ECDCDC-25EB-1148-BF29-1EBEB0282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9515" y="2806457"/>
            <a:ext cx="1459769" cy="16054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82EFBE-C6B0-2240-97B8-D840696CA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262" y="4624079"/>
            <a:ext cx="774273" cy="1584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A836C7-2698-5D4F-A320-FAF94C013FDF}"/>
              </a:ext>
            </a:extLst>
          </p:cNvPr>
          <p:cNvSpPr txBox="1"/>
          <p:nvPr/>
        </p:nvSpPr>
        <p:spPr>
          <a:xfrm>
            <a:off x="4816216" y="1051794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Remote handling</a:t>
            </a:r>
          </a:p>
        </p:txBody>
      </p:sp>
    </p:spTree>
    <p:extLst>
      <p:ext uri="{BB962C8B-B14F-4D97-AF65-F5344CB8AC3E}">
        <p14:creationId xmlns:p14="http://schemas.microsoft.com/office/powerpoint/2010/main" val="1887775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191"/>
            <a:ext cx="9144000" cy="791369"/>
          </a:xfrm>
        </p:spPr>
        <p:txBody>
          <a:bodyPr/>
          <a:lstStyle/>
          <a:p>
            <a:r>
              <a:rPr lang="en-GB" dirty="0"/>
              <a:t>TG3.1 – Chopper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AFBFB"/>
              </a:clrFrom>
              <a:clrTo>
                <a:srgbClr val="FAFBFB">
                  <a:alpha val="0"/>
                </a:srgbClr>
              </a:clrTo>
            </a:clrChange>
          </a:blip>
          <a:srcRect l="17975" r="18739"/>
          <a:stretch/>
        </p:blipFill>
        <p:spPr>
          <a:xfrm>
            <a:off x="164151" y="1504430"/>
            <a:ext cx="3663930" cy="367873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/>
          <a:srcRect l="70099" t="18786" r="20213" b="18555"/>
          <a:stretch/>
        </p:blipFill>
        <p:spPr>
          <a:xfrm>
            <a:off x="7287943" y="1504430"/>
            <a:ext cx="1608083" cy="3545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6392" t="19856" r="13543" b="19629"/>
          <a:stretch/>
        </p:blipFill>
        <p:spPr>
          <a:xfrm>
            <a:off x="3828081" y="1504430"/>
            <a:ext cx="3154517" cy="32431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6FF343-5163-A44A-AAD0-B97C4E565CE9}"/>
              </a:ext>
            </a:extLst>
          </p:cNvPr>
          <p:cNvSpPr txBox="1"/>
          <p:nvPr/>
        </p:nvSpPr>
        <p:spPr>
          <a:xfrm>
            <a:off x="955344" y="5050282"/>
            <a:ext cx="794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“Conventional” design, based on choppers in service at ISIS –low technical risk.</a:t>
            </a:r>
          </a:p>
          <a:p>
            <a:r>
              <a:rPr lang="en-GB" sz="1600" dirty="0"/>
              <a:t>Similar to ESS “Horizontal Split” concept, but simplified due to remote handling capabilities being provided by separate mounting pallet.</a:t>
            </a:r>
          </a:p>
        </p:txBody>
      </p:sp>
    </p:spTree>
    <p:extLst>
      <p:ext uri="{BB962C8B-B14F-4D97-AF65-F5344CB8AC3E}">
        <p14:creationId xmlns:p14="http://schemas.microsoft.com/office/powerpoint/2010/main" val="3967561312"/>
      </p:ext>
    </p:extLst>
  </p:cSld>
  <p:clrMapOvr>
    <a:masterClrMapping/>
  </p:clrMapOvr>
</p:sld>
</file>

<file path=ppt/theme/theme1.xml><?xml version="1.0" encoding="utf-8"?>
<a:theme xmlns:a="http://schemas.openxmlformats.org/drawingml/2006/main" name="STFC_PowerPoint_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K-ESS_PowerPoint_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270127AF-A0D2-43A7-B8C1-5693D4A72E9B}" vid="{20A7B70E-709A-4B11-B590-AFAC8FD48F8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8EA2CBFAE5464D8B590CB0FE9FDF74" ma:contentTypeVersion="11" ma:contentTypeDescription="Create a new document." ma:contentTypeScope="" ma:versionID="4664845b7a97c5ff144708d76c19cb31">
  <xsd:schema xmlns:xsd="http://www.w3.org/2001/XMLSchema" xmlns:xs="http://www.w3.org/2001/XMLSchema" xmlns:p="http://schemas.microsoft.com/office/2006/metadata/properties" xmlns:ns3="e8785e35-4af9-43d1-8745-88b55cf0d46b" xmlns:ns4="19a5072a-c90b-4bd3-a68a-b7abbd4b55f2" targetNamespace="http://schemas.microsoft.com/office/2006/metadata/properties" ma:root="true" ma:fieldsID="1904ee5529de2cf22ac97ecd3ef99bc0" ns3:_="" ns4:_="">
    <xsd:import namespace="e8785e35-4af9-43d1-8745-88b55cf0d46b"/>
    <xsd:import namespace="19a5072a-c90b-4bd3-a68a-b7abbd4b55f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85e35-4af9-43d1-8745-88b55cf0d4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5072a-c90b-4bd3-a68a-b7abbd4b55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A86785-8D26-43B4-8486-53A325058D6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e8785e35-4af9-43d1-8745-88b55cf0d46b"/>
    <ds:schemaRef ds:uri="http://schemas.microsoft.com/office/infopath/2007/PartnerControls"/>
    <ds:schemaRef ds:uri="http://purl.org/dc/elements/1.1/"/>
    <ds:schemaRef ds:uri="19a5072a-c90b-4bd3-a68a-b7abbd4b55f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67055D9-40DE-47E2-A449-4BB983413B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F4D205-27A7-4454-B02F-78775B0F32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785e35-4af9-43d1-8745-88b55cf0d46b"/>
    <ds:schemaRef ds:uri="19a5072a-c90b-4bd3-a68a-b7abbd4b55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23707</TotalTime>
  <Words>557</Words>
  <Application>Microsoft Macintosh PowerPoint</Application>
  <PresentationFormat>On-screen Show (4:3)</PresentationFormat>
  <Paragraphs>117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ヒラギノ角ゴ Pro W3</vt:lpstr>
      <vt:lpstr>Arial</vt:lpstr>
      <vt:lpstr>Calibri</vt:lpstr>
      <vt:lpstr>Lucida Grande</vt:lpstr>
      <vt:lpstr>STFC_PowerPoint_template</vt:lpstr>
      <vt:lpstr>1_Blank Presentation</vt:lpstr>
      <vt:lpstr>UK-ESS_PowerPoint_template</vt:lpstr>
      <vt:lpstr>STAP  Update - September 2019</vt:lpstr>
      <vt:lpstr>Loki</vt:lpstr>
      <vt:lpstr>Sub-Contracted</vt:lpstr>
      <vt:lpstr>TG3.1</vt:lpstr>
      <vt:lpstr>TG3.1 In-Bunker Elements</vt:lpstr>
      <vt:lpstr>TG3.1 – Heavy Shutter</vt:lpstr>
      <vt:lpstr>TG3.1 – Heavy Shutter</vt:lpstr>
      <vt:lpstr>TG3.1 – Heavy Shutter</vt:lpstr>
      <vt:lpstr>TG3.1 – Chopper 1</vt:lpstr>
      <vt:lpstr>TG3.1 – Chopper 2</vt:lpstr>
      <vt:lpstr>TG3.1 – Chopper 2</vt:lpstr>
      <vt:lpstr>TG3.1 – Collimation Selector</vt:lpstr>
      <vt:lpstr>TG3.1 – Collimation Selector</vt:lpstr>
      <vt:lpstr>Guide Collimation configurations</vt:lpstr>
      <vt:lpstr>TG3.1 - Detector System</vt:lpstr>
      <vt:lpstr>TG3.1 - Detector System</vt:lpstr>
      <vt:lpstr>TG3.1 - Detector System</vt:lpstr>
      <vt:lpstr>TG3.1 Beam Stop</vt:lpstr>
      <vt:lpstr>TG3.1</vt:lpstr>
      <vt:lpstr>In-Bunker Vacuum Seal</vt:lpstr>
      <vt:lpstr>Rack Location</vt:lpstr>
      <vt:lpstr>TG3’s</vt:lpstr>
      <vt:lpstr>Documentation for TG3.1</vt:lpstr>
      <vt:lpstr>PowerPoint Presentation</vt:lpstr>
      <vt:lpstr>Verification process</vt:lpstr>
      <vt:lpstr>STAP Advice</vt:lpstr>
    </vt:vector>
  </TitlesOfParts>
  <Company>STFC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 Loki instrument</dc:title>
  <dc:creator>Turner, David (STFC,RAL,ISIS)</dc:creator>
  <cp:lastModifiedBy>Clara Lopez</cp:lastModifiedBy>
  <cp:revision>265</cp:revision>
  <cp:lastPrinted>2017-06-20T10:59:37Z</cp:lastPrinted>
  <dcterms:created xsi:type="dcterms:W3CDTF">2017-01-20T09:47:27Z</dcterms:created>
  <dcterms:modified xsi:type="dcterms:W3CDTF">2019-09-25T10:43:46Z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0x010100BD8EA2CBFAE5464D8B590CB0FE9FDF74</vt:lpwstr>
  </property>
</Properties>
</file>