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sldIdLst>
    <p:sldId id="256" r:id="rId2"/>
    <p:sldId id="257" r:id="rId3"/>
    <p:sldId id="292" r:id="rId4"/>
    <p:sldId id="293" r:id="rId5"/>
    <p:sldId id="279" r:id="rId6"/>
    <p:sldId id="296" r:id="rId7"/>
    <p:sldId id="288" r:id="rId8"/>
    <p:sldId id="294" r:id="rId9"/>
    <p:sldId id="295" r:id="rId10"/>
    <p:sldId id="291" r:id="rId11"/>
    <p:sldId id="286" r:id="rId12"/>
    <p:sldId id="261" r:id="rId13"/>
    <p:sldId id="267" r:id="rId14"/>
    <p:sldId id="259" r:id="rId15"/>
    <p:sldId id="268" r:id="rId16"/>
    <p:sldId id="285" r:id="rId17"/>
  </p:sldIdLst>
  <p:sldSz cx="9906000" cy="6858000" type="A4"/>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3639">
          <p15:clr>
            <a:srgbClr val="A4A3A4"/>
          </p15:clr>
        </p15:guide>
        <p15:guide id="4" pos="487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79646"/>
    <a:srgbClr val="00FDFF"/>
    <a:srgbClr val="0432FF"/>
    <a:srgbClr val="0094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02" autoAdjust="0"/>
    <p:restoredTop sz="87690" autoAdjust="0"/>
  </p:normalViewPr>
  <p:slideViewPr>
    <p:cSldViewPr>
      <p:cViewPr>
        <p:scale>
          <a:sx n="91" d="100"/>
          <a:sy n="91" d="100"/>
        </p:scale>
        <p:origin x="1048" y="352"/>
      </p:cViewPr>
      <p:guideLst>
        <p:guide orient="horz" pos="2160"/>
        <p:guide pos="2880"/>
        <p:guide orient="horz" pos="3639"/>
        <p:guide pos="4878"/>
      </p:guideLst>
    </p:cSldViewPr>
  </p:slideViewPr>
  <p:outlineViewPr>
    <p:cViewPr>
      <p:scale>
        <a:sx n="33" d="100"/>
        <a:sy n="33" d="100"/>
      </p:scale>
      <p:origin x="0" y="-4112"/>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55" d="100"/>
          <a:sy n="155" d="100"/>
        </p:scale>
        <p:origin x="-6728" y="-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9F57FC-B3FF-4DF2-9417-962901C07B3B}" type="datetimeFigureOut">
              <a:rPr lang="sv-SE" smtClean="0"/>
              <a:t>2019-09-25</a:t>
            </a:fld>
            <a:endParaRPr lang="sv-SE"/>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1A53A7-64CD-4D0E-AAE8-1AC9C79D7085}" type="slidenum">
              <a:rPr lang="sv-SE" smtClean="0"/>
              <a:t>‹#›</a:t>
            </a:fld>
            <a:endParaRPr lang="sv-SE"/>
          </a:p>
        </p:txBody>
      </p:sp>
    </p:spTree>
    <p:extLst>
      <p:ext uri="{BB962C8B-B14F-4D97-AF65-F5344CB8AC3E}">
        <p14:creationId xmlns:p14="http://schemas.microsoft.com/office/powerpoint/2010/main" val="1284655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61A53A7-64CD-4D0E-AAE8-1AC9C79D7085}" type="slidenum">
              <a:rPr lang="sv-SE" smtClean="0"/>
              <a:t>1</a:t>
            </a:fld>
            <a:endParaRPr lang="sv-SE"/>
          </a:p>
        </p:txBody>
      </p:sp>
    </p:spTree>
    <p:extLst>
      <p:ext uri="{BB962C8B-B14F-4D97-AF65-F5344CB8AC3E}">
        <p14:creationId xmlns:p14="http://schemas.microsoft.com/office/powerpoint/2010/main" val="1041263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61A53A7-64CD-4D0E-AAE8-1AC9C79D7085}" type="slidenum">
              <a:rPr lang="sv-SE" smtClean="0"/>
              <a:t>2</a:t>
            </a:fld>
            <a:endParaRPr lang="sv-SE"/>
          </a:p>
        </p:txBody>
      </p:sp>
    </p:spTree>
    <p:extLst>
      <p:ext uri="{BB962C8B-B14F-4D97-AF65-F5344CB8AC3E}">
        <p14:creationId xmlns:p14="http://schemas.microsoft.com/office/powerpoint/2010/main" val="1532630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14</a:t>
            </a:fld>
            <a:endParaRPr lang="sv-SE"/>
          </a:p>
        </p:txBody>
      </p:sp>
    </p:spTree>
    <p:extLst>
      <p:ext uri="{BB962C8B-B14F-4D97-AF65-F5344CB8AC3E}">
        <p14:creationId xmlns:p14="http://schemas.microsoft.com/office/powerpoint/2010/main" val="673995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noProof="0"/>
              <a:t>Click to edit Master title style</a:t>
            </a:r>
            <a:endParaRPr lang="en-GB" noProof="0"/>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a:p>
        </p:txBody>
      </p:sp>
      <p:sp>
        <p:nvSpPr>
          <p:cNvPr id="4" name="Date Placeholder 3"/>
          <p:cNvSpPr>
            <a:spLocks noGrp="1"/>
          </p:cNvSpPr>
          <p:nvPr>
            <p:ph type="dt" sz="half" idx="10"/>
          </p:nvPr>
        </p:nvSpPr>
        <p:spPr/>
        <p:txBody>
          <a:bodyPr/>
          <a:lstStyle/>
          <a:p>
            <a:fld id="{5ED7AC81-318B-4D49-A602-9E30227C87EC}" type="datetime1">
              <a:rPr lang="en-GB" noProof="0" smtClean="0"/>
              <a:t>25/09/2019</a:t>
            </a:fld>
            <a:endParaRPr lang="en-GB" noProof="0"/>
          </a:p>
        </p:txBody>
      </p:sp>
      <p:sp>
        <p:nvSpPr>
          <p:cNvPr id="5" name="Footer Placeholder 4"/>
          <p:cNvSpPr>
            <a:spLocks noGrp="1"/>
          </p:cNvSpPr>
          <p:nvPr>
            <p:ph type="ftr" sz="quarter" idx="11"/>
          </p:nvPr>
        </p:nvSpPr>
        <p:spPr/>
        <p:txBody>
          <a:bodyPr/>
          <a:lstStyle/>
          <a:p>
            <a:endParaRPr lang="en-GB" noProof="0"/>
          </a:p>
        </p:txBody>
      </p:sp>
      <p:sp>
        <p:nvSpPr>
          <p:cNvPr id="6" name="Slide Number Placeholder 5"/>
          <p:cNvSpPr>
            <a:spLocks noGrp="1"/>
          </p:cNvSpPr>
          <p:nvPr>
            <p:ph type="sldNum" sz="quarter" idx="12"/>
          </p:nvPr>
        </p:nvSpPr>
        <p:spPr/>
        <p:txBody>
          <a:bodyPr/>
          <a:lstStyle/>
          <a:p>
            <a:fld id="{551115BC-487E-4422-894C-CB7CD3E79223}" type="slidenum">
              <a:rPr lang="en-GB" noProof="0" smtClean="0"/>
              <a:t>‹#›</a:t>
            </a:fld>
            <a:endParaRPr lang="en-GB" noProof="0"/>
          </a:p>
        </p:txBody>
      </p:sp>
      <p:pic>
        <p:nvPicPr>
          <p:cNvPr id="7"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17330" y="260649"/>
            <a:ext cx="1794199" cy="886059"/>
          </a:xfrm>
          <a:prstGeom prst="rect">
            <a:avLst/>
          </a:prstGeom>
        </p:spPr>
      </p:pic>
    </p:spTree>
    <p:extLst>
      <p:ext uri="{BB962C8B-B14F-4D97-AF65-F5344CB8AC3E}">
        <p14:creationId xmlns:p14="http://schemas.microsoft.com/office/powerpoint/2010/main" val="2439884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ktangel 6"/>
          <p:cNvSpPr/>
          <p:nvPr userDrawn="1"/>
        </p:nvSpPr>
        <p:spPr>
          <a:xfrm>
            <a:off x="0" y="0"/>
            <a:ext cx="9906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solidFill>
                <a:srgbClr val="0094CA"/>
              </a:solidFill>
            </a:endParaRPr>
          </a:p>
        </p:txBody>
      </p:sp>
      <p:sp>
        <p:nvSpPr>
          <p:cNvPr id="2" name="Title 1"/>
          <p:cNvSpPr>
            <a:spLocks noGrp="1"/>
          </p:cNvSpPr>
          <p:nvPr>
            <p:ph type="title"/>
          </p:nvPr>
        </p:nvSpPr>
        <p:spPr/>
        <p:txBody>
          <a:bodyPr/>
          <a:lstStyle/>
          <a:p>
            <a:r>
              <a:rPr lang="en-US" noProof="0"/>
              <a:t>Click to edit Master title style</a:t>
            </a:r>
            <a:endParaRPr lang="en-GB" noProof="0"/>
          </a:p>
        </p:txBody>
      </p:sp>
      <p:sp>
        <p:nvSpPr>
          <p:cNvPr id="3" name="Content Placeholder 2"/>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Date Placeholder 3"/>
          <p:cNvSpPr>
            <a:spLocks noGrp="1"/>
          </p:cNvSpPr>
          <p:nvPr>
            <p:ph type="dt" sz="half" idx="10"/>
          </p:nvPr>
        </p:nvSpPr>
        <p:spPr/>
        <p:txBody>
          <a:bodyPr/>
          <a:lstStyle/>
          <a:p>
            <a:fld id="{6EB99CB0-346B-43FA-9EE6-F90C3F3BC0BA}" type="datetime1">
              <a:rPr lang="en-GB" noProof="0" smtClean="0"/>
              <a:t>25/09/2019</a:t>
            </a:fld>
            <a:endParaRPr lang="en-GB" noProof="0"/>
          </a:p>
        </p:txBody>
      </p:sp>
      <p:sp>
        <p:nvSpPr>
          <p:cNvPr id="5" name="Footer Placeholder 4"/>
          <p:cNvSpPr>
            <a:spLocks noGrp="1"/>
          </p:cNvSpPr>
          <p:nvPr>
            <p:ph type="ftr" sz="quarter" idx="11"/>
          </p:nvPr>
        </p:nvSpPr>
        <p:spPr/>
        <p:txBody>
          <a:bodyPr/>
          <a:lstStyle/>
          <a:p>
            <a:endParaRPr lang="en-GB" noProof="0"/>
          </a:p>
        </p:txBody>
      </p:sp>
      <p:sp>
        <p:nvSpPr>
          <p:cNvPr id="6" name="Slide Number Placeholder 5"/>
          <p:cNvSpPr>
            <a:spLocks noGrp="1"/>
          </p:cNvSpPr>
          <p:nvPr>
            <p:ph type="sldNum" sz="quarter" idx="12"/>
          </p:nvPr>
        </p:nvSpPr>
        <p:spPr/>
        <p:txBody>
          <a:bodyPr/>
          <a:lstStyle/>
          <a:p>
            <a:fld id="{551115BC-487E-4422-894C-CB7CD3E79223}" type="slidenum">
              <a:rPr lang="en-GB" noProof="0" smtClean="0"/>
              <a:t>‹#›</a:t>
            </a:fld>
            <a:endParaRPr lang="en-GB" noProof="0"/>
          </a:p>
        </p:txBody>
      </p:sp>
      <p:pic>
        <p:nvPicPr>
          <p:cNvPr id="8" name="Bildobjekt 5"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26842" y="319530"/>
            <a:ext cx="1484687" cy="733206"/>
          </a:xfrm>
          <a:prstGeom prst="rect">
            <a:avLst/>
          </a:prstGeom>
        </p:spPr>
      </p:pic>
    </p:spTree>
    <p:extLst>
      <p:ext uri="{BB962C8B-B14F-4D97-AF65-F5344CB8AC3E}">
        <p14:creationId xmlns:p14="http://schemas.microsoft.com/office/powerpoint/2010/main" val="1351099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ktangel 6"/>
          <p:cNvSpPr/>
          <p:nvPr userDrawn="1"/>
        </p:nvSpPr>
        <p:spPr>
          <a:xfrm>
            <a:off x="0" y="0"/>
            <a:ext cx="9906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solidFill>
                <a:srgbClr val="0094CA"/>
              </a:solidFill>
            </a:endParaRPr>
          </a:p>
        </p:txBody>
      </p:sp>
      <p:sp>
        <p:nvSpPr>
          <p:cNvPr id="2" name="Title 1"/>
          <p:cNvSpPr>
            <a:spLocks noGrp="1"/>
          </p:cNvSpPr>
          <p:nvPr>
            <p:ph type="title"/>
          </p:nvPr>
        </p:nvSpPr>
        <p:spPr/>
        <p:txBody>
          <a:bodyPr/>
          <a:lstStyle/>
          <a:p>
            <a:r>
              <a:rPr lang="en-US" noProof="0"/>
              <a:t>Click to edit Master title style</a:t>
            </a:r>
            <a:endParaRPr lang="en-GB" noProof="0"/>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5" name="Date Placeholder 4"/>
          <p:cNvSpPr>
            <a:spLocks noGrp="1"/>
          </p:cNvSpPr>
          <p:nvPr>
            <p:ph type="dt" sz="half" idx="10"/>
          </p:nvPr>
        </p:nvSpPr>
        <p:spPr/>
        <p:txBody>
          <a:bodyPr/>
          <a:lstStyle/>
          <a:p>
            <a:fld id="{42E66B7F-8271-49DA-A25A-F4BB9F476347}" type="datetime1">
              <a:rPr lang="en-GB" noProof="0" smtClean="0"/>
              <a:t>25/09/2019</a:t>
            </a:fld>
            <a:endParaRPr lang="en-GB" noProof="0"/>
          </a:p>
        </p:txBody>
      </p:sp>
      <p:sp>
        <p:nvSpPr>
          <p:cNvPr id="6" name="Footer Placeholder 5"/>
          <p:cNvSpPr>
            <a:spLocks noGrp="1"/>
          </p:cNvSpPr>
          <p:nvPr>
            <p:ph type="ftr" sz="quarter" idx="11"/>
          </p:nvPr>
        </p:nvSpPr>
        <p:spPr/>
        <p:txBody>
          <a:bodyPr/>
          <a:lstStyle/>
          <a:p>
            <a:endParaRPr lang="en-GB" noProof="0"/>
          </a:p>
        </p:txBody>
      </p:sp>
      <p:sp>
        <p:nvSpPr>
          <p:cNvPr id="7" name="Slide Number Placeholder 6"/>
          <p:cNvSpPr>
            <a:spLocks noGrp="1"/>
          </p:cNvSpPr>
          <p:nvPr>
            <p:ph type="sldNum" sz="quarter" idx="12"/>
          </p:nvPr>
        </p:nvSpPr>
        <p:spPr/>
        <p:txBody>
          <a:bodyPr/>
          <a:lstStyle/>
          <a:p>
            <a:fld id="{551115BC-487E-4422-894C-CB7CD3E79223}" type="slidenum">
              <a:rPr lang="en-GB" noProof="0" smtClean="0"/>
              <a:t>‹#›</a:t>
            </a:fld>
            <a:endParaRPr lang="en-GB" noProof="0"/>
          </a:p>
        </p:txBody>
      </p:sp>
      <p:pic>
        <p:nvPicPr>
          <p:cNvPr id="9"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38384" y="260649"/>
            <a:ext cx="1473145" cy="727507"/>
          </a:xfrm>
          <a:prstGeom prst="rect">
            <a:avLst/>
          </a:prstGeom>
        </p:spPr>
      </p:pic>
    </p:spTree>
    <p:extLst>
      <p:ext uri="{BB962C8B-B14F-4D97-AF65-F5344CB8AC3E}">
        <p14:creationId xmlns:p14="http://schemas.microsoft.com/office/powerpoint/2010/main" val="136283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0"/>
              <a:t>Click to edit Master title style</a:t>
            </a:r>
            <a:endParaRPr lang="en-GB" noProof="0"/>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7" name="Date Placeholder 6"/>
          <p:cNvSpPr>
            <a:spLocks noGrp="1"/>
          </p:cNvSpPr>
          <p:nvPr>
            <p:ph type="dt" sz="half" idx="10"/>
          </p:nvPr>
        </p:nvSpPr>
        <p:spPr/>
        <p:txBody>
          <a:bodyPr/>
          <a:lstStyle/>
          <a:p>
            <a:fld id="{3C7D23FA-05C4-4CC1-B281-2F815585BC1C}" type="datetime1">
              <a:rPr lang="en-GB" noProof="0" smtClean="0"/>
              <a:t>25/09/2019</a:t>
            </a:fld>
            <a:endParaRPr lang="en-GB" noProof="0"/>
          </a:p>
        </p:txBody>
      </p:sp>
      <p:sp>
        <p:nvSpPr>
          <p:cNvPr id="8" name="Footer Placeholder 7"/>
          <p:cNvSpPr>
            <a:spLocks noGrp="1"/>
          </p:cNvSpPr>
          <p:nvPr>
            <p:ph type="ftr" sz="quarter" idx="11"/>
          </p:nvPr>
        </p:nvSpPr>
        <p:spPr/>
        <p:txBody>
          <a:bodyPr/>
          <a:lstStyle/>
          <a:p>
            <a:endParaRPr lang="en-GB" noProof="0"/>
          </a:p>
        </p:txBody>
      </p:sp>
      <p:sp>
        <p:nvSpPr>
          <p:cNvPr id="9" name="Slide Number Placeholder 8"/>
          <p:cNvSpPr>
            <a:spLocks noGrp="1"/>
          </p:cNvSpPr>
          <p:nvPr>
            <p:ph type="sldNum" sz="quarter" idx="12"/>
          </p:nvPr>
        </p:nvSpPr>
        <p:spPr/>
        <p:txBody>
          <a:bodyPr/>
          <a:lstStyle/>
          <a:p>
            <a:fld id="{551115BC-487E-4422-894C-CB7CD3E79223}" type="slidenum">
              <a:rPr lang="en-GB" noProof="0" smtClean="0"/>
              <a:t>‹#›</a:t>
            </a:fld>
            <a:endParaRPr lang="en-GB" noProof="0"/>
          </a:p>
        </p:txBody>
      </p:sp>
      <p:sp>
        <p:nvSpPr>
          <p:cNvPr id="10" name="Rektangel 6"/>
          <p:cNvSpPr/>
          <p:nvPr userDrawn="1"/>
        </p:nvSpPr>
        <p:spPr>
          <a:xfrm>
            <a:off x="0" y="0"/>
            <a:ext cx="9906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solidFill>
                <a:srgbClr val="0094CA"/>
              </a:solidFill>
            </a:endParaRPr>
          </a:p>
        </p:txBody>
      </p:sp>
    </p:spTree>
    <p:extLst>
      <p:ext uri="{BB962C8B-B14F-4D97-AF65-F5344CB8AC3E}">
        <p14:creationId xmlns:p14="http://schemas.microsoft.com/office/powerpoint/2010/main" val="12497403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7734064" cy="1143000"/>
          </a:xfrm>
          <a:prstGeom prst="rect">
            <a:avLst/>
          </a:prstGeom>
        </p:spPr>
        <p:txBody>
          <a:bodyPr vert="horz" lIns="91440" tIns="45720" rIns="91440" bIns="45720" rtlCol="0" anchor="ctr">
            <a:normAutofit/>
          </a:bodyPr>
          <a:lstStyle/>
          <a:p>
            <a:r>
              <a:rPr lang="en-US" noProof="0"/>
              <a:t>Click to edit Master title style</a:t>
            </a:r>
            <a:endParaRPr lang="en-GB" noProof="0"/>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03233B-D569-4A6E-878F-CDE152514C47}" type="datetime1">
              <a:rPr lang="en-GB" noProof="0" smtClean="0"/>
              <a:t>25/09/2019</a:t>
            </a:fld>
            <a:endParaRPr lang="en-GB" noProof="0"/>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noProof="0"/>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1115BC-487E-4422-894C-CB7CD3E79223}" type="slidenum">
              <a:rPr lang="en-GB" noProof="0" smtClean="0"/>
              <a:t>‹#›</a:t>
            </a:fld>
            <a:endParaRPr lang="en-GB" noProof="0"/>
          </a:p>
        </p:txBody>
      </p:sp>
    </p:spTree>
    <p:extLst>
      <p:ext uri="{BB962C8B-B14F-4D97-AF65-F5344CB8AC3E}">
        <p14:creationId xmlns:p14="http://schemas.microsoft.com/office/powerpoint/2010/main" val="3806408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hf hdr="0" ftr="0" dt="0"/>
  <p:txStyles>
    <p:titleStyle>
      <a:lvl1pPr algn="l" defTabSz="914400" rtl="0" eaLnBrk="1" latinLnBrk="0" hangingPunct="1">
        <a:spcBef>
          <a:spcPct val="0"/>
        </a:spcBef>
        <a:buNone/>
        <a:defRPr sz="3200"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GB" sz="4000" dirty="0"/>
              <a:t>TG4 and Installation plan</a:t>
            </a:r>
            <a:br>
              <a:rPr lang="en-GB" sz="4000" dirty="0"/>
            </a:br>
            <a:r>
              <a:rPr lang="en-GB" sz="4000" dirty="0"/>
              <a:t>LoKI Instruments</a:t>
            </a:r>
            <a:br>
              <a:rPr lang="en-GB" sz="4000" dirty="0"/>
            </a:br>
            <a:endParaRPr lang="en-GB" sz="4000" dirty="0"/>
          </a:p>
        </p:txBody>
      </p:sp>
      <p:sp>
        <p:nvSpPr>
          <p:cNvPr id="3" name="Subtitle 2"/>
          <p:cNvSpPr>
            <a:spLocks noGrp="1"/>
          </p:cNvSpPr>
          <p:nvPr>
            <p:ph type="subTitle" idx="1"/>
          </p:nvPr>
        </p:nvSpPr>
        <p:spPr/>
        <p:txBody>
          <a:bodyPr>
            <a:noAutofit/>
          </a:bodyPr>
          <a:lstStyle/>
          <a:p>
            <a:r>
              <a:rPr lang="en-GB" sz="2000" dirty="0">
                <a:solidFill>
                  <a:schemeClr val="bg1"/>
                </a:solidFill>
              </a:rPr>
              <a:t>Clara Lopez </a:t>
            </a:r>
          </a:p>
          <a:p>
            <a:r>
              <a:rPr lang="en-GB" sz="2000" dirty="0">
                <a:solidFill>
                  <a:schemeClr val="bg1"/>
                </a:solidFill>
              </a:rPr>
              <a:t>Integration Engineer </a:t>
            </a:r>
          </a:p>
          <a:p>
            <a:r>
              <a:rPr lang="en-GB" sz="2000" dirty="0">
                <a:solidFill>
                  <a:schemeClr val="bg1"/>
                </a:solidFill>
              </a:rPr>
              <a:t>on behalf of </a:t>
            </a:r>
            <a:r>
              <a:rPr lang="en-GB" sz="2000" dirty="0" err="1">
                <a:solidFill>
                  <a:schemeClr val="bg1"/>
                </a:solidFill>
              </a:rPr>
              <a:t>LoKI</a:t>
            </a:r>
            <a:r>
              <a:rPr lang="en-GB" sz="2000" dirty="0">
                <a:solidFill>
                  <a:schemeClr val="bg1"/>
                </a:solidFill>
              </a:rPr>
              <a:t> team</a:t>
            </a:r>
          </a:p>
          <a:p>
            <a:endParaRPr lang="en-GB" sz="2000" dirty="0">
              <a:solidFill>
                <a:schemeClr val="bg1"/>
              </a:solidFill>
            </a:endParaRPr>
          </a:p>
        </p:txBody>
      </p:sp>
      <p:sp>
        <p:nvSpPr>
          <p:cNvPr id="4" name="Rectangle 3"/>
          <p:cNvSpPr/>
          <p:nvPr/>
        </p:nvSpPr>
        <p:spPr>
          <a:xfrm>
            <a:off x="2476500" y="5949280"/>
            <a:ext cx="4953000" cy="603242"/>
          </a:xfrm>
          <a:prstGeom prst="rect">
            <a:avLst/>
          </a:prstGeom>
        </p:spPr>
        <p:txBody>
          <a:bodyPr>
            <a:spAutoFit/>
          </a:bodyPr>
          <a:lstStyle/>
          <a:p>
            <a:pPr algn="ctr">
              <a:lnSpc>
                <a:spcPct val="120000"/>
              </a:lnSpc>
            </a:pPr>
            <a:r>
              <a:rPr lang="en-GB" sz="1600">
                <a:solidFill>
                  <a:srgbClr val="FFFFFF"/>
                </a:solidFill>
              </a:rPr>
              <a:t>www.europeanspallationsource.se</a:t>
            </a:r>
          </a:p>
          <a:p>
            <a:pPr algn="ctr"/>
            <a:fld id="{656E358F-28A8-D04A-99E6-206C49444CD4}" type="datetime3">
              <a:rPr lang="en-GB" sz="1400" smtClean="0">
                <a:solidFill>
                  <a:srgbClr val="FFFFFF"/>
                </a:solidFill>
              </a:rPr>
              <a:t>25 September, 2019</a:t>
            </a:fld>
            <a:endParaRPr lang="en-GB" sz="1400">
              <a:solidFill>
                <a:srgbClr val="FFFFFF"/>
              </a:solidFill>
            </a:endParaRPr>
          </a:p>
        </p:txBody>
      </p:sp>
    </p:spTree>
    <p:extLst>
      <p:ext uri="{BB962C8B-B14F-4D97-AF65-F5344CB8AC3E}">
        <p14:creationId xmlns:p14="http://schemas.microsoft.com/office/powerpoint/2010/main" val="1394613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5C281-3F7A-8440-8551-E9BA761C5643}"/>
              </a:ext>
            </a:extLst>
          </p:cNvPr>
          <p:cNvSpPr>
            <a:spLocks noGrp="1"/>
          </p:cNvSpPr>
          <p:nvPr>
            <p:ph type="title"/>
          </p:nvPr>
        </p:nvSpPr>
        <p:spPr/>
        <p:txBody>
          <a:bodyPr/>
          <a:lstStyle/>
          <a:p>
            <a:r>
              <a:rPr lang="en-GB" dirty="0"/>
              <a:t>Installation binders</a:t>
            </a:r>
            <a:br>
              <a:rPr lang="en-GB" dirty="0"/>
            </a:br>
            <a:r>
              <a:rPr lang="en-GB" dirty="0"/>
              <a:t>LoKI Instrument</a:t>
            </a:r>
          </a:p>
        </p:txBody>
      </p:sp>
      <p:sp>
        <p:nvSpPr>
          <p:cNvPr id="4" name="Slide Number Placeholder 3">
            <a:extLst>
              <a:ext uri="{FF2B5EF4-FFF2-40B4-BE49-F238E27FC236}">
                <a16:creationId xmlns:a16="http://schemas.microsoft.com/office/drawing/2014/main" id="{0A7D79E3-5816-6F41-A010-E106A243C8CF}"/>
              </a:ext>
            </a:extLst>
          </p:cNvPr>
          <p:cNvSpPr>
            <a:spLocks noGrp="1"/>
          </p:cNvSpPr>
          <p:nvPr>
            <p:ph type="sldNum" sz="quarter" idx="12"/>
          </p:nvPr>
        </p:nvSpPr>
        <p:spPr/>
        <p:txBody>
          <a:bodyPr/>
          <a:lstStyle/>
          <a:p>
            <a:fld id="{551115BC-487E-4422-894C-CB7CD3E79223}" type="slidenum">
              <a:rPr lang="en-GB" noProof="0" smtClean="0"/>
              <a:t>10</a:t>
            </a:fld>
            <a:endParaRPr lang="en-GB" noProof="0"/>
          </a:p>
        </p:txBody>
      </p:sp>
      <p:pic>
        <p:nvPicPr>
          <p:cNvPr id="6" name="Picture 5">
            <a:extLst>
              <a:ext uri="{FF2B5EF4-FFF2-40B4-BE49-F238E27FC236}">
                <a16:creationId xmlns:a16="http://schemas.microsoft.com/office/drawing/2014/main" id="{00F74B23-8014-5C4F-8BB9-5645C8771B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544" y="1556792"/>
            <a:ext cx="8172803" cy="4910773"/>
          </a:xfrm>
          <a:prstGeom prst="rect">
            <a:avLst/>
          </a:prstGeom>
        </p:spPr>
      </p:pic>
    </p:spTree>
    <p:extLst>
      <p:ext uri="{BB962C8B-B14F-4D97-AF65-F5344CB8AC3E}">
        <p14:creationId xmlns:p14="http://schemas.microsoft.com/office/powerpoint/2010/main" val="1811189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Installation binders – </a:t>
            </a:r>
            <a:br>
              <a:rPr lang="en-US" dirty="0"/>
            </a:br>
            <a:r>
              <a:rPr lang="en-US" dirty="0"/>
              <a:t>Scope divided in Field installation packages</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4528" y="2195513"/>
            <a:ext cx="2741919" cy="4525963"/>
          </a:xfrm>
        </p:spPr>
      </p:pic>
      <p:sp>
        <p:nvSpPr>
          <p:cNvPr id="4" name="Slide Number Placeholder 3"/>
          <p:cNvSpPr>
            <a:spLocks noGrp="1"/>
          </p:cNvSpPr>
          <p:nvPr>
            <p:ph type="sldNum" sz="quarter" idx="12"/>
          </p:nvPr>
        </p:nvSpPr>
        <p:spPr/>
        <p:txBody>
          <a:bodyPr/>
          <a:lstStyle/>
          <a:p>
            <a:fld id="{551115BC-487E-4422-894C-CB7CD3E79223}" type="slidenum">
              <a:rPr lang="en-GB" noProof="0" smtClean="0"/>
              <a:t>11</a:t>
            </a:fld>
            <a:endParaRPr lang="en-GB" noProof="0"/>
          </a:p>
        </p:txBody>
      </p:sp>
      <p:sp>
        <p:nvSpPr>
          <p:cNvPr id="8" name="TextBox 7"/>
          <p:cNvSpPr txBox="1"/>
          <p:nvPr/>
        </p:nvSpPr>
        <p:spPr>
          <a:xfrm>
            <a:off x="1110158" y="1761860"/>
            <a:ext cx="1930657" cy="369332"/>
          </a:xfrm>
          <a:prstGeom prst="rect">
            <a:avLst/>
          </a:prstGeom>
          <a:noFill/>
        </p:spPr>
        <p:txBody>
          <a:bodyPr wrap="none" rtlCol="0">
            <a:spAutoFit/>
          </a:bodyPr>
          <a:lstStyle/>
          <a:p>
            <a:r>
              <a:rPr lang="en-US" dirty="0"/>
              <a:t>ESS Work package </a:t>
            </a:r>
          </a:p>
        </p:txBody>
      </p:sp>
      <p:sp>
        <p:nvSpPr>
          <p:cNvPr id="9" name="TextBox 8"/>
          <p:cNvSpPr txBox="1"/>
          <p:nvPr/>
        </p:nvSpPr>
        <p:spPr>
          <a:xfrm>
            <a:off x="6537176" y="1826181"/>
            <a:ext cx="2685030" cy="369332"/>
          </a:xfrm>
          <a:prstGeom prst="rect">
            <a:avLst/>
          </a:prstGeom>
          <a:noFill/>
        </p:spPr>
        <p:txBody>
          <a:bodyPr wrap="none" rtlCol="0">
            <a:spAutoFit/>
          </a:bodyPr>
          <a:lstStyle/>
          <a:p>
            <a:r>
              <a:rPr lang="en-US" dirty="0"/>
              <a:t>Field Installation packages </a:t>
            </a:r>
          </a:p>
        </p:txBody>
      </p:sp>
      <p:grpSp>
        <p:nvGrpSpPr>
          <p:cNvPr id="20" name="Group 19"/>
          <p:cNvGrpSpPr/>
          <p:nvPr/>
        </p:nvGrpSpPr>
        <p:grpSpPr>
          <a:xfrm>
            <a:off x="3781287" y="2490859"/>
            <a:ext cx="5651299" cy="3935269"/>
            <a:chOff x="3481139" y="2593926"/>
            <a:chExt cx="5651299" cy="3935269"/>
          </a:xfrm>
        </p:grpSpPr>
        <p:sp>
          <p:nvSpPr>
            <p:cNvPr id="11" name="Rectangle 10"/>
            <p:cNvSpPr/>
            <p:nvPr/>
          </p:nvSpPr>
          <p:spPr>
            <a:xfrm>
              <a:off x="3481139" y="2593926"/>
              <a:ext cx="5651299" cy="3935269"/>
            </a:xfrm>
            <a:prstGeom prst="rect">
              <a:avLst/>
            </a:prstGeom>
            <a:noFill/>
            <a:ln w="38100" cmpd="dbl">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3777555" y="4391600"/>
              <a:ext cx="1152128" cy="944488"/>
            </a:xfrm>
            <a:prstGeom prst="rect">
              <a:avLst/>
            </a:prstGeom>
            <a:noFill/>
            <a:ln w="5715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3777555" y="5457460"/>
              <a:ext cx="1152128" cy="944488"/>
            </a:xfrm>
            <a:prstGeom prst="rect">
              <a:avLst/>
            </a:prstGeom>
            <a:noFill/>
            <a:ln w="5715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3777554" y="3294260"/>
              <a:ext cx="1156701" cy="944488"/>
            </a:xfrm>
            <a:prstGeom prst="rect">
              <a:avLst/>
            </a:prstGeom>
            <a:noFill/>
            <a:ln w="5715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5067990" y="5425458"/>
              <a:ext cx="1152128" cy="944488"/>
            </a:xfrm>
            <a:prstGeom prst="rect">
              <a:avLst/>
            </a:prstGeom>
            <a:noFill/>
            <a:ln w="5715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5067990" y="4362587"/>
              <a:ext cx="1152128" cy="944488"/>
            </a:xfrm>
            <a:prstGeom prst="rect">
              <a:avLst/>
            </a:prstGeom>
            <a:noFill/>
            <a:ln w="5715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6358425" y="4362587"/>
              <a:ext cx="1152128" cy="944488"/>
            </a:xfrm>
            <a:prstGeom prst="rect">
              <a:avLst/>
            </a:prstGeom>
            <a:noFill/>
            <a:ln w="5715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6358425" y="5437243"/>
              <a:ext cx="1152128" cy="944488"/>
            </a:xfrm>
            <a:prstGeom prst="rect">
              <a:avLst/>
            </a:prstGeom>
            <a:noFill/>
            <a:ln w="5715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7650962" y="5438710"/>
              <a:ext cx="1152128" cy="944488"/>
            </a:xfrm>
            <a:prstGeom prst="rect">
              <a:avLst/>
            </a:prstGeom>
            <a:noFill/>
            <a:ln w="5715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Rectangle 20"/>
          <p:cNvSpPr/>
          <p:nvPr/>
        </p:nvSpPr>
        <p:spPr>
          <a:xfrm>
            <a:off x="4106215" y="4284590"/>
            <a:ext cx="549838" cy="4102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6684799" y="4259520"/>
            <a:ext cx="549838" cy="41026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106215" y="3252614"/>
            <a:ext cx="549838" cy="41026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7980081" y="5348149"/>
            <a:ext cx="549838" cy="41026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7234637" y="4259520"/>
            <a:ext cx="549838" cy="41026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8565140" y="5322391"/>
            <a:ext cx="549838" cy="41026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663862" y="4668890"/>
            <a:ext cx="549838" cy="410265"/>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4653767" y="3260674"/>
            <a:ext cx="549838" cy="410265"/>
          </a:xfrm>
          <a:prstGeom prst="rect">
            <a:avLst/>
          </a:prstGeom>
          <a:solidFill>
            <a:srgbClr val="F79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1106" y="4649471"/>
            <a:ext cx="573369" cy="487974"/>
          </a:xfrm>
          <a:prstGeom prst="rect">
            <a:avLst/>
          </a:prstGeom>
        </p:spPr>
      </p:pic>
      <p:sp>
        <p:nvSpPr>
          <p:cNvPr id="29" name="Rectangle 28"/>
          <p:cNvSpPr/>
          <p:nvPr/>
        </p:nvSpPr>
        <p:spPr>
          <a:xfrm>
            <a:off x="6969007" y="4492800"/>
            <a:ext cx="549838" cy="41026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6670146" y="5333019"/>
            <a:ext cx="549838" cy="41026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7244062" y="5333019"/>
            <a:ext cx="549838" cy="41026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6694088" y="5736999"/>
            <a:ext cx="549838" cy="410265"/>
          </a:xfrm>
          <a:prstGeom prst="rect">
            <a:avLst/>
          </a:prstGeom>
          <a:solidFill>
            <a:srgbClr val="00F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2871" y="5715977"/>
            <a:ext cx="573369" cy="487974"/>
          </a:xfrm>
          <a:prstGeom prst="rect">
            <a:avLst/>
          </a:prstGeom>
        </p:spPr>
      </p:pic>
      <p:sp>
        <p:nvSpPr>
          <p:cNvPr id="34" name="Rectangle 33"/>
          <p:cNvSpPr/>
          <p:nvPr/>
        </p:nvSpPr>
        <p:spPr>
          <a:xfrm>
            <a:off x="5368138" y="4284590"/>
            <a:ext cx="549838" cy="41026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5927265" y="4284590"/>
            <a:ext cx="549838" cy="41026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5388864" y="4698690"/>
            <a:ext cx="549838" cy="41026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4120471" y="5786772"/>
            <a:ext cx="549838" cy="41026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4674275" y="4284590"/>
            <a:ext cx="549838" cy="41026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1758" y="4718746"/>
            <a:ext cx="573369" cy="487974"/>
          </a:xfrm>
          <a:prstGeom prst="rect">
            <a:avLst/>
          </a:prstGeom>
        </p:spPr>
      </p:pic>
      <p:sp>
        <p:nvSpPr>
          <p:cNvPr id="41" name="Rectangle 40"/>
          <p:cNvSpPr/>
          <p:nvPr/>
        </p:nvSpPr>
        <p:spPr>
          <a:xfrm>
            <a:off x="4106215" y="5381741"/>
            <a:ext cx="549838" cy="41026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4684565" y="5349610"/>
            <a:ext cx="549838" cy="41026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011376" y="5774219"/>
            <a:ext cx="549838" cy="41026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8591700" y="5758414"/>
            <a:ext cx="549838" cy="41026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4087413" y="3711184"/>
            <a:ext cx="549838" cy="41026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4660908" y="3676824"/>
            <a:ext cx="549838" cy="41026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927265" y="4692878"/>
            <a:ext cx="549838" cy="41026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4692560" y="4758805"/>
            <a:ext cx="549838" cy="41026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7024347" y="4752381"/>
            <a:ext cx="549838" cy="41026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8300652" y="5586873"/>
            <a:ext cx="549838" cy="41026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3723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104" y="18522"/>
            <a:ext cx="8064896" cy="1143000"/>
          </a:xfrm>
        </p:spPr>
        <p:txBody>
          <a:bodyPr/>
          <a:lstStyle/>
          <a:p>
            <a:r>
              <a:rPr lang="en-US" dirty="0"/>
              <a:t>Field installation package document P1, P2,, </a:t>
            </a:r>
            <a:r>
              <a:rPr lang="en-US" dirty="0" err="1"/>
              <a:t>Pn</a:t>
            </a:r>
            <a:endParaRPr lang="en-US" dirty="0"/>
          </a:p>
        </p:txBody>
      </p:sp>
      <p:sp>
        <p:nvSpPr>
          <p:cNvPr id="3" name="Content Placeholder 2"/>
          <p:cNvSpPr>
            <a:spLocks noGrp="1"/>
          </p:cNvSpPr>
          <p:nvPr>
            <p:ph idx="1"/>
          </p:nvPr>
        </p:nvSpPr>
        <p:spPr>
          <a:xfrm>
            <a:off x="155802" y="1518979"/>
            <a:ext cx="8595060" cy="5339021"/>
          </a:xfrm>
        </p:spPr>
        <p:txBody>
          <a:bodyPr vert="horz" lIns="91440" tIns="45720" rIns="91440" bIns="45720" numCol="2" rtlCol="0" anchor="t">
            <a:noAutofit/>
          </a:bodyPr>
          <a:lstStyle/>
          <a:p>
            <a:r>
              <a:rPr lang="en-US" sz="1800" dirty="0"/>
              <a:t>Package ID.  (logistic operations)</a:t>
            </a:r>
          </a:p>
          <a:p>
            <a:r>
              <a:rPr lang="en-US" sz="1800" dirty="0"/>
              <a:t>Work description: Scope of work</a:t>
            </a:r>
          </a:p>
          <a:p>
            <a:r>
              <a:rPr lang="en-US" sz="1800" dirty="0"/>
              <a:t>Schedule: time and man power estimation</a:t>
            </a:r>
          </a:p>
          <a:p>
            <a:r>
              <a:rPr lang="en-US" sz="1800" dirty="0"/>
              <a:t>Site preparation needed for field installation package (grouting, mounting supports, alignment plates, etc.)</a:t>
            </a:r>
          </a:p>
          <a:p>
            <a:r>
              <a:rPr lang="en-US" sz="1800" dirty="0"/>
              <a:t>Pre assembly activities for field installation packages</a:t>
            </a:r>
          </a:p>
          <a:p>
            <a:r>
              <a:rPr lang="en-US" sz="1800" dirty="0"/>
              <a:t>List of Drawings /Mounting instructions/Figures/ Electrical schemes/reference documents P&amp;ID’s/specifications, 3d scans, photo archives, etc.</a:t>
            </a:r>
          </a:p>
          <a:p>
            <a:r>
              <a:rPr lang="en-US" sz="1800" dirty="0"/>
              <a:t>Particular considerations: access permits, regulatory requirements, risks, safety, temporary provisions, special limitations or recommendations for lifting equipment, subcontractors, vendors support, etc.</a:t>
            </a:r>
          </a:p>
          <a:p>
            <a:r>
              <a:rPr lang="en-US" sz="1800" dirty="0"/>
              <a:t>List of equipment, tools, consumables and materials</a:t>
            </a:r>
          </a:p>
          <a:p>
            <a:r>
              <a:rPr lang="en-US" sz="1800" dirty="0"/>
              <a:t>Location identification at site (bunker-hall-sectors)</a:t>
            </a:r>
          </a:p>
          <a:p>
            <a:r>
              <a:rPr lang="en-US" sz="1800" dirty="0"/>
              <a:t>Boundaries: dimensions </a:t>
            </a:r>
            <a:r>
              <a:rPr lang="en-US" sz="1800" dirty="0" err="1"/>
              <a:t>LxWxH</a:t>
            </a:r>
            <a:r>
              <a:rPr lang="en-US" sz="1800" dirty="0"/>
              <a:t> and mass</a:t>
            </a:r>
          </a:p>
          <a:p>
            <a:r>
              <a:rPr lang="en-US" sz="1800" dirty="0"/>
              <a:t>Utilities distribution preassembly needs: fluids, power, data, signals, etc.  Check lists</a:t>
            </a:r>
          </a:p>
          <a:p>
            <a:r>
              <a:rPr lang="en-US" sz="1800" dirty="0"/>
              <a:t>Scaffolding, cranes and construction equipment requirements</a:t>
            </a:r>
          </a:p>
          <a:p>
            <a:r>
              <a:rPr lang="en-US" sz="1800" dirty="0"/>
              <a:t>Critical interface verification</a:t>
            </a:r>
          </a:p>
          <a:p>
            <a:r>
              <a:rPr lang="en-US" sz="1800" dirty="0"/>
              <a:t>Test validation to perform at site: ref document</a:t>
            </a:r>
          </a:p>
        </p:txBody>
      </p:sp>
      <p:sp>
        <p:nvSpPr>
          <p:cNvPr id="4" name="Slide Number Placeholder 3"/>
          <p:cNvSpPr>
            <a:spLocks noGrp="1"/>
          </p:cNvSpPr>
          <p:nvPr>
            <p:ph type="sldNum" sz="quarter" idx="12"/>
          </p:nvPr>
        </p:nvSpPr>
        <p:spPr/>
        <p:txBody>
          <a:bodyPr/>
          <a:lstStyle/>
          <a:p>
            <a:fld id="{551115BC-487E-4422-894C-CB7CD3E79223}" type="slidenum">
              <a:rPr lang="en-GB" noProof="0" smtClean="0"/>
              <a:t>12</a:t>
            </a:fld>
            <a:endParaRPr lang="en-GB" noProof="0"/>
          </a:p>
        </p:txBody>
      </p:sp>
      <p:grpSp>
        <p:nvGrpSpPr>
          <p:cNvPr id="5" name="Group 4"/>
          <p:cNvGrpSpPr/>
          <p:nvPr/>
        </p:nvGrpSpPr>
        <p:grpSpPr>
          <a:xfrm>
            <a:off x="8237958" y="4742299"/>
            <a:ext cx="1512178" cy="1605325"/>
            <a:chOff x="8210134" y="4731265"/>
            <a:chExt cx="1512178" cy="1605325"/>
          </a:xfrm>
        </p:grpSpPr>
        <p:sp>
          <p:nvSpPr>
            <p:cNvPr id="7" name="TextBox 6"/>
            <p:cNvSpPr txBox="1"/>
            <p:nvPr/>
          </p:nvSpPr>
          <p:spPr>
            <a:xfrm>
              <a:off x="8855318" y="5106972"/>
              <a:ext cx="466761" cy="261610"/>
            </a:xfrm>
            <a:prstGeom prst="rect">
              <a:avLst/>
            </a:prstGeom>
            <a:noFill/>
          </p:spPr>
          <p:txBody>
            <a:bodyPr wrap="square" rtlCol="0">
              <a:spAutoFit/>
            </a:bodyPr>
            <a:lstStyle/>
            <a:p>
              <a:r>
                <a:rPr lang="en-US" sz="1100"/>
                <a:t>P1</a:t>
              </a:r>
            </a:p>
          </p:txBody>
        </p:sp>
        <p:pic>
          <p:nvPicPr>
            <p:cNvPr id="1034" name="Picture 10" descr="ocuments, files, folder, multiple, page, paper, text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8213" y="4731265"/>
              <a:ext cx="1494099" cy="160532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8497476" y="4948711"/>
              <a:ext cx="451124" cy="276999"/>
            </a:xfrm>
            <a:prstGeom prst="rect">
              <a:avLst/>
            </a:prstGeom>
            <a:noFill/>
          </p:spPr>
          <p:txBody>
            <a:bodyPr wrap="square" rtlCol="0">
              <a:spAutoFit/>
            </a:bodyPr>
            <a:lstStyle/>
            <a:p>
              <a:r>
                <a:rPr lang="en-US" sz="1200"/>
                <a:t>P2</a:t>
              </a:r>
            </a:p>
          </p:txBody>
        </p:sp>
        <p:sp>
          <p:nvSpPr>
            <p:cNvPr id="12" name="TextBox 11"/>
            <p:cNvSpPr txBox="1"/>
            <p:nvPr/>
          </p:nvSpPr>
          <p:spPr>
            <a:xfrm>
              <a:off x="8210134" y="4778344"/>
              <a:ext cx="512904" cy="261610"/>
            </a:xfrm>
            <a:prstGeom prst="rect">
              <a:avLst/>
            </a:prstGeom>
            <a:noFill/>
          </p:spPr>
          <p:txBody>
            <a:bodyPr wrap="square" rtlCol="0">
              <a:spAutoFit/>
            </a:bodyPr>
            <a:lstStyle/>
            <a:p>
              <a:r>
                <a:rPr lang="en-US" sz="1100"/>
                <a:t>Pn</a:t>
              </a:r>
              <a:endParaRPr lang="en-US" sz="1100" dirty="0"/>
            </a:p>
          </p:txBody>
        </p:sp>
      </p:grpSp>
    </p:spTree>
    <p:extLst>
      <p:ext uri="{BB962C8B-B14F-4D97-AF65-F5344CB8AC3E}">
        <p14:creationId xmlns:p14="http://schemas.microsoft.com/office/powerpoint/2010/main" val="1869164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ltLang="en-US" dirty="0"/>
              <a:t>Loki Instrument Build Sequence</a:t>
            </a:r>
            <a:br>
              <a:rPr lang="en-GB" altLang="en-US" dirty="0"/>
            </a:br>
            <a:r>
              <a:rPr lang="en-GB" altLang="en-US" dirty="0"/>
              <a:t>Depends of the schedule and access to building</a:t>
            </a:r>
            <a:endParaRPr lang="en-US" altLang="en-US" dirty="0"/>
          </a:p>
        </p:txBody>
      </p:sp>
      <p:sp>
        <p:nvSpPr>
          <p:cNvPr id="4" name="Slide Number Placeholder 3"/>
          <p:cNvSpPr>
            <a:spLocks noGrp="1"/>
          </p:cNvSpPr>
          <p:nvPr>
            <p:ph type="sldNum" sz="quarter" idx="12"/>
          </p:nvPr>
        </p:nvSpPr>
        <p:spPr/>
        <p:txBody>
          <a:bodyPr/>
          <a:lstStyle/>
          <a:p>
            <a:fld id="{551115BC-487E-4422-894C-CB7CD3E79223}" type="slidenum">
              <a:rPr lang="en-GB" noProof="0" smtClean="0"/>
              <a:t>13</a:t>
            </a:fld>
            <a:endParaRPr lang="en-GB" noProof="0"/>
          </a:p>
        </p:txBody>
      </p:sp>
      <p:sp>
        <p:nvSpPr>
          <p:cNvPr id="5" name="Flowchart: Process 88"/>
          <p:cNvSpPr/>
          <p:nvPr/>
        </p:nvSpPr>
        <p:spPr>
          <a:xfrm>
            <a:off x="776536" y="4718244"/>
            <a:ext cx="989012" cy="1911212"/>
          </a:xfrm>
          <a:prstGeom prst="flowChartProcess">
            <a:avLst/>
          </a:prstGeom>
          <a:solidFill>
            <a:schemeClr val="bg1">
              <a:lumMod val="75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lIns="65298" tIns="32649" rIns="65298" bIns="32649" anchor="ctr"/>
          <a:lstStyle/>
          <a:p>
            <a:pPr algn="ctr" defTabSz="914180" fontAlgn="auto">
              <a:spcBef>
                <a:spcPts val="0"/>
              </a:spcBef>
              <a:spcAft>
                <a:spcPts val="0"/>
              </a:spcAft>
              <a:defRPr/>
            </a:pPr>
            <a:endParaRPr lang="en-US" dirty="0">
              <a:solidFill>
                <a:prstClr val="white"/>
              </a:solidFill>
            </a:endParaRPr>
          </a:p>
        </p:txBody>
      </p:sp>
      <p:sp>
        <p:nvSpPr>
          <p:cNvPr id="6" name="Flowchart: Process 9"/>
          <p:cNvSpPr/>
          <p:nvPr/>
        </p:nvSpPr>
        <p:spPr>
          <a:xfrm>
            <a:off x="1884611" y="2410277"/>
            <a:ext cx="900112" cy="314933"/>
          </a:xfrm>
          <a:prstGeom prst="flowChartProcess">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anchor="ctr"/>
          <a:lstStyle/>
          <a:p>
            <a:pPr algn="ctr" defTabSz="914180" fontAlgn="auto">
              <a:spcBef>
                <a:spcPts val="0"/>
              </a:spcBef>
              <a:spcAft>
                <a:spcPts val="0"/>
              </a:spcAft>
              <a:defRPr/>
            </a:pPr>
            <a:r>
              <a:rPr lang="en-GB" sz="900" dirty="0">
                <a:solidFill>
                  <a:prstClr val="white"/>
                </a:solidFill>
              </a:rPr>
              <a:t>concrete base</a:t>
            </a:r>
            <a:endParaRPr lang="en-US" sz="900" dirty="0">
              <a:solidFill>
                <a:prstClr val="white"/>
              </a:solidFill>
            </a:endParaRPr>
          </a:p>
        </p:txBody>
      </p:sp>
      <p:sp>
        <p:nvSpPr>
          <p:cNvPr id="7" name="Flowchart: Process 45"/>
          <p:cNvSpPr/>
          <p:nvPr/>
        </p:nvSpPr>
        <p:spPr>
          <a:xfrm>
            <a:off x="2959348" y="3512543"/>
            <a:ext cx="900113" cy="314933"/>
          </a:xfrm>
          <a:prstGeom prst="flowChartProcess">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anchor="ctr"/>
          <a:lstStyle/>
          <a:p>
            <a:pPr algn="ctr" defTabSz="914180" fontAlgn="auto">
              <a:spcBef>
                <a:spcPts val="0"/>
              </a:spcBef>
              <a:spcAft>
                <a:spcPts val="0"/>
              </a:spcAft>
              <a:defRPr/>
            </a:pPr>
            <a:r>
              <a:rPr lang="en-GB" sz="900" dirty="0">
                <a:solidFill>
                  <a:prstClr val="white"/>
                </a:solidFill>
              </a:rPr>
              <a:t>Cave walls &amp; roof</a:t>
            </a:r>
            <a:endParaRPr lang="en-US" sz="900" dirty="0">
              <a:solidFill>
                <a:prstClr val="white"/>
              </a:solidFill>
            </a:endParaRPr>
          </a:p>
        </p:txBody>
      </p:sp>
      <p:sp>
        <p:nvSpPr>
          <p:cNvPr id="8" name="Flowchart: Process 51"/>
          <p:cNvSpPr/>
          <p:nvPr/>
        </p:nvSpPr>
        <p:spPr>
          <a:xfrm>
            <a:off x="847973" y="1595156"/>
            <a:ext cx="900113" cy="316477"/>
          </a:xfrm>
          <a:prstGeom prst="flowChartProcess">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anchor="ctr"/>
          <a:lstStyle/>
          <a:p>
            <a:pPr algn="ctr" defTabSz="914180" fontAlgn="auto">
              <a:spcBef>
                <a:spcPts val="0"/>
              </a:spcBef>
              <a:spcAft>
                <a:spcPts val="0"/>
              </a:spcAft>
              <a:defRPr/>
            </a:pPr>
            <a:r>
              <a:rPr lang="en-GB" sz="900" dirty="0">
                <a:solidFill>
                  <a:prstClr val="white"/>
                </a:solidFill>
              </a:rPr>
              <a:t>Monolith Insert</a:t>
            </a:r>
            <a:endParaRPr lang="en-US" sz="900" dirty="0">
              <a:solidFill>
                <a:prstClr val="white"/>
              </a:solidFill>
            </a:endParaRPr>
          </a:p>
        </p:txBody>
      </p:sp>
      <p:sp>
        <p:nvSpPr>
          <p:cNvPr id="9" name="Flowchart: Process 61"/>
          <p:cNvSpPr/>
          <p:nvPr/>
        </p:nvSpPr>
        <p:spPr>
          <a:xfrm>
            <a:off x="4027736" y="3335008"/>
            <a:ext cx="900112" cy="314933"/>
          </a:xfrm>
          <a:prstGeom prst="flowChartProcess">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anchor="ctr"/>
          <a:lstStyle/>
          <a:p>
            <a:pPr algn="ctr" defTabSz="914180" fontAlgn="auto">
              <a:spcBef>
                <a:spcPts val="0"/>
              </a:spcBef>
              <a:spcAft>
                <a:spcPts val="0"/>
              </a:spcAft>
              <a:defRPr/>
            </a:pPr>
            <a:r>
              <a:rPr lang="en-GB" sz="900" dirty="0">
                <a:solidFill>
                  <a:prstClr val="white"/>
                </a:solidFill>
              </a:rPr>
              <a:t>Vacuum pumps</a:t>
            </a:r>
            <a:endParaRPr lang="en-US" sz="900" dirty="0">
              <a:solidFill>
                <a:prstClr val="white"/>
              </a:solidFill>
            </a:endParaRPr>
          </a:p>
        </p:txBody>
      </p:sp>
      <p:cxnSp>
        <p:nvCxnSpPr>
          <p:cNvPr id="10" name="Elbow Connector 9"/>
          <p:cNvCxnSpPr>
            <a:stCxn id="49" idx="3"/>
            <a:endCxn id="65" idx="1"/>
          </p:cNvCxnSpPr>
          <p:nvPr/>
        </p:nvCxnSpPr>
        <p:spPr>
          <a:xfrm flipV="1">
            <a:off x="3859461" y="3492474"/>
            <a:ext cx="168275" cy="177535"/>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Flowchart: Process 67"/>
          <p:cNvSpPr/>
          <p:nvPr/>
        </p:nvSpPr>
        <p:spPr>
          <a:xfrm>
            <a:off x="1884611" y="3534156"/>
            <a:ext cx="900112" cy="314933"/>
          </a:xfrm>
          <a:prstGeom prst="flowChartProcess">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anchor="ctr"/>
          <a:lstStyle/>
          <a:p>
            <a:pPr algn="ctr" defTabSz="914180" fontAlgn="auto">
              <a:spcBef>
                <a:spcPts val="0"/>
              </a:spcBef>
              <a:spcAft>
                <a:spcPts val="0"/>
              </a:spcAft>
              <a:defRPr/>
            </a:pPr>
            <a:r>
              <a:rPr lang="en-GB" sz="900" dirty="0">
                <a:solidFill>
                  <a:prstClr val="white"/>
                </a:solidFill>
              </a:rPr>
              <a:t>Detector vessel</a:t>
            </a:r>
            <a:endParaRPr lang="en-US" sz="900" dirty="0">
              <a:solidFill>
                <a:prstClr val="white"/>
              </a:solidFill>
            </a:endParaRPr>
          </a:p>
        </p:txBody>
      </p:sp>
      <p:sp>
        <p:nvSpPr>
          <p:cNvPr id="12" name="Flowchart: Process 76"/>
          <p:cNvSpPr/>
          <p:nvPr/>
        </p:nvSpPr>
        <p:spPr>
          <a:xfrm>
            <a:off x="4027736" y="3703973"/>
            <a:ext cx="900112" cy="314933"/>
          </a:xfrm>
          <a:prstGeom prst="flowChart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anchor="ctr"/>
          <a:lstStyle/>
          <a:p>
            <a:pPr algn="ctr" defTabSz="914180" fontAlgn="auto">
              <a:spcBef>
                <a:spcPts val="0"/>
              </a:spcBef>
              <a:spcAft>
                <a:spcPts val="0"/>
              </a:spcAft>
              <a:defRPr/>
            </a:pPr>
            <a:r>
              <a:rPr lang="en-GB" sz="900" dirty="0">
                <a:solidFill>
                  <a:prstClr val="white"/>
                </a:solidFill>
              </a:rPr>
              <a:t>Detectors</a:t>
            </a:r>
            <a:endParaRPr lang="en-US" sz="900" dirty="0">
              <a:solidFill>
                <a:prstClr val="white"/>
              </a:solidFill>
            </a:endParaRPr>
          </a:p>
        </p:txBody>
      </p:sp>
      <p:cxnSp>
        <p:nvCxnSpPr>
          <p:cNvPr id="13" name="Elbow Connector 12"/>
          <p:cNvCxnSpPr/>
          <p:nvPr/>
        </p:nvCxnSpPr>
        <p:spPr>
          <a:xfrm rot="16200000" flipH="1">
            <a:off x="2475835" y="2927998"/>
            <a:ext cx="776527" cy="352425"/>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Elbow Connector 13"/>
          <p:cNvCxnSpPr>
            <a:stCxn id="49" idx="3"/>
            <a:endCxn id="80" idx="1"/>
          </p:cNvCxnSpPr>
          <p:nvPr/>
        </p:nvCxnSpPr>
        <p:spPr>
          <a:xfrm>
            <a:off x="3859461" y="3670010"/>
            <a:ext cx="168275" cy="19143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Elbow Connector 14"/>
          <p:cNvCxnSpPr>
            <a:stCxn id="55" idx="3"/>
          </p:cNvCxnSpPr>
          <p:nvPr/>
        </p:nvCxnSpPr>
        <p:spPr>
          <a:xfrm>
            <a:off x="1748086" y="1752622"/>
            <a:ext cx="161925" cy="6175"/>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Flowchart: Process 94"/>
          <p:cNvSpPr/>
          <p:nvPr/>
        </p:nvSpPr>
        <p:spPr>
          <a:xfrm>
            <a:off x="5118348" y="2407189"/>
            <a:ext cx="900113" cy="314933"/>
          </a:xfrm>
          <a:prstGeom prst="flowChartProcess">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anchor="ctr"/>
          <a:lstStyle/>
          <a:p>
            <a:pPr algn="ctr" defTabSz="914180" fontAlgn="auto">
              <a:spcBef>
                <a:spcPts val="0"/>
              </a:spcBef>
              <a:spcAft>
                <a:spcPts val="0"/>
              </a:spcAft>
              <a:defRPr/>
            </a:pPr>
            <a:r>
              <a:rPr lang="en-GB" sz="900" dirty="0">
                <a:solidFill>
                  <a:prstClr val="white"/>
                </a:solidFill>
              </a:rPr>
              <a:t>Beamline shielding</a:t>
            </a:r>
            <a:endParaRPr lang="en-US" sz="900" dirty="0">
              <a:solidFill>
                <a:prstClr val="white"/>
              </a:solidFill>
            </a:endParaRPr>
          </a:p>
        </p:txBody>
      </p:sp>
      <p:cxnSp>
        <p:nvCxnSpPr>
          <p:cNvPr id="17" name="Elbow Connector 16"/>
          <p:cNvCxnSpPr>
            <a:stCxn id="80" idx="3"/>
          </p:cNvCxnSpPr>
          <p:nvPr/>
        </p:nvCxnSpPr>
        <p:spPr>
          <a:xfrm flipV="1">
            <a:off x="4927848" y="3492474"/>
            <a:ext cx="195263" cy="368965"/>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Elbow Connector 17"/>
          <p:cNvCxnSpPr/>
          <p:nvPr/>
        </p:nvCxnSpPr>
        <p:spPr>
          <a:xfrm>
            <a:off x="4927848" y="2558481"/>
            <a:ext cx="190500" cy="6175"/>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Flowchart: Process 103"/>
          <p:cNvSpPr/>
          <p:nvPr/>
        </p:nvSpPr>
        <p:spPr>
          <a:xfrm>
            <a:off x="6216898" y="2637214"/>
            <a:ext cx="900113" cy="314933"/>
          </a:xfrm>
          <a:prstGeom prst="flowChartProcess">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anchor="ctr"/>
          <a:lstStyle/>
          <a:p>
            <a:pPr algn="ctr" defTabSz="914180" fontAlgn="auto">
              <a:spcBef>
                <a:spcPts val="0"/>
              </a:spcBef>
              <a:spcAft>
                <a:spcPts val="0"/>
              </a:spcAft>
              <a:defRPr/>
            </a:pPr>
            <a:r>
              <a:rPr lang="en-GB" sz="900" dirty="0">
                <a:solidFill>
                  <a:prstClr val="white"/>
                </a:solidFill>
              </a:rPr>
              <a:t>PSS</a:t>
            </a:r>
          </a:p>
          <a:p>
            <a:pPr algn="ctr" defTabSz="914180" fontAlgn="auto">
              <a:spcBef>
                <a:spcPts val="0"/>
              </a:spcBef>
              <a:spcAft>
                <a:spcPts val="0"/>
              </a:spcAft>
              <a:defRPr/>
            </a:pPr>
            <a:r>
              <a:rPr lang="en-GB" sz="900" dirty="0">
                <a:solidFill>
                  <a:prstClr val="white"/>
                </a:solidFill>
              </a:rPr>
              <a:t>Safety systems</a:t>
            </a:r>
            <a:endParaRPr lang="en-US" sz="900" dirty="0">
              <a:solidFill>
                <a:prstClr val="white"/>
              </a:solidFill>
            </a:endParaRPr>
          </a:p>
        </p:txBody>
      </p:sp>
      <p:sp>
        <p:nvSpPr>
          <p:cNvPr id="20" name="Flowchart: Process 109"/>
          <p:cNvSpPr/>
          <p:nvPr/>
        </p:nvSpPr>
        <p:spPr>
          <a:xfrm>
            <a:off x="5116761" y="3703973"/>
            <a:ext cx="900112" cy="316477"/>
          </a:xfrm>
          <a:prstGeom prst="flowChartProcess">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anchor="ctr"/>
          <a:lstStyle/>
          <a:p>
            <a:pPr algn="ctr" defTabSz="914180" fontAlgn="auto">
              <a:spcBef>
                <a:spcPts val="0"/>
              </a:spcBef>
              <a:spcAft>
                <a:spcPts val="0"/>
              </a:spcAft>
              <a:defRPr/>
            </a:pPr>
            <a:r>
              <a:rPr lang="en-GB" sz="900" dirty="0">
                <a:solidFill>
                  <a:prstClr val="white"/>
                </a:solidFill>
              </a:rPr>
              <a:t>Loki cabin</a:t>
            </a:r>
            <a:endParaRPr lang="en-US" sz="900" dirty="0">
              <a:solidFill>
                <a:prstClr val="white"/>
              </a:solidFill>
            </a:endParaRPr>
          </a:p>
        </p:txBody>
      </p:sp>
      <p:sp>
        <p:nvSpPr>
          <p:cNvPr id="21" name="Flowchart: Process 111"/>
          <p:cNvSpPr/>
          <p:nvPr/>
        </p:nvSpPr>
        <p:spPr>
          <a:xfrm>
            <a:off x="4018211" y="4150129"/>
            <a:ext cx="900112" cy="316477"/>
          </a:xfrm>
          <a:prstGeom prst="flowChartProcess">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anchor="ctr"/>
          <a:lstStyle/>
          <a:p>
            <a:pPr algn="ctr" defTabSz="914180" fontAlgn="auto">
              <a:spcBef>
                <a:spcPts val="0"/>
              </a:spcBef>
              <a:spcAft>
                <a:spcPts val="0"/>
              </a:spcAft>
              <a:defRPr/>
            </a:pPr>
            <a:r>
              <a:rPr lang="en-GB" sz="900" dirty="0">
                <a:solidFill>
                  <a:prstClr val="white"/>
                </a:solidFill>
              </a:rPr>
              <a:t>Racks and services</a:t>
            </a:r>
            <a:endParaRPr lang="en-US" sz="900" dirty="0">
              <a:solidFill>
                <a:prstClr val="white"/>
              </a:solidFill>
            </a:endParaRPr>
          </a:p>
        </p:txBody>
      </p:sp>
      <p:cxnSp>
        <p:nvCxnSpPr>
          <p:cNvPr id="22" name="Elbow Connector 21"/>
          <p:cNvCxnSpPr>
            <a:stCxn id="49" idx="3"/>
          </p:cNvCxnSpPr>
          <p:nvPr/>
        </p:nvCxnSpPr>
        <p:spPr>
          <a:xfrm>
            <a:off x="3859461" y="3670010"/>
            <a:ext cx="158750" cy="637586"/>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Flowchart: Process 152"/>
          <p:cNvSpPr/>
          <p:nvPr/>
        </p:nvSpPr>
        <p:spPr>
          <a:xfrm>
            <a:off x="7290048" y="2631039"/>
            <a:ext cx="900113" cy="314933"/>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anchor="ctr"/>
          <a:lstStyle/>
          <a:p>
            <a:pPr algn="ctr" defTabSz="914180" fontAlgn="auto">
              <a:spcBef>
                <a:spcPts val="0"/>
              </a:spcBef>
              <a:spcAft>
                <a:spcPts val="0"/>
              </a:spcAft>
              <a:defRPr/>
            </a:pPr>
            <a:r>
              <a:rPr lang="en-GB" sz="900" dirty="0">
                <a:solidFill>
                  <a:prstClr val="black"/>
                </a:solidFill>
              </a:rPr>
              <a:t>First Neutrons</a:t>
            </a:r>
            <a:endParaRPr lang="en-US" sz="900" dirty="0">
              <a:solidFill>
                <a:prstClr val="black"/>
              </a:solidFill>
            </a:endParaRPr>
          </a:p>
        </p:txBody>
      </p:sp>
      <p:cxnSp>
        <p:nvCxnSpPr>
          <p:cNvPr id="24" name="Elbow Connector 23"/>
          <p:cNvCxnSpPr>
            <a:stCxn id="80" idx="3"/>
          </p:cNvCxnSpPr>
          <p:nvPr/>
        </p:nvCxnSpPr>
        <p:spPr>
          <a:xfrm>
            <a:off x="4927848" y="3861440"/>
            <a:ext cx="188913" cy="1544"/>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a:off x="6016873" y="3862984"/>
            <a:ext cx="179388" cy="1235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Elbow Connector 25"/>
          <p:cNvCxnSpPr/>
          <p:nvPr/>
        </p:nvCxnSpPr>
        <p:spPr>
          <a:xfrm flipV="1">
            <a:off x="7117011" y="2788506"/>
            <a:ext cx="173037" cy="6175"/>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Elbow Connector 26"/>
          <p:cNvCxnSpPr>
            <a:stCxn id="13" idx="3"/>
          </p:cNvCxnSpPr>
          <p:nvPr/>
        </p:nvCxnSpPr>
        <p:spPr>
          <a:xfrm flipV="1">
            <a:off x="2784723" y="2558481"/>
            <a:ext cx="174625" cy="9263"/>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hape 180"/>
          <p:cNvCxnSpPr/>
          <p:nvPr/>
        </p:nvCxnSpPr>
        <p:spPr>
          <a:xfrm>
            <a:off x="3859461" y="2558481"/>
            <a:ext cx="168275" cy="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897186" y="6641806"/>
            <a:ext cx="7858125" cy="1543"/>
          </a:xfrm>
          <a:prstGeom prst="line">
            <a:avLst/>
          </a:prstGeom>
        </p:spPr>
        <p:style>
          <a:lnRef idx="1">
            <a:schemeClr val="accent1"/>
          </a:lnRef>
          <a:fillRef idx="0">
            <a:schemeClr val="accent1"/>
          </a:fillRef>
          <a:effectRef idx="0">
            <a:schemeClr val="accent1"/>
          </a:effectRef>
          <a:fontRef idx="minor">
            <a:schemeClr val="tx1"/>
          </a:fontRef>
        </p:style>
      </p:cxnSp>
      <p:sp>
        <p:nvSpPr>
          <p:cNvPr id="30" name="Flowchart: Process 218"/>
          <p:cNvSpPr/>
          <p:nvPr/>
        </p:nvSpPr>
        <p:spPr>
          <a:xfrm>
            <a:off x="897186" y="5947101"/>
            <a:ext cx="565150" cy="297951"/>
          </a:xfrm>
          <a:prstGeom prst="flowChartProcess">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65298" tIns="32649" rIns="65298" bIns="32649" anchor="ctr"/>
          <a:lstStyle/>
          <a:p>
            <a:pPr algn="ctr" defTabSz="914180" fontAlgn="auto">
              <a:spcBef>
                <a:spcPts val="0"/>
              </a:spcBef>
              <a:spcAft>
                <a:spcPts val="0"/>
              </a:spcAft>
              <a:defRPr/>
            </a:pPr>
            <a:endParaRPr lang="en-US" dirty="0">
              <a:solidFill>
                <a:prstClr val="white"/>
              </a:solidFill>
            </a:endParaRPr>
          </a:p>
        </p:txBody>
      </p:sp>
      <p:sp>
        <p:nvSpPr>
          <p:cNvPr id="31" name="Flowchart: Process 219"/>
          <p:cNvSpPr/>
          <p:nvPr/>
        </p:nvSpPr>
        <p:spPr>
          <a:xfrm>
            <a:off x="1462336" y="6047446"/>
            <a:ext cx="303212" cy="123503"/>
          </a:xfrm>
          <a:prstGeom prst="flowChartProcess">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65298" tIns="32649" rIns="65298" bIns="32649" anchor="ctr"/>
          <a:lstStyle/>
          <a:p>
            <a:pPr algn="ctr" defTabSz="914180" fontAlgn="auto">
              <a:spcBef>
                <a:spcPts val="0"/>
              </a:spcBef>
              <a:spcAft>
                <a:spcPts val="0"/>
              </a:spcAft>
              <a:defRPr/>
            </a:pPr>
            <a:endParaRPr lang="en-US" dirty="0">
              <a:solidFill>
                <a:prstClr val="white"/>
              </a:solidFill>
            </a:endParaRPr>
          </a:p>
        </p:txBody>
      </p:sp>
      <p:sp>
        <p:nvSpPr>
          <p:cNvPr id="32" name="Flowchart: Process 220"/>
          <p:cNvSpPr/>
          <p:nvPr/>
        </p:nvSpPr>
        <p:spPr>
          <a:xfrm>
            <a:off x="3805486" y="6444201"/>
            <a:ext cx="1158875" cy="185255"/>
          </a:xfrm>
          <a:prstGeom prst="flowChartProcess">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65298" tIns="32649" rIns="65298" bIns="32649" anchor="ctr"/>
          <a:lstStyle/>
          <a:p>
            <a:pPr algn="ctr" defTabSz="914180" fontAlgn="auto">
              <a:spcBef>
                <a:spcPts val="0"/>
              </a:spcBef>
              <a:spcAft>
                <a:spcPts val="0"/>
              </a:spcAft>
              <a:defRPr/>
            </a:pPr>
            <a:endParaRPr lang="en-US" dirty="0">
              <a:solidFill>
                <a:prstClr val="white"/>
              </a:solidFill>
            </a:endParaRPr>
          </a:p>
        </p:txBody>
      </p:sp>
      <p:sp>
        <p:nvSpPr>
          <p:cNvPr id="33" name="Flowchart: Process 221"/>
          <p:cNvSpPr/>
          <p:nvPr/>
        </p:nvSpPr>
        <p:spPr>
          <a:xfrm>
            <a:off x="3295898" y="5511752"/>
            <a:ext cx="509588" cy="1130054"/>
          </a:xfrm>
          <a:prstGeom prst="flowChartProcess">
            <a:avLst/>
          </a:prstGeom>
          <a:solidFill>
            <a:schemeClr val="bg1">
              <a:lumMod val="75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lIns="65298" tIns="32649" rIns="65298" bIns="32649" anchor="ctr"/>
          <a:lstStyle/>
          <a:p>
            <a:pPr algn="ctr" defTabSz="914180" fontAlgn="auto">
              <a:spcBef>
                <a:spcPts val="0"/>
              </a:spcBef>
              <a:spcAft>
                <a:spcPts val="0"/>
              </a:spcAft>
              <a:defRPr/>
            </a:pPr>
            <a:endParaRPr lang="en-US" dirty="0">
              <a:solidFill>
                <a:prstClr val="white"/>
              </a:solidFill>
            </a:endParaRPr>
          </a:p>
        </p:txBody>
      </p:sp>
      <p:sp>
        <p:nvSpPr>
          <p:cNvPr id="34" name="Rectangle 33"/>
          <p:cNvSpPr/>
          <p:nvPr/>
        </p:nvSpPr>
        <p:spPr>
          <a:xfrm>
            <a:off x="2175123" y="6047446"/>
            <a:ext cx="814388" cy="98803"/>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lIns="65298" tIns="32649" rIns="65298" bIns="32649" anchor="ctr"/>
          <a:lstStyle/>
          <a:p>
            <a:pPr algn="ctr" defTabSz="914180" fontAlgn="auto">
              <a:spcBef>
                <a:spcPts val="0"/>
              </a:spcBef>
              <a:spcAft>
                <a:spcPts val="0"/>
              </a:spcAft>
              <a:defRPr/>
            </a:pPr>
            <a:endParaRPr lang="en-US" dirty="0">
              <a:solidFill>
                <a:prstClr val="white"/>
              </a:solidFill>
            </a:endParaRPr>
          </a:p>
        </p:txBody>
      </p:sp>
      <p:sp>
        <p:nvSpPr>
          <p:cNvPr id="35" name="Rectangle 34"/>
          <p:cNvSpPr/>
          <p:nvPr/>
        </p:nvSpPr>
        <p:spPr>
          <a:xfrm>
            <a:off x="3295898" y="5959451"/>
            <a:ext cx="517525" cy="285601"/>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65298" tIns="32649" rIns="65298" bIns="32649" anchor="ctr"/>
          <a:lstStyle/>
          <a:p>
            <a:pPr algn="ctr" defTabSz="914180" fontAlgn="auto">
              <a:spcBef>
                <a:spcPts val="0"/>
              </a:spcBef>
              <a:spcAft>
                <a:spcPts val="0"/>
              </a:spcAft>
              <a:defRPr/>
            </a:pPr>
            <a:endParaRPr lang="en-US" dirty="0">
              <a:solidFill>
                <a:prstClr val="white"/>
              </a:solidFill>
            </a:endParaRPr>
          </a:p>
        </p:txBody>
      </p:sp>
      <p:sp>
        <p:nvSpPr>
          <p:cNvPr id="36" name="Rectangle 35"/>
          <p:cNvSpPr/>
          <p:nvPr/>
        </p:nvSpPr>
        <p:spPr>
          <a:xfrm>
            <a:off x="3040311" y="5947101"/>
            <a:ext cx="204787" cy="29795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lIns="65298" tIns="32649" rIns="65298" bIns="32649" anchor="ctr"/>
          <a:lstStyle/>
          <a:p>
            <a:pPr algn="ctr" defTabSz="914180" fontAlgn="auto">
              <a:spcBef>
                <a:spcPts val="0"/>
              </a:spcBef>
              <a:spcAft>
                <a:spcPts val="0"/>
              </a:spcAft>
              <a:defRPr/>
            </a:pPr>
            <a:endParaRPr lang="en-US" dirty="0">
              <a:solidFill>
                <a:prstClr val="white"/>
              </a:solidFill>
            </a:endParaRPr>
          </a:p>
        </p:txBody>
      </p:sp>
      <p:sp>
        <p:nvSpPr>
          <p:cNvPr id="37" name="Rectangle 36"/>
          <p:cNvSpPr/>
          <p:nvPr/>
        </p:nvSpPr>
        <p:spPr>
          <a:xfrm>
            <a:off x="3813423" y="5700094"/>
            <a:ext cx="1150938" cy="544957"/>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65298" tIns="32649" rIns="65298" bIns="32649" anchor="ctr"/>
          <a:lstStyle/>
          <a:p>
            <a:pPr algn="ctr" defTabSz="914180" fontAlgn="auto">
              <a:spcBef>
                <a:spcPts val="0"/>
              </a:spcBef>
              <a:spcAft>
                <a:spcPts val="0"/>
              </a:spcAft>
              <a:defRPr/>
            </a:pPr>
            <a:endParaRPr lang="en-US" dirty="0">
              <a:solidFill>
                <a:prstClr val="white"/>
              </a:solidFill>
            </a:endParaRPr>
          </a:p>
        </p:txBody>
      </p:sp>
      <p:sp>
        <p:nvSpPr>
          <p:cNvPr id="38" name="Rectangle 37"/>
          <p:cNvSpPr/>
          <p:nvPr/>
        </p:nvSpPr>
        <p:spPr>
          <a:xfrm>
            <a:off x="3295898" y="5500945"/>
            <a:ext cx="509588" cy="98803"/>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65298" tIns="32649" rIns="65298" bIns="32649" anchor="ctr"/>
          <a:lstStyle/>
          <a:p>
            <a:pPr algn="ctr" defTabSz="914180" fontAlgn="auto">
              <a:spcBef>
                <a:spcPts val="0"/>
              </a:spcBef>
              <a:spcAft>
                <a:spcPts val="0"/>
              </a:spcAft>
              <a:defRPr/>
            </a:pPr>
            <a:endParaRPr lang="en-US" dirty="0">
              <a:solidFill>
                <a:prstClr val="white"/>
              </a:solidFill>
            </a:endParaRPr>
          </a:p>
        </p:txBody>
      </p:sp>
      <p:sp>
        <p:nvSpPr>
          <p:cNvPr id="39" name="Flowchart: Process 227"/>
          <p:cNvSpPr/>
          <p:nvPr/>
        </p:nvSpPr>
        <p:spPr>
          <a:xfrm>
            <a:off x="4040436" y="6005765"/>
            <a:ext cx="504825" cy="165185"/>
          </a:xfrm>
          <a:prstGeom prst="flowChartProces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65298" tIns="32649" rIns="65298" bIns="32649" anchor="ctr"/>
          <a:lstStyle/>
          <a:p>
            <a:pPr algn="ctr" defTabSz="914180" fontAlgn="auto">
              <a:spcBef>
                <a:spcPts val="0"/>
              </a:spcBef>
              <a:spcAft>
                <a:spcPts val="0"/>
              </a:spcAft>
              <a:defRPr/>
            </a:pPr>
            <a:endParaRPr lang="en-US" dirty="0">
              <a:solidFill>
                <a:prstClr val="white"/>
              </a:solidFill>
            </a:endParaRPr>
          </a:p>
        </p:txBody>
      </p:sp>
      <p:sp>
        <p:nvSpPr>
          <p:cNvPr id="40" name="Flowchart: Process 228"/>
          <p:cNvSpPr/>
          <p:nvPr/>
        </p:nvSpPr>
        <p:spPr>
          <a:xfrm>
            <a:off x="7480548" y="5358916"/>
            <a:ext cx="103188" cy="1282890"/>
          </a:xfrm>
          <a:prstGeom prst="flowChartProcess">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65298" tIns="32649" rIns="65298" bIns="32649" anchor="ctr"/>
          <a:lstStyle/>
          <a:p>
            <a:pPr algn="ctr" defTabSz="914180" fontAlgn="auto">
              <a:spcBef>
                <a:spcPts val="0"/>
              </a:spcBef>
              <a:spcAft>
                <a:spcPts val="0"/>
              </a:spcAft>
              <a:defRPr/>
            </a:pPr>
            <a:endParaRPr lang="en-US" dirty="0">
              <a:solidFill>
                <a:prstClr val="white"/>
              </a:solidFill>
            </a:endParaRPr>
          </a:p>
        </p:txBody>
      </p:sp>
      <p:sp>
        <p:nvSpPr>
          <p:cNvPr id="41" name="Rectangle 40"/>
          <p:cNvSpPr/>
          <p:nvPr/>
        </p:nvSpPr>
        <p:spPr>
          <a:xfrm>
            <a:off x="4953248" y="5351198"/>
            <a:ext cx="2527300" cy="92627"/>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65298" tIns="32649" rIns="65298" bIns="32649" anchor="ctr"/>
          <a:lstStyle/>
          <a:p>
            <a:pPr algn="ctr" defTabSz="914180" fontAlgn="auto">
              <a:spcBef>
                <a:spcPts val="0"/>
              </a:spcBef>
              <a:spcAft>
                <a:spcPts val="0"/>
              </a:spcAft>
              <a:defRPr/>
            </a:pPr>
            <a:endParaRPr lang="en-US" dirty="0">
              <a:solidFill>
                <a:prstClr val="white"/>
              </a:solidFill>
            </a:endParaRPr>
          </a:p>
        </p:txBody>
      </p:sp>
      <p:sp>
        <p:nvSpPr>
          <p:cNvPr id="42" name="Rectangle 41"/>
          <p:cNvSpPr/>
          <p:nvPr/>
        </p:nvSpPr>
        <p:spPr>
          <a:xfrm>
            <a:off x="6272461" y="4846378"/>
            <a:ext cx="165100" cy="49864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65298" tIns="32649" rIns="65298" bIns="32649" anchor="ctr"/>
          <a:lstStyle/>
          <a:p>
            <a:pPr algn="ctr" defTabSz="914180" fontAlgn="auto">
              <a:spcBef>
                <a:spcPts val="0"/>
              </a:spcBef>
              <a:spcAft>
                <a:spcPts val="0"/>
              </a:spcAft>
              <a:defRPr/>
            </a:pPr>
            <a:endParaRPr lang="en-US" dirty="0">
              <a:solidFill>
                <a:prstClr val="white"/>
              </a:solidFill>
            </a:endParaRPr>
          </a:p>
        </p:txBody>
      </p:sp>
      <p:sp>
        <p:nvSpPr>
          <p:cNvPr id="43" name="Rectangle 42"/>
          <p:cNvSpPr/>
          <p:nvPr/>
        </p:nvSpPr>
        <p:spPr>
          <a:xfrm>
            <a:off x="5056436" y="6331504"/>
            <a:ext cx="458787" cy="297952"/>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65298" tIns="32649" rIns="65298" bIns="32649" anchor="ctr"/>
          <a:lstStyle/>
          <a:p>
            <a:pPr algn="ctr" defTabSz="914180" fontAlgn="auto">
              <a:spcBef>
                <a:spcPts val="0"/>
              </a:spcBef>
              <a:spcAft>
                <a:spcPts val="0"/>
              </a:spcAft>
              <a:defRPr/>
            </a:pPr>
            <a:endParaRPr lang="en-US" dirty="0">
              <a:solidFill>
                <a:prstClr val="white"/>
              </a:solidFill>
            </a:endParaRPr>
          </a:p>
        </p:txBody>
      </p:sp>
      <p:sp>
        <p:nvSpPr>
          <p:cNvPr id="44" name="Flowchart: Process 232"/>
          <p:cNvSpPr/>
          <p:nvPr/>
        </p:nvSpPr>
        <p:spPr>
          <a:xfrm>
            <a:off x="5691436" y="5624448"/>
            <a:ext cx="1704975" cy="943256"/>
          </a:xfrm>
          <a:prstGeom prst="flowChartProcess">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lIns="65298" tIns="32649" rIns="65298" bIns="32649" anchor="ctr"/>
          <a:lstStyle/>
          <a:p>
            <a:pPr algn="ctr" defTabSz="914180" fontAlgn="auto">
              <a:spcBef>
                <a:spcPts val="0"/>
              </a:spcBef>
              <a:spcAft>
                <a:spcPts val="0"/>
              </a:spcAft>
              <a:defRPr/>
            </a:pPr>
            <a:endParaRPr lang="en-US" dirty="0">
              <a:solidFill>
                <a:prstClr val="white"/>
              </a:solidFill>
            </a:endParaRPr>
          </a:p>
        </p:txBody>
      </p:sp>
      <p:sp>
        <p:nvSpPr>
          <p:cNvPr id="45" name="Flowchart: Process 233"/>
          <p:cNvSpPr/>
          <p:nvPr/>
        </p:nvSpPr>
        <p:spPr>
          <a:xfrm>
            <a:off x="8206036" y="5638343"/>
            <a:ext cx="536575" cy="1003464"/>
          </a:xfrm>
          <a:prstGeom prst="flowChartProcess">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lIns="65298" tIns="32649" rIns="65298" bIns="32649" anchor="ctr"/>
          <a:lstStyle/>
          <a:p>
            <a:pPr algn="ctr" defTabSz="914180" fontAlgn="auto">
              <a:spcBef>
                <a:spcPts val="0"/>
              </a:spcBef>
              <a:spcAft>
                <a:spcPts val="0"/>
              </a:spcAft>
              <a:defRPr/>
            </a:pPr>
            <a:endParaRPr lang="en-US" dirty="0">
              <a:solidFill>
                <a:prstClr val="white"/>
              </a:solidFill>
            </a:endParaRPr>
          </a:p>
        </p:txBody>
      </p:sp>
      <p:sp>
        <p:nvSpPr>
          <p:cNvPr id="46" name="Rectangle 45"/>
          <p:cNvSpPr/>
          <p:nvPr/>
        </p:nvSpPr>
        <p:spPr>
          <a:xfrm flipV="1">
            <a:off x="3813423" y="6269752"/>
            <a:ext cx="1150938" cy="14820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65298" tIns="32649" rIns="65298" bIns="32649" anchor="ctr"/>
          <a:lstStyle/>
          <a:p>
            <a:pPr algn="ctr" defTabSz="914180" fontAlgn="auto">
              <a:spcBef>
                <a:spcPts val="0"/>
              </a:spcBef>
              <a:spcAft>
                <a:spcPts val="0"/>
              </a:spcAft>
              <a:defRPr/>
            </a:pPr>
            <a:endParaRPr lang="en-US" dirty="0">
              <a:solidFill>
                <a:prstClr val="white"/>
              </a:solidFill>
            </a:endParaRPr>
          </a:p>
        </p:txBody>
      </p:sp>
      <p:cxnSp>
        <p:nvCxnSpPr>
          <p:cNvPr id="48" name="Elbow Connector 47"/>
          <p:cNvCxnSpPr/>
          <p:nvPr/>
        </p:nvCxnSpPr>
        <p:spPr>
          <a:xfrm>
            <a:off x="1748086" y="2135482"/>
            <a:ext cx="152400" cy="6175"/>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49" name="Flowchart: Process 72"/>
          <p:cNvSpPr/>
          <p:nvPr/>
        </p:nvSpPr>
        <p:spPr>
          <a:xfrm>
            <a:off x="844798" y="3282519"/>
            <a:ext cx="900113" cy="314933"/>
          </a:xfrm>
          <a:prstGeom prst="flowChart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anchor="ctr"/>
          <a:lstStyle/>
          <a:p>
            <a:pPr algn="ctr" defTabSz="914180" fontAlgn="auto">
              <a:spcBef>
                <a:spcPts val="0"/>
              </a:spcBef>
              <a:spcAft>
                <a:spcPts val="0"/>
              </a:spcAft>
              <a:defRPr/>
            </a:pPr>
            <a:r>
              <a:rPr lang="en-GB" sz="900" dirty="0">
                <a:solidFill>
                  <a:prstClr val="black"/>
                </a:solidFill>
              </a:rPr>
              <a:t>Jib Crane</a:t>
            </a:r>
            <a:endParaRPr lang="en-US" sz="900" dirty="0">
              <a:solidFill>
                <a:prstClr val="black"/>
              </a:solidFill>
            </a:endParaRPr>
          </a:p>
        </p:txBody>
      </p:sp>
      <p:sp>
        <p:nvSpPr>
          <p:cNvPr id="50" name="Rectangle 49"/>
          <p:cNvSpPr/>
          <p:nvPr/>
        </p:nvSpPr>
        <p:spPr>
          <a:xfrm>
            <a:off x="5654923" y="4650317"/>
            <a:ext cx="206375" cy="70088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65298" tIns="32649" rIns="65298" bIns="32649" anchor="ctr"/>
          <a:lstStyle/>
          <a:p>
            <a:pPr algn="ctr" defTabSz="913727">
              <a:defRPr/>
            </a:pPr>
            <a:endParaRPr lang="en-GB" dirty="0">
              <a:solidFill>
                <a:prstClr val="white"/>
              </a:solidFill>
            </a:endParaRPr>
          </a:p>
        </p:txBody>
      </p:sp>
      <p:sp>
        <p:nvSpPr>
          <p:cNvPr id="51" name="Rectangle 50"/>
          <p:cNvSpPr/>
          <p:nvPr/>
        </p:nvSpPr>
        <p:spPr>
          <a:xfrm>
            <a:off x="4626223" y="4650317"/>
            <a:ext cx="1028700" cy="14974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65298" tIns="32649" rIns="65298" bIns="32649" anchor="ctr"/>
          <a:lstStyle/>
          <a:p>
            <a:pPr algn="ctr" defTabSz="913727">
              <a:defRPr/>
            </a:pPr>
            <a:endParaRPr lang="en-GB" dirty="0">
              <a:solidFill>
                <a:prstClr val="white"/>
              </a:solidFill>
            </a:endParaRPr>
          </a:p>
        </p:txBody>
      </p:sp>
      <p:sp>
        <p:nvSpPr>
          <p:cNvPr id="52" name="Flowchart: Process 97"/>
          <p:cNvSpPr/>
          <p:nvPr/>
        </p:nvSpPr>
        <p:spPr>
          <a:xfrm>
            <a:off x="7583736" y="5913137"/>
            <a:ext cx="174625" cy="356615"/>
          </a:xfrm>
          <a:prstGeom prst="flowChartProcess">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anchor="ctr"/>
          <a:lstStyle/>
          <a:p>
            <a:pPr algn="ctr" defTabSz="914180" fontAlgn="auto">
              <a:spcBef>
                <a:spcPts val="0"/>
              </a:spcBef>
              <a:spcAft>
                <a:spcPts val="0"/>
              </a:spcAft>
              <a:defRPr/>
            </a:pPr>
            <a:r>
              <a:rPr lang="en-GB" sz="900" dirty="0">
                <a:solidFill>
                  <a:prstClr val="white"/>
                </a:solidFill>
              </a:rPr>
              <a:t> </a:t>
            </a:r>
            <a:endParaRPr lang="en-US" sz="900" dirty="0">
              <a:solidFill>
                <a:prstClr val="white"/>
              </a:solidFill>
            </a:endParaRPr>
          </a:p>
        </p:txBody>
      </p:sp>
      <p:sp>
        <p:nvSpPr>
          <p:cNvPr id="53" name="Flowchart: Process 99"/>
          <p:cNvSpPr/>
          <p:nvPr/>
        </p:nvSpPr>
        <p:spPr>
          <a:xfrm>
            <a:off x="1910011" y="1601331"/>
            <a:ext cx="900112" cy="316477"/>
          </a:xfrm>
          <a:prstGeom prst="flowChartProcess">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anchor="ctr"/>
          <a:lstStyle/>
          <a:p>
            <a:pPr algn="ctr" defTabSz="914180" fontAlgn="auto">
              <a:spcBef>
                <a:spcPts val="0"/>
              </a:spcBef>
              <a:spcAft>
                <a:spcPts val="0"/>
              </a:spcAft>
              <a:defRPr/>
            </a:pPr>
            <a:r>
              <a:rPr lang="en-GB" sz="900" dirty="0">
                <a:solidFill>
                  <a:prstClr val="white"/>
                </a:solidFill>
              </a:rPr>
              <a:t>Gamma Shutter</a:t>
            </a:r>
            <a:endParaRPr lang="en-US" sz="900" dirty="0">
              <a:solidFill>
                <a:prstClr val="white"/>
              </a:solidFill>
            </a:endParaRPr>
          </a:p>
        </p:txBody>
      </p:sp>
      <p:sp>
        <p:nvSpPr>
          <p:cNvPr id="54" name="Flowchart: Process 112"/>
          <p:cNvSpPr/>
          <p:nvPr/>
        </p:nvSpPr>
        <p:spPr>
          <a:xfrm>
            <a:off x="1900486" y="1984191"/>
            <a:ext cx="900112" cy="314933"/>
          </a:xfrm>
          <a:prstGeom prst="flowChartProcess">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anchor="ctr"/>
          <a:lstStyle/>
          <a:p>
            <a:pPr algn="ctr" defTabSz="914180" fontAlgn="auto">
              <a:spcBef>
                <a:spcPts val="0"/>
              </a:spcBef>
              <a:spcAft>
                <a:spcPts val="0"/>
              </a:spcAft>
              <a:defRPr/>
            </a:pPr>
            <a:r>
              <a:rPr lang="en-GB" sz="900" dirty="0">
                <a:solidFill>
                  <a:prstClr val="white"/>
                </a:solidFill>
              </a:rPr>
              <a:t>Bunker wall insert</a:t>
            </a:r>
            <a:endParaRPr lang="en-US" sz="900" dirty="0">
              <a:solidFill>
                <a:prstClr val="white"/>
              </a:solidFill>
            </a:endParaRPr>
          </a:p>
        </p:txBody>
      </p:sp>
      <p:sp>
        <p:nvSpPr>
          <p:cNvPr id="55" name="Flowchart: Process 66"/>
          <p:cNvSpPr/>
          <p:nvPr/>
        </p:nvSpPr>
        <p:spPr>
          <a:xfrm>
            <a:off x="1765548" y="5204537"/>
            <a:ext cx="2039938" cy="296408"/>
          </a:xfrm>
          <a:prstGeom prst="flowChartProcess">
            <a:avLst/>
          </a:prstGeom>
          <a:solidFill>
            <a:schemeClr val="bg1">
              <a:lumMod val="75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lIns="65298" tIns="32649" rIns="65298" bIns="32649" anchor="ctr"/>
          <a:lstStyle/>
          <a:p>
            <a:pPr algn="ctr" defTabSz="914180" fontAlgn="auto">
              <a:spcBef>
                <a:spcPts val="0"/>
              </a:spcBef>
              <a:spcAft>
                <a:spcPts val="0"/>
              </a:spcAft>
              <a:defRPr/>
            </a:pPr>
            <a:endParaRPr lang="en-US" dirty="0">
              <a:solidFill>
                <a:prstClr val="white"/>
              </a:solidFill>
            </a:endParaRPr>
          </a:p>
        </p:txBody>
      </p:sp>
      <p:sp>
        <p:nvSpPr>
          <p:cNvPr id="56" name="Rectangle 55"/>
          <p:cNvSpPr/>
          <p:nvPr/>
        </p:nvSpPr>
        <p:spPr>
          <a:xfrm>
            <a:off x="1927473" y="5947101"/>
            <a:ext cx="204788" cy="29795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lIns="65298" tIns="32649" rIns="65298" bIns="32649" anchor="ctr"/>
          <a:lstStyle/>
          <a:p>
            <a:pPr algn="ctr" defTabSz="914180" fontAlgn="auto">
              <a:spcBef>
                <a:spcPts val="0"/>
              </a:spcBef>
              <a:spcAft>
                <a:spcPts val="0"/>
              </a:spcAft>
              <a:defRPr/>
            </a:pPr>
            <a:endParaRPr lang="en-US" dirty="0">
              <a:solidFill>
                <a:prstClr val="white"/>
              </a:solidFill>
            </a:endParaRPr>
          </a:p>
        </p:txBody>
      </p:sp>
      <p:sp>
        <p:nvSpPr>
          <p:cNvPr id="57" name="Rectangle 56"/>
          <p:cNvSpPr/>
          <p:nvPr/>
        </p:nvSpPr>
        <p:spPr>
          <a:xfrm>
            <a:off x="3846761" y="5959451"/>
            <a:ext cx="203200" cy="29795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65298" tIns="32649" rIns="65298" bIns="32649" anchor="ctr"/>
          <a:lstStyle/>
          <a:p>
            <a:pPr algn="ctr" defTabSz="914180" fontAlgn="auto">
              <a:spcBef>
                <a:spcPts val="0"/>
              </a:spcBef>
              <a:spcAft>
                <a:spcPts val="0"/>
              </a:spcAft>
              <a:defRPr/>
            </a:pPr>
            <a:endParaRPr lang="en-US" dirty="0">
              <a:solidFill>
                <a:prstClr val="white"/>
              </a:solidFill>
            </a:endParaRPr>
          </a:p>
        </p:txBody>
      </p:sp>
      <p:sp>
        <p:nvSpPr>
          <p:cNvPr id="58" name="Flowchart: Process 70"/>
          <p:cNvSpPr/>
          <p:nvPr/>
        </p:nvSpPr>
        <p:spPr>
          <a:xfrm>
            <a:off x="5515223" y="5443825"/>
            <a:ext cx="101600" cy="1205700"/>
          </a:xfrm>
          <a:prstGeom prst="flowChartProcess">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65298" tIns="32649" rIns="65298" bIns="32649" anchor="ctr"/>
          <a:lstStyle/>
          <a:p>
            <a:pPr algn="ctr" defTabSz="914180" fontAlgn="auto">
              <a:spcBef>
                <a:spcPts val="0"/>
              </a:spcBef>
              <a:spcAft>
                <a:spcPts val="0"/>
              </a:spcAft>
              <a:defRPr/>
            </a:pPr>
            <a:endParaRPr lang="en-US" dirty="0">
              <a:solidFill>
                <a:prstClr val="white"/>
              </a:solidFill>
            </a:endParaRPr>
          </a:p>
        </p:txBody>
      </p:sp>
      <p:sp>
        <p:nvSpPr>
          <p:cNvPr id="59" name="Flowchart: Process 71"/>
          <p:cNvSpPr/>
          <p:nvPr/>
        </p:nvSpPr>
        <p:spPr>
          <a:xfrm>
            <a:off x="4964361" y="5443825"/>
            <a:ext cx="92075" cy="1185631"/>
          </a:xfrm>
          <a:prstGeom prst="flowChartProcess">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65298" tIns="32649" rIns="65298" bIns="32649" anchor="ctr"/>
          <a:lstStyle/>
          <a:p>
            <a:pPr algn="ctr" defTabSz="914180" fontAlgn="auto">
              <a:spcBef>
                <a:spcPts val="0"/>
              </a:spcBef>
              <a:spcAft>
                <a:spcPts val="0"/>
              </a:spcAft>
              <a:defRPr/>
            </a:pPr>
            <a:endParaRPr lang="en-US" dirty="0">
              <a:solidFill>
                <a:prstClr val="white"/>
              </a:solidFill>
            </a:endParaRPr>
          </a:p>
        </p:txBody>
      </p:sp>
      <p:cxnSp>
        <p:nvCxnSpPr>
          <p:cNvPr id="60" name="Straight Connector 59"/>
          <p:cNvCxnSpPr/>
          <p:nvPr/>
        </p:nvCxnSpPr>
        <p:spPr>
          <a:xfrm>
            <a:off x="846386" y="6096848"/>
            <a:ext cx="7908925" cy="1544"/>
          </a:xfrm>
          <a:prstGeom prst="line">
            <a:avLst/>
          </a:prstGeom>
          <a:ln w="15875">
            <a:prstDash val="dashDot"/>
          </a:ln>
        </p:spPr>
        <p:style>
          <a:lnRef idx="1">
            <a:schemeClr val="accent1"/>
          </a:lnRef>
          <a:fillRef idx="0">
            <a:schemeClr val="accent1"/>
          </a:fillRef>
          <a:effectRef idx="0">
            <a:schemeClr val="accent1"/>
          </a:effectRef>
          <a:fontRef idx="minor">
            <a:schemeClr val="tx1"/>
          </a:fontRef>
        </p:style>
      </p:cxnSp>
      <p:sp>
        <p:nvSpPr>
          <p:cNvPr id="61" name="Flowchart: Process 75"/>
          <p:cNvSpPr/>
          <p:nvPr/>
        </p:nvSpPr>
        <p:spPr>
          <a:xfrm>
            <a:off x="4570661" y="6010395"/>
            <a:ext cx="365125" cy="160554"/>
          </a:xfrm>
          <a:prstGeom prst="flowChartProces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65298" tIns="32649" rIns="65298" bIns="32649" anchor="ctr"/>
          <a:lstStyle/>
          <a:p>
            <a:pPr algn="ctr" defTabSz="914180" fontAlgn="auto">
              <a:spcBef>
                <a:spcPts val="0"/>
              </a:spcBef>
              <a:spcAft>
                <a:spcPts val="0"/>
              </a:spcAft>
              <a:defRPr/>
            </a:pPr>
            <a:endParaRPr lang="en-US" dirty="0">
              <a:solidFill>
                <a:prstClr val="white"/>
              </a:solidFill>
            </a:endParaRPr>
          </a:p>
        </p:txBody>
      </p:sp>
      <p:sp>
        <p:nvSpPr>
          <p:cNvPr id="62" name="Rectangle 61"/>
          <p:cNvSpPr/>
          <p:nvPr/>
        </p:nvSpPr>
        <p:spPr>
          <a:xfrm>
            <a:off x="6826498" y="5096472"/>
            <a:ext cx="338138" cy="239288"/>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lIns="65298" tIns="32649" rIns="65298" bIns="32649" anchor="ctr"/>
          <a:lstStyle/>
          <a:p>
            <a:pPr algn="ctr" defTabSz="914180" fontAlgn="auto">
              <a:spcBef>
                <a:spcPts val="0"/>
              </a:spcBef>
              <a:spcAft>
                <a:spcPts val="0"/>
              </a:spcAft>
              <a:defRPr/>
            </a:pPr>
            <a:endParaRPr lang="en-US" dirty="0">
              <a:solidFill>
                <a:prstClr val="white"/>
              </a:solidFill>
            </a:endParaRPr>
          </a:p>
        </p:txBody>
      </p:sp>
      <p:sp>
        <p:nvSpPr>
          <p:cNvPr id="63" name="Rectangle 62"/>
          <p:cNvSpPr/>
          <p:nvPr/>
        </p:nvSpPr>
        <p:spPr>
          <a:xfrm flipH="1">
            <a:off x="8299698" y="5127347"/>
            <a:ext cx="166688" cy="49710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65298" tIns="32649" rIns="65298" bIns="32649" anchor="ctr"/>
          <a:lstStyle/>
          <a:p>
            <a:pPr algn="ctr" defTabSz="914180" fontAlgn="auto">
              <a:spcBef>
                <a:spcPts val="0"/>
              </a:spcBef>
              <a:spcAft>
                <a:spcPts val="0"/>
              </a:spcAft>
              <a:defRPr/>
            </a:pPr>
            <a:endParaRPr lang="en-US" dirty="0">
              <a:solidFill>
                <a:prstClr val="white"/>
              </a:solidFill>
            </a:endParaRPr>
          </a:p>
        </p:txBody>
      </p:sp>
      <p:sp>
        <p:nvSpPr>
          <p:cNvPr id="64" name="Rectangle 63"/>
          <p:cNvSpPr/>
          <p:nvPr/>
        </p:nvSpPr>
        <p:spPr>
          <a:xfrm flipH="1">
            <a:off x="6024811" y="4843290"/>
            <a:ext cx="166687" cy="49864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65298" tIns="32649" rIns="65298" bIns="32649" anchor="ctr"/>
          <a:lstStyle/>
          <a:p>
            <a:pPr algn="ctr" defTabSz="914180" fontAlgn="auto">
              <a:spcBef>
                <a:spcPts val="0"/>
              </a:spcBef>
              <a:spcAft>
                <a:spcPts val="0"/>
              </a:spcAft>
              <a:defRPr/>
            </a:pPr>
            <a:endParaRPr lang="en-US" dirty="0">
              <a:solidFill>
                <a:prstClr val="white"/>
              </a:solidFill>
            </a:endParaRPr>
          </a:p>
        </p:txBody>
      </p:sp>
      <p:sp>
        <p:nvSpPr>
          <p:cNvPr id="65" name="Rectangle 64"/>
          <p:cNvSpPr/>
          <p:nvPr/>
        </p:nvSpPr>
        <p:spPr>
          <a:xfrm flipH="1">
            <a:off x="5861298" y="5717075"/>
            <a:ext cx="100013" cy="74410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65298" tIns="32649" rIns="65298" bIns="32649" anchor="ctr"/>
          <a:lstStyle/>
          <a:p>
            <a:pPr algn="ctr" defTabSz="914180" fontAlgn="auto">
              <a:spcBef>
                <a:spcPts val="0"/>
              </a:spcBef>
              <a:spcAft>
                <a:spcPts val="0"/>
              </a:spcAft>
              <a:defRPr/>
            </a:pPr>
            <a:endParaRPr lang="en-US" dirty="0">
              <a:solidFill>
                <a:prstClr val="white"/>
              </a:solidFill>
            </a:endParaRPr>
          </a:p>
        </p:txBody>
      </p:sp>
      <p:sp>
        <p:nvSpPr>
          <p:cNvPr id="66" name="Rectangle 65"/>
          <p:cNvSpPr/>
          <p:nvPr/>
        </p:nvSpPr>
        <p:spPr>
          <a:xfrm flipH="1">
            <a:off x="6337548" y="5718620"/>
            <a:ext cx="100013" cy="74565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65298" tIns="32649" rIns="65298" bIns="32649" anchor="ctr"/>
          <a:lstStyle/>
          <a:p>
            <a:pPr algn="ctr" defTabSz="914180" fontAlgn="auto">
              <a:spcBef>
                <a:spcPts val="0"/>
              </a:spcBef>
              <a:spcAft>
                <a:spcPts val="0"/>
              </a:spcAft>
              <a:defRPr/>
            </a:pPr>
            <a:endParaRPr lang="en-US" dirty="0">
              <a:solidFill>
                <a:prstClr val="white"/>
              </a:solidFill>
            </a:endParaRPr>
          </a:p>
        </p:txBody>
      </p:sp>
      <p:sp>
        <p:nvSpPr>
          <p:cNvPr id="67" name="Rectangle 66"/>
          <p:cNvSpPr/>
          <p:nvPr/>
        </p:nvSpPr>
        <p:spPr>
          <a:xfrm flipH="1">
            <a:off x="6172448" y="6655700"/>
            <a:ext cx="330200" cy="7564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65298" tIns="32649" rIns="65298" bIns="32649" anchor="ctr"/>
          <a:lstStyle/>
          <a:p>
            <a:pPr algn="ctr" defTabSz="913727">
              <a:defRPr/>
            </a:pPr>
            <a:endParaRPr lang="en-GB" dirty="0">
              <a:solidFill>
                <a:prstClr val="white"/>
              </a:solidFill>
            </a:endParaRPr>
          </a:p>
        </p:txBody>
      </p:sp>
      <p:sp>
        <p:nvSpPr>
          <p:cNvPr id="68" name="Flowchart: Process 93"/>
          <p:cNvSpPr/>
          <p:nvPr/>
        </p:nvSpPr>
        <p:spPr>
          <a:xfrm>
            <a:off x="844798" y="3666922"/>
            <a:ext cx="900113" cy="314933"/>
          </a:xfrm>
          <a:prstGeom prst="flowChart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anchor="ctr"/>
          <a:lstStyle/>
          <a:p>
            <a:pPr algn="ctr" defTabSz="914180" fontAlgn="auto">
              <a:spcBef>
                <a:spcPts val="0"/>
              </a:spcBef>
              <a:spcAft>
                <a:spcPts val="0"/>
              </a:spcAft>
              <a:defRPr/>
            </a:pPr>
            <a:r>
              <a:rPr lang="en-GB" sz="900" dirty="0">
                <a:solidFill>
                  <a:prstClr val="black"/>
                </a:solidFill>
              </a:rPr>
              <a:t>Services from Gallery</a:t>
            </a:r>
            <a:endParaRPr lang="en-US" sz="900" dirty="0">
              <a:solidFill>
                <a:prstClr val="black"/>
              </a:solidFill>
            </a:endParaRPr>
          </a:p>
        </p:txBody>
      </p:sp>
      <p:sp>
        <p:nvSpPr>
          <p:cNvPr id="69" name="Rectangle 68"/>
          <p:cNvSpPr/>
          <p:nvPr/>
        </p:nvSpPr>
        <p:spPr>
          <a:xfrm flipH="1">
            <a:off x="7072561" y="5916225"/>
            <a:ext cx="100012" cy="37205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65298" tIns="32649" rIns="65298" bIns="32649" anchor="ctr"/>
          <a:lstStyle/>
          <a:p>
            <a:pPr algn="ctr" defTabSz="914180" fontAlgn="auto">
              <a:spcBef>
                <a:spcPts val="0"/>
              </a:spcBef>
              <a:spcAft>
                <a:spcPts val="0"/>
              </a:spcAft>
              <a:defRPr/>
            </a:pPr>
            <a:endParaRPr lang="en-US" dirty="0">
              <a:solidFill>
                <a:prstClr val="white"/>
              </a:solidFill>
            </a:endParaRPr>
          </a:p>
        </p:txBody>
      </p:sp>
      <p:sp>
        <p:nvSpPr>
          <p:cNvPr id="70" name="Flowchart: Process 114"/>
          <p:cNvSpPr/>
          <p:nvPr/>
        </p:nvSpPr>
        <p:spPr>
          <a:xfrm>
            <a:off x="4029323" y="2949060"/>
            <a:ext cx="898525" cy="314933"/>
          </a:xfrm>
          <a:prstGeom prst="flowChartProcess">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anchor="ctr"/>
          <a:lstStyle/>
          <a:p>
            <a:pPr algn="ctr" defTabSz="914180" fontAlgn="auto">
              <a:spcBef>
                <a:spcPts val="0"/>
              </a:spcBef>
              <a:spcAft>
                <a:spcPts val="0"/>
              </a:spcAft>
              <a:defRPr/>
            </a:pPr>
            <a:r>
              <a:rPr lang="en-GB" sz="900" dirty="0">
                <a:solidFill>
                  <a:prstClr val="white"/>
                </a:solidFill>
              </a:rPr>
              <a:t>Sample area access  floor</a:t>
            </a:r>
            <a:endParaRPr lang="en-US" sz="900" dirty="0">
              <a:solidFill>
                <a:prstClr val="white"/>
              </a:solidFill>
            </a:endParaRPr>
          </a:p>
        </p:txBody>
      </p:sp>
      <p:sp>
        <p:nvSpPr>
          <p:cNvPr id="71" name="Flowchart: Process 115"/>
          <p:cNvSpPr/>
          <p:nvPr/>
        </p:nvSpPr>
        <p:spPr>
          <a:xfrm>
            <a:off x="5126286" y="2949060"/>
            <a:ext cx="898525" cy="314933"/>
          </a:xfrm>
          <a:prstGeom prst="flowChartProcess">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anchor="ctr"/>
          <a:lstStyle/>
          <a:p>
            <a:pPr algn="ctr" defTabSz="914180" fontAlgn="auto">
              <a:spcBef>
                <a:spcPts val="0"/>
              </a:spcBef>
              <a:spcAft>
                <a:spcPts val="0"/>
              </a:spcAft>
              <a:defRPr/>
            </a:pPr>
            <a:r>
              <a:rPr lang="en-GB" sz="900" dirty="0">
                <a:solidFill>
                  <a:prstClr val="white"/>
                </a:solidFill>
              </a:rPr>
              <a:t>Sample area Components</a:t>
            </a:r>
            <a:endParaRPr lang="en-US" sz="900" dirty="0">
              <a:solidFill>
                <a:prstClr val="white"/>
              </a:solidFill>
            </a:endParaRPr>
          </a:p>
        </p:txBody>
      </p:sp>
      <p:sp>
        <p:nvSpPr>
          <p:cNvPr id="72" name="Rectangle 71"/>
          <p:cNvSpPr/>
          <p:nvPr/>
        </p:nvSpPr>
        <p:spPr>
          <a:xfrm>
            <a:off x="5289798" y="5942469"/>
            <a:ext cx="225425" cy="389035"/>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65298" tIns="32649" rIns="65298" bIns="32649" anchor="ctr"/>
          <a:lstStyle/>
          <a:p>
            <a:pPr algn="ctr" defTabSz="914180" fontAlgn="auto">
              <a:spcBef>
                <a:spcPts val="0"/>
              </a:spcBef>
              <a:spcAft>
                <a:spcPts val="0"/>
              </a:spcAft>
              <a:defRPr/>
            </a:pPr>
            <a:endParaRPr lang="en-US" dirty="0">
              <a:solidFill>
                <a:prstClr val="white"/>
              </a:solidFill>
            </a:endParaRPr>
          </a:p>
        </p:txBody>
      </p:sp>
      <p:sp>
        <p:nvSpPr>
          <p:cNvPr id="73" name="Rectangle 72"/>
          <p:cNvSpPr/>
          <p:nvPr/>
        </p:nvSpPr>
        <p:spPr>
          <a:xfrm>
            <a:off x="5061198" y="6053622"/>
            <a:ext cx="223838" cy="55576"/>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65298" tIns="32649" rIns="65298" bIns="32649" anchor="ctr"/>
          <a:lstStyle/>
          <a:p>
            <a:pPr algn="ctr" defTabSz="914180" fontAlgn="auto">
              <a:spcBef>
                <a:spcPts val="0"/>
              </a:spcBef>
              <a:spcAft>
                <a:spcPts val="0"/>
              </a:spcAft>
              <a:defRPr/>
            </a:pPr>
            <a:endParaRPr lang="en-US" dirty="0">
              <a:solidFill>
                <a:prstClr val="white"/>
              </a:solidFill>
            </a:endParaRPr>
          </a:p>
        </p:txBody>
      </p:sp>
      <p:sp>
        <p:nvSpPr>
          <p:cNvPr id="74" name="Flowchart: Process 119"/>
          <p:cNvSpPr/>
          <p:nvPr/>
        </p:nvSpPr>
        <p:spPr>
          <a:xfrm>
            <a:off x="5123111" y="3335008"/>
            <a:ext cx="898525" cy="314933"/>
          </a:xfrm>
          <a:prstGeom prst="flowChartProcess">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anchor="ctr"/>
          <a:lstStyle/>
          <a:p>
            <a:pPr algn="ctr" defTabSz="914180" fontAlgn="auto">
              <a:spcBef>
                <a:spcPts val="0"/>
              </a:spcBef>
              <a:spcAft>
                <a:spcPts val="0"/>
              </a:spcAft>
              <a:defRPr/>
            </a:pPr>
            <a:r>
              <a:rPr lang="en-US" sz="900" dirty="0">
                <a:solidFill>
                  <a:prstClr val="white"/>
                </a:solidFill>
              </a:rPr>
              <a:t>End wall and beam-stop</a:t>
            </a:r>
          </a:p>
        </p:txBody>
      </p:sp>
      <p:cxnSp>
        <p:nvCxnSpPr>
          <p:cNvPr id="75" name="Elbow Connector 74"/>
          <p:cNvCxnSpPr>
            <a:stCxn id="97" idx="3"/>
            <a:endCxn id="71" idx="1"/>
          </p:cNvCxnSpPr>
          <p:nvPr/>
        </p:nvCxnSpPr>
        <p:spPr>
          <a:xfrm flipV="1">
            <a:off x="1744911" y="3691623"/>
            <a:ext cx="139700" cy="132766"/>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6" name="Elbow Connector 75"/>
          <p:cNvCxnSpPr>
            <a:stCxn id="76" idx="3"/>
            <a:endCxn id="71" idx="1"/>
          </p:cNvCxnSpPr>
          <p:nvPr/>
        </p:nvCxnSpPr>
        <p:spPr>
          <a:xfrm>
            <a:off x="1744911" y="3439985"/>
            <a:ext cx="139700" cy="251637"/>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7" name="Elbow Connector 76"/>
          <p:cNvCxnSpPr>
            <a:stCxn id="55" idx="3"/>
          </p:cNvCxnSpPr>
          <p:nvPr/>
        </p:nvCxnSpPr>
        <p:spPr>
          <a:xfrm>
            <a:off x="1748086" y="1752622"/>
            <a:ext cx="152400" cy="389035"/>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8" name="Elbow Connector 77"/>
          <p:cNvCxnSpPr>
            <a:stCxn id="49" idx="3"/>
          </p:cNvCxnSpPr>
          <p:nvPr/>
        </p:nvCxnSpPr>
        <p:spPr>
          <a:xfrm flipV="1">
            <a:off x="3859461" y="3106527"/>
            <a:ext cx="169862" cy="563483"/>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9" name="Elbow Connector 78"/>
          <p:cNvCxnSpPr/>
          <p:nvPr/>
        </p:nvCxnSpPr>
        <p:spPr>
          <a:xfrm>
            <a:off x="4927848" y="3106527"/>
            <a:ext cx="198438" cy="1235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0" name="Elbow Connector 79"/>
          <p:cNvCxnSpPr/>
          <p:nvPr/>
        </p:nvCxnSpPr>
        <p:spPr>
          <a:xfrm flipV="1">
            <a:off x="2810123" y="1746447"/>
            <a:ext cx="149225" cy="1235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81" name="Flowchart: Process 174"/>
          <p:cNvSpPr/>
          <p:nvPr/>
        </p:nvSpPr>
        <p:spPr>
          <a:xfrm>
            <a:off x="847973" y="1978015"/>
            <a:ext cx="900113" cy="314933"/>
          </a:xfrm>
          <a:prstGeom prst="flowChartProcess">
            <a:avLst/>
          </a:prstGeom>
          <a:solidFill>
            <a:schemeClr val="bg1">
              <a:lumMod val="75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anchor="ctr"/>
          <a:lstStyle/>
          <a:p>
            <a:pPr algn="ctr" defTabSz="914180" fontAlgn="auto">
              <a:spcBef>
                <a:spcPts val="0"/>
              </a:spcBef>
              <a:spcAft>
                <a:spcPts val="0"/>
              </a:spcAft>
              <a:defRPr/>
            </a:pPr>
            <a:r>
              <a:rPr lang="en-GB" sz="900" dirty="0">
                <a:solidFill>
                  <a:prstClr val="white"/>
                </a:solidFill>
              </a:rPr>
              <a:t>Bunker wall</a:t>
            </a:r>
            <a:endParaRPr lang="en-US" sz="900" dirty="0">
              <a:solidFill>
                <a:prstClr val="white"/>
              </a:solidFill>
            </a:endParaRPr>
          </a:p>
        </p:txBody>
      </p:sp>
      <p:sp>
        <p:nvSpPr>
          <p:cNvPr id="82" name="Flowchart: Process 198"/>
          <p:cNvSpPr/>
          <p:nvPr/>
        </p:nvSpPr>
        <p:spPr>
          <a:xfrm>
            <a:off x="2959348" y="1588980"/>
            <a:ext cx="900113" cy="314933"/>
          </a:xfrm>
          <a:prstGeom prst="flowChartProcess">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anchor="ctr"/>
          <a:lstStyle/>
          <a:p>
            <a:pPr algn="ctr" defTabSz="914180" fontAlgn="auto">
              <a:spcBef>
                <a:spcPts val="0"/>
              </a:spcBef>
              <a:spcAft>
                <a:spcPts val="0"/>
              </a:spcAft>
              <a:defRPr/>
            </a:pPr>
            <a:r>
              <a:rPr lang="en-GB" sz="900" dirty="0">
                <a:solidFill>
                  <a:prstClr val="white"/>
                </a:solidFill>
              </a:rPr>
              <a:t>Loki within bunker</a:t>
            </a:r>
            <a:endParaRPr lang="en-US" sz="900" dirty="0">
              <a:solidFill>
                <a:prstClr val="white"/>
              </a:solidFill>
            </a:endParaRPr>
          </a:p>
        </p:txBody>
      </p:sp>
      <p:sp>
        <p:nvSpPr>
          <p:cNvPr id="83" name="Flowchart: Process 202"/>
          <p:cNvSpPr/>
          <p:nvPr/>
        </p:nvSpPr>
        <p:spPr>
          <a:xfrm>
            <a:off x="2959348" y="1984191"/>
            <a:ext cx="900113" cy="314933"/>
          </a:xfrm>
          <a:prstGeom prst="flowChartProcess">
            <a:avLst/>
          </a:prstGeom>
          <a:solidFill>
            <a:schemeClr val="bg1">
              <a:lumMod val="75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anchor="ctr"/>
          <a:lstStyle/>
          <a:p>
            <a:pPr algn="ctr" defTabSz="914180" fontAlgn="auto">
              <a:spcBef>
                <a:spcPts val="0"/>
              </a:spcBef>
              <a:spcAft>
                <a:spcPts val="0"/>
              </a:spcAft>
              <a:defRPr/>
            </a:pPr>
            <a:r>
              <a:rPr lang="en-GB" sz="900" dirty="0">
                <a:solidFill>
                  <a:prstClr val="white"/>
                </a:solidFill>
              </a:rPr>
              <a:t>Bunker wall</a:t>
            </a:r>
            <a:endParaRPr lang="en-US" sz="900" dirty="0">
              <a:solidFill>
                <a:prstClr val="white"/>
              </a:solidFill>
            </a:endParaRPr>
          </a:p>
        </p:txBody>
      </p:sp>
      <p:sp>
        <p:nvSpPr>
          <p:cNvPr id="84" name="Flowchart: Process 205"/>
          <p:cNvSpPr/>
          <p:nvPr/>
        </p:nvSpPr>
        <p:spPr>
          <a:xfrm>
            <a:off x="4027736" y="2001173"/>
            <a:ext cx="900112" cy="314933"/>
          </a:xfrm>
          <a:prstGeom prst="flowChartProcess">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anchor="ctr"/>
          <a:lstStyle/>
          <a:p>
            <a:pPr algn="ctr" defTabSz="914180" fontAlgn="auto">
              <a:spcBef>
                <a:spcPts val="0"/>
              </a:spcBef>
              <a:spcAft>
                <a:spcPts val="0"/>
              </a:spcAft>
              <a:defRPr/>
            </a:pPr>
            <a:r>
              <a:rPr lang="en-GB" sz="900" dirty="0">
                <a:solidFill>
                  <a:prstClr val="white"/>
                </a:solidFill>
              </a:rPr>
              <a:t>Services through wall</a:t>
            </a:r>
            <a:endParaRPr lang="en-US" sz="900" dirty="0">
              <a:solidFill>
                <a:prstClr val="white"/>
              </a:solidFill>
            </a:endParaRPr>
          </a:p>
        </p:txBody>
      </p:sp>
      <p:sp>
        <p:nvSpPr>
          <p:cNvPr id="85" name="Flowchart: Process 206"/>
          <p:cNvSpPr/>
          <p:nvPr/>
        </p:nvSpPr>
        <p:spPr>
          <a:xfrm>
            <a:off x="5126286" y="1984191"/>
            <a:ext cx="898525" cy="314933"/>
          </a:xfrm>
          <a:prstGeom prst="flowChartProcess">
            <a:avLst/>
          </a:prstGeom>
          <a:solidFill>
            <a:schemeClr val="bg1">
              <a:lumMod val="75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anchor="ctr"/>
          <a:lstStyle/>
          <a:p>
            <a:pPr algn="ctr" defTabSz="914180" fontAlgn="auto">
              <a:spcBef>
                <a:spcPts val="0"/>
              </a:spcBef>
              <a:spcAft>
                <a:spcPts val="0"/>
              </a:spcAft>
              <a:defRPr/>
            </a:pPr>
            <a:r>
              <a:rPr lang="en-GB" sz="900" dirty="0">
                <a:solidFill>
                  <a:prstClr val="white"/>
                </a:solidFill>
              </a:rPr>
              <a:t>Bunker roof</a:t>
            </a:r>
            <a:endParaRPr lang="en-US" sz="900" dirty="0">
              <a:solidFill>
                <a:prstClr val="white"/>
              </a:solidFill>
            </a:endParaRPr>
          </a:p>
        </p:txBody>
      </p:sp>
      <p:cxnSp>
        <p:nvCxnSpPr>
          <p:cNvPr id="86" name="Elbow Connector 85"/>
          <p:cNvCxnSpPr/>
          <p:nvPr/>
        </p:nvCxnSpPr>
        <p:spPr>
          <a:xfrm>
            <a:off x="2800598" y="2141657"/>
            <a:ext cx="158750" cy="1235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2800598" y="1746447"/>
            <a:ext cx="158750" cy="39521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a:off x="3859461" y="1746447"/>
            <a:ext cx="168275" cy="412192"/>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9" name="Elbow Connector 88"/>
          <p:cNvCxnSpPr/>
          <p:nvPr/>
        </p:nvCxnSpPr>
        <p:spPr>
          <a:xfrm>
            <a:off x="3859461" y="2141657"/>
            <a:ext cx="168275" cy="16982"/>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4927848" y="2141657"/>
            <a:ext cx="198438" cy="16982"/>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91" name="Flowchart: Process 262"/>
          <p:cNvSpPr/>
          <p:nvPr/>
        </p:nvSpPr>
        <p:spPr>
          <a:xfrm>
            <a:off x="6196261" y="3703973"/>
            <a:ext cx="900112" cy="316477"/>
          </a:xfrm>
          <a:prstGeom prst="flowChartProcess">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anchor="ctr"/>
          <a:lstStyle/>
          <a:p>
            <a:pPr algn="ctr" defTabSz="914180" fontAlgn="auto">
              <a:spcBef>
                <a:spcPts val="0"/>
              </a:spcBef>
              <a:spcAft>
                <a:spcPts val="0"/>
              </a:spcAft>
              <a:defRPr/>
            </a:pPr>
            <a:r>
              <a:rPr lang="en-GB" sz="900" dirty="0">
                <a:solidFill>
                  <a:prstClr val="white"/>
                </a:solidFill>
              </a:rPr>
              <a:t>DAE Racks</a:t>
            </a:r>
            <a:endParaRPr lang="en-US" sz="900" dirty="0">
              <a:solidFill>
                <a:prstClr val="white"/>
              </a:solidFill>
            </a:endParaRPr>
          </a:p>
        </p:txBody>
      </p:sp>
      <p:sp>
        <p:nvSpPr>
          <p:cNvPr id="92" name="Rectangle 91"/>
          <p:cNvSpPr/>
          <p:nvPr/>
        </p:nvSpPr>
        <p:spPr>
          <a:xfrm flipH="1">
            <a:off x="6540748" y="4852553"/>
            <a:ext cx="165100" cy="49864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65298" tIns="32649" rIns="65298" bIns="32649" anchor="ctr"/>
          <a:lstStyle/>
          <a:p>
            <a:pPr algn="ctr" defTabSz="914180" fontAlgn="auto">
              <a:spcBef>
                <a:spcPts val="0"/>
              </a:spcBef>
              <a:spcAft>
                <a:spcPts val="0"/>
              </a:spcAft>
              <a:defRPr/>
            </a:pPr>
            <a:endParaRPr lang="en-US" dirty="0">
              <a:solidFill>
                <a:prstClr val="white"/>
              </a:solidFill>
            </a:endParaRPr>
          </a:p>
        </p:txBody>
      </p:sp>
      <p:cxnSp>
        <p:nvCxnSpPr>
          <p:cNvPr id="93" name="Elbow Connector 92"/>
          <p:cNvCxnSpPr>
            <a:endCxn id="13" idx="1"/>
          </p:cNvCxnSpPr>
          <p:nvPr/>
        </p:nvCxnSpPr>
        <p:spPr>
          <a:xfrm>
            <a:off x="1748086" y="2135482"/>
            <a:ext cx="136525" cy="432261"/>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94" name="Flowchart: Process 288"/>
          <p:cNvSpPr/>
          <p:nvPr/>
        </p:nvSpPr>
        <p:spPr>
          <a:xfrm>
            <a:off x="2959348" y="2401014"/>
            <a:ext cx="900113" cy="314933"/>
          </a:xfrm>
          <a:prstGeom prst="flowChartProcess">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anchor="ctr"/>
          <a:lstStyle/>
          <a:p>
            <a:pPr algn="ctr" defTabSz="914180" fontAlgn="auto">
              <a:spcBef>
                <a:spcPts val="0"/>
              </a:spcBef>
              <a:spcAft>
                <a:spcPts val="0"/>
              </a:spcAft>
              <a:defRPr/>
            </a:pPr>
            <a:r>
              <a:rPr lang="en-GB" sz="900" dirty="0">
                <a:solidFill>
                  <a:prstClr val="white"/>
                </a:solidFill>
              </a:rPr>
              <a:t>Alignment base</a:t>
            </a:r>
            <a:endParaRPr lang="en-US" sz="900" dirty="0">
              <a:solidFill>
                <a:prstClr val="white"/>
              </a:solidFill>
            </a:endParaRPr>
          </a:p>
        </p:txBody>
      </p:sp>
      <p:cxnSp>
        <p:nvCxnSpPr>
          <p:cNvPr id="95" name="Elbow Connector 94"/>
          <p:cNvCxnSpPr>
            <a:stCxn id="71" idx="3"/>
            <a:endCxn id="49" idx="1"/>
          </p:cNvCxnSpPr>
          <p:nvPr/>
        </p:nvCxnSpPr>
        <p:spPr>
          <a:xfrm flipV="1">
            <a:off x="2784723" y="3670010"/>
            <a:ext cx="174625" cy="21613"/>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96" name="Flowchart: Process 310"/>
          <p:cNvSpPr/>
          <p:nvPr/>
        </p:nvSpPr>
        <p:spPr>
          <a:xfrm>
            <a:off x="4027736" y="2401014"/>
            <a:ext cx="900112" cy="314933"/>
          </a:xfrm>
          <a:prstGeom prst="flowChartProces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anchor="ctr"/>
          <a:lstStyle/>
          <a:p>
            <a:pPr algn="ctr" defTabSz="914180" fontAlgn="auto">
              <a:spcBef>
                <a:spcPts val="0"/>
              </a:spcBef>
              <a:spcAft>
                <a:spcPts val="0"/>
              </a:spcAft>
              <a:defRPr/>
            </a:pPr>
            <a:r>
              <a:rPr lang="en-GB" sz="900" dirty="0">
                <a:solidFill>
                  <a:prstClr val="white"/>
                </a:solidFill>
              </a:rPr>
              <a:t>Post bunker components</a:t>
            </a:r>
            <a:endParaRPr lang="en-US" sz="900" dirty="0">
              <a:solidFill>
                <a:prstClr val="white"/>
              </a:solidFill>
            </a:endParaRPr>
          </a:p>
        </p:txBody>
      </p:sp>
      <p:sp>
        <p:nvSpPr>
          <p:cNvPr id="97" name="Flowchart: Process 440"/>
          <p:cNvSpPr/>
          <p:nvPr/>
        </p:nvSpPr>
        <p:spPr>
          <a:xfrm>
            <a:off x="5126286" y="1579718"/>
            <a:ext cx="898525" cy="314933"/>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anchor="ctr"/>
          <a:lstStyle/>
          <a:p>
            <a:pPr algn="ctr" defTabSz="914180" fontAlgn="auto">
              <a:spcBef>
                <a:spcPts val="0"/>
              </a:spcBef>
              <a:spcAft>
                <a:spcPts val="0"/>
              </a:spcAft>
              <a:defRPr/>
            </a:pPr>
            <a:r>
              <a:rPr lang="en-GB" sz="900" dirty="0">
                <a:solidFill>
                  <a:schemeClr val="tx1"/>
                </a:solidFill>
              </a:rPr>
              <a:t>Generic Cables/pipes</a:t>
            </a:r>
            <a:endParaRPr lang="en-US" sz="900" dirty="0">
              <a:solidFill>
                <a:schemeClr val="tx1"/>
              </a:solidFill>
            </a:endParaRPr>
          </a:p>
        </p:txBody>
      </p:sp>
    </p:spTree>
    <p:extLst>
      <p:ext uri="{BB962C8B-B14F-4D97-AF65-F5344CB8AC3E}">
        <p14:creationId xmlns:p14="http://schemas.microsoft.com/office/powerpoint/2010/main" val="10232684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Field installation Packages</a:t>
            </a:r>
          </a:p>
        </p:txBody>
      </p:sp>
      <p:sp>
        <p:nvSpPr>
          <p:cNvPr id="3" name="Content Placeholder 2"/>
          <p:cNvSpPr>
            <a:spLocks noGrp="1"/>
          </p:cNvSpPr>
          <p:nvPr>
            <p:ph idx="1"/>
          </p:nvPr>
        </p:nvSpPr>
        <p:spPr/>
        <p:txBody>
          <a:bodyPr vert="horz" lIns="91440" tIns="45720" rIns="91440" bIns="45720" rtlCol="0" anchor="t">
            <a:normAutofit fontScale="92500" lnSpcReduction="20000"/>
          </a:bodyPr>
          <a:lstStyle/>
          <a:p>
            <a:pPr marL="0" indent="0">
              <a:buNone/>
            </a:pPr>
            <a:r>
              <a:rPr lang="en-US" dirty="0"/>
              <a:t>To facilitate management of installation an instrument will be divided into a set of </a:t>
            </a:r>
            <a:r>
              <a:rPr lang="en-US" i="1" dirty="0"/>
              <a:t>field installation packages.</a:t>
            </a:r>
            <a:r>
              <a:rPr lang="en-US" dirty="0"/>
              <a:t> These will be chosen to be of manageable size and defined by the sequence of engineering work and the assembly process. The FIPs will be prepared in an organized way to deliver the scope of work needed for the process of installation required at ESS by the partner and ESS installation teams. </a:t>
            </a:r>
          </a:p>
          <a:p>
            <a:pPr marL="0" indent="0">
              <a:buNone/>
            </a:pPr>
            <a:endParaRPr lang="en-US" dirty="0"/>
          </a:p>
          <a:p>
            <a:pPr marL="0" indent="0">
              <a:buNone/>
            </a:pPr>
            <a:r>
              <a:rPr lang="en-US" dirty="0"/>
              <a:t>This process is aligned with the detailed design phase, manufacturing process, installation, QA &amp; safety requirements, and specific constraints and requirements specific to the relevant installation areas. </a:t>
            </a:r>
          </a:p>
        </p:txBody>
      </p:sp>
      <p:sp>
        <p:nvSpPr>
          <p:cNvPr id="4" name="Slide Number Placeholder 3"/>
          <p:cNvSpPr>
            <a:spLocks noGrp="1"/>
          </p:cNvSpPr>
          <p:nvPr>
            <p:ph type="sldNum" sz="quarter" idx="12"/>
          </p:nvPr>
        </p:nvSpPr>
        <p:spPr/>
        <p:txBody>
          <a:bodyPr/>
          <a:lstStyle/>
          <a:p>
            <a:fld id="{551115BC-487E-4422-894C-CB7CD3E79223}" type="slidenum">
              <a:rPr lang="en-GB" noProof="0" smtClean="0"/>
              <a:t>14</a:t>
            </a:fld>
            <a:endParaRPr lang="en-GB" noProof="0"/>
          </a:p>
        </p:txBody>
      </p:sp>
    </p:spTree>
    <p:extLst>
      <p:ext uri="{BB962C8B-B14F-4D97-AF65-F5344CB8AC3E}">
        <p14:creationId xmlns:p14="http://schemas.microsoft.com/office/powerpoint/2010/main" val="19136329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from instruments</a:t>
            </a:r>
          </a:p>
        </p:txBody>
      </p:sp>
      <p:sp>
        <p:nvSpPr>
          <p:cNvPr id="3" name="Content Placeholder 2"/>
          <p:cNvSpPr>
            <a:spLocks noGrp="1"/>
          </p:cNvSpPr>
          <p:nvPr>
            <p:ph idx="1"/>
          </p:nvPr>
        </p:nvSpPr>
        <p:spPr/>
        <p:txBody>
          <a:bodyPr>
            <a:normAutofit/>
          </a:bodyPr>
          <a:lstStyle/>
          <a:p>
            <a:r>
              <a:rPr lang="en-US" dirty="0"/>
              <a:t>Swedish certification for instrument personnel for installation</a:t>
            </a:r>
          </a:p>
          <a:p>
            <a:r>
              <a:rPr lang="en-US" dirty="0"/>
              <a:t>Updated Planning information</a:t>
            </a:r>
          </a:p>
          <a:p>
            <a:r>
              <a:rPr lang="en-US" dirty="0"/>
              <a:t>Documentation related to safety requirements, logistics, contractors, access, induction etc.</a:t>
            </a:r>
          </a:p>
          <a:p>
            <a:r>
              <a:rPr lang="en-US" dirty="0"/>
              <a:t>Contract agreements</a:t>
            </a:r>
          </a:p>
          <a:p>
            <a:r>
              <a:rPr lang="en-US" dirty="0"/>
              <a:t>Electrical coordination</a:t>
            </a:r>
          </a:p>
          <a:p>
            <a:r>
              <a:rPr lang="en-US" dirty="0"/>
              <a:t>Remote handling: details about lifting for components design, tools to be included in pre-build at ISIS</a:t>
            </a: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en-GB" noProof="0" smtClean="0"/>
              <a:t>15</a:t>
            </a:fld>
            <a:endParaRPr lang="en-GB" noProof="0"/>
          </a:p>
        </p:txBody>
      </p:sp>
    </p:spTree>
    <p:extLst>
      <p:ext uri="{BB962C8B-B14F-4D97-AF65-F5344CB8AC3E}">
        <p14:creationId xmlns:p14="http://schemas.microsoft.com/office/powerpoint/2010/main" val="20078370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4" name="Slide Number Placeholder 3"/>
          <p:cNvSpPr>
            <a:spLocks noGrp="1"/>
          </p:cNvSpPr>
          <p:nvPr>
            <p:ph type="sldNum" sz="quarter" idx="12"/>
          </p:nvPr>
        </p:nvSpPr>
        <p:spPr/>
        <p:txBody>
          <a:bodyPr/>
          <a:lstStyle/>
          <a:p>
            <a:fld id="{551115BC-487E-4422-894C-CB7CD3E79223}" type="slidenum">
              <a:rPr lang="en-GB" noProof="0" smtClean="0"/>
              <a:t>16</a:t>
            </a:fld>
            <a:endParaRPr lang="en-GB" noProof="0"/>
          </a:p>
        </p:txBody>
      </p:sp>
      <p:pic>
        <p:nvPicPr>
          <p:cNvPr id="4098" name="Picture 2" descr="ildresultat för question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20752" y="1556792"/>
            <a:ext cx="4525963" cy="452596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8297" y="5436424"/>
            <a:ext cx="2080570" cy="646331"/>
          </a:xfrm>
          <a:prstGeom prst="rect">
            <a:avLst/>
          </a:prstGeom>
          <a:noFill/>
        </p:spPr>
        <p:txBody>
          <a:bodyPr wrap="none" rtlCol="0">
            <a:spAutoFit/>
          </a:bodyPr>
          <a:lstStyle/>
          <a:p>
            <a:r>
              <a:rPr lang="en-US" dirty="0"/>
              <a:t>Thanks to </a:t>
            </a:r>
            <a:r>
              <a:rPr lang="en-US" dirty="0" err="1"/>
              <a:t>LoKI</a:t>
            </a:r>
            <a:r>
              <a:rPr lang="en-US" dirty="0"/>
              <a:t> team</a:t>
            </a:r>
          </a:p>
          <a:p>
            <a:r>
              <a:rPr lang="en-US" dirty="0"/>
              <a:t> </a:t>
            </a:r>
          </a:p>
        </p:txBody>
      </p:sp>
    </p:spTree>
    <p:extLst>
      <p:ext uri="{BB962C8B-B14F-4D97-AF65-F5344CB8AC3E}">
        <p14:creationId xmlns:p14="http://schemas.microsoft.com/office/powerpoint/2010/main" val="597203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Topics</a:t>
            </a:r>
            <a:endParaRPr lang="en-GB" dirty="0"/>
          </a:p>
        </p:txBody>
      </p:sp>
      <p:sp>
        <p:nvSpPr>
          <p:cNvPr id="3" name="Content Placeholder 2"/>
          <p:cNvSpPr>
            <a:spLocks noGrp="1"/>
          </p:cNvSpPr>
          <p:nvPr>
            <p:ph idx="1"/>
          </p:nvPr>
        </p:nvSpPr>
        <p:spPr/>
        <p:txBody>
          <a:bodyPr>
            <a:normAutofit/>
          </a:bodyPr>
          <a:lstStyle/>
          <a:p>
            <a:r>
              <a:rPr lang="en-GB" dirty="0"/>
              <a:t>TG4</a:t>
            </a:r>
          </a:p>
          <a:p>
            <a:r>
              <a:rPr lang="en-GB" dirty="0"/>
              <a:t>Schedule for LoKI- integrated with NSS Master Schedule</a:t>
            </a:r>
          </a:p>
          <a:p>
            <a:r>
              <a:rPr lang="en-GB" dirty="0"/>
              <a:t>Installation binders – information for IRR</a:t>
            </a:r>
          </a:p>
        </p:txBody>
      </p:sp>
      <p:sp>
        <p:nvSpPr>
          <p:cNvPr id="4" name="Slide Number Placeholder 3"/>
          <p:cNvSpPr>
            <a:spLocks noGrp="1"/>
          </p:cNvSpPr>
          <p:nvPr>
            <p:ph type="sldNum" sz="quarter" idx="12"/>
          </p:nvPr>
        </p:nvSpPr>
        <p:spPr/>
        <p:txBody>
          <a:bodyPr/>
          <a:lstStyle/>
          <a:p>
            <a:fld id="{551115BC-487E-4422-894C-CB7CD3E79223}" type="slidenum">
              <a:rPr lang="en-GB" smtClean="0"/>
              <a:t>2</a:t>
            </a:fld>
            <a:endParaRPr lang="en-GB"/>
          </a:p>
        </p:txBody>
      </p:sp>
    </p:spTree>
    <p:extLst>
      <p:ext uri="{BB962C8B-B14F-4D97-AF65-F5344CB8AC3E}">
        <p14:creationId xmlns:p14="http://schemas.microsoft.com/office/powerpoint/2010/main" val="1489028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01CED-A73A-6248-B5F4-890E553F726E}"/>
              </a:ext>
            </a:extLst>
          </p:cNvPr>
          <p:cNvSpPr>
            <a:spLocks noGrp="1"/>
          </p:cNvSpPr>
          <p:nvPr>
            <p:ph type="title"/>
          </p:nvPr>
        </p:nvSpPr>
        <p:spPr/>
        <p:txBody>
          <a:bodyPr/>
          <a:lstStyle/>
          <a:p>
            <a:r>
              <a:rPr lang="en-GB" dirty="0"/>
              <a:t>TG4</a:t>
            </a:r>
            <a:br>
              <a:rPr lang="en-GB" dirty="0"/>
            </a:br>
            <a:r>
              <a:rPr lang="en-GB" dirty="0"/>
              <a:t>Installation readiness review</a:t>
            </a:r>
          </a:p>
        </p:txBody>
      </p:sp>
      <p:sp>
        <p:nvSpPr>
          <p:cNvPr id="4" name="Slide Number Placeholder 3">
            <a:extLst>
              <a:ext uri="{FF2B5EF4-FFF2-40B4-BE49-F238E27FC236}">
                <a16:creationId xmlns:a16="http://schemas.microsoft.com/office/drawing/2014/main" id="{F04E9B46-4A93-544E-B346-B8E9DC1C1B44}"/>
              </a:ext>
            </a:extLst>
          </p:cNvPr>
          <p:cNvSpPr>
            <a:spLocks noGrp="1"/>
          </p:cNvSpPr>
          <p:nvPr>
            <p:ph type="sldNum" sz="quarter" idx="12"/>
          </p:nvPr>
        </p:nvSpPr>
        <p:spPr/>
        <p:txBody>
          <a:bodyPr/>
          <a:lstStyle/>
          <a:p>
            <a:fld id="{551115BC-487E-4422-894C-CB7CD3E79223}" type="slidenum">
              <a:rPr lang="en-GB" noProof="0" smtClean="0"/>
              <a:t>3</a:t>
            </a:fld>
            <a:endParaRPr lang="en-GB" noProof="0"/>
          </a:p>
        </p:txBody>
      </p:sp>
      <p:grpSp>
        <p:nvGrpSpPr>
          <p:cNvPr id="28" name="Group 27">
            <a:extLst>
              <a:ext uri="{FF2B5EF4-FFF2-40B4-BE49-F238E27FC236}">
                <a16:creationId xmlns:a16="http://schemas.microsoft.com/office/drawing/2014/main" id="{689C4542-47DA-8941-8D32-197523D7BF91}"/>
              </a:ext>
            </a:extLst>
          </p:cNvPr>
          <p:cNvGrpSpPr/>
          <p:nvPr/>
        </p:nvGrpSpPr>
        <p:grpSpPr>
          <a:xfrm>
            <a:off x="0" y="1786255"/>
            <a:ext cx="15071128" cy="1935341"/>
            <a:chOff x="0" y="0"/>
            <a:chExt cx="9291998" cy="1524687"/>
          </a:xfrm>
        </p:grpSpPr>
        <p:grpSp>
          <p:nvGrpSpPr>
            <p:cNvPr id="29" name="Group 28">
              <a:extLst>
                <a:ext uri="{FF2B5EF4-FFF2-40B4-BE49-F238E27FC236}">
                  <a16:creationId xmlns:a16="http://schemas.microsoft.com/office/drawing/2014/main" id="{A218FF5B-ED16-B24B-8AE6-9D73ECBECD26}"/>
                </a:ext>
              </a:extLst>
            </p:cNvPr>
            <p:cNvGrpSpPr/>
            <p:nvPr/>
          </p:nvGrpSpPr>
          <p:grpSpPr>
            <a:xfrm>
              <a:off x="0" y="0"/>
              <a:ext cx="9291998" cy="833120"/>
              <a:chOff x="0" y="0"/>
              <a:chExt cx="3575727" cy="543486"/>
            </a:xfrm>
          </p:grpSpPr>
          <p:sp>
            <p:nvSpPr>
              <p:cNvPr id="36" name="Pentagon 35">
                <a:extLst>
                  <a:ext uri="{FF2B5EF4-FFF2-40B4-BE49-F238E27FC236}">
                    <a16:creationId xmlns:a16="http://schemas.microsoft.com/office/drawing/2014/main" id="{14BD0EFF-00D7-B34F-8835-318F1483D633}"/>
                  </a:ext>
                </a:extLst>
              </p:cNvPr>
              <p:cNvSpPr/>
              <p:nvPr/>
            </p:nvSpPr>
            <p:spPr>
              <a:xfrm>
                <a:off x="0" y="0"/>
                <a:ext cx="2169476" cy="543486"/>
              </a:xfrm>
              <a:prstGeom prst="homePlate">
                <a:avLst>
                  <a:gd name="adj" fmla="val 27700"/>
                </a:avLst>
              </a:prstGeom>
            </p:spPr>
            <p:style>
              <a:lnRef idx="1">
                <a:schemeClr val="accent1"/>
              </a:lnRef>
              <a:fillRef idx="3">
                <a:schemeClr val="accent1"/>
              </a:fillRef>
              <a:effectRef idx="2">
                <a:schemeClr val="accent1"/>
              </a:effectRef>
              <a:fontRef idx="minor">
                <a:schemeClr val="lt1"/>
              </a:fontRef>
            </p:style>
            <p:txBody>
              <a:bodyPr lIns="76173" tIns="38088" rIns="76173" bIns="38088" rtlCol="0" anchor="t" anchorCtr="0"/>
              <a:lstStyle/>
              <a:p>
                <a:pPr algn="ctr"/>
                <a:r>
                  <a:rPr lang="en-US" sz="1500" dirty="0">
                    <a:solidFill>
                      <a:srgbClr val="FFFFFF"/>
                    </a:solidFill>
                    <a:ea typeface="MS Mincho"/>
                    <a:cs typeface="Times New Roman"/>
                  </a:rPr>
                  <a:t>Phase 4 (Installation and Integration)</a:t>
                </a:r>
                <a:endParaRPr lang="sv-SE" sz="1500" dirty="0">
                  <a:latin typeface="Times New Roman"/>
                  <a:ea typeface="MS Mincho"/>
                </a:endParaRPr>
              </a:p>
            </p:txBody>
          </p:sp>
          <p:sp>
            <p:nvSpPr>
              <p:cNvPr id="37" name="Pentagon 36">
                <a:extLst>
                  <a:ext uri="{FF2B5EF4-FFF2-40B4-BE49-F238E27FC236}">
                    <a16:creationId xmlns:a16="http://schemas.microsoft.com/office/drawing/2014/main" id="{6E39992B-5678-E846-8971-F8860FA97CCF}"/>
                  </a:ext>
                </a:extLst>
              </p:cNvPr>
              <p:cNvSpPr/>
              <p:nvPr/>
            </p:nvSpPr>
            <p:spPr>
              <a:xfrm>
                <a:off x="346444" y="183446"/>
                <a:ext cx="367179" cy="360040"/>
              </a:xfrm>
              <a:prstGeom prst="homePlate">
                <a:avLst>
                  <a:gd name="adj" fmla="val 26928"/>
                </a:avLst>
              </a:prstGeom>
              <a:gradFill>
                <a:gsLst>
                  <a:gs pos="0">
                    <a:srgbClr val="00B050"/>
                  </a:gs>
                  <a:gs pos="100000">
                    <a:schemeClr val="bg1"/>
                  </a:gs>
                </a:gsLst>
                <a:lin ang="10800000" scaled="1"/>
              </a:gradFill>
            </p:spPr>
            <p:style>
              <a:lnRef idx="1">
                <a:schemeClr val="accent1"/>
              </a:lnRef>
              <a:fillRef idx="3">
                <a:schemeClr val="accent1"/>
              </a:fillRef>
              <a:effectRef idx="2">
                <a:schemeClr val="accent1"/>
              </a:effectRef>
              <a:fontRef idx="minor">
                <a:schemeClr val="lt1"/>
              </a:fontRef>
            </p:style>
            <p:txBody>
              <a:bodyPr lIns="29988" tIns="0" rIns="29988" bIns="0" rtlCol="0" anchor="ctr"/>
              <a:lstStyle/>
              <a:p>
                <a:pPr algn="ctr"/>
                <a:r>
                  <a:rPr lang="en-US" sz="1333" dirty="0">
                    <a:solidFill>
                      <a:schemeClr val="tx1"/>
                    </a:solidFill>
                    <a:ea typeface="MS Mincho"/>
                    <a:cs typeface="Times New Roman"/>
                  </a:rPr>
                  <a:t>Readiness of 1</a:t>
                </a:r>
                <a:r>
                  <a:rPr lang="en-US" sz="1333" baseline="30000" dirty="0">
                    <a:solidFill>
                      <a:schemeClr val="tx1"/>
                    </a:solidFill>
                    <a:ea typeface="MS Mincho"/>
                    <a:cs typeface="Times New Roman"/>
                  </a:rPr>
                  <a:t>st</a:t>
                </a:r>
                <a:r>
                  <a:rPr lang="en-US" sz="1333" dirty="0">
                    <a:solidFill>
                      <a:schemeClr val="tx1"/>
                    </a:solidFill>
                    <a:ea typeface="MS Mincho"/>
                    <a:cs typeface="Times New Roman"/>
                  </a:rPr>
                  <a:t> set of components</a:t>
                </a:r>
                <a:endParaRPr lang="sv-SE" sz="1333" dirty="0">
                  <a:solidFill>
                    <a:schemeClr val="tx1"/>
                  </a:solidFill>
                  <a:latin typeface="Times New Roman"/>
                  <a:ea typeface="MS Mincho"/>
                </a:endParaRPr>
              </a:p>
            </p:txBody>
          </p:sp>
          <p:sp>
            <p:nvSpPr>
              <p:cNvPr id="38" name="Pentagon 37">
                <a:extLst>
                  <a:ext uri="{FF2B5EF4-FFF2-40B4-BE49-F238E27FC236}">
                    <a16:creationId xmlns:a16="http://schemas.microsoft.com/office/drawing/2014/main" id="{DD0A0151-ADDE-4940-BB54-4E050C616EC2}"/>
                  </a:ext>
                </a:extLst>
              </p:cNvPr>
              <p:cNvSpPr/>
              <p:nvPr/>
            </p:nvSpPr>
            <p:spPr>
              <a:xfrm>
                <a:off x="0" y="183446"/>
                <a:ext cx="339438" cy="360040"/>
              </a:xfrm>
              <a:prstGeom prst="homePlate">
                <a:avLst>
                  <a:gd name="adj" fmla="val 26928"/>
                </a:avLst>
              </a:prstGeom>
              <a:gradFill>
                <a:gsLst>
                  <a:gs pos="0">
                    <a:srgbClr val="0070C0"/>
                  </a:gs>
                  <a:gs pos="100000">
                    <a:schemeClr val="bg1"/>
                  </a:gs>
                </a:gsLst>
                <a:lin ang="10800000" scaled="1"/>
              </a:gradFill>
            </p:spPr>
            <p:style>
              <a:lnRef idx="1">
                <a:schemeClr val="accent1"/>
              </a:lnRef>
              <a:fillRef idx="3">
                <a:schemeClr val="accent1"/>
              </a:fillRef>
              <a:effectRef idx="2">
                <a:schemeClr val="accent1"/>
              </a:effectRef>
              <a:fontRef idx="minor">
                <a:schemeClr val="lt1"/>
              </a:fontRef>
            </p:style>
            <p:txBody>
              <a:bodyPr lIns="29988" tIns="0" rIns="29988" bIns="0" rtlCol="0" anchor="ctr"/>
              <a:lstStyle/>
              <a:p>
                <a:pPr algn="ctr"/>
                <a:r>
                  <a:rPr lang="en-US" sz="1333" dirty="0">
                    <a:solidFill>
                      <a:schemeClr val="tx1"/>
                    </a:solidFill>
                    <a:ea typeface="MS Mincho"/>
                    <a:cs typeface="Times New Roman"/>
                  </a:rPr>
                  <a:t>Phase 3</a:t>
                </a:r>
                <a:endParaRPr lang="sv-SE" sz="1333" dirty="0">
                  <a:solidFill>
                    <a:schemeClr val="tx1"/>
                  </a:solidFill>
                  <a:latin typeface="Times New Roman"/>
                  <a:ea typeface="MS Mincho"/>
                </a:endParaRPr>
              </a:p>
              <a:p>
                <a:pPr algn="ctr"/>
                <a:r>
                  <a:rPr lang="en-US" sz="1333" dirty="0">
                    <a:solidFill>
                      <a:schemeClr val="tx1"/>
                    </a:solidFill>
                    <a:ea typeface="MS Mincho"/>
                    <a:cs typeface="Times New Roman"/>
                  </a:rPr>
                  <a:t>(Manufacturing &amp; Procuring)</a:t>
                </a:r>
                <a:endParaRPr lang="sv-SE" sz="1333" dirty="0">
                  <a:solidFill>
                    <a:schemeClr val="tx1"/>
                  </a:solidFill>
                  <a:latin typeface="Times New Roman"/>
                  <a:ea typeface="MS Mincho"/>
                </a:endParaRPr>
              </a:p>
            </p:txBody>
          </p:sp>
          <p:sp>
            <p:nvSpPr>
              <p:cNvPr id="39" name="Pentagon 38">
                <a:extLst>
                  <a:ext uri="{FF2B5EF4-FFF2-40B4-BE49-F238E27FC236}">
                    <a16:creationId xmlns:a16="http://schemas.microsoft.com/office/drawing/2014/main" id="{2F77AD5B-EFDA-0C43-9CA8-7956BE0BC616}"/>
                  </a:ext>
                </a:extLst>
              </p:cNvPr>
              <p:cNvSpPr/>
              <p:nvPr/>
            </p:nvSpPr>
            <p:spPr>
              <a:xfrm>
                <a:off x="714475" y="181056"/>
                <a:ext cx="366429" cy="360040"/>
              </a:xfrm>
              <a:prstGeom prst="homePlate">
                <a:avLst>
                  <a:gd name="adj" fmla="val 26928"/>
                </a:avLst>
              </a:prstGeom>
              <a:gradFill>
                <a:gsLst>
                  <a:gs pos="0">
                    <a:srgbClr val="00B050"/>
                  </a:gs>
                  <a:gs pos="100000">
                    <a:schemeClr val="bg1"/>
                  </a:gs>
                </a:gsLst>
                <a:lin ang="10800000" scaled="1"/>
              </a:gradFill>
            </p:spPr>
            <p:style>
              <a:lnRef idx="1">
                <a:schemeClr val="accent1"/>
              </a:lnRef>
              <a:fillRef idx="3">
                <a:schemeClr val="accent1"/>
              </a:fillRef>
              <a:effectRef idx="2">
                <a:schemeClr val="accent1"/>
              </a:effectRef>
              <a:fontRef idx="minor">
                <a:schemeClr val="lt1"/>
              </a:fontRef>
            </p:style>
            <p:txBody>
              <a:bodyPr lIns="29988" tIns="0" rIns="29988" bIns="0" rtlCol="0" anchor="ctr"/>
              <a:lstStyle/>
              <a:p>
                <a:pPr algn="ctr"/>
                <a:r>
                  <a:rPr lang="en-US" sz="1333" dirty="0">
                    <a:solidFill>
                      <a:schemeClr val="tx1"/>
                    </a:solidFill>
                    <a:ea typeface="MS Mincho"/>
                    <a:cs typeface="Times New Roman"/>
                  </a:rPr>
                  <a:t>Readiness of 2</a:t>
                </a:r>
                <a:r>
                  <a:rPr lang="en-US" sz="1333" baseline="30000" dirty="0">
                    <a:solidFill>
                      <a:schemeClr val="tx1"/>
                    </a:solidFill>
                    <a:ea typeface="MS Mincho"/>
                    <a:cs typeface="Times New Roman"/>
                  </a:rPr>
                  <a:t>nd</a:t>
                </a:r>
                <a:r>
                  <a:rPr lang="en-US" sz="1333" dirty="0">
                    <a:solidFill>
                      <a:schemeClr val="tx1"/>
                    </a:solidFill>
                    <a:ea typeface="MS Mincho"/>
                    <a:cs typeface="Times New Roman"/>
                  </a:rPr>
                  <a:t> set of components</a:t>
                </a:r>
                <a:endParaRPr lang="sv-SE" sz="1333" dirty="0">
                  <a:solidFill>
                    <a:schemeClr val="tx1"/>
                  </a:solidFill>
                  <a:latin typeface="Times New Roman"/>
                  <a:ea typeface="MS Mincho"/>
                </a:endParaRPr>
              </a:p>
            </p:txBody>
          </p:sp>
          <p:sp>
            <p:nvSpPr>
              <p:cNvPr id="40" name="Pentagon 39">
                <a:extLst>
                  <a:ext uri="{FF2B5EF4-FFF2-40B4-BE49-F238E27FC236}">
                    <a16:creationId xmlns:a16="http://schemas.microsoft.com/office/drawing/2014/main" id="{0C2AE3F7-D561-5D4D-8113-D9C7F7A66B50}"/>
                  </a:ext>
                </a:extLst>
              </p:cNvPr>
              <p:cNvSpPr/>
              <p:nvPr/>
            </p:nvSpPr>
            <p:spPr>
              <a:xfrm>
                <a:off x="1203875" y="181056"/>
                <a:ext cx="359748" cy="360040"/>
              </a:xfrm>
              <a:prstGeom prst="homePlate">
                <a:avLst>
                  <a:gd name="adj" fmla="val 26928"/>
                </a:avLst>
              </a:prstGeom>
              <a:gradFill>
                <a:gsLst>
                  <a:gs pos="0">
                    <a:srgbClr val="00B050"/>
                  </a:gs>
                  <a:gs pos="100000">
                    <a:schemeClr val="bg1"/>
                  </a:gs>
                </a:gsLst>
                <a:lin ang="10800000" scaled="1"/>
              </a:gradFill>
            </p:spPr>
            <p:style>
              <a:lnRef idx="1">
                <a:schemeClr val="accent1"/>
              </a:lnRef>
              <a:fillRef idx="3">
                <a:schemeClr val="accent1"/>
              </a:fillRef>
              <a:effectRef idx="2">
                <a:schemeClr val="accent1"/>
              </a:effectRef>
              <a:fontRef idx="minor">
                <a:schemeClr val="lt1"/>
              </a:fontRef>
            </p:style>
            <p:txBody>
              <a:bodyPr lIns="29988" tIns="0" rIns="29988" bIns="0" rtlCol="0" anchor="ctr"/>
              <a:lstStyle/>
              <a:p>
                <a:pPr algn="ctr"/>
                <a:r>
                  <a:rPr lang="en-US" sz="1333" dirty="0">
                    <a:solidFill>
                      <a:schemeClr val="tx1"/>
                    </a:solidFill>
                    <a:ea typeface="MS Mincho"/>
                    <a:cs typeface="Times New Roman"/>
                  </a:rPr>
                  <a:t>Readiness of n</a:t>
                </a:r>
                <a:r>
                  <a:rPr lang="en-US" sz="1333" baseline="30000" dirty="0">
                    <a:solidFill>
                      <a:schemeClr val="tx1"/>
                    </a:solidFill>
                    <a:ea typeface="MS Mincho"/>
                    <a:cs typeface="Times New Roman"/>
                  </a:rPr>
                  <a:t>th</a:t>
                </a:r>
                <a:r>
                  <a:rPr lang="en-US" sz="1333" dirty="0">
                    <a:solidFill>
                      <a:schemeClr val="tx1"/>
                    </a:solidFill>
                    <a:ea typeface="MS Mincho"/>
                    <a:cs typeface="Times New Roman"/>
                  </a:rPr>
                  <a:t> set of components</a:t>
                </a:r>
                <a:endParaRPr lang="sv-SE" sz="1333" dirty="0">
                  <a:solidFill>
                    <a:schemeClr val="tx1"/>
                  </a:solidFill>
                  <a:latin typeface="Times New Roman"/>
                  <a:ea typeface="MS Mincho"/>
                </a:endParaRPr>
              </a:p>
            </p:txBody>
          </p:sp>
          <p:sp>
            <p:nvSpPr>
              <p:cNvPr id="41" name="Pentagon 40">
                <a:extLst>
                  <a:ext uri="{FF2B5EF4-FFF2-40B4-BE49-F238E27FC236}">
                    <a16:creationId xmlns:a16="http://schemas.microsoft.com/office/drawing/2014/main" id="{1C146BFE-A21F-8241-94EC-5DBA6FAAF227}"/>
                  </a:ext>
                </a:extLst>
              </p:cNvPr>
              <p:cNvSpPr/>
              <p:nvPr/>
            </p:nvSpPr>
            <p:spPr>
              <a:xfrm>
                <a:off x="1567089" y="181056"/>
                <a:ext cx="268019" cy="360040"/>
              </a:xfrm>
              <a:prstGeom prst="homePlate">
                <a:avLst>
                  <a:gd name="adj" fmla="val 26928"/>
                </a:avLst>
              </a:prstGeom>
              <a:gradFill>
                <a:gsLst>
                  <a:gs pos="0">
                    <a:srgbClr val="0070C0"/>
                  </a:gs>
                  <a:gs pos="100000">
                    <a:schemeClr val="bg1"/>
                  </a:gs>
                </a:gsLst>
                <a:lin ang="10800000" scaled="1"/>
              </a:gradFill>
            </p:spPr>
            <p:style>
              <a:lnRef idx="1">
                <a:schemeClr val="accent1"/>
              </a:lnRef>
              <a:fillRef idx="3">
                <a:schemeClr val="accent1"/>
              </a:fillRef>
              <a:effectRef idx="2">
                <a:schemeClr val="accent1"/>
              </a:effectRef>
              <a:fontRef idx="minor">
                <a:schemeClr val="lt1"/>
              </a:fontRef>
            </p:style>
            <p:txBody>
              <a:bodyPr lIns="29988" tIns="0" rIns="29988" bIns="0" rtlCol="0" anchor="ctr"/>
              <a:lstStyle/>
              <a:p>
                <a:pPr algn="ctr"/>
                <a:r>
                  <a:rPr lang="en-US" sz="1333" dirty="0">
                    <a:solidFill>
                      <a:schemeClr val="tx1"/>
                    </a:solidFill>
                    <a:ea typeface="MS Mincho"/>
                    <a:cs typeface="Times New Roman"/>
                  </a:rPr>
                  <a:t>Phase 4</a:t>
                </a:r>
                <a:endParaRPr lang="sv-SE" sz="1333" dirty="0">
                  <a:solidFill>
                    <a:schemeClr val="tx1"/>
                  </a:solidFill>
                  <a:latin typeface="Times New Roman"/>
                  <a:ea typeface="MS Mincho"/>
                </a:endParaRPr>
              </a:p>
              <a:p>
                <a:pPr algn="ctr"/>
                <a:r>
                  <a:rPr lang="en-US" sz="1333" dirty="0">
                    <a:solidFill>
                      <a:schemeClr val="tx1"/>
                    </a:solidFill>
                    <a:ea typeface="MS Mincho"/>
                    <a:cs typeface="Times New Roman"/>
                  </a:rPr>
                  <a:t>(Installation &amp; Integration)</a:t>
                </a:r>
                <a:endParaRPr lang="sv-SE" sz="1333" dirty="0">
                  <a:solidFill>
                    <a:schemeClr val="tx1"/>
                  </a:solidFill>
                  <a:latin typeface="Times New Roman"/>
                  <a:ea typeface="MS Mincho"/>
                </a:endParaRPr>
              </a:p>
            </p:txBody>
          </p:sp>
          <p:sp>
            <p:nvSpPr>
              <p:cNvPr id="42" name="Pentagon 41">
                <a:extLst>
                  <a:ext uri="{FF2B5EF4-FFF2-40B4-BE49-F238E27FC236}">
                    <a16:creationId xmlns:a16="http://schemas.microsoft.com/office/drawing/2014/main" id="{26ADD2B7-E00A-6B49-BCF4-79C6994D08A4}"/>
                  </a:ext>
                </a:extLst>
              </p:cNvPr>
              <p:cNvSpPr/>
              <p:nvPr/>
            </p:nvSpPr>
            <p:spPr>
              <a:xfrm>
                <a:off x="3307708" y="178666"/>
                <a:ext cx="268019" cy="360040"/>
              </a:xfrm>
              <a:prstGeom prst="homePlate">
                <a:avLst>
                  <a:gd name="adj" fmla="val 26928"/>
                </a:avLst>
              </a:prstGeom>
              <a:gradFill>
                <a:gsLst>
                  <a:gs pos="0">
                    <a:srgbClr val="0070C0"/>
                  </a:gs>
                  <a:gs pos="100000">
                    <a:schemeClr val="bg1"/>
                  </a:gs>
                </a:gsLst>
                <a:lin ang="10800000" scaled="1"/>
              </a:gradFill>
            </p:spPr>
            <p:style>
              <a:lnRef idx="1">
                <a:schemeClr val="accent1"/>
              </a:lnRef>
              <a:fillRef idx="3">
                <a:schemeClr val="accent1"/>
              </a:fillRef>
              <a:effectRef idx="2">
                <a:schemeClr val="accent1"/>
              </a:effectRef>
              <a:fontRef idx="minor">
                <a:schemeClr val="lt1"/>
              </a:fontRef>
            </p:style>
            <p:txBody>
              <a:bodyPr lIns="29988" tIns="0" rIns="29988" bIns="0" rtlCol="0" anchor="ctr"/>
              <a:lstStyle/>
              <a:p>
                <a:pPr algn="ctr"/>
                <a:r>
                  <a:rPr lang="en-US" sz="1333" dirty="0">
                    <a:solidFill>
                      <a:schemeClr val="tx1"/>
                    </a:solidFill>
                    <a:ea typeface="MS Mincho"/>
                    <a:cs typeface="Times New Roman"/>
                  </a:rPr>
                  <a:t>Phase 4</a:t>
                </a:r>
                <a:endParaRPr lang="sv-SE" sz="1333" dirty="0">
                  <a:solidFill>
                    <a:schemeClr val="tx1"/>
                  </a:solidFill>
                  <a:latin typeface="Times New Roman"/>
                  <a:ea typeface="MS Mincho"/>
                </a:endParaRPr>
              </a:p>
              <a:p>
                <a:pPr algn="ctr"/>
                <a:r>
                  <a:rPr lang="en-US" sz="1333" dirty="0">
                    <a:solidFill>
                      <a:schemeClr val="tx1"/>
                    </a:solidFill>
                    <a:ea typeface="MS Mincho"/>
                    <a:cs typeface="Times New Roman"/>
                  </a:rPr>
                  <a:t>(Installation &amp; Integration)</a:t>
                </a:r>
                <a:endParaRPr lang="sv-SE" sz="1333" dirty="0">
                  <a:solidFill>
                    <a:schemeClr val="tx1"/>
                  </a:solidFill>
                  <a:latin typeface="Times New Roman"/>
                  <a:ea typeface="MS Mincho"/>
                </a:endParaRPr>
              </a:p>
            </p:txBody>
          </p:sp>
          <p:sp>
            <p:nvSpPr>
              <p:cNvPr id="43" name="Pentagon 42">
                <a:extLst>
                  <a:ext uri="{FF2B5EF4-FFF2-40B4-BE49-F238E27FC236}">
                    <a16:creationId xmlns:a16="http://schemas.microsoft.com/office/drawing/2014/main" id="{BD2E481C-3AF8-A140-BF17-513EF47ADC10}"/>
                  </a:ext>
                </a:extLst>
              </p:cNvPr>
              <p:cNvSpPr/>
              <p:nvPr/>
            </p:nvSpPr>
            <p:spPr>
              <a:xfrm>
                <a:off x="1839841" y="178666"/>
                <a:ext cx="304129" cy="360040"/>
              </a:xfrm>
              <a:prstGeom prst="homePlate">
                <a:avLst>
                  <a:gd name="adj" fmla="val 26928"/>
                </a:avLst>
              </a:prstGeom>
              <a:gradFill>
                <a:gsLst>
                  <a:gs pos="0">
                    <a:srgbClr val="0070C0"/>
                  </a:gs>
                  <a:gs pos="100000">
                    <a:schemeClr val="bg1"/>
                  </a:gs>
                </a:gsLst>
                <a:lin ang="10800000" scaled="1"/>
              </a:gradFill>
            </p:spPr>
            <p:style>
              <a:lnRef idx="1">
                <a:schemeClr val="accent1"/>
              </a:lnRef>
              <a:fillRef idx="3">
                <a:schemeClr val="accent1"/>
              </a:fillRef>
              <a:effectRef idx="2">
                <a:schemeClr val="accent1"/>
              </a:effectRef>
              <a:fontRef idx="minor">
                <a:schemeClr val="lt1"/>
              </a:fontRef>
            </p:style>
            <p:txBody>
              <a:bodyPr lIns="29988" tIns="0" rIns="29988" bIns="0" rtlCol="0" anchor="ctr"/>
              <a:lstStyle/>
              <a:p>
                <a:pPr algn="ctr"/>
                <a:r>
                  <a:rPr lang="en-US" sz="1333" dirty="0">
                    <a:solidFill>
                      <a:schemeClr val="tx1"/>
                    </a:solidFill>
                    <a:ea typeface="MS Mincho"/>
                    <a:cs typeface="Times New Roman"/>
                  </a:rPr>
                  <a:t>Phase 5</a:t>
                </a:r>
                <a:endParaRPr lang="sv-SE" sz="1333" dirty="0">
                  <a:solidFill>
                    <a:schemeClr val="tx1"/>
                  </a:solidFill>
                  <a:latin typeface="Times New Roman"/>
                  <a:ea typeface="MS Mincho"/>
                </a:endParaRPr>
              </a:p>
              <a:p>
                <a:pPr algn="ctr"/>
                <a:r>
                  <a:rPr lang="en-US" sz="1333" dirty="0">
                    <a:solidFill>
                      <a:schemeClr val="tx1"/>
                    </a:solidFill>
                    <a:ea typeface="MS Mincho"/>
                    <a:cs typeface="Times New Roman"/>
                  </a:rPr>
                  <a:t>(Hot Commissioning)</a:t>
                </a:r>
                <a:endParaRPr lang="sv-SE" sz="1333" dirty="0">
                  <a:solidFill>
                    <a:schemeClr val="tx1"/>
                  </a:solidFill>
                  <a:latin typeface="Times New Roman"/>
                  <a:ea typeface="MS Mincho"/>
                </a:endParaRPr>
              </a:p>
            </p:txBody>
          </p:sp>
        </p:grpSp>
        <p:sp>
          <p:nvSpPr>
            <p:cNvPr id="30" name="Diamond 29">
              <a:extLst>
                <a:ext uri="{FF2B5EF4-FFF2-40B4-BE49-F238E27FC236}">
                  <a16:creationId xmlns:a16="http://schemas.microsoft.com/office/drawing/2014/main" id="{97CD3706-A80F-5942-8CFB-E92C17854584}"/>
                </a:ext>
              </a:extLst>
            </p:cNvPr>
            <p:cNvSpPr/>
            <p:nvPr/>
          </p:nvSpPr>
          <p:spPr>
            <a:xfrm>
              <a:off x="3922815" y="846823"/>
              <a:ext cx="168275" cy="199390"/>
            </a:xfrm>
            <a:prstGeom prst="diamond">
              <a:avLst/>
            </a:prstGeom>
            <a:solidFill>
              <a:srgbClr val="FF0000"/>
            </a:solidFill>
          </p:spPr>
          <p:style>
            <a:lnRef idx="1">
              <a:schemeClr val="accent1"/>
            </a:lnRef>
            <a:fillRef idx="3">
              <a:schemeClr val="accent1"/>
            </a:fillRef>
            <a:effectRef idx="2">
              <a:schemeClr val="accent1"/>
            </a:effectRef>
            <a:fontRef idx="minor">
              <a:schemeClr val="lt1"/>
            </a:fontRef>
          </p:style>
          <p:txBody>
            <a:bodyPr lIns="76173" tIns="38088" rIns="76173" bIns="38088" rtlCol="0" anchor="ctr"/>
            <a:lstStyle/>
            <a:p>
              <a:endParaRPr lang="sv-SE" sz="1500"/>
            </a:p>
          </p:txBody>
        </p:sp>
        <p:sp>
          <p:nvSpPr>
            <p:cNvPr id="31" name="Diamond 30">
              <a:extLst>
                <a:ext uri="{FF2B5EF4-FFF2-40B4-BE49-F238E27FC236}">
                  <a16:creationId xmlns:a16="http://schemas.microsoft.com/office/drawing/2014/main" id="{397E3F4C-7561-F64D-8FEA-603545D559FC}"/>
                </a:ext>
              </a:extLst>
            </p:cNvPr>
            <p:cNvSpPr/>
            <p:nvPr/>
          </p:nvSpPr>
          <p:spPr>
            <a:xfrm>
              <a:off x="1734655" y="854439"/>
              <a:ext cx="172085" cy="207010"/>
            </a:xfrm>
            <a:prstGeom prst="diamond">
              <a:avLst/>
            </a:prstGeom>
            <a:solidFill>
              <a:srgbClr val="FFC000"/>
            </a:solidFill>
          </p:spPr>
          <p:style>
            <a:lnRef idx="1">
              <a:schemeClr val="accent1"/>
            </a:lnRef>
            <a:fillRef idx="3">
              <a:schemeClr val="accent1"/>
            </a:fillRef>
            <a:effectRef idx="2">
              <a:schemeClr val="accent1"/>
            </a:effectRef>
            <a:fontRef idx="minor">
              <a:schemeClr val="lt1"/>
            </a:fontRef>
          </p:style>
          <p:txBody>
            <a:bodyPr lIns="76173" tIns="38088" rIns="76173" bIns="38088" rtlCol="0" anchor="ctr"/>
            <a:lstStyle/>
            <a:p>
              <a:endParaRPr lang="sv-SE" sz="1500"/>
            </a:p>
          </p:txBody>
        </p:sp>
        <p:sp>
          <p:nvSpPr>
            <p:cNvPr id="32" name="Text Box 23">
              <a:extLst>
                <a:ext uri="{FF2B5EF4-FFF2-40B4-BE49-F238E27FC236}">
                  <a16:creationId xmlns:a16="http://schemas.microsoft.com/office/drawing/2014/main" id="{E1A4035D-1F4F-D344-BC58-F88147A4B94A}"/>
                </a:ext>
              </a:extLst>
            </p:cNvPr>
            <p:cNvSpPr txBox="1"/>
            <p:nvPr/>
          </p:nvSpPr>
          <p:spPr>
            <a:xfrm>
              <a:off x="1397934" y="1052008"/>
              <a:ext cx="577148" cy="26543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76200" tIns="38100" rIns="76200" bIns="38100" numCol="1" spcCol="0" rtlCol="0" fromWordArt="0" anchor="ctr" anchorCtr="0" forceAA="0" compatLnSpc="1">
              <a:prstTxWarp prst="textNoShape">
                <a:avLst/>
              </a:prstTxWarp>
              <a:noAutofit/>
            </a:bodyPr>
            <a:lstStyle/>
            <a:p>
              <a:pPr algn="ctr"/>
              <a:r>
                <a:rPr lang="en-US" sz="1333" dirty="0">
                  <a:solidFill>
                    <a:schemeClr val="tx1"/>
                  </a:solidFill>
                  <a:ea typeface="MS Mincho"/>
                  <a:cs typeface="Times New Roman"/>
                </a:rPr>
                <a:t>Sub-TG4. 1</a:t>
              </a:r>
              <a:endParaRPr lang="sv-SE" sz="1333" dirty="0">
                <a:solidFill>
                  <a:schemeClr val="tx1"/>
                </a:solidFill>
                <a:latin typeface="Times New Roman"/>
                <a:ea typeface="MS Mincho"/>
              </a:endParaRPr>
            </a:p>
          </p:txBody>
        </p:sp>
        <p:sp>
          <p:nvSpPr>
            <p:cNvPr id="33" name="Diamond 32">
              <a:extLst>
                <a:ext uri="{FF2B5EF4-FFF2-40B4-BE49-F238E27FC236}">
                  <a16:creationId xmlns:a16="http://schemas.microsoft.com/office/drawing/2014/main" id="{1DAF5937-9852-EC45-93B3-A2417FFDEBFA}"/>
                </a:ext>
              </a:extLst>
            </p:cNvPr>
            <p:cNvSpPr/>
            <p:nvPr/>
          </p:nvSpPr>
          <p:spPr>
            <a:xfrm>
              <a:off x="2691145" y="850894"/>
              <a:ext cx="172085" cy="207010"/>
            </a:xfrm>
            <a:prstGeom prst="diamond">
              <a:avLst/>
            </a:prstGeom>
            <a:solidFill>
              <a:srgbClr val="FFC000"/>
            </a:solidFill>
          </p:spPr>
          <p:style>
            <a:lnRef idx="1">
              <a:schemeClr val="accent1"/>
            </a:lnRef>
            <a:fillRef idx="3">
              <a:schemeClr val="accent1"/>
            </a:fillRef>
            <a:effectRef idx="2">
              <a:schemeClr val="accent1"/>
            </a:effectRef>
            <a:fontRef idx="minor">
              <a:schemeClr val="lt1"/>
            </a:fontRef>
          </p:style>
          <p:txBody>
            <a:bodyPr lIns="76173" tIns="38088" rIns="76173" bIns="38088" rtlCol="0" anchor="ctr"/>
            <a:lstStyle/>
            <a:p>
              <a:endParaRPr lang="sv-SE" sz="1500"/>
            </a:p>
          </p:txBody>
        </p:sp>
        <p:sp>
          <p:nvSpPr>
            <p:cNvPr id="34" name="Text Box 23">
              <a:extLst>
                <a:ext uri="{FF2B5EF4-FFF2-40B4-BE49-F238E27FC236}">
                  <a16:creationId xmlns:a16="http://schemas.microsoft.com/office/drawing/2014/main" id="{EDA0166B-95ED-E745-8F4F-5C7318836D26}"/>
                </a:ext>
              </a:extLst>
            </p:cNvPr>
            <p:cNvSpPr txBox="1"/>
            <p:nvPr/>
          </p:nvSpPr>
          <p:spPr>
            <a:xfrm>
              <a:off x="2496203" y="1051006"/>
              <a:ext cx="577148" cy="26543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76200" tIns="38100" rIns="76200" bIns="38100" numCol="1" spcCol="0" rtlCol="0" fromWordArt="0" anchor="ctr" anchorCtr="0" forceAA="0" compatLnSpc="1">
              <a:prstTxWarp prst="textNoShape">
                <a:avLst/>
              </a:prstTxWarp>
              <a:noAutofit/>
            </a:bodyPr>
            <a:lstStyle/>
            <a:p>
              <a:pPr algn="ctr"/>
              <a:r>
                <a:rPr lang="en-US" sz="1333" dirty="0">
                  <a:solidFill>
                    <a:schemeClr val="tx1"/>
                  </a:solidFill>
                  <a:ea typeface="MS Mincho"/>
                  <a:cs typeface="Times New Roman"/>
                </a:rPr>
                <a:t>Sub-TG4. 2</a:t>
              </a:r>
              <a:endParaRPr lang="sv-SE" sz="1333" dirty="0">
                <a:solidFill>
                  <a:schemeClr val="tx1"/>
                </a:solidFill>
                <a:latin typeface="Times New Roman"/>
                <a:ea typeface="MS Mincho"/>
              </a:endParaRPr>
            </a:p>
          </p:txBody>
        </p:sp>
        <p:sp>
          <p:nvSpPr>
            <p:cNvPr id="35" name="Text Box 23">
              <a:extLst>
                <a:ext uri="{FF2B5EF4-FFF2-40B4-BE49-F238E27FC236}">
                  <a16:creationId xmlns:a16="http://schemas.microsoft.com/office/drawing/2014/main" id="{9587B230-5268-D141-8F39-3CE8265975FC}"/>
                </a:ext>
              </a:extLst>
            </p:cNvPr>
            <p:cNvSpPr txBox="1"/>
            <p:nvPr/>
          </p:nvSpPr>
          <p:spPr>
            <a:xfrm>
              <a:off x="3718381" y="1069298"/>
              <a:ext cx="577148" cy="455389"/>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76200" tIns="38100" rIns="76200" bIns="38100" numCol="1" spcCol="0" rtlCol="0" fromWordArt="0" anchor="ctr" anchorCtr="0" forceAA="0" compatLnSpc="1">
              <a:prstTxWarp prst="textNoShape">
                <a:avLst/>
              </a:prstTxWarp>
              <a:noAutofit/>
            </a:bodyPr>
            <a:lstStyle/>
            <a:p>
              <a:pPr algn="ctr"/>
              <a:r>
                <a:rPr lang="en-US" sz="1333" dirty="0">
                  <a:solidFill>
                    <a:schemeClr val="tx1"/>
                  </a:solidFill>
                  <a:latin typeface="Calibri" panose="020F0502020204030204" pitchFamily="34" charset="0"/>
                  <a:ea typeface="MS Mincho"/>
                  <a:cs typeface="Calibri" panose="020F0502020204030204" pitchFamily="34" charset="0"/>
                </a:rPr>
                <a:t>Sub-TG4.n</a:t>
              </a:r>
            </a:p>
            <a:p>
              <a:pPr algn="ctr"/>
              <a:r>
                <a:rPr lang="en-US" sz="1333" dirty="0">
                  <a:solidFill>
                    <a:schemeClr val="tx1"/>
                  </a:solidFill>
                  <a:latin typeface="Calibri" panose="020F0502020204030204" pitchFamily="34" charset="0"/>
                  <a:ea typeface="MS Mincho"/>
                  <a:cs typeface="Calibri" panose="020F0502020204030204" pitchFamily="34" charset="0"/>
                </a:rPr>
                <a:t>and </a:t>
              </a:r>
            </a:p>
            <a:p>
              <a:pPr algn="ctr"/>
              <a:r>
                <a:rPr lang="en-US" sz="1333" dirty="0">
                  <a:solidFill>
                    <a:schemeClr val="tx1"/>
                  </a:solidFill>
                  <a:latin typeface="Calibri" panose="020F0502020204030204" pitchFamily="34" charset="0"/>
                  <a:ea typeface="MS Mincho"/>
                  <a:cs typeface="Calibri" panose="020F0502020204030204" pitchFamily="34" charset="0"/>
                </a:rPr>
                <a:t>Final TG4</a:t>
              </a:r>
              <a:endParaRPr lang="sv-SE" sz="1333" dirty="0">
                <a:solidFill>
                  <a:schemeClr val="tx1"/>
                </a:solidFill>
                <a:latin typeface="Calibri" panose="020F0502020204030204" pitchFamily="34" charset="0"/>
                <a:ea typeface="MS Mincho"/>
                <a:cs typeface="Calibri" panose="020F0502020204030204" pitchFamily="34" charset="0"/>
              </a:endParaRPr>
            </a:p>
          </p:txBody>
        </p:sp>
      </p:grpSp>
      <p:sp>
        <p:nvSpPr>
          <p:cNvPr id="44" name="Content Placeholder 2">
            <a:extLst>
              <a:ext uri="{FF2B5EF4-FFF2-40B4-BE49-F238E27FC236}">
                <a16:creationId xmlns:a16="http://schemas.microsoft.com/office/drawing/2014/main" id="{BBAB497E-FAB4-224D-BE93-836750123FD0}"/>
              </a:ext>
            </a:extLst>
          </p:cNvPr>
          <p:cNvSpPr txBox="1">
            <a:spLocks/>
          </p:cNvSpPr>
          <p:nvPr/>
        </p:nvSpPr>
        <p:spPr>
          <a:xfrm>
            <a:off x="0" y="4081636"/>
            <a:ext cx="9144000" cy="1008112"/>
          </a:xfrm>
          <a:prstGeom prst="rect">
            <a:avLst/>
          </a:prstGeom>
        </p:spPr>
        <p:txBody>
          <a:bodyPr vert="horz" lIns="0" tIns="0" rIns="0" bIns="0" rtlCol="0">
            <a:noAutofit/>
          </a:bodyPr>
          <a:lstStyle>
            <a:lvl1pPr marL="0" indent="0" algn="l" defTabSz="457200" rtl="0" eaLnBrk="1" latinLnBrk="0" hangingPunct="1">
              <a:lnSpc>
                <a:spcPts val="2400"/>
              </a:lnSpc>
              <a:spcBef>
                <a:spcPct val="20000"/>
              </a:spcBef>
              <a:spcAft>
                <a:spcPts val="1200"/>
              </a:spcAft>
              <a:buFont typeface="Wingdings" charset="2"/>
              <a:buNone/>
              <a:defRPr sz="2000" kern="1200">
                <a:solidFill>
                  <a:srgbClr val="0094CA"/>
                </a:solidFill>
                <a:latin typeface="+mn-lt"/>
                <a:ea typeface="+mn-ea"/>
                <a:cs typeface="+mn-cs"/>
              </a:defRPr>
            </a:lvl1pPr>
            <a:lvl2pPr marL="457200" indent="0" algn="l" defTabSz="457200" rtl="0" eaLnBrk="1" latinLnBrk="0" hangingPunct="1">
              <a:spcBef>
                <a:spcPct val="20000"/>
              </a:spcBef>
              <a:buFont typeface="Wingdings" charset="2"/>
              <a:buNone/>
              <a:defRPr sz="2000" kern="1200">
                <a:solidFill>
                  <a:srgbClr val="0094CA"/>
                </a:solidFill>
                <a:latin typeface="+mn-lt"/>
                <a:ea typeface="+mn-ea"/>
                <a:cs typeface="+mn-cs"/>
              </a:defRPr>
            </a:lvl2pPr>
            <a:lvl3pPr marL="914400" indent="0" algn="l" defTabSz="457200" rtl="0" eaLnBrk="1" latinLnBrk="0" hangingPunct="1">
              <a:spcBef>
                <a:spcPct val="20000"/>
              </a:spcBef>
              <a:buFont typeface="Wingdings" charset="2"/>
              <a:buNone/>
              <a:defRPr sz="2000" kern="1200">
                <a:solidFill>
                  <a:srgbClr val="0094CA"/>
                </a:solidFill>
                <a:latin typeface="+mn-lt"/>
                <a:ea typeface="+mn-ea"/>
                <a:cs typeface="+mn-cs"/>
              </a:defRPr>
            </a:lvl3pPr>
            <a:lvl4pPr marL="1371600" indent="0" algn="l" defTabSz="457200" rtl="0" eaLnBrk="1" latinLnBrk="0" hangingPunct="1">
              <a:spcBef>
                <a:spcPct val="20000"/>
              </a:spcBef>
              <a:buFont typeface="Wingdings" charset="2"/>
              <a:buNone/>
              <a:defRPr sz="2000" kern="1200">
                <a:solidFill>
                  <a:srgbClr val="0094CA"/>
                </a:solidFill>
                <a:latin typeface="+mn-lt"/>
                <a:ea typeface="+mn-ea"/>
                <a:cs typeface="+mn-cs"/>
              </a:defRPr>
            </a:lvl4pPr>
            <a:lvl5pPr marL="1828800" indent="0" algn="l" defTabSz="457200" rtl="0" eaLnBrk="1" latinLnBrk="0" hangingPunct="1">
              <a:spcBef>
                <a:spcPct val="20000"/>
              </a:spcBef>
              <a:buFont typeface="Wingdings" charset="2"/>
              <a:buNone/>
              <a:defRPr sz="2000" kern="1200">
                <a:solidFill>
                  <a:srgbClr val="0094CA"/>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lnSpc>
                <a:spcPct val="100000"/>
              </a:lnSpc>
              <a:spcBef>
                <a:spcPts val="333"/>
              </a:spcBef>
              <a:spcAft>
                <a:spcPts val="0"/>
              </a:spcAft>
            </a:pPr>
            <a:r>
              <a:rPr lang="en-GB" sz="2100" b="1" dirty="0">
                <a:solidFill>
                  <a:schemeClr val="tx1"/>
                </a:solidFill>
                <a:latin typeface="Titillium" pitchFamily="2" charset="77"/>
              </a:rPr>
              <a:t>Goal</a:t>
            </a:r>
            <a:r>
              <a:rPr lang="en-GB" sz="2100" dirty="0">
                <a:solidFill>
                  <a:schemeClr val="tx1"/>
                </a:solidFill>
                <a:latin typeface="Titillium" pitchFamily="2" charset="77"/>
              </a:rPr>
              <a:t>: Facilitate early installation, establish sequence and respect dependencies</a:t>
            </a:r>
          </a:p>
          <a:p>
            <a:pPr algn="ctr">
              <a:lnSpc>
                <a:spcPct val="100000"/>
              </a:lnSpc>
              <a:spcBef>
                <a:spcPts val="333"/>
              </a:spcBef>
              <a:spcAft>
                <a:spcPts val="0"/>
              </a:spcAft>
            </a:pPr>
            <a:endParaRPr lang="en-GB" sz="2100" dirty="0">
              <a:solidFill>
                <a:schemeClr val="tx1"/>
              </a:solidFill>
              <a:latin typeface="Titillium" pitchFamily="2" charset="77"/>
            </a:endParaRPr>
          </a:p>
          <a:p>
            <a:pPr algn="ctr">
              <a:lnSpc>
                <a:spcPct val="100000"/>
              </a:lnSpc>
              <a:spcBef>
                <a:spcPts val="333"/>
              </a:spcBef>
              <a:spcAft>
                <a:spcPts val="0"/>
              </a:spcAft>
            </a:pPr>
            <a:r>
              <a:rPr lang="en-GB" sz="2100" b="1" dirty="0">
                <a:solidFill>
                  <a:schemeClr val="tx1"/>
                </a:solidFill>
                <a:latin typeface="Titillium" pitchFamily="2" charset="77"/>
              </a:rPr>
              <a:t>Challenge</a:t>
            </a:r>
            <a:r>
              <a:rPr lang="en-GB" sz="2100" dirty="0">
                <a:solidFill>
                  <a:schemeClr val="tx1"/>
                </a:solidFill>
                <a:latin typeface="Titillium" pitchFamily="2" charset="77"/>
              </a:rPr>
              <a:t>: Complex review process and schedule</a:t>
            </a:r>
          </a:p>
        </p:txBody>
      </p:sp>
      <p:sp>
        <p:nvSpPr>
          <p:cNvPr id="45" name="Oval 44">
            <a:extLst>
              <a:ext uri="{FF2B5EF4-FFF2-40B4-BE49-F238E27FC236}">
                <a16:creationId xmlns:a16="http://schemas.microsoft.com/office/drawing/2014/main" id="{1A90A610-5C1C-894D-95D8-4015059A42C6}"/>
              </a:ext>
            </a:extLst>
          </p:cNvPr>
          <p:cNvSpPr/>
          <p:nvPr/>
        </p:nvSpPr>
        <p:spPr>
          <a:xfrm>
            <a:off x="4611703" y="2425452"/>
            <a:ext cx="72008" cy="72008"/>
          </a:xfrm>
          <a:prstGeom prst="ellipse">
            <a:avLst/>
          </a:prstGeom>
          <a:solidFill>
            <a:srgbClr val="E4F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BDD40A3B-3AA0-8949-A56D-8A71A3F7EDC1}"/>
              </a:ext>
            </a:extLst>
          </p:cNvPr>
          <p:cNvSpPr/>
          <p:nvPr/>
        </p:nvSpPr>
        <p:spPr>
          <a:xfrm>
            <a:off x="4764103" y="2425452"/>
            <a:ext cx="72008" cy="72008"/>
          </a:xfrm>
          <a:prstGeom prst="ellipse">
            <a:avLst/>
          </a:prstGeom>
          <a:solidFill>
            <a:srgbClr val="95D1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a:extLst>
              <a:ext uri="{FF2B5EF4-FFF2-40B4-BE49-F238E27FC236}">
                <a16:creationId xmlns:a16="http://schemas.microsoft.com/office/drawing/2014/main" id="{9F2EB92A-0687-E44A-827A-EA34E25FE5A0}"/>
              </a:ext>
            </a:extLst>
          </p:cNvPr>
          <p:cNvSpPr/>
          <p:nvPr/>
        </p:nvSpPr>
        <p:spPr>
          <a:xfrm>
            <a:off x="4916503" y="2425452"/>
            <a:ext cx="72008" cy="72008"/>
          </a:xfrm>
          <a:prstGeom prst="ellipse">
            <a:avLst/>
          </a:prstGeom>
          <a:solidFill>
            <a:srgbClr val="4CB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Pentagon 47">
            <a:extLst>
              <a:ext uri="{FF2B5EF4-FFF2-40B4-BE49-F238E27FC236}">
                <a16:creationId xmlns:a16="http://schemas.microsoft.com/office/drawing/2014/main" id="{9AAC8286-8654-5344-B7AF-C61FE8D270CF}"/>
              </a:ext>
            </a:extLst>
          </p:cNvPr>
          <p:cNvSpPr/>
          <p:nvPr/>
        </p:nvSpPr>
        <p:spPr>
          <a:xfrm>
            <a:off x="3211253" y="3092873"/>
            <a:ext cx="792108" cy="405239"/>
          </a:xfrm>
          <a:prstGeom prst="homePlate">
            <a:avLst>
              <a:gd name="adj" fmla="val 26928"/>
            </a:avLst>
          </a:prstGeom>
          <a:gradFill>
            <a:gsLst>
              <a:gs pos="0">
                <a:srgbClr val="0070C0"/>
              </a:gs>
              <a:gs pos="100000">
                <a:schemeClr val="bg1"/>
              </a:gs>
            </a:gsLst>
            <a:lin ang="10800000" scaled="1"/>
          </a:gradFill>
        </p:spPr>
        <p:style>
          <a:lnRef idx="1">
            <a:schemeClr val="accent1"/>
          </a:lnRef>
          <a:fillRef idx="3">
            <a:schemeClr val="accent1"/>
          </a:fillRef>
          <a:effectRef idx="2">
            <a:schemeClr val="accent1"/>
          </a:effectRef>
          <a:fontRef idx="minor">
            <a:schemeClr val="lt1"/>
          </a:fontRef>
        </p:style>
        <p:txBody>
          <a:bodyPr lIns="29988" tIns="0" rIns="29988" bIns="0" rtlCol="0" anchor="ctr"/>
          <a:lstStyle/>
          <a:p>
            <a:pPr algn="ctr"/>
            <a:r>
              <a:rPr lang="en-US" sz="1000" dirty="0">
                <a:solidFill>
                  <a:schemeClr val="tx1"/>
                </a:solidFill>
                <a:ea typeface="MS Mincho"/>
                <a:cs typeface="Times New Roman"/>
              </a:rPr>
              <a:t>Phase 4</a:t>
            </a:r>
            <a:endParaRPr lang="sv-SE" sz="1000" dirty="0">
              <a:solidFill>
                <a:schemeClr val="tx1"/>
              </a:solidFill>
              <a:latin typeface="Times New Roman"/>
              <a:ea typeface="MS Mincho"/>
            </a:endParaRPr>
          </a:p>
          <a:p>
            <a:pPr algn="ctr"/>
            <a:r>
              <a:rPr lang="en-US" sz="1000" dirty="0">
                <a:solidFill>
                  <a:schemeClr val="tx1"/>
                </a:solidFill>
                <a:ea typeface="MS Mincho"/>
                <a:cs typeface="Times New Roman"/>
              </a:rPr>
              <a:t>(</a:t>
            </a:r>
            <a:r>
              <a:rPr lang="en-US" sz="1000" dirty="0" err="1">
                <a:solidFill>
                  <a:schemeClr val="tx1"/>
                </a:solidFill>
                <a:ea typeface="MS Mincho"/>
                <a:cs typeface="Times New Roman"/>
              </a:rPr>
              <a:t>Inst&amp;Integ</a:t>
            </a:r>
            <a:r>
              <a:rPr lang="en-US" sz="1000" dirty="0">
                <a:solidFill>
                  <a:schemeClr val="tx1"/>
                </a:solidFill>
                <a:ea typeface="MS Mincho"/>
                <a:cs typeface="Times New Roman"/>
              </a:rPr>
              <a:t>)</a:t>
            </a:r>
            <a:endParaRPr lang="sv-SE" sz="1000" dirty="0">
              <a:solidFill>
                <a:schemeClr val="tx1"/>
              </a:solidFill>
              <a:latin typeface="Times New Roman"/>
              <a:ea typeface="MS Mincho"/>
            </a:endParaRPr>
          </a:p>
        </p:txBody>
      </p:sp>
      <p:sp>
        <p:nvSpPr>
          <p:cNvPr id="49" name="Pentagon 48">
            <a:extLst>
              <a:ext uri="{FF2B5EF4-FFF2-40B4-BE49-F238E27FC236}">
                <a16:creationId xmlns:a16="http://schemas.microsoft.com/office/drawing/2014/main" id="{4AD4B991-E5CA-7B40-B18B-65B3BBCFEDC9}"/>
              </a:ext>
            </a:extLst>
          </p:cNvPr>
          <p:cNvSpPr/>
          <p:nvPr/>
        </p:nvSpPr>
        <p:spPr>
          <a:xfrm>
            <a:off x="5000619" y="3082149"/>
            <a:ext cx="792108" cy="405239"/>
          </a:xfrm>
          <a:prstGeom prst="homePlate">
            <a:avLst>
              <a:gd name="adj" fmla="val 26928"/>
            </a:avLst>
          </a:prstGeom>
          <a:gradFill>
            <a:gsLst>
              <a:gs pos="0">
                <a:srgbClr val="0070C0"/>
              </a:gs>
              <a:gs pos="100000">
                <a:schemeClr val="bg1"/>
              </a:gs>
            </a:gsLst>
            <a:lin ang="10800000" scaled="1"/>
          </a:gradFill>
        </p:spPr>
        <p:style>
          <a:lnRef idx="1">
            <a:schemeClr val="accent1"/>
          </a:lnRef>
          <a:fillRef idx="3">
            <a:schemeClr val="accent1"/>
          </a:fillRef>
          <a:effectRef idx="2">
            <a:schemeClr val="accent1"/>
          </a:effectRef>
          <a:fontRef idx="minor">
            <a:schemeClr val="lt1"/>
          </a:fontRef>
        </p:style>
        <p:txBody>
          <a:bodyPr lIns="29988" tIns="0" rIns="29988" bIns="0" rtlCol="0" anchor="ctr"/>
          <a:lstStyle/>
          <a:p>
            <a:pPr algn="ctr"/>
            <a:r>
              <a:rPr lang="en-US" sz="1000" dirty="0">
                <a:solidFill>
                  <a:schemeClr val="tx1"/>
                </a:solidFill>
                <a:ea typeface="MS Mincho"/>
                <a:cs typeface="Times New Roman"/>
              </a:rPr>
              <a:t>Phase 4</a:t>
            </a:r>
            <a:endParaRPr lang="sv-SE" sz="1000" dirty="0">
              <a:solidFill>
                <a:schemeClr val="tx1"/>
              </a:solidFill>
              <a:latin typeface="Times New Roman"/>
              <a:ea typeface="MS Mincho"/>
            </a:endParaRPr>
          </a:p>
          <a:p>
            <a:pPr algn="ctr"/>
            <a:r>
              <a:rPr lang="en-US" sz="1000" dirty="0">
                <a:solidFill>
                  <a:schemeClr val="tx1"/>
                </a:solidFill>
                <a:ea typeface="MS Mincho"/>
                <a:cs typeface="Times New Roman"/>
              </a:rPr>
              <a:t>(</a:t>
            </a:r>
            <a:r>
              <a:rPr lang="en-US" sz="1000" dirty="0" err="1">
                <a:solidFill>
                  <a:schemeClr val="tx1"/>
                </a:solidFill>
                <a:ea typeface="MS Mincho"/>
                <a:cs typeface="Times New Roman"/>
              </a:rPr>
              <a:t>Inst&amp;Integ</a:t>
            </a:r>
            <a:r>
              <a:rPr lang="en-US" sz="1000" dirty="0">
                <a:solidFill>
                  <a:schemeClr val="tx1"/>
                </a:solidFill>
                <a:ea typeface="MS Mincho"/>
                <a:cs typeface="Times New Roman"/>
              </a:rPr>
              <a:t>)</a:t>
            </a:r>
            <a:endParaRPr lang="sv-SE" sz="1000" dirty="0">
              <a:solidFill>
                <a:schemeClr val="tx1"/>
              </a:solidFill>
              <a:latin typeface="Times New Roman"/>
              <a:ea typeface="MS Mincho"/>
            </a:endParaRPr>
          </a:p>
        </p:txBody>
      </p:sp>
      <p:sp>
        <p:nvSpPr>
          <p:cNvPr id="50" name="Pentagon 49">
            <a:extLst>
              <a:ext uri="{FF2B5EF4-FFF2-40B4-BE49-F238E27FC236}">
                <a16:creationId xmlns:a16="http://schemas.microsoft.com/office/drawing/2014/main" id="{801DB74E-C637-C744-8658-20411D2CD7F6}"/>
              </a:ext>
            </a:extLst>
          </p:cNvPr>
          <p:cNvSpPr/>
          <p:nvPr/>
        </p:nvSpPr>
        <p:spPr>
          <a:xfrm>
            <a:off x="6967120" y="3082148"/>
            <a:ext cx="792108" cy="405239"/>
          </a:xfrm>
          <a:prstGeom prst="homePlate">
            <a:avLst>
              <a:gd name="adj" fmla="val 26928"/>
            </a:avLst>
          </a:prstGeom>
          <a:gradFill>
            <a:gsLst>
              <a:gs pos="0">
                <a:srgbClr val="0070C0"/>
              </a:gs>
              <a:gs pos="100000">
                <a:schemeClr val="bg1"/>
              </a:gs>
            </a:gsLst>
            <a:lin ang="10800000" scaled="1"/>
          </a:gradFill>
        </p:spPr>
        <p:style>
          <a:lnRef idx="1">
            <a:schemeClr val="accent1"/>
          </a:lnRef>
          <a:fillRef idx="3">
            <a:schemeClr val="accent1"/>
          </a:fillRef>
          <a:effectRef idx="2">
            <a:schemeClr val="accent1"/>
          </a:effectRef>
          <a:fontRef idx="minor">
            <a:schemeClr val="lt1"/>
          </a:fontRef>
        </p:style>
        <p:txBody>
          <a:bodyPr lIns="29988" tIns="0" rIns="29988" bIns="0" rtlCol="0" anchor="ctr"/>
          <a:lstStyle/>
          <a:p>
            <a:pPr algn="ctr"/>
            <a:r>
              <a:rPr lang="en-US" sz="1000" dirty="0">
                <a:solidFill>
                  <a:schemeClr val="tx1"/>
                </a:solidFill>
                <a:ea typeface="MS Mincho"/>
                <a:cs typeface="Times New Roman"/>
              </a:rPr>
              <a:t>Phase 4</a:t>
            </a:r>
            <a:endParaRPr lang="sv-SE" sz="1000" dirty="0">
              <a:solidFill>
                <a:schemeClr val="tx1"/>
              </a:solidFill>
              <a:latin typeface="Times New Roman"/>
              <a:ea typeface="MS Mincho"/>
            </a:endParaRPr>
          </a:p>
          <a:p>
            <a:pPr algn="ctr"/>
            <a:r>
              <a:rPr lang="en-US" sz="1000" dirty="0">
                <a:solidFill>
                  <a:schemeClr val="tx1"/>
                </a:solidFill>
                <a:ea typeface="MS Mincho"/>
                <a:cs typeface="Times New Roman"/>
              </a:rPr>
              <a:t>(</a:t>
            </a:r>
            <a:r>
              <a:rPr lang="en-US" sz="1000" dirty="0" err="1">
                <a:solidFill>
                  <a:schemeClr val="tx1"/>
                </a:solidFill>
                <a:ea typeface="MS Mincho"/>
                <a:cs typeface="Times New Roman"/>
              </a:rPr>
              <a:t>Inst&amp;Integ</a:t>
            </a:r>
            <a:r>
              <a:rPr lang="en-US" sz="1000" dirty="0">
                <a:solidFill>
                  <a:schemeClr val="tx1"/>
                </a:solidFill>
                <a:ea typeface="MS Mincho"/>
                <a:cs typeface="Times New Roman"/>
              </a:rPr>
              <a:t>)</a:t>
            </a:r>
            <a:endParaRPr lang="sv-SE" sz="1000" dirty="0">
              <a:solidFill>
                <a:schemeClr val="tx1"/>
              </a:solidFill>
              <a:latin typeface="Times New Roman"/>
              <a:ea typeface="MS Mincho"/>
            </a:endParaRPr>
          </a:p>
        </p:txBody>
      </p:sp>
    </p:spTree>
    <p:extLst>
      <p:ext uri="{BB962C8B-B14F-4D97-AF65-F5344CB8AC3E}">
        <p14:creationId xmlns:p14="http://schemas.microsoft.com/office/powerpoint/2010/main" val="3044758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A6D36-56A9-814A-9BA0-FF373CF63CF3}"/>
              </a:ext>
            </a:extLst>
          </p:cNvPr>
          <p:cNvSpPr>
            <a:spLocks noGrp="1"/>
          </p:cNvSpPr>
          <p:nvPr>
            <p:ph type="title"/>
          </p:nvPr>
        </p:nvSpPr>
        <p:spPr/>
        <p:txBody>
          <a:bodyPr/>
          <a:lstStyle/>
          <a:p>
            <a:r>
              <a:rPr lang="en-GB" dirty="0"/>
              <a:t>TG4 - LoKI</a:t>
            </a:r>
          </a:p>
        </p:txBody>
      </p:sp>
      <p:sp>
        <p:nvSpPr>
          <p:cNvPr id="4" name="Slide Number Placeholder 3">
            <a:extLst>
              <a:ext uri="{FF2B5EF4-FFF2-40B4-BE49-F238E27FC236}">
                <a16:creationId xmlns:a16="http://schemas.microsoft.com/office/drawing/2014/main" id="{DACD5ED8-231A-F14A-9C11-E8BC415275D6}"/>
              </a:ext>
            </a:extLst>
          </p:cNvPr>
          <p:cNvSpPr>
            <a:spLocks noGrp="1"/>
          </p:cNvSpPr>
          <p:nvPr>
            <p:ph type="sldNum" sz="quarter" idx="12"/>
          </p:nvPr>
        </p:nvSpPr>
        <p:spPr/>
        <p:txBody>
          <a:bodyPr/>
          <a:lstStyle/>
          <a:p>
            <a:fld id="{551115BC-487E-4422-894C-CB7CD3E79223}" type="slidenum">
              <a:rPr lang="en-GB" noProof="0" smtClean="0"/>
              <a:t>4</a:t>
            </a:fld>
            <a:endParaRPr lang="en-GB" noProof="0"/>
          </a:p>
        </p:txBody>
      </p:sp>
      <p:pic>
        <p:nvPicPr>
          <p:cNvPr id="6" name="Picture 5">
            <a:extLst>
              <a:ext uri="{FF2B5EF4-FFF2-40B4-BE49-F238E27FC236}">
                <a16:creationId xmlns:a16="http://schemas.microsoft.com/office/drawing/2014/main" id="{8CA5957C-6E32-274A-ACFF-4591538FD5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 y="1456922"/>
            <a:ext cx="5576208" cy="5264554"/>
          </a:xfrm>
          <a:prstGeom prst="rect">
            <a:avLst/>
          </a:prstGeom>
        </p:spPr>
      </p:pic>
      <p:sp>
        <p:nvSpPr>
          <p:cNvPr id="7" name="Oval 6">
            <a:extLst>
              <a:ext uri="{FF2B5EF4-FFF2-40B4-BE49-F238E27FC236}">
                <a16:creationId xmlns:a16="http://schemas.microsoft.com/office/drawing/2014/main" id="{A47C07B1-38D9-7A41-8DD0-BA9146705D39}"/>
              </a:ext>
            </a:extLst>
          </p:cNvPr>
          <p:cNvSpPr/>
          <p:nvPr/>
        </p:nvSpPr>
        <p:spPr>
          <a:xfrm>
            <a:off x="0" y="5813828"/>
            <a:ext cx="4536504" cy="9162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89926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NSS Master schedule v4.2- North sector</a:t>
            </a:r>
          </a:p>
        </p:txBody>
      </p:sp>
      <p:sp>
        <p:nvSpPr>
          <p:cNvPr id="4" name="Slide Number Placeholder 3"/>
          <p:cNvSpPr>
            <a:spLocks noGrp="1"/>
          </p:cNvSpPr>
          <p:nvPr>
            <p:ph type="sldNum" sz="quarter" idx="12"/>
          </p:nvPr>
        </p:nvSpPr>
        <p:spPr/>
        <p:txBody>
          <a:bodyPr/>
          <a:lstStyle/>
          <a:p>
            <a:fld id="{551115BC-487E-4422-894C-CB7CD3E79223}" type="slidenum">
              <a:rPr lang="en-GB" noProof="0" smtClean="0"/>
              <a:t>5</a:t>
            </a:fld>
            <a:endParaRPr lang="en-GB" noProof="0"/>
          </a:p>
        </p:txBody>
      </p:sp>
      <p:pic>
        <p:nvPicPr>
          <p:cNvPr id="5" name="Picture 4">
            <a:extLst>
              <a:ext uri="{FF2B5EF4-FFF2-40B4-BE49-F238E27FC236}">
                <a16:creationId xmlns:a16="http://schemas.microsoft.com/office/drawing/2014/main" id="{7AB00D68-8EBB-F849-813E-002A7B4226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07007"/>
            <a:ext cx="9906000" cy="1043986"/>
          </a:xfrm>
          <a:prstGeom prst="rect">
            <a:avLst/>
          </a:prstGeom>
        </p:spPr>
      </p:pic>
      <p:sp>
        <p:nvSpPr>
          <p:cNvPr id="12" name="TextBox 11">
            <a:extLst>
              <a:ext uri="{FF2B5EF4-FFF2-40B4-BE49-F238E27FC236}">
                <a16:creationId xmlns:a16="http://schemas.microsoft.com/office/drawing/2014/main" id="{7A44AC01-AA72-BA43-8100-6E00168E491F}"/>
              </a:ext>
            </a:extLst>
          </p:cNvPr>
          <p:cNvSpPr txBox="1"/>
          <p:nvPr/>
        </p:nvSpPr>
        <p:spPr>
          <a:xfrm>
            <a:off x="3656856" y="1450212"/>
            <a:ext cx="715350" cy="430887"/>
          </a:xfrm>
          <a:prstGeom prst="rect">
            <a:avLst/>
          </a:prstGeom>
          <a:noFill/>
        </p:spPr>
        <p:txBody>
          <a:bodyPr wrap="square" rtlCol="0">
            <a:spAutoFit/>
          </a:bodyPr>
          <a:lstStyle/>
          <a:p>
            <a:pPr algn="ctr" defTabSz="685814"/>
            <a:r>
              <a:rPr lang="en-US" sz="1100" dirty="0">
                <a:solidFill>
                  <a:srgbClr val="1F497D">
                    <a:lumMod val="60000"/>
                    <a:lumOff val="40000"/>
                  </a:srgbClr>
                </a:solidFill>
              </a:rPr>
              <a:t>Current  date</a:t>
            </a:r>
          </a:p>
        </p:txBody>
      </p:sp>
      <p:sp>
        <p:nvSpPr>
          <p:cNvPr id="13" name="TextBox 12">
            <a:extLst>
              <a:ext uri="{FF2B5EF4-FFF2-40B4-BE49-F238E27FC236}">
                <a16:creationId xmlns:a16="http://schemas.microsoft.com/office/drawing/2014/main" id="{BDF9F310-537C-A94E-AC0B-11060C313476}"/>
              </a:ext>
            </a:extLst>
          </p:cNvPr>
          <p:cNvSpPr txBox="1"/>
          <p:nvPr/>
        </p:nvSpPr>
        <p:spPr>
          <a:xfrm>
            <a:off x="7047165" y="1478964"/>
            <a:ext cx="655891" cy="450925"/>
          </a:xfrm>
          <a:prstGeom prst="rect">
            <a:avLst/>
          </a:prstGeom>
          <a:noFill/>
        </p:spPr>
        <p:txBody>
          <a:bodyPr wrap="square" lIns="19286" rIns="19286" rtlCol="0">
            <a:spAutoFit/>
          </a:bodyPr>
          <a:lstStyle/>
          <a:p>
            <a:pPr algn="ctr" defTabSz="685814"/>
            <a:r>
              <a:rPr lang="en-US" sz="911" dirty="0">
                <a:solidFill>
                  <a:srgbClr val="00C43E"/>
                </a:solidFill>
              </a:rPr>
              <a:t>SOUP</a:t>
            </a:r>
          </a:p>
          <a:p>
            <a:pPr algn="ctr" defTabSz="685814"/>
            <a:r>
              <a:rPr lang="en-US" sz="911" dirty="0">
                <a:solidFill>
                  <a:srgbClr val="00C43E"/>
                </a:solidFill>
              </a:rPr>
              <a:t>(3NBI*)</a:t>
            </a:r>
          </a:p>
        </p:txBody>
      </p:sp>
      <p:sp>
        <p:nvSpPr>
          <p:cNvPr id="14" name="TextBox 13">
            <a:extLst>
              <a:ext uri="{FF2B5EF4-FFF2-40B4-BE49-F238E27FC236}">
                <a16:creationId xmlns:a16="http://schemas.microsoft.com/office/drawing/2014/main" id="{F2D72D06-38AA-0D48-AD5A-8D87E02174BE}"/>
              </a:ext>
            </a:extLst>
          </p:cNvPr>
          <p:cNvSpPr txBox="1"/>
          <p:nvPr/>
        </p:nvSpPr>
        <p:spPr>
          <a:xfrm>
            <a:off x="5898256" y="1536460"/>
            <a:ext cx="769440" cy="325154"/>
          </a:xfrm>
          <a:prstGeom prst="rect">
            <a:avLst/>
          </a:prstGeom>
          <a:noFill/>
        </p:spPr>
        <p:txBody>
          <a:bodyPr wrap="square" lIns="19286" rIns="19286" rtlCol="0">
            <a:spAutoFit/>
          </a:bodyPr>
          <a:lstStyle/>
          <a:p>
            <a:pPr algn="ctr" defTabSz="685814">
              <a:lnSpc>
                <a:spcPts val="930"/>
              </a:lnSpc>
            </a:pPr>
            <a:r>
              <a:rPr lang="en-US" sz="911" b="1" dirty="0">
                <a:solidFill>
                  <a:srgbClr val="FF0000"/>
                </a:solidFill>
              </a:rPr>
              <a:t>BOT </a:t>
            </a:r>
          </a:p>
          <a:p>
            <a:pPr algn="ctr" defTabSz="685814">
              <a:lnSpc>
                <a:spcPts val="930"/>
              </a:lnSpc>
            </a:pPr>
            <a:r>
              <a:rPr lang="en-US" sz="911" b="1" dirty="0">
                <a:solidFill>
                  <a:srgbClr val="FF0000"/>
                </a:solidFill>
              </a:rPr>
              <a:t>&amp; HC</a:t>
            </a:r>
          </a:p>
        </p:txBody>
      </p:sp>
      <p:sp>
        <p:nvSpPr>
          <p:cNvPr id="16" name="TextBox 15">
            <a:extLst>
              <a:ext uri="{FF2B5EF4-FFF2-40B4-BE49-F238E27FC236}">
                <a16:creationId xmlns:a16="http://schemas.microsoft.com/office/drawing/2014/main" id="{9AC983EB-D5AE-8246-8B78-E31357CA2236}"/>
              </a:ext>
            </a:extLst>
          </p:cNvPr>
          <p:cNvSpPr txBox="1"/>
          <p:nvPr/>
        </p:nvSpPr>
        <p:spPr>
          <a:xfrm>
            <a:off x="6627345" y="1524242"/>
            <a:ext cx="348172" cy="307777"/>
          </a:xfrm>
          <a:prstGeom prst="rect">
            <a:avLst/>
          </a:prstGeom>
          <a:noFill/>
        </p:spPr>
        <p:txBody>
          <a:bodyPr wrap="none" rtlCol="0">
            <a:spAutoFit/>
          </a:bodyPr>
          <a:lstStyle/>
          <a:p>
            <a:r>
              <a:rPr lang="en-US" sz="1400" b="1" dirty="0">
                <a:solidFill>
                  <a:srgbClr val="0000FF"/>
                </a:solidFill>
              </a:rPr>
              <a:t>FS</a:t>
            </a:r>
          </a:p>
        </p:txBody>
      </p:sp>
      <p:sp>
        <p:nvSpPr>
          <p:cNvPr id="17" name="Rectangle 16">
            <a:extLst>
              <a:ext uri="{FF2B5EF4-FFF2-40B4-BE49-F238E27FC236}">
                <a16:creationId xmlns:a16="http://schemas.microsoft.com/office/drawing/2014/main" id="{5EE6EC49-1C08-0140-895A-D9741BC6F087}"/>
              </a:ext>
            </a:extLst>
          </p:cNvPr>
          <p:cNvSpPr/>
          <p:nvPr/>
        </p:nvSpPr>
        <p:spPr>
          <a:xfrm>
            <a:off x="7208821" y="4880923"/>
            <a:ext cx="2041085" cy="1475428"/>
          </a:xfrm>
          <a:prstGeom prst="rect">
            <a:avLst/>
          </a:prstGeom>
          <a:ln>
            <a:solidFill>
              <a:srgbClr val="0432FF"/>
            </a:solidFill>
          </a:ln>
        </p:spPr>
        <p:txBody>
          <a:bodyPr wrap="square" tIns="27000" bIns="27000">
            <a:spAutoFit/>
          </a:bodyPr>
          <a:lstStyle/>
          <a:p>
            <a:r>
              <a:rPr lang="en-US" sz="1200" i="1" dirty="0">
                <a:solidFill>
                  <a:srgbClr val="0432FF"/>
                </a:solidFill>
              </a:rPr>
              <a:t>March 2023:</a:t>
            </a:r>
          </a:p>
          <a:p>
            <a:pPr marL="103585" indent="-103585">
              <a:spcBef>
                <a:spcPts val="450"/>
              </a:spcBef>
              <a:buFont typeface="Arial" panose="020B0604020202020204" pitchFamily="34" charset="0"/>
              <a:buChar char="•"/>
            </a:pPr>
            <a:r>
              <a:rPr lang="en-US" sz="1200" b="1" i="1" dirty="0">
                <a:solidFill>
                  <a:srgbClr val="0432FF"/>
                </a:solidFill>
              </a:rPr>
              <a:t>First Science (FS) </a:t>
            </a:r>
            <a:r>
              <a:rPr lang="en-US" sz="1200" i="1" dirty="0">
                <a:solidFill>
                  <a:srgbClr val="0432FF"/>
                </a:solidFill>
              </a:rPr>
              <a:t>with expert teams on some of instruments above </a:t>
            </a:r>
          </a:p>
          <a:p>
            <a:pPr marL="103585" indent="-103585">
              <a:spcBef>
                <a:spcPts val="450"/>
              </a:spcBef>
              <a:buFont typeface="Arial" panose="020B0604020202020204" pitchFamily="34" charset="0"/>
              <a:buChar char="•"/>
            </a:pPr>
            <a:r>
              <a:rPr lang="en-US" sz="1200" i="1" dirty="0">
                <a:solidFill>
                  <a:srgbClr val="0432FF"/>
                </a:solidFill>
              </a:rPr>
              <a:t>Review progress of first 3 NBI for SOUP, implement backup plan if needed. </a:t>
            </a:r>
          </a:p>
        </p:txBody>
      </p:sp>
      <p:pic>
        <p:nvPicPr>
          <p:cNvPr id="20" name="Picture 19">
            <a:extLst>
              <a:ext uri="{FF2B5EF4-FFF2-40B4-BE49-F238E27FC236}">
                <a16:creationId xmlns:a16="http://schemas.microsoft.com/office/drawing/2014/main" id="{0E6B9E0E-5E98-F04D-9954-6712860634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3328" y="3919251"/>
            <a:ext cx="8800498" cy="463810"/>
          </a:xfrm>
          <a:prstGeom prst="rect">
            <a:avLst/>
          </a:prstGeom>
        </p:spPr>
      </p:pic>
      <p:pic>
        <p:nvPicPr>
          <p:cNvPr id="22" name="Picture 21">
            <a:extLst>
              <a:ext uri="{FF2B5EF4-FFF2-40B4-BE49-F238E27FC236}">
                <a16:creationId xmlns:a16="http://schemas.microsoft.com/office/drawing/2014/main" id="{9E7E9937-9CC8-D742-AAA4-789077D4F1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3328" y="1877371"/>
            <a:ext cx="8800498" cy="1179691"/>
          </a:xfrm>
          <a:prstGeom prst="rect">
            <a:avLst/>
          </a:prstGeom>
        </p:spPr>
      </p:pic>
      <p:sp>
        <p:nvSpPr>
          <p:cNvPr id="23" name="Rectangle 22">
            <a:extLst>
              <a:ext uri="{FF2B5EF4-FFF2-40B4-BE49-F238E27FC236}">
                <a16:creationId xmlns:a16="http://schemas.microsoft.com/office/drawing/2014/main" id="{1CC9BA7E-E9A6-D847-B37F-53440357794C}"/>
              </a:ext>
            </a:extLst>
          </p:cNvPr>
          <p:cNvSpPr/>
          <p:nvPr/>
        </p:nvSpPr>
        <p:spPr>
          <a:xfrm>
            <a:off x="1193032" y="1957657"/>
            <a:ext cx="8512496" cy="199333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 name="Straight Arrow Connector 17">
            <a:extLst>
              <a:ext uri="{FF2B5EF4-FFF2-40B4-BE49-F238E27FC236}">
                <a16:creationId xmlns:a16="http://schemas.microsoft.com/office/drawing/2014/main" id="{B5E049B9-DF85-B64F-B1A7-0FDDEB3AFE0A}"/>
              </a:ext>
            </a:extLst>
          </p:cNvPr>
          <p:cNvCxnSpPr>
            <a:cxnSpLocks/>
            <a:stCxn id="17" idx="0"/>
          </p:cNvCxnSpPr>
          <p:nvPr/>
        </p:nvCxnSpPr>
        <p:spPr>
          <a:xfrm flipH="1" flipV="1">
            <a:off x="6801431" y="3950993"/>
            <a:ext cx="1427933" cy="929930"/>
          </a:xfrm>
          <a:prstGeom prst="straightConnector1">
            <a:avLst/>
          </a:prstGeom>
          <a:ln w="22225">
            <a:solidFill>
              <a:srgbClr val="0432FF"/>
            </a:solidFill>
            <a:tailEnd type="triangle" w="lg" len="lg"/>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AF9209FE-CE84-6544-ABF5-CE5CB6AE9514}"/>
              </a:ext>
            </a:extLst>
          </p:cNvPr>
          <p:cNvSpPr txBox="1"/>
          <p:nvPr/>
        </p:nvSpPr>
        <p:spPr>
          <a:xfrm>
            <a:off x="7703056" y="1555177"/>
            <a:ext cx="838243" cy="370038"/>
          </a:xfrm>
          <a:prstGeom prst="rect">
            <a:avLst/>
          </a:prstGeom>
          <a:solidFill>
            <a:schemeClr val="bg1"/>
          </a:solidFill>
        </p:spPr>
        <p:txBody>
          <a:bodyPr wrap="square" lIns="19286" rIns="19286" rtlCol="0">
            <a:spAutoFit/>
          </a:bodyPr>
          <a:lstStyle/>
          <a:p>
            <a:pPr algn="ctr" defTabSz="685814">
              <a:lnSpc>
                <a:spcPts val="1050"/>
              </a:lnSpc>
            </a:pPr>
            <a:r>
              <a:rPr lang="en-US" sz="911" dirty="0">
                <a:solidFill>
                  <a:srgbClr val="008000"/>
                </a:solidFill>
              </a:rPr>
              <a:t>8NBI*  in User Program</a:t>
            </a:r>
          </a:p>
        </p:txBody>
      </p:sp>
      <p:sp>
        <p:nvSpPr>
          <p:cNvPr id="30" name="TextBox 29">
            <a:extLst>
              <a:ext uri="{FF2B5EF4-FFF2-40B4-BE49-F238E27FC236}">
                <a16:creationId xmlns:a16="http://schemas.microsoft.com/office/drawing/2014/main" id="{94025087-CFDC-0349-A24F-1927F4EFD33E}"/>
              </a:ext>
            </a:extLst>
          </p:cNvPr>
          <p:cNvSpPr txBox="1"/>
          <p:nvPr/>
        </p:nvSpPr>
        <p:spPr>
          <a:xfrm>
            <a:off x="560512" y="5359755"/>
            <a:ext cx="3188309" cy="1200329"/>
          </a:xfrm>
          <a:prstGeom prst="rect">
            <a:avLst/>
          </a:prstGeom>
          <a:noFill/>
        </p:spPr>
        <p:txBody>
          <a:bodyPr wrap="none" rtlCol="0">
            <a:spAutoFit/>
          </a:bodyPr>
          <a:lstStyle/>
          <a:p>
            <a:r>
              <a:rPr lang="en-GB" dirty="0"/>
              <a:t>SOUP: Start Of User Program</a:t>
            </a:r>
          </a:p>
          <a:p>
            <a:r>
              <a:rPr lang="en-GB" dirty="0"/>
              <a:t>BOT: Beam On Target</a:t>
            </a:r>
          </a:p>
          <a:p>
            <a:r>
              <a:rPr lang="en-GB" dirty="0"/>
              <a:t>HC: Hot Commissioning</a:t>
            </a:r>
          </a:p>
          <a:p>
            <a:r>
              <a:rPr lang="en-GB" dirty="0"/>
              <a:t>NBI: Neutron Beam Instruments</a:t>
            </a:r>
          </a:p>
        </p:txBody>
      </p:sp>
    </p:spTree>
    <p:extLst>
      <p:ext uri="{BB962C8B-B14F-4D97-AF65-F5344CB8AC3E}">
        <p14:creationId xmlns:p14="http://schemas.microsoft.com/office/powerpoint/2010/main" val="1580970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A6E50-7051-0348-B8E6-A1A3D33D624A}"/>
              </a:ext>
            </a:extLst>
          </p:cNvPr>
          <p:cNvSpPr>
            <a:spLocks noGrp="1"/>
          </p:cNvSpPr>
          <p:nvPr>
            <p:ph type="title"/>
          </p:nvPr>
        </p:nvSpPr>
        <p:spPr/>
        <p:txBody>
          <a:bodyPr/>
          <a:lstStyle/>
          <a:p>
            <a:r>
              <a:rPr lang="en-GB" dirty="0"/>
              <a:t>Building Access</a:t>
            </a:r>
          </a:p>
        </p:txBody>
      </p:sp>
      <p:sp>
        <p:nvSpPr>
          <p:cNvPr id="4" name="Slide Number Placeholder 3">
            <a:extLst>
              <a:ext uri="{FF2B5EF4-FFF2-40B4-BE49-F238E27FC236}">
                <a16:creationId xmlns:a16="http://schemas.microsoft.com/office/drawing/2014/main" id="{C9EE7BEE-1F6D-B54D-A36E-D419780D7A8A}"/>
              </a:ext>
            </a:extLst>
          </p:cNvPr>
          <p:cNvSpPr>
            <a:spLocks noGrp="1"/>
          </p:cNvSpPr>
          <p:nvPr>
            <p:ph type="sldNum" sz="quarter" idx="12"/>
          </p:nvPr>
        </p:nvSpPr>
        <p:spPr/>
        <p:txBody>
          <a:bodyPr/>
          <a:lstStyle/>
          <a:p>
            <a:fld id="{551115BC-487E-4422-894C-CB7CD3E79223}" type="slidenum">
              <a:rPr lang="en-GB" noProof="0" smtClean="0"/>
              <a:t>6</a:t>
            </a:fld>
            <a:endParaRPr lang="en-GB" noProof="0"/>
          </a:p>
        </p:txBody>
      </p:sp>
      <p:pic>
        <p:nvPicPr>
          <p:cNvPr id="6" name="Picture 5">
            <a:extLst>
              <a:ext uri="{FF2B5EF4-FFF2-40B4-BE49-F238E27FC236}">
                <a16:creationId xmlns:a16="http://schemas.microsoft.com/office/drawing/2014/main" id="{50BD6EEB-D09D-E348-A814-2548433F9E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8584" y="1632753"/>
            <a:ext cx="7545288" cy="4884190"/>
          </a:xfrm>
          <a:prstGeom prst="rect">
            <a:avLst/>
          </a:prstGeom>
        </p:spPr>
      </p:pic>
    </p:spTree>
    <p:extLst>
      <p:ext uri="{BB962C8B-B14F-4D97-AF65-F5344CB8AC3E}">
        <p14:creationId xmlns:p14="http://schemas.microsoft.com/office/powerpoint/2010/main" val="198037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EBA95-47EF-8047-A158-7710A10563A6}"/>
              </a:ext>
            </a:extLst>
          </p:cNvPr>
          <p:cNvSpPr>
            <a:spLocks noGrp="1"/>
          </p:cNvSpPr>
          <p:nvPr>
            <p:ph type="title"/>
          </p:nvPr>
        </p:nvSpPr>
        <p:spPr/>
        <p:txBody>
          <a:bodyPr/>
          <a:lstStyle/>
          <a:p>
            <a:r>
              <a:rPr lang="en-US" dirty="0"/>
              <a:t>Preliminary dates: September 2019</a:t>
            </a:r>
            <a:br>
              <a:rPr lang="en-US" dirty="0"/>
            </a:br>
            <a:r>
              <a:rPr lang="en-US" dirty="0"/>
              <a:t>LoKI Pre-build and Installation</a:t>
            </a:r>
            <a:endParaRPr lang="en-GB" dirty="0"/>
          </a:p>
        </p:txBody>
      </p:sp>
      <p:sp>
        <p:nvSpPr>
          <p:cNvPr id="4" name="Slide Number Placeholder 3">
            <a:extLst>
              <a:ext uri="{FF2B5EF4-FFF2-40B4-BE49-F238E27FC236}">
                <a16:creationId xmlns:a16="http://schemas.microsoft.com/office/drawing/2014/main" id="{2C616773-9A33-A64E-BFDB-AA656ECD6156}"/>
              </a:ext>
            </a:extLst>
          </p:cNvPr>
          <p:cNvSpPr>
            <a:spLocks noGrp="1"/>
          </p:cNvSpPr>
          <p:nvPr>
            <p:ph type="sldNum" sz="quarter" idx="12"/>
          </p:nvPr>
        </p:nvSpPr>
        <p:spPr/>
        <p:txBody>
          <a:bodyPr/>
          <a:lstStyle/>
          <a:p>
            <a:fld id="{551115BC-487E-4422-894C-CB7CD3E79223}" type="slidenum">
              <a:rPr lang="en-GB" noProof="0" smtClean="0"/>
              <a:t>7</a:t>
            </a:fld>
            <a:endParaRPr lang="en-GB" noProof="0"/>
          </a:p>
        </p:txBody>
      </p:sp>
      <p:grpSp>
        <p:nvGrpSpPr>
          <p:cNvPr id="6" name="Group 5">
            <a:extLst>
              <a:ext uri="{FF2B5EF4-FFF2-40B4-BE49-F238E27FC236}">
                <a16:creationId xmlns:a16="http://schemas.microsoft.com/office/drawing/2014/main" id="{39AAF186-5496-7641-BB69-0D7F1CEB40BD}"/>
              </a:ext>
            </a:extLst>
          </p:cNvPr>
          <p:cNvGrpSpPr/>
          <p:nvPr/>
        </p:nvGrpSpPr>
        <p:grpSpPr>
          <a:xfrm>
            <a:off x="134613" y="1670941"/>
            <a:ext cx="3219913" cy="1003167"/>
            <a:chOff x="71993" y="1395815"/>
            <a:chExt cx="3018186" cy="1003167"/>
          </a:xfrm>
        </p:grpSpPr>
        <p:sp>
          <p:nvSpPr>
            <p:cNvPr id="7" name="Chevron 6">
              <a:extLst>
                <a:ext uri="{FF2B5EF4-FFF2-40B4-BE49-F238E27FC236}">
                  <a16:creationId xmlns:a16="http://schemas.microsoft.com/office/drawing/2014/main" id="{4C7D5F29-DE24-5B4D-B855-DD2873DD1F5D}"/>
                </a:ext>
              </a:extLst>
            </p:cNvPr>
            <p:cNvSpPr/>
            <p:nvPr/>
          </p:nvSpPr>
          <p:spPr>
            <a:xfrm>
              <a:off x="71993" y="1395815"/>
              <a:ext cx="3018186" cy="1003167"/>
            </a:xfrm>
            <a:prstGeom prst="chevron">
              <a:avLst/>
            </a:prstGeom>
            <a:solidFill>
              <a:schemeClr val="accent3">
                <a:lumMod val="40000"/>
                <a:lumOff val="60000"/>
              </a:schemeClr>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8" name="Chevron 4">
              <a:extLst>
                <a:ext uri="{FF2B5EF4-FFF2-40B4-BE49-F238E27FC236}">
                  <a16:creationId xmlns:a16="http://schemas.microsoft.com/office/drawing/2014/main" id="{A92FBC12-DFD7-3B48-9B0C-44DB27AF5608}"/>
                </a:ext>
              </a:extLst>
            </p:cNvPr>
            <p:cNvSpPr txBox="1"/>
            <p:nvPr/>
          </p:nvSpPr>
          <p:spPr>
            <a:xfrm>
              <a:off x="573577" y="1395815"/>
              <a:ext cx="2015019" cy="10031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8016" tIns="42672" rIns="42672" bIns="42672"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tx1">
                      <a:lumMod val="65000"/>
                      <a:lumOff val="35000"/>
                    </a:schemeClr>
                  </a:solidFill>
                </a:rPr>
                <a:t>Pre-build at ISIS</a:t>
              </a:r>
            </a:p>
          </p:txBody>
        </p:sp>
      </p:grpSp>
      <p:grpSp>
        <p:nvGrpSpPr>
          <p:cNvPr id="9" name="Group 8">
            <a:extLst>
              <a:ext uri="{FF2B5EF4-FFF2-40B4-BE49-F238E27FC236}">
                <a16:creationId xmlns:a16="http://schemas.microsoft.com/office/drawing/2014/main" id="{32153D9A-4BA9-B345-A43E-391DBBF81B60}"/>
              </a:ext>
            </a:extLst>
          </p:cNvPr>
          <p:cNvGrpSpPr/>
          <p:nvPr/>
        </p:nvGrpSpPr>
        <p:grpSpPr>
          <a:xfrm>
            <a:off x="3152800" y="1670942"/>
            <a:ext cx="3188170" cy="1003167"/>
            <a:chOff x="2768451" y="1170042"/>
            <a:chExt cx="3188170" cy="1003167"/>
          </a:xfrm>
        </p:grpSpPr>
        <p:sp>
          <p:nvSpPr>
            <p:cNvPr id="10" name="Chevron 9">
              <a:extLst>
                <a:ext uri="{FF2B5EF4-FFF2-40B4-BE49-F238E27FC236}">
                  <a16:creationId xmlns:a16="http://schemas.microsoft.com/office/drawing/2014/main" id="{72AA8390-5927-C54B-A41F-701C960D4A90}"/>
                </a:ext>
              </a:extLst>
            </p:cNvPr>
            <p:cNvSpPr/>
            <p:nvPr/>
          </p:nvSpPr>
          <p:spPr>
            <a:xfrm>
              <a:off x="2768451" y="1170042"/>
              <a:ext cx="3188170" cy="1003167"/>
            </a:xfrm>
            <a:prstGeom prst="chevron">
              <a:avLst/>
            </a:prstGeom>
            <a:gradFill flip="none" rotWithShape="1">
              <a:gsLst>
                <a:gs pos="38000">
                  <a:schemeClr val="accent3"/>
                </a:gs>
                <a:gs pos="0">
                  <a:schemeClr val="accent3">
                    <a:lumMod val="40000"/>
                    <a:lumOff val="60000"/>
                  </a:schemeClr>
                </a:gs>
                <a:gs pos="51000">
                  <a:schemeClr val="accent5">
                    <a:lumMod val="60000"/>
                    <a:lumOff val="40000"/>
                  </a:schemeClr>
                </a:gs>
                <a:gs pos="100000">
                  <a:schemeClr val="accent5">
                    <a:lumMod val="60000"/>
                    <a:lumOff val="40000"/>
                  </a:schemeClr>
                </a:gs>
              </a:gsLst>
              <a:lin ang="0" scaled="1"/>
              <a:tileRect/>
            </a:gra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1" name="Chevron 4">
              <a:extLst>
                <a:ext uri="{FF2B5EF4-FFF2-40B4-BE49-F238E27FC236}">
                  <a16:creationId xmlns:a16="http://schemas.microsoft.com/office/drawing/2014/main" id="{0270B65F-BB25-2748-849C-A68C8314F04B}"/>
                </a:ext>
              </a:extLst>
            </p:cNvPr>
            <p:cNvSpPr txBox="1"/>
            <p:nvPr/>
          </p:nvSpPr>
          <p:spPr>
            <a:xfrm>
              <a:off x="3270035" y="1170042"/>
              <a:ext cx="2185003" cy="10031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lumMod val="65000"/>
                      <a:lumOff val="35000"/>
                    </a:schemeClr>
                  </a:solidFill>
                </a:rPr>
                <a:t>Shipping UK to Sweden</a:t>
              </a:r>
            </a:p>
          </p:txBody>
        </p:sp>
      </p:grpSp>
      <p:grpSp>
        <p:nvGrpSpPr>
          <p:cNvPr id="12" name="Group 11">
            <a:extLst>
              <a:ext uri="{FF2B5EF4-FFF2-40B4-BE49-F238E27FC236}">
                <a16:creationId xmlns:a16="http://schemas.microsoft.com/office/drawing/2014/main" id="{6C9079A7-7E53-8547-B5EA-21E122EB0C36}"/>
              </a:ext>
            </a:extLst>
          </p:cNvPr>
          <p:cNvGrpSpPr/>
          <p:nvPr/>
        </p:nvGrpSpPr>
        <p:grpSpPr>
          <a:xfrm>
            <a:off x="6139243" y="1670942"/>
            <a:ext cx="3018186" cy="1003167"/>
            <a:chOff x="5830919" y="1232471"/>
            <a:chExt cx="3018186" cy="1003167"/>
          </a:xfrm>
        </p:grpSpPr>
        <p:sp>
          <p:nvSpPr>
            <p:cNvPr id="13" name="Chevron 12">
              <a:extLst>
                <a:ext uri="{FF2B5EF4-FFF2-40B4-BE49-F238E27FC236}">
                  <a16:creationId xmlns:a16="http://schemas.microsoft.com/office/drawing/2014/main" id="{4A364D40-2A9C-1A49-AAA2-A7FED53701DD}"/>
                </a:ext>
              </a:extLst>
            </p:cNvPr>
            <p:cNvSpPr/>
            <p:nvPr/>
          </p:nvSpPr>
          <p:spPr>
            <a:xfrm>
              <a:off x="5830919" y="1232471"/>
              <a:ext cx="3018186" cy="1003167"/>
            </a:xfrm>
            <a:prstGeom prst="chevron">
              <a:avLst/>
            </a:prstGeom>
            <a:solidFill>
              <a:schemeClr val="accent5">
                <a:lumMod val="60000"/>
                <a:lumOff val="40000"/>
              </a:schemeClr>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4" name="Chevron 4">
              <a:extLst>
                <a:ext uri="{FF2B5EF4-FFF2-40B4-BE49-F238E27FC236}">
                  <a16:creationId xmlns:a16="http://schemas.microsoft.com/office/drawing/2014/main" id="{CBDD42D0-610D-8748-9133-D969AA838792}"/>
                </a:ext>
              </a:extLst>
            </p:cNvPr>
            <p:cNvSpPr txBox="1"/>
            <p:nvPr/>
          </p:nvSpPr>
          <p:spPr>
            <a:xfrm>
              <a:off x="6332503" y="1232471"/>
              <a:ext cx="2015019" cy="10031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lumMod val="65000"/>
                      <a:lumOff val="35000"/>
                    </a:schemeClr>
                  </a:solidFill>
                </a:rPr>
                <a:t>Installation at ESS</a:t>
              </a:r>
            </a:p>
          </p:txBody>
        </p:sp>
      </p:grpSp>
      <p:sp>
        <p:nvSpPr>
          <p:cNvPr id="16" name="Rectangle 15">
            <a:extLst>
              <a:ext uri="{FF2B5EF4-FFF2-40B4-BE49-F238E27FC236}">
                <a16:creationId xmlns:a16="http://schemas.microsoft.com/office/drawing/2014/main" id="{CEAC3F3D-BD8A-A44B-A38F-DB3E1FE1E6AF}"/>
              </a:ext>
            </a:extLst>
          </p:cNvPr>
          <p:cNvSpPr/>
          <p:nvPr/>
        </p:nvSpPr>
        <p:spPr>
          <a:xfrm>
            <a:off x="134613" y="2927410"/>
            <a:ext cx="2794485" cy="3597933"/>
          </a:xfrm>
          <a:prstGeom prst="rect">
            <a:avLst/>
          </a:prstGeom>
          <a:solidFill>
            <a:schemeClr val="accent3">
              <a:lumMod val="40000"/>
              <a:lumOff val="60000"/>
            </a:schemeClr>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sp>
      <p:sp>
        <p:nvSpPr>
          <p:cNvPr id="17" name="TextBox 16">
            <a:extLst>
              <a:ext uri="{FF2B5EF4-FFF2-40B4-BE49-F238E27FC236}">
                <a16:creationId xmlns:a16="http://schemas.microsoft.com/office/drawing/2014/main" id="{557BF889-E90F-A54F-B4CC-0C1759DBCC1D}"/>
              </a:ext>
            </a:extLst>
          </p:cNvPr>
          <p:cNvSpPr txBox="1"/>
          <p:nvPr/>
        </p:nvSpPr>
        <p:spPr>
          <a:xfrm>
            <a:off x="60075" y="2996085"/>
            <a:ext cx="2794485" cy="378256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228600" lvl="1" defTabSz="1066800">
              <a:lnSpc>
                <a:spcPct val="90000"/>
              </a:lnSpc>
              <a:spcBef>
                <a:spcPct val="0"/>
              </a:spcBef>
              <a:spcAft>
                <a:spcPct val="15000"/>
              </a:spcAft>
              <a:buChar char="•"/>
            </a:pPr>
            <a:r>
              <a:rPr lang="en-US" sz="2400" dirty="0">
                <a:solidFill>
                  <a:schemeClr val="tx1">
                    <a:lumMod val="65000"/>
                    <a:lumOff val="35000"/>
                  </a:schemeClr>
                </a:solidFill>
              </a:rPr>
              <a:t>In Bunker:</a:t>
            </a:r>
            <a:endParaRPr lang="en-US" dirty="0">
              <a:solidFill>
                <a:schemeClr val="tx1">
                  <a:lumMod val="65000"/>
                  <a:lumOff val="35000"/>
                </a:schemeClr>
              </a:solidFill>
            </a:endParaRPr>
          </a:p>
          <a:p>
            <a:pPr marL="228600" lvl="1" defTabSz="1066800">
              <a:lnSpc>
                <a:spcPct val="90000"/>
              </a:lnSpc>
              <a:spcBef>
                <a:spcPct val="0"/>
              </a:spcBef>
              <a:spcAft>
                <a:spcPct val="15000"/>
              </a:spcAft>
            </a:pPr>
            <a:r>
              <a:rPr lang="en-US" dirty="0">
                <a:solidFill>
                  <a:schemeClr val="tx1">
                    <a:lumMod val="65000"/>
                    <a:lumOff val="35000"/>
                  </a:schemeClr>
                </a:solidFill>
              </a:rPr>
              <a:t>   16/07/20 – 17/12/20</a:t>
            </a:r>
          </a:p>
          <a:p>
            <a:pPr marL="228600" lvl="1" defTabSz="1066800">
              <a:lnSpc>
                <a:spcPct val="90000"/>
              </a:lnSpc>
              <a:spcBef>
                <a:spcPct val="0"/>
              </a:spcBef>
              <a:spcAft>
                <a:spcPct val="15000"/>
              </a:spcAft>
              <a:buChar char="•"/>
            </a:pPr>
            <a:r>
              <a:rPr lang="en-US" sz="2400" dirty="0">
                <a:solidFill>
                  <a:schemeClr val="tx1">
                    <a:lumMod val="65000"/>
                    <a:lumOff val="35000"/>
                  </a:schemeClr>
                </a:solidFill>
              </a:rPr>
              <a:t>Bunker to Cave</a:t>
            </a:r>
          </a:p>
          <a:p>
            <a:pPr marL="171450" lvl="1" defTabSz="800100">
              <a:lnSpc>
                <a:spcPct val="90000"/>
              </a:lnSpc>
              <a:spcBef>
                <a:spcPct val="0"/>
              </a:spcBef>
              <a:spcAft>
                <a:spcPct val="15000"/>
              </a:spcAft>
            </a:pPr>
            <a:r>
              <a:rPr lang="en-US" dirty="0">
                <a:solidFill>
                  <a:schemeClr val="tx1">
                    <a:lumMod val="65000"/>
                    <a:lumOff val="35000"/>
                  </a:schemeClr>
                </a:solidFill>
              </a:rPr>
              <a:t>    16/10/20 - 17/12/20</a:t>
            </a:r>
          </a:p>
          <a:p>
            <a:pPr marL="228600" lvl="1" defTabSz="1066800">
              <a:lnSpc>
                <a:spcPct val="90000"/>
              </a:lnSpc>
              <a:spcBef>
                <a:spcPct val="0"/>
              </a:spcBef>
              <a:spcAft>
                <a:spcPct val="15000"/>
              </a:spcAft>
              <a:buChar char="•"/>
            </a:pPr>
            <a:r>
              <a:rPr lang="en-US" sz="2400" dirty="0">
                <a:solidFill>
                  <a:schemeClr val="tx1">
                    <a:lumMod val="65000"/>
                    <a:lumOff val="35000"/>
                  </a:schemeClr>
                </a:solidFill>
              </a:rPr>
              <a:t>Cave shielding:</a:t>
            </a:r>
          </a:p>
          <a:p>
            <a:pPr marL="228600" lvl="1" defTabSz="1066800">
              <a:lnSpc>
                <a:spcPct val="90000"/>
              </a:lnSpc>
              <a:spcBef>
                <a:spcPct val="0"/>
              </a:spcBef>
              <a:spcAft>
                <a:spcPct val="15000"/>
              </a:spcAft>
            </a:pPr>
            <a:r>
              <a:rPr lang="en-US" dirty="0">
                <a:solidFill>
                  <a:schemeClr val="tx1">
                    <a:lumMod val="65000"/>
                    <a:lumOff val="35000"/>
                  </a:schemeClr>
                </a:solidFill>
              </a:rPr>
              <a:t>   18/05/21 - 18/08/21</a:t>
            </a:r>
            <a:endParaRPr lang="en-US" sz="2400" dirty="0">
              <a:solidFill>
                <a:schemeClr val="tx1">
                  <a:lumMod val="65000"/>
                  <a:lumOff val="35000"/>
                </a:schemeClr>
              </a:solidFill>
            </a:endParaRPr>
          </a:p>
          <a:p>
            <a:pPr marL="228600" lvl="1" defTabSz="1066800">
              <a:lnSpc>
                <a:spcPct val="90000"/>
              </a:lnSpc>
              <a:spcBef>
                <a:spcPct val="0"/>
              </a:spcBef>
              <a:spcAft>
                <a:spcPct val="15000"/>
              </a:spcAft>
              <a:buChar char="•"/>
            </a:pPr>
            <a:r>
              <a:rPr lang="en-US" sz="2400" dirty="0">
                <a:solidFill>
                  <a:schemeClr val="tx1">
                    <a:lumMod val="65000"/>
                    <a:lumOff val="35000"/>
                  </a:schemeClr>
                </a:solidFill>
              </a:rPr>
              <a:t>Sample area:</a:t>
            </a:r>
          </a:p>
          <a:p>
            <a:pPr marL="228600" lvl="1" indent="-228600" defTabSz="1066800">
              <a:lnSpc>
                <a:spcPct val="90000"/>
              </a:lnSpc>
              <a:spcBef>
                <a:spcPct val="0"/>
              </a:spcBef>
              <a:spcAft>
                <a:spcPct val="15000"/>
              </a:spcAft>
            </a:pPr>
            <a:r>
              <a:rPr lang="en-US" dirty="0">
                <a:solidFill>
                  <a:schemeClr val="tx1">
                    <a:lumMod val="65000"/>
                    <a:lumOff val="35000"/>
                  </a:schemeClr>
                </a:solidFill>
              </a:rPr>
              <a:t>       12/03/21 - 18/08/21</a:t>
            </a:r>
          </a:p>
          <a:p>
            <a:pPr marL="228600" lvl="1" indent="-228600" algn="ctr" defTabSz="1066800">
              <a:lnSpc>
                <a:spcPct val="90000"/>
              </a:lnSpc>
              <a:spcBef>
                <a:spcPct val="0"/>
              </a:spcBef>
              <a:spcAft>
                <a:spcPct val="15000"/>
              </a:spcAft>
              <a:buFont typeface="Arial" panose="020B0604020202020204" pitchFamily="34" charset="0"/>
              <a:buNone/>
            </a:pPr>
            <a:r>
              <a:rPr lang="en-US" sz="2000" b="1" dirty="0">
                <a:solidFill>
                  <a:schemeClr val="tx1">
                    <a:lumMod val="65000"/>
                    <a:lumOff val="35000"/>
                  </a:schemeClr>
                </a:solidFill>
              </a:rPr>
              <a:t>Pre- build completed</a:t>
            </a:r>
          </a:p>
          <a:p>
            <a:pPr marL="228600" lvl="1" indent="-228600" algn="ctr" defTabSz="1066800">
              <a:lnSpc>
                <a:spcPct val="90000"/>
              </a:lnSpc>
              <a:spcBef>
                <a:spcPct val="0"/>
              </a:spcBef>
              <a:spcAft>
                <a:spcPct val="15000"/>
              </a:spcAft>
              <a:buFont typeface="Arial" panose="020B0604020202020204" pitchFamily="34" charset="0"/>
              <a:buNone/>
            </a:pPr>
            <a:r>
              <a:rPr lang="en-US" dirty="0">
                <a:solidFill>
                  <a:schemeClr val="tx1">
                    <a:lumMod val="65000"/>
                    <a:lumOff val="35000"/>
                  </a:schemeClr>
                </a:solidFill>
              </a:rPr>
              <a:t>18/11/21</a:t>
            </a:r>
            <a:endParaRPr lang="en-US" sz="2000" b="1" dirty="0">
              <a:solidFill>
                <a:schemeClr val="tx1">
                  <a:lumMod val="65000"/>
                  <a:lumOff val="35000"/>
                </a:schemeClr>
              </a:solidFill>
            </a:endParaRPr>
          </a:p>
        </p:txBody>
      </p:sp>
      <p:sp>
        <p:nvSpPr>
          <p:cNvPr id="19" name="Rectangle 18">
            <a:extLst>
              <a:ext uri="{FF2B5EF4-FFF2-40B4-BE49-F238E27FC236}">
                <a16:creationId xmlns:a16="http://schemas.microsoft.com/office/drawing/2014/main" id="{D20290B4-2676-D84A-8313-46A210504813}"/>
              </a:ext>
            </a:extLst>
          </p:cNvPr>
          <p:cNvSpPr/>
          <p:nvPr/>
        </p:nvSpPr>
        <p:spPr>
          <a:xfrm>
            <a:off x="3131736" y="2921092"/>
            <a:ext cx="2707651" cy="3604252"/>
          </a:xfrm>
          <a:prstGeom prst="rect">
            <a:avLst/>
          </a:prstGeom>
          <a:gradFill flip="none" rotWithShape="1">
            <a:gsLst>
              <a:gs pos="47000">
                <a:schemeClr val="accent3"/>
              </a:gs>
              <a:gs pos="0">
                <a:schemeClr val="accent3">
                  <a:lumMod val="40000"/>
                  <a:lumOff val="60000"/>
                </a:schemeClr>
              </a:gs>
              <a:gs pos="62000">
                <a:schemeClr val="accent5">
                  <a:lumMod val="60000"/>
                  <a:lumOff val="40000"/>
                </a:schemeClr>
              </a:gs>
              <a:gs pos="100000">
                <a:schemeClr val="accent5">
                  <a:lumMod val="60000"/>
                  <a:lumOff val="40000"/>
                </a:schemeClr>
              </a:gs>
            </a:gsLst>
            <a:lin ang="0" scaled="1"/>
            <a:tileRect/>
          </a:gra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sp>
      <p:sp>
        <p:nvSpPr>
          <p:cNvPr id="20" name="TextBox 19">
            <a:extLst>
              <a:ext uri="{FF2B5EF4-FFF2-40B4-BE49-F238E27FC236}">
                <a16:creationId xmlns:a16="http://schemas.microsoft.com/office/drawing/2014/main" id="{72EE421C-D2E9-B842-A877-BF2039C94094}"/>
              </a:ext>
            </a:extLst>
          </p:cNvPr>
          <p:cNvSpPr txBox="1"/>
          <p:nvPr/>
        </p:nvSpPr>
        <p:spPr>
          <a:xfrm>
            <a:off x="3131736" y="3003072"/>
            <a:ext cx="2834861" cy="352227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228600" lvl="1" indent="-228600" algn="l" defTabSz="1022350">
              <a:lnSpc>
                <a:spcPct val="90000"/>
              </a:lnSpc>
              <a:spcBef>
                <a:spcPct val="0"/>
              </a:spcBef>
              <a:spcAft>
                <a:spcPct val="15000"/>
              </a:spcAft>
              <a:buChar char="•"/>
            </a:pPr>
            <a:r>
              <a:rPr lang="en-US" sz="2300" kern="1200" dirty="0">
                <a:solidFill>
                  <a:schemeClr val="tx1">
                    <a:lumMod val="65000"/>
                    <a:lumOff val="35000"/>
                  </a:schemeClr>
                </a:solidFill>
              </a:rPr>
              <a:t>Delivery package 1</a:t>
            </a:r>
            <a:endParaRPr lang="en-US" sz="1800" kern="1200" dirty="0">
              <a:solidFill>
                <a:schemeClr val="tx1">
                  <a:lumMod val="65000"/>
                  <a:lumOff val="35000"/>
                </a:schemeClr>
              </a:solidFill>
            </a:endParaRPr>
          </a:p>
          <a:p>
            <a:pPr marL="228600" lvl="1" indent="-228600" algn="l" defTabSz="1022350">
              <a:lnSpc>
                <a:spcPct val="90000"/>
              </a:lnSpc>
              <a:spcBef>
                <a:spcPct val="0"/>
              </a:spcBef>
              <a:spcAft>
                <a:spcPct val="15000"/>
              </a:spcAft>
              <a:buNone/>
            </a:pPr>
            <a:r>
              <a:rPr lang="en-US" sz="2300" kern="1200" dirty="0">
                <a:solidFill>
                  <a:schemeClr val="tx1">
                    <a:lumMod val="65000"/>
                    <a:lumOff val="35000"/>
                  </a:schemeClr>
                </a:solidFill>
              </a:rPr>
              <a:t>    </a:t>
            </a:r>
            <a:r>
              <a:rPr lang="en-US" sz="1800" kern="1200" dirty="0">
                <a:solidFill>
                  <a:schemeClr val="tx1">
                    <a:lumMod val="65000"/>
                    <a:lumOff val="35000"/>
                  </a:schemeClr>
                </a:solidFill>
              </a:rPr>
              <a:t>(In Bunker components):</a:t>
            </a:r>
          </a:p>
          <a:p>
            <a:pPr marL="171450" lvl="1" indent="-171450" algn="l" defTabSz="800100">
              <a:lnSpc>
                <a:spcPct val="90000"/>
              </a:lnSpc>
              <a:spcBef>
                <a:spcPct val="0"/>
              </a:spcBef>
              <a:spcAft>
                <a:spcPct val="15000"/>
              </a:spcAft>
              <a:buNone/>
            </a:pPr>
            <a:r>
              <a:rPr lang="en-US" sz="1800" kern="1200" dirty="0">
                <a:solidFill>
                  <a:schemeClr val="tx1">
                    <a:lumMod val="65000"/>
                    <a:lumOff val="35000"/>
                  </a:schemeClr>
                </a:solidFill>
              </a:rPr>
              <a:t>     13/05/21-15/06/21</a:t>
            </a:r>
          </a:p>
          <a:p>
            <a:pPr marL="228600" lvl="1" indent="-228600" algn="l" defTabSz="1022350">
              <a:lnSpc>
                <a:spcPct val="90000"/>
              </a:lnSpc>
              <a:spcBef>
                <a:spcPct val="0"/>
              </a:spcBef>
              <a:spcAft>
                <a:spcPct val="15000"/>
              </a:spcAft>
              <a:buChar char="•"/>
            </a:pPr>
            <a:r>
              <a:rPr lang="en-US" sz="2300" kern="1200" dirty="0">
                <a:solidFill>
                  <a:prstClr val="black">
                    <a:lumMod val="65000"/>
                    <a:lumOff val="35000"/>
                  </a:prstClr>
                </a:solidFill>
                <a:latin typeface="Calibri"/>
                <a:ea typeface="+mn-ea"/>
                <a:cs typeface="+mn-cs"/>
              </a:rPr>
              <a:t>Delivery package 2:</a:t>
            </a:r>
            <a:endParaRPr lang="en-US" sz="1800" kern="1200" dirty="0">
              <a:solidFill>
                <a:schemeClr val="tx1">
                  <a:lumMod val="65000"/>
                  <a:lumOff val="35000"/>
                </a:schemeClr>
              </a:solidFill>
            </a:endParaRPr>
          </a:p>
          <a:p>
            <a:pPr marL="228600" lvl="1" indent="-228600" algn="l" defTabSz="1022350">
              <a:lnSpc>
                <a:spcPct val="90000"/>
              </a:lnSpc>
              <a:spcBef>
                <a:spcPct val="0"/>
              </a:spcBef>
              <a:spcAft>
                <a:spcPct val="15000"/>
              </a:spcAft>
              <a:buNone/>
            </a:pPr>
            <a:r>
              <a:rPr lang="en-US" sz="2300" kern="1200" dirty="0">
                <a:solidFill>
                  <a:prstClr val="black">
                    <a:lumMod val="65000"/>
                    <a:lumOff val="35000"/>
                  </a:prstClr>
                </a:solidFill>
                <a:latin typeface="Calibri"/>
                <a:ea typeface="+mn-ea"/>
                <a:cs typeface="+mn-cs"/>
              </a:rPr>
              <a:t>    </a:t>
            </a:r>
            <a:r>
              <a:rPr lang="en-US" sz="1800" kern="1200" dirty="0">
                <a:solidFill>
                  <a:prstClr val="black">
                    <a:lumMod val="65000"/>
                    <a:lumOff val="35000"/>
                  </a:prstClr>
                </a:solidFill>
                <a:latin typeface="Calibri"/>
                <a:ea typeface="+mn-ea"/>
                <a:cs typeface="+mn-cs"/>
              </a:rPr>
              <a:t>(Detector Vessel)</a:t>
            </a:r>
            <a:endParaRPr lang="en-US" sz="1400" kern="1200" dirty="0">
              <a:solidFill>
                <a:schemeClr val="tx1">
                  <a:lumMod val="65000"/>
                  <a:lumOff val="35000"/>
                </a:schemeClr>
              </a:solidFill>
            </a:endParaRPr>
          </a:p>
          <a:p>
            <a:pPr marL="228600" lvl="1" indent="-228600" algn="l" defTabSz="1022350">
              <a:lnSpc>
                <a:spcPct val="90000"/>
              </a:lnSpc>
              <a:spcBef>
                <a:spcPct val="0"/>
              </a:spcBef>
              <a:spcAft>
                <a:spcPct val="15000"/>
              </a:spcAft>
              <a:buNone/>
            </a:pPr>
            <a:r>
              <a:rPr lang="en-US" sz="2300" kern="1200" dirty="0">
                <a:solidFill>
                  <a:prstClr val="black">
                    <a:lumMod val="65000"/>
                    <a:lumOff val="35000"/>
                  </a:prstClr>
                </a:solidFill>
                <a:latin typeface="Calibri"/>
                <a:ea typeface="+mn-ea"/>
                <a:cs typeface="+mn-cs"/>
              </a:rPr>
              <a:t>   </a:t>
            </a:r>
            <a:r>
              <a:rPr lang="en-US" sz="1800" kern="1200" dirty="0">
                <a:solidFill>
                  <a:schemeClr val="tx1">
                    <a:lumMod val="65000"/>
                    <a:lumOff val="35000"/>
                  </a:schemeClr>
                </a:solidFill>
              </a:rPr>
              <a:t>18/11/21-27/01/22</a:t>
            </a:r>
          </a:p>
          <a:p>
            <a:pPr marL="228600" lvl="1" indent="-228600" algn="l" defTabSz="1022350">
              <a:lnSpc>
                <a:spcPct val="90000"/>
              </a:lnSpc>
              <a:spcBef>
                <a:spcPct val="0"/>
              </a:spcBef>
              <a:spcAft>
                <a:spcPct val="15000"/>
              </a:spcAft>
              <a:buChar char="•"/>
            </a:pPr>
            <a:r>
              <a:rPr lang="en-US" sz="2300" kern="1200" dirty="0">
                <a:solidFill>
                  <a:prstClr val="black">
                    <a:lumMod val="65000"/>
                    <a:lumOff val="35000"/>
                  </a:prstClr>
                </a:solidFill>
                <a:latin typeface="Calibri"/>
                <a:ea typeface="+mn-ea"/>
                <a:cs typeface="+mn-cs"/>
              </a:rPr>
              <a:t>Delivery package 3:</a:t>
            </a:r>
            <a:endParaRPr lang="en-US" sz="1800" kern="1200" dirty="0">
              <a:solidFill>
                <a:schemeClr val="tx1">
                  <a:lumMod val="65000"/>
                  <a:lumOff val="35000"/>
                </a:schemeClr>
              </a:solidFill>
            </a:endParaRPr>
          </a:p>
          <a:p>
            <a:pPr marL="171450" lvl="1" indent="-171450" algn="l" defTabSz="711200">
              <a:lnSpc>
                <a:spcPct val="90000"/>
              </a:lnSpc>
              <a:spcBef>
                <a:spcPct val="0"/>
              </a:spcBef>
              <a:spcAft>
                <a:spcPct val="15000"/>
              </a:spcAft>
              <a:buNone/>
            </a:pPr>
            <a:r>
              <a:rPr lang="en-US" sz="1600" kern="1200" dirty="0">
                <a:solidFill>
                  <a:prstClr val="black">
                    <a:lumMod val="65000"/>
                    <a:lumOff val="35000"/>
                  </a:prstClr>
                </a:solidFill>
                <a:latin typeface="Calibri"/>
                <a:ea typeface="+mn-ea"/>
                <a:cs typeface="+mn-cs"/>
              </a:rPr>
              <a:t>    (Out of bunker component)</a:t>
            </a:r>
            <a:endParaRPr lang="en-US" sz="1800" kern="1200" dirty="0">
              <a:solidFill>
                <a:schemeClr val="tx1">
                  <a:lumMod val="65000"/>
                  <a:lumOff val="35000"/>
                </a:schemeClr>
              </a:solidFill>
            </a:endParaRPr>
          </a:p>
          <a:p>
            <a:pPr marL="171450" lvl="1" indent="-171450" algn="l" defTabSz="711200">
              <a:lnSpc>
                <a:spcPct val="90000"/>
              </a:lnSpc>
              <a:spcBef>
                <a:spcPct val="0"/>
              </a:spcBef>
              <a:spcAft>
                <a:spcPct val="15000"/>
              </a:spcAft>
              <a:buNone/>
            </a:pPr>
            <a:r>
              <a:rPr lang="en-US" sz="1600" kern="1200" dirty="0">
                <a:solidFill>
                  <a:prstClr val="black">
                    <a:lumMod val="65000"/>
                    <a:lumOff val="35000"/>
                  </a:prstClr>
                </a:solidFill>
                <a:latin typeface="Calibri"/>
                <a:ea typeface="+mn-ea"/>
                <a:cs typeface="+mn-cs"/>
              </a:rPr>
              <a:t>    </a:t>
            </a:r>
            <a:r>
              <a:rPr lang="en-US" sz="1800" kern="1200" dirty="0">
                <a:solidFill>
                  <a:schemeClr val="tx1">
                    <a:lumMod val="65000"/>
                    <a:lumOff val="35000"/>
                  </a:schemeClr>
                </a:solidFill>
              </a:rPr>
              <a:t>27/01/22-29/03/22</a:t>
            </a:r>
          </a:p>
        </p:txBody>
      </p:sp>
      <p:grpSp>
        <p:nvGrpSpPr>
          <p:cNvPr id="21" name="Group 20">
            <a:extLst>
              <a:ext uri="{FF2B5EF4-FFF2-40B4-BE49-F238E27FC236}">
                <a16:creationId xmlns:a16="http://schemas.microsoft.com/office/drawing/2014/main" id="{A7C178F4-0DE7-8B40-8489-089366500FEA}"/>
              </a:ext>
            </a:extLst>
          </p:cNvPr>
          <p:cNvGrpSpPr/>
          <p:nvPr/>
        </p:nvGrpSpPr>
        <p:grpSpPr>
          <a:xfrm>
            <a:off x="6135854" y="2915320"/>
            <a:ext cx="2768172" cy="3610011"/>
            <a:chOff x="5802452" y="2929578"/>
            <a:chExt cx="2768172" cy="65884"/>
          </a:xfrm>
        </p:grpSpPr>
        <p:sp>
          <p:nvSpPr>
            <p:cNvPr id="22" name="Rectangle 21">
              <a:extLst>
                <a:ext uri="{FF2B5EF4-FFF2-40B4-BE49-F238E27FC236}">
                  <a16:creationId xmlns:a16="http://schemas.microsoft.com/office/drawing/2014/main" id="{BEB23EC9-1CE9-6B44-8D74-8D8A892F0FE1}"/>
                </a:ext>
              </a:extLst>
            </p:cNvPr>
            <p:cNvSpPr/>
            <p:nvPr/>
          </p:nvSpPr>
          <p:spPr>
            <a:xfrm>
              <a:off x="5802452" y="2929578"/>
              <a:ext cx="2633570" cy="65884"/>
            </a:xfrm>
            <a:prstGeom prst="rect">
              <a:avLst/>
            </a:prstGeom>
            <a:solidFill>
              <a:schemeClr val="accent5">
                <a:lumMod val="60000"/>
                <a:lumOff val="40000"/>
              </a:schemeClr>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sp>
        <p:sp>
          <p:nvSpPr>
            <p:cNvPr id="23" name="TextBox 22">
              <a:extLst>
                <a:ext uri="{FF2B5EF4-FFF2-40B4-BE49-F238E27FC236}">
                  <a16:creationId xmlns:a16="http://schemas.microsoft.com/office/drawing/2014/main" id="{9930671F-C689-DC43-91BD-2B0120B7F204}"/>
                </a:ext>
              </a:extLst>
            </p:cNvPr>
            <p:cNvSpPr txBox="1"/>
            <p:nvPr/>
          </p:nvSpPr>
          <p:spPr>
            <a:xfrm>
              <a:off x="6050632" y="2930064"/>
              <a:ext cx="2519992" cy="6539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285750" lvl="1" indent="-285750" defTabSz="1066800">
                <a:lnSpc>
                  <a:spcPct val="90000"/>
                </a:lnSpc>
                <a:spcBef>
                  <a:spcPct val="0"/>
                </a:spcBef>
                <a:spcAft>
                  <a:spcPct val="15000"/>
                </a:spcAft>
                <a:buFont typeface="Arial" panose="020B0604020202020204" pitchFamily="34" charset="0"/>
                <a:buChar char="•"/>
              </a:pPr>
              <a:r>
                <a:rPr lang="en-US" sz="1600" dirty="0">
                  <a:solidFill>
                    <a:schemeClr val="tx1">
                      <a:lumMod val="65000"/>
                      <a:lumOff val="35000"/>
                    </a:schemeClr>
                  </a:solidFill>
                </a:rPr>
                <a:t>In Bunker: </a:t>
              </a:r>
            </a:p>
            <a:p>
              <a:pPr marL="0" lvl="1" defTabSz="1066800">
                <a:lnSpc>
                  <a:spcPct val="90000"/>
                </a:lnSpc>
                <a:spcBef>
                  <a:spcPct val="0"/>
                </a:spcBef>
                <a:spcAft>
                  <a:spcPct val="15000"/>
                </a:spcAft>
              </a:pPr>
              <a:r>
                <a:rPr lang="en-US" sz="1600" dirty="0">
                  <a:solidFill>
                    <a:schemeClr val="tx1">
                      <a:lumMod val="65000"/>
                      <a:lumOff val="35000"/>
                    </a:schemeClr>
                  </a:solidFill>
                </a:rPr>
                <a:t>09/07/21 – 28/10/21</a:t>
              </a:r>
            </a:p>
            <a:p>
              <a:pPr marL="285750" lvl="1" indent="-285750" defTabSz="1066800">
                <a:lnSpc>
                  <a:spcPct val="90000"/>
                </a:lnSpc>
                <a:spcBef>
                  <a:spcPct val="0"/>
                </a:spcBef>
                <a:spcAft>
                  <a:spcPct val="15000"/>
                </a:spcAft>
                <a:buFont typeface="Arial" panose="020B0604020202020204" pitchFamily="34" charset="0"/>
                <a:buChar char="•"/>
              </a:pPr>
              <a:r>
                <a:rPr lang="en-US" sz="1600" dirty="0">
                  <a:solidFill>
                    <a:schemeClr val="tx1">
                      <a:lumMod val="65000"/>
                      <a:lumOff val="35000"/>
                    </a:schemeClr>
                  </a:solidFill>
                </a:rPr>
                <a:t>Hutch</a:t>
              </a:r>
            </a:p>
            <a:p>
              <a:pPr marL="0" lvl="1" defTabSz="1066800">
                <a:lnSpc>
                  <a:spcPct val="90000"/>
                </a:lnSpc>
                <a:spcBef>
                  <a:spcPct val="0"/>
                </a:spcBef>
                <a:spcAft>
                  <a:spcPct val="15000"/>
                </a:spcAft>
              </a:pPr>
              <a:r>
                <a:rPr lang="en-US" sz="1600" dirty="0">
                  <a:solidFill>
                    <a:schemeClr val="tx1">
                      <a:lumMod val="65000"/>
                      <a:lumOff val="35000"/>
                    </a:schemeClr>
                  </a:solidFill>
                </a:rPr>
                <a:t>16/08/21-09/02/22</a:t>
              </a:r>
            </a:p>
            <a:p>
              <a:pPr marL="285750" lvl="1" indent="-285750" defTabSz="1066800">
                <a:lnSpc>
                  <a:spcPct val="90000"/>
                </a:lnSpc>
                <a:spcBef>
                  <a:spcPct val="0"/>
                </a:spcBef>
                <a:spcAft>
                  <a:spcPct val="15000"/>
                </a:spcAft>
                <a:buFont typeface="Arial" panose="020B0604020202020204" pitchFamily="34" charset="0"/>
                <a:buChar char="•"/>
              </a:pPr>
              <a:r>
                <a:rPr lang="en-US" sz="1600" dirty="0">
                  <a:solidFill>
                    <a:schemeClr val="tx1">
                      <a:lumMod val="65000"/>
                      <a:lumOff val="35000"/>
                    </a:schemeClr>
                  </a:solidFill>
                </a:rPr>
                <a:t>Services Installation</a:t>
              </a:r>
            </a:p>
            <a:p>
              <a:pPr marL="0" lvl="1" defTabSz="1066800">
                <a:lnSpc>
                  <a:spcPct val="90000"/>
                </a:lnSpc>
                <a:spcBef>
                  <a:spcPct val="0"/>
                </a:spcBef>
                <a:spcAft>
                  <a:spcPct val="15000"/>
                </a:spcAft>
              </a:pPr>
              <a:r>
                <a:rPr lang="en-US" sz="1600" dirty="0">
                  <a:solidFill>
                    <a:schemeClr val="tx1">
                      <a:lumMod val="65000"/>
                      <a:lumOff val="35000"/>
                    </a:schemeClr>
                  </a:solidFill>
                </a:rPr>
                <a:t>06/10/21 – 01/8/22</a:t>
              </a:r>
            </a:p>
            <a:p>
              <a:pPr marL="285750" lvl="1" indent="-285750" defTabSz="1066800">
                <a:lnSpc>
                  <a:spcPct val="90000"/>
                </a:lnSpc>
                <a:spcBef>
                  <a:spcPct val="0"/>
                </a:spcBef>
                <a:spcAft>
                  <a:spcPct val="15000"/>
                </a:spcAft>
                <a:buFont typeface="Arial" panose="020B0604020202020204" pitchFamily="34" charset="0"/>
                <a:buChar char="•"/>
              </a:pPr>
              <a:r>
                <a:rPr lang="en-US" sz="1600" dirty="0">
                  <a:solidFill>
                    <a:schemeClr val="tx1">
                      <a:lumMod val="65000"/>
                      <a:lumOff val="35000"/>
                    </a:schemeClr>
                  </a:solidFill>
                </a:rPr>
                <a:t>Bunker to Cave </a:t>
              </a:r>
            </a:p>
            <a:p>
              <a:pPr marL="0" lvl="1" defTabSz="1066800">
                <a:lnSpc>
                  <a:spcPct val="90000"/>
                </a:lnSpc>
                <a:spcBef>
                  <a:spcPct val="0"/>
                </a:spcBef>
                <a:spcAft>
                  <a:spcPct val="15000"/>
                </a:spcAft>
              </a:pPr>
              <a:r>
                <a:rPr lang="en-US" sz="1600" dirty="0">
                  <a:solidFill>
                    <a:schemeClr val="tx1">
                      <a:lumMod val="65000"/>
                      <a:lumOff val="35000"/>
                    </a:schemeClr>
                  </a:solidFill>
                </a:rPr>
                <a:t>29/10/21 - 23/12/21</a:t>
              </a:r>
            </a:p>
            <a:p>
              <a:pPr marL="285750" lvl="1" indent="-285750" defTabSz="1066800">
                <a:lnSpc>
                  <a:spcPct val="90000"/>
                </a:lnSpc>
                <a:spcBef>
                  <a:spcPct val="0"/>
                </a:spcBef>
                <a:spcAft>
                  <a:spcPct val="15000"/>
                </a:spcAft>
                <a:buFont typeface="Arial" panose="020B0604020202020204" pitchFamily="34" charset="0"/>
                <a:buChar char="•"/>
              </a:pPr>
              <a:r>
                <a:rPr lang="en-US" sz="1600" dirty="0">
                  <a:solidFill>
                    <a:schemeClr val="tx1">
                      <a:lumMod val="65000"/>
                      <a:lumOff val="35000"/>
                    </a:schemeClr>
                  </a:solidFill>
                </a:rPr>
                <a:t>Cave shielding: </a:t>
              </a:r>
            </a:p>
            <a:p>
              <a:pPr marL="0" lvl="1" defTabSz="1066800">
                <a:lnSpc>
                  <a:spcPct val="90000"/>
                </a:lnSpc>
                <a:spcBef>
                  <a:spcPct val="0"/>
                </a:spcBef>
                <a:spcAft>
                  <a:spcPct val="15000"/>
                </a:spcAft>
              </a:pPr>
              <a:r>
                <a:rPr lang="en-US" sz="1600" dirty="0">
                  <a:solidFill>
                    <a:schemeClr val="tx1">
                      <a:lumMod val="65000"/>
                      <a:lumOff val="35000"/>
                    </a:schemeClr>
                  </a:solidFill>
                </a:rPr>
                <a:t>24/02/22 - 25/04/22</a:t>
              </a:r>
            </a:p>
            <a:p>
              <a:pPr marL="285750" lvl="1" indent="-285750" defTabSz="1066800">
                <a:lnSpc>
                  <a:spcPct val="90000"/>
                </a:lnSpc>
                <a:spcBef>
                  <a:spcPct val="0"/>
                </a:spcBef>
                <a:spcAft>
                  <a:spcPct val="15000"/>
                </a:spcAft>
                <a:buFont typeface="Arial" panose="020B0604020202020204" pitchFamily="34" charset="0"/>
                <a:buChar char="•"/>
              </a:pPr>
              <a:r>
                <a:rPr lang="en-US" sz="1600" dirty="0">
                  <a:solidFill>
                    <a:schemeClr val="tx1">
                      <a:lumMod val="65000"/>
                      <a:lumOff val="35000"/>
                    </a:schemeClr>
                  </a:solidFill>
                </a:rPr>
                <a:t>Detector Installation:</a:t>
              </a:r>
            </a:p>
            <a:p>
              <a:pPr marL="0" lvl="1" defTabSz="1066800">
                <a:lnSpc>
                  <a:spcPct val="90000"/>
                </a:lnSpc>
                <a:spcBef>
                  <a:spcPct val="0"/>
                </a:spcBef>
                <a:spcAft>
                  <a:spcPct val="15000"/>
                </a:spcAft>
              </a:pPr>
              <a:r>
                <a:rPr lang="en-US" sz="1600" dirty="0">
                  <a:solidFill>
                    <a:schemeClr val="tx1">
                      <a:lumMod val="65000"/>
                      <a:lumOff val="35000"/>
                    </a:schemeClr>
                  </a:solidFill>
                </a:rPr>
                <a:t>25/04/22 – 21/07/22</a:t>
              </a:r>
            </a:p>
            <a:p>
              <a:pPr marL="285750" lvl="1" indent="-285750" defTabSz="1066800">
                <a:lnSpc>
                  <a:spcPct val="90000"/>
                </a:lnSpc>
                <a:spcBef>
                  <a:spcPct val="0"/>
                </a:spcBef>
                <a:spcAft>
                  <a:spcPct val="15000"/>
                </a:spcAft>
                <a:buFont typeface="Arial" panose="020B0604020202020204" pitchFamily="34" charset="0"/>
                <a:buChar char="•"/>
              </a:pPr>
              <a:r>
                <a:rPr lang="en-US" sz="1600" dirty="0">
                  <a:solidFill>
                    <a:schemeClr val="tx1">
                      <a:lumMod val="65000"/>
                      <a:lumOff val="35000"/>
                    </a:schemeClr>
                  </a:solidFill>
                </a:rPr>
                <a:t>Sample area: </a:t>
              </a:r>
            </a:p>
            <a:p>
              <a:pPr marL="0" lvl="1" defTabSz="1066800">
                <a:lnSpc>
                  <a:spcPct val="90000"/>
                </a:lnSpc>
                <a:spcBef>
                  <a:spcPct val="0"/>
                </a:spcBef>
                <a:spcAft>
                  <a:spcPct val="15000"/>
                </a:spcAft>
              </a:pPr>
              <a:r>
                <a:rPr lang="en-US" sz="1600" dirty="0">
                  <a:solidFill>
                    <a:schemeClr val="tx1">
                      <a:lumMod val="65000"/>
                      <a:lumOff val="35000"/>
                    </a:schemeClr>
                  </a:solidFill>
                </a:rPr>
                <a:t>25/04/22 - 04/08/22</a:t>
              </a:r>
            </a:p>
          </p:txBody>
        </p:sp>
      </p:grpSp>
    </p:spTree>
    <p:extLst>
      <p:ext uri="{BB962C8B-B14F-4D97-AF65-F5344CB8AC3E}">
        <p14:creationId xmlns:p14="http://schemas.microsoft.com/office/powerpoint/2010/main" val="3242213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D728B-B1D2-C749-86BB-6B54BD1F2122}"/>
              </a:ext>
            </a:extLst>
          </p:cNvPr>
          <p:cNvSpPr>
            <a:spLocks noGrp="1"/>
          </p:cNvSpPr>
          <p:nvPr>
            <p:ph type="title"/>
          </p:nvPr>
        </p:nvSpPr>
        <p:spPr/>
        <p:txBody>
          <a:bodyPr/>
          <a:lstStyle/>
          <a:p>
            <a:r>
              <a:rPr lang="en-GB" dirty="0"/>
              <a:t>Pre-build Progress</a:t>
            </a:r>
          </a:p>
        </p:txBody>
      </p:sp>
      <p:sp>
        <p:nvSpPr>
          <p:cNvPr id="4" name="Slide Number Placeholder 3">
            <a:extLst>
              <a:ext uri="{FF2B5EF4-FFF2-40B4-BE49-F238E27FC236}">
                <a16:creationId xmlns:a16="http://schemas.microsoft.com/office/drawing/2014/main" id="{0BA3AD45-A036-BD4C-B759-77E0495875B9}"/>
              </a:ext>
            </a:extLst>
          </p:cNvPr>
          <p:cNvSpPr>
            <a:spLocks noGrp="1"/>
          </p:cNvSpPr>
          <p:nvPr>
            <p:ph type="sldNum" sz="quarter" idx="12"/>
          </p:nvPr>
        </p:nvSpPr>
        <p:spPr/>
        <p:txBody>
          <a:bodyPr/>
          <a:lstStyle/>
          <a:p>
            <a:fld id="{551115BC-487E-4422-894C-CB7CD3E79223}" type="slidenum">
              <a:rPr lang="en-GB" noProof="0" smtClean="0"/>
              <a:t>8</a:t>
            </a:fld>
            <a:endParaRPr lang="en-GB" noProof="0"/>
          </a:p>
        </p:txBody>
      </p:sp>
      <p:pic>
        <p:nvPicPr>
          <p:cNvPr id="6" name="Picture 5">
            <a:extLst>
              <a:ext uri="{FF2B5EF4-FFF2-40B4-BE49-F238E27FC236}">
                <a16:creationId xmlns:a16="http://schemas.microsoft.com/office/drawing/2014/main" id="{DCEDF7FF-2124-BB45-9D6D-FD5E2A647A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480" y="1771657"/>
            <a:ext cx="5436096" cy="4077072"/>
          </a:xfrm>
          <a:prstGeom prst="rect">
            <a:avLst/>
          </a:prstGeom>
        </p:spPr>
      </p:pic>
      <p:pic>
        <p:nvPicPr>
          <p:cNvPr id="8" name="Picture 7">
            <a:extLst>
              <a:ext uri="{FF2B5EF4-FFF2-40B4-BE49-F238E27FC236}">
                <a16:creationId xmlns:a16="http://schemas.microsoft.com/office/drawing/2014/main" id="{F8E1C554-9066-CD4B-AA0E-EE5D8AB867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5451477" y="2281292"/>
            <a:ext cx="4077073" cy="3057805"/>
          </a:xfrm>
          <a:prstGeom prst="rect">
            <a:avLst/>
          </a:prstGeom>
        </p:spPr>
      </p:pic>
    </p:spTree>
    <p:extLst>
      <p:ext uri="{BB962C8B-B14F-4D97-AF65-F5344CB8AC3E}">
        <p14:creationId xmlns:p14="http://schemas.microsoft.com/office/powerpoint/2010/main" val="1970893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4B924-401A-1F46-844F-9BBD3FC0F4F6}"/>
              </a:ext>
            </a:extLst>
          </p:cNvPr>
          <p:cNvSpPr>
            <a:spLocks noGrp="1"/>
          </p:cNvSpPr>
          <p:nvPr>
            <p:ph type="title"/>
          </p:nvPr>
        </p:nvSpPr>
        <p:spPr/>
        <p:txBody>
          <a:bodyPr/>
          <a:lstStyle/>
          <a:p>
            <a:r>
              <a:rPr lang="en-GB" dirty="0"/>
              <a:t>Pre-build progress</a:t>
            </a:r>
          </a:p>
        </p:txBody>
      </p:sp>
      <p:sp>
        <p:nvSpPr>
          <p:cNvPr id="4" name="Slide Number Placeholder 3">
            <a:extLst>
              <a:ext uri="{FF2B5EF4-FFF2-40B4-BE49-F238E27FC236}">
                <a16:creationId xmlns:a16="http://schemas.microsoft.com/office/drawing/2014/main" id="{01977C12-C92E-3A4A-83A0-B9F57848CC80}"/>
              </a:ext>
            </a:extLst>
          </p:cNvPr>
          <p:cNvSpPr>
            <a:spLocks noGrp="1"/>
          </p:cNvSpPr>
          <p:nvPr>
            <p:ph type="sldNum" sz="quarter" idx="12"/>
          </p:nvPr>
        </p:nvSpPr>
        <p:spPr/>
        <p:txBody>
          <a:bodyPr/>
          <a:lstStyle/>
          <a:p>
            <a:fld id="{551115BC-487E-4422-894C-CB7CD3E79223}" type="slidenum">
              <a:rPr lang="en-GB" noProof="0" smtClean="0"/>
              <a:t>9</a:t>
            </a:fld>
            <a:endParaRPr lang="en-GB" noProof="0"/>
          </a:p>
        </p:txBody>
      </p:sp>
      <p:pic>
        <p:nvPicPr>
          <p:cNvPr id="6" name="Picture 5">
            <a:extLst>
              <a:ext uri="{FF2B5EF4-FFF2-40B4-BE49-F238E27FC236}">
                <a16:creationId xmlns:a16="http://schemas.microsoft.com/office/drawing/2014/main" id="{CBD46017-C2D3-3046-8761-79855E7912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2640" y="1929122"/>
            <a:ext cx="6138156" cy="4603617"/>
          </a:xfrm>
          <a:prstGeom prst="rect">
            <a:avLst/>
          </a:prstGeom>
        </p:spPr>
      </p:pic>
    </p:spTree>
    <p:extLst>
      <p:ext uri="{BB962C8B-B14F-4D97-AF65-F5344CB8AC3E}">
        <p14:creationId xmlns:p14="http://schemas.microsoft.com/office/powerpoint/2010/main" val="1909586726"/>
      </p:ext>
    </p:extLst>
  </p:cSld>
  <p:clrMapOvr>
    <a:masterClrMapping/>
  </p:clrMapOvr>
</p:sld>
</file>

<file path=ppt/theme/theme1.xml><?xml version="1.0" encoding="utf-8"?>
<a:theme xmlns:a="http://schemas.openxmlformats.org/drawingml/2006/main" name="Chess Core 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5" id="{B44B2280-2390-4D03-8D38-6C24B0BAA245}" vid="{0B7C071A-F5F7-47CF-A93A-F42DBF6073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Chess Core Powerpoint.potx</Template>
  <TotalTime>87110</TotalTime>
  <Words>679</Words>
  <Application>Microsoft Macintosh PowerPoint</Application>
  <PresentationFormat>A4 Paper (210x297 mm)</PresentationFormat>
  <Paragraphs>178</Paragraphs>
  <Slides>16</Slides>
  <Notes>3</Notes>
  <HiddenSlides>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MS Mincho</vt:lpstr>
      <vt:lpstr>Arial</vt:lpstr>
      <vt:lpstr>Calibri</vt:lpstr>
      <vt:lpstr>Times New Roman</vt:lpstr>
      <vt:lpstr>Titillium</vt:lpstr>
      <vt:lpstr>Wingdings</vt:lpstr>
      <vt:lpstr>Chess Core Powerpoint</vt:lpstr>
      <vt:lpstr>TG4 and Installation plan LoKI Instruments </vt:lpstr>
      <vt:lpstr>Topics</vt:lpstr>
      <vt:lpstr>TG4 Installation readiness review</vt:lpstr>
      <vt:lpstr>TG4 - LoKI</vt:lpstr>
      <vt:lpstr>NSS Master schedule v4.2- North sector</vt:lpstr>
      <vt:lpstr>Building Access</vt:lpstr>
      <vt:lpstr>Preliminary dates: September 2019 LoKI Pre-build and Installation</vt:lpstr>
      <vt:lpstr>Pre-build Progress</vt:lpstr>
      <vt:lpstr>Pre-build progress</vt:lpstr>
      <vt:lpstr>Installation binders LoKI Instrument</vt:lpstr>
      <vt:lpstr>Installation binders –  Scope divided in Field installation packages</vt:lpstr>
      <vt:lpstr>Field installation package document P1, P2,, Pn</vt:lpstr>
      <vt:lpstr>Loki Instrument Build Sequence Depends of the schedule and access to building</vt:lpstr>
      <vt:lpstr>Field installation Packages</vt:lpstr>
      <vt:lpstr>Information from instruments</vt:lpstr>
      <vt:lpstr>Questions</vt:lpstr>
    </vt:vector>
  </TitlesOfParts>
  <Company>ESS</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Heléne Björkman</dc:creator>
  <cp:lastModifiedBy>Clara Lopez</cp:lastModifiedBy>
  <cp:revision>307</cp:revision>
  <cp:lastPrinted>2017-01-30T09:53:35Z</cp:lastPrinted>
  <dcterms:created xsi:type="dcterms:W3CDTF">2013-10-29T16:05:10Z</dcterms:created>
  <dcterms:modified xsi:type="dcterms:W3CDTF">2019-09-25T14:42:00Z</dcterms:modified>
</cp:coreProperties>
</file>