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8"/>
  </p:notesMasterIdLst>
  <p:sldIdLst>
    <p:sldId id="349" r:id="rId3"/>
    <p:sldId id="589" r:id="rId4"/>
    <p:sldId id="590" r:id="rId5"/>
    <p:sldId id="591" r:id="rId6"/>
    <p:sldId id="588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11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1E9FDB"/>
    <a:srgbClr val="0094CA"/>
    <a:srgbClr val="76D6FF"/>
    <a:srgbClr val="FFC000"/>
    <a:srgbClr val="D9D9D9"/>
    <a:srgbClr val="BFBFBF"/>
    <a:srgbClr val="13A1DD"/>
    <a:srgbClr val="13A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1" autoAdjust="0"/>
    <p:restoredTop sz="96016" autoAdjust="0"/>
  </p:normalViewPr>
  <p:slideViewPr>
    <p:cSldViewPr snapToGrid="0">
      <p:cViewPr varScale="1">
        <p:scale>
          <a:sx n="122" d="100"/>
          <a:sy n="122" d="100"/>
        </p:scale>
        <p:origin x="600" y="184"/>
      </p:cViewPr>
      <p:guideLst>
        <p:guide pos="3840"/>
        <p:guide orient="horz" pos="11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2019-09-23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3A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 name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D7AC81-318B-4D49-A602-9E30227C87EC}" type="datetime1">
              <a:rPr lang="en-GB" smtClean="0"/>
              <a:pPr/>
              <a:t>23/09/2019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407" y="260651"/>
            <a:ext cx="2208245" cy="8860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77A986-290F-D34E-872B-A89DF3BE5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9219135" y="260651"/>
            <a:ext cx="2972865" cy="131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4" y="1535116"/>
            <a:ext cx="5386917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4" y="2174878"/>
            <a:ext cx="5386917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4" y="1535116"/>
            <a:ext cx="5389033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4" y="2174878"/>
            <a:ext cx="5389033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2019-09-23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4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2019-09-23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16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2019-09-23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4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11" y="273052"/>
            <a:ext cx="4011084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43" y="273401"/>
            <a:ext cx="6815668" cy="5853113"/>
          </a:xfrm>
        </p:spPr>
        <p:txBody>
          <a:bodyPr/>
          <a:lstStyle>
            <a:lvl1pPr>
              <a:defRPr sz="2216"/>
            </a:lvl1pPr>
            <a:lvl2pPr>
              <a:defRPr sz="1939"/>
            </a:lvl2pPr>
            <a:lvl3pPr>
              <a:defRPr sz="1661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2019-09-23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30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216"/>
            </a:lvl1pPr>
            <a:lvl2pPr marL="315314" indent="0">
              <a:buNone/>
              <a:defRPr sz="1939"/>
            </a:lvl2pPr>
            <a:lvl3pPr marL="630630" indent="0">
              <a:buNone/>
              <a:defRPr sz="1661"/>
            </a:lvl3pPr>
            <a:lvl4pPr marL="945947" indent="0">
              <a:buNone/>
              <a:defRPr sz="1385"/>
            </a:lvl4pPr>
            <a:lvl5pPr marL="1261265" indent="0">
              <a:buNone/>
              <a:defRPr sz="1385"/>
            </a:lvl5pPr>
            <a:lvl6pPr marL="1576588" indent="0">
              <a:buNone/>
              <a:defRPr sz="1385"/>
            </a:lvl6pPr>
            <a:lvl7pPr marL="1891904" indent="0">
              <a:buNone/>
              <a:defRPr sz="1385"/>
            </a:lvl7pPr>
            <a:lvl8pPr marL="2207225" indent="0">
              <a:buNone/>
              <a:defRPr sz="1385"/>
            </a:lvl8pPr>
            <a:lvl9pPr marL="2522543" indent="0">
              <a:buNone/>
              <a:defRPr sz="1385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2019-09-23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22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2019-09-23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47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5036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5036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2019-09-23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0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1349" y="301"/>
            <a:ext cx="7683499" cy="1441451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cxnSp>
        <p:nvCxnSpPr>
          <p:cNvPr id="3" name="Rak 7"/>
          <p:cNvCxnSpPr/>
          <p:nvPr userDrawn="1"/>
        </p:nvCxnSpPr>
        <p:spPr>
          <a:xfrm>
            <a:off x="-434760" y="1452400"/>
            <a:ext cx="12928527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3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76DC40F-55C4-384F-A14E-20FF4C53AB90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D684BB-AC49-4844-95DA-6540E04D6D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81000"/>
            <a:ext cx="10972800" cy="4345166"/>
          </a:xfrm>
        </p:spPr>
        <p:txBody>
          <a:bodyPr lIns="90000"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011E48-F5AC-104B-BB7F-6322AAB1F2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636088-FAD8-024C-A1D7-D74763A458C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48251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448251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7D9470-03DC-FB43-B831-D8BEB339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1282D3D-8FD4-E041-9B14-07B58C6C3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2852DFA2-0FC7-BC44-83D5-11A0ECDA5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dirty="0"/>
              <a:t>Avoid text less than 16 points.</a:t>
            </a:r>
          </a:p>
          <a:p>
            <a:pPr lvl="0"/>
            <a:r>
              <a:rPr lang="en-US" noProof="0" dirty="0"/>
              <a:t>Always use Calibri font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/>
          <a:p>
            <a:fld id="{3C7D23FA-05C4-4CC1-B281-2F815585BC1C}" type="datetime1">
              <a:rPr lang="en-GB" noProof="0" smtClean="0"/>
              <a:t>23/09/2019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/>
          <a:p>
            <a:r>
              <a:rPr lang="en-GB" dirty="0"/>
              <a:t>© European Spallation Source ERIC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4988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1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76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1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0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2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88360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2019-09-23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3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7" y="4407120"/>
            <a:ext cx="10363200" cy="136207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7" y="2906723"/>
            <a:ext cx="10363200" cy="150018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5314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0630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594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126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7658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190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0722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22543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2019-09-23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5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2019-09-23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1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518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23/09/2019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9" r:id="rId5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090" tIns="45549" rIns="91090" bIns="45549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090" tIns="45549" rIns="91090" bIns="45549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4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2019-09-23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748"/>
            <a:ext cx="3860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0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ctr" defTabSz="315314" rtl="0" eaLnBrk="1" latinLnBrk="0" hangingPunct="1">
        <a:spcBef>
          <a:spcPct val="0"/>
        </a:spcBef>
        <a:buNone/>
        <a:defRPr sz="30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484" indent="-236484" algn="l" defTabSz="315314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12390" indent="-197066" algn="l" defTabSz="315314" rtl="0" eaLnBrk="1" latinLnBrk="0" hangingPunct="1">
        <a:spcBef>
          <a:spcPct val="20000"/>
        </a:spcBef>
        <a:buFont typeface="Arial"/>
        <a:buChar char="–"/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788276" indent="-157655" algn="l" defTabSz="315314" rtl="0" eaLnBrk="1" latinLnBrk="0" hangingPunct="1">
        <a:spcBef>
          <a:spcPct val="20000"/>
        </a:spcBef>
        <a:buFont typeface="Arial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103609" indent="-157655" algn="l" defTabSz="315314" rtl="0" eaLnBrk="1" latinLnBrk="0" hangingPunct="1">
        <a:spcBef>
          <a:spcPct val="20000"/>
        </a:spcBef>
        <a:buFont typeface="Arial"/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18929" indent="-157655" algn="l" defTabSz="315314" rtl="0" eaLnBrk="1" latinLnBrk="0" hangingPunct="1">
        <a:spcBef>
          <a:spcPct val="20000"/>
        </a:spcBef>
        <a:buFont typeface="Arial"/>
        <a:buChar char="»"/>
        <a:defRPr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34244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49560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64882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80197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531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063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5947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126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76588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190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0722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22543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CE98-D5A2-0648-AD18-116338EAD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defTabSz="315314"/>
            <a:r>
              <a:rPr lang="en-GB" sz="4000" b="1" dirty="0">
                <a:solidFill>
                  <a:srgbClr val="FFFFFF"/>
                </a:solidFill>
              </a:rPr>
              <a:t>Welcome and Charge for the Meeting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47BB3A-0D99-9D43-ADAF-EC7E12B7F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defTabSz="315314"/>
            <a:r>
              <a:rPr lang="sv-SE" sz="1800" dirty="0">
                <a:solidFill>
                  <a:srgbClr val="FFFFFF"/>
                </a:solidFill>
              </a:rPr>
              <a:t>Ken Andersen</a:t>
            </a:r>
          </a:p>
          <a:p>
            <a:pPr defTabSz="315314"/>
            <a:r>
              <a:rPr lang="sv-SE" sz="1800" dirty="0">
                <a:solidFill>
                  <a:srgbClr val="FFFFFF"/>
                </a:solidFill>
              </a:rPr>
              <a:t> </a:t>
            </a:r>
          </a:p>
          <a:p>
            <a:pPr defTabSz="315314"/>
            <a:r>
              <a:rPr lang="en-US" sz="1800" dirty="0">
                <a:solidFill>
                  <a:srgbClr val="FFFFFF"/>
                </a:solidFill>
              </a:rPr>
              <a:t>Reflectometry STAP Meeting</a:t>
            </a:r>
            <a:endParaRPr lang="en-GB" sz="1800" dirty="0">
              <a:solidFill>
                <a:srgbClr val="FFFFFF"/>
              </a:solidFill>
            </a:endParaRPr>
          </a:p>
          <a:p>
            <a:r>
              <a:rPr lang="sv-SE" sz="1800" dirty="0"/>
              <a:t>Lund, 24</a:t>
            </a:r>
            <a:r>
              <a:rPr lang="sv-SE" sz="1800" baseline="30000" dirty="0"/>
              <a:t>th</a:t>
            </a:r>
            <a:r>
              <a:rPr lang="sv-SE" sz="1800" dirty="0"/>
              <a:t>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26384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9A309-B8D1-C34B-9000-E682C5EA0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Welcome!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CF41C6-9070-9949-BBD4-C41CDF7E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4C1F78-5BB3-D84F-9A0D-5F0B0A4029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No need for ESS update: coming tomorrow in joint session with SANS STAP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B4FA45-2016-1F43-896E-D09AADB802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328" r="-105" b="6515"/>
          <a:stretch/>
        </p:blipFill>
        <p:spPr>
          <a:xfrm>
            <a:off x="1398" y="1429406"/>
            <a:ext cx="12201112" cy="542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45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B2336-E53B-DA4A-BFEC-ABF908185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and Remit of Instrument STAPs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03628-40AC-F449-A029-9E2F80D0E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80999"/>
            <a:ext cx="10972800" cy="476694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Scientific and Technical Advisory Panels</a:t>
            </a:r>
          </a:p>
          <a:p>
            <a:pPr lvl="1"/>
            <a:r>
              <a:rPr lang="en-US" dirty="0"/>
              <a:t>one per instrument class</a:t>
            </a:r>
          </a:p>
          <a:p>
            <a:r>
              <a:rPr lang="en-US" dirty="0"/>
              <a:t>STAP: instrument </a:t>
            </a:r>
            <a:r>
              <a:rPr lang="en-US" u="sng" dirty="0"/>
              <a:t>advisory</a:t>
            </a:r>
            <a:r>
              <a:rPr lang="en-US" dirty="0"/>
              <a:t> body</a:t>
            </a:r>
          </a:p>
          <a:p>
            <a:pPr lvl="1"/>
            <a:r>
              <a:rPr lang="en-US" dirty="0"/>
              <a:t>science case and functional requirements</a:t>
            </a:r>
          </a:p>
          <a:p>
            <a:pPr lvl="1"/>
            <a:r>
              <a:rPr lang="en-US" dirty="0"/>
              <a:t>all aspects which impact on scientific output of instrument (not just instrument project)</a:t>
            </a:r>
          </a:p>
          <a:p>
            <a:pPr lvl="1"/>
            <a:r>
              <a:rPr lang="en-US" dirty="0"/>
              <a:t>technical and project decisions</a:t>
            </a:r>
          </a:p>
          <a:p>
            <a:pPr lvl="1"/>
            <a:r>
              <a:rPr lang="en-US" dirty="0"/>
              <a:t>early science </a:t>
            </a:r>
          </a:p>
          <a:p>
            <a:r>
              <a:rPr lang="en-US" dirty="0"/>
              <a:t>Advice to both NSS management and instrument teams</a:t>
            </a:r>
          </a:p>
          <a:p>
            <a:pPr lvl="1"/>
            <a:r>
              <a:rPr lang="en-US" dirty="0"/>
              <a:t>collaborative &amp; non-adversarial setting</a:t>
            </a:r>
          </a:p>
          <a:p>
            <a:pPr lvl="1"/>
            <a:r>
              <a:rPr lang="en-US" dirty="0"/>
              <a:t>NSS management &amp; instrument teams take advice constructively</a:t>
            </a:r>
          </a:p>
          <a:p>
            <a:pPr lvl="1"/>
            <a:r>
              <a:rPr lang="en-US" dirty="0"/>
              <a:t>allows NSS management &amp; instrument teams to make good, informed decisions</a:t>
            </a:r>
          </a:p>
          <a:p>
            <a:r>
              <a:rPr lang="en-US" dirty="0"/>
              <a:t>Each STAP meeting results in written recommendations</a:t>
            </a:r>
          </a:p>
          <a:p>
            <a:pPr lvl="1"/>
            <a:r>
              <a:rPr lang="en-US" dirty="0"/>
              <a:t>followed up in subsequent meeting(s)</a:t>
            </a:r>
          </a:p>
          <a:p>
            <a:pPr lvl="1"/>
            <a:r>
              <a:rPr lang="en-US" dirty="0"/>
              <a:t>presented at following SAC meeting</a:t>
            </a:r>
          </a:p>
          <a:p>
            <a:pPr lvl="1"/>
            <a:r>
              <a:rPr lang="en-US" dirty="0"/>
              <a:t>SAC report includes highlights of STAP reports – presented to Council</a:t>
            </a:r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E0232-89CF-634D-BF97-5645DBEBD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AEEC6-BC18-CF4D-A420-9BB8BFC0E0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55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FDB67-0AD5-E04D-8913-B542F4A3F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Charge for this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3B6CE-3AA5-8940-AB8D-8E4165D59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80999"/>
            <a:ext cx="10972800" cy="477745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Instrument teams</a:t>
            </a:r>
          </a:p>
          <a:p>
            <a:pPr lvl="1"/>
            <a:r>
              <a:rPr lang="en-GB" dirty="0"/>
              <a:t>Prepare progress reports and present them for discussion</a:t>
            </a:r>
          </a:p>
          <a:p>
            <a:pPr lvl="1"/>
            <a:r>
              <a:rPr lang="en-GB" dirty="0"/>
              <a:t>Provide feedback on STAP actions</a:t>
            </a:r>
          </a:p>
          <a:p>
            <a:pPr lvl="1"/>
            <a:r>
              <a:rPr lang="en-GB" dirty="0"/>
              <a:t>Identify hot topics and raise them</a:t>
            </a:r>
          </a:p>
          <a:p>
            <a:r>
              <a:rPr lang="en-GB" dirty="0"/>
              <a:t>NSS management</a:t>
            </a:r>
          </a:p>
          <a:p>
            <a:pPr lvl="1"/>
            <a:r>
              <a:rPr lang="en-GB" dirty="0"/>
              <a:t>Organise the meeting</a:t>
            </a:r>
          </a:p>
          <a:p>
            <a:pPr lvl="1"/>
            <a:r>
              <a:rPr lang="en-GB" dirty="0"/>
              <a:t>Provide feedback on STAP actions</a:t>
            </a:r>
          </a:p>
          <a:p>
            <a:pPr lvl="1"/>
            <a:r>
              <a:rPr lang="en-GB" dirty="0"/>
              <a:t>Inform of main developments since last meeting</a:t>
            </a:r>
          </a:p>
          <a:p>
            <a:r>
              <a:rPr lang="en-GB" dirty="0"/>
              <a:t>STAP</a:t>
            </a:r>
          </a:p>
          <a:p>
            <a:pPr lvl="1"/>
            <a:r>
              <a:rPr lang="en-GB" dirty="0"/>
              <a:t>Comment on instrument progress, given planned schedule</a:t>
            </a:r>
          </a:p>
          <a:p>
            <a:pPr lvl="1"/>
            <a:r>
              <a:rPr lang="en-GB" dirty="0"/>
              <a:t>Advise on early science, given the foreseen operational environment</a:t>
            </a:r>
          </a:p>
          <a:p>
            <a:pPr lvl="1"/>
            <a:r>
              <a:rPr lang="en-GB" dirty="0"/>
              <a:t>Provide feedback to instruments on progress and actions to be taken</a:t>
            </a:r>
          </a:p>
          <a:p>
            <a:pPr lvl="1"/>
            <a:r>
              <a:rPr lang="en-GB" dirty="0"/>
              <a:t>Provide feedback to Science Director on progress and actions to be taken</a:t>
            </a:r>
          </a:p>
          <a:p>
            <a:pPr lvl="1"/>
            <a:r>
              <a:rPr lang="en-GB" dirty="0"/>
              <a:t>Submit written report</a:t>
            </a:r>
          </a:p>
          <a:p>
            <a:pPr lvl="1"/>
            <a:r>
              <a:rPr lang="en-GB" dirty="0"/>
              <a:t>Present at SAC meeting on 24-25/10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D1EB5-28F1-0D48-9EA5-C5FBE7B0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17A0A9-7BC4-2A4A-AED6-9B5A9DCD77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25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70874-42A8-CB47-B1E2-94D97D25C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0BE76F-FA9F-AD46-A92C-186F0788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81C6F-2D12-F144-BA57-9081FBB52F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76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C4EAEFBE-156F-4FEE-9F2B-BE5A854A00D8}"/>
    </a:ext>
  </a:extLst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76958EC4-F568-4D68-98B3-6BA4183AD24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18117</TotalTime>
  <Words>242</Words>
  <Application>Microsoft Macintosh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Office-tema</vt:lpstr>
      <vt:lpstr>2_Anpassad formgivning</vt:lpstr>
      <vt:lpstr>Welcome and Charge for the Meeting</vt:lpstr>
      <vt:lpstr>Welcome!</vt:lpstr>
      <vt:lpstr>Purpose and Remit of Instrument STAPs</vt:lpstr>
      <vt:lpstr>Charge for this Meeting</vt:lpstr>
      <vt:lpstr>Thank You!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Spallation Source  </dc:title>
  <dc:creator>Ken Andersen</dc:creator>
  <cp:lastModifiedBy>Ken Andersen</cp:lastModifiedBy>
  <cp:revision>172</cp:revision>
  <dcterms:created xsi:type="dcterms:W3CDTF">2019-06-22T11:40:11Z</dcterms:created>
  <dcterms:modified xsi:type="dcterms:W3CDTF">2019-09-23T16:17:05Z</dcterms:modified>
</cp:coreProperties>
</file>