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6" r:id="rId2"/>
  </p:sldMasterIdLst>
  <p:notesMasterIdLst>
    <p:notesMasterId r:id="rId6"/>
  </p:notesMasterIdLst>
  <p:sldIdLst>
    <p:sldId id="349" r:id="rId3"/>
    <p:sldId id="350" r:id="rId4"/>
    <p:sldId id="351"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111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BFBFBF"/>
    <a:srgbClr val="1E9FDB"/>
    <a:srgbClr val="76D6FF"/>
    <a:srgbClr val="0094CA"/>
    <a:srgbClr val="13A1DD"/>
    <a:srgbClr val="FFFFFF"/>
    <a:srgbClr val="13A0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60" autoAdjust="0"/>
    <p:restoredTop sz="93243" autoAdjust="0"/>
  </p:normalViewPr>
  <p:slideViewPr>
    <p:cSldViewPr>
      <p:cViewPr varScale="1">
        <p:scale>
          <a:sx n="109" d="100"/>
          <a:sy n="109" d="100"/>
        </p:scale>
        <p:origin x="208" y="272"/>
      </p:cViewPr>
      <p:guideLst>
        <p:guide pos="3840"/>
        <p:guide orient="horz" pos="111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2019-09-23</a:t>
            </a:fld>
            <a:endParaRPr lang="sv-SE"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13A0D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normAutofit/>
          </a:bodyPr>
          <a:lstStyle>
            <a:lvl1pPr algn="ctr">
              <a:defRPr sz="3200"/>
            </a:lvl1pPr>
          </a:lstStyle>
          <a:p>
            <a:r>
              <a:rPr lang="en-US" noProof="0"/>
              <a:t>Click to edit Master title style</a:t>
            </a:r>
            <a:endParaRPr lang="en-GB" noProof="0" dirty="0"/>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noProof="0" dirty="0"/>
              <a:t>Presenter name</a:t>
            </a:r>
            <a:endParaRPr lang="en-GB" noProof="0" dirty="0"/>
          </a:p>
        </p:txBody>
      </p:sp>
      <p:sp>
        <p:nvSpPr>
          <p:cNvPr id="4" name="Date Placeholder 3"/>
          <p:cNvSpPr>
            <a:spLocks noGrp="1"/>
          </p:cNvSpPr>
          <p:nvPr>
            <p:ph type="dt" sz="half" idx="10"/>
          </p:nvPr>
        </p:nvSpPr>
        <p:spPr>
          <a:xfrm>
            <a:off x="609600" y="6453336"/>
            <a:ext cx="2844800" cy="365125"/>
          </a:xfrm>
        </p:spPr>
        <p:txBody>
          <a:bodyPr anchor="b"/>
          <a:lstStyle>
            <a:lvl1pPr>
              <a:defRPr>
                <a:solidFill>
                  <a:schemeClr val="bg1"/>
                </a:solidFill>
              </a:defRPr>
            </a:lvl1pPr>
          </a:lstStyle>
          <a:p>
            <a:fld id="{5ED7AC81-318B-4D49-A602-9E30227C87EC}" type="datetime1">
              <a:rPr lang="en-GB" smtClean="0"/>
              <a:pPr/>
              <a:t>23/09/2019</a:t>
            </a:fld>
            <a:endParaRPr lang="en-GB" dirty="0"/>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bg1"/>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bg1"/>
                </a:solidFill>
              </a:defRPr>
            </a:lvl1pPr>
          </a:lstStyle>
          <a:p>
            <a:fld id="{551115BC-487E-4422-894C-CB7CD3E79223}" type="slidenum">
              <a:rPr lang="en-GB" smtClean="0"/>
              <a:pPr/>
              <a:t>‹#›</a:t>
            </a:fld>
            <a:endParaRPr lang="en-GB"/>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407" y="260651"/>
            <a:ext cx="2208245" cy="886059"/>
          </a:xfrm>
          <a:prstGeom prst="rect">
            <a:avLst/>
          </a:prstGeom>
        </p:spPr>
      </p:pic>
      <p:pic>
        <p:nvPicPr>
          <p:cNvPr id="11" name="Picture 10">
            <a:extLst>
              <a:ext uri="{FF2B5EF4-FFF2-40B4-BE49-F238E27FC236}">
                <a16:creationId xmlns:a16="http://schemas.microsoft.com/office/drawing/2014/main" id="{3B77A986-290F-D34E-872B-A89DF3BE59A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3375" b="16409"/>
          <a:stretch/>
        </p:blipFill>
        <p:spPr>
          <a:xfrm>
            <a:off x="9219135" y="260651"/>
            <a:ext cx="2972865" cy="1316868"/>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4" y="1535116"/>
            <a:ext cx="5386917"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4" y="2174878"/>
            <a:ext cx="5386917"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74" y="1535116"/>
            <a:ext cx="5389033"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74" y="2174878"/>
            <a:ext cx="5389033"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62284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224216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32342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11" y="273052"/>
            <a:ext cx="4011084" cy="1162050"/>
          </a:xfrm>
        </p:spPr>
        <p:txBody>
          <a:bodyPr anchor="b"/>
          <a:lstStyle>
            <a:lvl1pPr algn="l">
              <a:defRPr sz="1385" b="1"/>
            </a:lvl1pPr>
          </a:lstStyle>
          <a:p>
            <a:r>
              <a:rPr lang="sv-SE"/>
              <a:t>Klicka här för att ändra format</a:t>
            </a:r>
          </a:p>
        </p:txBody>
      </p:sp>
      <p:sp>
        <p:nvSpPr>
          <p:cNvPr id="3" name="Platshållare för innehåll 2"/>
          <p:cNvSpPr>
            <a:spLocks noGrp="1"/>
          </p:cNvSpPr>
          <p:nvPr>
            <p:ph idx="1"/>
          </p:nvPr>
        </p:nvSpPr>
        <p:spPr>
          <a:xfrm>
            <a:off x="4766743" y="273401"/>
            <a:ext cx="6815668" cy="5853113"/>
          </a:xfrm>
        </p:spPr>
        <p:txBody>
          <a:bodyPr/>
          <a:lstStyle>
            <a:lvl1pPr>
              <a:defRPr sz="2216"/>
            </a:lvl1pPr>
            <a:lvl2pPr>
              <a:defRPr sz="1939"/>
            </a:lvl2pPr>
            <a:lvl3pPr>
              <a:defRPr sz="1661"/>
            </a:lvl3pPr>
            <a:lvl4pPr>
              <a:defRPr sz="1385"/>
            </a:lvl4pPr>
            <a:lvl5pPr>
              <a:defRPr sz="1385"/>
            </a:lvl5pPr>
            <a:lvl6pPr>
              <a:defRPr sz="1385"/>
            </a:lvl6pPr>
            <a:lvl7pPr>
              <a:defRPr sz="1385"/>
            </a:lvl7pPr>
            <a:lvl8pPr>
              <a:defRPr sz="1385"/>
            </a:lvl8pPr>
            <a:lvl9pPr>
              <a:defRPr sz="1385"/>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11" y="1435104"/>
            <a:ext cx="4011084" cy="4691063"/>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11530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3"/>
            <a:ext cx="7315200" cy="566738"/>
          </a:xfrm>
        </p:spPr>
        <p:txBody>
          <a:bodyPr anchor="b"/>
          <a:lstStyle>
            <a:lvl1pPr algn="l">
              <a:defRPr sz="1385"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2216"/>
            </a:lvl1pPr>
            <a:lvl2pPr marL="315314" indent="0">
              <a:buNone/>
              <a:defRPr sz="1939"/>
            </a:lvl2pPr>
            <a:lvl3pPr marL="630630" indent="0">
              <a:buNone/>
              <a:defRPr sz="1661"/>
            </a:lvl3pPr>
            <a:lvl4pPr marL="945947" indent="0">
              <a:buNone/>
              <a:defRPr sz="1385"/>
            </a:lvl4pPr>
            <a:lvl5pPr marL="1261265" indent="0">
              <a:buNone/>
              <a:defRPr sz="1385"/>
            </a:lvl5pPr>
            <a:lvl6pPr marL="1576588" indent="0">
              <a:buNone/>
              <a:defRPr sz="1385"/>
            </a:lvl6pPr>
            <a:lvl7pPr marL="1891904" indent="0">
              <a:buNone/>
              <a:defRPr sz="1385"/>
            </a:lvl7pPr>
            <a:lvl8pPr marL="2207225" indent="0">
              <a:buNone/>
              <a:defRPr sz="1385"/>
            </a:lvl8pPr>
            <a:lvl9pPr marL="2522543" indent="0">
              <a:buNone/>
              <a:defRPr sz="1385"/>
            </a:lvl9pPr>
          </a:lstStyle>
          <a:p>
            <a:endParaRPr lang="sv-SE"/>
          </a:p>
        </p:txBody>
      </p:sp>
      <p:sp>
        <p:nvSpPr>
          <p:cNvPr id="4" name="Platshållare för text 3"/>
          <p:cNvSpPr>
            <a:spLocks noGrp="1"/>
          </p:cNvSpPr>
          <p:nvPr>
            <p:ph type="body" sz="half" idx="2"/>
          </p:nvPr>
        </p:nvSpPr>
        <p:spPr>
          <a:xfrm>
            <a:off x="2389717" y="5367341"/>
            <a:ext cx="7315200" cy="804862"/>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59222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416047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39200" y="275036"/>
            <a:ext cx="27432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09600" y="275036"/>
            <a:ext cx="80264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09003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791349" y="301"/>
            <a:ext cx="7683499" cy="1441451"/>
          </a:xfrm>
        </p:spPr>
        <p:txBody>
          <a:bodyPr/>
          <a:lstStyle/>
          <a:p>
            <a:r>
              <a:rPr lang="sv-SE"/>
              <a:t>Klicka här för att ändra format</a:t>
            </a:r>
          </a:p>
        </p:txBody>
      </p:sp>
      <p:cxnSp>
        <p:nvCxnSpPr>
          <p:cNvPr id="3" name="Rak 7"/>
          <p:cNvCxnSpPr/>
          <p:nvPr userDrawn="1"/>
        </p:nvCxnSpPr>
        <p:spPr>
          <a:xfrm>
            <a:off x="-434760" y="1452400"/>
            <a:ext cx="12928527"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3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76DC40F-55C4-384F-A14E-20FF4C53AB90}"/>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Picture 8">
            <a:extLst>
              <a:ext uri="{FF2B5EF4-FFF2-40B4-BE49-F238E27FC236}">
                <a16:creationId xmlns:a16="http://schemas.microsoft.com/office/drawing/2014/main" id="{C7D684BB-AC49-4844-95DA-6540E04D6DE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2" name="Title 1"/>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3" name="Content Placeholder 2"/>
          <p:cNvSpPr>
            <a:spLocks noGrp="1"/>
          </p:cNvSpPr>
          <p:nvPr>
            <p:ph idx="1" hasCustomPrompt="1"/>
          </p:nvPr>
        </p:nvSpPr>
        <p:spPr>
          <a:xfrm>
            <a:off x="609600" y="1781000"/>
            <a:ext cx="10972800" cy="4345166"/>
          </a:xfrm>
        </p:spPr>
        <p:txBody>
          <a:bodyPr lIns="90000">
            <a:noAutofit/>
          </a:bodyPr>
          <a:lstStyle>
            <a:lvl1pPr marL="342900" indent="-342900">
              <a:buFont typeface="Arial" panose="020B0604020202020204" pitchFamily="34" charset="0"/>
              <a:buChar char="•"/>
              <a:defRPr/>
            </a:lvl1pPr>
          </a:lstStyle>
          <a:p>
            <a:pPr lvl="0"/>
            <a:r>
              <a:rPr lang="en-US" noProof="0" dirty="0"/>
              <a:t>Avoid text less than 16 points.  Always use Calibri font</a:t>
            </a:r>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sp>
        <p:nvSpPr>
          <p:cNvPr id="17" name="Text Placeholder 16">
            <a:extLst>
              <a:ext uri="{FF2B5EF4-FFF2-40B4-BE49-F238E27FC236}">
                <a16:creationId xmlns:a16="http://schemas.microsoft.com/office/drawing/2014/main" id="{38011E48-F5AC-104B-BB7F-6322AAB1F2D8}"/>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636088-FAD8-024C-A1D7-D74763A458C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Content Placeholder 2"/>
          <p:cNvSpPr>
            <a:spLocks noGrp="1"/>
          </p:cNvSpPr>
          <p:nvPr>
            <p:ph sz="half" idx="1" hasCustomPrompt="1"/>
          </p:nvPr>
        </p:nvSpPr>
        <p:spPr>
          <a:xfrm>
            <a:off x="609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4" name="Content Placeholder 3"/>
          <p:cNvSpPr>
            <a:spLocks noGrp="1"/>
          </p:cNvSpPr>
          <p:nvPr>
            <p:ph sz="half" idx="2" hasCustomPrompt="1"/>
          </p:nvPr>
        </p:nvSpPr>
        <p:spPr>
          <a:xfrm>
            <a:off x="6197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6" name="Footer Placeholder 5"/>
          <p:cNvSpPr>
            <a:spLocks noGrp="1"/>
          </p:cNvSpPr>
          <p:nvPr>
            <p:ph type="ftr" sz="quarter" idx="11"/>
          </p:nvPr>
        </p:nvSpPr>
        <p:spPr>
          <a:xfrm>
            <a:off x="4165600" y="6448251"/>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7" name="Slide Number Placeholder 6"/>
          <p:cNvSpPr>
            <a:spLocks noGrp="1"/>
          </p:cNvSpPr>
          <p:nvPr>
            <p:ph type="sldNum" sz="quarter" idx="12"/>
          </p:nvPr>
        </p:nvSpPr>
        <p:spPr>
          <a:xfrm>
            <a:off x="8737600" y="6448251"/>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pic>
        <p:nvPicPr>
          <p:cNvPr id="13" name="Picture 12">
            <a:extLst>
              <a:ext uri="{FF2B5EF4-FFF2-40B4-BE49-F238E27FC236}">
                <a16:creationId xmlns:a16="http://schemas.microsoft.com/office/drawing/2014/main" id="{EE7D9470-03DC-FB43-B831-D8BEB33949E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4" name="Title 1">
            <a:extLst>
              <a:ext uri="{FF2B5EF4-FFF2-40B4-BE49-F238E27FC236}">
                <a16:creationId xmlns:a16="http://schemas.microsoft.com/office/drawing/2014/main" id="{51282D3D-8FD4-E041-9B14-07B58C6C3A79}"/>
              </a:ext>
            </a:extLst>
          </p:cNvPr>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16" name="Text Placeholder 16">
            <a:extLst>
              <a:ext uri="{FF2B5EF4-FFF2-40B4-BE49-F238E27FC236}">
                <a16:creationId xmlns:a16="http://schemas.microsoft.com/office/drawing/2014/main" id="{2852DFA2-0FC7-BC44-83D5-11A0ECDA5943}"/>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4" name="Content Placeholder 3"/>
          <p:cNvSpPr>
            <a:spLocks noGrp="1"/>
          </p:cNvSpPr>
          <p:nvPr>
            <p:ph sz="half" idx="2" hasCustomPrompt="1"/>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dirty="0"/>
              <a:t>Avoid text less than 16 points.</a:t>
            </a:r>
          </a:p>
          <a:p>
            <a:pPr lvl="0"/>
            <a:r>
              <a:rPr lang="en-US" noProof="0" dirty="0"/>
              <a:t>Always use Calibri font</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9" name="Slide Number Placeholder 8"/>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Date Placeholder 6"/>
          <p:cNvSpPr>
            <a:spLocks noGrp="1"/>
          </p:cNvSpPr>
          <p:nvPr>
            <p:ph type="dt" sz="half" idx="10"/>
          </p:nvPr>
        </p:nvSpPr>
        <p:spPr>
          <a:xfrm>
            <a:off x="609600" y="6453336"/>
            <a:ext cx="2844800" cy="365125"/>
          </a:xfrm>
        </p:spPr>
        <p:txBody>
          <a:bodyPr anchor="b"/>
          <a:lstStyle/>
          <a:p>
            <a:fld id="{3C7D23FA-05C4-4CC1-B281-2F815585BC1C}" type="datetime1">
              <a:rPr lang="en-GB" noProof="0" smtClean="0"/>
              <a:t>23/09/2019</a:t>
            </a:fld>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p>
            <a:r>
              <a:rPr lang="en-GB" dirty="0"/>
              <a:t>© European Spallation Source ERIC</a:t>
            </a:r>
          </a:p>
        </p:txBody>
      </p:sp>
      <p:sp>
        <p:nvSpPr>
          <p:cNvPr id="9" name="Slide Number Placeholder 8"/>
          <p:cNvSpPr>
            <a:spLocks noGrp="1"/>
          </p:cNvSpPr>
          <p:nvPr>
            <p:ph type="sldNum" sz="quarter" idx="12"/>
          </p:nvPr>
        </p:nvSpPr>
        <p:spPr>
          <a:xfrm>
            <a:off x="8737600" y="6453336"/>
            <a:ext cx="2844800" cy="365125"/>
          </a:xfrm>
        </p:spPr>
        <p:txBody>
          <a:bodyPr anchor="b"/>
          <a:lstStyle/>
          <a:p>
            <a:fld id="{551115BC-487E-4422-894C-CB7CD3E79223}" type="slidenum">
              <a:rPr lang="en-GB" noProof="0" smtClean="0"/>
              <a:t>‹#›</a:t>
            </a:fld>
            <a:endParaRPr lang="en-GB" noProof="0"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49880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15314" indent="0" algn="ctr">
              <a:buNone/>
              <a:defRPr>
                <a:solidFill>
                  <a:schemeClr val="tx1">
                    <a:tint val="75000"/>
                  </a:schemeClr>
                </a:solidFill>
              </a:defRPr>
            </a:lvl2pPr>
            <a:lvl3pPr marL="630630" indent="0" algn="ctr">
              <a:buNone/>
              <a:defRPr>
                <a:solidFill>
                  <a:schemeClr val="tx1">
                    <a:tint val="75000"/>
                  </a:schemeClr>
                </a:solidFill>
              </a:defRPr>
            </a:lvl3pPr>
            <a:lvl4pPr marL="945947" indent="0" algn="ctr">
              <a:buNone/>
              <a:defRPr>
                <a:solidFill>
                  <a:schemeClr val="tx1">
                    <a:tint val="75000"/>
                  </a:schemeClr>
                </a:solidFill>
              </a:defRPr>
            </a:lvl4pPr>
            <a:lvl5pPr marL="1261265" indent="0" algn="ctr">
              <a:buNone/>
              <a:defRPr>
                <a:solidFill>
                  <a:schemeClr val="tx1">
                    <a:tint val="75000"/>
                  </a:schemeClr>
                </a:solidFill>
              </a:defRPr>
            </a:lvl5pPr>
            <a:lvl6pPr marL="1576588" indent="0" algn="ctr">
              <a:buNone/>
              <a:defRPr>
                <a:solidFill>
                  <a:schemeClr val="tx1">
                    <a:tint val="75000"/>
                  </a:schemeClr>
                </a:solidFill>
              </a:defRPr>
            </a:lvl6pPr>
            <a:lvl7pPr marL="1891904" indent="0" algn="ctr">
              <a:buNone/>
              <a:defRPr>
                <a:solidFill>
                  <a:schemeClr val="tx1">
                    <a:tint val="75000"/>
                  </a:schemeClr>
                </a:solidFill>
              </a:defRPr>
            </a:lvl7pPr>
            <a:lvl8pPr marL="2207225" indent="0" algn="ctr">
              <a:buNone/>
              <a:defRPr>
                <a:solidFill>
                  <a:schemeClr val="tx1">
                    <a:tint val="75000"/>
                  </a:schemeClr>
                </a:solidFill>
              </a:defRPr>
            </a:lvl8pPr>
            <a:lvl9pPr marL="2522543" indent="0" algn="ctr">
              <a:buNone/>
              <a:defRPr>
                <a:solidFill>
                  <a:schemeClr val="tx1">
                    <a:tint val="75000"/>
                  </a:schemeClr>
                </a:solidFill>
              </a:defRPr>
            </a:lvl9pPr>
          </a:lstStyle>
          <a:p>
            <a:r>
              <a:rPr lang="sv-SE"/>
              <a:t>Klicka här för att ändra format på underrubrik i bakgrunden</a:t>
            </a:r>
          </a:p>
        </p:txBody>
      </p:sp>
    </p:spTree>
    <p:extLst>
      <p:ext uri="{BB962C8B-B14F-4D97-AF65-F5344CB8AC3E}">
        <p14:creationId xmlns:p14="http://schemas.microsoft.com/office/powerpoint/2010/main" val="288360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99831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7" y="4407120"/>
            <a:ext cx="10363200" cy="1362076"/>
          </a:xfrm>
        </p:spPr>
        <p:txBody>
          <a:bodyPr anchor="t"/>
          <a:lstStyle>
            <a:lvl1pPr algn="l">
              <a:defRPr sz="2700" b="1" cap="all"/>
            </a:lvl1pPr>
          </a:lstStyle>
          <a:p>
            <a:r>
              <a:rPr lang="sv-SE"/>
              <a:t>Klicka här för att ändra format</a:t>
            </a:r>
          </a:p>
        </p:txBody>
      </p:sp>
      <p:sp>
        <p:nvSpPr>
          <p:cNvPr id="3" name="Platshållare för text 2"/>
          <p:cNvSpPr>
            <a:spLocks noGrp="1"/>
          </p:cNvSpPr>
          <p:nvPr>
            <p:ph type="body" idx="1"/>
          </p:nvPr>
        </p:nvSpPr>
        <p:spPr>
          <a:xfrm>
            <a:off x="963087" y="2906723"/>
            <a:ext cx="10363200" cy="1500187"/>
          </a:xfrm>
        </p:spPr>
        <p:txBody>
          <a:bodyPr anchor="b"/>
          <a:lstStyle>
            <a:lvl1pPr marL="0" indent="0">
              <a:buNone/>
              <a:defRPr sz="1385">
                <a:solidFill>
                  <a:schemeClr val="tx1">
                    <a:tint val="75000"/>
                  </a:schemeClr>
                </a:solidFill>
              </a:defRPr>
            </a:lvl1pPr>
            <a:lvl2pPr marL="315314" indent="0">
              <a:buNone/>
              <a:defRPr sz="1247">
                <a:solidFill>
                  <a:schemeClr val="tx1">
                    <a:tint val="75000"/>
                  </a:schemeClr>
                </a:solidFill>
              </a:defRPr>
            </a:lvl2pPr>
            <a:lvl3pPr marL="630630" indent="0">
              <a:buNone/>
              <a:defRPr sz="1108">
                <a:solidFill>
                  <a:schemeClr val="tx1">
                    <a:tint val="75000"/>
                  </a:schemeClr>
                </a:solidFill>
              </a:defRPr>
            </a:lvl3pPr>
            <a:lvl4pPr marL="945947" indent="0">
              <a:buNone/>
              <a:defRPr sz="969">
                <a:solidFill>
                  <a:schemeClr val="tx1">
                    <a:tint val="75000"/>
                  </a:schemeClr>
                </a:solidFill>
              </a:defRPr>
            </a:lvl4pPr>
            <a:lvl5pPr marL="1261265" indent="0">
              <a:buNone/>
              <a:defRPr sz="969">
                <a:solidFill>
                  <a:schemeClr val="tx1">
                    <a:tint val="75000"/>
                  </a:schemeClr>
                </a:solidFill>
              </a:defRPr>
            </a:lvl5pPr>
            <a:lvl6pPr marL="1576588" indent="0">
              <a:buNone/>
              <a:defRPr sz="969">
                <a:solidFill>
                  <a:schemeClr val="tx1">
                    <a:tint val="75000"/>
                  </a:schemeClr>
                </a:solidFill>
              </a:defRPr>
            </a:lvl6pPr>
            <a:lvl7pPr marL="1891904" indent="0">
              <a:buNone/>
              <a:defRPr sz="969">
                <a:solidFill>
                  <a:schemeClr val="tx1">
                    <a:tint val="75000"/>
                  </a:schemeClr>
                </a:solidFill>
              </a:defRPr>
            </a:lvl7pPr>
            <a:lvl8pPr marL="2207225" indent="0">
              <a:buNone/>
              <a:defRPr sz="969">
                <a:solidFill>
                  <a:schemeClr val="tx1">
                    <a:tint val="75000"/>
                  </a:schemeClr>
                </a:solidFill>
              </a:defRPr>
            </a:lvl8pPr>
            <a:lvl9pPr marL="2522543" indent="0">
              <a:buNone/>
              <a:defRPr sz="969">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44815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09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2019-09-23</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144712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518848" cy="1143000"/>
          </a:xfrm>
          <a:prstGeom prst="rect">
            <a:avLst/>
          </a:prstGeom>
        </p:spPr>
        <p:txBody>
          <a:bodyPr vert="horz" lIns="91440" tIns="45720" rIns="91440" bIns="45720" rtlCol="0" anchor="ctr">
            <a:normAutofit/>
          </a:bodyPr>
          <a:lstStyle/>
          <a:p>
            <a:r>
              <a:rPr lang="sv-SE" noProof="0"/>
              <a:t>Klicka här för att ändra format</a:t>
            </a:r>
            <a:endParaRPr lang="en-GB" noProof="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103233B-D569-4A6E-878F-CDE152514C47}" type="datetime1">
              <a:rPr lang="en-GB" noProof="0" smtClean="0"/>
              <a:t>23/09/2019</a:t>
            </a:fld>
            <a:endParaRPr lang="en-GB" noProof="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69" r:id="rId5"/>
  </p:sldLayoutIdLst>
  <p:hf hdr="0" ftr="0" dt="0"/>
  <p:txStyles>
    <p:titleStyle>
      <a:lvl1pPr algn="l" defTabSz="685800" rtl="0" eaLnBrk="1" latinLnBrk="0" hangingPunct="1">
        <a:spcBef>
          <a:spcPct val="0"/>
        </a:spcBef>
        <a:buNone/>
        <a:defRPr sz="2400" kern="1200" baseline="0">
          <a:solidFill>
            <a:schemeClr val="bg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8"/>
            <a:ext cx="10972800" cy="1143000"/>
          </a:xfrm>
          <a:prstGeom prst="rect">
            <a:avLst/>
          </a:prstGeom>
        </p:spPr>
        <p:txBody>
          <a:bodyPr vert="horz" lIns="91090" tIns="45549" rIns="91090" bIns="45549" rtlCol="0" anchor="ctr">
            <a:normAutofit/>
          </a:bodyPr>
          <a:lstStyle/>
          <a:p>
            <a:r>
              <a:rPr lang="sv-SE"/>
              <a:t>Klicka här för att ändra format</a:t>
            </a:r>
          </a:p>
        </p:txBody>
      </p:sp>
      <p:sp>
        <p:nvSpPr>
          <p:cNvPr id="3" name="Platshållare för text 2"/>
          <p:cNvSpPr>
            <a:spLocks noGrp="1"/>
          </p:cNvSpPr>
          <p:nvPr>
            <p:ph type="body" idx="1"/>
          </p:nvPr>
        </p:nvSpPr>
        <p:spPr>
          <a:xfrm>
            <a:off x="609600" y="1600206"/>
            <a:ext cx="10972800" cy="4525963"/>
          </a:xfrm>
          <a:prstGeom prst="rect">
            <a:avLst/>
          </a:prstGeom>
        </p:spPr>
        <p:txBody>
          <a:bodyPr vert="horz" lIns="91090" tIns="45549" rIns="91090" bIns="45549"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09604" y="6356748"/>
            <a:ext cx="2844800" cy="365125"/>
          </a:xfrm>
          <a:prstGeom prst="rect">
            <a:avLst/>
          </a:prstGeom>
        </p:spPr>
        <p:txBody>
          <a:bodyPr vert="horz" lIns="91090" tIns="45549" rIns="91090" bIns="45549" rtlCol="0" anchor="ctr"/>
          <a:lstStyle>
            <a:lvl1pPr algn="l">
              <a:defRPr sz="831">
                <a:solidFill>
                  <a:schemeClr val="tx1">
                    <a:tint val="75000"/>
                  </a:schemeClr>
                </a:solidFill>
              </a:defRPr>
            </a:lvl1pPr>
          </a:lstStyle>
          <a:p>
            <a:pPr defTabSz="315314"/>
            <a:fld id="{49A5678A-D05F-FD42-9890-CCECCD9C8C54}" type="datetimeFigureOut">
              <a:rPr lang="sv-SE" smtClean="0">
                <a:solidFill>
                  <a:prstClr val="black">
                    <a:tint val="75000"/>
                  </a:prstClr>
                </a:solidFill>
              </a:rPr>
              <a:pPr defTabSz="315314"/>
              <a:t>2019-09-23</a:t>
            </a:fld>
            <a:endParaRPr lang="sv-SE">
              <a:solidFill>
                <a:prstClr val="black">
                  <a:tint val="75000"/>
                </a:prstClr>
              </a:solidFill>
            </a:endParaRPr>
          </a:p>
        </p:txBody>
      </p:sp>
      <p:sp>
        <p:nvSpPr>
          <p:cNvPr id="5" name="Platshållare för sidfot 4"/>
          <p:cNvSpPr>
            <a:spLocks noGrp="1"/>
          </p:cNvSpPr>
          <p:nvPr>
            <p:ph type="ftr" sz="quarter" idx="3"/>
          </p:nvPr>
        </p:nvSpPr>
        <p:spPr>
          <a:xfrm>
            <a:off x="4165600" y="6356748"/>
            <a:ext cx="3860800" cy="365125"/>
          </a:xfrm>
          <a:prstGeom prst="rect">
            <a:avLst/>
          </a:prstGeom>
        </p:spPr>
        <p:txBody>
          <a:bodyPr vert="horz" lIns="91090" tIns="45549" rIns="91090" bIns="45549" rtlCol="0" anchor="ctr"/>
          <a:lstStyle>
            <a:lvl1pPr algn="ctr">
              <a:defRPr sz="831">
                <a:solidFill>
                  <a:schemeClr val="tx1">
                    <a:tint val="75000"/>
                  </a:schemeClr>
                </a:solidFill>
              </a:defRPr>
            </a:lvl1pPr>
          </a:lstStyle>
          <a:p>
            <a:pPr defTabSz="315314"/>
            <a:endParaRPr lang="sv-SE">
              <a:solidFill>
                <a:prstClr val="black">
                  <a:tint val="75000"/>
                </a:prstClr>
              </a:solidFill>
            </a:endParaRPr>
          </a:p>
        </p:txBody>
      </p:sp>
      <p:sp>
        <p:nvSpPr>
          <p:cNvPr id="6" name="Platshållare för bildnummer 5"/>
          <p:cNvSpPr>
            <a:spLocks noGrp="1"/>
          </p:cNvSpPr>
          <p:nvPr>
            <p:ph type="sldNum" sz="quarter" idx="4"/>
          </p:nvPr>
        </p:nvSpPr>
        <p:spPr>
          <a:xfrm>
            <a:off x="8737600" y="6356748"/>
            <a:ext cx="2844800" cy="365125"/>
          </a:xfrm>
          <a:prstGeom prst="rect">
            <a:avLst/>
          </a:prstGeom>
        </p:spPr>
        <p:txBody>
          <a:bodyPr vert="horz" lIns="91090" tIns="45549" rIns="91090" bIns="45549" rtlCol="0" anchor="ctr"/>
          <a:lstStyle>
            <a:lvl1pPr algn="r">
              <a:defRPr sz="831">
                <a:solidFill>
                  <a:schemeClr val="tx1">
                    <a:tint val="75000"/>
                  </a:schemeClr>
                </a:solidFill>
              </a:defRPr>
            </a:lvl1pPr>
          </a:lstStyle>
          <a:p>
            <a:pPr defTabSz="315314"/>
            <a:fld id="{276797C7-3D02-2A4F-97AD-9EB2A99A67F0}" type="slidenum">
              <a:rPr lang="sv-SE" smtClean="0">
                <a:solidFill>
                  <a:prstClr val="black">
                    <a:tint val="75000"/>
                  </a:prstClr>
                </a:solidFill>
              </a:rPr>
              <a:pPr defTabSz="315314"/>
              <a:t>‹#›</a:t>
            </a:fld>
            <a:endParaRPr lang="sv-SE">
              <a:solidFill>
                <a:prstClr val="black">
                  <a:tint val="75000"/>
                </a:prstClr>
              </a:solidFill>
            </a:endParaRPr>
          </a:p>
        </p:txBody>
      </p:sp>
    </p:spTree>
    <p:extLst>
      <p:ext uri="{BB962C8B-B14F-4D97-AF65-F5344CB8AC3E}">
        <p14:creationId xmlns:p14="http://schemas.microsoft.com/office/powerpoint/2010/main" val="337820799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defTabSz="315314" rtl="0" eaLnBrk="1" latinLnBrk="0" hangingPunct="1">
        <a:spcBef>
          <a:spcPct val="0"/>
        </a:spcBef>
        <a:buNone/>
        <a:defRPr sz="3047" kern="1200">
          <a:solidFill>
            <a:schemeClr val="tx1"/>
          </a:solidFill>
          <a:latin typeface="+mj-lt"/>
          <a:ea typeface="+mj-ea"/>
          <a:cs typeface="+mj-cs"/>
        </a:defRPr>
      </a:lvl1pPr>
    </p:titleStyle>
    <p:bodyStyle>
      <a:lvl1pPr marL="236484" indent="-236484" algn="l" defTabSz="315314" rtl="0" eaLnBrk="1" latinLnBrk="0" hangingPunct="1">
        <a:spcBef>
          <a:spcPct val="20000"/>
        </a:spcBef>
        <a:buFont typeface="Arial"/>
        <a:buChar char="•"/>
        <a:defRPr sz="2216" kern="1200">
          <a:solidFill>
            <a:schemeClr val="tx1"/>
          </a:solidFill>
          <a:latin typeface="+mn-lt"/>
          <a:ea typeface="+mn-ea"/>
          <a:cs typeface="+mn-cs"/>
        </a:defRPr>
      </a:lvl1pPr>
      <a:lvl2pPr marL="512390" indent="-197066" algn="l" defTabSz="315314" rtl="0" eaLnBrk="1" latinLnBrk="0" hangingPunct="1">
        <a:spcBef>
          <a:spcPct val="20000"/>
        </a:spcBef>
        <a:buFont typeface="Arial"/>
        <a:buChar char="–"/>
        <a:defRPr sz="1939" kern="1200">
          <a:solidFill>
            <a:schemeClr val="tx1"/>
          </a:solidFill>
          <a:latin typeface="+mn-lt"/>
          <a:ea typeface="+mn-ea"/>
          <a:cs typeface="+mn-cs"/>
        </a:defRPr>
      </a:lvl2pPr>
      <a:lvl3pPr marL="788276" indent="-157655" algn="l" defTabSz="315314" rtl="0" eaLnBrk="1" latinLnBrk="0" hangingPunct="1">
        <a:spcBef>
          <a:spcPct val="20000"/>
        </a:spcBef>
        <a:buFont typeface="Arial"/>
        <a:buChar char="•"/>
        <a:defRPr sz="1661" kern="1200">
          <a:solidFill>
            <a:schemeClr val="tx1"/>
          </a:solidFill>
          <a:latin typeface="+mn-lt"/>
          <a:ea typeface="+mn-ea"/>
          <a:cs typeface="+mn-cs"/>
        </a:defRPr>
      </a:lvl3pPr>
      <a:lvl4pPr marL="1103609" indent="-157655" algn="l" defTabSz="315314" rtl="0" eaLnBrk="1" latinLnBrk="0" hangingPunct="1">
        <a:spcBef>
          <a:spcPct val="20000"/>
        </a:spcBef>
        <a:buFont typeface="Arial"/>
        <a:buChar char="–"/>
        <a:defRPr sz="1385" kern="1200">
          <a:solidFill>
            <a:schemeClr val="tx1"/>
          </a:solidFill>
          <a:latin typeface="+mn-lt"/>
          <a:ea typeface="+mn-ea"/>
          <a:cs typeface="+mn-cs"/>
        </a:defRPr>
      </a:lvl4pPr>
      <a:lvl5pPr marL="1418929" indent="-157655" algn="l" defTabSz="315314" rtl="0" eaLnBrk="1" latinLnBrk="0" hangingPunct="1">
        <a:spcBef>
          <a:spcPct val="20000"/>
        </a:spcBef>
        <a:buFont typeface="Arial"/>
        <a:buChar char="»"/>
        <a:defRPr sz="1385" kern="1200">
          <a:solidFill>
            <a:schemeClr val="tx1"/>
          </a:solidFill>
          <a:latin typeface="+mn-lt"/>
          <a:ea typeface="+mn-ea"/>
          <a:cs typeface="+mn-cs"/>
        </a:defRPr>
      </a:lvl5pPr>
      <a:lvl6pPr marL="1734244" indent="-157655" algn="l" defTabSz="315314" rtl="0" eaLnBrk="1" latinLnBrk="0" hangingPunct="1">
        <a:spcBef>
          <a:spcPct val="20000"/>
        </a:spcBef>
        <a:buFont typeface="Arial"/>
        <a:buChar char="•"/>
        <a:defRPr sz="1385" kern="1200">
          <a:solidFill>
            <a:schemeClr val="tx1"/>
          </a:solidFill>
          <a:latin typeface="+mn-lt"/>
          <a:ea typeface="+mn-ea"/>
          <a:cs typeface="+mn-cs"/>
        </a:defRPr>
      </a:lvl6pPr>
      <a:lvl7pPr marL="2049560" indent="-157655" algn="l" defTabSz="315314" rtl="0" eaLnBrk="1" latinLnBrk="0" hangingPunct="1">
        <a:spcBef>
          <a:spcPct val="20000"/>
        </a:spcBef>
        <a:buFont typeface="Arial"/>
        <a:buChar char="•"/>
        <a:defRPr sz="1385" kern="1200">
          <a:solidFill>
            <a:schemeClr val="tx1"/>
          </a:solidFill>
          <a:latin typeface="+mn-lt"/>
          <a:ea typeface="+mn-ea"/>
          <a:cs typeface="+mn-cs"/>
        </a:defRPr>
      </a:lvl7pPr>
      <a:lvl8pPr marL="2364882" indent="-157655" algn="l" defTabSz="315314" rtl="0" eaLnBrk="1" latinLnBrk="0" hangingPunct="1">
        <a:spcBef>
          <a:spcPct val="20000"/>
        </a:spcBef>
        <a:buFont typeface="Arial"/>
        <a:buChar char="•"/>
        <a:defRPr sz="1385" kern="1200">
          <a:solidFill>
            <a:schemeClr val="tx1"/>
          </a:solidFill>
          <a:latin typeface="+mn-lt"/>
          <a:ea typeface="+mn-ea"/>
          <a:cs typeface="+mn-cs"/>
        </a:defRPr>
      </a:lvl8pPr>
      <a:lvl9pPr marL="2680197" indent="-157655" algn="l" defTabSz="315314" rtl="0" eaLnBrk="1" latinLnBrk="0" hangingPunct="1">
        <a:spcBef>
          <a:spcPct val="20000"/>
        </a:spcBef>
        <a:buFont typeface="Arial"/>
        <a:buChar char="•"/>
        <a:defRPr sz="1385" kern="1200">
          <a:solidFill>
            <a:schemeClr val="tx1"/>
          </a:solidFill>
          <a:latin typeface="+mn-lt"/>
          <a:ea typeface="+mn-ea"/>
          <a:cs typeface="+mn-cs"/>
        </a:defRPr>
      </a:lvl9pPr>
    </p:bodyStyle>
    <p:otherStyle>
      <a:defPPr>
        <a:defRPr lang="sv-SE"/>
      </a:defPPr>
      <a:lvl1pPr marL="0" algn="l" defTabSz="315314" rtl="0" eaLnBrk="1" latinLnBrk="0" hangingPunct="1">
        <a:defRPr sz="1247" kern="1200">
          <a:solidFill>
            <a:schemeClr val="tx1"/>
          </a:solidFill>
          <a:latin typeface="+mn-lt"/>
          <a:ea typeface="+mn-ea"/>
          <a:cs typeface="+mn-cs"/>
        </a:defRPr>
      </a:lvl1pPr>
      <a:lvl2pPr marL="315314" algn="l" defTabSz="315314" rtl="0" eaLnBrk="1" latinLnBrk="0" hangingPunct="1">
        <a:defRPr sz="1247" kern="1200">
          <a:solidFill>
            <a:schemeClr val="tx1"/>
          </a:solidFill>
          <a:latin typeface="+mn-lt"/>
          <a:ea typeface="+mn-ea"/>
          <a:cs typeface="+mn-cs"/>
        </a:defRPr>
      </a:lvl2pPr>
      <a:lvl3pPr marL="630630" algn="l" defTabSz="315314" rtl="0" eaLnBrk="1" latinLnBrk="0" hangingPunct="1">
        <a:defRPr sz="1247" kern="1200">
          <a:solidFill>
            <a:schemeClr val="tx1"/>
          </a:solidFill>
          <a:latin typeface="+mn-lt"/>
          <a:ea typeface="+mn-ea"/>
          <a:cs typeface="+mn-cs"/>
        </a:defRPr>
      </a:lvl3pPr>
      <a:lvl4pPr marL="945947" algn="l" defTabSz="315314" rtl="0" eaLnBrk="1" latinLnBrk="0" hangingPunct="1">
        <a:defRPr sz="1247" kern="1200">
          <a:solidFill>
            <a:schemeClr val="tx1"/>
          </a:solidFill>
          <a:latin typeface="+mn-lt"/>
          <a:ea typeface="+mn-ea"/>
          <a:cs typeface="+mn-cs"/>
        </a:defRPr>
      </a:lvl4pPr>
      <a:lvl5pPr marL="1261265" algn="l" defTabSz="315314" rtl="0" eaLnBrk="1" latinLnBrk="0" hangingPunct="1">
        <a:defRPr sz="1247" kern="1200">
          <a:solidFill>
            <a:schemeClr val="tx1"/>
          </a:solidFill>
          <a:latin typeface="+mn-lt"/>
          <a:ea typeface="+mn-ea"/>
          <a:cs typeface="+mn-cs"/>
        </a:defRPr>
      </a:lvl5pPr>
      <a:lvl6pPr marL="1576588" algn="l" defTabSz="315314" rtl="0" eaLnBrk="1" latinLnBrk="0" hangingPunct="1">
        <a:defRPr sz="1247" kern="1200">
          <a:solidFill>
            <a:schemeClr val="tx1"/>
          </a:solidFill>
          <a:latin typeface="+mn-lt"/>
          <a:ea typeface="+mn-ea"/>
          <a:cs typeface="+mn-cs"/>
        </a:defRPr>
      </a:lvl6pPr>
      <a:lvl7pPr marL="1891904" algn="l" defTabSz="315314" rtl="0" eaLnBrk="1" latinLnBrk="0" hangingPunct="1">
        <a:defRPr sz="1247" kern="1200">
          <a:solidFill>
            <a:schemeClr val="tx1"/>
          </a:solidFill>
          <a:latin typeface="+mn-lt"/>
          <a:ea typeface="+mn-ea"/>
          <a:cs typeface="+mn-cs"/>
        </a:defRPr>
      </a:lvl7pPr>
      <a:lvl8pPr marL="2207225" algn="l" defTabSz="315314" rtl="0" eaLnBrk="1" latinLnBrk="0" hangingPunct="1">
        <a:defRPr sz="1247" kern="1200">
          <a:solidFill>
            <a:schemeClr val="tx1"/>
          </a:solidFill>
          <a:latin typeface="+mn-lt"/>
          <a:ea typeface="+mn-ea"/>
          <a:cs typeface="+mn-cs"/>
        </a:defRPr>
      </a:lvl8pPr>
      <a:lvl9pPr marL="2522543" algn="l" defTabSz="315314" rtl="0" eaLnBrk="1" latinLnBrk="0" hangingPunct="1">
        <a:defRPr sz="12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doc1@ornl.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2CE98-D5A2-0648-AD18-116338EADBE6}"/>
              </a:ext>
            </a:extLst>
          </p:cNvPr>
          <p:cNvSpPr>
            <a:spLocks noGrp="1"/>
          </p:cNvSpPr>
          <p:nvPr>
            <p:ph type="ctrTitle"/>
          </p:nvPr>
        </p:nvSpPr>
        <p:spPr/>
        <p:txBody>
          <a:bodyPr>
            <a:normAutofit/>
          </a:bodyPr>
          <a:lstStyle/>
          <a:p>
            <a:pPr algn="ctr" defTabSz="315314"/>
            <a:r>
              <a:rPr lang="en-GB" sz="4000" b="1" dirty="0">
                <a:solidFill>
                  <a:srgbClr val="FFFFFF"/>
                </a:solidFill>
              </a:rPr>
              <a:t>Reflectometry STAP - Actions</a:t>
            </a:r>
            <a:endParaRPr lang="sv-SE" dirty="0"/>
          </a:p>
        </p:txBody>
      </p:sp>
      <p:sp>
        <p:nvSpPr>
          <p:cNvPr id="3" name="Subtitle 2">
            <a:extLst>
              <a:ext uri="{FF2B5EF4-FFF2-40B4-BE49-F238E27FC236}">
                <a16:creationId xmlns:a16="http://schemas.microsoft.com/office/drawing/2014/main" id="{6547BB3A-0D99-9D43-ADAF-EC7E12B7F5FA}"/>
              </a:ext>
            </a:extLst>
          </p:cNvPr>
          <p:cNvSpPr>
            <a:spLocks noGrp="1"/>
          </p:cNvSpPr>
          <p:nvPr>
            <p:ph type="subTitle" idx="1"/>
          </p:nvPr>
        </p:nvSpPr>
        <p:spPr/>
        <p:txBody>
          <a:bodyPr>
            <a:normAutofit/>
          </a:bodyPr>
          <a:lstStyle/>
          <a:p>
            <a:pPr defTabSz="315314"/>
            <a:endParaRPr lang="en-GB" sz="2400" b="1" dirty="0">
              <a:solidFill>
                <a:prstClr val="white"/>
              </a:solidFill>
            </a:endParaRPr>
          </a:p>
          <a:p>
            <a:pPr defTabSz="315314"/>
            <a:r>
              <a:rPr lang="sv-SE" sz="1800" dirty="0">
                <a:solidFill>
                  <a:srgbClr val="FFFFFF"/>
                </a:solidFill>
              </a:rPr>
              <a:t>Andrew Jackson </a:t>
            </a:r>
          </a:p>
          <a:p>
            <a:pPr defTabSz="315314"/>
            <a:r>
              <a:rPr lang="sv-SE" sz="1800" dirty="0">
                <a:solidFill>
                  <a:srgbClr val="FFFFFF"/>
                </a:solidFill>
              </a:rPr>
              <a:t>LSS Instrument Class Co-ordinator</a:t>
            </a:r>
            <a:endParaRPr lang="en-US" sz="1400" dirty="0">
              <a:solidFill>
                <a:prstClr val="white"/>
              </a:solidFill>
            </a:endParaRPr>
          </a:p>
          <a:p>
            <a:pPr defTabSz="315314"/>
            <a:r>
              <a:rPr lang="en-GB" sz="1400" dirty="0">
                <a:solidFill>
                  <a:srgbClr val="FFFFFF"/>
                </a:solidFill>
              </a:rPr>
              <a:t>European Spallation Source ERIC</a:t>
            </a:r>
          </a:p>
          <a:p>
            <a:pPr defTabSz="315314"/>
            <a:r>
              <a:rPr lang="en-GB" sz="1400" dirty="0">
                <a:solidFill>
                  <a:srgbClr val="FFFFFF"/>
                </a:solidFill>
              </a:rPr>
              <a:t>2019-09-24</a:t>
            </a:r>
            <a:endParaRPr lang="en-GB" sz="1200" dirty="0">
              <a:solidFill>
                <a:srgbClr val="FFFFFF"/>
              </a:solidFill>
            </a:endParaRPr>
          </a:p>
          <a:p>
            <a:endParaRPr lang="sv-SE" dirty="0"/>
          </a:p>
        </p:txBody>
      </p:sp>
    </p:spTree>
    <p:extLst>
      <p:ext uri="{BB962C8B-B14F-4D97-AF65-F5344CB8AC3E}">
        <p14:creationId xmlns:p14="http://schemas.microsoft.com/office/powerpoint/2010/main" val="326384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B5C7-599C-1B46-B63E-974118B0D5EF}"/>
              </a:ext>
            </a:extLst>
          </p:cNvPr>
          <p:cNvSpPr>
            <a:spLocks noGrp="1"/>
          </p:cNvSpPr>
          <p:nvPr>
            <p:ph type="title"/>
          </p:nvPr>
        </p:nvSpPr>
        <p:spPr/>
        <p:txBody>
          <a:bodyPr/>
          <a:lstStyle/>
          <a:p>
            <a:r>
              <a:rPr lang="en-GB" dirty="0"/>
              <a:t>Actions from STAP Report</a:t>
            </a:r>
          </a:p>
        </p:txBody>
      </p:sp>
      <p:sp>
        <p:nvSpPr>
          <p:cNvPr id="4" name="Slide Number Placeholder 3">
            <a:extLst>
              <a:ext uri="{FF2B5EF4-FFF2-40B4-BE49-F238E27FC236}">
                <a16:creationId xmlns:a16="http://schemas.microsoft.com/office/drawing/2014/main" id="{6A729294-037D-554D-92C3-515551AEB95C}"/>
              </a:ext>
            </a:extLst>
          </p:cNvPr>
          <p:cNvSpPr>
            <a:spLocks noGrp="1"/>
          </p:cNvSpPr>
          <p:nvPr>
            <p:ph type="sldNum" sz="quarter" idx="12"/>
          </p:nvPr>
        </p:nvSpPr>
        <p:spPr/>
        <p:txBody>
          <a:bodyPr/>
          <a:lstStyle/>
          <a:p>
            <a:fld id="{551115BC-487E-4422-894C-CB7CD3E79223}" type="slidenum">
              <a:rPr lang="en-GB" noProof="0" smtClean="0"/>
              <a:t>2</a:t>
            </a:fld>
            <a:endParaRPr lang="en-GB" noProof="0"/>
          </a:p>
        </p:txBody>
      </p:sp>
      <p:graphicFrame>
        <p:nvGraphicFramePr>
          <p:cNvPr id="7" name="Table 6">
            <a:extLst>
              <a:ext uri="{FF2B5EF4-FFF2-40B4-BE49-F238E27FC236}">
                <a16:creationId xmlns:a16="http://schemas.microsoft.com/office/drawing/2014/main" id="{2AF1F324-5809-4C4A-AC03-7578D9320929}"/>
              </a:ext>
            </a:extLst>
          </p:cNvPr>
          <p:cNvGraphicFramePr>
            <a:graphicFrameLocks noGrp="1"/>
          </p:cNvGraphicFramePr>
          <p:nvPr>
            <p:extLst>
              <p:ext uri="{D42A27DB-BD31-4B8C-83A1-F6EECF244321}">
                <p14:modId xmlns:p14="http://schemas.microsoft.com/office/powerpoint/2010/main" val="217120428"/>
              </p:ext>
            </p:extLst>
          </p:nvPr>
        </p:nvGraphicFramePr>
        <p:xfrm>
          <a:off x="695400" y="1484784"/>
          <a:ext cx="10441160" cy="5127126"/>
        </p:xfrm>
        <a:graphic>
          <a:graphicData uri="http://schemas.openxmlformats.org/drawingml/2006/table">
            <a:tbl>
              <a:tblPr firstRow="1" firstCol="1" bandRow="1"/>
              <a:tblGrid>
                <a:gridCol w="1501965">
                  <a:extLst>
                    <a:ext uri="{9D8B030D-6E8A-4147-A177-3AD203B41FA5}">
                      <a16:colId xmlns:a16="http://schemas.microsoft.com/office/drawing/2014/main" val="2741180182"/>
                    </a:ext>
                  </a:extLst>
                </a:gridCol>
                <a:gridCol w="5458437">
                  <a:extLst>
                    <a:ext uri="{9D8B030D-6E8A-4147-A177-3AD203B41FA5}">
                      <a16:colId xmlns:a16="http://schemas.microsoft.com/office/drawing/2014/main" val="3333417323"/>
                    </a:ext>
                  </a:extLst>
                </a:gridCol>
                <a:gridCol w="3480758">
                  <a:extLst>
                    <a:ext uri="{9D8B030D-6E8A-4147-A177-3AD203B41FA5}">
                      <a16:colId xmlns:a16="http://schemas.microsoft.com/office/drawing/2014/main" val="577664708"/>
                    </a:ext>
                  </a:extLst>
                </a:gridCol>
              </a:tblGrid>
              <a:tr h="129313">
                <a:tc>
                  <a:txBody>
                    <a:bodyPr/>
                    <a:lstStyle/>
                    <a:p>
                      <a:pPr>
                        <a:spcAft>
                          <a:spcPts val="0"/>
                        </a:spcAft>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Item</a:t>
                      </a:r>
                      <a:endParaRPr lang="sv-SE"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Recommend action</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Progress</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719564"/>
                  </a:ext>
                </a:extLst>
              </a:tr>
              <a:tr h="43302">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 (Estia)</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Further tests, analysis and report on the multiblade detector.</a:t>
                      </a:r>
                      <a:endParaRPr lang="sv-SE"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Work in progress.</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1160985"/>
                  </a:ext>
                </a:extLst>
              </a:tr>
              <a:tr h="0">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2 (Estia)</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Report on comprehensive background calculation.</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Work in progress.</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8685155"/>
                  </a:ext>
                </a:extLst>
              </a:tr>
              <a:tr h="0">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3 (Freia)</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McStass</a:t>
                      </a: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simulations to produce R(Q).</a:t>
                      </a:r>
                      <a:endParaRPr lang="sv-SE"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Work in progress. WFM optimization progressing (if not completed?). Arnold has a plan for data reduction and analysis.</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452415"/>
                  </a:ext>
                </a:extLst>
              </a:tr>
              <a:tr h="59678">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4 (Freia)</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science might be compromised by the anticipated best resolution effort of Freia?</a:t>
                      </a:r>
                      <a:endParaRPr lang="sv-SE"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Previous STAP position: “The STAP strongly recommends a day one FWHM wavelength resolution no worse than 3%, but a 5% instrument is still worth building. Nevertheless, the chopper mitigation strategies should aim for 1-2%.</a:t>
                      </a:r>
                      <a:r>
                        <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rPr>
                        <a:t>” (From Jan 2018)</a:t>
                      </a:r>
                      <a:endParaRPr lang="sv-SE" sz="12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400">
                          <a:solidFill>
                            <a:schemeClr val="tx1"/>
                          </a:solidFill>
                          <a:effectLst/>
                          <a:latin typeface="Calibri" panose="020F0502020204030204" pitchFamily="34" charset="0"/>
                          <a:ea typeface="Calibri" panose="020F0502020204030204" pitchFamily="34" charset="0"/>
                          <a:cs typeface="Arial" panose="020B0604020202020204" pitchFamily="34" charset="0"/>
                        </a:rPr>
                        <a:t>Therefore, the designed resolution of 2% is within this scope and is similar to that suggested in the instrument proposal.”</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3495671"/>
                  </a:ext>
                </a:extLst>
              </a:tr>
              <a:tr h="646566">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4 (Software)</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Beyond what is listed in the background material, provide a detailed inventory of what BornAgain </a:t>
                      </a:r>
                      <a:r>
                        <a:rPr lang="en-US" sz="1400" i="1">
                          <a:solidFill>
                            <a:schemeClr val="tx1"/>
                          </a:solidFill>
                          <a:effectLst/>
                          <a:latin typeface="Calibri" panose="020F0502020204030204" pitchFamily="34" charset="0"/>
                          <a:ea typeface="Calibri" panose="020F0502020204030204" pitchFamily="34" charset="0"/>
                          <a:cs typeface="Calibri" panose="020F0502020204030204" pitchFamily="34" charset="0"/>
                        </a:rPr>
                        <a:t>does now</a:t>
                      </a: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 and what BornAgain </a:t>
                      </a:r>
                      <a:r>
                        <a:rPr lang="en-US" sz="1400" i="1">
                          <a:solidFill>
                            <a:schemeClr val="tx1"/>
                          </a:solidFill>
                          <a:effectLst/>
                          <a:latin typeface="Calibri" panose="020F0502020204030204" pitchFamily="34" charset="0"/>
                          <a:ea typeface="Calibri" panose="020F0502020204030204" pitchFamily="34" charset="0"/>
                          <a:cs typeface="Calibri" panose="020F0502020204030204" pitchFamily="34" charset="0"/>
                        </a:rPr>
                        <a:t>will do</a:t>
                      </a: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future as a consequence of the ESS software investment.</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A new request.</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372337"/>
                  </a:ext>
                </a:extLst>
              </a:tr>
              <a:tr h="49744">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5 (STAP)</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Provide guidance to software group on what BornAgain needs to do. </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A new request.</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445171"/>
                  </a:ext>
                </a:extLst>
              </a:tr>
              <a:tr h="0">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6 (STAP)</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Provide names of people who are developing applications of AI and machine learning to scattering. </a:t>
                      </a:r>
                      <a:endParaRPr lang="sv-SE"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Changwoo</a:t>
                      </a: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Do (</a:t>
                      </a:r>
                      <a:r>
                        <a:rPr lang="en-US" sz="14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doc1@ornl.gov</a:t>
                      </a: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sv-SE"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sv-SE"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sv-SE"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8492" marR="484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06015"/>
                  </a:ext>
                </a:extLst>
              </a:tr>
            </a:tbl>
          </a:graphicData>
        </a:graphic>
      </p:graphicFrame>
    </p:spTree>
    <p:extLst>
      <p:ext uri="{BB962C8B-B14F-4D97-AF65-F5344CB8AC3E}">
        <p14:creationId xmlns:p14="http://schemas.microsoft.com/office/powerpoint/2010/main" val="52737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65532-A571-364F-A6C5-163185EB04C2}"/>
              </a:ext>
            </a:extLst>
          </p:cNvPr>
          <p:cNvSpPr>
            <a:spLocks noGrp="1"/>
          </p:cNvSpPr>
          <p:nvPr>
            <p:ph type="title"/>
          </p:nvPr>
        </p:nvSpPr>
        <p:spPr/>
        <p:txBody>
          <a:bodyPr/>
          <a:lstStyle/>
          <a:p>
            <a:r>
              <a:rPr lang="en-GB" dirty="0"/>
              <a:t>Feedback from STAP</a:t>
            </a:r>
          </a:p>
        </p:txBody>
      </p:sp>
      <p:sp>
        <p:nvSpPr>
          <p:cNvPr id="3" name="Content Placeholder 2">
            <a:extLst>
              <a:ext uri="{FF2B5EF4-FFF2-40B4-BE49-F238E27FC236}">
                <a16:creationId xmlns:a16="http://schemas.microsoft.com/office/drawing/2014/main" id="{33971274-4096-6E42-AB55-85C3836040F0}"/>
              </a:ext>
            </a:extLst>
          </p:cNvPr>
          <p:cNvSpPr>
            <a:spLocks noGrp="1"/>
          </p:cNvSpPr>
          <p:nvPr>
            <p:ph idx="1"/>
          </p:nvPr>
        </p:nvSpPr>
        <p:spPr>
          <a:xfrm>
            <a:off x="588041" y="1508445"/>
            <a:ext cx="10972800" cy="4345166"/>
          </a:xfrm>
        </p:spPr>
        <p:txBody>
          <a:bodyPr/>
          <a:lstStyle/>
          <a:p>
            <a:pPr lvl="0"/>
            <a:r>
              <a:rPr lang="en-US" sz="2000" dirty="0"/>
              <a:t>We’re concerned that there doesn’t appear to be a strategy for engaging the science teams and the science community in developing the next generation of experiments. Because the teams’ focus is to get the instruments running, the teams have too little bandwidth to develop a science program.   Both leads acknowledge having insufficient time for program development. PSI’s effort to hire technical support is a solution. ESS management is encouraged to think of creative ways to engage others, e.g., with visiting appointments, sabbatical leaves, etc.</a:t>
            </a:r>
            <a:endParaRPr lang="sv-SE" sz="2000" dirty="0"/>
          </a:p>
          <a:p>
            <a:pPr lvl="0"/>
            <a:r>
              <a:rPr lang="en-US" sz="2000" dirty="0"/>
              <a:t>There’s a tension between facility leaders for the ESS to produce cutting edge experiments on Day 1 with a reality that there will be challenges unforeseen to overcome.  Expectations and reality are not aligned yet.  It appears the same people are responsible for producing state-of-the-art instrumentation (and software) on Day 1, and to produce best-of-class science on Day 1.</a:t>
            </a:r>
            <a:endParaRPr lang="sv-SE" sz="2000" dirty="0"/>
          </a:p>
          <a:p>
            <a:pPr lvl="0"/>
            <a:r>
              <a:rPr lang="en-US" sz="2000" dirty="0"/>
              <a:t>Software effort appears focused on a tactical goal to provide user friendly software to fit data in a manner that includes </a:t>
            </a:r>
            <a:r>
              <a:rPr lang="en-US" sz="2000" i="1" dirty="0"/>
              <a:t>specular and off-specular scattering</a:t>
            </a:r>
            <a:r>
              <a:rPr lang="en-US" sz="2000" dirty="0"/>
              <a:t>. While properly functioning software is required and the integration of both types of scattering is a welcome step forward, the scattering field is going well beyond simply fitting. ESS should be taking a proactive role to implement next generation data analysis, e.g., machine learning (important for kinetic studies). We fear the software team is missing an opportunity to shape the field.</a:t>
            </a:r>
            <a:endParaRPr lang="sv-SE" sz="2000" dirty="0"/>
          </a:p>
          <a:p>
            <a:endParaRPr lang="en-GB" sz="1800" dirty="0"/>
          </a:p>
        </p:txBody>
      </p:sp>
      <p:sp>
        <p:nvSpPr>
          <p:cNvPr id="4" name="Slide Number Placeholder 3">
            <a:extLst>
              <a:ext uri="{FF2B5EF4-FFF2-40B4-BE49-F238E27FC236}">
                <a16:creationId xmlns:a16="http://schemas.microsoft.com/office/drawing/2014/main" id="{1992FB7D-7D8D-724E-AEB6-B3715BB243A7}"/>
              </a:ext>
            </a:extLst>
          </p:cNvPr>
          <p:cNvSpPr>
            <a:spLocks noGrp="1"/>
          </p:cNvSpPr>
          <p:nvPr>
            <p:ph type="sldNum" sz="quarter" idx="12"/>
          </p:nvPr>
        </p:nvSpPr>
        <p:spPr/>
        <p:txBody>
          <a:bodyPr/>
          <a:lstStyle/>
          <a:p>
            <a:fld id="{551115BC-487E-4422-894C-CB7CD3E79223}" type="slidenum">
              <a:rPr lang="en-GB" smtClean="0"/>
              <a:pPr/>
              <a:t>3</a:t>
            </a:fld>
            <a:endParaRPr lang="en-GB"/>
          </a:p>
        </p:txBody>
      </p:sp>
    </p:spTree>
    <p:extLst>
      <p:ext uri="{BB962C8B-B14F-4D97-AF65-F5344CB8AC3E}">
        <p14:creationId xmlns:p14="http://schemas.microsoft.com/office/powerpoint/2010/main" val="190784605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Presentation5" id="{837FB91F-CDC5-4BC6-A162-22F8370E1EC4}" vid="{C4EAEFBE-156F-4FEE-9F2B-BE5A854A00D8}"/>
    </a:ext>
  </a:extLst>
</a:theme>
</file>

<file path=ppt/theme/theme2.xml><?xml version="1.0" encoding="utf-8"?>
<a:theme xmlns:a="http://schemas.openxmlformats.org/drawingml/2006/main" name="2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5" id="{837FB91F-CDC5-4BC6-A162-22F8370E1EC4}" vid="{76958EC4-F568-4D68-98B3-6BA4183AD2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Office-tema</Template>
  <TotalTime>8</TotalTime>
  <Words>534</Words>
  <Application>Microsoft Macintosh PowerPoint</Application>
  <PresentationFormat>Widescreen</PresentationFormat>
  <Paragraphs>44</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Times New Roman</vt:lpstr>
      <vt:lpstr>Office-tema</vt:lpstr>
      <vt:lpstr>2_Anpassad formgivning</vt:lpstr>
      <vt:lpstr>Reflectometry STAP - Actions</vt:lpstr>
      <vt:lpstr>Actions from STAP Report</vt:lpstr>
      <vt:lpstr>Feedback from STAP</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Reflectometry STAP - Actions</dc:title>
  <dc:creator>Andrew Jackson</dc:creator>
  <cp:lastModifiedBy>Andrew Jackson</cp:lastModifiedBy>
  <cp:revision>1</cp:revision>
  <dcterms:created xsi:type="dcterms:W3CDTF">2019-09-23T10:50:25Z</dcterms:created>
  <dcterms:modified xsi:type="dcterms:W3CDTF">2019-09-23T10:59:07Z</dcterms:modified>
</cp:coreProperties>
</file>