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15"/>
  </p:notesMasterIdLst>
  <p:sldIdLst>
    <p:sldId id="349" r:id="rId3"/>
    <p:sldId id="883" r:id="rId4"/>
    <p:sldId id="364" r:id="rId5"/>
    <p:sldId id="350" r:id="rId6"/>
    <p:sldId id="737" r:id="rId7"/>
    <p:sldId id="739" r:id="rId8"/>
    <p:sldId id="732" r:id="rId9"/>
    <p:sldId id="735" r:id="rId10"/>
    <p:sldId id="880" r:id="rId11"/>
    <p:sldId id="884" r:id="rId12"/>
    <p:sldId id="885" r:id="rId13"/>
    <p:sldId id="882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  <a:srgbClr val="000000"/>
    <a:srgbClr val="D9D9D9"/>
    <a:srgbClr val="BFBFBF"/>
    <a:srgbClr val="1E9FDB"/>
    <a:srgbClr val="76D6FF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44" autoAdjust="0"/>
    <p:restoredTop sz="93243" autoAdjust="0"/>
  </p:normalViewPr>
  <p:slideViewPr>
    <p:cSldViewPr>
      <p:cViewPr>
        <p:scale>
          <a:sx n="145" d="100"/>
          <a:sy n="145" d="100"/>
        </p:scale>
        <p:origin x="680" y="1184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2019-09-24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D14BCC4-1883-A943-9A98-AF3049849382}" type="datetime1">
              <a:rPr lang="en-US" smtClean="0">
                <a:solidFill>
                  <a:prstClr val="black"/>
                </a:solidFill>
              </a:rPr>
              <a:pPr/>
              <a:t>9/24/19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5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4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24/09/2019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24/09/2019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257175" indent="-2571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8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8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3570129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sz="1800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2019-09-24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4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0" y="-1"/>
            <a:ext cx="12192000" cy="143435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914400">
              <a:defRPr>
                <a:solidFill>
                  <a:srgbClr val="0094CA"/>
                </a:solidFill>
              </a:defRPr>
            </a:pPr>
            <a:endParaRPr sz="1800" kern="0">
              <a:solidFill>
                <a:srgbClr val="0094C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0" name="image1.png" descr="ESS-vit-logga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39550" y="260647"/>
            <a:ext cx="1813103" cy="7275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5832052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24/09/2019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0" r:id="rId6"/>
    <p:sldLayoutId id="2147483671" r:id="rId7"/>
    <p:sldLayoutId id="2147483672" r:id="rId8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2019-09-24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ti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874636"/>
          </a:xfrm>
        </p:spPr>
        <p:txBody>
          <a:bodyPr>
            <a:normAutofit fontScale="90000"/>
          </a:bodyPr>
          <a:lstStyle/>
          <a:p>
            <a:pPr algn="ctr" defTabSz="315314"/>
            <a:r>
              <a:rPr lang="en-GB" sz="4000" b="1" dirty="0">
                <a:solidFill>
                  <a:srgbClr val="FFFFFF"/>
                </a:solidFill>
              </a:rPr>
              <a:t>Early Science </a:t>
            </a:r>
            <a:br>
              <a:rPr lang="en-GB" sz="4000" b="1" dirty="0">
                <a:solidFill>
                  <a:srgbClr val="FFFFFF"/>
                </a:solidFill>
              </a:rPr>
            </a:br>
            <a:r>
              <a:rPr lang="en-GB" sz="4000" b="1" dirty="0">
                <a:solidFill>
                  <a:srgbClr val="FFFFFF"/>
                </a:solidFill>
              </a:rPr>
              <a:t>with the </a:t>
            </a:r>
            <a:br>
              <a:rPr lang="en-GB" sz="4000" b="1" dirty="0">
                <a:solidFill>
                  <a:srgbClr val="FFFFFF"/>
                </a:solidFill>
              </a:rPr>
            </a:br>
            <a:r>
              <a:rPr lang="en-GB" sz="4000" b="1" dirty="0">
                <a:solidFill>
                  <a:srgbClr val="FFFFFF"/>
                </a:solidFill>
              </a:rPr>
              <a:t>ESS SANS &amp; Reflectometry Instruments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sv-SE" sz="1800" dirty="0">
                <a:solidFill>
                  <a:srgbClr val="FFFFFF"/>
                </a:solidFill>
              </a:rPr>
              <a:t>Andrew Jackson </a:t>
            </a:r>
          </a:p>
          <a:p>
            <a:pPr defTabSz="315314"/>
            <a:r>
              <a:rPr lang="sv-SE" sz="1800" dirty="0">
                <a:solidFill>
                  <a:srgbClr val="FFFFFF"/>
                </a:solidFill>
              </a:rPr>
              <a:t>LSS Instrument Class Co-ordinator</a:t>
            </a:r>
            <a:endParaRPr lang="en-US" sz="1400" dirty="0">
              <a:solidFill>
                <a:prstClr val="white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2019-09-24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195A2-31CA-A44C-BDCA-A6E37D17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Reality Check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78266-B339-4B4D-B3FD-3F0A254A0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8F18A1-9608-2B40-8D38-AB11DC61B61E}"/>
              </a:ext>
            </a:extLst>
          </p:cNvPr>
          <p:cNvSpPr txBox="1"/>
          <p:nvPr/>
        </p:nvSpPr>
        <p:spPr>
          <a:xfrm>
            <a:off x="188424" y="1804509"/>
            <a:ext cx="3249820" cy="10268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GB" sz="2000" dirty="0" err="1">
                <a:solidFill>
                  <a:srgbClr val="0094CA"/>
                </a:solidFill>
              </a:rPr>
              <a:t>Estia</a:t>
            </a:r>
            <a:r>
              <a:rPr lang="en-GB" sz="2000" dirty="0"/>
              <a:t> : &lt; 1 MW at start of user programme, commissioning with lower power.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F5BC59D6-0078-E845-AC29-79EA572F7E07}"/>
              </a:ext>
            </a:extLst>
          </p:cNvPr>
          <p:cNvSpPr txBox="1"/>
          <p:nvPr/>
        </p:nvSpPr>
        <p:spPr>
          <a:xfrm>
            <a:off x="188424" y="4901666"/>
            <a:ext cx="3249820" cy="10268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GB" sz="2000" dirty="0">
                <a:solidFill>
                  <a:srgbClr val="7030A0"/>
                </a:solidFill>
              </a:rPr>
              <a:t>FREIA</a:t>
            </a:r>
            <a:r>
              <a:rPr lang="en-GB" sz="2000" dirty="0"/>
              <a:t> : 2 MW for commissioning and start of user programme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C296085-32B8-5244-858F-37B7650DE2A1}"/>
              </a:ext>
            </a:extLst>
          </p:cNvPr>
          <p:cNvSpPr txBox="1"/>
          <p:nvPr/>
        </p:nvSpPr>
        <p:spPr>
          <a:xfrm>
            <a:off x="188424" y="2823761"/>
            <a:ext cx="3249820" cy="10268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GB" sz="2000" dirty="0" err="1">
                <a:solidFill>
                  <a:srgbClr val="C00000"/>
                </a:solidFill>
              </a:rPr>
              <a:t>LoKI</a:t>
            </a:r>
            <a:r>
              <a:rPr lang="en-GB" sz="2000" dirty="0"/>
              <a:t> : &lt; 1 MW at start of user programme, commissioning with lower power.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527C03F-8E4C-244C-95B2-5657974EA989}"/>
              </a:ext>
            </a:extLst>
          </p:cNvPr>
          <p:cNvSpPr txBox="1"/>
          <p:nvPr/>
        </p:nvSpPr>
        <p:spPr>
          <a:xfrm>
            <a:off x="188424" y="3850612"/>
            <a:ext cx="3249820" cy="10268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GB" sz="2000" dirty="0">
                <a:solidFill>
                  <a:srgbClr val="FFC000"/>
                </a:solidFill>
              </a:rPr>
              <a:t>SKADI</a:t>
            </a:r>
            <a:r>
              <a:rPr lang="en-GB" sz="2000" dirty="0"/>
              <a:t> : 2 MW at start of user programme, commissioning with 1.5 to 2 MW.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F3CD1E-3F36-D545-9BA4-C3DA2041026F}"/>
              </a:ext>
            </a:extLst>
          </p:cNvPr>
          <p:cNvGrpSpPr/>
          <p:nvPr/>
        </p:nvGrpSpPr>
        <p:grpSpPr>
          <a:xfrm>
            <a:off x="3503712" y="1597173"/>
            <a:ext cx="8437063" cy="5038725"/>
            <a:chOff x="2511874" y="1628800"/>
            <a:chExt cx="8437063" cy="50387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DCC813-E461-2248-AD47-E3010941ED6A}"/>
                </a:ext>
              </a:extLst>
            </p:cNvPr>
            <p:cNvGrpSpPr/>
            <p:nvPr/>
          </p:nvGrpSpPr>
          <p:grpSpPr>
            <a:xfrm>
              <a:off x="4151784" y="1628800"/>
              <a:ext cx="6797153" cy="5038725"/>
              <a:chOff x="4699447" y="1520446"/>
              <a:chExt cx="4425431" cy="5038725"/>
            </a:xfrm>
          </p:grpSpPr>
          <p:graphicFrame>
            <p:nvGraphicFramePr>
              <p:cNvPr id="247" name="Table 725">
                <a:extLst>
                  <a:ext uri="{FF2B5EF4-FFF2-40B4-BE49-F238E27FC236}">
                    <a16:creationId xmlns:a16="http://schemas.microsoft.com/office/drawing/2014/main" id="{B0DB30E1-4DCF-4B46-8797-8A541DD8FE62}"/>
                  </a:ext>
                </a:extLst>
              </p:cNvPr>
              <p:cNvGraphicFramePr/>
              <p:nvPr>
                <p:extLst/>
              </p:nvPr>
            </p:nvGraphicFramePr>
            <p:xfrm>
              <a:off x="4699447" y="1520446"/>
              <a:ext cx="3917914" cy="503872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68627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  <a:gridCol w="668627">
                      <a:extLst>
                        <a:ext uri="{9D8B030D-6E8A-4147-A177-3AD203B41FA5}">
                          <a16:colId xmlns:a16="http://schemas.microsoft.com/office/drawing/2014/main" val="20010"/>
                        </a:ext>
                      </a:extLst>
                    </a:gridCol>
                    <a:gridCol w="668627">
                      <a:extLst>
                        <a:ext uri="{9D8B030D-6E8A-4147-A177-3AD203B41FA5}">
                          <a16:colId xmlns:a16="http://schemas.microsoft.com/office/drawing/2014/main" val="20011"/>
                        </a:ext>
                      </a:extLst>
                    </a:gridCol>
                    <a:gridCol w="668627">
                      <a:extLst>
                        <a:ext uri="{9D8B030D-6E8A-4147-A177-3AD203B41FA5}">
                          <a16:colId xmlns:a16="http://schemas.microsoft.com/office/drawing/2014/main" val="20012"/>
                        </a:ext>
                      </a:extLst>
                    </a:gridCol>
                    <a:gridCol w="668627">
                      <a:extLst>
                        <a:ext uri="{9D8B030D-6E8A-4147-A177-3AD203B41FA5}">
                          <a16:colId xmlns:a16="http://schemas.microsoft.com/office/drawing/2014/main" val="20013"/>
                        </a:ext>
                      </a:extLst>
                    </a:gridCol>
                    <a:gridCol w="668627">
                      <a:extLst>
                        <a:ext uri="{9D8B030D-6E8A-4147-A177-3AD203B41FA5}">
                          <a16:colId xmlns:a16="http://schemas.microsoft.com/office/drawing/2014/main" val="20014"/>
                        </a:ext>
                      </a:extLst>
                    </a:gridCol>
                    <a:gridCol w="668627">
                      <a:extLst>
                        <a:ext uri="{9D8B030D-6E8A-4147-A177-3AD203B41FA5}">
                          <a16:colId xmlns:a16="http://schemas.microsoft.com/office/drawing/2014/main" val="20015"/>
                        </a:ext>
                      </a:extLst>
                    </a:gridCol>
                    <a:gridCol w="668627">
                      <a:extLst>
                        <a:ext uri="{9D8B030D-6E8A-4147-A177-3AD203B41FA5}">
                          <a16:colId xmlns:a16="http://schemas.microsoft.com/office/drawing/2014/main" val="20016"/>
                        </a:ext>
                      </a:extLst>
                    </a:gridCol>
                    <a:gridCol w="668627">
                      <a:extLst>
                        <a:ext uri="{9D8B030D-6E8A-4147-A177-3AD203B41FA5}">
                          <a16:colId xmlns:a16="http://schemas.microsoft.com/office/drawing/2014/main" val="20017"/>
                        </a:ext>
                      </a:extLst>
                    </a:gridCol>
                  </a:tblGrid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b="0" i="0">
                              <a:uFillTx/>
                            </a:defRPr>
                          </a:pPr>
                          <a:r>
                            <a:rPr sz="900" b="1" dirty="0">
                              <a:sym typeface="Gill Sans"/>
                            </a:rPr>
                            <a:t>2022</a:t>
                          </a:r>
                          <a:endParaRPr sz="900" b="1" dirty="0">
                            <a:latin typeface="Gill Sans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b="0" i="0">
                              <a:uFillTx/>
                            </a:defRPr>
                          </a:pPr>
                          <a:r>
                            <a:rPr sz="900" b="1" dirty="0">
                              <a:sym typeface="Gill Sans"/>
                            </a:rPr>
                            <a:t>2023</a:t>
                          </a:r>
                          <a:endParaRPr sz="900" b="1" dirty="0">
                            <a:latin typeface="Gill Sans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b="0" i="0">
                              <a:uFillTx/>
                            </a:defRPr>
                          </a:pPr>
                          <a:r>
                            <a:rPr sz="900" b="1" dirty="0">
                              <a:sym typeface="Gill Sans"/>
                            </a:rPr>
                            <a:t>2024</a:t>
                          </a:r>
                          <a:endParaRPr sz="900" b="1" dirty="0">
                            <a:latin typeface="Gill Sans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b="0" i="0">
                              <a:uFillTx/>
                            </a:defRPr>
                          </a:pPr>
                          <a:r>
                            <a:rPr sz="900" b="1" dirty="0">
                              <a:sym typeface="Gill Sans"/>
                            </a:rPr>
                            <a:t>2025</a:t>
                          </a:r>
                          <a:endParaRPr sz="900" b="1" dirty="0">
                            <a:latin typeface="Gill Sans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b="0" i="0">
                              <a:uFillTx/>
                            </a:defRPr>
                          </a:pPr>
                          <a:r>
                            <a:rPr sz="900" b="1" dirty="0">
                              <a:sym typeface="Gill Sans"/>
                            </a:rPr>
                            <a:t>2026</a:t>
                          </a:r>
                          <a:endParaRPr sz="900" b="1" dirty="0">
                            <a:latin typeface="Gill Sans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b="0" i="0">
                              <a:uFillTx/>
                            </a:defRPr>
                          </a:pPr>
                          <a:r>
                            <a:rPr sz="900" b="1" dirty="0">
                              <a:sym typeface="Gill Sans"/>
                            </a:rPr>
                            <a:t>2027</a:t>
                          </a:r>
                          <a:endParaRPr sz="900" b="1" dirty="0">
                            <a:latin typeface="Gill Sans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b="0" i="0">
                              <a:uFillTx/>
                            </a:defRPr>
                          </a:pPr>
                          <a:r>
                            <a:rPr sz="900" b="1" dirty="0">
                              <a:sym typeface="Gill Sans"/>
                            </a:rPr>
                            <a:t>2028</a:t>
                          </a:r>
                          <a:endParaRPr sz="900" b="1" dirty="0">
                            <a:latin typeface="Gill Sans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b="0" i="0">
                              <a:uFillTx/>
                            </a:defRPr>
                          </a:pPr>
                          <a:r>
                            <a:rPr lang="en-US" sz="900" b="1" dirty="0">
                              <a:sym typeface="Gill Sans"/>
                            </a:rPr>
                            <a:t>2029</a:t>
                          </a:r>
                          <a:endParaRPr sz="900" b="1" dirty="0">
                            <a:latin typeface="Gill Sans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b="0" i="0">
                              <a:uFillTx/>
                            </a:defRPr>
                          </a:pPr>
                          <a:r>
                            <a:rPr lang="en-US" sz="900" b="1" dirty="0">
                              <a:sym typeface="Gill Sans"/>
                            </a:rPr>
                            <a:t>2030</a:t>
                          </a:r>
                          <a:endParaRPr sz="900" b="1" dirty="0">
                            <a:latin typeface="Gill Sans"/>
                            <a:ea typeface="Gill Sans"/>
                            <a:cs typeface="Gill Sans"/>
                            <a:sym typeface="Gill Sans"/>
                          </a:endParaRPr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14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15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16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17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18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19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20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21"/>
                      </a:ext>
                    </a:extLst>
                  </a:tr>
                  <a:tr h="219075"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tc>
                      <a:txBody>
                        <a:bodyPr/>
                        <a:lstStyle/>
                        <a:p>
                          <a:pPr lvl="0" algn="ctr" defTabSz="914400">
                            <a:tabLst>
                              <a:tab pos="914400" algn="l"/>
                            </a:tabLst>
                            <a:defRPr sz="1000" b="0" i="0">
                              <a:uFillTx/>
                              <a:latin typeface="Gill Sans"/>
                              <a:ea typeface="Gill Sans"/>
                              <a:cs typeface="Gill Sans"/>
                              <a:sym typeface="Gill Sans"/>
                            </a:defRPr>
                          </a:pPr>
                          <a:endParaRPr sz="900" dirty="0"/>
                        </a:p>
                      </a:txBody>
                      <a:tcPr marL="38100" marR="38100" marT="38100" marB="3810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22"/>
                      </a:ext>
                    </a:extLst>
                  </a:tr>
                </a:tbl>
              </a:graphicData>
            </a:graphic>
          </p:graphicFrame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4D9D0812-269F-A24B-8C7E-55CF3CB0F5C4}"/>
                  </a:ext>
                </a:extLst>
              </p:cNvPr>
              <p:cNvSpPr/>
              <p:nvPr/>
            </p:nvSpPr>
            <p:spPr>
              <a:xfrm rot="10800000">
                <a:off x="6906764" y="3626578"/>
                <a:ext cx="46800" cy="291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9B7A645B-C6BD-F042-A0C0-AE70BBA870F7}"/>
                  </a:ext>
                </a:extLst>
              </p:cNvPr>
              <p:cNvSpPr/>
              <p:nvPr/>
            </p:nvSpPr>
            <p:spPr>
              <a:xfrm rot="10800000">
                <a:off x="6966950" y="3626578"/>
                <a:ext cx="46800" cy="291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EB8FBAC5-319F-CB49-9D8E-9AE0C59921CA}"/>
                  </a:ext>
                </a:extLst>
              </p:cNvPr>
              <p:cNvSpPr/>
              <p:nvPr/>
            </p:nvSpPr>
            <p:spPr>
              <a:xfrm rot="10800000">
                <a:off x="7027137" y="3626578"/>
                <a:ext cx="46800" cy="291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18D756A-8D4D-E24C-94D3-81711C7BD353}"/>
                  </a:ext>
                </a:extLst>
              </p:cNvPr>
              <p:cNvSpPr/>
              <p:nvPr/>
            </p:nvSpPr>
            <p:spPr>
              <a:xfrm rot="10800000">
                <a:off x="7145975" y="3626578"/>
                <a:ext cx="46800" cy="291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9E373491-79D1-A54E-9174-C5A28B4510DE}"/>
                  </a:ext>
                </a:extLst>
              </p:cNvPr>
              <p:cNvSpPr/>
              <p:nvPr/>
            </p:nvSpPr>
            <p:spPr>
              <a:xfrm rot="10800000">
                <a:off x="7206161" y="3626578"/>
                <a:ext cx="46800" cy="291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01357D4E-7E13-F140-8337-1C65DFCBD133}"/>
                  </a:ext>
                </a:extLst>
              </p:cNvPr>
              <p:cNvSpPr/>
              <p:nvPr/>
            </p:nvSpPr>
            <p:spPr>
              <a:xfrm rot="10800000">
                <a:off x="7266348" y="3626578"/>
                <a:ext cx="46800" cy="291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688148E9-79F0-8948-85A9-67BA5C2E0696}"/>
                  </a:ext>
                </a:extLst>
              </p:cNvPr>
              <p:cNvSpPr/>
              <p:nvPr/>
            </p:nvSpPr>
            <p:spPr>
              <a:xfrm rot="10800000">
                <a:off x="7341483" y="3626578"/>
                <a:ext cx="46800" cy="291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1309FB87-766D-5D45-8623-DE833D5A8CD6}"/>
                  </a:ext>
                </a:extLst>
              </p:cNvPr>
              <p:cNvSpPr/>
              <p:nvPr/>
            </p:nvSpPr>
            <p:spPr>
              <a:xfrm rot="10800000">
                <a:off x="7401669" y="3626578"/>
                <a:ext cx="46800" cy="291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2B2A82E2-A583-FC4B-AB97-BB5539359204}"/>
                  </a:ext>
                </a:extLst>
              </p:cNvPr>
              <p:cNvSpPr/>
              <p:nvPr/>
            </p:nvSpPr>
            <p:spPr>
              <a:xfrm rot="10800000">
                <a:off x="7461856" y="3626578"/>
                <a:ext cx="46800" cy="291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9FE91719-5B2F-D24A-92D8-F3C9F26A9F3E}"/>
                  </a:ext>
                </a:extLst>
              </p:cNvPr>
              <p:cNvSpPr/>
              <p:nvPr/>
            </p:nvSpPr>
            <p:spPr>
              <a:xfrm rot="10800000">
                <a:off x="7580694" y="3626578"/>
                <a:ext cx="46800" cy="291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A9F28F2F-2B0D-114C-8733-FF99AEEF5FBF}"/>
                  </a:ext>
                </a:extLst>
              </p:cNvPr>
              <p:cNvSpPr/>
              <p:nvPr/>
            </p:nvSpPr>
            <p:spPr>
              <a:xfrm rot="10800000">
                <a:off x="7640880" y="3626578"/>
                <a:ext cx="46800" cy="291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EF810083-245E-4D4E-947B-A5A49C9F5577}"/>
                  </a:ext>
                </a:extLst>
              </p:cNvPr>
              <p:cNvSpPr/>
              <p:nvPr/>
            </p:nvSpPr>
            <p:spPr>
              <a:xfrm rot="10800000">
                <a:off x="7701067" y="3626578"/>
                <a:ext cx="46800" cy="291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AA69BED7-7598-384E-B375-CD83CAC634CC}"/>
                  </a:ext>
                </a:extLst>
              </p:cNvPr>
              <p:cNvSpPr/>
              <p:nvPr/>
            </p:nvSpPr>
            <p:spPr>
              <a:xfrm rot="10800000">
                <a:off x="5134494" y="6236578"/>
                <a:ext cx="27687" cy="30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C3BE50F7-C0A8-774C-915C-4FC061D2C0EB}"/>
                  </a:ext>
                </a:extLst>
              </p:cNvPr>
              <p:cNvSpPr/>
              <p:nvPr/>
            </p:nvSpPr>
            <p:spPr>
              <a:xfrm rot="10800000">
                <a:off x="5254372" y="6146578"/>
                <a:ext cx="27687" cy="39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A66B4E4-AF67-6A4A-8D82-B41D31C765ED}"/>
                  </a:ext>
                </a:extLst>
              </p:cNvPr>
              <p:cNvSpPr/>
              <p:nvPr/>
            </p:nvSpPr>
            <p:spPr>
              <a:xfrm rot="10800000">
                <a:off x="5297528" y="6146578"/>
                <a:ext cx="27687" cy="39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BD4C4B48-FB82-5D46-A97D-85CB1A221F06}"/>
                  </a:ext>
                </a:extLst>
              </p:cNvPr>
              <p:cNvSpPr/>
              <p:nvPr/>
            </p:nvSpPr>
            <p:spPr>
              <a:xfrm rot="10800000">
                <a:off x="5395675" y="5930578"/>
                <a:ext cx="18000" cy="61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A199C65E-BDEE-964B-BE8B-973EE02329C5}"/>
                  </a:ext>
                </a:extLst>
              </p:cNvPr>
              <p:cNvSpPr/>
              <p:nvPr/>
            </p:nvSpPr>
            <p:spPr>
              <a:xfrm rot="10800000">
                <a:off x="5464673" y="5822578"/>
                <a:ext cx="16612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787A92AE-E952-094B-831E-B8EBC919EDE3}"/>
                  </a:ext>
                </a:extLst>
              </p:cNvPr>
              <p:cNvSpPr/>
              <p:nvPr/>
            </p:nvSpPr>
            <p:spPr>
              <a:xfrm rot="10800000">
                <a:off x="5435599" y="5930578"/>
                <a:ext cx="28800" cy="61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D106B07-9804-B441-BC3D-C22DAF487EE2}"/>
                  </a:ext>
                </a:extLst>
              </p:cNvPr>
              <p:cNvSpPr/>
              <p:nvPr/>
            </p:nvSpPr>
            <p:spPr>
              <a:xfrm rot="10800000">
                <a:off x="5527596" y="5822578"/>
                <a:ext cx="288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496AC642-60E9-1349-ADC7-9AEC7DAF4075}"/>
                  </a:ext>
                </a:extLst>
              </p:cNvPr>
              <p:cNvSpPr/>
              <p:nvPr/>
            </p:nvSpPr>
            <p:spPr>
              <a:xfrm rot="10800000">
                <a:off x="5576478" y="5678578"/>
                <a:ext cx="46800" cy="86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1F1372E5-EDA6-634C-9037-491E85194BCA}"/>
                  </a:ext>
                </a:extLst>
              </p:cNvPr>
              <p:cNvSpPr/>
              <p:nvPr/>
            </p:nvSpPr>
            <p:spPr>
              <a:xfrm rot="10800000">
                <a:off x="5640106" y="5678578"/>
                <a:ext cx="28800" cy="86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5FD63DF5-8357-AA43-876C-32E262DB0B10}"/>
                  </a:ext>
                </a:extLst>
              </p:cNvPr>
              <p:cNvSpPr/>
              <p:nvPr/>
            </p:nvSpPr>
            <p:spPr>
              <a:xfrm rot="10800000">
                <a:off x="5740043" y="5462578"/>
                <a:ext cx="18000" cy="108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83400678-EFB6-7941-B9DB-9373401CD77A}"/>
                  </a:ext>
                </a:extLst>
              </p:cNvPr>
              <p:cNvSpPr/>
              <p:nvPr/>
            </p:nvSpPr>
            <p:spPr>
              <a:xfrm rot="10800000">
                <a:off x="5890559" y="5318578"/>
                <a:ext cx="35993" cy="122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6AC0E923-51F7-864B-AF5D-A0E80B2B5D59}"/>
                  </a:ext>
                </a:extLst>
              </p:cNvPr>
              <p:cNvSpPr/>
              <p:nvPr/>
            </p:nvSpPr>
            <p:spPr>
              <a:xfrm rot="10800000">
                <a:off x="5870682" y="5462578"/>
                <a:ext cx="18000" cy="108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A41A4759-5DC2-1741-B47C-361D3BC10BC9}"/>
                  </a:ext>
                </a:extLst>
              </p:cNvPr>
              <p:cNvSpPr/>
              <p:nvPr/>
            </p:nvSpPr>
            <p:spPr>
              <a:xfrm rot="10800000">
                <a:off x="5935796" y="5318578"/>
                <a:ext cx="46800" cy="122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BC42AC7F-CF61-8541-ACEB-6E568E2C4EE0}"/>
                  </a:ext>
                </a:extLst>
              </p:cNvPr>
              <p:cNvSpPr/>
              <p:nvPr/>
            </p:nvSpPr>
            <p:spPr>
              <a:xfrm rot="10800000">
                <a:off x="6001134" y="5102578"/>
                <a:ext cx="46800" cy="144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D5BD77DB-6B84-784C-8A49-78B63904197F}"/>
                  </a:ext>
                </a:extLst>
              </p:cNvPr>
              <p:cNvSpPr/>
              <p:nvPr/>
            </p:nvSpPr>
            <p:spPr>
              <a:xfrm rot="10800000">
                <a:off x="6065653" y="5102578"/>
                <a:ext cx="35993" cy="144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CCAB8DDB-5DA3-464B-9BD3-E80EAD1CFF83}"/>
                  </a:ext>
                </a:extLst>
              </p:cNvPr>
              <p:cNvSpPr/>
              <p:nvPr/>
            </p:nvSpPr>
            <p:spPr>
              <a:xfrm rot="10800000">
                <a:off x="6618744" y="4598578"/>
                <a:ext cx="18000" cy="194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64F792-CCE3-6547-BE6A-734637DF6C7C}"/>
                  </a:ext>
                </a:extLst>
              </p:cNvPr>
              <p:cNvSpPr/>
              <p:nvPr/>
            </p:nvSpPr>
            <p:spPr>
              <a:xfrm rot="10800000">
                <a:off x="6204535" y="4850578"/>
                <a:ext cx="46800" cy="169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94BADE39-EAD9-AE4E-9B0A-2DB52038CFCC}"/>
                  </a:ext>
                </a:extLst>
              </p:cNvPr>
              <p:cNvSpPr/>
              <p:nvPr/>
            </p:nvSpPr>
            <p:spPr>
              <a:xfrm rot="10800000">
                <a:off x="6265646" y="4742578"/>
                <a:ext cx="28800" cy="180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48E61C71-0CE6-7647-BB38-0BF0A7D677F6}"/>
                  </a:ext>
                </a:extLst>
              </p:cNvPr>
              <p:cNvSpPr/>
              <p:nvPr/>
            </p:nvSpPr>
            <p:spPr>
              <a:xfrm rot="10800000">
                <a:off x="6322511" y="4598578"/>
                <a:ext cx="46800" cy="194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974BDF0C-C3EE-494E-AACB-14441371887E}"/>
                  </a:ext>
                </a:extLst>
              </p:cNvPr>
              <p:cNvSpPr/>
              <p:nvPr/>
            </p:nvSpPr>
            <p:spPr>
              <a:xfrm rot="10800000">
                <a:off x="6386614" y="4598578"/>
                <a:ext cx="35993" cy="194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1A78EDC9-2B3E-404A-8CD4-70EBDE73E2FA}"/>
                  </a:ext>
                </a:extLst>
              </p:cNvPr>
              <p:cNvSpPr/>
              <p:nvPr/>
            </p:nvSpPr>
            <p:spPr>
              <a:xfrm rot="10800000">
                <a:off x="6441144" y="4598578"/>
                <a:ext cx="46800" cy="194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B03B1C55-D0EE-7641-A345-65D8D38E0FB8}"/>
                  </a:ext>
                </a:extLst>
              </p:cNvPr>
              <p:cNvSpPr/>
              <p:nvPr/>
            </p:nvSpPr>
            <p:spPr>
              <a:xfrm rot="10800000">
                <a:off x="6505717" y="4598578"/>
                <a:ext cx="46800" cy="194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D0894F1-3C6B-834C-B550-10DD4143292D}"/>
                  </a:ext>
                </a:extLst>
              </p:cNvPr>
              <p:cNvSpPr/>
              <p:nvPr/>
            </p:nvSpPr>
            <p:spPr>
              <a:xfrm rot="10800000">
                <a:off x="6572337" y="4598578"/>
                <a:ext cx="35993" cy="194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AB3F5AB9-9BC7-EF4F-8328-68AA651E4C98}"/>
                  </a:ext>
                </a:extLst>
              </p:cNvPr>
              <p:cNvSpPr/>
              <p:nvPr/>
            </p:nvSpPr>
            <p:spPr>
              <a:xfrm rot="10800000">
                <a:off x="6687417" y="4598578"/>
                <a:ext cx="18000" cy="194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D61D08DC-C4A7-5B41-B044-73C5B138F693}"/>
                  </a:ext>
                </a:extLst>
              </p:cNvPr>
              <p:cNvSpPr/>
              <p:nvPr/>
            </p:nvSpPr>
            <p:spPr>
              <a:xfrm rot="10800000">
                <a:off x="6717213" y="4598578"/>
                <a:ext cx="28800" cy="194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ACCA441E-E34C-A042-B8BC-51B580AA022D}"/>
                  </a:ext>
                </a:extLst>
              </p:cNvPr>
              <p:cNvSpPr/>
              <p:nvPr/>
            </p:nvSpPr>
            <p:spPr>
              <a:xfrm rot="10800000">
                <a:off x="6759484" y="4598578"/>
                <a:ext cx="35993" cy="194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11425B1A-846B-8548-9645-27B9D1975581}"/>
                  </a:ext>
                </a:extLst>
              </p:cNvPr>
              <p:cNvSpPr/>
              <p:nvPr/>
            </p:nvSpPr>
            <p:spPr>
              <a:xfrm rot="10800000">
                <a:off x="6813165" y="4598578"/>
                <a:ext cx="54000" cy="194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13A74B48-24B0-6841-885A-D373830F3F74}"/>
                  </a:ext>
                </a:extLst>
              </p:cNvPr>
              <p:cNvSpPr/>
              <p:nvPr/>
            </p:nvSpPr>
            <p:spPr>
              <a:xfrm rot="10800000">
                <a:off x="7772787" y="2654578"/>
                <a:ext cx="46800" cy="3888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FDC53844-F408-7F49-809D-300DA442C2EF}"/>
                  </a:ext>
                </a:extLst>
              </p:cNvPr>
              <p:cNvSpPr/>
              <p:nvPr/>
            </p:nvSpPr>
            <p:spPr>
              <a:xfrm rot="10800000">
                <a:off x="7832973" y="2654578"/>
                <a:ext cx="46800" cy="3888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309DC1B5-84E9-2249-A2A4-ADFAA69C81F9}"/>
                  </a:ext>
                </a:extLst>
              </p:cNvPr>
              <p:cNvSpPr/>
              <p:nvPr/>
            </p:nvSpPr>
            <p:spPr>
              <a:xfrm rot="10800000">
                <a:off x="7893160" y="2654578"/>
                <a:ext cx="46800" cy="3888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93B4CE2A-FE7D-B446-8FD3-F70A0AF13DD8}"/>
                  </a:ext>
                </a:extLst>
              </p:cNvPr>
              <p:cNvSpPr/>
              <p:nvPr/>
            </p:nvSpPr>
            <p:spPr>
              <a:xfrm rot="10800000">
                <a:off x="8011998" y="2654578"/>
                <a:ext cx="46800" cy="3888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18284D2E-7744-D740-A535-B3EECD84AD11}"/>
                  </a:ext>
                </a:extLst>
              </p:cNvPr>
              <p:cNvSpPr/>
              <p:nvPr/>
            </p:nvSpPr>
            <p:spPr>
              <a:xfrm rot="10800000">
                <a:off x="8072184" y="2654578"/>
                <a:ext cx="46800" cy="3888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5196C35C-8860-864F-A313-BD33AB7F27AA}"/>
                  </a:ext>
                </a:extLst>
              </p:cNvPr>
              <p:cNvSpPr/>
              <p:nvPr/>
            </p:nvSpPr>
            <p:spPr>
              <a:xfrm rot="10800000">
                <a:off x="8132371" y="2654578"/>
                <a:ext cx="46800" cy="3888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CEF0CA79-B540-9F4B-A2C6-B04449CC5627}"/>
                  </a:ext>
                </a:extLst>
              </p:cNvPr>
              <p:cNvSpPr/>
              <p:nvPr/>
            </p:nvSpPr>
            <p:spPr>
              <a:xfrm rot="10800000">
                <a:off x="8210979" y="2654578"/>
                <a:ext cx="46800" cy="3888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61A48CD9-AAC9-AC4C-971A-C6ABD7EB95C3}"/>
                  </a:ext>
                </a:extLst>
              </p:cNvPr>
              <p:cNvSpPr/>
              <p:nvPr/>
            </p:nvSpPr>
            <p:spPr>
              <a:xfrm rot="10800000">
                <a:off x="8271165" y="2654578"/>
                <a:ext cx="46800" cy="3888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86DB1089-19D1-2C49-B8DD-F548B11AD467}"/>
                  </a:ext>
                </a:extLst>
              </p:cNvPr>
              <p:cNvSpPr/>
              <p:nvPr/>
            </p:nvSpPr>
            <p:spPr>
              <a:xfrm rot="10800000">
                <a:off x="8331352" y="2654578"/>
                <a:ext cx="46800" cy="3888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D1EE272C-B0ED-A043-9AB6-356755E710A3}"/>
                  </a:ext>
                </a:extLst>
              </p:cNvPr>
              <p:cNvSpPr/>
              <p:nvPr/>
            </p:nvSpPr>
            <p:spPr>
              <a:xfrm rot="10800000">
                <a:off x="8450190" y="2654578"/>
                <a:ext cx="46800" cy="3888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400FDD0D-AF7F-4C45-9123-0708BFCA48EC}"/>
                  </a:ext>
                </a:extLst>
              </p:cNvPr>
              <p:cNvSpPr/>
              <p:nvPr/>
            </p:nvSpPr>
            <p:spPr>
              <a:xfrm rot="10800000">
                <a:off x="8510376" y="2402578"/>
                <a:ext cx="46800" cy="414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B0AD5A87-7BE1-F044-84A8-A3FC64F83FC9}"/>
                  </a:ext>
                </a:extLst>
              </p:cNvPr>
              <p:cNvSpPr/>
              <p:nvPr/>
            </p:nvSpPr>
            <p:spPr>
              <a:xfrm rot="10800000">
                <a:off x="8570563" y="1718579"/>
                <a:ext cx="46800" cy="482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50E78376-9BC5-BF4A-9AAC-23A7482CD013}"/>
                  </a:ext>
                </a:extLst>
              </p:cNvPr>
              <p:cNvSpPr txBox="1"/>
              <p:nvPr/>
            </p:nvSpPr>
            <p:spPr>
              <a:xfrm>
                <a:off x="8593963" y="5394677"/>
                <a:ext cx="5309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prstClr val="black"/>
                    </a:solidFill>
                  </a:rPr>
                  <a:t>1MW</a:t>
                </a:r>
              </a:p>
            </p:txBody>
          </p: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C6712112-5FAE-AA4C-89F1-6A6E2F6AFF1A}"/>
                  </a:ext>
                </a:extLst>
              </p:cNvPr>
              <p:cNvSpPr txBox="1"/>
              <p:nvPr/>
            </p:nvSpPr>
            <p:spPr>
              <a:xfrm>
                <a:off x="8593963" y="4435766"/>
                <a:ext cx="5309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prstClr val="black"/>
                    </a:solidFill>
                  </a:rPr>
                  <a:t>2MW</a:t>
                </a:r>
              </a:p>
            </p:txBody>
          </p: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CBD13B22-247C-F943-875A-5DD83D29658E}"/>
                  </a:ext>
                </a:extLst>
              </p:cNvPr>
              <p:cNvSpPr txBox="1"/>
              <p:nvPr/>
            </p:nvSpPr>
            <p:spPr>
              <a:xfrm>
                <a:off x="8593963" y="3476857"/>
                <a:ext cx="5309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prstClr val="black"/>
                    </a:solidFill>
                  </a:rPr>
                  <a:t>3MW</a:t>
                </a:r>
              </a:p>
            </p:txBody>
          </p: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FF5F56E5-E54F-3E4A-BD01-F8449AA6B5ED}"/>
                  </a:ext>
                </a:extLst>
              </p:cNvPr>
              <p:cNvSpPr txBox="1"/>
              <p:nvPr/>
            </p:nvSpPr>
            <p:spPr>
              <a:xfrm>
                <a:off x="8593963" y="2517948"/>
                <a:ext cx="5309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prstClr val="black"/>
                    </a:solidFill>
                  </a:rPr>
                  <a:t>4MW</a:t>
                </a:r>
              </a:p>
            </p:txBody>
          </p:sp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82BC6CD7-9E14-364E-B2D7-4F4484418984}"/>
                  </a:ext>
                </a:extLst>
              </p:cNvPr>
              <p:cNvSpPr txBox="1"/>
              <p:nvPr/>
            </p:nvSpPr>
            <p:spPr>
              <a:xfrm>
                <a:off x="8593963" y="1559039"/>
                <a:ext cx="5309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prstClr val="black"/>
                    </a:solidFill>
                  </a:rPr>
                  <a:t>5MW</a:t>
                </a: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48030598-0D9E-E849-AB6F-BAA0FF753BDD}"/>
                  </a:ext>
                </a:extLst>
              </p:cNvPr>
              <p:cNvSpPr/>
              <p:nvPr/>
            </p:nvSpPr>
            <p:spPr>
              <a:xfrm rot="10800000">
                <a:off x="5036230" y="6344578"/>
                <a:ext cx="18000" cy="198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6BFDDF68-59F4-934A-8962-5741E7625F8C}"/>
                  </a:ext>
                </a:extLst>
              </p:cNvPr>
              <p:cNvSpPr/>
              <p:nvPr/>
            </p:nvSpPr>
            <p:spPr>
              <a:xfrm rot="10800000">
                <a:off x="5064805" y="6290578"/>
                <a:ext cx="18000" cy="25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02231F8B-9C2D-B246-BE52-A920DD5D2AC2}"/>
                  </a:ext>
                </a:extLst>
              </p:cNvPr>
              <p:cNvSpPr/>
              <p:nvPr/>
            </p:nvSpPr>
            <p:spPr>
              <a:xfrm rot="10800000">
                <a:off x="5096555" y="6290578"/>
                <a:ext cx="18000" cy="25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EA15A9C7-F1B8-B246-8C92-7010F4501311}"/>
                  </a:ext>
                </a:extLst>
              </p:cNvPr>
              <p:cNvSpPr/>
              <p:nvPr/>
            </p:nvSpPr>
            <p:spPr>
              <a:xfrm rot="10800000">
                <a:off x="5172594" y="6236578"/>
                <a:ext cx="27687" cy="30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F726F1B9-C036-5B45-8DA8-E609A06C5907}"/>
                  </a:ext>
                </a:extLst>
              </p:cNvPr>
              <p:cNvSpPr/>
              <p:nvPr/>
            </p:nvSpPr>
            <p:spPr>
              <a:xfrm rot="10800000">
                <a:off x="5213869" y="6236578"/>
                <a:ext cx="27687" cy="30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7A7FAB2-AD03-4145-BB5C-B7B5117FF5AE}"/>
                  </a:ext>
                </a:extLst>
              </p:cNvPr>
              <p:cNvSpPr/>
              <p:nvPr/>
            </p:nvSpPr>
            <p:spPr>
              <a:xfrm rot="10800000">
                <a:off x="5370275" y="5930578"/>
                <a:ext cx="18000" cy="61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E5D6CC7F-EDAF-8345-ADB5-59C4B209F045}"/>
                  </a:ext>
                </a:extLst>
              </p:cNvPr>
              <p:cNvSpPr/>
              <p:nvPr/>
            </p:nvSpPr>
            <p:spPr>
              <a:xfrm rot="10800000">
                <a:off x="5490073" y="5822578"/>
                <a:ext cx="16612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46447CC1-1A66-A743-A010-00AA6FE6748B}"/>
                  </a:ext>
                </a:extLst>
              </p:cNvPr>
              <p:cNvSpPr/>
              <p:nvPr/>
            </p:nvSpPr>
            <p:spPr>
              <a:xfrm rot="10800000">
                <a:off x="5663843" y="5462578"/>
                <a:ext cx="18000" cy="108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91A2C86B-4B27-5C41-84A0-8A899E17565F}"/>
                  </a:ext>
                </a:extLst>
              </p:cNvPr>
              <p:cNvSpPr/>
              <p:nvPr/>
            </p:nvSpPr>
            <p:spPr>
              <a:xfrm rot="10800000">
                <a:off x="5703843" y="5462578"/>
                <a:ext cx="28800" cy="108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699" tIns="42850" rIns="85699" bIns="42850" rtlCol="0" anchor="ctr"/>
              <a:lstStyle/>
              <a:p>
                <a:pPr algn="ctr" defTabSz="457119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23E4A57-C9E8-234D-932C-847406E67F7A}"/>
                </a:ext>
              </a:extLst>
            </p:cNvPr>
            <p:cNvCxnSpPr>
              <a:cxnSpLocks/>
              <a:endCxn id="234" idx="1"/>
            </p:cNvCxnSpPr>
            <p:nvPr/>
          </p:nvCxnSpPr>
          <p:spPr>
            <a:xfrm>
              <a:off x="6637391" y="4682620"/>
              <a:ext cx="3496098" cy="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0715BD-7F24-5043-B830-2E948BEE93A9}"/>
                </a:ext>
              </a:extLst>
            </p:cNvPr>
            <p:cNvSpPr txBox="1"/>
            <p:nvPr/>
          </p:nvSpPr>
          <p:spPr>
            <a:xfrm>
              <a:off x="2511874" y="5723142"/>
              <a:ext cx="2071505" cy="31369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r"/>
              <a:r>
                <a:rPr lang="en-GB" sz="1200" dirty="0" err="1"/>
                <a:t>Estia</a:t>
              </a:r>
              <a:r>
                <a:rPr lang="en-GB" sz="1200" dirty="0"/>
                <a:t> Hot Commissioning Start</a:t>
              </a:r>
            </a:p>
          </p:txBody>
        </p:sp>
        <p:sp>
          <p:nvSpPr>
            <p:cNvPr id="359" name="TextBox 358">
              <a:extLst>
                <a:ext uri="{FF2B5EF4-FFF2-40B4-BE49-F238E27FC236}">
                  <a16:creationId xmlns:a16="http://schemas.microsoft.com/office/drawing/2014/main" id="{7CC86A77-92CD-314F-B1C1-051B904C22BC}"/>
                </a:ext>
              </a:extLst>
            </p:cNvPr>
            <p:cNvSpPr txBox="1"/>
            <p:nvPr/>
          </p:nvSpPr>
          <p:spPr>
            <a:xfrm>
              <a:off x="4496120" y="3408100"/>
              <a:ext cx="2286726" cy="17094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r"/>
              <a:r>
                <a:rPr lang="en-GB" sz="1200" dirty="0"/>
                <a:t>FREIA Hot Commissioning Start</a:t>
              </a:r>
            </a:p>
          </p:txBody>
        </p:sp>
        <p:sp>
          <p:nvSpPr>
            <p:cNvPr id="360" name="TextBox 359">
              <a:extLst>
                <a:ext uri="{FF2B5EF4-FFF2-40B4-BE49-F238E27FC236}">
                  <a16:creationId xmlns:a16="http://schemas.microsoft.com/office/drawing/2014/main" id="{565FF86B-BE5F-2541-B09B-C339E4A2A3A9}"/>
                </a:ext>
              </a:extLst>
            </p:cNvPr>
            <p:cNvSpPr txBox="1"/>
            <p:nvPr/>
          </p:nvSpPr>
          <p:spPr>
            <a:xfrm>
              <a:off x="5660675" y="2828408"/>
              <a:ext cx="1674313" cy="14637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r"/>
              <a:r>
                <a:rPr lang="en-GB" sz="1200" dirty="0"/>
                <a:t>FREIA User Programme</a:t>
              </a:r>
            </a:p>
          </p:txBody>
        </p:sp>
        <p:sp>
          <p:nvSpPr>
            <p:cNvPr id="362" name="TextBox 361">
              <a:extLst>
                <a:ext uri="{FF2B5EF4-FFF2-40B4-BE49-F238E27FC236}">
                  <a16:creationId xmlns:a16="http://schemas.microsoft.com/office/drawing/2014/main" id="{C1753538-6EDC-E348-84F9-2465CD87E8FA}"/>
                </a:ext>
              </a:extLst>
            </p:cNvPr>
            <p:cNvSpPr txBox="1"/>
            <p:nvPr/>
          </p:nvSpPr>
          <p:spPr>
            <a:xfrm>
              <a:off x="3151771" y="4995116"/>
              <a:ext cx="1693534" cy="19549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r"/>
              <a:r>
                <a:rPr lang="en-GB" sz="1200" dirty="0"/>
                <a:t>First Science Milestone</a:t>
              </a:r>
            </a:p>
          </p:txBody>
        </p:sp>
        <p:sp>
          <p:nvSpPr>
            <p:cNvPr id="84" name="Down Arrow 83">
              <a:extLst>
                <a:ext uri="{FF2B5EF4-FFF2-40B4-BE49-F238E27FC236}">
                  <a16:creationId xmlns:a16="http://schemas.microsoft.com/office/drawing/2014/main" id="{E3A41822-3605-CE4B-BB56-C9F77F6E628A}"/>
                </a:ext>
              </a:extLst>
            </p:cNvPr>
            <p:cNvSpPr/>
            <p:nvPr/>
          </p:nvSpPr>
          <p:spPr>
            <a:xfrm>
              <a:off x="4727848" y="5298227"/>
              <a:ext cx="147600" cy="947381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0892C44-C31D-8D4C-A665-18435E15F8C6}"/>
                </a:ext>
              </a:extLst>
            </p:cNvPr>
            <p:cNvSpPr txBox="1"/>
            <p:nvPr/>
          </p:nvSpPr>
          <p:spPr>
            <a:xfrm>
              <a:off x="2670619" y="5343931"/>
              <a:ext cx="2046948" cy="16404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r"/>
              <a:r>
                <a:rPr lang="en-GB" sz="1200" dirty="0" err="1"/>
                <a:t>LoKI</a:t>
              </a:r>
              <a:r>
                <a:rPr lang="en-GB" sz="1200" dirty="0"/>
                <a:t> Hot Commissioning Start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DA725E9-D828-2E47-A9CF-2B7F6D5F6E5F}"/>
                </a:ext>
              </a:extLst>
            </p:cNvPr>
            <p:cNvSpPr txBox="1"/>
            <p:nvPr/>
          </p:nvSpPr>
          <p:spPr>
            <a:xfrm>
              <a:off x="3533894" y="4533755"/>
              <a:ext cx="1944222" cy="20778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r"/>
              <a:r>
                <a:rPr lang="en-GB" sz="1200" dirty="0"/>
                <a:t>Start of User Programme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A440145-F131-7F47-90A8-2F7BC9641A8F}"/>
                </a:ext>
              </a:extLst>
            </p:cNvPr>
            <p:cNvSpPr txBox="1"/>
            <p:nvPr/>
          </p:nvSpPr>
          <p:spPr>
            <a:xfrm>
              <a:off x="4254970" y="3811984"/>
              <a:ext cx="2133005" cy="19180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l"/>
              <a:r>
                <a:rPr lang="en-GB" sz="1200" dirty="0"/>
                <a:t>SKADI Hot Commissioning Start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B1BAD1B-5F84-C74B-8338-52C29A8FA60C}"/>
                </a:ext>
              </a:extLst>
            </p:cNvPr>
            <p:cNvSpPr txBox="1"/>
            <p:nvPr/>
          </p:nvSpPr>
          <p:spPr>
            <a:xfrm>
              <a:off x="5154574" y="3102628"/>
              <a:ext cx="1899229" cy="16103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r"/>
              <a:r>
                <a:rPr lang="en-GB" sz="1200" dirty="0"/>
                <a:t>SKADI User Programme</a:t>
              </a:r>
            </a:p>
          </p:txBody>
        </p:sp>
        <p:sp>
          <p:nvSpPr>
            <p:cNvPr id="92" name="Down Arrow 91">
              <a:extLst>
                <a:ext uri="{FF2B5EF4-FFF2-40B4-BE49-F238E27FC236}">
                  <a16:creationId xmlns:a16="http://schemas.microsoft.com/office/drawing/2014/main" id="{5CD3FB47-21CE-CE4C-916E-C2F2B30E4C34}"/>
                </a:ext>
              </a:extLst>
            </p:cNvPr>
            <p:cNvSpPr/>
            <p:nvPr/>
          </p:nvSpPr>
          <p:spPr>
            <a:xfrm>
              <a:off x="4572711" y="5786932"/>
              <a:ext cx="147600" cy="602210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Down Arrow 92">
              <a:extLst>
                <a:ext uri="{FF2B5EF4-FFF2-40B4-BE49-F238E27FC236}">
                  <a16:creationId xmlns:a16="http://schemas.microsoft.com/office/drawing/2014/main" id="{465F17E3-FCE5-674A-9E0F-DC9BFB6A3894}"/>
                </a:ext>
              </a:extLst>
            </p:cNvPr>
            <p:cNvSpPr/>
            <p:nvPr/>
          </p:nvSpPr>
          <p:spPr>
            <a:xfrm>
              <a:off x="4905850" y="4995116"/>
              <a:ext cx="147600" cy="1166681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94" name="Down Arrow 93">
              <a:extLst>
                <a:ext uri="{FF2B5EF4-FFF2-40B4-BE49-F238E27FC236}">
                  <a16:creationId xmlns:a16="http://schemas.microsoft.com/office/drawing/2014/main" id="{511F761C-F6FB-C942-AF9B-47B58712B495}"/>
                </a:ext>
              </a:extLst>
            </p:cNvPr>
            <p:cNvSpPr/>
            <p:nvPr/>
          </p:nvSpPr>
          <p:spPr>
            <a:xfrm>
              <a:off x="5419701" y="4509520"/>
              <a:ext cx="147600" cy="1166681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95" name="Down Arrow 94">
              <a:extLst>
                <a:ext uri="{FF2B5EF4-FFF2-40B4-BE49-F238E27FC236}">
                  <a16:creationId xmlns:a16="http://schemas.microsoft.com/office/drawing/2014/main" id="{7C05137A-84C0-B64B-9845-5D5B75650F95}"/>
                </a:ext>
              </a:extLst>
            </p:cNvPr>
            <p:cNvSpPr/>
            <p:nvPr/>
          </p:nvSpPr>
          <p:spPr>
            <a:xfrm>
              <a:off x="6405946" y="3734932"/>
              <a:ext cx="149225" cy="1166681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98" name="Down Arrow 97">
              <a:extLst>
                <a:ext uri="{FF2B5EF4-FFF2-40B4-BE49-F238E27FC236}">
                  <a16:creationId xmlns:a16="http://schemas.microsoft.com/office/drawing/2014/main" id="{55B40A61-1DAE-D442-A7C3-EEFC41890D85}"/>
                </a:ext>
              </a:extLst>
            </p:cNvPr>
            <p:cNvSpPr/>
            <p:nvPr/>
          </p:nvSpPr>
          <p:spPr>
            <a:xfrm>
              <a:off x="6754117" y="3425430"/>
              <a:ext cx="149225" cy="1166681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7030A0"/>
                </a:solidFill>
              </a:endParaRPr>
            </a:p>
          </p:txBody>
        </p:sp>
        <p:sp>
          <p:nvSpPr>
            <p:cNvPr id="99" name="Down Arrow 98">
              <a:extLst>
                <a:ext uri="{FF2B5EF4-FFF2-40B4-BE49-F238E27FC236}">
                  <a16:creationId xmlns:a16="http://schemas.microsoft.com/office/drawing/2014/main" id="{F8AA6D84-EE58-4440-AF1D-4469996471CC}"/>
                </a:ext>
              </a:extLst>
            </p:cNvPr>
            <p:cNvSpPr/>
            <p:nvPr/>
          </p:nvSpPr>
          <p:spPr>
            <a:xfrm>
              <a:off x="7081630" y="3156524"/>
              <a:ext cx="147600" cy="1435588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7030A0"/>
                </a:solidFill>
              </a:endParaRPr>
            </a:p>
          </p:txBody>
        </p:sp>
        <p:sp>
          <p:nvSpPr>
            <p:cNvPr id="100" name="Down Arrow 99">
              <a:extLst>
                <a:ext uri="{FF2B5EF4-FFF2-40B4-BE49-F238E27FC236}">
                  <a16:creationId xmlns:a16="http://schemas.microsoft.com/office/drawing/2014/main" id="{8AE666B5-069C-CD4B-8ADD-91B68D87C831}"/>
                </a:ext>
              </a:extLst>
            </p:cNvPr>
            <p:cNvSpPr/>
            <p:nvPr/>
          </p:nvSpPr>
          <p:spPr>
            <a:xfrm>
              <a:off x="7400347" y="2828407"/>
              <a:ext cx="147600" cy="1758725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943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49C31-A585-FB45-BC40-DB3033A76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Approach to Early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8EEF7-CDB3-BE44-95DD-EFF62D0DD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Initial focus on providing confidence in the instruments – calibration samples, round robin samples with other facilities etc. [</a:t>
            </a:r>
            <a:r>
              <a:rPr lang="en-GB" i="1" dirty="0"/>
              <a:t>Advice from both SANS and Reflectometry STAPs</a:t>
            </a:r>
            <a:r>
              <a:rPr lang="en-GB" dirty="0"/>
              <a:t>]</a:t>
            </a:r>
          </a:p>
          <a:p>
            <a:r>
              <a:rPr lang="en-GB" dirty="0"/>
              <a:t>Move into “First Science” – Early, publishable, test experiments beyond calibration. Done by instrument teams and their collaborators?</a:t>
            </a:r>
          </a:p>
          <a:p>
            <a:r>
              <a:rPr lang="en-GB" dirty="0"/>
              <a:t>As we start the user programme:</a:t>
            </a:r>
          </a:p>
          <a:p>
            <a:pPr lvl="1"/>
            <a:r>
              <a:rPr lang="en-GB" dirty="0"/>
              <a:t>Graded introduction of instruments – work up to full user programme beam days over ~ 1 year.</a:t>
            </a:r>
          </a:p>
          <a:p>
            <a:pPr lvl="1"/>
            <a:r>
              <a:rPr lang="en-GB" dirty="0"/>
              <a:t>Begin user programme with expert users – how to make programme open whilst selecting proposals that are going to work and users that are going to help?!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9AEFD-CF88-0B46-BA25-87761CA4A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373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83600-5011-4945-8C06-DA137AFDC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D9A11-A435-F94B-922B-9FED083CA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for discussion 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BF9BA8-CE84-B640-AEAD-886BBBF8E9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D80E39-7B03-364A-96C7-D2F432365F55}"/>
              </a:ext>
            </a:extLst>
          </p:cNvPr>
          <p:cNvSpPr txBox="1">
            <a:spLocks/>
          </p:cNvSpPr>
          <p:nvPr/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/>
              <a:t>Topic areas for teams to be cultivating in preparation for early science activities?</a:t>
            </a:r>
          </a:p>
          <a:p>
            <a:r>
              <a:rPr lang="en-GB" sz="2800"/>
              <a:t>How to engage possible early users?</a:t>
            </a:r>
          </a:p>
          <a:p>
            <a:r>
              <a:rPr lang="en-GB" sz="2800"/>
              <a:t>What would the STAP members do if given beamtime on “Day 1”?</a:t>
            </a:r>
          </a:p>
          <a:p>
            <a:r>
              <a:rPr lang="en-GB" sz="2800"/>
              <a:t>How does the lower initial operating power affect early science on LoKI and ESTIA?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76188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326A-0481-034D-B5FD-41E6EAC5B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Instrument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1CD84-6F47-384D-824E-815AF082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AC7EB-564F-2448-AF7A-61597BCDC6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All Instruments are funded to be world-leading at 2MW power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6A8B765B-9CD0-2947-8A14-1B80535FC2B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219200" y="1509268"/>
          <a:ext cx="9186441" cy="5220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3388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Instrument Class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Instrument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Performance</a:t>
                      </a:r>
                      <a:r>
                        <a:rPr lang="en-US" sz="1400" b="0" baseline="0" dirty="0"/>
                        <a:t> targets (2019) @ 2MW</a:t>
                      </a:r>
                      <a:endParaRPr lang="en-US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497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Large Scale Structures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LoKI</a:t>
                      </a:r>
                      <a:r>
                        <a:rPr lang="en-US" sz="1200" baseline="0" dirty="0"/>
                        <a:t> (Broad band SANS)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5 x D22, 20 x SANS2D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497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SKADI (General Purpose SANS) </a:t>
                      </a:r>
                      <a:r>
                        <a:rPr lang="en-US" sz="1200" i="1" dirty="0"/>
                        <a:t>(+SONDE</a:t>
                      </a:r>
                      <a:r>
                        <a:rPr lang="en-US" sz="1200" i="1" baseline="0" dirty="0"/>
                        <a:t> funds)</a:t>
                      </a:r>
                      <a:endParaRPr lang="en-US" sz="12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5 x D22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554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ESTIA (Focusing </a:t>
                      </a:r>
                      <a:r>
                        <a:rPr lang="en-US" sz="1200" dirty="0" err="1"/>
                        <a:t>Reflectometer</a:t>
                      </a:r>
                      <a:r>
                        <a:rPr lang="en-US" sz="12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10-100 x D17, depending on collimation mode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497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FREIA (Liquids </a:t>
                      </a:r>
                      <a:r>
                        <a:rPr lang="en-US" sz="1200" dirty="0" err="1"/>
                        <a:t>Reflectometer</a:t>
                      </a:r>
                      <a:r>
                        <a:rPr lang="en-US" sz="12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2-30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x FIGARO &amp; INTER, depending on Q-range and resolution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497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Diffraction</a:t>
                      </a:r>
                    </a:p>
                  </a:txBody>
                  <a:tcPr anchor="ctr"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DREAM</a:t>
                      </a:r>
                      <a:r>
                        <a:rPr lang="en-US" sz="1200" baseline="0" dirty="0"/>
                        <a:t> (</a:t>
                      </a:r>
                      <a:r>
                        <a:rPr lang="en-US" sz="1200" baseline="0" dirty="0" err="1"/>
                        <a:t>Bispectral</a:t>
                      </a:r>
                      <a:r>
                        <a:rPr lang="en-US" sz="1200" baseline="0" dirty="0"/>
                        <a:t> powder </a:t>
                      </a:r>
                      <a:r>
                        <a:rPr lang="en-US" sz="1200" baseline="0" dirty="0" err="1"/>
                        <a:t>diffractometer</a:t>
                      </a:r>
                      <a:r>
                        <a:rPr lang="en-US" sz="1200" baseline="0" dirty="0"/>
                        <a:t>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&gt; 10 x POWGEN &amp; WISH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497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rgbClr val="E9EEF4"/>
                        </a:solidFill>
                      </a:endParaRPr>
                    </a:p>
                  </a:txBody>
                  <a:tcP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HEIMDAL (Hybrid </a:t>
                      </a:r>
                      <a:r>
                        <a:rPr lang="en-US" sz="1200" dirty="0" err="1"/>
                        <a:t>diffractometer</a:t>
                      </a:r>
                      <a:r>
                        <a:rPr lang="en-US" sz="12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~ 8 x POLARIS, ~ 50 x GEM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554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MAGiC</a:t>
                      </a:r>
                      <a:r>
                        <a:rPr lang="en-US" sz="1200" dirty="0"/>
                        <a:t> (magnetism single crystal diffractometer)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Cold: &gt; 100 x world’s best, 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Thermal: 1mm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crystals = 10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497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NMX (Macromolecular crystallography)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&gt; 20 x LADI &amp;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</a:rPr>
                        <a:t>Biodiff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497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Engineering &amp; Imaging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BEER (Engineering </a:t>
                      </a:r>
                      <a:r>
                        <a:rPr lang="en-US" sz="1200" dirty="0" err="1"/>
                        <a:t>diffractometer</a:t>
                      </a:r>
                      <a:r>
                        <a:rPr lang="en-US" sz="12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1-2 x TAKUMI, 14-28 x ENGIN-X, depending on multiplexing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1554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ODIN (multi-purpose imaging)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world leading for high spatial and temporal resolution,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&gt; 10 x best for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TOF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6497">
                <a:tc rowSpan="5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Spectroscopy</a:t>
                      </a:r>
                    </a:p>
                  </a:txBody>
                  <a:tcPr marL="36000" marR="36000" anchor="ctr"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BIFROST (extreme environment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spectrometer)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&gt; 10 x THALES &amp; MACS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6497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CSPEC (cold chopper spectrometer)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6-150 x IN5 (3meV), depending on focusing and RRM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6497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T-REX (</a:t>
                      </a:r>
                      <a:r>
                        <a:rPr lang="en-US" sz="1200" dirty="0" err="1"/>
                        <a:t>bispectral</a:t>
                      </a:r>
                      <a:r>
                        <a:rPr lang="en-US" sz="1200" dirty="0"/>
                        <a:t> chopper spectrometer)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6-60 x IN5 (3meV), 10-100 x 4Seasons (100meV), depending on RRM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6497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VESPA (vibrational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spectroscopy)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1-3 x VISION (ΔE &lt; 160 meV) trading intensity 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for resolution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6497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MIRACLES (backscattering spectrometer)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 x BASIS, 5 x DNA, for QENS at same resolution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219ADB4-C706-DF4D-9CCC-D6F5E01F06C0}"/>
              </a:ext>
            </a:extLst>
          </p:cNvPr>
          <p:cNvSpPr txBox="1"/>
          <p:nvPr/>
        </p:nvSpPr>
        <p:spPr>
          <a:xfrm>
            <a:off x="10839450" y="1149566"/>
            <a:ext cx="13525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</a:rPr>
              <a:t>Version 27/8/2019</a:t>
            </a:r>
          </a:p>
        </p:txBody>
      </p:sp>
    </p:spTree>
    <p:extLst>
      <p:ext uri="{BB962C8B-B14F-4D97-AF65-F5344CB8AC3E}">
        <p14:creationId xmlns:p14="http://schemas.microsoft.com/office/powerpoint/2010/main" val="3893595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326A-0481-034D-B5FD-41E6EAC5B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Instrument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1CD84-6F47-384D-824E-815AF082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AC7EB-564F-2448-AF7A-61597BCDC6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All Instruments are funded to be world-leading at 2MW power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6A8B765B-9CD0-2947-8A14-1B80535FC2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458016"/>
              </p:ext>
            </p:extLst>
          </p:nvPr>
        </p:nvGraphicFramePr>
        <p:xfrm>
          <a:off x="1219200" y="1509268"/>
          <a:ext cx="9186441" cy="5220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3388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Instrument Class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Instrument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Performance</a:t>
                      </a:r>
                      <a:r>
                        <a:rPr lang="en-US" sz="1400" b="0" baseline="0" dirty="0"/>
                        <a:t> targets (2019) @ 2MW</a:t>
                      </a:r>
                      <a:endParaRPr lang="en-US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497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Large Scale Structures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</a:rPr>
                        <a:t>LoKI</a:t>
                      </a:r>
                      <a:r>
                        <a:rPr lang="en-US" sz="1200" baseline="0" dirty="0">
                          <a:solidFill>
                            <a:srgbClr val="FF0000"/>
                          </a:solidFill>
                        </a:rPr>
                        <a:t> (Broad band SANS)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5 x D22, 20 x SANS2D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497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SKADI (General Purpose SANS)</a:t>
                      </a:r>
                      <a:endParaRPr lang="en-US" sz="1200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solidFill>
                            <a:srgbClr val="FF0000"/>
                          </a:solidFill>
                        </a:rPr>
                        <a:t>5 x D22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554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ESTIA (Focusing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</a:rPr>
                        <a:t>Reflectometer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10-100 x D17, depending on collimation mode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497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FREIA (Liquids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</a:rPr>
                        <a:t>Reflectometer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2-30</a:t>
                      </a:r>
                      <a:r>
                        <a:rPr lang="en-US" sz="1200" baseline="0" dirty="0">
                          <a:solidFill>
                            <a:srgbClr val="FF0000"/>
                          </a:solidFill>
                        </a:rPr>
                        <a:t> x FIGARO &amp; INTER, depending on Q-range and resolution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497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Diffraction</a:t>
                      </a:r>
                    </a:p>
                  </a:txBody>
                  <a:tcPr anchor="ctr"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DREAM</a:t>
                      </a:r>
                      <a:r>
                        <a:rPr lang="en-US" sz="1200" baseline="0" dirty="0"/>
                        <a:t> (</a:t>
                      </a:r>
                      <a:r>
                        <a:rPr lang="en-US" sz="1200" baseline="0" dirty="0" err="1"/>
                        <a:t>Bispectral</a:t>
                      </a:r>
                      <a:r>
                        <a:rPr lang="en-US" sz="1200" baseline="0" dirty="0"/>
                        <a:t> powder </a:t>
                      </a:r>
                      <a:r>
                        <a:rPr lang="en-US" sz="1200" baseline="0" dirty="0" err="1"/>
                        <a:t>diffractometer</a:t>
                      </a:r>
                      <a:r>
                        <a:rPr lang="en-US" sz="1200" baseline="0" dirty="0"/>
                        <a:t>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&gt; 10 x POWGEN &amp; WISH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497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rgbClr val="E9EEF4"/>
                        </a:solidFill>
                      </a:endParaRPr>
                    </a:p>
                  </a:txBody>
                  <a:tcPr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HEIMDAL (Hybrid </a:t>
                      </a:r>
                      <a:r>
                        <a:rPr lang="en-US" sz="1200" dirty="0" err="1"/>
                        <a:t>diffractometer</a:t>
                      </a:r>
                      <a:r>
                        <a:rPr lang="en-US" sz="12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~ 8 x POLARIS, ~ 50 x GEM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554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MAGiC</a:t>
                      </a:r>
                      <a:r>
                        <a:rPr lang="en-US" sz="1200" dirty="0"/>
                        <a:t> (magnetism single crystal diffractometer)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Cold: &gt; 100 x world’s best, 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Thermal: 1mm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crystals = 10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497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NMX (Macromolecular crystallography)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&gt; 20 x LADI &amp;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</a:rPr>
                        <a:t>Biodiff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497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Engineering &amp; Imaging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BEER (Engineering </a:t>
                      </a:r>
                      <a:r>
                        <a:rPr lang="en-US" sz="1200" dirty="0" err="1"/>
                        <a:t>diffractometer</a:t>
                      </a:r>
                      <a:r>
                        <a:rPr lang="en-US" sz="12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1-2 x TAKUMI, 14-28 x ENGIN-X, depending on multiplexing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1554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ODIN (multi-purpose imaging)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world leading for high spatial and temporal resolution,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&gt; 10 x best for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TOF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6497">
                <a:tc rowSpan="5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Spectroscopy</a:t>
                      </a:r>
                    </a:p>
                  </a:txBody>
                  <a:tcPr marL="36000" marR="36000" anchor="ctr"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BIFROST (extreme environment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spectrometer)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&gt; 10 x THALES &amp; MACS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6497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CSPEC (cold chopper spectrometer)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6-150 x IN5 (3meV), depending on focusing and RRM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6497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T-REX (</a:t>
                      </a:r>
                      <a:r>
                        <a:rPr lang="en-US" sz="1200" dirty="0" err="1"/>
                        <a:t>bispectral</a:t>
                      </a:r>
                      <a:r>
                        <a:rPr lang="en-US" sz="1200" dirty="0"/>
                        <a:t> chopper spectrometer)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6-60 x IN5 (3meV), 10-100 x 4Seasons (100meV), depending on RRM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6497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VESPA (vibrational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spectroscopy)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1-3 x VISION (ΔE &lt; 160 meV) trading intensity 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for resolution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6497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9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MIRACLES (backscattering spectrometer)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 x BASIS, 5 x DNA, for QENS at same resolution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219ADB4-C706-DF4D-9CCC-D6F5E01F06C0}"/>
              </a:ext>
            </a:extLst>
          </p:cNvPr>
          <p:cNvSpPr txBox="1"/>
          <p:nvPr/>
        </p:nvSpPr>
        <p:spPr>
          <a:xfrm>
            <a:off x="10839450" y="1149566"/>
            <a:ext cx="13525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</a:rPr>
              <a:t>Version 27/8/2019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63580D-8A97-DA4F-8E1E-991047440558}"/>
              </a:ext>
            </a:extLst>
          </p:cNvPr>
          <p:cNvSpPr/>
          <p:nvPr/>
        </p:nvSpPr>
        <p:spPr>
          <a:xfrm>
            <a:off x="1219200" y="3284984"/>
            <a:ext cx="9186441" cy="3445070"/>
          </a:xfrm>
          <a:prstGeom prst="rect">
            <a:avLst/>
          </a:prstGeom>
          <a:solidFill>
            <a:schemeClr val="bg1">
              <a:lumMod val="75000"/>
              <a:alpha val="5058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384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Instrument Timelines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C102DB9-8E51-4F43-8732-CDEE0D13CC6D}"/>
              </a:ext>
            </a:extLst>
          </p:cNvPr>
          <p:cNvGrpSpPr/>
          <p:nvPr/>
        </p:nvGrpSpPr>
        <p:grpSpPr>
          <a:xfrm>
            <a:off x="1343472" y="2204864"/>
            <a:ext cx="9339227" cy="2476010"/>
            <a:chOff x="1297168" y="13505392"/>
            <a:chExt cx="16118280" cy="4273269"/>
          </a:xfrm>
        </p:grpSpPr>
        <p:sp>
          <p:nvSpPr>
            <p:cNvPr id="41" name="Notched Right Arrow 40">
              <a:extLst>
                <a:ext uri="{FF2B5EF4-FFF2-40B4-BE49-F238E27FC236}">
                  <a16:creationId xmlns:a16="http://schemas.microsoft.com/office/drawing/2014/main" id="{4EE2E28F-F363-DB44-8972-3465D7B354C7}"/>
                </a:ext>
              </a:extLst>
            </p:cNvPr>
            <p:cNvSpPr/>
            <p:nvPr/>
          </p:nvSpPr>
          <p:spPr>
            <a:xfrm>
              <a:off x="1297168" y="14661563"/>
              <a:ext cx="16018045" cy="431141"/>
            </a:xfrm>
            <a:prstGeom prst="notchedRightArrow">
              <a:avLst/>
            </a:prstGeom>
            <a:solidFill>
              <a:srgbClr val="FF0000">
                <a:alpha val="25000"/>
              </a:srgbClr>
            </a:solidFill>
            <a:ln w="25400" cap="flat">
              <a:solidFill>
                <a:srgbClr val="FF0000">
                  <a:alpha val="35000"/>
                </a:srgbClr>
              </a:solidFill>
              <a:prstDash val="solid"/>
              <a:bevel/>
            </a:ln>
            <a:effectLst>
              <a:outerShdw blurRad="50800" dist="63500" dir="2700000" algn="tl" rotWithShape="0">
                <a:srgbClr val="C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1993206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FD06926-C5EE-6A48-BD25-F7EC06DADE7C}"/>
                </a:ext>
              </a:extLst>
            </p:cNvPr>
            <p:cNvSpPr txBox="1"/>
            <p:nvPr/>
          </p:nvSpPr>
          <p:spPr>
            <a:xfrm>
              <a:off x="15166225" y="13608036"/>
              <a:ext cx="2249223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SKADI </a:t>
              </a: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u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ser </a:t>
              </a:r>
            </a:p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o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peration 2025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FD70D87-01C2-1242-8C6E-2D92C401F9F3}"/>
                </a:ext>
              </a:extLst>
            </p:cNvPr>
            <p:cNvSpPr txBox="1"/>
            <p:nvPr/>
          </p:nvSpPr>
          <p:spPr>
            <a:xfrm>
              <a:off x="9621981" y="13658532"/>
              <a:ext cx="2249223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lang="en-GB" sz="1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LoKI</a:t>
              </a: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u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ser </a:t>
              </a:r>
            </a:p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o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peration 2023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B0083EB-7C51-A64D-AC32-1FC586641B07}"/>
                </a:ext>
              </a:extLst>
            </p:cNvPr>
            <p:cNvSpPr txBox="1"/>
            <p:nvPr/>
          </p:nvSpPr>
          <p:spPr>
            <a:xfrm>
              <a:off x="4578902" y="15221422"/>
              <a:ext cx="2445651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LoKI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 Installation </a:t>
              </a:r>
              <a:b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</a:b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2021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1BB7633-1026-F34F-9A2C-8E749ADC96FA}"/>
                </a:ext>
              </a:extLst>
            </p:cNvPr>
            <p:cNvSpPr txBox="1"/>
            <p:nvPr/>
          </p:nvSpPr>
          <p:spPr>
            <a:xfrm>
              <a:off x="12310760" y="15203164"/>
              <a:ext cx="2714006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SKADI Installation </a:t>
              </a:r>
              <a:b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</a:b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2022-24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A95941D-5249-2F44-BD06-02D741CFF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3444" y="14926500"/>
              <a:ext cx="3706624" cy="2852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6755ADD-083B-EC42-BE8E-42229D72EAE9}"/>
                </a:ext>
              </a:extLst>
            </p:cNvPr>
            <p:cNvSpPr txBox="1"/>
            <p:nvPr/>
          </p:nvSpPr>
          <p:spPr>
            <a:xfrm>
              <a:off x="7192439" y="15922913"/>
              <a:ext cx="2706262" cy="10623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lang="en-GB" sz="2000" b="1" dirty="0">
                  <a:ln w="9525"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ESS first beam </a:t>
              </a:r>
              <a:br>
                <a:rPr lang="en-GB" sz="2000" b="1" dirty="0">
                  <a:ln w="9525"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GB" sz="2000" b="1" dirty="0">
                  <a:ln w="9525"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on Target 2022</a:t>
              </a:r>
              <a:endParaRPr kumimoji="0" lang="en-GB" sz="2000" b="1" u="none" strike="noStrike" cap="none" spc="0" normalizeH="0" baseline="0" dirty="0">
                <a:ln w="9525"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77531AE-5FB1-B542-BD0E-FED0D1EA09A8}"/>
                </a:ext>
              </a:extLst>
            </p:cNvPr>
            <p:cNvSpPr txBox="1"/>
            <p:nvPr/>
          </p:nvSpPr>
          <p:spPr>
            <a:xfrm>
              <a:off x="1537100" y="13505392"/>
              <a:ext cx="2640873" cy="1274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SoNDE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 Detector </a:t>
              </a:r>
            </a:p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Project Complete</a:t>
              </a:r>
            </a:p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2019</a:t>
              </a:r>
              <a:endParaRPr kumimoji="0" lang="en-GB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FDFAF3E-C7A4-154F-9BDD-4DA81C57EEAB}"/>
              </a:ext>
            </a:extLst>
          </p:cNvPr>
          <p:cNvGrpSpPr/>
          <p:nvPr/>
        </p:nvGrpSpPr>
        <p:grpSpPr>
          <a:xfrm>
            <a:off x="1233146" y="3339507"/>
            <a:ext cx="9425274" cy="2425282"/>
            <a:chOff x="1297168" y="12145642"/>
            <a:chExt cx="16266786" cy="4185718"/>
          </a:xfrm>
        </p:grpSpPr>
        <p:pic>
          <p:nvPicPr>
            <p:cNvPr id="50" name="Picture 9">
              <a:extLst>
                <a:ext uri="{FF2B5EF4-FFF2-40B4-BE49-F238E27FC236}">
                  <a16:creationId xmlns:a16="http://schemas.microsoft.com/office/drawing/2014/main" id="{37CB2D4E-8CE1-E543-A9CB-F4C588453F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76" t="5250" r="9975" b="48224"/>
            <a:stretch/>
          </p:blipFill>
          <p:spPr bwMode="auto">
            <a:xfrm>
              <a:off x="10560261" y="12509296"/>
              <a:ext cx="1615581" cy="1301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5">
              <a:extLst>
                <a:ext uri="{FF2B5EF4-FFF2-40B4-BE49-F238E27FC236}">
                  <a16:creationId xmlns:a16="http://schemas.microsoft.com/office/drawing/2014/main" id="{C7AEAAA2-B291-2E4D-8D15-054AA01864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7887" y="15057469"/>
              <a:ext cx="2171322" cy="1219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2" descr="FREIA CAD">
              <a:extLst>
                <a:ext uri="{FF2B5EF4-FFF2-40B4-BE49-F238E27FC236}">
                  <a16:creationId xmlns:a16="http://schemas.microsoft.com/office/drawing/2014/main" id="{88C3A260-B0BC-3845-BEEE-DA641B6B0C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73"/>
            <a:stretch/>
          </p:blipFill>
          <p:spPr bwMode="auto">
            <a:xfrm>
              <a:off x="12153397" y="15109183"/>
              <a:ext cx="3000766" cy="1222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7" descr="Bildergebnis fÃ¼r users">
              <a:extLst>
                <a:ext uri="{FF2B5EF4-FFF2-40B4-BE49-F238E27FC236}">
                  <a16:creationId xmlns:a16="http://schemas.microsoft.com/office/drawing/2014/main" id="{FD968028-964C-E74A-80BD-CF6DB53CF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56633" y="12145642"/>
              <a:ext cx="2165420" cy="1940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Notched Right Arrow 53">
              <a:extLst>
                <a:ext uri="{FF2B5EF4-FFF2-40B4-BE49-F238E27FC236}">
                  <a16:creationId xmlns:a16="http://schemas.microsoft.com/office/drawing/2014/main" id="{9D159C0D-297E-4842-8651-D62A5F25A27F}"/>
                </a:ext>
              </a:extLst>
            </p:cNvPr>
            <p:cNvSpPr/>
            <p:nvPr/>
          </p:nvSpPr>
          <p:spPr>
            <a:xfrm>
              <a:off x="1297168" y="14661565"/>
              <a:ext cx="16018045" cy="431141"/>
            </a:xfrm>
            <a:prstGeom prst="notchedRightArrow">
              <a:avLst/>
            </a:prstGeom>
            <a:solidFill>
              <a:srgbClr val="FF0000">
                <a:alpha val="25000"/>
              </a:srgbClr>
            </a:solidFill>
            <a:ln w="25400" cap="flat">
              <a:solidFill>
                <a:srgbClr val="FF0000">
                  <a:alpha val="35000"/>
                </a:srgbClr>
              </a:solidFill>
              <a:prstDash val="solid"/>
              <a:bevel/>
            </a:ln>
            <a:effectLst>
              <a:outerShdw blurRad="50800" dist="63500" dir="2700000" algn="tl" rotWithShape="0">
                <a:srgbClr val="C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1993206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CC0D73A-4BDD-3445-831A-EE3DB1B21A48}"/>
                </a:ext>
              </a:extLst>
            </p:cNvPr>
            <p:cNvSpPr txBox="1"/>
            <p:nvPr/>
          </p:nvSpPr>
          <p:spPr>
            <a:xfrm>
              <a:off x="15314731" y="15240727"/>
              <a:ext cx="2249223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Freia </a:t>
              </a: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u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ser </a:t>
              </a:r>
            </a:p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o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peration 2025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CD530B8-B184-C744-81DB-37CD294528EC}"/>
                </a:ext>
              </a:extLst>
            </p:cNvPr>
            <p:cNvSpPr txBox="1"/>
            <p:nvPr/>
          </p:nvSpPr>
          <p:spPr>
            <a:xfrm>
              <a:off x="9743606" y="15240727"/>
              <a:ext cx="2249223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Estia u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ser </a:t>
              </a:r>
            </a:p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o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peration 2023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6B28943-524C-5644-89B3-859D11D5B87D}"/>
                </a:ext>
              </a:extLst>
            </p:cNvPr>
            <p:cNvSpPr txBox="1"/>
            <p:nvPr/>
          </p:nvSpPr>
          <p:spPr>
            <a:xfrm>
              <a:off x="4637523" y="13859190"/>
              <a:ext cx="2512049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Estia Installation </a:t>
              </a:r>
              <a:b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</a:b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2021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58D2F76-0D6F-AB47-98A3-10BC4A7B6B1E}"/>
                </a:ext>
              </a:extLst>
            </p:cNvPr>
            <p:cNvSpPr txBox="1"/>
            <p:nvPr/>
          </p:nvSpPr>
          <p:spPr>
            <a:xfrm>
              <a:off x="12447300" y="13784085"/>
              <a:ext cx="2545247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Freia Installation </a:t>
              </a:r>
              <a:b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</a:b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2023-24</a:t>
              </a:r>
            </a:p>
          </p:txBody>
        </p:sp>
        <p:pic>
          <p:nvPicPr>
            <p:cNvPr id="59" name="Picture 3">
              <a:extLst>
                <a:ext uri="{FF2B5EF4-FFF2-40B4-BE49-F238E27FC236}">
                  <a16:creationId xmlns:a16="http://schemas.microsoft.com/office/drawing/2014/main" id="{B9A2EC4E-EA83-384B-9EF6-F305242AC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567" y="13023174"/>
              <a:ext cx="2532082" cy="1685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FBE2E6B-EABA-844B-AB12-880B8A1D8DBF}"/>
                </a:ext>
              </a:extLst>
            </p:cNvPr>
            <p:cNvSpPr txBox="1"/>
            <p:nvPr/>
          </p:nvSpPr>
          <p:spPr>
            <a:xfrm>
              <a:off x="1316213" y="15240727"/>
              <a:ext cx="3178793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Selene demonstrator </a:t>
              </a:r>
              <a:b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</a:b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2018</a:t>
              </a:r>
            </a:p>
          </p:txBody>
        </p:sp>
      </p:grpSp>
      <p:pic>
        <p:nvPicPr>
          <p:cNvPr id="61" name="Picture 4">
            <a:extLst>
              <a:ext uri="{FF2B5EF4-FFF2-40B4-BE49-F238E27FC236}">
                <a16:creationId xmlns:a16="http://schemas.microsoft.com/office/drawing/2014/main" id="{B4546D75-F088-5C41-AECD-4ADC8F63A1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3513" b="1758"/>
          <a:stretch>
            <a:fillRect/>
          </a:stretch>
        </p:blipFill>
        <p:spPr bwMode="auto">
          <a:xfrm>
            <a:off x="3207593" y="1977902"/>
            <a:ext cx="1588248" cy="96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Grafik 33">
            <a:extLst>
              <a:ext uri="{FF2B5EF4-FFF2-40B4-BE49-F238E27FC236}">
                <a16:creationId xmlns:a16="http://schemas.microsoft.com/office/drawing/2014/main" id="{33C67241-2474-5E4B-A1BF-FC338F7604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31413" r="1525" b="19608"/>
          <a:stretch/>
        </p:blipFill>
        <p:spPr bwMode="auto">
          <a:xfrm>
            <a:off x="7481172" y="2248279"/>
            <a:ext cx="1823242" cy="49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4" descr="Macintosh HD:Users:tiris:Documents:Uni:JCNS:Projekte:SoNDe:Reporting:Deliverables:2x2Demonstrator:2x2 Demonstrator sideward 20160803.JPG">
            <a:extLst>
              <a:ext uri="{FF2B5EF4-FFF2-40B4-BE49-F238E27FC236}">
                <a16:creationId xmlns:a16="http://schemas.microsoft.com/office/drawing/2014/main" id="{9834885B-58FA-7245-8132-408D9DA5FE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9655" y="3128171"/>
            <a:ext cx="844859" cy="63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nano-foa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7" y="4825907"/>
            <a:ext cx="1617403" cy="161740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1480-C240-7241-B16F-974441BA4F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SANS </a:t>
            </a:r>
            <a:r>
              <a:rPr lang="en-US" b="0" dirty="0"/>
              <a:t>- SKADI</a:t>
            </a:r>
            <a:endParaRPr lang="en-US" sz="1500" b="0" dirty="0"/>
          </a:p>
        </p:txBody>
      </p:sp>
      <p:sp>
        <p:nvSpPr>
          <p:cNvPr id="18" name="TextBox 17"/>
          <p:cNvSpPr txBox="1"/>
          <p:nvPr/>
        </p:nvSpPr>
        <p:spPr>
          <a:xfrm>
            <a:off x="3121973" y="1381656"/>
            <a:ext cx="520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Fast/high rate structural changes (on multiple scales)</a:t>
            </a:r>
          </a:p>
          <a:p>
            <a:endParaRPr lang="en-US" dirty="0"/>
          </a:p>
        </p:txBody>
      </p:sp>
      <p:pic>
        <p:nvPicPr>
          <p:cNvPr id="21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352" y="2018611"/>
            <a:ext cx="2933815" cy="27708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1584" y="5041339"/>
            <a:ext cx="3219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Experiment at D22 required repeating the same experiment 3 times (3 detector distances) – no </a:t>
            </a:r>
            <a:r>
              <a:rPr lang="en-US" sz="1400" dirty="0" err="1"/>
              <a:t>polymerisation</a:t>
            </a:r>
            <a:r>
              <a:rPr lang="en-US" sz="1400" dirty="0"/>
              <a:t> as needed multiple pressure cycles.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6835" y="1700808"/>
            <a:ext cx="3642901" cy="309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Calibri"/>
                <a:cs typeface="Calibri"/>
              </a:rPr>
              <a:t>Irreversible transitions</a:t>
            </a:r>
          </a:p>
          <a:p>
            <a:r>
              <a:rPr lang="en-US" sz="1600" dirty="0" err="1">
                <a:latin typeface="Calibri"/>
                <a:cs typeface="Calibri"/>
              </a:rPr>
              <a:t>Polymerising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nano</a:t>
            </a:r>
            <a:r>
              <a:rPr lang="en-US" sz="1600" dirty="0">
                <a:latin typeface="Calibri"/>
                <a:cs typeface="Calibri"/>
              </a:rPr>
              <a:t> foam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Nano-foams are excellent thermal insulators due to trapped gas limiting convection (Knudsen effect)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Super-critical CO</a:t>
            </a:r>
            <a:r>
              <a:rPr lang="en-US" sz="1400" baseline="-25000" dirty="0">
                <a:latin typeface="Calibri"/>
                <a:cs typeface="Calibri"/>
              </a:rPr>
              <a:t>2</a:t>
            </a:r>
            <a:r>
              <a:rPr lang="en-US" sz="1400" dirty="0">
                <a:latin typeface="Calibri"/>
                <a:cs typeface="Calibri"/>
              </a:rPr>
              <a:t> / water / monomer microemulsions can form basis for generating </a:t>
            </a:r>
            <a:r>
              <a:rPr lang="en-US" sz="1400" dirty="0" err="1">
                <a:latin typeface="Calibri"/>
                <a:cs typeface="Calibri"/>
              </a:rPr>
              <a:t>nano</a:t>
            </a:r>
            <a:r>
              <a:rPr lang="en-US" sz="1400" dirty="0">
                <a:latin typeface="Calibri"/>
                <a:cs typeface="Calibri"/>
              </a:rPr>
              <a:t>-foams more efficiently than sol-gel processes</a:t>
            </a:r>
            <a:r>
              <a:rPr lang="en-US" sz="1400" baseline="-25000" dirty="0">
                <a:latin typeface="Calibri"/>
                <a:cs typeface="Calibri"/>
              </a:rPr>
              <a:t>.</a:t>
            </a:r>
          </a:p>
          <a:p>
            <a:endParaRPr lang="en-US" sz="1400" baseline="-25000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Need to study </a:t>
            </a:r>
            <a:r>
              <a:rPr lang="en-US" sz="1400" dirty="0" err="1">
                <a:latin typeface="Calibri"/>
                <a:cs typeface="Calibri"/>
              </a:rPr>
              <a:t>polymerisation</a:t>
            </a:r>
            <a:r>
              <a:rPr lang="en-US" sz="1400" dirty="0">
                <a:latin typeface="Calibri"/>
                <a:cs typeface="Calibri"/>
              </a:rPr>
              <a:t> process that occurs simultaneously with foam expansion.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56044" y="6538915"/>
            <a:ext cx="35977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Courtesy of: </a:t>
            </a:r>
            <a:r>
              <a:rPr lang="en-US" sz="1400" dirty="0" err="1"/>
              <a:t>Sottmann</a:t>
            </a:r>
            <a:r>
              <a:rPr lang="en-US" sz="1400" dirty="0"/>
              <a:t>, </a:t>
            </a:r>
            <a:r>
              <a:rPr lang="en-US" sz="1400" dirty="0" err="1"/>
              <a:t>Klemmer</a:t>
            </a:r>
            <a:r>
              <a:rPr lang="en-US" sz="1400" dirty="0"/>
              <a:t>, </a:t>
            </a:r>
            <a:r>
              <a:rPr lang="en-US" sz="1400" dirty="0" err="1"/>
              <a:t>Strey</a:t>
            </a:r>
            <a:r>
              <a:rPr lang="en-US" sz="1400" dirty="0"/>
              <a:t>: U Köln</a:t>
            </a:r>
          </a:p>
        </p:txBody>
      </p:sp>
      <p:pic>
        <p:nvPicPr>
          <p:cNvPr id="12" name="Picture 11" descr="Bildschirmfoto 2016-11-07 um 13.16.03.png">
            <a:extLst>
              <a:ext uri="{FF2B5EF4-FFF2-40B4-BE49-F238E27FC236}">
                <a16:creationId xmlns:a16="http://schemas.microsoft.com/office/drawing/2014/main" id="{B62AD895-F080-AE40-A044-C03BFFD0C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4789436"/>
            <a:ext cx="3771634" cy="1557261"/>
          </a:xfrm>
          <a:prstGeom prst="rect">
            <a:avLst/>
          </a:prstGeom>
        </p:spPr>
      </p:pic>
      <p:pic>
        <p:nvPicPr>
          <p:cNvPr id="13" name="Picture 12" descr="Bildschirmfoto 2016-11-07 um 13.28.20.png">
            <a:extLst>
              <a:ext uri="{FF2B5EF4-FFF2-40B4-BE49-F238E27FC236}">
                <a16:creationId xmlns:a16="http://schemas.microsoft.com/office/drawing/2014/main" id="{7A2C11A9-29A8-7E41-8036-C47C973991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721" y="2428496"/>
            <a:ext cx="1467101" cy="15716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F6FDC8-2C52-074F-959E-DAB6797E5B67}"/>
              </a:ext>
            </a:extLst>
          </p:cNvPr>
          <p:cNvSpPr txBox="1"/>
          <p:nvPr/>
        </p:nvSpPr>
        <p:spPr>
          <a:xfrm>
            <a:off x="7502135" y="6531629"/>
            <a:ext cx="7912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Performed at D22 using TISANE setup (no polarization)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8E35B3-1570-F348-9A27-1580F32FFD55}"/>
              </a:ext>
            </a:extLst>
          </p:cNvPr>
          <p:cNvSpPr/>
          <p:nvPr/>
        </p:nvSpPr>
        <p:spPr>
          <a:xfrm>
            <a:off x="6615327" y="1716317"/>
            <a:ext cx="7500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Frequency scanning </a:t>
            </a:r>
          </a:p>
          <a:p>
            <a:r>
              <a:rPr lang="en-US" sz="1600" dirty="0"/>
              <a:t>Magnetic nanoparticles in a cycled magnetic field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073BDA-7BCD-294A-83C4-8CD09B9B08E0}"/>
              </a:ext>
            </a:extLst>
          </p:cNvPr>
          <p:cNvSpPr/>
          <p:nvPr/>
        </p:nvSpPr>
        <p:spPr>
          <a:xfrm>
            <a:off x="6626532" y="2430808"/>
            <a:ext cx="38331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Studying the response of magnetic nanoparticles to alternating or rotating magnetic fields.</a:t>
            </a:r>
          </a:p>
          <a:p>
            <a:endParaRPr lang="en-US" sz="1400" dirty="0"/>
          </a:p>
          <a:p>
            <a:r>
              <a:rPr lang="en-US" sz="1400" dirty="0" err="1"/>
              <a:t>Behaviour</a:t>
            </a:r>
            <a:r>
              <a:rPr lang="en-US" sz="1400" dirty="0"/>
              <a:t> allows the use of the particles for </a:t>
            </a:r>
            <a:r>
              <a:rPr lang="en-US" sz="1400" dirty="0" err="1"/>
              <a:t>nanorheology</a:t>
            </a:r>
            <a:r>
              <a:rPr lang="en-US" sz="1400" dirty="0"/>
              <a:t>, protein binding assays and localized heating amongst other effects.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115B10-310B-D448-8E77-88889888C22F}"/>
              </a:ext>
            </a:extLst>
          </p:cNvPr>
          <p:cNvSpPr/>
          <p:nvPr/>
        </p:nvSpPr>
        <p:spPr>
          <a:xfrm>
            <a:off x="6667368" y="3663384"/>
            <a:ext cx="355098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  <a:p>
            <a:r>
              <a:rPr lang="en-US" sz="1400" dirty="0"/>
              <a:t>Need high time resolution and wide Q range.</a:t>
            </a:r>
          </a:p>
          <a:p>
            <a:endParaRPr lang="en-US" sz="1400" dirty="0"/>
          </a:p>
          <a:p>
            <a:r>
              <a:rPr lang="en-US" sz="1400" dirty="0"/>
              <a:t>Polarized neutron beam to extract both magnetic and nuclear structure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773A69-471E-CF4A-9053-7F550B71381E}"/>
              </a:ext>
            </a:extLst>
          </p:cNvPr>
          <p:cNvSpPr/>
          <p:nvPr/>
        </p:nvSpPr>
        <p:spPr>
          <a:xfrm>
            <a:off x="7620000" y="622554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P. Bender et al. ,Nanoscale,2015,7,17122–17130</a:t>
            </a:r>
          </a:p>
        </p:txBody>
      </p:sp>
    </p:spTree>
    <p:extLst>
      <p:ext uri="{BB962C8B-B14F-4D97-AF65-F5344CB8AC3E}">
        <p14:creationId xmlns:p14="http://schemas.microsoft.com/office/powerpoint/2010/main" val="3437320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creen Shot 2015-10-07 at 10.29.0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89" y="5146153"/>
            <a:ext cx="3699027" cy="1571269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152597" y="1988840"/>
            <a:ext cx="324000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Amyloid plaques associated with neurodegenerative disease</a:t>
            </a:r>
          </a:p>
        </p:txBody>
      </p:sp>
      <p:sp>
        <p:nvSpPr>
          <p:cNvPr id="188" name="Shape 188"/>
          <p:cNvSpPr/>
          <p:nvPr/>
        </p:nvSpPr>
        <p:spPr>
          <a:xfrm>
            <a:off x="179439" y="2549548"/>
            <a:ext cx="3240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In most cases, molecular mechanisms are not understood</a:t>
            </a:r>
          </a:p>
        </p:txBody>
      </p:sp>
      <p:sp>
        <p:nvSpPr>
          <p:cNvPr id="189" name="Shape 189"/>
          <p:cNvSpPr/>
          <p:nvPr/>
        </p:nvSpPr>
        <p:spPr>
          <a:xfrm>
            <a:off x="179439" y="3107526"/>
            <a:ext cx="324000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Need to understand </a:t>
            </a:r>
            <a:r>
              <a:rPr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role that lipids and membrane interactions play in formation of amyloid fibrils</a:t>
            </a:r>
          </a:p>
        </p:txBody>
      </p:sp>
      <p:sp>
        <p:nvSpPr>
          <p:cNvPr id="190" name="Shape 190"/>
          <p:cNvSpPr/>
          <p:nvPr/>
        </p:nvSpPr>
        <p:spPr>
          <a:xfrm>
            <a:off x="164725" y="3879698"/>
            <a:ext cx="3240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Focus is on α-synuclein which is involved in Parkinson’s disease</a:t>
            </a:r>
          </a:p>
        </p:txBody>
      </p:sp>
      <p:pic>
        <p:nvPicPr>
          <p:cNvPr id="191" name="Screen Shot 2015-10-07 at 10.33.35.png"/>
          <p:cNvPicPr/>
          <p:nvPr/>
        </p:nvPicPr>
        <p:blipFill rotWithShape="1">
          <a:blip r:embed="rId3">
            <a:extLst/>
          </a:blip>
          <a:srcRect l="50328"/>
          <a:stretch/>
        </p:blipFill>
        <p:spPr>
          <a:xfrm>
            <a:off x="3404725" y="2802886"/>
            <a:ext cx="1989938" cy="107926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3115052" y="6547515"/>
            <a:ext cx="152701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>
              <a:defRPr sz="1800"/>
            </a:pPr>
            <a:r>
              <a:rPr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S Linse</a:t>
            </a:r>
            <a:r>
              <a:rPr lang="en-US"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sz="1400" kern="0" dirty="0" err="1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Sparr</a:t>
            </a:r>
            <a:r>
              <a:rPr lang="en-US"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LU</a:t>
            </a:r>
            <a:r>
              <a:rPr lang="en-US"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kern="0" dirty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pasted-image.pdf"/>
          <p:cNvPicPr/>
          <p:nvPr/>
        </p:nvPicPr>
        <p:blipFill rotWithShape="1">
          <a:blip r:embed="rId4">
            <a:extLst/>
          </a:blip>
          <a:srcRect r="67051"/>
          <a:stretch/>
        </p:blipFill>
        <p:spPr>
          <a:xfrm>
            <a:off x="3865693" y="3928974"/>
            <a:ext cx="857271" cy="86409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90"/>
          <p:cNvSpPr/>
          <p:nvPr/>
        </p:nvSpPr>
        <p:spPr>
          <a:xfrm>
            <a:off x="152597" y="4420394"/>
            <a:ext cx="3240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400" i="1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Bio-</a:t>
            </a:r>
            <a:r>
              <a:rPr lang="en-US" sz="1400" i="1" kern="0" dirty="0" err="1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deuteration</a:t>
            </a:r>
            <a:r>
              <a:rPr lang="en-US" sz="1400" i="1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 is required, as are advances in sample environment and data analysis</a:t>
            </a:r>
            <a:endParaRPr sz="1400" i="1" kern="0" dirty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269" y="1529314"/>
            <a:ext cx="451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Co-Aggregation of Amyloid Proteins and Lipids</a:t>
            </a:r>
          </a:p>
        </p:txBody>
      </p:sp>
      <p:pic>
        <p:nvPicPr>
          <p:cNvPr id="14" name="Screen Shot 2015-10-07 at 10.33.35.png">
            <a:extLst>
              <a:ext uri="{FF2B5EF4-FFF2-40B4-BE49-F238E27FC236}">
                <a16:creationId xmlns:a16="http://schemas.microsoft.com/office/drawing/2014/main" id="{7FDCD24E-E2AA-354C-A184-EAC766E2B2D4}"/>
              </a:ext>
            </a:extLst>
          </p:cNvPr>
          <p:cNvPicPr/>
          <p:nvPr/>
        </p:nvPicPr>
        <p:blipFill rotWithShape="1">
          <a:blip r:embed="rId3">
            <a:extLst/>
          </a:blip>
          <a:srcRect r="51470"/>
          <a:stretch/>
        </p:blipFill>
        <p:spPr>
          <a:xfrm>
            <a:off x="3287688" y="1791562"/>
            <a:ext cx="1944216" cy="1079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>
            <a:extLst>
              <a:ext uri="{FF2B5EF4-FFF2-40B4-BE49-F238E27FC236}">
                <a16:creationId xmlns:a16="http://schemas.microsoft.com/office/drawing/2014/main" id="{D01DF883-2118-E64A-AE9C-AC22F3D91366}"/>
              </a:ext>
            </a:extLst>
          </p:cNvPr>
          <p:cNvPicPr/>
          <p:nvPr/>
        </p:nvPicPr>
        <p:blipFill rotWithShape="1">
          <a:blip r:embed="rId4">
            <a:extLst/>
          </a:blip>
          <a:srcRect l="32949" r="34618"/>
          <a:stretch/>
        </p:blipFill>
        <p:spPr>
          <a:xfrm>
            <a:off x="3860175" y="4790284"/>
            <a:ext cx="843854" cy="864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>
            <a:extLst>
              <a:ext uri="{FF2B5EF4-FFF2-40B4-BE49-F238E27FC236}">
                <a16:creationId xmlns:a16="http://schemas.microsoft.com/office/drawing/2014/main" id="{DCE02B82-E7F3-9749-86E1-33AC0BE8BB54}"/>
              </a:ext>
            </a:extLst>
          </p:cNvPr>
          <p:cNvPicPr/>
          <p:nvPr/>
        </p:nvPicPr>
        <p:blipFill rotWithShape="1">
          <a:blip r:embed="rId4">
            <a:extLst/>
          </a:blip>
          <a:srcRect l="67545"/>
          <a:stretch/>
        </p:blipFill>
        <p:spPr>
          <a:xfrm>
            <a:off x="3878562" y="5651594"/>
            <a:ext cx="844402" cy="864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0FF578-6EFF-0C4C-9642-7BCA5D58F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5997" y="1791562"/>
            <a:ext cx="2288299" cy="2294077"/>
          </a:xfrm>
          <a:prstGeom prst="rect">
            <a:avLst/>
          </a:prstGeom>
        </p:spPr>
      </p:pic>
      <p:sp>
        <p:nvSpPr>
          <p:cNvPr id="28" name="Shape 187">
            <a:extLst>
              <a:ext uri="{FF2B5EF4-FFF2-40B4-BE49-F238E27FC236}">
                <a16:creationId xmlns:a16="http://schemas.microsoft.com/office/drawing/2014/main" id="{0C71ED6D-1257-BB44-8795-4EB6910C99A1}"/>
              </a:ext>
            </a:extLst>
          </p:cNvPr>
          <p:cNvSpPr/>
          <p:nvPr/>
        </p:nvSpPr>
        <p:spPr>
          <a:xfrm>
            <a:off x="5385245" y="1807703"/>
            <a:ext cx="377655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endParaRPr kern="0" dirty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Shape 189">
            <a:extLst>
              <a:ext uri="{FF2B5EF4-FFF2-40B4-BE49-F238E27FC236}">
                <a16:creationId xmlns:a16="http://schemas.microsoft.com/office/drawing/2014/main" id="{6E6C1BC8-22C3-C64E-AC19-B66D613EC7CF}"/>
              </a:ext>
            </a:extLst>
          </p:cNvPr>
          <p:cNvSpPr/>
          <p:nvPr/>
        </p:nvSpPr>
        <p:spPr>
          <a:xfrm>
            <a:off x="5566296" y="2552648"/>
            <a:ext cx="372575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Need to understand the deformation of these materials under strain - from macroscopic to microscopic</a:t>
            </a:r>
            <a:endParaRPr sz="1400" kern="0" dirty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Shape 190">
            <a:extLst>
              <a:ext uri="{FF2B5EF4-FFF2-40B4-BE49-F238E27FC236}">
                <a16:creationId xmlns:a16="http://schemas.microsoft.com/office/drawing/2014/main" id="{575A5032-8127-DD4B-8B10-0509E3C8B3C5}"/>
              </a:ext>
            </a:extLst>
          </p:cNvPr>
          <p:cNvSpPr/>
          <p:nvPr/>
        </p:nvSpPr>
        <p:spPr>
          <a:xfrm>
            <a:off x="5566296" y="3487563"/>
            <a:ext cx="384207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Combination of digital image correlation (DIC) and SANS over a wide Q range</a:t>
            </a:r>
            <a:endParaRPr sz="1400" kern="0" dirty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Shape 192">
            <a:extLst>
              <a:ext uri="{FF2B5EF4-FFF2-40B4-BE49-F238E27FC236}">
                <a16:creationId xmlns:a16="http://schemas.microsoft.com/office/drawing/2014/main" id="{380B141A-9002-AA48-908C-67CAF847687D}"/>
              </a:ext>
            </a:extLst>
          </p:cNvPr>
          <p:cNvSpPr/>
          <p:nvPr/>
        </p:nvSpPr>
        <p:spPr>
          <a:xfrm>
            <a:off x="9531271" y="6515690"/>
            <a:ext cx="255774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>
              <a:defRPr sz="1800"/>
            </a:pPr>
            <a:r>
              <a:rPr lang="en-US"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S Hall,</a:t>
            </a:r>
            <a:r>
              <a:rPr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M </a:t>
            </a:r>
            <a:r>
              <a:rPr lang="en-US" sz="1400" kern="0" dirty="0" err="1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Ristinmaa</a:t>
            </a:r>
            <a:r>
              <a:rPr lang="en-US"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, T </a:t>
            </a:r>
            <a:r>
              <a:rPr lang="en-US" sz="1400" kern="0" dirty="0" err="1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Plivelic</a:t>
            </a:r>
            <a:r>
              <a:rPr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(LU)</a:t>
            </a:r>
            <a:endParaRPr sz="1400" kern="0" dirty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Shape 190">
            <a:extLst>
              <a:ext uri="{FF2B5EF4-FFF2-40B4-BE49-F238E27FC236}">
                <a16:creationId xmlns:a16="http://schemas.microsoft.com/office/drawing/2014/main" id="{475F6054-9CCF-A348-92A1-BB5CE54545E3}"/>
              </a:ext>
            </a:extLst>
          </p:cNvPr>
          <p:cNvSpPr/>
          <p:nvPr/>
        </p:nvSpPr>
        <p:spPr>
          <a:xfrm>
            <a:off x="5566296" y="5808470"/>
            <a:ext cx="247392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400" i="1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Chemical </a:t>
            </a:r>
            <a:r>
              <a:rPr lang="en-US" sz="1400" i="1" kern="0" dirty="0" err="1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Deuteration</a:t>
            </a:r>
            <a:r>
              <a:rPr lang="en-US" sz="1400" i="1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 is required, as are advances in sample environment and data analysis</a:t>
            </a:r>
            <a:endParaRPr sz="1400" i="1" kern="0" dirty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746690E-966B-1A43-AA06-6C319C6FFE5C}"/>
              </a:ext>
            </a:extLst>
          </p:cNvPr>
          <p:cNvSpPr/>
          <p:nvPr/>
        </p:nvSpPr>
        <p:spPr>
          <a:xfrm>
            <a:off x="5447928" y="1499474"/>
            <a:ext cx="6043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Mechanical Deformation of Polymers and Polymer Composites</a:t>
            </a:r>
          </a:p>
        </p:txBody>
      </p:sp>
      <p:sp>
        <p:nvSpPr>
          <p:cNvPr id="34" name="Shape 190">
            <a:extLst>
              <a:ext uri="{FF2B5EF4-FFF2-40B4-BE49-F238E27FC236}">
                <a16:creationId xmlns:a16="http://schemas.microsoft.com/office/drawing/2014/main" id="{8C2D2ED4-7903-8347-BB1F-361349F6A061}"/>
              </a:ext>
            </a:extLst>
          </p:cNvPr>
          <p:cNvSpPr/>
          <p:nvPr/>
        </p:nvSpPr>
        <p:spPr>
          <a:xfrm>
            <a:off x="5566668" y="4104004"/>
            <a:ext cx="2473548" cy="150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400" i="1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n-situ </a:t>
            </a:r>
            <a:r>
              <a:rPr lang="en-US"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strain – mechanical, electro-deformation, and magneto-deformation.</a:t>
            </a:r>
          </a:p>
          <a:p>
            <a:endParaRPr lang="en-US" sz="1400" kern="0" dirty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4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Using small beams to scan over sample to get distribution of deformation / structural change</a:t>
            </a:r>
            <a:endParaRPr sz="1400" kern="0" dirty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Shape 189">
            <a:extLst>
              <a:ext uri="{FF2B5EF4-FFF2-40B4-BE49-F238E27FC236}">
                <a16:creationId xmlns:a16="http://schemas.microsoft.com/office/drawing/2014/main" id="{743E5736-FA5A-3B41-B823-9B9953685341}"/>
              </a:ext>
            </a:extLst>
          </p:cNvPr>
          <p:cNvSpPr/>
          <p:nvPr/>
        </p:nvSpPr>
        <p:spPr>
          <a:xfrm>
            <a:off x="5566296" y="1900036"/>
            <a:ext cx="3725758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400" kern="0" dirty="0">
                <a:solidFill>
                  <a:sysClr val="windowText" lastClr="000000"/>
                </a:solidFill>
                <a:ea typeface="Calibri"/>
                <a:cs typeface="Calibri"/>
                <a:sym typeface="Calibri"/>
              </a:rPr>
              <a:t>Polymer blends and composites are key materials in modern manufacturing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174475C-C784-3D4B-A404-7C7100489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5764" y="3986148"/>
            <a:ext cx="3825367" cy="251226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FA960A1-5F0A-5B4D-971D-A4C81FDF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SANS - </a:t>
            </a:r>
            <a:r>
              <a:rPr lang="en-GB" b="0" dirty="0" err="1"/>
              <a:t>LoKI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900743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Reflectometry - </a:t>
            </a:r>
            <a:r>
              <a:rPr lang="en-US" b="0" dirty="0"/>
              <a:t>ESTIA</a:t>
            </a:r>
            <a:br>
              <a:rPr lang="en-US" dirty="0"/>
            </a:b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263352" y="5269579"/>
            <a:ext cx="50405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Perform typical Q-range experiment in a single pulse  =&gt;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Unprecedented time resolution (0.2 s)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Map parameter space with dense coverage </a:t>
            </a:r>
            <a:br>
              <a:rPr lang="en-US" sz="1400" dirty="0"/>
            </a:br>
            <a:r>
              <a:rPr lang="en-US" sz="1400" dirty="0"/>
              <a:t>(4-300 K in steps of 0.1 K performed in &lt;1h)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No need to move any motor during experiment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9337" y="1796752"/>
            <a:ext cx="4680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8000"/>
                </a:solidFill>
              </a:rPr>
              <a:t>High Intensity Mode</a:t>
            </a:r>
          </a:p>
          <a:p>
            <a:pPr algn="ctr"/>
            <a:r>
              <a:rPr lang="en-US" sz="1600" dirty="0">
                <a:solidFill>
                  <a:srgbClr val="008000"/>
                </a:solidFill>
              </a:rPr>
              <a:t>Very fast measurements on standard size samples (10x10mm²)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042642-884E-8846-BC48-EE66BA29703F}"/>
              </a:ext>
            </a:extLst>
          </p:cNvPr>
          <p:cNvGrpSpPr/>
          <p:nvPr/>
        </p:nvGrpSpPr>
        <p:grpSpPr>
          <a:xfrm>
            <a:off x="551384" y="2595030"/>
            <a:ext cx="3600400" cy="2674549"/>
            <a:chOff x="1146403" y="2530337"/>
            <a:chExt cx="4280683" cy="3179896"/>
          </a:xfrm>
        </p:grpSpPr>
        <p:pic>
          <p:nvPicPr>
            <p:cNvPr id="1026" name="Picture 2" descr="\\AFS\psi.ch\project\estia\graphics\simulation_results\day1\estia_simulation_pulse_skipping_2M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403" y="2530337"/>
              <a:ext cx="4280683" cy="3179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709060" y="3209205"/>
              <a:ext cx="1429873" cy="276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1cm</a:t>
              </a:r>
              <a:r>
                <a:rPr lang="en-US" sz="1200" baseline="30000" dirty="0"/>
                <a:t>2</a:t>
              </a:r>
              <a:r>
                <a:rPr lang="en-US" sz="1200" dirty="0"/>
                <a:t> 20nm Ni on Si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714693" y="1427922"/>
            <a:ext cx="8280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66FF"/>
                </a:solidFill>
              </a:rPr>
              <a:t>Conventional reflectometry (collimated): Typical samples in seconds - minutes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8286D2-4FCB-1B4A-8E6B-4A13A9F3AE00}"/>
              </a:ext>
            </a:extLst>
          </p:cNvPr>
          <p:cNvSpPr/>
          <p:nvPr/>
        </p:nvSpPr>
        <p:spPr>
          <a:xfrm>
            <a:off x="5855152" y="1835601"/>
            <a:ext cx="4919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8000"/>
                </a:solidFill>
              </a:rPr>
              <a:t>High Intensity Mode</a:t>
            </a:r>
          </a:p>
          <a:p>
            <a:pPr algn="ctr"/>
            <a:r>
              <a:rPr lang="en-US" sz="1600" dirty="0">
                <a:solidFill>
                  <a:srgbClr val="008000"/>
                </a:solidFill>
              </a:rPr>
              <a:t>Large Q coverage on tiny samples (1x1 mm²)</a:t>
            </a:r>
          </a:p>
        </p:txBody>
      </p:sp>
      <p:pic>
        <p:nvPicPr>
          <p:cNvPr id="12" name="Picture 4" descr="\\AFS\psi.ch\project\estia\graphics\simulation_results\day1\estia_simulation_large_qrange_estimat_1x1_2MW.png">
            <a:extLst>
              <a:ext uri="{FF2B5EF4-FFF2-40B4-BE49-F238E27FC236}">
                <a16:creationId xmlns:a16="http://schemas.microsoft.com/office/drawing/2014/main" id="{BE3F9C5C-BBAC-9643-8424-5B3B8894F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07" y="2458723"/>
            <a:ext cx="3816424" cy="283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690B01-D965-4F43-ACA6-7D319F248943}"/>
              </a:ext>
            </a:extLst>
          </p:cNvPr>
          <p:cNvSpPr/>
          <p:nvPr/>
        </p:nvSpPr>
        <p:spPr>
          <a:xfrm>
            <a:off x="5369024" y="5263773"/>
            <a:ext cx="64375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Experimental times comparable with current instruments on large samples.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Investigate selected sample surface regions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Attract users from new communities  (e.g. microscopy samples of &lt;5x5 mm² size)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Inhomogeneous systems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Devices in operation with e.g. electric contacts – avoid scattering from contacts, mountings etc.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EFB24A-848B-384C-8276-E88AABC6EB1D}"/>
              </a:ext>
            </a:extLst>
          </p:cNvPr>
          <p:cNvSpPr txBox="1"/>
          <p:nvPr/>
        </p:nvSpPr>
        <p:spPr>
          <a:xfrm>
            <a:off x="8294119" y="3513875"/>
            <a:ext cx="173241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1mm</a:t>
            </a:r>
            <a:r>
              <a:rPr lang="en-US" sz="1200" baseline="30000" dirty="0"/>
              <a:t>2</a:t>
            </a:r>
            <a:r>
              <a:rPr lang="en-US" sz="1200" dirty="0"/>
              <a:t> 20nm Ni on Si ~2h</a:t>
            </a:r>
          </a:p>
        </p:txBody>
      </p:sp>
    </p:spTree>
    <p:extLst>
      <p:ext uri="{BB962C8B-B14F-4D97-AF65-F5344CB8AC3E}">
        <p14:creationId xmlns:p14="http://schemas.microsoft.com/office/powerpoint/2010/main" val="3986433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752" y="1815621"/>
            <a:ext cx="1617891" cy="15819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Reflectometry - FREIA</a:t>
            </a:r>
            <a:endParaRPr lang="en-US" sz="15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571D9-EE3E-5F4F-A1CC-699E342A47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38782" y="1455775"/>
            <a:ext cx="68276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Time-resolved experiments of adsorption/desorption/reaction kinetics.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08510" y="1789982"/>
            <a:ext cx="24753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Kinetics at interfaces:  </a:t>
            </a:r>
          </a:p>
          <a:p>
            <a:pPr marL="285750" lvl="1" indent="-285750">
              <a:buFont typeface="Arial"/>
              <a:buChar char="•"/>
            </a:pPr>
            <a:r>
              <a:rPr lang="en-US" sz="1200" dirty="0"/>
              <a:t>Lipid remodeling by enzymes: KIE in D2O. (2min data on FIGARO) 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Broad Q-range needed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/>
              <a:t>No movement of sample</a:t>
            </a:r>
          </a:p>
          <a:p>
            <a:pPr marL="742950" lvl="1" indent="-285750">
              <a:buFont typeface="Arial"/>
              <a:buChar char="•"/>
            </a:pPr>
            <a:endParaRPr lang="en-US" sz="1200" dirty="0"/>
          </a:p>
          <a:p>
            <a:pPr marL="285750" indent="-285750">
              <a:buFont typeface="Arial"/>
              <a:buChar char="•"/>
            </a:pPr>
            <a:r>
              <a:rPr lang="en-US" sz="1200" dirty="0"/>
              <a:t>SiO2 film </a:t>
            </a:r>
            <a:r>
              <a:rPr lang="en-US" sz="1200" dirty="0" err="1"/>
              <a:t>templating</a:t>
            </a:r>
            <a:r>
              <a:rPr lang="en-US" sz="1200" dirty="0"/>
              <a:t> </a:t>
            </a:r>
            <a:r>
              <a:rPr lang="en-US" sz="1200" dirty="0">
                <a:solidFill>
                  <a:prstClr val="black"/>
                </a:solidFill>
                <a:ea typeface="ヒラギノ角ゴ ProN W3"/>
                <a:cs typeface="Calibri"/>
              </a:rPr>
              <a:t>at air-water interface </a:t>
            </a:r>
            <a:r>
              <a:rPr lang="fr-FR" sz="1200" dirty="0">
                <a:solidFill>
                  <a:prstClr val="black"/>
                </a:solidFill>
                <a:ea typeface="ヒラギノ角ゴ ProN W3"/>
                <a:cs typeface="Calibri"/>
              </a:rPr>
              <a:t>(30s slices on FIGARO)</a:t>
            </a:r>
            <a:endParaRPr lang="en-US" sz="1200" baseline="30000" dirty="0">
              <a:solidFill>
                <a:prstClr val="black"/>
              </a:solidFill>
              <a:ea typeface="ヒラギノ角ゴ ProN W3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129233" y="5609253"/>
            <a:ext cx="37712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000000"/>
                </a:solidFill>
              </a:rPr>
              <a:t>High-flux mode: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FIGARO: R = 10</a:t>
            </a:r>
            <a:r>
              <a:rPr lang="en-US" sz="1400" baseline="30000" dirty="0">
                <a:solidFill>
                  <a:srgbClr val="000000"/>
                </a:solidFill>
              </a:rPr>
              <a:t>-6 </a:t>
            </a:r>
            <a:r>
              <a:rPr lang="en-US" sz="1400" dirty="0">
                <a:solidFill>
                  <a:srgbClr val="000000"/>
                </a:solidFill>
              </a:rPr>
              <a:t>- 1 min + 1min moving time</a:t>
            </a:r>
          </a:p>
          <a:p>
            <a:r>
              <a:rPr lang="en-US" sz="1400" dirty="0">
                <a:solidFill>
                  <a:srgbClr val="008000"/>
                </a:solidFill>
              </a:rPr>
              <a:t>FREIA @2MW: 3.75s</a:t>
            </a:r>
          </a:p>
        </p:txBody>
      </p:sp>
      <p:pic>
        <p:nvPicPr>
          <p:cNvPr id="17" name="Picture 16" descr="Macintosh HD:Users:hannawacklin:Dropbox:Proposal:figures2:ExecsummaryFig.ti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4"/>
          <a:stretch/>
        </p:blipFill>
        <p:spPr bwMode="auto">
          <a:xfrm>
            <a:off x="191344" y="4002015"/>
            <a:ext cx="4731501" cy="16138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9" name="Picture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843264"/>
            <a:ext cx="3216676" cy="185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Macintosh HD:Users:hannawacklin:Documents:ESS:Reflectometry:In-House:FREIA:Proposal:figures:Figure23_SiO2-dPS_new.pdf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3" r="34068"/>
          <a:stretch/>
        </p:blipFill>
        <p:spPr bwMode="auto">
          <a:xfrm>
            <a:off x="5146350" y="3871408"/>
            <a:ext cx="1843529" cy="205395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/>
          <p:cNvSpPr/>
          <p:nvPr/>
        </p:nvSpPr>
        <p:spPr>
          <a:xfrm>
            <a:off x="3525548" y="5619812"/>
            <a:ext cx="20343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u="sng" dirty="0">
                <a:solidFill>
                  <a:srgbClr val="000000"/>
                </a:solidFill>
              </a:rPr>
              <a:t>High-res mode: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FIGARO: </a:t>
            </a:r>
            <a:r>
              <a:rPr lang="cs-CZ" sz="1400" dirty="0" err="1">
                <a:solidFill>
                  <a:srgbClr val="000000"/>
                </a:solidFill>
              </a:rPr>
              <a:t>R</a:t>
            </a:r>
            <a:r>
              <a:rPr lang="cs-CZ" sz="1400" dirty="0">
                <a:solidFill>
                  <a:srgbClr val="000000"/>
                </a:solidFill>
              </a:rPr>
              <a:t> =10</a:t>
            </a:r>
            <a:r>
              <a:rPr lang="cs-CZ" sz="1400" baseline="30000" dirty="0">
                <a:solidFill>
                  <a:srgbClr val="000000"/>
                </a:solidFill>
              </a:rPr>
              <a:t>-7 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~ 8h</a:t>
            </a:r>
            <a:endParaRPr lang="en-US" sz="1400" u="sng" dirty="0">
              <a:solidFill>
                <a:srgbClr val="000000"/>
              </a:solidFill>
            </a:endParaRPr>
          </a:p>
          <a:p>
            <a:pPr lvl="0"/>
            <a:r>
              <a:rPr lang="en-US" sz="1400" dirty="0">
                <a:solidFill>
                  <a:srgbClr val="008000"/>
                </a:solidFill>
              </a:rPr>
              <a:t>FREIA @ 2MW =  15 min.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247639" y="3473473"/>
            <a:ext cx="17180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err="1">
                <a:solidFill>
                  <a:prstClr val="black"/>
                </a:solidFill>
                <a:ea typeface="ヒラギノ角ゴ ProN W3"/>
                <a:cs typeface="Calibri"/>
              </a:rPr>
              <a:t>Eur</a:t>
            </a:r>
            <a:r>
              <a:rPr lang="fr-FR" sz="900" dirty="0">
                <a:solidFill>
                  <a:prstClr val="black"/>
                </a:solidFill>
                <a:ea typeface="ヒラギノ角ゴ ProN W3"/>
                <a:cs typeface="Calibri"/>
              </a:rPr>
              <a:t>. Phys. J. Plus (2011) 126: 107 </a:t>
            </a:r>
            <a:endParaRPr lang="en-US" sz="11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711624" y="2204864"/>
            <a:ext cx="69472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5444381" y="2784539"/>
            <a:ext cx="570349" cy="508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39791" y="6336303"/>
            <a:ext cx="5566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 Stroboscopic experiments: </a:t>
            </a:r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baseline="-25000" dirty="0" err="1">
                <a:solidFill>
                  <a:srgbClr val="FF0000"/>
                </a:solidFill>
              </a:rPr>
              <a:t>r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2.86 x S/L = 339μs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A3D4FD-CEED-C14E-8FA4-8BD7C6DFC723}"/>
              </a:ext>
            </a:extLst>
          </p:cNvPr>
          <p:cNvSpPr/>
          <p:nvPr/>
        </p:nvSpPr>
        <p:spPr>
          <a:xfrm>
            <a:off x="7094166" y="1464571"/>
            <a:ext cx="5147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rgbClr val="008000"/>
                </a:solidFill>
              </a:rPr>
              <a:t>High throughput studies: </a:t>
            </a:r>
            <a:r>
              <a:rPr lang="en-US" sz="1600" dirty="0">
                <a:solidFill>
                  <a:srgbClr val="008000"/>
                </a:solidFill>
              </a:rPr>
              <a:t> (100s of samples/many contrasts)</a:t>
            </a:r>
            <a:endParaRPr lang="en-US" sz="1600" u="sng" dirty="0">
              <a:solidFill>
                <a:srgbClr val="008000"/>
              </a:solidFill>
            </a:endParaRPr>
          </a:p>
        </p:txBody>
      </p:sp>
      <p:pic>
        <p:nvPicPr>
          <p:cNvPr id="20" name="Picture 19" descr="contrasts2.tif">
            <a:extLst>
              <a:ext uri="{FF2B5EF4-FFF2-40B4-BE49-F238E27FC236}">
                <a16:creationId xmlns:a16="http://schemas.microsoft.com/office/drawing/2014/main" id="{47F783D2-E939-1443-8986-CEB1954C51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8"/>
          <a:stretch/>
        </p:blipFill>
        <p:spPr>
          <a:xfrm>
            <a:off x="7179309" y="1861774"/>
            <a:ext cx="2769243" cy="1347229"/>
          </a:xfrm>
          <a:prstGeom prst="rect">
            <a:avLst/>
          </a:prstGeom>
        </p:spPr>
      </p:pic>
      <p:pic>
        <p:nvPicPr>
          <p:cNvPr id="22" name="pasted-image.png">
            <a:extLst>
              <a:ext uri="{FF2B5EF4-FFF2-40B4-BE49-F238E27FC236}">
                <a16:creationId xmlns:a16="http://schemas.microsoft.com/office/drawing/2014/main" id="{35721312-97D6-C944-AF09-806531904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94740" y="5356232"/>
            <a:ext cx="1971187" cy="13141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" name="Shape 343">
            <a:extLst>
              <a:ext uri="{FF2B5EF4-FFF2-40B4-BE49-F238E27FC236}">
                <a16:creationId xmlns:a16="http://schemas.microsoft.com/office/drawing/2014/main" id="{A62DFCFB-A15E-4449-8B0C-BC8ADF6DDCC9}"/>
              </a:ext>
            </a:extLst>
          </p:cNvPr>
          <p:cNvSpPr/>
          <p:nvPr/>
        </p:nvSpPr>
        <p:spPr>
          <a:xfrm rot="10800000" flipV="1">
            <a:off x="7640611" y="3928511"/>
            <a:ext cx="1819863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defRPr sz="2100" i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sv-SE" sz="1200" i="0" dirty="0"/>
              <a:t>Screening for </a:t>
            </a:r>
            <a:r>
              <a:rPr lang="sv-SE" sz="1200" i="0" dirty="0" err="1"/>
              <a:t>drug</a:t>
            </a:r>
            <a:r>
              <a:rPr lang="sv-SE" sz="1200" i="0" dirty="0"/>
              <a:t> </a:t>
            </a:r>
            <a:r>
              <a:rPr lang="sv-SE" sz="1200" i="0" dirty="0" err="1"/>
              <a:t>resistance</a:t>
            </a:r>
            <a:r>
              <a:rPr lang="sv-SE" sz="1200" i="0" dirty="0"/>
              <a:t> / </a:t>
            </a:r>
            <a:r>
              <a:rPr lang="sv-SE" sz="1200" i="0" dirty="0" err="1"/>
              <a:t>virulence</a:t>
            </a:r>
            <a:r>
              <a:rPr lang="sv-SE" sz="1200" i="0" dirty="0"/>
              <a:t> </a:t>
            </a:r>
            <a:r>
              <a:rPr lang="sv-SE" sz="1200" i="0" dirty="0" err="1"/>
              <a:t>factors</a:t>
            </a:r>
            <a:endParaRPr lang="sv-SE" sz="1200" i="0" dirty="0"/>
          </a:p>
          <a:p>
            <a:endParaRPr lang="sv-SE" sz="1200" i="0" dirty="0"/>
          </a:p>
          <a:p>
            <a:r>
              <a:rPr lang="sv-SE" sz="1200" i="0" dirty="0" err="1"/>
              <a:t>Comparing</a:t>
            </a:r>
            <a:r>
              <a:rPr lang="sv-SE" sz="1200" i="0" dirty="0"/>
              <a:t> lipids </a:t>
            </a:r>
            <a:r>
              <a:rPr lang="sv-SE" sz="1200" i="0" dirty="0" err="1"/>
              <a:t>produced</a:t>
            </a:r>
            <a:r>
              <a:rPr lang="sv-SE" sz="1200" i="0" dirty="0"/>
              <a:t> in different cell </a:t>
            </a:r>
            <a:r>
              <a:rPr lang="sv-SE" sz="1200" i="0" dirty="0" err="1"/>
              <a:t>cultures</a:t>
            </a:r>
            <a:endParaRPr sz="1200" i="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AC9954E-70AA-7746-A125-96AD60C43A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0952" y="3700951"/>
            <a:ext cx="2453347" cy="15633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F2A0516-CF21-B349-8768-1E1BEC3D75CA}"/>
              </a:ext>
            </a:extLst>
          </p:cNvPr>
          <p:cNvSpPr txBox="1"/>
          <p:nvPr/>
        </p:nvSpPr>
        <p:spPr>
          <a:xfrm>
            <a:off x="9948552" y="1893444"/>
            <a:ext cx="22033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Complex systems of mixed lipids and proteins require many contrasts</a:t>
            </a:r>
          </a:p>
          <a:p>
            <a:endParaRPr lang="en-US" sz="1200" dirty="0"/>
          </a:p>
          <a:p>
            <a:r>
              <a:rPr lang="en-US" sz="1200" dirty="0"/>
              <a:t>Use of automated sample mixing to change buffers or sample.</a:t>
            </a:r>
          </a:p>
        </p:txBody>
      </p:sp>
    </p:spTree>
    <p:extLst>
      <p:ext uri="{BB962C8B-B14F-4D97-AF65-F5344CB8AC3E}">
        <p14:creationId xmlns:p14="http://schemas.microsoft.com/office/powerpoint/2010/main" val="66010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15" y="94911"/>
            <a:ext cx="7492754" cy="1246177"/>
          </a:xfrm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en-US" sz="2800" dirty="0"/>
              <a:t>Reality Check …</a:t>
            </a:r>
            <a:br>
              <a:rPr lang="en-US" sz="2800" dirty="0"/>
            </a:br>
            <a:r>
              <a:rPr lang="en-US" sz="1800" dirty="0"/>
              <a:t>Baseline schedule for Neutron Beam Instruments </a:t>
            </a:r>
            <a:br>
              <a:rPr lang="en-US" sz="1600" dirty="0"/>
            </a:br>
            <a:r>
              <a:rPr lang="en-US" sz="1600" b="0" dirty="0">
                <a:solidFill>
                  <a:srgbClr val="FFFF00"/>
                </a:solidFill>
              </a:rPr>
              <a:t>(NSS MS V4.2) </a:t>
            </a:r>
            <a:endParaRPr lang="en-GB" sz="1800" b="0" i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98A9B1-FD0A-6E48-9A5B-DA75C9EA9C8E}"/>
              </a:ext>
            </a:extLst>
          </p:cNvPr>
          <p:cNvSpPr>
            <a:spLocks noChangeAspect="1"/>
          </p:cNvSpPr>
          <p:nvPr/>
        </p:nvSpPr>
        <p:spPr>
          <a:xfrm>
            <a:off x="2505360" y="1970838"/>
            <a:ext cx="8265510" cy="48678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sz="965" dirty="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AA6F4BA-6ECA-2146-A556-F7109217F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26" y="2008534"/>
            <a:ext cx="5472225" cy="418176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36E622D-5D66-B543-BEA7-1B3BE7EEC871}"/>
              </a:ext>
            </a:extLst>
          </p:cNvPr>
          <p:cNvGrpSpPr>
            <a:grpSpLocks noChangeAspect="1"/>
          </p:cNvGrpSpPr>
          <p:nvPr/>
        </p:nvGrpSpPr>
        <p:grpSpPr>
          <a:xfrm>
            <a:off x="4865444" y="6111457"/>
            <a:ext cx="4901054" cy="261610"/>
            <a:chOff x="3262577" y="6392361"/>
            <a:chExt cx="5502906" cy="28827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08FD0C-0337-3441-A680-CB4DA4A49BAB}"/>
                </a:ext>
              </a:extLst>
            </p:cNvPr>
            <p:cNvSpPr txBox="1"/>
            <p:nvPr/>
          </p:nvSpPr>
          <p:spPr>
            <a:xfrm>
              <a:off x="3262577" y="6392361"/>
              <a:ext cx="5502906" cy="288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14"/>
              <a:r>
                <a:rPr lang="en-US" sz="1100" dirty="0">
                  <a:solidFill>
                    <a:prstClr val="black"/>
                  </a:solidFill>
                </a:rPr>
                <a:t>2016    2017      2018     2019     2020     2021     2022     2023    2024      2025    2026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A542E71-2219-6143-B227-7973E4CC3D8D}"/>
                </a:ext>
              </a:extLst>
            </p:cNvPr>
            <p:cNvGrpSpPr/>
            <p:nvPr/>
          </p:nvGrpSpPr>
          <p:grpSpPr>
            <a:xfrm>
              <a:off x="3283200" y="6395772"/>
              <a:ext cx="4924277" cy="192228"/>
              <a:chOff x="3283200" y="6395772"/>
              <a:chExt cx="4924277" cy="192228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1CCDF6B-8D06-3D49-A37D-16EBE2846F20}"/>
                  </a:ext>
                </a:extLst>
              </p:cNvPr>
              <p:cNvCxnSpPr/>
              <p:nvPr/>
            </p:nvCxnSpPr>
            <p:spPr>
              <a:xfrm>
                <a:off x="3283200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357ACDC-F14F-A844-B039-3D347069F387}"/>
                  </a:ext>
                </a:extLst>
              </p:cNvPr>
              <p:cNvCxnSpPr/>
              <p:nvPr/>
            </p:nvCxnSpPr>
            <p:spPr>
              <a:xfrm>
                <a:off x="3776295" y="6407436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924CF92-1EB8-9A4C-A14D-BA3D8AD938FD}"/>
                  </a:ext>
                </a:extLst>
              </p:cNvPr>
              <p:cNvCxnSpPr/>
              <p:nvPr/>
            </p:nvCxnSpPr>
            <p:spPr>
              <a:xfrm>
                <a:off x="4271469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DEEAF54-F6BD-A742-9A3E-5892B50EA5FD}"/>
                  </a:ext>
                </a:extLst>
              </p:cNvPr>
              <p:cNvCxnSpPr/>
              <p:nvPr/>
            </p:nvCxnSpPr>
            <p:spPr>
              <a:xfrm>
                <a:off x="4766708" y="6395772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5E32E66-0618-2C4D-B1B4-6D2B285D457E}"/>
                  </a:ext>
                </a:extLst>
              </p:cNvPr>
              <p:cNvCxnSpPr/>
              <p:nvPr/>
            </p:nvCxnSpPr>
            <p:spPr>
              <a:xfrm>
                <a:off x="5247242" y="6406572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C370725-56C8-E749-B82A-A41A9A93E552}"/>
                  </a:ext>
                </a:extLst>
              </p:cNvPr>
              <p:cNvCxnSpPr/>
              <p:nvPr/>
            </p:nvCxnSpPr>
            <p:spPr>
              <a:xfrm>
                <a:off x="5749752" y="6407436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7ACB53A-04AA-2C46-9794-8A9763C41C26}"/>
                  </a:ext>
                </a:extLst>
              </p:cNvPr>
              <p:cNvCxnSpPr/>
              <p:nvPr/>
            </p:nvCxnSpPr>
            <p:spPr>
              <a:xfrm>
                <a:off x="6233954" y="6408000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6E85D66-918F-114F-BFD8-6292B3C03E4B}"/>
                  </a:ext>
                </a:extLst>
              </p:cNvPr>
              <p:cNvCxnSpPr/>
              <p:nvPr/>
            </p:nvCxnSpPr>
            <p:spPr>
              <a:xfrm>
                <a:off x="6729194" y="6406572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EE520F5-3A5F-4C46-8DF0-63FD83ABA736}"/>
                  </a:ext>
                </a:extLst>
              </p:cNvPr>
              <p:cNvCxnSpPr/>
              <p:nvPr/>
            </p:nvCxnSpPr>
            <p:spPr>
              <a:xfrm>
                <a:off x="7231737" y="6406572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C8B9271-3B51-F047-9AAF-994F985FBC77}"/>
                  </a:ext>
                </a:extLst>
              </p:cNvPr>
              <p:cNvCxnSpPr/>
              <p:nvPr/>
            </p:nvCxnSpPr>
            <p:spPr>
              <a:xfrm>
                <a:off x="7712237" y="6407436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88F9E7B-D7C1-4A49-8CB2-DC530FDEDDC0}"/>
                  </a:ext>
                </a:extLst>
              </p:cNvPr>
              <p:cNvCxnSpPr/>
              <p:nvPr/>
            </p:nvCxnSpPr>
            <p:spPr>
              <a:xfrm>
                <a:off x="8207477" y="6406572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CE4ED41-6CED-F440-A46E-2BB8495491F7}"/>
              </a:ext>
            </a:extLst>
          </p:cNvPr>
          <p:cNvSpPr txBox="1">
            <a:spLocks noChangeAspect="1"/>
          </p:cNvSpPr>
          <p:nvPr/>
        </p:nvSpPr>
        <p:spPr>
          <a:xfrm>
            <a:off x="1388601" y="6584820"/>
            <a:ext cx="22335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002060"/>
                </a:solidFill>
              </a:rPr>
              <a:t>* NBI = Neutron Beam Instrument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F858A2-425B-B04E-859B-A22A27D89932}"/>
              </a:ext>
            </a:extLst>
          </p:cNvPr>
          <p:cNvGrpSpPr>
            <a:grpSpLocks noChangeAspect="1"/>
          </p:cNvGrpSpPr>
          <p:nvPr/>
        </p:nvGrpSpPr>
        <p:grpSpPr>
          <a:xfrm>
            <a:off x="4168931" y="1552910"/>
            <a:ext cx="4882456" cy="4114801"/>
            <a:chOff x="2195736" y="1342128"/>
            <a:chExt cx="5380112" cy="453420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BE3938D-254E-3E44-9260-E739A1941686}"/>
                </a:ext>
              </a:extLst>
            </p:cNvPr>
            <p:cNvGrpSpPr/>
            <p:nvPr/>
          </p:nvGrpSpPr>
          <p:grpSpPr>
            <a:xfrm>
              <a:off x="2195736" y="1424857"/>
              <a:ext cx="5020821" cy="4451479"/>
              <a:chOff x="1914987" y="1795947"/>
              <a:chExt cx="5020821" cy="445147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E5FCEDA-C349-9647-A007-5C34006DC29C}"/>
                  </a:ext>
                </a:extLst>
              </p:cNvPr>
              <p:cNvSpPr txBox="1"/>
              <p:nvPr/>
            </p:nvSpPr>
            <p:spPr>
              <a:xfrm>
                <a:off x="1914987" y="3392902"/>
                <a:ext cx="792087" cy="465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14"/>
                <a:r>
                  <a:rPr lang="en-US" sz="1072" dirty="0">
                    <a:solidFill>
                      <a:prstClr val="black"/>
                    </a:solidFill>
                  </a:rPr>
                  <a:t>West sector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BD6D10A-8A86-9A46-ACE9-628ADC0FEFF3}"/>
                  </a:ext>
                </a:extLst>
              </p:cNvPr>
              <p:cNvSpPr txBox="1"/>
              <p:nvPr/>
            </p:nvSpPr>
            <p:spPr>
              <a:xfrm>
                <a:off x="1914987" y="4996084"/>
                <a:ext cx="792087" cy="465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14"/>
                <a:r>
                  <a:rPr lang="en-US" sz="1072" dirty="0">
                    <a:solidFill>
                      <a:prstClr val="black"/>
                    </a:solidFill>
                  </a:rPr>
                  <a:t>North sector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18AE677-6309-4749-923F-3208040CD815}"/>
                  </a:ext>
                </a:extLst>
              </p:cNvPr>
              <p:cNvSpPr txBox="1"/>
              <p:nvPr/>
            </p:nvSpPr>
            <p:spPr>
              <a:xfrm>
                <a:off x="1986995" y="5600290"/>
                <a:ext cx="720080" cy="647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14"/>
                <a:r>
                  <a:rPr lang="en-US" sz="1072" dirty="0">
                    <a:solidFill>
                      <a:prstClr val="black"/>
                    </a:solidFill>
                  </a:rPr>
                  <a:t>East and South sectors</a:t>
                </a: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FA70E1A9-FD4D-BD4F-87F8-3D68614BCB69}"/>
                  </a:ext>
                </a:extLst>
              </p:cNvPr>
              <p:cNvGrpSpPr/>
              <p:nvPr/>
            </p:nvGrpSpPr>
            <p:grpSpPr>
              <a:xfrm>
                <a:off x="4080631" y="1795947"/>
                <a:ext cx="2855177" cy="419973"/>
                <a:chOff x="4080631" y="1795947"/>
                <a:chExt cx="2855177" cy="419973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0538161-3E7A-104C-9A79-2084460CE57E}"/>
                    </a:ext>
                  </a:extLst>
                </p:cNvPr>
                <p:cNvSpPr txBox="1"/>
                <p:nvPr/>
              </p:nvSpPr>
              <p:spPr>
                <a:xfrm>
                  <a:off x="4080631" y="1795947"/>
                  <a:ext cx="788264" cy="4106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85814"/>
                  <a:r>
                    <a:rPr lang="en-US" sz="911" dirty="0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</a:rPr>
                    <a:t>Current  date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532B545-BA99-444D-89E4-C913C61E5166}"/>
                    </a:ext>
                  </a:extLst>
                </p:cNvPr>
                <p:cNvSpPr txBox="1"/>
                <p:nvPr/>
              </p:nvSpPr>
              <p:spPr>
                <a:xfrm>
                  <a:off x="6213064" y="1805269"/>
                  <a:ext cx="722744" cy="410651"/>
                </a:xfrm>
                <a:prstGeom prst="rect">
                  <a:avLst/>
                </a:prstGeom>
                <a:noFill/>
              </p:spPr>
              <p:txBody>
                <a:bodyPr wrap="square" lIns="19286" rIns="19286" rtlCol="0">
                  <a:spAutoFit/>
                </a:bodyPr>
                <a:lstStyle/>
                <a:p>
                  <a:pPr algn="ctr" defTabSz="685814"/>
                  <a:r>
                    <a:rPr lang="en-US" sz="911" dirty="0">
                      <a:solidFill>
                        <a:srgbClr val="00C43E"/>
                      </a:solidFill>
                    </a:rPr>
                    <a:t>SOUP</a:t>
                  </a:r>
                </a:p>
                <a:p>
                  <a:pPr algn="ctr" defTabSz="685814"/>
                  <a:r>
                    <a:rPr lang="en-US" sz="911" dirty="0">
                      <a:solidFill>
                        <a:srgbClr val="00C43E"/>
                      </a:solidFill>
                    </a:rPr>
                    <a:t>(3NBI*)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1CC424B-874A-0540-A17D-A46BBE0E1568}"/>
                    </a:ext>
                  </a:extLst>
                </p:cNvPr>
                <p:cNvSpPr txBox="1"/>
                <p:nvPr/>
              </p:nvSpPr>
              <p:spPr>
                <a:xfrm>
                  <a:off x="5424580" y="1801407"/>
                  <a:ext cx="847867" cy="358296"/>
                </a:xfrm>
                <a:prstGeom prst="rect">
                  <a:avLst/>
                </a:prstGeom>
                <a:noFill/>
              </p:spPr>
              <p:txBody>
                <a:bodyPr wrap="square" lIns="19286" rIns="19286" rtlCol="0">
                  <a:spAutoFit/>
                </a:bodyPr>
                <a:lstStyle/>
                <a:p>
                  <a:pPr algn="ctr" defTabSz="685814">
                    <a:lnSpc>
                      <a:spcPts val="930"/>
                    </a:lnSpc>
                  </a:pPr>
                  <a:r>
                    <a:rPr lang="en-US" sz="911" b="1" dirty="0">
                      <a:solidFill>
                        <a:srgbClr val="FF0000"/>
                      </a:solidFill>
                    </a:rPr>
                    <a:t>BOT </a:t>
                  </a:r>
                </a:p>
                <a:p>
                  <a:pPr algn="ctr" defTabSz="685814">
                    <a:lnSpc>
                      <a:spcPts val="930"/>
                    </a:lnSpc>
                  </a:pPr>
                  <a:r>
                    <a:rPr lang="en-US" sz="911" b="1" dirty="0">
                      <a:solidFill>
                        <a:srgbClr val="FF0000"/>
                      </a:solidFill>
                    </a:rPr>
                    <a:t>&amp; HC</a:t>
                  </a: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C2C6885-3AEB-E940-B42B-071295267AFC}"/>
                </a:ext>
              </a:extLst>
            </p:cNvPr>
            <p:cNvSpPr txBox="1"/>
            <p:nvPr/>
          </p:nvSpPr>
          <p:spPr>
            <a:xfrm>
              <a:off x="7083614" y="1342128"/>
              <a:ext cx="492234" cy="563197"/>
            </a:xfrm>
            <a:prstGeom prst="rect">
              <a:avLst/>
            </a:prstGeom>
            <a:noFill/>
          </p:spPr>
          <p:txBody>
            <a:bodyPr wrap="square" lIns="19286" rIns="19286" rtlCol="0">
              <a:spAutoFit/>
            </a:bodyPr>
            <a:lstStyle/>
            <a:p>
              <a:pPr algn="ctr" defTabSz="685814">
                <a:lnSpc>
                  <a:spcPts val="1050"/>
                </a:lnSpc>
              </a:pPr>
              <a:r>
                <a:rPr lang="en-US" sz="911" dirty="0">
                  <a:solidFill>
                    <a:srgbClr val="008000"/>
                  </a:solidFill>
                </a:rPr>
                <a:t>8NBI*  in User Program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D85303-C9EB-7348-8576-5F2A0DC5AD8A}"/>
              </a:ext>
            </a:extLst>
          </p:cNvPr>
          <p:cNvGrpSpPr>
            <a:grpSpLocks noChangeAspect="1"/>
          </p:cNvGrpSpPr>
          <p:nvPr/>
        </p:nvGrpSpPr>
        <p:grpSpPr>
          <a:xfrm>
            <a:off x="8400498" y="3012953"/>
            <a:ext cx="408375" cy="3057912"/>
            <a:chOff x="6948000" y="3157200"/>
            <a:chExt cx="457200" cy="334154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8B6E9AD-8024-064B-9BB1-1E9FE846027D}"/>
                </a:ext>
              </a:extLst>
            </p:cNvPr>
            <p:cNvSpPr/>
            <p:nvPr/>
          </p:nvSpPr>
          <p:spPr>
            <a:xfrm>
              <a:off x="6948000" y="3157200"/>
              <a:ext cx="457200" cy="108000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4B3A5A1-D744-3C42-B5D5-17758304DF58}"/>
                </a:ext>
              </a:extLst>
            </p:cNvPr>
            <p:cNvSpPr/>
            <p:nvPr/>
          </p:nvSpPr>
          <p:spPr>
            <a:xfrm>
              <a:off x="6948000" y="3384000"/>
              <a:ext cx="457200" cy="108000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FC41AD0-08A3-E94F-850B-A972834285F6}"/>
                </a:ext>
              </a:extLst>
            </p:cNvPr>
            <p:cNvSpPr/>
            <p:nvPr/>
          </p:nvSpPr>
          <p:spPr>
            <a:xfrm>
              <a:off x="6948000" y="3621600"/>
              <a:ext cx="457200" cy="108000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75CB1BD-AEEA-1D42-BA1E-256122F33E2A}"/>
                </a:ext>
              </a:extLst>
            </p:cNvPr>
            <p:cNvSpPr/>
            <p:nvPr/>
          </p:nvSpPr>
          <p:spPr>
            <a:xfrm>
              <a:off x="6948000" y="4032000"/>
              <a:ext cx="457200" cy="108000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75E19DA-DED1-B247-AD1B-4BB936C942AE}"/>
                </a:ext>
              </a:extLst>
            </p:cNvPr>
            <p:cNvSpPr/>
            <p:nvPr/>
          </p:nvSpPr>
          <p:spPr>
            <a:xfrm>
              <a:off x="6948000" y="4845600"/>
              <a:ext cx="457200" cy="108000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83A1146-B1FA-BA40-B356-A418FB949A9C}"/>
                </a:ext>
              </a:extLst>
            </p:cNvPr>
            <p:cNvSpPr/>
            <p:nvPr/>
          </p:nvSpPr>
          <p:spPr>
            <a:xfrm>
              <a:off x="6948000" y="5435328"/>
              <a:ext cx="457200" cy="108000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A76A4FE-11E8-EC40-863E-2B7470DD81BF}"/>
                </a:ext>
              </a:extLst>
            </p:cNvPr>
            <p:cNvSpPr/>
            <p:nvPr/>
          </p:nvSpPr>
          <p:spPr>
            <a:xfrm>
              <a:off x="6948000" y="6149214"/>
              <a:ext cx="457200" cy="108000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683D2BF-E918-CA46-87F3-7528077D0F13}"/>
                </a:ext>
              </a:extLst>
            </p:cNvPr>
            <p:cNvSpPr/>
            <p:nvPr/>
          </p:nvSpPr>
          <p:spPr>
            <a:xfrm>
              <a:off x="6948000" y="6390743"/>
              <a:ext cx="457200" cy="108000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831FE14B-0CEF-7F43-BD9C-C4862AC44ADB}"/>
              </a:ext>
            </a:extLst>
          </p:cNvPr>
          <p:cNvSpPr txBox="1">
            <a:spLocks noChangeAspect="1"/>
          </p:cNvSpPr>
          <p:nvPr/>
        </p:nvSpPr>
        <p:spPr>
          <a:xfrm>
            <a:off x="7181751" y="2139487"/>
            <a:ext cx="655898" cy="232500"/>
          </a:xfrm>
          <a:prstGeom prst="rect">
            <a:avLst/>
          </a:prstGeom>
          <a:noFill/>
        </p:spPr>
        <p:txBody>
          <a:bodyPr wrap="square" lIns="19286" rIns="19286" rtlCol="0">
            <a:spAutoFit/>
          </a:bodyPr>
          <a:lstStyle/>
          <a:p>
            <a:pPr algn="ctr" defTabSz="685814"/>
            <a:r>
              <a:rPr lang="en-US" sz="911" b="1" dirty="0">
                <a:solidFill>
                  <a:srgbClr val="0432FF"/>
                </a:solidFill>
              </a:rPr>
              <a:t>FS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732CBC8-55DA-9245-8F3E-6FD114C36979}"/>
              </a:ext>
            </a:extLst>
          </p:cNvPr>
          <p:cNvSpPr txBox="1">
            <a:spLocks noChangeAspect="1"/>
          </p:cNvSpPr>
          <p:nvPr/>
        </p:nvSpPr>
        <p:spPr>
          <a:xfrm>
            <a:off x="1716033" y="3212422"/>
            <a:ext cx="2412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0013" indent="-1000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First 3 NBI selected for SOUP: DREAM, LOKI &amp; ODIN </a:t>
            </a:r>
            <a:r>
              <a:rPr lang="en-US" sz="1200" dirty="0">
                <a:solidFill>
                  <a:srgbClr val="002060"/>
                </a:solidFill>
              </a:rPr>
              <a:t>(best chance for early impact, as agreed by NSS, SAC and ESS Council)</a:t>
            </a:r>
          </a:p>
          <a:p>
            <a:pPr marL="100013" indent="-1000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Back-up instruments: </a:t>
            </a:r>
            <a:r>
              <a:rPr lang="en-US" sz="1200" dirty="0">
                <a:solidFill>
                  <a:srgbClr val="002060"/>
                </a:solidFill>
              </a:rPr>
              <a:t>(for risk of late access to D01 &amp; D03) BEER, CSPEC, MAGIC or BIFROST, ESTIA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971276E-F9E3-1B43-AA1A-DA8D7DADD1D0}"/>
              </a:ext>
            </a:extLst>
          </p:cNvPr>
          <p:cNvGrpSpPr>
            <a:grpSpLocks noChangeAspect="1"/>
          </p:cNvGrpSpPr>
          <p:nvPr/>
        </p:nvGrpSpPr>
        <p:grpSpPr>
          <a:xfrm>
            <a:off x="1581127" y="1541162"/>
            <a:ext cx="2713741" cy="1543457"/>
            <a:chOff x="35092" y="3186166"/>
            <a:chExt cx="2015959" cy="140151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2234B73-F364-4145-A171-912D022CC9E4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6121"/>
            <a:stretch/>
          </p:blipFill>
          <p:spPr>
            <a:xfrm>
              <a:off x="1682025" y="3186166"/>
              <a:ext cx="364045" cy="1364612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7579BA5-16C8-AB44-A879-4576F7BA3E58}"/>
                </a:ext>
              </a:extLst>
            </p:cNvPr>
            <p:cNvGrpSpPr/>
            <p:nvPr/>
          </p:nvGrpSpPr>
          <p:grpSpPr>
            <a:xfrm>
              <a:off x="35092" y="3212979"/>
              <a:ext cx="2015959" cy="1374699"/>
              <a:chOff x="60116" y="4869160"/>
              <a:chExt cx="2015959" cy="162000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5F78E9F-8B4C-EC4E-A04F-28B98EA395DF}"/>
                  </a:ext>
                </a:extLst>
              </p:cNvPr>
              <p:cNvSpPr txBox="1"/>
              <p:nvPr/>
            </p:nvSpPr>
            <p:spPr>
              <a:xfrm>
                <a:off x="121884" y="4869161"/>
                <a:ext cx="1629587" cy="1589069"/>
              </a:xfrm>
              <a:prstGeom prst="rect">
                <a:avLst/>
              </a:prstGeom>
              <a:noFill/>
            </p:spPr>
            <p:txBody>
              <a:bodyPr wrap="square" lIns="27000" rIns="27000" rtlCol="0">
                <a:spAutoFit/>
              </a:bodyPr>
              <a:lstStyle/>
              <a:p>
                <a:pPr algn="r" defTabSz="685814">
                  <a:spcAft>
                    <a:spcPts val="300"/>
                  </a:spcAft>
                </a:pPr>
                <a:r>
                  <a:rPr lang="en-US" sz="1300" dirty="0">
                    <a:solidFill>
                      <a:prstClr val="black"/>
                    </a:solidFill>
                  </a:rPr>
                  <a:t>Preliminary Design</a:t>
                </a:r>
              </a:p>
              <a:p>
                <a:pPr algn="r" defTabSz="685814">
                  <a:spcAft>
                    <a:spcPts val="300"/>
                  </a:spcAft>
                </a:pPr>
                <a:r>
                  <a:rPr lang="en-US" sz="1300" dirty="0">
                    <a:solidFill>
                      <a:prstClr val="black"/>
                    </a:solidFill>
                  </a:rPr>
                  <a:t>Detailed Design</a:t>
                </a:r>
              </a:p>
              <a:p>
                <a:pPr algn="r" defTabSz="685814">
                  <a:spcAft>
                    <a:spcPts val="300"/>
                  </a:spcAft>
                </a:pPr>
                <a:r>
                  <a:rPr lang="en-US" sz="1300" dirty="0">
                    <a:solidFill>
                      <a:prstClr val="black"/>
                    </a:solidFill>
                  </a:rPr>
                  <a:t>Manufacturing &amp; Procurement</a:t>
                </a:r>
              </a:p>
              <a:p>
                <a:pPr algn="r" defTabSz="685814">
                  <a:spcAft>
                    <a:spcPts val="300"/>
                  </a:spcAft>
                </a:pPr>
                <a:r>
                  <a:rPr lang="en-US" sz="1300" dirty="0">
                    <a:solidFill>
                      <a:prstClr val="black"/>
                    </a:solidFill>
                  </a:rPr>
                  <a:t>Installation &amp; Integration</a:t>
                </a:r>
              </a:p>
              <a:p>
                <a:pPr algn="r" defTabSz="685814">
                  <a:spcAft>
                    <a:spcPts val="300"/>
                  </a:spcAft>
                </a:pPr>
                <a:r>
                  <a:rPr lang="en-US" sz="1300" dirty="0">
                    <a:solidFill>
                      <a:prstClr val="black"/>
                    </a:solidFill>
                  </a:rPr>
                  <a:t>Hot Commission/Early science </a:t>
                </a:r>
              </a:p>
              <a:p>
                <a:pPr algn="r" defTabSz="685814">
                  <a:spcAft>
                    <a:spcPts val="300"/>
                  </a:spcAft>
                </a:pPr>
                <a:r>
                  <a:rPr lang="en-US" sz="1300" dirty="0">
                    <a:solidFill>
                      <a:prstClr val="black"/>
                    </a:solidFill>
                  </a:rPr>
                  <a:t>Operation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B54D60F-B02D-0045-9E34-2A5B14137A74}"/>
                  </a:ext>
                </a:extLst>
              </p:cNvPr>
              <p:cNvSpPr/>
              <p:nvPr/>
            </p:nvSpPr>
            <p:spPr>
              <a:xfrm>
                <a:off x="60116" y="4869160"/>
                <a:ext cx="2015959" cy="162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14"/>
                <a:endParaRPr lang="en-US" sz="965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484F578-DF54-6648-99A6-C48CB2318D78}"/>
              </a:ext>
            </a:extLst>
          </p:cNvPr>
          <p:cNvGrpSpPr/>
          <p:nvPr/>
        </p:nvGrpSpPr>
        <p:grpSpPr>
          <a:xfrm>
            <a:off x="1819987" y="1663347"/>
            <a:ext cx="6401274" cy="4841851"/>
            <a:chOff x="295987" y="1663346"/>
            <a:chExt cx="6401274" cy="484185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2087A32-8340-4841-8366-A49AF6A21E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5987" y="1904795"/>
              <a:ext cx="6216345" cy="4600402"/>
              <a:chOff x="-973074" y="1500794"/>
              <a:chExt cx="6849972" cy="5069315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4E9F70D-4F54-7C47-87E4-23395717D0B3}"/>
                  </a:ext>
                </a:extLst>
              </p:cNvPr>
              <p:cNvSpPr/>
              <p:nvPr/>
            </p:nvSpPr>
            <p:spPr>
              <a:xfrm>
                <a:off x="-973074" y="4944292"/>
                <a:ext cx="2249131" cy="1625817"/>
              </a:xfrm>
              <a:prstGeom prst="rect">
                <a:avLst/>
              </a:prstGeom>
              <a:ln>
                <a:solidFill>
                  <a:srgbClr val="0432FF"/>
                </a:solidFill>
              </a:ln>
            </p:spPr>
            <p:txBody>
              <a:bodyPr wrap="square" tIns="27000" bIns="27000">
                <a:spAutoFit/>
              </a:bodyPr>
              <a:lstStyle/>
              <a:p>
                <a:r>
                  <a:rPr lang="en-US" sz="1200" i="1" dirty="0">
                    <a:solidFill>
                      <a:srgbClr val="0432FF"/>
                    </a:solidFill>
                  </a:rPr>
                  <a:t>March 2023:</a:t>
                </a:r>
              </a:p>
              <a:p>
                <a:pPr marL="103585" indent="-103585">
                  <a:spcBef>
                    <a:spcPts val="450"/>
                  </a:spcBef>
                  <a:buFont typeface="Arial" panose="020B0604020202020204" pitchFamily="34" charset="0"/>
                  <a:buChar char="•"/>
                </a:pPr>
                <a:r>
                  <a:rPr lang="en-US" sz="1200" b="1" i="1" dirty="0">
                    <a:solidFill>
                      <a:srgbClr val="0432FF"/>
                    </a:solidFill>
                  </a:rPr>
                  <a:t>First Science (FS) </a:t>
                </a:r>
                <a:r>
                  <a:rPr lang="en-US" sz="1200" i="1" dirty="0">
                    <a:solidFill>
                      <a:srgbClr val="0432FF"/>
                    </a:solidFill>
                  </a:rPr>
                  <a:t>with expert teams on some of instruments above </a:t>
                </a:r>
              </a:p>
              <a:p>
                <a:pPr marL="103585" indent="-103585">
                  <a:spcBef>
                    <a:spcPts val="450"/>
                  </a:spcBef>
                  <a:buFont typeface="Arial" panose="020B0604020202020204" pitchFamily="34" charset="0"/>
                  <a:buChar char="•"/>
                </a:pPr>
                <a:r>
                  <a:rPr lang="en-US" sz="1200" i="1" dirty="0">
                    <a:solidFill>
                      <a:srgbClr val="0432FF"/>
                    </a:solidFill>
                  </a:rPr>
                  <a:t>Review progress of first 3 NBI for SOUP, implement backup plan if needed. 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42990729-8812-C347-951F-C59657E2B54D}"/>
                  </a:ext>
                </a:extLst>
              </p:cNvPr>
              <p:cNvCxnSpPr>
                <a:cxnSpLocks/>
                <a:stCxn id="52" idx="3"/>
              </p:cNvCxnSpPr>
              <p:nvPr/>
            </p:nvCxnSpPr>
            <p:spPr>
              <a:xfrm flipV="1">
                <a:off x="1276057" y="1500794"/>
                <a:ext cx="4600841" cy="4256407"/>
              </a:xfrm>
              <a:prstGeom prst="straightConnector1">
                <a:avLst/>
              </a:prstGeom>
              <a:ln w="22225">
                <a:solidFill>
                  <a:srgbClr val="0432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019DD0-6C23-D249-BB00-C84ED2CFC736}"/>
                </a:ext>
              </a:extLst>
            </p:cNvPr>
            <p:cNvSpPr txBox="1"/>
            <p:nvPr/>
          </p:nvSpPr>
          <p:spPr>
            <a:xfrm>
              <a:off x="6349089" y="1663346"/>
              <a:ext cx="348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</a:rPr>
                <a:t>FS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6252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1103</TotalTime>
  <Words>1644</Words>
  <Application>Microsoft Macintosh PowerPoint</Application>
  <PresentationFormat>Widescreen</PresentationFormat>
  <Paragraphs>262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ヒラギノ角ゴ ProN W3</vt:lpstr>
      <vt:lpstr>Arial</vt:lpstr>
      <vt:lpstr>Calibri</vt:lpstr>
      <vt:lpstr>Gill Sans</vt:lpstr>
      <vt:lpstr>Helvetica</vt:lpstr>
      <vt:lpstr>Office-tema</vt:lpstr>
      <vt:lpstr>2_Anpassad formgivning</vt:lpstr>
      <vt:lpstr>Early Science  with the  ESS SANS &amp; Reflectometry Instruments</vt:lpstr>
      <vt:lpstr>Instrument Performance</vt:lpstr>
      <vt:lpstr>Instrument Performance</vt:lpstr>
      <vt:lpstr>Instrument Timelines</vt:lpstr>
      <vt:lpstr>SANS - SKADI</vt:lpstr>
      <vt:lpstr>SANS - LoKI</vt:lpstr>
      <vt:lpstr>Reflectometry - ESTIA </vt:lpstr>
      <vt:lpstr>Reflectometry - FREIA</vt:lpstr>
      <vt:lpstr>Reality Check … Baseline schedule for Neutron Beam Instruments  (NSS MS V4.2) </vt:lpstr>
      <vt:lpstr>Reality Check …</vt:lpstr>
      <vt:lpstr>Approach to Early Science</vt:lpstr>
      <vt:lpstr>Questions for discussion …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Science with the ESS Reflectometry Instruments</dc:title>
  <dc:creator>Andrew Jackson</dc:creator>
  <cp:lastModifiedBy>Andrew Jackson</cp:lastModifiedBy>
  <cp:revision>18</cp:revision>
  <dcterms:created xsi:type="dcterms:W3CDTF">2019-09-23T11:38:21Z</dcterms:created>
  <dcterms:modified xsi:type="dcterms:W3CDTF">2019-09-25T05:55:13Z</dcterms:modified>
</cp:coreProperties>
</file>