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6"/>
  </p:notesMasterIdLst>
  <p:sldIdLst>
    <p:sldId id="259" r:id="rId3"/>
    <p:sldId id="283" r:id="rId4"/>
    <p:sldId id="306" r:id="rId5"/>
    <p:sldId id="319" r:id="rId6"/>
    <p:sldId id="294" r:id="rId7"/>
    <p:sldId id="315" r:id="rId8"/>
    <p:sldId id="316" r:id="rId9"/>
    <p:sldId id="317" r:id="rId10"/>
    <p:sldId id="347" r:id="rId11"/>
    <p:sldId id="314" r:id="rId12"/>
    <p:sldId id="348" r:id="rId13"/>
    <p:sldId id="287" r:id="rId14"/>
    <p:sldId id="321" r:id="rId15"/>
    <p:sldId id="288" r:id="rId16"/>
    <p:sldId id="305" r:id="rId17"/>
    <p:sldId id="297" r:id="rId18"/>
    <p:sldId id="324" r:id="rId19"/>
    <p:sldId id="325" r:id="rId20"/>
    <p:sldId id="336" r:id="rId21"/>
    <p:sldId id="327" r:id="rId22"/>
    <p:sldId id="332" r:id="rId23"/>
    <p:sldId id="334" r:id="rId24"/>
    <p:sldId id="326" r:id="rId25"/>
    <p:sldId id="338" r:id="rId26"/>
    <p:sldId id="349" r:id="rId27"/>
    <p:sldId id="350" r:id="rId28"/>
    <p:sldId id="337" r:id="rId29"/>
    <p:sldId id="335" r:id="rId30"/>
    <p:sldId id="320" r:id="rId31"/>
    <p:sldId id="351" r:id="rId32"/>
    <p:sldId id="346" r:id="rId33"/>
    <p:sldId id="344" r:id="rId34"/>
    <p:sldId id="301" r:id="rId35"/>
  </p:sldIdLst>
  <p:sldSz cx="9144000" cy="6858000" type="overhead"/>
  <p:notesSz cx="7099300" cy="10234613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EB701"/>
    <a:srgbClr val="006600"/>
    <a:srgbClr val="7F7F7F"/>
    <a:srgbClr val="5F5F5F"/>
    <a:srgbClr val="000000"/>
    <a:srgbClr val="024EBE"/>
    <a:srgbClr val="5D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713" autoAdjust="0"/>
  </p:normalViewPr>
  <p:slideViewPr>
    <p:cSldViewPr snapToGrid="0">
      <p:cViewPr>
        <p:scale>
          <a:sx n="70" d="100"/>
          <a:sy n="70" d="100"/>
        </p:scale>
        <p:origin x="-2648" y="-776"/>
      </p:cViewPr>
      <p:guideLst>
        <p:guide orient="horz" pos="3499"/>
        <p:guide pos="29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60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B93F95D-688C-42E7-B2EC-2F838023D361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F42A61-E22C-4826-837C-220D1FFF9E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045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563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512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27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1838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6BB164-DC35-4D90-ABE6-24467A829C73}" type="slidenum">
              <a:rPr lang="en-GB"/>
              <a:pPr/>
              <a:t>2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Struckturen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durchgehen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Warum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normalleitend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/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supraleitend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CH-Design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Solenoid-Design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Kryomodul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14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15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16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B1D50F-8741-48AC-A090-00BC3B8E797A}" type="slidenum">
              <a:rPr lang="en-GB"/>
              <a:pPr/>
              <a:t>17</a:t>
            </a:fld>
            <a:endParaRPr lang="en-GB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Peakfelder,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Statistikprogramm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Predesign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CH4-CH6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Rippen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mechanische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Stabilität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CH3 → CH6,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weniger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Spalte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weniger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Kapazität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größerer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Radius (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Thomsonsche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Schwingungsforme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))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KONUS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Strahldynamik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,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Rebunching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&amp;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Beschleunigen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B0600-C1F3-4B0B-832C-771A5E42E18C}" type="slidenum">
              <a:rPr lang="en-GB"/>
              <a:pPr/>
              <a:t>18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marL="205040" indent="-203533"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Vorgabe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und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erreichte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Verteilung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marL="205040" indent="-203533"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Elektrische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Spitzenfelder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marL="205040" indent="-203533"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marL="205040" indent="-203533"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marL="205040" indent="-203533"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marL="205040" indent="-20353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residual resistance ratio (RRR)</a:t>
            </a:r>
          </a:p>
          <a:p>
            <a:pPr marL="615121" lvl="1" indent="-40857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impurities</a:t>
            </a:r>
          </a:p>
          <a:p>
            <a:pPr marL="820161" lvl="2" indent="-40857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crystal impurities</a:t>
            </a:r>
          </a:p>
          <a:p>
            <a:pPr marL="820161" lvl="2" indent="-40857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surface impurities (condensed gases)</a:t>
            </a:r>
          </a:p>
          <a:p>
            <a:pPr marL="820161" lvl="2" indent="-40857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buffered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elecropolishing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marL="820161" lvl="2" indent="-40857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buffered chemical polishing</a:t>
            </a:r>
          </a:p>
          <a:p>
            <a:pPr marL="205040" indent="-20353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multipacting</a:t>
            </a:r>
          </a:p>
          <a:p>
            <a:pPr marL="615121" lvl="1" indent="-40857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secondary electron emission</a:t>
            </a:r>
          </a:p>
          <a:p>
            <a:pPr marL="205040" indent="-203533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Char char=""/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thermal breakdown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A62AA-1C70-407D-A597-E8DD868D0FB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3C801-03AD-4A9E-BEF8-652FD11FF7F2}" type="slidenum">
              <a:rPr lang="de-DE"/>
              <a:pPr/>
              <a:t>29</a:t>
            </a:fld>
            <a:endParaRPr lang="de-DE"/>
          </a:p>
        </p:txBody>
      </p:sp>
      <p:sp>
        <p:nvSpPr>
          <p:cNvPr id="169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31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32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3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33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F339D-430D-4CE3-B0F3-D52ED0AA011D}" type="slidenum">
              <a:rPr lang="de-DE"/>
              <a:pPr/>
              <a:t>4</a:t>
            </a:fld>
            <a:endParaRPr lang="de-DE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6BB164-DC35-4D90-ABE6-24467A829C73}" type="slidenum">
              <a:rPr lang="en-GB"/>
              <a:pPr/>
              <a:t>5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Struckturen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durchgehen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Warum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normalleitend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/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supraleitend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CH-Design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Solenoid-Design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Kryomodul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4548A-B390-4283-860B-389131889971}" type="slidenum">
              <a:rPr lang="de-DE"/>
              <a:pPr/>
              <a:t>10</a:t>
            </a:fld>
            <a:endParaRPr lang="de-DE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92163"/>
            <a:ext cx="5054600" cy="3790950"/>
          </a:xfrm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605" y="4902927"/>
            <a:ext cx="5212564" cy="4578901"/>
          </a:xfrm>
        </p:spPr>
        <p:txBody>
          <a:bodyPr/>
          <a:lstStyle/>
          <a:p>
            <a:pPr algn="just"/>
            <a:endParaRPr lang="en-GB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4548A-B390-4283-860B-389131889971}" type="slidenum">
              <a:rPr lang="de-DE"/>
              <a:pPr/>
              <a:t>11</a:t>
            </a:fld>
            <a:endParaRPr lang="de-DE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2988" y="792163"/>
            <a:ext cx="5054600" cy="3790950"/>
          </a:xfrm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605" y="4902927"/>
            <a:ext cx="5212564" cy="4578901"/>
          </a:xfrm>
        </p:spPr>
        <p:txBody>
          <a:bodyPr/>
          <a:lstStyle/>
          <a:p>
            <a:pPr algn="just"/>
            <a:endParaRPr lang="en-GB"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AEC872-ECE9-4B9D-A975-461428542898}" type="slidenum">
              <a:rPr lang="en-GB"/>
              <a:pPr/>
              <a:t>12</a:t>
            </a:fld>
            <a:endParaRPr lang="en-GB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Schwingkreis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Design CH1/2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abgeschlossen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Einbuchtungen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für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Tripletts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H211 mode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FB0C05-446A-4D54-9CF3-020B58CC61F9}" type="slidenum">
              <a:rPr lang="en-GB"/>
              <a:pPr/>
              <a:t>13</a:t>
            </a:fld>
            <a:endParaRPr lang="en-GB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78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6753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687488" algn="l"/>
                <a:tab pos="1374976" algn="l"/>
                <a:tab pos="2062463" algn="l"/>
                <a:tab pos="2749951" algn="l"/>
                <a:tab pos="3437439" algn="l"/>
                <a:tab pos="4124927" algn="l"/>
                <a:tab pos="4812415" algn="l"/>
                <a:tab pos="5499903" algn="l"/>
              </a:tabLst>
            </a:pP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Aufbau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eines</a:t>
            </a:r>
            <a:r>
              <a:rPr lang="en-GB" sz="19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900" dirty="0" err="1">
                <a:latin typeface="Arial" charset="0"/>
                <a:ea typeface="WenQuanYi Micro Hei" charset="0"/>
                <a:cs typeface="WenQuanYi Micro Hei" charset="0"/>
              </a:rPr>
              <a:t>Teststandes</a:t>
            </a:r>
            <a:endParaRPr lang="en-GB" sz="1900" dirty="0">
              <a:latin typeface="Arial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-6350" y="0"/>
            <a:ext cx="257175" cy="6858000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20" descr="LinacAGSymbol"/>
          <p:cNvPicPr>
            <a:picLocks noChangeAspect="1" noChangeArrowheads="1"/>
          </p:cNvPicPr>
          <p:nvPr userDrawn="1"/>
        </p:nvPicPr>
        <p:blipFill>
          <a:blip r:embed="rId2" cstate="print"/>
          <a:srcRect l="5910" t="7178" r="8865" b="12561"/>
          <a:stretch>
            <a:fillRect/>
          </a:stretch>
        </p:blipFill>
        <p:spPr bwMode="auto">
          <a:xfrm>
            <a:off x="152400" y="44450"/>
            <a:ext cx="6318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900113" y="77842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  <p:sp>
        <p:nvSpPr>
          <p:cNvPr id="10" name="Datumsplatzhalter 3"/>
          <p:cNvSpPr>
            <a:spLocks/>
          </p:cNvSpPr>
          <p:nvPr userDrawn="1"/>
        </p:nvSpPr>
        <p:spPr bwMode="auto">
          <a:xfrm>
            <a:off x="250825" y="6635750"/>
            <a:ext cx="1727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>
                <a:solidFill>
                  <a:schemeClr val="bg1"/>
                </a:solidFill>
                <a:latin typeface="Calibri" pitchFamily="34" charset="0"/>
              </a:rPr>
              <a:t>H. Podlech</a:t>
            </a:r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4025900" y="6597650"/>
            <a:ext cx="1085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Times New Roman" pitchFamily="18" charset="0"/>
              </a:rPr>
              <a:pPr algn="ctr">
                <a:defRPr/>
              </a:pPr>
              <a:t>‹#›</a:t>
            </a:fld>
            <a:endParaRPr lang="de-DE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24" descr="Logo_Uni_transpar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5" y="23813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umsplatzhalter 3"/>
          <p:cNvSpPr>
            <a:spLocks/>
          </p:cNvSpPr>
          <p:nvPr userDrawn="1"/>
        </p:nvSpPr>
        <p:spPr bwMode="auto">
          <a:xfrm rot="16200000">
            <a:off x="-1696244" y="3205957"/>
            <a:ext cx="36417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algn="ctr" defTabSz="914400">
              <a:defRPr/>
            </a:pPr>
            <a:endParaRPr lang="de-DE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5" name="Picture 1" descr="D:\Podlech\BILDER\LOGO\MYRRHA.jpg"/>
          <p:cNvPicPr>
            <a:picLocks noChangeAspect="1" noChangeArrowheads="1"/>
          </p:cNvPicPr>
          <p:nvPr userDrawn="1"/>
        </p:nvPicPr>
        <p:blipFill>
          <a:blip r:embed="rId4"/>
          <a:srcRect t="17078" b="7006"/>
          <a:stretch>
            <a:fillRect/>
          </a:stretch>
        </p:blipFill>
        <p:spPr bwMode="auto">
          <a:xfrm>
            <a:off x="7225723" y="19050"/>
            <a:ext cx="680027" cy="459855"/>
          </a:xfrm>
          <a:prstGeom prst="rect">
            <a:avLst/>
          </a:prstGeom>
          <a:noFill/>
        </p:spPr>
      </p:pic>
      <p:pic>
        <p:nvPicPr>
          <p:cNvPr id="16" name="Picture 2" descr="D:\Podlech\BILDER\LOGO\MAX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76200"/>
            <a:ext cx="3781424" cy="35377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F16E09-6B37-4AC3-A69F-3A6637D75B3A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340F93-A64A-4EBB-A733-1473F61007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4CECD7-63D3-45AF-BE11-F0830D16BCC2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D501BAF-9311-4D46-9553-E39F0B7496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399" y="573421"/>
            <a:ext cx="7673846" cy="1034463"/>
          </a:xfrm>
          <a:prstGeom prst="rect">
            <a:avLst/>
          </a:prstGeom>
        </p:spPr>
        <p:txBody>
          <a:bodyPr lIns="80175" tIns="40087" rIns="80175" bIns="4008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4399" y="1777893"/>
            <a:ext cx="7673846" cy="1976718"/>
          </a:xfrm>
          <a:prstGeom prst="rect">
            <a:avLst/>
          </a:prstGeom>
        </p:spPr>
        <p:txBody>
          <a:bodyPr lIns="80175" tIns="40087" rIns="80175" bIns="4008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4399" y="3892923"/>
            <a:ext cx="7673846" cy="1978159"/>
          </a:xfrm>
          <a:prstGeom prst="rect">
            <a:avLst/>
          </a:prstGeom>
        </p:spPr>
        <p:txBody>
          <a:bodyPr lIns="80175" tIns="40087" rIns="80175" bIns="4008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>
          <a:xfrm>
            <a:off x="734398" y="5977698"/>
            <a:ext cx="1985996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r>
              <a:rPr lang="en-GB"/>
              <a:t>15.03.2012</a:t>
            </a:r>
          </a:p>
          <a:p>
            <a:r>
              <a:rPr lang="en-GB"/>
              <a:t>Dominik Mäder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>
          <a:xfrm>
            <a:off x="3593256" y="5977698"/>
            <a:ext cx="2701390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>
          <a:xfrm>
            <a:off x="6422249" y="5977698"/>
            <a:ext cx="1985996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fld id="{F5419392-34B9-474D-9BF2-50445C59B4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D072-C457-47DD-8E55-05952CC45D22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B6C3-B7E0-481A-9815-41052F4CC8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F492-BC1A-480A-9218-3B2801E17270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1893-119B-4CEA-B0FB-7C28F729A4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1CF3-693F-496F-AB00-817FCC2A6981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FEE-8C8E-4F0F-9337-FB50C23595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106C-10E2-460A-AB7B-970DE5DC93B0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F1CA-ED9F-4074-8B59-CF24D3DEA2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F12D-CA87-4A2F-B675-9FB88CB9A747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A1B9-C52A-41A1-B3CD-6B488769DE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842F-4D4A-42BB-B436-965B53C01E89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8BBB-069F-4B5F-9B96-7E81253E02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F20E92-2AC6-47EB-AE4F-2C2D2ED640E6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B6D9530-47B3-43FD-B46A-4918E818C5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1F00-D6F7-44DB-9A3D-7579CF7F0B8D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BEFF-15A9-4941-867E-528294C898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EF92-3D28-4170-996E-26C8FE6A93D7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A93C-C087-4F40-91A4-D52E757A68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28D8-FE56-45E7-82C5-03935562E34C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61F16-D1B7-4308-871E-884D3C9557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3719-5171-461A-9160-3FE5EE535846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4D02-51B5-4A8C-994F-494E3E52A7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4F970-01FA-45A1-A6D3-274144D6376F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49E7-63C8-4450-BB71-6E87B78329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B83699B-9F0A-4344-9B14-C46BB4358CBD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F235588-63C1-43AC-9DF6-34F9E65F1F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A9967E6-C8AE-4243-81E2-FA8662A74C86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55DC09-A84D-471B-8175-31509BC702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DC8FEE0-9AC8-45AF-9CE2-5EF1A80A1DDB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FE08056-4DD7-41AB-AC6E-765637E684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8A175E2-2B0D-4B9F-9E68-0A0CC06A770F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823F4-8C10-4773-B8C2-68187A8B08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885E26-3AA7-4931-9F5B-E9CF1CE3FAD1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0C2D1D4-1B26-4921-A7CE-B76355E866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51277A-BF19-4AA3-97FF-F95533AC418D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396215C-3E08-4A61-9BC9-40ADD890EF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1708C9-FD83-4870-9322-8DFBF9699393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20016" tIns="10008" rIns="20016" bIns="1000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D97754-3B24-4435-89A7-0BA0BA3EAD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jpeg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/>
          <p:nvPr userDrawn="1"/>
        </p:nvCxnSpPr>
        <p:spPr>
          <a:xfrm rot="10800000">
            <a:off x="306388" y="1601788"/>
            <a:ext cx="293068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Grafik 31" descr="hiclogo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9913" y="152398"/>
            <a:ext cx="1263650" cy="3704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6350" y="0"/>
            <a:ext cx="257175" cy="6858000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" name="Picture 20" descr="LinacAGSymbol"/>
          <p:cNvPicPr>
            <a:picLocks noChangeAspect="1" noChangeArrowheads="1"/>
          </p:cNvPicPr>
          <p:nvPr userDrawn="1"/>
        </p:nvPicPr>
        <p:blipFill>
          <a:blip r:embed="rId16" cstate="print"/>
          <a:srcRect l="5910" t="7178" r="8865" b="12561"/>
          <a:stretch>
            <a:fillRect/>
          </a:stretch>
        </p:blipFill>
        <p:spPr bwMode="auto">
          <a:xfrm>
            <a:off x="152400" y="44450"/>
            <a:ext cx="6318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1"/>
          <p:cNvSpPr txBox="1">
            <a:spLocks noChangeArrowheads="1"/>
          </p:cNvSpPr>
          <p:nvPr userDrawn="1"/>
        </p:nvSpPr>
        <p:spPr bwMode="auto">
          <a:xfrm>
            <a:off x="900113" y="77842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  <p:sp>
        <p:nvSpPr>
          <p:cNvPr id="20" name="Datumsplatzhalter 3"/>
          <p:cNvSpPr>
            <a:spLocks/>
          </p:cNvSpPr>
          <p:nvPr userDrawn="1"/>
        </p:nvSpPr>
        <p:spPr bwMode="auto">
          <a:xfrm>
            <a:off x="250825" y="6635750"/>
            <a:ext cx="1727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>
                <a:solidFill>
                  <a:schemeClr val="bg1"/>
                </a:solidFill>
                <a:latin typeface="Calibri" pitchFamily="34" charset="0"/>
              </a:rPr>
              <a:t>H. Podlech</a:t>
            </a: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4025900" y="6597650"/>
            <a:ext cx="1085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Times New Roman" pitchFamily="18" charset="0"/>
              </a:rPr>
              <a:pPr algn="ctr">
                <a:defRPr/>
              </a:pPr>
              <a:t>‹#›</a:t>
            </a:fld>
            <a:endParaRPr lang="de-DE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2" name="Picture 24" descr="Logo_Uni_transparen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45475" y="23813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Datumsplatzhalter 3"/>
          <p:cNvSpPr>
            <a:spLocks/>
          </p:cNvSpPr>
          <p:nvPr userDrawn="1"/>
        </p:nvSpPr>
        <p:spPr bwMode="auto">
          <a:xfrm rot="16200000">
            <a:off x="-1696244" y="3205957"/>
            <a:ext cx="36417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algn="ctr" defTabSz="914400">
              <a:defRPr/>
            </a:pPr>
            <a:r>
              <a:rPr lang="de-DE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de-DE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1" descr="D:\Podlech\BILDER\LOGO\MYRRHA.jpg"/>
          <p:cNvPicPr>
            <a:picLocks noChangeAspect="1" noChangeArrowheads="1"/>
          </p:cNvPicPr>
          <p:nvPr userDrawn="1"/>
        </p:nvPicPr>
        <p:blipFill>
          <a:blip r:embed="rId18"/>
          <a:srcRect t="17078" b="7006"/>
          <a:stretch>
            <a:fillRect/>
          </a:stretch>
        </p:blipFill>
        <p:spPr bwMode="auto">
          <a:xfrm>
            <a:off x="7282873" y="19050"/>
            <a:ext cx="680027" cy="459855"/>
          </a:xfrm>
          <a:prstGeom prst="rect">
            <a:avLst/>
          </a:prstGeom>
          <a:noFill/>
        </p:spPr>
      </p:pic>
      <p:pic>
        <p:nvPicPr>
          <p:cNvPr id="24" name="Picture 2" descr="D:\Podlech\BILDER\LOGO\MAX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200400" y="76200"/>
            <a:ext cx="3781424" cy="3537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59504-24FD-4427-A72A-3A4C03BDE459}" type="datetimeFigureOut">
              <a:rPr lang="de-DE"/>
              <a:pPr>
                <a:defRPr/>
              </a:pPr>
              <a:t>2012-05-07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5C9C81-F9B1-404A-B300-CA3AF0394F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gif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2.emf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jpeg"/><Relationship Id="rId11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382712" y="1000125"/>
            <a:ext cx="663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MYRRHA </a:t>
            </a:r>
            <a:r>
              <a:rPr lang="de-DE" sz="2400" b="1" dirty="0" err="1" smtClean="0">
                <a:solidFill>
                  <a:srgbClr val="000099"/>
                </a:solidFill>
              </a:rPr>
              <a:t>Injector</a:t>
            </a:r>
            <a:r>
              <a:rPr lang="de-DE" sz="2400" b="1" dirty="0" smtClean="0">
                <a:solidFill>
                  <a:srgbClr val="000099"/>
                </a:solidFill>
              </a:rPr>
              <a:t> Design and </a:t>
            </a:r>
            <a:r>
              <a:rPr lang="de-DE" sz="2400" b="1" dirty="0" err="1" smtClean="0">
                <a:solidFill>
                  <a:srgbClr val="000099"/>
                </a:solidFill>
              </a:rPr>
              <a:t>Related</a:t>
            </a:r>
            <a:r>
              <a:rPr lang="de-DE" sz="2400" b="1" dirty="0" smtClean="0">
                <a:solidFill>
                  <a:srgbClr val="000099"/>
                </a:solidFill>
              </a:rPr>
              <a:t> R&amp;D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3900" y="1836738"/>
            <a:ext cx="7953375" cy="14487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Open Collaboration Meeting on Superconducting Linacs for 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High Power Proton Beams (SLHiPP-2)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LNS-INFN Catania</a:t>
            </a:r>
          </a:p>
          <a:p>
            <a:pPr algn="ctr">
              <a:spcBef>
                <a:spcPct val="50000"/>
              </a:spcBef>
            </a:pPr>
            <a:r>
              <a:rPr lang="en-US" sz="1600" dirty="0" smtClean="0"/>
              <a:t>3.-4. May 2012</a:t>
            </a:r>
            <a:endParaRPr lang="en-US" sz="1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48581" y="4854903"/>
            <a:ext cx="6707187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err="1"/>
              <a:t>Holger</a:t>
            </a:r>
            <a:r>
              <a:rPr lang="en-US" sz="1400" dirty="0"/>
              <a:t> J. </a:t>
            </a:r>
            <a:r>
              <a:rPr lang="en-US" sz="1400" dirty="0" smtClean="0"/>
              <a:t>Podlech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H. Klein, D. </a:t>
            </a:r>
            <a:r>
              <a:rPr lang="en-US" sz="1400" dirty="0" err="1" smtClean="0"/>
              <a:t>Mäder</a:t>
            </a:r>
            <a:r>
              <a:rPr lang="en-US" sz="1400" dirty="0" smtClean="0"/>
              <a:t>, R. Ratzinger, A. Schempp, R. Tiede, M. Vossberg, C. Zhang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Institute for Applied Physics (IAP)</a:t>
            </a:r>
          </a:p>
          <a:p>
            <a:pPr algn="ctr"/>
            <a:r>
              <a:rPr lang="en-US" sz="1400" dirty="0" smtClean="0"/>
              <a:t>University of Frankfurt, Germany</a:t>
            </a:r>
            <a:endParaRPr lang="en-US" sz="1400" dirty="0"/>
          </a:p>
        </p:txBody>
      </p:sp>
      <p:pic>
        <p:nvPicPr>
          <p:cNvPr id="9" name="Picture 11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3806989"/>
            <a:ext cx="1019969" cy="7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90" name="Grafik 13" descr="PICT00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774" y="1076326"/>
            <a:ext cx="5517173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1291" name="Textfeld 4"/>
          <p:cNvSpPr txBox="1">
            <a:spLocks noChangeArrowheads="1"/>
          </p:cNvSpPr>
          <p:nvPr/>
        </p:nvSpPr>
        <p:spPr bwMode="auto">
          <a:xfrm>
            <a:off x="981074" y="5827713"/>
            <a:ext cx="745734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1800" u="none" dirty="0">
                <a:latin typeface="Calibri" pitchFamily="34" charset="0"/>
                <a:cs typeface="Arial" pitchFamily="34" charset="0"/>
              </a:rPr>
              <a:t>High Power </a:t>
            </a:r>
            <a:r>
              <a:rPr lang="de-DE" sz="1800" u="none" dirty="0" smtClean="0">
                <a:latin typeface="Calibri" pitchFamily="34" charset="0"/>
                <a:cs typeface="Arial" pitchFamily="34" charset="0"/>
              </a:rPr>
              <a:t>cw-RFQ 50 </a:t>
            </a:r>
            <a:r>
              <a:rPr lang="de-DE" sz="1800" u="none" dirty="0">
                <a:latin typeface="Calibri" pitchFamily="34" charset="0"/>
                <a:cs typeface="Arial" pitchFamily="34" charset="0"/>
              </a:rPr>
              <a:t>kW/m thermal power </a:t>
            </a:r>
            <a:r>
              <a:rPr lang="de-DE" sz="1800" u="none" dirty="0" err="1">
                <a:latin typeface="Calibri" pitchFamily="34" charset="0"/>
                <a:cs typeface="Arial" pitchFamily="34" charset="0"/>
              </a:rPr>
              <a:t>load</a:t>
            </a:r>
            <a:endParaRPr lang="de-DE" sz="1800" u="none" dirty="0">
              <a:latin typeface="Calibri" pitchFamily="34" charset="0"/>
              <a:cs typeface="Arial" pitchFamily="34" charset="0"/>
            </a:endParaRPr>
          </a:p>
          <a:p>
            <a:pPr algn="ctr" eaLnBrk="1" hangingPunct="1"/>
            <a:r>
              <a:rPr lang="de-DE" sz="1800" u="none" dirty="0" smtClean="0">
                <a:latin typeface="Calibri" pitchFamily="34" charset="0"/>
                <a:cs typeface="Arial" pitchFamily="34" charset="0"/>
              </a:rPr>
              <a:t>(A. Schempp, IAP,  A. Bechtold</a:t>
            </a:r>
            <a:r>
              <a:rPr lang="de-DE" sz="1800" u="none" dirty="0">
                <a:latin typeface="Calibri" pitchFamily="34" charset="0"/>
                <a:cs typeface="Arial" pitchFamily="34" charset="0"/>
              </a:rPr>
              <a:t>, </a:t>
            </a:r>
            <a:r>
              <a:rPr lang="de-DE" sz="1800" u="none" dirty="0" smtClean="0">
                <a:latin typeface="Calibri" pitchFamily="34" charset="0"/>
                <a:cs typeface="Arial" pitchFamily="34" charset="0"/>
              </a:rPr>
              <a:t>NTG)</a:t>
            </a:r>
            <a:endParaRPr lang="de-DE" sz="1800" u="none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36713" y="528638"/>
            <a:ext cx="6119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buFont typeface="Wingdings" pitchFamily="2" charset="2"/>
              <a:buNone/>
            </a:pPr>
            <a:r>
              <a:rPr lang="en-US" sz="2300" b="1" dirty="0" smtClean="0">
                <a:solidFill>
                  <a:srgbClr val="000099"/>
                </a:solidFill>
              </a:rPr>
              <a:t>CH-Cavities</a:t>
            </a:r>
            <a:endParaRPr lang="en-US" sz="2300" b="1" dirty="0">
              <a:solidFill>
                <a:srgbClr val="000099"/>
              </a:solidFill>
            </a:endParaRPr>
          </a:p>
        </p:txBody>
      </p:sp>
      <p:pic>
        <p:nvPicPr>
          <p:cNvPr id="5" name="Picture 10" descr="Juni2006_6"/>
          <p:cNvPicPr>
            <a:picLocks noChangeAspect="1" noChangeArrowheads="1"/>
          </p:cNvPicPr>
          <p:nvPr/>
        </p:nvPicPr>
        <p:blipFill>
          <a:blip r:embed="rId3"/>
          <a:srcRect l="22814" r="23311"/>
          <a:stretch>
            <a:fillRect/>
          </a:stretch>
        </p:blipFill>
        <p:spPr bwMode="auto">
          <a:xfrm>
            <a:off x="627797" y="571787"/>
            <a:ext cx="2306471" cy="2955013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408133" y="1080891"/>
            <a:ext cx="5258192" cy="21258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 smtClean="0">
                <a:solidFill>
                  <a:srgbClr val="800000"/>
                </a:solidFill>
              </a:rPr>
              <a:t>CH</a:t>
            </a:r>
            <a:r>
              <a:rPr lang="de-DE" sz="2400" dirty="0" smtClean="0"/>
              <a:t>-</a:t>
            </a:r>
            <a:r>
              <a:rPr lang="de-DE" sz="2400" dirty="0" err="1" smtClean="0"/>
              <a:t>Structure</a:t>
            </a:r>
            <a:endParaRPr lang="de-DE" sz="2400" dirty="0"/>
          </a:p>
          <a:p>
            <a:pPr algn="ctr">
              <a:spcBef>
                <a:spcPct val="50000"/>
              </a:spcBef>
            </a:pPr>
            <a:r>
              <a:rPr lang="de-DE" sz="2400" b="1" dirty="0" smtClean="0">
                <a:solidFill>
                  <a:srgbClr val="800000"/>
                </a:solidFill>
              </a:rPr>
              <a:t>C</a:t>
            </a:r>
            <a:r>
              <a:rPr lang="de-DE" sz="2400" dirty="0" smtClean="0"/>
              <a:t>rossbar-</a:t>
            </a:r>
            <a:r>
              <a:rPr lang="de-DE" sz="2400" b="1" dirty="0" smtClean="0">
                <a:solidFill>
                  <a:srgbClr val="800000"/>
                </a:solidFill>
              </a:rPr>
              <a:t>H</a:t>
            </a:r>
            <a:r>
              <a:rPr lang="de-DE" sz="2400" dirty="0" smtClean="0"/>
              <a:t>-Mode-</a:t>
            </a:r>
            <a:r>
              <a:rPr lang="de-DE" sz="2400" dirty="0" err="1" smtClean="0"/>
              <a:t>Structure</a:t>
            </a:r>
            <a:endParaRPr lang="de-DE" sz="2400" dirty="0" smtClean="0"/>
          </a:p>
          <a:p>
            <a:pPr algn="ctr">
              <a:spcBef>
                <a:spcPct val="50000"/>
              </a:spcBef>
            </a:pPr>
            <a:r>
              <a:rPr lang="de-DE" sz="2400" dirty="0" err="1" smtClean="0"/>
              <a:t>rt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sc</a:t>
            </a:r>
            <a:r>
              <a:rPr lang="de-DE" sz="2400" dirty="0" smtClean="0"/>
              <a:t> multi-</a:t>
            </a:r>
            <a:r>
              <a:rPr lang="de-DE" sz="2400" dirty="0" err="1" smtClean="0"/>
              <a:t>cell</a:t>
            </a:r>
            <a:r>
              <a:rPr lang="de-DE" sz="2400" dirty="0" smtClean="0"/>
              <a:t> </a:t>
            </a:r>
            <a:r>
              <a:rPr lang="de-DE" sz="2400" dirty="0" err="1" smtClean="0"/>
              <a:t>cavity</a:t>
            </a:r>
            <a:endParaRPr lang="de-DE" sz="2400" dirty="0" smtClean="0"/>
          </a:p>
          <a:p>
            <a:pPr algn="ctr">
              <a:spcBef>
                <a:spcPct val="50000"/>
              </a:spcBef>
            </a:pPr>
            <a:r>
              <a:rPr lang="de-DE" sz="2400" dirty="0" smtClean="0"/>
              <a:t>KONUS </a:t>
            </a:r>
            <a:r>
              <a:rPr lang="de-DE" sz="2400" dirty="0" err="1" smtClean="0"/>
              <a:t>or</a:t>
            </a:r>
            <a:r>
              <a:rPr lang="de-DE" sz="2400" dirty="0" smtClean="0"/>
              <a:t> EQUUS Beam Dynamics</a:t>
            </a:r>
            <a:endParaRPr lang="de-DE" sz="2400" dirty="0"/>
          </a:p>
        </p:txBody>
      </p:sp>
      <p:pic>
        <p:nvPicPr>
          <p:cNvPr id="9" name="Picture 2" descr="ifmiftank1_0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106" y="3178379"/>
            <a:ext cx="3417848" cy="3369625"/>
          </a:xfrm>
          <a:prstGeom prst="rect">
            <a:avLst/>
          </a:prstGeom>
          <a:noFill/>
        </p:spPr>
      </p:pic>
      <p:pic>
        <p:nvPicPr>
          <p:cNvPr id="10" name="Picture 7" descr="CH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273" y="3630305"/>
            <a:ext cx="2942742" cy="270530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351" y="2988770"/>
            <a:ext cx="3761198" cy="2992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8699" y="573422"/>
            <a:ext cx="7675204" cy="40765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lang="en-GB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CH cavities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892675" y="3360884"/>
          <a:ext cx="3161576" cy="299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2240640" imgH="2105280" progId="">
                  <p:embed/>
                </p:oleObj>
              </mc:Choice>
              <mc:Fallback>
                <p:oleObj r:id="rId5" imgW="2240640" imgH="2105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3360884"/>
                        <a:ext cx="3161576" cy="29924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830" y="730143"/>
            <a:ext cx="2462473" cy="2345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6042538" y="705811"/>
            <a:ext cx="2139392" cy="2777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600075" y="6105525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Dominik Mäder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58224" y="525797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MAX CH-Prototype (</a:t>
            </a:r>
            <a:r>
              <a:rPr lang="en-GB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104899" y="1224035"/>
          <a:ext cx="7197725" cy="508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Acrobat Document" r:id="rId4" imgW="8019977" imgH="5667300" progId="AcroExch.Document.7">
                  <p:embed/>
                </p:oleObj>
              </mc:Choice>
              <mc:Fallback>
                <p:oleObj name="Acrobat Document" r:id="rId4" imgW="8019977" imgH="56673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899" y="1224035"/>
                        <a:ext cx="7197725" cy="5086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58224" y="525797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Parameters MAX CH-Prototype (</a:t>
            </a:r>
            <a:r>
              <a:rPr lang="en-GB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353"/>
          <p:cNvGraphicFramePr>
            <a:graphicFrameLocks noGrp="1"/>
          </p:cNvGraphicFramePr>
          <p:nvPr/>
        </p:nvGraphicFramePr>
        <p:xfrm>
          <a:off x="432541" y="1193235"/>
          <a:ext cx="4903733" cy="4425715"/>
        </p:xfrm>
        <a:graphic>
          <a:graphicData uri="http://schemas.openxmlformats.org/drawingml/2006/table">
            <a:tbl>
              <a:tblPr/>
              <a:tblGrid>
                <a:gridCol w="2119590"/>
                <a:gridCol w="1295764"/>
                <a:gridCol w="1488379"/>
              </a:tblGrid>
              <a:tr h="239783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Structure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MHz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Duty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cycle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inner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382.5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Diameter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674.6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Aperture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diameter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mm 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Effective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voltage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kV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325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Q-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(90% MWS)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---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12300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r>
                        <a:rPr kumimoji="0" lang="de-DE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(90% MWS)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W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de-DE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kW 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kW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P/L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kW/m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751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7558" marR="97558" marT="48778" marB="4877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72705" name="Picture 1" descr="D:\Podlech\PROJEKTE\FRANZ\Sender\L100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202" y="1284934"/>
            <a:ext cx="3297984" cy="43973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734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RT Part: Comparison RF Power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179042"/>
            <a:ext cx="8477250" cy="53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734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Code Benchmarking (LORASR-WINTRACE)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8512" y="1185185"/>
            <a:ext cx="5267325" cy="528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6486525" y="14382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LORASR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229475" y="27622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WINTRACE</a:t>
            </a: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 rot="5400000" flipH="1" flipV="1">
            <a:off x="6915150" y="1924050"/>
            <a:ext cx="476250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10800000">
            <a:off x="7115176" y="2476501"/>
            <a:ext cx="638175" cy="333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8224" y="525797"/>
            <a:ext cx="7675204" cy="36955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MYRRHA sc </a:t>
            </a:r>
            <a:r>
              <a:rPr lang="en-GB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 cavities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15838" y="1161486"/>
          <a:ext cx="3629907" cy="228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r:id="rId4" imgW="4244760" imgH="2512440" progId="">
                  <p:embed/>
                </p:oleObj>
              </mc:Choice>
              <mc:Fallback>
                <p:oleObj r:id="rId4" imgW="4244760" imgH="2512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838" y="1161486"/>
                        <a:ext cx="3629907" cy="2280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21207" y="3884680"/>
            <a:ext cx="544351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 dirty="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CH3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65435" y="3610616"/>
            <a:ext cx="544350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CH4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68620" y="3452133"/>
            <a:ext cx="544351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CH5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496696" y="3426199"/>
            <a:ext cx="544350" cy="31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78912" tIns="53376" rIns="78912" bIns="39456"/>
          <a:lstStyle/>
          <a:p>
            <a:r>
              <a:rPr lang="en-GB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t>CH6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9031" y="4256074"/>
            <a:ext cx="1238024" cy="19997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4616" y="3950634"/>
            <a:ext cx="1342549" cy="2309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5086" y="3809440"/>
            <a:ext cx="1406352" cy="24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37867" y="3805118"/>
            <a:ext cx="1459293" cy="2463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223871" y="1162302"/>
            <a:ext cx="1888258" cy="1978158"/>
            <a:chOff x="154" y="2701"/>
            <a:chExt cx="1391" cy="1373"/>
          </a:xfrm>
        </p:grpSpPr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5" y="2701"/>
              <a:ext cx="1360" cy="1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154" y="3910"/>
              <a:ext cx="1363" cy="1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55584" rIns="90000" bIns="45000"/>
            <a:lstStyle/>
            <a:p>
              <a:pPr algn="ctr">
                <a:tabLst>
                  <a:tab pos="634716" algn="l"/>
                  <a:tab pos="1269431" algn="l"/>
                </a:tabLst>
              </a:pPr>
              <a:r>
                <a:rPr lang="en-GB" sz="11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First CH </a:t>
              </a:r>
              <a:r>
                <a:rPr lang="en-GB" sz="1100" dirty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(sc) </a:t>
              </a:r>
              <a:r>
                <a:rPr lang="en-GB" sz="1100" dirty="0" smtClean="0">
                  <a:solidFill>
                    <a:srgbClr val="000000"/>
                  </a:solidFill>
                  <a:ea typeface="WenQuanYi Micro Hei" charset="0"/>
                  <a:cs typeface="WenQuanYi Micro Hei" charset="0"/>
                </a:rPr>
                <a:t>prototype</a:t>
              </a:r>
              <a:endParaRPr lang="en-GB" sz="1100" dirty="0">
                <a:solidFill>
                  <a:srgbClr val="000000"/>
                </a:solidFill>
                <a:ea typeface="WenQuanYi Micro Hei" charset="0"/>
                <a:cs typeface="WenQuanYi Micro Hei" charset="0"/>
              </a:endParaRPr>
            </a:p>
          </p:txBody>
        </p:sp>
      </p:grpSp>
      <p:pic>
        <p:nvPicPr>
          <p:cNvPr id="81923" name="Picture 3" descr="D:\Podlech\BILDER\EUROTRANS\MAX\MYRRHA_Design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92124" y="1002189"/>
            <a:ext cx="2787974" cy="218353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858224" y="525797"/>
            <a:ext cx="7675204" cy="417178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Field Distribution – Gap voltage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533" y="3362326"/>
            <a:ext cx="4001958" cy="2549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218" y="1419225"/>
            <a:ext cx="4287958" cy="3277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372100" y="1847850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sc</a:t>
            </a:r>
            <a:r>
              <a:rPr lang="de-DE" dirty="0" smtClean="0"/>
              <a:t> CH-cavity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5" descr="325MHz CH mit vessel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575" y="1160463"/>
            <a:ext cx="7164388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Gerade Verbindung mit Pfeil 1"/>
          <p:cNvCxnSpPr/>
          <p:nvPr/>
        </p:nvCxnSpPr>
        <p:spPr>
          <a:xfrm flipV="1">
            <a:off x="3008313" y="5435600"/>
            <a:ext cx="720725" cy="433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/>
          <p:cNvCxnSpPr/>
          <p:nvPr/>
        </p:nvCxnSpPr>
        <p:spPr>
          <a:xfrm>
            <a:off x="4424363" y="1576388"/>
            <a:ext cx="1576387" cy="14414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mit Pfeil 3"/>
          <p:cNvCxnSpPr/>
          <p:nvPr/>
        </p:nvCxnSpPr>
        <p:spPr>
          <a:xfrm flipH="1">
            <a:off x="6802438" y="1573213"/>
            <a:ext cx="1339850" cy="1184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H="1">
            <a:off x="6875463" y="1573213"/>
            <a:ext cx="1266825" cy="26955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 flipV="1">
            <a:off x="5586413" y="5426075"/>
            <a:ext cx="576262" cy="5762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6162675" y="5210175"/>
            <a:ext cx="0" cy="7921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9" name="Textfeld 22"/>
          <p:cNvSpPr txBox="1">
            <a:spLocks noChangeArrowheads="1"/>
          </p:cNvSpPr>
          <p:nvPr/>
        </p:nvSpPr>
        <p:spPr bwMode="auto">
          <a:xfrm>
            <a:off x="3073400" y="11604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Bellow Tuner</a:t>
            </a:r>
          </a:p>
        </p:txBody>
      </p:sp>
      <p:sp>
        <p:nvSpPr>
          <p:cNvPr id="5130" name="Textfeld 23"/>
          <p:cNvSpPr txBox="1">
            <a:spLocks noChangeArrowheads="1"/>
          </p:cNvSpPr>
          <p:nvPr/>
        </p:nvSpPr>
        <p:spPr bwMode="auto">
          <a:xfrm>
            <a:off x="7208838" y="1155700"/>
            <a:ext cx="186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err="1"/>
              <a:t>Static</a:t>
            </a:r>
            <a:r>
              <a:rPr lang="de-DE" sz="2000" dirty="0"/>
              <a:t> Tuners</a:t>
            </a:r>
          </a:p>
        </p:txBody>
      </p:sp>
      <p:sp>
        <p:nvSpPr>
          <p:cNvPr id="5131" name="Textfeld 24"/>
          <p:cNvSpPr txBox="1">
            <a:spLocks noChangeArrowheads="1"/>
          </p:cNvSpPr>
          <p:nvPr/>
        </p:nvSpPr>
        <p:spPr bwMode="auto">
          <a:xfrm>
            <a:off x="2058988" y="59356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Helium </a:t>
            </a:r>
            <a:r>
              <a:rPr lang="de-DE" sz="2000" dirty="0" err="1"/>
              <a:t>Vessel</a:t>
            </a:r>
            <a:endParaRPr lang="de-DE" sz="2000" dirty="0"/>
          </a:p>
        </p:txBody>
      </p:sp>
      <p:sp>
        <p:nvSpPr>
          <p:cNvPr id="5132" name="Textfeld 25"/>
          <p:cNvSpPr txBox="1">
            <a:spLocks noChangeArrowheads="1"/>
          </p:cNvSpPr>
          <p:nvPr/>
        </p:nvSpPr>
        <p:spPr bwMode="auto">
          <a:xfrm>
            <a:off x="5522913" y="5935663"/>
            <a:ext cx="223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err="1"/>
              <a:t>Coupler</a:t>
            </a:r>
            <a:r>
              <a:rPr lang="de-DE" sz="2000" dirty="0"/>
              <a:t> </a:t>
            </a:r>
            <a:r>
              <a:rPr lang="de-DE" sz="2000" dirty="0" err="1"/>
              <a:t>Flanges</a:t>
            </a:r>
            <a:endParaRPr lang="de-DE" sz="2000" dirty="0"/>
          </a:p>
        </p:txBody>
      </p:sp>
      <p:sp>
        <p:nvSpPr>
          <p:cNvPr id="5156" name="Rectangle 4"/>
          <p:cNvSpPr>
            <a:spLocks noChangeArrowheads="1"/>
          </p:cNvSpPr>
          <p:nvPr/>
        </p:nvSpPr>
        <p:spPr bwMode="auto">
          <a:xfrm>
            <a:off x="2073275" y="523875"/>
            <a:ext cx="5600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325 MHz CH-Prototype</a:t>
            </a:r>
            <a:endParaRPr lang="de-DE" sz="2400" b="1" dirty="0">
              <a:solidFill>
                <a:srgbClr val="003399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rot="5400000" flipH="1" flipV="1">
            <a:off x="2558256" y="3534569"/>
            <a:ext cx="889000" cy="6905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24"/>
          <p:cNvSpPr txBox="1">
            <a:spLocks noChangeArrowheads="1"/>
          </p:cNvSpPr>
          <p:nvPr/>
        </p:nvSpPr>
        <p:spPr bwMode="auto">
          <a:xfrm>
            <a:off x="1125539" y="4325938"/>
            <a:ext cx="17891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err="1" smtClean="0"/>
              <a:t>Praparation</a:t>
            </a:r>
            <a:r>
              <a:rPr lang="de-DE" sz="2000" dirty="0" smtClean="0"/>
              <a:t> </a:t>
            </a:r>
            <a:r>
              <a:rPr lang="de-DE" sz="2000" dirty="0" err="1" smtClean="0"/>
              <a:t>Flanges</a:t>
            </a:r>
            <a:endParaRPr lang="de-DE" sz="2000" dirty="0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2790828" y="4530726"/>
            <a:ext cx="1109660" cy="31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Group 52"/>
          <p:cNvGraphicFramePr>
            <a:graphicFrameLocks/>
          </p:cNvGraphicFramePr>
          <p:nvPr/>
        </p:nvGraphicFramePr>
        <p:xfrm>
          <a:off x="325439" y="731838"/>
          <a:ext cx="2408236" cy="3138744"/>
        </p:xfrm>
        <a:graphic>
          <a:graphicData uri="http://schemas.openxmlformats.org/drawingml/2006/table">
            <a:tbl>
              <a:tblPr/>
              <a:tblGrid>
                <a:gridCol w="1608136"/>
                <a:gridCol w="800100"/>
              </a:tblGrid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0.1545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Frequency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(MHz)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325.224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Cells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9827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bl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-def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(mm) 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Diameter (mm)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 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(MV/m)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/E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0114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[mT/(MV/m)]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/Q</a:t>
                      </a:r>
                      <a:r>
                        <a:rPr kumimoji="0" lang="de-DE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1248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8928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de-DE" sz="1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r>
                        <a:rPr kumimoji="0" lang="de-DE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de-DE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80000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58224" y="630572"/>
            <a:ext cx="7675204" cy="369553"/>
          </a:xfrm>
          <a:ln/>
        </p:spPr>
        <p:txBody>
          <a:bodyPr tIns="8838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The MYRRHA Proton-Driver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D:\Podlech\BILDER\EUROTRANS\MAX\IaM3_home_NEW.ash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33" y="1735137"/>
            <a:ext cx="7724884" cy="381952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892300" y="517525"/>
            <a:ext cx="56007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err="1">
                <a:solidFill>
                  <a:srgbClr val="003399"/>
                </a:solidFill>
              </a:rPr>
              <a:t>Strategy</a:t>
            </a:r>
            <a:r>
              <a:rPr lang="de-DE" sz="2400" b="1" dirty="0">
                <a:solidFill>
                  <a:srgbClr val="003399"/>
                </a:solidFill>
              </a:rPr>
              <a:t> </a:t>
            </a:r>
            <a:r>
              <a:rPr lang="de-DE" sz="2400" b="1" dirty="0" err="1">
                <a:solidFill>
                  <a:srgbClr val="003399"/>
                </a:solidFill>
              </a:rPr>
              <a:t>to</a:t>
            </a:r>
            <a:r>
              <a:rPr lang="de-DE" sz="2400" b="1" dirty="0">
                <a:solidFill>
                  <a:srgbClr val="003399"/>
                </a:solidFill>
              </a:rPr>
              <a:t> H</a:t>
            </a:r>
            <a:r>
              <a:rPr lang="de-DE" sz="2400" b="1" dirty="0" smtClean="0">
                <a:solidFill>
                  <a:srgbClr val="003399"/>
                </a:solidFill>
              </a:rPr>
              <a:t>it </a:t>
            </a:r>
            <a:r>
              <a:rPr lang="de-DE" sz="2400" b="1" dirty="0" err="1">
                <a:solidFill>
                  <a:srgbClr val="003399"/>
                </a:solidFill>
              </a:rPr>
              <a:t>the</a:t>
            </a:r>
            <a:r>
              <a:rPr lang="de-DE" sz="2400" b="1" dirty="0">
                <a:solidFill>
                  <a:srgbClr val="003399"/>
                </a:solidFill>
              </a:rPr>
              <a:t> </a:t>
            </a:r>
            <a:r>
              <a:rPr lang="de-DE" sz="2400" b="1" dirty="0" err="1">
                <a:solidFill>
                  <a:srgbClr val="003399"/>
                </a:solidFill>
              </a:rPr>
              <a:t>F</a:t>
            </a:r>
            <a:r>
              <a:rPr lang="de-DE" sz="2400" b="1" dirty="0" err="1" smtClean="0">
                <a:solidFill>
                  <a:srgbClr val="003399"/>
                </a:solidFill>
              </a:rPr>
              <a:t>requency</a:t>
            </a:r>
            <a:endParaRPr lang="de-DE" sz="2400" b="1" dirty="0">
              <a:solidFill>
                <a:srgbClr val="003399"/>
              </a:solidFill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24221" y="1673225"/>
            <a:ext cx="2647668" cy="3099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de-DE" sz="1400" b="1" dirty="0">
                <a:solidFill>
                  <a:srgbClr val="CC0000"/>
                </a:solidFill>
              </a:rPr>
              <a:t>Bad </a:t>
            </a:r>
            <a:r>
              <a:rPr lang="de-DE" sz="1400" b="1" dirty="0" err="1">
                <a:solidFill>
                  <a:srgbClr val="CC0000"/>
                </a:solidFill>
              </a:rPr>
              <a:t>circumstances</a:t>
            </a:r>
            <a:r>
              <a:rPr lang="de-DE" sz="1400" b="1" dirty="0" smtClean="0">
                <a:solidFill>
                  <a:srgbClr val="CC0000"/>
                </a:solidFill>
              </a:rPr>
              <a:t>:</a:t>
            </a:r>
            <a:endParaRPr lang="de-DE" sz="1400" b="1" dirty="0">
              <a:solidFill>
                <a:srgbClr val="CC0000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687811" y="1673225"/>
            <a:ext cx="2305252" cy="3099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de-DE" sz="1400" b="1" dirty="0" err="1">
                <a:solidFill>
                  <a:srgbClr val="003399"/>
                </a:solidFill>
              </a:rPr>
              <a:t>Countermeasures</a:t>
            </a:r>
            <a:r>
              <a:rPr lang="de-DE" sz="1400" dirty="0" smtClean="0">
                <a:solidFill>
                  <a:srgbClr val="003399"/>
                </a:solidFill>
              </a:rPr>
              <a:t>:</a:t>
            </a:r>
            <a:endParaRPr lang="de-DE" sz="1400" dirty="0">
              <a:solidFill>
                <a:srgbClr val="003399"/>
              </a:solidFill>
            </a:endParaRP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639763" y="2259013"/>
            <a:ext cx="3370262" cy="224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</a:t>
            </a:r>
            <a:r>
              <a:rPr lang="de-DE" sz="1400" b="1" dirty="0" err="1"/>
              <a:t>fabrication</a:t>
            </a:r>
            <a:r>
              <a:rPr lang="de-DE" sz="1400" b="1" dirty="0"/>
              <a:t> </a:t>
            </a:r>
            <a:r>
              <a:rPr lang="de-DE" sz="1400" b="1" dirty="0" err="1"/>
              <a:t>inaccuracy</a:t>
            </a:r>
            <a:r>
              <a:rPr lang="de-DE" sz="1400" b="1" dirty="0"/>
              <a:t> (</a:t>
            </a:r>
            <a:r>
              <a:rPr lang="el-GR" sz="1400" b="1" dirty="0">
                <a:cs typeface="Arial" pitchFamily="34" charset="0"/>
              </a:rPr>
              <a:t>Δ</a:t>
            </a:r>
            <a:r>
              <a:rPr lang="de-DE" sz="1400" b="1" dirty="0">
                <a:cs typeface="Arial" pitchFamily="34" charset="0"/>
              </a:rPr>
              <a:t>f = ? MHz)</a:t>
            </a:r>
            <a:endParaRPr lang="el-GR" sz="1400" b="1" dirty="0"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thermal </a:t>
            </a:r>
            <a:r>
              <a:rPr lang="de-DE" sz="1400" b="1" dirty="0" err="1"/>
              <a:t>shrinkage</a:t>
            </a:r>
            <a:r>
              <a:rPr lang="de-DE" sz="1400" b="1" dirty="0"/>
              <a:t> (</a:t>
            </a:r>
            <a:r>
              <a:rPr lang="el-GR" sz="1400" b="1" dirty="0"/>
              <a:t>Δ</a:t>
            </a:r>
            <a:r>
              <a:rPr lang="de-DE" sz="1400" b="1" dirty="0"/>
              <a:t>f </a:t>
            </a:r>
            <a:r>
              <a:rPr lang="de-DE" sz="1400" b="1" dirty="0">
                <a:cs typeface="Arial" pitchFamily="34" charset="0"/>
              </a:rPr>
              <a:t>≈ +</a:t>
            </a:r>
            <a:r>
              <a:rPr lang="de-DE" sz="1400" b="1" dirty="0" smtClean="0">
                <a:cs typeface="Arial" pitchFamily="34" charset="0"/>
              </a:rPr>
              <a:t>450 </a:t>
            </a:r>
            <a:r>
              <a:rPr lang="de-DE" sz="1400" b="1" dirty="0">
                <a:cs typeface="Arial" pitchFamily="34" charset="0"/>
              </a:rPr>
              <a:t>kHz)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</a:t>
            </a:r>
            <a:r>
              <a:rPr lang="de-DE" sz="1400" b="1" dirty="0" err="1"/>
              <a:t>pressure</a:t>
            </a:r>
            <a:r>
              <a:rPr lang="de-DE" sz="1400" b="1" dirty="0"/>
              <a:t> </a:t>
            </a:r>
            <a:r>
              <a:rPr lang="de-DE" sz="1400" b="1" dirty="0" err="1"/>
              <a:t>sensitivity</a:t>
            </a:r>
            <a:r>
              <a:rPr lang="de-DE" sz="1400" b="1" dirty="0"/>
              <a:t> (</a:t>
            </a:r>
            <a:r>
              <a:rPr lang="el-GR" sz="1400" b="1" dirty="0"/>
              <a:t>Δ</a:t>
            </a:r>
            <a:r>
              <a:rPr lang="de-DE" sz="1400" b="1" dirty="0"/>
              <a:t>f ≈ +200 kHz)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</a:t>
            </a:r>
            <a:r>
              <a:rPr lang="de-DE" sz="1400" b="1" dirty="0" err="1"/>
              <a:t>surface</a:t>
            </a:r>
            <a:r>
              <a:rPr lang="de-DE" sz="1400" b="1" dirty="0"/>
              <a:t> </a:t>
            </a:r>
            <a:r>
              <a:rPr lang="de-DE" sz="1400" b="1" dirty="0" err="1"/>
              <a:t>preparation</a:t>
            </a:r>
            <a:r>
              <a:rPr lang="de-DE" sz="1400" b="1" dirty="0"/>
              <a:t> (</a:t>
            </a:r>
            <a:r>
              <a:rPr lang="el-GR" sz="1400" b="1" dirty="0"/>
              <a:t>Δ</a:t>
            </a:r>
            <a:r>
              <a:rPr lang="de-DE" sz="1400" b="1" dirty="0"/>
              <a:t>f = ? kHz)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</a:t>
            </a:r>
            <a:r>
              <a:rPr lang="de-DE" sz="1400" b="1" dirty="0" err="1"/>
              <a:t>underground</a:t>
            </a:r>
            <a:r>
              <a:rPr lang="de-DE" sz="1400" b="1" dirty="0"/>
              <a:t> </a:t>
            </a:r>
            <a:r>
              <a:rPr lang="de-DE" sz="1400" b="1" dirty="0" err="1"/>
              <a:t>noise</a:t>
            </a:r>
            <a:r>
              <a:rPr lang="de-DE" sz="1400" b="1" dirty="0"/>
              <a:t> (</a:t>
            </a:r>
            <a:r>
              <a:rPr lang="el-GR" sz="1400" b="1" dirty="0"/>
              <a:t>Δ</a:t>
            </a:r>
            <a:r>
              <a:rPr lang="de-DE" sz="1400" b="1" dirty="0"/>
              <a:t>f = </a:t>
            </a:r>
            <a:r>
              <a:rPr lang="en-US" sz="1400" b="1" dirty="0">
                <a:cs typeface="Arial" pitchFamily="34" charset="0"/>
              </a:rPr>
              <a:t>± 50 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</a:t>
            </a:r>
            <a:r>
              <a:rPr lang="de-DE" sz="1400" b="1" dirty="0" err="1"/>
              <a:t>helium</a:t>
            </a:r>
            <a:r>
              <a:rPr lang="de-DE" sz="1400" b="1" dirty="0"/>
              <a:t> </a:t>
            </a:r>
            <a:r>
              <a:rPr lang="de-DE" sz="1400" b="1" dirty="0" err="1"/>
              <a:t>bubbles</a:t>
            </a:r>
            <a:endParaRPr lang="de-DE" sz="1400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de-DE" sz="1400" b="1" dirty="0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029201" y="2259013"/>
            <a:ext cx="3773488" cy="12794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tank / end </a:t>
            </a:r>
            <a:r>
              <a:rPr lang="de-DE" sz="1400" b="1" dirty="0" err="1"/>
              <a:t>cell</a:t>
            </a:r>
            <a:r>
              <a:rPr lang="de-DE" sz="1400" b="1" dirty="0"/>
              <a:t> </a:t>
            </a:r>
            <a:r>
              <a:rPr lang="de-DE" sz="1400" b="1" dirty="0" err="1"/>
              <a:t>offset</a:t>
            </a:r>
            <a:r>
              <a:rPr lang="de-DE" sz="1400" b="1" dirty="0"/>
              <a:t> 10 mm (</a:t>
            </a:r>
            <a:r>
              <a:rPr lang="el-GR" sz="1400" b="1" dirty="0">
                <a:cs typeface="Arial" pitchFamily="34" charset="0"/>
              </a:rPr>
              <a:t>Δ</a:t>
            </a:r>
            <a:r>
              <a:rPr lang="de-DE" sz="1400" b="1" dirty="0">
                <a:cs typeface="Arial" pitchFamily="34" charset="0"/>
              </a:rPr>
              <a:t>f ≈ </a:t>
            </a:r>
            <a:r>
              <a:rPr lang="en-US" sz="1400" b="1" dirty="0">
                <a:cs typeface="Arial" pitchFamily="34" charset="0"/>
              </a:rPr>
              <a:t>±1 MHz)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</a:t>
            </a:r>
            <a:r>
              <a:rPr lang="de-DE" sz="1400" b="1" dirty="0" err="1"/>
              <a:t>static</a:t>
            </a:r>
            <a:r>
              <a:rPr lang="de-DE" sz="1400" b="1" dirty="0"/>
              <a:t> </a:t>
            </a:r>
            <a:r>
              <a:rPr lang="de-DE" sz="1400" b="1" dirty="0" err="1"/>
              <a:t>tuners</a:t>
            </a:r>
            <a:r>
              <a:rPr lang="de-DE" sz="1400" b="1" dirty="0"/>
              <a:t> (</a:t>
            </a:r>
            <a:r>
              <a:rPr lang="el-GR" sz="1400" b="1" dirty="0">
                <a:cs typeface="Arial" pitchFamily="34" charset="0"/>
              </a:rPr>
              <a:t>Δ</a:t>
            </a:r>
            <a:r>
              <a:rPr lang="de-DE" sz="1400" b="1" dirty="0">
                <a:cs typeface="Arial" pitchFamily="34" charset="0"/>
              </a:rPr>
              <a:t>f ≈ +1.3 MHz, -2.2 MHz)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</a:t>
            </a:r>
            <a:r>
              <a:rPr lang="de-DE" sz="1400" b="1" dirty="0" err="1"/>
              <a:t>slow</a:t>
            </a:r>
            <a:r>
              <a:rPr lang="de-DE" sz="1400" b="1" dirty="0"/>
              <a:t> </a:t>
            </a:r>
            <a:r>
              <a:rPr lang="de-DE" sz="1400" b="1" dirty="0" err="1"/>
              <a:t>bellow</a:t>
            </a:r>
            <a:r>
              <a:rPr lang="de-DE" sz="1400" b="1" dirty="0"/>
              <a:t> </a:t>
            </a:r>
            <a:r>
              <a:rPr lang="de-DE" sz="1400" b="1" dirty="0" err="1"/>
              <a:t>tuners</a:t>
            </a:r>
            <a:r>
              <a:rPr lang="de-DE" sz="1400" b="1" dirty="0"/>
              <a:t> (</a:t>
            </a:r>
            <a:r>
              <a:rPr lang="el-GR" sz="1400" b="1" dirty="0">
                <a:cs typeface="Arial" pitchFamily="34" charset="0"/>
              </a:rPr>
              <a:t>Δ</a:t>
            </a:r>
            <a:r>
              <a:rPr lang="de-DE" sz="1400" b="1" dirty="0">
                <a:cs typeface="Arial" pitchFamily="34" charset="0"/>
              </a:rPr>
              <a:t>f ≈ </a:t>
            </a:r>
            <a:r>
              <a:rPr lang="en-US" sz="1400" b="1" dirty="0">
                <a:cs typeface="Arial" pitchFamily="34" charset="0"/>
              </a:rPr>
              <a:t>±</a:t>
            </a:r>
            <a:r>
              <a:rPr lang="de-DE" sz="1400" b="1" dirty="0">
                <a:cs typeface="Arial" pitchFamily="34" charset="0"/>
              </a:rPr>
              <a:t>250 kHz)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sz="1400" b="1" dirty="0"/>
              <a:t> fast </a:t>
            </a:r>
            <a:r>
              <a:rPr lang="de-DE" sz="1400" b="1" dirty="0" err="1"/>
              <a:t>bellow</a:t>
            </a:r>
            <a:r>
              <a:rPr lang="de-DE" sz="1400" b="1" dirty="0"/>
              <a:t> </a:t>
            </a:r>
            <a:r>
              <a:rPr lang="de-DE" sz="1400" b="1" dirty="0" err="1"/>
              <a:t>tuner</a:t>
            </a:r>
            <a:r>
              <a:rPr lang="de-DE" sz="1400" b="1" dirty="0"/>
              <a:t> (</a:t>
            </a:r>
            <a:r>
              <a:rPr lang="el-GR" sz="1400" b="1" dirty="0">
                <a:cs typeface="Arial" pitchFamily="34" charset="0"/>
              </a:rPr>
              <a:t>Δ</a:t>
            </a:r>
            <a:r>
              <a:rPr lang="de-DE" sz="1400" b="1" dirty="0">
                <a:cs typeface="Arial" pitchFamily="34" charset="0"/>
              </a:rPr>
              <a:t>f </a:t>
            </a:r>
            <a:r>
              <a:rPr lang="el-GR" sz="1400" b="1" dirty="0">
                <a:cs typeface="Arial" pitchFamily="34" charset="0"/>
              </a:rPr>
              <a:t>≈</a:t>
            </a:r>
            <a:r>
              <a:rPr lang="de-DE" sz="1400" b="1" dirty="0">
                <a:cs typeface="Arial" pitchFamily="34" charset="0"/>
              </a:rPr>
              <a:t> </a:t>
            </a:r>
            <a:r>
              <a:rPr lang="en-US" sz="1400" b="1" dirty="0">
                <a:cs typeface="Arial" pitchFamily="34" charset="0"/>
              </a:rPr>
              <a:t>± </a:t>
            </a:r>
            <a:r>
              <a:rPr lang="en-US" sz="1400" b="1" dirty="0" smtClean="0">
                <a:cs typeface="Arial" pitchFamily="34" charset="0"/>
              </a:rPr>
              <a:t>700 </a:t>
            </a:r>
            <a:r>
              <a:rPr lang="en-US" sz="1400" b="1" dirty="0">
                <a:cs typeface="Arial" pitchFamily="34" charset="0"/>
              </a:rPr>
              <a:t>Hz)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892300" y="525464"/>
            <a:ext cx="56007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Cavity </a:t>
            </a:r>
            <a:r>
              <a:rPr lang="de-DE" sz="2400" b="1" dirty="0" err="1" smtClean="0">
                <a:solidFill>
                  <a:srgbClr val="003399"/>
                </a:solidFill>
              </a:rPr>
              <a:t>Fabrication</a:t>
            </a:r>
            <a:endParaRPr lang="de-DE" sz="2400" b="1" dirty="0">
              <a:solidFill>
                <a:srgbClr val="003399"/>
              </a:solidFill>
            </a:endParaRPr>
          </a:p>
        </p:txBody>
      </p:sp>
      <p:pic>
        <p:nvPicPr>
          <p:cNvPr id="6" name="Grafik 5" descr="Cavity Boden gedrüc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0395" y="1242805"/>
            <a:ext cx="3054719" cy="2291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Grafik 6" descr="Drifttub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1435" y="3898100"/>
            <a:ext cx="3054295" cy="229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4" descr="E:\Backup D\Bilder CH-Cavity\2011-08-11_Bilder_Wannen\P1000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096" y="1242805"/>
            <a:ext cx="3054194" cy="2290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5" descr="E:\Backup D\Bilder CH-Cavity\2011-06-08_Bilder_Fertigungsstand\Drifttube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9945" y="3898100"/>
            <a:ext cx="3054295" cy="229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13" descr="C:\Users\Dziuba\Pictures\Fotos Fertigung 325 MHz CH\2012-02-03_Bilder_Fertigungsfortschritt\2012-02-03_Bilder_Fertigungsfortschritt\SDC13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34328"/>
            <a:ext cx="5073650" cy="311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14" descr="C:\Users\Dziuba\Pictures\Fotos Fertigung 325 MHz CH\SDC14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1" y="1646508"/>
            <a:ext cx="3398838" cy="446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92300" y="525464"/>
            <a:ext cx="56007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Cavity </a:t>
            </a:r>
            <a:r>
              <a:rPr lang="de-DE" sz="2400" b="1" dirty="0" err="1" smtClean="0">
                <a:solidFill>
                  <a:srgbClr val="003399"/>
                </a:solidFill>
              </a:rPr>
              <a:t>Fabrication</a:t>
            </a:r>
            <a:endParaRPr lang="de-DE" sz="24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1825" y="523875"/>
            <a:ext cx="5600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325 MHz CH-Prototype</a:t>
            </a:r>
            <a:endParaRPr lang="de-DE" sz="2400" b="1" dirty="0">
              <a:solidFill>
                <a:srgbClr val="003399"/>
              </a:solidFill>
            </a:endParaRPr>
          </a:p>
        </p:txBody>
      </p:sp>
      <p:pic>
        <p:nvPicPr>
          <p:cNvPr id="97281" name="Picture 1" descr="K:\Catania\abJanuar2012\L1020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03" y="1844236"/>
            <a:ext cx="3705661" cy="3935461"/>
          </a:xfrm>
          <a:prstGeom prst="rect">
            <a:avLst/>
          </a:prstGeom>
          <a:noFill/>
        </p:spPr>
      </p:pic>
      <p:pic>
        <p:nvPicPr>
          <p:cNvPr id="97282" name="Picture 2" descr="K:\Catania\abJanuar2012\L102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924" y="1411366"/>
            <a:ext cx="4986068" cy="482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1825" y="523875"/>
            <a:ext cx="5600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325 MHz CH-Prototype</a:t>
            </a:r>
            <a:endParaRPr lang="de-DE" sz="2400" b="1" dirty="0">
              <a:solidFill>
                <a:srgbClr val="003399"/>
              </a:solidFill>
            </a:endParaRPr>
          </a:p>
        </p:txBody>
      </p:sp>
      <p:pic>
        <p:nvPicPr>
          <p:cNvPr id="119810" name="Picture 2" descr="K:\Catania\abJanuar2012\L102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8302"/>
            <a:ext cx="4702175" cy="2804555"/>
          </a:xfrm>
          <a:prstGeom prst="rect">
            <a:avLst/>
          </a:prstGeom>
          <a:noFill/>
        </p:spPr>
      </p:pic>
      <p:pic>
        <p:nvPicPr>
          <p:cNvPr id="119811" name="Picture 3" descr="K:\Catania\abJanuar2012\L102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983" y="2199737"/>
            <a:ext cx="6211018" cy="465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80291" y="523875"/>
            <a:ext cx="702651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325 MHz CH-Prototype: First </a:t>
            </a:r>
            <a:r>
              <a:rPr lang="de-DE" sz="2400" b="1" dirty="0" err="1" smtClean="0">
                <a:solidFill>
                  <a:srgbClr val="003399"/>
                </a:solidFill>
              </a:rPr>
              <a:t>Measurements</a:t>
            </a:r>
            <a:endParaRPr lang="de-DE" sz="2400" b="1" dirty="0">
              <a:solidFill>
                <a:srgbClr val="003399"/>
              </a:solidFill>
            </a:endParaRPr>
          </a:p>
        </p:txBody>
      </p:sp>
      <p:grpSp>
        <p:nvGrpSpPr>
          <p:cNvPr id="2" name="Gruppieren 6"/>
          <p:cNvGrpSpPr/>
          <p:nvPr/>
        </p:nvGrpSpPr>
        <p:grpSpPr>
          <a:xfrm>
            <a:off x="950314" y="1060919"/>
            <a:ext cx="7503721" cy="5239806"/>
            <a:chOff x="950314" y="1060919"/>
            <a:chExt cx="7503721" cy="5239806"/>
          </a:xfrm>
        </p:grpSpPr>
        <p:pic>
          <p:nvPicPr>
            <p:cNvPr id="122882" name="Picture 2" descr="D:\Podlech\BILDER\325MHz_CH\abJanuar2012\Field measuremen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50314" y="1060919"/>
              <a:ext cx="7503721" cy="5239806"/>
            </a:xfrm>
            <a:prstGeom prst="rect">
              <a:avLst/>
            </a:prstGeom>
            <a:noFill/>
          </p:spPr>
        </p:pic>
        <p:sp>
          <p:nvSpPr>
            <p:cNvPr id="4" name="Freihandform 3"/>
            <p:cNvSpPr/>
            <p:nvPr/>
          </p:nvSpPr>
          <p:spPr>
            <a:xfrm>
              <a:off x="2481533" y="4832099"/>
              <a:ext cx="399690" cy="455893"/>
            </a:xfrm>
            <a:custGeom>
              <a:avLst/>
              <a:gdLst>
                <a:gd name="connsiteX0" fmla="*/ 2875 w 399690"/>
                <a:gd name="connsiteY0" fmla="*/ 59078 h 455893"/>
                <a:gd name="connsiteX1" fmla="*/ 11501 w 399690"/>
                <a:gd name="connsiteY1" fmla="*/ 179848 h 455893"/>
                <a:gd name="connsiteX2" fmla="*/ 37380 w 399690"/>
                <a:gd name="connsiteY2" fmla="*/ 266112 h 455893"/>
                <a:gd name="connsiteX3" fmla="*/ 63259 w 399690"/>
                <a:gd name="connsiteY3" fmla="*/ 317871 h 455893"/>
                <a:gd name="connsiteX4" fmla="*/ 115018 w 399690"/>
                <a:gd name="connsiteY4" fmla="*/ 369629 h 455893"/>
                <a:gd name="connsiteX5" fmla="*/ 192656 w 399690"/>
                <a:gd name="connsiteY5" fmla="*/ 386882 h 455893"/>
                <a:gd name="connsiteX6" fmla="*/ 201282 w 399690"/>
                <a:gd name="connsiteY6" fmla="*/ 412761 h 455893"/>
                <a:gd name="connsiteX7" fmla="*/ 253041 w 399690"/>
                <a:gd name="connsiteY7" fmla="*/ 455893 h 455893"/>
                <a:gd name="connsiteX8" fmla="*/ 278920 w 399690"/>
                <a:gd name="connsiteY8" fmla="*/ 447267 h 455893"/>
                <a:gd name="connsiteX9" fmla="*/ 313425 w 399690"/>
                <a:gd name="connsiteY9" fmla="*/ 395509 h 455893"/>
                <a:gd name="connsiteX10" fmla="*/ 339305 w 399690"/>
                <a:gd name="connsiteY10" fmla="*/ 369629 h 455893"/>
                <a:gd name="connsiteX11" fmla="*/ 347931 w 399690"/>
                <a:gd name="connsiteY11" fmla="*/ 343750 h 455893"/>
                <a:gd name="connsiteX12" fmla="*/ 373810 w 399690"/>
                <a:gd name="connsiteY12" fmla="*/ 326497 h 455893"/>
                <a:gd name="connsiteX13" fmla="*/ 399690 w 399690"/>
                <a:gd name="connsiteY13" fmla="*/ 240233 h 455893"/>
                <a:gd name="connsiteX14" fmla="*/ 373810 w 399690"/>
                <a:gd name="connsiteY14" fmla="*/ 153969 h 455893"/>
                <a:gd name="connsiteX15" fmla="*/ 339305 w 399690"/>
                <a:gd name="connsiteY15" fmla="*/ 145343 h 455893"/>
                <a:gd name="connsiteX16" fmla="*/ 287546 w 399690"/>
                <a:gd name="connsiteY16" fmla="*/ 128090 h 455893"/>
                <a:gd name="connsiteX17" fmla="*/ 261667 w 399690"/>
                <a:gd name="connsiteY17" fmla="*/ 119463 h 455893"/>
                <a:gd name="connsiteX18" fmla="*/ 209909 w 399690"/>
                <a:gd name="connsiteY18" fmla="*/ 67705 h 455893"/>
                <a:gd name="connsiteX19" fmla="*/ 192656 w 399690"/>
                <a:gd name="connsiteY19" fmla="*/ 41826 h 455893"/>
                <a:gd name="connsiteX20" fmla="*/ 123644 w 399690"/>
                <a:gd name="connsiteY20" fmla="*/ 24573 h 455893"/>
                <a:gd name="connsiteX21" fmla="*/ 63259 w 399690"/>
                <a:gd name="connsiteY21" fmla="*/ 7320 h 455893"/>
                <a:gd name="connsiteX22" fmla="*/ 28754 w 399690"/>
                <a:gd name="connsiteY22" fmla="*/ 41826 h 455893"/>
                <a:gd name="connsiteX23" fmla="*/ 2875 w 399690"/>
                <a:gd name="connsiteY23" fmla="*/ 59078 h 45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9690" h="455893">
                  <a:moveTo>
                    <a:pt x="2875" y="59078"/>
                  </a:moveTo>
                  <a:cubicBezTo>
                    <a:pt x="0" y="82082"/>
                    <a:pt x="7044" y="139736"/>
                    <a:pt x="11501" y="179848"/>
                  </a:cubicBezTo>
                  <a:cubicBezTo>
                    <a:pt x="13674" y="199408"/>
                    <a:pt x="33041" y="253096"/>
                    <a:pt x="37380" y="266112"/>
                  </a:cubicBezTo>
                  <a:cubicBezTo>
                    <a:pt x="45373" y="290091"/>
                    <a:pt x="45423" y="297806"/>
                    <a:pt x="63259" y="317871"/>
                  </a:cubicBezTo>
                  <a:cubicBezTo>
                    <a:pt x="79469" y="336107"/>
                    <a:pt x="91871" y="361913"/>
                    <a:pt x="115018" y="369629"/>
                  </a:cubicBezTo>
                  <a:cubicBezTo>
                    <a:pt x="157490" y="383788"/>
                    <a:pt x="131928" y="376761"/>
                    <a:pt x="192656" y="386882"/>
                  </a:cubicBezTo>
                  <a:cubicBezTo>
                    <a:pt x="195531" y="395508"/>
                    <a:pt x="196238" y="405195"/>
                    <a:pt x="201282" y="412761"/>
                  </a:cubicBezTo>
                  <a:cubicBezTo>
                    <a:pt x="214568" y="432691"/>
                    <a:pt x="233942" y="443161"/>
                    <a:pt x="253041" y="455893"/>
                  </a:cubicBezTo>
                  <a:cubicBezTo>
                    <a:pt x="261667" y="453018"/>
                    <a:pt x="272490" y="453697"/>
                    <a:pt x="278920" y="447267"/>
                  </a:cubicBezTo>
                  <a:cubicBezTo>
                    <a:pt x="293582" y="432605"/>
                    <a:pt x="298763" y="410171"/>
                    <a:pt x="313425" y="395509"/>
                  </a:cubicBezTo>
                  <a:lnTo>
                    <a:pt x="339305" y="369629"/>
                  </a:lnTo>
                  <a:cubicBezTo>
                    <a:pt x="342180" y="361003"/>
                    <a:pt x="342251" y="350850"/>
                    <a:pt x="347931" y="343750"/>
                  </a:cubicBezTo>
                  <a:cubicBezTo>
                    <a:pt x="354408" y="335654"/>
                    <a:pt x="368315" y="335289"/>
                    <a:pt x="373810" y="326497"/>
                  </a:cubicBezTo>
                  <a:cubicBezTo>
                    <a:pt x="382560" y="312497"/>
                    <a:pt x="394640" y="260434"/>
                    <a:pt x="399690" y="240233"/>
                  </a:cubicBezTo>
                  <a:cubicBezTo>
                    <a:pt x="396960" y="221122"/>
                    <a:pt x="398587" y="170487"/>
                    <a:pt x="373810" y="153969"/>
                  </a:cubicBezTo>
                  <a:cubicBezTo>
                    <a:pt x="363945" y="147393"/>
                    <a:pt x="350661" y="148750"/>
                    <a:pt x="339305" y="145343"/>
                  </a:cubicBezTo>
                  <a:cubicBezTo>
                    <a:pt x="321886" y="140117"/>
                    <a:pt x="304799" y="133841"/>
                    <a:pt x="287546" y="128090"/>
                  </a:cubicBezTo>
                  <a:lnTo>
                    <a:pt x="261667" y="119463"/>
                  </a:lnTo>
                  <a:cubicBezTo>
                    <a:pt x="244414" y="102210"/>
                    <a:pt x="223443" y="88006"/>
                    <a:pt x="209909" y="67705"/>
                  </a:cubicBezTo>
                  <a:cubicBezTo>
                    <a:pt x="204158" y="59079"/>
                    <a:pt x="201929" y="46462"/>
                    <a:pt x="192656" y="41826"/>
                  </a:cubicBezTo>
                  <a:cubicBezTo>
                    <a:pt x="171447" y="31222"/>
                    <a:pt x="146648" y="30324"/>
                    <a:pt x="123644" y="24573"/>
                  </a:cubicBezTo>
                  <a:cubicBezTo>
                    <a:pt x="80325" y="13743"/>
                    <a:pt x="100381" y="19693"/>
                    <a:pt x="63259" y="7320"/>
                  </a:cubicBezTo>
                  <a:cubicBezTo>
                    <a:pt x="6795" y="26140"/>
                    <a:pt x="62214" y="0"/>
                    <a:pt x="28754" y="41826"/>
                  </a:cubicBezTo>
                  <a:cubicBezTo>
                    <a:pt x="482" y="77166"/>
                    <a:pt x="5751" y="36074"/>
                    <a:pt x="2875" y="590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6587471" y="5080958"/>
              <a:ext cx="444034" cy="310551"/>
            </a:xfrm>
            <a:custGeom>
              <a:avLst/>
              <a:gdLst>
                <a:gd name="connsiteX0" fmla="*/ 54869 w 444034"/>
                <a:gd name="connsiteY0" fmla="*/ 0 h 310551"/>
                <a:gd name="connsiteX1" fmla="*/ 37616 w 444034"/>
                <a:gd name="connsiteY1" fmla="*/ 25880 h 310551"/>
                <a:gd name="connsiteX2" fmla="*/ 11737 w 444034"/>
                <a:gd name="connsiteY2" fmla="*/ 43133 h 310551"/>
                <a:gd name="connsiteX3" fmla="*/ 3110 w 444034"/>
                <a:gd name="connsiteY3" fmla="*/ 155276 h 310551"/>
                <a:gd name="connsiteX4" fmla="*/ 28989 w 444034"/>
                <a:gd name="connsiteY4" fmla="*/ 258793 h 310551"/>
                <a:gd name="connsiteX5" fmla="*/ 54869 w 444034"/>
                <a:gd name="connsiteY5" fmla="*/ 267419 h 310551"/>
                <a:gd name="connsiteX6" fmla="*/ 72121 w 444034"/>
                <a:gd name="connsiteY6" fmla="*/ 293299 h 310551"/>
                <a:gd name="connsiteX7" fmla="*/ 98001 w 444034"/>
                <a:gd name="connsiteY7" fmla="*/ 301925 h 310551"/>
                <a:gd name="connsiteX8" fmla="*/ 218771 w 444034"/>
                <a:gd name="connsiteY8" fmla="*/ 284672 h 310551"/>
                <a:gd name="connsiteX9" fmla="*/ 244650 w 444034"/>
                <a:gd name="connsiteY9" fmla="*/ 301925 h 310551"/>
                <a:gd name="connsiteX10" fmla="*/ 296408 w 444034"/>
                <a:gd name="connsiteY10" fmla="*/ 276046 h 310551"/>
                <a:gd name="connsiteX11" fmla="*/ 374046 w 444034"/>
                <a:gd name="connsiteY11" fmla="*/ 301925 h 310551"/>
                <a:gd name="connsiteX12" fmla="*/ 399925 w 444034"/>
                <a:gd name="connsiteY12" fmla="*/ 310551 h 310551"/>
                <a:gd name="connsiteX13" fmla="*/ 425804 w 444034"/>
                <a:gd name="connsiteY13" fmla="*/ 301925 h 310551"/>
                <a:gd name="connsiteX14" fmla="*/ 443057 w 444034"/>
                <a:gd name="connsiteY14" fmla="*/ 250167 h 310551"/>
                <a:gd name="connsiteX15" fmla="*/ 434431 w 444034"/>
                <a:gd name="connsiteY15" fmla="*/ 103517 h 310551"/>
                <a:gd name="connsiteX16" fmla="*/ 408552 w 444034"/>
                <a:gd name="connsiteY16" fmla="*/ 77638 h 310551"/>
                <a:gd name="connsiteX17" fmla="*/ 279155 w 444034"/>
                <a:gd name="connsiteY17" fmla="*/ 69012 h 310551"/>
                <a:gd name="connsiteX18" fmla="*/ 227397 w 444034"/>
                <a:gd name="connsiteY18" fmla="*/ 51759 h 310551"/>
                <a:gd name="connsiteX19" fmla="*/ 201518 w 444034"/>
                <a:gd name="connsiteY19" fmla="*/ 34506 h 310551"/>
                <a:gd name="connsiteX20" fmla="*/ 149759 w 444034"/>
                <a:gd name="connsiteY20" fmla="*/ 17253 h 310551"/>
                <a:gd name="connsiteX21" fmla="*/ 80748 w 444034"/>
                <a:gd name="connsiteY21" fmla="*/ 25880 h 310551"/>
                <a:gd name="connsiteX22" fmla="*/ 54869 w 444034"/>
                <a:gd name="connsiteY22" fmla="*/ 0 h 31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4034" h="310551">
                  <a:moveTo>
                    <a:pt x="54869" y="0"/>
                  </a:moveTo>
                  <a:cubicBezTo>
                    <a:pt x="47680" y="0"/>
                    <a:pt x="44947" y="18549"/>
                    <a:pt x="37616" y="25880"/>
                  </a:cubicBezTo>
                  <a:cubicBezTo>
                    <a:pt x="30285" y="33211"/>
                    <a:pt x="14408" y="33115"/>
                    <a:pt x="11737" y="43133"/>
                  </a:cubicBezTo>
                  <a:cubicBezTo>
                    <a:pt x="2077" y="79359"/>
                    <a:pt x="5986" y="117895"/>
                    <a:pt x="3110" y="155276"/>
                  </a:cubicBezTo>
                  <a:cubicBezTo>
                    <a:pt x="6085" y="182052"/>
                    <a:pt x="0" y="235602"/>
                    <a:pt x="28989" y="258793"/>
                  </a:cubicBezTo>
                  <a:cubicBezTo>
                    <a:pt x="36090" y="264473"/>
                    <a:pt x="46242" y="264544"/>
                    <a:pt x="54869" y="267419"/>
                  </a:cubicBezTo>
                  <a:cubicBezTo>
                    <a:pt x="60620" y="276046"/>
                    <a:pt x="64025" y="286822"/>
                    <a:pt x="72121" y="293299"/>
                  </a:cubicBezTo>
                  <a:cubicBezTo>
                    <a:pt x="79222" y="298980"/>
                    <a:pt x="88908" y="301925"/>
                    <a:pt x="98001" y="301925"/>
                  </a:cubicBezTo>
                  <a:cubicBezTo>
                    <a:pt x="119599" y="301925"/>
                    <a:pt x="193012" y="288965"/>
                    <a:pt x="218771" y="284672"/>
                  </a:cubicBezTo>
                  <a:cubicBezTo>
                    <a:pt x="227397" y="290423"/>
                    <a:pt x="234423" y="300220"/>
                    <a:pt x="244650" y="301925"/>
                  </a:cubicBezTo>
                  <a:cubicBezTo>
                    <a:pt x="258937" y="304306"/>
                    <a:pt x="287395" y="282055"/>
                    <a:pt x="296408" y="276046"/>
                  </a:cubicBezTo>
                  <a:lnTo>
                    <a:pt x="374046" y="301925"/>
                  </a:lnTo>
                  <a:lnTo>
                    <a:pt x="399925" y="310551"/>
                  </a:lnTo>
                  <a:cubicBezTo>
                    <a:pt x="408551" y="307676"/>
                    <a:pt x="420519" y="309324"/>
                    <a:pt x="425804" y="301925"/>
                  </a:cubicBezTo>
                  <a:cubicBezTo>
                    <a:pt x="436374" y="287127"/>
                    <a:pt x="443057" y="250167"/>
                    <a:pt x="443057" y="250167"/>
                  </a:cubicBezTo>
                  <a:cubicBezTo>
                    <a:pt x="440182" y="201284"/>
                    <a:pt x="444034" y="151534"/>
                    <a:pt x="434431" y="103517"/>
                  </a:cubicBezTo>
                  <a:cubicBezTo>
                    <a:pt x="432039" y="91554"/>
                    <a:pt x="420461" y="80284"/>
                    <a:pt x="408552" y="77638"/>
                  </a:cubicBezTo>
                  <a:cubicBezTo>
                    <a:pt x="366353" y="68261"/>
                    <a:pt x="322287" y="71887"/>
                    <a:pt x="279155" y="69012"/>
                  </a:cubicBezTo>
                  <a:cubicBezTo>
                    <a:pt x="261902" y="63261"/>
                    <a:pt x="242529" y="61847"/>
                    <a:pt x="227397" y="51759"/>
                  </a:cubicBezTo>
                  <a:cubicBezTo>
                    <a:pt x="218771" y="46008"/>
                    <a:pt x="210992" y="38717"/>
                    <a:pt x="201518" y="34506"/>
                  </a:cubicBezTo>
                  <a:cubicBezTo>
                    <a:pt x="184899" y="27120"/>
                    <a:pt x="149759" y="17253"/>
                    <a:pt x="149759" y="17253"/>
                  </a:cubicBezTo>
                  <a:cubicBezTo>
                    <a:pt x="126755" y="20129"/>
                    <a:pt x="103931" y="25880"/>
                    <a:pt x="80748" y="25880"/>
                  </a:cubicBezTo>
                  <a:cubicBezTo>
                    <a:pt x="52141" y="25880"/>
                    <a:pt x="62058" y="0"/>
                    <a:pt x="548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80291" y="523875"/>
            <a:ext cx="702651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325 MHz CH-Prototype: First </a:t>
            </a:r>
            <a:r>
              <a:rPr lang="de-DE" sz="2400" b="1" dirty="0" err="1" smtClean="0">
                <a:solidFill>
                  <a:srgbClr val="003399"/>
                </a:solidFill>
              </a:rPr>
              <a:t>Measurements</a:t>
            </a:r>
            <a:endParaRPr lang="de-DE" sz="2400" b="1" dirty="0">
              <a:solidFill>
                <a:srgbClr val="003399"/>
              </a:solidFill>
            </a:endParaRPr>
          </a:p>
        </p:txBody>
      </p:sp>
      <p:pic>
        <p:nvPicPr>
          <p:cNvPr id="123906" name="Picture 2" descr="D:\Podlech\BILDER\325MHz_CH\abJanuar2012\Tuner_single_sum_vs_Tuner_a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93" y="1115904"/>
            <a:ext cx="7729764" cy="539765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427023" y="2256312"/>
            <a:ext cx="187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Design Position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5427023" y="2885706"/>
            <a:ext cx="593767" cy="58189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945081" y="3990109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Deviation </a:t>
            </a:r>
            <a:r>
              <a:rPr lang="de-DE" sz="1400" dirty="0" err="1" smtClean="0"/>
              <a:t>from</a:t>
            </a:r>
            <a:r>
              <a:rPr lang="de-DE" sz="1400" dirty="0" smtClean="0"/>
              <a:t> Design </a:t>
            </a:r>
            <a:r>
              <a:rPr lang="de-DE" sz="1400" dirty="0" err="1" smtClean="0"/>
              <a:t>frequency</a:t>
            </a:r>
            <a:r>
              <a:rPr lang="de-DE" sz="1400" dirty="0" smtClean="0"/>
              <a:t>:</a:t>
            </a:r>
          </a:p>
          <a:p>
            <a:pPr algn="ctr"/>
            <a:r>
              <a:rPr lang="de-DE" sz="1400" dirty="0" smtClean="0"/>
              <a:t>500 kHz </a:t>
            </a:r>
            <a:r>
              <a:rPr lang="de-DE" sz="1400" dirty="0" smtClean="0">
                <a:sym typeface="Wingdings" pitchFamily="2" charset="2"/>
              </a:rPr>
              <a:t>&lt; 0.2%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esig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" y="4095750"/>
            <a:ext cx="7267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47663" y="1473200"/>
            <a:ext cx="1714500" cy="1900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/>
              <a:t>f=217 MHz</a:t>
            </a:r>
          </a:p>
          <a:p>
            <a:pPr>
              <a:spcBef>
                <a:spcPct val="50000"/>
              </a:spcBef>
            </a:pPr>
            <a:r>
              <a:rPr lang="de-DE" sz="1400" dirty="0"/>
              <a:t>A/q&lt;6.5</a:t>
            </a:r>
          </a:p>
          <a:p>
            <a:pPr>
              <a:spcBef>
                <a:spcPct val="50000"/>
              </a:spcBef>
            </a:pPr>
            <a:r>
              <a:rPr lang="de-DE" sz="1400" dirty="0"/>
              <a:t>9 </a:t>
            </a:r>
            <a:r>
              <a:rPr lang="de-DE" sz="1400" dirty="0" err="1"/>
              <a:t>sc</a:t>
            </a:r>
            <a:r>
              <a:rPr lang="de-DE" sz="1400" dirty="0"/>
              <a:t> CH-</a:t>
            </a:r>
            <a:r>
              <a:rPr lang="de-DE" sz="1400" dirty="0" err="1"/>
              <a:t>cavities</a:t>
            </a:r>
            <a:endParaRPr lang="de-DE" sz="1400" dirty="0"/>
          </a:p>
          <a:p>
            <a:pPr>
              <a:spcBef>
                <a:spcPct val="50000"/>
              </a:spcBef>
            </a:pPr>
            <a:r>
              <a:rPr lang="de-DE" sz="1400" dirty="0" err="1"/>
              <a:t>E</a:t>
            </a:r>
            <a:r>
              <a:rPr lang="de-DE" sz="1400" baseline="-25000" dirty="0" err="1"/>
              <a:t>a</a:t>
            </a:r>
            <a:r>
              <a:rPr lang="de-DE" sz="1400" dirty="0"/>
              <a:t>=5 MV/m</a:t>
            </a:r>
          </a:p>
          <a:p>
            <a:pPr>
              <a:spcBef>
                <a:spcPct val="50000"/>
              </a:spcBef>
            </a:pPr>
            <a:r>
              <a:rPr lang="de-DE" sz="1400" dirty="0" err="1"/>
              <a:t>U</a:t>
            </a:r>
            <a:r>
              <a:rPr lang="de-DE" sz="1400" baseline="-25000" dirty="0" err="1"/>
              <a:t>tot</a:t>
            </a:r>
            <a:r>
              <a:rPr lang="de-DE" sz="1400" dirty="0"/>
              <a:t>=35 MV</a:t>
            </a:r>
          </a:p>
          <a:p>
            <a:pPr>
              <a:spcBef>
                <a:spcPct val="50000"/>
              </a:spcBef>
            </a:pPr>
            <a:r>
              <a:rPr lang="de-DE" sz="1400" dirty="0" err="1"/>
              <a:t>Sc</a:t>
            </a:r>
            <a:r>
              <a:rPr lang="de-DE" sz="1400" dirty="0"/>
              <a:t> Solenoids (8T)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1924050" y="523875"/>
            <a:ext cx="5556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buFont typeface="Wingdings" pitchFamily="2" charset="2"/>
              <a:buNone/>
            </a:pPr>
            <a:r>
              <a:rPr lang="en-US" sz="2300" b="1" dirty="0" smtClean="0">
                <a:solidFill>
                  <a:srgbClr val="000099"/>
                </a:solidFill>
              </a:rPr>
              <a:t>Future GSI/FAIR Injector Complex</a:t>
            </a:r>
            <a:endParaRPr lang="en-US" sz="2300" b="1" dirty="0">
              <a:solidFill>
                <a:srgbClr val="000099"/>
              </a:solidFill>
            </a:endParaRPr>
          </a:p>
        </p:txBody>
      </p:sp>
      <p:pic>
        <p:nvPicPr>
          <p:cNvPr id="83970" name="Picture 2" descr="http://lxcms1.gsi.de/typo3/typo3temp/pics/15229a353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9625" y="1112837"/>
            <a:ext cx="6572250" cy="2057401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3659187" y="3609975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cw Linac I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5541963" y="2482850"/>
          <a:ext cx="3168352" cy="34544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2729"/>
                <a:gridCol w="740015"/>
                <a:gridCol w="935608"/>
              </a:tblGrid>
              <a:tr h="215902"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Parameter</a:t>
                      </a:r>
                      <a:endParaRPr lang="de-DE" sz="90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/>
                        <a:t>Unit</a:t>
                      </a:r>
                      <a:endParaRPr lang="de-DE" sz="900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 smtClean="0"/>
                        <a:t>CH-1</a:t>
                      </a:r>
                      <a:endParaRPr lang="de-DE" sz="900" dirty="0"/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smtClean="0"/>
                        <a:t>Beta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0.059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Frequency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MHz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216.816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smtClean="0"/>
                        <a:t>Gap </a:t>
                      </a:r>
                      <a:r>
                        <a:rPr lang="de-DE" sz="900" b="1" dirty="0" err="1" smtClean="0"/>
                        <a:t>number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15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smtClean="0"/>
                        <a:t>Total </a:t>
                      </a:r>
                      <a:r>
                        <a:rPr lang="de-DE" sz="900" b="1" dirty="0" err="1" smtClean="0"/>
                        <a:t>length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mm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687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Cavity</a:t>
                      </a:r>
                      <a:r>
                        <a:rPr lang="de-DE" sz="900" b="1" dirty="0" smtClean="0"/>
                        <a:t> </a:t>
                      </a:r>
                      <a:r>
                        <a:rPr lang="de-DE" sz="900" b="1" dirty="0" err="1" smtClean="0"/>
                        <a:t>diameter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mm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smtClean="0"/>
                        <a:t>409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Cell</a:t>
                      </a:r>
                      <a:r>
                        <a:rPr lang="de-DE" sz="900" b="1" dirty="0" smtClean="0"/>
                        <a:t> </a:t>
                      </a:r>
                      <a:r>
                        <a:rPr lang="de-DE" sz="900" b="1" dirty="0" err="1" smtClean="0"/>
                        <a:t>length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mm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40.82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Aperture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mm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20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smtClean="0"/>
                        <a:t>U</a:t>
                      </a:r>
                      <a:r>
                        <a:rPr lang="de-DE" sz="900" b="1" baseline="-25000" smtClean="0"/>
                        <a:t>a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MV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3.369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Energy</a:t>
                      </a:r>
                      <a:r>
                        <a:rPr lang="de-DE" sz="900" b="1" baseline="0" dirty="0" smtClean="0"/>
                        <a:t> </a:t>
                      </a:r>
                      <a:r>
                        <a:rPr lang="de-DE" sz="900" b="1" baseline="0" dirty="0" err="1" smtClean="0"/>
                        <a:t>gain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err="1" smtClean="0"/>
                        <a:t>MeV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2.97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Accelerating</a:t>
                      </a:r>
                      <a:r>
                        <a:rPr lang="de-DE" sz="900" b="1" dirty="0" smtClean="0"/>
                        <a:t> </a:t>
                      </a:r>
                      <a:r>
                        <a:rPr lang="de-DE" sz="900" b="1" dirty="0" err="1" smtClean="0"/>
                        <a:t>gradient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MV/ m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5.1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E</a:t>
                      </a:r>
                      <a:r>
                        <a:rPr lang="de-DE" sz="900" b="1" baseline="-25000" dirty="0" err="1" smtClean="0"/>
                        <a:t>p</a:t>
                      </a:r>
                      <a:r>
                        <a:rPr lang="de-DE" sz="900" b="1" baseline="0" dirty="0" smtClean="0"/>
                        <a:t>/ </a:t>
                      </a:r>
                      <a:r>
                        <a:rPr lang="de-DE" sz="900" b="1" baseline="0" dirty="0" err="1" smtClean="0"/>
                        <a:t>E</a:t>
                      </a:r>
                      <a:r>
                        <a:rPr lang="de-DE" sz="900" b="1" baseline="-25000" dirty="0" err="1" smtClean="0"/>
                        <a:t>a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6.4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B</a:t>
                      </a:r>
                      <a:r>
                        <a:rPr lang="de-DE" sz="900" b="1" baseline="-25000" dirty="0" err="1" smtClean="0"/>
                        <a:t>p</a:t>
                      </a:r>
                      <a:r>
                        <a:rPr lang="de-DE" sz="900" b="1" baseline="0" dirty="0" smtClean="0"/>
                        <a:t>/ </a:t>
                      </a:r>
                      <a:r>
                        <a:rPr lang="de-DE" sz="900" b="1" baseline="0" dirty="0" err="1" smtClean="0"/>
                        <a:t>E</a:t>
                      </a:r>
                      <a:r>
                        <a:rPr lang="de-DE" sz="900" b="1" baseline="-25000" dirty="0" err="1" smtClean="0"/>
                        <a:t>a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err="1" smtClean="0"/>
                        <a:t>mT</a:t>
                      </a:r>
                      <a:r>
                        <a:rPr lang="de-DE" sz="900" b="1" dirty="0" smtClean="0"/>
                        <a:t>/ (MV/m)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5.4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smtClean="0"/>
                        <a:t>R/ Q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b="1" dirty="0" smtClean="0">
                          <a:latin typeface="Arial"/>
                          <a:cs typeface="Arial"/>
                        </a:rPr>
                        <a:t>Ω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dirty="0" smtClean="0"/>
                        <a:t>3320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dirty="0" err="1" smtClean="0"/>
                        <a:t>Static</a:t>
                      </a:r>
                      <a:r>
                        <a:rPr lang="de-DE" sz="900" b="1" dirty="0" smtClean="0"/>
                        <a:t> </a:t>
                      </a:r>
                      <a:r>
                        <a:rPr lang="de-DE" sz="900" b="1" dirty="0" err="1" smtClean="0"/>
                        <a:t>tuner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9</a:t>
                      </a:r>
                    </a:p>
                  </a:txBody>
                  <a:tcPr marL="51469" marR="51469" marT="25734" marB="25734" anchor="ctr"/>
                </a:tc>
              </a:tr>
              <a:tr h="215902">
                <a:tc>
                  <a:txBody>
                    <a:bodyPr/>
                    <a:lstStyle/>
                    <a:p>
                      <a:r>
                        <a:rPr lang="de-DE" sz="900" b="1" baseline="0" dirty="0" smtClean="0"/>
                        <a:t>Dynamic </a:t>
                      </a:r>
                      <a:r>
                        <a:rPr lang="de-DE" sz="900" b="1" baseline="0" dirty="0" err="1" smtClean="0"/>
                        <a:t>bellow</a:t>
                      </a:r>
                      <a:r>
                        <a:rPr lang="de-DE" sz="900" b="1" baseline="0" dirty="0" smtClean="0"/>
                        <a:t> </a:t>
                      </a:r>
                      <a:r>
                        <a:rPr lang="de-DE" sz="900" b="1" baseline="0" dirty="0" err="1" smtClean="0"/>
                        <a:t>tuner</a:t>
                      </a:r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900" b="1" dirty="0"/>
                    </a:p>
                  </a:txBody>
                  <a:tcPr marL="51469" marR="51469" marT="25734" marB="2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 smtClean="0"/>
                        <a:t>3</a:t>
                      </a:r>
                    </a:p>
                  </a:txBody>
                  <a:tcPr marL="51469" marR="51469" marT="25734" marB="25734" anchor="ctr"/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364163" y="2133600"/>
            <a:ext cx="3529012" cy="277813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spAutoFit/>
          </a:bodyPr>
          <a:lstStyle/>
          <a:p>
            <a:pPr marL="914400" indent="-914400" algn="ctr" defTabSz="965200">
              <a:defRPr/>
            </a:pPr>
            <a:r>
              <a:rPr lang="de-DE" sz="1200" kern="0" dirty="0">
                <a:latin typeface="Arial" charset="0"/>
                <a:ea typeface="+mj-ea"/>
                <a:cs typeface="+mj-cs"/>
              </a:rPr>
              <a:t>Main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parameters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of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the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217 MHz CH-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structure</a:t>
            </a:r>
            <a:endParaRPr lang="de-DE" sz="1200" kern="0" dirty="0">
              <a:latin typeface="Arial" charset="0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0825" y="515938"/>
            <a:ext cx="8893175" cy="461665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spAutoFit/>
          </a:bodyPr>
          <a:lstStyle/>
          <a:p>
            <a:pPr indent="-914400" algn="ctr" defTabSz="965200">
              <a:defRPr/>
            </a:pPr>
            <a:r>
              <a:rPr lang="de-DE" sz="2400" b="1" kern="0" dirty="0" smtClean="0">
                <a:solidFill>
                  <a:srgbClr val="000099"/>
                </a:solidFill>
              </a:rPr>
              <a:t>cw SHE-Linac Demonstrator </a:t>
            </a:r>
            <a:endParaRPr lang="de-DE" sz="2400" kern="0" dirty="0">
              <a:solidFill>
                <a:srgbClr val="000099"/>
              </a:solidFill>
              <a:ea typeface="+mj-ea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611188" y="5732463"/>
            <a:ext cx="4681537" cy="277812"/>
          </a:xfrm>
          <a:prstGeom prst="rect">
            <a:avLst/>
          </a:prstGeom>
          <a:noFill/>
          <a:ln w="38100">
            <a:noFill/>
          </a:ln>
        </p:spPr>
        <p:txBody>
          <a:bodyPr anchor="ctr">
            <a:spAutoFit/>
          </a:bodyPr>
          <a:lstStyle/>
          <a:p>
            <a:pPr algn="just" defTabSz="965200">
              <a:defRPr/>
            </a:pPr>
            <a:r>
              <a:rPr lang="de-DE" sz="1200" kern="0" dirty="0">
                <a:latin typeface="Arial" charset="0"/>
                <a:ea typeface="+mj-ea"/>
                <a:cs typeface="+mj-cs"/>
              </a:rPr>
              <a:t>3D-view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of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the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217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Mhz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cavity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with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helium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vessel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,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without</a:t>
            </a:r>
            <a:r>
              <a:rPr lang="de-DE" sz="1200" kern="0" dirty="0">
                <a:latin typeface="Arial" charset="0"/>
                <a:ea typeface="+mj-ea"/>
                <a:cs typeface="+mj-cs"/>
              </a:rPr>
              <a:t> </a:t>
            </a:r>
            <a:r>
              <a:rPr lang="de-DE" sz="1200" kern="0" dirty="0" err="1">
                <a:latin typeface="Arial" charset="0"/>
                <a:ea typeface="+mj-ea"/>
                <a:cs typeface="+mj-cs"/>
              </a:rPr>
              <a:t>tuners</a:t>
            </a:r>
            <a:endParaRPr lang="de-DE" sz="1200" kern="0" dirty="0">
              <a:latin typeface="Arial" charset="0"/>
              <a:ea typeface="+mj-ea"/>
              <a:cs typeface="+mj-cs"/>
            </a:endParaRPr>
          </a:p>
        </p:txBody>
      </p:sp>
      <p:grpSp>
        <p:nvGrpSpPr>
          <p:cNvPr id="2" name="Gruppieren 29"/>
          <p:cNvGrpSpPr>
            <a:grpSpLocks/>
          </p:cNvGrpSpPr>
          <p:nvPr/>
        </p:nvGrpSpPr>
        <p:grpSpPr bwMode="auto">
          <a:xfrm>
            <a:off x="468313" y="2133600"/>
            <a:ext cx="4689475" cy="3495675"/>
            <a:chOff x="438065" y="2276872"/>
            <a:chExt cx="4690330" cy="3495874"/>
          </a:xfrm>
        </p:grpSpPr>
        <p:grpSp>
          <p:nvGrpSpPr>
            <p:cNvPr id="3" name="Gruppieren 26"/>
            <p:cNvGrpSpPr>
              <a:grpSpLocks/>
            </p:cNvGrpSpPr>
            <p:nvPr/>
          </p:nvGrpSpPr>
          <p:grpSpPr bwMode="auto">
            <a:xfrm>
              <a:off x="569031" y="2276872"/>
              <a:ext cx="4559364" cy="3495874"/>
              <a:chOff x="444684" y="2276872"/>
              <a:chExt cx="4559364" cy="3495874"/>
            </a:xfrm>
          </p:grpSpPr>
          <p:pic>
            <p:nvPicPr>
              <p:cNvPr id="17487" name="Picture 2" descr="217_MHz_CH_Titan_Heliummantel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08780" y="2368625"/>
                <a:ext cx="3476625" cy="320040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cxnSp>
            <p:nvCxnSpPr>
              <p:cNvPr id="12" name="Gerade Verbindung mit Pfeil 11"/>
              <p:cNvCxnSpPr>
                <a:stCxn id="17492" idx="0"/>
              </p:cNvCxnSpPr>
              <p:nvPr/>
            </p:nvCxnSpPr>
            <p:spPr>
              <a:xfrm flipV="1">
                <a:off x="2866883" y="5063094"/>
                <a:ext cx="201649" cy="40166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>
                <a:stCxn id="17493" idx="0"/>
              </p:cNvCxnSpPr>
              <p:nvPr/>
            </p:nvCxnSpPr>
            <p:spPr>
              <a:xfrm flipH="1" flipV="1">
                <a:off x="3598854" y="4918622"/>
                <a:ext cx="774841" cy="36038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/>
              <p:cNvCxnSpPr>
                <a:stCxn id="17491" idx="2"/>
              </p:cNvCxnSpPr>
              <p:nvPr/>
            </p:nvCxnSpPr>
            <p:spPr>
              <a:xfrm>
                <a:off x="1094911" y="3161160"/>
                <a:ext cx="717681" cy="43182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91" name="Textfeld 14"/>
              <p:cNvSpPr txBox="1">
                <a:spLocks noChangeArrowheads="1"/>
              </p:cNvSpPr>
              <p:nvPr/>
            </p:nvSpPr>
            <p:spPr bwMode="auto">
              <a:xfrm>
                <a:off x="444684" y="2852936"/>
                <a:ext cx="130035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Helium vessel</a:t>
                </a:r>
                <a:endParaRPr 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492" name="Textfeld 15"/>
              <p:cNvSpPr txBox="1">
                <a:spLocks noChangeArrowheads="1"/>
              </p:cNvSpPr>
              <p:nvPr/>
            </p:nvSpPr>
            <p:spPr bwMode="auto">
              <a:xfrm>
                <a:off x="2192582" y="5464969"/>
                <a:ext cx="1348446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Coupler flange</a:t>
                </a:r>
                <a:endParaRPr 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7493" name="Textfeld 16"/>
              <p:cNvSpPr txBox="1">
                <a:spLocks noChangeArrowheads="1"/>
              </p:cNvSpPr>
              <p:nvPr/>
            </p:nvSpPr>
            <p:spPr bwMode="auto">
              <a:xfrm>
                <a:off x="3743767" y="5278348"/>
                <a:ext cx="12602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Pickup flange</a:t>
                </a:r>
              </a:p>
            </p:txBody>
          </p:sp>
          <p:cxnSp>
            <p:nvCxnSpPr>
              <p:cNvPr id="18" name="Gerade Verbindung mit Pfeil 17"/>
              <p:cNvCxnSpPr>
                <a:stCxn id="17495" idx="0"/>
              </p:cNvCxnSpPr>
              <p:nvPr/>
            </p:nvCxnSpPr>
            <p:spPr>
              <a:xfrm flipV="1">
                <a:off x="1280681" y="4528075"/>
                <a:ext cx="1179728" cy="485803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95" name="Textfeld 18"/>
              <p:cNvSpPr txBox="1">
                <a:spLocks noChangeArrowheads="1"/>
              </p:cNvSpPr>
              <p:nvPr/>
            </p:nvSpPr>
            <p:spPr bwMode="auto">
              <a:xfrm>
                <a:off x="820383" y="5013757"/>
                <a:ext cx="92044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de-DE" sz="1400">
                    <a:solidFill>
                      <a:srgbClr val="FF0000"/>
                    </a:solidFill>
                  </a:rPr>
                  <a:t>Inclined</a:t>
                </a:r>
              </a:p>
              <a:p>
                <a:pPr algn="ctr"/>
                <a:r>
                  <a:rPr lang="de-DE" sz="1400">
                    <a:solidFill>
                      <a:srgbClr val="FF0000"/>
                    </a:solidFill>
                  </a:rPr>
                  <a:t>end stem</a:t>
                </a:r>
                <a:endParaRPr 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Gerade Verbindung mit Pfeil 19"/>
              <p:cNvCxnSpPr>
                <a:stCxn id="17497" idx="2"/>
              </p:cNvCxnSpPr>
              <p:nvPr/>
            </p:nvCxnSpPr>
            <p:spPr>
              <a:xfrm>
                <a:off x="2662058" y="2584865"/>
                <a:ext cx="519208" cy="14447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97" name="Textfeld 20"/>
              <p:cNvSpPr txBox="1">
                <a:spLocks noChangeArrowheads="1"/>
              </p:cNvSpPr>
              <p:nvPr/>
            </p:nvSpPr>
            <p:spPr bwMode="auto">
              <a:xfrm>
                <a:off x="2071519" y="2276872"/>
                <a:ext cx="118147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400">
                    <a:solidFill>
                      <a:srgbClr val="FF0000"/>
                    </a:solidFill>
                  </a:rPr>
                  <a:t>Tuner flange</a:t>
                </a:r>
                <a:endParaRPr 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Gerade Verbindung mit Pfeil 21"/>
              <p:cNvCxnSpPr>
                <a:stCxn id="17486" idx="3"/>
              </p:cNvCxnSpPr>
              <p:nvPr/>
            </p:nvCxnSpPr>
            <p:spPr>
              <a:xfrm flipV="1">
                <a:off x="1421995" y="4148642"/>
                <a:ext cx="360428" cy="24290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86" name="Textfeld 22"/>
            <p:cNvSpPr txBox="1">
              <a:spLocks noChangeArrowheads="1"/>
            </p:cNvSpPr>
            <p:nvPr/>
          </p:nvSpPr>
          <p:spPr bwMode="auto">
            <a:xfrm>
              <a:off x="438065" y="4129916"/>
              <a:ext cx="110959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400">
                  <a:solidFill>
                    <a:srgbClr val="FF0000"/>
                  </a:solidFill>
                </a:rPr>
                <a:t>Preparation</a:t>
              </a:r>
            </a:p>
            <a:p>
              <a:pPr algn="ctr"/>
              <a:r>
                <a:rPr lang="de-DE" sz="1400">
                  <a:solidFill>
                    <a:srgbClr val="FF0000"/>
                  </a:solidFill>
                </a:rPr>
                <a:t>flange</a:t>
              </a:r>
              <a:endParaRPr 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1962150" y="1076325"/>
            <a:ext cx="547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Cavity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April 2012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1" name="Rectangle 3"/>
          <p:cNvSpPr>
            <a:spLocks noChangeArrowheads="1"/>
          </p:cNvSpPr>
          <p:nvPr/>
        </p:nvSpPr>
        <p:spPr bwMode="auto">
          <a:xfrm>
            <a:off x="1642269" y="527050"/>
            <a:ext cx="6119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65200">
              <a:buFont typeface="Wingdings" pitchFamily="2" charset="2"/>
              <a:buNone/>
            </a:pPr>
            <a:r>
              <a:rPr lang="en-US" sz="2400" b="1" dirty="0">
                <a:solidFill>
                  <a:srgbClr val="000099"/>
                </a:solidFill>
              </a:rPr>
              <a:t>cw Linac Demonstrator </a:t>
            </a:r>
          </a:p>
        </p:txBody>
      </p:sp>
      <p:grpSp>
        <p:nvGrpSpPr>
          <p:cNvPr id="14" name="Gruppieren 13"/>
          <p:cNvGrpSpPr/>
          <p:nvPr/>
        </p:nvGrpSpPr>
        <p:grpSpPr>
          <a:xfrm>
            <a:off x="638175" y="1044575"/>
            <a:ext cx="6394450" cy="5308600"/>
            <a:chOff x="0" y="1549400"/>
            <a:chExt cx="6394450" cy="5308600"/>
          </a:xfrm>
        </p:grpSpPr>
        <p:pic>
          <p:nvPicPr>
            <p:cNvPr id="1696772" name="Picture 4" descr="K2_121120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49400"/>
              <a:ext cx="6394450" cy="5308600"/>
            </a:xfrm>
            <a:prstGeom prst="rect">
              <a:avLst/>
            </a:prstGeom>
            <a:noFill/>
          </p:spPr>
        </p:pic>
        <p:sp>
          <p:nvSpPr>
            <p:cNvPr id="1696774" name="Text Box 6"/>
            <p:cNvSpPr txBox="1">
              <a:spLocks noChangeArrowheads="1"/>
            </p:cNvSpPr>
            <p:nvPr/>
          </p:nvSpPr>
          <p:spPr bwMode="auto">
            <a:xfrm>
              <a:off x="2968625" y="5959475"/>
              <a:ext cx="1230313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CH-cavity</a:t>
              </a:r>
            </a:p>
          </p:txBody>
        </p:sp>
        <p:sp>
          <p:nvSpPr>
            <p:cNvPr id="1696775" name="Text Box 7"/>
            <p:cNvSpPr txBox="1">
              <a:spLocks noChangeArrowheads="1"/>
            </p:cNvSpPr>
            <p:nvPr/>
          </p:nvSpPr>
          <p:spPr bwMode="auto">
            <a:xfrm>
              <a:off x="107950" y="4508500"/>
              <a:ext cx="16573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/>
                <a:t>Cryo </a:t>
              </a:r>
              <a:r>
                <a:rPr lang="de-DE" dirty="0" err="1"/>
                <a:t>module</a:t>
              </a:r>
              <a:endParaRPr lang="de-DE" dirty="0"/>
            </a:p>
          </p:txBody>
        </p:sp>
        <p:sp>
          <p:nvSpPr>
            <p:cNvPr id="1696776" name="Text Box 8"/>
            <p:cNvSpPr txBox="1">
              <a:spLocks noChangeArrowheads="1"/>
            </p:cNvSpPr>
            <p:nvPr/>
          </p:nvSpPr>
          <p:spPr bwMode="auto">
            <a:xfrm>
              <a:off x="1231900" y="5322888"/>
              <a:ext cx="1693863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sc solenoids</a:t>
              </a:r>
            </a:p>
          </p:txBody>
        </p:sp>
        <p:sp>
          <p:nvSpPr>
            <p:cNvPr id="1696777" name="Line 9"/>
            <p:cNvSpPr>
              <a:spLocks noChangeShapeType="1"/>
            </p:cNvSpPr>
            <p:nvPr/>
          </p:nvSpPr>
          <p:spPr bwMode="auto">
            <a:xfrm flipV="1">
              <a:off x="2706688" y="4264025"/>
              <a:ext cx="633412" cy="113188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96778" name="Line 10"/>
            <p:cNvSpPr>
              <a:spLocks noChangeShapeType="1"/>
            </p:cNvSpPr>
            <p:nvPr/>
          </p:nvSpPr>
          <p:spPr bwMode="auto">
            <a:xfrm flipV="1">
              <a:off x="2706688" y="5178425"/>
              <a:ext cx="2246312" cy="22701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96779" name="Line 11"/>
            <p:cNvSpPr>
              <a:spLocks noChangeShapeType="1"/>
            </p:cNvSpPr>
            <p:nvPr/>
          </p:nvSpPr>
          <p:spPr bwMode="auto">
            <a:xfrm flipV="1">
              <a:off x="3694113" y="4699000"/>
              <a:ext cx="469900" cy="121285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696780" name="Line 12"/>
            <p:cNvSpPr>
              <a:spLocks noChangeShapeType="1"/>
            </p:cNvSpPr>
            <p:nvPr/>
          </p:nvSpPr>
          <p:spPr bwMode="auto">
            <a:xfrm flipV="1">
              <a:off x="1131888" y="3467100"/>
              <a:ext cx="271462" cy="99695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696782" name="Text Box 14"/>
          <p:cNvSpPr txBox="1">
            <a:spLocks noChangeArrowheads="1"/>
          </p:cNvSpPr>
          <p:nvPr/>
        </p:nvSpPr>
        <p:spPr bwMode="auto">
          <a:xfrm>
            <a:off x="4405313" y="1077913"/>
            <a:ext cx="4203700" cy="12794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400" dirty="0" smtClean="0"/>
              <a:t> First </a:t>
            </a:r>
            <a:r>
              <a:rPr lang="de-DE" sz="1400" dirty="0" err="1"/>
              <a:t>sc</a:t>
            </a:r>
            <a:r>
              <a:rPr lang="de-DE" sz="1400" dirty="0"/>
              <a:t> CH-cavity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tested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beam </a:t>
            </a:r>
            <a:r>
              <a:rPr lang="de-DE" sz="1400" dirty="0" err="1"/>
              <a:t>at</a:t>
            </a:r>
            <a:r>
              <a:rPr lang="de-DE" sz="1400" dirty="0"/>
              <a:t> GSI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400" dirty="0" smtClean="0">
                <a:latin typeface="Symbol" pitchFamily="18" charset="2"/>
              </a:rPr>
              <a:t> b</a:t>
            </a:r>
            <a:r>
              <a:rPr lang="de-DE" sz="1400" dirty="0" smtClean="0"/>
              <a:t>=0.059</a:t>
            </a:r>
            <a:r>
              <a:rPr lang="de-DE" sz="1400" dirty="0"/>
              <a:t>, f=217 MHz, 15 </a:t>
            </a:r>
            <a:r>
              <a:rPr lang="de-DE" sz="1400" dirty="0" err="1"/>
              <a:t>cells</a:t>
            </a:r>
            <a:endParaRPr lang="de-DE" sz="1400" dirty="0"/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400" dirty="0" smtClean="0"/>
              <a:t> RF </a:t>
            </a:r>
            <a:r>
              <a:rPr lang="de-DE" sz="1400" dirty="0"/>
              <a:t>power 5 </a:t>
            </a:r>
            <a:r>
              <a:rPr lang="de-DE" sz="1400" dirty="0" smtClean="0"/>
              <a:t>kW (10 kW)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1400" dirty="0" smtClean="0"/>
              <a:t> Cryo </a:t>
            </a:r>
            <a:r>
              <a:rPr lang="de-DE" sz="1400" dirty="0" err="1" smtClean="0"/>
              <a:t>module</a:t>
            </a:r>
            <a:r>
              <a:rPr lang="de-DE" sz="1400" dirty="0" smtClean="0"/>
              <a:t> and </a:t>
            </a:r>
            <a:r>
              <a:rPr lang="de-DE" sz="1400" dirty="0" err="1" smtClean="0"/>
              <a:t>sc</a:t>
            </a:r>
            <a:r>
              <a:rPr lang="de-DE" sz="1400" dirty="0" smtClean="0"/>
              <a:t> </a:t>
            </a:r>
            <a:r>
              <a:rPr lang="de-DE" sz="1400" dirty="0" err="1" smtClean="0"/>
              <a:t>solenoids</a:t>
            </a:r>
            <a:r>
              <a:rPr lang="de-DE" sz="1400" dirty="0" smtClean="0"/>
              <a:t> </a:t>
            </a:r>
            <a:r>
              <a:rPr lang="de-DE" sz="1400" dirty="0" err="1" smtClean="0"/>
              <a:t>ordered</a:t>
            </a:r>
            <a:endParaRPr lang="de-DE" sz="1400" dirty="0"/>
          </a:p>
        </p:txBody>
      </p:sp>
      <p:pic>
        <p:nvPicPr>
          <p:cNvPr id="15" name="Picture 8" descr="P21428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3775" y="2411413"/>
            <a:ext cx="16192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734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Scheme of the MYRRHA Injector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1197479"/>
            <a:ext cx="7448550" cy="509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774729" y="1583140"/>
            <a:ext cx="5854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Clean </a:t>
            </a:r>
            <a:r>
              <a:rPr lang="de-DE" dirty="0" err="1" smtClean="0"/>
              <a:t>room</a:t>
            </a:r>
            <a:r>
              <a:rPr lang="de-DE" dirty="0" smtClean="0"/>
              <a:t> 100/10000</a:t>
            </a:r>
          </a:p>
          <a:p>
            <a:endParaRPr lang="de-DE" dirty="0" smtClean="0"/>
          </a:p>
          <a:p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cryostats</a:t>
            </a:r>
            <a:r>
              <a:rPr lang="de-DE" dirty="0" smtClean="0"/>
              <a:t> (400mm, 600mm, 900mm </a:t>
            </a:r>
            <a:r>
              <a:rPr lang="de-DE" dirty="0" err="1" smtClean="0"/>
              <a:t>diameter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Horizontal </a:t>
            </a:r>
            <a:r>
              <a:rPr lang="de-DE" dirty="0" err="1" smtClean="0"/>
              <a:t>cryostats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Amplifiers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Refrigerator</a:t>
            </a:r>
          </a:p>
          <a:p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everything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endParaRPr lang="de-DE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80291" y="523875"/>
            <a:ext cx="702651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5200"/>
            <a:r>
              <a:rPr lang="de-DE" sz="2400" b="1" dirty="0" smtClean="0">
                <a:solidFill>
                  <a:srgbClr val="003399"/>
                </a:solidFill>
              </a:rPr>
              <a:t>Infrastructure </a:t>
            </a:r>
            <a:r>
              <a:rPr lang="de-DE" sz="2400" b="1" dirty="0" err="1" smtClean="0">
                <a:solidFill>
                  <a:srgbClr val="003399"/>
                </a:solidFill>
              </a:rPr>
              <a:t>at</a:t>
            </a:r>
            <a:r>
              <a:rPr lang="de-DE" sz="2400" b="1" dirty="0" smtClean="0">
                <a:solidFill>
                  <a:srgbClr val="003399"/>
                </a:solidFill>
              </a:rPr>
              <a:t> IAP Frankfurt</a:t>
            </a:r>
            <a:endParaRPr lang="de-DE" sz="2400" b="1" dirty="0">
              <a:solidFill>
                <a:srgbClr val="003399"/>
              </a:solidFill>
            </a:endParaRPr>
          </a:p>
        </p:txBody>
      </p:sp>
      <p:pic>
        <p:nvPicPr>
          <p:cNvPr id="6" name="Picture 2" descr="L1000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1"/>
            <a:ext cx="9144000" cy="6859921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9400" y="6108700"/>
            <a:ext cx="5522913" cy="371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dirty="0" smtClean="0">
                <a:solidFill>
                  <a:schemeClr val="bg1"/>
                </a:solidFill>
              </a:rPr>
              <a:t>Linde </a:t>
            </a:r>
            <a:r>
              <a:rPr lang="de-DE" b="1" dirty="0">
                <a:solidFill>
                  <a:schemeClr val="bg1"/>
                </a:solidFill>
              </a:rPr>
              <a:t>L140 </a:t>
            </a:r>
            <a:r>
              <a:rPr lang="de-DE" b="1" dirty="0" err="1">
                <a:solidFill>
                  <a:schemeClr val="bg1"/>
                </a:solidFill>
              </a:rPr>
              <a:t>liquifier</a:t>
            </a:r>
            <a:r>
              <a:rPr lang="de-DE" b="1" dirty="0">
                <a:solidFill>
                  <a:schemeClr val="bg1"/>
                </a:solidFill>
              </a:rPr>
              <a:t>, 90 l </a:t>
            </a:r>
            <a:r>
              <a:rPr lang="de-DE" b="1" dirty="0" err="1">
                <a:solidFill>
                  <a:schemeClr val="bg1"/>
                </a:solidFill>
              </a:rPr>
              <a:t>lHe</a:t>
            </a:r>
            <a:r>
              <a:rPr lang="de-DE" b="1" dirty="0">
                <a:solidFill>
                  <a:schemeClr val="bg1"/>
                </a:solidFill>
              </a:rPr>
              <a:t>/</a:t>
            </a:r>
            <a:r>
              <a:rPr lang="de-DE" b="1" dirty="0" err="1">
                <a:solidFill>
                  <a:schemeClr val="bg1"/>
                </a:solidFill>
              </a:rPr>
              <a:t>hr</a:t>
            </a:r>
            <a:r>
              <a:rPr lang="de-DE" b="1" dirty="0">
                <a:solidFill>
                  <a:schemeClr val="bg1"/>
                </a:solidFill>
              </a:rPr>
              <a:t> @ 4K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734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Amplifiers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858" name="Picture 2" descr="D:\Podlech\PROJEKTE\FRANZ\Sender\P9062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108" y="1128261"/>
            <a:ext cx="7022134" cy="526660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95785" y="1419367"/>
            <a:ext cx="2825087" cy="43263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175 MHz, 300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cw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175 MHz, 12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cw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 MHz, 100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10%</a:t>
            </a:r>
          </a:p>
          <a:p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87.5 MHz, 18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cw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217 MHz, 5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cw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330-370 MHz, 2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cw</a:t>
            </a:r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325 MHz, 40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kW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1%</a:t>
            </a:r>
          </a:p>
          <a:p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100-400 MHz, 500 W, </a:t>
            </a:r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cw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734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49374" y="1600200"/>
            <a:ext cx="6718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Tests of </a:t>
            </a:r>
            <a:r>
              <a:rPr lang="de-DE" dirty="0" err="1" smtClean="0"/>
              <a:t>rt</a:t>
            </a:r>
            <a:r>
              <a:rPr lang="de-DE" dirty="0" smtClean="0"/>
              <a:t> CH-cavity (</a:t>
            </a:r>
            <a:r>
              <a:rPr lang="de-DE" dirty="0" err="1" smtClean="0"/>
              <a:t>RF+Beam</a:t>
            </a:r>
            <a:r>
              <a:rPr lang="de-DE" dirty="0" smtClean="0"/>
              <a:t>) 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Tests of </a:t>
            </a:r>
            <a:r>
              <a:rPr lang="de-DE" dirty="0" err="1" smtClean="0"/>
              <a:t>sc</a:t>
            </a:r>
            <a:r>
              <a:rPr lang="de-DE" dirty="0" smtClean="0"/>
              <a:t> CH-</a:t>
            </a:r>
            <a:r>
              <a:rPr lang="de-DE" dirty="0" err="1" smtClean="0"/>
              <a:t>cavities</a:t>
            </a:r>
            <a:r>
              <a:rPr lang="de-DE" dirty="0" smtClean="0"/>
              <a:t> (</a:t>
            </a:r>
            <a:r>
              <a:rPr lang="de-DE" dirty="0" err="1" smtClean="0"/>
              <a:t>RF+Beam</a:t>
            </a:r>
            <a:r>
              <a:rPr lang="de-DE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Coupler</a:t>
            </a:r>
            <a:r>
              <a:rPr lang="de-DE" dirty="0" smtClean="0"/>
              <a:t> Test Stand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Test of RFQ-</a:t>
            </a:r>
            <a:r>
              <a:rPr lang="de-DE" dirty="0" err="1" smtClean="0"/>
              <a:t>Protoype</a:t>
            </a:r>
            <a:r>
              <a:rPr lang="de-DE" dirty="0" smtClean="0"/>
              <a:t> (RF)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Design of </a:t>
            </a:r>
            <a:r>
              <a:rPr lang="de-DE" dirty="0" err="1" smtClean="0"/>
              <a:t>Cryomodule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and Test of 4-Rod RFQ (</a:t>
            </a:r>
            <a:r>
              <a:rPr lang="de-DE" dirty="0" err="1" smtClean="0"/>
              <a:t>RF+Beam</a:t>
            </a:r>
            <a:r>
              <a:rPr lang="de-DE" dirty="0" smtClean="0"/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573422"/>
            <a:ext cx="7675204" cy="388603"/>
          </a:xfrm>
          <a:ln/>
        </p:spPr>
        <p:txBody>
          <a:bodyPr lIns="80175" tIns="8838" rIns="80175" bIns="40087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49374" y="1600200"/>
            <a:ext cx="67183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of MYRRHA </a:t>
            </a:r>
            <a:r>
              <a:rPr lang="de-DE" dirty="0" err="1" smtClean="0"/>
              <a:t>Injector</a:t>
            </a:r>
            <a:r>
              <a:rPr lang="de-DE" dirty="0" smtClean="0"/>
              <a:t>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352 </a:t>
            </a:r>
            <a:r>
              <a:rPr lang="de-DE" dirty="0" err="1" smtClean="0"/>
              <a:t>to</a:t>
            </a:r>
            <a:r>
              <a:rPr lang="de-DE" dirty="0" smtClean="0"/>
              <a:t> 176 MHz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4-Rod RFQ 1.5 MeV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2 </a:t>
            </a:r>
            <a:r>
              <a:rPr lang="de-DE" dirty="0" err="1" smtClean="0"/>
              <a:t>rt</a:t>
            </a:r>
            <a:r>
              <a:rPr lang="de-DE" dirty="0" smtClean="0"/>
              <a:t> CH-</a:t>
            </a:r>
            <a:r>
              <a:rPr lang="de-DE" dirty="0" err="1" smtClean="0"/>
              <a:t>cavities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booster</a:t>
            </a:r>
            <a:r>
              <a:rPr lang="de-DE" dirty="0" smtClean="0"/>
              <a:t> (1.5-3.5 MeV)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4 </a:t>
            </a:r>
            <a:r>
              <a:rPr lang="de-DE" dirty="0" err="1" smtClean="0"/>
              <a:t>sc</a:t>
            </a:r>
            <a:r>
              <a:rPr lang="de-DE" dirty="0" smtClean="0"/>
              <a:t> CH-</a:t>
            </a:r>
            <a:r>
              <a:rPr lang="de-DE" dirty="0" err="1" smtClean="0"/>
              <a:t>cavities</a:t>
            </a:r>
            <a:r>
              <a:rPr lang="de-DE" dirty="0" smtClean="0"/>
              <a:t> for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acceleration</a:t>
            </a:r>
            <a:r>
              <a:rPr lang="de-DE" dirty="0" smtClean="0"/>
              <a:t> (3.5-17 MeV)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For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reliability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injectors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foreseen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Prototypes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ChangeArrowheads="1"/>
          </p:cNvSpPr>
          <p:nvPr/>
        </p:nvSpPr>
        <p:spPr bwMode="auto">
          <a:xfrm>
            <a:off x="1217613" y="527050"/>
            <a:ext cx="6991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65200">
              <a:buFont typeface="Wingdings" pitchFamily="2" charset="2"/>
              <a:buNone/>
            </a:pPr>
            <a:r>
              <a:rPr lang="en-US" sz="2400" b="1" dirty="0">
                <a:solidFill>
                  <a:srgbClr val="000099"/>
                </a:solidFill>
              </a:rPr>
              <a:t>176 MHz: Advantages</a:t>
            </a:r>
          </a:p>
        </p:txBody>
      </p:sp>
      <p:sp>
        <p:nvSpPr>
          <p:cNvPr id="1719299" name="Rectangle 3"/>
          <p:cNvSpPr>
            <a:spLocks noChangeArrowheads="1"/>
          </p:cNvSpPr>
          <p:nvPr/>
        </p:nvSpPr>
        <p:spPr bwMode="auto">
          <a:xfrm>
            <a:off x="574675" y="1093788"/>
            <a:ext cx="8345488" cy="1174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719304" name="Text Box 8"/>
          <p:cNvSpPr txBox="1">
            <a:spLocks noChangeArrowheads="1"/>
          </p:cNvSpPr>
          <p:nvPr/>
        </p:nvSpPr>
        <p:spPr bwMode="auto">
          <a:xfrm>
            <a:off x="698501" y="1241425"/>
            <a:ext cx="7988300" cy="2017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/>
              <a:t>RFQ </a:t>
            </a:r>
            <a:r>
              <a:rPr lang="de-DE" dirty="0" err="1"/>
              <a:t>energy</a:t>
            </a:r>
            <a:r>
              <a:rPr lang="de-DE" dirty="0"/>
              <a:t> (1.5 MeV </a:t>
            </a:r>
            <a:r>
              <a:rPr lang="de-DE" dirty="0" err="1"/>
              <a:t>vs</a:t>
            </a:r>
            <a:r>
              <a:rPr lang="de-DE" dirty="0"/>
              <a:t> 3.0 MeV)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/>
              <a:t>of 4-Rod RFQ (</a:t>
            </a:r>
            <a:r>
              <a:rPr lang="de-DE" dirty="0" err="1"/>
              <a:t>less</a:t>
            </a:r>
            <a:r>
              <a:rPr lang="de-DE" dirty="0"/>
              <a:t> expensive,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smtClean="0"/>
              <a:t>sensitive,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voltage</a:t>
            </a:r>
            <a:r>
              <a:rPr lang="de-DE" dirty="0"/>
              <a:t>)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dirty="0" smtClean="0"/>
              <a:t> Thermal </a:t>
            </a:r>
            <a:r>
              <a:rPr lang="de-DE" dirty="0"/>
              <a:t>power RFQ: </a:t>
            </a:r>
            <a:r>
              <a:rPr lang="de-DE" dirty="0" smtClean="0"/>
              <a:t>≈25 </a:t>
            </a:r>
            <a:r>
              <a:rPr lang="de-DE" dirty="0"/>
              <a:t>kW/m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safe</a:t>
            </a:r>
            <a:endParaRPr lang="de-DE" dirty="0">
              <a:sym typeface="Wingdings" pitchFamily="2" charset="2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Larger </a:t>
            </a:r>
            <a:r>
              <a:rPr lang="de-DE" dirty="0" err="1">
                <a:sym typeface="Wingdings" pitchFamily="2" charset="2"/>
              </a:rPr>
              <a:t>aperture</a:t>
            </a:r>
            <a:r>
              <a:rPr lang="de-DE" dirty="0">
                <a:sym typeface="Wingdings" pitchFamily="2" charset="2"/>
              </a:rPr>
              <a:t> in CH-</a:t>
            </a:r>
            <a:r>
              <a:rPr lang="de-DE" dirty="0" err="1">
                <a:sym typeface="Wingdings" pitchFamily="2" charset="2"/>
              </a:rPr>
              <a:t>cavities</a:t>
            </a:r>
            <a:endParaRPr lang="de-DE" dirty="0">
              <a:sym typeface="Wingdings" pitchFamily="2" charset="2"/>
            </a:endParaRP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Total </a:t>
            </a:r>
            <a:r>
              <a:rPr lang="de-DE" dirty="0" err="1">
                <a:sym typeface="Wingdings" pitchFamily="2" charset="2"/>
              </a:rPr>
              <a:t>injector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length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independent</a:t>
            </a:r>
            <a:r>
              <a:rPr lang="de-DE" dirty="0">
                <a:sym typeface="Wingdings" pitchFamily="2" charset="2"/>
              </a:rPr>
              <a:t> of f (</a:t>
            </a:r>
            <a:r>
              <a:rPr lang="de-DE" dirty="0" err="1">
                <a:sym typeface="Wingdings" pitchFamily="2" charset="2"/>
              </a:rPr>
              <a:t>almost</a:t>
            </a:r>
            <a:r>
              <a:rPr lang="de-DE" dirty="0">
                <a:sym typeface="Wingdings" pitchFamily="2" charset="2"/>
              </a:rPr>
              <a:t>) 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3662" y="3733800"/>
            <a:ext cx="66770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48699" y="630572"/>
            <a:ext cx="7675204" cy="369553"/>
          </a:xfrm>
          <a:ln/>
        </p:spPr>
        <p:txBody>
          <a:bodyPr tIns="8838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Shunt Impedance of RFQ-Structures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1821801"/>
            <a:ext cx="7258050" cy="46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ern mit 5 Zacken 6"/>
          <p:cNvSpPr/>
          <p:nvPr/>
        </p:nvSpPr>
        <p:spPr>
          <a:xfrm>
            <a:off x="4010025" y="5029200"/>
            <a:ext cx="266700" cy="2095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019425" y="4943475"/>
            <a:ext cx="100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MYRRHA</a:t>
            </a:r>
            <a:endParaRPr lang="de-DE" sz="1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7"/>
          <p:cNvSpPr txBox="1">
            <a:spLocks noChangeArrowheads="1"/>
          </p:cNvSpPr>
          <p:nvPr/>
        </p:nvSpPr>
        <p:spPr bwMode="auto">
          <a:xfrm>
            <a:off x="1543050" y="72072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2400" b="1">
                <a:solidFill>
                  <a:srgbClr val="000099"/>
                </a:solidFill>
              </a:rPr>
              <a:t>4-Rod-RFQ</a:t>
            </a:r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809750"/>
            <a:ext cx="437673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feld 9"/>
          <p:cNvSpPr txBox="1">
            <a:spLocks noChangeArrowheads="1"/>
          </p:cNvSpPr>
          <p:nvPr/>
        </p:nvSpPr>
        <p:spPr bwMode="auto">
          <a:xfrm>
            <a:off x="5124450" y="1609725"/>
            <a:ext cx="37147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+Transmission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resonator</a:t>
            </a:r>
            <a:endParaRPr lang="de-DE" dirty="0"/>
          </a:p>
          <a:p>
            <a:endParaRPr lang="de-DE" dirty="0"/>
          </a:p>
          <a:p>
            <a:r>
              <a:rPr lang="de-DE" dirty="0"/>
              <a:t>+</a:t>
            </a:r>
            <a:r>
              <a:rPr lang="de-DE" dirty="0" err="1"/>
              <a:t>Excellent</a:t>
            </a:r>
            <a:r>
              <a:rPr lang="de-DE" dirty="0"/>
              <a:t> Tuning</a:t>
            </a:r>
          </a:p>
          <a:p>
            <a:endParaRPr lang="de-DE" dirty="0"/>
          </a:p>
          <a:p>
            <a:r>
              <a:rPr lang="de-DE" dirty="0"/>
              <a:t>+Easy </a:t>
            </a:r>
            <a:r>
              <a:rPr lang="de-DE" dirty="0" err="1"/>
              <a:t>acces</a:t>
            </a:r>
            <a:r>
              <a:rPr lang="de-DE" dirty="0"/>
              <a:t> (</a:t>
            </a:r>
            <a:r>
              <a:rPr lang="de-DE" dirty="0" err="1"/>
              <a:t>tuning</a:t>
            </a:r>
            <a:r>
              <a:rPr lang="de-DE" dirty="0"/>
              <a:t>, </a:t>
            </a:r>
            <a:r>
              <a:rPr lang="de-DE" dirty="0" err="1"/>
              <a:t>repair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+</a:t>
            </a:r>
            <a:r>
              <a:rPr lang="de-DE" dirty="0" err="1"/>
              <a:t>Proven</a:t>
            </a:r>
            <a:r>
              <a:rPr lang="de-DE" dirty="0"/>
              <a:t> </a:t>
            </a:r>
            <a:r>
              <a:rPr lang="de-DE" dirty="0" smtClean="0"/>
              <a:t>Technology</a:t>
            </a:r>
            <a:endParaRPr lang="de-DE" dirty="0"/>
          </a:p>
          <a:p>
            <a:endParaRPr lang="de-DE" dirty="0"/>
          </a:p>
          <a:p>
            <a:r>
              <a:rPr lang="de-DE" dirty="0"/>
              <a:t>+„</a:t>
            </a:r>
            <a:r>
              <a:rPr lang="de-DE" dirty="0" err="1"/>
              <a:t>Inexpensive</a:t>
            </a:r>
            <a:r>
              <a:rPr lang="de-DE" dirty="0"/>
              <a:t>“</a:t>
            </a:r>
          </a:p>
          <a:p>
            <a:endParaRPr lang="de-DE" dirty="0"/>
          </a:p>
          <a:p>
            <a:r>
              <a:rPr lang="de-DE" dirty="0"/>
              <a:t>+</a:t>
            </a:r>
            <a:r>
              <a:rPr lang="de-DE" dirty="0" err="1"/>
              <a:t>Less</a:t>
            </a:r>
            <a:r>
              <a:rPr lang="de-DE" dirty="0"/>
              <a:t> sensitive </a:t>
            </a:r>
            <a:r>
              <a:rPr lang="de-DE" dirty="0" err="1"/>
              <a:t>against</a:t>
            </a:r>
            <a:r>
              <a:rPr lang="de-DE" dirty="0"/>
              <a:t> </a:t>
            </a:r>
            <a:r>
              <a:rPr lang="de-DE" dirty="0" err="1"/>
              <a:t>tolerances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-</a:t>
            </a:r>
            <a:r>
              <a:rPr lang="de-DE" dirty="0" err="1"/>
              <a:t>Locally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power </a:t>
            </a:r>
            <a:r>
              <a:rPr lang="de-DE" dirty="0" err="1"/>
              <a:t>densities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7"/>
          <p:cNvSpPr txBox="1">
            <a:spLocks noChangeArrowheads="1"/>
          </p:cNvSpPr>
          <p:nvPr/>
        </p:nvSpPr>
        <p:spPr bwMode="auto">
          <a:xfrm>
            <a:off x="1685925" y="530225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2400" b="1" dirty="0" smtClean="0">
                <a:solidFill>
                  <a:srgbClr val="000099"/>
                </a:solidFill>
              </a:rPr>
              <a:t>176 MHz 4-Rod-RFQ</a:t>
            </a:r>
            <a:endParaRPr lang="de-DE" sz="2400" b="1" dirty="0">
              <a:solidFill>
                <a:srgbClr val="000099"/>
              </a:solidFill>
            </a:endParaRPr>
          </a:p>
        </p:txBody>
      </p:sp>
      <p:sp>
        <p:nvSpPr>
          <p:cNvPr id="17411" name="Textfeld 9"/>
          <p:cNvSpPr txBox="1">
            <a:spLocks noChangeArrowheads="1"/>
          </p:cNvSpPr>
          <p:nvPr/>
        </p:nvSpPr>
        <p:spPr bwMode="auto">
          <a:xfrm>
            <a:off x="1781175" y="1543050"/>
            <a:ext cx="58388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40 </a:t>
            </a:r>
            <a:r>
              <a:rPr lang="de-DE" dirty="0" err="1" smtClean="0"/>
              <a:t>kV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65 </a:t>
            </a:r>
            <a:r>
              <a:rPr lang="de-DE" dirty="0" err="1" smtClean="0"/>
              <a:t>kV</a:t>
            </a:r>
            <a:r>
              <a:rPr lang="de-DE" dirty="0" smtClean="0"/>
              <a:t> @ 352 MHz)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shunt</a:t>
            </a:r>
            <a:r>
              <a:rPr lang="de-DE" dirty="0"/>
              <a:t> </a:t>
            </a:r>
            <a:r>
              <a:rPr lang="de-DE" dirty="0" err="1"/>
              <a:t>impedance</a:t>
            </a:r>
            <a:r>
              <a:rPr lang="de-DE" dirty="0"/>
              <a:t>: &gt;67 </a:t>
            </a:r>
            <a:r>
              <a:rPr lang="de-DE" dirty="0" err="1"/>
              <a:t>k</a:t>
            </a:r>
            <a:r>
              <a:rPr lang="de-DE" dirty="0" err="1">
                <a:latin typeface="Symbol" pitchFamily="18" charset="2"/>
              </a:rPr>
              <a:t>W</a:t>
            </a:r>
            <a:r>
              <a:rPr lang="de-DE" dirty="0" err="1"/>
              <a:t>m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Specific</a:t>
            </a:r>
            <a:r>
              <a:rPr lang="de-DE" dirty="0"/>
              <a:t> power: 25 kW/m </a:t>
            </a:r>
            <a:r>
              <a:rPr lang="de-DE" dirty="0" smtClean="0"/>
              <a:t>(47 </a:t>
            </a:r>
            <a:r>
              <a:rPr lang="de-DE" dirty="0"/>
              <a:t>kW/m </a:t>
            </a:r>
            <a:r>
              <a:rPr lang="de-DE" dirty="0" err="1"/>
              <a:t>demonstrated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Length</a:t>
            </a:r>
            <a:r>
              <a:rPr lang="de-DE" dirty="0"/>
              <a:t>: ≈ 4m</a:t>
            </a:r>
          </a:p>
          <a:p>
            <a:endParaRPr lang="de-DE" dirty="0"/>
          </a:p>
          <a:p>
            <a:r>
              <a:rPr lang="de-DE" dirty="0"/>
              <a:t>Total </a:t>
            </a:r>
            <a:r>
              <a:rPr lang="de-DE" dirty="0" err="1"/>
              <a:t>losses</a:t>
            </a:r>
            <a:r>
              <a:rPr lang="de-DE" dirty="0"/>
              <a:t>: 100 kW</a:t>
            </a:r>
          </a:p>
          <a:p>
            <a:endParaRPr lang="de-DE" dirty="0"/>
          </a:p>
          <a:p>
            <a:r>
              <a:rPr lang="de-DE" dirty="0"/>
              <a:t>RF power </a:t>
            </a:r>
            <a:r>
              <a:rPr lang="de-DE" dirty="0" err="1"/>
              <a:t>with</a:t>
            </a:r>
            <a:r>
              <a:rPr lang="de-DE" dirty="0"/>
              <a:t> beam (5 mA): 107 kW</a:t>
            </a:r>
          </a:p>
          <a:p>
            <a:endParaRPr lang="de-DE" dirty="0"/>
          </a:p>
          <a:p>
            <a:r>
              <a:rPr lang="de-DE" dirty="0"/>
              <a:t>RF </a:t>
            </a:r>
            <a:r>
              <a:rPr lang="de-DE" dirty="0" err="1"/>
              <a:t>amplifier</a:t>
            </a:r>
            <a:r>
              <a:rPr lang="de-DE" dirty="0"/>
              <a:t>: </a:t>
            </a:r>
            <a:r>
              <a:rPr lang="de-DE" dirty="0" smtClean="0"/>
              <a:t>150-180 </a:t>
            </a:r>
            <a:r>
              <a:rPr lang="de-DE" dirty="0"/>
              <a:t>kW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636713" y="528638"/>
            <a:ext cx="6119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buFont typeface="Wingdings" pitchFamily="2" charset="2"/>
              <a:buNone/>
            </a:pPr>
            <a:r>
              <a:rPr lang="en-US" sz="2300" b="1" dirty="0" smtClean="0">
                <a:solidFill>
                  <a:srgbClr val="000099"/>
                </a:solidFill>
              </a:rPr>
              <a:t>Stem Design 176 MHz RFQ</a:t>
            </a:r>
            <a:endParaRPr lang="en-US" sz="2300" b="1" dirty="0">
              <a:solidFill>
                <a:srgbClr val="0000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9723" r="11921"/>
          <a:stretch>
            <a:fillRect/>
          </a:stretch>
        </p:blipFill>
        <p:spPr bwMode="auto">
          <a:xfrm>
            <a:off x="6581775" y="1865313"/>
            <a:ext cx="22955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16"/>
          <p:cNvGrpSpPr>
            <a:grpSpLocks/>
          </p:cNvGrpSpPr>
          <p:nvPr/>
        </p:nvGrpSpPr>
        <p:grpSpPr bwMode="auto">
          <a:xfrm>
            <a:off x="419100" y="1828800"/>
            <a:ext cx="2905125" cy="3629025"/>
            <a:chOff x="611560" y="548680"/>
            <a:chExt cx="3888432" cy="4824536"/>
          </a:xfrm>
        </p:grpSpPr>
        <p:grpSp>
          <p:nvGrpSpPr>
            <p:cNvPr id="7" name="Gruppieren 7"/>
            <p:cNvGrpSpPr>
              <a:grpSpLocks/>
            </p:cNvGrpSpPr>
            <p:nvPr/>
          </p:nvGrpSpPr>
          <p:grpSpPr bwMode="auto">
            <a:xfrm>
              <a:off x="611560" y="548680"/>
              <a:ext cx="3888432" cy="4824536"/>
              <a:chOff x="1619672" y="1052736"/>
              <a:chExt cx="3168352" cy="418000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19672" y="1052736"/>
                <a:ext cx="3141909" cy="4180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hteck 9"/>
              <p:cNvSpPr/>
              <p:nvPr/>
            </p:nvSpPr>
            <p:spPr>
              <a:xfrm>
                <a:off x="4643574" y="1556153"/>
                <a:ext cx="144450" cy="433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de-DE" sz="1800" u="none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1619672" y="1989421"/>
                <a:ext cx="287706" cy="18719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de-DE" sz="1800" u="none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>
            <a:xfrm>
              <a:off x="1763145" y="548680"/>
              <a:ext cx="1081260" cy="431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de-DE" sz="1800" u="none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pieren 18"/>
          <p:cNvGrpSpPr>
            <a:grpSpLocks/>
          </p:cNvGrpSpPr>
          <p:nvPr/>
        </p:nvGrpSpPr>
        <p:grpSpPr bwMode="auto">
          <a:xfrm>
            <a:off x="3362325" y="1914525"/>
            <a:ext cx="3049588" cy="3400425"/>
            <a:chOff x="4932040" y="620688"/>
            <a:chExt cx="3351240" cy="4608512"/>
          </a:xfrm>
        </p:grpSpPr>
        <p:grpSp>
          <p:nvGrpSpPr>
            <p:cNvPr id="13" name="Gruppieren 14"/>
            <p:cNvGrpSpPr>
              <a:grpSpLocks/>
            </p:cNvGrpSpPr>
            <p:nvPr/>
          </p:nvGrpSpPr>
          <p:grpSpPr bwMode="auto">
            <a:xfrm>
              <a:off x="4932040" y="620688"/>
              <a:ext cx="3351240" cy="4608512"/>
              <a:chOff x="4860032" y="620688"/>
              <a:chExt cx="3351240" cy="4608512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32040" y="620688"/>
                <a:ext cx="3279232" cy="4464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hteck 15"/>
              <p:cNvSpPr/>
              <p:nvPr/>
            </p:nvSpPr>
            <p:spPr>
              <a:xfrm>
                <a:off x="4860032" y="4581500"/>
                <a:ext cx="143604" cy="647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/>
                <a:endParaRPr lang="de-DE" sz="1800" u="none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6300670" y="765150"/>
              <a:ext cx="1008156" cy="36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de-DE" sz="1800" u="none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378" name="Grafik 3" descr="IMG_143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96" y="947738"/>
            <a:ext cx="352278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379" name="Grafik 4" descr="IMG_14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962" y="947739"/>
            <a:ext cx="3468566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380" name="Grafik 5" descr="IMG_14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96" y="3778250"/>
            <a:ext cx="352278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5381" name="Textfeld 6"/>
          <p:cNvSpPr txBox="1">
            <a:spLocks noChangeArrowheads="1"/>
          </p:cNvSpPr>
          <p:nvPr/>
        </p:nvSpPr>
        <p:spPr bwMode="auto">
          <a:xfrm>
            <a:off x="4619049" y="4417395"/>
            <a:ext cx="41924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000" u="none" dirty="0"/>
              <a:t>RFQ </a:t>
            </a:r>
            <a:r>
              <a:rPr lang="de-DE" sz="2000" u="none" dirty="0" err="1"/>
              <a:t>test</a:t>
            </a:r>
            <a:r>
              <a:rPr lang="de-DE" sz="2000" u="none" dirty="0"/>
              <a:t> cavity for </a:t>
            </a:r>
            <a:r>
              <a:rPr lang="de-DE" sz="2000" u="none" dirty="0" smtClean="0"/>
              <a:t>thermal </a:t>
            </a:r>
            <a:r>
              <a:rPr lang="de-DE" sz="2000" u="none" dirty="0" err="1" smtClean="0"/>
              <a:t>analysis</a:t>
            </a:r>
            <a:endParaRPr lang="de-DE" sz="2000" u="none" dirty="0" smtClean="0"/>
          </a:p>
          <a:p>
            <a:pPr algn="ctr" eaLnBrk="1" hangingPunct="1"/>
            <a:endParaRPr lang="de-DE" sz="2000" u="none" dirty="0" smtClean="0"/>
          </a:p>
          <a:p>
            <a:pPr algn="ctr" eaLnBrk="1" hangingPunct="1"/>
            <a:r>
              <a:rPr lang="de-DE" sz="2000" dirty="0" smtClean="0"/>
              <a:t>P/L </a:t>
            </a:r>
            <a:r>
              <a:rPr lang="de-DE" sz="2000" dirty="0" err="1" smtClean="0"/>
              <a:t>up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40 kW/m</a:t>
            </a:r>
            <a:endParaRPr lang="de-DE" sz="2000" u="non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Macintosh PowerPoint</Application>
  <PresentationFormat>Overhead</PresentationFormat>
  <Paragraphs>357</Paragraphs>
  <Slides>33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Larissa-Design</vt:lpstr>
      <vt:lpstr>Benutzerdefiniertes Design</vt:lpstr>
      <vt:lpstr>Acrobat Document</vt:lpstr>
      <vt:lpstr>PowerPoint Presentation</vt:lpstr>
      <vt:lpstr>The MYRRHA Proton-Driver</vt:lpstr>
      <vt:lpstr>Scheme of the MYRRHA Injector</vt:lpstr>
      <vt:lpstr>PowerPoint Presentation</vt:lpstr>
      <vt:lpstr>Shunt Impedance of RFQ-Structures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rt CH cavities</vt:lpstr>
      <vt:lpstr>MAX CH-Prototype (rt)</vt:lpstr>
      <vt:lpstr>Parameters MAX CH-Prototype (rt)</vt:lpstr>
      <vt:lpstr>RT Part: Comparison RF Power</vt:lpstr>
      <vt:lpstr>Code Benchmarking (LORASR-WINTRACE)</vt:lpstr>
      <vt:lpstr>MYRRHA sc CH cavities</vt:lpstr>
      <vt:lpstr>Field Distribution – Gap voltage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Amplifiers</vt:lpstr>
      <vt:lpstr>Next Steps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lpc</dc:creator>
  <cp:lastModifiedBy>Caroline Prabert</cp:lastModifiedBy>
  <cp:revision>667</cp:revision>
  <dcterms:created xsi:type="dcterms:W3CDTF">2010-08-30T14:55:50Z</dcterms:created>
  <dcterms:modified xsi:type="dcterms:W3CDTF">2012-05-07T14:33:37Z</dcterms:modified>
</cp:coreProperties>
</file>