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4" r:id="rId4"/>
    <p:sldId id="304" r:id="rId5"/>
    <p:sldId id="309" r:id="rId6"/>
    <p:sldId id="310" r:id="rId7"/>
    <p:sldId id="306" r:id="rId8"/>
    <p:sldId id="302" r:id="rId9"/>
    <p:sldId id="311" r:id="rId10"/>
    <p:sldId id="303" r:id="rId11"/>
    <p:sldId id="307" r:id="rId12"/>
    <p:sldId id="308" r:id="rId13"/>
    <p:sldId id="296" r:id="rId14"/>
    <p:sldId id="286" r:id="rId15"/>
    <p:sldId id="299" r:id="rId16"/>
    <p:sldId id="305" r:id="rId17"/>
    <p:sldId id="292" r:id="rId18"/>
    <p:sldId id="301" r:id="rId1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F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5642" autoAdjust="0"/>
  </p:normalViewPr>
  <p:slideViewPr>
    <p:cSldViewPr>
      <p:cViewPr>
        <p:scale>
          <a:sx n="66" d="100"/>
          <a:sy n="66" d="100"/>
        </p:scale>
        <p:origin x="-300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D9BB-DF05-4892-80A5-BD33E777BDC7}" type="datetimeFigureOut">
              <a:rPr lang="en-US" smtClean="0"/>
              <a:pPr/>
              <a:t>2012-05-03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2608-F77D-4D4D-954D-B01409542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5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4" y="1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DE241A-1B73-4C2D-8FFA-DCD6CE8D1661}" type="datetimeFigureOut">
              <a:rPr lang="en-US"/>
              <a:pPr>
                <a:defRPr/>
              </a:pPr>
              <a:t>2012-05-03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4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688DE0C-7835-467B-BDE2-319EF740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88DE0C-7835-467B-BDE2-319EF7404D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6E58E-7C81-45FC-8556-03B14CCC74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5631-7CCC-4ED8-8432-CCBC03A5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352800"/>
            <a:ext cx="9144000" cy="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6E43-78C3-42D8-8FA4-93D8FCB8D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F3E7-6FF7-4D0E-96B8-79A64D25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8610600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EF9-BE6B-4E43-A86B-0B2ADF27F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201B-56E9-4463-9F0C-E25129E81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4AA8-FA51-4F86-854B-7A0676860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895F-F617-479F-ABE8-5F57556F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3541-AD4D-42BB-95BE-839A309B0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43B2-86C4-4E6D-880B-897C504F8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8EF1C-0386-4211-89C4-ACACEB7C5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1A21-9BAD-4817-8294-6126BCD8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26206-26E3-45D7-9233-96428B0A3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 l="60952" t="31238" r="13810" b="24571"/>
          <a:stretch>
            <a:fillRect/>
          </a:stretch>
        </p:blipFill>
        <p:spPr bwMode="auto">
          <a:xfrm>
            <a:off x="76201" y="76200"/>
            <a:ext cx="76594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eml2('mgh_cep','Velocity-of-the-various-types-of-sound-in-superfluid-4He-as-a.jpg')" TargetMode="External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png"/><Relationship Id="rId6" Type="http://schemas.openxmlformats.org/officeDocument/2006/relationships/image" Target="../media/image10.tif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5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47750"/>
            <a:ext cx="8229600" cy="2762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Cavity Vertical Test and Diagnostics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209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5100" dirty="0" smtClean="0"/>
              <a:t>Kitty Liao</a:t>
            </a:r>
          </a:p>
          <a:p>
            <a:pPr fontAlgn="auto">
              <a:spcAft>
                <a:spcPts val="0"/>
              </a:spcAft>
              <a:defRPr/>
            </a:pPr>
            <a:endParaRPr lang="en-US" sz="5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5100" dirty="0" smtClean="0"/>
              <a:t>kitty.liao@cern.ch</a:t>
            </a:r>
          </a:p>
          <a:p>
            <a:pPr fontAlgn="auto">
              <a:spcAft>
                <a:spcPts val="0"/>
              </a:spcAft>
              <a:defRPr/>
            </a:pPr>
            <a:endParaRPr lang="en-US" sz="5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Second Open Collaboration Meeting on Superconducting </a:t>
            </a:r>
            <a:r>
              <a:rPr lang="en-US" dirty="0" err="1" smtClean="0">
                <a:latin typeface="+mj-lt"/>
              </a:rPr>
              <a:t>Linacs</a:t>
            </a:r>
            <a:r>
              <a:rPr lang="en-US" dirty="0" smtClean="0">
                <a:latin typeface="+mj-lt"/>
              </a:rPr>
              <a:t> for High Power Proton Beams (SLHiPP-2)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267200" y="4953000"/>
          <a:ext cx="4724400" cy="1479189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952500"/>
                <a:gridCol w="1181100"/>
              </a:tblGrid>
              <a:tr h="3086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Resistors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µc boards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 octopus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5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Half cell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4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Complete cavity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Picture 11" descr="C:\DOCUME~1\cliao\LOCALS~1\Temp\enhtmlclip\IMAG0134.jpg"/>
          <p:cNvPicPr/>
          <p:nvPr/>
        </p:nvPicPr>
        <p:blipFill>
          <a:blip r:embed="rId2" cstate="print"/>
          <a:srcRect t="16522"/>
          <a:stretch>
            <a:fillRect/>
          </a:stretch>
        </p:blipFill>
        <p:spPr bwMode="auto">
          <a:xfrm flipV="1">
            <a:off x="220198" y="1448374"/>
            <a:ext cx="3666002" cy="19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DOCUME~1\cliao\LOCALS~1\Temp\enhtmlclip\IMAG0132.jpg"/>
          <p:cNvPicPr/>
          <p:nvPr/>
        </p:nvPicPr>
        <p:blipFill>
          <a:blip r:embed="rId3" cstate="print"/>
          <a:srcRect l="16425" r="20070"/>
          <a:stretch>
            <a:fillRect/>
          </a:stretch>
        </p:blipFill>
        <p:spPr bwMode="auto">
          <a:xfrm>
            <a:off x="228600" y="3581400"/>
            <a:ext cx="1871784" cy="16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6096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Octopus Thermometric System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Fabrication – Acquisition board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8" descr="Tmaphardware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1447800"/>
            <a:ext cx="4724400" cy="26670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2022231" y="3810000"/>
            <a:ext cx="3845169" cy="896815"/>
          </a:xfrm>
          <a:custGeom>
            <a:avLst/>
            <a:gdLst>
              <a:gd name="connsiteX0" fmla="*/ 0 w 4268665"/>
              <a:gd name="connsiteY0" fmla="*/ 597877 h 706315"/>
              <a:gd name="connsiteX1" fmla="*/ 3622431 w 4268665"/>
              <a:gd name="connsiteY1" fmla="*/ 606669 h 706315"/>
              <a:gd name="connsiteX2" fmla="*/ 3877407 w 4268665"/>
              <a:gd name="connsiteY2" fmla="*/ 0 h 706315"/>
              <a:gd name="connsiteX3" fmla="*/ 3877407 w 4268665"/>
              <a:gd name="connsiteY3" fmla="*/ 0 h 7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665" h="706315">
                <a:moveTo>
                  <a:pt x="0" y="597877"/>
                </a:moveTo>
                <a:cubicBezTo>
                  <a:pt x="1488098" y="652096"/>
                  <a:pt x="2976197" y="706315"/>
                  <a:pt x="3622431" y="606669"/>
                </a:cubicBezTo>
                <a:cubicBezTo>
                  <a:pt x="4268665" y="507023"/>
                  <a:pt x="3877407" y="0"/>
                  <a:pt x="3877407" y="0"/>
                </a:cubicBezTo>
                <a:lnTo>
                  <a:pt x="3877407" y="0"/>
                </a:lnTo>
              </a:path>
            </a:pathLst>
          </a:cu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0" y="3886200"/>
            <a:ext cx="25146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0 </a:t>
            </a:r>
            <a:r>
              <a:rPr lang="el-GR" dirty="0" smtClean="0">
                <a:latin typeface="+mn-lt"/>
              </a:rPr>
              <a:t>Ω</a:t>
            </a:r>
            <a:r>
              <a:rPr lang="en-US" dirty="0" smtClean="0">
                <a:latin typeface="+mn-lt"/>
              </a:rPr>
              <a:t> resistor -- bypass the amplification circuit</a:t>
            </a:r>
            <a:endParaRPr lang="en-US" dirty="0">
              <a:latin typeface="+mn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1600200"/>
            <a:ext cx="1143000" cy="1752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III. Octopus Thermometric System – Software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297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Microprocessor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- acquisition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LABVIEW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 optimal mode- integration of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500" dirty="0" smtClean="0"/>
              <a:t>Temperature maps in 3D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500" dirty="0" smtClean="0"/>
              <a:t>Second sound triangulation (MATLAB)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500" dirty="0" smtClean="0"/>
              <a:t>Optical inspection data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5974" t="52009" r="49420" b="4965"/>
          <a:stretch>
            <a:fillRect/>
          </a:stretch>
        </p:blipFill>
        <p:spPr bwMode="auto">
          <a:xfrm>
            <a:off x="6096000" y="14478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657600" cy="21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6488668"/>
            <a:ext cx="37338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courtesy of Janic </a:t>
            </a:r>
            <a:r>
              <a:rPr lang="en-US" dirty="0" err="1" smtClean="0">
                <a:latin typeface="+mn-lt"/>
              </a:rPr>
              <a:t>Chambrillion</a:t>
            </a:r>
            <a:endParaRPr lang="en-US" dirty="0">
              <a:latin typeface="+mn-lt"/>
            </a:endParaRPr>
          </a:p>
        </p:txBody>
      </p:sp>
      <p:pic>
        <p:nvPicPr>
          <p:cNvPr id="2051" name="Picture 4" descr="P1000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252380"/>
            <a:ext cx="2286000" cy="13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IV. Summary &amp; Future work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95399"/>
          <a:ext cx="9144000" cy="3994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473664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Second sound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Octopus thermometry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5737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Appropriate source for simulating a quench event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Second sound studies to be continued for explaining physics and phenomenon in real quench test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Cavity quench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test </a:t>
                      </a: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</a:rPr>
                        <a:t>Programmes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to be done and test with 2 boards (in and outside helium)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Allen-</a:t>
                      </a: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</a:rPr>
                        <a:t>bradley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sensors fabrication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PCB fabrication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500" baseline="0" dirty="0" err="1" smtClean="0">
                          <a:solidFill>
                            <a:schemeClr val="tx1"/>
                          </a:solidFill>
                        </a:rPr>
                        <a:t>LabView</a:t>
                      </a:r>
                      <a:r>
                        <a:rPr lang="en-US" sz="2500" baseline="0" dirty="0" smtClean="0">
                          <a:solidFill>
                            <a:schemeClr val="tx1"/>
                          </a:solidFill>
                        </a:rPr>
                        <a:t> program</a:t>
                      </a:r>
                    </a:p>
                    <a:p>
                      <a:pPr marL="342900" indent="-342900">
                        <a:buNone/>
                      </a:pP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iocotpusoncav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087514"/>
            <a:ext cx="3200400" cy="254188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43400" y="5257800"/>
            <a:ext cx="218281" cy="2024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4114800"/>
            <a:ext cx="25908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4648200"/>
            <a:ext cx="1447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6200000">
            <a:off x="4661486" y="5625973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9" idx="4"/>
            <a:endCxn id="13" idx="0"/>
          </p:cNvCxnSpPr>
          <p:nvPr/>
        </p:nvCxnSpPr>
        <p:spPr>
          <a:xfrm>
            <a:off x="4452541" y="5460206"/>
            <a:ext cx="437545" cy="2419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4"/>
            <a:endCxn id="9" idx="7"/>
          </p:cNvCxnSpPr>
          <p:nvPr/>
        </p:nvCxnSpPr>
        <p:spPr>
          <a:xfrm flipH="1">
            <a:off x="4529714" y="4648200"/>
            <a:ext cx="956686" cy="63924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400000">
            <a:off x="5257800" y="45720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1800" y="6172200"/>
            <a:ext cx="22860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4144963"/>
          </a:xfrm>
        </p:spPr>
        <p:txBody>
          <a:bodyPr/>
          <a:lstStyle/>
          <a:p>
            <a:r>
              <a:rPr lang="en-US" sz="3000" dirty="0" smtClean="0"/>
              <a:t>Cryogenics team in SM18 &amp; </a:t>
            </a:r>
            <a:r>
              <a:rPr lang="en-US" sz="3000" dirty="0" err="1" smtClean="0"/>
              <a:t>Cryolab</a:t>
            </a:r>
            <a:endParaRPr lang="en-US" sz="3000" dirty="0" smtClean="0"/>
          </a:p>
          <a:p>
            <a:r>
              <a:rPr lang="en-US" sz="3000" dirty="0" smtClean="0"/>
              <a:t>Second sound – P. Zhang, Murakami, </a:t>
            </a:r>
            <a:r>
              <a:rPr lang="en-US" sz="3000" i="1" dirty="0" smtClean="0"/>
              <a:t>Tsukuba University</a:t>
            </a:r>
          </a:p>
          <a:p>
            <a:r>
              <a:rPr lang="en-US" sz="3000" dirty="0" smtClean="0"/>
              <a:t>Quench results discussion -J. Plouin, </a:t>
            </a:r>
            <a:r>
              <a:rPr lang="en-US" sz="3000" i="1" dirty="0" err="1" smtClean="0"/>
              <a:t>Saclay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T-mapping – Iwashita, </a:t>
            </a:r>
            <a:r>
              <a:rPr lang="en-US" sz="3000" i="1" dirty="0" smtClean="0"/>
              <a:t>KEK</a:t>
            </a:r>
          </a:p>
          <a:p>
            <a:r>
              <a:rPr lang="en-US" sz="3000" dirty="0" smtClean="0"/>
              <a:t>Colleagues of the RF group, Wolfgang Weingarten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6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990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Thank you very much</a:t>
            </a:r>
          </a:p>
          <a:p>
            <a:pPr algn="ctr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Kitty.Liao@cern.ch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6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2762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Cavity Vertical Test and Diagnostics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100" dirty="0" smtClean="0">
                <a:solidFill>
                  <a:schemeClr val="accent3">
                    <a:lumMod val="75000"/>
                  </a:schemeClr>
                </a:solidFill>
              </a:rPr>
              <a:t>Back up slides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Kitty Liao</a:t>
            </a:r>
          </a:p>
        </p:txBody>
      </p:sp>
      <p:sp>
        <p:nvSpPr>
          <p:cNvPr id="4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beamp.png"/>
          <p:cNvPicPr/>
          <p:nvPr/>
        </p:nvPicPr>
        <p:blipFill>
          <a:blip r:embed="rId2" cstate="print"/>
          <a:srcRect l="3111" t="3289" r="6901" b="4934"/>
          <a:stretch>
            <a:fillRect/>
          </a:stretch>
        </p:blipFill>
        <p:spPr>
          <a:xfrm>
            <a:off x="5181600" y="3962400"/>
            <a:ext cx="37338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II. Second Sound 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/>
          <a:lstStyle/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26072011.xlsxampmV.tif"/>
          <p:cNvPicPr/>
          <p:nvPr/>
        </p:nvPicPr>
        <p:blipFill>
          <a:blip r:embed="rId3" cstate="print"/>
          <a:srcRect l="3759" r="6646"/>
          <a:stretch>
            <a:fillRect/>
          </a:stretch>
        </p:blipFill>
        <p:spPr>
          <a:xfrm>
            <a:off x="5257800" y="1295400"/>
            <a:ext cx="3505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524000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+mn-lt"/>
              </a:rPr>
              <a:t>Distance variation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amplitude max at ~ 9 cm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attenuated by 60% at 18 cm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57600"/>
            <a:ext cx="525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+mn-lt"/>
              </a:rPr>
              <a:t>Tube measurement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bending tube receives signal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smaller amplitudes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applicable for complicated structure with quench spots</a:t>
            </a:r>
            <a:endParaRPr lang="en-US" sz="2800" dirty="0">
              <a:latin typeface="+mn-lt"/>
            </a:endParaRPr>
          </a:p>
        </p:txBody>
      </p:sp>
      <p:sp>
        <p:nvSpPr>
          <p:cNvPr id="10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sound extra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5105400"/>
          </a:xfrm>
        </p:spPr>
        <p:txBody>
          <a:bodyPr/>
          <a:lstStyle/>
          <a:p>
            <a:r>
              <a:rPr lang="en-US" dirty="0" smtClean="0"/>
              <a:t>Helium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Lambda point 2.17K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superfluid</a:t>
            </a:r>
            <a:r>
              <a:rPr lang="en-US" dirty="0" smtClean="0"/>
              <a:t> He</a:t>
            </a:r>
          </a:p>
          <a:p>
            <a:r>
              <a:rPr lang="en-US" sz="2800" dirty="0" smtClean="0"/>
              <a:t>2 fluid model</a:t>
            </a:r>
          </a:p>
          <a:p>
            <a:pPr>
              <a:buFontTx/>
              <a:buChar char="-"/>
            </a:pPr>
            <a:r>
              <a:rPr lang="en-US" sz="2800" dirty="0" smtClean="0"/>
              <a:t>normal component + </a:t>
            </a:r>
            <a:r>
              <a:rPr lang="en-US" sz="2800" dirty="0" err="1" smtClean="0"/>
              <a:t>superfluid</a:t>
            </a:r>
            <a:r>
              <a:rPr lang="en-US" sz="2800" dirty="0" smtClean="0"/>
              <a:t> component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148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Normal fluid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Bose-Einstein condensate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Entropy, </a:t>
            </a:r>
            <a:r>
              <a:rPr lang="en-US" dirty="0" err="1" smtClean="0">
                <a:solidFill>
                  <a:srgbClr val="00B0F0"/>
                </a:solidFill>
              </a:rPr>
              <a:t>viscocity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72000"/>
            <a:ext cx="327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With no entropy, no viscosity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2104" t="21887" r="12119" b="14135"/>
          <a:stretch>
            <a:fillRect/>
          </a:stretch>
        </p:blipFill>
        <p:spPr bwMode="auto">
          <a:xfrm>
            <a:off x="4712368" y="1371600"/>
            <a:ext cx="443163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53000" y="6248400"/>
            <a:ext cx="35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itchFamily="18" charset="0"/>
              </a:rPr>
              <a:t>Source: R. Donnelly. Physics today 2009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600200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 sound: n, s in phase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4267200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</a:t>
            </a:r>
            <a:r>
              <a:rPr lang="en-US" baseline="30000" dirty="0" smtClean="0">
                <a:solidFill>
                  <a:srgbClr val="00B0F0"/>
                </a:solidFill>
              </a:rPr>
              <a:t>nd</a:t>
            </a:r>
            <a:r>
              <a:rPr lang="en-US" dirty="0" smtClean="0">
                <a:solidFill>
                  <a:srgbClr val="00B0F0"/>
                </a:solidFill>
              </a:rPr>
              <a:t> sound: n, s out of phase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2362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Fluctuation in density, by changes of pressure </a:t>
            </a:r>
            <a:endParaRPr lang="en-US" sz="1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029200"/>
            <a:ext cx="477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 Antiqua" pitchFamily="18" charset="0"/>
              </a:rPr>
              <a:t>Fluctuation in density, by changes of  temperature</a:t>
            </a:r>
            <a:endParaRPr lang="en-US" sz="1600" dirty="0">
              <a:latin typeface="Book Antiqua" pitchFamily="18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16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sound and first sound below the lambda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5" name="Content Placeholder 4"/>
          <p:cNvGrpSpPr>
            <a:grpSpLocks noGrp="1"/>
          </p:cNvGrpSpPr>
          <p:nvPr/>
        </p:nvGrpSpPr>
        <p:grpSpPr>
          <a:xfrm>
            <a:off x="4159088" y="1600200"/>
            <a:ext cx="4984914" cy="4819711"/>
            <a:chOff x="6561667" y="1600200"/>
            <a:chExt cx="2260600" cy="407763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6610695" y="5339324"/>
              <a:ext cx="2211572" cy="338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Source:</a:t>
              </a:r>
              <a:r>
                <a:rPr kumimoji="0" lang="en-US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McGraw-Hill Concise Encyclopedia of Physics. 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ea typeface="Times New Roman" pitchFamily="18" charset="0"/>
                  <a:cs typeface="Arial" pitchFamily="34" charset="0"/>
                </a:rPr>
                <a:t>©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2002 by The McGraw-Hill Companies, Inc.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6" descr="Velocity of the various types of sound in superfluid 4 He as a function of temperature">
              <a:hlinkClick r:id="rId2"/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667" y="1600200"/>
              <a:ext cx="2103755" cy="361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04800" y="1600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First sound- pressure wave</a:t>
            </a:r>
          </a:p>
          <a:p>
            <a:pPr marL="342900" indent="-342900">
              <a:buAutoNum type="arabicPeriod"/>
            </a:pPr>
            <a:r>
              <a:rPr lang="en-US" dirty="0" smtClean="0"/>
              <a:t>Second sound- entropy (temperature) wave</a:t>
            </a:r>
          </a:p>
          <a:p>
            <a:pPr marL="342900" indent="-342900">
              <a:buAutoNum type="arabicPeriod"/>
            </a:pPr>
            <a:r>
              <a:rPr lang="en-US" dirty="0" smtClean="0"/>
              <a:t>Third sound- wave travels in very thin films of helium in which the thickness of the film varies.</a:t>
            </a:r>
          </a:p>
          <a:p>
            <a:pPr marL="342900" indent="-342900">
              <a:buAutoNum type="arabicPeriod"/>
            </a:pPr>
            <a:r>
              <a:rPr lang="en-US" dirty="0" smtClean="0"/>
              <a:t>Fourth sound- pressure wave travels in </a:t>
            </a:r>
            <a:r>
              <a:rPr lang="en-US" dirty="0" err="1" smtClean="0"/>
              <a:t>superfluid</a:t>
            </a:r>
            <a:r>
              <a:rPr lang="en-US" dirty="0" smtClean="0"/>
              <a:t> helium. When its confined in a porous material. </a:t>
            </a:r>
          </a:p>
          <a:p>
            <a:pPr marL="342900" indent="-342900">
              <a:buAutoNum type="arabicPeriod"/>
            </a:pPr>
            <a:r>
              <a:rPr lang="en-US" dirty="0" smtClean="0"/>
              <a:t>Fifth sound- temperature wave that propagates in helium confined in </a:t>
            </a:r>
            <a:r>
              <a:rPr lang="en-US" dirty="0" err="1" smtClean="0"/>
              <a:t>superleaks</a:t>
            </a:r>
            <a:r>
              <a:rPr lang="en-US" dirty="0" smtClean="0"/>
              <a:t>. (analogous to second sound) 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10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Cavity Vertical Test and Diagnostics</a:t>
            </a:r>
            <a:endParaRPr lang="en-US" sz="36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4572000"/>
          </a:xfrm>
        </p:spPr>
        <p:txBody>
          <a:bodyPr/>
          <a:lstStyle/>
          <a:p>
            <a:pPr marL="1371600" lvl="2" indent="-571500">
              <a:buFont typeface="Arial" pitchFamily="34" charset="0"/>
              <a:buAutoNum type="romanUcPeriod"/>
            </a:pPr>
            <a:r>
              <a:rPr lang="en-US" sz="2800" dirty="0" smtClean="0"/>
              <a:t>Introduction</a:t>
            </a:r>
          </a:p>
          <a:p>
            <a:pPr marL="1371600" lvl="2" indent="-571500">
              <a:buFont typeface="Arial" pitchFamily="34" charset="0"/>
              <a:buAutoNum type="romanUcPeriod"/>
            </a:pPr>
            <a:endParaRPr lang="en-US" sz="2800" dirty="0" smtClean="0"/>
          </a:p>
          <a:p>
            <a:pPr marL="1371600" lvl="2" indent="-571500">
              <a:buFont typeface="Arial" pitchFamily="34" charset="0"/>
              <a:buAutoNum type="romanUcPeriod"/>
            </a:pPr>
            <a:r>
              <a:rPr lang="en-US" sz="2800" dirty="0" smtClean="0"/>
              <a:t>Second sound studies &amp; quench analysis</a:t>
            </a:r>
          </a:p>
          <a:p>
            <a:pPr marL="1371600" lvl="2" indent="-571500">
              <a:buFont typeface="Arial" pitchFamily="34" charset="0"/>
              <a:buAutoNum type="romanUcPeriod"/>
            </a:pPr>
            <a:endParaRPr lang="en-US" sz="2800" dirty="0" smtClean="0"/>
          </a:p>
          <a:p>
            <a:pPr marL="1371600" lvl="2" indent="-571500">
              <a:buFont typeface="Arial" pitchFamily="34" charset="0"/>
              <a:buAutoNum type="romanUcPeriod"/>
            </a:pPr>
            <a:r>
              <a:rPr lang="en-US" sz="2800" dirty="0" smtClean="0"/>
              <a:t>Thermometric system design &amp; development</a:t>
            </a:r>
          </a:p>
          <a:p>
            <a:pPr marL="1371600" lvl="2" indent="-571500">
              <a:buFont typeface="Arial" pitchFamily="34" charset="0"/>
              <a:buAutoNum type="romanUcPeriod"/>
            </a:pPr>
            <a:endParaRPr lang="en-US" sz="2800" dirty="0" smtClean="0"/>
          </a:p>
          <a:p>
            <a:pPr marL="1371600" lvl="2" indent="-571500">
              <a:buFont typeface="Arial" pitchFamily="34" charset="0"/>
              <a:buAutoNum type="romanUcPeriod"/>
            </a:pPr>
            <a:r>
              <a:rPr lang="en-US" sz="2800" dirty="0" smtClean="0"/>
              <a:t>Summary &amp; future work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3/5/2012-5/5/2012</a:t>
            </a:r>
            <a:endParaRPr lang="en-US" dirty="0"/>
          </a:p>
        </p:txBody>
      </p:sp>
      <p:sp>
        <p:nvSpPr>
          <p:cNvPr id="7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advTm="16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I. Introduction – </a:t>
            </a:r>
            <a:br>
              <a:rPr lang="en-US" sz="3600" dirty="0" smtClean="0"/>
            </a:br>
            <a:r>
              <a:rPr lang="en-US" sz="3600" dirty="0" smtClean="0"/>
              <a:t>Diagnostics system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53340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hot (quench) spot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II. second sound 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OST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III. octopus</a:t>
            </a:r>
          </a:p>
          <a:p>
            <a:pPr marL="514350" indent="-514350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optical inspection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365125"/>
          </a:xfrm>
        </p:spPr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3352800" y="2362035"/>
            <a:ext cx="4724400" cy="4191165"/>
            <a:chOff x="2362200" y="2209635"/>
            <a:chExt cx="4724400" cy="4191165"/>
          </a:xfrm>
        </p:grpSpPr>
        <p:sp>
          <p:nvSpPr>
            <p:cNvPr id="81" name="AutoShape 10"/>
            <p:cNvSpPr>
              <a:spLocks noChangeArrowheads="1"/>
            </p:cNvSpPr>
            <p:nvPr/>
          </p:nvSpPr>
          <p:spPr bwMode="auto">
            <a:xfrm rot="17967017">
              <a:off x="3761925" y="2468233"/>
              <a:ext cx="300143" cy="996384"/>
            </a:xfrm>
            <a:prstGeom prst="can">
              <a:avLst>
                <a:gd name="adj" fmla="val 32828"/>
              </a:avLst>
            </a:prstGeom>
            <a:gradFill rotWithShape="0">
              <a:gsLst>
                <a:gs pos="0">
                  <a:srgbClr val="C2D69B">
                    <a:alpha val="37000"/>
                  </a:srgbClr>
                </a:gs>
                <a:gs pos="50000">
                  <a:srgbClr val="9BBB59"/>
                </a:gs>
                <a:gs pos="100000">
                  <a:srgbClr val="C2D69B">
                    <a:alpha val="77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3962400" y="4992476"/>
              <a:ext cx="1468938" cy="1408324"/>
            </a:xfrm>
            <a:prstGeom prst="can">
              <a:avLst>
                <a:gd name="adj" fmla="val 32828"/>
              </a:avLst>
            </a:prstGeom>
            <a:gradFill rotWithShape="0">
              <a:gsLst>
                <a:gs pos="0">
                  <a:srgbClr val="C2D69B">
                    <a:alpha val="37000"/>
                  </a:srgbClr>
                </a:gs>
                <a:gs pos="50000">
                  <a:srgbClr val="9BBB59"/>
                </a:gs>
                <a:gs pos="100000">
                  <a:srgbClr val="C2D69B">
                    <a:alpha val="77000"/>
                  </a:srgbClr>
                </a:gs>
              </a:gsLst>
              <a:lin ang="5400000" scaled="1"/>
            </a:gra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62200" y="2209635"/>
              <a:ext cx="4724400" cy="3276717"/>
              <a:chOff x="1730" y="981"/>
              <a:chExt cx="8367" cy="6994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730" y="3096"/>
                <a:ext cx="8367" cy="4879"/>
              </a:xfrm>
              <a:prstGeom prst="ellipse">
                <a:avLst/>
              </a:prstGeom>
              <a:gradFill rotWithShape="0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50000">
                    <a:srgbClr val="9BBB59"/>
                  </a:gs>
                  <a:gs pos="100000">
                    <a:srgbClr val="C2D69B">
                      <a:alpha val="77000"/>
                    </a:srgbClr>
                  </a:gs>
                </a:gsLst>
                <a:lin ang="5400000" scaled="1"/>
              </a:gra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564" y="981"/>
                <a:ext cx="2602" cy="3006"/>
              </a:xfrm>
              <a:prstGeom prst="can">
                <a:avLst>
                  <a:gd name="adj" fmla="val 32828"/>
                </a:avLst>
              </a:prstGeom>
              <a:gradFill rotWithShape="0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50000">
                    <a:srgbClr val="9BBB59"/>
                  </a:gs>
                  <a:gs pos="100000">
                    <a:srgbClr val="C2D69B">
                      <a:alpha val="77000"/>
                    </a:srgbClr>
                  </a:gs>
                </a:gsLst>
                <a:lin ang="5400000" scaled="1"/>
              </a:gra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4" name="Arc 23"/>
          <p:cNvSpPr/>
          <p:nvPr/>
        </p:nvSpPr>
        <p:spPr>
          <a:xfrm rot="5400000">
            <a:off x="5159766" y="1850634"/>
            <a:ext cx="1034267" cy="4800599"/>
          </a:xfrm>
          <a:prstGeom prst="arc">
            <a:avLst>
              <a:gd name="adj1" fmla="val 16296263"/>
              <a:gd name="adj2" fmla="val 5200489"/>
            </a:avLst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4598194"/>
            <a:ext cx="218281" cy="2024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3429000"/>
            <a:ext cx="25908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24600" y="3962400"/>
            <a:ext cx="1447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6200000">
            <a:off x="5638800" y="38100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16200000">
            <a:off x="7239000" y="51054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15" idx="4"/>
            <a:endCxn id="26" idx="0"/>
          </p:cNvCxnSpPr>
          <p:nvPr/>
        </p:nvCxnSpPr>
        <p:spPr>
          <a:xfrm>
            <a:off x="7043341" y="4800600"/>
            <a:ext cx="424259" cy="381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4"/>
            <a:endCxn id="15" idx="1"/>
          </p:cNvCxnSpPr>
          <p:nvPr/>
        </p:nvCxnSpPr>
        <p:spPr>
          <a:xfrm>
            <a:off x="6019800" y="3886200"/>
            <a:ext cx="946367" cy="74163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4"/>
            <a:endCxn id="15" idx="7"/>
          </p:cNvCxnSpPr>
          <p:nvPr/>
        </p:nvCxnSpPr>
        <p:spPr>
          <a:xfrm flipH="1">
            <a:off x="7120514" y="2743200"/>
            <a:ext cx="728086" cy="1884636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239000" y="441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Quench</a:t>
            </a:r>
          </a:p>
          <a:p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 spot</a:t>
            </a:r>
            <a:endParaRPr lang="en-US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0" y="3620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gency FB" pitchFamily="34" charset="0"/>
              </a:rPr>
              <a:t>Second sound wave</a:t>
            </a:r>
            <a:endParaRPr lang="en-US" dirty="0">
              <a:solidFill>
                <a:srgbClr val="FF0000"/>
              </a:solidFill>
              <a:latin typeface="Agency FB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77000" y="1828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	        OSTs </a:t>
            </a:r>
          </a:p>
          <a:p>
            <a:r>
              <a:rPr lang="en-US" dirty="0" smtClean="0">
                <a:latin typeface="Agency FB" pitchFamily="34" charset="0"/>
              </a:rPr>
              <a:t>(Oscillating </a:t>
            </a:r>
            <a:r>
              <a:rPr lang="en-US" dirty="0" err="1" smtClean="0">
                <a:latin typeface="Agency FB" pitchFamily="34" charset="0"/>
              </a:rPr>
              <a:t>Superleak</a:t>
            </a:r>
            <a:r>
              <a:rPr lang="en-US" dirty="0" smtClean="0">
                <a:latin typeface="Agency FB" pitchFamily="34" charset="0"/>
              </a:rPr>
              <a:t> Transducer)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25472" y="2895600"/>
            <a:ext cx="3689928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5400000">
            <a:off x="7620000" y="2667000"/>
            <a:ext cx="6096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667000" y="2505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  <a:sym typeface="Wingdings"/>
              </a:rPr>
              <a:t>        </a:t>
            </a:r>
          </a:p>
          <a:p>
            <a:r>
              <a:rPr lang="en-US" dirty="0" smtClean="0">
                <a:latin typeface="Agency FB" pitchFamily="34" charset="0"/>
                <a:sym typeface="Wingdings"/>
              </a:rPr>
              <a:t>antenna (RF)</a:t>
            </a:r>
          </a:p>
          <a:p>
            <a:endParaRPr lang="en-US" dirty="0">
              <a:latin typeface="Agency FB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800600" y="3378994"/>
            <a:ext cx="218281" cy="2024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724400" y="5410200"/>
            <a:ext cx="218281" cy="20240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iocotpusoncav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799" y="2377244"/>
            <a:ext cx="5257801" cy="417595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486400" y="5562600"/>
            <a:ext cx="3048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0800" y="571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gency FB" pitchFamily="34" charset="0"/>
              </a:rPr>
              <a:t>Optical inspection camera </a:t>
            </a:r>
          </a:p>
          <a:p>
            <a:r>
              <a:rPr lang="en-US" dirty="0" smtClean="0">
                <a:latin typeface="Agency FB" pitchFamily="34" charset="0"/>
              </a:rPr>
              <a:t>(J. </a:t>
            </a:r>
            <a:r>
              <a:rPr lang="en-US" dirty="0" err="1" smtClean="0">
                <a:latin typeface="Agency FB" pitchFamily="34" charset="0"/>
              </a:rPr>
              <a:t>Chambrillion</a:t>
            </a:r>
            <a:r>
              <a:rPr lang="en-US" dirty="0" smtClean="0">
                <a:latin typeface="Agency FB" pitchFamily="34" charset="0"/>
              </a:rPr>
              <a:t>)</a:t>
            </a:r>
            <a:endParaRPr lang="en-US" dirty="0">
              <a:latin typeface="Agency FB" pitchFamily="34" charset="0"/>
            </a:endParaRPr>
          </a:p>
        </p:txBody>
      </p:sp>
      <p:sp>
        <p:nvSpPr>
          <p:cNvPr id="36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21" grpId="0" animBg="1"/>
      <p:bldP spid="22" grpId="0" animBg="1"/>
      <p:bldP spid="25" grpId="0" animBg="1"/>
      <p:bldP spid="26" grpId="0" animBg="1"/>
      <p:bldP spid="73" grpId="0"/>
      <p:bldP spid="74" grpId="0"/>
      <p:bldP spid="75" grpId="0"/>
      <p:bldP spid="79" grpId="0" animBg="1"/>
      <p:bldP spid="27" grpId="0" animBg="1"/>
      <p:bldP spid="80" grpId="0"/>
      <p:bldP spid="85" grpId="0" animBg="1"/>
      <p:bldP spid="86" grpId="0" animBg="1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II. Second sound Study </a:t>
            </a:r>
            <a:br>
              <a:rPr lang="en-US" sz="3600" dirty="0" smtClean="0"/>
            </a:br>
            <a:r>
              <a:rPr lang="en-US" sz="3600" dirty="0" smtClean="0"/>
              <a:t>on the SPL test cavity 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4563"/>
          </a:xfrm>
        </p:spPr>
        <p:txBody>
          <a:bodyPr/>
          <a:lstStyle/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29" name="Picture 28" descr="C:\DOCUME~1\cliao\LOCALS~1\Temp\enhtmlclip\IMAG09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2876550" cy="20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cavitysetuppink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754" y="3733800"/>
            <a:ext cx="2816246" cy="2895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" y="15240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+mn-lt"/>
              </a:rPr>
              <a:t>Setup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27 SMD heaters – </a:t>
            </a:r>
          </a:p>
          <a:p>
            <a:pPr marL="342900" indent="-342900"/>
            <a:r>
              <a:rPr lang="en-US" sz="2800" dirty="0" smtClean="0">
                <a:latin typeface="+mn-lt"/>
              </a:rPr>
              <a:t>    iris, equator, half cell area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8 OSTs </a:t>
            </a:r>
            <a:endParaRPr lang="en-US" sz="28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3577947"/>
            <a:ext cx="5486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600" dirty="0" smtClean="0">
                <a:latin typeface="+mn-lt"/>
              </a:rPr>
              <a:t>Result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heaters not in the coverage angle of an OST – </a:t>
            </a:r>
            <a:r>
              <a:rPr lang="en-US" sz="2800" u="sng" dirty="0" smtClean="0">
                <a:latin typeface="+mn-lt"/>
              </a:rPr>
              <a:t>no signal </a:t>
            </a:r>
            <a:r>
              <a:rPr lang="en-US" sz="2800" dirty="0" smtClean="0">
                <a:latin typeface="+mn-lt"/>
              </a:rPr>
              <a:t>so far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need to resolve – heater attachment on the cavity</a:t>
            </a:r>
          </a:p>
          <a:p>
            <a:pPr marL="342900" indent="-342900"/>
            <a:endParaRPr lang="en-US" sz="2800" dirty="0">
              <a:latin typeface="+mn-lt"/>
            </a:endParaRPr>
          </a:p>
        </p:txBody>
      </p:sp>
      <p:sp>
        <p:nvSpPr>
          <p:cNvPr id="33" name="Oval 32"/>
          <p:cNvSpPr/>
          <p:nvPr/>
        </p:nvSpPr>
        <p:spPr>
          <a:xfrm rot="5400000">
            <a:off x="7848600" y="1981200"/>
            <a:ext cx="304800" cy="1066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39000" y="20574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SMD heaters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05600" y="2286000"/>
            <a:ext cx="6096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29400" y="2819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OST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7" name="Picture 36" descr="C:\DOCUME~1\cliao\LOCALS~1\Temp\enhtmlclip\IMAG09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478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II. Cavity Quench Analysis</a:t>
            </a:r>
            <a:br>
              <a:rPr lang="en-US" dirty="0" smtClean="0"/>
            </a:br>
            <a:r>
              <a:rPr lang="en-US" dirty="0" smtClean="0"/>
              <a:t>discussion 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Content Placeholder 9" descr="12signal.tif"/>
          <p:cNvPicPr>
            <a:picLocks noGrp="1"/>
          </p:cNvPicPr>
          <p:nvPr>
            <p:ph idx="1"/>
          </p:nvPr>
        </p:nvPicPr>
        <p:blipFill>
          <a:blip r:embed="rId2" cstate="print"/>
          <a:srcRect t="5263" b="2477"/>
          <a:stretch>
            <a:fillRect/>
          </a:stretch>
        </p:blipFill>
        <p:spPr>
          <a:xfrm>
            <a:off x="4078778" y="3352800"/>
            <a:ext cx="5065222" cy="3505200"/>
          </a:xfrm>
          <a:prstGeom prst="rect">
            <a:avLst/>
          </a:prstGeom>
        </p:spPr>
      </p:pic>
      <p:pic>
        <p:nvPicPr>
          <p:cNvPr id="11" name="Picture 10" descr="cavitysetuppink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1371600"/>
            <a:ext cx="2362200" cy="23622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16002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Cavity quench at 3.1 MV/m  (during helium processing), 2 K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sound v~ 16.8 m/s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Repeated quench OST capture  (10 data in 40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6</a:t>
            </a:r>
            <a:r>
              <a:rPr lang="el-GR" sz="2800" dirty="0" smtClean="0">
                <a:latin typeface="+mn-lt"/>
              </a:rPr>
              <a:t> μ</a:t>
            </a:r>
            <a:r>
              <a:rPr lang="en-US" sz="2800" dirty="0" smtClean="0">
                <a:latin typeface="+mn-lt"/>
              </a:rPr>
              <a:t>s</a:t>
            </a:r>
            <a:r>
              <a:rPr lang="en-US" sz="2800" dirty="0" smtClean="0">
                <a:latin typeface="+mj-lt"/>
              </a:rPr>
              <a:t> to go to max acc field: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smtClean="0">
                <a:latin typeface="+mj-lt"/>
              </a:rPr>
              <a:t>    8.6 </a:t>
            </a:r>
            <a:r>
              <a:rPr lang="en-US" sz="2800" dirty="0" err="1" smtClean="0">
                <a:latin typeface="+mj-lt"/>
              </a:rPr>
              <a:t>MeV</a:t>
            </a:r>
            <a:r>
              <a:rPr lang="en-US" sz="2800" dirty="0" smtClean="0">
                <a:latin typeface="+mj-lt"/>
              </a:rPr>
              <a:t>/m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28 </a:t>
            </a:r>
            <a:r>
              <a:rPr lang="el-GR" sz="2800" dirty="0" smtClean="0">
                <a:latin typeface="+mn-lt"/>
              </a:rPr>
              <a:t>μ</a:t>
            </a:r>
            <a:r>
              <a:rPr lang="en-US" sz="2800" dirty="0" smtClean="0">
                <a:latin typeface="+mn-lt"/>
              </a:rPr>
              <a:t>s breakdown time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352800" y="5410200"/>
            <a:ext cx="1600200" cy="1219200"/>
            <a:chOff x="2438400" y="5638800"/>
            <a:chExt cx="1600200" cy="12192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48000" y="56388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2438400" y="5638800"/>
              <a:ext cx="1600200" cy="1219200"/>
              <a:chOff x="2438400" y="5638800"/>
              <a:chExt cx="1600200" cy="1219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2438400" y="66294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2743200" y="5638800"/>
                <a:ext cx="304800" cy="990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52800" y="5638800"/>
                <a:ext cx="228600" cy="1219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581400" y="6858000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" name="Straight Arrow Connector 33"/>
          <p:cNvCxnSpPr/>
          <p:nvPr/>
        </p:nvCxnSpPr>
        <p:spPr>
          <a:xfrm flipH="1">
            <a:off x="4724400" y="5410200"/>
            <a:ext cx="6858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029200" y="48768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minimisationposter.tif"/>
          <p:cNvPicPr/>
          <p:nvPr/>
        </p:nvPicPr>
        <p:blipFill>
          <a:blip r:embed="rId3" cstate="print"/>
          <a:srcRect l="7672" r="6479"/>
          <a:stretch>
            <a:fillRect/>
          </a:stretch>
        </p:blipFill>
        <p:spPr>
          <a:xfrm>
            <a:off x="4577530" y="3237759"/>
            <a:ext cx="4566470" cy="3620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Where is the hot spot?</a:t>
            </a:r>
            <a:endParaRPr lang="en-US" dirty="0"/>
          </a:p>
        </p:txBody>
      </p:sp>
      <p:pic>
        <p:nvPicPr>
          <p:cNvPr id="5" name="Picture 4" descr="triangulation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276600"/>
            <a:ext cx="4572000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09600" y="1447800"/>
            <a:ext cx="35052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why? </a:t>
            </a:r>
            <a:r>
              <a:rPr lang="en-US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no intersection? </a:t>
            </a:r>
            <a:endParaRPr lang="en-US" sz="24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905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 ~ 2 K (16.77± 2 m/s)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time-of-flight too short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same problem among labs (</a:t>
            </a:r>
            <a:r>
              <a:rPr lang="en-US" sz="2000" dirty="0" err="1" smtClean="0">
                <a:latin typeface="+mn-lt"/>
              </a:rPr>
              <a:t>Saclay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Fermilab</a:t>
            </a:r>
            <a:r>
              <a:rPr lang="en-US" sz="2000" dirty="0" smtClean="0">
                <a:latin typeface="+mn-lt"/>
              </a:rPr>
              <a:t>, DESY)</a:t>
            </a:r>
          </a:p>
          <a:p>
            <a:r>
              <a:rPr lang="en-US" sz="2000" dirty="0" smtClean="0">
                <a:latin typeface="+mn-lt"/>
              </a:rPr>
              <a:t> 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5052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minimisation</a:t>
            </a:r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method &amp; quench on cavity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2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6324600" y="3593068"/>
            <a:ext cx="2687372" cy="978932"/>
            <a:chOff x="6324600" y="3364468"/>
            <a:chExt cx="2687372" cy="978932"/>
          </a:xfrm>
        </p:grpSpPr>
        <p:sp>
          <p:nvSpPr>
            <p:cNvPr id="31" name="TextBox 30"/>
            <p:cNvSpPr txBox="1"/>
            <p:nvPr/>
          </p:nvSpPr>
          <p:spPr>
            <a:xfrm>
              <a:off x="6324600" y="397406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err="1" smtClean="0"/>
                <a:t>x</a:t>
              </a:r>
              <a:r>
                <a:rPr lang="en-US" i="1" baseline="-25000" dirty="0" err="1"/>
                <a:t>q</a:t>
              </a:r>
              <a:r>
                <a:rPr lang="en-US" i="1" baseline="-25000" dirty="0" smtClean="0"/>
                <a:t>,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y</a:t>
              </a:r>
              <a:r>
                <a:rPr lang="en-US" i="1" baseline="-25000" dirty="0" err="1" smtClean="0"/>
                <a:t>q</a:t>
              </a:r>
              <a:r>
                <a:rPr lang="en-US" i="1" baseline="-25000" dirty="0" smtClean="0"/>
                <a:t>,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z</a:t>
              </a:r>
              <a:r>
                <a:rPr lang="en-US" i="1" baseline="-25000" dirty="0" err="1" smtClean="0"/>
                <a:t>q</a:t>
              </a:r>
              <a:r>
                <a:rPr lang="en-US" dirty="0" smtClean="0"/>
                <a:t>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1400" y="3364468"/>
              <a:ext cx="16205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i="1" dirty="0" err="1" smtClean="0"/>
                <a:t>x</a:t>
              </a:r>
              <a:r>
                <a:rPr lang="en-US" i="1" baseline="-25000" dirty="0" err="1" smtClean="0"/>
                <a:t>OST</a:t>
              </a:r>
              <a:r>
                <a:rPr lang="en-US" i="1" baseline="-25000" dirty="0" smtClean="0"/>
                <a:t>,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y</a:t>
              </a:r>
              <a:r>
                <a:rPr lang="en-US" i="1" baseline="-25000" dirty="0" err="1" smtClean="0"/>
                <a:t>OST</a:t>
              </a:r>
              <a:r>
                <a:rPr lang="en-US" i="1" baseline="-25000" dirty="0" smtClean="0"/>
                <a:t>,</a:t>
              </a:r>
              <a:r>
                <a:rPr lang="en-US" i="1" dirty="0" smtClean="0"/>
                <a:t> </a:t>
              </a:r>
              <a:r>
                <a:rPr lang="en-US" i="1" dirty="0" err="1" smtClean="0"/>
                <a:t>z</a:t>
              </a:r>
              <a:r>
                <a:rPr lang="en-US" i="1" baseline="-25000" dirty="0" err="1" smtClean="0"/>
                <a:t>OST</a:t>
              </a:r>
              <a:r>
                <a:rPr lang="en-US" dirty="0" smtClean="0"/>
                <a:t>)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 l="7143" t="60191" r="47143" b="26095"/>
          <a:stretch>
            <a:fillRect/>
          </a:stretch>
        </p:blipFill>
        <p:spPr bwMode="auto">
          <a:xfrm>
            <a:off x="4267200" y="22098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triangulationV30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0"/>
            <a:ext cx="4495800" cy="3371850"/>
          </a:xfrm>
          <a:prstGeom prst="rect">
            <a:avLst/>
          </a:prstGeom>
        </p:spPr>
      </p:pic>
      <p:sp>
        <p:nvSpPr>
          <p:cNvPr id="13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0477" t="16000" r="30476" b="13143"/>
          <a:stretch>
            <a:fillRect/>
          </a:stretch>
        </p:blipFill>
        <p:spPr bwMode="auto">
          <a:xfrm>
            <a:off x="304800" y="3077592"/>
            <a:ext cx="3962400" cy="357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" y="62484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Juliette Plouin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6042012.xlsxHeatfluxVelocityheater11-12.tif"/>
          <p:cNvPicPr/>
          <p:nvPr/>
        </p:nvPicPr>
        <p:blipFill>
          <a:blip r:embed="rId2" cstate="print"/>
          <a:srcRect l="4774" t="5405" r="7278"/>
          <a:stretch>
            <a:fillRect/>
          </a:stretch>
        </p:blipFill>
        <p:spPr>
          <a:xfrm>
            <a:off x="4739440" y="3528354"/>
            <a:ext cx="4404560" cy="3329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II. Search for “Fast Second Sound”</a:t>
            </a:r>
            <a:br>
              <a:rPr lang="en-US" sz="3600" dirty="0" smtClean="0"/>
            </a:br>
            <a:r>
              <a:rPr lang="en-US" sz="3600" dirty="0" smtClean="0"/>
              <a:t>- discussion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334000" cy="4800600"/>
          </a:xfrm>
        </p:spPr>
        <p:txBody>
          <a:bodyPr/>
          <a:lstStyle/>
          <a:p>
            <a:r>
              <a:rPr lang="en-US" sz="2800" dirty="0" smtClean="0"/>
              <a:t>0.5 ms pulse, 1.8K,</a:t>
            </a:r>
          </a:p>
          <a:p>
            <a:r>
              <a:rPr lang="en-US" sz="2800" dirty="0" smtClean="0"/>
              <a:t>max. </a:t>
            </a:r>
            <a:r>
              <a:rPr lang="en-US" sz="2800" dirty="0" err="1" smtClean="0"/>
              <a:t>heatflux</a:t>
            </a:r>
            <a:r>
              <a:rPr lang="en-US" sz="2800" dirty="0" smtClean="0"/>
              <a:t>= 6mW/cm</a:t>
            </a:r>
            <a:r>
              <a:rPr lang="en-US" sz="2800" baseline="30000" dirty="0" smtClean="0"/>
              <a:t>2,</a:t>
            </a:r>
            <a:r>
              <a:rPr lang="en-US" sz="2800" dirty="0" smtClean="0"/>
              <a:t> max. power = 6W;</a:t>
            </a:r>
          </a:p>
          <a:p>
            <a:r>
              <a:rPr lang="en-US" sz="2800" dirty="0" smtClean="0"/>
              <a:t>our quench power ~ </a:t>
            </a:r>
            <a:r>
              <a:rPr lang="en-US" sz="2800" dirty="0" smtClean="0">
                <a:solidFill>
                  <a:srgbClr val="FF0000"/>
                </a:solidFill>
              </a:rPr>
              <a:t>9 kW</a:t>
            </a:r>
          </a:p>
          <a:p>
            <a:r>
              <a:rPr lang="en-US" sz="2800" dirty="0" smtClean="0"/>
              <a:t>breakdown time ~ </a:t>
            </a:r>
            <a:r>
              <a:rPr lang="en-US" sz="2800" dirty="0" smtClean="0">
                <a:solidFill>
                  <a:srgbClr val="FF0000"/>
                </a:solidFill>
              </a:rPr>
              <a:t>28 </a:t>
            </a:r>
            <a:r>
              <a:rPr lang="el-GR" sz="2800" dirty="0" smtClean="0">
                <a:solidFill>
                  <a:srgbClr val="FF0000"/>
                </a:solidFill>
              </a:rPr>
              <a:t>μ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sz="2800" dirty="0" smtClean="0"/>
              <a:t>the top OST receives faster signal than the side ones. (within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sound measurement error)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need a more appropriate source!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3/5/2012-5/5/2012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4338" name="Picture 2" descr="C:\DOCUME~1\cliao\LOCALS~1\Temp\enhtmlclip\IMAG0138.jpg"/>
          <p:cNvPicPr>
            <a:picLocks noChangeAspect="1" noChangeArrowheads="1"/>
          </p:cNvPicPr>
          <p:nvPr/>
        </p:nvPicPr>
        <p:blipFill>
          <a:blip r:embed="rId3" cstate="print"/>
          <a:srcRect l="6020" t="6178" r="3563" b="26622"/>
          <a:stretch>
            <a:fillRect/>
          </a:stretch>
        </p:blipFill>
        <p:spPr bwMode="auto">
          <a:xfrm>
            <a:off x="7162800" y="990600"/>
            <a:ext cx="1862667" cy="2551044"/>
          </a:xfrm>
          <a:prstGeom prst="rect">
            <a:avLst/>
          </a:prstGeom>
          <a:noFill/>
        </p:spPr>
      </p:pic>
      <p:sp>
        <p:nvSpPr>
          <p:cNvPr id="8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Iris – diodes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 main body –Allen-Bradley resistors (100Ω, 1/8W, ΔR/ΔT≈ 758 Ω/K); resolution 20 mm ~ 34 mm</a:t>
            </a:r>
          </a:p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equator region – Allen-Bradley resistors; resolution:  max. 23 mm</a:t>
            </a:r>
          </a:p>
          <a:p>
            <a:pPr marL="342900" indent="-34290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III. Design &amp; Development</a:t>
            </a:r>
            <a:br>
              <a:rPr lang="en-US" sz="3600" dirty="0" smtClean="0"/>
            </a:br>
            <a:r>
              <a:rPr lang="en-US" sz="3600" dirty="0" smtClean="0"/>
              <a:t>Octopus Thermometric System</a:t>
            </a:r>
            <a:endParaRPr lang="en-US" sz="3600" dirty="0"/>
          </a:p>
        </p:txBody>
      </p:sp>
      <p:pic>
        <p:nvPicPr>
          <p:cNvPr id="9" name="Picture 8" descr="Tmaphardwa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4114800"/>
            <a:ext cx="4343400" cy="2438400"/>
          </a:xfrm>
          <a:prstGeom prst="rect">
            <a:avLst/>
          </a:prstGeom>
        </p:spPr>
      </p:pic>
      <p:pic>
        <p:nvPicPr>
          <p:cNvPr id="10" name="Content Placeholder 9" descr="C:\DOCUME~1\cliao\LOCALS~1\Temp\enhtmlclip\IMAG0141.jpg"/>
          <p:cNvPicPr>
            <a:picLocks noGrp="1"/>
          </p:cNvPicPr>
          <p:nvPr>
            <p:ph idx="1"/>
          </p:nvPr>
        </p:nvPicPr>
        <p:blipFill>
          <a:blip r:embed="rId3" cstate="print"/>
          <a:srcRect l="9958" r="16450"/>
          <a:stretch>
            <a:fillRect/>
          </a:stretch>
        </p:blipFill>
        <p:spPr bwMode="auto">
          <a:xfrm>
            <a:off x="5943600" y="1600200"/>
            <a:ext cx="3048000" cy="22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octopustocavity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600200"/>
            <a:ext cx="2209800" cy="1371600"/>
          </a:xfrm>
          <a:prstGeom prst="rect">
            <a:avLst/>
          </a:prstGeom>
        </p:spPr>
      </p:pic>
      <p:pic>
        <p:nvPicPr>
          <p:cNvPr id="17" name="Picture 16" descr="completeoc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52800" y="1524000"/>
            <a:ext cx="2325436" cy="2337286"/>
          </a:xfrm>
          <a:prstGeom prst="rect">
            <a:avLst/>
          </a:prstGeom>
        </p:spPr>
      </p:pic>
      <p:sp>
        <p:nvSpPr>
          <p:cNvPr id="11" name="Date Placeholder 13"/>
          <p:cNvSpPr txBox="1">
            <a:spLocks/>
          </p:cNvSpPr>
          <p:nvPr/>
        </p:nvSpPr>
        <p:spPr>
          <a:xfrm>
            <a:off x="6248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III. Octopus Thermometric System</a:t>
            </a:r>
            <a:br>
              <a:rPr lang="en-US" sz="3600" dirty="0" smtClean="0"/>
            </a:br>
            <a:r>
              <a:rPr lang="en-US" sz="3600" dirty="0" smtClean="0"/>
              <a:t>Fabrication – Octopus assembly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3/5/2012-5/5/2012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2EEF9-BE6B-4E43-A86B-0B2ADF27F1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5" descr="C:\DOCUME~1\cliao\LOCALS~1\Temp\enhtmlclip\IMAG0053.jpg"/>
          <p:cNvPicPr>
            <a:picLocks noGrp="1"/>
          </p:cNvPicPr>
          <p:nvPr>
            <p:ph idx="1"/>
          </p:nvPr>
        </p:nvPicPr>
        <p:blipFill>
          <a:blip r:embed="rId2" cstate="print"/>
          <a:srcRect l="34311" t="4723" r="26301" b="20189"/>
          <a:stretch>
            <a:fillRect/>
          </a:stretch>
        </p:blipFill>
        <p:spPr bwMode="auto">
          <a:xfrm>
            <a:off x="304800" y="15240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~1\cliao\LOCALS~1\Temp\enhtmlclip\IMAG0050.jpg"/>
          <p:cNvPicPr/>
          <p:nvPr/>
        </p:nvPicPr>
        <p:blipFill>
          <a:blip r:embed="rId3" cstate="print"/>
          <a:srcRect l="24129" t="4457" r="18372" b="27480"/>
          <a:stretch>
            <a:fillRect/>
          </a:stretch>
        </p:blipFill>
        <p:spPr bwMode="auto">
          <a:xfrm>
            <a:off x="2514600" y="1600200"/>
            <a:ext cx="350520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9" descr="C:\DOCUME~1\cliao\LOCALS~1\Temp\enhtmlclip\IMAG0141.jpg"/>
          <p:cNvPicPr>
            <a:picLocks/>
          </p:cNvPicPr>
          <p:nvPr/>
        </p:nvPicPr>
        <p:blipFill>
          <a:blip r:embed="rId4" cstate="print"/>
          <a:srcRect l="15477" t="33939" r="60605" b="11760"/>
          <a:stretch>
            <a:fillRect/>
          </a:stretch>
        </p:blipFill>
        <p:spPr bwMode="auto">
          <a:xfrm>
            <a:off x="6172200" y="14478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 rot="19377452">
            <a:off x="6553200" y="1981200"/>
            <a:ext cx="609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69777" y="1885950"/>
            <a:ext cx="2347546" cy="417635"/>
          </a:xfrm>
          <a:custGeom>
            <a:avLst/>
            <a:gdLst>
              <a:gd name="connsiteX0" fmla="*/ 2347546 w 2347546"/>
              <a:gd name="connsiteY0" fmla="*/ 417635 h 417635"/>
              <a:gd name="connsiteX1" fmla="*/ 975946 w 2347546"/>
              <a:gd name="connsiteY1" fmla="*/ 13188 h 417635"/>
              <a:gd name="connsiteX2" fmla="*/ 0 w 2347546"/>
              <a:gd name="connsiteY2" fmla="*/ 338504 h 417635"/>
              <a:gd name="connsiteX3" fmla="*/ 0 w 2347546"/>
              <a:gd name="connsiteY3" fmla="*/ 338504 h 4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7546" h="417635">
                <a:moveTo>
                  <a:pt x="2347546" y="417635"/>
                </a:moveTo>
                <a:cubicBezTo>
                  <a:pt x="1857375" y="222006"/>
                  <a:pt x="1367204" y="26377"/>
                  <a:pt x="975946" y="13188"/>
                </a:cubicBezTo>
                <a:cubicBezTo>
                  <a:pt x="584688" y="0"/>
                  <a:pt x="0" y="338504"/>
                  <a:pt x="0" y="338504"/>
                </a:cubicBezTo>
                <a:lnTo>
                  <a:pt x="0" y="338504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20408" y="2417885"/>
            <a:ext cx="1811215" cy="471854"/>
          </a:xfrm>
          <a:custGeom>
            <a:avLst/>
            <a:gdLst>
              <a:gd name="connsiteX0" fmla="*/ 1811215 w 1811215"/>
              <a:gd name="connsiteY0" fmla="*/ 0 h 471854"/>
              <a:gd name="connsiteX1" fmla="*/ 351692 w 1811215"/>
              <a:gd name="connsiteY1" fmla="*/ 430823 h 471854"/>
              <a:gd name="connsiteX2" fmla="*/ 0 w 1811215"/>
              <a:gd name="connsiteY2" fmla="*/ 246184 h 47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1215" h="471854">
                <a:moveTo>
                  <a:pt x="1811215" y="0"/>
                </a:moveTo>
                <a:cubicBezTo>
                  <a:pt x="1232388" y="194896"/>
                  <a:pt x="653561" y="389792"/>
                  <a:pt x="351692" y="430823"/>
                </a:cubicBezTo>
                <a:cubicBezTo>
                  <a:pt x="49823" y="471854"/>
                  <a:pt x="24911" y="359019"/>
                  <a:pt x="0" y="246184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304800" y="4343400"/>
            <a:ext cx="364721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038601" y="4343400"/>
            <a:ext cx="4724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dirty="0" smtClean="0">
                <a:latin typeface="+mn-lt"/>
              </a:rPr>
              <a:t>Without and with spring support test</a:t>
            </a:r>
          </a:p>
          <a:p>
            <a:pPr marL="342900" indent="-342900">
              <a:buAutoNum type="arabicPeriod"/>
            </a:pPr>
            <a:r>
              <a:rPr lang="en-US" sz="2500" dirty="0" smtClean="0">
                <a:latin typeface="+mn-lt"/>
              </a:rPr>
              <a:t>2</a:t>
            </a:r>
            <a:r>
              <a:rPr lang="en-US" sz="2500" baseline="30000" dirty="0" smtClean="0">
                <a:latin typeface="+mn-lt"/>
              </a:rPr>
              <a:t>nd</a:t>
            </a:r>
            <a:r>
              <a:rPr lang="en-US" sz="2500" dirty="0" smtClean="0">
                <a:latin typeface="+mn-lt"/>
              </a:rPr>
              <a:t> PCB fabrication &amp; flux cleaning investigation</a:t>
            </a:r>
          </a:p>
          <a:p>
            <a:pPr marL="342900" indent="-342900">
              <a:buAutoNum type="arabicPeriod"/>
            </a:pPr>
            <a:r>
              <a:rPr lang="en-US" sz="2500" dirty="0" smtClean="0">
                <a:latin typeface="+mn-lt"/>
              </a:rPr>
              <a:t>mounting of AB sensors (96) </a:t>
            </a:r>
            <a:endParaRPr lang="en-US" sz="2500" dirty="0">
              <a:latin typeface="+mn-lt"/>
            </a:endParaRPr>
          </a:p>
        </p:txBody>
      </p:sp>
      <p:sp>
        <p:nvSpPr>
          <p:cNvPr id="15" name="Date Placeholder 13"/>
          <p:cNvSpPr txBox="1">
            <a:spLocks/>
          </p:cNvSpPr>
          <p:nvPr/>
        </p:nvSpPr>
        <p:spPr>
          <a:xfrm>
            <a:off x="6248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Kitty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Liao CERN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BE-RF-SRF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52374</TotalTime>
  <Words>1135</Words>
  <Application>Microsoft Macintosh PowerPoint</Application>
  <PresentationFormat>On-screen Show (4:3)</PresentationFormat>
  <Paragraphs>207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Cavity Vertical Test and Diagnostics</vt:lpstr>
      <vt:lpstr>Cavity Vertical Test and Diagnostics</vt:lpstr>
      <vt:lpstr>I. Introduction –  Diagnostics system</vt:lpstr>
      <vt:lpstr>II. Second sound Study  on the SPL test cavity  </vt:lpstr>
      <vt:lpstr>II. Cavity Quench Analysis discussion  1</vt:lpstr>
      <vt:lpstr>II. Where is the hot spot?</vt:lpstr>
      <vt:lpstr>II. Search for “Fast Second Sound” - discussion 2</vt:lpstr>
      <vt:lpstr>III. Design &amp; Development Octopus Thermometric System</vt:lpstr>
      <vt:lpstr>III. Octopus Thermometric System Fabrication – Octopus assembly</vt:lpstr>
      <vt:lpstr>PowerPoint Presentation</vt:lpstr>
      <vt:lpstr>III. Octopus Thermometric System – Software Development</vt:lpstr>
      <vt:lpstr>IV. Summary &amp; Future work</vt:lpstr>
      <vt:lpstr>Acknowledgements</vt:lpstr>
      <vt:lpstr>Q &amp; A</vt:lpstr>
      <vt:lpstr>Cavity Vertical Test and Diagnostics</vt:lpstr>
      <vt:lpstr>II. Second Sound Studies</vt:lpstr>
      <vt:lpstr>Second sound extra</vt:lpstr>
      <vt:lpstr>Second sound and first sound below the lambda 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Liao</dc:creator>
  <cp:lastModifiedBy>Caroline Prabert</cp:lastModifiedBy>
  <cp:revision>2763</cp:revision>
  <dcterms:created xsi:type="dcterms:W3CDTF">2010-10-19T15:49:12Z</dcterms:created>
  <dcterms:modified xsi:type="dcterms:W3CDTF">2012-05-03T12:51:49Z</dcterms:modified>
</cp:coreProperties>
</file>