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4" r:id="rId2"/>
    <p:sldId id="268" r:id="rId3"/>
    <p:sldId id="283" r:id="rId4"/>
    <p:sldId id="259" r:id="rId5"/>
    <p:sldId id="261" r:id="rId6"/>
    <p:sldId id="266" r:id="rId7"/>
    <p:sldId id="284" r:id="rId8"/>
    <p:sldId id="263" r:id="rId9"/>
    <p:sldId id="264" r:id="rId10"/>
    <p:sldId id="276" r:id="rId11"/>
    <p:sldId id="267" r:id="rId12"/>
    <p:sldId id="269" r:id="rId13"/>
    <p:sldId id="282" r:id="rId14"/>
    <p:sldId id="287" r:id="rId15"/>
    <p:sldId id="271" r:id="rId16"/>
    <p:sldId id="273" r:id="rId17"/>
    <p:sldId id="292" r:id="rId18"/>
    <p:sldId id="275" r:id="rId19"/>
    <p:sldId id="272" r:id="rId20"/>
    <p:sldId id="262" r:id="rId21"/>
    <p:sldId id="285" r:id="rId22"/>
    <p:sldId id="286" r:id="rId23"/>
    <p:sldId id="289" r:id="rId24"/>
    <p:sldId id="290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916"/>
    <a:srgbClr val="E2B032"/>
    <a:srgbClr val="F5F024"/>
    <a:srgbClr val="0303ED"/>
    <a:srgbClr val="24FC4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0" autoAdjust="0"/>
    <p:restoredTop sz="95827" autoAdjust="0"/>
  </p:normalViewPr>
  <p:slideViewPr>
    <p:cSldViewPr>
      <p:cViewPr>
        <p:scale>
          <a:sx n="30" d="100"/>
          <a:sy n="30" d="100"/>
        </p:scale>
        <p:origin x="-738" y="-9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8D876-B50C-4AA9-A2D4-87AF2164C82B}" type="datetimeFigureOut">
              <a:rPr lang="en-GB" smtClean="0"/>
              <a:pPr/>
              <a:t>04/05/2012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F2883-4755-4AD5-B30D-9666A06F8049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44874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36DA2-05AD-4B7E-A6C1-214D4639A00C}" type="datetimeFigureOut">
              <a:rPr lang="en-GB" smtClean="0"/>
              <a:pPr/>
              <a:t>04/05/2012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45D6B-2618-4733-8EB5-E2DCC0DE9354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2927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What’s a coupler:</a:t>
            </a:r>
          </a:p>
          <a:p>
            <a:r>
              <a:rPr lang="en-GB" smtClean="0"/>
              <a:t>Coaxial line to feed the cavity with RF power</a:t>
            </a:r>
          </a:p>
          <a:p>
            <a:r>
              <a:rPr lang="en-GB" smtClean="0"/>
              <a:t>Most</a:t>
            </a:r>
            <a:r>
              <a:rPr lang="en-GB" baseline="0" smtClean="0"/>
              <a:t> importantly it’s actively cooled with He gas in order to keep low thermal in-leaks to the cold mass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45D6B-2618-4733-8EB5-E2DCC0DE935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2662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45D6B-2618-4733-8EB5-E2DCC0DE935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24001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45D6B-2618-4733-8EB5-E2DCC0DE935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6883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45D6B-2618-4733-8EB5-E2DCC0DE935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688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E54C2-8D77-446B-BFDB-387C9FACBD55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0633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A86D-D6F1-4602-8D39-C4A1F98F8DD7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329504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1DAB8-0699-4643-9DF6-7BE464F67D78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12843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EC5-8BDD-4A96-A58E-720C8FBC3293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2224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8486-41D2-4BA8-9AA4-0CE3390690FA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31366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94B4-2782-4054-B82C-7E2983AF8F85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91026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A2BC-869D-45B8-BBD8-14B14E365ED3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1432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4E61-B870-4323-8ED0-6A76CD9A9F2F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0569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941C-6D76-48C6-81E5-5D78C3D5518B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8593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0C0A-5952-4946-97D3-7642795917A6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0700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5E66-7ADD-44E3-BC9B-27D41D8731B4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5814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C228-D9A7-4951-ADB8-048C59A5DDFC}" type="datetime1">
              <a:rPr lang="en-GB" smtClean="0"/>
              <a:pPr/>
              <a:t>04/05/2012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BAA5D-AC06-4C0B-9701-1294EBA56689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5338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\Desktop\inizi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7484" cy="6858000"/>
          </a:xfrm>
          <a:prstGeom prst="rect">
            <a:avLst/>
          </a:prstGeom>
          <a:noFill/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SPL Thermal Studies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371600" y="4124672"/>
            <a:ext cx="6400800" cy="17526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R.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Bonomi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Superconducting linacs for high power proton beams - SLHiPP2 @ Catania, 2012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656" t="30250" r="11094" b="35500"/>
          <a:stretch/>
        </p:blipFill>
        <p:spPr bwMode="auto">
          <a:xfrm>
            <a:off x="5436096" y="4509428"/>
            <a:ext cx="2880000" cy="23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5436096" y="4161854"/>
            <a:ext cx="2879999" cy="2651522"/>
            <a:chOff x="5436098" y="1115452"/>
            <a:chExt cx="2809756" cy="2651522"/>
          </a:xfrm>
        </p:grpSpPr>
        <p:grpSp>
          <p:nvGrpSpPr>
            <p:cNvPr id="6" name="Group 5"/>
            <p:cNvGrpSpPr/>
            <p:nvPr/>
          </p:nvGrpSpPr>
          <p:grpSpPr>
            <a:xfrm>
              <a:off x="5651800" y="3489975"/>
              <a:ext cx="2266868" cy="276999"/>
              <a:chOff x="6156176" y="3489975"/>
              <a:chExt cx="2266868" cy="276999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028384" y="3489975"/>
                <a:ext cx="394660" cy="27699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/>
                  <a:t>W</a:t>
                </a:r>
                <a:r>
                  <a:rPr lang="en-GB" sz="1200" b="1" smtClean="0"/>
                  <a:t>F</a:t>
                </a:r>
                <a:endParaRPr lang="en-GB" sz="1200" b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156176" y="3489975"/>
                <a:ext cx="336952" cy="27699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smtClean="0"/>
                  <a:t>CF</a:t>
                </a:r>
                <a:endParaRPr lang="en-GB" sz="1200" b="1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436098" y="1115452"/>
              <a:ext cx="280975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mtClean="0"/>
                <a:t>Heat conducted to TS</a:t>
              </a:r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36096" y="1412776"/>
            <a:ext cx="2880000" cy="2720717"/>
            <a:chOff x="5436096" y="1412776"/>
            <a:chExt cx="2880000" cy="272071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111" t="30419" r="10493" b="34747"/>
            <a:stretch/>
          </p:blipFill>
          <p:spPr bwMode="auto">
            <a:xfrm>
              <a:off x="5436096" y="1844824"/>
              <a:ext cx="2880000" cy="2288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5436096" y="1412776"/>
              <a:ext cx="2880000" cy="2592288"/>
              <a:chOff x="5436096" y="3633991"/>
              <a:chExt cx="2880000" cy="25922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652120" y="5949280"/>
                <a:ext cx="2266868" cy="276999"/>
                <a:chOff x="5652120" y="5949280"/>
                <a:chExt cx="2266868" cy="276999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7524328" y="5949280"/>
                  <a:ext cx="394660" cy="27699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b="1"/>
                    <a:t>W</a:t>
                  </a:r>
                  <a:r>
                    <a:rPr lang="en-GB" sz="1200" b="1" smtClean="0"/>
                    <a:t>F</a:t>
                  </a:r>
                  <a:endParaRPr lang="en-GB" sz="1200" b="1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652120" y="5949280"/>
                  <a:ext cx="336952" cy="27699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b="1" smtClean="0"/>
                    <a:t>CF</a:t>
                  </a:r>
                  <a:endParaRPr lang="en-GB" sz="1200" b="1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5436096" y="3633991"/>
                <a:ext cx="2880000" cy="36933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mtClean="0"/>
                  <a:t>Heat conducted to CM</a:t>
                </a:r>
                <a:endParaRPr lang="en-GB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99592" y="1412776"/>
            <a:ext cx="2880320" cy="2728448"/>
            <a:chOff x="899592" y="1412776"/>
            <a:chExt cx="2880320" cy="272844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876" t="27658" r="9684" b="37334"/>
            <a:stretch/>
          </p:blipFill>
          <p:spPr bwMode="auto">
            <a:xfrm>
              <a:off x="899912" y="1844824"/>
              <a:ext cx="2880000" cy="229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899592" y="1412776"/>
              <a:ext cx="2880000" cy="2581255"/>
              <a:chOff x="971600" y="3633991"/>
              <a:chExt cx="2880000" cy="2581255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971600" y="3633991"/>
                <a:ext cx="2880000" cy="36933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mtClean="0"/>
                  <a:t>Heat radiated to CM</a:t>
                </a:r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59832" y="5938247"/>
                <a:ext cx="394660" cy="27699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/>
                  <a:t>W</a:t>
                </a:r>
                <a:r>
                  <a:rPr lang="en-GB" sz="1200" b="1" smtClean="0"/>
                  <a:t>F</a:t>
                </a:r>
                <a:endParaRPr lang="en-GB" sz="1200" b="1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87624" y="5938247"/>
                <a:ext cx="336952" cy="27699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smtClean="0"/>
                  <a:t>CF</a:t>
                </a:r>
                <a:endParaRPr lang="en-GB" sz="1200" b="1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/>
              <a:t>Cold-warm transition</a:t>
            </a:r>
            <a:r>
              <a:rPr lang="en-GB" smtClean="0"/>
              <a:t/>
            </a:r>
            <a:br>
              <a:rPr lang="en-GB" smtClean="0"/>
            </a:br>
            <a:r>
              <a:rPr lang="en-GB" sz="3600" smtClean="0"/>
              <a:t>Results: Radiation, Conduction</a:t>
            </a:r>
            <a:endParaRPr lang="en-GB" sz="3600"/>
          </a:p>
        </p:txBody>
      </p:sp>
      <p:grpSp>
        <p:nvGrpSpPr>
          <p:cNvPr id="27" name="Group 26"/>
          <p:cNvGrpSpPr/>
          <p:nvPr/>
        </p:nvGrpSpPr>
        <p:grpSpPr>
          <a:xfrm>
            <a:off x="899592" y="4193546"/>
            <a:ext cx="2880320" cy="2619830"/>
            <a:chOff x="899592" y="4077072"/>
            <a:chExt cx="2880320" cy="261983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125" t="36250" r="43281" b="29000"/>
            <a:stretch/>
          </p:blipFill>
          <p:spPr bwMode="auto">
            <a:xfrm>
              <a:off x="899592" y="4509360"/>
              <a:ext cx="2880000" cy="2187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899912" y="4077072"/>
              <a:ext cx="2880000" cy="2581255"/>
              <a:chOff x="899912" y="4077072"/>
              <a:chExt cx="2880000" cy="25812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899912" y="4077072"/>
                <a:ext cx="2880000" cy="2581255"/>
                <a:chOff x="1115936" y="1041703"/>
                <a:chExt cx="2880000" cy="2581255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1115936" y="1041703"/>
                  <a:ext cx="2880000" cy="36933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mtClean="0"/>
                    <a:t>Heat radiated from/to TS</a:t>
                  </a:r>
                  <a:endParaRPr lang="en-GB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203848" y="3345959"/>
                  <a:ext cx="394660" cy="27699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b="1"/>
                    <a:t>W</a:t>
                  </a:r>
                  <a:r>
                    <a:rPr lang="en-GB" sz="1200" b="1" smtClean="0"/>
                    <a:t>F</a:t>
                  </a:r>
                  <a:endParaRPr lang="en-GB" sz="1200" b="1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331640" y="3345959"/>
                  <a:ext cx="336952" cy="27699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b="1" smtClean="0"/>
                    <a:t>CF</a:t>
                  </a:r>
                  <a:endParaRPr lang="en-GB" sz="1200" b="1"/>
                </a:p>
              </p:txBody>
            </p:sp>
          </p:grpSp>
          <p:sp>
            <p:nvSpPr>
              <p:cNvPr id="33" name="Oval 32"/>
              <p:cNvSpPr/>
              <p:nvPr/>
            </p:nvSpPr>
            <p:spPr>
              <a:xfrm>
                <a:off x="1403648" y="4653136"/>
                <a:ext cx="1656184" cy="288032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smtClean="0">
                    <a:solidFill>
                      <a:schemeClr val="tx1"/>
                    </a:solidFill>
                  </a:rPr>
                  <a:t>outwards</a:t>
                </a:r>
                <a:endParaRPr lang="en-GB" sz="9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4" name="Segnaposto numero diapositiva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064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55" t="24119" r="7558" b="42881"/>
          <a:stretch/>
        </p:blipFill>
        <p:spPr bwMode="auto">
          <a:xfrm>
            <a:off x="3779912" y="1844824"/>
            <a:ext cx="497205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/>
              <a:t>Cold-warm transition</a:t>
            </a:r>
            <a:r>
              <a:rPr lang="en-GB" smtClean="0"/>
              <a:t/>
            </a:r>
            <a:br>
              <a:rPr lang="en-GB" smtClean="0"/>
            </a:br>
            <a:r>
              <a:rPr lang="en-GB" sz="3600" smtClean="0"/>
              <a:t>Minimum refrigerator power (TS @ 50 K)</a:t>
            </a:r>
            <a:endParaRPr lang="en-GB" sz="360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250048" y="5147900"/>
            <a:ext cx="4226280" cy="369332"/>
            <a:chOff x="2232136" y="5517232"/>
            <a:chExt cx="4972752" cy="434566"/>
          </a:xfrm>
        </p:grpSpPr>
        <p:sp>
          <p:nvSpPr>
            <p:cNvPr id="4" name="TextBox 3"/>
            <p:cNvSpPr txBox="1"/>
            <p:nvPr/>
          </p:nvSpPr>
          <p:spPr>
            <a:xfrm>
              <a:off x="2232136" y="5517232"/>
              <a:ext cx="485114" cy="43456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smtClean="0"/>
                <a:t>CF</a:t>
              </a:r>
              <a:endParaRPr lang="en-GB" b="1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16036" y="5517232"/>
              <a:ext cx="588852" cy="43456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/>
                <a:t>W</a:t>
              </a:r>
              <a:r>
                <a:rPr lang="en-GB" b="1" smtClean="0"/>
                <a:t>F</a:t>
              </a:r>
              <a:endParaRPr lang="en-GB" b="1"/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3684964" y="5661248"/>
                <a:ext cx="513550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𝑟𝑒𝑎𝑙</m:t>
                          </m:r>
                        </m:sub>
                      </m:sSub>
                      <m:r>
                        <a:rPr lang="en-GB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𝑡𝑜𝑡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𝑏𝑎𝑡h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∗(</m:t>
                      </m:r>
                      <m:r>
                        <a:rPr lang="en-GB" b="0" i="1" smtClean="0">
                          <a:latin typeface="Cambria Math"/>
                        </a:rPr>
                        <m:t>𝐶</m:t>
                      </m:r>
                      <m:r>
                        <a:rPr lang="en-GB" b="0" i="1" smtClean="0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𝜂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𝑡𝑜𝑡</m:t>
                          </m:r>
                          <m:r>
                            <a:rPr lang="en-GB" i="1">
                              <a:latin typeface="Cambria Math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𝑇𝑆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∗</m:t>
                      </m:r>
                      <m:r>
                        <a:rPr lang="en-GB" b="0" i="1" smtClean="0">
                          <a:latin typeface="Cambria Math"/>
                        </a:rPr>
                        <m:t>(</m:t>
                      </m:r>
                      <m:r>
                        <a:rPr lang="en-GB" b="0" i="1" smtClean="0">
                          <a:latin typeface="Cambria Math"/>
                        </a:rPr>
                        <m:t>𝐶</m:t>
                      </m:r>
                      <m:r>
                        <a:rPr lang="en-GB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𝜂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50</m:t>
                          </m:r>
                          <m:r>
                            <a:rPr lang="en-GB" i="1">
                              <a:latin typeface="Cambria Math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964" y="5661248"/>
                <a:ext cx="5135508" cy="381515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79512" y="1670199"/>
            <a:ext cx="2880000" cy="2262857"/>
            <a:chOff x="251520" y="1484785"/>
            <a:chExt cx="2880000" cy="226285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355" t="15359" r="11395" b="51641"/>
            <a:stretch/>
          </p:blipFill>
          <p:spPr bwMode="auto">
            <a:xfrm>
              <a:off x="251520" y="1484785"/>
              <a:ext cx="2880000" cy="2262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547664" y="2235474"/>
              <a:ext cx="125271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mtClean="0"/>
                <a:t>Heat to CM</a:t>
              </a:r>
              <a:endParaRPr lang="en-GB"/>
            </a:p>
          </p:txBody>
        </p:sp>
      </p:grp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39552" y="3789040"/>
            <a:ext cx="2948730" cy="2457564"/>
            <a:chOff x="611560" y="3789040"/>
            <a:chExt cx="2948730" cy="245756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0868" t="17896" r="12772" b="49271"/>
            <a:stretch/>
          </p:blipFill>
          <p:spPr bwMode="auto">
            <a:xfrm>
              <a:off x="611560" y="3789040"/>
              <a:ext cx="2880000" cy="2242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55576" y="4509120"/>
              <a:ext cx="2804714" cy="1737484"/>
              <a:chOff x="755576" y="4509120"/>
              <a:chExt cx="2804714" cy="1737484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899592" y="4509120"/>
                <a:ext cx="114896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mtClean="0"/>
                  <a:t>Heat to TS</a:t>
                </a:r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55576" y="5877272"/>
                <a:ext cx="412292" cy="36933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smtClean="0"/>
                  <a:t>CF</a:t>
                </a:r>
                <a:endParaRPr lang="en-GB" b="1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059832" y="5877272"/>
                <a:ext cx="500458" cy="3693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/>
                  <a:t>W</a:t>
                </a:r>
                <a:r>
                  <a:rPr lang="en-GB" b="1" smtClean="0"/>
                  <a:t>F</a:t>
                </a:r>
                <a:endParaRPr lang="en-GB" b="1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851920" y="3861088"/>
            <a:ext cx="4176464" cy="360000"/>
            <a:chOff x="3851920" y="3861088"/>
            <a:chExt cx="4176464" cy="360000"/>
          </a:xfrm>
        </p:grpSpPr>
        <p:sp>
          <p:nvSpPr>
            <p:cNvPr id="12" name="Oval 11"/>
            <p:cNvSpPr/>
            <p:nvPr/>
          </p:nvSpPr>
          <p:spPr>
            <a:xfrm>
              <a:off x="3851920" y="3861088"/>
              <a:ext cx="584408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6300208" y="4005080"/>
              <a:ext cx="144000" cy="1440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7884384" y="4005064"/>
              <a:ext cx="144000" cy="1440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Segnaposto numero diapositiva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477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/>
          <a:srcRect l="23424" t="37427" r="55130" b="4597"/>
          <a:stretch/>
        </p:blipFill>
        <p:spPr bwMode="auto">
          <a:xfrm>
            <a:off x="2915816" y="1150067"/>
            <a:ext cx="3096343" cy="5231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6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Cryostat heat loads</a:t>
            </a:r>
            <a:endParaRPr lang="en-GB"/>
          </a:p>
        </p:txBody>
      </p:sp>
      <p:pic>
        <p:nvPicPr>
          <p:cNvPr id="5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300192" y="2682786"/>
            <a:ext cx="2635080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smtClean="0"/>
              <a:t>Contributions from:</a:t>
            </a:r>
          </a:p>
          <a:p>
            <a:endParaRPr lang="en-GB" b="1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schemeClr val="accent3"/>
                </a:solidFill>
              </a:rPr>
              <a:t>Coupler (2 K, 4.5 K)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schemeClr val="accent2"/>
                </a:solidFill>
              </a:rPr>
              <a:t>CWT (2 K, 50-70 K)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schemeClr val="accent4"/>
                </a:solidFill>
              </a:rPr>
              <a:t>Vacuum tank (50-70 K)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schemeClr val="accent5"/>
                </a:solidFill>
              </a:rPr>
              <a:t>Thermal shield (2 K)</a:t>
            </a:r>
            <a:endParaRPr lang="en-GB" b="1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649686"/>
            <a:ext cx="2251770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smtClean="0"/>
              <a:t>Temperature levels:</a:t>
            </a:r>
          </a:p>
          <a:p>
            <a:endParaRPr lang="en-GB" b="1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srgbClr val="FFFF00"/>
                </a:solidFill>
              </a:rPr>
              <a:t>2 K (bath)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schemeClr val="accent6">
                    <a:lumMod val="75000"/>
                  </a:schemeClr>
                </a:solidFill>
              </a:rPr>
              <a:t>4.5 K (inlet He gas)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srgbClr val="FF0000"/>
                </a:solidFill>
              </a:rPr>
              <a:t>50-70 K (TS)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smtClean="0">
                <a:solidFill>
                  <a:srgbClr val="C00000"/>
                </a:solidFill>
              </a:rPr>
              <a:t>300 K (VV)</a:t>
            </a:r>
            <a:endParaRPr lang="en-GB" b="1">
              <a:solidFill>
                <a:srgbClr val="C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15998" y="2752957"/>
            <a:ext cx="1063692" cy="1632230"/>
          </a:xfrm>
          <a:custGeom>
            <a:avLst/>
            <a:gdLst>
              <a:gd name="connsiteX0" fmla="*/ 1063692 w 1063692"/>
              <a:gd name="connsiteY0" fmla="*/ 1632230 h 1632230"/>
              <a:gd name="connsiteX1" fmla="*/ 955537 w 1063692"/>
              <a:gd name="connsiteY1" fmla="*/ 1622398 h 1632230"/>
              <a:gd name="connsiteX2" fmla="*/ 935873 w 1063692"/>
              <a:gd name="connsiteY2" fmla="*/ 1563404 h 1632230"/>
              <a:gd name="connsiteX3" fmla="*/ 916208 w 1063692"/>
              <a:gd name="connsiteY3" fmla="*/ 1533908 h 1632230"/>
              <a:gd name="connsiteX4" fmla="*/ 876879 w 1063692"/>
              <a:gd name="connsiteY4" fmla="*/ 1445417 h 1632230"/>
              <a:gd name="connsiteX5" fmla="*/ 837550 w 1063692"/>
              <a:gd name="connsiteY5" fmla="*/ 1356927 h 1632230"/>
              <a:gd name="connsiteX6" fmla="*/ 817886 w 1063692"/>
              <a:gd name="connsiteY6" fmla="*/ 1297933 h 1632230"/>
              <a:gd name="connsiteX7" fmla="*/ 788389 w 1063692"/>
              <a:gd name="connsiteY7" fmla="*/ 1278269 h 1632230"/>
              <a:gd name="connsiteX8" fmla="*/ 660570 w 1063692"/>
              <a:gd name="connsiteY8" fmla="*/ 1258604 h 1632230"/>
              <a:gd name="connsiteX9" fmla="*/ 168957 w 1063692"/>
              <a:gd name="connsiteY9" fmla="*/ 1248772 h 1632230"/>
              <a:gd name="connsiteX10" fmla="*/ 70634 w 1063692"/>
              <a:gd name="connsiteY10" fmla="*/ 1229108 h 1632230"/>
              <a:gd name="connsiteX11" fmla="*/ 31305 w 1063692"/>
              <a:gd name="connsiteY11" fmla="*/ 1219275 h 1632230"/>
              <a:gd name="connsiteX12" fmla="*/ 1808 w 1063692"/>
              <a:gd name="connsiteY12" fmla="*/ 1199611 h 1632230"/>
              <a:gd name="connsiteX13" fmla="*/ 11641 w 1063692"/>
              <a:gd name="connsiteY13" fmla="*/ 757159 h 1632230"/>
              <a:gd name="connsiteX14" fmla="*/ 21473 w 1063692"/>
              <a:gd name="connsiteY14" fmla="*/ 540849 h 1632230"/>
              <a:gd name="connsiteX15" fmla="*/ 60802 w 1063692"/>
              <a:gd name="connsiteY15" fmla="*/ 452359 h 1632230"/>
              <a:gd name="connsiteX16" fmla="*/ 168957 w 1063692"/>
              <a:gd name="connsiteY16" fmla="*/ 403198 h 1632230"/>
              <a:gd name="connsiteX17" fmla="*/ 414763 w 1063692"/>
              <a:gd name="connsiteY17" fmla="*/ 393366 h 1632230"/>
              <a:gd name="connsiteX18" fmla="*/ 808054 w 1063692"/>
              <a:gd name="connsiteY18" fmla="*/ 383533 h 1632230"/>
              <a:gd name="connsiteX19" fmla="*/ 827718 w 1063692"/>
              <a:gd name="connsiteY19" fmla="*/ 354037 h 1632230"/>
              <a:gd name="connsiteX20" fmla="*/ 847383 w 1063692"/>
              <a:gd name="connsiteY20" fmla="*/ 245882 h 1632230"/>
              <a:gd name="connsiteX21" fmla="*/ 867047 w 1063692"/>
              <a:gd name="connsiteY21" fmla="*/ 186888 h 1632230"/>
              <a:gd name="connsiteX22" fmla="*/ 876879 w 1063692"/>
              <a:gd name="connsiteY22" fmla="*/ 157391 h 1632230"/>
              <a:gd name="connsiteX23" fmla="*/ 896544 w 1063692"/>
              <a:gd name="connsiteY23" fmla="*/ 127895 h 1632230"/>
              <a:gd name="connsiteX24" fmla="*/ 926041 w 1063692"/>
              <a:gd name="connsiteY24" fmla="*/ 68901 h 1632230"/>
              <a:gd name="connsiteX25" fmla="*/ 935873 w 1063692"/>
              <a:gd name="connsiteY25" fmla="*/ 39404 h 1632230"/>
              <a:gd name="connsiteX26" fmla="*/ 965370 w 1063692"/>
              <a:gd name="connsiteY26" fmla="*/ 19740 h 1632230"/>
              <a:gd name="connsiteX27" fmla="*/ 994867 w 1063692"/>
              <a:gd name="connsiteY27" fmla="*/ 9908 h 1632230"/>
              <a:gd name="connsiteX28" fmla="*/ 1053860 w 1063692"/>
              <a:gd name="connsiteY28" fmla="*/ 75 h 163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3692" h="1632230">
                <a:moveTo>
                  <a:pt x="1063692" y="1632230"/>
                </a:moveTo>
                <a:lnTo>
                  <a:pt x="955537" y="1622398"/>
                </a:lnTo>
                <a:cubicBezTo>
                  <a:pt x="937286" y="1612571"/>
                  <a:pt x="947371" y="1580651"/>
                  <a:pt x="935873" y="1563404"/>
                </a:cubicBezTo>
                <a:lnTo>
                  <a:pt x="916208" y="1533908"/>
                </a:lnTo>
                <a:cubicBezTo>
                  <a:pt x="892807" y="1463703"/>
                  <a:pt x="908042" y="1492161"/>
                  <a:pt x="876879" y="1445417"/>
                </a:cubicBezTo>
                <a:cubicBezTo>
                  <a:pt x="853478" y="1375213"/>
                  <a:pt x="868713" y="1403671"/>
                  <a:pt x="837550" y="1356927"/>
                </a:cubicBezTo>
                <a:cubicBezTo>
                  <a:pt x="830995" y="1337262"/>
                  <a:pt x="835133" y="1309431"/>
                  <a:pt x="817886" y="1297933"/>
                </a:cubicBezTo>
                <a:cubicBezTo>
                  <a:pt x="808054" y="1291378"/>
                  <a:pt x="798958" y="1283554"/>
                  <a:pt x="788389" y="1278269"/>
                </a:cubicBezTo>
                <a:cubicBezTo>
                  <a:pt x="754223" y="1261187"/>
                  <a:pt x="684738" y="1259410"/>
                  <a:pt x="660570" y="1258604"/>
                </a:cubicBezTo>
                <a:cubicBezTo>
                  <a:pt x="496757" y="1253143"/>
                  <a:pt x="332828" y="1252049"/>
                  <a:pt x="168957" y="1248772"/>
                </a:cubicBezTo>
                <a:cubicBezTo>
                  <a:pt x="77589" y="1225931"/>
                  <a:pt x="191197" y="1253221"/>
                  <a:pt x="70634" y="1229108"/>
                </a:cubicBezTo>
                <a:cubicBezTo>
                  <a:pt x="57383" y="1226458"/>
                  <a:pt x="44415" y="1222553"/>
                  <a:pt x="31305" y="1219275"/>
                </a:cubicBezTo>
                <a:cubicBezTo>
                  <a:pt x="21473" y="1212720"/>
                  <a:pt x="2310" y="1211417"/>
                  <a:pt x="1808" y="1199611"/>
                </a:cubicBezTo>
                <a:cubicBezTo>
                  <a:pt x="-4464" y="1052224"/>
                  <a:pt x="7239" y="904614"/>
                  <a:pt x="11641" y="757159"/>
                </a:cubicBezTo>
                <a:cubicBezTo>
                  <a:pt x="13795" y="685013"/>
                  <a:pt x="13784" y="612616"/>
                  <a:pt x="21473" y="540849"/>
                </a:cubicBezTo>
                <a:cubicBezTo>
                  <a:pt x="23313" y="523674"/>
                  <a:pt x="41931" y="468871"/>
                  <a:pt x="60802" y="452359"/>
                </a:cubicBezTo>
                <a:cubicBezTo>
                  <a:pt x="98039" y="419777"/>
                  <a:pt x="121838" y="406339"/>
                  <a:pt x="168957" y="403198"/>
                </a:cubicBezTo>
                <a:cubicBezTo>
                  <a:pt x="250776" y="397744"/>
                  <a:pt x="332801" y="395888"/>
                  <a:pt x="414763" y="393366"/>
                </a:cubicBezTo>
                <a:lnTo>
                  <a:pt x="808054" y="383533"/>
                </a:lnTo>
                <a:cubicBezTo>
                  <a:pt x="814609" y="373701"/>
                  <a:pt x="823569" y="365101"/>
                  <a:pt x="827718" y="354037"/>
                </a:cubicBezTo>
                <a:cubicBezTo>
                  <a:pt x="833225" y="339350"/>
                  <a:pt x="844625" y="256914"/>
                  <a:pt x="847383" y="245882"/>
                </a:cubicBezTo>
                <a:cubicBezTo>
                  <a:pt x="852410" y="225773"/>
                  <a:pt x="860492" y="206553"/>
                  <a:pt x="867047" y="186888"/>
                </a:cubicBezTo>
                <a:cubicBezTo>
                  <a:pt x="870324" y="177056"/>
                  <a:pt x="871130" y="166014"/>
                  <a:pt x="876879" y="157391"/>
                </a:cubicBezTo>
                <a:lnTo>
                  <a:pt x="896544" y="127895"/>
                </a:lnTo>
                <a:cubicBezTo>
                  <a:pt x="921257" y="53754"/>
                  <a:pt x="887921" y="145142"/>
                  <a:pt x="926041" y="68901"/>
                </a:cubicBezTo>
                <a:cubicBezTo>
                  <a:pt x="930676" y="59631"/>
                  <a:pt x="929399" y="47497"/>
                  <a:pt x="935873" y="39404"/>
                </a:cubicBezTo>
                <a:cubicBezTo>
                  <a:pt x="943255" y="30177"/>
                  <a:pt x="954801" y="25025"/>
                  <a:pt x="965370" y="19740"/>
                </a:cubicBezTo>
                <a:cubicBezTo>
                  <a:pt x="974640" y="15105"/>
                  <a:pt x="984902" y="12755"/>
                  <a:pt x="994867" y="9908"/>
                </a:cubicBezTo>
                <a:cubicBezTo>
                  <a:pt x="1034846" y="-1515"/>
                  <a:pt x="1023452" y="75"/>
                  <a:pt x="1053860" y="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4316361" y="2444480"/>
            <a:ext cx="1553497" cy="927985"/>
          </a:xfrm>
          <a:custGeom>
            <a:avLst/>
            <a:gdLst>
              <a:gd name="connsiteX0" fmla="*/ 1553497 w 1553497"/>
              <a:gd name="connsiteY0" fmla="*/ 33249 h 927985"/>
              <a:gd name="connsiteX1" fmla="*/ 245807 w 1553497"/>
              <a:gd name="connsiteY1" fmla="*/ 23417 h 927985"/>
              <a:gd name="connsiteX2" fmla="*/ 19665 w 1553497"/>
              <a:gd name="connsiteY2" fmla="*/ 23417 h 927985"/>
              <a:gd name="connsiteX3" fmla="*/ 29497 w 1553497"/>
              <a:gd name="connsiteY3" fmla="*/ 161068 h 927985"/>
              <a:gd name="connsiteX4" fmla="*/ 39329 w 1553497"/>
              <a:gd name="connsiteY4" fmla="*/ 190565 h 927985"/>
              <a:gd name="connsiteX5" fmla="*/ 29497 w 1553497"/>
              <a:gd name="connsiteY5" fmla="*/ 524862 h 927985"/>
              <a:gd name="connsiteX6" fmla="*/ 19665 w 1553497"/>
              <a:gd name="connsiteY6" fmla="*/ 583855 h 927985"/>
              <a:gd name="connsiteX7" fmla="*/ 9833 w 1553497"/>
              <a:gd name="connsiteY7" fmla="*/ 672346 h 927985"/>
              <a:gd name="connsiteX8" fmla="*/ 0 w 1553497"/>
              <a:gd name="connsiteY8" fmla="*/ 741172 h 927985"/>
              <a:gd name="connsiteX9" fmla="*/ 9833 w 1553497"/>
              <a:gd name="connsiteY9" fmla="*/ 927985 h 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3497" h="927985">
                <a:moveTo>
                  <a:pt x="1553497" y="33249"/>
                </a:moveTo>
                <a:lnTo>
                  <a:pt x="245807" y="23417"/>
                </a:lnTo>
                <a:cubicBezTo>
                  <a:pt x="-105451" y="18363"/>
                  <a:pt x="870807" y="-26649"/>
                  <a:pt x="19665" y="23417"/>
                </a:cubicBezTo>
                <a:cubicBezTo>
                  <a:pt x="22942" y="69301"/>
                  <a:pt x="24122" y="115382"/>
                  <a:pt x="29497" y="161068"/>
                </a:cubicBezTo>
                <a:cubicBezTo>
                  <a:pt x="30708" y="171361"/>
                  <a:pt x="39329" y="180201"/>
                  <a:pt x="39329" y="190565"/>
                </a:cubicBezTo>
                <a:cubicBezTo>
                  <a:pt x="39329" y="302046"/>
                  <a:pt x="35064" y="413521"/>
                  <a:pt x="29497" y="524862"/>
                </a:cubicBezTo>
                <a:cubicBezTo>
                  <a:pt x="28501" y="544773"/>
                  <a:pt x="22300" y="564094"/>
                  <a:pt x="19665" y="583855"/>
                </a:cubicBezTo>
                <a:cubicBezTo>
                  <a:pt x="15743" y="613273"/>
                  <a:pt x="13514" y="642897"/>
                  <a:pt x="9833" y="672346"/>
                </a:cubicBezTo>
                <a:cubicBezTo>
                  <a:pt x="6958" y="695342"/>
                  <a:pt x="3278" y="718230"/>
                  <a:pt x="0" y="741172"/>
                </a:cubicBezTo>
                <a:cubicBezTo>
                  <a:pt x="10218" y="914864"/>
                  <a:pt x="9833" y="852508"/>
                  <a:pt x="9833" y="92798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 rot="16200000">
            <a:off x="4644010" y="3428999"/>
            <a:ext cx="864096" cy="1584177"/>
          </a:xfrm>
          <a:custGeom>
            <a:avLst/>
            <a:gdLst>
              <a:gd name="connsiteX0" fmla="*/ 1553497 w 1553497"/>
              <a:gd name="connsiteY0" fmla="*/ 33249 h 927985"/>
              <a:gd name="connsiteX1" fmla="*/ 245807 w 1553497"/>
              <a:gd name="connsiteY1" fmla="*/ 23417 h 927985"/>
              <a:gd name="connsiteX2" fmla="*/ 19665 w 1553497"/>
              <a:gd name="connsiteY2" fmla="*/ 23417 h 927985"/>
              <a:gd name="connsiteX3" fmla="*/ 29497 w 1553497"/>
              <a:gd name="connsiteY3" fmla="*/ 161068 h 927985"/>
              <a:gd name="connsiteX4" fmla="*/ 39329 w 1553497"/>
              <a:gd name="connsiteY4" fmla="*/ 190565 h 927985"/>
              <a:gd name="connsiteX5" fmla="*/ 29497 w 1553497"/>
              <a:gd name="connsiteY5" fmla="*/ 524862 h 927985"/>
              <a:gd name="connsiteX6" fmla="*/ 19665 w 1553497"/>
              <a:gd name="connsiteY6" fmla="*/ 583855 h 927985"/>
              <a:gd name="connsiteX7" fmla="*/ 9833 w 1553497"/>
              <a:gd name="connsiteY7" fmla="*/ 672346 h 927985"/>
              <a:gd name="connsiteX8" fmla="*/ 0 w 1553497"/>
              <a:gd name="connsiteY8" fmla="*/ 741172 h 927985"/>
              <a:gd name="connsiteX9" fmla="*/ 9833 w 1553497"/>
              <a:gd name="connsiteY9" fmla="*/ 927985 h 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3497" h="927985">
                <a:moveTo>
                  <a:pt x="1553497" y="33249"/>
                </a:moveTo>
                <a:lnTo>
                  <a:pt x="245807" y="23417"/>
                </a:lnTo>
                <a:cubicBezTo>
                  <a:pt x="-105451" y="18363"/>
                  <a:pt x="870807" y="-26649"/>
                  <a:pt x="19665" y="23417"/>
                </a:cubicBezTo>
                <a:cubicBezTo>
                  <a:pt x="22942" y="69301"/>
                  <a:pt x="24122" y="115382"/>
                  <a:pt x="29497" y="161068"/>
                </a:cubicBezTo>
                <a:cubicBezTo>
                  <a:pt x="30708" y="171361"/>
                  <a:pt x="39329" y="180201"/>
                  <a:pt x="39329" y="190565"/>
                </a:cubicBezTo>
                <a:cubicBezTo>
                  <a:pt x="39329" y="302046"/>
                  <a:pt x="35064" y="413521"/>
                  <a:pt x="29497" y="524862"/>
                </a:cubicBezTo>
                <a:cubicBezTo>
                  <a:pt x="28501" y="544773"/>
                  <a:pt x="22300" y="564094"/>
                  <a:pt x="19665" y="583855"/>
                </a:cubicBezTo>
                <a:cubicBezTo>
                  <a:pt x="15743" y="613273"/>
                  <a:pt x="13514" y="642897"/>
                  <a:pt x="9833" y="672346"/>
                </a:cubicBezTo>
                <a:cubicBezTo>
                  <a:pt x="6958" y="695342"/>
                  <a:pt x="3278" y="718230"/>
                  <a:pt x="0" y="741172"/>
                </a:cubicBezTo>
                <a:cubicBezTo>
                  <a:pt x="10218" y="914864"/>
                  <a:pt x="9833" y="852508"/>
                  <a:pt x="9833" y="92798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/>
          <p:cNvSpPr/>
          <p:nvPr/>
        </p:nvSpPr>
        <p:spPr>
          <a:xfrm rot="5400000">
            <a:off x="4850320" y="1854536"/>
            <a:ext cx="792088" cy="340616"/>
          </a:xfrm>
          <a:prstGeom prst="rightArrow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 rot="5400000">
            <a:off x="4689724" y="2610620"/>
            <a:ext cx="576064" cy="340616"/>
          </a:xfrm>
          <a:prstGeom prst="rightArrow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ight Arrow 2"/>
          <p:cNvSpPr/>
          <p:nvPr/>
        </p:nvSpPr>
        <p:spPr>
          <a:xfrm>
            <a:off x="3707904" y="3376416"/>
            <a:ext cx="1080120" cy="340616"/>
          </a:xfrm>
          <a:prstGeom prst="rightArrow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hevron 15"/>
          <p:cNvSpPr/>
          <p:nvPr/>
        </p:nvSpPr>
        <p:spPr>
          <a:xfrm>
            <a:off x="4644008" y="4077072"/>
            <a:ext cx="340616" cy="216024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56155" y="1602658"/>
            <a:ext cx="2713703" cy="0"/>
          </a:xfrm>
          <a:custGeom>
            <a:avLst/>
            <a:gdLst>
              <a:gd name="connsiteX0" fmla="*/ 0 w 2713703"/>
              <a:gd name="connsiteY0" fmla="*/ 0 h 0"/>
              <a:gd name="connsiteX1" fmla="*/ 2713703 w 271370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3703">
                <a:moveTo>
                  <a:pt x="0" y="0"/>
                </a:moveTo>
                <a:lnTo>
                  <a:pt x="2713703" y="0"/>
                </a:ln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3057832" y="4925961"/>
            <a:ext cx="2812026" cy="197850"/>
          </a:xfrm>
          <a:custGeom>
            <a:avLst/>
            <a:gdLst>
              <a:gd name="connsiteX0" fmla="*/ 0 w 2812026"/>
              <a:gd name="connsiteY0" fmla="*/ 0 h 197850"/>
              <a:gd name="connsiteX1" fmla="*/ 934065 w 2812026"/>
              <a:gd name="connsiteY1" fmla="*/ 9833 h 197850"/>
              <a:gd name="connsiteX2" fmla="*/ 993058 w 2812026"/>
              <a:gd name="connsiteY2" fmla="*/ 19665 h 197850"/>
              <a:gd name="connsiteX3" fmla="*/ 1002891 w 2812026"/>
              <a:gd name="connsiteY3" fmla="*/ 49162 h 197850"/>
              <a:gd name="connsiteX4" fmla="*/ 1022555 w 2812026"/>
              <a:gd name="connsiteY4" fmla="*/ 127820 h 197850"/>
              <a:gd name="connsiteX5" fmla="*/ 1091381 w 2812026"/>
              <a:gd name="connsiteY5" fmla="*/ 186813 h 197850"/>
              <a:gd name="connsiteX6" fmla="*/ 2812026 w 2812026"/>
              <a:gd name="connsiteY6" fmla="*/ 196645 h 19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2026" h="197850">
                <a:moveTo>
                  <a:pt x="0" y="0"/>
                </a:moveTo>
                <a:lnTo>
                  <a:pt x="934065" y="9833"/>
                </a:lnTo>
                <a:cubicBezTo>
                  <a:pt x="953997" y="10228"/>
                  <a:pt x="975749" y="9774"/>
                  <a:pt x="993058" y="19665"/>
                </a:cubicBezTo>
                <a:cubicBezTo>
                  <a:pt x="1002057" y="24807"/>
                  <a:pt x="1000164" y="39163"/>
                  <a:pt x="1002891" y="49162"/>
                </a:cubicBezTo>
                <a:cubicBezTo>
                  <a:pt x="1010002" y="75236"/>
                  <a:pt x="1016000" y="101601"/>
                  <a:pt x="1022555" y="127820"/>
                </a:cubicBezTo>
                <a:cubicBezTo>
                  <a:pt x="1033693" y="172372"/>
                  <a:pt x="1025276" y="185711"/>
                  <a:pt x="1091381" y="186813"/>
                </a:cubicBezTo>
                <a:cubicBezTo>
                  <a:pt x="2058167" y="202926"/>
                  <a:pt x="1484644" y="196645"/>
                  <a:pt x="2812026" y="196645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 rot="16200000">
            <a:off x="4716016" y="4365104"/>
            <a:ext cx="1080120" cy="504056"/>
          </a:xfrm>
          <a:prstGeom prst="rightArrow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3048000" y="1629107"/>
            <a:ext cx="797590" cy="3287022"/>
          </a:xfrm>
          <a:custGeom>
            <a:avLst/>
            <a:gdLst>
              <a:gd name="connsiteX0" fmla="*/ 39329 w 797590"/>
              <a:gd name="connsiteY0" fmla="*/ 3287022 h 3287022"/>
              <a:gd name="connsiteX1" fmla="*/ 29497 w 797590"/>
              <a:gd name="connsiteY1" fmla="*/ 3198532 h 3287022"/>
              <a:gd name="connsiteX2" fmla="*/ 58994 w 797590"/>
              <a:gd name="connsiteY2" fmla="*/ 3188699 h 3287022"/>
              <a:gd name="connsiteX3" fmla="*/ 304800 w 797590"/>
              <a:gd name="connsiteY3" fmla="*/ 3198532 h 3287022"/>
              <a:gd name="connsiteX4" fmla="*/ 442452 w 797590"/>
              <a:gd name="connsiteY4" fmla="*/ 3218196 h 3287022"/>
              <a:gd name="connsiteX5" fmla="*/ 776748 w 797590"/>
              <a:gd name="connsiteY5" fmla="*/ 3208364 h 3287022"/>
              <a:gd name="connsiteX6" fmla="*/ 796413 w 797590"/>
              <a:gd name="connsiteY6" fmla="*/ 3178867 h 3287022"/>
              <a:gd name="connsiteX7" fmla="*/ 786581 w 797590"/>
              <a:gd name="connsiteY7" fmla="*/ 1645035 h 3287022"/>
              <a:gd name="connsiteX8" fmla="*/ 766916 w 797590"/>
              <a:gd name="connsiteY8" fmla="*/ 1615538 h 3287022"/>
              <a:gd name="connsiteX9" fmla="*/ 737419 w 797590"/>
              <a:gd name="connsiteY9" fmla="*/ 1586041 h 3287022"/>
              <a:gd name="connsiteX10" fmla="*/ 698090 w 797590"/>
              <a:gd name="connsiteY10" fmla="*/ 1576209 h 3287022"/>
              <a:gd name="connsiteX11" fmla="*/ 599768 w 797590"/>
              <a:gd name="connsiteY11" fmla="*/ 1556545 h 3287022"/>
              <a:gd name="connsiteX12" fmla="*/ 117987 w 797590"/>
              <a:gd name="connsiteY12" fmla="*/ 1546712 h 3287022"/>
              <a:gd name="connsiteX13" fmla="*/ 88490 w 797590"/>
              <a:gd name="connsiteY13" fmla="*/ 1536880 h 3287022"/>
              <a:gd name="connsiteX14" fmla="*/ 78658 w 797590"/>
              <a:gd name="connsiteY14" fmla="*/ 1507383 h 3287022"/>
              <a:gd name="connsiteX15" fmla="*/ 49161 w 797590"/>
              <a:gd name="connsiteY15" fmla="*/ 1448390 h 3287022"/>
              <a:gd name="connsiteX16" fmla="*/ 29497 w 797590"/>
              <a:gd name="connsiteY16" fmla="*/ 1300906 h 3287022"/>
              <a:gd name="connsiteX17" fmla="*/ 19665 w 797590"/>
              <a:gd name="connsiteY17" fmla="*/ 1261577 h 3287022"/>
              <a:gd name="connsiteX18" fmla="*/ 9832 w 797590"/>
              <a:gd name="connsiteY18" fmla="*/ 1143590 h 3287022"/>
              <a:gd name="connsiteX19" fmla="*/ 0 w 797590"/>
              <a:gd name="connsiteY19" fmla="*/ 1074764 h 3287022"/>
              <a:gd name="connsiteX20" fmla="*/ 19665 w 797590"/>
              <a:gd name="connsiteY20" fmla="*/ 583151 h 3287022"/>
              <a:gd name="connsiteX21" fmla="*/ 39329 w 797590"/>
              <a:gd name="connsiteY21" fmla="*/ 396338 h 3287022"/>
              <a:gd name="connsiteX22" fmla="*/ 49161 w 797590"/>
              <a:gd name="connsiteY22" fmla="*/ 91538 h 3287022"/>
              <a:gd name="connsiteX23" fmla="*/ 58994 w 797590"/>
              <a:gd name="connsiteY23" fmla="*/ 12880 h 328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97590" h="3287022">
                <a:moveTo>
                  <a:pt x="39329" y="3287022"/>
                </a:moveTo>
                <a:cubicBezTo>
                  <a:pt x="28163" y="3259108"/>
                  <a:pt x="5035" y="3229110"/>
                  <a:pt x="29497" y="3198532"/>
                </a:cubicBezTo>
                <a:cubicBezTo>
                  <a:pt x="35971" y="3190439"/>
                  <a:pt x="49162" y="3191977"/>
                  <a:pt x="58994" y="3188699"/>
                </a:cubicBezTo>
                <a:lnTo>
                  <a:pt x="304800" y="3198532"/>
                </a:lnTo>
                <a:cubicBezTo>
                  <a:pt x="408199" y="3204277"/>
                  <a:pt x="382929" y="3198356"/>
                  <a:pt x="442452" y="3218196"/>
                </a:cubicBezTo>
                <a:cubicBezTo>
                  <a:pt x="553884" y="3214919"/>
                  <a:pt x="665950" y="3220675"/>
                  <a:pt x="776748" y="3208364"/>
                </a:cubicBezTo>
                <a:cubicBezTo>
                  <a:pt x="788493" y="3207059"/>
                  <a:pt x="796339" y="3190684"/>
                  <a:pt x="796413" y="3178867"/>
                </a:cubicBezTo>
                <a:cubicBezTo>
                  <a:pt x="799629" y="2667589"/>
                  <a:pt x="796226" y="2156232"/>
                  <a:pt x="786581" y="1645035"/>
                </a:cubicBezTo>
                <a:cubicBezTo>
                  <a:pt x="786358" y="1633220"/>
                  <a:pt x="774481" y="1624616"/>
                  <a:pt x="766916" y="1615538"/>
                </a:cubicBezTo>
                <a:cubicBezTo>
                  <a:pt x="758014" y="1604856"/>
                  <a:pt x="749492" y="1592940"/>
                  <a:pt x="737419" y="1586041"/>
                </a:cubicBezTo>
                <a:cubicBezTo>
                  <a:pt x="725686" y="1579337"/>
                  <a:pt x="711083" y="1579921"/>
                  <a:pt x="698090" y="1576209"/>
                </a:cubicBezTo>
                <a:cubicBezTo>
                  <a:pt x="651958" y="1563029"/>
                  <a:pt x="666891" y="1558942"/>
                  <a:pt x="599768" y="1556545"/>
                </a:cubicBezTo>
                <a:cubicBezTo>
                  <a:pt x="439243" y="1550812"/>
                  <a:pt x="278581" y="1549990"/>
                  <a:pt x="117987" y="1546712"/>
                </a:cubicBezTo>
                <a:cubicBezTo>
                  <a:pt x="108155" y="1543435"/>
                  <a:pt x="95819" y="1544209"/>
                  <a:pt x="88490" y="1536880"/>
                </a:cubicBezTo>
                <a:cubicBezTo>
                  <a:pt x="81161" y="1529551"/>
                  <a:pt x="83293" y="1516653"/>
                  <a:pt x="78658" y="1507383"/>
                </a:cubicBezTo>
                <a:cubicBezTo>
                  <a:pt x="40535" y="1431135"/>
                  <a:pt x="73879" y="1522540"/>
                  <a:pt x="49161" y="1448390"/>
                </a:cubicBezTo>
                <a:cubicBezTo>
                  <a:pt x="45737" y="1420998"/>
                  <a:pt x="34924" y="1330757"/>
                  <a:pt x="29497" y="1300906"/>
                </a:cubicBezTo>
                <a:cubicBezTo>
                  <a:pt x="27080" y="1287611"/>
                  <a:pt x="22942" y="1274687"/>
                  <a:pt x="19665" y="1261577"/>
                </a:cubicBezTo>
                <a:cubicBezTo>
                  <a:pt x="16387" y="1222248"/>
                  <a:pt x="13964" y="1182838"/>
                  <a:pt x="9832" y="1143590"/>
                </a:cubicBezTo>
                <a:cubicBezTo>
                  <a:pt x="7406" y="1120542"/>
                  <a:pt x="0" y="1097939"/>
                  <a:pt x="0" y="1074764"/>
                </a:cubicBezTo>
                <a:cubicBezTo>
                  <a:pt x="0" y="959871"/>
                  <a:pt x="9421" y="721444"/>
                  <a:pt x="19665" y="583151"/>
                </a:cubicBezTo>
                <a:cubicBezTo>
                  <a:pt x="22507" y="544788"/>
                  <a:pt x="34819" y="436929"/>
                  <a:pt x="39329" y="396338"/>
                </a:cubicBezTo>
                <a:cubicBezTo>
                  <a:pt x="42606" y="294738"/>
                  <a:pt x="43674" y="193043"/>
                  <a:pt x="49161" y="91538"/>
                </a:cubicBezTo>
                <a:cubicBezTo>
                  <a:pt x="60072" y="-110305"/>
                  <a:pt x="58994" y="97325"/>
                  <a:pt x="58994" y="12880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438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3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pic>
        <p:nvPicPr>
          <p:cNvPr id="6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70161445"/>
              </p:ext>
            </p:extLst>
          </p:nvPr>
        </p:nvGraphicFramePr>
        <p:xfrm>
          <a:off x="755576" y="1882864"/>
          <a:ext cx="7653708" cy="4282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0000"/>
                <a:gridCol w="540000"/>
                <a:gridCol w="720000"/>
                <a:gridCol w="542412"/>
                <a:gridCol w="542412"/>
                <a:gridCol w="542412"/>
                <a:gridCol w="542412"/>
                <a:gridCol w="542412"/>
                <a:gridCol w="542412"/>
                <a:gridCol w="542412"/>
                <a:gridCol w="542412"/>
                <a:gridCol w="542412"/>
                <a:gridCol w="61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Subassembly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Type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Source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Desti-nation </a:t>
                      </a:r>
                      <a:endParaRPr lang="en-GB" sz="1000" b="1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ysClr val="windowText" lastClr="000000"/>
                          </a:solidFill>
                        </a:rPr>
                        <a:t>2 K</a:t>
                      </a:r>
                      <a:endParaRPr lang="en-GB" sz="10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5F0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ysClr val="windowText" lastClr="000000"/>
                          </a:solidFill>
                        </a:rPr>
                        <a:t>4.5 K</a:t>
                      </a:r>
                      <a:endParaRPr lang="en-GB" sz="10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E2B0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mtClean="0">
                          <a:solidFill>
                            <a:sysClr val="windowText" lastClr="000000"/>
                          </a:solidFill>
                        </a:rPr>
                        <a:t>50-70 K</a:t>
                      </a:r>
                      <a:endParaRPr lang="en-GB" sz="10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E6916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coupler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cd </a:t>
                      </a:r>
                    </a:p>
                    <a:p>
                      <a:pPr algn="ctr"/>
                      <a:r>
                        <a:rPr lang="en-GB" sz="1000" b="0" smtClean="0"/>
                        <a:t>rad</a:t>
                      </a:r>
                    </a:p>
                    <a:p>
                      <a:pPr algn="ctr"/>
                      <a:r>
                        <a:rPr lang="en-GB" sz="1000" b="0" smtClean="0"/>
                        <a:t>RF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coupler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bath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rgbClr val="00B0F0"/>
                          </a:solidFill>
                        </a:rPr>
                        <a:t>12.3 </a:t>
                      </a:r>
                      <a:r>
                        <a:rPr lang="en-GB" sz="1000" b="1" baseline="30000" smtClean="0">
                          <a:solidFill>
                            <a:srgbClr val="00B0F0"/>
                          </a:solidFill>
                        </a:rPr>
                        <a:t>(1)</a:t>
                      </a:r>
                      <a:endParaRPr lang="en-GB" sz="1000" b="1" baseline="3000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rgbClr val="00B0F0"/>
                          </a:solidFill>
                        </a:rPr>
                        <a:t>1.1 </a:t>
                      </a:r>
                      <a:r>
                        <a:rPr lang="en-GB" sz="1000" b="1" baseline="30000" smtClean="0">
                          <a:solidFill>
                            <a:srgbClr val="00B0F0"/>
                          </a:solidFill>
                        </a:rPr>
                        <a:t>(2)</a:t>
                      </a:r>
                      <a:endParaRPr lang="en-GB" sz="1000" b="1" baseline="3000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1.8 </a:t>
                      </a:r>
                      <a:r>
                        <a:rPr lang="en-GB" sz="1000" b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(3)</a:t>
                      </a:r>
                      <a:endParaRPr lang="en-GB" sz="1000" b="1" baseline="3000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21.3 </a:t>
                      </a:r>
                      <a:r>
                        <a:rPr lang="en-GB" sz="1000" b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(4)</a:t>
                      </a:r>
                      <a:endParaRPr lang="en-GB" sz="1000" b="1" baseline="3000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cv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coupler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gas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rgbClr val="00B0F0"/>
                          </a:solidFill>
                        </a:rPr>
                        <a:t>- </a:t>
                      </a:r>
                      <a:r>
                        <a:rPr lang="en-GB" sz="1000" b="1" baseline="30000" smtClean="0">
                          <a:solidFill>
                            <a:srgbClr val="00B0F0"/>
                          </a:solidFill>
                        </a:rPr>
                        <a:t>(1)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rgbClr val="00B0F0"/>
                          </a:solidFill>
                        </a:rPr>
                        <a:t>49.1 </a:t>
                      </a:r>
                      <a:r>
                        <a:rPr lang="en-GB" sz="1000" b="1" baseline="30000" smtClean="0">
                          <a:solidFill>
                            <a:srgbClr val="00B0F0"/>
                          </a:solidFill>
                        </a:rPr>
                        <a:t>(2)</a:t>
                      </a:r>
                      <a:endParaRPr lang="en-GB" sz="1000" b="1" baseline="3000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52.0 </a:t>
                      </a:r>
                      <a:r>
                        <a:rPr lang="en-GB" sz="1000" b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(3)</a:t>
                      </a:r>
                      <a:endParaRPr lang="en-GB" sz="1000" b="1" baseline="3000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en-GB" sz="1000" b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CWT</a:t>
                      </a:r>
                      <a:endParaRPr lang="en-GB" sz="1000" b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cd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wf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ts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20.0</a:t>
                      </a:r>
                      <a:endParaRPr lang="en-GB" sz="1000" b="1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cd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ts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cm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2.0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2.0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2.0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2.0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rad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wf + wall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1.0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1.0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1.0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1.0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rad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wf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0.2</a:t>
                      </a:r>
                      <a:endParaRPr lang="en-GB" sz="1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rad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vv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12.2</a:t>
                      </a:r>
                      <a:endParaRPr lang="en-GB" sz="1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rad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ts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0.3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0.3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0.3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0.3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smtClean="0"/>
                        <a:t>cavity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RF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cavity</a:t>
                      </a:r>
                      <a:endParaRPr lang="en-GB" sz="1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smtClean="0"/>
                        <a:t>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rgbClr val="00B0F0"/>
                          </a:solidFill>
                        </a:rPr>
                        <a:t>- </a:t>
                      </a:r>
                      <a:r>
                        <a:rPr lang="en-GB" sz="1000" b="1" baseline="30000" smtClean="0">
                          <a:solidFill>
                            <a:srgbClr val="00B0F0"/>
                          </a:solidFill>
                        </a:rPr>
                        <a:t>(1)</a:t>
                      </a:r>
                      <a:endParaRPr lang="en-GB" sz="1000" b="1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rgbClr val="00B0F0"/>
                          </a:solidFill>
                        </a:rPr>
                        <a:t>- </a:t>
                      </a:r>
                      <a:r>
                        <a:rPr lang="en-GB" sz="1000" b="1" baseline="30000" smtClean="0">
                          <a:solidFill>
                            <a:srgbClr val="00B0F0"/>
                          </a:solidFill>
                        </a:rPr>
                        <a:t>(2)</a:t>
                      </a:r>
                      <a:endParaRPr lang="en-GB" sz="1000" b="1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20.0 </a:t>
                      </a:r>
                      <a:r>
                        <a:rPr lang="en-GB" sz="1000" b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(3)</a:t>
                      </a:r>
                      <a:endParaRPr lang="en-GB" sz="1000" b="1" baseline="3000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20.0 </a:t>
                      </a:r>
                      <a:r>
                        <a:rPr lang="en-GB" sz="1000" b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(4)</a:t>
                      </a:r>
                      <a:endParaRPr lang="en-GB" sz="1000" b="1" baseline="3000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</a:t>
                      </a:r>
                      <a:endParaRPr lang="en-GB" sz="1000" b="1"/>
                    </a:p>
                  </a:txBody>
                  <a:tcPr anchor="ctr"/>
                </a:tc>
              </a:tr>
              <a:tr h="370840">
                <a:tc gridSpan="4">
                  <a:txBody>
                    <a:bodyPr/>
                    <a:lstStyle/>
                    <a:p>
                      <a:pPr algn="r"/>
                      <a:r>
                        <a:rPr lang="en-GB" sz="1000" b="1" smtClean="0"/>
                        <a:t>TOT (W)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1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1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1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15.6 </a:t>
                      </a:r>
                      <a:r>
                        <a:rPr lang="en-GB" sz="1000" b="1" baseline="30000" smtClean="0"/>
                        <a:t>(1)</a:t>
                      </a:r>
                      <a:endParaRPr lang="en-GB" sz="1000" b="1" baseline="3000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4.4 </a:t>
                      </a:r>
                      <a:r>
                        <a:rPr lang="en-GB" sz="1000" b="1" baseline="30000" smtClean="0"/>
                        <a:t>(2)</a:t>
                      </a:r>
                      <a:endParaRPr lang="en-GB" sz="1000" b="1" baseline="3000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25.1 </a:t>
                      </a:r>
                      <a:r>
                        <a:rPr lang="en-GB" sz="1000" b="1" baseline="30000" smtClean="0"/>
                        <a:t>(3)</a:t>
                      </a:r>
                      <a:endParaRPr lang="en-GB" sz="1000" b="1" baseline="3000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44.6 </a:t>
                      </a:r>
                      <a:r>
                        <a:rPr lang="en-GB" sz="1000" b="1" baseline="30000" smtClean="0"/>
                        <a:t>(4)</a:t>
                      </a:r>
                      <a:endParaRPr lang="en-GB" sz="1000" b="1" baseline="3000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 </a:t>
                      </a:r>
                      <a:r>
                        <a:rPr lang="en-GB" sz="1000" b="1" baseline="30000" smtClean="0"/>
                        <a:t>(1)</a:t>
                      </a:r>
                      <a:endParaRPr lang="en-GB" sz="1000" b="1" baseline="3000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49.1 </a:t>
                      </a:r>
                      <a:r>
                        <a:rPr lang="en-GB" sz="1000" b="1" baseline="30000" smtClean="0"/>
                        <a:t>(2)</a:t>
                      </a:r>
                      <a:endParaRPr lang="en-GB" sz="1000" b="1" baseline="3000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52.0 </a:t>
                      </a:r>
                      <a:r>
                        <a:rPr lang="en-GB" sz="1000" b="1" baseline="30000" smtClean="0"/>
                        <a:t>(3)</a:t>
                      </a:r>
                      <a:endParaRPr lang="en-GB" sz="1000" b="1" baseline="3000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- </a:t>
                      </a:r>
                      <a:r>
                        <a:rPr lang="en-GB" sz="1000" b="1" baseline="30000" smtClean="0"/>
                        <a:t>(4)</a:t>
                      </a:r>
                      <a:endParaRPr lang="en-GB" sz="1000" b="1" baseline="3000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32.4</a:t>
                      </a:r>
                      <a:endParaRPr lang="en-GB" sz="1000" b="1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6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smtClean="0"/>
              <a:t>Cryostat heat loads</a:t>
            </a:r>
            <a:br>
              <a:rPr lang="en-GB" smtClean="0"/>
            </a:br>
            <a:r>
              <a:rPr lang="en-GB" sz="3600" smtClean="0"/>
              <a:t>Table of heat loads</a:t>
            </a:r>
            <a:endParaRPr lang="en-GB" sz="3600"/>
          </a:p>
        </p:txBody>
      </p:sp>
      <p:sp>
        <p:nvSpPr>
          <p:cNvPr id="9" name="TextBox 8"/>
          <p:cNvSpPr txBox="1"/>
          <p:nvPr/>
        </p:nvSpPr>
        <p:spPr>
          <a:xfrm>
            <a:off x="6948264" y="500479"/>
            <a:ext cx="144001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smtClean="0">
                <a:solidFill>
                  <a:srgbClr val="00B0F0"/>
                </a:solidFill>
              </a:rPr>
              <a:t>Static heat loads</a:t>
            </a:r>
          </a:p>
          <a:p>
            <a:r>
              <a:rPr lang="en-GB" sz="1200" smtClean="0">
                <a:solidFill>
                  <a:srgbClr val="00B0F0"/>
                </a:solidFill>
              </a:rPr>
              <a:t>(1) RF off, cool off</a:t>
            </a:r>
          </a:p>
          <a:p>
            <a:r>
              <a:rPr lang="en-GB" sz="1200" smtClean="0">
                <a:solidFill>
                  <a:srgbClr val="00B0F0"/>
                </a:solidFill>
              </a:rPr>
              <a:t>(2) RF off, cool on</a:t>
            </a:r>
          </a:p>
          <a:p>
            <a:r>
              <a:rPr lang="en-GB" sz="1200" b="1" smtClean="0">
                <a:solidFill>
                  <a:schemeClr val="accent6"/>
                </a:solidFill>
              </a:rPr>
              <a:t>Dynamic heat loads</a:t>
            </a:r>
          </a:p>
          <a:p>
            <a:r>
              <a:rPr lang="en-GB" sz="1200" smtClean="0">
                <a:solidFill>
                  <a:schemeClr val="accent6"/>
                </a:solidFill>
              </a:rPr>
              <a:t>(3) RF on, cool on</a:t>
            </a:r>
          </a:p>
          <a:p>
            <a:r>
              <a:rPr lang="en-GB" sz="1200" smtClean="0">
                <a:solidFill>
                  <a:schemeClr val="accent6"/>
                </a:solidFill>
              </a:rPr>
              <a:t>(4) RF on, cool off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2298472"/>
            <a:ext cx="504056" cy="3816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732240" y="2298472"/>
            <a:ext cx="504056" cy="3816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7020408" y="1268784"/>
            <a:ext cx="12240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278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6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mtClean="0"/>
              <a:t>Cryostat heat loads</a:t>
            </a:r>
            <a:br>
              <a:rPr lang="en-GB" smtClean="0"/>
            </a:br>
            <a:r>
              <a:rPr lang="en-GB" sz="3600" smtClean="0"/>
              <a:t>Table of instrumentation</a:t>
            </a:r>
            <a:endParaRPr lang="en-GB" sz="360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67" t="28666" r="11667" b="40334"/>
          <a:stretch/>
        </p:blipFill>
        <p:spPr bwMode="auto">
          <a:xfrm>
            <a:off x="251521" y="2132856"/>
            <a:ext cx="8640000" cy="2924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2998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6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What’s next..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Ongoing work on heat loads table and instrumentation (to follow-up)</a:t>
            </a:r>
          </a:p>
          <a:p>
            <a:r>
              <a:rPr lang="en-GB" smtClean="0"/>
              <a:t>Specific work done on some components allows for reduction of heat loads (optimization)</a:t>
            </a:r>
          </a:p>
          <a:p>
            <a:r>
              <a:rPr lang="en-GB" smtClean="0"/>
              <a:t>Experimental results (mock-up’s) to validate the analyses performed</a:t>
            </a:r>
          </a:p>
        </p:txBody>
      </p:sp>
      <p:pic>
        <p:nvPicPr>
          <p:cNvPr id="7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225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References 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O. </a:t>
            </a:r>
            <a:r>
              <a:rPr lang="en-GB" dirty="0" err="1" smtClean="0"/>
              <a:t>Capatina</a:t>
            </a:r>
            <a:r>
              <a:rPr lang="en-GB" dirty="0" smtClean="0"/>
              <a:t>, </a:t>
            </a:r>
            <a:r>
              <a:rPr lang="en-GB" i="1" dirty="0" smtClean="0"/>
              <a:t>private communications</a:t>
            </a:r>
            <a:r>
              <a:rPr lang="en-GB" dirty="0" smtClean="0"/>
              <a:t>, 2011</a:t>
            </a:r>
          </a:p>
          <a:p>
            <a:r>
              <a:rPr lang="en-GB" dirty="0" smtClean="0"/>
              <a:t>O. </a:t>
            </a:r>
            <a:r>
              <a:rPr lang="en-GB" dirty="0" err="1" smtClean="0"/>
              <a:t>Capatina</a:t>
            </a:r>
            <a:r>
              <a:rPr lang="en-GB" dirty="0" smtClean="0"/>
              <a:t>, T. </a:t>
            </a:r>
            <a:r>
              <a:rPr lang="en-GB" dirty="0" err="1" smtClean="0"/>
              <a:t>Renaglia</a:t>
            </a:r>
            <a:r>
              <a:rPr lang="en-GB" dirty="0" smtClean="0"/>
              <a:t>, </a:t>
            </a:r>
            <a:r>
              <a:rPr lang="en-GB" i="1" dirty="0" smtClean="0"/>
              <a:t>“SPL power coupler double walled tube thermo-mechanical studies”</a:t>
            </a:r>
            <a:r>
              <a:rPr lang="en-GB" dirty="0" smtClean="0"/>
              <a:t>, Review of the SPL RF power couplers, 2010</a:t>
            </a:r>
          </a:p>
          <a:p>
            <a:r>
              <a:rPr lang="en-GB" dirty="0" smtClean="0"/>
              <a:t>C, </a:t>
            </a:r>
            <a:r>
              <a:rPr lang="en-GB" dirty="0" err="1" smtClean="0"/>
              <a:t>Maglioni</a:t>
            </a:r>
            <a:r>
              <a:rPr lang="en-GB" dirty="0" smtClean="0"/>
              <a:t>, V. Parma, </a:t>
            </a:r>
            <a:r>
              <a:rPr lang="en-GB" i="1" dirty="0" smtClean="0"/>
              <a:t>“Assessment of static heat loads in the LHC Arc, from the commissioning of Sector 7-8”</a:t>
            </a:r>
            <a:r>
              <a:rPr lang="en-GB" dirty="0" smtClean="0"/>
              <a:t>, LHC Project Note 409, 2008</a:t>
            </a:r>
            <a:endParaRPr lang="en-GB" dirty="0"/>
          </a:p>
        </p:txBody>
      </p:sp>
      <p:pic>
        <p:nvPicPr>
          <p:cNvPr id="5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244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2050" name="Picture 2" descr="C:\Users\Ro\Desktop\grazie.gif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78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GB" smtClean="0"/>
              <a:t>Extra slides</a:t>
            </a:r>
            <a:endParaRPr lang="en-GB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926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GB" smtClean="0"/>
              <a:t>Participants 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8656" cy="4525963"/>
          </a:xfrm>
        </p:spPr>
        <p:txBody>
          <a:bodyPr/>
          <a:lstStyle/>
          <a:p>
            <a:r>
              <a:rPr lang="en-GB" smtClean="0"/>
              <a:t>Collaboration effort</a:t>
            </a:r>
            <a:endParaRPr lang="en-GB"/>
          </a:p>
        </p:txBody>
      </p:sp>
      <p:pic>
        <p:nvPicPr>
          <p:cNvPr id="9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96583914"/>
              </p:ext>
            </p:extLst>
          </p:nvPr>
        </p:nvGraphicFramePr>
        <p:xfrm>
          <a:off x="3411806" y="188640"/>
          <a:ext cx="5624690" cy="65049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280"/>
                <a:gridCol w="1986809"/>
                <a:gridCol w="1117601"/>
              </a:tblGrid>
              <a:tr h="42859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</a:rPr>
                        <a:t>System/Activity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</a:rPr>
                        <a:t>Responsible/member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</a:rPr>
                        <a:t>Lab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</a:tr>
              <a:tr h="42859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Cryo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-module</a:t>
                      </a:r>
                      <a:r>
                        <a:rPr lang="en-US" sz="1200" u="none" strike="noStrike" baseline="0" dirty="0" smtClean="0">
                          <a:solidFill>
                            <a:schemeClr val="tx1"/>
                          </a:solidFill>
                        </a:rPr>
                        <a:t> coordination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err="1" smtClean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. Parma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4301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Cryo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-module conceptual design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err="1" smtClean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. Parma</a:t>
                      </a:r>
                    </a:p>
                    <a:p>
                      <a:pPr algn="l" fontAlgn="t"/>
                      <a:r>
                        <a:rPr lang="en-US" sz="1200" u="none" strike="noStrike" baseline="0" smtClean="0">
                          <a:solidFill>
                            <a:schemeClr val="tx1"/>
                          </a:solidFill>
                        </a:rPr>
                        <a:t>R. Bonomi</a:t>
                      </a:r>
                    </a:p>
                    <a:p>
                      <a:pPr algn="l" fontAlgn="t"/>
                      <a:r>
                        <a:rPr lang="en-US" sz="1200" u="none" strike="noStrike" baseline="0" smtClean="0">
                          <a:solidFill>
                            <a:schemeClr val="tx1"/>
                          </a:solidFill>
                        </a:rPr>
                        <a:t>P. Coelho</a:t>
                      </a:r>
                    </a:p>
                    <a:p>
                      <a:pPr algn="l" fontAlgn="t"/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O. Capatina</a:t>
                      </a:r>
                    </a:p>
                    <a:p>
                      <a:pPr algn="l" fontAlgn="t"/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D. </a:t>
                      </a:r>
                      <a:r>
                        <a:rPr lang="en-US" sz="1200" u="none" strike="noStrike" baseline="0" smtClean="0">
                          <a:solidFill>
                            <a:schemeClr val="tx1"/>
                          </a:solidFill>
                        </a:rPr>
                        <a:t>Caparros</a:t>
                      </a:r>
                    </a:p>
                    <a:p>
                      <a:pPr algn="l" fontAlgn="t"/>
                      <a:r>
                        <a:rPr lang="en-US" sz="1200" u="none" strike="noStrike" baseline="0" smtClean="0">
                          <a:solidFill>
                            <a:schemeClr val="tx1"/>
                          </a:solidFill>
                        </a:rPr>
                        <a:t>T. Renaglia</a:t>
                      </a:r>
                    </a:p>
                    <a:p>
                      <a:pPr algn="l" fontAlgn="t"/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A. Vande</a:t>
                      </a:r>
                      <a:r>
                        <a:rPr lang="en-US" sz="1200" u="none" strike="noStrike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u="none" strike="noStrike" baseline="0" dirty="0" smtClean="0">
                          <a:solidFill>
                            <a:schemeClr val="tx1"/>
                          </a:solidFill>
                        </a:rPr>
                        <a:t>Craen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0418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Cryo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-module detailed design &amp; Integration CNRS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err="1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. Duthil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P.Duchesne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CNRS Team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NRS/IPNO-</a:t>
                      </a:r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Orsay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171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Cryostat assembly tooling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err="1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. Duthil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P.Duchesne</a:t>
                      </a:r>
                      <a:endParaRPr lang="en-US" sz="1200" b="0" i="0" u="none" strike="noStrike" dirty="0" smtClean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CNRS/IPNO-</a:t>
                      </a:r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Orsay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04181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Cavities/He</a:t>
                      </a:r>
                      <a:r>
                        <a:rPr lang="en-US" sz="1200" u="none" strike="noStrik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vessel/tuner, RF coupler)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err="1" smtClean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. Weingarten</a:t>
                      </a:r>
                    </a:p>
                    <a:p>
                      <a:pPr algn="l" fontAlgn="t"/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O. Brunner</a:t>
                      </a:r>
                    </a:p>
                    <a:p>
                      <a:pPr algn="l" fontAlgn="t"/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O. Capatina</a:t>
                      </a:r>
                    </a:p>
                    <a:p>
                      <a:pPr algn="l" fontAlgn="t"/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S.Chel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CERN/CEA-</a:t>
                      </a:r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Saclay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4181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RF</a:t>
                      </a:r>
                      <a:r>
                        <a:rPr lang="en-US" sz="1200" u="none" strike="noStrike" baseline="0" dirty="0" smtClean="0">
                          <a:solidFill>
                            <a:schemeClr val="tx1"/>
                          </a:solidFill>
                        </a:rPr>
                        <a:t> Coupler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E.Montesinos</a:t>
                      </a:r>
                    </a:p>
                    <a:p>
                      <a:pPr algn="l" fontAlgn="t"/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S.Chel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CERN/CEA </a:t>
                      </a:r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Saclay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859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Vacuum systems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smtClean="0">
                          <a:solidFill>
                            <a:schemeClr val="tx1"/>
                          </a:solidFill>
                        </a:rPr>
                        <a:t>G.Vandoni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859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</a:rPr>
                        <a:t>Cryogenics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</a:rPr>
                        <a:t>U.Wagner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859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Survey and alignment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</a:rPr>
                        <a:t>D.Missiaen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859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SPL Machine architecture</a:t>
                      </a:r>
                      <a:r>
                        <a:rPr lang="en-US" sz="1200" u="none" strike="noStrik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F.Gerigk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859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ESS </a:t>
                      </a:r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cryo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-module requirements</a:t>
                      </a:r>
                      <a:r>
                        <a:rPr lang="en-US" sz="1200" u="none" strike="noStrik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 smtClean="0">
                          <a:solidFill>
                            <a:schemeClr val="tx1"/>
                          </a:solidFill>
                        </a:rPr>
                        <a:t>W.Hees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</a:rPr>
                        <a:t>ESS Lund (Sweden)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846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Outline 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accent1"/>
                </a:solidFill>
              </a:rPr>
              <a:t>Double-walled tube power coupler </a:t>
            </a:r>
          </a:p>
          <a:p>
            <a:r>
              <a:rPr lang="en-GB" smtClean="0">
                <a:solidFill>
                  <a:schemeClr val="accent2"/>
                </a:solidFill>
              </a:rPr>
              <a:t>Cold-warm transitions</a:t>
            </a:r>
          </a:p>
          <a:p>
            <a:r>
              <a:rPr lang="en-GB" smtClean="0">
                <a:solidFill>
                  <a:schemeClr val="accent3"/>
                </a:solidFill>
              </a:rPr>
              <a:t>Table of cryostat heat loads</a:t>
            </a:r>
          </a:p>
          <a:p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What’s next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858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/>
              <a:t>SPL </a:t>
            </a:r>
            <a:r>
              <a:rPr lang="en-GB" smtClean="0"/>
              <a:t>coupler</a:t>
            </a:r>
            <a:br>
              <a:rPr lang="en-GB" smtClean="0"/>
            </a:br>
            <a:r>
              <a:rPr lang="en-GB" sz="3600" smtClean="0"/>
              <a:t>Scheme</a:t>
            </a:r>
            <a:endParaRPr lang="en-GB" sz="3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grpSp>
        <p:nvGrpSpPr>
          <p:cNvPr id="70" name="Group 69"/>
          <p:cNvGrpSpPr/>
          <p:nvPr/>
        </p:nvGrpSpPr>
        <p:grpSpPr>
          <a:xfrm>
            <a:off x="124690" y="1938498"/>
            <a:ext cx="8842110" cy="3506726"/>
            <a:chOff x="124690" y="1218164"/>
            <a:chExt cx="8842110" cy="3506726"/>
          </a:xfrm>
        </p:grpSpPr>
        <p:grpSp>
          <p:nvGrpSpPr>
            <p:cNvPr id="8" name="Group 7"/>
            <p:cNvGrpSpPr/>
            <p:nvPr/>
          </p:nvGrpSpPr>
          <p:grpSpPr>
            <a:xfrm>
              <a:off x="1508403" y="1218164"/>
              <a:ext cx="6127512" cy="3506726"/>
              <a:chOff x="867367" y="1218164"/>
              <a:chExt cx="6127512" cy="350672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867367" y="1218164"/>
                <a:ext cx="6127512" cy="3506726"/>
                <a:chOff x="867367" y="1218164"/>
                <a:chExt cx="6127512" cy="3506726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867367" y="1218164"/>
                  <a:ext cx="6127512" cy="3506726"/>
                  <a:chOff x="867367" y="1218164"/>
                  <a:chExt cx="6127512" cy="3506726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867367" y="1218164"/>
                    <a:ext cx="6127512" cy="3506726"/>
                    <a:chOff x="867367" y="1218164"/>
                    <a:chExt cx="6127512" cy="3506726"/>
                  </a:xfrm>
                </p:grpSpPr>
                <p:grpSp>
                  <p:nvGrpSpPr>
                    <p:cNvPr id="15" name="Group 14"/>
                    <p:cNvGrpSpPr/>
                    <p:nvPr/>
                  </p:nvGrpSpPr>
                  <p:grpSpPr>
                    <a:xfrm>
                      <a:off x="867367" y="1485390"/>
                      <a:ext cx="6121314" cy="3239500"/>
                      <a:chOff x="-2330138" y="1485390"/>
                      <a:chExt cx="8841758" cy="3239500"/>
                    </a:xfrm>
                  </p:grpSpPr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-2328240" y="1485390"/>
                        <a:ext cx="8839860" cy="10800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dirty="0"/>
                      </a:p>
                    </p:txBody>
                  </p:sp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-2330138" y="3284890"/>
                        <a:ext cx="8839860" cy="14400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dirty="0"/>
                      </a:p>
                    </p:txBody>
                  </p:sp>
                  <p:sp>
                    <p:nvSpPr>
                      <p:cNvPr id="67" name="Rectangle 66"/>
                      <p:cNvSpPr/>
                      <p:nvPr/>
                    </p:nvSpPr>
                    <p:spPr>
                      <a:xfrm>
                        <a:off x="-2330138" y="2564890"/>
                        <a:ext cx="8839860" cy="720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0" scaled="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dirty="0"/>
                      </a:p>
                    </p:txBody>
                  </p:sp>
                </p:grpSp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985130" y="1218164"/>
                      <a:ext cx="6009749" cy="3469196"/>
                      <a:chOff x="928568" y="786116"/>
                      <a:chExt cx="6009749" cy="3469196"/>
                    </a:xfrm>
                  </p:grpSpPr>
                  <p:grpSp>
                    <p:nvGrpSpPr>
                      <p:cNvPr id="18" name="Group 17"/>
                      <p:cNvGrpSpPr/>
                      <p:nvPr/>
                    </p:nvGrpSpPr>
                    <p:grpSpPr>
                      <a:xfrm>
                        <a:off x="928568" y="1055275"/>
                        <a:ext cx="6009749" cy="3200037"/>
                        <a:chOff x="853262" y="2411465"/>
                        <a:chExt cx="6009749" cy="3200037"/>
                      </a:xfrm>
                    </p:grpSpPr>
                    <p:sp>
                      <p:nvSpPr>
                        <p:cNvPr id="44" name="TextBox 43"/>
                        <p:cNvSpPr txBox="1"/>
                        <p:nvPr/>
                      </p:nvSpPr>
                      <p:spPr>
                        <a:xfrm>
                          <a:off x="968302" y="5224420"/>
                          <a:ext cx="53893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GB" dirty="0" smtClean="0"/>
                            <a:t>n=0</a:t>
                          </a:r>
                          <a:endParaRPr lang="en-GB" dirty="0"/>
                        </a:p>
                      </p:txBody>
                    </p:sp>
                    <p:sp>
                      <p:nvSpPr>
                        <p:cNvPr id="45" name="TextBox 44"/>
                        <p:cNvSpPr txBox="1"/>
                        <p:nvPr/>
                      </p:nvSpPr>
                      <p:spPr>
                        <a:xfrm>
                          <a:off x="1992100" y="5226208"/>
                          <a:ext cx="53893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GB" dirty="0" smtClean="0"/>
                            <a:t>n=1</a:t>
                          </a:r>
                          <a:endParaRPr lang="en-GB" dirty="0"/>
                        </a:p>
                      </p:txBody>
                    </p:sp>
                    <p:sp>
                      <p:nvSpPr>
                        <p:cNvPr id="46" name="TextBox 45"/>
                        <p:cNvSpPr txBox="1"/>
                        <p:nvPr/>
                      </p:nvSpPr>
                      <p:spPr>
                        <a:xfrm>
                          <a:off x="3026656" y="5217238"/>
                          <a:ext cx="53893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GB" dirty="0" smtClean="0"/>
                            <a:t>n=2</a:t>
                          </a:r>
                          <a:endParaRPr lang="en-GB" dirty="0"/>
                        </a:p>
                      </p:txBody>
                    </p:sp>
                    <p:sp>
                      <p:nvSpPr>
                        <p:cNvPr id="47" name="TextBox 46"/>
                        <p:cNvSpPr txBox="1"/>
                        <p:nvPr/>
                      </p:nvSpPr>
                      <p:spPr>
                        <a:xfrm>
                          <a:off x="5072758" y="5240382"/>
                          <a:ext cx="57099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GB" dirty="0" smtClean="0"/>
                            <a:t>n=N</a:t>
                          </a:r>
                          <a:endParaRPr lang="en-GB" dirty="0"/>
                        </a:p>
                      </p:txBody>
                    </p:sp>
                    <p:sp>
                      <p:nvSpPr>
                        <p:cNvPr id="48" name="TextBox 47"/>
                        <p:cNvSpPr txBox="1"/>
                        <p:nvPr/>
                      </p:nvSpPr>
                      <p:spPr>
                        <a:xfrm>
                          <a:off x="5902912" y="5242170"/>
                          <a:ext cx="803425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GB" dirty="0" smtClean="0"/>
                            <a:t>n=N+1</a:t>
                          </a:r>
                          <a:endParaRPr lang="en-GB" dirty="0"/>
                        </a:p>
                      </p:txBody>
                    </p:sp>
                    <p:grpSp>
                      <p:nvGrpSpPr>
                        <p:cNvPr id="49" name="Group 48"/>
                        <p:cNvGrpSpPr/>
                        <p:nvPr/>
                      </p:nvGrpSpPr>
                      <p:grpSpPr>
                        <a:xfrm>
                          <a:off x="853262" y="2411465"/>
                          <a:ext cx="6009749" cy="1646105"/>
                          <a:chOff x="853262" y="2411465"/>
                          <a:chExt cx="6009749" cy="1646105"/>
                        </a:xfrm>
                      </p:grpSpPr>
                      <p:grpSp>
                        <p:nvGrpSpPr>
                          <p:cNvPr id="50" name="Group 49"/>
                          <p:cNvGrpSpPr/>
                          <p:nvPr/>
                        </p:nvGrpSpPr>
                        <p:grpSpPr>
                          <a:xfrm>
                            <a:off x="853262" y="2803602"/>
                            <a:ext cx="5815578" cy="1253968"/>
                            <a:chOff x="853262" y="2803602"/>
                            <a:chExt cx="5815578" cy="1253968"/>
                          </a:xfrm>
                        </p:grpSpPr>
                        <p:cxnSp>
                          <p:nvCxnSpPr>
                            <p:cNvPr id="53" name="Straight Connector 52"/>
                            <p:cNvCxnSpPr/>
                            <p:nvPr/>
                          </p:nvCxnSpPr>
                          <p:spPr>
                            <a:xfrm>
                              <a:off x="908840" y="3017822"/>
                              <a:ext cx="5760000" cy="0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  <a:prstDash val="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" name="Straight Connector 53"/>
                            <p:cNvCxnSpPr/>
                            <p:nvPr/>
                          </p:nvCxnSpPr>
                          <p:spPr>
                            <a:xfrm>
                              <a:off x="853262" y="3901048"/>
                              <a:ext cx="2880000" cy="0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  <a:prstDash val="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55" name="Oval 54"/>
                            <p:cNvSpPr/>
                            <p:nvPr/>
                          </p:nvSpPr>
                          <p:spPr>
                            <a:xfrm>
                              <a:off x="1118050" y="3685064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tx2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56" name="Oval 55"/>
                            <p:cNvSpPr/>
                            <p:nvPr/>
                          </p:nvSpPr>
                          <p:spPr>
                            <a:xfrm>
                              <a:off x="2128636" y="3685024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tx2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57" name="Oval 56"/>
                            <p:cNvSpPr/>
                            <p:nvPr/>
                          </p:nvSpPr>
                          <p:spPr>
                            <a:xfrm>
                              <a:off x="5179985" y="3685024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tx2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58" name="Oval 57"/>
                            <p:cNvSpPr/>
                            <p:nvPr/>
                          </p:nvSpPr>
                          <p:spPr>
                            <a:xfrm>
                              <a:off x="4251717" y="3697570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tx2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59" name="Oval 58"/>
                            <p:cNvSpPr/>
                            <p:nvPr/>
                          </p:nvSpPr>
                          <p:spPr>
                            <a:xfrm>
                              <a:off x="1103582" y="2803602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60" name="Oval 59"/>
                            <p:cNvSpPr/>
                            <p:nvPr/>
                          </p:nvSpPr>
                          <p:spPr>
                            <a:xfrm>
                              <a:off x="2127895" y="2805390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61" name="Oval 60"/>
                            <p:cNvSpPr/>
                            <p:nvPr/>
                          </p:nvSpPr>
                          <p:spPr>
                            <a:xfrm>
                              <a:off x="5174956" y="2835296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62" name="Oval 61"/>
                            <p:cNvSpPr/>
                            <p:nvPr/>
                          </p:nvSpPr>
                          <p:spPr>
                            <a:xfrm>
                              <a:off x="6112878" y="2816981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solidFill>
                                <a:srgbClr val="FFC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63" name="Oval 62"/>
                            <p:cNvSpPr/>
                            <p:nvPr/>
                          </p:nvSpPr>
                          <p:spPr>
                            <a:xfrm>
                              <a:off x="3120160" y="3686812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tx2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64" name="Oval 63"/>
                            <p:cNvSpPr/>
                            <p:nvPr/>
                          </p:nvSpPr>
                          <p:spPr>
                            <a:xfrm>
                              <a:off x="3140935" y="2807178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</p:grpSp>
                      <p:sp>
                        <p:nvSpPr>
                          <p:cNvPr id="51" name="TextBox 50"/>
                          <p:cNvSpPr txBox="1"/>
                          <p:nvPr/>
                        </p:nvSpPr>
                        <p:spPr>
                          <a:xfrm>
                            <a:off x="6054905" y="2411465"/>
                            <a:ext cx="808106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GB" sz="1400" b="1" dirty="0" smtClean="0"/>
                              <a:t>Wall, int</a:t>
                            </a:r>
                            <a:endParaRPr lang="en-GB" sz="1400" b="1" dirty="0"/>
                          </a:p>
                        </p:txBody>
                      </p:sp>
                      <p:sp>
                        <p:nvSpPr>
                          <p:cNvPr id="52" name="TextBox 51"/>
                          <p:cNvSpPr txBox="1"/>
                          <p:nvPr/>
                        </p:nvSpPr>
                        <p:spPr>
                          <a:xfrm>
                            <a:off x="6355536" y="3474956"/>
                            <a:ext cx="458780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GB" sz="1400" b="1" dirty="0" smtClean="0"/>
                              <a:t>Gas</a:t>
                            </a:r>
                            <a:endParaRPr lang="en-GB" sz="1400" b="1" dirty="0"/>
                          </a:p>
                        </p:txBody>
                      </p:sp>
                    </p:grpSp>
                  </p:grpSp>
                  <p:grpSp>
                    <p:nvGrpSpPr>
                      <p:cNvPr id="19" name="Group 18"/>
                      <p:cNvGrpSpPr/>
                      <p:nvPr/>
                    </p:nvGrpSpPr>
                    <p:grpSpPr>
                      <a:xfrm>
                        <a:off x="1013035" y="786116"/>
                        <a:ext cx="5920881" cy="3360897"/>
                        <a:chOff x="1013035" y="786116"/>
                        <a:chExt cx="5920881" cy="3360897"/>
                      </a:xfrm>
                    </p:grpSpPr>
                    <p:sp>
                      <p:nvSpPr>
                        <p:cNvPr id="20" name="Rectangle 19"/>
                        <p:cNvSpPr/>
                        <p:nvPr/>
                      </p:nvSpPr>
                      <p:spPr>
                        <a:xfrm>
                          <a:off x="5148457" y="2254636"/>
                          <a:ext cx="584096" cy="52629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00B0F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>
                            <a:noFill/>
                          </a:endParaRPr>
                        </a:p>
                      </p:txBody>
                    </p:sp>
                    <p:sp>
                      <p:nvSpPr>
                        <p:cNvPr id="21" name="Rectangle 20"/>
                        <p:cNvSpPr/>
                        <p:nvPr/>
                      </p:nvSpPr>
                      <p:spPr>
                        <a:xfrm>
                          <a:off x="6076136" y="1386593"/>
                          <a:ext cx="584096" cy="52629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92D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>
                            <a:noFill/>
                          </a:endParaRPr>
                        </a:p>
                      </p:txBody>
                    </p:sp>
                    <p:cxnSp>
                      <p:nvCxnSpPr>
                        <p:cNvPr id="22" name="Straight Arrow Connector 21"/>
                        <p:cNvCxnSpPr/>
                        <p:nvPr/>
                      </p:nvCxnSpPr>
                      <p:spPr>
                        <a:xfrm>
                          <a:off x="2489986" y="786116"/>
                          <a:ext cx="0" cy="720000"/>
                        </a:xfrm>
                        <a:prstGeom prst="straightConnector1">
                          <a:avLst/>
                        </a:prstGeom>
                        <a:ln w="635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headEnd type="none" w="med" len="med"/>
                          <a:tailEnd type="triangl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" name="Straight Arrow Connector 22"/>
                        <p:cNvCxnSpPr/>
                        <p:nvPr/>
                      </p:nvCxnSpPr>
                      <p:spPr>
                        <a:xfrm>
                          <a:off x="2383942" y="2712669"/>
                          <a:ext cx="0" cy="540000"/>
                        </a:xfrm>
                        <a:prstGeom prst="straightConnector1">
                          <a:avLst/>
                        </a:prstGeom>
                        <a:ln w="6350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headEnd type="triangle" w="med" len="med"/>
                          <a:tailEnd type="non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" name="Straight Arrow Connector 23"/>
                        <p:cNvCxnSpPr/>
                        <p:nvPr/>
                      </p:nvCxnSpPr>
                      <p:spPr>
                        <a:xfrm>
                          <a:off x="1534620" y="1657296"/>
                          <a:ext cx="720000" cy="0"/>
                        </a:xfrm>
                        <a:prstGeom prst="straightConnector1">
                          <a:avLst/>
                        </a:prstGeom>
                        <a:ln w="635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" name="Straight Arrow Connector 24"/>
                        <p:cNvCxnSpPr/>
                        <p:nvPr/>
                      </p:nvCxnSpPr>
                      <p:spPr>
                        <a:xfrm>
                          <a:off x="2547660" y="1659084"/>
                          <a:ext cx="720000" cy="0"/>
                        </a:xfrm>
                        <a:prstGeom prst="straightConnector1">
                          <a:avLst/>
                        </a:prstGeom>
                        <a:ln w="635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" name="Straight Arrow Connector 25"/>
                        <p:cNvCxnSpPr/>
                        <p:nvPr/>
                      </p:nvCxnSpPr>
                      <p:spPr>
                        <a:xfrm>
                          <a:off x="2254620" y="786116"/>
                          <a:ext cx="0" cy="720000"/>
                        </a:xfrm>
                        <a:prstGeom prst="straightConnector1">
                          <a:avLst/>
                        </a:prstGeom>
                        <a:ln w="63500">
                          <a:solidFill>
                            <a:srgbClr val="00B050"/>
                          </a:solidFill>
                          <a:headEnd type="none" w="med" len="med"/>
                          <a:tailEnd type="triangl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" name="Straight Arrow Connector 26"/>
                        <p:cNvCxnSpPr/>
                        <p:nvPr/>
                      </p:nvCxnSpPr>
                      <p:spPr>
                        <a:xfrm flipH="1">
                          <a:off x="1472827" y="2541086"/>
                          <a:ext cx="829445" cy="11494"/>
                        </a:xfrm>
                        <a:prstGeom prst="straightConnector1">
                          <a:avLst/>
                        </a:prstGeom>
                        <a:ln w="635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" name="Straight Connector 27"/>
                        <p:cNvCxnSpPr/>
                        <p:nvPr/>
                      </p:nvCxnSpPr>
                      <p:spPr>
                        <a:xfrm flipH="1">
                          <a:off x="5902969" y="1374800"/>
                          <a:ext cx="6600" cy="27722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9" name="Group 28"/>
                        <p:cNvGrpSpPr/>
                        <p:nvPr/>
                      </p:nvGrpSpPr>
                      <p:grpSpPr>
                        <a:xfrm>
                          <a:off x="1013035" y="2865333"/>
                          <a:ext cx="5920881" cy="773736"/>
                          <a:chOff x="908840" y="2027488"/>
                          <a:chExt cx="5920881" cy="773736"/>
                        </a:xfrm>
                      </p:grpSpPr>
                      <p:grpSp>
                        <p:nvGrpSpPr>
                          <p:cNvPr id="36" name="Group 35"/>
                          <p:cNvGrpSpPr/>
                          <p:nvPr/>
                        </p:nvGrpSpPr>
                        <p:grpSpPr>
                          <a:xfrm>
                            <a:off x="908840" y="2409530"/>
                            <a:ext cx="5760000" cy="391694"/>
                            <a:chOff x="908840" y="2409530"/>
                            <a:chExt cx="5760000" cy="391694"/>
                          </a:xfrm>
                        </p:grpSpPr>
                        <p:cxnSp>
                          <p:nvCxnSpPr>
                            <p:cNvPr id="38" name="Straight Connector 37"/>
                            <p:cNvCxnSpPr/>
                            <p:nvPr/>
                          </p:nvCxnSpPr>
                          <p:spPr>
                            <a:xfrm>
                              <a:off x="908840" y="2623750"/>
                              <a:ext cx="5760000" cy="0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  <a:prstDash val="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39" name="Oval 38"/>
                            <p:cNvSpPr/>
                            <p:nvPr/>
                          </p:nvSpPr>
                          <p:spPr>
                            <a:xfrm>
                              <a:off x="1103582" y="2409530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40" name="Oval 39"/>
                            <p:cNvSpPr/>
                            <p:nvPr/>
                          </p:nvSpPr>
                          <p:spPr>
                            <a:xfrm>
                              <a:off x="2116606" y="2411318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41" name="Oval 40"/>
                            <p:cNvSpPr/>
                            <p:nvPr/>
                          </p:nvSpPr>
                          <p:spPr>
                            <a:xfrm>
                              <a:off x="5174956" y="2441224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42" name="Oval 41"/>
                            <p:cNvSpPr/>
                            <p:nvPr/>
                          </p:nvSpPr>
                          <p:spPr>
                            <a:xfrm>
                              <a:off x="6112878" y="2422909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solidFill>
                                <a:srgbClr val="FFC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  <p:sp>
                          <p:nvSpPr>
                            <p:cNvPr id="43" name="Oval 42"/>
                            <p:cNvSpPr/>
                            <p:nvPr/>
                          </p:nvSpPr>
                          <p:spPr>
                            <a:xfrm>
                              <a:off x="3140935" y="2413106"/>
                              <a:ext cx="360000" cy="3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 dirty="0"/>
                            </a:p>
                          </p:txBody>
                        </p:sp>
                      </p:grpSp>
                      <p:sp>
                        <p:nvSpPr>
                          <p:cNvPr id="37" name="TextBox 36"/>
                          <p:cNvSpPr txBox="1"/>
                          <p:nvPr/>
                        </p:nvSpPr>
                        <p:spPr>
                          <a:xfrm>
                            <a:off x="5992312" y="2027488"/>
                            <a:ext cx="837409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GB" sz="1400" b="1" dirty="0" smtClean="0"/>
                              <a:t>Wall, ext</a:t>
                            </a:r>
                            <a:endParaRPr lang="en-GB" sz="1400" dirty="0"/>
                          </a:p>
                        </p:txBody>
                      </p:sp>
                    </p:grpSp>
                    <p:cxnSp>
                      <p:nvCxnSpPr>
                        <p:cNvPr id="30" name="Straight Arrow Connector 29"/>
                        <p:cNvCxnSpPr/>
                        <p:nvPr/>
                      </p:nvCxnSpPr>
                      <p:spPr>
                        <a:xfrm>
                          <a:off x="1574596" y="3484220"/>
                          <a:ext cx="720000" cy="0"/>
                        </a:xfrm>
                        <a:prstGeom prst="straightConnector1">
                          <a:avLst/>
                        </a:prstGeom>
                        <a:ln w="635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" name="Straight Arrow Connector 30"/>
                        <p:cNvCxnSpPr/>
                        <p:nvPr/>
                      </p:nvCxnSpPr>
                      <p:spPr>
                        <a:xfrm>
                          <a:off x="2582708" y="3466976"/>
                          <a:ext cx="720000" cy="0"/>
                        </a:xfrm>
                        <a:prstGeom prst="straightConnector1">
                          <a:avLst/>
                        </a:prstGeom>
                        <a:ln w="635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" name="Straight Arrow Connector 31"/>
                        <p:cNvCxnSpPr/>
                        <p:nvPr/>
                      </p:nvCxnSpPr>
                      <p:spPr>
                        <a:xfrm flipV="1">
                          <a:off x="2387863" y="1722888"/>
                          <a:ext cx="0" cy="540000"/>
                        </a:xfrm>
                        <a:prstGeom prst="straightConnector1">
                          <a:avLst/>
                        </a:prstGeom>
                        <a:ln w="6350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headEnd type="triangle" w="med" len="med"/>
                          <a:tailEnd type="non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3" name="Rectangle 32"/>
                        <p:cNvSpPr/>
                        <p:nvPr/>
                      </p:nvSpPr>
                      <p:spPr>
                        <a:xfrm>
                          <a:off x="6076136" y="3201687"/>
                          <a:ext cx="584096" cy="52629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92D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>
                            <a:noFill/>
                          </a:endParaRPr>
                        </a:p>
                      </p:txBody>
                    </p:sp>
                    <p:sp>
                      <p:nvSpPr>
                        <p:cNvPr id="34" name="Rectangle 33"/>
                        <p:cNvSpPr/>
                        <p:nvPr/>
                      </p:nvSpPr>
                      <p:spPr>
                        <a:xfrm>
                          <a:off x="1107584" y="3184695"/>
                          <a:ext cx="584096" cy="52629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>
                            <a:noFill/>
                          </a:endParaRPr>
                        </a:p>
                      </p:txBody>
                    </p:sp>
                    <p:sp>
                      <p:nvSpPr>
                        <p:cNvPr id="35" name="Rectangle 34"/>
                        <p:cNvSpPr/>
                        <p:nvPr/>
                      </p:nvSpPr>
                      <p:spPr>
                        <a:xfrm>
                          <a:off x="1070740" y="1352185"/>
                          <a:ext cx="584096" cy="52629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>
                            <a:noFill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4283968" y="4305796"/>
                      <a:ext cx="75854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dirty="0" smtClean="0"/>
                        <a:t>n=N-1</a:t>
                      </a:r>
                      <a:endParaRPr lang="en-GB" dirty="0"/>
                    </a:p>
                  </p:txBody>
                </p:sp>
              </p:grpSp>
              <p:sp>
                <p:nvSpPr>
                  <p:cNvPr id="14" name="Rectangle 13"/>
                  <p:cNvSpPr/>
                  <p:nvPr/>
                </p:nvSpPr>
                <p:spPr>
                  <a:xfrm>
                    <a:off x="3986221" y="1832420"/>
                    <a:ext cx="906290" cy="54299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sp>
              <p:nvSpPr>
                <p:cNvPr id="12" name="Rectangle 11"/>
                <p:cNvSpPr/>
                <p:nvPr/>
              </p:nvSpPr>
              <p:spPr>
                <a:xfrm>
                  <a:off x="4097883" y="3692802"/>
                  <a:ext cx="906290" cy="54299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4231149" y="2984628"/>
                <a:ext cx="25200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Oval 67"/>
            <p:cNvSpPr/>
            <p:nvPr/>
          </p:nvSpPr>
          <p:spPr>
            <a:xfrm>
              <a:off x="124690" y="2517664"/>
              <a:ext cx="1278083" cy="90045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RT</a:t>
              </a:r>
            </a:p>
            <a:p>
              <a:pPr algn="ctr"/>
              <a:r>
                <a:rPr lang="en-GB" dirty="0" smtClean="0"/>
                <a:t>(300 K)</a:t>
              </a:r>
              <a:endParaRPr lang="en-GB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7820391" y="2600793"/>
              <a:ext cx="1146409" cy="7134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BATH</a:t>
              </a:r>
            </a:p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(2 K)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71" name="Segnaposto numero diapositiva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735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3737" y="1556792"/>
            <a:ext cx="3196135" cy="2304256"/>
            <a:chOff x="107504" y="1556792"/>
            <a:chExt cx="3196135" cy="230425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4531" t="54500" r="15314" b="22250"/>
            <a:stretch/>
          </p:blipFill>
          <p:spPr bwMode="auto">
            <a:xfrm>
              <a:off x="107504" y="1556792"/>
              <a:ext cx="3196135" cy="2304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899592" y="1628800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/>
              <a:t>Double-walled tube coupler</a:t>
            </a:r>
            <a:r>
              <a:rPr lang="en-GB" smtClean="0"/>
              <a:t/>
            </a:r>
            <a:br>
              <a:rPr lang="en-GB" smtClean="0"/>
            </a:br>
            <a:r>
              <a:rPr lang="en-GB" sz="3600" smtClean="0"/>
              <a:t>With/without copper sputtering</a:t>
            </a:r>
            <a:endParaRPr lang="en-GB" sz="3600"/>
          </a:p>
        </p:txBody>
      </p:sp>
      <p:sp>
        <p:nvSpPr>
          <p:cNvPr id="15" name="TextBox 14"/>
          <p:cNvSpPr txBox="1"/>
          <p:nvPr/>
        </p:nvSpPr>
        <p:spPr>
          <a:xfrm>
            <a:off x="3491880" y="1484784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smtClean="0"/>
              <a:t>Outer wall (SS 2 mm):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smtClean="0">
                <a:solidFill>
                  <a:srgbClr val="FF0000"/>
                </a:solidFill>
              </a:rPr>
              <a:t>SS thermal conductivity</a:t>
            </a:r>
          </a:p>
          <a:p>
            <a:r>
              <a:rPr lang="en-GB" sz="1600" b="1" smtClean="0"/>
              <a:t>Inner wall (SS 1.5 mm + Cu 4 um):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>
                <a:solidFill>
                  <a:srgbClr val="FF0000"/>
                </a:solidFill>
              </a:rPr>
              <a:t>SS thermal conductivity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>
                <a:solidFill>
                  <a:srgbClr val="0303ED"/>
                </a:solidFill>
              </a:rPr>
              <a:t>Average SS-Cu thermal </a:t>
            </a:r>
            <a:r>
              <a:rPr lang="en-GB" sz="1600" smtClean="0">
                <a:solidFill>
                  <a:srgbClr val="0303ED"/>
                </a:solidFill>
              </a:rPr>
              <a:t>conductivity, </a:t>
            </a:r>
            <a:r>
              <a:rPr lang="en-GB" sz="1600">
                <a:solidFill>
                  <a:srgbClr val="0303ED"/>
                </a:solidFill>
              </a:rPr>
              <a:t>weighted on thickness </a:t>
            </a:r>
          </a:p>
        </p:txBody>
      </p:sp>
      <p:pic>
        <p:nvPicPr>
          <p:cNvPr id="16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55576" y="3068960"/>
            <a:ext cx="8280920" cy="3744416"/>
            <a:chOff x="755576" y="3068960"/>
            <a:chExt cx="8280920" cy="3744416"/>
          </a:xfrm>
        </p:grpSpPr>
        <p:graphicFrame>
          <p:nvGraphicFramePr>
            <p:cNvPr id="6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783745717"/>
                </p:ext>
              </p:extLst>
            </p:nvPr>
          </p:nvGraphicFramePr>
          <p:xfrm>
            <a:off x="2556496" y="3068960"/>
            <a:ext cx="6480000" cy="37084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880000"/>
                  <a:gridCol w="1800000"/>
                  <a:gridCol w="1800000"/>
                </a:tblGrid>
                <a:tr h="370840">
                  <a:tc rowSpan="2">
                    <a:txBody>
                      <a:bodyPr/>
                      <a:lstStyle/>
                      <a:p>
                        <a:pPr algn="ctr"/>
                        <a:r>
                          <a:rPr lang="en-GB" b="1" smtClean="0">
                            <a:solidFill>
                              <a:schemeClr val="bg1"/>
                            </a:solidFill>
                          </a:rPr>
                          <a:t>Inlet gas @ 4.5 K</a:t>
                        </a:r>
                        <a:endParaRPr lang="en-GB" b="1">
                          <a:solidFill>
                            <a:schemeClr val="bg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5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GB" u="sng" smtClean="0"/>
                          <a:t>NO copper</a:t>
                        </a: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GB" u="sng" smtClean="0"/>
                          <a:t>WITH copper</a:t>
                        </a: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303ED"/>
                      </a:solidFill>
                    </a:tcPr>
                  </a:tc>
                </a:tr>
                <a:tr h="370840">
                  <a:tc vMerge="1">
                    <a:txBody>
                      <a:bodyPr/>
                      <a:lstStyle/>
                      <a:p>
                        <a:pPr algn="ctr"/>
                        <a:endParaRPr lang="en-GB" b="1">
                          <a:solidFill>
                            <a:schemeClr val="bg1"/>
                          </a:solidFill>
                        </a:endParaRPr>
                      </a:p>
                    </a:txBody>
                    <a:tcPr anchor="ctr"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b="1" smtClean="0">
                            <a:solidFill>
                              <a:schemeClr val="bg1"/>
                            </a:solidFill>
                          </a:rPr>
                          <a:t>Q bath (W)</a:t>
                        </a:r>
                        <a:endParaRPr lang="en-GB" b="1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b="1" smtClean="0">
                            <a:solidFill>
                              <a:schemeClr val="bg1"/>
                            </a:solidFill>
                          </a:rPr>
                          <a:t>Q bath </a:t>
                        </a:r>
                        <a:r>
                          <a:rPr lang="en-GB" b="1" baseline="0" smtClean="0">
                            <a:solidFill>
                              <a:schemeClr val="bg1"/>
                            </a:solidFill>
                          </a:rPr>
                          <a:t>(W)</a:t>
                        </a:r>
                        <a:endParaRPr lang="en-GB" b="1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303ED"/>
                      </a:solidFill>
                    </a:tcPr>
                  </a:tc>
                </a:tr>
                <a:tr h="370840">
                  <a:tc>
                    <a:txBody>
                      <a:bodyPr/>
                      <a:lstStyle/>
                      <a:p>
                        <a:pPr algn="l"/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RF on, cooling on, cf @ 2 K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1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5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370840">
                  <a:tc>
                    <a:txBody>
                      <a:bodyPr/>
                      <a:lstStyle/>
                      <a:p>
                        <a:pPr algn="l"/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RF on, cooling</a:t>
                        </a:r>
                        <a:r>
                          <a:rPr lang="en-GB" baseline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 off, cf @ 2 K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22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23 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370840">
                  <a:tc>
                    <a:txBody>
                      <a:bodyPr/>
                      <a:lstStyle/>
                      <a:p>
                        <a:pPr algn="l"/>
                        <a:r>
                          <a:rPr lang="en-GB" smtClean="0"/>
                          <a:t>RF off, cooling off, cf @ 2 K</a:t>
                        </a:r>
                        <a:endParaRPr lang="en-GB"/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/>
                          <a:t>12</a:t>
                        </a:r>
                        <a:endParaRPr lang="en-GB"/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/>
                          <a:t>15</a:t>
                        </a:r>
                        <a:endParaRPr lang="en-GB"/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370840"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GB" smtClean="0">
                            <a:solidFill>
                              <a:schemeClr val="tx1"/>
                            </a:solidFill>
                          </a:rPr>
                          <a:t>RF off, cooling</a:t>
                        </a:r>
                        <a:r>
                          <a:rPr lang="en-GB" baseline="0" smtClean="0">
                            <a:solidFill>
                              <a:schemeClr val="tx1"/>
                            </a:solidFill>
                          </a:rPr>
                          <a:t> on, cf @ 2 K</a:t>
                        </a:r>
                        <a:endParaRPr lang="en-GB" smtClean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tx1"/>
                            </a:solidFill>
                          </a:rPr>
                          <a:t>&lt; 1</a:t>
                        </a:r>
                        <a:endParaRPr lang="en-GB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tx1"/>
                            </a:solidFill>
                          </a:rPr>
                          <a:t>3</a:t>
                        </a:r>
                        <a:endParaRPr lang="en-GB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370840">
                  <a:tc>
                    <a:txBody>
                      <a:bodyPr/>
                      <a:lstStyle/>
                      <a:p>
                        <a:pPr algn="l"/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RF on, cooling</a:t>
                        </a:r>
                        <a:r>
                          <a:rPr lang="en-GB" baseline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 on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1 (cf @ 4 K)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baseline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2 (cf @ 10 K)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370840"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RF on, cooling</a:t>
                        </a:r>
                        <a:r>
                          <a:rPr lang="en-GB" baseline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 off</a:t>
                        </a:r>
                        <a:endParaRPr lang="en-GB" smtClean="0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21 (cf @ 86 K)</a:t>
                        </a:r>
                        <a:endParaRPr lang="en-GB">
                          <a:solidFill>
                            <a:schemeClr val="bg1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rPr>
                          <a:t>21 (cf @ 88 K)</a:t>
                        </a: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370840">
                  <a:tc>
                    <a:txBody>
                      <a:bodyPr/>
                      <a:lstStyle/>
                      <a:p>
                        <a:pPr algn="l"/>
                        <a:r>
                          <a:rPr lang="en-GB" smtClean="0">
                            <a:solidFill>
                              <a:schemeClr val="tx1"/>
                            </a:solidFill>
                          </a:rPr>
                          <a:t>RF off, cooling off</a:t>
                        </a:r>
                        <a:endParaRPr lang="en-GB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tx1"/>
                            </a:solidFill>
                          </a:rPr>
                          <a:t>11.6 (cf @ 49 K)</a:t>
                        </a:r>
                        <a:endParaRPr lang="en-GB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GB" smtClean="0">
                            <a:solidFill>
                              <a:schemeClr val="tx1"/>
                            </a:solidFill>
                          </a:rPr>
                          <a:t>12.3 (cf @ 51 K)</a:t>
                        </a: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370840">
                  <a:tc>
                    <a:txBody>
                      <a:bodyPr/>
                      <a:lstStyle/>
                      <a:p>
                        <a:pPr algn="l"/>
                        <a:r>
                          <a:rPr lang="en-GB" smtClean="0">
                            <a:solidFill>
                              <a:schemeClr val="tx1"/>
                            </a:solidFill>
                          </a:rPr>
                          <a:t>RF off, cooling</a:t>
                        </a:r>
                        <a:r>
                          <a:rPr lang="en-GB" baseline="0" smtClean="0">
                            <a:solidFill>
                              <a:schemeClr val="tx1"/>
                            </a:solidFill>
                          </a:rPr>
                          <a:t> on</a:t>
                        </a:r>
                        <a:endParaRPr lang="en-GB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mtClean="0">
                            <a:solidFill>
                              <a:schemeClr val="tx1"/>
                            </a:solidFill>
                          </a:rPr>
                          <a:t>0.3  (cf @ 3 K)</a:t>
                        </a:r>
                        <a:endParaRPr lang="en-GB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baseline="0" smtClean="0">
                            <a:solidFill>
                              <a:schemeClr val="tx1"/>
                            </a:solidFill>
                          </a:rPr>
                          <a:t>1.1 (cf @ 6 K)</a:t>
                        </a:r>
                        <a:endParaRPr lang="en-GB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ysDot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755576" y="5445224"/>
              <a:ext cx="15121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smtClean="0">
                  <a:solidFill>
                    <a:schemeClr val="accent6">
                      <a:lumMod val="75000"/>
                    </a:schemeClr>
                  </a:solidFill>
                </a:rPr>
                <a:t>Cold flange thermal resistance:</a:t>
              </a:r>
            </a:p>
            <a:p>
              <a:pPr algn="r"/>
              <a:r>
                <a:rPr lang="en-GB" sz="1400" smtClean="0">
                  <a:solidFill>
                    <a:schemeClr val="accent6">
                      <a:lumMod val="75000"/>
                    </a:schemeClr>
                  </a:solidFill>
                </a:rPr>
                <a:t>4 K/W</a:t>
              </a:r>
              <a:endParaRPr lang="en-GB" sz="140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2267744" y="5301208"/>
              <a:ext cx="216024" cy="1512168"/>
            </a:xfrm>
            <a:prstGeom prst="leftBrac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-27384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25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Double-walled tube coupler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 smtClean="0"/>
              <a:t>Results: temperature profiles</a:t>
            </a:r>
            <a:endParaRPr lang="en-GB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427" t="14850" r="30511" b="53650"/>
          <a:stretch/>
        </p:blipFill>
        <p:spPr bwMode="auto">
          <a:xfrm>
            <a:off x="4563938" y="1988840"/>
            <a:ext cx="44005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37" t="38666" r="48413" b="29668"/>
          <a:stretch/>
        </p:blipFill>
        <p:spPr bwMode="auto">
          <a:xfrm>
            <a:off x="179512" y="1988840"/>
            <a:ext cx="43434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915817" y="2636912"/>
            <a:ext cx="120193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RF on,</a:t>
            </a:r>
          </a:p>
          <a:p>
            <a:pPr algn="ctr"/>
            <a:r>
              <a:rPr lang="en-GB" smtClean="0"/>
              <a:t>Cooling off</a:t>
            </a: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316801" y="2636912"/>
            <a:ext cx="118494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RF on,</a:t>
            </a:r>
          </a:p>
          <a:p>
            <a:pPr algn="ctr"/>
            <a:r>
              <a:rPr lang="en-GB" smtClean="0"/>
              <a:t>Cooling on</a:t>
            </a:r>
          </a:p>
          <a:p>
            <a:pPr algn="ctr"/>
            <a:r>
              <a:rPr lang="en-GB" smtClean="0"/>
              <a:t>(40 mg/s)</a:t>
            </a:r>
            <a:endParaRPr lang="en-GB"/>
          </a:p>
        </p:txBody>
      </p:sp>
      <p:sp>
        <p:nvSpPr>
          <p:cNvPr id="14" name="TextBox 18"/>
          <p:cNvSpPr txBox="1"/>
          <p:nvPr/>
        </p:nvSpPr>
        <p:spPr>
          <a:xfrm>
            <a:off x="2161398" y="5877272"/>
            <a:ext cx="169193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12 </a:t>
            </a:r>
            <a:r>
              <a:rPr lang="en-GB" b="1" dirty="0" err="1" smtClean="0"/>
              <a:t>W</a:t>
            </a:r>
            <a:r>
              <a:rPr lang="en-GB" b="1" baseline="-25000" dirty="0" err="1" smtClean="0"/>
              <a:t>th</a:t>
            </a:r>
            <a:r>
              <a:rPr lang="en-GB" b="1" dirty="0" smtClean="0"/>
              <a:t> to bath !</a:t>
            </a:r>
          </a:p>
        </p:txBody>
      </p:sp>
      <p:cxnSp>
        <p:nvCxnSpPr>
          <p:cNvPr id="15" name="Straight Arrow Connector 22"/>
          <p:cNvCxnSpPr/>
          <p:nvPr/>
        </p:nvCxnSpPr>
        <p:spPr>
          <a:xfrm flipV="1">
            <a:off x="3491880" y="5373216"/>
            <a:ext cx="504056" cy="432048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06898" y="5877272"/>
            <a:ext cx="238924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smtClean="0"/>
              <a:t>Less than 1 </a:t>
            </a:r>
            <a:r>
              <a:rPr lang="en-GB" b="1" dirty="0" err="1" smtClean="0"/>
              <a:t>W</a:t>
            </a:r>
            <a:r>
              <a:rPr lang="en-GB" b="1" baseline="-25000" dirty="0" err="1" smtClean="0"/>
              <a:t>th</a:t>
            </a:r>
            <a:r>
              <a:rPr lang="en-GB" b="1" dirty="0" smtClean="0"/>
              <a:t> </a:t>
            </a:r>
            <a:r>
              <a:rPr lang="en-GB" b="1" smtClean="0"/>
              <a:t>to bath</a:t>
            </a:r>
          </a:p>
        </p:txBody>
      </p:sp>
      <p:cxnSp>
        <p:nvCxnSpPr>
          <p:cNvPr id="20" name="Straight Arrow Connector 22"/>
          <p:cNvCxnSpPr/>
          <p:nvPr/>
        </p:nvCxnSpPr>
        <p:spPr>
          <a:xfrm flipV="1">
            <a:off x="7956376" y="5373216"/>
            <a:ext cx="432048" cy="432048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Explosion 1 2"/>
          <p:cNvSpPr/>
          <p:nvPr/>
        </p:nvSpPr>
        <p:spPr>
          <a:xfrm>
            <a:off x="3347864" y="3140968"/>
            <a:ext cx="2426568" cy="1922512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>
                <a:solidFill>
                  <a:sysClr val="windowText" lastClr="000000"/>
                </a:solidFill>
              </a:rPr>
              <a:t>Without copper</a:t>
            </a:r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61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195" t="53766" r="47977" b="15719"/>
          <a:stretch>
            <a:fillRect/>
          </a:stretch>
        </p:blipFill>
        <p:spPr bwMode="auto">
          <a:xfrm>
            <a:off x="539552" y="2420888"/>
            <a:ext cx="809044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Double-walled tube coupler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sz="36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641" t="21656" r="31928" b="29126"/>
          <a:stretch>
            <a:fillRect/>
          </a:stretch>
        </p:blipFill>
        <p:spPr bwMode="auto">
          <a:xfrm>
            <a:off x="683568" y="1988840"/>
            <a:ext cx="79928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Double-walled tube coupler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sz="360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6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mtClean="0"/>
              <a:t>Cryostat heat loads</a:t>
            </a:r>
            <a:br>
              <a:rPr lang="en-GB" smtClean="0"/>
            </a:br>
            <a:r>
              <a:rPr lang="en-GB" sz="3600" smtClean="0"/>
              <a:t>Tables of heat loads</a:t>
            </a:r>
            <a:endParaRPr lang="en-GB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28616951"/>
              </p:ext>
            </p:extLst>
          </p:nvPr>
        </p:nvGraphicFramePr>
        <p:xfrm>
          <a:off x="533401" y="1051312"/>
          <a:ext cx="8229600" cy="194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330"/>
                <a:gridCol w="2617269"/>
                <a:gridCol w="2667001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Operating condition</a:t>
                      </a:r>
                      <a:endParaRPr lang="it-IT" sz="16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Beam</a:t>
                      </a:r>
                      <a:r>
                        <a:rPr lang="it-IT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current/pulse lenght</a:t>
                      </a:r>
                      <a:endParaRPr lang="it-IT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bg1"/>
                          </a:solidFill>
                        </a:rPr>
                        <a:t>40 mA/0.4 ms beam pulse 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bg1"/>
                          </a:solidFill>
                        </a:rPr>
                        <a:t>20 mA/0.8 ms beam pulse 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en-US" sz="1600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cryo</a:t>
                      </a:r>
                      <a:r>
                        <a:rPr lang="en-US" sz="16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duty cycle</a:t>
                      </a:r>
                      <a:endParaRPr lang="it-IT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4.11%</a:t>
                      </a:r>
                      <a:endParaRPr lang="it-IT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8.22%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quality factor</a:t>
                      </a:r>
                      <a:endParaRPr lang="it-IT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 x 10</a:t>
                      </a:r>
                      <a:r>
                        <a:rPr lang="en-US" sz="1600" b="0" baseline="40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lang="it-IT" sz="16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5 x 10</a:t>
                      </a:r>
                      <a:r>
                        <a:rPr lang="en-US" sz="1600" b="0" baseline="40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lang="it-IT" sz="1600" b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accelerating field</a:t>
                      </a:r>
                      <a:endParaRPr lang="it-IT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25 MV/m</a:t>
                      </a:r>
                      <a:endParaRPr lang="it-IT" sz="16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25 MV/m</a:t>
                      </a:r>
                      <a:endParaRPr lang="it-IT" sz="1600" b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615743"/>
              </p:ext>
            </p:extLst>
          </p:nvPr>
        </p:nvGraphicFramePr>
        <p:xfrm>
          <a:off x="533401" y="3079576"/>
          <a:ext cx="82296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198"/>
                <a:gridCol w="2692161"/>
                <a:gridCol w="2615241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Source</a:t>
                      </a:r>
                      <a:r>
                        <a:rPr lang="it-IT" sz="1600" baseline="0" dirty="0" smtClean="0"/>
                        <a:t> of Heat Load</a:t>
                      </a:r>
                      <a:endParaRPr lang="it-IT" sz="16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Heat Load </a:t>
                      </a:r>
                      <a:r>
                        <a:rPr lang="it-IT" sz="1600" dirty="0" smtClean="0"/>
                        <a:t>@</a:t>
                      </a:r>
                      <a:r>
                        <a:rPr lang="it-IT" sz="1600" baseline="0" dirty="0" smtClean="0"/>
                        <a:t> 2K</a:t>
                      </a:r>
                      <a:endParaRPr lang="it-IT" sz="16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Beam</a:t>
                      </a:r>
                      <a:r>
                        <a:rPr lang="it-IT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current/pulse lenght</a:t>
                      </a:r>
                      <a:endParaRPr lang="it-IT" sz="16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bg1"/>
                          </a:solidFill>
                        </a:rPr>
                        <a:t>40 mA/0.4 ms beam pulse 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bg1"/>
                          </a:solidFill>
                        </a:rPr>
                        <a:t>20 mA/0.8 ms beam pulse 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dynamic heat load per cavity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5.1 W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20.4 W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static losses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solidFill>
                            <a:schemeClr val="bg1"/>
                          </a:solidFill>
                        </a:rPr>
                        <a:t>&lt;1 W</a:t>
                      </a:r>
                      <a:r>
                        <a:rPr lang="it-IT" sz="1600" b="0" baseline="0" dirty="0" smtClean="0">
                          <a:solidFill>
                            <a:schemeClr val="bg1"/>
                          </a:solidFill>
                        </a:rPr>
                        <a:t> (tbc)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solidFill>
                            <a:schemeClr val="bg1"/>
                          </a:solidFill>
                        </a:rPr>
                        <a:t>&lt;1 W</a:t>
                      </a:r>
                      <a:r>
                        <a:rPr lang="it-IT" sz="1600" b="0" baseline="0" dirty="0" smtClean="0">
                          <a:solidFill>
                            <a:schemeClr val="bg1"/>
                          </a:solidFill>
                        </a:rPr>
                        <a:t> (tbc)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power coupler loss at 2 K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&lt;0.2 W</a:t>
                      </a:r>
                      <a:endParaRPr lang="it-IT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&lt;0.2 W</a:t>
                      </a:r>
                      <a:endParaRPr lang="it-IT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HOM loss in cavity at 2 K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  <a:endParaRPr lang="it-IT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&lt;3 W</a:t>
                      </a:r>
                      <a:endParaRPr lang="it-IT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HOM coupler loss at 2 K (per </a:t>
                      </a:r>
                      <a:r>
                        <a:rPr lang="en-US" sz="1600" b="0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coupl</a:t>
                      </a:r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&lt;0.2 W</a:t>
                      </a:r>
                      <a:endParaRPr lang="it-IT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&lt;0.2 W</a:t>
                      </a:r>
                      <a:endParaRPr lang="it-IT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beam loss</a:t>
                      </a:r>
                      <a:endParaRPr lang="it-IT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W</a:t>
                      </a:r>
                      <a:endParaRPr lang="it-IT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Total @</a:t>
                      </a:r>
                      <a:r>
                        <a:rPr lang="it-IT" sz="1600" baseline="0" dirty="0" smtClean="0"/>
                        <a:t> 2 K</a:t>
                      </a:r>
                      <a:endParaRPr lang="it-IT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rgbClr val="1505EB"/>
                          </a:solidFill>
                        </a:rPr>
                        <a:t>8.5 W</a:t>
                      </a:r>
                      <a:endParaRPr lang="it-IT" sz="1600" b="1" dirty="0">
                        <a:solidFill>
                          <a:srgbClr val="1505EB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rgbClr val="1505EB"/>
                          </a:solidFill>
                        </a:rPr>
                        <a:t>25.8 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6012160" y="3861048"/>
            <a:ext cx="122413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614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SPL Short Cryomodule overview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7" name="TextBox 109"/>
          <p:cNvSpPr txBox="1"/>
          <p:nvPr/>
        </p:nvSpPr>
        <p:spPr>
          <a:xfrm>
            <a:off x="1907704" y="5805264"/>
            <a:ext cx="1223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/>
              <a:t>c</a:t>
            </a:r>
            <a:r>
              <a:rPr lang="en-GB" sz="1000" i="1" smtClean="0"/>
              <a:t>ourtesy of P. Duthil</a:t>
            </a:r>
            <a:endParaRPr lang="en-GB" sz="1000" i="1" dirty="0"/>
          </a:p>
        </p:txBody>
      </p:sp>
      <p:pic>
        <p:nvPicPr>
          <p:cNvPr id="8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026" name="Picture 2" descr="C:\Users\Ro\Desktop\Immagine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8572500" cy="521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811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95" t="14250" r="14999" b="11750"/>
          <a:stretch/>
        </p:blipFill>
        <p:spPr bwMode="auto">
          <a:xfrm>
            <a:off x="395537" y="2996952"/>
            <a:ext cx="517387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smtClean="0"/>
              <a:t>Double-walled tube coupler</a:t>
            </a:r>
            <a:br>
              <a:rPr lang="en-GB" smtClean="0"/>
            </a:br>
            <a:r>
              <a:rPr lang="en-GB" sz="3600" smtClean="0"/>
              <a:t>Introduction </a:t>
            </a:r>
            <a:endParaRPr lang="en-GB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RF power coupler (coaxial line) for </a:t>
            </a:r>
            <a:r>
              <a:rPr lang="en-GB" u="sng" smtClean="0"/>
              <a:t>feeding</a:t>
            </a:r>
            <a:r>
              <a:rPr lang="en-GB" smtClean="0"/>
              <a:t> and </a:t>
            </a:r>
            <a:r>
              <a:rPr lang="en-GB" u="sng" smtClean="0"/>
              <a:t>supporting</a:t>
            </a:r>
          </a:p>
          <a:p>
            <a:r>
              <a:rPr lang="en-GB" smtClean="0"/>
              <a:t>Actively cooled (He gas) in order to lower heat in-leaks</a:t>
            </a:r>
          </a:p>
          <a:p>
            <a:endParaRPr lang="en-GB" smtClean="0"/>
          </a:p>
        </p:txBody>
      </p:sp>
      <p:grpSp>
        <p:nvGrpSpPr>
          <p:cNvPr id="27" name="Group 26"/>
          <p:cNvGrpSpPr/>
          <p:nvPr/>
        </p:nvGrpSpPr>
        <p:grpSpPr>
          <a:xfrm>
            <a:off x="683568" y="4653136"/>
            <a:ext cx="792088" cy="1224136"/>
            <a:chOff x="971600" y="4725144"/>
            <a:chExt cx="792088" cy="1656184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71600" y="4797152"/>
              <a:ext cx="0" cy="1584176"/>
            </a:xfrm>
            <a:prstGeom prst="line">
              <a:avLst/>
            </a:prstGeom>
            <a:ln w="28575">
              <a:solidFill>
                <a:srgbClr val="24FC4D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763688" y="4725144"/>
              <a:ext cx="0" cy="1584176"/>
            </a:xfrm>
            <a:prstGeom prst="line">
              <a:avLst/>
            </a:prstGeom>
            <a:ln w="28575">
              <a:solidFill>
                <a:srgbClr val="24FC4D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971600" y="4725144"/>
              <a:ext cx="792088" cy="72008"/>
            </a:xfrm>
            <a:prstGeom prst="line">
              <a:avLst/>
            </a:prstGeom>
            <a:ln w="28575">
              <a:solidFill>
                <a:srgbClr val="24FC4D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971600" y="6309320"/>
              <a:ext cx="792088" cy="72008"/>
            </a:xfrm>
            <a:prstGeom prst="line">
              <a:avLst/>
            </a:prstGeom>
            <a:ln w="28575">
              <a:solidFill>
                <a:srgbClr val="24FC4D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5893092" y="3112908"/>
            <a:ext cx="3143404" cy="3628460"/>
            <a:chOff x="6372200" y="3717032"/>
            <a:chExt cx="2406442" cy="2777778"/>
          </a:xfrm>
        </p:grpSpPr>
        <p:grpSp>
          <p:nvGrpSpPr>
            <p:cNvPr id="5" name="Group 4"/>
            <p:cNvGrpSpPr/>
            <p:nvPr/>
          </p:nvGrpSpPr>
          <p:grpSpPr>
            <a:xfrm>
              <a:off x="6372200" y="3717032"/>
              <a:ext cx="2406442" cy="2777778"/>
              <a:chOff x="5634651" y="3643681"/>
              <a:chExt cx="2406442" cy="277777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634651" y="3643681"/>
                <a:ext cx="2351316" cy="2569660"/>
                <a:chOff x="5634651" y="3643681"/>
                <a:chExt cx="2351316" cy="256966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5634651" y="3643681"/>
                  <a:ext cx="2351316" cy="2448272"/>
                  <a:chOff x="5817992" y="3171165"/>
                  <a:chExt cx="2351316" cy="2448272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5817992" y="3171165"/>
                    <a:ext cx="2351316" cy="2448272"/>
                    <a:chOff x="5817992" y="3171165"/>
                    <a:chExt cx="2351316" cy="2448272"/>
                  </a:xfrm>
                </p:grpSpPr>
                <p:pic>
                  <p:nvPicPr>
                    <p:cNvPr id="16" name="Picture 6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/>
                    <a:srcRect l="18115" r="19879"/>
                    <a:stretch/>
                  </p:blipFill>
                  <p:spPr bwMode="auto">
                    <a:xfrm rot="10800000">
                      <a:off x="6154138" y="3171165"/>
                      <a:ext cx="2015170" cy="244827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7" name="Rectangle 16"/>
                    <p:cNvSpPr/>
                    <p:nvPr/>
                  </p:nvSpPr>
                  <p:spPr>
                    <a:xfrm>
                      <a:off x="5817992" y="4077072"/>
                      <a:ext cx="672295" cy="85905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5" name="Rectangle 14"/>
                  <p:cNvSpPr/>
                  <p:nvPr/>
                </p:nvSpPr>
                <p:spPr>
                  <a:xfrm>
                    <a:off x="5817992" y="5229200"/>
                    <a:ext cx="336148" cy="2351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pic>
              <p:nvPicPr>
                <p:cNvPr id="13" name="Picture 2" descr="\\cern.ch\dfs\Users\r\robonomi\Desktop\potenziometr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5305" y="5494366"/>
                  <a:ext cx="1712913" cy="7189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6970744" y="6232964"/>
                <a:ext cx="1070349" cy="188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000" i="1" smtClean="0"/>
                  <a:t>courtesy </a:t>
                </a:r>
                <a:r>
                  <a:rPr lang="en-GB" sz="1000" i="1" dirty="0" smtClean="0"/>
                  <a:t>of O. Capatina</a:t>
                </a:r>
                <a:endParaRPr lang="en-GB" sz="1000" i="1" dirty="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6660232" y="3789040"/>
              <a:ext cx="2063284" cy="2485267"/>
            </a:xfrm>
            <a:prstGeom prst="rect">
              <a:avLst/>
            </a:prstGeom>
            <a:noFill/>
            <a:ln w="28575">
              <a:solidFill>
                <a:srgbClr val="24FC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109"/>
          <p:cNvSpPr txBox="1"/>
          <p:nvPr/>
        </p:nvSpPr>
        <p:spPr>
          <a:xfrm>
            <a:off x="1259632" y="6611779"/>
            <a:ext cx="1582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/>
              <a:t>c</a:t>
            </a:r>
            <a:r>
              <a:rPr lang="en-GB" sz="1000" i="1" smtClean="0"/>
              <a:t>ourtesy </a:t>
            </a:r>
            <a:r>
              <a:rPr lang="en-GB" sz="1000" i="1" dirty="0" smtClean="0"/>
              <a:t>of A. Vande Craen</a:t>
            </a:r>
            <a:endParaRPr lang="en-GB" sz="1000" i="1" dirty="0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cxnSp>
        <p:nvCxnSpPr>
          <p:cNvPr id="26" name="Straight Arrow Connector 22"/>
          <p:cNvCxnSpPr/>
          <p:nvPr/>
        </p:nvCxnSpPr>
        <p:spPr>
          <a:xfrm flipV="1">
            <a:off x="1691680" y="5301208"/>
            <a:ext cx="4392488" cy="72008"/>
          </a:xfrm>
          <a:prstGeom prst="straightConnector1">
            <a:avLst/>
          </a:prstGeom>
          <a:ln w="28575">
            <a:solidFill>
              <a:srgbClr val="24FC4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840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/>
              <a:t>Double-walled tube coupler</a:t>
            </a:r>
            <a:r>
              <a:rPr lang="en-GB" smtClean="0"/>
              <a:t/>
            </a:r>
            <a:br>
              <a:rPr lang="en-GB" smtClean="0"/>
            </a:br>
            <a:r>
              <a:rPr lang="en-GB" sz="3600" smtClean="0"/>
              <a:t>Analysis</a:t>
            </a:r>
            <a:endParaRPr lang="en-GB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Analysis of thermal performances</a:t>
            </a:r>
          </a:p>
          <a:p>
            <a:pPr lvl="1"/>
            <a:r>
              <a:rPr lang="en-GB" dirty="0" smtClean="0"/>
              <a:t>Semi-analytical; steady-state; 3 layers, 1D </a:t>
            </a:r>
            <a:r>
              <a:rPr lang="en-GB" dirty="0"/>
              <a:t>mesh</a:t>
            </a:r>
          </a:p>
          <a:p>
            <a:r>
              <a:rPr lang="en-GB" dirty="0" smtClean="0"/>
              <a:t>Interesting quantities </a:t>
            </a:r>
          </a:p>
          <a:p>
            <a:pPr lvl="1"/>
            <a:r>
              <a:rPr lang="en-GB" dirty="0" smtClean="0"/>
              <a:t>Walls and gas temperature profiles</a:t>
            </a:r>
          </a:p>
          <a:p>
            <a:pPr lvl="1"/>
            <a:r>
              <a:rPr lang="en-GB" dirty="0"/>
              <a:t>H</a:t>
            </a:r>
            <a:r>
              <a:rPr lang="en-GB" dirty="0" smtClean="0"/>
              <a:t>eat in-leaks</a:t>
            </a:r>
          </a:p>
          <a:p>
            <a:pPr lvl="1"/>
            <a:r>
              <a:rPr lang="en-GB" dirty="0"/>
              <a:t>C</a:t>
            </a:r>
            <a:r>
              <a:rPr lang="en-GB" dirty="0" smtClean="0"/>
              <a:t>ooling power</a:t>
            </a:r>
          </a:p>
          <a:p>
            <a:pPr lvl="1"/>
            <a:r>
              <a:rPr lang="en-GB" dirty="0" smtClean="0"/>
              <a:t>Thermal contractions 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4899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6017" y="1792694"/>
            <a:ext cx="4077951" cy="3076466"/>
            <a:chOff x="179512" y="1988840"/>
            <a:chExt cx="4077951" cy="307646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7491" t="37939" r="30604" b="35775"/>
            <a:stretch/>
          </p:blipFill>
          <p:spPr bwMode="auto">
            <a:xfrm>
              <a:off x="251520" y="2060848"/>
              <a:ext cx="4005943" cy="300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79512" y="1988840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60032" y="1700808"/>
            <a:ext cx="4095750" cy="3120008"/>
            <a:chOff x="4860032" y="2060848"/>
            <a:chExt cx="4095750" cy="312000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2753" t="54912" r="34851" b="18421"/>
            <a:stretch/>
          </p:blipFill>
          <p:spPr bwMode="auto">
            <a:xfrm>
              <a:off x="4860032" y="2132856"/>
              <a:ext cx="4095750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60032" y="2060848"/>
              <a:ext cx="50405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/>
              <a:t>Double-walled tube coupler</a:t>
            </a:r>
            <a:r>
              <a:rPr lang="en-GB" smtClean="0"/>
              <a:t/>
            </a:r>
            <a:br>
              <a:rPr lang="en-GB" smtClean="0"/>
            </a:br>
            <a:r>
              <a:rPr lang="en-GB" sz="3600" smtClean="0"/>
              <a:t>Results: temperature profiles</a:t>
            </a:r>
            <a:endParaRPr lang="en-GB" sz="3600"/>
          </a:p>
        </p:txBody>
      </p:sp>
      <p:pic>
        <p:nvPicPr>
          <p:cNvPr id="8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794004" y="2204864"/>
            <a:ext cx="120193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RF on,</a:t>
            </a:r>
          </a:p>
          <a:p>
            <a:pPr algn="ctr"/>
            <a:r>
              <a:rPr lang="en-GB" smtClean="0"/>
              <a:t>Cooling off</a:t>
            </a: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419508" y="2132856"/>
            <a:ext cx="118494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RF on,</a:t>
            </a:r>
          </a:p>
          <a:p>
            <a:pPr algn="ctr"/>
            <a:r>
              <a:rPr lang="en-GB" smtClean="0"/>
              <a:t>Cooling on</a:t>
            </a:r>
          </a:p>
          <a:p>
            <a:pPr algn="ctr"/>
            <a:r>
              <a:rPr lang="en-GB" smtClean="0"/>
              <a:t>(40 mg/s)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Heat to bath lower than 2 W (instead of &gt; 20 W!)</a:t>
            </a:r>
          </a:p>
          <a:p>
            <a:r>
              <a:rPr lang="en-GB" dirty="0" smtClean="0"/>
              <a:t>Contraction (RF off-on) lower than 40 um</a:t>
            </a:r>
            <a:endParaRPr lang="en-GB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603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51520" y="1556792"/>
            <a:ext cx="3196135" cy="2304256"/>
            <a:chOff x="107504" y="1556792"/>
            <a:chExt cx="3196135" cy="230425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4531" t="54500" r="15314" b="22250"/>
            <a:stretch/>
          </p:blipFill>
          <p:spPr bwMode="auto">
            <a:xfrm>
              <a:off x="107504" y="1556792"/>
              <a:ext cx="3196135" cy="2304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899592" y="1628800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/>
              <a:t>Double-walled tube coupler</a:t>
            </a:r>
            <a:r>
              <a:rPr lang="en-GB" smtClean="0"/>
              <a:t/>
            </a:r>
            <a:br>
              <a:rPr lang="en-GB" smtClean="0"/>
            </a:br>
            <a:r>
              <a:rPr lang="en-GB" sz="3600" smtClean="0"/>
              <a:t>With/without temperature drop on cold flange</a:t>
            </a:r>
            <a:endParaRPr lang="en-GB" sz="3600"/>
          </a:p>
        </p:txBody>
      </p:sp>
      <p:sp>
        <p:nvSpPr>
          <p:cNvPr id="15" name="TextBox 14"/>
          <p:cNvSpPr txBox="1"/>
          <p:nvPr/>
        </p:nvSpPr>
        <p:spPr>
          <a:xfrm>
            <a:off x="3491880" y="1484784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smtClean="0"/>
              <a:t>Outer wall (SS 2 mm):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smtClean="0">
                <a:solidFill>
                  <a:srgbClr val="FF0000"/>
                </a:solidFill>
              </a:rPr>
              <a:t>SS thermal conductivity</a:t>
            </a:r>
          </a:p>
          <a:p>
            <a:r>
              <a:rPr lang="en-GB" sz="1600" b="1" smtClean="0"/>
              <a:t>Inner wall (SS 1.5 mm + Cu 4 um):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smtClean="0">
                <a:solidFill>
                  <a:srgbClr val="0303ED"/>
                </a:solidFill>
              </a:rPr>
              <a:t>Average </a:t>
            </a:r>
            <a:r>
              <a:rPr lang="en-GB" sz="1600">
                <a:solidFill>
                  <a:srgbClr val="0303ED"/>
                </a:solidFill>
              </a:rPr>
              <a:t>SS-Cu thermal </a:t>
            </a:r>
            <a:r>
              <a:rPr lang="en-GB" sz="1600" smtClean="0">
                <a:solidFill>
                  <a:srgbClr val="0303ED"/>
                </a:solidFill>
              </a:rPr>
              <a:t>conductivity, </a:t>
            </a:r>
            <a:r>
              <a:rPr lang="en-GB" sz="1600">
                <a:solidFill>
                  <a:srgbClr val="0303ED"/>
                </a:solidFill>
              </a:rPr>
              <a:t>weighted on thickness </a:t>
            </a:r>
          </a:p>
        </p:txBody>
      </p:sp>
      <p:pic>
        <p:nvPicPr>
          <p:cNvPr id="16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71800" y="3043768"/>
            <a:ext cx="7488632" cy="3337560"/>
            <a:chOff x="971800" y="3043768"/>
            <a:chExt cx="7488632" cy="3337560"/>
          </a:xfrm>
        </p:grpSpPr>
        <p:grpSp>
          <p:nvGrpSpPr>
            <p:cNvPr id="20" name="Group 19"/>
            <p:cNvGrpSpPr/>
            <p:nvPr/>
          </p:nvGrpSpPr>
          <p:grpSpPr>
            <a:xfrm>
              <a:off x="971800" y="3043768"/>
              <a:ext cx="7488632" cy="3337560"/>
              <a:chOff x="899792" y="3115776"/>
              <a:chExt cx="7488632" cy="3337560"/>
            </a:xfrm>
          </p:grpSpPr>
          <p:graphicFrame>
            <p:nvGraphicFramePr>
              <p:cNvPr id="6" name="Content Placeholder 3"/>
              <p:cNvGraphicFramePr>
                <a:graphicFrameLocks/>
              </p:cNvGraphicFramePr>
              <p:nvPr>
                <p:extLst>
                  <p:ext uri="{D42A27DB-BD31-4B8C-83A1-F6EECF244321}">
                    <p14:modId xmlns="" xmlns:p14="http://schemas.microsoft.com/office/powerpoint/2010/main" val="1786954295"/>
                  </p:ext>
                </p:extLst>
              </p:nvPr>
            </p:nvGraphicFramePr>
            <p:xfrm>
              <a:off x="3708424" y="3115776"/>
              <a:ext cx="468000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0000"/>
                    <a:gridCol w="1800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mtClean="0"/>
                            <a:t>Inlet gas @ 4.5 K</a:t>
                          </a:r>
                          <a:endParaRPr lang="en-GB" b="1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mtClean="0"/>
                            <a:t>Q bath </a:t>
                          </a:r>
                          <a:r>
                            <a:rPr lang="en-GB" baseline="0" smtClean="0"/>
                            <a:t>(W)</a:t>
                          </a:r>
                          <a:endParaRPr lang="en-GB" b="1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mtClean="0"/>
                            <a:t>RF on, cooling on, cf @ 2 K</a:t>
                          </a:r>
                          <a:endParaRPr lang="en-GB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mtClean="0"/>
                            <a:t>5</a:t>
                          </a:r>
                          <a:endParaRPr lang="en-GB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mtClean="0"/>
                            <a:t>RF on, cooling</a:t>
                          </a:r>
                          <a:r>
                            <a:rPr lang="en-GB" baseline="0" smtClean="0"/>
                            <a:t> off, cf @ 2 K</a:t>
                          </a:r>
                          <a:endParaRPr lang="en-GB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mtClean="0"/>
                            <a:t>23 </a:t>
                          </a:r>
                          <a:endParaRPr lang="en-GB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mtClean="0"/>
                            <a:t>RF off, cooling off, cf @ 2 K</a:t>
                          </a:r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mtClean="0"/>
                            <a:t>15</a:t>
                          </a:r>
                          <a:endParaRPr lang="en-GB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mtClean="0"/>
                            <a:t>RF off, cooling</a:t>
                          </a:r>
                          <a:r>
                            <a:rPr lang="en-GB" baseline="0" smtClean="0"/>
                            <a:t> on, cf @ 2 K</a:t>
                          </a:r>
                          <a:endParaRPr lang="en-GB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mtClean="0"/>
                            <a:t>3</a:t>
                          </a:r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mtClean="0"/>
                            <a:t>RF on, cooling</a:t>
                          </a:r>
                          <a:r>
                            <a:rPr lang="en-GB" baseline="0" smtClean="0"/>
                            <a:t> on</a:t>
                          </a:r>
                          <a:endParaRPr lang="en-GB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aseline="0" smtClean="0"/>
                            <a:t>&lt; 2 (cf @ 10 K)</a:t>
                          </a:r>
                          <a:endParaRPr lang="en-GB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mtClean="0"/>
                            <a:t>RF on, cooling</a:t>
                          </a:r>
                          <a:r>
                            <a:rPr lang="en-GB" baseline="0" smtClean="0"/>
                            <a:t> off</a:t>
                          </a:r>
                          <a:endPara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mtClean="0"/>
                            <a:t>21 (cf @ 88 K)</a:t>
                          </a:r>
                          <a:endParaRPr lang="en-GB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mtClean="0"/>
                            <a:t>RF off, cooling off</a:t>
                          </a:r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mtClean="0"/>
                            <a:t>12 (cf @ 51 K)</a:t>
                          </a:r>
                          <a:endParaRPr lang="en-GB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mtClean="0"/>
                            <a:t>RF off, cooling</a:t>
                          </a:r>
                          <a:r>
                            <a:rPr lang="en-GB" baseline="0" smtClean="0"/>
                            <a:t> on</a:t>
                          </a:r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aseline="0" smtClean="0"/>
                            <a:t>1 (cf @ 6 K)</a:t>
                          </a:r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  <p:sp>
            <p:nvSpPr>
              <p:cNvPr id="18" name="TextBox 17"/>
              <p:cNvSpPr txBox="1"/>
              <p:nvPr/>
            </p:nvSpPr>
            <p:spPr>
              <a:xfrm>
                <a:off x="899792" y="5517232"/>
                <a:ext cx="25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400" b="1" smtClean="0">
                    <a:solidFill>
                      <a:schemeClr val="accent6">
                        <a:lumMod val="75000"/>
                      </a:schemeClr>
                    </a:solidFill>
                  </a:rPr>
                  <a:t>Cold flange thermal resistance:</a:t>
                </a:r>
              </a:p>
              <a:p>
                <a:pPr algn="r"/>
                <a:r>
                  <a:rPr lang="en-GB" sz="1400" b="1" smtClean="0">
                    <a:solidFill>
                      <a:schemeClr val="accent6">
                        <a:lumMod val="75000"/>
                      </a:schemeClr>
                    </a:solidFill>
                  </a:rPr>
                  <a:t>4 K/W</a:t>
                </a:r>
                <a:endParaRPr lang="en-GB" sz="1400" b="1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707904" y="4869160"/>
              <a:ext cx="4752528" cy="1512168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779912" y="4797152"/>
            <a:ext cx="4752528" cy="453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78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smtClean="0"/>
              <a:t>Cold-warm transition</a:t>
            </a:r>
            <a:br>
              <a:rPr lang="en-GB" smtClean="0"/>
            </a:br>
            <a:r>
              <a:rPr lang="en-GB" sz="3600" smtClean="0"/>
              <a:t>Introduction</a:t>
            </a:r>
            <a:endParaRPr lang="en-GB" sz="3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3737" t="28506" r="3304" b="4597"/>
          <a:stretch/>
        </p:blipFill>
        <p:spPr bwMode="auto">
          <a:xfrm>
            <a:off x="179512" y="2958678"/>
            <a:ext cx="7610065" cy="342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Subassembly allowing feedthrough of beam tube from cold to room temperature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296844" y="5847075"/>
            <a:ext cx="140294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i="1" smtClean="0"/>
              <a:t>courtesy of S. Rousselot</a:t>
            </a:r>
            <a:endParaRPr lang="en-GB" sz="1000" i="1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pic>
        <p:nvPicPr>
          <p:cNvPr id="11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979712" y="3826043"/>
            <a:ext cx="6922928" cy="2843317"/>
            <a:chOff x="1979712" y="3826043"/>
            <a:chExt cx="6922928" cy="2843317"/>
          </a:xfrm>
        </p:grpSpPr>
        <p:sp>
          <p:nvSpPr>
            <p:cNvPr id="6" name="Rectangle 5"/>
            <p:cNvSpPr/>
            <p:nvPr/>
          </p:nvSpPr>
          <p:spPr>
            <a:xfrm>
              <a:off x="1979712" y="4509120"/>
              <a:ext cx="1080120" cy="648072"/>
            </a:xfrm>
            <a:prstGeom prst="rect">
              <a:avLst/>
            </a:prstGeom>
            <a:noFill/>
            <a:ln w="28575">
              <a:solidFill>
                <a:srgbClr val="24FC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Arrow Connector 22"/>
            <p:cNvCxnSpPr/>
            <p:nvPr/>
          </p:nvCxnSpPr>
          <p:spPr>
            <a:xfrm>
              <a:off x="3203848" y="4869160"/>
              <a:ext cx="936104" cy="144016"/>
            </a:xfrm>
            <a:prstGeom prst="straightConnector1">
              <a:avLst/>
            </a:prstGeom>
            <a:ln w="28575">
              <a:solidFill>
                <a:srgbClr val="24FC4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4211960" y="3826043"/>
              <a:ext cx="4690680" cy="2843317"/>
              <a:chOff x="4211960" y="3826043"/>
              <a:chExt cx="4690680" cy="2843317"/>
            </a:xfrm>
          </p:grpSpPr>
          <p:pic>
            <p:nvPicPr>
              <p:cNvPr id="4" name="Picture 2" descr="\\cern.ch\dfs\Users\r\robonomi\Desktop\TS_zoom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960" y="3826043"/>
                <a:ext cx="4690680" cy="284331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rgbClr val="24FC4D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292080" y="4653136"/>
                <a:ext cx="360040" cy="122413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452320" y="4653136"/>
                <a:ext cx="360040" cy="122413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355976" y="5229200"/>
              <a:ext cx="63671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solidFill>
                    <a:schemeClr val="accent2"/>
                  </a:solidFill>
                </a:rPr>
                <a:t>(300 K)</a:t>
              </a:r>
              <a:endParaRPr lang="en-GB" sz="1200" b="1">
                <a:solidFill>
                  <a:schemeClr val="accent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72400" y="5517232"/>
              <a:ext cx="4796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solidFill>
                    <a:schemeClr val="accent5"/>
                  </a:solidFill>
                </a:rPr>
                <a:t>(2 K)</a:t>
              </a:r>
              <a:endParaRPr lang="en-GB" sz="1200" b="1">
                <a:solidFill>
                  <a:schemeClr val="accent5"/>
                </a:solidFill>
              </a:endParaRPr>
            </a:p>
          </p:txBody>
        </p:sp>
      </p:grpSp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2642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36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/>
              <a:t>Cold-warm transition</a:t>
            </a:r>
            <a:r>
              <a:rPr lang="en-GB" smtClean="0"/>
              <a:t/>
            </a:r>
            <a:br>
              <a:rPr lang="en-GB" smtClean="0"/>
            </a:br>
            <a:r>
              <a:rPr lang="en-GB" sz="3600" smtClean="0"/>
              <a:t>Analysis</a:t>
            </a:r>
            <a:endParaRPr lang="en-GB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Cylindrical enclosure</a:t>
            </a:r>
          </a:p>
          <a:p>
            <a:pPr lvl="1"/>
            <a:r>
              <a:rPr lang="en-GB" smtClean="0"/>
              <a:t>2 circular bottom-ends</a:t>
            </a:r>
          </a:p>
          <a:p>
            <a:pPr lvl="1"/>
            <a:r>
              <a:rPr lang="en-GB" smtClean="0"/>
              <a:t>1 lateral surface</a:t>
            </a:r>
          </a:p>
          <a:p>
            <a:r>
              <a:rPr lang="en-GB" smtClean="0"/>
              <a:t>Radiation</a:t>
            </a:r>
          </a:p>
          <a:p>
            <a:pPr lvl="1"/>
            <a:r>
              <a:rPr lang="en-GB" smtClean="0"/>
              <a:t>Equivalent electric</a:t>
            </a:r>
          </a:p>
          <a:p>
            <a:pPr lvl="1"/>
            <a:r>
              <a:rPr lang="en-GB" smtClean="0"/>
              <a:t>System of linear equations</a:t>
            </a:r>
          </a:p>
          <a:p>
            <a:r>
              <a:rPr lang="en-GB" smtClean="0"/>
              <a:t>Conduction</a:t>
            </a:r>
          </a:p>
          <a:p>
            <a:pPr lvl="1"/>
            <a:r>
              <a:rPr lang="en-GB" smtClean="0"/>
              <a:t>Fourier’s law</a:t>
            </a:r>
          </a:p>
        </p:txBody>
      </p:sp>
      <p:pic>
        <p:nvPicPr>
          <p:cNvPr id="4" name="Picture 2" descr="\\cern.ch\dfs\Users\r\robonomi\Desktop\TS_zoom_eq_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2793097" cy="1232760"/>
          </a:xfrm>
          <a:prstGeom prst="rect">
            <a:avLst/>
          </a:prstGeom>
          <a:noFill/>
          <a:ln w="28575">
            <a:solidFill>
              <a:srgbClr val="24FC4D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RosSaNa\RoSSaNa_C\BONOMIfellow\pics\various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0" y="6309320"/>
            <a:ext cx="519964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RosSaNa\RoSSaNa_C\BONOMIfellow\pics\various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4309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Bonomi - SLHiPP2, Catania 3-4/5/2012</a:t>
            </a:r>
            <a:endParaRPr lang="en-GB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AA5D-AC06-4C0B-9701-1294EBA5668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920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1529</Words>
  <Application>Microsoft Office PowerPoint</Application>
  <PresentationFormat>Presentazione su schermo (4:3)</PresentationFormat>
  <Paragraphs>466</Paragraphs>
  <Slides>25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Office Theme</vt:lpstr>
      <vt:lpstr>Diapositiva 1</vt:lpstr>
      <vt:lpstr>Outline </vt:lpstr>
      <vt:lpstr>SPL Short Cryomodule overview</vt:lpstr>
      <vt:lpstr>Double-walled tube coupler Introduction </vt:lpstr>
      <vt:lpstr>Double-walled tube coupler Analysis</vt:lpstr>
      <vt:lpstr>Double-walled tube coupler Results: temperature profiles</vt:lpstr>
      <vt:lpstr>Double-walled tube coupler With/without temperature drop on cold flange</vt:lpstr>
      <vt:lpstr>Cold-warm transition Introduction</vt:lpstr>
      <vt:lpstr>Cold-warm transition Analysis</vt:lpstr>
      <vt:lpstr>Cold-warm transition Results: Radiation, Conduction</vt:lpstr>
      <vt:lpstr>Cold-warm transition Minimum refrigerator power (TS @ 50 K)</vt:lpstr>
      <vt:lpstr>Cryostat heat loads</vt:lpstr>
      <vt:lpstr>Cryostat heat loads Table of heat loads</vt:lpstr>
      <vt:lpstr>Cryostat heat loads Table of instrumentation</vt:lpstr>
      <vt:lpstr>What’s next..</vt:lpstr>
      <vt:lpstr>References </vt:lpstr>
      <vt:lpstr>Diapositiva 17</vt:lpstr>
      <vt:lpstr>Extra slides</vt:lpstr>
      <vt:lpstr>Participants </vt:lpstr>
      <vt:lpstr>SPL coupler Scheme</vt:lpstr>
      <vt:lpstr>Double-walled tube coupler With/without copper sputtering</vt:lpstr>
      <vt:lpstr>Double-walled tube coupler Results: temperature profiles</vt:lpstr>
      <vt:lpstr>Double-walled tube coupler </vt:lpstr>
      <vt:lpstr>Double-walled tube coupler </vt:lpstr>
      <vt:lpstr>Cryostat heat loads Tables of heat loads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SPL Thermal Studies</dc:title>
  <dc:creator>Rossana Bonomi</dc:creator>
  <cp:lastModifiedBy>Ro</cp:lastModifiedBy>
  <cp:revision>261</cp:revision>
  <dcterms:created xsi:type="dcterms:W3CDTF">2012-04-17T16:13:44Z</dcterms:created>
  <dcterms:modified xsi:type="dcterms:W3CDTF">2012-05-03T23:54:59Z</dcterms:modified>
</cp:coreProperties>
</file>