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64" r:id="rId3"/>
    <p:sldId id="265" r:id="rId4"/>
    <p:sldId id="266" r:id="rId5"/>
    <p:sldId id="272" r:id="rId6"/>
    <p:sldId id="288" r:id="rId7"/>
    <p:sldId id="289" r:id="rId8"/>
    <p:sldId id="290" r:id="rId9"/>
    <p:sldId id="291" r:id="rId10"/>
    <p:sldId id="274" r:id="rId11"/>
    <p:sldId id="292" r:id="rId12"/>
    <p:sldId id="271" r:id="rId13"/>
    <p:sldId id="259" r:id="rId14"/>
    <p:sldId id="258" r:id="rId15"/>
    <p:sldId id="257" r:id="rId16"/>
    <p:sldId id="261" r:id="rId17"/>
    <p:sldId id="262" r:id="rId18"/>
    <p:sldId id="267" r:id="rId19"/>
    <p:sldId id="268" r:id="rId20"/>
    <p:sldId id="270" r:id="rId21"/>
    <p:sldId id="27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714" autoAdjust="0"/>
  </p:normalViewPr>
  <p:slideViewPr>
    <p:cSldViewPr snapToGrid="0">
      <p:cViewPr varScale="1">
        <p:scale>
          <a:sx n="107" d="100"/>
          <a:sy n="107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7142-6940-487A-85E2-0F8C51B994FB}" type="datetimeFigureOut">
              <a:rPr lang="fr-FR" smtClean="0"/>
              <a:t>2012-05-04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1DED5-5DE3-4BAA-A63D-4DEFD547B17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92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Friday 4 May 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7140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0E0C-30DC-4096-9D7F-4CDA609EE586}" type="datetimeFigureOut">
              <a:rPr lang="fr-FR" smtClean="0"/>
              <a:pPr/>
              <a:t>2012-05-04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229F-AC1C-4E74-AEB2-1703A89C81A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2000231" y="2428868"/>
            <a:ext cx="6962793" cy="1571636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Spoke</a:t>
            </a:r>
            <a:r>
              <a:rPr lang="fr-FR" sz="3200" b="1" dirty="0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3200" b="1" dirty="0" err="1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cavities</a:t>
            </a:r>
            <a:r>
              <a:rPr lang="fr-FR" sz="3200" b="1" dirty="0" smtClean="0">
                <a:solidFill>
                  <a:srgbClr val="501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and MYRRHA</a:t>
            </a:r>
          </a:p>
          <a:p>
            <a:endParaRPr lang="fr-FR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G. Olry</a:t>
            </a:r>
            <a:r>
              <a:rPr lang="fr-FR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P. Duchesne </a:t>
            </a:r>
            <a:r>
              <a:rPr lang="fr-FR" sz="2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(IPN Orsay)</a:t>
            </a:r>
          </a:p>
        </p:txBody>
      </p:sp>
      <p:sp>
        <p:nvSpPr>
          <p:cNvPr id="7" name="Titre 12"/>
          <p:cNvSpPr txBox="1">
            <a:spLocks/>
          </p:cNvSpPr>
          <p:nvPr/>
        </p:nvSpPr>
        <p:spPr>
          <a:xfrm>
            <a:off x="2267744" y="908720"/>
            <a:ext cx="55721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600" b="1" i="0" u="none" strike="noStrike" kern="1200" cap="all" spc="0" normalizeH="0" baseline="0" noProof="0" dirty="0">
              <a:ln>
                <a:noFill/>
              </a:ln>
              <a:solidFill>
                <a:srgbClr val="AB757F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8" name="Image 7" descr="logoip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2299" cy="100010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000500" y="6438900"/>
            <a:ext cx="452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SLHiPP</a:t>
            </a:r>
            <a:r>
              <a:rPr lang="fr-FR" dirty="0" smtClean="0">
                <a:latin typeface="Candara" pitchFamily="34" charset="0"/>
              </a:rPr>
              <a:t>-2, 3-4 May 2012, </a:t>
            </a:r>
            <a:r>
              <a:rPr lang="fr-FR" dirty="0" err="1" smtClean="0">
                <a:latin typeface="Candara" pitchFamily="34" charset="0"/>
              </a:rPr>
              <a:t>Catania</a:t>
            </a:r>
            <a:endParaRPr lang="fr-FR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coupler port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sizing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graphicFrame>
        <p:nvGraphicFramePr>
          <p:cNvPr id="5" name="Espace réservé du contenu 7"/>
          <p:cNvGraphicFramePr>
            <a:graphicFrameLocks noGrp="1"/>
          </p:cNvGraphicFramePr>
          <p:nvPr>
            <p:ph idx="4294967295"/>
          </p:nvPr>
        </p:nvGraphicFramePr>
        <p:xfrm>
          <a:off x="1558622" y="1312383"/>
          <a:ext cx="7056784" cy="5329345"/>
        </p:xfrm>
        <a:graphic>
          <a:graphicData uri="http://schemas.openxmlformats.org/drawingml/2006/table">
            <a:tbl>
              <a:tblPr/>
              <a:tblGrid>
                <a:gridCol w="649433"/>
                <a:gridCol w="1076107"/>
                <a:gridCol w="519546"/>
                <a:gridCol w="444844"/>
                <a:gridCol w="444844"/>
                <a:gridCol w="444844"/>
                <a:gridCol w="427347"/>
                <a:gridCol w="383603"/>
                <a:gridCol w="103561"/>
                <a:gridCol w="444844"/>
                <a:gridCol w="444844"/>
                <a:gridCol w="103561"/>
                <a:gridCol w="519546"/>
                <a:gridCol w="519546"/>
                <a:gridCol w="530314"/>
              </a:tblGrid>
              <a:tr h="264349"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SNS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ESS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53492"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Max diam </a:t>
                      </a:r>
                      <a:r>
                        <a:rPr lang="fr-FR" sz="1200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with</a:t>
                      </a: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 DN100 </a:t>
                      </a:r>
                      <a:r>
                        <a:rPr lang="fr-FR" sz="1200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flange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Max diam </a:t>
                      </a:r>
                      <a:r>
                        <a:rPr lang="fr-FR" sz="1200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with</a:t>
                      </a: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 DN160 </a:t>
                      </a:r>
                      <a:r>
                        <a:rPr lang="fr-FR" sz="1200" dirty="0" err="1" smtClean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flange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8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order</a:t>
                      </a:r>
                      <a:r>
                        <a:rPr lang="fr-FR" sz="1200" b="1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(n)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Coupler</a:t>
                      </a:r>
                      <a:r>
                        <a:rPr lang="fr-FR" sz="1200" baseline="0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 port diam</a:t>
                      </a: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(mm)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96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56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90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100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110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110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120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995"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Impedance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(Ohms)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75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8995"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Antenna</a:t>
                      </a:r>
                      <a:r>
                        <a:rPr lang="fr-FR" sz="1200" baseline="0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 diam</a:t>
                      </a:r>
                      <a:r>
                        <a:rPr lang="fr-FR" sz="1200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(mm)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42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39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43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48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34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49"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P[kW] = (f[MHz].</a:t>
                      </a:r>
                      <a:r>
                        <a:rPr lang="fr-FR" sz="12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Diam_port</a:t>
                      </a:r>
                      <a:r>
                        <a:rPr lang="fr-F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[mm])^4.Z[Ohm].h(1/(n+1))</a:t>
                      </a:r>
                      <a:endParaRPr lang="fr-FR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8811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249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379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569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555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833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786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1180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1920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2880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6088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172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262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393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384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576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543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815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1327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3499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99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151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226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221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331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312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468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762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1144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2069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58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89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134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130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196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185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277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451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676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1285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36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83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81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122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115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172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280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420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847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36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76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113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185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277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599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38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57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460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44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41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62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386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1.5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37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34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52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6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352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fr-FR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fr-FR" sz="12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fr-FR" sz="1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Calibri"/>
                        </a:rPr>
                        <a:t>47</a:t>
                      </a:r>
                      <a:endParaRPr lang="fr-FR" sz="12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63777" marR="637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364087" y="914401"/>
            <a:ext cx="547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/>
              <a:t>Empirical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multipacting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calculations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563" y="911274"/>
            <a:ext cx="796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Simulation with 1.3 millions of </a:t>
            </a:r>
            <a:r>
              <a:rPr lang="en-GB" b="1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meshpoints</a:t>
            </a:r>
            <a:endParaRPr lang="en-GB" b="1" kern="0" dirty="0" smtClean="0">
              <a:latin typeface="Candara" pitchFamily="34" charset="0"/>
              <a:cs typeface="Kalinga" pitchFamily="34" charset="0"/>
              <a:sym typeface="Wingdings" pitchFamily="2" charset="2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623945" y="3367143"/>
            <a:ext cx="3162747" cy="1893178"/>
            <a:chOff x="623945" y="3367143"/>
            <a:chExt cx="3162747" cy="1893178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945" y="3367143"/>
              <a:ext cx="3162747" cy="189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709167" y="3479703"/>
              <a:ext cx="1051093" cy="34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 </a:t>
              </a:r>
              <a:r>
                <a:rPr lang="fr-FR" dirty="0" err="1" smtClean="0"/>
                <a:t>field</a:t>
              </a:r>
              <a:endParaRPr lang="fr-FR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79484" y="4991548"/>
            <a:ext cx="3010389" cy="1866452"/>
            <a:chOff x="4864209" y="4582757"/>
            <a:chExt cx="3553627" cy="2024704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4209" y="4582757"/>
              <a:ext cx="3553627" cy="202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4959275" y="4647304"/>
              <a:ext cx="1194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 </a:t>
              </a:r>
              <a:r>
                <a:rPr lang="fr-FR" dirty="0" err="1" smtClean="0"/>
                <a:t>field</a:t>
              </a:r>
              <a:endParaRPr lang="fr-FR" dirty="0"/>
            </a:p>
          </p:txBody>
        </p:sp>
      </p:grp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401880" y="1351986"/>
          <a:ext cx="6031927" cy="1851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9468"/>
                <a:gridCol w="2032317"/>
                <a:gridCol w="1910142"/>
              </a:tblGrid>
              <a:tr h="260168">
                <a:tc>
                  <a:txBody>
                    <a:bodyPr/>
                    <a:lstStyle/>
                    <a:p>
                      <a:endParaRPr lang="fr-FR" sz="1800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ndara" pitchFamily="34" charset="0"/>
                        </a:rPr>
                        <a:t>ESS</a:t>
                      </a:r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andara" pitchFamily="34" charset="0"/>
                        </a:rPr>
                        <a:t>MYRRHA</a:t>
                      </a:r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ndara" pitchFamily="34" charset="0"/>
                        </a:rPr>
                        <a:t>Beta </a:t>
                      </a:r>
                      <a:r>
                        <a:rPr lang="en-US" sz="1800" dirty="0" smtClean="0">
                          <a:latin typeface="Candara" pitchFamily="34" charset="0"/>
                        </a:rPr>
                        <a:t>optimal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ndara" pitchFamily="34" charset="0"/>
                        </a:rPr>
                        <a:t>0.50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0.37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Candara" pitchFamily="34" charset="0"/>
                        </a:rPr>
                        <a:t>Epk</a:t>
                      </a:r>
                      <a:r>
                        <a:rPr lang="en-GB" sz="1800" dirty="0" smtClean="0">
                          <a:latin typeface="Candara" pitchFamily="34" charset="0"/>
                        </a:rPr>
                        <a:t>/Ea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4.96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4.92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Candara" pitchFamily="34" charset="0"/>
                        </a:rPr>
                        <a:t>Bpk</a:t>
                      </a:r>
                      <a:r>
                        <a:rPr lang="en-GB" sz="1800" dirty="0" smtClean="0">
                          <a:latin typeface="Candara" pitchFamily="34" charset="0"/>
                        </a:rPr>
                        <a:t>/Ea</a:t>
                      </a:r>
                      <a:r>
                        <a:rPr lang="en-GB" sz="1800" baseline="0" dirty="0" smtClean="0">
                          <a:latin typeface="Candara" pitchFamily="34" charset="0"/>
                        </a:rPr>
                        <a:t>  [</a:t>
                      </a:r>
                      <a:r>
                        <a:rPr lang="en-GB" sz="1800" baseline="0" dirty="0" err="1" smtClean="0">
                          <a:latin typeface="Candara" pitchFamily="34" charset="0"/>
                        </a:rPr>
                        <a:t>mT</a:t>
                      </a:r>
                      <a:r>
                        <a:rPr lang="en-GB" sz="1800" baseline="0" dirty="0" smtClean="0">
                          <a:latin typeface="Candara" pitchFamily="34" charset="0"/>
                        </a:rPr>
                        <a:t>/MV/m]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7.03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u="none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8.3</a:t>
                      </a:r>
                      <a:endParaRPr lang="fr-FR" sz="1800" b="1" u="none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G [Ohm]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133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115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r/Q [Ohm]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428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244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17" name="Image 16"/>
          <p:cNvPicPr/>
          <p:nvPr/>
        </p:nvPicPr>
        <p:blipFill>
          <a:blip r:embed="rId4" cstate="print"/>
          <a:srcRect l="20682"/>
          <a:stretch>
            <a:fillRect/>
          </a:stretch>
        </p:blipFill>
        <p:spPr bwMode="auto">
          <a:xfrm>
            <a:off x="5604734" y="5199247"/>
            <a:ext cx="2990625" cy="178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5" cstate="print"/>
          <a:srcRect l="22922"/>
          <a:stretch>
            <a:fillRect/>
          </a:stretch>
        </p:blipFill>
        <p:spPr bwMode="auto">
          <a:xfrm>
            <a:off x="5561703" y="3324112"/>
            <a:ext cx="3076687" cy="1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7389666" y="3458187"/>
            <a:ext cx="1051093" cy="341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 </a:t>
            </a:r>
            <a:r>
              <a:rPr lang="fr-FR" dirty="0" err="1" smtClean="0"/>
              <a:t>field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572546" y="5577444"/>
            <a:ext cx="105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 </a:t>
            </a:r>
            <a:r>
              <a:rPr lang="fr-FR" dirty="0" err="1" smtClean="0"/>
              <a:t>field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3517751" y="2829261"/>
            <a:ext cx="441063" cy="494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938682" y="2904565"/>
            <a:ext cx="451822" cy="537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42165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 few)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specifications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and MYRRHA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spoke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cavities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RF design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Mechanical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calculations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(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P.Duchesne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3036711" y="1109792"/>
            <a:ext cx="6107289" cy="3565398"/>
            <a:chOff x="2128099" y="1208108"/>
            <a:chExt cx="5089408" cy="2971165"/>
          </a:xfrm>
        </p:grpSpPr>
        <p:pic>
          <p:nvPicPr>
            <p:cNvPr id="6" name="Image 5" descr="vue1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1477" y="1208108"/>
              <a:ext cx="2831571" cy="222284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2237805" y="1649045"/>
              <a:ext cx="118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/>
                <a:t>Donut</a:t>
              </a:r>
              <a:r>
                <a:rPr lang="fr-FR" sz="1200" b="1" dirty="0" smtClean="0"/>
                <a:t> </a:t>
              </a:r>
              <a:r>
                <a:rPr lang="fr-FR" sz="1200" b="1" dirty="0" err="1" smtClean="0"/>
                <a:t>ribs</a:t>
              </a:r>
              <a:r>
                <a:rPr lang="fr-FR" sz="1200" b="1" dirty="0" smtClean="0"/>
                <a:t> </a:t>
              </a:r>
              <a:r>
                <a:rPr lang="fr-FR" sz="1200" dirty="0" smtClean="0"/>
                <a:t>(</a:t>
              </a:r>
              <a:r>
                <a:rPr lang="fr-FR" sz="1200" dirty="0" err="1" smtClean="0"/>
                <a:t>left</a:t>
              </a:r>
              <a:r>
                <a:rPr lang="fr-FR" sz="1200" dirty="0" smtClean="0"/>
                <a:t> and right </a:t>
              </a:r>
              <a:r>
                <a:rPr lang="fr-FR" sz="1200" dirty="0" err="1" smtClean="0"/>
                <a:t>side</a:t>
              </a:r>
              <a:r>
                <a:rPr lang="fr-FR" sz="1200" dirty="0" smtClean="0"/>
                <a:t>)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634154" y="1297353"/>
              <a:ext cx="125827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Niobium : 4 mm </a:t>
              </a:r>
              <a:endParaRPr lang="fr-FR" sz="1200" b="1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rot="16200000" flipH="1">
              <a:off x="4435231" y="1551353"/>
              <a:ext cx="265723" cy="195385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5400000" flipH="1" flipV="1">
              <a:off x="3361606" y="2800827"/>
              <a:ext cx="941074" cy="6929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3180862" y="3640664"/>
              <a:ext cx="1512277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Stiffener</a:t>
              </a:r>
              <a:r>
                <a:rPr lang="fr-FR" sz="1200" b="1" dirty="0" smtClean="0"/>
                <a:t>: </a:t>
              </a:r>
              <a:r>
                <a:rPr lang="fr-FR" sz="1200" b="1" dirty="0" err="1" smtClean="0"/>
                <a:t>donut</a:t>
              </a:r>
              <a:r>
                <a:rPr lang="fr-FR" sz="1200" b="1" dirty="0" smtClean="0"/>
                <a:t> </a:t>
              </a:r>
              <a:r>
                <a:rPr lang="fr-FR" sz="1200" dirty="0" smtClean="0"/>
                <a:t>(</a:t>
              </a:r>
              <a:r>
                <a:rPr lang="fr-FR" sz="1200" dirty="0" err="1" smtClean="0"/>
                <a:t>welded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connection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between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cavity</a:t>
              </a:r>
              <a:r>
                <a:rPr lang="fr-FR" sz="1200" dirty="0" smtClean="0"/>
                <a:t> and tank)</a:t>
              </a:r>
              <a:endParaRPr lang="fr-FR" sz="1200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3430957" y="1891327"/>
              <a:ext cx="367319" cy="124364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2532184" y="2856520"/>
              <a:ext cx="1160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4 HPR ports</a:t>
              </a:r>
              <a:endParaRPr lang="fr-FR" sz="12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232769" y="2508735"/>
              <a:ext cx="98473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Pick-up port</a:t>
              </a:r>
              <a:endParaRPr lang="fr-FR" sz="1200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V="1">
              <a:off x="3403603" y="2805723"/>
              <a:ext cx="246185" cy="191481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rot="10800000">
              <a:off x="5947511" y="2399324"/>
              <a:ext cx="308708" cy="222743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2128099" y="2418858"/>
              <a:ext cx="148651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Beam</a:t>
              </a:r>
              <a:r>
                <a:rPr lang="fr-FR" sz="1200" b="1" dirty="0" smtClean="0"/>
                <a:t> tubes: 4,5mm</a:t>
              </a:r>
              <a:endParaRPr lang="fr-FR" sz="1200" b="1" dirty="0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3376246" y="2586892"/>
              <a:ext cx="375139" cy="7816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1538868" y="156117"/>
            <a:ext cx="760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the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vue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264" y="4180267"/>
            <a:ext cx="3160796" cy="246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/>
          <p:cNvSpPr txBox="1"/>
          <p:nvPr/>
        </p:nvSpPr>
        <p:spPr>
          <a:xfrm>
            <a:off x="575729" y="1078521"/>
            <a:ext cx="271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smtClean="0"/>
              <a:t>Design of the </a:t>
            </a:r>
            <a:r>
              <a:rPr lang="fr-FR" sz="2000" b="1" i="1" u="sng" dirty="0" err="1" smtClean="0"/>
              <a:t>cavity</a:t>
            </a:r>
            <a:endParaRPr lang="fr-FR" sz="2000" b="1" i="1" u="sng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523630" y="3380151"/>
            <a:ext cx="334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u="sng" dirty="0" err="1" smtClean="0"/>
              <a:t>Helium</a:t>
            </a:r>
            <a:r>
              <a:rPr lang="fr-FR" sz="2000" b="1" i="1" u="sng" dirty="0" smtClean="0"/>
              <a:t> </a:t>
            </a:r>
            <a:r>
              <a:rPr lang="fr-FR" sz="2000" b="1" i="1" u="sng" dirty="0" err="1" smtClean="0"/>
              <a:t>vessel</a:t>
            </a:r>
            <a:endParaRPr lang="fr-FR" sz="2000" b="1" i="1" u="sng" dirty="0" smtClean="0"/>
          </a:p>
        </p:txBody>
      </p:sp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484554" y="3825625"/>
            <a:ext cx="5000118" cy="2827897"/>
            <a:chOff x="3305906" y="3524720"/>
            <a:chExt cx="5607539" cy="3110831"/>
          </a:xfrm>
        </p:grpSpPr>
        <p:pic>
          <p:nvPicPr>
            <p:cNvPr id="5" name="Image 4" descr="vue8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05906" y="3968614"/>
              <a:ext cx="4259385" cy="2666937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5263903" y="3524720"/>
              <a:ext cx="1539162" cy="30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/>
                <a:t>Titanium</a:t>
              </a:r>
              <a:r>
                <a:rPr lang="fr-FR" sz="1200" b="1" dirty="0" smtClean="0"/>
                <a:t> : 3 mm </a:t>
              </a:r>
              <a:endParaRPr lang="fr-FR" sz="1200" b="1" dirty="0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rot="16200000" flipH="1">
              <a:off x="5754894" y="3861891"/>
              <a:ext cx="369681" cy="254180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7752861" y="4974489"/>
              <a:ext cx="1160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4 HPR </a:t>
              </a:r>
              <a:r>
                <a:rPr lang="fr-FR" sz="1200" dirty="0" err="1" smtClean="0"/>
                <a:t>Flanges</a:t>
              </a:r>
              <a:endParaRPr lang="fr-FR" sz="1200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rot="10800000">
              <a:off x="7444158" y="4849447"/>
              <a:ext cx="308708" cy="222743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rot="5400000">
              <a:off x="7436344" y="5248032"/>
              <a:ext cx="445471" cy="390773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Connecteur droit avec flèche 54"/>
          <p:cNvCxnSpPr/>
          <p:nvPr/>
        </p:nvCxnSpPr>
        <p:spPr>
          <a:xfrm rot="5400000">
            <a:off x="3691688" y="4321159"/>
            <a:ext cx="732569" cy="488128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6551637" y="3518513"/>
            <a:ext cx="118168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Coupler port</a:t>
            </a:r>
            <a:endParaRPr lang="fr-FR" sz="1200" dirty="0"/>
          </a:p>
        </p:txBody>
      </p:sp>
      <p:cxnSp>
        <p:nvCxnSpPr>
          <p:cNvPr id="59" name="Connecteur droit avec flèche 58"/>
          <p:cNvCxnSpPr/>
          <p:nvPr/>
        </p:nvCxnSpPr>
        <p:spPr>
          <a:xfrm rot="10800000">
            <a:off x="6135078" y="3641969"/>
            <a:ext cx="389995" cy="4728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4206270"/>
            <a:ext cx="1008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Bellows</a:t>
            </a:r>
            <a:endParaRPr lang="fr-FR" sz="1200" dirty="0"/>
          </a:p>
        </p:txBody>
      </p:sp>
      <p:cxnSp>
        <p:nvCxnSpPr>
          <p:cNvPr id="64" name="Connecteur droit avec flèche 63"/>
          <p:cNvCxnSpPr/>
          <p:nvPr/>
        </p:nvCxnSpPr>
        <p:spPr>
          <a:xfrm rot="16200000" flipH="1">
            <a:off x="293079" y="4614987"/>
            <a:ext cx="769818" cy="47283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modele_libre_1ba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105" y="4634526"/>
            <a:ext cx="2711290" cy="218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 descr="modele_libre_1ba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104" y="2914912"/>
            <a:ext cx="2730988" cy="219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0" y="1061885"/>
            <a:ext cx="423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Config. 1 :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Cavity</a:t>
            </a:r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without</a:t>
            </a:r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helium</a:t>
            </a:r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vessel</a:t>
            </a:r>
            <a:endParaRPr lang="fr-FR" sz="1600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1600" b="1" i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fr-FR" sz="1600" b="1" i="1" dirty="0" err="1" smtClean="0">
                <a:solidFill>
                  <a:schemeClr val="tx2">
                    <a:lumMod val="75000"/>
                  </a:schemeClr>
                </a:solidFill>
              </a:rPr>
              <a:t>leak</a:t>
            </a:r>
            <a:r>
              <a:rPr lang="fr-FR" sz="1600" b="1" i="1" dirty="0" smtClean="0">
                <a:solidFill>
                  <a:schemeClr val="tx2">
                    <a:lumMod val="75000"/>
                  </a:schemeClr>
                </a:solidFill>
              </a:rPr>
              <a:t> test)</a:t>
            </a:r>
            <a:endParaRPr lang="fr-FR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6927" y="0"/>
            <a:ext cx="75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06463" y="930324"/>
            <a:ext cx="423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Config. 2 :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Cavity</a:t>
            </a:r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helium</a:t>
            </a:r>
            <a:r>
              <a:rPr lang="fr-FR" sz="1600" b="1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600" b="1" i="1" u="sng" dirty="0" err="1" smtClean="0">
                <a:solidFill>
                  <a:schemeClr val="tx2">
                    <a:lumMod val="75000"/>
                  </a:schemeClr>
                </a:solidFill>
              </a:rPr>
              <a:t>vessel</a:t>
            </a:r>
            <a:endParaRPr lang="fr-FR" sz="1600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1600" b="1" i="1" dirty="0" smtClean="0">
                <a:solidFill>
                  <a:schemeClr val="tx2">
                    <a:lumMod val="75000"/>
                  </a:schemeClr>
                </a:solidFill>
              </a:rPr>
              <a:t>(Cool down)</a:t>
            </a:r>
            <a:endParaRPr lang="fr-FR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76985" y="1469292"/>
            <a:ext cx="339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Hypothesis</a:t>
            </a:r>
            <a:r>
              <a:rPr lang="fr-FR" sz="1200" b="1" dirty="0" smtClean="0"/>
              <a:t> :</a:t>
            </a:r>
          </a:p>
          <a:p>
            <a:pPr>
              <a:buFont typeface="Arial" pitchFamily="34" charset="0"/>
              <a:buChar char="•"/>
              <a:tabLst>
                <a:tab pos="179388" algn="l"/>
              </a:tabLst>
            </a:pPr>
            <a:r>
              <a:rPr lang="fr-FR" sz="1200" dirty="0" smtClean="0"/>
              <a:t>	</a:t>
            </a:r>
            <a:r>
              <a:rPr lang="fr-FR" sz="1200" i="1" dirty="0" err="1" smtClean="0"/>
              <a:t>Loads</a:t>
            </a:r>
            <a:r>
              <a:rPr lang="fr-FR" sz="1200" dirty="0" smtClean="0"/>
              <a:t>:</a:t>
            </a:r>
          </a:p>
          <a:p>
            <a:pPr>
              <a:tabLst>
                <a:tab pos="358775" algn="l"/>
              </a:tabLst>
            </a:pPr>
            <a:r>
              <a:rPr lang="fr-FR" sz="1200" dirty="0" smtClean="0"/>
              <a:t>	</a:t>
            </a: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r>
              <a:rPr lang="fr-FR" sz="1200" dirty="0" err="1" smtClean="0"/>
              <a:t>walls</a:t>
            </a:r>
            <a:r>
              <a:rPr lang="fr-FR" sz="1200" dirty="0" smtClean="0"/>
              <a:t> : </a:t>
            </a:r>
            <a:r>
              <a:rPr lang="fr-FR" sz="1200" dirty="0" err="1" smtClean="0"/>
              <a:t>Pext</a:t>
            </a:r>
            <a:r>
              <a:rPr lang="fr-FR" sz="1200" dirty="0" smtClean="0"/>
              <a:t> = </a:t>
            </a:r>
            <a:r>
              <a:rPr lang="fr-FR" sz="1200" b="1" dirty="0" smtClean="0">
                <a:solidFill>
                  <a:srgbClr val="0000FF"/>
                </a:solidFill>
              </a:rPr>
              <a:t>1 bar</a:t>
            </a:r>
          </a:p>
          <a:p>
            <a:pPr>
              <a:tabLst>
                <a:tab pos="358775" algn="l"/>
              </a:tabLst>
            </a:pPr>
            <a:r>
              <a:rPr lang="fr-FR" sz="1200" dirty="0" smtClean="0"/>
              <a:t>	</a:t>
            </a:r>
            <a:r>
              <a:rPr lang="fr-FR" sz="1200" dirty="0" err="1" smtClean="0"/>
              <a:t>Vessel</a:t>
            </a:r>
            <a:r>
              <a:rPr lang="fr-FR" sz="1200" dirty="0" smtClean="0"/>
              <a:t> </a:t>
            </a:r>
            <a:r>
              <a:rPr lang="fr-FR" sz="1200" dirty="0" err="1" smtClean="0"/>
              <a:t>walls</a:t>
            </a:r>
            <a:r>
              <a:rPr lang="fr-FR" sz="1200" dirty="0" smtClean="0"/>
              <a:t> : </a:t>
            </a:r>
            <a:r>
              <a:rPr lang="fr-FR" sz="1200" dirty="0" err="1" smtClean="0"/>
              <a:t>Pint</a:t>
            </a:r>
            <a:r>
              <a:rPr lang="fr-FR" sz="1200" dirty="0" smtClean="0"/>
              <a:t> = </a:t>
            </a:r>
            <a:r>
              <a:rPr lang="fr-FR" sz="1200" b="1" dirty="0" smtClean="0">
                <a:solidFill>
                  <a:srgbClr val="0000FF"/>
                </a:solidFill>
              </a:rPr>
              <a:t>1 bar</a:t>
            </a:r>
          </a:p>
          <a:p>
            <a:pPr>
              <a:buFont typeface="Arial" pitchFamily="34" charset="0"/>
              <a:buChar char="•"/>
              <a:tabLst>
                <a:tab pos="179388" algn="l"/>
              </a:tabLst>
            </a:pPr>
            <a:r>
              <a:rPr lang="fr-FR" sz="1200" dirty="0" smtClean="0"/>
              <a:t>	</a:t>
            </a:r>
            <a:r>
              <a:rPr lang="fr-FR" sz="1200" i="1" dirty="0" err="1" smtClean="0"/>
              <a:t>Boundary</a:t>
            </a:r>
            <a:r>
              <a:rPr lang="fr-FR" sz="1200" i="1" dirty="0" smtClean="0"/>
              <a:t> conditions</a:t>
            </a:r>
            <a:r>
              <a:rPr lang="fr-FR" sz="1200" dirty="0" smtClean="0"/>
              <a:t>:</a:t>
            </a:r>
          </a:p>
          <a:p>
            <a:pPr>
              <a:tabLst>
                <a:tab pos="358775" algn="l"/>
              </a:tabLst>
            </a:pPr>
            <a:r>
              <a:rPr lang="fr-FR" sz="1200" dirty="0" smtClean="0"/>
              <a:t>	</a:t>
            </a:r>
            <a:r>
              <a:rPr lang="fr-FR" sz="1200" dirty="0" err="1" smtClean="0"/>
              <a:t>Only</a:t>
            </a:r>
            <a:r>
              <a:rPr lang="fr-FR" sz="1200" dirty="0" smtClean="0"/>
              <a:t> </a:t>
            </a:r>
            <a:r>
              <a:rPr lang="fr-FR" sz="1200" b="1" dirty="0" smtClean="0"/>
              <a:t>one</a:t>
            </a:r>
            <a:r>
              <a:rPr lang="fr-FR" sz="1200" dirty="0" smtClean="0"/>
              <a:t> </a:t>
            </a:r>
            <a:r>
              <a:rPr lang="fr-FR" sz="1200" b="1" dirty="0" smtClean="0"/>
              <a:t>end</a:t>
            </a:r>
            <a:r>
              <a:rPr lang="fr-FR" sz="1200" dirty="0" smtClean="0"/>
              <a:t> </a:t>
            </a:r>
            <a:r>
              <a:rPr lang="fr-FR" sz="1200" dirty="0" err="1" smtClean="0"/>
              <a:t>beam</a:t>
            </a:r>
            <a:r>
              <a:rPr lang="fr-FR" sz="1200" dirty="0" smtClean="0"/>
              <a:t> tube </a:t>
            </a:r>
            <a:r>
              <a:rPr lang="fr-FR" sz="1200" b="1" dirty="0" err="1" smtClean="0"/>
              <a:t>fixed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752862" y="3399694"/>
            <a:ext cx="1031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200" b="1" dirty="0" smtClean="0">
                <a:solidFill>
                  <a:srgbClr val="FF0000"/>
                </a:solidFill>
              </a:rPr>
              <a:t> = 30 </a:t>
            </a:r>
            <a:r>
              <a:rPr lang="fr-FR" sz="1200" b="1" dirty="0" err="1" smtClean="0">
                <a:solidFill>
                  <a:srgbClr val="FF0000"/>
                </a:solidFill>
              </a:rPr>
              <a:t>MPa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0800000" flipV="1">
            <a:off x="7440247" y="3649787"/>
            <a:ext cx="390769" cy="32043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357447" y="4333633"/>
            <a:ext cx="1031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200" b="1" dirty="0" smtClean="0">
                <a:solidFill>
                  <a:srgbClr val="FF0000"/>
                </a:solidFill>
              </a:rPr>
              <a:t> = 30 </a:t>
            </a:r>
            <a:r>
              <a:rPr lang="fr-FR" sz="1200" b="1" dirty="0" err="1" smtClean="0">
                <a:solidFill>
                  <a:srgbClr val="FF0000"/>
                </a:solidFill>
              </a:rPr>
              <a:t>MPa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6213231" y="3974125"/>
            <a:ext cx="550986" cy="44156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861539" y="4595448"/>
            <a:ext cx="1031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200" b="1" dirty="0" smtClean="0">
                <a:solidFill>
                  <a:srgbClr val="FF0000"/>
                </a:solidFill>
              </a:rPr>
              <a:t> = 26 </a:t>
            </a:r>
            <a:r>
              <a:rPr lang="fr-FR" sz="1200" b="1" dirty="0" err="1" smtClean="0">
                <a:solidFill>
                  <a:srgbClr val="FF0000"/>
                </a:solidFill>
              </a:rPr>
              <a:t>MPa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6459415" y="4360987"/>
            <a:ext cx="465016" cy="269631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646616" y="6092094"/>
            <a:ext cx="1031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200" b="1" dirty="0" smtClean="0">
                <a:solidFill>
                  <a:srgbClr val="FF0000"/>
                </a:solidFill>
              </a:rPr>
              <a:t> = 28 </a:t>
            </a:r>
            <a:r>
              <a:rPr lang="fr-FR" sz="1200" b="1" dirty="0" err="1" smtClean="0">
                <a:solidFill>
                  <a:srgbClr val="FF0000"/>
                </a:solidFill>
              </a:rPr>
              <a:t>MPa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5400000" flipH="1" flipV="1">
            <a:off x="5978769" y="5701326"/>
            <a:ext cx="652586" cy="16021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823200" y="5251940"/>
            <a:ext cx="132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s"/>
            </a:pPr>
            <a:r>
              <a:rPr lang="fr-FR" sz="1200" b="1" dirty="0" smtClean="0">
                <a:solidFill>
                  <a:srgbClr val="FF0000"/>
                </a:solidFill>
              </a:rPr>
              <a:t>max = 58 </a:t>
            </a:r>
            <a:r>
              <a:rPr lang="fr-FR" sz="1200" b="1" dirty="0" err="1" smtClean="0">
                <a:solidFill>
                  <a:srgbClr val="FF0000"/>
                </a:solidFill>
              </a:rPr>
              <a:t>MPa</a:t>
            </a:r>
            <a:endParaRPr lang="fr-F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1200" dirty="0" smtClean="0">
                <a:solidFill>
                  <a:srgbClr val="FF0000"/>
                </a:solidFill>
              </a:rPr>
              <a:t>on HPR ports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423137" y="1763673"/>
            <a:ext cx="1500556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524000" algn="l"/>
              </a:tabLst>
            </a:pPr>
            <a:r>
              <a:rPr lang="fr-FR" sz="1200" b="1" dirty="0" smtClean="0">
                <a:solidFill>
                  <a:srgbClr val="002060"/>
                </a:solidFill>
              </a:rPr>
              <a:t>Niobium:	</a:t>
            </a:r>
          </a:p>
          <a:p>
            <a:pPr>
              <a:tabLst>
                <a:tab pos="1524000" algn="l"/>
              </a:tabLst>
            </a:pPr>
            <a:r>
              <a:rPr lang="fr-FR" sz="1200" dirty="0" smtClean="0">
                <a:solidFill>
                  <a:srgbClr val="002060"/>
                </a:solidFill>
              </a:rPr>
              <a:t>E = 107 </a:t>
            </a:r>
            <a:r>
              <a:rPr lang="fr-FR" sz="1200" dirty="0" err="1" smtClean="0">
                <a:solidFill>
                  <a:srgbClr val="002060"/>
                </a:solidFill>
              </a:rPr>
              <a:t>GPa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tabLst>
                <a:tab pos="1524000" algn="l"/>
              </a:tabLst>
            </a:pPr>
            <a:r>
              <a:rPr lang="fr-FR" sz="1200" dirty="0" smtClean="0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fr-FR" sz="1200" dirty="0" smtClean="0">
                <a:solidFill>
                  <a:srgbClr val="002060"/>
                </a:solidFill>
              </a:rPr>
              <a:t> = 0,38</a:t>
            </a:r>
          </a:p>
          <a:p>
            <a:pPr>
              <a:tabLst>
                <a:tab pos="1524000" algn="l"/>
              </a:tabLst>
            </a:pPr>
            <a:r>
              <a:rPr lang="fr-FR" sz="1200" dirty="0" err="1" smtClean="0">
                <a:solidFill>
                  <a:srgbClr val="002060"/>
                </a:solidFill>
              </a:rPr>
              <a:t>Re</a:t>
            </a:r>
            <a:r>
              <a:rPr lang="fr-FR" sz="1200" dirty="0" smtClean="0">
                <a:solidFill>
                  <a:srgbClr val="002060"/>
                </a:solidFill>
              </a:rPr>
              <a:t> (20°C) = 50 </a:t>
            </a:r>
            <a:r>
              <a:rPr lang="fr-FR" sz="1200" dirty="0" err="1" smtClean="0">
                <a:solidFill>
                  <a:srgbClr val="002060"/>
                </a:solidFill>
              </a:rPr>
              <a:t>MPa</a:t>
            </a:r>
            <a:endParaRPr lang="fr-FR" sz="1200" dirty="0" smtClean="0">
              <a:solidFill>
                <a:srgbClr val="002060"/>
              </a:solidFill>
            </a:endParaRPr>
          </a:p>
          <a:p>
            <a:pPr>
              <a:tabLst>
                <a:tab pos="1524000" algn="l"/>
              </a:tabLst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>
              <a:tabLst>
                <a:tab pos="1524000" algn="l"/>
              </a:tabLst>
            </a:pPr>
            <a:r>
              <a:rPr lang="fr-FR" sz="1200" b="1" dirty="0" err="1" smtClean="0">
                <a:solidFill>
                  <a:srgbClr val="002060"/>
                </a:solidFill>
              </a:rPr>
              <a:t>Titanium</a:t>
            </a:r>
            <a:r>
              <a:rPr lang="fr-FR" sz="1200" b="1" dirty="0" smtClean="0">
                <a:solidFill>
                  <a:srgbClr val="002060"/>
                </a:solidFill>
              </a:rPr>
              <a:t> grade 2: </a:t>
            </a:r>
          </a:p>
          <a:p>
            <a:pPr>
              <a:tabLst>
                <a:tab pos="1524000" algn="l"/>
              </a:tabLst>
            </a:pPr>
            <a:r>
              <a:rPr lang="fr-FR" sz="1200" dirty="0" smtClean="0">
                <a:solidFill>
                  <a:srgbClr val="002060"/>
                </a:solidFill>
              </a:rPr>
              <a:t>E = 105 </a:t>
            </a:r>
            <a:r>
              <a:rPr lang="fr-FR" sz="1200" dirty="0" err="1" smtClean="0">
                <a:solidFill>
                  <a:srgbClr val="002060"/>
                </a:solidFill>
              </a:rPr>
              <a:t>GPa</a:t>
            </a:r>
            <a:r>
              <a:rPr lang="fr-FR" sz="1200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Symbol" pitchFamily="18" charset="2"/>
              <a:buChar char="n"/>
              <a:tabLst>
                <a:tab pos="1524000" algn="l"/>
              </a:tabLst>
            </a:pPr>
            <a:r>
              <a:rPr lang="fr-FR" sz="1200" dirty="0" smtClean="0">
                <a:solidFill>
                  <a:srgbClr val="002060"/>
                </a:solidFill>
              </a:rPr>
              <a:t>= 0,3 </a:t>
            </a:r>
          </a:p>
          <a:p>
            <a:pPr>
              <a:tabLst>
                <a:tab pos="1524000" algn="l"/>
              </a:tabLst>
            </a:pPr>
            <a:r>
              <a:rPr lang="fr-FR" sz="1200" dirty="0" err="1" smtClean="0">
                <a:solidFill>
                  <a:srgbClr val="002060"/>
                </a:solidFill>
              </a:rPr>
              <a:t>Re</a:t>
            </a:r>
            <a:r>
              <a:rPr lang="fr-FR" sz="1200" dirty="0" smtClean="0">
                <a:solidFill>
                  <a:srgbClr val="002060"/>
                </a:solidFill>
              </a:rPr>
              <a:t> (20°C) = 350 </a:t>
            </a:r>
            <a:r>
              <a:rPr lang="fr-FR" sz="1200" dirty="0" err="1" smtClean="0">
                <a:solidFill>
                  <a:srgbClr val="002060"/>
                </a:solidFill>
              </a:rPr>
              <a:t>MPa</a:t>
            </a:r>
            <a:endParaRPr lang="fr-FR" sz="1200" dirty="0" smtClean="0">
              <a:solidFill>
                <a:srgbClr val="002060"/>
              </a:solidFill>
            </a:endParaRPr>
          </a:p>
        </p:txBody>
      </p:sp>
      <p:pic>
        <p:nvPicPr>
          <p:cNvPr id="29" name="Image 28" descr="leaktes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594" y="2923828"/>
            <a:ext cx="2730702" cy="219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Image 29" descr="leaktes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3453" y="4526453"/>
            <a:ext cx="2696732" cy="217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ZoneTexte 30"/>
          <p:cNvSpPr txBox="1"/>
          <p:nvPr/>
        </p:nvSpPr>
        <p:spPr>
          <a:xfrm>
            <a:off x="246185" y="1551356"/>
            <a:ext cx="2688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Hypothesis</a:t>
            </a:r>
            <a:r>
              <a:rPr lang="fr-FR" sz="1200" b="1" dirty="0" smtClean="0"/>
              <a:t> :</a:t>
            </a:r>
          </a:p>
          <a:p>
            <a:pPr>
              <a:buFont typeface="Arial" pitchFamily="34" charset="0"/>
              <a:buChar char="•"/>
              <a:tabLst>
                <a:tab pos="179388" algn="l"/>
              </a:tabLst>
            </a:pPr>
            <a:r>
              <a:rPr lang="fr-FR" sz="1200" dirty="0" smtClean="0"/>
              <a:t>	</a:t>
            </a:r>
            <a:r>
              <a:rPr lang="fr-FR" sz="1200" i="1" dirty="0" err="1" smtClean="0"/>
              <a:t>Loads</a:t>
            </a:r>
            <a:r>
              <a:rPr lang="fr-FR" sz="1200" dirty="0" smtClean="0"/>
              <a:t>:</a:t>
            </a:r>
          </a:p>
          <a:p>
            <a:pPr>
              <a:tabLst>
                <a:tab pos="358775" algn="l"/>
              </a:tabLst>
            </a:pPr>
            <a:r>
              <a:rPr lang="fr-FR" sz="1200" dirty="0" smtClean="0"/>
              <a:t>	</a:t>
            </a:r>
            <a:r>
              <a:rPr lang="fr-FR" sz="1200" dirty="0" err="1" smtClean="0"/>
              <a:t>Cavity</a:t>
            </a:r>
            <a:r>
              <a:rPr lang="fr-FR" sz="1200" dirty="0" smtClean="0"/>
              <a:t> </a:t>
            </a:r>
            <a:r>
              <a:rPr lang="fr-FR" sz="1200" dirty="0" err="1" smtClean="0"/>
              <a:t>walls</a:t>
            </a:r>
            <a:r>
              <a:rPr lang="fr-FR" sz="1200" dirty="0" smtClean="0"/>
              <a:t> : </a:t>
            </a:r>
            <a:r>
              <a:rPr lang="fr-FR" sz="1200" dirty="0" err="1" smtClean="0"/>
              <a:t>Pext</a:t>
            </a:r>
            <a:r>
              <a:rPr lang="fr-FR" sz="1200" dirty="0" smtClean="0"/>
              <a:t> = </a:t>
            </a:r>
            <a:r>
              <a:rPr lang="fr-FR" sz="1200" b="1" dirty="0" smtClean="0">
                <a:solidFill>
                  <a:srgbClr val="0000FF"/>
                </a:solidFill>
              </a:rPr>
              <a:t>1 bar</a:t>
            </a:r>
          </a:p>
          <a:p>
            <a:pPr>
              <a:buFont typeface="Arial" pitchFamily="34" charset="0"/>
              <a:buChar char="•"/>
              <a:tabLst>
                <a:tab pos="179388" algn="l"/>
              </a:tabLst>
            </a:pPr>
            <a:r>
              <a:rPr lang="fr-FR" sz="1200" dirty="0" smtClean="0"/>
              <a:t>	</a:t>
            </a:r>
            <a:r>
              <a:rPr lang="fr-FR" sz="1200" i="1" dirty="0" err="1" smtClean="0"/>
              <a:t>Boundary</a:t>
            </a:r>
            <a:r>
              <a:rPr lang="fr-FR" sz="1200" i="1" dirty="0" smtClean="0"/>
              <a:t> conditions</a:t>
            </a:r>
            <a:r>
              <a:rPr lang="fr-FR" sz="1200" dirty="0" smtClean="0"/>
              <a:t>:</a:t>
            </a:r>
          </a:p>
          <a:p>
            <a:pPr>
              <a:tabLst>
                <a:tab pos="358775" algn="l"/>
              </a:tabLst>
            </a:pPr>
            <a:r>
              <a:rPr lang="fr-FR" sz="1200" dirty="0" smtClean="0"/>
              <a:t>	</a:t>
            </a:r>
            <a:r>
              <a:rPr lang="fr-FR" sz="1200" dirty="0" err="1" smtClean="0"/>
              <a:t>Only</a:t>
            </a:r>
            <a:r>
              <a:rPr lang="fr-FR" sz="1200" dirty="0" smtClean="0"/>
              <a:t> </a:t>
            </a:r>
            <a:r>
              <a:rPr lang="fr-FR" sz="1200" b="1" dirty="0" smtClean="0"/>
              <a:t>one</a:t>
            </a:r>
            <a:r>
              <a:rPr lang="fr-FR" sz="1200" dirty="0" smtClean="0"/>
              <a:t> </a:t>
            </a:r>
            <a:r>
              <a:rPr lang="fr-FR" sz="1200" b="1" dirty="0" smtClean="0"/>
              <a:t>end</a:t>
            </a:r>
            <a:r>
              <a:rPr lang="fr-FR" sz="1200" dirty="0" smtClean="0"/>
              <a:t> </a:t>
            </a:r>
            <a:r>
              <a:rPr lang="fr-FR" sz="1200" dirty="0" err="1" smtClean="0"/>
              <a:t>beam</a:t>
            </a:r>
            <a:r>
              <a:rPr lang="fr-FR" sz="1200" dirty="0" smtClean="0"/>
              <a:t> tube </a:t>
            </a:r>
            <a:r>
              <a:rPr lang="fr-FR" sz="1200" b="1" dirty="0" err="1" smtClean="0"/>
              <a:t>fixed</a:t>
            </a:r>
            <a:endParaRPr lang="fr-FR" sz="12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356337" y="3787427"/>
            <a:ext cx="1031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fr-FR" sz="1200" b="1" dirty="0" smtClean="0">
                <a:solidFill>
                  <a:srgbClr val="FF0000"/>
                </a:solidFill>
              </a:rPr>
              <a:t> = 30 </a:t>
            </a:r>
            <a:r>
              <a:rPr lang="fr-FR" sz="1200" b="1" dirty="0" err="1" smtClean="0">
                <a:solidFill>
                  <a:srgbClr val="FF0000"/>
                </a:solidFill>
              </a:rPr>
              <a:t>MPa</a:t>
            </a:r>
            <a:endParaRPr lang="fr-FR" sz="1200" b="1" dirty="0">
              <a:solidFill>
                <a:srgbClr val="FF000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10800000">
            <a:off x="1926494" y="3849950"/>
            <a:ext cx="422029" cy="11505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395905" y="877459"/>
          <a:ext cx="2664296" cy="28618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/>
                <a:gridCol w="1008112"/>
              </a:tblGrid>
              <a:tr h="26016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ANSYS</a:t>
                      </a:r>
                      <a:endParaRPr lang="fr-FR" sz="1200" b="1" dirty="0"/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Frequency [MHz]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352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Beta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0.5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Bpk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Eacc</a:t>
                      </a:r>
                      <a:r>
                        <a:rPr lang="en-GB" sz="1200" dirty="0"/>
                        <a:t> [</a:t>
                      </a:r>
                      <a:r>
                        <a:rPr lang="en-GB" sz="1200" dirty="0" err="1"/>
                        <a:t>mT</a:t>
                      </a:r>
                      <a:r>
                        <a:rPr lang="en-GB" sz="1200" dirty="0"/>
                        <a:t>/(MV/m)]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/>
                        <a:t>7,08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Epk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Eacc</a:t>
                      </a:r>
                      <a:r>
                        <a:rPr lang="en-GB" sz="1200" dirty="0"/>
                        <a:t>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4.4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 [Ohm]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130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r/Q [Ohms]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407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Lacc</a:t>
                      </a:r>
                      <a:r>
                        <a:rPr lang="en-GB" sz="1200" dirty="0"/>
                        <a:t> = </a:t>
                      </a:r>
                      <a:r>
                        <a:rPr lang="en-GB" sz="1200" dirty="0" err="1"/>
                        <a:t>Ngap.b.l</a:t>
                      </a:r>
                      <a:r>
                        <a:rPr lang="en-GB" sz="1200" dirty="0"/>
                        <a:t>/2 [</a:t>
                      </a:r>
                      <a:r>
                        <a:rPr lang="en-GB" sz="1200" dirty="0" smtClean="0"/>
                        <a:t>m]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/>
                        <a:t>0.6386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Temperature (K)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2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Q</a:t>
                      </a:r>
                      <a:r>
                        <a:rPr lang="en-GB" sz="1200" baseline="-25000" dirty="0" smtClean="0"/>
                        <a:t>0 </a:t>
                      </a:r>
                      <a:r>
                        <a:rPr lang="en-GB" sz="1200" dirty="0" smtClean="0"/>
                        <a:t>Cu@ 300K</a:t>
                      </a:r>
                      <a:endParaRPr lang="fr-F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latin typeface="Calibri"/>
                          <a:ea typeface="Calibri"/>
                          <a:cs typeface="Times New Roman"/>
                        </a:rPr>
                        <a:t>27042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Q</a:t>
                      </a:r>
                      <a:r>
                        <a:rPr lang="en-GB" sz="1200" baseline="-25000" dirty="0" smtClean="0"/>
                        <a:t>0 </a:t>
                      </a:r>
                      <a:r>
                        <a:rPr lang="en-GB" sz="1200" dirty="0" err="1" smtClean="0"/>
                        <a:t>Nb</a:t>
                      </a:r>
                      <a:r>
                        <a:rPr lang="en-GB" sz="1200" dirty="0" smtClean="0"/>
                        <a:t>@ 2K</a:t>
                      </a:r>
                      <a:endParaRPr lang="fr-F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1.22*10</a:t>
                      </a:r>
                      <a:r>
                        <a:rPr lang="en-US" sz="1200" b="1" baseline="30000" dirty="0" smtClean="0"/>
                        <a:t>10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267712" y="-1"/>
            <a:ext cx="687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ANSYS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0062" y="941313"/>
            <a:ext cx="4147169" cy="27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image3.png"/>
          <p:cNvPicPr>
            <a:picLocks noChangeAspect="1"/>
          </p:cNvPicPr>
          <p:nvPr/>
        </p:nvPicPr>
        <p:blipFill>
          <a:blip r:embed="rId3" cstate="print"/>
          <a:srcRect l="2177" t="3380" r="3652" b="6986"/>
          <a:stretch>
            <a:fillRect/>
          </a:stretch>
        </p:blipFill>
        <p:spPr>
          <a:xfrm>
            <a:off x="512957" y="3836020"/>
            <a:ext cx="3858322" cy="275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 13" descr="image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39629" y="3813715"/>
            <a:ext cx="3858322" cy="275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14416" y="1964785"/>
          <a:ext cx="8129345" cy="29346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71388"/>
                <a:gridCol w="1357957"/>
              </a:tblGrid>
              <a:tr h="364347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Mechanical</a:t>
                      </a:r>
                      <a:r>
                        <a:rPr lang="en-US" baseline="0" noProof="0" dirty="0" smtClean="0"/>
                        <a:t> characteristics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137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 with donut on each end-cap</a:t>
                      </a: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1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Stiffness of the cavity 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Kcav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[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/mm]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11.8</a:t>
                      </a:r>
                    </a:p>
                  </a:txBody>
                  <a:tcPr anchor="ctr" horzOverflow="overflow"/>
                </a:tc>
              </a:tr>
              <a:tr h="51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 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[kHz/mm]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200</a:t>
                      </a:r>
                    </a:p>
                  </a:txBody>
                  <a:tcPr anchor="ctr" horzOverflow="overflow"/>
                </a:tc>
              </a:tr>
              <a:tr h="51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due to the pressure K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[Hz/mbar] (free ends) 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-141.</a:t>
                      </a:r>
                      <a:endParaRPr lang="fr-FR" sz="2000" dirty="0"/>
                    </a:p>
                  </a:txBody>
                  <a:tcPr anchor="ctr" horzOverflow="overflow"/>
                </a:tc>
              </a:tr>
              <a:tr h="51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due to the pressure K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[Hz/mbar] (fixed ends) 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4.2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946031" y="-1"/>
            <a:ext cx="719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-RF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coupling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8253" y="1538337"/>
            <a:ext cx="5207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Numerical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analysis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performed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with</a:t>
            </a:r>
            <a:r>
              <a:rPr lang="fr-FR" b="1" i="1" dirty="0" smtClean="0">
                <a:solidFill>
                  <a:srgbClr val="7030A0"/>
                </a:solidFill>
              </a:rPr>
              <a:t> ANSYS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18648" y="4938249"/>
            <a:ext cx="635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Remark</a:t>
            </a:r>
            <a:r>
              <a:rPr lang="fr-FR" sz="1400" i="1" dirty="0" smtClean="0"/>
              <a:t>: Connections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helium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vessel</a:t>
            </a:r>
            <a:r>
              <a:rPr lang="fr-FR" sz="1400" i="1" dirty="0" smtClean="0"/>
              <a:t> not </a:t>
            </a:r>
            <a:r>
              <a:rPr lang="fr-FR" sz="1400" i="1" dirty="0" err="1" smtClean="0"/>
              <a:t>taken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into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account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7778" y="1311215"/>
            <a:ext cx="4067047" cy="296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ZoneTexte 10"/>
          <p:cNvSpPr txBox="1"/>
          <p:nvPr/>
        </p:nvSpPr>
        <p:spPr>
          <a:xfrm>
            <a:off x="1449239" y="-1"/>
            <a:ext cx="7694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</a:t>
            </a:r>
            <a:r>
              <a:rPr lang="fr-F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fr-F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change due to Lorentz </a:t>
            </a:r>
            <a:r>
              <a:rPr lang="fr-FR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detuning</a:t>
            </a:r>
            <a:endParaRPr lang="fr-F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6752" y="4282516"/>
            <a:ext cx="430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Numerical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analysis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performed</a:t>
            </a:r>
            <a:r>
              <a:rPr lang="fr-FR" b="1" i="1" dirty="0" smtClean="0">
                <a:solidFill>
                  <a:srgbClr val="7030A0"/>
                </a:solidFill>
              </a:rPr>
              <a:t> </a:t>
            </a:r>
            <a:r>
              <a:rPr lang="fr-FR" b="1" i="1" dirty="0" err="1" smtClean="0">
                <a:solidFill>
                  <a:srgbClr val="7030A0"/>
                </a:solidFill>
              </a:rPr>
              <a:t>with</a:t>
            </a:r>
            <a:r>
              <a:rPr lang="fr-FR" b="1" i="1" dirty="0" smtClean="0">
                <a:solidFill>
                  <a:srgbClr val="7030A0"/>
                </a:solidFill>
              </a:rPr>
              <a:t> ANSYS</a:t>
            </a:r>
            <a:endParaRPr lang="fr-FR" b="1" i="1" dirty="0">
              <a:solidFill>
                <a:srgbClr val="7030A0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544444" y="4723344"/>
          <a:ext cx="8129345" cy="17078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40510"/>
                <a:gridCol w="1788835"/>
              </a:tblGrid>
              <a:tr h="4368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Lorentz Factor: </a:t>
                      </a:r>
                      <a:r>
                        <a:rPr lang="fr-FR" sz="1800" b="1" dirty="0" smtClean="0"/>
                        <a:t>K</a:t>
                      </a:r>
                      <a:r>
                        <a:rPr lang="fr-FR" sz="1800" b="1" baseline="-25000" dirty="0" smtClean="0"/>
                        <a:t>L</a:t>
                      </a:r>
                      <a:r>
                        <a:rPr lang="fr-FR" sz="1800" b="1" dirty="0" smtClean="0"/>
                        <a:t> = </a:t>
                      </a:r>
                      <a:r>
                        <a:rPr lang="fr-FR" sz="1800" b="1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fr-FR" sz="1800" b="1" dirty="0" err="1" smtClean="0"/>
                        <a:t>f</a:t>
                      </a:r>
                      <a:r>
                        <a:rPr lang="fr-FR" sz="1800" b="1" dirty="0" smtClean="0"/>
                        <a:t> / </a:t>
                      </a:r>
                      <a:r>
                        <a:rPr lang="fr-FR" sz="1800" b="1" dirty="0" err="1" smtClean="0"/>
                        <a:t>E²acc</a:t>
                      </a:r>
                      <a:endParaRPr lang="fr-FR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</a:tr>
              <a:tr h="3556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 with donut ribs</a:t>
                      </a:r>
                      <a:endParaRPr lang="fr-FR" sz="2000" b="1" dirty="0" smtClean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5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(free ends)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-11</a:t>
                      </a:r>
                    </a:p>
                  </a:txBody>
                  <a:tcPr anchor="ctr" horzOverflow="overflow"/>
                </a:tc>
              </a:tr>
              <a:tr h="478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20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20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(fixed ends)</a:t>
                      </a:r>
                      <a:endParaRPr kumimoji="0" lang="en-US" sz="2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-3.7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915378" y="1461820"/>
            <a:ext cx="230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u="sng" dirty="0" smtClean="0"/>
              <a:t>Pressure on </a:t>
            </a:r>
            <a:r>
              <a:rPr lang="fr-FR" sz="1200" i="1" u="sng" dirty="0" err="1" smtClean="0"/>
              <a:t>cavity</a:t>
            </a:r>
            <a:r>
              <a:rPr lang="fr-FR" sz="1200" i="1" u="sng" dirty="0" smtClean="0"/>
              <a:t> </a:t>
            </a:r>
            <a:r>
              <a:rPr lang="fr-FR" sz="1200" i="1" u="sng" dirty="0" err="1" smtClean="0"/>
              <a:t>walls</a:t>
            </a:r>
            <a:r>
              <a:rPr lang="fr-FR" sz="1200" i="1" u="sng" dirty="0" smtClean="0"/>
              <a:t> (Pa)</a:t>
            </a:r>
            <a:endParaRPr lang="fr-FR" sz="1200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6432403" y="1986457"/>
            <a:ext cx="20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Pmax</a:t>
            </a:r>
            <a:r>
              <a:rPr lang="fr-FR" sz="1000" dirty="0" smtClean="0"/>
              <a:t> = 628 Pa (Push out)</a:t>
            </a:r>
            <a:endParaRPr lang="fr-FR" sz="1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026515" y="3597564"/>
            <a:ext cx="20962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Pmin</a:t>
            </a:r>
            <a:r>
              <a:rPr lang="fr-FR" sz="1000" dirty="0" smtClean="0"/>
              <a:t> = -2450 Pa (Pull in)</a:t>
            </a:r>
            <a:endParaRPr lang="fr-FR" sz="1000" dirty="0"/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7097164" y="2348679"/>
            <a:ext cx="297401" cy="80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5490046" y="3260271"/>
            <a:ext cx="428865" cy="288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79220" y="1989622"/>
            <a:ext cx="2743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u="sng" dirty="0" smtClean="0"/>
              <a:t>For </a:t>
            </a:r>
            <a:r>
              <a:rPr lang="fr-FR" b="1" i="1" u="sng" dirty="0" err="1" smtClean="0"/>
              <a:t>Eacc</a:t>
            </a:r>
            <a:r>
              <a:rPr lang="fr-FR" b="1" i="1" u="sng" dirty="0" smtClean="0"/>
              <a:t> = 8 MV/m 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1264355" y="2332277"/>
            <a:ext cx="2166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8525"/>
            <a:r>
              <a:rPr lang="fr-FR" sz="1200" dirty="0" err="1" smtClean="0"/>
              <a:t>Emax</a:t>
            </a:r>
            <a:r>
              <a:rPr lang="fr-FR" sz="1200" dirty="0" smtClean="0"/>
              <a:t> = 35 MV/m</a:t>
            </a:r>
          </a:p>
          <a:p>
            <a:pPr defTabSz="898525"/>
            <a:r>
              <a:rPr lang="fr-FR" sz="1200" dirty="0" err="1" smtClean="0"/>
              <a:t>Bmax</a:t>
            </a:r>
            <a:r>
              <a:rPr lang="fr-FR" sz="1200" dirty="0" smtClean="0"/>
              <a:t> = 57 </a:t>
            </a:r>
            <a:r>
              <a:rPr lang="fr-FR" sz="1200" dirty="0" err="1" smtClean="0"/>
              <a:t>mT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5235049" y="884066"/>
            <a:ext cx="335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Lorentz pressure: P = ¼ (µ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H² - </a:t>
            </a:r>
            <a:r>
              <a:rPr lang="fr-FR" sz="1600" dirty="0" smtClean="0">
                <a:latin typeface="Symbol" pitchFamily="18" charset="2"/>
              </a:rPr>
              <a:t>e</a:t>
            </a:r>
            <a:r>
              <a:rPr lang="fr-FR" sz="1600" baseline="-25000" dirty="0" smtClean="0"/>
              <a:t>0</a:t>
            </a:r>
            <a:r>
              <a:rPr lang="fr-FR" sz="1600" dirty="0" smtClean="0"/>
              <a:t> E²)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35691" y="6401119"/>
            <a:ext cx="4882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Remark</a:t>
            </a:r>
            <a:r>
              <a:rPr lang="fr-FR" sz="1400" i="1" dirty="0" smtClean="0"/>
              <a:t>: Connections </a:t>
            </a:r>
            <a:r>
              <a:rPr lang="fr-FR" sz="1400" i="1" dirty="0" err="1" smtClean="0"/>
              <a:t>with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helium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vessel</a:t>
            </a:r>
            <a:r>
              <a:rPr lang="fr-FR" sz="1400" i="1" dirty="0" smtClean="0"/>
              <a:t> not </a:t>
            </a:r>
            <a:r>
              <a:rPr lang="fr-FR" sz="1400" i="1" dirty="0" err="1" smtClean="0"/>
              <a:t>taken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into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account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Outline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8607188" cy="42165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 few)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specifications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and MYRRHA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spoke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cavities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RF design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Preliminary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mechanical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calculations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MYRRHA (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P.Duchesne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6927" y="0"/>
            <a:ext cx="75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pressure of 1 bar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572" y="2705540"/>
            <a:ext cx="3744000" cy="30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15" y="2706560"/>
            <a:ext cx="3744000" cy="30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77334" y="1005440"/>
            <a:ext cx="6683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Cavity without helium vessel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Boundary conditions: one free end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No external ribs, nor stiffeners…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59760" y="2283889"/>
            <a:ext cx="335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Stresses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b="1" dirty="0" smtClean="0"/>
              <a:t>Nb = 3mm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72962" y="2300822"/>
            <a:ext cx="335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Stresses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b="1" dirty="0" smtClean="0"/>
              <a:t>Nb = 4mm</a:t>
            </a:r>
            <a:endParaRPr lang="fr-F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014139" y="2765780"/>
            <a:ext cx="3093156" cy="46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fr-FR" b="1" dirty="0" smtClean="0">
                <a:solidFill>
                  <a:srgbClr val="FF0000"/>
                </a:solidFill>
              </a:rPr>
              <a:t> &gt; 50 </a:t>
            </a:r>
            <a:r>
              <a:rPr lang="fr-FR" b="1" dirty="0" err="1" smtClean="0">
                <a:solidFill>
                  <a:srgbClr val="FF0000"/>
                </a:solidFill>
              </a:rPr>
              <a:t>MPa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869244" y="3499556"/>
            <a:ext cx="508000" cy="11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792133" y="3505200"/>
            <a:ext cx="508000" cy="11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42165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 few)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specifications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and MYRRHA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spoke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cavities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RF design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Mechanical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calculations</a:t>
            </a:r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6927" y="0"/>
            <a:ext cx="75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pressure of 1 bar (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7334" y="1016729"/>
            <a:ext cx="6683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Cavity without helium vessel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Boundary conditions: one free end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External stiffener on each end-caps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Niobium and stiffeners thickness: 3mm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45271" y="2588692"/>
            <a:ext cx="335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Displacements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308429" y="2583045"/>
            <a:ext cx="3355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Stresses</a:t>
            </a:r>
            <a:endParaRPr lang="fr-F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5407383" y="4955825"/>
            <a:ext cx="3093156" cy="46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In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: stresses &gt; 50 </a:t>
            </a:r>
            <a:r>
              <a:rPr lang="fr-FR" b="1" dirty="0" err="1" smtClean="0">
                <a:solidFill>
                  <a:srgbClr val="FF0000"/>
                </a:solidFill>
              </a:rPr>
              <a:t>MPa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4" y="3011843"/>
            <a:ext cx="3744000" cy="30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982" y="3019250"/>
            <a:ext cx="3744000" cy="30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725333" y="5531558"/>
            <a:ext cx="2393245" cy="462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59 </a:t>
            </a:r>
            <a:r>
              <a:rPr lang="fr-FR" b="1" dirty="0" err="1" smtClean="0">
                <a:solidFill>
                  <a:srgbClr val="FF0000"/>
                </a:solidFill>
              </a:rPr>
              <a:t>MPa</a:t>
            </a:r>
            <a:r>
              <a:rPr lang="fr-FR" b="1" dirty="0" smtClean="0">
                <a:solidFill>
                  <a:srgbClr val="FF0000"/>
                </a:solidFill>
              </a:rPr>
              <a:t> on </a:t>
            </a:r>
            <a:r>
              <a:rPr lang="fr-FR" b="1" dirty="0" err="1" smtClean="0">
                <a:solidFill>
                  <a:srgbClr val="FF0000"/>
                </a:solidFill>
              </a:rPr>
              <a:t>stiffener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102578" y="5046133"/>
            <a:ext cx="733778" cy="4628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56012" y="2524567"/>
            <a:ext cx="5796255" cy="27392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THANK YOU FOR YOUR ATTENTION</a:t>
            </a:r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Specifications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cavities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79904" y="1588658"/>
          <a:ext cx="8169591" cy="40599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27132"/>
                <a:gridCol w="2032317"/>
                <a:gridCol w="1910142"/>
              </a:tblGrid>
              <a:tr h="260168">
                <a:tc>
                  <a:txBody>
                    <a:bodyPr/>
                    <a:lstStyle/>
                    <a:p>
                      <a:endParaRPr lang="fr-FR" sz="1800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andara" pitchFamily="34" charset="0"/>
                        </a:rPr>
                        <a:t>ESS</a:t>
                      </a:r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andara" pitchFamily="34" charset="0"/>
                        </a:rPr>
                        <a:t>MYRRHA</a:t>
                      </a:r>
                      <a:endParaRPr lang="fr-FR" sz="1800" b="1" dirty="0">
                        <a:latin typeface="Candara" pitchFamily="34" charset="0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Double-</a:t>
                      </a:r>
                      <a:r>
                        <a:rPr lang="fr-FR" sz="1800" b="1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spoke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Single-</a:t>
                      </a:r>
                      <a:r>
                        <a:rPr lang="fr-FR" sz="1800" b="1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Spoke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Beam</a:t>
                      </a:r>
                      <a:r>
                        <a:rPr lang="fr-FR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mode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Pulsed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CW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ndara" pitchFamily="34" charset="0"/>
                        </a:rPr>
                        <a:t>Frequency [MHz] 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ndara" pitchFamily="34" charset="0"/>
                        </a:rPr>
                        <a:t>352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352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ndara" pitchFamily="34" charset="0"/>
                        </a:rPr>
                        <a:t>Beta </a:t>
                      </a:r>
                      <a:r>
                        <a:rPr lang="en-US" sz="1800" dirty="0" smtClean="0">
                          <a:latin typeface="Candara" pitchFamily="34" charset="0"/>
                        </a:rPr>
                        <a:t>optimal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ndara" pitchFamily="34" charset="0"/>
                        </a:rPr>
                        <a:t>0.50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0.37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Candara" pitchFamily="34" charset="0"/>
                        </a:rPr>
                        <a:t>Bpk</a:t>
                      </a:r>
                      <a:r>
                        <a:rPr lang="en-GB" sz="1800" baseline="0" dirty="0" smtClean="0">
                          <a:latin typeface="Candara" pitchFamily="34" charset="0"/>
                        </a:rPr>
                        <a:t>  [</a:t>
                      </a:r>
                      <a:r>
                        <a:rPr lang="en-GB" sz="1800" baseline="0" dirty="0" err="1" smtClean="0">
                          <a:latin typeface="Candara" pitchFamily="34" charset="0"/>
                        </a:rPr>
                        <a:t>mT</a:t>
                      </a:r>
                      <a:r>
                        <a:rPr lang="en-GB" sz="1800" baseline="0" dirty="0" smtClean="0">
                          <a:latin typeface="Candara" pitchFamily="34" charset="0"/>
                        </a:rPr>
                        <a:t>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50 to 70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latin typeface="Candara" pitchFamily="34" charset="0"/>
                        </a:rPr>
                        <a:t>Epk</a:t>
                      </a:r>
                      <a:r>
                        <a:rPr lang="en-GB" sz="1800" dirty="0" smtClean="0">
                          <a:latin typeface="Candara" pitchFamily="34" charset="0"/>
                        </a:rPr>
                        <a:t> [MV/m]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latin typeface="Candara" pitchFamily="34" charset="0"/>
                        </a:rPr>
                        <a:t>35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25 to 35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Candara" pitchFamily="34" charset="0"/>
                        </a:rPr>
                        <a:t>Temperature (K) 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ndara" pitchFamily="34" charset="0"/>
                        </a:rPr>
                        <a:t>2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Nominal gradient </a:t>
                      </a:r>
                      <a:r>
                        <a:rPr lang="fr-FR" sz="18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Ea</a:t>
                      </a:r>
                      <a:r>
                        <a:rPr lang="fr-FR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[MV/m]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5 to 6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Beam</a:t>
                      </a:r>
                      <a:r>
                        <a:rPr lang="fr-FR" sz="18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tube </a:t>
                      </a:r>
                      <a:r>
                        <a:rPr lang="fr-FR" sz="1800" baseline="0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diameter</a:t>
                      </a:r>
                      <a:r>
                        <a:rPr lang="fr-FR" sz="18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[mm]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50</a:t>
                      </a:r>
                      <a:r>
                        <a:rPr lang="fr-FR" sz="1800" b="1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(min)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50 (min) to 60 (</a:t>
                      </a:r>
                      <a:r>
                        <a:rPr lang="fr-FR" sz="1800" b="1" dirty="0" err="1" smtClean="0">
                          <a:latin typeface="Candara" pitchFamily="34" charset="0"/>
                          <a:ea typeface="Calibri"/>
                          <a:cs typeface="Times New Roman"/>
                        </a:rPr>
                        <a:t>ideal</a:t>
                      </a: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 max</a:t>
                      </a:r>
                      <a:r>
                        <a:rPr lang="fr-FR" sz="18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[kW]</a:t>
                      </a:r>
                      <a:endParaRPr lang="fr-FR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300 (450 upgrade)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&lt;10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Lacc</a:t>
                      </a:r>
                      <a:r>
                        <a:rPr lang="fr-FR" baseline="0" dirty="0" smtClean="0"/>
                        <a:t> (</a:t>
                      </a:r>
                      <a:r>
                        <a:rPr lang="fr-FR" dirty="0" smtClean="0"/>
                        <a:t>=beta optimal x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nb of gaps x c / f) [m]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0.639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0.158</a:t>
                      </a:r>
                      <a:endParaRPr lang="fr-FR" sz="18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42165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 few)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specifications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and MYRRHA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spoke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cavities</a:t>
            </a:r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RF design</a:t>
            </a:r>
          </a:p>
          <a:p>
            <a:endParaRPr lang="fr-FR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Mechanical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calculations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for ESS (</a:t>
            </a:r>
            <a:r>
              <a:rPr lang="fr-FR" sz="2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P.Duchesne</a:t>
            </a: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ESS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218" y="966698"/>
            <a:ext cx="7848872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latin typeface="Candara" pitchFamily="34" charset="0"/>
              </a:rPr>
              <a:t>Main goal:</a:t>
            </a:r>
          </a:p>
          <a:p>
            <a:r>
              <a:rPr lang="fr-FR" sz="2000" b="1" dirty="0" err="1" smtClean="0">
                <a:latin typeface="Candara" pitchFamily="34" charset="0"/>
              </a:rPr>
              <a:t>Epk</a:t>
            </a:r>
            <a:r>
              <a:rPr lang="fr-FR" sz="2000" b="1" dirty="0" smtClean="0">
                <a:latin typeface="Candara" pitchFamily="34" charset="0"/>
              </a:rPr>
              <a:t>/</a:t>
            </a:r>
            <a:r>
              <a:rPr lang="fr-FR" sz="2000" b="1" dirty="0" err="1" smtClean="0">
                <a:latin typeface="Candara" pitchFamily="34" charset="0"/>
              </a:rPr>
              <a:t>Eacc</a:t>
            </a:r>
            <a:r>
              <a:rPr lang="fr-FR" sz="2000" b="1" dirty="0" smtClean="0">
                <a:latin typeface="Candara" pitchFamily="34" charset="0"/>
              </a:rPr>
              <a:t> &lt; 4.5</a:t>
            </a:r>
          </a:p>
          <a:p>
            <a:r>
              <a:rPr lang="fr-FR" sz="2000" b="1" dirty="0" err="1" smtClean="0">
                <a:latin typeface="Candara" pitchFamily="34" charset="0"/>
              </a:rPr>
              <a:t>Bpk</a:t>
            </a:r>
            <a:r>
              <a:rPr lang="fr-FR" sz="2000" b="1" dirty="0" smtClean="0">
                <a:latin typeface="Candara" pitchFamily="34" charset="0"/>
              </a:rPr>
              <a:t>/</a:t>
            </a:r>
            <a:r>
              <a:rPr lang="fr-FR" sz="2000" b="1" dirty="0" err="1" smtClean="0">
                <a:latin typeface="Candara" pitchFamily="34" charset="0"/>
              </a:rPr>
              <a:t>Eacc</a:t>
            </a:r>
            <a:r>
              <a:rPr lang="fr-FR" sz="2000" b="1" dirty="0" smtClean="0">
                <a:latin typeface="Candara" pitchFamily="34" charset="0"/>
              </a:rPr>
              <a:t> (</a:t>
            </a:r>
            <a:r>
              <a:rPr lang="fr-FR" sz="2000" b="1" dirty="0" err="1" smtClean="0">
                <a:latin typeface="Candara" pitchFamily="34" charset="0"/>
              </a:rPr>
              <a:t>mT</a:t>
            </a:r>
            <a:r>
              <a:rPr lang="fr-FR" sz="2000" b="1" dirty="0" smtClean="0">
                <a:latin typeface="Candara" pitchFamily="34" charset="0"/>
              </a:rPr>
              <a:t>/MV/m) &lt; 8.8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0514" y="1905000"/>
            <a:ext cx="7853370" cy="4953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fr-FR" sz="2000" b="1" dirty="0" smtClean="0">
              <a:latin typeface="Candara" pitchFamily="34" charset="0"/>
              <a:cs typeface="Kaling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FR" sz="2000" b="1" dirty="0" smtClean="0">
                <a:latin typeface="Candara" pitchFamily="34" charset="0"/>
                <a:cs typeface="Kalinga" pitchFamily="34" charset="0"/>
              </a:rPr>
              <a:t>CST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</a:rPr>
              <a:t>MicroWave</a:t>
            </a:r>
            <a:r>
              <a:rPr lang="fr-FR" sz="2000" b="1" dirty="0" smtClean="0">
                <a:latin typeface="Candara" pitchFamily="34" charset="0"/>
                <a:cs typeface="Kalinga" pitchFamily="34" charset="0"/>
              </a:rPr>
              <a:t> Studio 2011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Model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created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with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the 3D CAD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tools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of MWS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Symetries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: ¼, BC: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Magnetic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planes, Nb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meshcells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~100 000points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1st mode </a:t>
            </a:r>
            <a:r>
              <a:rPr lang="fr-FR" sz="2000" b="1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calculated</a:t>
            </a:r>
            <a:r>
              <a:rPr lang="fr-FR" sz="2000" b="1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(TM010)</a:t>
            </a:r>
            <a:endParaRPr lang="en-GB" sz="2000" b="1" dirty="0" smtClean="0">
              <a:latin typeface="Candara" pitchFamily="34" charset="0"/>
              <a:cs typeface="Kalinga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n-GB" sz="2000" b="1" dirty="0" smtClean="0">
              <a:latin typeface="Candara" pitchFamily="34" charset="0"/>
              <a:cs typeface="Kalinga" pitchFamily="34" charset="0"/>
              <a:sym typeface="Wingdings" pitchFamily="2" charset="2"/>
            </a:endParaRPr>
          </a:p>
          <a:p>
            <a:endParaRPr lang="en-GB" sz="2000" b="1" dirty="0" smtClean="0">
              <a:latin typeface="Candara" pitchFamily="34" charset="0"/>
              <a:cs typeface="Kalinga" pitchFamily="34" charset="0"/>
              <a:sym typeface="Wingdings" pitchFamily="2" charset="2"/>
            </a:endParaRPr>
          </a:p>
          <a:p>
            <a:pPr>
              <a:buFontTx/>
              <a:buChar char="-"/>
            </a:pPr>
            <a:endParaRPr lang="en-GB" sz="2000" b="1" dirty="0">
              <a:latin typeface="Candara" pitchFamily="34" charset="0"/>
              <a:cs typeface="Kaling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32213" t="4595" r="33975" b="55"/>
          <a:stretch>
            <a:fillRect/>
          </a:stretch>
        </p:blipFill>
        <p:spPr bwMode="auto">
          <a:xfrm>
            <a:off x="304801" y="3996349"/>
            <a:ext cx="29077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e 18"/>
          <p:cNvGrpSpPr/>
          <p:nvPr/>
        </p:nvGrpSpPr>
        <p:grpSpPr>
          <a:xfrm>
            <a:off x="4617156" y="3714046"/>
            <a:ext cx="4267200" cy="2946400"/>
            <a:chOff x="4283968" y="2636912"/>
            <a:chExt cx="3384376" cy="2070794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6972"/>
            <a:stretch>
              <a:fillRect/>
            </a:stretch>
          </p:blipFill>
          <p:spPr bwMode="auto">
            <a:xfrm>
              <a:off x="4283968" y="2647309"/>
              <a:ext cx="3384376" cy="206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Connecteur droit 11"/>
            <p:cNvCxnSpPr/>
            <p:nvPr/>
          </p:nvCxnSpPr>
          <p:spPr bwMode="auto">
            <a:xfrm>
              <a:off x="4860032" y="2636912"/>
              <a:ext cx="0" cy="187220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50006" t="16002" r="30992" b="35993"/>
          <a:stretch>
            <a:fillRect/>
          </a:stretch>
        </p:blipFill>
        <p:spPr bwMode="auto">
          <a:xfrm>
            <a:off x="2699792" y="4797152"/>
            <a:ext cx="11401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ESS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730" y="102556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u="sng" dirty="0" err="1" smtClean="0">
                <a:latin typeface="Candara" pitchFamily="34" charset="0"/>
              </a:rPr>
              <a:t>Some</a:t>
            </a:r>
            <a:r>
              <a:rPr lang="fr-FR" sz="2000" b="1" u="sng" dirty="0" smtClean="0">
                <a:latin typeface="Candara" pitchFamily="34" charset="0"/>
              </a:rPr>
              <a:t> </a:t>
            </a:r>
            <a:r>
              <a:rPr lang="fr-FR" sz="2000" b="1" u="sng" dirty="0" err="1" smtClean="0">
                <a:latin typeface="Candara" pitchFamily="34" charset="0"/>
              </a:rPr>
              <a:t>parameters</a:t>
            </a:r>
            <a:r>
              <a:rPr lang="fr-FR" sz="2000" b="1" u="sng" dirty="0" smtClean="0">
                <a:latin typeface="Candara" pitchFamily="34" charset="0"/>
              </a:rPr>
              <a:t> </a:t>
            </a:r>
            <a:r>
              <a:rPr lang="fr-FR" sz="2000" b="1" u="sng" dirty="0" err="1" smtClean="0">
                <a:latin typeface="Candara" pitchFamily="34" charset="0"/>
              </a:rPr>
              <a:t>that</a:t>
            </a:r>
            <a:r>
              <a:rPr lang="fr-FR" sz="2000" b="1" u="sng" dirty="0" smtClean="0">
                <a:latin typeface="Candara" pitchFamily="34" charset="0"/>
              </a:rPr>
              <a:t> </a:t>
            </a:r>
            <a:r>
              <a:rPr lang="fr-FR" sz="2000" b="1" u="sng" dirty="0" err="1" smtClean="0">
                <a:latin typeface="Candara" pitchFamily="34" charset="0"/>
              </a:rPr>
              <a:t>could</a:t>
            </a:r>
            <a:r>
              <a:rPr lang="fr-FR" sz="2000" b="1" u="sng" dirty="0" smtClean="0">
                <a:latin typeface="Candara" pitchFamily="34" charset="0"/>
              </a:rPr>
              <a:t> </a:t>
            </a:r>
            <a:r>
              <a:rPr lang="fr-FR" sz="2000" b="1" u="sng" dirty="0" err="1" smtClean="0">
                <a:latin typeface="Candara" pitchFamily="34" charset="0"/>
              </a:rPr>
              <a:t>be</a:t>
            </a:r>
            <a:r>
              <a:rPr lang="fr-FR" sz="2000" b="1" u="sng" dirty="0" smtClean="0">
                <a:latin typeface="Candara" pitchFamily="34" charset="0"/>
              </a:rPr>
              <a:t> </a:t>
            </a:r>
            <a:r>
              <a:rPr lang="fr-FR" sz="2000" b="1" u="sng" dirty="0" err="1" smtClean="0">
                <a:latin typeface="Candara" pitchFamily="34" charset="0"/>
              </a:rPr>
              <a:t>optimized</a:t>
            </a:r>
            <a:r>
              <a:rPr lang="fr-FR" sz="2000" b="1" u="sng" dirty="0" smtClean="0">
                <a:latin typeface="Candara" pitchFamily="34" charset="0"/>
              </a:rPr>
              <a:t>…</a:t>
            </a: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20091" t="6840" r="30785" b="-121"/>
          <a:stretch>
            <a:fillRect/>
          </a:stretch>
        </p:blipFill>
        <p:spPr bwMode="auto">
          <a:xfrm>
            <a:off x="1619672" y="1732250"/>
            <a:ext cx="55446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 bwMode="auto">
          <a:xfrm flipV="1">
            <a:off x="2771800" y="2380322"/>
            <a:ext cx="864096" cy="2160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4572000" y="245233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Hspokebase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3131840" y="5476666"/>
            <a:ext cx="4032448" cy="11521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ZoneTexte 18"/>
          <p:cNvSpPr txBox="1"/>
          <p:nvPr/>
        </p:nvSpPr>
        <p:spPr>
          <a:xfrm>
            <a:off x="5148064" y="612473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Lcav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2771800" y="3676466"/>
            <a:ext cx="3744416" cy="10801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 rot="20686625">
            <a:off x="4228250" y="41541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Liris</a:t>
            </a:r>
            <a:r>
              <a:rPr lang="fr-FR" dirty="0" smtClean="0">
                <a:latin typeface="Candara" pitchFamily="34" charset="0"/>
              </a:rPr>
              <a:t>-to-iris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2022438" y="3173506"/>
            <a:ext cx="64546" cy="6347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1259632" y="331642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Htop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883050" y="4098664"/>
            <a:ext cx="43030" cy="3765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1799937" y="41631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Hbottom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 flipV="1">
            <a:off x="5724128" y="3460442"/>
            <a:ext cx="144016" cy="864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ZoneTexte 26"/>
          <p:cNvSpPr txBox="1"/>
          <p:nvPr/>
        </p:nvSpPr>
        <p:spPr>
          <a:xfrm>
            <a:off x="5796136" y="39644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WSpokecenter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>
            <a:off x="4499992" y="2380322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9" name="ZoneTexte 28"/>
          <p:cNvSpPr txBox="1"/>
          <p:nvPr/>
        </p:nvSpPr>
        <p:spPr>
          <a:xfrm>
            <a:off x="2404298" y="200293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Rspokebase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 bwMode="auto">
          <a:xfrm flipH="1" flipV="1">
            <a:off x="2339752" y="3100402"/>
            <a:ext cx="288032" cy="1440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onnecteur droit avec flèche 30"/>
          <p:cNvCxnSpPr/>
          <p:nvPr/>
        </p:nvCxnSpPr>
        <p:spPr bwMode="auto">
          <a:xfrm flipH="1">
            <a:off x="2339752" y="3532450"/>
            <a:ext cx="288032" cy="720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2677407" y="308218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ndara" pitchFamily="34" charset="0"/>
              </a:rPr>
              <a:t>rtop1</a:t>
            </a:r>
            <a:endParaRPr lang="fr-FR" dirty="0">
              <a:latin typeface="Candara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627784" y="33884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ndara" pitchFamily="34" charset="0"/>
              </a:rPr>
              <a:t>rtop2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 bwMode="auto">
          <a:xfrm>
            <a:off x="4139952" y="3964498"/>
            <a:ext cx="44773" cy="3170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6" name="ZoneTexte 35"/>
          <p:cNvSpPr txBox="1"/>
          <p:nvPr/>
        </p:nvSpPr>
        <p:spPr>
          <a:xfrm>
            <a:off x="3485289" y="36119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Hspokecenter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 bwMode="auto">
          <a:xfrm flipH="1" flipV="1">
            <a:off x="7236296" y="1732250"/>
            <a:ext cx="216024" cy="35283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7343800" y="28123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Candara" pitchFamily="34" charset="0"/>
              </a:rPr>
              <a:t>Dspoke</a:t>
            </a:r>
            <a:endParaRPr lang="fr-FR" dirty="0">
              <a:latin typeface="Candara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 bwMode="auto">
          <a:xfrm>
            <a:off x="2076226" y="4077148"/>
            <a:ext cx="602428" cy="3227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ZoneTexte 45"/>
          <p:cNvSpPr txBox="1"/>
          <p:nvPr/>
        </p:nvSpPr>
        <p:spPr>
          <a:xfrm>
            <a:off x="1261562" y="387252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ndara" pitchFamily="34" charset="0"/>
              </a:rPr>
              <a:t>rtop3</a:t>
            </a:r>
            <a:endParaRPr lang="fr-FR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ESS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425" y="955939"/>
            <a:ext cx="8535634" cy="388824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2 examples: with parameter </a:t>
            </a:r>
            <a:r>
              <a:rPr lang="en-GB" sz="2000" b="1" u="sng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Lcav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(=overall length of the cavity from end-caps) and </a:t>
            </a:r>
            <a:r>
              <a:rPr lang="en-GB" sz="2000" b="1" u="sng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Rspokebase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(=radius of the spoke base)</a:t>
            </a:r>
          </a:p>
          <a:p>
            <a:pPr marL="293688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sz="2000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1/ </a:t>
            </a:r>
            <a:r>
              <a:rPr lang="en-GB" sz="2000" b="1" u="sng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Rspokebase</a:t>
            </a:r>
            <a:r>
              <a:rPr lang="en-GB" sz="2000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varies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: variation of </a:t>
            </a:r>
            <a:r>
              <a:rPr lang="en-GB" sz="2000" b="1" kern="0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d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from 0 to 40 mm (</a:t>
            </a:r>
            <a:r>
              <a:rPr lang="en-GB" sz="2000" b="1" kern="0" dirty="0" err="1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Lcav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unchanged)</a:t>
            </a:r>
          </a:p>
          <a:p>
            <a:pPr marL="293688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sz="2000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2/ </a:t>
            </a:r>
            <a:r>
              <a:rPr lang="en-GB" sz="2000" b="1" u="sng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Lcav</a:t>
            </a:r>
            <a:r>
              <a:rPr lang="en-GB" sz="2000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varies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: </a:t>
            </a:r>
            <a:r>
              <a:rPr lang="en-GB" sz="2000" b="1" kern="0" dirty="0" err="1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Rspokebase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is fixed and </a:t>
            </a:r>
            <a:r>
              <a:rPr lang="en-GB" sz="2000" b="1" kern="0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Lcav1  </a:t>
            </a:r>
            <a:r>
              <a:rPr lang="en-GB" sz="2000" b="1" kern="0" dirty="0" smtClean="0">
                <a:solidFill>
                  <a:schemeClr val="tx2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varies </a:t>
            </a:r>
            <a:r>
              <a:rPr lang="en-GB" sz="2000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from 0 to 200 mm</a:t>
            </a:r>
          </a:p>
          <a:p>
            <a:pPr marL="293688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endParaRPr lang="en-GB" sz="2000" b="1" kern="0" dirty="0" smtClean="0">
              <a:solidFill>
                <a:srgbClr val="224478"/>
              </a:solidFill>
              <a:latin typeface="Candara" pitchFamily="34" charset="0"/>
              <a:cs typeface="Kalinga" pitchFamily="34" charset="0"/>
              <a:sym typeface="Wingdings" pitchFamily="2" charset="2"/>
            </a:endParaRPr>
          </a:p>
          <a:p>
            <a:pPr marL="293688" lvl="0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endParaRPr lang="en-GB" sz="2000" b="1" kern="0" dirty="0" smtClean="0">
              <a:solidFill>
                <a:srgbClr val="224478"/>
              </a:solidFill>
              <a:latin typeface="Candara" pitchFamily="34" charset="0"/>
              <a:cs typeface="Kalinga" pitchFamily="34" charset="0"/>
              <a:sym typeface="Wingdings" pitchFamily="2" charset="2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0091" t="6840" r="30785" b="-121"/>
          <a:stretch>
            <a:fillRect/>
          </a:stretch>
        </p:blipFill>
        <p:spPr bwMode="auto">
          <a:xfrm>
            <a:off x="3674384" y="2936499"/>
            <a:ext cx="4350821" cy="37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 bwMode="auto">
          <a:xfrm flipV="1">
            <a:off x="4561242" y="5631401"/>
            <a:ext cx="3399112" cy="9522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5825796" y="6274093"/>
            <a:ext cx="31783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ndara" pitchFamily="34" charset="0"/>
              </a:rPr>
              <a:t>Lcav</a:t>
            </a:r>
            <a:r>
              <a:rPr lang="fr-FR" b="1" dirty="0" smtClean="0">
                <a:latin typeface="Candara" pitchFamily="34" charset="0"/>
              </a:rPr>
              <a:t>=</a:t>
            </a:r>
            <a:r>
              <a:rPr lang="en-US" b="1" dirty="0" smtClean="0">
                <a:latin typeface="Candara" pitchFamily="34" charset="0"/>
              </a:rPr>
              <a:t>3*beta*lambda/2+</a:t>
            </a:r>
            <a:r>
              <a:rPr lang="en-US" b="1" dirty="0" smtClean="0">
                <a:solidFill>
                  <a:srgbClr val="FF0000"/>
                </a:solidFill>
                <a:latin typeface="Candara" pitchFamily="34" charset="0"/>
              </a:rPr>
              <a:t>Lcav1</a:t>
            </a:r>
            <a:endParaRPr lang="fr-FR" b="1" dirty="0">
              <a:solidFill>
                <a:srgbClr val="FF0000"/>
              </a:solidFill>
              <a:latin typeface="Candara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 bwMode="auto">
          <a:xfrm flipV="1">
            <a:off x="4651093" y="3550024"/>
            <a:ext cx="587881" cy="1336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2463502" y="3219378"/>
            <a:ext cx="47979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fr-FR" b="1" dirty="0" err="1" smtClean="0">
                <a:latin typeface="Candara" pitchFamily="34" charset="0"/>
              </a:rPr>
              <a:t>Rspokebase</a:t>
            </a:r>
            <a:r>
              <a:rPr lang="fr-FR" b="1" dirty="0" smtClean="0">
                <a:latin typeface="Candara" pitchFamily="34" charset="0"/>
              </a:rPr>
              <a:t>= </a:t>
            </a:r>
            <a:r>
              <a:rPr lang="fr-FR" b="1" dirty="0" smtClean="0">
                <a:latin typeface="Candara" pitchFamily="34" charset="0"/>
                <a:cs typeface="Arial" pitchFamily="34" charset="0"/>
              </a:rPr>
              <a:t>(</a:t>
            </a:r>
            <a:r>
              <a:rPr lang="fr-FR" b="1" dirty="0" err="1" smtClean="0">
                <a:latin typeface="Candara" pitchFamily="34" charset="0"/>
                <a:cs typeface="Arial" pitchFamily="34" charset="0"/>
              </a:rPr>
              <a:t>Lcav</a:t>
            </a:r>
            <a:r>
              <a:rPr lang="fr-FR" b="1" dirty="0" smtClean="0">
                <a:latin typeface="Candara" pitchFamily="34" charset="0"/>
                <a:cs typeface="Arial" pitchFamily="34" charset="0"/>
              </a:rPr>
              <a:t>/8)+</a:t>
            </a:r>
            <a:r>
              <a:rPr lang="fr-FR" b="1" dirty="0" smtClean="0">
                <a:solidFill>
                  <a:srgbClr val="FF0000"/>
                </a:solidFill>
                <a:latin typeface="Candara" pitchFamily="34" charset="0"/>
                <a:cs typeface="Arial" pitchFamily="34" charset="0"/>
              </a:rPr>
              <a:t>d</a:t>
            </a:r>
            <a:r>
              <a:rPr lang="fr-FR" b="1" dirty="0" smtClean="0">
                <a:latin typeface="Candara" pitchFamily="34" charset="0"/>
                <a:cs typeface="Arial" pitchFamily="34" charset="0"/>
              </a:rPr>
              <a:t>)</a:t>
            </a:r>
            <a:endParaRPr lang="fr-FR" sz="3200" b="1" dirty="0" smtClean="0">
              <a:latin typeface="Candara" pitchFamily="34" charset="0"/>
              <a:cs typeface="Arial" pitchFamily="34" charset="0"/>
            </a:endParaRPr>
          </a:p>
          <a:p>
            <a:endParaRPr lang="fr-FR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ESS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12" y="1468841"/>
            <a:ext cx="5760720" cy="19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327" y="3588097"/>
            <a:ext cx="5760720" cy="19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9504" y="2524883"/>
            <a:ext cx="5760720" cy="19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297" y="4559873"/>
            <a:ext cx="5760720" cy="191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75533" y="1083397"/>
            <a:ext cx="796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1/ </a:t>
            </a:r>
            <a:r>
              <a:rPr lang="en-GB" b="1" u="sng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Rspokebase</a:t>
            </a:r>
            <a:r>
              <a:rPr lang="en-GB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varies</a:t>
            </a:r>
            <a:r>
              <a:rPr lang="en-GB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: variation of </a:t>
            </a:r>
            <a:r>
              <a:rPr lang="en-GB" b="1" kern="0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d</a:t>
            </a:r>
            <a:r>
              <a:rPr lang="en-GB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from 0 to 40 mm while </a:t>
            </a:r>
            <a:r>
              <a:rPr lang="en-GB" b="1" kern="0" dirty="0" err="1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Lcav</a:t>
            </a:r>
            <a:r>
              <a:rPr lang="en-GB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unchanged</a:t>
            </a:r>
          </a:p>
        </p:txBody>
      </p:sp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922" y="4788187"/>
            <a:ext cx="5760720" cy="19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396832" y="156117"/>
            <a:ext cx="658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</a:t>
            </a:r>
            <a:r>
              <a:rPr lang="fr-FR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</a:t>
            </a:r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ESS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  <a:p>
            <a:endParaRPr lang="fr-FR" sz="2000" dirty="0" smtClean="0"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564" y="1083397"/>
            <a:ext cx="803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688" indent="-293688" defTabSz="449263" fontAlgn="base">
              <a:spcBef>
                <a:spcPts val="1400"/>
              </a:spcBef>
              <a:spcAft>
                <a:spcPct val="0"/>
              </a:spcAft>
              <a:buClr>
                <a:srgbClr val="333399"/>
              </a:buClr>
              <a:buSzPct val="97000"/>
              <a:defRPr/>
            </a:pPr>
            <a:r>
              <a:rPr lang="en-GB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2/ </a:t>
            </a:r>
            <a:r>
              <a:rPr lang="en-GB" b="1" u="sng" kern="0" dirty="0" err="1" smtClean="0">
                <a:latin typeface="Candara" pitchFamily="34" charset="0"/>
                <a:cs typeface="Kalinga" pitchFamily="34" charset="0"/>
                <a:sym typeface="Wingdings" pitchFamily="2" charset="2"/>
              </a:rPr>
              <a:t>Lcav</a:t>
            </a:r>
            <a:r>
              <a:rPr lang="en-GB" b="1" u="sng" kern="0" dirty="0" smtClean="0">
                <a:latin typeface="Candara" pitchFamily="34" charset="0"/>
                <a:cs typeface="Kalinga" pitchFamily="34" charset="0"/>
                <a:sym typeface="Wingdings" pitchFamily="2" charset="2"/>
              </a:rPr>
              <a:t> varies</a:t>
            </a:r>
            <a:r>
              <a:rPr lang="en-GB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: </a:t>
            </a:r>
            <a:r>
              <a:rPr lang="en-GB" b="1" kern="0" dirty="0" err="1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Rspokebase</a:t>
            </a:r>
            <a:r>
              <a:rPr lang="en-GB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 is fixed and </a:t>
            </a:r>
            <a:r>
              <a:rPr lang="en-GB" b="1" kern="0" dirty="0" smtClean="0">
                <a:solidFill>
                  <a:srgbClr val="FF0000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Lcav1  </a:t>
            </a:r>
            <a:r>
              <a:rPr lang="en-GB" b="1" kern="0" dirty="0" smtClean="0">
                <a:solidFill>
                  <a:schemeClr val="tx2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varies </a:t>
            </a:r>
            <a:r>
              <a:rPr lang="en-GB" b="1" kern="0" dirty="0" smtClean="0">
                <a:solidFill>
                  <a:srgbClr val="224478"/>
                </a:solidFill>
                <a:latin typeface="Candara" pitchFamily="34" charset="0"/>
                <a:cs typeface="Kalinga" pitchFamily="34" charset="0"/>
                <a:sym typeface="Wingdings" pitchFamily="2" charset="2"/>
              </a:rPr>
              <a:t>from 0 to 200 mm</a:t>
            </a:r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2438"/>
            <a:ext cx="5760720" cy="18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5154"/>
            <a:ext cx="5760720" cy="18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5260490" y="2068739"/>
          <a:ext cx="3773995" cy="318973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85837"/>
                <a:gridCol w="873125"/>
                <a:gridCol w="1915033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</a:rPr>
                        <a:t>Lcav1 [mm]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latin typeface="Candara" pitchFamily="34" charset="0"/>
                        </a:rPr>
                        <a:t>Epk</a:t>
                      </a:r>
                      <a:r>
                        <a:rPr lang="fr-FR" sz="1400" b="1" dirty="0" smtClean="0">
                          <a:latin typeface="Candara" pitchFamily="34" charset="0"/>
                        </a:rPr>
                        <a:t> [V/m]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</a:rPr>
                        <a:t>Variation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</a:rPr>
                        <a:t>(</a:t>
                      </a:r>
                      <a:r>
                        <a:rPr lang="fr-FR" sz="1400" b="1" dirty="0" err="1" smtClean="0">
                          <a:latin typeface="Candara" pitchFamily="34" charset="0"/>
                        </a:rPr>
                        <a:t>w.r.t</a:t>
                      </a:r>
                      <a:r>
                        <a:rPr lang="fr-FR" sz="1400" b="1" dirty="0" smtClean="0">
                          <a:latin typeface="Candara" pitchFamily="34" charset="0"/>
                        </a:rPr>
                        <a:t> </a:t>
                      </a:r>
                      <a:r>
                        <a:rPr lang="fr-FR" sz="1400" b="1" dirty="0" err="1" smtClean="0">
                          <a:latin typeface="Candara" pitchFamily="34" charset="0"/>
                        </a:rPr>
                        <a:t>Epk</a:t>
                      </a:r>
                      <a:r>
                        <a:rPr lang="fr-FR" sz="1400" b="1" dirty="0" smtClean="0">
                          <a:latin typeface="Candara" pitchFamily="34" charset="0"/>
                        </a:rPr>
                        <a:t>@Lcav1=0)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1.17E+07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20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1.21E+07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3%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40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1.23E+07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5%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60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1.25E+07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7%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1.25E+07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7%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100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1.23E+07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5%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120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1.20E+07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3%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140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1.17E+07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160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1.12E+07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-4%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180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1.08E+07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-7%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200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1.05E+07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ndara" pitchFamily="34" charset="0"/>
                        </a:rPr>
                        <a:t>-10%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1956" y="2144867"/>
            <a:ext cx="5760720" cy="18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2233" y="4104552"/>
            <a:ext cx="5760720" cy="185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147916" y="2448239"/>
          <a:ext cx="3350316" cy="343509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85837"/>
                <a:gridCol w="993775"/>
                <a:gridCol w="137070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</a:rPr>
                        <a:t>Lcav1 [mm]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latin typeface="Candara" pitchFamily="34" charset="0"/>
                        </a:rPr>
                        <a:t>Hpk</a:t>
                      </a:r>
                      <a:r>
                        <a:rPr lang="fr-FR" sz="1400" b="1" dirty="0" smtClean="0">
                          <a:latin typeface="Candara" pitchFamily="34" charset="0"/>
                        </a:rPr>
                        <a:t>  [A/m]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</a:rPr>
                        <a:t>Variation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Candara" pitchFamily="34" charset="0"/>
                        </a:rPr>
                        <a:t>(</a:t>
                      </a:r>
                      <a:r>
                        <a:rPr lang="fr-FR" sz="1400" b="1" dirty="0" err="1" smtClean="0">
                          <a:latin typeface="Candara" pitchFamily="34" charset="0"/>
                        </a:rPr>
                        <a:t>w.r.t</a:t>
                      </a:r>
                      <a:r>
                        <a:rPr lang="fr-FR" sz="1400" b="1" baseline="0" dirty="0" smtClean="0">
                          <a:latin typeface="Candara" pitchFamily="34" charset="0"/>
                        </a:rPr>
                        <a:t> </a:t>
                      </a:r>
                      <a:r>
                        <a:rPr lang="fr-FR" sz="1400" b="1" baseline="0" dirty="0" err="1" smtClean="0">
                          <a:latin typeface="Candara" pitchFamily="34" charset="0"/>
                        </a:rPr>
                        <a:t>H</a:t>
                      </a:r>
                      <a:r>
                        <a:rPr lang="fr-FR" sz="1400" b="1" dirty="0" err="1" smtClean="0">
                          <a:latin typeface="Candara" pitchFamily="34" charset="0"/>
                        </a:rPr>
                        <a:t>pk</a:t>
                      </a:r>
                      <a:r>
                        <a:rPr lang="fr-FR" sz="1400" b="1" dirty="0" smtClean="0">
                          <a:latin typeface="Candara" pitchFamily="34" charset="0"/>
                        </a:rPr>
                        <a:t>@Lcav1=0)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1.11E+04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20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1.05E+04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ndara" pitchFamily="34" charset="0"/>
                        </a:rPr>
                        <a:t>-5%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40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1.00E+04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-10%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60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ndara" pitchFamily="34" charset="0"/>
                        </a:rPr>
                        <a:t>9330.50391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-16%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9284.22754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-16%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100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8883.86035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-20%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120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8851.58008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-20%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140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8832.0459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-20%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160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8892.72461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-20%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180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8741.48242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-21%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200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Candara" pitchFamily="34" charset="0"/>
                        </a:rPr>
                        <a:t>8738.99023</a:t>
                      </a:r>
                      <a:endParaRPr lang="fr-FR" sz="1400" b="1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Candara" pitchFamily="34" charset="0"/>
                        </a:rPr>
                        <a:t>-21%</a:t>
                      </a:r>
                      <a:endParaRPr lang="fr-FR" sz="1400" b="1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1371</Words>
  <Application>Microsoft Macintosh PowerPoint</Application>
  <PresentationFormat>On-screen Show (4:3)</PresentationFormat>
  <Paragraphs>529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duchesne</dc:creator>
  <cp:lastModifiedBy>Caroline Prabert</cp:lastModifiedBy>
  <cp:revision>23</cp:revision>
  <dcterms:created xsi:type="dcterms:W3CDTF">2012-04-19T16:27:54Z</dcterms:created>
  <dcterms:modified xsi:type="dcterms:W3CDTF">2012-05-04T06:33:32Z</dcterms:modified>
</cp:coreProperties>
</file>