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6" r:id="rId2"/>
  </p:sldMasterIdLst>
  <p:notesMasterIdLst>
    <p:notesMasterId r:id="rId16"/>
  </p:notesMasterIdLst>
  <p:sldIdLst>
    <p:sldId id="349" r:id="rId3"/>
    <p:sldId id="381" r:id="rId4"/>
    <p:sldId id="382" r:id="rId5"/>
    <p:sldId id="371" r:id="rId6"/>
    <p:sldId id="372" r:id="rId7"/>
    <p:sldId id="373" r:id="rId8"/>
    <p:sldId id="374" r:id="rId9"/>
    <p:sldId id="375" r:id="rId10"/>
    <p:sldId id="376" r:id="rId11"/>
    <p:sldId id="377" r:id="rId12"/>
    <p:sldId id="378" r:id="rId13"/>
    <p:sldId id="379" r:id="rId14"/>
    <p:sldId id="380" r:id="rId1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1117"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BFBFBF"/>
    <a:srgbClr val="1E9FDB"/>
    <a:srgbClr val="76D6FF"/>
    <a:srgbClr val="0094CA"/>
    <a:srgbClr val="13A1DD"/>
    <a:srgbClr val="FFFFFF"/>
    <a:srgbClr val="13A0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82" autoAdjust="0"/>
    <p:restoredTop sz="93243" autoAdjust="0"/>
  </p:normalViewPr>
  <p:slideViewPr>
    <p:cSldViewPr>
      <p:cViewPr varScale="1">
        <p:scale>
          <a:sx n="83" d="100"/>
          <a:sy n="83" d="100"/>
        </p:scale>
        <p:origin x="100" y="280"/>
      </p:cViewPr>
      <p:guideLst>
        <p:guide pos="3840"/>
        <p:guide orient="horz" pos="1117"/>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55" d="100"/>
          <a:sy n="155" d="100"/>
        </p:scale>
        <p:origin x="-6728"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2019-09-18</a:t>
            </a:fld>
            <a:endParaRPr lang="sv-SE"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Pr>
        <a:solidFill>
          <a:srgbClr val="13A0DD"/>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normAutofit/>
          </a:bodyPr>
          <a:lstStyle>
            <a:lvl1pPr algn="ctr">
              <a:defRPr sz="3200"/>
            </a:lvl1pPr>
          </a:lstStyle>
          <a:p>
            <a:r>
              <a:rPr lang="en-US" noProof="0"/>
              <a:t>Click to edit Master title style</a:t>
            </a:r>
            <a:endParaRPr lang="en-GB" noProof="0" dirty="0"/>
          </a:p>
        </p:txBody>
      </p:sp>
      <p:sp>
        <p:nvSpPr>
          <p:cNvPr id="3" name="Subtitle 2"/>
          <p:cNvSpPr>
            <a:spLocks noGrp="1"/>
          </p:cNvSpPr>
          <p:nvPr>
            <p:ph type="subTitle" idx="1" hasCustomPrompt="1"/>
          </p:nvPr>
        </p:nvSpPr>
        <p:spPr>
          <a:xfrm>
            <a:off x="1828800" y="3886200"/>
            <a:ext cx="8534400" cy="1752600"/>
          </a:xfrm>
        </p:spPr>
        <p:txBody>
          <a:bodyPr/>
          <a:lstStyle>
            <a:lvl1pPr marL="0" indent="0" algn="ctr">
              <a:buNone/>
              <a:defRPr>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noProof="0" dirty="0"/>
              <a:t>Presenter name</a:t>
            </a:r>
            <a:endParaRPr lang="en-GB" noProof="0" dirty="0"/>
          </a:p>
        </p:txBody>
      </p:sp>
      <p:sp>
        <p:nvSpPr>
          <p:cNvPr id="4" name="Date Placeholder 3"/>
          <p:cNvSpPr>
            <a:spLocks noGrp="1"/>
          </p:cNvSpPr>
          <p:nvPr>
            <p:ph type="dt" sz="half" idx="10"/>
          </p:nvPr>
        </p:nvSpPr>
        <p:spPr>
          <a:xfrm>
            <a:off x="609600" y="6453336"/>
            <a:ext cx="2844800" cy="365125"/>
          </a:xfrm>
        </p:spPr>
        <p:txBody>
          <a:bodyPr anchor="b"/>
          <a:lstStyle>
            <a:lvl1pPr>
              <a:defRPr>
                <a:solidFill>
                  <a:schemeClr val="bg1"/>
                </a:solidFill>
              </a:defRPr>
            </a:lvl1pPr>
          </a:lstStyle>
          <a:p>
            <a:fld id="{5ED7AC81-318B-4D49-A602-9E30227C87EC}" type="datetime1">
              <a:rPr lang="en-GB" smtClean="0"/>
              <a:pPr/>
              <a:t>18/09/2019</a:t>
            </a:fld>
            <a:endParaRPr lang="en-GB" dirty="0"/>
          </a:p>
        </p:txBody>
      </p:sp>
      <p:sp>
        <p:nvSpPr>
          <p:cNvPr id="5" name="Footer Placeholder 4"/>
          <p:cNvSpPr>
            <a:spLocks noGrp="1"/>
          </p:cNvSpPr>
          <p:nvPr>
            <p:ph type="ftr" sz="quarter" idx="11"/>
          </p:nvPr>
        </p:nvSpPr>
        <p:spPr>
          <a:xfrm>
            <a:off x="4165600" y="6453336"/>
            <a:ext cx="3860800" cy="365125"/>
          </a:xfrm>
        </p:spPr>
        <p:txBody>
          <a:bodyPr anchor="b"/>
          <a:lstStyle>
            <a:lvl1pPr>
              <a:defRPr>
                <a:solidFill>
                  <a:schemeClr val="bg1"/>
                </a:solidFill>
              </a:defRPr>
            </a:lvl1pPr>
          </a:lstStyle>
          <a:p>
            <a:r>
              <a:rPr lang="en-GB"/>
              <a:t>© European Spallation Source ERIC</a:t>
            </a:r>
            <a:endParaRPr lang="en-GB" dirty="0"/>
          </a:p>
        </p:txBody>
      </p:sp>
      <p:sp>
        <p:nvSpPr>
          <p:cNvPr id="6" name="Slide Number Placeholder 5"/>
          <p:cNvSpPr>
            <a:spLocks noGrp="1"/>
          </p:cNvSpPr>
          <p:nvPr>
            <p:ph type="sldNum" sz="quarter" idx="12"/>
          </p:nvPr>
        </p:nvSpPr>
        <p:spPr>
          <a:xfrm>
            <a:off x="8737600" y="6453336"/>
            <a:ext cx="2844800" cy="365125"/>
          </a:xfrm>
        </p:spPr>
        <p:txBody>
          <a:bodyPr anchor="b"/>
          <a:lstStyle>
            <a:lvl1pPr>
              <a:defRPr>
                <a:solidFill>
                  <a:schemeClr val="bg1"/>
                </a:solidFill>
              </a:defRPr>
            </a:lvl1pPr>
          </a:lstStyle>
          <a:p>
            <a:fld id="{551115BC-487E-4422-894C-CB7CD3E79223}" type="slidenum">
              <a:rPr lang="en-GB" smtClean="0"/>
              <a:pPr/>
              <a:t>‹#›</a:t>
            </a:fld>
            <a:endParaRPr lang="en-GB"/>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44407" y="260651"/>
            <a:ext cx="2208245" cy="886059"/>
          </a:xfrm>
          <a:prstGeom prst="rect">
            <a:avLst/>
          </a:prstGeom>
        </p:spPr>
      </p:pic>
      <p:pic>
        <p:nvPicPr>
          <p:cNvPr id="11" name="Picture 10">
            <a:extLst>
              <a:ext uri="{FF2B5EF4-FFF2-40B4-BE49-F238E27FC236}">
                <a16:creationId xmlns:a16="http://schemas.microsoft.com/office/drawing/2014/main" id="{3B77A986-290F-D34E-872B-A89DF3BE59A7}"/>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13375" b="16409"/>
          <a:stretch/>
        </p:blipFill>
        <p:spPr>
          <a:xfrm>
            <a:off x="9219135" y="260651"/>
            <a:ext cx="2972865" cy="1316868"/>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609604" y="1535116"/>
            <a:ext cx="5386917" cy="639762"/>
          </a:xfrm>
        </p:spPr>
        <p:txBody>
          <a:bodyPr anchor="b"/>
          <a:lstStyle>
            <a:lvl1pPr marL="0" indent="0">
              <a:buNone/>
              <a:defRPr sz="1661" b="1"/>
            </a:lvl1pPr>
            <a:lvl2pPr marL="315314" indent="0">
              <a:buNone/>
              <a:defRPr sz="1385" b="1"/>
            </a:lvl2pPr>
            <a:lvl3pPr marL="630630" indent="0">
              <a:buNone/>
              <a:defRPr sz="1247" b="1"/>
            </a:lvl3pPr>
            <a:lvl4pPr marL="945947" indent="0">
              <a:buNone/>
              <a:defRPr sz="1108" b="1"/>
            </a:lvl4pPr>
            <a:lvl5pPr marL="1261265" indent="0">
              <a:buNone/>
              <a:defRPr sz="1108" b="1"/>
            </a:lvl5pPr>
            <a:lvl6pPr marL="1576588" indent="0">
              <a:buNone/>
              <a:defRPr sz="1108" b="1"/>
            </a:lvl6pPr>
            <a:lvl7pPr marL="1891904" indent="0">
              <a:buNone/>
              <a:defRPr sz="1108" b="1"/>
            </a:lvl7pPr>
            <a:lvl8pPr marL="2207225" indent="0">
              <a:buNone/>
              <a:defRPr sz="1108" b="1"/>
            </a:lvl8pPr>
            <a:lvl9pPr marL="2522543" indent="0">
              <a:buNone/>
              <a:defRPr sz="1108" b="1"/>
            </a:lvl9pPr>
          </a:lstStyle>
          <a:p>
            <a:pPr lvl="0"/>
            <a:r>
              <a:rPr lang="sv-SE"/>
              <a:t>Klicka här för att ändra format på bakgrundstexten</a:t>
            </a:r>
          </a:p>
        </p:txBody>
      </p:sp>
      <p:sp>
        <p:nvSpPr>
          <p:cNvPr id="4" name="Platshållare för innehåll 3"/>
          <p:cNvSpPr>
            <a:spLocks noGrp="1"/>
          </p:cNvSpPr>
          <p:nvPr>
            <p:ph sz="half" idx="2"/>
          </p:nvPr>
        </p:nvSpPr>
        <p:spPr>
          <a:xfrm>
            <a:off x="609604" y="2174878"/>
            <a:ext cx="5386917" cy="3951288"/>
          </a:xfrm>
        </p:spPr>
        <p:txBody>
          <a:bodyPr/>
          <a:lstStyle>
            <a:lvl1pPr>
              <a:defRPr sz="1661"/>
            </a:lvl1pPr>
            <a:lvl2pPr>
              <a:defRPr sz="1385"/>
            </a:lvl2pPr>
            <a:lvl3pPr>
              <a:defRPr sz="1247"/>
            </a:lvl3pPr>
            <a:lvl4pPr>
              <a:defRPr sz="1108"/>
            </a:lvl4pPr>
            <a:lvl5pPr>
              <a:defRPr sz="1108"/>
            </a:lvl5pPr>
            <a:lvl6pPr>
              <a:defRPr sz="1108"/>
            </a:lvl6pPr>
            <a:lvl7pPr>
              <a:defRPr sz="1108"/>
            </a:lvl7pPr>
            <a:lvl8pPr>
              <a:defRPr sz="1108"/>
            </a:lvl8pPr>
            <a:lvl9pPr>
              <a:defRPr sz="1108"/>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93374" y="1535116"/>
            <a:ext cx="5389033" cy="639762"/>
          </a:xfrm>
        </p:spPr>
        <p:txBody>
          <a:bodyPr anchor="b"/>
          <a:lstStyle>
            <a:lvl1pPr marL="0" indent="0">
              <a:buNone/>
              <a:defRPr sz="1661" b="1"/>
            </a:lvl1pPr>
            <a:lvl2pPr marL="315314" indent="0">
              <a:buNone/>
              <a:defRPr sz="1385" b="1"/>
            </a:lvl2pPr>
            <a:lvl3pPr marL="630630" indent="0">
              <a:buNone/>
              <a:defRPr sz="1247" b="1"/>
            </a:lvl3pPr>
            <a:lvl4pPr marL="945947" indent="0">
              <a:buNone/>
              <a:defRPr sz="1108" b="1"/>
            </a:lvl4pPr>
            <a:lvl5pPr marL="1261265" indent="0">
              <a:buNone/>
              <a:defRPr sz="1108" b="1"/>
            </a:lvl5pPr>
            <a:lvl6pPr marL="1576588" indent="0">
              <a:buNone/>
              <a:defRPr sz="1108" b="1"/>
            </a:lvl6pPr>
            <a:lvl7pPr marL="1891904" indent="0">
              <a:buNone/>
              <a:defRPr sz="1108" b="1"/>
            </a:lvl7pPr>
            <a:lvl8pPr marL="2207225" indent="0">
              <a:buNone/>
              <a:defRPr sz="1108" b="1"/>
            </a:lvl8pPr>
            <a:lvl9pPr marL="2522543" indent="0">
              <a:buNone/>
              <a:defRPr sz="1108"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93374" y="2174878"/>
            <a:ext cx="5389033" cy="3951288"/>
          </a:xfrm>
        </p:spPr>
        <p:txBody>
          <a:bodyPr/>
          <a:lstStyle>
            <a:lvl1pPr>
              <a:defRPr sz="1661"/>
            </a:lvl1pPr>
            <a:lvl2pPr>
              <a:defRPr sz="1385"/>
            </a:lvl2pPr>
            <a:lvl3pPr>
              <a:defRPr sz="1247"/>
            </a:lvl3pPr>
            <a:lvl4pPr>
              <a:defRPr sz="1108"/>
            </a:lvl4pPr>
            <a:lvl5pPr>
              <a:defRPr sz="1108"/>
            </a:lvl5pPr>
            <a:lvl6pPr>
              <a:defRPr sz="1108"/>
            </a:lvl6pPr>
            <a:lvl7pPr>
              <a:defRPr sz="1108"/>
            </a:lvl7pPr>
            <a:lvl8pPr>
              <a:defRPr sz="1108"/>
            </a:lvl8pPr>
            <a:lvl9pPr>
              <a:defRPr sz="1108"/>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49A5678A-D05F-FD42-9890-CCECCD9C8C54}" type="datetimeFigureOut">
              <a:rPr lang="sv-SE" smtClean="0">
                <a:solidFill>
                  <a:prstClr val="black">
                    <a:tint val="75000"/>
                  </a:prstClr>
                </a:solidFill>
              </a:rPr>
              <a:pPr/>
              <a:t>2019-09-18</a:t>
            </a:fld>
            <a:endParaRPr lang="sv-SE">
              <a:solidFill>
                <a:prstClr val="black">
                  <a:tint val="75000"/>
                </a:prstClr>
              </a:solidFill>
            </a:endParaRPr>
          </a:p>
        </p:txBody>
      </p:sp>
      <p:sp>
        <p:nvSpPr>
          <p:cNvPr id="8" name="Platshållare för sidfot 7"/>
          <p:cNvSpPr>
            <a:spLocks noGrp="1"/>
          </p:cNvSpPr>
          <p:nvPr>
            <p:ph type="ftr" sz="quarter" idx="11"/>
          </p:nvPr>
        </p:nvSpPr>
        <p:spPr/>
        <p:txBody>
          <a:bodyPr/>
          <a:lstStyle/>
          <a:p>
            <a:endParaRPr lang="sv-SE">
              <a:solidFill>
                <a:prstClr val="black">
                  <a:tint val="75000"/>
                </a:prstClr>
              </a:solidFill>
            </a:endParaRPr>
          </a:p>
        </p:txBody>
      </p:sp>
      <p:sp>
        <p:nvSpPr>
          <p:cNvPr id="9" name="Platshållare för bildnummer 8"/>
          <p:cNvSpPr>
            <a:spLocks noGrp="1"/>
          </p:cNvSpPr>
          <p:nvPr>
            <p:ph type="sldNum" sz="quarter" idx="12"/>
          </p:nvPr>
        </p:nvSpPr>
        <p:spPr/>
        <p:txBody>
          <a:bodyPr/>
          <a:lstStyle/>
          <a:p>
            <a:fld id="{276797C7-3D02-2A4F-97AD-9EB2A99A67F0}"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3622844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49A5678A-D05F-FD42-9890-CCECCD9C8C54}" type="datetimeFigureOut">
              <a:rPr lang="sv-SE" smtClean="0">
                <a:solidFill>
                  <a:prstClr val="black">
                    <a:tint val="75000"/>
                  </a:prstClr>
                </a:solidFill>
              </a:rPr>
              <a:pPr/>
              <a:t>2019-09-18</a:t>
            </a:fld>
            <a:endParaRPr lang="sv-SE">
              <a:solidFill>
                <a:prstClr val="black">
                  <a:tint val="75000"/>
                </a:prstClr>
              </a:solidFill>
            </a:endParaRPr>
          </a:p>
        </p:txBody>
      </p:sp>
      <p:sp>
        <p:nvSpPr>
          <p:cNvPr id="4" name="Platshållare för sidfot 3"/>
          <p:cNvSpPr>
            <a:spLocks noGrp="1"/>
          </p:cNvSpPr>
          <p:nvPr>
            <p:ph type="ftr" sz="quarter" idx="11"/>
          </p:nvPr>
        </p:nvSpPr>
        <p:spPr/>
        <p:txBody>
          <a:bodyPr/>
          <a:lstStyle/>
          <a:p>
            <a:endParaRPr lang="sv-SE">
              <a:solidFill>
                <a:prstClr val="black">
                  <a:tint val="75000"/>
                </a:prstClr>
              </a:solidFill>
            </a:endParaRPr>
          </a:p>
        </p:txBody>
      </p:sp>
      <p:sp>
        <p:nvSpPr>
          <p:cNvPr id="5" name="Platshållare för bildnummer 4"/>
          <p:cNvSpPr>
            <a:spLocks noGrp="1"/>
          </p:cNvSpPr>
          <p:nvPr>
            <p:ph type="sldNum" sz="quarter" idx="12"/>
          </p:nvPr>
        </p:nvSpPr>
        <p:spPr/>
        <p:txBody>
          <a:bodyPr/>
          <a:lstStyle/>
          <a:p>
            <a:fld id="{276797C7-3D02-2A4F-97AD-9EB2A99A67F0}"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42242161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49A5678A-D05F-FD42-9890-CCECCD9C8C54}" type="datetimeFigureOut">
              <a:rPr lang="sv-SE" smtClean="0">
                <a:solidFill>
                  <a:prstClr val="black">
                    <a:tint val="75000"/>
                  </a:prstClr>
                </a:solidFill>
              </a:rPr>
              <a:pPr/>
              <a:t>2019-09-18</a:t>
            </a:fld>
            <a:endParaRPr lang="sv-SE">
              <a:solidFill>
                <a:prstClr val="black">
                  <a:tint val="75000"/>
                </a:prstClr>
              </a:solidFill>
            </a:endParaRPr>
          </a:p>
        </p:txBody>
      </p:sp>
      <p:sp>
        <p:nvSpPr>
          <p:cNvPr id="3" name="Platshållare för sidfot 2"/>
          <p:cNvSpPr>
            <a:spLocks noGrp="1"/>
          </p:cNvSpPr>
          <p:nvPr>
            <p:ph type="ftr" sz="quarter" idx="11"/>
          </p:nvPr>
        </p:nvSpPr>
        <p:spPr/>
        <p:txBody>
          <a:bodyPr/>
          <a:lstStyle/>
          <a:p>
            <a:endParaRPr lang="sv-SE">
              <a:solidFill>
                <a:prstClr val="black">
                  <a:tint val="75000"/>
                </a:prstClr>
              </a:solidFill>
            </a:endParaRPr>
          </a:p>
        </p:txBody>
      </p:sp>
      <p:sp>
        <p:nvSpPr>
          <p:cNvPr id="4" name="Platshållare för bildnummer 3"/>
          <p:cNvSpPr>
            <a:spLocks noGrp="1"/>
          </p:cNvSpPr>
          <p:nvPr>
            <p:ph type="sldNum" sz="quarter" idx="12"/>
          </p:nvPr>
        </p:nvSpPr>
        <p:spPr/>
        <p:txBody>
          <a:bodyPr/>
          <a:lstStyle/>
          <a:p>
            <a:fld id="{276797C7-3D02-2A4F-97AD-9EB2A99A67F0}"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2632342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09611" y="273052"/>
            <a:ext cx="4011084" cy="1162050"/>
          </a:xfrm>
        </p:spPr>
        <p:txBody>
          <a:bodyPr anchor="b"/>
          <a:lstStyle>
            <a:lvl1pPr algn="l">
              <a:defRPr sz="1385" b="1"/>
            </a:lvl1pPr>
          </a:lstStyle>
          <a:p>
            <a:r>
              <a:rPr lang="sv-SE"/>
              <a:t>Klicka här för att ändra format</a:t>
            </a:r>
          </a:p>
        </p:txBody>
      </p:sp>
      <p:sp>
        <p:nvSpPr>
          <p:cNvPr id="3" name="Platshållare för innehåll 2"/>
          <p:cNvSpPr>
            <a:spLocks noGrp="1"/>
          </p:cNvSpPr>
          <p:nvPr>
            <p:ph idx="1"/>
          </p:nvPr>
        </p:nvSpPr>
        <p:spPr>
          <a:xfrm>
            <a:off x="4766743" y="273401"/>
            <a:ext cx="6815668" cy="5853113"/>
          </a:xfrm>
        </p:spPr>
        <p:txBody>
          <a:bodyPr/>
          <a:lstStyle>
            <a:lvl1pPr>
              <a:defRPr sz="2216"/>
            </a:lvl1pPr>
            <a:lvl2pPr>
              <a:defRPr sz="1939"/>
            </a:lvl2pPr>
            <a:lvl3pPr>
              <a:defRPr sz="1661"/>
            </a:lvl3pPr>
            <a:lvl4pPr>
              <a:defRPr sz="1385"/>
            </a:lvl4pPr>
            <a:lvl5pPr>
              <a:defRPr sz="1385"/>
            </a:lvl5pPr>
            <a:lvl6pPr>
              <a:defRPr sz="1385"/>
            </a:lvl6pPr>
            <a:lvl7pPr>
              <a:defRPr sz="1385"/>
            </a:lvl7pPr>
            <a:lvl8pPr>
              <a:defRPr sz="1385"/>
            </a:lvl8pPr>
            <a:lvl9pPr>
              <a:defRPr sz="1385"/>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09611" y="1435104"/>
            <a:ext cx="4011084" cy="4691063"/>
          </a:xfrm>
        </p:spPr>
        <p:txBody>
          <a:bodyPr/>
          <a:lstStyle>
            <a:lvl1pPr marL="0" indent="0">
              <a:buNone/>
              <a:defRPr sz="969"/>
            </a:lvl1pPr>
            <a:lvl2pPr marL="315314" indent="0">
              <a:buNone/>
              <a:defRPr sz="831"/>
            </a:lvl2pPr>
            <a:lvl3pPr marL="630630" indent="0">
              <a:buNone/>
              <a:defRPr sz="692"/>
            </a:lvl3pPr>
            <a:lvl4pPr marL="945947" indent="0">
              <a:buNone/>
              <a:defRPr sz="623"/>
            </a:lvl4pPr>
            <a:lvl5pPr marL="1261265" indent="0">
              <a:buNone/>
              <a:defRPr sz="623"/>
            </a:lvl5pPr>
            <a:lvl6pPr marL="1576588" indent="0">
              <a:buNone/>
              <a:defRPr sz="623"/>
            </a:lvl6pPr>
            <a:lvl7pPr marL="1891904" indent="0">
              <a:buNone/>
              <a:defRPr sz="623"/>
            </a:lvl7pPr>
            <a:lvl8pPr marL="2207225" indent="0">
              <a:buNone/>
              <a:defRPr sz="623"/>
            </a:lvl8pPr>
            <a:lvl9pPr marL="2522543" indent="0">
              <a:buNone/>
              <a:defRPr sz="623"/>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49A5678A-D05F-FD42-9890-CCECCD9C8C54}" type="datetimeFigureOut">
              <a:rPr lang="sv-SE" smtClean="0">
                <a:solidFill>
                  <a:prstClr val="black">
                    <a:tint val="75000"/>
                  </a:prstClr>
                </a:solidFill>
              </a:rPr>
              <a:pPr/>
              <a:t>2019-09-18</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276797C7-3D02-2A4F-97AD-9EB2A99A67F0}"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30115300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2389717" y="4800603"/>
            <a:ext cx="7315200" cy="566738"/>
          </a:xfrm>
        </p:spPr>
        <p:txBody>
          <a:bodyPr anchor="b"/>
          <a:lstStyle>
            <a:lvl1pPr algn="l">
              <a:defRPr sz="1385" b="1"/>
            </a:lvl1pPr>
          </a:lstStyle>
          <a:p>
            <a:r>
              <a:rPr lang="sv-SE"/>
              <a:t>Klicka här för att ändra format</a:t>
            </a:r>
          </a:p>
        </p:txBody>
      </p:sp>
      <p:sp>
        <p:nvSpPr>
          <p:cNvPr id="3" name="Platshållare för bild 2"/>
          <p:cNvSpPr>
            <a:spLocks noGrp="1"/>
          </p:cNvSpPr>
          <p:nvPr>
            <p:ph type="pic" idx="1"/>
          </p:nvPr>
        </p:nvSpPr>
        <p:spPr>
          <a:xfrm>
            <a:off x="2389717" y="612775"/>
            <a:ext cx="7315200" cy="4114800"/>
          </a:xfrm>
        </p:spPr>
        <p:txBody>
          <a:bodyPr/>
          <a:lstStyle>
            <a:lvl1pPr marL="0" indent="0">
              <a:buNone/>
              <a:defRPr sz="2216"/>
            </a:lvl1pPr>
            <a:lvl2pPr marL="315314" indent="0">
              <a:buNone/>
              <a:defRPr sz="1939"/>
            </a:lvl2pPr>
            <a:lvl3pPr marL="630630" indent="0">
              <a:buNone/>
              <a:defRPr sz="1661"/>
            </a:lvl3pPr>
            <a:lvl4pPr marL="945947" indent="0">
              <a:buNone/>
              <a:defRPr sz="1385"/>
            </a:lvl4pPr>
            <a:lvl5pPr marL="1261265" indent="0">
              <a:buNone/>
              <a:defRPr sz="1385"/>
            </a:lvl5pPr>
            <a:lvl6pPr marL="1576588" indent="0">
              <a:buNone/>
              <a:defRPr sz="1385"/>
            </a:lvl6pPr>
            <a:lvl7pPr marL="1891904" indent="0">
              <a:buNone/>
              <a:defRPr sz="1385"/>
            </a:lvl7pPr>
            <a:lvl8pPr marL="2207225" indent="0">
              <a:buNone/>
              <a:defRPr sz="1385"/>
            </a:lvl8pPr>
            <a:lvl9pPr marL="2522543" indent="0">
              <a:buNone/>
              <a:defRPr sz="1385"/>
            </a:lvl9pPr>
          </a:lstStyle>
          <a:p>
            <a:endParaRPr lang="sv-SE"/>
          </a:p>
        </p:txBody>
      </p:sp>
      <p:sp>
        <p:nvSpPr>
          <p:cNvPr id="4" name="Platshållare för text 3"/>
          <p:cNvSpPr>
            <a:spLocks noGrp="1"/>
          </p:cNvSpPr>
          <p:nvPr>
            <p:ph type="body" sz="half" idx="2"/>
          </p:nvPr>
        </p:nvSpPr>
        <p:spPr>
          <a:xfrm>
            <a:off x="2389717" y="5367341"/>
            <a:ext cx="7315200" cy="804862"/>
          </a:xfrm>
        </p:spPr>
        <p:txBody>
          <a:bodyPr/>
          <a:lstStyle>
            <a:lvl1pPr marL="0" indent="0">
              <a:buNone/>
              <a:defRPr sz="969"/>
            </a:lvl1pPr>
            <a:lvl2pPr marL="315314" indent="0">
              <a:buNone/>
              <a:defRPr sz="831"/>
            </a:lvl2pPr>
            <a:lvl3pPr marL="630630" indent="0">
              <a:buNone/>
              <a:defRPr sz="692"/>
            </a:lvl3pPr>
            <a:lvl4pPr marL="945947" indent="0">
              <a:buNone/>
              <a:defRPr sz="623"/>
            </a:lvl4pPr>
            <a:lvl5pPr marL="1261265" indent="0">
              <a:buNone/>
              <a:defRPr sz="623"/>
            </a:lvl5pPr>
            <a:lvl6pPr marL="1576588" indent="0">
              <a:buNone/>
              <a:defRPr sz="623"/>
            </a:lvl6pPr>
            <a:lvl7pPr marL="1891904" indent="0">
              <a:buNone/>
              <a:defRPr sz="623"/>
            </a:lvl7pPr>
            <a:lvl8pPr marL="2207225" indent="0">
              <a:buNone/>
              <a:defRPr sz="623"/>
            </a:lvl8pPr>
            <a:lvl9pPr marL="2522543" indent="0">
              <a:buNone/>
              <a:defRPr sz="623"/>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49A5678A-D05F-FD42-9890-CCECCD9C8C54}" type="datetimeFigureOut">
              <a:rPr lang="sv-SE" smtClean="0">
                <a:solidFill>
                  <a:prstClr val="black">
                    <a:tint val="75000"/>
                  </a:prstClr>
                </a:solidFill>
              </a:rPr>
              <a:pPr/>
              <a:t>2019-09-18</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276797C7-3D02-2A4F-97AD-9EB2A99A67F0}"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5592225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49A5678A-D05F-FD42-9890-CCECCD9C8C54}" type="datetimeFigureOut">
              <a:rPr lang="sv-SE" smtClean="0">
                <a:solidFill>
                  <a:prstClr val="black">
                    <a:tint val="75000"/>
                  </a:prstClr>
                </a:solidFill>
              </a:rPr>
              <a:pPr/>
              <a:t>2019-09-18</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276797C7-3D02-2A4F-97AD-9EB2A99A67F0}"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24160471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839200" y="275036"/>
            <a:ext cx="27432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609600" y="275036"/>
            <a:ext cx="80264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49A5678A-D05F-FD42-9890-CCECCD9C8C54}" type="datetimeFigureOut">
              <a:rPr lang="sv-SE" smtClean="0">
                <a:solidFill>
                  <a:prstClr val="black">
                    <a:tint val="75000"/>
                  </a:prstClr>
                </a:solidFill>
              </a:rPr>
              <a:pPr/>
              <a:t>2019-09-18</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276797C7-3D02-2A4F-97AD-9EB2A99A67F0}"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5090039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Rubrikbild bild">
    <p:spTree>
      <p:nvGrpSpPr>
        <p:cNvPr id="1" name=""/>
        <p:cNvGrpSpPr/>
        <p:nvPr/>
      </p:nvGrpSpPr>
      <p:grpSpPr>
        <a:xfrm>
          <a:off x="0" y="0"/>
          <a:ext cx="0" cy="0"/>
          <a:chOff x="0" y="0"/>
          <a:chExt cx="0" cy="0"/>
        </a:xfrm>
      </p:grpSpPr>
      <p:sp>
        <p:nvSpPr>
          <p:cNvPr id="2" name="Rubrik 1"/>
          <p:cNvSpPr>
            <a:spLocks noGrp="1"/>
          </p:cNvSpPr>
          <p:nvPr>
            <p:ph type="title"/>
          </p:nvPr>
        </p:nvSpPr>
        <p:spPr>
          <a:xfrm>
            <a:off x="791349" y="301"/>
            <a:ext cx="7683499" cy="1441451"/>
          </a:xfrm>
        </p:spPr>
        <p:txBody>
          <a:bodyPr/>
          <a:lstStyle/>
          <a:p>
            <a:r>
              <a:rPr lang="sv-SE"/>
              <a:t>Klicka här för att ändra format</a:t>
            </a:r>
          </a:p>
        </p:txBody>
      </p:sp>
      <p:cxnSp>
        <p:nvCxnSpPr>
          <p:cNvPr id="3" name="Rak 7"/>
          <p:cNvCxnSpPr/>
          <p:nvPr userDrawn="1"/>
        </p:nvCxnSpPr>
        <p:spPr>
          <a:xfrm>
            <a:off x="-434760" y="1452400"/>
            <a:ext cx="12928527"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49735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76DC40F-55C4-384F-A14E-20FF4C53AB90}"/>
              </a:ext>
            </a:extLst>
          </p:cNvPr>
          <p:cNvSpPr/>
          <p:nvPr userDrawn="1"/>
        </p:nvSpPr>
        <p:spPr>
          <a:xfrm>
            <a:off x="0" y="0"/>
            <a:ext cx="12192000" cy="1434354"/>
          </a:xfrm>
          <a:prstGeom prst="rect">
            <a:avLst/>
          </a:prstGeom>
          <a:solidFill>
            <a:srgbClr val="13A0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Picture 8">
            <a:extLst>
              <a:ext uri="{FF2B5EF4-FFF2-40B4-BE49-F238E27FC236}">
                <a16:creationId xmlns:a16="http://schemas.microsoft.com/office/drawing/2014/main" id="{C7D684BB-AC49-4844-95DA-6540E04D6DE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3375" b="16409"/>
          <a:stretch/>
        </p:blipFill>
        <p:spPr>
          <a:xfrm>
            <a:off x="10128448" y="256034"/>
            <a:ext cx="2018336" cy="894048"/>
          </a:xfrm>
          <a:prstGeom prst="rect">
            <a:avLst/>
          </a:prstGeom>
          <a:solidFill>
            <a:srgbClr val="0094CA"/>
          </a:solidFill>
        </p:spPr>
      </p:pic>
      <p:sp>
        <p:nvSpPr>
          <p:cNvPr id="2" name="Title 1"/>
          <p:cNvSpPr>
            <a:spLocks noGrp="1"/>
          </p:cNvSpPr>
          <p:nvPr>
            <p:ph type="title" hasCustomPrompt="1"/>
          </p:nvPr>
        </p:nvSpPr>
        <p:spPr>
          <a:xfrm>
            <a:off x="609600" y="346646"/>
            <a:ext cx="9518848" cy="562074"/>
          </a:xfrm>
        </p:spPr>
        <p:txBody>
          <a:bodyPr lIns="90000" anchor="b">
            <a:noAutofit/>
          </a:bodyPr>
          <a:lstStyle>
            <a:lvl1pPr algn="l">
              <a:defRPr sz="3200" b="1" baseline="0"/>
            </a:lvl1pPr>
          </a:lstStyle>
          <a:p>
            <a:r>
              <a:rPr lang="sv-SE" noProof="0" dirty="0" err="1"/>
              <a:t>Headline</a:t>
            </a:r>
            <a:r>
              <a:rPr lang="sv-SE" noProof="0" dirty="0"/>
              <a:t>, </a:t>
            </a:r>
            <a:r>
              <a:rPr lang="sv-SE" noProof="0" dirty="0" err="1"/>
              <a:t>type</a:t>
            </a:r>
            <a:r>
              <a:rPr lang="sv-SE" noProof="0" dirty="0"/>
              <a:t> </a:t>
            </a:r>
            <a:r>
              <a:rPr lang="sv-SE" noProof="0" dirty="0" err="1"/>
              <a:t>Calibri</a:t>
            </a:r>
            <a:r>
              <a:rPr lang="sv-SE" noProof="0" dirty="0"/>
              <a:t>, </a:t>
            </a:r>
            <a:r>
              <a:rPr lang="sv-SE" noProof="0" dirty="0" err="1"/>
              <a:t>Size</a:t>
            </a:r>
            <a:r>
              <a:rPr lang="sv-SE" noProof="0" dirty="0"/>
              <a:t> 32</a:t>
            </a:r>
            <a:endParaRPr lang="en-GB" noProof="0" dirty="0"/>
          </a:p>
        </p:txBody>
      </p:sp>
      <p:sp>
        <p:nvSpPr>
          <p:cNvPr id="3" name="Content Placeholder 2"/>
          <p:cNvSpPr>
            <a:spLocks noGrp="1"/>
          </p:cNvSpPr>
          <p:nvPr>
            <p:ph idx="1" hasCustomPrompt="1"/>
          </p:nvPr>
        </p:nvSpPr>
        <p:spPr>
          <a:xfrm>
            <a:off x="609600" y="1781000"/>
            <a:ext cx="10972800" cy="4345166"/>
          </a:xfrm>
        </p:spPr>
        <p:txBody>
          <a:bodyPr lIns="90000">
            <a:noAutofit/>
          </a:bodyPr>
          <a:lstStyle>
            <a:lvl1pPr marL="342900" indent="-342900">
              <a:buFont typeface="Arial" panose="020B0604020202020204" pitchFamily="34" charset="0"/>
              <a:buChar char="•"/>
              <a:defRPr/>
            </a:lvl1pPr>
          </a:lstStyle>
          <a:p>
            <a:pPr lvl="0"/>
            <a:r>
              <a:rPr lang="en-US" noProof="0" dirty="0"/>
              <a:t>Avoid text less than 16 points.  Always use Calibri font</a:t>
            </a:r>
          </a:p>
        </p:txBody>
      </p:sp>
      <p:sp>
        <p:nvSpPr>
          <p:cNvPr id="5" name="Footer Placeholder 4"/>
          <p:cNvSpPr>
            <a:spLocks noGrp="1"/>
          </p:cNvSpPr>
          <p:nvPr>
            <p:ph type="ftr" sz="quarter" idx="11"/>
          </p:nvPr>
        </p:nvSpPr>
        <p:spPr>
          <a:xfrm>
            <a:off x="4165600" y="6453336"/>
            <a:ext cx="3860800" cy="365125"/>
          </a:xfrm>
        </p:spPr>
        <p:txBody>
          <a:bodyPr anchor="b"/>
          <a:lstStyle>
            <a:lvl1pPr>
              <a:defRPr>
                <a:solidFill>
                  <a:schemeClr val="tx1">
                    <a:lumMod val="65000"/>
                    <a:lumOff val="35000"/>
                  </a:schemeClr>
                </a:solidFill>
              </a:defRPr>
            </a:lvl1pPr>
          </a:lstStyle>
          <a:p>
            <a:r>
              <a:rPr lang="en-GB"/>
              <a:t>© European Spallation Source ERIC</a:t>
            </a:r>
            <a:endParaRPr lang="en-GB" dirty="0"/>
          </a:p>
        </p:txBody>
      </p:sp>
      <p:sp>
        <p:nvSpPr>
          <p:cNvPr id="6" name="Slide Number Placeholder 5"/>
          <p:cNvSpPr>
            <a:spLocks noGrp="1"/>
          </p:cNvSpPr>
          <p:nvPr>
            <p:ph type="sldNum" sz="quarter" idx="12"/>
          </p:nvPr>
        </p:nvSpPr>
        <p:spPr>
          <a:xfrm>
            <a:off x="8737600" y="6453336"/>
            <a:ext cx="2844800" cy="365125"/>
          </a:xfrm>
        </p:spPr>
        <p:txBody>
          <a:bodyPr anchor="b"/>
          <a:lstStyle>
            <a:lvl1pPr>
              <a:defRPr>
                <a:solidFill>
                  <a:schemeClr val="tx1">
                    <a:lumMod val="65000"/>
                    <a:lumOff val="35000"/>
                  </a:schemeClr>
                </a:solidFill>
              </a:defRPr>
            </a:lvl1pPr>
          </a:lstStyle>
          <a:p>
            <a:fld id="{551115BC-487E-4422-894C-CB7CD3E79223}" type="slidenum">
              <a:rPr lang="en-GB" smtClean="0"/>
              <a:pPr/>
              <a:t>‹#›</a:t>
            </a:fld>
            <a:endParaRPr lang="en-GB"/>
          </a:p>
        </p:txBody>
      </p:sp>
      <p:sp>
        <p:nvSpPr>
          <p:cNvPr id="17" name="Text Placeholder 16">
            <a:extLst>
              <a:ext uri="{FF2B5EF4-FFF2-40B4-BE49-F238E27FC236}">
                <a16:creationId xmlns:a16="http://schemas.microsoft.com/office/drawing/2014/main" id="{38011E48-F5AC-104B-BB7F-6322AAB1F2D8}"/>
              </a:ext>
            </a:extLst>
          </p:cNvPr>
          <p:cNvSpPr>
            <a:spLocks noGrp="1"/>
          </p:cNvSpPr>
          <p:nvPr>
            <p:ph type="body" sz="quarter" idx="13" hasCustomPrompt="1"/>
          </p:nvPr>
        </p:nvSpPr>
        <p:spPr>
          <a:xfrm>
            <a:off x="609600" y="797780"/>
            <a:ext cx="9518848" cy="590550"/>
          </a:xfrm>
        </p:spPr>
        <p:txBody>
          <a:bodyPr lIns="90000">
            <a:noAutofit/>
          </a:bodyPr>
          <a:lstStyle>
            <a:lvl1pPr marL="0" indent="0">
              <a:buNone/>
              <a:defRPr lang="sv-SE" sz="2400" kern="1200" baseline="0" dirty="0">
                <a:solidFill>
                  <a:schemeClr val="bg1"/>
                </a:solidFill>
                <a:latin typeface="+mj-lt"/>
                <a:ea typeface="+mj-ea"/>
                <a:cs typeface="+mj-cs"/>
              </a:defRPr>
            </a:lvl1pPr>
          </a:lstStyle>
          <a:p>
            <a:pPr lvl="0"/>
            <a:r>
              <a:rPr lang="sv-SE" dirty="0" err="1"/>
              <a:t>Sub</a:t>
            </a:r>
            <a:r>
              <a:rPr lang="sv-SE" dirty="0"/>
              <a:t> </a:t>
            </a:r>
            <a:r>
              <a:rPr lang="sv-SE" dirty="0" err="1"/>
              <a:t>headline</a:t>
            </a:r>
            <a:r>
              <a:rPr lang="sv-SE" dirty="0"/>
              <a:t>, </a:t>
            </a:r>
            <a:r>
              <a:rPr lang="sv-SE" dirty="0" err="1"/>
              <a:t>type</a:t>
            </a:r>
            <a:r>
              <a:rPr lang="sv-SE" dirty="0"/>
              <a:t> </a:t>
            </a:r>
            <a:r>
              <a:rPr lang="sv-SE" dirty="0" err="1"/>
              <a:t>Calibri</a:t>
            </a:r>
            <a:r>
              <a:rPr lang="sv-SE" dirty="0"/>
              <a:t>, </a:t>
            </a:r>
            <a:r>
              <a:rPr lang="sv-SE" dirty="0" err="1"/>
              <a:t>Size</a:t>
            </a:r>
            <a:r>
              <a:rPr lang="sv-SE" dirty="0"/>
              <a:t> 24</a:t>
            </a:r>
          </a:p>
        </p:txBody>
      </p:sp>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E636088-FAD8-024C-A1D7-D74763A458C9}"/>
              </a:ext>
            </a:extLst>
          </p:cNvPr>
          <p:cNvSpPr/>
          <p:nvPr userDrawn="1"/>
        </p:nvSpPr>
        <p:spPr>
          <a:xfrm>
            <a:off x="0" y="0"/>
            <a:ext cx="12192000" cy="1434354"/>
          </a:xfrm>
          <a:prstGeom prst="rect">
            <a:avLst/>
          </a:prstGeom>
          <a:solidFill>
            <a:srgbClr val="13A0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 name="Content Placeholder 2"/>
          <p:cNvSpPr>
            <a:spLocks noGrp="1"/>
          </p:cNvSpPr>
          <p:nvPr>
            <p:ph sz="half" idx="1" hasCustomPrompt="1"/>
          </p:nvPr>
        </p:nvSpPr>
        <p:spPr>
          <a:xfrm>
            <a:off x="609600" y="1781000"/>
            <a:ext cx="5384800" cy="4345166"/>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noProof="0" dirty="0"/>
              <a:t>Avoid text less than 16 points.  Always use Calibri font</a:t>
            </a:r>
          </a:p>
        </p:txBody>
      </p:sp>
      <p:sp>
        <p:nvSpPr>
          <p:cNvPr id="4" name="Content Placeholder 3"/>
          <p:cNvSpPr>
            <a:spLocks noGrp="1"/>
          </p:cNvSpPr>
          <p:nvPr>
            <p:ph sz="half" idx="2" hasCustomPrompt="1"/>
          </p:nvPr>
        </p:nvSpPr>
        <p:spPr>
          <a:xfrm>
            <a:off x="6197600" y="1781000"/>
            <a:ext cx="5384800" cy="4345166"/>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noProof="0" dirty="0"/>
              <a:t>Avoid text less than 16 points.  Always use Calibri font</a:t>
            </a:r>
          </a:p>
        </p:txBody>
      </p:sp>
      <p:sp>
        <p:nvSpPr>
          <p:cNvPr id="6" name="Footer Placeholder 5"/>
          <p:cNvSpPr>
            <a:spLocks noGrp="1"/>
          </p:cNvSpPr>
          <p:nvPr>
            <p:ph type="ftr" sz="quarter" idx="11"/>
          </p:nvPr>
        </p:nvSpPr>
        <p:spPr>
          <a:xfrm>
            <a:off x="4165600" y="6448251"/>
            <a:ext cx="3860800" cy="365125"/>
          </a:xfrm>
        </p:spPr>
        <p:txBody>
          <a:bodyPr anchor="b"/>
          <a:lstStyle>
            <a:lvl1pPr>
              <a:defRPr>
                <a:solidFill>
                  <a:schemeClr val="tx1">
                    <a:lumMod val="65000"/>
                    <a:lumOff val="35000"/>
                  </a:schemeClr>
                </a:solidFill>
              </a:defRPr>
            </a:lvl1pPr>
          </a:lstStyle>
          <a:p>
            <a:r>
              <a:rPr lang="en-GB"/>
              <a:t>© European Spallation Source ERIC</a:t>
            </a:r>
            <a:endParaRPr lang="en-GB" dirty="0"/>
          </a:p>
        </p:txBody>
      </p:sp>
      <p:sp>
        <p:nvSpPr>
          <p:cNvPr id="7" name="Slide Number Placeholder 6"/>
          <p:cNvSpPr>
            <a:spLocks noGrp="1"/>
          </p:cNvSpPr>
          <p:nvPr>
            <p:ph type="sldNum" sz="quarter" idx="12"/>
          </p:nvPr>
        </p:nvSpPr>
        <p:spPr>
          <a:xfrm>
            <a:off x="8737600" y="6448251"/>
            <a:ext cx="2844800" cy="365125"/>
          </a:xfrm>
        </p:spPr>
        <p:txBody>
          <a:bodyPr anchor="b"/>
          <a:lstStyle>
            <a:lvl1pPr>
              <a:defRPr>
                <a:solidFill>
                  <a:schemeClr val="tx1">
                    <a:lumMod val="65000"/>
                    <a:lumOff val="35000"/>
                  </a:schemeClr>
                </a:solidFill>
              </a:defRPr>
            </a:lvl1pPr>
          </a:lstStyle>
          <a:p>
            <a:fld id="{551115BC-487E-4422-894C-CB7CD3E79223}" type="slidenum">
              <a:rPr lang="en-GB" smtClean="0"/>
              <a:pPr/>
              <a:t>‹#›</a:t>
            </a:fld>
            <a:endParaRPr lang="en-GB"/>
          </a:p>
        </p:txBody>
      </p:sp>
      <p:pic>
        <p:nvPicPr>
          <p:cNvPr id="13" name="Picture 12">
            <a:extLst>
              <a:ext uri="{FF2B5EF4-FFF2-40B4-BE49-F238E27FC236}">
                <a16:creationId xmlns:a16="http://schemas.microsoft.com/office/drawing/2014/main" id="{EE7D9470-03DC-FB43-B831-D8BEB33949E5}"/>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3375" b="16409"/>
          <a:stretch/>
        </p:blipFill>
        <p:spPr>
          <a:xfrm>
            <a:off x="10128448" y="256034"/>
            <a:ext cx="2018336" cy="894048"/>
          </a:xfrm>
          <a:prstGeom prst="rect">
            <a:avLst/>
          </a:prstGeom>
          <a:solidFill>
            <a:srgbClr val="0094CA"/>
          </a:solidFill>
        </p:spPr>
      </p:pic>
      <p:sp>
        <p:nvSpPr>
          <p:cNvPr id="14" name="Title 1">
            <a:extLst>
              <a:ext uri="{FF2B5EF4-FFF2-40B4-BE49-F238E27FC236}">
                <a16:creationId xmlns:a16="http://schemas.microsoft.com/office/drawing/2014/main" id="{51282D3D-8FD4-E041-9B14-07B58C6C3A79}"/>
              </a:ext>
            </a:extLst>
          </p:cNvPr>
          <p:cNvSpPr>
            <a:spLocks noGrp="1"/>
          </p:cNvSpPr>
          <p:nvPr>
            <p:ph type="title" hasCustomPrompt="1"/>
          </p:nvPr>
        </p:nvSpPr>
        <p:spPr>
          <a:xfrm>
            <a:off x="609600" y="346646"/>
            <a:ext cx="9518848" cy="562074"/>
          </a:xfrm>
        </p:spPr>
        <p:txBody>
          <a:bodyPr lIns="90000" anchor="b">
            <a:noAutofit/>
          </a:bodyPr>
          <a:lstStyle>
            <a:lvl1pPr algn="l">
              <a:defRPr sz="3200" b="1" baseline="0"/>
            </a:lvl1pPr>
          </a:lstStyle>
          <a:p>
            <a:r>
              <a:rPr lang="sv-SE" noProof="0" dirty="0" err="1"/>
              <a:t>Headline</a:t>
            </a:r>
            <a:r>
              <a:rPr lang="sv-SE" noProof="0" dirty="0"/>
              <a:t>, </a:t>
            </a:r>
            <a:r>
              <a:rPr lang="sv-SE" noProof="0" dirty="0" err="1"/>
              <a:t>type</a:t>
            </a:r>
            <a:r>
              <a:rPr lang="sv-SE" noProof="0" dirty="0"/>
              <a:t> </a:t>
            </a:r>
            <a:r>
              <a:rPr lang="sv-SE" noProof="0" dirty="0" err="1"/>
              <a:t>Calibri</a:t>
            </a:r>
            <a:r>
              <a:rPr lang="sv-SE" noProof="0" dirty="0"/>
              <a:t>, </a:t>
            </a:r>
            <a:r>
              <a:rPr lang="sv-SE" noProof="0" dirty="0" err="1"/>
              <a:t>Size</a:t>
            </a:r>
            <a:r>
              <a:rPr lang="sv-SE" noProof="0" dirty="0"/>
              <a:t> 32</a:t>
            </a:r>
            <a:endParaRPr lang="en-GB" noProof="0" dirty="0"/>
          </a:p>
        </p:txBody>
      </p:sp>
      <p:sp>
        <p:nvSpPr>
          <p:cNvPr id="16" name="Text Placeholder 16">
            <a:extLst>
              <a:ext uri="{FF2B5EF4-FFF2-40B4-BE49-F238E27FC236}">
                <a16:creationId xmlns:a16="http://schemas.microsoft.com/office/drawing/2014/main" id="{2852DFA2-0FC7-BC44-83D5-11A0ECDA5943}"/>
              </a:ext>
            </a:extLst>
          </p:cNvPr>
          <p:cNvSpPr>
            <a:spLocks noGrp="1"/>
          </p:cNvSpPr>
          <p:nvPr>
            <p:ph type="body" sz="quarter" idx="13" hasCustomPrompt="1"/>
          </p:nvPr>
        </p:nvSpPr>
        <p:spPr>
          <a:xfrm>
            <a:off x="609600" y="797780"/>
            <a:ext cx="9518848" cy="590550"/>
          </a:xfrm>
        </p:spPr>
        <p:txBody>
          <a:bodyPr lIns="90000">
            <a:noAutofit/>
          </a:bodyPr>
          <a:lstStyle>
            <a:lvl1pPr marL="0" indent="0">
              <a:buNone/>
              <a:defRPr lang="sv-SE" sz="2400" kern="1200" baseline="0" dirty="0">
                <a:solidFill>
                  <a:schemeClr val="bg1"/>
                </a:solidFill>
                <a:latin typeface="+mj-lt"/>
                <a:ea typeface="+mj-ea"/>
                <a:cs typeface="+mj-cs"/>
              </a:defRPr>
            </a:lvl1pPr>
          </a:lstStyle>
          <a:p>
            <a:pPr lvl="0"/>
            <a:r>
              <a:rPr lang="sv-SE" dirty="0" err="1"/>
              <a:t>Sub</a:t>
            </a:r>
            <a:r>
              <a:rPr lang="sv-SE" dirty="0"/>
              <a:t> </a:t>
            </a:r>
            <a:r>
              <a:rPr lang="sv-SE" dirty="0" err="1"/>
              <a:t>headline</a:t>
            </a:r>
            <a:r>
              <a:rPr lang="sv-SE" dirty="0"/>
              <a:t>, </a:t>
            </a:r>
            <a:r>
              <a:rPr lang="sv-SE" dirty="0" err="1"/>
              <a:t>type</a:t>
            </a:r>
            <a:r>
              <a:rPr lang="sv-SE" dirty="0"/>
              <a:t> </a:t>
            </a:r>
            <a:r>
              <a:rPr lang="sv-SE" dirty="0" err="1"/>
              <a:t>Calibri</a:t>
            </a:r>
            <a:r>
              <a:rPr lang="sv-SE" dirty="0"/>
              <a:t>, </a:t>
            </a:r>
            <a:r>
              <a:rPr lang="sv-SE" dirty="0" err="1"/>
              <a:t>Size</a:t>
            </a:r>
            <a:r>
              <a:rPr lang="sv-SE" dirty="0"/>
              <a:t> 24</a:t>
            </a:r>
          </a:p>
        </p:txBody>
      </p:sp>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669E2A3-BE71-6440-9127-D0B8B7CC9739}"/>
              </a:ext>
            </a:extLst>
          </p:cNvPr>
          <p:cNvSpPr/>
          <p:nvPr userDrawn="1"/>
        </p:nvSpPr>
        <p:spPr>
          <a:xfrm>
            <a:off x="0" y="0"/>
            <a:ext cx="12192000" cy="1434354"/>
          </a:xfrm>
          <a:prstGeom prst="rect">
            <a:avLst/>
          </a:prstGeom>
          <a:solidFill>
            <a:srgbClr val="13A0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Edit Master text styles</a:t>
            </a:r>
          </a:p>
        </p:txBody>
      </p:sp>
      <p:sp>
        <p:nvSpPr>
          <p:cNvPr id="4" name="Content Placeholder 3"/>
          <p:cNvSpPr>
            <a:spLocks noGrp="1"/>
          </p:cNvSpPr>
          <p:nvPr>
            <p:ph sz="half" idx="2" hasCustomPrompt="1"/>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noProof="0" dirty="0"/>
              <a:t>Avoid text less than 16 points.</a:t>
            </a:r>
          </a:p>
          <a:p>
            <a:pPr lvl="0"/>
            <a:r>
              <a:rPr lang="en-US" noProof="0" dirty="0"/>
              <a:t>Always use Calibri font</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8" name="Footer Placeholder 7"/>
          <p:cNvSpPr>
            <a:spLocks noGrp="1"/>
          </p:cNvSpPr>
          <p:nvPr>
            <p:ph type="ftr" sz="quarter" idx="11"/>
          </p:nvPr>
        </p:nvSpPr>
        <p:spPr>
          <a:xfrm>
            <a:off x="4165600" y="6453336"/>
            <a:ext cx="3860800" cy="365125"/>
          </a:xfrm>
        </p:spPr>
        <p:txBody>
          <a:bodyPr anchor="b"/>
          <a:lstStyle>
            <a:lvl1pPr>
              <a:defRPr>
                <a:solidFill>
                  <a:schemeClr val="tx1">
                    <a:lumMod val="65000"/>
                    <a:lumOff val="35000"/>
                  </a:schemeClr>
                </a:solidFill>
              </a:defRPr>
            </a:lvl1pPr>
          </a:lstStyle>
          <a:p>
            <a:r>
              <a:rPr lang="en-GB"/>
              <a:t>© European Spallation Source ERIC</a:t>
            </a:r>
            <a:endParaRPr lang="en-GB" dirty="0"/>
          </a:p>
        </p:txBody>
      </p:sp>
      <p:sp>
        <p:nvSpPr>
          <p:cNvPr id="9" name="Slide Number Placeholder 8"/>
          <p:cNvSpPr>
            <a:spLocks noGrp="1"/>
          </p:cNvSpPr>
          <p:nvPr>
            <p:ph type="sldNum" sz="quarter" idx="12"/>
          </p:nvPr>
        </p:nvSpPr>
        <p:spPr>
          <a:xfrm>
            <a:off x="8737600" y="6453336"/>
            <a:ext cx="2844800" cy="365125"/>
          </a:xfrm>
        </p:spPr>
        <p:txBody>
          <a:bodyPr anchor="b"/>
          <a:lstStyle>
            <a:lvl1pPr>
              <a:defRPr>
                <a:solidFill>
                  <a:schemeClr val="tx1">
                    <a:lumMod val="65000"/>
                    <a:lumOff val="35000"/>
                  </a:schemeClr>
                </a:solidFill>
              </a:defRPr>
            </a:lvl1pPr>
          </a:lstStyle>
          <a:p>
            <a:fld id="{551115BC-487E-4422-894C-CB7CD3E79223}" type="slidenum">
              <a:rPr lang="en-GB" smtClean="0"/>
              <a:pPr/>
              <a:t>‹#›</a:t>
            </a:fld>
            <a:endParaRPr lang="en-GB" dirty="0"/>
          </a:p>
        </p:txBody>
      </p:sp>
      <p:sp>
        <p:nvSpPr>
          <p:cNvPr id="14" name="Title 1">
            <a:extLst>
              <a:ext uri="{FF2B5EF4-FFF2-40B4-BE49-F238E27FC236}">
                <a16:creationId xmlns:a16="http://schemas.microsoft.com/office/drawing/2014/main" id="{F3169E67-0A12-B74D-AF26-4E88E2ACDB9B}"/>
              </a:ext>
            </a:extLst>
          </p:cNvPr>
          <p:cNvSpPr>
            <a:spLocks noGrp="1"/>
          </p:cNvSpPr>
          <p:nvPr>
            <p:ph type="title" hasCustomPrompt="1"/>
          </p:nvPr>
        </p:nvSpPr>
        <p:spPr>
          <a:xfrm>
            <a:off x="609600" y="346646"/>
            <a:ext cx="9518848" cy="562074"/>
          </a:xfrm>
        </p:spPr>
        <p:txBody>
          <a:bodyPr anchor="b">
            <a:noAutofit/>
          </a:bodyPr>
          <a:lstStyle>
            <a:lvl1pPr algn="l">
              <a:defRPr sz="3200" b="1" baseline="0"/>
            </a:lvl1pPr>
          </a:lstStyle>
          <a:p>
            <a:r>
              <a:rPr lang="sv-SE" noProof="0" dirty="0" err="1"/>
              <a:t>Headline</a:t>
            </a:r>
            <a:r>
              <a:rPr lang="sv-SE" noProof="0" dirty="0"/>
              <a:t>, </a:t>
            </a:r>
            <a:r>
              <a:rPr lang="sv-SE" noProof="0" dirty="0" err="1"/>
              <a:t>type</a:t>
            </a:r>
            <a:r>
              <a:rPr lang="sv-SE" noProof="0" dirty="0"/>
              <a:t> </a:t>
            </a:r>
            <a:r>
              <a:rPr lang="sv-SE" noProof="0" dirty="0" err="1"/>
              <a:t>Calibri</a:t>
            </a:r>
            <a:r>
              <a:rPr lang="sv-SE" noProof="0" dirty="0"/>
              <a:t>, </a:t>
            </a:r>
            <a:r>
              <a:rPr lang="sv-SE" noProof="0" dirty="0" err="1"/>
              <a:t>Size</a:t>
            </a:r>
            <a:r>
              <a:rPr lang="sv-SE" noProof="0" dirty="0"/>
              <a:t> 32</a:t>
            </a:r>
            <a:endParaRPr lang="en-GB" noProof="0" dirty="0"/>
          </a:p>
        </p:txBody>
      </p:sp>
      <p:pic>
        <p:nvPicPr>
          <p:cNvPr id="16" name="Picture 15">
            <a:extLst>
              <a:ext uri="{FF2B5EF4-FFF2-40B4-BE49-F238E27FC236}">
                <a16:creationId xmlns:a16="http://schemas.microsoft.com/office/drawing/2014/main" id="{1EC61DED-7621-EB4E-8EAC-F939BC061D33}"/>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3375" b="16409"/>
          <a:stretch/>
        </p:blipFill>
        <p:spPr>
          <a:xfrm>
            <a:off x="10128448" y="256034"/>
            <a:ext cx="2018336" cy="894048"/>
          </a:xfrm>
          <a:prstGeom prst="rect">
            <a:avLst/>
          </a:prstGeom>
          <a:solidFill>
            <a:srgbClr val="0094CA"/>
          </a:solidFill>
        </p:spPr>
      </p:pic>
      <p:sp>
        <p:nvSpPr>
          <p:cNvPr id="17" name="Text Placeholder 16">
            <a:extLst>
              <a:ext uri="{FF2B5EF4-FFF2-40B4-BE49-F238E27FC236}">
                <a16:creationId xmlns:a16="http://schemas.microsoft.com/office/drawing/2014/main" id="{A616A99C-711C-4B40-89A4-39C8721F15DC}"/>
              </a:ext>
            </a:extLst>
          </p:cNvPr>
          <p:cNvSpPr>
            <a:spLocks noGrp="1"/>
          </p:cNvSpPr>
          <p:nvPr>
            <p:ph type="body" sz="quarter" idx="13" hasCustomPrompt="1"/>
          </p:nvPr>
        </p:nvSpPr>
        <p:spPr>
          <a:xfrm>
            <a:off x="609600" y="797780"/>
            <a:ext cx="9518848" cy="590550"/>
          </a:xfrm>
        </p:spPr>
        <p:txBody>
          <a:bodyPr>
            <a:normAutofit/>
          </a:bodyPr>
          <a:lstStyle>
            <a:lvl1pPr marL="0" indent="0">
              <a:buNone/>
              <a:defRPr lang="sv-SE" sz="2400" kern="1200" baseline="0" dirty="0">
                <a:solidFill>
                  <a:schemeClr val="bg1"/>
                </a:solidFill>
                <a:latin typeface="+mj-lt"/>
                <a:ea typeface="+mj-ea"/>
                <a:cs typeface="+mj-cs"/>
              </a:defRPr>
            </a:lvl1pPr>
          </a:lstStyle>
          <a:p>
            <a:pPr lvl="0"/>
            <a:r>
              <a:rPr lang="sv-SE" dirty="0" err="1"/>
              <a:t>Sub</a:t>
            </a:r>
            <a:r>
              <a:rPr lang="sv-SE" dirty="0"/>
              <a:t> </a:t>
            </a:r>
            <a:r>
              <a:rPr lang="sv-SE" dirty="0" err="1"/>
              <a:t>headline</a:t>
            </a:r>
            <a:r>
              <a:rPr lang="sv-SE" dirty="0"/>
              <a:t>, </a:t>
            </a:r>
            <a:r>
              <a:rPr lang="sv-SE" dirty="0" err="1"/>
              <a:t>type</a:t>
            </a:r>
            <a:r>
              <a:rPr lang="sv-SE" dirty="0"/>
              <a:t> </a:t>
            </a:r>
            <a:r>
              <a:rPr lang="sv-SE" dirty="0" err="1"/>
              <a:t>Calibri</a:t>
            </a:r>
            <a:r>
              <a:rPr lang="sv-SE" dirty="0"/>
              <a:t>, </a:t>
            </a:r>
            <a:r>
              <a:rPr lang="sv-SE" dirty="0" err="1"/>
              <a:t>Size</a:t>
            </a:r>
            <a:r>
              <a:rPr lang="sv-SE" dirty="0"/>
              <a:t> 24</a:t>
            </a:r>
          </a:p>
        </p:txBody>
      </p:sp>
    </p:spTree>
    <p:extLst>
      <p:ext uri="{BB962C8B-B14F-4D97-AF65-F5344CB8AC3E}">
        <p14:creationId xmlns:p14="http://schemas.microsoft.com/office/powerpoint/2010/main" val="1249740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Jämförels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669E2A3-BE71-6440-9127-D0B8B7CC9739}"/>
              </a:ext>
            </a:extLst>
          </p:cNvPr>
          <p:cNvSpPr/>
          <p:nvPr userDrawn="1"/>
        </p:nvSpPr>
        <p:spPr>
          <a:xfrm>
            <a:off x="0" y="0"/>
            <a:ext cx="12192000" cy="1434354"/>
          </a:xfrm>
          <a:prstGeom prst="rect">
            <a:avLst/>
          </a:prstGeom>
          <a:solidFill>
            <a:srgbClr val="13A0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Date Placeholder 6"/>
          <p:cNvSpPr>
            <a:spLocks noGrp="1"/>
          </p:cNvSpPr>
          <p:nvPr>
            <p:ph type="dt" sz="half" idx="10"/>
          </p:nvPr>
        </p:nvSpPr>
        <p:spPr>
          <a:xfrm>
            <a:off x="609600" y="6453336"/>
            <a:ext cx="2844800" cy="365125"/>
          </a:xfrm>
        </p:spPr>
        <p:txBody>
          <a:bodyPr anchor="b"/>
          <a:lstStyle/>
          <a:p>
            <a:fld id="{3C7D23FA-05C4-4CC1-B281-2F815585BC1C}" type="datetime1">
              <a:rPr lang="en-GB" noProof="0" smtClean="0"/>
              <a:t>18/09/2019</a:t>
            </a:fld>
            <a:endParaRPr lang="en-GB" noProof="0"/>
          </a:p>
        </p:txBody>
      </p:sp>
      <p:sp>
        <p:nvSpPr>
          <p:cNvPr id="8" name="Footer Placeholder 7"/>
          <p:cNvSpPr>
            <a:spLocks noGrp="1"/>
          </p:cNvSpPr>
          <p:nvPr>
            <p:ph type="ftr" sz="quarter" idx="11"/>
          </p:nvPr>
        </p:nvSpPr>
        <p:spPr>
          <a:xfrm>
            <a:off x="4165600" y="6453336"/>
            <a:ext cx="3860800" cy="365125"/>
          </a:xfrm>
        </p:spPr>
        <p:txBody>
          <a:bodyPr anchor="b"/>
          <a:lstStyle/>
          <a:p>
            <a:r>
              <a:rPr lang="en-GB" dirty="0"/>
              <a:t>© European Spallation Source ERIC</a:t>
            </a:r>
          </a:p>
        </p:txBody>
      </p:sp>
      <p:sp>
        <p:nvSpPr>
          <p:cNvPr id="9" name="Slide Number Placeholder 8"/>
          <p:cNvSpPr>
            <a:spLocks noGrp="1"/>
          </p:cNvSpPr>
          <p:nvPr>
            <p:ph type="sldNum" sz="quarter" idx="12"/>
          </p:nvPr>
        </p:nvSpPr>
        <p:spPr>
          <a:xfrm>
            <a:off x="8737600" y="6453336"/>
            <a:ext cx="2844800" cy="365125"/>
          </a:xfrm>
        </p:spPr>
        <p:txBody>
          <a:bodyPr anchor="b"/>
          <a:lstStyle/>
          <a:p>
            <a:fld id="{551115BC-487E-4422-894C-CB7CD3E79223}" type="slidenum">
              <a:rPr lang="en-GB" noProof="0" smtClean="0"/>
              <a:t>‹#›</a:t>
            </a:fld>
            <a:endParaRPr lang="en-GB" noProof="0" dirty="0"/>
          </a:p>
        </p:txBody>
      </p:sp>
      <p:sp>
        <p:nvSpPr>
          <p:cNvPr id="14" name="Title 1">
            <a:extLst>
              <a:ext uri="{FF2B5EF4-FFF2-40B4-BE49-F238E27FC236}">
                <a16:creationId xmlns:a16="http://schemas.microsoft.com/office/drawing/2014/main" id="{F3169E67-0A12-B74D-AF26-4E88E2ACDB9B}"/>
              </a:ext>
            </a:extLst>
          </p:cNvPr>
          <p:cNvSpPr>
            <a:spLocks noGrp="1"/>
          </p:cNvSpPr>
          <p:nvPr>
            <p:ph type="title" hasCustomPrompt="1"/>
          </p:nvPr>
        </p:nvSpPr>
        <p:spPr>
          <a:xfrm>
            <a:off x="609600" y="346646"/>
            <a:ext cx="9518848" cy="562074"/>
          </a:xfrm>
        </p:spPr>
        <p:txBody>
          <a:bodyPr anchor="b">
            <a:noAutofit/>
          </a:bodyPr>
          <a:lstStyle>
            <a:lvl1pPr algn="l">
              <a:defRPr sz="3200" b="1" baseline="0"/>
            </a:lvl1pPr>
          </a:lstStyle>
          <a:p>
            <a:r>
              <a:rPr lang="sv-SE" noProof="0" dirty="0" err="1"/>
              <a:t>Headline</a:t>
            </a:r>
            <a:r>
              <a:rPr lang="sv-SE" noProof="0" dirty="0"/>
              <a:t>, </a:t>
            </a:r>
            <a:r>
              <a:rPr lang="sv-SE" noProof="0" dirty="0" err="1"/>
              <a:t>type</a:t>
            </a:r>
            <a:r>
              <a:rPr lang="sv-SE" noProof="0" dirty="0"/>
              <a:t> </a:t>
            </a:r>
            <a:r>
              <a:rPr lang="sv-SE" noProof="0" dirty="0" err="1"/>
              <a:t>Calibri</a:t>
            </a:r>
            <a:r>
              <a:rPr lang="sv-SE" noProof="0" dirty="0"/>
              <a:t>, </a:t>
            </a:r>
            <a:r>
              <a:rPr lang="sv-SE" noProof="0" dirty="0" err="1"/>
              <a:t>Size</a:t>
            </a:r>
            <a:r>
              <a:rPr lang="sv-SE" noProof="0" dirty="0"/>
              <a:t> 32</a:t>
            </a:r>
            <a:endParaRPr lang="en-GB" noProof="0" dirty="0"/>
          </a:p>
        </p:txBody>
      </p:sp>
      <p:pic>
        <p:nvPicPr>
          <p:cNvPr id="16" name="Picture 15">
            <a:extLst>
              <a:ext uri="{FF2B5EF4-FFF2-40B4-BE49-F238E27FC236}">
                <a16:creationId xmlns:a16="http://schemas.microsoft.com/office/drawing/2014/main" id="{1EC61DED-7621-EB4E-8EAC-F939BC061D33}"/>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3375" b="16409"/>
          <a:stretch/>
        </p:blipFill>
        <p:spPr>
          <a:xfrm>
            <a:off x="10128448" y="256034"/>
            <a:ext cx="2018336" cy="894048"/>
          </a:xfrm>
          <a:prstGeom prst="rect">
            <a:avLst/>
          </a:prstGeom>
          <a:solidFill>
            <a:srgbClr val="0094CA"/>
          </a:solidFill>
        </p:spPr>
      </p:pic>
      <p:sp>
        <p:nvSpPr>
          <p:cNvPr id="17" name="Text Placeholder 16">
            <a:extLst>
              <a:ext uri="{FF2B5EF4-FFF2-40B4-BE49-F238E27FC236}">
                <a16:creationId xmlns:a16="http://schemas.microsoft.com/office/drawing/2014/main" id="{A616A99C-711C-4B40-89A4-39C8721F15DC}"/>
              </a:ext>
            </a:extLst>
          </p:cNvPr>
          <p:cNvSpPr>
            <a:spLocks noGrp="1"/>
          </p:cNvSpPr>
          <p:nvPr>
            <p:ph type="body" sz="quarter" idx="13" hasCustomPrompt="1"/>
          </p:nvPr>
        </p:nvSpPr>
        <p:spPr>
          <a:xfrm>
            <a:off x="609600" y="797780"/>
            <a:ext cx="9518848" cy="590550"/>
          </a:xfrm>
        </p:spPr>
        <p:txBody>
          <a:bodyPr>
            <a:normAutofit/>
          </a:bodyPr>
          <a:lstStyle>
            <a:lvl1pPr marL="0" indent="0">
              <a:buNone/>
              <a:defRPr lang="sv-SE" sz="2400" kern="1200" baseline="0" dirty="0">
                <a:solidFill>
                  <a:schemeClr val="bg1"/>
                </a:solidFill>
                <a:latin typeface="+mj-lt"/>
                <a:ea typeface="+mj-ea"/>
                <a:cs typeface="+mj-cs"/>
              </a:defRPr>
            </a:lvl1pPr>
          </a:lstStyle>
          <a:p>
            <a:pPr lvl="0"/>
            <a:r>
              <a:rPr lang="sv-SE" dirty="0" err="1"/>
              <a:t>Sub</a:t>
            </a:r>
            <a:r>
              <a:rPr lang="sv-SE" dirty="0"/>
              <a:t> </a:t>
            </a:r>
            <a:r>
              <a:rPr lang="sv-SE" dirty="0" err="1"/>
              <a:t>headline</a:t>
            </a:r>
            <a:r>
              <a:rPr lang="sv-SE" dirty="0"/>
              <a:t>, </a:t>
            </a:r>
            <a:r>
              <a:rPr lang="sv-SE" dirty="0" err="1"/>
              <a:t>type</a:t>
            </a:r>
            <a:r>
              <a:rPr lang="sv-SE" dirty="0"/>
              <a:t> </a:t>
            </a:r>
            <a:r>
              <a:rPr lang="sv-SE" dirty="0" err="1"/>
              <a:t>Calibri</a:t>
            </a:r>
            <a:r>
              <a:rPr lang="sv-SE" dirty="0"/>
              <a:t>, </a:t>
            </a:r>
            <a:r>
              <a:rPr lang="sv-SE" dirty="0" err="1"/>
              <a:t>Size</a:t>
            </a:r>
            <a:r>
              <a:rPr lang="sv-SE" dirty="0"/>
              <a:t> 24</a:t>
            </a:r>
          </a:p>
        </p:txBody>
      </p:sp>
    </p:spTree>
    <p:extLst>
      <p:ext uri="{BB962C8B-B14F-4D97-AF65-F5344CB8AC3E}">
        <p14:creationId xmlns:p14="http://schemas.microsoft.com/office/powerpoint/2010/main" val="1498801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15314" indent="0" algn="ctr">
              <a:buNone/>
              <a:defRPr>
                <a:solidFill>
                  <a:schemeClr val="tx1">
                    <a:tint val="75000"/>
                  </a:schemeClr>
                </a:solidFill>
              </a:defRPr>
            </a:lvl2pPr>
            <a:lvl3pPr marL="630630" indent="0" algn="ctr">
              <a:buNone/>
              <a:defRPr>
                <a:solidFill>
                  <a:schemeClr val="tx1">
                    <a:tint val="75000"/>
                  </a:schemeClr>
                </a:solidFill>
              </a:defRPr>
            </a:lvl3pPr>
            <a:lvl4pPr marL="945947" indent="0" algn="ctr">
              <a:buNone/>
              <a:defRPr>
                <a:solidFill>
                  <a:schemeClr val="tx1">
                    <a:tint val="75000"/>
                  </a:schemeClr>
                </a:solidFill>
              </a:defRPr>
            </a:lvl4pPr>
            <a:lvl5pPr marL="1261265" indent="0" algn="ctr">
              <a:buNone/>
              <a:defRPr>
                <a:solidFill>
                  <a:schemeClr val="tx1">
                    <a:tint val="75000"/>
                  </a:schemeClr>
                </a:solidFill>
              </a:defRPr>
            </a:lvl5pPr>
            <a:lvl6pPr marL="1576588" indent="0" algn="ctr">
              <a:buNone/>
              <a:defRPr>
                <a:solidFill>
                  <a:schemeClr val="tx1">
                    <a:tint val="75000"/>
                  </a:schemeClr>
                </a:solidFill>
              </a:defRPr>
            </a:lvl6pPr>
            <a:lvl7pPr marL="1891904" indent="0" algn="ctr">
              <a:buNone/>
              <a:defRPr>
                <a:solidFill>
                  <a:schemeClr val="tx1">
                    <a:tint val="75000"/>
                  </a:schemeClr>
                </a:solidFill>
              </a:defRPr>
            </a:lvl7pPr>
            <a:lvl8pPr marL="2207225" indent="0" algn="ctr">
              <a:buNone/>
              <a:defRPr>
                <a:solidFill>
                  <a:schemeClr val="tx1">
                    <a:tint val="75000"/>
                  </a:schemeClr>
                </a:solidFill>
              </a:defRPr>
            </a:lvl8pPr>
            <a:lvl9pPr marL="2522543" indent="0" algn="ctr">
              <a:buNone/>
              <a:defRPr>
                <a:solidFill>
                  <a:schemeClr val="tx1">
                    <a:tint val="75000"/>
                  </a:schemeClr>
                </a:solidFill>
              </a:defRPr>
            </a:lvl9pPr>
          </a:lstStyle>
          <a:p>
            <a:r>
              <a:rPr lang="sv-SE"/>
              <a:t>Klicka här för att ändra format på underrubrik i bakgrunden</a:t>
            </a:r>
          </a:p>
        </p:txBody>
      </p:sp>
    </p:spTree>
    <p:extLst>
      <p:ext uri="{BB962C8B-B14F-4D97-AF65-F5344CB8AC3E}">
        <p14:creationId xmlns:p14="http://schemas.microsoft.com/office/powerpoint/2010/main" val="2883608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49A5678A-D05F-FD42-9890-CCECCD9C8C54}" type="datetimeFigureOut">
              <a:rPr lang="sv-SE" smtClean="0">
                <a:solidFill>
                  <a:prstClr val="black">
                    <a:tint val="75000"/>
                  </a:prstClr>
                </a:solidFill>
              </a:rPr>
              <a:pPr/>
              <a:t>2019-09-18</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276797C7-3D02-2A4F-97AD-9EB2A99A67F0}"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499831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963087" y="4407120"/>
            <a:ext cx="10363200" cy="1362076"/>
          </a:xfrm>
        </p:spPr>
        <p:txBody>
          <a:bodyPr anchor="t"/>
          <a:lstStyle>
            <a:lvl1pPr algn="l">
              <a:defRPr sz="2700" b="1" cap="all"/>
            </a:lvl1pPr>
          </a:lstStyle>
          <a:p>
            <a:r>
              <a:rPr lang="sv-SE"/>
              <a:t>Klicka här för att ändra format</a:t>
            </a:r>
          </a:p>
        </p:txBody>
      </p:sp>
      <p:sp>
        <p:nvSpPr>
          <p:cNvPr id="3" name="Platshållare för text 2"/>
          <p:cNvSpPr>
            <a:spLocks noGrp="1"/>
          </p:cNvSpPr>
          <p:nvPr>
            <p:ph type="body" idx="1"/>
          </p:nvPr>
        </p:nvSpPr>
        <p:spPr>
          <a:xfrm>
            <a:off x="963087" y="2906723"/>
            <a:ext cx="10363200" cy="1500187"/>
          </a:xfrm>
        </p:spPr>
        <p:txBody>
          <a:bodyPr anchor="b"/>
          <a:lstStyle>
            <a:lvl1pPr marL="0" indent="0">
              <a:buNone/>
              <a:defRPr sz="1385">
                <a:solidFill>
                  <a:schemeClr val="tx1">
                    <a:tint val="75000"/>
                  </a:schemeClr>
                </a:solidFill>
              </a:defRPr>
            </a:lvl1pPr>
            <a:lvl2pPr marL="315314" indent="0">
              <a:buNone/>
              <a:defRPr sz="1247">
                <a:solidFill>
                  <a:schemeClr val="tx1">
                    <a:tint val="75000"/>
                  </a:schemeClr>
                </a:solidFill>
              </a:defRPr>
            </a:lvl2pPr>
            <a:lvl3pPr marL="630630" indent="0">
              <a:buNone/>
              <a:defRPr sz="1108">
                <a:solidFill>
                  <a:schemeClr val="tx1">
                    <a:tint val="75000"/>
                  </a:schemeClr>
                </a:solidFill>
              </a:defRPr>
            </a:lvl3pPr>
            <a:lvl4pPr marL="945947" indent="0">
              <a:buNone/>
              <a:defRPr sz="969">
                <a:solidFill>
                  <a:schemeClr val="tx1">
                    <a:tint val="75000"/>
                  </a:schemeClr>
                </a:solidFill>
              </a:defRPr>
            </a:lvl4pPr>
            <a:lvl5pPr marL="1261265" indent="0">
              <a:buNone/>
              <a:defRPr sz="969">
                <a:solidFill>
                  <a:schemeClr val="tx1">
                    <a:tint val="75000"/>
                  </a:schemeClr>
                </a:solidFill>
              </a:defRPr>
            </a:lvl5pPr>
            <a:lvl6pPr marL="1576588" indent="0">
              <a:buNone/>
              <a:defRPr sz="969">
                <a:solidFill>
                  <a:schemeClr val="tx1">
                    <a:tint val="75000"/>
                  </a:schemeClr>
                </a:solidFill>
              </a:defRPr>
            </a:lvl6pPr>
            <a:lvl7pPr marL="1891904" indent="0">
              <a:buNone/>
              <a:defRPr sz="969">
                <a:solidFill>
                  <a:schemeClr val="tx1">
                    <a:tint val="75000"/>
                  </a:schemeClr>
                </a:solidFill>
              </a:defRPr>
            </a:lvl7pPr>
            <a:lvl8pPr marL="2207225" indent="0">
              <a:buNone/>
              <a:defRPr sz="969">
                <a:solidFill>
                  <a:schemeClr val="tx1">
                    <a:tint val="75000"/>
                  </a:schemeClr>
                </a:solidFill>
              </a:defRPr>
            </a:lvl8pPr>
            <a:lvl9pPr marL="2522543" indent="0">
              <a:buNone/>
              <a:defRPr sz="969">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49A5678A-D05F-FD42-9890-CCECCD9C8C54}" type="datetimeFigureOut">
              <a:rPr lang="sv-SE" smtClean="0">
                <a:solidFill>
                  <a:prstClr val="black">
                    <a:tint val="75000"/>
                  </a:prstClr>
                </a:solidFill>
              </a:rPr>
              <a:pPr/>
              <a:t>2019-09-18</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276797C7-3D02-2A4F-97AD-9EB2A99A67F0}"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3448158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609600" y="1600206"/>
            <a:ext cx="5384800" cy="4525963"/>
          </a:xfrm>
        </p:spPr>
        <p:txBody>
          <a:bodyPr/>
          <a:lstStyle>
            <a:lvl1pPr>
              <a:defRPr sz="1939"/>
            </a:lvl1pPr>
            <a:lvl2pPr>
              <a:defRPr sz="1661"/>
            </a:lvl2pPr>
            <a:lvl3pPr>
              <a:defRPr sz="1385"/>
            </a:lvl3pPr>
            <a:lvl4pPr>
              <a:defRPr sz="1247"/>
            </a:lvl4pPr>
            <a:lvl5pPr>
              <a:defRPr sz="1247"/>
            </a:lvl5pPr>
            <a:lvl6pPr>
              <a:defRPr sz="1247"/>
            </a:lvl6pPr>
            <a:lvl7pPr>
              <a:defRPr sz="1247"/>
            </a:lvl7pPr>
            <a:lvl8pPr>
              <a:defRPr sz="1247"/>
            </a:lvl8pPr>
            <a:lvl9pPr>
              <a:defRPr sz="1247"/>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97600" y="1600206"/>
            <a:ext cx="5384800" cy="4525963"/>
          </a:xfrm>
        </p:spPr>
        <p:txBody>
          <a:bodyPr/>
          <a:lstStyle>
            <a:lvl1pPr>
              <a:defRPr sz="1939"/>
            </a:lvl1pPr>
            <a:lvl2pPr>
              <a:defRPr sz="1661"/>
            </a:lvl2pPr>
            <a:lvl3pPr>
              <a:defRPr sz="1385"/>
            </a:lvl3pPr>
            <a:lvl4pPr>
              <a:defRPr sz="1247"/>
            </a:lvl4pPr>
            <a:lvl5pPr>
              <a:defRPr sz="1247"/>
            </a:lvl5pPr>
            <a:lvl6pPr>
              <a:defRPr sz="1247"/>
            </a:lvl6pPr>
            <a:lvl7pPr>
              <a:defRPr sz="1247"/>
            </a:lvl7pPr>
            <a:lvl8pPr>
              <a:defRPr sz="1247"/>
            </a:lvl8pPr>
            <a:lvl9pPr>
              <a:defRPr sz="1247"/>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49A5678A-D05F-FD42-9890-CCECCD9C8C54}" type="datetimeFigureOut">
              <a:rPr lang="sv-SE" smtClean="0">
                <a:solidFill>
                  <a:prstClr val="black">
                    <a:tint val="75000"/>
                  </a:prstClr>
                </a:solidFill>
              </a:rPr>
              <a:pPr/>
              <a:t>2019-09-18</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276797C7-3D02-2A4F-97AD-9EB2A99A67F0}"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31447124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9518848" cy="1143000"/>
          </a:xfrm>
          <a:prstGeom prst="rect">
            <a:avLst/>
          </a:prstGeom>
        </p:spPr>
        <p:txBody>
          <a:bodyPr vert="horz" lIns="91440" tIns="45720" rIns="91440" bIns="45720" rtlCol="0" anchor="ctr">
            <a:normAutofit/>
          </a:bodyPr>
          <a:lstStyle/>
          <a:p>
            <a:r>
              <a:rPr lang="sv-SE" noProof="0"/>
              <a:t>Klicka här för att ändra format</a:t>
            </a:r>
            <a:endParaRPr lang="en-GB" noProof="0"/>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103233B-D569-4A6E-878F-CDE152514C47}" type="datetime1">
              <a:rPr lang="en-GB" noProof="0" smtClean="0"/>
              <a:t>18/09/2019</a:t>
            </a:fld>
            <a:endParaRPr lang="en-GB" noProof="0"/>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noProof="0"/>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1115BC-487E-4422-894C-CB7CD3E79223}" type="slidenum">
              <a:rPr lang="en-GB" noProof="0" smtClean="0"/>
              <a:t>‹#›</a:t>
            </a:fld>
            <a:endParaRPr lang="en-GB" noProof="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69" r:id="rId5"/>
  </p:sldLayoutIdLst>
  <p:hf hdr="0" ftr="0" dt="0"/>
  <p:txStyles>
    <p:titleStyle>
      <a:lvl1pPr algn="l" defTabSz="685800" rtl="0" eaLnBrk="1" latinLnBrk="0" hangingPunct="1">
        <a:spcBef>
          <a:spcPct val="0"/>
        </a:spcBef>
        <a:buNone/>
        <a:defRPr sz="2400" kern="1200" baseline="0">
          <a:solidFill>
            <a:schemeClr val="bg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100" kern="1200" baseline="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500" kern="1200" baseline="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350" kern="1200" baseline="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09600" y="274638"/>
            <a:ext cx="10972800" cy="1143000"/>
          </a:xfrm>
          <a:prstGeom prst="rect">
            <a:avLst/>
          </a:prstGeom>
        </p:spPr>
        <p:txBody>
          <a:bodyPr vert="horz" lIns="91090" tIns="45549" rIns="91090" bIns="45549" rtlCol="0" anchor="ctr">
            <a:normAutofit/>
          </a:bodyPr>
          <a:lstStyle/>
          <a:p>
            <a:r>
              <a:rPr lang="sv-SE"/>
              <a:t>Klicka här för att ändra format</a:t>
            </a:r>
          </a:p>
        </p:txBody>
      </p:sp>
      <p:sp>
        <p:nvSpPr>
          <p:cNvPr id="3" name="Platshållare för text 2"/>
          <p:cNvSpPr>
            <a:spLocks noGrp="1"/>
          </p:cNvSpPr>
          <p:nvPr>
            <p:ph type="body" idx="1"/>
          </p:nvPr>
        </p:nvSpPr>
        <p:spPr>
          <a:xfrm>
            <a:off x="609600" y="1600206"/>
            <a:ext cx="10972800" cy="4525963"/>
          </a:xfrm>
          <a:prstGeom prst="rect">
            <a:avLst/>
          </a:prstGeom>
        </p:spPr>
        <p:txBody>
          <a:bodyPr vert="horz" lIns="91090" tIns="45549" rIns="91090" bIns="45549"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609604" y="6356748"/>
            <a:ext cx="2844800" cy="365125"/>
          </a:xfrm>
          <a:prstGeom prst="rect">
            <a:avLst/>
          </a:prstGeom>
        </p:spPr>
        <p:txBody>
          <a:bodyPr vert="horz" lIns="91090" tIns="45549" rIns="91090" bIns="45549" rtlCol="0" anchor="ctr"/>
          <a:lstStyle>
            <a:lvl1pPr algn="l">
              <a:defRPr sz="831">
                <a:solidFill>
                  <a:schemeClr val="tx1">
                    <a:tint val="75000"/>
                  </a:schemeClr>
                </a:solidFill>
              </a:defRPr>
            </a:lvl1pPr>
          </a:lstStyle>
          <a:p>
            <a:pPr defTabSz="315314"/>
            <a:fld id="{49A5678A-D05F-FD42-9890-CCECCD9C8C54}" type="datetimeFigureOut">
              <a:rPr lang="sv-SE" smtClean="0">
                <a:solidFill>
                  <a:prstClr val="black">
                    <a:tint val="75000"/>
                  </a:prstClr>
                </a:solidFill>
              </a:rPr>
              <a:pPr defTabSz="315314"/>
              <a:t>2019-09-18</a:t>
            </a:fld>
            <a:endParaRPr lang="sv-SE">
              <a:solidFill>
                <a:prstClr val="black">
                  <a:tint val="75000"/>
                </a:prstClr>
              </a:solidFill>
            </a:endParaRPr>
          </a:p>
        </p:txBody>
      </p:sp>
      <p:sp>
        <p:nvSpPr>
          <p:cNvPr id="5" name="Platshållare för sidfot 4"/>
          <p:cNvSpPr>
            <a:spLocks noGrp="1"/>
          </p:cNvSpPr>
          <p:nvPr>
            <p:ph type="ftr" sz="quarter" idx="3"/>
          </p:nvPr>
        </p:nvSpPr>
        <p:spPr>
          <a:xfrm>
            <a:off x="4165600" y="6356748"/>
            <a:ext cx="3860800" cy="365125"/>
          </a:xfrm>
          <a:prstGeom prst="rect">
            <a:avLst/>
          </a:prstGeom>
        </p:spPr>
        <p:txBody>
          <a:bodyPr vert="horz" lIns="91090" tIns="45549" rIns="91090" bIns="45549" rtlCol="0" anchor="ctr"/>
          <a:lstStyle>
            <a:lvl1pPr algn="ctr">
              <a:defRPr sz="831">
                <a:solidFill>
                  <a:schemeClr val="tx1">
                    <a:tint val="75000"/>
                  </a:schemeClr>
                </a:solidFill>
              </a:defRPr>
            </a:lvl1pPr>
          </a:lstStyle>
          <a:p>
            <a:pPr defTabSz="315314"/>
            <a:endParaRPr lang="sv-SE">
              <a:solidFill>
                <a:prstClr val="black">
                  <a:tint val="75000"/>
                </a:prstClr>
              </a:solidFill>
            </a:endParaRPr>
          </a:p>
        </p:txBody>
      </p:sp>
      <p:sp>
        <p:nvSpPr>
          <p:cNvPr id="6" name="Platshållare för bildnummer 5"/>
          <p:cNvSpPr>
            <a:spLocks noGrp="1"/>
          </p:cNvSpPr>
          <p:nvPr>
            <p:ph type="sldNum" sz="quarter" idx="4"/>
          </p:nvPr>
        </p:nvSpPr>
        <p:spPr>
          <a:xfrm>
            <a:off x="8737600" y="6356748"/>
            <a:ext cx="2844800" cy="365125"/>
          </a:xfrm>
          <a:prstGeom prst="rect">
            <a:avLst/>
          </a:prstGeom>
        </p:spPr>
        <p:txBody>
          <a:bodyPr vert="horz" lIns="91090" tIns="45549" rIns="91090" bIns="45549" rtlCol="0" anchor="ctr"/>
          <a:lstStyle>
            <a:lvl1pPr algn="r">
              <a:defRPr sz="831">
                <a:solidFill>
                  <a:schemeClr val="tx1">
                    <a:tint val="75000"/>
                  </a:schemeClr>
                </a:solidFill>
              </a:defRPr>
            </a:lvl1pPr>
          </a:lstStyle>
          <a:p>
            <a:pPr defTabSz="315314"/>
            <a:fld id="{276797C7-3D02-2A4F-97AD-9EB2A99A67F0}" type="slidenum">
              <a:rPr lang="sv-SE" smtClean="0">
                <a:solidFill>
                  <a:prstClr val="black">
                    <a:tint val="75000"/>
                  </a:prstClr>
                </a:solidFill>
              </a:rPr>
              <a:pPr defTabSz="315314"/>
              <a:t>‹#›</a:t>
            </a:fld>
            <a:endParaRPr lang="sv-SE">
              <a:solidFill>
                <a:prstClr val="black">
                  <a:tint val="75000"/>
                </a:prstClr>
              </a:solidFill>
            </a:endParaRPr>
          </a:p>
        </p:txBody>
      </p:sp>
    </p:spTree>
    <p:extLst>
      <p:ext uri="{BB962C8B-B14F-4D97-AF65-F5344CB8AC3E}">
        <p14:creationId xmlns:p14="http://schemas.microsoft.com/office/powerpoint/2010/main" val="3378207998"/>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xStyles>
    <p:titleStyle>
      <a:lvl1pPr algn="ctr" defTabSz="315314" rtl="0" eaLnBrk="1" latinLnBrk="0" hangingPunct="1">
        <a:spcBef>
          <a:spcPct val="0"/>
        </a:spcBef>
        <a:buNone/>
        <a:defRPr sz="3047" kern="1200">
          <a:solidFill>
            <a:schemeClr val="tx1"/>
          </a:solidFill>
          <a:latin typeface="+mj-lt"/>
          <a:ea typeface="+mj-ea"/>
          <a:cs typeface="+mj-cs"/>
        </a:defRPr>
      </a:lvl1pPr>
    </p:titleStyle>
    <p:bodyStyle>
      <a:lvl1pPr marL="236484" indent="-236484" algn="l" defTabSz="315314" rtl="0" eaLnBrk="1" latinLnBrk="0" hangingPunct="1">
        <a:spcBef>
          <a:spcPct val="20000"/>
        </a:spcBef>
        <a:buFont typeface="Arial"/>
        <a:buChar char="•"/>
        <a:defRPr sz="2216" kern="1200">
          <a:solidFill>
            <a:schemeClr val="tx1"/>
          </a:solidFill>
          <a:latin typeface="+mn-lt"/>
          <a:ea typeface="+mn-ea"/>
          <a:cs typeface="+mn-cs"/>
        </a:defRPr>
      </a:lvl1pPr>
      <a:lvl2pPr marL="512390" indent="-197066" algn="l" defTabSz="315314" rtl="0" eaLnBrk="1" latinLnBrk="0" hangingPunct="1">
        <a:spcBef>
          <a:spcPct val="20000"/>
        </a:spcBef>
        <a:buFont typeface="Arial"/>
        <a:buChar char="–"/>
        <a:defRPr sz="1939" kern="1200">
          <a:solidFill>
            <a:schemeClr val="tx1"/>
          </a:solidFill>
          <a:latin typeface="+mn-lt"/>
          <a:ea typeface="+mn-ea"/>
          <a:cs typeface="+mn-cs"/>
        </a:defRPr>
      </a:lvl2pPr>
      <a:lvl3pPr marL="788276" indent="-157655" algn="l" defTabSz="315314" rtl="0" eaLnBrk="1" latinLnBrk="0" hangingPunct="1">
        <a:spcBef>
          <a:spcPct val="20000"/>
        </a:spcBef>
        <a:buFont typeface="Arial"/>
        <a:buChar char="•"/>
        <a:defRPr sz="1661" kern="1200">
          <a:solidFill>
            <a:schemeClr val="tx1"/>
          </a:solidFill>
          <a:latin typeface="+mn-lt"/>
          <a:ea typeface="+mn-ea"/>
          <a:cs typeface="+mn-cs"/>
        </a:defRPr>
      </a:lvl3pPr>
      <a:lvl4pPr marL="1103609" indent="-157655" algn="l" defTabSz="315314" rtl="0" eaLnBrk="1" latinLnBrk="0" hangingPunct="1">
        <a:spcBef>
          <a:spcPct val="20000"/>
        </a:spcBef>
        <a:buFont typeface="Arial"/>
        <a:buChar char="–"/>
        <a:defRPr sz="1385" kern="1200">
          <a:solidFill>
            <a:schemeClr val="tx1"/>
          </a:solidFill>
          <a:latin typeface="+mn-lt"/>
          <a:ea typeface="+mn-ea"/>
          <a:cs typeface="+mn-cs"/>
        </a:defRPr>
      </a:lvl4pPr>
      <a:lvl5pPr marL="1418929" indent="-157655" algn="l" defTabSz="315314" rtl="0" eaLnBrk="1" latinLnBrk="0" hangingPunct="1">
        <a:spcBef>
          <a:spcPct val="20000"/>
        </a:spcBef>
        <a:buFont typeface="Arial"/>
        <a:buChar char="»"/>
        <a:defRPr sz="1385" kern="1200">
          <a:solidFill>
            <a:schemeClr val="tx1"/>
          </a:solidFill>
          <a:latin typeface="+mn-lt"/>
          <a:ea typeface="+mn-ea"/>
          <a:cs typeface="+mn-cs"/>
        </a:defRPr>
      </a:lvl5pPr>
      <a:lvl6pPr marL="1734244" indent="-157655" algn="l" defTabSz="315314" rtl="0" eaLnBrk="1" latinLnBrk="0" hangingPunct="1">
        <a:spcBef>
          <a:spcPct val="20000"/>
        </a:spcBef>
        <a:buFont typeface="Arial"/>
        <a:buChar char="•"/>
        <a:defRPr sz="1385" kern="1200">
          <a:solidFill>
            <a:schemeClr val="tx1"/>
          </a:solidFill>
          <a:latin typeface="+mn-lt"/>
          <a:ea typeface="+mn-ea"/>
          <a:cs typeface="+mn-cs"/>
        </a:defRPr>
      </a:lvl6pPr>
      <a:lvl7pPr marL="2049560" indent="-157655" algn="l" defTabSz="315314" rtl="0" eaLnBrk="1" latinLnBrk="0" hangingPunct="1">
        <a:spcBef>
          <a:spcPct val="20000"/>
        </a:spcBef>
        <a:buFont typeface="Arial"/>
        <a:buChar char="•"/>
        <a:defRPr sz="1385" kern="1200">
          <a:solidFill>
            <a:schemeClr val="tx1"/>
          </a:solidFill>
          <a:latin typeface="+mn-lt"/>
          <a:ea typeface="+mn-ea"/>
          <a:cs typeface="+mn-cs"/>
        </a:defRPr>
      </a:lvl7pPr>
      <a:lvl8pPr marL="2364882" indent="-157655" algn="l" defTabSz="315314" rtl="0" eaLnBrk="1" latinLnBrk="0" hangingPunct="1">
        <a:spcBef>
          <a:spcPct val="20000"/>
        </a:spcBef>
        <a:buFont typeface="Arial"/>
        <a:buChar char="•"/>
        <a:defRPr sz="1385" kern="1200">
          <a:solidFill>
            <a:schemeClr val="tx1"/>
          </a:solidFill>
          <a:latin typeface="+mn-lt"/>
          <a:ea typeface="+mn-ea"/>
          <a:cs typeface="+mn-cs"/>
        </a:defRPr>
      </a:lvl8pPr>
      <a:lvl9pPr marL="2680197" indent="-157655" algn="l" defTabSz="315314" rtl="0" eaLnBrk="1" latinLnBrk="0" hangingPunct="1">
        <a:spcBef>
          <a:spcPct val="20000"/>
        </a:spcBef>
        <a:buFont typeface="Arial"/>
        <a:buChar char="•"/>
        <a:defRPr sz="1385" kern="1200">
          <a:solidFill>
            <a:schemeClr val="tx1"/>
          </a:solidFill>
          <a:latin typeface="+mn-lt"/>
          <a:ea typeface="+mn-ea"/>
          <a:cs typeface="+mn-cs"/>
        </a:defRPr>
      </a:lvl9pPr>
    </p:bodyStyle>
    <p:otherStyle>
      <a:defPPr>
        <a:defRPr lang="sv-SE"/>
      </a:defPPr>
      <a:lvl1pPr marL="0" algn="l" defTabSz="315314" rtl="0" eaLnBrk="1" latinLnBrk="0" hangingPunct="1">
        <a:defRPr sz="1247" kern="1200">
          <a:solidFill>
            <a:schemeClr val="tx1"/>
          </a:solidFill>
          <a:latin typeface="+mn-lt"/>
          <a:ea typeface="+mn-ea"/>
          <a:cs typeface="+mn-cs"/>
        </a:defRPr>
      </a:lvl1pPr>
      <a:lvl2pPr marL="315314" algn="l" defTabSz="315314" rtl="0" eaLnBrk="1" latinLnBrk="0" hangingPunct="1">
        <a:defRPr sz="1247" kern="1200">
          <a:solidFill>
            <a:schemeClr val="tx1"/>
          </a:solidFill>
          <a:latin typeface="+mn-lt"/>
          <a:ea typeface="+mn-ea"/>
          <a:cs typeface="+mn-cs"/>
        </a:defRPr>
      </a:lvl2pPr>
      <a:lvl3pPr marL="630630" algn="l" defTabSz="315314" rtl="0" eaLnBrk="1" latinLnBrk="0" hangingPunct="1">
        <a:defRPr sz="1247" kern="1200">
          <a:solidFill>
            <a:schemeClr val="tx1"/>
          </a:solidFill>
          <a:latin typeface="+mn-lt"/>
          <a:ea typeface="+mn-ea"/>
          <a:cs typeface="+mn-cs"/>
        </a:defRPr>
      </a:lvl3pPr>
      <a:lvl4pPr marL="945947" algn="l" defTabSz="315314" rtl="0" eaLnBrk="1" latinLnBrk="0" hangingPunct="1">
        <a:defRPr sz="1247" kern="1200">
          <a:solidFill>
            <a:schemeClr val="tx1"/>
          </a:solidFill>
          <a:latin typeface="+mn-lt"/>
          <a:ea typeface="+mn-ea"/>
          <a:cs typeface="+mn-cs"/>
        </a:defRPr>
      </a:lvl4pPr>
      <a:lvl5pPr marL="1261265" algn="l" defTabSz="315314" rtl="0" eaLnBrk="1" latinLnBrk="0" hangingPunct="1">
        <a:defRPr sz="1247" kern="1200">
          <a:solidFill>
            <a:schemeClr val="tx1"/>
          </a:solidFill>
          <a:latin typeface="+mn-lt"/>
          <a:ea typeface="+mn-ea"/>
          <a:cs typeface="+mn-cs"/>
        </a:defRPr>
      </a:lvl5pPr>
      <a:lvl6pPr marL="1576588" algn="l" defTabSz="315314" rtl="0" eaLnBrk="1" latinLnBrk="0" hangingPunct="1">
        <a:defRPr sz="1247" kern="1200">
          <a:solidFill>
            <a:schemeClr val="tx1"/>
          </a:solidFill>
          <a:latin typeface="+mn-lt"/>
          <a:ea typeface="+mn-ea"/>
          <a:cs typeface="+mn-cs"/>
        </a:defRPr>
      </a:lvl6pPr>
      <a:lvl7pPr marL="1891904" algn="l" defTabSz="315314" rtl="0" eaLnBrk="1" latinLnBrk="0" hangingPunct="1">
        <a:defRPr sz="1247" kern="1200">
          <a:solidFill>
            <a:schemeClr val="tx1"/>
          </a:solidFill>
          <a:latin typeface="+mn-lt"/>
          <a:ea typeface="+mn-ea"/>
          <a:cs typeface="+mn-cs"/>
        </a:defRPr>
      </a:lvl7pPr>
      <a:lvl8pPr marL="2207225" algn="l" defTabSz="315314" rtl="0" eaLnBrk="1" latinLnBrk="0" hangingPunct="1">
        <a:defRPr sz="1247" kern="1200">
          <a:solidFill>
            <a:schemeClr val="tx1"/>
          </a:solidFill>
          <a:latin typeface="+mn-lt"/>
          <a:ea typeface="+mn-ea"/>
          <a:cs typeface="+mn-cs"/>
        </a:defRPr>
      </a:lvl8pPr>
      <a:lvl9pPr marL="2522543" algn="l" defTabSz="315314" rtl="0" eaLnBrk="1" latinLnBrk="0" hangingPunct="1">
        <a:defRPr sz="12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cid:inline-task-unchecked-icon"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confluence.esss.lu.se/x/AI7FE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2CE98-D5A2-0648-AD18-116338EADBE6}"/>
              </a:ext>
            </a:extLst>
          </p:cNvPr>
          <p:cNvSpPr>
            <a:spLocks noGrp="1"/>
          </p:cNvSpPr>
          <p:nvPr>
            <p:ph type="ctrTitle"/>
          </p:nvPr>
        </p:nvSpPr>
        <p:spPr>
          <a:xfrm>
            <a:off x="914400" y="2311499"/>
            <a:ext cx="10363200" cy="1470025"/>
          </a:xfrm>
        </p:spPr>
        <p:txBody>
          <a:bodyPr>
            <a:normAutofit fontScale="90000"/>
          </a:bodyPr>
          <a:lstStyle/>
          <a:p>
            <a:pPr defTabSz="315314"/>
            <a:r>
              <a:rPr lang="en-GB" sz="4000" b="1" dirty="0">
                <a:solidFill>
                  <a:srgbClr val="FFFFFF"/>
                </a:solidFill>
              </a:rPr>
              <a:t/>
            </a:r>
            <a:br>
              <a:rPr lang="en-GB" sz="4000" b="1" dirty="0">
                <a:solidFill>
                  <a:srgbClr val="FFFFFF"/>
                </a:solidFill>
              </a:rPr>
            </a:br>
            <a:r>
              <a:rPr lang="en-GB" sz="4000" dirty="0" smtClean="0"/>
              <a:t>PDR Scope and PSS1 Pre start Review</a:t>
            </a:r>
            <a:r>
              <a:rPr lang="en-GB" b="1" dirty="0">
                <a:solidFill>
                  <a:srgbClr val="FFFFFF"/>
                </a:solidFill>
              </a:rPr>
              <a:t/>
            </a:r>
            <a:br>
              <a:rPr lang="en-GB" b="1" dirty="0">
                <a:solidFill>
                  <a:srgbClr val="FFFFFF"/>
                </a:solidFill>
              </a:rPr>
            </a:br>
            <a:endParaRPr lang="sv-SE" dirty="0"/>
          </a:p>
        </p:txBody>
      </p:sp>
      <p:sp>
        <p:nvSpPr>
          <p:cNvPr id="3" name="Subtitle 2">
            <a:extLst>
              <a:ext uri="{FF2B5EF4-FFF2-40B4-BE49-F238E27FC236}">
                <a16:creationId xmlns:a16="http://schemas.microsoft.com/office/drawing/2014/main" id="{6547BB3A-0D99-9D43-ADAF-EC7E12B7F5FA}"/>
              </a:ext>
            </a:extLst>
          </p:cNvPr>
          <p:cNvSpPr>
            <a:spLocks noGrp="1"/>
          </p:cNvSpPr>
          <p:nvPr>
            <p:ph type="subTitle" idx="1"/>
          </p:nvPr>
        </p:nvSpPr>
        <p:spPr>
          <a:xfrm>
            <a:off x="1828800" y="3501008"/>
            <a:ext cx="8534400" cy="2137792"/>
          </a:xfrm>
        </p:spPr>
        <p:txBody>
          <a:bodyPr>
            <a:normAutofit/>
          </a:bodyPr>
          <a:lstStyle/>
          <a:p>
            <a:pPr defTabSz="315314"/>
            <a:endParaRPr lang="en-GB" sz="2400" b="1" dirty="0">
              <a:solidFill>
                <a:prstClr val="white"/>
              </a:solidFill>
            </a:endParaRPr>
          </a:p>
          <a:p>
            <a:pPr defTabSz="315314"/>
            <a:endParaRPr lang="sv-SE" sz="1800" dirty="0">
              <a:solidFill>
                <a:srgbClr val="FFFFFF"/>
              </a:solidFill>
            </a:endParaRPr>
          </a:p>
          <a:p>
            <a:pPr defTabSz="315314"/>
            <a:r>
              <a:rPr lang="sv-SE" sz="1900" dirty="0" smtClean="0">
                <a:solidFill>
                  <a:srgbClr val="FFFFFF"/>
                </a:solidFill>
              </a:rPr>
              <a:t>Stuart Birch</a:t>
            </a:r>
          </a:p>
          <a:p>
            <a:endParaRPr lang="sv-SE" sz="1900" dirty="0"/>
          </a:p>
        </p:txBody>
      </p:sp>
      <p:sp>
        <p:nvSpPr>
          <p:cNvPr id="4" name="Rectangle 3"/>
          <p:cNvSpPr/>
          <p:nvPr/>
        </p:nvSpPr>
        <p:spPr>
          <a:xfrm>
            <a:off x="251520" y="332656"/>
            <a:ext cx="6768752" cy="400099"/>
          </a:xfrm>
          <a:prstGeom prst="rect">
            <a:avLst/>
          </a:prstGeom>
        </p:spPr>
        <p:txBody>
          <a:bodyPr wrap="square" lIns="91429" tIns="45715" rIns="91429" bIns="45715">
            <a:spAutoFit/>
          </a:bodyPr>
          <a:lstStyle/>
          <a:p>
            <a:r>
              <a:rPr lang="en-US" sz="2000" dirty="0">
                <a:solidFill>
                  <a:prstClr val="white"/>
                </a:solidFill>
                <a:ea typeface="+mj-ea"/>
                <a:cs typeface="+mj-cs"/>
              </a:rPr>
              <a:t>PSS1 Preliminary Design Review</a:t>
            </a:r>
            <a:endParaRPr lang="en-GB" sz="1200" dirty="0"/>
          </a:p>
        </p:txBody>
      </p:sp>
      <p:sp>
        <p:nvSpPr>
          <p:cNvPr id="5" name="Rectangle 4"/>
          <p:cNvSpPr/>
          <p:nvPr/>
        </p:nvSpPr>
        <p:spPr>
          <a:xfrm>
            <a:off x="3048000" y="6093296"/>
            <a:ext cx="6096000" cy="646331"/>
          </a:xfrm>
          <a:prstGeom prst="rect">
            <a:avLst/>
          </a:prstGeom>
        </p:spPr>
        <p:txBody>
          <a:bodyPr>
            <a:spAutoFit/>
          </a:bodyPr>
          <a:lstStyle/>
          <a:p>
            <a:pPr algn="ctr"/>
            <a:r>
              <a:rPr lang="sv-SE" dirty="0">
                <a:solidFill>
                  <a:srgbClr val="FFFFFF"/>
                </a:solidFill>
              </a:rPr>
              <a:t>ESS/ICS/PS</a:t>
            </a:r>
          </a:p>
          <a:p>
            <a:pPr algn="ctr"/>
            <a:r>
              <a:rPr lang="sv-SE" dirty="0">
                <a:solidFill>
                  <a:srgbClr val="FFFFFF"/>
                </a:solidFill>
              </a:rPr>
              <a:t>2019-09-18</a:t>
            </a:r>
            <a:endParaRPr lang="en-GB" dirty="0">
              <a:solidFill>
                <a:srgbClr val="FFFFFF"/>
              </a:solidFill>
            </a:endParaRPr>
          </a:p>
        </p:txBody>
      </p:sp>
    </p:spTree>
    <p:extLst>
      <p:ext uri="{BB962C8B-B14F-4D97-AF65-F5344CB8AC3E}">
        <p14:creationId xmlns:p14="http://schemas.microsoft.com/office/powerpoint/2010/main" val="32638474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Mapping of Overall Safety Requirements to RA Hazards</a:t>
            </a:r>
            <a:endParaRPr lang="en-GB" dirty="0">
              <a:solidFill>
                <a:schemeClr val="bg1"/>
              </a:solidFill>
            </a:endParaRPr>
          </a:p>
        </p:txBody>
      </p:sp>
      <p:pic>
        <p:nvPicPr>
          <p:cNvPr id="4" name="Picture 3"/>
          <p:cNvPicPr>
            <a:picLocks noChangeAspect="1"/>
          </p:cNvPicPr>
          <p:nvPr/>
        </p:nvPicPr>
        <p:blipFill>
          <a:blip r:embed="rId2"/>
          <a:stretch>
            <a:fillRect/>
          </a:stretch>
        </p:blipFill>
        <p:spPr>
          <a:xfrm>
            <a:off x="1810557" y="1534546"/>
            <a:ext cx="9361244" cy="5140827"/>
          </a:xfrm>
          <a:prstGeom prst="rect">
            <a:avLst/>
          </a:prstGeom>
        </p:spPr>
      </p:pic>
    </p:spTree>
    <p:extLst>
      <p:ext uri="{BB962C8B-B14F-4D97-AF65-F5344CB8AC3E}">
        <p14:creationId xmlns:p14="http://schemas.microsoft.com/office/powerpoint/2010/main" val="7875695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Overall Safety Requirements WRSFs ESS-0118232</a:t>
            </a:r>
            <a:endParaRPr lang="en-GB" dirty="0">
              <a:solidFill>
                <a:schemeClr val="bg1"/>
              </a:solidFill>
            </a:endParaRPr>
          </a:p>
        </p:txBody>
      </p:sp>
      <p:graphicFrame>
        <p:nvGraphicFramePr>
          <p:cNvPr id="6" name="Table 5"/>
          <p:cNvGraphicFramePr>
            <a:graphicFrameLocks noGrp="1"/>
          </p:cNvGraphicFramePr>
          <p:nvPr/>
        </p:nvGraphicFramePr>
        <p:xfrm>
          <a:off x="1932963" y="1694263"/>
          <a:ext cx="8465406" cy="4964444"/>
        </p:xfrm>
        <a:graphic>
          <a:graphicData uri="http://schemas.openxmlformats.org/drawingml/2006/table">
            <a:tbl>
              <a:tblPr firstRow="1" firstCol="1" bandRow="1">
                <a:tableStyleId>{5C22544A-7EE6-4342-B048-85BDC9FD1C3A}</a:tableStyleId>
              </a:tblPr>
              <a:tblGrid>
                <a:gridCol w="3169572">
                  <a:extLst>
                    <a:ext uri="{9D8B030D-6E8A-4147-A177-3AD203B41FA5}">
                      <a16:colId xmlns:a16="http://schemas.microsoft.com/office/drawing/2014/main" val="581776210"/>
                    </a:ext>
                  </a:extLst>
                </a:gridCol>
                <a:gridCol w="2028604">
                  <a:extLst>
                    <a:ext uri="{9D8B030D-6E8A-4147-A177-3AD203B41FA5}">
                      <a16:colId xmlns:a16="http://schemas.microsoft.com/office/drawing/2014/main" val="375910720"/>
                    </a:ext>
                  </a:extLst>
                </a:gridCol>
                <a:gridCol w="1370129">
                  <a:extLst>
                    <a:ext uri="{9D8B030D-6E8A-4147-A177-3AD203B41FA5}">
                      <a16:colId xmlns:a16="http://schemas.microsoft.com/office/drawing/2014/main" val="3346200577"/>
                    </a:ext>
                  </a:extLst>
                </a:gridCol>
                <a:gridCol w="1897101">
                  <a:extLst>
                    <a:ext uri="{9D8B030D-6E8A-4147-A177-3AD203B41FA5}">
                      <a16:colId xmlns:a16="http://schemas.microsoft.com/office/drawing/2014/main" val="1498334430"/>
                    </a:ext>
                  </a:extLst>
                </a:gridCol>
              </a:tblGrid>
              <a:tr h="630288">
                <a:tc>
                  <a:txBody>
                    <a:bodyPr/>
                    <a:lstStyle/>
                    <a:p>
                      <a:pPr marL="0" marR="0" algn="ctr">
                        <a:lnSpc>
                          <a:spcPts val="1400"/>
                        </a:lnSpc>
                        <a:spcBef>
                          <a:spcPts val="0"/>
                        </a:spcBef>
                        <a:spcAft>
                          <a:spcPts val="1200"/>
                        </a:spcAft>
                      </a:pPr>
                      <a:r>
                        <a:rPr lang="en-US" sz="1200">
                          <a:effectLst/>
                        </a:rPr>
                        <a:t>Radiation safety function</a:t>
                      </a:r>
                      <a:endParaRPr lang="en-GB" sz="120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ts val="1400"/>
                        </a:lnSpc>
                        <a:spcBef>
                          <a:spcPts val="0"/>
                        </a:spcBef>
                        <a:spcAft>
                          <a:spcPts val="1200"/>
                        </a:spcAft>
                      </a:pPr>
                      <a:r>
                        <a:rPr lang="en-US" sz="1200">
                          <a:effectLst/>
                        </a:rPr>
                        <a:t>SSCI2S</a:t>
                      </a:r>
                      <a:endParaRPr lang="en-GB" sz="120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ts val="1400"/>
                        </a:lnSpc>
                        <a:spcBef>
                          <a:spcPts val="0"/>
                        </a:spcBef>
                        <a:spcAft>
                          <a:spcPts val="1200"/>
                        </a:spcAft>
                      </a:pPr>
                      <a:r>
                        <a:rPr lang="en-US" sz="1200">
                          <a:effectLst/>
                        </a:rPr>
                        <a:t>Event class</a:t>
                      </a:r>
                      <a:endParaRPr lang="en-GB" sz="120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ts val="1400"/>
                        </a:lnSpc>
                        <a:spcBef>
                          <a:spcPts val="0"/>
                        </a:spcBef>
                        <a:spcAft>
                          <a:spcPts val="1200"/>
                        </a:spcAft>
                      </a:pPr>
                      <a:r>
                        <a:rPr lang="en-US" sz="1200">
                          <a:effectLst/>
                        </a:rPr>
                        <a:t>Functional Group</a:t>
                      </a:r>
                      <a:endParaRPr lang="en-GB" sz="120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296566164"/>
                  </a:ext>
                </a:extLst>
              </a:tr>
              <a:tr h="2003326">
                <a:tc>
                  <a:txBody>
                    <a:bodyPr/>
                    <a:lstStyle/>
                    <a:p>
                      <a:pPr marL="0" marR="0" algn="ctr">
                        <a:lnSpc>
                          <a:spcPts val="1400"/>
                        </a:lnSpc>
                        <a:spcBef>
                          <a:spcPts val="0"/>
                        </a:spcBef>
                        <a:spcAft>
                          <a:spcPts val="1200"/>
                        </a:spcAft>
                      </a:pPr>
                      <a:r>
                        <a:rPr lang="en-US" sz="1200" dirty="0">
                          <a:effectLst/>
                        </a:rPr>
                        <a:t>WRSF-141 Detect elevated prompt dose outside PSS1 controlled area and shut the beam off</a:t>
                      </a:r>
                      <a:endParaRPr lang="en-GB" sz="12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ts val="1400"/>
                        </a:lnSpc>
                        <a:spcBef>
                          <a:spcPts val="0"/>
                        </a:spcBef>
                        <a:spcAft>
                          <a:spcPts val="1200"/>
                        </a:spcAft>
                      </a:pPr>
                      <a:r>
                        <a:rPr lang="en-US" sz="1200" dirty="0">
                          <a:effectLst/>
                        </a:rPr>
                        <a:t>REMS &amp; PSS1</a:t>
                      </a:r>
                      <a:endParaRPr lang="en-GB" sz="12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ts val="1400"/>
                        </a:lnSpc>
                        <a:spcBef>
                          <a:spcPts val="0"/>
                        </a:spcBef>
                        <a:spcAft>
                          <a:spcPts val="1200"/>
                        </a:spcAft>
                      </a:pPr>
                      <a:r>
                        <a:rPr lang="en-US" sz="1200" dirty="0">
                          <a:effectLst/>
                        </a:rPr>
                        <a:t>H2</a:t>
                      </a:r>
                      <a:endParaRPr lang="en-GB" sz="12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ts val="1400"/>
                        </a:lnSpc>
                        <a:spcBef>
                          <a:spcPts val="0"/>
                        </a:spcBef>
                        <a:spcAft>
                          <a:spcPts val="1200"/>
                        </a:spcAft>
                      </a:pPr>
                      <a:r>
                        <a:rPr lang="en-US" sz="1200" dirty="0">
                          <a:effectLst/>
                        </a:rPr>
                        <a:t>Operational</a:t>
                      </a:r>
                      <a:endParaRPr lang="en-GB" sz="12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50321909"/>
                  </a:ext>
                </a:extLst>
              </a:tr>
              <a:tr h="1104858">
                <a:tc>
                  <a:txBody>
                    <a:bodyPr/>
                    <a:lstStyle/>
                    <a:p>
                      <a:pPr marL="0" marR="0" algn="ctr">
                        <a:lnSpc>
                          <a:spcPts val="1400"/>
                        </a:lnSpc>
                        <a:spcBef>
                          <a:spcPts val="0"/>
                        </a:spcBef>
                        <a:spcAft>
                          <a:spcPts val="1200"/>
                        </a:spcAft>
                      </a:pPr>
                      <a:r>
                        <a:rPr lang="en-US" sz="1200">
                          <a:effectLst/>
                        </a:rPr>
                        <a:t>WRSF-94 Prevent entry into PSS1 controlled areas</a:t>
                      </a:r>
                      <a:endParaRPr lang="en-GB" sz="120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rowSpan="2">
                  <a:txBody>
                    <a:bodyPr/>
                    <a:lstStyle/>
                    <a:p>
                      <a:pPr marL="0" marR="0" algn="ctr">
                        <a:lnSpc>
                          <a:spcPts val="1400"/>
                        </a:lnSpc>
                        <a:spcBef>
                          <a:spcPts val="0"/>
                        </a:spcBef>
                        <a:spcAft>
                          <a:spcPts val="1200"/>
                        </a:spcAft>
                      </a:pPr>
                      <a:r>
                        <a:rPr lang="en-US" sz="1200" dirty="0">
                          <a:effectLst/>
                        </a:rPr>
                        <a:t>PSS1 access control system and safety interlock system</a:t>
                      </a:r>
                      <a:endParaRPr lang="en-GB" sz="12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rowSpan="2">
                  <a:txBody>
                    <a:bodyPr/>
                    <a:lstStyle/>
                    <a:p>
                      <a:pPr marL="0" marR="0" algn="ctr">
                        <a:lnSpc>
                          <a:spcPts val="1400"/>
                        </a:lnSpc>
                        <a:spcBef>
                          <a:spcPts val="0"/>
                        </a:spcBef>
                        <a:spcAft>
                          <a:spcPts val="1200"/>
                        </a:spcAft>
                      </a:pPr>
                      <a:r>
                        <a:rPr lang="en-US" sz="1200" dirty="0">
                          <a:effectLst/>
                        </a:rPr>
                        <a:t>H1, H2</a:t>
                      </a:r>
                      <a:endParaRPr lang="en-GB" sz="12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rowSpan="2">
                  <a:txBody>
                    <a:bodyPr/>
                    <a:lstStyle/>
                    <a:p>
                      <a:pPr marL="0" marR="0" algn="ctr">
                        <a:lnSpc>
                          <a:spcPts val="1400"/>
                        </a:lnSpc>
                        <a:spcBef>
                          <a:spcPts val="0"/>
                        </a:spcBef>
                        <a:spcAft>
                          <a:spcPts val="1200"/>
                        </a:spcAft>
                      </a:pPr>
                      <a:r>
                        <a:rPr lang="en-US" sz="1200" dirty="0">
                          <a:effectLst/>
                        </a:rPr>
                        <a:t>Operational</a:t>
                      </a:r>
                      <a:endParaRPr lang="en-GB" sz="12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096703621"/>
                  </a:ext>
                </a:extLst>
              </a:tr>
              <a:tr h="1225972">
                <a:tc>
                  <a:txBody>
                    <a:bodyPr/>
                    <a:lstStyle/>
                    <a:p>
                      <a:pPr marL="0" marR="0" algn="ctr">
                        <a:lnSpc>
                          <a:spcPts val="1400"/>
                        </a:lnSpc>
                        <a:spcBef>
                          <a:spcPts val="0"/>
                        </a:spcBef>
                        <a:spcAft>
                          <a:spcPts val="1200"/>
                        </a:spcAft>
                      </a:pPr>
                      <a:r>
                        <a:rPr lang="en-US" sz="1200" dirty="0">
                          <a:effectLst/>
                        </a:rPr>
                        <a:t>WRSF-95 Mitigate consequences upon entry into PSS1 controlled areas</a:t>
                      </a:r>
                      <a:endParaRPr lang="en-GB" sz="12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898644800"/>
                  </a:ext>
                </a:extLst>
              </a:tr>
            </a:tbl>
          </a:graphicData>
        </a:graphic>
      </p:graphicFrame>
    </p:spTree>
    <p:extLst>
      <p:ext uri="{BB962C8B-B14F-4D97-AF65-F5344CB8AC3E}">
        <p14:creationId xmlns:p14="http://schemas.microsoft.com/office/powerpoint/2010/main" val="3017347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Comments from TS2 SRR</a:t>
            </a:r>
            <a:endParaRPr lang="en-GB" dirty="0">
              <a:solidFill>
                <a:schemeClr val="bg1"/>
              </a:solidFill>
            </a:endParaRPr>
          </a:p>
        </p:txBody>
      </p:sp>
      <p:sp>
        <p:nvSpPr>
          <p:cNvPr id="3" name="Rectangle 2"/>
          <p:cNvSpPr/>
          <p:nvPr/>
        </p:nvSpPr>
        <p:spPr>
          <a:xfrm>
            <a:off x="767408" y="2276872"/>
            <a:ext cx="10153128" cy="2308324"/>
          </a:xfrm>
          <a:prstGeom prst="rect">
            <a:avLst/>
          </a:prstGeom>
        </p:spPr>
        <p:txBody>
          <a:bodyPr wrap="square">
            <a:spAutoFit/>
          </a:bodyPr>
          <a:lstStyle/>
          <a:p>
            <a:pPr>
              <a:buFont typeface="Arial" panose="020B0604020202020204" pitchFamily="34" charset="0"/>
              <a:buChar char="•"/>
            </a:pPr>
            <a:r>
              <a:rPr lang="en-GB" dirty="0"/>
              <a:t>Review the PSS operating modes and consider if they should be included as part of the safety functions</a:t>
            </a:r>
            <a:r>
              <a:rPr lang="en-GB" dirty="0" smtClean="0"/>
              <a:t>.</a:t>
            </a:r>
          </a:p>
          <a:p>
            <a:endParaRPr lang="en-GB" dirty="0"/>
          </a:p>
          <a:p>
            <a:pPr>
              <a:buFont typeface="Arial" panose="020B0604020202020204" pitchFamily="34" charset="0"/>
              <a:buChar char="•"/>
            </a:pPr>
            <a:r>
              <a:rPr lang="en-GB" dirty="0"/>
              <a:t>Check for double counting credits in the level of protection analysis (LOPA</a:t>
            </a:r>
            <a:r>
              <a:rPr lang="en-GB" dirty="0" smtClean="0"/>
              <a:t>).</a:t>
            </a:r>
          </a:p>
          <a:p>
            <a:endParaRPr lang="en-GB" dirty="0"/>
          </a:p>
          <a:p>
            <a:pPr>
              <a:buFont typeface="Arial" panose="020B0604020202020204" pitchFamily="34" charset="0"/>
              <a:buChar char="•"/>
            </a:pPr>
            <a:r>
              <a:rPr lang="en-GB" dirty="0"/>
              <a:t>Review the maximum time requirement for RF to be disabled within PSS documentation</a:t>
            </a:r>
            <a:r>
              <a:rPr lang="en-GB" dirty="0" smtClean="0"/>
              <a:t>.</a:t>
            </a:r>
          </a:p>
          <a:p>
            <a:endParaRPr lang="en-GB" dirty="0"/>
          </a:p>
          <a:p>
            <a:pPr>
              <a:buFont typeface="Arial" panose="020B0604020202020204" pitchFamily="34" charset="0"/>
              <a:buChar char="•"/>
            </a:pPr>
            <a:r>
              <a:rPr lang="en-GB" dirty="0"/>
              <a:t>PSS needs to be configured and verified operational in the presented configuration except for integration of the MAD door interlocks.</a:t>
            </a:r>
          </a:p>
        </p:txBody>
      </p:sp>
    </p:spTree>
    <p:extLst>
      <p:ext uri="{BB962C8B-B14F-4D97-AF65-F5344CB8AC3E}">
        <p14:creationId xmlns:p14="http://schemas.microsoft.com/office/powerpoint/2010/main" val="5461759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EB5C7-599C-1B46-B63E-974118B0D5EF}"/>
              </a:ext>
            </a:extLst>
          </p:cNvPr>
          <p:cNvSpPr>
            <a:spLocks noGrp="1"/>
          </p:cNvSpPr>
          <p:nvPr>
            <p:ph type="title"/>
          </p:nvPr>
        </p:nvSpPr>
        <p:spPr/>
        <p:txBody>
          <a:bodyPr/>
          <a:lstStyle/>
          <a:p>
            <a:r>
              <a:rPr lang="en-GB" sz="4000" dirty="0" smtClean="0">
                <a:solidFill>
                  <a:schemeClr val="bg1"/>
                </a:solidFill>
              </a:rPr>
              <a:t>Thank you</a:t>
            </a:r>
            <a:endParaRPr lang="en-GB" sz="4000" dirty="0">
              <a:solidFill>
                <a:schemeClr val="bg1"/>
              </a:solidFill>
            </a:endParaRPr>
          </a:p>
        </p:txBody>
      </p:sp>
      <p:sp>
        <p:nvSpPr>
          <p:cNvPr id="3" name="Content Placeholder 2">
            <a:extLst>
              <a:ext uri="{FF2B5EF4-FFF2-40B4-BE49-F238E27FC236}">
                <a16:creationId xmlns:a16="http://schemas.microsoft.com/office/drawing/2014/main" id="{9B6AA8DE-5F9C-774D-A251-7A091E2C214E}"/>
              </a:ext>
            </a:extLst>
          </p:cNvPr>
          <p:cNvSpPr>
            <a:spLocks noGrp="1"/>
          </p:cNvSpPr>
          <p:nvPr>
            <p:ph idx="1"/>
          </p:nvPr>
        </p:nvSpPr>
        <p:spPr>
          <a:xfrm>
            <a:off x="609600" y="3326020"/>
            <a:ext cx="10972800" cy="489234"/>
          </a:xfrm>
        </p:spPr>
        <p:txBody>
          <a:bodyPr/>
          <a:lstStyle/>
          <a:p>
            <a:pPr marL="0" indent="0" algn="ctr">
              <a:buNone/>
            </a:pPr>
            <a:r>
              <a:rPr lang="en-US" dirty="0" smtClean="0"/>
              <a:t>Questions?</a:t>
            </a:r>
            <a:endParaRPr lang="en-US" dirty="0"/>
          </a:p>
          <a:p>
            <a:pPr marL="0" indent="0">
              <a:buNone/>
            </a:pPr>
            <a:endParaRPr lang="en-US" dirty="0" smtClean="0"/>
          </a:p>
        </p:txBody>
      </p:sp>
      <p:sp>
        <p:nvSpPr>
          <p:cNvPr id="4" name="Slide Number Placeholder 3">
            <a:extLst>
              <a:ext uri="{FF2B5EF4-FFF2-40B4-BE49-F238E27FC236}">
                <a16:creationId xmlns:a16="http://schemas.microsoft.com/office/drawing/2014/main" id="{6A729294-037D-554D-92C3-515551AEB95C}"/>
              </a:ext>
            </a:extLst>
          </p:cNvPr>
          <p:cNvSpPr>
            <a:spLocks noGrp="1"/>
          </p:cNvSpPr>
          <p:nvPr>
            <p:ph type="sldNum" sz="quarter" idx="12"/>
          </p:nvPr>
        </p:nvSpPr>
        <p:spPr/>
        <p:txBody>
          <a:bodyPr/>
          <a:lstStyle/>
          <a:p>
            <a:fld id="{551115BC-487E-4422-894C-CB7CD3E79223}" type="slidenum">
              <a:rPr lang="en-GB" noProof="0" smtClean="0"/>
              <a:t>13</a:t>
            </a:fld>
            <a:endParaRPr lang="en-GB" noProof="0"/>
          </a:p>
        </p:txBody>
      </p:sp>
    </p:spTree>
    <p:extLst>
      <p:ext uri="{BB962C8B-B14F-4D97-AF65-F5344CB8AC3E}">
        <p14:creationId xmlns:p14="http://schemas.microsoft.com/office/powerpoint/2010/main" val="38759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51115BC-487E-4422-894C-CB7CD3E79223}" type="slidenum">
              <a:rPr lang="en-GB" smtClean="0"/>
              <a:pPr/>
              <a:t>2</a:t>
            </a:fld>
            <a:endParaRPr lang="en-GB"/>
          </a:p>
        </p:txBody>
      </p:sp>
      <p:sp>
        <p:nvSpPr>
          <p:cNvPr id="6" name="Rectangle 5"/>
          <p:cNvSpPr/>
          <p:nvPr/>
        </p:nvSpPr>
        <p:spPr>
          <a:xfrm>
            <a:off x="479376" y="2564904"/>
            <a:ext cx="11377264" cy="2893100"/>
          </a:xfrm>
          <a:prstGeom prst="rect">
            <a:avLst/>
          </a:prstGeom>
        </p:spPr>
        <p:txBody>
          <a:bodyPr wrap="square">
            <a:spAutoFit/>
          </a:bodyPr>
          <a:lstStyle/>
          <a:p>
            <a:pPr>
              <a:spcBef>
                <a:spcPts val="1200"/>
              </a:spcBef>
              <a:spcAft>
                <a:spcPts val="600"/>
              </a:spcAft>
            </a:pPr>
            <a:r>
              <a:rPr lang="en-GB" sz="2800" b="1" kern="0" dirty="0">
                <a:latin typeface="Tahoma" panose="020B0604030504040204" pitchFamily="34" charset="0"/>
                <a:ea typeface="MS Gothic" panose="020B0609070205080204" pitchFamily="49" charset="-128"/>
                <a:cs typeface="Times New Roman" panose="02020603050405020304" pitchFamily="18" charset="0"/>
              </a:rPr>
              <a:t>Purpose of this PDR</a:t>
            </a:r>
          </a:p>
          <a:p>
            <a:pPr algn="just">
              <a:spcAft>
                <a:spcPts val="300"/>
              </a:spcAft>
            </a:pPr>
            <a:r>
              <a:rPr lang="en-GB" dirty="0">
                <a:latin typeface="Tahoma" panose="020B0604030504040204" pitchFamily="34" charset="0"/>
                <a:ea typeface="Times New Roman" panose="02020603050405020304" pitchFamily="18" charset="0"/>
                <a:cs typeface="Times New Roman" panose="02020603050405020304" pitchFamily="18" charset="0"/>
              </a:rPr>
              <a:t>The purpose of this PDR is: </a:t>
            </a:r>
          </a:p>
          <a:p>
            <a:pPr marL="342900" marR="0" lvl="0" indent="-342900" algn="just">
              <a:spcBef>
                <a:spcPts val="0"/>
              </a:spcBef>
              <a:spcAft>
                <a:spcPts val="0"/>
              </a:spcAft>
              <a:buFont typeface="Symbol" panose="05050102010706020507" pitchFamily="18" charset="2"/>
              <a:buChar char=""/>
            </a:pPr>
            <a:r>
              <a:rPr lang="en-GB" dirty="0">
                <a:latin typeface="Tahoma" panose="020B0604030504040204" pitchFamily="34" charset="0"/>
                <a:ea typeface="Cambria" panose="02040503050406030204" pitchFamily="18" charset="0"/>
                <a:cs typeface="Times New Roman" panose="02020603050405020304" pitchFamily="18" charset="0"/>
              </a:rPr>
              <a:t>To confirm that all actions and recommendations from the Pre-Start Review have been addressed and that all open questions required for the PSS1 safety analysis are answered. </a:t>
            </a:r>
          </a:p>
          <a:p>
            <a:pPr marL="342900" marR="0" lvl="0" indent="-342900" algn="just">
              <a:spcBef>
                <a:spcPts val="0"/>
              </a:spcBef>
              <a:spcAft>
                <a:spcPts val="0"/>
              </a:spcAft>
              <a:buFont typeface="Symbol" panose="05050102010706020507" pitchFamily="18" charset="2"/>
              <a:buChar char=""/>
            </a:pPr>
            <a:r>
              <a:rPr lang="en-GB" dirty="0">
                <a:latin typeface="Tahoma" panose="020B0604030504040204" pitchFamily="34" charset="0"/>
                <a:ea typeface="Cambria" panose="02040503050406030204" pitchFamily="18" charset="0"/>
                <a:cs typeface="Times New Roman" panose="02020603050405020304" pitchFamily="18" charset="0"/>
              </a:rPr>
              <a:t>To confirm that the overall safety requirements, initiating events, safety functions, and safety integrity requirements are well understood, defined and documented; </a:t>
            </a:r>
          </a:p>
          <a:p>
            <a:pPr marL="342900" marR="0" lvl="0" indent="-342900" algn="just">
              <a:spcBef>
                <a:spcPts val="0"/>
              </a:spcBef>
              <a:spcAft>
                <a:spcPts val="300"/>
              </a:spcAft>
              <a:buFont typeface="Symbol" panose="05050102010706020507" pitchFamily="18" charset="2"/>
              <a:buChar char=""/>
            </a:pPr>
            <a:r>
              <a:rPr lang="en-GB" dirty="0">
                <a:latin typeface="Tahoma" panose="020B0604030504040204" pitchFamily="34" charset="0"/>
                <a:ea typeface="Cambria" panose="02040503050406030204" pitchFamily="18" charset="0"/>
                <a:cs typeface="Times New Roman" panose="02020603050405020304" pitchFamily="18" charset="0"/>
              </a:rPr>
              <a:t>To confirm that preliminary design and concepts of operation sufficiently cover the overall safety requirements (high-level system requirements).    </a:t>
            </a:r>
          </a:p>
          <a:p>
            <a:pPr algn="just">
              <a:spcAft>
                <a:spcPts val="300"/>
              </a:spcAft>
            </a:pPr>
            <a:r>
              <a:rPr lang="en-GB" dirty="0">
                <a:latin typeface="Tahoma" panose="020B0604030504040204" pitchFamily="34" charset="0"/>
                <a:ea typeface="Times New Roman" panose="02020603050405020304" pitchFamily="18" charset="0"/>
                <a:cs typeface="Times New Roman" panose="02020603050405020304" pitchFamily="18" charset="0"/>
              </a:rPr>
              <a:t>The PDR also covers planning for future PSS1 activities. </a:t>
            </a:r>
          </a:p>
        </p:txBody>
      </p:sp>
    </p:spTree>
    <p:extLst>
      <p:ext uri="{BB962C8B-B14F-4D97-AF65-F5344CB8AC3E}">
        <p14:creationId xmlns:p14="http://schemas.microsoft.com/office/powerpoint/2010/main" val="25965219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51115BC-487E-4422-894C-CB7CD3E79223}" type="slidenum">
              <a:rPr lang="en-GB" smtClean="0"/>
              <a:pPr/>
              <a:t>3</a:t>
            </a:fld>
            <a:endParaRPr lang="en-GB"/>
          </a:p>
        </p:txBody>
      </p:sp>
      <p:sp>
        <p:nvSpPr>
          <p:cNvPr id="6" name="Rectangle 5"/>
          <p:cNvSpPr/>
          <p:nvPr/>
        </p:nvSpPr>
        <p:spPr>
          <a:xfrm>
            <a:off x="335360" y="1655047"/>
            <a:ext cx="11665296" cy="4980851"/>
          </a:xfrm>
          <a:prstGeom prst="rect">
            <a:avLst/>
          </a:prstGeom>
        </p:spPr>
        <p:txBody>
          <a:bodyPr wrap="square">
            <a:spAutoFit/>
          </a:bodyPr>
          <a:lstStyle/>
          <a:p>
            <a:pPr>
              <a:spcAft>
                <a:spcPts val="300"/>
              </a:spcAft>
            </a:pPr>
            <a:r>
              <a:rPr lang="en-GB" dirty="0">
                <a:latin typeface="Tahoma" panose="020B0604030504040204" pitchFamily="34" charset="0"/>
                <a:ea typeface="Times New Roman" panose="02020603050405020304" pitchFamily="18" charset="0"/>
                <a:cs typeface="Tahoma" panose="020B0604030504040204" pitchFamily="34" charset="0"/>
              </a:rPr>
              <a:t>The committee is asked to consider the following questions:</a:t>
            </a:r>
            <a:endParaRPr lang="en-GB" dirty="0">
              <a:latin typeface="Tahoma" panose="020B0604030504040204" pitchFamily="34" charset="0"/>
              <a:ea typeface="Times New Roman" panose="02020603050405020304" pitchFamily="18" charset="0"/>
              <a:cs typeface="Times New Roman" panose="02020603050405020304" pitchFamily="18" charset="0"/>
            </a:endParaRPr>
          </a:p>
          <a:p>
            <a:pPr>
              <a:spcAft>
                <a:spcPts val="300"/>
              </a:spcAft>
            </a:pPr>
            <a:r>
              <a:rPr lang="en-GB" dirty="0">
                <a:latin typeface="Tahoma" panose="020B0604030504040204" pitchFamily="34" charset="0"/>
                <a:ea typeface="Times New Roman" panose="02020603050405020304" pitchFamily="18" charset="0"/>
                <a:cs typeface="Tahoma" panose="020B0604030504040204" pitchFamily="34" charset="0"/>
              </a:rPr>
              <a:t> </a:t>
            </a:r>
            <a:endParaRPr lang="en-GB" dirty="0">
              <a:latin typeface="Tahoma" panose="020B0604030504040204" pitchFamily="34" charset="0"/>
              <a:ea typeface="Times New Roman" panose="02020603050405020304" pitchFamily="18" charset="0"/>
              <a:cs typeface="Times New Roman" panose="02020603050405020304" pitchFamily="18" charset="0"/>
            </a:endParaRPr>
          </a:p>
          <a:p>
            <a:pPr marL="342900" marR="0" lvl="0" indent="-342900" algn="just">
              <a:lnSpc>
                <a:spcPts val="1400"/>
              </a:lnSpc>
              <a:spcBef>
                <a:spcPts val="0"/>
              </a:spcBef>
              <a:spcAft>
                <a:spcPts val="1200"/>
              </a:spcAft>
              <a:buFont typeface="+mj-lt"/>
              <a:buAutoNum type="arabicPeriod"/>
            </a:pPr>
            <a:r>
              <a:rPr lang="en-GB" dirty="0">
                <a:latin typeface="Tahoma" panose="020B0604030504040204" pitchFamily="34" charset="0"/>
                <a:ea typeface="Cambria" panose="02040503050406030204" pitchFamily="18" charset="0"/>
                <a:cs typeface="Tahoma" panose="020B0604030504040204" pitchFamily="34" charset="0"/>
              </a:rPr>
              <a:t>Have all action items from the Pre-Start Review been resolved properly to allow preparation of this PDR? </a:t>
            </a:r>
            <a:endParaRPr lang="en-GB" dirty="0">
              <a:latin typeface="Tahoma" panose="020B0604030504040204" pitchFamily="34" charset="0"/>
              <a:ea typeface="Cambria" panose="02040503050406030204" pitchFamily="18" charset="0"/>
              <a:cs typeface="Times New Roman" panose="02020603050405020304" pitchFamily="18" charset="0"/>
            </a:endParaRPr>
          </a:p>
          <a:p>
            <a:pPr marL="342900" marR="0" lvl="0" indent="-342900" algn="just">
              <a:lnSpc>
                <a:spcPts val="1400"/>
              </a:lnSpc>
              <a:spcBef>
                <a:spcPts val="0"/>
              </a:spcBef>
              <a:spcAft>
                <a:spcPts val="1200"/>
              </a:spcAft>
              <a:buFont typeface="+mj-lt"/>
              <a:buAutoNum type="arabicPeriod"/>
            </a:pPr>
            <a:r>
              <a:rPr lang="en-GB" dirty="0">
                <a:latin typeface="Tahoma" panose="020B0604030504040204" pitchFamily="34" charset="0"/>
                <a:ea typeface="Cambria" panose="02040503050406030204" pitchFamily="18" charset="0"/>
                <a:cs typeface="Tahoma" panose="020B0604030504040204" pitchFamily="34" charset="0"/>
              </a:rPr>
              <a:t>Are all or a sufficient coverage of requirements, safety objectives and specifications within the scope of this PDR documented and understood?</a:t>
            </a:r>
            <a:endParaRPr lang="en-GB" dirty="0">
              <a:latin typeface="Tahoma" panose="020B0604030504040204" pitchFamily="34" charset="0"/>
              <a:ea typeface="Cambria" panose="02040503050406030204" pitchFamily="18" charset="0"/>
              <a:cs typeface="Times New Roman" panose="02020603050405020304" pitchFamily="18" charset="0"/>
            </a:endParaRPr>
          </a:p>
          <a:p>
            <a:pPr marL="342900" marR="0" lvl="0" indent="-342900" algn="just">
              <a:lnSpc>
                <a:spcPts val="1400"/>
              </a:lnSpc>
              <a:spcBef>
                <a:spcPts val="0"/>
              </a:spcBef>
              <a:spcAft>
                <a:spcPts val="1200"/>
              </a:spcAft>
              <a:buFont typeface="+mj-lt"/>
              <a:buAutoNum type="arabicPeriod"/>
            </a:pPr>
            <a:r>
              <a:rPr lang="en-GB" dirty="0">
                <a:latin typeface="Tahoma" panose="020B0604030504040204" pitchFamily="34" charset="0"/>
                <a:ea typeface="Cambria" panose="02040503050406030204" pitchFamily="18" charset="0"/>
                <a:cs typeface="Tahoma" panose="020B0604030504040204" pitchFamily="34" charset="0"/>
              </a:rPr>
              <a:t>Have all initiating events been identified and sufficiently evaluated in the initiating events analysis? </a:t>
            </a:r>
            <a:endParaRPr lang="en-GB" dirty="0">
              <a:latin typeface="Tahoma" panose="020B0604030504040204" pitchFamily="34" charset="0"/>
              <a:ea typeface="Cambria" panose="02040503050406030204" pitchFamily="18" charset="0"/>
              <a:cs typeface="Times New Roman" panose="02020603050405020304" pitchFamily="18" charset="0"/>
            </a:endParaRPr>
          </a:p>
          <a:p>
            <a:pPr marL="342900" marR="0" lvl="0" indent="-342900" algn="just">
              <a:lnSpc>
                <a:spcPts val="1400"/>
              </a:lnSpc>
              <a:spcBef>
                <a:spcPts val="0"/>
              </a:spcBef>
              <a:spcAft>
                <a:spcPts val="1200"/>
              </a:spcAft>
              <a:buFont typeface="+mj-lt"/>
              <a:buAutoNum type="arabicPeriod"/>
            </a:pPr>
            <a:r>
              <a:rPr lang="en-GB" dirty="0">
                <a:latin typeface="Tahoma" panose="020B0604030504040204" pitchFamily="34" charset="0"/>
                <a:ea typeface="Cambria" panose="02040503050406030204" pitchFamily="18" charset="0"/>
                <a:cs typeface="Tahoma" panose="020B0604030504040204" pitchFamily="34" charset="0"/>
              </a:rPr>
              <a:t>Have all safety requirements from the NCL risk assessment been addressed in the PSS1 safety analysis and covered by the identified safety instrumented functions (SIFs)? </a:t>
            </a:r>
            <a:endParaRPr lang="en-GB" dirty="0">
              <a:latin typeface="Tahoma" panose="020B0604030504040204" pitchFamily="34" charset="0"/>
              <a:ea typeface="Cambria" panose="02040503050406030204" pitchFamily="18" charset="0"/>
              <a:cs typeface="Times New Roman" panose="02020603050405020304" pitchFamily="18" charset="0"/>
            </a:endParaRPr>
          </a:p>
          <a:p>
            <a:pPr marL="342900" marR="0" lvl="0" indent="-342900" algn="just">
              <a:lnSpc>
                <a:spcPts val="1400"/>
              </a:lnSpc>
              <a:spcBef>
                <a:spcPts val="0"/>
              </a:spcBef>
              <a:spcAft>
                <a:spcPts val="1200"/>
              </a:spcAft>
              <a:buFont typeface="+mj-lt"/>
              <a:buAutoNum type="arabicPeriod"/>
            </a:pPr>
            <a:r>
              <a:rPr lang="en-GB" dirty="0">
                <a:latin typeface="Tahoma" panose="020B0604030504040204" pitchFamily="34" charset="0"/>
                <a:ea typeface="Cambria" panose="02040503050406030204" pitchFamily="18" charset="0"/>
                <a:cs typeface="Tahoma" panose="020B0604030504040204" pitchFamily="34" charset="0"/>
              </a:rPr>
              <a:t>Are there any concerns on the presented set of identified SIFs and Event Tree Analysis (ETA) diagrams for PSS1? </a:t>
            </a:r>
            <a:endParaRPr lang="en-GB" dirty="0">
              <a:latin typeface="Tahoma" panose="020B0604030504040204" pitchFamily="34" charset="0"/>
              <a:ea typeface="Cambria" panose="02040503050406030204" pitchFamily="18" charset="0"/>
              <a:cs typeface="Times New Roman" panose="02020603050405020304" pitchFamily="18" charset="0"/>
            </a:endParaRPr>
          </a:p>
          <a:p>
            <a:pPr marL="342900" marR="0" lvl="0" indent="-342900" algn="just">
              <a:lnSpc>
                <a:spcPts val="1400"/>
              </a:lnSpc>
              <a:spcBef>
                <a:spcPts val="0"/>
              </a:spcBef>
              <a:spcAft>
                <a:spcPts val="1200"/>
              </a:spcAft>
              <a:buFont typeface="+mj-lt"/>
              <a:buAutoNum type="arabicPeriod"/>
            </a:pPr>
            <a:r>
              <a:rPr lang="en-GB" dirty="0">
                <a:latin typeface="Tahoma" panose="020B0604030504040204" pitchFamily="34" charset="0"/>
                <a:ea typeface="Cambria" panose="02040503050406030204" pitchFamily="18" charset="0"/>
                <a:cs typeface="Tahoma" panose="020B0604030504040204" pitchFamily="34" charset="0"/>
              </a:rPr>
              <a:t>Have all operating concepts for PSS1 been addressed and are they properly documented? </a:t>
            </a:r>
            <a:endParaRPr lang="en-GB" dirty="0">
              <a:latin typeface="Tahoma" panose="020B0604030504040204" pitchFamily="34" charset="0"/>
              <a:ea typeface="Cambria" panose="02040503050406030204" pitchFamily="18" charset="0"/>
              <a:cs typeface="Times New Roman" panose="02020603050405020304" pitchFamily="18" charset="0"/>
            </a:endParaRPr>
          </a:p>
          <a:p>
            <a:pPr marL="342900" marR="0" lvl="0" indent="-342900" algn="just">
              <a:lnSpc>
                <a:spcPts val="1400"/>
              </a:lnSpc>
              <a:spcBef>
                <a:spcPts val="0"/>
              </a:spcBef>
              <a:spcAft>
                <a:spcPts val="1200"/>
              </a:spcAft>
              <a:buFont typeface="+mj-lt"/>
              <a:buAutoNum type="arabicPeriod"/>
            </a:pPr>
            <a:r>
              <a:rPr lang="en-GB" dirty="0">
                <a:latin typeface="Tahoma" panose="020B0604030504040204" pitchFamily="34" charset="0"/>
                <a:ea typeface="Cambria" panose="02040503050406030204" pitchFamily="18" charset="0"/>
                <a:cs typeface="Tahoma" panose="020B0604030504040204" pitchFamily="34" charset="0"/>
              </a:rPr>
              <a:t>Are PSS1 interfaces with NCL hazardous equipment and other relevant NCL systems clear and mature enough for this stage of the project?</a:t>
            </a:r>
            <a:endParaRPr lang="en-GB" dirty="0">
              <a:latin typeface="Tahoma" panose="020B0604030504040204" pitchFamily="34" charset="0"/>
              <a:ea typeface="Cambria" panose="02040503050406030204" pitchFamily="18" charset="0"/>
              <a:cs typeface="Times New Roman" panose="02020603050405020304" pitchFamily="18" charset="0"/>
            </a:endParaRPr>
          </a:p>
          <a:p>
            <a:pPr marL="342900" marR="0" lvl="0" indent="-342900" algn="just">
              <a:lnSpc>
                <a:spcPts val="1400"/>
              </a:lnSpc>
              <a:spcBef>
                <a:spcPts val="0"/>
              </a:spcBef>
              <a:spcAft>
                <a:spcPts val="1200"/>
              </a:spcAft>
              <a:buFont typeface="+mj-lt"/>
              <a:buAutoNum type="arabicPeriod"/>
            </a:pPr>
            <a:r>
              <a:rPr lang="en-GB" dirty="0">
                <a:latin typeface="Tahoma" panose="020B0604030504040204" pitchFamily="34" charset="0"/>
                <a:ea typeface="Cambria" panose="02040503050406030204" pitchFamily="18" charset="0"/>
                <a:cs typeface="Tahoma" panose="020B0604030504040204" pitchFamily="34" charset="0"/>
              </a:rPr>
              <a:t>Is the Layer architecture for PSS1 clear and mature enough for this stage of the project? </a:t>
            </a:r>
            <a:endParaRPr lang="en-GB" dirty="0">
              <a:latin typeface="Tahoma" panose="020B0604030504040204" pitchFamily="34" charset="0"/>
              <a:ea typeface="Cambria" panose="02040503050406030204" pitchFamily="18" charset="0"/>
              <a:cs typeface="Times New Roman" panose="02020603050405020304" pitchFamily="18" charset="0"/>
            </a:endParaRPr>
          </a:p>
          <a:p>
            <a:pPr marL="342900" marR="0" lvl="0" indent="-342900">
              <a:lnSpc>
                <a:spcPts val="1400"/>
              </a:lnSpc>
              <a:spcBef>
                <a:spcPts val="0"/>
              </a:spcBef>
              <a:spcAft>
                <a:spcPts val="1200"/>
              </a:spcAft>
              <a:buFont typeface="+mj-lt"/>
              <a:buAutoNum type="arabicPeriod"/>
            </a:pPr>
            <a:r>
              <a:rPr lang="en-GB" dirty="0">
                <a:latin typeface="Tahoma" panose="020B0604030504040204" pitchFamily="34" charset="0"/>
                <a:ea typeface="Cambria" panose="02040503050406030204" pitchFamily="18" charset="0"/>
                <a:cs typeface="Tahoma" panose="020B0604030504040204" pitchFamily="34" charset="0"/>
              </a:rPr>
              <a:t>Does the presented planning for PSS1 follow the Accelerator commissioning planning and deadlines for the SSM deliverables?   </a:t>
            </a:r>
            <a:endParaRPr lang="en-GB" dirty="0">
              <a:latin typeface="Tahoma" panose="020B0604030504040204" pitchFamily="34" charset="0"/>
              <a:ea typeface="Cambria" panose="02040503050406030204" pitchFamily="18" charset="0"/>
              <a:cs typeface="Times New Roman" panose="02020603050405020304" pitchFamily="18" charset="0"/>
            </a:endParaRPr>
          </a:p>
          <a:p>
            <a:pPr marL="342900" marR="0" lvl="0" indent="-342900" algn="just">
              <a:lnSpc>
                <a:spcPts val="1400"/>
              </a:lnSpc>
              <a:spcBef>
                <a:spcPts val="0"/>
              </a:spcBef>
              <a:spcAft>
                <a:spcPts val="1200"/>
              </a:spcAft>
              <a:buFont typeface="+mj-lt"/>
              <a:buAutoNum type="arabicPeriod"/>
            </a:pPr>
            <a:r>
              <a:rPr lang="en-GB" dirty="0">
                <a:latin typeface="Tahoma" panose="020B0604030504040204" pitchFamily="34" charset="0"/>
                <a:ea typeface="Cambria" panose="02040503050406030204" pitchFamily="18" charset="0"/>
                <a:cs typeface="Tahoma" panose="020B0604030504040204" pitchFamily="34" charset="0"/>
              </a:rPr>
              <a:t>Are there any outstanding agreements to be made or other actions necessary to allow the PSS team to transition to detailed hardware and software design?</a:t>
            </a:r>
            <a:endParaRPr lang="en-GB" dirty="0">
              <a:latin typeface="Tahoma" panose="020B0604030504040204" pitchFamily="34"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551428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Introduction</a:t>
            </a:r>
            <a:endParaRPr lang="en-GB" dirty="0">
              <a:solidFill>
                <a:schemeClr val="bg1"/>
              </a:solidFill>
            </a:endParaRPr>
          </a:p>
        </p:txBody>
      </p:sp>
      <p:sp>
        <p:nvSpPr>
          <p:cNvPr id="3" name="Content Placeholder 2"/>
          <p:cNvSpPr>
            <a:spLocks noGrp="1"/>
          </p:cNvSpPr>
          <p:nvPr>
            <p:ph idx="1"/>
          </p:nvPr>
        </p:nvSpPr>
        <p:spPr>
          <a:xfrm>
            <a:off x="609599" y="1781000"/>
            <a:ext cx="11328972" cy="3510191"/>
          </a:xfrm>
        </p:spPr>
        <p:txBody>
          <a:bodyPr/>
          <a:lstStyle/>
          <a:p>
            <a:r>
              <a:rPr lang="en-US" sz="1600" dirty="0" smtClean="0"/>
              <a:t>Preliminary Design Review Scope</a:t>
            </a:r>
          </a:p>
          <a:p>
            <a:r>
              <a:rPr lang="en-US" sz="1600" dirty="0" smtClean="0"/>
              <a:t>Pre-Start Review</a:t>
            </a:r>
            <a:endParaRPr lang="en-GB" sz="1600" dirty="0"/>
          </a:p>
          <a:p>
            <a:pPr marL="0" indent="0">
              <a:buNone/>
            </a:pPr>
            <a:endParaRPr lang="en-GB" dirty="0"/>
          </a:p>
        </p:txBody>
      </p:sp>
      <p:pic>
        <p:nvPicPr>
          <p:cNvPr id="2053" name="Picture 5" desc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44415" y="3399448"/>
            <a:ext cx="150813" cy="15081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44415" y="3399448"/>
            <a:ext cx="150813" cy="150813"/>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44415" y="3399448"/>
            <a:ext cx="150813" cy="150813"/>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44415" y="3399448"/>
            <a:ext cx="150813" cy="150813"/>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1" desc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44415" y="3399448"/>
            <a:ext cx="150813" cy="1508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32778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1" descr="data:image/png;base64,iVBORw0KGgoAAAANSUhEUgAACvsAAAUWCAYAAAC2P53ZAAAgAElEQVR4nOzdfZRc50Hn+V8SE8uSJXecNwLRRiOFlzAkCMIOGMnQDjOjAZ/kZBiIlQM78TIzmRFMhJF3tFk2Zm5Yko3QzpqMjGKYBA9WggJLRu4kkE7mJM5BSkReFg1ZeTCKtLbgHI+1EpKTditWULj7R+vpfurp57n3ubdu1X3uvd/POc+xu+rWraeqq9W3qr79lDRsmaScwag4MgEAAAAAAAAAAAAAAAAAAGDiMkn57OxsnmUZg1E4ZmdniX0BAAAAAAAAAAAAAAAAAACmKJOUZ1mWA2WyLCP2BQAAAAAAAAAAAAAAAAAAmKJMxL6IROwLAAAAAAAAAAAAAAAAAAAwXZmIfRGJ2BcAAAAAAAAAAAAAAAAAAGC6MhH7IhKxLwAAAAAAAAAAAAAAAAAAwHRlIvZFJGJfAAAAAAAAAAAAAAAAAACA6cpE7ItIxL4AAAAAAAAAAAAAAAAAAADTlYnYF5GIfQEAAAAAAAAAAAAAAAAAAKYrE7EvIhH7AgAAAAAAAAAAAAAAAAAATFemgtj3A5pl9HwQ+wIAAAAAAAAAAAAAAAAAAKQrU0ns+6juZvR0EPsCAAAAAAAAAAAAAAAAAACkLROx72AHsS8AAAAAAAAAAAAAAAAAAEDaMhH7DnYQ+wIAAAAAAAAAAAAAAAAAAKQtUyKxb5HLxx9vJYY9e+t9y3OY9O0+e+t9xL4AAAAAAAAAAAAAAAAAAAAYkakDsW+e5/nC3EliX2JfAAAAAAAAAAAAAAAAAACAQcmUWOzrRq8XDxzL8zzPr15YnHoM2+btJvYFAAAAAAAAAAAAAAAAAABApsRj39DqupePPz4y14sHjq3a59ULi8vnL8ydXHUdvv3a2/iu27Cv/9zuI7XmZEJm3+0m9gUAAAAAAAAAAAAAAAAAAECmxGNfE+leOXU+GPoaC3Mnl7e5cup8MFptIvY1zIrDMXOyQ9/QnIh9AQAAAAAAAAAAAAAAAAAAYGRKLPYNMavnmgDXRLbu5e1t7Mv5VtG1L1M19rUj3pg5ndt9ZNX1s7IvAAAAAAAAAAAAAAAAAAAAimRKPPZ1A1o7kPU5t/vI8jb2asBuyDtu7Gsi4qpzunz88cI5EfsCAAAAAAAAAAAAAAAAAADAyJRY7Gui14W5k2OHtZOMfe04t8k5EfsCAAAAAAAAAAAAAAAAAADAyJRo7OsGv+Y0E+C6K/7aw450ffGwG/uamNjdJjb2jZnTud1HVl3WjoSJfQEAAAAAAAAAAAAAAAAAAODKlHDs+6juzq+cOp/n+eiKuOY0lx3bhraxr+PqhcXCbWJj39g5lV0fsS8AAAAAAAAAAAAAAAAAAABsmRKPfe3gdmHu5PLpl48/PjJXOwb2xbW+VXTtffu2qRL7NjUnYl8AAAAAAAAAAAAAAAAAAAAYmRKJfdsMioc6iH0BAAAAAAAAAAAAAAAAAADSlonYd7CD2BcAAAAAAAAAAAAAAAAAACBtmYh9BzuIfQEAAAAAAAAAAAAAAAAAANKWaUCxL4PYFwAAAAAAAAAAAAAAAAAAoEsyEfsOdhD7AgAAAAAAAAAAAAAAAAAApC0Tse9gB7EvAAAAAAAAAAAAAAAAAABA2jIR+w52EPsCAAAAAAAAAAAAAAAAAACkLVPN2Pfsrfctb1c1MrVdPHCs9ei1aIxzO+uMad43xL4AAAAAAAAAAAAAAAAAAABpyzTl2Pfy8cdHruPc7iOtB73uuHLq/HJoO83Yd9r3DbEvAAAAAAAAAAAAAAAAAABA2jLVjH3HCWnzPN0Vfduc37Svm9gXAAAAAAAAAAAAAAAAAAAgbZkaXNnXOLf7yMh+zt5630jMaly9sLh82YW5kyPnXT7++Mj12acv//8fn8nzPM+vnDo/crq7P3uFXHdu9vm++YVW9o2db+i+CIW+Td03MasCE/sCAAAAAAAAAAAAAAAAAACkLdMEYl+XCVdDQasdqdqunDof3PfVC4v5xQPHgtfnux57zq4qsW+d+bpziY196943rOwLAAAAAAAAAAAAAAAAAADQfZkmEPsuzJ1ctYquG7VePHBs1X7MarS+09x9P6q7R2Lfs7feN3J953YfCa7K67sN7urDvvmNM1/ffREKfpu4b4h9AQAAAAAAAAAAAAAAAAAAui/TBGJfE876TnODVhPs2ivV2ivamoDVDVx9l42dk2813NjYt+p8i+6Lsth3nPuG2BcAAAAAAAAAAAAAAAAAAKD7Mk0g9vVFtU3FvnYoG4p9r15Y9F5/TAzcdOxbdF80HfuG9kvsCwAAAAAAAAAAAAAAAAAA0E2ZWo597f2YlWl9p/mC1qqx78LcyTzP8/zy8cfzR3V3fm73kVVzLot9q853nNh3nPuG2BcAAAAAAAAAAAAAAAAAAKD7MrUc+9or1brsFW19QWvd2NfHnZ/Zj+92VpnvOLHvOPcNsS8AAAAAAAAAAAAAAAAAAED3ZUog9n1Ud68KcRfmTpaGslVjXzfmvXjg2HJMa+Zjr/Ybin2rzHfc2LfufUPsCwAAAAAAAAAAAAAAAAAA0H2Zasa+jO4PYl8AAAAAAAAAAAAAAAAAAIC0ZSL2Hewg9gUAAAAAAAAAAAAAAAAAAEhbJmLfwQ5iXwAAAAAAAAAAAAAAAAAAgLRlIvYd7CD2BQAAAAAAAAAAAAAAAAAASFsmYt/BDmJfAAAAAAAAAAAAAAAAAACAtGUi9h3sIPYFAAAAAAAAAAAAAAAAAABIWyZi38EOYl8AAAAAAAAAAAAAAAAAAIC0ZZpQ7Bty9cKid/srp86PbLcwd3Ks7aY1zt563/JcUtoXsS8AAAAAAAAAAAAAAAAAAED3ZZpy7OsLfi8ff9y73cUDx2ptR+xL7AsAAAAAAAAAAAAAAAAAANAHmSYc+5699T5vzHpu95HgthcPHMvzPM+vnDpfuM/Qdl2Nfac9iH0BAAAAAAAAAAAAAAAAAADSlmmKse+juju/cup8MPZdmDsZtc+y7exxbveRVbfLd93udva8i/bhxr5XLyyOXN4EyZePPz7yte+6fOFw0fbEvgAAAAAAAAAAAAAAAAAAAP2WKYGVfS8ff3zkei8eOObdZ+x2vutzufN0Xb2wGLUPN9BdmDuZ5/lKkGzmfPHAseC+fNdVdN1me2JfAEDHZdYAAAAAAAAAAAAAAAAA4JFpwrGvz5VT51dtb1b8tflWsI3driz+NZcxTJxrr+Ibs49QoGtuo5nv2VvvW16l13f7fbFv2fbEvgCAjsutAQAAAAAAAAAAAAAAAMAj05Rj36Jw1beS7TjbFc3HjX3tYNh3WmgfbqD7qO7Or15YXD7/6oXFkZV4i+4P376q3H/EvgCAjiH2BQAAAAAAAAAAAAAAAEpkmnDsG7vqbijmPbf7SO3tiuJZN/YNzb1sH77zF+ZO5nmeL6/Me/n441HxsW9fZbEysS8AoMOIfQEAAAAAAAAAAAAAAIASmVqOfU0Qa69+a1/eRLyx29nDRLcmtj23+8iqmNYX19pzL9uHL9B1Vx6+eOBY8PZfOXV+eZui2Ne3PbEvAKDjiH0BAAAAAAAAAAAAAACAEpkSWNk3JBT2lm3nxr4+sSv7lu0jFOiaKNc+3QTLsfsq257YFwDQccS+AAAAAAAAAAAAAAAAQIlMCcS+j+ru/OqFxZHrvnLq/Fjb+aLbiweO5ZePP778/zGxb9k+QrGvCXXd+fkCXnM9vn0VbU/sCwDoOGJfAAAAAADQphRel9jszMP9uol9TtO8Rl/z8Y3tE7jeNm8zAAAAAADAxGWaUOw79GEi3YW5k63PhdgXAJAoYl8AAPolFHOcbnNSGJv5Pm5ueyIAAEzApF6XmJe0M3LbpmJf+zqHEvumcpsBAAAAAAAmLhOx70SGWQ343O4jrc+F2BcAkChiXwAA+qUo6CD4HV+VaKhJxL4AgD6bxOsSJnadZuxb9TqnZZIBbqq3GQAAAAAAYCIyEfs2OsyKvnme9qq+xL4AgARk1gAAAN3ni0LtwGMSH9c8FG3GLMS+AIA+c0NU+7jF/sMl+/fgTuc8+3x3VVvzB0/u/uxjo5jYt+jyvusMRbZ7nW0PBu6PottfRVHse9C5Dvc4p+r97Luu2Ntz2jmP4x8AAAAAAJCcTMS+gx3EvgAAAACABoWiCBNjbHe2swMPc15ZgGLvz3d9vpjE3a7o+ouiExOczDvbufN2o+aykKUsQglFQ66iCCjmegw7dtlZsB0AAH0QikPdYX7/bi45vyxCdYe7z7KvfZePDV/dYxIz5ivc/qpCsW9oLntLbnPs/Vzl9pwu2I7jHwAAAAAAkIxMIvYd6iD2BQAAAAA0yBdF+Fb2DcUWMQGKG3aEgo6ieVW9fhOd+FaXM5cPxSNl+/TNJyZmcZVFQDHXI89tIXYBAPRd6Pel+V293dnG/uOfkLIV+d2VY2NW9i26vO86i/bpW1HYPU4L3f6qfLfFnOYe04x7PxfFvqHbY39t7kv+2AkAAAAAACQpE7HvYAexLwAAAACgQaFI1A01fMFrTIDii01MTGv2VSX29V1/THRi9mXPZ7vCUU3RPn3z8d3OsmjI5YuAiF0AAFgt9HvZ98kBoT8ccoPUot/bvj+mqRL7hv4Ypyx8DcWzoWOpottfhe+2hP6AKhQex97PRbFv6PaYubifJsHxDwAAAAAASE4mYt/BDmJfAAAAAECDYkJfe7vt1mkxAUooxvDt23eaG+j4rr8oOnHnWBaUVA1ZiqKaKrFvKAIidgEAYLXQ73LfNu7vwrrhrbvPstg3JmJtOvaNuf0xxol93esf534O3Z7Q/cLxDwAAAAAASE6mktiX0e9B7AsAABDN/Rj1vcWbd0LozVXfR8SPq+yjaJsUe7umNR9gKGKjCN92bcS+vuuvE/va/7aME/sWzbnKx4GX3e7Q9RC7AACGaJzY13B/T7tf79XoMYy7un5Z3Ft2ed91Fu0z9CkKdW9/Ed8xSujTD8qU3c91Yl/fJxvs9ZwGAAAAAADQukwFsS9gI/YFAAADZmIzd8R+nHqM+Yb3F6MoQmv6jc0UYt9QlAegGePEvjEBii9sMf8+m/jF3Ycv1ii6/qLopGrsGxuyNBH7xkRAdWKXnZ7TAADok6q/L4v+mMf9vW2OA/aWXCY29q1ynb7nX6HntfYf+sQcl1R5HhV6Huj+Ma37fK3O/Vwn9tW1y7pz4PgHAAAAAAAkJ5OIfRGH2BcAAAxYKH5yVz+sq8rHszcp9AameXOzqds3bbEhIbEv0KxxYl8pLkAJhSGhWMO3Tej6Y6OT2Ng3Zp/2ZeQ5LRSzuGIioDqxi28/AAD0SZ041Bei2r8n7T+gMb+37d/lO7Vy3LNT5bFv2eV91xmKbN1jBvcTa2Juf5XnUUV/9Oke+7nPP6vez3VjX/u0vOByAAAAAAAArcokYl/EIfYFAAADFnoj1DBxlPvm70Hna9+blG4IZkdc7pufdgxsR2f2dtLoG7jbFRYKuEJvyBbNp+x2hvbprpoUeiPZfiO3LDoLbWPua1/sG/MGsu8+LXsDWiq/34C+iI1Ci7YrC1Ck1f9uhsJ+8/MW+nfFd/1F0Umd2Ldsn/ZlfKeZ/fiiIVdZBBQbu9j/LrOyLwAAcG1W+ScXdIV97OgLpwEAAAAAAJKRidgXkYh9AQANy6wBpK4s1jRx2l5ne3eVJl/UG4p9QytcmusIfayp7yNIQ4oCLrMfE7aWzafsdvpi3yorcIb2G3u7ilb2Dd1noduUl5xfFGwXBYwAAAAAkDr7OVUfhJ6XHiy6EAAAAAAAwLRlIvZFJGJfAEDD3GgOSJ3vo9jdVWvnnW03a/VKkEX7NhGxb7VIafRnxl1t0V59aLv8ca2rKPa1V8GtMp/Q7XTnY8/X93G4buy713O5stvlG/Oe7WL37a48HHubi+43AAAAAEC7ip43AgAAAAAAJCETsS8iEfsCABpG7Isu8q3kapjVgMxHmvo+1j30xqEb+4ZW7bVj3tDHydtzKop5y863V/aNmU/Z7XTnZ/bprpYUin03F2wTul1l93uVfYdC76LriL3fAAAAAAAAAAAAAAAIykTsi0gDjn2LAo22PsorZqU+jKcsIjJMxDOJj+Ju8vvcxL5CPwesVoi6iH3RZfa/qybY3KuVYDd0nBAKRpuMfX2RcZ3Y1xfmxkarvtsZin3LAlzfvxPj3C7fdqHLVgmofbeZ2BcAAAAAAAAAAAAAMLZMxL6IROwbHJOIPMv0Kfad10rYlJLYSMjEWW7w2oSuxL6hsAwoQ+yLrjDBZuiPG0yw6a76W/T7zY173a994W5oXpOIfc18ivYdw75d7u+i7Z7r3+s5rc3Y18zHhNvbA5ex+W7zJI4TAAAAAAAAAAAAAAADkYnYF5GIfVfFIqHwB/HcsCklMZGQCXjM7Wh6db7Uom7ffeJb2TKlOSNtxL7okpg/dpBWfifYj+ui1V3dlX3tfc4HLnPa2W8TsW/Z/KrMJ7Qf3++10559pRj7hm5T1e9t0WMHAAAAAAAAAAAAAACvTCWx7wc0y+j5IPYtFYpFQiHmQY2GHL6Q1Q5Z6qxgV/SR0vb1m/iyaE52KGRvJ2dubshadjvty8WEL0WhUFGo4+7fnWvZPAz7e7KzYDvbXmsbc9/bYq67aP7u9/m0c3n3Y+KL7jvfY6bqfR3axo2d7eupc7tj5xbzs4a02d8/oAvcMHXes40b4Lqnx/y7aEeg7r919n4nGfuGQtSi+ZTdztCxk/tvQegYx3eZSce+0ugxy06t3Afm906d31m+xw4AAACA/oh9TuI+V4i5zLQ1vSDBpBY4SG3hBAAAAAAAgEZlUnns+6juZvR0EPtGCb3IakJPO9bwvTibX9vWCK3uZl9HWXhSFPu6kU7ZnEIr0vlW2qtyO8viIV/s6378eVlwFNq+6H7x7dO9rbEvrs97bo+t7LrL5u9+n81jztzPdmxUdt+5+6p6X9u3J3Zl39BjqMrtHucxiPT5fmaBrjO/V/n3qJz9770JZ+3oGUB/2ceJZX800EbsYl9/an9QRsQCAEA3xBzLFL0mmdIxCLEvAAAAAABAAjKJ2HfIg9g3SugFVzdw9K2mZ1/e3sa+nG8VWd+LkvY2RbGvHRfFzMm9fjuy2e65rph9+ubji3dMIOuujFd3tTt7ru59GZrHds9lYlb2dVfzNZfxrSpcdB8UzT9035v7Z97atuy+c/dV574u+jmY92xX93bH3payxyDSR+yLPnJXO0ex0Jvb7mr5APrF/dm3uX8UOO3Y1/2jsqb+PZ9XM9EOEQsAAN1QdizjfsKaMR84HQAAAAAAAAOXidh30IPYN0oobnRDw9AKufabxKGIscnY134zus6civa9OXKfvtvkO82Nfe1tfBFpEfdy7n0Zmoe5PW5UVPaC/F75b7+9n5j7oGj+vu/Faev80/J/VLvvvotZDbrsvg59z8sez6HTfPt0v2++64h9DCJ9mTWArrP/bWJV32rq/u4H0F1u7Ov7g7my4/FJ8T1HSXGfAACgGfYfqRcdm7jbucco9vFNzEICofM3B053X4u0X4O0X991I2L7cu7iE7Hb+15X9L0+tzny/NAfLxXdRjnzit1vne+fb0EJAAAAAACA1mVSc7HvlVPnRy67MHfSu93FA8eC55c5e+t9Udftc273kbHjWGOcfZy99b5G9tPE/oh9o7gv7Ple8JTSiX3LXlQtm5Nv1VR731Vj36LbWfSmd8yb/DH3Q9k8Yr8nLnfFMXu4+wjtt2z+vvPN4y8UKdv7KNtX0fY+sS9yN/X4Dc2N2BcAAGDFTNsTqMHEFCYucT8Rwj7W3uycFzrus08LHduWHae6x/jmOVHZdctzWfc5j7vPmOdL5ms7wnmD57Ixt10iYgEAwGX/Pix7fc8d9munoU8sCf2eNb+z3cUkQtxPHjDDvJ4Zeq3MndfpmtuHPn0sdJ9UOT/2Nipwftl+J/H9AwAAAAAAaEUmNRP7Xj7+uPfyFw8cC4a5Vy8sEvsS+3aB74U9O/g1fJGsy/eG6l7Pae4byO42sbFkzJyqxr4x+7Qv4zstJvZVxDbmfjHBq/3mduw8tmv1vMpW3zD3gRsImxelzVzLrrts/r7vs/tieex9F/Nxv2Xfj9gXuce93WVzi30MAgAA9N1WSZfUvedoJqgwx93muM4cJxY9/3GHERNylB2n+sLcmOsO/SGg77w6sW9oPlVuOxELAADlfK/dmq/dP07KPV/HvrZo/4FTlTn5Vtq1F3Pwvd65XauPH6puH7p8aP5l5xftP3QbZX0d+l4UHSc1+f2blozR+wEAAAAAQCWZ1Ezs68a4ZvXeK6fOe8NUE+e6Aa67nxRi2qZj36YHse/EhV7YM2/azntOK3qTtWhFWHMdZW/EVlkZtWxOVWPf2NsZ8+a1vZ/TKl6x1ffCqvvRbr7tY+ZR9Y1vO0KwuS/Ul1132fxDge685/Sy+67oRf2Y2+zOvci4tztmbjGPQQAAgL57WCvHQSe0FP92gTn+doMac4zniy5sdUIceb62T4v9g0T3un3X465Y7NtnzFzc2+Rev3u5LkYsAACkouy1Rd+nBdivY7mfvlX0e7bKyr6hcNY+3gi9vus7XvB90lmdTx9z76/Qp6b5zo+Nh91jqrLvRexr5uN+/6Ylz7KM0dOh1c8FAAAAAAAolUnNxr4LcycLt1uYO7kc8+Z5nl8+/vhUY193BeKilYd9c7H3W7bNud1HvNuE5ld0ve6+zP6Jfaci9MKe/eKh/ear+5FjvhUM7LjU9yarb/XWOi9cxsypTuwbcztj3ry233Qu+hi5ohdV7ehzp6qvrmuUfU/k2db96F533zHXXTT/0D5CL4AX3Xe+fVW9r2Nf5B73dsfOLeZnDQAAoK9mtBT4mmOhS+pm7GuOC80fhLmr17rHgKFjxLKQw/7at7+Y2Nd33aFAxDZu7Gs/7+hLxHKnlh7DAAC0Keb3atnv7NDrdGW/Z4vOt08fJ/YNvb5b95Pe3PvB3q7Ksdu4sa9v/2WvmYcuU/f7Nw3R792ge+T/eQIAAAAAoFAmNRP7xkS0Jmi9emFxJG71xb4+bhhcNfZ152jYgbIb3Lr7Ma5eWBw539ymottgtvHNr+h67e3Lzif27awUXjxEd5gXod2VhQEAADA8d6l7z9Ps2Nf91IeDWh37NhHixG7jhrmxK+NNMva1nyd2PWKZkfTAtes9MsXrBQDAxxyHmN/jdT4ZoO4K+iZkdVf3dT/Ry/7dvz1wWpuxrzvv0Kcj2Oe7+4u5jZJ/DuPGvr7v317PaW2Ifu8G3SNiXwAAAABADZkain1Dwaq9Oq27mu/FA8fyPF9ZoXaSsa85zY5y3ZV67dVz3UDYBMGG+dp3mbJt3PnFXG/o9p299T5i335I4cVDdIf98cYAAADAJnVrlVQ79rUDC18AYgfB44Q49tfmONoXcrihStl1++Zy0LlMUexbNJemYt9UIpZZSY9Z15tLev2UrhsAAB/3j47sUeWPhU4H9lH2e7bocvZxg/vpVmaYWHfasa/vE7l8+w+d7zueKbuN8lymbJ4xl5FWfx9Oe7ZpQ/R7N+geEfsCAADU5Xse14VF0mL+iHJaQs/X3D9GTWW+PuZxEPsHqlU1uc+y561AJZnUXOwbWoXWnLcwd9J7HXbEa9iRcNXhi19NWBxybveR5W2KomLf/NzTyrZx5xdzvaEYmti3N1J48RDps18o78IBKwAAAOBjx75ScQDiW/13kiFOKPaNuUzM+eYF05i5+J4ndjFimZF0r1bfzgfUrUgdANBP9u/pnVqJTs2xQMzvWWn0d2vMyr6GL3L1XcY9JrFfG2xjZV9f0Ls58vzQm5tFt1GBy5TNM/b7lzvbpvDma/R7N+ieBB5fAAAAXVT0mqobqqZgXsWfINeW0H0Yel6YGnNfus9pm5wrsS+SlUnNxr6+4Nas3Otb+dfoWuxbFACXbVM19vXdnqL9EfsCAAAAADw2tT2Ba9zY1/0Yazf2lZoJcez9hkIc3yq8ZdftbuPGI/bKur7bGJqLb19di1hmtXo130tiRV8AAJAG+9jKHNv5PrmhDdHv3aB7Enh8AQAAdI39h5Kh10sPei7XFt/rzKkoux+3O9ulxvyh6CTv20nFvsDYMjUQ+5pY9eqFRW/gem73keUg9cqp8yPbXD7+eJ7neX7xwLGJxr7mNHeO9ji3+8iqy5n5mRDXPb+J2Lfses2KyGYO7vbEvgCAjsqsAQAAJusuLT2fu7PleWD62opYXq+lsNcOfY+I1XwBAEBaQquDtR0KRL93g+5RmtEEAADAOGa18r7v7AT274aotqIFEtxPHXG5n7biBqT28wN7Dtu1+jmEmZu7MMTpwByl1Z9w4j4PsfcdWmyi7JNXXKFtzLx9sW/MQhe+71HM3Mq+By53MZGi73/R/WbfZvf8cRbdKPrkn3Hm6n5aHxHxQGVqIPa1Y1aXiWtNsLowd9Ib2JoIuIxZJbhq7PuowisL2wFwaJvYkLdO7Ft2vea+C51P7AsA6KiiJ1YAAKA5mzQaXZ5QOqv8YjrailhOXLueSyI0BwAA6XKPkeaLN5+K6Pdu0D3i9VAAANA/mVaOp7OG920iyNMF25jXP91Q1R32PtzI1Iy91ja+y7uf2ua+5x0b+4au334+UnY7QnMpuq98kWjRyr7ua8tl152XnF/1e2Dz3Y9FAW3Rdbvfp9Dc3X3Kc5q5L0Ovw8fEvkVzLdsvBiSTmol9H9Xd+dULiyOXtVfxNef5Yl3DjlZDxol97RVzfXMMhbf2KsO+/brblW0TGyPb12ufd/HAsZEVkYl9AaBZb5978+1vn3vz7W3PYwDcg2agl97+kX/x/rbnAGDwNkl6TKtfBMramxJa0EbEsknSwyIuBwAAqCr6vRt0j3g9FAAA9E+myb3ubGLfotczQ6vS2qvE2qeZ6NKNYkMhZig+lfyrrJr57PRs4369veA09/rdT2wzK8dWea03FI2GQug26eIAACAASURBVOPQdbvc+6FsbrHfA5sv/C4KaENz992Wg9Zl6sS+252vpWor+8bMNbRfDEimBmNfRvcGsS8AjHr73Jtv/5WPvDn/lY+8OSf4nThiX/Teuz72lod+bf4Xv/bOP/r53297LgCg0RdczTghaWuLcwIAAACwWhNNKRIlXg8FAAD9k2nysW+dlX1tdsxpx5K+4e5nu/xCq6yWxb6hENaeo71/O+h0T6u6yENM6Bt73aF9xswt9ntg84XfRQFtaO7mukOffFcn9g3tMzb2rTpXYt+BykTsO+hB7AsAK0zo+8lHP5p/8tGPEvxOHrEveu1dH3vLQ+87uu/pR548mb/v6L6nCX4BJGKrlgJf94WzO1ucEwAAAIBRTTSlE7dr165Vb8qfOXNmZBtzuvu1O7Zs2bJq/+5l+0K8HgoAAPon0+RiX1n7LgpAy8LMcWJfO6iMCTabjn1tVYNbV2wkWnbdseFqaG7TiH1Dc59k7FsUTU9qvxiQTMS+gx7EvgCwxA59H3nyZP7IkycJfieP2Be9ZYe+ZhD8AkjMXVr5PXxJ0qZWZ4Mu2ipppu1JAAAA9FQTTelEbdmyJfjG/OHDh5e3M6e5X4eGHQu7l+0L8XooAADon0yTjX1NBOtGoHY8aYeb5rS9ntO2W5crWi3YvowdVO51rs8XG5fFvvbX2wtOqxL7hq475jYVbRe6bMz9UDS32O+BzbfKc52A1jdX8xg7WLJP873Zq/A+zX270zlt3Lma/brXjQHJROw76EHsCwD+0JfgdyqIfdFLvtCX4BdAorZKOqKl8Beo4k4tReJHWp4HAABDFool3TdKee2lm5poSifGXtHXtmPHjmDc637trgBs4uEdO3YEL9sX4mcSAAD0T6bJxr7S0nOdqs+Dirabj9imKPb1DXdlX7M/X+R5MLAPewXXshC0aHXcSa/sW3Y/xMwt5ntQNq86AW3RdYei3KLH3+bIberO1d3vac82GIhMIvYd8iD2BTB0RaEvwe/E2QekQC8Uhb4EvwDQqqovAsNvRkuBr30fvr7VGQEAMFyh45vQm9Poliaa0onRtceVG+yeOXNm1elm29jL+rbtG/EzCQAA+ifTynOPbILX4wtM93q2M+fZq6L6AlI3uJ13zg8FlXYoutPaj1lN171eX+Tpuz3ubYkJQX1RbVEAGhuJVg1mffdDzNzKvgcuc51mP3UDWnf+Zfvc7GzrrtprnC7YZpy5um0FzysGKhOx76AHsS+AIYsJfQl+J4rYF70SE/oS/AJAa4hhxnenllbzte+7E1paIRoAAEyf782/2I99RfqaaEon4ujRo7mkfMuWLVHbKzL2zfOV1X2PHj3qvWxfiJ9JAADQP5mmE/vG4pirv0wgvbNsw56wn+f7YnIMTCZi30EPYl8AQ1Ul9CX4nZjMGkCnVQl9CX4BdNCMur96KzFMfTOSHtBo5HtJ0r3XzgMAAO0oW2HKd3wTWk1pu3OefXmp3mpMQ3njdVKaaEonwsS+O3bsiNpeFWLfHTt2EPsCAAB006xW3vedbXEeBsdc/RazAnCf2KsF2+Ngm5MagiyR4c6pkdg35OqFxdaDVjPO3nrf8rxS2E+Tw3bxwDFiXwAoUCf0JfgFEFIn9CX4BdAxd2llFddN7U6lNmKYejZJekyrV/PtevwNAEAfVP1jJvfNwdOey7ij6Hz70xHcYxszfB+nizjR791MGyv7jk+EJwAAAJPGMVe/mdV93dfd+8x9vj2k2Lk1JpJsc7j/kGWacOxrnL31vtaD2HEi3Sunzi9HtKnFvpePPz5yX5/bfYTYFwACxgl9CX4BuMYJfQl+AXTEJi2t4mq/iHRXmxOqiRimvhNameMDYjVfAABSETomcd/0c481yj7u0z6e2ayVP2QKvZFotj/tnM6b6+OJfu+mDSoIdt3Tzbaxl/Vt2zfiZwMAAAAAkpfCE7eJx75u1Hv1wmKe53l+5dT51qPYuuPKqfN5nldbMbcr8yP2BTAkTYS+BL8AjCZCX4JfAB2RaXVAckLS1hbnVBUxTH2btBR8T2U137fPvfl2jrEBAIgSc2xjb7e55DTfPjcHTrevw/epBvawPwEB8eo0pFOza9euXFq9uu+OHTtKg13ztRv7msvu2LEjeNm+ULrH/gAAAACAa1J44jb12De0Cq67Gq0bql48cGzVXNx9m8jVd75hX8/Fd//xqrnY128LXcfVC4vB27Qwd3Jk28vHH/feR+d2Hym8Xe4o2q9vfsS+ALBak6EvwS+AJkNfgl8AHbFVoyu8mnFvm5OqgBimA8wxO8fYAABECR2jhLYLXXazZ5sqxz8c30xG9Hs3bdmyZUvw+3748OHl7cxp7teh4VsV2Df27dvn3X8XKI33jAEAAAAABVJ44jb12PdRrazue273EW/oayzMnVwVCNvskNWNXA13PvZlfZFuiLmu2Ng3dJvsFY3Lrss3yvZL7AsA5SYR+hL8AsM1idCX4BdAh9ylbga/xDCJs4/ZOcYGACBKU8c3e6/9/8Fr55V9soG09MdMuZaObUKfXIDxRL930yazwq893BV7zenu1+5wVwku2lbEvgAAAACACUvhiVsrsa8JUs/tPrIcyrpRqmGv6muHsvawV8Z1o1gTDBvm69Aqw4a9srB7mpm/+drdj/21CZp9p7lz8t2O0KrIRft150fsCwArJhn6EvwCwzPJ0JfgF0CHbJX0sJaeH16SNNPudKIQw/jNKIHvn++YnWNsAABKNX184xtlf6xkrns+cH4qxzxdFP3ezdCdOXPGGwqnTGm8ZwwAAIA0uM+vOF5sT+zzbAxECj+Ira/sa0LeEDeMNezw1+zj8vHHS+dj9lcW+/pW0zVRblnsG4qTQwGyfR8V3W+x+yX2BQC/aYS+xAjAcEwj9CX4BdAxd10bXUAMs9pWSSe0FG63puiYnWNsAAAKNXV8I40en+zU0h82mf+X/Mc47vUedM6fr3Rr4Ip+72boJOVHjx5texqVKI33jAEAAJCGacW+81p5jte2lOZiI/bFiBSeuLUS+xp2wBpix7m+6PfsrfdVin3t+aQS+8beb8S+AFDfNENfYgSg/6YZ+hL8AsBEEMOsmNFSpH3Juv7XT/H6l8Ucs3OM3Rnvb3sCAKL9btsTABAl+r0bdI/SeM8YAAAAaZhGYGp/+lzbUpqLi9gXI1J44jb12NeEqCZYNaHs1QuLlaJUO2g9t/vI8vW5AawJgH3zKYp9TThrn2bC47LY1/7aXMZ3mnvdZbFv7H5biH3/m5ZW/+nKWNPITw+Azmgj9CVGqCWzBpCsNkJfgl8AwIRslXREo6HxJbWwQnOVY3aOsdM2s2H9Qy958Qu+dsOaNRyzAIm7Yc2a333RC25evGHNGoJfIH3R792ge5TGe8YAAABNmtXK+76zLc6jbdu1eiGI7c42p63z7IUjQiv7xixQUbQAhftJc6et7ec1ujCFNPrpdu7c3UUs3GDXvlzsXMrm71N2P5fNwyj7XmDg6j5xMz9kZh/jPAmceOwbYsesJk51mQC4aPVfs5/QPsz5vustin1Dc3Gv6+qFRe9+TGzsslfldS9TFvvG7reF2Pd+Sd/bkXFFxL7AoLQZ+hIjVDbucQ0wcW2GvgS/AHpiRtIDkja1PA9Id2p0Nd9c0sNaCoCnqs4xO8fYaZrZsP6hf/Ljr3k6f+KL+T/58dc8TfALpGvt2jX/8R/O/uBT+RNfzG//+9sW165d8x/bnhOAQtHv3aB7xOuhAACgfzKtvOaYtTqT9mzW6gDVPfY7XbBN3dg3dL0mpC2KfX2X8e1DWh36mrHXM68qcymbvyvmfi6bhzy3NTY0xoDUeeJmHuR71cxHPE499g2t4OtGrHa8Ggp+Q6sG+873nVYU+9qrBbtzds/z7edR3Z0vzJ0cmY+9WnDd2Ddmvy3EvlmNx15bnhGxLzAYKYS+xAiVEPsiaSmEvgS/AHog08rv+6mvHgtJS8F1aDXfmWlPZpxjdo6x02KHvmYQ/AJpunHt2t+85ftf+d/sn9fbfuj7v3Lj2rW/2fbcAARFv3eD7tHSMfn/yqg1/mX1HycAADAFmYh9XXaUulmjq8z6VuStG/vaq/SGmP7QLDbqXq89t+3O3O3b4ga4obmaAHi7Z5vQXOp0kPbcfPdhaB6x3wsMXJ2QJddS5Gv+3zygTPg77hwyNRT7dnUYbc+jrUHsC6AvUgp9iRGiEfsiWSmFvgS/ADpsRqtXkj2hFlaShU4oge9BE8fsHGOnwRf6EvwCabpx7doDr37Vd527+lefH/lZvfpXn8+3/fff81VJ/0fbcwTgNVZMirRp6bj8VxmVx5+K2BcAgFRlIva1+VaKNTHpwcC2dWNf3/W54WxZYOvGve51hFYCtgNh37x8p7lziZl/SGhF3rJ5xH4vMHDjxL6mKDcPZvPAH3cOmYh98zwn9o1B7AsgVSmGvsQIUYh9kaQUQ1+CXwAdtlWjoakZ97Y5qQEy4fW9amE1X6nZY3aOsdtVFPoS/AJp2bB+3b971Su+7cLlM8e8P6uXzxzLv/97vmtB0jvaniuAVcYNSXNJ+bvf/e7l/2/KmTNnGt/nJK+/7fn6iNdD6/pNEfsCAJCqTMS+scGsG7I2Efu6p5cFtqHY1165d5zYt2iuvti3bP62svs5Zh6x3wsMXJ0nbuYBbsZe6zS3Lq8zh0zEvnmeE/vGIPYFkKKUQ19ihFLEvkhOyqEvwS+AjrtLq1+oY5Xf6Wol8pUmc8zOMXY7YkJfgl8gDTetX/+/v+Llmy5e+vOHC39WL/35w/nf/Y4tX5H0b9ueM4ARtSLSXbt2jRxz/97v/R6xL7FvnxD7AgCQrkzEvns12vOZhT1zz9cmJt3pOS0Uspqgdq/nMi43qB039vWd7zNu7Buav63sfo6ZR+z3AgNX54mbXaObH5iDil+uumwOmQYe+w59EPsC6LIuhL7ECIWIfZGULoS+BL8AOm6rpIc1egzACr89N8ljdo6xp6tK6EvwC7RrZsOGt2/ZtPGpJ//sE1E/q0/+2Sfyb9/y3y1IemvbcwewrFZEumPHjlxSfvjw4VqXj5FiPNs14vXQuoh9AQBIVyZiXzvCDa1QezpiG/d4sewyRavuuoGt6Q+rxr7uPnJnf+5l5DmtbC5F87fF3M8x84j5XmDgUnjiRuzLIPYF0Asx0YDCB2f5obkHR7bddtu2kfP33LPHu8/99+8vPJ8YoRJiXySjS6EvwS+AHjCr/F5Si6vNYvKm8cd5HGNPR53Ql+AXaMfzn3fTL730W1506S+/+IeVflb/8ot/mG/a+C1PS/rFtm8DAEk1QloT+pqxZcsWb5hrvj569OjI9mfOnFnexj3PbJ/ncbGvOd9eadhc3l192A6T9+3bl0vK9+3b571thw8f9l7/4cOHV83X3J7QfM112XP13Yai+6ku8XpoXcS+AACkK9PKMVPW6kzaZYesO7W0oKf5f+O0s01ZqGovFBq6jC+YtYNVeyXburGvrNuTO5d3L+M7zezHnUvM/F1l93PMPKTy7wUGLoUnbsS+DGJfAJ0XGw0oMvbdeecd3m32379/1T5NFLxx00ZihPER+yIJXQx9CX4B9MCMpNm2J9EDM1paHflI2xNxTfNTODjGnqxxQl+CX2Dqfv7FL3z+V7/82SO1fla//Nkj+Utf8qLLkn6+7RsCYPKxrzu2bNmS5/loHOsO9/yQ0L7d0NcME/eafZvt83wlPPbNr2i+oe2L5rFjx47o+2kc4vXQuoh9AQBIVyZi3ybYYS+AlqXwg0jsyyD2BdBpVaIBXTsQjt3u45+bzx95cmX13m23bRvZ7uOfm18+XVq9OjAxQmWZNYBWVAl9FfkHBPYfBpgxidXCCX4BYPBmJZ3Qyu+bu1qdjWWaoS/H2JPVROhL8AtMzT9//vNuevrkp39/rJ/Vk5/+/fzFL3jeM5L+eds3CBi4WhGpvQJunvtDV/O1CWztlWt97H2cOXOmUuxrr9DrC3ntbd3b4K4E7AbB5jJmVV871A3N3/3at1qxOa3q/VSF0njPuIuIfQEASNesVt73nW1xHl22Vyuv9Z4u2RbAFNR94mYvE31QSz/c7jLYdeeQKZHY15jU/q+cOj9yuxbmTrYe2qYwiH0BdEnVaEAVY9+y2G7PPXuWo2BJ+c477yBGADqs6oq+iox9p7laOMEvAAySWc33kkZ/1ySxum8boS/H2JPRZOhL8AtM3D+9cd3axT/9xAca+Vn90098IL9pw43PSPqnbd8wYMCqF6R5tdj3zJkzhafZp9vnV4l9TTib5ytRbmiYbc12JrJ15xazWrEd/sbGwW5UXOV+qkrEvnUR+wIAgD47qJVj2p0tzwWA6j1xs3+QTexrTqsT/CYT+145dT6/eODYVGLfy8cf9942+/qbvj1dGcS+ALqiTjSgwAvHbqTrhnm+IM9EeSbIM4EeMQLQTVVDX/vflNjtprVaOMEvgB6b0dLKtcmsWJuArRpdzTfXUvSbxH3UZujLMXazJhH6EvwCE3PHmuuf+7XjH32g0Z/V4x99IL9hzfXPSLqj7RsIDFT0eze2KrGvzZwWinnLznfZ2xuxsa+5/JYtW/J9+/aVxru+6y2ab9XYt+x21SFi37qIfQGg+26/NgAASF6dJ2521DuvpdBXWgl+x51DphZiX7PK7rRiX+Psrfflj+ru/OKBY3me5/mVU+cndnu6Moh9AXRB3WhAkbGvHe/aw4R6dpRnLmvivXHjPGIEYPrqhL51Yt9prhZO8AugpzKtHJudkLSpzcm0bEZLQa+7mu/DSuR+SSH05Ri7GZMMfQl+gca9/rrrnvP1T/+n35rIz+qn/9Nv5d903XV/I+n1bd9QYIAqxaNGE7GvCWx37dqV53meHz16dOQydWNfc7ktW7aU3g4zBzPM7Ym9fvt+cLe3vzaBse+0svtpHCL2rYvYFwC67Xat/H7nNRsAQPKajH1Pj7E/W6Ypx74mjDWuXlhcFfvaTKBrhrtKb0xgayzMnfSef/XC4sh1mRj48vHHR772zSt0e8rmagfH9naP6u58Ye7k8tfndh8h9h0PsS/QceNEA4oM89yg1x5ulOeOJuI8YgRgeuqGvva/Ke5IZbVwgl8APeSuYJtLurfVGbXrYa3cD2Y135lWZ3RNSqEvx9jjmUboS/ALNObHn/WsZ/3tJz74GxP9Wf3EB38jf9aznvW3kn687RsMDEz0eze2JmNf3xhnZV97fu5wA2D7OtzrCa3UW2W+ZhVfd9ir/ZbdT+MQsW9dxL4AWjezYf1DPJet5XZJ+UcP/Xr+0UO/TvALAOiEOk/c9irwBFUr4e84c8iUWOxrwlv3fF88a4Qi3thA2MS1Zj9m+4sHjuVnb73Pe51mXqHbUzZXX0BcdvuJfWsh9gU6bNxoQBVjX1/0a1bu9a38W3f/xAhAO8YJfavEvqF/M6axWjjBL4Aeukur/+09IWlrm5NqyYy0vJpvMrc/xdCXY+x6phn6EvwCY/vRZz/72d/4yIP3TuVn9SMP3ps/+9nP/oakH237hgMDEv3eja2J2Nfej9mXiWN9K+X6uPuzuaGtHdj6bsu+fftGTvddvy/4Ndcdmq8bNbvXE3M/1SVi37qIfQG0yjxv5rlsZcuhr3mOQfBbD7E5AExX3SduO7X6ja29Dc0h05RjXzuQtaNbw8Sw53YfWT7tUd29HN268au9TZXIOM9XVuc1+75y6vzItmdvvW9kBd7Y2xMzVzv2PXvrfSO399zuIyORMbHvWIh9gY5qIhpQRIxrAjuzuqZ72UNzDy5Hedtu2zayjVm9M7RqJzECkI5xQ9/Yf1Ps0dZq4QS/AHpoq1jl19ikRFbzldIOfTnGrqaN0JfgF6ht+zddd92VD73316b6s/qh9/5aft11z3lG0va27wBgIKLfu0H3iNi3LmJfAK1xnzfzXDbaqtCX4LceYnOU2KyV182xwtwvdTtLDFwKP1DJx74mwHVPC62Ea5zbfaT0en2r9JrzzIq6Z2+9L796YXEk1HW54a97e2Lm6kbEvrjXd58Q+1ZG7At0UFPRgCLDPHmCO1kBsIny9tyzZ+Ryh+Ye9EbAxAhAWpoIfav8m+KONlYLN4PgF0DPuKv8DjH2TUYXQl+OseO0GfryJilQ2d9bc/1zF3/nwNsX2/hZ/d2D78ivf+43PS3p77V9RwADEP3eDbpHabxn3EXEvgBaEXrezHPZUsHQl+C3GmJzRBgn9p3X0kKkfTWvpftlc9sTQfek8MQt+djXtxJuU7GvL/o1l1uYO7k8pzzP88vHH191OZeJcJuMfX2RMbHvWIh9gY5pMhpQhXBu46aNI7GdHfCa80yk57uOj39unhgBSFBToW/svykprRZuBsEvgJ6ZkfSApMeU0Aq3Q9Ol0Jdj7GIphL68UQVE+561N1z/1H/4d29rJfQ144Ff/7f52huuf0rS97R9hwA9F/3eDbpHabxn3EXEvgCmrux5M89lg0pDX4LfOMTmmDATwvY59t0pVvdFTbFP3OwnecEVvyrsr2gOmToS+/pi2Jhholr3coaJfd1Vf+25lc3f/TpmrsS+U0PsC3RIF6MBYoSxZNYAGtdk6PvIk91cLdwMgl8APbS17Qk0bFZLEXPyunzMPpBj7Ggphb68UQWU+s7169Ze+I13/s+thr5m/Oav/VK+ft3aC5K+s+07Buix6Pdu0D0i9q2L2BfAVMU+b+a57CrRoS/Bb7GOxeazWnnfd7bFeXSFCVDnJR3UaAe41/p6u3WZ7Vr9/qM537eyr72NfRmzwu28c/pp67IHnfPcGLhs32Xzjd2Hb57u+WVzNffNaQEVEfs6sWyer8StRij2dS9nKwuAQ9zL2ft3o1wf37zMPsvmSuw7NcS+wHT9uKQfrXPBLkcDxAi1jXNMg2H4CUk/WOeCTYe+jzzZ3dXCzSD4BYAkzUi6Vyu/M+5qdzrFqhyzq+D1LPd34Lbbto2c7/5BjBlmBf3Q+Rxjx0sx9E30jSogBZvX3nDDX/2fb//Fy23/fNrj3//qv8nX3nDDX4mPwQQmJfq9G3SPeD20LmJfAFNT9Xkzz2WXVQ59CX79OhibZ1p5fS9rdSbdYGJfd5z2fC2Nxry+drAo9vVdhxSOfd141gx7ZdyyfZfNN2Yfvjm6+4iZq31dvIaBSlJ44pZE7Htu95Hl/VeJfR/V3fnl44+PzM/EsmXj6oXF0su5AW5R8GvPyXd7yuZK7Ds1xL7A9H1S0n9VheiX0HewMQKxL2L8uaTPSfqB2AtMIvTtyyD4BTAwm9qeQIlZSY9p9JjokpYC4ORUPWZXZOy78847vNvsv3//qn2aKNisls8xdj0ph74JvlEFtO1bb1iz5svv+qV/nVToa8b+X/6FfP26tf+vpG9t+44Ceij6vRt0j3g9tC5iXwBTUfd5M89l64e+BL+jOhqbZyL2rcKOfTdrdHXb7fLHu7bNzuWLYl8Tvm73bGNiWrMabmgV3Dr7LppvzD58+zxoXSZ2rtJKRL1dQAV1nrjlWnqguk6r3vLSScS+qQ4T4C7MnWx9LtMaxL4AJuB2SZclPSXpUyqJfgl9Bx0jEPsixs9q6ff5gqSPqiT6JfQtHwS/AAZiRtKJa2NTu1NZxazme0mjx0NH1JPQ95En41fEN9uZVe3N6r32qviPPHky//jn5pdPl/wr5HOMXa4LoW9ib1QBbXrhjevW/tfsf3rz19r+eSwa73jrz+U3rb/xLyS9sO07DOiZsYNSpEu8HhrrFudrX+z7Q1OaC4CBGPd584Cfy44d+hL8LulwbJ6J2LcKE/vOX/u6KNZ1V6N1F04oi303F5zmxr6hFYftEDl230XzjdmHmYuvm6wyV/t2EvuikiZjX/MgHHcOmYh9l8eVU+fzPM/zc7uPtD4XYt/GEPsC7fiMVg6igtEvoe/gYwRiX8T6S608VoLRL6Fv/CD4BTAAmUaPNe5tdTYrZrUUINtzuyTpzvamVKzuMbsqxr577tlTuN2ee/YsR8GS8p133sExdkVdCn0TeqMKaMuG9Teu+y+/tPt/TDr0NeOX9/yLfP2N6/6LpA1t33FAj4wdlCJd4vXQWHdI+r+0Ev3ase8bJf2xpFe0MC8APdXU8+YBPpdtLPQ1Y6jBb8dj80zEvlWEYl974c8qMW/R+QpcRho/9g3tOyY+LtsHsS9aF/vErezBaAYr+zY0zIq+eT6sVX2JfdFB+xidGX8g6Ssa/b31lJZ+d71GIvQlRpBE7Numtv+NqDr+SNJXNfqYMdHvD0qEvnUGwS+AnrtTq19HOSFpa4tzkqQHNDqnh5XeysPLxjlmV+D1LDfS3XnnHSPn779/v3d/227blm/ctHH5/xUREg/0GNuri6FvIm9UAW24/qYN679w97/6mWfa/vmrMu7+Vz/zzE0b1n9B0vVt34FAT4wVkyJt4vXQKp7Q0icJ/qGkh7QUe/yZpEVJn21xXgB6punnzQN6Ltt46GvG0ILfHsTmmYh9q6ga++7VaPi63Trfvvy4sa9vHj5l+y6bb8w+fJc5aO03dq66tg2xLyqr8sTN/DAVjb0NzCETse+gB7EvOuZ3JP2elv79Y6Q9Dmk09r2spZ/HL0naSuhLjHANsW97npT0K2r/34rY8ZCk81p5vHxN0tclfUDSdxD61h8EvwB6bqtWr6Kbq91Vfme0tJLvJUl3tTiPUuMesysy9n3kyZV41x4f/9z88vnuar7779+fS8oPzT3IMXaELoe+CbxRBUzbs55304bPvuWfvaFToa8Zb/lnb3jmeTdt+KykZ7V9RwI90ERTikSJ10OruEPS01q6z57W0nOpXNIVsaovgIZM6nnzAJ7LTiz0NWMowW9PYvNMxL5V1I19faOJlX3t6w41i765hfZdNt868/PtI2auoesCStV50NiV+yTmkInYd9CD2Bcd8zuS3tT2JBDlpEYj349K+l5zZl9jXxMhbLtt/A7hJAAAIABJREFU28Suo2chArFve56U9OK2J1HBk1od+X6bOfNdH3vLQw98Zv+Vtv8N6OJ439F9T7/rY295qKXvKwBMy11a/WLfJS2Ft22YVcKr+UrNHK/r2n1d9VjaHua8PffsiQ6HOc4e1YfQd0BvkgJ6wfNmPv2zb3zdV9v+eRtn/Mv/4SeeecHzZj7d9n0J9EATTSkSJV4Prer/0ehzga9J+mCrMwLQG5N+3tzj57ITD33N6Hvw26PYPBOxbxVVY19pNGzdqZVVbneqfuxrr55rX/dBjR5/zWtU1VDXnW/sPtz9uOfFzHVz4HSgVApP3Ih9GcS+6DJi3264Q0sfobUq8rV1Kfjddtu24McJu9tpgrFvDwMEYt/2dCn2/TeSFuSJfG0Ev9UHoS+AgZmRdEQrxx5tru6btKaO01Ux9jXDjn7Nyr2+lX/r7n9Ix9t9Cn0H8CYpoJs2rPvDn/6Jf7TQ9s9ZE+NNb3jtlRc9/+b/3PZ9CnRcE00pEiVeD63KXt03F6v6AmjItJ439/C57NRCXzP6Gvz2LDbPROyLNJmwem/bE0H3xD5xs5/kBd/MqLC/ojlkIvYd9CD2RccQ+3bD5yX93wpEvrYuBL8mLCiLfTdu2rj8+3kSsW/fwoNrMmtguroU+z4m6T8rEPna+hT87rzzjpHjfvujzJsYhL4ABuxOSSfU3qq+SWvy+FwRMe7++/fnkvKNmzZ6L3to7sHgp2eY35Uxf5Q3xOPuPoa+PX6TFNANa9b8/k+99u/3IvQ1443/+B9dmdmwnuccQH15lmWMng4R+9ZhVvdlVV8AjZj28+YePZedeuhrRt+C3x7G5rNaed93dgrXB8QyKwMDlXU29mX0exD7okOIfdP3o4qIfG1NfkSwiQXkCQsOzT246veoWSnM3ocb2NnDjRDMMKGv+W/TsW9fggMkpSux7+2KiHxtXQh+y1YLD/071NT1E/oCwMTMqMMrBjf9h3iK/P2lkmPvPffsySXle+7Z4z2+5w/tVutz6NvDN0kB3bBmzftv/9Htl9r+uZrEeN2OH3n6hjVr3t/2fQx0VMbo/UA15hMFWdUXwNjaet7cg+eyrYW+ZvQl+CU2B6Zms1jVF2NIoRKvHPsCBrEvEkDs21PjhgUqCQTsjwJ2R2gfGzdtXPVxwUWx76G5B5dj4yaDg66HBkhWV2LfWlIOfmNWC5fzBwnmDwmaWLmQ0BcAJuZOSZe09G/4Xe1OpbpJfOKGKvyxiv0pGXKOp8159h/qudfR9Ar4XT4OH0LoyxtV6JN1a9f89j/44R94qu2fp0mOH3vNDy2uW7vmt9u+rwEAvXBO0rG2JwGg29p+3tzh57Kth75mdD34JTYHgO4g9kWnEfsiAcS+PTZOYCBrZd+i08yw418TBpiv3RXDYsI8M5qOfbsaGKATeh37SuMFv2pxtXDz75N9XlMfU07oCwCVzEraFLHdjKQHNPpv/KXIy07Ct1S9wCRC376Mrh2Pt/2GJW+SAtXcuHbte37ge7/7ybZ/jqYxfviWV3/lxrVr39P2fQ4A6Lw3Svq7bU8CQHel8ry5g89lkwl9zehq8Nv2Y7CDjz0AaFWd2Nf8gjo4oTlkIvZFJGJfJIDYt+fqhgbyhHgmjnPjXTmxnRv7uiuGtRX7di0sQOf0PvaV6ge/anm18NB8xlm1kNAXACqZkXRC5c9/ZyU9ptF/809Iev1kp1fouyX9e0XGxoS+/Tkub/vNIt4kBaq5cd26d3/fK7/j//v62T9p/WdoGuPrZ/8kv+XVr1yQ9Gtt3/cAgG5718fe8tA7/+jnOfYDUFlqz5s79Fw2udDXjK4Fv6k8Bjv02AOA1o0T+9pje4NzyETsi0jEvkgAse8A1AkOVBL72mFeKJ5zvzajjdi3K0EBOm0Qsa9UL/hVIquF29vvvPOO2v+mEPoCQGX3anXAu9U6f8azTa6lFX5npjpTv/dL+luVRL+Evv05Pk/lzSLeqALi3LR+3f7v/s6XX1j48tHWf3amORa+fDT/vle94mlJ/1vb3wMAQDe962Nveeh9R/c9/b6j+54m+AVQRarPmzvwXDbZ0NeMrgS/qT0GO/DYA4Ak1Il9jZ1a/SbS6QbmkInYF5GIfZEAYt+BqBoeyBPVmdMOzT2Y77lnz0gsd2juwdL4t06Y10Tsm3pIgN4YTOwrVQ9+lchq4Wbb2BWAfYPQFwBq2aqVlX3tce+1893Q95LaXc3X9UpJX9fS3L4hT/RL6Nuf4/RJvFmka49t92vf2PWmn/ReNmZb3qjCEN20fv07vmPLyy7+9SOfbP3N3TbGXz/yyfy7vn3zVyW9re3vBQCgW0zoa7/mRfALIEZqkWWHnssmH/qakXrwm+pjMOHHHgAkY5zY17ZXKy+UjzuHTMS+iETsiwQQ+w5IlQBBgTeTTSBnYl/fiF3Z195faIwb+6YaEKCXBhX7StWCXyWwWri5PnceVQahLwCM7S6tPn48IemntRT45pKOKI3VfF3v1+i8l6Pft8+9OSP0rTdSO16f1JtFqhD7Ssr3vW13rW15owpDc/PMhl/e/LKXPvXEifmxHuc7Zm8p/Vk7+tB7kw31nzgxn3/b39m4oKX3OQAAKOWGvvZrXwS/AIqkGll24LlsZ0JfM1INflN/DCb42AOApIwT+/pW9p1vYA6ZiH0RidgXCSD2HZjY4FfWCprm/90w145299+/fzmkM8GdOc8N84r26Y5xYt/UwgH03uBiXyk++JXaXS3c/Fviu3zsIPQFYHmtlv7dZ9Qb57X0vNJ+PeZvJT0l6SsJzC80Lkq66sw7l/S3P3n3az5L7FtvTOiY/SWSXl71QpN8s8g8XtyvzxyfG9nu8HvemUvKt2x6aa1teaMKQ/L859301m998QufeuzzHxn7Md5E7KuWQ/3HPv+R/GUvfcmipF+Y2jcBANBJodDXfg2M4BeAT+qRZcLPZTsX+pqRWvDblcdgQo89AEhOndjX9+La5gbnkInYF5GIfZEAYt8Bigl+5UR2XRsDDn0za2C6Bhn7SnHBrwJvcE9rtfDQvstWA7bf5CD0BWB5raSPa+nffUb98Tat/Jv8mwnMp2z8By3FyGbOT0s6LunHpGqfosGYyjH7/ZIOKjL6nfSbReZx437tBrxnjs+NtS1vVGFAdr3oBTcv/MWxDzX+WC/62VLg5zGVUP8vjn0o/5YXv/Brkna19p0B2lMa2TMYFUZvlYW+9mthBL8AbF2JLBN8LtvZ0NeMVILfrj0GG3rszWrlfd/ZMfcFAEmo84TL/CI6OKE5ZBKxL+IQ+yIBxL4DVRYj6Nrvy7YDgASjgdQN4kXpRA029pXKg19de1y2sVq4fb47YmJfQl8AHq+V9OG2J9ETM5LuvfbflH2zpG9o6ffHSORr61Pwu3HTxuXfl3U+ZSOBY/Zvv/Y9+xuVRL/TeLPI3Jfu124EuO9tu3NJ+Y7ZW2pt25E3qoBx/ezNMxsWv/SpD07kcV4n9k0p1P/Spz6Yv/D5M89I+tmWvj9AW9p+uwc9oR6/rhob+tqviRH8ApC6F1km9Fy286GvGW0Hv119DDbw2Mu08p5W1sR9CQBtS+EJF7EvaiP2RQKIfQesKEZQR2PfgYe+ErFvmwYd+0rFwa86+m8KoS+AAGLf4fmElp4LeyNfWxeC3223bSv8gxf7D3DM2HnnHV08Zv9t6zZ4o99pvVmkQAQYGkcfem+tbTvyRhUwjp9ee8OaxS/MH5rYY7xO7JtaqP+F+UP5urU3XJb00619p4Dpa/vtHvSEevq6atXQ135tjOAXGLauRpYJPJftTehrRlvBb9cfg2M+9jIR+wLomRSecBH7ojZiXySA2HfguhAjJBgNpIzYtz2Dj32lcPCrDsa+hL7okRktfcTXrKStnN7I6f+LpM8mNB9On+zp3yzpYUl7Y/fzi7/1xjekeoxtQt5Q7Pvxz82P/N42K+T7Vs8f55j9H//C7Fun8H38GUlXNXqM/DdaioBfPs03i+SEg86clseWTS8NXjZm2468UQXU9VPXP/ebnvnMh9830cd3TOwbGimF+p/58Pvy669/7hVJPzXl7xPQlrbf7kFPqIevq9YNfe3XyAh+gWHqemTZ4nPZ3oW+Zkw7+O3LY3CMx14mYl8APRP7hMt+clb2Qtu4c8hUEvt+KXuA0eNRBbEvEkDsi14Ev4S+y4h920Pse40v+FXHYl9CX/TMjJZCxYclHeH0Rk7/kqQLCc2H0yd7+ivq7OdVP/LyL9U9xta135v7798/8pqVvY2JcO1xaO7BVfvYeecdwdfAYgJecz3bbtvW2DH7L/7WG98wxe/jonO7n5H0DUm/cdOGGz9+x+v+4ZVpvKljrt/92qz4aVb6lCcArLLtNN+kmtmwnmMlTNPrnvOcZ//Np/7g/ok/vuvEvqmG+p/6g/vz5zznOVclva6F7xkwbWMmnsAS9ex11XFDX/u1MoJfYFj6Eln6ns9OOPjtbehrxrSC3749Bms+9jIR+wLomdgnXPaTs+ALbRX2VzSHTCWx7wc0mz+sNzJ6OD6g2UovGhD7IgHEvpDU7eCX0HfEOMc0GA+xryW0wm8XBqEvgAivlfThtieB9NU9xlZJnGuvvuuO0D42btq4vKqvu7/Q2HPPnuVtP/65+S4es79J0sVrt+FrWlrV95Ckl5sNZjasf2gawa+5H92vTcCbPzEa8fouG7PttN6cIvTFlP2IpPxX3/pzU3mMx8S+XQr1f/WtP2eu90da+e4B0zNu4wnked6v2Lep0Nd+zYzgFxiGvkWWvue1Ewp+ex/6mjHp4Levj8Eaj71MxL4AeiaFJ1y1Yt9HdTejh4PYFx1E7ItlXQx+CX1XIfZtD7Gvo4vBL6Evemqm7Qn0ELEvotU5xpa1sm/RaWbY8a+Jcs3Xe+7ZM7KtCX59+3GHvSqwu5+OHLOflXRFnsjXNo3gVxGxb/7EF/Mds7fkkvIds7fU2nYab0oR+qIlr7vuOc+5msrKvl0J9T/1B/fn17GyL4Zj3MYTyPO8P7Fv06Gv/doZwS/Qb32NLH3PbxsOfgcT+poxqeC374/Bio+9TMS+AHqm7kq8Bz2nn742xp1DJmLfwQ5iX3QQsS9GdCn4JfT1IvZtD7GvR5eCX0Jf9Bi/E5pH7ItKqh5jy1ml1w5v3ehWo8d/q2LfQ3MPjmxfJfY1Y+Omjd59JX7M/iZJ31BB5GubdPCryNjXjgz3vW135W0n/WYUoS9a9lNrrr/+65/58Psm+livGvvmT6QZ6n/mw+/Lr7/+uVck/VRr3zFgusZtPIE8z/sR+04q9LVfQyP4Bfqp75Gl73luQ8Hv4EJfM5oOfofyGKzw2MtE7AugZ5qMfefH2J8tE7HvYAexLzqI2BerdCH4JfQNIvZtD7FvQBeCX0Jf9By/E5pH7IvKqhxjqyT2tVfydS/jxr7mazPKYt/99+/PJeXbbtu26rqrBMIJHLMfUETka5vGCr9dHYS+SMhP37hu7TNfmD80scd7ndg3tVD/C/OH8nVrb7j8khe/4M1tfaOAFozbeAJ5nnc/9p106Gu/lkbwC/TLUCJL3/PdMYPfwYa+ZjQV/A7tMRj52MtE7AugZ2KfcO2Us9JJYLCyL4PYtxyxb78Q+8Ir5eCX0LdQZg1MF7FvgZSDX0JfDMCltifQQ8S+qCX2GFvXXqeyV/E1px2aezDfc8+eXFK+88478keePJkfmnuwNP41oyz2tfdVtkpwH4/ZCX79bz4R+iIxP3vzzIbFL33qg63/fKQ4vvSpD+Y3z2xY/OYXPv9ft/2NAqZs3MYTyPO827HvtEJf+zU1gl+gH4YWWbpjjOC30dDXfAqIGe4fB6qgddr1pp+svW0TY9zgd6iPwYjH3qxW3vedrXPfAkBqqjzhMiv3Fo29DcwhE7HvYAexLzqI2BdBKQa/XY0GMAjEviVSDH4JfQHUROyL2mKOsRV43Wrjpo35I0+eXI59fSN2ZV97f+6wtynbto/H7AS/o286EfoiUbu++UXPX/yLYx9q/eckpfEXxz6Uv+gFNy+84Oab97T9DQJaUPhezOHDh5eimX37Rk4/c+bMymrenq/HIetY6vDhw5Uu0wfmtpw5c6btqVSaizoa+0479CX4Bfqj6ciyLFg14/B73hk8X/K/5qEJharm+W/F4LfR0HfXm37Se3sPv+edUfeLe19W2bapUTf4HWroO8ZjDwA6rc4TrlzSwQnOIROx72AHsS86iNgXhVIKfrseDaD3iH0jpBT8EvoCGAOxb7PsNxsGoewYW9ZKuub/3djWDnL3378/33nnHSMr9prz3Ni3aJ+h/W+7bdvgjtkJfgl90Qm/8LKXvmTxsc9/pPWflxTGY5//SP6yl75k8fnPu+mtbX9jgJYUvhezY8eOXFK+ZcuWkdMnFfvu2rVrJKg5evRocF52CNzEdafC3BZi38lrK/Ql+AW6r+nIMiZYNcNEwVs2vXTVeb592GMSoap5HhwZXTYa+tq3+czxuTx/YiWG3jF7S3AbM8y29n1ZZdsmR9Xgt6nH4L637Y56nBQ9rtpcHZngF8CQpPCEi9iXQeyLLiP2RakUgt++RAPoNWLfSCkEv4S+GJiZtifQQ8S+zRpc7CsVH2Pr2v3R5u9KjtmHHfwS+qJD9n7b39m48MSJ+dZ/btocT5yYz79jy8su3zyz4Zfb/oYALQq+D2MCXhP82uHtpGJfc11FK/r6tmniulNhbgux72S1Hfrar7V1Lfg9pNmsb6Pt+xTdMonVVBURrOZPfDE/c3xu+XRJ+dGH3lu4HzMmHaqa58Ml0WXjoa99m4tC5tD9Yu5PSbW2bXrEBr9NPQa3bHppMMp1Hyuh7Xz3f5Vtp/TYA4BeqPuEa16jq/vmqr/aL7Evg9gXXUbsiyhtBr99iwbQW8S+FbQZ/BL6YoA69UZlRxD7NmuQsa8UPsZWB2Pfvh6zDzH4JfRFB73tu75981f/+pFPtv7z08b460c+mb/yFS9fvGn9+ne0/Y0AWhZ8H2bfvn3LoaekfNeuXcvn1Y19zT7NsPdpIl4z3NWEi7axr9s+341U3ZWDi6Jie1+HDx8euZxvG3vfJowuur3Gli1bvNdj5l50nfbtc++bOre9bC4R91UnpBL62q+5dSn4/YBm84f1xt6MD2i2M49dtG8SoW/+RFywmj+xsgqrCU9DK6q2Eaqa58WB6HIioW/+xOpVkX2rIYfuF3N/xqwC7Nt2EqMs+G3qMWjfb/ZttR8r9uMrdL+ksjoywS+AIahz0Dp/7XLz177erJVfmnWCX2JfBrEvuozYF9HaCH77Gg2gl4h9K2oj+CX0xUDxZk/ziH2bNdjYV/IfY6tjsW/fj9mHFPwS+qKrblq/bv/3veoVTy98+WjrP0fTHAtfPpp/36te8fRN69ftb/t7ACQg+D7Mjh07lmNaE5IadWJfNzY1Y8eOHSPXYUad2NeOVd19hK5/3759wTn7tnf3Gzqv7Pbmeb5qvvaoEvu694t7mZjbHjOXIurI85LUQl/7tbeuBL99e7+e2BexJhX65k/EBav5E1/Md8zeshxKmtV97fPN5dsKVc3zYye6nFjoa98vcn93WfeBe5477BWSq2w7qREKfpt8DBbdnnFXPK6y7YQfewDQK3UOWu3Q13Z6jP3ZMhH7DnYQ+6KDiH1RyTSD375HA+gdYt8aphn8EvpiwC61PYEeIvZt1qBjX6ndT9HgmD3OEIJfQl903Y3r1r37lle/cuHrZ/+k9Z+naYyvn/2T/JZXv3LhxnXr3t32fQ8kwvsejLuar1nl1axYWzX2tc/37cOcZqLVohV3fduY/Zh49ejRo975uQFx0Zzt833XZU5zrzv29tpzNDFtnZV93dua5ytx7759+6Jue+xciqgDz0tSDX3t1+C6EPz27f16Yl/EmGToa0ZZsOqu5mtWSU0tVDXPk69Fl5kmHPq69489yu4X3wqzVbad5HCD3yYfg0cfem/pbdqy6aUjjxnfYzJ/Ir3VkQl+AfRZ3Tj3dOB0Yl/G2E+kqiD2RQKIfVHZNGKEoUQD6BVi35qmEfwS+gJoGLEvGtfF4Hdox+x9Dn4JfdEXN65d+54fvuXVX2n7Z2oa44dvefVXXvzCm3+77fscSIj3PZh9+/Z5QxcT/1aNfU04aq9qm+ejUWqejx/72lGqfZodrvqGCXJdvtvkztm3j5jba7Yx92notvjm4Ltt7n7cuRTd9ti5FFHisW/qoW+Xgt++vV9P7Isy0wh9zSgKVk0o6Q4T/+ZPpBOqmufL11133SOaUuzruw9Doap9X7oBdJVtJzns2Lfpx6CJfYuiWxOfu/dhaKQUnRP8AuirOgetexX+B/lgA3PIROw72EHsiw4i9kUtk4wRhhYNoDeIfccwyeCX0BfABBD7YiK6FPwO9Zi9j8EvoS/6Zt3aNb/9D374B55q+2drkuPHXvNDiy94/sz7276vgcR434MxQa1v5Hm6sa/NnDat2NcOYqvEvu427v5ib1sTsW/ZXIoo4di3K6FvV4Lfqu/XFzm3+8jItldOnR85f2Hu5P/P3rvHS3LV9dpfkEvumZAQE2NwwpY7nmwEFE0Cm4OHLUQ8EZGEl6MEUXAUogQE5QgU3sImImBCuCgOJsIIosNwkSG+mvjuSLgnyABxyCYJKCbmMknmlglJ6v2jeu29unZVd1V1Va1LPc/n8/3M7O7qqtVV3atr9Xr6V4XrvO2CKybeX3eO2vU+Ba/ZcsJxx/Y+li0SVosq/5qYx5m/XYuqJsd//zH7Jf2LOhJ+TXXjvMycf875/ZLfN0WPrbJsV+lS9E2/O1tl33x8rY6M8AsAMdL0pPUsre+Uz2qpDYkik30nse/K61eXu+G0C1dvr7LeusuHEGRfCBBkX2hMFzLCUKWBFkmsQL8g+85IF8Ivoi+AJGmD6wZECLIvdEYIwu/Qz9ljEn4RfSFWDj7ooL8+/Rmn7nL9HusiP7v4tD0POepIJnsB1rNu/sWIu2Wi6pYtW2rLvvb9Rqwtuq0r2ddsa25ursIM1Pp1GLHXvs202d5Onee7vLy87rG2mJuXfc167KrLKysrY+sxmGO1adOmSs+9alsq7CvvCE30DUH47Ur23Xfl9YXL3HbBFevWaaTge27Z28octet9Cn7T9Vi2irBq5N98JdZNL3pe9pn4rj8ee4xLUbVk3Hy6OhJ+zXPLx96fRfsl/e6aQG3v1zrLdhFb9FWHsrn9+srfZ2Rg+zWT3y++V0e+7O/ekx526MHfk/RVSQuddA4AAD3jw0nroGXfNF37tSGyL7IvBAmyL8xEmzLC0KWBlrC/BIB+QfZtgTaFX0RfgFX4TGgfZF/oFJ+FX87ZM2IQfhF9IXYOPuigD7/g53466PdpPi/4uZ8+cNxDj/mk630L4Cnr5l+MTGoLrmm6JoQuLi7Wln3TdE1AzceWiuvIvrIE1qJtm9uMqFpWrXiSBFu0fP4x+e3Ueb5zc3Ol2zDrq7JM2XOr89yrbGcS8nAMHaro67vw21T2rbrcDaddmF6jteq9B3beXDhPboTffHXgJnPUrvcp+E/XY1lNEVaNLLn0e+eMPc5ImUZANY9zJapOGTd3JvyaKrQm+edZtl/sCspm39ZZtu3kRN9OX3tGFFdOwLWf56YXPW/iPvS5OvKjf3jj3dZrImmnJwAAcEvbJ60XtdCGRJHKvmZQYmIGJ01/bYjsi+wLXoDsCzPThoyANNAayL7uQPZtiTaEX0RfgDH4TGgfZF/oHB+FX87ZxwlZ+EX0haFw5BGHfvJFz39OkO/TfF70/OccOPboh/yj630K4DHr5l+M9Gkqydpo9P3Z5ZdfXlv2TdPxqrQqEIqryL52Fdo6sm+arhdw89WLy55v0TYnbafq803Tccm2qJquvW/LlrH3XVl7qjz3aW2psK+8YZroqxKxTlJ6ybaL009/bvvq322NC5qs00fht2vZ1xTLKsvubTvSNE1X58vtq+k2naN2vU8hDLoey04SVs19RVVRzfK2pOlCVK04bu5M+A09RaJv16+9/GvOTlml6RCqI//8s//nngc96IHfsJ5PMnsPAADgniYnradqwsCnhTYkGojsm5d1i+RdIwTbmPUULW8oupRJCEH2hQBB9oVWmEVGQBpoFWRfdyD7tsgswi+iL8A6drluQIQg+0Iv+CT8cs5eTIjCL6IvDI1jjtpw+ct+8bl3uX7vzZKX/eJz7zr+2KP/1fW+BPCcWnMzQ0MVBGbIkEffq1ap6KtAZF8fhd+msm+evKS778rrx+4vm/M+sPPm1YJaprrvrHPUrvcphEOIY1kPx80Iv7lMEn27fu3ZFXdNioRwc5/v1ZGt12BiPaek+bseAMAfmpy0Xqvygc+pLbQh0UBkX/OLQ3PZkUnyr40ZuOSXv+eWvWmaTv+lo89B9oUAQfaF1mgiIyANtA6yrzuQfVumifCL6AsAPYHsC73hg/DLOftkQpokRfSFgXK/o4484jOveMnzgxR+X/GS5991wvHHflnS/VzvSADPqTU3MzSE7FsZefK9ahXR15Z9+xwfzCIQ+yT8diX72vKujT3Pnq/ma4pn3XTOVmRf6I2QxrIej5sRfkepIvry2quW3GswEbIvAERG00q820f/v1bSRaP/XzT6e9Y2JIpU9i3DDDzy8q4ZmBgZOB97eTPomfUSJa6D7AsBguwLrVJHRkAa6ARkX3cg+3ZAHeEX0RcAegTZF3rFpfDLOXs1QpioQvSFgfPgI484/AuvffnZzt+LdfKqX/s/dx137NFflfRg1zsQIABqzc0MDSH7VkYefK9aVfStIvsWibnm70u2XTxWFOvTn9u+ukz+PrP8rLKvT8JvU9m36vJFRbHMfaagVp5Z5smRfaEJIYxlAxg3D174rSP68tqr/RpMhOwLAJHRVPYtEnxfM8P6bBINRPY1FXqLBi1lj7XF36JBTshVfc1Aqg7IvuAByL7QOlVkBKSMdYzkAAAgAElEQVSBzkD2dQeyb0dUEX4RfQEmssF1AyIE2Rd6x4Xwyzl7PXyeqEL0BZAkHXH4YYde/YZzf9X5e7JKXnfOi/c/9OijrpF0hOsdBxAIteZmAMqQ4+9V64i+tribz1lnnzlV9s3nxI0nrntMPm3Ivr4Iv13LvkXz4aaAVlHl36brt+eoXe5PCBefx7IBjZsHK/w2EX157dV6DSZC9gWAyGhy0rpda4LvWRofpFDZd8LgxVxexP61oX05kSLZN78Oe1328vfcsnfmQYwPQfaFAEH2hU6YJCMgDXQKsq87kH07ZJLwi+gLMBU+E9oH2bddOH+pSJ/CL+fszfBxogrRF2CMhx55+GH//ke/8+vO35uTkrz6pfuP3nDktZIe6nqHAQRErbkZgDLkcFxSV/SdVfY99/XnrqviW7QNex2f/tz2VmRfH4TfLmRfc9XbfMEsw03nbF2dH89fGXffldenaZqmt11wReM5alf7EsLHx7FsgOPmwQm/s4i+vPYqvwYTIfsCQGQ0PWm9VlklXymTf03neGoLbUgUuex7jcaFX3PbJNnXxPxS8bYLrli3vFnnLJcocR1kXwgQZF/ojCIZAWmgc5Bl3IHs2zFFwi+iL0Al+ExoH2TfduH8pQZ9CL+cs8+GTxNViL4AhZxw+KGHfOv8N/ym8/doUd78upfvO/qoI78j6QTXOwogMGrNzQCUIUfjkiairy3ult0/Sfb99Oe2T7ytSCZuU/Z1Lfx2Vdm3DCMAm/nw/NVubzpna5qm6yXgOnPULvYjxINPY9mAx82DEX7bEH0NQ33tVXwNJkL2BYDI8OGkdZCy7zVaE3fNoCMv75pfLxaRr+w7bVuhBNkXAgTZFzrFlhGQBnohsQL9guzbA7bwi+gLUJldrhsQIci+7YLsW5MuhV/O2dvBh4kqRF+AiTz8kIMP/s6f/eFvO5/YtfOnb3rlviOPOOxGSQ93vYMAAqTW3AxAGXIwLmkq+s4q+xatp0zmnXZ/iMJvV7LvNXrV2BVt03Rc4DX32VfPbWOeHNkX2sCHsWwE4+bohd82RV/D0F57NV6DC1qb911oa38DALjEh5PWwcq+tqy7e9uOQnm3SPg165m0fKjVfZF9IUCQfaFzjIyANACRg+zbE2/+1Cs++pbt5x5A9AUAhyD7tguybwO6EH4RfdvF5UQVoi9AJR598EEPvvE9b3md8wne9LtfTN/zltelhx96yC2SHu16xwAESq25GYNG56ErKyuNHj9EVlZWVvdbH8gaL2zZsqWv7fXGLKJvV7Lvua8/N5WUnnX2menXbtyRXrLt4rHHtC37uhJ+Q5uvrzJH3ef+g3gZinTZ8bg5WuG3C9HXMJTXXk+vQQAAb/HhpDV62ZfUG0jVAdkXPADZF3rhTdteejrSAEQOsm9/PPfsPzj9ekl/I+nxjtsCAMME2bddkH0b0qbwi+jbDS4mqpgsAqjFyQ964ANv3fz2Nzqd5N389jemhx160B2STna9QwACZhaxc1Cy7+LiYm1p1n5Mn7Lvpk2bxmTf5eXlzrepHscls4q+Xcu+Remism9Hwu+jpi0Q23w9si+0SezSZU/j5uiE3y5FX0Psr72eX4MAAF7iw0krsi8ZG0jVAdkXPADZF/rkUkn/y3UjADoC2bdfzpT0HSH7AlRhg+sGRAiyb7sg+85AG8Ivom+39DlRxWQRQCN+7KAHP2jvBy/6IyeTvB+86I/Sgw968D5JP+Z6RwAEzixi52Bk38XFxdoVcps8pi1cbFv1xyUXSnpF3RdsG6JvV7Lv127ckZ7y9FNWbzv/3eenZ5195ur/u5J9WxZ+nyzpPZIeWbZAbPP1yL7QNrFKlz2Pm6MRfvsQfQ2xvvYcvQYBALzDh5NWZF8yNpCqA7IveACyL/QJsi/EDLJv/+wQsi9AFXwYN8cGsm+7IPvOyCzCL6JvP/QxUcVkEcBMnPrABzzgwN/9xVt6neT9u794S/qgBz3wbkmnut4BABFQaU5mbm5u9dxzy5YthbLv0tLSWCXTTZs2rVuPkVCLHm9us7GXM9tdXFwcq1yb33a+im2+ym1egLUfV9S2fJvn5ubSNE3XLW9vu+gxZZV9p+23ae2bto9Ne+tsy95nVasCq/645OGS7pN0qypKv22JvrGmReF3RdI9kt6tAuk3tvl6ZF/ogtikS0fj5uCF3z5FX0Nsrz3Hr0EAAK9octJ67ehxZ3XUhkTIvoMNsi8ECLIv9AmyL8QMsm//IPsCVIPJnvZB9m0XZN8WaCL8Ivr2S5cTVUwWAbTCM+5///vf+/GL39bLJO/HL35bev/73/9eSc9w/cQBImHqfIwt+uZjhNO8UGuyuLi4up68hGqSk0WLBNIx2TeffPtsubWsXUtLS+u2UbTeonbnxd2i51NV9q2y36a1L0+Z7NtkW2XbKELNxiV/Pnrc7ZJu1gTpF9G3V+H3qZJ2j47N3cpJv7HN1yP7QlfEIl06HjcHK/y6EH0Nsbz2PHkNAgB4Q5OTVvNh9PCO2pAI2XewQfaFAEH2hT5B9oWYQfbtH2RfgGrsct2ACEH2bRdk35aoI/wi+rqhi4kqJosAWuXZ97vf/e679G/e2ekk76V/8870fve7332Snu36CQNExMS5GLuarBF785V9bYnVVIHN32avx2DkUyPe5u+3b8vLvisrK2PrXF5eXifTmr/zwmp+O+Zv046ithqBNl8V2GBvO18R2DymrH2T9lvV9uWZtO0626qDmo1LHq6sgqx5fKH0i+jrRPi91DouY9JvbPP1yL7QJaFLl56Mm4MTfl2KvobQX3uevQYBALygyUnrRaPHvaajNiRC9h1skH0hQJB9oU+QfSFmkH37B9kXAFyB7AveUkX4RfR1S5sTVUwWAXTCGQ964APuufzv39vJJO/lf//e9IEPeMD3JJ3h+okCRMbEuRgj2G7atKlI7ByTcO0KsWk6LvOWradonVW3U1Qpt2j5suQFVyPpFt02SfbNr7eq7Ftlv1VtX578tutuy+ybOkza11NyX8Ft+yV9T9IHEH1nFn6fMsOxuTv39/ckRTdfj+wLXROqdOnZuDkY4dcH0dcQ6mvP09cgAIBzmpy0Tjvhn7UNiZB9BxtkXwgQZF/oE2RfiBlk3/5B9gUAVyD7gtdMEn4Rff2gjYkqJosAOuXMQw4+6MCVn9jc6iTvlZ/YnB580IPvOvG4417s+gkCRMjEuZgySVQeyb525d6i5cuSl33Ltpum08XdJo+pK+BOal+eWWXfsvVOQs3mivOVffdKulWjwlO///GXbnnL9nMPuBZnQ81btr9y/+9//KVbGhwXKZuT2Kc1+fpuSR9QrrLvJPZdeb3z+eeqc9QN9xFAZUKTLj0dN3sv/Pok+hpCe+15/hoEAHAKsi/xKsi+ECDIvtAnRbLvRgftiJnECvQLsm//FMm+x7loCIDnbHDdgAhB9gXvKRJ+EX39YpaJKiaLAHrhl4447ND9X770A61M8n750g+khx16yN7jjz3m11w/MYBImTgXs7y8vE4AtSXalZWVMYnVCLT52+z1GIxoagTg/DqWlpZmkn2L7i8i3678etJ0vTxr2mbaXvT8psm+VfZb1fblmbTtKtvqUfb9c0kHlJN8bd78qVd8dPO/no/wWzPvW17a8+ZPvaLpee9TJe1WTvI1d1aVfdM0TXdv2+F8DjqfAztvTm+74IqxOeqG+wmgFqFIl56Pm70Vfn0UfQ2hvPZafg0uaG3ed2HGdQEAeIEPJ63IvgEmPwBqK8i+ECDIvtAlb5H0SutvW/Z9orIv107qu1GRM8sPmGA2kH27Z7Okl1p/27Lv0yRtk3RI340CCAA+E9oH2ReCwBZ+EX39pMlElecTlgCx8StHH3Xknh2Xf3imSd4dl384PfqoI/d8/9FHn+P6CQFEzNT5mLm5udJCQEYKNeJuPnYlWSOglq1j2nbqyr6Ttln0GJtJ65mbmxsTkcueT/4xRdWAq+y3Ku3Lk5d9626rJ9n34ZLuk3SbCiRfG4TfXkVfSdqprOLymORrKJJ9bzjtwrF539suuCJN0zS955a9zue28/PcaZoi+4IzfJcuAxk3eyf8+iz6Gnx/7XXwGky0dr6TtLA+AADn+HDSiuwbWIoGQG0F2RcCBNkXuuQ4ZV903q5M+r1U0q9L+ltllQ4+665p0YLs6w5k3+45WdkX9P+lTPrdIelsSf+orE/5PWctA/AbPhPaB9kXgsEIv4i+/lJnoiqQCUuA2PiNHzz+2H3f/MzWRpO83/zM1vT47z9mzzEPecirXT8RgMipNCdji7j5yr6GvAC7tLS0bj15+dZ+vC3DFm2nieybpuslV1tutR9TdJtZj12512zPfi5btmxZ3Y4RbPOPKZJ9q+y3Ku0r28+27FtnWz3JvhdKekXVhbsUfu19ks8l2y4eW/aUp58ydv+5rz+3cJ3nv/v8ifd7LPo+WdJ7VCD5GqrIvjecduHqffbt+668fux1k59ztm+3yc8r7962Y+z+fVdeX7ie/PZsjIiM7At946t0Gdi42RvhNwTR1+Dra6+j12AiZF8AiAwfTlqdyL43nbN13XpvOmfr6v35wUOajg9Qpt1fZaAyyzbMfQd23jy2nfzAxn5OdQZP+f1jtmtEX0Pbv8RE9oUAQfaFrnmHpD2Sdknap+xSZvuVCXtU9W0fZF93IPv2wxZlr+87lPUntys7N9kvqvoClLHLdQMiBNkXguLkhUdcjejrN1UmqgKbsASIjVduPPEH9nz7i5+sNcn77S9+Mt144g/sOfqoI1/n+gkADIBaczMAZaiH71W7En5VUfY96+wzC5c5/93nr1unkYJP3HhiSKKvJD1q2gJVZF8zZ31g582lc9WG3dt2rFtfHnteumw99raKHl82143sCy7wTboMdNzsXPgNSfQ1+Pba6/A1mAjZFwAio+lJ61la6xAvUnZZle0ttSFRx7Kv/SvCPJPuNyf70+6vMlCZdRtFIrC5v2mbqgyekH1bAdk3LpB9oWuOk3Svxr84vEvS+x22KWaQfd2B7NsPJyvrQ+zX+gFJf+SyUQAwOJB9ISR+UNJ3XDcCpjNpoirQCUuA2PidR849bPeNX7m00iTvjV+5NH3MI07at+GII97kuuEAA6HW3AxAGerpe9UuhN9R2ysv9+nPbR+r3nvK008ZW+7Tn9u+ersKqgN7LPpWokj2LcMUpzLz3/n5ZUP+b7tolX2bPY+eX7d9m8GeC7fnu+31I/uCK3yRLgMfNzsTfkMUfQ2+vPY6fg0mQvYFgMhoctJ6kcblgIus25oIv04q+5bJvzecduFY1dyi5afdX2WgMus2bNn3htMuHKvEe9M5W9ddFqXu4MkMeuz1ThoAIfvWAtk3LpB9oQ/eoawKp+nzqOrbHci+7kD27Q9T3deEqr4A0DfIvhASyL4BUTRRFfiEJUBsvPFxj5q7Y9c3Lps4ybvrG5elJz/uEXuPPPzw81w3GGBA1JqbAShDPX6v2rbwq5qy77mvP3ficue+/txVKVhSetbZZ0Yj+krVZN/8vHRZMStDXtK1H2uKWu3etqN0Ht1exl5P/kq4yL7gG66ly0jGzb0LvyGLvgbXr70eXoOJkH0BIDKanLTaUu92ZaKvtCb8ztqGRD3KvnnM5UXy5AcLk+6vO1CZZRvmtrzcaz/eFpirtsm+zEr+NmTfmUH2jQtkX+gDu7ovVX27BdnXHci+/WFX96WqL8B0NrhuQIQg+0JIIPsGhj1RFcmEJUBUHHH4oW990smP3b1v5YrCSd59K1ekTzr5sbuPOPzQt7puK8DAqDU3A1CGev5etU3hV+PfDa8mL+medfaZY/ef/+7zC9d3ytNPSU/ceOLq/1VBJA5F9JWKZV8zl7x7247V22zR1pXsa897I/uCr7iSLiMbN/cm/MYg+hpcC78dvwYTIfsCQGS0KfteO8P6bBJ1LPtOE2OryMCT7q86UGljG3nZ1/6FZJM2GYq2j+zbGsi+cYHsC33xDkl3iqq+XYPs6w5k334x1X2p6gswHT4T2gfZt104f2mXh+b+LpN9v6+HtkBDNhxx+EdPOO7YAxFNWAJExWGHHHLBKU8++c57vvP5sUnee77z+fSUJ59852GHHHKB6zYCDJBaczMAZcjBuKQt4VcVZV9b3rXz6c9tX70/X833/Hefn0pKL9l2cRSirzRZ9s0Lv/k5+nzF37JiXUbatW/LX+HWzHEX3VbULmRf8Jm+pcvIRF9D58JvTKKvIWLZPBGyLwBERpOT1teoZLCjNfF3ljYk6lj2NYOLfVden16jV6U3nbN13WAjn2mCq31/1YHKLNuoK/vWHTwh+3YKsm9cIPtCXxwn6T5JH3HdkMhBlnEHsm+/nKzsxwNLrhsCEAB8JrQPsm+7cP7SPtslPXv0/7zs+xJJH+y9RdCEv3bdAAAo57BDDnnP03/ySXfYE71P/8kn3XHs0Q95v+u2AQyUWnMzAGXI0bikDeF31PbKyxuh146579zXn1tZHA5R9JWmy772nLJdgdfclqdojnvSMqaKbx57W9PaZa8T2Rd8oS/pMlLR19CZ8Buj6GuIVDZPhOwLAJHR9KT1LK0foLympTYk6kn2LWJaFdwq91cZqMy6jbqyb93BUxXZN/9YZN/KIPvGBbIv9MmSqOrbNYkV6Bdk3/55v6jqC1CFXa4bECHIvu2C7Ns+L5d0QNK/SvolZbLvSyRdL+l7kn7SWcsAACLikEMOev8zF55ye/rdL6an/9Qpe495yJH8mALAHbXmZgDKkMNxyazCr2rKvkXSr6ncW1T5t+n6fRR9pWqyr11t167Smxd1bUHXXp9dsKtoTjo/529vY1K7itaL7As+0bV0Gbnoa2hd+I1Z9DVEKJsvaG3ed6GH7QEAdI4PJ629y755YfW2C65YHVSYarVFsq09EJh2f5WByizbaCL71hk8TRoITRtYIftOBdk3LpB9oU+Odd0AgA4ZrOx7iRaSD2ghHVIu0ULier8DgFOQfdsF2bcb/lvZPr1dWTX8O0d//4vLRgEAxMbBBx30wWOPecj+I4847DOu2wIwcGrNzfSNRue74D9yPC6ZRfhVBRn3/Hefn0pKT9x4YuFjL9l28ar8e8rTTxlb5qyzz0wlpee/+/zgRV9pXPZtO4au1l82R+1yfwLk6Uq6HIjoa2hN+B2C6GtANgcA8BsfTlqdyL7EzyD7QoAg+wIAtMOgZd/L9ALn52F95TK9ANkXAJB92wXZtxteLmmvxvfvXlHVFwCgC66V9F+uGwEwcBrLnV2wuLiYbtmyZfVvBSr75p/HEJAH45Kmwq8qVt7V+BhhNUYAPvf156aS0nNff+7Y4y7ZdnGhBByi6Csh+wL0QdvS5UAly5mF3yGJvgZkcwAAf2l60lo6kGmhDYmQfQcbZF8IEGRfAIB2QPb14FysjyD7QoBscN2ACEH2bRdk3+4w1X1NqOoLANA+JymroH67pP/tuC0AQ6ax3Nk2i4uLqaTgZd+i5zEE5Mm4pInwq4qy79du3JGeuPHEsflxW+A1912y7eLSbXz6c9uDFn0lZF+AvmhLuhy4ZNlY+B2i6GtANgcA8JMmJ63bhexLOhxI1QHZFzwA2XeAuLrsvcu43ucwCJB9G54/TeKmc7aOLXtg581j9+/etqNwnbddcMXE+2cJsi8ECJ+D7YPs2y7Ivt1hV/elqi8AQDe8V9n3pamkLzpuC8CQqTU30xVGkDWZm5tL03Rc9rXvX1lZGXv8pk2bxu6fJtpu2bJl3TynWefc3NzY32bZTZs2TX1s2fOY1kazzsXFxbHl0jRNl5aWVv9eXl5uvI+7Rh6NS5pW+PU1Pom+Ureyr6s5atf7FKCMWaVLJEtJDYTfIYu+BmRzAAD/aCrnbu+wDYmQfQcbZF8IEGTfATK0zyG+5IKeQPZt+B6dhC377rvy+sJlbrvginXrNFLwPbfsbb1PQfaFAOFzsH2QfdsF2bdbTHVfqvoCALSPqeprPsd2ieq+AK6oNTfTFdNkXyPg5u9P0/USrcnS0lLhtlZWVgqXN+s0cq15vFn/li1bpj627HlMa2ORQDztefuGPBuXxCL8+ib6SvHNkzAPAr7TVLpEshyjsvCL6LsGsjkAgF80OWm9VtJFHbYhEbLvYIPsCwGC7DtAhvY5xJdc0BPIvg3fo4aqy91w2oXpNVqr3ntg581jy91w2oWrt6fp+urAswbZFwJkl+sGRAiyb7sg+3bLyyV9T1T1BQDoAruqrwnVfQHcUGtupkuMKGtXvFVOil1eXh6remvk27wEay+Tx66iW4RZp7nftGtlZWXqY4ueR5U22rLvysrK2PNcXl4ek4x9RR6OS0IXfn0UfaX45kmYB4EQqCtdIlkWMlX4RfRdD7I5AIA/NDlpPbXh46q2IRGy72CD7AsBguw7QIb2OcSXXNATyL4N36OGqsvt3rZj4nK7t+1I0zRdlX73XXl9q30Ksi8ACNkXGnKJFhYu0ULSd16sR37DxXZHWXC93wEAOsKu6nuHpL2iui+AS2rNzXTJJNl3ZWWl8LayiriyRNki8svl5V1TUXdlZSWdm5sbE3WnPTb/PKq0MS8RF8m9RfvCJ+Sh7CuFK/z6KvpK2TzJZXpBNGEeBEKhqnSJZDmRUuEX0bccZHMAAD+oetI6cQCay6xtSITsO9gg+0KAIPsOkKF9DvElF/QEsm/D92gZeUl335XXj91/2wVXFK7vwM6b03tu2bv6/zSdLhLXCbIvAAjZFxpyiRaSj+k5zieB+8rH9Bw+MwEgZj6lTPD9T0kXS7pU0mcl7ZF0ncN2AQyVWnMzXTJJ9rWRJb02lX3z67LXmaZpurS0tNoWSemmTZsqP7ZN2bdIMkb2rU9owq/Poq+Ujc/azgs0d/Mv65Ffe6ke/SWTPn9s6XqfAlRlmnSJZFmJdcIvou90kM0BANyD7Eu8CrIvBAiy7wCZ9XNoEjeds3VsWSPaGcoqct52wRUT75+1b3a9z3sksQL9guzbcp9SVJE336ekaVbB19yfr+Zr+pZ83zRLkH0hQDa4bkCEIPtCI2b9zAwtfGYCQMScJGmHpNeM/j5b0ubR/58l6R9FdV+Avqk1N9MlTWTfIim2jW3blXXzbZr22LJ1TWojsm/3hCL8+i76dsjXJT3GdSMAQqBMukSyrMWq8IvoW53AZPMFrc37LjhsBwBAa/gw4EL2JatB9oUAQfYdIH3JvvkqnIaiapxG4DPVONvum13v8x6Z5QdMMBvIvjP2KVWXN0Kvjblv97Ydhf1OkTjcNIhLECB8JrQPsi80oqsfyOTPw+3za4OLH93xmQkAEbOQ+3te0hm5257VT1MAYMTEc6U+MZKsLMlVU2Tf/OPslMm1kyrt2iKtvd46jy16HtPaiOzbD74LvwMWfSVkX4Ba5KVLzyTLUPh1rX0mI/pWJCDZPNHa8U2ctgQAoCWaVuK9qOD2a0eZtQ2JkH0HG2RfCBBk3wHSluxbdTlTddOIBAd23jy2nBH3jJDQZgVO0ze73uc9guzrDmTfjvuUfGzp1/QbRZV/m66/LIhLECB8JrQPsi80oi/Z15cf3fGZCQAAAD0y8VypT5aXlxvJvmmapps2bRqTaI00W0aRtJuXaPMCbtXHFj2PaW1E9u0PX4XfgYu+ErIvQG2MdOmhZBkKH5X0TiH61iYQ2TwRsi8AREabsu/2GdZnkwjZd7BB9oUAQfYdIH3LvtOqhJlKnEbca7MCp+mbXe/zHkH2dQeyb4d9ivmxQF5EMtx0ztaxHw7YyxjhqUhwahLEJQiQXa4bECHIvtCIvn4gY3D9ozs+MwEAAKBHas3NDAkj4C4tLbluShAooO9VfRN+EX0lIfsCNOLIIw77tIeSZQj8qKT9yuanoAFG+H3us5++z9PXYCJkXwCIjKoDrrNUcjmaXKjsS2YKsi8ECLLvAGlL9s2Tl3TzFcXKRLsDO29eFfiMaNB23+x6n/cIsq87kH1n7FOa9j2m/zA/HMj/wOCmc7amabpecGoaxCUAELIvNKTvz0zXP7rjMxMABsS8pDNcNwJg4FSakxkii4uLqaR0eXnZdVOCQIF9r+qL8IvouwqyL0Az3iXpca4bESAflbRP0l5Jmxy3JViOPOKw7Ycdesh3XLejhETIvgAQGXUGXKZy76S8poU2JEL2HWyQfSFAkH0HSF+y7zVak3dtTIWxa/SqdWKBqTrWZlUxZF/oCWTfGfuUKsvec8vesf7EFnjNfUX9R1H/0zSISwAgZF9oSFufmdPOw3350R2fmQAwIM6WtNl1IwAGTum50lAxFX1FVd9aKMDvVV0Lv4i+YyD7AtTnUZLukbTVdUMC40cl7dHanCDVfZtzoaS7Jf2464YUkAjZFwAio8mAK5V0UYdtSITsO9gg+0KAIPsOkLZk36rLG6HXxtxnqonlabOqGLIv9ASyrwfnYn0EcQkCZIPrBkQIsi80oi/Z9xr58aM7PjMBYECcLWRfANfUmpsBKEOBfq/qSvhF9F0Hsi9AfTYr8w8OiOq+dTBVfc1nF9V9m3GC1vbhJxy3pYhEyL4AEBk+DLiQfclqkH0hQJB9B0jfsq+JLf0aiaBIQmi6/kl9s+t93iPIvu5A9vXgXKyPIC5BgPCZ0D7Ivu0ymPOXPqvh58+/84/t40d3fGYCwICYl3SG60YADJxaczMAZSjgcUnfwi+ibyHIvgD1eJQyydf0vx9225xgsKv63iWq+87ChVrbh3vlX3XfRMi+ABAZdQdcp2p8Esnk1BbbkKiC7HuZXkAiDLIvBAiy7wDpQ/Y1lcHMZYHzj73pnK2r8sGBnTePLWMuO1x2ueG6QfaFnkD29UDE7SOISxAgfCa0D7Jvuwzm/KVv2dfE1Y/u+MwEAACAHqk1NwNQhgIfl/Ql/CL6loLsC1CPzZL2a+17Iar7VuPTWttv35C0Q5n8e0BU962DXdXX1+q+iZB9AaJobwEAACAASURBVCAy6gy4LlKx6GuyvaU2JJoi+/5bsplEnDog+4IHIPsOkL4q+5ZhBGBTTWz3th1jj7vpnK1pmq6XgJtmYLJvYgX6BdnXAxG3jyAuQYDsct2ACEH2bRdk3xbPw3360R2fmQAAANAjteZmAMpQBOOSroVfRN+JIPsCVCdf1ZfqvtU4Wdl+ukjSD2htrv8pkr4g6Tp3TQsOu6qviW/VfRe0Nu+74LAdAACtUXXAdZbKq/ja953VQhsSTZF9AQzIvuAByL4DpC/Z9xq9Kr3nlr1j/Z4tFJj7THWxom3ccNqFM0sGA5N9wR3Ivh6IuH0EcQkAhOzbNsi+LZ+Hl9H3j+74zASAATEv6QzXjQAYOLNP2ACkcci+UnfCL6LvVJB9AaqzWdLdkm6XdIfWvhu6W1T3ncTLlUm+hvxc/1Mkndlri8LEVPW9S9I9ygpm7JKf1X0BAKKi6oDrWk2WeY3we20LbUiE7AsVQfYFD0D2HSCzyr6hBdkXegLZ14P3ex9BXAIAIfu2DbJvxRiqLOvDj+74zASAAXG2MlkBANzRz6QORI8iGpe0Lfwi+lYC2RegGo+SdK8yP+f5krZK+mVJbxXVfevCXH8z3qrsNXiJpJ+RdJWkn5V0tTL516fqvgAAUVF1wGUGZw8vuf/haj6xhOwLjUH2BQ9gADBAkH0BOgHZ14P3ex9BXIIA2eC6ARGC7NsuyL6Rhs/MUjYqEwPP1vglGLmd27k93NvPFrIvgGtcT/dAJCiycUlbwi+ib2WQfQGq8TZlkq9hq9aulHGCMhHzpL4bFSjM9dfnKEkXSZob/T2vTPY1/Kykd/bdKACAoYDsC0GD7AsewABggCD7AnQCsm/Je3AS+6683nkfgbgEA4DPwfZB9m0XZN9Iw2dmKfPKpMDNkn6L27md26O53f4bAPqnp1kdiB1FOC6ZVfhF9K0Fsi9AMzYo+2GdzSDnWxrAXH99jiq4bb73VgAADJSqA65rR8ueVXL/WaP7r22hDYmQfaEiyL7gAQwABgiyL0AnIPuWvAensXvbDuf9RD4Hdt6c3nbBFYhLEAt8DrYPsm+7IPtGGj4zAQAAoEd6mNGBIaBIxyVNhV9E39og+wJA3zDXDwAAQVF1wPUarU0c5YXfsybc16QNiZB9oSLIvuABDAAGCLIvQCcg+5a8Bw03nHbh2O23XXBFmqZpes8te533E3YO7Lw5TdMU2RdiYpfrBkQIsm+7IPtGGj4zS9nougEAAAAR4mSOB+JDEY9L6gq/iL6NQPYFgL5hrh8AAIKizoDrIo1PIOWzvaU2JJLShYWFNEkSQiZmYWEB2RdcwwBggCD7AnQCsm/Je9CQl31vOO3C1fvs2/ddef3YJEteurVvt8lvd/e2HWP377vy+sL15LdnUyQiIy4BgJB9oSHIvjCC8QkAAED7TJr/I6RuoqWq8Ivo2xhkX4BmbJY077oRgcJc/+zMK3sNAgBAD9QdcJ2q4kHbqS22ISnZBiGTkigckH3jggHAAEH2BegEZN+S92CZ7Gtk3AM7b169rUy83b1tx7r1TRJzy9Zjb6vo8aaqL7IvAEwB2RcagewLIxifAAAAAIAzpgm/iL4zgewL0Iytks5w3YhAYa5/duYlXeW6EQAANXiQ6wbMgg9fjufbsKBM3CSkThYUDsi+ccEAYIBMkn0nka+KGUoGJvsmVqBfkH0b9CtpmqY3nbM1vUZrlX7zgq0h/7dd8de+za4YnF+3fZvBFomv0atWhd98RWHEJQiYDa4bECHIvtAIZF8YcZ3rBgAAAADAsCkTfhF9ZwbZF6AZyL7NYa5/dnyWfRcUplMEAN3yNklPdN2Ipvgg7/jQBoA+QfaNCwYAA6Sp7FskxfmQAztvLpXyrtHgZF+7ajz0C7JvzX4lL/XedsEVE/ufvKRrP9ZU8t29bcfqeuwqvvll7PWY9dp9CrIvRAafCe2D7AuNmOUHMiH+8I7PTAAAAAAAf8kLv4i+rYDsC9CMDZI2um5EoDDX3w7zrhtQQqIwrxYOAN3yNkn3SnqB64Y0wYdJSx/aANAnyL5xwQBggFSRfW847cJCCa/okvauRd9JUh6yL/QIsm/FfmX3th2Foq0r2Tff3yH7QoTwmdA+yL7QiFmr4Yf2wzs+MwEAAAAA/MYIv4i+rYHsCwB9w1x/3CRC9gWA9fypsn5hr6Q3OG5LbXyYtPShDQB9guwbFwwABkgT2feG0y6cKNgZ8hP99u02+e3a8l+arq9cZt9eRpmIjOwLPYHsW6Nfsd/z+X5m2o8KioQnw03nbB3rr4wgXHRbUbuQfSFSdrluQIQg+0Ijmnxm2j+ICe2Hd3xmlrLRdQMAAAAAAAxv/tQrPjoSfQ933ZYIQPYFgL5hrj9uEiH7AsB63qq1vuFOSR+V9ACnLaqB6dBcBpkGhgayb1wwABggTWRfI+bZlTLLxNsiAW+SmFu2HntbRY83ckHROpF9OT9xALJvzX7FvIft93r+fV30/m67XylrV1m/grgEAEL2hYY0/cwM9Yd3fGaWwrk6AAAAAPjC2ZI2jP6fuGtGNCD7AjRjs6R5140IFOb6Z2de2WvQRxIh+wLAev5E417IXZK+IemxLhtVlcSTAAwJZN+4YAAwQKrIvmXkq2TmJ/XzAkGReGDfVrcCZ/7SxdOqiSH7Qo8g+84gLtnv7bxIZAu69vpuOmfrRMEoLy7l+4+ydk1bL+ISAAjZFxrS9DMz1B/e8ZlZCufqAAAAAOAL35X0D5KOUFYVjOq+s4HsC9CMrZLOcN2IQGGuf3bmJV3luhElJEL2BYD1nK9xL8Rkv/g8BYACkH3jggHAAGki++Yn7/PVwfLkJd2iCmS7t+1YXU9e5rOXyct9yL4TQfZ1B7JvyXuw7RT1K30GcQkCZMP0RaAmyL7QiKqy77Rz7FB+eMdnZinXuW4AAAAAAICk/0fZ98j3KbsU8H5Jb3DaovBB9gVoBrJvc5jrnx1kXwAIjbeoWPZNJe2V9NvumgYAPoLsGxcMAAZIFdnXVBOzK2Paoq0r2Tdf5QzZdx3Ivu5A9kX2BfAVPhPaB9m3XQZz/tJU9g31h3d8ZgIAAAAAeM13lYm+qaR7tSYHHOqyUYGD7AvQjA2SNrpuRKAw198O864bUEIiZF8AWM+SymXfVNIeZZ8PAACSkH1jgwHAAKkj++aFX3NbWTWxsvUVXU74pnO21q4mhuw7lcHIMh6C7IvsC+ArfCa0D7Jvuwzm/KWq7BvLD+/4zAQAAAAA8BZT1TefA5J+z2G7QgfZFwD6hrn+uEmE7AsA63mzJsu+5rz+S5JOctRGAPAIZN+4YAAwQOrKvvZEvi0CmNvy2AJwGfYyRibIY29rWrvy6xyw7JtYgX5B9nUk3yL7Akxll+sGRAiyb7sg+0445w35h3d8Zpay0XUDAAAAAGDw2FV9iyqBHeyuaUGD7AsAfcNcf9wsaG3ed8FhOwDAL87TdNnX5A5Jz3TTTADwBWTfuGAAMECayL72pL8tC+RF3XxVMFsUmCTl2hJDfhuT2jVtvQOUfcEdyL4eiLjIvgDQE8i+7YLsO+WcN9Qf3vGZWUr0r3UAAAAA8Jqyqr52FbDXOWtd2CD7AjRjs6R5140IFOb6Z2de2WsQACAU/ljVZV9zfv9yJy0FAC9A9o0LBgADZJLs23YMLsU8ZF/oiUHLvh/QQjqkIC4BDB5k33ZB9p0i1Yb6wztk31Kif60DAAAAgNfcqnIR4HuS9knaK+lBrhoYMMi+AM3YKukM140IFOb6Z2de0lWuG+E595N0f0nfJ+kBkh4o6cHKvKGDJR0i6VBJh0k6XNIRko6UtEHSUZIeIuloScdIeqikY5XNqR4n6XhJPyDpBEk/KOlESQ+T9EPKro51kqSHS5qT9MOSHiHpkZIeJenRyj53HyvpcZIeL+lHJP0PSScrO7ZPkPSjkp4o6UmSnizpxyT9uKSnSPoJST8p6RRJp0o6TdLTlFVSfrqk/ynpGZJ+StL/UlYhdVHST0t6lqRnSzpd0s8omzf4WUn/W1mf9nOSnivp5yU9T9IvSHq+pDMlnSXpBcp+hPVCSf9H0i9K+iVl7+mzJb1Y0i9LeomkX5H0q5JeKullkn5N0iZJvy7pN5SJnK+QdI6k35T0W5JeKelcSa+S9GpJvy3ptZJ+R9LvKvtx1/+V9HuSXi/pDZLeqKyS9Jsk/b6kP5D0h5L+SJlgep6kN0takvQWSedL+hNJb5X0p5LeJuldkt4t6T2S3ivpzyX9haT3SfpLZXL9+0f5K0kXS7pE0l9L+oCkj0j6O0l/r+zz4aOSto3yMUkfl/QJSZ+U9A+SPiVpu6RPS/pnSZdJulzSv0j6/yQtj3KFpH+V9BlJV0r67Cifk/R5SV+QdPUoX5H0b5K+OsoOSV9Tdq73jVGukfTvknaO8i1J10m6fpQbJH17lO9I+o9R/lPZVTb+a5QbJd0k6WZJtyg7V79V0m2j7JJ0+yh3SLpTmbxbR/ZNR497jwBgkCD7xgUDgAGC7AvQCYOVfQHAeza4bkCEIPu2C7JvpOfiyL6lXOe6AQAAAAAwWExV389LeqekeyV9SZmgct8or5N0tzIRBOqB7AtDo0gAfJDqS4CfVCa4tSEBdikAPlVuJcAiAfAzyuS5WQXA16h7CfAiVZcAiwTADyoTAIskwLwAWCQB2gKgLQFeJWmP1kuARgC0JUAjABoJ0AiAtgR4jcYlwG9qXAK8QWsS4He0JgH+p8YlwBu1JgHeovUS4C6tSYB3aE0C3D3KnlH2Sto/yl2jHFD2WX+3sh/6fE/SPaPcq7VzAvt7W3PbvaOY5c3jzfoOjHJXLqYN+7T2w6K9Vjv3WG2/c5Q7Sm4zMQLkLiu3Wbm9wjK3WrnFyq6Kj8k/7hZl0ubtE7ZftM78uncX5M4psfdNfv+XHY+y1BVJSRgxfR1OA8DAQPaNC2TfAYLsC9AJyL4A4Ct8DrYPsm+72F82RQ2yLwAAAAAAOOZiZZLcQ5XJYF9XJlEdpGz+76eVSVnfp0z+mqW6b10JMPQqgE9VJnG9SOslwNCrAE6SAPuoAlhFAiyqAlgmAdoCYJEEOKkKYF4C/IKkL2p6FUBbAvx3jUuA12lcApxUBdCWAG/SeglwUhXAvAS4V5lwZ0uARtIrkgCN4JeXANsSAO9SuQRYJLrdUXKbLQCWCX63Trl/kgCYlwDLRL2qEmCRAFhHAvzeaP9VFQCRAAkhhNyo7PwVAAYCsm9cIPsOEFeXvXcZ1/scBgGyLwD4Cp+D7YPs2y72l0xRg+wLAAAAIKm9KoB9SYChVwGcJAGGUAWwzqWAy6oAll0K2BYAyy4FfKkyAfByjUuARgAsqgKYlwC/onEJcIfWXwq4qAqgkQCv17gEOKkKoC0B/remVwG8V5mEd6eyMdm0KoBGAiyqAmgkQHuM56oKYF4CrFMF8NaC+6tKgPeMtte0CmAVCXCSAFhUCZAqgIQQQgghJJ97lY0LAWAAIPvGBbIvAEA7IPsCgK/sct2ACEH2bRf7C6ao6Vv2dR1k31I2um4AgOe0LQGGUAXwaWomAYZcBXCaBFhVAHy71guATS4FbATASZcCNgJgkQRoBMC8BDipCqAtATapAnityi8FPKkKYJEEWFYFsOhSwEa0c1UFcL+KBcCuqgAWyXRNqgAaiW+WKoC2BNikCmBeAqwjACIBEkIIIYQQQkhc2aPsOxcAiBxk37hA9gUAaAdkXwCA4YDsC41A9p2Z0KoAlkmAqcKvAjhJAvSpCmCRBDhNAJwkAeYFwLJLARsB8DIVVwHMS4BlVQC/pOlVAG0JcKfGLwV8vcovBTypCqCRAMuqABZdCtiuAmguBeyiCmCZBNhXFcBb1awKoC0BNhUAp0mA0wTALiXAaQIgEiAhhBBCCCGEEEJI/9mr7HtRAIgYZN+4QPYFAGgHZF8AALf0KQG+WNI/KtwqgJMkwNCrAE6SAPMC4Ds026WAtygTACddCtgIgP8g6VMv0iO++TE9J71MLxhEPqbnpM/TSQc0XgWwSAIsqgJoJMA2qwDaaVIF8I6S2+pWAUwnLFMmALYlAVYVACdJgHUFQCRAQgghhBBCCCGEEEII8Su7JV0gAIgeZN+4QPYFiIvECvQLsq/f2BJgqFUAq0iAIVcBnCQB9l0F8F2qLgAWSYAfUXkVwLJLAZsqgJepuApg0aWAP6v1lwL+oqSrNV4F8OtqrwqgfSngoiqA5jLAky4F3KQKoJEAi6oAdnkp4LIqgPtG65smAE6rAmhLdEOtAjhJAqwiAAYlAT5GG9LnauOg8hhtcL7fCSGEEEIIIYQQQgghhBCymruVzcECwABA9o0LZF8YOr5cCrgtAdA+QfPlUsChVwE0EuA7JV2kcglwn7IKf5tVXAXwb7UmAE66FLARAG0J8J8k/bPGBcD8pYD/VcWXAv78KFdpXAC0LwX8NY1LgNdoXAL81ijXaU0ANBLgd1R+KeAbR7lZa3JZ2aWAbVnOCGN7tCbcGaGr7yqAeeGsThXAOwpuq1sFsOqlgosEwEmyXhUJsKh9daoA7lZzAXBS9b+qEqDrQTIhhBBCCCGEEEIIIYQQQgghhPiSfcrmZZ8pABgMQ5J9q0qAIVcB/JQyya1MAgy5CuA0CbDNKoCTBEBTBXDSpYBtCTAvAJZdCthUAfxnrZcA61QBNAJgvgqgLQF+XeMSoBEAV7QmAF6nalUAbQnQVJOrWwVwkgRYVAXQSIBtVwEskwDLBEBbdpskAE6rAlgm4N2m8RO1IpFvmqw3TQC8vSB1qgDm5b8qEmCbAqDrk2dCCCGEEEIIIYQQQgghhBBCCCGEkD5zQJnzMyeAyHmDupcAN6tYADSXAZ50KWAjAE66FPDlWi8BVqkC+AWtCYBGArxPaxUAJ1UB/KbGqwBer2pVAO1LAdepApi/FHBZFUAjARZVATQSoOnouhIA61YBLBIA26oCeNdoW1QBdP/BSgghhBBCCCGEEEIIIYQQQgghhBBCSIiZ5uwcmJK8M7RnQvbmYvtKdxSkyDmyt2X7aJPWVbSOomXLtpN/XnsLbrefV74IXhO/6U5l3iHAIPhDue8MCSGEEEIIIYQQQgghhBBCCCGEEEIICS2zCoB5CXCSADhJAsxLe3uUFXhrIgFWEQDrSoD2c7jb2n93Fzy3fSqWAPP7dNrVcYsK5NlF8lI1L5RnF8abVBCvrODdzZL+e5SblBUOvFFrhQS/q7UCg/+htcKD31ZWmPBbyq5WfO0o31RWvHCnskKGpqjhN5QVOjRFD69WdoXkqyR9WdKXJH1xlC8oK574uVE+q6y44me0VnDxMmVXZ/6nUf5fSf8o6VJlRRu3j/IpZQUdP6mswOPHR/mIsqtDf1jShyT9jaQtkj44ygeUFZC8RFlByb9SVmBys7KCk+9SVpjynZIulHSBpD+T9A5Jb5f0NmXFK9+qrJjl+cqKWy4pK3b5RmWFMV+v7IrZ/1fZ1bN/V9nVtF+r7Orav63satuvUnb17Vcquxr3byq7OvcrlF2t+zeUXb17k7Kreb9M2dW9f1XZ1b5fouzq3y9WdjXwFym7OvgvKrta+AuVXT38BcquJn6msquL/4Kyq43/vLKrj5+h7IrkP6vsCuU/o+yK5c9WdgXzn1Z2RfNnKrvC+U9Jeoayq54/XdlV0J+m7Krop0k6VdIpyq6a/hPKrqL+48quqv5kZVdZf6Kyq64/QdlV2E9WdlX2H1F2lfbHKbtq+2OUXcX9Ucqu6v4IZVd5n1N21feTlF0F/oeUXRX+RGVXiT9B2VXjj1d2JfljlRUnrSP87ldWyBRgMPyB3J/4EEIIIYQQQgghhBBCCCGEEEIIIbGlzyqAdSTAKlUAjQTYpArg7oJlJ22r6DlMqwJYdDVcs0+LBMBpV8jNS4BtCID3jG4zEmD+Cq+2BGhfNdZIgDdpvQT4Xa1JgP+hNQnw26MYAdBIgN/UmgT471qTAI0AaCTAHVqTAI0AaCRAIwAaCdAIgLYEeIXGJUBbALQlQFsAtCXAj2lNAPywMpnxs1qTAPMCYJEEWFUA7EICdCUA/pzKJcCXK3sdtCEBti0Avl1r77W3qVwAPE5rEuBDJR0j6WhJD5F0lKQNko6UdISkwyUdJulQSYdIOljSQZIeLOlBkh4o6QGSvk/S/SXdTwDgG7+r6rLvfcr6VYBB8ftyP8AhhBBCCCGEEEIIIYQQQgghZGhpUwKsKwD2IQFOenyTKoB228tuN5LdfVqT7My+jqEK4K1qXgXwBjWvAnjX6LZpVQA/q+IqgFdoXACsWwXQlgCpAlguAVYVAEOtAhiiALhV2XGA+vyVstc+NGdeWb/tI4nWPlMTpy0BAJ/4Ha2dv5dlv7Lz4J9w1EYAp7xJ7r/IIIQQQgghhBBCCCGEEELIeFxeCthIgFUFwCIJsGkVwN1Tlq0jAdatAphPn1UA92tNAMxLgLNUAbQFwElVAG9Q8yqAOzRbFcBlzVYFcJvWqgDmJcAiAbBpFcA/UTsSoA+XAe5SAvThMsDHKXvtfmT0+NvVngQ4VL6u7NgAQD02KOuzoD7Ivu0w77oBJSRaO39OnLYEAHzitZos+x5QNu481lUDAVyTyP0XloQQQgghhBBCCCGEkHppSwJ0UQWwrgQ4axXAOhLgfq2XAKsIgJMkQPu4tSEBuqgCaCTASVUAv6H1VQB3SPqq1lcB/IKqVwFc1uQqgJ/S5CqARgIsEgCnVQF8n2arAnie/K0C6EIA7LMKIJcBBoCvK+vjH6LssxBmA9kXAPoG2TduEq2NkxOnLQEAn3iNymXfvcq+vwEYNG9U9kWx68kJQgghhBBCCCGEtJdZBMA2JMAiAbCqBDhLFcAuLgXcRRXASRJgEwFwf8FzqFMF0EiAs1YBvF71qwB+VbNVAbQlwCZVAD+qTABsUgXwfaonADaRAF1fBrhrCdD1ZYC7lgARAAEAANxhZN+jlZ3vwmwg+wJA3yD7xs2CMsk3Gf0fAEDKvgstkn33KfvuFGDwvEHIvoQQQgghhAwlkyoAVpEA80JeHQFwkrhXVQDcpeYSYFUBsEwC3F1w27QqgGaf2vvW9yqAe0brqVIF0BYAu6oC+GX1XwXwY2qnCuD7csewbhXAP5Y/VQBdXwa4awnQhQAYaxXA1HUDAAAAAABGGNn3GEm3OG5LDCD7AjRjs7LvK6A+yL6zM6/sNQgAEAqv1nrZd7+yeQcAUDZxiOxLCCGEDDvT5L9U9eS/OlUAp0l7VSRAc3naJgJg2fJVqwBOEgOLqgDmJcC8YFlWBXCSBNhUADRts6sAFgmARgLMXwb45lGaVgH8ltaqABoB0K4CeI3KqwBerfHLAE+rAvgZjVcB/OdR8lUAP61qVQD/VmsCYN0qgO9Ss8sA2xLgG1VcBdD1ZYC7lgCfJreXAf4hdSsB+iIAPkfZ6xzawf68BRgCvNYBAAAAwBeM7PtQZd9hwWwg+wI0Y6uy70WhPsi+szOvbC4FACAUXqU1P+EuZfPJj3faIgDP+D0h+xJCJmeaBDitCmBdCbCsAmCTKoC71FwCrCIATpIAi26vUwWwTACcdCng+9SOBGhXACyrAlh0GWAjAd6iNQGwbhXA65SdsBkJMF8FMH8ZYLsK4Fc0LgDWrQJ4uaTLtF4ArFoF8COj2BJgkQBYVgWwSACsKgEuKbvMzRs1/TLATSTAO0aPqSIBur4McNcSoOvLALuWAAF8Y4PrBkQIsm+72OfVAEPgOtcNAAAAAAAYgezbLsi+AM1A9m0Osu/sIPsCQGicq8xZuV2Zp3Gw2+YA+Mf/VSZ7dSUBtnkZ4C4uBZyXANMK67AvA9y0CmD+MsB1qgAeUPxVAG0BcJYqgLeP1lO1CuDn1G4VwE+ovArg32h6FcD3a/YqgKYCYKI1CdCHywB3KQH6cBngLiVABEBwwY3KXqsAECdPDDipB22ILb8l6V88aEcsscfPrtsSWgAAAAAAAGbByL7HKpuTgtlA9gVoxgZl84VQH2Tfdph33QAAgBq8Upmj9nbXDQHwld9Vd1UAJ0mAPlwGeEHrJcC7R7fPKgH6cBlgJEAGAAAAbYHsCxA3tyr7UdQXA0zqQRtiy7XKfjTnuh2xxJZ9XbcllNypbOwOAAAAAAAwC0b2/X5lhWdgNpB9AaBvmOsHABger1TmIQIAVOIuZaIsxAEDAACAdkD2BYibW5X9qCxEdrluQIQ8R9lVKaAdbNkXqvFPQvYNmY2uGwAAAAAAMMLIvscp+34TZgPZFwD6hrl+AIDh8ROuGwAAYYHsGxcMAAAA2gHZFyBuQpZ9oX2QfcE1yL5hg9gOAAAAAL5gZN/jJf2X47bEALIvQDM2K7tiMNSHuf7ZmVf2GgQAAACIEmTfuGAAAADQDsi+AHGD7As2yL7gGmTfsEH2BQAAAABfQPZtF2RfgGZslXSG60YECnP9szMv6SrXjQAAAADoCmTfuGAAABAXiRXoF2RfgLgJWfbd4LoBEYLsC65B9g2b61w3AAAAAABghJF9f0DSdx23JQaQfQGagezbHOb6Z8dn2XdBa/O+Cw7bAQAwOBY0Lt+QYWdBYYPsGxcMAADiIrUC/YLsCxA3Icu+fCa0D7IvuAbZFwAAAAAA2sDIvidI+k/HbYkBZF+AZmyQtNF1IwKFuf52mHfdgBISrc37Jk5bAgAwMBKNyzdk2EkUNsi+ccEAACAu7M8b6BdkX4C4QfYFG2RfcA2yLwAAAAAAtIGRfX9Q0n84bksMIPsCQN8w1x83ieLxjAAAgiKRlC4sLKRJkpCBZmFhIZYPYWTfuGAAABAXyL7uQPYFiJuQZd9drhsQIci+4Bpk37DZ6LoBAAAAAAAjjOx7oqTvOG5LDCD7AkDfMNcfN4mQfQEAnJBISpMkSWG4JEkSy4cwsm9cMAAAiAtkX3cg+wLETciyL7QPsi+4Btk3bDhXBwAAAABfQPZtF2RfgGZsljTvrIKHhgAAIABJREFUuhGBwlz/7Mwrew36SCJkXwAAJyRC9h08yL7gKQwAAOIC2dcdyL4AcYPsCzbIvuAaZN+w4VwdAAAAAHzByL4Pk/Rtx22JAWRfgGZslXSG60YECnP9szMv6SrXjSghEbIvAIATEiH7Dh5kX/AUBgAAcYHs6w5kX4C4CVn23eC6ARGC7AuuQfYNm+tcNwAAAAAAYISRfX9I0g2O2xIDyL4AzUD2bQ5z/bOD7AsAAOtIhOw7eJB9wVMYAADEhSvZd0HZ59uQc4ukP/CgHT5kQQDxEbLs2+ZnwoLc9zE+5C8lfcWDdrjOgtqBHyvVp0j2PdZFQwAAAAAAIGiM7LtR0vVOWxIHyL4AzdigrB+C+jDX3w7zrhtQQiJkXwAAJyRC9h08gcq+h0h6ee62vOz7q5KO661F0DYMAADiwpUsk+S2TYadRADxgeybkch9H0P8SaJ2sNcJxfyppOdZf9uy7/GSzpf0+L4bBQAAAAAAwWNk35PEFSjaANkXAPqGuf64SdT+d7EAAFCBREL2HTqByr6S9HpJ+7Qm/RrZ91cl3SHpLY7a1QYLcl8Ny3WuVnZpFNft8CELAgifxErf200XFhbSJEnIQLOwsBDquQ5AFUKWfXe1uK5E9PeDTwf9PbLvdB4t6V5JO5VJv/8k6Rck/Zmk+5RNzkM4bHTdAAAAAACAEUb2fbikbzluSwwg+wJA3yD7xs2CcBkAAJyQKCf7bnjVX5JIE6Hse6ik/ZLulPTfyiYYvy1pt7JJxZCr+iZyXw2L+JNEANCURBo/14HhEfC5DkAVQpZ92yQR/f3g6aC/t8/JoZz3K9tHd0i6Xdl4/E5JByT9iLtmQQN4rQMAAACALyD7tguyL0AzNkuad92IQEH2nZ15Za9BAACAVRJpvey7beV2ElkilX2lrLrvbmXt/97o37skvcNlo1ogkahMNvRQiRKgFRIhfw2eJAn6XAdgGsi+GYno7wdPB/09sm81Hi3pbo3vr/2StrlsFDSC1zoAAAAA+IKRfeckrThuSwwg+wI0Y6ukM1w3IlCQfWdnXtJVrhsBAAB+kQjZdxCJWPY9VNJejU8q3quwq/pKyAqQBv/eBPCFRPSng4f+FCInZNl3Q4vrSkR/P3iQfZ3yfo3vL6r6hsl1rhsAAAAAADDCyL4/LOlax22JAWRfgGYg+zYH2Xd2kH0BAGAdiZB9B5GIZV9pvLpvDFV9JWQFSKN4b4bC6aNAnCSiPx089KcQOSHLvm0KlIno7wcPsq9T7Oq+VPUFAABfSYh3OVMAAMUY2fcRkr7puC0xgOwL0IwNkja6bkSgIPu2w7zrBgAAgF8kQvYdRCKXfe3qvjFU9ZWQFSCN4r0ZAqdrTeBA+I2TRPSng4f+FCIH2TcjUUF/nyQJiTwd9/fIvvV4v6jqCwAAfvO8hx59zN2v+rXfTIn7POeZz04PO/TQr7h+UQCAtxjZ95GSdjpuSwwg+wJA3yD7AgAAdEAiZN9BJHLZV8qq++5XHFV9pYL3psYnmkkEQU5zzumS0vf+9cfS9/71x8y+RviNj0S5/hSGB/0pRE7Isu+uFteVqKC/N7eROKPcOTWyr3MeLekeSZ903RBozEbXDQAA6JrDDj30K+89/53pd6/+FvEgj3/0Y/dIep7r1wUAeAmyb7sg+wJA3yD7AgAAdECi3IQosm+cGYDs+1xJexRHVV+pRPaFeKhyPCN5b/rKqui788Z70p033oPwGy+JkH0HD/1pYy5x3QCoxK2SPuy6ER6QqET2hXjJH1/6ey94r6SXuW4ENKaq2P48ub/sO1kfXzlBHvzgmqzLCZMOWuQ87/GPfuwe15IryfLe898Ze3Vf+kA/M+Q+MCSM7PsoSf/uuC0xgOwL0IzNkuZdNyJQkH1nZ17ZaxAAAGCVREL2HUIil31P19qXNLFIeomE7BszVY5nBO9NX1kn+iL8Rk0iIfsOHfrT+hxxxIaPHvv9x+8/6KCDkUg95/DDj/wnjpUkx7KvRuORlZWVsdtXVlZW7+tzu0Mhv1/p773g18X5dMikVRd84AMeeONznvls55eAJ1l8r4x5yCGHXPiyX3yJc6mQZPmVF5x9l6S3un5duITqvn7F9z5sVugD/Qp9YFAY2ffRkq5x3JYYQPYFaMZWSWe4bkSgIPvOzrykq1w3AgAA/CIRsu8gErHsuyrtRSbpJUL2jZoqxzPw96avlIq+CL+dk8hNxalEyL6Dh/60HkccseGji6c/d8/OG+9JF09/7h4kUn+J4FhtaHFdiZB9B0d+v9LfO+d0SekrXv0GzqfD5boay1IZ06MEUBnzBEnply/9jPN9Rb6VfvnSz1DZkj7MqwTQh80KfaBHoQ8MCiP7PkbSNxy3JQaQfQGagezbHGTf2fFZ9l3Q2rzvgsN2AAAMjkTIvoNIpLLvOmkvIkkvEbJv1FQ5ngG/N31lqugbYV/iE/al8vokEbLv4KE/rY4tj5oEKpFGTyTHqs3PhETIvoMjv1/p750ydq7N+fQwoDKmX/G9MiaVLf0KlS3pw3yL733YrNAH+hX6wGAwsu9jR/+H2UD2BWjGBkkbXTciUJB922HedQNKSLQ275s4bQkAwMBIhOw7iEQo+5ZKe5FMKiZC9o2aKscz0Pemr1QWfSPrS3zCW9k31zYSaOhPZ6dIHg1YIo2aiI5Vm58JiQr6e/V0Dj16LpVk3+Xl5XV92PLy8rp1bdq0ad39c3Nzq7dt2bJlbLvmPrOsuX9ubm513Wady8vLM7XDvs20xQX540t/74zCc23OpwcBlTE9SgCVMals6VGobCmJPsyrBNCHzQp9oEehDwwGZN92QfYFgL5B9o2bRGvfDydOWwIAMDASCdl3CIlM9p0q7UUwqZhIyL4xU+V4Bvje9JXaom9EfYlP2FJQnyQqkL/qvh/Bb6YdQ/rT6UySRwOVSKMlsmO1q8V1JfJA9p2UNB2Xf4vuL1qXkXVt0TeflZWVdGlpKZWULi0tpWk6LuQaCdmsY5Z25EVfE7PdPskfX/p7J0w81+Z8Ojg21n0AlTH9iu+VMals6VeobEkf5lt878NmhT7Qr9AHBoGRfR8n6WuO2xIDyL4A0DfIvnGTCNkXAMAJiZB9B5GIZN/K0l7gk4qJkH2jpsrxDOy96SuNRd9I+hKfQPaFzph2DOlPJ1NFHg1QIo0SjtVEEgUg++axpVsj5Jq/bXnWrsJrlstX9jXLLC4upmmapouLi2OVd822Nm3a1LgdZjm7WrC9bN/kt0l/3zuVzrU5nw6KJufqVMb0KAFUxqSypUehsqUk+jCvEkAfNiv0gR6FPjAIjOz7eEk7HLclBpB9AZqxWdK860YECrLv7Mwrew36SCJkXwAAJyRC9h1EIpF9a0t7AU8qJnIo+6rmZH3R5YmbLNPGdkKhynMI6L3pKzOLvhH0JT6B7AudMe0Y0p+WU0ceHbBE6gUcq6kk8kD2NaKsYdL5q8Y/G9dJtsvLy6vLGrE3L+rmH2sq95r7TBXeTZs2ra5jy5YtM7ejLPayfZDfr/T3vVLrXJvz6WBodK5OZUy/4ntlTCpb+hUqW9KH+Rbf+7BZoQ/0K/SB3mNk3x+R9FXHbYkBZF+AZmyVdIbrRgQKsu/szEu6ynUjSkiE7AsA4IREyL6DSASyb2NpL9BJxUQRyL6Li4urMkFTUbeNdfhIlecQyHvTV1oTfQPvS3wC2Rc6Y9oxpD8tpok8OlCJ1DkRH6sNLa4rUQCyb9H5bP6xResykq2p2lv2WFvu1Ui+nZubS+fm5lYr/a6srMzcjrIg+w6GRufanE8HwXUNH0dlTI8SQGVMKlt6FCpbSqIP8yoB9GGzQh/oUegDvcfIvv9D0r85bksMIPsCNAPZtznIvrOD7AsAAOtIhOw7iAQu+84s7QU4qZgoINm3CCMT5CuH9b0OX6myfwN4b/pK66JvwH2JTyD7QmdMO4b0p+uZRR4NRCKNhsiPVZufCYkCkH2XlpbGKvQuLy9PlW7zy5nbbfHW3GYvZ9ZpxF9ZsnDTdpjnMzc3186Om5H88e2gv3d1/uIzM51rcz4dL1TG9Cu+V8aksqVfobIlfZhv8b0PmxX6QL9CH+g1yL7tguwL0IwNkja6bkSgIPu2w7zrBpSQCNkXAMAJiZB9B5GAZd/WpL3AJhUTeST7mr/z8oCZ+M9LDEbSNZmbmyusHpZfn9lGnXVMa5vBXNLY3Fe2XF9UOZ6evzd9pTPRN9C+xCeQfaEzph1D+tNx2pBHA5BIo2AAx2qwsm9RJlXUTdPx89myx9qPN0KuLQUvLS3N3I78eXp+e32SP77Ivp3Tyrk259PRQmVMjxJAZUwqW3oUKltKog/zKgH0YbNCH+hR6AO9xsi+J0uKuU/oC2RfAOgbZN+4SYTsCwDghETIvoNIoLJv69JeQJOKiTyUffMxE/pNZF/773yqrqNK29K0uhjRJ1WOp8fvTV/pXPQNsC/xicRK39tF9o2caceQ/nSNNuVRzyXS4BnIsdrV4roSBSD7pun4ee6WLVtWK++aq1mUrStNx89riyr7pulaJV9Ttddep/lh3aztsKsFS2sVg/smf3yRfTul1XNtzqe9ZeMsD6Yypl/xvTImlS39CpUt6cN8i+992KzQB/oV+kBvMbLvvKSrHbclBpB9AaBvkH3jZkFr874LDtsBADA4EiH7DiIByr6dSXuBTCom8lD2NZXA8pf5nSQxGFmgaBmbomq7VdYxrW1VL3ncN1WOp6fvTV/pTfQNrC8BZN9BMO0Y0p9mdCGPeiyRBg3HqhGJHMq+4Ib88UX27YxOzrU5n/aSWV/rVMb0KAFUxqSypUehsqUk+jCvEkAfNiv0gR6FPtBbjOz7BElXOW5LDCD7AjRjs7IfHUB9kH1nZ17ZaxAAAGCVRMi+g0hgsm/n0l4Ak4qJPJR9iy4PvLKyMrPsq/FJ9Eayb1nbjNhrVzYre1yfVDmeHr43faV30TegvgSQfQfBtGNIf9qtPDoAibRXOFaNSYTsOzjyxxfZtxM6PdfmfNo7Zn6tUxnTr/heGZPKln6Fypb0Yb7F9z5sVugD/Qp9oJcY2fdHJX3ZcVtiANkXoBlbJZ3huhGBguw7O/PiBy8AAJAjUQ+y7xOe+owxke9Fr31T7XXYj3/1O97XiyCr8Ym91Rz3sJNWl3nP5Vev3u5a6I1E9u1N2vN8UjGRh7Jv0TJNZd8q4m4d2besbUb2zV9aOL+tvqlyPD17b/qKM9E3kL4EkH0HwbRjOPT+tA95NHKJtDcGeKw2tLiuRMi+gyN/fJF9W6eXc23Op73iuhbWQWVMjxJAZUwqW3oUKltKog/zKgH0YbNCH+hR6AO9BNm3XdqQfd+qkrlz4iz8SKF7kH2bg+w7O8i+AACwjkTqVvZ91gtfUnjyWUfYza/jvA9tryUaN5WDi9ptYoRfZN9W6V3a83hSMZHiln2XlpZSaa3i7vLycu11VGmbvV4j9ppt27f1TZXj6dF701eci74B9CWA7DsIph3DIfenfcqjnkmkwTHQY5W2uK5EBf296OOjJn98kX1bpddzbc6n44LKmH7F98qYVLb0K1S2pA/zLb73YbNCH+hX6AO9w8i+T5T0JcdtiYE2ZN8flHSfpONnbw60AMejHzZI2ui6EYGC7NsO864bAAAAfpGoY9lXo4mx91x+dbpt5fb01e94XyopfcJTn1FL2FVNQXiWx5W1PS/3nveh7ci+7eFM2vN0UjFRJLKvpHRubq5U9i1KvrJv2TqqtC1N03Rubm5s/fbfyL7B4o3o63lfAsi+g2DaMRxqf+pCHvVIIg2KAR8rZF+YifzxRfZtDSfn2pxPRwWVMT1KAJUxqWzpUahsKYk+zKsE0IfNCn2gR6EP9A4j+z5J0hcdtyUG2pB9Jentkt7SwnqgHTge4DPIvgAAAB2QqCfZ90WvfVPpMud9aPs62c9U7zXCrompqLttZX3FX1vqLXrccQ87qVA8ftYLX1JZ9rXXXSb7Tno+9nrzy+W3MyDZ17m05+GkYqLAZV+7om6ZqGvLvFu2bEk3bdq0+v+q65jWtvxtZtmix/VJlW178N70Fed9RkB9CfQs+5p+zI6rHxX4iL1fTF/f1nonMcT+1KU86olEGgwDP1a7WlxXImTfwZE/vsi+reD0XJvzaedsbGtFVMb0K75XxqSypV+hsiV9mG/xvQ+bFfpAv0If6BVG9n2ypC84bksMtCX7/pCk70k6toV1wexwPMBnkH0BAAA6IFHHsu8kITdfKTefSbJvfr0mRiouetyLXvumsWXMOsoq/5rH1qnsO+352OvNxxaZByT7eiPteTapmMih7BsTtiBcJBG7osq2hyinVcCbPiOQvgR6lH3zVcTttCm2umBxcXHm55AXoZeXl1tqHbJvHh/kUROE38lwrFolEbLv4Mgf36H19x3gxbk259NOaVNspzKmRwmgMiaVLT0KlS0l0Yd5lQD6sFmhD/Qo9IFeYWTfH5P0ecdtiYG2ZF9J+jNJ57W0Lpgdjke3bJY077oRgYLsOzvzyl6DAAAAqyTqWPYtEm+l8iq2tixrljGPN1KuWSYvx5rH5bebf9wTnvqMsfvL2pJvsx2zjqLKvtOej/nbSMd2hd+Byb5eTCR6OqmYCNm3NcoEvE2bNjlrU5XjiaywDu/6jAD6EuhJ9rVFVhu7gnmomOcwq+zb1nqKmLZ/h9Sf+iSPmkQgkXYCx6p1EkUm+2rCeNT+wcSWLVtSSenS0tLY4+3PoCrrCZH88R1Sf98BXp1rcz7tjDZlXypjehbfK2NS2dKvUNmSPsy3+N6HzQp9oF+hD/QGI/v+uKTPOW5LDLQp+z5c0l2SjmlpfTAbHI9u2SrpDNeNCBRk39mZl3SV60YAAIBfJOpB9i2reDtNri2TfV/9jvdNnLA870PbCx+3beX29LiHnbS67uMedtLEarpl6zei7zTZt+z55P8uuy1y2deriUQPJxUTIfu2inLvx8XFReftmQaywhje9hme9yU+kVjpe7udy74a9S0rKytjt5vq4vnbl5aWJv74wNxuVyIvWk9e5Mrfn6+mmxdt7dvt5crWPzc3V7oPJj2nOutpwrRjOJT+1Ed51CRwibR1OFarbGhxXYkGKvuaPjbftyL7Qg28PNfmfNoJ17W8PipjepQAKmNS2dKjUNlSEn2YVwmgD5sV+kCPQh/oDci+7dKm7CtJ75T0hy2uD2aD49EdyL7NQfadHZ9l3wWtzfsuOGwHAMDgSNST7Fskx573oe2Fsqz5uwvZ90WvfdPqbZLSZ73wJVNl30kCbr79VZ5P/v4Byr5eTiR6NqmYCNk3aqocT2SFVbzvMzzuS3zC/qzuk0Qdy75GyK0qsOYFXBP7RwhF9+e3USZxTduOXflx2naqSrrTnhOyb/f4LI+aIPxmcKzGaPMzIVGksu8kzI9KTD9bJu+a5ULeH0Xkn88Q+vsO8Ppcm/Pp8KEypl/xvTImlS39CpUt6cN8i+992KzQB/oV+kAvMLLvUyR91nFbYqBt2feHJe2VdFSL64Tm+Hg8Ek35ETrpPcmE49UFyL7tMO+6ASUkcvfaAgAYNInUnexrhNp89VyNOv3zPrR9Vb410u15H9q+er9ZPi/tGqF2UlXeMtk3X2HYvq8N2bfK88n/PTDZ1+uJRI8mFRMJ2TdmqhxPZAVJAfUZnvYlPmF//vZJIvUj+1apGG7LVkbIKrrN/G3EXLvCb9Hfabom3C4tLa2uMy/V5h9j/rYr/uZvMwJZvipw3ec0bT2zMO0Yxt6fhiCPmgxd+OVYraPNz4REBf29Aj6HVq7PLsJUVTf9br5SvAHZF0oI4lyb8+ngmakypkZ915WfuHzs9is/cfnqfV0IPmXbDT0BVMaksqVHobKlJKr7epUA+rBZoQ/0KPSBXmBk35+QdKXjtsRA27KvJL1b0u+3vE5ojm/HI5k0LwP9MvrOLOn5NYDsGzeJkH0BAJyQqEPZ15ZY8zGirpFji1JW2de+rWy9+WXKbq/S9iay76TnU7TtKtuKQPYNYiLRk0nFRMi+UVPleCIrhNdneNiX+ET0sm+VarVbtmwpFINtUde0SSN5y26nuc2sp0zqMveXJS8VT2rLNEm36nNC9u2GkORRk6EKvxyrQna1uK5Ekcq++dh9/+Li4rpq7EUg+0IBQZ1rcz7dGxu7WOkslTGF7Nt6fK+MSWVLv0JlS6r7+hbf+7BZoQ/0K/SBzjGy709K+ozjtsRAF7LvoyTdKemIltcLzfDteCD7egSyL3RAImRfAAAnJOpY9t22cnt63MNOGpucfMJTnzF2vy3fvvod70uf9cKXjMm9RbLvtpXbV5crW69dVdeWfU3F4fzybci+VZ5PfvmByL5BTSR6MKmYCNk3aqocz4HLCsH2GZ71JT4Rrexr1qGcnGvfZ26vK/uWbQPZd5xpxzDW/jREedRkaMIvx6oXEg1M9s1X8zX9senjbZB9IUeQ59qcT/dCV+fqjStjCtm39QRQGbNxZUvxemk9VLaURHVfrxJAHzYrVPf1KPSBzjGy7yn6/9l792jLivre98uIGgXFTswx5EGn6R0TbzLODQxiNNohHYnuY0yOOd5AN7axUfCxY1SOYnO9ElPEY9pt4jXtOWkluYSTY3TbxjsigrB5acMW0QSlrw9o2t60D2zUIA0qL0Hr/rF2rVWrVs131azH/H7G+I3uNdecNWutmvu35pz1Wb8F3BC4LzngQ/YFgL8H8Oce2iXtiGk8KPtGBGXfZDkRwMWhO1GAAGVfQggJgkAPsm9soWTf7eddELwvfUVg2TfJicTAk4oCEcq+KBHHUCC5ETt1xnPAskLyOSOiXBITWcu+Smw1q/sqwVXtQ5etlIxlW6Zvo/cTa7lWVRPW11F9WFhYGLdZVW1YtaGEXH2Z6kuVpFv3NVH2dUvK8qiKhCTSTnCsekMgU9m3iMXFxVIZWIeyL9FI+lx74OfTfeDtXL1tZUw0kDc/cvGHZnLiRy7+0Exb20/fNvP8huPXj5e95+27pvarnlPrquc3HL9+3LZq8yMXf6hTP/Rlqi8+5KXYK2O2rWwJyr5egpUtWd03tog9h3WF1X3jCubAoFD2dYsv2fdXMPrlpmM8tE2aE9N4UPaNCMq+yXIigJtDd6IAAcq+hBASBIEByr6q8u7OPcvB+zIA2TfpicSAk4oClH1rMz8/70Ue80md8RyorJBNzogkl8RE1rKvlFLOzc0V5kc9Rykp1wy9Mq5aZvYTWq7VRWJYcnHR87oAXNRffR29nSJ5uM5rouzrjhzkURWJSKSt4VhVss5hWwIDk32L8rxtG8q+ZI0szrUHfD7dB4c8tt2qMiYq7kNgTd7UZU7b87a2lKyri75m3HjZXnn+OedJAPL8c86Th/dNC7lK7lRtdOmHKfqqUPt1GQlUxmxV2RLGuKig7NstWNkSAKv7RhUJ5LCusLpvRMEcGBQl+24C8MnAfckBX7IvAPwDgPM9tU2aE8t4UPaNCMq+yULZlxBCyAwCGI7sqyr6AsOq6htQ9s1iIjHQpKIA4pV9Y6rg61Me80md8RygrJBdzoggl8SEPmHdJwIW+avp32NdbNKrLWea1Rj1yrqqT2a/bO2Zope5L7M/unyrt6lXCjaF3rLnmrwmyr5uyEkeVZGr8MuxqoXLzwSBAcm+St4187rK+2aupezbmlDnLz7I6lx7oOfTydOmMiZqyr5m6HKnEjDVY12e1avwqvXMyr5qnc3PPEUe3ne73PzMU8bPv+ftu8b72n76ttb9UOvp1YL1dX3IS7FXxmxT2RINZF9Wgm4WrGzJ6r6xRew5rCus7htXMAcGQ8m+vwVgJXBfcsCn7PsfAXwHwGM9tU+aEct4UPaNCMq+SXNi6A4UIEDZlxCSCbVuQgeIIgQwHNl3yBFA9s1qIjHApKIA0pR9lexVR/IyJTRTSlDLddFM378puSkJbWlpaSYPxiQoS0nZ10K2OYOCwpg65yU+EEB/sm9qqDFJnarXkEs+zVEeVZGb8Muxqo3LzwQBS75HwjkOJTm66JxbnTebEjBl39aEOn9xTZbn2gM8n86BxpUx0UDeNLcxt1WPdZFSiZimqGtuqwRO9ZySLLefvm3chilatulHUejruooEKmM2rmyJGvfJzePH9rytrSFXgj68j5Ut12B134gigRzWFVb3jSiYA4OhZN9TAFwfuC854FP2BUZS35s8tk+aEcN4UPaNCMq+xAMCk2tREbQnhBDSkRgngMr6JADKvkOInmXfLCcSe55UFEC8sq8tFhYWpJQTkUCv/qikA31Z0U++68JC0b5UOzbZVxcZbNvEQp3xzEVOq0H2OYOCAoDRcayi7/1S9i0AyEP8qnoNOeTTnOVRFbkIvxyrRhxx0IZCwJLvkXCOQ0mOnpubk8DoS3FF2+lfdqPs2xr9miJVsj7XHtj5dB9s8L2DppUxYUiSKkzZ1yb/mtva2lKSraraW7StLvdiTb7dcPx6ueH49eNKvzdetrdzP4rCh+x7eF/8lTGbVrZEyXsIY1yKjidWgi4OVrZkdd/YIvYc1hVW940rmAODoGTf3wZwXeC+5IBv2fdEAN8G8GiP+yD1iWE8Wsu+6r6XWcip7v0tc72626l12haQivn+G2Vf4oHNmMz7bg7YD0II6UyME0BlfRIAZd8hRI+yb9YTiT1OKgogTdlXyomEq+QDJfYqkdcmBOvtm4/VdnqFX3NfqiqwquprVjOLjTrjmYOcVoPB5AwKCsEQoOxbCCK98dSUqteQej4dgjyqInXhl2MVFIHMZF9SjTm+lH1nGMS5Ns+nndLHsd6oMiZqyr6qmqoSKHUps6ytOvKmuZ5qU6+sqsTOtv0okjd9RwKVMRtVtkTN48W2jbmtesxK0JNgZUsArO4bVSSQw7rC6r4RBXNgECj7usW37AsA7wOww/M+SH1Cj0dr2decV1aoOWB9TtpGn7Lv/PyjnYwFAAAgAElEQVT8eI6asu8MlH27cyKAi0N3ghBCcifGCSDKvoy+ZN9BTCT2NKkoELHsW3WRoy621EWYuZ16viiUJGzbn7nMlH31dVTEKP7WGc/U5bQaOMkZKDiO1m+Ya7Ve2boA5IvOfFVKuYRQ9h0EVWOYcj4dkjyqIkKJtBYcq+AIWPI9mOOzxhxfyr5TDOr6nOfTzujlWG9SGRM15U0l2dqirKLu4X0TMbNsW317JeTqwqWqutqlH3oFWD18C8CxV8ZsUtkSNY8XVoJuH6xsGUd1XzNf6JWf9eOmKr+gp+PGZ8Sew7rC6r5xBXNg7yjZdzOAvUF7kgd9yL4nA7gTwI91aOMgRp9Nm4zlm9aWH6zRhnkdX+e6vm7bOsuY7mds9w9cjEcXWsu+qviTOb9rFpsqoq10q7apK/va5qhjhbJvspwI4ObQnSCEkNyJ6QROUdYnAVD2HUL0IPsOaiKxh0lFAaQr+6p15+bm5OLi4swFWVPZt6wPZRdSZrttf3bFB3XGM2U5rQbOcgZKjiVd5C1bD4C89jMHaq/7xj/bmUouIZR9B0HVGKaaT4coj6qITCKthGPVeqzWORwGAUu+B3N81pjjS9l3zCCvz3k+7YRDPe2ndmVM1JQ3D++bltne8/ZdY9FSVVAtauvwvmnh11bZ9/C+aYHT7J8uyXXph14tGJiVSn1EApUxa1e2RM3jhZWg2wcrWwIIXN3XzBMq9GrRQHF+LIpUZd8EclhXWN03omAO7B0l+/4OgE8E7ksO9CH7AsAHALyhw/Y7MPo7220s3722vE6l2jbX8RLNZF/VH1NKjo2u49GF1rKvlFLOzc3NzO0Ck1+N1X8NVoWaX65b2VftA8DU3LXaZ9k+1Py0irm5ucL9qLlyFWZlYr1tfT2X89qUfZOFsi8hhPRAjBNAZX0SAGXfIYRn2XeQE4meJxUFkLbsa1646DKuuthRF2RV+yvrQ51vTcb4zco645mAnLah5XZOcwYwK+te+5kDk2PvkusK1zvwzUfk+g2ji/nf+p3nlrZ54JuPyHe99/0SsFcDjjSXEMq+g6BqDBPIpzMMWR5VkYrwy7HqNFYur58FLPkezPFZY44vZV8AA78+5/l0OsRQGZMxidgrY9atbImGsq8tWAm6OljZ0m0Ou/nqGxutD+OYsFWcVuvYtrd9WSL1iD2HdSV0dV8U5ClgIonDOKZyFsyZA3tFyb7PBvDxwH3Jgb5k36cBuKPD9hthvw5XyzZiUuVXGsvNdYseA5MKwhLA1rV/ddm3bB/LxvLlkv3sMNY1ZWW9krGPexBdx6MLnWRfNc+s5nb1X5XVpVozpKwn++qirxmrq6uV+6gr+y4sLFjb0ItkFe2nah69CZR9k+bE0B0ghJDccXny5YqyPgmAsu8QwqPs6706Z5FU91u/89yp9cxKm0XtAZAvOvNVsU8qCiBe2bco9J9NMS+CTMyLIBX6hYttW7XMlH3VtmVVg1nZ1zlPAnApRt+sr4tz+QBr42uKuSpHVMm+uhhc1aZt3chzCaHsOwiqxjCBfDqFS3n0RWe+aubz0Mxt5vMqbOdgRevC0/lV7MKvD9EXBZ9JtjDf8ybrRjJWLq+fBSz5HszxWWOOL2VfN+fa5rW2LZYuuS7a/MTz6WQIWhmTMR0JVMasVdkSa3mFlaD9BitbAnCcw578U/9Bbj/9xbXWxdp4K2m8bB3bcznKvgnksK4Ere6LkvO4Icq+zIG9omTfUwFcG7gvOdCX7AsAewD81w7bK5l269pjJeMuY1oG1kMXdc3rePOxKeuabVTto67su7ugHb1q8cGCdZbhjq7j0ZZOsq+aZ1ZSrJJmbXO9+py0Keqaz0s5XbFXtWer7Fu2Dylni02V7ddWddj8pdvFxcWZ/rmCsi8hhBBSjKxepZSDmJy46id0XSjbXgCUfYcQnmRfL9U5bWHKJjZxBYB813vfX6s9YFYOjmxSUQBpy75STi5y1MWJifltRv1bjPr+bMtsP6GiRGGb8BuT6CtlNrIvMKpi8ACAa1At/XqpMoa1MW5b2ffANyfVfavWfeOf7ZTAdBVgH0FBwSkCCCf7mlXOUZITY6Lo56ZipaqfieRTAG7lUZXbbNHknEnPhVXr+ji/ilX49VXRF2vvZZv3vMm6PqLFWB1xNBwAZd9BYo7vwGVfZ+faLmRfBM5PPJ9uzYY+d8bqvnFF7JUxQ1e2ZEwHK1u6zWGvfunoXvejHvWoSunXlLyVGK6Hes62fY6y7+F98eewroTMgahxvJStk+MxxxzYG5R93dKn7PsMAF/tsL2Se5UUq6TZrQXrm9ftZY83WZ63Vfat2ofq06aCdXRheKNlmdpOyb6q4q/qX1lfmtJ1PNrSSfaVcjLPrO4BmfPIarkedWRfNY+8sLBgbcucU7btQ+9fkeyr9mP2W82Pq7ki236L+tIWyr6EEEJIMV0mgNS3wHZg9pteXb69VdYnAVD2HUJ4kH17qc5pE/Zs677rve+XwLSAZ2tPX7eoYnAkk4ozf5ugqJAVdcYzETntSQAexqif96JY+vX2c8IokQbq5ARdaDBl36LQ85GvoKDgDAGEkX3LfgbK5c8vuWJ+fr7wplTsVPUzQD79RQCvb7qRr4q+tnynL0dBflSycAznVx6F35MBXA7gsU028iX66u9xm/e8ybq+IqCcLWDJ90gkj5F2mOObyPlzFX8F4GcabuPtXLvsly0QeX7i+XQrutzXbAOr+0YUCVTGdF7Z8pV/fLb87JVhKmWmHqxsCcBxDnvcYx8rAcijjjqqUvq1VU3Vqz+rZbZtcxQvD+9LIod1xXkOfN3LXy2v+5erK9dDjeOlbJ0cjznmwN5Qsu/vYjTvQLrRp+wLAB8G8NqW2+pSLIz/65hVcVGwvv7YFIn1dWyCbdE+qmTfov3sWFuuxGXV/kZtnaK+dKHLeLSls+yrS7lAsVSr7hEBzWTfoiJUtjbM56V0L/sW9cUFlH2T5UQAF4fuBCGE5E6Xm+L6CZ/6AN+Iycmijz4JgLLvEMKx7Ntbdc4D35yV8PR1y6r/FLVXNlkZ0aTizN8mKCpkRZ3x7FFWeGzH+BsA38Xks8uUfr3JB/rfuhlm9V0U5IQD3yyu7GtGH5IUBQXnCFjkr6Z/j03RK5frN2P0mz3mt8ZDYt6USo2qMQwkf+3GqPJ5rZ9Icy2PouI8yFatt845U5N1XYdHifSmtb5/DDWkX5+ir/4epzY+PY1VGQKWfI+OOV7lRxUhqrMXfQFD79euXbus6/TRj5CYfclE9j0bo9dQV/r1eq7dRvaNKT/xfLoxXe4/toLVfeOK2Ctjuq5s+e7/9k4JQL7ixS+j9NsiWlS2bHq/aV2N+OmQ8fhjjvni37z1r+X+T+7rHC9/8UvlUUcdNf5crJJ+dYFShXrOfFy0XehjyHXEnsO64joHfvC975NHHXWU3PbCraXSLwruk24/fdugjzlW9+0FJfs+B8DVgfuSA33Lvs8CcKjD9qpImvpXORRKBNZlWJVn6jyuI/vW2Ydr2beoL67oOh5t6Cz7qns/KhTqFxXVHIv+K7BSzt7DMh/r66v5G/1XY1dXVyv3IWW17Ks/Vr+Oa1tmtqsvo+w7eE4EcHPoThBCSO50uSmuTvjUzzOoar7qJNZHnwRA2XcI4VD29V6ds05lX71aHTD9U9RVk4lv/LOdEpgVASObVJz520REk+qkO3XGs0dZ4asAHgLwYMt4CLM3fH8A4IcA3g/gdfAoIKDgb73Jeuq5onVV3gD6qeqbqZwgtOh7v73LvjBu1uiUfSNcv6Fk65cuEav1bfvV11tZWZm6EWX2zRTZ5ubmCoUudYNL30/R69bXc3VDqoiqMQwkf/0igEcA3APgbpRIv67lUfXT6nW/oICS/Fj0ZYhQ51eeJNKT117Xj9aiUPr1LfrW+Uwqe89Dj0+LsVrnZggBeJB9zZyrou8vRthystm3PXv2FH52dCH2qu9mXzKRfQHgMCZ5qUz69Sr6HvhmO9k3tvyU2Tm1bw4F2Cer+0YUCVTGdF7Z8ueO+9lxjqL02yxaVLYUGF0j1b3f9CNYzsWGGE889olyx6tfbx0HXaT8yMUfkof3DVO8PLzvdvnUp/zyvchY9oWHHPgbJ/26BCAf/ehHF0q/KDguhy77srpvLyjZ97kArgrclxzoW/YFgH8B8OqW2ypZVoWSapUsu2Pt8SZtHUXZY7NqsN7mQeNx2T6qZF99PxtLlvUl+wLdxqMNTmRfdQ9Mn4sw5yn0qFPZV8ryX2bUZd+i56Wcnlspmlcpur+oV/s1t9GXUfYdPDHLvpsxmffdHLAfhBDSGfNkrAlK6lWxA7PfVnPdJwFQ9h1COJJ9g1TnBOwTf/rPUKuwVakrij6EvQ6TijN/m0A8k+qkO3XGs2fZ9xc6bP/fMZqEkQDux0j+vRzAr2vr9PpFgSbrqVxSJSPowq/v3JGplKDn4D4RQL+yrxJd5+bmCtdRN5LMb26bobdRdFNIrzJp216/wWSGlPVl3yY3pcpehw+qxjCg/HWR9j4cgUX69SGPKtm3rjil+mjLo+YvLKBgjFX0cX7lSfj9PCYygVX67UP01d9j83Gd9zyG8Wk4Vi4/EwQs+R4dcrx638wKH+ZP74Wgj4rsKVR9N8c3I9n3bIzOq9XrsUm/3kXfA9+sJ/sWRUz5KcNz66xgdd+4IvbKmD6q+x5z9DFTOYnSb/1oWNlSoNln9O2Y/klrG+9CzV9T8cAfPfUpv3yvq/fyrBedOV3ZF0fJxz32cfJ1Z796vM573j76NYcNx6+f2lZtM2TZ9+/+6m/lumOP/WKgY6E3fFT3PfYJTxgfEzbpFzWOl7J1cj3mDu9jdd8eULLvPIArA/clB0LIvqegm7Sq8ofehikB62FuV/TYdDLM/dTZx25tmSrgVraOHrr30afs23U8muJE9lXzLWZhFX1eY2lpaTx/sbS0VEv2lXJa+DUr+1btQ+8b0KyIivnLYbZtzL50hbJv0pwYugMFCEyOaxG0J4QQ0pEuk5X6t7nUidZuTE4QffRJAJR9hxAOZF8BzxOJ2vE/FWWiij7xqKKqvbpV7gJPKs78bQKUfXOizngmIvv+LEZ9fAB2yVfHi5Cwtv/asm9R1PlJe5sYHFHeiB3bDbE+EEAY2bdMBlM3iUzZVxeq9GXqJpEpzap1zMdlPzOv33Ayb1q5+rkptX/bT1v5oKp9T/n0ozXiWowqV+nH/70Y5cw3HHvsukt8yKN9VPY1o+/zq4bCrxqPLwH4ZkHcZXldSv694thjn3h5H6Kv/h5XfX7Z3vNYxqfBWLn8TBCw5Ht0yD/q/SvLqWqdrpXZpZz98oXK0WZOblKRvahNKWUWVd/NvgSSfX8T9T4Tmsb3YM9L7wDwIng4r7ZFG9k31vxknGM/0dO4hYjDKP58SyXu+ZVfeuqP+hJzio5HYCLKHd43kerOP+e8qe03P/OU0jbMdlKLhtV9f76n41yP6wHI33r6s+RzfvtUJ/H4Y46xjuMr/vgsue+azwQfk5hj+QOXqPdrfY3jRSAj2Xfdscd+0eUXFR7z6EdLwC756oGCvKMLwGqZbftcxUuHVX3fh/Cf7b3mwCf9xJNmjqcf+7Efk9teuFXe8NGP1zpehnjMHd43lQOvjuDYyDG+B+AOAJ8GZV8XhJB9AeASAK9qua2SZXcYy3VZdwcmlXhVlV31HAoeAxPJVmIi9+oibNU+9Gq/ajvbfnZgOsear6VP2RfoNh5NcSL7EjdQ9iUeEJjkNhG0J4QQ0hHzZCwGyvokAMq+Q4iUZN8qYa9qArLoZ6b1qpx9VjWj7Ets1BnPRGTfv8ZIZCuTfHWcC7+omTswfUOlloxgtqnnmjf+2c6YckYK6O97nwggncq+OkoMW1xcnJHIzDDbMb/lrjC3qyv7FlWz1Puot68LXLZlrqkaQ0/59GYArwPwByXxlxhV81X7fxDADwF8EMBxxx677iO/94LTHur7vMpcXrUuMCuehj6/mn/+C79/7LHrPlJzrD6J0Y30iwDcCOCtlvgE7D8T/DUAT/M5Vi7f81jGp8FYHak5hnUQsOR7dMjxdQRdyzEz8xlQpzK7KdeqkLK97Fu3TdvzqVR9N8c3oOy7H+WfB03jLIw+L9TrUV+suwajzx75mnPf0svfcB3ZN6X89Jpz36L2+wLHYxYybgDwYdg/35rGux210zQ+/Mu/+EsP9iXmoCAvAdOSrpJ6zQqaQ5B9G1TH/HkA/97DcT6OxzzmMZc955Rn/+Afd/29dBG73vrXU9VUH/vjj5WPfvSj5bN+4zfl8tJHg49H7HH2GWc+ePTRR/+PmseLQD6yr/OqvgBKJV89Nhy/firnbH7mKVPPq+W2bXMULx1X9X0fRpVaQ3++95ID/3HX38vHH/P4qePpsT/+WPkbJ/66/H//n6XK42mox5yKs88488HHPe5xl4U+LjKOrwPYqz0m3Qgl+/4OgNsC7JfY6XM8KPtGBGVf4gGByTmkCNoTQgjpiAzdAQtlfRIAZd8hhAPZF/D8M6EwJv+K4l3vfb8EZgU9tX2R7GtOKPYxkdhB2pv520QHUYHER53xTED2/VkA70c9yVenl58cTjEyFn2B6cnvPhFAv7KvahOwS7e2arfmYym7yb66WGuTs8z1XMu+tvciU9n3pIp1vrC2XyX5/g2An9ZX8CWRvujMV1nPl1SFcqBYJjXX1auZ29bt+/yqoegLjGTfZwF4A0ZfUrFhVtD8PICT+xgrM+qMT9F7HsP4dByrLghY8j065nibMGv7QkOXyuy2zwU9v5aJvEV5u6pNk1SrvpttBJR9b3Tc5oUYfXYoyfdSTP9kX2/n001k39jzU8bn2v8M4DRHbfV9rg7AfXXMqlh7naXrKDFJib1F8m6OAlPD6pg/j5GI0xc/B0B+7qpPOXu9Lztju3zCMY8fS77P3vTbcvkDl0ytYwreZrVnFUOrBv25qz6l+v9zNcdPIBPZ13Xe+pknH1dL8mXYw2FVX2Ak+77YUVuucZ4D//wNb5ZPfMKxEhhJvr958tPHkq8K1PicK1snx8/Kw/ta5UDSnFsA/FPoTmREKNkXAC4D8PJA+yaz9DUelH0jgrJvspwI4OLQnShAYHJNK4L2hBBCOhLkpngFZX0SAGXfIYQj2RfwOKmIAtGkbF0zdKGlqD2buBLhROLM3yYcTIa3RUleZT9h3JainwMO3ZZv6vQxAdm3y41MCr/DkQ8Uer7uEwGL/NX077EpeqVDXfjV85T+M+dqmZ5n9e2LZDHba4EhoqmfV1f7s0lWroWuqj65pmoMA8m+rwRwPwokXx1fEun6DXOF50zveu/7K8+rVNSpAtzX+VVLebRK9n2P9npnJN8+xkoP1Zc273no8XEwVl0QsOR7OD7HVKG3b+6j6Zc11Dr650LR/hV1v6RR1KaO2aeUqr6b730msu8GjCqN/wCzkq9OL+fTTWXfWPNT5ufaqcu+Tqtj1om111m6zvnnnCcBjAWl7advG4TA1KI6Zq+y79FHH/0/zj7jTGdVoPdd82l51FFHyUc96lFWyffwvtvl9tO3WT/D3/P2XTPrDq0adMOqvkA+sq/TvHXr9fuCj2XK4biqLxCx7Os6Bx7ed7s8+nFHy8c85jFWyVcFanzOla2T22elihY5kDSHsq9bQsq+p67tn8RBX+NB2TciKPsmy4kYzUXFiMDkmlYE7QkhhHSk603xrZgkxN0Y/dzsssc+CYCy7xDCoewLeJpURMHkX1GYAos5OVjUnj5Z+cY/2xnrROLM3yYciAptURP9Ln5q14SybzEJyL5dofA7DPlAoefsPhGwyF9N/x7bMDdXLFoWVXgsW6/o59j1ddQym+xrC1PoUu11/al222sboOx7I4CPoUTy1fFd4VcP89zIfF6FWRU49PlVB3m0SvY9AuBulEi+fYyV+R63ec9Djk/LsVpX5z2viYAl38Nhjq/7JYcUZN9cqr6b7WYi+74bo5/ULJJ8dbyfT7eRfWPLTwM413Yp+x5y1E5t+q7qqwtJZuhC7+ZnnjIWNpWoOQSBqUV1zD5lX+cVLRe2v1zOb/5dq+RrHi83XrZXHt43qd67+ZmnWI+FoVSDblnRUiAD2TdE3mIUh+OqvkC8sq+Xqr7PftZvF0q+jOJgVd/eoOzrlpCyLwBcAeBlAfdPpuljPCj7RgRl32Sh7EsIIT0gO2y7G9M3mXdry7oIv2V9EgBl3yGEY9kXoKTneyJx5m8TDkWFJqhJfTXZb/tJehfth3p9oajzegcg+wLMJUOQDxT6OU6fCFjkr6Z/j22xiba2KunqOb3qru0LFqZwawpWarkpT+ky79LS0rgdJXCZ+y3KzebrMV+LbZuiPrmkagwDyL6/hpqSr04fVWNTjY5VYstk3z9ETcmXY+VlrFx+Jgg4lH2VyFr05QxT9u1Smd1WcV3l6YWFhVayb1WbuVR9N9v1kO/rnL+4lH2Px+gzpAmDP58ui4Gca7uUffum96q+h/dVy75mNV8ld9rkzVzEzcP7WlfH7E32dV/V9zNy+QMfrX28nH/OeaXrDa0adMuKlgLpy75B8hbDHh6q+gKRyr4+qvpS8m0frOrbG5R93RJa9n0ugC8E3D+Zpo/xoOwbEZR9k6ZOQYAQCFD2JYRkQpfJSl3qXcZI9AUmwq+PPglQ9h1EeJB9AU4q+pxInPnbRCAZVokAauLerA4Gi6Cm1leYz6n1pZyVBlQlTLW9WZXMVh1NrWsTIcrWD0md8RyI7AsMOJcMRD5Q1JFlfCBgkb+a/j36BkbuIs2oeu8CVfZtBSXS2ego+gLVlX1bwbFyMlbRyr5qW1vYKqqXrVOnMnvROqurq61k36o2c6n6brabgezblsGeT5fFgM61k5V9Q1XHRIVoqaRNM2zyZi7i5uF9ratj9iX7Oq9oWTe2n75t6jh4z9t3WdcbUjXoDhUtBRKXfXOo6vvVT18ub1/5O3nwE38pb1/5u2Tjq5++3EdVXyBO2TdYDmTMBqv69gplX7eEln0B4CoAZwbuA5ngezwo+0YEZV/iAYHJtbII2hNCCOlIl8lKCbvse9BBu0UIgLLvEMKT7AtwUtHXROLM3yYCSWDz8/NjEUFN+OugQnDQpQAzzOelnMjFqjqaXn2yqC3bvsr2XVZZrS/qjOeAZF9ggLlkQPKBQqD5xJ6r/VL2zZyq9y4l2RegRKqHA9EX8CT7AhwrB2N1xOFwCFjyPTrmVvVFNBVFFdW7VmaXclbOLftCWx3Zt6xN87lUq76b7Q5Y9gUGeD5dFgM713Yp+25w1E4dglXHRIVoqURNW5jr5iBuHt7XqTpmL7Kvj4qWTcJ2TNx42d6Z42Ao1aA7VLQUSFv2zaaq71c/fbm85fIt8o7PvkL++/7XJhm3XL5FnvEH/9vXPIxzdLJv6BzImA5W9e0Vyr5uiUH2fR6AfYH7QCb4Hg8vsi8q7ikVPd/nL81W9TEElH2JBzZjco23OWA/CCGkM12k3B0ouJGMifjruk8CFtmXkWdUnNx1OcEb/KSih4lEgQhkX7Oar6qSq6ryqn5Bm9S3/QSwrU3AXqlMPVYChJIQVldXx/u3yRFm23p/i9YPSZ3xHJjsCwwolwxMPgiNAGXf7Kl671KTfQFKpAe+6Uz0BTzKvgDHyvFYdUHAg+xbBZi/g2K+9wOXfYEBnU+XxQDPtV3Kvl3uazYiZHVMlIiWSsTc/MxTppar6q5mVdccxM3D+1pX9QX6kX2jqGipjzWMMR9SNeiOFS0FEpZ9c6jqq8fXPnO13H/lNnnP186V8uG3JRff/9ab5Jeu2PKDW5ZP+2PHQx2b7BtFDmSMglV9e4eyr1tikH0B4FoArnN3SCRGhdtSxed4UPal7EvZtzsnArg4dCcIISR3ut4U34rZG4M7PPZJoEKAIfnjaEJ0sJOKniYSBSKQfYt+3lfJv6pfMC5YbMv05frztosrVUFtdXVVzs3Nlf5Usi7y2toqWz8kdcZzgLIvMIBcMkD5IDQCCci+pBtVY5ii7AsMWyJ1LI96lX0BjlUEoi9A2XeQmO89ZV8AAzifLouBnmunKPsGrY6JEtFSSZvnn3Pe1PKPXPwhqwScurh5eF+nqr5AD7JvbBUt9TFXlXuHVA26Y0VLgXRl32yq+urxtX/dK/dftV0eOfT64PJum7j/rjfL264+4/4vfWzLKx2OdVSyb2w5cOjBqr69Q9nXLbHIvr8P4HOhO+GQ1GVfn+NB2ZeyL2Xf7pyI0VwUIYQQj/RWAaMBjWTflYN3yp1X3szILFYO3ll1cufiBG9wk4oeJxIFIpB9zZ/91UPvl9k3aBcxZQJu0fNKMlaVeXW52Gyjqq2y9UNSZzwHKvsCGeeSgcoHoRGg7Js9VWOYquwLDFMi9SCPepd9AY5VS9Y5GwDKvoPEfO8p+47J9ny6LAZ8ru1S9j3kqJ1SQlfHRIloueH49VMSp227Gy/bO16Wurh5eF+nqr6Af9k3aEXL97x9lwQgNxy/3nosfOTiDw2qGrSDipYCicq+ofOWz/j6v90gb7v6bPmd1XOCy7tt4oG7z5cHrt32wC2XbznH0XDHJPuyqm9Ewaq+QaDs65ZYZF8A2AvgRY7aejOAU2ustwmzc536ecbBtWXmeiYHtedUEbeUZV/A7Xjo/AOM99z2y7H6L8bCMn+rCkRBmze2rWe2W0f2Nffts49mgS197ls9p35FV6Hm6ZeWlsbLFhYWptrRn9P7rK+3srJC2TddKPsSQkgPlE0AhaKsTwLGhOjOK2+Wz3jnpfKlH7yRkUk8452Xyp1X3mw94ZXS+YToYCYVPU8kCgSWfdVFj1kJV10cqIsHVMi+6gJFXbToF0T6fvQ29GWwXKjo6Bc6db6VabswCkGd8Ryw7AtkmEsGLB+ERoCyb/ZUjWHKsi8wLInUU5XYXmRfgGPVApfXzwIBZF8SFnN8KftOkd35dFkM/FzbpXyd3PsAACAASURBVOzbB1lWx0w1Olb1BTzLvjFUtMSsFDIlAA+pGrSDipYCacq+2eetO276V3ngmgV514HXBZd328RD975FfvnjL77v1o+d/iYH4x2N7BtDDmRMglV9g0DZ1y0xyb4vAPBvjto6HqNzqxtQLP1uhP2cTpd0Dxass6yts1yjnRRxOR6Kovd86p6OLfRfe9UlWjOqZN+ykHJ2LtpnH01BV4Wag1d90dtV8+n6sqJ2dEm4qK+UfZPmxNAdIISQ3Gk6WalPGlWdePjokwBmZd+XfvBGecnqPYxM4qUfvLFP2RcYwKRiDxOJAggr+xZ9i1BdXKgLEFjkWrVMl31tUVaNV68qrNC/DVmnrar1Q1JnPAcu+wIZ5ZKBywehEQBl39ypGsPUZV9gGBKpJ9EX6FH2BThWDelynWsiYMn3YI7PGnN8KfvOkM35dFnwXDst2Tfn6pgpRseqvoBf2Teaipaq4rMKXeAdSjVoRxUtBRKUfYeSt+747M3ywLWvkd/e/5rg8m6b+MH3hDx43Uu+e8vlp/9FxyGPRfaNJgcyWNU3IJR93RKT7AsA1wPY4qit92D0N3oPgE+gXqVf81pfyb471h6rCr8Hjcf6NrlU9gXajcdmAE8peV6o+3T6/K2an1WP1Ty0WSxKf6y2aVLZtyxs+Oqj3q6qGmxbpubF1WMl9qp924RgvY/mY3N+n7IvIYQQUkzTyUr9pLDqxMNHnwQo+2YfAWRfIONJxZ4mEgUCy77qm4j6z5XofcHaRQowe2GkPy/ltLi7tLQ0VR24qA11MWRWFrYJvGo/trbK1g9JnfGk7Asgg1xC+SA4ApR9s6dqDHOQfYG8JVKPoi/Qs+wLcKwacMRROwBl30Fiji9lXyvJn0+XBc+1AbiVfTc4aqeI7KtjphQOqvoCHmVfVrSMKxxVtBRIT/YdVN76xue+IL/88dfLb33p1cHl3TbxyP0XyNtXtn//1itO/6sOYx6F7MscGFewqm8wKPu6JTbZ94UAPu2orfUAfoTJ9XuZ9GtW8DWX6+ceusirxN7dRnu5yL5tx+OzAK6AXfoV2n2aQpFWn7PVl6n5XfXLsbZ1iu4V2Z4v+3VYn30smu82ZV61nnps7ruswBW0+XzzsXHPTLQY4y5Q9iWEEJIEXaRcX1D2HXgEkn2BDCcVe5xIFAgs+4bGvKjJjTrjSdl3TLK5hPJBFAhQ9s2eqjHMRfYF8pRIPYu+QADZF+BYBUCAsu/gMMe3x/NnndhlXyDh8+my4Ln2GJeyr9f7mkOpjplKOKjqC/iTfVnRMqJwWNFSIDHZd4h56xs375cHP7FDHv78nwaXd9vEDx98qzz0qZd+d/9VW/6+5bDHIPsyB0YUrOobFMq+brkFI5nz2ojiHgBfcNTWdzArQN4P4CoAZ2BWyi2SfWGsMxTZFwBuQPPrg5cDeAjAwxhVWFbS70YYYq16bIq05n0etU6RJGu2Y7tXZHvelH1t8q+PPtaVfdV2c3Nz41/N1bdpKvuar5+yb7KcCODi0J0ghJDc6XJT3HaCCIxOELucJFL2HXgElH2BjCYVe55IFBi47Gv+XElu1BlPyr5TJJdLKB9EgwBl3+ypGsOcZF8gL4m0J3k0iOwLcKx6RoCy7+Awx5eybynJnU+XBc+1p0hF9h1UdczYw1FVX8CT7MuKlnGFw4qWAmnJvgPOW6vy4N43y2/c/CfB5d228dXPnHXP/iu3tJEEg8u+zIFxBav6BoWyr1tOjTC+COACR219BdPy4/cxulb/TwB2rC3bsfZebNLWU1TJvhst2+ww1kmdb2AkZzZFr5aspN93AJBPe9rTpJRSrqysFIq15n0erImq+ja26rZdZV8l1KqqvL76qO9XzXnblul9UrG0tDTT/7m5Oevrrnr9lH2T5USM5qIIIYR4xIfsu+yg3SIEKPtmH4FlXyCDScUAE4kCA5V99YugXKv6SknZtyXJ5BLKB1YEmk/sudovZd/MqRrD3GRfIA+JtEd5NJjsC3CsKljnsC2BAtlXCMHINEDZtynJnE+XBc+1Z3Ap+x5y1M4MQ6yOGXM4quoL+JF9WdEyonBc0VIgIdmXeet2uXrdBfLrN6Ur/H79prO/v/+qMz7acOhDy77MgREFq/oGh7Jv3rwQo0rDLvgjTCr76pKvQlXltYWiSvYFJs6GGTnIvi8EcBjAhwEsNIx/APA9TL8nP0TBe163aq6UUs7NzRWNmzPZt48+qiq+ZpjVfvU+mvuVclIoywxdAC56/ZrsuwDgvRiJuP8I4PXaWLpevrr2WPGHAM5ci3VcXmt5zLLvZkyu8TYH7AchhHSmqZRbdnLp6iQxetn3pFNOnXq928+7oFU7ehvn7roouGQbS0Qg+wIJTyoGmkgUGKjsOxTqjCdlXyvR5xLKB4XYbqD1gQBl3+ypGsMcZV8gbYm05yqxQWVfgGNVgsvPBAFLvg8tozL8Rw/5voqUZF8ggfPpsuC5thWXsq8vBlwdM75wWNUX8CD7sqJlXOG4oqVAOrIv89ZarF63U371M+kKv9+4+ZUPHbj6jE9IiaNqjn1Q2Zc5MK5gVd/gUPbNm+sBbHHU1jcAPIhZyVdHF3V3YFKVd9Pa83VkX309iYnnkYPsez2ASzEqTNc0LsWs7Ps9AI+ox0tLS2PhVVWrVc+Z9/lhiKq6TOuysq+U0/Ks7z6acnFRwSvVp6LnTXHYFIaLXv/aPTOxNmYfB7B/LS7RxtLH8p3acXYmgIvXYjOXN1oeIwKTY1EE7QkhhHSkzWRl0bfA9NhRuHW3PgkEln2ft+0s62tuKuua7ezcszwWiYcu/kYi+wIJTioGnEgUoOybNXXGs8e/zZRkXyDiXEL5oBTKvsQbVWPoKZ8Gl32BNCXSnkVfIALZF+BYFeBd9iXDgrJvbaI9ny4LnmsXEr3sy+qYcYXDqr6Ae9mXFS0jCg8VLQUSkX2Zt6bj9uv/Wn7lxlfKHz741uDybps4/PmFB2+7auuNN136B0fXGP6Qsi9zYETBqr5RQNk3X14A4N8ctvVxFEu+pJqu43EDJnM/3wWwD8B/BiB4ny4eNNmXEFcIUPYlhGRCl8lKidE3XVwTtey71j954d598pLVe+S5uy6SAORJp5zaqB1VHVgXe23LhhgRyb5AQpOKgScSBSj7Zk2d8aTsW0p0uYTyQSWUfYk3qsYwZ9kXSEsiDSD6ApHIvgDHysIRh20JUPYdPJR9GxHd+TTPtVvjUvbd4KgdHVbHjCgcV/UFHMu+rGgZV3ioaCmQhuzLvGWJ21d2yds/+XL5yP0XWIValBSzWdn7ivF6S/+0ZVStbuf81Pbzz31KVUGcqXaaxp1ffPWDt111xuduveYlT6oY/2CyL3NgXMGqvlFA2Tdf9gJ4kaO2KPl2Zy/aj8dzANyHaclXQdk3Iij7Eg8IUPYlhGRC3wJLHZKQfbefd0HpetvPu2Dqxs7ztp01I/WqOG79CdZlx60/YarqrxKLj1t/wrgtVSF4555luXPP8swNJbWt3ne9qrB63qw0HFI4jkz2BRKYVIxgIlGAsm/W1BlPyr6VRJNLIsgZKUDZl3ijagxzl32BNCTSQKIvEJHsC3CsPCJA2XfwUPZtTDTn0zzX7oRL2df5uTqrY8YVjqv6Am5lX1a0jCg8VbQUSED2Zd4qjttXLpSr158tf/A90Vr2VVLv3Maf7FX2lQ+/TX57/2vk/qu23vaFj2w9vuQQCCX7MgdGFKzqGw2UffPk9wF8LnQnyJiu43E1gK9hWvJVUPaNCMq+xAMClH0JIZnQ9Ka4Lr1U3czw0SeBwLJvHSnWXEeFqv5bV/ZVwrASi/V2VWVhJQRfuHdf4ViYsq++j7L+VgnNA5J9gYgnFSOZSBSg7Js1dcaTsm8tgueSSHJGClD2Jd6oGsMhyL5A3BJpYHk0KtkX4Fh5QoCy7+Ch7NuK4OfTPNfuTMyyL6tjRhQeqvoCDmVfVrSMKzxVtBSIX/Zl3qqI2z95kTz4iZfKh+59i1X2LZNtVw+8QQIYi71F8q5ar6q9NnHXgdfJ/Vdt/cqtH9vySwXHQBDZlzkwrmBV32ig7Jsn1wL449CdIGO6jMczYJd8FZR9I4KyL/GAAGVfQkgmUPZtEaaYC02+1aVbVTXXtky1ocvC5jJVqdcmCZ+766Jxu3rVYBX6PlXf1GNd4lXr6dWC9XUp+04R3aRiRBOJAhbZl5FX1Lzw6uNvM2XZFwiYSyLKGSmgH/99IoBq2ZeRfgTIp9HJvkCcEmkE8mh0si/AsVpjncO2BCryPckfyr6tie7anOfajXAp+x5y1A4AVseMLTxU9QXcyb6saBlReKxoKRC57Mu8VS8O3fC/5IFrz5QP3H1+I9l3cee8BDCWeRde+fTeZV/58Nvkd1bPkfuv3Pqt25a3/JrlMAgh+zIHRhSs6hsVlH3z43kA9oXuBBnjezwo+0YEZV/iAYHJHJ0I2hNCCOmIDN0BC2V9EkB42deUaVVcsnqPPHfXRRKYCLoqVPVcJdrWkX0vWZ1U7lUCrmrnedvOGu/LrC5s9suUfZVwrPe3KPR1KfsCiGhSMbKJRAHKCoOHsm8jes8lkeWMFNA/D/tEgPl08AxJ9gXikkgjEH2BSGVfgGMFt58JAsz3g8dDvq9z/pKD7AtEdG3Oc+3GuJR9XcLqmBGFp6q+gCPZlxUt4wqPFS0F4pZ9mbcaxFc+tSRvu/qP5f13vXlK9jVDF3rnn/sUObfxJ8f/R4HM61v2lQ+/TR459Hp56/LWe2+5fMszjOOgd9mXOTCuYFXfqKDsmx9XATgzdCfIGN/jQdk3Iij7Eg8IUPYlhGQCZV+H0u/OPcvOZV9d7lX7OG79CfK49SeM179w776pfpjSryn7qseUfVsTfFIxwolEAcoKg4eyb2N6yyUR5owUoOxLgjE02ReIQyKNRPQFIpZ9gcGPFWVf4hTKvp0Jfm3Oc+1WRCn7sjpmXOGpqi/gRvZlRcuIwnNFS4GIZV/mrebxlRs/LPdfuU1+/1tvqpR9zWq+S/+0RQKQK3tfEUT2lQ+/Td7ztXPlrctbHvjS5ac9WzsU+pZ9mQMjClb1jQ7KvnnxXABfCN0JMqaP8aDsGxGUfYkHBCj7EkIyoctkpUqEux31RW+3CIGAsq8SY49bf8LUcvVe7NyzPCP/2oTgJrLvzj3LUzebdAEYmlS8/bwLxlKwuV2R/Kv3zXxNISMB2RcIOKkY6USiAGWFwUPZtxXec0mkOSMFBJpP7LnaL/PpwBmi7AuElUgjEn2ByGVfYNBjdcRhWwLM94OHsq8Tggq/PNduhUvZd4OjdlgdM6LwWNUXcCD7sqJlXOG5oqVAvLIv81bL+OqNl8hbrthSKecu7pyvrPzbt+wrH36bvPeOHfLWy0//4S2XnabOPXqVfZkD4wpW9Y0Oyr55cQWAl9VcVwI4aFl+EP0UEynaf040GY+29CL7oqQI28LCgvf9pwJlX+KBzZhc420O2A9CCOmMC9lXj02e+yQQuLJvweuekmV1GVcPvdpvmexrtmcu06vxqkrBSva1RVllX3O/Ra+Jsq+V3icVI55IFKCsMHgo+7bGWy6JOGeQYgSYTwfPUGVfIIxEGpnoCyQg+wIcKwcIMN8PHsq+zggi/PJcuzUuZV8nE+esjhlXeKzqC3SXfVnRMqLooaKlQKSyL/NW+6gr+84/9ymF8y2hZd9bLj/9R4FkX+bAiIJVfaOEsm8+nIrReNaFsq9fmo5HW4LLvgDk4uKi9z40ZX5+Xi4tLfW6T8q+hBBCSDEuTjC3YvZEpMsJZdSy7yWr98jj1p9QKPGqMOVbJeWWyb56NV6bPKyq9urirqoUbEq75+66aLyd2od6zpR9bYKy7TVR9rXS26Ri5BOJApQVBg9l3044zyWR5wxSjADz6eAZsuwL9CuRRiqPJiH7Ahyrjggw3w8eyr5O6VX45bl2J2KTfVkdM6LwXNUX6Cj7sqJlXNFDRUuBOGVf5q2W8ZVPfVjuv3Kb/P633lQq5yp5d/65T5lavvDKp0sAcumftgSRfe/52rny1uUtD37p8tOerR0Pvcm+zIFxBav6Rgll33y4DMDLG6xfV/bdhFmnYqNlfXO9onYlJp6Guf8dRhs7tOe2WpYBo19zVvsvamersc3y2vLdsL8mFzQdj7b0Kvuurq5OLV9aWpIA5NzcnPc+NGF+fvRrB5R9CSGEkHhw/W0y/YSvLdHLvgzKvgbeJxUTmEgUMP42UfHNREZ6UfPCq4+/zRxlX8BhLkkgZ5BiBED5a+gMXfYF+pFII5ZHk5F9gcGN1TqHbQkw3w8eyr7O6UX45bl2Z1zKvoe6NsDqmHGF56q+QDfZlxUtI4qeKloKRCj7Mm+1i698aknedvVL5P13vVnKh982ud9pkWoXd46klsWd81PLV/a+QgKzEnAfsu/dh14v9y9v+e4tl295hnFI9CX7MgdGFKzqGy2UffPgdwDc1nAbiWrZdyPsc28HLeubsayts1yjnd0F6+wu6fNGy7KidnRJ2OyP6wrDbcajLUFl39XVVet87MLCwtT7b0q3+nJ9PZPFxcWp5xcWFqztmPvTo08RmbIvIYQQUkzZBFBdbJV9l0u3aN8nAVD2zT0SlH0Bj5OKiUwkCmBW9iX5UGc8Kfs6oXMuSSRnkGIEKH8NHsq+I3xKpBHJozaSkn2BQY2Vi+tnhQDz/eCh7OsFr8Ivz7Wd4FL27QqrY0YUPVT1BTrIvqxoGVf0VNFSID7Zl3mrRXzlUxfLA9eeKR+4+/yxPIsSOXdu409KAHJl7ytmnlPbrR54Q2+y710Hz7l//1Vb//225S2/ZjkmepF9mQPjClb1jRbKvnlwCYBXNdymqphO1XYKJfsqmVZV+D1oPNa3MSv76lLxRssyVbV3t7GOerzD2MaUdw8ay/TKvj5oMx5tCSr7Khl3fn5+vKxIvF1cXJxpzwxdzC1qR9+XbXtV1dfWpm8o+xJCCCHFdJmstJ0UuPhZBsq+A49EZV/Aw6RiQhOJApR9s6bOeFL2dUbrXJJQziDFCFD+GjyUfSf4kEgjk0dtJCf7AoMZK8q+xCmUfb3hRfjlubYzopF9WR0zruihqi/QXvZlRcuIoseKlgKRyb7MW83j0A1/J7/8ibPkQ/e+xVvVXZ/x7dte88BtV5/xjVs/tuWXCg6LPmRf5sCIglV9o4ayb/qcgnaVaZvKvmYFX3O5fj6hC7dK7DXF2jrrqF9n3rr2WInDO2AXhG3F3mxOiJJ9lUTskrbj0ZZeZd+iWFlZkVJOKv2agq1az3ysV/zVl+kVg8229WXqsS4SSynHwq9ZUdg3lH0JIYSQYlzIvq6/qUXZd+CRsOwLOJxUTGwiUYCyb9bUGU/Kvk5pnEsSyxmkGAHKX4OHsu80LiXSCOVRG0nKvsAgxuqIw7YEmO8HD2VfrzgVfnmu7RSXsu+GDtuyOmZE0VNVX6Cl7MuKlnFFjxUtBeKSfZm3GsahT/6tXL3u5fIH3xPBpd028a1b//SB264+4+AXPrL1+JLjwrvsyxwYV7Cqb9RQ9k2ffwHw6hbb6bKtjpJ3AXul3CLZt6htl7Kv2t+y9pz+y81Vsq+Se5Xs66IgnEnb8WhLUNnXlHqXlpZqScHqsY6q5Lu4uDhuR6/ia66jt6PaVVD2JYQQQuKji+zrC8q+A4/EZV/AwaRighOJApR9s6bOeFL2dU7tXJJgziDFCFD+GjyUfWdxIZFGKo/aSFb2BQY3Vl0QsOR7VFT3YKQfPeT7KoYi+wKOhF+eazvHpewr227I6phxRU9VfYF2si8rWkYUPVe0FIhI9mXeaha3r+ySt6+8Sj5y/wXBpd02cecXX/3gbVdvu+XWa17ypIpDw7fsyxwYUbCqb/RQ9k2bZwE41HJbiWrZVwm1O9Yeq8q6smB9W9sbLdvsKFlnY8kyfVsVughsk5Nt+JJ9u4xHW3qVfVdXV6WUUi4uLo6X6aJtKNlX9UtB2ZcQQgiJj9Y3xT1S1icBUPbNPTKQfYEOk4qJTiQKgLJvztQZT8q+XqjMJYnmDFKMACj7Dh3Kvna6SKSJyaNJy77AoMaqCwKWfA+eQ2eNOb6UfXuhk/DLc20vxCD7sjpmRNFjVV+ghezLipZxRc8VLQXikX2ZtxrE6vV/LQ/d8Cfyhw++Nbi02yYOf37hwS9/fNvNN136B0fXODa8yr7MgXEFq/pGD2XftPkwgNe23LaO7FtWKde2flHbSq41Q19nd8E6ZrXfjbD3o8m+fMm+XcajLUFkXymnhV/F6uqqBGYr/ha1p6RdfdnKysq4HfVYb1tfZuuXlJR9CSGEkBhpelNcP9kr/TaRpz4JUPbNPjKRfYEWk4oJTyQKUPbNmjrjSdnXG4W5JOGckQICzSf2XO23VPZF9TkYI4EIkE+Tl32BdhJpgvJo8rIvkO1YrXPYloAl34Pn0Fljji9l395oJfzyXNsbLmXfQ202YnXMuKLHqr5Ac9mXFS0jigAVLQUikX2Zt+rH6nU75Vc//ergwm7buOPmVz705Wu3fVJKHFXz8PAp+zIHRhSs6psElH3T5RkYzTu1RaJa9gWm5dkdmFTW3VSwflHbaj2JiURsrmNW7d0BO0oMNkVg83kVy8bzPmTfruPRlmCyr5QTqVavwKuWmaELwLbnzXVUFV8z9H1V9cts0zeUfYkHNmNyjbc5YD8IIaQz5gljnfWl8f+i8NEnAbSXfYv6etz6E4KJrRfu3TfuR2jJNpbISPYFGkwqJj6RKADKvjlTZzwp+3plJpcknjNSwMU5TRsELPJX079HEjdVY0jZt5wmEmkC8qiNLGRfIMuxcvmZIEDZd3CY40vZt1caCb881/aKS9m3DayOGVH0XNUXaCj7sqJlXBGgoqVAHLIv81bNWL3uAvn1m/4kuLDbNr5+09nf33/VGR9teHx4k32ZA+MKVvVNAsq+6bIH7SrvEz+EGo+gsq9ebVev0muKurqgq7e3srJSKuXq1YPNfZT1q6pdX1D2JR4QmPwNiKA9IYSQjvQtsNShd9lXxYV791H2dRQnnXKqPHfXRZR9R1ROKmYwkShA2Tdr6ownZV/vjHNJBjkjBSj7Em9UjSFl32rqSKSJyKM2spF9gezGirIv6YQ5vpR9e6eW8Mtzbe8ElX1ZHTOu6LmqL9BM9mVFy4giUEVLgQhkX+atOrEqD+59s7zjc38aXNhtG1/9zFn3HLjmRR9qcmys4Uv2ZQ6MKFjVNxko+6bJ0wDcEboTZEzI8ehF9nUNUP1LgilC2Zd4QICyLyEkE7pW4LX9pMNB2H+qokm7RQg4kH1Nqfe49SdIAPKkU06l7OtI9AVA2XeawknFTCYSBSj7Zk2d8aTs2wvPx+RCJOWckQKUfYk3qsaQsm89yiTShORRG1nJvkBWY3XEYVsCAWVf1Kgi0ud+h4L5vlL2DUKp8JvJ9XnsuJR9NzRcn9UxI4oAVX2BBrIvK1rGFYEqWgqEl33/6Kd+4qcefMOrXicZ9jjv1a+V13/wJfIr//aq4MJum/jhg2+Vhz710u/edvWL/leD40LHi+zLHBhXsKpvMlD2TZMPYHQPjsRByPGg7BsRlH2JBwQo+xJCMsGH7LvsoN0iBDzIvkXC7fO2nTVV+VeXV7efd4EEILefd0Gl6FrWTtG+VfsqnrftLOtrOXfXRVPrqefV8pNOOXVq/2bbO/cs137N+n537lm2VkVWr1/FcetPoOw7YWZSMaOJRIHMZN/5+fmpY7no50yKHudGnddG2bc3ng/gMwB+K3RHMoeyL/FG1RhS9q2PTSJNTB61kZ3sC2Q7Vl0QoOw7OMz3lbJvMKzCb0bX57HjUvZtdK7O6phxRYCqvkB92ZcVLSOKgBUtBcLLvmJgcSlG10O11v+Fn33CO677wAvu/Mb/9ycPh5Z228Qj918gb1/Z/v1br9r639EeH7Ivc2BEwaq+SUHZNz1OBnAngB8L3RECIPx4UPaNCMq+xAMClH0JIZnQVGDZimn5pSiSqux7yeqkuq+SX03pVYWSe5Wkq8usSoDVl9VtB5qoW7SNXnm46L1X+zYlYP152/p1+lpnv5R9KxlPKmY2kSiQkey7sLBgPc6XlpbG66hlRY9zo85ro+zbK1cBeE7oTmQOZV8P8IsUI6peE2XfZugSaSbyaJayL2CO1X+579hjn3h16D4FRICy7+Aw31fKvkGZEn4zuz6PnVCyL6v6RhSBqvoCNWVfVrSMKwJWtBQIL/sOjdcC2FVnxS9cufX4/VduveVbt/7pA6Gl3Tbxg+8Jefv1L7lv/9VnvKPje+Zc9mUOjCtY1TcpKPumx/sA7AjdCTIm9HgkKfvmCmVf4gEByr6EkExoI7Coyr1l0eVELIjsqyTVnXuWrSKvvr1tG12WLROCzXZM2Vd/rNq1LVOP9cq7+jJd9r1w776pSrz6azT3W/Wa1WP1GvV2y6obU/ad4vmY/K3kMpEokJHsC0NCWFpakgDk/Pz8zDpFj3Ojzmuj7NsrlH39Q9nXMfwixYSq10TZtznHHPOEr/z0cT/7UAaiL5Cx7AsAT3jCsTc++ad/5kdHH33MwwBeGbo/DVnnsC2BRGTflZWVmdy9srIy05ae59Xzc3NzU/le3696Tq2rnp+bmxu3rdpcWVnp1A/zM0j/7OkTc3wp+wbn+QDka859S27X57HjUvY9VHfFH//xH//2Hzz394L/3DxjFIGq+gL1ZN+fQ/W9b0b/EaKipQBl376pJfve+rEtv7T/qq1f+fZtr0lS9H3o3rfIL3/8xffdds0ZFzh4z1zLvsyBcQar+qYBZd+0OBHAtwE8OnRHCIA4xoOyb0RQ9iUeEJicW4mgPSGEkI7IjtvudtURo90iBOC/sm9RVVwVSrhV6ynx1Wy/TjumdKu20av42kRifRvbOmY7tgrCen/rvmbbe2guo+xbi+cD+AGAx4buiCMEkJ/sa1actK1T9Dg3jpl9IAAAIABJREFU6rw2yr69QtnXP/rnYJ8IIE/ZV72f/CIFZV9PPAjgA6E74YisZd813gfgQqQn+7r8TBCw5Hv0lPNQY0JZymn51/a8rS0l6+qirxmrq6tycXFx6pxbF3LVZ4Vqo0s/ir5sUnau7wtzfD3k+zrnL5R9p9mH0ftF0bc/XMq+dfkjhP9p+hBxH4B3RNCPoghBrcq+A+QPAeTwpTnXCFD27ZtK2fdLHzvtxP1Xbv3WXQfPuT+0tNsmHrj7fHngmm333XbNGW9y9J45r+w7QE4GcFPoTpAsoOybFv8IwFUuJt2JYTwo+0YEZV/iAQHKvoSQTOhbYKlDWZ8EPMm+6rm6kq6+3XHrT5Dbz7tgRtKNUfbVK/fq70dT2bfsfaXsW5sHQdk3SupU/lLPFT3OjTqvjbJvr1D29U8dWcYHApnLvvwiBWVfT+R0XjUE2Reg7CuQgOxroku3SsiFJb/rVXjNL3moZWod9aWP+fn5qfNvta+FhYXW/VDr6dWC9XX7xtwnZd8ouBbAeaE7MTBCyL5D5d8B/IfQnYgMyr52KPvaEaDs2zelsu+tV5z2m7cub7337kP/9b7Q0m6buP+uN8vbrj7j/i9fe8Y5Dt8zyr7doexLXEHZNx3+I4DvIJ97iakTy3hQ9o0Iyr7EAwKUfQkhmdB1snIZ09V9JbpX++1d9lVyapkYWxRK8lWhC6512jFlX/2xEmxty9RjJf/qy/TqxHVl37qvWe8rZd/O5CSlCGQk+0o5LRuo0H/mWC0repwbdV4bZd9eoezrH4EwFacEMpV9+UWKCVWvibJvK3I6r6LsGy9HHLYlEIHsq5/fSjkt0RZtY26rHq+srIzXVWKvKeqa26rKveo59VmxsLAwbsP8vGjTj6LQ1+0D832l7BsF1wI4NXQnBoZL2XeDo3ZyhbLvLJR97VD2tSNA2bdvCmXfL11+2rNvXd7ywJGvnpuk6Pv9b71J3rq85aEDn3ix62sgyr7doexLXEHZNx3+AcD5oTtBxsQyHpR9I4KyL/HAZkyu8TYH7AchhHSmi+y7vLb98trjjZhMKnURfr3LvkWhS8BKWDXDlGF1EReGBFunHVP21Sv0mqFX+y16DardprJv3ddse51l7dQRpin7ZoFAZrKvlPafLVZUPc6NOq+Nsm+vUPbNF4FMZV8p+UUKRdVrouzbipzOqyj7DgOBBGRfm/xrbmtrS0m2qmpv0ba63Is1+XZubk7Ozc2NPzNWV1c796MoKPsSUPYNgUvZt8t9zSFA2XcWyr52KPvaEaDs2zdW2feW5dOef8vlp//ojs++Qv77/tcmGbdevuWH+y8/7Y88vGeUfbtD2Ze4grJvGvwKRl/mPiZ0RwiAuMaDsm9EUPYlhBBCiulyU1wXfXUOOmi3CAEPsm+RkGpKt7psaxN69Sq7dduxyb62isFm22r5zj3L1tfRRvat85ptfTXbKeoTZd8ZcpJSBDKUfRW6XKCEAPVYYT7OjTqvjbJvr1D2zReBjGVfKflFCikp+3oip/Mqyr7DQCAB2XdxcXEs40op5crKSqV0a66nluvirVqmr6fa1CvBK1m4bT/U65mbm3PzxnXEHF/KvlFA2bd/KPv2B2XfWSj72qHsa0eAsm/fzMi+t1x22vO/9LHTxZcu3/L+L33sdJFq3HLZac/39J5R9u0OZV/iCsq+afD3AP48dCfImJjGg7JvRFD2JYQQQorpKuUeLFgepeybU6j3OXQ/fARl3yQRyET2VRKCKQSAsm/lOpR9e4Wyb74IZC77Kob8RYqq10TZtxU5nVdR9o2XdQ7bEkhI9rVFWUVdKaWcm5ur3FbfXp1/61Lw4uJi537Yqsrr++sTc3wp+0YBZd/+cSn7HnLUTq5Q9p2Fsq8dyr52BCj79o21si8phbJvdyj7EldQ9o2fXwbwXQDHhu4IARDfeFD2jQjKvoQQQkgxXaTcHSiYbAOw21OfBCj7Uval7BsjApnIvlLKorw2JQSoZVXbQJMUUqbOeFL27RXKvvkikKHsyy9STFP1mij7tiKn8yrKvvHisoKkQAKyr5TTsuzS0tK48u7S0lJpW1JOC7+2yr5STir5qqq9epvq86FrP/RqwcCkYnDfmONL2TcK9oOyb9+4lH1JOZR9Z6Hsa4eyrx0Byr59Q9m3OZR9m/NsAE/XHttk37P76w7JCMq+8fNeAH8RuhNkTGzjQdk3Iij7EkIIIcV0nazcilmxbavHPglQ9qXsS9k3RgQykn2lnK1EZgoBarn52BaUfZ1D2Zeyb84IZCj7SskvUuhUjSFl31bkdF5F2TdespF9SRjM8aXsGwUPYzTBSPqDsm9/UPadhbKvHcq+dgQo+/YNZd/mUPZtx8cxuk/ydEzLvi8HcB+AswL1i6QNZd+4+UWM/r5/InRHCIA4x4Oyb0RQ9iWEEEKKcTlZ6QrKvgMPyr5JIpCZ7EumqTOelH17hbJvvghkKvtKyS9SKKrGkLJvK3I6r6LsGy9HHLYlQNl3cJjjS9k3Cij79o9L2XeDo3ZyhbLvLJR9R5xoPLbJvk/tqS8xI0DZ1zfPNB7bZN/f6KkvqULZtx2/D+ABAN8DsALgTozuOd8H4K6A/SJpQ9k3bv4WwH8L3QkyJsbxoOwbEZR9CSGEkGJ8yb67O2xL2XfgQdk3SQQo+2ZNnfGk7NsrlH3zRSBj2ZeMqBpDyr6tyOm8irLvMBCg7Ds4zPENdG1L2Xcayr7941L2jbGIQUxQ9p2Fsu+I4wDcAOBVa4912fepAP4OI+ly6AhQ9vXNyQCuAPCf1h7rsu9vAPgggP8jQL9SgrJve/4Vky/KfXft33vBqr6kPZR942UjRvcOfyp0RwiAeMeDsm9EUPYlhBBCiulyU3wTSqqteeqTAGXf7IOyb5IIUPbNmjrjSdm3V2yy7+NDdIQ4R4Cyb/ZUjSFl31bkdF5F2XcYCFD2HRzm+FL2jQLKvv1D2bc/KPvOQtl3whUYVbD8LIBFANcA+EeM8uL9AfsVEwKUffvgJoyOueswKiLzQQCXYnSN942A/UoFyr7t+X0A92B6XpPHHOkCZd94eTeAnaE7QcbEOh4C5e4Lo/8QJeNFCCGEDJYuN8UPoviDd5OnPglQ9s0+MpZ9LwLwv2uPdSnlqRgJD6kiQNk3a+qMJ2VfrywC+D3tsS77Ph7AWwA8re9OZY5A84k9V/ul7Js5VWNI2bcVlH3TI0XZd53DtgQo+w4Oc3wp+0YBZd/+cSn7HnLUTq5Q9p2Fsu+E4wD8CKPPobsxyocPYCQA/58B+xUTApR9++BkjGRfiZF4ef9a3AtW9a0DZd9u6NV9WdWXdIWyb5z8AkbnOU8O3RECgONBCAnHZkyu8TYH7AchhHSmi+wrASyv/f8gRt+6xtq/Bz31SSBh2RcFcvRx608Yr3Ph3n3j5aH7S9nXOS8D8AiAD2Mk/T649u//BPBDAOcE61l3BCj7Zk2d8aTs65VfxShP3IiR9HsVgP8M4C8B/ACjvELcon9W94kAZd/sqRpDyr6toOybHinKvi4/EwQo+w4Oc3wp+0YBZd/+cSn7knIo+85C2Xead2Mkt+nXv3cH7VFcCFD27Yt/xuy8yReD9igdKPt2Q6/uy6q+pCuUfePkbwC8I3QnyBiOByEkFAKsGk0IyYSusq9N8N3hoN0iBDKUfaEJv5R9s5Z9gdGEgsSoOsEjGEl6DwE4ErJTDhCg7Js1dcaTsq933odJlZO7MKq4cxdGgtuvB+xXrlD2Jd6oGkPKvpU8GbOSkCn7vgDAXG89ckuusu/ZAI7VHpuy71MQf+Uuyr6kE+b4UvaNAsq+/UPZtz8o+85C2XcavbqvBKv6mghQ9u0LvbqvqrAa+7VBLFD27c6/YnT8saov6Qpl3/j4eYzOdX4mdEcIAI4HISQsApR9CSGZ0GWychkTwXcrpqUYVvYtkX0v3LtvvEyXe3fuWabsm7/s+zJM37hUN9LfFLJTDhCg7Js1dcaTsq93fhWjLweYXxi5ImSnMoayL/FG1RhS9q3F2wF8C8Dpa4+V7PsCAHcC+NtA/XJBrrLvyRjd0P8LjKRfJfs+BcBHMPoCy2OC9a4eLr+gJ5Ch7Ds/Pz91nrK4uGhdb2lpyfq8ub0tVlZW+ngpXjDHl7JvFFD27R+Xsu8GR+3kCmXfWSj7zqJX92VV32kEKPv2iV7dl1V960PZtzu/D2A1dCdIFlD2jY93ouIeA6P3eGfpiBFCiD8EJrlIBO0JIYR0pKvAchCjSr7ASP5VyXGTpz4JIC/Z95LVe+RJp5wqgWLZd+ee5ZmT4Z17lmfaNdcz95NKZC77AsDXMD2eqVf1BVrIvii40Jubm2s5dR6O1dXVcf9z2I+NOvuk7NsLqrqvigfAqr6+0N/nPhEAZd/cqRpDyr61eDJG4ugRjF7bIwA+j1H18x8i3aq+QL6yLwBciZGY/QCAmzB6rQ9j9GsXiwH7FQIBS75Hwjl+YWHBen6/tLQ0s66Ses1zf8q+vUDZdxrKvv3jUvbt+1w9NSj7zkLZdxZV3fd+sKqviQBl3z5R1X1Z1bcZOcm+ImBcGmi/JC8o+xJCCCHxIkDZlxCSCTHeFB+U7FtV2Vd/bIbZrhnHrT8h+Gum7GtFr+6bQ1VfwKHsq2J1dbXx5Pn8/LxVJvCNTwlXf02UfccMWfY1q/uyqq8/spd95+bmrPnWRa4pakN/X3ft2uU9p4XMm2VU9Yeyb23ehUkVsge0f98XslMOyFn21X+e9yFMxu0+xF/V1zUCmcm+MM7jVfXe+fn5qfVUblZib5G8G2sO74L5Wij7BuH/AvBz2mNT9n0hgOf12qPhQdm3Pyj7zkLZ184/Y3SORqYRoOzbNzcC+GboTiRGTrKvFEIMJsDzmByh7EsIIYTEiwBlX0JIJsR4MZm97GuLk045dUbutbWhP6+kYfV4+3kXyEtWpysBh37NlH0LUdV9c6jqC3SQfU3JTMlnphRQhZIFQsi+vojpNVWNp5SUfXtEVfdlVV+/ZC/7qgqM5k+oKzlrYWGhdds2Qcus+Lhnzx4vElcsX5Ioo6o/lH1r82SMqvjqx9YjSLuqL5C37AtM/zyvkn5FyA41YJ3DtgQylX3NzxWTxcXF8XUASj5vYs3hXTBfC2XfIPwuRu/5OzGSfpXs+0IAdwC4OlzXBoNL2feQo3ZyhbLvLJR97fwMgHNCdyJCBIYt+wpUFGvIMISD961vspJ9hwTinJ8l3aDsSwghhMSLQNrn/YQQMibGi8myPgkgP9lXib5Vsq+5nSn76hWDbctSiYHIvi/DSGzIoaov4FD2LZrUNyUxXYA1f+5X/zngsu30fujrqWNsfn5+armUEzkBmFQhs/VZX0ffv/56zef0Nm2vqei90fukXovtNZb1pYqq8ZSSsm+P/CpGMttVoTuSOfrfS58IoB/ZV+UE88sVVZUW29LHFxhi+pJEGVVjSNm3EWZ139Sr+gL5y756dV+JtKr6uvxMELDkeyQ8wV113q2Yn58fn6+rvG2Dsm8r6py/DF32BUavX71PPwLwHQB3Y5SbWNXXPy5lX1LOd0DZ1yQm2Vcwov9Ze4GBy75l9yZyY+28TIR+01tA2TdREOf8LOkGZV9CCCEkXgQo+xJCMiHGi8nsZd8yAdeUfW3yr9mO+Txl32S4JXQHHCLgSPaVclLdV4lmpjigQlUNK5J9q7bT+6Fvq6pa2p6z7adM9rW1YW5jRtFrqlMpU4Uu71X1pQ5V4ynlIGVfETA+B+DCQPseCtnLvlJO8q2ei4HuX5owq/Y2+QKDuW6qX5Ioo2oMKfs2Qq/um0NVXyB/2ReYVPdNqaov4PYzQcCS7+Ewx4fAzMUwcqdZzVedd9u+YELZtxV1zl8o+wLPAXAPZq+RbgrZqQGRs+xbeP3NiIaYZN/gPyEfYyCu40WAsm+gs6b+oewbBaEPg15BXPmOuIGyLyGEEBIvApN7FCJoTwghpCMxXkyW9UnAmBDNXfbdft4FEoB83raz5CWr98ide5annqfs6+R4G2K4RsD420TFzTnVF5s4pVeVVJP8ppiqtje3MX+6vWo79VgXgHXZd3V1dUr20vuk2imTfVW7ehs29DbUe1L0mmz7tVUZVsua9sVGnXUHKPsGnwQb+KSbbwTCCM4CRj5t8/dYFyW9qjyj8p/KF22/NGHmq7oirk0SU8+n9iWJMqrG0FM+zVX2BUYT5vchj6q+wDBk35MBPIi0qvoCwBGHbQlY8j0c5vhQ2PK1wvyyhQrzSxdmO7lgvhYP+b7ONR9l3xF7Mf1+3QtW9e0Ll7LvBkftuCJQdokbxHUdGZXsS2ZBXMeLAGXf0IdEb1D2jYLQh0GvIK58R9xA2ZcQQgiJl82YXONtDtgPQgjpTIwXk2V9EjAmRIci+9qClX3dyL5Do+JvrC0Cxt9m1XsLQ2zV0Sv7FlXZVWFWdDSFtartzMf6tkr8KpN5V1dXK5+ves1m3+rKvmY/FUpkUzJek74UUTWeUg5T9h0aiPO8ITcELPKXOQ6uUHlF5RGVP/Tc1uZLE2Uib1FOs30Rwcxntr6jQd7s80sSZVS1Q9m3MU8G8DDyqOoLDEP2BUaylwjdiYAIWPI9Mjq/sOXXoi912F43Zd9W6O9pEZR9R5jVfVnVtz9cyr6xXZ8Eyi5xg7jGibJv5CCu40WAsm/oQ6I3KPtGQejDoFcQV74jbqDsSwghhBBCCPFOm4vJrWvbbV17vBHTE0o7PPZJAMOSfS9ZvUeedMqp42Xn7rpIPm/bWeP/U/btTB/3baKi4m+sLQJwJ/uq56SsL+12lX31fhTJvrrwpm9XJvsWveY6grBr2bfu+2+jajylpOw7BMCb0H0gYJG/zHFwico1qm2VU7p8aaKN7Kv2Z6vuaGL2JcYvSVT1v4zEZd/NmK6M3VdcH2i/KjbDHX3KvgIlf+cZh+j+1nVGwJLvkej5hcqvRV8Q0X8doygHq9ytoOzbCv04L4Ky74S9GL1XrOrbL5R9BwbiGifKvpGDuI4XAcq+oQ+J3qDsGwWhD4NeQVz5jriBsi8hhBBCCCHEO00vJpXoKzGRfW2Tp12E37I+CSBd2ZdB2TcGKv7G2iIAN7KvErXKRFsbRYJX1Xa2fvQh+6qfMFZSm61qpOsKlVWvu+p9qoKyb/6AN6H7QMAif5nj4BJdsgXcfGnCh+yb2pckyqgaw8RlX7F582YphBhMbN682fVY9Sr7DmkCX8rOk/jrXL73yEj2lXL2ixgq1Dm0Ov81q7Wr82AzN1P2bQVl32Y8B8D9YFXfvnEp+x5y1I4rCs8Zfee0ov3GAOK6joxK9gWPlxkQ1/EiQNk39CHRG5R9oyD0YdAriCvfETdQ9iWEEEIIIYR4p+nF5MG1bTatPVby78G1x5uMx677JEDZN/ug7OuXir+xtgi0lH2LQp9wKPq5X12+1ddRy+tsZ9tfn7Jv2Ws3X5NtP0pQM0OXJar6Uoeq8ZSSsu8QAG9C94GARf4yx8HT2E613eVLE21kX9uXHlSOW1hYSO5LElXvWRmpy75DmhCW0sukMGVfj3QcL5efgwKWfI/Ezy/m5uYKz0nVc3oleAUsOZaybyv0978Iyr7TXA1W9e0bl7JvbFDetIC4riMp+0oeLw0QoOwb+pDoDcq+URD6MOgVxJXviBso+xJCCCGEEEK80/RiUmJa5F1eW6ZX8lVCsI8+CYCyb+5B2dcvFX9jbRGAG9m3SCozpVaz8pcufeltVG0HywRHH7KvlNMy79LS0kxVTfM1FU32mOKwWS2tTl+qqPO3Qtk3f8Cb0H0gEED21aVanbZfmmgj+5btL8UvSZRRNYaUfdOCsm9aUPYlITHHl7LvFAIFn/OZh+j+1iUHZV9P+cW23xhAXNeRlH0lj5cGCFD2DX1I9AZl3ygIfRj0CuLKd8QNlH0JIYQQQggh3ml6MSkxLfuqC9JN2jLKvgzKvhFT8TfWFgE0k31JWtQZT8q++QPehO4DAYv8ZY6Da9SXC2zVFtt8aaKt7KuvZ2s3pS9JlFE1hpR904Kyb1p0HK8jLt97WPI9Bnh+MSTM8aXsOwXz0XBwKftucNSOKxrJm/q5qwr9fFwt08/H1fN6JXX1hWW1X7OSunre9sXolZWVTv0wrxXUebkO4rqOTFb25fESBAHKvjNjlCsJfy5T9k0UxJXviBso+xJCCCGEEEK80/RiUom8GwFsxewk0o61x8ue+iRA2Tf7oOzrl4q/sbYIUPbNmjrjSdk3f8Cb0H0gEED2Jf1SNYaUfdOCsm9aRDSJL0DZd3CY49vj+bMOZd9IiCgf9Y1L2Te265MZCdIWUk7LnLbnpZz9RSQlX+riphn6L2KoL7TpgqWSSlUbXfpR9IsZBV+ki4UoZd+y4PESFAHKvs0/4BIl4c9lyr6JgrjyHXEDZV9CCCGEEEKId5peTCqZV48da88ta8u2euqTAGXf7IOyr18q/sbaIkDZN2vqjCdl3/wBb0L3gQBl3+ypGkPKvmlB2TctIprEF6DsOzjM8aXsOwXz0XCg7GtBlyiVYKke6zKkXlVVrWdWalXrqF/kMH8dQ+1rYWGhdT/Uenr1V31dy7JYSFL25fESDAHKvtZjMEcS/lym7JsoiCvfETdQ9iWEEEIIIYR4p83F5G5MbjjutiyvuqHVpU8CFtn3Ge+8VL70gzcyMolnvPPSqGVfFNx8N29YK8yfIy/6qXBb2G6kd6Xib6wtApR9s6bOeFL2rX4PbVE02VW1Xtm6SCt/xIpA84k9V/ul7Js5VWNI2TctKPumRcfxWufyvQdl38Fhji9l3ymYj4aDS9n3kKN2XDEjPip0KdIExrWcKU2urKyM11Wipnm9Z26rKrGq51RV1YWFhXEbS0tLnftRFPq6iOs6MkrZl8dLtMeLAGXfmWMwVxL+XKbsa4Aa+UY9VphzOGXbugJx5TviBsq+hBBCSLxsxuQab3PAfhBCSGdivJgs65OAMSG6cvBOufPKmxmZxcrBOwtvgsQq+8Ii4xX9RJ1+g7ysPWBWDu5Kxd9YWwRA2Tdn6ownZd/q97Ao9NxRth6MScCqdRPJH7Giv5d9IgDKvrlTNYaUfdOCsm9adBwvl58JApZ8D+b4rDHHl7LvFMxHw8Gl7BsbteVNm8xpbmtrS0mTqgpr0ba6rIk1QWlubk7Ozc2NhabV1dXO/SiKiOXNJGVfHi/BEKDsK11RtyBG0fq2cClfJvy5TNnXADWOGQQ+3rQ+kLyg7EsIIYTEi8Dk3E4E7QkhhHQkxovJsj4JVAgwJH9ikX31m9b6zW7LDeqZn8rTb7Lb2tPXLaoY3JaKv7G2CICyb87UGU/KvtXvIWrkDtt6Uk4q7WSYP2JFv6HfJwIV5zpgfk2eqjGk7JsWlH3TgrIvCYk5vpR9p2A+Gg6UfaWUi4uLY7lSSilXVlYqJUpzPfNek75MX0+1qX8hXV1Xtu2Hej11rjkR13VkkrIvj5dgCFD2rRyzOjQpiKGg7Fsbyr4GMI6lpuuUVVd3CeLKd8QNlH0JIYSQeBGg7EsIyYQ2F5Nb17bbuvZ4I6Zvsuzw2CcBbUL0T//vTzAyDxsxyr5STm5A2mTfsuqaRe35uqlU8TfWFgHKvllTZzwp+1a/h6iRO4rWq1NBp2xdF2BYN6H1c5s+EaDsmz1VY0jZNy0o+85OlGI6h05F0c9I11nXBR3H60iH99pEwJLv0THHV1VM64Oi8xC9X7t27fI+gd7XJH0TzL5Q9p2Cnx/DwaXsu8FRO66ofY2mpElblFVIlXLyRdCybfXtlWCpS57q86FLP4pEPFPoRFzXkUnLvrbg8eIVAcq+0gUwjouyghg2+jivS/hzmbKvAWocK2XrUPYlHaDsSwghhMSLwORaVATtCSGEdKTpxaQSfSUmsq/tRl0X4besTwKYln0vWb2HkWmkJPsWVfY1qxbo1QrK2pNycgPd/Km9rlT8jbVFAJR9c6bOeFL2rX4PUSN32NZTqEm6qnUTyx+xoufvPhEAZd/cqRrDIcu+topPZo4zn1dhqxRWtC7gTiSl7NtM9gWmBdQm67ogokl8AUu+R4ccX6diWh/YJsfNvu3Zs8fLBPr8/Pz49VL2LYSybyRElI/6xqXsG9v1SeH5iy0n6fLj0tLSOFeqPFbUlpTTAqetUquUk9yrn/Oo9fR7V136YeZ32zUo4hqnJGVfHi/BEKDsOzNGbUCNc3ug+LyNsm8plH0NUOMeAAIfb1ofSF5Q9iWEEELiRWBybiiC9oQQQjrS9GLy4No2m9YeK/n34NrjTcZj130SAGXfoUTssq8tbDepbZUrbJUzisLlz5Fp+3ONACj75kyd8aTsW/0eFoWtkoltYqyoCnBRJJI/YkV/L/tEAHHLvig55nxU4cyRqjEcquxbVnXM9vOuRdHkPMuFSErZt1j2NT/LlFyii9lN1nVBRJP4ApZ8jw45HsZ7aauYFgp1DuNTPO5jH10xx5ey7xSUfYdD1rIvmQVxjVNUsi+ZBXEdLwKUfZ2Ma5OCGDYo+5ZC2dcANe5ZIfDxpvWB5AVlX0IIISReBCbnhiJoTwghpCNNLyYlpkXe5bVleiVfJQT76JMAKPsOJVKTfcsm0fUbRDBuFBW151psMPbnGgHKvllTZzwp+1a/h7Ywc4da3qSyrxmJ5Y9Y0d/TPhFIWPaFI3nSNXqlxxioGsMhyr765K+O/qUp/f2DJU+qHFnnCxQuRVLKvvVlX9ukaZN1XdBxvNZ1fscnCHiSfetUTNOr+tn2WUfIML/UqMbQHDtzvbm5ucLxLWpTSilXVlZmPnPUOVGTfZg/QW5+UUVvu6gvbTH7Qtl3itb5qOin4WEcK2XPFx0HddZtS8JSUVdcyr6HHLXjCifHRm4grutIyr6Rg7iOFwHKvs7Gtm5BDBuUfUuh7GuAGsdK2TqUfUkHKPsSQggh8SIwuRYRQXtCCCEdaXoxKTEt+6pkuElbRtmXMQjquh7EAAAgAElEQVTZt81kr36jyJT1VHv65LPrqpza/lwjAMq+OVNnPCn7Vr+HqJE7ytaDcaPZXDfR/BEr+gRUnwhY5C9zHEKCgmPUVxXOrsRY6bFqDIco+6LguFLnTrZJ4FhEUsq+9WVf9TlVR8i2reuCjuPl8jNBwJLv0eGYbFIxzQw9d5vtqNAl4iK5Usr2sm/dNm3P191H0WuzHZNl71FbzPH1kO/rnL9Q9i0I/Rhvsm5bEpaKuuJS9o2NzsdFjiCu60jKvpGDuI4XAcq+Tse3TkGMqu18kfDnMmVfA9Q4VsrWoexLOkDZlxBCCIkXgcl1iAjaE0II6UjTi0kl8m4EsBWzk0g71h4ve+qTACj7DiVSl32LpCe1fZHsK+W0sOeair+xtgiAsm/O1BlPyr7V7yFq5I6i9ZTEUCVIJZg/YqWOLOMDAaQp+xZNhlTJZ/pyfT2TupUYi0QuOBK1XFA1hkOTfZWAVXd8UJJPiyqg+xRJKfsWy75FoX8hpcm6LshZ9pWyfsU0PRfry1QuL7qGkXK6wq5C5d7FxcVSkVft11ynqk0TfXv1+qr2YfviZdmXMdV+bX1ri9kGZd8pnOSjMjkDmP2bkNJ+7d5k3bYkLBV1hbLvwEBc15GUfSMHcR0vApR9vYxz2TlY1fq+SPhzmbKvAWocK2XrUPYlHaDsSwghhMSLwOS+qQjaE0II6UjTi0kl8+qxY+25ZW3ZVk99EkA32fd5286amfy8cO8+b8Kqvp+Xv+Xt4/+HFmmL4sK9+6LpY+qyr76uGXUmEW1inwsq/sbaIgDKvjlTZzwp+1a/h6iRO1CQN2zbF7WZWP6IFYHmE3uu9puk7GuTJ+tUh7Q9D9SrMllWiXFubs5a6TEGqsZwqLJv3ZyFknyqxtycMC4KFyIpZd/6sq/tb7DJui7oOF5HOr3b0whY8j0c5PimFdN0qdb84oUZKysr43XML13Y9q+oEnGr2tQx+1RX9lX7MHONKRWb7RYta4P53lP2nSKY7JtRZfhUcCn7bnDUjis6Hxc5griuIyn7Rg7iOl4EKPt2HtOmBTFsUPYthbKvAWocK2XrUPYlHaDsSwghhMTLZkyu8TYH7AchhHSmzcXkbkwmj3Zbllfd0OrSJwG0l32PW39C4aTlubsuci6rmmLxG9998fj/oUVaPU465dTx66fsW/smTO2J3v+fvfuNlW67D7v+S0oSqpqkNVJl1RerfgYLUSDEaiXLAdwTLPvUqlTlhY1V3SBX3Ohap4ruDdhw36FlxPWjI0TgkUyCVduAZXT6KFLhYl5cqHCvGCEFMMZS2jp1ckoqogIVad2gpE7cavHizG/Ob36z1t5rz/639t7fj7R175lnZu89s/bZZ87M96zRGeZ08W8u59ZnX1Qa4iNC3faGFkSIfdesZDyJfdsfQyk4d0jm51RTILXw8wdOBUnEX34c5iQNEZjI+WyJTbND2q/bZplMrdteJplj3sdfNWgbw63GvmPO7OuXIUNSYt/897WOkZ2Z2wfWXa47hIrexA+SON/LgOf40hnTlhD7lsSYQ8e+lt/Wpfx6iX1PzBb7pv5gqct1L1XR+WhqQ8a+tf1+0vu4WCOpa5yIfSsndR0vQYh9hxzXxt/LJPPzO0Zi3xbEvo4UHCtN1yH2RQ/EvgAAAABGV+Mvk037FEQui31teOtD19TlQ0W0IuOExFvYx1pj36Vr+R67VBAh9l2zkvEk9l0/qfN5w9oEScRffhzmJIXxZEkwZtdnpcKz0jjLx4HEvkfVxr76mEgmpPOXt11XLoxOL0Xs2/64x3j62KduW3LdIVT0Jn6QxPleLrzPXWdMS82wvt/vs3+oYWmgb/dVz8k3NzcXxb5t69RjQmPg1PXbttH1j0dSjyOx76gmi31zi/250OW6l6rofDQ1Yt+NkbrGidi3clLX8RKE2HewsS2dECOF2LcRse9CSV3nOwyD2BcAAADA6Gr8ZbJpn4LIZbHvYb3x82998+RyncnWX/6J1z5z8uLTR158Kbm+p8/fPLmersdGxCIS3/Gud2dnzbUzDtvr6LpSt8ldx0bNT5+/ebZ/ennXfez7eBD71kO6f9//69L+UQZBhNh3zUrGk9h3/aTO5w1rE0SWEfu2xZNzxb4+xCL2Pao69tXx9IGhjp9Ic0hqr9s2M+PQISmxb1nsG2P5GOWuO4Se4/UHB3jMVZDE+V56HJeSOd+mZkxruo79vut6nfv7+4ti37Z12u/b1L/72+92u+Q29Fzjl9QxmXpsiX1HNVvs2/QJGiXXvdSCo6K+hox9/4+B1jOUwY4PSwqeU8f4+Pw790kXpesZaf9rsYnY14957hN/ajxmpK7jJQix7yjjXKMF/1wm9l0oqet8h2EQ+wIAAAAY3SW/TP68nL649y8PukfN+xREuse+GqC+413vLrq+DWbt8t4PfPAsbvWLbqM0pLWhr18uiX1z2/NLl30c4vEg9q2HXPZ9/7dE5Osi8icz/x5EiH3XrGQ8iX3XT3gRegpBZFmxb4zpeLJkdki7vrZZJvVru257WWq/YiT2NaqOfWM8n+nJLnb8cteRxDGQuizGYUNSYt/y2Nd+77aF+qnrDqHneA35czBI4nwvPc/xpTOm2ZlxU+dpH8Wmvld8CKRjeGns27RO/293d3fHfdR1+vuU24YPh/3xlbpNan8u4ddL7Htisti3ZLb3Lte91IKjor6GjH1rM8ix4UnD8x57POp5sumPp0rWM9L+12L1sW/uD1tSvw/VeMxIXcdLEGLfUca5Rgv+uUzsu1BS1/kOwyD2BQAAADC6rr9M+tBXlyGD36Z9CiKXx742Ts0tNnbVGXBTl+nXn3jtMyfbEHmMZDWm/fSzL56tx99Go91PP/vi2WV+vU2xr+5P233zMxDn9nHIx4PYtw5y2YtIf15EfldE/p6I/GU5j36DCLHvmpWMJ7Hv+gkvQk8hiCwv9o0xHU+WzA6Z+nd/nS4zMeb2y69zTm1juNXYN8b0WPsx9f8uDeObW8eQISmx77KsPfZtc7gPo24Def6xJ/Y9MXnsG2N+tvcu173UgqOivoh9O5KC406PfX3umwsxm75HxiJ1/R65+thX3Pkr90kptR4zUtfxEoTYd5Jxr8GCfy4T+y6U1HW+wzCIfQEAAACMrusvk78mp3Hvv3P4+ucn2qcgMu7Mvhrb+jBYZ7fVmFVcNJu6rC2k1W195MWXikLekutofOsX/fdL93GIx4PYtw4t32NN/h95PIZ89BuE2HfVSsaT2Hf9hBehpxBkobFvLp5smx1SL2+bZbJ0Jka/X23rnUPbGG459l0iYt9l6Tlef2/Ix16IfTfHP/bEvidmiX1jTP/BUpfrXmrBUVFfQ8a+f3Sg9Qyl93GRIgXnbn2urN8DNzc3yesR+24n9m37g7Zajxmp63gJQuw7ybjXYME/l4l9F0rqOt9hGMS+AAAAAEbX9ZfJKA/Br7/szWF257i+nCAXxL5t4am9vGvc2rSNS0Nav56SbaXun9/ekPt4yeNB7FuHw2P3Fy5Y/mcR+W0d18PyW/IQ/f7n9ntTt4P1KBlPYt/1Ezn+gc8l55A5lyUJUnnsOzTZYHjWdn+JfZeF2HdZKnoTPwix7+b4x37C588WsW/BHyx1ue6lDuN/LyK/fFj+W3l8/vqXV3z53z9cdmXG/yflIYD7jzpeXlsk0+uYyJHT12GOi40zr6+vj3/YplF6CrHv+mNf/8eWd3d3yevVesxIXcdLEGLfSca9Boefy/+bPPy8+mdmfuy7IPZdKKnrfIdhEPsCAAAAGN1mYl+NU/3svhq7yiFUtbGrzpKbusze5tKQVmcctrf5xGufyYa8uu2m69iwVq+nMwfb7fn7n9vHIR8PYt86HB67n75g+e/kIe7VdfyuiPwDEXl6WIh9V6xkPIl9108exvcTctk5ZI7l50Tkvx9j8EcUhNh39druL7HvshD7LsvWY1/My48vse+JrZ6P3hKRv3hY/gN5fB77mZVf/p/Jabz7YyLys4el6+U1GeVYkZbY18/Mend3F0UePjnDI/Zdf+wb42O8axf7xws1HzNS1/EShNh3knGvweHn8n8jIv+3EPvOZe7DYFJS1/kOwyD2BQAAADC6oWJff1kfo8S+b9x/J77jXe/OvkCusasNg/1iZ7fVy/rEvql9sl/repr2uyT2bbqdjZ3f8a53J/dxqMdjSbFv7nETyX+s3VLIZS8i/SER+T05j3z/icO/ByH2XbWS8ST2fXyscstGzx9z+pBcHvsG6f7G3hCCEPuuXtv9JfZdFmLfZTmM1y/IQzT2Y+ax+IOHy0ov7/3YC7Hv5vjxJfY9sdXzUZj7gcegRjlWpOX58u3tbfHvnzPHvn+qguWnZAOxb4ynYy1uzGs+Zg7b+lGZ/1j5U/IQbH2lw/X/LxH5cy3X+a+E2LdK5ufy35CHP1CZ+/grXf4H2UDsKyt8vVWW9zor2hH7AgBQryt5fN/3asb9AIDeLol9S5cx9imIXB775sLVVIzqQ9lPvPaZZMjaN/a1t9PL/XXs7XR9flu5+2Jj3k8/++Lx/us+2dl+c7HvUI/HWmJfkf4f1zmG6+vr7EfzWXLZ9+cX5SHw9ZGvCkLsu2ol40ns+/hYNS0bPH/MqU/sO8RzmksE2Vjsu0VtY0jsuyyH8fpP5OEN4SEQ+47oMF7/u4j8FXmYWVL90cNlTZf/lSEfeyH23Rw/vsS+J7Z6PgpzP/AY1CjHirSElqlZXHO3mTH2/YA8fDJcLUsNJnn87ZjrzL01HzOHbX1J5j9G3pSHCU5+rcP1f0dE/seC6y069pUVRpcxnvxcnvu4u2TZdOwrC329VZb3OivaEfsCAFCvII/PH8OsewIAPXX9ZbL1l2qzjLFPQaRf7FvTYsPaVHw79/7NvdQQ+9qPuIvx8WPtdrvdZa/wjERfpB8p1vtDIvJ3ReTzch75qiDEvqtWMp7Evo+PlXD+qAWxL6rUNobEvstiPu71Lwz0GBL7jqiiuC5IJvZlWfeSOB6nPiaJfStR0fkIwxnlWJHE+UNpiHl9fX1y+c3NTRQ5/z1v5pl9cWrwxzr3uoMcxny/31d/zEhdx0uQbufpvykiT0bZk3l0jn1FlhldxsjP5Upkx0cOx9eaXm+Vus53GAaxLwAA9Qry+HtLmHVPAKCnGn+ZbNqnILKe2PeN++/Ed7zr3ckXxT7y4kuz79vcS42xb+4Fbn1BXBf/Io693F7P8x+j52dDsJenjhspeGGr5Xss5U9LPvJVQYTYd81KxpPY9/GxEs4ftSD2RZXaxpDYd1lM7Pt7IvJbAyz/UGaOfaXhzfslz9YVY1Vv4gdpOd9j/Yh9T2z150eY+4HHoEY5VqQhtNTfA31ct9/vk0EnsW9Vxny8s7/v137MSF3HSxBi39wYrSq6jJGfy5XIjo+s8PVWqet8h2EQ+wIAUK8gj8/Rwqx7AgA91fjLZNM+BZF1xb5v3H/n7Jf/937gg7PvUw1LjbGvvrhjX/jOvZBjXzRP/bu4F3py67HbSt3ef/TeTLFeEDmPfVnWtbQh9uX8UaHVxr4sy1+arDH2lYbHYiXx6Gfl4Y+jhlyqjH1FljtbV4xVvYkfRIh9t47Y9wSxL9ZglGNFGp4/7na7KPIwY2vudvZ3U2Lfqoz2mOtxoYt9baD2Y0bqOl6CEPsWHSdNx8oSossY+blcibZzw6peb5W6zncYBrEvAAD1CvL4HC3MuicA0FONv0w27VMQWV/sy1Jv7Jtb9AVxfREz9/F4/mv7Yqa9zL4Y6tdtL9OvfWBROkPBiC8iBSFW2Dxi3wfC+aMmq4x9sX5bi30lcW6qQQXx6Oyx79pm64qxqjfxg3C+3zxi3xPEvliDuQ+rKsnyfo+cytxDUyWp63gJQuybG6NVRZcx8nO5Em3nhlW93ip1ne8wDGJfAADqFeTx+WOYdU8AoKfWX5JnWnKCCLHvVpYaY1//IpGfccAv/kUfS1+kvL29Pa7Hf1SevY5dj599o4JYLwixwuYR+z4Qzh81IfbFIq059iUe7aS62Hfps3WNPF5dBeF8v3nEvie2OjN8mO0RxxjmPqyqJMv7PXIqcw9NlaSu4yUIsW9ujFpfz1pSdBkjP5cr0XZuWNXrrVLX+Q7DIPYFAKBeQR6fF4ZZ9wQANiaIEPtuZakh9tXAwYYH9oWbuV488uFFBbFeEGKFzSP2fSCcP2pC7ItF2lLsSzzaqLrYd+mzdY08Xl0F4Xy/eSOc70uev6wm9hVhZnhUZ4IjbHlkeb9HTmXuoamS1HW8BCH2zY1R6+9NS4ouY+TnciXazg2rer1V6jrfYRjEvgAA1CvI4/PCMOueAMDGBBFi360sNcW+/gUklZuhILe+VPSw3+87z1BQYawXhFhh84h9Hwjnj5oQ+2KRthT7Eo82mj32zS1Lna1r5PHqKgjn+80j9j3BzPBYgwmOsuWR5f0eOZW5h6ZKUtfxEoTYNzdGq4ouY+TnciXazg2rer1V6jrfYRjEvgAA1CvI4+8jYdY9AYCNCSL9Y993vOvdx1/C3/uBD57826efffHkRafPv/XN2aPXrS61xb72RRr74qIPQnSxLyil/t1fp0uQktsvv84JX0QK4mKF3H1mWe7Shti37PuU88ek+sS+Qbq/sTeEIEL8tXVrjn1zC/FoUnWx79Jn6xp5vLoKwvl+84h9TzAzPNagccy3Spb3e+RU5h6aKkldx0sQYt/cGK0quoyRn8uVaD1O1vR6q9R1vsMwiH0BAKjXlTz+jnc1434AwOYEkWFjXxE5+bf3fuCDJ/9G7Nttee8HPhg//eyLq4197QuJ9gVI/8KPDxX08v1+3/gij39D0Ycnuf1qW29iHUMLIuexL9ajZDyJfR8fK+H8UYs+se9cghB/bd6WYl/i0Uazx75rm61r5PHqKgjn+80j9j3BzPBYg87ngS2Q5f0eOZW5h6ZKUtfxEoTYNzdGq4ouY+TnciXazg2rer1V6jrfYRjEvgAAAADgBJHhY9+nz988/pu4F4yIfbuFviKyith3aHo81UDGeREpiBD7rlnJeBL7jkPWf/4YE7EvFmnNsS/xaCfVxL5+zNTSZusaeby6CsL5fvOIfU8wMzzWoPC7f1tkeb9HTmXuoamS1HW8BCH2zY3RqqLLGPm5XIn8yWFgUsHrrVLX+Q7DIPYFAAAAACfIgLHvR158KYpI/MRrn4lv3H8nPn3+ZhSRk9l9NfbVf7NLKhL217OxcNs6fIj8+be+mVyP7rcuNq799LMvHu+Dvd4b99+Jn3jtM9ntNq2z5P75GZHf8a53E/uev3AzybbayDgvIgURYt81KxlPYt9xyPrPH2Mi9sUibSH2jZF4tEBVsa99XJY6W9fI49VVEM73m0fse4KZ4bEG7d/4Dce1iMSbm5uidSyJLO/3yKl0efw4XuYRhNh3qjEffTtt+LlchcnGWyo47qSu8x2GQewLAAAAAE4QGS721TBWw1SNYW0U+/m3vnkS3frFx7B+0XWXrMPPOGwXjWp9lKuLBst6n1L7kdqvknWW3D9i36IXbibZVhsZ50WkILKM2NcHKX4WiBL29iVv4q5ByXgS+45D1n/+GBOxLxZpK7FvjMSjLaqLfZc+W9fI49VVEM73m0fse4KZ4bEGBd/57TNWX/I6xdiur68vfv1Dlvd75FS6PH4cL/MIQuw78NGRHfPRt9OGn8tVmGy8pYLjTuo632EYxL4AAAAA4ASR4WJfP3OuBqt29lo7o64uqRl39Ws/S7CIJPfBryO1TRvu2ujYh7R2O/42dr1Pn795sl27H03rLL1/+vj5WYGJfesi47yIFETqj31z0U+XNyD8OvxMTk36vNkxt5LxJPZdP1nei9DEvlikLcW+xKONZot9hyYVvJGqKnoTP0jifC8tQQ/L8pfE8TjkMWm3lbPo2DdGZoZH1VrHven40di87TieWpfjOkWaz0lb1uXx43iZRxBi34GPkOyYj76dNvxcrsLch8GkpK7zHYZB7AsAAAAAThAZNvbVQFVn833Hu96djHlzM9z62Ndev8s6NNL9yIsvJa9rr5Nbnj5/83id937gg2dR8aXrLL1/xL7LIOO8iBRE6o99xb1Bkpu1qcmlb1r0fbNjbiXjSey7frK8F6GJfbFIa4x9hyaVvCEcI7FvCdnGeHUVJHG+l0oeJ4zDjy+x7wlmhscaNI552/Fjw3LLH5P+dQV7ub2e5/8I6ubmJrme3PeAXBiWyvJ+j5xKl8eP42UeQYh9O4/hUvFzuQpzHwaTkrrOdxgGsS8AAAAAOEFk2NhXI19dPvLiS2exb1swm5oJ11+nNLrVSHfo2NfO3Nt1nSX3j9h3OWScF5GCyHJi36aPOLQz+emiszf5N4+b3hC2b6akbrfb7U7erNE3WfybJ7UoGU9i3/WT5b0IverYVxp+frPUvzQh9m0nBY/jVIh928k2xqurIInzvVTyOGEcfnwnfP5srSL2ZWZ4VKpxzNuOHz3u7HGbCylTs1P75dKI3d6+6XWQUofb4hzHS/3HSxBi385juFT8XK7C3IfBpKSu8x2GQewLAAAAAE4QGTb2ffr8zZMXIT/97Itnsa8GwTrrrr2ND19zMWzbOuzXGs/aENkGwzbc9UvX2LdkncS+6yLjvIgUROqPfdtmN7FvGPslxnzs2/ZmSup2+qaMXkfXUevMvyXjSey7frK8F6FXH/timdrGjti37DGUSr4HiH2XpaI38YMkzvdSyXGNcfjxJfY9wc8PrEHR2EvmdQdd9A+O9TUKH0yKO471a/t6gr3Mvtbh120v06993N73k4pkeb9HTqXL48fxMo8gxL4XjeMS8XO5CnMfBpOSus53GAaxLwAAAAA4QQaOfW20qpflYt/UUjqzb8k6dL90sV/7oNYvGut2jX1L1tk19vW3Jfati4zzIlIQqT/2jTH90a5+dhRl38zQ6/g3LUrfTMndTmdF0X/P7cvcSsaT2Hf9ZHkvQveJfYN0f2NvCEES8VduPLBMbWNH7LssxL7LUtGb+EES53uZ6dzunyM3fRJGE7uOWv+IbU5+fIl9TxD7Yg2Kxl4yrw/61xX0E4Byi48uLf2D4tvb2+N6/EzX9jp2PbpetbJ4syZdHj+Ol3kEIfa9aByXiJ/LVZj7MJiU1HW+wzCIfQEAqNeVPP6OdzXjfgDA5gSR4WPfj7z40kmg6mNfH7J++tkXj7fRWWz130pj2NQ6fHicW6/eThcNey+NfdvWWXr/7OzExL71ko3HvjGmZ/D1/L/nYt/SN1NSb3bsdrvjune73UUfbziVkvE035u/LCJ/ccTlt4XYdxayvBeh+8S+9nt5SkES8VduPLBMbWNH7LssxL7LUtGb+EES53uZ4dye+5SKrpGOX499Hkz4+8CPL7HvCWJfrEHR2It7nUE/+UdcODlXvOn/CHll8WZNujx+HC/zCELse9E4LhE/l6sw92EwKanrfIdhEPsCAFCvII+/I4dZ9wQANiaI9I99a1xsYKzxr41n596/ORZi33EIse+R/xhC+7US9+bFkLGvvkGj67i5uZnw3ndTMp7me/MXReTjIy/EvjOQ5b0ITeyLKrWNHbHvshD7LktFb+IHqST2Ffd8Nxf5tEk93+0b/KyNH19i3xOcj7AGRWMviUjSBpwq90lCufXZWdn1Mv9ah75GkbostV8xri7erEmXx4/jZR5BiH0vGscl4udyFeY+DCYldZ3vMAxiXwAA6hWE2BcAZhFkpbHvG/ePMw775SMvvjT7vhH7rodsNPbVaMG/6SHmzQp9s0Sj2/1+f/bmiX/TovTNlNSbHX6G4ZojiJLxnClWmNMEj3xdZHkvQhP7okptY0fsuyzEvstS0Zv4QSqLfW30k2LDInF/qKbPdXXZ7XbJy/STLTQUSj1H15kD9/v9yfNxXewshnZf/L/7mYZreK7tx5fY9wTnI6xB0dhLSyRp/9jCn0vFnFP9+pquk5vF3W6rbb/8OkvJ8n6PnEqXx4/jZR5BiH07j+FS8XO5CnMfBpOSus53GAaxLwAA9QpC7AsAswiy4tj3jfvvnL2I+t4PfHD2fSL2XRfZaOwbY/sbGj5gsEtuZl97WW69/jq5y2tWsn9bjH1DCJtaZHkvQhP7TsSfB9uCsRR7+xqCrDG1jR2x77IQ+y5LRW/iB0mc72WGc3tJFNsW/ZTGvvp8W39O2PXq820Ngv0fxtlF+cv1eXZufy/5+TQkP77Evic4H2ENisZeMpGkPe/Z85U/p/mZ1/Vy+wcSqcjSv+bhz4m5/Wpbb+H9xbkujx/HyzyCEPt2HsOl4udyFeY+DCYldZ3vMAxiXwAA6hXk8XfcMOueAMDGBDFviK4x9mWZPvbd6DK0IHIaK0ilL85pPKCLf9PDRgl3d3fHN0k0esh9HGHbmym5Nzsu/ZjkqZWM5wZj37DRZUmIfSeQC6q6BLt+HXbWxjbX19eLi4Pbxo7Yd1mIfZelojfxgyTO9zLTuT31x2sa75R+nHfTH8XpZfqcOBUJ393dHddrZw1Wdpu6b/q1DZByn7yh152T3z6x7wnOR1iDWY4lqeD81kSImXLmHI9Ztl1C6jpeghD7zn1ITIafy1WY+zCYlNR1vsMwiH0BAKhXkMfXvsOsewIAGxNEiH23skwU+2IYQRYS+9ZGY9+5ZxlrUzKefG+iQsS+E9DHScOrS/6IIfeHFGPdbm5tY0fsuyzEvstS0Zv4QSqKfWOMyZl0Y8yf1/UPNfR5bEnsG+PjH9/FGI9hr/5Xt+XP636/fOxr/0hE15FbuvxBydD8+BL7nuB8hDWY5VgS4s2lmnM8Ztl2CanreAlC7Dv3ITEZfi5XYe7DYFJS1/kOwyD2BQCgXkGIfQFgFkGIfTezEPsuShBi34toADFndFCiZDz53kSFiH0noI9T0x8t2NnNxcVWqY95V00fLZ+6nf3o9xgfg6/UDJFzahs7Yt9lIfZdlnfIYggAACAASURBVIrexA9SWeyr/Ky9Q8e+Nu7Vbeg5XK9/f39/sh9Kv/axr/0I8Y3HviXPX4h9K1HR+QjDmeVYEuLNpZpzPGbZdgmp63gJQuw79yExGX4uV2Huw2BSUtf5DsMg9gUAoF5BiH0BYBZBiH03sxD7LkoQYt9ObIRQ+6y+MRL7YrGIfSfQFOTGmJ4pUswbzLnY169X3Dkzdbvb29uT6+g6apv5t23siH2Xhdh3WSp6Ez9IBbGvPie1f2ih+yGHMNbHvzGeB8Exlse+/g9AYjw952tUrOd0/YMNezu/nzb21X3z96kGfnyJfU9wPsIazH1YVUmImXLmHpoqSV3HSxBi37kPicnwc7kKMYSwmUXqOt9hGMS+AADUKwixLwDMIsiCY1/JhC7veNe7j9f5/FvfPF4+9/7OvRD7LkoQYt9VKxlPvjdRoT6xb5Dub+wNIcjCYt8Yz8NbceGVZQMxvY6PwXKhlt7Ob9ffTkMxO0NkTdrGbumx79XV1exvmk25XF1dLTr2lYYZUFe8hP4PXW9BKoh9dZuppWmmdV3sbL9Nsa9fn78s9YdwGvumlqaZff12c/dpDn58Rzjf2/ubQ+xbiUBUtEZzH1ZVkuZz0pbNPTRVkrqOlyDEvnMfEpPh53IVwgYXrAuxLwAA9bqSx+dgVzPuBwBsThDzhuhaYl+Rx+CX2JfYd6GCuFhBeNNiVUrGk+9NVKhP7DuXIIn469LvyymlZvD1/L/nYt/Sj2BPhWW73e64bv1Y+Nq0jd3CY98rmf/NsjmWKxneFLEv5hOkktg3xsdzpy424lU+vvWfTtE2i28qHtZZe2OMZ+d4u05dr5+xXdzPE8sHyqn7NDU/vsS+JzYVFMVIVLRScx9WVZK64s2azD00VZK6jpcg3c7Tq4t9Zbg/tlvKEgZ43ABsF7EvAAAAADhBVhD7fv6tbx4vs3Hv0+dvEvsS+y5VEGLfVSsZT743USFi3xn4j3a3Xyv9eozYV2M0XYcNyWrRNnYLj30xHGLfdQtSUeyLafjxJfY9QeyLNZj7sKqS1BVv1mT2T6iocZG6jpcg2459AQDdEPsCAAAAgBNkZbHvG/ffie/9wAcbY9+nz988i1yePn/zbL3+en47S1uIfRclCLHvqpWMJ9+bqBCx78g0qPWz54qJcjW+1ejWzvKofLSrgXDbrLyp2NfPMGz/rRZtY0fsiwNi33ULQuy7OX58iX1PBJl/Nr85ltD/oUNF5j6eal5wLrBkl1oEIfYFAJQj9gUAAAAAJ4isK/Ztm9nXfu0Xv16/vONd7579PhP7bkYQ6Rf7SsObQnPNypiajXKrSh4DvjdRIWLfCUjm3K2hrv/Yd7vkZva1l+XW66+Tu7xGbftF7IsDYt91C5I430ul5y0Mw48vsS8AAFULQuwLAChH7AsAAAAATpAVxL6p5b0f+OBZ3Jtah/13jYb160+89pn4xv3pTMBz32di380IMmLsKyLx9va22zvpA1hT7Ht9fd1rdsuSx4DvTVSI2Hciu93u5Jx9fX198u82vr27u4s3NzcncW8q9o0xHq+XW6+dJdjGvjrjsL9+LdrGjtgXB8S+6xaE2Hdz/PgS+wIAULUgxL4AgHLEvgAAAADgBFlh7Kuhb1vs62/nY187Y3DqsqUtxL6LEmSg2FdneVS5j4hHuVxE10XJePK9iQoR+26U/uyY4w9FSrSNHbEvDoh91y0Ise/m+PEl9gUAoGpBiH0BAOWIfQEAAADACbKC2LcpwPWxbyr+9evx/07sixkEGSn2zc2u62d7TIWsdqZJ+zHyuo3Ueu11UtvWr+329/t96z7ZWSbt9WI8/Yh7XVfp/bS3s9fT+2hn05Qe0XTJePK9iQoR+26Unvv8ObUWbWNH7IsDYt91C0Lsuzl+fGd6/kzsCwBAmSDEvgCAcsS+AAAAAOAE2Vjs+4nXPhNFJH7kxZfiG/ffiU+fv5mNf4l9MaMgI8W+GsLaj2L3AawudgZHH7naZYjYVxeNZ9v2SWPf1O1T6yu9n7n7qOsh9sXGEftujD3X1jqrb4zEvihG7LtuQYh9N8ePL7EvAABVC0LsCwAoR+wLAAAAAE6Qjca+qYWZfQkKKxJkoNg3t+jsjBrg+mhVr2evY29nA7AhYl8bkZXsk9++nYl3v9+fbatknan9setVGvymZj8uVTKefG+iQn1i3yDd39gbQhBi39VrGztiXxwQ+65bkApjX2n5Q7IptylyOkO7Pp/2f8zR9Ed+qfXMyY8vsS8AAFULQuwLAChH7AsAQL2u5PF3vKsZ9wMANifIxmLfN+6/E9/7gQ8eL/v0sy/Gj7z40vH/iX1RiSAjxb4+LMjNkCvmjXy9jp0N2G5jiNg3FR502aemdd/f3xetM3WfUpcR+2LD+sS+9ntuSkGIfVevbeyIfXFA7LtuQRYU+8qIwW/TNu1zbn1O6/eD2LczYl8AAMoEIfYFAJQj9gUAoF5BHl8vDrPuCQBsTJAFx74sxL4rFmSg2FcD1dvb28HC2tw29OvcddqC3D77lJq51667a+zbdD+JfbFhxL6oUtvYEfvigNh33YJUHPva57qpT80YY5tNdB/0eW1uP1LP32vi94vYFwCAqgUh9gUAlCP2BQCgXkGIfQFgFkGIfTezEPsuSpCBY98YT4NflYpkPfsmfyoe9rGvxgL+OqWxb8k+dY19S9Zpb5O6jNgXIPZFndrGjtgXB8S+6xZkIbFvjPEsstXr3dzcnD2ntpdJwXNQSTyf9fR5uj5Hvrm5SV6P2LcIsS8AAGWCEPsCAMoR+wIAUK8gxL4AMIsgxL6bWYh9FyXICLFvjI9hgZ2lN/dRvTaMbfo4X93GbrdrvE5p7FuyT11j39L76fevbT2XfvxyyXjyvYkKbT72lcQ5RJdcKDW22kOsKbTdd2JfHBD7rluQhcS+qZl9RdLPT33oq8vt7W3rNv1if05dX18ft6HPbVNq/xnj94vYFwCAqgUh9gUAlCP2BQCgXkGIfQFgFkGIfTezEPsuSpCRYl/7hr2NBHxIYGNgZWNejW3tNuy6U9fpEvu27dMlsW/J/fT7l1rPfr8n9sVWEfs2xL7SEl+NpfYQq4vr6+uLZk1vu+/Evjgg9l23IBXHvqnFPg+VxM+R3CdTSMs5P7c9jX39bL76vFrDY6v2nzF+v4h9AQCoWhBiXwBAOWJfAADqFYTYFwBmEYTYdzMLse+iBOkZ+05BGkJdNCsZT743USFi38x5T0OpS/8AAI8zSxL7YkTEvusWZEGxb+4Pzmxwa/9wLrWk4ly7rpzb29vGGNgi9i1C7AsAQJkgxL4AgHLEvgAA1CsIsS8AzCKIi31Z1r2kEBRWKQix76qVjCffm6gQsW/mvJeLofxs4qmQ1c6abgMs3UZqvfY6TbOm2+1rFNa0T3bWdHu9GE/jMB+Ytd1Pezt7Pb2PGvrq0jWabhs7Yl8cEPuuW5CKY9+258up640V+/pzrl08Yt+i5y/EvgAAlAlC7AsAKEfsCwBAvYIQ+wLALIIUBjBYL4LCKgUh9l21kvHkexMVIvbNnPc0hLUzNfoAVhf7Ee1NwdUQsa8uGs+27VMuLLNBsl1f6f3M3UddD7EvJkLsu25BVhb76vn9knNi7n7rOv3Mwnou93+sQexL7AsAwICCEPsCAMoR+wIAUK8gxL4AMIsgxL6bR1BYpSALiH1xuZLx5HsTFeoT+wbp/sbeEIKMEPvmFp1lMRdoiQmmbEClt7Ox7RCxrw1uS/bJb9/OxLvf78+2VbLO1P7Y9SoNflOzH7dpGztiXxwQ+65bkJXFvjHm/yikKQAWOf+5ofSPU+zPhxgfz8s+Aib2JfYFAGBAQYh9AQDliH0BAKjXlTz+jnc1434AwOYEIfbdPILCKgUh9l21kvHkexMV6hP7ziXIBLGvj65KPnpdr+PDKr3OELGv/Yj3S/apad339/fFHzHv71PqMmJfTIDYd92CrDD2jfF8BnX/cyO3rhSdqd3+fGjaB2JfYl8AAAYUhNgXAFCO2BcAAAAAnCDEvptHUFilIMS+q1YynnxvokLEvi6E0hkSZYCwNrcNSURW9jptQW6ffUrN3GvX3TX2bbqfxL6YALHvugWpMPbFuPz4EvsCAFC1IMS+AIByxL4AAAAA4AQh9t08gsIqBSH2XbWS8eR7ExUi9k1EtDb4ValI1rORbioe9rGvhrP+OqWxb8k+dY19S9Zpb5O6jNgXEyL2XbcgxL6b48eX2BcAgKoFIfYFAJQj9gUAAAAAJwix7+YRFFYpyECxr8ZTutze3g516BTLffyv3a9nz56N/hHBNX0Mcck+8L2JChH7JiLaGB/PtXaWXn/+1cWGsbnr2G3oR67nrlMa+5bsU9fYt/R++v1rW09bPJwalybEvjgg9l23IMS+m+PHl9gXAICqBSH2BQCUI/YFAAAAACcIse/mERRWKcgAse/NzU0ywLpk1sQ+UiGa37fnz5+PEuJeX18f7y+xL9AbsW8morXnF/tHFf5cZ2NgZWNejW3tNuy6U9fpEvu27dMlsW/J/fT7l1rPfr8n9sXYiH3XLQix7+b48SX2BQCgakGIfQEA5Yh9AQAAAMAJIhKvrq5iCIFlo8vV1RVBYX2CDBD7igupfMQ1pz4f117TNi5VMp4hEPuiOpuPfacgDaEu0trGbqTzKbHv8hD7rlsQYt/N8eM7wvme2BcAgOEEIfYFAJQj9gUAAAAAJ0hi1k+WzS5BUIsgMlzsa2eZzF3HzhSZ2paftTEV0PqPck/NSpm63m63y866m1tnjKezQOqy3+87b+P29vbkujc3N8nHyG+vT4hXMp7EvqgQse8EZIBzzNa0jR2xLw6IfdctSOJ8L5Wc2zEOP74zPX8m9gUAoEwQYl8AQDliXwAAAABwruTxRTYWlitBLYIMEPuWBLr23+1iP0Ldr0cXGxH7uFaXGC+PfUvXmfr30m3k7pud/bjkMeqqZDyJfVEhYt8JCLFvZ21jR+yLA2LfdQtC7Ls5fnyJfQEAqFqQbj+jiX0BYNuIfQEAAAAAwCIEGSD2jTEdzNqATC+zIbC9TANZH7bqdWI8nWFXaUR7e3vbGPLqdv112tbp2dvr/Wvbhv1aZwROXaZf63ZT+9ZVyW2JfVGhPrFvkO5v7A0hyMJiX3TXNnbEvjgg9l23ICPEvv65dNMnZowl9+kUdr+ePXvW+/nppfsxJ78vxL4AAFQtCLEvAKAcsS8AAPW6EiYVBAAAOAoyUOwbY3oWXLtev24b1d7d3WVntpVDEKvXubm5ad2+agtx29Zp+X0qjX11G3YWX3//7fpTkfSlM2+WjCexLyrUJ/a136dTCkLsu3ptY0fsiwNi33ULMnDsm/sEiNSnZYyp5NMpnj9/PkqIe319nX0uXQO/L8S+AABULQixLwCgHLEvAAD1CvL4+nSYdU8AAAAqEGTA2Fc1zVprLSH2Ta1Tvx4r9rX8troqGU9iX1SI2BdVahs7Yl8cEPuuW5CBY19xz/dyzx3n4J/nLnUbffnxJfYFAKBqQYh9AQDliH0BAKhXEGJfAACAoyA9Y1+NEXa73dkb4pKIfe1HEtvraCDr12Pt9/vsbGM3NzcXxb5t67y9vT2JgVPXb9tGKn4uDaL1MmJfbAyxL6rUNnbEvjgg9l23ICPFvvZ5cu46/g/kPD8Tbyqg1eeu4p5n+uew/nq73S47625unTGePn/WRZ//dtmGPi/Xxf+xnl13bl8u5feF2BcAgKoFIfYFAJQj9gUAoF5BiH0BAACOgvSMfe0b636x4W7Jdfyb/V2uc39/f1Hs27ZOHxX4f/e3zwUKuY9ntjO2+dvYy4h9sTHEvgf+/NQUgo0lF13Z/Xr27Fk2PBt7P6bUtm1iXxwQ+65bkIFj35JAVyT9fNQ+T84937Q/O3LPe2O8PPYtXWfq30u30eW5dNNjdCk/vsS+AABULQixLwCgHLEvAAD1CvL4Wm+YdU8AAAAqEET6x74xxrjb7bJvvOt6RU5n2kq98e7fyE99fHHpbGT2uk2xb9M6/b/d3d0d91HX6e9T6WxkPtpL3Sa1P12UjCexLypE7BvzYdPUH3NeEl09f/58lBD3+vq69fw9pbZtE/vigNh33YIMHPvGmA5m7fM/SfwMsJflPiVDzHmz6RMtbm9vB/+UjNQfqNjb+z+cG+pTMnS7qX27lF8HsS8AAFULQuwLAChH7AsAQL2CEPsCAAAcBRko9i15g3ysdSOv5DEn9kWFiH3jeeyvH92e+iOIqfkwa6nb6Kpt7Ih9cUDsu25BRoh9Y0zPgmvX77dho1r9GZFb9vv98To3Nzet21dtIW7bOi2/T6Wxb+7nn4+K/Xpzl13CP/bEvgAAVC0IsS8AoByxLwAA9QpC7AsAAHAUhNh31Uoec2JfVIjYN57PUNh0HR95eSUfEV86a3rpR643rTPG0xkXddHZGbtsw8+a7oMzu+7cvpRqGztiXxwQ+65bkJFiX9U0a621hNg3tU5x5+GhY1/Lb+tSfr0jnO9Lnr8Q+wIAUCYIsS8AoByxLwAA9QpC7AsAAHAUhNh31Uoec2JfVIjYN5YFuu7+nsSxufXoYiPi1MfH635eGvuWrjP176XbyN03G4SVPEal2saO2BcHxL7rFmTA2FdDVn9Okkzsa8/d9jp6jmw6t9k/elB6Hr25ubko9m1bp/5BhsbAqeu3bSMVP5cG0XoZsS8AAJsShNgXAFCO2BcAgHoFIfYFAAA4CjJR7It5lIwnsS8q1Cf2DdL9jb0hBBk49o0xHcymPp7chsD2slz8JVIWat3e3g4ef6VmKra3L53psWv8pdtN7VupttsQ++KA2HfdggwY++ptU4s9d5dcJ/dHFiXXub+/v+h837ZOP/u6/3d/+yH+uCP12BL7AgCwKUGIfQEA5Yh9AQCo15U8/o53NeN+AAAAVCEIse+qlYwnsS8q1Cf2nUuQEWLfGNOz4Np1+fUt4WPd/eNhl7E+1j0VSXeNv9rGjtgXB8S+6xZk4Ng3xhh3u102YtX1y+G8rf+fmsXXR7F+PTGex7l6Lrw09m1ap/+3u7u74z7qOv19ym3Dh8P+j0dSt0ntzyX8eol9AQCoWhBiXwBAOWJfAAAAAACwCEGIfVetZDyJfVEhYt+E0o8sX0Lsm1qnfj1W7Gv5bZVqGztiXxwQ+65bkBFi3zaSOJdhOv6xJ/YFAKBqQYh9AQDliH0BAAAAAMAiBCH2XbWS8ST2RYU2H/tqyOpnbZRM7GtnN7TX0UA2NfujsjMqKg1mb25uLop929apszNqDJy6fts2UvFzaRCtlxH7YiTEvusWhNh3c/xjT+wLAEDVghD7AgDKEfsCAAAAAIBFCDJw7KuhVeojg2uW+7jgoa4/l5L9I/ZFhTYf++r1UosNd0uu4z9avct17u/vL/5Y96Z1+o9i9//ub5/7WHf/cfW62J9B/jb2MmJfjITYd92CEPtujn/siX0BAKhaEGJfAEA5Yl8AAAAAALAIQQaOfTXOuiT2vb6+PoZjUyP2JfZFVYh9D3a7XTZi1XXJYRZb/f/ULL4+ik2do32cqyHspbFv0zr9v93d3R33Udfp71NuGz4ctrMc28codRmxL0ZC7LtuQWaIfTEvP77EvgAAVC0IsS8AoByxLwAAAAAAWIQgA8a+NkrrGvv6cAzDKBlPYl9UiNi3kCzgjw7WpO2xJvbFAbHvugUh9t0cP77EvgAAVC0IsS8AoByxLwAAAAAAWIQgA8W+Gvrqf33se3d3V/RR7bqO3JvsInIyQ+V+v48xns9aaaNhnfXRz/ZoA+PUjJFN+1w6w+TNzU3yPtgZK+16h1YynsS+qBCxbyEh9p1U22NN7IsDYt91C0Lsuzl+fGd6/kzsCwBAmSDEvgCAcsS+AAAAAABgEYIMGPvu9/tjIGtjXxvG2kWj3q6xr7+eD3110bhXt2/Xq7GtXubj3bZ9TsW+uf2wj0Xq35vuc18l40nsiwoR+xYSYt9JtT3WxL44IPZdtyDEvpvjx5fYFwCAqgUh9gUAlCP2BQAAAAAAixBkoNhXpWLf1GWenWU3R1zEG2M65LXX9ev3MwH7IFhv07bPTXGwbiN1mb8PdobfMZSsl9gXFeoT+wbp/sbeEILMEPtiWm1jR+yLA2LfdQuSiX1Z1r1McL5vQ+wLoKt3SgXnT5az5Z1Ng4ZBBCH2BQCUI/YFAKBeV/L4O97VjPsBAABQhSAyfuybCiD8v3eJfTWctdvLLXpdvZ5Gtvrv9/f3Mcb0TL1N+1waB/uo2G83d9lQSsaT2BcV6hP72u/bKQURYt+1axs7Yl8cEPuuW5DC8z3Wi9gXwFK87W0/9Ll/62f/pRi/9zpLBcsrP/Pj3xWR/3Du42IDghD7AgDKEfsCAFCvII/v+4ZZ9wQAAKACQSaKfe367aKBa5fY10axpbGv3n6328Xb29vWeLdtn/vGvm33aygl40nsiwoR+6JKbWNH7IsDYt91C0Lsu3nEvgAW5J0iEn/j11+bPXRleT3+xq+/xuy+0whC7AsAKEfsCwBAvYIQ+wIAABwFmTj2VT7uvTT21eh2t9u17ptGvrrYbTXFvql99te3X2tgnLostY3U/RpKyXgS+6JCxL6oUtvYEfvigNh33YIQ+24esS+AJWF237qWhc/uG6ThD+5ZOi2h0yMPABgTsS8AAPUKwu9RAAAAR0EmiH2bZt/1M/tKQ7jrb6Psbe3i12PjW38/czP15vY5FQfrLL5+sY9Fatu5+zWEkvEk9kWFiH3j+TlliHPEkOvqquSPKvpcfwpt+0LsiwNi33ULUni+x3oR+wJYGGb3rWhZ+Oy+gedA/R2eR4S5BxMAcETsCwBAvYIQ+wIAABwFmSD2tZdLJlzb7/cXx74xnkdxuZmFNQy+vb09uTwVlTXtcy5C87MH++2kbtN0v/oqGU9iX1Ro87Fv7o8H+pIRzzdtiH0vRuy7PMS+6xaE2HfziH0BLA2z+9a1LHh2X2LfARD7AkB1iH0BAKhXEGJfAACAoyADx76oS8l4EvuiQpuPffU+7Pf7GGOMu90uiki8u7tr/8YvWO8cse8atI0dsS8OiH3XLQix7+YR+wJYIGb3rWhZ8Oy+xL4DIPYFgOoQ+wIAUK8gxL4AAABHQYh9V61kPIl9UaFNx746o62d5Vxn+tXYV0wMbO+zj3g1Etbb5q5n901ETmYW1uDYzzZsw2Od1dzPZq6zqd/d3Y02g/rNzU3yPrQ9NpdoGztiXxwQ+65bEGLfzRvhfF/y/IXYF2NIfpoEy+zLKJjdt65lobP7EvsOgNgXAKpD7AsAQL2CPL5eEmbdEwAAgAoEEWLfNSsZT2JfVGjTsW/uNmKCVcmEATYQtqGvX9piX78+H/rqonFvKlDW2FYv8/Gu/Tq1zVTsm9uP6+vr7H1IPTaXahs7Yl8cEPuuW5DC8z3Wi9gXKzL3txMcGff3GGb3rWhZ6Oy+xL4DIPYFgOoQ+wIAUK8gxL4AAABHQYh9V61kPIl9UaE+sW8wy5SCjBT76uy4dgZbcbGtncXWf61hb5eZfe0MvamQ117X76efCdgHwXob3R8b6lpNcbBuI3VZ22PTR9s6iH1xQOy7bkGIfTdvRbFvn5lHWepbLjH3txOcHmNZhNl961oWOLsvse8AiH0BoDrEvgAA1OtKHt/3vZpxPwAAAKoQRIh916xkPIl9UaE+se9cghTGX9LhPKsBbS60tdGuvUxDWhsI526X+ncNZ2M8jYRTi15Xr6eRrd9WaqZevy4b/pbGwT4qbnts+mgbO2JfHBD7rluQwvM91suc739bRL47wGJ/Huau83si8jvy8Eb0XxeRPzLA8Tz3Q4mBCLHvavQYy1LM7lvRssDZfUeNfVOf5OJ/h5OW3yl1SX2yi7/tXIh9AaA6xL4AAAAAAGARghD7rlrJeBL7okLEvvH0jc7UOvzlYt4MzYWxknnDtOnfS2Nfvf1ut4u3t7et8W5qu3b7fWPfLve7VNvYEfvigNh33YIkzvfSf0ZOlsqXzPn+cyLypwdY7LbarvvPisjfEWJfGIdjh2NgBXqMZTFm961rWdjsvqPFvrvdLvsz+O7uzn+PnH2dW1J/BDo3Yl8AqA6xLwAAAAAAWIQgch77sqxrKXyTgTcaUJPNx742sE0FqpL4/rbX3+/3Z7dvW6dfh9LoNjUzkqeRry72Tdmm2FfpTMZ3d3dn17dfa2CcuqztsemjbeyIfXFA7LtuQRLneyk4t2O5/PiOcL63Pz9L/G0h9oXR4djhGKhcj7Hsgtl9K1oWNrvvKLFv7g9d9fdDe3nua/+7nsbD9o9FU9uYA7EvAFSH2BcAAAAAACxCkMI4DetF7IsKbT72lUy8r/GsJN6kFPcmZ9PMSF1i3xhP32S1iw+AbXzr9y83U29u/1JxcOpjXaXgDdy2+12qbeyIfXFA7LtuQYh9N8ePL7EvatPh2OEYqFyPseyE2X3rWhY0u+8osa9kfl/T3wmbZudtu23qunMj9gWA6hD7AgAAAACARQhC7Lt5xL6o0KZjXzsrr1+6xL4xnga/l87sq3xoawNbS8Pg29vbk8tTb7amgl/ddm4mYD97sN9O6WNzibaxI/bFAbHvugUh9t0cP77EvqhNh2MneQz4P+zyz6867sfJ89alEDl/7i2JP26baD+mwOy+FS0Lmt138NhXf/8t/V6Twtg3xsffh5s+BWYOxL4AUB1iXwAAAAAAsAhBiH03j9gXFdp07It6tY0dsS8OiH3XLQix7+b48SX2RW06HDtnx0DukxO6xrp+PRrXXV9fLyL8TT0GukwZ/PYYy86Y3beuZSGz+44W++b+mDTzPXL2dSr21T9kIPYFALQg9gUAAAAAAIsQhNh384h9USFiX1SpbeyIfXFA7LtuQYh9N8ePbwXPn4l9cUJ6xL7iQjn95IXS8E5pVGfD3tRltfKPQ4ynnzShseBE+zEVZvetaFnI7L7Mpx8VWAAAIABJREFU7DsAYl8AqA6xLwAAAAAAWIQgxL6bV0GsAHjEvqhS29gR++KA2HfdghD7bo4f3wqePy8y9tXwU5fb29uL1mPXsYSIdAoyQOzbNh63t7cnj/3Nzc3x3/zY7na75GU+vNOw2EZ+OkPwfr8/RoB2sdGt3Rf/736m4bZjRa/ng0E/M2jputuuk9v3HmN5EWb3rWtZwOy+g8e+Td9/+m/2cr1u6W1T150bsS8AVIfYFwAAAAAALEIQYt/NqyBWALw+sW8wy5SCEPuuXtvYEfvigNh33YIQ+26OH98Knj8vLvb14aNkAsiu69EA8/r6etPhr/SIfS8JV3XR2X9LY18NhjUstuvVUE+DYDurrl/c/T7ZRtP+NgXNfj9iTM/sW7Lukuvk9r3HWF6K2X0rWhYwu+8osa9+z/jZfe15xH/v+K9zob6dpdzfdi7EvgBQHWJfAADqdSWP7/tezbgfAAAAVQhC7Lt5FcQKgNcn9rVvmk8pSIfYl2W5ywznU2Lf5SH2XbcgifO9VBCOYDx+fCt4/ry42FfkNMbSGV1thFVC4y0bpKYu2xq5/LlvjPE81rVjlQpeU5eVjI3OXJuKhO/u7o7rtbMGK7tN3Tf92ka0ej0fDep1Wx7D5KL7W7Lu0u2n9t1cPilm961rqXx231Fi3xgfQ//UYs8rkvleyi2pWYFTi34v+vWPgdgXAKpD7AsAQL2CPP7uFmbdEwAAgAoEScQK2JYKYgXAW3Xsi/Ui9sUBse+6BSH23Rw/vhU8f15s7Ns0s2qM8Tjzqy42+iydPVaDMY1QNSy28aXOIrnf748Bql30tnbf7WytuVle5wqOpWfsG2NMzqQbYz7M1vuuY1oaYuv46H7rem5ubo7b8o+j3y8f+9rx0nXkFnvdpm3oYu93ybpLt5/bnx5j2Qez+1a0VD6772ixb4zpWbH9jL16edv3rg/um64rxL4AsHXEvgAA1CsIsS8AAMBREBMr/OZf/eX4q8/vWFa0/OZf/eXSNxl4goyaEPtikYh9cUDsu25BVhz7+nAyM+Nk9vqpJRfWLYkf3wqePy8u9i2JYlORl0h6FlhpiH01GNbj165XozENTlOBqy7KX64BWW5/24LmMcjlz33P1uVn7R069rVxr25DI229/v39/cl+uPt5FvvaGLBv7OvDQmuM2DcTMk6O2X3rWiqe3XfU2LcG9/f3yVB4SMS+AFAdYl8AAOoVhNgXAADgKIiJFX71+V1886M/ybKi5Veft88sVUGsAHjEvlgkYl8cEPuuW5CVxr65cLHpo7OJfYl9u0gdLxo6+sA0d1lJUKoz9aYi4bu7u+N67azBym7TB6U24tXr+SBM3PfIVKRH7Nt0P/b7/aBjE2M8m0k5xtPzj46bRts6TvZ2fj9tMJsbm8LHsDH2LVl36fZz2+sxln0xu29FS8Wz+64+9pUJnrsQ+wJAdYh9AQCoVxBiXwAAgKMgidj3lz71avyVZz/HsuDllz71KrEvlozYF4tE7IsDYt91C7LS2FdceJaazVMkHzKmZuFcC3+fKnj+vMjYN8aYnEk3xvTxFuPls8fqzL0xxmMwqv/VbfnZhf1++djXxl+Xzh47FukZ+6YWG6u2zbocY/PY+PX5y+zjqWOtsW9qaZrZ1283d58yj2Fj7Fu67pLr5LbXYyx7Y3bfupZKZ/ddfew7BWJfAKgOsS8AAPUKQuwLAABwFCQR+/7Ks5+L3/3G11kWvPzKs58j9sWSEftikYh9cUDsu25BVh772tlLc9dJIfad1GJjX+Vnhh069rVxr25jt9vF3W53vP79/X3yuNWvm4LSNcW+MT7G0br4cYjxPL7154q2WXxT8bCdXTn12PlZmfV2uo3U2PhtNN2nxGPYGvuWrrvtOrnt9RjLIQw2u+/1h99zerw8vb5oPXYdd1/5+OwB7pRLpbP7EvsOgNgXAKpD7AsAQL2CEPsCAAAcBSH2XeVC7IuFI/bFIhH74oDYd92CrDT29WGan/U0RmJfNcL5vuvzl0XFvhrG+llV9T7v9/uz+DfG8yA4xvLY10amej/tMa7hpQasGp3a2/n9tFGm7lvTTLFT6nDszHIMoFyPsRzEELP73nzyfckIvmus69ezf+vlY0i8lfC3wtl9iX0HQOwLANUh9gUAoF5BiH0BAACOghD7rnIh9sXCEftikYh9cUDsu25BVhr7xpj+6HkbOIqLIC1i315WHfvqY5haUrO9+sXOiNoU+/r1+cvsbLw6K62frdYuTTP7+u3m7tNUhNh3NXqM5VB6z+4r+j3z7U/F+L3X491XPv7wvfzh93Raj84ObMPe1GVrXiqc3ZfYdwDEvgBQHWJfAADqFYTYFwAA4CgIse8qF2JfLFyf2DeYZUpBiH03j9gXB8S+6xZkxbFvjKfRri7Kf5273dr4+0Tse5ndbpeNeJWPbzXKVW2z+KbiYZ21N8bT2YT9OnW9ejvdhv6bj33tNpru0xQ6HDuzHgNo12MsB9N3dl/R79+n143Xu316GszffPJ9Z1GvLrsnb09etnvy9pNZfzUs3j15+3FdOkPw/q2X4/6tl89+xult7b7bWYX13/1Mw1MFx5XN7kvsOwBiXwCoDrEvAAD1upLH932vZtwPAACAKgQh9l3lQuyLhesT+84lCLHv5hH74oDYd92CrDz2VTbe1TBSv267/tr4+0Tsi9p0OHY4BirXYyyH1Gt235Io1l9HF539tzT21WBYw2K7Xp1ZWIPg+29/KrlNETmLfe02mva3LWhe4ey+k8e+/o8qUn940dWQ67oEsS8AVIfYFwAAAAAALEIQYt9VLsS+WDhiXywSsS8OiH3XLcgKY9+7u7uzWVFjPJ8FVb9OIfbthdgXvXQ4djgGKtdjLAfVd3ZfH+aKiW9tdKuz5qYu03XYWNhfpjP1piLhu698/LheO2uwLnabum/6tY149Xp2tmB73Y3N7jtp7OtDX1360vUQ+wIADoh9AQAAAADAIgQZOfZ9+WMfPXtR/ltffWP2GLaWxT4uX376WWJf4AGxLxaJ2BcHxL7rFmSFsW+MMRnTiAuApSGyIfbthdgXvXQ4djgGKtdjLIfWa3ZfH9PqEr/3erz7ysdPAl0/26+GtiWxr525VwNcXc/NJ9933JafXdjvl499NTi2+5tb7HU3MLvvpLGvuD862u12D+N51/5aV8l6iX0BAAfEvgAAAAAAYBGCjBj7PnnhheybIUOGrXMsH3r/+3vfBx9Cf+1LXyD2BR6sMvaVhjeIWZazzHA+JfZdHmLfdQuSON9Ly/lhKTSi0eX6+vrk36XhXEjs24t93EsQ++JEh2OHY6ByPcZycH1n901Fv/u3Xh489rVxr25j9+Ttcffk7cfr33/7Uyf74aNfH/vq17XEvhXN7jtZ7KvPK+wfHelMvxr7io7Bfn8yJj7itc9v9NMMUtebCrEvAFSH2BcAAAAAACxCEBkn9rUhq49kU5cvadH70Df2HWo9xL5YodXGvli2tjEk9sUBse+6BVlx7Is0P77EvqhNh2Nn0mNAGgLJm5ubwbe3hj866DGWY+g8u6+Gsbsnb0/OpLt/6+Wz+DcVBHeJffdvvXz6x3kmABYTFd8+vT5Gwf52ufjX7pu/T1MvlczuO+nMvpnvj2OkK4lzi7hA2P8hk12IfQEAB8S+AAAAAABgEYKMFPvK4YXzb331jZPLv/XVN5KXv/7qKycvuL/8sY8m1/e1L33h5Hp+PTYmTv27n03Xh7b2cnu93PqfvPBC9jFouk9d1kPsiw0i9kWV2saQ2BcHxL7rFoTYd3P8+BL7ojYdjp1JjwFpiH1FJN7e3g66PWLf4V0yu6/kAkwTy9oY1y52tt+m2Nevz19mZ+PVmYI19k0tTTP7+u3m7tNGZvedLfa9vj7E2uYPBXQc9FxiZ/j1X2vYy8y+AIAEYl8AAAAAALAIQUaIfTXILQ1YfYCry4fe//6zCNcvdhs+oNWlbTuvv/pK8XZKI922+0TsCzQi9kWV2saQ2BcHxL7rFoTYd3P8+Fbw/JnYFyek8tjXB3Ua29nZN/Ggx1iOpfPsvvF7r8fdk7dnI15dfHyrUW7pLL6peFhn7fWzCaei3buvfPx4O92G/puPfVOBcuo+bWB231liXw19/TlDEucYe5mea/xM4qnbTYnYFwCqQ+wLAAAAAAAWIciIsa+NdXOLzvQr8jBrb+4y/VrDXDvDb+prG9y+/uorx3X6qNbfRr+2M/76yzTU9bMCd71Pbesh9sWGEfuiSm1jSOyLA2LfdQtC7Ls5fnwreP686NhXMn9gOUb4uYaZXkvIwmLf3Ljc3NycHBN3d4+/z97e3j4EoW42YI0A7+7uLlrvbrd7CEL3+xhjOkTW2+t1xtRjLEdzyey+LOMtM8/uO3nsa79/M98vycts7Ht9fZ29zhyIfQGgOsS+AAAAAABgEYKMGPuWzFb75aefTYbBNtS1we23vvrGWYT7ra++cVzPyx/7aON2couPipv2pS3SLb1PxL5AVp/YN5hlSkEmjn2lYzwx9na3oO0xJfbFAbHvugUh9t0cP74VPH8uiX1fEZEnLdeZ7fFsWoZ8jrHx2Pc/FpF/Zc5jIDemGu7aAM8Hubpo3KtjaSPc/X5/cllqvNvW6yNie33dbw2Cp5AZy7ldNLtvbvn5z/2Z+Nd/+Wdnj2aXusw8u++ksa/GupL52SCJ87u9vp4j7O3b1jkFYl8AqA6xLwAA9bqSx/d9r2bcDwAAgCoEGSH2zcW59t/08q6xb24bxL7EvliVPrGv/d6eUhBi39Vre0yJfXFA7LtuQYh9N8ePbwXPn0ti339eHvbxP5V89Dvb4ymJ5xIaVPoZGNFO0s99f0JEvicib4jIj85xDIjkfwcXeZwpNxXy2tsrncVXb6dhrg+C9TYl69UYUI873YbI6WzBNzc3IzxC5zJjObshZ/f99V/7t6OIxBf/7L9I9HvhMuPsvpPGvpI5d+js3CLnv/fqZT7WTy3EvgCAA2JfAADqFeTx97gw654AAABUIMhIsa+GrX52Xw1c5RDUfuurb5wFt6nL7G1Ssa/OJmyvo/vw8sc+elxn22zDug4Ncu1lui9tkW7pfSL2BbKIfQvo/ST2nU7bY0rsiwNi33ULQuy7OX58K3j+XBL7ioj8ojzs5z8Ukc/JefQ72+MpHZ7D+JlZNfJSdpZGv+7cOm38Za+jt9Ov7ayQqX2uheSf+/5Ph3/7roj8goi8a8pjwI+LLj6+TY2hXTTu1etp3Ns23qXrtTP3yiHs1f/qOvxxN/JjVqNBZ/f9N/7cH48iEn/wB39f/OmX/gTRb8dlxtl9J4t9/fnXLl1i3xhPz/nM7AsASCD2BQCgXkGIfQEAAI6CjBT7fvcbX49PXngh+8K8DVw1yvWLnRlXL8vFvj4ktkvbv9sAOLe/9jp2Pbl4uOQ+EfsCWcS+BfR+loQyqTdKNW6w67IxjY8fJPHGqP6bDzBswKHr3O/3vfajLfSZQtsYEvvigNh33YIkzvfS8xxvZ5IUE7JNKRdF2v169uxZ8jpT7Mec/L5U8Py5NPb9F0Tkd+VxDH30O9vjKZnIyj+38D//xX2P2OPFLvpcJHU8lczymPt3H6nWQvLPfX9SRH7T3Y+nIvIjUxwD/nG9vb1NPgcsjXJ1nbvd7rguOxP0pbGvjXv18t1uF3e73fH8PFUU2DCWsxt6dt/v//7vO44F0W/3ZabZfSed2XetiH0BoDrEvgAA1CvI42s5YdY9AQAAqEAQGS/2zUWvGt/a5fVXXzm5jp1ZtzT2TQW9flt+f2x862fx1f/3QW/Tv3W5T8S+QBaxbwF3X5NLjPkIxu6Pv1xDlrYYRiMLDW5skOM/NrXPfrSFPlNpG0NiXxwQ+65bkMT5Xnqc43PnuKn/qCEVRfp9e/78+dl1hnB9fX28v8S+Rf62iPwXIvLzBcu35fz4+kfyEP3O9nhKJp7UsHK/3x+PBR/Yijk+NOa0wafljyf7h0e6/dQsj/q1Ptewt6vRYd/+voj8HRH5P0Xk10Tkr4nIN0Tkt9z4f1ceIvDXxr4/qbG2wa/KjXWKvb24c6Uf79L1+j9Ii/H0/Jc7vsZw2OYvyEOkPcRScp4oXX5RROJPvfhj8eaT7+u9/LE/9ofPfvb9wA98f/zpl/5E/Bt/7d+cPaatffn6L/15fdz8jN1jIvYdALEvAFSH2BcAgHoFeXzdIMy6JwAAABUIIuPGvktbRM6j4iUuxL5YOGLfAu6+Nka0VtNHVdt4tiSG0etoAGFnpry7uztu6+bm5uL9KAl9ptK2PWJfHBD7rluQgWNfyZxrp4zLcvS8PmZ4PMU2+vLjW8Hz55sOy6+IyG/L4/OD74jI3xWRT0uFsa+d2bd0VlZ/eclMr/65id+n1D427ffcDvv2IyLyh0XknxKRf1pE/jkR+bMi8jvm8fkH8hD7/i8i8q+OfQzkHjP9vrdj5Wc418U/B/R/QJb7t67r9Zfb42/KPzA7bPNGRP7XgZYu54vG5Qd+4Pe9dfUnn3zv5z/3Z+IQy4/+6Dvi7//9/9jxcf4Df+AH4w//8D8e//1/70Ozh7RLWF75mR//7tve9kOfk2kR+w6A2BcAqkPsCwBAvYIQ+wIAABwFIfYl9p0/VgA8Yt8Cej99PNE0I6J7fM6CltTHKbfFMBrl6L/Zj0HWdfiA65L9yC32umNrG0NiXxwQ+65bkJFi36aYTK/jz4men4k3FdD68E3Pwf7nh7/ebrfL/ozJrTPG8xkzxZy7u2zDz+aZ+/nktzdEmOn3ZUHPn39CHmZ7jfIQ+f6/8hD5qt6PzaWPp2TGRszYd30O4P/9/v4+G/v6mN7vk71NyX7PTfLPfb8qj4Hv74nIGyLyx6c6BnKPmR0Xe+7z57DcHz3oucOfN3Pnj5L12uewfv+nfr5Z+P09tXeKSPyNX3+tU5Aqme/fF975w/Ftb/vBKPIQ+f7IjwwX+ea2KSJx/9bLx+vdfeXjD8fR0+uT219/+D2N6/DrmWP5jV9/TfflnVMdAAfEvgMg9gWA6hD7AgBQryCPv4+HWfcEAACgAkGE2JfYdzGxAraD2LeA3s+22DcVPfjbptZVGsPYMEIOMcRut4u73e4YYqRim677kVuIfVEhYt91C5I430uPc3xJoCuZc6CdmdKvRxcbw+VmuIzx8ti3dJ2pfy/dRu6+2Z9RJY/Rpfz4jnC+H+v5y9dF5P+T88j3uN056H1tm+01N7t/GztbtD+eUp9cYEPylcW+V/IQ+f4jEfmiiOxqOQaQlxnL2b3tbT/0uVd+5se/O2R4+33f932DRr5dY1+NendP3r642HemWX1FiH0HQewLANUh9gUAoF5BHn8fD7PuCQAAQAWCCLHvGhdiXywcsW8BvZ9tsa8GLDpLmY1cmtaVimFseKuX+RkUYzyNsjTYuXQ/Lg19xtA2hsS+OCD2XbcgifO99DzHp4JZey7Uy2wIbC/LnSvFnGdT5109X9/e3jaGvLrdpnAytU7P3l7vX9s27Nf6Bx6py/Rr3W5q3y7l17GQ2PcnRORvSTryPW53Du7+Nh77uZhcj/WmPwrK/bGRfiqBXZfftr+NvWxBse+bIvLvisg/WdsxgLzMWM7toll9bXh7/+1PHS/7r//ST40azeq6m65z/+1PPfyucgh7c/uh12tb35TLjLP6ihD7DoLYFwCqQ+wLAEC9ghD7AgAAHAUh9l3lQuyLhesT+wazTClI5bFvammaUTfG8xgmdVt7+1R4o9FVn/1oC32m0jaGxL44IPZdtyCJ870McI5PzYJr1++3YaPaklnQ9Tr2I+pz21dtIW7bOi2/T6Wxb26meR8V+/XmLruEf+wXEvt+omS7c5DMcZr7ue5ndvbHQur41zFPHdd+H+zX/t9Tt1lI7PtHROQHaj0GkJcYy9ldOqtvLvb9L7/8r51Ftnq9m0++7/Fn1+Hf7GUiEu++8vHese/t0+vjful2lxL7zjirrwix7yCIfQGgOsS+AADU60oe3/e9mnE/AAAAqhCE2HeVC7EvFq5P7DuXIJXGvjGexrJ3d3fHaEbDqty6YjwNflMz+8b4GOHY2EuvpzMu9t2PttBnCm1jSOyLA2LfdQsyUuyrmmattZYQ+6bWKe5cP3Tsa/ltXcqvdyGxb9F2t8YeX3rMDTkL9Fx6HDtz7zqcHmM5lotn9c3Fvjag9bGvLrsnb0+GvrrcPr1u3aZfbNB7/eH3HLeh4fESYt+ZZ/UVqSj2zf0xx1DXHxOxLwBUh9gXAAAAAAAsQhBi31UuxL5YOGJfVKltDIl9cUDsu25BBox9NWT1M5pKJvbVsNVfRwOWphnPU0Gj/WONS2LftnXqrO4aA6eu37aNVPxcGkTrZcS++e1uUe6TC0pmqK5Vj2Nn7l2H02MsR9FnVt+m8FZE4vWH33N2PRvxamirUa6/7qWxr5/N9+4rHz8Jj2uOfWee1VeE2HcQxL4AUB1iXwAAAAAAsAhBJo59X3/1lbM3XF5/9ZXZ49i25VtffeO4v3PvC7EvNoDYF1VqG0NiXxwQ+65bkAFjX71tarHhbsl17OzpXa9zf39/Uezbtk6NfXP/7m+/2+2S2/Czu+tiZ/v1t7GXEfvmt7tV0nAsLVGPY2fuXYfTYyzH0GtW36bw1oa+9no2uNUIN7ek4tySGPj2afrnlp35t8bYt4JZfUUqin2XjNgXAKpD7AsAAAAAABYhyISx75MXXsi+SfPkhRdmD2T98qH3vz9++elniX2B6RH7okptY0jsiwNi33ULMnDsG+P5TKM+PNTL7cy4qVl8fRSbChh9nKsh7KWxb9M6/b/d3d0d91HX6e9Tbhs+HLazHNvHKHUZsW9+u1iHHsfO3LsOp8dYDq7vrL42vL3/9qc6X2+s2Pf6w+/JrrPm2LeCWX1FOsa++tjZ5yc6I79/zqLPC2J8/Jnvf9bb5yWp5wv6iQl2aXqeY7dl9zV1H+zzFbveSxD7AkB1iH0BAAAAAMAiBJko9n35Yx89viD+ra++cbzcRrQvf+yjs0eyNvQVkWPsu7SF2BcLR+yLKrWNIbEvDoh91y3ICLFvG0nEKZiOf+yJfVGbHsfOlPuXXHxYt3U9xnJovWf17Rv7ami7e/L2i7aZ+jddp59Z+OaT73uISL/y8Spj30pm9RW5MPbVRf9QKTdjv8a9GubaP2zS2FYv8/Gu/Tq1zb6fHJBb7yWIfQGgOsS+AAAAAABgEYJMFPvK4cXwr33pC2f/lpo1V7/+8tPPnryY3hQR6/VT27XX+9qXvhC/9qUvnL1Qr/umoa8uT154ITuz7+uvvnJyXR8s23Xb69ngmdgXOEPsiyq1jSGxLw6IfdctCLHv5vjHntgXtelx7Ey5f9nFz95Zg+vr65OZRqfSYywHNcSsvn1j3/i9/Cy8TQGwXif1b7dPH2aGvX16fXL5/q2XkxFwLbFvJbP6ilwY+9rv8VTIa6+rdBZfPxOwD4L1Njqrb+pTDVLXt1/rNlKX+ftgZ/i9FLEvAFSH2BcAAAAAACxCkAliXw1dn7zwQvY6T1544SS4lcybgHYdPvTV5fVXXzmLbe3tbbjrly6xb277H3r/+7PbT90PYl/gDLEvqtQ2hsS+OCD2XbcgxL6b4x/7FT1/nukRxdBkIbGv/9h7jfP6zJA5Bo0MNxz7DjKr7xCxb/ze46y7uvggt0vsu3vy9oeQ862Xi/ahhti3oll9RS6MfTWcjfHx+z636HX1ehrZijuPpGbq9euy4W9pHOyjYr/d3GVdEPsCQHWIfQEAAAAAwCIEmTD2tRGsXzSw9bGvnanXXqbxrY9m9Tr+axsA+8WGvDrjru6Pbt/HvvZr3efUZX77doZfYl8gi9gXVWobQ2JfHBD7rluQGWJfzMuP74qeP4/yWKWW2mLOtZGFxr6pWC/Gx9hOFx/d2svt9bzb29uTf7+5uUmux29vzmO3x1gOZqhZfVmGWSqa1VfkwtjXfu+Xxr56+91ud/xebop3U9u12+8b+7bdry6IfQGgOsS+AAAAAABgEYJMGPteMrOvvY7OpPv6q6/ELz/9bOObA349+rVf/O1KY1/dvg+Y7T7a9et6c5cR+wIn+sS+wSxTCnJh7CsN5zIfJEyl6Y3TLWt7PIh9cUDsu25BiH03x4/vip4/j/JYNS2XhlFLdX19PcnssLLQ2DcV8OXCWw3v7Pr8YsPc3HrstlK311l9U+ucQo+xHMpgs/qy9F8qm9VXZIDYV3/XLPne8sG+PZ+W/M5qZ+n217dfa2Ccuiy1jdT96oLYFwCqQ+wLAEC9ruTxfd+rGfcDAACgCkEmiH3botvUbLf+676xrw1rfbibut7QsW/qsSD2BbL6xL72XDClICPEvuLChqmsKfYdMrJpezyIfXFA7LtuQYh9N8eP74qeP4/yWEkigNrtdmeh5drZyGxsspDYN7f40M5HgOKel+rX9rG1l3WN+Pzz7SnHzusxloNgVt+6lspm9RUZIPaNMZ5F9br47337fSvufJWbqTe1pGb2jbHbHwWU3K9SxL4AUB1iXwAA6hXk8fe1MOueAAAAVCDIRLGvRrDigl8b0b78sY+eBbEazfpgWG/XNFtwLqx9/dVXTraXio3bYl/7td6f1GV+vcS+QJFNxr7+jUJ9s5KPvb7c0KFGbgwVsS8OiH3XLQix7+b48V3R8+dRHitJPK/J/SGRn7Ux9akGPgqz606t017Pfky7jbr8tu3Hxsd4HoD55xL2dql9m3p2WLn8ue+o++X2rzXsa4r17Dilxl3H7Pb29mTcc9ex6/Hjv+HYl1l9K1oqnNVXZKDYN8bz82zuj0H0+9FH+amfK6lziG679OeQ307qNk33qwSxLwBUh9gXAIB6BSH2BQAAOAoyUez73W98PT554YXsm3Y+2i25nga5TdfRy1Kxb2rxM/vq+lKzAduA2S52tl9/G2JfoAixb8y/GdkWn8T4OHueHN6s9Ns7NxznAAAgAElEQVRIrddeJ7Vt/dpuX8OIpn2qLbJpegO4TW4MFbEvDoh91y1I4nwvLecHLJsf3xU9fx7lsZLMz1Z9fpJ7/qCLDb5ysz/67eX2IReP2udK+rXK7ZcNwFL/btdD7Jvcv+NxkXsOOFfsm5t1dGuxL7P61rVUOKuvSMfYF2nEvgBQHWJfAADqFeTxtaEw654AAABUIIhMF/vmQls7e29qFl/9/9Qsvj64taFtU1hrY94vP/3scT06k6/fbir2Td0ff19St8ntE7EvcETsGx8jCBsplMQnuSjGbkO/zu1HU+yri0YrbftUU2TjPwY2te0muTFUxL44IPZdtyCJ871MFMxhHn58V/T8eZTHShLPa2J8/Nm83+9PfiZrwOkvs3/Qo3KxZm4f7POQ+/v7k3X6/bD74J8b+O3o17ofqX2dMhiVy5/7jr5vZv9Ojgsb/Krc459bX+q5YenxlduvGDcb+zKrb0VLpbP6ihD7DoLYFwCqQ+wLAEC9gjy+nxdm3RMAAIAKBJFpY9/SRRKRLAuxLzZjk7FvbvGBQlN8kooYfOTib+PX0xb72qiiZJ9qimxys7yVyo2hIvbFAbHvugUh9t0cP74rev48ymMlmdjXzuxbMvOqXufm5qZ1e7l98Ntpeo7TNBOwLk2RqL+M2Pds/7JRbclszva5YW58Sv54zG6rbb/8OqfQYyx7YVbfupZKZ/UVIfYdBLEvAFSH2BcAgHoFIfYFAAA4CkLsu8qF2BcLR+ybCAtK4pNcOCMuZNCvc9dpCmG6ftRybZGNX1+X8Dc3horYFwfEvusWhNh3c/z4ruj58yiPlWRiXzE//+eOfVPh6CXPQ5ruO7Hv2f6dHRf2eaH9gzIf6uae29o/9kpFuXb2YL+Npv1qW++YeoxlH8zqW9FS8ay+IsS+gyD2BYDqEPsCAFCvIMS+AAAAR0GIfVe5EPti4TYZ+2pkYKOEvmFtbhv6de46bUFun32qJbLx601FSanbNCH2xQGx77oFIfbdHD++I5zv53r+MspjJYmfq34G19SnEfjLUrP2awSqAbBfh30edUnsm/uEgdz9bLrvxL7jST3+a9FjLC/GrL51LRXP6ity+iYrS78ldHrkAQBjIvYFAKBeQfg9CgAA4CiI1Bn7shD7YtM2HfvGeBqqqJL4xEYyqXjYx765MKY09i3Zp9ojmy4hTm4MFbEvDoh91y1I4nwvK43O8MCPL7Fv82PVtNjnEX72Vl3sHy3pz+ncena7XeO2uj4Padpm6jap+55az9izw8rlx86o+zWW1OO/Fj3G8lLM6lvRUvmsvmv2N0Xkydw7AQCYDbEvAAD1CkLsCwAAcBSE2HeVC7EvFq5P7BvMMqUgA8a+MZ7PgGcv84sNSHLXsdtoC2NKY9+SfaopsmmaNZiZfTEgYt91C0Lsuzl+fIl9mx+r1JKLXe0fHIlIvL29PbuOf16Q+sMjXezP+ktj3xjPQ+TcpyakLtP12JmJiX2HlXr816LHWF6EWX3rWiqf1XfNiH0BYNuIfQEAqNeVPL7vezXjfgAAAFQhCLHvKhdiXyxcn9h3LkEGjn1tvGLDl7b4JMbTmNdHL37dqet0iX3b9qm2yCYV/JaEvrr+JsS+OCD2XbcgxL6b48eX2Be16XHszL3rcHqM5SWY1beihVl9Z0XsCwDbRuwLAAAAAAAWIQix7yoXYl8s3KZi3ylIx6gVaW1jSOyLA2LfdQtC7Ls5fnyJfVGbHsfO3LsOp8dYdsasvnUtzOo7K2JfANg2Yl8AAAAAALAIQRYW+0rmY2GfvPDCaNv58tPPzn6/iX2xMcS+AxNi30G0jSGxLw6IfdctCLHv5vjxJfZFbXocO3PvOpweY9kVs/pWtDCr7+yIfQFg24h9AQAAAADAIgRZSeyry7e++kbvbbz8sY+erPNrX/pC/O43vh4/9P73Lyb8JfbFwhH7DkyIfQfRNobEvjgg9l23IMS+m+PHl9gXtelx7My963B6jGUnzOpb18KsvrMj9gWAbSP2BQAAAAD8/+zdz4s02b/g9c//IOimRHhy4UJcKXN5drXpyZ246N7MVmjJTfdiQGZWnk13k5sLjSuxabA3aW/EpjfCQIvkIIN8aRxmsO94LdCl4jCC9w59FQ0Xnafq5KnIjPydJyNeL/hwb2VFRkRV5Deeqq53nYKHkOJBY9866v3w9NRFRPfJx49nH+OTjx/frejb91jLI/blwYl9adLQNRT7siH2HbcUYt/Jqa+v2JfWnPHaufepUznjWh7Dqr4NjVV9myD2BZg2sS8AAADwEFKMJPb97eefXt9Xb1uu1PvL9991v3z/3bsVgcvVe8vHPzw99T5278+D2JeRE/vSpKFrKPZlQ+w7bil2xL5m3HPl+315rFu6+L+V3McZr517nzqVM67lwazq29ZY1bcJYl+AaRP7AgAAAA8hRYwj9v3917fVfXO4G9UP6D88PW1FwfWIfcW+NEPsS5OGrqHYlw2x77ilGLjfM34j+vr53p9KLiTEvqNxxrU8lFV9Gxqr+jZD7AswbWJfAAAA4CGkGFHsm6PcOvb96ssvdu6vjH/zPvN+fvjm63f7Lh9recS+PDixL00auoZiXzbEvuOWQuw7eSP6+vnen0ouJMS+o3HGtTyIVX3bGqv6NkPsCzBtYl8AAADgIaQYUey7a2Xf/PaufdX7FPvC3Z0T+6ZibinFhWPf+Xy+dY9aLpdHPf8SXl5eev98eXle3377be82tziPWxs6vtiXDbHvuKUQ+07eiL5+vvenkgsJse9onHEtD2FV34bGqr5NEfsCTJvYFwDa9RxvP/d9vuN5AAA0IcWIYt/8vn3bliv57tpO7At3d07sW4aot5TigrHvYrF49wsJEdGtVsP/m76kvsi2Prcff/zxKiHufD5//XjFvmLfByP2HbcUYt/JG9HXz/f+VHIhcUbsa5qcq7Cqb1tjVd+miH0Bpk3sCwDtSvH230vSXc8EAKABKWIcsW+OcT/5+HHvtl99+UUXEd3nn33a/f7rn7pfvv/udbt9Ya/YF25q8rFv/hheXl66ruu61WrVRUQ3n88P3se15BWHrxke3+IYpxi6hmJfNsS+45Zi4H7P+I3o6+d7fyq5kLj91748Hqv6NjRW9W2O2Bdg2sS+ANCuFGJfAIBXKR409t01Zdjb91iOffc9d1/sGxHdh6enu38exL6MnNh38zEsl8vBbXIInKdWr8TbF9DmuDZPjozrFXXr7Waz2c5Vd3fts+u6br1ev7sHr9fro4+xXC63tl0sFr2fo/p45bkcY+gain3ZEPuOWwqx7+SN6Ovne38quZAQ+zLAqr5tjVV9myP2BZg2sS8AtCuF2BcA4FWKkcS+fQFuft+uVYBjE/R+/tmnW3FvX+xbrgAs9oWrm3zse0igGzvuh7PZbOd+8pQRcR3X5um602PfQ/fZ9/5Dj7HrYytXPz7kc3SMoWso9mVD7DtuKcS+kzeir5/v/ankQkLsy35W9W1orOrbJLEvwLSJfQGgXSnEvgAAr1I8WOxrxL5MwuRj367rD2bLFWnzY2UIXD6WA9k6bM3bdN32CrtZjmiXy+XekDcft95maJ+18vn54xs6Rvl2XhG477H8dj5u37kdY+h5Yl82xL7jlkLsO3kj+vr53p9KLiTEvuxhVd+2xqq+TRL7Akyb2BcA2pVC7AsA8CqF2HeUI/blwYl9N/pWwa2ijq3ty6h2tVrtXNk2NkFs3maxWAwePxsKcYf2WX9Oyjk09s3HKFfxrT/+cv99kXT52KGGrqHYlw2x77ilEPtO3oi+ft77tYJ5uIE+VvVtaKzq2yyxL8C0iX0BoF0p3v7bV7rrmQAANCBFiH3HOGJfHpzYt7Jv1drSI8S+ffvMb18r9i3VxzrG0DUU+7Ih9h23FAP3e8bvCvd7wSZwFVb1bWus6tsssS/AtIl9AaBdKcS+AACvUoh9RzliXx7cpGPfHLLOZrN3z4+e2DeHrfU2OZCt91Nar9fvgtgczC4Wi5Ni36F9LpfLrRi4b/uhY/TFz4cG0fkxsS9XJPYdtxRi38kT+wIP4l+P+6wybfaPVX3bI/YFmDaxLwC0K8Xb99PprmcCANCAFCH2HeOIfXlw58S+qZhbSjEQf8VAKFpv2zdluHvINjmaPWWbl5eXk2LfoX3m2HfX++vnz2az3mPkgLiecrXf+jnlY2JfrkjsO24peu73cf9wyFx5rny/L48FwOl87cwpxL4A0yb2BYB2Pcfbz32f73geAABNSBFi3zGO2JcHd07sey8peuKvY0LR2mw224qMyoi1DMvKlXH7VvGto9h6P133Ps7NIeypse++fdbvW61Wr+eY91l/TLuOUYfD5SrH5eeo7zGxL1ck9h23FD33+zjyHs9jqa+v2BegWb525hRiX4BpE/sCAAAADyGF2HeUI/blwYl9DxA9ISvXNfT5FvuyIfYdtxRi38mpr6/YF6BZvnbmFGJfgGkT+wIAAAAPIYXYd5Qj9uXBiX0PEGLfmxv6fIt92RD7jlsKse/k1NdX7AvQLF87cwqxL8C0iX0BAACAh5BC7DvKEfvy4MS+Bwix780Nfb7FvmyIfccthdh3currK/YFaJavnTmF2Bdg2sS+AAAAwENIIfYd5Yh9eXBiX5o0dA3FvmyIfccthdh3currK/YFaJavnTmF2Bdg2sS+AAAAwENIIfYd5Yh9eXBiX5o0dA3FvmyIfccthdh3currK/YFaJavnTmF2Bdg2sS+AAAAwENIIfYd5Yh9eXBiX5o0dA3FvmyIfccthdh3curr6+tngGb52plTiH0Bpk3sCwAAADyEFGLfUY7Ylwcn9qVJQ9dQ7MuG2HfcUoh9J6e+vr5+BmiWr505hdgXYNrEvgAAAMBDSNET+/6jv/tl9xff/rl54PlHf/dLsS+P7JzYNxVzSynEvqM3dA3FvmyIfccthdh3curr6+tngGb52plTiH0Bpk3sCwDteo63n/s+3/E8AACakKIn9jXjGbEvD+qc2Lcr5pZSHBD7msefO9xPBQuPR+w7bilGGPvGnvveer3e2iabz+eD98z83EdXX19fPwM0y9fOnELsCzBtYl8AaFeKt//enO56JgAADUhRxAr//J/+k+4vf1yZEc0//6f/ZDBeECvQoFHGvoyf2JcNse+4pRD7dl0n9g1fPwO0yNfOnELsCzBtYl8AaFcKsS8AwKsU4rTJEyvQILEvD0nsy4bYd9xSjDj2PXWbl5eXg/bxqOqPy9fPAM3ytTOnEPsCTJvYFwDalULsCwDwKoU4bfLECjRI7MtDEvuyIfYdtxRi33fEvgA0wtfOnELsCzBtYl8AaFcKsS8AwKsU4rTJEyvQILEvD0nsy4bYd9xSjDj2rWexWLzbpo/YF4BG+NqZU4h9AaZN7AsA7Uoh9gUAeJVCnDZ5YgUaJPblIYl92RD7jlsKse87Yl8AGvGPw9fOHE/sCzBtYl8AaFcKsS8AwKsU4rTJEyvQILEvD0nsy4bYd9xSjDj2PXUbse/Z7vX1C8DY/L8R8ffufRI8HLEvwLSJfQGgXSnEvgAAr1KI0yZP7EuDxL48JLEvG2LfcUsh9n1H7Hs2sS/AZYh9OYXYF2DaxL4A0K4UYl8AgFcpxGmTJ/alQefEvqmYW0rhfjp5Yl82xL7jlkLs+47Y92xiX4DLEPtyCrEvwLSJfQGgXc/x9nPf5zueBwBAE1KI0yZP7EuDzol97yWF++nkiX3ZEPuOWwqx7zti37OJfQEuQ+zLKcS+ANMm9gUAAAAeQoqI7vn5uUspmYnO8/Oz2JfWiH15SCmJfYkIse/YpRD7viP2PZvYF+Ay/qfwtTPHE/sCTJvYFwAAAHgIKbZ/sGymPSmgDWJfHpLYlw2x77il6LnfR4wzcuUP9fUV+wI0y9fOnELsCzBtYl8AAADgITzHHz+gNibFH68HaMGoYt+4f8hvLjj7iH3ZEPuOWwqx7+TU11fsC9AsXztzCrEvwLSJfQEAAAAATjS62JdxGLqWYl82xL7jlkLsOzn19RX7AjTL186cQuwLMG1iXwAAAACAE4l9adLQtRT7siH2HbcUYt/Jqa+v2BegWb525hRiX4BpE/sCAAAAAJxI7EuThq6l2JcNse+4pRD7Tk59fa90vwfgfL525hRiX4BpE/sCAAAAAJxI7EuThq6l2JcNse+4pRD7Tk59fcW+AM34jyPiXynerr92/jsR8fGmZ8QjEvsCTJvYFwAAAADgROfEvqmYW0oh9h29oWsp9mVD7DtuKcS+k1NfX7EvQDM+i4j/LyK+ij+i3/y189+JiP89Iv6r+50aD0TsCzBtYl8AaNdzvP3c9/mO5wEAAMAO58S+XTG3lELsO3pD11Lsy4bYd9xSXCH2nc/n5b9f3XK5PGt/p3h5eXk9fqk8r2+//bZ3m1ucxz3V5yL2BWjKbxHxf2/m/4yI/yUi/q+I+Juwqi+HEfsCTJvYFwDaleLtv0+nu54JAAAAvcS+NGnoWop92RD7jluKC8e+i8ViK6jNs1qtTt7nKfoi2/rcfvzxx6uEuPP5/PXjFfsCcKTPIuKv4v2/pf/gnifFQxH7Akyb2BcA2pVC7AsAANA0sS9NGrqWYl82xL7jluLCsW9s/t16eXnpuq7rVqtVFxHdfD4/eZ+XklccvmZ4fItjnKu+vmJfgOb849j+XvBfhlV9OZzYF2DaxL4A0K4UYl8AAICmiX1p0tC1FPuyIfYdtxRXin2Xy+XgNjkEzlOrV+LtC2hzXBtVZFyvqFtvN5vNdq66u2ufXdd16/X63arF6/X66GMsl8utbReLRe/nqD5eeS6nqs9F7AvQnHp1X6v6cgyxL8C0iX0BoF0pxL4AAABNE/vSpKFrKfZlQ+w7bikuHPseEujG9r9vW3Hsrv3kKSPiOq7N03Wnx76H7rPv/YceY9fHVq5+fMjn6FT19RX7AjQpr+5rVV+OJfYFmDaxLwC0K4XYFwAAoGli3zPU4dS+lSL3KffR8p9Wv6Whayn2ZUPsO24pLhz7dl1/MFuuSBs99+PysRzI1mFr3qbrtlfYzXJEu1wu94a8+bj1NkP7rJXPzx/f0DHKt/OKwH2P5bfzcfvO7VT1PsS+AE36LCL+Jqzqy/HEvgDTJvYFgHalEPsCAAA0Tex7ol0rHx4b69b7Kf/c+pTD36FrKfZlQ+w7bimuEPt2Xf8quOX+62OUUe1qtdq5sm1s7uN5m8ViMXj8bCjEHdpnqT6nQ2PffIxyFd/64y/33xdJl4+dov7cX+F+f6+vXwDG5r8Pq/pyPLEvwLSJfQGgXSnEvgAAAE0T+54oqqhpVyA1pA6vdj02NUPXUuzLhth33FJcKfbN9q1aW3qE2LdvnxHXjX1L9bFOVe9X7AtM1N5/a8xRQ1vEvgDTJvYFgHalePteOt31TAAAAOh1TuybirmlFD3xV18gdE2x+Ya370+nl5bL5dYPm8tIq/5T8rPZrPex2Wz2GpB13VuMVf4J+RxirdfrrT+nnic/tzz3clXh/P56peF7BcdD11Lsy4bYd9xS9Nzv48R7fd+9M+8v4n3sW97fy21yIFvvp1Teh7N8f10sFifFvkP7zP/e5H9n+rYfOkZf/HxoEJ0fE/sCXMRZ91L+EO71LRL7Akyb2BcA2vUcbz/3fb7jeQAAALDDObHvvaRoIPY9JIqtt8mTV0w8NPbNAVcOz8r95qgqB8F9f5o+T1Y/noO1Xec7FDRfw9C1FPuyIfYdtxQXjH3zc/umDHcP2aa+Vx+zzcvLy0mx79A+618uqd9fP382m/UeY+jfrvJz1Pe5FfsCXMRZ91L+EO71LRL7Akyb2BcAAAAA4ERi3zP0RVc5cjp0dcQ67up7LK/O2BcJr1ar1/32/Wn38pj53PLbZcS7a6XK6Am6bmHomGJfNsS+45biwrFv1739ckSeMmLN+4/NfTr//32r+NZRbL2frnv/70TfvxH1tvti3337rN+3Wq1ez7H+9yR/TLuOUYfD9S999D2n73xOUe9X7AtM1Fn3Uv4Q7vUtEvsCTJvYFwAAAADgRGLfM/WtpNt1b38uvo6/cniVw6lDYt+ue4vTuq57DXvz/83HqlcXrs+rjn1zcFye764pt72FoWsp9mVD7DtuKa4Q+w6JO/2SA3+oP/diX2Ci7nQXHpdwr2+R2Bdg2sS+AAAAAAAnEvteSL1q76Vj3zLuzceYzWbdbDZ73X7Xn4bPb9exb7n6otg3IsS+j0jsO24pxL6TU3/uxb7ARB1836xXfK9XYz/m/pun/iXCRxXu9S0S+wJMm9gXAAAAAOBEYt8T5DC2/rPuUYSxdfzbde+D4K47PPYt//R6/jjLPyGfo+L8p9cXi8W759XnWca++dz6/lT9PQxdS7EvG2LfcUsh9p2c+nMv9gUm6qB7Zvn9QDnHxrr1fsrvVR45/A33+haJfQGmTewLAAAAAHAise95Pzh+N2Usu+uH7+Vqv/ti33p/9WPlarx5Ba8c+/bNvpV96+Pu+phuZehain3ZEPuOW4o7xL7cV319xb7ARB18z4zi6/pdf11kyKG/gPhowr2+RWJfgGkT+wIAAAAAnEjse4bZbLYz4s3q+Lb+s7pDq/j2xcN51d6u215NuN5n3m9+Xj5GRH/sWx5j38d0C0PXUuzLhth33FKIfSenvr5Xut8DtO7ge2b0fI9Rq78nKb+fqH/hbzab9T6Wv/fJ33f0/bWT/L3Eer1+95dJyueW515+/5HfX39PcmpwHGLfFol9AaZN7AsAAAAAcCKxL00aupZiXzbEvuOWQuw7OfX1FfsCE3XQPfOQKHbor40cGvvmYDiHxeV+8y8R5iD45eVl518bKe/39TH2ne9Q0Lzr35RrXyiOJvYFmDaxLwAAAADAic6JfVMxt5RC7Dt6Q9dS7MuG2HfcUoh9J6e+vmJfYKIOvm/WYW4U8W0Z3eZVc/se6/trI/VjeaXevkh4tVq97rdcNTgrj5nPLXoi3rxduVpwue2xQuzbIrEvwLSJfQGgXc/x9nPf5zueBwAAADucE/uWP1C+pRRi39EbupZiXzbEvuOWQuw7OfX1FfsCE3XUvbNvJd2u67rVarUV6GZ59dwc2h4S+3bd28q9+X6d97NYLF6PVa8uXJ9XHfvm4Lg8311TbnuIEPu2SOwLMG1iXwBoV4q378HTXc8EAACAXmJfmjR0LcW+bIh9xy2F2Hdy6usr9gUm6qR7aL1q76Vj3zLuzceYzWbdbDZ73f7l5WXrPMr7e35/39tdJ/adCLEvwLSJfQGgXSnEvgAAAE0T+9KkoWsp9mVD7DtuKcS+k1NfX7EvMFGD98scxs5ms3f30diEsXX823Xvg+CuOzz2Xa/X71YPzuFvFFHxcrl8jYLr59XnWca++dzqj+lUIfZtkdgXYNrEvgDQrhRiXwAAgKaJfWnS0LUU+7Ih9h23FGLfyamvr9gXmKiD75l9U8ayZYxbTrna777Yt95f/Vi5Gm9eKTjHvn2zb2Xf+ri7PqZDhdi3RWJfgGkT+wJAu1KIfQEAAJom9qVJQ9dS7MuG2HfcUoh9J6e+vmJfYKIOvm/OZrOdEW9Wx7c5ys2GVvHti4fzqr353h3FSsHlPvN+8/PyMfL76ti3PMa+j+kQIfZtkdgXYNrEvgDQrhRiXwAAgKZNLvatzntryh9Y31L5p3T5w9DnQuzLhth33FKIfSenvr5iX2Ci7nQXHpcQ+7ZI7AswbWJfAGhXCrEvAABA08S+1dSrXN3CmGLf+Xy+tSLYqYY+F2JfNsS+45ZC7Ds59fW9wv3+Xl+/ABzjTnfhcQn3+haJfQGmTewLAO1KIfYFAABo2mRj3/rPxa5Wq3d/opbj9P3531MNXUuxLxti33FLIfadnPr6in2BibrTXXhcwr2+RWJfgGkT+wJAu1KIfQEAAJp2TuybirmlFFeIfXetrrtYLLZW/u0LWWez2dbKwPUx+vZbbtN37Px2efz1ej14Tjlans/nW9t1Xbd1bnlfh36c5fPK7fLHmEPfPOdG00PXUuzLhth33FKIfSenvr5iX2Ci7nQXHpdwr2+R2Bdg2sS+ANCu53j7ue/zHc8DAACAHc6Jfe8lxRVi3xzCzufz18fqADbPcrl83aaOXKMnhM1v7zqPfbFvnhzPDp1Tjn37nt+3v0M/zl0fY96P2Jc7EfuOWwqx7+TU11fsC0zUne7C4xLu9S0S+wJMm9gXAAAAAOBEk419d01e8TYHuHW0mrcrtymfV8a2l4h9y+D2kHOqj1+uxLter98d65B99p1Pud8sB799qx8fa+hain3ZEPuOWwqx7+TU11fsC0zUne7C4xLu9S0S+wJMm9gXAAAAAOBEYt8dK9HuWiE3z3q9ft2mXA24PMYlYt8cEZ96Tvv2/fLyctA++z6mvsfEvtyB2HfcUoh9J6e+vmJfYKLudBcel3Cvb5HYF2DaxL4AAAAAACeabOybA9XlcnmxsHbXMfLbu7YZCnLPOae+lXvLfR8b++77OMW+3IHYd9xS7Ih9zbjnyvf78lgArTrp6+e+qX+p8ZJ2HTOi/3ur8q+WdN3b9w+H7ufE86MtYl+AaRP7AgAAAACcaPKxb9dtB79ZXyRbKyPdvni4jn3zD6rrbQ6NfQ85p2Nj30P2WT6n7zGxL3ck9h23FDvu90yH2BeYqKPvl7EnmL1W8LvvmGWkm79PqM9D7DtJYl+AaRP7AgAAAACcSOxb/aC5XKV31w+fyx9S7/sBdT7GbDbbu82hse8h53Rs7Hvox1mf39B+zg0Khq6l2JcNse+4pRD7Tp7YF5ioo++XseeXBePMaHbomPvkc8jfK+w6j77viS50frRF7AswbWJfAAAAAIATiX17frhc/nnZxWKxFcCWMXBWxrw5ti2PUe67b5tjYt+hczol9j3k46zPr28/6/Va7MutiX3HLYXYd/KudL8HaN3R98sY+GXBHNnm7Xu1NPIAACAASURBVMqv//P76u8Jhv5iR/R8j1DLf9Ukf1+yWCx6txP7TobYF2DaxL4AAAAAACeaXOx7C7En1OUwQ9dS7MuG2HfcUoh9J0/sC0zU0ffLOHBl3yhi3ih+Sa8OffOUvwi565j1lEHvfD5/PUYOj/uIfSdD7AswbWJfAAAAAIATnRP7pmJuKYXYd/SGrqXYlw2x77ilEPtOntgXmKij75exI7yN6q92RE/E2/fXQMptjz1mjn3r1XzzXyHJ4XFJ7DsZYl+AaRP7AkC7nuPt577PdzwPAAAAdjgn9i1/oHtLKcS+ozd0LcW+bIh9xy2F2HfyxL7ARB19v4wDQt9yuzK4zRHurumLc8t97bJcLgdX/s2uGPv+exHxv5pm5v8JsS/AlIl9AaBdKd6+d093PRMAAAB6iX1p0tC1FPuyIfYdtxRi38kT+wITdfT9Mg78hcO+7a4V+87n8537rF15Zd9/wzQ3AEyT2BcA2pVC7AsAANA0sS9NGrqWYl82xL7jlkLsO3liX2Cijr5fxhmxbw5tZ7PZScfsk/dZryy8WCy6iOhWq1Xv9qd87APnBwC0Q+wLAO1KIfYFAABomtiXJg1dS7EvG2LfcUsh9p08sS8wUUffL+OM2Lfrdq/Cuy8Ajj1x7nK57CKiWy6XW4+v1+veCFjsCwCTIPYFgHalEPsCAAA0TexLk4aupdiXDbHvuKXoud/Hnj8zbsYxN7jfA7TupK+fI06PfbvubdXdPHWQu2tffWazWRcR3Xq9PugcxL4AMAliXwBoV4q3/yaQ7nomAAAA9Jps7FuvXFWvOHULu36gXZ7Xt99+e/Efeh96Hvc0dC5iXzbEvuOWoud+Hw3dq7i8+vqKfYGJutNdeFxC7AsArRH7AkC7Uoh9AQAAmjbJ2LdesSrParW69M+X9+qLbOtz+/HHH68S4s7n89ePV+z7Suz7eMS+45ZC7Ds59fW9wv3+Xl+/ABzjTnfhcQn3egBojdgXANqVQuwLAADQtEnGvvm885+NXa1WB/2Z2lvIKw5fMzy+xTHONXQtxb5siH3HLYXYd3Lq6yv2BSbqTnfhcQn3egBojdgXANqVQuwLAADQtHNi31TMLaW4UOy7XC4Ht8khcJ5avRJvX0Cb49qoIuN6Rd16u9lstnPV3V377LquW6/X71YtXq/XRx9juVxubbtYLHo/R/XxynM51dC1FPuyIfYdtxRi38mpr6/YF5ioO92FxyXc6wGgNWJfAGjXc7z93Pf5jucBAADADufEvveS4szY95BAN7ZjoK04dtd+8pQRcR3X5um602PfQ/fZ9/5Dj7HrYytXPz7kc3SqoWsp9mVD7DtuKc6IfWezWe8vIOz6BYdavd2hz8vbnPqLD4cep2XnfA7qj1vsC0zUpW7Jkxbu9QDQGrEvAAAAAMCJJhn7dl1/MFtGSfmxMgQuH8sxVh22RhFolSveZjmiXS6Xe0PefNx6m6F91srn549v6Bjl23lF4L7H8tv5uH3ndqqhfYh92RD7jluKM2LfXffGvGJ7vVp57Zax73w+33lPfkSnfA7K55bEvsBEXeqWPGnhXg8ArRH7AgAAAACcaLKxb9f1r4Jb/WB4a/syHMux2K5Zr9eDQdkpse+hkVr5MeQ5NPbNxyhX8a0//nL/fZH0qStalvvZR+zLhth33FKcEfvmX0Co72X5Hph/cWGXU6PbOPI+WN+Tx+DYz0H93JLYF5ioS92SJy3c6wGgNWJfAAAAAIATTTr2zfatWlt6hNi3b58R1419S/WxTjV0LcW+bIh9xy3FGbFv13XdbDbr/aWEvCp7uSJ5xPa/A4eu7JuPEZv7alT3wX3HqFeZn81mO4+zXC63tq3/HSj3XW63736879yO2efQ5+AY9cct9gUm6uj7Z30v3TWH/NLgWIR7PQC0RuwLAAAAAHCiycW+OULKoVf1g+B3sW/559/LbXKMVe+nVMZRWQ5mF4vFSbHv0D5zDJZ/iN+3/dAx+uLnQ4Po/JjYlxsR+45bijNj33xPzPe7/G/AcrnsXd09dtwL+97uuu3ItZ6Xl5fBYxwa++b7fD3lL2XsOs6uf6eGzu3QfQ59Do5VX1+xLzBRR98/63vpvim/x2nFfD6/+Cr34V4PAK0R+wIAAAAAnGhysW/xQ9+98dIh29SR1jHb1BFYvf2uEHdon/XKj/X76+dfIizr+9yKfbkRse+4pei538cRAVS+v+V7V7639d2jynth3z163y9f5P0NrWpbH6PrLv8LGDng6vtlj0M+V+W5De3zlM/BkPp8xb7ARB19/6zvpdFzH971i4/3Vv9beCnhXg8ArRH7AgAAAACcaJKxb9e9X4mwjFiLHwxvhUx9PxSvo9h6P133Ps7NP3Q/Nfbdt8/6favV6vUc8z7rj+nQPxlfrwDW95y+8znF0LUU+7Ih9h23FGfGvl33dk/Mz+27T8cBv5BRv52DqfrPoceO+2DfMcrz23Xfz8epzzvf2/O9ue+4u87lkI//kH0e+zk4RH19r3S/B2jd0ffPQ+7Du77ur7+nqaPb8vFyu1r9/cOufx92/WJhXDhEDrEvALRG7AsAAAAAcKLJxr4H/mD4YvvjOEOfe7EvG2LfcUtxgdi3DFJj4Jcp8tvHxL67fllk1wru5fu77vKx765zqR1ybkP7PORzcKz6eGJfYKKOvn8ech/OMW55394V3pa/6Nf3/qjC3GP+Mkj5/PqXGMW+ADBqYl8AAAAAgBOdE/umYm4phdh39IY+92JfNsS+45biArFvfk5U9/UcPOVVB8tVz7vufQxbv11un2OqcsXDl5eXwWN03XDsW769Xq93Plbvt3ysL7o95NyG9nnI5+BY9fHEvsBEHX3/7LtX75r635M6sI0d/x6UK/6Wjx37b1X9F0PqfwsvJcS+ANAasS8AtOs53n7u+3zH8wAAAGCHc2Lf8gfGt5RC7Dt6Q597sS8bYt9xS3Gh2DevNlj+OfH6T42Xc8jKvl3XdbPZbO8+ho7Rdd3Wioaz2az3OMesllh/rspjlQ45t0P2OfQ5OFZ9PLEvMFFH3z/77tX11FFv+QsafbPvF0rKFeaPXYU+7zcT+wLAZIh9AaBdKd7+m0C665kAAADQS+xLk4aupdiXDbHvuKW4UOybV6DdFRfFJjDKUVK9SmHX9ce+Xbcdu/atarvvGOW5xZ7Yt+vex7n1qoh9z6nPpTZ0bofuc+hzcIz6eGJfYKKOvn/uu1eX/4aU/xbeK/at/30Q+wLAZIh9AaBdKcS+AAAATRP70qShayn2ZUPsO24pLhT78jjq6yv2BSbq7HtpVFFtGfxm+RdM6hV/d+2v/EWTKILg8hdVciDc91jfeXWd2BcAJkTsCwDtSiH2BQAAaJrYlyYNXUuxLxti33FLIfadnPr6in2BiTr7Xhp7otpyBd5ylfdyygC47/31NnkV33rKYw2dV73Pc4XYFwBaI/YFgHalEPsCAAA0TexLk4aupdiXDbHvuKUQ+05OfX3FvsBEnX0vjZ6otlxtt1yltw51y0C33N96vd4b5ZarB9fH2HdeQ/s9VYh9AaA1Yl8AaFcKsS8AAEDTxL40aehain3ZEPuOWwqx7+TU11fsC0zUne7C/WLzfd+jCbEvALRG7AsA7Uoh9gUAAGia2JcmDV1LsS8bYt9xSyH2nZz6+l7hfn+vr18AjnGnu3C/EPsCAJch9gWAdqUQ+wIAADRN7EuThq6l2JcNse+4pRD7Tk59fcW+wETd6S7cL8S+AMBliH0BoF0pxL4AAABNOyf2TcXcUgqx7+gNXUuxLxti33FLIfadnPr6in2BibrTXXhcwr0eAFoj9gWAdj3H2899n+94HgAAAOxwTux7LynEvqM3dC3FvmyIfcctxZ1i39jEoC8vL1uPv7y83Gx1w13nMHb151bsC0zUne7C4xLu9QDQGrEvAAAAAMCJxL40aehain3ZEPuOWwqxr9hX7AtM053uwuMS7vUA0BqxLwAAAADAicS+NGnoWop92RD7jlsKsa/YV+wLTFNnLjYAQDvEvgAAAAAAJxL70qShayn2ZUPsO24pHiD2Xa/X78Ki9Xr9bl/1dvW+Z7PZ6/tWq1Xvdsvlcmsfi8Xi3fuWy+XWfufz+es+s8VisbWf8n3lOZfblR/TNdXXV+wLAAAwGmJfAAAAAIATiX1p0tC1FPuyIfYdtxR3jn33Tddtx79979+3r9ls9rpNGfrWk2PfOtDNM5/Pt86l3G8OjMvHdu2njIT3neu11ddX7AsAADAaYl8AAAAAgBOJfWnS0LUU+7Ih9h23FI3HvrUy/s2RblQxbbnCb/12fk69sm+537zCbt9jeRXf/HYOe/Ox+4Lg8hzrt+tVgm+h/tyKfQEAAEZD7AsAAAAAcCKxL00aupZiXzbEvuOW4s6xb45vszKw3fWc+rl9+yofy2HvYrHYeQ55m7yKb1bHvHm7/HZ97DIi7pscCddv31L9ub3S/R4AAIDbE/sCAAAAAJxI7EuThq6l2JcNse+4pWg89u2Lf+vn1u+vt9kV8h6yTR375ufNZrNuuVy+e86xsW/98d9C/bkS+wIAAIyG2BcAAAAA4ETnxL6pmFtKIfYdvaFrKfZlQ+w7bikaj31zUJtX5V2v1zvj3137L5/TtwLvy8vL1nFzkNv3WHlOeVar1bvzn81mJ338t1B/rsS+AAAAoyH2BYB2Pcfbz32f73geAAAA7HBO7FvGRLeUQuw7ekPXUuzLhth33FI8SOzbN4eu7Nt1XTebzQb3k1fxrade7bc8x77P1Xw+791PGQDv+vhvoT5nsS8AAMBoiH0BoF0p3v57cbrrmQAAANBL7EuThq6l2JcNse+4pWg89u267Xh2tVq9Rrl5Rd16+137L4PfemXfrI6Ll8tl7/nnc9r1/jocroPhXR//LdSfK7EvAADAaIh9AaBdKcS+AAAATRtd7GvGM/uIfdkQ+45bip77fQzcH3hs9fUV+wIAAIyG2BcA2pVC7AsAANC0UcW+TIfYlw2x77ilEPtOTn19xb4AAACjIfYFgHalEPsCAAA0TezLQxL7siH2HbcUYt/Jqa+v2BcAAGA0xL4A0K4UYl8AAICmiX15SGJfNsS+45ZC7Ds59fUV+wIAAIyG2BcA2pVC7AsAANA0sS8PSezLhth33FKIfSenvr5XuN/f6+sXAACAqRP7AkC7Uoh9AQAAmib25SGJfdkQ+45bCrHv5NTXV+wLAAAwGmJfAGhXCrEvAABA086JfVMxt5RC7Dt5Yl82xL7jlkLsOzn19RX7AgAAjIbYFwDa9RxvP/d9vuN5AAAAsMM5se+9pNgR+/7lj6vuv/703zcjmr/8cdUbg4l92RD7jluKK8S+8/m8jD275XJ51v5O8fLy8nr8Unle3377be82tziPe6rPRewLAAAwGmJfAAAAAIATiX3PnH/nX/tXt+Ks/+Df/rdO2k+5j7//Z//u3SPbVkbsywCx77iluHDsu1gstu63eVar/nvNtfRFtvW5/fjjj1cJcefz+evHK/YFAADghsS+AAAAAAAnGmXs+xff/nn3+69/uvp8/tmnvdHYD998fdZ+fvn+u+73X//UffLx49H7Gsv8xbd/LvblEGLfcUtx4dg3NvfZl5eXruu6brVadRHRzefzk/d5KXnF4WuGx7c4xrnq6yv2BQAAGA2xLwAAAADAicS+Z0xsYqHffv6p+/3XP3U/fPN1FxHdJx8/HrWfTz5+fBcJ9z02pRH7ciCx77iluFLsu1wuB7fJIXCeWr0Sb19Am+PaqCLjekXdervZbLZz1d1d++y6rluv1+9+AWW9Xh99jOVyubXtYrHo/RzVxyvP5VT1uYh9AQAARkPsCwAAAABwIrHvBWLfr778Yu92X335xVYM9flnn76LevN8eHrqfezD09PWqr85LP7w9PS6r7xC8C/ff9f98v1374Kv/Nzy3MtVhfP765WG7xEci305kNh33FJcOPY9JNCN6t6ZZzab7dxPnjIiruPaPF13eux76D773n/oMXZ9bOXqx4d8jk5VX1+xLwAAwGiIfQEAAAAATiT2PWMOiWLrbfLk1X8PjX1zMJzD4nK/eWXhHAT/9vNPO0OsOvYtj7HvfIeCZrEvdyL2HbcUF459u64/mC1XpM2PlSFw+VgOZOuwNW/Tddsr7GY5ol0ul3tD3nzcepuhfdbK5+ePb+gY5dt5ReC+x/Lb+bh953aqeh9iXwAAgNEQ+wIAAAAAnEjse+bUYW4U8W0Z3eZVc/sey/soY+H6sbxSb18k/MM3X7/ut1w1OE95zHxu+e0y4s3blasFl9uKfWmQ2HfcUlwh9u26/lVwy/3Xxyij2tVqtfMXKmITxOZtFovF4PGzoRB3aJ+l+pwOjX3zMcpVfOuPv9x/XyRdPnaK+nN/pfs9AAAAtyf2BQAAAAA4kdj3AtO3ku7vv/6p++Gbr7cC3Tx59dwc2h4S+/7+69vKvTnAzfv5/LNPX49Vry5cn1cd++bguDzfXVNuK/alEWLfcUtxpdg327dqbekRYt++fea3rxX7lupjnarer9gXAABgNMS+AAAAAAAnOif2TcXcUorGYt++6PeX77+7eOxbxr35GB+enroPT0+v2//2809b51FHv3Xsm98W+0aE2PcRiX3HLcUFY98css5ms3f7i57YN4et9TY5kK33U1qv1++C2BzMLhaLk2LfoX0ul8utGLhv+6Fj9MXPhwbR+TGxLwAAADuIfQGgXc/x9nPf5zueBwAAADucE/uWIegtpWgg9s1h7Ienp96VdH/5/rt38W9fEHxM7PvL999txbdlABxFVPzVl1+8RsH183bFv+W51R/TPUbsy4HEvuOW4sIr+8aOX2Yow91DtsnR7CnbvLy8nBT7Du0zx7673l8/fzab9R4jB8T1lKv91s8pHxP7AgAAsIPYFwDaleLtvwenu54JAAAAvcS+Z0zsiKrKWLaMccspV/vdF/vW+6sfK1fjzSsF59i3b/at7Fsfd9fHJPalIWLfcUtx4di367puNpvtjFjz/iNia2XcvlV86yi23k/XvY9zcwh7auy7b5/1+1ar1es55n3WH9OuY9ThcLnKcfk56ntM7AsAAMAOYl8AaFcKsS8AAEDTxL5nzoenp50Rb546vs1R7r7Yt1yNty8ezqv2luFuXim4jnZ/+Obr1+flY+T31bFvX6Dc9zGJfWmE2HfcUlwh9h0SPSErt1N/7sW+AAAAoyH2BYB2pRD7AgAANE3sa5ocsS8HEvuOWwqx7+TUn3uxLwAAwGiIfQGgXSnEvgAAAE0T+5omR+zLgcS+45ZC7Ds59ede7AsAADAaYl8AaFcKsS8AAEDTxL6myRH7ciCx77iluEPsy33V11fsCzyQ5/jjXmXGO88BAJxD7AsA7Uoh9gUAAGia2Nc0OWJfDiT2HbcUYt/Jqa/vFe739/r6BRi/9Pz83KWUzAjn+fnZDzvfe477B9hG4A48FrEvALQrhdgXAACgaWJf0+SIfTmQ2HfcUoh9J6e+vmJf4IGkvu9RGIfNv0fp3i+yxgjcRzwCd+BKxL4A0K4UYl8AAICmnRP7pmJuKYXYd/Qj9uVAYt9xS7Ej9jXjnivf78tjAVyS2HfExL69vOZHzGseuBKxLwC06zn8lQ8AAICmnRP73ksKse/oR+zLgcS+45Zix/2e6RD7Ag9E+DhiwsdeXvMj5jUPXInYFwAAAADgRGLfC03sWJ3ww9PTxY/1288/ve7/3lGu2Jc7E/uOWwqx7+SJfYEHInwcMeFjL6/5EfOaB65E7AsAAAAAcCKx75Vj3zy//fyT2Ffsy+WJfccthdh38sS+wAMRPo6Y8LGX1/yIec0DVyL2BQAAAAA4kdj3wrFvHfV+eHrqIqL75OPHuwe0jzRiXw4k9h23FGLfyRP7Ag9E+DhiwsdeXvMj5jUPXInYFwAAAADgRGLfK8e+u1bh/fyzT7dW/v3hm6+33v/DN1/vXB141z5zWJy3rZ+X3/7l+++utuqw2JcbE/uOWwqx7+SJfYEHInwcMeFjL6/5EfOaB65E7AsAAAAAcCKx75Vj3zLC/eX773pD3zxfffnFu5i3nA9PTztj3zL0raeOfXftt6UR+3Igse+4pRD7Tp7YF3ggwscREz728pofMa954ErEvgAAAAAAJxL73iD2/eTjx9fYN4e6dWAbRbybV/X95OPH3mPVsW+5Um8+frkycB375qi4fN69416xLycS+45bCrHv5F3pfg9wDcLHERM+9vKaHzGveeBKxL4AAAAAACcS+94g9i1X9i0j3L7Jq//Wj5fhbx375n1+/tmne8+p7xz3nbfYlwcg9h23FGLfyRP7Ag/k4uHjcrl8933Bcrm86DGu4eXl5fV8x0L42EvsO2Je88CViH0BAAAAAE50TuybirmlFA8W+0ZPmLtrcuxbP7fc/67Yt14JuD6n8jli315i38cj9h23FGLfyRP7Ag/kouHjbDbb+T3DbDa72HEuZT6fd6vVH1+7i30n4y6x76NG8I/Gax64ErEvALTrOd5+7vt8x/MAAABgh3Ni3/KHa7eU4oFi308+ftwKcXOo++Hp6aj95/388M3X72LfX77/7t3xv/ryC7Hv8cS+j0fsO24pxL6TJ/YFHsjFwsfFYvH6dfrLy8vr42VEu1gsLnKsS5jP511EvMa+YyR87HXz2PeRI/hH4zUPXInYFwDaleLte6x01zMBAACgl9j3wrHvrilj2hzu1pMD4H2r//at7Pv7r3/qPjw9vdtXfez6OWLfd8S+j0fsO24pxL6TJ/YFHsjFwsfYfI2+Xq/fva9v1dz89mq12vqeoFZGxHn7vuOW263X6269Xr/7viSfWw5988xms50r+9YrstbBcrnvcrsyeK4/xvr91yJ87HXT2FcEf1te88CViH0BoF0pxL4AAABNE/teOfbdtYLv5599urVdXvk3T1/wm4Pcvti3Poe+uHffc8S+ESH2fURi33FLIfadPLEv8EAuEj7m0HXfKqV5ddMc3MYBK53WoW+e5XL5uk3f88uQsp6uOzz23XX8+Xy+8/j1x7HrXG6xoqvwsddNY9948Ag+OzR6r493a17zwJWIfQGgXSnEvgAAAE0T+45gyvj3h2++7n7/9U/dL99/1xv3PsqIfTmQ2HfcUoh9J0/sCzyQi8a+ZQRbyyFhHfuWkWL5WA4h6yg2b1O/XQbAtTKqzKur1iuY1uFl+XY+577H6uOXMWXXva3qu+9zcy3Cx143i33HEMHvO96+6P0WMXsfr3ngSsS+ANCuFGJfAACApol9RzIfnp56f2j4+Wef3v3cxL5ckdh33FKIfSdP7As8kLuv7FvKUeFyuXy3smk99X52rSJaP+/Q2HdXpFueY7n/vN++x+pzuFX4K3zsdfPYdywR/DHR+714zQNXIvYFgHalEPsCAAA0Tew7oqmuSffJx493PyexL1cm9h23FGLfyRP7Ag/kYuFj7Ilu69Vuy+1L58S+ZWxbh7t921069u37XJTnVD6+6/2XJnzs9RAr+5buGcEf+7+DXce7Fa954ErEvgDQrhRiXwAAgKaJfU2TI/blQGLfcUsh9p28K9zv7/X1CzB+Fwsfc/wXVfBXRrSLxeL18fxYuRJo+fxdK5jWIt6Hs8vlcut4fbHxUOx77IqmQ+dUqo99LcLHXjeLfbvu8SP4c1a4vgeveeBKxL4A0K4UYl8AAICmiX1NkyP25UBi33FLIfadPLEv8EAuGj7mVUr7po52D9kuh4f7tomeyDDHvn1TR415f30hZBkwl1OGj/Vz6nPaF2da2fcubhr7jimCPyR6F/sCIyX2BYB2pRD7AgAANO2c2DcVc0spxL6jH7EvBxL7jluKiO75+blLKZmJzvPzs9gXeBQppcuGj32hbRkuZlHEgvn/7wsY6+C2XmE0dkSGZcy7Wq1e95Mjxvq4fbFv38dTfyx9z6nPqS/4vUUUmZLwscfFX/NDHjmC77rjonexLzBSYl8AaNdzvP3c9/mO5wEAAMAO58S+95JC7Dv6EftyILHvuKXYEVGYSU6Kyyj3CXBJNw8fs9jc17ge4WOvu7zmHzWC33X+u6J3sS8wUmJfAAAAAIATiX0PmNgRHn14erp7FDvWEftyILHvuD3H9iryZtrzHJch9gWuRew7YsLHXnd7zR8i/O/iLF7zwJWIfQEAAAAATiT2PSP2zfPbzz/dPY695Xzy8WP3wzdfi31pgdgXOJbYF7gWse+ICR97iX1HzGseuBKxLwAAAADAicS+R8S+ddT74empi4juk48f7x7g3jL0jQixL60Q+wLHEvsC19J0+Mh5hI+9mn7Nh9j3LF7zwJWIfQEAAAAATiT2PSP2/e3nn17fVz7+1ZdfbK38+/lnn+6MZvv23bfPcrsfvvn6NTL+/LNPt7Yvj/3L999t7aPcNnqC3fJ5fedWn/OHpyexL/cm9gWOJfYFrqXp8JHzTDB8/FsRMR/Yxmt+xCb4mgduQ+wLAAAAAHAise8Zse/vv76t7pvD2jqozVOu/ltHsxHbcW/99q7Yt558LtET4+46r6++/OLdMfr2K/alUWJf4FhiX+BahI8jNtHw8ceIeImIv73j/V7zIzbR1zxwfWJfAAAAAIATiX3PjH1zAPvL999trfSb49/6sXLV3DrEzeFt/f59se9vP/+0tc/6PMpzqOPc+jj57XwefeeaP956VWCxL3ci9gUAWiF8HLGJho9/FhF/ExH/IiL+23gf/XrNj9hEX/PA9Yl9AQAAAABOJPa94Mq+OcItV/GtY968zeeffTp4vKHYNx+njnsPXQk4Tw6T+z7O+jGxL40R+wIArWgmfJzNZq9fx8/n8633rVarre8FXl5e7nSW7728vLyeV2smHD7+l/H2eqmj32Ze81ze5jX/DyLiPzLGmAvO/xZiXwAAAACAk5wT+6ZibilFQ7FvFJHtvWPfcuXevu13TR37VuFHJwAAIABJREFU7vvYxb40RuwLALSimfCxjH2jCmfn87nY9wSb7z/+m9j+PngK859FxL+M7e8h/0VE/LOI+M/v9ZqvX8d9s16vj97vKa/Bll+359i85v9hRCyNMeaC8z+E2BcAWvUcb98LPt/xPAAAANjhnNi3/EHaLaVoJPbN4WvfCrs5oK0f++X7795FtTkGzgFwvY+vvvzirNi37/2nRMZiXxok9gUAWtFs7FtGj7H9fZzY90ATj33/OrZfN38VEf9ziH1Pfs4jmPBq1sB1/acR8R/e+yQAgF4p3r6nSnc9EwAAAHqJfY+IfXdNGQHncLeecrXfHMzu2s+Hp6e9xzo29t13zL7nHBL71s8V+3InYl8AoBXNxb6LxaKLiG65XHZd13Xr9bqLiK1QMse++X3l9EXC9XZlLJwfKx1znJajyQmHjz/H28q+fxUR/11E/O3N+5p4zbf8unlkE37NA9cl9gWAdqUQ+wIAADRN7HtG7Lsrdi1X4o2I7qsvv3i3TR3flsFwuRpwbFbRLbc7JfbtC5HLAPnQ2LdcmVjsSwPEvgBAK5oIH7vuLfZdrVZdRHSz2azruq5bLpev8W8UEW4ZS9aT7Xp/3ne5TemY47QcbU40fPyziPg93ke+WROv+V2vm/xYjt5jE5YfG5yX25TPyQH7Kc/JylW4y/20sOL2RF/zwPWJfQGgXSnEvgAAAE0T+5omR+zLgcS+AEArmggfu+4tIKzjwbyibxkg9kWFfdFhfrteJTh6AsfSMccR+zbnv4iIl3gf+WZNvOaHYt88s9nspOB81/Y5dD/lOV23HfrWI/YFRkzsCwDtSiH2BQAAaJrY1zQ5Yl8OJPYFAFrRRPjYdduxbw5882q+dfBYR4WxIzrs237XNn37O+Q4Yt+m/K3YHflmTbzmh2LfHKgPPXfXa7DeTx26n/KcvuA+r8QdPf97uYcJvuaB2xD7AkC7Uoh9AQAAmib2NU2O2JcDiX0BgFY0ET523XbsmyPfPIvF4qjA8ZiQd2iboeOIfR9OE6/5odh3vV73Pi9i679pHPy/hfqxU56Tw97FYtF7TmJfYMTEvgDQrhRiXwAAgKaJfU2TI/blQGJf4Fj3+voFGL8mwseu2459yxVEI6JbrVbvYt8cBOfwsF6FtOuOi31zXFmGxoccR+z7cJp4zQ/FvmU4e0pwPrTvU56TY9/5fD54zvfiNQ9cidgXANqVQuwLAADQNLGvaXKOiH3/k4j4Ny80/2OIfR+N2Bc4ltgXuJYmwseu2459u257BdM6Tuxb/bfevtxHqd4mH3fXfoaOI/Z9OE285o+JfU8Jzof2fcpzyuPm86vj+HvzmgeuROwLAO1KIfYFAABo2jmxbyrmllKIfUc/R8S+/0dE/LMLjtj3sYh9gWOJfYFraSJ87Lr3se9isegiopvNZl3Xde9i367ruvl8vrX6b37OavXH1+MxEC/W+83PPeY4Yt+H08Rr/pTYt29uubJv172P48u3xb7AiIl9AaBdz/H2c9/nO54HAAAAO5wT+95LCrHv6OeI2Dfd9dXIvYl9gWOJfYFraSJ85DqEj72aeM0fE/t23fHB+dC+T419y8fytn3PuxeveeBKxL4AAAAAACcS+954YscqQh+enq52nB+++fruH7fYlysR+wLHEvsC19JE+Mh1CB97ec2fqAyE8+rZ6/Va7AtMgdgXAAAAAOBEYt9GYt88v/3809nH+PyzT7f2+cv333W///qn7pOPHx8m/BX7ciCxL3AssS9wLcLHERM+9vKaP8NsNuv9bwKLxeLep9Z1ndc8cDViXwAAAACAE4l97xT71lHvh6enLiK6Tz5+PPsYn3z8+G5F377HWh6xLwcS+wLHEvsC1yJ8HDHhYy+v+TNFFfrO5/N7n9Irr3ngSsS+AAAAAAAnEvs2Evv+9vNPr++rty1X6v3l+++6X77/7t0PBcvVe8vHPzw99T5278+D2JcLEfsCxxL7AtcifBwx4WMvr/kR85oHrkTsCwAAAABwIrFvI7Hv77++re6bw92ogt4PT09bUXA9Yl8mSOwLHEvsC1yL8HHEhI+9vOZHzGseuBKxLwAAAADAicS+DcW+OcqtY9+vvvxi5/7K+DfvM+/nh2++frfv8rGWR+zLgcS+AEArhI8jJnzs5TU/Yl7zwJWIfQEAAAAATiT2bSj23bWyb357177qfYp9mRCxLwDQCuHjiAkfe3nNj5jXPHAlYl8AAAAAgBOdE/umYm4pxUhj3/y+fduWK/nu2k7sy4SIfQGAVggfR0z42MtrfsS85oErEfsCQLue4+3nvs93PA8AAAB2OCf2LVeVvaUUI4x9c4z7ycePe7f96ssvuojoPv/s0+73X//U/fL9d+/iX7EvEyL2BQBaIXwcMeFjL6/5EfOaB65E7AsA7Urx9nPfdNczAQAAoJfY906x764pw96+x3Lsu++5+2LfiOg+PD3d/fMg9uVCxL4AQCuEjyMmfOzlNT9iXvPAlYh9AaBdKcS+AAAATRP7NhL79gW40RP71uHuD9983X3+2adbcW9f7FuuACz2ZUTEvgBAK4SPIyZ87OU1P2Je88CViH0BoF0pxL4AAABNE/uaJkfsy4HEvgBAK4SPIyZ87OU1P2Je88CViH0BoF0pxL4AAABNE/uaJkfsy4HEvgBAK4SPIyZ87OU1P2Je88CViH0BoF0pxL4AAABNE/uaJkfsy4HEvgBAK4SPIyZ87OU1P2Je88CViH0BoF0pxL4AAABNG2Xsa8YzYl8GiH2BY93r6xdg/ISPIyZ87OU1P2Je88CViH0BoF0pxL4AAABNE/uapkfsywCxL3AssS9wLcLHERM+9vKaHzGveeBKxL4A0K4UYl8AAICmnRP7pmJuKcWO2JfpEPuyIfYFjiX2Ba5F+DhiwsdeXvMj5jUPXInYFwDa9RxvP/d9vuN5AGP3+eefd8YYY4wxU58Tv5Q6J/a9lxRi38kT+7Ih9gWOJfYFriU9Pz93KSUzwnl+fva9x3ti3xET+wJXIvYFAICp+/zzz7u//uu/NsYYY4yZ7Ih9mRqxLxtiX+BYYl/gWp5j+6+fmPHNc1ASuI94BO7AlYh9AQBg6sS+xhhjjJn6iH2ZGrEvG2Jf4FhiXwC4jOe4f4BtBO7AYxH7AgDA1Il9jTHGGDP1EfsyNWJfNsS+wLHEvgAAAPch9gUAgKkT+xpjjDFm6iP2ZWrEvmyIfYFjiX0BAADuQ+wLAABTJ/Y1xhhjzNRH7PsmtiMe88Aj9uUAYl/gWGJfAACA+xD7AgDA1Il9jTHGGDP1Eftux748vqHrKPZlQ+wLAAAA8BjEvgAAMHViX2OMMcZMfcS+h0eieZt98/Ly0r28vBy0wuy1XPr49/x4ys/rMc/ZR+zLhtgXAAAA4DGIfQEAYOrEvsYYY4yZ+twp9k3F3FKKB4995/N5t1qt9m4j9hX7chCxLwAAAMBjEPsCQLue4+3nvs93PA9g7MS+xhhjjJn63Cn2LQPZW0pxodh3X3x6rTh2Pp93ETEY+16a2JeREvsCAAAAPAaxLwC0K8Xbz33TXc8EGDexrzHGGGOmPmLfwyPRQ+PTXXHsYrHYWgW4L9rNQW99nPrx2Wy2dT7lvn/88cfe4+/ad9d13Xq9frdK8Xq93vvxlPY9vzzPerv68zibzbY+P4d8vmtD11Hsy4bYFwAAAOAxiH0BoF0pxL7ALYh9jTHGGDP1EfseHomW0WrfLBaLruv649g69M2zXC5ft6lj3HIfQ7Fv+Xjf8fftu9x+6P19hp6/7/OWP46u2w596xH7cgViXwAAAIDHIPYFgHalEPsCtyD2NcYYY8zUR+x7eCS6L1qNPbFvfrsMW8t9dd32yrhZDoRzEJyD3XJF4PycMhquj3/Ivkvl819eXg5a2Xff8/vOsz6n8u38HCv7cmViXwCgFSn2fJ9hRjEpAIBziH0BoF0pfP8L3ILY1xhjjDFTH7Hv4ZFoGa3ui0/rOLaMVvtmvV6/bpOD4T77Yt/1ej14/H37rvdXfpzHxL59zy8fLz9v5WO7zvGQz3ffOewj9mVD7AsAtCLt+h6Fx7f5/iPd+0UGAA9O7AsA7Uoh9gVuQexrjDHGmKmP2PdNPHDsW57PsbFvX8xb7nco9h16fvl2qdwmn+N8Pt+5zaGGrqPYlw2xLwDQCrHviIl9AeAixL4A0K4UYl/gFsS+xhhjjJn6iH3fxJVi3/z2bDbb+Zz1ev0uiF0sFluR7qmx79C+l8vl1nHq7Ydi36Hnl+dZKs+9fE7+WMpIWuzLFYh9gWPd6+sXYPzEviMm9gWAixD7AkC7Uoh9gVsQ+xpjjDFm6iP2fRNHxL67Zr1e98axOdStpwyAd22TQ9fy/fl59TZd1x/n7tt3jnV3vf/Q2Hffufc9v95mNpsN7ucQQ9dR7MuG2Bc4ltgXuBax74iJfQHgIsS+ANCuFGJf4BbEvsYYY4yZ+twp9k3F3FKKO8W+Xfe2mm6e+Xz+bv91lFtGruXqt8fGvkP7Lt+3Wq1ez3W1Wg3GvkPPL8+z73NZnkcZ/FrZlysT+wLHEvsC1yL2HTGxLwBchNgXANr1HG8/932+43kAYyf2NcYYY8zU506x772kODP2pX1D11Hsy4bYFziW2Be4FrHviIl9AeAixL4AADB1Yl9jjDHGTH3Evm9C7DsKQ9dR7MuG2Bc4ltgXuBax74iJfQHgIsS+AAAwdWJfY4wxxkx9xL5vQuw7CkPXUezLhtgXOJbYF7gWse+IiX0B4CLEvgAAMHViX2OMMcZMfcS+b0LsOwpD11Hsy4bYFziW2Be4FrHviIl9AeAixL4AADB1Yl9jjDHGTH3Evm9C7DsKQ9dR7MuG2Bc4ltgXuJaTY9/ZbPZ6b5rP51vvW61W5X2re3l5Gdzfy8vL6/ZchtgXAC5C7AsAAFMn9jXGGGPM1Efs+yb8QHsUhq6j2JcNsS9wLLEvcC0XiX2j+jp4Pp/fNPadz+fdarU6+nljJ/YFgIsQ+wIAwNSJfY0xxhgz9RH7vgmx7ygMXUexLxtiXwCgFReLfdfr9dbXxXFk7HuqHBaLfd8T+wLARYh9AQBg6sS+xhhjjJn6iH3fxAVi30v/Gd1DxYmrbx3j0n/S91p/Inhof2JfNsS+AEArzo59F4tFFxHdcrnsuq7r1uv16/ckUX3/kd8XPZFw39fo5TbR8/1MvYLwbDZ7fW4+rzx1DDy076HzPXQffedZv3/oXE8l9gWAixD7AgDA1Il9jTHGGDP1uVPsm4q5pRQ3jH3r/Z3yZ3QP1Xe8SxP7MjJiXwCgFWfHvvkXC3Nou1wuX+PfKL7/KL8Gr+f/Z+/+XZzrEjyxH5id2YXe17BsNGw0VxOYxptvMMETCOp/MJveoBJ72KBhaKZXgYypcBknmymyaCYcDAsCY1D47jA2q8i4UmMwTha03rUN18Grozo6de4v/boq1ecDX7pLujr33HOl6ufp+j6nmqa77Jsnnqut7JuXZ2NiIXnI2H3zHTJGaY75GEPmei5lXwC4CmVfAHhcP8LHz31/TDgP4Nkp+4qIiMh3z0Rl3/QHqPe0CHcu+97r1+iG7IfVX4GyLxNT9gUAHsXFZd/0z9bv7+/Hcmu6223p7x/567rKvvmuwekx8XxxN9w4Tlq4TccaM3bXfIeMURoz3Ql56FzPpewLAFeh7AsAj2sRPn7+uZh0JsBzU/YVERGR7x5l39Mf5l7qnF+j2zTDfmVs187AIflBdNsxl/7627Zybte8xv6K4GvoG0/ZlwNlXwDgUVyl7Bv/XB53853NZsVybPrn5pD9Ob6r7Fv6+0d8LC/7xp2G2xL/TjBk7K75DhkjzuX19bW4hkPnei5lXwC4CmVfAHhci6DsC9yDsq+IiIh89yj7nv7w+FJjf41u0wz7lbF9v3Y2fp3vLHzNX39b+sF/17zO+RXB19A3nrIvB8q+AMCjuErZN/27RjiUW8fs3Nv3fP5n7viaprm87Ns29pDycd8Yyr4A8BSUfQHgcS2Csi9wD8q+IiIi8t2j7Hv6A+FLjf01ukN+ZWzfr51Nj7/lr7/Nf9A+ZF5d51T2ZWLKvgDAo7hK2Tf/rRrr9frTn8FjITgWX/v+zB//fB3CuLJv299zcn1j9813yBhdf29JC9F9cz2Xsi8AXIWyLwA8rkVQ9gXu4dyy7263a0IITVVVVy/c3GrcZ5mPyL0yn8+bEEIzn88/PVdVVRNC6Hz9kGNunXD4A9XY695sNheNISJfK8q+pz8QvtTYX6M7ZBepvp2o4tzjmF2PpY/nz/eNkf/gf8i8us6p7MvElH0BgEdxlbJv/LNwaPkzd2n3367j0z9fhzCs7BuS0mzbbwFJS7V9Y/fN95z5lcYYMtdzKfsCwFUo+wLA41oEZV/gHpR9v958RO6R+BmPyZ//KmXfsanrugkhnJR9ReT5o+x7+gPhS439NbrXLvuWHrvWr78dW/Y951cEX0PfeMq+HCj7AgCP4mpl37hjbSypln6jR1psXa/Xx9fkOwGnf74OHX9PaJrTHXfTgmwcO+bl5aU4TtfYXfMdOkY+Tv7ckLmeS9kXAK5C2RcAHtciKPsC93Drsu9yuTz5PwhXq9WnY2IhMD5fGjc9pu3cfeeKY2w2m0Elxq75iDx74ucpll/bPk/xM9L1ue06Ju4eHM8TP+PpHEqf6Tjmcrk8GS8v6+af8/zzn54vziUm7mhc+l6Rzy2fx5DvN6W5TH3fRb5rlH1PfyB8qbG/RnfIr4zt+7Wzce75/NPzXOPX3+Y/+O+b1zm/Ivga+sZT9uVA2RcYa6o/vwDP7+yyL49P2RcArkLZFwAe1yIo+wL3cMuyb1reS5OW4vJyXUw6bn5MLNGlxww5V1riTRMLfUPnI/IdEj8L8bOefk72+/bPU/pZGXJM6fO93w/7TOdjlb4vxdelz7fNZ2jZt21udV33Xnu6jr7XiDxOlH0/hCuXfeOYMaVfo9s0w35lbN+vnY1f59cTj7nGr78tlXO75nXOrwi+hr7xlH05UPYFxprqzy/A81P2fWLKvgBwFcq+APC4FuHj/zddTDoT4Lndquzb9nxVVcfH0l0t4/P5TrqlY+KOmvGYIeeKX4ekLBjHHjMfke+QvOAbS7DpMfnnab//KK/GXXWHHJPu7Jufv+8zHUu3cWfe+HXpfG3Xmj+f7wycH5MWhuN508farr3t+01eohaRaTJR2XeR5J4W4c5l3yG/Rjc9Lqb0K2O7fu1sfCy/nvS4S3/9bVs5t2teY39F8DX0jafsy4GyLzCWsi9wK8q+T0zZFwCuQtkXAB7Xj/Dxc98fE84DeHa3KvvGkmxbdrvd8Zi05Lffn+7WOeaYrnPt9x/lu/j1OecS+Q6JhfrValX8er//+Dylr4tF2XjckGNi2Tct1w79TMfC7HK5LJZw9/v2sm++824+v7ayb9v3iXyN+r7flOaQjyki98tEZd+pLMKNy75Mr+8+KvtyoOwLjKXsC9yKsu8TU/YFgKtQ9gUAgO9uqrLvZrO5W9k332nzknOJfIfkJdSYdBfaa5d901Ls0M90PMd8Pj+WbfOdcuNr9vvy9630+XR+1yr75nMpfS/Jry9dCxG5T5R9PwRl36fQdx+VfTlQ9gXGUvYFbkXZ94kp+wLAVSj7AgDAd3ersm/f8+kxISnExcJcfN2YY/oKuX3luyHnEnn2pJ+DUuJx8fO0XC6Pj8Vj8oJ91zGlsu/Qz/R+//EZjUl3H07Plx4b5xN3Bk6vq6/sW9pBuPTYmLJv17lF5D5R9v0QlH2fQt99VPblQNkXGEvZF7gVZd8npuwLAFeh7AsAAN/dpWXfUmKRLpb48qRlt3OOiSW6seMMKd8NGUfkmZMXYmPiZyPfuTZPafffrmNKZd/08b7PYv69KL+e9PGuHYPj8bFwm86z65g06W6/fd9v0qJxHjv7itw/yr4fgrLvU+i7j8q+HCj7AmMp+wK3ouz7xJR9AeAqlH0BAOC7u2XZd7//XIpLS34xaSEwlvHyQl96zH5f3iGz71xDd9ocMh+RZ018/+e7y8bPQvxcxePSAm3bZ6nrmLay734/7PtHelxato1Jv2+k54vfq2K5OV5vWsKNc83H2O8/7yicl6OHfL8pFX4VfUWmibLvh6Ds+xT67qOyLwfKvsBYyr7ArTxM2Xc2mx2/1728vJw8t16vT/5/nPf394lm+dn7+/txXo9G2RcArkLZFwAAvrtzy773Sloqzst4CrgiIiJyjTxZ2fc/63l+EZR9n17ffVT25UDZFxhL2Re4lYcs+4bsz9UvLy/Kvmc4/P1jE0L470VEROTs/G9B2RcAAL63Ry/77venO+2myXfSFBERETknT1b2/fPwS4Hzp5bnF0HZ9+n13UdlXw6UfQGAR/GwZd/tdnt8LmT//7Sy7zCHv3/8dyGE/1JEREQuDgAA8F19hbLvfr//9H+k1nU9+ZxERETkOfJkZd8QQvgPIYT/GEL4l+Fz6XcRHrjsGwr/wCuE0Mxms6uf65F/GH6pvmtS9uVA2RcAeBQPV/Z9fX1tQgjN29tb0zRNs91umxDCye6+sewbnws9JeH8uLQsHAp/Nxlznkf++83h7x+Le72ZAAAAAOApfZWyr4iIiMitMlHZd5Hk2v48/FL4/feH/0xLv4vwBcu+ofDD8Es98g/DL9V3Tcq+HCj7AgCP4uHKvuv1+uQfHr69vR3LvyH5+0n694o8Udvz6T9qzF+TPjbkPI/89xtlXwAAAJ7cj/Dxc98fE84DeHbKviIiIvLdM1HZN/3h7C38X8n4aen3vw1foOybl3rjD9xfXl4mmtnX0ncflX05UPYFAB7Fw5V90/Ls+/v7cUffdHfd0j9GzF/XNB9/z8l3CQ6FQnBqzHmUfQEAAGAyi/Dxc9nFpDMBnpuyr4iIiHz3XFj27d2NdsL8P9nX/zGE8J9CCM1f/MVfFH8IGx607Nv2g+v4q3Vj1uv1yfNxN640cey2MeMP9+Ox+evi112/gndqffdR2ZcDZV8A4FE8ZNk3Fnzjbr6z2az4d4QotPzdo3R82zGl8YacR9kXAAAAJrMIyr7APSj7ioiIyHfPBWXfS6Q/nL2F/zMZ/z+FEP7v8Muuvl9yZ9+m+fih+3a7bZrmc9E3Ju6W1fZrbuOvyi39MDwt+ubJfwjfNu4j6LuPyr4cKPsCAI/iIcu+seQb8/r6OmhH3dDyd4jU2GP6zqPsCwAAAJNZBGVf4B6UfUVEROS75wnLvn8eQvj34bTk+9PhuUX4omXf9Nfmxh9k5wXbkPxwO+7q+/LyUjxX/sPw0q/jTXcGHvMreKfWNxdlXw6UfQGAR/GQZd/8t3ms1+tPZd9YCH59fW2apvz3g/zr9LHSbxBpmuakaDzkPMq+AAAAMJlFUPYF7kHZV0RERL57nrDs+x/CL0XftOQbLcIXLfumO/umJdxS4g/I88fT4m/+w/A4ZvzheducSnPsmvcU+u6jsi8Hyr4AwKN4yLJv05z+nSLfQbe0+29+fDpGKj+m77eM9J1H2RcAAAAmswjKvsA9KPuKiIjId8+TlX3/6xDCvwyfS77RInzRsm9IfnA9tOybvzZ0/DC8bSfgfE6h8AP0rnlPoe8+KvtyoOwLADyKhy37vr6+NiF8/FaRvOzbNB+/hSQcdv+Nr1mv103TDPs7RDpufO2Y8yj7AgAAwGQWQdkXuAdlXxEREfnuebKyb1vJN1qEL1j2jT/UjkXc+IPs+AP3oeI4pR+Gp78GN54//9W56RyHzHsqffdR2ZcDZV9grFv9+QXgYcq+XJ+yLwAAAE9uEZR9gXtQ9hUREZHvnicr+/ZZhC9Q9m1LWqZNd7VKEwvAXbv/tv2a2/xX56ZfK/vyhJR9gbGUfYFbUfZ9Ysq+AAAAPLlFUPYF7kHZV0RERL57Jir7LpLc+7xfruzbtoNv/LW1MXHn36hU+C39mty2OaRf58+XXqPsyxej7AuMpewL3Iqy7xNT9gUAAODJ/QgfP/f9MeE8gGen7CsiIiLfPROVfaeyCA9c9p1SWv5dr9dN0zTNdrstlnsfXd98lX05UPYFxlL2BW5F2feJKfsCAAAAwBUo+4qIiMh3j7Lvh/DFSq3XNpvNijsLv76+Tj21Ufruo7IvB8q+wFjKvsCtKPs+MWVfAAAAALgCZV8RERH57lH2/RC+edm3aZpPRd+Xl5eppzRa331U9uVA2RcYS9kXuBVl3yem7AsAAAAAV6DsKyIiIt89yr4fgrLvU+i7j8q+HCj7AmMp+wK3ouz7xJR9AQAAAOAKlH1FRETku0fZ90NQ9n0KffdR2ZcDZV9gLGVf4FaUfZ+Ysi8AAAAAXMGjlX1//vnnZrFYNH/91389+VzOyXK5/PSrn5fL5VXG3u12xzHveU19551qXiIiIteKsu+HoOz7FPruo7IvB8q+wFjKvsCtKPs+MWVfAAAAALiCRyj7/vzzz81vfvOb5k//9E+bP/zDP2x++9vfTj6nc1JV1aeib0xVVWeNOZ/Pm9Vq1ez3yr5D10lERGRslH0/BGXfp9B3H5V9OVD2BQAehbLvE1P2BQAAAIArmKrsmxZ8f/rpp+ann35q/vAP/7D5Z//sn01e+DkndV0fC6+73e74eFqEret61Jjz+bwJIUxeYn2EMu9XWCf5Hkk/3yLyPFH2/RBuXPYNLf8wajab3fS8Je/v78fzP5u+a1L25UDZFwB4FMq+T0zZFwAAAACu4N5l37/5m79p5vN58wd/8AfNH/3RH7UWPv71v/7Xx9f883/+z2/6+DUSx91sNp+eK5Vl49er1erkuuPzscAaU1VVa+l2uVyeHJuXitO5pcelpcX8ufRaztnZd8g5+9YgPab02G63K67T1IWxZ0u+Y/Vyuex8vu2z0HbcfD5/mGvJE9/b8Vqqqjq+Jn/u3PSNM3R9b3X+a6/5te/7recv3ycTlX0XSe593ocr+8a8v7/f9PwJdB11AAAgAElEQVQpZV9lX5R9AYCHoez7xJR9AQAAeHI/wsfPfX9MOA/g2U25s+/vfve75k/+5E+aX/3qV8eixZ/92Z9NXvgZm1ho7SqaxsJbLKSFloJLHGNo2TfdUThNWqTrO1c6bp78+dK1dZV928459pj0fPExZd/7vK/zHZNDOC2UV1X16ZjSa0vHxcfH7np9q2vpS1r2vVaGlH2HrO+jZsr7LjImE5V90/8Nu6dFeICyb17qnc1mTQiheXl5uen5v4u++6jsy4GyLwDwKJR9n5iyLwAAAE9uET5+7ruYdCbAc5uq7JsmLf7+vb/395rf/va3k89pTGLxrmunylhKzcu+aQkufyy+Jn6dl2rTr0u78ObniiXFdLfd0lzTMXa73UVl365zDlmD0nnTuZXWSa6TtmJrvJdx/dvKnKvV6qR8PfS4vmw2m9Gl7jHXkhbo/82/+TfHz1JaLK/ruljSTXexTb8flHbOzj/XY8q+beuWnj9/Lt8BPP+ekZ4/PW65XH4q4OdjpTt232L+8/n8UzF4uVw28/m89z50vQfzubd9j5PvEWXfD2Gism9pl9349evr6/G/b7fbZrvdfvq+ut1um6b5KA3Hr9frdRNCaGaz2XHcON7vf//71nPm52grJ8fn8uPiebvGuKW++6jsy4GyLwDwKJR9n5iyLwAAAE9uEZR9gXt4hLJvmp9//rlZLBbNX//1X08+l6G5ZGff9JhYMoylxL6y72q1KpaM83Hia/JSW/5Y+nj6/CVl365zDlmD0jH5OMq+10+8p10lzvS9XVr7fIxrlX3b3nPXupZ0LnmRNC0Nl57LdzxO38dpGTW+z0vjXLK+6fnTkm78HpWuedv5S9eYl33Tr+u67v3eN7QM3jb/dL75uH33IR2nrutP/wAhzi0Wuu/5OZPHirLvhzBR2bdpPhd1szVqZrPZSbE2T9M0zdvbWxNCaN7e3pqmaU6KwvGc8TxdBePSufN5lvL+/t46x3SMW+u7j8q+HCj7AgCPQtn3iSn7AgAA8OQWQdkXuIdHK/t+1YRwultmmq5dbdPjbl32Lc23rczb93yarte3nXPoGgwZR9n3+hlTwG0rc8Z7lZYwS8el93ts8l2or3Et6VyGln3zMm36+tK80uPPLfum69u223FVVc1msymWZUvXWFqr0s6+6Xzarr1v/ul975t//l5qW78h6xC/X8adgeMc6rr2PeSbR9n3Q5iw7Pvy8lIs+8bibkm+q27ckffl5eVkzBBCs16vj8e/vr52ln3jOdMdfvOvS7v4vr+/H7+Oc5hC331U9uVA2RcAeBTKvk9M2RcAAIAntwjKvsA9KPteJ7GkGrLSXlpGTHebjI+lxcL89X1l3/Tr+JrSY+lr8nPtdrtmuVyezC8vJ9+67Nu1BvnXca7pOMq+109fgTPNmLJvvHdp0s/FJck/e9e4lqFl36GF4vzaS+c4Z33Tz0We+Np0/duuMRZg8/XLy77pXIeUffvu+5D513V9fE06z3z+XePEY/f7X75vpLv5VlU1aPdned4o+34IE5Z923b2jV+3jZWPGceJx8TdfV9fX49F3LT4m15zaX7pY/H1r6+vndeVz+3exd+++6jsy4GyLwDwKJR9n5iyLwAAAE9uEZR9gXtQ9r1e2kptIYRPRcAhx8USa3y8VKpNS8Zp0sJe/pr0sbTsW8o9dvbtWoOuNc3LvqV1lvMS7+mQ8mNbGTUfIz8uvne7zpG/v/Ni8JCdfS+5lmuVfeMc051s4+fj3LJvel357rtdSdc0/Xzfsuzbd9+HzD/dnTgdM59/3zjp99I4n91u9+m65ftF2fdDmLDsG5/rOnZIQTct94ZDWXg2mzWz2ey40+/7+3vnWG1zbtu1t+26wul9Ll73LfTdR2VfDpR9AYBHoez7xJR9AQAAeHKLoOwL3IOy73VTKs6mO9fGxOfSXXTzklr+XFvpNj9nfr7Sa+JjpcLsarU6FvLS3TDzMWIuLft2rUE6dpxPPk7X6+X8zOfz4ns33pN0x9hSGTUvXpaOi++7sXPre09e61qGln27Cq+lInBaXD237Juubzz/mJ1p47h9peX8PuZzHVv2Ld33ofOP39/SY0v3oa9AXtf1sdwbvy69P+R7Rdn3Q5io7BtLuGmJtnTs29vbscjbNE2z3W4/FXTTx+LjsfibnuOcsm86dpxXnFPpuvLrW6/Xo9fsHH33UdmXA2VfYKyp/vwCPD9l3yem7AsAAMCTWwRlX+AelH2nSRhRVHzWWIPHTixO5kXNEE532C2VOeNr01JoW2k1hDBqV9V8p9lbXktexE1Lw11F4P1+fyyUxmJvXk6Nj51T9m1b33Qd02NiQbZ0XX3XEbISfX7ec8q+pfveNf90TfPXlebfNU68H/G+5+Vh+b5R9v0Q7lT2bUtali09lhZrh7x2Nps1TdMcd+QNITRvb29N05xX9m2appnNZifnTb9Od//tm+Mt9d1HZV8OlH2BsZR9gVtZhJ6/K8iXzyIAAADAc1oEf/8F7kHZd5qEwzf5qedhDWTofYrJd0Ctqqr4f+Dn5cm20mcsY6al2ymvpavsG4uh8/m8WNJN1yItnMaSaro2IYRPO+uW5jx0fUvHloqyMfE6S+fP1+gWZd/Sfe+a/37/UdTtukd94+S7OZ9THpfnzERl30WSe5/34cq+sZRbOrZtF+AQftkpN+7am+6aGx+LOwCn422326Zpzi/75tdRel2p8Huvom+cTxdlXw6UfYGx0v9tAwAAAAAghB/h4+e+PyacB/DslH2nSVB0tQYiXyCr1WrUzssiXzUTlX2nsggTln2/urQgHMvF2+22WBKeUt9clH05UPYFxlL2BQAAAAAAmIKyr4iI7Pcfu+2muwZXVfVpB2SRZ4yy7/CSKE0zm82KuxOnuwhPre8+KvtyoOwLjKXsCwAAAAAAMAVlXxERianr+qS4pugr3yXKvsNLovwiZEXfl5eXqad0ou8+KvtyoOwLjKXsCwAAAAAAMAVlXxEREfnuUfYdXhLla+i7j8q+HCj7AmMp+wIAAAAAAExB2VdERES+e5R9h5dE+Rr67qOyLwfKvsBYyr4AAAAAAABTUPYVERGR7x5l39OSqDxHlH0ZQNkXGEvZFwAAAAAAYArKviIiz53dbvetzvsdMnZtv+K9uPeclX35bpR9OVD2BQAAAAAAAPgKlH1FpCtVVZ3sErhcLo/P7Xa7JoRwLOXlx8ZsNptPY65Wq4e7nmtktVodx/4X/+JfFK//3tcbrzHer1vMp/ReuPbaDr2nbe+7Z8nYtb3XeyCeq+2zPebc93z/xCj78t0o+3Kg7AsAAAAAAADwFSj7ikgpm82mCSF8Ku6FEJq6rpv9vlzwzI8vjTNF2XfI9VwjdV1fdbxLc6/S5NRl3yHvu2fJJWXfKe7FPa7xGpmo7LtIcu/zKvt+c8q+HCj7AgAAAAAAXOZH+Pi5748J5wE8O2VfESmlrWwXS5S73W5Q2Xe//2W326qqTsa+pBC42WxOxrvW9aTHhsPusPl5wmE34JDsIBtfO5/PPz0esp1M0+eXy+XJ+PmxcW7pvOq6Phk/HpMmrm06n7qui/M591rzpO+F/Lx954qvTc9V1/XJtXUVqIe+7/quN39+Pp8PujfnzP8a77E45qO8B/o+2/m583Hj423vn1tnorJvugb3tAjKvt+esi8Hyr4AAAAAAACXWYSPn/suJp0J8NyUfUUkT17iHXpcW9Fv6HHnzDEkZdhLryfOLS0Y1nX9qZCbfp0/n+7sm5cb08JxfG5s2bdUxkxfE8vA6Wvyc6bzueRa++5xWq7Oz5UWneNrY7k2Xnf+ddv9G/O+67re/Pn0Grruzdj5d63FkHXP1/ZR3gN9n+303Pl7e7Vatc75XlH2/ZDNS75wlH0ZQNkXAAAAAADgMovw8TO6xaQzAZ6bsq+I5CntiFrKmBJvyAqGl5Z98zmk8zj3evICYmnuIYSTueevaSv7luZwzs6+aQGydL1dr+kqW55zrX3vhXjetp2Yq6pqNptN6w7IXV/n4/S97/qut+35eD1d92bM/PvWYsi65/f0Ud4Dffci/zz0jaPse1OLELrLvnx9ffdR2ZcDZV8AAAAAAIDLLIKyL3APyr4ikqev0BfzCGXftnOccz1tpeB0vvk5hpZ9l8vlcafX9LVjy75d65smfU2p6HmNa+17L8TzLpfL1l0nV6tVcefl/Nxt93bo+67vevsK4V1rMWb+fWsx9H1QKsJO/R7ouxelXYXza++7xltG2Xd4SZSvoe8+KvtyoOwLAAAAAABwmUVQ9gXuQdlXRPKUyotDjmsr+o0pBeep6/qkwBiLtPnYXfMdej1fsewbrz3dRTd/zSOUfbuKtLcq+6bjPlLZt2+X6SHvg7QI+yjvga57kZ87fTz9jJfeP/eKsu/wkihfQ999VPblQNkXAAAAAADgMoug7Avcg7KviJQyn8+LZbtY2CvtyNpW9MsLjtfY2Tct+V7retqKjCEpKIae8mNb2bdUrMzXJc4jfr1arTrLvqUxS68pFT2vca2ldSyVNePrxpSx83PnX6cZ8r7ru96+EmvXvRkz/761GLLu6do+0nug617k5+57rbLvzS2Csu/T67uPyr4cKPsCAAAAAABcZhGUfYF7UPYVkVJiqa+0k2xeZu0q+8Zx0oLfpWXffEfca11PnFu6A29d16N2320r+8ax8x1Z07Hn8/mnuYTQXfZN17+0y3Faci7N55JrTZO/F/JydX6u9H1xi7Jv2/uu63rz+1PX9fH4rnszdv5dazFk3dO1faT3QN9nO9/pOh0nn1dbOf+WUfYdXhK9RLze9/f3k8ff39+Pz93zvM+sby2VfTlQ9gXGmurPLwAAAAAAj2oRlH2Be1D2FZGuhNMf5p4U8Epl3/z49PmYtuPSMuUU11OaX14qDheUffPz5zv7pkXNcCgmp2OXipR1XX9a6/ja/X5/LFXO5/PifC651jT5eyE9b9t9j2Nfo+w75H3Xd7358+ncu+7NOfNvW4sh656v7aO8B/o+2/m583mn7+3S++fWUfYdXhK9RLxeZd/b61tLZV8OlH2BsZR9AQAAAABOLYKyL3APyr4iItNktVrdtcwoIu2ZqOy7SHLv8yr7Prm+tVT25UDZFxhL2RcAAAAA4NSP8PFz3x8TzgN4dsq+IiK3T9wRNd39taqq4s7CInL/TFT2ncoifIGy73a7/bRL9Ha7/TTW6+vrp+dns9nxsfV6fXLe+Fw8Nj4/m82OY8cxt9vtRfNIH4tzuZe++6jsy4GyLzCWsi8AAAAAAMAUlH1FRO6Tuq5PSl+KviKPE2Xf4SXRS4SsNFtK05yWf0vPl8aKZd206Jvn/f29eXt7a0IIzdvbW9M0p4XcWEKOY1wyj7zoGxPPe2t991HZlwNlX2AsZV8AAAAAAIApKPuKiIjId4+y7/CS6CXCwLJvLi3dxkJuKJRn011443H5zr7xmJeXl6Zpmubl5eVk5914rtfX17PnEY9LdwtOj72HvvMo+3Kg7AuMpewLAAAAAAAwhUcu+/7d3/3d5HMQERGR54+y7/CS6CVCVpSN0hJt22vy18avt9vt8dhY7M2Luvlr48698bm4C+/r6+txjPV6ffE82pIeeyt991HZlwNlX2AsZV8AAAAAAIApPFrZ9+eff25+85vfNP/0n/7T5q/+6q8mn8/YLJfLT4WO5XL56bj4XNs4u93u5Jj866+eZ7seERH52lH2HV4SvUQYWPYtlX/z15bGiiXbuGtv22vTcm84lG9ns1kzm82OO/2+v79fPI+2KPvyQJR9gbGUfQEAAAAAAKbwCGXfWPD90z/90+Yf/sN/2PyDf/APmj/7sz+bfF5jU1VVa6mjqqqTY+PjbWPds+w7n8+b1Wp117V6hLLvFNctz5Hdbjf5HB4l33EtvuM1f4co+w4viV4iDCz7vr29nezQu91ue0u3+XHx8bR4Gx9Lj4tjxuJvSMrC584jXs9sNrvOwp2h7z4q+3Kg7AuMpewLAAAAAAAwhanKvn/7t3/b/OY3v2n+yT/5J81PP/3U/PTTT8cfGP2jf/SPmt/+9reT5Zzrqev6OP+0CJaWWuu6Pj4eH2sb715l2Pl83oQQvl3p9bte9zlrVEq6bnE369JjQ14/1bzPTVVVxd26b53SOk+dqdZi6Frd4n3wqNcsl0fZd3hJ9BJhZNm3lK4ddZumaWazWe9r09fHQm5aCn57e7t4HnGH4Dz3KgD33UdlXw6UfQEAAAAAAAC+ginLvr/73e+aP/7jP25+9atfnZQg/vE//sdfruwb577ZbD49Vyruxq9Xq9XJtbe9pq38m+4mnB4TC8ebzeZTySTOMS9FprsP52W5tKiczj8tOefnjteWv7ZvTfI5p+XpvnVLjyk9ttvtOq9bPjKfzweVGquqaubzeTOfz4vPx3t9r91Qh8773ExV9uxb5ynyFYqv137/fYVrlvOi7Du8JHqJMLDs2zSnZdn1en3ceXe9XneO1TSnhd/Szr5N87GTb9y1Nx1zu91eZR7pbsEhfOwYfA9991HZlwNlXwAAAAAAAICvYKqyb5qff/65+d3vftf8yZ/8SfOrX/2q+YM/+IPmx48fk89raGI5tas0Gku5sWgbWnaJi2MMKfumRd88u93u5DV59vv2sm+pwBtCOCkZluYdC8KxCBfHKe2i2VX2bVuTscek50vXRdl3WIaUZuN7v6tQeUnZcrPZjL4/Y+adJn+fpp+v+N5P3ztpiT09Np9vVVUnn6n4dT7n0j8UGLPOpfmOfS6fe1yX/HtH21r0rWv8/pB/r7rGXNvStmZdY+VzLP0DidI/YpCvnYnKvosk9z7vJGVf7qfvPir7cqDsCwAAAAAAcJkf4ePnvj8mnAfw7B6h7Jvm559/bv7yL/+y+fWvf9381V/91eTzGZJYcOvacTOWxPKyb16Ei4/1lX3TUl2+k24oFNvyMeLzcV5xHukxca6lx+LXaakyHpcXI/vmkl9/HDO9xtIatT2WvyZ9rO26pfye7SvNzufzY+mx7fhLd1Zt29X6knmn7+X9/qOYHr/OC7npbq75zq75sXVdn5RHq6o6+Tp+TtPr6yuu9q1z33yHPrdcLjuL8/nz+Vr0rWvIirWltTp3rn3vn/T91zVW/L7Tdr/s7Pu8majsmxbL72kRlH2fXt99VPblQNkXAAAAAADgMovw8XPfxaQzAZ7bo5V90/zd3/3d5HMYkkt29k2PicW45XLZW/aNBbR8d8l4TF6sDKeFotbSaxw3Ly6nc0vHy3cjjdcZC4xta9JV9k3nnj/Wt25tx/Rdt3xOvgNyTHzPxXsY3wNt5ctLy76l90zXWEPmnb8mLXjmZc/0/PE9nhfS82PTdSmVQ9PnV6tVZ3m0b5275tv3XOl+VVV18n0q/4ykj6XX1reupfGGrvuQufatX5xf31h5ubd0nLLvc0bZd3hJlK+h7z4q+3Kg7AsAAAAAAHCZRVD2Be7hkcu+Xymhpfy633fvUJsed07ZNy/lxmN2u92gQu2lZd+84LdcLo/jhUIZOaZrbm3XM2Tdho6j7Nufvh1y89JpXkrNH7+07Jvfz7aS55CdffP3Rf7Z6ivux/Hbjq2q6qQQm7/P6ro+jjGfzzsLq33r3DXfrufiZ7WUdJfsfG7p+rYVX0vrWhovLfheOte25O+/IWPFf7RQGl/Z93mj7Du8JMrX0HcflX05UPYFAAAAAAC4zCIo+wL3oOx7ncTCacjKbGmpNS2+xsfS0lhIymV9Zd+0QFwqse12u+PX8byl0nFeek3PE6+j9Fh+7tL1puPmubTsW1q3fG7pTqj5OMq+/ekrzaaFyDR5wXto2Tf9DHWN0zfWkLJv/j4aWjqN131p2Te+Lu6A3TXXvnW+pOzbd+7SWneVfbvWNT5/btm3b65tKZV9h46VvidLOzvLc0XZd3hJlK+h7z4q+3Kg7AsAAAAAAHCZRVD2Be5B2fd6aSvlhRA+lcv6jusr+5bOl36dln1LyUuv6bnz0mVMuttvPk6adMy2tbq07Nu1vl33oeu65fN9bCs1xpJmfv/jjs7p45fu7Ft6r5w77zjH/J7HeafX1vb6tOzZdmxISq2lsm88Zrlctu5+PXSdu+Y75Lmu+xIKhfj82rqKz+m65q/N53fpXPveP/G154yVl7eVfZ8zyr7DS6J8DX33UdmXA2VfAAAAAACAyyyCsi9wD8q+102pYNv1a+5jGS4mPj+k7JuOEx/Pj0lLravV6ljkjcW1dLfftKiXX0d+DfHxUmEuXlNaDs5zadm3bd752Pka54W/0uvl473TVmqs67r1/ubvl0vKvpvNZvT9GVL2TedT2jE4L3Sm15uPX1XVyVrUdf2pfF4q+8bPZlp+PXedu+bb91w6fvxc5Ltkt11buhZD1jW/3rzge8lc21J6/3WNFb/35a+P5xmyc7R8zSj7Di+J8jX03UdlXw6UfQEAAAAAAC6zCMq+wD0o+37NpEW6UnF3yrnF0t8tCnGPcH3fJW2lxvjeKxVY9/vPhdBLd/a91rzzOYakZFe6pnSH6LQYGsug6WPpsXk5ua3sW9oJ95J1bpvvmOdCVp6Nn+O2a8vXom9d8/FLu/meO9e+dczff11j5deR3oPS/ZfniLLv8JLorWXrcsxsNrv6ud7f34/jP5u+a1L25UDZFxhrqj+/AAAAAAA8qkVQ9gXuQdn36yYvq8XUdT3pvIbsWHpu4jVOvfYil2az2Uz+We3LrT7HIo8YZd/hJdFbCy1l35j39/ernUvZ1//hgLIvMJqyLwAAAADAqUVQ9gXuQdn3aydkBZgpd5uMO/qGG+3qm17v1Osucmnqun74Im1Q9pVvlInKvosk9z7vw5d981LvbDZrQgjNy8vLRDP7Wvruo7IvB8q+wFjKvgAAAAAAp36Ej5/7/phwHsCzU/YVEblfdrvd5MX8oQnKvvKNMlHZdyqL8AXLvm278L6+vp78w6f1en3y/Hq9bt0duG3MWCyOx+avi19vt9ub7Tp8qb77qOzLgbIvMJayLwAAAAAAwBSUfUVEROS7R9l3eEn01kJHcTaWcLfbbdM0n4u+MW9vb03TnJZ508xms0/P5+coJS/7to37CPruo7IvB8q+wFjKvgAAAAAAAFNQ9hUREZHvHmXf4SXRWwsdZd+Xl5dj2TcWdfOCbUjKu3FX35eXl+K58rJvulNvPH+6M3Be9o2l4vR1j6JvLsq+HCj7AmMp+wIAAAAAAExB2VdERES+e5R9h5dEby0M3Nk3LeGWEnf/zR9Pi7952TeO+fr62jmn0hy75j2Fvvuo7MuBsi8wlrIvAAAAAADAFJR9RUSmyW63MwfXIA8SZd/hJdFbCx2l2VAo5rYlln3z16bjt5V9852A8zmlrxky7yn03UdlXw6UfYGxlH0BAAAAAACmoOwrIqXM5/PWAtVqtWp2u10TQmh2u12zXC47C1er1WryeW42m4vP1TVWuh5Dxqqqqlkul5Pe43QO11ynPLd8fzzCOspzRNl3eEn01kJLafbl5eWkiBuLurPZbNT4cZz1ev2p7Lvdbj+d/+3tTdmXZ6bsC4yl7AsAAAAAADAFZV8RKWU+n3eWKNvKrWNLr7ee5zXzzGXfe+Xa749HWEd5jij7Di+J3lro+McBISvTxuJunlgA7tr9t7Szb9M0zWw2+zRWfu78Neljyr58Mcq+AAAAAAAAAF+Bsq+IlDJF2Xez2TRVVd1knrGgG0L4tNNsOtfNZtO68+yYsm/XedLdiOu6Po5RVdXx8dI6pGMtl8uTY6qqauq6PjlX17XkcyhdW9d8+tZx7Pum61z5eeIc29ZR5Jwo+w4vid5aaCnntu3g+/r6enJc3Pk3KhV+YyG3VPbN55B+nT9feo2yL1+Msi8AAAAAAADAV6DsKyKlTLWzb3x9COGq80zLvmmZtK7rk6/TY+PzcS5jy75d58l3pI1l3fh1qcwbj4/nyp8vFXLbrqVtzHh8Pp/SOnVd35j3Tde1x8JyfG61WrVeg8glmajsu0hy7/M+bNl3Smn5d71eN03TNNvttljufXR981X25UDZFwAAAAAA4DI/wsfPfX9MOA/g2d277PvrX//6S2Tq0pHI1El3TU0TS5m3Kvvm4/SNNXSeadk37m6735+WSUvnyZ9Px+q67q7z7PenJdW2HY2rqmo2m02zWq2Ku912lYf7riV/TXpt+XExQ9dxyH2N8xty7V3jKvvKtTJR2Tf9vnVPi6Ds22o2mxX/d+X19XXqqY3Sdx+VfTlQ9gUAAAAAALjMInz8XHEx6UyA53bvsm9o+dXMj5apS0ciU2eqnX1LCS0F2zHzTEuq6Vhdxdb8e8LYsm/XedKS6nK5bP1etFqtmuVy2czn85Pz5SXZqqpOyrd915LPIb22Urk4P8fQdexbp75rj+fNHytdg8glUfYdXhL9DrJ707y8vEw9pdH67qOyLwfKvgAAAAAAAJdZBGVf4B6mKvv+D//T//KQCUHZV2S/v33Zt67rkyJV3Ik3H6dvrGuXfeM501134/O3LPuWyrUx55Z9u64ln8OUZd+ua297z8TXK/vKtaLsO7wkytfQdx+VfTlQ9gUAAAAAALjMIij7AvcwVdn3f/0//r+HTJzf1KUjkakz1c6+acn3mvMcUvYtlVxXq9XNy77xubY1K80rL8nmZd++a8nnkF5b127HY3dI7lunvmsvJb1WZV+5VpR9h5dE+Rr67qOyLwfKvgAAAAAAAJdZBGVf4B6UfZV9RUqZouyb71Z7zXkOLfumc893F75m2Tefd1VVJ7v3xuPjGHmpNYTQW/btupZ8Dvm15fOp6/rkfH3XN+Z903Xty+XyZNx8nn33X2RolH2Hl0T5Gvruo7IvB8q+AAAAAAAAl1kEZV/gHpR9lX1FSplqZ99bzXPojrR1Xaflu+PrV6vVVcu+scSallyrqjo5d36e9Lm+ndwKvOAAACAASURBVH37riWfQ+na0vnkJey+6xv7vum69vw60ussraPIOVH2HV4S5Wvou4/Kvhwo+wIAAAAAAFxmEZR9gXtQ9lX2FZGvl9VqpeAqcsUo+w4viZa8vLyclPLf3t5Gj3Gp9/f34/lT6bz+1b/6V8Vj7jGPe+s7v7IvB8q+wFhT/fkFAAAAAOBRLYKyL3APyr7KviLy2Im75qa74VZV1bmjsYiMi7Lv8JJo7vX19aRQG7Ner0eNc6lSyTaf2+9///ubFHFfXl6O16vsyxej7AuMpewLAAAAAHBqEZR9gXtQ9lX2FZHHT13XJ4U1RV+R62aisu8iyb3Pe7Wybzh8X3p/f2+apmnW63UTQmheXl5GjXMLccfhWxaP73GOc/TdR2VfDpR9gbGUfQEAAAAATv0IHz/3/THhPIBnp+yr7CsiIvLdM1HZdyqLcIOy79vbW+8xsQgck8t34i0VaGO5NmQl43xH3fy42WzWuutu25hN0zTb7fbTrsXb7Xb0Od7e3k6OfX19La5Rfr50LmP03UdlXw6UfYGxlH0BAAAAAACmoOyr7CsiIvLdo+w7vCSaG1LQDVlZNiTl2LZxYtIScV6ujWma88u+Q8csPT/0HG3Xlu5+PGSNxui7j8q+HCj7AmMp+wIAAAAAAExB2VfZV0RE5LtH2Xd4SbSkVJhNd6SNj6VF4PSxWJDNi63xmKY53WE3iiXat7e3ziJvPG9+TN+YufT18fr6zpF+HXcELj0Wv47nLc1tjL7XKftyoOwLjKXsCwAAAAAAMAVlX2VfEblNdrvd5HN4lFgLa/voUfYdXhJtU9oFNx0zHzct1a7X69adbcOhEBuPeX197T1/1FfE7Rszlc9paNk3niPdxTe//nT8Ukk6fWyovvuo7MuBsi8wlrIvAAAAAADAFJR9lX1FSpnP562lq9Vq1XpcXdfF8ZbL5afXPsL8b5Wqqprlctns97+UMUMIzWazufl5h5xr6D1ry2q1Or42XuPQtTg3937/fJVcY23llyj7Di+J9unatTb1Fcq+pTHj17cq+6byc43Rdx+VfTlQ9gXGUvYFAAAAAACYgrKvsq9IKfP5vLdEOJ/PPxVFq6oqlkerqmrm83kzn88fZv63zFQlzL6y75h71pa6rkcdf421uPf756tE2fd6UfYdXhJNxSLrbDb7NEYolH1jsTU/JhZk83FS2+32UyE2FmZfX1/PKvv2jfn29nZSBi4d33eOUvl5aCE6Pqbsyw0p+wJjKfsCAAAAAABMQdlX2VeklCFl2VAolW42m0+fofhYLKLudrtRc9lsNk1VVTeffz73cNi5NiQ/0M7nXlXV8blYRE13zq3ruljATV+XX1vfeeM808Qdb/vKvkPuWdf4+a7AfdeTr0WpbDyfzzt3Iu57/+RrlY7V9VzffThn3DjH9Pm6rk/WtFS2Pue9kK/tPb4vPHOUfYeXREvHl5IWd4ccE0uz5xzz/v5+Vtm3b8xY9m17Pn/9bDYrniMWiPOku/3mr0kfU/blhpR9AQAAAAAAAL4CZV9lX5FShpRl426rQ8aKZcRzd9yNJcqhn89rlX3T8mVd1ydf5zvipruspv89L+Dmr8vH7TtvPu+6ro/z7iv7DrlnXePHr/PrTr9eLpef1imuxWq1Ohlrt9v1Frm73j/5PUvH73qub97njhvXP65xPDb/OhZ2+9ZuyHvQzr7XibLv8JJoyWw2ay2xxjFDCCc745Z28c1Lsfk4TfO5nBuLsOeWfbvGzJ9br9fHOcYx82tqO0deHE53OU7XqPSYsi83pOwLAAAAAAAA8BUo+yr7ipSS7+AakxYT0wJuTL7ral4+zcuMY5Oes2uH4CHzT+e135fLvnFH2/z50g7GcX77fXvZt+116Vy6zlu65vz5/Lra1q+0jn3j7/enZd+2XZerqjopN6eF1HR+q9Wqs6za9/7JC7xpup7rm/e545bWv+3rIWvX9V4ora2cn4nKvosk9z7vVcu+Q4qntxiXdn3rrezLgbIvAAAAAADAZX6Ej5/7/phwHsCzU/ZV9hUpZewOvLEAGZJdTPf7z+XMvjLqmHSNc62dfdueX61WnaXltrJv2+uqqjqWOvvmlc4vzdj1bbtnXePv96dl3+VyWSxVh6SkmhdS67o+fj2fzzvnOuT9U1XVp3P2PTd03mPHjfNLS9P5fOPXQ+bQ915Q9r1eJir7pvf9nhZB2ffp9a23si8Hyr4AAAAAAACXWYSPn/suJp0J8NyUfS8v+4aWslZbETDfcbStqDX0uP3+dLfOqQtTl2Tq65j6/I+UsWXffA3TXV1Ln490h900dV13HjdmZ99nLfvm3xPG7Ow75J51jR/vUVr27dupOS+kxjXY7XaDXjv0/ZO+d/L3Rv7cmB2mx4w7tuzbN4e+94Ky7/Wi7Du8JHpu8fQW49Kub72VfTlQ9gUAAAAAALjMIij7Aveg7Hu7sm8oFH7zImNMvmvk0ONiLimpzufz1nHvnanLtlOf/5HSV5btKrtWVdVsNptjMTEvSMYdZbvKupfem6Fl3/S9H+eVPt9WtGzbbTddg1LZt2uX3rRsO6ZknM67q+w75J71jb/fn5Z92+5x21qk17tcLltL311j971/0uJ023ND5n3OuGPKvkPm0PVeaFtbOS/KvsNLonwNffdR2ZcDZV8AAAAAAIDLLIKyL3APyr7XK/umha20mJiXvNJjY2ltPp93jtl23KWJuwcr+0qeoWXZ/D2Z7lZa13XrezaE7t2q02w2m8G7sI6Z/3w+Pymbxl1k0zmOKVqm15uev7TbcboudV2fXF/XefOia77Tcd/Ovn33rG/8ON983dIx43zjHEr3In7v6dqBeMj7Z7lcntyT9Pq7nuub97njjin7Dlm7vvfguTtwy+co+w4vifI19N1HZV8OlH0BAAAAAAAuswjKvsA9KPvepuwbS1ihpew7pEQ55LiYUkk2fh3LYfk84/xi0rJhvrNwXgaOj6fHpedpO+d+v//0XLpGQ8q+befum3cs6LWVDtNdOfPzd40bC6JxDrEsWVrPuHNqfv1jdhe9V4aWCNveR3Et24rkecF1ivmn9zvONf8MdRUt0/sfshJtfL/N5/NiATd9Xb4OfefN34/pWveVfbvu2ZDx4/P5jrzp9eTnT9ciPta1y/DY90/X57Pve1nXvM8Zd2zZt28Ofe+F0trKeVH2HV4S5Wvou4/Kvhwo+wIAAAAAAFxmEZR9gXtQ9r3vzr59xbOxx5XOl88rTyzItRX+8nPHpMXJtjH7zpmXK9O0XUfbeo+ddxw7LRjG4lxpfm33Ih83LxGnx8f3RCzztV3/LUuvIo+YzWbzqTAsMmWUfU9LovIcUfZlAGVfAAAAAACAyyzCx8/oFpPOBHhuyr7XK/uWUtptMS/ZhlDe2XXocft9d9k3llDTHXXzc+S7UpZ2Gu0ae8w52+a92+1GlX3Tcw+dd77bcizm5oXg+Joh48ZrjPc6vW/pTqt1XR93jrULp3z31HXdufuwyL2j7Mt3o+zLgbIvMNZUf34BAAAAAHhUi6DsC9yDsu/tyr5dhc7SDq/XOi6fV/7r5NPH8rJvLKO2JZbz8q/HnLNt3caWfdNzD513PC6We/O55ecfOm7cuTeOGUvEacE3rvGY94nIsyV+xrzv5dGi7Mt3o+zLgbIvMJayLwAAAADAqUVQ9gXuQdn3emXftl13u5KWS7t2uew7rqvs2zXXS8u+bQXetnP2lZLHlH3Tcw+dd3x9VVXNcrn8VDo8t+yblnvj41VVNVVVHdd4SNl56rKbiMh3zURl30WSe59X2febU/blQNkXGEvZFwAAAADg1I/w8XPfHxPOA3h2yr73K/vG4mhVVcXX57vP9h2X5lpl3zhOfu6h19x3zliwreu62e/3zWazOXnNuWXfofPe7/fHOcTEay+df+i46XXE18bib+jZxTS/ByIicv9MVPadyiIo+357yr4cKPsCYyn7AgAAAAAATEHZ9747+4bTH4wd01bs7Tsu5tKybzp2+ljbuduuue+cedE2zSU7+w6dd75W+XlK5x86bv54uivwcrn89Fjp+qcuu4mIfNco+/LdKPtyoOwLjKXsCwAAAAAAMAVl3/uWfff7fVNV1UnJs23X16HH7ffnl33THWnT8mq6K23p3G3XPOScaXl2tVodz7VarS4q+w6Zd0ycQyzhdq3j0HHjMXHX4nSu6W7MpcKvou9j5V73w30XeZwo+/5S/pTniLIvIyj7AmMp+wIAAAAAAExB2ffysq/IsyWWnmMZNS+eh5bS89Djbj3fS1JV1acSeN95N5vNyX8fe56xrz3nmqa4L/EfE9zjGh91bR71uuVzlH2bJj4mXzshBGVfxlD2BcZS9gUAAAAAAJiCsq+yr0ieUtl3tVp9Oq6qqpOdjIced+v5XpIpyr63zlT3JS37PmqmWht5vCj7NoNLojy2ofdR2ZcDZV9gLGVfAAAAAACAKSj7KvuK5Bla9l2tVk1VVcevhx7Xl81mM+r4fL4hhGa5XJ7s1JoWgfPnYkF3Pp8fH4tFz1hYTROvsavs2/W6/DylonC642y+Fn3Xl2fMfek6b9c1pXOLiXPM12roNXTNpe0e9j13i7WZz+efisHL5bKZz+ej7m0+l3xN/G/TbaPsq+z7LIbeR2VfDpR9gbGUfQEAAAAAAKag7KvsK5Jn6rJvOochn8dS2Tc9X13Xx6/z3WZXq9XJ1/mOuyEratZ1XSywlsqsba/Lz5O/Nt9VNp1/3/WVMub+peddLpefzjv0muLxpbUacg1dc+m6h3339xZrUzpHHLfv3qbj1HV9XL94HXFum82mmc/noz/LMjzKvsq+z2LofVT25UDZFwAAAAAAAOArUPZV9hXJM7TsGw67s8avhx53zlzS+fTNN2Q7zqYF0CHlz7SEmz+fjtVW9u17Xek88bX5cekapkXZtutru6a++9K2m3JVVYOuqTSHdK1LZd+2a+ibS9c97Lu/t1ib/P60vUeGXFcs9MadgeMc6rouzlOuF2VfZd9nMfQ+KvtyoOwLAAAAAAAA8BUo+yr7iuQplX3jZyNNukPpmOPOTch2lm2bb35cqWgb55YXKPPdadNzp0nPW9rZt+t1+XnS17btgpyWUvuur/TavvuyXC6Lx5TWqHRNsZyaHtdWeu27hiFz6buHbc/dam3quj6+Jl2L9Lr7xonH7vf7Zj6fn+zmW1VVa9ldrpOJyr6LJPc+713LvuHwXn9/fz95/P39/fjcPc/7zIaupbIvB8q+AAAAAAAAl/kRPn7u+2PCeQDPTtlX2VckT9/OvnVdnzwfM/S4NPGYmLwYfO7OvkPKsOm502tNy77x+XSX1zhWV9m363X5ee5R9u27L8vlsnjeNF3XdO2yb99cuu7hkOeuvTbpjsLpmHnZt2+cWOqNY9V13ex2u09rK9fPRGXf9PvfPS2Csu/TGrqWyr4cKPsCAAAAAABcZhE+fu67mHQmwHNT9lX2FcnTV/bd73/ZeTT/rAw9bswchrz23LJvad5pCbdUvE1LnW1l377X5edJX9s21/SaLrm+tvsSx2grxfZdU2kObWvVdw19cxl6jec+N3Zt0nsUd++Nx5bubV/5va7rY7k3fl3abVquG2VfZd9nMXQtlX05UPYFAAAAAAC4zCIo+wL3oOyr7CuSZ0jZd7//5fOc7jg69Li+bDabwTu7luYbenaNTT/jeQl1Pp+flH1DobgZH+sq+3a9Lj9PPoeqqk7Wq67rk/Xour5Sxty/9Os47tBrqqrqZGfm9PvpmLJv31y67mHf/b3F2qT3KX9d373Nx4nrHNcxLw/L7aLs+zhl3+12m65LE0Jottvtp7FeX18/PT+bzY6Prdfrk/PG5+Kx8fnZbHYcO4653W4vmkf6WJzLvQy9j8q+HCj7AgAAAAAAXGYRlH2Be1D2VfYVyTO07BuLirGYOPS4W8839BRJYykzJp1zLFemO6umx8ZzrVar1rJv3+vy85QKqVVVHV+bF5/7ri/PmPuSnjc/T9815a9Pi7djy75j55LOoeu5W63Nfv9R1E3H67u3+XP5mo4tvsv5Ufa9T9m3K01zWv4tPV8aK5Z106Jvnvf39+bt7a0JITRvb29N05wWcmMJOY5xyTzyom9MPO+tDb2Pyr4cKPsCAAAAAABcZhGUfYF7mKrs+0d//+8/ZOL8pi4diYiIyP2i7PsYZd9cWrqNhdxQKM+mu/DG4/KdfeMxLy8vTdM0zcvLy/H59Xp9PNfr6+vZ84jHpbsFp8few9DzKPtyoOwLAAAAAABwmUVQ9gXuYaqy76Nn6tKRiIiI3C/Kvvcp+8aibJSWaNtek782fr3dbo/HxmJvXtTNXxt37o3PxV14X19fj2Os1+uL59GW9NhbGXoflX05UPYFAAAAAAC4zCIo+wL3MFXZ99/9j79/yMT5TV06EhERkftF2fcxyr6l8m/+2tJYsWQbd+1te21a7g2H8u1sNmtms9lxp9/39/eL59EWZV8ekLIvMNZUf34BAAAAAHhUi6DsC9zDVGXf5n//tw+ZOL+pS0ciIiJyvyj7PkbZ9+3t7WSH3u1221u6zY+Lj6fF2/hYelwcMxZ/Q1IWPnce8Xpms9l1Fu4MQ++jsi8Hyr7AWMq+AAAAAACnFkHZF7gHZV9lXxERke+eicq+iyT3Pu9Dl31L6dpRt2maZjab9b42fX0s5Kal4Le3t4vnEXcIznOvAvDQ+6jsy4GyLzCWsi8AAAAAwKkf4ePnvj8mnAfw7JR9lX1FRES+eyYq+05lER607Ns0p2XZ9Xp93Hl3vV53jtU0p4Xf0s6+TfOxk2/ctTcdc7vdXmUe6W7BIdkx+B6G3kdlXw6UfYGxlH0BAAAAAACmoOyr7Csi02S3200+BxH5Jcq+ty37cj9D76OyLwfKvsBYyr4AAAAAAABTUPZV9hXpynw+P9mdcD6ffzqmqqriryzPjx163L3nP0WqqmqWy2Wz3/9S+g0hNJvN5mbnuve67/f7ZrPZHL+f3voaH3VtHvW65XOUfZV9n8XQ+6jsy4GyLzCWsi8AAAAAAMAUlH2VfUVKiSXFuq5PHq/rugkhnOxKW1VVs1qtPo1RVdXJ64ced+/5T5G07HuPc91r3dOkZd9HzVRrI48XZV9l32cx9D4q+3Kg7AuMpewLAAAAAAAwBWVfZV+RUubzeWsZdblcnux82laYXK1WTVVVo4/ry2az6T1+zPxDCM1qtTrZ2TV/TboDbH7uWAyNz+92u2PRNU289nS34bqui7u/dp0vhNAsl8uTsbvKy2PWveu8XdeUzi0mznG//7zD7ZBr6JpL/tp07bqeu8XazOfzT8Xg+B4bc2/zueRr4n+bbhtlX2XfZzH0Pir7cqDsC4yl7AsAAAAAADAFZV9lX5E8saDYViDNn7932TedQ+nzOnb++TjL5fLTvNMyZ+n5UiE3LXjGMnD6mlhGzguh+fnquj4ZP2Ql0fz5PGPuT9d1jrmmfF1LZd+ua+iaS75jcCxq9z13q7UpnSOO23dv03Hquj6uX7yOOLfNZnNSUJfrR9lX2fdZDL2Pyr4cKPsCYyn7AgAAAAAATEHZV9lXJE9emCwlLUm2FSbDYffW0mu6jhuTtPQby7tj5x9adqhdrVatuwhXVXVS4EznXyoZ53NqK/u2zT1kRdl0vn3XO2Td+66z75pKc0hLsKWyb9s19M2lq8DbV+69xdrk9ye9lvze9l1XLPTGnYHjHOq6Ls5TrhdlX2XfZzH0Pir7cqDsCwAAAAAAAPAVKPsq+4rkOafsGz87adIdTMccd25CT2G2bf4hnO5Yu9/vj0XL5XJZnHNIyqpthdE4dpr0/KWyb9sux13zHVL27Vv3IdfZdU2xnNr2PiqVfduuYeiat82v67lbrU1d18fXpGuRXnffOPHY+P5Ld/Otqqp1p2q5TpR9lX2fxdD7qOzLgbIvAAAAAAAAwFeg7KvsK5Inlg7byoX583nZta7r4uuHHpcmHhMKJcx0Luk4Y+dfOjYt+5bKt13XFccM2e6w6feWe5d9+9Z9yHV2XdO1y759cym9P/J72PXctdcm3VE4HTMv+w55L6Wl37qum91u92lt5fqZqOy7SHLv8z5c2Te0lOFns9nVz/X+/v7xZ9InM/SalH05UPYFAAAAAAC4zI/w8XPfHxPOA3h2yr7KviKlzOfz1h1382Jnqew6n88/fZaGHjckacn30vmHlt1r012CuwrJ+XWVCrtpGTS+plT2bSvuxufz/77fjy/7lta97zr7rqk0h/T5MWXfIWs+5BrPfW7s2qT3KO7emxfPh76X4g7B8f0Zv47vFbldJir7pqXWe1qEL1T2jXl/f7/auZR9lX05UvYFAAAAAAC4zCJ8/FxzMelMgOem7Ht52Te0lFKG7kz5XdJXzpTHSrxfeWG2tPNpW5kyhNBbCi4d15fNZtP7+Roz//x9Wdf1yfhVVZ3ML5Y2Y1m1VPZNz1HafTjuHJw+n46Xni+fT3psOp+2tRhzf9quc8g1VVV1st7puo4p+/bNJRZq83vd99yt1iZ/b6XH9d3bfJy4znEd8/Kw3C7Kvo9T9s1LvbPZrAkhNC8vLxPN7GsZeh+VfTlQ9gUAAAAAALjMIij7Aveg7Hu7sm94wMLvfD5v3eHy1lH2/ZqJu5zGlEq5bYXJWGSMxcWhx917/iHZkbXtc1tV1ck4acmzdF2x+BkT3//xuHi++XxeLKSm58vnkx97btm3tO5d19l3Tfnr0+Lt2LLv2Lmkc+h67lZrs99/FHXT8frubf5cvqZDiu1ynSj7Pm7Zt20X3tfX15PP0nq9Pnl+vV5/+nNZHLttzFgsjsfmr4tfb7fb4riPYOh9VPblQNkXAAAAAADgMoug7Avcg7Lv9cq+6c6LabG1bUfJeyeWHqcq+4o8ah7pcyoi00TZ93HLvk3zUcLdbrdN03wu+sa8vb01TXNa5k0zm80+PZ+fo5S87Ns27iMYeh+VfTlQ9gUAAAAAALjMIij7Aveg7Hubsu9+/1GujSXCuFNkmrRgGB9Ld6WMz/ftVJkenx4X55Tvbtq2U+S5c4g7eC6Xy+IarFar1p19u8aNO2Dmv+I+nX98/WazOT5fWgORtuSfRRH5flH2feyy78vLy7HsG4u6ecE2vr5pPnb1fXl5KZ4rL/umO/XG86c7A+dl31gqTl/3KIbORdmXA2VfAAAAAACAyyyCsi9wD8q+99nZN/06Tz5OTCy05mXYmLRY2zZ2HGNs2XfsHOL1pePG4nF8rFT27Rs3LxGnx8f1joXgtjVuu1aRmPg5nXoeIjJdlH0fu+yb7uyblnBLibv/5o+nxd+87BvHfH197ZxTaY5d857C0Puo7MuBsi8AAAAAAMBlFkHZF7gHZd/rlX1Lmc/nxdekxdRYWo1fpyXeUok2PTb/Or423eE3HpPustt3LefMId/JOBZz80JwfM2QceN1xHVMS8vpbsF1XR939W1bcxERkbYo+z522Tc+1zTN4LJv/tp0/Layb74TcD6n9DVD5j2FofdR2ZcDZV9grKn+/AIAAAAA8KgWQdkXuAdl39uVfdtKp/lxedk33WE0FljbEo/Nxyo9Nqbse84c4nGx3JufPy/7Dh037twbx4wl4rTgG69p6D0QERFJo+z7uGXfl5eXkyJuLOrOZrNR48dx1uv1p7Lvdrv9dP63tzdlX74DZV9gLGVfAAAAAIBTi6DsC9yDsu/1yr5p0TZPXnQtva40ztiyb9e8xpR9z5lDfH1VVc1yufxUtj237JuWe+PjVVU1VVUdrylf+3ysrnsjIiIyUdl3keTe533Ysm9b0jJtLO7miQXgrt1/Szv7Nk3TzGazT2Pl585fkz6m7MsXpewLjKXsCwAAAABw6kf4+LnvjwnnATw7Zd/7lH1j+bWu62a/3zebzaa3/LvffxRkq6oaNIeueZ1b9h06h/Q6Y9Jz5WXfoeOmaxVfG4u/IXTv3jvkmkVEvlL844XbZKKy71QW4QuVfdt28H19fT05Lu78G5UKv7GQWyr75nNIv86fL71G2ZcvStkXGEvZFwAAAAAAYArKvvct+5bStbPvfv9RWM2TlmRL887HS8dpK9heMof9/rTQm8+ntLvx0HHzx9NdgZfL5afH2tZYxr+v86Q7OVdV1XtM13FdRe17XsfYxPfyZrM5+e/njjH1vR5zL6+xZve4nviPBKZe11vcp/g9T64bZd/py75TSsu/6/W6aZqm2W63xXLvoxs6X2VfDpR9gbGUfQEAAAAAAKag7Hufsu9+f1psXa1Wx91p466zXeOkO9mGQkmyNO98vHSH3LFl3yFzyK8zL6SVyr5Dx43HxJ2R07mm5cFS4VfR9/zPar4jcnwPxTWtqqr1mPTx0nHx8fSeTnUdY/NoRd1rZOi9/CpR9pWxUfb93mXfpmma2WxW/EcPr6+vU09tlKH3UdmXA2VfYCxlXwAAAAAAgCko+15e9hV5xoSWkmdaCm0r8a5Wq5NC+dDj+rLZbEYdP+Y60tJ5WmaOj6XnbdvZN/73dCfvuq5Pivax3JwXhvPXpfOI1x6yAlpeqE6voVSkns/nrQXlMfeobV32+8+7mMfzlQrS6XHL5fLTbuVd69F2r9Px8u/lXfPOn0//0UE+77RIPOaeD5lH13Wn/2Dk1iX57xhlX2Xfpmk+fZ99eXmZekqjDb2Pyr4cKPsCYyn7AgAAAAAATEHZV9lXpJRwQdk3FiC7dgDe78eXfdOxh35Oh15HqdCaFirTMmpf2TcWRWPhM/96t9sVy77pHOq6/lR+TQunsdibzjc9Pu5yna5b11qPuZdt65LvppvOIb/edIfa+Fx+vV3rUZp/uuNt/h7J552Plz+fjpevfansO+Se963fkOu2s+/touyr7Pssht5HZV8OlH2BsZR9AQAAAAAApqDsq+wrUkoolGRjebOvxBtfnxY7S8eFwy6m58wvLf12GHy5ZgAAIABJREFU7fg69DrSebTtIFxVVWvBN//vpXVIvy6VfdN55oXSfC55sbZUAk3HX61WnWs95F72rUteMC7dr3hcaUfgvPTath59a5He467XptdVej6ue34PS2XfIfe8b/2GXLey7+2i7Kvs+yyG3kdlXw6UfYGxlH0BAAAAAACmoOyr7CtSSjj9Ie4xaYlxTNm3NFa6w+mlc03ndel1LJfL1tetVqvesm9azs3PVXpd6biugmqarntR1/WxGDqfz1vXaOi97FuX/F6n46XXu1wujzvfptfbtZNxV9m3bbx4fNsO0vGa+3aY7prLmHs+ZP36rlvZ93ZR9lX2fRZD76OyLwfKvgAAAAAAAABfgbKvsq9IKaGwI26etoJoXoDMj6vrundH3nhMTF4MvmRn377ryHeZbbu+e5Z947XGomepBFrawbiqqma323Vez9B72bcubfdvt9sp+x6uu2/9+q5b2fd2UfZV9n0WQ++jsi8Hyr4AAAAAAAAAX4Gyr7KvSCnhgrJvXmosHTefz8/6rKUl31tdRyxYtpWI7132LZVRV6tVb9k3jrtcLnt3UR5yL/vWpWvc9HpL15O/Z7rWI0/puXR9unZJ3mw2nWOX3kPp2GPu+ZD167tuZd/bZaKy7yLJvc/7MGXf0LLjdQiheX19vfr53t/fP/48+oSGXpeyLwfKvgAAAAAAAJf5ET5+7vtjwnkAz07ZV9lXpJRwZtk3lhPTwmJXETXfkbUr+e6vt7yOqqpO5pZe1xRl33Tc0q7GbWscS9Xp2Jfey7Z1WS6XJ98/29YpjpOWVkMIZ5d943hpoTn/Xp7Pu67rT4X0dD51XR+Pn8/nJ2NXVXVW2bdv/YZc93w+V/a9USYq+6bF1ntahC9S9g0hNG9vb1c9n7LvL5R9OVD2BQAAAAAAuMwifPx8czHpTIDnpuyr7CtSShhYkg2FYla+c2lbETUWGft2nb3HdZSOya8vljDvXfbd738pn+ZrnF5b2zWUdtG95F52rUtpnnFO+fXGa465ZGff0rzy4nH+fGlN0ufTQm5aro7XFMceW/btW7++647XNaYkL8Oi7Dt92ff9/f3k8fV63YQQmtlsNsm8vqqh91HZlwNlXwAAAAAAgMssgrIvcA/Kvsq+IvK82Ww2Ny1TXyur1UqBVSaNsu/jlX3bduB9fX09Kcyv1+vjc29vb8XdgF9eXo7HnjPubDZrQgjNdrttmqZcRI6vj8dMZeh9VPblQNkXAAAAAADgMoug7Avcg7Kvsq+IPG/quj7ZKfYREnerTXfDraqqWS6Xk89Nvm+UfR+v7BuLuy8vL8fH8kJuTCz3xiJvWsLdbrcnj5XKvn3j5iXi9Pg471gIntrQOSj7cqDsCwAAAAAAcJlFUPYF7kHZV9lXRJ4vu92uCSE87G65dV2fFOoUfWXqKPtOX/ZtS9wpt1TkTV8fxV184+tiMTcvBMfXDBk3FoZj8TieI2S7Bb++vt5ghcYZeh+VfTlQ9gUAAAAAALjMIij7Aveg7KvsKyIi8t2j7Pt4Zd+8fLterweVguNxsdwbn4878OZl36Hjpjv3hkOxN/5nHGO9Xt9lzboMvY/Kvhwo+wIAAAAAAFxmEZR9gXuYquz7X/zns4dMnN+vf/3ryYtHIiIicp8o+05f9o1l3Le3t09F26YZXsqNY85ms+NYcUfepjm/7JuWe+Pjs9msmc1mx51+4zVMaeh9VPblQNkXGGuqP78AAAAAADyqRVD2Be5hqrLvV8jUxSMRERG5T5R9H6fs2zSnhd8olnTzHX9L0teHbMfdvOw7dNztdnsyZtN8FIBDViie0tD7qOzLgbIvMJayLwAAAADAqUVQ9gXuYcqy77/7n/+rh0yc39TFIxF5rux2u4cYQ0Q+Z6Ky7yLJvc/70GXfpmmOu+WmJdr4WJ68qJsWevPrysu+Y8bNH093BX57e7vKelxq6H1U9uVA2RcYS9kXAAAAAODUj/Dxc98fE84DeHZTln2b//e/ecjE+U1dPBKZMqFQegohNJvN5uS4+Xx+8nxd1yfPV1VVHGc+nz/MNVwjQ9ZhuVxedI6+MW691rvd7mbrJzJ1Jir7TmURvkDZNy3lpkXadDfd0LGjbizw5iXcUtl36LjxmNfX10/z3263o6/9FobeR2VfDpR9gbGUfQEA/n/27t5Flm7fD/v6E5Q5dk14nSmQwMkOGm9u5sA4M0JBGSa5iSIjYxqpk/FFwZEvOJLcHIP3vSAw5gp87BZKxiCj67egFY5lMNgOnTQ4KwdP/2ZWr1711t3TNS+fD3zhma6qVatW9ezzcPb3rAMAAACwhHuXff/qr/5K2VfkEySl1G2325PPdrtdl1J63V12tVpVS635Z03TnI1TO2+pZ7hFpq7DPcq+S621yGePsu9yZV9ua+p7VPblSNkXmEvZFwAAAAAAYAn3LvseDgdlX5FPkFQpyh4Op4XSVNnlNcq0tfPzbLfbrmmayfPZ7Xazzp/6DFGEjd/7KAHnu+SO3XdsHfJdf6N0G8fz5HMt55XPp6+4O2et+56vVlzebDbdarWq7uzbN045l3xt4+elv+MieZR9lX2/iqnvUdmXI2VfYC5lXwAAAAAAgCUo+yr7itSSJhZlV6vV4Di3KvseDofXsunU38+pz1ArwuaF181mMzjXqeuQ78qbitJsFHvz82vzumRn33Kth55vu92erW+MW5Z9h8Zp2/Z1rlFsjrntdrvR9RK5d5R9lX2/iqnvUdmXI2VfYC5lXwAAAAAAgCUo+yr7itSSKkXZKILGDq15+TaS7956OPQXUFNKg8XVoeT3Le839xnKAm3fDsJN05zt3lubz9A6xH1qc67tiFyuz6Vl33ytpzxfygq9+bzysu/YONvt9rXQGzsDxxzatq3OU2TJKPsq+34VU9+jsi9Hyr7AXMq+AAAAAAAAS1D2VfYVqSUV5dVIX+E1SrQppZNdW5umqY6T7wh77Tz75jTlGcqC7Gaz6b1uSkF1aB1qRd3yHn3zGhpjzlpPeb62bV+viaLu4XBa9h0bJ849HA7darU62c23aZrBkrbIElH2Vfb9Kqa+R2VfjpR9gbmUfQEAAAAAAJag7KvsK1JLmlhuLZMXQg+H89Jq27ajO/LGOalSVs3vMTbOlGeolX1rO9beYh3yom7MP99xN/9z59Ky79haT3m+KCyXY5Zl37FxotQbY7Vt2+33+5MStMhHibLvbyXR9XotnzxJ2Zd5lH0BAAAAAAAAPgNlX2VfkVrSSFF2u932lj2bpukt+x4Ov+30esnvWF7yvcUz1OYXpdupO8/OWYco6tauyQu2fes2t+xbW+upz5eOReT83LzsO2Wc2CE4yr3x89AziCwVZd9u8ZKq3C7Kvsyg7AsAAAAAAADwGSj7KvuK1JImFGVTSme7tJY7vtYKqH3XDmW3283ecXfKM/SVavO5RbE1iruXrMNqtTop+6ZKiTb/rK+4O7fsW5vflOeLXYHz82q7FQ+NE88ZOzOX5WGRj5SFyr7rLPe+7+RSKF+Tsi9Hyr4AAAAAAADX+ZHe/t73x4LzAL46ZV9lX5Fa0oSi7OHwtnNspCzk9hVQoxgaRdClnqFvfk3TnDxXX9F36jpE0TXf5TY/P4q0MZfavMoxpj5Lba3Hni+Kuvl4Zdl3bJzymS4pbIvcKwuVffPfn3taJ2Xfb0/ZlyNlXwAAAAAAgOus09vf+64XnQnwtSn7KvuKiIh89yj78t0o+3Kk7AsAAAAAAHCddVL2Be5B2VfZV0RE5LtH2ZfvRtmXI2VfAAAAAACA66yTsi9wD8q+yr4iIiLfPcq+dcUc5YNH2ZcLKPsCAAAAAABcZ52UfYF7UPa9bdl3tVqdlC42m81Va5RS6rbb7eIlqM+W/X5ffY/5uv7pn/7pVe9aRES+TpR9+8u+fA5z35WyL0fKvgAAAAAAANdZJ2Vf4B6UfW9X9m3btrrL2tyybjnObrfrDoffisSKv9NSK/uW6/r73//+JmXf93ov3reIyP2i7HubAinLmfuulH05UvYFAAAAAAC4zjop+wL3oOx7u7JvXLff77vD4dBtt9supdStVqtZ48TuwHnRs/aZzMt7rOF7vRfvW0TkvlH2vU2BlOXMfVfKvhwp+wJzLfXvLwAAAAAAH9U6KfsC96Dse/uy72azGTxvs9mc7DDbtu3rsSh5RpqmqX7WNM3Jrr9RLG6a5nWs2Ml2t9t1u93ubMfhuDafe777bRwvd8QdK6DGXPJEATq/V3leOc6U+5ZrE/cpd/atrWFt99+hMcfuXVv7vrkPrdHQuCKfLX2/P0vno85Llouy720KpCxn7rtS9uVI2ReYS9kXAAAAAODUOin7Aveg7Hu7su+Ucmp5TiR2/51a9o3CcBSL83GjxBaF4LzUWqZ8J/k9hubbV2juu1deWO2by1BZtnbfcl3yZ7q07Ds0Zpm+Uu7Y3MfW6KOUffveU14Sr803L6/POWep+X+VxPdq6PmufQ95SX3sf9RwOBxe/6y69Jne63tz7bzka2ahsu86y73vq+z7xcx9V8q+HCn7AnMp+wIAAAAAnPqR3v7e98eC8wC+OmXf25V9D4d6WbS222wU8mqfxRh5Wbj8LHbqrZWEt9vt67i1clx+z5hbqhT44ryybDq0PlEGjHkNvf/8+WpzH7pvvlNxHI+S7WazGSzyxn3Lc8bGHHrf5ZhDc5+yRrXvwBK/p+X9Y43yXYjL71jTNGe7VY+ds9T8v1LGyr63eA9t2846/5pS7Xt+b5R9pZaFyr5LWSdl3y9n7rtS9uVI2ReYS9kXAAAAAABgCcq+ty37Hg71nVsPh/6SZ1konVL2PRzedu6NNY1x2rZ9vVdZdiznVZZ986JgvotnLX2lwvK88nlr65uvwZT7xjl9xb9Lyr5jY9ZSjjl1zcbW6KOWfeN7F5/XvgdRqM3HGTtnLLvdbvYOx1Pmn/8epUpJO8ql+e9L7Krd93swNF58x2u/g1OOD40/Vvad8h7ywnsk1qr8HzKMzSc/v23banl3tVpdPN+x8freUzmvqeuaj9e27cla3WOnann/KPvepkDKcua+K2VfjpR9gbmUfQEAAAAAAJag7Hv7sm+k3LX31mXfvNwb92iapmua5vX8/X5fLb7Gz2XZNy8WXlr2Le/Rd6++NfgOZd+xNfosZd/4rg2NM+Wcub9Pt5x//r43m81J0TN+n+Lnshwb7zs/Px+vbduT61NRJJ17fGi+Y2XfKe+hvD5+L/Ofy4Ls2PrFn2vlWu33+8EC99h8h8ab8p7ynX2nrGvMpdxV/SvvFv3doux7mwIpy5n7rpR9OVL2BeZS9gUAAAAAAFiCsu9tyr5RJqvt5JmOBbqy/Hs4nBeCD4fpZd9yF87D4XCyC2mU0WJHyiiz5deV88wLazG3uTuqlinnHvfKy3a1dRq6b+0Z8vLzJWXfsTGnPNula1aO81HLvvE9j+9JbRfrsvQ45Zw5yccbGmds/n27BTdN8/q7WJZCy9Jo7TtZm0e+o3Ptd7hvzvnxsfmOlX3H3kNtLcv55WXfS9Yvn992uz05Nne+Q+MNvadyXpes69jP8jmj7HubAinLmfuulH05UvYF5lL2BQAAAAAAWIKy7+129k1FMS1S7tRZOyffwXKo7FuOV36W7ywbZbby/84+z9DOvuV9+54pz9DOtuW9hsacct++c/p2Mx4r+46NWXve2nsZm/uUNep730v8npbpKzXmz9W3I+uUc+bOsW8+Y/Mf+r3Id/4tC8NN05ydF8/WVxrNi+75fGtl377jY/MdK/vOeQ/l+PmfX1H2nbp+eaG3bduTHcynFmT75js0Xt97Kuc1dV3zPwPKdZ667vKxo+x7mwIpy5n7rpR9OVL2BebK/50ZAAAAAACAe1H2vV3Z93A4LZilniJdWS4rd7cc28W3Vh7Od56N8/LyWV4e3W63r9eVu+3WSq1lQXmspFkrs5ZFuZhf7Znm3Lcs1tZ2nO1b19o5Q2PWMvZe+uY+tkZja3Ov39NLdhaeUjodOqdcu3JX5Wt29i1/D8fWtlb2rc1zv9/fpew7NN85Zd++a8o/k4Z29p26fuXOyE3TdPv9/qLvdTnfKeOV76mc19R1Vfb9+lH2vU2BlOXMfVfKvhwp+wJzKfsCAAAAAAAsQdn3tmVfmf7+l56HjL+nobJsX7n1cPitTLnb7SadM3U+feXsS+cfRdahwvBQ2bc8pyzG5vPIy7SXln3H5jtU9r30XUUpPX7Oy75T16/8HzOkY5m4LHHPne+c8cp3mc9r6roq+379KPvepkDKcua+K2VfjpR9AQAAAAAAAD4DZV9l36Xe/9LzkPH3NFZ0TZVdi8udUqecM5bdbjd7J9gp82+a5mRuUfyM4mZZ9o1duePnsmBbjte27dlaXFr2HZvv2M6+Y+8hir213bHjs7zsO2X9VqtV787lY+XYqd+b2nhj76mc15R1Vfb9+lH2vU2BlOXMfVfKvhwp+wIAAAAAAAB8Bsq+yr5Lvf+l5yHj72msLHs4vJUtI7VS7pRzlpp/0zQnc8tLm7Wdfdu2PTm/PJ6PVz5nOf7csu/QfMfKvlPeQ/lsMWY8Y1n2HVu/KN3mRdqhXXsv+d70jTf0nmrzGltXZd+vn4XKvuss976vsu8XM/ddKftypOwLAAAAAABwnR/p7e99fyw4D+CrU/ZV9hURuVd2u91ZYfgjjSffNwuVffOS+T2tk7LvlzP3XSn7cqTsCwAAAAAAcJ11evt73/WiMwG+NmVfZV8RkXulbdub7oJ76/Hk+0bZ9zYFUpYz910p+3Kk7AsAAAAAAHCddVL2Be5B2VfZV0TkvbPf77uUUrdarT7keCLKvpcXSH/+/Jk/R/f09DSrdPqeXl5e3v6980aK93aSx8fHi+997VznXqfsy5GyLwAAAAAAwHXWSdkXuAdlX2VfERGR7x5l38sKpI+Pj9XS669fv2YVT99LX4H258+fF8+x9rx5ouys7MsnoewLAAAAAABwnXVS9gXuQdlX2VdEROS7R9n3sgJpzP/l5aXruq779etXl1Lqfv78Oat4ek+xE/G1Zd945hDP/vDwcNG4yr4sRNkXAAAAAADgOuuk7Avcg7Kvsq+IiMh3j7LvZQXSmH/sZtun3AG4VrSNEm6qlGlTpQRbnhc/5/f6i7/4i5Nry3s8PDx0Dw8P1cLy4+Pj4DOXZd+yrFsr78bYteesnT+0XrV5zaHsy5GyLwAAAAAAwHXWSdkXuAdlX2VfEbks+/1+8Tl8hFgH+QpR9r2sQDqlxFueE8kLwmUJN/WUXsu5pUrZN/Lw8HBWoK2VfZ+enk7mE/PtK9iW9w0xTuxqPFT+LedQOz9KyGNF6nxecyj7cqTsC8y11L+/AAAAAAB8VOuk7Avcg7Kvsq9IX1ar1UkhqW3b6nmbzaZLKXXb7fbsWNM01XLTarX6UM8wN03TdJvN5q7vY2idl8oS6zBnbu/53dvv911Kqdvtdos/q1wfZd/LC6S1om65W20UWvNxY+zn5+ezMm8UbqPoWh7PPyvLvnk5trZbbsw3yrxxTpR043hZ5i3v25fn5+fqvWNX37hPKT8/5tC3u3DfvOZQ9uVI2ReYS9kXAAAAAODUOin7Aveg7KvsK1LLarU6K8Y2TVMtyzZN061Wq2qJsmma3hLwrYq3t3iGuVmi5Dq0zkvlo5d9l/ruyefLQmXfdZZ73/dmZd+uq+9a23VvBde+PD8/v54zVGzNxyw/K8u+UbYt5xXKsm/Xve2i+/Ly0j08PJyVk2v3LVNeU7t3eU1e/K2t4dRdfWPsOZR9OVL2BeZS9gUAAAAAOPUjvf29748F5wF8dcq+yr4itaTKjqW73e7sdyM+i11O9/v9yfG+wuV2u+2appk8n91uN+v8Kc9QKwOvVqvXa2In3Uh8nu8WnF+f7ySbzzXWJh+vbdvXuZTj9D3/0DqX9y8LwVOPlWuc0m87CefrkK9VOf/8mSL5+y/Xoe87c8lca+sx9bvXN27tO7LZbLrValXd2bdvnHIu5XP7z5zls1DZdynrdOOyb8gLq3mRty/vUfbNd+SdWvZ9enp6/WzqXOI+cW08z9C9yzHysfLzo3w8Z/3nvitlX46UfYG5lH0BAAAAAACWsGTZ99/6o3/jQybmt3TxSGTJxC6yY+flZcjVanW2y+utyr6Hw1tpdurv59gzRIk1Hz/mVBaby3PLHW3L3WI3m83rWDHvmEuMXf5cK/DOWeeyeBznzDmWz/twOJytd3m8XIdUlF/btj25PhUl2LZtz8a7dK619z/luzc0bvne83HLsu/QOG3bvj5HvO+Y2263+1C7NX/XKPvOL5BGMbbc0TZlxdcosA7tlPv8/HxWbH18fDwp3eZjdt1pwfYWZd9yV938WG1Nyvvk8xm6dymfS3l+jDlUPC7nNYeyL0fKvsBcyr4AAAAAAABLWKLs+0f/9r/5KbJ08UhkyeTF2khZRi3LjrXyZV/hMh13eL12bkMF2SnPkM9/u92+zqlW8iyfKy9v1kqnTdN0u92uugPs2M9z1rm243JcN3ZsaN4xr/L95Z/l61B7F+X9y/Hy49fOtXZs7Ls3dQ3in/M55u9lbJztdvta6I2dgWMObdtW5yn3jbLvZQXS1LNjb17ujULrJedEoTbf6bbvnPLnrhsu+w7NYcoz5/fJr//582f13kO7HJc7+47dq29ecyj7cqTsC8yl7AsAAAAAALCEJcq+f+8v/8NPkaWLRyIfJVF8TSmd7EBalk5rpdamaarFpnwH1GtS3m/uM+Q7rq5Wq965l2XMvOS62Wx6C1z5DrB5Gbac99BzjK3z0C7JQ8fG5t03r7yoWu7smz9Pnr7nzMuz1861zJTv3pRx27Z9vSaKuuV7mPodyL9nMU7TNIOldblPlH0vL5CWRdwou+Zip96hc8rCb19pN6V0UpydW/bNdxLOy74xZm1u5ZqU9ynv9fT0VL13rfAb4wydP2V33ynvKqfsy5GyLzCXsi8AAAAAAMASliz7/qP/4T/9kFH2FamnLJlOKVOWu6u2bXtWfC0T59TGy+cxNs6UZ4iC6X6/7y2a5vOJ+5Vl375r83teWvYdW+dryr5D8455lWs8VPaNueU756YblX3H5lpbt7Hv3pRx812e8zHLsu/YOPE9i7Hatu32+/1J+VyWi7LvbQqkn1kUa5+enpaeykXmvitlX46UfYG5lH0BAAAAAACWsGTZ91/9P/sPGWVf+e4ZKl02TdPtdrvXkmZZBI1iZF6KLXdeXa1WJwXQqclLvrd4hvg5HcupY7sN58+Sl1z71qKc9yVl3ynrXBZqa9cPHRsqTKfKzrn5XPN1qK15XpStPWc+v2vnOvS++r57U8eN70h+bl72nTJO7BAc5d74ubYzstw/yr63KZB+ZrGz8PPz89JTucjcd6Xsy5GyLzCXsi8AAAAAAMASlH2VfUVqSSmd7Tia716alxZr1+Y7v5aFy77xh7Lb7Wbv7Dr2DJEogOYl1Ch2xs/ljsD57rbxnPm9ovy52+2uKvvOWed8Pvl1Y8f65h33yNehbduT9cvXoSx613ZgLp+zLPheM9cyU797U8aNXYHz82o7XQ+NE+sTpfKyPCzLRtn3NgXSzyh29E2feFffrlP25WLKvgAAAAAAAACfgbKvsq9IX6IEG4mSZ5Qca0XKw+G0ENpXuIwi5Nhuuu/1DHn6dgGOgmckf44oapal0fz8KHleWvads87l/cuC8NRjtXnFs9bWr1yHcs3KZyjHr+3me+lcy8z57o2NG0XdfLyy7Ds2TrkWlxTY5f2i7HubAinLmfuulH05UvYFAAAAAAAA+AyUfa8v+6bT/xvLyUW0eyTfWfMr3jdf675CpMhYdrvdu5eOP2s+wp9jIvfIQmXfdZZ731fZ94uZ+66UfTlS9gUAAAAAALjOj/T2974/FpwH8NUp+369su9qtXotvn7lsm+5g+ictc7XSKRtW4XWniz155jIvbNQ2Tf/z7F7Widl3y9n7rtS9uVI2RcAAAAAAOA66/T2977rRWcCfG3Kvrcr+y5dVDocfiuxpg+wy+09yr6XPutHWSNZPvE9Xa1Wi8/loyYp+8o3ibLvbQqkLGfuu1L25UjZFwAAAAAA4DrrpOwL3IOy733KvrVz4rP9fn/y8263O9mxNo5HoqxaHi8/b5qmt3S72WxOzm3btjq3obmUx+L8w2Fa2Xe73Z5dP3X82rPGdeWOv3mpt3Zd0zQn9455lWsiIiJfN8q+tymQdl3X/fr1q0spdU9PT7Ov5XJz35WyL0fKvgAAAAAAANdZJ2Vf4B6UfW9X9i2Tl0Xjs9p1Zdm3TF5kLcuq+bhTy75lGTaS7246Npd83Npcxsq+fddPHb+v7Nv3bJvNpve6KD7HOTGGnX9FRL5PlH1vUyDtuq77+fNnl1LqHh4eZl/73f38+bP79evXRdfOfVfKvhwp+wIAAAAAAFxnnZR9gXtQ9v14Zd8oneY729Z+PhzeiqllmTWKqmXpNv+5tgtvfDY2lzL5GPv9frTsG7vn5gXjoZTjDz1rXo6urX3fdTGXOF7uqCwiIl83yr63KZC+vLx0KaXXwu/z8/Os67+zWDNlX+5M2RcAAAAAAOA666TsC9yDsu/tyr5zz0mpXvbNS6b5Z1GQzUvEZcbKvn0l27I0PDaX2nPkx8fKvrXr+oq/tfFrzxrP1pcoMpfXHQ6Hrmma17GbpjkrDMvXz1cud3/lZ/PMcqso+96mQPr09NSllF5Lv4+PjyfHf/36dfafzy8vL5OPd13XPT4+nhwvy7HX3COO/fz58+Q++bOlSol5bE75dbX7RtE3csmuyHPflbIvR8q+AAAAAAAA11knZV/gHpR9P17Zt++cJcq+fXOplXnHjo+tzZzxa896Tdl3s9m8fja2xt8psVaRvnXJ16/8rC/5ufeee3y/4jvRNM3rd/+a1NZh6dzq2W6d9/x+fNRnlo9WN6ojAAAgAElEQVQdZd/bFEh//vz5WlSNAmuIAnCZOH/seNedl2ojT09PN7lHrQgcxy+dU6zj0H2VfVmQsi8w11L//gIAAAAA8FGtk7IvcA/Kvvct+0a5MC+6TS377na7s3OipBtFxrGyb/5zzKX22dhcYv5x33Juc8q+kXzuY+MPPevYrry1sm8+3/LYd81qtTor9zZNUy38Nk3TrVar3t2ZY33vtdvqnLnHsVuUQ8fWYYl8huLrrb8fn+GZ5eNF2ff6Amm5m28UZ2MX3HzX3Jqx4zF+WYSNNbzFPfKy78vLy8lOvM/Pzydl4alzyn+OAnA+bojCb7kr8FRz3lXXKfvyStkXmEvZFwAAAADg1Dop+wL3oOx7n7Jv0zS9u7pNLfseDue7lQ4db5qmWrqNgnCZvKA4NpehXTmn7Ow7tAvvlPHzZ82LuX3rkxeAyzWqfb506ewjJGXl70iUrmufDRU2rylz7na70QL33LnnO/vm7z0vA+e/s1PuP2Ud8jHLQvDUY+Vc4ncg/77XvtO14nwk/x1KKZ39/pXPculc+9K3ZkNjlXMsd+4u36fIWBYq+66z3Pu+Ny/7Pj09Vf8zOMq/MV6esnQ7dLxv191IlIpvcY/4rCz35te/vLzMntPLy0t1nK5T9mUxyr7AXPl/1gEAAAAAkNKP9Pb3vj8WnAfw1Sn73qfsW9s5Nv55Ttn3cDgvtObH8iJfX9n3cDgvypW7YE6ZSz6P7Xb7WiLebreTdvatFX77nrMcPz9e7sJblpnLMmK5RuV8PtKurEsmdqkdOy/fRXe1WlV3VL1259a5O0WPzT0v+8b5+bzLXYA3m82kHaOH1qEcM7/nnGPlXMp1KY+Xz5Y/9+Hw9vuSH8+vb9v2bLxL5zr2PvLvx9BYZek8fnf7nllkShYq+y5lnd6h7Btl1Vpq4+bJS7B9x6cWa29xj7Lsm+/ce8mcautQzkvZl4Uo+wJzKfsCAAAAAAAsQdn3+rKvfI1EYVBJ8LeUBfVUKeuWpdm+cue1Zd/anIbGGpv7UNm3byfhpmnOdgueug61HZHjurFjY3NJlcJ7/ln+bLU1K+9fjpcfv3auY+8r5jc2VlnurZ3n91jmRtn3ugJplGLLXXQfHx8HC6xjBdf8eK14O8Wce8wt+06dU1xT+0zZl4Up+wJzKfsCAAAAAAAsQdlX2Vd+S+wUPFZM/I7Jd2HOd8wtS61l6bX8/Nqyb56p76o296Gyb7nrdZ6yVDt1Hbbbbe8Ot0PHpsyltg75zsJ9xddyvL51zQu+1861L+X3Y8pYTdP0jq/sK5dE2fe6AunT01OXUuqenp5OPn9+fn4tzw7tgju2S25ZiC0TZdtr7zG37DtlTvk15dr2jTO30BzjzaHsy5GyLzCXsi8AAAAAAMASlH2Vfb978jKoguBwaiXZVCk4tW1bvW6s7Nu27aRxpow1NPexsm9fobUvY+twTdl3bC61tRgq+5bf9drOvpeWfeeuW9/3Y85Y+Xcmrlf2lUui7HtdgfTh4aFLKXXPz8/VMdJA2TbKrl1XL+vmx7vubbfgSLmb8DX3uKTsO2VO8XnfunTdWzG6vN9UU99VUPblSNkXmEvZFwAAAAAAYAnKvsq+ImWGSp1N03S73e61BFoWTaM8nX9+7c6+ecn3FnMfKvv2PVdfpqxDWaitXT9n7Dwpne9s2/dstbWJedauLed37VzH3m9ce8lYTdOc7Pqr7Ctzo+x7mwIpy5n7rpR9OVL2BeZS9gUAAAAAAFiCsq+yr0gtKaVutVqdfJbvuNq27dnx/Nq8bHlN2Xe3283eMXZs7mXZN98J93D4rSyaXx/l07wEG5m6DmUBNb9u7NjQXFJRgm7b9mS98mcri9i1nZLL5ywLvtfMtS+178fQWJvN5mROY+9TZEqUfW9TIGU5c9+Vsi9Hyr7AXMq+AAAAAAAAS1D2VfYV6ctqtTr5vyUvy7LljrKRsnB67c6+t5x7Pp8oh0Z5NC+XNk1zcn2tsDp3HfIxy4Lw1GPlXNKxUFx7ztqztW17Mlb5DOX4td18L51rX/q+H0Njlc+Rv4Pa+xQZi7LvbQqkLGfuu1L25UjZFwAAAAAAAOAzUPZV9hWRz5s0sVArIsNR9r1NgZTlzH1Xyr4cKfsCAAAAAAAAfAbKvsq+Hz3puHPnLcaKHURr2Ww2J/crdxnNry3H3W63J2P0zTt2Ki13X73lM8r3SlL2FblJFir7rrPc+77Kvl/M3Hel7MuRsi8AAAAAAMB1fqS3v/f9seA8gK9O2VfZd+msVqtuu932Hk+foOy7Wq3OSrzxWV7EzO8X4+92uy6l1K1Wq8XfhXy+lN8xEbksC5V98/9cuKd1Uvb9cua+K2VfjpR9AQAAAAAArrNOb3/vu150JsDXpuyr7LtkohB7r7Lv0PhRmEwzy77xeVnu3Ww2JyXiKPVG4plruwKLiMh9o+x7mwIpy5n7rpR9OVL2BQAAAAAAuM46KfsC96Dse33ZtyxxpmKnzShz5smLpGPHD4dD17ZttSh6i3vEsdVqdXKfw+GtsFo+05Q55dfV7hvl2Ei+K25tnPIZ4njTNNXnadt29N3FHPKibd876Cv7xhrF8bhvuWNvnBfrFufFz3ZnFRFZLsq+tymQspy570rZlyNlXwAAAAAAgOusk7IvcA/KvteVffMCaJmh41FsHTt+OJyXaiNRUL32HrUicBy/dE6Hw6F6PB9nbtm3b5xyB92Y29Buwfl15X377le+28hqtTp7pnKsfF7xPsprynKxiIjcL8q+tymQspy570rZlyNlXwAAAAAAgOusk7IvcA/Kvtfv7JsnL9bu9/uTXXNr548dL4uhkZSVSK+9R1723e/3Jzvx7na7sx1tp8wp/zlKuPm4cU4UXYeKuXFNfk7+Wcwnnm9KebZ8xtr9hlK+n9ilN9Yyxoy57Ha7rmma1znmuxHX1lI+du5VzL53AVzhXL5zlH1vUyBlOXPflbIvR8q+AAAAAAAA11knZV/gHpR9b1f2TUUhNIpz5edl6XboeN+uu5Eold7iHvFZWe7Nr88LzFPnlBcIy8/mlH3zz2KX3CgS5+XZpmlGy7MxZpR0a8fK4mNtXWJ34DIxbr7rcP55Pv++eXyElLsv5/OM9Yh1appmdDfle89xSvLvc74zdV+appl0Xplyvd7rPnPnE7+v19xvqXdfPoPINVH2vU2BlOXMfVfKvhwp+wIAAAAAAFxnnZR9gXtQ9r2u7DtWjM3PTaelnknHpxZrb3GPsuybF2YvmVO5LrW1uVXZN0qzMbehwmfcs68Q3Ld2tXddFk3zHA5vOwhHGTmes1zDJYqSY1mtVmfr2DTN62cfoew7Nscpadt21vlfpex7y/sp+8pXiLLvbQqkLGfuu1L25UjZF5hrqX9/AQAAAAD4qNZJ2Re4B2Xf68q+5c6sUe5MRTk1z1jBNT9eK95OyZx7zC37Tp1TbR3ycabMM78mLyLGZ3FdXsQdGi/fibevIFjOMVKWfePnchflKCLHHPJ5xZjlfKcWQO+Z2hrF9zt/hluVfXe73ezv+dgc859r34+yrB3XRDm7/J7n57dtWy0br1ar6nerXK/4Tte+B+V9xuZVfndj7PycKEHH8T/84Q+v63fNc01990NrWt5rs9mc/F71XavsK7eMsu9tCqQsZ+67UvblSNkXmEvZFwAAAADg1Dop+wL3oOx7m7JvLWO74E45fjj07x4bpbdr7zG37DtlTvk1+XoNjTO20+7Qvcqx+t5XXhosE89fzjFSln3j3Ze7oUa5NMbrm1fMZW7B9V5pmuasyFxbj1vu7FvbPfmaOcb7zMugUXjNfy4LtfnPtdJsvPP43cnn3/c+a2Xf/Ny2bXvvM3detd/hpmkGi7KXPteUdz809/Je5XhD1yr7yi2zUNl3neXe91X2/WLmvitlX46UfYG5lH0BAAAAAE79SG9/7/tjwXkAX52y73Vl38PhtMy53W7PdnatlW3zIunY8cPhcLIjZ0rnu8lec49Lyr5T5hSf1z6LcfJdV8fKvuUzlOeVz1HLLcu+MVataJiPEaXgvh2Ay11NP0rK3YfLNXmPsm/t3kO7Hk+ZY3lNufNvXvbt2124aZpqKTbedRzbbrdn5e++9cr/jKjNK7/P2Ly22+3Z8aEycD6fa59r7N1PWdP8Xvk6jF2r7Cu3zEJl36Wsk7LvlzP3XSn7cqTsC8yl7AsAAAAAALAEZd/ry77yMRJl36FSoly3tqlSCn+Psm+eNLHMWZtjOU6e+Dwv+w7t1J3vNJt/x9q2ff15tVr1zrVW9s3PHSr7js1rs9mcPXNZlC3fz1jZd+pzjb37KWtavoN4lrFrlX3lllH2vU2BlOXMfVfKvhwp+wJzKfsCAAAAAAAsQdlX2ferJHZYVvx7v+TlymvKvuWu0OXuxlN39h2b4+HwVvLNd8lNA2Xfvh2mI2UpNnbV3e/3g9deW/YdGvs9yr5Tn2vs3U9Z0yhql2ONXavsK7eMsu9tCqQsZ+67UvblSNkXmEvZFwAAAAAAYAnKvsq+nz35jq529b3dmvaVLJumubrs25e85HuLOdbOyYulh8Np2TcKt0MF47IUezgcXr97ZWm59myXlH3H5lV7zrIoO7fsO/W5xt79lDXN75WfO3atsq/cMsq+tymQspy570rZlyNlX2AuZV8AAAAAAIAlKPsq+4rUklI62y02L5Deuuxb7kR7izlGsTfmWNsxOC/7xnPkY0bhNAqlq9XqrBQ7ZVfpuWXf8j5j8yrLuimlWWXfS59ryrsfm3u8h9r7HLpW2VduGWXf2xRIWc7cd6Xsy5GyLzCXsi8AAAAAAMASlH2VfUX6EmXPSF4erZV90+lf/HYppdFdYd9zjofDW4k0EvOOcmpZ9q09S14mjd1n8wLq0C7DfetVjluWfWv3GZpXjBmZu7Pvpc819d2PzT2K2bXScN+1yr5yyyj73qZAynLmvitlX46UfYG5lH0BAAAAAACWsETZ98/+7G91f/Znf6v77/7J7z5kYn5LF49E5HNkt9u9e6l5brbb7dkuuV/huUTeK8q+tymQspy570rZlyNlXwAAAAAAAIDPYImy7x/+vX/3U2Tp4pGIfI60bbvo7rKxK3DsGnw4/LYb7maz+dTPJXLPKPvepkDKcua+K2VfjpR9AQAAAAAAAD6DJcu+//N//B99yCj7isiU7Pf7LqV09Q66t0jbtvn/ne5VRd+P9Fwi98pCZd91lnvfV9n3i5n7rpR9OVL2BQAAAAAAuM6P9Pb3vj8WnAfw1S1Z9v3//pf/6UNG2VdEROR7ZaGyb17Sv6d1Uvb9cua+K2VfjpR9AQAAAAAArrNOb3/vu150JsDXpuyr7CsiIvLdo+x7mwIpy5n7rpR9OVL2BQAAAAAAuM46KfsC96Dsq+wrIiLy3aPse5sCKcuZ+66UfTlS9gUAAAAAALjOOin7Aveg7KvsK/Ldst/vv+S9PvIcPIN89Cj73qZAynLmvitlX46UfQEAAAAAAK6zTsq+wD0o+yr7ivRltVrlRbSubdvXY/v9vkspdfv9vttsNifnldlut4vPc7fbdYfDoWuapttsNhfdJ3/mKedfc69bJZ9DuRa3zHt+Bz7COsrXj7LvbQqkLGfuu1L25UjZFwAAAAAA4DrrpOwL3IOyr7KvSC2r1eqkNHs4/Fa6jM/6iq9zC7HvPc8y37nse6/c+jvwEdZRvn6UfW9TIGU5c9+Vsi9Hyr4AAAAAAADXWSdlX+AelH2VfUVqSZUdYHe7XZdS6g6H9yn77na7rmmad5nnbrc72QE4LwM3TfP6+dD9y2dLKZ3taBvHLr1XPtZmszk5J0rM+b3iWfPELrrlHGo7+w7NZ+j5htL3HRi6V3mfmGPfOorcOsq+/QVS+TxR9uUCyr7AXEv9+wsAAAAAwEe1Tm//vel60ZkAX5uyr7KvSC1N03Sr1ar3+Hvt7BvXp5RuOs8oj5a7xJa7AJcF26FnS+m0tNq27Vk5d8698vPjXuXxWiE3L+9GGXhozHwt8vmU8x97vjnfjaFnz8vZh8Oh2263vc8g8l5R9uW7UfblSNkXmEvZFwAAAADg1Dop+wL3oOyr7CtSS166jeTlzfcq+9buPzTW1HnWyr59Owk3TXO2W3Dt2VJ620U3xks9JdWxe2232+put0Pl4dq6DM0hX4vyvEi+VmPPN/ZOYn5Tnn1oXGVfuUcWKvuus9z7vsq+35yyL0fKvsBcyr4AAAAAAKd+pLe/9/2x4DyAr07ZV9lXZCxRxkwpve6i+95l3zyp2L32knnWyr6bzab3/wo9L7n2PVs5r6Gi7di9NpvN2Q7FZUm2aZrqvGIueWpzyNeiVi4u7zH2fH0p12nKOjdN07v2yr5yjyxU9l3KOin7fnvKvhwp+wJzKfsCAAAAAAAsQdlX2VdkavKy6LVl37ZtT0qfbdtWx5ky1pR59pV9a4XXsXEvLfsO3evSsm+sUb6DcN8cliz7Tl3n/HsR1yv7yj2i7Mt3o+zLkbIvMJeyLwAAAAAAwBKUfZV9Rcr0FUEPh9+Kl7co+/YlL/necp61sm+UV6fO9Zqy79i9as9SlmTLsm/tmtjduDaHfC36irv5M40939R1mrvO5bMq+8o9ouzLd6Psy5GyLzCXsi8AAAAAAMASlH1vU/ZNPf8X9XN2DZ17n3KHT5FbJqV0ttNsXj59j7JvuZPtLecZpdXVanVSHG2a5uT6KKbmJde+ZyvPK8uwc+9VllrLP0NqZd98PrXdkPM51IrP+Xzatj2539jz9aX2HRh69s1mczLu2DsTeY8o+/LdKPtypOwLzKXsCwAAAAAAsARl3/ct+6aieHdN8v97+1QU4RR/5T2yWq16y+vvtbPve80zfl+iWJoXT5umqf5ulZlb9r3kXvmxsZ19D4fzPxdijnFePodyLcr5lEXrsefrS993YOjZy+fIn7O2jiK3jrLvb9LIv8/I54qyLxMo+wJz5f9ZAwAAAAAAwL0o+9627NtXbrtFSS0KjXkJrvaZiHyNbLdbBVeRO0XZ963sy9cw9i6VfTlS9gXmUvYFAAAAAABYgrLv+5Z9Y4fLlNLZuflOlrvd7nXXzDz57r35503TDO5mKiKfK/H7n/8Z0jRNt9lsFp+byHeIsu+0giifx9i7VPblSNkXAAAAAAAA4DNQ9n3fsu/h8La7bxR3U1HobZrmpBRc5nBQ9hX5Dsn/BwApJUVfkTtG2XdaQZTPY+xdKvtypOwLAAAAAAAA8Bko+75/2TdKuWXZd6jIl5d/Y8wYZ7vdno2dfyYiIiLzslDZd53l3vdV9v3ixt6lsi9Hyr4AAAAAAADX+ZHe/t73x4LzAL46Zd/ldvaNn/vGKsdU9hUREXmfLFT2zf/z/p7WSdn3yxt7l8q+HCn7AgAAAAAAXGed3v7ed73oTICvTdn3/cu+cWzo3Hwn377zlH1FRETeJ8q+0wqifB5j71LZlyNlXwAAAAAAgOusk7IvcA/Kvu9b9o0y7mq1Gjx3s9l0KaWubdvucDh0u93urPyr7CvyeVIr/ovIx42y77SCKJ/H2LtU9uVI2RcAAAAAAOA666TsC9yDsu9ty759yYt/tc+i7Dt07VDZN6XUNU2zeFlKvlby71fKyuiRpmmq39m83D7nvKWeYyzb7fb12s1mM3p+0zSTzuu7dom1iv+BweHwttP4brdb/Dt4z7X5qM8t94my77SCKJ/H2LtU9uVI2RcAAAAAAOA666TsC9yDsu/7ln1rBdw41rcLcDoWetu2PSn31sq++Q7Ayr5yy6xWq2q5N/+saZrqrtKXnrfUc4ylbdtZ519b9l1irfKy70fNkt8j+fpR9p1WEOXzGHuXyr4cKfsCAAAAAABcZ52UfYF7UPa9TdlX5KslVXY4LQuhfeXL7XZ7Uj6fet5Ydrvd7FL7lOfIS/MpK9wfDue7AufPlCpF+/z8tm2rZePVatW7e+ycteqbw9gz5WsTid3FD4fzHW7z45Hyf6wwNJfy2vzZh469x9rU3sdms+lWq1V1Z9++ccq5lGuSf1fkc0TZ97Qg+vDw0KWUupeXl5PjLy8vr3O+VN8Y+Xr87ne/u/o+l87jM4n5l+8pjg1R9uVI2RcAAAAAAOA666TsC9yDsq+yr0gtTdN0q9Vq9Jx7ln0Ph7ciappYppzyHKkoeMau2vnP5U7F+c+bzebseWNn3+12ezLWfr8ffOY5azo0h7FnKncfzte0VvbNx27bdvJcymJ1vh5Dx95rbWr3iHHL5x4ap23b1/WL54i57Xa70e+cfLwo+54WRB8fH7uUUvf09HRy/NevX11KqXt8fLy4oFor2cb9In/xF3/xLkXcnz9/dr9+/eqdx2cT81f25QrKvsBcS/37CwAAAADAR7VOyr7APSj7KvuK1JKXaiO13Vxr5ct03Al27nmXzq+c15znqF1bllDzsm/f7sJN05yURMsibRzbbreDzzxlrcbmMPZM5fPFvOKzWtk3n1M51tBchgq8Y+Xe91ib8n3kz5I/95TnikJv7Awcc2jbtjpP+dhR9j0tiD4/P3cppe7nz58nx3/+/NmllLrn5+crKqrnYtwo4r6He9zj3uL7o+zLFZR9gbmUfQEAAAAATq2Tsi9wD8q+yr4iY4lSZkrpZMfSpmnOirQppZPdUOecd2lSsYvt3OfIx8kTn+dl381mU32WlBViy7JvvgvsarUanOuUtZoyh6FninJqfl5f6bW2vvm5U9ejb35Dx95rbcr3GWuRP/fYOHFu/k5jnKZpBgvo8jGzUNl3neXe9x0s+3Zd1z08PJwVSVNK3cPDw+vP5Y68ZZE2Ps/PK3ftjRJu5OHhoXfX3fLcfG5RUM4TpeQ593h6ejo5t9zFOB+7by6lobnNGTPeSaz10L3L5yop+3Kk7AvMlf9nFQAAAAAAKf1Ib3/v+2PBeQBfnbKvsq/I1JQl0HKn1bZtu5TGdwDuOy9PnBMpi8FTd/ad8hwxTr47bBoo+9Z2fC2fNy/7brfb1wLolGvH1mrKHIae6dZl37G51N5p+c6Gjt16bfIdhfMxy7LvlHeVl37btu32+321SC4fPwuVfZeyThPKvlF6jQJvlEufnp66rjsv+kbieF5ijdRKtlOLuOV5+fH8/Nrxqffoe6Z8h+O+++Ql6NzY3KaOmRd9yyj7cgVlX2AuZV8AAAAAAIAlKPsq+4qUiXJq7VjTNL1l38Pht11OU1aUnXPelOQl31s8R+2cvAx6OJyWfaPoOlQwLsu+h8PhtXg7tpvxlLUam8PYM5Vl5vL4nLLvlPWY8oyXHpu7NuX7yM/Nn3vKOPG9iHJv/Fy+e/kcUfY9L4hGSTWKrlGEfXl5eT1WFlxTT4k1LwAPFXmjWFyek+94G2I++di1e0QRduwe+c+x627ts/KZanMbUpvb2Jj5z3GNnX25EWVfYC5lXwAAAAAAgCUo+yr7itSSUjrbobTc7bSvmFleO/W8sex2u8m7yE59jii5loXP/LO87BvPk48ZxdAoxK5Wq7PCZ5RS89JsLXPWtG8OU56paZqTZ4rj+flTyr5jc4lCbRwrd8/tO/ZeaxOfxa7A+Xm1nauHxol1znd9ztdYPleUfesF0SjIxrEo/uZF01rKYmz8XJZdy/v0FXHjfo+Pj4MF1vyekall37hHvotv152Xistx+z6bM7exMfuef+i+5bssKftypOwLzKXsCwAAAAAAsARlX2Vfkb5EQTVSFm37ypdRiowS5NTzlnqOKH5GovQZcy7LvvFM+TV5kTRKn3lRdGiX4UvWdGwOY89UXp8Xb+eWfefOJZ/D0LH3Wpt4H+X9amXjoXHKNb2kjC4fJ8q+9YJoXjJNWVF2btk3L6O+R9m3NmZ571uXfct1K59zztzGxuyb29B9y/FKyr4cKfsCcyn7AgAAAAAALEHZV9lXRN4/u93u3UvNInJ5lH37C6IpK/WUBdaHh4fBQmmqlFEvKfs+Pz+fXRMl3MfHx+7p6emkDFw7f+we+c9RVq59Vo7b95xhytzGxsyviXvkhWtlX66g7AvMpewLAAAAAACwBGVfZV8Ref+0bXu2u6yIfJwo+/YXRPNSbS7Ks2XyAnCqlFEvKfsO3e/l5eW1UNt3vLz+4eGheo941jL5jrrlNX3PGabMbcqYDw8Po+OU1w9R9uVI2ReYS9kXAAAAAABgCcq+yr4i8n7Z7/ddSqlbrVaLz0VE+qPs218QjV1lY2fbXFmOzUuxtcJq111e9s3Pq42bH/v169fr3GLMfHfcvrJv152Xc5+enqrPNPacffOuzW3qmHnh186+3IiyLwAAAAAAAMBnoOyr7CsiIvLdo+w7rSDK5zH2LpV9OVL2BQAAAAAAAPgMlH2VfUVERL57Fir7rrPc+77Kvl/c2LtU9uVI2RcAAAAAAOA6P9Lb3/v+WHAewFen7KvsKyIi8t2zUNm3y3JP66Ts++WNvUtlX46UfQEAAAAAAK6zTm9/77tedCbA17Zk2ff//K/+yw8ZZV8RmZL9fr/4HETkNlH2nVYQ5fMYe5fKvhwp+wIAAAAAAFxnnZR9gXtYsuz70bN08UhkqWw2m7yAdpbtdtsdDoeuaZrq8dVqdTLe1POWeo5L0jRNt9lsBo8v8cy73a5LKXWHw29l5JRSt9vtFv9O3XNtPupzy8eOsu+0giifx9i7VPblSNkXAAAAAADgOuuk7AvcwxJl33/09/9B9yf/yT/88Pln/+pfL14+Elk6UZys7WLbNE21MNs0Tde27ezzlnqOSzKl7LvEM+dl34+aj/B9ECmj7DutIMrnMfYulX05UvYFAAAAAAC4zjop+wL3sETZ9+//03/Z/bW/848/fP7+P/2Xi5ePRJbOJWXf7XbbNU0z+7yx7Ha7WedPeY58l9ly7HJn4NgpdrVavX7WV06d88xDc4jybp5y3PxYzDl/5ph3fjxyi/UYO/Yea7Narc7WfrPZdKvVqrqzb9845a28RHoAACAASURBVFzKNYm1lK8fZd9pBVE+j7F3qezLkbIvAAAAAADAddZJ2Re4hyXLvn/zH/xl97f//F98uPzNf/CXyr4ix3yksm8+nzSzhFl7jnIn2c1m8zqfcofc7XZ78vOlO/vW1qZvDofD4ay02rbt4DzytamVffOx27adPJeh9Rhbq/dYm9o9YtzyuYfGadv2df3iOWJuu92uW61W7/r7JR8nyr79BdGHh4cupdS9vLycfP7y8vI6/yHleVOvi3PK+0419T63ULzL1zw8PCwyn5jT7373u9788R//ccznv00p/Yl82/zXSdkXAAAAAADgGuuk7Avcw5Jl37/95/+i+29e/t8Pl7/95/9C2VfkmEvKvum4g+zc8y6ZV9/cxp6jb5fgpmm63W43qbB6Sdk3f+axOdSeKy/WliXbw+G0BFsr++ZzKse6dD3G1uo91ibOj3/OnyV/7inPFYXe2Bk45tC2bXWe8jWj7PtWEC09Pj52KaXu6enp5PNfv351KaXu8fFxsHR6z7Lvz58/u1+/fs26zy0U77Ja+F2i7Psnf/Invfkbf+NvxHz+x5TS7+RbR9kXmGOpf38BAAAAAPio1knZF7gHZV9lX5GhjJV9U6XYlO+iOue8S5OK3W+nPMdms+ktZkXBM593WfqcUvYde+Ypc8ifMU9cX+4821d6ra1Tfu4t1qPv2HutTdu2r9fka5E/99g4ce7hcOhWq9XJbr5N00wqksvXiLLvW0G09Pz83KWUup8/f558/vPnzy6l1D0/Pw+WTi8tucY1U8u+MZ8o+95Tba75cz8/Py9S9h2yXq/9Fw4AXELZFwAAAADg1Dop+wL3oOyr7CsylDk7+7ZtWz136nl54pxIWQy+dmffzWZT3fF1bC5x/dydfWvPPGUOcd98x9v0TmXfa9ZjyrFbr02+o3A+Zln2HRsnSr0xVtu23X6/P1tb+dpZqOy7znLv+04u+3Zd1z08PJyVWVN627U2CsF5ogQ8dWffuEc6Fnbjn+OeQ/eIom/k4eGh9z5PT08n55Y7E+dj5+cNlY77zskL0bX5DD3TpXPJrx2i7AvAhZR9AQAAAABO/Uhvf+/7Y8F5AF+dsq+yr8hQ5pR9D4ffdkdNx9Lk3PPmzGfuteVzRNF1zs6t+XPMLfvWnnlsDtvt9qyomhdc87Ju7ficsu+163HtsblrE0nHInR+bv7cU8aJHYKj3Bs/D71f+XpZqOy7lHWaWfaNgmzsmhtl3Kenp5MSa5mum1b2zYu+ZV5eXkbvMbXs+/j4WB0j37W47z5RbO4r1sZcw9jOvmPPdOlcxt5lUPYF4ELKvgAAAAAAAEtQ9lX2FRnK3LLv4fBbATPfFXXqeWPZ7XaTd5+d8hxN05zcP4qhsSNsysqnZXF2tVrNLvv2rU3fHKK4W5ZY88+apjnZ9TiO1+ac/3N+r2vXY2yt3mNt4rPYFTg/r7z/2DixzrGOZXlYvkeUfYcLolFMjVJslGZrO8zmJdayqFse77rT3W1jvNrOvkP36Lq3wm8UkofuW9t1OD6Ln5+ens7m1yeO1xJr1rfT8NAzXTKXfE5DlH0BuJCyLwAAAAAAwBKUfZV9RYZySdk3ypRRnpx63hLP0TTNSSmrViSN5M8QhdC+svKcZ54zh3iOfOz8+rx4O7fse816DB17r7U5HN6Kuvl4tbLx0Djlml5TKpfPG2Xf8YJolGnjvHw33Pz6PFPKvlHsfXx8rI5Vln1r98jn11f2jfuU847ichRqa/ftm0vfnCL5vYbKvn3PdMlc8vOGKPsCcCFlXwAAAAAAgCUo+96m7JvS226akSiXlaWx2rn3Ssr+Ym6ojPeeyXcnveS4iIjIraPsO14QzUu5aaBUWxZSp5Z9yxLu0Bi10uuty759c6kZO16bz5RnumQu+XlDlH0BuJCyLwAAAAAAwBKUfW9T9l2tVme7RabsL8FiN9HYubJvN9D3TLnzZrlD5r2i7CsiIh8tyr7TCqIp+/eI8PT0dLIz7/Pz82Cptfw5Pz8KrFHMjc/G7tF142Xf/Ofn5+fez8px889uWfad8kyXzCU/b4iyLwAXUvYFAAAAAABYgrLvbcq+m82mSyl1m82mOxzeSr2R2EU3/i/n47x7JgrJS+3oG1HmFRGRjxZl32kF0dgFNwqqeWm1lik7+3Zd1z08PAyOMXaPrnsr+6aUuoeHh+p9Yv5l8t1+y2vyz96j7Dv0TJfMJT9viLIvABdS9gUAAAAAAFiCsu9tyr7ljr1R/o3ddNu27Q6Ht911d7vdWSE4Pj8cDl3TNF3KdgSOknCMU0vcM5KfG0XfSNM0Z9fHPWMOcc/83Hz+Y/c8HA4nn8c///73vz8r+8bP2+22WgbO1ye/X6xP+QxxrO88ERGRPMq+0wqisfts7IIb8qLtr1+/Xku1v379mlT27brTwm+5s+/YPfK5pYGyb9edl2yfnp7O1qC8ppxLbd2Gjvc999gzXTKX/Lwhyr4AAAAAAAAA8Iko+96m7Hs4vBVSD4e3UmwUTqMwG6XbWtE3v77cKTjG69uVNy/T5ony8ZSyb9894zkOh7cy7ZR75muS37cs88aYcd+hsm9tvDgnL/qWUfYVEZGhKPtOK4jyeYy9S2VfAAAAAAAAAPhElH1vV/bNi7xN07yWXvNdelNP0bbchTZ+Lsu6tdJqfm3suFv7LMboKwyXuxPnBeF8x922bSffM36OIm95Xtwj3xF4qOwb4+Rl6fLncjfkvnUTERGJLFT2XWe5932Vfb+4sXep7AsAAAAAAAA38SO9/b3vjwXnAXx1yr63K/vmO+OmrMAaO+CWn0dSzy60eUm4aZpqSfhweCu15jvqlvc9HMbLvvk9Y14xRtu2r/fZbreT7xnPFOXfw+G0zBvpKwOXa5SXdvPPYj59a6vsKyIiQ1mo7Jv/Z+E9rZOy75c39i6VfQEAAAAAAOAm1unt733Xi84E+NqUfW9X9o3dZaMwG6XafIfZ+HxKoTXKwX1F1sgty755uTdluxTHTsWpKNdOLfvmZdv82WOt8nUYWpv8XvnYffOp3V/GUytk176/eYk7v65c7/y7HJ+tVquz73T8DpXf0c1m01t2f+9njfOapum22+3rHK+5Z23t3uOZpr6fj/QM14zb99xTk/9ZHX+G3fK9y8eOsu+0giifx9i7VPYFAAAAAACAm1gnZV/gHpR9b1f2PRxOd+mNQl1ZJtzv92e7/EaRLPWUXtNASTc/L0putc+mlH3zecRcosCbsjLt1HuWa1GedzgcztbikrJvPu+yLF3eXy5PvIO5ZdIoi+dl7O12e1bgjVJvWdquFYPv9azvNbay7+3Hvbbs27bt3b9n8nGi7DutIMrnMfYulX0BAAAAAADgJtZJ2Re4B2Xf25Z9o1CbiqJg7GAb5ca8iFomL+L1jVcmL+TmyUuTU8q+h8NbiTbmWtvtcuo9a880tqvxJWXffI3z+dfuL5cldjjN3+GUMmkUsctjtXNXq1V1B9X83mOJ3ahv9azxXcuftZxj0zQnvw+172T5e1H+GVArSJe/i2P3K9/DlPczdJ9rnqE8Vs7l0nGH3kXtuceeL//u5fe85r3L54yy77SCKJ/H2LtU9gUAAAAAAICbWCdlX+AelH1vW/aNklq5M2kUwvJdI/Ny2Xa7fT0nLxlG0bYcb+jekbyYm99vrDRZm2uMWRb2xu6ZKiW4Wpk3nrNt24vLvvlncW7tOpmfcsfTOWXSfFfe1Wp18h2plWrjvHLH6DnzrX2HLn3WmNdY6bOvkJv/HM+eiuJp27Ynv+PltbHj8dD9as8/9n7K+7Rte3afS56hXJ/4/b7F2gy9i/K5x9Zx7N1f8t7l80bZd1pBlM9j7F0q+wIAAAAAAMBNrJOyL3APyr63LfveOlGSK0u0cpq83Bnl0SjmJWXfq1IWNcv1rqXcvTcKk2XZMi9X7na713/ebDav/7zdbieV3ce+F1N2Xa096+EwrfSZ/47WdieO+cR4eck5P79vZ+KmaU5KrEN/Jkx5P31zjGe95hn61vHatRl7F/n3bco6lrmk7OvP5q8TZd9pBVE+j7F3qewLAAAAAAAAN7FOyr7APSj7fuyyb+zG21dOk7c0TVMtNpa7tMr0jO0QO7ZzbFnuLa/bbrevxzebzWvJc7/fv37etu1NCpVjv0d9z1S7tlb6LHfkHtrxdWi8crfsPHGP8n5z39t+v++dY4x9zTPEOOW8r12bseP5c09ZxzKXlH3HdkqXzxNl32kFUT6PsXep7AvAhZb69xcAAAAAgI9qnZR9gXtQ9v2YZd/YGTPZ1XdWUlHqu3RHWPktTdNUy9JTy75TCtjpWJ5smuZk993YgXVsJ9a+cfP55HOa+6wxx3uWfYeurd3vkvfz3mXf2jsauu/UcYeOl2XfsXWszVXZ9/tG2XdaQZTPY+xdKvsCcCFlXwAAAACAU+uk7Avcg7Lvxyz7iiydtm17y5JTyqRRjCxLtlFkj89Xq1W1mLnZbF53Z50797zke+2zHg6H6u60aaD02Vd8zcfrK5H2rVueW5R9++YY113zDENzvnbcoXeRP/eUdax9D8qy75z3Lp87C5V911nufV9l3y9u7F0q+wJwIWVfAAAAAIBTP9Lb3/v+WHAewFen7KvsK1KmLOSWmVImbdu2d2fllO1YHUXfclfdKGvO3Z05dgO+1bMeDr8VkvP5xY7F+c9l6bNpmpNdufP1KNeutmNs/txxPK65Rdm3dp+y9HzpM5Ql7XI+16zN0Luo3WdoHcuUZd9L3rt83ixU9l3KOin7fnlj71LZF4ALKfsCAAAAAAAsQdlX2VekzGq1yv8C9yRt246WSf/whz+c7YqaJy+VDhUwU1YKXupZ8+eKTN3hNcqhqSgtl89b2+02v7Y8/1Zl3/I+tZL0pc/Qtu3Zmt1i3KF3UXvuoXWsfS/zcu+l710+Z5R9pxVE+TzG3qWyLwAXUvYFAAAAAABYgrKvsq+IiMh3j7LvtIIon8fYu1T2BeBCyr4AAAAAAABLUPZ937JvOv4lWL6TpoiIiHysKPtOK4jyeYy9S2VfAC6k7AsAAAAAALAEZV9l31tntVr5v7YXEZFPFWXfaQVRPo+xd6nsC8CFlH0BAAAAAACWoOyr7HvLrFarLqWk7CsiIp8qyr7TCqJ8HmPvUtkXgAsp+wIAAAAAACxB2fe2Zd+maV7/4mu73VbLvpvNJv/Lsa5t27NxojRbuz4+y8/Pz4v7rlarrm3bk/Pze+92u5Mx8nNTpbCbX1ebWznnpmm6w+Fwsg615xEREVk6yr7TCqJ8HmPvUtkXAAAAAAAAAD4RZd/blX3zom+ZKLeWhdrIarV6HacszUbiePlz/lle9i1Tzi/KuEPz2mw2Z/eojVubd9M03X6/H7xGRETkI0TZd1pBlM9j7F0q+wIAAAAAAADAJ6Lse5uyb77bbRR7y5198+Jr7KpbfpaPE2NHETeKt+Xx/LOy7Lvf70/G3O12J/fM51AWcMv7xM8xj9pco/AbuwLnuwwvXeQSkdvEztzW/ytmobLvOsu979tb9pWvE2VfAAAAAAAAeHc/0tvf+/5YcB7AV6fse5uyb5Ra27Y9+Tyl8xJuWXzNy7x949TGnHqfstzbd35fopicX1Mb53A4L/vm50QUf+UzZ7PZnH3Hv3Ki1B8/N01zsuP3nKxWq7M/22L8cj03m83J7uDx59Bny7Vzz/98jjW5dP1lOAuVffP/fLyndUr1si/fh7IvAAAAAAAA3MQ6vf2973rRmQBfm7Lvbcu+ZZE1faCyb75zb+38vpRl3777Hg71sm95bnmNyGdK0zTdarX6NqX1W5Z9t9vt2Q7iUWAt17NWDP6Myf8MvSRt256sg7Lv+0XZl+9G2RcAAAAAAABuYp2UfYF7UPa9Tdk3CnEpK7HmJdr9fn+yw26Uv8rP8nFi7CgDR+GrHCN2Go37zC371o7XUs6rHOdwGC77RqacI/IRE7+f8TtTFtbTsbSfUn+pPT8WRdf8eNM0r8fzY03TnO2YXe6ync8xT3nd3DnG2PG7m/95NDTnMrV1W61WZ4Xi/HnLnX3LuedF2qFjY/McW5c5Y+fF5bFxh95Xvt4x7tz1n/K+5bco+/LdKPsCAAAAAADATayTsi9wD8q+tyn7loWrMlGuiuJumbwcVha8yjHG7jO37Dt0z9o1ZZGsb5wo642tichnSb7b7Gq1Otthtfydadv2rLAb19R+L5umOSlx5mXgtm1fr42CaJRCd7vd6+97Koqo8WfOJXOM8/Pry+NDc66lVlqO9Sz/RxD5P+f/Y4i4Nv58ydekdmzKPIfWZe7Y+RrVxi3LwEPva2xn32ueS06j7Mt3o+wLAAAAAAAAN7FOyr7APSj73q7sG8WrlO3OGP88tENk7f+SvSzf5tfnuwHX7nNJ2TdKYPm4eSEtv6b2WYyT71IZ96sVfhV95bOltsNsbRfVvMial0S32+3Z+fkYu92uWsJsmqbb7Xbddrt9/Z3cbDYnZeO2bV93wS2vL4uqQ3Os7bBbK7bmpeOhOdfWMS+v7na713/ebDav/5w/a77u5VyG5lmuwdg8x97d0Ni1Y/Euhsad8r6Gyr7XPpecRtmX70bZFwAAAAAAAG5inZR9gXtQ9r1t2VdEvmbKcm9Z/j0czndpzYuVUdDNx8zLmuX/CCBPFHljrNgFN8ZrmuasOFqOcc0c8+vzsunYnGvrmJeeN5vN63n7/b66i3G5zuX/oCIfu+/YlHkOrcvQ2LUSd/kehsYde19DZd9bPJe8RdmX70bZFwAAAAAAAG5inZR9gXtQ9lX2FZHx5GXPPHkRM11Z9h0qjcYc8tJv27bdfr8/GTfmle/+mtL7lX3H5lxLjFeWlGNH2nxn2lqpOp49nrUsOpfHpsxzaF2Gxr627Dv2vsbKvrd6LlH2HSiCyifMlCK3si8AF1rq318AAAAAAD6qdXr7703Xi84E+NqWLPv+0eafdP/Of/7ff7j80eafdH/t7/zj7j/4L/5Z97/+H//34gUkEVk2UZAsS6Xb7fbk8zRQrKyVQvOyZt898kTxMwq58XOUP2v3iDnGz0NzrBVBy+vzsumUOdeyWq2qRdXNZvO6W2181lf2zefTt4twHJsyz6F1mTL2JeNOeV9DZd/3eK7vHGXf8yKonX8/p6nvTtkXgAsp+wIAAAAAnFonZV/gHpYs+36G2N1XRPKCbZmU3nZlTSPFyryoGefnZc+maU7uE9fHmFEEjfJnFGOj7FmWj6Mom382ZY7lbsX58SjqTp1zLVH0ze+TX5uPl5d9h4rAYyXhsXkOrcuUsfM1yb8vQ+NOeV9l2Xfu+o+9b3nLQmXfdZZ731fZ94tS9gXgnSn7AgAAAACc+pHe/t73x4LzAL66Jcq+/+xf/evuj/+zf9r9tb/zj7u//vf+vPv3/+Fffrj89b/358q+IvJawOzbPbZt29fCbppQrEzZX47XdrdtmubknHy8ci673e7s+rZtT64vr5kyx3wOZdE1fs4LpkNzrmWoEBz3LJ85zi2fL38vQ8fG5jm2LnPGztdm7rjl+yrLvnPXf8r7lt+yUNl3Keuk7PtlKfsC8M6UfQEAAAAAAJawRNn3cHjb3ffv/v6fd//X//a/f7j83d//c2VfEXnXbLfb3h2DReS+Ufa9rDDKx6PsC8A7U/YFAAAAAABYgrKvsq+IvH9iR9X9fv/6WdM0J7vYishyUfa9rDDKx6PsC8A7U/YFAAAAAABYgrKvsq+I3Cdt2+Z/Ma7oK/KBoux7WWGUj0fZF4B3puwLAAAAAACwBGVfZV8REZHvHmXfywqjfDzKvgC8M2VfAAAAAACAJSj7KvuKiIh89yj7XlYY5eNR9gXgnSn7AgAAAAAALEHZV9lXRETku0fZ97LCKB+Psi8AAAAAAAAAfEHKvsq+IiIi3z3KvpcVRt9DOu4W+PLycvL5y8vL6zH6KfsCAAAAAAAAwBek7KvsKyIi8t2zUNl3neXe91X2/aKUfQEAAAAAAOCufqS3v/f9seA8gK9O2VfZV0RE5LtnobJvl+We1knZ98tS9gUAAAAAAIC7Wqe3v/ddLzoT4GtT9lX2FRER+e5R9r2sMPoe0oyyb/lzef2vX7+6lFL38+fP7vHx8eT8p6en15+fn59fr39+fs7fy9nx/LP8nHK+S1H2BQAAAAAAgLtaJ2Vf4B6UfZV9RUREvnuUfS8rjL6HYl2qKc+tXZ+Xfcs8PDyc/dx1p4XisXvWxvwIlH0BAAAAAADgrtZJ2Re4B2VfZV8REZHvHmXfywqj7yH1lGnTQPG2dn1Z9n15eTnZjff5+bm6W3AuPx4798bPT09PXded7gT8ESj7AgAAAAAAwF2tk7IvcA/Kvrcp+65Wq9Fiym63W7zMJCIiIudR9r2sMPoeUlGuDbVibvlzeX2UfX/+/Dk6Rnm/4v2clX3z8/vGWIKyLwAAAAAAANzVOin7Aveg7Pv5yr6r1arbbreLF6NERES+SpR9LyuMvofUU5y9Zdn34eGhev6UMvDYPZem7AsAAAAAAAB3tU7KvsA9KPvepuybZ7/fv5Y+br1uUSpW9hUREbldlH0vK4y+h3RB2ff5+bnruq57enq6quwb1z8+PnZd13XPz8+zC8ZLU/YF4J0t9e8vAAAAAAAf1Top+wL3oOx737Jv27Ynu/2Wpd3tdnu2I/B+v+8Oh/Pdg5umGb1GRERExqPse1lh9D2knuJsrez78PDQ+/+ocE3Zt2+8/Pwpc16Csi8A70zZFwAAAADg1Dop+wL3oOx7v7JvWfSNbDabs+vyRKm3VvYdu0ZERETGs1DZd53l3vf9EmXf/LOU0mu5N66fW/btuq77+fPnyXiPj4+v/5yfP2XOS1D2BeCdKfsCAAAAAJz6kd7+3vfHgvMAvjpl3/uUfeOzsoSbnxc79K5Wq96xo/AbOwJPuUZERESGs1DZdynr9IHLvlzn/2/vjnnb5xb7jp/XIo3dMxuFAWW8RTMkL8C3VZcO2XIXDkYLdUzHLMYtblXgIkMRoCjg4Q6aMtzNQIMC2vsGNLPD8xz78PhQFGmKlMTPB/giz1+WSUoyGgP+hTX2BeDKjH0BAAAAAADmYOw7zdg3jnLben9/r0+n07fH8xFvPva95HskSdL5jH2HDUa5Pca+AFyZsS8AAAAAAMAcjH1va+wby7/+8fFRn07lsW/X90iSpPMZ+w4bjHJ7jH0BuDJjXwAAAAAAgDkY+04z9o2PrVarXsfKx73nxr5t3yNJks5n7DtsMMrtMfYF4MqMfQEAAAAAAOZg7DvN2Pd0+hrh5sUB8Lm7/+Z39o3fd8n3SJKk8xn7DhuMcnuMfQG4MmNfAAAAAACAORj7Tjf2PZ1O9cvLS2OQ+/z83Ph6abybjnbf398vGgkb+kqSdHnGvsMGo9weY18ArszYFwAAAAAAYA7GvuOPfSVJ0n1l7DtsMMrtMfYFAAAAAAAAgAdk7GvsK0nS0jP2HTYY7SNk/78QpG23217HOh6Pn99b+nef6xl6jiHnnIKxLwAAAAAAAAA8IGNfY19JkpbeTGPfKmnq897U2DeEUO92u4uPdctj381mU+/3+4uvY2zGvgAAAAAAADCpp/D1d9+nGa8DeHTGvsa+kiQtvZnGvunYdUpVmHHsezweG4/v9/s6hFCv1+uLjzXGXXX7fv8l59xsNnUIwdgXAAAAAAAAlqMKX3/3rWa9EuCxGfsa+0qStPSMfYcNRvsILWPfthHtdrtt3Pk3HdBecpfdw+Hw7e7Bh8Ph2/XEsXH+/X3v7BuHvrH1el2v1+vGa47n2m63P34/2xj7AgAAAAAAwKSqYOwLTMHY19hXkqSlZ+w7bDDaR3yt+dh3t9vVIYR6s9l8PpYPfWO73a6u635D3Lz8evLiHYbHGPvG1xavO76ua97519gXAAAAAAAAJlUFY19gCsa+xr6SJC09Y99hg9E+Qsu4NhbvuhtHtHF0m39/+py2f+fSr8excfx3OrxNH+s79q3rr8FvPGZ8Thwyx6/ng+cxGfsCAAAAAADApKpg7AtMwdjX2FeSpKVn7DtsMNpH9nq/3Uk32u/3naPgPmPf/PvzsW8q3nl3t9uNMvat67per9ef512v199e79iMfQEAAAAAAGBSVTD2BaZg7GvsK0nS0jP2HTYY7SNkY9vdbvftrr51Pc7YtzTEzc+ff72urzP2ja8zvq7tdjvae1pi7AsAAAAAAACTqoKxLzAFY19jX0mSlp6x77DBaB8hG9vWdXPwG8UR7bk74HYNb+Nx47D2cDi0jn93u923x/b7/Whj3/R5+deuwdgXgCub6/cXAAAAAIBbVQVjX2AKxr7GvpIkLT1j32GD0T7ia03HvnX9NZDdbDbfHsuLA+BLx76l8jv7Dj3HubFvepz88Wsz9gXgyox9AQAAAACaqmDsC0zB2NfYV5KkpTfT2LdKmvq8NzP2TUez6V12t9ttY4SbjoH7Dm/3+/3n8eKdddOvpee59Bylc6Z3EE7HvvEc6Wu4FmNfAK7M2BcAAAAAoOkpfP3d92nG6wAenbGvsa8kSUtvprHvXKoww9h3yeLYNx0zX4uxLwBXZuwLAAAAAAAwB2NfY19Jkpaese+wwSiXiXcZPhwOVz+XsS8AV2bsCwAAAAAAMIe5x75//ff/VL/9z3++uf767//J2FeSpIVk7DtsMMp58Y6+YaK7+ta1sS8AV2fsCwAAAAAAMIe5x763nrGvJEmPn7HvsMEot8fYF4ArM/YFAAAAAACYwxxj3//35/9T7//zf6//9j/815vu373u6//xz/8y+wBJkiRdN2PfYYNRbo+xLwBXZuwLAAAAAAAwhznGvn/+3T/UfwhPN9+ff/cPs4+PJEnS9TP2HTYY5fYY+wJwZca+AAAAAAAAc5hz7PuP4S/r/xX+zc31j+EvjX0lSVpQxr7DBqPcHmNfAAAAAAAAAHhAc459/xT+pv6XIAh9iQAAIABJREFU8Lc315/C3xj7SpK0oIx9hw1Gx7Tf7+sQQr3b7UY/9vF4/LwL4S0d6xqMfQEAAAAAAADgARn7GvtKkrT0Zhr7VklTn/fmxr6bzaYOIdTr9Xr0Yxv7lp8XjH0BAAAAAADgp57C1999n2a8DuDRGfsa+0qStPRmGvvWSVOqwo2NfeOANg5+D4fDVY4fbnSgOyZjXwAAAAAAAJhUFb7+7lvNeiXAYzP2NfaVJGnpGfsOG4yOZbfb1SGEz1HudrttfD2+T4fDIX3P6uPx+Pmc/GshGQ3nY9/1et34/v1+3zhv/HfpXKXh8LnnT83YFwAAAAAAACZVBWNfYArGvuOOfUM29IitVqvZh0xL7OPj4/MzmPta8p+Rua9DkvSVse+wwehYNptNvV6vP/87ZHfgDS2/X8XvSQe4efnX6/prXLzb7eq6ruvtdluHEOr9ft96rNK5zp07Pn9qxr4AAAAAAAAwqSoY+wJTMPadZuwb+/j4mH3QNGXPz8/129vbbOdvG/uWrmuqay1djyRp3ox9hw1Gx5DfzTfeJTfelbeuv8a+cZyb3sX33DHDr3fYbRvobjabuq6/BsbH4/Hz/PFr546dXm/b86dm7AsAAAAAAACTqoKxLzAFY9/rjH3zUe9qtapDCPXz8/Psg6apen5+rkMIs459L72uKa81GPtK0s1l7DtsMDqGeJfdvDj+reu6Mdw991j6ePr1fKBb13W9Xq8/v75erxt34s2PkQ55S8c69/ypGfsCAAAAAADApKpg7AtMwdh3mrFv2x1mX19fG+OQl5eXb8eMQ9TSsUvHTJ/39vb2OTJ+eXlpPD899/v7e+MY6XNDYQSbfl/p2vJrXq1W9el0+ryetteTFgfS8dri98ZjpdeZXkd67b///e8br7l0XW3XOsb7cO5nJH8v8tcdjxGfV/rZkCSNk7HvsMHoGOJddUtF+b/Tx9rGvF1fjyPjeGfedFycH6PrWOeePzVjXwAAAAAAAJhUFYx9gSkY+04z9j2dvo9X8yFpLL37bz5EjeXna7uG0rg2/Dpozf8dv7/tul5fX7+do3Tc0nWvVqvG4Lnt3GlxjBzPm15XfH/j6yhdU37OtutqG/uO8T6c+xlp+562131rd0iWpEfK2HfYYPSn4nA2vxPudrv9HOLWdffYNw5342D3cDg0vqc00E0fS89VEgfJ+/3+7Ni39PypGfsCcGVz/f4CAAAAAHCrqmDsC0zB2He6sW8clb6/vzdGqHH8mz+W3i02HiMOP+MQNP96fg3p2Pfj46NxzPw60mvIx6r5eeK/43WUrjW+3jhSTe8yfMl7GY8Zn5+Oct/e3j6vNd7xNr+m/D1tu67SY2O+D20/I+n5S68rf93n7hYsSfpZxr7DBqM/FUe6u92u8Xgc68YRcHyfUvGxdOxb6tzdeNO7CkfxTr+XHqvr+VMz9gXgyox9AQAAAACaqmDsC0zB2HeeO/u2DV/TMW98Thyznjtf2zXk5ymNX0vPbysOk0uvM3+sNKrNj9c1/M3v3Bvfn5eXl89rjcfPr7Ht9V4y9h3zfbjkM8tH3PF1f3x81KvV6uydgiVJP2+msW+VNPV5b2Lsu16v6xBCfTgcvn0tJIPZ+N9tX6/r5nB3v9837g7cdow41M3vLFwa8MbzlI517vlTM/YF4MqMfQEAAAAAmp7C1999n2a8DuDRGftON/aNXzud2u9yO9XYNx2Plp7fVj5yPffaS6Pa/Lnn3q/0/Yj/8/39/XP8mt/xtnSsqca+l/4MtH1PPvZ9fX39vJ6unwFJ0s+baew7lyrcyNh3bnGkm99Z+J4Z+wJwZca+AAAAAAAAczD2nWbsG8ekpTvsxuFo/tj7+/u3YWg6fk3PF48RR6LxGvqOfUtfP/c6z732c2Pf/H1pe076HsTzxfcgfV1t7/3Qse+Y70Pb98Rhb/pYfv78cUnSdTL2HTYYvXfxbsClOwvfK2NfAK7M2BcAAAAAAGAOxr7XGfu2lQ5A09FqWjpgjSPUtuOsVquz5+o79j13ztL3lF576Tir1ers3XLbhrHpceP50+OUBrOXjn3TY3Y99pP34dKfkXxYnJ5/7hGcJD16xr7DBqP3Kt7RN4THuqtvXRv7AnB1xr4AAAAAAABzMPadZuzbdofY9E68IRuvxvLRaduYNfx6B9j0eUPGvqfT9yFyOkBOv6f0WDxOelfe0lC3dN5S+d2M03PFOxq3vY7S2Ld0XaXHxnof2n5G8vcif17+2UmSrpex77DBKLfH2BeAKzP2BQAAAAAAmIOx77hjX2ms4ti3NACXJI2bse+wwSi3x9gXgCsz9gUAAAAAAJiDsa+xr26zeEfn9O7FkqTrZOw7bDDK7TH2BeDKjH0BAAAAAADmYOxr7KvbKt7RN7irryRNlrHvsMEot8fYFwAAAAAAAAAekLGvsa8kSUvP2HfYYJTbY+wLAAAAAAAAAA/I2NfYV5KkpTfT2LdKmvq8xr4PytgXAAAAAAAAJvUUvv7u+zTjdQCPztjX2FeSpKU309i3TppSFYx9H5axLwAAAAAAAEyqCl9/961mvRLgsRn7GvtKkrT0jH2HDUa5Pca+AAAAAAAAMKkqGPsCUzD2fZyxb2iOhj5brVbF5z8/Pzee9/r6+qPn6fLPaO7rkCQ1M/YdNhjl9hj7AgAAAAAAwKSqYOwLTMHY9/HHvqEw+H15eSk+7+3tbdDz8p6fnzufs8SCsa8k3WTGvsMGo9weY18AAAAAAACYVBWMfYEpGPs+3tj34+Pj87GPj4/Px9/f31uf+/b2VocQ6ufn57PHbHteWrwTsLFv+2c093VIkpoZ+7YOQXWHGfsCAAAAAADAZKrw9be6atYrAR6bse+4Y98Qvoa1IRldpAPc0+lUv76+Nr7+8vIy6Dil78mfE8e3pbHv6+vrRa+n63n5uWLpHYXzuwTnY+D8tabXnI6M0+Pk72X6GtOGfv+5ax5yzPQ46XHz6+16r9Kfm/Q8+XG7fmYkSb9k7MvSGPsCAAAAAADAKKpg7AtMwdj3OmPfvHOj11h6t9xLjtN27kvu7Ns1Ju37vFjb2LftNccRcXqdeafTqThijce/5P0Z8v1d1zzkmD/5+UgH16Xvb3sPz/3MSJJ+ydiXpTH2BWCguX5/AQAAAAC4VVUw9gWmYOx7nbFvHGamd6s9ncrj29JjXcc5d+5S6ZA4lg9zQyjfBfbS5+XPj8Pg+Pry0em515O+Jx8fH41h7cfHR+P9eH9/bzy/dLy+33/JNQ+5pvjvdDSdPnbpe5X/fKTXU/qsJUnnM/ZlaYx9ARjI2BcAAAAAoKkKxr7AFIx9rzP2Tcew6WNtg8x4N9c43uw6zrlz550bf5buBvuT551O38e+bXfAjaV3HC69jtL7dm5IW3p/+n7/Jdc85JpK71362V/6Xl363hn+StJlzTT2rZKmPm/n2Dec+d9Huo+MfQG4gvR/1wAAAAAAEMJT+Pq779OM1wE8OmPf64x9S48NGfu2Hefcuc/ddbet0t2Fhz5vyNj30vFtPqxN74B77vX3/f6fjH3PXVPpc/3J2PfS4feQnwlJWlIzjX3nUoVw2diX+9X1+Rn7AjCQsS8AAAAAAMAcjH2nHfuWxrKlx7qOc+7cXcPOOChNR6np98druPR5efnYtzSCzXt9fa1DCPXLy0t9Op3q9/f3xnsw9dj3kmv+ydg3jrrTx97e3i46b5/POv8sJEnljH37j0W5bV2fn7EvAAMZ+wIAAAAAAMzB2Hfase/p9HUn17z0br+XHKft3JfcxbV0/nBm2Nv1vLQ4ME2flz5WOk4c+5aa486+l1zzT8a+597PrvO2vdZzdwV2Z19JOp+xb/+xKLet6/Mz9gVgIGNfAAAAAACAORj7Tj/2PZ2+j1vTO732OU6fr+etVqvWsfGQ58XSu/KmA9V85JwfJx25vr29fT7/7e1tlrFv1zX/ZOybD3Pz6+16r9pea2nwa+grSd0Z+/Yfi3Lbuj4/Y18ABjL2BQAAAAAAmIOx77hjX0mSdH8Z+/Yfi3Lbuj4/Y18ABjL2BQAAAAAAmIOxr7GvJElLz9i3/1iU29b1+Rn7AjCQsS8AAAAAAMAcjH2NfSVJWnrGvv3HonPbbrfp2KgOIdTH47HxnPh4/u+89Xr97fj5996brms39gUAAAAAAACAO2Lsa+wrSdLSM/btPxad03q9bh3u7vf7z+eFC8e+oTAWzr/33nRdu7EvAAAAAAAAANyRqce+f/jDH+r/8m//ff0fw7+q/y78Rf2fwr++uf4u/IWxryRJC2qmsW+VNPV573bsm97RN7XZbFrHvfm/8zsAx/HwZrNp/d5703Xtxr4AAAAAAAAwiqfw9XffpxmvA3h0U499Q8cd1W4lY19JkpbTTGPf9HePKVXhjse+8T3LB7vH47Hz7rxd31t67r3qunZjXwAAAAAAABhFFb7+7lvNeiXAY5tr7PtXf/VXN1m8vj/95nf1//1v/3v28ZEkSbp+xr79x6JzOBwOdQihXq/XFz0/XDj2reuvu/seDofi996brms39gUAAAAAAIBRVMHYF5jCXGPfWxWvb+7RkSRJmi5j3/LvRLcmjn03m81Fzw89xr6bzcbYFwAAAAAAAOirCsa+wBSMfZuCsa8kSYvL2Lf8O9GtcWffy3Vdu7EvAAAAAAAAjKIKxr7AFIx9m4KxryRJi8vYt/w70S0KZwa7+eOhx9i37bn3quvajX0BAAAAAABgFFUw9gWmYOzbFIx9JUlaXMa+5d+JbtF2uy3e3Xez2XQOdkPL2Dd+72azaf3ee9N17ca+AAAAAAAAMIoqGPsCUzD2bQrGvpIkLS5j3/LvRLdqvV6n712j/X7/+bzQMvZtq3RX4FK73W7S1ztE1+dn7AvAQHP9/gIAAAAAcKuqYOwLTMHYtyle39yjI0mSNF3GvuXfiW5ZvMNvaBnr1vXlY9/8LsHnnhuMfQFYNmNfAAAAAICmKhj7AlMw9m2K1zf36EiSJE3XTGPfKmnq89792Jfzuj4/Y18ABjL2BQAAAABoegpff/d9mvE6gEdn7NsUjH0lSVpcM41951IFY9+H1/X5GfsCMJCxLwAAAAAAwByMfZvCwLFvCOX/b55Xq9XsA6Yl9vHxcXPD7Vu7HknSV8a+5d+JuF9dn5+xLwADGfsCAAAAAADMwdi3KYw89o19fHzMPmSasufn5/rt7W2287eNfUvXNdW1Dv3ZkiRdP2Pf8u9E3K+uz8/YF4CBjH0BAAAAAADmYOzbFH449s1HvavVqg4h1M/Pz7MPmabq+fm5DiHMOva99LqmvNahP1uSpOtn7Fv+nYj71fX5GfsCMJCxLwAAAAAAwByMfZvCyGPftjvMvr6+Nu78+/Ly8u2YcYhaOnbpmOnz3t7ePkfGLy8vjeen535/f28cI31uKIxg0+8rXVt+zavVqj6dTp/X0/Z60uJAOl5b/N54rPQ60+tIr/33v/994zWXrqvtWsd4H879jOTvRf664zHi80o/G5KkcTP2Lf9OxP3q+vyMfQEYyNgXAAAAAABgDsa+TSEbYPZ9XaWxZz5ezYeksfTuv/kQNb+u0nWm11Aa14ZfB635v+P3t13X6+vrt3OUjlu67tVq1Rg8t507LY6R43nT64rvb3wdpWvKz9l2XW1j3zHeh3M/I23f0/a6b+0OyZL0iBn7ln8n4n51fX7GvgAMZOwLAAAAAAAwB2Pfpnh9Q19XaewbR6Xv7++NEWoc/+aPpXeLjceIw884BC1dZ3oN6dj34+Ojccz8OtJryMeq+Xniv+N1lK41vt44Uk3vMnzJexmPGZ+fjnLf3t4+rzXe8Ta/pvw9bbuu0mNjvg9tPyPp+UuvK3/d5+4WLEkaJ2Pf8u9EP3E8HusQQr3ZbH50nKnF67709fd9/lS6rsfYFwAAAAAAAADuiLFvU+gYbHa9rq47+7YNX9Mxb3xOHLOeO1/bNeTnKY1fS89vKw6TS68zf6w0qs2P1zX8ze/cG9+fl5eXz2uNx8+vse31XjL2HfN9uOQzy0fc8XV/fHzUq9Xq7J2CJUnjZexb/p3oJzabzeCx72azqff7/Y/OP5SxLwAAAAAAAABwc4x9m0JhkNnndZWGnukx5x77puPR0vPbykeu5157aVSbP/fc+5W+H/F/vr+/f45f8zvelo411dj30p+Btu/Jx76vr6+f19P1MyBJGq+Zxr5V0tTnverYd71ef/7vvb5j3zgSnmvs+yi6Pj9jXwAAAAAAABjFU/j6u+/TjNcBPDpj36ZQGGT2eV350DOOSUt32I3D0fyx9/f3b9eRjl/T88VjxJFovIa+Y9/S18+9znOv/dzYN39f2p6TvgfxfPE9SF9X23s/dOw75vvQ9j1x2Js+lp8/f1ySdN1mGvum/2/+lKpwxbFvHPrG/5mPfff7/bf/Y5rj8VjX9dfQN7Zer8/+vrbdbj//+3A41HVdNx4L2Wh4t9vVIYR6t9s1jpcOjEt36j13zW139o3nSq+19BoOh0PxuD/V9fkZ+wIAAAAAAMAoqvD1975q1isBHpuxb1O8vqGvq610AJqOVtPSAWscobYdZ7VanT1X37HvuXOWvqf02kvHWa1WZ++W2zaMTY8bz58epzSYvXTsmx6z67GfvA+X/ozkw+L0/HOP3yRpKRn7ln8nGmK9XteHw+FzIJuOfdNhbFoc9fYd++bPy4e+sTjujedPjxvHtvGxfLzbdc2lsW/bdaTvRenr515zX12fn7EvAAAAAAAAjKIKxr7AFIx9m+L1DX1deW13iE3vxBuy8WosH522jVlDCI0h7NCx7+n0fYicDpDT7yk9Fo+T3pW3NNQtnbdUfjfj9FzxjsZtr6M09i1dV+mxsd6Htp+R/L3In5d/dpKk62fsW/6d6CdKY9/SY7n0Lrvnri2E5h16S0Pe9Ln58fM7AeeD4Pg9Xdd8bhwcz1F6LH8N6R1+x9B1HGNfAAAAAAAAGEUVjH2BKRj7NsXrm3t0pOUWx76lAbgk6ToZ+5Z/J/qJtpFs9rq/fb3P2DcOZ9PztRWfG58XR7bx68fjsa7r8p16z13zpePgfFScn7ftsaG6Pj9jXwAAAAAAABhFFYx9gSkY+zbF65t7dKTlFu/onN69WJJ03Yx9y78T/UTXHXGz1/85cO0z9k1HsZeOfeP3r9frerfbdY53u675p2Pfrtc1VNfnZ+wLAAAAAAAAo6iCsS8wBWPfpnh9c4+OtLziHX2Du/pK0uQZ+5Z/J/qJrrFvlI97h4594+h2vV53Xlsc+cbSc50b+5auOX9++u84MC49VjpH6XUN1fX5GfsCAAAAAADAKKpg7AtMwdi3KV7f3KMjSZI0Xca+5d+JfqI09j139938zr7hzHA3/54o/d60/Djp+DZ/nW136m275tI4ON7FNy99L0rnbntdQ3R9fsa+AAw01+8vAAAAAAC3qgrGvsAUjH2b4vXNPTqSJEnTZexb/p3oJ9ru7Fsaz6bj1sPhMHjsW9ffh7ZtdxaOw+Ddbtd4vDTePXfNbXcCzu8enJ+n9D3nXldfXZ+fsS8AAxn7AgAAAAA0VcHYF5iCsW9TvL65R0eSJGm6Zhr7VklTn/fqY1/m1fX5GfsCMJCxLwAAAABA01P4+rvv04zXATw6Y9+mYOwrSdLimmnsO5cqGPs+vK7Pz9gXgIGMfQEAAAAAAOZg7NsURhz7jnms0nHzVqtV8fnPz8+N572+vv7oeZIkPVrGvuXfibhfXZ+fsS8AAxn7AgAAAAAAzMHYtyn8YKD7/Pxcv729fXut13oPS+WD35eXl+Lz0uvs87yu1yxJ0j1m7Fv+nYj71fX5GfsCMJCxLwAAAAAAwByMfZvCwIFuvCvulGPfj4+Pz8c+Pj4+H39/f2997tvbWx1CqJ+fn88es+15Xa9ZkqR7zNi3/DsR96vr8zP2BWAgY18AAAAAAIA5GPs2hQED3Th6jcW766bHSr+ejnRPp+931e0az7YdJ15Haez7+vp60TG7ntf1mi95Pe/v79/uIByvOR0Zp8c5nU716+trcdAsSdJPM/Yt/07E/er6/Ix9ARjI2BcAAAAAAGAOxr5NIYw/9l2tVhcPY2PnRrfxOZfc2ffSIXHfwXHba+56Pel15p1OX2PfvHPvoSRJP83Yt/w7Efer6/Mz9gVgIGNfAAAAAACAORj7NoVkeNqnOH5NR7IhG7qmd7Q9nb6Gr/lwtesaQmEMG3t+fm69trT8rsB9ntf2moe8nnT8+/Hx0Rj7fnx8NN6z9/f3xvPnHoZJkh4nY9/y70Tcr67Pz9gXAAAAAAAAAO6IsW9TGDgkPTf2TQezoWXYWiq9Q2/pPcwrDX1jpTvq/uR5pdfc9/XkX0/fk/haSuPe0vsqSdJPMvYt/07E/er6/Ix9AQAAAAAAAOCOGPs2hY6Ba1vnxr6l1z/G2HfI2DUdz7Yd/9LnDRn7do1328a+6d2Cf/L6JUkqNdPYt0qa+rzGvg+u6/Mz9gUAAAAAAIBRPIWvv/s+zXgdwKMz9m0KYbqxb2nI2uc97Bq7xuFsfvwQmiPeS5/X9ZoveT2vr691CKF+eXmpT6dT/f7+3nifjH0lSXM009g3/T+KmVIVjH0fXtfnZ+wLAAAAAAAAo6jC1999q1mvBHhsxr5NIfxs7BuSYWrpWCEbqqbfl3ZuMJsf45L3u+v4lz6v6zV3vZ449i3lzr6SpLky9i3/TsT96vr8jH0BAAAAAABgFFUw9gWmYOzbFK+v7+tK71DbZ+x7Op3ql5eXxug1Dl273sNLx66r1eqi41/6vHOv+ZLXkw6C397ePp//9vZm7CtJmiVj3/LvRNyvrs/P2BcAAAAAAABGUQVjX2AKc419//jHP95k8frmHh1JkqTpMvbtPxbltnV9fsa+AAAAAAAAMIoqGPsCU5hr7HvrzT06kiRJ02XsWx6L6r4z9gUAAAAAAICrq8LX3+iqWa8EeGxTj31/85vf3EVzj44kSdJ0GfuyNMa+AAAAAAAAMIoqGPsCU5h67CtJknRrGfuyNMa+AAw01+8vAAAAAAC3qgrGvsAUjH0lSdLSM/ZlaYx9ARjI2BcAAAAAoKkKxr7AFIx9JUnS0ptp7FslTX1eY9+FM/YFYCBjXwAAAACApqfw9XffpxmvA3h0xr6SJGnpzTT2nUsVjH0Xz9gXgIGMfQEAAAAAAOZg7CtJkpaesS9LY+wLwEDGvgAAAAAAAHMw9pUkSUvP2JelMfYFYCBjXwAAAAAAgDkY+0qSpKVn7MvSGPsCMJCxLwAAAAAAwByMfSVJ0tIz9mVpjH0BGMjYFwAAAAAAYA7GvpIkaekZ+34XmmMe3WHGvgBcgbEvAAAAAADAHIx9JUnS0jP2LY99uV9dn5+xLwAAAAAAAADcEWNfSZK09Ix9+49FuW1dn5+xLwAAAAAAAADcEWNfSZK09GYa+1ZJU5/X2PfBdX1+xr4AAAAAAAAwiqfw9XffpxmvA3h0xr6SJGnpzTT2rZOmVAVj34fX9fkZ+wIAAAAAAMAoqvD1d99q1isBHpuxryRJWnrGvv3Hoj8VX/vc0s9hv9/PfTmj6XpvjX0BAAAAAABgFFUw9gWmYOwrSZKWnrFv/7HoT4WBY9/NZjPaKHe73TbGvofDYZTj3oKu99bYFwAAAAAAAEZRBWNfYArGvpIkaekZ+/Yfi/5UGDD23Ww2o96Bd+zj3ZKu99bYFwAAAAAAAEZRBWNfYArGvpIkaekZ+/Yfi/5UyMa+Ibm7bvreHI/Huq6/hrmx9Xr9+b35HXrz8W58PH9e6Xj5+eM1pfJridd46fVMoevzM/YFAAAAAACAUVTB2BeYgrGvJElaesa+/ceiPxVfe/7vvDjCbRv7tg14d7td67HX63XxeMfjsfU6ovz78q9fcj1T6Pr8jH0BAAAAAABgFFUw9gWmYOwrSZKWnrFv/7HoT4VsJBuyUWx6h90oDm3jnXLjODe9y+8lx247Xi4d/x6Px+I1xXHvbre7+Hqm0HU+Y18ABprr9xcAAAAAgFtVBWNfYArGvpIkaekZ+/Yfi/5UaBnkHo/H1sfyce5+v2+9E28IoT4cDo3jxH9H58a++bGOx+Pn+bbbbfE1XXo9U+j6/Ix9ARjI2BcAAAAAoKkKxr7AFIx9JUnS0ptp7FslTX3emx37lp4z1tg3HRKXjpfeybd0Dca+AGDsCwAAAACQeQpff/d9mvE6gEdn7CtJkpbeTGPfuVThQca+cZy7Xq8vOlfX2He32zXGvIfDoXFd+b/ruq632+3n91x6PVPo+vyMfQEYyNgXAAAAAABgDsa+kiRp6Rn79h+L/lT4wdg3JIPa9LG0dHCbHydqG/uWKl1Dn69PPQDu+vyMfQEYyNgXAAAAAABgDsa+kiRp6Rn79h+L/lQYMPZN76ybjmfj3XVjm83m7HGifOybPhYfj8due07puF3XM4Wuz8/YF4CBjH0BAAAAAADmYOwrSZKWnrFv/7Eot63r8zP2BWAgY18AAAAAAIA5GPtKkqSlZ+zbfyzKbev6/Ix9ARjI2BcAAAAAAGAOxr6SJGnpGfv2H4ty27o+P2NfAAYy9gUAAAAAAJiDsa8kSVp6xr79x6Lctq7Pz9gXAAAAAAAAAO6Isa8kSVp6xr79x6Lctq7Pz9gXAAAAAAAAAO6Isa8kSVp6M419q6Spz2vs++C6Pj9jXwAAAAAAABjFU/j6u+/TjNcBPDpjX0mStPRmGvvWSVOqgrHvw+v6/Ix9AQAAAAAAYBRV+Pq7bzXrlQCPzdhXkiQtPWPf/mPRa9put+l7U4cQ6uPxONv1XOp4PH5e79y6rsHYFwAAAAAAAEZRBWNfYArGvpIkaekZ+/Yfi17Ler3+NvSN7ff7q5xzs9mMcmxjXwAAAAAAAFicKhj7AlMw9pUkSUvP2Lf/WPQa0jv6pjabzdVGtPHYxr4AAAAAAADAAFUw9gWmYOwrSZKWnrFv/7HoNcRUGFAeAAAIsklEQVT343g8Nh6PI9r88d1u17jz73a7LR7vcDg0nhePk46IQwj1er1ufF86Pj4cDp3nNPYFAAAAAACAxamCsS8wBWNfSZK09Ix9+49FxxYHuXFw2yUd4qZtNpvP55S+np6ja+ybP951TmNfAAAAAAAAWJwqGPsCUzD2lSRJS8/Yt/9YdGxx7JuOdduko9p4x93SY/Hfu92ucY70tcXB736//3ws/75Lz2nsC8ACzPX7CwAAAADAraqCsS8wBWNfSZK09Ix9+49Fx9bnzr77/b44DI533o0j3fj+Ho/Hz+fkj50b+8ZR76XnNPYFYAGMfQEAAAAAmqpg7AtMwdhXkiQtvZnGvlXS1Oe9ubFvPGfIxrnp1+Ljfce+585xbuybXoexLwCEEIx9AQAAAAByT+Hr775PM14H8OiMfSVJ0tKbaew7lyrc6Ng3Dmfzu/vGQW68pnRUG+++W3osjDj2veScxr4ALICxLwAAAAAAwByMfSVJ0tIz9u0/Fr2W9XqdjogapYPcOAzOS++8G3qMfUMyMs6fc+k5jX0BWABjXwAAAAAAgDkY+0qSpKVn7Nt/LHpNpVFtPryt67re7XaN5+x2u8bXwwVj38PhcPHYt+ucxr4ALICxLwAAAAAAwByMfSVJ0tIz9u0/FuW2dX1+xr4ADGTsCwAAAAAAMAdjX0mStPSMffuPRbltXZ+fsS8AAxn7AgAAAAAAzMHYV5IkLT1j3/5jUW5b1+dn7AvAQMa+AAAAAAAAczD2lSRJS8/Yt/9YlNvW9fkZ+wIAAAAAAADAHTH2lSRJS8/Yt/9YlNvW9fkZ+wIAAAAAAADAHTH2lSRJS8/Yt/9YlNvW9fkZ+wIAAAAAAMAonsIvf3Orfv1vgOsw9pUkSUvP2Lf/WJTb1vX5GfsCAAAAAADAKKrwy9/d/O0NuC5jX0mStPSMffuPRS8Zm5Zar9c/Oi6X6fr8jH0BAAAAAABgFFUw9gWmYOwrSZKWnrFv/7HoJWPTcx2Pxx8d/95sNpt6v99Pdr6uz8/YFwAAAAAAAEZRBWNfYArGvpIkaekZ+/Yfi14yNg2FUe96va5DCPVms/nR8e/JZrOpQwjGvgAAAAAAAPB4qmDsC0zB2FeSJC09Y9/+Y9FLxqahMPY9Ho+fX0vtdrvGnX+32+23Y8bRbOnYpWOmz9vv958j4+1223h+eu7D4dA4RvrcUBjspt9Xurb8mtfrdV3X9ef1tL2en+r6/Ix9AQAAAAAAYBRVMPYFpmDsK0mSlp6xb/+x6CVj09AyYI13943D2nxQG0vv/puPZmP5+dquoTSuDb+Ob/N/R23Xtdvtvp2jdNzSda/X68bgue3cP9X1+Rn7AgAAAAAAwCiqYOwLTMHYV5IkLT1j3/5j0UvGpqFl7BsHsIfDoTF8jePf/LH0rrlRHOLG4W3+9fwa0rHv8XhsHDO/jvQa8gFufp7473gdpWuNrzfeFTi9y/C1dH1+xr4ADJT+H6oAAAAAAGDsC0zF2FeSJC09Y9/+Y9FLxqbhgjv7tg1f0zFvfM52u+08X9s15OfJx71tz28rDpNLrzN/LB/7ps+JjT387fr8jH0BGMjYFwAAAACgqQrGvsAUjH0lSdLSM/btPxa9ZGwaWsa+IRnZzj32Te/cW3p+W/nY99xrL4198+eee7+G6Pr8jH0BGMjYFwAAAACg6Sn88je36tf/BrgOY19JkrT0jH37j0UvGZuGwng1Dl9Ld9iNA9r8scPh8G1UG8fAcQCcH2O32/1o7Fv6+rnXee61nxv75u/Luef00fX5GfsCMJCxLwAAAAAAwByMfSVJ0tIz9u0/Fr1kbHqudAQch7t56d1+4xi27Tjr9frsufqOfc+ds/Q9pddeOs56vT5712B39gXgxhn7AgAAAAAAzMHYV5IkLT1j3/5j0UvGpqXa7pSb3ok3hFDvdrtvz8nHt+kwNr0bcPj1Drnp84aMfev6+xA5HSCn31N6LB4nvTNxPF9p8DvW0DdewznGvgAMZOwLAAAAAAAwB2NfSZK09Ix9+49FuW1dn5+xLwADGfsCAAAAAADMwdhXkiQtPWPf/mNRblvX52fsC8BAxr4AAAAAAABzMPaVJElLz9i3/1iU29b1+Rn7AjCQsS8AAAAAAMAcjH0lSdLSM/btPxbltnV9fsa+AAAAAAAAAHBHjH0lSdLSM/btPxbltnV9fsa+AAAAAAAAAHBHjH0lSdLSM/btPxbltnV9fsa+AAAAAAAAMIqn8Mvf3Kpf/xvgOox9JUnS0jP27T8W5bZ1fX7GvgAAAAAAADCKKvzydzd/ewOuy9hXkiQtPWPf8lhU952xLwAAAAAAAFxdFYx9gSkY+0qSpKVn7MvSGPsCAAAAAADAKKpg7AtMwdhXkiQtPWNflsbYFwAAAAAAAEZRBWNfYArGvpIkaekZ+7I0xr4AAAAAAAAwiioY+wJTMPaVJElLz9iXpTH2BQAAAAAAgFFUwdgXmIKxryRJWnrGviyNsS8AAAAAAACMogrGvsAUjH0lSdLSM/ZlaYx9AQAAAAAAYBRVMPYFpmDsK0mSlp6xL0tj7AsAAAAAAACjeAq//M2t+vW/Aa7D2FeSJC09Y1+WxtgXAAAAAAAAAO6Isa8kSVp6Sxz7Pj091VVVaaE9PT0Z+wIAAAAAAADAvTD2lSRJS2+JY1/p16oAAAAAAAAAANw2Y19JkrT0Fjb2fQq/DDylKvzy8wAAAAAAAAAA3DJjX0mStPQWNvYFAAAAAAAAAOCeGPtKkqSlZ+wLAAAAAAAAAMDNMvaVJElLz9gXAAAAAAAAAICbZewrSZKWnrEvAAAAAAAAAAA3y9hXkiQtPWNfAAAAAAAAAABulrGvJElaesa+AAAAAAAAAADcLGNfSZK09Ix9AQAAAAAAAAC4Wca+kiRp6Rn7AgAAAAAAAABws37729/WkiRJS2/u38kAAAAAAAAAAAAAAAAAAAAAAAAAuCP/H0LeEseB0tXjAAAAAElFTkSuQmCC"/>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2126" y="1541978"/>
            <a:ext cx="11477217" cy="5316022"/>
          </a:xfrm>
          <a:prstGeom prst="rect">
            <a:avLst/>
          </a:prstGeom>
        </p:spPr>
      </p:pic>
      <p:sp>
        <p:nvSpPr>
          <p:cNvPr id="8" name="Oval 7"/>
          <p:cNvSpPr/>
          <p:nvPr/>
        </p:nvSpPr>
        <p:spPr>
          <a:xfrm>
            <a:off x="904126" y="1455502"/>
            <a:ext cx="1684962" cy="2701249"/>
          </a:xfrm>
          <a:prstGeom prst="ellipse">
            <a:avLst/>
          </a:prstGeom>
          <a:solidFill>
            <a:schemeClr val="bg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itle 1"/>
          <p:cNvSpPr>
            <a:spLocks noGrp="1"/>
          </p:cNvSpPr>
          <p:nvPr>
            <p:ph type="title"/>
          </p:nvPr>
        </p:nvSpPr>
        <p:spPr>
          <a:xfrm>
            <a:off x="609600" y="346646"/>
            <a:ext cx="9518848" cy="562074"/>
          </a:xfrm>
        </p:spPr>
        <p:txBody>
          <a:bodyPr/>
          <a:lstStyle/>
          <a:p>
            <a:r>
              <a:rPr lang="en-US" dirty="0" smtClean="0">
                <a:solidFill>
                  <a:schemeClr val="bg1"/>
                </a:solidFill>
              </a:rPr>
              <a:t>Scope of Preliminary Design Review</a:t>
            </a:r>
            <a:endParaRPr lang="en-GB" dirty="0">
              <a:solidFill>
                <a:schemeClr val="bg1"/>
              </a:solidFill>
            </a:endParaRPr>
          </a:p>
        </p:txBody>
      </p:sp>
    </p:spTree>
    <p:extLst>
      <p:ext uri="{BB962C8B-B14F-4D97-AF65-F5344CB8AC3E}">
        <p14:creationId xmlns:p14="http://schemas.microsoft.com/office/powerpoint/2010/main" val="3178899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Scope of Preliminary Design Review</a:t>
            </a:r>
            <a:endParaRPr lang="en-GB" dirty="0">
              <a:solidFill>
                <a:schemeClr val="bg1"/>
              </a:solidFill>
            </a:endParaRPr>
          </a:p>
        </p:txBody>
      </p:sp>
      <p:sp>
        <p:nvSpPr>
          <p:cNvPr id="4" name="Rounded Rectangle 3">
            <a:extLst>
              <a:ext uri="{FF2B5EF4-FFF2-40B4-BE49-F238E27FC236}">
                <a16:creationId xmlns:a16="http://schemas.microsoft.com/office/drawing/2014/main" id="{1A9A465F-223A-9D49-B34F-AAE6FC2F3498}"/>
              </a:ext>
            </a:extLst>
          </p:cNvPr>
          <p:cNvSpPr/>
          <p:nvPr/>
        </p:nvSpPr>
        <p:spPr>
          <a:xfrm>
            <a:off x="609600" y="6090746"/>
            <a:ext cx="1224136" cy="648072"/>
          </a:xfrm>
          <a:prstGeom prst="roundRect">
            <a:avLst/>
          </a:prstGeom>
          <a:solidFill>
            <a:srgbClr val="FFFF00">
              <a:alpha val="2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Concept of operations</a:t>
            </a:r>
            <a:endParaRPr lang="en-GB" sz="1200" dirty="0">
              <a:solidFill>
                <a:schemeClr val="tx1"/>
              </a:solidFill>
            </a:endParaRPr>
          </a:p>
          <a:p>
            <a:pPr algn="ctr"/>
            <a:r>
              <a:rPr lang="en-GB" sz="1200" dirty="0" smtClean="0">
                <a:solidFill>
                  <a:schemeClr val="tx1"/>
                </a:solidFill>
              </a:rPr>
              <a:t>ESS-0100563</a:t>
            </a:r>
            <a:endParaRPr lang="en-GB" sz="1200" dirty="0">
              <a:solidFill>
                <a:schemeClr val="tx1"/>
              </a:solidFill>
            </a:endParaRPr>
          </a:p>
        </p:txBody>
      </p:sp>
      <p:sp>
        <p:nvSpPr>
          <p:cNvPr id="6" name="Rounded Rectangle 5">
            <a:extLst>
              <a:ext uri="{FF2B5EF4-FFF2-40B4-BE49-F238E27FC236}">
                <a16:creationId xmlns:a16="http://schemas.microsoft.com/office/drawing/2014/main" id="{DCE8C097-259F-CB47-A406-75E30AD665DE}"/>
              </a:ext>
            </a:extLst>
          </p:cNvPr>
          <p:cNvSpPr/>
          <p:nvPr/>
        </p:nvSpPr>
        <p:spPr>
          <a:xfrm>
            <a:off x="609600" y="1746161"/>
            <a:ext cx="1224136" cy="648072"/>
          </a:xfrm>
          <a:prstGeom prst="roundRect">
            <a:avLst/>
          </a:prstGeom>
          <a:solidFill>
            <a:srgbClr val="FFFF00">
              <a:alpha val="2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PSS1 </a:t>
            </a:r>
            <a:r>
              <a:rPr lang="en-GB" sz="1200" dirty="0">
                <a:solidFill>
                  <a:schemeClr val="tx1"/>
                </a:solidFill>
              </a:rPr>
              <a:t>Pre-Start Review</a:t>
            </a:r>
          </a:p>
          <a:p>
            <a:pPr algn="ctr"/>
            <a:r>
              <a:rPr lang="en-GB" sz="1200" dirty="0">
                <a:solidFill>
                  <a:schemeClr val="tx1"/>
                </a:solidFill>
              </a:rPr>
              <a:t>ESS-1525921</a:t>
            </a:r>
          </a:p>
        </p:txBody>
      </p:sp>
      <p:cxnSp>
        <p:nvCxnSpPr>
          <p:cNvPr id="7" name="Straight Arrow Connector 6">
            <a:extLst>
              <a:ext uri="{FF2B5EF4-FFF2-40B4-BE49-F238E27FC236}">
                <a16:creationId xmlns:a16="http://schemas.microsoft.com/office/drawing/2014/main" id="{ADBBA625-A571-E142-B850-7CDFC8A2C339}"/>
              </a:ext>
            </a:extLst>
          </p:cNvPr>
          <p:cNvCxnSpPr>
            <a:cxnSpLocks/>
          </p:cNvCxnSpPr>
          <p:nvPr/>
        </p:nvCxnSpPr>
        <p:spPr>
          <a:xfrm>
            <a:off x="1221668" y="2394233"/>
            <a:ext cx="0" cy="43204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Rounded Rectangle 9">
            <a:extLst>
              <a:ext uri="{FF2B5EF4-FFF2-40B4-BE49-F238E27FC236}">
                <a16:creationId xmlns:a16="http://schemas.microsoft.com/office/drawing/2014/main" id="{1A9A465F-223A-9D49-B34F-AAE6FC2F3498}"/>
              </a:ext>
            </a:extLst>
          </p:cNvPr>
          <p:cNvSpPr/>
          <p:nvPr/>
        </p:nvSpPr>
        <p:spPr>
          <a:xfrm>
            <a:off x="609600" y="2824674"/>
            <a:ext cx="1224136" cy="648072"/>
          </a:xfrm>
          <a:prstGeom prst="roundRect">
            <a:avLst/>
          </a:prstGeom>
          <a:solidFill>
            <a:srgbClr val="FFFF00">
              <a:alpha val="2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Initiating Events Analysis</a:t>
            </a:r>
            <a:endParaRPr lang="en-GB" sz="1200" dirty="0">
              <a:solidFill>
                <a:schemeClr val="tx1"/>
              </a:solidFill>
            </a:endParaRPr>
          </a:p>
          <a:p>
            <a:pPr algn="ctr"/>
            <a:r>
              <a:rPr lang="en-GB" sz="1200" dirty="0" smtClean="0">
                <a:solidFill>
                  <a:schemeClr val="tx1"/>
                </a:solidFill>
              </a:rPr>
              <a:t>ESS-1099822</a:t>
            </a:r>
            <a:endParaRPr lang="en-GB" sz="1200" dirty="0">
              <a:solidFill>
                <a:schemeClr val="tx1"/>
              </a:solidFill>
            </a:endParaRPr>
          </a:p>
        </p:txBody>
      </p:sp>
      <p:sp>
        <p:nvSpPr>
          <p:cNvPr id="17" name="Rectangle 16"/>
          <p:cNvSpPr/>
          <p:nvPr/>
        </p:nvSpPr>
        <p:spPr>
          <a:xfrm>
            <a:off x="2627974" y="1531588"/>
            <a:ext cx="9564026" cy="954107"/>
          </a:xfrm>
          <a:prstGeom prst="rect">
            <a:avLst/>
          </a:prstGeom>
        </p:spPr>
        <p:txBody>
          <a:bodyPr wrap="square">
            <a:spAutoFit/>
          </a:bodyPr>
          <a:lstStyle/>
          <a:p>
            <a:r>
              <a:rPr lang="en-GB" sz="1400" b="1" dirty="0"/>
              <a:t>The outputs </a:t>
            </a:r>
            <a:r>
              <a:rPr lang="en-GB" sz="1400" b="1" dirty="0" smtClean="0"/>
              <a:t>from a</a:t>
            </a:r>
            <a:r>
              <a:rPr lang="en-GB" sz="1400" b="1" dirty="0"/>
              <a:t> pre-start review </a:t>
            </a:r>
            <a:r>
              <a:rPr lang="en-GB" sz="1400" b="1" dirty="0" smtClean="0"/>
              <a:t>are:</a:t>
            </a:r>
          </a:p>
          <a:p>
            <a:pPr marL="285750" indent="-285750">
              <a:buFont typeface="Arial" panose="020B0604020202020204" pitchFamily="34" charset="0"/>
              <a:buChar char="•"/>
            </a:pPr>
            <a:r>
              <a:rPr lang="en-GB" sz="1400" dirty="0" smtClean="0"/>
              <a:t>Approval</a:t>
            </a:r>
            <a:r>
              <a:rPr lang="en-GB" sz="1400" dirty="0"/>
              <a:t> from this </a:t>
            </a:r>
            <a:r>
              <a:rPr lang="en-GB" sz="1400" dirty="0" smtClean="0"/>
              <a:t>pre start review meeting to</a:t>
            </a:r>
            <a:r>
              <a:rPr lang="en-GB" sz="1400" dirty="0"/>
              <a:t> </a:t>
            </a:r>
            <a:r>
              <a:rPr lang="en-GB" sz="1400" dirty="0" smtClean="0"/>
              <a:t>enable start</a:t>
            </a:r>
            <a:r>
              <a:rPr lang="en-GB" sz="1400" dirty="0"/>
              <a:t> </a:t>
            </a:r>
            <a:r>
              <a:rPr lang="en-GB" sz="1400" dirty="0" smtClean="0"/>
              <a:t>the analysis</a:t>
            </a:r>
            <a:r>
              <a:rPr lang="en-GB" sz="1400" dirty="0"/>
              <a:t> </a:t>
            </a:r>
            <a:r>
              <a:rPr lang="en-GB" sz="1400" dirty="0" smtClean="0"/>
              <a:t>phase</a:t>
            </a:r>
          </a:p>
          <a:p>
            <a:pPr marL="285750" indent="-285750">
              <a:buFont typeface="Arial" panose="020B0604020202020204" pitchFamily="34" charset="0"/>
              <a:buChar char="•"/>
            </a:pPr>
            <a:r>
              <a:rPr lang="en-GB" sz="1400" dirty="0" smtClean="0"/>
              <a:t>A list</a:t>
            </a:r>
            <a:r>
              <a:rPr lang="en-GB" sz="1400" dirty="0"/>
              <a:t> </a:t>
            </a:r>
            <a:r>
              <a:rPr lang="en-GB" sz="1400" dirty="0" smtClean="0"/>
              <a:t>of</a:t>
            </a:r>
            <a:r>
              <a:rPr lang="en-GB" sz="1400" dirty="0"/>
              <a:t> overall safety </a:t>
            </a:r>
            <a:r>
              <a:rPr lang="en-GB" sz="1400" dirty="0" smtClean="0"/>
              <a:t>requirements.</a:t>
            </a:r>
          </a:p>
          <a:p>
            <a:pPr marL="285750" indent="-285750">
              <a:buFont typeface="Arial" panose="020B0604020202020204" pitchFamily="34" charset="0"/>
              <a:buChar char="•"/>
            </a:pPr>
            <a:r>
              <a:rPr lang="en-US" sz="1400" dirty="0" smtClean="0"/>
              <a:t>Pre-Start </a:t>
            </a:r>
            <a:r>
              <a:rPr lang="en-US" sz="1400" dirty="0"/>
              <a:t>Review </a:t>
            </a:r>
            <a:r>
              <a:rPr lang="en-US" sz="1400" dirty="0" smtClean="0"/>
              <a:t>Report</a:t>
            </a:r>
            <a:endParaRPr lang="en-GB" sz="1400" dirty="0"/>
          </a:p>
        </p:txBody>
      </p:sp>
      <p:sp>
        <p:nvSpPr>
          <p:cNvPr id="18" name="Rounded Rectangle 17">
            <a:extLst>
              <a:ext uri="{FF2B5EF4-FFF2-40B4-BE49-F238E27FC236}">
                <a16:creationId xmlns:a16="http://schemas.microsoft.com/office/drawing/2014/main" id="{1A9A465F-223A-9D49-B34F-AAE6FC2F3498}"/>
              </a:ext>
            </a:extLst>
          </p:cNvPr>
          <p:cNvSpPr/>
          <p:nvPr/>
        </p:nvSpPr>
        <p:spPr>
          <a:xfrm>
            <a:off x="609600" y="3900841"/>
            <a:ext cx="1224136" cy="648072"/>
          </a:xfrm>
          <a:prstGeom prst="roundRect">
            <a:avLst/>
          </a:prstGeom>
          <a:solidFill>
            <a:srgbClr val="FFFF00">
              <a:alpha val="2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SIL Determination</a:t>
            </a:r>
            <a:endParaRPr lang="en-GB" sz="1200" dirty="0">
              <a:solidFill>
                <a:schemeClr val="tx1"/>
              </a:solidFill>
            </a:endParaRPr>
          </a:p>
          <a:p>
            <a:pPr algn="ctr"/>
            <a:r>
              <a:rPr lang="en-GB" sz="1200" dirty="0" smtClean="0">
                <a:solidFill>
                  <a:schemeClr val="tx1"/>
                </a:solidFill>
              </a:rPr>
              <a:t>ESS-0121562</a:t>
            </a:r>
            <a:endParaRPr lang="en-GB" sz="1200" dirty="0">
              <a:solidFill>
                <a:schemeClr val="tx1"/>
              </a:solidFill>
            </a:endParaRPr>
          </a:p>
        </p:txBody>
      </p:sp>
      <p:cxnSp>
        <p:nvCxnSpPr>
          <p:cNvPr id="19" name="Straight Arrow Connector 18">
            <a:extLst>
              <a:ext uri="{FF2B5EF4-FFF2-40B4-BE49-F238E27FC236}">
                <a16:creationId xmlns:a16="http://schemas.microsoft.com/office/drawing/2014/main" id="{ADBBA625-A571-E142-B850-7CDFC8A2C339}"/>
              </a:ext>
            </a:extLst>
          </p:cNvPr>
          <p:cNvCxnSpPr>
            <a:cxnSpLocks/>
          </p:cNvCxnSpPr>
          <p:nvPr/>
        </p:nvCxnSpPr>
        <p:spPr>
          <a:xfrm>
            <a:off x="1221668" y="3479347"/>
            <a:ext cx="0" cy="43204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ADBBA625-A571-E142-B850-7CDFC8A2C339}"/>
              </a:ext>
            </a:extLst>
          </p:cNvPr>
          <p:cNvCxnSpPr>
            <a:cxnSpLocks/>
          </p:cNvCxnSpPr>
          <p:nvPr/>
        </p:nvCxnSpPr>
        <p:spPr>
          <a:xfrm>
            <a:off x="1258135" y="4561673"/>
            <a:ext cx="0" cy="43204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DBBA625-A571-E142-B850-7CDFC8A2C339}"/>
              </a:ext>
            </a:extLst>
          </p:cNvPr>
          <p:cNvCxnSpPr>
            <a:cxnSpLocks/>
          </p:cNvCxnSpPr>
          <p:nvPr/>
        </p:nvCxnSpPr>
        <p:spPr>
          <a:xfrm>
            <a:off x="1258135" y="5648394"/>
            <a:ext cx="0" cy="43204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Rounded Rectangle 22">
            <a:extLst>
              <a:ext uri="{FF2B5EF4-FFF2-40B4-BE49-F238E27FC236}">
                <a16:creationId xmlns:a16="http://schemas.microsoft.com/office/drawing/2014/main" id="{1A9A465F-223A-9D49-B34F-AAE6FC2F3498}"/>
              </a:ext>
            </a:extLst>
          </p:cNvPr>
          <p:cNvSpPr/>
          <p:nvPr/>
        </p:nvSpPr>
        <p:spPr>
          <a:xfrm>
            <a:off x="609600" y="4990018"/>
            <a:ext cx="1224136" cy="648072"/>
          </a:xfrm>
          <a:prstGeom prst="roundRect">
            <a:avLst/>
          </a:prstGeom>
          <a:solidFill>
            <a:srgbClr val="FFFF00">
              <a:alpha val="2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Safety Requirements Specification</a:t>
            </a:r>
            <a:endParaRPr lang="en-GB" sz="1200" dirty="0">
              <a:solidFill>
                <a:schemeClr val="tx1"/>
              </a:solidFill>
            </a:endParaRPr>
          </a:p>
          <a:p>
            <a:pPr algn="ctr"/>
            <a:r>
              <a:rPr lang="en-GB" sz="1200" dirty="0" smtClean="0">
                <a:solidFill>
                  <a:schemeClr val="tx1"/>
                </a:solidFill>
              </a:rPr>
              <a:t>ESS-0121565</a:t>
            </a:r>
            <a:endParaRPr lang="en-GB" sz="1200" dirty="0">
              <a:solidFill>
                <a:schemeClr val="tx1"/>
              </a:solidFill>
            </a:endParaRPr>
          </a:p>
        </p:txBody>
      </p:sp>
      <p:sp>
        <p:nvSpPr>
          <p:cNvPr id="25" name="Rectangle 24"/>
          <p:cNvSpPr/>
          <p:nvPr/>
        </p:nvSpPr>
        <p:spPr>
          <a:xfrm>
            <a:off x="2627974" y="2542822"/>
            <a:ext cx="9564026" cy="1169551"/>
          </a:xfrm>
          <a:prstGeom prst="rect">
            <a:avLst/>
          </a:prstGeom>
        </p:spPr>
        <p:txBody>
          <a:bodyPr wrap="square">
            <a:spAutoFit/>
          </a:bodyPr>
          <a:lstStyle/>
          <a:p>
            <a:r>
              <a:rPr lang="en-GB" sz="1400" b="1" dirty="0"/>
              <a:t>The outputs </a:t>
            </a:r>
            <a:r>
              <a:rPr lang="en-GB" sz="1400" b="1" dirty="0" smtClean="0"/>
              <a:t>from the</a:t>
            </a:r>
            <a:r>
              <a:rPr lang="en-GB" sz="1400" b="1" dirty="0"/>
              <a:t> </a:t>
            </a:r>
            <a:r>
              <a:rPr lang="en-GB" sz="1400" b="1" dirty="0" smtClean="0"/>
              <a:t>IE analysis are:</a:t>
            </a:r>
          </a:p>
          <a:p>
            <a:pPr marL="285750" indent="-285750">
              <a:buFont typeface="Arial" panose="020B0604020202020204" pitchFamily="34" charset="0"/>
              <a:buChar char="•"/>
            </a:pPr>
            <a:r>
              <a:rPr lang="en-GB" sz="1400" dirty="0"/>
              <a:t>T</a:t>
            </a:r>
            <a:r>
              <a:rPr lang="en-GB" sz="1400" dirty="0" smtClean="0"/>
              <a:t>he </a:t>
            </a:r>
            <a:r>
              <a:rPr lang="en-GB" sz="1400" dirty="0"/>
              <a:t>overall safety requirements derived from the risk assessments</a:t>
            </a:r>
          </a:p>
          <a:p>
            <a:pPr marL="285750" indent="-285750">
              <a:buFont typeface="Arial" panose="020B0604020202020204" pitchFamily="34" charset="0"/>
              <a:buChar char="•"/>
            </a:pPr>
            <a:r>
              <a:rPr lang="en-GB" sz="1400" dirty="0" smtClean="0"/>
              <a:t>Carry </a:t>
            </a:r>
            <a:r>
              <a:rPr lang="en-GB" sz="1400" dirty="0"/>
              <a:t>out analysis of the IE’s that give rise to the hazards identified</a:t>
            </a:r>
          </a:p>
          <a:p>
            <a:pPr marL="285750" indent="-285750">
              <a:buFont typeface="Arial" panose="020B0604020202020204" pitchFamily="34" charset="0"/>
              <a:buChar char="•"/>
            </a:pPr>
            <a:r>
              <a:rPr lang="en-GB" sz="1400" dirty="0"/>
              <a:t>P</a:t>
            </a:r>
            <a:r>
              <a:rPr lang="en-GB" sz="1400" dirty="0" smtClean="0"/>
              <a:t>reliminary </a:t>
            </a:r>
            <a:r>
              <a:rPr lang="en-GB" sz="1400" dirty="0"/>
              <a:t>ETA for the </a:t>
            </a:r>
            <a:r>
              <a:rPr lang="en-GB" sz="1400" dirty="0" smtClean="0"/>
              <a:t>IE’s</a:t>
            </a:r>
          </a:p>
          <a:p>
            <a:pPr marL="285750" indent="-285750">
              <a:buFont typeface="Arial" panose="020B0604020202020204" pitchFamily="34" charset="0"/>
              <a:buChar char="•"/>
            </a:pPr>
            <a:r>
              <a:rPr lang="en-GB" sz="1400" dirty="0" smtClean="0"/>
              <a:t>Identifies </a:t>
            </a:r>
            <a:r>
              <a:rPr lang="en-GB" sz="1400" dirty="0"/>
              <a:t>the SIF’s and links them to the corresponding </a:t>
            </a:r>
            <a:r>
              <a:rPr lang="en-GB" sz="1400" dirty="0" smtClean="0"/>
              <a:t>hazards</a:t>
            </a:r>
            <a:endParaRPr lang="en-GB" sz="1400" dirty="0"/>
          </a:p>
        </p:txBody>
      </p:sp>
      <p:sp>
        <p:nvSpPr>
          <p:cNvPr id="26" name="Rectangle 25"/>
          <p:cNvSpPr/>
          <p:nvPr/>
        </p:nvSpPr>
        <p:spPr>
          <a:xfrm>
            <a:off x="2627973" y="3747823"/>
            <a:ext cx="9017807" cy="954107"/>
          </a:xfrm>
          <a:prstGeom prst="rect">
            <a:avLst/>
          </a:prstGeom>
        </p:spPr>
        <p:txBody>
          <a:bodyPr wrap="square">
            <a:spAutoFit/>
          </a:bodyPr>
          <a:lstStyle/>
          <a:p>
            <a:r>
              <a:rPr lang="en-GB" sz="1400" b="1" dirty="0"/>
              <a:t>The outputs </a:t>
            </a:r>
            <a:r>
              <a:rPr lang="en-GB" sz="1400" b="1" dirty="0" smtClean="0"/>
              <a:t>from the SIL Determination are:</a:t>
            </a:r>
          </a:p>
          <a:p>
            <a:pPr marL="285750" lvl="0" indent="-285750">
              <a:buFont typeface="Arial" panose="020B0604020202020204" pitchFamily="34" charset="0"/>
              <a:buChar char="•"/>
            </a:pPr>
            <a:r>
              <a:rPr lang="en-GB" sz="1400" dirty="0" smtClean="0"/>
              <a:t>Determined </a:t>
            </a:r>
            <a:r>
              <a:rPr lang="en-GB" sz="1400" dirty="0"/>
              <a:t>frequency and consequence of identified hazards;</a:t>
            </a:r>
          </a:p>
          <a:p>
            <a:pPr marL="285750" lvl="0" indent="-285750">
              <a:buFont typeface="Arial" panose="020B0604020202020204" pitchFamily="34" charset="0"/>
              <a:buChar char="•"/>
            </a:pPr>
            <a:r>
              <a:rPr lang="en-GB" sz="1400" dirty="0" smtClean="0"/>
              <a:t>Determined risk </a:t>
            </a:r>
            <a:r>
              <a:rPr lang="en-GB" sz="1400" dirty="0"/>
              <a:t>reduction provided by other measures and the resulting risk gap, if any;</a:t>
            </a:r>
          </a:p>
          <a:p>
            <a:pPr marL="285750" lvl="0" indent="-285750">
              <a:buFont typeface="Arial" panose="020B0604020202020204" pitchFamily="34" charset="0"/>
              <a:buChar char="•"/>
            </a:pPr>
            <a:r>
              <a:rPr lang="en-GB" sz="1400" dirty="0" smtClean="0"/>
              <a:t>Assigned </a:t>
            </a:r>
            <a:r>
              <a:rPr lang="en-GB" sz="1400" dirty="0"/>
              <a:t>SIL requirements for SIFs to any resulting risk gaps in accordance with IEC 61511.</a:t>
            </a:r>
          </a:p>
        </p:txBody>
      </p:sp>
      <p:sp>
        <p:nvSpPr>
          <p:cNvPr id="29" name="Rectangle 28"/>
          <p:cNvSpPr/>
          <p:nvPr/>
        </p:nvSpPr>
        <p:spPr>
          <a:xfrm>
            <a:off x="2627972" y="4688022"/>
            <a:ext cx="9017807" cy="2031325"/>
          </a:xfrm>
          <a:prstGeom prst="rect">
            <a:avLst/>
          </a:prstGeom>
        </p:spPr>
        <p:txBody>
          <a:bodyPr wrap="square">
            <a:spAutoFit/>
          </a:bodyPr>
          <a:lstStyle/>
          <a:p>
            <a:r>
              <a:rPr lang="en-GB" sz="1400" b="1" dirty="0"/>
              <a:t>The outputs </a:t>
            </a:r>
            <a:r>
              <a:rPr lang="en-GB" sz="1400" b="1" dirty="0" smtClean="0"/>
              <a:t>from the SRS are:</a:t>
            </a:r>
          </a:p>
          <a:p>
            <a:pPr marL="285750" lvl="0" indent="-285750">
              <a:buFont typeface="Arial" panose="020B0604020202020204" pitchFamily="34" charset="0"/>
              <a:buChar char="•"/>
            </a:pPr>
            <a:r>
              <a:rPr lang="en-GB" sz="1400" dirty="0"/>
              <a:t>General safety requirements and requirements specific to each SIF</a:t>
            </a:r>
          </a:p>
          <a:p>
            <a:pPr marL="285750" lvl="0" indent="-285750">
              <a:buFont typeface="Arial" panose="020B0604020202020204" pitchFamily="34" charset="0"/>
              <a:buChar char="•"/>
            </a:pPr>
            <a:r>
              <a:rPr lang="en-GB" sz="1400" dirty="0" smtClean="0"/>
              <a:t>Description </a:t>
            </a:r>
            <a:r>
              <a:rPr lang="en-GB" sz="1400" dirty="0"/>
              <a:t>of all the SIF necessary to achieve the required functional safety</a:t>
            </a:r>
          </a:p>
          <a:p>
            <a:pPr marL="285750" lvl="0" indent="-285750">
              <a:buFont typeface="Arial" panose="020B0604020202020204" pitchFamily="34" charset="0"/>
              <a:buChar char="•"/>
            </a:pPr>
            <a:r>
              <a:rPr lang="en-GB" sz="1400" dirty="0"/>
              <a:t>Requirements to identify and take into account common cause failures</a:t>
            </a:r>
          </a:p>
          <a:p>
            <a:pPr marL="285750" lvl="0" indent="-285750">
              <a:buFont typeface="Arial" panose="020B0604020202020204" pitchFamily="34" charset="0"/>
              <a:buChar char="•"/>
            </a:pPr>
            <a:r>
              <a:rPr lang="en-GB" sz="1400" dirty="0"/>
              <a:t>Definition of the safe state for each SIF</a:t>
            </a:r>
          </a:p>
          <a:p>
            <a:pPr marL="285750" lvl="0" indent="-285750">
              <a:buFont typeface="Arial" panose="020B0604020202020204" pitchFamily="34" charset="0"/>
              <a:buChar char="•"/>
            </a:pPr>
            <a:r>
              <a:rPr lang="en-GB" sz="1400" dirty="0"/>
              <a:t>Assumed sources of demand and demand rate on each SIF</a:t>
            </a:r>
          </a:p>
          <a:p>
            <a:pPr marL="285750" lvl="0" indent="-285750">
              <a:buFont typeface="Arial" panose="020B0604020202020204" pitchFamily="34" charset="0"/>
              <a:buChar char="•"/>
            </a:pPr>
            <a:r>
              <a:rPr lang="en-GB" sz="1400" dirty="0"/>
              <a:t>Requirements relating to proof test intervals and proof test implementation</a:t>
            </a:r>
          </a:p>
          <a:p>
            <a:pPr marL="285750" lvl="0" indent="-285750">
              <a:buFont typeface="Arial" panose="020B0604020202020204" pitchFamily="34" charset="0"/>
              <a:buChar char="•"/>
            </a:pPr>
            <a:r>
              <a:rPr lang="en-GB" sz="1400" dirty="0"/>
              <a:t>Response time requirements for each SIF to bring the system to safe state</a:t>
            </a:r>
          </a:p>
          <a:p>
            <a:pPr marL="285750" lvl="0" indent="-285750">
              <a:buFont typeface="Arial" panose="020B0604020202020204" pitchFamily="34" charset="0"/>
              <a:buChar char="•"/>
            </a:pPr>
            <a:r>
              <a:rPr lang="en-GB" sz="1400" dirty="0"/>
              <a:t>Required SIL and mode of operation (demand/continuous) for each SIF</a:t>
            </a:r>
          </a:p>
        </p:txBody>
      </p:sp>
    </p:spTree>
    <p:extLst>
      <p:ext uri="{BB962C8B-B14F-4D97-AF65-F5344CB8AC3E}">
        <p14:creationId xmlns:p14="http://schemas.microsoft.com/office/powerpoint/2010/main" val="202459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par>
                          <p:cTn id="11" fill="hold">
                            <p:stCondLst>
                              <p:cond delay="500"/>
                            </p:stCondLst>
                            <p:childTnLst>
                              <p:par>
                                <p:cTn id="12" presetID="22" presetClass="entr" presetSubtype="1"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up)">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up)">
                                      <p:cBhvr>
                                        <p:cTn id="19" dur="500"/>
                                        <p:tgtEl>
                                          <p:spTgt spid="1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childTnLst>
                          </p:cTn>
                        </p:par>
                        <p:par>
                          <p:cTn id="23" fill="hold">
                            <p:stCondLst>
                              <p:cond delay="500"/>
                            </p:stCondLst>
                            <p:childTnLst>
                              <p:par>
                                <p:cTn id="24" presetID="22" presetClass="entr" presetSubtype="1" fill="hold"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wipe(up)">
                                      <p:cBhvr>
                                        <p:cTn id="26" dur="500"/>
                                        <p:tgtEl>
                                          <p:spTgt spid="19"/>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wipe(up)">
                                      <p:cBhvr>
                                        <p:cTn id="31" dur="500"/>
                                        <p:tgtEl>
                                          <p:spTgt spid="18"/>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fade">
                                      <p:cBhvr>
                                        <p:cTn id="34" dur="500"/>
                                        <p:tgtEl>
                                          <p:spTgt spid="26"/>
                                        </p:tgtEl>
                                      </p:cBhvr>
                                    </p:animEffect>
                                  </p:childTnLst>
                                </p:cTn>
                              </p:par>
                            </p:childTnLst>
                          </p:cTn>
                        </p:par>
                        <p:par>
                          <p:cTn id="35" fill="hold">
                            <p:stCondLst>
                              <p:cond delay="500"/>
                            </p:stCondLst>
                            <p:childTnLst>
                              <p:par>
                                <p:cTn id="36" presetID="22" presetClass="entr" presetSubtype="1" fill="hold" nodeType="after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wipe(up)">
                                      <p:cBhvr>
                                        <p:cTn id="38" dur="500"/>
                                        <p:tgtEl>
                                          <p:spTgt spid="20"/>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wipe(up)">
                                      <p:cBhvr>
                                        <p:cTn id="43" dur="500"/>
                                        <p:tgtEl>
                                          <p:spTgt spid="23"/>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fade">
                                      <p:cBhvr>
                                        <p:cTn id="46" dur="500"/>
                                        <p:tgtEl>
                                          <p:spTgt spid="29"/>
                                        </p:tgtEl>
                                      </p:cBhvr>
                                    </p:animEffect>
                                  </p:childTnLst>
                                </p:cTn>
                              </p:par>
                            </p:childTnLst>
                          </p:cTn>
                        </p:par>
                        <p:par>
                          <p:cTn id="47" fill="hold">
                            <p:stCondLst>
                              <p:cond delay="500"/>
                            </p:stCondLst>
                            <p:childTnLst>
                              <p:par>
                                <p:cTn id="48" presetID="22" presetClass="entr" presetSubtype="1" fill="hold" nodeType="after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wipe(up)">
                                      <p:cBhvr>
                                        <p:cTn id="50" dur="500"/>
                                        <p:tgtEl>
                                          <p:spTgt spid="21"/>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1" fill="hold" grpId="0" nodeType="click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wipe(up)">
                                      <p:cBhvr>
                                        <p:cTn id="5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0" grpId="0" animBg="1"/>
      <p:bldP spid="17" grpId="0"/>
      <p:bldP spid="18" grpId="0" animBg="1"/>
      <p:bldP spid="23" grpId="0" animBg="1"/>
      <p:bldP spid="25" grpId="0"/>
      <p:bldP spid="26"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Pre-Start Review Meeting</a:t>
            </a:r>
            <a:endParaRPr lang="en-GB" dirty="0">
              <a:solidFill>
                <a:schemeClr val="bg1"/>
              </a:solidFill>
            </a:endParaRPr>
          </a:p>
        </p:txBody>
      </p:sp>
      <p:sp>
        <p:nvSpPr>
          <p:cNvPr id="4" name="Rounded Rectangle 3">
            <a:extLst>
              <a:ext uri="{FF2B5EF4-FFF2-40B4-BE49-F238E27FC236}">
                <a16:creationId xmlns:a16="http://schemas.microsoft.com/office/drawing/2014/main" id="{1A9A465F-223A-9D49-B34F-AAE6FC2F3498}"/>
              </a:ext>
            </a:extLst>
          </p:cNvPr>
          <p:cNvSpPr/>
          <p:nvPr/>
        </p:nvSpPr>
        <p:spPr>
          <a:xfrm>
            <a:off x="728795" y="1860027"/>
            <a:ext cx="1224136" cy="648072"/>
          </a:xfrm>
          <a:prstGeom prst="roundRect">
            <a:avLst/>
          </a:prstGeom>
          <a:solidFill>
            <a:srgbClr val="FFFF00">
              <a:alpha val="2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NCL </a:t>
            </a:r>
            <a:r>
              <a:rPr lang="en-GB" sz="1200" dirty="0">
                <a:solidFill>
                  <a:schemeClr val="tx1"/>
                </a:solidFill>
              </a:rPr>
              <a:t>Risk Assessment</a:t>
            </a:r>
          </a:p>
          <a:p>
            <a:pPr algn="ctr"/>
            <a:r>
              <a:rPr lang="en-GB" sz="1200" dirty="0" smtClean="0">
                <a:solidFill>
                  <a:schemeClr val="tx1"/>
                </a:solidFill>
              </a:rPr>
              <a:t>ESS-1076227</a:t>
            </a:r>
            <a:endParaRPr lang="en-GB" sz="1200" dirty="0">
              <a:solidFill>
                <a:schemeClr val="tx1"/>
              </a:solidFill>
            </a:endParaRPr>
          </a:p>
        </p:txBody>
      </p:sp>
      <p:cxnSp>
        <p:nvCxnSpPr>
          <p:cNvPr id="5" name="Straight Arrow Connector 4">
            <a:extLst>
              <a:ext uri="{FF2B5EF4-FFF2-40B4-BE49-F238E27FC236}">
                <a16:creationId xmlns:a16="http://schemas.microsoft.com/office/drawing/2014/main" id="{EE758A41-EC01-A64B-B345-FAAED250D83B}"/>
              </a:ext>
            </a:extLst>
          </p:cNvPr>
          <p:cNvCxnSpPr>
            <a:cxnSpLocks/>
          </p:cNvCxnSpPr>
          <p:nvPr/>
        </p:nvCxnSpPr>
        <p:spPr>
          <a:xfrm>
            <a:off x="3461519" y="3604013"/>
            <a:ext cx="1008112"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DCE8C097-259F-CB47-A406-75E30AD665DE}"/>
              </a:ext>
            </a:extLst>
          </p:cNvPr>
          <p:cNvSpPr/>
          <p:nvPr/>
        </p:nvSpPr>
        <p:spPr>
          <a:xfrm>
            <a:off x="2237383" y="3279977"/>
            <a:ext cx="1224136" cy="648072"/>
          </a:xfrm>
          <a:prstGeom prst="roundRect">
            <a:avLst/>
          </a:prstGeom>
          <a:solidFill>
            <a:srgbClr val="FFFF00">
              <a:alpha val="2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PSS1 </a:t>
            </a:r>
            <a:r>
              <a:rPr lang="en-GB" sz="1200" dirty="0">
                <a:solidFill>
                  <a:schemeClr val="tx1"/>
                </a:solidFill>
              </a:rPr>
              <a:t>Pre-Start Review</a:t>
            </a:r>
          </a:p>
          <a:p>
            <a:pPr algn="ctr"/>
            <a:r>
              <a:rPr lang="en-GB" sz="1200" dirty="0" smtClean="0">
                <a:solidFill>
                  <a:schemeClr val="tx1"/>
                </a:solidFill>
              </a:rPr>
              <a:t>ESS-1525921</a:t>
            </a:r>
            <a:endParaRPr lang="en-GB" sz="1200" dirty="0">
              <a:solidFill>
                <a:schemeClr val="tx1"/>
              </a:solidFill>
            </a:endParaRPr>
          </a:p>
        </p:txBody>
      </p:sp>
      <p:cxnSp>
        <p:nvCxnSpPr>
          <p:cNvPr id="7" name="Straight Arrow Connector 6">
            <a:extLst>
              <a:ext uri="{FF2B5EF4-FFF2-40B4-BE49-F238E27FC236}">
                <a16:creationId xmlns:a16="http://schemas.microsoft.com/office/drawing/2014/main" id="{ADBBA625-A571-E142-B850-7CDFC8A2C339}"/>
              </a:ext>
            </a:extLst>
          </p:cNvPr>
          <p:cNvCxnSpPr>
            <a:cxnSpLocks/>
          </p:cNvCxnSpPr>
          <p:nvPr/>
        </p:nvCxnSpPr>
        <p:spPr>
          <a:xfrm>
            <a:off x="2865720" y="2847929"/>
            <a:ext cx="0" cy="43204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Rounded Rectangle 9">
            <a:extLst>
              <a:ext uri="{FF2B5EF4-FFF2-40B4-BE49-F238E27FC236}">
                <a16:creationId xmlns:a16="http://schemas.microsoft.com/office/drawing/2014/main" id="{1A9A465F-223A-9D49-B34F-AAE6FC2F3498}"/>
              </a:ext>
            </a:extLst>
          </p:cNvPr>
          <p:cNvSpPr/>
          <p:nvPr/>
        </p:nvSpPr>
        <p:spPr>
          <a:xfrm>
            <a:off x="2237383" y="1885926"/>
            <a:ext cx="1224136" cy="648072"/>
          </a:xfrm>
          <a:prstGeom prst="roundRect">
            <a:avLst/>
          </a:prstGeom>
          <a:solidFill>
            <a:srgbClr val="FFFF00">
              <a:alpha val="2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NCL Technical Description</a:t>
            </a:r>
            <a:endParaRPr lang="en-GB" sz="1200" dirty="0">
              <a:solidFill>
                <a:schemeClr val="tx1"/>
              </a:solidFill>
            </a:endParaRPr>
          </a:p>
          <a:p>
            <a:pPr algn="ctr"/>
            <a:r>
              <a:rPr lang="en-GB" sz="1200" dirty="0" smtClean="0">
                <a:solidFill>
                  <a:schemeClr val="tx1"/>
                </a:solidFill>
              </a:rPr>
              <a:t>ESS-0159957</a:t>
            </a:r>
            <a:endParaRPr lang="en-GB" sz="1200" dirty="0">
              <a:solidFill>
                <a:schemeClr val="tx1"/>
              </a:solidFill>
            </a:endParaRPr>
          </a:p>
        </p:txBody>
      </p:sp>
      <p:cxnSp>
        <p:nvCxnSpPr>
          <p:cNvPr id="13" name="Elbow Connector 12"/>
          <p:cNvCxnSpPr/>
          <p:nvPr/>
        </p:nvCxnSpPr>
        <p:spPr>
          <a:xfrm rot="16200000" flipH="1">
            <a:off x="2098476" y="1779706"/>
            <a:ext cx="25899" cy="1508588"/>
          </a:xfrm>
          <a:prstGeom prst="bentConnector3">
            <a:avLst>
              <a:gd name="adj1" fmla="val 1300019"/>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5254559" y="1739933"/>
            <a:ext cx="7587691" cy="1107996"/>
          </a:xfrm>
          <a:prstGeom prst="rect">
            <a:avLst/>
          </a:prstGeom>
        </p:spPr>
        <p:txBody>
          <a:bodyPr wrap="square">
            <a:spAutoFit/>
          </a:bodyPr>
          <a:lstStyle/>
          <a:p>
            <a:r>
              <a:rPr lang="en-GB" sz="1600" dirty="0"/>
              <a:t>The inputs for this pre-start review </a:t>
            </a:r>
            <a:r>
              <a:rPr lang="en-GB" sz="1600" dirty="0" smtClean="0"/>
              <a:t>where:</a:t>
            </a:r>
          </a:p>
          <a:p>
            <a:pPr marL="285750" indent="-285750">
              <a:buFont typeface="Arial" panose="020B0604020202020204" pitchFamily="34" charset="0"/>
              <a:buChar char="•"/>
            </a:pPr>
            <a:r>
              <a:rPr lang="en-GB" sz="1600" dirty="0" smtClean="0"/>
              <a:t>NCL </a:t>
            </a:r>
            <a:r>
              <a:rPr lang="en-GB" sz="1600" dirty="0"/>
              <a:t>technical description </a:t>
            </a:r>
            <a:r>
              <a:rPr lang="en-GB" sz="1600" dirty="0" smtClean="0"/>
              <a:t>ESS-0159957</a:t>
            </a:r>
          </a:p>
          <a:p>
            <a:pPr marL="285750" indent="-285750">
              <a:buFont typeface="Arial" panose="020B0604020202020204" pitchFamily="34" charset="0"/>
              <a:buChar char="•"/>
            </a:pPr>
            <a:r>
              <a:rPr lang="en-GB" sz="1600" dirty="0" smtClean="0"/>
              <a:t>Hazard</a:t>
            </a:r>
            <a:r>
              <a:rPr lang="en-GB" sz="1600" dirty="0"/>
              <a:t> and risk assessments </a:t>
            </a:r>
            <a:r>
              <a:rPr lang="en-GB" sz="1600" dirty="0" smtClean="0"/>
              <a:t>ESS-1076227</a:t>
            </a:r>
          </a:p>
          <a:p>
            <a:pPr marL="285750" indent="-285750">
              <a:buFont typeface="Arial" panose="020B0604020202020204" pitchFamily="34" charset="0"/>
              <a:buChar char="•"/>
            </a:pPr>
            <a:r>
              <a:rPr lang="en-GB" sz="1600" dirty="0"/>
              <a:t>Required Information for PSS1 Analysis </a:t>
            </a:r>
            <a:r>
              <a:rPr lang="en-GB" sz="1600" dirty="0" smtClean="0"/>
              <a:t> ESS-1419309</a:t>
            </a:r>
          </a:p>
        </p:txBody>
      </p:sp>
      <p:sp>
        <p:nvSpPr>
          <p:cNvPr id="17" name="Rectangle 16"/>
          <p:cNvSpPr/>
          <p:nvPr/>
        </p:nvSpPr>
        <p:spPr>
          <a:xfrm>
            <a:off x="5254559" y="3140533"/>
            <a:ext cx="6096000" cy="1077218"/>
          </a:xfrm>
          <a:prstGeom prst="rect">
            <a:avLst/>
          </a:prstGeom>
        </p:spPr>
        <p:txBody>
          <a:bodyPr>
            <a:spAutoFit/>
          </a:bodyPr>
          <a:lstStyle/>
          <a:p>
            <a:r>
              <a:rPr lang="en-GB" sz="1600" dirty="0"/>
              <a:t>The outputs from this pre-start review </a:t>
            </a:r>
            <a:r>
              <a:rPr lang="en-GB" sz="1600" dirty="0" smtClean="0"/>
              <a:t>where:</a:t>
            </a:r>
          </a:p>
          <a:p>
            <a:pPr marL="285750" indent="-285750">
              <a:buFont typeface="Arial" panose="020B0604020202020204" pitchFamily="34" charset="0"/>
              <a:buChar char="•"/>
            </a:pPr>
            <a:r>
              <a:rPr lang="en-GB" sz="1600" dirty="0" smtClean="0"/>
              <a:t>Approval</a:t>
            </a:r>
            <a:r>
              <a:rPr lang="en-GB" sz="1600" dirty="0"/>
              <a:t> from this meeting to start the PSS1 analysis </a:t>
            </a:r>
            <a:r>
              <a:rPr lang="en-GB" sz="1600" dirty="0" smtClean="0"/>
              <a:t>phase</a:t>
            </a:r>
          </a:p>
          <a:p>
            <a:pPr marL="285750" indent="-285750">
              <a:buFont typeface="Arial" panose="020B0604020202020204" pitchFamily="34" charset="0"/>
              <a:buChar char="•"/>
            </a:pPr>
            <a:r>
              <a:rPr lang="en-GB" sz="1600" dirty="0" smtClean="0"/>
              <a:t>A preliminary list</a:t>
            </a:r>
            <a:r>
              <a:rPr lang="en-GB" sz="1600" dirty="0"/>
              <a:t> of PSS1 overall safety </a:t>
            </a:r>
            <a:r>
              <a:rPr lang="en-GB" sz="1600" dirty="0" smtClean="0"/>
              <a:t>requirements.</a:t>
            </a:r>
          </a:p>
          <a:p>
            <a:pPr marL="285750" indent="-285750">
              <a:buFont typeface="Arial" panose="020B0604020202020204" pitchFamily="34" charset="0"/>
              <a:buChar char="•"/>
            </a:pPr>
            <a:r>
              <a:rPr lang="en-US" sz="1600" dirty="0" smtClean="0"/>
              <a:t>Pre-Start </a:t>
            </a:r>
            <a:r>
              <a:rPr lang="en-US" sz="1600" dirty="0"/>
              <a:t>Review Report </a:t>
            </a:r>
            <a:r>
              <a:rPr lang="en-US" sz="1600" dirty="0" smtClean="0"/>
              <a:t>ESS-1525921</a:t>
            </a:r>
            <a:endParaRPr lang="en-US" sz="1600" dirty="0"/>
          </a:p>
        </p:txBody>
      </p:sp>
      <p:sp>
        <p:nvSpPr>
          <p:cNvPr id="12" name="Rounded Rectangle 11">
            <a:extLst>
              <a:ext uri="{FF2B5EF4-FFF2-40B4-BE49-F238E27FC236}">
                <a16:creationId xmlns:a16="http://schemas.microsoft.com/office/drawing/2014/main" id="{1A9A465F-223A-9D49-B34F-AAE6FC2F3498}"/>
              </a:ext>
            </a:extLst>
          </p:cNvPr>
          <p:cNvSpPr/>
          <p:nvPr/>
        </p:nvSpPr>
        <p:spPr>
          <a:xfrm>
            <a:off x="3745971" y="1863077"/>
            <a:ext cx="1224136" cy="648072"/>
          </a:xfrm>
          <a:prstGeom prst="roundRect">
            <a:avLst/>
          </a:prstGeom>
          <a:solidFill>
            <a:srgbClr val="FFFF00">
              <a:alpha val="2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Required Information for PSS1 Analysis</a:t>
            </a:r>
            <a:endParaRPr lang="en-GB" sz="1200" dirty="0">
              <a:solidFill>
                <a:schemeClr val="tx1"/>
              </a:solidFill>
            </a:endParaRPr>
          </a:p>
          <a:p>
            <a:pPr algn="ctr"/>
            <a:r>
              <a:rPr lang="en-GB" sz="1200" dirty="0" smtClean="0">
                <a:solidFill>
                  <a:schemeClr val="tx1"/>
                </a:solidFill>
              </a:rPr>
              <a:t>ESS-1419309</a:t>
            </a:r>
            <a:endParaRPr lang="en-GB" sz="1200" dirty="0">
              <a:solidFill>
                <a:schemeClr val="tx1"/>
              </a:solidFill>
            </a:endParaRPr>
          </a:p>
        </p:txBody>
      </p:sp>
      <p:cxnSp>
        <p:nvCxnSpPr>
          <p:cNvPr id="14" name="Elbow Connector 13"/>
          <p:cNvCxnSpPr/>
          <p:nvPr/>
        </p:nvCxnSpPr>
        <p:spPr>
          <a:xfrm rot="16200000" flipH="1">
            <a:off x="3607065" y="1779706"/>
            <a:ext cx="25899" cy="1508588"/>
          </a:xfrm>
          <a:prstGeom prst="bentConnector3">
            <a:avLst>
              <a:gd name="adj1" fmla="val 1300019"/>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2997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wipe(up)">
                                      <p:cBhvr>
                                        <p:cTn id="13" dur="500"/>
                                        <p:tgtEl>
                                          <p:spTgt spid="12"/>
                                        </p:tgtEl>
                                      </p:cBhvr>
                                    </p:animEffect>
                                  </p:childTnLst>
                                </p:cTn>
                              </p:par>
                            </p:childTnLst>
                          </p:cTn>
                        </p:par>
                        <p:par>
                          <p:cTn id="14" fill="hold">
                            <p:stCondLst>
                              <p:cond delay="500"/>
                            </p:stCondLst>
                            <p:childTnLst>
                              <p:par>
                                <p:cTn id="15" presetID="22" presetClass="entr" presetSubtype="1" fill="hold"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up)">
                                      <p:cBhvr>
                                        <p:cTn id="17" dur="500"/>
                                        <p:tgtEl>
                                          <p:spTgt spid="13"/>
                                        </p:tgtEl>
                                      </p:cBhvr>
                                    </p:animEffect>
                                  </p:childTnLst>
                                </p:cTn>
                              </p:par>
                              <p:par>
                                <p:cTn id="18" presetID="22" presetClass="entr" presetSubtype="1" fill="hold"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up)">
                                      <p:cBhvr>
                                        <p:cTn id="20" dur="500"/>
                                        <p:tgtEl>
                                          <p:spTgt spid="14"/>
                                        </p:tgtEl>
                                      </p:cBhvr>
                                    </p:animEffect>
                                  </p:childTnLst>
                                </p:cTn>
                              </p:par>
                            </p:childTnLst>
                          </p:cTn>
                        </p:par>
                        <p:par>
                          <p:cTn id="21" fill="hold">
                            <p:stCondLst>
                              <p:cond delay="1000"/>
                            </p:stCondLst>
                            <p:childTnLst>
                              <p:par>
                                <p:cTn id="22" presetID="22" presetClass="entr" presetSubtype="1" fill="hold"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up)">
                                      <p:cBhvr>
                                        <p:cTn id="24" dur="500"/>
                                        <p:tgtEl>
                                          <p:spTgt spid="7"/>
                                        </p:tgtEl>
                                      </p:cBhvr>
                                    </p:animEffect>
                                  </p:childTnLst>
                                </p:cTn>
                              </p:par>
                            </p:childTnLst>
                          </p:cTn>
                        </p:par>
                        <p:par>
                          <p:cTn id="25" fill="hold">
                            <p:stCondLst>
                              <p:cond delay="1500"/>
                            </p:stCondLst>
                            <p:childTnLst>
                              <p:par>
                                <p:cTn id="26" presetID="22" presetClass="entr" presetSubtype="1" fill="hold" grpId="0" nodeType="after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wipe(up)">
                                      <p:cBhvr>
                                        <p:cTn id="28" dur="500"/>
                                        <p:tgtEl>
                                          <p:spTgt spid="6"/>
                                        </p:tgtEl>
                                      </p:cBhvr>
                                    </p:animEffect>
                                  </p:childTnLst>
                                </p:cTn>
                              </p:par>
                            </p:childTnLst>
                          </p:cTn>
                        </p:par>
                        <p:par>
                          <p:cTn id="29" fill="hold">
                            <p:stCondLst>
                              <p:cond delay="2000"/>
                            </p:stCondLst>
                            <p:childTnLst>
                              <p:par>
                                <p:cTn id="30" presetID="22" presetClass="entr" presetSubtype="8" fill="hold"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left)">
                                      <p:cBhvr>
                                        <p:cTn id="32" dur="500"/>
                                        <p:tgtEl>
                                          <p:spTgt spid="5"/>
                                        </p:tgtEl>
                                      </p:cBhvr>
                                    </p:animEffect>
                                  </p:childTnLst>
                                </p:cTn>
                              </p:par>
                            </p:childTnLst>
                          </p:cTn>
                        </p:par>
                        <p:par>
                          <p:cTn id="33" fill="hold">
                            <p:stCondLst>
                              <p:cond delay="2500"/>
                            </p:stCondLst>
                            <p:childTnLst>
                              <p:par>
                                <p:cTn id="34" presetID="10" presetClass="entr" presetSubtype="0" fill="hold" grpId="0" nodeType="after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500"/>
                                        <p:tgtEl>
                                          <p:spTgt spid="15"/>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0" grpId="0" animBg="1"/>
      <p:bldP spid="15" grpId="0"/>
      <p:bldP spid="17" grpId="0"/>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EB5C7-599C-1B46-B63E-974118B0D5EF}"/>
              </a:ext>
            </a:extLst>
          </p:cNvPr>
          <p:cNvSpPr>
            <a:spLocks noGrp="1"/>
          </p:cNvSpPr>
          <p:nvPr>
            <p:ph type="title"/>
          </p:nvPr>
        </p:nvSpPr>
        <p:spPr/>
        <p:txBody>
          <a:bodyPr/>
          <a:lstStyle/>
          <a:p>
            <a:r>
              <a:rPr lang="en-GB" sz="4000" dirty="0" smtClean="0">
                <a:solidFill>
                  <a:schemeClr val="bg1"/>
                </a:solidFill>
              </a:rPr>
              <a:t>Pre-Start Review Actions</a:t>
            </a:r>
            <a:endParaRPr lang="en-GB" sz="4000" dirty="0">
              <a:solidFill>
                <a:schemeClr val="bg1"/>
              </a:solidFill>
            </a:endParaRPr>
          </a:p>
        </p:txBody>
      </p:sp>
      <p:sp>
        <p:nvSpPr>
          <p:cNvPr id="3" name="Content Placeholder 2">
            <a:extLst>
              <a:ext uri="{FF2B5EF4-FFF2-40B4-BE49-F238E27FC236}">
                <a16:creationId xmlns:a16="http://schemas.microsoft.com/office/drawing/2014/main" id="{9B6AA8DE-5F9C-774D-A251-7A091E2C214E}"/>
              </a:ext>
            </a:extLst>
          </p:cNvPr>
          <p:cNvSpPr>
            <a:spLocks noGrp="1"/>
          </p:cNvSpPr>
          <p:nvPr>
            <p:ph idx="1"/>
          </p:nvPr>
        </p:nvSpPr>
        <p:spPr/>
        <p:txBody>
          <a:bodyPr/>
          <a:lstStyle/>
          <a:p>
            <a:r>
              <a:rPr lang="en-US" dirty="0" smtClean="0"/>
              <a:t>Confluence page </a:t>
            </a:r>
            <a:r>
              <a:rPr lang="en-GB" u="sng" dirty="0">
                <a:hlinkClick r:id="rId2"/>
              </a:rPr>
              <a:t>https://confluence.esss.lu.se/x/AI7FEg</a:t>
            </a:r>
            <a:r>
              <a:rPr lang="en-GB" dirty="0"/>
              <a:t> </a:t>
            </a:r>
            <a:endParaRPr lang="en-US" dirty="0"/>
          </a:p>
          <a:p>
            <a:pPr marL="0" indent="0">
              <a:buNone/>
            </a:pPr>
            <a:endParaRPr lang="en-US" dirty="0" smtClean="0"/>
          </a:p>
          <a:p>
            <a:endParaRPr lang="en-US" dirty="0"/>
          </a:p>
          <a:p>
            <a:endParaRPr lang="en-US" dirty="0" smtClean="0"/>
          </a:p>
          <a:p>
            <a:endParaRPr lang="en-US" dirty="0"/>
          </a:p>
          <a:p>
            <a:endParaRPr lang="en-US" dirty="0" smtClean="0"/>
          </a:p>
          <a:p>
            <a:endParaRPr lang="en-US" dirty="0"/>
          </a:p>
          <a:p>
            <a:endParaRPr lang="en-US" dirty="0"/>
          </a:p>
          <a:p>
            <a:pPr marL="0" indent="0">
              <a:buNone/>
            </a:pPr>
            <a:endParaRPr lang="en-US" dirty="0" smtClean="0"/>
          </a:p>
        </p:txBody>
      </p:sp>
      <p:sp>
        <p:nvSpPr>
          <p:cNvPr id="4" name="Slide Number Placeholder 3">
            <a:extLst>
              <a:ext uri="{FF2B5EF4-FFF2-40B4-BE49-F238E27FC236}">
                <a16:creationId xmlns:a16="http://schemas.microsoft.com/office/drawing/2014/main" id="{6A729294-037D-554D-92C3-515551AEB95C}"/>
              </a:ext>
            </a:extLst>
          </p:cNvPr>
          <p:cNvSpPr>
            <a:spLocks noGrp="1"/>
          </p:cNvSpPr>
          <p:nvPr>
            <p:ph type="sldNum" sz="quarter" idx="12"/>
          </p:nvPr>
        </p:nvSpPr>
        <p:spPr/>
        <p:txBody>
          <a:bodyPr/>
          <a:lstStyle/>
          <a:p>
            <a:fld id="{551115BC-487E-4422-894C-CB7CD3E79223}" type="slidenum">
              <a:rPr lang="en-GB" noProof="0" smtClean="0"/>
              <a:t>8</a:t>
            </a:fld>
            <a:endParaRPr lang="en-GB" noProof="0" dirty="0"/>
          </a:p>
        </p:txBody>
      </p:sp>
      <p:graphicFrame>
        <p:nvGraphicFramePr>
          <p:cNvPr id="6" name="Table 5"/>
          <p:cNvGraphicFramePr>
            <a:graphicFrameLocks noGrp="1"/>
          </p:cNvGraphicFramePr>
          <p:nvPr>
            <p:extLst/>
          </p:nvPr>
        </p:nvGraphicFramePr>
        <p:xfrm>
          <a:off x="390418" y="2779362"/>
          <a:ext cx="10952252" cy="3673972"/>
        </p:xfrm>
        <a:graphic>
          <a:graphicData uri="http://schemas.openxmlformats.org/drawingml/2006/table">
            <a:tbl>
              <a:tblPr firstRow="1" firstCol="1" bandRow="1">
                <a:tableStyleId>{5C22544A-7EE6-4342-B048-85BDC9FD1C3A}</a:tableStyleId>
              </a:tblPr>
              <a:tblGrid>
                <a:gridCol w="2477400">
                  <a:extLst>
                    <a:ext uri="{9D8B030D-6E8A-4147-A177-3AD203B41FA5}">
                      <a16:colId xmlns:a16="http://schemas.microsoft.com/office/drawing/2014/main" val="4218255913"/>
                    </a:ext>
                  </a:extLst>
                </a:gridCol>
                <a:gridCol w="1458840">
                  <a:extLst>
                    <a:ext uri="{9D8B030D-6E8A-4147-A177-3AD203B41FA5}">
                      <a16:colId xmlns:a16="http://schemas.microsoft.com/office/drawing/2014/main" val="1858654631"/>
                    </a:ext>
                  </a:extLst>
                </a:gridCol>
                <a:gridCol w="7016012">
                  <a:extLst>
                    <a:ext uri="{9D8B030D-6E8A-4147-A177-3AD203B41FA5}">
                      <a16:colId xmlns:a16="http://schemas.microsoft.com/office/drawing/2014/main" val="908514003"/>
                    </a:ext>
                  </a:extLst>
                </a:gridCol>
              </a:tblGrid>
              <a:tr h="216116">
                <a:tc>
                  <a:txBody>
                    <a:bodyPr/>
                    <a:lstStyle/>
                    <a:p>
                      <a:pPr marL="0" marR="0">
                        <a:lnSpc>
                          <a:spcPts val="1400"/>
                        </a:lnSpc>
                        <a:spcBef>
                          <a:spcPts val="0"/>
                        </a:spcBef>
                        <a:spcAft>
                          <a:spcPts val="1200"/>
                        </a:spcAft>
                      </a:pPr>
                      <a:r>
                        <a:rPr lang="en-US" sz="1200">
                          <a:effectLst/>
                        </a:rPr>
                        <a:t>Who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200"/>
                        </a:spcAft>
                      </a:pPr>
                      <a:r>
                        <a:rPr lang="en-US" sz="1200">
                          <a:effectLst/>
                        </a:rPr>
                        <a:t>Due Date</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200"/>
                        </a:spcAft>
                      </a:pPr>
                      <a:r>
                        <a:rPr lang="en-US" sz="1200">
                          <a:effectLst/>
                        </a:rPr>
                        <a:t>What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78432345"/>
                  </a:ext>
                </a:extLst>
              </a:tr>
              <a:tr h="432232">
                <a:tc>
                  <a:txBody>
                    <a:bodyPr/>
                    <a:lstStyle/>
                    <a:p>
                      <a:pPr marL="0" marR="0">
                        <a:lnSpc>
                          <a:spcPts val="1400"/>
                        </a:lnSpc>
                        <a:spcBef>
                          <a:spcPts val="0"/>
                        </a:spcBef>
                        <a:spcAft>
                          <a:spcPts val="1200"/>
                        </a:spcAft>
                      </a:pPr>
                      <a:r>
                        <a:rPr lang="en-US" sz="1200">
                          <a:effectLst/>
                        </a:rPr>
                        <a:t>Janet Schmidt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200"/>
                        </a:spcAft>
                      </a:pPr>
                      <a:r>
                        <a:rPr lang="en-US" sz="1000">
                          <a:effectLst/>
                        </a:rPr>
                        <a:t>2019-09-02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200"/>
                        </a:spcAft>
                      </a:pPr>
                      <a:r>
                        <a:rPr lang="en-US" sz="1200">
                          <a:effectLst/>
                        </a:rPr>
                        <a:t>The word magnetron has to be removed from requirement #44 (see above), since it should not be turned off during access mode.</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5007900"/>
                  </a:ext>
                </a:extLst>
              </a:tr>
              <a:tr h="216116">
                <a:tc>
                  <a:txBody>
                    <a:bodyPr/>
                    <a:lstStyle/>
                    <a:p>
                      <a:pPr marL="0" marR="0">
                        <a:lnSpc>
                          <a:spcPts val="1400"/>
                        </a:lnSpc>
                        <a:spcBef>
                          <a:spcPts val="0"/>
                        </a:spcBef>
                        <a:spcAft>
                          <a:spcPts val="1200"/>
                        </a:spcAft>
                      </a:pPr>
                      <a:r>
                        <a:rPr lang="en-US" sz="1200">
                          <a:effectLst/>
                        </a:rPr>
                        <a:t>Janet Schmidt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200"/>
                        </a:spcAft>
                      </a:pPr>
                      <a:r>
                        <a:rPr lang="en-US" sz="1000">
                          <a:effectLst/>
                        </a:rPr>
                        <a:t>2019-09-02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200"/>
                        </a:spcAft>
                      </a:pPr>
                      <a:r>
                        <a:rPr lang="en-US" sz="1200">
                          <a:effectLst/>
                        </a:rPr>
                        <a:t>In all actions to mitigate risks, the "should" have to be substituted by "shall"</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29965529"/>
                  </a:ext>
                </a:extLst>
              </a:tr>
              <a:tr h="432232">
                <a:tc>
                  <a:txBody>
                    <a:bodyPr/>
                    <a:lstStyle/>
                    <a:p>
                      <a:pPr marL="0" marR="0">
                        <a:lnSpc>
                          <a:spcPts val="1400"/>
                        </a:lnSpc>
                        <a:spcBef>
                          <a:spcPts val="0"/>
                        </a:spcBef>
                        <a:spcAft>
                          <a:spcPts val="1200"/>
                        </a:spcAft>
                      </a:pPr>
                      <a:r>
                        <a:rPr lang="en-US" sz="1200">
                          <a:effectLst/>
                        </a:rPr>
                        <a:t>Stuart Birch</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200"/>
                        </a:spcAft>
                      </a:pPr>
                      <a:r>
                        <a:rPr lang="en-US" sz="1000">
                          <a:effectLst/>
                        </a:rPr>
                        <a:t>2019-09-06</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200"/>
                        </a:spcAft>
                      </a:pPr>
                      <a:r>
                        <a:rPr lang="en-US" sz="1200">
                          <a:effectLst/>
                        </a:rPr>
                        <a:t>Check the risk assessment and send an updated appendix to risk assessment (or comments to the appendix) to Janet, with proper terms used for PSS related Actions to Mitigate Risk- Controls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342343"/>
                  </a:ext>
                </a:extLst>
              </a:tr>
              <a:tr h="216116">
                <a:tc>
                  <a:txBody>
                    <a:bodyPr/>
                    <a:lstStyle/>
                    <a:p>
                      <a:pPr marL="0" marR="0">
                        <a:lnSpc>
                          <a:spcPts val="1400"/>
                        </a:lnSpc>
                        <a:spcBef>
                          <a:spcPts val="0"/>
                        </a:spcBef>
                        <a:spcAft>
                          <a:spcPts val="1200"/>
                        </a:spcAft>
                      </a:pPr>
                      <a:r>
                        <a:rPr lang="en-US" sz="1200">
                          <a:effectLst/>
                        </a:rPr>
                        <a:t>Janet Schmidt, Annika Nordt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200"/>
                        </a:spcAft>
                      </a:pPr>
                      <a:r>
                        <a:rPr lang="en-US" sz="1000" dirty="0">
                          <a:effectLst/>
                        </a:rPr>
                        <a:t>2019-09-02</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200"/>
                        </a:spcAft>
                      </a:pPr>
                      <a:r>
                        <a:rPr lang="en-US" sz="1200" dirty="0">
                          <a:effectLst/>
                        </a:rPr>
                        <a:t>Call for meeting to decide on logic for beam permit from PSS towards MPS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8015527"/>
                  </a:ext>
                </a:extLst>
              </a:tr>
              <a:tr h="432232">
                <a:tc>
                  <a:txBody>
                    <a:bodyPr/>
                    <a:lstStyle/>
                    <a:p>
                      <a:pPr marL="0" marR="0">
                        <a:lnSpc>
                          <a:spcPts val="1400"/>
                        </a:lnSpc>
                        <a:spcBef>
                          <a:spcPts val="0"/>
                        </a:spcBef>
                        <a:spcAft>
                          <a:spcPts val="1200"/>
                        </a:spcAft>
                      </a:pPr>
                      <a:r>
                        <a:rPr lang="en-US" sz="1200">
                          <a:effectLst/>
                        </a:rPr>
                        <a:t>Annika Nordt, Helen Boyer</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200"/>
                        </a:spcAft>
                      </a:pPr>
                      <a:r>
                        <a:rPr lang="en-US" sz="1000">
                          <a:effectLst/>
                        </a:rPr>
                        <a:t>2019-09-06</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200"/>
                        </a:spcAft>
                      </a:pPr>
                      <a:r>
                        <a:rPr lang="en-US" sz="1200">
                          <a:effectLst/>
                        </a:rPr>
                        <a:t>The question whether a cryogenic hazard from outside the PSS1 area can affect people inside the PSS1 area needs to be followed up with John Weisend</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1908964"/>
                  </a:ext>
                </a:extLst>
              </a:tr>
              <a:tr h="432232">
                <a:tc>
                  <a:txBody>
                    <a:bodyPr/>
                    <a:lstStyle/>
                    <a:p>
                      <a:pPr marL="0" marR="0">
                        <a:lnSpc>
                          <a:spcPts val="1400"/>
                        </a:lnSpc>
                        <a:spcBef>
                          <a:spcPts val="0"/>
                        </a:spcBef>
                        <a:spcAft>
                          <a:spcPts val="1200"/>
                        </a:spcAft>
                      </a:pPr>
                      <a:r>
                        <a:rPr lang="en-US" sz="1200">
                          <a:effectLst/>
                        </a:rPr>
                        <a:t>Denis Paulic</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200"/>
                        </a:spcAft>
                      </a:pPr>
                      <a:r>
                        <a:rPr lang="en-US" sz="1000">
                          <a:effectLst/>
                        </a:rPr>
                        <a:t>2019-09-06</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200"/>
                        </a:spcAft>
                      </a:pPr>
                      <a:r>
                        <a:rPr lang="en-US" sz="1200">
                          <a:effectLst/>
                        </a:rPr>
                        <a:t>Update the list Overall safety requirements to include the comments from this meeting and new terms used in the risk assessment.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5372903"/>
                  </a:ext>
                </a:extLst>
              </a:tr>
              <a:tr h="648348">
                <a:tc>
                  <a:txBody>
                    <a:bodyPr/>
                    <a:lstStyle/>
                    <a:p>
                      <a:pPr marL="0" marR="0">
                        <a:lnSpc>
                          <a:spcPts val="1400"/>
                        </a:lnSpc>
                        <a:spcBef>
                          <a:spcPts val="0"/>
                        </a:spcBef>
                        <a:spcAft>
                          <a:spcPts val="1200"/>
                        </a:spcAft>
                      </a:pPr>
                      <a:r>
                        <a:rPr lang="en-US" sz="1200">
                          <a:effectLst/>
                        </a:rPr>
                        <a:t>Denis Paulic, Morteza Mansouri, Stuart Birch, Meike Rönn, Paulina Skog, Fan Ye, Annika Nordt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200"/>
                        </a:spcAft>
                      </a:pPr>
                      <a:r>
                        <a:rPr lang="en-US" sz="1000">
                          <a:effectLst/>
                        </a:rPr>
                        <a:t>2019-09-09</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200"/>
                        </a:spcAft>
                      </a:pPr>
                      <a:r>
                        <a:rPr lang="en-GB" sz="1200">
                          <a:effectLst/>
                        </a:rPr>
                        <a:t>Discuss open questions concerning data in the Required information for PSS1 Analysis and send to relevant stakeholders to confirm them with clarification why they are needed.</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94722559"/>
                  </a:ext>
                </a:extLst>
              </a:tr>
              <a:tr h="216116">
                <a:tc>
                  <a:txBody>
                    <a:bodyPr/>
                    <a:lstStyle/>
                    <a:p>
                      <a:pPr marL="0" marR="0">
                        <a:lnSpc>
                          <a:spcPts val="1400"/>
                        </a:lnSpc>
                        <a:spcBef>
                          <a:spcPts val="0"/>
                        </a:spcBef>
                        <a:spcAft>
                          <a:spcPts val="1200"/>
                        </a:spcAft>
                      </a:pPr>
                      <a:r>
                        <a:rPr lang="en-US" sz="1200">
                          <a:effectLst/>
                        </a:rPr>
                        <a:t>Stuart Birch</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200"/>
                        </a:spcAft>
                      </a:pPr>
                      <a:r>
                        <a:rPr lang="en-US" sz="1000">
                          <a:effectLst/>
                        </a:rPr>
                        <a:t>2019-09-09</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200"/>
                        </a:spcAft>
                      </a:pPr>
                      <a:r>
                        <a:rPr lang="en-GB" sz="1200">
                          <a:effectLst/>
                        </a:rPr>
                        <a:t>PSS should review the Operating instructions High Power Supply (ESS-0337871)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481510"/>
                  </a:ext>
                </a:extLst>
              </a:tr>
              <a:tr h="216116">
                <a:tc>
                  <a:txBody>
                    <a:bodyPr/>
                    <a:lstStyle/>
                    <a:p>
                      <a:pPr marL="0" marR="0">
                        <a:lnSpc>
                          <a:spcPts val="1400"/>
                        </a:lnSpc>
                        <a:spcBef>
                          <a:spcPts val="0"/>
                        </a:spcBef>
                        <a:spcAft>
                          <a:spcPts val="1200"/>
                        </a:spcAft>
                      </a:pPr>
                      <a:r>
                        <a:rPr lang="en-US" sz="1200">
                          <a:effectLst/>
                        </a:rPr>
                        <a:t>Denis Paulic</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200"/>
                        </a:spcAft>
                      </a:pPr>
                      <a:r>
                        <a:rPr lang="en-US" sz="1000">
                          <a:effectLst/>
                        </a:rPr>
                        <a:t>2019-09-02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200"/>
                        </a:spcAft>
                      </a:pPr>
                      <a:r>
                        <a:rPr lang="en-GB" sz="1200">
                          <a:effectLst/>
                        </a:rPr>
                        <a:t>Send out a new doodle link to check the availability for the PDR.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28158979"/>
                  </a:ext>
                </a:extLst>
              </a:tr>
              <a:tr h="216116">
                <a:tc>
                  <a:txBody>
                    <a:bodyPr/>
                    <a:lstStyle/>
                    <a:p>
                      <a:pPr marL="0" marR="0">
                        <a:lnSpc>
                          <a:spcPts val="1400"/>
                        </a:lnSpc>
                        <a:spcBef>
                          <a:spcPts val="0"/>
                        </a:spcBef>
                        <a:spcAft>
                          <a:spcPts val="1200"/>
                        </a:spcAft>
                      </a:pPr>
                      <a:r>
                        <a:rPr lang="en-US" sz="1200" dirty="0">
                          <a:effectLst/>
                        </a:rPr>
                        <a:t>Joanna Weng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200"/>
                        </a:spcAft>
                      </a:pPr>
                      <a:r>
                        <a:rPr lang="en-US" sz="1000">
                          <a:effectLst/>
                        </a:rPr>
                        <a:t>2019-09-15</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200"/>
                        </a:spcAft>
                      </a:pPr>
                      <a:r>
                        <a:rPr lang="en-GB" sz="1200" dirty="0">
                          <a:effectLst/>
                        </a:rPr>
                        <a:t>Review new set of the Overall safety requirements once available on this page.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42100915"/>
                  </a:ext>
                </a:extLst>
              </a:tr>
            </a:tbl>
          </a:graphicData>
        </a:graphic>
      </p:graphicFrame>
      <p:sp>
        <p:nvSpPr>
          <p:cNvPr id="7" name="TextBox 6"/>
          <p:cNvSpPr txBox="1"/>
          <p:nvPr/>
        </p:nvSpPr>
        <p:spPr>
          <a:xfrm>
            <a:off x="11262167" y="2974693"/>
            <a:ext cx="891911" cy="307777"/>
          </a:xfrm>
          <a:prstGeom prst="rect">
            <a:avLst/>
          </a:prstGeom>
          <a:noFill/>
        </p:spPr>
        <p:txBody>
          <a:bodyPr wrap="none" rtlCol="0">
            <a:spAutoFit/>
          </a:bodyPr>
          <a:lstStyle/>
          <a:p>
            <a:r>
              <a:rPr lang="en-US" sz="1400" dirty="0" smtClean="0">
                <a:solidFill>
                  <a:srgbClr val="FF0000"/>
                </a:solidFill>
              </a:rPr>
              <a:t>Complete</a:t>
            </a:r>
            <a:endParaRPr lang="en-GB" sz="1400" dirty="0">
              <a:solidFill>
                <a:srgbClr val="FF0000"/>
              </a:solidFill>
            </a:endParaRPr>
          </a:p>
        </p:txBody>
      </p:sp>
      <p:sp>
        <p:nvSpPr>
          <p:cNvPr id="8" name="TextBox 7"/>
          <p:cNvSpPr txBox="1"/>
          <p:nvPr/>
        </p:nvSpPr>
        <p:spPr>
          <a:xfrm>
            <a:off x="11257143" y="3394143"/>
            <a:ext cx="891911" cy="307777"/>
          </a:xfrm>
          <a:prstGeom prst="rect">
            <a:avLst/>
          </a:prstGeom>
          <a:noFill/>
        </p:spPr>
        <p:txBody>
          <a:bodyPr wrap="none" rtlCol="0">
            <a:spAutoFit/>
          </a:bodyPr>
          <a:lstStyle/>
          <a:p>
            <a:r>
              <a:rPr lang="en-US" sz="1400" dirty="0" smtClean="0">
                <a:solidFill>
                  <a:srgbClr val="FF0000"/>
                </a:solidFill>
              </a:rPr>
              <a:t>Complete</a:t>
            </a:r>
            <a:endParaRPr lang="en-GB" sz="1400" dirty="0">
              <a:solidFill>
                <a:srgbClr val="FF0000"/>
              </a:solidFill>
            </a:endParaRPr>
          </a:p>
        </p:txBody>
      </p:sp>
      <p:sp>
        <p:nvSpPr>
          <p:cNvPr id="9" name="TextBox 8"/>
          <p:cNvSpPr txBox="1"/>
          <p:nvPr/>
        </p:nvSpPr>
        <p:spPr>
          <a:xfrm>
            <a:off x="11262165" y="3724100"/>
            <a:ext cx="891911" cy="307777"/>
          </a:xfrm>
          <a:prstGeom prst="rect">
            <a:avLst/>
          </a:prstGeom>
          <a:noFill/>
        </p:spPr>
        <p:txBody>
          <a:bodyPr wrap="none" rtlCol="0">
            <a:spAutoFit/>
          </a:bodyPr>
          <a:lstStyle/>
          <a:p>
            <a:r>
              <a:rPr lang="en-US" sz="1400" dirty="0" smtClean="0">
                <a:solidFill>
                  <a:srgbClr val="FF0000"/>
                </a:solidFill>
              </a:rPr>
              <a:t>Complete</a:t>
            </a:r>
            <a:endParaRPr lang="en-GB" sz="1400" dirty="0">
              <a:solidFill>
                <a:srgbClr val="FF0000"/>
              </a:solidFill>
            </a:endParaRPr>
          </a:p>
        </p:txBody>
      </p:sp>
      <p:sp>
        <p:nvSpPr>
          <p:cNvPr id="10" name="TextBox 9"/>
          <p:cNvSpPr txBox="1"/>
          <p:nvPr/>
        </p:nvSpPr>
        <p:spPr>
          <a:xfrm>
            <a:off x="11300089" y="4378714"/>
            <a:ext cx="891911" cy="307777"/>
          </a:xfrm>
          <a:prstGeom prst="rect">
            <a:avLst/>
          </a:prstGeom>
          <a:noFill/>
        </p:spPr>
        <p:txBody>
          <a:bodyPr wrap="none" rtlCol="0">
            <a:spAutoFit/>
          </a:bodyPr>
          <a:lstStyle/>
          <a:p>
            <a:r>
              <a:rPr lang="en-US" sz="1400" dirty="0" smtClean="0">
                <a:solidFill>
                  <a:srgbClr val="FF0000"/>
                </a:solidFill>
              </a:rPr>
              <a:t>Complete</a:t>
            </a:r>
            <a:endParaRPr lang="en-GB" sz="1400" dirty="0">
              <a:solidFill>
                <a:srgbClr val="FF0000"/>
              </a:solidFill>
            </a:endParaRPr>
          </a:p>
        </p:txBody>
      </p:sp>
      <p:sp>
        <p:nvSpPr>
          <p:cNvPr id="11" name="TextBox 10"/>
          <p:cNvSpPr txBox="1"/>
          <p:nvPr/>
        </p:nvSpPr>
        <p:spPr>
          <a:xfrm>
            <a:off x="11251249" y="4788132"/>
            <a:ext cx="891911" cy="307777"/>
          </a:xfrm>
          <a:prstGeom prst="rect">
            <a:avLst/>
          </a:prstGeom>
          <a:noFill/>
        </p:spPr>
        <p:txBody>
          <a:bodyPr wrap="none" rtlCol="0">
            <a:spAutoFit/>
          </a:bodyPr>
          <a:lstStyle/>
          <a:p>
            <a:r>
              <a:rPr lang="en-US" sz="1400" dirty="0" smtClean="0">
                <a:solidFill>
                  <a:srgbClr val="FF0000"/>
                </a:solidFill>
              </a:rPr>
              <a:t>Complete</a:t>
            </a:r>
            <a:endParaRPr lang="en-GB" sz="1400" dirty="0">
              <a:solidFill>
                <a:srgbClr val="FF0000"/>
              </a:solidFill>
            </a:endParaRPr>
          </a:p>
        </p:txBody>
      </p:sp>
      <p:sp>
        <p:nvSpPr>
          <p:cNvPr id="12" name="TextBox 11"/>
          <p:cNvSpPr txBox="1"/>
          <p:nvPr/>
        </p:nvSpPr>
        <p:spPr>
          <a:xfrm>
            <a:off x="11262167" y="5748978"/>
            <a:ext cx="891911" cy="307777"/>
          </a:xfrm>
          <a:prstGeom prst="rect">
            <a:avLst/>
          </a:prstGeom>
          <a:noFill/>
        </p:spPr>
        <p:txBody>
          <a:bodyPr wrap="none" rtlCol="0">
            <a:spAutoFit/>
          </a:bodyPr>
          <a:lstStyle/>
          <a:p>
            <a:r>
              <a:rPr lang="en-US" sz="1400" dirty="0" smtClean="0">
                <a:solidFill>
                  <a:srgbClr val="FF0000"/>
                </a:solidFill>
              </a:rPr>
              <a:t>Complete</a:t>
            </a:r>
            <a:endParaRPr lang="en-GB" sz="1400" dirty="0">
              <a:solidFill>
                <a:srgbClr val="FF0000"/>
              </a:solidFill>
            </a:endParaRPr>
          </a:p>
        </p:txBody>
      </p:sp>
      <p:sp>
        <p:nvSpPr>
          <p:cNvPr id="13" name="TextBox 12"/>
          <p:cNvSpPr txBox="1"/>
          <p:nvPr/>
        </p:nvSpPr>
        <p:spPr>
          <a:xfrm>
            <a:off x="11262167" y="5969431"/>
            <a:ext cx="891911" cy="307777"/>
          </a:xfrm>
          <a:prstGeom prst="rect">
            <a:avLst/>
          </a:prstGeom>
          <a:noFill/>
        </p:spPr>
        <p:txBody>
          <a:bodyPr wrap="none" rtlCol="0">
            <a:spAutoFit/>
          </a:bodyPr>
          <a:lstStyle/>
          <a:p>
            <a:r>
              <a:rPr lang="en-US" sz="1400" dirty="0" smtClean="0">
                <a:solidFill>
                  <a:srgbClr val="FF0000"/>
                </a:solidFill>
              </a:rPr>
              <a:t>Complete</a:t>
            </a:r>
            <a:endParaRPr lang="en-GB" sz="1400" dirty="0">
              <a:solidFill>
                <a:srgbClr val="FF0000"/>
              </a:solidFill>
            </a:endParaRPr>
          </a:p>
        </p:txBody>
      </p:sp>
      <p:sp>
        <p:nvSpPr>
          <p:cNvPr id="15" name="TextBox 14"/>
          <p:cNvSpPr txBox="1"/>
          <p:nvPr/>
        </p:nvSpPr>
        <p:spPr>
          <a:xfrm>
            <a:off x="11262166" y="5341106"/>
            <a:ext cx="891911" cy="307777"/>
          </a:xfrm>
          <a:prstGeom prst="rect">
            <a:avLst/>
          </a:prstGeom>
          <a:noFill/>
        </p:spPr>
        <p:txBody>
          <a:bodyPr wrap="none" rtlCol="0">
            <a:spAutoFit/>
          </a:bodyPr>
          <a:lstStyle/>
          <a:p>
            <a:r>
              <a:rPr lang="en-US" sz="1400" dirty="0" smtClean="0">
                <a:solidFill>
                  <a:srgbClr val="FF0000"/>
                </a:solidFill>
              </a:rPr>
              <a:t>Complete</a:t>
            </a:r>
            <a:endParaRPr lang="en-GB" sz="1400" dirty="0">
              <a:solidFill>
                <a:srgbClr val="FF0000"/>
              </a:solidFill>
            </a:endParaRPr>
          </a:p>
        </p:txBody>
      </p:sp>
      <p:sp>
        <p:nvSpPr>
          <p:cNvPr id="16" name="TextBox 15"/>
          <p:cNvSpPr txBox="1"/>
          <p:nvPr/>
        </p:nvSpPr>
        <p:spPr>
          <a:xfrm>
            <a:off x="11262167" y="6197528"/>
            <a:ext cx="891911" cy="307777"/>
          </a:xfrm>
          <a:prstGeom prst="rect">
            <a:avLst/>
          </a:prstGeom>
          <a:noFill/>
        </p:spPr>
        <p:txBody>
          <a:bodyPr wrap="none" rtlCol="0">
            <a:spAutoFit/>
          </a:bodyPr>
          <a:lstStyle/>
          <a:p>
            <a:r>
              <a:rPr lang="en-US" sz="1400" dirty="0" smtClean="0">
                <a:solidFill>
                  <a:srgbClr val="FF0000"/>
                </a:solidFill>
              </a:rPr>
              <a:t>Complete</a:t>
            </a:r>
            <a:endParaRPr lang="en-GB" sz="1400" dirty="0">
              <a:solidFill>
                <a:srgbClr val="FF0000"/>
              </a:solidFill>
            </a:endParaRPr>
          </a:p>
        </p:txBody>
      </p:sp>
      <p:sp>
        <p:nvSpPr>
          <p:cNvPr id="17" name="TextBox 16"/>
          <p:cNvSpPr txBox="1"/>
          <p:nvPr/>
        </p:nvSpPr>
        <p:spPr>
          <a:xfrm>
            <a:off x="11251249" y="4054058"/>
            <a:ext cx="891911" cy="307777"/>
          </a:xfrm>
          <a:prstGeom prst="rect">
            <a:avLst/>
          </a:prstGeom>
          <a:noFill/>
        </p:spPr>
        <p:txBody>
          <a:bodyPr wrap="none" rtlCol="0">
            <a:spAutoFit/>
          </a:bodyPr>
          <a:lstStyle/>
          <a:p>
            <a:r>
              <a:rPr lang="en-US" sz="1400" dirty="0" smtClean="0">
                <a:solidFill>
                  <a:srgbClr val="FF0000"/>
                </a:solidFill>
              </a:rPr>
              <a:t>Complete</a:t>
            </a:r>
            <a:endParaRPr lang="en-GB" sz="1400" dirty="0">
              <a:solidFill>
                <a:srgbClr val="FF0000"/>
              </a:solidFill>
            </a:endParaRPr>
          </a:p>
        </p:txBody>
      </p:sp>
    </p:spTree>
    <p:extLst>
      <p:ext uri="{BB962C8B-B14F-4D97-AF65-F5344CB8AC3E}">
        <p14:creationId xmlns:p14="http://schemas.microsoft.com/office/powerpoint/2010/main" val="41090821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Overall Safety Requirements</a:t>
            </a:r>
            <a:endParaRPr lang="en-GB" dirty="0">
              <a:solidFill>
                <a:schemeClr val="bg1"/>
              </a:solidFill>
            </a:endParaRPr>
          </a:p>
        </p:txBody>
      </p:sp>
      <p:sp>
        <p:nvSpPr>
          <p:cNvPr id="5" name="Rectangle 4"/>
          <p:cNvSpPr/>
          <p:nvPr/>
        </p:nvSpPr>
        <p:spPr>
          <a:xfrm>
            <a:off x="609600" y="1634512"/>
            <a:ext cx="10928279" cy="4770537"/>
          </a:xfrm>
          <a:prstGeom prst="rect">
            <a:avLst/>
          </a:prstGeom>
        </p:spPr>
        <p:txBody>
          <a:bodyPr wrap="square">
            <a:spAutoFit/>
          </a:bodyPr>
          <a:lstStyle/>
          <a:p>
            <a:pPr marL="342900" indent="-342900">
              <a:buFont typeface="+mj-lt"/>
              <a:buAutoNum type="arabicPeriod"/>
            </a:pPr>
            <a:r>
              <a:rPr lang="en-GB" sz="1600" i="1" dirty="0"/>
              <a:t>PSS1 shall have a fail-safe </a:t>
            </a:r>
            <a:r>
              <a:rPr lang="en-GB" sz="1600" i="1" dirty="0" smtClean="0"/>
              <a:t>design.</a:t>
            </a:r>
          </a:p>
          <a:p>
            <a:pPr marL="342900" indent="-342900">
              <a:buFont typeface="+mj-lt"/>
              <a:buAutoNum type="arabicPeriod"/>
            </a:pPr>
            <a:endParaRPr lang="en-GB" sz="1600" i="1" dirty="0"/>
          </a:p>
          <a:p>
            <a:pPr marL="342900" indent="-342900">
              <a:buFont typeface="+mj-lt"/>
              <a:buAutoNum type="arabicPeriod"/>
            </a:pPr>
            <a:r>
              <a:rPr lang="en-GB" sz="1600" dirty="0" smtClean="0"/>
              <a:t>PSS1 </a:t>
            </a:r>
            <a:r>
              <a:rPr lang="en-GB" sz="1600" dirty="0"/>
              <a:t>shall provide means within the PSS1 controlled area allowing for a manual switch-off of the Ion Source High Voltage (HV) Power Supply (PS), proton beam and RF systems in case of </a:t>
            </a:r>
            <a:r>
              <a:rPr lang="en-GB" sz="1600" dirty="0" smtClean="0"/>
              <a:t>emergency.</a:t>
            </a:r>
          </a:p>
          <a:p>
            <a:pPr marL="342900" indent="-342900">
              <a:buFont typeface="+mj-lt"/>
              <a:buAutoNum type="arabicPeriod"/>
            </a:pPr>
            <a:endParaRPr lang="en-GB" sz="1600" dirty="0"/>
          </a:p>
          <a:p>
            <a:pPr marL="342900" indent="-342900">
              <a:buFont typeface="+mj-lt"/>
              <a:buAutoNum type="arabicPeriod"/>
            </a:pPr>
            <a:r>
              <a:rPr lang="en-GB" sz="1600" dirty="0" smtClean="0"/>
              <a:t>PSS1 </a:t>
            </a:r>
            <a:r>
              <a:rPr lang="en-GB" sz="1600" dirty="0"/>
              <a:t>shall prevent access to the PSS1 controlled area during operation of Ion Source High Voltage (HV) Power Supply (PS), operation of proton beam and RF conditioning of </a:t>
            </a:r>
            <a:r>
              <a:rPr lang="en-GB" sz="1600" dirty="0" smtClean="0"/>
              <a:t>cavities.</a:t>
            </a:r>
          </a:p>
          <a:p>
            <a:pPr marL="342900" indent="-342900">
              <a:buFont typeface="+mj-lt"/>
              <a:buAutoNum type="arabicPeriod"/>
            </a:pPr>
            <a:endParaRPr lang="en-GB" sz="1600" dirty="0"/>
          </a:p>
          <a:p>
            <a:pPr marL="342900" indent="-342900">
              <a:buFont typeface="+mj-lt"/>
              <a:buAutoNum type="arabicPeriod"/>
            </a:pPr>
            <a:r>
              <a:rPr lang="en-GB" sz="1600" dirty="0" smtClean="0"/>
              <a:t>PSS1 </a:t>
            </a:r>
            <a:r>
              <a:rPr lang="en-GB" sz="1600" dirty="0"/>
              <a:t>shall switch off the Ion Source High Voltage (HV) Power Supply (PS), proton beam and RF power for the cavities that are not isolated from the RF systems, upon access to PSS1 controlled </a:t>
            </a:r>
            <a:r>
              <a:rPr lang="en-GB" sz="1600" dirty="0" smtClean="0"/>
              <a:t>area.</a:t>
            </a:r>
          </a:p>
          <a:p>
            <a:pPr marL="342900" indent="-342900">
              <a:buFont typeface="+mj-lt"/>
              <a:buAutoNum type="arabicPeriod"/>
            </a:pPr>
            <a:endParaRPr lang="en-GB" sz="1600" dirty="0"/>
          </a:p>
          <a:p>
            <a:pPr marL="342900" indent="-342900">
              <a:buFont typeface="+mj-lt"/>
              <a:buAutoNum type="arabicPeriod"/>
            </a:pPr>
            <a:r>
              <a:rPr lang="en-GB" sz="1600" dirty="0" smtClean="0"/>
              <a:t>PSS1 </a:t>
            </a:r>
            <a:r>
              <a:rPr lang="en-GB" sz="1600" dirty="0"/>
              <a:t>shall ensure that the RF power is isolated from the cavities within the PSS1 controlled area for all RF systems that are under testing when the access to the PSS1 controlled area is </a:t>
            </a:r>
            <a:r>
              <a:rPr lang="en-GB" sz="1600" dirty="0" smtClean="0"/>
              <a:t>allowed.</a:t>
            </a:r>
          </a:p>
          <a:p>
            <a:pPr marL="342900" indent="-342900">
              <a:buFont typeface="+mj-lt"/>
              <a:buAutoNum type="arabicPeriod"/>
            </a:pPr>
            <a:endParaRPr lang="en-GB" sz="1600" dirty="0"/>
          </a:p>
          <a:p>
            <a:pPr marL="342900" indent="-342900">
              <a:buFont typeface="+mj-lt"/>
              <a:buAutoNum type="arabicPeriod"/>
            </a:pPr>
            <a:r>
              <a:rPr lang="en-GB" sz="1600" dirty="0" smtClean="0"/>
              <a:t>PSS1 </a:t>
            </a:r>
            <a:r>
              <a:rPr lang="en-GB" sz="1600" dirty="0"/>
              <a:t>shall monitor the formalised search process and prevent operation of the Ion Source High Voltage (HV) Power Supply (PS), proton beam and RF power for the cavities that are not isolated from the RF systems, if the PSS1 controlled area is not </a:t>
            </a:r>
            <a:r>
              <a:rPr lang="en-GB" sz="1600" dirty="0" smtClean="0"/>
              <a:t>searched.</a:t>
            </a:r>
          </a:p>
          <a:p>
            <a:pPr marL="342900" indent="-342900">
              <a:buFont typeface="+mj-lt"/>
              <a:buAutoNum type="arabicPeriod"/>
            </a:pPr>
            <a:endParaRPr lang="en-GB" sz="1600" dirty="0"/>
          </a:p>
          <a:p>
            <a:pPr marL="342900" indent="-342900">
              <a:buFont typeface="+mj-lt"/>
              <a:buAutoNum type="arabicPeriod"/>
            </a:pPr>
            <a:r>
              <a:rPr lang="en-GB" sz="1600" dirty="0" smtClean="0"/>
              <a:t>PSS1 </a:t>
            </a:r>
            <a:r>
              <a:rPr lang="en-GB" sz="1600" dirty="0"/>
              <a:t>shall switch off the proton beam and RF systems in case a high radiation signal is received from radiation monitors.</a:t>
            </a:r>
          </a:p>
        </p:txBody>
      </p:sp>
    </p:spTree>
    <p:extLst>
      <p:ext uri="{BB962C8B-B14F-4D97-AF65-F5344CB8AC3E}">
        <p14:creationId xmlns:p14="http://schemas.microsoft.com/office/powerpoint/2010/main" val="2031000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t">
        <a:normAutofit/>
      </a:bodyPr>
      <a:lstStyle>
        <a:defPPr algn="l">
          <a:defRPr sz="2000" dirty="0" smtClean="0"/>
        </a:defPPr>
      </a:lstStyle>
    </a:txDef>
  </a:objectDefaults>
  <a:extraClrSchemeLst/>
  <a:extLst>
    <a:ext uri="{05A4C25C-085E-4340-85A3-A5531E510DB2}">
      <thm15:themeFamily xmlns:thm15="http://schemas.microsoft.com/office/thememl/2012/main" name="Presentation5" id="{837FB91F-CDC5-4BC6-A162-22F8370E1EC4}" vid="{C4EAEFBE-156F-4FEE-9F2B-BE5A854A00D8}"/>
    </a:ext>
  </a:extLst>
</a:theme>
</file>

<file path=ppt/theme/theme2.xml><?xml version="1.0" encoding="utf-8"?>
<a:theme xmlns:a="http://schemas.openxmlformats.org/drawingml/2006/main" name="2_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5" id="{837FB91F-CDC5-4BC6-A162-22F8370E1EC4}" vid="{76958EC4-F568-4D68-98B3-6BA4183AD24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Office-tema</Template>
  <TotalTime>1856</TotalTime>
  <Words>819</Words>
  <Application>Microsoft Office PowerPoint</Application>
  <PresentationFormat>Widescreen</PresentationFormat>
  <Paragraphs>173</Paragraphs>
  <Slides>13</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13</vt:i4>
      </vt:variant>
    </vt:vector>
  </HeadingPairs>
  <TitlesOfParts>
    <vt:vector size="22" baseType="lpstr">
      <vt:lpstr>MS Gothic</vt:lpstr>
      <vt:lpstr>Arial</vt:lpstr>
      <vt:lpstr>Calibri</vt:lpstr>
      <vt:lpstr>Cambria</vt:lpstr>
      <vt:lpstr>Symbol</vt:lpstr>
      <vt:lpstr>Tahoma</vt:lpstr>
      <vt:lpstr>Times New Roman</vt:lpstr>
      <vt:lpstr>Office-tema</vt:lpstr>
      <vt:lpstr>2_Anpassad formgivning</vt:lpstr>
      <vt:lpstr> PDR Scope and PSS1 Pre start Review </vt:lpstr>
      <vt:lpstr>PowerPoint Presentation</vt:lpstr>
      <vt:lpstr>PowerPoint Presentation</vt:lpstr>
      <vt:lpstr>Introduction</vt:lpstr>
      <vt:lpstr>Scope of Preliminary Design Review</vt:lpstr>
      <vt:lpstr>Scope of Preliminary Design Review</vt:lpstr>
      <vt:lpstr>Pre-Start Review Meeting</vt:lpstr>
      <vt:lpstr>Pre-Start Review Actions</vt:lpstr>
      <vt:lpstr>Overall Safety Requirements</vt:lpstr>
      <vt:lpstr>Mapping of Overall Safety Requirements to RA Hazards</vt:lpstr>
      <vt:lpstr>Overall Safety Requirements WRSFs ESS-0118232</vt:lpstr>
      <vt:lpstr>Comments from TS2 SRR</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Spallation Source</dc:title>
  <dc:creator>Microsoft Office User</dc:creator>
  <cp:lastModifiedBy>Stuart Birch</cp:lastModifiedBy>
  <cp:revision>40</cp:revision>
  <dcterms:created xsi:type="dcterms:W3CDTF">2019-07-15T07:15:45Z</dcterms:created>
  <dcterms:modified xsi:type="dcterms:W3CDTF">2019-09-18T11:32:39Z</dcterms:modified>
</cp:coreProperties>
</file>