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0.wmf" ContentType="image/x-em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9"/>
  </p:notesMasterIdLst>
  <p:handoutMasterIdLst>
    <p:handoutMasterId r:id="rId10"/>
  </p:handoutMasterIdLst>
  <p:sldIdLst>
    <p:sldId id="275" r:id="rId2"/>
    <p:sldId id="277" r:id="rId3"/>
    <p:sldId id="269" r:id="rId4"/>
    <p:sldId id="278" r:id="rId5"/>
    <p:sldId id="270" r:id="rId6"/>
    <p:sldId id="279" r:id="rId7"/>
    <p:sldId id="280" r:id="rId8"/>
  </p:sldIdLst>
  <p:sldSz cx="9144000" cy="6858000" type="screen4x3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0098D4"/>
    <a:srgbClr val="212E38"/>
    <a:srgbClr val="526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5"/>
    <p:restoredTop sz="95313"/>
  </p:normalViewPr>
  <p:slideViewPr>
    <p:cSldViewPr snapToGrid="0" snapToObjects="1">
      <p:cViewPr varScale="1">
        <p:scale>
          <a:sx n="94" d="100"/>
          <a:sy n="94" d="100"/>
        </p:scale>
        <p:origin x="172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66" d="100"/>
          <a:sy n="166" d="100"/>
        </p:scale>
        <p:origin x="65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7E62C-397B-7A45-A11E-F3F0F957527A}" type="datetimeFigureOut">
              <a:rPr lang="de-DE" smtClean="0"/>
              <a:t>16.10.19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BE585-61AA-BD4C-962C-051FDA9834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863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00F02-F6A1-CD4C-B9A0-7C2B4E685911}" type="datetimeFigureOut">
              <a:rPr lang="de-DE" smtClean="0"/>
              <a:t>16.10.19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BD156-8050-CA4E-B9F5-9E9075514A5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1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HEADLINE VERSA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6276"/>
            <a:ext cx="9144000" cy="48977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748" y="235679"/>
            <a:ext cx="6301780" cy="38431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21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748" y="609600"/>
            <a:ext cx="5082167" cy="336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8673880" y="6614048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000" smtClean="0">
                <a:latin typeface="Calibri"/>
                <a:cs typeface="Calibri"/>
              </a:rPr>
              <a:pPr algn="ctr"/>
              <a:t>‹#›</a:t>
            </a:fld>
            <a:endParaRPr lang="de-DE" sz="1000" dirty="0">
              <a:latin typeface="Calibri"/>
              <a:cs typeface="Calibri"/>
            </a:endParaRPr>
          </a:p>
        </p:txBody>
      </p:sp>
      <p:pic>
        <p:nvPicPr>
          <p:cNvPr id="32" name="Bild 3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172" y="6384716"/>
            <a:ext cx="260385" cy="352440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845" y="6598685"/>
            <a:ext cx="349235" cy="259315"/>
          </a:xfrm>
          <a:prstGeom prst="rect">
            <a:avLst/>
          </a:prstGeom>
        </p:spPr>
      </p:pic>
      <p:pic>
        <p:nvPicPr>
          <p:cNvPr id="9" name="Picture 18" descr="HZG_RGB_mitZusatz in E_300dpi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0478" y="33623"/>
            <a:ext cx="1651823" cy="44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GEMS-Log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1357" y="508124"/>
            <a:ext cx="967488" cy="41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00" y="33625"/>
            <a:ext cx="425838" cy="854401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768907" y="2684474"/>
            <a:ext cx="582018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/>
              <a:t>First &amp; Early Science</a:t>
            </a:r>
          </a:p>
          <a:p>
            <a:pPr algn="ctr"/>
            <a:endParaRPr lang="en-GB" sz="5400" dirty="0"/>
          </a:p>
          <a:p>
            <a:pPr algn="ctr"/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61195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40F99-FC3D-E046-8E79-9F731EBF2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Measurements on day-one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69F7D-5036-D548-8850-1415FF080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Hot commissioning (first science) and early science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8B1C4A-BD61-384F-B804-CA2D65DF84B8}"/>
              </a:ext>
            </a:extLst>
          </p:cNvPr>
          <p:cNvSpPr txBox="1"/>
          <p:nvPr/>
        </p:nvSpPr>
        <p:spPr>
          <a:xfrm>
            <a:off x="467688" y="1512172"/>
            <a:ext cx="77280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Scientific hot commissioning (first science) – instrument paper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Simple experiments with </a:t>
            </a:r>
            <a:r>
              <a:rPr lang="en-GB" sz="2000" b="1" i="1" dirty="0"/>
              <a:t>standard samples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Using different modes pulse shaping/modulation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Test of the positioning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sample environment in a second step</a:t>
            </a:r>
          </a:p>
          <a:p>
            <a:endParaRPr lang="en-GB" sz="2000" dirty="0"/>
          </a:p>
          <a:p>
            <a:r>
              <a:rPr lang="en-GB" sz="2000" b="1" dirty="0"/>
              <a:t>Early science – advanced user participation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i="1" dirty="0"/>
              <a:t>Texture measurement with robot </a:t>
            </a:r>
            <a:r>
              <a:rPr lang="en-GB" sz="2000" dirty="0"/>
              <a:t>(rotation needed)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Strain scanning of complex shape sample/ two phases using modulation technique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i="1" dirty="0"/>
              <a:t>Deformation rig experiment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i="1" dirty="0"/>
              <a:t>Deformation rig with furnace experiment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527278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Hot commissioning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Definition and Requirements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03199" y="1164492"/>
            <a:ext cx="84953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800" dirty="0"/>
              <a:t>Measurement on a standard powder sample, e.g. Si, Ni, diamond … / polycrystalline engineering sample e.g. duplex-steel, … using </a:t>
            </a:r>
            <a:r>
              <a:rPr lang="en-GB" sz="1800" b="1" dirty="0"/>
              <a:t>pulse shaping mode </a:t>
            </a:r>
            <a:r>
              <a:rPr lang="en-GB" sz="1800" dirty="0"/>
              <a:t>with different resolution</a:t>
            </a:r>
          </a:p>
          <a:p>
            <a:pPr lvl="1"/>
            <a:endParaRPr lang="en-GB" sz="1800" dirty="0">
              <a:solidFill>
                <a:schemeClr val="accent1"/>
              </a:solidFill>
            </a:endParaRPr>
          </a:p>
          <a:p>
            <a:pPr lvl="1"/>
            <a:r>
              <a:rPr lang="en-GB" sz="1800" dirty="0">
                <a:solidFill>
                  <a:schemeClr val="accent1"/>
                </a:solidFill>
              </a:rPr>
              <a:t>DMSC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Needed data reduction procedure to 1D I(Q), I(d)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Individual peak fitting procedure (I, FWHM, d, …)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No special data analysis software needed</a:t>
            </a:r>
          </a:p>
          <a:p>
            <a:r>
              <a:rPr lang="en-GB" sz="1800" i="1" dirty="0"/>
              <a:t>			</a:t>
            </a:r>
          </a:p>
          <a:p>
            <a:pPr lvl="1"/>
            <a:r>
              <a:rPr lang="en-GB" sz="1800" i="1" dirty="0"/>
              <a:t>Duration: 4 weeks</a:t>
            </a:r>
          </a:p>
          <a:p>
            <a:endParaRPr lang="en-GB" sz="1800" i="1" dirty="0"/>
          </a:p>
          <a:p>
            <a:endParaRPr lang="en-GB" sz="1800" i="1" dirty="0"/>
          </a:p>
          <a:p>
            <a:pPr marL="342900" indent="-342900">
              <a:buFont typeface="+mj-lt"/>
              <a:buAutoNum type="arabicPeriod" startAt="2"/>
            </a:pPr>
            <a:r>
              <a:rPr lang="en-GB" sz="1800" dirty="0"/>
              <a:t>Strain measurement on already characterized sample using pulse shaping mode</a:t>
            </a:r>
          </a:p>
          <a:p>
            <a:endParaRPr lang="en-GB" sz="1800" dirty="0"/>
          </a:p>
          <a:p>
            <a:pPr lvl="1"/>
            <a:r>
              <a:rPr lang="en-GB" sz="1800" dirty="0">
                <a:solidFill>
                  <a:schemeClr val="accent1"/>
                </a:solidFill>
              </a:rPr>
              <a:t>MCA &amp; DMSC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Movement of hexapod integrated into control software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Strain -&gt; stress recalculation procedure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Ability to plot strain/stress as a function of position</a:t>
            </a:r>
          </a:p>
          <a:p>
            <a:pPr lvl="1"/>
            <a:endParaRPr lang="en-GB" sz="1800" i="1" dirty="0">
              <a:solidFill>
                <a:schemeClr val="accent1"/>
              </a:solidFill>
            </a:endParaRPr>
          </a:p>
          <a:p>
            <a:pPr lvl="1"/>
            <a:r>
              <a:rPr lang="en-GB" sz="1800" i="1" dirty="0"/>
              <a:t>Duration: 4 weeks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BC5D8-5AEC-3A44-9179-B18F2FE23B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0915" y="1895049"/>
            <a:ext cx="3297395" cy="259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7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Hot commissioning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Definition and Requirements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03199" y="1164492"/>
            <a:ext cx="853049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GB" sz="1800" dirty="0"/>
              <a:t>Measurement on a standard powder sample, e.g. Si, Ni, diamond … / polycrystalline engineering sample e.g. duplex-steel, … using </a:t>
            </a:r>
            <a:r>
              <a:rPr lang="en-GB" sz="1800" b="1" dirty="0"/>
              <a:t>modulation mode </a:t>
            </a:r>
            <a:r>
              <a:rPr lang="en-GB" sz="1800" dirty="0"/>
              <a:t>with different resolution</a:t>
            </a:r>
          </a:p>
          <a:p>
            <a:endParaRPr lang="en-GB" sz="1800" dirty="0"/>
          </a:p>
          <a:p>
            <a:pPr lvl="1"/>
            <a:r>
              <a:rPr lang="en-GB" sz="1800" dirty="0">
                <a:solidFill>
                  <a:schemeClr val="accent1"/>
                </a:solidFill>
              </a:rPr>
              <a:t>DMSC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Data reduction procedure for </a:t>
            </a:r>
          </a:p>
          <a:p>
            <a:pPr lvl="2"/>
            <a:r>
              <a:rPr lang="en-GB" sz="1800" dirty="0">
                <a:solidFill>
                  <a:schemeClr val="accent1"/>
                </a:solidFill>
              </a:rPr>
              <a:t>modulation technique to 1D</a:t>
            </a:r>
          </a:p>
          <a:p>
            <a:pPr lvl="1"/>
            <a:endParaRPr lang="en-GB" sz="1800" i="1" dirty="0"/>
          </a:p>
          <a:p>
            <a:pPr lvl="1"/>
            <a:r>
              <a:rPr lang="en-GB" sz="1800" i="1" dirty="0"/>
              <a:t>Duration: 8 weeks</a:t>
            </a:r>
          </a:p>
          <a:p>
            <a:endParaRPr lang="en-GB" sz="1800" dirty="0"/>
          </a:p>
          <a:p>
            <a:pPr marL="342900" indent="-342900">
              <a:buFont typeface="+mj-lt"/>
              <a:buAutoNum type="arabicPeriod" startAt="4"/>
            </a:pPr>
            <a:r>
              <a:rPr lang="en-GB" sz="1800" dirty="0"/>
              <a:t>Strain measurement on already characterized sample (</a:t>
            </a:r>
            <a:r>
              <a:rPr lang="en-GB" sz="1800" dirty="0" err="1"/>
              <a:t>tbd</a:t>
            </a:r>
            <a:r>
              <a:rPr lang="en-GB" sz="1800" dirty="0"/>
              <a:t>) using modulation mode</a:t>
            </a:r>
          </a:p>
          <a:p>
            <a:pPr lvl="1"/>
            <a:endParaRPr lang="en-GB" sz="1800" dirty="0">
              <a:solidFill>
                <a:schemeClr val="accent1"/>
              </a:solidFill>
            </a:endParaRPr>
          </a:p>
          <a:p>
            <a:pPr lvl="1"/>
            <a:r>
              <a:rPr lang="en-GB" sz="1800" dirty="0">
                <a:solidFill>
                  <a:schemeClr val="accent1"/>
                </a:solidFill>
              </a:rPr>
              <a:t>DMSC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Automatic data reduction for modulation technique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Plot of strain/stress as a function of trajectory</a:t>
            </a:r>
          </a:p>
          <a:p>
            <a:endParaRPr lang="en-GB" sz="1800" i="1" dirty="0"/>
          </a:p>
          <a:p>
            <a:pPr lvl="1"/>
            <a:r>
              <a:rPr lang="en-GB" sz="1800" i="1" dirty="0"/>
              <a:t>Duration: 12 weeks</a:t>
            </a:r>
            <a:endParaRPr lang="en-GB" sz="1800" dirty="0"/>
          </a:p>
        </p:txBody>
      </p:sp>
      <p:pic>
        <p:nvPicPr>
          <p:cNvPr id="5" name="Obrázek 50">
            <a:extLst>
              <a:ext uri="{FF2B5EF4-FFF2-40B4-BE49-F238E27FC236}">
                <a16:creationId xmlns:a16="http://schemas.microsoft.com/office/drawing/2014/main" id="{9B32AF06-EA2B-BF43-9AF7-5992B3591F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3" t="5164" r="6555" b="39021"/>
          <a:stretch/>
        </p:blipFill>
        <p:spPr>
          <a:xfrm>
            <a:off x="4129480" y="1886550"/>
            <a:ext cx="4844703" cy="208456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A4C70E4F-7DBE-2C4C-9B23-545BF65FDD34}"/>
              </a:ext>
            </a:extLst>
          </p:cNvPr>
          <p:cNvSpPr/>
          <p:nvPr/>
        </p:nvSpPr>
        <p:spPr>
          <a:xfrm>
            <a:off x="1224000" y="1191599"/>
            <a:ext cx="8305560" cy="5029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  <a:tailEnd type="arrow"/>
          </a:ln>
        </p:spPr>
        <p:txBody>
          <a:bodyPr vert="horz" wrap="square" lIns="90000" tIns="46800" rIns="90000" bIns="46800" anchor="t" anchorCtr="0" compatLnSpc="1">
            <a:norm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1094AB-6862-4141-8F30-F2995B2C23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61"/>
          <a:stretch>
            <a:fillRect/>
          </a:stretch>
        </p:blipFill>
        <p:spPr>
          <a:xfrm>
            <a:off x="4205892" y="5340124"/>
            <a:ext cx="1982517" cy="1345279"/>
          </a:xfrm>
          <a:prstGeom prst="rect">
            <a:avLst/>
          </a:prstGeom>
          <a:noFill/>
          <a:ln>
            <a:noFill/>
            <a:tailEnd type="arrow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A435119-4750-184B-BF99-E7B95771F700}"/>
              </a:ext>
            </a:extLst>
          </p:cNvPr>
          <p:cNvGrpSpPr/>
          <p:nvPr/>
        </p:nvGrpSpPr>
        <p:grpSpPr>
          <a:xfrm>
            <a:off x="6122148" y="4096861"/>
            <a:ext cx="2955591" cy="2550644"/>
            <a:chOff x="6122148" y="4096861"/>
            <a:chExt cx="2955591" cy="2550644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E1C31543-32DD-E14A-850B-870B3926040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03107811"/>
                </p:ext>
              </p:extLst>
            </p:nvPr>
          </p:nvGraphicFramePr>
          <p:xfrm>
            <a:off x="6122148" y="4096861"/>
            <a:ext cx="2955591" cy="25506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r:id="rId5" imgW="27533600" imgH="22974300" progId="">
                    <p:embed/>
                  </p:oleObj>
                </mc:Choice>
                <mc:Fallback>
                  <p:oleObj r:id="rId5" imgW="27533600" imgH="22974300" progId="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950C0C1D-0622-1841-A86B-CC44E412BCC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122148" y="4096861"/>
                          <a:ext cx="2955591" cy="2550644"/>
                        </a:xfrm>
                        <a:prstGeom prst="rect">
                          <a:avLst/>
                        </a:prstGeom>
                        <a:noFill/>
                        <a:ln w="0">
                          <a:noFill/>
                          <a:prstDash val="solid"/>
                          <a:tailEnd type="arrow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31C834-B681-574B-AC94-CA6E274A27A5}"/>
                </a:ext>
              </a:extLst>
            </p:cNvPr>
            <p:cNvSpPr txBox="1"/>
            <p:nvPr/>
          </p:nvSpPr>
          <p:spPr>
            <a:xfrm rot="16200000">
              <a:off x="6168530" y="4933363"/>
              <a:ext cx="339837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100" dirty="0"/>
                <a:t>Stress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064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Science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Definition and Requirements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03199" y="1164492"/>
            <a:ext cx="781553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GB" sz="1800" dirty="0"/>
              <a:t>Texture measurement on already characterized sample, e.g. Cu</a:t>
            </a:r>
          </a:p>
          <a:p>
            <a:endParaRPr lang="en-GB" sz="1800" dirty="0"/>
          </a:p>
          <a:p>
            <a:pPr lvl="1"/>
            <a:r>
              <a:rPr lang="en-GB" sz="1800" dirty="0">
                <a:solidFill>
                  <a:schemeClr val="accent1"/>
                </a:solidFill>
              </a:rPr>
              <a:t>DMSC &amp; MCA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Data reduction procedure with detector area slicing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Intensity binning by angular position (𝜑, 𝜒)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Integration of robot movement into the control software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Full pole figure plots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ODF analysis not needed (m-</a:t>
            </a:r>
            <a:r>
              <a:rPr lang="en-GB" sz="1800" dirty="0" err="1">
                <a:solidFill>
                  <a:schemeClr val="accent1"/>
                </a:solidFill>
              </a:rPr>
              <a:t>Tex</a:t>
            </a:r>
            <a:r>
              <a:rPr lang="en-GB" sz="1800" dirty="0">
                <a:solidFill>
                  <a:schemeClr val="accent1"/>
                </a:solidFill>
              </a:rPr>
              <a:t>, </a:t>
            </a:r>
            <a:r>
              <a:rPr lang="en-GB" sz="1800" dirty="0" err="1">
                <a:solidFill>
                  <a:schemeClr val="accent1"/>
                </a:solidFill>
              </a:rPr>
              <a:t>jTex</a:t>
            </a:r>
            <a:r>
              <a:rPr lang="en-GB" sz="1800" dirty="0">
                <a:solidFill>
                  <a:schemeClr val="accent1"/>
                </a:solidFill>
              </a:rPr>
              <a:t>, </a:t>
            </a:r>
            <a:r>
              <a:rPr lang="en-GB" sz="1800" dirty="0" err="1">
                <a:solidFill>
                  <a:schemeClr val="accent1"/>
                </a:solidFill>
              </a:rPr>
              <a:t>Bartex</a:t>
            </a:r>
            <a:r>
              <a:rPr lang="en-GB" sz="1800" dirty="0">
                <a:solidFill>
                  <a:schemeClr val="accent1"/>
                </a:solidFill>
              </a:rPr>
              <a:t>, …)</a:t>
            </a:r>
          </a:p>
          <a:p>
            <a:endParaRPr lang="en-GB" sz="1800" i="1" dirty="0"/>
          </a:p>
          <a:p>
            <a:pPr lvl="1"/>
            <a:r>
              <a:rPr lang="en-GB" sz="1800" i="1" dirty="0"/>
              <a:t>Duration: 4 weeks</a:t>
            </a:r>
          </a:p>
          <a:p>
            <a:endParaRPr lang="en-GB" sz="1800" dirty="0"/>
          </a:p>
          <a:p>
            <a:pPr marL="342900" indent="-342900">
              <a:buFontTx/>
              <a:buAutoNum type="arabicPeriod" startAt="3"/>
            </a:pPr>
            <a:endParaRPr lang="en-GB" sz="1800" dirty="0"/>
          </a:p>
          <a:p>
            <a:pPr marL="342900" indent="-342900">
              <a:buFont typeface="+mj-lt"/>
              <a:buAutoNum type="arabicPeriod" startAt="6"/>
            </a:pPr>
            <a:r>
              <a:rPr lang="en-GB" sz="1800" dirty="0"/>
              <a:t>Texture measurement on user defined sample (ex. additive manufacturing, …)</a:t>
            </a:r>
          </a:p>
          <a:p>
            <a:pPr marL="342900" indent="-342900">
              <a:buFont typeface="+mj-lt"/>
              <a:buAutoNum type="arabicPeriod" startAt="6"/>
            </a:pPr>
            <a:endParaRPr lang="en-GB" sz="1800" i="1" dirty="0"/>
          </a:p>
          <a:p>
            <a:pPr lvl="1"/>
            <a:r>
              <a:rPr lang="en-GB" sz="1800" i="1" dirty="0">
                <a:solidFill>
                  <a:schemeClr val="accent1"/>
                </a:solidFill>
              </a:rPr>
              <a:t>DMSC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Automatic routine for the pole figure data reduction</a:t>
            </a:r>
          </a:p>
          <a:p>
            <a:pPr lvl="1"/>
            <a:endParaRPr lang="en-GB" sz="1800" i="1" dirty="0"/>
          </a:p>
          <a:p>
            <a:pPr lvl="1"/>
            <a:r>
              <a:rPr lang="en-GB" sz="1800" i="1" dirty="0"/>
              <a:t>Duration: 4 weeks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D3A5C5F-2447-3448-B044-13E239C57BBF}"/>
              </a:ext>
            </a:extLst>
          </p:cNvPr>
          <p:cNvSpPr/>
          <p:nvPr/>
        </p:nvSpPr>
        <p:spPr>
          <a:xfrm>
            <a:off x="6621845" y="1496188"/>
            <a:ext cx="2338252" cy="2468880"/>
          </a:xfrm>
          <a:prstGeom prst="roundRect">
            <a:avLst>
              <a:gd name="adj" fmla="val 3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A3BA5D-D50D-214B-B0AD-65B67C2DC013}"/>
              </a:ext>
            </a:extLst>
          </p:cNvPr>
          <p:cNvSpPr/>
          <p:nvPr/>
        </p:nvSpPr>
        <p:spPr>
          <a:xfrm>
            <a:off x="6621845" y="1600691"/>
            <a:ext cx="2338252" cy="337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Slice 1 – 5</a:t>
            </a:r>
            <a:r>
              <a:rPr lang="en-GB" baseline="30000" dirty="0"/>
              <a:t>∘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20A90E-0413-4C4F-BE12-6B4993F3C085}"/>
              </a:ext>
            </a:extLst>
          </p:cNvPr>
          <p:cNvSpPr/>
          <p:nvPr/>
        </p:nvSpPr>
        <p:spPr>
          <a:xfrm>
            <a:off x="6621845" y="1938428"/>
            <a:ext cx="2338252" cy="337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Slice 2 – 5</a:t>
            </a:r>
            <a:r>
              <a:rPr lang="en-GB" baseline="30000" dirty="0"/>
              <a:t>∘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B351EF-B2A2-FE48-917B-367CC4181022}"/>
              </a:ext>
            </a:extLst>
          </p:cNvPr>
          <p:cNvSpPr/>
          <p:nvPr/>
        </p:nvSpPr>
        <p:spPr>
          <a:xfrm>
            <a:off x="6621845" y="2263103"/>
            <a:ext cx="2338252" cy="337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Slice 3 – 5</a:t>
            </a:r>
            <a:r>
              <a:rPr lang="en-GB" baseline="30000" dirty="0"/>
              <a:t>∘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B64EE0-7D0B-4F4B-A06B-A77D94A74F73}"/>
              </a:ext>
            </a:extLst>
          </p:cNvPr>
          <p:cNvSpPr/>
          <p:nvPr/>
        </p:nvSpPr>
        <p:spPr>
          <a:xfrm>
            <a:off x="6621845" y="2587778"/>
            <a:ext cx="2338252" cy="337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Slice 4 – 5</a:t>
            </a:r>
            <a:r>
              <a:rPr lang="en-GB" baseline="30000" dirty="0"/>
              <a:t>∘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AEC2D2-A506-0740-A902-883F29ACF760}"/>
              </a:ext>
            </a:extLst>
          </p:cNvPr>
          <p:cNvSpPr/>
          <p:nvPr/>
        </p:nvSpPr>
        <p:spPr>
          <a:xfrm>
            <a:off x="6621845" y="2899391"/>
            <a:ext cx="2338252" cy="337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5C0D37-52FD-6D40-8670-794297266248}"/>
              </a:ext>
            </a:extLst>
          </p:cNvPr>
          <p:cNvSpPr/>
          <p:nvPr/>
        </p:nvSpPr>
        <p:spPr>
          <a:xfrm>
            <a:off x="6621845" y="3237128"/>
            <a:ext cx="2338252" cy="337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Slice n – 5</a:t>
            </a:r>
            <a:r>
              <a:rPr lang="en-GB" baseline="30000" dirty="0"/>
              <a:t>∘</a:t>
            </a:r>
          </a:p>
        </p:txBody>
      </p:sp>
      <p:pic>
        <p:nvPicPr>
          <p:cNvPr id="12" name="Obrázek 2">
            <a:extLst>
              <a:ext uri="{FF2B5EF4-FFF2-40B4-BE49-F238E27FC236}">
                <a16:creationId xmlns:a16="http://schemas.microsoft.com/office/drawing/2014/main" id="{F36CA33C-12BF-0042-941E-59C0FE2091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349" y="4820350"/>
            <a:ext cx="2482940" cy="186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Science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Definition and Requirements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03199" y="1164492"/>
            <a:ext cx="790703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GB" sz="1800" i="1" dirty="0"/>
              <a:t>In-situ</a:t>
            </a:r>
            <a:r>
              <a:rPr lang="en-GB" sz="1800" dirty="0"/>
              <a:t> measurement using stress rig (pulse shaping or modulation technique)</a:t>
            </a:r>
          </a:p>
          <a:p>
            <a:pPr marL="342900" indent="-342900">
              <a:buFont typeface="+mj-lt"/>
              <a:buAutoNum type="arabicPeriod" startAt="7"/>
            </a:pPr>
            <a:endParaRPr lang="en-GB" sz="1800" i="1" dirty="0"/>
          </a:p>
          <a:p>
            <a:pPr lvl="1"/>
            <a:r>
              <a:rPr lang="en-GB" sz="1800" i="1" dirty="0">
                <a:solidFill>
                  <a:schemeClr val="accent1"/>
                </a:solidFill>
              </a:rPr>
              <a:t>DMSC + SAD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Ready to use deformation rig (for tests by Q2 2023)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SE parameters integrated into control software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Automatic data reduction by SE status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Peak search and fitting routine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accent1"/>
              </a:solidFill>
            </a:endParaRPr>
          </a:p>
          <a:p>
            <a:pPr lvl="1"/>
            <a:r>
              <a:rPr lang="en-GB" sz="1800" i="1" dirty="0"/>
              <a:t>Duration: 4 weeks</a:t>
            </a:r>
          </a:p>
          <a:p>
            <a:endParaRPr lang="en-GB" sz="1800" dirty="0"/>
          </a:p>
          <a:p>
            <a:pPr marL="342900" indent="-342900">
              <a:buFont typeface="+mj-lt"/>
              <a:buAutoNum type="arabicPeriod" startAt="8"/>
            </a:pPr>
            <a:r>
              <a:rPr lang="en-GB" sz="1800" dirty="0"/>
              <a:t>Advanced strain scanning using modulation technique</a:t>
            </a:r>
          </a:p>
          <a:p>
            <a:pPr lvl="1"/>
            <a:endParaRPr lang="en-GB" sz="1800" i="1" dirty="0">
              <a:solidFill>
                <a:schemeClr val="accent1"/>
              </a:solidFill>
            </a:endParaRPr>
          </a:p>
          <a:p>
            <a:pPr lvl="1"/>
            <a:r>
              <a:rPr lang="en-GB" sz="1800" i="1" dirty="0">
                <a:solidFill>
                  <a:schemeClr val="accent1"/>
                </a:solidFill>
              </a:rPr>
              <a:t>DMSC + SAD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3D scanning of the sample -&gt; scanning path definition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2D (3D) strain/stress maps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Precise positioning of the sample</a:t>
            </a:r>
          </a:p>
          <a:p>
            <a:pPr lvl="1"/>
            <a:endParaRPr lang="en-GB" sz="1800" i="1" dirty="0">
              <a:solidFill>
                <a:schemeClr val="accent1"/>
              </a:solidFill>
            </a:endParaRPr>
          </a:p>
          <a:p>
            <a:pPr lvl="1"/>
            <a:r>
              <a:rPr lang="en-GB" sz="1800" i="1" dirty="0"/>
              <a:t>Duration: 4 weeks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F4852-AFFF-C840-A3BD-6E801AD2C6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5076" y="1715188"/>
            <a:ext cx="3518924" cy="25171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F8DBF8-C51F-D540-BD6E-B4D6AB565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208" y="4335688"/>
            <a:ext cx="2423910" cy="23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05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Science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Definition and Requirements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03199" y="1164492"/>
            <a:ext cx="611603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en-GB" sz="1800" i="1" dirty="0"/>
              <a:t>In-situ</a:t>
            </a:r>
            <a:r>
              <a:rPr lang="en-GB" sz="1800" dirty="0"/>
              <a:t> measurement of phase transformation using furnace</a:t>
            </a:r>
          </a:p>
          <a:p>
            <a:endParaRPr lang="en-GB" sz="1800" i="1" dirty="0"/>
          </a:p>
          <a:p>
            <a:pPr lvl="1"/>
            <a:r>
              <a:rPr lang="en-GB" sz="1800" i="1" dirty="0">
                <a:solidFill>
                  <a:schemeClr val="accent1"/>
                </a:solidFill>
              </a:rPr>
              <a:t>DMSC + SAD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Ready to use pool furnace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SE parameters integrated into control software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Automatic data reduction by SE status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Data reduction to 1D – I(Q), I(d)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Data analysis done in FP, GSAS, …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en-GB" sz="1800" i="1" dirty="0">
              <a:solidFill>
                <a:schemeClr val="accent1"/>
              </a:solidFill>
            </a:endParaRPr>
          </a:p>
          <a:p>
            <a:pPr lvl="1"/>
            <a:r>
              <a:rPr lang="en-GB" sz="1800" i="1" dirty="0"/>
              <a:t>Duration: 2 weeks</a:t>
            </a:r>
          </a:p>
          <a:p>
            <a:endParaRPr lang="en-GB" sz="1800" dirty="0"/>
          </a:p>
          <a:p>
            <a:pPr marL="342900" indent="-342900">
              <a:buFont typeface="+mj-lt"/>
              <a:buAutoNum type="arabicPeriod" startAt="10"/>
            </a:pPr>
            <a:r>
              <a:rPr lang="en-GB" sz="1800" i="1" dirty="0"/>
              <a:t>In-situ</a:t>
            </a:r>
            <a:r>
              <a:rPr lang="en-GB" sz="1800" dirty="0"/>
              <a:t> measurement using deformation rig and furnace</a:t>
            </a:r>
          </a:p>
          <a:p>
            <a:endParaRPr lang="en-GB" sz="1800" dirty="0"/>
          </a:p>
          <a:p>
            <a:pPr lvl="1"/>
            <a:r>
              <a:rPr lang="en-GB" sz="1800" i="1" dirty="0">
                <a:solidFill>
                  <a:schemeClr val="accent1"/>
                </a:solidFill>
              </a:rPr>
              <a:t>DMSC + SAD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Ready to use furnace on deformation rig </a:t>
            </a:r>
          </a:p>
          <a:p>
            <a:pPr lvl="2"/>
            <a:r>
              <a:rPr lang="en-GB" sz="1800" dirty="0">
                <a:solidFill>
                  <a:schemeClr val="accent1"/>
                </a:solidFill>
              </a:rPr>
              <a:t>(for tests by Q4 2023)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Automatic peak search and fitting routine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SE driven experiment (</a:t>
            </a:r>
            <a:r>
              <a:rPr lang="en-GB" sz="1800" i="1" dirty="0">
                <a:solidFill>
                  <a:schemeClr val="accent1"/>
                </a:solidFill>
              </a:rPr>
              <a:t>active feedback in future</a:t>
            </a:r>
            <a:r>
              <a:rPr lang="en-GB" sz="1800" dirty="0">
                <a:solidFill>
                  <a:schemeClr val="accent1"/>
                </a:solidFill>
              </a:rPr>
              <a:t>)</a:t>
            </a:r>
          </a:p>
          <a:p>
            <a:pPr lvl="1"/>
            <a:endParaRPr lang="en-GB" sz="1800" i="1" dirty="0"/>
          </a:p>
          <a:p>
            <a:pPr lvl="1"/>
            <a:r>
              <a:rPr lang="en-GB" sz="1800" i="1" dirty="0"/>
              <a:t>Duration: 4 weeks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89EB88-9463-0148-80DE-655AB564CA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917" y="3894400"/>
            <a:ext cx="3689705" cy="2649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475979-ED64-7C4C-9481-7998998731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738" y="1294977"/>
            <a:ext cx="2985884" cy="254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7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8D3"/>
      </a:accent1>
      <a:accent2>
        <a:srgbClr val="D1C88A"/>
      </a:accent2>
      <a:accent3>
        <a:srgbClr val="A3ADB2"/>
      </a:accent3>
      <a:accent4>
        <a:srgbClr val="00477B"/>
      </a:accent4>
      <a:accent5>
        <a:srgbClr val="ED8800"/>
      </a:accent5>
      <a:accent6>
        <a:srgbClr val="BCBD00"/>
      </a:accent6>
      <a:hlink>
        <a:srgbClr val="00A3DA"/>
      </a:hlink>
      <a:folHlink>
        <a:srgbClr val="52636D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548</Words>
  <Application>Microsoft Macintosh PowerPoint</Application>
  <PresentationFormat>On-screen Show (4:3)</PresentationFormat>
  <Paragraphs>120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MS Gothic</vt:lpstr>
      <vt:lpstr>Arial</vt:lpstr>
      <vt:lpstr>Calibri</vt:lpstr>
      <vt:lpstr>Calibri Light</vt:lpstr>
      <vt:lpstr>Tahoma</vt:lpstr>
      <vt:lpstr>Office</vt:lpstr>
      <vt:lpstr>PowerPoint Presentation</vt:lpstr>
      <vt:lpstr>Measurements on day-one</vt:lpstr>
      <vt:lpstr>Hot commissioning</vt:lpstr>
      <vt:lpstr>Hot commissioning</vt:lpstr>
      <vt:lpstr>Early Science</vt:lpstr>
      <vt:lpstr>Early Science</vt:lpstr>
      <vt:lpstr>Early Science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Miriam Hamann</dc:creator>
  <cp:lastModifiedBy>Premek Beran</cp:lastModifiedBy>
  <cp:revision>250</cp:revision>
  <dcterms:created xsi:type="dcterms:W3CDTF">2018-01-25T13:28:18Z</dcterms:created>
  <dcterms:modified xsi:type="dcterms:W3CDTF">2019-10-16T06:47:45Z</dcterms:modified>
</cp:coreProperties>
</file>