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77" r:id="rId3"/>
  </p:sldMasterIdLst>
  <p:notesMasterIdLst>
    <p:notesMasterId r:id="rId12"/>
  </p:notesMasterIdLst>
  <p:sldIdLst>
    <p:sldId id="256" r:id="rId4"/>
    <p:sldId id="336" r:id="rId5"/>
    <p:sldId id="330" r:id="rId6"/>
    <p:sldId id="257" r:id="rId7"/>
    <p:sldId id="338" r:id="rId8"/>
    <p:sldId id="337" r:id="rId9"/>
    <p:sldId id="339" r:id="rId10"/>
    <p:sldId id="340" r:id="rId1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8D3D8"/>
    <a:srgbClr val="13A808"/>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80" autoAdjust="0"/>
    <p:restoredTop sz="87326" autoAdjust="0"/>
  </p:normalViewPr>
  <p:slideViewPr>
    <p:cSldViewPr>
      <p:cViewPr varScale="1">
        <p:scale>
          <a:sx n="85" d="100"/>
          <a:sy n="85" d="100"/>
        </p:scale>
        <p:origin x="1688"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6" d="100"/>
          <a:sy n="66" d="100"/>
        </p:scale>
        <p:origin x="-330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2019-10-15</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also take this opportunity to thank Markus for all the work he has done in his role as the instrument class coordinator up to now! He will remain closely involved in ODIN of course and also through collaborations in BEER.</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104126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E84E0D81-3DEB-40D0-8359-9CF0484A8B43}" type="slidenum">
              <a:rPr lang="sv-SE" smtClean="0"/>
              <a:pPr>
                <a:defRPr/>
              </a:pPr>
              <a:t>2</a:t>
            </a:fld>
            <a:endParaRPr lang="sv-SE"/>
          </a:p>
        </p:txBody>
      </p:sp>
    </p:spTree>
    <p:extLst>
      <p:ext uri="{BB962C8B-B14F-4D97-AF65-F5344CB8AC3E}">
        <p14:creationId xmlns:p14="http://schemas.microsoft.com/office/powerpoint/2010/main" val="1099283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275204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3825042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dirty="0"/>
          </a:p>
        </p:txBody>
      </p:sp>
    </p:spTree>
    <p:extLst>
      <p:ext uri="{BB962C8B-B14F-4D97-AF65-F5344CB8AC3E}">
        <p14:creationId xmlns:p14="http://schemas.microsoft.com/office/powerpoint/2010/main" val="3283273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8.jpeg"/><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oleObject" Target="../embeddings/oleObject1.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a:t>Click to edit Master title style</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15/10/2019</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liennummernplatzhalter 2"/>
          <p:cNvSpPr>
            <a:spLocks noGrp="1"/>
          </p:cNvSpPr>
          <p:nvPr>
            <p:ph type="sldNum" sz="quarter" idx="10"/>
          </p:nvPr>
        </p:nvSpPr>
        <p:spPr/>
        <p:txBody>
          <a:bodyPr/>
          <a:lstStyle>
            <a:lvl1pPr>
              <a:defRPr/>
            </a:lvl1pPr>
          </a:lstStyle>
          <a:p>
            <a:fld id="{6045775C-7295-4D28-BDCC-EE1EDE32F3BE}" type="slidenum">
              <a:rPr lang="de-DE">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120579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fld id="{96F6B160-5D6A-4FB2-9BD9-F83F74DFCB80}" type="slidenum">
              <a:rPr lang="de-DE">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49857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oliennummernplatzhalter 4"/>
          <p:cNvSpPr>
            <a:spLocks noGrp="1"/>
          </p:cNvSpPr>
          <p:nvPr>
            <p:ph type="sldNum" sz="quarter" idx="10"/>
          </p:nvPr>
        </p:nvSpPr>
        <p:spPr/>
        <p:txBody>
          <a:bodyPr/>
          <a:lstStyle>
            <a:lvl1pPr>
              <a:defRPr/>
            </a:lvl1pPr>
          </a:lstStyle>
          <a:p>
            <a:fld id="{C3673688-F3A7-4B70-B865-F88B5BEFC868}" type="slidenum">
              <a:rPr lang="de-DE">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3973876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oliennummernplatzhalter 4"/>
          <p:cNvSpPr>
            <a:spLocks noGrp="1"/>
          </p:cNvSpPr>
          <p:nvPr>
            <p:ph type="sldNum" sz="quarter" idx="10"/>
          </p:nvPr>
        </p:nvSpPr>
        <p:spPr/>
        <p:txBody>
          <a:bodyPr/>
          <a:lstStyle>
            <a:lvl1pPr>
              <a:defRPr/>
            </a:lvl1pPr>
          </a:lstStyle>
          <a:p>
            <a:fld id="{62AE2BC7-DFD1-4D4E-AE7C-D3F856247DC1}" type="slidenum">
              <a:rPr lang="de-DE">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2377376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a:defRPr/>
            </a:lvl1pPr>
          </a:lstStyle>
          <a:p>
            <a:fld id="{4489BCD5-728D-48DA-96D6-B391871A2A0A}" type="slidenum">
              <a:rPr lang="de-DE">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3635628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59588" y="358775"/>
            <a:ext cx="1930400" cy="564991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063625" y="358775"/>
            <a:ext cx="5643563" cy="564991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a:defRPr/>
            </a:lvl1pPr>
          </a:lstStyle>
          <a:p>
            <a:fld id="{6B5F1DEE-8B7C-4AEE-8E4F-ACE3DB0E90F9}" type="slidenum">
              <a:rPr lang="de-DE">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3482957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679575" y="358775"/>
            <a:ext cx="5108575" cy="508000"/>
          </a:xfrm>
        </p:spPr>
        <p:txBody>
          <a:bodyPr/>
          <a:lstStyle/>
          <a:p>
            <a:r>
              <a:rPr lang="de-DE"/>
              <a:t>Titelmasterformat durch Klicken bearbeiten</a:t>
            </a:r>
          </a:p>
        </p:txBody>
      </p:sp>
      <p:sp>
        <p:nvSpPr>
          <p:cNvPr id="3" name="Inhaltsplatzhalter 2"/>
          <p:cNvSpPr>
            <a:spLocks noGrp="1"/>
          </p:cNvSpPr>
          <p:nvPr>
            <p:ph sz="half" idx="1"/>
          </p:nvPr>
        </p:nvSpPr>
        <p:spPr>
          <a:xfrm>
            <a:off x="1063625" y="1346200"/>
            <a:ext cx="3786188" cy="46624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002213" y="1346200"/>
            <a:ext cx="3787775" cy="22542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5002213" y="3752850"/>
            <a:ext cx="3787775" cy="22558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10"/>
          </p:nvPr>
        </p:nvSpPr>
        <p:spPr>
          <a:xfrm>
            <a:off x="8143875" y="6275388"/>
            <a:ext cx="646113" cy="354012"/>
          </a:xfrm>
        </p:spPr>
        <p:txBody>
          <a:bodyPr/>
          <a:lstStyle>
            <a:lvl1pPr>
              <a:defRPr/>
            </a:lvl1pPr>
          </a:lstStyle>
          <a:p>
            <a:fld id="{E58E154A-FEDE-48C0-8A77-8B09FDF4D3D4}" type="slidenum">
              <a:rPr lang="de-DE">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2501584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063625" y="358775"/>
            <a:ext cx="7726363" cy="564991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Foliennummernplatzhalter 2"/>
          <p:cNvSpPr>
            <a:spLocks noGrp="1"/>
          </p:cNvSpPr>
          <p:nvPr>
            <p:ph type="sldNum" sz="quarter" idx="10"/>
          </p:nvPr>
        </p:nvSpPr>
        <p:spPr>
          <a:xfrm>
            <a:off x="8143875" y="6275388"/>
            <a:ext cx="646113" cy="354012"/>
          </a:xfrm>
        </p:spPr>
        <p:txBody>
          <a:bodyPr/>
          <a:lstStyle>
            <a:lvl1pPr>
              <a:defRPr/>
            </a:lvl1pPr>
          </a:lstStyle>
          <a:p>
            <a:fld id="{804C9C38-3665-4297-A7AD-32CA3F2F0AB2}" type="slidenum">
              <a:rPr lang="de-DE">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1092064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endParaRPr lang="en-GB" dirty="0"/>
          </a:p>
        </p:txBody>
      </p:sp>
      <p:sp>
        <p:nvSpPr>
          <p:cNvPr id="3" name="Zástupný symbol pro číslo snímku 2"/>
          <p:cNvSpPr>
            <a:spLocks noGrp="1"/>
          </p:cNvSpPr>
          <p:nvPr>
            <p:ph type="sldNum" sz="quarter" idx="10"/>
          </p:nvPr>
        </p:nvSpPr>
        <p:spPr/>
        <p:txBody>
          <a:bodyPr/>
          <a:lstStyle/>
          <a:p>
            <a:pPr>
              <a:defRPr/>
            </a:pPr>
            <a:fld id="{D87EFF1E-088C-4C91-AC85-8315E9660FDD}"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779548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3" name="Inhaltsplatzhalter 2"/>
          <p:cNvSpPr>
            <a:spLocks noGrp="1"/>
          </p:cNvSpPr>
          <p:nvPr>
            <p:ph idx="1"/>
          </p:nvPr>
        </p:nvSpPr>
        <p:spPr/>
        <p:txBody>
          <a:bodyPr/>
          <a:lstStyle>
            <a:lvl2pPr>
              <a:defRPr b="1">
                <a:solidFill>
                  <a:srgbClr val="00A2E0"/>
                </a:solidFill>
              </a:defRPr>
            </a:lvl2p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4" name="Foliennummernplatzhalter 3"/>
          <p:cNvSpPr>
            <a:spLocks noGrp="1"/>
          </p:cNvSpPr>
          <p:nvPr>
            <p:ph type="sldNum" sz="quarter" idx="10"/>
          </p:nvPr>
        </p:nvSpPr>
        <p:spPr>
          <a:xfrm>
            <a:off x="8451196" y="6302668"/>
            <a:ext cx="338502" cy="354203"/>
          </a:xfrm>
        </p:spPr>
        <p:txBody>
          <a:bodyPr/>
          <a:lstStyle>
            <a:lvl1pPr>
              <a:defRPr/>
            </a:lvl1pPr>
          </a:lstStyle>
          <a:p>
            <a:fld id="{5489A020-7992-491A-8845-8FFD17AD7C7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8546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15/10/2019</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15/10/2019</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15/10/2019</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385763" y="0"/>
            <a:ext cx="8758237" cy="2644775"/>
          </a:xfrm>
          <a:prstGeom prst="rect">
            <a:avLst/>
          </a:prstGeom>
          <a:solidFill>
            <a:schemeClr val="bg1"/>
          </a:solidFill>
          <a:ln w="317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fontAlgn="base">
              <a:spcBef>
                <a:spcPct val="0"/>
              </a:spcBef>
              <a:spcAft>
                <a:spcPct val="0"/>
              </a:spcAft>
            </a:pPr>
            <a:endParaRPr lang="de-DE">
              <a:solidFill>
                <a:srgbClr val="000000"/>
              </a:solidFill>
            </a:endParaRPr>
          </a:p>
        </p:txBody>
      </p:sp>
      <p:sp>
        <p:nvSpPr>
          <p:cNvPr id="125955" name="Line 3"/>
          <p:cNvSpPr>
            <a:spLocks noChangeShapeType="1"/>
          </p:cNvSpPr>
          <p:nvPr/>
        </p:nvSpPr>
        <p:spPr bwMode="gray">
          <a:xfrm flipH="1">
            <a:off x="323850" y="703263"/>
            <a:ext cx="8820150" cy="0"/>
          </a:xfrm>
          <a:prstGeom prst="line">
            <a:avLst/>
          </a:prstGeom>
          <a:noFill/>
          <a:ln w="3175">
            <a:solidFill>
              <a:srgbClr val="00A2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a:solidFill>
                <a:srgbClr val="000000"/>
              </a:solidFill>
            </a:endParaRPr>
          </a:p>
        </p:txBody>
      </p:sp>
      <p:sp>
        <p:nvSpPr>
          <p:cNvPr id="125956" name="Rectangle 4"/>
          <p:cNvSpPr>
            <a:spLocks noChangeArrowheads="1"/>
          </p:cNvSpPr>
          <p:nvPr/>
        </p:nvSpPr>
        <p:spPr bwMode="gray">
          <a:xfrm>
            <a:off x="509588" y="654050"/>
            <a:ext cx="3384550" cy="96838"/>
          </a:xfrm>
          <a:prstGeom prst="rect">
            <a:avLst/>
          </a:prstGeom>
          <a:solidFill>
            <a:schemeClr val="accent1"/>
          </a:solidFill>
          <a:ln w="9525">
            <a:solidFill>
              <a:srgbClr val="00A2E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DE">
              <a:solidFill>
                <a:srgbClr val="000000"/>
              </a:solidFill>
            </a:endParaRPr>
          </a:p>
        </p:txBody>
      </p:sp>
      <p:grpSp>
        <p:nvGrpSpPr>
          <p:cNvPr id="125957" name="Group 5"/>
          <p:cNvGrpSpPr>
            <a:grpSpLocks/>
          </p:cNvGrpSpPr>
          <p:nvPr/>
        </p:nvGrpSpPr>
        <p:grpSpPr bwMode="auto">
          <a:xfrm>
            <a:off x="-1588" y="-12700"/>
            <a:ext cx="9144001" cy="5715000"/>
            <a:chOff x="0" y="0"/>
            <a:chExt cx="6736" cy="3969"/>
          </a:xfrm>
        </p:grpSpPr>
        <p:pic>
          <p:nvPicPr>
            <p:cNvPr id="125958"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836"/>
              <a:ext cx="6736" cy="21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5959" name="Object 7"/>
            <p:cNvGraphicFramePr>
              <a:graphicFrameLocks noChangeAspect="1"/>
            </p:cNvGraphicFramePr>
            <p:nvPr userDrawn="1"/>
          </p:nvGraphicFramePr>
          <p:xfrm>
            <a:off x="0" y="0"/>
            <a:ext cx="284" cy="3969"/>
          </p:xfrm>
          <a:graphic>
            <a:graphicData uri="http://schemas.openxmlformats.org/presentationml/2006/ole">
              <mc:AlternateContent xmlns:mc="http://schemas.openxmlformats.org/markup-compatibility/2006">
                <mc:Choice xmlns:v="urn:schemas-microsoft-com:vml" Requires="v">
                  <p:oleObj spid="_x0000_s1113" name="Image" r:id="rId4" imgW="520635" imgH="8749206" progId="Photoshop.Image.11">
                    <p:embed/>
                  </p:oleObj>
                </mc:Choice>
                <mc:Fallback>
                  <p:oleObj name="Image" r:id="rId4" imgW="520635" imgH="8749206" progId="Photoshop.Image.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84" cy="39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25960" name="Rectangle 8"/>
          <p:cNvSpPr>
            <a:spLocks noGrp="1" noChangeArrowheads="1"/>
          </p:cNvSpPr>
          <p:nvPr>
            <p:ph type="ctrTitle"/>
          </p:nvPr>
        </p:nvSpPr>
        <p:spPr>
          <a:xfrm>
            <a:off x="515938" y="163513"/>
            <a:ext cx="8435975" cy="457200"/>
          </a:xfrm>
        </p:spPr>
        <p:txBody>
          <a:bodyPr/>
          <a:lstStyle>
            <a:lvl1pPr>
              <a:defRPr/>
            </a:lvl1pPr>
          </a:lstStyle>
          <a:p>
            <a:pPr lvl="0"/>
            <a:r>
              <a:rPr lang="de-DE" noProof="0"/>
              <a:t>Titelmasterformat durch Klicken bearbeiten</a:t>
            </a:r>
          </a:p>
        </p:txBody>
      </p:sp>
      <p:sp>
        <p:nvSpPr>
          <p:cNvPr id="125961" name="Rectangle 9"/>
          <p:cNvSpPr>
            <a:spLocks noGrp="1" noChangeArrowheads="1"/>
          </p:cNvSpPr>
          <p:nvPr>
            <p:ph type="subTitle" idx="1"/>
          </p:nvPr>
        </p:nvSpPr>
        <p:spPr>
          <a:xfrm>
            <a:off x="515938" y="814388"/>
            <a:ext cx="8435975" cy="833437"/>
          </a:xfrm>
        </p:spPr>
        <p:txBody>
          <a:bodyPr anchor="b"/>
          <a:lstStyle>
            <a:lvl1pPr>
              <a:lnSpc>
                <a:spcPct val="100000"/>
              </a:lnSpc>
              <a:defRPr sz="2600"/>
            </a:lvl1pPr>
          </a:lstStyle>
          <a:p>
            <a:pPr lvl="0"/>
            <a:r>
              <a:rPr lang="de-DE" noProof="0"/>
              <a:t>Formatvorlage des Untertitelmasters durch Klicken bearbeiten</a:t>
            </a:r>
          </a:p>
        </p:txBody>
      </p:sp>
      <p:pic>
        <p:nvPicPr>
          <p:cNvPr id="125962" name="Picture 10" descr="GEMS-Logo"/>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85763" y="5937250"/>
            <a:ext cx="1539875" cy="650875"/>
          </a:xfrm>
          <a:prstGeom prst="rect">
            <a:avLst/>
          </a:prstGeom>
          <a:noFill/>
          <a:extLst>
            <a:ext uri="{909E8E84-426E-40DD-AFC4-6F175D3DCCD1}">
              <a14:hiddenFill xmlns:a14="http://schemas.microsoft.com/office/drawing/2010/main">
                <a:solidFill>
                  <a:srgbClr val="FFFFFF"/>
                </a:solidFill>
              </a14:hiddenFill>
            </a:ext>
          </a:extLst>
        </p:spPr>
      </p:pic>
      <p:pic>
        <p:nvPicPr>
          <p:cNvPr id="125963" name="Picture 11" descr="HZG_RGB_mitZusatz in E_300dpi"/>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665913" y="5959475"/>
            <a:ext cx="2230437" cy="60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764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a:defRPr/>
            </a:lvl1pPr>
          </a:lstStyle>
          <a:p>
            <a:fld id="{77A2E428-B3C2-4240-9A9E-303ECACFAFFD}" type="slidenum">
              <a:rPr lang="de-DE">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3030110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Foliennummernplatzhalter 3"/>
          <p:cNvSpPr>
            <a:spLocks noGrp="1"/>
          </p:cNvSpPr>
          <p:nvPr>
            <p:ph type="sldNum" sz="quarter" idx="10"/>
          </p:nvPr>
        </p:nvSpPr>
        <p:spPr/>
        <p:txBody>
          <a:bodyPr/>
          <a:lstStyle>
            <a:lvl1pPr>
              <a:defRPr/>
            </a:lvl1pPr>
          </a:lstStyle>
          <a:p>
            <a:fld id="{3383C7FE-88CC-4475-9039-906D13E2FD7C}" type="slidenum">
              <a:rPr lang="de-DE">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194733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063625" y="1346200"/>
            <a:ext cx="3786188" cy="466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02213" y="1346200"/>
            <a:ext cx="3787775" cy="466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4"/>
          <p:cNvSpPr>
            <a:spLocks noGrp="1"/>
          </p:cNvSpPr>
          <p:nvPr>
            <p:ph type="sldNum" sz="quarter" idx="10"/>
          </p:nvPr>
        </p:nvSpPr>
        <p:spPr/>
        <p:txBody>
          <a:bodyPr/>
          <a:lstStyle>
            <a:lvl1pPr>
              <a:defRPr/>
            </a:lvl1pPr>
          </a:lstStyle>
          <a:p>
            <a:fld id="{3E685D76-4915-407F-B35A-BEBC3EC8981A}" type="slidenum">
              <a:rPr lang="de-DE">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73786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10"/>
          </p:nvPr>
        </p:nvSpPr>
        <p:spPr/>
        <p:txBody>
          <a:bodyPr/>
          <a:lstStyle>
            <a:lvl1pPr>
              <a:defRPr/>
            </a:lvl1pPr>
          </a:lstStyle>
          <a:p>
            <a:fld id="{B6144CDB-204B-443C-8E68-3A032BF54CA9}" type="slidenum">
              <a:rPr lang="de-DE">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42123869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4.wmf"/><Relationship Id="rId2" Type="http://schemas.openxmlformats.org/officeDocument/2006/relationships/slideLayout" Target="../slideLayouts/slideLayout6.xml"/><Relationship Id="rId16"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2.jpe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15/10/2019</a:t>
            </a:fld>
            <a:endParaRPr lang="en-GB"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bwMode="gray">
          <a:xfrm>
            <a:off x="1679575" y="358775"/>
            <a:ext cx="51085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e-DE"/>
              <a:t>Titelmasterformat Klicken bearbeiten</a:t>
            </a:r>
          </a:p>
        </p:txBody>
      </p:sp>
      <p:sp>
        <p:nvSpPr>
          <p:cNvPr id="124931" name="Rectangle 3"/>
          <p:cNvSpPr>
            <a:spLocks noGrp="1" noChangeArrowheads="1"/>
          </p:cNvSpPr>
          <p:nvPr>
            <p:ph type="body" idx="1"/>
          </p:nvPr>
        </p:nvSpPr>
        <p:spPr bwMode="gray">
          <a:xfrm>
            <a:off x="1063625" y="1346200"/>
            <a:ext cx="7726363" cy="466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24932" name="Rectangle 4"/>
          <p:cNvSpPr>
            <a:spLocks noGrp="1" noChangeArrowheads="1"/>
          </p:cNvSpPr>
          <p:nvPr>
            <p:ph type="sldNum" sz="quarter" idx="4"/>
          </p:nvPr>
        </p:nvSpPr>
        <p:spPr bwMode="gray">
          <a:xfrm>
            <a:off x="8143875" y="6275388"/>
            <a:ext cx="646113"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900">
                <a:cs typeface="+mn-cs"/>
              </a:defRPr>
            </a:lvl1pPr>
          </a:lstStyle>
          <a:p>
            <a:pPr fontAlgn="base">
              <a:spcBef>
                <a:spcPct val="0"/>
              </a:spcBef>
              <a:spcAft>
                <a:spcPct val="0"/>
              </a:spcAft>
            </a:pPr>
            <a:fld id="{B292D282-9408-4372-ABC6-40F97FC8CAC9}" type="slidenum">
              <a:rPr lang="de-DE">
                <a:solidFill>
                  <a:srgbClr val="000000"/>
                </a:solidFill>
              </a:rPr>
              <a:pPr fontAlgn="base">
                <a:spcBef>
                  <a:spcPct val="0"/>
                </a:spcBef>
                <a:spcAft>
                  <a:spcPct val="0"/>
                </a:spcAft>
              </a:pPr>
              <a:t>‹#›</a:t>
            </a:fld>
            <a:endParaRPr lang="de-DE">
              <a:solidFill>
                <a:srgbClr val="000000"/>
              </a:solidFill>
            </a:endParaRPr>
          </a:p>
        </p:txBody>
      </p:sp>
      <p:sp>
        <p:nvSpPr>
          <p:cNvPr id="124933" name="Line 5"/>
          <p:cNvSpPr>
            <a:spLocks noChangeShapeType="1"/>
          </p:cNvSpPr>
          <p:nvPr userDrawn="1"/>
        </p:nvSpPr>
        <p:spPr bwMode="gray">
          <a:xfrm flipH="1">
            <a:off x="0" y="1045009"/>
            <a:ext cx="9144000" cy="7727"/>
          </a:xfrm>
          <a:prstGeom prst="line">
            <a:avLst/>
          </a:prstGeom>
          <a:noFill/>
          <a:ln w="3175">
            <a:solidFill>
              <a:srgbClr val="00A2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a:solidFill>
                <a:srgbClr val="000000"/>
              </a:solidFill>
            </a:endParaRPr>
          </a:p>
        </p:txBody>
      </p:sp>
      <p:sp>
        <p:nvSpPr>
          <p:cNvPr id="124936" name="Line 8"/>
          <p:cNvSpPr>
            <a:spLocks noChangeShapeType="1"/>
          </p:cNvSpPr>
          <p:nvPr userDrawn="1"/>
        </p:nvSpPr>
        <p:spPr bwMode="gray">
          <a:xfrm flipH="1">
            <a:off x="385763" y="6694488"/>
            <a:ext cx="8434387" cy="0"/>
          </a:xfrm>
          <a:prstGeom prst="line">
            <a:avLst/>
          </a:prstGeom>
          <a:noFill/>
          <a:ln w="3175">
            <a:solidFill>
              <a:srgbClr val="00A2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a:solidFill>
                <a:srgbClr val="000000"/>
              </a:solidFill>
            </a:endParaRPr>
          </a:p>
        </p:txBody>
      </p:sp>
      <p:pic>
        <p:nvPicPr>
          <p:cNvPr id="11" name="Picture 18" descr="HZG_RGB_mitZusatz in E_300dpi"/>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092280" y="39550"/>
            <a:ext cx="1944216" cy="49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descr="GEMS-Logo"/>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470207" y="548680"/>
            <a:ext cx="1134241" cy="453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7071" y="37071"/>
            <a:ext cx="507436" cy="959879"/>
          </a:xfrm>
          <a:prstGeom prst="rect">
            <a:avLst/>
          </a:prstGeom>
          <a:noFill/>
          <a:effectLst/>
        </p:spPr>
      </p:pic>
    </p:spTree>
    <p:extLst>
      <p:ext uri="{BB962C8B-B14F-4D97-AF65-F5344CB8AC3E}">
        <p14:creationId xmlns:p14="http://schemas.microsoft.com/office/powerpoint/2010/main" val="31133092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fontAlgn="base">
        <a:spcBef>
          <a:spcPct val="0"/>
        </a:spcBef>
        <a:spcAft>
          <a:spcPct val="0"/>
        </a:spcAft>
        <a:defRPr sz="2100">
          <a:solidFill>
            <a:schemeClr val="tx1"/>
          </a:solidFill>
          <a:latin typeface="+mj-lt"/>
          <a:ea typeface="+mj-ea"/>
          <a:cs typeface="+mj-cs"/>
        </a:defRPr>
      </a:lvl1pPr>
      <a:lvl2pPr algn="l" rtl="0" fontAlgn="base">
        <a:spcBef>
          <a:spcPct val="0"/>
        </a:spcBef>
        <a:spcAft>
          <a:spcPct val="0"/>
        </a:spcAft>
        <a:defRPr sz="2100">
          <a:solidFill>
            <a:schemeClr val="tx1"/>
          </a:solidFill>
          <a:latin typeface="Arial" charset="0"/>
          <a:cs typeface="Arial" charset="0"/>
        </a:defRPr>
      </a:lvl2pPr>
      <a:lvl3pPr algn="l" rtl="0" fontAlgn="base">
        <a:spcBef>
          <a:spcPct val="0"/>
        </a:spcBef>
        <a:spcAft>
          <a:spcPct val="0"/>
        </a:spcAft>
        <a:defRPr sz="2100">
          <a:solidFill>
            <a:schemeClr val="tx1"/>
          </a:solidFill>
          <a:latin typeface="Arial" charset="0"/>
          <a:cs typeface="Arial" charset="0"/>
        </a:defRPr>
      </a:lvl3pPr>
      <a:lvl4pPr algn="l" rtl="0" fontAlgn="base">
        <a:spcBef>
          <a:spcPct val="0"/>
        </a:spcBef>
        <a:spcAft>
          <a:spcPct val="0"/>
        </a:spcAft>
        <a:defRPr sz="2100">
          <a:solidFill>
            <a:schemeClr val="tx1"/>
          </a:solidFill>
          <a:latin typeface="Arial" charset="0"/>
          <a:cs typeface="Arial" charset="0"/>
        </a:defRPr>
      </a:lvl4pPr>
      <a:lvl5pPr algn="l" rtl="0" fontAlgn="base">
        <a:spcBef>
          <a:spcPct val="0"/>
        </a:spcBef>
        <a:spcAft>
          <a:spcPct val="0"/>
        </a:spcAft>
        <a:defRPr sz="2100">
          <a:solidFill>
            <a:schemeClr val="tx1"/>
          </a:solidFill>
          <a:latin typeface="Arial" charset="0"/>
          <a:cs typeface="Arial" charset="0"/>
        </a:defRPr>
      </a:lvl5pPr>
      <a:lvl6pPr marL="457200" algn="l" rtl="0" fontAlgn="base">
        <a:spcBef>
          <a:spcPct val="0"/>
        </a:spcBef>
        <a:spcAft>
          <a:spcPct val="0"/>
        </a:spcAft>
        <a:defRPr sz="2100">
          <a:solidFill>
            <a:schemeClr val="tx1"/>
          </a:solidFill>
          <a:latin typeface="Arial" charset="0"/>
          <a:cs typeface="Arial" charset="0"/>
        </a:defRPr>
      </a:lvl6pPr>
      <a:lvl7pPr marL="914400" algn="l" rtl="0" fontAlgn="base">
        <a:spcBef>
          <a:spcPct val="0"/>
        </a:spcBef>
        <a:spcAft>
          <a:spcPct val="0"/>
        </a:spcAft>
        <a:defRPr sz="2100">
          <a:solidFill>
            <a:schemeClr val="tx1"/>
          </a:solidFill>
          <a:latin typeface="Arial" charset="0"/>
          <a:cs typeface="Arial" charset="0"/>
        </a:defRPr>
      </a:lvl7pPr>
      <a:lvl8pPr marL="1371600" algn="l" rtl="0" fontAlgn="base">
        <a:spcBef>
          <a:spcPct val="0"/>
        </a:spcBef>
        <a:spcAft>
          <a:spcPct val="0"/>
        </a:spcAft>
        <a:defRPr sz="2100">
          <a:solidFill>
            <a:schemeClr val="tx1"/>
          </a:solidFill>
          <a:latin typeface="Arial" charset="0"/>
          <a:cs typeface="Arial" charset="0"/>
        </a:defRPr>
      </a:lvl8pPr>
      <a:lvl9pPr marL="1828800" algn="l" rtl="0" fontAlgn="base">
        <a:spcBef>
          <a:spcPct val="0"/>
        </a:spcBef>
        <a:spcAft>
          <a:spcPct val="0"/>
        </a:spcAft>
        <a:defRPr sz="2100">
          <a:solidFill>
            <a:schemeClr val="tx1"/>
          </a:solidFill>
          <a:latin typeface="Arial" charset="0"/>
          <a:cs typeface="Arial" charset="0"/>
        </a:defRPr>
      </a:lvl9pPr>
    </p:titleStyle>
    <p:bodyStyle>
      <a:lvl1pPr algn="l" rtl="0" fontAlgn="base">
        <a:lnSpc>
          <a:spcPct val="120000"/>
        </a:lnSpc>
        <a:spcBef>
          <a:spcPct val="0"/>
        </a:spcBef>
        <a:spcAft>
          <a:spcPct val="0"/>
        </a:spcAft>
        <a:tabLst>
          <a:tab pos="393700" algn="l"/>
          <a:tab pos="787400" algn="l"/>
          <a:tab pos="1181100" algn="l"/>
          <a:tab pos="1574800" algn="l"/>
        </a:tabLst>
        <a:defRPr sz="1400">
          <a:solidFill>
            <a:schemeClr val="tx1"/>
          </a:solidFill>
          <a:latin typeface="+mn-lt"/>
          <a:ea typeface="+mn-ea"/>
          <a:cs typeface="+mn-cs"/>
        </a:defRPr>
      </a:lvl1pPr>
      <a:lvl2pPr marL="390525" indent="-388938" algn="l" rtl="0" fontAlgn="base">
        <a:lnSpc>
          <a:spcPct val="120000"/>
        </a:lnSpc>
        <a:spcBef>
          <a:spcPct val="0"/>
        </a:spcBef>
        <a:spcAft>
          <a:spcPct val="0"/>
        </a:spcAft>
        <a:buFont typeface="Wingdings 3" pitchFamily="18" charset="2"/>
        <a:buChar char="Ò"/>
        <a:tabLst>
          <a:tab pos="393700" algn="l"/>
          <a:tab pos="787400" algn="l"/>
          <a:tab pos="1181100" algn="l"/>
          <a:tab pos="1574800" algn="l"/>
        </a:tabLst>
        <a:defRPr sz="1400">
          <a:solidFill>
            <a:schemeClr val="tx1"/>
          </a:solidFill>
          <a:latin typeface="+mn-lt"/>
          <a:cs typeface="+mn-cs"/>
        </a:defRPr>
      </a:lvl2pPr>
      <a:lvl3pPr marL="784225" indent="-392113" algn="l" rtl="0" fontAlgn="base">
        <a:lnSpc>
          <a:spcPct val="120000"/>
        </a:lnSpc>
        <a:spcBef>
          <a:spcPct val="0"/>
        </a:spcBef>
        <a:spcAft>
          <a:spcPct val="0"/>
        </a:spcAft>
        <a:buFont typeface="Wingdings 3" pitchFamily="18" charset="2"/>
        <a:buChar char="Ò"/>
        <a:tabLst>
          <a:tab pos="393700" algn="l"/>
          <a:tab pos="787400" algn="l"/>
          <a:tab pos="1181100" algn="l"/>
          <a:tab pos="1574800" algn="l"/>
        </a:tabLst>
        <a:defRPr sz="1400">
          <a:solidFill>
            <a:schemeClr val="tx1"/>
          </a:solidFill>
          <a:latin typeface="+mn-lt"/>
          <a:cs typeface="+mn-cs"/>
        </a:defRPr>
      </a:lvl3pPr>
      <a:lvl4pPr marL="1177925" indent="-392113" algn="l" rtl="0" fontAlgn="base">
        <a:lnSpc>
          <a:spcPct val="120000"/>
        </a:lnSpc>
        <a:spcBef>
          <a:spcPct val="0"/>
        </a:spcBef>
        <a:spcAft>
          <a:spcPct val="0"/>
        </a:spcAft>
        <a:buFont typeface="Wingdings 3" pitchFamily="18" charset="2"/>
        <a:buChar char="Ò"/>
        <a:tabLst>
          <a:tab pos="393700" algn="l"/>
          <a:tab pos="787400" algn="l"/>
          <a:tab pos="1181100" algn="l"/>
          <a:tab pos="1574800" algn="l"/>
        </a:tabLst>
        <a:defRPr sz="1400">
          <a:solidFill>
            <a:schemeClr val="tx1"/>
          </a:solidFill>
          <a:latin typeface="+mn-lt"/>
          <a:cs typeface="+mn-cs"/>
        </a:defRPr>
      </a:lvl4pPr>
      <a:lvl5pPr marL="1571625" indent="-392113" algn="l" rtl="0" fontAlgn="base">
        <a:lnSpc>
          <a:spcPct val="120000"/>
        </a:lnSpc>
        <a:spcBef>
          <a:spcPct val="0"/>
        </a:spcBef>
        <a:spcAft>
          <a:spcPct val="0"/>
        </a:spcAft>
        <a:buFont typeface="Wingdings 3" pitchFamily="18" charset="2"/>
        <a:buChar char="Ò"/>
        <a:tabLst>
          <a:tab pos="393700" algn="l"/>
          <a:tab pos="787400" algn="l"/>
          <a:tab pos="1181100" algn="l"/>
          <a:tab pos="1574800" algn="l"/>
        </a:tabLst>
        <a:defRPr sz="1400">
          <a:solidFill>
            <a:schemeClr val="tx1"/>
          </a:solidFill>
          <a:latin typeface="+mn-lt"/>
          <a:cs typeface="+mn-cs"/>
        </a:defRPr>
      </a:lvl5pPr>
      <a:lvl6pPr marL="2028825" indent="-392113" algn="l" rtl="0" fontAlgn="base">
        <a:lnSpc>
          <a:spcPct val="120000"/>
        </a:lnSpc>
        <a:spcBef>
          <a:spcPct val="0"/>
        </a:spcBef>
        <a:spcAft>
          <a:spcPct val="0"/>
        </a:spcAft>
        <a:buFont typeface="Wingdings 3" pitchFamily="18" charset="2"/>
        <a:buChar char="Ò"/>
        <a:tabLst>
          <a:tab pos="393700" algn="l"/>
          <a:tab pos="787400" algn="l"/>
          <a:tab pos="1181100" algn="l"/>
          <a:tab pos="1574800" algn="l"/>
        </a:tabLst>
        <a:defRPr sz="1400">
          <a:solidFill>
            <a:schemeClr val="tx1"/>
          </a:solidFill>
          <a:latin typeface="+mn-lt"/>
          <a:cs typeface="+mn-cs"/>
        </a:defRPr>
      </a:lvl6pPr>
      <a:lvl7pPr marL="2486025" indent="-392113" algn="l" rtl="0" fontAlgn="base">
        <a:lnSpc>
          <a:spcPct val="120000"/>
        </a:lnSpc>
        <a:spcBef>
          <a:spcPct val="0"/>
        </a:spcBef>
        <a:spcAft>
          <a:spcPct val="0"/>
        </a:spcAft>
        <a:buFont typeface="Wingdings 3" pitchFamily="18" charset="2"/>
        <a:buChar char="Ò"/>
        <a:tabLst>
          <a:tab pos="393700" algn="l"/>
          <a:tab pos="787400" algn="l"/>
          <a:tab pos="1181100" algn="l"/>
          <a:tab pos="1574800" algn="l"/>
        </a:tabLst>
        <a:defRPr sz="1400">
          <a:solidFill>
            <a:schemeClr val="tx1"/>
          </a:solidFill>
          <a:latin typeface="+mn-lt"/>
          <a:cs typeface="+mn-cs"/>
        </a:defRPr>
      </a:lvl7pPr>
      <a:lvl8pPr marL="2943225" indent="-392113" algn="l" rtl="0" fontAlgn="base">
        <a:lnSpc>
          <a:spcPct val="120000"/>
        </a:lnSpc>
        <a:spcBef>
          <a:spcPct val="0"/>
        </a:spcBef>
        <a:spcAft>
          <a:spcPct val="0"/>
        </a:spcAft>
        <a:buFont typeface="Wingdings 3" pitchFamily="18" charset="2"/>
        <a:buChar char="Ò"/>
        <a:tabLst>
          <a:tab pos="393700" algn="l"/>
          <a:tab pos="787400" algn="l"/>
          <a:tab pos="1181100" algn="l"/>
          <a:tab pos="1574800" algn="l"/>
        </a:tabLst>
        <a:defRPr sz="1400">
          <a:solidFill>
            <a:schemeClr val="tx1"/>
          </a:solidFill>
          <a:latin typeface="+mn-lt"/>
          <a:cs typeface="+mn-cs"/>
        </a:defRPr>
      </a:lvl8pPr>
      <a:lvl9pPr marL="3400425" indent="-392113" algn="l" rtl="0" fontAlgn="base">
        <a:lnSpc>
          <a:spcPct val="120000"/>
        </a:lnSpc>
        <a:spcBef>
          <a:spcPct val="0"/>
        </a:spcBef>
        <a:spcAft>
          <a:spcPct val="0"/>
        </a:spcAft>
        <a:buFont typeface="Wingdings 3" pitchFamily="18" charset="2"/>
        <a:buChar char="Ò"/>
        <a:tabLst>
          <a:tab pos="393700" algn="l"/>
          <a:tab pos="787400" algn="l"/>
          <a:tab pos="1181100" algn="l"/>
          <a:tab pos="1574800" algn="l"/>
        </a:tabLst>
        <a:defRPr sz="14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79206" y="336925"/>
            <a:ext cx="5109563" cy="50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e-DE" dirty="0"/>
              <a:t>Titelmasterformat Klicken</a:t>
            </a:r>
          </a:p>
        </p:txBody>
      </p:sp>
      <p:sp>
        <p:nvSpPr>
          <p:cNvPr id="1027" name="Rectangle 3"/>
          <p:cNvSpPr>
            <a:spLocks noGrp="1" noChangeArrowheads="1"/>
          </p:cNvSpPr>
          <p:nvPr>
            <p:ph type="body" idx="1"/>
          </p:nvPr>
        </p:nvSpPr>
        <p:spPr bwMode="gray">
          <a:xfrm>
            <a:off x="1062909" y="1346260"/>
            <a:ext cx="7726789" cy="46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30" name="Rectangle 6"/>
          <p:cNvSpPr>
            <a:spLocks noGrp="1" noChangeArrowheads="1"/>
          </p:cNvSpPr>
          <p:nvPr>
            <p:ph type="sldNum" sz="quarter" idx="4"/>
          </p:nvPr>
        </p:nvSpPr>
        <p:spPr bwMode="gray">
          <a:xfrm>
            <a:off x="8143536" y="6429674"/>
            <a:ext cx="646162" cy="35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defTabSz="891859">
              <a:defRPr sz="1026"/>
            </a:lvl1pPr>
          </a:lstStyle>
          <a:p>
            <a:pPr fontAlgn="base">
              <a:spcBef>
                <a:spcPct val="0"/>
              </a:spcBef>
              <a:spcAft>
                <a:spcPct val="0"/>
              </a:spcAft>
              <a:defRPr/>
            </a:pPr>
            <a:fld id="{D87EFF1E-088C-4C91-AC85-8315E9660FDD}" type="slidenum">
              <a:rPr lang="de-DE" smtClean="0">
                <a:solidFill>
                  <a:srgbClr val="000000"/>
                </a:solidFill>
              </a:rPr>
              <a:pPr fontAlgn="base">
                <a:spcBef>
                  <a:spcPct val="0"/>
                </a:spcBef>
                <a:spcAft>
                  <a:spcPct val="0"/>
                </a:spcAft>
                <a:defRPr/>
              </a:pPr>
              <a:t>‹#›</a:t>
            </a:fld>
            <a:endParaRPr lang="de-DE">
              <a:solidFill>
                <a:srgbClr val="000000"/>
              </a:solidFill>
            </a:endParaRPr>
          </a:p>
        </p:txBody>
      </p:sp>
      <p:sp>
        <p:nvSpPr>
          <p:cNvPr id="1029" name="Line 8"/>
          <p:cNvSpPr>
            <a:spLocks noChangeShapeType="1"/>
          </p:cNvSpPr>
          <p:nvPr/>
        </p:nvSpPr>
        <p:spPr bwMode="gray">
          <a:xfrm flipH="1">
            <a:off x="0" y="1086037"/>
            <a:ext cx="9144000" cy="0"/>
          </a:xfrm>
          <a:prstGeom prst="line">
            <a:avLst/>
          </a:prstGeom>
          <a:noFill/>
          <a:ln w="3175">
            <a:solidFill>
              <a:srgbClr val="00A2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710">
              <a:solidFill>
                <a:srgbClr val="000000"/>
              </a:solidFill>
            </a:endParaRPr>
          </a:p>
        </p:txBody>
      </p:sp>
      <p:pic>
        <p:nvPicPr>
          <p:cNvPr id="1033" name="Picture 18" descr="HZG_RGB_mitZusatz in E_300dpi"/>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7312280" y="33623"/>
            <a:ext cx="1800021" cy="48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9" descr="GEMS-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97587" y="603337"/>
            <a:ext cx="1061619" cy="45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1699" y="33624"/>
            <a:ext cx="502727" cy="1008671"/>
          </a:xfrm>
          <a:prstGeom prst="rect">
            <a:avLst/>
          </a:prstGeom>
          <a:noFill/>
          <a:effectLst/>
        </p:spPr>
      </p:pic>
    </p:spTree>
    <p:extLst>
      <p:ext uri="{BB962C8B-B14F-4D97-AF65-F5344CB8AC3E}">
        <p14:creationId xmlns:p14="http://schemas.microsoft.com/office/powerpoint/2010/main" val="2379520149"/>
      </p:ext>
    </p:extLst>
  </p:cSld>
  <p:clrMap bg1="lt1" tx1="dk1" bg2="lt2" tx2="dk2" accent1="accent1" accent2="accent2" accent3="accent3" accent4="accent4" accent5="accent5" accent6="accent6" hlink="hlink" folHlink="folHlink"/>
  <p:sldLayoutIdLst>
    <p:sldLayoutId id="2147483678" r:id="rId1"/>
    <p:sldLayoutId id="2147483680" r:id="rId2"/>
  </p:sldLayoutIdLst>
  <p:hf hdr="0" ftr="0" dt="0"/>
  <p:txStyles>
    <p:titleStyle>
      <a:lvl1pPr algn="ctr" defTabSz="891859" rtl="0" eaLnBrk="0" fontAlgn="base" hangingPunct="0">
        <a:spcBef>
          <a:spcPct val="0"/>
        </a:spcBef>
        <a:spcAft>
          <a:spcPct val="0"/>
        </a:spcAft>
        <a:defRPr sz="2394" b="1">
          <a:solidFill>
            <a:schemeClr val="tx1"/>
          </a:solidFill>
          <a:latin typeface="+mj-lt"/>
          <a:ea typeface="+mj-ea"/>
          <a:cs typeface="+mj-cs"/>
        </a:defRPr>
      </a:lvl1pPr>
      <a:lvl2pPr algn="ctr" defTabSz="891859" rtl="0" eaLnBrk="0" fontAlgn="base" hangingPunct="0">
        <a:spcBef>
          <a:spcPct val="0"/>
        </a:spcBef>
        <a:spcAft>
          <a:spcPct val="0"/>
        </a:spcAft>
        <a:defRPr sz="2394" b="1">
          <a:solidFill>
            <a:schemeClr val="tx1"/>
          </a:solidFill>
          <a:latin typeface="Arial" charset="0"/>
          <a:cs typeface="Arial" charset="0"/>
        </a:defRPr>
      </a:lvl2pPr>
      <a:lvl3pPr algn="ctr" defTabSz="891859" rtl="0" eaLnBrk="0" fontAlgn="base" hangingPunct="0">
        <a:spcBef>
          <a:spcPct val="0"/>
        </a:spcBef>
        <a:spcAft>
          <a:spcPct val="0"/>
        </a:spcAft>
        <a:defRPr sz="2394" b="1">
          <a:solidFill>
            <a:schemeClr val="tx1"/>
          </a:solidFill>
          <a:latin typeface="Arial" charset="0"/>
          <a:cs typeface="Arial" charset="0"/>
        </a:defRPr>
      </a:lvl3pPr>
      <a:lvl4pPr algn="ctr" defTabSz="891859" rtl="0" eaLnBrk="0" fontAlgn="base" hangingPunct="0">
        <a:spcBef>
          <a:spcPct val="0"/>
        </a:spcBef>
        <a:spcAft>
          <a:spcPct val="0"/>
        </a:spcAft>
        <a:defRPr sz="2394" b="1">
          <a:solidFill>
            <a:schemeClr val="tx1"/>
          </a:solidFill>
          <a:latin typeface="Arial" charset="0"/>
          <a:cs typeface="Arial" charset="0"/>
        </a:defRPr>
      </a:lvl4pPr>
      <a:lvl5pPr algn="ctr" defTabSz="891859" rtl="0" eaLnBrk="0" fontAlgn="base" hangingPunct="0">
        <a:spcBef>
          <a:spcPct val="0"/>
        </a:spcBef>
        <a:spcAft>
          <a:spcPct val="0"/>
        </a:spcAft>
        <a:defRPr sz="2394" b="1">
          <a:solidFill>
            <a:schemeClr val="tx1"/>
          </a:solidFill>
          <a:latin typeface="Arial" charset="0"/>
          <a:cs typeface="Arial" charset="0"/>
        </a:defRPr>
      </a:lvl5pPr>
      <a:lvl6pPr marL="390952" algn="ctr" defTabSz="891859" rtl="0" fontAlgn="base">
        <a:spcBef>
          <a:spcPct val="0"/>
        </a:spcBef>
        <a:spcAft>
          <a:spcPct val="0"/>
        </a:spcAft>
        <a:defRPr sz="2394" b="1">
          <a:solidFill>
            <a:schemeClr val="tx1"/>
          </a:solidFill>
          <a:latin typeface="Arial" charset="0"/>
          <a:cs typeface="Arial" charset="0"/>
        </a:defRPr>
      </a:lvl6pPr>
      <a:lvl7pPr marL="781903" algn="ctr" defTabSz="891859" rtl="0" fontAlgn="base">
        <a:spcBef>
          <a:spcPct val="0"/>
        </a:spcBef>
        <a:spcAft>
          <a:spcPct val="0"/>
        </a:spcAft>
        <a:defRPr sz="2394" b="1">
          <a:solidFill>
            <a:schemeClr val="tx1"/>
          </a:solidFill>
          <a:latin typeface="Arial" charset="0"/>
          <a:cs typeface="Arial" charset="0"/>
        </a:defRPr>
      </a:lvl7pPr>
      <a:lvl8pPr marL="1172855" algn="ctr" defTabSz="891859" rtl="0" fontAlgn="base">
        <a:spcBef>
          <a:spcPct val="0"/>
        </a:spcBef>
        <a:spcAft>
          <a:spcPct val="0"/>
        </a:spcAft>
        <a:defRPr sz="2394" b="1">
          <a:solidFill>
            <a:schemeClr val="tx1"/>
          </a:solidFill>
          <a:latin typeface="Arial" charset="0"/>
          <a:cs typeface="Arial" charset="0"/>
        </a:defRPr>
      </a:lvl8pPr>
      <a:lvl9pPr marL="1563807" algn="ctr" defTabSz="891859" rtl="0" fontAlgn="base">
        <a:spcBef>
          <a:spcPct val="0"/>
        </a:spcBef>
        <a:spcAft>
          <a:spcPct val="0"/>
        </a:spcAft>
        <a:defRPr sz="2394" b="1">
          <a:solidFill>
            <a:schemeClr val="tx1"/>
          </a:solidFill>
          <a:latin typeface="Arial" charset="0"/>
          <a:cs typeface="Arial" charset="0"/>
        </a:defRPr>
      </a:lvl9pPr>
    </p:titleStyle>
    <p:bodyStyle>
      <a:lvl1pPr marL="293214" indent="-293214" algn="l" defTabSz="891859" rtl="0" eaLnBrk="0" fontAlgn="base" hangingPunct="0">
        <a:lnSpc>
          <a:spcPct val="120000"/>
        </a:lnSpc>
        <a:spcBef>
          <a:spcPct val="0"/>
        </a:spcBef>
        <a:spcAft>
          <a:spcPct val="0"/>
        </a:spcAft>
        <a:tabLst>
          <a:tab pos="384165" algn="l"/>
          <a:tab pos="768329" algn="l"/>
          <a:tab pos="1152494" algn="l"/>
          <a:tab pos="1536657" algn="l"/>
        </a:tabLst>
        <a:defRPr sz="1368">
          <a:solidFill>
            <a:schemeClr val="tx1"/>
          </a:solidFill>
          <a:latin typeface="+mn-lt"/>
          <a:ea typeface="+mn-ea"/>
          <a:cs typeface="+mn-cs"/>
        </a:defRPr>
      </a:lvl1pPr>
      <a:lvl2pPr marL="381450" indent="-380092" algn="l" defTabSz="891859" rtl="0" eaLnBrk="0" fontAlgn="base" hangingPunct="0">
        <a:lnSpc>
          <a:spcPct val="120000"/>
        </a:lnSpc>
        <a:spcBef>
          <a:spcPct val="0"/>
        </a:spcBef>
        <a:spcAft>
          <a:spcPct val="0"/>
        </a:spcAft>
        <a:buFont typeface="Wingdings 3" pitchFamily="18" charset="2"/>
        <a:buChar char="Ò"/>
        <a:tabLst>
          <a:tab pos="384165" algn="l"/>
          <a:tab pos="768329" algn="l"/>
          <a:tab pos="1152494" algn="l"/>
          <a:tab pos="1536657" algn="l"/>
        </a:tabLst>
        <a:defRPr sz="1368">
          <a:solidFill>
            <a:schemeClr val="tx1"/>
          </a:solidFill>
          <a:latin typeface="+mn-lt"/>
          <a:cs typeface="+mn-cs"/>
        </a:defRPr>
      </a:lvl2pPr>
      <a:lvl3pPr marL="765614" indent="-382807" algn="l" defTabSz="891859" rtl="0" eaLnBrk="0" fontAlgn="base" hangingPunct="0">
        <a:lnSpc>
          <a:spcPct val="120000"/>
        </a:lnSpc>
        <a:spcBef>
          <a:spcPct val="0"/>
        </a:spcBef>
        <a:spcAft>
          <a:spcPct val="0"/>
        </a:spcAft>
        <a:buFont typeface="Wingdings 3" pitchFamily="18" charset="2"/>
        <a:buChar char="Ò"/>
        <a:tabLst>
          <a:tab pos="384165" algn="l"/>
          <a:tab pos="768329" algn="l"/>
          <a:tab pos="1152494" algn="l"/>
          <a:tab pos="1536657" algn="l"/>
        </a:tabLst>
        <a:defRPr sz="1368">
          <a:solidFill>
            <a:schemeClr val="tx1"/>
          </a:solidFill>
          <a:latin typeface="+mn-lt"/>
          <a:cs typeface="+mn-cs"/>
        </a:defRPr>
      </a:lvl3pPr>
      <a:lvl4pPr marL="1149779" indent="-382807" algn="l" defTabSz="891859" rtl="0" eaLnBrk="0" fontAlgn="base" hangingPunct="0">
        <a:lnSpc>
          <a:spcPct val="120000"/>
        </a:lnSpc>
        <a:spcBef>
          <a:spcPct val="0"/>
        </a:spcBef>
        <a:spcAft>
          <a:spcPct val="0"/>
        </a:spcAft>
        <a:buFont typeface="Wingdings 3" pitchFamily="18" charset="2"/>
        <a:buChar char="Ò"/>
        <a:tabLst>
          <a:tab pos="384165" algn="l"/>
          <a:tab pos="768329" algn="l"/>
          <a:tab pos="1152494" algn="l"/>
          <a:tab pos="1536657" algn="l"/>
        </a:tabLst>
        <a:defRPr sz="1368">
          <a:solidFill>
            <a:schemeClr val="tx1"/>
          </a:solidFill>
          <a:latin typeface="+mn-lt"/>
          <a:cs typeface="+mn-cs"/>
        </a:defRPr>
      </a:lvl4pPr>
      <a:lvl5pPr marL="1533943" indent="-382807" algn="l" defTabSz="891859" rtl="0" eaLnBrk="0" fontAlgn="base" hangingPunct="0">
        <a:lnSpc>
          <a:spcPct val="120000"/>
        </a:lnSpc>
        <a:spcBef>
          <a:spcPct val="0"/>
        </a:spcBef>
        <a:spcAft>
          <a:spcPct val="0"/>
        </a:spcAft>
        <a:buFont typeface="Wingdings 3" pitchFamily="18" charset="2"/>
        <a:buChar char="Ò"/>
        <a:tabLst>
          <a:tab pos="384165" algn="l"/>
          <a:tab pos="768329" algn="l"/>
          <a:tab pos="1152494" algn="l"/>
          <a:tab pos="1536657" algn="l"/>
        </a:tabLst>
        <a:defRPr sz="1368">
          <a:solidFill>
            <a:schemeClr val="tx1"/>
          </a:solidFill>
          <a:latin typeface="+mn-lt"/>
          <a:cs typeface="+mn-cs"/>
        </a:defRPr>
      </a:lvl5pPr>
      <a:lvl6pPr marL="1924894" indent="-382807" algn="l" defTabSz="891859" rtl="0" fontAlgn="base">
        <a:lnSpc>
          <a:spcPct val="120000"/>
        </a:lnSpc>
        <a:spcBef>
          <a:spcPct val="0"/>
        </a:spcBef>
        <a:spcAft>
          <a:spcPct val="0"/>
        </a:spcAft>
        <a:buFont typeface="Wingdings 3" pitchFamily="18" charset="2"/>
        <a:buChar char="Ò"/>
        <a:tabLst>
          <a:tab pos="384165" algn="l"/>
          <a:tab pos="768329" algn="l"/>
          <a:tab pos="1152494" algn="l"/>
          <a:tab pos="1536657" algn="l"/>
        </a:tabLst>
        <a:defRPr sz="1368">
          <a:solidFill>
            <a:schemeClr val="tx1"/>
          </a:solidFill>
          <a:latin typeface="+mn-lt"/>
          <a:cs typeface="+mn-cs"/>
        </a:defRPr>
      </a:lvl6pPr>
      <a:lvl7pPr marL="2315846" indent="-382807" algn="l" defTabSz="891859" rtl="0" fontAlgn="base">
        <a:lnSpc>
          <a:spcPct val="120000"/>
        </a:lnSpc>
        <a:spcBef>
          <a:spcPct val="0"/>
        </a:spcBef>
        <a:spcAft>
          <a:spcPct val="0"/>
        </a:spcAft>
        <a:buFont typeface="Wingdings 3" pitchFamily="18" charset="2"/>
        <a:buChar char="Ò"/>
        <a:tabLst>
          <a:tab pos="384165" algn="l"/>
          <a:tab pos="768329" algn="l"/>
          <a:tab pos="1152494" algn="l"/>
          <a:tab pos="1536657" algn="l"/>
        </a:tabLst>
        <a:defRPr sz="1368">
          <a:solidFill>
            <a:schemeClr val="tx1"/>
          </a:solidFill>
          <a:latin typeface="+mn-lt"/>
          <a:cs typeface="+mn-cs"/>
        </a:defRPr>
      </a:lvl7pPr>
      <a:lvl8pPr marL="2706798" indent="-382807" algn="l" defTabSz="891859" rtl="0" fontAlgn="base">
        <a:lnSpc>
          <a:spcPct val="120000"/>
        </a:lnSpc>
        <a:spcBef>
          <a:spcPct val="0"/>
        </a:spcBef>
        <a:spcAft>
          <a:spcPct val="0"/>
        </a:spcAft>
        <a:buFont typeface="Wingdings 3" pitchFamily="18" charset="2"/>
        <a:buChar char="Ò"/>
        <a:tabLst>
          <a:tab pos="384165" algn="l"/>
          <a:tab pos="768329" algn="l"/>
          <a:tab pos="1152494" algn="l"/>
          <a:tab pos="1536657" algn="l"/>
        </a:tabLst>
        <a:defRPr sz="1368">
          <a:solidFill>
            <a:schemeClr val="tx1"/>
          </a:solidFill>
          <a:latin typeface="+mn-lt"/>
          <a:cs typeface="+mn-cs"/>
        </a:defRPr>
      </a:lvl8pPr>
      <a:lvl9pPr marL="3097749" indent="-382807" algn="l" defTabSz="891859" rtl="0" fontAlgn="base">
        <a:lnSpc>
          <a:spcPct val="120000"/>
        </a:lnSpc>
        <a:spcBef>
          <a:spcPct val="0"/>
        </a:spcBef>
        <a:spcAft>
          <a:spcPct val="0"/>
        </a:spcAft>
        <a:buFont typeface="Wingdings 3" pitchFamily="18" charset="2"/>
        <a:buChar char="Ò"/>
        <a:tabLst>
          <a:tab pos="384165" algn="l"/>
          <a:tab pos="768329" algn="l"/>
          <a:tab pos="1152494" algn="l"/>
          <a:tab pos="1536657" algn="l"/>
        </a:tabLst>
        <a:defRPr sz="1368">
          <a:solidFill>
            <a:schemeClr val="tx1"/>
          </a:solidFill>
          <a:latin typeface="+mn-lt"/>
          <a:cs typeface="+mn-cs"/>
        </a:defRPr>
      </a:lvl9pPr>
    </p:bodyStyle>
    <p:otherStyle>
      <a:defPPr>
        <a:defRPr lang="en-US"/>
      </a:defPPr>
      <a:lvl1pPr marL="0" algn="l" defTabSz="781903" rtl="0" eaLnBrk="1" latinLnBrk="0" hangingPunct="1">
        <a:defRPr sz="1539" kern="1200">
          <a:solidFill>
            <a:schemeClr val="tx1"/>
          </a:solidFill>
          <a:latin typeface="+mn-lt"/>
          <a:ea typeface="+mn-ea"/>
          <a:cs typeface="+mn-cs"/>
        </a:defRPr>
      </a:lvl1pPr>
      <a:lvl2pPr marL="390952" algn="l" defTabSz="781903" rtl="0" eaLnBrk="1" latinLnBrk="0" hangingPunct="1">
        <a:defRPr sz="1539" kern="1200">
          <a:solidFill>
            <a:schemeClr val="tx1"/>
          </a:solidFill>
          <a:latin typeface="+mn-lt"/>
          <a:ea typeface="+mn-ea"/>
          <a:cs typeface="+mn-cs"/>
        </a:defRPr>
      </a:lvl2pPr>
      <a:lvl3pPr marL="781903" algn="l" defTabSz="781903" rtl="0" eaLnBrk="1" latinLnBrk="0" hangingPunct="1">
        <a:defRPr sz="1539" kern="1200">
          <a:solidFill>
            <a:schemeClr val="tx1"/>
          </a:solidFill>
          <a:latin typeface="+mn-lt"/>
          <a:ea typeface="+mn-ea"/>
          <a:cs typeface="+mn-cs"/>
        </a:defRPr>
      </a:lvl3pPr>
      <a:lvl4pPr marL="1172855" algn="l" defTabSz="781903" rtl="0" eaLnBrk="1" latinLnBrk="0" hangingPunct="1">
        <a:defRPr sz="1539" kern="1200">
          <a:solidFill>
            <a:schemeClr val="tx1"/>
          </a:solidFill>
          <a:latin typeface="+mn-lt"/>
          <a:ea typeface="+mn-ea"/>
          <a:cs typeface="+mn-cs"/>
        </a:defRPr>
      </a:lvl4pPr>
      <a:lvl5pPr marL="1563807" algn="l" defTabSz="781903" rtl="0" eaLnBrk="1" latinLnBrk="0" hangingPunct="1">
        <a:defRPr sz="1539" kern="1200">
          <a:solidFill>
            <a:schemeClr val="tx1"/>
          </a:solidFill>
          <a:latin typeface="+mn-lt"/>
          <a:ea typeface="+mn-ea"/>
          <a:cs typeface="+mn-cs"/>
        </a:defRPr>
      </a:lvl5pPr>
      <a:lvl6pPr marL="1954759" algn="l" defTabSz="781903" rtl="0" eaLnBrk="1" latinLnBrk="0" hangingPunct="1">
        <a:defRPr sz="1539" kern="1200">
          <a:solidFill>
            <a:schemeClr val="tx1"/>
          </a:solidFill>
          <a:latin typeface="+mn-lt"/>
          <a:ea typeface="+mn-ea"/>
          <a:cs typeface="+mn-cs"/>
        </a:defRPr>
      </a:lvl6pPr>
      <a:lvl7pPr marL="2345710" algn="l" defTabSz="781903" rtl="0" eaLnBrk="1" latinLnBrk="0" hangingPunct="1">
        <a:defRPr sz="1539" kern="1200">
          <a:solidFill>
            <a:schemeClr val="tx1"/>
          </a:solidFill>
          <a:latin typeface="+mn-lt"/>
          <a:ea typeface="+mn-ea"/>
          <a:cs typeface="+mn-cs"/>
        </a:defRPr>
      </a:lvl7pPr>
      <a:lvl8pPr marL="2736662" algn="l" defTabSz="781903" rtl="0" eaLnBrk="1" latinLnBrk="0" hangingPunct="1">
        <a:defRPr sz="1539" kern="1200">
          <a:solidFill>
            <a:schemeClr val="tx1"/>
          </a:solidFill>
          <a:latin typeface="+mn-lt"/>
          <a:ea typeface="+mn-ea"/>
          <a:cs typeface="+mn-cs"/>
        </a:defRPr>
      </a:lvl8pPr>
      <a:lvl9pPr marL="3127614" algn="l" defTabSz="781903" rtl="0" eaLnBrk="1" latinLnBrk="0" hangingPunct="1">
        <a:defRPr sz="153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emf"/><Relationship Id="rId21" Type="http://schemas.openxmlformats.org/officeDocument/2006/relationships/image" Target="../media/image28.png"/><Relationship Id="rId7" Type="http://schemas.openxmlformats.org/officeDocument/2006/relationships/image" Target="../media/image14.emf"/><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emf"/><Relationship Id="rId15" Type="http://schemas.openxmlformats.org/officeDocument/2006/relationships/image" Target="../media/image22.png"/><Relationship Id="rId23" Type="http://schemas.openxmlformats.org/officeDocument/2006/relationships/image" Target="../media/image30.jpeg"/><Relationship Id="rId10" Type="http://schemas.openxmlformats.org/officeDocument/2006/relationships/image" Target="../media/image17.emf"/><Relationship Id="rId19" Type="http://schemas.openxmlformats.org/officeDocument/2006/relationships/image" Target="../media/image26.png"/><Relationship Id="rId4" Type="http://schemas.openxmlformats.org/officeDocument/2006/relationships/image" Target="../media/image11.emf"/><Relationship Id="rId9" Type="http://schemas.openxmlformats.org/officeDocument/2006/relationships/image" Target="../media/image16.emf"/><Relationship Id="rId14" Type="http://schemas.openxmlformats.org/officeDocument/2006/relationships/image" Target="../media/image21.png"/><Relationship Id="rId22"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indico.esss.lu.se/event/1306/" TargetMode="External"/><Relationship Id="rId3" Type="http://schemas.openxmlformats.org/officeDocument/2006/relationships/hyperlink" Target="https://indico.esss.lu.se/event/581/" TargetMode="External"/><Relationship Id="rId7" Type="http://schemas.openxmlformats.org/officeDocument/2006/relationships/hyperlink" Target="https://indico.esss.lu.se/event/121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indico.esss.lu.se/event/1087/" TargetMode="External"/><Relationship Id="rId5" Type="http://schemas.openxmlformats.org/officeDocument/2006/relationships/hyperlink" Target="https://indico.esss.lu.se/event/1000/" TargetMode="External"/><Relationship Id="rId4" Type="http://schemas.openxmlformats.org/officeDocument/2006/relationships/hyperlink" Target="https://indico.esss.lu.se/event/91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indico.esss.lu.se/event/1306/attachments/9396/15105/Charge_for_Imaging_and_Engineering_STAP_meeting_-_Fall2019.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editerranean.s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google.com/maps/place/Mediterranean+Restaurant/@55.7029933,13.1904843,15z/data=!4m5!3m4!1s0x0:0xb4c440d46e9598cd!8m2!3d55.7029933!4d13.190484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988840"/>
            <a:ext cx="8640960" cy="2808312"/>
          </a:xfrm>
        </p:spPr>
        <p:txBody>
          <a:bodyPr>
            <a:normAutofit fontScale="90000"/>
          </a:bodyPr>
          <a:lstStyle/>
          <a:p>
            <a:pPr algn="ctr"/>
            <a:r>
              <a:rPr lang="en-US" sz="4000" b="1" dirty="0"/>
              <a:t>STAP meeting for Imaging &amp; Engineering</a:t>
            </a:r>
            <a:br>
              <a:rPr lang="en-US" sz="4000" b="1" dirty="0"/>
            </a:br>
            <a:br>
              <a:rPr lang="en-US" sz="4000" b="1" dirty="0"/>
            </a:br>
            <a:r>
              <a:rPr lang="en-US" sz="4000" dirty="0"/>
              <a:t>15-16 October 2019</a:t>
            </a:r>
            <a:br>
              <a:rPr lang="en-US" sz="4000" dirty="0"/>
            </a:br>
            <a:br>
              <a:rPr lang="en-US" sz="4000" dirty="0"/>
            </a:br>
            <a:r>
              <a:rPr lang="en-US" sz="4400" dirty="0"/>
              <a:t>Welcome</a:t>
            </a:r>
            <a:br>
              <a:rPr lang="en-US" sz="4400" dirty="0"/>
            </a:br>
            <a:r>
              <a:rPr lang="en-US" sz="4400" dirty="0"/>
              <a:t>&amp;</a:t>
            </a:r>
            <a:br>
              <a:rPr lang="en-US" sz="4400" dirty="0"/>
            </a:br>
            <a:r>
              <a:rPr lang="en-US" sz="4400" dirty="0"/>
              <a:t>Organization</a:t>
            </a:r>
            <a:endParaRPr lang="en-GB" sz="4400" dirty="0"/>
          </a:p>
        </p:txBody>
      </p:sp>
      <p:sp>
        <p:nvSpPr>
          <p:cNvPr id="3" name="Subtitle 2"/>
          <p:cNvSpPr>
            <a:spLocks noGrp="1"/>
          </p:cNvSpPr>
          <p:nvPr>
            <p:ph type="subTitle" idx="1"/>
          </p:nvPr>
        </p:nvSpPr>
        <p:spPr>
          <a:xfrm>
            <a:off x="1371600" y="5805264"/>
            <a:ext cx="6400800" cy="1008112"/>
          </a:xfrm>
        </p:spPr>
        <p:txBody>
          <a:bodyPr>
            <a:noAutofit/>
          </a:bodyPr>
          <a:lstStyle/>
          <a:p>
            <a:r>
              <a:rPr lang="en-US" sz="2000" dirty="0">
                <a:solidFill>
                  <a:schemeClr val="bg1"/>
                </a:solidFill>
              </a:rPr>
              <a:t>Premek Beran</a:t>
            </a:r>
          </a:p>
        </p:txBody>
      </p:sp>
      <p:sp>
        <p:nvSpPr>
          <p:cNvPr id="4" name="Rectangle 3"/>
          <p:cNvSpPr/>
          <p:nvPr/>
        </p:nvSpPr>
        <p:spPr>
          <a:xfrm>
            <a:off x="2286000" y="6309320"/>
            <a:ext cx="4572000" cy="603242"/>
          </a:xfrm>
          <a:prstGeom prst="rect">
            <a:avLst/>
          </a:prstGeom>
        </p:spPr>
        <p:txBody>
          <a:bodyPr>
            <a:spAutoFit/>
          </a:bodyPr>
          <a:lstStyle/>
          <a:p>
            <a:pPr algn="ctr">
              <a:lnSpc>
                <a:spcPct val="120000"/>
              </a:lnSpc>
            </a:pPr>
            <a:r>
              <a:rPr lang="en-GB" sz="1600" dirty="0">
                <a:solidFill>
                  <a:srgbClr val="FFFFFF"/>
                </a:solidFill>
              </a:rPr>
              <a:t>www.europeanspallationsource.se</a:t>
            </a:r>
          </a:p>
          <a:p>
            <a:pPr algn="ctr"/>
            <a:endParaRPr lang="en-GB" sz="1400" dirty="0">
              <a:solidFill>
                <a:srgbClr val="FFFFFF"/>
              </a:solidFill>
            </a:endParaRPr>
          </a:p>
        </p:txBody>
      </p:sp>
    </p:spTree>
    <p:extLst>
      <p:ext uri="{BB962C8B-B14F-4D97-AF65-F5344CB8AC3E}">
        <p14:creationId xmlns:p14="http://schemas.microsoft.com/office/powerpoint/2010/main" val="139461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506810" y="1497762"/>
          <a:ext cx="4202343" cy="5299192"/>
        </p:xfrm>
        <a:graphic>
          <a:graphicData uri="http://schemas.openxmlformats.org/drawingml/2006/table">
            <a:tbl>
              <a:tblPr firstRow="1" bandRow="1">
                <a:tableStyleId>{2D5ABB26-0587-4C30-8999-92F81FD0307C}</a:tableStyleId>
              </a:tblPr>
              <a:tblGrid>
                <a:gridCol w="1872077">
                  <a:extLst>
                    <a:ext uri="{9D8B030D-6E8A-4147-A177-3AD203B41FA5}">
                      <a16:colId xmlns:a16="http://schemas.microsoft.com/office/drawing/2014/main" val="20000"/>
                    </a:ext>
                  </a:extLst>
                </a:gridCol>
                <a:gridCol w="2330266">
                  <a:extLst>
                    <a:ext uri="{9D8B030D-6E8A-4147-A177-3AD203B41FA5}">
                      <a16:colId xmlns:a16="http://schemas.microsoft.com/office/drawing/2014/main" val="20001"/>
                    </a:ext>
                  </a:extLst>
                </a:gridCol>
              </a:tblGrid>
              <a:tr h="393502">
                <a:tc>
                  <a:txBody>
                    <a:bodyPr/>
                    <a:lstStyle/>
                    <a:p>
                      <a:r>
                        <a:rPr lang="en-US" sz="1800" b="0" dirty="0"/>
                        <a:t>ODIN </a:t>
                      </a:r>
                      <a:r>
                        <a:rPr lang="en-US" sz="1400" b="0" dirty="0"/>
                        <a:t>imaging</a:t>
                      </a:r>
                      <a:endParaRPr lang="en-US" sz="1800" b="0" baseline="0" dirty="0"/>
                    </a:p>
                  </a:txBody>
                  <a:tcPr marL="64293" marR="64293" marT="32147" marB="32147">
                    <a:solidFill>
                      <a:srgbClr val="8EB9DC">
                        <a:alpha val="75000"/>
                      </a:srgbClr>
                    </a:solidFill>
                  </a:tcPr>
                </a:tc>
                <a:tc>
                  <a:txBody>
                    <a:bodyPr/>
                    <a:lstStyle/>
                    <a:p>
                      <a:endParaRPr lang="en-US" sz="1100" b="0" dirty="0"/>
                    </a:p>
                  </a:txBody>
                  <a:tcPr marL="64293" marR="64293" marT="32147" marB="32147">
                    <a:solidFill>
                      <a:srgbClr val="8EB9DC">
                        <a:alpha val="75000"/>
                      </a:srgbClr>
                    </a:solidFill>
                  </a:tcPr>
                </a:tc>
                <a:extLst>
                  <a:ext uri="{0D108BD9-81ED-4DB2-BD59-A6C34878D82A}">
                    <a16:rowId xmlns:a16="http://schemas.microsoft.com/office/drawing/2014/main" val="10000"/>
                  </a:ext>
                </a:extLst>
              </a:tr>
              <a:tr h="393502">
                <a:tc>
                  <a:txBody>
                    <a:bodyPr/>
                    <a:lstStyle/>
                    <a:p>
                      <a:r>
                        <a:rPr lang="en-US" sz="1800" b="0" dirty="0"/>
                        <a:t>SKADI </a:t>
                      </a:r>
                      <a:r>
                        <a:rPr lang="en-US" sz="1400" b="0" dirty="0"/>
                        <a:t>GP-SANS</a:t>
                      </a:r>
                      <a:endParaRPr lang="en-US" sz="1800" b="0" baseline="0" dirty="0"/>
                    </a:p>
                  </a:txBody>
                  <a:tcPr marL="64293" marR="64293" marT="32147" marB="32147">
                    <a:solidFill>
                      <a:srgbClr val="8EB9DC">
                        <a:alpha val="75000"/>
                      </a:srgbClr>
                    </a:solidFill>
                  </a:tcPr>
                </a:tc>
                <a:tc>
                  <a:txBody>
                    <a:bodyPr/>
                    <a:lstStyle/>
                    <a:p>
                      <a:endParaRPr lang="en-US" sz="1100" b="0" dirty="0"/>
                    </a:p>
                  </a:txBody>
                  <a:tcPr marL="64293" marR="64293" marT="32147" marB="32147">
                    <a:solidFill>
                      <a:srgbClr val="8EB9DC">
                        <a:alpha val="75000"/>
                      </a:srgbClr>
                    </a:solidFill>
                  </a:tcPr>
                </a:tc>
                <a:extLst>
                  <a:ext uri="{0D108BD9-81ED-4DB2-BD59-A6C34878D82A}">
                    <a16:rowId xmlns:a16="http://schemas.microsoft.com/office/drawing/2014/main" val="10001"/>
                  </a:ext>
                </a:extLst>
              </a:tr>
              <a:tr h="393502">
                <a:tc>
                  <a:txBody>
                    <a:bodyPr/>
                    <a:lstStyle/>
                    <a:p>
                      <a:r>
                        <a:rPr lang="en-US" sz="1800" b="0" dirty="0"/>
                        <a:t>LOKI </a:t>
                      </a:r>
                      <a:r>
                        <a:rPr lang="en-US" sz="1400" b="0" dirty="0"/>
                        <a:t>Broadband SANS</a:t>
                      </a:r>
                      <a:endParaRPr lang="en-US" sz="1800" b="0" dirty="0"/>
                    </a:p>
                  </a:txBody>
                  <a:tcPr marL="64293" marR="64293" marT="32147" marB="32147">
                    <a:solidFill>
                      <a:srgbClr val="8EB9DC">
                        <a:alpha val="75000"/>
                      </a:srgbClr>
                    </a:solidFill>
                  </a:tcPr>
                </a:tc>
                <a:tc>
                  <a:txBody>
                    <a:bodyPr/>
                    <a:lstStyle/>
                    <a:p>
                      <a:endParaRPr lang="en-US" sz="1100" b="0" dirty="0"/>
                    </a:p>
                  </a:txBody>
                  <a:tcPr marL="64293" marR="64293" marT="32147" marB="32147">
                    <a:solidFill>
                      <a:srgbClr val="8EB9DC">
                        <a:alpha val="75000"/>
                      </a:srgbClr>
                    </a:solidFill>
                  </a:tcPr>
                </a:tc>
                <a:extLst>
                  <a:ext uri="{0D108BD9-81ED-4DB2-BD59-A6C34878D82A}">
                    <a16:rowId xmlns:a16="http://schemas.microsoft.com/office/drawing/2014/main" val="10002"/>
                  </a:ext>
                </a:extLst>
              </a:tr>
              <a:tr h="393502">
                <a:tc>
                  <a:txBody>
                    <a:bodyPr/>
                    <a:lstStyle/>
                    <a:p>
                      <a:r>
                        <a:rPr lang="en-US" sz="1100" b="0" dirty="0"/>
                        <a:t>Surface Scattering</a:t>
                      </a:r>
                    </a:p>
                  </a:txBody>
                  <a:tcPr marL="64293" marR="64293" marT="32147" marB="32147">
                    <a:solidFill>
                      <a:srgbClr val="8EB9DC">
                        <a:alpha val="50000"/>
                      </a:srgbClr>
                    </a:solidFill>
                  </a:tcPr>
                </a:tc>
                <a:tc>
                  <a:txBody>
                    <a:bodyPr/>
                    <a:lstStyle/>
                    <a:p>
                      <a:endParaRPr lang="en-US" sz="1100" b="0" dirty="0"/>
                    </a:p>
                  </a:txBody>
                  <a:tcPr marL="64293" marR="64293" marT="32147" marB="32147">
                    <a:solidFill>
                      <a:srgbClr val="8EB9DC">
                        <a:alpha val="50000"/>
                      </a:srgbClr>
                    </a:solidFill>
                  </a:tcPr>
                </a:tc>
                <a:extLst>
                  <a:ext uri="{0D108BD9-81ED-4DB2-BD59-A6C34878D82A}">
                    <a16:rowId xmlns:a16="http://schemas.microsoft.com/office/drawing/2014/main" val="10003"/>
                  </a:ext>
                </a:extLst>
              </a:tr>
              <a:tr h="393502">
                <a:tc>
                  <a:txBody>
                    <a:bodyPr/>
                    <a:lstStyle/>
                    <a:p>
                      <a:r>
                        <a:rPr lang="en-US" sz="1800" b="0" dirty="0"/>
                        <a:t>FREIA </a:t>
                      </a:r>
                      <a:r>
                        <a:rPr lang="en-US" sz="1400" b="0" dirty="0"/>
                        <a:t>Hor. Refl.</a:t>
                      </a:r>
                      <a:endParaRPr lang="en-US" sz="1800" b="0" baseline="0" dirty="0"/>
                    </a:p>
                  </a:txBody>
                  <a:tcPr marL="64293" marR="64293" marT="32147" marB="32147">
                    <a:solidFill>
                      <a:srgbClr val="8EB9DC">
                        <a:alpha val="75000"/>
                      </a:srgbClr>
                    </a:solidFill>
                  </a:tcPr>
                </a:tc>
                <a:tc>
                  <a:txBody>
                    <a:bodyPr/>
                    <a:lstStyle/>
                    <a:p>
                      <a:endParaRPr lang="en-US" sz="1100" b="0" dirty="0"/>
                    </a:p>
                  </a:txBody>
                  <a:tcPr marL="64293" marR="64293" marT="32147" marB="32147">
                    <a:solidFill>
                      <a:srgbClr val="8EB9DC">
                        <a:alpha val="75000"/>
                      </a:srgbClr>
                    </a:solidFill>
                  </a:tcPr>
                </a:tc>
                <a:extLst>
                  <a:ext uri="{0D108BD9-81ED-4DB2-BD59-A6C34878D82A}">
                    <a16:rowId xmlns:a16="http://schemas.microsoft.com/office/drawing/2014/main" val="10004"/>
                  </a:ext>
                </a:extLst>
              </a:tr>
              <a:tr h="393502">
                <a:tc>
                  <a:txBody>
                    <a:bodyPr/>
                    <a:lstStyle/>
                    <a:p>
                      <a:r>
                        <a:rPr lang="en-US" sz="1800" b="0" dirty="0"/>
                        <a:t>ESTIA </a:t>
                      </a:r>
                      <a:r>
                        <a:rPr lang="en-US" sz="1400" b="0" dirty="0"/>
                        <a:t>Ver. Refl.</a:t>
                      </a:r>
                      <a:endParaRPr lang="en-US" sz="1800" b="0" dirty="0"/>
                    </a:p>
                  </a:txBody>
                  <a:tcPr marL="64293" marR="64293" marT="32147" marB="32147">
                    <a:solidFill>
                      <a:srgbClr val="8EB9DC">
                        <a:alpha val="75000"/>
                      </a:srgbClr>
                    </a:solidFill>
                  </a:tcPr>
                </a:tc>
                <a:tc>
                  <a:txBody>
                    <a:bodyPr/>
                    <a:lstStyle/>
                    <a:p>
                      <a:endParaRPr lang="en-US" sz="1100" b="0" dirty="0"/>
                    </a:p>
                  </a:txBody>
                  <a:tcPr marL="64293" marR="64293" marT="32147" marB="32147">
                    <a:solidFill>
                      <a:srgbClr val="8EB9DC">
                        <a:alpha val="75000"/>
                      </a:srgbClr>
                    </a:solidFill>
                  </a:tcPr>
                </a:tc>
                <a:extLst>
                  <a:ext uri="{0D108BD9-81ED-4DB2-BD59-A6C34878D82A}">
                    <a16:rowId xmlns:a16="http://schemas.microsoft.com/office/drawing/2014/main" val="10005"/>
                  </a:ext>
                </a:extLst>
              </a:tr>
              <a:tr h="419740">
                <a:tc>
                  <a:txBody>
                    <a:bodyPr/>
                    <a:lstStyle/>
                    <a:p>
                      <a:r>
                        <a:rPr lang="en-US" sz="1800" b="0" dirty="0"/>
                        <a:t>HEIMDAL </a:t>
                      </a:r>
                      <a:r>
                        <a:rPr lang="en-US" sz="1400" b="0" dirty="0" err="1"/>
                        <a:t>Pow</a:t>
                      </a:r>
                      <a:r>
                        <a:rPr lang="en-US" sz="1400" b="0" dirty="0"/>
                        <a:t>. </a:t>
                      </a:r>
                      <a:r>
                        <a:rPr lang="en-US" sz="1400" b="0" dirty="0" err="1"/>
                        <a:t>Diffr</a:t>
                      </a:r>
                      <a:r>
                        <a:rPr lang="en-US" sz="1400" b="0" dirty="0"/>
                        <a:t>.</a:t>
                      </a:r>
                      <a:endParaRPr lang="en-US" sz="1800" b="0" dirty="0"/>
                    </a:p>
                  </a:txBody>
                  <a:tcPr marL="64293" marR="64293" marT="32147" marB="32147">
                    <a:solidFill>
                      <a:schemeClr val="accent2">
                        <a:lumMod val="40000"/>
                        <a:lumOff val="60000"/>
                        <a:alpha val="75000"/>
                      </a:schemeClr>
                    </a:solidFill>
                  </a:tcPr>
                </a:tc>
                <a:tc>
                  <a:txBody>
                    <a:bodyPr/>
                    <a:lstStyle/>
                    <a:p>
                      <a:endParaRPr lang="en-US" sz="1100" b="0" dirty="0"/>
                    </a:p>
                  </a:txBody>
                  <a:tcPr marL="64293" marR="64293" marT="32147" marB="32147">
                    <a:solidFill>
                      <a:schemeClr val="accent2">
                        <a:lumMod val="40000"/>
                        <a:lumOff val="60000"/>
                        <a:alpha val="75000"/>
                      </a:schemeClr>
                    </a:solidFill>
                  </a:tcPr>
                </a:tc>
                <a:extLst>
                  <a:ext uri="{0D108BD9-81ED-4DB2-BD59-A6C34878D82A}">
                    <a16:rowId xmlns:a16="http://schemas.microsoft.com/office/drawing/2014/main" val="10006"/>
                  </a:ext>
                </a:extLst>
              </a:tr>
              <a:tr h="419740">
                <a:tc>
                  <a:txBody>
                    <a:bodyPr/>
                    <a:lstStyle/>
                    <a:p>
                      <a:r>
                        <a:rPr lang="en-US" sz="1800" b="0" dirty="0"/>
                        <a:t>DREAM </a:t>
                      </a:r>
                      <a:r>
                        <a:rPr lang="en-US" sz="1400" b="0" dirty="0" err="1"/>
                        <a:t>Pow</a:t>
                      </a:r>
                      <a:r>
                        <a:rPr lang="en-US" sz="1400" b="0" dirty="0"/>
                        <a:t>. </a:t>
                      </a:r>
                      <a:r>
                        <a:rPr lang="en-US" sz="1400" b="0" dirty="0" err="1"/>
                        <a:t>Diffr</a:t>
                      </a:r>
                      <a:r>
                        <a:rPr lang="en-US" sz="1400" b="0" dirty="0"/>
                        <a:t>.</a:t>
                      </a:r>
                      <a:endParaRPr lang="en-US" sz="1800" b="0" dirty="0"/>
                    </a:p>
                  </a:txBody>
                  <a:tcPr marL="64293" marR="64293" marT="32147" marB="32147">
                    <a:solidFill>
                      <a:schemeClr val="accent2">
                        <a:lumMod val="40000"/>
                        <a:lumOff val="60000"/>
                        <a:alpha val="75000"/>
                      </a:schemeClr>
                    </a:solidFill>
                  </a:tcPr>
                </a:tc>
                <a:tc>
                  <a:txBody>
                    <a:bodyPr/>
                    <a:lstStyle/>
                    <a:p>
                      <a:endParaRPr lang="en-US" sz="1100" b="0" dirty="0"/>
                    </a:p>
                  </a:txBody>
                  <a:tcPr marL="64293" marR="64293" marT="32147" marB="32147">
                    <a:solidFill>
                      <a:schemeClr val="accent2">
                        <a:lumMod val="40000"/>
                        <a:lumOff val="60000"/>
                        <a:alpha val="75000"/>
                      </a:schemeClr>
                    </a:solidFill>
                  </a:tcPr>
                </a:tc>
                <a:extLst>
                  <a:ext uri="{0D108BD9-81ED-4DB2-BD59-A6C34878D82A}">
                    <a16:rowId xmlns:a16="http://schemas.microsoft.com/office/drawing/2014/main" val="10007"/>
                  </a:ext>
                </a:extLst>
              </a:tr>
              <a:tr h="419740">
                <a:tc>
                  <a:txBody>
                    <a:bodyPr/>
                    <a:lstStyle/>
                    <a:p>
                      <a:r>
                        <a:rPr lang="en-US" sz="1100" b="0" dirty="0"/>
                        <a:t>Monochromatic</a:t>
                      </a:r>
                      <a:r>
                        <a:rPr lang="en-US" sz="1100" b="0" baseline="0" dirty="0"/>
                        <a:t> Powder Diffractometer</a:t>
                      </a:r>
                      <a:endParaRPr lang="en-US" sz="1100" b="0" dirty="0"/>
                    </a:p>
                  </a:txBody>
                  <a:tcPr marL="64293" marR="64293" marT="32147" marB="32147">
                    <a:solidFill>
                      <a:schemeClr val="accent2">
                        <a:lumMod val="40000"/>
                        <a:lumOff val="60000"/>
                        <a:alpha val="49000"/>
                      </a:schemeClr>
                    </a:solidFill>
                  </a:tcPr>
                </a:tc>
                <a:tc>
                  <a:txBody>
                    <a:bodyPr/>
                    <a:lstStyle/>
                    <a:p>
                      <a:endParaRPr lang="en-US" sz="1100" b="0" dirty="0"/>
                    </a:p>
                  </a:txBody>
                  <a:tcPr marL="64293" marR="64293" marT="32147" marB="32147">
                    <a:solidFill>
                      <a:schemeClr val="accent2">
                        <a:lumMod val="40000"/>
                        <a:lumOff val="60000"/>
                        <a:alpha val="49000"/>
                      </a:schemeClr>
                    </a:solidFill>
                  </a:tcPr>
                </a:tc>
                <a:extLst>
                  <a:ext uri="{0D108BD9-81ED-4DB2-BD59-A6C34878D82A}">
                    <a16:rowId xmlns:a16="http://schemas.microsoft.com/office/drawing/2014/main" val="10008"/>
                  </a:ext>
                </a:extLst>
              </a:tr>
              <a:tr h="419740">
                <a:tc>
                  <a:txBody>
                    <a:bodyPr/>
                    <a:lstStyle/>
                    <a:p>
                      <a:r>
                        <a:rPr lang="en-US" sz="1800" b="0" dirty="0"/>
                        <a:t>BEER </a:t>
                      </a:r>
                      <a:r>
                        <a:rPr lang="en-US" sz="1400" b="0" dirty="0"/>
                        <a:t>Eng. </a:t>
                      </a:r>
                      <a:r>
                        <a:rPr lang="en-US" sz="1400" b="0" dirty="0" err="1"/>
                        <a:t>Diffr</a:t>
                      </a:r>
                      <a:r>
                        <a:rPr lang="en-US" sz="1400" b="0" dirty="0"/>
                        <a:t>.</a:t>
                      </a:r>
                      <a:endParaRPr lang="en-US" sz="1800" b="0" dirty="0"/>
                    </a:p>
                  </a:txBody>
                  <a:tcPr marL="64293" marR="64293" marT="32147" marB="32147">
                    <a:solidFill>
                      <a:schemeClr val="accent2">
                        <a:lumMod val="40000"/>
                        <a:lumOff val="60000"/>
                        <a:alpha val="75000"/>
                      </a:schemeClr>
                    </a:solidFill>
                  </a:tcPr>
                </a:tc>
                <a:tc>
                  <a:txBody>
                    <a:bodyPr/>
                    <a:lstStyle/>
                    <a:p>
                      <a:endParaRPr lang="en-US" sz="1100" b="0" dirty="0"/>
                    </a:p>
                  </a:txBody>
                  <a:tcPr marL="64293" marR="64293" marT="32147" marB="32147">
                    <a:solidFill>
                      <a:schemeClr val="accent2">
                        <a:lumMod val="40000"/>
                        <a:lumOff val="60000"/>
                        <a:alpha val="75000"/>
                      </a:schemeClr>
                    </a:solidFill>
                  </a:tcPr>
                </a:tc>
                <a:extLst>
                  <a:ext uri="{0D108BD9-81ED-4DB2-BD59-A6C34878D82A}">
                    <a16:rowId xmlns:a16="http://schemas.microsoft.com/office/drawing/2014/main" val="10009"/>
                  </a:ext>
                </a:extLst>
              </a:tr>
              <a:tr h="419740">
                <a:tc>
                  <a:txBody>
                    <a:bodyPr/>
                    <a:lstStyle/>
                    <a:p>
                      <a:r>
                        <a:rPr lang="en-US" sz="1100" b="0" dirty="0"/>
                        <a:t>Extreme Conditions Diffractometer</a:t>
                      </a:r>
                    </a:p>
                  </a:txBody>
                  <a:tcPr marL="64293" marR="64293" marT="32147" marB="32147">
                    <a:solidFill>
                      <a:schemeClr val="accent2">
                        <a:lumMod val="40000"/>
                        <a:lumOff val="60000"/>
                        <a:alpha val="49000"/>
                      </a:schemeClr>
                    </a:solidFill>
                  </a:tcPr>
                </a:tc>
                <a:tc>
                  <a:txBody>
                    <a:bodyPr/>
                    <a:lstStyle/>
                    <a:p>
                      <a:endParaRPr lang="en-US" sz="1100" b="0" dirty="0"/>
                    </a:p>
                  </a:txBody>
                  <a:tcPr marL="64293" marR="64293" marT="32147" marB="32147">
                    <a:solidFill>
                      <a:schemeClr val="accent2">
                        <a:lumMod val="40000"/>
                        <a:lumOff val="60000"/>
                        <a:alpha val="49000"/>
                      </a:schemeClr>
                    </a:solidFill>
                  </a:tcPr>
                </a:tc>
                <a:extLst>
                  <a:ext uri="{0D108BD9-81ED-4DB2-BD59-A6C34878D82A}">
                    <a16:rowId xmlns:a16="http://schemas.microsoft.com/office/drawing/2014/main" val="10010"/>
                  </a:ext>
                </a:extLst>
              </a:tr>
              <a:tr h="419740">
                <a:tc>
                  <a:txBody>
                    <a:bodyPr/>
                    <a:lstStyle/>
                    <a:p>
                      <a:r>
                        <a:rPr lang="en-US" sz="1800" b="0" dirty="0"/>
                        <a:t>MAGIC </a:t>
                      </a:r>
                      <a:r>
                        <a:rPr lang="en-US" sz="1400" b="0" dirty="0" err="1"/>
                        <a:t>Magn</a:t>
                      </a:r>
                      <a:r>
                        <a:rPr lang="en-US" sz="1400" b="0" dirty="0"/>
                        <a:t>. </a:t>
                      </a:r>
                      <a:r>
                        <a:rPr lang="en-US" sz="1400" b="0" dirty="0" err="1"/>
                        <a:t>Diffr</a:t>
                      </a:r>
                      <a:r>
                        <a:rPr lang="en-US" sz="1400" b="0" dirty="0"/>
                        <a:t>.</a:t>
                      </a:r>
                      <a:endParaRPr lang="en-US" sz="1800" b="0" dirty="0"/>
                    </a:p>
                  </a:txBody>
                  <a:tcPr marL="64293" marR="64293" marT="32147" marB="32147">
                    <a:solidFill>
                      <a:schemeClr val="accent2">
                        <a:lumMod val="40000"/>
                        <a:lumOff val="60000"/>
                        <a:alpha val="75000"/>
                      </a:schemeClr>
                    </a:solidFill>
                  </a:tcPr>
                </a:tc>
                <a:tc>
                  <a:txBody>
                    <a:bodyPr/>
                    <a:lstStyle/>
                    <a:p>
                      <a:endParaRPr lang="en-US" sz="1100" b="0" dirty="0"/>
                    </a:p>
                  </a:txBody>
                  <a:tcPr marL="64293" marR="64293" marT="32147" marB="32147">
                    <a:solidFill>
                      <a:schemeClr val="accent2">
                        <a:lumMod val="40000"/>
                        <a:lumOff val="60000"/>
                        <a:alpha val="75000"/>
                      </a:schemeClr>
                    </a:solidFill>
                  </a:tcPr>
                </a:tc>
                <a:extLst>
                  <a:ext uri="{0D108BD9-81ED-4DB2-BD59-A6C34878D82A}">
                    <a16:rowId xmlns:a16="http://schemas.microsoft.com/office/drawing/2014/main" val="10011"/>
                  </a:ext>
                </a:extLst>
              </a:tr>
              <a:tr h="419740">
                <a:tc>
                  <a:txBody>
                    <a:bodyPr/>
                    <a:lstStyle/>
                    <a:p>
                      <a:r>
                        <a:rPr lang="en-US" sz="1800" b="0" dirty="0"/>
                        <a:t>NMX </a:t>
                      </a:r>
                      <a:r>
                        <a:rPr lang="en-US" sz="1400" b="0" dirty="0" err="1"/>
                        <a:t>Macromol</a:t>
                      </a:r>
                      <a:r>
                        <a:rPr lang="en-US" sz="1400" b="0" dirty="0"/>
                        <a:t>. </a:t>
                      </a:r>
                      <a:r>
                        <a:rPr lang="en-US" sz="1400" b="0" dirty="0" err="1"/>
                        <a:t>Diffr</a:t>
                      </a:r>
                      <a:r>
                        <a:rPr lang="en-US" sz="1400" b="0" dirty="0"/>
                        <a:t>.</a:t>
                      </a:r>
                      <a:endParaRPr lang="en-US" sz="1800" b="0" dirty="0"/>
                    </a:p>
                  </a:txBody>
                  <a:tcPr marL="64293" marR="64293" marT="32147" marB="32147">
                    <a:solidFill>
                      <a:schemeClr val="accent2">
                        <a:lumMod val="40000"/>
                        <a:lumOff val="60000"/>
                        <a:alpha val="75000"/>
                      </a:schemeClr>
                    </a:solidFill>
                  </a:tcPr>
                </a:tc>
                <a:tc>
                  <a:txBody>
                    <a:bodyPr/>
                    <a:lstStyle/>
                    <a:p>
                      <a:endParaRPr lang="en-US" sz="1100" b="0" dirty="0"/>
                    </a:p>
                  </a:txBody>
                  <a:tcPr marL="64293" marR="64293" marT="32147" marB="32147">
                    <a:solidFill>
                      <a:schemeClr val="accent2">
                        <a:lumMod val="40000"/>
                        <a:lumOff val="60000"/>
                        <a:alpha val="75000"/>
                      </a:schemeClr>
                    </a:solidFill>
                  </a:tcPr>
                </a:tc>
                <a:extLst>
                  <a:ext uri="{0D108BD9-81ED-4DB2-BD59-A6C34878D82A}">
                    <a16:rowId xmlns:a16="http://schemas.microsoft.com/office/drawing/2014/main" val="10012"/>
                  </a:ext>
                </a:extLst>
              </a:tr>
            </a:tbl>
          </a:graphicData>
        </a:graphic>
      </p:graphicFrame>
      <p:graphicFrame>
        <p:nvGraphicFramePr>
          <p:cNvPr id="6" name="Table 5"/>
          <p:cNvGraphicFramePr>
            <a:graphicFrameLocks noGrp="1"/>
          </p:cNvGraphicFramePr>
          <p:nvPr>
            <p:extLst/>
          </p:nvPr>
        </p:nvGraphicFramePr>
        <p:xfrm>
          <a:off x="5209751" y="1508431"/>
          <a:ext cx="3736743" cy="3506042"/>
        </p:xfrm>
        <a:graphic>
          <a:graphicData uri="http://schemas.openxmlformats.org/drawingml/2006/table">
            <a:tbl>
              <a:tblPr firstRow="1" bandRow="1">
                <a:tableStyleId>{2D5ABB26-0587-4C30-8999-92F81FD0307C}</a:tableStyleId>
              </a:tblPr>
              <a:tblGrid>
                <a:gridCol w="1725798">
                  <a:extLst>
                    <a:ext uri="{9D8B030D-6E8A-4147-A177-3AD203B41FA5}">
                      <a16:colId xmlns:a16="http://schemas.microsoft.com/office/drawing/2014/main" val="20000"/>
                    </a:ext>
                  </a:extLst>
                </a:gridCol>
                <a:gridCol w="2010945">
                  <a:extLst>
                    <a:ext uri="{9D8B030D-6E8A-4147-A177-3AD203B41FA5}">
                      <a16:colId xmlns:a16="http://schemas.microsoft.com/office/drawing/2014/main" val="20001"/>
                    </a:ext>
                  </a:extLst>
                </a:gridCol>
              </a:tblGrid>
              <a:tr h="400568">
                <a:tc>
                  <a:txBody>
                    <a:bodyPr/>
                    <a:lstStyle/>
                    <a:p>
                      <a:r>
                        <a:rPr lang="en-US" sz="1800" b="0" dirty="0"/>
                        <a:t>CSPEC </a:t>
                      </a:r>
                      <a:r>
                        <a:rPr lang="en-US" sz="1400" b="0" dirty="0" err="1"/>
                        <a:t>Cold</a:t>
                      </a:r>
                      <a:r>
                        <a:rPr lang="en-US" sz="1400" b="0" baseline="0" dirty="0" err="1"/>
                        <a:t>ChopSp</a:t>
                      </a:r>
                      <a:endParaRPr lang="en-US" sz="1800" b="0" dirty="0"/>
                    </a:p>
                  </a:txBody>
                  <a:tcPr marL="64293" marR="64293" marT="32147" marB="32147">
                    <a:solidFill>
                      <a:srgbClr val="CCFFCC">
                        <a:alpha val="75000"/>
                      </a:srgbClr>
                    </a:solidFill>
                  </a:tcPr>
                </a:tc>
                <a:tc>
                  <a:txBody>
                    <a:bodyPr/>
                    <a:lstStyle/>
                    <a:p>
                      <a:endParaRPr lang="en-US" sz="1100" b="0" dirty="0"/>
                    </a:p>
                  </a:txBody>
                  <a:tcPr marL="64293" marR="64293" marT="32147" marB="32147">
                    <a:solidFill>
                      <a:srgbClr val="CCFFCC">
                        <a:alpha val="75000"/>
                      </a:srgbClr>
                    </a:solidFill>
                  </a:tcPr>
                </a:tc>
                <a:extLst>
                  <a:ext uri="{0D108BD9-81ED-4DB2-BD59-A6C34878D82A}">
                    <a16:rowId xmlns:a16="http://schemas.microsoft.com/office/drawing/2014/main" val="10000"/>
                  </a:ext>
                </a:extLst>
              </a:tr>
              <a:tr h="400568">
                <a:tc>
                  <a:txBody>
                    <a:bodyPr/>
                    <a:lstStyle/>
                    <a:p>
                      <a:r>
                        <a:rPr lang="en-US" sz="1100" b="0" dirty="0"/>
                        <a:t>VOR </a:t>
                      </a:r>
                      <a:r>
                        <a:rPr lang="en-US" sz="1100" b="0" dirty="0" err="1"/>
                        <a:t>BroadbandSp</a:t>
                      </a:r>
                      <a:endParaRPr lang="en-US" sz="1100" b="0" dirty="0"/>
                    </a:p>
                  </a:txBody>
                  <a:tcPr marL="64293" marR="64293" marT="32147" marB="32147">
                    <a:solidFill>
                      <a:srgbClr val="CCFFCC">
                        <a:alpha val="75000"/>
                      </a:srgbClr>
                    </a:solidFill>
                  </a:tcPr>
                </a:tc>
                <a:tc>
                  <a:txBody>
                    <a:bodyPr/>
                    <a:lstStyle/>
                    <a:p>
                      <a:endParaRPr lang="en-US" sz="1100" b="0" dirty="0"/>
                    </a:p>
                  </a:txBody>
                  <a:tcPr marL="64293" marR="64293" marT="32147" marB="32147">
                    <a:solidFill>
                      <a:srgbClr val="CCFFCC">
                        <a:alpha val="75000"/>
                      </a:srgbClr>
                    </a:solidFill>
                  </a:tcPr>
                </a:tc>
                <a:extLst>
                  <a:ext uri="{0D108BD9-81ED-4DB2-BD59-A6C34878D82A}">
                    <a16:rowId xmlns:a16="http://schemas.microsoft.com/office/drawing/2014/main" val="10001"/>
                  </a:ext>
                </a:extLst>
              </a:tr>
              <a:tr h="400568">
                <a:tc>
                  <a:txBody>
                    <a:bodyPr/>
                    <a:lstStyle/>
                    <a:p>
                      <a:r>
                        <a:rPr lang="en-US" sz="1800" b="0" dirty="0"/>
                        <a:t>T-REX </a:t>
                      </a:r>
                      <a:r>
                        <a:rPr lang="en-US" sz="1400" b="0" dirty="0" err="1"/>
                        <a:t>ThChopSpec</a:t>
                      </a:r>
                      <a:endParaRPr lang="en-US" sz="1800" b="0" dirty="0"/>
                    </a:p>
                  </a:txBody>
                  <a:tcPr marL="64293" marR="64293" marT="32147" marB="32147">
                    <a:solidFill>
                      <a:srgbClr val="CCFFCC">
                        <a:alpha val="75000"/>
                      </a:srgbClr>
                    </a:solidFill>
                  </a:tcPr>
                </a:tc>
                <a:tc>
                  <a:txBody>
                    <a:bodyPr/>
                    <a:lstStyle/>
                    <a:p>
                      <a:endParaRPr lang="en-US" sz="1100" b="0" dirty="0"/>
                    </a:p>
                  </a:txBody>
                  <a:tcPr marL="64293" marR="64293" marT="32147" marB="32147">
                    <a:solidFill>
                      <a:srgbClr val="CCFFCC">
                        <a:alpha val="75000"/>
                      </a:srgbClr>
                    </a:solidFill>
                  </a:tcPr>
                </a:tc>
                <a:extLst>
                  <a:ext uri="{0D108BD9-81ED-4DB2-BD59-A6C34878D82A}">
                    <a16:rowId xmlns:a16="http://schemas.microsoft.com/office/drawing/2014/main" val="10002"/>
                  </a:ext>
                </a:extLst>
              </a:tr>
              <a:tr h="400568">
                <a:tc>
                  <a:txBody>
                    <a:bodyPr/>
                    <a:lstStyle/>
                    <a:p>
                      <a:r>
                        <a:rPr lang="en-US" sz="1800" b="0" dirty="0"/>
                        <a:t>BIFROST</a:t>
                      </a:r>
                      <a:r>
                        <a:rPr lang="en-US" sz="1400" b="0" baseline="0" dirty="0"/>
                        <a:t> </a:t>
                      </a:r>
                      <a:r>
                        <a:rPr lang="en-US" sz="1400" b="0" baseline="0" dirty="0" err="1"/>
                        <a:t>Xana</a:t>
                      </a:r>
                      <a:r>
                        <a:rPr lang="en-US" sz="1400" b="0" baseline="0" dirty="0"/>
                        <a:t> Spec</a:t>
                      </a:r>
                      <a:endParaRPr lang="en-US" sz="1800" b="0" dirty="0"/>
                    </a:p>
                  </a:txBody>
                  <a:tcPr marL="64293" marR="64293" marT="32147" marB="32147">
                    <a:solidFill>
                      <a:srgbClr val="CCFFCC">
                        <a:alpha val="75000"/>
                      </a:srgbClr>
                    </a:solidFill>
                  </a:tcPr>
                </a:tc>
                <a:tc>
                  <a:txBody>
                    <a:bodyPr/>
                    <a:lstStyle/>
                    <a:p>
                      <a:endParaRPr lang="en-US" sz="1100" b="0" dirty="0"/>
                    </a:p>
                  </a:txBody>
                  <a:tcPr marL="64293" marR="64293" marT="32147" marB="32147">
                    <a:solidFill>
                      <a:srgbClr val="CCFFCC">
                        <a:alpha val="75000"/>
                      </a:srgbClr>
                    </a:solidFill>
                  </a:tcPr>
                </a:tc>
                <a:extLst>
                  <a:ext uri="{0D108BD9-81ED-4DB2-BD59-A6C34878D82A}">
                    <a16:rowId xmlns:a16="http://schemas.microsoft.com/office/drawing/2014/main" val="10003"/>
                  </a:ext>
                </a:extLst>
              </a:tr>
              <a:tr h="370508">
                <a:tc>
                  <a:txBody>
                    <a:bodyPr/>
                    <a:lstStyle/>
                    <a:p>
                      <a:r>
                        <a:rPr lang="en-US" sz="1800" b="0" dirty="0"/>
                        <a:t>VESPA</a:t>
                      </a:r>
                      <a:r>
                        <a:rPr lang="en-US" sz="1400" b="0" dirty="0"/>
                        <a:t> </a:t>
                      </a:r>
                      <a:r>
                        <a:rPr lang="en-US" sz="1400" b="0" dirty="0" err="1"/>
                        <a:t>Vibr.Spec</a:t>
                      </a:r>
                      <a:r>
                        <a:rPr lang="en-US" sz="1400" b="0" dirty="0"/>
                        <a:t>.</a:t>
                      </a:r>
                      <a:endParaRPr lang="en-US" sz="1800" b="0" dirty="0"/>
                    </a:p>
                  </a:txBody>
                  <a:tcPr marL="64293" marR="64293" marT="32147" marB="32147">
                    <a:solidFill>
                      <a:srgbClr val="CCFFCC">
                        <a:alpha val="75000"/>
                      </a:srgbClr>
                    </a:solidFill>
                  </a:tcPr>
                </a:tc>
                <a:tc>
                  <a:txBody>
                    <a:bodyPr/>
                    <a:lstStyle/>
                    <a:p>
                      <a:endParaRPr lang="en-US" sz="1100" b="0" dirty="0"/>
                    </a:p>
                  </a:txBody>
                  <a:tcPr marL="64293" marR="64293" marT="32147" marB="32147">
                    <a:solidFill>
                      <a:srgbClr val="CCFFCC">
                        <a:alpha val="75000"/>
                      </a:srgbClr>
                    </a:solidFill>
                  </a:tcPr>
                </a:tc>
                <a:extLst>
                  <a:ext uri="{0D108BD9-81ED-4DB2-BD59-A6C34878D82A}">
                    <a16:rowId xmlns:a16="http://schemas.microsoft.com/office/drawing/2014/main" val="10004"/>
                  </a:ext>
                </a:extLst>
              </a:tr>
              <a:tr h="400568">
                <a:tc>
                  <a:txBody>
                    <a:bodyPr/>
                    <a:lstStyle/>
                    <a:p>
                      <a:r>
                        <a:rPr lang="en-US" sz="1800" b="0" dirty="0"/>
                        <a:t>MIRACLES</a:t>
                      </a:r>
                      <a:r>
                        <a:rPr lang="en-US" sz="1400" b="0" dirty="0"/>
                        <a:t> </a:t>
                      </a:r>
                      <a:r>
                        <a:rPr lang="en-US" sz="1400" b="0" dirty="0" err="1"/>
                        <a:t>BckScatt</a:t>
                      </a:r>
                      <a:endParaRPr lang="en-US" sz="1800" b="0" dirty="0"/>
                    </a:p>
                  </a:txBody>
                  <a:tcPr marL="64293" marR="64293" marT="32147" marB="32147">
                    <a:solidFill>
                      <a:srgbClr val="CCFFCC">
                        <a:alpha val="75000"/>
                      </a:srgbClr>
                    </a:solidFill>
                  </a:tcPr>
                </a:tc>
                <a:tc>
                  <a:txBody>
                    <a:bodyPr/>
                    <a:lstStyle/>
                    <a:p>
                      <a:endParaRPr lang="en-US" sz="1100" b="0" dirty="0"/>
                    </a:p>
                  </a:txBody>
                  <a:tcPr marL="64293" marR="64293" marT="32147" marB="32147">
                    <a:solidFill>
                      <a:srgbClr val="CCFFCC">
                        <a:alpha val="75000"/>
                      </a:srgbClr>
                    </a:solidFill>
                  </a:tcPr>
                </a:tc>
                <a:extLst>
                  <a:ext uri="{0D108BD9-81ED-4DB2-BD59-A6C34878D82A}">
                    <a16:rowId xmlns:a16="http://schemas.microsoft.com/office/drawing/2014/main" val="10005"/>
                  </a:ext>
                </a:extLst>
              </a:tr>
              <a:tr h="400568">
                <a:tc>
                  <a:txBody>
                    <a:bodyPr/>
                    <a:lstStyle/>
                    <a:p>
                      <a:r>
                        <a:rPr lang="en-US" sz="1100" b="0" dirty="0"/>
                        <a:t>High-Resolution Spin-Echo</a:t>
                      </a:r>
                    </a:p>
                  </a:txBody>
                  <a:tcPr marL="64293" marR="64293" marT="32147" marB="32147">
                    <a:solidFill>
                      <a:srgbClr val="CCFFCC">
                        <a:alpha val="50000"/>
                      </a:srgbClr>
                    </a:solidFill>
                  </a:tcPr>
                </a:tc>
                <a:tc>
                  <a:txBody>
                    <a:bodyPr/>
                    <a:lstStyle/>
                    <a:p>
                      <a:endParaRPr lang="en-US" sz="1100" b="0" dirty="0"/>
                    </a:p>
                  </a:txBody>
                  <a:tcPr marL="64293" marR="64293" marT="32147" marB="32147">
                    <a:solidFill>
                      <a:srgbClr val="CCFFCC">
                        <a:alpha val="50000"/>
                      </a:srgbClr>
                    </a:solidFill>
                  </a:tcPr>
                </a:tc>
                <a:extLst>
                  <a:ext uri="{0D108BD9-81ED-4DB2-BD59-A6C34878D82A}">
                    <a16:rowId xmlns:a16="http://schemas.microsoft.com/office/drawing/2014/main" val="10006"/>
                  </a:ext>
                </a:extLst>
              </a:tr>
              <a:tr h="331558">
                <a:tc>
                  <a:txBody>
                    <a:bodyPr/>
                    <a:lstStyle/>
                    <a:p>
                      <a:r>
                        <a:rPr lang="en-US" sz="1100" b="0" dirty="0"/>
                        <a:t>Wide-Angle Spin-Echo</a:t>
                      </a:r>
                    </a:p>
                  </a:txBody>
                  <a:tcPr marL="64293" marR="64293" marT="32147" marB="32147">
                    <a:solidFill>
                      <a:srgbClr val="CCFFCC">
                        <a:alpha val="50000"/>
                      </a:srgbClr>
                    </a:solidFill>
                  </a:tcPr>
                </a:tc>
                <a:tc>
                  <a:txBody>
                    <a:bodyPr/>
                    <a:lstStyle/>
                    <a:p>
                      <a:endParaRPr lang="en-US" sz="1100" b="0" dirty="0"/>
                    </a:p>
                  </a:txBody>
                  <a:tcPr marL="64293" marR="64293" marT="32147" marB="32147">
                    <a:solidFill>
                      <a:srgbClr val="CCFFCC">
                        <a:alpha val="50000"/>
                      </a:srgbClr>
                    </a:solidFill>
                  </a:tcPr>
                </a:tc>
                <a:extLst>
                  <a:ext uri="{0D108BD9-81ED-4DB2-BD59-A6C34878D82A}">
                    <a16:rowId xmlns:a16="http://schemas.microsoft.com/office/drawing/2014/main" val="10007"/>
                  </a:ext>
                </a:extLst>
              </a:tr>
              <a:tr h="400568">
                <a:tc>
                  <a:txBody>
                    <a:bodyPr/>
                    <a:lstStyle/>
                    <a:p>
                      <a:r>
                        <a:rPr lang="en-US" sz="1100" b="0" dirty="0"/>
                        <a:t>Fundamental &amp; Particle Physics</a:t>
                      </a:r>
                    </a:p>
                  </a:txBody>
                  <a:tcPr marL="64293" marR="64293" marT="32147" marB="32147">
                    <a:solidFill>
                      <a:schemeClr val="bg1">
                        <a:lumMod val="85000"/>
                      </a:schemeClr>
                    </a:solidFill>
                  </a:tcPr>
                </a:tc>
                <a:tc>
                  <a:txBody>
                    <a:bodyPr/>
                    <a:lstStyle/>
                    <a:p>
                      <a:endParaRPr lang="en-US" sz="1100" b="0" dirty="0"/>
                    </a:p>
                  </a:txBody>
                  <a:tcPr marL="64293" marR="64293" marT="32147" marB="32147">
                    <a:solidFill>
                      <a:schemeClr val="bg1">
                        <a:lumMod val="85000"/>
                      </a:schemeClr>
                    </a:solidFill>
                  </a:tcPr>
                </a:tc>
                <a:extLst>
                  <a:ext uri="{0D108BD9-81ED-4DB2-BD59-A6C34878D82A}">
                    <a16:rowId xmlns:a16="http://schemas.microsoft.com/office/drawing/2014/main" val="10008"/>
                  </a:ext>
                </a:extLst>
              </a:tr>
            </a:tbl>
          </a:graphicData>
        </a:graphic>
      </p:graphicFrame>
      <p:sp>
        <p:nvSpPr>
          <p:cNvPr id="87" name="TextBox 86"/>
          <p:cNvSpPr txBox="1"/>
          <p:nvPr/>
        </p:nvSpPr>
        <p:spPr>
          <a:xfrm rot="16200000">
            <a:off x="-979901" y="2493151"/>
            <a:ext cx="2533786" cy="363526"/>
          </a:xfrm>
          <a:prstGeom prst="rect">
            <a:avLst/>
          </a:prstGeom>
          <a:noFill/>
        </p:spPr>
        <p:txBody>
          <a:bodyPr wrap="none" lIns="85689" tIns="42845" rIns="85689" bIns="42845" rtlCol="0">
            <a:spAutoFit/>
          </a:bodyPr>
          <a:lstStyle/>
          <a:p>
            <a:pPr defTabSz="457024"/>
            <a:r>
              <a:rPr lang="en-US" dirty="0">
                <a:solidFill>
                  <a:srgbClr val="496DAC"/>
                </a:solidFill>
                <a:latin typeface="Arial"/>
              </a:rPr>
              <a:t>Large-Scale Structures</a:t>
            </a:r>
          </a:p>
        </p:txBody>
      </p:sp>
      <p:sp>
        <p:nvSpPr>
          <p:cNvPr id="88" name="TextBox 87"/>
          <p:cNvSpPr txBox="1"/>
          <p:nvPr/>
        </p:nvSpPr>
        <p:spPr>
          <a:xfrm rot="16200000">
            <a:off x="-277448" y="5098280"/>
            <a:ext cx="1207965" cy="363526"/>
          </a:xfrm>
          <a:prstGeom prst="rect">
            <a:avLst/>
          </a:prstGeom>
          <a:noFill/>
        </p:spPr>
        <p:txBody>
          <a:bodyPr wrap="none" lIns="85689" tIns="42845" rIns="85689" bIns="42845" rtlCol="0">
            <a:spAutoFit/>
          </a:bodyPr>
          <a:lstStyle/>
          <a:p>
            <a:pPr defTabSz="457024"/>
            <a:r>
              <a:rPr lang="en-US" dirty="0">
                <a:solidFill>
                  <a:srgbClr val="660066"/>
                </a:solidFill>
                <a:latin typeface="Arial"/>
              </a:rPr>
              <a:t>Diffraction</a:t>
            </a:r>
          </a:p>
        </p:txBody>
      </p:sp>
      <p:sp>
        <p:nvSpPr>
          <p:cNvPr id="89" name="TextBox 88"/>
          <p:cNvSpPr txBox="1"/>
          <p:nvPr/>
        </p:nvSpPr>
        <p:spPr>
          <a:xfrm rot="16200000">
            <a:off x="4243697" y="2682275"/>
            <a:ext cx="1571571" cy="363526"/>
          </a:xfrm>
          <a:prstGeom prst="rect">
            <a:avLst/>
          </a:prstGeom>
          <a:noFill/>
        </p:spPr>
        <p:txBody>
          <a:bodyPr wrap="none" lIns="85689" tIns="42845" rIns="85689" bIns="42845" rtlCol="0">
            <a:spAutoFit/>
          </a:bodyPr>
          <a:lstStyle/>
          <a:p>
            <a:pPr defTabSz="457024"/>
            <a:r>
              <a:rPr lang="en-US" dirty="0">
                <a:solidFill>
                  <a:srgbClr val="008000"/>
                </a:solidFill>
                <a:latin typeface="Arial"/>
              </a:rPr>
              <a:t>Spectroscopy</a:t>
            </a:r>
          </a:p>
        </p:txBody>
      </p:sp>
      <p:graphicFrame>
        <p:nvGraphicFramePr>
          <p:cNvPr id="91" name="Table 90"/>
          <p:cNvGraphicFramePr>
            <a:graphicFrameLocks noGrp="1"/>
          </p:cNvGraphicFramePr>
          <p:nvPr>
            <p:extLst/>
          </p:nvPr>
        </p:nvGraphicFramePr>
        <p:xfrm>
          <a:off x="5254759" y="5164091"/>
          <a:ext cx="3959351" cy="1628776"/>
        </p:xfrm>
        <a:graphic>
          <a:graphicData uri="http://schemas.openxmlformats.org/drawingml/2006/table">
            <a:tbl>
              <a:tblPr firstRow="1" bandRow="1">
                <a:tableStyleId>{2D5ABB26-0587-4C30-8999-92F81FD0307C}</a:tableStyleId>
              </a:tblPr>
              <a:tblGrid>
                <a:gridCol w="2149628">
                  <a:extLst>
                    <a:ext uri="{9D8B030D-6E8A-4147-A177-3AD203B41FA5}">
                      <a16:colId xmlns:a16="http://schemas.microsoft.com/office/drawing/2014/main" val="20000"/>
                    </a:ext>
                  </a:extLst>
                </a:gridCol>
                <a:gridCol w="1809723">
                  <a:extLst>
                    <a:ext uri="{9D8B030D-6E8A-4147-A177-3AD203B41FA5}">
                      <a16:colId xmlns:a16="http://schemas.microsoft.com/office/drawing/2014/main" val="20001"/>
                    </a:ext>
                  </a:extLst>
                </a:gridCol>
              </a:tblGrid>
              <a:tr h="407194">
                <a:tc>
                  <a:txBody>
                    <a:bodyPr/>
                    <a:lstStyle/>
                    <a:p>
                      <a:r>
                        <a:rPr lang="en-US" sz="1100" dirty="0"/>
                        <a:t>life sciences</a:t>
                      </a:r>
                      <a:endParaRPr lang="en-US" sz="1100" b="0" dirty="0"/>
                    </a:p>
                  </a:txBody>
                  <a:tcPr marL="64293" marR="64293" marT="32147" marB="32147"/>
                </a:tc>
                <a:tc>
                  <a:txBody>
                    <a:bodyPr/>
                    <a:lstStyle/>
                    <a:p>
                      <a:r>
                        <a:rPr lang="en-US" sz="1100" dirty="0"/>
                        <a:t>magnetism &amp; superconductivity</a:t>
                      </a:r>
                      <a:endParaRPr lang="en-US" sz="1100" b="0" dirty="0"/>
                    </a:p>
                  </a:txBody>
                  <a:tcPr marL="64293" marR="64293" marT="32147" marB="32147"/>
                </a:tc>
                <a:extLst>
                  <a:ext uri="{0D108BD9-81ED-4DB2-BD59-A6C34878D82A}">
                    <a16:rowId xmlns:a16="http://schemas.microsoft.com/office/drawing/2014/main" val="10000"/>
                  </a:ext>
                </a:extLst>
              </a:tr>
              <a:tr h="407194">
                <a:tc>
                  <a:txBody>
                    <a:bodyPr/>
                    <a:lstStyle/>
                    <a:p>
                      <a:r>
                        <a:rPr lang="en-US" sz="1100" dirty="0"/>
                        <a:t>soft condensed matter</a:t>
                      </a:r>
                      <a:endParaRPr lang="en-US" sz="1100" b="0" dirty="0"/>
                    </a:p>
                  </a:txBody>
                  <a:tcPr marL="64293" marR="64293" marT="32147" marB="32147"/>
                </a:tc>
                <a:tc>
                  <a:txBody>
                    <a:bodyPr/>
                    <a:lstStyle/>
                    <a:p>
                      <a:r>
                        <a:rPr lang="en-US" sz="1100" dirty="0"/>
                        <a:t>engineering &amp;</a:t>
                      </a:r>
                      <a:r>
                        <a:rPr lang="en-US" sz="1100" baseline="0" dirty="0"/>
                        <a:t> geo-sciences</a:t>
                      </a:r>
                      <a:endParaRPr lang="en-US" sz="1100" b="0" dirty="0"/>
                    </a:p>
                  </a:txBody>
                  <a:tcPr marL="64293" marR="64293" marT="32147" marB="32147"/>
                </a:tc>
                <a:extLst>
                  <a:ext uri="{0D108BD9-81ED-4DB2-BD59-A6C34878D82A}">
                    <a16:rowId xmlns:a16="http://schemas.microsoft.com/office/drawing/2014/main" val="10001"/>
                  </a:ext>
                </a:extLst>
              </a:tr>
              <a:tr h="407194">
                <a:tc>
                  <a:txBody>
                    <a:bodyPr/>
                    <a:lstStyle/>
                    <a:p>
                      <a:r>
                        <a:rPr lang="en-US" sz="1100" dirty="0"/>
                        <a:t>chemistry of materials</a:t>
                      </a:r>
                      <a:endParaRPr lang="en-US" sz="1100" b="0" dirty="0"/>
                    </a:p>
                  </a:txBody>
                  <a:tcPr marL="64293" marR="64293" marT="32147" marB="32147"/>
                </a:tc>
                <a:tc>
                  <a:txBody>
                    <a:bodyPr/>
                    <a:lstStyle/>
                    <a:p>
                      <a:r>
                        <a:rPr lang="en-US" sz="1100" dirty="0"/>
                        <a:t>archeology &amp; heritage conservation</a:t>
                      </a:r>
                      <a:endParaRPr lang="en-US" sz="1100" b="0" dirty="0"/>
                    </a:p>
                  </a:txBody>
                  <a:tcPr marL="64293" marR="64293" marT="32147" marB="32147"/>
                </a:tc>
                <a:extLst>
                  <a:ext uri="{0D108BD9-81ED-4DB2-BD59-A6C34878D82A}">
                    <a16:rowId xmlns:a16="http://schemas.microsoft.com/office/drawing/2014/main" val="10002"/>
                  </a:ext>
                </a:extLst>
              </a:tr>
              <a:tr h="407194">
                <a:tc>
                  <a:txBody>
                    <a:bodyPr/>
                    <a:lstStyle/>
                    <a:p>
                      <a:r>
                        <a:rPr lang="en-US" sz="1100" dirty="0"/>
                        <a:t>energy research</a:t>
                      </a:r>
                      <a:endParaRPr lang="en-US" sz="1100" b="0" dirty="0"/>
                    </a:p>
                  </a:txBody>
                  <a:tcPr marL="64293" marR="64293" marT="32147" marB="32147"/>
                </a:tc>
                <a:tc>
                  <a:txBody>
                    <a:bodyPr/>
                    <a:lstStyle/>
                    <a:p>
                      <a:r>
                        <a:rPr lang="en-US" sz="1100" dirty="0"/>
                        <a:t>fundamental &amp; particle physics</a:t>
                      </a:r>
                      <a:endParaRPr lang="en-US" sz="1100" b="0" dirty="0"/>
                    </a:p>
                  </a:txBody>
                  <a:tcPr marL="64293" marR="64293" marT="32147" marB="32147"/>
                </a:tc>
                <a:extLst>
                  <a:ext uri="{0D108BD9-81ED-4DB2-BD59-A6C34878D82A}">
                    <a16:rowId xmlns:a16="http://schemas.microsoft.com/office/drawing/2014/main" val="10003"/>
                  </a:ext>
                </a:extLst>
              </a:tr>
            </a:tbl>
          </a:graphicData>
        </a:graphic>
      </p:graphicFrame>
      <p:sp>
        <p:nvSpPr>
          <p:cNvPr id="92" name="Rectangle 91"/>
          <p:cNvSpPr/>
          <p:nvPr/>
        </p:nvSpPr>
        <p:spPr bwMode="auto">
          <a:xfrm>
            <a:off x="4799082" y="5113507"/>
            <a:ext cx="4303603" cy="1721441"/>
          </a:xfrm>
          <a:prstGeom prst="rect">
            <a:avLst/>
          </a:prstGeom>
          <a:noFill/>
          <a:ln w="25400" cap="flat" cmpd="sng" algn="ctr">
            <a:solidFill>
              <a:srgbClr val="000000"/>
            </a:solidFill>
            <a:prstDash val="solid"/>
            <a:round/>
            <a:headEnd type="none" w="med" len="med"/>
            <a:tailEnd type="none" w="med" len="med"/>
          </a:ln>
          <a:effectLst/>
        </p:spPr>
        <p:txBody>
          <a:bodyPr vert="horz" wrap="square" lIns="64144" tIns="32072" rIns="64144" bIns="32072" numCol="1" rtlCol="0" anchor="t" anchorCtr="0" compatLnSpc="1">
            <a:prstTxWarp prst="textNoShape">
              <a:avLst/>
            </a:prstTxWarp>
          </a:bodyPr>
          <a:lstStyle/>
          <a:p>
            <a:pPr algn="ctr" defTabSz="641446" fontAlgn="base">
              <a:spcBef>
                <a:spcPct val="0"/>
              </a:spcBef>
              <a:spcAft>
                <a:spcPct val="0"/>
              </a:spcAft>
            </a:pPr>
            <a:endParaRPr lang="en-US" sz="3000">
              <a:solidFill>
                <a:srgbClr val="000000"/>
              </a:solidFill>
              <a:latin typeface="Gill Sans" charset="0"/>
              <a:ea typeface="ヒラギノ角ゴ ProN W3" charset="-128"/>
              <a:cs typeface="ヒラギノ角ゴ ProN W3" charset="-128"/>
              <a:sym typeface="Gill Sans" charset="0"/>
            </a:endParaRPr>
          </a:p>
        </p:txBody>
      </p:sp>
      <p:grpSp>
        <p:nvGrpSpPr>
          <p:cNvPr id="8" name="Group 7"/>
          <p:cNvGrpSpPr/>
          <p:nvPr/>
        </p:nvGrpSpPr>
        <p:grpSpPr>
          <a:xfrm>
            <a:off x="4838425" y="5113458"/>
            <a:ext cx="2587785" cy="1676011"/>
            <a:chOff x="4838425" y="5113458"/>
            <a:chExt cx="2587785" cy="1676011"/>
          </a:xfrm>
        </p:grpSpPr>
        <p:pic>
          <p:nvPicPr>
            <p:cNvPr id="93" name="Picture 92" descr="archeology_pos_ESS_science_icons_2015.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5568" y="5925469"/>
              <a:ext cx="432000" cy="432000"/>
            </a:xfrm>
            <a:prstGeom prst="rect">
              <a:avLst/>
            </a:prstGeom>
          </p:spPr>
        </p:pic>
        <p:pic>
          <p:nvPicPr>
            <p:cNvPr id="94" name="Picture 93" descr="chemistry_pos_ESS_science_icons_2015.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8425" y="5860645"/>
              <a:ext cx="432000" cy="432000"/>
            </a:xfrm>
            <a:prstGeom prst="rect">
              <a:avLst/>
            </a:prstGeom>
          </p:spPr>
        </p:pic>
        <p:pic>
          <p:nvPicPr>
            <p:cNvPr id="95" name="Picture 94" descr="energy_pos_ESS_science_icons_2015.a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8425" y="6270020"/>
              <a:ext cx="432000" cy="432000"/>
            </a:xfrm>
            <a:prstGeom prst="rect">
              <a:avLst/>
            </a:prstGeom>
          </p:spPr>
        </p:pic>
        <p:pic>
          <p:nvPicPr>
            <p:cNvPr id="96" name="Picture 95" descr="engineering_pos_ESS_science_icons_2015.ai"/>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4210" y="5469662"/>
              <a:ext cx="432000" cy="432000"/>
            </a:xfrm>
            <a:prstGeom prst="rect">
              <a:avLst/>
            </a:prstGeom>
          </p:spPr>
        </p:pic>
        <p:pic>
          <p:nvPicPr>
            <p:cNvPr id="97" name="Picture 96" descr="lifescience_pos_ESS_science_icons_2015.a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8425" y="5113458"/>
              <a:ext cx="432000" cy="432000"/>
            </a:xfrm>
            <a:prstGeom prst="rect">
              <a:avLst/>
            </a:prstGeom>
          </p:spPr>
        </p:pic>
        <p:pic>
          <p:nvPicPr>
            <p:cNvPr id="98" name="Picture 97" descr="magnetism_pos_ESS_science_icons_2015.a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94210" y="5113458"/>
              <a:ext cx="432000" cy="432000"/>
            </a:xfrm>
            <a:prstGeom prst="rect">
              <a:avLst/>
            </a:prstGeom>
          </p:spPr>
        </p:pic>
        <p:pic>
          <p:nvPicPr>
            <p:cNvPr id="99" name="Picture 98" descr="physics_pos_ESS_science_icons_2015.ai"/>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65568" y="6357469"/>
              <a:ext cx="432000" cy="432000"/>
            </a:xfrm>
            <a:prstGeom prst="rect">
              <a:avLst/>
            </a:prstGeom>
          </p:spPr>
        </p:pic>
        <p:pic>
          <p:nvPicPr>
            <p:cNvPr id="100" name="Picture 99" descr="softmatter_pos_ESS_science_icons_2015.ai"/>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38425" y="5456590"/>
              <a:ext cx="432000" cy="432000"/>
            </a:xfrm>
            <a:prstGeom prst="rect">
              <a:avLst/>
            </a:prstGeom>
          </p:spPr>
        </p:pic>
      </p:grpSp>
      <p:grpSp>
        <p:nvGrpSpPr>
          <p:cNvPr id="7" name="Group 6"/>
          <p:cNvGrpSpPr/>
          <p:nvPr/>
        </p:nvGrpSpPr>
        <p:grpSpPr>
          <a:xfrm>
            <a:off x="2387575" y="1474985"/>
            <a:ext cx="2057231" cy="5341187"/>
            <a:chOff x="2387575" y="1474985"/>
            <a:chExt cx="2057231" cy="5341187"/>
          </a:xfrm>
        </p:grpSpPr>
        <p:pic>
          <p:nvPicPr>
            <p:cNvPr id="101" name="Picture 100" descr="archeology_pos_ESS_science_icons_2015.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2806" y="1474985"/>
              <a:ext cx="432000" cy="432000"/>
            </a:xfrm>
            <a:prstGeom prst="rect">
              <a:avLst/>
            </a:prstGeom>
          </p:spPr>
        </p:pic>
        <p:pic>
          <p:nvPicPr>
            <p:cNvPr id="102" name="Picture 101" descr="chemistry_pos_ESS_science_icons_2015.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7575" y="1886795"/>
              <a:ext cx="432000" cy="432000"/>
            </a:xfrm>
            <a:prstGeom prst="rect">
              <a:avLst/>
            </a:prstGeom>
          </p:spPr>
        </p:pic>
        <p:pic>
          <p:nvPicPr>
            <p:cNvPr id="103" name="Picture 102" descr="energy_pos_ESS_science_icons_2015.a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4462" y="1886795"/>
              <a:ext cx="432000" cy="432000"/>
            </a:xfrm>
            <a:prstGeom prst="rect">
              <a:avLst/>
            </a:prstGeom>
          </p:spPr>
        </p:pic>
        <p:pic>
          <p:nvPicPr>
            <p:cNvPr id="104" name="Picture 103" descr="engineering_pos_ESS_science_icons_2015.ai"/>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4462" y="1474985"/>
              <a:ext cx="432000" cy="432000"/>
            </a:xfrm>
            <a:prstGeom prst="rect">
              <a:avLst/>
            </a:prstGeom>
          </p:spPr>
        </p:pic>
        <p:pic>
          <p:nvPicPr>
            <p:cNvPr id="105" name="Picture 104" descr="lifescience_pos_ESS_science_icons_2015.a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7575" y="1474985"/>
              <a:ext cx="432000" cy="432000"/>
            </a:xfrm>
            <a:prstGeom prst="rect">
              <a:avLst/>
            </a:prstGeom>
          </p:spPr>
        </p:pic>
        <p:pic>
          <p:nvPicPr>
            <p:cNvPr id="106" name="Picture 105" descr="magnetism_pos_ESS_science_icons_2015.a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66733" y="1474985"/>
              <a:ext cx="432000" cy="432000"/>
            </a:xfrm>
            <a:prstGeom prst="rect">
              <a:avLst/>
            </a:prstGeom>
          </p:spPr>
        </p:pic>
        <p:pic>
          <p:nvPicPr>
            <p:cNvPr id="107" name="Picture 106" descr="softmatter_pos_ESS_science_icons_2015.ai"/>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84192" y="1474985"/>
              <a:ext cx="432000" cy="432000"/>
            </a:xfrm>
            <a:prstGeom prst="rect">
              <a:avLst/>
            </a:prstGeom>
          </p:spPr>
        </p:pic>
        <p:pic>
          <p:nvPicPr>
            <p:cNvPr id="108" name="Picture 107" descr="magnetism_pos_ESS_science_icons_2015.a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66733" y="1886795"/>
              <a:ext cx="432000" cy="432000"/>
            </a:xfrm>
            <a:prstGeom prst="rect">
              <a:avLst/>
            </a:prstGeom>
          </p:spPr>
        </p:pic>
        <p:pic>
          <p:nvPicPr>
            <p:cNvPr id="109" name="Picture 108" descr="softmatter_pos_ESS_science_icons_2015.ai"/>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84192" y="1886795"/>
              <a:ext cx="432000" cy="432000"/>
            </a:xfrm>
            <a:prstGeom prst="rect">
              <a:avLst/>
            </a:prstGeom>
          </p:spPr>
        </p:pic>
        <p:pic>
          <p:nvPicPr>
            <p:cNvPr id="110" name="Picture 109" descr="lifescience_pos_ESS_science_icons_2015.a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7575" y="2242865"/>
              <a:ext cx="432000" cy="432000"/>
            </a:xfrm>
            <a:prstGeom prst="rect">
              <a:avLst/>
            </a:prstGeom>
          </p:spPr>
        </p:pic>
        <p:pic>
          <p:nvPicPr>
            <p:cNvPr id="111" name="Picture 110" descr="softmatter_pos_ESS_science_icons_2015.ai"/>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84192" y="2242865"/>
              <a:ext cx="432000" cy="432000"/>
            </a:xfrm>
            <a:prstGeom prst="rect">
              <a:avLst/>
            </a:prstGeom>
          </p:spPr>
        </p:pic>
        <p:pic>
          <p:nvPicPr>
            <p:cNvPr id="112" name="Picture 111" descr="lifescience_pos_ESS_science_icons_2015.a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7575" y="2639414"/>
              <a:ext cx="432000" cy="432000"/>
            </a:xfrm>
            <a:prstGeom prst="rect">
              <a:avLst/>
            </a:prstGeom>
          </p:spPr>
        </p:pic>
        <p:pic>
          <p:nvPicPr>
            <p:cNvPr id="113" name="Picture 112" descr="softmatter_pos_ESS_science_icons_2015.ai"/>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84192" y="2639414"/>
              <a:ext cx="432000" cy="432000"/>
            </a:xfrm>
            <a:prstGeom prst="rect">
              <a:avLst/>
            </a:prstGeom>
          </p:spPr>
        </p:pic>
        <p:pic>
          <p:nvPicPr>
            <p:cNvPr id="114" name="Picture 113" descr="lifescience_pos_ESS_science_icons_2015.a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7575" y="3031972"/>
              <a:ext cx="432000" cy="432000"/>
            </a:xfrm>
            <a:prstGeom prst="rect">
              <a:avLst/>
            </a:prstGeom>
          </p:spPr>
        </p:pic>
        <p:pic>
          <p:nvPicPr>
            <p:cNvPr id="115" name="Picture 114" descr="softmatter_pos_ESS_science_icons_2015.ai"/>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84192" y="3031972"/>
              <a:ext cx="432000" cy="432000"/>
            </a:xfrm>
            <a:prstGeom prst="rect">
              <a:avLst/>
            </a:prstGeom>
          </p:spPr>
        </p:pic>
        <p:pic>
          <p:nvPicPr>
            <p:cNvPr id="116" name="Picture 115" descr="chemistry_pos_ESS_science_icons_2015.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6733" y="2639414"/>
              <a:ext cx="432000" cy="432000"/>
            </a:xfrm>
            <a:prstGeom prst="rect">
              <a:avLst/>
            </a:prstGeom>
          </p:spPr>
        </p:pic>
        <p:pic>
          <p:nvPicPr>
            <p:cNvPr id="117" name="Picture 116" descr="chemistry_pos_ESS_science_icons_2015.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6733" y="3031972"/>
              <a:ext cx="432000" cy="432000"/>
            </a:xfrm>
            <a:prstGeom prst="rect">
              <a:avLst/>
            </a:prstGeom>
          </p:spPr>
        </p:pic>
        <p:pic>
          <p:nvPicPr>
            <p:cNvPr id="118" name="Picture 117" descr="chemistry_pos_ESS_science_icons_2015.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4192" y="3439547"/>
              <a:ext cx="432000" cy="432000"/>
            </a:xfrm>
            <a:prstGeom prst="rect">
              <a:avLst/>
            </a:prstGeom>
          </p:spPr>
        </p:pic>
        <p:pic>
          <p:nvPicPr>
            <p:cNvPr id="119" name="Picture 118" descr="chemistry_pos_ESS_science_icons_2015.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7575" y="3869545"/>
              <a:ext cx="432000" cy="432000"/>
            </a:xfrm>
            <a:prstGeom prst="rect">
              <a:avLst/>
            </a:prstGeom>
          </p:spPr>
        </p:pic>
        <p:pic>
          <p:nvPicPr>
            <p:cNvPr id="120" name="Picture 119" descr="chemistry_pos_ESS_science_icons_2015.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4192" y="5954836"/>
              <a:ext cx="432000" cy="432000"/>
            </a:xfrm>
            <a:prstGeom prst="rect">
              <a:avLst/>
            </a:prstGeom>
          </p:spPr>
        </p:pic>
        <p:pic>
          <p:nvPicPr>
            <p:cNvPr id="121" name="Picture 120" descr="chemistry_pos_ESS_science_icons_2015.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4192" y="5136437"/>
              <a:ext cx="432000" cy="432000"/>
            </a:xfrm>
            <a:prstGeom prst="rect">
              <a:avLst/>
            </a:prstGeom>
          </p:spPr>
        </p:pic>
        <p:pic>
          <p:nvPicPr>
            <p:cNvPr id="122" name="Picture 121" descr="chemistry_pos_ESS_science_icons_2015.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7575" y="4714214"/>
              <a:ext cx="432000" cy="432000"/>
            </a:xfrm>
            <a:prstGeom prst="rect">
              <a:avLst/>
            </a:prstGeom>
          </p:spPr>
        </p:pic>
        <p:pic>
          <p:nvPicPr>
            <p:cNvPr id="123" name="Picture 122" descr="chemistry_pos_ESS_science_icons_2015.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4192" y="4268878"/>
              <a:ext cx="432000" cy="432000"/>
            </a:xfrm>
            <a:prstGeom prst="rect">
              <a:avLst/>
            </a:prstGeom>
          </p:spPr>
        </p:pic>
        <p:pic>
          <p:nvPicPr>
            <p:cNvPr id="125" name="Picture 124" descr="magnetism_pos_ESS_science_icons_2015.a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4462" y="2639414"/>
              <a:ext cx="432000" cy="432000"/>
            </a:xfrm>
            <a:prstGeom prst="rect">
              <a:avLst/>
            </a:prstGeom>
          </p:spPr>
        </p:pic>
        <p:pic>
          <p:nvPicPr>
            <p:cNvPr id="126" name="Picture 125" descr="magnetism_pos_ESS_science_icons_2015.a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87575" y="3439547"/>
              <a:ext cx="432000" cy="432000"/>
            </a:xfrm>
            <a:prstGeom prst="rect">
              <a:avLst/>
            </a:prstGeom>
          </p:spPr>
        </p:pic>
        <p:pic>
          <p:nvPicPr>
            <p:cNvPr id="127" name="Picture 126" descr="magnetism_pos_ESS_science_icons_2015.a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4462" y="3869545"/>
              <a:ext cx="432000" cy="432000"/>
            </a:xfrm>
            <a:prstGeom prst="rect">
              <a:avLst/>
            </a:prstGeom>
          </p:spPr>
        </p:pic>
        <p:pic>
          <p:nvPicPr>
            <p:cNvPr id="128" name="Picture 127" descr="magnetism_pos_ESS_science_icons_2015.a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87575" y="4268878"/>
              <a:ext cx="432000" cy="432000"/>
            </a:xfrm>
            <a:prstGeom prst="rect">
              <a:avLst/>
            </a:prstGeom>
          </p:spPr>
        </p:pic>
        <p:pic>
          <p:nvPicPr>
            <p:cNvPr id="129" name="Picture 128" descr="magnetism_pos_ESS_science_icons_2015.a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66733" y="4714214"/>
              <a:ext cx="432000" cy="432000"/>
            </a:xfrm>
            <a:prstGeom prst="rect">
              <a:avLst/>
            </a:prstGeom>
          </p:spPr>
        </p:pic>
        <p:pic>
          <p:nvPicPr>
            <p:cNvPr id="131" name="Picture 130" descr="magnetism_pos_ESS_science_icons_2015.a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87575" y="5954836"/>
              <a:ext cx="432000" cy="432000"/>
            </a:xfrm>
            <a:prstGeom prst="rect">
              <a:avLst/>
            </a:prstGeom>
          </p:spPr>
        </p:pic>
        <p:pic>
          <p:nvPicPr>
            <p:cNvPr id="132" name="Picture 131" descr="energy_pos_ESS_science_icons_2015.a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6733" y="3439547"/>
              <a:ext cx="432000" cy="432000"/>
            </a:xfrm>
            <a:prstGeom prst="rect">
              <a:avLst/>
            </a:prstGeom>
          </p:spPr>
        </p:pic>
        <p:pic>
          <p:nvPicPr>
            <p:cNvPr id="133" name="Picture 132" descr="energy_pos_ESS_science_icons_2015.a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4192" y="3869545"/>
              <a:ext cx="432000" cy="432000"/>
            </a:xfrm>
            <a:prstGeom prst="rect">
              <a:avLst/>
            </a:prstGeom>
          </p:spPr>
        </p:pic>
        <p:pic>
          <p:nvPicPr>
            <p:cNvPr id="134" name="Picture 133" descr="energy_pos_ESS_science_icons_2015.a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3649" y="4252629"/>
              <a:ext cx="432000" cy="432000"/>
            </a:xfrm>
            <a:prstGeom prst="rect">
              <a:avLst/>
            </a:prstGeom>
          </p:spPr>
        </p:pic>
        <p:pic>
          <p:nvPicPr>
            <p:cNvPr id="135" name="Picture 134" descr="energy_pos_ESS_science_icons_2015.a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4192" y="4714214"/>
              <a:ext cx="432000" cy="432000"/>
            </a:xfrm>
            <a:prstGeom prst="rect">
              <a:avLst/>
            </a:prstGeom>
          </p:spPr>
        </p:pic>
        <p:pic>
          <p:nvPicPr>
            <p:cNvPr id="137" name="Picture 136" descr="softmatter_pos_ESS_science_icons_2015.ai"/>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34462" y="3439547"/>
              <a:ext cx="432000" cy="432000"/>
            </a:xfrm>
            <a:prstGeom prst="rect">
              <a:avLst/>
            </a:prstGeom>
          </p:spPr>
        </p:pic>
        <p:pic>
          <p:nvPicPr>
            <p:cNvPr id="138" name="Picture 137" descr="lifescience_pos_ESS_science_icons_2015.a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7575" y="6384172"/>
              <a:ext cx="432000" cy="432000"/>
            </a:xfrm>
            <a:prstGeom prst="rect">
              <a:avLst/>
            </a:prstGeom>
          </p:spPr>
        </p:pic>
        <p:pic>
          <p:nvPicPr>
            <p:cNvPr id="139" name="Picture 138" descr="engineering_pos_ESS_science_icons_2015.ai"/>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6733" y="3869545"/>
              <a:ext cx="432000" cy="432000"/>
            </a:xfrm>
            <a:prstGeom prst="rect">
              <a:avLst/>
            </a:prstGeom>
          </p:spPr>
        </p:pic>
        <p:pic>
          <p:nvPicPr>
            <p:cNvPr id="140" name="Picture 139" descr="engineering_pos_ESS_science_icons_2015.ai"/>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4462" y="4268878"/>
              <a:ext cx="432000" cy="432000"/>
            </a:xfrm>
            <a:prstGeom prst="rect">
              <a:avLst/>
            </a:prstGeom>
          </p:spPr>
        </p:pic>
        <p:pic>
          <p:nvPicPr>
            <p:cNvPr id="141" name="Picture 140" descr="engineering_pos_ESS_science_icons_2015.ai"/>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7575" y="5136437"/>
              <a:ext cx="432000" cy="432000"/>
            </a:xfrm>
            <a:prstGeom prst="rect">
              <a:avLst/>
            </a:prstGeom>
          </p:spPr>
        </p:pic>
        <p:pic>
          <p:nvPicPr>
            <p:cNvPr id="171" name="Picture 170" descr="magnetism_pos_ESS_science_icons_2015.a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06026" y="6366650"/>
              <a:ext cx="432000" cy="432000"/>
            </a:xfrm>
            <a:prstGeom prst="rect">
              <a:avLst/>
            </a:prstGeom>
          </p:spPr>
        </p:pic>
        <p:pic>
          <p:nvPicPr>
            <p:cNvPr id="172" name="Picture 171" descr="chemistry_pos_ESS_science_icons_2015.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2183" y="5542798"/>
              <a:ext cx="432000" cy="432000"/>
            </a:xfrm>
            <a:prstGeom prst="rect">
              <a:avLst/>
            </a:prstGeom>
          </p:spPr>
        </p:pic>
        <p:pic>
          <p:nvPicPr>
            <p:cNvPr id="173" name="Picture 172" descr="magnetism_pos_ESS_science_icons_2015.a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99642" y="5542798"/>
              <a:ext cx="432000" cy="432000"/>
            </a:xfrm>
            <a:prstGeom prst="rect">
              <a:avLst/>
            </a:prstGeom>
          </p:spPr>
        </p:pic>
        <p:pic>
          <p:nvPicPr>
            <p:cNvPr id="174" name="Picture 173" descr="energy_pos_ESS_science_icons_2015.a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7575" y="5542798"/>
              <a:ext cx="432000" cy="432000"/>
            </a:xfrm>
            <a:prstGeom prst="rect">
              <a:avLst/>
            </a:prstGeom>
          </p:spPr>
        </p:pic>
        <p:pic>
          <p:nvPicPr>
            <p:cNvPr id="175" name="Picture 174" descr="engineering_pos_ESS_science_icons_2015.ai"/>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1119" y="5538112"/>
              <a:ext cx="432000" cy="432000"/>
            </a:xfrm>
            <a:prstGeom prst="rect">
              <a:avLst/>
            </a:prstGeom>
          </p:spPr>
        </p:pic>
        <p:pic>
          <p:nvPicPr>
            <p:cNvPr id="90" name="Picture 89" descr="energy_pos_ESS_science_icons_2015.a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4788" y="5121212"/>
              <a:ext cx="432000" cy="432000"/>
            </a:xfrm>
            <a:prstGeom prst="rect">
              <a:avLst/>
            </a:prstGeom>
          </p:spPr>
        </p:pic>
      </p:grpSp>
      <p:sp>
        <p:nvSpPr>
          <p:cNvPr id="124" name="Shape 157"/>
          <p:cNvSpPr/>
          <p:nvPr/>
        </p:nvSpPr>
        <p:spPr>
          <a:xfrm>
            <a:off x="458812" y="1484784"/>
            <a:ext cx="4185196" cy="360040"/>
          </a:xfrm>
          <a:prstGeom prst="roundRect">
            <a:avLst>
              <a:gd name="adj" fmla="val 43244"/>
            </a:avLst>
          </a:prstGeom>
          <a:ln w="63500">
            <a:solidFill>
              <a:srgbClr val="FF2600"/>
            </a:solidFill>
          </a:ln>
        </p:spPr>
        <p:txBody>
          <a:bodyPr lIns="45719" rIns="45719"/>
          <a:lstStyle/>
          <a:p>
            <a:pPr algn="ctr" defTabSz="914400"/>
            <a:endParaRPr sz="4200">
              <a:latin typeface="Tahoma"/>
              <a:ea typeface="Tahoma"/>
              <a:cs typeface="Tahoma"/>
              <a:sym typeface="Tahoma"/>
            </a:endParaRPr>
          </a:p>
        </p:txBody>
      </p:sp>
      <p:sp>
        <p:nvSpPr>
          <p:cNvPr id="130" name="Shape 157"/>
          <p:cNvSpPr/>
          <p:nvPr/>
        </p:nvSpPr>
        <p:spPr>
          <a:xfrm>
            <a:off x="467544" y="2348880"/>
            <a:ext cx="4185196" cy="360040"/>
          </a:xfrm>
          <a:prstGeom prst="roundRect">
            <a:avLst>
              <a:gd name="adj" fmla="val 43244"/>
            </a:avLst>
          </a:prstGeom>
          <a:ln w="63500">
            <a:solidFill>
              <a:srgbClr val="FF2600"/>
            </a:solidFill>
          </a:ln>
        </p:spPr>
        <p:txBody>
          <a:bodyPr lIns="45719" rIns="45719"/>
          <a:lstStyle/>
          <a:p>
            <a:pPr algn="ctr" defTabSz="914400"/>
            <a:endParaRPr sz="4200">
              <a:latin typeface="Tahoma"/>
              <a:ea typeface="Tahoma"/>
              <a:cs typeface="Tahoma"/>
              <a:sym typeface="Tahoma"/>
            </a:endParaRPr>
          </a:p>
        </p:txBody>
      </p:sp>
      <p:sp>
        <p:nvSpPr>
          <p:cNvPr id="136" name="Shape 157"/>
          <p:cNvSpPr/>
          <p:nvPr/>
        </p:nvSpPr>
        <p:spPr>
          <a:xfrm>
            <a:off x="467544" y="3501011"/>
            <a:ext cx="4185196" cy="360040"/>
          </a:xfrm>
          <a:prstGeom prst="roundRect">
            <a:avLst>
              <a:gd name="adj" fmla="val 43244"/>
            </a:avLst>
          </a:prstGeom>
          <a:ln w="63500">
            <a:solidFill>
              <a:srgbClr val="FF2600"/>
            </a:solidFill>
          </a:ln>
        </p:spPr>
        <p:txBody>
          <a:bodyPr lIns="45719" rIns="45719"/>
          <a:lstStyle/>
          <a:p>
            <a:pPr algn="ctr" defTabSz="914400"/>
            <a:endParaRPr sz="4200">
              <a:latin typeface="Tahoma"/>
              <a:ea typeface="Tahoma"/>
              <a:cs typeface="Tahoma"/>
              <a:sym typeface="Tahoma"/>
            </a:endParaRPr>
          </a:p>
        </p:txBody>
      </p:sp>
      <p:sp>
        <p:nvSpPr>
          <p:cNvPr id="176" name="Shape 157"/>
          <p:cNvSpPr/>
          <p:nvPr/>
        </p:nvSpPr>
        <p:spPr>
          <a:xfrm>
            <a:off x="467544" y="4293096"/>
            <a:ext cx="4185196" cy="360040"/>
          </a:xfrm>
          <a:prstGeom prst="roundRect">
            <a:avLst>
              <a:gd name="adj" fmla="val 43244"/>
            </a:avLst>
          </a:prstGeom>
          <a:ln w="63500">
            <a:solidFill>
              <a:srgbClr val="FF2600"/>
            </a:solidFill>
          </a:ln>
        </p:spPr>
        <p:txBody>
          <a:bodyPr lIns="45719" rIns="45719"/>
          <a:lstStyle/>
          <a:p>
            <a:pPr algn="ctr" defTabSz="914400"/>
            <a:endParaRPr sz="4200">
              <a:latin typeface="Tahoma"/>
              <a:ea typeface="Tahoma"/>
              <a:cs typeface="Tahoma"/>
              <a:sym typeface="Tahoma"/>
            </a:endParaRPr>
          </a:p>
        </p:txBody>
      </p:sp>
      <p:sp>
        <p:nvSpPr>
          <p:cNvPr id="177" name="Shape 157"/>
          <p:cNvSpPr/>
          <p:nvPr/>
        </p:nvSpPr>
        <p:spPr>
          <a:xfrm>
            <a:off x="467544" y="5157192"/>
            <a:ext cx="4185196" cy="360040"/>
          </a:xfrm>
          <a:prstGeom prst="roundRect">
            <a:avLst>
              <a:gd name="adj" fmla="val 43244"/>
            </a:avLst>
          </a:prstGeom>
          <a:ln w="63500">
            <a:solidFill>
              <a:srgbClr val="FF2600"/>
            </a:solidFill>
          </a:ln>
        </p:spPr>
        <p:txBody>
          <a:bodyPr lIns="45719" rIns="45719"/>
          <a:lstStyle/>
          <a:p>
            <a:pPr algn="ctr" defTabSz="914400"/>
            <a:endParaRPr sz="4200">
              <a:latin typeface="Tahoma"/>
              <a:ea typeface="Tahoma"/>
              <a:cs typeface="Tahoma"/>
              <a:sym typeface="Tahoma"/>
            </a:endParaRPr>
          </a:p>
        </p:txBody>
      </p:sp>
      <p:sp>
        <p:nvSpPr>
          <p:cNvPr id="178" name="Shape 157"/>
          <p:cNvSpPr/>
          <p:nvPr/>
        </p:nvSpPr>
        <p:spPr>
          <a:xfrm>
            <a:off x="467544" y="5949281"/>
            <a:ext cx="4185196" cy="360040"/>
          </a:xfrm>
          <a:prstGeom prst="roundRect">
            <a:avLst>
              <a:gd name="adj" fmla="val 43244"/>
            </a:avLst>
          </a:prstGeom>
          <a:ln w="63500">
            <a:solidFill>
              <a:srgbClr val="FF2600"/>
            </a:solidFill>
          </a:ln>
        </p:spPr>
        <p:txBody>
          <a:bodyPr lIns="45719" rIns="45719"/>
          <a:lstStyle/>
          <a:p>
            <a:pPr algn="ctr" defTabSz="914400"/>
            <a:endParaRPr sz="4200">
              <a:latin typeface="Tahoma"/>
              <a:ea typeface="Tahoma"/>
              <a:cs typeface="Tahoma"/>
              <a:sym typeface="Tahoma"/>
            </a:endParaRPr>
          </a:p>
        </p:txBody>
      </p:sp>
      <p:sp>
        <p:nvSpPr>
          <p:cNvPr id="179" name="Shape 157"/>
          <p:cNvSpPr/>
          <p:nvPr/>
        </p:nvSpPr>
        <p:spPr>
          <a:xfrm>
            <a:off x="5148064" y="1484784"/>
            <a:ext cx="3960440" cy="432048"/>
          </a:xfrm>
          <a:prstGeom prst="roundRect">
            <a:avLst>
              <a:gd name="adj" fmla="val 43244"/>
            </a:avLst>
          </a:prstGeom>
          <a:ln w="63500">
            <a:solidFill>
              <a:srgbClr val="FF2600"/>
            </a:solidFill>
          </a:ln>
        </p:spPr>
        <p:txBody>
          <a:bodyPr lIns="45719" rIns="45719"/>
          <a:lstStyle/>
          <a:p>
            <a:pPr algn="ctr" defTabSz="914400"/>
            <a:endParaRPr sz="4200">
              <a:latin typeface="Tahoma"/>
              <a:ea typeface="Tahoma"/>
              <a:cs typeface="Tahoma"/>
              <a:sym typeface="Tahoma"/>
            </a:endParaRPr>
          </a:p>
        </p:txBody>
      </p:sp>
      <p:sp>
        <p:nvSpPr>
          <p:cNvPr id="180" name="Shape 157"/>
          <p:cNvSpPr/>
          <p:nvPr/>
        </p:nvSpPr>
        <p:spPr>
          <a:xfrm>
            <a:off x="5148064" y="2708920"/>
            <a:ext cx="3960440" cy="432048"/>
          </a:xfrm>
          <a:prstGeom prst="roundRect">
            <a:avLst>
              <a:gd name="adj" fmla="val 43244"/>
            </a:avLst>
          </a:prstGeom>
          <a:ln w="63500">
            <a:solidFill>
              <a:srgbClr val="FF2600"/>
            </a:solidFill>
          </a:ln>
        </p:spPr>
        <p:txBody>
          <a:bodyPr lIns="45719" rIns="45719"/>
          <a:lstStyle/>
          <a:p>
            <a:pPr algn="ctr" defTabSz="914400"/>
            <a:endParaRPr sz="4200">
              <a:latin typeface="Tahoma"/>
              <a:ea typeface="Tahoma"/>
              <a:cs typeface="Tahoma"/>
              <a:sym typeface="Tahoma"/>
            </a:endParaRPr>
          </a:p>
        </p:txBody>
      </p:sp>
      <p:grpSp>
        <p:nvGrpSpPr>
          <p:cNvPr id="4" name="Group 3"/>
          <p:cNvGrpSpPr/>
          <p:nvPr/>
        </p:nvGrpSpPr>
        <p:grpSpPr>
          <a:xfrm>
            <a:off x="7087886" y="1489274"/>
            <a:ext cx="1660578" cy="3559676"/>
            <a:chOff x="7087886" y="1489274"/>
            <a:chExt cx="1660578" cy="3559676"/>
          </a:xfrm>
        </p:grpSpPr>
        <p:pic>
          <p:nvPicPr>
            <p:cNvPr id="142" name="Picture 141" descr="physics_pos_ESS_science_icons_2015.ai"/>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87886" y="4616950"/>
              <a:ext cx="432000" cy="432000"/>
            </a:xfrm>
            <a:prstGeom prst="rect">
              <a:avLst/>
            </a:prstGeom>
          </p:spPr>
        </p:pic>
        <p:pic>
          <p:nvPicPr>
            <p:cNvPr id="143" name="Picture 142" descr="energy_pos_ESS_science_icons_2015.a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1689" y="4231906"/>
              <a:ext cx="432000" cy="432000"/>
            </a:xfrm>
            <a:prstGeom prst="rect">
              <a:avLst/>
            </a:prstGeom>
          </p:spPr>
        </p:pic>
        <p:pic>
          <p:nvPicPr>
            <p:cNvPr id="144" name="Picture 143" descr="magnetism_pos_ESS_science_icons_2015.a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98690" y="4231906"/>
              <a:ext cx="432000" cy="432000"/>
            </a:xfrm>
            <a:prstGeom prst="rect">
              <a:avLst/>
            </a:prstGeom>
          </p:spPr>
        </p:pic>
        <p:pic>
          <p:nvPicPr>
            <p:cNvPr id="145" name="Picture 144" descr="softmatter_pos_ESS_science_icons_2015.ai"/>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91419" y="4231906"/>
              <a:ext cx="432000" cy="432000"/>
            </a:xfrm>
            <a:prstGeom prst="rect">
              <a:avLst/>
            </a:prstGeom>
          </p:spPr>
        </p:pic>
        <p:pic>
          <p:nvPicPr>
            <p:cNvPr id="146" name="Picture 145" descr="lifescience_pos_ESS_science_icons_2015.a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4802" y="4231906"/>
              <a:ext cx="432000" cy="432000"/>
            </a:xfrm>
            <a:prstGeom prst="rect">
              <a:avLst/>
            </a:prstGeom>
          </p:spPr>
        </p:pic>
        <p:pic>
          <p:nvPicPr>
            <p:cNvPr id="147" name="Picture 146" descr="chemistry_pos_ESS_science_icons_2015.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8690" y="3859014"/>
              <a:ext cx="432000" cy="432000"/>
            </a:xfrm>
            <a:prstGeom prst="rect">
              <a:avLst/>
            </a:prstGeom>
          </p:spPr>
        </p:pic>
        <p:pic>
          <p:nvPicPr>
            <p:cNvPr id="148" name="Picture 147" descr="energy_pos_ESS_science_icons_2015.a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1689" y="3859014"/>
              <a:ext cx="432000" cy="432000"/>
            </a:xfrm>
            <a:prstGeom prst="rect">
              <a:avLst/>
            </a:prstGeom>
          </p:spPr>
        </p:pic>
        <p:pic>
          <p:nvPicPr>
            <p:cNvPr id="149" name="Picture 148" descr="softmatter_pos_ESS_science_icons_2015.ai"/>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91419" y="3859014"/>
              <a:ext cx="432000" cy="432000"/>
            </a:xfrm>
            <a:prstGeom prst="rect">
              <a:avLst/>
            </a:prstGeom>
          </p:spPr>
        </p:pic>
        <p:pic>
          <p:nvPicPr>
            <p:cNvPr id="150" name="Picture 149" descr="lifescience_pos_ESS_science_icons_2015.a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4802" y="3859014"/>
              <a:ext cx="432000" cy="432000"/>
            </a:xfrm>
            <a:prstGeom prst="rect">
              <a:avLst/>
            </a:prstGeom>
          </p:spPr>
        </p:pic>
        <p:pic>
          <p:nvPicPr>
            <p:cNvPr id="151" name="Picture 150" descr="chemistry_pos_ESS_science_icons_2015.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8690" y="3473618"/>
              <a:ext cx="432000" cy="432000"/>
            </a:xfrm>
            <a:prstGeom prst="rect">
              <a:avLst/>
            </a:prstGeom>
          </p:spPr>
        </p:pic>
        <p:pic>
          <p:nvPicPr>
            <p:cNvPr id="152" name="Picture 151" descr="softmatter_pos_ESS_science_icons_2015.ai"/>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91419" y="3473618"/>
              <a:ext cx="432000" cy="432000"/>
            </a:xfrm>
            <a:prstGeom prst="rect">
              <a:avLst/>
            </a:prstGeom>
          </p:spPr>
        </p:pic>
        <p:pic>
          <p:nvPicPr>
            <p:cNvPr id="153" name="Picture 152" descr="lifescience_pos_ESS_science_icons_2015.a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4802" y="3473618"/>
              <a:ext cx="432000" cy="432000"/>
            </a:xfrm>
            <a:prstGeom prst="rect">
              <a:avLst/>
            </a:prstGeom>
          </p:spPr>
        </p:pic>
        <p:pic>
          <p:nvPicPr>
            <p:cNvPr id="154" name="Picture 153" descr="chemistry_pos_ESS_science_icons_2015.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1419" y="2705263"/>
              <a:ext cx="432000" cy="432000"/>
            </a:xfrm>
            <a:prstGeom prst="rect">
              <a:avLst/>
            </a:prstGeom>
          </p:spPr>
        </p:pic>
        <p:pic>
          <p:nvPicPr>
            <p:cNvPr id="155" name="Picture 154" descr="magnetism_pos_ESS_science_icons_2015.a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4802" y="2705263"/>
              <a:ext cx="432000" cy="432000"/>
            </a:xfrm>
            <a:prstGeom prst="rect">
              <a:avLst/>
            </a:prstGeom>
          </p:spPr>
        </p:pic>
        <p:pic>
          <p:nvPicPr>
            <p:cNvPr id="156" name="Picture 155" descr="energy_pos_ESS_science_icons_2015.a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8690" y="2705263"/>
              <a:ext cx="432000" cy="432000"/>
            </a:xfrm>
            <a:prstGeom prst="rect">
              <a:avLst/>
            </a:prstGeom>
          </p:spPr>
        </p:pic>
        <p:pic>
          <p:nvPicPr>
            <p:cNvPr id="157" name="Picture 156" descr="engineering_pos_ESS_science_icons_2015.ai"/>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1689" y="2705263"/>
              <a:ext cx="432000" cy="432000"/>
            </a:xfrm>
            <a:prstGeom prst="rect">
              <a:avLst/>
            </a:prstGeom>
          </p:spPr>
        </p:pic>
        <p:pic>
          <p:nvPicPr>
            <p:cNvPr id="158" name="Picture 157" descr="chemistry_pos_ESS_science_icons_2015.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1419" y="3086869"/>
              <a:ext cx="432000" cy="432000"/>
            </a:xfrm>
            <a:prstGeom prst="rect">
              <a:avLst/>
            </a:prstGeom>
          </p:spPr>
        </p:pic>
        <p:pic>
          <p:nvPicPr>
            <p:cNvPr id="159" name="Picture 158" descr="magnetism_pos_ESS_science_icons_2015.a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4802" y="3086869"/>
              <a:ext cx="432000" cy="432000"/>
            </a:xfrm>
            <a:prstGeom prst="rect">
              <a:avLst/>
            </a:prstGeom>
          </p:spPr>
        </p:pic>
        <p:pic>
          <p:nvPicPr>
            <p:cNvPr id="160" name="Picture 159" descr="energy_pos_ESS_science_icons_2015.a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8690" y="3086869"/>
              <a:ext cx="432000" cy="432000"/>
            </a:xfrm>
            <a:prstGeom prst="rect">
              <a:avLst/>
            </a:prstGeom>
          </p:spPr>
        </p:pic>
        <p:pic>
          <p:nvPicPr>
            <p:cNvPr id="161" name="Picture 160" descr="chemistry_pos_ESS_science_icons_2015.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1419" y="2307346"/>
              <a:ext cx="432000" cy="432000"/>
            </a:xfrm>
            <a:prstGeom prst="rect">
              <a:avLst/>
            </a:prstGeom>
          </p:spPr>
        </p:pic>
        <p:pic>
          <p:nvPicPr>
            <p:cNvPr id="162" name="Picture 161" descr="magnetism_pos_ESS_science_icons_2015.a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4802" y="2307346"/>
              <a:ext cx="432000" cy="432000"/>
            </a:xfrm>
            <a:prstGeom prst="rect">
              <a:avLst/>
            </a:prstGeom>
          </p:spPr>
        </p:pic>
        <p:pic>
          <p:nvPicPr>
            <p:cNvPr id="163" name="Picture 162" descr="energy_pos_ESS_science_icons_2015.a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8690" y="2307346"/>
              <a:ext cx="432000" cy="432000"/>
            </a:xfrm>
            <a:prstGeom prst="rect">
              <a:avLst/>
            </a:prstGeom>
          </p:spPr>
        </p:pic>
        <p:pic>
          <p:nvPicPr>
            <p:cNvPr id="164" name="Picture 163" descr="lifescience_pos_ESS_science_icons_2015.a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4802" y="1905556"/>
              <a:ext cx="432000" cy="432000"/>
            </a:xfrm>
            <a:prstGeom prst="rect">
              <a:avLst/>
            </a:prstGeom>
          </p:spPr>
        </p:pic>
        <p:pic>
          <p:nvPicPr>
            <p:cNvPr id="165" name="Picture 164" descr="softmatter_pos_ESS_science_icons_2015.ai"/>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91419" y="1905556"/>
              <a:ext cx="432000" cy="432000"/>
            </a:xfrm>
            <a:prstGeom prst="rect">
              <a:avLst/>
            </a:prstGeom>
          </p:spPr>
        </p:pic>
        <p:pic>
          <p:nvPicPr>
            <p:cNvPr id="166" name="Picture 165" descr="chemistry_pos_ESS_science_icons_2015.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8690" y="1905556"/>
              <a:ext cx="432000" cy="432000"/>
            </a:xfrm>
            <a:prstGeom prst="rect">
              <a:avLst/>
            </a:prstGeom>
          </p:spPr>
        </p:pic>
        <p:pic>
          <p:nvPicPr>
            <p:cNvPr id="167" name="Picture 166" descr="magnetism_pos_ESS_science_icons_2015.a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41689" y="1905556"/>
              <a:ext cx="432000" cy="432000"/>
            </a:xfrm>
            <a:prstGeom prst="rect">
              <a:avLst/>
            </a:prstGeom>
          </p:spPr>
        </p:pic>
        <p:pic>
          <p:nvPicPr>
            <p:cNvPr id="168" name="Picture 167" descr="lifescience_pos_ESS_science_icons_2015.a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4802" y="1491274"/>
              <a:ext cx="432000" cy="432000"/>
            </a:xfrm>
            <a:prstGeom prst="rect">
              <a:avLst/>
            </a:prstGeom>
          </p:spPr>
        </p:pic>
        <p:pic>
          <p:nvPicPr>
            <p:cNvPr id="169" name="Picture 168" descr="chemistry_pos_ESS_science_icons_2015.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193" y="1491274"/>
              <a:ext cx="432000" cy="432000"/>
            </a:xfrm>
            <a:prstGeom prst="rect">
              <a:avLst/>
            </a:prstGeom>
          </p:spPr>
        </p:pic>
        <p:pic>
          <p:nvPicPr>
            <p:cNvPr id="170" name="Picture 169" descr="magnetism_pos_ESS_science_icons_2015.a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16464" y="1491274"/>
              <a:ext cx="432000" cy="432000"/>
            </a:xfrm>
            <a:prstGeom prst="rect">
              <a:avLst/>
            </a:prstGeom>
          </p:spPr>
        </p:pic>
        <p:pic>
          <p:nvPicPr>
            <p:cNvPr id="181" name="Picture 180" descr="softmatter_pos_ESS_science_icons_2015.ai"/>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89362" y="1489274"/>
              <a:ext cx="432000" cy="432000"/>
            </a:xfrm>
            <a:prstGeom prst="rect">
              <a:avLst/>
            </a:prstGeom>
          </p:spPr>
        </p:pic>
      </p:grpSp>
      <p:sp>
        <p:nvSpPr>
          <p:cNvPr id="184" name="Shape 157"/>
          <p:cNvSpPr/>
          <p:nvPr/>
        </p:nvSpPr>
        <p:spPr>
          <a:xfrm>
            <a:off x="471730" y="1482204"/>
            <a:ext cx="4185196" cy="360040"/>
          </a:xfrm>
          <a:prstGeom prst="roundRect">
            <a:avLst>
              <a:gd name="adj" fmla="val 43244"/>
            </a:avLst>
          </a:prstGeom>
          <a:ln w="28575">
            <a:solidFill>
              <a:schemeClr val="tx1"/>
            </a:solidFill>
            <a:prstDash val="sysDash"/>
          </a:ln>
        </p:spPr>
        <p:txBody>
          <a:bodyPr lIns="45719" rIns="45719"/>
          <a:lstStyle/>
          <a:p>
            <a:pPr algn="ctr" defTabSz="914400"/>
            <a:endParaRPr sz="4200">
              <a:latin typeface="Tahoma"/>
              <a:ea typeface="Tahoma"/>
              <a:cs typeface="Tahoma"/>
              <a:sym typeface="Tahoma"/>
            </a:endParaRPr>
          </a:p>
        </p:txBody>
      </p:sp>
      <p:sp>
        <p:nvSpPr>
          <p:cNvPr id="185" name="Shape 157"/>
          <p:cNvSpPr/>
          <p:nvPr/>
        </p:nvSpPr>
        <p:spPr>
          <a:xfrm>
            <a:off x="480462" y="5154612"/>
            <a:ext cx="4185196" cy="360040"/>
          </a:xfrm>
          <a:prstGeom prst="roundRect">
            <a:avLst>
              <a:gd name="adj" fmla="val 43244"/>
            </a:avLst>
          </a:prstGeom>
          <a:ln w="28575">
            <a:solidFill>
              <a:schemeClr val="tx1"/>
            </a:solidFill>
            <a:prstDash val="sysDash"/>
          </a:ln>
        </p:spPr>
        <p:txBody>
          <a:bodyPr lIns="45719" rIns="45719"/>
          <a:lstStyle/>
          <a:p>
            <a:pPr algn="ctr" defTabSz="914400"/>
            <a:endParaRPr sz="4200">
              <a:latin typeface="Tahoma"/>
              <a:ea typeface="Tahoma"/>
              <a:cs typeface="Tahoma"/>
              <a:sym typeface="Tahoma"/>
            </a:endParaRPr>
          </a:p>
        </p:txBody>
      </p:sp>
      <p:pic>
        <p:nvPicPr>
          <p:cNvPr id="52226"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8599" b="5532"/>
          <a:stretch/>
        </p:blipFill>
        <p:spPr bwMode="auto">
          <a:xfrm>
            <a:off x="0" y="1230355"/>
            <a:ext cx="9144000" cy="5611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8" name="Shape 290"/>
          <p:cNvSpPr/>
          <p:nvPr/>
        </p:nvSpPr>
        <p:spPr>
          <a:xfrm>
            <a:off x="5451476" y="1789164"/>
            <a:ext cx="600190" cy="2246701"/>
          </a:xfrm>
          <a:custGeom>
            <a:avLst/>
            <a:gdLst/>
            <a:ahLst/>
            <a:cxnLst>
              <a:cxn ang="0">
                <a:pos x="wd2" y="hd2"/>
              </a:cxn>
              <a:cxn ang="5400000">
                <a:pos x="wd2" y="hd2"/>
              </a:cxn>
              <a:cxn ang="10800000">
                <a:pos x="wd2" y="hd2"/>
              </a:cxn>
              <a:cxn ang="16200000">
                <a:pos x="wd2" y="hd2"/>
              </a:cxn>
            </a:cxnLst>
            <a:rect l="0" t="0" r="r" b="b"/>
            <a:pathLst>
              <a:path w="21600" h="21600" extrusionOk="0">
                <a:moveTo>
                  <a:pt x="11201" y="0"/>
                </a:moveTo>
                <a:lnTo>
                  <a:pt x="0" y="0"/>
                </a:lnTo>
                <a:lnTo>
                  <a:pt x="21600" y="21600"/>
                </a:lnTo>
              </a:path>
            </a:pathLst>
          </a:custGeom>
          <a:noFill/>
          <a:ln w="25400" cap="flat">
            <a:solidFill>
              <a:srgbClr val="FFC000"/>
            </a:solidFill>
            <a:prstDash val="solid"/>
            <a:bevel/>
            <a:headEnd type="oval" w="med" len="med"/>
          </a:ln>
          <a:effectLst>
            <a:outerShdw blurRad="38100" dist="19999" dir="5400000" rotWithShape="0">
              <a:srgbClr val="000000">
                <a:alpha val="38000"/>
              </a:srgbClr>
            </a:outerShdw>
          </a:effectLst>
        </p:spPr>
        <p:txBody>
          <a:bodyPr wrap="square" lIns="0" tIns="0" rIns="0" bIns="0" numCol="1" anchor="t">
            <a:noAutofit/>
          </a:bodyPr>
          <a:lstStyle/>
          <a:p>
            <a:pPr lvl="0" defTabSz="457200">
              <a:defRPr sz="1200">
                <a:latin typeface="Helvetica"/>
                <a:ea typeface="Helvetica"/>
                <a:cs typeface="Helvetica"/>
                <a:sym typeface="Helvetica"/>
              </a:defRPr>
            </a:pPr>
            <a:endParaRPr/>
          </a:p>
        </p:txBody>
      </p:sp>
      <p:pic>
        <p:nvPicPr>
          <p:cNvPr id="189" name="Picture 2"/>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flipH="1">
            <a:off x="5892248" y="3850270"/>
            <a:ext cx="2565441" cy="19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 name="Textfeld 2"/>
          <p:cNvSpPr txBox="1"/>
          <p:nvPr/>
        </p:nvSpPr>
        <p:spPr>
          <a:xfrm>
            <a:off x="688939" y="6240355"/>
            <a:ext cx="8231971" cy="461665"/>
          </a:xfrm>
          <a:prstGeom prst="rect">
            <a:avLst/>
          </a:prstGeom>
          <a:solidFill>
            <a:srgbClr val="FFFFFF">
              <a:alpha val="49020"/>
            </a:srgbClr>
          </a:solidFill>
        </p:spPr>
        <p:txBody>
          <a:bodyPr wrap="square" rtlCol="0">
            <a:spAutoFit/>
          </a:bodyPr>
          <a:lstStyle/>
          <a:p>
            <a:pPr algn="ctr"/>
            <a:r>
              <a:rPr lang="en-GB" sz="2400" b="1" dirty="0" err="1">
                <a:solidFill>
                  <a:srgbClr val="0070C0"/>
                </a:solidFill>
              </a:rPr>
              <a:t>B</a:t>
            </a:r>
            <a:r>
              <a:rPr lang="en-GB" sz="2400" dirty="0" err="1"/>
              <a:t>eamline</a:t>
            </a:r>
            <a:r>
              <a:rPr lang="en-GB" sz="2400" dirty="0"/>
              <a:t> for </a:t>
            </a:r>
            <a:r>
              <a:rPr lang="en-GB" sz="2400" b="1" dirty="0">
                <a:solidFill>
                  <a:srgbClr val="0070C0"/>
                </a:solidFill>
              </a:rPr>
              <a:t>E</a:t>
            </a:r>
            <a:r>
              <a:rPr lang="en-GB" sz="2400" dirty="0"/>
              <a:t>uropean Materials </a:t>
            </a:r>
            <a:r>
              <a:rPr lang="en-GB" sz="2400" b="1" dirty="0">
                <a:solidFill>
                  <a:srgbClr val="0070C0"/>
                </a:solidFill>
              </a:rPr>
              <a:t>E</a:t>
            </a:r>
            <a:r>
              <a:rPr lang="en-GB" sz="2400" dirty="0"/>
              <a:t>ngineering </a:t>
            </a:r>
            <a:r>
              <a:rPr lang="en-GB" sz="2400" b="1" dirty="0">
                <a:solidFill>
                  <a:srgbClr val="0070C0"/>
                </a:solidFill>
              </a:rPr>
              <a:t>R</a:t>
            </a:r>
            <a:r>
              <a:rPr lang="en-GB" sz="2400" dirty="0"/>
              <a:t>esearch (</a:t>
            </a:r>
            <a:r>
              <a:rPr lang="en-GB" sz="2400" b="1" dirty="0">
                <a:solidFill>
                  <a:srgbClr val="0070C0"/>
                </a:solidFill>
              </a:rPr>
              <a:t>BEER</a:t>
            </a:r>
            <a:r>
              <a:rPr lang="en-GB" sz="2400" dirty="0"/>
              <a:t>)</a:t>
            </a:r>
          </a:p>
        </p:txBody>
      </p:sp>
      <p:pic>
        <p:nvPicPr>
          <p:cNvPr id="191" name="Picture 190"/>
          <p:cNvPicPr>
            <a:picLocks noChangeAspect="1"/>
          </p:cNvPicPr>
          <p:nvPr/>
        </p:nvPicPr>
        <p:blipFill rotWithShape="1">
          <a:blip r:embed="rId13"/>
          <a:srcRect l="8885" t="42299" b="13786"/>
          <a:stretch/>
        </p:blipFill>
        <p:spPr>
          <a:xfrm>
            <a:off x="16752" y="1588811"/>
            <a:ext cx="4920194" cy="943837"/>
          </a:xfrm>
          <a:prstGeom prst="rect">
            <a:avLst/>
          </a:prstGeom>
        </p:spPr>
      </p:pic>
      <p:sp>
        <p:nvSpPr>
          <p:cNvPr id="192" name="Shape 314"/>
          <p:cNvSpPr/>
          <p:nvPr/>
        </p:nvSpPr>
        <p:spPr>
          <a:xfrm flipH="1" flipV="1">
            <a:off x="1886976" y="2548206"/>
            <a:ext cx="335477" cy="754660"/>
          </a:xfrm>
          <a:prstGeom prst="line">
            <a:avLst/>
          </a:prstGeom>
          <a:noFill/>
          <a:ln w="25400" cap="flat">
            <a:solidFill>
              <a:srgbClr val="FFC000"/>
            </a:solidFill>
            <a:prstDash val="solid"/>
            <a:bevel/>
            <a:headEnd type="oval" w="med" len="med"/>
          </a:ln>
          <a:effectLst>
            <a:outerShdw blurRad="38100" dist="19999" dir="5400000" rotWithShape="0">
              <a:srgbClr val="000000">
                <a:alpha val="38000"/>
              </a:srgbClr>
            </a:outerShdw>
          </a:effectLst>
        </p:spPr>
        <p:txBody>
          <a:bodyPr wrap="square" lIns="0" tIns="0" rIns="0" bIns="0" numCol="1" anchor="t">
            <a:noAutofit/>
          </a:bodyPr>
          <a:lstStyle/>
          <a:p>
            <a:pPr lvl="0" defTabSz="457200">
              <a:defRPr sz="1200">
                <a:latin typeface="Helvetica"/>
                <a:ea typeface="Helvetica"/>
                <a:cs typeface="Helvetica"/>
                <a:sym typeface="Helvetica"/>
              </a:defRPr>
            </a:pPr>
            <a:endParaRPr/>
          </a:p>
        </p:txBody>
      </p:sp>
      <p:sp>
        <p:nvSpPr>
          <p:cNvPr id="193" name="Textfeld 2"/>
          <p:cNvSpPr txBox="1"/>
          <p:nvPr/>
        </p:nvSpPr>
        <p:spPr>
          <a:xfrm>
            <a:off x="-11659" y="1104696"/>
            <a:ext cx="7142788" cy="461665"/>
          </a:xfrm>
          <a:prstGeom prst="rect">
            <a:avLst/>
          </a:prstGeom>
          <a:solidFill>
            <a:srgbClr val="FFFFFF">
              <a:alpha val="49020"/>
            </a:srgbClr>
          </a:solidFill>
        </p:spPr>
        <p:txBody>
          <a:bodyPr wrap="none" rtlCol="0">
            <a:spAutoFit/>
          </a:bodyPr>
          <a:lstStyle/>
          <a:p>
            <a:pPr algn="ctr"/>
            <a:r>
              <a:rPr lang="en-GB" sz="2400" b="1" dirty="0">
                <a:solidFill>
                  <a:srgbClr val="0070C0"/>
                </a:solidFill>
              </a:rPr>
              <a:t>O</a:t>
            </a:r>
            <a:r>
              <a:rPr lang="en-GB" sz="2400" dirty="0"/>
              <a:t>ptical and </a:t>
            </a:r>
            <a:r>
              <a:rPr lang="en-GB" sz="2400" b="1" dirty="0">
                <a:solidFill>
                  <a:srgbClr val="0070C0"/>
                </a:solidFill>
              </a:rPr>
              <a:t>D</a:t>
            </a:r>
            <a:r>
              <a:rPr lang="en-GB" sz="2400" dirty="0"/>
              <a:t>iffraction </a:t>
            </a:r>
            <a:r>
              <a:rPr lang="en-GB" sz="2400" b="1" dirty="0">
                <a:solidFill>
                  <a:srgbClr val="0070C0"/>
                </a:solidFill>
              </a:rPr>
              <a:t>I</a:t>
            </a:r>
            <a:r>
              <a:rPr lang="en-GB" sz="2400" dirty="0"/>
              <a:t>maging with </a:t>
            </a:r>
            <a:r>
              <a:rPr lang="en-GB" sz="2400" b="1" dirty="0">
                <a:solidFill>
                  <a:srgbClr val="0070C0"/>
                </a:solidFill>
              </a:rPr>
              <a:t>N</a:t>
            </a:r>
            <a:r>
              <a:rPr lang="en-GB" sz="2400" dirty="0"/>
              <a:t>eutrons (</a:t>
            </a:r>
            <a:r>
              <a:rPr lang="en-GB" sz="2400" b="1" dirty="0">
                <a:solidFill>
                  <a:srgbClr val="0070C0"/>
                </a:solidFill>
              </a:rPr>
              <a:t>ODIN</a:t>
            </a:r>
            <a:r>
              <a:rPr lang="en-GB" sz="2400" dirty="0"/>
              <a:t>)</a:t>
            </a:r>
          </a:p>
        </p:txBody>
      </p:sp>
      <p:grpSp>
        <p:nvGrpSpPr>
          <p:cNvPr id="2" name="Group 1"/>
          <p:cNvGrpSpPr/>
          <p:nvPr/>
        </p:nvGrpSpPr>
        <p:grpSpPr>
          <a:xfrm>
            <a:off x="1045592" y="1460380"/>
            <a:ext cx="7999041" cy="4262306"/>
            <a:chOff x="1045592" y="1460380"/>
            <a:chExt cx="7999041" cy="4262306"/>
          </a:xfrm>
        </p:grpSpPr>
        <p:grpSp>
          <p:nvGrpSpPr>
            <p:cNvPr id="194" name="Group 193"/>
            <p:cNvGrpSpPr/>
            <p:nvPr/>
          </p:nvGrpSpPr>
          <p:grpSpPr>
            <a:xfrm>
              <a:off x="8242138" y="2708920"/>
              <a:ext cx="718707" cy="180000"/>
              <a:chOff x="6595717" y="2919712"/>
              <a:chExt cx="718707" cy="180000"/>
            </a:xfrm>
          </p:grpSpPr>
          <p:pic>
            <p:nvPicPr>
              <p:cNvPr id="196" name="Picture 1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595717" y="2919712"/>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97" name="Picture 1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854834" y="2919712"/>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98" name="Picture 15"/>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113951" y="2919712"/>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grpSp>
        <p:grpSp>
          <p:nvGrpSpPr>
            <p:cNvPr id="199" name="Group 198"/>
            <p:cNvGrpSpPr/>
            <p:nvPr/>
          </p:nvGrpSpPr>
          <p:grpSpPr>
            <a:xfrm>
              <a:off x="8558905" y="2959005"/>
              <a:ext cx="485728" cy="182394"/>
              <a:chOff x="7085837" y="3254628"/>
              <a:chExt cx="485728" cy="182394"/>
            </a:xfrm>
          </p:grpSpPr>
          <p:pic>
            <p:nvPicPr>
              <p:cNvPr id="201" name="Picture 1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085837" y="3254628"/>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02" name="Picture 14"/>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371092" y="3257022"/>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grpSp>
        <p:grpSp>
          <p:nvGrpSpPr>
            <p:cNvPr id="203" name="Group 202"/>
            <p:cNvGrpSpPr/>
            <p:nvPr/>
          </p:nvGrpSpPr>
          <p:grpSpPr>
            <a:xfrm>
              <a:off x="6374567" y="1694451"/>
              <a:ext cx="497371" cy="189464"/>
              <a:chOff x="4962412" y="1603793"/>
              <a:chExt cx="497371" cy="189464"/>
            </a:xfrm>
          </p:grpSpPr>
          <p:pic>
            <p:nvPicPr>
              <p:cNvPr id="204" name="Picture 1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962412" y="1603793"/>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05" name="Picture 18"/>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259310" y="1613257"/>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grpSp>
        <p:grpSp>
          <p:nvGrpSpPr>
            <p:cNvPr id="208" name="Group 207"/>
            <p:cNvGrpSpPr/>
            <p:nvPr/>
          </p:nvGrpSpPr>
          <p:grpSpPr>
            <a:xfrm>
              <a:off x="6859720" y="1936617"/>
              <a:ext cx="475051" cy="180000"/>
              <a:chOff x="5594443" y="1925585"/>
              <a:chExt cx="475051" cy="180000"/>
            </a:xfrm>
          </p:grpSpPr>
          <p:pic>
            <p:nvPicPr>
              <p:cNvPr id="209" name="Picture 1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594443" y="1925585"/>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10" name="Picture 1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869021" y="1925585"/>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grpSp>
        <p:grpSp>
          <p:nvGrpSpPr>
            <p:cNvPr id="213" name="Group 212"/>
            <p:cNvGrpSpPr/>
            <p:nvPr/>
          </p:nvGrpSpPr>
          <p:grpSpPr>
            <a:xfrm>
              <a:off x="7286771" y="2174725"/>
              <a:ext cx="1273296" cy="183895"/>
              <a:chOff x="5851116" y="2355615"/>
              <a:chExt cx="1273296" cy="183895"/>
            </a:xfrm>
          </p:grpSpPr>
          <p:pic>
            <p:nvPicPr>
              <p:cNvPr id="214" name="Picture 4"/>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5851116" y="2355615"/>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15" name="Picture 15"/>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118593" y="2355615"/>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16" name="Picture 6"/>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382319" y="2355615"/>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17" name="Picture 1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653129" y="2358169"/>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18" name="Picture 20"/>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6923939" y="2359510"/>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grpSp>
        <p:grpSp>
          <p:nvGrpSpPr>
            <p:cNvPr id="221" name="Group 220"/>
            <p:cNvGrpSpPr/>
            <p:nvPr/>
          </p:nvGrpSpPr>
          <p:grpSpPr>
            <a:xfrm>
              <a:off x="7946187" y="2394233"/>
              <a:ext cx="485665" cy="180792"/>
              <a:chOff x="6436009" y="2620462"/>
              <a:chExt cx="485665" cy="180792"/>
            </a:xfrm>
          </p:grpSpPr>
          <p:pic>
            <p:nvPicPr>
              <p:cNvPr id="222" name="Picture 19"/>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6436009" y="2621254"/>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23" name="Picture 4"/>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721201" y="2620462"/>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grpSp>
        <p:grpSp>
          <p:nvGrpSpPr>
            <p:cNvPr id="226" name="Group 225"/>
            <p:cNvGrpSpPr/>
            <p:nvPr/>
          </p:nvGrpSpPr>
          <p:grpSpPr>
            <a:xfrm>
              <a:off x="5638325" y="1460380"/>
              <a:ext cx="1035776" cy="252000"/>
              <a:chOff x="3779060" y="1639529"/>
              <a:chExt cx="1035776" cy="252000"/>
            </a:xfrm>
          </p:grpSpPr>
          <p:pic>
            <p:nvPicPr>
              <p:cNvPr id="227" name="Picture 226" descr="Macintosh HD:Users:helenebjorkman:Desktop:ESS_Logo_Frugal_Blue_RGB.jpeg"/>
              <p:cNvPicPr>
                <a:picLocks noChangeAspect="1"/>
              </p:cNvPicPr>
              <p:nvPr/>
            </p:nvPicPr>
            <p:blipFill rotWithShape="1">
              <a:blip r:embed="rId23" cstate="screen">
                <a:extLst>
                  <a:ext uri="{28A0092B-C50C-407E-A947-70E740481C1C}">
                    <a14:useLocalDpi xmlns:a14="http://schemas.microsoft.com/office/drawing/2010/main"/>
                  </a:ext>
                </a:extLst>
              </a:blip>
              <a:srcRect l="-1" r="45997"/>
              <a:stretch/>
            </p:blipFill>
            <p:spPr bwMode="auto">
              <a:xfrm>
                <a:off x="3779060" y="1639529"/>
                <a:ext cx="253789" cy="252000"/>
              </a:xfrm>
              <a:prstGeom prst="rect">
                <a:avLst/>
              </a:prstGeom>
              <a:noFill/>
              <a:ln>
                <a:noFill/>
              </a:ln>
            </p:spPr>
          </p:pic>
          <p:pic>
            <p:nvPicPr>
              <p:cNvPr id="228" name="Picture 6"/>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4353700" y="1675529"/>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29" name="Picture 20"/>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4093038" y="1675529"/>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30" name="Picture 1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614363" y="1675529"/>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grpSp>
        <p:grpSp>
          <p:nvGrpSpPr>
            <p:cNvPr id="233" name="Group 232"/>
            <p:cNvGrpSpPr/>
            <p:nvPr/>
          </p:nvGrpSpPr>
          <p:grpSpPr>
            <a:xfrm>
              <a:off x="7465381" y="3411011"/>
              <a:ext cx="783442" cy="180000"/>
              <a:chOff x="6988354" y="3815646"/>
              <a:chExt cx="783442" cy="180000"/>
            </a:xfrm>
          </p:grpSpPr>
          <p:pic>
            <p:nvPicPr>
              <p:cNvPr id="234" name="Picture 4"/>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988354" y="3815646"/>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35" name="Picture 15"/>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273324" y="3815646"/>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36" name="Picture 6"/>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571323" y="3815646"/>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grpSp>
        <p:grpSp>
          <p:nvGrpSpPr>
            <p:cNvPr id="239" name="Group 238"/>
            <p:cNvGrpSpPr/>
            <p:nvPr/>
          </p:nvGrpSpPr>
          <p:grpSpPr>
            <a:xfrm>
              <a:off x="1835624" y="4914760"/>
              <a:ext cx="467992" cy="185053"/>
              <a:chOff x="891252" y="4758629"/>
              <a:chExt cx="467992" cy="185053"/>
            </a:xfrm>
          </p:grpSpPr>
          <p:pic>
            <p:nvPicPr>
              <p:cNvPr id="241" name="Picture 14"/>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91252" y="4763682"/>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42" name="Picture 16"/>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158771" y="4758629"/>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grpSp>
        <p:pic>
          <p:nvPicPr>
            <p:cNvPr id="244" name="Picture 16"/>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3359262" y="5165133"/>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48" name="Picture 15"/>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755260" y="5501313"/>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grpSp>
          <p:nvGrpSpPr>
            <p:cNvPr id="251" name="Group 250"/>
            <p:cNvGrpSpPr/>
            <p:nvPr/>
          </p:nvGrpSpPr>
          <p:grpSpPr>
            <a:xfrm>
              <a:off x="2689718" y="3362311"/>
              <a:ext cx="479260" cy="180000"/>
              <a:chOff x="1972578" y="3479309"/>
              <a:chExt cx="479260" cy="180000"/>
            </a:xfrm>
          </p:grpSpPr>
          <p:pic>
            <p:nvPicPr>
              <p:cNvPr id="252" name="Picture 1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972578" y="3479309"/>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53" name="Picture 15"/>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251365" y="3479309"/>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grpSp>
        <p:pic>
          <p:nvPicPr>
            <p:cNvPr id="257" name="Picture 16"/>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4455914" y="5010337"/>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grpSp>
          <p:nvGrpSpPr>
            <p:cNvPr id="260" name="Group 259"/>
            <p:cNvGrpSpPr/>
            <p:nvPr/>
          </p:nvGrpSpPr>
          <p:grpSpPr>
            <a:xfrm>
              <a:off x="1114102" y="3669205"/>
              <a:ext cx="458014" cy="180358"/>
              <a:chOff x="565590" y="3389309"/>
              <a:chExt cx="458014" cy="180358"/>
            </a:xfrm>
          </p:grpSpPr>
          <p:pic>
            <p:nvPicPr>
              <p:cNvPr id="261" name="Picture 1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23131" y="3389667"/>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62" name="Picture 1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65590" y="3389309"/>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grpSp>
        <p:grpSp>
          <p:nvGrpSpPr>
            <p:cNvPr id="265" name="Group 264"/>
            <p:cNvGrpSpPr/>
            <p:nvPr/>
          </p:nvGrpSpPr>
          <p:grpSpPr>
            <a:xfrm>
              <a:off x="1045592" y="5542686"/>
              <a:ext cx="506970" cy="180000"/>
              <a:chOff x="716705" y="5941566"/>
              <a:chExt cx="506970" cy="180000"/>
            </a:xfrm>
          </p:grpSpPr>
          <p:pic>
            <p:nvPicPr>
              <p:cNvPr id="266" name="Picture 1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16705" y="5941566"/>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67" name="Picture 1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23202" y="5941566"/>
                <a:ext cx="200473" cy="180000"/>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grpSp>
      </p:grpSp>
      <p:sp>
        <p:nvSpPr>
          <p:cNvPr id="3" name="Title 2"/>
          <p:cNvSpPr>
            <a:spLocks noGrp="1"/>
          </p:cNvSpPr>
          <p:nvPr>
            <p:ph type="title"/>
          </p:nvPr>
        </p:nvSpPr>
        <p:spPr/>
        <p:txBody>
          <a:bodyPr>
            <a:normAutofit/>
          </a:bodyPr>
          <a:lstStyle/>
          <a:p>
            <a:r>
              <a:rPr lang="en-US" dirty="0"/>
              <a:t>STAP meeting for Imaging &amp; Engineering</a:t>
            </a:r>
            <a:endParaRPr lang="sv-SE" dirty="0"/>
          </a:p>
        </p:txBody>
      </p:sp>
    </p:spTree>
    <p:extLst>
      <p:ext uri="{BB962C8B-B14F-4D97-AF65-F5344CB8AC3E}">
        <p14:creationId xmlns:p14="http://schemas.microsoft.com/office/powerpoint/2010/main" val="422341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circle(out)">
                                      <p:cBhvr>
                                        <p:cTn id="7" dur="1000"/>
                                        <p:tgtEl>
                                          <p:spTgt spid="5222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8"/>
                                        </p:tgtEl>
                                        <p:attrNameLst>
                                          <p:attrName>style.visibility</p:attrName>
                                        </p:attrNameLst>
                                      </p:cBhvr>
                                      <p:to>
                                        <p:strVal val="visible"/>
                                      </p:to>
                                    </p:set>
                                    <p:animEffect transition="in" filter="fade">
                                      <p:cBhvr>
                                        <p:cTn id="16" dur="500"/>
                                        <p:tgtEl>
                                          <p:spTgt spid="188"/>
                                        </p:tgtEl>
                                      </p:cBhvr>
                                    </p:animEffect>
                                  </p:childTnLst>
                                </p:cTn>
                              </p:par>
                              <p:par>
                                <p:cTn id="17" presetID="10" presetClass="entr" presetSubtype="0" fill="hold" nodeType="withEffect">
                                  <p:stCondLst>
                                    <p:cond delay="0"/>
                                  </p:stCondLst>
                                  <p:childTnLst>
                                    <p:set>
                                      <p:cBhvr>
                                        <p:cTn id="18" dur="1" fill="hold">
                                          <p:stCondLst>
                                            <p:cond delay="0"/>
                                          </p:stCondLst>
                                        </p:cTn>
                                        <p:tgtEl>
                                          <p:spTgt spid="189"/>
                                        </p:tgtEl>
                                        <p:attrNameLst>
                                          <p:attrName>style.visibility</p:attrName>
                                        </p:attrNameLst>
                                      </p:cBhvr>
                                      <p:to>
                                        <p:strVal val="visible"/>
                                      </p:to>
                                    </p:set>
                                    <p:animEffect transition="in" filter="fade">
                                      <p:cBhvr>
                                        <p:cTn id="19" dur="500"/>
                                        <p:tgtEl>
                                          <p:spTgt spid="18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90"/>
                                        </p:tgtEl>
                                        <p:attrNameLst>
                                          <p:attrName>style.visibility</p:attrName>
                                        </p:attrNameLst>
                                      </p:cBhvr>
                                      <p:to>
                                        <p:strVal val="visible"/>
                                      </p:to>
                                    </p:set>
                                    <p:animEffect transition="in" filter="fade">
                                      <p:cBhvr>
                                        <p:cTn id="23" dur="500"/>
                                        <p:tgtEl>
                                          <p:spTgt spid="19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2"/>
                                        </p:tgtEl>
                                        <p:attrNameLst>
                                          <p:attrName>style.visibility</p:attrName>
                                        </p:attrNameLst>
                                      </p:cBhvr>
                                      <p:to>
                                        <p:strVal val="visible"/>
                                      </p:to>
                                    </p:set>
                                    <p:animEffect transition="in" filter="fade">
                                      <p:cBhvr>
                                        <p:cTn id="28" dur="500"/>
                                        <p:tgtEl>
                                          <p:spTgt spid="19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93"/>
                                        </p:tgtEl>
                                        <p:attrNameLst>
                                          <p:attrName>style.visibility</p:attrName>
                                        </p:attrNameLst>
                                      </p:cBhvr>
                                      <p:to>
                                        <p:strVal val="visible"/>
                                      </p:to>
                                    </p:set>
                                    <p:animEffect transition="in" filter="fade">
                                      <p:cBhvr>
                                        <p:cTn id="32" dur="500"/>
                                        <p:tgtEl>
                                          <p:spTgt spid="193"/>
                                        </p:tgtEl>
                                      </p:cBhvr>
                                    </p:animEffect>
                                  </p:childTnLst>
                                </p:cTn>
                              </p:par>
                              <p:par>
                                <p:cTn id="33" presetID="10" presetClass="entr" presetSubtype="0" fill="hold" nodeType="withEffect">
                                  <p:stCondLst>
                                    <p:cond delay="0"/>
                                  </p:stCondLst>
                                  <p:childTnLst>
                                    <p:set>
                                      <p:cBhvr>
                                        <p:cTn id="34" dur="1" fill="hold">
                                          <p:stCondLst>
                                            <p:cond delay="0"/>
                                          </p:stCondLst>
                                        </p:cTn>
                                        <p:tgtEl>
                                          <p:spTgt spid="191"/>
                                        </p:tgtEl>
                                        <p:attrNameLst>
                                          <p:attrName>style.visibility</p:attrName>
                                        </p:attrNameLst>
                                      </p:cBhvr>
                                      <p:to>
                                        <p:strVal val="visible"/>
                                      </p:to>
                                    </p:set>
                                    <p:animEffect transition="in" filter="fade">
                                      <p:cBhvr>
                                        <p:cTn id="35"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p:bldP spid="190" grpId="0" animBg="1"/>
      <p:bldP spid="192" grpId="0" animBg="1"/>
      <p:bldP spid="19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392538-8D0B-B04B-83D4-6D422B34C2E2}"/>
              </a:ext>
            </a:extLst>
          </p:cNvPr>
          <p:cNvSpPr>
            <a:spLocks noGrp="1"/>
          </p:cNvSpPr>
          <p:nvPr>
            <p:ph type="title"/>
          </p:nvPr>
        </p:nvSpPr>
        <p:spPr/>
        <p:txBody>
          <a:bodyPr/>
          <a:lstStyle/>
          <a:p>
            <a:r>
              <a:rPr lang="en-GB" dirty="0"/>
              <a:t>Wi-Fi</a:t>
            </a:r>
          </a:p>
        </p:txBody>
      </p:sp>
      <p:sp>
        <p:nvSpPr>
          <p:cNvPr id="6" name="Content Placeholder 5">
            <a:extLst>
              <a:ext uri="{FF2B5EF4-FFF2-40B4-BE49-F238E27FC236}">
                <a16:creationId xmlns:a16="http://schemas.microsoft.com/office/drawing/2014/main" id="{ADB0EF69-BDC7-7C43-B62D-3BD11462E1BC}"/>
              </a:ext>
            </a:extLst>
          </p:cNvPr>
          <p:cNvSpPr>
            <a:spLocks noGrp="1"/>
          </p:cNvSpPr>
          <p:nvPr>
            <p:ph idx="1"/>
          </p:nvPr>
        </p:nvSpPr>
        <p:spPr/>
        <p:txBody>
          <a:bodyPr/>
          <a:lstStyle/>
          <a:p>
            <a:pPr marL="685800" indent="-685800"/>
            <a:endParaRPr lang="sv-SE" dirty="0"/>
          </a:p>
          <a:p>
            <a:pPr marL="685800" indent="-685800"/>
            <a:endParaRPr lang="sv-SE" dirty="0"/>
          </a:p>
          <a:p>
            <a:pPr marL="685800" indent="-685800"/>
            <a:r>
              <a:rPr lang="sv-SE" dirty="0" err="1"/>
              <a:t>eduroam</a:t>
            </a:r>
            <a:r>
              <a:rPr lang="sv-SE" dirty="0"/>
              <a:t> </a:t>
            </a:r>
          </a:p>
          <a:p>
            <a:pPr marL="685800" indent="-685800"/>
            <a:endParaRPr lang="sv-SE" dirty="0"/>
          </a:p>
          <a:p>
            <a:pPr marL="685800" indent="-685800"/>
            <a:r>
              <a:rPr lang="en-US" dirty="0"/>
              <a:t>ESS </a:t>
            </a:r>
            <a:r>
              <a:rPr lang="en-US" dirty="0" err="1"/>
              <a:t>Guestnetwork</a:t>
            </a:r>
            <a:r>
              <a:rPr lang="en-US" dirty="0"/>
              <a:t> (password “</a:t>
            </a:r>
            <a:r>
              <a:rPr lang="en-US" dirty="0" err="1"/>
              <a:t>akeyspecialforess</a:t>
            </a:r>
            <a:r>
              <a:rPr lang="en-US" dirty="0"/>
              <a:t>”)</a:t>
            </a:r>
          </a:p>
        </p:txBody>
      </p:sp>
      <p:sp>
        <p:nvSpPr>
          <p:cNvPr id="4" name="Slide Number Placeholder 3"/>
          <p:cNvSpPr>
            <a:spLocks noGrp="1"/>
          </p:cNvSpPr>
          <p:nvPr>
            <p:ph type="sldNum" sz="quarter" idx="12"/>
          </p:nvPr>
        </p:nvSpPr>
        <p:spPr/>
        <p:txBody>
          <a:bodyPr/>
          <a:lstStyle/>
          <a:p>
            <a:fld id="{551115BC-487E-4422-894C-CB7CD3E79223}" type="slidenum">
              <a:rPr lang="en-GB" smtClean="0"/>
              <a:t>3</a:t>
            </a:fld>
            <a:endParaRPr lang="en-GB"/>
          </a:p>
        </p:txBody>
      </p:sp>
    </p:spTree>
    <p:extLst>
      <p:ext uri="{BB962C8B-B14F-4D97-AF65-F5344CB8AC3E}">
        <p14:creationId xmlns:p14="http://schemas.microsoft.com/office/powerpoint/2010/main" val="534755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3813" y="1733883"/>
            <a:ext cx="8800187" cy="2246769"/>
          </a:xfrm>
          <a:prstGeom prst="rect">
            <a:avLst/>
          </a:prstGeom>
        </p:spPr>
        <p:txBody>
          <a:bodyPr wrap="square">
            <a:spAutoFit/>
          </a:bodyPr>
          <a:lstStyle/>
          <a:p>
            <a:r>
              <a:rPr lang="en-US" sz="2000" dirty="0"/>
              <a:t>History of </a:t>
            </a:r>
            <a:r>
              <a:rPr lang="en-US" sz="2000" dirty="0" err="1"/>
              <a:t>STAP</a:t>
            </a:r>
            <a:r>
              <a:rPr lang="en-US" sz="2000" dirty="0"/>
              <a:t> meetings</a:t>
            </a:r>
          </a:p>
          <a:p>
            <a:pPr marL="285750" indent="-285750">
              <a:buFont typeface="Arial" panose="020B0604020202020204" pitchFamily="34" charset="0"/>
              <a:buChar char="•"/>
            </a:pPr>
            <a:r>
              <a:rPr lang="en-US" sz="2000" dirty="0" err="1"/>
              <a:t>STAP</a:t>
            </a:r>
            <a:r>
              <a:rPr lang="en-US" sz="2000" dirty="0"/>
              <a:t> on 17 June 2016 in Lund </a:t>
            </a:r>
            <a:r>
              <a:rPr lang="en-US" sz="2000" dirty="0">
                <a:hlinkClick r:id="rId3"/>
              </a:rPr>
              <a:t>https://indico.esss.lu.se/event/581/</a:t>
            </a:r>
            <a:r>
              <a:rPr lang="en-US" sz="2000" dirty="0"/>
              <a:t> </a:t>
            </a:r>
          </a:p>
          <a:p>
            <a:pPr marL="285750" indent="-285750">
              <a:buFont typeface="Arial" panose="020B0604020202020204" pitchFamily="34" charset="0"/>
              <a:buChar char="•"/>
            </a:pPr>
            <a:r>
              <a:rPr lang="en-US" sz="2000" dirty="0" err="1"/>
              <a:t>STAP</a:t>
            </a:r>
            <a:r>
              <a:rPr lang="en-US" sz="2000" dirty="0"/>
              <a:t>  on 20 – 21 Nov 2017 in Lund </a:t>
            </a:r>
            <a:r>
              <a:rPr lang="en-US" sz="2000" dirty="0">
                <a:hlinkClick r:id="rId4"/>
              </a:rPr>
              <a:t>https://indico.esss.lu.se/event/911/</a:t>
            </a:r>
            <a:r>
              <a:rPr lang="en-US" sz="2000" dirty="0"/>
              <a:t> </a:t>
            </a:r>
          </a:p>
          <a:p>
            <a:pPr marL="285750" indent="-285750">
              <a:buFont typeface="Arial" panose="020B0604020202020204" pitchFamily="34" charset="0"/>
              <a:buChar char="•"/>
            </a:pPr>
            <a:r>
              <a:rPr lang="en-US" sz="2000" dirty="0" err="1"/>
              <a:t>STAP</a:t>
            </a:r>
            <a:r>
              <a:rPr lang="en-US" sz="2000" dirty="0"/>
              <a:t> on 12 – 13 April 2018 per Video </a:t>
            </a:r>
            <a:r>
              <a:rPr lang="en-US" sz="2000" dirty="0">
                <a:hlinkClick r:id="rId5"/>
              </a:rPr>
              <a:t>https://indico.esss.lu.se/event/1000/</a:t>
            </a:r>
            <a:endParaRPr lang="en-US" sz="2000" dirty="0"/>
          </a:p>
          <a:p>
            <a:pPr marL="285750" indent="-285750">
              <a:buFont typeface="Arial" panose="020B0604020202020204" pitchFamily="34" charset="0"/>
              <a:buChar char="•"/>
            </a:pPr>
            <a:r>
              <a:rPr lang="en-US" sz="2000" dirty="0" err="1"/>
              <a:t>STAP</a:t>
            </a:r>
            <a:r>
              <a:rPr lang="en-US" sz="2000" dirty="0"/>
              <a:t>  on 16 – 17 Oct 2018 in Berlin </a:t>
            </a:r>
            <a:r>
              <a:rPr lang="en-US" sz="2000" dirty="0">
                <a:hlinkClick r:id="rId6"/>
              </a:rPr>
              <a:t>https://indico.esss.lu.se/event/1087/</a:t>
            </a:r>
            <a:r>
              <a:rPr lang="en-US" sz="2000" dirty="0"/>
              <a:t> </a:t>
            </a:r>
          </a:p>
          <a:p>
            <a:pPr marL="285750" indent="-285750">
              <a:buFont typeface="Arial" panose="020B0604020202020204" pitchFamily="34" charset="0"/>
              <a:buChar char="•"/>
            </a:pPr>
            <a:r>
              <a:rPr lang="en-US" sz="2000" dirty="0"/>
              <a:t>STAP on 12 – 22 Mar 2019 per Video </a:t>
            </a:r>
            <a:r>
              <a:rPr lang="en-US" sz="2000" dirty="0">
                <a:hlinkClick r:id="rId7"/>
              </a:rPr>
              <a:t>https://indico.esss.lu.se/event/1215/</a:t>
            </a:r>
            <a:endParaRPr lang="en-US" sz="2000" dirty="0"/>
          </a:p>
          <a:p>
            <a:pPr marL="285750" indent="-285750">
              <a:buFont typeface="Arial" panose="020B0604020202020204" pitchFamily="34" charset="0"/>
              <a:buChar char="•"/>
            </a:pPr>
            <a:r>
              <a:rPr lang="en-US" sz="2000" dirty="0"/>
              <a:t>STAP on 15 – 16 Oct 2019 in Lund </a:t>
            </a:r>
            <a:r>
              <a:rPr lang="en-US" sz="2000" dirty="0">
                <a:hlinkClick r:id="rId8"/>
              </a:rPr>
              <a:t>https://indico.esss.lu.se/event/1306/</a:t>
            </a:r>
            <a:endParaRPr lang="en-US" sz="2000" dirty="0"/>
          </a:p>
        </p:txBody>
      </p:sp>
      <p:sp>
        <p:nvSpPr>
          <p:cNvPr id="17" name="Rectangle 16"/>
          <p:cNvSpPr/>
          <p:nvPr/>
        </p:nvSpPr>
        <p:spPr>
          <a:xfrm>
            <a:off x="259804" y="4325025"/>
            <a:ext cx="8440148" cy="2031325"/>
          </a:xfrm>
          <a:prstGeom prst="rect">
            <a:avLst/>
          </a:prstGeom>
        </p:spPr>
        <p:txBody>
          <a:bodyPr wrap="square">
            <a:spAutoFit/>
          </a:bodyPr>
          <a:lstStyle/>
          <a:p>
            <a:r>
              <a:rPr lang="en-US" b="1" u="sng" dirty="0" err="1"/>
              <a:t>STAP</a:t>
            </a:r>
            <a:r>
              <a:rPr lang="en-US" b="1" u="sng" dirty="0"/>
              <a:t> members </a:t>
            </a:r>
          </a:p>
          <a:p>
            <a:pPr marL="285750" indent="-285750">
              <a:buFont typeface="Arial" panose="020B0604020202020204" pitchFamily="34" charset="0"/>
              <a:buChar char="•"/>
            </a:pPr>
            <a:r>
              <a:rPr lang="en-US" dirty="0"/>
              <a:t>Sven Vogel (chair, </a:t>
            </a:r>
            <a:r>
              <a:rPr lang="en-US" dirty="0" err="1"/>
              <a:t>LANSCE</a:t>
            </a:r>
            <a:r>
              <a:rPr lang="en-US" dirty="0"/>
              <a:t>)</a:t>
            </a:r>
          </a:p>
          <a:p>
            <a:pPr marL="285750" indent="-285750">
              <a:buFont typeface="Arial" panose="020B0604020202020204" pitchFamily="34" charset="0"/>
              <a:buChar char="•"/>
            </a:pPr>
            <a:r>
              <a:rPr lang="en-US" dirty="0" err="1"/>
              <a:t>Luise</a:t>
            </a:r>
            <a:r>
              <a:rPr lang="en-US" dirty="0"/>
              <a:t> Theil Kuhn (DTU) </a:t>
            </a:r>
          </a:p>
          <a:p>
            <a:pPr marL="285750" indent="-285750">
              <a:buFont typeface="Arial" panose="020B0604020202020204" pitchFamily="34" charset="0"/>
              <a:buChar char="•"/>
            </a:pPr>
            <a:r>
              <a:rPr lang="en-US" dirty="0"/>
              <a:t>Francesco Grazzi (</a:t>
            </a:r>
            <a:r>
              <a:rPr lang="en-US" dirty="0" err="1"/>
              <a:t>CNR-ISC</a:t>
            </a:r>
            <a:r>
              <a:rPr lang="en-US" dirty="0"/>
              <a:t>) </a:t>
            </a:r>
          </a:p>
          <a:p>
            <a:pPr marL="285750" indent="-285750">
              <a:buFont typeface="Arial" panose="020B0604020202020204" pitchFamily="34" charset="0"/>
              <a:buChar char="•"/>
            </a:pPr>
            <a:r>
              <a:rPr lang="en-US" dirty="0"/>
              <a:t>Stephen Hall (Lund University)</a:t>
            </a:r>
          </a:p>
          <a:p>
            <a:pPr marL="285750" indent="-285750">
              <a:buFont typeface="Arial" panose="020B0604020202020204" pitchFamily="34" charset="0"/>
              <a:buChar char="•"/>
            </a:pPr>
            <a:r>
              <a:rPr lang="en-US" dirty="0"/>
              <a:t>Nikolay Kardjilov (HZB)</a:t>
            </a:r>
          </a:p>
          <a:p>
            <a:pPr marL="285750" indent="-285750">
              <a:buFont typeface="Arial" panose="020B0604020202020204" pitchFamily="34" charset="0"/>
              <a:buChar char="•"/>
            </a:pPr>
            <a:r>
              <a:rPr lang="en-US" dirty="0"/>
              <a:t>Javier Santisteban (Centro </a:t>
            </a:r>
            <a:r>
              <a:rPr lang="en-US" dirty="0" err="1"/>
              <a:t>Atomico</a:t>
            </a:r>
            <a:r>
              <a:rPr lang="en-US" dirty="0"/>
              <a:t> </a:t>
            </a:r>
            <a:r>
              <a:rPr lang="en-US" dirty="0" err="1"/>
              <a:t>Bariloche</a:t>
            </a:r>
            <a:r>
              <a:rPr lang="en-US" dirty="0"/>
              <a:t>) excused, will try join partly by video</a:t>
            </a:r>
          </a:p>
        </p:txBody>
      </p:sp>
      <p:sp>
        <p:nvSpPr>
          <p:cNvPr id="2" name="Title 1">
            <a:extLst>
              <a:ext uri="{FF2B5EF4-FFF2-40B4-BE49-F238E27FC236}">
                <a16:creationId xmlns:a16="http://schemas.microsoft.com/office/drawing/2014/main" id="{AA23987F-D291-914D-9856-FFF8256DA9EA}"/>
              </a:ext>
            </a:extLst>
          </p:cNvPr>
          <p:cNvSpPr>
            <a:spLocks noGrp="1"/>
          </p:cNvSpPr>
          <p:nvPr>
            <p:ph type="title"/>
          </p:nvPr>
        </p:nvSpPr>
        <p:spPr/>
        <p:txBody>
          <a:bodyPr/>
          <a:lstStyle/>
          <a:p>
            <a:r>
              <a:rPr lang="en-US" dirty="0"/>
              <a:t>STAP meeting for Imaging &amp; Engineering</a:t>
            </a:r>
            <a:endParaRPr lang="en-GB" dirty="0"/>
          </a:p>
        </p:txBody>
      </p:sp>
      <p:sp>
        <p:nvSpPr>
          <p:cNvPr id="34" name="Slide Number Placeholder 3"/>
          <p:cNvSpPr>
            <a:spLocks noGrp="1"/>
          </p:cNvSpPr>
          <p:nvPr>
            <p:ph type="sldNum" sz="quarter" idx="12"/>
          </p:nvPr>
        </p:nvSpPr>
        <p:spPr/>
        <p:txBody>
          <a:bodyPr/>
          <a:lstStyle/>
          <a:p>
            <a:fld id="{551115BC-487E-4422-894C-CB7CD3E79223}" type="slidenum">
              <a:rPr lang="en-GB" smtClean="0"/>
              <a:t>4</a:t>
            </a:fld>
            <a:endParaRPr lang="en-GB"/>
          </a:p>
        </p:txBody>
      </p:sp>
    </p:spTree>
    <p:extLst>
      <p:ext uri="{BB962C8B-B14F-4D97-AF65-F5344CB8AC3E}">
        <p14:creationId xmlns:p14="http://schemas.microsoft.com/office/powerpoint/2010/main" val="148902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11C82E-ECF5-2B48-8828-A050CFF28C3F}"/>
              </a:ext>
            </a:extLst>
          </p:cNvPr>
          <p:cNvSpPr>
            <a:spLocks noGrp="1"/>
          </p:cNvSpPr>
          <p:nvPr>
            <p:ph type="title"/>
          </p:nvPr>
        </p:nvSpPr>
        <p:spPr/>
        <p:txBody>
          <a:bodyPr/>
          <a:lstStyle/>
          <a:p>
            <a:r>
              <a:rPr lang="en-GB" dirty="0"/>
              <a:t>Charge</a:t>
            </a:r>
          </a:p>
        </p:txBody>
      </p:sp>
      <p:sp>
        <p:nvSpPr>
          <p:cNvPr id="7" name="Content Placeholder 6">
            <a:extLst>
              <a:ext uri="{FF2B5EF4-FFF2-40B4-BE49-F238E27FC236}">
                <a16:creationId xmlns:a16="http://schemas.microsoft.com/office/drawing/2014/main" id="{B79F241A-F435-DF49-8BC5-5F4BE1AB0C72}"/>
              </a:ext>
            </a:extLst>
          </p:cNvPr>
          <p:cNvSpPr>
            <a:spLocks noGrp="1"/>
          </p:cNvSpPr>
          <p:nvPr>
            <p:ph idx="1"/>
          </p:nvPr>
        </p:nvSpPr>
        <p:spPr>
          <a:xfrm>
            <a:off x="457200" y="1600200"/>
            <a:ext cx="8229600" cy="4563657"/>
          </a:xfrm>
        </p:spPr>
        <p:txBody>
          <a:bodyPr>
            <a:normAutofit fontScale="92500" lnSpcReduction="20000"/>
          </a:bodyPr>
          <a:lstStyle/>
          <a:p>
            <a:pPr marL="285750" indent="-285750">
              <a:buFont typeface="Wingdings" panose="05000000000000000000" pitchFamily="2" charset="2"/>
              <a:buChar char="v"/>
            </a:pPr>
            <a:r>
              <a:rPr lang="en-US" b="1" dirty="0"/>
              <a:t>Get informed of current instrument status and associated tasks</a:t>
            </a:r>
          </a:p>
          <a:p>
            <a:pPr marL="0" indent="0">
              <a:buNone/>
            </a:pPr>
            <a:endParaRPr lang="en-US" dirty="0"/>
          </a:p>
          <a:p>
            <a:pPr marL="285750" indent="-285750">
              <a:buFont typeface="Wingdings" panose="05000000000000000000" pitchFamily="2" charset="2"/>
              <a:buChar char="v"/>
            </a:pPr>
            <a:r>
              <a:rPr lang="en-US" dirty="0"/>
              <a:t>AGENDA</a:t>
            </a:r>
          </a:p>
          <a:p>
            <a:pPr>
              <a:buFont typeface="Wingdings" panose="05000000000000000000" pitchFamily="2" charset="2"/>
              <a:buChar char="Ø"/>
            </a:pPr>
            <a:r>
              <a:rPr lang="en-US" dirty="0"/>
              <a:t>The instrument teams from the two instruments in this class, ODIN and BEER, will provide an overview of the instrument progress on day 1 of the meeting. </a:t>
            </a:r>
          </a:p>
          <a:p>
            <a:pPr>
              <a:buFont typeface="Wingdings" panose="05000000000000000000" pitchFamily="2" charset="2"/>
              <a:buChar char="Ø"/>
            </a:pPr>
            <a:r>
              <a:rPr lang="en-US" dirty="0"/>
              <a:t>Day 2 of the meeting will start with the open discussion about the first and early science and followed by update status of the software development</a:t>
            </a:r>
          </a:p>
          <a:p>
            <a:pPr>
              <a:buFont typeface="Wingdings" panose="05000000000000000000" pitchFamily="2" charset="2"/>
              <a:buChar char="Ø"/>
            </a:pPr>
            <a:r>
              <a:rPr lang="en-US" dirty="0"/>
              <a:t>Excursion of the ESS construction site is planed at the end of the second day</a:t>
            </a:r>
          </a:p>
        </p:txBody>
      </p:sp>
      <p:sp>
        <p:nvSpPr>
          <p:cNvPr id="4" name="Slide Number Placeholder 3"/>
          <p:cNvSpPr>
            <a:spLocks noGrp="1"/>
          </p:cNvSpPr>
          <p:nvPr>
            <p:ph type="sldNum" sz="quarter" idx="12"/>
          </p:nvPr>
        </p:nvSpPr>
        <p:spPr/>
        <p:txBody>
          <a:bodyPr/>
          <a:lstStyle/>
          <a:p>
            <a:fld id="{551115BC-487E-4422-894C-CB7CD3E79223}" type="slidenum">
              <a:rPr lang="en-GB" smtClean="0"/>
              <a:t>5</a:t>
            </a:fld>
            <a:endParaRPr lang="en-GB"/>
          </a:p>
        </p:txBody>
      </p:sp>
      <p:sp>
        <p:nvSpPr>
          <p:cNvPr id="3" name="Rectangle 2"/>
          <p:cNvSpPr/>
          <p:nvPr/>
        </p:nvSpPr>
        <p:spPr>
          <a:xfrm>
            <a:off x="323528" y="6163857"/>
            <a:ext cx="9018362" cy="276999"/>
          </a:xfrm>
          <a:prstGeom prst="rect">
            <a:avLst/>
          </a:prstGeom>
        </p:spPr>
        <p:txBody>
          <a:bodyPr wrap="square">
            <a:spAutoFit/>
          </a:bodyPr>
          <a:lstStyle/>
          <a:p>
            <a:r>
              <a:rPr lang="en-US" sz="1200" dirty="0">
                <a:solidFill>
                  <a:schemeClr val="bg1">
                    <a:lumMod val="95000"/>
                  </a:schemeClr>
                </a:solidFill>
                <a:hlinkClick r:id="rId3"/>
              </a:rPr>
              <a:t>https://indico.esss.lu.se/event/1306/attachments/9396/15105/Charge_for_Imaging_and_Engineering_STAP_meeting_-_Fall2019.pdf</a:t>
            </a:r>
            <a:endParaRPr lang="en-US" sz="1200" dirty="0">
              <a:solidFill>
                <a:schemeClr val="bg1">
                  <a:lumMod val="95000"/>
                </a:schemeClr>
              </a:solidFill>
            </a:endParaRPr>
          </a:p>
        </p:txBody>
      </p:sp>
    </p:spTree>
    <p:extLst>
      <p:ext uri="{BB962C8B-B14F-4D97-AF65-F5344CB8AC3E}">
        <p14:creationId xmlns:p14="http://schemas.microsoft.com/office/powerpoint/2010/main" val="119256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B5DC-AA8F-0E4D-BA48-21E46689B6A9}"/>
              </a:ext>
            </a:extLst>
          </p:cNvPr>
          <p:cNvSpPr>
            <a:spLocks noGrp="1"/>
          </p:cNvSpPr>
          <p:nvPr>
            <p:ph type="title"/>
          </p:nvPr>
        </p:nvSpPr>
        <p:spPr/>
        <p:txBody>
          <a:bodyPr/>
          <a:lstStyle/>
          <a:p>
            <a:r>
              <a:rPr lang="en-US" dirty="0"/>
              <a:t>Some organizational things…</a:t>
            </a:r>
            <a:endParaRPr lang="en-GB" dirty="0"/>
          </a:p>
        </p:txBody>
      </p:sp>
      <p:sp>
        <p:nvSpPr>
          <p:cNvPr id="3" name="Content Placeholder 2">
            <a:extLst>
              <a:ext uri="{FF2B5EF4-FFF2-40B4-BE49-F238E27FC236}">
                <a16:creationId xmlns:a16="http://schemas.microsoft.com/office/drawing/2014/main" id="{607C82A4-846C-B84B-828F-D903C71ADA07}"/>
              </a:ext>
            </a:extLst>
          </p:cNvPr>
          <p:cNvSpPr>
            <a:spLocks noGrp="1"/>
          </p:cNvSpPr>
          <p:nvPr>
            <p:ph idx="1"/>
          </p:nvPr>
        </p:nvSpPr>
        <p:spPr/>
        <p:txBody>
          <a:bodyPr>
            <a:normAutofit/>
          </a:bodyPr>
          <a:lstStyle/>
          <a:p>
            <a:pPr marL="285750" indent="-285750">
              <a:buFont typeface="Wingdings" panose="05000000000000000000" pitchFamily="2" charset="2"/>
              <a:buChar char="v"/>
            </a:pPr>
            <a:r>
              <a:rPr lang="en-US" sz="2000" dirty="0"/>
              <a:t>Visitor badge: </a:t>
            </a:r>
          </a:p>
          <a:p>
            <a:pPr marL="800100" lvl="1" indent="-342900">
              <a:buFont typeface="Arial" panose="020B0604020202020204" pitchFamily="34" charset="0"/>
              <a:buChar char="•"/>
            </a:pPr>
            <a:r>
              <a:rPr lang="en-US" sz="2000" dirty="0"/>
              <a:t>Return it when leaving </a:t>
            </a:r>
          </a:p>
          <a:p>
            <a:pPr marL="800100" lvl="1" indent="-342900">
              <a:buFont typeface="Arial" panose="020B0604020202020204" pitchFamily="34" charset="0"/>
              <a:buChar char="•"/>
            </a:pPr>
            <a:r>
              <a:rPr lang="en-US" sz="2000" dirty="0"/>
              <a:t>Sign-off when leaving</a:t>
            </a:r>
          </a:p>
          <a:p>
            <a:pPr marL="800100" lvl="1" indent="-342900">
              <a:buFont typeface="Arial" panose="020B0604020202020204" pitchFamily="34" charset="0"/>
              <a:buChar char="•"/>
            </a:pPr>
            <a:r>
              <a:rPr lang="en-US" sz="2000" dirty="0"/>
              <a:t>Wear them visibly all the time</a:t>
            </a:r>
          </a:p>
          <a:p>
            <a:pPr marL="285750" indent="-285750">
              <a:buFont typeface="Wingdings" panose="05000000000000000000" pitchFamily="2" charset="2"/>
              <a:buChar char="v"/>
            </a:pPr>
            <a:r>
              <a:rPr lang="en-US" sz="2000" dirty="0"/>
              <a:t>Access to site: </a:t>
            </a:r>
          </a:p>
          <a:p>
            <a:pPr marL="800100" lvl="1" indent="-342900">
              <a:buFont typeface="Arial" panose="020B0604020202020204" pitchFamily="34" charset="0"/>
              <a:buChar char="•"/>
            </a:pPr>
            <a:r>
              <a:rPr lang="en-US" sz="2100" dirty="0"/>
              <a:t>30 min training arranged</a:t>
            </a:r>
          </a:p>
          <a:p>
            <a:pPr marL="800100" lvl="1" indent="-342900">
              <a:buFont typeface="Arial" panose="020B0604020202020204" pitchFamily="34" charset="0"/>
              <a:buChar char="•"/>
            </a:pPr>
            <a:r>
              <a:rPr lang="en-US" sz="2100" dirty="0"/>
              <a:t>60 min walk visit E01-E02 and accelerator tunnel gallery</a:t>
            </a:r>
          </a:p>
          <a:p>
            <a:pPr marL="800100" lvl="1" indent="-342900">
              <a:buFont typeface="Arial" panose="020B0604020202020204" pitchFamily="34" charset="0"/>
              <a:buChar char="•"/>
            </a:pPr>
            <a:r>
              <a:rPr lang="en-US" sz="2100" dirty="0"/>
              <a:t>Let me know final decision about your interest</a:t>
            </a:r>
          </a:p>
          <a:p>
            <a:pPr marL="285750" indent="-285750">
              <a:buFont typeface="Wingdings" panose="05000000000000000000" pitchFamily="2" charset="2"/>
              <a:buChar char="v"/>
            </a:pPr>
            <a:r>
              <a:rPr lang="en-US" sz="2000" dirty="0"/>
              <a:t>Dinner: </a:t>
            </a:r>
          </a:p>
          <a:p>
            <a:pPr marL="800100" lvl="1" indent="-342900">
              <a:buFont typeface="Arial" panose="020B0604020202020204" pitchFamily="34" charset="0"/>
              <a:buChar char="•"/>
            </a:pPr>
            <a:r>
              <a:rPr lang="en-US" sz="2000" dirty="0"/>
              <a:t>tonight at 19.00 at </a:t>
            </a:r>
            <a:r>
              <a:rPr lang="en-US" sz="2000" dirty="0" err="1">
                <a:hlinkClick r:id="rId3"/>
              </a:rPr>
              <a:t>Mediteranean</a:t>
            </a:r>
            <a:r>
              <a:rPr lang="en-US" sz="2000" dirty="0"/>
              <a:t> Restaurant in </a:t>
            </a:r>
            <a:r>
              <a:rPr lang="en-US" sz="2000" dirty="0">
                <a:hlinkClick r:id="rId4"/>
              </a:rPr>
              <a:t>Lund center </a:t>
            </a:r>
            <a:endParaRPr lang="en-US" sz="2000" dirty="0"/>
          </a:p>
          <a:p>
            <a:pPr marL="800100" lvl="1" indent="-342900">
              <a:buFont typeface="Arial" panose="020B0604020202020204" pitchFamily="34" charset="0"/>
              <a:buChar char="•"/>
            </a:pPr>
            <a:r>
              <a:rPr lang="en-US" sz="2000" dirty="0"/>
              <a:t>Walk distance from Lund C or cathedral</a:t>
            </a:r>
          </a:p>
          <a:p>
            <a:endParaRPr lang="en-GB" dirty="0"/>
          </a:p>
        </p:txBody>
      </p:sp>
    </p:spTree>
    <p:extLst>
      <p:ext uri="{BB962C8B-B14F-4D97-AF65-F5344CB8AC3E}">
        <p14:creationId xmlns:p14="http://schemas.microsoft.com/office/powerpoint/2010/main" val="767085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B5DC-AA8F-0E4D-BA48-21E46689B6A9}"/>
              </a:ext>
            </a:extLst>
          </p:cNvPr>
          <p:cNvSpPr>
            <a:spLocks noGrp="1"/>
          </p:cNvSpPr>
          <p:nvPr>
            <p:ph type="title"/>
          </p:nvPr>
        </p:nvSpPr>
        <p:spPr/>
        <p:txBody>
          <a:bodyPr/>
          <a:lstStyle/>
          <a:p>
            <a:r>
              <a:rPr lang="en-US" dirty="0"/>
              <a:t>Some organizational things…</a:t>
            </a:r>
            <a:endParaRPr lang="en-GB" dirty="0"/>
          </a:p>
        </p:txBody>
      </p:sp>
      <p:pic>
        <p:nvPicPr>
          <p:cNvPr id="7" name="Picture 1" descr="save image">
            <a:extLst>
              <a:ext uri="{FF2B5EF4-FFF2-40B4-BE49-F238E27FC236}">
                <a16:creationId xmlns:a16="http://schemas.microsoft.com/office/drawing/2014/main" id="{3092E3FB-6ADE-5548-9AA3-86061BA051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42989" y="1600200"/>
            <a:ext cx="725802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757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B5DC-AA8F-0E4D-BA48-21E46689B6A9}"/>
              </a:ext>
            </a:extLst>
          </p:cNvPr>
          <p:cNvSpPr>
            <a:spLocks noGrp="1"/>
          </p:cNvSpPr>
          <p:nvPr>
            <p:ph type="title"/>
          </p:nvPr>
        </p:nvSpPr>
        <p:spPr/>
        <p:txBody>
          <a:bodyPr/>
          <a:lstStyle/>
          <a:p>
            <a:r>
              <a:rPr lang="en-US" dirty="0"/>
              <a:t>Some organizational things…</a:t>
            </a:r>
            <a:endParaRPr lang="en-GB" dirty="0"/>
          </a:p>
        </p:txBody>
      </p:sp>
      <p:pic>
        <p:nvPicPr>
          <p:cNvPr id="9" name="Picture 2" descr="save image">
            <a:extLst>
              <a:ext uri="{FF2B5EF4-FFF2-40B4-BE49-F238E27FC236}">
                <a16:creationId xmlns:a16="http://schemas.microsoft.com/office/drawing/2014/main" id="{404BE162-14AE-8347-9DD5-916943FDC52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49495" b="46910"/>
          <a:stretch/>
        </p:blipFill>
        <p:spPr bwMode="auto">
          <a:xfrm>
            <a:off x="908109" y="1600200"/>
            <a:ext cx="732778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218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1_hzg_deutsch_v2">
  <a:themeElements>
    <a:clrScheme name="1_hzg_deutsch_v2 1">
      <a:dk1>
        <a:srgbClr val="000000"/>
      </a:dk1>
      <a:lt1>
        <a:srgbClr val="FFFFFF"/>
      </a:lt1>
      <a:dk2>
        <a:srgbClr val="000000"/>
      </a:dk2>
      <a:lt2>
        <a:srgbClr val="B2B2B2"/>
      </a:lt2>
      <a:accent1>
        <a:srgbClr val="0098D4"/>
      </a:accent1>
      <a:accent2>
        <a:srgbClr val="5F5F5F"/>
      </a:accent2>
      <a:accent3>
        <a:srgbClr val="FFFFFF"/>
      </a:accent3>
      <a:accent4>
        <a:srgbClr val="000000"/>
      </a:accent4>
      <a:accent5>
        <a:srgbClr val="AACAE6"/>
      </a:accent5>
      <a:accent6>
        <a:srgbClr val="555555"/>
      </a:accent6>
      <a:hlink>
        <a:srgbClr val="B2B2B2"/>
      </a:hlink>
      <a:folHlink>
        <a:srgbClr val="DDDDDD"/>
      </a:folHlink>
    </a:clrScheme>
    <a:fontScheme name="1_hzg_deutsch_v2">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hzg_deutsch_v2 1">
        <a:dk1>
          <a:srgbClr val="000000"/>
        </a:dk1>
        <a:lt1>
          <a:srgbClr val="FFFFFF"/>
        </a:lt1>
        <a:dk2>
          <a:srgbClr val="000000"/>
        </a:dk2>
        <a:lt2>
          <a:srgbClr val="B2B2B2"/>
        </a:lt2>
        <a:accent1>
          <a:srgbClr val="0098D4"/>
        </a:accent1>
        <a:accent2>
          <a:srgbClr val="5F5F5F"/>
        </a:accent2>
        <a:accent3>
          <a:srgbClr val="FFFFFF"/>
        </a:accent3>
        <a:accent4>
          <a:srgbClr val="000000"/>
        </a:accent4>
        <a:accent5>
          <a:srgbClr val="AACAE6"/>
        </a:accent5>
        <a:accent6>
          <a:srgbClr val="555555"/>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zg_deutsch_v2">
  <a:themeElements>
    <a:clrScheme name="hzg_deutsch_v2 1">
      <a:dk1>
        <a:srgbClr val="000000"/>
      </a:dk1>
      <a:lt1>
        <a:srgbClr val="FFFFFF"/>
      </a:lt1>
      <a:dk2>
        <a:srgbClr val="000000"/>
      </a:dk2>
      <a:lt2>
        <a:srgbClr val="B2B2B2"/>
      </a:lt2>
      <a:accent1>
        <a:srgbClr val="0098D4"/>
      </a:accent1>
      <a:accent2>
        <a:srgbClr val="5F5F5F"/>
      </a:accent2>
      <a:accent3>
        <a:srgbClr val="FFFFFF"/>
      </a:accent3>
      <a:accent4>
        <a:srgbClr val="000000"/>
      </a:accent4>
      <a:accent5>
        <a:srgbClr val="AACAE6"/>
      </a:accent5>
      <a:accent6>
        <a:srgbClr val="555555"/>
      </a:accent6>
      <a:hlink>
        <a:srgbClr val="B2B2B2"/>
      </a:hlink>
      <a:folHlink>
        <a:srgbClr val="DDDDDD"/>
      </a:folHlink>
    </a:clrScheme>
    <a:fontScheme name="Vlastní 1">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174625" marR="0" indent="-174625" algn="l" defTabSz="1042988"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cs typeface="Arial" charset="0"/>
          </a:defRPr>
        </a:defPPr>
      </a:lstStyle>
    </a:spDef>
    <a:lnDef>
      <a:spPr bwMode="auto">
        <a:noFill/>
        <a:ln w="254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hzg_deutsch_v2 1">
        <a:dk1>
          <a:srgbClr val="000000"/>
        </a:dk1>
        <a:lt1>
          <a:srgbClr val="FFFFFF"/>
        </a:lt1>
        <a:dk2>
          <a:srgbClr val="000000"/>
        </a:dk2>
        <a:lt2>
          <a:srgbClr val="B2B2B2"/>
        </a:lt2>
        <a:accent1>
          <a:srgbClr val="0098D4"/>
        </a:accent1>
        <a:accent2>
          <a:srgbClr val="5F5F5F"/>
        </a:accent2>
        <a:accent3>
          <a:srgbClr val="FFFFFF"/>
        </a:accent3>
        <a:accent4>
          <a:srgbClr val="000000"/>
        </a:accent4>
        <a:accent5>
          <a:srgbClr val="AACAE6"/>
        </a:accent5>
        <a:accent6>
          <a:srgbClr val="555555"/>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Chess Core Powerpoint</Template>
  <TotalTime>772</TotalTime>
  <Words>583</Words>
  <Application>Microsoft Macintosh PowerPoint</Application>
  <PresentationFormat>On-screen Show (4:3)</PresentationFormat>
  <Paragraphs>94</Paragraphs>
  <Slides>8</Slides>
  <Notes>8</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8</vt:i4>
      </vt:variant>
    </vt:vector>
  </HeadingPairs>
  <TitlesOfParts>
    <vt:vector size="20" baseType="lpstr">
      <vt:lpstr>ヒラギノ角ゴ ProN W3</vt:lpstr>
      <vt:lpstr>Arial</vt:lpstr>
      <vt:lpstr>Calibri</vt:lpstr>
      <vt:lpstr>Gill Sans</vt:lpstr>
      <vt:lpstr>Helvetica</vt:lpstr>
      <vt:lpstr>Tahoma</vt:lpstr>
      <vt:lpstr>Wingdings</vt:lpstr>
      <vt:lpstr>Wingdings 3</vt:lpstr>
      <vt:lpstr>Office Theme</vt:lpstr>
      <vt:lpstr>1_hzg_deutsch_v2</vt:lpstr>
      <vt:lpstr>hzg_deutsch_v2</vt:lpstr>
      <vt:lpstr>Image</vt:lpstr>
      <vt:lpstr>STAP meeting for Imaging &amp; Engineering  15-16 October 2019  Welcome &amp; Organization</vt:lpstr>
      <vt:lpstr>STAP meeting for Imaging &amp; Engineering</vt:lpstr>
      <vt:lpstr>Wi-Fi</vt:lpstr>
      <vt:lpstr>STAP meeting for Imaging &amp; Engineering</vt:lpstr>
      <vt:lpstr>Charge</vt:lpstr>
      <vt:lpstr>Some organizational things…</vt:lpstr>
      <vt:lpstr>Some organizational things…</vt:lpstr>
      <vt:lpstr>Some organizational things…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&lt;Science area&gt; at ESS</dc:title>
  <dc:creator>Microsoft Office User</dc:creator>
  <cp:lastModifiedBy>Premek Beran</cp:lastModifiedBy>
  <cp:revision>90</cp:revision>
  <dcterms:created xsi:type="dcterms:W3CDTF">2017-09-26T09:27:06Z</dcterms:created>
  <dcterms:modified xsi:type="dcterms:W3CDTF">2019-10-15T08:43:12Z</dcterms:modified>
</cp:coreProperties>
</file>