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394" r:id="rId2"/>
    <p:sldId id="393" r:id="rId3"/>
    <p:sldId id="412" r:id="rId4"/>
    <p:sldId id="271" r:id="rId5"/>
    <p:sldId id="414" r:id="rId6"/>
    <p:sldId id="415" r:id="rId7"/>
    <p:sldId id="431" r:id="rId8"/>
    <p:sldId id="432" r:id="rId9"/>
    <p:sldId id="475" r:id="rId10"/>
    <p:sldId id="476" r:id="rId11"/>
    <p:sldId id="477" r:id="rId12"/>
    <p:sldId id="479" r:id="rId13"/>
    <p:sldId id="480" r:id="rId14"/>
    <p:sldId id="390" r:id="rId15"/>
    <p:sldId id="440" r:id="rId16"/>
    <p:sldId id="464" r:id="rId17"/>
    <p:sldId id="465" r:id="rId18"/>
    <p:sldId id="441" r:id="rId19"/>
    <p:sldId id="463" r:id="rId20"/>
    <p:sldId id="469" r:id="rId21"/>
    <p:sldId id="450" r:id="rId22"/>
    <p:sldId id="452" r:id="rId23"/>
    <p:sldId id="442" r:id="rId24"/>
    <p:sldId id="470" r:id="rId25"/>
    <p:sldId id="453" r:id="rId26"/>
    <p:sldId id="443" r:id="rId27"/>
    <p:sldId id="471" r:id="rId28"/>
    <p:sldId id="444" r:id="rId29"/>
    <p:sldId id="445" r:id="rId30"/>
    <p:sldId id="455" r:id="rId31"/>
    <p:sldId id="456" r:id="rId32"/>
    <p:sldId id="457" r:id="rId33"/>
    <p:sldId id="478" r:id="rId34"/>
    <p:sldId id="458" r:id="rId35"/>
    <p:sldId id="459" r:id="rId36"/>
    <p:sldId id="472" r:id="rId37"/>
    <p:sldId id="446" r:id="rId38"/>
    <p:sldId id="473" r:id="rId39"/>
    <p:sldId id="447" r:id="rId40"/>
    <p:sldId id="448" r:id="rId41"/>
    <p:sldId id="466" r:id="rId42"/>
    <p:sldId id="474" r:id="rId43"/>
    <p:sldId id="481" r:id="rId44"/>
    <p:sldId id="439" r:id="rId45"/>
    <p:sldId id="434" r:id="rId46"/>
    <p:sldId id="433" r:id="rId47"/>
    <p:sldId id="467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reliano Tartaglione" initials="AT" lastIdx="5" clrIdx="0">
    <p:extLst>
      <p:ext uri="{19B8F6BF-5375-455C-9EA6-DF929625EA0E}">
        <p15:presenceInfo xmlns:p15="http://schemas.microsoft.com/office/powerpoint/2012/main" userId="Aureliano Tartaglio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364"/>
    <p:restoredTop sz="89133"/>
  </p:normalViewPr>
  <p:slideViewPr>
    <p:cSldViewPr snapToGrid="0" snapToObjects="1">
      <p:cViewPr varScale="1">
        <p:scale>
          <a:sx n="139" d="100"/>
          <a:sy n="139" d="100"/>
        </p:scale>
        <p:origin x="728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1T08:51:52.263" idx="2">
    <p:pos x="10" y="10"/>
    <p:text>Update layout of ODIN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1T08:52:11.118" idx="3">
    <p:pos x="10" y="10"/>
    <p:text>Update components view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1T08:52:11.118" idx="3">
    <p:pos x="10" y="10"/>
    <p:text>Update components view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1T08:52:11.118" idx="3">
    <p:pos x="10" y="10"/>
    <p:text>Update components view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1T08:52:11.118" idx="3">
    <p:pos x="10" y="10"/>
    <p:text>Update components view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11T09:01:17.015" idx="5">
    <p:pos x="10" y="10"/>
    <p:text>Add here PSI update?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9E76B-BB2D-7544-8E61-AFAAC4211BAF}" type="datetimeFigureOut">
              <a:rPr lang="en-US" smtClean="0"/>
              <a:pPr/>
              <a:t>10/10/19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1E3FD-746D-CD4D-895C-53B9F272C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A5856-8698-7D41-B001-35FC37D49D9B}" type="datetimeFigureOut">
              <a:rPr lang="en-US" smtClean="0"/>
              <a:pPr/>
              <a:t>10/10/19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440FA-5A3A-0446-A74E-A8773403F5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Phase 2, May 31</a:t>
            </a:r>
            <a:r>
              <a:rPr lang="en-US" baseline="30000"/>
              <a:t>st</a:t>
            </a:r>
            <a:r>
              <a:rPr lang="en-US"/>
              <a:t>.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01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45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Cost book value??? Why in some cases is it not the same as in table 5??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45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Show results of Florian… Also mention calculations for T0 chopper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43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Show results of Florian… Also mention calculations for T0 chopper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89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Show results of Florian… Also mention calculations for T0 chopper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36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Update with ESS Milestones….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81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78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Check assigned cost for T0 chopper in the TA. Verify with EV sum over the 6.9M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17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Check assigned cost for T0 chopper in the TA. Verify with EV sum over the 6.9M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22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Proposed by Markus, Linda and </a:t>
            </a:r>
            <a:r>
              <a:rPr lang="en-US" err="1"/>
              <a:t>Henrik</a:t>
            </a:r>
            <a:endParaRPr lang="en-US" baseline="0"/>
          </a:p>
          <a:p>
            <a:r>
              <a:rPr lang="en-US" baseline="0"/>
              <a:t>It was a collaboration of more partners (e.g. ESS) but now there is two…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83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10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68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Update with ESS Milestones….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51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Update with ESS Milestones….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03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Update with ESS Milestones….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61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Update with ESS Milestones….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16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Update with ESS Milestones….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233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Update with ESS Milestones….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9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 with ESS Milestones….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606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One of 7 German instruments,</a:t>
            </a:r>
            <a:r>
              <a:rPr lang="en-US" baseline="0"/>
              <a:t> two of which are lead by TUM, (One by </a:t>
            </a:r>
            <a:r>
              <a:rPr lang="en-US" baseline="0" err="1"/>
              <a:t>Jülich</a:t>
            </a:r>
            <a:r>
              <a:rPr lang="en-US" baseline="0"/>
              <a:t> @ MLZ, three by </a:t>
            </a:r>
            <a:r>
              <a:rPr lang="en-US" baseline="0" err="1"/>
              <a:t>Jülich</a:t>
            </a:r>
            <a:r>
              <a:rPr lang="en-US" baseline="0"/>
              <a:t>, two by HZG, former GKSS?)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 with ESS Milestones….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0692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 with ESS Milestones….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816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 with ESS Milestones….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992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 with ESS Milestones….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5071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 with ESS Milestones….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7011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 with ESS Milestones….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760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87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1) </a:t>
            </a:r>
            <a:r>
              <a:rPr lang="de-DE" dirty="0" err="1"/>
              <a:t>Conflicts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DREAM </a:t>
            </a:r>
            <a:r>
              <a:rPr lang="de-DE" dirty="0" err="1"/>
              <a:t>solved</a:t>
            </a:r>
            <a:endParaRPr lang="de-DE" dirty="0"/>
          </a:p>
          <a:p>
            <a:r>
              <a:rPr lang="de-DE" dirty="0"/>
              <a:t>2) Add remote </a:t>
            </a:r>
            <a:r>
              <a:rPr lang="de-DE" dirty="0" err="1"/>
              <a:t>handling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(11m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means</a:t>
            </a:r>
            <a:r>
              <a:rPr lang="de-DE" dirty="0"/>
              <a:t> 5m </a:t>
            </a:r>
            <a:r>
              <a:rPr lang="de-DE" dirty="0" err="1"/>
              <a:t>downstream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NBOA </a:t>
            </a:r>
            <a:r>
              <a:rPr lang="de-DE" dirty="0" err="1"/>
              <a:t>output</a:t>
            </a:r>
            <a:r>
              <a:rPr lang="de-DE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26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47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33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90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11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440FA-5A3A-0446-A74E-A8773403F56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20700" y="2735860"/>
            <a:ext cx="8128000" cy="1295400"/>
          </a:xfrm>
        </p:spPr>
        <p:txBody>
          <a:bodyPr/>
          <a:lstStyle>
            <a:lvl1pPr algn="ctr">
              <a:defRPr sz="3200" b="0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0700" y="4336060"/>
            <a:ext cx="8128000" cy="17526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508000" y="6400800"/>
            <a:ext cx="8153400" cy="304800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ODIN STAP Meeting, Lund - ESS</a:t>
            </a:r>
          </a:p>
        </p:txBody>
      </p:sp>
      <p:pic>
        <p:nvPicPr>
          <p:cNvPr id="12" name="Picture 29" descr="U:\Logos und Grafiken\TUMLogo_oZ_Vollfl_blau_RGB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20" y="423276"/>
            <a:ext cx="1026072" cy="54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 1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70"/>
          <a:stretch>
            <a:fillRect/>
          </a:stretch>
        </p:blipFill>
        <p:spPr bwMode="auto">
          <a:xfrm>
            <a:off x="7674946" y="1994202"/>
            <a:ext cx="1016000" cy="27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31"/>
          <a:stretch>
            <a:fillRect/>
          </a:stretch>
        </p:blipFill>
        <p:spPr bwMode="auto">
          <a:xfrm>
            <a:off x="7866387" y="1213109"/>
            <a:ext cx="576926" cy="57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53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ODIN STAP Meeting, Lund - ESS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A1288F-6C5F-6A48-B6D2-5A150C0260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Bild 14" descr="PSI-Logo_narrow_30k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790" y="295226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259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8000" y="1692275"/>
            <a:ext cx="3987800" cy="4479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92275"/>
            <a:ext cx="3987800" cy="4479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ODIN STAP Meeting, Lund - ESS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A1288F-6C5F-6A48-B6D2-5A150C0260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Bild 14" descr="PSI-Logo_narrow_30k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790" y="295226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570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849790"/>
            <a:ext cx="8128000" cy="60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701800"/>
            <a:ext cx="8128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400800"/>
            <a:ext cx="1478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/>
            </a:lvl1pPr>
          </a:lstStyle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86114" y="6400800"/>
            <a:ext cx="516580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/>
            </a:lvl1pPr>
          </a:lstStyle>
          <a:p>
            <a:r>
              <a:rPr lang="en-US"/>
              <a:t>ODIN STAP Meeting, Lund - ESS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38376" y="6400800"/>
            <a:ext cx="119762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E8A1288F-6C5F-6A48-B6D2-5A150C0260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6224653" y="479425"/>
            <a:ext cx="184619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00" b="0" noProof="0" err="1">
                <a:solidFill>
                  <a:schemeClr val="bg2"/>
                </a:solidFill>
              </a:rPr>
              <a:t>Technische</a:t>
            </a:r>
            <a:r>
              <a:rPr lang="en-US" sz="900" b="0" noProof="0">
                <a:solidFill>
                  <a:schemeClr val="bg2"/>
                </a:solidFill>
              </a:rPr>
              <a:t> </a:t>
            </a:r>
            <a:r>
              <a:rPr lang="en-US" sz="900" b="0" noProof="0" err="1">
                <a:solidFill>
                  <a:schemeClr val="bg2"/>
                </a:solidFill>
              </a:rPr>
              <a:t>Universität</a:t>
            </a:r>
            <a:r>
              <a:rPr lang="en-US" sz="900" b="0" noProof="0">
                <a:solidFill>
                  <a:schemeClr val="bg2"/>
                </a:solidFill>
              </a:rPr>
              <a:t> </a:t>
            </a:r>
            <a:r>
              <a:rPr lang="en-US" sz="900" b="0" noProof="0" err="1">
                <a:solidFill>
                  <a:schemeClr val="bg2"/>
                </a:solidFill>
              </a:rPr>
              <a:t>München</a:t>
            </a:r>
            <a:endParaRPr lang="en-US" sz="900" b="0" noProof="0">
              <a:solidFill>
                <a:schemeClr val="bg2"/>
              </a:solidFill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b="0" noProof="0">
              <a:latin typeface="Arial" pitchFamily="34" charset="0"/>
              <a:ea typeface="ＭＳ Ｐゴシック" pitchFamily="18" charset="-128"/>
              <a:cs typeface="ＭＳ Ｐゴシック" pitchFamily="18" charset="-128"/>
            </a:endParaRPr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b="0" noProof="0">
              <a:latin typeface="Arial" pitchFamily="34" charset="0"/>
              <a:ea typeface="ＭＳ Ｐゴシック" pitchFamily="18" charset="-128"/>
              <a:cs typeface="ＭＳ Ｐゴシック" pitchFamily="18" charset="-128"/>
            </a:endParaRPr>
          </a:p>
        </p:txBody>
      </p:sp>
      <p:pic>
        <p:nvPicPr>
          <p:cNvPr id="42" name="Picture 29" descr="U:\Logos und Grafiken\TUMLogo_oZ_Vollfl_blau_RGB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778" y="325438"/>
            <a:ext cx="604440" cy="3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82" y="217996"/>
            <a:ext cx="864657" cy="46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 14" descr="PSI-Logo_narrow_30k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790" y="295226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0">
          <a:solidFill>
            <a:schemeClr val="tx1"/>
          </a:solidFill>
          <a:latin typeface="+mj-lt"/>
          <a:ea typeface="ＭＳ Ｐゴシック" pitchFamily="-65" charset="-128"/>
          <a:cs typeface="ＭＳ Ｐゴシック" pitchFamily="18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ＭＳ Ｐゴシック" pitchFamily="-65" charset="-128"/>
          <a:cs typeface="ＭＳ Ｐゴシック" pitchFamily="1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ＭＳ Ｐゴシック" pitchFamily="-65" charset="-128"/>
          <a:cs typeface="ＭＳ Ｐゴシック" pitchFamily="1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ＭＳ Ｐゴシック" pitchFamily="-65" charset="-128"/>
          <a:cs typeface="ＭＳ Ｐゴシック" pitchFamily="1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ＭＳ Ｐゴシック" pitchFamily="-65" charset="-128"/>
          <a:cs typeface="ＭＳ Ｐゴシック" pitchFamily="1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000" b="0">
          <a:solidFill>
            <a:schemeClr val="tx1"/>
          </a:solidFill>
          <a:latin typeface="+mn-lt"/>
          <a:ea typeface="ＭＳ Ｐゴシック" pitchFamily="-65" charset="-128"/>
          <a:cs typeface="ＭＳ Ｐゴシック" pitchFamily="18" charset="-128"/>
        </a:defRPr>
      </a:lvl1pPr>
      <a:lvl2pPr marL="534988" indent="-268288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Lucida Grande"/>
        <a:buChar char="□"/>
        <a:defRPr sz="2000" b="0">
          <a:solidFill>
            <a:schemeClr val="tx1"/>
          </a:solidFill>
          <a:latin typeface="+mn-lt"/>
          <a:ea typeface="ＭＳ Ｐゴシック" pitchFamily="-65" charset="-128"/>
        </a:defRPr>
      </a:lvl2pPr>
      <a:lvl3pPr marL="801688" indent="-2667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Lucida Grande"/>
        <a:buChar char="□"/>
        <a:defRPr sz="2000" b="0">
          <a:solidFill>
            <a:schemeClr val="tx1"/>
          </a:solidFill>
          <a:latin typeface="+mn-lt"/>
          <a:ea typeface="ＭＳ Ｐゴシック" pitchFamily="-65" charset="-128"/>
        </a:defRPr>
      </a:lvl3pPr>
      <a:lvl4pPr marL="1079500" indent="-27781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Lucida Grande"/>
        <a:buChar char="□"/>
        <a:defRPr sz="2000" b="0">
          <a:solidFill>
            <a:schemeClr val="tx1"/>
          </a:solidFill>
          <a:latin typeface="+mn-lt"/>
          <a:ea typeface="ＭＳ Ｐゴシック" pitchFamily="-65" charset="-128"/>
        </a:defRPr>
      </a:lvl4pPr>
      <a:lvl5pPr marL="1346200" indent="-2667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Lucida Grande"/>
        <a:buChar char="□"/>
        <a:defRPr sz="2000" b="0">
          <a:solidFill>
            <a:schemeClr val="tx1"/>
          </a:solidFill>
          <a:latin typeface="+mn-lt"/>
          <a:ea typeface="ＭＳ Ｐゴシック" pitchFamily="-65" charset="-128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5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6.xml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b="1" dirty="0"/>
              <a:t>ODIN:</a:t>
            </a:r>
            <a:r>
              <a:rPr lang="en-US" dirty="0"/>
              <a:t> </a:t>
            </a:r>
            <a:r>
              <a:rPr lang="en-US" b="1" dirty="0"/>
              <a:t>O</a:t>
            </a:r>
            <a:r>
              <a:rPr lang="en-US" dirty="0"/>
              <a:t>ptical and </a:t>
            </a:r>
            <a:r>
              <a:rPr lang="en-US" b="1" dirty="0"/>
              <a:t>D</a:t>
            </a:r>
            <a:r>
              <a:rPr lang="en-US" dirty="0"/>
              <a:t>iffraction </a:t>
            </a:r>
            <a:r>
              <a:rPr lang="en-US" b="1" dirty="0"/>
              <a:t>I</a:t>
            </a:r>
            <a:r>
              <a:rPr lang="en-US" dirty="0"/>
              <a:t>maging with </a:t>
            </a:r>
            <a:r>
              <a:rPr lang="en-US" b="1" dirty="0"/>
              <a:t>N</a:t>
            </a:r>
            <a:r>
              <a:rPr lang="en-US" dirty="0"/>
              <a:t>eutrons at the ESS</a:t>
            </a:r>
            <a:br>
              <a:rPr lang="en-US" dirty="0"/>
            </a:br>
            <a:r>
              <a:rPr lang="en-US" sz="2400" i="1" dirty="0"/>
              <a:t>Status and perspectives of the ODIN Project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PSI:</a:t>
            </a:r>
            <a:r>
              <a:rPr lang="en-US" dirty="0"/>
              <a:t> M. </a:t>
            </a:r>
            <a:r>
              <a:rPr lang="en-US" dirty="0" err="1"/>
              <a:t>Morgano</a:t>
            </a:r>
            <a:r>
              <a:rPr lang="en-US"/>
              <a:t>, M. </a:t>
            </a:r>
            <a:r>
              <a:rPr lang="en-US" err="1"/>
              <a:t>Strobl</a:t>
            </a:r>
            <a:endParaRPr lang="en-US"/>
          </a:p>
          <a:p>
            <a:r>
              <a:rPr lang="en-US" b="1">
                <a:solidFill>
                  <a:schemeClr val="bg2"/>
                </a:solidFill>
              </a:rPr>
              <a:t>TUM:</a:t>
            </a:r>
            <a:r>
              <a:rPr lang="en-US"/>
              <a:t> E. </a:t>
            </a:r>
            <a:r>
              <a:rPr lang="en-US" err="1"/>
              <a:t>Calzada</a:t>
            </a:r>
            <a:r>
              <a:rPr lang="en-US"/>
              <a:t>, </a:t>
            </a:r>
            <a:r>
              <a:rPr lang="en-US" u="sng"/>
              <a:t>A. </a:t>
            </a:r>
            <a:r>
              <a:rPr lang="en-US" u="sng" err="1"/>
              <a:t>Tartaglione</a:t>
            </a:r>
            <a:r>
              <a:rPr lang="en-US"/>
              <a:t>, M. Schulz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layout</a:t>
            </a:r>
            <a:br>
              <a:rPr lang="en-US" dirty="0"/>
            </a:b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66C7B-9718-44F0-9D32-8F0736C0EA1F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1D56BA6C-550B-8F41-9078-7D8103C83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B25AC874-939D-A84F-B035-C910A2439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59436F-0262-4849-9E8B-7E52DD083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" y="1765189"/>
            <a:ext cx="6647688" cy="2400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284FC5-2A9A-DE42-ACC1-DBB6CFDEE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272" y="4165285"/>
            <a:ext cx="6702552" cy="191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38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layout: Dream</a:t>
            </a:r>
            <a:br>
              <a:rPr lang="en-US" dirty="0"/>
            </a:b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66C7B-9718-44F0-9D32-8F0736C0EA1F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1D56BA6C-550B-8F41-9078-7D8103C83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B25AC874-939D-A84F-B035-C910A2439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E5A0C-F982-0D4D-996A-82003E567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47" y="1769828"/>
            <a:ext cx="6976872" cy="2425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1D97E-189C-7744-BADC-BFE70F6A0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589" y="4156380"/>
            <a:ext cx="6856134" cy="204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66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D2913-39E3-7F49-AF35-ADB7CBD0F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Work Units (TUM-PSI)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06DC1-8234-3148-81BD-1C4C1AF82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4437D-A077-C442-89A0-B143D8B6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5F4A2-CAED-C042-9FCF-DADD3D303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A978E9-78FE-9441-99A2-B99AC5BE6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60" y="1262888"/>
            <a:ext cx="8128000" cy="4470400"/>
          </a:xfrm>
        </p:spPr>
        <p:txBody>
          <a:bodyPr/>
          <a:lstStyle/>
          <a:p>
            <a:pPr marL="0" indent="0">
              <a:buNone/>
            </a:pPr>
            <a:endParaRPr lang="de-DE" sz="1900" dirty="0"/>
          </a:p>
          <a:p>
            <a:r>
              <a:rPr lang="de-DE" sz="1900" dirty="0"/>
              <a:t>Heavy </a:t>
            </a:r>
            <a:r>
              <a:rPr lang="de-DE" sz="1900" dirty="0" err="1"/>
              <a:t>shutter</a:t>
            </a:r>
            <a:r>
              <a:rPr lang="de-DE" sz="1900" dirty="0"/>
              <a:t> (TUM)</a:t>
            </a:r>
          </a:p>
          <a:p>
            <a:r>
              <a:rPr lang="de-DE" sz="1900" dirty="0"/>
              <a:t>T0 </a:t>
            </a:r>
            <a:r>
              <a:rPr lang="de-DE" sz="1900" dirty="0" err="1"/>
              <a:t>Chopper</a:t>
            </a:r>
            <a:r>
              <a:rPr lang="de-DE" sz="1900" dirty="0"/>
              <a:t> (TUM)</a:t>
            </a:r>
          </a:p>
          <a:p>
            <a:r>
              <a:rPr lang="de-DE" sz="1900" dirty="0" err="1"/>
              <a:t>Choppers</a:t>
            </a:r>
            <a:r>
              <a:rPr lang="de-DE" sz="1900" dirty="0"/>
              <a:t> (TUM)</a:t>
            </a:r>
          </a:p>
          <a:p>
            <a:r>
              <a:rPr lang="de-DE" sz="1900" dirty="0"/>
              <a:t>Guides + NBOA (PSI)</a:t>
            </a:r>
          </a:p>
          <a:p>
            <a:r>
              <a:rPr lang="de-DE" sz="1900" dirty="0"/>
              <a:t>Motion </a:t>
            </a:r>
            <a:r>
              <a:rPr lang="de-DE" sz="1900" dirty="0" err="1"/>
              <a:t>control</a:t>
            </a:r>
            <a:r>
              <a:rPr lang="de-DE" sz="1900" dirty="0"/>
              <a:t> </a:t>
            </a:r>
            <a:r>
              <a:rPr lang="de-DE" sz="1900" dirty="0" err="1"/>
              <a:t>and</a:t>
            </a:r>
            <a:r>
              <a:rPr lang="de-DE" sz="1900" dirty="0"/>
              <a:t> </a:t>
            </a:r>
            <a:r>
              <a:rPr lang="de-DE" sz="1900" dirty="0" err="1"/>
              <a:t>electric</a:t>
            </a:r>
            <a:r>
              <a:rPr lang="de-DE" sz="1900" dirty="0"/>
              <a:t> </a:t>
            </a:r>
            <a:r>
              <a:rPr lang="de-DE" sz="1900" dirty="0" err="1"/>
              <a:t>engineering</a:t>
            </a:r>
            <a:r>
              <a:rPr lang="de-DE" sz="1900" dirty="0"/>
              <a:t> (TUM)</a:t>
            </a:r>
          </a:p>
          <a:p>
            <a:r>
              <a:rPr lang="de-DE" sz="1900" dirty="0" err="1"/>
              <a:t>Shielding</a:t>
            </a:r>
            <a:endParaRPr lang="de-DE" sz="1900" dirty="0"/>
          </a:p>
          <a:p>
            <a:pPr marL="533400" lvl="2">
              <a:buFont typeface="Wingdings" charset="2"/>
              <a:buChar char="§"/>
            </a:pPr>
            <a:r>
              <a:rPr lang="de-DE" sz="1900" dirty="0"/>
              <a:t>Cave </a:t>
            </a:r>
            <a:r>
              <a:rPr lang="de-DE" sz="1900" dirty="0" err="1"/>
              <a:t>shielding</a:t>
            </a:r>
            <a:r>
              <a:rPr lang="de-DE" sz="1900" dirty="0"/>
              <a:t> (TUM)</a:t>
            </a:r>
          </a:p>
          <a:p>
            <a:pPr marL="533400" lvl="2">
              <a:buFont typeface="Wingdings" charset="2"/>
              <a:buChar char="§"/>
            </a:pPr>
            <a:r>
              <a:rPr lang="de-DE" sz="1900" dirty="0"/>
              <a:t>Guide </a:t>
            </a:r>
            <a:r>
              <a:rPr lang="de-DE" sz="1900" dirty="0" err="1"/>
              <a:t>shielding</a:t>
            </a:r>
            <a:r>
              <a:rPr lang="de-DE" sz="1900" dirty="0"/>
              <a:t> (TUM)</a:t>
            </a:r>
          </a:p>
          <a:p>
            <a:pPr marL="266700" lvl="1" indent="-266700">
              <a:buFont typeface="Wingdings" charset="2"/>
              <a:buChar char="§"/>
            </a:pPr>
            <a:r>
              <a:rPr lang="de-DE" sz="1900" dirty="0"/>
              <a:t>Cave </a:t>
            </a:r>
            <a:r>
              <a:rPr lang="de-DE" sz="1900" dirty="0" err="1"/>
              <a:t>interior</a:t>
            </a:r>
            <a:r>
              <a:rPr lang="de-DE" sz="1900" dirty="0"/>
              <a:t> (PSI)</a:t>
            </a:r>
          </a:p>
          <a:p>
            <a:pPr marL="266700" lvl="1" indent="-266700">
              <a:buFont typeface="Wingdings" charset="2"/>
              <a:buChar char="§"/>
            </a:pPr>
            <a:r>
              <a:rPr lang="de-DE" sz="1900" dirty="0"/>
              <a:t>Instrument </a:t>
            </a:r>
            <a:r>
              <a:rPr lang="de-DE" sz="1900" dirty="0" err="1"/>
              <a:t>infrastructure</a:t>
            </a:r>
            <a:r>
              <a:rPr lang="de-DE" sz="1900" dirty="0"/>
              <a:t> (TUM)</a:t>
            </a:r>
          </a:p>
          <a:p>
            <a:pPr marL="533400" lvl="2">
              <a:buFont typeface="Wingdings" charset="2"/>
              <a:buChar char="§"/>
            </a:pPr>
            <a:r>
              <a:rPr lang="de-DE" sz="1900" dirty="0"/>
              <a:t>Control </a:t>
            </a:r>
            <a:r>
              <a:rPr lang="de-DE" sz="1900" dirty="0" err="1"/>
              <a:t>Hutch</a:t>
            </a:r>
            <a:r>
              <a:rPr lang="de-DE" sz="1900" dirty="0"/>
              <a:t> (TUM)</a:t>
            </a:r>
          </a:p>
          <a:p>
            <a:pPr marL="533400" lvl="2">
              <a:buFont typeface="Wingdings" charset="2"/>
              <a:buChar char="§"/>
            </a:pPr>
            <a:r>
              <a:rPr lang="de-DE" sz="1900" dirty="0"/>
              <a:t>Sample </a:t>
            </a:r>
            <a:r>
              <a:rPr lang="de-DE" sz="1900" dirty="0" err="1"/>
              <a:t>preparation</a:t>
            </a:r>
            <a:r>
              <a:rPr lang="de-DE" sz="1900" dirty="0"/>
              <a:t> </a:t>
            </a:r>
            <a:r>
              <a:rPr lang="de-DE" sz="1900" dirty="0" err="1"/>
              <a:t>area</a:t>
            </a:r>
            <a:r>
              <a:rPr lang="de-DE" sz="1900" dirty="0"/>
              <a:t> &amp; </a:t>
            </a:r>
            <a:r>
              <a:rPr lang="de-DE" sz="1900" dirty="0" err="1"/>
              <a:t>storage</a:t>
            </a:r>
            <a:r>
              <a:rPr lang="de-DE" sz="1900" dirty="0"/>
              <a:t> (TUM)</a:t>
            </a:r>
          </a:p>
          <a:p>
            <a:pPr lvl="1"/>
            <a:endParaRPr lang="de-DE" sz="1900" dirty="0"/>
          </a:p>
          <a:p>
            <a:pPr lvl="1"/>
            <a:endParaRPr lang="de-DE" sz="1900" dirty="0"/>
          </a:p>
          <a:p>
            <a:pPr lvl="1"/>
            <a:endParaRPr lang="de-DE" sz="1900" dirty="0"/>
          </a:p>
          <a:p>
            <a:pPr lvl="1"/>
            <a:endParaRPr lang="de-DE" sz="1900" dirty="0"/>
          </a:p>
          <a:p>
            <a:pPr marL="266700" lvl="1" indent="0">
              <a:buNone/>
            </a:pPr>
            <a:endParaRPr lang="de-DE" sz="1900" dirty="0"/>
          </a:p>
          <a:p>
            <a:endParaRPr lang="de-DE" sz="1900" dirty="0"/>
          </a:p>
          <a:p>
            <a:endParaRPr lang="en-US" sz="1900" dirty="0"/>
          </a:p>
          <a:p>
            <a:pPr lvl="0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683167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D2913-39E3-7F49-AF35-ADB7CBD0F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PBS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06DC1-8234-3148-81BD-1C4C1AF82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4437D-A077-C442-89A0-B143D8B6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5F4A2-CAED-C042-9FCF-DADD3D303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B13526-1EB3-6349-B67B-A812B4DAE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45" y="1657426"/>
            <a:ext cx="3994267" cy="42404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1E0C39-F811-5044-A0FD-657962521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501" y="1954248"/>
            <a:ext cx="4357103" cy="40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2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life cycle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8639108"/>
              </p:ext>
            </p:extLst>
          </p:nvPr>
        </p:nvGraphicFramePr>
        <p:xfrm>
          <a:off x="717310" y="4986996"/>
          <a:ext cx="7686027" cy="110236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854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40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0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4003">
                  <a:extLst>
                    <a:ext uri="{9D8B030D-6E8A-4147-A177-3AD203B41FA5}">
                      <a16:colId xmlns:a16="http://schemas.microsoft.com/office/drawing/2014/main" val="2535813513"/>
                    </a:ext>
                  </a:extLst>
                </a:gridCol>
                <a:gridCol w="8540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40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40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400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bunker wall penetration design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design monolith insert envelop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arrival in-monolith optics to ESS site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bunker wall insert delivered to ESS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Partial Access D01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Start In-bunker installation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End In-bunker installation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Hot Commissioning (TG5)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User </a:t>
                      </a:r>
                      <a:r>
                        <a:rPr lang="en-US" sz="1200" err="1"/>
                        <a:t>Programme</a:t>
                      </a:r>
                      <a:endParaRPr lang="en-US" sz="1200"/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03-Mar-17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31-Jun-18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24-Jan-19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15-Nov-20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03-Jun-21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11-Aug-21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25-Feb-22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06-Jul-22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31-Dec-23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140" name="Group 139"/>
          <p:cNvGrpSpPr/>
          <p:nvPr/>
        </p:nvGrpSpPr>
        <p:grpSpPr>
          <a:xfrm>
            <a:off x="482599" y="1451328"/>
            <a:ext cx="8127999" cy="3432423"/>
            <a:chOff x="482599" y="1451328"/>
            <a:chExt cx="8127999" cy="3432423"/>
          </a:xfrm>
        </p:grpSpPr>
        <p:sp>
          <p:nvSpPr>
            <p:cNvPr id="67" name="Text Box 119"/>
            <p:cNvSpPr txBox="1">
              <a:spLocks noChangeArrowheads="1"/>
            </p:cNvSpPr>
            <p:nvPr/>
          </p:nvSpPr>
          <p:spPr bwMode="auto">
            <a:xfrm>
              <a:off x="5799157" y="4568463"/>
              <a:ext cx="496224" cy="290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ORR</a:t>
              </a:r>
            </a:p>
          </p:txBody>
        </p:sp>
        <p:sp>
          <p:nvSpPr>
            <p:cNvPr id="8" name="Text Box 115"/>
            <p:cNvSpPr txBox="1">
              <a:spLocks noChangeArrowheads="1"/>
            </p:cNvSpPr>
            <p:nvPr/>
          </p:nvSpPr>
          <p:spPr bwMode="auto">
            <a:xfrm>
              <a:off x="1684581" y="4592028"/>
              <a:ext cx="535207" cy="291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CDR</a:t>
              </a:r>
            </a:p>
          </p:txBody>
        </p:sp>
        <p:sp>
          <p:nvSpPr>
            <p:cNvPr id="9" name="Rectangle 90"/>
            <p:cNvSpPr>
              <a:spLocks noChangeArrowheads="1"/>
            </p:cNvSpPr>
            <p:nvPr/>
          </p:nvSpPr>
          <p:spPr bwMode="auto">
            <a:xfrm>
              <a:off x="717310" y="1451328"/>
              <a:ext cx="1754244" cy="576134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36000" tIns="0" rIns="82800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Times New Roman" charset="0"/>
                </a:rPr>
                <a:t>Design</a:t>
              </a:r>
            </a:p>
          </p:txBody>
        </p:sp>
        <p:sp>
          <p:nvSpPr>
            <p:cNvPr id="10" name="Rectangle 93"/>
            <p:cNvSpPr>
              <a:spLocks noChangeArrowheads="1"/>
            </p:cNvSpPr>
            <p:nvPr/>
          </p:nvSpPr>
          <p:spPr bwMode="auto">
            <a:xfrm>
              <a:off x="7734288" y="1451328"/>
              <a:ext cx="876310" cy="57613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36000" tIns="0" rIns="3600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Decommissioning</a:t>
              </a:r>
            </a:p>
          </p:txBody>
        </p:sp>
        <p:sp>
          <p:nvSpPr>
            <p:cNvPr id="134" name="4-Point Star 134"/>
            <p:cNvSpPr>
              <a:spLocks noChangeArrowheads="1"/>
            </p:cNvSpPr>
            <p:nvPr/>
          </p:nvSpPr>
          <p:spPr bwMode="auto">
            <a:xfrm>
              <a:off x="4374423" y="2489831"/>
              <a:ext cx="296435" cy="368921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Text Box 135"/>
            <p:cNvSpPr txBox="1">
              <a:spLocks noChangeArrowheads="1"/>
            </p:cNvSpPr>
            <p:nvPr/>
          </p:nvSpPr>
          <p:spPr bwMode="auto">
            <a:xfrm>
              <a:off x="4723647" y="2493894"/>
              <a:ext cx="791034" cy="411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First beam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on target 07.07.2022</a:t>
              </a:r>
            </a:p>
          </p:txBody>
        </p:sp>
        <p:sp>
          <p:nvSpPr>
            <p:cNvPr id="137" name="Text Box 137"/>
            <p:cNvSpPr txBox="1">
              <a:spLocks noChangeArrowheads="1"/>
            </p:cNvSpPr>
            <p:nvPr/>
          </p:nvSpPr>
          <p:spPr bwMode="auto">
            <a:xfrm>
              <a:off x="6127855" y="2515834"/>
              <a:ext cx="975392" cy="327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Handover to operations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</a:endParaRPr>
            </a:p>
          </p:txBody>
        </p:sp>
        <p:cxnSp>
          <p:nvCxnSpPr>
            <p:cNvPr id="11" name="Straight Arrow Connector 123"/>
            <p:cNvCxnSpPr>
              <a:cxnSpLocks noChangeShapeType="1"/>
            </p:cNvCxnSpPr>
            <p:nvPr/>
          </p:nvCxnSpPr>
          <p:spPr bwMode="auto">
            <a:xfrm>
              <a:off x="3641051" y="2028274"/>
              <a:ext cx="0" cy="2285032"/>
            </a:xfrm>
            <a:prstGeom prst="straightConnector1">
              <a:avLst/>
            </a:prstGeom>
            <a:noFill/>
            <a:ln w="9525">
              <a:solidFill>
                <a:srgbClr val="548DD4"/>
              </a:solidFill>
              <a:prstDash val="dash"/>
              <a:round/>
              <a:headEnd/>
              <a:tailEnd/>
            </a:ln>
          </p:spPr>
        </p:cxnSp>
        <p:cxnSp>
          <p:nvCxnSpPr>
            <p:cNvPr id="12" name="Straight Arrow Connector 121"/>
            <p:cNvCxnSpPr>
              <a:cxnSpLocks noChangeShapeType="1"/>
            </p:cNvCxnSpPr>
            <p:nvPr/>
          </p:nvCxnSpPr>
          <p:spPr bwMode="auto">
            <a:xfrm>
              <a:off x="1873000" y="2028274"/>
              <a:ext cx="0" cy="2331350"/>
            </a:xfrm>
            <a:prstGeom prst="straightConnector1">
              <a:avLst/>
            </a:prstGeom>
            <a:noFill/>
            <a:ln w="9525">
              <a:solidFill>
                <a:srgbClr val="548DD4"/>
              </a:solidFill>
              <a:prstDash val="dash"/>
              <a:round/>
              <a:headEnd/>
              <a:tailEnd/>
            </a:ln>
          </p:spPr>
        </p:cxnSp>
        <p:cxnSp>
          <p:nvCxnSpPr>
            <p:cNvPr id="13" name="Straight Arrow Connector 120"/>
            <p:cNvCxnSpPr>
              <a:cxnSpLocks noChangeShapeType="1"/>
            </p:cNvCxnSpPr>
            <p:nvPr/>
          </p:nvCxnSpPr>
          <p:spPr bwMode="auto">
            <a:xfrm>
              <a:off x="718123" y="2028274"/>
              <a:ext cx="0" cy="2423174"/>
            </a:xfrm>
            <a:prstGeom prst="straightConnector1">
              <a:avLst/>
            </a:prstGeom>
            <a:noFill/>
            <a:ln w="9525">
              <a:solidFill>
                <a:srgbClr val="548DD4"/>
              </a:solidFill>
              <a:prstDash val="dash"/>
              <a:round/>
              <a:headEnd/>
              <a:tailEnd/>
            </a:ln>
          </p:spPr>
        </p:cxnSp>
        <p:sp>
          <p:nvSpPr>
            <p:cNvPr id="14" name="Pentagon 95"/>
            <p:cNvSpPr>
              <a:spLocks noChangeArrowheads="1"/>
            </p:cNvSpPr>
            <p:nvPr/>
          </p:nvSpPr>
          <p:spPr bwMode="auto">
            <a:xfrm>
              <a:off x="717310" y="2903445"/>
              <a:ext cx="1155690" cy="583447"/>
            </a:xfrm>
            <a:prstGeom prst="homePlate">
              <a:avLst>
                <a:gd name="adj" fmla="val 49547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Final engineering design</a:t>
              </a:r>
            </a:p>
          </p:txBody>
        </p:sp>
        <p:sp>
          <p:nvSpPr>
            <p:cNvPr id="15" name="Diamond 96"/>
            <p:cNvSpPr>
              <a:spLocks noChangeArrowheads="1"/>
            </p:cNvSpPr>
            <p:nvPr/>
          </p:nvSpPr>
          <p:spPr bwMode="auto">
            <a:xfrm>
              <a:off x="1638289" y="3690042"/>
              <a:ext cx="469423" cy="437179"/>
            </a:xfrm>
            <a:prstGeom prst="diamond">
              <a:avLst/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TG3</a:t>
              </a:r>
            </a:p>
          </p:txBody>
        </p:sp>
        <p:sp>
          <p:nvSpPr>
            <p:cNvPr id="16" name="Diamond 98"/>
            <p:cNvSpPr>
              <a:spLocks noChangeArrowheads="1"/>
            </p:cNvSpPr>
            <p:nvPr/>
          </p:nvSpPr>
          <p:spPr bwMode="auto">
            <a:xfrm>
              <a:off x="4290771" y="3690854"/>
              <a:ext cx="469423" cy="437179"/>
            </a:xfrm>
            <a:prstGeom prst="diamond">
              <a:avLst/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TG5</a:t>
              </a:r>
            </a:p>
          </p:txBody>
        </p:sp>
        <p:sp>
          <p:nvSpPr>
            <p:cNvPr id="18" name="Pentagon 100"/>
            <p:cNvSpPr>
              <a:spLocks noChangeArrowheads="1"/>
            </p:cNvSpPr>
            <p:nvPr/>
          </p:nvSpPr>
          <p:spPr bwMode="auto">
            <a:xfrm>
              <a:off x="3646736" y="2915634"/>
              <a:ext cx="857631" cy="583447"/>
            </a:xfrm>
            <a:prstGeom prst="homePlate">
              <a:avLst>
                <a:gd name="adj" fmla="val 38301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Construction Installation</a:t>
              </a:r>
              <a:endPara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endParaRPr>
            </a:p>
          </p:txBody>
        </p:sp>
        <p:sp>
          <p:nvSpPr>
            <p:cNvPr id="19" name="Pentagon 101"/>
            <p:cNvSpPr>
              <a:spLocks noChangeArrowheads="1"/>
            </p:cNvSpPr>
            <p:nvPr/>
          </p:nvSpPr>
          <p:spPr bwMode="auto">
            <a:xfrm>
              <a:off x="4516549" y="2915634"/>
              <a:ext cx="1435882" cy="514376"/>
            </a:xfrm>
            <a:prstGeom prst="homePlate">
              <a:avLst>
                <a:gd name="adj" fmla="val 50081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Beam test &amp;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Commissioning </a:t>
              </a:r>
            </a:p>
          </p:txBody>
        </p:sp>
        <p:cxnSp>
          <p:nvCxnSpPr>
            <p:cNvPr id="20" name="Straight Arrow Connector 102"/>
            <p:cNvCxnSpPr>
              <a:cxnSpLocks noChangeShapeType="1"/>
            </p:cNvCxnSpPr>
            <p:nvPr/>
          </p:nvCxnSpPr>
          <p:spPr bwMode="auto">
            <a:xfrm>
              <a:off x="718123" y="2332187"/>
              <a:ext cx="7891663" cy="0"/>
            </a:xfrm>
            <a:prstGeom prst="straightConnector1">
              <a:avLst/>
            </a:prstGeom>
            <a:noFill/>
            <a:ln w="9525">
              <a:solidFill>
                <a:srgbClr val="548DD4"/>
              </a:solidFill>
              <a:prstDash val="dash"/>
              <a:round/>
              <a:headEnd/>
              <a:tailEnd type="arrow" w="med" len="med"/>
            </a:ln>
          </p:spPr>
        </p:cxnSp>
        <p:sp>
          <p:nvSpPr>
            <p:cNvPr id="21" name="Rectangle 103"/>
            <p:cNvSpPr>
              <a:spLocks noChangeArrowheads="1"/>
            </p:cNvSpPr>
            <p:nvPr/>
          </p:nvSpPr>
          <p:spPr bwMode="auto">
            <a:xfrm>
              <a:off x="486660" y="2215172"/>
              <a:ext cx="466986" cy="249468"/>
            </a:xfrm>
            <a:prstGeom prst="rect">
              <a:avLst/>
            </a:prstGeom>
            <a:solidFill>
              <a:srgbClr val="C6D9F1"/>
            </a:solidFill>
            <a:ln w="22225">
              <a:solidFill>
                <a:srgbClr val="7F7F7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>
                  <a:ln>
                    <a:noFill/>
                  </a:ln>
                  <a:solidFill>
                    <a:srgbClr val="17365D"/>
                  </a:solidFill>
                  <a:effectLst/>
                  <a:latin typeface="Arial" charset="0"/>
                  <a:ea typeface="Times New Roman" charset="0"/>
                </a:rPr>
                <a:t>2017</a:t>
              </a:r>
            </a:p>
          </p:txBody>
        </p:sp>
        <p:sp>
          <p:nvSpPr>
            <p:cNvPr id="22" name="Diamond 104"/>
            <p:cNvSpPr>
              <a:spLocks noChangeArrowheads="1"/>
            </p:cNvSpPr>
            <p:nvPr/>
          </p:nvSpPr>
          <p:spPr bwMode="auto">
            <a:xfrm>
              <a:off x="482599" y="3696542"/>
              <a:ext cx="469423" cy="437179"/>
            </a:xfrm>
            <a:prstGeom prst="diamond">
              <a:avLst/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TG2</a:t>
              </a:r>
            </a:p>
          </p:txBody>
        </p:sp>
        <p:sp>
          <p:nvSpPr>
            <p:cNvPr id="23" name="Rectangle 105"/>
            <p:cNvSpPr>
              <a:spLocks noChangeArrowheads="1"/>
            </p:cNvSpPr>
            <p:nvPr/>
          </p:nvSpPr>
          <p:spPr bwMode="auto">
            <a:xfrm>
              <a:off x="1626106" y="2209484"/>
              <a:ext cx="466986" cy="249468"/>
            </a:xfrm>
            <a:prstGeom prst="rect">
              <a:avLst/>
            </a:prstGeom>
            <a:solidFill>
              <a:srgbClr val="C6D9F1"/>
            </a:solidFill>
            <a:ln w="22225">
              <a:solidFill>
                <a:srgbClr val="7F7F7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>
                  <a:ln>
                    <a:noFill/>
                  </a:ln>
                  <a:solidFill>
                    <a:srgbClr val="17365D"/>
                  </a:solidFill>
                  <a:effectLst/>
                  <a:latin typeface="Arial" charset="0"/>
                  <a:ea typeface="Times New Roman" charset="0"/>
                </a:rPr>
                <a:t>2018</a:t>
              </a:r>
              <a:endParaRPr kumimoji="0" lang="en-US" sz="900" b="0" i="0" u="none" strike="noStrike" cap="none" normalizeH="0" baseline="0">
                <a:ln>
                  <a:noFill/>
                </a:ln>
                <a:solidFill>
                  <a:srgbClr val="17365D"/>
                </a:solidFill>
                <a:effectLst/>
                <a:latin typeface="Calibri" pitchFamily="34" charset="0"/>
                <a:ea typeface="Times New Roman" charset="0"/>
              </a:endParaRPr>
            </a:p>
          </p:txBody>
        </p:sp>
        <p:sp>
          <p:nvSpPr>
            <p:cNvPr id="24" name="Rectangle 106"/>
            <p:cNvSpPr>
              <a:spLocks noChangeArrowheads="1"/>
            </p:cNvSpPr>
            <p:nvPr/>
          </p:nvSpPr>
          <p:spPr bwMode="auto">
            <a:xfrm>
              <a:off x="3406340" y="2189169"/>
              <a:ext cx="469423" cy="249468"/>
            </a:xfrm>
            <a:prstGeom prst="rect">
              <a:avLst/>
            </a:prstGeom>
            <a:solidFill>
              <a:srgbClr val="C6D9F1"/>
            </a:solidFill>
            <a:ln w="22225">
              <a:solidFill>
                <a:srgbClr val="7F7F7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>
                  <a:ln>
                    <a:noFill/>
                  </a:ln>
                  <a:solidFill>
                    <a:srgbClr val="17365D"/>
                  </a:solidFill>
                  <a:effectLst/>
                  <a:latin typeface="Arial" charset="0"/>
                  <a:ea typeface="Times New Roman" charset="0"/>
                </a:rPr>
                <a:t>2020</a:t>
              </a:r>
            </a:p>
          </p:txBody>
        </p:sp>
        <p:sp>
          <p:nvSpPr>
            <p:cNvPr id="25" name="Rectangle 107"/>
            <p:cNvSpPr>
              <a:spLocks noChangeArrowheads="1"/>
            </p:cNvSpPr>
            <p:nvPr/>
          </p:nvSpPr>
          <p:spPr bwMode="auto">
            <a:xfrm>
              <a:off x="4303766" y="2198108"/>
              <a:ext cx="466174" cy="249468"/>
            </a:xfrm>
            <a:prstGeom prst="rect">
              <a:avLst/>
            </a:prstGeom>
            <a:solidFill>
              <a:srgbClr val="C6D9F1"/>
            </a:solidFill>
            <a:ln w="22225">
              <a:solidFill>
                <a:srgbClr val="7F7F7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>
                  <a:ln>
                    <a:noFill/>
                  </a:ln>
                  <a:solidFill>
                    <a:srgbClr val="17365D"/>
                  </a:solidFill>
                  <a:effectLst/>
                  <a:latin typeface="Arial" charset="0"/>
                  <a:ea typeface="Times New Roman" charset="0"/>
                </a:rPr>
                <a:t>2022</a:t>
              </a:r>
              <a:endParaRPr kumimoji="0" lang="en-US" sz="900" b="0" i="0" u="none" strike="noStrike" cap="none" normalizeH="0" baseline="0">
                <a:ln>
                  <a:noFill/>
                </a:ln>
                <a:solidFill>
                  <a:srgbClr val="17365D"/>
                </a:solidFill>
                <a:effectLst/>
                <a:latin typeface="Calibri" pitchFamily="34" charset="0"/>
                <a:ea typeface="Times New Roman" charset="0"/>
              </a:endParaRPr>
            </a:p>
          </p:txBody>
        </p:sp>
        <p:sp>
          <p:nvSpPr>
            <p:cNvPr id="27" name="Isosceles Triangle 110"/>
            <p:cNvSpPr>
              <a:spLocks noChangeArrowheads="1"/>
            </p:cNvSpPr>
            <p:nvPr/>
          </p:nvSpPr>
          <p:spPr bwMode="auto">
            <a:xfrm>
              <a:off x="528892" y="4245860"/>
              <a:ext cx="377650" cy="32747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Isosceles Triangle 111"/>
            <p:cNvSpPr>
              <a:spLocks noChangeArrowheads="1"/>
            </p:cNvSpPr>
            <p:nvPr/>
          </p:nvSpPr>
          <p:spPr bwMode="auto">
            <a:xfrm>
              <a:off x="1684581" y="4244235"/>
              <a:ext cx="377650" cy="32747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Isosceles Triangle 112"/>
            <p:cNvSpPr>
              <a:spLocks noChangeArrowheads="1"/>
            </p:cNvSpPr>
            <p:nvPr/>
          </p:nvSpPr>
          <p:spPr bwMode="auto">
            <a:xfrm>
              <a:off x="4335439" y="4233671"/>
              <a:ext cx="382523" cy="32747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Isosceles Triangle 113"/>
            <p:cNvSpPr>
              <a:spLocks noChangeArrowheads="1"/>
            </p:cNvSpPr>
            <p:nvPr/>
          </p:nvSpPr>
          <p:spPr bwMode="auto">
            <a:xfrm>
              <a:off x="3452632" y="4236922"/>
              <a:ext cx="383335" cy="32747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Text Box 114"/>
            <p:cNvSpPr txBox="1">
              <a:spLocks noChangeArrowheads="1"/>
            </p:cNvSpPr>
            <p:nvPr/>
          </p:nvSpPr>
          <p:spPr bwMode="auto">
            <a:xfrm>
              <a:off x="532952" y="4566837"/>
              <a:ext cx="399578" cy="291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PDR</a:t>
              </a:r>
            </a:p>
          </p:txBody>
        </p:sp>
        <p:sp>
          <p:nvSpPr>
            <p:cNvPr id="64" name="Text Box 116"/>
            <p:cNvSpPr txBox="1">
              <a:spLocks noChangeArrowheads="1"/>
            </p:cNvSpPr>
            <p:nvPr/>
          </p:nvSpPr>
          <p:spPr bwMode="auto">
            <a:xfrm>
              <a:off x="4353307" y="4571713"/>
              <a:ext cx="514903" cy="291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SAR</a:t>
              </a:r>
            </a:p>
          </p:txBody>
        </p:sp>
        <p:sp>
          <p:nvSpPr>
            <p:cNvPr id="65" name="Text Box 117"/>
            <p:cNvSpPr txBox="1">
              <a:spLocks noChangeArrowheads="1"/>
            </p:cNvSpPr>
            <p:nvPr/>
          </p:nvSpPr>
          <p:spPr bwMode="auto">
            <a:xfrm>
              <a:off x="3480245" y="4559524"/>
              <a:ext cx="345976" cy="268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IRR</a:t>
              </a:r>
            </a:p>
          </p:txBody>
        </p:sp>
        <p:cxnSp>
          <p:nvCxnSpPr>
            <p:cNvPr id="68" name="Straight Arrow Connector 127"/>
            <p:cNvCxnSpPr>
              <a:cxnSpLocks noChangeShapeType="1"/>
            </p:cNvCxnSpPr>
            <p:nvPr/>
          </p:nvCxnSpPr>
          <p:spPr bwMode="auto">
            <a:xfrm>
              <a:off x="7735100" y="2051840"/>
              <a:ext cx="0" cy="1326976"/>
            </a:xfrm>
            <a:prstGeom prst="straightConnector1">
              <a:avLst/>
            </a:prstGeom>
            <a:noFill/>
            <a:ln w="9525">
              <a:solidFill>
                <a:srgbClr val="548DD4"/>
              </a:solidFill>
              <a:prstDash val="dash"/>
              <a:round/>
              <a:headEnd/>
              <a:tailEnd/>
            </a:ln>
          </p:spPr>
        </p:cxnSp>
        <p:sp>
          <p:nvSpPr>
            <p:cNvPr id="69" name="Text Box 129"/>
            <p:cNvSpPr txBox="1">
              <a:spLocks noChangeArrowheads="1"/>
            </p:cNvSpPr>
            <p:nvPr/>
          </p:nvSpPr>
          <p:spPr bwMode="auto">
            <a:xfrm>
              <a:off x="6565604" y="3783492"/>
              <a:ext cx="1162187" cy="3786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548DD4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Upgrade and/or modernization work</a:t>
              </a:r>
            </a:p>
          </p:txBody>
        </p:sp>
        <p:sp>
          <p:nvSpPr>
            <p:cNvPr id="70" name="Rectangle 130"/>
            <p:cNvSpPr>
              <a:spLocks noChangeArrowheads="1"/>
            </p:cNvSpPr>
            <p:nvPr/>
          </p:nvSpPr>
          <p:spPr bwMode="auto">
            <a:xfrm>
              <a:off x="7471151" y="2198108"/>
              <a:ext cx="466174" cy="249468"/>
            </a:xfrm>
            <a:prstGeom prst="rect">
              <a:avLst/>
            </a:prstGeom>
            <a:solidFill>
              <a:srgbClr val="C6D9F1"/>
            </a:solidFill>
            <a:ln w="22225">
              <a:solidFill>
                <a:srgbClr val="7F7F7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>
                  <a:ln>
                    <a:noFill/>
                  </a:ln>
                  <a:solidFill>
                    <a:srgbClr val="17365D"/>
                  </a:solidFill>
                  <a:effectLst/>
                  <a:latin typeface="Arial" charset="0"/>
                  <a:ea typeface="Times New Roman" charset="0"/>
                </a:rPr>
                <a:t>2065?</a:t>
              </a:r>
            </a:p>
          </p:txBody>
        </p:sp>
        <p:sp>
          <p:nvSpPr>
            <p:cNvPr id="71" name="Pentagon 131"/>
            <p:cNvSpPr>
              <a:spLocks noChangeArrowheads="1"/>
            </p:cNvSpPr>
            <p:nvPr/>
          </p:nvSpPr>
          <p:spPr bwMode="auto">
            <a:xfrm>
              <a:off x="5962176" y="2915634"/>
              <a:ext cx="1753432" cy="583447"/>
            </a:xfrm>
            <a:prstGeom prst="homePlate">
              <a:avLst>
                <a:gd name="adj" fmla="val 50116"/>
              </a:avLst>
            </a:prstGeom>
            <a:solidFill>
              <a:srgbClr val="C4BC96"/>
            </a:soli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Operation and continuous upgrade and development period</a:t>
              </a:r>
            </a:p>
          </p:txBody>
        </p:sp>
        <p:sp>
          <p:nvSpPr>
            <p:cNvPr id="132" name="Pentagon 132"/>
            <p:cNvSpPr>
              <a:spLocks noChangeArrowheads="1"/>
            </p:cNvSpPr>
            <p:nvPr/>
          </p:nvSpPr>
          <p:spPr bwMode="auto">
            <a:xfrm>
              <a:off x="7731852" y="2915634"/>
              <a:ext cx="876310" cy="583447"/>
            </a:xfrm>
            <a:prstGeom prst="homePlate">
              <a:avLst>
                <a:gd name="adj" fmla="val 50093"/>
              </a:avLst>
            </a:prstGeom>
            <a:solidFill>
              <a:srgbClr val="C4BC96"/>
            </a:soli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Decomm. period </a:t>
              </a:r>
            </a:p>
          </p:txBody>
        </p:sp>
        <p:cxnSp>
          <p:nvCxnSpPr>
            <p:cNvPr id="133" name="Straight Arrow Connector 133"/>
            <p:cNvCxnSpPr>
              <a:cxnSpLocks noChangeShapeType="1"/>
            </p:cNvCxnSpPr>
            <p:nvPr/>
          </p:nvCxnSpPr>
          <p:spPr bwMode="auto">
            <a:xfrm>
              <a:off x="8609786" y="2059153"/>
              <a:ext cx="0" cy="1142516"/>
            </a:xfrm>
            <a:prstGeom prst="straightConnector1">
              <a:avLst/>
            </a:prstGeom>
            <a:noFill/>
            <a:ln w="9525">
              <a:solidFill>
                <a:srgbClr val="548DD4"/>
              </a:solidFill>
              <a:prstDash val="dash"/>
              <a:round/>
              <a:headEnd/>
              <a:tailEnd/>
            </a:ln>
          </p:spPr>
        </p:cxnSp>
        <p:sp>
          <p:nvSpPr>
            <p:cNvPr id="72" name="AutoShape 42"/>
            <p:cNvSpPr>
              <a:spLocks noChangeArrowheads="1"/>
            </p:cNvSpPr>
            <p:nvPr/>
          </p:nvSpPr>
          <p:spPr bwMode="auto">
            <a:xfrm>
              <a:off x="3406340" y="3691667"/>
              <a:ext cx="469423" cy="437179"/>
            </a:xfrm>
            <a:prstGeom prst="diamond">
              <a:avLst/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TG4</a:t>
              </a:r>
            </a:p>
          </p:txBody>
        </p:sp>
        <p:sp>
          <p:nvSpPr>
            <p:cNvPr id="73" name="AutoShape 43"/>
            <p:cNvSpPr>
              <a:spLocks noChangeArrowheads="1"/>
            </p:cNvSpPr>
            <p:nvPr/>
          </p:nvSpPr>
          <p:spPr bwMode="auto">
            <a:xfrm>
              <a:off x="1873000" y="2903445"/>
              <a:ext cx="1761554" cy="583447"/>
            </a:xfrm>
            <a:prstGeom prst="homePlate">
              <a:avLst>
                <a:gd name="adj" fmla="val 6039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Manufacturing and Procurement</a:t>
              </a:r>
              <a:endPara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endParaRPr>
            </a:p>
          </p:txBody>
        </p:sp>
        <p:sp>
          <p:nvSpPr>
            <p:cNvPr id="74" name="Rectangle 92"/>
            <p:cNvSpPr>
              <a:spLocks noChangeArrowheads="1"/>
            </p:cNvSpPr>
            <p:nvPr/>
          </p:nvSpPr>
          <p:spPr bwMode="auto">
            <a:xfrm>
              <a:off x="5967049" y="1451328"/>
              <a:ext cx="1772924" cy="57694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36000" tIns="0" rIns="3600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Operations</a:t>
              </a:r>
            </a:p>
          </p:txBody>
        </p:sp>
        <p:sp>
          <p:nvSpPr>
            <p:cNvPr id="29741" name="AutoShape 45"/>
            <p:cNvSpPr>
              <a:spLocks noChangeArrowheads="1"/>
            </p:cNvSpPr>
            <p:nvPr/>
          </p:nvSpPr>
          <p:spPr bwMode="auto">
            <a:xfrm>
              <a:off x="3641051" y="1452141"/>
              <a:ext cx="2808415" cy="576134"/>
            </a:xfrm>
            <a:prstGeom prst="parallelogram">
              <a:avLst>
                <a:gd name="adj" fmla="val 83524"/>
              </a:avLst>
            </a:prstGeom>
            <a:solidFill>
              <a:srgbClr val="92CDDC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vert="horz" wrap="square" lIns="91440" tIns="18000" rIns="91440" bIns="180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Construction,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Installation</a:t>
              </a: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</a:endParaRPr>
            </a:p>
          </p:txBody>
        </p:sp>
        <p:sp>
          <p:nvSpPr>
            <p:cNvPr id="29742" name="AutoShape 46"/>
            <p:cNvSpPr>
              <a:spLocks noChangeArrowheads="1"/>
            </p:cNvSpPr>
            <p:nvPr/>
          </p:nvSpPr>
          <p:spPr bwMode="auto">
            <a:xfrm>
              <a:off x="1868939" y="1452141"/>
              <a:ext cx="2338993" cy="576134"/>
            </a:xfrm>
            <a:prstGeom prst="parallelogram">
              <a:avLst>
                <a:gd name="adj" fmla="val 92205"/>
              </a:avLst>
            </a:prstGeom>
            <a:solidFill>
              <a:srgbClr val="64822D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vert="horz" wrap="square" lIns="91440" tIns="18000" rIns="91440" bIns="360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Manufacturing,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Procurement</a:t>
              </a: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Times New Roman" charset="0"/>
              </a:endParaRPr>
            </a:p>
          </p:txBody>
        </p:sp>
        <p:cxnSp>
          <p:nvCxnSpPr>
            <p:cNvPr id="138" name="Straight Arrow Connector 123"/>
            <p:cNvCxnSpPr>
              <a:cxnSpLocks noChangeShapeType="1"/>
            </p:cNvCxnSpPr>
            <p:nvPr/>
          </p:nvCxnSpPr>
          <p:spPr bwMode="auto">
            <a:xfrm>
              <a:off x="5965130" y="2028274"/>
              <a:ext cx="0" cy="2285032"/>
            </a:xfrm>
            <a:prstGeom prst="straightConnector1">
              <a:avLst/>
            </a:prstGeom>
            <a:noFill/>
            <a:ln w="9525">
              <a:solidFill>
                <a:srgbClr val="548DD4"/>
              </a:solidFill>
              <a:prstDash val="dash"/>
              <a:round/>
              <a:headEnd/>
              <a:tailEnd/>
            </a:ln>
          </p:spPr>
        </p:cxnSp>
        <p:sp>
          <p:nvSpPr>
            <p:cNvPr id="26" name="Rectangle 109"/>
            <p:cNvSpPr>
              <a:spLocks noChangeArrowheads="1"/>
            </p:cNvSpPr>
            <p:nvPr/>
          </p:nvSpPr>
          <p:spPr bwMode="auto">
            <a:xfrm>
              <a:off x="5725841" y="2200545"/>
              <a:ext cx="466174" cy="249468"/>
            </a:xfrm>
            <a:prstGeom prst="rect">
              <a:avLst/>
            </a:prstGeom>
            <a:solidFill>
              <a:srgbClr val="C6D9F1"/>
            </a:solidFill>
            <a:ln w="22225">
              <a:solidFill>
                <a:srgbClr val="7F7F7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none" strike="noStrike" cap="none" normalizeH="0" baseline="0">
                  <a:ln>
                    <a:noFill/>
                  </a:ln>
                  <a:solidFill>
                    <a:srgbClr val="17365D"/>
                  </a:solidFill>
                  <a:effectLst/>
                  <a:latin typeface="Arial" charset="0"/>
                  <a:ea typeface="Times New Roman" charset="0"/>
                </a:rPr>
                <a:t>2023</a:t>
              </a:r>
              <a:endParaRPr kumimoji="0" lang="en-US" sz="900" b="0" i="0" u="none" strike="noStrike" cap="none" normalizeH="0" baseline="0">
                <a:ln>
                  <a:noFill/>
                </a:ln>
                <a:solidFill>
                  <a:srgbClr val="17365D"/>
                </a:solidFill>
                <a:effectLst/>
                <a:latin typeface="Calibri" pitchFamily="34" charset="0"/>
                <a:ea typeface="Times New Roman" charset="0"/>
              </a:endParaRPr>
            </a:p>
          </p:txBody>
        </p:sp>
        <p:sp>
          <p:nvSpPr>
            <p:cNvPr id="136" name="4-Point Star 136"/>
            <p:cNvSpPr>
              <a:spLocks noChangeArrowheads="1"/>
            </p:cNvSpPr>
            <p:nvPr/>
          </p:nvSpPr>
          <p:spPr bwMode="auto">
            <a:xfrm>
              <a:off x="5813553" y="2511771"/>
              <a:ext cx="297247" cy="368921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Pentagon 246"/>
            <p:cNvSpPr>
              <a:spLocks noChangeArrowheads="1"/>
            </p:cNvSpPr>
            <p:nvPr/>
          </p:nvSpPr>
          <p:spPr bwMode="auto">
            <a:xfrm>
              <a:off x="4518173" y="3378003"/>
              <a:ext cx="2045806" cy="229966"/>
            </a:xfrm>
            <a:prstGeom prst="homePlate">
              <a:avLst>
                <a:gd name="adj" fmla="val 63585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Staging to full scope</a:t>
              </a:r>
            </a:p>
          </p:txBody>
        </p:sp>
        <p:sp>
          <p:nvSpPr>
            <p:cNvPr id="17" name="Diamond 99"/>
            <p:cNvSpPr>
              <a:spLocks noChangeArrowheads="1"/>
            </p:cNvSpPr>
            <p:nvPr/>
          </p:nvSpPr>
          <p:spPr bwMode="auto">
            <a:xfrm>
              <a:off x="5727465" y="3724171"/>
              <a:ext cx="468611" cy="437992"/>
            </a:xfrm>
            <a:prstGeom prst="diamond">
              <a:avLst/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Times New Roman" charset="0"/>
                </a:rPr>
                <a:t>TG6</a:t>
              </a:r>
            </a:p>
          </p:txBody>
        </p:sp>
        <p:sp>
          <p:nvSpPr>
            <p:cNvPr id="66" name="Isosceles Triangle 118"/>
            <p:cNvSpPr>
              <a:spLocks noChangeArrowheads="1"/>
            </p:cNvSpPr>
            <p:nvPr/>
          </p:nvSpPr>
          <p:spPr bwMode="auto">
            <a:xfrm>
              <a:off x="5764012" y="4246673"/>
              <a:ext cx="382523" cy="327478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4579B8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522" y="849790"/>
            <a:ext cx="8128000" cy="6015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ODIN Project Update: update TUM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45EEB-6640-CB47-94E5-44B9D7BBB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74" y="1562471"/>
            <a:ext cx="2481239" cy="28654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C72E1EFD-D0AE-8D4D-ABBB-81A42E843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4069" y="1825307"/>
            <a:ext cx="4208140" cy="1154763"/>
          </a:xfrm>
        </p:spPr>
        <p:txBody>
          <a:bodyPr/>
          <a:lstStyle/>
          <a:p>
            <a:r>
              <a:rPr lang="en-US"/>
              <a:t>MOU signed</a:t>
            </a:r>
          </a:p>
          <a:p>
            <a:r>
              <a:rPr lang="en-US"/>
              <a:t>IKA TUM signed – TA Endorsed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226BD42-D99E-4A48-9751-ED437462E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114" y="2273727"/>
            <a:ext cx="2827955" cy="39926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3129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84CBCED-FB78-A24A-B047-E79D1AC03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539" y="1625749"/>
            <a:ext cx="8354459" cy="478259"/>
          </a:xfrm>
        </p:spPr>
        <p:txBody>
          <a:bodyPr/>
          <a:lstStyle/>
          <a:p>
            <a:r>
              <a:rPr lang="en-US" dirty="0"/>
              <a:t>Technical Annex: Milestones TUM and progress reports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AAE09-0B48-D04D-92F3-944A8D2F0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35" y="2507914"/>
            <a:ext cx="2771488" cy="28357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92E4ED-D709-644D-ADA9-972AA145F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031" y="2104008"/>
            <a:ext cx="2750137" cy="3966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A91E7B-3703-3C47-A8F0-8CEE1E8CD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476" y="2306256"/>
            <a:ext cx="2929799" cy="389229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F963B52-08C7-7440-9CD8-A80279906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2" y="849790"/>
            <a:ext cx="8128000" cy="6015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ODIN Project Update: update TUM</a:t>
            </a:r>
          </a:p>
        </p:txBody>
      </p:sp>
    </p:spTree>
    <p:extLst>
      <p:ext uri="{BB962C8B-B14F-4D97-AF65-F5344CB8AC3E}">
        <p14:creationId xmlns:p14="http://schemas.microsoft.com/office/powerpoint/2010/main" val="3909393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84CBCED-FB78-A24A-B047-E79D1AC03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539" y="1625749"/>
            <a:ext cx="8354459" cy="1839827"/>
          </a:xfrm>
        </p:spPr>
        <p:txBody>
          <a:bodyPr/>
          <a:lstStyle/>
          <a:p>
            <a:r>
              <a:rPr lang="en-US" dirty="0"/>
              <a:t>Technical Annex: Milestones TUM and progress reports</a:t>
            </a:r>
          </a:p>
          <a:p>
            <a:r>
              <a:rPr lang="en-US" dirty="0"/>
              <a:t>Three progress reports delivered since TA signed: July, August, September</a:t>
            </a:r>
          </a:p>
          <a:p>
            <a:r>
              <a:rPr lang="en-US" dirty="0"/>
              <a:t>Progress reports follows TA milestones achievement, date deviations, general activities updates and SPI = EV/PV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618932-4314-C94A-B1CF-62452F665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2" y="849790"/>
            <a:ext cx="8128000" cy="6015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ODIN Project Update: update TUM</a:t>
            </a:r>
          </a:p>
        </p:txBody>
      </p:sp>
    </p:spTree>
    <p:extLst>
      <p:ext uri="{BB962C8B-B14F-4D97-AF65-F5344CB8AC3E}">
        <p14:creationId xmlns:p14="http://schemas.microsoft.com/office/powerpoint/2010/main" val="2273232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84CBCED-FB78-A24A-B047-E79D1AC03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540" y="1625749"/>
            <a:ext cx="4948828" cy="478259"/>
          </a:xfrm>
        </p:spPr>
        <p:txBody>
          <a:bodyPr/>
          <a:lstStyle/>
          <a:p>
            <a:r>
              <a:rPr lang="en-US" dirty="0"/>
              <a:t>Technical Annex: work packages TUM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61F969-8131-9745-AD9F-AF6EEF495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792" y="2104008"/>
            <a:ext cx="6156378" cy="386003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79CC5BF-A871-1D4C-8587-C8881973D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22" y="849790"/>
            <a:ext cx="8128000" cy="6015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ODIN Project Update: update TUM</a:t>
            </a:r>
          </a:p>
        </p:txBody>
      </p:sp>
    </p:spTree>
    <p:extLst>
      <p:ext uri="{BB962C8B-B14F-4D97-AF65-F5344CB8AC3E}">
        <p14:creationId xmlns:p14="http://schemas.microsoft.com/office/powerpoint/2010/main" val="1642816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84CBCED-FB78-A24A-B047-E79D1AC03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540" y="1625749"/>
            <a:ext cx="3409148" cy="478259"/>
          </a:xfrm>
        </p:spPr>
        <p:txBody>
          <a:bodyPr/>
          <a:lstStyle/>
          <a:p>
            <a:r>
              <a:rPr lang="en-US" dirty="0"/>
              <a:t>Shielding calculations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9A17660-B84E-7E4D-A530-912A0C9DA7F6}"/>
              </a:ext>
            </a:extLst>
          </p:cNvPr>
          <p:cNvSpPr txBox="1">
            <a:spLocks/>
          </p:cNvSpPr>
          <p:nvPr/>
        </p:nvSpPr>
        <p:spPr bwMode="auto">
          <a:xfrm>
            <a:off x="281538" y="2136384"/>
            <a:ext cx="8702664" cy="263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 b="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18" charset="-128"/>
              </a:defRPr>
            </a:lvl1pPr>
            <a:lvl2pPr marL="534988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□"/>
              <a:defRPr sz="2000" b="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80168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□"/>
              <a:defRPr sz="2000" b="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0795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□"/>
              <a:defRPr sz="2000" b="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3462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□"/>
              <a:defRPr sz="2000" b="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buFont typeface="Symbol" pitchFamily="2" charset="2"/>
              <a:buChar char="-"/>
            </a:pPr>
            <a:r>
              <a:rPr lang="en-US" kern="0" dirty="0"/>
              <a:t>TUM has a contract with Florian </a:t>
            </a:r>
            <a:r>
              <a:rPr lang="en-US" kern="0" dirty="0" err="1"/>
              <a:t>Grunauer</a:t>
            </a:r>
            <a:r>
              <a:rPr lang="en-US" kern="0" dirty="0"/>
              <a:t> for MCNP simulations</a:t>
            </a:r>
          </a:p>
          <a:p>
            <a:pPr defTabSz="914400">
              <a:buFont typeface="Symbol" pitchFamily="2" charset="2"/>
              <a:buChar char="-"/>
            </a:pPr>
            <a:r>
              <a:rPr lang="en-US" kern="0" dirty="0"/>
              <a:t>Based on H1/H2 scenarios </a:t>
            </a:r>
          </a:p>
          <a:p>
            <a:pPr defTabSz="914400">
              <a:buFont typeface="Symbol" pitchFamily="2" charset="2"/>
              <a:buChar char="-"/>
            </a:pPr>
            <a:r>
              <a:rPr lang="en-US" kern="0" dirty="0"/>
              <a:t>Preliminary results of “cave” were ready in May 2019</a:t>
            </a:r>
          </a:p>
          <a:p>
            <a:pPr defTabSz="914400">
              <a:buFont typeface="Symbol" pitchFamily="2" charset="2"/>
              <a:buChar char="-"/>
            </a:pPr>
            <a:r>
              <a:rPr lang="en-US" kern="0" dirty="0"/>
              <a:t>Cave mechanical design revised </a:t>
            </a:r>
            <a:r>
              <a:rPr lang="en-US" kern="0" dirty="0">
                <a:sym typeface="Wingdings" pitchFamily="2" charset="2"/>
              </a:rPr>
              <a:t></a:t>
            </a:r>
            <a:r>
              <a:rPr lang="en-US" kern="0" dirty="0"/>
              <a:t> Impact on floor loading</a:t>
            </a:r>
          </a:p>
          <a:p>
            <a:pPr defTabSz="914400">
              <a:buFont typeface="Symbol" pitchFamily="2" charset="2"/>
              <a:buChar char="-"/>
            </a:pPr>
            <a:endParaRPr lang="en-US" kern="0" dirty="0">
              <a:sym typeface="Wingdings" pitchFamily="2" charset="2"/>
            </a:endParaRPr>
          </a:p>
          <a:p>
            <a:pPr defTabSz="914400">
              <a:buFont typeface="Symbol" pitchFamily="2" charset="2"/>
              <a:buChar char="-"/>
            </a:pPr>
            <a:r>
              <a:rPr lang="en-US" kern="0" dirty="0">
                <a:sym typeface="Wingdings" pitchFamily="2" charset="2"/>
              </a:rPr>
              <a:t>Solution for floor loading needed and complementary shielding simulations for cave (optimization) and heavy shutter as well</a:t>
            </a:r>
          </a:p>
          <a:p>
            <a:pPr defTabSz="914400">
              <a:buFont typeface="Symbol" pitchFamily="2" charset="2"/>
              <a:buChar char="-"/>
            </a:pPr>
            <a:endParaRPr lang="en-US" kern="0" dirty="0">
              <a:sym typeface="Wingdings" pitchFamily="2" charset="2"/>
            </a:endParaRPr>
          </a:p>
          <a:p>
            <a:pPr defTabSz="914400">
              <a:buFont typeface="Symbol" pitchFamily="2" charset="2"/>
              <a:buChar char="-"/>
            </a:pPr>
            <a:r>
              <a:rPr lang="en-US" kern="0" dirty="0">
                <a:sym typeface="Wingdings" pitchFamily="2" charset="2"/>
              </a:rPr>
              <a:t>New results &amp; preliminary reports ready (two days ago!): CTV for shielding is in November 2019</a:t>
            </a:r>
          </a:p>
          <a:p>
            <a:pPr defTabSz="914400">
              <a:buFont typeface="Symbol" pitchFamily="2" charset="2"/>
              <a:buChar char="-"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146701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528064"/>
            <a:ext cx="8128000" cy="479958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600" dirty="0"/>
              <a:t>ODIN overview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ODIN General overview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High level requirements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Instrument main layout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In Bunker – Ex Bunker components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Life cycle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ODIN Project Update  (since last STAP)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Update TUM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Next milestones and actions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Update PSI (by Manuel)</a:t>
            </a:r>
          </a:p>
          <a:p>
            <a:pPr lvl="1">
              <a:spcAft>
                <a:spcPts val="1200"/>
              </a:spcAft>
            </a:pPr>
            <a:r>
              <a:rPr lang="en-US" sz="1600" dirty="0"/>
              <a:t>Technical and Design update (by </a:t>
            </a:r>
            <a:r>
              <a:rPr lang="en-US" sz="1600" dirty="0" err="1"/>
              <a:t>Elbio</a:t>
            </a:r>
            <a:r>
              <a:rPr lang="en-US" sz="1600" dirty="0"/>
              <a:t> later) </a:t>
            </a:r>
          </a:p>
          <a:p>
            <a:pPr lvl="1">
              <a:spcAft>
                <a:spcPts val="1200"/>
              </a:spcAft>
            </a:pPr>
            <a:endParaRPr lang="en-US" sz="1600" dirty="0"/>
          </a:p>
          <a:p>
            <a:pPr lvl="1">
              <a:spcAft>
                <a:spcPts val="1200"/>
              </a:spcAft>
            </a:pP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84CBCED-FB78-A24A-B047-E79D1AC03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540" y="1625749"/>
            <a:ext cx="3409148" cy="478259"/>
          </a:xfrm>
        </p:spPr>
        <p:txBody>
          <a:bodyPr/>
          <a:lstStyle/>
          <a:p>
            <a:r>
              <a:rPr lang="en-US" dirty="0"/>
              <a:t>Shielding calculations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9A17660-B84E-7E4D-A530-912A0C9DA7F6}"/>
              </a:ext>
            </a:extLst>
          </p:cNvPr>
          <p:cNvSpPr txBox="1">
            <a:spLocks/>
          </p:cNvSpPr>
          <p:nvPr/>
        </p:nvSpPr>
        <p:spPr bwMode="auto">
          <a:xfrm>
            <a:off x="281538" y="2136384"/>
            <a:ext cx="8702664" cy="263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 b="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18" charset="-128"/>
              </a:defRPr>
            </a:lvl1pPr>
            <a:lvl2pPr marL="534988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□"/>
              <a:defRPr sz="2000" b="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80168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□"/>
              <a:defRPr sz="2000" b="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0795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□"/>
              <a:defRPr sz="2000" b="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3462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□"/>
              <a:defRPr sz="2000" b="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buFont typeface="Symbol" pitchFamily="2" charset="2"/>
              <a:buChar char="-"/>
            </a:pPr>
            <a:r>
              <a:rPr lang="en-US" kern="0" dirty="0"/>
              <a:t>TUM has a contract with Florian </a:t>
            </a:r>
            <a:r>
              <a:rPr lang="en-US" kern="0" dirty="0" err="1"/>
              <a:t>Grunauer</a:t>
            </a:r>
            <a:r>
              <a:rPr lang="en-US" kern="0" dirty="0"/>
              <a:t> for MCNP simulations</a:t>
            </a:r>
          </a:p>
          <a:p>
            <a:pPr defTabSz="914400">
              <a:buFont typeface="Symbol" pitchFamily="2" charset="2"/>
              <a:buChar char="-"/>
            </a:pPr>
            <a:r>
              <a:rPr lang="en-US" kern="0" dirty="0"/>
              <a:t>Based on H1/H2 scenarios </a:t>
            </a:r>
          </a:p>
          <a:p>
            <a:pPr defTabSz="914400">
              <a:buFont typeface="Symbol" pitchFamily="2" charset="2"/>
              <a:buChar char="-"/>
            </a:pPr>
            <a:r>
              <a:rPr lang="en-US" kern="0" dirty="0"/>
              <a:t>Preliminary results of “cave” were ready in May 2019</a:t>
            </a:r>
          </a:p>
          <a:p>
            <a:pPr defTabSz="914400">
              <a:buFont typeface="Symbol" pitchFamily="2" charset="2"/>
              <a:buChar char="-"/>
            </a:pPr>
            <a:r>
              <a:rPr lang="en-US" kern="0" dirty="0"/>
              <a:t>Cave mechanical design revised </a:t>
            </a:r>
            <a:r>
              <a:rPr lang="en-US" kern="0" dirty="0">
                <a:sym typeface="Wingdings" pitchFamily="2" charset="2"/>
              </a:rPr>
              <a:t></a:t>
            </a:r>
            <a:r>
              <a:rPr lang="en-US" kern="0" dirty="0"/>
              <a:t> Impact on floor loading</a:t>
            </a:r>
          </a:p>
          <a:p>
            <a:pPr defTabSz="914400">
              <a:buFont typeface="Symbol" pitchFamily="2" charset="2"/>
              <a:buChar char="-"/>
            </a:pPr>
            <a:endParaRPr lang="en-US" kern="0" dirty="0">
              <a:sym typeface="Wingdings" pitchFamily="2" charset="2"/>
            </a:endParaRPr>
          </a:p>
          <a:p>
            <a:pPr defTabSz="914400">
              <a:buFont typeface="Symbol" pitchFamily="2" charset="2"/>
              <a:buChar char="-"/>
            </a:pPr>
            <a:r>
              <a:rPr lang="en-US" kern="0" dirty="0">
                <a:sym typeface="Wingdings" pitchFamily="2" charset="2"/>
              </a:rPr>
              <a:t>Solution for floor loading needed and complementary shielding simulations for cave (optimization) and heavy shutter as well</a:t>
            </a:r>
          </a:p>
          <a:p>
            <a:pPr defTabSz="914400">
              <a:buFont typeface="Symbol" pitchFamily="2" charset="2"/>
              <a:buChar char="-"/>
            </a:pPr>
            <a:endParaRPr lang="en-US" kern="0" dirty="0">
              <a:sym typeface="Wingdings" pitchFamily="2" charset="2"/>
            </a:endParaRPr>
          </a:p>
          <a:p>
            <a:pPr defTabSz="914400">
              <a:buFont typeface="Symbol" pitchFamily="2" charset="2"/>
              <a:buChar char="-"/>
            </a:pPr>
            <a:r>
              <a:rPr lang="en-US" kern="0" dirty="0">
                <a:sym typeface="Wingdings" pitchFamily="2" charset="2"/>
              </a:rPr>
              <a:t>New results &amp; preliminary reports ready (two days ago!): CTV for shielding is in November 2019</a:t>
            </a:r>
          </a:p>
          <a:p>
            <a:pPr defTabSz="914400">
              <a:buFont typeface="Symbol" pitchFamily="2" charset="2"/>
              <a:buChar char="-"/>
            </a:pPr>
            <a:endParaRPr lang="en-US" kern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D4B2F6-CF46-9043-9789-0F34554DCA79}"/>
              </a:ext>
            </a:extLst>
          </p:cNvPr>
          <p:cNvSpPr txBox="1"/>
          <p:nvPr/>
        </p:nvSpPr>
        <p:spPr>
          <a:xfrm rot="19867976">
            <a:off x="1234901" y="3006832"/>
            <a:ext cx="648164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See </a:t>
            </a:r>
            <a:r>
              <a:rPr lang="de-DE" sz="2400" dirty="0" err="1"/>
              <a:t>later</a:t>
            </a:r>
            <a:r>
              <a:rPr lang="de-DE" sz="2400" dirty="0"/>
              <a:t> </a:t>
            </a:r>
            <a:r>
              <a:rPr lang="de-DE" sz="2400" dirty="0" err="1"/>
              <a:t>talk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</a:t>
            </a:r>
            <a:r>
              <a:rPr lang="de-DE" sz="2400" dirty="0" err="1"/>
              <a:t>Elbio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more</a:t>
            </a:r>
            <a:r>
              <a:rPr lang="de-DE" sz="2400" dirty="0"/>
              <a:t> </a:t>
            </a:r>
            <a:r>
              <a:rPr lang="de-DE" sz="2400" dirty="0" err="1"/>
              <a:t>tech</a:t>
            </a:r>
            <a:r>
              <a:rPr lang="de-DE" sz="2400" dirty="0"/>
              <a:t>. </a:t>
            </a:r>
            <a:r>
              <a:rPr lang="de-DE" sz="2400" dirty="0" err="1"/>
              <a:t>detail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168203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/>
              <a:t>WU 03: Heavy shutter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481760-D055-5446-ACAF-089E41D8A279}"/>
              </a:ext>
            </a:extLst>
          </p:cNvPr>
          <p:cNvSpPr txBox="1">
            <a:spLocks/>
          </p:cNvSpPr>
          <p:nvPr/>
        </p:nvSpPr>
        <p:spPr bwMode="auto">
          <a:xfrm>
            <a:off x="281540" y="2136385"/>
            <a:ext cx="7885916" cy="191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charset="2"/>
              <a:buChar char="§"/>
              <a:defRPr sz="2000" b="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18" charset="-128"/>
              </a:defRPr>
            </a:lvl1pPr>
            <a:lvl2pPr marL="534988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□"/>
              <a:defRPr sz="2000" b="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80168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□"/>
              <a:defRPr sz="2000" b="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079500" indent="-2778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□"/>
              <a:defRPr sz="2000" b="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3462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□"/>
              <a:defRPr sz="2000" b="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just" defTabSz="914400">
              <a:buFont typeface="Symbol" pitchFamily="2" charset="2"/>
              <a:buChar char="-"/>
            </a:pPr>
            <a:r>
              <a:rPr lang="en-US" kern="0" dirty="0"/>
              <a:t>Two conceptual designs proposed by ESS</a:t>
            </a:r>
          </a:p>
          <a:p>
            <a:pPr algn="just" defTabSz="914400">
              <a:buFont typeface="Symbol" pitchFamily="2" charset="2"/>
              <a:buChar char="-"/>
            </a:pPr>
            <a:r>
              <a:rPr lang="en-US" kern="0" dirty="0"/>
              <a:t>TUM had his own</a:t>
            </a:r>
          </a:p>
          <a:p>
            <a:pPr algn="just" defTabSz="914400">
              <a:buFont typeface="Symbol" pitchFamily="2" charset="2"/>
              <a:buChar char="-"/>
            </a:pPr>
            <a:r>
              <a:rPr lang="en-US" kern="0" dirty="0"/>
              <a:t>After internal evaluation in TUM and afterwards also agreed with PSI, one of the ESS concepts seems to be the best: Reliability and safety issues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1FDD63-C5E2-1943-A3FE-50C90857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86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/>
              <a:t>WU 03: Heavy shutter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0C32F0-C14D-CF49-AA5D-AEF7929BA6AD}"/>
              </a:ext>
            </a:extLst>
          </p:cNvPr>
          <p:cNvGrpSpPr/>
          <p:nvPr/>
        </p:nvGrpSpPr>
        <p:grpSpPr>
          <a:xfrm>
            <a:off x="905844" y="2038737"/>
            <a:ext cx="7918421" cy="4188327"/>
            <a:chOff x="1584557" y="2136385"/>
            <a:chExt cx="7918421" cy="4188327"/>
          </a:xfrm>
          <a:solidFill>
            <a:schemeClr val="accent5"/>
          </a:solidFill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F12229-C7E5-EA42-BE3F-A08E74896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4557" y="2136385"/>
              <a:ext cx="3060467" cy="3796682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BD0AAD72-D073-FF4C-A859-B5EA0D691D5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759959" y="3909171"/>
              <a:ext cx="4743019" cy="241554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FAA26D3D-D897-4be2-8F04-BA451C77F1D7}">
                <ma14:placeholderFlag xmlns:mc="http://schemas.openxmlformats.org/markup-compatibility/2006" xmlns:mv="urn:schemas-microsoft-com:mac:vml"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66700" indent="-2667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charset="2"/>
                <a:buChar char="§"/>
                <a:defRPr sz="2000" b="0">
                  <a:solidFill>
                    <a:schemeClr val="tx1"/>
                  </a:solidFill>
                  <a:latin typeface="+mn-lt"/>
                  <a:ea typeface="ＭＳ Ｐゴシック" pitchFamily="-65" charset="-128"/>
                  <a:cs typeface="ＭＳ Ｐゴシック" pitchFamily="18" charset="-128"/>
                </a:defRPr>
              </a:lvl1pPr>
              <a:lvl2pPr marL="534988" indent="-2682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Lucida Grande"/>
                <a:buChar char="□"/>
                <a:defRPr sz="2000" b="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2pPr>
              <a:lvl3pPr marL="801688" indent="-2667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Lucida Grande"/>
                <a:buChar char="□"/>
                <a:defRPr sz="2000" b="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3pPr>
              <a:lvl4pPr marL="1079500" indent="-27781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Lucida Grande"/>
                <a:buChar char="□"/>
                <a:defRPr sz="2000" b="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4pPr>
              <a:lvl5pPr marL="1346200" indent="-2667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Lucida Grande"/>
                <a:buChar char="□"/>
                <a:defRPr sz="2000" b="0">
                  <a:solidFill>
                    <a:schemeClr val="tx1"/>
                  </a:solidFill>
                  <a:latin typeface="+mn-lt"/>
                  <a:ea typeface="ＭＳ Ｐゴシック" pitchFamily="-65" charset="-128"/>
                </a:defRPr>
              </a:lvl5pPr>
              <a:lvl6pPr marL="2438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895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352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10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defTabSz="914400">
                <a:buNone/>
              </a:pPr>
              <a:r>
                <a:rPr lang="en-US" sz="1200" kern="0" dirty="0"/>
                <a:t>Estimated cost by ESS: 40kEuro (only mechanics)</a:t>
              </a:r>
            </a:p>
            <a:p>
              <a:pPr marL="0" indent="0" defTabSz="914400">
                <a:buNone/>
              </a:pPr>
              <a:r>
                <a:rPr lang="en-US" sz="1200" kern="0" dirty="0"/>
                <a:t>MCA, CE marking, Interlocks and optics not included</a:t>
              </a:r>
            </a:p>
            <a:p>
              <a:pPr marL="0" indent="0" defTabSz="914400">
                <a:buNone/>
              </a:pPr>
              <a:r>
                <a:rPr lang="en-US" sz="1200" kern="0" dirty="0"/>
                <a:t>Delivery time est.: five months</a:t>
              </a:r>
            </a:p>
            <a:p>
              <a:pPr marL="0" indent="0" defTabSz="914400">
                <a:buNone/>
              </a:pPr>
              <a:r>
                <a:rPr lang="en-US" sz="1200" kern="0" dirty="0"/>
                <a:t>Pro:</a:t>
              </a:r>
            </a:p>
            <a:p>
              <a:pPr defTabSz="914400">
                <a:buFontTx/>
                <a:buChar char="-"/>
              </a:pPr>
              <a:r>
                <a:rPr lang="en-US" sz="1200" kern="0" dirty="0"/>
                <a:t>Reliable: motors and pneumatics are far from beam</a:t>
              </a:r>
            </a:p>
            <a:p>
              <a:pPr defTabSz="914400">
                <a:buFontTx/>
                <a:buChar char="-"/>
              </a:pPr>
              <a:r>
                <a:rPr lang="en-US" sz="1200" kern="0" dirty="0"/>
                <a:t>Vacuum failure limited to its guide section</a:t>
              </a:r>
            </a:p>
            <a:p>
              <a:pPr defTabSz="914400">
                <a:buFontTx/>
                <a:buChar char="-"/>
              </a:pPr>
              <a:r>
                <a:rPr lang="en-US" sz="1200" kern="0" dirty="0"/>
                <a:t>More space for beam monitor</a:t>
              </a:r>
            </a:p>
            <a:p>
              <a:pPr marL="0" indent="0" defTabSz="914400">
                <a:buNone/>
              </a:pPr>
              <a:endParaRPr lang="en-US" sz="1200" kern="0" dirty="0"/>
            </a:p>
            <a:p>
              <a:pPr marL="0" indent="0" defTabSz="914400">
                <a:buNone/>
              </a:pPr>
              <a:r>
                <a:rPr lang="en-US" sz="1200" kern="0" dirty="0"/>
                <a:t>Con: </a:t>
              </a:r>
            </a:p>
            <a:p>
              <a:pPr defTabSz="914400">
                <a:buFontTx/>
                <a:buChar char="-"/>
              </a:pPr>
              <a:r>
                <a:rPr lang="en-US" sz="1200" kern="0" dirty="0"/>
                <a:t>Four extra window in the beam (but there are 25 windows in total)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6B2CF89-F27E-8E44-9A69-B12943805E2A}"/>
              </a:ext>
            </a:extLst>
          </p:cNvPr>
          <p:cNvSpPr txBox="1"/>
          <p:nvPr/>
        </p:nvSpPr>
        <p:spPr>
          <a:xfrm>
            <a:off x="3619466" y="1911022"/>
            <a:ext cx="5204799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waiting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shielding</a:t>
            </a:r>
            <a:r>
              <a:rPr lang="de-DE" dirty="0"/>
              <a:t> </a:t>
            </a:r>
            <a:r>
              <a:rPr lang="de-DE" dirty="0" err="1"/>
              <a:t>calculations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elaborate</a:t>
            </a:r>
            <a:r>
              <a:rPr lang="de-DE" dirty="0"/>
              <a:t> </a:t>
            </a:r>
            <a:r>
              <a:rPr lang="de-DE" dirty="0" err="1"/>
              <a:t>specifications</a:t>
            </a:r>
            <a:r>
              <a:rPr lang="de-DE" dirty="0"/>
              <a:t> (Goal: November 2019)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de-DE" dirty="0" err="1"/>
              <a:t>Procurement</a:t>
            </a:r>
            <a:r>
              <a:rPr lang="de-DE" dirty="0"/>
              <a:t> in 2020 </a:t>
            </a:r>
            <a:r>
              <a:rPr lang="de-DE" dirty="0" err="1"/>
              <a:t>by</a:t>
            </a:r>
            <a:r>
              <a:rPr lang="de-DE" dirty="0"/>
              <a:t> ESS </a:t>
            </a:r>
            <a:r>
              <a:rPr lang="de-DE" dirty="0" err="1"/>
              <a:t>for</a:t>
            </a:r>
            <a:r>
              <a:rPr lang="de-DE" dirty="0"/>
              <a:t> TUM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42BE2E-7E21-4842-9856-7E72E4E7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561742"/>
            <a:ext cx="5005032" cy="478756"/>
          </a:xfrm>
        </p:spPr>
        <p:txBody>
          <a:bodyPr/>
          <a:lstStyle/>
          <a:p>
            <a:r>
              <a:rPr lang="en-US" dirty="0"/>
              <a:t>WU 04: T0 chopper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867960-A0C7-2644-8E54-14316576F979}"/>
              </a:ext>
            </a:extLst>
          </p:cNvPr>
          <p:cNvSpPr/>
          <p:nvPr/>
        </p:nvSpPr>
        <p:spPr>
          <a:xfrm>
            <a:off x="275083" y="1949057"/>
            <a:ext cx="780556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tx2"/>
              </a:buClr>
              <a:buFont typeface="Symbol" pitchFamily="2" charset="2"/>
              <a:buChar char="-"/>
            </a:pPr>
            <a:r>
              <a:rPr lang="de-DE" sz="2000" dirty="0">
                <a:latin typeface="Helvetica Neue" panose="02000503000000020004" pitchFamily="2" charset="0"/>
              </a:rPr>
              <a:t>CDR </a:t>
            </a:r>
            <a:r>
              <a:rPr lang="de-DE" sz="2000" dirty="0" err="1">
                <a:latin typeface="Helvetica Neue" panose="02000503000000020004" pitchFamily="2" charset="0"/>
              </a:rPr>
              <a:t>of</a:t>
            </a:r>
            <a:r>
              <a:rPr lang="de-DE" sz="2000" dirty="0">
                <a:latin typeface="Helvetica Neue" panose="02000503000000020004" pitchFamily="2" charset="0"/>
              </a:rPr>
              <a:t> prototype </a:t>
            </a:r>
            <a:r>
              <a:rPr lang="de-DE" sz="2000" dirty="0" err="1">
                <a:latin typeface="Helvetica Neue" panose="02000503000000020004" pitchFamily="2" charset="0"/>
              </a:rPr>
              <a:t>acomplished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by</a:t>
            </a:r>
            <a:r>
              <a:rPr lang="de-DE" sz="2000" dirty="0">
                <a:latin typeface="Helvetica Neue" panose="02000503000000020004" pitchFamily="2" charset="0"/>
              </a:rPr>
              <a:t> ESS-</a:t>
            </a:r>
            <a:r>
              <a:rPr lang="de-DE" sz="2000" dirty="0" err="1">
                <a:latin typeface="Helvetica Neue" panose="02000503000000020004" pitchFamily="2" charset="0"/>
              </a:rPr>
              <a:t>Mirrotron</a:t>
            </a:r>
            <a:endParaRPr lang="de-DE" sz="2000" dirty="0">
              <a:latin typeface="Helvetica Neue" panose="02000503000000020004" pitchFamily="2" charset="0"/>
            </a:endParaRPr>
          </a:p>
          <a:p>
            <a:pPr marL="342900" indent="-342900" algn="just">
              <a:buClr>
                <a:schemeClr val="tx2"/>
              </a:buClr>
              <a:buFont typeface="Symbol" pitchFamily="2" charset="2"/>
              <a:buChar char="-"/>
            </a:pPr>
            <a:r>
              <a:rPr lang="de-DE" sz="2000" dirty="0">
                <a:latin typeface="Helvetica Neue" panose="02000503000000020004" pitchFamily="2" charset="0"/>
              </a:rPr>
              <a:t>Prototype (DREAM) </a:t>
            </a:r>
            <a:r>
              <a:rPr lang="de-DE" sz="2000" dirty="0" err="1">
                <a:latin typeface="Helvetica Neue" panose="02000503000000020004" pitchFamily="2" charset="0"/>
              </a:rPr>
              <a:t>expected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finishing</a:t>
            </a:r>
            <a:r>
              <a:rPr lang="de-DE" sz="2000" dirty="0">
                <a:latin typeface="Helvetica Neue" panose="02000503000000020004" pitchFamily="2" charset="0"/>
              </a:rPr>
              <a:t> FAT in June 30th, 2020</a:t>
            </a:r>
          </a:p>
          <a:p>
            <a:pPr marL="342900" indent="-342900" algn="just">
              <a:buClr>
                <a:schemeClr val="tx2"/>
              </a:buClr>
              <a:buFont typeface="Symbol" pitchFamily="2" charset="2"/>
              <a:buChar char="-"/>
            </a:pPr>
            <a:r>
              <a:rPr lang="de-DE" sz="2000" dirty="0">
                <a:latin typeface="Helvetica Neue" panose="02000503000000020004" pitchFamily="2" charset="0"/>
              </a:rPr>
              <a:t>ODIN T0 </a:t>
            </a:r>
            <a:r>
              <a:rPr lang="de-DE" sz="2000" dirty="0" err="1">
                <a:latin typeface="Helvetica Neue" panose="02000503000000020004" pitchFamily="2" charset="0"/>
              </a:rPr>
              <a:t>chopper</a:t>
            </a:r>
            <a:r>
              <a:rPr lang="de-DE" sz="2000" dirty="0">
                <a:latin typeface="Helvetica Neue" panose="02000503000000020004" pitchFamily="2" charset="0"/>
              </a:rPr>
              <a:t> will </a:t>
            </a:r>
            <a:r>
              <a:rPr lang="de-DE" sz="2000" dirty="0" err="1">
                <a:latin typeface="Helvetica Neue" panose="02000503000000020004" pitchFamily="2" charset="0"/>
              </a:rPr>
              <a:t>be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procured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for</a:t>
            </a:r>
            <a:r>
              <a:rPr lang="de-DE" sz="2000" dirty="0">
                <a:latin typeface="Helvetica Neue" panose="02000503000000020004" pitchFamily="2" charset="0"/>
              </a:rPr>
              <a:t> TUM </a:t>
            </a:r>
            <a:r>
              <a:rPr lang="de-DE" sz="2000" dirty="0" err="1">
                <a:latin typeface="Helvetica Neue" panose="02000503000000020004" pitchFamily="2" charset="0"/>
              </a:rPr>
              <a:t>by</a:t>
            </a:r>
            <a:r>
              <a:rPr lang="de-DE" sz="2000" dirty="0">
                <a:latin typeface="Helvetica Neue" panose="02000503000000020004" pitchFamily="2" charset="0"/>
              </a:rPr>
              <a:t> ESS:</a:t>
            </a:r>
          </a:p>
          <a:p>
            <a:pPr marL="800100" lvl="1" indent="-342900" algn="just">
              <a:buClr>
                <a:schemeClr val="tx2"/>
              </a:buClr>
              <a:buFont typeface="Symbol" pitchFamily="2" charset="2"/>
              <a:buChar char="-"/>
            </a:pPr>
            <a:r>
              <a:rPr lang="de-DE" sz="2000" dirty="0" err="1">
                <a:latin typeface="Helvetica Neue" panose="02000503000000020004" pitchFamily="2" charset="0"/>
              </a:rPr>
              <a:t>Specifications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elaborated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w</a:t>
            </a:r>
            <a:r>
              <a:rPr lang="de-DE" sz="2000" dirty="0">
                <a:latin typeface="Helvetica Neue" panose="02000503000000020004" pitchFamily="2" charset="0"/>
              </a:rPr>
              <a:t>/ ESS </a:t>
            </a:r>
            <a:r>
              <a:rPr lang="de-DE" sz="2000" dirty="0" err="1">
                <a:latin typeface="Helvetica Neue" panose="02000503000000020004" pitchFamily="2" charset="0"/>
              </a:rPr>
              <a:t>chopper</a:t>
            </a:r>
            <a:r>
              <a:rPr lang="de-DE" sz="2000" dirty="0">
                <a:latin typeface="Helvetica Neue" panose="02000503000000020004" pitchFamily="2" charset="0"/>
              </a:rPr>
              <a:t> (First </a:t>
            </a:r>
            <a:r>
              <a:rPr lang="de-DE" sz="2000" dirty="0" err="1">
                <a:latin typeface="Helvetica Neue" panose="02000503000000020004" pitchFamily="2" charset="0"/>
              </a:rPr>
              <a:t>draft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submitted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to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chopper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group</a:t>
            </a:r>
            <a:r>
              <a:rPr lang="de-DE" sz="2000" dirty="0">
                <a:latin typeface="Helvetica Neue" panose="02000503000000020004" pitchFamily="2" charset="0"/>
              </a:rPr>
              <a:t> last </a:t>
            </a:r>
            <a:r>
              <a:rPr lang="de-DE" sz="2000" dirty="0" err="1">
                <a:latin typeface="Helvetica Neue" panose="02000503000000020004" pitchFamily="2" charset="0"/>
              </a:rPr>
              <a:t>week</a:t>
            </a:r>
            <a:r>
              <a:rPr lang="de-DE" sz="2000" dirty="0">
                <a:latin typeface="Helvetica Neue" panose="02000503000000020004" pitchFamily="2" charset="0"/>
              </a:rPr>
              <a:t>)</a:t>
            </a:r>
          </a:p>
          <a:p>
            <a:pPr marL="800100" lvl="1" indent="-342900" algn="just">
              <a:buClr>
                <a:schemeClr val="tx2"/>
              </a:buClr>
              <a:buFont typeface="Symbol" pitchFamily="2" charset="2"/>
              <a:buChar char="-"/>
            </a:pPr>
            <a:r>
              <a:rPr lang="de-DE" sz="2000" dirty="0">
                <a:latin typeface="Helvetica Neue" panose="02000503000000020004" pitchFamily="2" charset="0"/>
              </a:rPr>
              <a:t>Goal: CTV in </a:t>
            </a:r>
            <a:r>
              <a:rPr lang="de-DE" sz="2000" dirty="0" err="1">
                <a:latin typeface="Helvetica Neue" panose="02000503000000020004" pitchFamily="2" charset="0"/>
              </a:rPr>
              <a:t>December</a:t>
            </a:r>
            <a:r>
              <a:rPr lang="de-DE" sz="2000" dirty="0">
                <a:latin typeface="Helvetica Neue" panose="02000503000000020004" pitchFamily="2" charset="0"/>
              </a:rPr>
              <a:t> 2019, Call </a:t>
            </a:r>
            <a:r>
              <a:rPr lang="de-DE" sz="2000" dirty="0" err="1">
                <a:latin typeface="Helvetica Neue" panose="02000503000000020004" pitchFamily="2" charset="0"/>
              </a:rPr>
              <a:t>for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tender</a:t>
            </a:r>
            <a:r>
              <a:rPr lang="de-DE" sz="2000" dirty="0">
                <a:latin typeface="Helvetica Neue" panose="02000503000000020004" pitchFamily="2" charset="0"/>
              </a:rPr>
              <a:t> in </a:t>
            </a:r>
            <a:r>
              <a:rPr lang="de-DE" sz="2000" dirty="0" err="1">
                <a:latin typeface="Helvetica Neue" panose="02000503000000020004" pitchFamily="2" charset="0"/>
              </a:rPr>
              <a:t>January</a:t>
            </a:r>
            <a:r>
              <a:rPr lang="de-DE" sz="2000" dirty="0">
                <a:latin typeface="Helvetica Neue" panose="02000503000000020004" pitchFamily="2" charset="0"/>
              </a:rPr>
              <a:t> 2020, </a:t>
            </a:r>
            <a:r>
              <a:rPr lang="de-DE" sz="2000" dirty="0" err="1">
                <a:latin typeface="Helvetica Neue" panose="02000503000000020004" pitchFamily="2" charset="0"/>
              </a:rPr>
              <a:t>Contract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signed</a:t>
            </a:r>
            <a:r>
              <a:rPr lang="de-DE" sz="2000" dirty="0">
                <a:latin typeface="Helvetica Neue" panose="02000503000000020004" pitchFamily="2" charset="0"/>
              </a:rPr>
              <a:t> in March 2020 (</a:t>
            </a:r>
            <a:r>
              <a:rPr lang="de-DE" sz="2000" dirty="0" err="1">
                <a:latin typeface="Helvetica Neue" panose="02000503000000020004" pitchFamily="2" charset="0"/>
              </a:rPr>
              <a:t>the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latest</a:t>
            </a:r>
            <a:r>
              <a:rPr lang="de-DE" sz="2000" dirty="0">
                <a:latin typeface="Helvetica Neue" panose="02000503000000020004" pitchFamily="2" charset="0"/>
              </a:rPr>
              <a:t>)</a:t>
            </a:r>
          </a:p>
          <a:p>
            <a:pPr lvl="1" algn="just">
              <a:buClr>
                <a:schemeClr val="tx2"/>
              </a:buClr>
            </a:pPr>
            <a:endParaRPr lang="de-DE" sz="2000" dirty="0">
              <a:latin typeface="Helvetica Neue" panose="02000503000000020004" pitchFamily="2" charset="0"/>
            </a:endParaRPr>
          </a:p>
          <a:p>
            <a:pPr marL="800100" lvl="1" indent="-342900" algn="just">
              <a:buClr>
                <a:schemeClr val="tx2"/>
              </a:buClr>
              <a:buFont typeface="Symbol" pitchFamily="2" charset="2"/>
              <a:buChar char="-"/>
            </a:pPr>
            <a:r>
              <a:rPr lang="de-DE" sz="2000" dirty="0" err="1">
                <a:latin typeface="Helvetica Neue" panose="02000503000000020004" pitchFamily="2" charset="0"/>
              </a:rPr>
              <a:t>Estimated</a:t>
            </a:r>
            <a:r>
              <a:rPr lang="de-DE" sz="2000" dirty="0">
                <a:latin typeface="Helvetica Neue" panose="02000503000000020004" pitchFamily="2" charset="0"/>
              </a:rPr>
              <a:t> SAT </a:t>
            </a:r>
            <a:r>
              <a:rPr lang="de-DE" sz="2000" dirty="0" err="1">
                <a:latin typeface="Helvetica Neue" panose="02000503000000020004" pitchFamily="2" charset="0"/>
              </a:rPr>
              <a:t>between</a:t>
            </a:r>
            <a:r>
              <a:rPr lang="de-DE" sz="2000" dirty="0">
                <a:latin typeface="Helvetica Neue" panose="02000503000000020004" pitchFamily="2" charset="0"/>
              </a:rPr>
              <a:t> 15 </a:t>
            </a:r>
            <a:r>
              <a:rPr lang="de-DE" sz="2000" dirty="0" err="1">
                <a:latin typeface="Helvetica Neue" panose="02000503000000020004" pitchFamily="2" charset="0"/>
              </a:rPr>
              <a:t>and</a:t>
            </a:r>
            <a:r>
              <a:rPr lang="de-DE" sz="2000" dirty="0">
                <a:latin typeface="Helvetica Neue" panose="02000503000000020004" pitchFamily="2" charset="0"/>
              </a:rPr>
              <a:t> 18 </a:t>
            </a:r>
            <a:r>
              <a:rPr lang="de-DE" sz="2000" dirty="0" err="1">
                <a:latin typeface="Helvetica Neue" panose="02000503000000020004" pitchFamily="2" charset="0"/>
              </a:rPr>
              <a:t>months</a:t>
            </a:r>
            <a:r>
              <a:rPr lang="de-DE" sz="2000" dirty="0">
                <a:latin typeface="Helvetica Neue" panose="02000503000000020004" pitchFamily="2" charset="0"/>
              </a:rPr>
              <a:t> after </a:t>
            </a:r>
            <a:r>
              <a:rPr lang="de-DE" sz="2000" dirty="0" err="1">
                <a:latin typeface="Helvetica Neue" panose="02000503000000020004" pitchFamily="2" charset="0"/>
              </a:rPr>
              <a:t>contract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signed</a:t>
            </a:r>
            <a:endParaRPr lang="de-DE" sz="2000" dirty="0">
              <a:latin typeface="Helvetica Neue" panose="02000503000000020004" pitchFamily="2" charset="0"/>
            </a:endParaRPr>
          </a:p>
          <a:p>
            <a:pPr marL="800100" lvl="1" indent="-342900" algn="just">
              <a:buClr>
                <a:schemeClr val="tx2"/>
              </a:buClr>
              <a:buFont typeface="Symbol" pitchFamily="2" charset="2"/>
              <a:buChar char="-"/>
            </a:pPr>
            <a:r>
              <a:rPr lang="de-DE" sz="2000" dirty="0" err="1">
                <a:latin typeface="Helvetica Neue" panose="02000503000000020004" pitchFamily="2" charset="0"/>
              </a:rPr>
              <a:t>Estimated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cost</a:t>
            </a:r>
            <a:r>
              <a:rPr lang="de-DE" sz="2000" dirty="0">
                <a:latin typeface="Helvetica Neue" panose="02000503000000020004" pitchFamily="2" charset="0"/>
              </a:rPr>
              <a:t> (ESS): 350kEuro</a:t>
            </a:r>
          </a:p>
          <a:p>
            <a:pPr lvl="1" algn="just">
              <a:buClr>
                <a:schemeClr val="tx2"/>
              </a:buClr>
            </a:pPr>
            <a:endParaRPr lang="de-DE" sz="2000" dirty="0">
              <a:latin typeface="Helvetica Neue" panose="02000503000000020004" pitchFamily="2" charset="0"/>
            </a:endParaRPr>
          </a:p>
          <a:p>
            <a:pPr marL="800100" lvl="1" indent="-342900" algn="just">
              <a:buClr>
                <a:schemeClr val="tx2"/>
              </a:buClr>
              <a:buFont typeface="Symbol" pitchFamily="2" charset="2"/>
              <a:buChar char="-"/>
            </a:pPr>
            <a:r>
              <a:rPr lang="de-DE" sz="2000" dirty="0" err="1">
                <a:solidFill>
                  <a:srgbClr val="FF0000"/>
                </a:solidFill>
                <a:latin typeface="Helvetica Neue" panose="02000503000000020004" pitchFamily="2" charset="0"/>
              </a:rPr>
              <a:t>Cost</a:t>
            </a:r>
            <a:r>
              <a:rPr lang="de-DE" sz="2000" dirty="0">
                <a:solidFill>
                  <a:srgbClr val="FF0000"/>
                </a:solidFill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Helvetica Neue" panose="02000503000000020004" pitchFamily="2" charset="0"/>
              </a:rPr>
              <a:t>might</a:t>
            </a:r>
            <a:r>
              <a:rPr lang="de-DE" sz="2000" dirty="0">
                <a:solidFill>
                  <a:srgbClr val="FF0000"/>
                </a:solidFill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Helvetica Neue" panose="02000503000000020004" pitchFamily="2" charset="0"/>
              </a:rPr>
              <a:t>be</a:t>
            </a:r>
            <a:r>
              <a:rPr lang="de-DE" sz="2000" dirty="0">
                <a:solidFill>
                  <a:srgbClr val="FF0000"/>
                </a:solidFill>
                <a:latin typeface="Helvetica Neue" panose="02000503000000020004" pitchFamily="2" charset="0"/>
              </a:rPr>
              <a:t> an </a:t>
            </a:r>
            <a:r>
              <a:rPr lang="de-DE" sz="2000" dirty="0" err="1">
                <a:solidFill>
                  <a:srgbClr val="FF0000"/>
                </a:solidFill>
                <a:latin typeface="Helvetica Neue" panose="02000503000000020004" pitchFamily="2" charset="0"/>
              </a:rPr>
              <a:t>issue</a:t>
            </a:r>
            <a:r>
              <a:rPr lang="de-DE" sz="2000" dirty="0">
                <a:solidFill>
                  <a:srgbClr val="FF0000"/>
                </a:solidFill>
                <a:latin typeface="Helvetica Neue" panose="02000503000000020004" pitchFamily="2" charset="0"/>
              </a:rPr>
              <a:t>: </a:t>
            </a:r>
            <a:r>
              <a:rPr lang="de-DE" sz="2000" dirty="0" err="1">
                <a:solidFill>
                  <a:srgbClr val="FF0000"/>
                </a:solidFill>
                <a:latin typeface="Helvetica Neue" panose="02000503000000020004" pitchFamily="2" charset="0"/>
              </a:rPr>
              <a:t>Planned</a:t>
            </a:r>
            <a:r>
              <a:rPr lang="de-DE" sz="2000" dirty="0">
                <a:solidFill>
                  <a:srgbClr val="FF0000"/>
                </a:solidFill>
                <a:latin typeface="Helvetica Neue" panose="02000503000000020004" pitchFamily="2" charset="0"/>
              </a:rPr>
              <a:t> in TA 313kEuro</a:t>
            </a:r>
            <a:endParaRPr lang="de-DE" sz="2000" dirty="0">
              <a:solidFill>
                <a:srgbClr val="FF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168FC12-2F55-D24E-9741-7CB655FE4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82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561742"/>
            <a:ext cx="5005032" cy="478756"/>
          </a:xfrm>
        </p:spPr>
        <p:txBody>
          <a:bodyPr/>
          <a:lstStyle/>
          <a:p>
            <a:r>
              <a:rPr lang="en-US" dirty="0"/>
              <a:t>WU 04: T0 chopper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867960-A0C7-2644-8E54-14316576F979}"/>
              </a:ext>
            </a:extLst>
          </p:cNvPr>
          <p:cNvSpPr/>
          <p:nvPr/>
        </p:nvSpPr>
        <p:spPr>
          <a:xfrm>
            <a:off x="275083" y="1949057"/>
            <a:ext cx="780556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tx2"/>
              </a:buClr>
              <a:buFont typeface="Symbol" pitchFamily="2" charset="2"/>
              <a:buChar char="-"/>
            </a:pPr>
            <a:r>
              <a:rPr lang="de-DE" sz="2000" dirty="0">
                <a:latin typeface="Helvetica Neue" panose="02000503000000020004" pitchFamily="2" charset="0"/>
              </a:rPr>
              <a:t>CDR </a:t>
            </a:r>
            <a:r>
              <a:rPr lang="de-DE" sz="2000" dirty="0" err="1">
                <a:latin typeface="Helvetica Neue" panose="02000503000000020004" pitchFamily="2" charset="0"/>
              </a:rPr>
              <a:t>of</a:t>
            </a:r>
            <a:r>
              <a:rPr lang="de-DE" sz="2000" dirty="0">
                <a:latin typeface="Helvetica Neue" panose="02000503000000020004" pitchFamily="2" charset="0"/>
              </a:rPr>
              <a:t> prototype </a:t>
            </a:r>
            <a:r>
              <a:rPr lang="de-DE" sz="2000" dirty="0" err="1">
                <a:latin typeface="Helvetica Neue" panose="02000503000000020004" pitchFamily="2" charset="0"/>
              </a:rPr>
              <a:t>acomplished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by</a:t>
            </a:r>
            <a:r>
              <a:rPr lang="de-DE" sz="2000" dirty="0">
                <a:latin typeface="Helvetica Neue" panose="02000503000000020004" pitchFamily="2" charset="0"/>
              </a:rPr>
              <a:t> ESS-</a:t>
            </a:r>
            <a:r>
              <a:rPr lang="de-DE" sz="2000" dirty="0" err="1">
                <a:latin typeface="Helvetica Neue" panose="02000503000000020004" pitchFamily="2" charset="0"/>
              </a:rPr>
              <a:t>Mirrotron</a:t>
            </a:r>
            <a:endParaRPr lang="de-DE" sz="2000" dirty="0">
              <a:latin typeface="Helvetica Neue" panose="02000503000000020004" pitchFamily="2" charset="0"/>
            </a:endParaRPr>
          </a:p>
          <a:p>
            <a:pPr marL="342900" indent="-342900" algn="just">
              <a:buClr>
                <a:schemeClr val="tx2"/>
              </a:buClr>
              <a:buFont typeface="Symbol" pitchFamily="2" charset="2"/>
              <a:buChar char="-"/>
            </a:pPr>
            <a:r>
              <a:rPr lang="de-DE" sz="2000" dirty="0">
                <a:latin typeface="Helvetica Neue" panose="02000503000000020004" pitchFamily="2" charset="0"/>
              </a:rPr>
              <a:t>Prototype (DREAM) </a:t>
            </a:r>
            <a:r>
              <a:rPr lang="de-DE" sz="2000" dirty="0" err="1">
                <a:latin typeface="Helvetica Neue" panose="02000503000000020004" pitchFamily="2" charset="0"/>
              </a:rPr>
              <a:t>expected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finishing</a:t>
            </a:r>
            <a:r>
              <a:rPr lang="de-DE" sz="2000" dirty="0">
                <a:latin typeface="Helvetica Neue" panose="02000503000000020004" pitchFamily="2" charset="0"/>
              </a:rPr>
              <a:t> FAT in June 30th, 2020</a:t>
            </a:r>
          </a:p>
          <a:p>
            <a:pPr marL="342900" indent="-342900" algn="just">
              <a:buClr>
                <a:schemeClr val="tx2"/>
              </a:buClr>
              <a:buFont typeface="Symbol" pitchFamily="2" charset="2"/>
              <a:buChar char="-"/>
            </a:pPr>
            <a:r>
              <a:rPr lang="de-DE" sz="2000" dirty="0">
                <a:latin typeface="Helvetica Neue" panose="02000503000000020004" pitchFamily="2" charset="0"/>
              </a:rPr>
              <a:t>ODIN T0 </a:t>
            </a:r>
            <a:r>
              <a:rPr lang="de-DE" sz="2000" dirty="0" err="1">
                <a:latin typeface="Helvetica Neue" panose="02000503000000020004" pitchFamily="2" charset="0"/>
              </a:rPr>
              <a:t>chopper</a:t>
            </a:r>
            <a:r>
              <a:rPr lang="de-DE" sz="2000" dirty="0">
                <a:latin typeface="Helvetica Neue" panose="02000503000000020004" pitchFamily="2" charset="0"/>
              </a:rPr>
              <a:t> will </a:t>
            </a:r>
            <a:r>
              <a:rPr lang="de-DE" sz="2000" dirty="0" err="1">
                <a:latin typeface="Helvetica Neue" panose="02000503000000020004" pitchFamily="2" charset="0"/>
              </a:rPr>
              <a:t>be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procured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for</a:t>
            </a:r>
            <a:r>
              <a:rPr lang="de-DE" sz="2000" dirty="0">
                <a:latin typeface="Helvetica Neue" panose="02000503000000020004" pitchFamily="2" charset="0"/>
              </a:rPr>
              <a:t> TUM </a:t>
            </a:r>
            <a:r>
              <a:rPr lang="de-DE" sz="2000" dirty="0" err="1">
                <a:latin typeface="Helvetica Neue" panose="02000503000000020004" pitchFamily="2" charset="0"/>
              </a:rPr>
              <a:t>by</a:t>
            </a:r>
            <a:r>
              <a:rPr lang="de-DE" sz="2000" dirty="0">
                <a:latin typeface="Helvetica Neue" panose="02000503000000020004" pitchFamily="2" charset="0"/>
              </a:rPr>
              <a:t> ESS:</a:t>
            </a:r>
          </a:p>
          <a:p>
            <a:pPr marL="800100" lvl="1" indent="-342900" algn="just">
              <a:buClr>
                <a:schemeClr val="tx2"/>
              </a:buClr>
              <a:buFont typeface="Symbol" pitchFamily="2" charset="2"/>
              <a:buChar char="-"/>
            </a:pPr>
            <a:r>
              <a:rPr lang="de-DE" sz="2000" dirty="0" err="1">
                <a:latin typeface="Helvetica Neue" panose="02000503000000020004" pitchFamily="2" charset="0"/>
              </a:rPr>
              <a:t>Specifications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elaborated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w</a:t>
            </a:r>
            <a:r>
              <a:rPr lang="de-DE" sz="2000" dirty="0">
                <a:latin typeface="Helvetica Neue" panose="02000503000000020004" pitchFamily="2" charset="0"/>
              </a:rPr>
              <a:t>/ ESS </a:t>
            </a:r>
            <a:r>
              <a:rPr lang="de-DE" sz="2000" dirty="0" err="1">
                <a:latin typeface="Helvetica Neue" panose="02000503000000020004" pitchFamily="2" charset="0"/>
              </a:rPr>
              <a:t>chopper</a:t>
            </a:r>
            <a:r>
              <a:rPr lang="de-DE" sz="2000" dirty="0">
                <a:latin typeface="Helvetica Neue" panose="02000503000000020004" pitchFamily="2" charset="0"/>
              </a:rPr>
              <a:t> (First </a:t>
            </a:r>
            <a:r>
              <a:rPr lang="de-DE" sz="2000" dirty="0" err="1">
                <a:latin typeface="Helvetica Neue" panose="02000503000000020004" pitchFamily="2" charset="0"/>
              </a:rPr>
              <a:t>draft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submitted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to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chopper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group</a:t>
            </a:r>
            <a:r>
              <a:rPr lang="de-DE" sz="2000" dirty="0">
                <a:latin typeface="Helvetica Neue" panose="02000503000000020004" pitchFamily="2" charset="0"/>
              </a:rPr>
              <a:t> last </a:t>
            </a:r>
            <a:r>
              <a:rPr lang="de-DE" sz="2000" dirty="0" err="1">
                <a:latin typeface="Helvetica Neue" panose="02000503000000020004" pitchFamily="2" charset="0"/>
              </a:rPr>
              <a:t>week</a:t>
            </a:r>
            <a:r>
              <a:rPr lang="de-DE" sz="2000" dirty="0">
                <a:latin typeface="Helvetica Neue" panose="02000503000000020004" pitchFamily="2" charset="0"/>
              </a:rPr>
              <a:t>)</a:t>
            </a:r>
          </a:p>
          <a:p>
            <a:pPr marL="800100" lvl="1" indent="-342900" algn="just">
              <a:buClr>
                <a:schemeClr val="tx2"/>
              </a:buClr>
              <a:buFont typeface="Symbol" pitchFamily="2" charset="2"/>
              <a:buChar char="-"/>
            </a:pPr>
            <a:r>
              <a:rPr lang="de-DE" sz="2000" dirty="0">
                <a:latin typeface="Helvetica Neue" panose="02000503000000020004" pitchFamily="2" charset="0"/>
              </a:rPr>
              <a:t>Goal: CTV in </a:t>
            </a:r>
            <a:r>
              <a:rPr lang="de-DE" sz="2000" dirty="0" err="1">
                <a:latin typeface="Helvetica Neue" panose="02000503000000020004" pitchFamily="2" charset="0"/>
              </a:rPr>
              <a:t>December</a:t>
            </a:r>
            <a:r>
              <a:rPr lang="de-DE" sz="2000" dirty="0">
                <a:latin typeface="Helvetica Neue" panose="02000503000000020004" pitchFamily="2" charset="0"/>
              </a:rPr>
              <a:t> 2019, Call </a:t>
            </a:r>
            <a:r>
              <a:rPr lang="de-DE" sz="2000" dirty="0" err="1">
                <a:latin typeface="Helvetica Neue" panose="02000503000000020004" pitchFamily="2" charset="0"/>
              </a:rPr>
              <a:t>for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tender</a:t>
            </a:r>
            <a:r>
              <a:rPr lang="de-DE" sz="2000" dirty="0">
                <a:latin typeface="Helvetica Neue" panose="02000503000000020004" pitchFamily="2" charset="0"/>
              </a:rPr>
              <a:t> in </a:t>
            </a:r>
            <a:r>
              <a:rPr lang="de-DE" sz="2000" dirty="0" err="1">
                <a:latin typeface="Helvetica Neue" panose="02000503000000020004" pitchFamily="2" charset="0"/>
              </a:rPr>
              <a:t>January</a:t>
            </a:r>
            <a:r>
              <a:rPr lang="de-DE" sz="2000" dirty="0">
                <a:latin typeface="Helvetica Neue" panose="02000503000000020004" pitchFamily="2" charset="0"/>
              </a:rPr>
              <a:t> 2020, </a:t>
            </a:r>
            <a:r>
              <a:rPr lang="de-DE" sz="2000" dirty="0" err="1">
                <a:latin typeface="Helvetica Neue" panose="02000503000000020004" pitchFamily="2" charset="0"/>
              </a:rPr>
              <a:t>Contract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signed</a:t>
            </a:r>
            <a:r>
              <a:rPr lang="de-DE" sz="2000" dirty="0">
                <a:latin typeface="Helvetica Neue" panose="02000503000000020004" pitchFamily="2" charset="0"/>
              </a:rPr>
              <a:t> in March 2020 (</a:t>
            </a:r>
            <a:r>
              <a:rPr lang="de-DE" sz="2000" dirty="0" err="1">
                <a:latin typeface="Helvetica Neue" panose="02000503000000020004" pitchFamily="2" charset="0"/>
              </a:rPr>
              <a:t>the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latest</a:t>
            </a:r>
            <a:r>
              <a:rPr lang="de-DE" sz="2000" dirty="0">
                <a:latin typeface="Helvetica Neue" panose="02000503000000020004" pitchFamily="2" charset="0"/>
              </a:rPr>
              <a:t>)</a:t>
            </a:r>
          </a:p>
          <a:p>
            <a:pPr lvl="1" algn="just">
              <a:buClr>
                <a:schemeClr val="tx2"/>
              </a:buClr>
            </a:pPr>
            <a:endParaRPr lang="de-DE" sz="2000" dirty="0">
              <a:latin typeface="Helvetica Neue" panose="02000503000000020004" pitchFamily="2" charset="0"/>
            </a:endParaRPr>
          </a:p>
          <a:p>
            <a:pPr marL="800100" lvl="1" indent="-342900" algn="just">
              <a:buClr>
                <a:schemeClr val="tx2"/>
              </a:buClr>
              <a:buFont typeface="Symbol" pitchFamily="2" charset="2"/>
              <a:buChar char="-"/>
            </a:pPr>
            <a:r>
              <a:rPr lang="de-DE" sz="2000" dirty="0" err="1">
                <a:latin typeface="Helvetica Neue" panose="02000503000000020004" pitchFamily="2" charset="0"/>
              </a:rPr>
              <a:t>Estimated</a:t>
            </a:r>
            <a:r>
              <a:rPr lang="de-DE" sz="2000" dirty="0">
                <a:latin typeface="Helvetica Neue" panose="02000503000000020004" pitchFamily="2" charset="0"/>
              </a:rPr>
              <a:t> SAT </a:t>
            </a:r>
            <a:r>
              <a:rPr lang="de-DE" sz="2000" dirty="0" err="1">
                <a:latin typeface="Helvetica Neue" panose="02000503000000020004" pitchFamily="2" charset="0"/>
              </a:rPr>
              <a:t>between</a:t>
            </a:r>
            <a:r>
              <a:rPr lang="de-DE" sz="2000" dirty="0">
                <a:latin typeface="Helvetica Neue" panose="02000503000000020004" pitchFamily="2" charset="0"/>
              </a:rPr>
              <a:t> 15 </a:t>
            </a:r>
            <a:r>
              <a:rPr lang="de-DE" sz="2000" dirty="0" err="1">
                <a:latin typeface="Helvetica Neue" panose="02000503000000020004" pitchFamily="2" charset="0"/>
              </a:rPr>
              <a:t>and</a:t>
            </a:r>
            <a:r>
              <a:rPr lang="de-DE" sz="2000" dirty="0">
                <a:latin typeface="Helvetica Neue" panose="02000503000000020004" pitchFamily="2" charset="0"/>
              </a:rPr>
              <a:t> 18 </a:t>
            </a:r>
            <a:r>
              <a:rPr lang="de-DE" sz="2000" dirty="0" err="1">
                <a:latin typeface="Helvetica Neue" panose="02000503000000020004" pitchFamily="2" charset="0"/>
              </a:rPr>
              <a:t>months</a:t>
            </a:r>
            <a:r>
              <a:rPr lang="de-DE" sz="2000" dirty="0">
                <a:latin typeface="Helvetica Neue" panose="02000503000000020004" pitchFamily="2" charset="0"/>
              </a:rPr>
              <a:t> after </a:t>
            </a:r>
            <a:r>
              <a:rPr lang="de-DE" sz="2000" dirty="0" err="1">
                <a:latin typeface="Helvetica Neue" panose="02000503000000020004" pitchFamily="2" charset="0"/>
              </a:rPr>
              <a:t>contract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signed</a:t>
            </a:r>
            <a:endParaRPr lang="de-DE" sz="2000" dirty="0">
              <a:latin typeface="Helvetica Neue" panose="02000503000000020004" pitchFamily="2" charset="0"/>
            </a:endParaRPr>
          </a:p>
          <a:p>
            <a:pPr marL="800100" lvl="1" indent="-342900" algn="just">
              <a:buClr>
                <a:schemeClr val="tx2"/>
              </a:buClr>
              <a:buFont typeface="Symbol" pitchFamily="2" charset="2"/>
              <a:buChar char="-"/>
            </a:pPr>
            <a:r>
              <a:rPr lang="de-DE" sz="2000" dirty="0" err="1">
                <a:latin typeface="Helvetica Neue" panose="02000503000000020004" pitchFamily="2" charset="0"/>
              </a:rPr>
              <a:t>Estimated</a:t>
            </a:r>
            <a:r>
              <a:rPr lang="de-DE" sz="2000" dirty="0"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latin typeface="Helvetica Neue" panose="02000503000000020004" pitchFamily="2" charset="0"/>
              </a:rPr>
              <a:t>cost</a:t>
            </a:r>
            <a:r>
              <a:rPr lang="de-DE" sz="2000" dirty="0">
                <a:latin typeface="Helvetica Neue" panose="02000503000000020004" pitchFamily="2" charset="0"/>
              </a:rPr>
              <a:t> (ESS): 350kEuro</a:t>
            </a:r>
          </a:p>
          <a:p>
            <a:pPr lvl="1" algn="just">
              <a:buClr>
                <a:schemeClr val="tx2"/>
              </a:buClr>
            </a:pPr>
            <a:endParaRPr lang="de-DE" sz="2000" dirty="0">
              <a:latin typeface="Helvetica Neue" panose="02000503000000020004" pitchFamily="2" charset="0"/>
            </a:endParaRPr>
          </a:p>
          <a:p>
            <a:pPr marL="800100" lvl="1" indent="-342900" algn="just">
              <a:buClr>
                <a:schemeClr val="tx2"/>
              </a:buClr>
              <a:buFont typeface="Symbol" pitchFamily="2" charset="2"/>
              <a:buChar char="-"/>
            </a:pPr>
            <a:r>
              <a:rPr lang="de-DE" sz="2000" dirty="0" err="1">
                <a:solidFill>
                  <a:srgbClr val="FF0000"/>
                </a:solidFill>
                <a:latin typeface="Helvetica Neue" panose="02000503000000020004" pitchFamily="2" charset="0"/>
              </a:rPr>
              <a:t>Cost</a:t>
            </a:r>
            <a:r>
              <a:rPr lang="de-DE" sz="2000" dirty="0">
                <a:solidFill>
                  <a:srgbClr val="FF0000"/>
                </a:solidFill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Helvetica Neue" panose="02000503000000020004" pitchFamily="2" charset="0"/>
              </a:rPr>
              <a:t>might</a:t>
            </a:r>
            <a:r>
              <a:rPr lang="de-DE" sz="2000" dirty="0">
                <a:solidFill>
                  <a:srgbClr val="FF0000"/>
                </a:solidFill>
                <a:latin typeface="Helvetica Neue" panose="02000503000000020004" pitchFamily="2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Helvetica Neue" panose="02000503000000020004" pitchFamily="2" charset="0"/>
              </a:rPr>
              <a:t>be</a:t>
            </a:r>
            <a:r>
              <a:rPr lang="de-DE" sz="2000" dirty="0">
                <a:solidFill>
                  <a:srgbClr val="FF0000"/>
                </a:solidFill>
                <a:latin typeface="Helvetica Neue" panose="02000503000000020004" pitchFamily="2" charset="0"/>
              </a:rPr>
              <a:t> an </a:t>
            </a:r>
            <a:r>
              <a:rPr lang="de-DE" sz="2000" dirty="0" err="1">
                <a:solidFill>
                  <a:srgbClr val="FF0000"/>
                </a:solidFill>
                <a:latin typeface="Helvetica Neue" panose="02000503000000020004" pitchFamily="2" charset="0"/>
              </a:rPr>
              <a:t>issue</a:t>
            </a:r>
            <a:r>
              <a:rPr lang="de-DE" sz="2000" dirty="0">
                <a:solidFill>
                  <a:srgbClr val="FF0000"/>
                </a:solidFill>
                <a:latin typeface="Helvetica Neue" panose="02000503000000020004" pitchFamily="2" charset="0"/>
              </a:rPr>
              <a:t>: </a:t>
            </a:r>
            <a:r>
              <a:rPr lang="de-DE" sz="2000" dirty="0" err="1">
                <a:solidFill>
                  <a:srgbClr val="FF0000"/>
                </a:solidFill>
                <a:latin typeface="Helvetica Neue" panose="02000503000000020004" pitchFamily="2" charset="0"/>
              </a:rPr>
              <a:t>Planned</a:t>
            </a:r>
            <a:r>
              <a:rPr lang="de-DE" sz="2000" dirty="0">
                <a:solidFill>
                  <a:srgbClr val="FF0000"/>
                </a:solidFill>
                <a:latin typeface="Helvetica Neue" panose="02000503000000020004" pitchFamily="2" charset="0"/>
              </a:rPr>
              <a:t> in TA 313kEuro</a:t>
            </a:r>
            <a:endParaRPr lang="de-DE" sz="2000" dirty="0">
              <a:solidFill>
                <a:srgbClr val="FF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168FC12-2F55-D24E-9741-7CB655FE4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E62EC3-9F09-1F47-80C4-96557782A470}"/>
              </a:ext>
            </a:extLst>
          </p:cNvPr>
          <p:cNvSpPr txBox="1"/>
          <p:nvPr/>
        </p:nvSpPr>
        <p:spPr>
          <a:xfrm rot="19867976">
            <a:off x="1234901" y="3006832"/>
            <a:ext cx="648164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See </a:t>
            </a:r>
            <a:r>
              <a:rPr lang="de-DE" sz="2400" dirty="0" err="1"/>
              <a:t>later</a:t>
            </a:r>
            <a:r>
              <a:rPr lang="de-DE" sz="2400" dirty="0"/>
              <a:t> </a:t>
            </a:r>
            <a:r>
              <a:rPr lang="de-DE" sz="2400" dirty="0" err="1"/>
              <a:t>talk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</a:t>
            </a:r>
            <a:r>
              <a:rPr lang="de-DE" sz="2400" dirty="0" err="1"/>
              <a:t>Elbio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more</a:t>
            </a:r>
            <a:r>
              <a:rPr lang="de-DE" sz="2400" dirty="0"/>
              <a:t> </a:t>
            </a:r>
            <a:r>
              <a:rPr lang="de-DE" sz="2400" dirty="0" err="1"/>
              <a:t>tech</a:t>
            </a:r>
            <a:r>
              <a:rPr lang="de-DE" sz="2400" dirty="0"/>
              <a:t>. </a:t>
            </a:r>
            <a:r>
              <a:rPr lang="de-DE" sz="2400" dirty="0" err="1"/>
              <a:t>detail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546888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/>
              <a:t>WU 05: Choppers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991E4B-9B16-C541-A636-8823D1C8DC28}"/>
              </a:ext>
            </a:extLst>
          </p:cNvPr>
          <p:cNvSpPr/>
          <p:nvPr/>
        </p:nvSpPr>
        <p:spPr>
          <a:xfrm>
            <a:off x="337351" y="2454145"/>
            <a:ext cx="72441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Contract signed with AIRBUS in June 2019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9 chopper disks with ball bearings:1.887.528 Euro (excluding VAT)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Kick-Off Meeting was in June 19th, 2019</a:t>
            </a:r>
          </a:p>
          <a:p>
            <a:pPr>
              <a:buClr>
                <a:schemeClr val="tx2"/>
              </a:buClr>
            </a:pPr>
            <a:endParaRPr lang="en-GB" dirty="0">
              <a:latin typeface="Helvetica Neue" panose="02000503000000020004" pitchFamily="2" charset="0"/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PDR scheduled in October 15th, 2019 (TG3)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CDR scheduled in February 2nd, 2020 (TG3)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endParaRPr lang="en-GB" dirty="0">
              <a:latin typeface="Helvetica Neue" panose="02000503000000020004" pitchFamily="2" charset="0"/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GB" dirty="0" err="1">
                <a:latin typeface="Helvetica Neue" panose="02000503000000020004" pitchFamily="2" charset="0"/>
              </a:rPr>
              <a:t>McStas</a:t>
            </a:r>
            <a:r>
              <a:rPr lang="en-GB" dirty="0">
                <a:latin typeface="Helvetica Neue" panose="02000503000000020004" pitchFamily="2" charset="0"/>
              </a:rPr>
              <a:t> simulations for PDR (jitter requirement &amp; boron content) finished and submitted to AIRBUS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endParaRPr lang="en-GB" dirty="0">
              <a:latin typeface="Helvetica Neue" panose="02000503000000020004" pitchFamily="2" charset="0"/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Chopper windows final optimization (CDR) ongoing</a:t>
            </a:r>
          </a:p>
          <a:p>
            <a:pPr>
              <a:buClr>
                <a:schemeClr val="tx2"/>
              </a:buClr>
            </a:pPr>
            <a:endParaRPr lang="en-GB" dirty="0">
              <a:latin typeface="Helvetica Neue" panose="02000503000000020004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3E1E95-62C2-F543-8175-DE8CC50CB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7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/>
              <a:t>WU 05: Choppers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991E4B-9B16-C541-A636-8823D1C8DC28}"/>
              </a:ext>
            </a:extLst>
          </p:cNvPr>
          <p:cNvSpPr/>
          <p:nvPr/>
        </p:nvSpPr>
        <p:spPr>
          <a:xfrm>
            <a:off x="337351" y="2090158"/>
            <a:ext cx="81408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>
                <a:latin typeface="Helvetica Neue" panose="02000503000000020004" pitchFamily="2" charset="0"/>
              </a:rPr>
              <a:t>WFM </a:t>
            </a:r>
            <a:r>
              <a:rPr lang="de-DE" dirty="0" err="1">
                <a:latin typeface="Helvetica Neue" panose="02000503000000020004" pitchFamily="2" charset="0"/>
              </a:rPr>
              <a:t>chopper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translation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table</a:t>
            </a:r>
            <a:r>
              <a:rPr lang="de-DE" dirty="0">
                <a:latin typeface="Helvetica Neue" panose="02000503000000020004" pitchFamily="2" charset="0"/>
              </a:rPr>
              <a:t>:</a:t>
            </a:r>
          </a:p>
          <a:p>
            <a:pPr marL="742950" lvl="1" indent="-285750">
              <a:buFontTx/>
              <a:buChar char="-"/>
            </a:pPr>
            <a:r>
              <a:rPr lang="de-DE" dirty="0">
                <a:latin typeface="Helvetica Neue" panose="02000503000000020004" pitchFamily="2" charset="0"/>
              </a:rPr>
              <a:t>Not </a:t>
            </a:r>
            <a:r>
              <a:rPr lang="de-DE" dirty="0" err="1">
                <a:latin typeface="Helvetica Neue" panose="02000503000000020004" pitchFamily="2" charset="0"/>
              </a:rPr>
              <a:t>included</a:t>
            </a:r>
            <a:r>
              <a:rPr lang="de-DE" dirty="0">
                <a:latin typeface="Helvetica Neue" panose="02000503000000020004" pitchFamily="2" charset="0"/>
              </a:rPr>
              <a:t> in </a:t>
            </a:r>
            <a:r>
              <a:rPr lang="de-DE" dirty="0" err="1">
                <a:latin typeface="Helvetica Neue" panose="02000503000000020004" pitchFamily="2" charset="0"/>
              </a:rPr>
              <a:t>the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offer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of</a:t>
            </a:r>
            <a:r>
              <a:rPr lang="de-DE" dirty="0">
                <a:latin typeface="Helvetica Neue" panose="02000503000000020004" pitchFamily="2" charset="0"/>
              </a:rPr>
              <a:t> AIRBUS</a:t>
            </a:r>
          </a:p>
          <a:p>
            <a:pPr marL="742950" lvl="1" indent="-285750">
              <a:buFontTx/>
              <a:buChar char="-"/>
            </a:pPr>
            <a:r>
              <a:rPr lang="de-DE" dirty="0">
                <a:latin typeface="Helvetica Neue" panose="02000503000000020004" pitchFamily="2" charset="0"/>
              </a:rPr>
              <a:t>TUM </a:t>
            </a:r>
            <a:r>
              <a:rPr lang="de-DE" dirty="0" err="1">
                <a:latin typeface="Helvetica Neue" panose="02000503000000020004" pitchFamily="2" charset="0"/>
              </a:rPr>
              <a:t>has</a:t>
            </a:r>
            <a:r>
              <a:rPr lang="de-DE" dirty="0">
                <a:latin typeface="Helvetica Neue" panose="02000503000000020004" pitchFamily="2" charset="0"/>
              </a:rPr>
              <a:t> a </a:t>
            </a:r>
            <a:r>
              <a:rPr lang="de-DE" dirty="0" err="1">
                <a:latin typeface="Helvetica Neue" panose="02000503000000020004" pitchFamily="2" charset="0"/>
              </a:rPr>
              <a:t>revised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preliminary</a:t>
            </a:r>
            <a:r>
              <a:rPr lang="de-DE" dirty="0">
                <a:latin typeface="Helvetica Neue" panose="02000503000000020004" pitchFamily="2" charset="0"/>
              </a:rPr>
              <a:t> design (</a:t>
            </a:r>
            <a:r>
              <a:rPr lang="de-DE" dirty="0" err="1">
                <a:latin typeface="Helvetica Neue" panose="02000503000000020004" pitchFamily="2" charset="0"/>
              </a:rPr>
              <a:t>conflict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with</a:t>
            </a:r>
            <a:r>
              <a:rPr lang="de-DE" dirty="0">
                <a:latin typeface="Helvetica Neue" panose="02000503000000020004" pitchFamily="2" charset="0"/>
              </a:rPr>
              <a:t> DREAM </a:t>
            </a:r>
            <a:r>
              <a:rPr lang="de-DE" dirty="0" err="1">
                <a:latin typeface="Helvetica Neue" panose="02000503000000020004" pitchFamily="2" charset="0"/>
              </a:rPr>
              <a:t>solved</a:t>
            </a:r>
            <a:r>
              <a:rPr lang="de-DE" dirty="0">
                <a:latin typeface="Helvetica Neue" panose="02000503000000020004" pitchFamily="2" charset="0"/>
              </a:rPr>
              <a:t>). </a:t>
            </a:r>
            <a:r>
              <a:rPr lang="de-DE" dirty="0" err="1">
                <a:latin typeface="Helvetica Neue" panose="02000503000000020004" pitchFamily="2" charset="0"/>
              </a:rPr>
              <a:t>Now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under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evaluation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by</a:t>
            </a:r>
            <a:r>
              <a:rPr lang="de-DE" dirty="0">
                <a:latin typeface="Helvetica Neue" panose="02000503000000020004" pitchFamily="2" charset="0"/>
              </a:rPr>
              <a:t> AIRBUS</a:t>
            </a:r>
          </a:p>
          <a:p>
            <a:pPr marL="742950" lvl="1" indent="-285750">
              <a:buFontTx/>
              <a:buChar char="-"/>
            </a:pPr>
            <a:r>
              <a:rPr lang="de-DE" dirty="0" err="1">
                <a:latin typeface="Helvetica Neue" panose="02000503000000020004" pitchFamily="2" charset="0"/>
              </a:rPr>
              <a:t>Strategy</a:t>
            </a:r>
            <a:r>
              <a:rPr lang="de-DE" dirty="0">
                <a:latin typeface="Helvetica Neue" panose="02000503000000020004" pitchFamily="2" charset="0"/>
              </a:rPr>
              <a:t>: </a:t>
            </a:r>
            <a:r>
              <a:rPr lang="de-DE" dirty="0" err="1">
                <a:latin typeface="Helvetica Neue" panose="02000503000000020004" pitchFamily="2" charset="0"/>
              </a:rPr>
              <a:t>finishing</a:t>
            </a:r>
            <a:r>
              <a:rPr lang="de-DE" dirty="0">
                <a:latin typeface="Helvetica Neue" panose="02000503000000020004" pitchFamily="2" charset="0"/>
              </a:rPr>
              <a:t> an </a:t>
            </a:r>
            <a:r>
              <a:rPr lang="de-DE" dirty="0" err="1">
                <a:latin typeface="Helvetica Neue" panose="02000503000000020004" pitchFamily="2" charset="0"/>
              </a:rPr>
              <a:t>agreed</a:t>
            </a:r>
            <a:r>
              <a:rPr lang="de-DE" dirty="0">
                <a:latin typeface="Helvetica Neue" panose="02000503000000020004" pitchFamily="2" charset="0"/>
              </a:rPr>
              <a:t> design </a:t>
            </a:r>
            <a:r>
              <a:rPr lang="de-DE" dirty="0" err="1">
                <a:latin typeface="Helvetica Neue" panose="02000503000000020004" pitchFamily="2" charset="0"/>
              </a:rPr>
              <a:t>with</a:t>
            </a:r>
            <a:r>
              <a:rPr lang="de-DE" dirty="0">
                <a:latin typeface="Helvetica Neue" panose="02000503000000020004" pitchFamily="2" charset="0"/>
              </a:rPr>
              <a:t> AIRBUS </a:t>
            </a:r>
            <a:r>
              <a:rPr lang="de-DE" dirty="0" err="1">
                <a:latin typeface="Helvetica Neue" panose="02000503000000020004" pitchFamily="2" charset="0"/>
              </a:rPr>
              <a:t>by</a:t>
            </a:r>
            <a:r>
              <a:rPr lang="de-DE" dirty="0">
                <a:latin typeface="Helvetica Neue" panose="02000503000000020004" pitchFamily="2" charset="0"/>
              </a:rPr>
              <a:t> CDR. IDR at ESS </a:t>
            </a:r>
            <a:r>
              <a:rPr lang="de-DE" dirty="0" err="1">
                <a:latin typeface="Helvetica Neue" panose="02000503000000020004" pitchFamily="2" charset="0"/>
              </a:rPr>
              <a:t>and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procure</a:t>
            </a:r>
            <a:r>
              <a:rPr lang="de-DE" dirty="0">
                <a:latin typeface="Helvetica Neue" panose="02000503000000020004" pitchFamily="2" charset="0"/>
              </a:rPr>
              <a:t> &amp; </a:t>
            </a:r>
            <a:r>
              <a:rPr lang="de-DE" dirty="0" err="1">
                <a:latin typeface="Helvetica Neue" panose="02000503000000020004" pitchFamily="2" charset="0"/>
              </a:rPr>
              <a:t>fabricate</a:t>
            </a:r>
            <a:r>
              <a:rPr lang="de-DE" dirty="0">
                <a:latin typeface="Helvetica Neue" panose="02000503000000020004" pitchFamily="2" charset="0"/>
              </a:rPr>
              <a:t> at TUM in 2020</a:t>
            </a:r>
          </a:p>
          <a:p>
            <a:pPr marL="742950" lvl="1" indent="-285750">
              <a:buFontTx/>
              <a:buChar char="-"/>
            </a:pPr>
            <a:r>
              <a:rPr lang="de-DE" dirty="0" err="1">
                <a:latin typeface="Helvetica Neue" panose="02000503000000020004" pitchFamily="2" charset="0"/>
              </a:rPr>
              <a:t>Shall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be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tested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during</a:t>
            </a:r>
            <a:r>
              <a:rPr lang="de-DE" dirty="0">
                <a:latin typeface="Helvetica Neue" panose="02000503000000020004" pitchFamily="2" charset="0"/>
              </a:rPr>
              <a:t> FAT in AIRBUS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F395C4-EEBC-B146-A5E6-99951E1FB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51" y="4300102"/>
            <a:ext cx="1874918" cy="19896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93F3BA-2939-0A4B-8E9C-E2B2AC8EC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72" y="4500196"/>
            <a:ext cx="1680044" cy="1789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1DFE4C-F689-B14B-827A-2F77D58E3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324" y="4353310"/>
            <a:ext cx="2682348" cy="193640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C1CFD2B-8B38-9E44-AC69-62CD5BCB5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24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/>
              <a:t>WU 05: Choppers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991E4B-9B16-C541-A636-8823D1C8DC28}"/>
              </a:ext>
            </a:extLst>
          </p:cNvPr>
          <p:cNvSpPr/>
          <p:nvPr/>
        </p:nvSpPr>
        <p:spPr>
          <a:xfrm>
            <a:off x="337351" y="2090158"/>
            <a:ext cx="81408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>
                <a:latin typeface="Helvetica Neue" panose="02000503000000020004" pitchFamily="2" charset="0"/>
              </a:rPr>
              <a:t>WFM </a:t>
            </a:r>
            <a:r>
              <a:rPr lang="de-DE" dirty="0" err="1">
                <a:latin typeface="Helvetica Neue" panose="02000503000000020004" pitchFamily="2" charset="0"/>
              </a:rPr>
              <a:t>chopper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translation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table</a:t>
            </a:r>
            <a:r>
              <a:rPr lang="de-DE" dirty="0">
                <a:latin typeface="Helvetica Neue" panose="02000503000000020004" pitchFamily="2" charset="0"/>
              </a:rPr>
              <a:t>:</a:t>
            </a:r>
          </a:p>
          <a:p>
            <a:pPr marL="742950" lvl="1" indent="-285750">
              <a:buFontTx/>
              <a:buChar char="-"/>
            </a:pPr>
            <a:r>
              <a:rPr lang="de-DE" dirty="0">
                <a:latin typeface="Helvetica Neue" panose="02000503000000020004" pitchFamily="2" charset="0"/>
              </a:rPr>
              <a:t>Not </a:t>
            </a:r>
            <a:r>
              <a:rPr lang="de-DE" dirty="0" err="1">
                <a:latin typeface="Helvetica Neue" panose="02000503000000020004" pitchFamily="2" charset="0"/>
              </a:rPr>
              <a:t>included</a:t>
            </a:r>
            <a:r>
              <a:rPr lang="de-DE" dirty="0">
                <a:latin typeface="Helvetica Neue" panose="02000503000000020004" pitchFamily="2" charset="0"/>
              </a:rPr>
              <a:t> in </a:t>
            </a:r>
            <a:r>
              <a:rPr lang="de-DE" dirty="0" err="1">
                <a:latin typeface="Helvetica Neue" panose="02000503000000020004" pitchFamily="2" charset="0"/>
              </a:rPr>
              <a:t>the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offer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of</a:t>
            </a:r>
            <a:r>
              <a:rPr lang="de-DE" dirty="0">
                <a:latin typeface="Helvetica Neue" panose="02000503000000020004" pitchFamily="2" charset="0"/>
              </a:rPr>
              <a:t> AIRBUS</a:t>
            </a:r>
          </a:p>
          <a:p>
            <a:pPr marL="742950" lvl="1" indent="-285750">
              <a:buFontTx/>
              <a:buChar char="-"/>
            </a:pPr>
            <a:r>
              <a:rPr lang="de-DE" dirty="0">
                <a:latin typeface="Helvetica Neue" panose="02000503000000020004" pitchFamily="2" charset="0"/>
              </a:rPr>
              <a:t>TUM </a:t>
            </a:r>
            <a:r>
              <a:rPr lang="de-DE" dirty="0" err="1">
                <a:latin typeface="Helvetica Neue" panose="02000503000000020004" pitchFamily="2" charset="0"/>
              </a:rPr>
              <a:t>has</a:t>
            </a:r>
            <a:r>
              <a:rPr lang="de-DE" dirty="0">
                <a:latin typeface="Helvetica Neue" panose="02000503000000020004" pitchFamily="2" charset="0"/>
              </a:rPr>
              <a:t> a </a:t>
            </a:r>
            <a:r>
              <a:rPr lang="de-DE" dirty="0" err="1">
                <a:latin typeface="Helvetica Neue" panose="02000503000000020004" pitchFamily="2" charset="0"/>
              </a:rPr>
              <a:t>revised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preliminary</a:t>
            </a:r>
            <a:r>
              <a:rPr lang="de-DE" dirty="0">
                <a:latin typeface="Helvetica Neue" panose="02000503000000020004" pitchFamily="2" charset="0"/>
              </a:rPr>
              <a:t> design (</a:t>
            </a:r>
            <a:r>
              <a:rPr lang="de-DE" dirty="0" err="1">
                <a:latin typeface="Helvetica Neue" panose="02000503000000020004" pitchFamily="2" charset="0"/>
              </a:rPr>
              <a:t>conflict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with</a:t>
            </a:r>
            <a:r>
              <a:rPr lang="de-DE" dirty="0">
                <a:latin typeface="Helvetica Neue" panose="02000503000000020004" pitchFamily="2" charset="0"/>
              </a:rPr>
              <a:t> DREAM </a:t>
            </a:r>
            <a:r>
              <a:rPr lang="de-DE" dirty="0" err="1">
                <a:latin typeface="Helvetica Neue" panose="02000503000000020004" pitchFamily="2" charset="0"/>
              </a:rPr>
              <a:t>solved</a:t>
            </a:r>
            <a:r>
              <a:rPr lang="de-DE" dirty="0">
                <a:latin typeface="Helvetica Neue" panose="02000503000000020004" pitchFamily="2" charset="0"/>
              </a:rPr>
              <a:t>). </a:t>
            </a:r>
            <a:r>
              <a:rPr lang="de-DE" dirty="0" err="1">
                <a:latin typeface="Helvetica Neue" panose="02000503000000020004" pitchFamily="2" charset="0"/>
              </a:rPr>
              <a:t>Now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under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evaluation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by</a:t>
            </a:r>
            <a:r>
              <a:rPr lang="de-DE" dirty="0">
                <a:latin typeface="Helvetica Neue" panose="02000503000000020004" pitchFamily="2" charset="0"/>
              </a:rPr>
              <a:t> AIRBUS</a:t>
            </a:r>
          </a:p>
          <a:p>
            <a:pPr marL="742950" lvl="1" indent="-285750">
              <a:buFontTx/>
              <a:buChar char="-"/>
            </a:pPr>
            <a:r>
              <a:rPr lang="de-DE" dirty="0" err="1">
                <a:latin typeface="Helvetica Neue" panose="02000503000000020004" pitchFamily="2" charset="0"/>
              </a:rPr>
              <a:t>Strategy</a:t>
            </a:r>
            <a:r>
              <a:rPr lang="de-DE" dirty="0">
                <a:latin typeface="Helvetica Neue" panose="02000503000000020004" pitchFamily="2" charset="0"/>
              </a:rPr>
              <a:t>: </a:t>
            </a:r>
            <a:r>
              <a:rPr lang="de-DE" dirty="0" err="1">
                <a:latin typeface="Helvetica Neue" panose="02000503000000020004" pitchFamily="2" charset="0"/>
              </a:rPr>
              <a:t>finishing</a:t>
            </a:r>
            <a:r>
              <a:rPr lang="de-DE" dirty="0">
                <a:latin typeface="Helvetica Neue" panose="02000503000000020004" pitchFamily="2" charset="0"/>
              </a:rPr>
              <a:t> an </a:t>
            </a:r>
            <a:r>
              <a:rPr lang="de-DE" dirty="0" err="1">
                <a:latin typeface="Helvetica Neue" panose="02000503000000020004" pitchFamily="2" charset="0"/>
              </a:rPr>
              <a:t>agreed</a:t>
            </a:r>
            <a:r>
              <a:rPr lang="de-DE" dirty="0">
                <a:latin typeface="Helvetica Neue" panose="02000503000000020004" pitchFamily="2" charset="0"/>
              </a:rPr>
              <a:t> design </a:t>
            </a:r>
            <a:r>
              <a:rPr lang="de-DE" dirty="0" err="1">
                <a:latin typeface="Helvetica Neue" panose="02000503000000020004" pitchFamily="2" charset="0"/>
              </a:rPr>
              <a:t>with</a:t>
            </a:r>
            <a:r>
              <a:rPr lang="de-DE" dirty="0">
                <a:latin typeface="Helvetica Neue" panose="02000503000000020004" pitchFamily="2" charset="0"/>
              </a:rPr>
              <a:t> AIRBUS </a:t>
            </a:r>
            <a:r>
              <a:rPr lang="de-DE" dirty="0" err="1">
                <a:latin typeface="Helvetica Neue" panose="02000503000000020004" pitchFamily="2" charset="0"/>
              </a:rPr>
              <a:t>by</a:t>
            </a:r>
            <a:r>
              <a:rPr lang="de-DE" dirty="0">
                <a:latin typeface="Helvetica Neue" panose="02000503000000020004" pitchFamily="2" charset="0"/>
              </a:rPr>
              <a:t> CDR. IDR at ESS </a:t>
            </a:r>
            <a:r>
              <a:rPr lang="de-DE" dirty="0" err="1">
                <a:latin typeface="Helvetica Neue" panose="02000503000000020004" pitchFamily="2" charset="0"/>
              </a:rPr>
              <a:t>and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procure</a:t>
            </a:r>
            <a:r>
              <a:rPr lang="de-DE" dirty="0">
                <a:latin typeface="Helvetica Neue" panose="02000503000000020004" pitchFamily="2" charset="0"/>
              </a:rPr>
              <a:t> &amp; </a:t>
            </a:r>
            <a:r>
              <a:rPr lang="de-DE" dirty="0" err="1">
                <a:latin typeface="Helvetica Neue" panose="02000503000000020004" pitchFamily="2" charset="0"/>
              </a:rPr>
              <a:t>fabricate</a:t>
            </a:r>
            <a:r>
              <a:rPr lang="de-DE" dirty="0">
                <a:latin typeface="Helvetica Neue" panose="02000503000000020004" pitchFamily="2" charset="0"/>
              </a:rPr>
              <a:t> at TUM in 2020</a:t>
            </a:r>
          </a:p>
          <a:p>
            <a:pPr marL="742950" lvl="1" indent="-285750">
              <a:buFontTx/>
              <a:buChar char="-"/>
            </a:pPr>
            <a:r>
              <a:rPr lang="de-DE" dirty="0" err="1">
                <a:latin typeface="Helvetica Neue" panose="02000503000000020004" pitchFamily="2" charset="0"/>
              </a:rPr>
              <a:t>Shall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be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tested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during</a:t>
            </a:r>
            <a:r>
              <a:rPr lang="de-DE" dirty="0">
                <a:latin typeface="Helvetica Neue" panose="02000503000000020004" pitchFamily="2" charset="0"/>
              </a:rPr>
              <a:t> FAT in AIRBUS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F395C4-EEBC-B146-A5E6-99951E1FB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51" y="4300102"/>
            <a:ext cx="1874918" cy="19896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93F3BA-2939-0A4B-8E9C-E2B2AC8EC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72" y="4500196"/>
            <a:ext cx="1680044" cy="1789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1DFE4C-F689-B14B-827A-2F77D58E3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324" y="4353310"/>
            <a:ext cx="2682348" cy="193640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C1CFD2B-8B38-9E44-AC69-62CD5BCB5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FB8E12-0472-4D42-93CB-C9A04DBE4F21}"/>
              </a:ext>
            </a:extLst>
          </p:cNvPr>
          <p:cNvSpPr txBox="1"/>
          <p:nvPr/>
        </p:nvSpPr>
        <p:spPr>
          <a:xfrm rot="19867976">
            <a:off x="1234901" y="3006832"/>
            <a:ext cx="648164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See </a:t>
            </a:r>
            <a:r>
              <a:rPr lang="de-DE" sz="2400" dirty="0" err="1"/>
              <a:t>later</a:t>
            </a:r>
            <a:r>
              <a:rPr lang="de-DE" sz="2400" dirty="0"/>
              <a:t> </a:t>
            </a:r>
            <a:r>
              <a:rPr lang="de-DE" sz="2400" dirty="0" err="1"/>
              <a:t>talk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</a:t>
            </a:r>
            <a:r>
              <a:rPr lang="de-DE" sz="2400" dirty="0" err="1"/>
              <a:t>Elbio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more</a:t>
            </a:r>
            <a:r>
              <a:rPr lang="de-DE" sz="2400" dirty="0"/>
              <a:t> </a:t>
            </a:r>
            <a:r>
              <a:rPr lang="de-DE" sz="2400" dirty="0" err="1"/>
              <a:t>tech</a:t>
            </a:r>
            <a:r>
              <a:rPr lang="de-DE" sz="2400" dirty="0"/>
              <a:t>. </a:t>
            </a:r>
            <a:r>
              <a:rPr lang="de-DE" sz="2400" dirty="0" err="1"/>
              <a:t>detail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225467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 dirty="0"/>
              <a:t>WU 08: Motion control (MCA)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4A1F7A-DA7A-EF4D-8F51-6846941B8E70}"/>
              </a:ext>
            </a:extLst>
          </p:cNvPr>
          <p:cNvSpPr/>
          <p:nvPr/>
        </p:nvSpPr>
        <p:spPr>
          <a:xfrm>
            <a:off x="275083" y="2551837"/>
            <a:ext cx="83609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de-DE" dirty="0" err="1">
                <a:latin typeface="Helvetica Neue" panose="02000503000000020004" pitchFamily="2" charset="0"/>
              </a:rPr>
              <a:t>Advanced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conversations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with</a:t>
            </a:r>
            <a:r>
              <a:rPr lang="de-DE" dirty="0">
                <a:latin typeface="Helvetica Neue" panose="02000503000000020004" pitchFamily="2" charset="0"/>
              </a:rPr>
              <a:t> ESS MCA Group Head, Thomas </a:t>
            </a:r>
            <a:r>
              <a:rPr lang="de-DE" dirty="0" err="1">
                <a:latin typeface="Helvetica Neue" panose="02000503000000020004" pitchFamily="2" charset="0"/>
              </a:rPr>
              <a:t>Gahl</a:t>
            </a:r>
            <a:endParaRPr lang="de-DE" dirty="0">
              <a:latin typeface="Helvetica Neue" panose="02000503000000020004" pitchFamily="2" charset="0"/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de-DE" dirty="0" err="1">
                <a:latin typeface="Helvetica Neue" panose="02000503000000020004" pitchFamily="2" charset="0"/>
              </a:rPr>
              <a:t>They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can</a:t>
            </a:r>
            <a:r>
              <a:rPr lang="de-DE" dirty="0">
                <a:latin typeface="Helvetica Neue" panose="02000503000000020004" pitchFamily="2" charset="0"/>
              </a:rPr>
              <a:t> (</a:t>
            </a:r>
            <a:r>
              <a:rPr lang="de-DE" dirty="0" err="1">
                <a:latin typeface="Helvetica Neue" panose="02000503000000020004" pitchFamily="2" charset="0"/>
              </a:rPr>
              <a:t>and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they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want</a:t>
            </a:r>
            <a:r>
              <a:rPr lang="de-DE" dirty="0">
                <a:latin typeface="Helvetica Neue" panose="02000503000000020004" pitchFamily="2" charset="0"/>
              </a:rPr>
              <a:t>) </a:t>
            </a:r>
            <a:r>
              <a:rPr lang="de-DE" dirty="0" err="1">
                <a:latin typeface="Helvetica Neue" panose="02000503000000020004" pitchFamily="2" charset="0"/>
              </a:rPr>
              <a:t>work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for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ODIN´s</a:t>
            </a:r>
            <a:r>
              <a:rPr lang="de-DE" dirty="0">
                <a:latin typeface="Helvetica Neue" panose="02000503000000020004" pitchFamily="2" charset="0"/>
              </a:rPr>
              <a:t> MCAS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de-DE" dirty="0" err="1">
                <a:latin typeface="Helvetica Neue" panose="02000503000000020004" pitchFamily="2" charset="0"/>
              </a:rPr>
              <a:t>Preliminary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specifications</a:t>
            </a:r>
            <a:r>
              <a:rPr lang="de-DE" dirty="0">
                <a:latin typeface="Helvetica Neue" panose="02000503000000020004" pitchFamily="2" charset="0"/>
              </a:rPr>
              <a:t> („Motion </a:t>
            </a:r>
            <a:r>
              <a:rPr lang="de-DE" dirty="0" err="1">
                <a:latin typeface="Helvetica Neue" panose="02000503000000020004" pitchFamily="2" charset="0"/>
              </a:rPr>
              <a:t>table</a:t>
            </a:r>
            <a:r>
              <a:rPr lang="de-DE" dirty="0">
                <a:latin typeface="Helvetica Neue" panose="02000503000000020004" pitchFamily="2" charset="0"/>
              </a:rPr>
              <a:t>“) </a:t>
            </a:r>
            <a:r>
              <a:rPr lang="de-DE" dirty="0" err="1">
                <a:latin typeface="Helvetica Neue" panose="02000503000000020004" pitchFamily="2" charset="0"/>
              </a:rPr>
              <a:t>already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exists</a:t>
            </a:r>
            <a:endParaRPr lang="de-DE" dirty="0">
              <a:latin typeface="Helvetica Neue" panose="02000503000000020004" pitchFamily="2" charset="0"/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de-DE" dirty="0">
                <a:latin typeface="Helvetica Neue" panose="02000503000000020004" pitchFamily="2" charset="0"/>
              </a:rPr>
              <a:t>ESS MCA Group Head will send </a:t>
            </a:r>
            <a:r>
              <a:rPr lang="de-DE" dirty="0" err="1">
                <a:latin typeface="Helvetica Neue" panose="02000503000000020004" pitchFamily="2" charset="0"/>
              </a:rPr>
              <a:t>us</a:t>
            </a:r>
            <a:r>
              <a:rPr lang="de-DE" dirty="0">
                <a:latin typeface="Helvetica Neue" panose="02000503000000020004" pitchFamily="2" charset="0"/>
              </a:rPr>
              <a:t> an </a:t>
            </a:r>
            <a:r>
              <a:rPr lang="de-DE" dirty="0" err="1">
                <a:latin typeface="Helvetica Neue" panose="02000503000000020004" pitchFamily="2" charset="0"/>
              </a:rPr>
              <a:t>offer</a:t>
            </a:r>
            <a:r>
              <a:rPr lang="de-DE" dirty="0">
                <a:latin typeface="Helvetica Neue" panose="02000503000000020004" pitchFamily="2" charset="0"/>
              </a:rPr>
              <a:t> in </a:t>
            </a:r>
            <a:r>
              <a:rPr lang="de-DE" dirty="0" err="1">
                <a:latin typeface="Helvetica Neue" panose="02000503000000020004" pitchFamily="2" charset="0"/>
              </a:rPr>
              <a:t>the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next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weeks</a:t>
            </a:r>
            <a:endParaRPr lang="de-DE" dirty="0">
              <a:latin typeface="Helvetica Neue" panose="02000503000000020004" pitchFamily="2" charset="0"/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endParaRPr lang="de-DE" dirty="0">
              <a:latin typeface="Helvetica Neue" panose="02000503000000020004" pitchFamily="2" charset="0"/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de-DE" dirty="0">
                <a:latin typeface="Helvetica Neue" panose="02000503000000020004" pitchFamily="2" charset="0"/>
              </a:rPr>
              <a:t>Also </a:t>
            </a:r>
            <a:r>
              <a:rPr lang="de-DE" dirty="0" err="1">
                <a:latin typeface="Helvetica Neue" panose="02000503000000020004" pitchFamily="2" charset="0"/>
              </a:rPr>
              <a:t>agreed</a:t>
            </a:r>
            <a:r>
              <a:rPr lang="de-DE" dirty="0">
                <a:latin typeface="Helvetica Neue" panose="02000503000000020004" pitchFamily="2" charset="0"/>
              </a:rPr>
              <a:t>: </a:t>
            </a:r>
            <a:r>
              <a:rPr lang="de-DE" dirty="0" err="1">
                <a:latin typeface="Helvetica Neue" panose="02000503000000020004" pitchFamily="2" charset="0"/>
              </a:rPr>
              <a:t>One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shared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resource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from</a:t>
            </a:r>
            <a:r>
              <a:rPr lang="de-DE" dirty="0">
                <a:latin typeface="Helvetica Neue" panose="02000503000000020004" pitchFamily="2" charset="0"/>
              </a:rPr>
              <a:t> ESS MCA Group </a:t>
            </a:r>
            <a:r>
              <a:rPr lang="de-DE" dirty="0" err="1">
                <a:latin typeface="Helvetica Neue" panose="02000503000000020004" pitchFamily="2" charset="0"/>
              </a:rPr>
              <a:t>for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working</a:t>
            </a:r>
            <a:r>
              <a:rPr lang="de-DE" dirty="0">
                <a:latin typeface="Helvetica Neue" panose="02000503000000020004" pitchFamily="2" charset="0"/>
              </a:rPr>
              <a:t> in ODIN </a:t>
            </a:r>
            <a:r>
              <a:rPr lang="de-DE" dirty="0" err="1">
                <a:latin typeface="Helvetica Neue" panose="02000503000000020004" pitchFamily="2" charset="0"/>
              </a:rPr>
              <a:t>and</a:t>
            </a:r>
            <a:r>
              <a:rPr lang="de-DE" dirty="0">
                <a:latin typeface="Helvetica Neue" panose="02000503000000020004" pitchFamily="2" charset="0"/>
              </a:rPr>
              <a:t> CSPEC </a:t>
            </a:r>
            <a:r>
              <a:rPr lang="de-DE" dirty="0" err="1">
                <a:latin typeface="Helvetica Neue" panose="02000503000000020004" pitchFamily="2" charset="0"/>
              </a:rPr>
              <a:t>documentation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for</a:t>
            </a:r>
            <a:r>
              <a:rPr lang="de-DE" dirty="0">
                <a:latin typeface="Helvetica Neue" panose="02000503000000020004" pitchFamily="2" charset="0"/>
              </a:rPr>
              <a:t> TG3</a:t>
            </a:r>
            <a:endParaRPr lang="de-DE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C2DAE0B-6555-0A49-8CCE-163936625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52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/>
              <a:t>WU 11: Shielding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CA6CA2-34ED-D046-BB76-C895B2FFAE09}"/>
              </a:ext>
            </a:extLst>
          </p:cNvPr>
          <p:cNvSpPr/>
          <p:nvPr/>
        </p:nvSpPr>
        <p:spPr>
          <a:xfrm>
            <a:off x="275083" y="2203130"/>
            <a:ext cx="83609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tx2"/>
              </a:buClr>
              <a:buAutoNum type="arabicParenR"/>
            </a:pPr>
            <a:r>
              <a:rPr lang="de-DE" dirty="0">
                <a:latin typeface="Helvetica Neue" panose="02000503000000020004" pitchFamily="2" charset="0"/>
              </a:rPr>
              <a:t>Beam </a:t>
            </a:r>
            <a:r>
              <a:rPr lang="de-DE" dirty="0" err="1">
                <a:latin typeface="Helvetica Neue" panose="02000503000000020004" pitchFamily="2" charset="0"/>
              </a:rPr>
              <a:t>cut</a:t>
            </a:r>
            <a:r>
              <a:rPr lang="de-DE" dirty="0">
                <a:latin typeface="Helvetica Neue" panose="02000503000000020004" pitchFamily="2" charset="0"/>
              </a:rPr>
              <a:t>-off: Heavy </a:t>
            </a:r>
            <a:r>
              <a:rPr lang="de-DE" dirty="0" err="1">
                <a:latin typeface="Helvetica Neue" panose="02000503000000020004" pitchFamily="2" charset="0"/>
              </a:rPr>
              <a:t>shutter</a:t>
            </a:r>
            <a:r>
              <a:rPr lang="de-DE" dirty="0">
                <a:latin typeface="Helvetica Neue" panose="02000503000000020004" pitchFamily="2" charset="0"/>
              </a:rPr>
              <a:t>, Beam </a:t>
            </a:r>
            <a:r>
              <a:rPr lang="de-DE" dirty="0" err="1">
                <a:latin typeface="Helvetica Neue" panose="02000503000000020004" pitchFamily="2" charset="0"/>
              </a:rPr>
              <a:t>stop</a:t>
            </a:r>
            <a:endParaRPr lang="de-DE" dirty="0">
              <a:latin typeface="Helvetica Neue" panose="02000503000000020004" pitchFamily="2" charset="0"/>
            </a:endParaRPr>
          </a:p>
          <a:p>
            <a:pPr marL="342900" indent="-342900">
              <a:buClr>
                <a:schemeClr val="tx2"/>
              </a:buClr>
              <a:buAutoNum type="arabicParenR"/>
            </a:pPr>
            <a:endParaRPr lang="de-DE" dirty="0">
              <a:latin typeface="Helvetica Neue" panose="02000503000000020004" pitchFamily="2" charset="0"/>
            </a:endParaRPr>
          </a:p>
          <a:p>
            <a:pPr marL="342900" indent="-342900">
              <a:buClr>
                <a:schemeClr val="tx2"/>
              </a:buClr>
              <a:buAutoNum type="arabicParenR"/>
            </a:pPr>
            <a:r>
              <a:rPr lang="de-DE" dirty="0" err="1">
                <a:latin typeface="Helvetica Neue" panose="02000503000000020004" pitchFamily="2" charset="0"/>
              </a:rPr>
              <a:t>Beamline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shielding</a:t>
            </a:r>
            <a:r>
              <a:rPr lang="de-DE" dirty="0">
                <a:latin typeface="Helvetica Neue" panose="02000503000000020004" pitchFamily="2" charset="0"/>
              </a:rPr>
              <a:t>: </a:t>
            </a:r>
            <a:r>
              <a:rPr lang="de-DE" dirty="0" err="1">
                <a:latin typeface="Helvetica Neue" panose="02000503000000020004" pitchFamily="2" charset="0"/>
              </a:rPr>
              <a:t>Feedthrough</a:t>
            </a:r>
            <a:r>
              <a:rPr lang="de-DE" dirty="0">
                <a:latin typeface="Helvetica Neue" panose="02000503000000020004" pitchFamily="2" charset="0"/>
              </a:rPr>
              <a:t>, Guide </a:t>
            </a:r>
            <a:r>
              <a:rPr lang="de-DE" dirty="0" err="1">
                <a:latin typeface="Helvetica Neue" panose="02000503000000020004" pitchFamily="2" charset="0"/>
              </a:rPr>
              <a:t>shielding</a:t>
            </a:r>
            <a:endParaRPr lang="de-DE" dirty="0">
              <a:latin typeface="Helvetica Neue" panose="02000503000000020004" pitchFamily="2" charset="0"/>
            </a:endParaRPr>
          </a:p>
          <a:p>
            <a:pPr marL="342900" indent="-342900">
              <a:buClr>
                <a:schemeClr val="tx2"/>
              </a:buClr>
              <a:buAutoNum type="arabicParenR"/>
            </a:pPr>
            <a:endParaRPr lang="de-DE" dirty="0">
              <a:latin typeface="Helvetica Neue" panose="02000503000000020004" pitchFamily="2" charset="0"/>
            </a:endParaRPr>
          </a:p>
          <a:p>
            <a:pPr marL="342900" indent="-342900">
              <a:buClr>
                <a:schemeClr val="tx2"/>
              </a:buClr>
              <a:buAutoNum type="arabicParenR"/>
            </a:pPr>
            <a:r>
              <a:rPr lang="de-DE" dirty="0">
                <a:latin typeface="Helvetica Neue" panose="02000503000000020004" pitchFamily="2" charset="0"/>
              </a:rPr>
              <a:t>Cave </a:t>
            </a:r>
            <a:r>
              <a:rPr lang="de-DE" dirty="0" err="1">
                <a:latin typeface="Helvetica Neue" panose="02000503000000020004" pitchFamily="2" charset="0"/>
              </a:rPr>
              <a:t>shielding</a:t>
            </a:r>
            <a:r>
              <a:rPr lang="de-DE" dirty="0">
                <a:latin typeface="Helvetica Neue" panose="02000503000000020004" pitchFamily="2" charset="0"/>
              </a:rPr>
              <a:t>: Optical cave </a:t>
            </a:r>
            <a:r>
              <a:rPr lang="de-DE" dirty="0" err="1">
                <a:latin typeface="Helvetica Neue" panose="02000503000000020004" pitchFamily="2" charset="0"/>
              </a:rPr>
              <a:t>and</a:t>
            </a:r>
            <a:r>
              <a:rPr lang="de-DE" dirty="0">
                <a:latin typeface="Helvetica Neue" panose="02000503000000020004" pitchFamily="2" charset="0"/>
              </a:rPr>
              <a:t> experimental cave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334EAB-023D-EF41-926D-BCDD36CA4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513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ODIN General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</a:t>
            </a:r>
            <a:r>
              <a:rPr lang="en-US" dirty="0"/>
              <a:t>ptical and </a:t>
            </a:r>
            <a:r>
              <a:rPr lang="en-US" b="1" dirty="0"/>
              <a:t>D</a:t>
            </a:r>
            <a:r>
              <a:rPr lang="en-US" dirty="0"/>
              <a:t>iffraction </a:t>
            </a:r>
            <a:r>
              <a:rPr lang="en-US" b="1" dirty="0"/>
              <a:t>I</a:t>
            </a:r>
            <a:r>
              <a:rPr lang="en-US" dirty="0"/>
              <a:t>maging with </a:t>
            </a:r>
            <a:r>
              <a:rPr lang="en-US" b="1" dirty="0"/>
              <a:t>N</a:t>
            </a:r>
            <a:r>
              <a:rPr lang="en-US" dirty="0"/>
              <a:t>eutrons: Neutron radiography and </a:t>
            </a:r>
            <a:r>
              <a:rPr lang="en-US" dirty="0" err="1"/>
              <a:t>ToF</a:t>
            </a:r>
            <a:r>
              <a:rPr lang="en-US" dirty="0"/>
              <a:t> imaging with variable wavelength resolution</a:t>
            </a:r>
          </a:p>
          <a:p>
            <a:r>
              <a:rPr lang="en-US" dirty="0"/>
              <a:t>It will be a “first round” instrument.</a:t>
            </a:r>
          </a:p>
          <a:p>
            <a:r>
              <a:rPr lang="en-US" dirty="0"/>
              <a:t>(Currently) one of the three “day-1” instruments (SOUP 31.12.2023)</a:t>
            </a:r>
          </a:p>
          <a:p>
            <a:r>
              <a:rPr lang="en-US" dirty="0"/>
              <a:t>Joint project of PSI and TUM with TUM as lead institution</a:t>
            </a:r>
          </a:p>
          <a:p>
            <a:r>
              <a:rPr lang="en-US" dirty="0"/>
              <a:t>Total Budget 11.6M€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1D46EE-CF93-564D-9098-8FAAC00EA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8FB309E-8B70-304A-93B4-D80FF6825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 dirty="0"/>
              <a:t>WU 11: Shielding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CA6CA2-34ED-D046-BB76-C895B2FFAE09}"/>
              </a:ext>
            </a:extLst>
          </p:cNvPr>
          <p:cNvSpPr/>
          <p:nvPr/>
        </p:nvSpPr>
        <p:spPr>
          <a:xfrm>
            <a:off x="275083" y="2203130"/>
            <a:ext cx="83609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tx2"/>
              </a:buClr>
              <a:buAutoNum type="arabicParenR"/>
            </a:pPr>
            <a:r>
              <a:rPr lang="de-DE" dirty="0">
                <a:latin typeface="Helvetica Neue" panose="02000503000000020004" pitchFamily="2" charset="0"/>
              </a:rPr>
              <a:t>Beam </a:t>
            </a:r>
            <a:r>
              <a:rPr lang="de-DE" dirty="0" err="1">
                <a:latin typeface="Helvetica Neue" panose="02000503000000020004" pitchFamily="2" charset="0"/>
              </a:rPr>
              <a:t>cut</a:t>
            </a:r>
            <a:r>
              <a:rPr lang="de-DE" dirty="0">
                <a:latin typeface="Helvetica Neue" panose="02000503000000020004" pitchFamily="2" charset="0"/>
              </a:rPr>
              <a:t>-off: Heavy </a:t>
            </a:r>
            <a:r>
              <a:rPr lang="de-DE" dirty="0" err="1">
                <a:latin typeface="Helvetica Neue" panose="02000503000000020004" pitchFamily="2" charset="0"/>
              </a:rPr>
              <a:t>shutter</a:t>
            </a:r>
            <a:r>
              <a:rPr lang="de-DE" dirty="0">
                <a:latin typeface="Helvetica Neue" panose="02000503000000020004" pitchFamily="2" charset="0"/>
              </a:rPr>
              <a:t>, Beam </a:t>
            </a:r>
            <a:r>
              <a:rPr lang="de-DE" dirty="0" err="1">
                <a:latin typeface="Helvetica Neue" panose="02000503000000020004" pitchFamily="2" charset="0"/>
              </a:rPr>
              <a:t>stop</a:t>
            </a:r>
            <a:endParaRPr lang="de-DE" dirty="0">
              <a:latin typeface="Helvetica Neue" panose="02000503000000020004" pitchFamily="2" charset="0"/>
            </a:endParaRPr>
          </a:p>
          <a:p>
            <a:pPr algn="just">
              <a:buClr>
                <a:schemeClr val="tx2"/>
              </a:buClr>
            </a:pPr>
            <a:endParaRPr lang="de-DE" dirty="0">
              <a:latin typeface="Helvetica Neue" panose="02000503000000020004" pitchFamily="2" charset="0"/>
            </a:endParaRPr>
          </a:p>
          <a:p>
            <a:pPr algn="just">
              <a:buClr>
                <a:schemeClr val="tx2"/>
              </a:buClr>
            </a:pPr>
            <a:endParaRPr lang="de-DE" dirty="0">
              <a:latin typeface="Helvetica Neue" panose="02000503000000020004" pitchFamily="2" charset="0"/>
            </a:endParaRPr>
          </a:p>
          <a:p>
            <a:pPr algn="just">
              <a:buClr>
                <a:schemeClr val="tx2"/>
              </a:buClr>
            </a:pPr>
            <a:r>
              <a:rPr lang="de-DE" dirty="0">
                <a:latin typeface="Helvetica Neue" panose="02000503000000020004" pitchFamily="2" charset="0"/>
              </a:rPr>
              <a:t>- Heavy </a:t>
            </a:r>
            <a:r>
              <a:rPr lang="de-DE" dirty="0" err="1">
                <a:latin typeface="Helvetica Neue" panose="02000503000000020004" pitchFamily="2" charset="0"/>
              </a:rPr>
              <a:t>shutter</a:t>
            </a:r>
            <a:r>
              <a:rPr lang="de-DE" dirty="0">
                <a:latin typeface="Helvetica Neue" panose="02000503000000020004" pitchFamily="2" charset="0"/>
              </a:rPr>
              <a:t>: </a:t>
            </a:r>
            <a:r>
              <a:rPr lang="de-DE" dirty="0" err="1">
                <a:latin typeface="Helvetica Neue" panose="02000503000000020004" pitchFamily="2" charset="0"/>
              </a:rPr>
              <a:t>thickness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and</a:t>
            </a:r>
            <a:r>
              <a:rPr lang="de-DE" dirty="0">
                <a:latin typeface="Helvetica Neue" panose="02000503000000020004" pitchFamily="2" charset="0"/>
              </a:rPr>
              <a:t> material </a:t>
            </a:r>
            <a:r>
              <a:rPr lang="de-DE" dirty="0" err="1">
                <a:latin typeface="Helvetica Neue" panose="02000503000000020004" pitchFamily="2" charset="0"/>
              </a:rPr>
              <a:t>selection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waiting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for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ongoing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shielding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calculations</a:t>
            </a:r>
            <a:r>
              <a:rPr lang="de-DE" dirty="0">
                <a:latin typeface="Helvetica Neue" panose="02000503000000020004" pitchFamily="2" charset="0"/>
              </a:rPr>
              <a:t>. </a:t>
            </a:r>
            <a:r>
              <a:rPr lang="de-DE" dirty="0" err="1">
                <a:latin typeface="Helvetica Neue" panose="02000503000000020004" pitchFamily="2" charset="0"/>
              </a:rPr>
              <a:t>Results</a:t>
            </a:r>
            <a:r>
              <a:rPr lang="de-DE" dirty="0">
                <a:latin typeface="Helvetica Neue" panose="02000503000000020004" pitchFamily="2" charset="0"/>
              </a:rPr>
              <a:t> will </a:t>
            </a:r>
            <a:r>
              <a:rPr lang="de-DE" dirty="0" err="1">
                <a:latin typeface="Helvetica Neue" panose="02000503000000020004" pitchFamily="2" charset="0"/>
              </a:rPr>
              <a:t>be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delivered</a:t>
            </a:r>
            <a:r>
              <a:rPr lang="de-DE" dirty="0">
                <a:latin typeface="Helvetica Neue" panose="02000503000000020004" pitchFamily="2" charset="0"/>
              </a:rPr>
              <a:t> in </a:t>
            </a:r>
            <a:r>
              <a:rPr lang="de-DE" dirty="0" err="1">
                <a:latin typeface="Helvetica Neue" panose="02000503000000020004" pitchFamily="2" charset="0"/>
              </a:rPr>
              <a:t>October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to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elaborate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technical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specifications</a:t>
            </a:r>
            <a:endParaRPr lang="de-DE" dirty="0">
              <a:latin typeface="Helvetica Neue" panose="02000503000000020004" pitchFamily="2" charset="0"/>
            </a:endParaRPr>
          </a:p>
          <a:p>
            <a:pPr algn="just">
              <a:buClr>
                <a:schemeClr val="tx2"/>
              </a:buClr>
            </a:pPr>
            <a:endParaRPr lang="de-DE" dirty="0">
              <a:latin typeface="Helvetica Neue" panose="02000503000000020004" pitchFamily="2" charset="0"/>
            </a:endParaRPr>
          </a:p>
          <a:p>
            <a:pPr algn="just">
              <a:buClr>
                <a:schemeClr val="tx2"/>
              </a:buClr>
            </a:pPr>
            <a:r>
              <a:rPr lang="de-DE" dirty="0">
                <a:latin typeface="Helvetica Neue" panose="02000503000000020004" pitchFamily="2" charset="0"/>
              </a:rPr>
              <a:t>- Beam </a:t>
            </a:r>
            <a:r>
              <a:rPr lang="de-DE" dirty="0" err="1">
                <a:latin typeface="Helvetica Neue" panose="02000503000000020004" pitchFamily="2" charset="0"/>
              </a:rPr>
              <a:t>stop</a:t>
            </a:r>
            <a:r>
              <a:rPr lang="de-DE" dirty="0">
                <a:latin typeface="Helvetica Neue" panose="02000503000000020004" pitchFamily="2" charset="0"/>
              </a:rPr>
              <a:t>: </a:t>
            </a:r>
            <a:r>
              <a:rPr lang="de-DE" dirty="0" err="1">
                <a:latin typeface="Helvetica Neue" panose="02000503000000020004" pitchFamily="2" charset="0"/>
              </a:rPr>
              <a:t>Included</a:t>
            </a:r>
            <a:r>
              <a:rPr lang="de-DE" dirty="0">
                <a:latin typeface="Helvetica Neue" panose="02000503000000020004" pitchFamily="2" charset="0"/>
              </a:rPr>
              <a:t> in cave </a:t>
            </a:r>
            <a:r>
              <a:rPr lang="de-DE" dirty="0" err="1">
                <a:latin typeface="Helvetica Neue" panose="02000503000000020004" pitchFamily="2" charset="0"/>
              </a:rPr>
              <a:t>calculations</a:t>
            </a:r>
            <a:r>
              <a:rPr lang="de-DE" dirty="0">
                <a:latin typeface="Helvetica Neue" panose="02000503000000020004" pitchFamily="2" charset="0"/>
              </a:rPr>
              <a:t>. </a:t>
            </a:r>
            <a:r>
              <a:rPr lang="de-DE" dirty="0" err="1">
                <a:latin typeface="Helvetica Neue" panose="02000503000000020004" pitchFamily="2" charset="0"/>
              </a:rPr>
              <a:t>Present</a:t>
            </a:r>
            <a:r>
              <a:rPr lang="de-DE" dirty="0">
                <a:latin typeface="Helvetica Neue" panose="02000503000000020004" pitchFamily="2" charset="0"/>
              </a:rPr>
              <a:t> design </a:t>
            </a:r>
            <a:r>
              <a:rPr lang="de-DE" dirty="0" err="1">
                <a:latin typeface="Helvetica Neue" panose="02000503000000020004" pitchFamily="2" charset="0"/>
              </a:rPr>
              <a:t>satisfy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requirements</a:t>
            </a:r>
            <a:endParaRPr lang="de-DE" dirty="0">
              <a:latin typeface="Helvetica Neue" panose="02000503000000020004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F44771-F6C0-1545-9AE2-A65E4D49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91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 dirty="0"/>
              <a:t>WU 11: Shielding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CA6CA2-34ED-D046-BB76-C895B2FFAE09}"/>
              </a:ext>
            </a:extLst>
          </p:cNvPr>
          <p:cNvSpPr/>
          <p:nvPr/>
        </p:nvSpPr>
        <p:spPr>
          <a:xfrm>
            <a:off x="275083" y="2203130"/>
            <a:ext cx="83609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2"/>
              </a:buClr>
            </a:pPr>
            <a:r>
              <a:rPr lang="en-US">
                <a:solidFill>
                  <a:schemeClr val="tx2"/>
                </a:solidFill>
                <a:latin typeface="Helvetica Neue" panose="02000503000000020004" pitchFamily="2" charset="0"/>
              </a:rPr>
              <a:t>2) </a:t>
            </a:r>
            <a:r>
              <a:rPr lang="en-US">
                <a:latin typeface="Helvetica Neue" panose="02000503000000020004" pitchFamily="2" charset="0"/>
              </a:rPr>
              <a:t>Beamline shielding: Feedthrough</a:t>
            </a:r>
          </a:p>
          <a:p>
            <a:pPr algn="just">
              <a:buClr>
                <a:schemeClr val="tx2"/>
              </a:buClr>
            </a:pPr>
            <a:endParaRPr lang="en-US">
              <a:latin typeface="Helvetica Neue" panose="02000503000000020004" pitchFamily="2" charset="0"/>
            </a:endParaRPr>
          </a:p>
          <a:p>
            <a:pPr marL="285750" indent="-285750" algn="just">
              <a:buClr>
                <a:schemeClr val="tx2"/>
              </a:buClr>
              <a:buFontTx/>
              <a:buChar char="-"/>
            </a:pPr>
            <a:r>
              <a:rPr lang="en-US"/>
              <a:t>Bunker wall in south zone scheduled to be assembled in Dec 2020</a:t>
            </a:r>
          </a:p>
          <a:p>
            <a:pPr marL="285750" indent="-285750" algn="just">
              <a:buClr>
                <a:schemeClr val="tx2"/>
              </a:buClr>
              <a:buFontTx/>
              <a:buChar char="-"/>
            </a:pPr>
            <a:r>
              <a:rPr lang="en-US"/>
              <a:t>Optimal: delivering feedthrough including optics on time to assembly the whole system vertically in the bunker wall</a:t>
            </a:r>
          </a:p>
          <a:p>
            <a:pPr marL="285750" indent="-285750" algn="just">
              <a:buClr>
                <a:schemeClr val="tx2"/>
              </a:buClr>
              <a:buFontTx/>
              <a:buChar char="-"/>
            </a:pPr>
            <a:endParaRPr lang="en-US"/>
          </a:p>
          <a:p>
            <a:pPr marL="285750" indent="-285750" algn="just">
              <a:buClr>
                <a:schemeClr val="tx2"/>
              </a:buClr>
              <a:buFontTx/>
              <a:buChar char="-"/>
            </a:pPr>
            <a:r>
              <a:rPr lang="en-US"/>
              <a:t>TUM has a preliminary design ready for elaborate specifications</a:t>
            </a:r>
          </a:p>
          <a:p>
            <a:pPr marL="285750" indent="-285750" algn="just">
              <a:buClr>
                <a:schemeClr val="tx2"/>
              </a:buClr>
              <a:buFontTx/>
              <a:buChar char="-"/>
            </a:pPr>
            <a:endParaRPr lang="en-US"/>
          </a:p>
          <a:p>
            <a:pPr marL="285750" indent="-285750" algn="just">
              <a:buClr>
                <a:schemeClr val="tx2"/>
              </a:buClr>
              <a:buFontTx/>
              <a:buChar char="-"/>
            </a:pPr>
            <a:r>
              <a:rPr lang="en-US"/>
              <a:t>A company is interested and technically could be able to manufacture it (informal contact at IKON 17)</a:t>
            </a:r>
          </a:p>
          <a:p>
            <a:pPr marL="285750" indent="-285750" algn="just">
              <a:buClr>
                <a:schemeClr val="tx2"/>
              </a:buClr>
              <a:buFontTx/>
              <a:buChar char="-"/>
            </a:pPr>
            <a:endParaRPr lang="en-US"/>
          </a:p>
          <a:p>
            <a:pPr marL="285750" indent="-285750" algn="just">
              <a:buClr>
                <a:schemeClr val="tx2"/>
              </a:buClr>
              <a:buFontTx/>
              <a:buChar char="-"/>
            </a:pPr>
            <a:r>
              <a:rPr lang="en-US"/>
              <a:t>If the optic has a delay, horizontal assembling might be possible. The detail design should then consider both assembling options. Feasible.</a:t>
            </a:r>
          </a:p>
          <a:p>
            <a:pPr algn="just">
              <a:buClr>
                <a:schemeClr val="tx2"/>
              </a:buClr>
            </a:pPr>
            <a:endParaRPr lang="en-US">
              <a:latin typeface="Helvetica Neue" panose="02000503000000020004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21C3117-0ECD-7B43-B6F5-ABF8A87F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64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 dirty="0"/>
              <a:t>WU 11: Shielding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CA6CA2-34ED-D046-BB76-C895B2FFAE09}"/>
              </a:ext>
            </a:extLst>
          </p:cNvPr>
          <p:cNvSpPr/>
          <p:nvPr/>
        </p:nvSpPr>
        <p:spPr>
          <a:xfrm>
            <a:off x="275083" y="2203130"/>
            <a:ext cx="83609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de-DE" dirty="0">
                <a:solidFill>
                  <a:schemeClr val="tx2"/>
                </a:solidFill>
                <a:latin typeface="Helvetica Neue" panose="02000503000000020004" pitchFamily="2" charset="0"/>
              </a:rPr>
              <a:t>2) </a:t>
            </a:r>
            <a:r>
              <a:rPr lang="de-DE" dirty="0" err="1">
                <a:latin typeface="Helvetica Neue" panose="02000503000000020004" pitchFamily="2" charset="0"/>
              </a:rPr>
              <a:t>Beamline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shielding</a:t>
            </a:r>
            <a:r>
              <a:rPr lang="de-DE" dirty="0">
                <a:latin typeface="Helvetica Neue" panose="02000503000000020004" pitchFamily="2" charset="0"/>
              </a:rPr>
              <a:t>: Guide </a:t>
            </a:r>
            <a:r>
              <a:rPr lang="de-DE" dirty="0" err="1">
                <a:latin typeface="Helvetica Neue" panose="02000503000000020004" pitchFamily="2" charset="0"/>
              </a:rPr>
              <a:t>shielding</a:t>
            </a:r>
            <a:endParaRPr lang="de-DE" dirty="0">
              <a:latin typeface="Helvetica Neue" panose="02000503000000020004" pitchFamily="2" charset="0"/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de-DE" dirty="0" err="1">
                <a:latin typeface="Helvetica Neue" panose="02000503000000020004" pitchFamily="2" charset="0"/>
              </a:rPr>
              <a:t>Shielding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between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bunker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and</a:t>
            </a:r>
            <a:r>
              <a:rPr lang="de-DE" dirty="0">
                <a:latin typeface="Helvetica Neue" panose="02000503000000020004" pitchFamily="2" charset="0"/>
              </a:rPr>
              <a:t> cave: </a:t>
            </a:r>
            <a:r>
              <a:rPr lang="de-DE" dirty="0" err="1">
                <a:latin typeface="Helvetica Neue" panose="02000503000000020004" pitchFamily="2" charset="0"/>
              </a:rPr>
              <a:t>guide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shielding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and</a:t>
            </a:r>
            <a:r>
              <a:rPr lang="de-DE" dirty="0">
                <a:latin typeface="Helvetica Neue" panose="02000503000000020004" pitchFamily="2" charset="0"/>
              </a:rPr>
              <a:t> FO5 </a:t>
            </a:r>
            <a:r>
              <a:rPr lang="de-DE" dirty="0" err="1">
                <a:latin typeface="Helvetica Neue" panose="02000503000000020004" pitchFamily="2" charset="0"/>
              </a:rPr>
              <a:t>chopper</a:t>
            </a:r>
            <a:endParaRPr lang="de-DE" dirty="0">
              <a:latin typeface="Helvetica Neue" panose="02000503000000020004" pitchFamily="2" charset="0"/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de-DE" dirty="0">
                <a:latin typeface="Helvetica Neue" panose="02000503000000020004" pitchFamily="2" charset="0"/>
              </a:rPr>
              <a:t>Also </a:t>
            </a:r>
            <a:r>
              <a:rPr lang="de-DE" dirty="0" err="1">
                <a:latin typeface="Helvetica Neue" panose="02000503000000020004" pitchFamily="2" charset="0"/>
              </a:rPr>
              <a:t>known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as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the</a:t>
            </a:r>
            <a:r>
              <a:rPr lang="de-DE" dirty="0">
                <a:latin typeface="Helvetica Neue" panose="02000503000000020004" pitchFamily="2" charset="0"/>
              </a:rPr>
              <a:t> Common </a:t>
            </a:r>
            <a:r>
              <a:rPr lang="de-DE" dirty="0" err="1">
                <a:latin typeface="Helvetica Neue" panose="02000503000000020004" pitchFamily="2" charset="0"/>
              </a:rPr>
              <a:t>Shielding</a:t>
            </a:r>
            <a:r>
              <a:rPr lang="de-DE" dirty="0">
                <a:latin typeface="Helvetica Neue" panose="02000503000000020004" pitchFamily="2" charset="0"/>
              </a:rPr>
              <a:t> Project at ESS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de-DE" dirty="0">
                <a:latin typeface="Helvetica Neue" panose="02000503000000020004" pitchFamily="2" charset="0"/>
              </a:rPr>
              <a:t>On time: Detail design will </a:t>
            </a:r>
            <a:r>
              <a:rPr lang="de-DE" dirty="0" err="1">
                <a:latin typeface="Helvetica Neue" panose="02000503000000020004" pitchFamily="2" charset="0"/>
              </a:rPr>
              <a:t>be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ready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before</a:t>
            </a:r>
            <a:r>
              <a:rPr lang="de-DE" dirty="0">
                <a:latin typeface="Helvetica Neue" panose="02000503000000020004" pitchFamily="2" charset="0"/>
              </a:rPr>
              <a:t> end </a:t>
            </a:r>
            <a:r>
              <a:rPr lang="de-DE" dirty="0" err="1">
                <a:latin typeface="Helvetica Neue" panose="02000503000000020004" pitchFamily="2" charset="0"/>
              </a:rPr>
              <a:t>of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this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year</a:t>
            </a:r>
            <a:r>
              <a:rPr lang="de-DE" dirty="0">
                <a:latin typeface="Helvetica Neue" panose="02000503000000020004" pitchFamily="2" charset="0"/>
              </a:rPr>
              <a:t> (</a:t>
            </a:r>
            <a:r>
              <a:rPr lang="de-DE" dirty="0" err="1">
                <a:latin typeface="Helvetica Neue" panose="02000503000000020004" pitchFamily="2" charset="0"/>
              </a:rPr>
              <a:t>interface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w</a:t>
            </a:r>
            <a:r>
              <a:rPr lang="de-DE" dirty="0">
                <a:latin typeface="Helvetica Neue" panose="02000503000000020004" pitchFamily="2" charset="0"/>
              </a:rPr>
              <a:t>/cave </a:t>
            </a:r>
            <a:r>
              <a:rPr lang="de-DE" dirty="0" err="1">
                <a:latin typeface="Helvetica Neue" panose="02000503000000020004" pitchFamily="2" charset="0"/>
              </a:rPr>
              <a:t>solved</a:t>
            </a:r>
            <a:r>
              <a:rPr lang="de-DE" dirty="0">
                <a:latin typeface="Helvetica Neue" panose="02000503000000020004" pitchFamily="2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24A4A-B4F3-574C-ABE4-3359CF51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681" y="3711961"/>
            <a:ext cx="2336695" cy="1328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7418F-09C8-F649-ADE7-C6120DDBD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348" y="4827724"/>
            <a:ext cx="2001677" cy="142420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DEFECF1-558F-B64A-8D68-7BA0EAD03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0CCACB-F952-3247-BC23-7677BBADF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72" y="4001451"/>
            <a:ext cx="5063043" cy="22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7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 dirty="0"/>
              <a:t>WU 11: Shielding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CA6CA2-34ED-D046-BB76-C895B2FFAE09}"/>
              </a:ext>
            </a:extLst>
          </p:cNvPr>
          <p:cNvSpPr/>
          <p:nvPr/>
        </p:nvSpPr>
        <p:spPr>
          <a:xfrm>
            <a:off x="275083" y="2203130"/>
            <a:ext cx="83609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de-DE" dirty="0">
                <a:solidFill>
                  <a:schemeClr val="tx2"/>
                </a:solidFill>
                <a:latin typeface="Helvetica Neue" panose="02000503000000020004" pitchFamily="2" charset="0"/>
              </a:rPr>
              <a:t>2) </a:t>
            </a:r>
            <a:r>
              <a:rPr lang="de-DE" dirty="0" err="1">
                <a:latin typeface="Helvetica Neue" panose="02000503000000020004" pitchFamily="2" charset="0"/>
              </a:rPr>
              <a:t>Beamline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shielding</a:t>
            </a:r>
            <a:r>
              <a:rPr lang="de-DE" dirty="0">
                <a:latin typeface="Helvetica Neue" panose="02000503000000020004" pitchFamily="2" charset="0"/>
              </a:rPr>
              <a:t>: Guide </a:t>
            </a:r>
            <a:r>
              <a:rPr lang="de-DE" dirty="0" err="1">
                <a:latin typeface="Helvetica Neue" panose="02000503000000020004" pitchFamily="2" charset="0"/>
              </a:rPr>
              <a:t>shielding</a:t>
            </a:r>
            <a:endParaRPr lang="de-DE" dirty="0">
              <a:latin typeface="Helvetica Neue" panose="02000503000000020004" pitchFamily="2" charset="0"/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de-DE" dirty="0" err="1">
                <a:latin typeface="Helvetica Neue" panose="02000503000000020004" pitchFamily="2" charset="0"/>
              </a:rPr>
              <a:t>Shielding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between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bunker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and</a:t>
            </a:r>
            <a:r>
              <a:rPr lang="de-DE" dirty="0">
                <a:latin typeface="Helvetica Neue" panose="02000503000000020004" pitchFamily="2" charset="0"/>
              </a:rPr>
              <a:t> cave: </a:t>
            </a:r>
            <a:r>
              <a:rPr lang="de-DE" dirty="0" err="1">
                <a:latin typeface="Helvetica Neue" panose="02000503000000020004" pitchFamily="2" charset="0"/>
              </a:rPr>
              <a:t>guide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shielding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and</a:t>
            </a:r>
            <a:r>
              <a:rPr lang="de-DE" dirty="0">
                <a:latin typeface="Helvetica Neue" panose="02000503000000020004" pitchFamily="2" charset="0"/>
              </a:rPr>
              <a:t> FO5 </a:t>
            </a:r>
            <a:r>
              <a:rPr lang="de-DE" dirty="0" err="1">
                <a:latin typeface="Helvetica Neue" panose="02000503000000020004" pitchFamily="2" charset="0"/>
              </a:rPr>
              <a:t>chopper</a:t>
            </a:r>
            <a:endParaRPr lang="de-DE" dirty="0">
              <a:latin typeface="Helvetica Neue" panose="02000503000000020004" pitchFamily="2" charset="0"/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de-DE" dirty="0">
                <a:latin typeface="Helvetica Neue" panose="02000503000000020004" pitchFamily="2" charset="0"/>
              </a:rPr>
              <a:t>Also </a:t>
            </a:r>
            <a:r>
              <a:rPr lang="de-DE" dirty="0" err="1">
                <a:latin typeface="Helvetica Neue" panose="02000503000000020004" pitchFamily="2" charset="0"/>
              </a:rPr>
              <a:t>known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as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the</a:t>
            </a:r>
            <a:r>
              <a:rPr lang="de-DE" dirty="0">
                <a:latin typeface="Helvetica Neue" panose="02000503000000020004" pitchFamily="2" charset="0"/>
              </a:rPr>
              <a:t> Common </a:t>
            </a:r>
            <a:r>
              <a:rPr lang="de-DE" dirty="0" err="1">
                <a:latin typeface="Helvetica Neue" panose="02000503000000020004" pitchFamily="2" charset="0"/>
              </a:rPr>
              <a:t>Shielding</a:t>
            </a:r>
            <a:r>
              <a:rPr lang="de-DE" dirty="0">
                <a:latin typeface="Helvetica Neue" panose="02000503000000020004" pitchFamily="2" charset="0"/>
              </a:rPr>
              <a:t> Project at ESS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de-DE" dirty="0">
                <a:latin typeface="Helvetica Neue" panose="02000503000000020004" pitchFamily="2" charset="0"/>
              </a:rPr>
              <a:t>On time: Detail design will </a:t>
            </a:r>
            <a:r>
              <a:rPr lang="de-DE" dirty="0" err="1">
                <a:latin typeface="Helvetica Neue" panose="02000503000000020004" pitchFamily="2" charset="0"/>
              </a:rPr>
              <a:t>be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ready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before</a:t>
            </a:r>
            <a:r>
              <a:rPr lang="de-DE" dirty="0">
                <a:latin typeface="Helvetica Neue" panose="02000503000000020004" pitchFamily="2" charset="0"/>
              </a:rPr>
              <a:t> end </a:t>
            </a:r>
            <a:r>
              <a:rPr lang="de-DE" dirty="0" err="1">
                <a:latin typeface="Helvetica Neue" panose="02000503000000020004" pitchFamily="2" charset="0"/>
              </a:rPr>
              <a:t>of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this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year</a:t>
            </a:r>
            <a:r>
              <a:rPr lang="de-DE" dirty="0">
                <a:latin typeface="Helvetica Neue" panose="02000503000000020004" pitchFamily="2" charset="0"/>
              </a:rPr>
              <a:t> (</a:t>
            </a:r>
            <a:r>
              <a:rPr lang="de-DE" dirty="0" err="1">
                <a:latin typeface="Helvetica Neue" panose="02000503000000020004" pitchFamily="2" charset="0"/>
              </a:rPr>
              <a:t>interface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w</a:t>
            </a:r>
            <a:r>
              <a:rPr lang="de-DE" dirty="0">
                <a:latin typeface="Helvetica Neue" panose="02000503000000020004" pitchFamily="2" charset="0"/>
              </a:rPr>
              <a:t>/cave </a:t>
            </a:r>
            <a:r>
              <a:rPr lang="de-DE" dirty="0" err="1">
                <a:latin typeface="Helvetica Neue" panose="02000503000000020004" pitchFamily="2" charset="0"/>
              </a:rPr>
              <a:t>solved</a:t>
            </a:r>
            <a:r>
              <a:rPr lang="de-DE" dirty="0">
                <a:latin typeface="Helvetica Neue" panose="02000503000000020004" pitchFamily="2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24A4A-B4F3-574C-ABE4-3359CF51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681" y="3711961"/>
            <a:ext cx="2336695" cy="1328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7418F-09C8-F649-ADE7-C6120DDBD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348" y="4827724"/>
            <a:ext cx="2001677" cy="142420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DEFECF1-558F-B64A-8D68-7BA0EAD03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0CCACB-F952-3247-BC23-7677BBADF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72" y="4001451"/>
            <a:ext cx="5063043" cy="22687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91F478-8C0B-7F46-A0AE-9E96F79900C4}"/>
              </a:ext>
            </a:extLst>
          </p:cNvPr>
          <p:cNvSpPr txBox="1"/>
          <p:nvPr/>
        </p:nvSpPr>
        <p:spPr>
          <a:xfrm rot="19867976">
            <a:off x="1234901" y="3006832"/>
            <a:ext cx="648164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See </a:t>
            </a:r>
            <a:r>
              <a:rPr lang="de-DE" sz="2400" dirty="0" err="1"/>
              <a:t>later</a:t>
            </a:r>
            <a:r>
              <a:rPr lang="de-DE" sz="2400" dirty="0"/>
              <a:t> </a:t>
            </a:r>
            <a:r>
              <a:rPr lang="de-DE" sz="2400" dirty="0" err="1"/>
              <a:t>talk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</a:t>
            </a:r>
            <a:r>
              <a:rPr lang="de-DE" sz="2400" dirty="0" err="1"/>
              <a:t>Elbio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more</a:t>
            </a:r>
            <a:r>
              <a:rPr lang="de-DE" sz="2400" dirty="0"/>
              <a:t> </a:t>
            </a:r>
            <a:r>
              <a:rPr lang="de-DE" sz="2400" dirty="0" err="1"/>
              <a:t>tech</a:t>
            </a:r>
            <a:r>
              <a:rPr lang="de-DE" sz="2400" dirty="0"/>
              <a:t>. </a:t>
            </a:r>
            <a:r>
              <a:rPr lang="de-DE" sz="2400" dirty="0" err="1"/>
              <a:t>detail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1779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/>
              <a:t>WU 11: Shielding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CA6CA2-34ED-D046-BB76-C895B2FFAE09}"/>
              </a:ext>
            </a:extLst>
          </p:cNvPr>
          <p:cNvSpPr/>
          <p:nvPr/>
        </p:nvSpPr>
        <p:spPr>
          <a:xfrm>
            <a:off x="275083" y="2203130"/>
            <a:ext cx="8360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GB" dirty="0">
                <a:solidFill>
                  <a:schemeClr val="tx2"/>
                </a:solidFill>
                <a:latin typeface="Helvetica Neue" panose="02000503000000020004" pitchFamily="2" charset="0"/>
              </a:rPr>
              <a:t>3) </a:t>
            </a:r>
            <a:r>
              <a:rPr lang="en-GB" dirty="0">
                <a:latin typeface="Helvetica Neue" panose="02000503000000020004" pitchFamily="2" charset="0"/>
              </a:rPr>
              <a:t>Cave shielding: Optical cave and experimental cave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B2FE57-9DA6-1845-912B-2599D22A5F57}"/>
              </a:ext>
            </a:extLst>
          </p:cNvPr>
          <p:cNvSpPr/>
          <p:nvPr/>
        </p:nvSpPr>
        <p:spPr>
          <a:xfrm>
            <a:off x="219968" y="2623998"/>
            <a:ext cx="84160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Radiologically the model works, according to proposed scenarios H1/H2</a:t>
            </a:r>
          </a:p>
          <a:p>
            <a:endParaRPr lang="en-GB" dirty="0">
              <a:latin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Calculations almost finished. Delivery time:  third week of September for internal revision. Sending to ESS in October as part of TG3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5268C80-B0F8-F942-A650-012C1A491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90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 dirty="0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 dirty="0"/>
              <a:t>WU 11: Shielding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CA6CA2-34ED-D046-BB76-C895B2FFAE09}"/>
              </a:ext>
            </a:extLst>
          </p:cNvPr>
          <p:cNvSpPr/>
          <p:nvPr/>
        </p:nvSpPr>
        <p:spPr>
          <a:xfrm>
            <a:off x="275083" y="2203130"/>
            <a:ext cx="8360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GB" dirty="0">
                <a:solidFill>
                  <a:schemeClr val="tx2"/>
                </a:solidFill>
                <a:latin typeface="Helvetica Neue" panose="02000503000000020004" pitchFamily="2" charset="0"/>
              </a:rPr>
              <a:t>3) </a:t>
            </a:r>
            <a:r>
              <a:rPr lang="en-GB" dirty="0">
                <a:latin typeface="Helvetica Neue" panose="02000503000000020004" pitchFamily="2" charset="0"/>
              </a:rPr>
              <a:t>Cave shielding: Optical cave and experimental cave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B2FE57-9DA6-1845-912B-2599D22A5F57}"/>
              </a:ext>
            </a:extLst>
          </p:cNvPr>
          <p:cNvSpPr/>
          <p:nvPr/>
        </p:nvSpPr>
        <p:spPr>
          <a:xfrm>
            <a:off x="219968" y="2638563"/>
            <a:ext cx="86222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GB" dirty="0">
                <a:latin typeface="Helvetica Neue" panose="02000503000000020004" pitchFamily="2" charset="0"/>
              </a:rPr>
              <a:t>Floor loading: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Floor loading requirement (14t/sqm) exceeded after implementing first shielding simulations recommendations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Redesign of the cave was necessary (keeping the original height and width)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endParaRPr lang="en-GB" dirty="0">
              <a:latin typeface="Helvetica Neue" panose="02000503000000020004" pitchFamily="2" charset="0"/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A company from Sweden is doing the cave for another instrument (NMX) and might be a good option. Informal communications during IKON 17. Their timelines in principle are compatible with ODIN´s planification</a:t>
            </a:r>
          </a:p>
          <a:p>
            <a:pPr>
              <a:buClr>
                <a:schemeClr val="tx2"/>
              </a:buClr>
            </a:pPr>
            <a:endParaRPr lang="en-GB" dirty="0">
              <a:latin typeface="Helvetica Neue" panose="02000503000000020004" pitchFamily="2" charset="0"/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GB" dirty="0">
                <a:solidFill>
                  <a:srgbClr val="FF0000"/>
                </a:solidFill>
                <a:latin typeface="Helvetica Neue" panose="02000503000000020004" pitchFamily="2" charset="0"/>
              </a:rPr>
              <a:t>Goal: Cave shielding manufacturing contract signed before May 2020. Achievable.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GB" dirty="0">
                <a:solidFill>
                  <a:srgbClr val="FF0000"/>
                </a:solidFill>
                <a:latin typeface="Helvetica Neue" panose="02000503000000020004" pitchFamily="2" charset="0"/>
              </a:rPr>
              <a:t>CTV scheduled for November 2019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85BF29-9CF7-3E43-8954-A74C2C7E3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97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 dirty="0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 dirty="0"/>
              <a:t>WU 11: Shielding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CA6CA2-34ED-D046-BB76-C895B2FFAE09}"/>
              </a:ext>
            </a:extLst>
          </p:cNvPr>
          <p:cNvSpPr/>
          <p:nvPr/>
        </p:nvSpPr>
        <p:spPr>
          <a:xfrm>
            <a:off x="275083" y="2203130"/>
            <a:ext cx="8360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GB" dirty="0">
                <a:solidFill>
                  <a:schemeClr val="tx2"/>
                </a:solidFill>
                <a:latin typeface="Helvetica Neue" panose="02000503000000020004" pitchFamily="2" charset="0"/>
              </a:rPr>
              <a:t>3) </a:t>
            </a:r>
            <a:r>
              <a:rPr lang="en-GB" dirty="0">
                <a:latin typeface="Helvetica Neue" panose="02000503000000020004" pitchFamily="2" charset="0"/>
              </a:rPr>
              <a:t>Cave shielding: Optical cave and experimental cave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B2FE57-9DA6-1845-912B-2599D22A5F57}"/>
              </a:ext>
            </a:extLst>
          </p:cNvPr>
          <p:cNvSpPr/>
          <p:nvPr/>
        </p:nvSpPr>
        <p:spPr>
          <a:xfrm>
            <a:off x="219968" y="2638563"/>
            <a:ext cx="86222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GB" dirty="0">
                <a:latin typeface="Helvetica Neue" panose="02000503000000020004" pitchFamily="2" charset="0"/>
              </a:rPr>
              <a:t>Floor loading: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Floor loading requirement (14t/sqm) exceeded after implementing first shielding simulations recommendations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Redesign of the cave was necessary (keeping the original height and width)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endParaRPr lang="en-GB" dirty="0">
              <a:latin typeface="Helvetica Neue" panose="02000503000000020004" pitchFamily="2" charset="0"/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A company from Sweden is doing the cave for another instrument (NMX) and might be a good option. Informal communications during IKON 17. Their timelines in principle are compatible with ODIN´s planification</a:t>
            </a:r>
          </a:p>
          <a:p>
            <a:pPr>
              <a:buClr>
                <a:schemeClr val="tx2"/>
              </a:buClr>
            </a:pPr>
            <a:endParaRPr lang="en-GB" dirty="0">
              <a:latin typeface="Helvetica Neue" panose="02000503000000020004" pitchFamily="2" charset="0"/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GB" dirty="0">
                <a:solidFill>
                  <a:srgbClr val="FF0000"/>
                </a:solidFill>
                <a:latin typeface="Helvetica Neue" panose="02000503000000020004" pitchFamily="2" charset="0"/>
              </a:rPr>
              <a:t>Goal: Cave shielding manufacturing contract signed before May 2020. Achievable.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GB" dirty="0">
                <a:solidFill>
                  <a:srgbClr val="FF0000"/>
                </a:solidFill>
                <a:latin typeface="Helvetica Neue" panose="02000503000000020004" pitchFamily="2" charset="0"/>
              </a:rPr>
              <a:t>CTV scheduled for November 2019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85BF29-9CF7-3E43-8954-A74C2C7E3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3CFE74-09D8-9847-86F8-FDF4FCB25838}"/>
              </a:ext>
            </a:extLst>
          </p:cNvPr>
          <p:cNvSpPr txBox="1"/>
          <p:nvPr/>
        </p:nvSpPr>
        <p:spPr>
          <a:xfrm rot="19867976">
            <a:off x="1234901" y="2822166"/>
            <a:ext cx="6481647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See </a:t>
            </a:r>
            <a:r>
              <a:rPr lang="de-DE" sz="2400" dirty="0" err="1"/>
              <a:t>later</a:t>
            </a:r>
            <a:r>
              <a:rPr lang="de-DE" sz="2400" dirty="0"/>
              <a:t> </a:t>
            </a:r>
            <a:r>
              <a:rPr lang="de-DE" sz="2400" dirty="0" err="1"/>
              <a:t>talk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</a:t>
            </a:r>
            <a:r>
              <a:rPr lang="de-DE" sz="2400" dirty="0" err="1"/>
              <a:t>Elbio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more</a:t>
            </a:r>
            <a:r>
              <a:rPr lang="de-DE" sz="2400" dirty="0"/>
              <a:t> </a:t>
            </a:r>
            <a:r>
              <a:rPr lang="de-DE" sz="2400" dirty="0" err="1"/>
              <a:t>tech</a:t>
            </a:r>
            <a:r>
              <a:rPr lang="de-DE" sz="2400" dirty="0"/>
              <a:t>. </a:t>
            </a:r>
            <a:r>
              <a:rPr lang="de-DE" sz="2400" dirty="0" err="1"/>
              <a:t>detail</a:t>
            </a:r>
            <a:r>
              <a:rPr lang="de-DE" sz="2400" dirty="0"/>
              <a:t> </a:t>
            </a:r>
            <a:r>
              <a:rPr lang="de-DE" sz="2400" dirty="0" err="1"/>
              <a:t>about</a:t>
            </a:r>
            <a:r>
              <a:rPr lang="de-DE" sz="2400" dirty="0"/>
              <a:t> </a:t>
            </a:r>
            <a:r>
              <a:rPr lang="de-DE" sz="2400" dirty="0" err="1"/>
              <a:t>shielding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simulations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582069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 dirty="0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 dirty="0"/>
              <a:t>WU 12: Instrument infrastructure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405B0C-A97D-B54A-A2E0-FCE2B07FB198}"/>
              </a:ext>
            </a:extLst>
          </p:cNvPr>
          <p:cNvSpPr/>
          <p:nvPr/>
        </p:nvSpPr>
        <p:spPr>
          <a:xfrm>
            <a:off x="275083" y="2203130"/>
            <a:ext cx="8531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GB" dirty="0">
                <a:latin typeface="Helvetica Neue" panose="02000503000000020004" pitchFamily="2" charset="0"/>
              </a:rPr>
              <a:t>Control hutch/Sample preparation area: Hutch building + Lab equipment storage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BDE20E-438B-6A44-80EE-DD4C89AF740C}"/>
              </a:ext>
            </a:extLst>
          </p:cNvPr>
          <p:cNvSpPr/>
          <p:nvPr/>
        </p:nvSpPr>
        <p:spPr>
          <a:xfrm>
            <a:off x="275083" y="2572462"/>
            <a:ext cx="83609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err="1">
                <a:latin typeface="Helvetica Neue" panose="02000503000000020004" pitchFamily="2" charset="0"/>
              </a:rPr>
              <a:t>Possible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common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project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with</a:t>
            </a:r>
            <a:r>
              <a:rPr lang="de-DE" dirty="0">
                <a:latin typeface="Helvetica Neue" panose="02000503000000020004" pitchFamily="2" charset="0"/>
              </a:rPr>
              <a:t> ESS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Helvetica Neue" panose="02000503000000020004" pitchFamily="2" charset="0"/>
              </a:rPr>
              <a:t>Pros: </a:t>
            </a:r>
            <a:r>
              <a:rPr lang="de-DE" dirty="0" err="1">
                <a:latin typeface="Helvetica Neue" panose="02000503000000020004" pitchFamily="2" charset="0"/>
              </a:rPr>
              <a:t>Swedish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regulations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might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be</a:t>
            </a:r>
            <a:r>
              <a:rPr lang="de-DE" dirty="0">
                <a:latin typeface="Helvetica Neue" panose="02000503000000020004" pitchFamily="2" charset="0"/>
              </a:rPr>
              <a:t> an </a:t>
            </a:r>
            <a:r>
              <a:rPr lang="de-DE" dirty="0" err="1">
                <a:latin typeface="Helvetica Neue" panose="02000503000000020004" pitchFamily="2" charset="0"/>
              </a:rPr>
              <a:t>issue</a:t>
            </a:r>
            <a:r>
              <a:rPr lang="de-DE" dirty="0">
                <a:latin typeface="Helvetica Neue" panose="02000503000000020004" pitchFamily="2" charset="0"/>
              </a:rPr>
              <a:t> also in </a:t>
            </a:r>
            <a:r>
              <a:rPr lang="de-DE" dirty="0" err="1">
                <a:latin typeface="Helvetica Neue" panose="02000503000000020004" pitchFamily="2" charset="0"/>
              </a:rPr>
              <a:t>this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case</a:t>
            </a:r>
            <a:r>
              <a:rPr lang="de-DE" dirty="0">
                <a:latin typeface="Helvetica Neue" panose="02000503000000020004" pitchFamily="2" charset="0"/>
              </a:rPr>
              <a:t>, </a:t>
            </a:r>
            <a:r>
              <a:rPr lang="de-DE" dirty="0" err="1">
                <a:latin typeface="Helvetica Neue" panose="02000503000000020004" pitchFamily="2" charset="0"/>
              </a:rPr>
              <a:t>and</a:t>
            </a:r>
            <a:r>
              <a:rPr lang="de-DE" dirty="0">
                <a:latin typeface="Helvetica Neue" panose="02000503000000020004" pitchFamily="2" charset="0"/>
              </a:rPr>
              <a:t> a </a:t>
            </a:r>
            <a:r>
              <a:rPr lang="de-DE" dirty="0" err="1">
                <a:latin typeface="Helvetica Neue" panose="02000503000000020004" pitchFamily="2" charset="0"/>
              </a:rPr>
              <a:t>common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project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might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be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advantageous</a:t>
            </a:r>
            <a:endParaRPr lang="de-DE" dirty="0">
              <a:latin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dirty="0">
              <a:latin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solidFill>
                  <a:srgbClr val="FF0000"/>
                </a:solidFill>
                <a:latin typeface="Helvetica Neue" panose="02000503000000020004" pitchFamily="2" charset="0"/>
              </a:rPr>
              <a:t>Ongoing</a:t>
            </a:r>
            <a:r>
              <a:rPr lang="de-DE" dirty="0">
                <a:solidFill>
                  <a:srgbClr val="FF0000"/>
                </a:solidFill>
                <a:latin typeface="Helvetica Neue" panose="02000503000000020004" pitchFamily="2" charset="0"/>
              </a:rPr>
              <a:t>: </a:t>
            </a:r>
            <a:r>
              <a:rPr lang="de-DE" dirty="0" err="1">
                <a:solidFill>
                  <a:srgbClr val="FF0000"/>
                </a:solidFill>
                <a:latin typeface="Helvetica Neue" panose="02000503000000020004" pitchFamily="2" charset="0"/>
              </a:rPr>
              <a:t>Specifications</a:t>
            </a:r>
            <a:r>
              <a:rPr lang="de-DE" dirty="0">
                <a:solidFill>
                  <a:srgbClr val="FF0000"/>
                </a:solidFill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FF0000"/>
                </a:solidFill>
                <a:latin typeface="Helvetica Neue" panose="02000503000000020004" pitchFamily="2" charset="0"/>
              </a:rPr>
              <a:t> CTV, </a:t>
            </a:r>
            <a:r>
              <a:rPr lang="de-DE" dirty="0" err="1">
                <a:solidFill>
                  <a:srgbClr val="FF0000"/>
                </a:solidFill>
                <a:latin typeface="Helvetica Neue" panose="02000503000000020004" pitchFamily="2" charset="0"/>
              </a:rPr>
              <a:t>scheduled</a:t>
            </a:r>
            <a:r>
              <a:rPr lang="de-DE" dirty="0">
                <a:solidFill>
                  <a:srgbClr val="FF0000"/>
                </a:solidFill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FF0000"/>
                </a:solidFill>
                <a:latin typeface="Helvetica Neue" panose="02000503000000020004" pitchFamily="2" charset="0"/>
              </a:rPr>
              <a:t> November 2019</a:t>
            </a:r>
          </a:p>
          <a:p>
            <a:pPr marL="285750" indent="-285750">
              <a:buFontTx/>
              <a:buChar char="-"/>
            </a:pPr>
            <a:endParaRPr lang="de-DE" dirty="0">
              <a:latin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latin typeface="Helvetica Neue" panose="02000503000000020004" pitchFamily="2" charset="0"/>
              </a:rPr>
              <a:t>We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decided</a:t>
            </a:r>
            <a:r>
              <a:rPr lang="de-DE" dirty="0">
                <a:latin typeface="Helvetica Neue" panose="02000503000000020004" pitchFamily="2" charset="0"/>
              </a:rPr>
              <a:t> a </a:t>
            </a:r>
            <a:r>
              <a:rPr lang="de-DE" dirty="0" err="1">
                <a:latin typeface="Helvetica Neue" panose="02000503000000020004" pitchFamily="2" charset="0"/>
              </a:rPr>
              <a:t>two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floor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hutch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and</a:t>
            </a:r>
            <a:r>
              <a:rPr lang="de-DE" dirty="0">
                <a:latin typeface="Helvetica Neue" panose="02000503000000020004" pitchFamily="2" charset="0"/>
              </a:rPr>
              <a:t> sample </a:t>
            </a:r>
            <a:r>
              <a:rPr lang="de-DE" dirty="0" err="1">
                <a:latin typeface="Helvetica Neue" panose="02000503000000020004" pitchFamily="2" charset="0"/>
              </a:rPr>
              <a:t>manipulation</a:t>
            </a:r>
            <a:endParaRPr lang="de-DE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B328C5-EC61-5142-B757-EEA2A2266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69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 dirty="0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 dirty="0"/>
              <a:t>WU 12: Instrument infrastructure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405B0C-A97D-B54A-A2E0-FCE2B07FB198}"/>
              </a:ext>
            </a:extLst>
          </p:cNvPr>
          <p:cNvSpPr/>
          <p:nvPr/>
        </p:nvSpPr>
        <p:spPr>
          <a:xfrm>
            <a:off x="275083" y="2203130"/>
            <a:ext cx="8531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GB" dirty="0">
                <a:latin typeface="Helvetica Neue" panose="02000503000000020004" pitchFamily="2" charset="0"/>
              </a:rPr>
              <a:t>Control hutch/Sample preparation area: Hutch building + Lab equipment storage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BDE20E-438B-6A44-80EE-DD4C89AF740C}"/>
              </a:ext>
            </a:extLst>
          </p:cNvPr>
          <p:cNvSpPr/>
          <p:nvPr/>
        </p:nvSpPr>
        <p:spPr>
          <a:xfrm>
            <a:off x="275083" y="2572462"/>
            <a:ext cx="83609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err="1">
                <a:latin typeface="Helvetica Neue" panose="02000503000000020004" pitchFamily="2" charset="0"/>
              </a:rPr>
              <a:t>Possible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common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project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with</a:t>
            </a:r>
            <a:r>
              <a:rPr lang="de-DE" dirty="0">
                <a:latin typeface="Helvetica Neue" panose="02000503000000020004" pitchFamily="2" charset="0"/>
              </a:rPr>
              <a:t> ESS</a:t>
            </a:r>
          </a:p>
          <a:p>
            <a:pPr marL="285750" indent="-285750">
              <a:buFontTx/>
              <a:buChar char="-"/>
            </a:pPr>
            <a:r>
              <a:rPr lang="de-DE" dirty="0">
                <a:latin typeface="Helvetica Neue" panose="02000503000000020004" pitchFamily="2" charset="0"/>
              </a:rPr>
              <a:t>Pros: </a:t>
            </a:r>
            <a:r>
              <a:rPr lang="de-DE" dirty="0" err="1">
                <a:latin typeface="Helvetica Neue" panose="02000503000000020004" pitchFamily="2" charset="0"/>
              </a:rPr>
              <a:t>Swedish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regulations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might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be</a:t>
            </a:r>
            <a:r>
              <a:rPr lang="de-DE" dirty="0">
                <a:latin typeface="Helvetica Neue" panose="02000503000000020004" pitchFamily="2" charset="0"/>
              </a:rPr>
              <a:t> an </a:t>
            </a:r>
            <a:r>
              <a:rPr lang="de-DE" dirty="0" err="1">
                <a:latin typeface="Helvetica Neue" panose="02000503000000020004" pitchFamily="2" charset="0"/>
              </a:rPr>
              <a:t>issue</a:t>
            </a:r>
            <a:r>
              <a:rPr lang="de-DE" dirty="0">
                <a:latin typeface="Helvetica Neue" panose="02000503000000020004" pitchFamily="2" charset="0"/>
              </a:rPr>
              <a:t> also in </a:t>
            </a:r>
            <a:r>
              <a:rPr lang="de-DE" dirty="0" err="1">
                <a:latin typeface="Helvetica Neue" panose="02000503000000020004" pitchFamily="2" charset="0"/>
              </a:rPr>
              <a:t>this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case</a:t>
            </a:r>
            <a:r>
              <a:rPr lang="de-DE" dirty="0">
                <a:latin typeface="Helvetica Neue" panose="02000503000000020004" pitchFamily="2" charset="0"/>
              </a:rPr>
              <a:t>, </a:t>
            </a:r>
            <a:r>
              <a:rPr lang="de-DE" dirty="0" err="1">
                <a:latin typeface="Helvetica Neue" panose="02000503000000020004" pitchFamily="2" charset="0"/>
              </a:rPr>
              <a:t>and</a:t>
            </a:r>
            <a:r>
              <a:rPr lang="de-DE" dirty="0">
                <a:latin typeface="Helvetica Neue" panose="02000503000000020004" pitchFamily="2" charset="0"/>
              </a:rPr>
              <a:t> a </a:t>
            </a:r>
            <a:r>
              <a:rPr lang="de-DE" dirty="0" err="1">
                <a:latin typeface="Helvetica Neue" panose="02000503000000020004" pitchFamily="2" charset="0"/>
              </a:rPr>
              <a:t>common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project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might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be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advantageous</a:t>
            </a:r>
            <a:endParaRPr lang="de-DE" dirty="0">
              <a:latin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endParaRPr lang="de-DE" dirty="0">
              <a:latin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solidFill>
                  <a:srgbClr val="FF0000"/>
                </a:solidFill>
                <a:latin typeface="Helvetica Neue" panose="02000503000000020004" pitchFamily="2" charset="0"/>
              </a:rPr>
              <a:t>Ongoing</a:t>
            </a:r>
            <a:r>
              <a:rPr lang="de-DE" dirty="0">
                <a:solidFill>
                  <a:srgbClr val="FF0000"/>
                </a:solidFill>
                <a:latin typeface="Helvetica Neue" panose="02000503000000020004" pitchFamily="2" charset="0"/>
              </a:rPr>
              <a:t>: </a:t>
            </a:r>
            <a:r>
              <a:rPr lang="de-DE" dirty="0" err="1">
                <a:solidFill>
                  <a:srgbClr val="FF0000"/>
                </a:solidFill>
                <a:latin typeface="Helvetica Neue" panose="02000503000000020004" pitchFamily="2" charset="0"/>
              </a:rPr>
              <a:t>Specifications</a:t>
            </a:r>
            <a:r>
              <a:rPr lang="de-DE" dirty="0">
                <a:solidFill>
                  <a:srgbClr val="FF0000"/>
                </a:solidFill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FF0000"/>
                </a:solidFill>
                <a:latin typeface="Helvetica Neue" panose="02000503000000020004" pitchFamily="2" charset="0"/>
              </a:rPr>
              <a:t> CTV, </a:t>
            </a:r>
            <a:r>
              <a:rPr lang="de-DE" dirty="0" err="1">
                <a:solidFill>
                  <a:srgbClr val="FF0000"/>
                </a:solidFill>
                <a:latin typeface="Helvetica Neue" panose="02000503000000020004" pitchFamily="2" charset="0"/>
              </a:rPr>
              <a:t>scheduled</a:t>
            </a:r>
            <a:r>
              <a:rPr lang="de-DE" dirty="0">
                <a:solidFill>
                  <a:srgbClr val="FF0000"/>
                </a:solidFill>
                <a:latin typeface="Helvetica Neue" panose="02000503000000020004" pitchFamily="2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Helvetica Neue" panose="02000503000000020004" pitchFamily="2" charset="0"/>
              </a:rPr>
              <a:t>for</a:t>
            </a:r>
            <a:r>
              <a:rPr lang="de-DE" dirty="0">
                <a:solidFill>
                  <a:srgbClr val="FF0000"/>
                </a:solidFill>
                <a:latin typeface="Helvetica Neue" panose="02000503000000020004" pitchFamily="2" charset="0"/>
              </a:rPr>
              <a:t> November 2019</a:t>
            </a:r>
          </a:p>
          <a:p>
            <a:pPr marL="285750" indent="-285750">
              <a:buFontTx/>
              <a:buChar char="-"/>
            </a:pPr>
            <a:endParaRPr lang="de-DE" dirty="0">
              <a:latin typeface="Helvetica Neue" panose="02000503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latin typeface="Helvetica Neue" panose="02000503000000020004" pitchFamily="2" charset="0"/>
              </a:rPr>
              <a:t>We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decided</a:t>
            </a:r>
            <a:r>
              <a:rPr lang="de-DE" dirty="0">
                <a:latin typeface="Helvetica Neue" panose="02000503000000020004" pitchFamily="2" charset="0"/>
              </a:rPr>
              <a:t> a </a:t>
            </a:r>
            <a:r>
              <a:rPr lang="de-DE" dirty="0" err="1">
                <a:latin typeface="Helvetica Neue" panose="02000503000000020004" pitchFamily="2" charset="0"/>
              </a:rPr>
              <a:t>two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floor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hutch</a:t>
            </a:r>
            <a:r>
              <a:rPr lang="de-DE" dirty="0">
                <a:latin typeface="Helvetica Neue" panose="02000503000000020004" pitchFamily="2" charset="0"/>
              </a:rPr>
              <a:t> </a:t>
            </a:r>
            <a:r>
              <a:rPr lang="de-DE" dirty="0" err="1">
                <a:latin typeface="Helvetica Neue" panose="02000503000000020004" pitchFamily="2" charset="0"/>
              </a:rPr>
              <a:t>and</a:t>
            </a:r>
            <a:r>
              <a:rPr lang="de-DE" dirty="0">
                <a:latin typeface="Helvetica Neue" panose="02000503000000020004" pitchFamily="2" charset="0"/>
              </a:rPr>
              <a:t> sample </a:t>
            </a:r>
            <a:r>
              <a:rPr lang="de-DE" dirty="0" err="1">
                <a:latin typeface="Helvetica Neue" panose="02000503000000020004" pitchFamily="2" charset="0"/>
              </a:rPr>
              <a:t>manipulation</a:t>
            </a:r>
            <a:endParaRPr lang="de-DE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B328C5-EC61-5142-B757-EEA2A2266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3F5657-FB90-AC44-A8EE-01629CDCD7CF}"/>
              </a:ext>
            </a:extLst>
          </p:cNvPr>
          <p:cNvSpPr txBox="1"/>
          <p:nvPr/>
        </p:nvSpPr>
        <p:spPr>
          <a:xfrm rot="19867976">
            <a:off x="1234901" y="3006832"/>
            <a:ext cx="648164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See </a:t>
            </a:r>
            <a:r>
              <a:rPr lang="de-DE" sz="2400" dirty="0" err="1"/>
              <a:t>later</a:t>
            </a:r>
            <a:r>
              <a:rPr lang="de-DE" sz="2400" dirty="0"/>
              <a:t> </a:t>
            </a:r>
            <a:r>
              <a:rPr lang="de-DE" sz="2400" dirty="0" err="1"/>
              <a:t>talk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</a:t>
            </a:r>
            <a:r>
              <a:rPr lang="de-DE" sz="2400" dirty="0" err="1"/>
              <a:t>Elbio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more</a:t>
            </a:r>
            <a:r>
              <a:rPr lang="de-DE" sz="2400" dirty="0"/>
              <a:t> </a:t>
            </a:r>
            <a:r>
              <a:rPr lang="de-DE" sz="2400" dirty="0" err="1"/>
              <a:t>tech</a:t>
            </a:r>
            <a:r>
              <a:rPr lang="de-DE" sz="2400" dirty="0"/>
              <a:t>. </a:t>
            </a:r>
            <a:r>
              <a:rPr lang="de-DE" sz="2400" dirty="0" err="1"/>
              <a:t>detail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0626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 dirty="0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 dirty="0"/>
              <a:t>WU 13: Vacuum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EA02A8-CE4C-9C43-9E62-8CFE06EE0580}"/>
              </a:ext>
            </a:extLst>
          </p:cNvPr>
          <p:cNvSpPr/>
          <p:nvPr/>
        </p:nvSpPr>
        <p:spPr>
          <a:xfrm>
            <a:off x="275083" y="2203130"/>
            <a:ext cx="8360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For TG3 must elaborate the vacuum requirements and distribution. </a:t>
            </a:r>
            <a:r>
              <a:rPr lang="en-GB" b="1" dirty="0">
                <a:latin typeface="Helvetica Neue" panose="02000503000000020004" pitchFamily="2" charset="0"/>
              </a:rPr>
              <a:t>Done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Good communication with Laurence Paige (ESS Vacuum Head)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The main vacuum requirements and design are already agreed and ODIN has ready the vacuum layout for TG3.</a:t>
            </a:r>
            <a:endParaRPr lang="en-GB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7FB5E64-6569-CF45-AD00-D1068DE17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35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701800"/>
            <a:ext cx="8128000" cy="4598416"/>
          </a:xfrm>
        </p:spPr>
        <p:txBody>
          <a:bodyPr/>
          <a:lstStyle/>
          <a:p>
            <a:r>
              <a:rPr lang="en-US" dirty="0"/>
              <a:t>Multi purpose imaging instrument</a:t>
            </a:r>
          </a:p>
          <a:p>
            <a:r>
              <a:rPr lang="en-US" dirty="0"/>
              <a:t>50m Source to pinhole</a:t>
            </a:r>
          </a:p>
          <a:p>
            <a:r>
              <a:rPr lang="en-US" dirty="0"/>
              <a:t>Sample located up to 14m from the pinhole</a:t>
            </a:r>
          </a:p>
          <a:p>
            <a:r>
              <a:rPr lang="en-US" dirty="0"/>
              <a:t>Straight beamline (direct view of the source)</a:t>
            </a:r>
          </a:p>
          <a:p>
            <a:r>
              <a:rPr lang="en-US" dirty="0"/>
              <a:t>Chopper cascade consisting of 9 axis (plus 1 T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r>
              <a:rPr lang="en-US" dirty="0"/>
              <a:t>Range of operational modes:</a:t>
            </a:r>
          </a:p>
          <a:p>
            <a:pPr lvl="1"/>
            <a:r>
              <a:rPr lang="en-US" sz="1600" dirty="0"/>
              <a:t>“White beam” imaging with spectral choice </a:t>
            </a:r>
          </a:p>
          <a:p>
            <a:pPr lvl="1"/>
            <a:r>
              <a:rPr lang="en-US" sz="1600" dirty="0"/>
              <a:t>Low Time of Flight resolution</a:t>
            </a:r>
          </a:p>
          <a:p>
            <a:pPr lvl="2"/>
            <a:r>
              <a:rPr lang="en-US" sz="1600" dirty="0"/>
              <a:t>Grating interferometry</a:t>
            </a:r>
          </a:p>
          <a:p>
            <a:pPr lvl="2"/>
            <a:r>
              <a:rPr lang="en-US" sz="1600" dirty="0"/>
              <a:t>SEMSANS imaging</a:t>
            </a:r>
          </a:p>
          <a:p>
            <a:pPr lvl="1"/>
            <a:r>
              <a:rPr lang="en-US" sz="1600" dirty="0"/>
              <a:t>Medium Time of Flight Resolution</a:t>
            </a:r>
          </a:p>
          <a:p>
            <a:pPr lvl="2"/>
            <a:r>
              <a:rPr lang="en-US" sz="1600" dirty="0"/>
              <a:t>Polarized and polarimetric neutron imaging set-up, Bragg-edge and diffraction</a:t>
            </a:r>
          </a:p>
          <a:p>
            <a:pPr lvl="1"/>
            <a:r>
              <a:rPr lang="en-US" sz="1600" dirty="0"/>
              <a:t>High Time of Flight Resolution: Bragg-edge and diffraction geometry set-up </a:t>
            </a:r>
          </a:p>
          <a:p>
            <a:pPr lvl="1"/>
            <a:r>
              <a:rPr lang="en-US" sz="1600" dirty="0"/>
              <a:t>Perpendicular X-ray imaging set-up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6940578-E75A-E54A-8916-B8C8B6910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67B725C-60E3-9841-A2FE-AC7B29F33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F73C76-838A-724F-9A7B-179AC717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r>
              <a:rPr lang="en-US" dirty="0"/>
              <a:t>ODIN General Overview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99B60EFD-D274-E849-A63D-A2B043A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 dirty="0"/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B96C079D-6A32-8447-AD89-4A9CEA11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09567C1-E85A-CB44-A513-3376215E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083" y="1625749"/>
            <a:ext cx="5005032" cy="1154763"/>
          </a:xfrm>
        </p:spPr>
        <p:txBody>
          <a:bodyPr/>
          <a:lstStyle/>
          <a:p>
            <a:r>
              <a:rPr lang="en-US" dirty="0"/>
              <a:t>WU 14: PSS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8F688E-8A10-2241-B017-0FC14DC9DEC0}"/>
              </a:ext>
            </a:extLst>
          </p:cNvPr>
          <p:cNvSpPr/>
          <p:nvPr/>
        </p:nvSpPr>
        <p:spPr>
          <a:xfrm>
            <a:off x="275083" y="2203130"/>
            <a:ext cx="8360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For TG3 we must complete PSS and CE marking worksheets: Instrument hazard analysis, Radiation safety analysis. Status: Ongoing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Helvetica Neue" panose="02000503000000020004" pitchFamily="2" charset="0"/>
              </a:rPr>
              <a:t>During IKON we had a good feedback from ESS PSS responsible Stuart Birch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8FCF8-7253-0A46-B8BD-26AA7378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477" y="3275596"/>
            <a:ext cx="5012899" cy="285934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A2BDE78-5CFA-A04E-9CB5-D34ED6248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1200"/>
              </a:spcAft>
              <a:buClr>
                <a:srgbClr val="0065BD"/>
              </a:buClr>
            </a:pPr>
            <a:r>
              <a:rPr lang="en-US" dirty="0">
                <a:solidFill>
                  <a:srgbClr val="000000"/>
                </a:solidFill>
              </a:rPr>
              <a:t>ODIN Project Update: </a:t>
            </a:r>
            <a:r>
              <a:rPr lang="en-US" dirty="0"/>
              <a:t>update TUM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26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milestones and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601216"/>
            <a:ext cx="8128000" cy="4470400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Toll Gate 3 includes:</a:t>
            </a:r>
          </a:p>
          <a:p>
            <a:pPr>
              <a:buFontTx/>
              <a:buChar char="-"/>
            </a:pPr>
            <a:r>
              <a:rPr lang="en-US" sz="1400" dirty="0"/>
              <a:t>Intermediate design review (IDR)</a:t>
            </a:r>
          </a:p>
          <a:p>
            <a:pPr>
              <a:buFontTx/>
              <a:buChar char="-"/>
            </a:pPr>
            <a:r>
              <a:rPr lang="en-US" sz="1400" dirty="0"/>
              <a:t>Call for Tender Verification (CTVs)</a:t>
            </a:r>
          </a:p>
          <a:p>
            <a:pPr>
              <a:buFontTx/>
              <a:buChar char="-"/>
            </a:pPr>
            <a:r>
              <a:rPr lang="en-US" sz="1400" dirty="0"/>
              <a:t>TG3.1</a:t>
            </a:r>
          </a:p>
          <a:p>
            <a:pPr>
              <a:buFontTx/>
              <a:buChar char="-"/>
            </a:pPr>
            <a:r>
              <a:rPr lang="en-US" sz="1400" dirty="0"/>
              <a:t>TG3.2</a:t>
            </a:r>
          </a:p>
          <a:p>
            <a:pPr>
              <a:buFontTx/>
              <a:buChar char="-"/>
            </a:pPr>
            <a:r>
              <a:rPr lang="en-US" sz="1400" dirty="0"/>
              <a:t>…</a:t>
            </a:r>
            <a:endParaRPr lang="en-US" sz="1400" dirty="0">
              <a:solidFill>
                <a:srgbClr val="000000"/>
              </a:solidFill>
            </a:endParaRPr>
          </a:p>
          <a:p>
            <a:pPr marL="266700" lvl="1" indent="0">
              <a:buNone/>
            </a:pP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5700A6F-2480-5A4C-B473-18AAC771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7481E26-247C-6C41-A3D4-B56B41D3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</p:spTree>
    <p:extLst>
      <p:ext uri="{BB962C8B-B14F-4D97-AF65-F5344CB8AC3E}">
        <p14:creationId xmlns:p14="http://schemas.microsoft.com/office/powerpoint/2010/main" val="36047143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milestones and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601216"/>
            <a:ext cx="8128000" cy="4159504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1400" dirty="0"/>
              <a:t>For each stage it is necessary to prepare and update documentation</a:t>
            </a:r>
          </a:p>
          <a:p>
            <a:pPr marL="0" indent="0">
              <a:buNone/>
            </a:pPr>
            <a:endParaRPr lang="en-US" sz="1400" dirty="0"/>
          </a:p>
          <a:p>
            <a:pPr>
              <a:buFontTx/>
              <a:buChar char="-"/>
            </a:pPr>
            <a:r>
              <a:rPr lang="en-US" sz="1400" dirty="0"/>
              <a:t>Next for ODIN is CTV (Cave and hutch) &amp; IDR (Choppers): Nov 15, 2019 (in person at Lund)</a:t>
            </a:r>
          </a:p>
          <a:p>
            <a:pPr>
              <a:buFontTx/>
              <a:buChar char="-"/>
            </a:pPr>
            <a:r>
              <a:rPr lang="en-US" sz="1400" dirty="0"/>
              <a:t>Documents will be uploaded for revision Oct 25, 2019 the latest</a:t>
            </a:r>
          </a:p>
          <a:p>
            <a:pPr>
              <a:buFontTx/>
              <a:buChar char="-"/>
            </a:pPr>
            <a:endParaRPr lang="en-US" sz="1400" dirty="0"/>
          </a:p>
          <a:p>
            <a:pPr lvl="1">
              <a:buFontTx/>
              <a:buChar char="-"/>
            </a:pPr>
            <a:r>
              <a:rPr lang="en-US" sz="1400" dirty="0"/>
              <a:t>Sub-System Design Description (SSDD) (draft) for Chopper system. AIRBUS is elaborating PDR documentation</a:t>
            </a:r>
          </a:p>
          <a:p>
            <a:pPr lvl="1">
              <a:buFontTx/>
              <a:buChar char="-"/>
            </a:pPr>
            <a:r>
              <a:rPr lang="en-US" sz="1400" dirty="0"/>
              <a:t>Specifications for Cave and Hutch: ongoing</a:t>
            </a:r>
          </a:p>
          <a:p>
            <a:pPr lvl="1">
              <a:buFontTx/>
              <a:buChar char="-"/>
            </a:pPr>
            <a:r>
              <a:rPr lang="en-US" sz="1400" dirty="0"/>
              <a:t>Updated TG2 documentation (ongoing): WP specification, PBS, WBS…</a:t>
            </a:r>
          </a:p>
          <a:p>
            <a:pPr lvl="1">
              <a:buFontTx/>
              <a:buChar char="-"/>
            </a:pPr>
            <a:r>
              <a:rPr lang="en-US" sz="1400" dirty="0"/>
              <a:t>Plus: Vacuum diagram (Done), Material inventory (Activation analysis), Complete 3D model (almost done), Installation and verification plan (ongoing)</a:t>
            </a:r>
          </a:p>
          <a:p>
            <a:pPr lvl="1">
              <a:buFontTx/>
              <a:buChar char="-"/>
            </a:pPr>
            <a:endParaRPr lang="en-US" sz="1400" dirty="0"/>
          </a:p>
          <a:p>
            <a:pPr lvl="1">
              <a:buFontTx/>
              <a:buChar char="-"/>
            </a:pPr>
            <a:r>
              <a:rPr lang="en-US" sz="1400" dirty="0"/>
              <a:t>Updating MS Project ongoing: expanding with installation details of in-bunker components (choppers, guides, T0 chopper, heavy shutter, feed-through, monitors, vacuum, MCA, verifications and </a:t>
            </a:r>
            <a:r>
              <a:rPr lang="en-US" sz="1400" dirty="0" err="1"/>
              <a:t>testings</a:t>
            </a:r>
            <a:r>
              <a:rPr lang="en-US" sz="1400" dirty="0"/>
              <a:t>), and ex-bunker (guide shielding, FOC5, cave assembling, hutch, cave interior, racks, etc.)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5700A6F-2480-5A4C-B473-18AAC771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7481E26-247C-6C41-A3D4-B56B41D3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</p:spTree>
    <p:extLst>
      <p:ext uri="{BB962C8B-B14F-4D97-AF65-F5344CB8AC3E}">
        <p14:creationId xmlns:p14="http://schemas.microsoft.com/office/powerpoint/2010/main" val="500857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milestones and actions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5700A6F-2480-5A4C-B473-18AAC771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7481E26-247C-6C41-A3D4-B56B41D3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9DA8B0-C121-054B-9323-33AA8744C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89" y="1577340"/>
            <a:ext cx="7865110" cy="42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88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/>
              <a:t>The core team</a:t>
            </a:r>
          </a:p>
        </p:txBody>
      </p:sp>
    </p:spTree>
    <p:extLst>
      <p:ext uri="{BB962C8B-B14F-4D97-AF65-F5344CB8AC3E}">
        <p14:creationId xmlns:p14="http://schemas.microsoft.com/office/powerpoint/2010/main" val="27485666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ODIN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Elbio</a:t>
            </a:r>
            <a:r>
              <a:rPr lang="en-US" dirty="0"/>
              <a:t> </a:t>
            </a:r>
            <a:r>
              <a:rPr lang="en-US" dirty="0" err="1"/>
              <a:t>Calzada</a:t>
            </a:r>
            <a:r>
              <a:rPr lang="en-US" dirty="0"/>
              <a:t>, Lead Engineer TUM</a:t>
            </a:r>
          </a:p>
          <a:p>
            <a:r>
              <a:rPr lang="en-US" dirty="0"/>
              <a:t>Manuel </a:t>
            </a:r>
            <a:r>
              <a:rPr lang="en-US" dirty="0" err="1"/>
              <a:t>Morgano</a:t>
            </a:r>
            <a:r>
              <a:rPr lang="en-US" dirty="0"/>
              <a:t>, Instrument Scientist PSI</a:t>
            </a:r>
          </a:p>
          <a:p>
            <a:r>
              <a:rPr lang="en-US" dirty="0"/>
              <a:t>Aureliano Tartaglione, Instrument Scientist TUM</a:t>
            </a:r>
          </a:p>
          <a:p>
            <a:endParaRPr lang="en-US" dirty="0"/>
          </a:p>
          <a:p>
            <a:r>
              <a:rPr lang="en-US" dirty="0"/>
              <a:t>Robin </a:t>
            </a:r>
            <a:r>
              <a:rPr lang="en-US" dirty="0" err="1"/>
              <a:t>Woracek</a:t>
            </a:r>
            <a:r>
              <a:rPr lang="en-US" dirty="0"/>
              <a:t>, Coordination ESS</a:t>
            </a:r>
          </a:p>
          <a:p>
            <a:endParaRPr lang="en-US" dirty="0"/>
          </a:p>
          <a:p>
            <a:r>
              <a:rPr lang="en-US" dirty="0"/>
              <a:t>TUM-PSI. Video call every two weeks for general update</a:t>
            </a:r>
          </a:p>
          <a:p>
            <a:r>
              <a:rPr lang="en-US" dirty="0"/>
              <a:t>Frequent communication and very useful support of Robin and Clara Lopez from ESS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5700A6F-2480-5A4C-B473-18AAC7715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7481E26-247C-6C41-A3D4-B56B41D3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02412" y="2742464"/>
            <a:ext cx="8128000" cy="1295400"/>
          </a:xfrm>
        </p:spPr>
        <p:txBody>
          <a:bodyPr/>
          <a:lstStyle/>
          <a:p>
            <a:r>
              <a:rPr lang="en-US" sz="8000"/>
              <a:t>Thank You!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C88EE-2A41-4041-A7F0-077904B36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BBF318-CD72-FB48-9406-4546ED35F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r>
              <a:rPr lang="en-US" dirty="0"/>
              <a:t>Outstanding issues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A33F1B-CA57-1645-8C80-E6B85433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701800"/>
            <a:ext cx="8128000" cy="4470400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1400" dirty="0"/>
              <a:t>VAT issue for guides</a:t>
            </a:r>
          </a:p>
          <a:p>
            <a:pPr lvl="1">
              <a:buFontTx/>
              <a:buChar char="-"/>
            </a:pPr>
            <a:r>
              <a:rPr lang="en-US" sz="1400" dirty="0"/>
              <a:t>Potential risk for:</a:t>
            </a:r>
          </a:p>
          <a:p>
            <a:pPr lvl="2">
              <a:buFontTx/>
              <a:buChar char="-"/>
            </a:pPr>
            <a:r>
              <a:rPr lang="en-US" sz="1400" dirty="0"/>
              <a:t>Chopper interfaces detail design (CDR) – Feb 2020</a:t>
            </a:r>
          </a:p>
          <a:p>
            <a:pPr lvl="2">
              <a:buFontTx/>
              <a:buChar char="-"/>
            </a:pPr>
            <a:r>
              <a:rPr lang="en-US" sz="1400" dirty="0"/>
              <a:t>Chopper translation table detail design</a:t>
            </a:r>
          </a:p>
          <a:p>
            <a:pPr lvl="2">
              <a:buFontTx/>
              <a:buChar char="-"/>
            </a:pPr>
            <a:r>
              <a:rPr lang="en-US" sz="1400" dirty="0"/>
              <a:t>Feedthrough final design. Installation scheduled date: Dec 2020</a:t>
            </a:r>
          </a:p>
          <a:p>
            <a:pPr lvl="2">
              <a:buFontTx/>
              <a:buChar char="-"/>
            </a:pPr>
            <a:r>
              <a:rPr lang="en-US" sz="1400" dirty="0"/>
              <a:t>Heavy shutter detail design</a:t>
            </a:r>
          </a:p>
          <a:p>
            <a:pPr lvl="2">
              <a:buFontTx/>
              <a:buChar char="-"/>
            </a:pPr>
            <a:r>
              <a:rPr lang="en-US" sz="1400" dirty="0"/>
              <a:t>T0 chopper detail design (interfaces)</a:t>
            </a:r>
          </a:p>
          <a:p>
            <a:pPr marL="534988" lvl="2" indent="0">
              <a:buNone/>
            </a:pPr>
            <a:endParaRPr lang="en-US" sz="1400" dirty="0"/>
          </a:p>
          <a:p>
            <a:pPr lvl="0">
              <a:buClr>
                <a:srgbClr val="0065BD"/>
              </a:buClr>
              <a:buFontTx/>
              <a:buChar char="-"/>
            </a:pPr>
            <a:r>
              <a:rPr lang="en-US" sz="1400" dirty="0">
                <a:solidFill>
                  <a:srgbClr val="000000"/>
                </a:solidFill>
              </a:rPr>
              <a:t>Floor loading</a:t>
            </a:r>
          </a:p>
          <a:p>
            <a:pPr lvl="1">
              <a:buClr>
                <a:srgbClr val="0065BD"/>
              </a:buClr>
              <a:buFontTx/>
              <a:buChar char="-"/>
            </a:pPr>
            <a:r>
              <a:rPr lang="en-US" sz="1400" dirty="0">
                <a:solidFill>
                  <a:srgbClr val="000000"/>
                </a:solidFill>
              </a:rPr>
              <a:t>We have a feasible solution on the way, keeping cave dimensions and versatility. No interferences</a:t>
            </a:r>
          </a:p>
          <a:p>
            <a:pPr marL="534988" lvl="2" indent="0">
              <a:buNone/>
            </a:pPr>
            <a:endParaRPr lang="en-US" sz="1400" dirty="0"/>
          </a:p>
          <a:p>
            <a:pPr marL="534988" lvl="2" indent="0">
              <a:buNone/>
            </a:pPr>
            <a:endParaRPr lang="en-US" sz="1400" dirty="0"/>
          </a:p>
          <a:p>
            <a:pPr lvl="2">
              <a:buFontTx/>
              <a:buChar char="-"/>
            </a:pPr>
            <a:endParaRPr lang="en-US" sz="1400" dirty="0"/>
          </a:p>
          <a:p>
            <a:pPr lvl="2">
              <a:buFontTx/>
              <a:buChar char="-"/>
            </a:pPr>
            <a:endParaRPr lang="en-US" sz="1400" dirty="0"/>
          </a:p>
          <a:p>
            <a:pPr lvl="1">
              <a:buFontTx/>
              <a:buChar char="-"/>
            </a:pPr>
            <a:endParaRPr lang="en-US" sz="1400" dirty="0"/>
          </a:p>
          <a:p>
            <a:pPr lvl="1">
              <a:buFontTx/>
              <a:buChar char="-"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AD4EC1F-A204-6C4E-B6D8-D5A131250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F2B9902-8CBA-5948-BFD2-A20340D9E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</p:spTree>
    <p:extLst>
      <p:ext uri="{BB962C8B-B14F-4D97-AF65-F5344CB8AC3E}">
        <p14:creationId xmlns:p14="http://schemas.microsoft.com/office/powerpoint/2010/main" val="1449219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900" dirty="0"/>
              <a:t>Field of View up to 20</a:t>
            </a:r>
            <a:r>
              <a:rPr lang="en-US" sz="1900" dirty="0">
                <a:latin typeface="Zapf Dingbats"/>
                <a:ea typeface="Zapf Dingbats"/>
                <a:cs typeface="Zapf Dingbats"/>
              </a:rPr>
              <a:t>✕</a:t>
            </a:r>
            <a:r>
              <a:rPr lang="en-US" sz="1900" dirty="0"/>
              <a:t>20cm</a:t>
            </a:r>
            <a:r>
              <a:rPr lang="en-US" sz="1900" baseline="30000" dirty="0"/>
              <a:t>2 </a:t>
            </a:r>
            <a:r>
              <a:rPr lang="en-AU" sz="1900" dirty="0">
                <a:solidFill>
                  <a:schemeClr val="bg1">
                    <a:lumMod val="50000"/>
                  </a:schemeClr>
                </a:solidFill>
              </a:rPr>
              <a:t>with a homogeneity of more than 75%</a:t>
            </a:r>
            <a:endParaRPr lang="en-US" sz="1900" baseline="30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900" dirty="0"/>
              <a:t>High resolution: Real space resolution of 10µm</a:t>
            </a:r>
            <a:r>
              <a:rPr lang="en-US" sz="1900" dirty="0">
                <a:solidFill>
                  <a:srgbClr val="7F7F7F"/>
                </a:solidFill>
              </a:rPr>
              <a:t> (smaller FOV)</a:t>
            </a:r>
          </a:p>
          <a:p>
            <a:endParaRPr lang="en-US" sz="1900" dirty="0"/>
          </a:p>
          <a:p>
            <a:pPr lvl="0"/>
            <a:r>
              <a:rPr lang="en-US" sz="1900" dirty="0">
                <a:solidFill>
                  <a:srgbClr val="7F7F7F"/>
                </a:solidFill>
              </a:rPr>
              <a:t>ODIN shall cover a </a:t>
            </a:r>
            <a:r>
              <a:rPr lang="en-US" sz="1900" dirty="0"/>
              <a:t>wavelength range from 1 to 20 </a:t>
            </a:r>
            <a:r>
              <a:rPr lang="en-US" sz="1900" dirty="0" err="1"/>
              <a:t>Å</a:t>
            </a:r>
            <a:r>
              <a:rPr lang="en-US" sz="1900" dirty="0"/>
              <a:t> </a:t>
            </a:r>
            <a:r>
              <a:rPr lang="en-US" sz="1900" dirty="0">
                <a:solidFill>
                  <a:srgbClr val="7F7F7F"/>
                </a:solidFill>
              </a:rPr>
              <a:t>to make optimal use of ESS’s spectrum.</a:t>
            </a:r>
          </a:p>
          <a:p>
            <a:pPr lvl="0"/>
            <a:r>
              <a:rPr lang="en-GB" sz="1900" dirty="0"/>
              <a:t>Wavelength resolutions of 10%, 1% and down to below 0.5% </a:t>
            </a:r>
            <a:r>
              <a:rPr lang="en-GB" sz="1900" dirty="0">
                <a:solidFill>
                  <a:srgbClr val="7F7F7F"/>
                </a:solidFill>
              </a:rPr>
              <a:t>for spectra from 1 </a:t>
            </a:r>
            <a:r>
              <a:rPr lang="en-US" sz="1900" dirty="0" err="1">
                <a:solidFill>
                  <a:srgbClr val="7F7F7F"/>
                </a:solidFill>
              </a:rPr>
              <a:t>Å</a:t>
            </a:r>
            <a:r>
              <a:rPr lang="en-GB" sz="1900" dirty="0">
                <a:solidFill>
                  <a:srgbClr val="7F7F7F"/>
                </a:solidFill>
              </a:rPr>
              <a:t> to 10 </a:t>
            </a:r>
            <a:r>
              <a:rPr lang="en-US" sz="1900" dirty="0" err="1">
                <a:solidFill>
                  <a:srgbClr val="7F7F7F"/>
                </a:solidFill>
              </a:rPr>
              <a:t>Å</a:t>
            </a:r>
            <a:r>
              <a:rPr lang="en-GB" sz="1900" dirty="0">
                <a:solidFill>
                  <a:srgbClr val="7F7F7F"/>
                </a:solidFill>
              </a:rPr>
              <a:t> and 1 </a:t>
            </a:r>
            <a:r>
              <a:rPr lang="en-US" sz="1900" dirty="0" err="1">
                <a:solidFill>
                  <a:srgbClr val="7F7F7F"/>
                </a:solidFill>
              </a:rPr>
              <a:t>Å</a:t>
            </a:r>
            <a:r>
              <a:rPr lang="en-GB" sz="1900" dirty="0">
                <a:solidFill>
                  <a:srgbClr val="7F7F7F"/>
                </a:solidFill>
              </a:rPr>
              <a:t> to 5.5 </a:t>
            </a:r>
            <a:r>
              <a:rPr lang="en-US" sz="1900" dirty="0" err="1">
                <a:solidFill>
                  <a:srgbClr val="7F7F7F"/>
                </a:solidFill>
              </a:rPr>
              <a:t>Å</a:t>
            </a:r>
            <a:r>
              <a:rPr lang="en-GB" sz="1900" dirty="0">
                <a:solidFill>
                  <a:srgbClr val="7F7F7F"/>
                </a:solidFill>
              </a:rPr>
              <a:t> shall be available.</a:t>
            </a:r>
          </a:p>
          <a:p>
            <a:pPr lvl="0"/>
            <a:r>
              <a:rPr lang="en-GB" sz="1900" dirty="0"/>
              <a:t>Bandwidths of about 4.5 </a:t>
            </a:r>
            <a:r>
              <a:rPr lang="en-US" sz="1900" dirty="0" err="1"/>
              <a:t>Å</a:t>
            </a:r>
            <a:r>
              <a:rPr lang="en-US" sz="1900" dirty="0"/>
              <a:t> and 9 </a:t>
            </a:r>
            <a:r>
              <a:rPr lang="en-US" sz="1900" dirty="0" err="1"/>
              <a:t>Å</a:t>
            </a:r>
            <a:r>
              <a:rPr lang="en-US" sz="1900" dirty="0"/>
              <a:t> </a:t>
            </a:r>
            <a:r>
              <a:rPr lang="en-US" sz="1900" dirty="0">
                <a:solidFill>
                  <a:srgbClr val="7F7F7F"/>
                </a:solidFill>
              </a:rPr>
              <a:t>in every pulse and single pulse suppression modes</a:t>
            </a:r>
            <a:r>
              <a:rPr lang="en-US" sz="1900" dirty="0"/>
              <a:t> shall be freely selectable between 1-20 </a:t>
            </a:r>
            <a:r>
              <a:rPr lang="en-US" sz="1900" dirty="0" err="1"/>
              <a:t>Å</a:t>
            </a:r>
            <a:r>
              <a:rPr lang="en-US" sz="1900" dirty="0"/>
              <a:t>. </a:t>
            </a:r>
          </a:p>
          <a:p>
            <a:pPr lvl="0"/>
            <a:endParaRPr lang="en-US" sz="1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FC2D641-4D97-6B4C-9F79-E5C7BBB9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524C87C-AB9B-B84E-941C-5404A205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571929-0FDE-F14B-9AF5-CC1594798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r>
              <a:rPr lang="en-US" dirty="0"/>
              <a:t>High Level Requirements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ODIN STAP Meeting, Lund - ESS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" r="985" b="6636"/>
          <a:stretch/>
        </p:blipFill>
        <p:spPr bwMode="auto">
          <a:xfrm>
            <a:off x="508000" y="1433040"/>
            <a:ext cx="8249771" cy="486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5E13876-E18A-634C-9C64-1E5705930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main layout</a:t>
            </a:r>
            <a:br>
              <a:rPr lang="en-US" dirty="0"/>
            </a:br>
            <a:endParaRPr lang="de-DE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24709E-A3BF-4142-823D-2BB6DDF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" y="1802292"/>
            <a:ext cx="8202168" cy="367545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288F-6C5F-6A48-B6D2-5A150C02608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FC1F21-3B6D-2A44-91E4-0DE509B96B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4C63A88-45CD-1A47-A7A9-699AB82DC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8A3F45-914C-2E42-BE87-7A7E3B23B0C3}"/>
              </a:ext>
            </a:extLst>
          </p:cNvPr>
          <p:cNvGrpSpPr/>
          <p:nvPr/>
        </p:nvGrpSpPr>
        <p:grpSpPr>
          <a:xfrm rot="13230862">
            <a:off x="5823446" y="3569897"/>
            <a:ext cx="2051173" cy="1962469"/>
            <a:chOff x="-1676701" y="5710156"/>
            <a:chExt cx="1703570" cy="165820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95B4A2B-847A-454F-88A4-BE56DE724532}"/>
                </a:ext>
              </a:extLst>
            </p:cNvPr>
            <p:cNvSpPr/>
            <p:nvPr/>
          </p:nvSpPr>
          <p:spPr bwMode="auto">
            <a:xfrm rot="20572362">
              <a:off x="-1676701" y="6350330"/>
              <a:ext cx="1681992" cy="1018033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Date Placeholder 3">
              <a:extLst>
                <a:ext uri="{FF2B5EF4-FFF2-40B4-BE49-F238E27FC236}">
                  <a16:creationId xmlns:a16="http://schemas.microsoft.com/office/drawing/2014/main" id="{2AB2966A-E3C9-714B-9604-73DF8AFAFD9D}"/>
                </a:ext>
              </a:extLst>
            </p:cNvPr>
            <p:cNvSpPr txBox="1">
              <a:spLocks/>
            </p:cNvSpPr>
            <p:nvPr/>
          </p:nvSpPr>
          <p:spPr bwMode="auto">
            <a:xfrm rot="8369138">
              <a:off x="-839606" y="5710156"/>
              <a:ext cx="8664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In-Bunker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74296D-8FC0-B34A-9927-00B7F5BD9C03}"/>
              </a:ext>
            </a:extLst>
          </p:cNvPr>
          <p:cNvGrpSpPr/>
          <p:nvPr/>
        </p:nvGrpSpPr>
        <p:grpSpPr>
          <a:xfrm rot="2043581">
            <a:off x="1913832" y="2626988"/>
            <a:ext cx="3950014" cy="2023205"/>
            <a:chOff x="3286844" y="2191838"/>
            <a:chExt cx="5824588" cy="270543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7BED9FE-593D-4F46-AB61-3885EC7E489E}"/>
                </a:ext>
              </a:extLst>
            </p:cNvPr>
            <p:cNvSpPr/>
            <p:nvPr/>
          </p:nvSpPr>
          <p:spPr bwMode="auto">
            <a:xfrm rot="20572362">
              <a:off x="3286844" y="2217616"/>
              <a:ext cx="5824588" cy="2679657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Date Placeholder 3">
              <a:extLst>
                <a:ext uri="{FF2B5EF4-FFF2-40B4-BE49-F238E27FC236}">
                  <a16:creationId xmlns:a16="http://schemas.microsoft.com/office/drawing/2014/main" id="{D4B10834-D24F-5F42-B44A-608A3386443A}"/>
                </a:ext>
              </a:extLst>
            </p:cNvPr>
            <p:cNvSpPr txBox="1">
              <a:spLocks/>
            </p:cNvSpPr>
            <p:nvPr/>
          </p:nvSpPr>
          <p:spPr bwMode="auto">
            <a:xfrm rot="19556419">
              <a:off x="4078720" y="2191838"/>
              <a:ext cx="1342346" cy="304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Ex-Bunker</a:t>
              </a:r>
            </a:p>
          </p:txBody>
        </p:sp>
      </p:grpSp>
      <p:sp>
        <p:nvSpPr>
          <p:cNvPr id="21" name="Title 7">
            <a:extLst>
              <a:ext uri="{FF2B5EF4-FFF2-40B4-BE49-F238E27FC236}">
                <a16:creationId xmlns:a16="http://schemas.microsoft.com/office/drawing/2014/main" id="{A6ED4790-A192-734B-97E0-720B2A9E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49790"/>
            <a:ext cx="8128000" cy="601538"/>
          </a:xfrm>
        </p:spPr>
        <p:txBody>
          <a:bodyPr/>
          <a:lstStyle/>
          <a:p>
            <a:r>
              <a:rPr lang="en-US" dirty="0"/>
              <a:t>Instrument main layout</a:t>
            </a:r>
            <a:br>
              <a:rPr lang="en-US" dirty="0"/>
            </a:br>
            <a:endParaRPr lang="de-D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In-Bunker main components</a:t>
            </a:r>
            <a:br>
              <a:rPr lang="en-US" dirty="0"/>
            </a:b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66C7B-9718-44F0-9D32-8F0736C0EA1F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1D56BA6C-550B-8F41-9078-7D8103C83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B25AC874-939D-A84F-B035-C910A2439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E4A48-D784-DF48-808D-AD1457962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24" y="3060681"/>
            <a:ext cx="8636000" cy="11907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2045AD-3FAE-AC4B-820D-BFA9F115126F}"/>
              </a:ext>
            </a:extLst>
          </p:cNvPr>
          <p:cNvSpPr txBox="1"/>
          <p:nvPr/>
        </p:nvSpPr>
        <p:spPr>
          <a:xfrm>
            <a:off x="242824" y="3291840"/>
            <a:ext cx="978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NBOA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38936D-438E-074F-ACAC-22D6AD068A0E}"/>
              </a:ext>
            </a:extLst>
          </p:cNvPr>
          <p:cNvSpPr txBox="1"/>
          <p:nvPr/>
        </p:nvSpPr>
        <p:spPr>
          <a:xfrm>
            <a:off x="1080264" y="3145535"/>
            <a:ext cx="978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WFM1&amp;2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DC574A-8E60-F54E-A426-49E922A81F1A}"/>
              </a:ext>
            </a:extLst>
          </p:cNvPr>
          <p:cNvSpPr txBox="1"/>
          <p:nvPr/>
        </p:nvSpPr>
        <p:spPr>
          <a:xfrm>
            <a:off x="1563715" y="4251409"/>
            <a:ext cx="978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FOC1,BP1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3785CD-2893-A043-9FD1-7A9436B32C79}"/>
              </a:ext>
            </a:extLst>
          </p:cNvPr>
          <p:cNvSpPr txBox="1"/>
          <p:nvPr/>
        </p:nvSpPr>
        <p:spPr>
          <a:xfrm>
            <a:off x="2627718" y="3007035"/>
            <a:ext cx="978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FOC2,BP2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76BCF0-E16C-E745-860E-062173F8B6F2}"/>
              </a:ext>
            </a:extLst>
          </p:cNvPr>
          <p:cNvSpPr txBox="1"/>
          <p:nvPr/>
        </p:nvSpPr>
        <p:spPr>
          <a:xfrm>
            <a:off x="2871622" y="4251409"/>
            <a:ext cx="978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T0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41F1BF-C816-214D-BB92-51D53B504A1C}"/>
              </a:ext>
            </a:extLst>
          </p:cNvPr>
          <p:cNvSpPr txBox="1"/>
          <p:nvPr/>
        </p:nvSpPr>
        <p:spPr>
          <a:xfrm>
            <a:off x="3850030" y="3007035"/>
            <a:ext cx="978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FOC3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60F794-D4F8-E94E-8097-D20714D6526A}"/>
              </a:ext>
            </a:extLst>
          </p:cNvPr>
          <p:cNvSpPr txBox="1"/>
          <p:nvPr/>
        </p:nvSpPr>
        <p:spPr>
          <a:xfrm>
            <a:off x="4560824" y="4251409"/>
            <a:ext cx="978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Heavy </a:t>
            </a:r>
            <a:r>
              <a:rPr lang="de-DE" sz="1200" dirty="0" err="1"/>
              <a:t>shutter</a:t>
            </a:r>
            <a:endParaRPr lang="de-DE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78EA5E-22A4-C441-9772-7C6DA45BA644}"/>
              </a:ext>
            </a:extLst>
          </p:cNvPr>
          <p:cNvSpPr txBox="1"/>
          <p:nvPr/>
        </p:nvSpPr>
        <p:spPr>
          <a:xfrm>
            <a:off x="5617806" y="3007034"/>
            <a:ext cx="978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FOC4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A1D69C-46A3-2344-84A6-DB051364E79D}"/>
              </a:ext>
            </a:extLst>
          </p:cNvPr>
          <p:cNvSpPr txBox="1"/>
          <p:nvPr/>
        </p:nvSpPr>
        <p:spPr>
          <a:xfrm>
            <a:off x="6407174" y="3284033"/>
            <a:ext cx="1100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Feedthrough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66A37D-6176-9148-9707-AF74EA57B209}"/>
              </a:ext>
            </a:extLst>
          </p:cNvPr>
          <p:cNvSpPr txBox="1"/>
          <p:nvPr/>
        </p:nvSpPr>
        <p:spPr>
          <a:xfrm>
            <a:off x="7900416" y="3014841"/>
            <a:ext cx="978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FOC5</a:t>
            </a:r>
          </a:p>
        </p:txBody>
      </p:sp>
    </p:spTree>
    <p:extLst>
      <p:ext uri="{BB962C8B-B14F-4D97-AF65-F5344CB8AC3E}">
        <p14:creationId xmlns:p14="http://schemas.microsoft.com/office/powerpoint/2010/main" val="2289965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Ex-Bunker main components</a:t>
            </a:r>
            <a:br>
              <a:rPr lang="en-US" dirty="0"/>
            </a:b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D66C7B-9718-44F0-9D32-8F0736C0EA1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1D56BA6C-550B-8F41-9078-7D8103C83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400800"/>
            <a:ext cx="1762589" cy="304800"/>
          </a:xfrm>
        </p:spPr>
        <p:txBody>
          <a:bodyPr/>
          <a:lstStyle/>
          <a:p>
            <a:r>
              <a:rPr lang="de-DE"/>
              <a:t>October 15th. 2019</a:t>
            </a:r>
            <a:endParaRPr lang="en-US"/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B25AC874-939D-A84F-B035-C910A2439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6114" y="6400800"/>
            <a:ext cx="5165805" cy="304800"/>
          </a:xfrm>
        </p:spPr>
        <p:txBody>
          <a:bodyPr/>
          <a:lstStyle/>
          <a:p>
            <a:r>
              <a:rPr lang="en-US"/>
              <a:t>ODIN STAP Meeting, Lund - 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3FB80-A1F7-3348-B5ED-DFECCCD7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00"/>
          <a:stretch/>
        </p:blipFill>
        <p:spPr>
          <a:xfrm>
            <a:off x="1780096" y="3062364"/>
            <a:ext cx="5577840" cy="11721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55ED12-8F8C-9D40-8D84-4465DB66E43B}"/>
              </a:ext>
            </a:extLst>
          </p:cNvPr>
          <p:cNvSpPr txBox="1"/>
          <p:nvPr/>
        </p:nvSpPr>
        <p:spPr>
          <a:xfrm>
            <a:off x="2514691" y="2785365"/>
            <a:ext cx="978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Guide </a:t>
            </a:r>
            <a:r>
              <a:rPr lang="de-DE" sz="1200" dirty="0" err="1"/>
              <a:t>shielding</a:t>
            </a:r>
            <a:endParaRPr lang="de-DE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CDCE6-C047-0547-8CDD-471899F8A8E5}"/>
              </a:ext>
            </a:extLst>
          </p:cNvPr>
          <p:cNvSpPr txBox="1"/>
          <p:nvPr/>
        </p:nvSpPr>
        <p:spPr>
          <a:xfrm>
            <a:off x="2025487" y="4234547"/>
            <a:ext cx="978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FOC5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FC4888-FCB4-6148-AF20-3DC8189D83A9}"/>
              </a:ext>
            </a:extLst>
          </p:cNvPr>
          <p:cNvSpPr txBox="1"/>
          <p:nvPr/>
        </p:nvSpPr>
        <p:spPr>
          <a:xfrm>
            <a:off x="4782403" y="2809242"/>
            <a:ext cx="978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C570A4-F097-5146-9C2F-25EB75DE83D1}"/>
              </a:ext>
            </a:extLst>
          </p:cNvPr>
          <p:cNvSpPr txBox="1"/>
          <p:nvPr/>
        </p:nvSpPr>
        <p:spPr>
          <a:xfrm>
            <a:off x="5907115" y="4234547"/>
            <a:ext cx="978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/>
              <a:t>Hutch</a:t>
            </a:r>
            <a:endParaRPr lang="de-DE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945487-4B16-1740-8EC9-EC4C49F0B288}"/>
              </a:ext>
            </a:extLst>
          </p:cNvPr>
          <p:cNvSpPr txBox="1"/>
          <p:nvPr/>
        </p:nvSpPr>
        <p:spPr>
          <a:xfrm>
            <a:off x="4178899" y="4472935"/>
            <a:ext cx="978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Racks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6C917E-79E7-F149-A2FC-06F734E9059D}"/>
              </a:ext>
            </a:extLst>
          </p:cNvPr>
          <p:cNvSpPr txBox="1"/>
          <p:nvPr/>
        </p:nvSpPr>
        <p:spPr>
          <a:xfrm>
            <a:off x="6071707" y="2439618"/>
            <a:ext cx="97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/>
              <a:t>Sample </a:t>
            </a:r>
            <a:r>
              <a:rPr lang="de-DE" sz="1200" dirty="0" err="1"/>
              <a:t>preparation</a:t>
            </a:r>
            <a:r>
              <a:rPr lang="de-DE" sz="1200" dirty="0"/>
              <a:t> &amp; Storage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B3385E-D32B-DB45-B53C-F1E53CC5F9A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960069" y="4202543"/>
            <a:ext cx="1388779" cy="3272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77216F-2BF0-8A45-AE74-E78F6C5BD4C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241504" y="4165461"/>
            <a:ext cx="153757" cy="3714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7930449"/>
      </p:ext>
    </p:extLst>
  </p:cSld>
  <p:clrMapOvr>
    <a:masterClrMapping/>
  </p:clrMapOvr>
</p:sld>
</file>

<file path=ppt/theme/theme1.xml><?xml version="1.0" encoding="utf-8"?>
<a:theme xmlns:a="http://schemas.openxmlformats.org/drawingml/2006/main" name="TUM_Vorlage_hellblau">
  <a:themeElements>
    <a:clrScheme name="Leere Präsentation 1">
      <a:dk1>
        <a:srgbClr val="000000"/>
      </a:dk1>
      <a:lt1>
        <a:srgbClr val="FFFFFF"/>
      </a:lt1>
      <a:dk2>
        <a:srgbClr val="0065BD"/>
      </a:dk2>
      <a:lt2>
        <a:srgbClr val="005293"/>
      </a:lt2>
      <a:accent1>
        <a:srgbClr val="A2AD00"/>
      </a:accent1>
      <a:accent2>
        <a:srgbClr val="E37222"/>
      </a:accent2>
      <a:accent3>
        <a:srgbClr val="AAB8DB"/>
      </a:accent3>
      <a:accent4>
        <a:srgbClr val="DADADA"/>
      </a:accent4>
      <a:accent5>
        <a:srgbClr val="CED3AA"/>
      </a:accent5>
      <a:accent6>
        <a:srgbClr val="CE671E"/>
      </a:accent6>
      <a:hlink>
        <a:srgbClr val="DAD7CB"/>
      </a:hlink>
      <a:folHlink>
        <a:srgbClr val="9C9D9F"/>
      </a:folHlink>
    </a:clrScheme>
    <a:fontScheme name="Leere Prä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65BD"/>
        </a:dk2>
        <a:lt2>
          <a:srgbClr val="005293"/>
        </a:lt2>
        <a:accent1>
          <a:srgbClr val="A2AD00"/>
        </a:accent1>
        <a:accent2>
          <a:srgbClr val="E37222"/>
        </a:accent2>
        <a:accent3>
          <a:srgbClr val="AAB8DB"/>
        </a:accent3>
        <a:accent4>
          <a:srgbClr val="DADADA"/>
        </a:accent4>
        <a:accent5>
          <a:srgbClr val="CED3AA"/>
        </a:accent5>
        <a:accent6>
          <a:srgbClr val="CE671E"/>
        </a:accent6>
        <a:hlink>
          <a:srgbClr val="DAD7CB"/>
        </a:hlink>
        <a:folHlink>
          <a:srgbClr val="9C9D9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ODIN_Presentation_Template_01.potx</Template>
  <TotalTime>48985</TotalTime>
  <Words>3380</Words>
  <Application>Microsoft Macintosh PowerPoint</Application>
  <PresentationFormat>On-screen Show (4:3)</PresentationFormat>
  <Paragraphs>593</Paragraphs>
  <Slides>47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ＭＳ Ｐゴシック</vt:lpstr>
      <vt:lpstr>Arial</vt:lpstr>
      <vt:lpstr>Calibri</vt:lpstr>
      <vt:lpstr>Helvetica Neue</vt:lpstr>
      <vt:lpstr>Lucida Grande</vt:lpstr>
      <vt:lpstr>Symbol</vt:lpstr>
      <vt:lpstr>Times New Roman</vt:lpstr>
      <vt:lpstr>Wingdings</vt:lpstr>
      <vt:lpstr>Zapf Dingbats</vt:lpstr>
      <vt:lpstr>TUM_Vorlage_hellblau</vt:lpstr>
      <vt:lpstr>ODIN: Optical and Diffraction Imaging with Neutrons at the ESS Status and perspectives of the ODIN Project  </vt:lpstr>
      <vt:lpstr>Outline</vt:lpstr>
      <vt:lpstr>ODIN General Overview</vt:lpstr>
      <vt:lpstr>ODIN General Overview</vt:lpstr>
      <vt:lpstr>High Level Requirements</vt:lpstr>
      <vt:lpstr>Instrument main layout </vt:lpstr>
      <vt:lpstr>Instrument main layout </vt:lpstr>
      <vt:lpstr>In-Bunker main components </vt:lpstr>
      <vt:lpstr>Ex-Bunker main components </vt:lpstr>
      <vt:lpstr>Main layout </vt:lpstr>
      <vt:lpstr>Main layout: Dream </vt:lpstr>
      <vt:lpstr>Work Units (TUM-PSI)</vt:lpstr>
      <vt:lpstr>PBS</vt:lpstr>
      <vt:lpstr>Instrument life cycle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ODIN Project Update: update TUM</vt:lpstr>
      <vt:lpstr>Next milestones and actions</vt:lpstr>
      <vt:lpstr>Next milestones and actions</vt:lpstr>
      <vt:lpstr>Next milestones and actions</vt:lpstr>
      <vt:lpstr>The core team</vt:lpstr>
      <vt:lpstr>ODIN Team</vt:lpstr>
      <vt:lpstr>Thank You!</vt:lpstr>
      <vt:lpstr>Outstanding issues</vt:lpstr>
    </vt:vector>
  </TitlesOfParts>
  <Company>UC Davis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ODIN: Science case and high-level requirements  </dc:title>
  <dc:creator>Michael Lerche</dc:creator>
  <cp:lastModifiedBy>Aureliano Tartaglione</cp:lastModifiedBy>
  <cp:revision>263</cp:revision>
  <cp:lastPrinted>2016-09-30T07:38:50Z</cp:lastPrinted>
  <dcterms:created xsi:type="dcterms:W3CDTF">2018-12-11T07:54:10Z</dcterms:created>
  <dcterms:modified xsi:type="dcterms:W3CDTF">2019-10-15T06:50:59Z</dcterms:modified>
</cp:coreProperties>
</file>