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0" r:id="rId1"/>
  </p:sldMasterIdLst>
  <p:notesMasterIdLst>
    <p:notesMasterId r:id="rId61"/>
  </p:notesMasterIdLst>
  <p:handoutMasterIdLst>
    <p:handoutMasterId r:id="rId62"/>
  </p:handoutMasterIdLst>
  <p:sldIdLst>
    <p:sldId id="394" r:id="rId2"/>
    <p:sldId id="393" r:id="rId3"/>
    <p:sldId id="469" r:id="rId4"/>
    <p:sldId id="487" r:id="rId5"/>
    <p:sldId id="488" r:id="rId6"/>
    <p:sldId id="490" r:id="rId7"/>
    <p:sldId id="523" r:id="rId8"/>
    <p:sldId id="525" r:id="rId9"/>
    <p:sldId id="524" r:id="rId10"/>
    <p:sldId id="491" r:id="rId11"/>
    <p:sldId id="492" r:id="rId12"/>
    <p:sldId id="493" r:id="rId13"/>
    <p:sldId id="494" r:id="rId14"/>
    <p:sldId id="495" r:id="rId15"/>
    <p:sldId id="496" r:id="rId16"/>
    <p:sldId id="489" r:id="rId17"/>
    <p:sldId id="526" r:id="rId18"/>
    <p:sldId id="528" r:id="rId19"/>
    <p:sldId id="529" r:id="rId20"/>
    <p:sldId id="486" r:id="rId21"/>
    <p:sldId id="476" r:id="rId22"/>
    <p:sldId id="473" r:id="rId23"/>
    <p:sldId id="472" r:id="rId24"/>
    <p:sldId id="474" r:id="rId25"/>
    <p:sldId id="475" r:id="rId26"/>
    <p:sldId id="535" r:id="rId27"/>
    <p:sldId id="536" r:id="rId28"/>
    <p:sldId id="537" r:id="rId29"/>
    <p:sldId id="477" r:id="rId30"/>
    <p:sldId id="478" r:id="rId31"/>
    <p:sldId id="530" r:id="rId32"/>
    <p:sldId id="479" r:id="rId33"/>
    <p:sldId id="531" r:id="rId34"/>
    <p:sldId id="480" r:id="rId35"/>
    <p:sldId id="532" r:id="rId36"/>
    <p:sldId id="481" r:id="rId37"/>
    <p:sldId id="482" r:id="rId38"/>
    <p:sldId id="499" r:id="rId39"/>
    <p:sldId id="522" r:id="rId40"/>
    <p:sldId id="538" r:id="rId41"/>
    <p:sldId id="500" r:id="rId42"/>
    <p:sldId id="503" r:id="rId43"/>
    <p:sldId id="505" r:id="rId44"/>
    <p:sldId id="507" r:id="rId45"/>
    <p:sldId id="508" r:id="rId46"/>
    <p:sldId id="509" r:id="rId47"/>
    <p:sldId id="510" r:id="rId48"/>
    <p:sldId id="511" r:id="rId49"/>
    <p:sldId id="512" r:id="rId50"/>
    <p:sldId id="515" r:id="rId51"/>
    <p:sldId id="514" r:id="rId52"/>
    <p:sldId id="513" r:id="rId53"/>
    <p:sldId id="516" r:id="rId54"/>
    <p:sldId id="518" r:id="rId55"/>
    <p:sldId id="517" r:id="rId56"/>
    <p:sldId id="519" r:id="rId57"/>
    <p:sldId id="520" r:id="rId58"/>
    <p:sldId id="433" r:id="rId59"/>
    <p:sldId id="539"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24" autoAdjust="0"/>
    <p:restoredTop sz="50000" autoAdjust="0"/>
  </p:normalViewPr>
  <p:slideViewPr>
    <p:cSldViewPr snapToGrid="0" snapToObjects="1">
      <p:cViewPr varScale="1">
        <p:scale>
          <a:sx n="131" d="100"/>
          <a:sy n="131" d="100"/>
        </p:scale>
        <p:origin x="616"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C9E76B-BB2D-7544-8E61-AFAAC4211BAF}" type="datetimeFigureOut">
              <a:rPr lang="en-US" smtClean="0"/>
              <a:pPr/>
              <a:t>10/15/19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11E3FD-746D-CD4D-895C-53B9F272C7CF}" type="slidenum">
              <a:rPr lang="en-US" smtClean="0"/>
              <a:pPr/>
              <a:t>‹#›</a:t>
            </a:fld>
            <a:endParaRPr lang="en-US"/>
          </a:p>
        </p:txBody>
      </p:sp>
    </p:spTree>
    <p:extLst>
      <p:ext uri="{BB962C8B-B14F-4D97-AF65-F5344CB8AC3E}">
        <p14:creationId xmlns:p14="http://schemas.microsoft.com/office/powerpoint/2010/main" val="2821912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A5856-8698-7D41-B001-35FC37D49D9B}" type="datetimeFigureOut">
              <a:rPr lang="en-US" smtClean="0"/>
              <a:pPr/>
              <a:t>10/15/19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F440FA-5A3A-0446-A74E-A8773403F56A}" type="slidenum">
              <a:rPr lang="en-US" smtClean="0"/>
              <a:pPr/>
              <a:t>‹#›</a:t>
            </a:fld>
            <a:endParaRPr lang="en-US"/>
          </a:p>
        </p:txBody>
      </p:sp>
    </p:spTree>
    <p:extLst>
      <p:ext uri="{BB962C8B-B14F-4D97-AF65-F5344CB8AC3E}">
        <p14:creationId xmlns:p14="http://schemas.microsoft.com/office/powerpoint/2010/main" val="3149500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Phase 2, May 31</a:t>
            </a:r>
            <a:r>
              <a:rPr lang="en-US" baseline="30000"/>
              <a:t>st</a:t>
            </a:r>
            <a:r>
              <a:rPr lang="en-US"/>
              <a:t>. 2017</a:t>
            </a:r>
          </a:p>
        </p:txBody>
      </p:sp>
      <p:sp>
        <p:nvSpPr>
          <p:cNvPr id="4" name="Slide Number Placeholder 3"/>
          <p:cNvSpPr>
            <a:spLocks noGrp="1"/>
          </p:cNvSpPr>
          <p:nvPr>
            <p:ph type="sldNum" sz="quarter" idx="10"/>
          </p:nvPr>
        </p:nvSpPr>
        <p:spPr/>
        <p:txBody>
          <a:bodyPr/>
          <a:lstStyle/>
          <a:p>
            <a:fld id="{2AF440FA-5A3A-0446-A74E-A8773403F56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2AF440FA-5A3A-0446-A74E-A8773403F56A}" type="slidenum">
              <a:rPr lang="en-US" smtClean="0"/>
              <a:pPr/>
              <a:t>14</a:t>
            </a:fld>
            <a:endParaRPr lang="en-US"/>
          </a:p>
        </p:txBody>
      </p:sp>
    </p:spTree>
    <p:extLst>
      <p:ext uri="{BB962C8B-B14F-4D97-AF65-F5344CB8AC3E}">
        <p14:creationId xmlns:p14="http://schemas.microsoft.com/office/powerpoint/2010/main" val="381685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AF440FA-5A3A-0446-A74E-A8773403F56A}" type="slidenum">
              <a:rPr lang="en-US" smtClean="0"/>
              <a:pPr/>
              <a:t>32</a:t>
            </a:fld>
            <a:endParaRPr lang="en-US"/>
          </a:p>
        </p:txBody>
      </p:sp>
    </p:spTree>
    <p:extLst>
      <p:ext uri="{BB962C8B-B14F-4D97-AF65-F5344CB8AC3E}">
        <p14:creationId xmlns:p14="http://schemas.microsoft.com/office/powerpoint/2010/main" val="61829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AF440FA-5A3A-0446-A74E-A8773403F56A}" type="slidenum">
              <a:rPr lang="en-US" smtClean="0"/>
              <a:pPr/>
              <a:t>33</a:t>
            </a:fld>
            <a:endParaRPr lang="en-US"/>
          </a:p>
        </p:txBody>
      </p:sp>
    </p:spTree>
    <p:extLst>
      <p:ext uri="{BB962C8B-B14F-4D97-AF65-F5344CB8AC3E}">
        <p14:creationId xmlns:p14="http://schemas.microsoft.com/office/powerpoint/2010/main" val="61829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AF440FA-5A3A-0446-A74E-A8773403F56A}" type="slidenum">
              <a:rPr lang="en-US" smtClean="0"/>
              <a:pPr/>
              <a:t>36</a:t>
            </a:fld>
            <a:endParaRPr lang="en-US"/>
          </a:p>
        </p:txBody>
      </p:sp>
    </p:spTree>
    <p:extLst>
      <p:ext uri="{BB962C8B-B14F-4D97-AF65-F5344CB8AC3E}">
        <p14:creationId xmlns:p14="http://schemas.microsoft.com/office/powerpoint/2010/main" val="398048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AF440FA-5A3A-0446-A74E-A8773403F56A}" type="slidenum">
              <a:rPr lang="en-US" smtClean="0"/>
              <a:pPr/>
              <a:t>37</a:t>
            </a:fld>
            <a:endParaRPr lang="en-US"/>
          </a:p>
        </p:txBody>
      </p:sp>
    </p:spTree>
    <p:extLst>
      <p:ext uri="{BB962C8B-B14F-4D97-AF65-F5344CB8AC3E}">
        <p14:creationId xmlns:p14="http://schemas.microsoft.com/office/powerpoint/2010/main" val="2585235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2AF440FA-5A3A-0446-A74E-A8773403F56A}" type="slidenum">
              <a:rPr lang="en-US" smtClean="0"/>
              <a:pPr/>
              <a:t>58</a:t>
            </a:fld>
            <a:endParaRPr lang="en-US"/>
          </a:p>
        </p:txBody>
      </p:sp>
    </p:spTree>
    <p:extLst>
      <p:ext uri="{BB962C8B-B14F-4D97-AF65-F5344CB8AC3E}">
        <p14:creationId xmlns:p14="http://schemas.microsoft.com/office/powerpoint/2010/main" val="1726987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267" name="Rectangle 3"/>
          <p:cNvSpPr>
            <a:spLocks noGrp="1" noChangeArrowheads="1"/>
          </p:cNvSpPr>
          <p:nvPr>
            <p:ph type="ctrTitle"/>
          </p:nvPr>
        </p:nvSpPr>
        <p:spPr>
          <a:xfrm>
            <a:off x="520700" y="2735860"/>
            <a:ext cx="8128000" cy="1295400"/>
          </a:xfrm>
        </p:spPr>
        <p:txBody>
          <a:bodyPr/>
          <a:lstStyle>
            <a:lvl1pPr algn="ctr">
              <a:defRPr sz="3200" b="0">
                <a:solidFill>
                  <a:schemeClr val="bg2"/>
                </a:solidFill>
              </a:defRPr>
            </a:lvl1pPr>
          </a:lstStyle>
          <a:p>
            <a:r>
              <a:rPr lang="en-US" noProof="0"/>
              <a:t>Click to edit Master title style</a:t>
            </a:r>
            <a:endParaRPr lang="en-US" noProof="0" dirty="0"/>
          </a:p>
        </p:txBody>
      </p:sp>
      <p:sp>
        <p:nvSpPr>
          <p:cNvPr id="11268" name="Rectangle 4"/>
          <p:cNvSpPr>
            <a:spLocks noGrp="1" noChangeArrowheads="1"/>
          </p:cNvSpPr>
          <p:nvPr>
            <p:ph type="subTitle" idx="1"/>
          </p:nvPr>
        </p:nvSpPr>
        <p:spPr>
          <a:xfrm>
            <a:off x="520700" y="4336060"/>
            <a:ext cx="8128000" cy="1752600"/>
          </a:xfrm>
        </p:spPr>
        <p:txBody>
          <a:bodyPr/>
          <a:lstStyle>
            <a:lvl1pPr marL="0" indent="0" algn="ctr">
              <a:buFontTx/>
              <a:buNone/>
              <a:defRPr sz="2400"/>
            </a:lvl1pPr>
          </a:lstStyle>
          <a:p>
            <a:r>
              <a:rPr lang="en-US" noProof="0"/>
              <a:t>Click to edit Master subtitle style</a:t>
            </a:r>
            <a:endParaRPr lang="en-US" noProof="0" dirty="0"/>
          </a:p>
        </p:txBody>
      </p:sp>
      <p:sp>
        <p:nvSpPr>
          <p:cNvPr id="8" name="Rectangle 6"/>
          <p:cNvSpPr>
            <a:spLocks noGrp="1" noChangeArrowheads="1"/>
          </p:cNvSpPr>
          <p:nvPr>
            <p:ph type="ftr" sz="quarter" idx="10"/>
          </p:nvPr>
        </p:nvSpPr>
        <p:spPr>
          <a:xfrm>
            <a:off x="508000" y="6400800"/>
            <a:ext cx="8153400" cy="304800"/>
          </a:xfrm>
        </p:spPr>
        <p:txBody>
          <a:bodyPr anchor="t"/>
          <a:lstStyle>
            <a:lvl1pPr algn="ctr">
              <a:defRPr/>
            </a:lvl1pPr>
          </a:lstStyle>
          <a:p>
            <a:r>
              <a:rPr lang="en-US"/>
              <a:t>ODIN Status Meeting, Garching</a:t>
            </a:r>
          </a:p>
        </p:txBody>
      </p:sp>
      <p:pic>
        <p:nvPicPr>
          <p:cNvPr id="12" name="Picture 29" descr="U:\Logos und Grafiken\TUMLogo_oZ_Vollfl_blau_RGB.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34920" y="423276"/>
            <a:ext cx="1026072" cy="54167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 14" descr="PSI-Logo_narrow_30k.eps"/>
          <p:cNvPicPr>
            <a:picLocks noChangeAspect="1"/>
          </p:cNvPicPr>
          <p:nvPr/>
        </p:nvPicPr>
        <p:blipFill>
          <a:blip r:embed="rId3" cstate="print">
            <a:extLst>
              <a:ext uri="{28A0092B-C50C-407E-A947-70E740481C1C}">
                <a14:useLocalDpi xmlns:a14="http://schemas.microsoft.com/office/drawing/2010/main"/>
              </a:ext>
            </a:extLst>
          </a:blip>
          <a:srcRect t="24270"/>
          <a:stretch>
            <a:fillRect/>
          </a:stretch>
        </p:blipFill>
        <p:spPr bwMode="auto">
          <a:xfrm>
            <a:off x="7674946" y="1994202"/>
            <a:ext cx="1016000" cy="27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r="46531"/>
          <a:stretch>
            <a:fillRect/>
          </a:stretch>
        </p:blipFill>
        <p:spPr bwMode="auto">
          <a:xfrm>
            <a:off x="7866387" y="1213109"/>
            <a:ext cx="576926" cy="57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209453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lvl1pPr>
          </a:lstStyle>
          <a:p>
            <a:r>
              <a:rPr lang="en-US" noProof="0" dirty="0"/>
              <a:t>Click to edit Master title style</a:t>
            </a:r>
          </a:p>
        </p:txBody>
      </p:sp>
      <p:sp>
        <p:nvSpPr>
          <p:cNvPr id="3" name="Inhaltsplatzhalter 2"/>
          <p:cNvSpPr>
            <a:spLocks noGrp="1"/>
          </p:cNvSpPr>
          <p:nvPr>
            <p:ph idx="1"/>
          </p:nvPr>
        </p:nvSpPr>
        <p:spPr/>
        <p:txBody>
          <a:bodyPr/>
          <a:lstStyle>
            <a:lvl1pPr>
              <a:defRPr sz="200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dirty="0"/>
              <a:t>Oct., 15th. 2019</a:t>
            </a:r>
          </a:p>
        </p:txBody>
      </p:sp>
      <p:sp>
        <p:nvSpPr>
          <p:cNvPr id="5" name="Rectangle 5"/>
          <p:cNvSpPr>
            <a:spLocks noGrp="1" noChangeArrowheads="1"/>
          </p:cNvSpPr>
          <p:nvPr>
            <p:ph type="ftr" sz="quarter" idx="11"/>
          </p:nvPr>
        </p:nvSpPr>
        <p:spPr>
          <a:ln/>
        </p:spPr>
        <p:txBody>
          <a:bodyPr/>
          <a:lstStyle>
            <a:lvl1pPr>
              <a:defRPr/>
            </a:lvl1pPr>
          </a:lstStyle>
          <a:p>
            <a:r>
              <a:rPr lang="en-US" dirty="0"/>
              <a:t>ODIN STAP </a:t>
            </a:r>
            <a:r>
              <a:rPr lang="en-US" dirty="0" err="1"/>
              <a:t>Teeting</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E8A1288F-6C5F-6A48-B6D2-5A150C026086}" type="slidenum">
              <a:rPr lang="en-US" smtClean="0"/>
              <a:pPr/>
              <a:t>‹#›</a:t>
            </a:fld>
            <a:endParaRPr lang="en-US"/>
          </a:p>
        </p:txBody>
      </p:sp>
      <p:pic>
        <p:nvPicPr>
          <p:cNvPr id="7" name="Bild 14" descr="PSI-Logo_narrow_30k.eps"/>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63790" y="295226"/>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25951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2800" baseline="0"/>
            </a:lvl1pPr>
          </a:lstStyle>
          <a:p>
            <a:r>
              <a:rPr lang="en-US" noProof="0"/>
              <a:t>Click to edit Master title style</a:t>
            </a:r>
            <a:endParaRPr lang="en-US" noProof="0" dirty="0"/>
          </a:p>
        </p:txBody>
      </p:sp>
      <p:sp>
        <p:nvSpPr>
          <p:cNvPr id="3" name="Inhaltsplatzhalter 2"/>
          <p:cNvSpPr>
            <a:spLocks noGrp="1"/>
          </p:cNvSpPr>
          <p:nvPr>
            <p:ph sz="half" idx="1"/>
          </p:nvPr>
        </p:nvSpPr>
        <p:spPr>
          <a:xfrm>
            <a:off x="508000" y="1692275"/>
            <a:ext cx="3987800" cy="4479925"/>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Inhaltsplatzhalter 3"/>
          <p:cNvSpPr>
            <a:spLocks noGrp="1"/>
          </p:cNvSpPr>
          <p:nvPr>
            <p:ph sz="half" idx="2"/>
          </p:nvPr>
        </p:nvSpPr>
        <p:spPr>
          <a:xfrm>
            <a:off x="4648200" y="1692275"/>
            <a:ext cx="3987800" cy="4479925"/>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Rectangle 4"/>
          <p:cNvSpPr>
            <a:spLocks noGrp="1" noChangeArrowheads="1"/>
          </p:cNvSpPr>
          <p:nvPr>
            <p:ph type="dt" sz="half" idx="10"/>
          </p:nvPr>
        </p:nvSpPr>
        <p:spPr>
          <a:ln/>
        </p:spPr>
        <p:txBody>
          <a:bodyPr/>
          <a:lstStyle>
            <a:lvl1pPr>
              <a:defRPr/>
            </a:lvl1pPr>
          </a:lstStyle>
          <a:p>
            <a:r>
              <a:rPr lang="en-US"/>
              <a:t>Dec., 12th. 2018</a:t>
            </a:r>
          </a:p>
        </p:txBody>
      </p:sp>
      <p:sp>
        <p:nvSpPr>
          <p:cNvPr id="6" name="Rectangle 5"/>
          <p:cNvSpPr>
            <a:spLocks noGrp="1" noChangeArrowheads="1"/>
          </p:cNvSpPr>
          <p:nvPr>
            <p:ph type="ftr" sz="quarter" idx="11"/>
          </p:nvPr>
        </p:nvSpPr>
        <p:spPr>
          <a:ln/>
        </p:spPr>
        <p:txBody>
          <a:bodyPr/>
          <a:lstStyle>
            <a:lvl1pPr>
              <a:defRPr/>
            </a:lvl1pPr>
          </a:lstStyle>
          <a:p>
            <a:r>
              <a:rPr lang="en-US"/>
              <a:t>ODIN Status Meeting, Garching</a:t>
            </a:r>
          </a:p>
        </p:txBody>
      </p:sp>
      <p:sp>
        <p:nvSpPr>
          <p:cNvPr id="7" name="Rectangle 6"/>
          <p:cNvSpPr>
            <a:spLocks noGrp="1" noChangeArrowheads="1"/>
          </p:cNvSpPr>
          <p:nvPr>
            <p:ph type="sldNum" sz="quarter" idx="12"/>
          </p:nvPr>
        </p:nvSpPr>
        <p:spPr>
          <a:ln/>
        </p:spPr>
        <p:txBody>
          <a:bodyPr/>
          <a:lstStyle>
            <a:lvl1pPr>
              <a:defRPr/>
            </a:lvl1pPr>
          </a:lstStyle>
          <a:p>
            <a:fld id="{E8A1288F-6C5F-6A48-B6D2-5A150C026086}" type="slidenum">
              <a:rPr lang="en-US" smtClean="0"/>
              <a:pPr/>
              <a:t>‹#›</a:t>
            </a:fld>
            <a:endParaRPr lang="en-US"/>
          </a:p>
        </p:txBody>
      </p:sp>
      <p:pic>
        <p:nvPicPr>
          <p:cNvPr id="9" name="Bild 14" descr="PSI-Logo_narrow_30k.eps"/>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63790" y="295226"/>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70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849790"/>
            <a:ext cx="8128000" cy="6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dirty="0" err="1"/>
              <a:t>Mastertitelformat</a:t>
            </a:r>
            <a:r>
              <a:rPr lang="en-US" noProof="0" dirty="0"/>
              <a:t> </a:t>
            </a:r>
            <a:r>
              <a:rPr lang="en-US" noProof="0" dirty="0" err="1"/>
              <a:t>bearbeiten</a:t>
            </a:r>
            <a:endParaRPr lang="en-US" noProof="0" dirty="0"/>
          </a:p>
        </p:txBody>
      </p:sp>
      <p:sp>
        <p:nvSpPr>
          <p:cNvPr id="1027" name="Rectangle 3"/>
          <p:cNvSpPr>
            <a:spLocks noGrp="1" noChangeArrowheads="1"/>
          </p:cNvSpPr>
          <p:nvPr>
            <p:ph type="body" idx="1"/>
          </p:nvPr>
        </p:nvSpPr>
        <p:spPr bwMode="auto">
          <a:xfrm>
            <a:off x="508000" y="1701800"/>
            <a:ext cx="81280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028" name="Rectangle 4"/>
          <p:cNvSpPr>
            <a:spLocks noGrp="1" noChangeArrowheads="1"/>
          </p:cNvSpPr>
          <p:nvPr>
            <p:ph type="dt" sz="half" idx="2"/>
          </p:nvPr>
        </p:nvSpPr>
        <p:spPr bwMode="auto">
          <a:xfrm>
            <a:off x="508000" y="6400800"/>
            <a:ext cx="1478113"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marR="0" indent="0" algn="l" defTabSz="457200" rtl="0" eaLnBrk="1" fontAlgn="auto" latinLnBrk="0" hangingPunct="1">
              <a:lnSpc>
                <a:spcPct val="100000"/>
              </a:lnSpc>
              <a:spcBef>
                <a:spcPts val="0"/>
              </a:spcBef>
              <a:spcAft>
                <a:spcPts val="0"/>
              </a:spcAft>
              <a:buClrTx/>
              <a:buSzTx/>
              <a:buFontTx/>
              <a:buNone/>
              <a:tabLst/>
              <a:defRPr sz="1200" b="0"/>
            </a:lvl1pPr>
          </a:lstStyle>
          <a:p>
            <a:r>
              <a:rPr lang="en-US"/>
              <a:t>Dec., 12th. 2018</a:t>
            </a:r>
          </a:p>
        </p:txBody>
      </p:sp>
      <p:sp>
        <p:nvSpPr>
          <p:cNvPr id="1029" name="Rectangle 5"/>
          <p:cNvSpPr>
            <a:spLocks noGrp="1" noChangeArrowheads="1"/>
          </p:cNvSpPr>
          <p:nvPr>
            <p:ph type="ftr" sz="quarter" idx="3"/>
          </p:nvPr>
        </p:nvSpPr>
        <p:spPr bwMode="auto">
          <a:xfrm>
            <a:off x="1986114" y="6400800"/>
            <a:ext cx="5165805"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b="0"/>
            </a:lvl1pPr>
          </a:lstStyle>
          <a:p>
            <a:r>
              <a:rPr lang="en-US"/>
              <a:t>ODIN Status Meeting, Garching</a:t>
            </a:r>
          </a:p>
        </p:txBody>
      </p:sp>
      <p:sp>
        <p:nvSpPr>
          <p:cNvPr id="1030" name="Rectangle 6"/>
          <p:cNvSpPr>
            <a:spLocks noGrp="1" noChangeArrowheads="1"/>
          </p:cNvSpPr>
          <p:nvPr>
            <p:ph type="sldNum" sz="quarter" idx="4"/>
          </p:nvPr>
        </p:nvSpPr>
        <p:spPr bwMode="auto">
          <a:xfrm>
            <a:off x="7438376" y="6400800"/>
            <a:ext cx="1197623"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b="0"/>
            </a:lvl1pPr>
          </a:lstStyle>
          <a:p>
            <a:fld id="{E8A1288F-6C5F-6A48-B6D2-5A150C026086}" type="slidenum">
              <a:rPr lang="en-US" smtClean="0"/>
              <a:pPr/>
              <a:t>‹#›</a:t>
            </a:fld>
            <a:endParaRPr lang="en-US"/>
          </a:p>
        </p:txBody>
      </p:sp>
      <p:sp>
        <p:nvSpPr>
          <p:cNvPr id="12" name="Text Box 18"/>
          <p:cNvSpPr txBox="1">
            <a:spLocks noChangeArrowheads="1"/>
          </p:cNvSpPr>
          <p:nvPr/>
        </p:nvSpPr>
        <p:spPr bwMode="auto">
          <a:xfrm>
            <a:off x="6224653" y="479425"/>
            <a:ext cx="1846197" cy="230832"/>
          </a:xfrm>
          <a:prstGeom prst="rect">
            <a:avLst/>
          </a:prstGeom>
          <a:noFill/>
          <a:ln w="9525">
            <a:noFill/>
            <a:miter lim="800000"/>
            <a:headEnd/>
            <a:tailEnd/>
          </a:ln>
          <a:effec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900" b="0" noProof="0" err="1">
                <a:solidFill>
                  <a:schemeClr val="bg2"/>
                </a:solidFill>
              </a:rPr>
              <a:t>Technische</a:t>
            </a:r>
            <a:r>
              <a:rPr lang="en-US" sz="900" b="0" noProof="0">
                <a:solidFill>
                  <a:schemeClr val="bg2"/>
                </a:solidFill>
              </a:rPr>
              <a:t> </a:t>
            </a:r>
            <a:r>
              <a:rPr lang="en-US" sz="900" b="0" noProof="0" err="1">
                <a:solidFill>
                  <a:schemeClr val="bg2"/>
                </a:solidFill>
              </a:rPr>
              <a:t>Universität</a:t>
            </a:r>
            <a:r>
              <a:rPr lang="en-US" sz="900" b="0" noProof="0">
                <a:solidFill>
                  <a:schemeClr val="bg2"/>
                </a:solidFill>
              </a:rPr>
              <a:t> </a:t>
            </a:r>
            <a:r>
              <a:rPr lang="en-US" sz="900" b="0" noProof="0" err="1">
                <a:solidFill>
                  <a:schemeClr val="bg2"/>
                </a:solidFill>
              </a:rPr>
              <a:t>München</a:t>
            </a:r>
            <a:endParaRPr lang="en-US" sz="900" b="0" noProof="0">
              <a:solidFill>
                <a:schemeClr val="bg2"/>
              </a:solidFill>
            </a:endParaRPr>
          </a:p>
        </p:txBody>
      </p:sp>
      <p:sp>
        <p:nvSpPr>
          <p:cNvPr id="14" name="Line 23"/>
          <p:cNvSpPr>
            <a:spLocks noChangeShapeType="1"/>
          </p:cNvSpPr>
          <p:nvPr/>
        </p:nvSpPr>
        <p:spPr bwMode="auto">
          <a:xfrm>
            <a:off x="0" y="6324600"/>
            <a:ext cx="9144000" cy="0"/>
          </a:xfrm>
          <a:prstGeom prst="line">
            <a:avLst/>
          </a:prstGeom>
          <a:noFill/>
          <a:ln w="9525">
            <a:solidFill>
              <a:schemeClr val="bg2"/>
            </a:solidFill>
            <a:round/>
            <a:headEnd/>
            <a:tailEnd/>
          </a:ln>
          <a:effectLst/>
        </p:spPr>
        <p:txBody>
          <a:bodyPr/>
          <a:lstStyle/>
          <a:p>
            <a:pPr>
              <a:defRPr/>
            </a:pPr>
            <a:endParaRPr lang="en-US" b="0" noProof="0">
              <a:latin typeface="Arial" pitchFamily="34" charset="0"/>
              <a:ea typeface="ＭＳ Ｐゴシック" pitchFamily="18" charset="-128"/>
              <a:cs typeface="ＭＳ Ｐゴシック" pitchFamily="18" charset="-128"/>
            </a:endParaRPr>
          </a:p>
        </p:txBody>
      </p:sp>
      <p:sp>
        <p:nvSpPr>
          <p:cNvPr id="16" name="Line 22"/>
          <p:cNvSpPr>
            <a:spLocks noChangeShapeType="1"/>
          </p:cNvSpPr>
          <p:nvPr/>
        </p:nvSpPr>
        <p:spPr bwMode="auto">
          <a:xfrm>
            <a:off x="0" y="685800"/>
            <a:ext cx="9144000" cy="0"/>
          </a:xfrm>
          <a:prstGeom prst="line">
            <a:avLst/>
          </a:prstGeom>
          <a:noFill/>
          <a:ln w="9525">
            <a:solidFill>
              <a:schemeClr val="bg2"/>
            </a:solidFill>
            <a:round/>
            <a:headEnd/>
            <a:tailEnd/>
          </a:ln>
          <a:effectLst/>
        </p:spPr>
        <p:txBody>
          <a:bodyPr/>
          <a:lstStyle/>
          <a:p>
            <a:pPr>
              <a:defRPr/>
            </a:pPr>
            <a:endParaRPr lang="en-US" b="0" noProof="0">
              <a:latin typeface="Arial" pitchFamily="34" charset="0"/>
              <a:ea typeface="ＭＳ Ｐゴシック" pitchFamily="18" charset="-128"/>
              <a:cs typeface="ＭＳ Ｐゴシック" pitchFamily="18" charset="-128"/>
            </a:endParaRPr>
          </a:p>
        </p:txBody>
      </p:sp>
      <p:pic>
        <p:nvPicPr>
          <p:cNvPr id="42" name="Picture 29" descr="U:\Logos und Grafiken\TUMLogo_oZ_Vollfl_blau_RGB.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39778" y="325438"/>
            <a:ext cx="604440" cy="3190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382" y="217996"/>
            <a:ext cx="864657" cy="46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3" name="Bild 14" descr="PSI-Logo_narrow_30k.eps"/>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63790" y="295226"/>
            <a:ext cx="1016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l" rtl="0" eaLnBrk="1" fontAlgn="base" hangingPunct="1">
        <a:spcBef>
          <a:spcPct val="0"/>
        </a:spcBef>
        <a:spcAft>
          <a:spcPct val="0"/>
        </a:spcAft>
        <a:defRPr sz="2800" b="0">
          <a:solidFill>
            <a:schemeClr val="tx1"/>
          </a:solidFill>
          <a:latin typeface="+mj-lt"/>
          <a:ea typeface="ＭＳ Ｐゴシック" pitchFamily="-65" charset="-128"/>
          <a:cs typeface="ＭＳ Ｐゴシック" pitchFamily="18" charset="-128"/>
        </a:defRPr>
      </a:lvl1pPr>
      <a:lvl2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2pPr>
      <a:lvl3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3pPr>
      <a:lvl4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4pPr>
      <a:lvl5pPr algn="l" rtl="0" eaLnBrk="1" fontAlgn="base" hangingPunct="1">
        <a:spcBef>
          <a:spcPct val="0"/>
        </a:spcBef>
        <a:spcAft>
          <a:spcPct val="0"/>
        </a:spcAft>
        <a:defRPr sz="3200" b="1">
          <a:solidFill>
            <a:schemeClr val="tx1"/>
          </a:solidFill>
          <a:latin typeface="Arial" pitchFamily="34" charset="0"/>
          <a:ea typeface="ＭＳ Ｐゴシック" pitchFamily="-65" charset="-128"/>
          <a:cs typeface="ＭＳ Ｐゴシック" pitchFamily="18" charset="-128"/>
        </a:defRPr>
      </a:lvl5pPr>
      <a:lvl6pPr marL="457200" algn="l" rtl="0" eaLnBrk="1" fontAlgn="base" hangingPunct="1">
        <a:spcBef>
          <a:spcPct val="0"/>
        </a:spcBef>
        <a:spcAft>
          <a:spcPct val="0"/>
        </a:spcAft>
        <a:defRPr sz="2400" b="1">
          <a:solidFill>
            <a:schemeClr val="tx1"/>
          </a:solidFill>
          <a:latin typeface="Arial" pitchFamily="34" charset="0"/>
        </a:defRPr>
      </a:lvl6pPr>
      <a:lvl7pPr marL="914400" algn="l" rtl="0" eaLnBrk="1" fontAlgn="base" hangingPunct="1">
        <a:spcBef>
          <a:spcPct val="0"/>
        </a:spcBef>
        <a:spcAft>
          <a:spcPct val="0"/>
        </a:spcAft>
        <a:defRPr sz="2400" b="1">
          <a:solidFill>
            <a:schemeClr val="tx1"/>
          </a:solidFill>
          <a:latin typeface="Arial" pitchFamily="34" charset="0"/>
        </a:defRPr>
      </a:lvl7pPr>
      <a:lvl8pPr marL="1371600" algn="l" rtl="0" eaLnBrk="1" fontAlgn="base" hangingPunct="1">
        <a:spcBef>
          <a:spcPct val="0"/>
        </a:spcBef>
        <a:spcAft>
          <a:spcPct val="0"/>
        </a:spcAft>
        <a:defRPr sz="2400" b="1">
          <a:solidFill>
            <a:schemeClr val="tx1"/>
          </a:solidFill>
          <a:latin typeface="Arial" pitchFamily="34" charset="0"/>
        </a:defRPr>
      </a:lvl8pPr>
      <a:lvl9pPr marL="1828800" algn="l" rtl="0" eaLnBrk="1" fontAlgn="base" hangingPunct="1">
        <a:spcBef>
          <a:spcPct val="0"/>
        </a:spcBef>
        <a:spcAft>
          <a:spcPct val="0"/>
        </a:spcAft>
        <a:defRPr sz="2400" b="1">
          <a:solidFill>
            <a:schemeClr val="tx1"/>
          </a:solidFill>
          <a:latin typeface="Arial" pitchFamily="34" charset="0"/>
        </a:defRPr>
      </a:lvl9pPr>
    </p:titleStyle>
    <p:bodyStyle>
      <a:lvl1pPr marL="266700" indent="-266700" algn="l" rtl="0" eaLnBrk="1" fontAlgn="base" hangingPunct="1">
        <a:spcBef>
          <a:spcPct val="20000"/>
        </a:spcBef>
        <a:spcAft>
          <a:spcPct val="0"/>
        </a:spcAft>
        <a:buClr>
          <a:schemeClr val="tx2"/>
        </a:buClr>
        <a:buFont typeface="Wingdings" charset="2"/>
        <a:buChar char="§"/>
        <a:defRPr sz="2000" b="0">
          <a:solidFill>
            <a:schemeClr val="tx1"/>
          </a:solidFill>
          <a:latin typeface="+mn-lt"/>
          <a:ea typeface="ＭＳ Ｐゴシック" pitchFamily="-65" charset="-128"/>
          <a:cs typeface="ＭＳ Ｐゴシック" pitchFamily="18" charset="-128"/>
        </a:defRPr>
      </a:lvl1pPr>
      <a:lvl2pPr marL="534988" indent="-268288"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2pPr>
      <a:lvl3pPr marL="801688" indent="-266700"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3pPr>
      <a:lvl4pPr marL="1079500" indent="-277813"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4pPr>
      <a:lvl5pPr marL="1346200" indent="-266700" algn="l" rtl="0" eaLnBrk="1" fontAlgn="base" hangingPunct="1">
        <a:spcBef>
          <a:spcPct val="20000"/>
        </a:spcBef>
        <a:spcAft>
          <a:spcPct val="0"/>
        </a:spcAft>
        <a:buClr>
          <a:schemeClr val="tx2"/>
        </a:buClr>
        <a:buFont typeface="Lucida Grande"/>
        <a:buChar char="□"/>
        <a:defRPr sz="2000" b="0">
          <a:solidFill>
            <a:schemeClr val="tx1"/>
          </a:solidFill>
          <a:latin typeface="+mn-lt"/>
          <a:ea typeface="ＭＳ Ｐゴシック" pitchFamily="-65" charset="-128"/>
        </a:defRPr>
      </a:lvl5pPr>
      <a:lvl6pPr marL="2438400" indent="-228600" algn="l" rtl="0" eaLnBrk="1" fontAlgn="base" hangingPunct="1">
        <a:spcBef>
          <a:spcPct val="20000"/>
        </a:spcBef>
        <a:spcAft>
          <a:spcPct val="0"/>
        </a:spcAft>
        <a:buChar char="»"/>
        <a:defRPr sz="1400">
          <a:solidFill>
            <a:schemeClr val="tx1"/>
          </a:solidFill>
          <a:latin typeface="+mn-lt"/>
        </a:defRPr>
      </a:lvl6pPr>
      <a:lvl7pPr marL="2895600" indent="-228600" algn="l" rtl="0" eaLnBrk="1" fontAlgn="base" hangingPunct="1">
        <a:spcBef>
          <a:spcPct val="20000"/>
        </a:spcBef>
        <a:spcAft>
          <a:spcPct val="0"/>
        </a:spcAft>
        <a:buChar char="»"/>
        <a:defRPr sz="1400">
          <a:solidFill>
            <a:schemeClr val="tx1"/>
          </a:solidFill>
          <a:latin typeface="+mn-lt"/>
        </a:defRPr>
      </a:lvl7pPr>
      <a:lvl8pPr marL="3352800" indent="-228600" algn="l" rtl="0" eaLnBrk="1" fontAlgn="base" hangingPunct="1">
        <a:spcBef>
          <a:spcPct val="20000"/>
        </a:spcBef>
        <a:spcAft>
          <a:spcPct val="0"/>
        </a:spcAft>
        <a:buChar char="»"/>
        <a:defRPr sz="1400">
          <a:solidFill>
            <a:schemeClr val="tx1"/>
          </a:solidFill>
          <a:latin typeface="+mn-lt"/>
        </a:defRPr>
      </a:lvl8pPr>
      <a:lvl9pPr marL="38100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90000"/>
              </a:lnSpc>
              <a:spcBef>
                <a:spcPts val="0"/>
              </a:spcBef>
            </a:pPr>
            <a:r>
              <a:rPr lang="en-US" b="1" dirty="0"/>
              <a:t>ODIN:</a:t>
            </a:r>
            <a:r>
              <a:rPr lang="en-US" dirty="0"/>
              <a:t> </a:t>
            </a:r>
            <a:r>
              <a:rPr lang="en-US" b="1" dirty="0"/>
              <a:t>O</a:t>
            </a:r>
            <a:r>
              <a:rPr lang="en-US" dirty="0"/>
              <a:t>ptical and </a:t>
            </a:r>
            <a:r>
              <a:rPr lang="en-US" b="1" dirty="0"/>
              <a:t>D</a:t>
            </a:r>
            <a:r>
              <a:rPr lang="en-US" dirty="0"/>
              <a:t>iffraction </a:t>
            </a:r>
            <a:r>
              <a:rPr lang="en-US" b="1" dirty="0"/>
              <a:t>I</a:t>
            </a:r>
            <a:r>
              <a:rPr lang="en-US" dirty="0"/>
              <a:t>maging with </a:t>
            </a:r>
            <a:r>
              <a:rPr lang="en-US" b="1" dirty="0"/>
              <a:t>N</a:t>
            </a:r>
            <a:r>
              <a:rPr lang="en-US" dirty="0"/>
              <a:t>eutrons at the ESS</a:t>
            </a:r>
            <a:br>
              <a:rPr lang="en-US" dirty="0"/>
            </a:br>
            <a:r>
              <a:rPr lang="de-DE" sz="2400" dirty="0"/>
              <a:t>Technical </a:t>
            </a:r>
            <a:r>
              <a:rPr lang="de-DE" sz="2400" dirty="0" err="1"/>
              <a:t>and</a:t>
            </a:r>
            <a:r>
              <a:rPr lang="de-DE" sz="2400" dirty="0"/>
              <a:t> </a:t>
            </a:r>
            <a:r>
              <a:rPr lang="de-DE" sz="2400" dirty="0" err="1"/>
              <a:t>design</a:t>
            </a:r>
            <a:r>
              <a:rPr lang="de-DE" sz="2400" dirty="0"/>
              <a:t> update</a:t>
            </a:r>
            <a:br>
              <a:rPr lang="en-US" dirty="0"/>
            </a:br>
            <a:br>
              <a:rPr lang="en-US" dirty="0"/>
            </a:br>
            <a:endParaRPr lang="en-US" dirty="0"/>
          </a:p>
        </p:txBody>
      </p:sp>
      <p:sp>
        <p:nvSpPr>
          <p:cNvPr id="3" name="Subtitle 2"/>
          <p:cNvSpPr>
            <a:spLocks noGrp="1"/>
          </p:cNvSpPr>
          <p:nvPr>
            <p:ph type="subTitle" idx="1"/>
          </p:nvPr>
        </p:nvSpPr>
        <p:spPr/>
        <p:txBody>
          <a:bodyPr/>
          <a:lstStyle/>
          <a:p>
            <a:r>
              <a:rPr lang="en-US" b="1" dirty="0">
                <a:solidFill>
                  <a:schemeClr val="bg2"/>
                </a:solidFill>
              </a:rPr>
              <a:t>PSI:</a:t>
            </a:r>
            <a:r>
              <a:rPr lang="en-US" dirty="0"/>
              <a:t> M. </a:t>
            </a:r>
            <a:r>
              <a:rPr lang="en-US" dirty="0" err="1"/>
              <a:t>Morgano</a:t>
            </a:r>
            <a:r>
              <a:rPr lang="en-US" dirty="0"/>
              <a:t>, M. </a:t>
            </a:r>
            <a:r>
              <a:rPr lang="en-US" dirty="0" err="1"/>
              <a:t>Strobl</a:t>
            </a:r>
            <a:endParaRPr lang="en-US" dirty="0"/>
          </a:p>
          <a:p>
            <a:r>
              <a:rPr lang="en-US" b="1" dirty="0">
                <a:solidFill>
                  <a:schemeClr val="bg2"/>
                </a:solidFill>
              </a:rPr>
              <a:t>TUM:</a:t>
            </a:r>
            <a:r>
              <a:rPr lang="en-US" dirty="0"/>
              <a:t> </a:t>
            </a:r>
            <a:r>
              <a:rPr lang="en-US" u="sng" dirty="0"/>
              <a:t>E. </a:t>
            </a:r>
            <a:r>
              <a:rPr lang="en-US" u="sng" dirty="0" err="1"/>
              <a:t>Calzada</a:t>
            </a:r>
            <a:r>
              <a:rPr lang="en-US" dirty="0"/>
              <a:t>, A. </a:t>
            </a:r>
            <a:r>
              <a:rPr lang="en-US" dirty="0" err="1"/>
              <a:t>Tartaglione</a:t>
            </a:r>
            <a:r>
              <a:rPr lang="en-US" dirty="0"/>
              <a:t>, M. Schulz</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10</a:t>
            </a:fld>
            <a:endParaRPr lang="en-US"/>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114" y="738196"/>
            <a:ext cx="5255624" cy="5580411"/>
          </a:xfrm>
          <a:prstGeom prst="rect">
            <a:avLst/>
          </a:prstGeom>
        </p:spPr>
      </p:pic>
    </p:spTree>
    <p:extLst>
      <p:ext uri="{BB962C8B-B14F-4D97-AF65-F5344CB8AC3E}">
        <p14:creationId xmlns:p14="http://schemas.microsoft.com/office/powerpoint/2010/main" val="1838108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11</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400" y="694460"/>
            <a:ext cx="5273294" cy="5616702"/>
          </a:xfrm>
          <a:prstGeom prst="rect">
            <a:avLst/>
          </a:prstGeom>
        </p:spPr>
      </p:pic>
    </p:spTree>
    <p:extLst>
      <p:ext uri="{BB962C8B-B14F-4D97-AF65-F5344CB8AC3E}">
        <p14:creationId xmlns:p14="http://schemas.microsoft.com/office/powerpoint/2010/main" val="95089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12</a:t>
            </a:fld>
            <a:endParaRPr lang="en-US"/>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89" y="797728"/>
            <a:ext cx="8491352" cy="5355937"/>
          </a:xfrm>
          <a:prstGeom prst="rect">
            <a:avLst/>
          </a:prstGeom>
        </p:spPr>
      </p:pic>
      <p:sp>
        <p:nvSpPr>
          <p:cNvPr id="7" name="Rechteck 10"/>
          <p:cNvSpPr/>
          <p:nvPr/>
        </p:nvSpPr>
        <p:spPr>
          <a:xfrm>
            <a:off x="348344" y="2480900"/>
            <a:ext cx="1376362" cy="461665"/>
          </a:xfrm>
          <a:prstGeom prst="rect">
            <a:avLst/>
          </a:prstGeom>
        </p:spPr>
        <p:txBody>
          <a:bodyPr wrap="square">
            <a:spAutoFit/>
          </a:bodyPr>
          <a:lstStyle/>
          <a:p>
            <a:pPr algn="r"/>
            <a:r>
              <a:rPr lang="de-DE" sz="1200" dirty="0"/>
              <a:t>Holders for Laser tracker reflectors</a:t>
            </a:r>
          </a:p>
        </p:txBody>
      </p:sp>
      <p:cxnSp>
        <p:nvCxnSpPr>
          <p:cNvPr id="8" name="7 Conector recto de flecha"/>
          <p:cNvCxnSpPr/>
          <p:nvPr/>
        </p:nvCxnSpPr>
        <p:spPr bwMode="auto">
          <a:xfrm>
            <a:off x="1128713" y="2942565"/>
            <a:ext cx="151448" cy="8456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1" name="Picture 3">
            <a:extLst>
              <a:ext uri="{FF2B5EF4-FFF2-40B4-BE49-F238E27FC236}">
                <a16:creationId xmlns:a16="http://schemas.microsoft.com/office/drawing/2014/main" id="{5CB83E7F-3239-4A88-9A11-697A2146D91D}"/>
              </a:ext>
            </a:extLst>
          </p:cNvPr>
          <p:cNvPicPr>
            <a:picLocks noChangeAspect="1"/>
          </p:cNvPicPr>
          <p:nvPr/>
        </p:nvPicPr>
        <p:blipFill rotWithShape="1">
          <a:blip r:embed="rId3"/>
          <a:srcRect l="42894" t="18600" r="16680" b="12164"/>
          <a:stretch/>
        </p:blipFill>
        <p:spPr>
          <a:xfrm>
            <a:off x="7407935" y="4962109"/>
            <a:ext cx="1228064" cy="1314569"/>
          </a:xfrm>
          <a:prstGeom prst="rect">
            <a:avLst/>
          </a:prstGeom>
        </p:spPr>
      </p:pic>
      <p:sp>
        <p:nvSpPr>
          <p:cNvPr id="12" name="Rechteck 10"/>
          <p:cNvSpPr/>
          <p:nvPr/>
        </p:nvSpPr>
        <p:spPr>
          <a:xfrm>
            <a:off x="7643294" y="4719640"/>
            <a:ext cx="1005400" cy="461665"/>
          </a:xfrm>
          <a:prstGeom prst="rect">
            <a:avLst/>
          </a:prstGeom>
        </p:spPr>
        <p:txBody>
          <a:bodyPr wrap="square">
            <a:spAutoFit/>
          </a:bodyPr>
          <a:lstStyle/>
          <a:p>
            <a:pPr algn="r"/>
            <a:r>
              <a:rPr lang="en-US" sz="1200" dirty="0"/>
              <a:t>Captive Bolt</a:t>
            </a:r>
          </a:p>
          <a:p>
            <a:pPr algn="r"/>
            <a:endParaRPr lang="de-DE" sz="1200" dirty="0"/>
          </a:p>
        </p:txBody>
      </p:sp>
      <p:sp>
        <p:nvSpPr>
          <p:cNvPr id="13" name="Rechteck 10"/>
          <p:cNvSpPr/>
          <p:nvPr/>
        </p:nvSpPr>
        <p:spPr>
          <a:xfrm>
            <a:off x="2143157" y="2162769"/>
            <a:ext cx="1005400" cy="461665"/>
          </a:xfrm>
          <a:prstGeom prst="rect">
            <a:avLst/>
          </a:prstGeom>
        </p:spPr>
        <p:txBody>
          <a:bodyPr wrap="square">
            <a:spAutoFit/>
          </a:bodyPr>
          <a:lstStyle/>
          <a:p>
            <a:pPr algn="r"/>
            <a:r>
              <a:rPr lang="en-US" sz="1200" dirty="0"/>
              <a:t>Captive Bolt</a:t>
            </a:r>
          </a:p>
          <a:p>
            <a:pPr algn="r"/>
            <a:endParaRPr lang="de-DE" sz="1200" dirty="0"/>
          </a:p>
        </p:txBody>
      </p:sp>
      <p:cxnSp>
        <p:nvCxnSpPr>
          <p:cNvPr id="16" name="15 Conector recto de flecha"/>
          <p:cNvCxnSpPr/>
          <p:nvPr/>
        </p:nvCxnSpPr>
        <p:spPr bwMode="auto">
          <a:xfrm flipH="1">
            <a:off x="1590675" y="2356777"/>
            <a:ext cx="642938" cy="13865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Rechteck 10"/>
          <p:cNvSpPr/>
          <p:nvPr/>
        </p:nvSpPr>
        <p:spPr>
          <a:xfrm>
            <a:off x="7438376" y="1188498"/>
            <a:ext cx="1005400" cy="646331"/>
          </a:xfrm>
          <a:prstGeom prst="rect">
            <a:avLst/>
          </a:prstGeom>
        </p:spPr>
        <p:txBody>
          <a:bodyPr wrap="square">
            <a:spAutoFit/>
          </a:bodyPr>
          <a:lstStyle/>
          <a:p>
            <a:r>
              <a:rPr lang="en-US" sz="1200" dirty="0"/>
              <a:t>Kinematic Mounting</a:t>
            </a:r>
          </a:p>
          <a:p>
            <a:pPr algn="r"/>
            <a:endParaRPr lang="de-DE" sz="1200" dirty="0"/>
          </a:p>
        </p:txBody>
      </p:sp>
      <p:cxnSp>
        <p:nvCxnSpPr>
          <p:cNvPr id="20" name="19 Conector recto de flecha"/>
          <p:cNvCxnSpPr/>
          <p:nvPr/>
        </p:nvCxnSpPr>
        <p:spPr bwMode="auto">
          <a:xfrm flipH="1" flipV="1">
            <a:off x="6615113" y="1314451"/>
            <a:ext cx="862012" cy="1972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Rechteck 10"/>
          <p:cNvSpPr/>
          <p:nvPr/>
        </p:nvSpPr>
        <p:spPr>
          <a:xfrm>
            <a:off x="123313" y="5495330"/>
            <a:ext cx="1005400" cy="646331"/>
          </a:xfrm>
          <a:prstGeom prst="rect">
            <a:avLst/>
          </a:prstGeom>
        </p:spPr>
        <p:txBody>
          <a:bodyPr wrap="square">
            <a:spAutoFit/>
          </a:bodyPr>
          <a:lstStyle/>
          <a:p>
            <a:r>
              <a:rPr lang="en-US" sz="1200" dirty="0"/>
              <a:t>Kinematic Mounting</a:t>
            </a:r>
          </a:p>
          <a:p>
            <a:pPr algn="r"/>
            <a:endParaRPr lang="de-DE" sz="1200" dirty="0"/>
          </a:p>
        </p:txBody>
      </p:sp>
      <p:cxnSp>
        <p:nvCxnSpPr>
          <p:cNvPr id="23" name="22 Conector recto de flecha"/>
          <p:cNvCxnSpPr/>
          <p:nvPr/>
        </p:nvCxnSpPr>
        <p:spPr bwMode="auto">
          <a:xfrm flipV="1">
            <a:off x="895350" y="5346741"/>
            <a:ext cx="433388" cy="2726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7" name="Rechteck 10"/>
          <p:cNvSpPr/>
          <p:nvPr/>
        </p:nvSpPr>
        <p:spPr>
          <a:xfrm>
            <a:off x="5714215" y="5530127"/>
            <a:ext cx="1693719" cy="461665"/>
          </a:xfrm>
          <a:prstGeom prst="rect">
            <a:avLst/>
          </a:prstGeom>
        </p:spPr>
        <p:txBody>
          <a:bodyPr wrap="square">
            <a:spAutoFit/>
          </a:bodyPr>
          <a:lstStyle/>
          <a:p>
            <a:r>
              <a:rPr lang="en-US" sz="1200" dirty="0"/>
              <a:t>Redundant limit switches</a:t>
            </a:r>
            <a:endParaRPr lang="de-DE" sz="1200" dirty="0"/>
          </a:p>
        </p:txBody>
      </p:sp>
      <p:cxnSp>
        <p:nvCxnSpPr>
          <p:cNvPr id="29" name="28 Conector recto de flecha"/>
          <p:cNvCxnSpPr/>
          <p:nvPr/>
        </p:nvCxnSpPr>
        <p:spPr bwMode="auto">
          <a:xfrm flipH="1" flipV="1">
            <a:off x="5238750" y="5181305"/>
            <a:ext cx="514350" cy="5003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52835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13</a:t>
            </a:fld>
            <a:endParaRPr lang="en-US"/>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10" y="790195"/>
            <a:ext cx="8397718" cy="5343700"/>
          </a:xfrm>
          <a:prstGeom prst="rect">
            <a:avLst/>
          </a:prstGeom>
        </p:spPr>
      </p:pic>
      <p:sp>
        <p:nvSpPr>
          <p:cNvPr id="8" name="Rechteck 10"/>
          <p:cNvSpPr/>
          <p:nvPr/>
        </p:nvSpPr>
        <p:spPr>
          <a:xfrm>
            <a:off x="2157695" y="5804908"/>
            <a:ext cx="1532959" cy="276999"/>
          </a:xfrm>
          <a:prstGeom prst="rect">
            <a:avLst/>
          </a:prstGeom>
        </p:spPr>
        <p:txBody>
          <a:bodyPr wrap="square">
            <a:spAutoFit/>
          </a:bodyPr>
          <a:lstStyle/>
          <a:p>
            <a:pPr algn="ctr"/>
            <a:r>
              <a:rPr lang="de-DE" sz="1200" dirty="0"/>
              <a:t>Rack and Pinion</a:t>
            </a:r>
          </a:p>
        </p:txBody>
      </p:sp>
      <p:cxnSp>
        <p:nvCxnSpPr>
          <p:cNvPr id="3" name="2 Conector recto de flecha"/>
          <p:cNvCxnSpPr/>
          <p:nvPr/>
        </p:nvCxnSpPr>
        <p:spPr bwMode="auto">
          <a:xfrm flipV="1">
            <a:off x="3492389" y="4333878"/>
            <a:ext cx="689087" cy="16095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Rechteck 10"/>
          <p:cNvSpPr/>
          <p:nvPr/>
        </p:nvSpPr>
        <p:spPr>
          <a:xfrm>
            <a:off x="844439" y="1633473"/>
            <a:ext cx="1727311" cy="461665"/>
          </a:xfrm>
          <a:prstGeom prst="rect">
            <a:avLst/>
          </a:prstGeom>
        </p:spPr>
        <p:txBody>
          <a:bodyPr wrap="square">
            <a:spAutoFit/>
          </a:bodyPr>
          <a:lstStyle/>
          <a:p>
            <a:pPr algn="r"/>
            <a:r>
              <a:rPr lang="de-DE" sz="1200" dirty="0"/>
              <a:t>Displacement measuring system</a:t>
            </a:r>
          </a:p>
        </p:txBody>
      </p:sp>
      <p:cxnSp>
        <p:nvCxnSpPr>
          <p:cNvPr id="14" name="13 Conector recto de flecha"/>
          <p:cNvCxnSpPr/>
          <p:nvPr/>
        </p:nvCxnSpPr>
        <p:spPr bwMode="auto">
          <a:xfrm>
            <a:off x="2498669" y="1999888"/>
            <a:ext cx="993720" cy="16005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Rechteck 10"/>
          <p:cNvSpPr/>
          <p:nvPr/>
        </p:nvSpPr>
        <p:spPr>
          <a:xfrm>
            <a:off x="1654064" y="4845747"/>
            <a:ext cx="863655" cy="276999"/>
          </a:xfrm>
          <a:prstGeom prst="rect">
            <a:avLst/>
          </a:prstGeom>
        </p:spPr>
        <p:txBody>
          <a:bodyPr wrap="square">
            <a:spAutoFit/>
          </a:bodyPr>
          <a:lstStyle/>
          <a:p>
            <a:pPr algn="ctr"/>
            <a:r>
              <a:rPr lang="de-DE" sz="1200" dirty="0"/>
              <a:t>B4C</a:t>
            </a:r>
          </a:p>
        </p:txBody>
      </p:sp>
      <p:cxnSp>
        <p:nvCxnSpPr>
          <p:cNvPr id="17" name="16 Conector recto de flecha"/>
          <p:cNvCxnSpPr/>
          <p:nvPr/>
        </p:nvCxnSpPr>
        <p:spPr bwMode="auto">
          <a:xfrm flipV="1">
            <a:off x="2270589" y="4162425"/>
            <a:ext cx="415461" cy="8261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Rechteck 10"/>
          <p:cNvSpPr/>
          <p:nvPr/>
        </p:nvSpPr>
        <p:spPr>
          <a:xfrm>
            <a:off x="1609725" y="5319196"/>
            <a:ext cx="1440893" cy="276999"/>
          </a:xfrm>
          <a:prstGeom prst="rect">
            <a:avLst/>
          </a:prstGeom>
        </p:spPr>
        <p:txBody>
          <a:bodyPr wrap="square">
            <a:spAutoFit/>
          </a:bodyPr>
          <a:lstStyle/>
          <a:p>
            <a:pPr algn="ctr"/>
            <a:r>
              <a:rPr lang="de-DE" sz="1200" dirty="0"/>
              <a:t>Drive Unit</a:t>
            </a:r>
          </a:p>
        </p:txBody>
      </p:sp>
      <p:cxnSp>
        <p:nvCxnSpPr>
          <p:cNvPr id="19" name="18 Conector recto de flecha"/>
          <p:cNvCxnSpPr/>
          <p:nvPr/>
        </p:nvCxnSpPr>
        <p:spPr bwMode="auto">
          <a:xfrm flipV="1">
            <a:off x="2686050" y="5079496"/>
            <a:ext cx="238125" cy="373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10761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14</a:t>
            </a:fld>
            <a:endParaRPr lang="en-US"/>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8459"/>
            <a:ext cx="9144000" cy="4461082"/>
          </a:xfrm>
          <a:prstGeom prst="rect">
            <a:avLst/>
          </a:prstGeom>
        </p:spPr>
      </p:pic>
      <p:cxnSp>
        <p:nvCxnSpPr>
          <p:cNvPr id="7" name="6 Conector recto"/>
          <p:cNvCxnSpPr/>
          <p:nvPr/>
        </p:nvCxnSpPr>
        <p:spPr bwMode="auto">
          <a:xfrm>
            <a:off x="1209675" y="2914650"/>
            <a:ext cx="1343025" cy="0"/>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8" name="Rechteck 10"/>
          <p:cNvSpPr/>
          <p:nvPr/>
        </p:nvSpPr>
        <p:spPr>
          <a:xfrm>
            <a:off x="7579184" y="1362039"/>
            <a:ext cx="1056815" cy="276999"/>
          </a:xfrm>
          <a:prstGeom prst="rect">
            <a:avLst/>
          </a:prstGeom>
        </p:spPr>
        <p:txBody>
          <a:bodyPr wrap="square">
            <a:spAutoFit/>
          </a:bodyPr>
          <a:lstStyle/>
          <a:p>
            <a:pPr algn="ctr"/>
            <a:r>
              <a:rPr lang="de-DE" sz="1200" dirty="0"/>
              <a:t>FOC2 – BP2</a:t>
            </a:r>
          </a:p>
        </p:txBody>
      </p:sp>
    </p:spTree>
    <p:extLst>
      <p:ext uri="{BB962C8B-B14F-4D97-AF65-F5344CB8AC3E}">
        <p14:creationId xmlns:p14="http://schemas.microsoft.com/office/powerpoint/2010/main" val="41936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15</a:t>
            </a:fld>
            <a:endParaRPr lang="en-US"/>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8340"/>
            <a:ext cx="9144000" cy="4341320"/>
          </a:xfrm>
          <a:prstGeom prst="rect">
            <a:avLst/>
          </a:prstGeom>
        </p:spPr>
      </p:pic>
      <p:sp>
        <p:nvSpPr>
          <p:cNvPr id="7" name="Rechteck 10"/>
          <p:cNvSpPr/>
          <p:nvPr/>
        </p:nvSpPr>
        <p:spPr>
          <a:xfrm>
            <a:off x="390016" y="2693078"/>
            <a:ext cx="1056815" cy="276999"/>
          </a:xfrm>
          <a:prstGeom prst="rect">
            <a:avLst/>
          </a:prstGeom>
        </p:spPr>
        <p:txBody>
          <a:bodyPr wrap="square">
            <a:spAutoFit/>
          </a:bodyPr>
          <a:lstStyle/>
          <a:p>
            <a:pPr algn="ctr"/>
            <a:r>
              <a:rPr lang="de-DE" sz="1200" dirty="0"/>
              <a:t>FOC2 – BP2</a:t>
            </a:r>
          </a:p>
        </p:txBody>
      </p:sp>
      <p:sp>
        <p:nvSpPr>
          <p:cNvPr id="8" name="Rechteck 10"/>
          <p:cNvSpPr/>
          <p:nvPr/>
        </p:nvSpPr>
        <p:spPr>
          <a:xfrm>
            <a:off x="1673131" y="2416079"/>
            <a:ext cx="1394538" cy="307777"/>
          </a:xfrm>
          <a:prstGeom prst="rect">
            <a:avLst/>
          </a:prstGeom>
        </p:spPr>
        <p:txBody>
          <a:bodyPr wrap="square">
            <a:spAutoFit/>
          </a:bodyPr>
          <a:lstStyle/>
          <a:p>
            <a:pPr algn="ctr"/>
            <a:r>
              <a:rPr lang="de-DE" sz="1400" dirty="0"/>
              <a:t>T0 Chopper</a:t>
            </a:r>
          </a:p>
        </p:txBody>
      </p:sp>
      <p:sp>
        <p:nvSpPr>
          <p:cNvPr id="9" name="Rechteck 10"/>
          <p:cNvSpPr/>
          <p:nvPr/>
        </p:nvSpPr>
        <p:spPr>
          <a:xfrm>
            <a:off x="4755539" y="1808174"/>
            <a:ext cx="1056815" cy="276999"/>
          </a:xfrm>
          <a:prstGeom prst="rect">
            <a:avLst/>
          </a:prstGeom>
        </p:spPr>
        <p:txBody>
          <a:bodyPr wrap="square">
            <a:spAutoFit/>
          </a:bodyPr>
          <a:lstStyle/>
          <a:p>
            <a:pPr algn="ctr"/>
            <a:r>
              <a:rPr lang="de-DE" sz="1200" dirty="0"/>
              <a:t>FOC3</a:t>
            </a:r>
          </a:p>
        </p:txBody>
      </p:sp>
      <p:sp>
        <p:nvSpPr>
          <p:cNvPr id="10" name="Rechteck 10"/>
          <p:cNvSpPr/>
          <p:nvPr/>
        </p:nvSpPr>
        <p:spPr>
          <a:xfrm>
            <a:off x="7332952" y="2416079"/>
            <a:ext cx="1303047" cy="276999"/>
          </a:xfrm>
          <a:prstGeom prst="rect">
            <a:avLst/>
          </a:prstGeom>
        </p:spPr>
        <p:txBody>
          <a:bodyPr wrap="square">
            <a:spAutoFit/>
          </a:bodyPr>
          <a:lstStyle/>
          <a:p>
            <a:pPr algn="ctr"/>
            <a:r>
              <a:rPr lang="de-DE" sz="1200" dirty="0"/>
              <a:t>Heavy Shutter</a:t>
            </a:r>
          </a:p>
        </p:txBody>
      </p:sp>
    </p:spTree>
    <p:extLst>
      <p:ext uri="{BB962C8B-B14F-4D97-AF65-F5344CB8AC3E}">
        <p14:creationId xmlns:p14="http://schemas.microsoft.com/office/powerpoint/2010/main" val="289952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872" y="924612"/>
            <a:ext cx="6672256" cy="5346402"/>
          </a:xfrm>
          <a:prstGeom prst="rect">
            <a:avLst/>
          </a:prstGeom>
        </p:spPr>
      </p:pic>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16</a:t>
            </a:fld>
            <a:endParaRPr lang="en-US"/>
          </a:p>
        </p:txBody>
      </p:sp>
      <p:sp>
        <p:nvSpPr>
          <p:cNvPr id="2" name="1 CuadroTexto"/>
          <p:cNvSpPr txBox="1"/>
          <p:nvPr/>
        </p:nvSpPr>
        <p:spPr>
          <a:xfrm>
            <a:off x="7023224" y="5396224"/>
            <a:ext cx="1769807" cy="523220"/>
          </a:xfrm>
          <a:prstGeom prst="rect">
            <a:avLst/>
          </a:prstGeom>
          <a:noFill/>
        </p:spPr>
        <p:txBody>
          <a:bodyPr wrap="square" rtlCol="0">
            <a:spAutoFit/>
          </a:bodyPr>
          <a:lstStyle/>
          <a:p>
            <a:r>
              <a:rPr lang="de-DE" sz="1400" dirty="0"/>
              <a:t>Leveling Wedges</a:t>
            </a:r>
          </a:p>
          <a:p>
            <a:endParaRPr lang="en-GB" sz="1400" dirty="0"/>
          </a:p>
        </p:txBody>
      </p:sp>
      <p:cxnSp>
        <p:nvCxnSpPr>
          <p:cNvPr id="8" name="7 Conector recto de flecha"/>
          <p:cNvCxnSpPr/>
          <p:nvPr/>
        </p:nvCxnSpPr>
        <p:spPr bwMode="auto">
          <a:xfrm flipH="1" flipV="1">
            <a:off x="6386052" y="4880032"/>
            <a:ext cx="637172" cy="6586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hteck 10"/>
          <p:cNvSpPr/>
          <p:nvPr/>
        </p:nvSpPr>
        <p:spPr>
          <a:xfrm>
            <a:off x="1235873" y="924612"/>
            <a:ext cx="2903420" cy="461665"/>
          </a:xfrm>
          <a:prstGeom prst="rect">
            <a:avLst/>
          </a:prstGeom>
        </p:spPr>
        <p:txBody>
          <a:bodyPr wrap="square">
            <a:spAutoFit/>
          </a:bodyPr>
          <a:lstStyle/>
          <a:p>
            <a:pPr algn="ctr"/>
            <a:r>
              <a:rPr lang="de-DE" sz="2400" dirty="0"/>
              <a:t>T0 Chopper</a:t>
            </a:r>
          </a:p>
        </p:txBody>
      </p:sp>
    </p:spTree>
    <p:extLst>
      <p:ext uri="{BB962C8B-B14F-4D97-AF65-F5344CB8AC3E}">
        <p14:creationId xmlns:p14="http://schemas.microsoft.com/office/powerpoint/2010/main" val="35740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17</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52" y="764701"/>
            <a:ext cx="7839304" cy="5458161"/>
          </a:xfrm>
          <a:prstGeom prst="rect">
            <a:avLst/>
          </a:prstGeom>
        </p:spPr>
      </p:pic>
      <p:sp>
        <p:nvSpPr>
          <p:cNvPr id="22" name="21 CuadroTexto"/>
          <p:cNvSpPr txBox="1"/>
          <p:nvPr/>
        </p:nvSpPr>
        <p:spPr>
          <a:xfrm>
            <a:off x="457205" y="853395"/>
            <a:ext cx="3746975" cy="1600438"/>
          </a:xfrm>
          <a:prstGeom prst="rect">
            <a:avLst/>
          </a:prstGeom>
          <a:noFill/>
        </p:spPr>
        <p:txBody>
          <a:bodyPr wrap="square" rtlCol="0">
            <a:spAutoFit/>
          </a:bodyPr>
          <a:lstStyle/>
          <a:p>
            <a:r>
              <a:rPr lang="de-DE" sz="1400" dirty="0"/>
              <a:t>Simulated Attenuation Materials:</a:t>
            </a:r>
          </a:p>
          <a:p>
            <a:r>
              <a:rPr lang="de-DE" sz="1400" dirty="0"/>
              <a:t>10B4C: 3mm</a:t>
            </a:r>
          </a:p>
          <a:p>
            <a:r>
              <a:rPr lang="de-DE" sz="1400" dirty="0"/>
              <a:t>Tungsten: 100mm</a:t>
            </a:r>
          </a:p>
          <a:p>
            <a:r>
              <a:rPr lang="de-DE" sz="1400" dirty="0"/>
              <a:t>Copper : 30mm</a:t>
            </a:r>
          </a:p>
          <a:p>
            <a:r>
              <a:rPr lang="de-DE" sz="1400" dirty="0"/>
              <a:t>Nickel: 30mm</a:t>
            </a:r>
          </a:p>
          <a:p>
            <a:r>
              <a:rPr lang="de-DE" sz="1400" dirty="0"/>
              <a:t>Tungsten: 100mm</a:t>
            </a:r>
          </a:p>
          <a:p>
            <a:r>
              <a:rPr lang="de-DE" sz="1400" b="1" dirty="0"/>
              <a:t>Total thickness: 263 mm</a:t>
            </a:r>
            <a:endParaRPr lang="en-GB" sz="1400" b="1" dirty="0"/>
          </a:p>
        </p:txBody>
      </p:sp>
      <p:sp>
        <p:nvSpPr>
          <p:cNvPr id="24" name="23 CuadroTexto"/>
          <p:cNvSpPr txBox="1"/>
          <p:nvPr/>
        </p:nvSpPr>
        <p:spPr>
          <a:xfrm>
            <a:off x="449353" y="2420938"/>
            <a:ext cx="3746975" cy="307777"/>
          </a:xfrm>
          <a:prstGeom prst="rect">
            <a:avLst/>
          </a:prstGeom>
          <a:noFill/>
        </p:spPr>
        <p:txBody>
          <a:bodyPr wrap="square" rtlCol="0">
            <a:spAutoFit/>
          </a:bodyPr>
          <a:lstStyle/>
          <a:p>
            <a:r>
              <a:rPr lang="de-DE" sz="1400" dirty="0"/>
              <a:t>Frequency: 28Hz</a:t>
            </a:r>
            <a:endParaRPr lang="en-GB" sz="1400" dirty="0"/>
          </a:p>
        </p:txBody>
      </p:sp>
      <p:sp>
        <p:nvSpPr>
          <p:cNvPr id="25" name="24 CuadroTexto"/>
          <p:cNvSpPr txBox="1"/>
          <p:nvPr/>
        </p:nvSpPr>
        <p:spPr>
          <a:xfrm>
            <a:off x="4685434" y="853395"/>
            <a:ext cx="4217045" cy="307777"/>
          </a:xfrm>
          <a:prstGeom prst="rect">
            <a:avLst/>
          </a:prstGeom>
          <a:noFill/>
        </p:spPr>
        <p:txBody>
          <a:bodyPr wrap="square" rtlCol="0">
            <a:spAutoFit/>
          </a:bodyPr>
          <a:lstStyle/>
          <a:p>
            <a:r>
              <a:rPr lang="de-DE" sz="1400" dirty="0" err="1"/>
              <a:t>Attenuation</a:t>
            </a:r>
            <a:r>
              <a:rPr lang="de-DE" sz="1400" dirty="0"/>
              <a:t>&lt;1E-4 for 1keV - 1MeV Neutrons</a:t>
            </a:r>
            <a:endParaRPr lang="en-GB" sz="1400" dirty="0"/>
          </a:p>
        </p:txBody>
      </p:sp>
    </p:spTree>
    <p:extLst>
      <p:ext uri="{BB962C8B-B14F-4D97-AF65-F5344CB8AC3E}">
        <p14:creationId xmlns:p14="http://schemas.microsoft.com/office/powerpoint/2010/main" val="176998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18</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223555"/>
            <a:ext cx="3857979" cy="4971869"/>
          </a:xfrm>
          <a:prstGeom prst="rect">
            <a:avLst/>
          </a:prstGeom>
        </p:spPr>
      </p:pic>
      <p:sp>
        <p:nvSpPr>
          <p:cNvPr id="17" name="Rechteck 10"/>
          <p:cNvSpPr/>
          <p:nvPr/>
        </p:nvSpPr>
        <p:spPr>
          <a:xfrm>
            <a:off x="2768950" y="4988117"/>
            <a:ext cx="1264888" cy="276999"/>
          </a:xfrm>
          <a:prstGeom prst="rect">
            <a:avLst/>
          </a:prstGeom>
        </p:spPr>
        <p:txBody>
          <a:bodyPr wrap="square">
            <a:spAutoFit/>
          </a:bodyPr>
          <a:lstStyle/>
          <a:p>
            <a:pPr algn="ctr"/>
            <a:r>
              <a:rPr lang="de-DE" sz="1200" dirty="0"/>
              <a:t>Neutron Guide</a:t>
            </a:r>
          </a:p>
        </p:txBody>
      </p:sp>
      <p:sp>
        <p:nvSpPr>
          <p:cNvPr id="18" name="Rechteck 10"/>
          <p:cNvSpPr/>
          <p:nvPr/>
        </p:nvSpPr>
        <p:spPr>
          <a:xfrm>
            <a:off x="3060875" y="4428583"/>
            <a:ext cx="1264888" cy="276999"/>
          </a:xfrm>
          <a:prstGeom prst="rect">
            <a:avLst/>
          </a:prstGeom>
        </p:spPr>
        <p:txBody>
          <a:bodyPr wrap="square">
            <a:spAutoFit/>
          </a:bodyPr>
          <a:lstStyle/>
          <a:p>
            <a:pPr algn="ctr"/>
            <a:r>
              <a:rPr lang="de-DE" sz="1200" dirty="0"/>
              <a:t>Shutter Block</a:t>
            </a:r>
          </a:p>
        </p:txBody>
      </p:sp>
      <p:cxnSp>
        <p:nvCxnSpPr>
          <p:cNvPr id="20" name="19 Conector recto de flecha"/>
          <p:cNvCxnSpPr/>
          <p:nvPr/>
        </p:nvCxnSpPr>
        <p:spPr bwMode="auto">
          <a:xfrm flipV="1">
            <a:off x="2971800" y="4019009"/>
            <a:ext cx="266700" cy="9858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21 Conector recto de flecha"/>
          <p:cNvCxnSpPr/>
          <p:nvPr/>
        </p:nvCxnSpPr>
        <p:spPr bwMode="auto">
          <a:xfrm flipH="1" flipV="1">
            <a:off x="3600450" y="3886682"/>
            <a:ext cx="128588" cy="5419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2 CuadroTexto"/>
          <p:cNvSpPr txBox="1"/>
          <p:nvPr/>
        </p:nvSpPr>
        <p:spPr>
          <a:xfrm>
            <a:off x="4741817" y="1201783"/>
            <a:ext cx="4140926" cy="4555093"/>
          </a:xfrm>
          <a:prstGeom prst="rect">
            <a:avLst/>
          </a:prstGeom>
          <a:noFill/>
        </p:spPr>
        <p:txBody>
          <a:bodyPr wrap="square" rtlCol="0">
            <a:spAutoFit/>
          </a:bodyPr>
          <a:lstStyle/>
          <a:p>
            <a:r>
              <a:rPr lang="en-GB" sz="1400" u="sng" dirty="0"/>
              <a:t>Heavy Shutter  requirements</a:t>
            </a:r>
            <a:r>
              <a:rPr lang="en-GB" sz="1200" dirty="0"/>
              <a:t>:</a:t>
            </a:r>
          </a:p>
          <a:p>
            <a:endParaRPr lang="en-GB" sz="1200" dirty="0"/>
          </a:p>
          <a:p>
            <a:pPr marL="171450" indent="-171450">
              <a:buFont typeface="Arial" panose="020B0604020202020204" pitchFamily="34" charset="0"/>
              <a:buChar char="•"/>
            </a:pPr>
            <a:r>
              <a:rPr lang="en-US" sz="1200" dirty="0"/>
              <a:t>The basic requirement is to have </a:t>
            </a:r>
            <a:r>
              <a:rPr lang="en-US" sz="1200" b="1" dirty="0"/>
              <a:t>3µSv/h inside the cave and 25µSv/h in the Chopper Pit for the FOC5 </a:t>
            </a:r>
            <a:endParaRPr lang="en-GB" sz="1200" dirty="0"/>
          </a:p>
          <a:p>
            <a:pPr marL="171450" indent="-171450">
              <a:buFont typeface="Arial" panose="020B0604020202020204" pitchFamily="34" charset="0"/>
              <a:buChar char="•"/>
            </a:pPr>
            <a:r>
              <a:rPr lang="en-US" sz="1200" dirty="0"/>
              <a:t>Design life &gt;15yrs</a:t>
            </a:r>
          </a:p>
          <a:p>
            <a:pPr marL="171450" indent="-171450">
              <a:buFont typeface="Arial" panose="020B0604020202020204" pitchFamily="34" charset="0"/>
              <a:buChar char="•"/>
            </a:pPr>
            <a:r>
              <a:rPr lang="en-US" sz="1200" dirty="0"/>
              <a:t>Service interval &gt;5 years</a:t>
            </a:r>
          </a:p>
          <a:p>
            <a:pPr marL="171450" indent="-171450">
              <a:buFont typeface="Arial" panose="020B0604020202020204" pitchFamily="34" charset="0"/>
              <a:buChar char="•"/>
            </a:pPr>
            <a:r>
              <a:rPr lang="en-US" sz="1200" dirty="0"/>
              <a:t>Reliability &gt;98% (measured over 100 days of beam distribution)</a:t>
            </a:r>
          </a:p>
          <a:p>
            <a:pPr marL="171450" indent="-171450">
              <a:buFont typeface="Arial" panose="020B0604020202020204" pitchFamily="34" charset="0"/>
              <a:buChar char="•"/>
            </a:pPr>
            <a:r>
              <a:rPr lang="en-US" sz="1200" dirty="0"/>
              <a:t>Construction materials shall be selected to achieve activation to levels compatible with access requirements (in the bunker), and instrument maintenance strategies. (i.e. levels comparable or lower than the activation of the current bunker rear wall).</a:t>
            </a:r>
          </a:p>
          <a:p>
            <a:pPr marL="171450" indent="-171450">
              <a:buFont typeface="Arial" panose="020B0604020202020204" pitchFamily="34" charset="0"/>
              <a:buChar char="•"/>
            </a:pPr>
            <a:r>
              <a:rPr lang="en-US" sz="1200" dirty="0"/>
              <a:t>Material selection and construction compatible with facility requirements for decommissioning and disposal of activated equipment (i.e. level of activation, size of components compatible with disposal casks).</a:t>
            </a:r>
          </a:p>
          <a:p>
            <a:pPr marL="171450" indent="-171450">
              <a:buFont typeface="Arial" panose="020B0604020202020204" pitchFamily="34" charset="0"/>
              <a:buChar char="•"/>
            </a:pPr>
            <a:r>
              <a:rPr lang="en-US" sz="1200" dirty="0"/>
              <a:t>Designed for 'hands on' serviceable within 30 days of beam off (full power) if service interval &lt;15years.</a:t>
            </a:r>
          </a:p>
          <a:p>
            <a:pPr marL="171450" indent="-171450">
              <a:buFont typeface="Arial" panose="020B0604020202020204" pitchFamily="34" charset="0"/>
              <a:buChar char="•"/>
            </a:pPr>
            <a:r>
              <a:rPr lang="en-US" sz="1200" dirty="0"/>
              <a:t>Serviceability in-situ strongly preferred.</a:t>
            </a:r>
          </a:p>
          <a:p>
            <a:pPr marL="171450" indent="-171450">
              <a:buFont typeface="Arial" panose="020B0604020202020204" pitchFamily="34" charset="0"/>
              <a:buChar char="•"/>
            </a:pPr>
            <a:r>
              <a:rPr lang="en-US" sz="1200" dirty="0"/>
              <a:t>Installed mass &lt;17t.</a:t>
            </a:r>
          </a:p>
          <a:p>
            <a:pPr marL="171450" indent="-171450">
              <a:buFont typeface="Arial" panose="020B0604020202020204" pitchFamily="34" charset="0"/>
              <a:buChar char="•"/>
            </a:pPr>
            <a:r>
              <a:rPr lang="en-US" sz="1200" dirty="0"/>
              <a:t>Closing time after close command should be less than 2 minutes.</a:t>
            </a:r>
          </a:p>
          <a:p>
            <a:endParaRPr lang="en-GB" sz="1200" dirty="0"/>
          </a:p>
        </p:txBody>
      </p:sp>
      <p:sp>
        <p:nvSpPr>
          <p:cNvPr id="11" name="Rechteck 10"/>
          <p:cNvSpPr/>
          <p:nvPr/>
        </p:nvSpPr>
        <p:spPr>
          <a:xfrm>
            <a:off x="1004394" y="719905"/>
            <a:ext cx="2903420" cy="461665"/>
          </a:xfrm>
          <a:prstGeom prst="rect">
            <a:avLst/>
          </a:prstGeom>
        </p:spPr>
        <p:txBody>
          <a:bodyPr wrap="square">
            <a:spAutoFit/>
          </a:bodyPr>
          <a:lstStyle/>
          <a:p>
            <a:pPr algn="ctr"/>
            <a:r>
              <a:rPr lang="de-DE" sz="2400" dirty="0"/>
              <a:t>Heavy Shutter</a:t>
            </a:r>
          </a:p>
        </p:txBody>
      </p:sp>
    </p:spTree>
    <p:extLst>
      <p:ext uri="{BB962C8B-B14F-4D97-AF65-F5344CB8AC3E}">
        <p14:creationId xmlns:p14="http://schemas.microsoft.com/office/powerpoint/2010/main" val="382392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19</a:t>
            </a:fld>
            <a:endParaRPr lang="en-US"/>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914" y="1983377"/>
            <a:ext cx="4572000" cy="2571750"/>
          </a:xfrm>
          <a:prstGeom prst="rect">
            <a:avLst/>
          </a:prstGeom>
        </p:spPr>
      </p:pic>
      <p:sp>
        <p:nvSpPr>
          <p:cNvPr id="8" name="Rechteck 10"/>
          <p:cNvSpPr/>
          <p:nvPr/>
        </p:nvSpPr>
        <p:spPr>
          <a:xfrm>
            <a:off x="6305550" y="1704845"/>
            <a:ext cx="1622656" cy="276999"/>
          </a:xfrm>
          <a:prstGeom prst="rect">
            <a:avLst/>
          </a:prstGeom>
        </p:spPr>
        <p:txBody>
          <a:bodyPr wrap="square">
            <a:spAutoFit/>
          </a:bodyPr>
          <a:lstStyle/>
          <a:p>
            <a:pPr algn="ctr"/>
            <a:r>
              <a:rPr lang="de-DE" sz="1200" dirty="0"/>
              <a:t>Pneumatic Actuator</a:t>
            </a:r>
          </a:p>
        </p:txBody>
      </p:sp>
      <p:cxnSp>
        <p:nvCxnSpPr>
          <p:cNvPr id="9" name="8 Conector recto de flecha"/>
          <p:cNvCxnSpPr/>
          <p:nvPr/>
        </p:nvCxnSpPr>
        <p:spPr bwMode="auto">
          <a:xfrm flipH="1">
            <a:off x="6200775" y="1905644"/>
            <a:ext cx="228600" cy="29463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hteck 10"/>
          <p:cNvSpPr/>
          <p:nvPr/>
        </p:nvSpPr>
        <p:spPr>
          <a:xfrm>
            <a:off x="4905375" y="3924170"/>
            <a:ext cx="1622656" cy="276999"/>
          </a:xfrm>
          <a:prstGeom prst="rect">
            <a:avLst/>
          </a:prstGeom>
        </p:spPr>
        <p:txBody>
          <a:bodyPr wrap="square">
            <a:spAutoFit/>
          </a:bodyPr>
          <a:lstStyle/>
          <a:p>
            <a:pPr algn="ctr"/>
            <a:r>
              <a:rPr lang="de-DE" sz="1200" dirty="0"/>
              <a:t>Shock Absorbers</a:t>
            </a:r>
          </a:p>
        </p:txBody>
      </p:sp>
      <p:cxnSp>
        <p:nvCxnSpPr>
          <p:cNvPr id="12" name="11 Conector recto de flecha"/>
          <p:cNvCxnSpPr/>
          <p:nvPr/>
        </p:nvCxnSpPr>
        <p:spPr bwMode="auto">
          <a:xfrm flipV="1">
            <a:off x="6315075" y="3269252"/>
            <a:ext cx="342900" cy="8168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Rechteck 10"/>
          <p:cNvSpPr/>
          <p:nvPr/>
        </p:nvSpPr>
        <p:spPr>
          <a:xfrm>
            <a:off x="7350124" y="2390645"/>
            <a:ext cx="1285875" cy="461665"/>
          </a:xfrm>
          <a:prstGeom prst="rect">
            <a:avLst/>
          </a:prstGeom>
        </p:spPr>
        <p:txBody>
          <a:bodyPr wrap="square">
            <a:spAutoFit/>
          </a:bodyPr>
          <a:lstStyle/>
          <a:p>
            <a:pPr algn="r"/>
            <a:r>
              <a:rPr lang="de-DE" sz="1200" dirty="0"/>
              <a:t>Non-lubricated plain bearings</a:t>
            </a:r>
          </a:p>
        </p:txBody>
      </p:sp>
      <p:cxnSp>
        <p:nvCxnSpPr>
          <p:cNvPr id="15" name="14 Conector recto de flecha"/>
          <p:cNvCxnSpPr/>
          <p:nvPr/>
        </p:nvCxnSpPr>
        <p:spPr bwMode="auto">
          <a:xfrm>
            <a:off x="8562975" y="2733675"/>
            <a:ext cx="200025" cy="6953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9"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223555"/>
            <a:ext cx="3857979" cy="4971869"/>
          </a:xfrm>
          <a:prstGeom prst="rect">
            <a:avLst/>
          </a:prstGeom>
        </p:spPr>
      </p:pic>
      <p:sp>
        <p:nvSpPr>
          <p:cNvPr id="21" name="Rechteck 10"/>
          <p:cNvSpPr/>
          <p:nvPr/>
        </p:nvSpPr>
        <p:spPr>
          <a:xfrm>
            <a:off x="2768950" y="4988117"/>
            <a:ext cx="1264888" cy="276999"/>
          </a:xfrm>
          <a:prstGeom prst="rect">
            <a:avLst/>
          </a:prstGeom>
        </p:spPr>
        <p:txBody>
          <a:bodyPr wrap="square">
            <a:spAutoFit/>
          </a:bodyPr>
          <a:lstStyle/>
          <a:p>
            <a:pPr algn="ctr"/>
            <a:r>
              <a:rPr lang="de-DE" sz="1200" dirty="0"/>
              <a:t>Neutron Guide</a:t>
            </a:r>
          </a:p>
        </p:txBody>
      </p:sp>
      <p:sp>
        <p:nvSpPr>
          <p:cNvPr id="23" name="Rechteck 10"/>
          <p:cNvSpPr/>
          <p:nvPr/>
        </p:nvSpPr>
        <p:spPr>
          <a:xfrm>
            <a:off x="3060875" y="4428583"/>
            <a:ext cx="1264888" cy="276999"/>
          </a:xfrm>
          <a:prstGeom prst="rect">
            <a:avLst/>
          </a:prstGeom>
        </p:spPr>
        <p:txBody>
          <a:bodyPr wrap="square">
            <a:spAutoFit/>
          </a:bodyPr>
          <a:lstStyle/>
          <a:p>
            <a:pPr algn="ctr"/>
            <a:r>
              <a:rPr lang="de-DE" sz="1200" dirty="0"/>
              <a:t>Shutter Block</a:t>
            </a:r>
          </a:p>
        </p:txBody>
      </p:sp>
      <p:cxnSp>
        <p:nvCxnSpPr>
          <p:cNvPr id="24" name="23 Conector recto de flecha"/>
          <p:cNvCxnSpPr/>
          <p:nvPr/>
        </p:nvCxnSpPr>
        <p:spPr bwMode="auto">
          <a:xfrm flipV="1">
            <a:off x="2971800" y="4019009"/>
            <a:ext cx="266700" cy="9858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24 Conector recto de flecha"/>
          <p:cNvCxnSpPr/>
          <p:nvPr/>
        </p:nvCxnSpPr>
        <p:spPr bwMode="auto">
          <a:xfrm flipH="1" flipV="1">
            <a:off x="3600450" y="3886682"/>
            <a:ext cx="128588" cy="5419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Rechteck 10"/>
          <p:cNvSpPr/>
          <p:nvPr/>
        </p:nvSpPr>
        <p:spPr>
          <a:xfrm>
            <a:off x="1004394" y="719905"/>
            <a:ext cx="2903420" cy="461665"/>
          </a:xfrm>
          <a:prstGeom prst="rect">
            <a:avLst/>
          </a:prstGeom>
        </p:spPr>
        <p:txBody>
          <a:bodyPr wrap="square">
            <a:spAutoFit/>
          </a:bodyPr>
          <a:lstStyle/>
          <a:p>
            <a:pPr algn="ctr"/>
            <a:r>
              <a:rPr lang="de-DE" sz="2400" dirty="0"/>
              <a:t>Heavy Shutter</a:t>
            </a:r>
          </a:p>
        </p:txBody>
      </p:sp>
    </p:spTree>
    <p:extLst>
      <p:ext uri="{BB962C8B-B14F-4D97-AF65-F5344CB8AC3E}">
        <p14:creationId xmlns:p14="http://schemas.microsoft.com/office/powerpoint/2010/main" val="1889767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a:xfrm>
            <a:off x="508000" y="1627655"/>
            <a:ext cx="8128000" cy="4470400"/>
          </a:xfrm>
        </p:spPr>
        <p:txBody>
          <a:bodyPr/>
          <a:lstStyle/>
          <a:p>
            <a:pPr>
              <a:spcAft>
                <a:spcPts val="1200"/>
              </a:spcAft>
            </a:pPr>
            <a:r>
              <a:rPr lang="en-US" sz="2400" dirty="0"/>
              <a:t>ODIN </a:t>
            </a:r>
            <a:r>
              <a:rPr lang="de-DE" sz="2400" dirty="0"/>
              <a:t>Technical Design update in Bunker</a:t>
            </a:r>
          </a:p>
          <a:p>
            <a:pPr lvl="1">
              <a:spcAft>
                <a:spcPts val="1200"/>
              </a:spcAft>
            </a:pPr>
            <a:r>
              <a:rPr lang="de-DE" sz="2400" dirty="0"/>
              <a:t>WFMC</a:t>
            </a:r>
          </a:p>
          <a:p>
            <a:pPr lvl="1">
              <a:spcAft>
                <a:spcPts val="1200"/>
              </a:spcAft>
            </a:pPr>
            <a:r>
              <a:rPr lang="de-DE" sz="2400" dirty="0"/>
              <a:t>T0 </a:t>
            </a:r>
            <a:r>
              <a:rPr lang="de-DE" sz="2400" dirty="0" err="1"/>
              <a:t>Chopper</a:t>
            </a:r>
            <a:endParaRPr lang="de-DE" sz="2400" dirty="0"/>
          </a:p>
          <a:p>
            <a:pPr lvl="1">
              <a:spcAft>
                <a:spcPts val="1200"/>
              </a:spcAft>
            </a:pPr>
            <a:r>
              <a:rPr lang="de-DE" sz="2400" dirty="0"/>
              <a:t>Heavy </a:t>
            </a:r>
            <a:r>
              <a:rPr lang="de-DE" sz="2400" dirty="0" err="1"/>
              <a:t>Shutter</a:t>
            </a:r>
            <a:endParaRPr lang="de-DE" sz="2400" dirty="0"/>
          </a:p>
          <a:p>
            <a:pPr>
              <a:spcAft>
                <a:spcPts val="1200"/>
              </a:spcAft>
            </a:pPr>
            <a:r>
              <a:rPr lang="en-US" sz="2400" dirty="0"/>
              <a:t>ODIN </a:t>
            </a:r>
            <a:r>
              <a:rPr lang="de-DE" sz="2400" dirty="0"/>
              <a:t>Technical Design update outside </a:t>
            </a:r>
            <a:r>
              <a:rPr lang="de-DE" sz="2400" dirty="0" err="1"/>
              <a:t>the</a:t>
            </a:r>
            <a:r>
              <a:rPr lang="de-DE" sz="2400" dirty="0"/>
              <a:t> Bunker</a:t>
            </a:r>
            <a:endParaRPr lang="en-US" sz="2400" dirty="0"/>
          </a:p>
          <a:p>
            <a:pPr lvl="1">
              <a:spcAft>
                <a:spcPts val="1200"/>
              </a:spcAft>
            </a:pPr>
            <a:r>
              <a:rPr lang="en-US" sz="2400" dirty="0"/>
              <a:t>Cave – MCNP Results - Technical design</a:t>
            </a:r>
          </a:p>
          <a:p>
            <a:pPr lvl="1">
              <a:spcAft>
                <a:spcPts val="1200"/>
              </a:spcAft>
            </a:pPr>
            <a:r>
              <a:rPr lang="en-US" sz="2400" dirty="0"/>
              <a:t>Control Hutch</a:t>
            </a:r>
          </a:p>
          <a:p>
            <a:pPr lvl="1">
              <a:spcAft>
                <a:spcPts val="1200"/>
              </a:spcAft>
            </a:pPr>
            <a:r>
              <a:rPr lang="en-US" sz="2400" dirty="0"/>
              <a:t>Neutron guide Shielding interface</a:t>
            </a:r>
          </a:p>
          <a:p>
            <a:pPr lvl="1">
              <a:spcAft>
                <a:spcPts val="1200"/>
              </a:spcAft>
            </a:pPr>
            <a:endParaRPr lang="en-US" sz="2400" dirty="0"/>
          </a:p>
        </p:txBody>
      </p:sp>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dirty="0"/>
              <a:t>ODIN STAP Meeting</a:t>
            </a:r>
          </a:p>
        </p:txBody>
      </p:sp>
      <p:sp>
        <p:nvSpPr>
          <p:cNvPr id="6" name="Slide Number Placeholder 5"/>
          <p:cNvSpPr>
            <a:spLocks noGrp="1"/>
          </p:cNvSpPr>
          <p:nvPr>
            <p:ph type="sldNum" sz="quarter" idx="12"/>
          </p:nvPr>
        </p:nvSpPr>
        <p:spPr/>
        <p:txBody>
          <a:bodyPr/>
          <a:lstStyle/>
          <a:p>
            <a:fld id="{E8A1288F-6C5F-6A48-B6D2-5A150C02608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20</a:t>
            </a:fld>
            <a:endParaRPr lang="en-US"/>
          </a:p>
        </p:txBody>
      </p:sp>
      <p:sp>
        <p:nvSpPr>
          <p:cNvPr id="9" name="Title 1">
            <a:extLst>
              <a:ext uri="{FF2B5EF4-FFF2-40B4-BE49-F238E27FC236}">
                <a16:creationId xmlns:a16="http://schemas.microsoft.com/office/drawing/2014/main" id="{E60AD931-C730-AF48-B789-72B0F8F4B4B2}"/>
              </a:ext>
            </a:extLst>
          </p:cNvPr>
          <p:cNvSpPr>
            <a:spLocks noGrp="1"/>
          </p:cNvSpPr>
          <p:nvPr>
            <p:ph type="title"/>
          </p:nvPr>
        </p:nvSpPr>
        <p:spPr>
          <a:xfrm>
            <a:off x="508000" y="849790"/>
            <a:ext cx="8128000" cy="601538"/>
          </a:xfrm>
        </p:spPr>
        <p:txBody>
          <a:bodyPr/>
          <a:lstStyle/>
          <a:p>
            <a:r>
              <a:rPr lang="en-US" dirty="0"/>
              <a:t>Instrument design outside the Bunker</a:t>
            </a:r>
          </a:p>
        </p:txBody>
      </p:sp>
      <p:sp>
        <p:nvSpPr>
          <p:cNvPr id="11" name="Rechteck 10"/>
          <p:cNvSpPr/>
          <p:nvPr/>
        </p:nvSpPr>
        <p:spPr>
          <a:xfrm>
            <a:off x="508000" y="1608300"/>
            <a:ext cx="7277463" cy="3108543"/>
          </a:xfrm>
          <a:prstGeom prst="rect">
            <a:avLst/>
          </a:prstGeom>
        </p:spPr>
        <p:txBody>
          <a:bodyPr wrap="square">
            <a:spAutoFit/>
          </a:bodyPr>
          <a:lstStyle/>
          <a:p>
            <a:r>
              <a:rPr lang="en-US" sz="2400" dirty="0"/>
              <a:t>Cave:</a:t>
            </a:r>
          </a:p>
          <a:p>
            <a:r>
              <a:rPr lang="en-US" sz="2000" dirty="0"/>
              <a:t> </a:t>
            </a:r>
          </a:p>
          <a:p>
            <a:r>
              <a:rPr lang="en-US" sz="1600" b="1" dirty="0"/>
              <a:t>Radiation Requirements:</a:t>
            </a:r>
          </a:p>
          <a:p>
            <a:r>
              <a:rPr lang="en-US" sz="2000" dirty="0"/>
              <a:t> </a:t>
            </a:r>
          </a:p>
          <a:p>
            <a:pPr marL="342900" indent="-342900">
              <a:buFont typeface="Arial" panose="020B0604020202020204" pitchFamily="34" charset="0"/>
              <a:buChar char="•"/>
            </a:pPr>
            <a:r>
              <a:rPr lang="en-US" sz="1600" dirty="0"/>
              <a:t>Walls 3µSv/h. Roof 25 µ</a:t>
            </a:r>
            <a:r>
              <a:rPr lang="en-US" sz="1600" dirty="0" err="1"/>
              <a:t>Sv</a:t>
            </a:r>
            <a:r>
              <a:rPr lang="en-US" sz="1600" dirty="0"/>
              <a:t>/h</a:t>
            </a:r>
          </a:p>
          <a:p>
            <a:pPr marL="342900" indent="-342900">
              <a:buFont typeface="Arial" panose="020B0604020202020204" pitchFamily="34" charset="0"/>
              <a:buChar char="•"/>
            </a:pPr>
            <a:r>
              <a:rPr lang="en-US" sz="1600" dirty="0"/>
              <a:t>Safety factor by ESS: 2</a:t>
            </a:r>
          </a:p>
          <a:p>
            <a:pPr marL="342900" indent="-342900">
              <a:buFont typeface="Arial" panose="020B0604020202020204" pitchFamily="34" charset="0"/>
              <a:buChar char="•"/>
            </a:pPr>
            <a:r>
              <a:rPr lang="en-US" sz="1600" dirty="0"/>
              <a:t>Requires surface detectors of all walls and roof</a:t>
            </a:r>
          </a:p>
          <a:p>
            <a:pPr marL="342900" indent="-342900">
              <a:buFont typeface="Arial" panose="020B0604020202020204" pitchFamily="34" charset="0"/>
              <a:buChar char="•"/>
            </a:pPr>
            <a:r>
              <a:rPr lang="en-US" sz="1600" dirty="0"/>
              <a:t>Operational Scenarios: Steel sample and water sample in experimental cave. </a:t>
            </a:r>
            <a:r>
              <a:rPr lang="en-US" sz="1600" dirty="0" err="1"/>
              <a:t>Gd</a:t>
            </a:r>
            <a:r>
              <a:rPr lang="en-US" sz="1600" dirty="0"/>
              <a:t> slice (2mm) (grating interferometer)</a:t>
            </a:r>
          </a:p>
          <a:p>
            <a:pPr marL="342900" indent="-342900">
              <a:buFont typeface="Arial" panose="020B0604020202020204" pitchFamily="34" charset="0"/>
              <a:buChar char="•"/>
            </a:pPr>
            <a:r>
              <a:rPr lang="en-US" sz="1600" dirty="0"/>
              <a:t>Worst case scenarios: Cd (2mm) in optical or experimental cave</a:t>
            </a:r>
          </a:p>
          <a:p>
            <a:endParaRPr lang="en-US" sz="2000" dirty="0"/>
          </a:p>
        </p:txBody>
      </p:sp>
    </p:spTree>
    <p:extLst>
      <p:ext uri="{BB962C8B-B14F-4D97-AF65-F5344CB8AC3E}">
        <p14:creationId xmlns:p14="http://schemas.microsoft.com/office/powerpoint/2010/main" val="14024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62" y="2008827"/>
            <a:ext cx="68103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21</a:t>
            </a:fld>
            <a:endParaRPr lang="en-US"/>
          </a:p>
        </p:txBody>
      </p:sp>
      <p:sp>
        <p:nvSpPr>
          <p:cNvPr id="10" name="Rechteck 9"/>
          <p:cNvSpPr/>
          <p:nvPr/>
        </p:nvSpPr>
        <p:spPr>
          <a:xfrm>
            <a:off x="508000" y="688876"/>
            <a:ext cx="6070737" cy="400110"/>
          </a:xfrm>
          <a:prstGeom prst="rect">
            <a:avLst/>
          </a:prstGeom>
        </p:spPr>
        <p:txBody>
          <a:bodyPr wrap="square">
            <a:spAutoFit/>
          </a:bodyPr>
          <a:lstStyle/>
          <a:p>
            <a:r>
              <a:rPr lang="en-US" sz="2000" dirty="0"/>
              <a:t>Cave: MCNP Results: Version “L”</a:t>
            </a:r>
            <a:endParaRPr lang="de-DE" sz="2000" dirty="0"/>
          </a:p>
        </p:txBody>
      </p:sp>
      <p:cxnSp>
        <p:nvCxnSpPr>
          <p:cNvPr id="3" name="Gerade Verbindung mit Pfeil 2"/>
          <p:cNvCxnSpPr/>
          <p:nvPr/>
        </p:nvCxnSpPr>
        <p:spPr bwMode="auto">
          <a:xfrm>
            <a:off x="1986114" y="1885405"/>
            <a:ext cx="5005236"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8" name="Gerade Verbindung mit Pfeil 7"/>
          <p:cNvCxnSpPr/>
          <p:nvPr/>
        </p:nvCxnSpPr>
        <p:spPr bwMode="auto">
          <a:xfrm flipV="1">
            <a:off x="8277637" y="2260600"/>
            <a:ext cx="0" cy="252398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3" name="Gerade Verbindung mit Pfeil 12"/>
          <p:cNvCxnSpPr/>
          <p:nvPr/>
        </p:nvCxnSpPr>
        <p:spPr bwMode="auto">
          <a:xfrm flipH="1" flipV="1">
            <a:off x="7792902" y="2434349"/>
            <a:ext cx="4355" cy="220729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5" name="Gerade Verbindung mit Pfeil 14"/>
          <p:cNvCxnSpPr/>
          <p:nvPr/>
        </p:nvCxnSpPr>
        <p:spPr bwMode="auto">
          <a:xfrm>
            <a:off x="2133600" y="2163205"/>
            <a:ext cx="696686" cy="2177"/>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7" name="Gerade Verbindung mit Pfeil 16"/>
          <p:cNvCxnSpPr/>
          <p:nvPr/>
        </p:nvCxnSpPr>
        <p:spPr bwMode="auto">
          <a:xfrm>
            <a:off x="2971800" y="2161028"/>
            <a:ext cx="3857625"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8" name="Textfeld 17"/>
          <p:cNvSpPr txBox="1"/>
          <p:nvPr/>
        </p:nvSpPr>
        <p:spPr>
          <a:xfrm>
            <a:off x="4210595" y="1660417"/>
            <a:ext cx="570411" cy="246221"/>
          </a:xfrm>
          <a:prstGeom prst="rect">
            <a:avLst/>
          </a:prstGeom>
          <a:noFill/>
        </p:spPr>
        <p:txBody>
          <a:bodyPr wrap="square" rtlCol="0">
            <a:spAutoFit/>
          </a:bodyPr>
          <a:lstStyle/>
          <a:p>
            <a:r>
              <a:rPr lang="de-DE" sz="1000" dirty="0"/>
              <a:t>18m</a:t>
            </a:r>
          </a:p>
        </p:txBody>
      </p:sp>
      <p:sp>
        <p:nvSpPr>
          <p:cNvPr id="19" name="Textfeld 18"/>
          <p:cNvSpPr txBox="1"/>
          <p:nvPr/>
        </p:nvSpPr>
        <p:spPr>
          <a:xfrm>
            <a:off x="2305421" y="1946421"/>
            <a:ext cx="570411" cy="246221"/>
          </a:xfrm>
          <a:prstGeom prst="rect">
            <a:avLst/>
          </a:prstGeom>
          <a:noFill/>
        </p:spPr>
        <p:txBody>
          <a:bodyPr wrap="square" rtlCol="0">
            <a:spAutoFit/>
          </a:bodyPr>
          <a:lstStyle/>
          <a:p>
            <a:r>
              <a:rPr lang="de-DE" sz="1000" dirty="0"/>
              <a:t>2.4m</a:t>
            </a:r>
          </a:p>
        </p:txBody>
      </p:sp>
      <p:sp>
        <p:nvSpPr>
          <p:cNvPr id="20" name="Textfeld 19"/>
          <p:cNvSpPr txBox="1"/>
          <p:nvPr/>
        </p:nvSpPr>
        <p:spPr>
          <a:xfrm>
            <a:off x="4177766" y="1946342"/>
            <a:ext cx="570411" cy="246221"/>
          </a:xfrm>
          <a:prstGeom prst="rect">
            <a:avLst/>
          </a:prstGeom>
          <a:noFill/>
        </p:spPr>
        <p:txBody>
          <a:bodyPr wrap="square" rtlCol="0">
            <a:spAutoFit/>
          </a:bodyPr>
          <a:lstStyle/>
          <a:p>
            <a:r>
              <a:rPr lang="de-DE" sz="1000" dirty="0"/>
              <a:t>13.6m</a:t>
            </a:r>
          </a:p>
        </p:txBody>
      </p:sp>
      <p:sp>
        <p:nvSpPr>
          <p:cNvPr id="21" name="Textfeld 20"/>
          <p:cNvSpPr txBox="1"/>
          <p:nvPr/>
        </p:nvSpPr>
        <p:spPr>
          <a:xfrm>
            <a:off x="7733440" y="3300300"/>
            <a:ext cx="570411" cy="246221"/>
          </a:xfrm>
          <a:prstGeom prst="rect">
            <a:avLst/>
          </a:prstGeom>
          <a:noFill/>
        </p:spPr>
        <p:txBody>
          <a:bodyPr wrap="square" rtlCol="0">
            <a:spAutoFit/>
          </a:bodyPr>
          <a:lstStyle/>
          <a:p>
            <a:r>
              <a:rPr lang="de-DE" sz="1000" dirty="0"/>
              <a:t>7m</a:t>
            </a:r>
          </a:p>
        </p:txBody>
      </p:sp>
      <p:sp>
        <p:nvSpPr>
          <p:cNvPr id="22" name="Textfeld 21"/>
          <p:cNvSpPr txBox="1"/>
          <p:nvPr/>
        </p:nvSpPr>
        <p:spPr>
          <a:xfrm>
            <a:off x="8215539" y="3295968"/>
            <a:ext cx="570411" cy="246221"/>
          </a:xfrm>
          <a:prstGeom prst="rect">
            <a:avLst/>
          </a:prstGeom>
          <a:noFill/>
        </p:spPr>
        <p:txBody>
          <a:bodyPr wrap="square" rtlCol="0">
            <a:spAutoFit/>
          </a:bodyPr>
          <a:lstStyle/>
          <a:p>
            <a:r>
              <a:rPr lang="de-DE" sz="1000" dirty="0"/>
              <a:t>8.2m</a:t>
            </a:r>
          </a:p>
        </p:txBody>
      </p:sp>
      <p:cxnSp>
        <p:nvCxnSpPr>
          <p:cNvPr id="24" name="Gerade Verbindung mit Pfeil 23"/>
          <p:cNvCxnSpPr/>
          <p:nvPr/>
        </p:nvCxnSpPr>
        <p:spPr bwMode="auto">
          <a:xfrm>
            <a:off x="3918857" y="4524103"/>
            <a:ext cx="919843"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25" name="Textfeld 24"/>
          <p:cNvSpPr txBox="1"/>
          <p:nvPr/>
        </p:nvSpPr>
        <p:spPr>
          <a:xfrm>
            <a:off x="4223510" y="4332364"/>
            <a:ext cx="438987" cy="246221"/>
          </a:xfrm>
          <a:prstGeom prst="rect">
            <a:avLst/>
          </a:prstGeom>
          <a:noFill/>
        </p:spPr>
        <p:txBody>
          <a:bodyPr wrap="square" rtlCol="0">
            <a:spAutoFit/>
          </a:bodyPr>
          <a:lstStyle/>
          <a:p>
            <a:r>
              <a:rPr lang="de-DE" sz="1000" dirty="0"/>
              <a:t>3m</a:t>
            </a:r>
          </a:p>
        </p:txBody>
      </p:sp>
    </p:spTree>
    <p:extLst>
      <p:ext uri="{BB962C8B-B14F-4D97-AF65-F5344CB8AC3E}">
        <p14:creationId xmlns:p14="http://schemas.microsoft.com/office/powerpoint/2010/main" val="135629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800225"/>
            <a:ext cx="63531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22</a:t>
            </a:fld>
            <a:endParaRPr lang="en-US"/>
          </a:p>
        </p:txBody>
      </p:sp>
      <p:sp>
        <p:nvSpPr>
          <p:cNvPr id="10" name="Rechteck 9"/>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cxnSp>
        <p:nvCxnSpPr>
          <p:cNvPr id="7" name="Gerader Verbinder 6"/>
          <p:cNvCxnSpPr/>
          <p:nvPr/>
        </p:nvCxnSpPr>
        <p:spPr bwMode="auto">
          <a:xfrm>
            <a:off x="1276350" y="3356331"/>
            <a:ext cx="5485856" cy="1"/>
          </a:xfrm>
          <a:prstGeom prst="line">
            <a:avLst/>
          </a:prstGeom>
          <a:solidFill>
            <a:schemeClr val="accent1"/>
          </a:solidFill>
          <a:ln w="9525" cap="flat" cmpd="sng" algn="ctr">
            <a:solidFill>
              <a:schemeClr val="tx1"/>
            </a:solidFill>
            <a:prstDash val="lgDashDot"/>
            <a:round/>
            <a:headEnd type="none" w="med" len="med"/>
            <a:tailEnd type="none" w="med" len="med"/>
          </a:ln>
          <a:effectLst/>
        </p:spPr>
      </p:cxnSp>
      <p:cxnSp>
        <p:nvCxnSpPr>
          <p:cNvPr id="11" name="Gerade Verbindung mit Pfeil 10"/>
          <p:cNvCxnSpPr/>
          <p:nvPr/>
        </p:nvCxnSpPr>
        <p:spPr bwMode="auto">
          <a:xfrm flipV="1">
            <a:off x="4162697" y="3356332"/>
            <a:ext cx="0" cy="673221"/>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3" name="Textfeld 12"/>
          <p:cNvSpPr txBox="1"/>
          <p:nvPr/>
        </p:nvSpPr>
        <p:spPr>
          <a:xfrm>
            <a:off x="3605287" y="3553772"/>
            <a:ext cx="711835" cy="246221"/>
          </a:xfrm>
          <a:prstGeom prst="rect">
            <a:avLst/>
          </a:prstGeom>
          <a:noFill/>
        </p:spPr>
        <p:txBody>
          <a:bodyPr wrap="square" rtlCol="0">
            <a:spAutoFit/>
          </a:bodyPr>
          <a:lstStyle/>
          <a:p>
            <a:r>
              <a:rPr lang="de-DE" sz="1000" dirty="0"/>
              <a:t>2.137m</a:t>
            </a:r>
          </a:p>
        </p:txBody>
      </p:sp>
      <p:sp>
        <p:nvSpPr>
          <p:cNvPr id="14" name="Textfeld 13"/>
          <p:cNvSpPr txBox="1"/>
          <p:nvPr/>
        </p:nvSpPr>
        <p:spPr>
          <a:xfrm>
            <a:off x="3705565" y="3143451"/>
            <a:ext cx="711835" cy="246221"/>
          </a:xfrm>
          <a:prstGeom prst="rect">
            <a:avLst/>
          </a:prstGeom>
          <a:noFill/>
        </p:spPr>
        <p:txBody>
          <a:bodyPr wrap="square" rtlCol="0">
            <a:spAutoFit/>
          </a:bodyPr>
          <a:lstStyle/>
          <a:p>
            <a:r>
              <a:rPr lang="de-DE" sz="1000" dirty="0"/>
              <a:t>N- Beam</a:t>
            </a:r>
          </a:p>
        </p:txBody>
      </p:sp>
    </p:spTree>
    <p:extLst>
      <p:ext uri="{BB962C8B-B14F-4D97-AF65-F5344CB8AC3E}">
        <p14:creationId xmlns:p14="http://schemas.microsoft.com/office/powerpoint/2010/main" val="2728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23</a:t>
            </a:fld>
            <a:endParaRPr lang="en-US"/>
          </a:p>
        </p:txBody>
      </p:sp>
      <p:sp>
        <p:nvSpPr>
          <p:cNvPr id="10" name="Rechteck 9"/>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247917"/>
            <a:ext cx="5521779" cy="459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266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24</a:t>
            </a:fld>
            <a:endParaRPr lang="en-US"/>
          </a:p>
        </p:txBody>
      </p:sp>
      <p:sp>
        <p:nvSpPr>
          <p:cNvPr id="10" name="Rechteck 9"/>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266825"/>
            <a:ext cx="668655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380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25</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521" y="1217158"/>
            <a:ext cx="6048855" cy="497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099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26</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08" y="1810833"/>
            <a:ext cx="8837996" cy="396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4540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27</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285" y="1028699"/>
            <a:ext cx="5605463" cy="524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324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28</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848" y="1081088"/>
            <a:ext cx="5738947" cy="516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971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29</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47" y="1589038"/>
            <a:ext cx="7329483" cy="444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47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a:t>
            </a:fld>
            <a:endParaRPr lang="en-US"/>
          </a:p>
        </p:txBody>
      </p:sp>
      <p:sp>
        <p:nvSpPr>
          <p:cNvPr id="9" name="Title 1">
            <a:extLst>
              <a:ext uri="{FF2B5EF4-FFF2-40B4-BE49-F238E27FC236}">
                <a16:creationId xmlns:a16="http://schemas.microsoft.com/office/drawing/2014/main" id="{E60AD931-C730-AF48-B789-72B0F8F4B4B2}"/>
              </a:ext>
            </a:extLst>
          </p:cNvPr>
          <p:cNvSpPr>
            <a:spLocks noGrp="1"/>
          </p:cNvSpPr>
          <p:nvPr>
            <p:ph type="title"/>
          </p:nvPr>
        </p:nvSpPr>
        <p:spPr>
          <a:xfrm>
            <a:off x="508000" y="849790"/>
            <a:ext cx="8128000" cy="601538"/>
          </a:xfrm>
        </p:spPr>
        <p:txBody>
          <a:bodyPr/>
          <a:lstStyle/>
          <a:p>
            <a:r>
              <a:rPr lang="en-US" dirty="0"/>
              <a:t>Instrument design in Bunker</a:t>
            </a:r>
          </a:p>
        </p:txBody>
      </p:sp>
      <p:sp>
        <p:nvSpPr>
          <p:cNvPr id="11" name="Rechteck 10"/>
          <p:cNvSpPr/>
          <p:nvPr/>
        </p:nvSpPr>
        <p:spPr>
          <a:xfrm>
            <a:off x="6347334" y="2940248"/>
            <a:ext cx="1301696" cy="276999"/>
          </a:xfrm>
          <a:prstGeom prst="rect">
            <a:avLst/>
          </a:prstGeom>
        </p:spPr>
        <p:txBody>
          <a:bodyPr wrap="square">
            <a:spAutoFit/>
          </a:bodyPr>
          <a:lstStyle/>
          <a:p>
            <a:pPr algn="ctr"/>
            <a:r>
              <a:rPr lang="de-DE" sz="1200" dirty="0"/>
              <a:t>Bunker Wall</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9144000" cy="1262732"/>
          </a:xfrm>
          <a:prstGeom prst="rect">
            <a:avLst/>
          </a:prstGeom>
        </p:spPr>
      </p:pic>
      <p:cxnSp>
        <p:nvCxnSpPr>
          <p:cNvPr id="8" name="Gerader Verbinder 7"/>
          <p:cNvCxnSpPr/>
          <p:nvPr/>
        </p:nvCxnSpPr>
        <p:spPr bwMode="auto">
          <a:xfrm>
            <a:off x="6529310" y="3133674"/>
            <a:ext cx="0" cy="1804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Gerader Verbinder 11"/>
          <p:cNvCxnSpPr/>
          <p:nvPr/>
        </p:nvCxnSpPr>
        <p:spPr bwMode="auto">
          <a:xfrm>
            <a:off x="7428098" y="3133674"/>
            <a:ext cx="0" cy="1804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Gerader Verbinder 12"/>
          <p:cNvCxnSpPr/>
          <p:nvPr/>
        </p:nvCxnSpPr>
        <p:spPr bwMode="auto">
          <a:xfrm>
            <a:off x="1003368" y="3133674"/>
            <a:ext cx="0" cy="180408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6 Conector recto de flecha"/>
          <p:cNvCxnSpPr/>
          <p:nvPr/>
        </p:nvCxnSpPr>
        <p:spPr bwMode="auto">
          <a:xfrm>
            <a:off x="0" y="3248025"/>
            <a:ext cx="1003368"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5" name="14 Conector recto de flecha"/>
          <p:cNvCxnSpPr/>
          <p:nvPr/>
        </p:nvCxnSpPr>
        <p:spPr bwMode="auto">
          <a:xfrm>
            <a:off x="6529310" y="3248025"/>
            <a:ext cx="898788"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6" name="Rechteck 10"/>
          <p:cNvSpPr/>
          <p:nvPr/>
        </p:nvSpPr>
        <p:spPr>
          <a:xfrm>
            <a:off x="0" y="2940247"/>
            <a:ext cx="1088571" cy="276999"/>
          </a:xfrm>
          <a:prstGeom prst="rect">
            <a:avLst/>
          </a:prstGeom>
        </p:spPr>
        <p:txBody>
          <a:bodyPr wrap="square">
            <a:spAutoFit/>
          </a:bodyPr>
          <a:lstStyle/>
          <a:p>
            <a:pPr algn="ctr"/>
            <a:r>
              <a:rPr lang="de-DE" sz="1200" dirty="0"/>
              <a:t>Monolith</a:t>
            </a:r>
          </a:p>
        </p:txBody>
      </p:sp>
      <p:sp>
        <p:nvSpPr>
          <p:cNvPr id="17" name="Rechteck 10"/>
          <p:cNvSpPr/>
          <p:nvPr/>
        </p:nvSpPr>
        <p:spPr>
          <a:xfrm>
            <a:off x="1088571" y="3568896"/>
            <a:ext cx="703931" cy="276999"/>
          </a:xfrm>
          <a:prstGeom prst="rect">
            <a:avLst/>
          </a:prstGeom>
        </p:spPr>
        <p:txBody>
          <a:bodyPr wrap="square">
            <a:spAutoFit/>
          </a:bodyPr>
          <a:lstStyle/>
          <a:p>
            <a:pPr algn="ctr"/>
            <a:r>
              <a:rPr lang="de-DE" sz="1200" dirty="0"/>
              <a:t>WFMC</a:t>
            </a:r>
          </a:p>
        </p:txBody>
      </p:sp>
      <p:sp>
        <p:nvSpPr>
          <p:cNvPr id="18" name="Rechteck 10"/>
          <p:cNvSpPr/>
          <p:nvPr/>
        </p:nvSpPr>
        <p:spPr>
          <a:xfrm>
            <a:off x="1457706" y="3076540"/>
            <a:ext cx="1056815" cy="276999"/>
          </a:xfrm>
          <a:prstGeom prst="rect">
            <a:avLst/>
          </a:prstGeom>
        </p:spPr>
        <p:txBody>
          <a:bodyPr wrap="square">
            <a:spAutoFit/>
          </a:bodyPr>
          <a:lstStyle/>
          <a:p>
            <a:pPr algn="ctr"/>
            <a:r>
              <a:rPr lang="de-DE" sz="1200" dirty="0"/>
              <a:t>FOC1 – BP1</a:t>
            </a:r>
          </a:p>
        </p:txBody>
      </p:sp>
      <p:sp>
        <p:nvSpPr>
          <p:cNvPr id="19" name="Rechteck 10"/>
          <p:cNvSpPr/>
          <p:nvPr/>
        </p:nvSpPr>
        <p:spPr>
          <a:xfrm>
            <a:off x="4119562" y="3076538"/>
            <a:ext cx="600075" cy="276999"/>
          </a:xfrm>
          <a:prstGeom prst="rect">
            <a:avLst/>
          </a:prstGeom>
        </p:spPr>
        <p:txBody>
          <a:bodyPr wrap="square">
            <a:spAutoFit/>
          </a:bodyPr>
          <a:lstStyle/>
          <a:p>
            <a:pPr algn="ctr"/>
            <a:r>
              <a:rPr lang="de-DE" sz="1200" dirty="0"/>
              <a:t>FOC3</a:t>
            </a:r>
          </a:p>
        </p:txBody>
      </p:sp>
      <p:sp>
        <p:nvSpPr>
          <p:cNvPr id="20" name="Rechteck 10"/>
          <p:cNvSpPr/>
          <p:nvPr/>
        </p:nvSpPr>
        <p:spPr>
          <a:xfrm>
            <a:off x="2590800" y="3076539"/>
            <a:ext cx="1056815" cy="276999"/>
          </a:xfrm>
          <a:prstGeom prst="rect">
            <a:avLst/>
          </a:prstGeom>
        </p:spPr>
        <p:txBody>
          <a:bodyPr wrap="square">
            <a:spAutoFit/>
          </a:bodyPr>
          <a:lstStyle/>
          <a:p>
            <a:pPr algn="ctr"/>
            <a:r>
              <a:rPr lang="de-DE" sz="1200" dirty="0"/>
              <a:t>FOC2 – BP2</a:t>
            </a:r>
          </a:p>
        </p:txBody>
      </p:sp>
      <p:sp>
        <p:nvSpPr>
          <p:cNvPr id="21" name="Rechteck 10"/>
          <p:cNvSpPr/>
          <p:nvPr/>
        </p:nvSpPr>
        <p:spPr>
          <a:xfrm>
            <a:off x="5632959" y="3075725"/>
            <a:ext cx="600075" cy="276999"/>
          </a:xfrm>
          <a:prstGeom prst="rect">
            <a:avLst/>
          </a:prstGeom>
        </p:spPr>
        <p:txBody>
          <a:bodyPr wrap="square">
            <a:spAutoFit/>
          </a:bodyPr>
          <a:lstStyle/>
          <a:p>
            <a:pPr algn="ctr"/>
            <a:r>
              <a:rPr lang="de-DE" sz="1200" dirty="0"/>
              <a:t>FOC4</a:t>
            </a:r>
          </a:p>
        </p:txBody>
      </p:sp>
      <p:sp>
        <p:nvSpPr>
          <p:cNvPr id="22" name="Rechteck 10"/>
          <p:cNvSpPr/>
          <p:nvPr/>
        </p:nvSpPr>
        <p:spPr>
          <a:xfrm>
            <a:off x="8335962" y="3071298"/>
            <a:ext cx="600075" cy="276999"/>
          </a:xfrm>
          <a:prstGeom prst="rect">
            <a:avLst/>
          </a:prstGeom>
        </p:spPr>
        <p:txBody>
          <a:bodyPr wrap="square">
            <a:spAutoFit/>
          </a:bodyPr>
          <a:lstStyle/>
          <a:p>
            <a:pPr algn="ctr"/>
            <a:r>
              <a:rPr lang="de-DE" sz="1200" dirty="0"/>
              <a:t>FOC5</a:t>
            </a:r>
          </a:p>
        </p:txBody>
      </p:sp>
      <p:sp>
        <p:nvSpPr>
          <p:cNvPr id="23" name="Rechteck 10"/>
          <p:cNvSpPr/>
          <p:nvPr/>
        </p:nvSpPr>
        <p:spPr>
          <a:xfrm>
            <a:off x="4810125" y="3075724"/>
            <a:ext cx="600075" cy="276999"/>
          </a:xfrm>
          <a:prstGeom prst="rect">
            <a:avLst/>
          </a:prstGeom>
        </p:spPr>
        <p:txBody>
          <a:bodyPr wrap="square">
            <a:spAutoFit/>
          </a:bodyPr>
          <a:lstStyle/>
          <a:p>
            <a:pPr algn="ctr"/>
            <a:r>
              <a:rPr lang="de-DE" sz="1200" dirty="0"/>
              <a:t>HS</a:t>
            </a:r>
          </a:p>
        </p:txBody>
      </p:sp>
      <p:sp>
        <p:nvSpPr>
          <p:cNvPr id="24" name="Rechteck 10"/>
          <p:cNvSpPr/>
          <p:nvPr/>
        </p:nvSpPr>
        <p:spPr>
          <a:xfrm>
            <a:off x="3347577" y="3568895"/>
            <a:ext cx="600075" cy="276999"/>
          </a:xfrm>
          <a:prstGeom prst="rect">
            <a:avLst/>
          </a:prstGeom>
        </p:spPr>
        <p:txBody>
          <a:bodyPr wrap="square">
            <a:spAutoFit/>
          </a:bodyPr>
          <a:lstStyle/>
          <a:p>
            <a:pPr algn="ctr"/>
            <a:r>
              <a:rPr lang="de-DE" sz="1200" dirty="0"/>
              <a:t>T0</a:t>
            </a:r>
          </a:p>
        </p:txBody>
      </p:sp>
      <p:cxnSp>
        <p:nvCxnSpPr>
          <p:cNvPr id="10" name="9 Conector recto"/>
          <p:cNvCxnSpPr/>
          <p:nvPr/>
        </p:nvCxnSpPr>
        <p:spPr bwMode="auto">
          <a:xfrm>
            <a:off x="1792502" y="3334489"/>
            <a:ext cx="83923" cy="4516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25 Conector recto"/>
          <p:cNvCxnSpPr/>
          <p:nvPr/>
        </p:nvCxnSpPr>
        <p:spPr bwMode="auto">
          <a:xfrm>
            <a:off x="2859302" y="3348297"/>
            <a:ext cx="83923" cy="4516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26 Conector recto"/>
          <p:cNvCxnSpPr/>
          <p:nvPr/>
        </p:nvCxnSpPr>
        <p:spPr bwMode="auto">
          <a:xfrm>
            <a:off x="4245189" y="3301890"/>
            <a:ext cx="83923" cy="4516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27 Conector recto"/>
          <p:cNvCxnSpPr/>
          <p:nvPr/>
        </p:nvCxnSpPr>
        <p:spPr bwMode="auto">
          <a:xfrm flipH="1">
            <a:off x="5062538" y="3297866"/>
            <a:ext cx="47624" cy="40952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29 Conector recto"/>
          <p:cNvCxnSpPr/>
          <p:nvPr/>
        </p:nvCxnSpPr>
        <p:spPr bwMode="auto">
          <a:xfrm flipH="1">
            <a:off x="3381375" y="3739301"/>
            <a:ext cx="135152" cy="2258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31 Conector recto de flecha"/>
          <p:cNvCxnSpPr/>
          <p:nvPr/>
        </p:nvCxnSpPr>
        <p:spPr bwMode="auto">
          <a:xfrm>
            <a:off x="1003368" y="2672838"/>
            <a:ext cx="5525942"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34" name="33 Conector recto de flecha"/>
          <p:cNvCxnSpPr/>
          <p:nvPr/>
        </p:nvCxnSpPr>
        <p:spPr bwMode="auto">
          <a:xfrm>
            <a:off x="7438376" y="2690966"/>
            <a:ext cx="1497661"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37" name="Rechteck 10"/>
          <p:cNvSpPr/>
          <p:nvPr/>
        </p:nvSpPr>
        <p:spPr>
          <a:xfrm>
            <a:off x="3030991" y="2371661"/>
            <a:ext cx="1088571" cy="276999"/>
          </a:xfrm>
          <a:prstGeom prst="rect">
            <a:avLst/>
          </a:prstGeom>
        </p:spPr>
        <p:txBody>
          <a:bodyPr wrap="square">
            <a:spAutoFit/>
          </a:bodyPr>
          <a:lstStyle/>
          <a:p>
            <a:pPr algn="ctr"/>
            <a:r>
              <a:rPr lang="de-DE" sz="1200" dirty="0"/>
              <a:t>In Bunker</a:t>
            </a:r>
          </a:p>
        </p:txBody>
      </p:sp>
      <p:sp>
        <p:nvSpPr>
          <p:cNvPr id="38" name="Rechteck 10"/>
          <p:cNvSpPr/>
          <p:nvPr/>
        </p:nvSpPr>
        <p:spPr>
          <a:xfrm>
            <a:off x="7432132" y="2371661"/>
            <a:ext cx="1585682" cy="276999"/>
          </a:xfrm>
          <a:prstGeom prst="rect">
            <a:avLst/>
          </a:prstGeom>
        </p:spPr>
        <p:txBody>
          <a:bodyPr wrap="square">
            <a:spAutoFit/>
          </a:bodyPr>
          <a:lstStyle/>
          <a:p>
            <a:pPr algn="ctr"/>
            <a:r>
              <a:rPr lang="de-DE" sz="1200" dirty="0"/>
              <a:t>Outside theBunker</a:t>
            </a:r>
          </a:p>
        </p:txBody>
      </p:sp>
      <p:cxnSp>
        <p:nvCxnSpPr>
          <p:cNvPr id="39" name="38 Conector recto"/>
          <p:cNvCxnSpPr/>
          <p:nvPr/>
        </p:nvCxnSpPr>
        <p:spPr bwMode="auto">
          <a:xfrm>
            <a:off x="6124936" y="3334489"/>
            <a:ext cx="108098" cy="3278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32 Conector recto"/>
          <p:cNvCxnSpPr/>
          <p:nvPr/>
        </p:nvCxnSpPr>
        <p:spPr bwMode="auto">
          <a:xfrm>
            <a:off x="8818775" y="3353539"/>
            <a:ext cx="108098" cy="32787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Gerader Verbinder 12"/>
          <p:cNvCxnSpPr/>
          <p:nvPr/>
        </p:nvCxnSpPr>
        <p:spPr bwMode="auto">
          <a:xfrm>
            <a:off x="2627381" y="3786188"/>
            <a:ext cx="0" cy="13661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24 Conector recto de flecha"/>
          <p:cNvCxnSpPr/>
          <p:nvPr/>
        </p:nvCxnSpPr>
        <p:spPr bwMode="auto">
          <a:xfrm>
            <a:off x="133350" y="5152383"/>
            <a:ext cx="2494031"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0" name="Rechteck 10"/>
          <p:cNvSpPr/>
          <p:nvPr/>
        </p:nvSpPr>
        <p:spPr>
          <a:xfrm>
            <a:off x="1678661" y="4875460"/>
            <a:ext cx="1007691" cy="276999"/>
          </a:xfrm>
          <a:prstGeom prst="rect">
            <a:avLst/>
          </a:prstGeom>
        </p:spPr>
        <p:txBody>
          <a:bodyPr wrap="square">
            <a:spAutoFit/>
          </a:bodyPr>
          <a:lstStyle/>
          <a:p>
            <a:pPr algn="ctr"/>
            <a:r>
              <a:rPr lang="de-DE" sz="1200" dirty="0"/>
              <a:t>11m Zone</a:t>
            </a:r>
          </a:p>
        </p:txBody>
      </p:sp>
    </p:spTree>
    <p:extLst>
      <p:ext uri="{BB962C8B-B14F-4D97-AF65-F5344CB8AC3E}">
        <p14:creationId xmlns:p14="http://schemas.microsoft.com/office/powerpoint/2010/main" val="103902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19" grpId="0"/>
      <p:bldP spid="20" grpId="0"/>
      <p:bldP spid="21" grpId="0"/>
      <p:bldP spid="22" grpId="0"/>
      <p:bldP spid="23" grpId="0"/>
      <p:bldP spid="24" grpId="0"/>
      <p:bldP spid="37" grpId="0"/>
      <p:bldP spid="38"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30</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209675"/>
            <a:ext cx="67818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126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31</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181100"/>
            <a:ext cx="6781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6437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32</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233488"/>
            <a:ext cx="680085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81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33</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990725"/>
            <a:ext cx="67151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621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34</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543050"/>
            <a:ext cx="68961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430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35</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900238"/>
            <a:ext cx="673417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698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36</a:t>
            </a:fld>
            <a:endParaRPr lang="en-US"/>
          </a:p>
        </p:txBody>
      </p:sp>
      <p:sp>
        <p:nvSpPr>
          <p:cNvPr id="11" name="Rechteck 10"/>
          <p:cNvSpPr/>
          <p:nvPr/>
        </p:nvSpPr>
        <p:spPr>
          <a:xfrm>
            <a:off x="508000" y="688876"/>
            <a:ext cx="6070737" cy="400110"/>
          </a:xfrm>
          <a:prstGeom prst="rect">
            <a:avLst/>
          </a:prstGeom>
        </p:spPr>
        <p:txBody>
          <a:bodyPr wrap="square">
            <a:spAutoFit/>
          </a:bodyPr>
          <a:lstStyle/>
          <a:p>
            <a:r>
              <a:rPr lang="en-US" sz="2000" dirty="0"/>
              <a:t>Cave: MCNP Results</a:t>
            </a:r>
            <a:endParaRPr lang="de-DE" sz="20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433513"/>
            <a:ext cx="6934200"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765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37</a:t>
            </a:fld>
            <a:endParaRPr lang="en-US"/>
          </a:p>
        </p:txBody>
      </p:sp>
      <p:sp>
        <p:nvSpPr>
          <p:cNvPr id="11" name="Rechteck 10"/>
          <p:cNvSpPr/>
          <p:nvPr/>
        </p:nvSpPr>
        <p:spPr>
          <a:xfrm>
            <a:off x="809898" y="2921168"/>
            <a:ext cx="7498080" cy="1384995"/>
          </a:xfrm>
          <a:prstGeom prst="rect">
            <a:avLst/>
          </a:prstGeom>
        </p:spPr>
        <p:txBody>
          <a:bodyPr wrap="square">
            <a:spAutoFit/>
          </a:bodyPr>
          <a:lstStyle/>
          <a:p>
            <a:r>
              <a:rPr lang="en-US" sz="2800" dirty="0"/>
              <a:t>Cave - MCNP Conclusion:</a:t>
            </a:r>
          </a:p>
          <a:p>
            <a:r>
              <a:rPr lang="en-US" sz="2800" dirty="0"/>
              <a:t>With version “L” of the ODIN cave the desired dose rate levels are not exceeded. </a:t>
            </a:r>
            <a:endParaRPr lang="de-DE" sz="2800" dirty="0"/>
          </a:p>
        </p:txBody>
      </p:sp>
    </p:spTree>
    <p:extLst>
      <p:ext uri="{BB962C8B-B14F-4D97-AF65-F5344CB8AC3E}">
        <p14:creationId xmlns:p14="http://schemas.microsoft.com/office/powerpoint/2010/main" val="795842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38</a:t>
            </a:fld>
            <a:endParaRPr lang="en-US"/>
          </a:p>
        </p:txBody>
      </p:sp>
      <p:sp>
        <p:nvSpPr>
          <p:cNvPr id="9" name="Title 1">
            <a:extLst>
              <a:ext uri="{FF2B5EF4-FFF2-40B4-BE49-F238E27FC236}">
                <a16:creationId xmlns:a16="http://schemas.microsoft.com/office/drawing/2014/main" id="{E60AD931-C730-AF48-B789-72B0F8F4B4B2}"/>
              </a:ext>
            </a:extLst>
          </p:cNvPr>
          <p:cNvSpPr>
            <a:spLocks noGrp="1"/>
          </p:cNvSpPr>
          <p:nvPr>
            <p:ph type="title"/>
          </p:nvPr>
        </p:nvSpPr>
        <p:spPr>
          <a:xfrm>
            <a:off x="508000" y="849790"/>
            <a:ext cx="8128000" cy="601538"/>
          </a:xfrm>
        </p:spPr>
        <p:txBody>
          <a:bodyPr/>
          <a:lstStyle/>
          <a:p>
            <a:r>
              <a:rPr lang="en-US" dirty="0"/>
              <a:t>Instrument design outside the Bunker</a:t>
            </a:r>
          </a:p>
        </p:txBody>
      </p:sp>
      <p:sp>
        <p:nvSpPr>
          <p:cNvPr id="11" name="Rechteck 10"/>
          <p:cNvSpPr/>
          <p:nvPr/>
        </p:nvSpPr>
        <p:spPr>
          <a:xfrm>
            <a:off x="1536631" y="1608300"/>
            <a:ext cx="6070737" cy="461665"/>
          </a:xfrm>
          <a:prstGeom prst="rect">
            <a:avLst/>
          </a:prstGeom>
        </p:spPr>
        <p:txBody>
          <a:bodyPr wrap="square">
            <a:spAutoFit/>
          </a:bodyPr>
          <a:lstStyle/>
          <a:p>
            <a:pPr algn="ctr"/>
            <a:r>
              <a:rPr lang="en-US" sz="2400" dirty="0"/>
              <a:t>Cave: Technical Design</a:t>
            </a:r>
            <a:endParaRPr lang="de-DE" sz="2400" dirty="0"/>
          </a:p>
        </p:txBody>
      </p:sp>
    </p:spTree>
    <p:extLst>
      <p:ext uri="{BB962C8B-B14F-4D97-AF65-F5344CB8AC3E}">
        <p14:creationId xmlns:p14="http://schemas.microsoft.com/office/powerpoint/2010/main" val="2353731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39</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6432"/>
            <a:ext cx="4827458" cy="3918857"/>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769" y="1098366"/>
            <a:ext cx="2301066" cy="5154387"/>
          </a:xfrm>
          <a:prstGeom prst="rect">
            <a:avLst/>
          </a:prstGeom>
        </p:spPr>
      </p:pic>
      <p:cxnSp>
        <p:nvCxnSpPr>
          <p:cNvPr id="8" name="7 Conector recto de flecha"/>
          <p:cNvCxnSpPr/>
          <p:nvPr/>
        </p:nvCxnSpPr>
        <p:spPr bwMode="auto">
          <a:xfrm>
            <a:off x="1423988" y="2746191"/>
            <a:ext cx="719137" cy="0"/>
          </a:xfrm>
          <a:prstGeom prst="straightConnector1">
            <a:avLst/>
          </a:prstGeom>
          <a:solidFill>
            <a:schemeClr val="accent1"/>
          </a:solidFill>
          <a:ln w="9525" cap="flat" cmpd="sng" algn="ctr">
            <a:solidFill>
              <a:schemeClr val="tx1"/>
            </a:solidFill>
            <a:prstDash val="solid"/>
            <a:round/>
            <a:headEnd type="arrow"/>
            <a:tailEnd type="arrow"/>
          </a:ln>
          <a:effectLst/>
        </p:spPr>
      </p:cxnSp>
      <p:cxnSp>
        <p:nvCxnSpPr>
          <p:cNvPr id="12" name="11 Conector recto de flecha"/>
          <p:cNvCxnSpPr/>
          <p:nvPr/>
        </p:nvCxnSpPr>
        <p:spPr bwMode="auto">
          <a:xfrm>
            <a:off x="2143125" y="2750953"/>
            <a:ext cx="719137" cy="0"/>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3" name="Rechteck 10"/>
          <p:cNvSpPr/>
          <p:nvPr/>
        </p:nvSpPr>
        <p:spPr>
          <a:xfrm>
            <a:off x="1440536" y="2468646"/>
            <a:ext cx="703931" cy="276999"/>
          </a:xfrm>
          <a:prstGeom prst="rect">
            <a:avLst/>
          </a:prstGeom>
        </p:spPr>
        <p:txBody>
          <a:bodyPr wrap="square">
            <a:spAutoFit/>
          </a:bodyPr>
          <a:lstStyle/>
          <a:p>
            <a:pPr algn="ctr"/>
            <a:r>
              <a:rPr lang="de-DE" sz="1200" dirty="0"/>
              <a:t>30cm</a:t>
            </a:r>
          </a:p>
        </p:txBody>
      </p:sp>
      <p:sp>
        <p:nvSpPr>
          <p:cNvPr id="14" name="Rechteck 10"/>
          <p:cNvSpPr/>
          <p:nvPr/>
        </p:nvSpPr>
        <p:spPr>
          <a:xfrm>
            <a:off x="703307" y="5513614"/>
            <a:ext cx="3134564" cy="1015663"/>
          </a:xfrm>
          <a:prstGeom prst="rect">
            <a:avLst/>
          </a:prstGeom>
        </p:spPr>
        <p:txBody>
          <a:bodyPr wrap="square">
            <a:spAutoFit/>
          </a:bodyPr>
          <a:lstStyle/>
          <a:p>
            <a:r>
              <a:rPr lang="en-GB" sz="1200" dirty="0"/>
              <a:t>Design of a possible option on the bases to transmit the load from the walls and roof to the floor keeping the load on the floor within the required limits</a:t>
            </a:r>
            <a:endParaRPr lang="de-DE" sz="1200" dirty="0"/>
          </a:p>
          <a:p>
            <a:endParaRPr lang="de-DE" sz="1200" dirty="0"/>
          </a:p>
        </p:txBody>
      </p:sp>
      <p:cxnSp>
        <p:nvCxnSpPr>
          <p:cNvPr id="15" name="14 Conector recto de flecha"/>
          <p:cNvCxnSpPr/>
          <p:nvPr/>
        </p:nvCxnSpPr>
        <p:spPr bwMode="auto">
          <a:xfrm flipV="1">
            <a:off x="214313" y="5380182"/>
            <a:ext cx="3843337" cy="1"/>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7" name="Rechteck 10"/>
          <p:cNvSpPr/>
          <p:nvPr/>
        </p:nvSpPr>
        <p:spPr>
          <a:xfrm>
            <a:off x="1709798" y="5139441"/>
            <a:ext cx="703931" cy="276999"/>
          </a:xfrm>
          <a:prstGeom prst="rect">
            <a:avLst/>
          </a:prstGeom>
        </p:spPr>
        <p:txBody>
          <a:bodyPr wrap="square">
            <a:spAutoFit/>
          </a:bodyPr>
          <a:lstStyle/>
          <a:p>
            <a:pPr algn="ctr"/>
            <a:r>
              <a:rPr lang="de-DE" sz="1200" dirty="0"/>
              <a:t>1.5m</a:t>
            </a:r>
          </a:p>
        </p:txBody>
      </p:sp>
      <p:cxnSp>
        <p:nvCxnSpPr>
          <p:cNvPr id="19" name="18 Conector recto de flecha"/>
          <p:cNvCxnSpPr/>
          <p:nvPr/>
        </p:nvCxnSpPr>
        <p:spPr bwMode="auto">
          <a:xfrm flipV="1">
            <a:off x="4581580" y="3641541"/>
            <a:ext cx="0" cy="151923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20" name="Rechteck 10"/>
          <p:cNvSpPr/>
          <p:nvPr/>
        </p:nvSpPr>
        <p:spPr>
          <a:xfrm>
            <a:off x="3967223" y="4262660"/>
            <a:ext cx="703931" cy="276999"/>
          </a:xfrm>
          <a:prstGeom prst="rect">
            <a:avLst/>
          </a:prstGeom>
        </p:spPr>
        <p:txBody>
          <a:bodyPr wrap="square">
            <a:spAutoFit/>
          </a:bodyPr>
          <a:lstStyle/>
          <a:p>
            <a:pPr algn="ctr"/>
            <a:r>
              <a:rPr lang="de-DE" sz="1200" dirty="0"/>
              <a:t>63.7cm</a:t>
            </a:r>
          </a:p>
        </p:txBody>
      </p:sp>
      <p:sp>
        <p:nvSpPr>
          <p:cNvPr id="16" name="Rechteck 10"/>
          <p:cNvSpPr/>
          <p:nvPr/>
        </p:nvSpPr>
        <p:spPr>
          <a:xfrm>
            <a:off x="2172109" y="2473449"/>
            <a:ext cx="703931" cy="276999"/>
          </a:xfrm>
          <a:prstGeom prst="rect">
            <a:avLst/>
          </a:prstGeom>
        </p:spPr>
        <p:txBody>
          <a:bodyPr wrap="square">
            <a:spAutoFit/>
          </a:bodyPr>
          <a:lstStyle/>
          <a:p>
            <a:pPr algn="ctr"/>
            <a:r>
              <a:rPr lang="de-DE" sz="1200" dirty="0"/>
              <a:t>30cm</a:t>
            </a:r>
          </a:p>
        </p:txBody>
      </p:sp>
      <p:sp>
        <p:nvSpPr>
          <p:cNvPr id="3" name="2 CuadroTexto"/>
          <p:cNvSpPr txBox="1"/>
          <p:nvPr/>
        </p:nvSpPr>
        <p:spPr>
          <a:xfrm>
            <a:off x="393568" y="1027605"/>
            <a:ext cx="2317475" cy="369332"/>
          </a:xfrm>
          <a:prstGeom prst="rect">
            <a:avLst/>
          </a:prstGeom>
          <a:noFill/>
        </p:spPr>
        <p:txBody>
          <a:bodyPr wrap="square" rtlCol="0">
            <a:spAutoFit/>
          </a:bodyPr>
          <a:lstStyle/>
          <a:p>
            <a:pPr algn="ctr"/>
            <a:r>
              <a:rPr lang="en-GB" dirty="0"/>
              <a:t>Floor load &lt;14t/m²</a:t>
            </a:r>
          </a:p>
        </p:txBody>
      </p:sp>
    </p:spTree>
    <p:extLst>
      <p:ext uri="{BB962C8B-B14F-4D97-AF65-F5344CB8AC3E}">
        <p14:creationId xmlns:p14="http://schemas.microsoft.com/office/powerpoint/2010/main" val="22106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 y="814960"/>
            <a:ext cx="8852263" cy="5476256"/>
          </a:xfrm>
          <a:prstGeom prst="rect">
            <a:avLst/>
          </a:prstGeom>
        </p:spPr>
      </p:pic>
      <p:sp>
        <p:nvSpPr>
          <p:cNvPr id="3" name="2 Rectángulo"/>
          <p:cNvSpPr/>
          <p:nvPr/>
        </p:nvSpPr>
        <p:spPr bwMode="auto">
          <a:xfrm>
            <a:off x="1276350" y="1666568"/>
            <a:ext cx="3976688" cy="272445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pitchFamily="34" charset="0"/>
            </a:endParaRPr>
          </a:p>
        </p:txBody>
      </p:sp>
      <p:sp>
        <p:nvSpPr>
          <p:cNvPr id="7" name="Rechteck 10"/>
          <p:cNvSpPr/>
          <p:nvPr/>
        </p:nvSpPr>
        <p:spPr>
          <a:xfrm>
            <a:off x="2330904" y="1347723"/>
            <a:ext cx="2055359" cy="276999"/>
          </a:xfrm>
          <a:prstGeom prst="rect">
            <a:avLst/>
          </a:prstGeom>
        </p:spPr>
        <p:txBody>
          <a:bodyPr wrap="square">
            <a:spAutoFit/>
          </a:bodyPr>
          <a:lstStyle/>
          <a:p>
            <a:pPr algn="ctr"/>
            <a:r>
              <a:rPr lang="de-DE" sz="1200" dirty="0"/>
              <a:t>Remote Handling Unit 1</a:t>
            </a:r>
          </a:p>
        </p:txBody>
      </p:sp>
      <p:sp>
        <p:nvSpPr>
          <p:cNvPr id="8" name="Rechteck 10"/>
          <p:cNvSpPr/>
          <p:nvPr/>
        </p:nvSpPr>
        <p:spPr>
          <a:xfrm>
            <a:off x="1769801" y="2049812"/>
            <a:ext cx="1044477" cy="276999"/>
          </a:xfrm>
          <a:prstGeom prst="rect">
            <a:avLst/>
          </a:prstGeom>
        </p:spPr>
        <p:txBody>
          <a:bodyPr wrap="square">
            <a:spAutoFit/>
          </a:bodyPr>
          <a:lstStyle/>
          <a:p>
            <a:pPr algn="ctr"/>
            <a:r>
              <a:rPr lang="de-DE" sz="1200" dirty="0"/>
              <a:t>WFMC1</a:t>
            </a:r>
          </a:p>
        </p:txBody>
      </p:sp>
      <p:sp>
        <p:nvSpPr>
          <p:cNvPr id="9" name="Rechteck 10"/>
          <p:cNvSpPr/>
          <p:nvPr/>
        </p:nvSpPr>
        <p:spPr>
          <a:xfrm>
            <a:off x="4208561" y="2064347"/>
            <a:ext cx="1044477" cy="276999"/>
          </a:xfrm>
          <a:prstGeom prst="rect">
            <a:avLst/>
          </a:prstGeom>
        </p:spPr>
        <p:txBody>
          <a:bodyPr wrap="square">
            <a:spAutoFit/>
          </a:bodyPr>
          <a:lstStyle/>
          <a:p>
            <a:pPr algn="ctr"/>
            <a:r>
              <a:rPr lang="de-DE" sz="1200" dirty="0"/>
              <a:t>WFMC2</a:t>
            </a:r>
          </a:p>
        </p:txBody>
      </p:sp>
    </p:spTree>
    <p:extLst>
      <p:ext uri="{BB962C8B-B14F-4D97-AF65-F5344CB8AC3E}">
        <p14:creationId xmlns:p14="http://schemas.microsoft.com/office/powerpoint/2010/main" val="65419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40</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0518"/>
            <a:ext cx="9144000" cy="5270777"/>
          </a:xfrm>
          <a:prstGeom prst="rect">
            <a:avLst/>
          </a:prstGeom>
        </p:spPr>
      </p:pic>
      <p:cxnSp>
        <p:nvCxnSpPr>
          <p:cNvPr id="7" name="Gerade Verbindung mit Pfeil 2"/>
          <p:cNvCxnSpPr/>
          <p:nvPr/>
        </p:nvCxnSpPr>
        <p:spPr bwMode="auto">
          <a:xfrm flipV="1">
            <a:off x="391886" y="1649190"/>
            <a:ext cx="7695231" cy="14394"/>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8" name="Gerade Verbindung mit Pfeil 7"/>
          <p:cNvCxnSpPr/>
          <p:nvPr/>
        </p:nvCxnSpPr>
        <p:spPr bwMode="auto">
          <a:xfrm flipV="1">
            <a:off x="9006605" y="2010319"/>
            <a:ext cx="0" cy="354171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9" name="Gerade Verbindung mit Pfeil 12"/>
          <p:cNvCxnSpPr/>
          <p:nvPr/>
        </p:nvCxnSpPr>
        <p:spPr bwMode="auto">
          <a:xfrm flipV="1">
            <a:off x="7151919" y="2429050"/>
            <a:ext cx="1" cy="270954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0" name="Gerade Verbindung mit Pfeil 14"/>
          <p:cNvCxnSpPr/>
          <p:nvPr/>
        </p:nvCxnSpPr>
        <p:spPr bwMode="auto">
          <a:xfrm>
            <a:off x="868878" y="2958852"/>
            <a:ext cx="817418" cy="0"/>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12" name="Gerade Verbindung mit Pfeil 16"/>
          <p:cNvCxnSpPr/>
          <p:nvPr/>
        </p:nvCxnSpPr>
        <p:spPr bwMode="auto">
          <a:xfrm>
            <a:off x="1976675" y="2958852"/>
            <a:ext cx="5629470"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3" name="Textfeld 17"/>
          <p:cNvSpPr txBox="1"/>
          <p:nvPr/>
        </p:nvSpPr>
        <p:spPr>
          <a:xfrm>
            <a:off x="3308071" y="1402969"/>
            <a:ext cx="570411" cy="246221"/>
          </a:xfrm>
          <a:prstGeom prst="rect">
            <a:avLst/>
          </a:prstGeom>
          <a:noFill/>
        </p:spPr>
        <p:txBody>
          <a:bodyPr wrap="square" rtlCol="0">
            <a:spAutoFit/>
          </a:bodyPr>
          <a:lstStyle/>
          <a:p>
            <a:r>
              <a:rPr lang="de-DE" sz="1000" dirty="0"/>
              <a:t>18m</a:t>
            </a:r>
          </a:p>
        </p:txBody>
      </p:sp>
      <p:sp>
        <p:nvSpPr>
          <p:cNvPr id="14" name="Textfeld 18"/>
          <p:cNvSpPr txBox="1"/>
          <p:nvPr/>
        </p:nvSpPr>
        <p:spPr>
          <a:xfrm>
            <a:off x="1040699" y="2742068"/>
            <a:ext cx="570411" cy="246221"/>
          </a:xfrm>
          <a:prstGeom prst="rect">
            <a:avLst/>
          </a:prstGeom>
          <a:noFill/>
        </p:spPr>
        <p:txBody>
          <a:bodyPr wrap="square" rtlCol="0">
            <a:spAutoFit/>
          </a:bodyPr>
          <a:lstStyle/>
          <a:p>
            <a:r>
              <a:rPr lang="de-DE" sz="1000" dirty="0"/>
              <a:t>2.4m</a:t>
            </a:r>
          </a:p>
        </p:txBody>
      </p:sp>
      <p:sp>
        <p:nvSpPr>
          <p:cNvPr id="15" name="Textfeld 19"/>
          <p:cNvSpPr txBox="1"/>
          <p:nvPr/>
        </p:nvSpPr>
        <p:spPr>
          <a:xfrm>
            <a:off x="4320096" y="2751158"/>
            <a:ext cx="570411" cy="246221"/>
          </a:xfrm>
          <a:prstGeom prst="rect">
            <a:avLst/>
          </a:prstGeom>
          <a:noFill/>
        </p:spPr>
        <p:txBody>
          <a:bodyPr wrap="square" rtlCol="0">
            <a:spAutoFit/>
          </a:bodyPr>
          <a:lstStyle/>
          <a:p>
            <a:r>
              <a:rPr lang="de-DE" sz="1000" dirty="0"/>
              <a:t>13.6m</a:t>
            </a:r>
          </a:p>
        </p:txBody>
      </p:sp>
      <p:sp>
        <p:nvSpPr>
          <p:cNvPr id="16" name="Textfeld 20"/>
          <p:cNvSpPr txBox="1"/>
          <p:nvPr/>
        </p:nvSpPr>
        <p:spPr>
          <a:xfrm>
            <a:off x="6858000" y="3439686"/>
            <a:ext cx="469900" cy="246221"/>
          </a:xfrm>
          <a:prstGeom prst="rect">
            <a:avLst/>
          </a:prstGeom>
          <a:noFill/>
        </p:spPr>
        <p:txBody>
          <a:bodyPr wrap="square" rtlCol="0">
            <a:spAutoFit/>
          </a:bodyPr>
          <a:lstStyle/>
          <a:p>
            <a:r>
              <a:rPr lang="de-DE" sz="1000" dirty="0"/>
              <a:t>7m</a:t>
            </a:r>
          </a:p>
        </p:txBody>
      </p:sp>
      <p:cxnSp>
        <p:nvCxnSpPr>
          <p:cNvPr id="17" name="Gerade Verbindung mit Pfeil 23"/>
          <p:cNvCxnSpPr/>
          <p:nvPr/>
        </p:nvCxnSpPr>
        <p:spPr bwMode="auto">
          <a:xfrm>
            <a:off x="3652157" y="5610700"/>
            <a:ext cx="1287978" cy="0"/>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18" name="Textfeld 24"/>
          <p:cNvSpPr txBox="1"/>
          <p:nvPr/>
        </p:nvSpPr>
        <p:spPr>
          <a:xfrm>
            <a:off x="4051818" y="5413023"/>
            <a:ext cx="438987" cy="246221"/>
          </a:xfrm>
          <a:prstGeom prst="rect">
            <a:avLst/>
          </a:prstGeom>
          <a:noFill/>
        </p:spPr>
        <p:txBody>
          <a:bodyPr wrap="square" rtlCol="0">
            <a:spAutoFit/>
          </a:bodyPr>
          <a:lstStyle/>
          <a:p>
            <a:r>
              <a:rPr lang="de-DE" sz="1000" dirty="0"/>
              <a:t>3m</a:t>
            </a:r>
          </a:p>
        </p:txBody>
      </p:sp>
      <p:sp>
        <p:nvSpPr>
          <p:cNvPr id="30" name="Textfeld 21"/>
          <p:cNvSpPr txBox="1"/>
          <p:nvPr/>
        </p:nvSpPr>
        <p:spPr>
          <a:xfrm>
            <a:off x="8605138" y="3295968"/>
            <a:ext cx="570411" cy="246221"/>
          </a:xfrm>
          <a:prstGeom prst="rect">
            <a:avLst/>
          </a:prstGeom>
          <a:noFill/>
        </p:spPr>
        <p:txBody>
          <a:bodyPr wrap="square" rtlCol="0">
            <a:spAutoFit/>
          </a:bodyPr>
          <a:lstStyle/>
          <a:p>
            <a:r>
              <a:rPr lang="de-DE" sz="1000" dirty="0"/>
              <a:t>8.2m</a:t>
            </a:r>
          </a:p>
        </p:txBody>
      </p:sp>
      <p:cxnSp>
        <p:nvCxnSpPr>
          <p:cNvPr id="32" name="31 Conector recto"/>
          <p:cNvCxnSpPr/>
          <p:nvPr/>
        </p:nvCxnSpPr>
        <p:spPr bwMode="auto">
          <a:xfrm>
            <a:off x="8046720" y="5552035"/>
            <a:ext cx="1033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32 Conector recto"/>
          <p:cNvCxnSpPr/>
          <p:nvPr/>
        </p:nvCxnSpPr>
        <p:spPr bwMode="auto">
          <a:xfrm>
            <a:off x="8046720" y="2010318"/>
            <a:ext cx="103367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36 Conector recto"/>
          <p:cNvCxnSpPr/>
          <p:nvPr/>
        </p:nvCxnSpPr>
        <p:spPr bwMode="auto">
          <a:xfrm flipV="1">
            <a:off x="394894" y="1603208"/>
            <a:ext cx="0" cy="40711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37 Conector recto"/>
          <p:cNvCxnSpPr/>
          <p:nvPr/>
        </p:nvCxnSpPr>
        <p:spPr bwMode="auto">
          <a:xfrm flipV="1">
            <a:off x="8087117" y="1628796"/>
            <a:ext cx="0" cy="40711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Textfeld 18"/>
          <p:cNvSpPr txBox="1"/>
          <p:nvPr/>
        </p:nvSpPr>
        <p:spPr>
          <a:xfrm>
            <a:off x="981429" y="3369091"/>
            <a:ext cx="834671" cy="400110"/>
          </a:xfrm>
          <a:prstGeom prst="rect">
            <a:avLst/>
          </a:prstGeom>
          <a:noFill/>
        </p:spPr>
        <p:txBody>
          <a:bodyPr wrap="square" rtlCol="0">
            <a:spAutoFit/>
          </a:bodyPr>
          <a:lstStyle/>
          <a:p>
            <a:r>
              <a:rPr lang="de-DE" sz="1000" dirty="0"/>
              <a:t>Optical Cave</a:t>
            </a:r>
          </a:p>
        </p:txBody>
      </p:sp>
      <p:sp>
        <p:nvSpPr>
          <p:cNvPr id="24" name="Textfeld 18"/>
          <p:cNvSpPr txBox="1"/>
          <p:nvPr/>
        </p:nvSpPr>
        <p:spPr>
          <a:xfrm>
            <a:off x="3878482" y="3427006"/>
            <a:ext cx="1487570" cy="246221"/>
          </a:xfrm>
          <a:prstGeom prst="rect">
            <a:avLst/>
          </a:prstGeom>
          <a:noFill/>
        </p:spPr>
        <p:txBody>
          <a:bodyPr wrap="square" rtlCol="0">
            <a:spAutoFit/>
          </a:bodyPr>
          <a:lstStyle/>
          <a:p>
            <a:r>
              <a:rPr lang="de-DE" sz="1000" dirty="0"/>
              <a:t>Experimental Cave</a:t>
            </a:r>
          </a:p>
        </p:txBody>
      </p:sp>
      <p:sp>
        <p:nvSpPr>
          <p:cNvPr id="25" name="Textfeld 18"/>
          <p:cNvSpPr txBox="1"/>
          <p:nvPr/>
        </p:nvSpPr>
        <p:spPr>
          <a:xfrm>
            <a:off x="2724599" y="4187838"/>
            <a:ext cx="834671" cy="400110"/>
          </a:xfrm>
          <a:prstGeom prst="rect">
            <a:avLst/>
          </a:prstGeom>
          <a:noFill/>
        </p:spPr>
        <p:txBody>
          <a:bodyPr wrap="square" rtlCol="0">
            <a:spAutoFit/>
          </a:bodyPr>
          <a:lstStyle/>
          <a:p>
            <a:r>
              <a:rPr lang="de-DE" sz="1000" dirty="0"/>
              <a:t>Internal Door</a:t>
            </a:r>
          </a:p>
        </p:txBody>
      </p:sp>
      <p:cxnSp>
        <p:nvCxnSpPr>
          <p:cNvPr id="19" name="18 Conector recto de flecha"/>
          <p:cNvCxnSpPr/>
          <p:nvPr/>
        </p:nvCxnSpPr>
        <p:spPr bwMode="auto">
          <a:xfrm flipH="1">
            <a:off x="2496711" y="4484536"/>
            <a:ext cx="302148" cy="21468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Textfeld 18"/>
          <p:cNvSpPr txBox="1"/>
          <p:nvPr/>
        </p:nvSpPr>
        <p:spPr>
          <a:xfrm>
            <a:off x="5658630" y="4591923"/>
            <a:ext cx="834671" cy="400110"/>
          </a:xfrm>
          <a:prstGeom prst="rect">
            <a:avLst/>
          </a:prstGeom>
          <a:noFill/>
        </p:spPr>
        <p:txBody>
          <a:bodyPr wrap="square" rtlCol="0">
            <a:spAutoFit/>
          </a:bodyPr>
          <a:lstStyle/>
          <a:p>
            <a:r>
              <a:rPr lang="de-DE" sz="1000" dirty="0"/>
              <a:t>Sliding Door</a:t>
            </a:r>
          </a:p>
        </p:txBody>
      </p:sp>
      <p:cxnSp>
        <p:nvCxnSpPr>
          <p:cNvPr id="26" name="25 Conector recto de flecha"/>
          <p:cNvCxnSpPr/>
          <p:nvPr/>
        </p:nvCxnSpPr>
        <p:spPr bwMode="auto">
          <a:xfrm flipH="1">
            <a:off x="5462547" y="4898003"/>
            <a:ext cx="262392" cy="8348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857950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41</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331"/>
            <a:ext cx="9144000" cy="4749338"/>
          </a:xfrm>
          <a:prstGeom prst="rect">
            <a:avLst/>
          </a:prstGeom>
        </p:spPr>
      </p:pic>
    </p:spTree>
    <p:extLst>
      <p:ext uri="{BB962C8B-B14F-4D97-AF65-F5344CB8AC3E}">
        <p14:creationId xmlns:p14="http://schemas.microsoft.com/office/powerpoint/2010/main" val="2550988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42</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5065"/>
            <a:ext cx="9144000" cy="4487870"/>
          </a:xfrm>
          <a:prstGeom prst="rect">
            <a:avLst/>
          </a:prstGeom>
        </p:spPr>
      </p:pic>
      <p:sp>
        <p:nvSpPr>
          <p:cNvPr id="7" name="Rechteck 10"/>
          <p:cNvSpPr/>
          <p:nvPr/>
        </p:nvSpPr>
        <p:spPr>
          <a:xfrm>
            <a:off x="7749462" y="4432185"/>
            <a:ext cx="1394538" cy="307777"/>
          </a:xfrm>
          <a:prstGeom prst="rect">
            <a:avLst/>
          </a:prstGeom>
        </p:spPr>
        <p:txBody>
          <a:bodyPr wrap="square">
            <a:spAutoFit/>
          </a:bodyPr>
          <a:lstStyle/>
          <a:p>
            <a:pPr algn="ctr"/>
            <a:r>
              <a:rPr lang="de-DE" sz="1400" dirty="0"/>
              <a:t>Beam Stopper</a:t>
            </a:r>
          </a:p>
        </p:txBody>
      </p:sp>
      <p:cxnSp>
        <p:nvCxnSpPr>
          <p:cNvPr id="8" name="7 Conector recto de flecha"/>
          <p:cNvCxnSpPr/>
          <p:nvPr/>
        </p:nvCxnSpPr>
        <p:spPr bwMode="auto">
          <a:xfrm flipH="1" flipV="1">
            <a:off x="7874758" y="3671248"/>
            <a:ext cx="354842" cy="7609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hteck 10"/>
          <p:cNvSpPr/>
          <p:nvPr/>
        </p:nvSpPr>
        <p:spPr>
          <a:xfrm>
            <a:off x="1826334" y="5223755"/>
            <a:ext cx="1394538" cy="307777"/>
          </a:xfrm>
          <a:prstGeom prst="rect">
            <a:avLst/>
          </a:prstGeom>
        </p:spPr>
        <p:txBody>
          <a:bodyPr wrap="square">
            <a:spAutoFit/>
          </a:bodyPr>
          <a:lstStyle/>
          <a:p>
            <a:pPr algn="ctr"/>
            <a:r>
              <a:rPr lang="de-DE" sz="1400" dirty="0"/>
              <a:t>False Floor</a:t>
            </a:r>
          </a:p>
        </p:txBody>
      </p:sp>
      <p:cxnSp>
        <p:nvCxnSpPr>
          <p:cNvPr id="12" name="11 Conector recto de flecha"/>
          <p:cNvCxnSpPr/>
          <p:nvPr/>
        </p:nvCxnSpPr>
        <p:spPr bwMode="auto">
          <a:xfrm flipH="1" flipV="1">
            <a:off x="1826334" y="4812653"/>
            <a:ext cx="177421" cy="3804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Rechteck 10"/>
          <p:cNvSpPr/>
          <p:nvPr/>
        </p:nvSpPr>
        <p:spPr>
          <a:xfrm>
            <a:off x="4010734" y="2994905"/>
            <a:ext cx="1394538" cy="307777"/>
          </a:xfrm>
          <a:prstGeom prst="rect">
            <a:avLst/>
          </a:prstGeom>
        </p:spPr>
        <p:txBody>
          <a:bodyPr wrap="square">
            <a:spAutoFit/>
          </a:bodyPr>
          <a:lstStyle/>
          <a:p>
            <a:r>
              <a:rPr lang="de-DE" sz="1400" dirty="0"/>
              <a:t>45cm Concrete</a:t>
            </a:r>
          </a:p>
        </p:txBody>
      </p:sp>
      <p:sp>
        <p:nvSpPr>
          <p:cNvPr id="16" name="Rechteck 10"/>
          <p:cNvSpPr/>
          <p:nvPr/>
        </p:nvSpPr>
        <p:spPr>
          <a:xfrm>
            <a:off x="4010734" y="3357803"/>
            <a:ext cx="1394538" cy="307777"/>
          </a:xfrm>
          <a:prstGeom prst="rect">
            <a:avLst/>
          </a:prstGeom>
        </p:spPr>
        <p:txBody>
          <a:bodyPr wrap="square">
            <a:spAutoFit/>
          </a:bodyPr>
          <a:lstStyle/>
          <a:p>
            <a:r>
              <a:rPr lang="de-DE" sz="1400" dirty="0"/>
              <a:t>17cm Steel</a:t>
            </a:r>
          </a:p>
        </p:txBody>
      </p:sp>
      <p:cxnSp>
        <p:nvCxnSpPr>
          <p:cNvPr id="18" name="17 Conector recto de flecha"/>
          <p:cNvCxnSpPr/>
          <p:nvPr/>
        </p:nvCxnSpPr>
        <p:spPr bwMode="auto">
          <a:xfrm flipH="1" flipV="1">
            <a:off x="3543368" y="2698750"/>
            <a:ext cx="526982" cy="4500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18 Conector recto de flecha"/>
          <p:cNvCxnSpPr/>
          <p:nvPr/>
        </p:nvCxnSpPr>
        <p:spPr bwMode="auto">
          <a:xfrm flipH="1" flipV="1">
            <a:off x="3295650" y="2923771"/>
            <a:ext cx="715084" cy="6039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Rechteck 10"/>
          <p:cNvSpPr/>
          <p:nvPr/>
        </p:nvSpPr>
        <p:spPr>
          <a:xfrm>
            <a:off x="2899484" y="3643501"/>
            <a:ext cx="1394538" cy="307777"/>
          </a:xfrm>
          <a:prstGeom prst="rect">
            <a:avLst/>
          </a:prstGeom>
        </p:spPr>
        <p:txBody>
          <a:bodyPr wrap="square">
            <a:spAutoFit/>
          </a:bodyPr>
          <a:lstStyle/>
          <a:p>
            <a:r>
              <a:rPr lang="de-DE" sz="1400" dirty="0"/>
              <a:t>63cm Concrete</a:t>
            </a:r>
          </a:p>
        </p:txBody>
      </p:sp>
      <p:cxnSp>
        <p:nvCxnSpPr>
          <p:cNvPr id="22" name="21 Conector recto de flecha"/>
          <p:cNvCxnSpPr/>
          <p:nvPr/>
        </p:nvCxnSpPr>
        <p:spPr bwMode="auto">
          <a:xfrm flipH="1" flipV="1">
            <a:off x="2463801" y="3544197"/>
            <a:ext cx="435683" cy="25319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25 Conector recto"/>
          <p:cNvCxnSpPr/>
          <p:nvPr/>
        </p:nvCxnSpPr>
        <p:spPr bwMode="auto">
          <a:xfrm flipV="1">
            <a:off x="979714" y="3475548"/>
            <a:ext cx="6352036" cy="956639"/>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2" name="31 Conector recto de flecha"/>
          <p:cNvCxnSpPr/>
          <p:nvPr/>
        </p:nvCxnSpPr>
        <p:spPr bwMode="auto">
          <a:xfrm flipH="1">
            <a:off x="5759532" y="3715525"/>
            <a:ext cx="5938" cy="515691"/>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34" name="Rechteck 10"/>
          <p:cNvSpPr/>
          <p:nvPr/>
        </p:nvSpPr>
        <p:spPr>
          <a:xfrm>
            <a:off x="5217300" y="3715525"/>
            <a:ext cx="1394538" cy="307777"/>
          </a:xfrm>
          <a:prstGeom prst="rect">
            <a:avLst/>
          </a:prstGeom>
        </p:spPr>
        <p:txBody>
          <a:bodyPr wrap="square">
            <a:spAutoFit/>
          </a:bodyPr>
          <a:lstStyle/>
          <a:p>
            <a:r>
              <a:rPr lang="de-DE" sz="1400" dirty="0"/>
              <a:t>1.5m</a:t>
            </a:r>
          </a:p>
        </p:txBody>
      </p:sp>
    </p:spTree>
    <p:extLst>
      <p:ext uri="{BB962C8B-B14F-4D97-AF65-F5344CB8AC3E}">
        <p14:creationId xmlns:p14="http://schemas.microsoft.com/office/powerpoint/2010/main" val="1270926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43</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2" y="2044216"/>
            <a:ext cx="4084105" cy="238742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024" y="2036419"/>
            <a:ext cx="4180792" cy="4040777"/>
          </a:xfrm>
          <a:prstGeom prst="rect">
            <a:avLst/>
          </a:prstGeom>
        </p:spPr>
      </p:pic>
      <p:sp>
        <p:nvSpPr>
          <p:cNvPr id="9" name="Rechteck 10"/>
          <p:cNvSpPr/>
          <p:nvPr/>
        </p:nvSpPr>
        <p:spPr>
          <a:xfrm>
            <a:off x="791571" y="1505685"/>
            <a:ext cx="3125336" cy="523220"/>
          </a:xfrm>
          <a:prstGeom prst="rect">
            <a:avLst/>
          </a:prstGeom>
        </p:spPr>
        <p:txBody>
          <a:bodyPr wrap="square">
            <a:spAutoFit/>
          </a:bodyPr>
          <a:lstStyle/>
          <a:p>
            <a:pPr algn="ctr"/>
            <a:r>
              <a:rPr lang="de-DE" sz="1400" dirty="0"/>
              <a:t>Interface Guide Shielding – Cave</a:t>
            </a:r>
          </a:p>
          <a:p>
            <a:pPr algn="ctr"/>
            <a:r>
              <a:rPr lang="de-DE" sz="1400" dirty="0"/>
              <a:t>Horizontal Cut</a:t>
            </a:r>
          </a:p>
        </p:txBody>
      </p:sp>
      <p:sp>
        <p:nvSpPr>
          <p:cNvPr id="10" name="Rechteck 10"/>
          <p:cNvSpPr/>
          <p:nvPr/>
        </p:nvSpPr>
        <p:spPr>
          <a:xfrm>
            <a:off x="5228752" y="1491861"/>
            <a:ext cx="3125336" cy="523220"/>
          </a:xfrm>
          <a:prstGeom prst="rect">
            <a:avLst/>
          </a:prstGeom>
        </p:spPr>
        <p:txBody>
          <a:bodyPr wrap="square">
            <a:spAutoFit/>
          </a:bodyPr>
          <a:lstStyle/>
          <a:p>
            <a:pPr algn="ctr"/>
            <a:r>
              <a:rPr lang="de-DE" sz="1400" dirty="0"/>
              <a:t>Interface Guide Shielding – Cave</a:t>
            </a:r>
          </a:p>
          <a:p>
            <a:pPr algn="ctr"/>
            <a:r>
              <a:rPr lang="de-DE" sz="1400" dirty="0"/>
              <a:t>Vertical Cut</a:t>
            </a:r>
          </a:p>
        </p:txBody>
      </p:sp>
    </p:spTree>
    <p:extLst>
      <p:ext uri="{BB962C8B-B14F-4D97-AF65-F5344CB8AC3E}">
        <p14:creationId xmlns:p14="http://schemas.microsoft.com/office/powerpoint/2010/main" val="4033571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44</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8047"/>
            <a:ext cx="4110446" cy="3143072"/>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756" y="1998617"/>
            <a:ext cx="4757123" cy="3152502"/>
          </a:xfrm>
          <a:prstGeom prst="rect">
            <a:avLst/>
          </a:prstGeom>
        </p:spPr>
      </p:pic>
    </p:spTree>
    <p:extLst>
      <p:ext uri="{BB962C8B-B14F-4D97-AF65-F5344CB8AC3E}">
        <p14:creationId xmlns:p14="http://schemas.microsoft.com/office/powerpoint/2010/main" val="3860836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45</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70" y="1666539"/>
            <a:ext cx="4085984" cy="2397753"/>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645" y="2048670"/>
            <a:ext cx="3354140" cy="2400756"/>
          </a:xfrm>
          <a:prstGeom prst="rect">
            <a:avLst/>
          </a:prstGeom>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70" y="4261119"/>
            <a:ext cx="3850232" cy="1986393"/>
          </a:xfrm>
          <a:prstGeom prst="rect">
            <a:avLst/>
          </a:prstGeom>
        </p:spPr>
      </p:pic>
      <p:sp>
        <p:nvSpPr>
          <p:cNvPr id="10" name="Rechteck 10"/>
          <p:cNvSpPr/>
          <p:nvPr/>
        </p:nvSpPr>
        <p:spPr>
          <a:xfrm>
            <a:off x="791571" y="1191781"/>
            <a:ext cx="3125336" cy="523220"/>
          </a:xfrm>
          <a:prstGeom prst="rect">
            <a:avLst/>
          </a:prstGeom>
        </p:spPr>
        <p:txBody>
          <a:bodyPr wrap="square">
            <a:spAutoFit/>
          </a:bodyPr>
          <a:lstStyle/>
          <a:p>
            <a:r>
              <a:rPr lang="de-DE" sz="1400" dirty="0"/>
              <a:t>Sliding Door:</a:t>
            </a:r>
          </a:p>
          <a:p>
            <a:r>
              <a:rPr lang="de-DE" sz="1400" dirty="0"/>
              <a:t>Round track system</a:t>
            </a:r>
          </a:p>
        </p:txBody>
      </p:sp>
      <p:sp>
        <p:nvSpPr>
          <p:cNvPr id="12" name="Rechteck 10"/>
          <p:cNvSpPr/>
          <p:nvPr/>
        </p:nvSpPr>
        <p:spPr>
          <a:xfrm>
            <a:off x="5016069" y="1209855"/>
            <a:ext cx="3125336" cy="523220"/>
          </a:xfrm>
          <a:prstGeom prst="rect">
            <a:avLst/>
          </a:prstGeom>
        </p:spPr>
        <p:txBody>
          <a:bodyPr wrap="square">
            <a:spAutoFit/>
          </a:bodyPr>
          <a:lstStyle/>
          <a:p>
            <a:r>
              <a:rPr lang="de-DE" sz="1400" dirty="0"/>
              <a:t>Internal Door:</a:t>
            </a:r>
          </a:p>
          <a:p>
            <a:r>
              <a:rPr lang="de-DE" sz="1400" dirty="0"/>
              <a:t>Air cushion modules</a:t>
            </a:r>
          </a:p>
        </p:txBody>
      </p:sp>
    </p:spTree>
    <p:extLst>
      <p:ext uri="{BB962C8B-B14F-4D97-AF65-F5344CB8AC3E}">
        <p14:creationId xmlns:p14="http://schemas.microsoft.com/office/powerpoint/2010/main" val="1467177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46</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50" y="1258330"/>
            <a:ext cx="7332617" cy="4447952"/>
          </a:xfrm>
          <a:prstGeom prst="rect">
            <a:avLst/>
          </a:prstGeom>
        </p:spPr>
      </p:pic>
      <p:cxnSp>
        <p:nvCxnSpPr>
          <p:cNvPr id="9" name="8 Conector recto"/>
          <p:cNvCxnSpPr/>
          <p:nvPr/>
        </p:nvCxnSpPr>
        <p:spPr bwMode="auto">
          <a:xfrm>
            <a:off x="4454434" y="4376057"/>
            <a:ext cx="0" cy="74458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11 Conector recto de flecha"/>
          <p:cNvCxnSpPr/>
          <p:nvPr/>
        </p:nvCxnSpPr>
        <p:spPr bwMode="auto">
          <a:xfrm>
            <a:off x="4454434" y="5120640"/>
            <a:ext cx="2983942" cy="1828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hteck 10"/>
          <p:cNvSpPr/>
          <p:nvPr/>
        </p:nvSpPr>
        <p:spPr>
          <a:xfrm>
            <a:off x="996794" y="4785625"/>
            <a:ext cx="1779259" cy="307777"/>
          </a:xfrm>
          <a:prstGeom prst="rect">
            <a:avLst/>
          </a:prstGeom>
        </p:spPr>
        <p:txBody>
          <a:bodyPr wrap="square">
            <a:spAutoFit/>
          </a:bodyPr>
          <a:lstStyle/>
          <a:p>
            <a:r>
              <a:rPr lang="de-DE" sz="1400" dirty="0"/>
              <a:t>Removable plates</a:t>
            </a:r>
          </a:p>
        </p:txBody>
      </p:sp>
      <p:cxnSp>
        <p:nvCxnSpPr>
          <p:cNvPr id="7" name="6 Conector recto de flecha"/>
          <p:cNvCxnSpPr/>
          <p:nvPr/>
        </p:nvCxnSpPr>
        <p:spPr bwMode="auto">
          <a:xfrm flipV="1">
            <a:off x="2579427" y="4121624"/>
            <a:ext cx="1748731" cy="8178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47899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47</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296" y="1371599"/>
            <a:ext cx="6965407" cy="4048717"/>
          </a:xfrm>
          <a:prstGeom prst="rect">
            <a:avLst/>
          </a:prstGeom>
        </p:spPr>
      </p:pic>
      <p:cxnSp>
        <p:nvCxnSpPr>
          <p:cNvPr id="7" name="6 Conector recto"/>
          <p:cNvCxnSpPr/>
          <p:nvPr/>
        </p:nvCxnSpPr>
        <p:spPr bwMode="auto">
          <a:xfrm>
            <a:off x="3824288" y="4252913"/>
            <a:ext cx="357187" cy="3381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8 Conector recto"/>
          <p:cNvCxnSpPr/>
          <p:nvPr/>
        </p:nvCxnSpPr>
        <p:spPr bwMode="auto">
          <a:xfrm flipV="1">
            <a:off x="4181475" y="4338638"/>
            <a:ext cx="338138" cy="2524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11 Conector recto de flecha"/>
          <p:cNvCxnSpPr/>
          <p:nvPr/>
        </p:nvCxnSpPr>
        <p:spPr bwMode="auto">
          <a:xfrm>
            <a:off x="4519613" y="4338638"/>
            <a:ext cx="409575" cy="41433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hteck 10"/>
          <p:cNvSpPr/>
          <p:nvPr/>
        </p:nvSpPr>
        <p:spPr>
          <a:xfrm>
            <a:off x="5814454" y="4238029"/>
            <a:ext cx="1779259" cy="307777"/>
          </a:xfrm>
          <a:prstGeom prst="rect">
            <a:avLst/>
          </a:prstGeom>
        </p:spPr>
        <p:txBody>
          <a:bodyPr wrap="square">
            <a:spAutoFit/>
          </a:bodyPr>
          <a:lstStyle/>
          <a:p>
            <a:r>
              <a:rPr lang="de-DE" sz="1400" dirty="0"/>
              <a:t>External Chicanes</a:t>
            </a:r>
          </a:p>
        </p:txBody>
      </p:sp>
      <p:cxnSp>
        <p:nvCxnSpPr>
          <p:cNvPr id="8" name="7 Conector recto de flecha"/>
          <p:cNvCxnSpPr>
            <a:stCxn id="10" idx="1"/>
          </p:cNvCxnSpPr>
          <p:nvPr/>
        </p:nvCxnSpPr>
        <p:spPr bwMode="auto">
          <a:xfrm flipH="1" flipV="1">
            <a:off x="5281684" y="4238029"/>
            <a:ext cx="532770" cy="1538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13 Conector recto de flecha"/>
          <p:cNvCxnSpPr>
            <a:stCxn id="10" idx="1"/>
          </p:cNvCxnSpPr>
          <p:nvPr/>
        </p:nvCxnSpPr>
        <p:spPr bwMode="auto">
          <a:xfrm flipH="1" flipV="1">
            <a:off x="5548069" y="3712191"/>
            <a:ext cx="266385" cy="67972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768708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48</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595"/>
            <a:ext cx="9144000" cy="4020809"/>
          </a:xfrm>
          <a:prstGeom prst="rect">
            <a:avLst/>
          </a:prstGeom>
        </p:spPr>
      </p:pic>
      <p:sp>
        <p:nvSpPr>
          <p:cNvPr id="7" name="Rechteck 10"/>
          <p:cNvSpPr/>
          <p:nvPr/>
        </p:nvSpPr>
        <p:spPr>
          <a:xfrm>
            <a:off x="6548746" y="5361743"/>
            <a:ext cx="1779259" cy="307777"/>
          </a:xfrm>
          <a:prstGeom prst="rect">
            <a:avLst/>
          </a:prstGeom>
        </p:spPr>
        <p:txBody>
          <a:bodyPr wrap="square">
            <a:spAutoFit/>
          </a:bodyPr>
          <a:lstStyle/>
          <a:p>
            <a:r>
              <a:rPr lang="de-DE" sz="1400" dirty="0"/>
              <a:t>Removable plates</a:t>
            </a:r>
          </a:p>
        </p:txBody>
      </p:sp>
      <p:sp>
        <p:nvSpPr>
          <p:cNvPr id="8" name="Rechteck 10"/>
          <p:cNvSpPr/>
          <p:nvPr/>
        </p:nvSpPr>
        <p:spPr>
          <a:xfrm>
            <a:off x="4668042" y="5406878"/>
            <a:ext cx="1779259" cy="523220"/>
          </a:xfrm>
          <a:prstGeom prst="rect">
            <a:avLst/>
          </a:prstGeom>
        </p:spPr>
        <p:txBody>
          <a:bodyPr wrap="square">
            <a:spAutoFit/>
          </a:bodyPr>
          <a:lstStyle/>
          <a:p>
            <a:r>
              <a:rPr lang="en-US" sz="1400" dirty="0"/>
              <a:t>Concrete block along the beam</a:t>
            </a:r>
            <a:endParaRPr lang="de-DE" sz="1400" dirty="0"/>
          </a:p>
        </p:txBody>
      </p:sp>
      <p:cxnSp>
        <p:nvCxnSpPr>
          <p:cNvPr id="9" name="8 Conector recto de flecha"/>
          <p:cNvCxnSpPr/>
          <p:nvPr/>
        </p:nvCxnSpPr>
        <p:spPr bwMode="auto">
          <a:xfrm flipV="1">
            <a:off x="7847463" y="4490113"/>
            <a:ext cx="480542" cy="90020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11 Conector recto de flecha"/>
          <p:cNvCxnSpPr/>
          <p:nvPr/>
        </p:nvCxnSpPr>
        <p:spPr bwMode="auto">
          <a:xfrm flipV="1">
            <a:off x="5634169" y="4653887"/>
            <a:ext cx="480542" cy="7855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Rechteck 10"/>
          <p:cNvSpPr/>
          <p:nvPr/>
        </p:nvSpPr>
        <p:spPr>
          <a:xfrm>
            <a:off x="2653738" y="5397913"/>
            <a:ext cx="1779259" cy="738664"/>
          </a:xfrm>
          <a:prstGeom prst="rect">
            <a:avLst/>
          </a:prstGeom>
        </p:spPr>
        <p:txBody>
          <a:bodyPr wrap="square">
            <a:spAutoFit/>
          </a:bodyPr>
          <a:lstStyle/>
          <a:p>
            <a:r>
              <a:rPr lang="en-US" sz="1400" dirty="0"/>
              <a:t>Outputs from the supply channel</a:t>
            </a:r>
          </a:p>
          <a:p>
            <a:r>
              <a:rPr lang="en-US" sz="1400" dirty="0"/>
              <a:t>below the false floor</a:t>
            </a:r>
            <a:endParaRPr lang="de-DE" sz="1400" dirty="0"/>
          </a:p>
        </p:txBody>
      </p:sp>
      <p:cxnSp>
        <p:nvCxnSpPr>
          <p:cNvPr id="15" name="14 Conector recto de flecha"/>
          <p:cNvCxnSpPr/>
          <p:nvPr/>
        </p:nvCxnSpPr>
        <p:spPr bwMode="auto">
          <a:xfrm flipV="1">
            <a:off x="3314700" y="4400550"/>
            <a:ext cx="228667" cy="9611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Rechteck 10"/>
          <p:cNvSpPr/>
          <p:nvPr/>
        </p:nvSpPr>
        <p:spPr>
          <a:xfrm>
            <a:off x="914302" y="5470106"/>
            <a:ext cx="1356287" cy="307777"/>
          </a:xfrm>
          <a:prstGeom prst="rect">
            <a:avLst/>
          </a:prstGeom>
        </p:spPr>
        <p:txBody>
          <a:bodyPr wrap="square">
            <a:spAutoFit/>
          </a:bodyPr>
          <a:lstStyle/>
          <a:p>
            <a:r>
              <a:rPr lang="en-US" sz="1400" dirty="0"/>
              <a:t>Feed through</a:t>
            </a:r>
            <a:endParaRPr lang="de-DE" sz="1400" dirty="0"/>
          </a:p>
        </p:txBody>
      </p:sp>
      <p:cxnSp>
        <p:nvCxnSpPr>
          <p:cNvPr id="20" name="19 Conector recto de flecha"/>
          <p:cNvCxnSpPr/>
          <p:nvPr/>
        </p:nvCxnSpPr>
        <p:spPr bwMode="auto">
          <a:xfrm flipV="1">
            <a:off x="2057400" y="5191125"/>
            <a:ext cx="213189" cy="3245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Rechteck 10"/>
          <p:cNvSpPr/>
          <p:nvPr/>
        </p:nvSpPr>
        <p:spPr>
          <a:xfrm>
            <a:off x="2051429" y="1470391"/>
            <a:ext cx="3251021" cy="523220"/>
          </a:xfrm>
          <a:prstGeom prst="rect">
            <a:avLst/>
          </a:prstGeom>
        </p:spPr>
        <p:txBody>
          <a:bodyPr wrap="square">
            <a:spAutoFit/>
          </a:bodyPr>
          <a:lstStyle/>
          <a:p>
            <a:r>
              <a:rPr lang="en-US" sz="1400" dirty="0"/>
              <a:t>Self-supporting </a:t>
            </a:r>
          </a:p>
          <a:p>
            <a:r>
              <a:rPr lang="en-US" sz="1400" dirty="0"/>
              <a:t>removable roof  Slabs</a:t>
            </a:r>
            <a:endParaRPr lang="de-DE" sz="1400" dirty="0"/>
          </a:p>
        </p:txBody>
      </p:sp>
      <p:cxnSp>
        <p:nvCxnSpPr>
          <p:cNvPr id="22" name="21 Conector recto de flecha"/>
          <p:cNvCxnSpPr/>
          <p:nvPr/>
        </p:nvCxnSpPr>
        <p:spPr bwMode="auto">
          <a:xfrm>
            <a:off x="3952455" y="1883885"/>
            <a:ext cx="619545" cy="6336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694696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49</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
        <p:nvSpPr>
          <p:cNvPr id="7" name="Rechteck 10"/>
          <p:cNvSpPr/>
          <p:nvPr/>
        </p:nvSpPr>
        <p:spPr>
          <a:xfrm>
            <a:off x="314227" y="2765006"/>
            <a:ext cx="2524223" cy="307777"/>
          </a:xfrm>
          <a:prstGeom prst="rect">
            <a:avLst/>
          </a:prstGeom>
        </p:spPr>
        <p:txBody>
          <a:bodyPr wrap="square">
            <a:spAutoFit/>
          </a:bodyPr>
          <a:lstStyle/>
          <a:p>
            <a:r>
              <a:rPr lang="en-US" sz="1400" dirty="0"/>
              <a:t>Neutron guide Shielding</a:t>
            </a:r>
            <a:endParaRPr lang="de-DE" sz="1400" dirty="0"/>
          </a:p>
        </p:txBody>
      </p:sp>
      <p:sp>
        <p:nvSpPr>
          <p:cNvPr id="8" name="Rechteck 10"/>
          <p:cNvSpPr/>
          <p:nvPr/>
        </p:nvSpPr>
        <p:spPr>
          <a:xfrm>
            <a:off x="4930815" y="1691437"/>
            <a:ext cx="669886" cy="307777"/>
          </a:xfrm>
          <a:prstGeom prst="rect">
            <a:avLst/>
          </a:prstGeom>
        </p:spPr>
        <p:txBody>
          <a:bodyPr wrap="square">
            <a:spAutoFit/>
          </a:bodyPr>
          <a:lstStyle/>
          <a:p>
            <a:r>
              <a:rPr lang="en-US" sz="1400" dirty="0"/>
              <a:t>Cave</a:t>
            </a:r>
            <a:endParaRPr lang="de-DE" sz="1400" dirty="0"/>
          </a:p>
        </p:txBody>
      </p:sp>
    </p:spTree>
    <p:extLst>
      <p:ext uri="{BB962C8B-B14F-4D97-AF65-F5344CB8AC3E}">
        <p14:creationId xmlns:p14="http://schemas.microsoft.com/office/powerpoint/2010/main" val="260522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a:t>
            </a:fld>
            <a:endParaRPr lang="en-US"/>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622509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50</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3529363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51</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327857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52</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1239750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53</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2771599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54</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3973090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55</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Tree>
    <p:extLst>
      <p:ext uri="{BB962C8B-B14F-4D97-AF65-F5344CB8AC3E}">
        <p14:creationId xmlns:p14="http://schemas.microsoft.com/office/powerpoint/2010/main" val="3480950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56</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869"/>
            <a:ext cx="9144000" cy="3808262"/>
          </a:xfrm>
          <a:prstGeom prst="rect">
            <a:avLst/>
          </a:prstGeom>
        </p:spPr>
      </p:pic>
      <p:sp>
        <p:nvSpPr>
          <p:cNvPr id="7" name="Rechteck 10"/>
          <p:cNvSpPr/>
          <p:nvPr/>
        </p:nvSpPr>
        <p:spPr>
          <a:xfrm>
            <a:off x="5809750" y="5094369"/>
            <a:ext cx="1537973" cy="307777"/>
          </a:xfrm>
          <a:prstGeom prst="rect">
            <a:avLst/>
          </a:prstGeom>
        </p:spPr>
        <p:txBody>
          <a:bodyPr wrap="square">
            <a:spAutoFit/>
          </a:bodyPr>
          <a:lstStyle/>
          <a:p>
            <a:r>
              <a:rPr lang="en-US" sz="1400" dirty="0"/>
              <a:t>Control Hutch</a:t>
            </a:r>
            <a:endParaRPr lang="de-DE" sz="1400" dirty="0"/>
          </a:p>
        </p:txBody>
      </p:sp>
      <p:cxnSp>
        <p:nvCxnSpPr>
          <p:cNvPr id="8" name="7 Conector recto de flecha"/>
          <p:cNvCxnSpPr/>
          <p:nvPr/>
        </p:nvCxnSpPr>
        <p:spPr bwMode="auto">
          <a:xfrm flipV="1">
            <a:off x="6975566" y="3657600"/>
            <a:ext cx="625384" cy="143677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Rechteck 10"/>
          <p:cNvSpPr/>
          <p:nvPr/>
        </p:nvSpPr>
        <p:spPr>
          <a:xfrm>
            <a:off x="5809749" y="4812546"/>
            <a:ext cx="1537973" cy="307777"/>
          </a:xfrm>
          <a:prstGeom prst="rect">
            <a:avLst/>
          </a:prstGeom>
        </p:spPr>
        <p:txBody>
          <a:bodyPr wrap="square">
            <a:spAutoFit/>
          </a:bodyPr>
          <a:lstStyle/>
          <a:p>
            <a:r>
              <a:rPr lang="en-US" sz="1400" dirty="0"/>
              <a:t>Platform</a:t>
            </a:r>
            <a:endParaRPr lang="de-DE" sz="1400" dirty="0"/>
          </a:p>
        </p:txBody>
      </p:sp>
      <p:cxnSp>
        <p:nvCxnSpPr>
          <p:cNvPr id="15" name="14 Conector recto de flecha"/>
          <p:cNvCxnSpPr/>
          <p:nvPr/>
        </p:nvCxnSpPr>
        <p:spPr bwMode="auto">
          <a:xfrm flipV="1">
            <a:off x="6603409" y="4254682"/>
            <a:ext cx="451441" cy="711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Rechteck 10"/>
          <p:cNvSpPr/>
          <p:nvPr/>
        </p:nvSpPr>
        <p:spPr>
          <a:xfrm>
            <a:off x="5809748" y="4545478"/>
            <a:ext cx="1537973" cy="307777"/>
          </a:xfrm>
          <a:prstGeom prst="rect">
            <a:avLst/>
          </a:prstGeom>
        </p:spPr>
        <p:txBody>
          <a:bodyPr wrap="square">
            <a:spAutoFit/>
          </a:bodyPr>
          <a:lstStyle/>
          <a:p>
            <a:r>
              <a:rPr lang="en-US" sz="1400" dirty="0"/>
              <a:t>Lift</a:t>
            </a:r>
            <a:endParaRPr lang="de-DE" sz="1400" dirty="0"/>
          </a:p>
        </p:txBody>
      </p:sp>
      <p:cxnSp>
        <p:nvCxnSpPr>
          <p:cNvPr id="18" name="17 Conector recto de flecha"/>
          <p:cNvCxnSpPr/>
          <p:nvPr/>
        </p:nvCxnSpPr>
        <p:spPr bwMode="auto">
          <a:xfrm flipV="1">
            <a:off x="6231252" y="4184650"/>
            <a:ext cx="372157" cy="5457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Rechteck 10"/>
          <p:cNvSpPr/>
          <p:nvPr/>
        </p:nvSpPr>
        <p:spPr>
          <a:xfrm>
            <a:off x="6376604" y="1217092"/>
            <a:ext cx="2443571" cy="307777"/>
          </a:xfrm>
          <a:prstGeom prst="rect">
            <a:avLst/>
          </a:prstGeom>
        </p:spPr>
        <p:txBody>
          <a:bodyPr wrap="square">
            <a:spAutoFit/>
          </a:bodyPr>
          <a:lstStyle/>
          <a:p>
            <a:r>
              <a:rPr lang="en-US" sz="1400" dirty="0"/>
              <a:t>Sample preparation Area</a:t>
            </a:r>
            <a:endParaRPr lang="de-DE" sz="1400" dirty="0"/>
          </a:p>
        </p:txBody>
      </p:sp>
      <p:cxnSp>
        <p:nvCxnSpPr>
          <p:cNvPr id="26" name="25 Conector recto de flecha"/>
          <p:cNvCxnSpPr/>
          <p:nvPr/>
        </p:nvCxnSpPr>
        <p:spPr bwMode="auto">
          <a:xfrm flipH="1">
            <a:off x="7600951" y="1524869"/>
            <a:ext cx="136943" cy="11791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Rechteck 10"/>
          <p:cNvSpPr/>
          <p:nvPr/>
        </p:nvSpPr>
        <p:spPr>
          <a:xfrm>
            <a:off x="3803013" y="4812546"/>
            <a:ext cx="1537973" cy="307777"/>
          </a:xfrm>
          <a:prstGeom prst="rect">
            <a:avLst/>
          </a:prstGeom>
        </p:spPr>
        <p:txBody>
          <a:bodyPr wrap="square">
            <a:spAutoFit/>
          </a:bodyPr>
          <a:lstStyle/>
          <a:p>
            <a:r>
              <a:rPr lang="en-US" sz="1400" dirty="0"/>
              <a:t>Ramp</a:t>
            </a:r>
            <a:endParaRPr lang="de-DE" sz="1400" dirty="0"/>
          </a:p>
        </p:txBody>
      </p:sp>
      <p:cxnSp>
        <p:nvCxnSpPr>
          <p:cNvPr id="30" name="29 Conector recto de flecha"/>
          <p:cNvCxnSpPr/>
          <p:nvPr/>
        </p:nvCxnSpPr>
        <p:spPr bwMode="auto">
          <a:xfrm flipV="1">
            <a:off x="4410595" y="4457507"/>
            <a:ext cx="420197" cy="5089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Rechteck 10"/>
          <p:cNvSpPr/>
          <p:nvPr/>
        </p:nvSpPr>
        <p:spPr>
          <a:xfrm>
            <a:off x="448141" y="4966434"/>
            <a:ext cx="1537973" cy="738664"/>
          </a:xfrm>
          <a:prstGeom prst="rect">
            <a:avLst/>
          </a:prstGeom>
        </p:spPr>
        <p:txBody>
          <a:bodyPr wrap="square">
            <a:spAutoFit/>
          </a:bodyPr>
          <a:lstStyle/>
          <a:p>
            <a:r>
              <a:rPr lang="en-US" sz="1400" dirty="0"/>
              <a:t>Racks:</a:t>
            </a:r>
          </a:p>
          <a:p>
            <a:r>
              <a:rPr lang="en-US" sz="1400" dirty="0"/>
              <a:t>Choppers and Vacuum</a:t>
            </a:r>
            <a:endParaRPr lang="de-DE" sz="1400" dirty="0"/>
          </a:p>
        </p:txBody>
      </p:sp>
      <p:cxnSp>
        <p:nvCxnSpPr>
          <p:cNvPr id="35" name="34 Conector recto de flecha"/>
          <p:cNvCxnSpPr/>
          <p:nvPr/>
        </p:nvCxnSpPr>
        <p:spPr bwMode="auto">
          <a:xfrm flipV="1">
            <a:off x="1147313" y="4611395"/>
            <a:ext cx="328607" cy="5089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Rechteck 10"/>
          <p:cNvSpPr/>
          <p:nvPr/>
        </p:nvSpPr>
        <p:spPr>
          <a:xfrm>
            <a:off x="2270772" y="4699366"/>
            <a:ext cx="1537973" cy="523220"/>
          </a:xfrm>
          <a:prstGeom prst="rect">
            <a:avLst/>
          </a:prstGeom>
        </p:spPr>
        <p:txBody>
          <a:bodyPr wrap="square">
            <a:spAutoFit/>
          </a:bodyPr>
          <a:lstStyle/>
          <a:p>
            <a:r>
              <a:rPr lang="en-US" sz="1400" dirty="0"/>
              <a:t>Racks:</a:t>
            </a:r>
          </a:p>
          <a:p>
            <a:r>
              <a:rPr lang="en-US" sz="1400" dirty="0"/>
              <a:t>Motion Control</a:t>
            </a:r>
            <a:endParaRPr lang="de-DE" sz="1400" dirty="0"/>
          </a:p>
        </p:txBody>
      </p:sp>
      <p:cxnSp>
        <p:nvCxnSpPr>
          <p:cNvPr id="38" name="37 Conector recto de flecha"/>
          <p:cNvCxnSpPr/>
          <p:nvPr/>
        </p:nvCxnSpPr>
        <p:spPr bwMode="auto">
          <a:xfrm flipV="1">
            <a:off x="2969944" y="4254682"/>
            <a:ext cx="679030" cy="59857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948992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57</a:t>
            </a:fld>
            <a:endParaRPr lang="en-US"/>
          </a:p>
        </p:txBody>
      </p:sp>
      <p:sp>
        <p:nvSpPr>
          <p:cNvPr id="11" name="Rechteck 10"/>
          <p:cNvSpPr/>
          <p:nvPr/>
        </p:nvSpPr>
        <p:spPr>
          <a:xfrm>
            <a:off x="508000" y="698257"/>
            <a:ext cx="6070737" cy="400110"/>
          </a:xfrm>
          <a:prstGeom prst="rect">
            <a:avLst/>
          </a:prstGeom>
        </p:spPr>
        <p:txBody>
          <a:bodyPr wrap="square">
            <a:spAutoFit/>
          </a:bodyPr>
          <a:lstStyle/>
          <a:p>
            <a:r>
              <a:rPr lang="en-US" sz="2000" dirty="0"/>
              <a:t>Cave: Technical Design</a:t>
            </a:r>
            <a:endParaRPr lang="de-DE" sz="2000"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8871"/>
            <a:ext cx="9144000" cy="3320258"/>
          </a:xfrm>
          <a:prstGeom prst="rect">
            <a:avLst/>
          </a:prstGeom>
        </p:spPr>
      </p:pic>
      <p:sp>
        <p:nvSpPr>
          <p:cNvPr id="7" name="Rechteck 10"/>
          <p:cNvSpPr/>
          <p:nvPr/>
        </p:nvSpPr>
        <p:spPr>
          <a:xfrm>
            <a:off x="7308598" y="5089129"/>
            <a:ext cx="1537973" cy="523220"/>
          </a:xfrm>
          <a:prstGeom prst="rect">
            <a:avLst/>
          </a:prstGeom>
        </p:spPr>
        <p:txBody>
          <a:bodyPr wrap="square">
            <a:spAutoFit/>
          </a:bodyPr>
          <a:lstStyle/>
          <a:p>
            <a:r>
              <a:rPr lang="en-US" sz="1400" dirty="0"/>
              <a:t>Racks:</a:t>
            </a:r>
          </a:p>
          <a:p>
            <a:r>
              <a:rPr lang="en-US" sz="1400" dirty="0"/>
              <a:t>Motion Control</a:t>
            </a:r>
            <a:endParaRPr lang="de-DE" sz="1400" dirty="0"/>
          </a:p>
        </p:txBody>
      </p:sp>
      <p:cxnSp>
        <p:nvCxnSpPr>
          <p:cNvPr id="8" name="7 Conector recto de flecha"/>
          <p:cNvCxnSpPr/>
          <p:nvPr/>
        </p:nvCxnSpPr>
        <p:spPr bwMode="auto">
          <a:xfrm flipV="1">
            <a:off x="7824158" y="4511615"/>
            <a:ext cx="183612" cy="5775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Rechteck 10"/>
          <p:cNvSpPr/>
          <p:nvPr/>
        </p:nvSpPr>
        <p:spPr>
          <a:xfrm>
            <a:off x="5001231" y="5084919"/>
            <a:ext cx="2437145" cy="738664"/>
          </a:xfrm>
          <a:prstGeom prst="rect">
            <a:avLst/>
          </a:prstGeom>
        </p:spPr>
        <p:txBody>
          <a:bodyPr wrap="square">
            <a:spAutoFit/>
          </a:bodyPr>
          <a:lstStyle/>
          <a:p>
            <a:r>
              <a:rPr lang="en-US" sz="1400" dirty="0"/>
              <a:t>Racks:</a:t>
            </a:r>
          </a:p>
          <a:p>
            <a:r>
              <a:rPr lang="en-US" sz="1400" dirty="0"/>
              <a:t>Data Management</a:t>
            </a:r>
          </a:p>
          <a:p>
            <a:r>
              <a:rPr lang="en-US" sz="1400" dirty="0"/>
              <a:t>PSS</a:t>
            </a:r>
            <a:endParaRPr lang="de-DE" sz="1400" dirty="0"/>
          </a:p>
        </p:txBody>
      </p:sp>
      <p:cxnSp>
        <p:nvCxnSpPr>
          <p:cNvPr id="13" name="12 Conector recto de flecha"/>
          <p:cNvCxnSpPr/>
          <p:nvPr/>
        </p:nvCxnSpPr>
        <p:spPr bwMode="auto">
          <a:xfrm flipV="1">
            <a:off x="6578737" y="4800372"/>
            <a:ext cx="573182" cy="5503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Rechteck 10"/>
          <p:cNvSpPr/>
          <p:nvPr/>
        </p:nvSpPr>
        <p:spPr>
          <a:xfrm>
            <a:off x="508000" y="3842039"/>
            <a:ext cx="1537973" cy="738664"/>
          </a:xfrm>
          <a:prstGeom prst="rect">
            <a:avLst/>
          </a:prstGeom>
        </p:spPr>
        <p:txBody>
          <a:bodyPr wrap="square">
            <a:spAutoFit/>
          </a:bodyPr>
          <a:lstStyle/>
          <a:p>
            <a:r>
              <a:rPr lang="en-US" sz="1400" dirty="0"/>
              <a:t>Racks:</a:t>
            </a:r>
          </a:p>
          <a:p>
            <a:r>
              <a:rPr lang="en-US" sz="1400" dirty="0"/>
              <a:t>Choppers and Vacuum</a:t>
            </a:r>
            <a:endParaRPr lang="de-DE" sz="1400" dirty="0"/>
          </a:p>
        </p:txBody>
      </p:sp>
      <p:cxnSp>
        <p:nvCxnSpPr>
          <p:cNvPr id="15" name="14 Conector recto de flecha"/>
          <p:cNvCxnSpPr/>
          <p:nvPr/>
        </p:nvCxnSpPr>
        <p:spPr bwMode="auto">
          <a:xfrm flipV="1">
            <a:off x="1207172" y="3487000"/>
            <a:ext cx="328607" cy="5089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8290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02412" y="2742464"/>
            <a:ext cx="8128000" cy="1295400"/>
          </a:xfrm>
        </p:spPr>
        <p:txBody>
          <a:bodyPr/>
          <a:lstStyle/>
          <a:p>
            <a:r>
              <a:rPr lang="en-US" sz="8000"/>
              <a:t>Thank You!</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59</a:t>
            </a:fld>
            <a:endParaRPr lang="en-US"/>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598" y="966371"/>
            <a:ext cx="7438376" cy="5212775"/>
          </a:xfrm>
          <a:prstGeom prst="rect">
            <a:avLst/>
          </a:prstGeom>
        </p:spPr>
      </p:pic>
    </p:spTree>
    <p:extLst>
      <p:ext uri="{BB962C8B-B14F-4D97-AF65-F5344CB8AC3E}">
        <p14:creationId xmlns:p14="http://schemas.microsoft.com/office/powerpoint/2010/main" val="742739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6</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2610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7</a:t>
            </a:fld>
            <a:endParaRPr lang="en-US"/>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883868"/>
            <a:ext cx="7810569" cy="5305901"/>
          </a:xfrm>
          <a:prstGeom prst="rect">
            <a:avLst/>
          </a:prstGeom>
        </p:spPr>
      </p:pic>
    </p:spTree>
    <p:extLst>
      <p:ext uri="{BB962C8B-B14F-4D97-AF65-F5344CB8AC3E}">
        <p14:creationId xmlns:p14="http://schemas.microsoft.com/office/powerpoint/2010/main" val="1889122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8</a:t>
            </a:fld>
            <a:endParaRPr lang="en-US"/>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04" y="1092337"/>
            <a:ext cx="4393339" cy="4410215"/>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662" y="1092337"/>
            <a:ext cx="3699462" cy="4757351"/>
          </a:xfrm>
          <a:prstGeom prst="rect">
            <a:avLst/>
          </a:prstGeom>
        </p:spPr>
      </p:pic>
    </p:spTree>
    <p:extLst>
      <p:ext uri="{BB962C8B-B14F-4D97-AF65-F5344CB8AC3E}">
        <p14:creationId xmlns:p14="http://schemas.microsoft.com/office/powerpoint/2010/main" val="238646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08000" y="6400800"/>
            <a:ext cx="1762589" cy="304800"/>
          </a:xfrm>
        </p:spPr>
        <p:txBody>
          <a:bodyPr/>
          <a:lstStyle/>
          <a:p>
            <a:r>
              <a:rPr lang="de-DE"/>
              <a:t>Oct. 15th. 2019</a:t>
            </a:r>
            <a:endParaRPr lang="en-US" dirty="0"/>
          </a:p>
        </p:txBody>
      </p:sp>
      <p:sp>
        <p:nvSpPr>
          <p:cNvPr id="5" name="Footer Placeholder 4"/>
          <p:cNvSpPr>
            <a:spLocks noGrp="1"/>
          </p:cNvSpPr>
          <p:nvPr>
            <p:ph type="ftr" sz="quarter" idx="11"/>
          </p:nvPr>
        </p:nvSpPr>
        <p:spPr/>
        <p:txBody>
          <a:bodyPr/>
          <a:lstStyle/>
          <a:p>
            <a:r>
              <a:rPr lang="en-US"/>
              <a:t>ODIN STAP Meeting</a:t>
            </a:r>
            <a:endParaRPr lang="en-US" dirty="0"/>
          </a:p>
        </p:txBody>
      </p:sp>
      <p:sp>
        <p:nvSpPr>
          <p:cNvPr id="6" name="Slide Number Placeholder 5"/>
          <p:cNvSpPr>
            <a:spLocks noGrp="1"/>
          </p:cNvSpPr>
          <p:nvPr>
            <p:ph type="sldNum" sz="quarter" idx="12"/>
          </p:nvPr>
        </p:nvSpPr>
        <p:spPr/>
        <p:txBody>
          <a:bodyPr/>
          <a:lstStyle/>
          <a:p>
            <a:fld id="{E8A1288F-6C5F-6A48-B6D2-5A150C026086}" type="slidenum">
              <a:rPr lang="en-US" smtClean="0"/>
              <a:pPr/>
              <a:t>9</a:t>
            </a:fld>
            <a:endParaRPr lang="en-US"/>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37" y="763848"/>
            <a:ext cx="5456980" cy="5477942"/>
          </a:xfrm>
          <a:prstGeom prst="rect">
            <a:avLst/>
          </a:prstGeom>
        </p:spPr>
      </p:pic>
    </p:spTree>
    <p:extLst>
      <p:ext uri="{BB962C8B-B14F-4D97-AF65-F5344CB8AC3E}">
        <p14:creationId xmlns:p14="http://schemas.microsoft.com/office/powerpoint/2010/main" val="1325389208"/>
      </p:ext>
    </p:extLst>
  </p:cSld>
  <p:clrMapOvr>
    <a:masterClrMapping/>
  </p:clrMapOvr>
</p:sld>
</file>

<file path=ppt/theme/theme1.xml><?xml version="1.0" encoding="utf-8"?>
<a:theme xmlns:a="http://schemas.openxmlformats.org/drawingml/2006/main" name="TUM_Vorlage_hellblau">
  <a:themeElements>
    <a:clrScheme name="Leere Präsentation 1">
      <a:dk1>
        <a:srgbClr val="000000"/>
      </a:dk1>
      <a:lt1>
        <a:srgbClr val="FFFFFF"/>
      </a:lt1>
      <a:dk2>
        <a:srgbClr val="0065BD"/>
      </a:dk2>
      <a:lt2>
        <a:srgbClr val="005293"/>
      </a:lt2>
      <a:accent1>
        <a:srgbClr val="A2AD00"/>
      </a:accent1>
      <a:accent2>
        <a:srgbClr val="E37222"/>
      </a:accent2>
      <a:accent3>
        <a:srgbClr val="AAB8DB"/>
      </a:accent3>
      <a:accent4>
        <a:srgbClr val="DADADA"/>
      </a:accent4>
      <a:accent5>
        <a:srgbClr val="CED3AA"/>
      </a:accent5>
      <a:accent6>
        <a:srgbClr val="CE671E"/>
      </a:accent6>
      <a:hlink>
        <a:srgbClr val="DAD7CB"/>
      </a:hlink>
      <a:folHlink>
        <a:srgbClr val="9C9D9F"/>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eere Präsentation 1">
        <a:dk1>
          <a:srgbClr val="000000"/>
        </a:dk1>
        <a:lt1>
          <a:srgbClr val="FFFFFF"/>
        </a:lt1>
        <a:dk2>
          <a:srgbClr val="0065BD"/>
        </a:dk2>
        <a:lt2>
          <a:srgbClr val="005293"/>
        </a:lt2>
        <a:accent1>
          <a:srgbClr val="A2AD00"/>
        </a:accent1>
        <a:accent2>
          <a:srgbClr val="E37222"/>
        </a:accent2>
        <a:accent3>
          <a:srgbClr val="AAB8DB"/>
        </a:accent3>
        <a:accent4>
          <a:srgbClr val="DADADA"/>
        </a:accent4>
        <a:accent5>
          <a:srgbClr val="CED3AA"/>
        </a:accent5>
        <a:accent6>
          <a:srgbClr val="CE671E"/>
        </a:accent6>
        <a:hlink>
          <a:srgbClr val="DAD7CB"/>
        </a:hlink>
        <a:folHlink>
          <a:srgbClr val="9C9D9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ODIN_Presentation_Template_01.potx</Template>
  <TotalTime>2</TotalTime>
  <Words>1296</Words>
  <Application>Microsoft Macintosh PowerPoint</Application>
  <PresentationFormat>On-screen Show (4:3)</PresentationFormat>
  <Paragraphs>370</Paragraphs>
  <Slides>59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ＭＳ Ｐゴシック</vt:lpstr>
      <vt:lpstr>Arial</vt:lpstr>
      <vt:lpstr>Calibri</vt:lpstr>
      <vt:lpstr>Lucida Grande</vt:lpstr>
      <vt:lpstr>Wingdings</vt:lpstr>
      <vt:lpstr>TUM_Vorlage_hellblau</vt:lpstr>
      <vt:lpstr>ODIN: Optical and Diffraction Imaging with Neutrons at the ESS Technical and design update  </vt:lpstr>
      <vt:lpstr>Outline</vt:lpstr>
      <vt:lpstr>Instrument design in Bunker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 design outside the Bunker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 design outside the Bunker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UC Davis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ODIN: Science case and high-level requirements</dc:title>
  <dc:creator>Michael Lerche</dc:creator>
  <cp:lastModifiedBy>Aureliano Tartaglione</cp:lastModifiedBy>
  <cp:revision>354</cp:revision>
  <cp:lastPrinted>2016-09-30T07:38:50Z</cp:lastPrinted>
  <dcterms:created xsi:type="dcterms:W3CDTF">2018-12-11T07:54:10Z</dcterms:created>
  <dcterms:modified xsi:type="dcterms:W3CDTF">2019-10-15T07:39:12Z</dcterms:modified>
</cp:coreProperties>
</file>