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72" r:id="rId2"/>
    <p:sldId id="305" r:id="rId3"/>
    <p:sldId id="287" r:id="rId4"/>
    <p:sldId id="306" r:id="rId5"/>
    <p:sldId id="303" r:id="rId6"/>
    <p:sldId id="304" r:id="rId7"/>
    <p:sldId id="300" r:id="rId8"/>
    <p:sldId id="301" r:id="rId9"/>
    <p:sldId id="302" r:id="rId10"/>
    <p:sldId id="295" r:id="rId11"/>
  </p:sldIdLst>
  <p:sldSz cx="9144000" cy="6858000" type="screen4x3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500"/>
    <a:srgbClr val="E7F0F8"/>
    <a:srgbClr val="0098D4"/>
    <a:srgbClr val="7030A0"/>
    <a:srgbClr val="212E38"/>
    <a:srgbClr val="5264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/>
    <p:restoredTop sz="95313"/>
  </p:normalViewPr>
  <p:slideViewPr>
    <p:cSldViewPr snapToGrid="0" snapToObjects="1">
      <p:cViewPr>
        <p:scale>
          <a:sx n="85" d="100"/>
          <a:sy n="85" d="100"/>
        </p:scale>
        <p:origin x="752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66" d="100"/>
          <a:sy n="166" d="100"/>
        </p:scale>
        <p:origin x="656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7E62C-397B-7A45-A11E-F3F0F957527A}" type="datetimeFigureOut">
              <a:rPr lang="de-DE" smtClean="0"/>
              <a:t>14.10.19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BE585-61AA-BD4C-962C-051FDA9834E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1863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00F02-F6A1-CD4C-B9A0-7C2B4E685911}" type="datetimeFigureOut">
              <a:rPr lang="de-DE" smtClean="0"/>
              <a:t>14.10.19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BD156-8050-CA4E-B9F5-9E9075514A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11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7" Type="http://schemas.openxmlformats.org/officeDocument/2006/relationships/image" Target="../media/image6.w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tif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 HEADLINE VERSAL ohne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 15">
            <a:extLst>
              <a:ext uri="{FF2B5EF4-FFF2-40B4-BE49-F238E27FC236}">
                <a16:creationId xmlns:a16="http://schemas.microsoft.com/office/drawing/2014/main" id="{E9BAF067-66F6-FD40-AA18-7C2C585F3B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46276"/>
            <a:ext cx="9144000" cy="48977"/>
          </a:xfrm>
          <a:prstGeom prst="rect">
            <a:avLst/>
          </a:prstGeom>
        </p:spPr>
      </p:pic>
      <p:sp>
        <p:nvSpPr>
          <p:cNvPr id="19" name="Titel 1">
            <a:extLst>
              <a:ext uri="{FF2B5EF4-FFF2-40B4-BE49-F238E27FC236}">
                <a16:creationId xmlns:a16="http://schemas.microsoft.com/office/drawing/2014/main" id="{4B191727-5529-2242-B2CC-96F646722D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748" y="235679"/>
            <a:ext cx="6301780" cy="384313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HEADLINE 1 ZEILE VERSAL, CALIBRI LIGHT FETT</a:t>
            </a:r>
          </a:p>
        </p:txBody>
      </p:sp>
      <p:sp>
        <p:nvSpPr>
          <p:cNvPr id="21" name="Textplatzhalter 15">
            <a:extLst>
              <a:ext uri="{FF2B5EF4-FFF2-40B4-BE49-F238E27FC236}">
                <a16:creationId xmlns:a16="http://schemas.microsoft.com/office/drawing/2014/main" id="{AD1E55C0-A6CE-B946-AA23-F8E40E40E5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748" y="609600"/>
            <a:ext cx="5082167" cy="3365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0" i="0">
                <a:solidFill>
                  <a:srgbClr val="0098D4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1: gemischt, CALIBRI, HZG blau,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F18CA112-7613-EB4D-85F4-5148ABAEB748}"/>
              </a:ext>
            </a:extLst>
          </p:cNvPr>
          <p:cNvSpPr txBox="1"/>
          <p:nvPr userDrawn="1"/>
        </p:nvSpPr>
        <p:spPr>
          <a:xfrm>
            <a:off x="8673880" y="6614048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8F2BED3E-C6F4-CC48-ADF3-474AD41AD693}" type="slidenum">
              <a:rPr lang="de-DE" sz="1000" smtClean="0">
                <a:latin typeface="Calibri"/>
                <a:cs typeface="Calibri"/>
              </a:rPr>
              <a:pPr algn="ctr"/>
              <a:t>‹#›</a:t>
            </a:fld>
            <a:endParaRPr lang="de-DE" sz="1000" dirty="0">
              <a:latin typeface="Calibri"/>
              <a:cs typeface="Calibri"/>
            </a:endParaRPr>
          </a:p>
        </p:txBody>
      </p:sp>
      <p:pic>
        <p:nvPicPr>
          <p:cNvPr id="32" name="Bild 3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1172" y="6384716"/>
            <a:ext cx="260385" cy="352440"/>
          </a:xfrm>
          <a:prstGeom prst="rect">
            <a:avLst/>
          </a:prstGeom>
        </p:spPr>
      </p:pic>
      <p:pic>
        <p:nvPicPr>
          <p:cNvPr id="33" name="Bild 32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8845" y="6598685"/>
            <a:ext cx="349235" cy="259315"/>
          </a:xfrm>
          <a:prstGeom prst="rect">
            <a:avLst/>
          </a:prstGeom>
        </p:spPr>
      </p:pic>
      <p:pic>
        <p:nvPicPr>
          <p:cNvPr id="9" name="Picture 18" descr="HZG_RGB_mitZusatz in E_300dpi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60478" y="33623"/>
            <a:ext cx="1651823" cy="446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9" descr="GEMS-Logo"/>
          <p:cNvPicPr>
            <a:picLocks noChangeAspect="1" noChangeArrowheads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41357" y="508124"/>
            <a:ext cx="967488" cy="41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Grafik 10"/>
          <p:cNvPicPr>
            <a:picLocks noChangeAspect="1" noChangeArrowheads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700" y="33625"/>
            <a:ext cx="425838" cy="854401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2352430" y="2938585"/>
            <a:ext cx="480727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400" dirty="0"/>
              <a:t>Progress Update</a:t>
            </a:r>
          </a:p>
          <a:p>
            <a:pPr algn="ctr"/>
            <a:r>
              <a:rPr lang="de-DE" sz="5400" dirty="0"/>
              <a:t>NPI</a:t>
            </a:r>
          </a:p>
        </p:txBody>
      </p:sp>
    </p:spTree>
    <p:extLst>
      <p:ext uri="{BB962C8B-B14F-4D97-AF65-F5344CB8AC3E}">
        <p14:creationId xmlns:p14="http://schemas.microsoft.com/office/powerpoint/2010/main" val="1332027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TG3‘s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NPI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7472"/>
              </p:ext>
            </p:extLst>
          </p:nvPr>
        </p:nvGraphicFramePr>
        <p:xfrm>
          <a:off x="462440" y="1076569"/>
          <a:ext cx="8026466" cy="4008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53">
                  <a:extLst>
                    <a:ext uri="{9D8B030D-6E8A-4147-A177-3AD203B41FA5}">
                      <a16:colId xmlns:a16="http://schemas.microsoft.com/office/drawing/2014/main" val="2201433831"/>
                    </a:ext>
                  </a:extLst>
                </a:gridCol>
                <a:gridCol w="1325611">
                  <a:extLst>
                    <a:ext uri="{9D8B030D-6E8A-4147-A177-3AD203B41FA5}">
                      <a16:colId xmlns:a16="http://schemas.microsoft.com/office/drawing/2014/main" val="1107116334"/>
                    </a:ext>
                  </a:extLst>
                </a:gridCol>
                <a:gridCol w="1580569">
                  <a:extLst>
                    <a:ext uri="{9D8B030D-6E8A-4147-A177-3AD203B41FA5}">
                      <a16:colId xmlns:a16="http://schemas.microsoft.com/office/drawing/2014/main" val="2053763570"/>
                    </a:ext>
                  </a:extLst>
                </a:gridCol>
                <a:gridCol w="1419793">
                  <a:extLst>
                    <a:ext uri="{9D8B030D-6E8A-4147-A177-3AD203B41FA5}">
                      <a16:colId xmlns:a16="http://schemas.microsoft.com/office/drawing/2014/main" val="3397515753"/>
                    </a:ext>
                  </a:extLst>
                </a:gridCol>
                <a:gridCol w="1255695">
                  <a:extLst>
                    <a:ext uri="{9D8B030D-6E8A-4147-A177-3AD203B41FA5}">
                      <a16:colId xmlns:a16="http://schemas.microsoft.com/office/drawing/2014/main" val="3940437696"/>
                    </a:ext>
                  </a:extLst>
                </a:gridCol>
                <a:gridCol w="1337745">
                  <a:extLst>
                    <a:ext uri="{9D8B030D-6E8A-4147-A177-3AD203B41FA5}">
                      <a16:colId xmlns:a16="http://schemas.microsoft.com/office/drawing/2014/main" val="2841609424"/>
                    </a:ext>
                  </a:extLst>
                </a:gridCol>
              </a:tblGrid>
              <a:tr h="665936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Oct ‘18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Dec ‘18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Oct ‘19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Oct ‘19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Aug ‘20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861392"/>
                  </a:ext>
                </a:extLst>
              </a:tr>
              <a:tr h="665936">
                <a:tc>
                  <a:txBody>
                    <a:bodyPr/>
                    <a:lstStyle/>
                    <a:p>
                      <a:r>
                        <a:rPr lang="en-GB" noProof="0"/>
                        <a:t>CTV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/>
                        <a:t>Neutron guide and guide exchanger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439010"/>
                  </a:ext>
                </a:extLst>
              </a:tr>
              <a:tr h="385820">
                <a:tc>
                  <a:txBody>
                    <a:bodyPr/>
                    <a:lstStyle/>
                    <a:p>
                      <a:r>
                        <a:rPr lang="en-GB" noProof="0"/>
                        <a:t>IDR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/>
                        <a:t>Cave, hutch, shiedling</a:t>
                      </a:r>
                    </a:p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/>
                        <a:t>Neutron guide and guide exchanger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949325"/>
                  </a:ext>
                </a:extLst>
              </a:tr>
              <a:tr h="385820">
                <a:tc>
                  <a:txBody>
                    <a:bodyPr/>
                    <a:lstStyle/>
                    <a:p>
                      <a:r>
                        <a:rPr lang="en-GB" noProof="0"/>
                        <a:t>TG3‘s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/>
                        <a:t>Cave, hutch, shiedling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/>
                        <a:t>Neutron guide and guide exchanger </a:t>
                      </a:r>
                      <a:endParaRPr lang="en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964420"/>
                  </a:ext>
                </a:extLst>
              </a:tr>
              <a:tr h="385820">
                <a:tc>
                  <a:txBody>
                    <a:bodyPr/>
                    <a:lstStyle/>
                    <a:p>
                      <a:r>
                        <a:rPr lang="en-GB" noProof="0"/>
                        <a:t>Final TG3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/>
                        <a:t>TG3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678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05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074B7-8F74-0746-93A2-D940E0CF0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BEER 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2387F-C61D-6E4A-BCA3-7452E59AED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Drawing for “Instruments paper”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AFC503-018A-EF49-BD90-F4D52A263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6620"/>
            <a:ext cx="9144000" cy="368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25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36B9D-48AB-BC44-9E3E-5B7394F1A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Progress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6D465-E8C9-0D4C-A1F2-5925ED34E5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Cave, shielding, shutter, … construction - summary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9E6B88C-DEA1-354F-9F2E-7CBF2E89B24A}"/>
              </a:ext>
            </a:extLst>
          </p:cNvPr>
          <p:cNvSpPr txBox="1">
            <a:spLocks/>
          </p:cNvSpPr>
          <p:nvPr/>
        </p:nvSpPr>
        <p:spPr>
          <a:xfrm>
            <a:off x="468923" y="1320071"/>
            <a:ext cx="8363272" cy="5121275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Big cave redesign for the redefined H1&amp;H2 scenarios</a:t>
            </a:r>
          </a:p>
          <a:p>
            <a:r>
              <a:rPr lang="en-GB" dirty="0"/>
              <a:t>Cave walls now 55/60 cm of heavy concrete</a:t>
            </a:r>
          </a:p>
          <a:p>
            <a:r>
              <a:rPr lang="en-GB" dirty="0"/>
              <a:t>Ceiling redefined to blue-control zone (25 𝜇</a:t>
            </a:r>
            <a:r>
              <a:rPr lang="en-GB" dirty="0" err="1"/>
              <a:t>Sv</a:t>
            </a:r>
            <a:r>
              <a:rPr lang="en-GB" dirty="0"/>
              <a:t>/h)</a:t>
            </a:r>
          </a:p>
          <a:p>
            <a:r>
              <a:rPr lang="en-GB" dirty="0"/>
              <a:t>Ceiling 70 cm of normal concrete</a:t>
            </a:r>
          </a:p>
          <a:p>
            <a:r>
              <a:rPr lang="en-GB" dirty="0"/>
              <a:t>All sub-TG3 documentation submitted (sub-TG3 October 20, 2019)</a:t>
            </a:r>
          </a:p>
          <a:p>
            <a:r>
              <a:rPr lang="en-GB" b="1" dirty="0">
                <a:solidFill>
                  <a:srgbClr val="FF0000"/>
                </a:solidFill>
              </a:rPr>
              <a:t>Budget estimation for construction &gt; CBV + 1.2 </a:t>
            </a:r>
            <a:r>
              <a:rPr lang="en-GB" b="1" dirty="0" err="1">
                <a:solidFill>
                  <a:srgbClr val="FF0000"/>
                </a:solidFill>
              </a:rPr>
              <a:t>MEur</a:t>
            </a:r>
            <a:endParaRPr lang="en-GB" b="1" dirty="0">
              <a:solidFill>
                <a:srgbClr val="FF0000"/>
              </a:solidFill>
            </a:endParaRPr>
          </a:p>
          <a:p>
            <a:r>
              <a:rPr lang="en-GB" dirty="0"/>
              <a:t>Contract terminated after design phase</a:t>
            </a:r>
          </a:p>
          <a:p>
            <a:r>
              <a:rPr lang="en-GB" dirty="0"/>
              <a:t>Cost break-down exercise – expensive items identified (el. design, HVAC, …)</a:t>
            </a:r>
          </a:p>
          <a:p>
            <a:r>
              <a:rPr lang="en-GB" dirty="0"/>
              <a:t>Joining Common-Shielding project to keep schedule and budget flow</a:t>
            </a:r>
          </a:p>
          <a:p>
            <a:r>
              <a:rPr lang="en-GB" dirty="0"/>
              <a:t>For other parts </a:t>
            </a:r>
            <a:r>
              <a:rPr lang="en-GB" b="1" dirty="0"/>
              <a:t>new tender </a:t>
            </a:r>
            <a:r>
              <a:rPr lang="en-GB" dirty="0"/>
              <a:t>processes – possible delays</a:t>
            </a:r>
          </a:p>
          <a:p>
            <a:r>
              <a:rPr lang="en-GB" dirty="0"/>
              <a:t>New funding project for the rest of construction submitted Jun 2019</a:t>
            </a:r>
          </a:p>
          <a:p>
            <a:r>
              <a:rPr lang="en-GB" b="1" dirty="0">
                <a:solidFill>
                  <a:srgbClr val="FF0000"/>
                </a:solidFill>
              </a:rPr>
              <a:t>No engineer </a:t>
            </a:r>
            <a:r>
              <a:rPr lang="en-GB" dirty="0"/>
              <a:t>in place! Difficulties with definition of requirements</a:t>
            </a:r>
          </a:p>
          <a:p>
            <a:r>
              <a:rPr lang="en-GB" b="1" dirty="0">
                <a:solidFill>
                  <a:srgbClr val="92D050"/>
                </a:solidFill>
              </a:rPr>
              <a:t>TA might be signed  soon – agreement between ESS and NPI</a:t>
            </a:r>
          </a:p>
          <a:p>
            <a:r>
              <a:rPr lang="en-GB" b="1" dirty="0">
                <a:solidFill>
                  <a:schemeClr val="accent5"/>
                </a:solidFill>
              </a:rPr>
              <a:t>Issue with leading institution – responsible for integration</a:t>
            </a:r>
          </a:p>
        </p:txBody>
      </p:sp>
    </p:spTree>
    <p:extLst>
      <p:ext uri="{BB962C8B-B14F-4D97-AF65-F5344CB8AC3E}">
        <p14:creationId xmlns:p14="http://schemas.microsoft.com/office/powerpoint/2010/main" val="12708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828E-7140-0A46-884D-CF1723F04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Cave chicane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AA391-5209-CA43-9CFC-44C31370F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Redesign of chicane to accommodate SANS tank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7CAEB6-7353-9647-9EA7-E3A4ABACC2D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099560"/>
            <a:ext cx="4468022" cy="36097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9E2D18-883D-6948-82F6-7E565DA05B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780" y="1773402"/>
            <a:ext cx="4677971" cy="3740046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509E6EC2-72C6-0148-A463-CC1470466DF8}"/>
              </a:ext>
            </a:extLst>
          </p:cNvPr>
          <p:cNvSpPr/>
          <p:nvPr/>
        </p:nvSpPr>
        <p:spPr>
          <a:xfrm>
            <a:off x="1079292" y="2425718"/>
            <a:ext cx="1379095" cy="1201902"/>
          </a:xfrm>
          <a:prstGeom prst="ellipse">
            <a:avLst/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86ED507-207E-664B-AE7B-34D95FDCD374}"/>
              </a:ext>
            </a:extLst>
          </p:cNvPr>
          <p:cNvSpPr/>
          <p:nvPr/>
        </p:nvSpPr>
        <p:spPr>
          <a:xfrm>
            <a:off x="6659765" y="1824767"/>
            <a:ext cx="1379095" cy="1201902"/>
          </a:xfrm>
          <a:prstGeom prst="ellipse">
            <a:avLst/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75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00ACE-8D3C-0B47-8C6E-6CAF2388B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Cave floor load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2DE5D-C9B9-FF4E-983B-B38DC689C1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Solution for the cave floor load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CF1E21-43FC-214D-9391-3C3674401B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810" y="1320071"/>
            <a:ext cx="5397295" cy="5186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604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00ACE-8D3C-0B47-8C6E-6CAF2388B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Safety shutter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2DE5D-C9B9-FF4E-983B-B38DC689C1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Detail design of shutter and related optics</a:t>
            </a:r>
          </a:p>
        </p:txBody>
      </p:sp>
      <p:pic>
        <p:nvPicPr>
          <p:cNvPr id="5" name="Kép 6">
            <a:extLst>
              <a:ext uri="{FF2B5EF4-FFF2-40B4-BE49-F238E27FC236}">
                <a16:creationId xmlns:a16="http://schemas.microsoft.com/office/drawing/2014/main" id="{312DC48B-2461-6045-8E22-F3DBB49163D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903750" y="1154451"/>
            <a:ext cx="5307299" cy="547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153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CA4DD-DDD0-F44A-9B73-1EF82283C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H1&amp;H2 scenarios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9EE39-606A-CB4D-A3E2-1D9C2476CE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Beam definition for shielding design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EC3BA19-6A1F-8349-A194-917AB4CBC6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74588"/>
              </p:ext>
            </p:extLst>
          </p:nvPr>
        </p:nvGraphicFramePr>
        <p:xfrm>
          <a:off x="246512" y="1167350"/>
          <a:ext cx="8665475" cy="45912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1783">
                  <a:extLst>
                    <a:ext uri="{9D8B030D-6E8A-4147-A177-3AD203B41FA5}">
                      <a16:colId xmlns:a16="http://schemas.microsoft.com/office/drawing/2014/main" val="3707300533"/>
                    </a:ext>
                  </a:extLst>
                </a:gridCol>
                <a:gridCol w="2391671">
                  <a:extLst>
                    <a:ext uri="{9D8B030D-6E8A-4147-A177-3AD203B41FA5}">
                      <a16:colId xmlns:a16="http://schemas.microsoft.com/office/drawing/2014/main" val="3572789963"/>
                    </a:ext>
                  </a:extLst>
                </a:gridCol>
                <a:gridCol w="689771">
                  <a:extLst>
                    <a:ext uri="{9D8B030D-6E8A-4147-A177-3AD203B41FA5}">
                      <a16:colId xmlns:a16="http://schemas.microsoft.com/office/drawing/2014/main" val="1464830547"/>
                    </a:ext>
                  </a:extLst>
                </a:gridCol>
                <a:gridCol w="689771">
                  <a:extLst>
                    <a:ext uri="{9D8B030D-6E8A-4147-A177-3AD203B41FA5}">
                      <a16:colId xmlns:a16="http://schemas.microsoft.com/office/drawing/2014/main" val="741901420"/>
                    </a:ext>
                  </a:extLst>
                </a:gridCol>
                <a:gridCol w="568456">
                  <a:extLst>
                    <a:ext uri="{9D8B030D-6E8A-4147-A177-3AD203B41FA5}">
                      <a16:colId xmlns:a16="http://schemas.microsoft.com/office/drawing/2014/main" val="731872489"/>
                    </a:ext>
                  </a:extLst>
                </a:gridCol>
                <a:gridCol w="682839">
                  <a:extLst>
                    <a:ext uri="{9D8B030D-6E8A-4147-A177-3AD203B41FA5}">
                      <a16:colId xmlns:a16="http://schemas.microsoft.com/office/drawing/2014/main" val="1345577692"/>
                    </a:ext>
                  </a:extLst>
                </a:gridCol>
                <a:gridCol w="703637">
                  <a:extLst>
                    <a:ext uri="{9D8B030D-6E8A-4147-A177-3AD203B41FA5}">
                      <a16:colId xmlns:a16="http://schemas.microsoft.com/office/drawing/2014/main" val="554376136"/>
                    </a:ext>
                  </a:extLst>
                </a:gridCol>
                <a:gridCol w="703637">
                  <a:extLst>
                    <a:ext uri="{9D8B030D-6E8A-4147-A177-3AD203B41FA5}">
                      <a16:colId xmlns:a16="http://schemas.microsoft.com/office/drawing/2014/main" val="4144527565"/>
                    </a:ext>
                  </a:extLst>
                </a:gridCol>
                <a:gridCol w="497399">
                  <a:extLst>
                    <a:ext uri="{9D8B030D-6E8A-4147-A177-3AD203B41FA5}">
                      <a16:colId xmlns:a16="http://schemas.microsoft.com/office/drawing/2014/main" val="2859547639"/>
                    </a:ext>
                  </a:extLst>
                </a:gridCol>
                <a:gridCol w="473135">
                  <a:extLst>
                    <a:ext uri="{9D8B030D-6E8A-4147-A177-3AD203B41FA5}">
                      <a16:colId xmlns:a16="http://schemas.microsoft.com/office/drawing/2014/main" val="2313373822"/>
                    </a:ext>
                  </a:extLst>
                </a:gridCol>
                <a:gridCol w="366774">
                  <a:extLst>
                    <a:ext uri="{9D8B030D-6E8A-4147-A177-3AD203B41FA5}">
                      <a16:colId xmlns:a16="http://schemas.microsoft.com/office/drawing/2014/main" val="1712765913"/>
                    </a:ext>
                  </a:extLst>
                </a:gridCol>
                <a:gridCol w="286602">
                  <a:extLst>
                    <a:ext uri="{9D8B030D-6E8A-4147-A177-3AD203B41FA5}">
                      <a16:colId xmlns:a16="http://schemas.microsoft.com/office/drawing/2014/main" val="773997013"/>
                    </a:ext>
                  </a:extLst>
                </a:gridCol>
              </a:tblGrid>
              <a:tr h="312841">
                <a:tc rowSpan="3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ID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Description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Choppers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Slits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333850"/>
                  </a:ext>
                </a:extLst>
              </a:tr>
              <a:tr h="62121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Pulse shaping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Modulation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Frame overlap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SL1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SL3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868208"/>
                  </a:ext>
                </a:extLst>
              </a:tr>
              <a:tr h="4178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PSC1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PSC3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MCA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MCC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FC1a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FC2a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w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h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w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h</a:t>
                      </a:r>
                      <a:endParaRPr lang="sv-SE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8267103"/>
                  </a:ext>
                </a:extLst>
              </a:tr>
              <a:tr h="160889">
                <a:tc gridSpan="1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Maximum beams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050317"/>
                  </a:ext>
                </a:extLst>
              </a:tr>
              <a:tr h="33599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F0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Maximum white beam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8873355"/>
                  </a:ext>
                </a:extLst>
              </a:tr>
              <a:tr h="382138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 dirty="0">
                          <a:effectLst/>
                        </a:rPr>
                        <a:t>F1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 dirty="0">
                          <a:effectLst/>
                        </a:rPr>
                        <a:t>Accident full beam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3700803"/>
                  </a:ext>
                </a:extLst>
              </a:tr>
              <a:tr h="32177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F2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 dirty="0">
                          <a:effectLst/>
                        </a:rPr>
                        <a:t>Maximum operational beam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20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94999896"/>
                  </a:ext>
                </a:extLst>
              </a:tr>
              <a:tr h="160889">
                <a:tc gridSpan="1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900">
                          <a:effectLst/>
                        </a:rPr>
                        <a:t>Diffraction modes using pulse shaping or modulation technique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300678"/>
                  </a:ext>
                </a:extLst>
              </a:tr>
              <a:tr h="32177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PS0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Maximum pulse shaping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168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168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8446284"/>
                  </a:ext>
                </a:extLst>
              </a:tr>
              <a:tr h="32177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M0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Maximum modulation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70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20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8865980"/>
                  </a:ext>
                </a:extLst>
              </a:tr>
              <a:tr h="160889">
                <a:tc gridSpan="1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Imaging mode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132014"/>
                  </a:ext>
                </a:extLst>
              </a:tr>
              <a:tr h="26872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IM0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Maximum imaging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o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1735609"/>
                  </a:ext>
                </a:extLst>
              </a:tr>
              <a:tr h="160889">
                <a:tc gridSpan="1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SANS modes for pure SANS or diffraction + SANS setup</a:t>
                      </a:r>
                      <a:endParaRPr lang="sv-SE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481522"/>
                  </a:ext>
                </a:extLst>
              </a:tr>
              <a:tr h="32177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SANS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Maximum SANS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20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58176007"/>
                  </a:ext>
                </a:extLst>
              </a:tr>
              <a:tr h="32177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DS0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Modulation + SANS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-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70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40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40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>
                          <a:effectLst/>
                        </a:rPr>
                        <a:t>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</a:rPr>
                        <a:t>10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12237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951A48C-1B19-1F4E-8112-E19533F41DF1}"/>
              </a:ext>
            </a:extLst>
          </p:cNvPr>
          <p:cNvSpPr/>
          <p:nvPr/>
        </p:nvSpPr>
        <p:spPr>
          <a:xfrm>
            <a:off x="246512" y="3411940"/>
            <a:ext cx="8665475" cy="2346644"/>
          </a:xfrm>
          <a:prstGeom prst="rect">
            <a:avLst/>
          </a:prstGeom>
          <a:solidFill>
            <a:srgbClr val="92D050">
              <a:alpha val="38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2CE7A9-564C-EB4A-BB86-E4506CEFEBDE}"/>
              </a:ext>
            </a:extLst>
          </p:cNvPr>
          <p:cNvSpPr/>
          <p:nvPr/>
        </p:nvSpPr>
        <p:spPr>
          <a:xfrm>
            <a:off x="246512" y="2663588"/>
            <a:ext cx="8665475" cy="748352"/>
          </a:xfrm>
          <a:prstGeom prst="rect">
            <a:avLst/>
          </a:prstGeom>
          <a:solidFill>
            <a:srgbClr val="FF0000">
              <a:alpha val="38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19F24C7-2EAC-8345-9B89-3CEEC4B65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710152"/>
              </p:ext>
            </p:extLst>
          </p:nvPr>
        </p:nvGraphicFramePr>
        <p:xfrm>
          <a:off x="1579669" y="2048991"/>
          <a:ext cx="5999159" cy="3094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6206">
                  <a:extLst>
                    <a:ext uri="{9D8B030D-6E8A-4147-A177-3AD203B41FA5}">
                      <a16:colId xmlns:a16="http://schemas.microsoft.com/office/drawing/2014/main" val="2228992039"/>
                    </a:ext>
                  </a:extLst>
                </a:gridCol>
                <a:gridCol w="3519113">
                  <a:extLst>
                    <a:ext uri="{9D8B030D-6E8A-4147-A177-3AD203B41FA5}">
                      <a16:colId xmlns:a16="http://schemas.microsoft.com/office/drawing/2014/main" val="693714887"/>
                    </a:ext>
                  </a:extLst>
                </a:gridCol>
                <a:gridCol w="1623840">
                  <a:extLst>
                    <a:ext uri="{9D8B030D-6E8A-4147-A177-3AD203B41FA5}">
                      <a16:colId xmlns:a16="http://schemas.microsoft.com/office/drawing/2014/main" val="1047829067"/>
                    </a:ext>
                  </a:extLst>
                </a:gridCol>
              </a:tblGrid>
              <a:tr h="321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id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Description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Intensity, 1E+8/s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3234425815"/>
                  </a:ext>
                </a:extLst>
              </a:tr>
              <a:tr h="321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F0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FF65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Maximum white beam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FF65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565"/>
                        </a:spcAft>
                      </a:pPr>
                      <a:r>
                        <a:rPr lang="en-GB" sz="1600" dirty="0">
                          <a:effectLst/>
                        </a:rPr>
                        <a:t>406.8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FF6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917995"/>
                  </a:ext>
                </a:extLst>
              </a:tr>
              <a:tr h="321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F1</a:t>
                      </a:r>
                      <a:endParaRPr lang="sv-S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FF65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Accident full beam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FF65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565"/>
                        </a:spcAft>
                      </a:pPr>
                      <a:r>
                        <a:rPr lang="en-GB" sz="1600" dirty="0">
                          <a:effectLst/>
                        </a:rPr>
                        <a:t>226.2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FF6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993624"/>
                  </a:ext>
                </a:extLst>
              </a:tr>
              <a:tr h="321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F2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Maximum operational beam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565"/>
                        </a:spcAft>
                      </a:pPr>
                      <a:r>
                        <a:rPr lang="en-GB" sz="1600" dirty="0">
                          <a:effectLst/>
                        </a:rPr>
                        <a:t>48.0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86554"/>
                  </a:ext>
                </a:extLst>
              </a:tr>
              <a:tr h="321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PS0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Maximum  pulse shaping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565"/>
                        </a:spcAft>
                      </a:pPr>
                      <a:r>
                        <a:rPr lang="en-GB" sz="1600" dirty="0">
                          <a:effectLst/>
                        </a:rPr>
                        <a:t>5.73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688351"/>
                  </a:ext>
                </a:extLst>
              </a:tr>
              <a:tr h="321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M0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Maximum modulation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565"/>
                        </a:spcAft>
                      </a:pPr>
                      <a:r>
                        <a:rPr lang="en-GB" sz="1600" dirty="0">
                          <a:effectLst/>
                        </a:rPr>
                        <a:t>3.2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280803"/>
                  </a:ext>
                </a:extLst>
              </a:tr>
              <a:tr h="321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IM0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Maximum imaging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565"/>
                        </a:spcAft>
                      </a:pPr>
                      <a:r>
                        <a:rPr lang="en-GB" sz="1600" dirty="0">
                          <a:effectLst/>
                        </a:rPr>
                        <a:t>4.867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617780"/>
                  </a:ext>
                </a:extLst>
              </a:tr>
              <a:tr h="321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SANS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Maximum SANS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565"/>
                        </a:spcAft>
                      </a:pPr>
                      <a:r>
                        <a:rPr lang="en-GB" sz="1600" dirty="0">
                          <a:effectLst/>
                        </a:rPr>
                        <a:t>0.25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309127"/>
                  </a:ext>
                </a:extLst>
              </a:tr>
              <a:tr h="5255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DS0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Modulation + SANS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565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ahoma" panose="020B0604030504040204" pitchFamily="34" charset="0"/>
                        </a:rPr>
                        <a:t>1.22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ahoma" panose="020B0604030504040204" pitchFamily="34" charset="0"/>
                      </a:endParaRPr>
                    </a:p>
                  </a:txBody>
                  <a:tcPr marL="36195" marR="36195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928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54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1302A47-FF28-FB4E-8039-821F9AE6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H1&amp;H2 scenarios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5F8326-6698-AA4A-9EA1-AB0F1BD7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Samples definition for shielding design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A97B56-4A1F-604B-B27B-381B79E68770}"/>
              </a:ext>
            </a:extLst>
          </p:cNvPr>
          <p:cNvSpPr txBox="1"/>
          <p:nvPr/>
        </p:nvSpPr>
        <p:spPr>
          <a:xfrm>
            <a:off x="382137" y="1555845"/>
            <a:ext cx="817500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For the purpose of the definition of H1 and H2, three “worst-case” samples in the sense of composition and size were selected and their characteristics are described below:</a:t>
            </a:r>
          </a:p>
          <a:p>
            <a:endParaRPr lang="sv-SE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The worst </a:t>
            </a:r>
            <a:r>
              <a:rPr lang="en-GB" sz="2000" b="1" dirty="0" err="1"/>
              <a:t>γ</a:t>
            </a:r>
            <a:r>
              <a:rPr lang="en-GB" sz="2000" b="1" dirty="0"/>
              <a:t> emitting sample (WGE)</a:t>
            </a:r>
            <a:r>
              <a:rPr lang="en-GB" sz="2000" dirty="0"/>
              <a:t> – pure Ni sample with the size of 4.4x4.4x1.5 cm</a:t>
            </a:r>
            <a:r>
              <a:rPr lang="en-GB" sz="2000" baseline="30000" dirty="0"/>
              <a:t>3</a:t>
            </a:r>
            <a:r>
              <a:rPr lang="en-GB" sz="2000" dirty="0"/>
              <a:t> (1.5 cm is the thickness along the beam) considered in combination with the maximum beam cross-section (AFB and MWB) or with the size of 1.2x2.2x1.5 cm</a:t>
            </a:r>
            <a:r>
              <a:rPr lang="en-GB" sz="2000" baseline="30000" dirty="0"/>
              <a:t>3</a:t>
            </a:r>
            <a:r>
              <a:rPr lang="en-GB" sz="2000" dirty="0"/>
              <a:t> (1.5 cm is the thickness along the beam) considered in combination with MOB.</a:t>
            </a:r>
            <a:endParaRPr lang="sv-SE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The worst neutron scattering sample (WNS)</a:t>
            </a:r>
            <a:r>
              <a:rPr lang="en-GB" sz="2000" dirty="0"/>
              <a:t> – ideal neutron point source with isotropic neutron scattering of the full incoming beam.</a:t>
            </a:r>
            <a:endParaRPr lang="sv-SE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Cd sheet in the beam (CDB)</a:t>
            </a:r>
            <a:r>
              <a:rPr lang="en-GB" sz="2000" dirty="0"/>
              <a:t> – 1 mm thick Cd sheet covering the beam size and rotated by 45˚ in both directions.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080091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91F55-315D-264A-9BDC-CE93ACD1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Progress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6BEDB-7828-1949-9EC7-1935A1FF3F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8748" y="609600"/>
            <a:ext cx="6301780" cy="336550"/>
          </a:xfrm>
        </p:spPr>
        <p:txBody>
          <a:bodyPr/>
          <a:lstStyle/>
          <a:p>
            <a:r>
              <a:rPr lang="en-GB" dirty="0"/>
              <a:t>Transport neutron guide and guide exchanger summary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ECAC42-6E35-524B-AEF9-AE5CC0DCE160}"/>
              </a:ext>
            </a:extLst>
          </p:cNvPr>
          <p:cNvSpPr txBox="1">
            <a:spLocks/>
          </p:cNvSpPr>
          <p:nvPr/>
        </p:nvSpPr>
        <p:spPr>
          <a:xfrm>
            <a:off x="468923" y="1140188"/>
            <a:ext cx="8363272" cy="20063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Design progress well (realignment issues will need to be resolved)</a:t>
            </a:r>
          </a:p>
          <a:p>
            <a:r>
              <a:rPr lang="en-GB" dirty="0"/>
              <a:t>IDR documents submitted 3 weeks ago</a:t>
            </a:r>
          </a:p>
          <a:p>
            <a:r>
              <a:rPr lang="en-GB" dirty="0"/>
              <a:t>IDR meeting on Thursday 17/10</a:t>
            </a:r>
          </a:p>
          <a:p>
            <a:r>
              <a:rPr lang="en-GB" dirty="0"/>
              <a:t>Pre-manufacturing of long part started</a:t>
            </a:r>
          </a:p>
          <a:p>
            <a:r>
              <a:rPr lang="en-GB" dirty="0"/>
              <a:t>Try to include the guide support in the contract</a:t>
            </a:r>
          </a:p>
          <a:p>
            <a:endParaRPr lang="en-GB" dirty="0"/>
          </a:p>
        </p:txBody>
      </p:sp>
      <p:pic>
        <p:nvPicPr>
          <p:cNvPr id="5" name="Kép 197">
            <a:extLst>
              <a:ext uri="{FF2B5EF4-FFF2-40B4-BE49-F238E27FC236}">
                <a16:creationId xmlns:a16="http://schemas.microsoft.com/office/drawing/2014/main" id="{799F8BD7-CF43-0549-9187-1F83412B332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18748" y="2912405"/>
            <a:ext cx="3780790" cy="37807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D03E466-4021-7245-8E62-3B3435CF2153}"/>
              </a:ext>
            </a:extLst>
          </p:cNvPr>
          <p:cNvSpPr txBox="1">
            <a:spLocks/>
          </p:cNvSpPr>
          <p:nvPr/>
        </p:nvSpPr>
        <p:spPr>
          <a:xfrm>
            <a:off x="4886793" y="3000214"/>
            <a:ext cx="3945402" cy="1717791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Exchangeable guide lift inside the cave</a:t>
            </a:r>
          </a:p>
          <a:p>
            <a:r>
              <a:rPr lang="en-GB" dirty="0"/>
              <a:t>Sample slit movable with aperture 10x20 mm</a:t>
            </a:r>
            <a:r>
              <a:rPr lang="en-GB" baseline="30000" dirty="0"/>
              <a:t>2</a:t>
            </a:r>
          </a:p>
          <a:p>
            <a:r>
              <a:rPr lang="en-GB" dirty="0"/>
              <a:t>Sample slit removable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361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8D3"/>
      </a:accent1>
      <a:accent2>
        <a:srgbClr val="D1C88A"/>
      </a:accent2>
      <a:accent3>
        <a:srgbClr val="A3ADB2"/>
      </a:accent3>
      <a:accent4>
        <a:srgbClr val="00477B"/>
      </a:accent4>
      <a:accent5>
        <a:srgbClr val="ED8800"/>
      </a:accent5>
      <a:accent6>
        <a:srgbClr val="BCBD00"/>
      </a:accent6>
      <a:hlink>
        <a:srgbClr val="00A3DA"/>
      </a:hlink>
      <a:folHlink>
        <a:srgbClr val="52636D"/>
      </a:folHlink>
    </a:clrScheme>
    <a:fontScheme name="Office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961</TotalTime>
  <Words>563</Words>
  <Application>Microsoft Macintosh PowerPoint</Application>
  <PresentationFormat>On-screen Show (4:3)</PresentationFormat>
  <Paragraphs>208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Times New Roman</vt:lpstr>
      <vt:lpstr>Office</vt:lpstr>
      <vt:lpstr>PowerPoint Presentation</vt:lpstr>
      <vt:lpstr>BEER layout</vt:lpstr>
      <vt:lpstr>Progress Update</vt:lpstr>
      <vt:lpstr>Cave chicane</vt:lpstr>
      <vt:lpstr>Cave floor load</vt:lpstr>
      <vt:lpstr>Safety shutter</vt:lpstr>
      <vt:lpstr>H1&amp;H2 scenarios</vt:lpstr>
      <vt:lpstr>H1&amp;H2 scenarios</vt:lpstr>
      <vt:lpstr>Progress update</vt:lpstr>
      <vt:lpstr>TG3‘s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Miriam Hamann</dc:creator>
  <cp:lastModifiedBy>Premek Beran</cp:lastModifiedBy>
  <cp:revision>269</cp:revision>
  <dcterms:created xsi:type="dcterms:W3CDTF">2018-01-25T13:28:18Z</dcterms:created>
  <dcterms:modified xsi:type="dcterms:W3CDTF">2019-10-15T11:11:36Z</dcterms:modified>
</cp:coreProperties>
</file>