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8"/>
  </p:notesMasterIdLst>
  <p:handoutMasterIdLst>
    <p:handoutMasterId r:id="rId9"/>
  </p:handoutMasterIdLst>
  <p:sldIdLst>
    <p:sldId id="272" r:id="rId2"/>
    <p:sldId id="300" r:id="rId3"/>
    <p:sldId id="299" r:id="rId4"/>
    <p:sldId id="304" r:id="rId5"/>
    <p:sldId id="302" r:id="rId6"/>
    <p:sldId id="303" r:id="rId7"/>
  </p:sldIdLst>
  <p:sldSz cx="9144000" cy="6858000" type="screen4x3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FF7"/>
    <a:srgbClr val="99CCFF"/>
    <a:srgbClr val="7030A0"/>
    <a:srgbClr val="0098D4"/>
    <a:srgbClr val="212E38"/>
    <a:srgbClr val="526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8"/>
    <p:restoredTop sz="95884"/>
  </p:normalViewPr>
  <p:slideViewPr>
    <p:cSldViewPr snapToGrid="0" snapToObjects="1">
      <p:cViewPr varScale="1">
        <p:scale>
          <a:sx n="122" d="100"/>
          <a:sy n="122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66" d="100"/>
          <a:sy n="166" d="100"/>
        </p:scale>
        <p:origin x="65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7E62C-397B-7A45-A11E-F3F0F957527A}" type="datetimeFigureOut">
              <a:rPr lang="de-DE" smtClean="0"/>
              <a:t>11.10.2019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BE585-61AA-BD4C-962C-051FDA9834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863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00F02-F6A1-CD4C-B9A0-7C2B4E685911}" type="datetimeFigureOut">
              <a:rPr lang="de-DE" smtClean="0"/>
              <a:t>11.10.2019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BD156-8050-CA4E-B9F5-9E9075514A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1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HEADLINE VERSA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6276"/>
            <a:ext cx="9144000" cy="48977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748" y="235679"/>
            <a:ext cx="6301780" cy="38431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21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748" y="609600"/>
            <a:ext cx="5082167" cy="336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8673880" y="6614048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000" smtClean="0">
                <a:latin typeface="Calibri"/>
                <a:cs typeface="Calibri"/>
              </a:rPr>
              <a:pPr algn="ctr"/>
              <a:t>‹Nr.›</a:t>
            </a:fld>
            <a:endParaRPr lang="de-DE" sz="1000" dirty="0">
              <a:latin typeface="Calibri"/>
              <a:cs typeface="Calibri"/>
            </a:endParaRPr>
          </a:p>
        </p:txBody>
      </p:sp>
      <p:pic>
        <p:nvPicPr>
          <p:cNvPr id="32" name="Bild 3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172" y="6384716"/>
            <a:ext cx="260385" cy="352440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845" y="6598685"/>
            <a:ext cx="349235" cy="259315"/>
          </a:xfrm>
          <a:prstGeom prst="rect">
            <a:avLst/>
          </a:prstGeom>
        </p:spPr>
      </p:pic>
      <p:pic>
        <p:nvPicPr>
          <p:cNvPr id="9" name="Picture 18" descr="HZG_RGB_mitZusatz in E_300dpi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0478" y="33623"/>
            <a:ext cx="1651823" cy="44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GEMS-Logo"/>
          <p:cNvPicPr>
            <a:picLocks noChangeAspect="1" noChangeArrowheads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1357" y="508124"/>
            <a:ext cx="967488" cy="41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 noChangeArrowheads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00" y="33625"/>
            <a:ext cx="425838" cy="854401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352430" y="2938585"/>
            <a:ext cx="4807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/>
              <a:t>Progress Update</a:t>
            </a:r>
          </a:p>
        </p:txBody>
      </p:sp>
    </p:spTree>
    <p:extLst>
      <p:ext uri="{BB962C8B-B14F-4D97-AF65-F5344CB8AC3E}">
        <p14:creationId xmlns:p14="http://schemas.microsoft.com/office/powerpoint/2010/main" val="13320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18748" y="235679"/>
            <a:ext cx="6301780" cy="384313"/>
          </a:xfrm>
        </p:spPr>
        <p:txBody>
          <a:bodyPr/>
          <a:lstStyle/>
          <a:p>
            <a:r>
              <a:rPr lang="de-DE" dirty="0"/>
              <a:t>Progress Update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18748" y="609600"/>
            <a:ext cx="5082167" cy="336550"/>
          </a:xfrm>
        </p:spPr>
        <p:txBody>
          <a:bodyPr/>
          <a:lstStyle/>
          <a:p>
            <a:r>
              <a:rPr lang="de-DE" dirty="0" err="1" smtClean="0"/>
              <a:t>Contracts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03200" y="1398954"/>
            <a:ext cx="5038239" cy="1442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Draft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Contribution</a:t>
            </a:r>
            <a:r>
              <a:rPr lang="de-DE" dirty="0" smtClean="0"/>
              <a:t> </a:t>
            </a:r>
            <a:r>
              <a:rPr lang="de-DE" dirty="0" err="1" smtClean="0"/>
              <a:t>agreement</a:t>
            </a:r>
            <a:r>
              <a:rPr lang="de-DE" dirty="0" smtClean="0"/>
              <a:t> </a:t>
            </a:r>
            <a:r>
              <a:rPr lang="de-DE" dirty="0" err="1" smtClean="0"/>
              <a:t>passed</a:t>
            </a:r>
            <a:r>
              <a:rPr lang="de-DE" dirty="0" smtClean="0"/>
              <a:t> ESS </a:t>
            </a:r>
            <a:r>
              <a:rPr lang="de-DE" dirty="0" err="1" smtClean="0"/>
              <a:t>council</a:t>
            </a:r>
            <a:r>
              <a:rPr lang="de-DE" dirty="0" smtClean="0"/>
              <a:t> in </a:t>
            </a:r>
            <a:r>
              <a:rPr lang="de-DE" dirty="0" err="1" smtClean="0"/>
              <a:t>December</a:t>
            </a:r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dirty="0" smtClean="0">
                <a:sym typeface="Wingdings" panose="05000000000000000000" pitchFamily="2" charset="2"/>
              </a:rPr>
              <a:t>  	 </a:t>
            </a:r>
            <a:r>
              <a:rPr lang="de-DE" dirty="0" err="1" smtClean="0">
                <a:sym typeface="Wingdings" panose="05000000000000000000" pitchFamily="2" charset="2"/>
              </a:rPr>
              <a:t>signatures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pending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Work on TA on </a:t>
            </a:r>
            <a:r>
              <a:rPr lang="de-DE" dirty="0" err="1" smtClean="0"/>
              <a:t>going</a:t>
            </a:r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dirty="0" smtClean="0">
                <a:sym typeface="Wingdings" panose="05000000000000000000" pitchFamily="2" charset="2"/>
              </a:rPr>
              <a:t>	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03200" y="2795393"/>
            <a:ext cx="3371244" cy="1650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NBOA </a:t>
            </a:r>
            <a:r>
              <a:rPr lang="de-DE" dirty="0" err="1" smtClean="0"/>
              <a:t>taken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/>
              <a:t>Delays in </a:t>
            </a:r>
            <a:r>
              <a:rPr lang="de-DE" dirty="0" err="1" smtClean="0"/>
              <a:t>procurement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delivery</a:t>
            </a:r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dirty="0" smtClean="0">
                <a:sym typeface="Wingdings" panose="05000000000000000000" pitchFamily="2" charset="2"/>
              </a:rPr>
              <a:t>   	 </a:t>
            </a:r>
            <a:r>
              <a:rPr lang="de-DE" dirty="0" err="1" smtClean="0">
                <a:sym typeface="Wingdings" panose="05000000000000000000" pitchFamily="2" charset="2"/>
              </a:rPr>
              <a:t>Changes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schedule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necessary</a:t>
            </a: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pre-financing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HZG not </a:t>
            </a:r>
            <a:r>
              <a:rPr lang="de-DE" dirty="0" err="1">
                <a:sym typeface="Wingdings" panose="05000000000000000000" pitchFamily="2" charset="2"/>
              </a:rPr>
              <a:t>longer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possible</a:t>
            </a:r>
            <a:endParaRPr lang="de-DE" dirty="0" smtClean="0"/>
          </a:p>
          <a:p>
            <a:r>
              <a:rPr lang="de-DE" dirty="0" smtClean="0"/>
              <a:t> 	</a:t>
            </a:r>
            <a:endParaRPr lang="de-DE" dirty="0"/>
          </a:p>
        </p:txBody>
      </p:sp>
      <p:pic>
        <p:nvPicPr>
          <p:cNvPr id="7" name="Picture 42" descr="../../../../../Desktop/Screen%20Shot%202017-06-08%20at%2014.37.0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89" y="2795700"/>
            <a:ext cx="3992880" cy="3274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9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C:\Users\fenske\AppData\Local\Microsoft\Windows\INetCache\Content.Word\Chopper section_3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385" y="1107172"/>
            <a:ext cx="5622400" cy="373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Robot_2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r="6509"/>
          <a:stretch>
            <a:fillRect/>
          </a:stretch>
        </p:blipFill>
        <p:spPr bwMode="auto">
          <a:xfrm>
            <a:off x="3056143" y="3893630"/>
            <a:ext cx="3155761" cy="286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C:\Users\fenske\Documents\Texte\SPEED_BEER\drawings\sample tower\Screenshot-08_Rotary Stage_isom-02_2019-02-1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4"/>
          <a:stretch/>
        </p:blipFill>
        <p:spPr bwMode="auto">
          <a:xfrm>
            <a:off x="402262" y="4201297"/>
            <a:ext cx="1856171" cy="23942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18748" y="235679"/>
            <a:ext cx="6301780" cy="384313"/>
          </a:xfrm>
        </p:spPr>
        <p:txBody>
          <a:bodyPr/>
          <a:lstStyle/>
          <a:p>
            <a:r>
              <a:rPr lang="de-DE" dirty="0"/>
              <a:t>Progress Update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18748" y="609600"/>
            <a:ext cx="5082167" cy="336550"/>
          </a:xfrm>
        </p:spPr>
        <p:txBody>
          <a:bodyPr/>
          <a:lstStyle/>
          <a:p>
            <a:r>
              <a:rPr lang="de-DE" dirty="0" smtClean="0"/>
              <a:t>In-bunker &amp; SEE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40677" y="1132921"/>
            <a:ext cx="2510239" cy="3104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Call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tender</a:t>
            </a:r>
            <a:r>
              <a:rPr lang="de-DE" b="1" dirty="0" smtClean="0"/>
              <a:t> </a:t>
            </a:r>
            <a:r>
              <a:rPr lang="de-DE" b="1" dirty="0" err="1" smtClean="0"/>
              <a:t>verification</a:t>
            </a:r>
            <a:r>
              <a:rPr lang="de-DE" b="1" dirty="0" smtClean="0"/>
              <a:t> - CTV:</a:t>
            </a:r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Chopper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Neutron </a:t>
            </a:r>
            <a:r>
              <a:rPr lang="de-DE" dirty="0" err="1"/>
              <a:t>guides</a:t>
            </a:r>
            <a:r>
              <a:rPr lang="de-DE" dirty="0"/>
              <a:t> </a:t>
            </a:r>
            <a:r>
              <a:rPr lang="de-DE" dirty="0" smtClean="0"/>
              <a:t>in-bunker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BBG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Bunkerwall </a:t>
            </a:r>
            <a:r>
              <a:rPr lang="de-DE" dirty="0" err="1" smtClean="0"/>
              <a:t>insert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Hexapod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Rotary </a:t>
            </a:r>
            <a:r>
              <a:rPr lang="de-DE" dirty="0" err="1" smtClean="0"/>
              <a:t>stage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6-axis </a:t>
            </a:r>
            <a:r>
              <a:rPr lang="de-DE" dirty="0" err="1" smtClean="0"/>
              <a:t>robot</a:t>
            </a:r>
            <a:r>
              <a:rPr lang="de-DE" dirty="0" smtClean="0"/>
              <a:t> arm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err="1" smtClean="0"/>
              <a:t>Approved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Radial </a:t>
            </a:r>
            <a:r>
              <a:rPr lang="de-DE" dirty="0" err="1" smtClean="0"/>
              <a:t>collimators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/>
              <a:t> Nov ‘19</a:t>
            </a:r>
          </a:p>
        </p:txBody>
      </p:sp>
    </p:spTree>
    <p:extLst>
      <p:ext uri="{BB962C8B-B14F-4D97-AF65-F5344CB8AC3E}">
        <p14:creationId xmlns:p14="http://schemas.microsoft.com/office/powerpoint/2010/main" val="18648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6" y="2853036"/>
            <a:ext cx="4765758" cy="341774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9"/>
          <a:stretch/>
        </p:blipFill>
        <p:spPr>
          <a:xfrm>
            <a:off x="5226424" y="1066800"/>
            <a:ext cx="3206363" cy="5400274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18748" y="235679"/>
            <a:ext cx="6301780" cy="384313"/>
          </a:xfrm>
        </p:spPr>
        <p:txBody>
          <a:bodyPr/>
          <a:lstStyle/>
          <a:p>
            <a:r>
              <a:rPr lang="de-DE" dirty="0" smtClean="0"/>
              <a:t>Technical Update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18748" y="609600"/>
            <a:ext cx="5082167" cy="336550"/>
          </a:xfrm>
        </p:spPr>
        <p:txBody>
          <a:bodyPr/>
          <a:lstStyle/>
          <a:p>
            <a:r>
              <a:rPr lang="de-DE" dirty="0" smtClean="0"/>
              <a:t>In-bunker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206372" y="1237130"/>
            <a:ext cx="28444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Chopper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Neutron </a:t>
            </a:r>
            <a:r>
              <a:rPr lang="de-DE" b="1" dirty="0" err="1" smtClean="0"/>
              <a:t>Optics</a:t>
            </a:r>
            <a:r>
              <a:rPr lang="de-DE" b="1" dirty="0" smtClean="0"/>
              <a:t> Support</a:t>
            </a:r>
            <a:endParaRPr lang="de-DE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296018" y="1546176"/>
            <a:ext cx="2336794" cy="102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Tight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endParaRPr lang="de-DE" dirty="0" smtClean="0"/>
          </a:p>
          <a:p>
            <a:pPr marL="285750" indent="-106363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 smtClean="0"/>
              <a:t>  NMX </a:t>
            </a:r>
            <a:r>
              <a:rPr lang="de-DE" dirty="0" err="1" smtClean="0"/>
              <a:t>and</a:t>
            </a:r>
            <a:r>
              <a:rPr lang="de-DE" dirty="0" smtClean="0"/>
              <a:t> CSPEC</a:t>
            </a:r>
          </a:p>
          <a:p>
            <a:pPr marL="285750" indent="-106363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 smtClean="0"/>
              <a:t>  Bunker </a:t>
            </a:r>
            <a:r>
              <a:rPr lang="de-DE" dirty="0" err="1" smtClean="0"/>
              <a:t>roof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55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Technical Update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In-bunker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06372" y="1095727"/>
            <a:ext cx="28444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Chopper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Neutron </a:t>
            </a:r>
            <a:r>
              <a:rPr lang="de-DE" b="1" dirty="0" err="1" smtClean="0"/>
              <a:t>Optics</a:t>
            </a:r>
            <a:r>
              <a:rPr lang="de-DE" b="1" dirty="0" smtClean="0"/>
              <a:t> Support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206372" y="1393604"/>
            <a:ext cx="2275944" cy="196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/>
              <a:t>s</a:t>
            </a:r>
            <a:r>
              <a:rPr lang="de-DE" dirty="0" err="1" smtClean="0"/>
              <a:t>upport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endParaRPr lang="de-DE" dirty="0" smtClean="0"/>
          </a:p>
          <a:p>
            <a:pPr marL="285750" indent="-17463">
              <a:buFont typeface="Wingdings" panose="05000000000000000000" pitchFamily="2" charset="2"/>
              <a:buChar char="à"/>
            </a:pPr>
            <a:r>
              <a:rPr lang="de-DE" dirty="0" smtClean="0"/>
              <a:t>   </a:t>
            </a:r>
            <a:r>
              <a:rPr lang="de-DE" dirty="0" err="1" smtClean="0"/>
              <a:t>damping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vibrations</a:t>
            </a:r>
            <a:endParaRPr lang="de-DE" dirty="0" smtClean="0"/>
          </a:p>
          <a:p>
            <a:pPr marL="285750" indent="-17463">
              <a:buFont typeface="Wingdings" panose="05000000000000000000" pitchFamily="2" charset="2"/>
              <a:buChar char="à"/>
            </a:pPr>
            <a:endParaRPr lang="de-DE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r</a:t>
            </a:r>
            <a:r>
              <a:rPr lang="de-DE" dirty="0" smtClean="0"/>
              <a:t>emote Handling</a:t>
            </a:r>
          </a:p>
          <a:p>
            <a:pPr marL="285750" indent="-17463"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   all vs. </a:t>
            </a:r>
            <a:r>
              <a:rPr lang="de-DE" dirty="0" err="1" smtClean="0">
                <a:sym typeface="Wingdings" panose="05000000000000000000" pitchFamily="2" charset="2"/>
              </a:rPr>
              <a:t>single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Chopper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cable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pipe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routing</a:t>
            </a:r>
            <a:endParaRPr lang="de-DE" dirty="0" smtClean="0">
              <a:sym typeface="Wingdings" panose="05000000000000000000" pitchFamily="2" charset="2"/>
            </a:endParaRPr>
          </a:p>
          <a:p>
            <a:pPr indent="268288"/>
            <a:r>
              <a:rPr lang="de-DE" dirty="0" smtClean="0">
                <a:sym typeface="Wingdings" panose="05000000000000000000" pitchFamily="2" charset="2"/>
              </a:rPr>
              <a:t>   remote </a:t>
            </a:r>
            <a:r>
              <a:rPr lang="de-DE" dirty="0" err="1" smtClean="0">
                <a:sym typeface="Wingdings" panose="05000000000000000000" pitchFamily="2" charset="2"/>
              </a:rPr>
              <a:t>handling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011" y="1083490"/>
            <a:ext cx="4778188" cy="306863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1" y="3393622"/>
            <a:ext cx="4287783" cy="329799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894729" y="4511028"/>
            <a:ext cx="2310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Close </a:t>
            </a:r>
            <a:r>
              <a:rPr lang="de-DE" dirty="0" err="1" smtClean="0"/>
              <a:t>connection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ESS</a:t>
            </a:r>
          </a:p>
          <a:p>
            <a:pPr indent="268288">
              <a:lnSpc>
                <a:spcPct val="150000"/>
              </a:lnSpc>
            </a:pPr>
            <a:r>
              <a:rPr lang="de-DE" dirty="0" smtClean="0">
                <a:sym typeface="Wingdings" panose="05000000000000000000" pitchFamily="2" charset="2"/>
              </a:rPr>
              <a:t>   </a:t>
            </a:r>
            <a:r>
              <a:rPr lang="de-DE" dirty="0" smtClean="0"/>
              <a:t>remote </a:t>
            </a:r>
            <a:r>
              <a:rPr lang="de-DE" dirty="0" err="1" smtClean="0"/>
              <a:t>handling</a:t>
            </a:r>
            <a:endParaRPr lang="de-DE" dirty="0" smtClean="0"/>
          </a:p>
          <a:p>
            <a:pPr indent="268288">
              <a:lnSpc>
                <a:spcPct val="150000"/>
              </a:lnSpc>
            </a:pPr>
            <a:r>
              <a:rPr lang="de-DE" dirty="0" smtClean="0">
                <a:sym typeface="Wingdings" panose="05000000000000000000" pitchFamily="2" charset="2"/>
              </a:rPr>
              <a:t>   </a:t>
            </a:r>
            <a:r>
              <a:rPr lang="de-DE" dirty="0" err="1" smtClean="0"/>
              <a:t>vacuum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2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Technical Update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Out-</a:t>
            </a:r>
            <a:r>
              <a:rPr lang="de-DE" dirty="0" err="1" smtClean="0"/>
              <a:t>of</a:t>
            </a:r>
            <a:r>
              <a:rPr lang="de-DE" dirty="0" smtClean="0"/>
              <a:t>-bunker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1694" y="1194665"/>
            <a:ext cx="26025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Chopper</a:t>
            </a:r>
            <a:r>
              <a:rPr lang="de-DE" b="1" dirty="0" smtClean="0"/>
              <a:t> </a:t>
            </a:r>
            <a:r>
              <a:rPr lang="de-DE" b="1" dirty="0" err="1" smtClean="0"/>
              <a:t>Suport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80 m </a:t>
            </a:r>
            <a:r>
              <a:rPr lang="de-DE" b="1" dirty="0" err="1" smtClean="0"/>
              <a:t>Chopper</a:t>
            </a:r>
            <a:endParaRPr lang="de-DE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8" t="16528" r="1" b="21096"/>
          <a:stretch/>
        </p:blipFill>
        <p:spPr>
          <a:xfrm>
            <a:off x="824753" y="1602579"/>
            <a:ext cx="4563035" cy="494066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611906" y="1776876"/>
            <a:ext cx="202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Damping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vibrations</a:t>
            </a:r>
            <a:endParaRPr lang="de-DE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Remote </a:t>
            </a:r>
            <a:r>
              <a:rPr lang="de-DE" dirty="0" err="1" smtClean="0"/>
              <a:t>handling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7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8D3"/>
      </a:accent1>
      <a:accent2>
        <a:srgbClr val="D1C88A"/>
      </a:accent2>
      <a:accent3>
        <a:srgbClr val="A3ADB2"/>
      </a:accent3>
      <a:accent4>
        <a:srgbClr val="00477B"/>
      </a:accent4>
      <a:accent5>
        <a:srgbClr val="ED8800"/>
      </a:accent5>
      <a:accent6>
        <a:srgbClr val="BCBD00"/>
      </a:accent6>
      <a:hlink>
        <a:srgbClr val="00A3DA"/>
      </a:hlink>
      <a:folHlink>
        <a:srgbClr val="52636D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131</Words>
  <Application>Microsoft Office PowerPoint</Application>
  <PresentationFormat>Bildschirmpräsentation (4:3)</PresentationFormat>
  <Paragraphs>54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</vt:lpstr>
      <vt:lpstr>PowerPoint-Präsentation</vt:lpstr>
      <vt:lpstr>Progress Update</vt:lpstr>
      <vt:lpstr>Progress Update</vt:lpstr>
      <vt:lpstr>Technical Update</vt:lpstr>
      <vt:lpstr>Technical Update</vt:lpstr>
      <vt:lpstr>Technical 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Miriam Hamann</dc:creator>
  <cp:lastModifiedBy>Fenske,  Jochen</cp:lastModifiedBy>
  <cp:revision>272</cp:revision>
  <dcterms:created xsi:type="dcterms:W3CDTF">2018-01-25T13:28:18Z</dcterms:created>
  <dcterms:modified xsi:type="dcterms:W3CDTF">2019-10-11T14:21:54Z</dcterms:modified>
</cp:coreProperties>
</file>