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tiff" ContentType="image/tiff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24"/>
  </p:notesMasterIdLst>
  <p:handoutMasterIdLst>
    <p:handoutMasterId r:id="rId25"/>
  </p:handoutMasterIdLst>
  <p:sldIdLst>
    <p:sldId id="256" r:id="rId2"/>
    <p:sldId id="266" r:id="rId3"/>
    <p:sldId id="267" r:id="rId4"/>
    <p:sldId id="280" r:id="rId5"/>
    <p:sldId id="282" r:id="rId6"/>
    <p:sldId id="283" r:id="rId7"/>
    <p:sldId id="281" r:id="rId8"/>
    <p:sldId id="287" r:id="rId9"/>
    <p:sldId id="288" r:id="rId10"/>
    <p:sldId id="273" r:id="rId11"/>
    <p:sldId id="269" r:id="rId12"/>
    <p:sldId id="274" r:id="rId13"/>
    <p:sldId id="275" r:id="rId14"/>
    <p:sldId id="276" r:id="rId15"/>
    <p:sldId id="277" r:id="rId16"/>
    <p:sldId id="278" r:id="rId17"/>
    <p:sldId id="270" r:id="rId18"/>
    <p:sldId id="279" r:id="rId19"/>
    <p:sldId id="271" r:id="rId20"/>
    <p:sldId id="289" r:id="rId21"/>
    <p:sldId id="259" r:id="rId22"/>
    <p:sldId id="260" r:id="rId23"/>
  </p:sldIdLst>
  <p:sldSz cx="10080625" cy="7559675"/>
  <p:notesSz cx="10691813" cy="7559675"/>
  <p:defaultTextStyle>
    <a:defPPr>
      <a:defRPr lang="en-US"/>
    </a:defPPr>
    <a:lvl1pPr algn="l" defTabSz="447675" rtl="0" eaLnBrk="0" fontAlgn="base" hangingPunct="0">
      <a:spcBef>
        <a:spcPct val="0"/>
      </a:spcBef>
      <a:spcAft>
        <a:spcPct val="0"/>
      </a:spcAft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1pPr>
    <a:lvl2pPr marL="741363" indent="-284163" algn="l" defTabSz="447675" rtl="0" eaLnBrk="0" fontAlgn="base" hangingPunct="0">
      <a:spcBef>
        <a:spcPct val="0"/>
      </a:spcBef>
      <a:spcAft>
        <a:spcPct val="0"/>
      </a:spcAft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2pPr>
    <a:lvl3pPr marL="1141413" indent="-227013" algn="l" defTabSz="447675" rtl="0" eaLnBrk="0" fontAlgn="base" hangingPunct="0">
      <a:spcBef>
        <a:spcPct val="0"/>
      </a:spcBef>
      <a:spcAft>
        <a:spcPct val="0"/>
      </a:spcAft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3pPr>
    <a:lvl4pPr marL="1598613" indent="-227013" algn="l" defTabSz="447675" rtl="0" eaLnBrk="0" fontAlgn="base" hangingPunct="0">
      <a:spcBef>
        <a:spcPct val="0"/>
      </a:spcBef>
      <a:spcAft>
        <a:spcPct val="0"/>
      </a:spcAft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4pPr>
    <a:lvl5pPr marL="2055813" indent="-227013" algn="l" defTabSz="447675" rtl="0" eaLnBrk="0" fontAlgn="base" hangingPunct="0">
      <a:spcBef>
        <a:spcPct val="0"/>
      </a:spcBef>
      <a:spcAft>
        <a:spcPct val="0"/>
      </a:spcAft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sz="2400" kern="1200">
        <a:solidFill>
          <a:schemeClr val="bg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notes" scaleToFitPaper="1"/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7880" autoAdjust="0"/>
    <p:restoredTop sz="94580" autoAdjust="0"/>
  </p:normalViewPr>
  <p:slideViewPr>
    <p:cSldViewPr>
      <p:cViewPr varScale="1">
        <p:scale>
          <a:sx n="100" d="100"/>
          <a:sy n="100" d="100"/>
        </p:scale>
        <p:origin x="1400" y="176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103" d="100"/>
          <a:sy n="103" d="100"/>
        </p:scale>
        <p:origin x="2274" y="12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>
            <a:extLst>
              <a:ext uri="{FF2B5EF4-FFF2-40B4-BE49-F238E27FC236}">
                <a16:creationId xmlns:a16="http://schemas.microsoft.com/office/drawing/2014/main" id="{7E02FCEA-8F78-FE43-AB4C-E158FD6682C6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4633913" cy="3778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449216"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charset="0"/>
              <a:buNone/>
              <a:defRPr sz="1200">
                <a:latin typeface="Arial" charset="0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3" name="Segnaposto data 2">
            <a:extLst>
              <a:ext uri="{FF2B5EF4-FFF2-40B4-BE49-F238E27FC236}">
                <a16:creationId xmlns:a16="http://schemas.microsoft.com/office/drawing/2014/main" id="{270D3082-E0A0-C040-841A-E46731030458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6054725" y="0"/>
            <a:ext cx="4635500" cy="377825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 sz="1200"/>
            </a:lvl1pPr>
          </a:lstStyle>
          <a:p>
            <a:pPr>
              <a:defRPr/>
            </a:pPr>
            <a:fld id="{ACFFE3A4-79EB-A540-9BB2-4E52F72EF0BC}" type="datetimeFigureOut">
              <a:rPr lang="it-IT" altLang="it-IT"/>
              <a:pPr>
                <a:defRPr/>
              </a:pPr>
              <a:t>14/10/19</a:t>
            </a:fld>
            <a:endParaRPr lang="it-IT" altLang="it-IT"/>
          </a:p>
        </p:txBody>
      </p:sp>
      <p:sp>
        <p:nvSpPr>
          <p:cNvPr id="5" name="Segnaposto numero diapositiva 4">
            <a:extLst>
              <a:ext uri="{FF2B5EF4-FFF2-40B4-BE49-F238E27FC236}">
                <a16:creationId xmlns:a16="http://schemas.microsoft.com/office/drawing/2014/main" id="{BC429F85-8E8D-B042-85E3-9DE99AD114DF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6054725" y="7180263"/>
            <a:ext cx="4635500" cy="377825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 sz="1200"/>
            </a:lvl1pPr>
          </a:lstStyle>
          <a:p>
            <a:pPr>
              <a:defRPr/>
            </a:pPr>
            <a:fld id="{22554B41-6810-B740-884B-0D4FB45327AC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  <p:sp>
        <p:nvSpPr>
          <p:cNvPr id="6" name="Segnaposto piè di pagina 5">
            <a:extLst>
              <a:ext uri="{FF2B5EF4-FFF2-40B4-BE49-F238E27FC236}">
                <a16:creationId xmlns:a16="http://schemas.microsoft.com/office/drawing/2014/main" id="{D653F069-07BA-8A4A-9803-5229619509F9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7180263"/>
            <a:ext cx="4633913" cy="3794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 sz="1200"/>
            </a:lvl1pPr>
          </a:lstStyle>
          <a:p>
            <a:pPr>
              <a:defRPr/>
            </a:pPr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AutoShape 1">
            <a:extLst>
              <a:ext uri="{FF2B5EF4-FFF2-40B4-BE49-F238E27FC236}">
                <a16:creationId xmlns:a16="http://schemas.microsoft.com/office/drawing/2014/main" id="{8CB71FB6-DF4C-F246-AC8B-C4367F7723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0691813" cy="7559675"/>
          </a:xfrm>
          <a:prstGeom prst="roundRect">
            <a:avLst>
              <a:gd name="adj" fmla="val 19"/>
            </a:avLst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it-IT" altLang="it-IT"/>
          </a:p>
        </p:txBody>
      </p:sp>
      <p:sp>
        <p:nvSpPr>
          <p:cNvPr id="10243" name="Rectangle 2">
            <a:extLst>
              <a:ext uri="{FF2B5EF4-FFF2-40B4-BE49-F238E27FC236}">
                <a16:creationId xmlns:a16="http://schemas.microsoft.com/office/drawing/2014/main" id="{C069A75E-498D-7244-AD21-52015395B351}"/>
              </a:ext>
            </a:extLst>
          </p:cNvPr>
          <p:cNvSpPr>
            <a:spLocks noGrp="1" noRot="1" noChangeAspect="1" noChangeArrowheads="1"/>
          </p:cNvSpPr>
          <p:nvPr>
            <p:ph type="sldImg"/>
          </p:nvPr>
        </p:nvSpPr>
        <p:spPr bwMode="auto">
          <a:xfrm>
            <a:off x="3454400" y="574675"/>
            <a:ext cx="3776663" cy="283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sp>
      <p:sp>
        <p:nvSpPr>
          <p:cNvPr id="3075" name="Rectangle 3">
            <a:extLst>
              <a:ext uri="{FF2B5EF4-FFF2-40B4-BE49-F238E27FC236}">
                <a16:creationId xmlns:a16="http://schemas.microsoft.com/office/drawing/2014/main" id="{8F30DF71-FDE2-F341-AB9A-61EB87CE33A9}"/>
              </a:ext>
            </a:extLst>
          </p:cNvPr>
          <p:cNvSpPr>
            <a:spLocks noGrp="1" noChangeArrowheads="1"/>
          </p:cNvSpPr>
          <p:nvPr>
            <p:ph type="body"/>
          </p:nvPr>
        </p:nvSpPr>
        <p:spPr bwMode="auto">
          <a:xfrm>
            <a:off x="1068388" y="3590925"/>
            <a:ext cx="8550275" cy="3400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/>
            <a:ext uri="{91240B29-F687-4f45-9708-019B960494DF}"/>
            <a:ext uri="{AF507438-7753-43e0-B8FC-AC1667EBCBE1}"/>
            <a:ext uri="{FAA26D3D-D897-4be2-8F04-BA451C77F1D7}"/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endParaRPr lang="en-US" noProof="0"/>
          </a:p>
        </p:txBody>
      </p:sp>
      <p:sp>
        <p:nvSpPr>
          <p:cNvPr id="10245" name="Text Box 4">
            <a:extLst>
              <a:ext uri="{FF2B5EF4-FFF2-40B4-BE49-F238E27FC236}">
                <a16:creationId xmlns:a16="http://schemas.microsoft.com/office/drawing/2014/main" id="{801ECB91-00C9-D247-8430-138403694FC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0"/>
            <a:ext cx="4638675" cy="37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it-IT" altLang="it-IT"/>
          </a:p>
        </p:txBody>
      </p:sp>
      <p:sp>
        <p:nvSpPr>
          <p:cNvPr id="10246" name="Text Box 5">
            <a:extLst>
              <a:ext uri="{FF2B5EF4-FFF2-40B4-BE49-F238E27FC236}">
                <a16:creationId xmlns:a16="http://schemas.microsoft.com/office/drawing/2014/main" id="{5ED86EB0-C282-4C4C-BD31-AD58CAADFC6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51550" y="0"/>
            <a:ext cx="4638675" cy="37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it-IT" altLang="it-IT"/>
          </a:p>
        </p:txBody>
      </p:sp>
      <p:sp>
        <p:nvSpPr>
          <p:cNvPr id="10247" name="Text Box 6">
            <a:extLst>
              <a:ext uri="{FF2B5EF4-FFF2-40B4-BE49-F238E27FC236}">
                <a16:creationId xmlns:a16="http://schemas.microsoft.com/office/drawing/2014/main" id="{A9EC62CB-4AF7-CD44-B68A-B3F2A53DC61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7181850"/>
            <a:ext cx="4638675" cy="376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>
              <a:lnSpc>
                <a:spcPct val="93000"/>
              </a:lnSpc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it-IT" altLang="it-IT"/>
          </a:p>
        </p:txBody>
      </p:sp>
      <p:sp>
        <p:nvSpPr>
          <p:cNvPr id="3079" name="Rectangle 7">
            <a:extLst>
              <a:ext uri="{FF2B5EF4-FFF2-40B4-BE49-F238E27FC236}">
                <a16:creationId xmlns:a16="http://schemas.microsoft.com/office/drawing/2014/main" id="{D9770424-6188-D543-A4AB-1B7294D42C10}"/>
              </a:ext>
            </a:extLst>
          </p:cNvPr>
          <p:cNvSpPr>
            <a:spLocks noGrp="1" noChangeArrowheads="1"/>
          </p:cNvSpPr>
          <p:nvPr>
            <p:ph type="sldNum"/>
          </p:nvPr>
        </p:nvSpPr>
        <p:spPr bwMode="auto">
          <a:xfrm>
            <a:off x="6051550" y="7181850"/>
            <a:ext cx="4635500" cy="376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/>
            <a:ext uri="{91240B29-F687-4f45-9708-019B960494DF}"/>
            <a:ext uri="{AF507438-7753-43e0-B8FC-AC1667EBCBE1}"/>
            <a:ext uri="{FAA26D3D-D897-4be2-8F04-BA451C77F1D7}"/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r" eaLnBrk="1">
              <a:lnSpc>
                <a:spcPct val="93000"/>
              </a:lnSpc>
              <a:buClrTx/>
              <a:buSzPct val="100000"/>
              <a:buFontTx/>
              <a:buNone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400">
                <a:solidFill>
                  <a:srgbClr val="000000"/>
                </a:solidFill>
                <a:latin typeface="Times New Roman" panose="02020603050405020304" pitchFamily="18" charset="0"/>
              </a:defRPr>
            </a:lvl1pPr>
          </a:lstStyle>
          <a:p>
            <a:pPr>
              <a:defRPr/>
            </a:pPr>
            <a:fld id="{40F6AA57-0698-CA48-BB46-EF83F73BF688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defTabSz="447675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charset="0"/>
        <a:ea typeface="MS PGothic" pitchFamily="34" charset="-128"/>
        <a:cs typeface="MS PGothic" charset="0"/>
      </a:defRPr>
    </a:lvl1pPr>
    <a:lvl2pPr marL="742950" indent="-285750" algn="l" defTabSz="447675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charset="0"/>
        <a:ea typeface="MS PGothic" pitchFamily="34" charset="-128"/>
        <a:cs typeface="MS PGothic" charset="0"/>
      </a:defRPr>
    </a:lvl2pPr>
    <a:lvl3pPr marL="1143000" indent="-228600" algn="l" defTabSz="447675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charset="0"/>
        <a:ea typeface="MS PGothic" pitchFamily="34" charset="-128"/>
        <a:cs typeface="MS PGothic" charset="0"/>
      </a:defRPr>
    </a:lvl3pPr>
    <a:lvl4pPr marL="1600200" indent="-228600" algn="l" defTabSz="447675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charset="0"/>
        <a:ea typeface="MS PGothic" pitchFamily="34" charset="-128"/>
        <a:cs typeface="MS PGothic" charset="0"/>
      </a:defRPr>
    </a:lvl4pPr>
    <a:lvl5pPr marL="2057400" indent="-228600" algn="l" defTabSz="447675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charset="0"/>
        <a:ea typeface="MS PGothic" pitchFamily="34" charset="-128"/>
        <a:cs typeface="MS PGothic" charset="0"/>
      </a:defRPr>
    </a:lvl5pPr>
    <a:lvl6pPr marL="2285763" algn="l" defTabSz="45715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2916" algn="l" defTabSz="45715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068" algn="l" defTabSz="45715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221" algn="l" defTabSz="45715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Image Placeholder 1">
            <a:extLst>
              <a:ext uri="{FF2B5EF4-FFF2-40B4-BE49-F238E27FC236}">
                <a16:creationId xmlns:a16="http://schemas.microsoft.com/office/drawing/2014/main" id="{F8B56B0E-19B1-AC45-996C-F48FEACED9F6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2291" name="Notes Placeholder 2">
            <a:extLst>
              <a:ext uri="{FF2B5EF4-FFF2-40B4-BE49-F238E27FC236}">
                <a16:creationId xmlns:a16="http://schemas.microsoft.com/office/drawing/2014/main" id="{68B6D7BF-9C3B-9743-BB2A-7141F2E70B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it-IT" b="1">
                <a:latin typeface="Times New Roman" panose="02020603050405020304" pitchFamily="18" charset="0"/>
              </a:rPr>
              <a:t>Slide 1: Company Logo Full Page</a:t>
            </a:r>
          </a:p>
          <a:p>
            <a:endParaRPr lang="en-US" altLang="it-IT">
              <a:latin typeface="Times New Roman" panose="02020603050405020304" pitchFamily="18" charset="0"/>
            </a:endParaRP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</a:rPr>
              <a:t>Before you start</a:t>
            </a:r>
            <a:r>
              <a:rPr lang="en-GB" altLang="it-IT">
                <a:latin typeface="Times New Roman" panose="02020603050405020304" pitchFamily="18" charset="0"/>
              </a:rPr>
              <a:t> editing the slides of your talk change to the </a:t>
            </a:r>
            <a:r>
              <a:rPr lang="en-GB" altLang="it-IT" b="1">
                <a:latin typeface="Times New Roman" panose="02020603050405020304" pitchFamily="18" charset="0"/>
              </a:rPr>
              <a:t>Master Slide view</a:t>
            </a:r>
            <a:r>
              <a:rPr lang="en-GB" altLang="it-IT">
                <a:latin typeface="Times New Roman" panose="02020603050405020304" pitchFamily="18" charset="0"/>
              </a:rPr>
              <a:t>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US" altLang="it-IT">
                <a:latin typeface="Times New Roman" panose="02020603050405020304" pitchFamily="18" charset="0"/>
              </a:rPr>
              <a:t>Microsoft Office :Menu: </a:t>
            </a:r>
            <a:r>
              <a:rPr lang="en-US" altLang="it-IT" i="1">
                <a:latin typeface="Times New Roman" panose="02020603050405020304" pitchFamily="18" charset="0"/>
              </a:rPr>
              <a:t>View</a:t>
            </a:r>
            <a:r>
              <a:rPr lang="en-US" altLang="it-IT">
                <a:latin typeface="Times New Roman" panose="02020603050405020304" pitchFamily="18" charset="0"/>
              </a:rPr>
              <a:t> &gt; </a:t>
            </a:r>
            <a:r>
              <a:rPr lang="en-US" altLang="it-IT" i="1">
                <a:latin typeface="Times New Roman" panose="02020603050405020304" pitchFamily="18" charset="0"/>
              </a:rPr>
              <a:t>Slide Master;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US" altLang="it-IT">
                <a:latin typeface="Times New Roman" panose="02020603050405020304" pitchFamily="18" charset="0"/>
              </a:rPr>
              <a:t>Macintosh – </a:t>
            </a:r>
            <a:r>
              <a:rPr lang="en-US" altLang="it-IT" i="1">
                <a:latin typeface="Times New Roman" panose="02020603050405020304" pitchFamily="18" charset="0"/>
              </a:rPr>
              <a:t>View &gt; Master &gt; Slide Master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Edit the following items: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Times New Roman" panose="02020603050405020304" pitchFamily="18" charset="0"/>
              <a:buAutoNum type="arabicPeriod"/>
            </a:pPr>
            <a:r>
              <a:rPr lang="de-DE" altLang="it-IT" b="1">
                <a:latin typeface="Times New Roman" panose="02020603050405020304" pitchFamily="18" charset="0"/>
                <a:sym typeface="Wingdings" pitchFamily="2" charset="2"/>
              </a:rPr>
              <a:t>O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n the Slide Master (first master slide) – lower area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a) On the left Delete the text and write the title of the event/Conference, Location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b) On the right delete the text and write the name and surname of the speaker and the date (day, month , year)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Close Master View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Times New Roman" panose="02020603050405020304" pitchFamily="18" charset="0"/>
              <a:sym typeface="Wingdings" pitchFamily="2" charset="2"/>
            </a:endParaRPr>
          </a:p>
          <a:p>
            <a:endParaRPr lang="en-US" altLang="it-IT">
              <a:latin typeface="Times New Roman" panose="02020603050405020304" pitchFamily="18" charset="0"/>
            </a:endParaRPr>
          </a:p>
        </p:txBody>
      </p:sp>
      <p:sp>
        <p:nvSpPr>
          <p:cNvPr id="12292" name="Slide Number Placeholder 3">
            <a:extLst>
              <a:ext uri="{FF2B5EF4-FFF2-40B4-BE49-F238E27FC236}">
                <a16:creationId xmlns:a16="http://schemas.microsoft.com/office/drawing/2014/main" id="{CE71F4FD-F85D-8F4E-A361-195D1137E9C5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7375F640-E75E-D840-9EC1-D0E8343147DA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</a:t>
            </a:fld>
            <a:endParaRPr lang="it-IT" altLang="it-IT" sz="140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Slide Image Placeholder 1">
            <a:extLst>
              <a:ext uri="{FF2B5EF4-FFF2-40B4-BE49-F238E27FC236}">
                <a16:creationId xmlns:a16="http://schemas.microsoft.com/office/drawing/2014/main" id="{DF6A1BFD-C02D-7D48-9F7A-63B20B661030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4339" name="Notes Placeholder 2">
            <a:extLst>
              <a:ext uri="{FF2B5EF4-FFF2-40B4-BE49-F238E27FC236}">
                <a16:creationId xmlns:a16="http://schemas.microsoft.com/office/drawing/2014/main" id="{FB06413E-3554-4B43-8E6A-61859F3CC78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</a:rPr>
              <a:t>Slide 2: Title of the Presentation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Times New Roman" panose="02020603050405020304" pitchFamily="18" charset="0"/>
            </a:endParaRP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</a:rPr>
              <a:t>Before you start</a:t>
            </a:r>
            <a:r>
              <a:rPr lang="en-GB" altLang="it-IT">
                <a:latin typeface="Times New Roman" panose="02020603050405020304" pitchFamily="18" charset="0"/>
              </a:rPr>
              <a:t> editing the slides of your talk change to the </a:t>
            </a:r>
            <a:r>
              <a:rPr lang="en-GB" altLang="it-IT" b="1">
                <a:latin typeface="Times New Roman" panose="02020603050405020304" pitchFamily="18" charset="0"/>
              </a:rPr>
              <a:t>Master Slide view</a:t>
            </a:r>
            <a:r>
              <a:rPr lang="en-GB" altLang="it-IT">
                <a:latin typeface="Times New Roman" panose="02020603050405020304" pitchFamily="18" charset="0"/>
              </a:rPr>
              <a:t>: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US" altLang="it-IT">
                <a:latin typeface="Times New Roman" panose="02020603050405020304" pitchFamily="18" charset="0"/>
              </a:rPr>
              <a:t>Microsoft Office :Menu: </a:t>
            </a:r>
            <a:r>
              <a:rPr lang="en-US" altLang="it-IT" i="1">
                <a:latin typeface="Times New Roman" panose="02020603050405020304" pitchFamily="18" charset="0"/>
              </a:rPr>
              <a:t>View</a:t>
            </a:r>
            <a:r>
              <a:rPr lang="en-US" altLang="it-IT">
                <a:latin typeface="Times New Roman" panose="02020603050405020304" pitchFamily="18" charset="0"/>
              </a:rPr>
              <a:t> &gt; </a:t>
            </a:r>
            <a:r>
              <a:rPr lang="en-US" altLang="it-IT" i="1">
                <a:latin typeface="Times New Roman" panose="02020603050405020304" pitchFamily="18" charset="0"/>
              </a:rPr>
              <a:t>Slide Master;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US" altLang="it-IT">
                <a:latin typeface="Times New Roman" panose="02020603050405020304" pitchFamily="18" charset="0"/>
              </a:rPr>
              <a:t>Macintosh – </a:t>
            </a:r>
            <a:r>
              <a:rPr lang="en-US" altLang="it-IT" i="1">
                <a:latin typeface="Times New Roman" panose="02020603050405020304" pitchFamily="18" charset="0"/>
              </a:rPr>
              <a:t>View &gt; Master &gt; Slide Master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Edit the following items: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Times New Roman" panose="02020603050405020304" pitchFamily="18" charset="0"/>
              <a:buAutoNum type="arabicPeriod"/>
            </a:pPr>
            <a:r>
              <a:rPr lang="de-DE" altLang="it-IT" b="1">
                <a:latin typeface="Times New Roman" panose="02020603050405020304" pitchFamily="18" charset="0"/>
                <a:sym typeface="Wingdings" pitchFamily="2" charset="2"/>
              </a:rPr>
              <a:t>O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n the Slide Master (first master slide) – lower area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a) On the left Delete the text and write the title of the event/Conference, Location 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b) On the right delete the text and write the name and surname of the speaker and the date (day, month , year)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Times New Roman" panose="02020603050405020304" pitchFamily="18" charset="0"/>
              <a:sym typeface="Wingdings" pitchFamily="2" charset="2"/>
            </a:endParaRP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Close Master View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Times New Roman" panose="02020603050405020304" pitchFamily="18" charset="0"/>
              <a:sym typeface="Wingdings" pitchFamily="2" charset="2"/>
            </a:endParaRP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</a:pP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To start adding slides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insert a new slide and 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select a Layout: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 marL="228600" indent="-228600"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  <a:endParaRPr lang="en-GB" altLang="it-IT">
              <a:latin typeface="Times New Roman" panose="02020603050405020304" pitchFamily="18" charset="0"/>
            </a:endParaRPr>
          </a:p>
          <a:p>
            <a:pPr marL="228600" indent="-228600">
              <a:spcBef>
                <a:spcPct val="0"/>
              </a:spcBef>
              <a:spcAft>
                <a:spcPct val="20000"/>
              </a:spcAft>
            </a:pPr>
            <a:endParaRPr lang="en-GB" altLang="it-IT" b="1">
              <a:latin typeface="Calibri" panose="020F0502020204030204" pitchFamily="34" charset="0"/>
            </a:endParaRPr>
          </a:p>
        </p:txBody>
      </p:sp>
      <p:sp>
        <p:nvSpPr>
          <p:cNvPr id="14340" name="Slide Number Placeholder 3">
            <a:extLst>
              <a:ext uri="{FF2B5EF4-FFF2-40B4-BE49-F238E27FC236}">
                <a16:creationId xmlns:a16="http://schemas.microsoft.com/office/drawing/2014/main" id="{B284F4EB-C286-5B42-8EDF-821792ED8CA5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D1131E6-6FB7-E447-874E-880B7ACC2C53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2</a:t>
            </a:fld>
            <a:endParaRPr lang="it-IT" altLang="it-IT" sz="140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3</a:t>
            </a:fld>
            <a:endParaRPr lang="it-IT" altLang="it-IT" sz="140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4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195475127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5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387292637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6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215621010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7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257962247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8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101411460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9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3769921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10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18336728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 dirty="0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 dirty="0">
              <a:latin typeface="Times New Roman" panose="02020603050405020304" pitchFamily="18" charset="0"/>
            </a:endParaRPr>
          </a:p>
          <a:p>
            <a:r>
              <a:rPr lang="en-GB" altLang="it-IT" sz="1100" dirty="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 dirty="0">
                <a:latin typeface="Times New Roman" panose="02020603050405020304" pitchFamily="18" charset="0"/>
              </a:rPr>
              <a:t>“</a:t>
            </a:r>
            <a:r>
              <a:rPr lang="en-GB" altLang="it-IT" sz="1100" dirty="0">
                <a:latin typeface="Times New Roman" panose="02020603050405020304" pitchFamily="18" charset="0"/>
              </a:rPr>
              <a:t>New Slide</a:t>
            </a:r>
            <a:r>
              <a:rPr lang="en-GB" altLang="en-US" sz="1100" dirty="0">
                <a:latin typeface="Times New Roman" panose="02020603050405020304" pitchFamily="18" charset="0"/>
              </a:rPr>
              <a:t>”</a:t>
            </a:r>
            <a:r>
              <a:rPr lang="en-GB" altLang="it-IT" sz="1100" dirty="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 dirty="0">
                <a:latin typeface="Times New Roman" panose="02020603050405020304" pitchFamily="18" charset="0"/>
              </a:rPr>
              <a:t> </a:t>
            </a: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 dirty="0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 dirty="0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 dirty="0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 dirty="0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 dirty="0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 dirty="0">
                <a:latin typeface="Times New Roman" panose="02020603050405020304" pitchFamily="18" charset="0"/>
              </a:rPr>
            </a:br>
            <a:r>
              <a:rPr lang="en-GB" altLang="it-IT" dirty="0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dirty="0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 dirty="0">
                <a:latin typeface="Times New Roman" panose="02020603050405020304" pitchFamily="18" charset="0"/>
              </a:rPr>
              <a:t> </a:t>
            </a:r>
            <a:br>
              <a:rPr lang="de-DE" altLang="it-IT" dirty="0">
                <a:latin typeface="Times New Roman" panose="02020603050405020304" pitchFamily="18" charset="0"/>
              </a:rPr>
            </a:br>
            <a:r>
              <a:rPr lang="de-DE" altLang="it-IT" dirty="0">
                <a:latin typeface="Times New Roman" panose="02020603050405020304" pitchFamily="18" charset="0"/>
              </a:rPr>
              <a:t>3. </a:t>
            </a:r>
            <a:r>
              <a:rPr lang="en-GB" altLang="it-IT" dirty="0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 dirty="0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dirty="0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 dirty="0">
                <a:latin typeface="Times New Roman" panose="02020603050405020304" pitchFamily="18" charset="0"/>
              </a:rPr>
            </a:br>
            <a:r>
              <a:rPr lang="en-GB" altLang="it-IT" dirty="0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 dirty="0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11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75629086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12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353755773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13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41337872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14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365751033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15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76489607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16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351126214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17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269546949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18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22225058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19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296839631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9243A17-D8DB-0940-8C72-0DD24ABD2049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097EDB16-1AF6-FD45-9A5F-BAF0A4B1A6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GB" altLang="it-IT" sz="1100" b="1">
                <a:latin typeface="Times New Roman" panose="02020603050405020304" pitchFamily="18" charset="0"/>
              </a:rPr>
              <a:t>Slide 3 – (..) : Content of the presentation</a:t>
            </a:r>
          </a:p>
          <a:p>
            <a:endParaRPr lang="en-GB" altLang="it-IT" sz="1100">
              <a:latin typeface="Times New Roman" panose="02020603050405020304" pitchFamily="18" charset="0"/>
            </a:endParaRPr>
          </a:p>
          <a:p>
            <a:r>
              <a:rPr lang="en-GB" altLang="it-IT" sz="1100">
                <a:latin typeface="Times New Roman" panose="02020603050405020304" pitchFamily="18" charset="0"/>
              </a:rPr>
              <a:t>Insert a new slide: Home &gt; </a:t>
            </a:r>
            <a:r>
              <a:rPr lang="en-GB" altLang="en-US" sz="1100">
                <a:latin typeface="Times New Roman" panose="02020603050405020304" pitchFamily="18" charset="0"/>
              </a:rPr>
              <a:t>“</a:t>
            </a:r>
            <a:r>
              <a:rPr lang="en-GB" altLang="it-IT" sz="1100">
                <a:latin typeface="Times New Roman" panose="02020603050405020304" pitchFamily="18" charset="0"/>
              </a:rPr>
              <a:t>New Slide</a:t>
            </a:r>
            <a:r>
              <a:rPr lang="en-GB" altLang="en-US" sz="1100">
                <a:latin typeface="Times New Roman" panose="02020603050405020304" pitchFamily="18" charset="0"/>
              </a:rPr>
              <a:t>”</a:t>
            </a:r>
            <a:r>
              <a:rPr lang="en-GB" altLang="it-IT" sz="1100">
                <a:latin typeface="Times New Roman" panose="02020603050405020304" pitchFamily="18" charset="0"/>
              </a:rPr>
              <a:t> and choose a</a:t>
            </a:r>
            <a:r>
              <a:rPr lang="en-GB" altLang="it-IT" sz="1100" b="1">
                <a:latin typeface="Times New Roman" panose="02020603050405020304" pitchFamily="18" charset="0"/>
              </a:rPr>
              <a:t> </a:t>
            </a: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slide</a:t>
            </a:r>
            <a:r>
              <a:rPr lang="en-GB" altLang="it-IT" b="1">
                <a:latin typeface="Times New Roman" panose="02020603050405020304" pitchFamily="18" charset="0"/>
                <a:sym typeface="Wingdings" pitchFamily="2" charset="2"/>
              </a:rPr>
              <a:t> Layout: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Title &amp; Subtitle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 with bullet points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Text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For Picture, graphs, visuals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Two columns 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r>
              <a:rPr lang="en-GB" altLang="it-IT">
                <a:latin typeface="Times New Roman" panose="02020603050405020304" pitchFamily="18" charset="0"/>
                <a:sym typeface="Wingdings" pitchFamily="2" charset="2"/>
              </a:rPr>
              <a:t>Blank</a:t>
            </a:r>
          </a:p>
          <a:p>
            <a:pPr>
              <a:lnSpc>
                <a:spcPct val="90000"/>
              </a:lnSpc>
              <a:spcBef>
                <a:spcPct val="0"/>
              </a:spcBef>
              <a:spcAft>
                <a:spcPct val="20000"/>
              </a:spcAft>
              <a:buFont typeface="Arial" panose="020B0604020202020204" pitchFamily="34" charset="0"/>
              <a:buChar char="•"/>
            </a:pPr>
            <a:endParaRPr lang="en-GB" altLang="it-IT">
              <a:latin typeface="Times New Roman" panose="02020603050405020304" pitchFamily="18" charset="0"/>
              <a:sym typeface="Wingdings" pitchFamily="2" charset="2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 b="1">
                <a:latin typeface="Times New Roman" panose="02020603050405020304" pitchFamily="18" charset="0"/>
              </a:rPr>
              <a:t>If you want Copy &amp; paste </a:t>
            </a:r>
            <a:r>
              <a:rPr lang="en-GB" altLang="it-IT">
                <a:latin typeface="Times New Roman" panose="02020603050405020304" pitchFamily="18" charset="0"/>
              </a:rPr>
              <a:t>an element from the Clip Board to the particular slide: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1. Click on a box to mark it.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2. Position the mouse pointer on the box frame: Copy!</a:t>
            </a:r>
            <a:r>
              <a:rPr lang="de-DE" altLang="it-IT">
                <a:latin typeface="Times New Roman" panose="02020603050405020304" pitchFamily="18" charset="0"/>
              </a:rPr>
              <a:t> </a:t>
            </a:r>
            <a:br>
              <a:rPr lang="de-DE" altLang="it-IT">
                <a:latin typeface="Times New Roman" panose="02020603050405020304" pitchFamily="18" charset="0"/>
              </a:rPr>
            </a:br>
            <a:r>
              <a:rPr lang="de-DE" altLang="it-IT">
                <a:latin typeface="Times New Roman" panose="02020603050405020304" pitchFamily="18" charset="0"/>
              </a:rPr>
              <a:t>3. </a:t>
            </a:r>
            <a:r>
              <a:rPr lang="en-GB" altLang="it-IT">
                <a:latin typeface="Times New Roman" panose="02020603050405020304" pitchFamily="18" charset="0"/>
              </a:rPr>
              <a:t>Click on the particular slide: Paste!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r>
              <a:rPr lang="en-GB" altLang="it-IT">
                <a:latin typeface="Times New Roman" panose="02020603050405020304" pitchFamily="18" charset="0"/>
              </a:rPr>
              <a:t>How you intend to use the elements is your choice. </a:t>
            </a:r>
            <a:br>
              <a:rPr lang="en-GB" altLang="it-IT">
                <a:latin typeface="Times New Roman" panose="02020603050405020304" pitchFamily="18" charset="0"/>
              </a:rPr>
            </a:br>
            <a:r>
              <a:rPr lang="en-GB" altLang="it-IT">
                <a:latin typeface="Times New Roman" panose="02020603050405020304" pitchFamily="18" charset="0"/>
              </a:rPr>
              <a:t>You can combine the text block style with the background colour in different manner.</a:t>
            </a:r>
          </a:p>
          <a:p>
            <a:pPr>
              <a:spcBef>
                <a:spcPct val="50000"/>
              </a:spcBef>
              <a:buClr>
                <a:srgbClr val="F8B323"/>
              </a:buClr>
              <a:buFont typeface="Wingdings" pitchFamily="2" charset="2"/>
              <a:buNone/>
            </a:pPr>
            <a:endParaRPr lang="en-GB" altLang="it-IT">
              <a:latin typeface="Times New Roman" panose="02020603050405020304" pitchFamily="18" charset="0"/>
            </a:endParaRPr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A69F7CC0-6EC7-204F-ADFC-B3BD52C405C9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A4DB0B68-E72D-0944-BBCB-5D11537D96C9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20</a:t>
            </a:fld>
            <a:endParaRPr lang="it-IT" altLang="it-IT" sz="1400"/>
          </a:p>
        </p:txBody>
      </p:sp>
    </p:spTree>
    <p:extLst>
      <p:ext uri="{BB962C8B-B14F-4D97-AF65-F5344CB8AC3E}">
        <p14:creationId xmlns:p14="http://schemas.microsoft.com/office/powerpoint/2010/main" val="198982362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Slide Image Placeholder 1">
            <a:extLst>
              <a:ext uri="{FF2B5EF4-FFF2-40B4-BE49-F238E27FC236}">
                <a16:creationId xmlns:a16="http://schemas.microsoft.com/office/drawing/2014/main" id="{C7A42A77-A6CB-1B43-8CFA-9EBC85C98A3A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8435" name="Notes Placeholder 2">
            <a:extLst>
              <a:ext uri="{FF2B5EF4-FFF2-40B4-BE49-F238E27FC236}">
                <a16:creationId xmlns:a16="http://schemas.microsoft.com/office/drawing/2014/main" id="{769CBAA8-418C-A740-AC53-36F9D63244D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it-IT" b="1">
                <a:latin typeface="Times New Roman" panose="02020603050405020304" pitchFamily="18" charset="0"/>
              </a:rPr>
              <a:t>Last Slide 1: Thanks to the audience</a:t>
            </a:r>
          </a:p>
        </p:txBody>
      </p:sp>
      <p:sp>
        <p:nvSpPr>
          <p:cNvPr id="18436" name="Slide Number Placeholder 3">
            <a:extLst>
              <a:ext uri="{FF2B5EF4-FFF2-40B4-BE49-F238E27FC236}">
                <a16:creationId xmlns:a16="http://schemas.microsoft.com/office/drawing/2014/main" id="{761ECF66-4E2F-484A-99CF-F568B2EA9D42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C5AFC858-678A-4141-846B-C3A77438B1D1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21</a:t>
            </a:fld>
            <a:endParaRPr lang="it-IT" altLang="it-IT" sz="1400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Slide Image Placeholder 1">
            <a:extLst>
              <a:ext uri="{FF2B5EF4-FFF2-40B4-BE49-F238E27FC236}">
                <a16:creationId xmlns:a16="http://schemas.microsoft.com/office/drawing/2014/main" id="{DAC6837A-821A-3E48-9FC2-1FD8F89835B4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19459" name="Notes Placeholder 2">
            <a:extLst>
              <a:ext uri="{FF2B5EF4-FFF2-40B4-BE49-F238E27FC236}">
                <a16:creationId xmlns:a16="http://schemas.microsoft.com/office/drawing/2014/main" id="{E391B57E-ED4D-7846-9DB3-107C8E17B41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it-IT" b="1">
                <a:latin typeface="Times New Roman" panose="02020603050405020304" pitchFamily="18" charset="0"/>
              </a:rPr>
              <a:t>Last Slide 2: Aerial Photo of Elettra</a:t>
            </a:r>
          </a:p>
        </p:txBody>
      </p:sp>
      <p:sp>
        <p:nvSpPr>
          <p:cNvPr id="19460" name="Slide Number Placeholder 3">
            <a:extLst>
              <a:ext uri="{FF2B5EF4-FFF2-40B4-BE49-F238E27FC236}">
                <a16:creationId xmlns:a16="http://schemas.microsoft.com/office/drawing/2014/main" id="{F88A878D-42A4-1246-89EC-46EC47E6794A}"/>
              </a:ext>
            </a:extLst>
          </p:cNvPr>
          <p:cNvSpPr>
            <a:spLocks noGrp="1"/>
          </p:cNvSpPr>
          <p:nvPr>
            <p:ph type="sldNum" sz="quarter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3000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1200">
                <a:solidFill>
                  <a:srgbClr val="000000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fld id="{E902374B-112D-734F-8346-F5816C649B9F}" type="slidenum">
              <a:rPr lang="it-IT" altLang="it-IT" sz="1400" smtClean="0"/>
              <a:pPr>
                <a:spcBef>
                  <a:spcPct val="0"/>
                </a:spcBef>
                <a:buClrTx/>
                <a:buFontTx/>
                <a:buNone/>
              </a:pPr>
              <a:t>22</a:t>
            </a:fld>
            <a:endParaRPr lang="it-IT" altLang="it-IT" sz="140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full p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magine 5" descr="PPT-schermata 1.jpg">
            <a:extLst>
              <a:ext uri="{FF2B5EF4-FFF2-40B4-BE49-F238E27FC236}">
                <a16:creationId xmlns:a16="http://schemas.microsoft.com/office/drawing/2014/main" id="{A3A70BCE-91B7-2749-BD1C-51B40F2DB3D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080625" cy="7554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74740310"/>
      </p:ext>
    </p:extLst>
  </p:cSld>
  <p:clrMapOvr>
    <a:masterClrMapping/>
  </p:clrMapOvr>
  <p:transition spd="med">
    <p:fad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r 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6">
            <a:extLst>
              <a:ext uri="{FF2B5EF4-FFF2-40B4-BE49-F238E27FC236}">
                <a16:creationId xmlns:a16="http://schemas.microsoft.com/office/drawing/2014/main" id="{73B37118-DFA3-5D4D-970E-3BA67DC64108}"/>
              </a:ext>
            </a:extLst>
          </p:cNvPr>
          <p:cNvSpPr>
            <a:spLocks noGrp="1" noChangeArrowheads="1"/>
          </p:cNvSpPr>
          <p:nvPr>
            <p:ph type="sldNum" idx="10"/>
          </p:nvPr>
        </p:nvSpPr>
        <p:spPr>
          <a:xfrm>
            <a:off x="9720263" y="7019925"/>
            <a:ext cx="214312" cy="230188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243A2AF-DB50-6548-8B81-60AFAE5AB30B}" type="slidenum">
              <a:rPr lang="it-IT" altLang="it-IT"/>
              <a:pPr>
                <a:defRPr/>
              </a:pPr>
              <a:t>‹#›</a:t>
            </a:fld>
            <a:endParaRPr lang="it-IT" altLang="it-IT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0975D560-CC99-9E42-A6E7-1A9686FC535A}"/>
              </a:ext>
            </a:extLst>
          </p:cNvPr>
          <p:cNvSpPr>
            <a:spLocks noGrp="1"/>
          </p:cNvSpPr>
          <p:nvPr>
            <p:ph type="ctrTitle"/>
          </p:nvPr>
        </p:nvSpPr>
        <p:spPr bwMode="auto">
          <a:xfrm>
            <a:off x="214313" y="2124075"/>
            <a:ext cx="9848850" cy="3722688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compatLnSpc="1">
            <a:prstTxWarp prst="textNoShape">
              <a:avLst/>
            </a:prstTxWarp>
          </a:bodyPr>
          <a:lstStyle/>
          <a:p>
            <a:endParaRPr lang="en-GB" sz="2000" i="1" dirty="0">
              <a:solidFill>
                <a:schemeClr val="tx1"/>
              </a:solidFill>
              <a:latin typeface="Arial" charset="0"/>
            </a:endParaRPr>
          </a:p>
        </p:txBody>
      </p:sp>
      <p:sp>
        <p:nvSpPr>
          <p:cNvPr id="5" name="Text Box 11">
            <a:extLst>
              <a:ext uri="{FF2B5EF4-FFF2-40B4-BE49-F238E27FC236}">
                <a16:creationId xmlns:a16="http://schemas.microsoft.com/office/drawing/2014/main" id="{6BFC7CF7-96CA-B745-9677-3F3818BE9631}"/>
              </a:ext>
            </a:extLst>
          </p:cNvPr>
          <p:cNvSpPr txBox="1">
            <a:spLocks noChangeArrowheads="1"/>
          </p:cNvSpPr>
          <p:nvPr userDrawn="1"/>
        </p:nvSpPr>
        <p:spPr bwMode="auto">
          <a:xfrm>
            <a:off x="431800" y="6099175"/>
            <a:ext cx="9155113" cy="8925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>
              <a:spcBef>
                <a:spcPts val="2400"/>
              </a:spcBef>
            </a:pPr>
            <a:r>
              <a:rPr lang="en-US" sz="2000" dirty="0">
                <a:solidFill>
                  <a:srgbClr val="000000"/>
                </a:solidFill>
              </a:rPr>
              <a:t>Alessandro Fabris</a:t>
            </a:r>
          </a:p>
          <a:p>
            <a:pPr algn="ctr">
              <a:spcBef>
                <a:spcPts val="0"/>
              </a:spcBef>
            </a:pPr>
            <a:r>
              <a:rPr lang="en-US" sz="1600" dirty="0">
                <a:solidFill>
                  <a:srgbClr val="000000"/>
                </a:solidFill>
              </a:rPr>
              <a:t>Coordinator, Accelerators Group</a:t>
            </a:r>
          </a:p>
          <a:p>
            <a:pPr algn="ctr"/>
            <a:r>
              <a:rPr lang="en-US" sz="1600" dirty="0">
                <a:solidFill>
                  <a:srgbClr val="000000"/>
                </a:solidFill>
              </a:rPr>
              <a:t>Elettra Sincrotrone Trieste</a:t>
            </a:r>
            <a:endParaRPr lang="en-US" sz="1600" b="1" i="1" dirty="0">
              <a:solidFill>
                <a:srgbClr val="00009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1792513"/>
      </p:ext>
    </p:extLst>
  </p:cSld>
  <p:clrMapOvr>
    <a:masterClrMapping/>
  </p:clrMapOvr>
  <p:transition spd="med"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For Text with bullet poin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>
            <a:extLst>
              <a:ext uri="{FF2B5EF4-FFF2-40B4-BE49-F238E27FC236}">
                <a16:creationId xmlns:a16="http://schemas.microsoft.com/office/drawing/2014/main" id="{D9190D33-D5B1-8B4E-9782-C692FECF30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35263" y="107950"/>
            <a:ext cx="276225" cy="109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2952080" y="179438"/>
            <a:ext cx="6696744" cy="936104"/>
          </a:xfrm>
          <a:prstGeom prst="rect">
            <a:avLst/>
          </a:prstGeom>
        </p:spPr>
        <p:txBody>
          <a:bodyPr anchor="ctr"/>
          <a:lstStyle>
            <a:lvl1pPr algn="l">
              <a:defRPr sz="2800" baseline="0"/>
            </a:lvl1pPr>
          </a:lstStyle>
          <a:p>
            <a:r>
              <a:rPr lang="it-IT"/>
              <a:t>Fare clic per modificare lo stile del titolo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504825" y="1763713"/>
            <a:ext cx="9072563" cy="4989512"/>
          </a:xfrm>
          <a:prstGeom prst="rect">
            <a:avLst/>
          </a:prstGeom>
        </p:spPr>
        <p:txBody>
          <a:bodyPr/>
          <a:lstStyle>
            <a:lvl1pPr marL="342900" indent="-342900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Font typeface="Wingdings" panose="05000000000000000000" pitchFamily="2" charset="2"/>
              <a:buChar char="ü"/>
              <a:defRPr sz="2400" b="0"/>
            </a:lvl1pPr>
            <a:lvl2pPr marL="742950" indent="-28575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 sz="2200"/>
            </a:lvl2pPr>
            <a:lvl3pPr marL="1200150" indent="-28575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−"/>
              <a:defRPr sz="2000" i="1" baseline="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</p:txBody>
      </p:sp>
      <p:sp>
        <p:nvSpPr>
          <p:cNvPr id="5" name="Segnaposto numero diapositiva 5">
            <a:extLst>
              <a:ext uri="{FF2B5EF4-FFF2-40B4-BE49-F238E27FC236}">
                <a16:creationId xmlns:a16="http://schemas.microsoft.com/office/drawing/2014/main" id="{1F3CEE9D-D2F3-0145-8A70-59D2DDF427A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648825" y="7019925"/>
            <a:ext cx="288925" cy="230188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39A199B-C418-6D41-BA16-51326088278C}" type="slidenum">
              <a:rPr lang="it-IT" altLang="it-IT"/>
              <a:pPr>
                <a:defRPr/>
              </a:pPr>
              <a:t>‹#›</a:t>
            </a:fld>
            <a:endParaRPr lang="it-IT" altLang="it-IT" dirty="0"/>
          </a:p>
        </p:txBody>
      </p:sp>
    </p:spTree>
    <p:extLst>
      <p:ext uri="{BB962C8B-B14F-4D97-AF65-F5344CB8AC3E}">
        <p14:creationId xmlns:p14="http://schemas.microsoft.com/office/powerpoint/2010/main" val="2254466714"/>
      </p:ext>
    </p:extLst>
  </p:cSld>
  <p:clrMapOvr>
    <a:masterClrMapping/>
  </p:clrMapOvr>
  <p:transition spd="med"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r Text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>
            <a:extLst>
              <a:ext uri="{FF2B5EF4-FFF2-40B4-BE49-F238E27FC236}">
                <a16:creationId xmlns:a16="http://schemas.microsoft.com/office/drawing/2014/main" id="{4F3D70FB-DA8E-5248-BAA1-1E86C018BE1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35263" y="107950"/>
            <a:ext cx="276225" cy="109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itolo 1"/>
          <p:cNvSpPr>
            <a:spLocks noGrp="1"/>
          </p:cNvSpPr>
          <p:nvPr>
            <p:ph type="title"/>
          </p:nvPr>
        </p:nvSpPr>
        <p:spPr>
          <a:xfrm>
            <a:off x="2952080" y="179438"/>
            <a:ext cx="6696744" cy="936104"/>
          </a:xfrm>
          <a:prstGeom prst="rect">
            <a:avLst/>
          </a:prstGeom>
        </p:spPr>
        <p:txBody>
          <a:bodyPr anchor="ctr"/>
          <a:lstStyle>
            <a:lvl1pPr algn="l">
              <a:defRPr sz="2800"/>
            </a:lvl1pPr>
          </a:lstStyle>
          <a:p>
            <a:r>
              <a:rPr lang="it-IT"/>
              <a:t>Fare clic per modificare lo stile del titolo</a:t>
            </a:r>
            <a:endParaRPr lang="it-IT" dirty="0"/>
          </a:p>
        </p:txBody>
      </p:sp>
      <p:sp>
        <p:nvSpPr>
          <p:cNvPr id="5" name="Segnaposto contenuto 2"/>
          <p:cNvSpPr>
            <a:spLocks noGrp="1"/>
          </p:cNvSpPr>
          <p:nvPr>
            <p:ph idx="1"/>
          </p:nvPr>
        </p:nvSpPr>
        <p:spPr>
          <a:xfrm>
            <a:off x="504825" y="1763713"/>
            <a:ext cx="9072563" cy="4989512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None/>
              <a:defRPr sz="2400"/>
            </a:lvl1pPr>
            <a:lvl2pPr marL="45720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2400"/>
            </a:lvl2pPr>
            <a:lvl3pPr marL="91440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240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6" name="Segnaposto numero diapositiva 2">
            <a:extLst>
              <a:ext uri="{FF2B5EF4-FFF2-40B4-BE49-F238E27FC236}">
                <a16:creationId xmlns:a16="http://schemas.microsoft.com/office/drawing/2014/main" id="{5BCAFA05-6EE3-EE48-8719-29139D946618}"/>
              </a:ext>
            </a:extLst>
          </p:cNvPr>
          <p:cNvSpPr>
            <a:spLocks noGrp="1"/>
          </p:cNvSpPr>
          <p:nvPr>
            <p:ph type="sldNum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208E84-F768-7E44-A32E-C84BFE03C090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</p:spTree>
    <p:extLst>
      <p:ext uri="{BB962C8B-B14F-4D97-AF65-F5344CB8AC3E}">
        <p14:creationId xmlns:p14="http://schemas.microsoft.com/office/powerpoint/2010/main" val="526331985"/>
      </p:ext>
    </p:extLst>
  </p:cSld>
  <p:clrMapOvr>
    <a:masterClrMapping/>
  </p:clrMapOvr>
  <p:transition spd="med">
    <p:fad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r Pictures, graphs, visuals...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6">
            <a:extLst>
              <a:ext uri="{FF2B5EF4-FFF2-40B4-BE49-F238E27FC236}">
                <a16:creationId xmlns:a16="http://schemas.microsoft.com/office/drawing/2014/main" id="{934D0EDE-9343-6747-A6E6-63AF2C265F9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35263" y="107950"/>
            <a:ext cx="276225" cy="109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itolo 1"/>
          <p:cNvSpPr>
            <a:spLocks noGrp="1"/>
          </p:cNvSpPr>
          <p:nvPr>
            <p:ph type="title"/>
          </p:nvPr>
        </p:nvSpPr>
        <p:spPr>
          <a:xfrm>
            <a:off x="2952080" y="179438"/>
            <a:ext cx="6696744" cy="936104"/>
          </a:xfrm>
          <a:prstGeom prst="rect">
            <a:avLst/>
          </a:prstGeom>
        </p:spPr>
        <p:txBody>
          <a:bodyPr anchor="ctr"/>
          <a:lstStyle>
            <a:lvl1pPr algn="l">
              <a:defRPr sz="2800"/>
            </a:lvl1pPr>
          </a:lstStyle>
          <a:p>
            <a:r>
              <a:rPr lang="it-IT"/>
              <a:t>Fare clic per modificare lo stile del titolo</a:t>
            </a:r>
            <a:endParaRPr lang="it-IT" dirty="0"/>
          </a:p>
        </p:txBody>
      </p:sp>
      <p:sp>
        <p:nvSpPr>
          <p:cNvPr id="4" name="Segnaposto numero diapositiva 2">
            <a:extLst>
              <a:ext uri="{FF2B5EF4-FFF2-40B4-BE49-F238E27FC236}">
                <a16:creationId xmlns:a16="http://schemas.microsoft.com/office/drawing/2014/main" id="{C8E5707E-1C18-6445-A560-CDA1584C57AF}"/>
              </a:ext>
            </a:extLst>
          </p:cNvPr>
          <p:cNvSpPr>
            <a:spLocks noGrp="1"/>
          </p:cNvSpPr>
          <p:nvPr>
            <p:ph type="sldNum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FF02AC3-3741-6945-A8C3-46651909CAE4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</p:spTree>
    <p:extLst>
      <p:ext uri="{BB962C8B-B14F-4D97-AF65-F5344CB8AC3E}">
        <p14:creationId xmlns:p14="http://schemas.microsoft.com/office/powerpoint/2010/main" val="1399171516"/>
      </p:ext>
    </p:extLst>
  </p:cSld>
  <p:clrMapOvr>
    <a:masterClrMapping/>
  </p:clrMapOvr>
  <p:transition spd="med"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For two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6">
            <a:extLst>
              <a:ext uri="{FF2B5EF4-FFF2-40B4-BE49-F238E27FC236}">
                <a16:creationId xmlns:a16="http://schemas.microsoft.com/office/drawing/2014/main" id="{53A18343-D0B9-F843-8DC2-DD6A98064E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35263" y="107950"/>
            <a:ext cx="276225" cy="1093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2951508" y="179437"/>
            <a:ext cx="6697316" cy="1021779"/>
          </a:xfrm>
          <a:prstGeom prst="rect">
            <a:avLst/>
          </a:prstGeom>
        </p:spPr>
        <p:txBody>
          <a:bodyPr anchor="ctr"/>
          <a:lstStyle>
            <a:lvl1pPr algn="l">
              <a:defRPr sz="2800"/>
            </a:lvl1pPr>
          </a:lstStyle>
          <a:p>
            <a:r>
              <a:rPr lang="it-IT"/>
              <a:t>Fare clic per modificare lo stile del titolo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504825" y="1763713"/>
            <a:ext cx="4459288" cy="4989512"/>
          </a:xfrm>
          <a:prstGeom prst="rect">
            <a:avLst/>
          </a:prstGeom>
        </p:spPr>
        <p:txBody>
          <a:bodyPr/>
          <a:lstStyle>
            <a:lvl1pPr marL="342900" indent="-342900">
              <a:buFont typeface="Wingdings" panose="05000000000000000000" pitchFamily="2" charset="2"/>
              <a:buChar char="ü"/>
              <a:defRPr sz="2000"/>
            </a:lvl1pPr>
            <a:lvl2pPr marL="742950" indent="-285750">
              <a:buFont typeface="Arial" panose="020B0604020202020204" pitchFamily="34" charset="0"/>
              <a:buChar char="•"/>
              <a:defRPr sz="1800"/>
            </a:lvl2pPr>
            <a:lvl3pPr marL="1200150" indent="-285750">
              <a:buFont typeface="Arial" panose="020B0604020202020204" pitchFamily="34" charset="0"/>
              <a:buChar char="−"/>
              <a:defRPr sz="18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5116513" y="1763713"/>
            <a:ext cx="4460875" cy="4989512"/>
          </a:xfrm>
          <a:prstGeom prst="rect">
            <a:avLst/>
          </a:prstGeom>
          <a:solidFill>
            <a:schemeClr val="bg1"/>
          </a:solidFill>
        </p:spPr>
        <p:txBody>
          <a:bodyPr/>
          <a:lstStyle>
            <a:lvl1pPr marL="342900" indent="-342900">
              <a:buFont typeface="Wingdings" panose="05000000000000000000" pitchFamily="2" charset="2"/>
              <a:buChar char="ü"/>
              <a:defRPr sz="2000"/>
            </a:lvl1pPr>
            <a:lvl2pPr marL="742950" indent="-285750">
              <a:buFont typeface="Arial" panose="020B0604020202020204" pitchFamily="34" charset="0"/>
              <a:buChar char="•"/>
              <a:defRPr sz="1800"/>
            </a:lvl2pPr>
            <a:lvl3pPr marL="1200150" indent="-285750">
              <a:buFont typeface="Arial" panose="020B0604020202020204" pitchFamily="34" charset="0"/>
              <a:buChar char="−"/>
              <a:defRPr sz="18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</p:txBody>
      </p:sp>
      <p:sp>
        <p:nvSpPr>
          <p:cNvPr id="6" name="Segnaposto numero diapositiva 6">
            <a:extLst>
              <a:ext uri="{FF2B5EF4-FFF2-40B4-BE49-F238E27FC236}">
                <a16:creationId xmlns:a16="http://schemas.microsoft.com/office/drawing/2014/main" id="{3366A06F-4E98-D849-8458-36F3EBBBF159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4A1E351-588A-F94F-A4B4-6BECA88383F0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</p:spTree>
    <p:extLst>
      <p:ext uri="{BB962C8B-B14F-4D97-AF65-F5344CB8AC3E}">
        <p14:creationId xmlns:p14="http://schemas.microsoft.com/office/powerpoint/2010/main" val="2261748079"/>
      </p:ext>
    </p:extLst>
  </p:cSld>
  <p:clrMapOvr>
    <a:masterClrMapping/>
  </p:clrMapOvr>
  <p:transition spd="med"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: Thank yo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1">
            <a:extLst>
              <a:ext uri="{FF2B5EF4-FFF2-40B4-BE49-F238E27FC236}">
                <a16:creationId xmlns:a16="http://schemas.microsoft.com/office/drawing/2014/main" id="{C44356E8-4408-F747-891B-7A3B6A9A0C5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275013"/>
            <a:ext cx="10080625" cy="612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/>
            <a:ext uri="{91240B29-F687-4f45-9708-019B960494DF}"/>
            <a:ext uri="{AF507438-7753-43e0-B8FC-AC1667EBCBE1}"/>
          </a:extLst>
        </p:spPr>
        <p:txBody>
          <a:bodyPr wrap="none" lIns="89991" tIns="76672" rIns="89991" bIns="44996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5pPr>
            <a:lvl6pPr marL="2514600" indent="-228600" defTabSz="449263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6pPr>
            <a:lvl7pPr marL="2971800" indent="-228600" defTabSz="449263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7pPr>
            <a:lvl8pPr marL="3429000" indent="-228600" defTabSz="449263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8pPr>
            <a:lvl9pPr marL="3886200" indent="-228600" defTabSz="449263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rgbClr val="000000"/>
                </a:solidFill>
                <a:latin typeface="Arial" charset="0"/>
                <a:ea typeface="ＭＳ Ｐゴシック" charset="0"/>
                <a:cs typeface="ＭＳ Ｐゴシック" charset="0"/>
              </a:defRPr>
            </a:lvl9pPr>
          </a:lstStyle>
          <a:p>
            <a:pPr algn="ctr" defTabSz="449216" eaLnBrk="1">
              <a:lnSpc>
                <a:spcPct val="93000"/>
              </a:lnSpc>
              <a:buSzPct val="100000"/>
              <a:defRPr/>
            </a:pPr>
            <a:r>
              <a:rPr lang="it-IT" sz="3300" dirty="0" err="1"/>
              <a:t>Thank</a:t>
            </a:r>
            <a:r>
              <a:rPr lang="it-IT" sz="3300" dirty="0"/>
              <a:t> </a:t>
            </a:r>
            <a:r>
              <a:rPr lang="it-IT" sz="3300" dirty="0" err="1"/>
              <a:t>you</a:t>
            </a:r>
            <a:r>
              <a:rPr lang="it-IT" sz="3300" dirty="0"/>
              <a:t>!</a:t>
            </a:r>
          </a:p>
          <a:p>
            <a:pPr algn="ctr" defTabSz="449216" eaLnBrk="1">
              <a:lnSpc>
                <a:spcPct val="93000"/>
              </a:lnSpc>
              <a:buSzPct val="100000"/>
              <a:defRPr/>
            </a:pPr>
            <a:endParaRPr lang="it-IT" sz="3300" dirty="0"/>
          </a:p>
        </p:txBody>
      </p:sp>
      <p:sp>
        <p:nvSpPr>
          <p:cNvPr id="3" name="Rectangle 6">
            <a:extLst>
              <a:ext uri="{FF2B5EF4-FFF2-40B4-BE49-F238E27FC236}">
                <a16:creationId xmlns:a16="http://schemas.microsoft.com/office/drawing/2014/main" id="{0E83DAC0-9AAF-E942-8BC1-C5EFE4B1F28F}"/>
              </a:ext>
            </a:extLst>
          </p:cNvPr>
          <p:cNvSpPr>
            <a:spLocks noGrp="1" noChangeArrowheads="1"/>
          </p:cNvSpPr>
          <p:nvPr>
            <p:ph type="sldNum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40063E-37BB-2343-B556-AA4192A3C9B0}" type="slidenum">
              <a:rPr lang="it-IT" altLang="it-IT"/>
              <a:pPr>
                <a:defRPr/>
              </a:pPr>
              <a:t>‹#›</a:t>
            </a:fld>
            <a:endParaRPr lang="it-IT" altLang="it-IT"/>
          </a:p>
        </p:txBody>
      </p:sp>
    </p:spTree>
    <p:extLst>
      <p:ext uri="{BB962C8B-B14F-4D97-AF65-F5344CB8AC3E}">
        <p14:creationId xmlns:p14="http://schemas.microsoft.com/office/powerpoint/2010/main" val="245229902"/>
      </p:ext>
    </p:extLst>
  </p:cSld>
  <p:clrMapOvr>
    <a:masterClrMapping/>
  </p:clrMapOvr>
  <p:transition spd="med"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los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magine 5" descr="PPT_Videata finale+www.jpg">
            <a:extLst>
              <a:ext uri="{FF2B5EF4-FFF2-40B4-BE49-F238E27FC236}">
                <a16:creationId xmlns:a16="http://schemas.microsoft.com/office/drawing/2014/main" id="{453CE481-8D9B-2247-9B6F-D6FBD1B8A22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080625" cy="7554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87700383"/>
      </p:ext>
    </p:extLst>
  </p:cSld>
  <p:clrMapOvr>
    <a:masterClrMapping/>
  </p:clrMapOvr>
  <p:transition spd="med"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2.pn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1.jpeg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Immagine 2" descr="PPT-sfondo ok.jpg">
            <a:extLst>
              <a:ext uri="{FF2B5EF4-FFF2-40B4-BE49-F238E27FC236}">
                <a16:creationId xmlns:a16="http://schemas.microsoft.com/office/drawing/2014/main" id="{95552AD9-D7FC-DD49-ABB7-D4A19EAD5413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8100"/>
            <a:ext cx="10080625" cy="7558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Immagine 1" descr="PPT_EST logo.png">
            <a:extLst>
              <a:ext uri="{FF2B5EF4-FFF2-40B4-BE49-F238E27FC236}">
                <a16:creationId xmlns:a16="http://schemas.microsoft.com/office/drawing/2014/main" id="{1DA98FBB-0B39-7E4B-95FB-EADB7EA2E306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450" y="223838"/>
            <a:ext cx="2162175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1" name="Text Box 7">
            <a:extLst>
              <a:ext uri="{FF2B5EF4-FFF2-40B4-BE49-F238E27FC236}">
                <a16:creationId xmlns:a16="http://schemas.microsoft.com/office/drawing/2014/main" id="{8E8FAFE0-CF8C-5141-BB56-F3746555A03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684838" y="6981825"/>
            <a:ext cx="3313112" cy="314325"/>
          </a:xfrm>
          <a:prstGeom prst="rect">
            <a:avLst/>
          </a:prstGeom>
          <a:noFill/>
          <a:ln>
            <a:noFill/>
          </a:ln>
          <a:effectLst>
            <a:outerShdw blurRad="50800" dist="50800" dir="5400000" algn="ctr" rotWithShape="0">
              <a:srgbClr val="808080">
                <a:alpha val="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89991" tIns="56514" rIns="89991" bIns="44996"/>
          <a:lstStyle>
            <a:lvl1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 eaLnBrk="1">
              <a:lnSpc>
                <a:spcPct val="93000"/>
              </a:lnSpc>
              <a:buSzPct val="100000"/>
              <a:defRPr/>
            </a:pPr>
            <a:r>
              <a:rPr lang="en-GB" altLang="it-IT" sz="1100" dirty="0">
                <a:solidFill>
                  <a:srgbClr val="000000"/>
                </a:solidFill>
              </a:rPr>
              <a:t>Alessandro Fabris, 14</a:t>
            </a:r>
            <a:r>
              <a:rPr lang="en-GB" altLang="it-IT" sz="1100" baseline="30000" dirty="0">
                <a:solidFill>
                  <a:srgbClr val="000000"/>
                </a:solidFill>
              </a:rPr>
              <a:t>th</a:t>
            </a:r>
            <a:r>
              <a:rPr lang="en-GB" altLang="it-IT" sz="1100" dirty="0">
                <a:solidFill>
                  <a:srgbClr val="000000"/>
                </a:solidFill>
              </a:rPr>
              <a:t>  October, 2019</a:t>
            </a:r>
            <a:endParaRPr lang="it-IT" altLang="it-IT" sz="1100" dirty="0">
              <a:solidFill>
                <a:srgbClr val="000000"/>
              </a:solidFill>
            </a:endParaRPr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7B2C95D2-3311-C948-8376-06591B234FFC}"/>
              </a:ext>
            </a:extLst>
          </p:cNvPr>
          <p:cNvSpPr>
            <a:spLocks noGrp="1" noChangeArrowheads="1"/>
          </p:cNvSpPr>
          <p:nvPr>
            <p:ph type="sldNum"/>
          </p:nvPr>
        </p:nvSpPr>
        <p:spPr bwMode="auto">
          <a:xfrm>
            <a:off x="9720263" y="7038975"/>
            <a:ext cx="212725" cy="230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/>
            <a:ext uri="{91240B29-F687-4f45-9708-019B960494DF}"/>
            <a:ext uri="{AF507438-7753-43e0-B8FC-AC1667EBCBE1}"/>
            <a:ext uri="{FAA26D3D-D897-4be2-8F04-BA451C77F1D7}"/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eaLnBrk="1">
              <a:lnSpc>
                <a:spcPct val="93000"/>
              </a:lnSpc>
              <a:buClrTx/>
              <a:buSzPct val="100000"/>
              <a:buFontTx/>
              <a:buNone/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1200" baseline="0">
                <a:solidFill>
                  <a:srgbClr val="000000"/>
                </a:solidFill>
              </a:defRPr>
            </a:lvl1pPr>
          </a:lstStyle>
          <a:p>
            <a:pPr>
              <a:defRPr/>
            </a:pPr>
            <a:fld id="{C4F409B1-4EFC-4640-966A-530B7E7CA3F9}" type="slidenum">
              <a:rPr lang="it-IT" altLang="it-IT"/>
              <a:pPr>
                <a:defRPr/>
              </a:pPr>
              <a:t>‹#›</a:t>
            </a:fld>
            <a:endParaRPr lang="it-IT" altLang="it-IT" dirty="0"/>
          </a:p>
        </p:txBody>
      </p:sp>
      <p:sp>
        <p:nvSpPr>
          <p:cNvPr id="7" name="Text Box 7">
            <a:extLst>
              <a:ext uri="{FF2B5EF4-FFF2-40B4-BE49-F238E27FC236}">
                <a16:creationId xmlns:a16="http://schemas.microsoft.com/office/drawing/2014/main" id="{3EF62F3A-E31D-E84B-8595-30D3192003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81088" y="6973888"/>
            <a:ext cx="4895850" cy="357187"/>
          </a:xfrm>
          <a:prstGeom prst="rect">
            <a:avLst/>
          </a:prstGeom>
          <a:noFill/>
          <a:ln>
            <a:noFill/>
          </a:ln>
          <a:effectLst>
            <a:outerShdw blurRad="50800" dist="50800" dir="5400000" algn="ctr" rotWithShape="0">
              <a:srgbClr val="808080">
                <a:alpha val="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89991" tIns="56514" rIns="89991" bIns="44996"/>
          <a:lstStyle>
            <a:lvl1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pPr eaLnBrk="1">
              <a:buClrTx/>
              <a:buFontTx/>
              <a:buNone/>
              <a:defRPr/>
            </a:pPr>
            <a:r>
              <a:rPr lang="it-IT" sz="1100" dirty="0">
                <a:solidFill>
                  <a:srgbClr val="000000"/>
                </a:solidFill>
              </a:rPr>
              <a:t>ESS – Elettra Meeting</a:t>
            </a:r>
            <a:endParaRPr lang="en-GB" sz="1100" dirty="0">
              <a:solidFill>
                <a:srgbClr val="000000"/>
              </a:solidFill>
            </a:endParaRPr>
          </a:p>
        </p:txBody>
      </p:sp>
      <p:pic>
        <p:nvPicPr>
          <p:cNvPr id="2" name="Immagine 2">
            <a:extLst>
              <a:ext uri="{FF2B5EF4-FFF2-40B4-BE49-F238E27FC236}">
                <a16:creationId xmlns:a16="http://schemas.microsoft.com/office/drawing/2014/main" id="{5E0CF879-192F-EC4D-8BCC-F225EA08AC81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450" y="6888163"/>
            <a:ext cx="827088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4269" r:id="rId1"/>
    <p:sldLayoutId id="2147484270" r:id="rId2"/>
    <p:sldLayoutId id="2147484271" r:id="rId3"/>
    <p:sldLayoutId id="2147484272" r:id="rId4"/>
    <p:sldLayoutId id="2147484273" r:id="rId5"/>
    <p:sldLayoutId id="2147484274" r:id="rId6"/>
    <p:sldLayoutId id="2147484275" r:id="rId7"/>
    <p:sldLayoutId id="2147484276" r:id="rId8"/>
  </p:sldLayoutIdLst>
  <p:transition spd="med">
    <p:fade/>
  </p:transition>
  <p:hf hdr="0" ftr="0" dt="0"/>
  <p:txStyles>
    <p:titleStyle>
      <a:lvl1pPr algn="ctr" defTabSz="447675" rtl="0" eaLnBrk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panose="02020603050405020304" pitchFamily="18" charset="0"/>
        <a:defRPr sz="4400">
          <a:solidFill>
            <a:srgbClr val="000000"/>
          </a:solidFill>
          <a:latin typeface="+mj-lt"/>
          <a:ea typeface="MS PGothic" pitchFamily="34" charset="-128"/>
          <a:cs typeface="MS PGothic" charset="0"/>
        </a:defRPr>
      </a:lvl1pPr>
      <a:lvl2pPr algn="ctr" defTabSz="447675" rtl="0" eaLnBrk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panose="02020603050405020304" pitchFamily="18" charset="0"/>
        <a:defRPr sz="4400">
          <a:solidFill>
            <a:srgbClr val="000000"/>
          </a:solidFill>
          <a:latin typeface="Arial" charset="0"/>
          <a:ea typeface="MS PGothic" pitchFamily="34" charset="-128"/>
          <a:cs typeface="MS PGothic" charset="0"/>
        </a:defRPr>
      </a:lvl2pPr>
      <a:lvl3pPr algn="ctr" defTabSz="447675" rtl="0" eaLnBrk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panose="02020603050405020304" pitchFamily="18" charset="0"/>
        <a:defRPr sz="4400">
          <a:solidFill>
            <a:srgbClr val="000000"/>
          </a:solidFill>
          <a:latin typeface="Arial" charset="0"/>
          <a:ea typeface="MS PGothic" pitchFamily="34" charset="-128"/>
          <a:cs typeface="MS PGothic" charset="0"/>
        </a:defRPr>
      </a:lvl3pPr>
      <a:lvl4pPr algn="ctr" defTabSz="447675" rtl="0" eaLnBrk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panose="02020603050405020304" pitchFamily="18" charset="0"/>
        <a:defRPr sz="4400">
          <a:solidFill>
            <a:srgbClr val="000000"/>
          </a:solidFill>
          <a:latin typeface="Arial" charset="0"/>
          <a:ea typeface="MS PGothic" pitchFamily="34" charset="-128"/>
          <a:cs typeface="MS PGothic" charset="0"/>
        </a:defRPr>
      </a:lvl4pPr>
      <a:lvl5pPr algn="ctr" defTabSz="447675" rtl="0" eaLnBrk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panose="02020603050405020304" pitchFamily="18" charset="0"/>
        <a:defRPr sz="4400">
          <a:solidFill>
            <a:srgbClr val="000000"/>
          </a:solidFill>
          <a:latin typeface="Arial" charset="0"/>
          <a:ea typeface="MS PGothic" pitchFamily="34" charset="-128"/>
          <a:cs typeface="MS PGothic" charset="0"/>
        </a:defRPr>
      </a:lvl5pPr>
      <a:lvl6pPr marL="2514340" indent="-228576" algn="ctr" defTabSz="449216" rtl="0" eaLnBrk="1" fontAlgn="base" hangingPunct="1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charset="0"/>
        <a:defRPr sz="4400">
          <a:solidFill>
            <a:srgbClr val="000000"/>
          </a:solidFill>
          <a:latin typeface="Arial" charset="0"/>
          <a:ea typeface="ＭＳ Ｐゴシック" charset="0"/>
          <a:cs typeface="ＭＳ Ｐゴシック" charset="0"/>
        </a:defRPr>
      </a:lvl6pPr>
      <a:lvl7pPr marL="2971492" indent="-228576" algn="ctr" defTabSz="449216" rtl="0" eaLnBrk="1" fontAlgn="base" hangingPunct="1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charset="0"/>
        <a:defRPr sz="4400">
          <a:solidFill>
            <a:srgbClr val="000000"/>
          </a:solidFill>
          <a:latin typeface="Arial" charset="0"/>
          <a:ea typeface="ＭＳ Ｐゴシック" charset="0"/>
          <a:cs typeface="ＭＳ Ｐゴシック" charset="0"/>
        </a:defRPr>
      </a:lvl7pPr>
      <a:lvl8pPr marL="3428645" indent="-228576" algn="ctr" defTabSz="449216" rtl="0" eaLnBrk="1" fontAlgn="base" hangingPunct="1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charset="0"/>
        <a:defRPr sz="4400">
          <a:solidFill>
            <a:srgbClr val="000000"/>
          </a:solidFill>
          <a:latin typeface="Arial" charset="0"/>
          <a:ea typeface="ＭＳ Ｐゴシック" charset="0"/>
          <a:cs typeface="ＭＳ Ｐゴシック" charset="0"/>
        </a:defRPr>
      </a:lvl8pPr>
      <a:lvl9pPr marL="3885797" indent="-228576" algn="ctr" defTabSz="449216" rtl="0" eaLnBrk="1" fontAlgn="base" hangingPunct="1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100000"/>
        <a:buFont typeface="Times New Roman" charset="0"/>
        <a:defRPr sz="4400">
          <a:solidFill>
            <a:srgbClr val="000000"/>
          </a:solidFill>
          <a:latin typeface="Arial" charset="0"/>
          <a:ea typeface="ＭＳ Ｐゴシック" charset="0"/>
          <a:cs typeface="ＭＳ Ｐゴシック" charset="0"/>
        </a:defRPr>
      </a:lvl9pPr>
    </p:titleStyle>
    <p:bodyStyle>
      <a:lvl1pPr marL="341313" indent="-341313" algn="l" defTabSz="447675" rtl="0" eaLnBrk="0" fontAlgn="base" hangingPunct="0">
        <a:lnSpc>
          <a:spcPct val="93000"/>
        </a:lnSpc>
        <a:spcBef>
          <a:spcPct val="0"/>
        </a:spcBef>
        <a:spcAft>
          <a:spcPts val="1413"/>
        </a:spcAft>
        <a:buClr>
          <a:srgbClr val="000000"/>
        </a:buClr>
        <a:buSzPct val="100000"/>
        <a:buFont typeface="Times New Roman" panose="02020603050405020304" pitchFamily="18" charset="0"/>
        <a:defRPr sz="3200">
          <a:solidFill>
            <a:srgbClr val="000000"/>
          </a:solidFill>
          <a:latin typeface="+mn-lt"/>
          <a:ea typeface="MS PGothic" pitchFamily="34" charset="-128"/>
          <a:cs typeface="MS PGothic" charset="0"/>
        </a:defRPr>
      </a:lvl1pPr>
      <a:lvl2pPr marL="741363" indent="-284163" algn="l" defTabSz="447675" rtl="0" eaLnBrk="0" fontAlgn="base" hangingPunct="0">
        <a:lnSpc>
          <a:spcPct val="93000"/>
        </a:lnSpc>
        <a:spcBef>
          <a:spcPct val="0"/>
        </a:spcBef>
        <a:spcAft>
          <a:spcPts val="1138"/>
        </a:spcAft>
        <a:buClr>
          <a:srgbClr val="000000"/>
        </a:buClr>
        <a:buSzPct val="100000"/>
        <a:buFont typeface="Times New Roman" panose="02020603050405020304" pitchFamily="18" charset="0"/>
        <a:defRPr sz="2800">
          <a:solidFill>
            <a:srgbClr val="000000"/>
          </a:solidFill>
          <a:latin typeface="+mn-lt"/>
          <a:ea typeface="MS PGothic" pitchFamily="34" charset="-128"/>
          <a:cs typeface="MS PGothic" charset="0"/>
        </a:defRPr>
      </a:lvl2pPr>
      <a:lvl3pPr marL="1141413" indent="-227013" algn="l" defTabSz="447675" rtl="0" eaLnBrk="0" fontAlgn="base" hangingPunct="0">
        <a:lnSpc>
          <a:spcPct val="93000"/>
        </a:lnSpc>
        <a:spcBef>
          <a:spcPct val="0"/>
        </a:spcBef>
        <a:spcAft>
          <a:spcPts val="850"/>
        </a:spcAft>
        <a:buClr>
          <a:srgbClr val="000000"/>
        </a:buClr>
        <a:buSzPct val="100000"/>
        <a:buFont typeface="Times New Roman" panose="02020603050405020304" pitchFamily="18" charset="0"/>
        <a:defRPr sz="2400">
          <a:solidFill>
            <a:srgbClr val="000000"/>
          </a:solidFill>
          <a:latin typeface="+mn-lt"/>
          <a:ea typeface="MS PGothic" pitchFamily="34" charset="-128"/>
          <a:cs typeface="MS PGothic" charset="0"/>
        </a:defRPr>
      </a:lvl3pPr>
      <a:lvl4pPr marL="1598613" indent="-227013" algn="l" defTabSz="447675" rtl="0" eaLnBrk="0" fontAlgn="base" hangingPunct="0">
        <a:lnSpc>
          <a:spcPct val="93000"/>
        </a:lnSpc>
        <a:spcBef>
          <a:spcPct val="0"/>
        </a:spcBef>
        <a:spcAft>
          <a:spcPts val="575"/>
        </a:spcAft>
        <a:buClr>
          <a:srgbClr val="000000"/>
        </a:buClr>
        <a:buSzPct val="100000"/>
        <a:buFont typeface="Times New Roman" panose="02020603050405020304" pitchFamily="18" charset="0"/>
        <a:defRPr sz="2000">
          <a:solidFill>
            <a:srgbClr val="000000"/>
          </a:solidFill>
          <a:latin typeface="+mn-lt"/>
          <a:ea typeface="MS PGothic" pitchFamily="34" charset="-128"/>
          <a:cs typeface="MS PGothic" charset="0"/>
        </a:defRPr>
      </a:lvl4pPr>
      <a:lvl5pPr marL="2055813" indent="-227013" algn="l" defTabSz="447675" rtl="0" eaLnBrk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100000"/>
        <a:buFont typeface="Times New Roman" panose="02020603050405020304" pitchFamily="18" charset="0"/>
        <a:defRPr sz="2000">
          <a:solidFill>
            <a:srgbClr val="000000"/>
          </a:solidFill>
          <a:latin typeface="+mn-lt"/>
          <a:ea typeface="MS PGothic" pitchFamily="34" charset="-128"/>
          <a:cs typeface="MS PGothic" charset="0"/>
        </a:defRPr>
      </a:lvl5pPr>
      <a:lvl6pPr marL="2514340" indent="-228576" algn="l" defTabSz="449216" rtl="0" eaLnBrk="1" fontAlgn="base" hangingPunct="1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100000"/>
        <a:buFont typeface="Times New Roman" charset="0"/>
        <a:defRPr sz="2000">
          <a:solidFill>
            <a:srgbClr val="000000"/>
          </a:solidFill>
          <a:latin typeface="+mn-lt"/>
          <a:ea typeface="+mn-ea"/>
          <a:cs typeface="+mn-cs"/>
        </a:defRPr>
      </a:lvl6pPr>
      <a:lvl7pPr marL="2971492" indent="-228576" algn="l" defTabSz="449216" rtl="0" eaLnBrk="1" fontAlgn="base" hangingPunct="1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100000"/>
        <a:buFont typeface="Times New Roman" charset="0"/>
        <a:defRPr sz="2000">
          <a:solidFill>
            <a:srgbClr val="000000"/>
          </a:solidFill>
          <a:latin typeface="+mn-lt"/>
          <a:ea typeface="+mn-ea"/>
          <a:cs typeface="+mn-cs"/>
        </a:defRPr>
      </a:lvl7pPr>
      <a:lvl8pPr marL="3428645" indent="-228576" algn="l" defTabSz="449216" rtl="0" eaLnBrk="1" fontAlgn="base" hangingPunct="1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100000"/>
        <a:buFont typeface="Times New Roman" charset="0"/>
        <a:defRPr sz="2000">
          <a:solidFill>
            <a:srgbClr val="000000"/>
          </a:solidFill>
          <a:latin typeface="+mn-lt"/>
          <a:ea typeface="+mn-ea"/>
          <a:cs typeface="+mn-cs"/>
        </a:defRPr>
      </a:lvl8pPr>
      <a:lvl9pPr marL="3885797" indent="-228576" algn="l" defTabSz="449216" rtl="0" eaLnBrk="1" fontAlgn="base" hangingPunct="1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100000"/>
        <a:buFont typeface="Times New Roman" charset="0"/>
        <a:defRPr sz="2000">
          <a:solidFill>
            <a:srgbClr val="000000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52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05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57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10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63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916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068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221" algn="l" defTabSz="45715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2.emf"/><Relationship Id="rId4" Type="http://schemas.openxmlformats.org/officeDocument/2006/relationships/image" Target="../media/image11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jpg"/><Relationship Id="rId3" Type="http://schemas.openxmlformats.org/officeDocument/2006/relationships/image" Target="../media/image14.jpg"/><Relationship Id="rId7" Type="http://schemas.openxmlformats.org/officeDocument/2006/relationships/image" Target="../media/image18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7.jpg"/><Relationship Id="rId5" Type="http://schemas.openxmlformats.org/officeDocument/2006/relationships/image" Target="../media/image16.jpg"/><Relationship Id="rId4" Type="http://schemas.openxmlformats.org/officeDocument/2006/relationships/image" Target="../media/image15.jpg"/><Relationship Id="rId9" Type="http://schemas.openxmlformats.org/officeDocument/2006/relationships/image" Target="../media/image20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2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tiff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4.xml"/><Relationship Id="rId7" Type="http://schemas.openxmlformats.org/officeDocument/2006/relationships/image" Target="../media/image26.jpg"/><Relationship Id="rId2" Type="http://schemas.openxmlformats.org/officeDocument/2006/relationships/slideLayout" Target="../slideLayouts/slideLayout3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5.jpg"/><Relationship Id="rId5" Type="http://schemas.openxmlformats.org/officeDocument/2006/relationships/image" Target="../media/image24.emf"/><Relationship Id="rId4" Type="http://schemas.openxmlformats.org/officeDocument/2006/relationships/package" Target="../embeddings/Microsoft_Word_Document.docx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tiff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8.jp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em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e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emf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7" Type="http://schemas.openxmlformats.org/officeDocument/2006/relationships/image" Target="../media/image39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8.png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>
    <p:fad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Slide Number Placeholder 2">
            <a:extLst>
              <a:ext uri="{FF2B5EF4-FFF2-40B4-BE49-F238E27FC236}">
                <a16:creationId xmlns:a16="http://schemas.microsoft.com/office/drawing/2014/main" id="{7FC112C7-C722-A74D-B0EF-A0BB371D4DB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6463" y="7078663"/>
            <a:ext cx="2127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0D4FFE91-EDA5-934A-A340-DCDD6A5C4B12}" type="slidenum">
              <a:rPr lang="it-IT" altLang="it-IT" sz="1300" smtClean="0">
                <a:solidFill>
                  <a:srgbClr val="000000"/>
                </a:solidFill>
              </a:rPr>
              <a:pPr/>
              <a:t>2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5" name="Title 3">
            <a:extLst>
              <a:ext uri="{FF2B5EF4-FFF2-40B4-BE49-F238E27FC236}">
                <a16:creationId xmlns:a16="http://schemas.microsoft.com/office/drawing/2014/main" id="{8530BA30-2167-0849-81F2-D8C31A628073}"/>
              </a:ext>
            </a:extLst>
          </p:cNvPr>
          <p:cNvSpPr>
            <a:spLocks noGrp="1"/>
          </p:cNvSpPr>
          <p:nvPr>
            <p:ph type="ctrTitle"/>
          </p:nvPr>
        </p:nvSpPr>
        <p:spPr bwMode="auto">
          <a:xfrm>
            <a:off x="140827" y="1835621"/>
            <a:ext cx="9848850" cy="372268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compatLnSpc="1">
            <a:prstTxWarp prst="textNoShape">
              <a:avLst/>
            </a:prstTxWarp>
          </a:bodyPr>
          <a:lstStyle/>
          <a:p>
            <a:br>
              <a:rPr lang="en-US" b="1" dirty="0">
                <a:solidFill>
                  <a:srgbClr val="000090"/>
                </a:solidFill>
                <a:latin typeface="Arial" charset="0"/>
              </a:rPr>
            </a:br>
            <a:r>
              <a:rPr lang="en-US" b="1" dirty="0">
                <a:solidFill>
                  <a:srgbClr val="000090"/>
                </a:solidFill>
                <a:latin typeface="Arial" charset="0"/>
              </a:rPr>
              <a:t>ELETTRA SINCROTRONE TRIESTE</a:t>
            </a:r>
            <a:br>
              <a:rPr lang="en-US" b="1" dirty="0">
                <a:solidFill>
                  <a:srgbClr val="000090"/>
                </a:solidFill>
                <a:latin typeface="Arial" charset="0"/>
              </a:rPr>
            </a:br>
            <a:r>
              <a:rPr lang="en-US" b="1" dirty="0">
                <a:solidFill>
                  <a:srgbClr val="000090"/>
                </a:solidFill>
                <a:latin typeface="Arial" charset="0"/>
              </a:rPr>
              <a:t>IK CONTRIBUTIONS TO ESS</a:t>
            </a:r>
            <a:br>
              <a:rPr lang="en-US" b="1" dirty="0">
                <a:solidFill>
                  <a:srgbClr val="000090"/>
                </a:solidFill>
                <a:latin typeface="Arial" charset="0"/>
              </a:rPr>
            </a:br>
            <a:br>
              <a:rPr lang="en-US" b="1" dirty="0">
                <a:solidFill>
                  <a:srgbClr val="000090"/>
                </a:solidFill>
                <a:latin typeface="Arial" charset="0"/>
              </a:rPr>
            </a:br>
            <a:br>
              <a:rPr lang="en-US" dirty="0">
                <a:solidFill>
                  <a:schemeClr val="tx1"/>
                </a:solidFill>
                <a:latin typeface="Arial" charset="0"/>
              </a:rPr>
            </a:br>
            <a:r>
              <a:rPr lang="en-US" sz="2400" i="1" dirty="0">
                <a:solidFill>
                  <a:schemeClr val="tx1"/>
                </a:solidFill>
                <a:latin typeface="Arial" charset="0"/>
              </a:rPr>
              <a:t>MEETING ESS – ELETTRA</a:t>
            </a:r>
            <a:br>
              <a:rPr lang="en-US" sz="2400" i="1" dirty="0">
                <a:solidFill>
                  <a:schemeClr val="tx1"/>
                </a:solidFill>
                <a:latin typeface="Arial" charset="0"/>
              </a:rPr>
            </a:br>
            <a:r>
              <a:rPr lang="en-US" sz="2400" i="1" dirty="0">
                <a:solidFill>
                  <a:schemeClr val="tx1"/>
                </a:solidFill>
                <a:latin typeface="Arial" charset="0"/>
              </a:rPr>
              <a:t>Elettra Sincrotrone Trieste, October 14-15,  2019</a:t>
            </a:r>
            <a:endParaRPr lang="en-GB" sz="2000" i="1" dirty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  <p:transition spd="med">
    <p:fad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Elettra – Sincrotrone Trieste S.C.p.A.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3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7" name="Text Box 83">
            <a:extLst>
              <a:ext uri="{FF2B5EF4-FFF2-40B4-BE49-F238E27FC236}">
                <a16:creationId xmlns:a16="http://schemas.microsoft.com/office/drawing/2014/main" id="{97FF3DE9-2F33-AE48-8F42-B11F5B2149B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432231"/>
            <a:ext cx="10080625" cy="2308324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xtLst/>
        </p:spPr>
        <p:txBody>
          <a:bodyPr wrap="square">
            <a:spAutoFit/>
          </a:bodyPr>
          <a:lstStyle>
            <a:lvl1pPr marL="96838" indent="-15875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382588" indent="-285750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No profit shareholder company recognized of national interest.</a:t>
            </a:r>
          </a:p>
          <a:p>
            <a:pPr marL="382588" indent="-285750" algn="just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Established  in 1987 to construct and manage synchrotron light sources to be open internationally. </a:t>
            </a:r>
          </a:p>
          <a:p>
            <a:pPr marL="382588" indent="-285750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Shareholders: </a:t>
            </a:r>
          </a:p>
          <a:p>
            <a:pPr marL="1028700" lvl="1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Area Science Park				53,70 %</a:t>
            </a:r>
          </a:p>
          <a:p>
            <a:pPr marL="1028700" lvl="1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Friuli Venezia Giulia Region		37,63 % </a:t>
            </a:r>
          </a:p>
          <a:p>
            <a:pPr marL="1028700" lvl="1" defTabSz="447582"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CNR							  4,85 %</a:t>
            </a:r>
          </a:p>
          <a:p>
            <a:pPr marL="1028700" lvl="1" defTabSz="447582">
              <a:buFont typeface="Wingdings" pitchFamily="2" charset="2"/>
              <a:buChar char="q"/>
              <a:defRPr/>
            </a:pPr>
            <a:r>
              <a:rPr lang="en-GB" sz="1800" dirty="0" err="1">
                <a:solidFill>
                  <a:schemeClr val="tx1"/>
                </a:solidFill>
                <a:ea typeface="MS PGothic" pitchFamily="34" charset="-128"/>
              </a:rPr>
              <a:t>Invitalia</a:t>
            </a: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 </a:t>
            </a:r>
            <a:r>
              <a:rPr lang="en-GB" sz="1800" dirty="0" err="1">
                <a:solidFill>
                  <a:schemeClr val="tx1"/>
                </a:solidFill>
                <a:ea typeface="MS PGothic" pitchFamily="34" charset="-128"/>
              </a:rPr>
              <a:t>Partecipazioni</a:t>
            </a:r>
            <a:r>
              <a:rPr lang="en-GB" sz="1800" dirty="0">
                <a:solidFill>
                  <a:schemeClr val="tx1"/>
                </a:solidFill>
                <a:ea typeface="MS PGothic" pitchFamily="34" charset="-128"/>
              </a:rPr>
              <a:t> S.p.A.		  3,82 %</a:t>
            </a:r>
          </a:p>
        </p:txBody>
      </p:sp>
      <p:sp>
        <p:nvSpPr>
          <p:cNvPr id="8" name="Text Box 83">
            <a:extLst>
              <a:ext uri="{FF2B5EF4-FFF2-40B4-BE49-F238E27FC236}">
                <a16:creationId xmlns:a16="http://schemas.microsoft.com/office/drawing/2014/main" id="{F5AB1379-E801-FF41-857B-D0A62B06B220}"/>
              </a:ext>
            </a:extLst>
          </p:cNvPr>
          <p:cNvSpPr txBox="1">
            <a:spLocks noGrp="1" noChangeArrowheads="1"/>
          </p:cNvSpPr>
          <p:nvPr>
            <p:ph idx="1"/>
          </p:nvPr>
        </p:nvSpPr>
        <p:spPr bwMode="auto">
          <a:xfrm>
            <a:off x="0" y="1259557"/>
            <a:ext cx="10080625" cy="2893100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/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342000" indent="-284400" algn="just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Multidisciplinary international research center of excellence, specialized in generating high quality synchrotron and free-electron laser light and applying it in materials and life sciences. </a:t>
            </a:r>
          </a:p>
          <a:p>
            <a:pPr indent="-285750" algn="just" defTabSz="447582">
              <a:spcBef>
                <a:spcPts val="120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Mission:</a:t>
            </a:r>
          </a:p>
          <a:p>
            <a:pPr marL="57150" indent="0" algn="ctr" defTabSz="447582">
              <a:spcBef>
                <a:spcPts val="600"/>
              </a:spcBef>
              <a:buClrTx/>
              <a:buNone/>
              <a:defRPr/>
            </a:pPr>
            <a:r>
              <a:rPr lang="en-US" sz="1800" b="1" i="1" kern="1200" dirty="0">
                <a:ea typeface="MS PGothic" pitchFamily="34" charset="-128"/>
              </a:rPr>
              <a:t>promote cultural, social and economic growth through:</a:t>
            </a:r>
          </a:p>
          <a:p>
            <a:pPr lvl="1" algn="just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basic and applied research</a:t>
            </a:r>
          </a:p>
          <a:p>
            <a:pPr lvl="1" algn="just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technology and know-how transfer</a:t>
            </a:r>
          </a:p>
          <a:p>
            <a:pPr lvl="1" algn="just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technical, scientific and management education</a:t>
            </a:r>
          </a:p>
          <a:p>
            <a:pPr lvl="1" algn="just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r>
              <a:rPr lang="en-US" sz="1800" kern="1200" dirty="0">
                <a:ea typeface="MS PGothic" pitchFamily="34" charset="-128"/>
              </a:rPr>
              <a:t>role of reference in the national and international scientific networks</a:t>
            </a:r>
          </a:p>
          <a:p>
            <a:pPr indent="-285750" defTabSz="447582">
              <a:spcBef>
                <a:spcPct val="0"/>
              </a:spcBef>
              <a:spcAft>
                <a:spcPct val="0"/>
              </a:spcAft>
              <a:buClrTx/>
              <a:buFont typeface="Wingdings" pitchFamily="2" charset="2"/>
              <a:buChar char="q"/>
              <a:defRPr/>
            </a:pPr>
            <a:endParaRPr lang="en-US" sz="1800" kern="1200" dirty="0">
              <a:ea typeface="MS PGothic" pitchFamily="34" charset="-128"/>
            </a:endParaRPr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4560D9B8-5B9B-8840-9CC9-A4A2EFB7D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2321" y="971525"/>
            <a:ext cx="9669379" cy="6443662"/>
          </a:xfrm>
          <a:prstGeom prst="rect">
            <a:avLst/>
          </a:prstGeom>
        </p:spPr>
      </p:pic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Elettra </a:t>
            </a:r>
            <a:r>
              <a:rPr lang="it-IT" altLang="it-IT" b="1" dirty="0" err="1"/>
              <a:t>at</a:t>
            </a:r>
            <a:r>
              <a:rPr lang="it-IT" altLang="it-IT" b="1" dirty="0"/>
              <a:t> a </a:t>
            </a:r>
            <a:r>
              <a:rPr lang="it-IT" altLang="it-IT" b="1" dirty="0" err="1"/>
              <a:t>glance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4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42" name="TextBox 6">
            <a:extLst>
              <a:ext uri="{FF2B5EF4-FFF2-40B4-BE49-F238E27FC236}">
                <a16:creationId xmlns:a16="http://schemas.microsoft.com/office/drawing/2014/main" id="{D0C60B6F-34B7-CB4E-AA0B-1284D51A4B4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64248" y="2888540"/>
            <a:ext cx="5115322" cy="504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9521" tIns="49763" rIns="99521" bIns="49763"/>
          <a:lstStyle>
            <a:lvl1pPr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ts val="663"/>
              </a:spcBef>
            </a:pPr>
            <a:r>
              <a:rPr lang="en-US" altLang="it-IT" sz="2600" i="1" dirty="0">
                <a:solidFill>
                  <a:srgbClr val="EB0000"/>
                </a:solidFill>
                <a:latin typeface="Times" pitchFamily="2" charset="0"/>
              </a:rPr>
              <a:t> </a:t>
            </a:r>
            <a:r>
              <a:rPr lang="en-US" altLang="it-IT" b="1" i="1" dirty="0">
                <a:solidFill>
                  <a:srgbClr val="FFFF00"/>
                </a:solidFill>
                <a:latin typeface="+mn-lt"/>
              </a:rPr>
              <a:t>Elettra 2.0-2.4 GeV 3</a:t>
            </a:r>
            <a:r>
              <a:rPr lang="en-US" altLang="it-IT" b="1" i="1" baseline="30000" dirty="0">
                <a:solidFill>
                  <a:srgbClr val="FFFF00"/>
                </a:solidFill>
                <a:latin typeface="+mn-lt"/>
              </a:rPr>
              <a:t>rd</a:t>
            </a:r>
            <a:r>
              <a:rPr lang="en-US" altLang="it-IT" b="1" i="1" dirty="0">
                <a:solidFill>
                  <a:srgbClr val="FFFF00"/>
                </a:solidFill>
                <a:latin typeface="+mn-lt"/>
              </a:rPr>
              <a:t> generation Synchrotron Light Source</a:t>
            </a:r>
          </a:p>
        </p:txBody>
      </p:sp>
      <p:sp>
        <p:nvSpPr>
          <p:cNvPr id="43" name="TextBox 7">
            <a:extLst>
              <a:ext uri="{FF2B5EF4-FFF2-40B4-BE49-F238E27FC236}">
                <a16:creationId xmlns:a16="http://schemas.microsoft.com/office/drawing/2014/main" id="{FF376C36-814E-8C40-B927-A70B06498D2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07864" y="6865144"/>
            <a:ext cx="8431212" cy="4270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9521" tIns="49763" rIns="99521" bIns="49763"/>
          <a:lstStyle>
            <a:lvl1pPr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it-IT" sz="2600" i="1" dirty="0">
                <a:solidFill>
                  <a:srgbClr val="EB0000"/>
                </a:solidFill>
                <a:latin typeface="Times" pitchFamily="2" charset="0"/>
              </a:rPr>
              <a:t> </a:t>
            </a:r>
            <a:r>
              <a:rPr lang="en-US" altLang="it-IT" sz="2600" i="1" dirty="0">
                <a:solidFill>
                  <a:srgbClr val="FFFF00"/>
                </a:solidFill>
                <a:latin typeface="Times" pitchFamily="2" charset="0"/>
              </a:rPr>
              <a:t> </a:t>
            </a:r>
            <a:r>
              <a:rPr lang="en-US" altLang="it-IT" b="1" i="1" dirty="0">
                <a:solidFill>
                  <a:srgbClr val="FFFF00"/>
                </a:solidFill>
                <a:latin typeface="+mn-lt"/>
              </a:rPr>
              <a:t>FERMI 1.5 GeV seeded Free Electron Laser Facility </a:t>
            </a:r>
          </a:p>
        </p:txBody>
      </p:sp>
      <p:cxnSp>
        <p:nvCxnSpPr>
          <p:cNvPr id="44" name="Straight Arrow Connector 10">
            <a:extLst>
              <a:ext uri="{FF2B5EF4-FFF2-40B4-BE49-F238E27FC236}">
                <a16:creationId xmlns:a16="http://schemas.microsoft.com/office/drawing/2014/main" id="{967E3542-8D6F-3B4C-9082-C9AEFC44CCE3}"/>
              </a:ext>
            </a:extLst>
          </p:cNvPr>
          <p:cNvCxnSpPr>
            <a:cxnSpLocks noChangeShapeType="1"/>
          </p:cNvCxnSpPr>
          <p:nvPr/>
        </p:nvCxnSpPr>
        <p:spPr bwMode="auto">
          <a:xfrm flipH="1">
            <a:off x="6300787" y="3707829"/>
            <a:ext cx="869833" cy="1233244"/>
          </a:xfrm>
          <a:prstGeom prst="straightConnector1">
            <a:avLst/>
          </a:prstGeom>
          <a:noFill/>
          <a:ln w="50800">
            <a:solidFill>
              <a:srgbClr val="EB0000"/>
            </a:solidFill>
            <a:round/>
            <a:headEnd/>
            <a:tailEnd type="arrow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45" name="Straight Arrow Connector 11">
            <a:extLst>
              <a:ext uri="{FF2B5EF4-FFF2-40B4-BE49-F238E27FC236}">
                <a16:creationId xmlns:a16="http://schemas.microsoft.com/office/drawing/2014/main" id="{6CB45AC0-EE32-444D-A838-0EA843FD4346}"/>
              </a:ext>
            </a:extLst>
          </p:cNvPr>
          <p:cNvCxnSpPr>
            <a:cxnSpLocks noChangeShapeType="1"/>
          </p:cNvCxnSpPr>
          <p:nvPr/>
        </p:nvCxnSpPr>
        <p:spPr bwMode="auto">
          <a:xfrm flipH="1" flipV="1">
            <a:off x="6841889" y="5924643"/>
            <a:ext cx="360039" cy="1037813"/>
          </a:xfrm>
          <a:prstGeom prst="straightConnector1">
            <a:avLst/>
          </a:prstGeom>
          <a:noFill/>
          <a:ln w="50800">
            <a:solidFill>
              <a:srgbClr val="EB0000"/>
            </a:solidFill>
            <a:round/>
            <a:headEnd/>
            <a:tailEnd type="arrow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6" name="Rectangle 9">
            <a:extLst>
              <a:ext uri="{FF2B5EF4-FFF2-40B4-BE49-F238E27FC236}">
                <a16:creationId xmlns:a16="http://schemas.microsoft.com/office/drawing/2014/main" id="{33E56A84-11AB-5F48-986F-6CE0AA5C791F}"/>
              </a:ext>
            </a:extLst>
          </p:cNvPr>
          <p:cNvSpPr>
            <a:spLocks noGrp="1" noChangeArrowheads="1"/>
          </p:cNvSpPr>
          <p:nvPr/>
        </p:nvSpPr>
        <p:spPr bwMode="auto">
          <a:xfrm>
            <a:off x="132441" y="1908150"/>
            <a:ext cx="3929062" cy="2685010"/>
          </a:xfrm>
          <a:prstGeom prst="rect">
            <a:avLst/>
          </a:prstGeom>
          <a:solidFill>
            <a:srgbClr val="1067EA">
              <a:alpha val="67842"/>
            </a:srgbClr>
          </a:solidFill>
          <a:ln>
            <a:noFill/>
          </a:ln>
          <a:extLst>
            <a:ext uri="{91240B29-F687-4f45-9708-019B960494DF}"/>
          </a:extLst>
        </p:spPr>
        <p:txBody>
          <a:bodyPr lIns="82840" tIns="41422" rIns="82840" bIns="41422"/>
          <a:lstStyle>
            <a:lvl1pPr eaLnBrk="0"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 sz="2400">
                <a:solidFill>
                  <a:schemeClr val="bg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pPr defTabSz="447582" eaLnBrk="1">
              <a:lnSpc>
                <a:spcPct val="9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100000 m</a:t>
            </a:r>
            <a:r>
              <a:rPr lang="en-US" altLang="it-IT" sz="2200" baseline="30000" dirty="0"/>
              <a:t>2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 6500 hours /year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 28 beamlines in Elettra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 6 beamlines in FERMI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 more than 1000 Users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buFont typeface="Wingdings" pitchFamily="2" charset="2"/>
              <a:buChar char="§"/>
              <a:defRPr/>
            </a:pPr>
            <a:r>
              <a:rPr lang="en-US" altLang="it-IT" sz="2200" dirty="0"/>
              <a:t> from more than 50 countries</a:t>
            </a:r>
          </a:p>
          <a:p>
            <a:pPr defTabSz="447582" eaLnBrk="1">
              <a:lnSpc>
                <a:spcPct val="110000"/>
              </a:lnSpc>
              <a:spcBef>
                <a:spcPct val="20000"/>
              </a:spcBef>
              <a:defRPr/>
            </a:pPr>
            <a:endParaRPr lang="it-IT" altLang="it-IT" sz="2200" dirty="0"/>
          </a:p>
        </p:txBody>
      </p:sp>
      <p:sp>
        <p:nvSpPr>
          <p:cNvPr id="58" name="TextBox 7">
            <a:extLst>
              <a:ext uri="{FF2B5EF4-FFF2-40B4-BE49-F238E27FC236}">
                <a16:creationId xmlns:a16="http://schemas.microsoft.com/office/drawing/2014/main" id="{F0E29CC6-6AFF-0141-A085-626597AF17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32630" y="3733804"/>
            <a:ext cx="4928162" cy="616800"/>
          </a:xfrm>
          <a:prstGeom prst="rect">
            <a:avLst/>
          </a:prstGeom>
          <a:solidFill>
            <a:schemeClr val="accent3">
              <a:lumMod val="40000"/>
              <a:lumOff val="60000"/>
              <a:alpha val="54000"/>
            </a:schemeClr>
          </a:solidFill>
          <a:ln>
            <a:noFill/>
          </a:ln>
          <a:effectLst/>
        </p:spPr>
        <p:txBody>
          <a:bodyPr lIns="99521" tIns="49763" rIns="99521" bIns="49763"/>
          <a:lstStyle>
            <a:lvl1pPr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it-IT" sz="2600" i="1" dirty="0">
                <a:solidFill>
                  <a:srgbClr val="EB0000"/>
                </a:solidFill>
                <a:latin typeface="Times" pitchFamily="2" charset="0"/>
              </a:rPr>
              <a:t> </a:t>
            </a:r>
            <a:r>
              <a:rPr lang="en-US" altLang="it-IT" b="1" dirty="0">
                <a:latin typeface="+mn-lt"/>
              </a:rPr>
              <a:t>Elettra 2.0 approved and funded</a:t>
            </a:r>
          </a:p>
        </p:txBody>
      </p:sp>
    </p:spTree>
    <p:extLst>
      <p:ext uri="{BB962C8B-B14F-4D97-AF65-F5344CB8AC3E}">
        <p14:creationId xmlns:p14="http://schemas.microsoft.com/office/powerpoint/2010/main" val="3913192123"/>
      </p:ext>
    </p:extLst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2" grpId="0"/>
      <p:bldP spid="43" grpId="0"/>
      <p:bldP spid="46" grpId="0" animBg="1"/>
      <p:bldP spid="58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 err="1"/>
              <a:t>Italy</a:t>
            </a:r>
            <a:r>
              <a:rPr lang="it-IT" altLang="it-IT" b="1" dirty="0"/>
              <a:t> for ESS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5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5207D1EC-9210-C942-9B91-04C740F61A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84275"/>
            <a:ext cx="10080625" cy="5554663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96838" indent="-15875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470025" indent="-3429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927225" indent="-3429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lvl="1" eaLnBrk="1">
              <a:spcAft>
                <a:spcPts val="1200"/>
              </a:spcAft>
            </a:pPr>
            <a:r>
              <a:rPr lang="en-GB" altLang="it-IT" sz="2000" dirty="0"/>
              <a:t>Italy is a founding member of European Spallation Source ERIC with  a total contribution of 110.186 M€ which includes  6.186 M€ of preconstruction.</a:t>
            </a:r>
          </a:p>
          <a:p>
            <a:pPr lvl="1" eaLnBrk="1">
              <a:spcAft>
                <a:spcPts val="300"/>
              </a:spcAft>
            </a:pPr>
            <a:r>
              <a:rPr lang="en-GB" altLang="it-IT" sz="2000" dirty="0"/>
              <a:t>Construction Contribution is 104 M€ 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estimated  80 % in-kind and 20 % cash.</a:t>
            </a:r>
          </a:p>
          <a:p>
            <a:pPr lvl="2" eaLnBrk="1">
              <a:spcAft>
                <a:spcPts val="1200"/>
              </a:spcAft>
              <a:buFont typeface="Wingdings" pitchFamily="2" charset="2"/>
              <a:buChar char="§"/>
            </a:pPr>
            <a:r>
              <a:rPr lang="en-GB" altLang="it-IT" sz="1800" dirty="0"/>
              <a:t>funding allocation is planned to be 8 M€/year for 13 years.</a:t>
            </a:r>
          </a:p>
          <a:p>
            <a:pPr lvl="1" eaLnBrk="1">
              <a:spcAft>
                <a:spcPts val="300"/>
              </a:spcAft>
            </a:pPr>
            <a:r>
              <a:rPr lang="en-GB" altLang="it-IT" sz="2000" dirty="0"/>
              <a:t>Elettra, INFN and CNR are the three Institutions committed to the realization of the Italian in-kind contribution for the construction of ESS.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Elettra: accelerator for 30.012 M€.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INFN: accelerator and ICS for 33.141 M€.</a:t>
            </a:r>
          </a:p>
          <a:p>
            <a:pPr lvl="2" eaLnBrk="1">
              <a:spcAft>
                <a:spcPts val="1200"/>
              </a:spcAft>
              <a:buFont typeface="Wingdings" pitchFamily="2" charset="2"/>
              <a:buChar char="§"/>
            </a:pPr>
            <a:r>
              <a:rPr lang="en-GB" altLang="it-IT" sz="1800" dirty="0"/>
              <a:t>CNR: beam lines and experimental stations for 20.047 M€.</a:t>
            </a:r>
          </a:p>
          <a:p>
            <a:pPr lvl="1" eaLnBrk="1">
              <a:spcAft>
                <a:spcPts val="600"/>
              </a:spcAft>
            </a:pPr>
            <a:r>
              <a:rPr lang="en-GB" altLang="it-IT" sz="2000" dirty="0"/>
              <a:t>According to the agreements between MIUR and the  three Institutions 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INFN is the Representing Entity for Italy in the ERIC.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Each institutions has the technical responsibility of the realization of the contribution.</a:t>
            </a:r>
          </a:p>
          <a:p>
            <a:pPr lvl="2" eaLnBrk="1">
              <a:spcAft>
                <a:spcPts val="300"/>
              </a:spcAft>
              <a:buFont typeface="Wingdings" pitchFamily="2" charset="2"/>
              <a:buChar char="§"/>
            </a:pPr>
            <a:r>
              <a:rPr lang="en-GB" altLang="it-IT" sz="1800" dirty="0"/>
              <a:t>A coordination committee has been established:</a:t>
            </a:r>
          </a:p>
          <a:p>
            <a:pPr lvl="3" eaLnBrk="1">
              <a:spcAft>
                <a:spcPts val="1200"/>
              </a:spcAft>
              <a:buFont typeface="Wingdings" pitchFamily="2" charset="2"/>
              <a:buChar char="§"/>
            </a:pPr>
            <a:r>
              <a:rPr lang="en-GB" altLang="it-IT" sz="1800" dirty="0"/>
              <a:t> S. </a:t>
            </a:r>
            <a:r>
              <a:rPr lang="en-GB" altLang="it-IT" sz="1800" dirty="0" err="1"/>
              <a:t>Gammino</a:t>
            </a:r>
            <a:r>
              <a:rPr lang="en-GB" altLang="it-IT" sz="1800" dirty="0"/>
              <a:t> (INFN), C. </a:t>
            </a:r>
            <a:r>
              <a:rPr lang="en-GB" altLang="it-IT" sz="1800" dirty="0" err="1"/>
              <a:t>Vasi</a:t>
            </a:r>
            <a:r>
              <a:rPr lang="en-GB" altLang="it-IT" sz="1800" dirty="0"/>
              <a:t> (CNR) and A. Fabris (Elettra).</a:t>
            </a:r>
          </a:p>
        </p:txBody>
      </p:sp>
    </p:spTree>
    <p:extLst>
      <p:ext uri="{BB962C8B-B14F-4D97-AF65-F5344CB8AC3E}">
        <p14:creationId xmlns:p14="http://schemas.microsoft.com/office/powerpoint/2010/main" val="416691596"/>
      </p:ext>
    </p:extLst>
  </p:cSld>
  <p:clrMapOvr>
    <a:masterClrMapping/>
  </p:clrMapOvr>
  <p:transition spd="med">
    <p:fad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Elettra for ESS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6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6" name="Text Box 83">
            <a:extLst>
              <a:ext uri="{FF2B5EF4-FFF2-40B4-BE49-F238E27FC236}">
                <a16:creationId xmlns:a16="http://schemas.microsoft.com/office/drawing/2014/main" id="{D64E11B8-62AC-D942-87B5-A0E67F7500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452665"/>
            <a:ext cx="10080625" cy="461665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>
              <a:buClrTx/>
            </a:pPr>
            <a:r>
              <a:rPr lang="en-GB" b="1" dirty="0"/>
              <a:t>Elettra in-kind contributions for the accelerator:</a:t>
            </a:r>
          </a:p>
        </p:txBody>
      </p:sp>
      <p:graphicFrame>
        <p:nvGraphicFramePr>
          <p:cNvPr id="68" name="Table 67">
            <a:extLst>
              <a:ext uri="{FF2B5EF4-FFF2-40B4-BE49-F238E27FC236}">
                <a16:creationId xmlns:a16="http://schemas.microsoft.com/office/drawing/2014/main" id="{4C257ED7-95E7-4C4F-B27E-7E0EFB9992E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63135222"/>
              </p:ext>
            </p:extLst>
          </p:nvPr>
        </p:nvGraphicFramePr>
        <p:xfrm>
          <a:off x="144586" y="2195661"/>
          <a:ext cx="9720262" cy="4027485"/>
        </p:xfrm>
        <a:graphic>
          <a:graphicData uri="http://schemas.openxmlformats.org/drawingml/2006/table">
            <a:tbl>
              <a:tblPr firstRow="1" bandRow="1">
                <a:tableStyleId>{9D7B26C5-4107-4FEC-AEDC-1716B250A1EF}</a:tableStyleId>
              </a:tblPr>
              <a:tblGrid>
                <a:gridCol w="144044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104491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4175324">
                  <a:extLst>
                    <a:ext uri="{9D8B030D-6E8A-4147-A177-3AD203B41FA5}">
                      <a16:colId xmlns:a16="http://schemas.microsoft.com/office/drawing/2014/main" val="1414554117"/>
                    </a:ext>
                  </a:extLst>
                </a:gridCol>
              </a:tblGrid>
              <a:tr h="914156">
                <a:tc>
                  <a:txBody>
                    <a:bodyPr/>
                    <a:lstStyle/>
                    <a:p>
                      <a:pPr marL="0" indent="0" algn="ctr">
                        <a:buFontTx/>
                        <a:buNone/>
                      </a:pPr>
                      <a:r>
                        <a:rPr lang="en-US" sz="1800" b="1" dirty="0"/>
                        <a:t>AIK 2.1</a:t>
                      </a:r>
                      <a:endParaRPr lang="en-US" sz="1800" b="1" i="1" dirty="0"/>
                    </a:p>
                  </a:txBody>
                  <a:tcPr marL="91438" marR="91438" marT="45698" marB="45698" anchor="ctr">
                    <a:lnL>
                      <a:noFill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dirty="0"/>
                        <a:t>Magnets for ESS linac</a:t>
                      </a:r>
                      <a:endParaRPr lang="en-GB" sz="1800" b="1" i="1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i="1" dirty="0">
                          <a:solidFill>
                            <a:schemeClr val="tx1"/>
                          </a:solidFill>
                        </a:rPr>
                        <a:t>Trilateral IKA signed in April 2017</a:t>
                      </a: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14354">
                <a:tc>
                  <a:txBody>
                    <a:bodyPr/>
                    <a:lstStyle/>
                    <a:p>
                      <a:pPr marL="0" indent="0" algn="ctr">
                        <a:buFontTx/>
                        <a:buNone/>
                      </a:pPr>
                      <a:r>
                        <a:rPr lang="en-US" sz="1800" b="1" dirty="0"/>
                        <a:t>AIK 7.4</a:t>
                      </a:r>
                      <a:endParaRPr lang="en-US" sz="1800" b="1" i="1" dirty="0"/>
                    </a:p>
                  </a:txBody>
                  <a:tcPr marL="91438" marR="91438" marT="45698" marB="45698" anchor="ctr">
                    <a:lnL>
                      <a:noFill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dirty="0"/>
                        <a:t>Beam Diagnostics- Wire</a:t>
                      </a:r>
                      <a:r>
                        <a:rPr lang="en-GB" sz="1800" b="1" baseline="0" dirty="0"/>
                        <a:t> Acquisition System for the ESS linac</a:t>
                      </a:r>
                      <a:endParaRPr lang="en-GB" sz="1800" b="1" i="1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i="1" dirty="0">
                          <a:solidFill>
                            <a:schemeClr val="tx1"/>
                          </a:solidFill>
                        </a:rPr>
                        <a:t>IKA signed in April 2018</a:t>
                      </a: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mpd="sng"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14156">
                <a:tc>
                  <a:txBody>
                    <a:bodyPr/>
                    <a:lstStyle/>
                    <a:p>
                      <a:pPr marL="0" indent="0" algn="ctr">
                        <a:buFontTx/>
                        <a:buNone/>
                      </a:pPr>
                      <a:r>
                        <a:rPr lang="en-US" sz="1800" b="1" dirty="0"/>
                        <a:t>AIK 17.2</a:t>
                      </a:r>
                      <a:endParaRPr lang="en-US" sz="1800" b="1" i="1" dirty="0"/>
                    </a:p>
                  </a:txBody>
                  <a:tcPr marL="91438" marR="91438" marT="45698" marB="45698" anchor="ctr">
                    <a:lnL>
                      <a:noFill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dirty="0"/>
                        <a:t>Power Converters for Magnets to the ESS linac</a:t>
                      </a:r>
                      <a:endParaRPr lang="en-GB" sz="1800" b="1" i="1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i="1" dirty="0">
                          <a:solidFill>
                            <a:schemeClr val="tx1"/>
                          </a:solidFill>
                        </a:rPr>
                        <a:t>Trilateral IKA signed in July 2017</a:t>
                      </a: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2224223882"/>
                  </a:ext>
                </a:extLst>
              </a:tr>
              <a:tr h="914156">
                <a:tc>
                  <a:txBody>
                    <a:bodyPr/>
                    <a:lstStyle/>
                    <a:p>
                      <a:pPr marL="0" indent="0" algn="ctr">
                        <a:buFontTx/>
                        <a:buNone/>
                      </a:pPr>
                      <a:r>
                        <a:rPr lang="en-US" sz="1800" b="1" dirty="0"/>
                        <a:t>AIK 17.7</a:t>
                      </a:r>
                    </a:p>
                    <a:p>
                      <a:pPr marL="0" indent="0" algn="ctr">
                        <a:buFontTx/>
                        <a:buNone/>
                      </a:pPr>
                      <a:endParaRPr lang="en-US" sz="1800" b="1" i="1" dirty="0"/>
                    </a:p>
                  </a:txBody>
                  <a:tcPr marL="91438" marR="91438" marT="45698" marB="45698" anchor="ctr">
                    <a:lnL>
                      <a:noFill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b="1" dirty="0"/>
                        <a:t>Spoke RF Power</a:t>
                      </a:r>
                      <a:r>
                        <a:rPr lang="en-GB" sz="1800" b="1" baseline="0" dirty="0"/>
                        <a:t> Station</a:t>
                      </a:r>
                      <a:endParaRPr lang="en-US" sz="1800" b="1" i="1" dirty="0"/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marL="0" marR="0" lvl="2" indent="0" algn="ctr" defTabSz="457152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i="1" dirty="0">
                          <a:solidFill>
                            <a:schemeClr val="tx1"/>
                          </a:solidFill>
                        </a:rPr>
                        <a:t>Trilateral IKA signed in October 2017</a:t>
                      </a: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663">
                <a:tc>
                  <a:txBody>
                    <a:bodyPr/>
                    <a:lstStyle/>
                    <a:p>
                      <a:pPr algn="ctr">
                        <a:buFontTx/>
                        <a:buNone/>
                      </a:pPr>
                      <a:endParaRPr lang="en-US" sz="1800" b="1" i="1" dirty="0"/>
                    </a:p>
                  </a:txBody>
                  <a:tcPr marL="91438" marR="91438" marT="45698" marB="45698">
                    <a:lnL>
                      <a:noFill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1" dirty="0"/>
                        <a:t>Installations</a:t>
                      </a:r>
                      <a:endParaRPr lang="en-US" sz="1800" b="1" i="1" dirty="0"/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800" b="1" i="1" dirty="0"/>
                        <a:t>Under preparation</a:t>
                      </a:r>
                    </a:p>
                  </a:txBody>
                  <a:tcPr marL="91438" marR="91438" marT="45698" marB="45698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149972759"/>
      </p:ext>
    </p:extLst>
  </p:cSld>
  <p:clrMapOvr>
    <a:masterClrMapping/>
  </p:clrMapOvr>
  <p:transition spd="med">
    <p:fad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6">
            <a:extLst>
              <a:ext uri="{FF2B5EF4-FFF2-40B4-BE49-F238E27FC236}">
                <a16:creationId xmlns:a16="http://schemas.microsoft.com/office/drawing/2014/main" id="{1618C7D7-92F3-AD42-B8F5-2404578097B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5118" y="690764"/>
            <a:ext cx="5479383" cy="66180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 err="1"/>
              <a:t>Trilateral</a:t>
            </a:r>
            <a:r>
              <a:rPr lang="it-IT" altLang="it-IT" b="1" dirty="0"/>
              <a:t> </a:t>
            </a:r>
            <a:r>
              <a:rPr lang="it-IT" altLang="it-IT" b="1" dirty="0" err="1"/>
              <a:t>Agreements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7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3776006F-DBC0-5747-BFEA-1932E5DEC80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7483" y="1763613"/>
            <a:ext cx="4257844" cy="388843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xtLst/>
        </p:spPr>
        <p:txBody>
          <a:bodyPr wrap="square">
            <a:spAutoFit/>
          </a:bodyPr>
          <a:lstStyle>
            <a:lvl1pPr marL="96838" indent="-15875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indent="0">
              <a:spcAft>
                <a:spcPts val="600"/>
              </a:spcAft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Scheme:</a:t>
            </a: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Trilateral in-kind agreement: ESS-Elettra-INFN</a:t>
            </a: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Trilateral Amendment agreement (to include new schedules): ESS-Elettra-INFN </a:t>
            </a:r>
            <a:endParaRPr lang="it-IT" sz="1800" dirty="0">
              <a:solidFill>
                <a:schemeClr val="tx1"/>
              </a:solidFill>
            </a:endParaRP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</a:rPr>
              <a:t>Trilateral Schedules:</a:t>
            </a:r>
            <a:r>
              <a:rPr lang="en-US" sz="1800" dirty="0">
                <a:solidFill>
                  <a:schemeClr val="tx1"/>
                </a:solidFill>
              </a:rPr>
              <a:t>ESS-Elettra-INFN</a:t>
            </a: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GB" sz="1800" dirty="0">
                <a:solidFill>
                  <a:schemeClr val="tx1"/>
                </a:solidFill>
              </a:rPr>
              <a:t>Each Technical specifications for procurement formally approved by ESS Technical Director</a:t>
            </a:r>
            <a:endParaRPr lang="it-IT" sz="1800" dirty="0">
              <a:solidFill>
                <a:schemeClr val="tx1"/>
              </a:solidFill>
            </a:endParaRP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it-IT" sz="1800" dirty="0">
                <a:solidFill>
                  <a:schemeClr val="tx1"/>
                </a:solidFill>
              </a:rPr>
              <a:t>«Accordi applicativo»: INFN e Elettra</a:t>
            </a:r>
          </a:p>
        </p:txBody>
      </p:sp>
    </p:spTree>
    <p:extLst>
      <p:ext uri="{BB962C8B-B14F-4D97-AF65-F5344CB8AC3E}">
        <p14:creationId xmlns:p14="http://schemas.microsoft.com/office/powerpoint/2010/main" val="4083557655"/>
      </p:ext>
    </p:extLst>
  </p:cSld>
  <p:clrMapOvr>
    <a:masterClrMapping/>
  </p:clrMapOvr>
  <p:transition spd="med">
    <p:fad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Elettra Organization for ESS </a:t>
            </a:r>
            <a:r>
              <a:rPr lang="it-IT" altLang="it-IT" b="1" dirty="0" err="1"/>
              <a:t>Activities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8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pic>
        <p:nvPicPr>
          <p:cNvPr id="4" name="Picture 1">
            <a:extLst>
              <a:ext uri="{FF2B5EF4-FFF2-40B4-BE49-F238E27FC236}">
                <a16:creationId xmlns:a16="http://schemas.microsoft.com/office/drawing/2014/main" id="{11C132FC-7948-AE4C-8BE4-70D48978DB8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650" y="2627313"/>
            <a:ext cx="9906000" cy="271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 Box 83">
            <a:extLst>
              <a:ext uri="{FF2B5EF4-FFF2-40B4-BE49-F238E27FC236}">
                <a16:creationId xmlns:a16="http://schemas.microsoft.com/office/drawing/2014/main" id="{1904F310-6C1F-4C40-9B69-3D192AF8A8C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7338" y="1258888"/>
            <a:ext cx="9648825" cy="1323439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>
            <a:spAutoFit/>
          </a:bodyPr>
          <a:lstStyle>
            <a:lvl1pPr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marL="342900" indent="-342900" eaLnBrk="1"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Elettra Sincrotrone Trieste has adopted a matrix-type organization.</a:t>
            </a:r>
          </a:p>
          <a:p>
            <a:pPr marL="342900" indent="-342900" eaLnBrk="1">
              <a:buFont typeface="Wingdings" pitchFamily="2" charset="2"/>
              <a:buChar char="q"/>
              <a:tabLst>
                <a:tab pos="2060575" algn="l"/>
              </a:tabLst>
              <a:defRPr/>
            </a:pPr>
            <a:endParaRPr lang="en-GB" sz="2000" dirty="0">
              <a:solidFill>
                <a:srgbClr val="000000"/>
              </a:solidFill>
            </a:endParaRPr>
          </a:p>
          <a:p>
            <a:pPr marL="342900" indent="-342900" eaLnBrk="1"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An internal project (E4ESS) has been started to manage the activities related to the involvement of Elettra in ESS.</a:t>
            </a:r>
          </a:p>
        </p:txBody>
      </p:sp>
      <p:sp>
        <p:nvSpPr>
          <p:cNvPr id="6" name="Text Box 83">
            <a:extLst>
              <a:ext uri="{FF2B5EF4-FFF2-40B4-BE49-F238E27FC236}">
                <a16:creationId xmlns:a16="http://schemas.microsoft.com/office/drawing/2014/main" id="{679113D3-F660-CE4F-B566-07ED28ABF22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9437" y="5387111"/>
            <a:ext cx="9648825" cy="1323439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>
            <a:spAutoFit/>
          </a:bodyPr>
          <a:lstStyle>
            <a:lvl1pPr marL="2857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it-IT" altLang="it-IT" sz="2000" dirty="0">
                <a:solidFill>
                  <a:srgbClr val="000000"/>
                </a:solidFill>
              </a:rPr>
              <a:t>The </a:t>
            </a:r>
            <a:r>
              <a:rPr lang="it-IT" altLang="it-IT" sz="2000" dirty="0" err="1">
                <a:solidFill>
                  <a:srgbClr val="000000"/>
                </a:solidFill>
              </a:rPr>
              <a:t>organizational</a:t>
            </a:r>
            <a:r>
              <a:rPr lang="it-IT" altLang="it-IT" sz="2000" dirty="0">
                <a:solidFill>
                  <a:srgbClr val="000000"/>
                </a:solidFill>
              </a:rPr>
              <a:t> chart </a:t>
            </a:r>
            <a:r>
              <a:rPr lang="it-IT" altLang="it-IT" sz="2000" dirty="0" err="1">
                <a:solidFill>
                  <a:srgbClr val="000000"/>
                </a:solidFill>
              </a:rPr>
              <a:t>follows</a:t>
            </a:r>
            <a:r>
              <a:rPr lang="it-IT" altLang="it-IT" sz="2000" dirty="0">
                <a:solidFill>
                  <a:srgbClr val="000000"/>
                </a:solidFill>
              </a:rPr>
              <a:t> the </a:t>
            </a:r>
            <a:r>
              <a:rPr lang="it-IT" altLang="it-IT" sz="2000" dirty="0" err="1">
                <a:solidFill>
                  <a:srgbClr val="000000"/>
                </a:solidFill>
              </a:rPr>
              <a:t>scheme</a:t>
            </a:r>
            <a:r>
              <a:rPr lang="it-IT" altLang="it-IT" sz="2000" dirty="0">
                <a:solidFill>
                  <a:srgbClr val="000000"/>
                </a:solidFill>
              </a:rPr>
              <a:t> </a:t>
            </a:r>
            <a:r>
              <a:rPr lang="it-IT" altLang="it-IT" sz="2000" dirty="0" err="1">
                <a:solidFill>
                  <a:srgbClr val="000000"/>
                </a:solidFill>
              </a:rPr>
              <a:t>foreseen</a:t>
            </a:r>
            <a:r>
              <a:rPr lang="it-IT" altLang="it-IT" sz="2000" dirty="0">
                <a:solidFill>
                  <a:srgbClr val="000000"/>
                </a:solidFill>
              </a:rPr>
              <a:t> in-kind </a:t>
            </a:r>
            <a:r>
              <a:rPr lang="it-IT" altLang="it-IT" sz="2000" dirty="0" err="1">
                <a:solidFill>
                  <a:srgbClr val="000000"/>
                </a:solidFill>
              </a:rPr>
              <a:t>agreements</a:t>
            </a:r>
            <a:r>
              <a:rPr lang="it-IT" altLang="it-IT" sz="2000" dirty="0">
                <a:solidFill>
                  <a:srgbClr val="000000"/>
                </a:solidFill>
              </a:rPr>
              <a:t>:</a:t>
            </a:r>
          </a:p>
          <a:p>
            <a:r>
              <a:rPr lang="it-IT" altLang="it-IT" sz="2000" dirty="0">
                <a:solidFill>
                  <a:srgbClr val="000000"/>
                </a:solidFill>
              </a:rPr>
              <a:t>	 </a:t>
            </a:r>
            <a:r>
              <a:rPr lang="it-IT" altLang="en-US" sz="2000" dirty="0">
                <a:solidFill>
                  <a:srgbClr val="000000"/>
                </a:solidFill>
              </a:rPr>
              <a:t>“</a:t>
            </a:r>
            <a:r>
              <a:rPr lang="it-IT" altLang="ja-JP" sz="2000" i="1" dirty="0">
                <a:solidFill>
                  <a:srgbClr val="000000"/>
                </a:solidFill>
              </a:rPr>
              <a:t>The Parties </a:t>
            </a:r>
            <a:r>
              <a:rPr lang="it-IT" altLang="ja-JP" sz="2000" i="1" dirty="0" err="1">
                <a:solidFill>
                  <a:srgbClr val="000000"/>
                </a:solidFill>
              </a:rPr>
              <a:t>will</a:t>
            </a:r>
            <a:r>
              <a:rPr lang="it-IT" altLang="ja-JP" sz="2000" i="1" dirty="0">
                <a:solidFill>
                  <a:srgbClr val="000000"/>
                </a:solidFill>
              </a:rPr>
              <a:t> </a:t>
            </a:r>
            <a:r>
              <a:rPr lang="it-IT" altLang="ja-JP" sz="2000" i="1" dirty="0" err="1">
                <a:solidFill>
                  <a:srgbClr val="000000"/>
                </a:solidFill>
              </a:rPr>
              <a:t>establish</a:t>
            </a:r>
            <a:r>
              <a:rPr lang="it-IT" altLang="ja-JP" sz="2000" i="1" dirty="0">
                <a:solidFill>
                  <a:srgbClr val="000000"/>
                </a:solidFill>
              </a:rPr>
              <a:t> the following </a:t>
            </a:r>
            <a:r>
              <a:rPr lang="it-IT" altLang="ja-JP" sz="2000" i="1" dirty="0" err="1">
                <a:solidFill>
                  <a:srgbClr val="000000"/>
                </a:solidFill>
              </a:rPr>
              <a:t>organisational</a:t>
            </a:r>
            <a:r>
              <a:rPr lang="it-IT" altLang="ja-JP" sz="2000" i="1" dirty="0">
                <a:solidFill>
                  <a:srgbClr val="000000"/>
                </a:solidFill>
              </a:rPr>
              <a:t> </a:t>
            </a:r>
            <a:r>
              <a:rPr lang="it-IT" altLang="ja-JP" sz="2000" i="1" dirty="0" err="1">
                <a:solidFill>
                  <a:srgbClr val="000000"/>
                </a:solidFill>
              </a:rPr>
              <a:t>structure</a:t>
            </a:r>
            <a:r>
              <a:rPr lang="it-IT" altLang="ja-JP" sz="2000" i="1" dirty="0">
                <a:solidFill>
                  <a:srgbClr val="000000"/>
                </a:solidFill>
              </a:rPr>
              <a:t>: </a:t>
            </a:r>
            <a:endParaRPr lang="en-US" altLang="ja-JP" sz="2000" dirty="0">
              <a:solidFill>
                <a:srgbClr val="000000"/>
              </a:solidFill>
            </a:endParaRPr>
          </a:p>
          <a:p>
            <a:pPr lvl="1"/>
            <a:r>
              <a:rPr lang="it-IT" altLang="it-IT" sz="2000" i="1" dirty="0">
                <a:solidFill>
                  <a:srgbClr val="000000"/>
                </a:solidFill>
              </a:rPr>
              <a:t>General </a:t>
            </a:r>
            <a:r>
              <a:rPr lang="it-IT" altLang="it-IT" sz="2000" i="1" dirty="0" err="1">
                <a:solidFill>
                  <a:srgbClr val="000000"/>
                </a:solidFill>
              </a:rPr>
              <a:t>Coordinators</a:t>
            </a:r>
            <a:endParaRPr lang="en-US" altLang="it-IT" sz="2000" dirty="0">
              <a:solidFill>
                <a:srgbClr val="000000"/>
              </a:solidFill>
            </a:endParaRPr>
          </a:p>
          <a:p>
            <a:pPr lvl="1"/>
            <a:r>
              <a:rPr lang="it-IT" altLang="it-IT" sz="2000" i="1" dirty="0">
                <a:solidFill>
                  <a:srgbClr val="000000"/>
                </a:solidFill>
              </a:rPr>
              <a:t>Work-Unit </a:t>
            </a:r>
            <a:r>
              <a:rPr lang="it-IT" altLang="it-IT" sz="2000" i="1" dirty="0" err="1">
                <a:solidFill>
                  <a:srgbClr val="000000"/>
                </a:solidFill>
              </a:rPr>
              <a:t>Coordinators</a:t>
            </a:r>
            <a:endParaRPr lang="en-US" altLang="it-IT" dirty="0"/>
          </a:p>
        </p:txBody>
      </p:sp>
    </p:spTree>
    <p:extLst>
      <p:ext uri="{BB962C8B-B14F-4D97-AF65-F5344CB8AC3E}">
        <p14:creationId xmlns:p14="http://schemas.microsoft.com/office/powerpoint/2010/main" val="2893926024"/>
      </p:ext>
    </p:extLst>
  </p:cSld>
  <p:clrMapOvr>
    <a:masterClrMapping/>
  </p:clrMapOvr>
  <p:transition spd="med">
    <p:fad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WP Management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9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4" name="Text Box 83">
            <a:extLst>
              <a:ext uri="{FF2B5EF4-FFF2-40B4-BE49-F238E27FC236}">
                <a16:creationId xmlns:a16="http://schemas.microsoft.com/office/drawing/2014/main" id="{BCE3B4A1-CC8F-8946-B465-08BBED6637C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259557"/>
            <a:ext cx="10080625" cy="830997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>
              <a:buClrTx/>
            </a:pPr>
            <a:r>
              <a:rPr lang="en-GB" b="1" dirty="0"/>
              <a:t>SCOPE:  provide coordination and supervision of the various technical WP</a:t>
            </a:r>
          </a:p>
        </p:txBody>
      </p:sp>
      <p:sp>
        <p:nvSpPr>
          <p:cNvPr id="7" name="Text Box 83">
            <a:extLst>
              <a:ext uri="{FF2B5EF4-FFF2-40B4-BE49-F238E27FC236}">
                <a16:creationId xmlns:a16="http://schemas.microsoft.com/office/drawing/2014/main" id="{889B2B8E-3E2A-BB48-BF20-2D9CB49CFF0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43252" y="2099220"/>
            <a:ext cx="9794119" cy="170816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xtLst/>
        </p:spPr>
        <p:txBody>
          <a:bodyPr wrap="square">
            <a:spAutoFit/>
          </a:bodyPr>
          <a:lstStyle>
            <a:lvl1pPr marL="96838" indent="-15875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Coordination and supervision.</a:t>
            </a: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Interfaces with Elettra President and CEO.</a:t>
            </a: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Interfaces with ESS and National stakeholders.</a:t>
            </a:r>
            <a:endParaRPr lang="it-IT" sz="1800" dirty="0">
              <a:solidFill>
                <a:schemeClr val="tx1"/>
              </a:solidFill>
            </a:endParaRPr>
          </a:p>
          <a:p>
            <a:pPr marL="252413" indent="-171450"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Support to transverse management activities (planning, risk assessment, tracking, documentation, etc.).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0375F54-D343-8C47-8986-7BA63276E0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9832" y="3816046"/>
            <a:ext cx="2111472" cy="2988000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F3A49771-FF2E-0842-96A0-2DBFF85EBD2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68128" y="4098481"/>
            <a:ext cx="2111472" cy="2988000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21B03070-2869-5D4B-B120-B4EE1DA8A7B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16376" y="3949021"/>
            <a:ext cx="2111478" cy="2988000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739429605"/>
      </p:ext>
    </p:extLst>
  </p:cSld>
  <p:clrMapOvr>
    <a:masterClrMapping/>
  </p:clrMapOvr>
  <p:transition spd="med">
    <p:fad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AIK 2.1 - MAGNETS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10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7" name="Text Box 83">
            <a:extLst>
              <a:ext uri="{FF2B5EF4-FFF2-40B4-BE49-F238E27FC236}">
                <a16:creationId xmlns:a16="http://schemas.microsoft.com/office/drawing/2014/main" id="{9EC2232F-CD16-714D-9671-E415216CCCF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461665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>
              <a:buClrTx/>
            </a:pPr>
            <a:r>
              <a:rPr lang="en-GB" b="1" dirty="0"/>
              <a:t>SCOPE:  provide magnets installed in different parts of the linac</a:t>
            </a:r>
          </a:p>
        </p:txBody>
      </p:sp>
      <p:grpSp>
        <p:nvGrpSpPr>
          <p:cNvPr id="9" name="Group 29">
            <a:extLst>
              <a:ext uri="{FF2B5EF4-FFF2-40B4-BE49-F238E27FC236}">
                <a16:creationId xmlns:a16="http://schemas.microsoft.com/office/drawing/2014/main" id="{EEA3104C-9CED-954B-9EDD-7AE126B373B6}"/>
              </a:ext>
            </a:extLst>
          </p:cNvPr>
          <p:cNvGrpSpPr>
            <a:grpSpLocks/>
          </p:cNvGrpSpPr>
          <p:nvPr/>
        </p:nvGrpSpPr>
        <p:grpSpPr bwMode="auto">
          <a:xfrm>
            <a:off x="431800" y="1621035"/>
            <a:ext cx="9161463" cy="1582738"/>
            <a:chOff x="414957" y="2197220"/>
            <a:chExt cx="9161859" cy="1582617"/>
          </a:xfrm>
        </p:grpSpPr>
        <p:pic>
          <p:nvPicPr>
            <p:cNvPr id="10" name="Picture 2">
              <a:extLst>
                <a:ext uri="{FF2B5EF4-FFF2-40B4-BE49-F238E27FC236}">
                  <a16:creationId xmlns:a16="http://schemas.microsoft.com/office/drawing/2014/main" id="{AAADA9A1-51AA-AB4E-A43C-DE4252A3BDC2}"/>
                </a:ext>
              </a:extLst>
            </p:cNvPr>
            <p:cNvPicPr>
              <a:picLocks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14957" y="2197220"/>
              <a:ext cx="9161859" cy="33932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11" name="Group 290">
              <a:extLst>
                <a:ext uri="{FF2B5EF4-FFF2-40B4-BE49-F238E27FC236}">
                  <a16:creationId xmlns:a16="http://schemas.microsoft.com/office/drawing/2014/main" id="{246A48C0-E8FF-5148-B0CF-F7ED5850A1B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600248" y="2636836"/>
              <a:ext cx="8822531" cy="1143001"/>
              <a:chOff x="0" y="29"/>
              <a:chExt cx="7904" cy="1024"/>
            </a:xfrm>
          </p:grpSpPr>
          <p:sp>
            <p:nvSpPr>
              <p:cNvPr id="12" name="AutoShape 232">
                <a:extLst>
                  <a:ext uri="{FF2B5EF4-FFF2-40B4-BE49-F238E27FC236}">
                    <a16:creationId xmlns:a16="http://schemas.microsoft.com/office/drawing/2014/main" id="{7719C0F6-E0D5-A544-8E13-C18E36078BB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441" y="407"/>
                <a:ext cx="607" cy="297"/>
              </a:xfrm>
              <a:prstGeom prst="roundRect">
                <a:avLst>
                  <a:gd name="adj" fmla="val 29727"/>
                </a:avLst>
              </a:prstGeom>
              <a:solidFill>
                <a:srgbClr val="0000FF">
                  <a:alpha val="79999"/>
                </a:srgbClr>
              </a:solidFill>
              <a:ln w="25400" cap="flat">
                <a:solidFill>
                  <a:srgbClr val="4D4D4D">
                    <a:alpha val="7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Spokes</a:t>
                </a:r>
              </a:p>
            </p:txBody>
          </p:sp>
          <p:sp>
            <p:nvSpPr>
              <p:cNvPr id="13" name="AutoShape 233">
                <a:extLst>
                  <a:ext uri="{FF2B5EF4-FFF2-40B4-BE49-F238E27FC236}">
                    <a16:creationId xmlns:a16="http://schemas.microsoft.com/office/drawing/2014/main" id="{2043EF8F-9AE9-E541-B368-7EB5C64E8CA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68" y="407"/>
                <a:ext cx="779" cy="297"/>
              </a:xfrm>
              <a:prstGeom prst="roundRect">
                <a:avLst>
                  <a:gd name="adj" fmla="val 27023"/>
                </a:avLst>
              </a:prstGeom>
              <a:solidFill>
                <a:srgbClr val="2E72C6">
                  <a:alpha val="79999"/>
                </a:srgbClr>
              </a:solidFill>
              <a:ln w="25400" cap="flat">
                <a:solidFill>
                  <a:srgbClr val="4D4D4D">
                    <a:alpha val="7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Lucida Grande" charset="0"/>
                    <a:sym typeface="Gill Sans" charset="0"/>
                  </a:rPr>
                  <a:t>Medium β</a:t>
                </a:r>
              </a:p>
            </p:txBody>
          </p:sp>
          <p:sp>
            <p:nvSpPr>
              <p:cNvPr id="14" name="AutoShape 234">
                <a:extLst>
                  <a:ext uri="{FF2B5EF4-FFF2-40B4-BE49-F238E27FC236}">
                    <a16:creationId xmlns:a16="http://schemas.microsoft.com/office/drawing/2014/main" id="{A9A77C6D-4D64-4E4A-97B0-2FE98157838C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098" y="407"/>
                <a:ext cx="801" cy="304"/>
              </a:xfrm>
              <a:prstGeom prst="roundRect">
                <a:avLst>
                  <a:gd name="adj" fmla="val 26315"/>
                </a:avLst>
              </a:prstGeom>
              <a:solidFill>
                <a:srgbClr val="2491FF">
                  <a:alpha val="79999"/>
                </a:srgbClr>
              </a:solidFill>
              <a:ln w="25400" cap="flat">
                <a:solidFill>
                  <a:srgbClr val="4D4D4D">
                    <a:alpha val="7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Lucida Grande" charset="0"/>
                    <a:sym typeface="Gill Sans" charset="0"/>
                  </a:rPr>
                  <a:t>High β</a:t>
                </a:r>
              </a:p>
            </p:txBody>
          </p:sp>
          <p:sp>
            <p:nvSpPr>
              <p:cNvPr id="15" name="AutoShape 235">
                <a:extLst>
                  <a:ext uri="{FF2B5EF4-FFF2-40B4-BE49-F238E27FC236}">
                    <a16:creationId xmlns:a16="http://schemas.microsoft.com/office/drawing/2014/main" id="{D1DC94AF-7E11-BA4B-9B07-09F69FCDC47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2736" y="408"/>
                <a:ext cx="488" cy="296"/>
              </a:xfrm>
              <a:prstGeom prst="roundRect">
                <a:avLst>
                  <a:gd name="adj" fmla="val 21620"/>
                </a:avLst>
              </a:prstGeom>
              <a:solidFill>
                <a:srgbClr val="FFFF00">
                  <a:alpha val="89803"/>
                </a:srgbClr>
              </a:solidFill>
              <a:ln w="25400">
                <a:solidFill>
                  <a:srgbClr val="4D4D4D">
                    <a:alpha val="89803"/>
                  </a:srgbClr>
                </a:solidFill>
                <a:miter lim="800000"/>
                <a:headEnd/>
                <a:tailEnd/>
              </a:ln>
            </p:spPr>
            <p:txBody>
              <a:bodyPr lIns="0" tIns="0" rIns="0" bIns="0" anchor="ctr"/>
              <a:lstStyle/>
              <a:p>
                <a:r>
                  <a:rPr lang="en-US" sz="1300" b="1" dirty="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DTL</a:t>
                </a:r>
              </a:p>
            </p:txBody>
          </p:sp>
          <p:sp>
            <p:nvSpPr>
              <p:cNvPr id="16" name="AutoShape 236">
                <a:extLst>
                  <a:ext uri="{FF2B5EF4-FFF2-40B4-BE49-F238E27FC236}">
                    <a16:creationId xmlns:a16="http://schemas.microsoft.com/office/drawing/2014/main" id="{7C00BD2C-403C-0249-9363-50712339837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2080" y="408"/>
                <a:ext cx="544" cy="296"/>
              </a:xfrm>
              <a:prstGeom prst="roundRect">
                <a:avLst>
                  <a:gd name="adj" fmla="val 29727"/>
                </a:avLst>
              </a:prstGeom>
              <a:solidFill>
                <a:srgbClr val="FFFF00">
                  <a:alpha val="89803"/>
                </a:srgbClr>
              </a:solidFill>
              <a:ln w="25400">
                <a:solidFill>
                  <a:srgbClr val="4D4D4D">
                    <a:alpha val="89803"/>
                  </a:srgbClr>
                </a:solidFill>
                <a:miter lim="800000"/>
                <a:headEnd/>
                <a:tailEnd/>
              </a:ln>
            </p:spPr>
            <p:txBody>
              <a:bodyPr lIns="0" tIns="0" rIns="0" bIns="0" anchor="ctr"/>
              <a:lstStyle/>
              <a:p>
                <a:r>
                  <a:rPr lang="en-US" sz="1300" b="1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MEBT</a:t>
                </a:r>
              </a:p>
            </p:txBody>
          </p:sp>
          <p:sp>
            <p:nvSpPr>
              <p:cNvPr id="17" name="AutoShape 237">
                <a:extLst>
                  <a:ext uri="{FF2B5EF4-FFF2-40B4-BE49-F238E27FC236}">
                    <a16:creationId xmlns:a16="http://schemas.microsoft.com/office/drawing/2014/main" id="{5D5728BB-DD70-444F-BA02-D6E2B66F0F6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408" y="407"/>
                <a:ext cx="548" cy="297"/>
              </a:xfrm>
              <a:prstGeom prst="roundRect">
                <a:avLst>
                  <a:gd name="adj" fmla="val 29727"/>
                </a:avLst>
              </a:prstGeom>
              <a:solidFill>
                <a:srgbClr val="FF6600">
                  <a:alpha val="89999"/>
                </a:srgbClr>
              </a:solidFill>
              <a:ln w="25400" cap="flat">
                <a:solidFill>
                  <a:srgbClr val="4D4D4D">
                    <a:alpha val="8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RFQ</a:t>
                </a:r>
              </a:p>
            </p:txBody>
          </p:sp>
          <p:sp>
            <p:nvSpPr>
              <p:cNvPr id="18" name="AutoShape 238">
                <a:extLst>
                  <a:ext uri="{FF2B5EF4-FFF2-40B4-BE49-F238E27FC236}">
                    <a16:creationId xmlns:a16="http://schemas.microsoft.com/office/drawing/2014/main" id="{89E06207-0187-FA48-BE7C-07836B556D2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68" y="407"/>
                <a:ext cx="548" cy="297"/>
              </a:xfrm>
              <a:prstGeom prst="roundRect">
                <a:avLst>
                  <a:gd name="adj" fmla="val 27023"/>
                </a:avLst>
              </a:prstGeom>
              <a:solidFill>
                <a:schemeClr val="accent6">
                  <a:alpha val="89999"/>
                </a:schemeClr>
              </a:solidFill>
              <a:ln w="25400" cap="flat">
                <a:solidFill>
                  <a:srgbClr val="4D4D4D">
                    <a:alpha val="8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LEBT</a:t>
                </a:r>
              </a:p>
            </p:txBody>
          </p:sp>
          <p:sp>
            <p:nvSpPr>
              <p:cNvPr id="19" name="AutoShape 239">
                <a:extLst>
                  <a:ext uri="{FF2B5EF4-FFF2-40B4-BE49-F238E27FC236}">
                    <a16:creationId xmlns:a16="http://schemas.microsoft.com/office/drawing/2014/main" id="{1C642F4E-3716-F948-A59F-76273727234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0" y="407"/>
                <a:ext cx="664" cy="297"/>
              </a:xfrm>
              <a:prstGeom prst="roundRect">
                <a:avLst>
                  <a:gd name="adj" fmla="val 24324"/>
                </a:avLst>
              </a:prstGeom>
              <a:solidFill>
                <a:srgbClr val="FF0000">
                  <a:alpha val="89999"/>
                </a:srgbClr>
              </a:solidFill>
              <a:ln w="25400" cap="flat">
                <a:solidFill>
                  <a:srgbClr val="4D4D4D">
                    <a:alpha val="8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300" dirty="0"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Source</a:t>
                </a:r>
              </a:p>
            </p:txBody>
          </p:sp>
          <p:sp>
            <p:nvSpPr>
              <p:cNvPr id="20" name="AutoShape 240">
                <a:extLst>
                  <a:ext uri="{FF2B5EF4-FFF2-40B4-BE49-F238E27FC236}">
                    <a16:creationId xmlns:a16="http://schemas.microsoft.com/office/drawing/2014/main" id="{65E09EC8-D037-2848-9F1B-E34C2C67EDE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039" y="407"/>
                <a:ext cx="1135" cy="297"/>
              </a:xfrm>
              <a:prstGeom prst="roundRect">
                <a:avLst>
                  <a:gd name="adj" fmla="val 18917"/>
                </a:avLst>
              </a:prstGeom>
              <a:solidFill>
                <a:srgbClr val="D000D0">
                  <a:alpha val="89999"/>
                </a:srgbClr>
              </a:solidFill>
              <a:ln w="25400" cap="flat">
                <a:solidFill>
                  <a:srgbClr val="4D4D4D">
                    <a:alpha val="8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defRPr/>
                </a:pPr>
                <a:r>
                  <a:rPr lang="en-US" sz="100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HEBT &amp; Contingency</a:t>
                </a:r>
              </a:p>
            </p:txBody>
          </p:sp>
          <p:sp>
            <p:nvSpPr>
              <p:cNvPr id="21" name="Oval 241">
                <a:extLst>
                  <a:ext uri="{FF2B5EF4-FFF2-40B4-BE49-F238E27FC236}">
                    <a16:creationId xmlns:a16="http://schemas.microsoft.com/office/drawing/2014/main" id="{1C82D6EF-73E7-1047-8DC5-E5111DA36CC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297" y="257"/>
                <a:ext cx="607" cy="607"/>
              </a:xfrm>
              <a:prstGeom prst="ellipse">
                <a:avLst/>
              </a:prstGeom>
              <a:solidFill>
                <a:srgbClr val="FF0000">
                  <a:alpha val="79999"/>
                </a:srgbClr>
              </a:solidFill>
              <a:ln w="25400" cap="flat">
                <a:solidFill>
                  <a:srgbClr val="676767">
                    <a:alpha val="79999"/>
                  </a:srgbClr>
                </a:solidFill>
                <a:prstDash val="solid"/>
                <a:miter lim="800000"/>
                <a:headEnd type="none" w="med" len="med"/>
                <a:tailEnd type="none" w="med" len="med"/>
              </a:ln>
            </p:spPr>
            <p:txBody>
              <a:bodyPr lIns="0" tIns="0" rIns="0" bIns="0" anchor="ctr"/>
              <a:lstStyle/>
              <a:p>
                <a:pPr>
                  <a:lnSpc>
                    <a:spcPct val="120000"/>
                  </a:lnSpc>
                  <a:defRPr/>
                </a:pPr>
                <a:r>
                  <a:rPr lang="en-US" sz="130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000000"/>
                      </a:outerShdw>
                    </a:effectLst>
                    <a:latin typeface="Gill Sans" charset="0"/>
                    <a:cs typeface="Gill Sans" charset="0"/>
                    <a:sym typeface="Gill Sans" charset="0"/>
                  </a:rPr>
                  <a:t>Target</a:t>
                </a:r>
              </a:p>
            </p:txBody>
          </p:sp>
          <p:sp>
            <p:nvSpPr>
              <p:cNvPr id="22" name="Line 242">
                <a:extLst>
                  <a:ext uri="{FF2B5EF4-FFF2-40B4-BE49-F238E27FC236}">
                    <a16:creationId xmlns:a16="http://schemas.microsoft.com/office/drawing/2014/main" id="{226D16ED-929F-D04A-B068-A45CFFD450C6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656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3" name="Line 243">
                <a:extLst>
                  <a:ext uri="{FF2B5EF4-FFF2-40B4-BE49-F238E27FC236}">
                    <a16:creationId xmlns:a16="http://schemas.microsoft.com/office/drawing/2014/main" id="{249D6C7E-54A6-394A-B1C4-336DE8A3370B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312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4" name="Line 244">
                <a:extLst>
                  <a:ext uri="{FF2B5EF4-FFF2-40B4-BE49-F238E27FC236}">
                    <a16:creationId xmlns:a16="http://schemas.microsoft.com/office/drawing/2014/main" id="{C96B8F61-B495-384A-AA8F-A33DD470404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960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5" name="Line 245">
                <a:extLst>
                  <a:ext uri="{FF2B5EF4-FFF2-40B4-BE49-F238E27FC236}">
                    <a16:creationId xmlns:a16="http://schemas.microsoft.com/office/drawing/2014/main" id="{28F01231-D099-0347-BCF6-3C132D5D186A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2624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6" name="Line 246">
                <a:extLst>
                  <a:ext uri="{FF2B5EF4-FFF2-40B4-BE49-F238E27FC236}">
                    <a16:creationId xmlns:a16="http://schemas.microsoft.com/office/drawing/2014/main" id="{C166D498-3397-8244-9FCC-03C9D6629E2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3232" y="560"/>
                <a:ext cx="20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7" name="Line 247">
                <a:extLst>
                  <a:ext uri="{FF2B5EF4-FFF2-40B4-BE49-F238E27FC236}">
                    <a16:creationId xmlns:a16="http://schemas.microsoft.com/office/drawing/2014/main" id="{1F2DDE45-C092-9642-B1AC-ED0C85CF6E0C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4056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8" name="Line 248">
                <a:extLst>
                  <a:ext uri="{FF2B5EF4-FFF2-40B4-BE49-F238E27FC236}">
                    <a16:creationId xmlns:a16="http://schemas.microsoft.com/office/drawing/2014/main" id="{D0370F03-54D2-FA46-9F49-A26BCF35E793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4936" y="560"/>
                <a:ext cx="152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29" name="Line 249">
                <a:extLst>
                  <a:ext uri="{FF2B5EF4-FFF2-40B4-BE49-F238E27FC236}">
                    <a16:creationId xmlns:a16="http://schemas.microsoft.com/office/drawing/2014/main" id="{460FF274-FCFC-3C46-A9C9-527D6FE3DF48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5920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0" name="Line 250">
                <a:extLst>
                  <a:ext uri="{FF2B5EF4-FFF2-40B4-BE49-F238E27FC236}">
                    <a16:creationId xmlns:a16="http://schemas.microsoft.com/office/drawing/2014/main" id="{9304201A-59FE-5B4E-9370-E15972B125CE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7176" y="560"/>
                <a:ext cx="120" cy="0"/>
              </a:xfrm>
              <a:prstGeom prst="line">
                <a:avLst/>
              </a:prstGeom>
              <a:noFill/>
              <a:ln w="25400">
                <a:solidFill>
                  <a:srgbClr val="000000"/>
                </a:solidFill>
                <a:miter lim="800000"/>
                <a:headEnd type="triangle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1" name="Line 251">
                <a:extLst>
                  <a:ext uri="{FF2B5EF4-FFF2-40B4-BE49-F238E27FC236}">
                    <a16:creationId xmlns:a16="http://schemas.microsoft.com/office/drawing/2014/main" id="{C0BDA72C-D9EF-9640-B909-9941AD422219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192" y="304"/>
                <a:ext cx="128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2" name="Line 252">
                <a:extLst>
                  <a:ext uri="{FF2B5EF4-FFF2-40B4-BE49-F238E27FC236}">
                    <a16:creationId xmlns:a16="http://schemas.microsoft.com/office/drawing/2014/main" id="{5FAF2EC3-047E-ED4E-8E98-D66CA6FA8C5C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784" y="304"/>
                <a:ext cx="120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3" name="Rectangle 253">
                <a:extLst>
                  <a:ext uri="{FF2B5EF4-FFF2-40B4-BE49-F238E27FC236}">
                    <a16:creationId xmlns:a16="http://schemas.microsoft.com/office/drawing/2014/main" id="{F15EE262-7637-B347-9265-B67D1D7BC75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23" y="221"/>
                <a:ext cx="269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2.4 m</a:t>
                </a:r>
              </a:p>
            </p:txBody>
          </p:sp>
          <p:sp>
            <p:nvSpPr>
              <p:cNvPr id="34" name="Line 254">
                <a:extLst>
                  <a:ext uri="{FF2B5EF4-FFF2-40B4-BE49-F238E27FC236}">
                    <a16:creationId xmlns:a16="http://schemas.microsoft.com/office/drawing/2014/main" id="{6797F8B2-82A2-2849-9E9C-6BBF12C16D8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848" y="304"/>
                <a:ext cx="112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5" name="Line 255">
                <a:extLst>
                  <a:ext uri="{FF2B5EF4-FFF2-40B4-BE49-F238E27FC236}">
                    <a16:creationId xmlns:a16="http://schemas.microsoft.com/office/drawing/2014/main" id="{5F7F960A-EEE7-C04A-B987-1B606136634E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424" y="304"/>
                <a:ext cx="10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6" name="Rectangle 256">
                <a:extLst>
                  <a:ext uri="{FF2B5EF4-FFF2-40B4-BE49-F238E27FC236}">
                    <a16:creationId xmlns:a16="http://schemas.microsoft.com/office/drawing/2014/main" id="{1E7FD770-E708-B94A-8D42-32D4DCA04D8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579" y="221"/>
                <a:ext cx="269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 dirty="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4.5 m</a:t>
                </a:r>
              </a:p>
            </p:txBody>
          </p:sp>
          <p:sp>
            <p:nvSpPr>
              <p:cNvPr id="37" name="Line 257">
                <a:extLst>
                  <a:ext uri="{FF2B5EF4-FFF2-40B4-BE49-F238E27FC236}">
                    <a16:creationId xmlns:a16="http://schemas.microsoft.com/office/drawing/2014/main" id="{68F7687A-E0AE-6F45-BBCD-0AF6B427892D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2512" y="304"/>
                <a:ext cx="112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8" name="Line 258">
                <a:extLst>
                  <a:ext uri="{FF2B5EF4-FFF2-40B4-BE49-F238E27FC236}">
                    <a16:creationId xmlns:a16="http://schemas.microsoft.com/office/drawing/2014/main" id="{A6451D57-ADD5-1040-B337-6F81274B0B28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2112" y="304"/>
                <a:ext cx="10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39" name="Rectangle 259">
                <a:extLst>
                  <a:ext uri="{FF2B5EF4-FFF2-40B4-BE49-F238E27FC236}">
                    <a16:creationId xmlns:a16="http://schemas.microsoft.com/office/drawing/2014/main" id="{F3138F26-98E6-FD46-B542-E06695B3F62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2231" y="221"/>
                <a:ext cx="269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3.6 m</a:t>
                </a:r>
              </a:p>
            </p:txBody>
          </p:sp>
          <p:sp>
            <p:nvSpPr>
              <p:cNvPr id="40" name="Line 260">
                <a:extLst>
                  <a:ext uri="{FF2B5EF4-FFF2-40B4-BE49-F238E27FC236}">
                    <a16:creationId xmlns:a16="http://schemas.microsoft.com/office/drawing/2014/main" id="{2ED304AD-98AE-5649-9DE3-E7DEFF643D2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3160" y="304"/>
                <a:ext cx="88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1" name="Line 261">
                <a:extLst>
                  <a:ext uri="{FF2B5EF4-FFF2-40B4-BE49-F238E27FC236}">
                    <a16:creationId xmlns:a16="http://schemas.microsoft.com/office/drawing/2014/main" id="{B097330D-2F26-A144-89F8-B4DCBD62CCBC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2728" y="304"/>
                <a:ext cx="80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2" name="Rectangle 262">
                <a:extLst>
                  <a:ext uri="{FF2B5EF4-FFF2-40B4-BE49-F238E27FC236}">
                    <a16:creationId xmlns:a16="http://schemas.microsoft.com/office/drawing/2014/main" id="{EA463D19-1707-0649-B995-BF76E0FE9FE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2840" y="221"/>
                <a:ext cx="276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 40 m</a:t>
                </a:r>
              </a:p>
            </p:txBody>
          </p:sp>
          <p:sp>
            <p:nvSpPr>
              <p:cNvPr id="43" name="Line 263">
                <a:extLst>
                  <a:ext uri="{FF2B5EF4-FFF2-40B4-BE49-F238E27FC236}">
                    <a16:creationId xmlns:a16="http://schemas.microsoft.com/office/drawing/2014/main" id="{DE44C5A9-4BB4-204E-80DB-67BC4BBA8E08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3928" y="304"/>
                <a:ext cx="112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4" name="Line 264">
                <a:extLst>
                  <a:ext uri="{FF2B5EF4-FFF2-40B4-BE49-F238E27FC236}">
                    <a16:creationId xmlns:a16="http://schemas.microsoft.com/office/drawing/2014/main" id="{9CB10C32-DB5E-BE44-B355-85C990740DE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3456" y="304"/>
                <a:ext cx="10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5" name="Rectangle 265">
                <a:extLst>
                  <a:ext uri="{FF2B5EF4-FFF2-40B4-BE49-F238E27FC236}">
                    <a16:creationId xmlns:a16="http://schemas.microsoft.com/office/drawing/2014/main" id="{42E3EAA2-E7E6-BC4E-AA28-54C80D28D6F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11" y="221"/>
                <a:ext cx="243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54 m</a:t>
                </a:r>
              </a:p>
            </p:txBody>
          </p:sp>
          <p:sp>
            <p:nvSpPr>
              <p:cNvPr id="46" name="Line 266">
                <a:extLst>
                  <a:ext uri="{FF2B5EF4-FFF2-40B4-BE49-F238E27FC236}">
                    <a16:creationId xmlns:a16="http://schemas.microsoft.com/office/drawing/2014/main" id="{6139FAB2-380A-9C40-B11C-581AEF6A60BD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4752" y="304"/>
                <a:ext cx="160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7" name="Line 267">
                <a:extLst>
                  <a:ext uri="{FF2B5EF4-FFF2-40B4-BE49-F238E27FC236}">
                    <a16:creationId xmlns:a16="http://schemas.microsoft.com/office/drawing/2014/main" id="{7FE005F8-06CF-9446-8490-07CB825E1D4C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4176" y="304"/>
                <a:ext cx="18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48" name="Rectangle 268">
                <a:extLst>
                  <a:ext uri="{FF2B5EF4-FFF2-40B4-BE49-F238E27FC236}">
                    <a16:creationId xmlns:a16="http://schemas.microsoft.com/office/drawing/2014/main" id="{88E62B13-9835-5148-B41E-C3040BCD8A1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391" y="221"/>
                <a:ext cx="243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75 m</a:t>
                </a:r>
              </a:p>
            </p:txBody>
          </p:sp>
          <p:sp>
            <p:nvSpPr>
              <p:cNvPr id="49" name="Line 269">
                <a:extLst>
                  <a:ext uri="{FF2B5EF4-FFF2-40B4-BE49-F238E27FC236}">
                    <a16:creationId xmlns:a16="http://schemas.microsoft.com/office/drawing/2014/main" id="{C27611EA-C979-CB49-97E2-6A2280AE052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5744" y="304"/>
                <a:ext cx="18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 type="arrow" w="med" len="med"/>
                <a:tailEnd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0" name="Line 270">
                <a:extLst>
                  <a:ext uri="{FF2B5EF4-FFF2-40B4-BE49-F238E27FC236}">
                    <a16:creationId xmlns:a16="http://schemas.microsoft.com/office/drawing/2014/main" id="{248E0E2F-C7BD-D64B-BBE6-F593D0C99773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5096" y="304"/>
                <a:ext cx="144" cy="0"/>
              </a:xfrm>
              <a:prstGeom prst="line">
                <a:avLst/>
              </a:prstGeom>
              <a:noFill/>
              <a:ln w="19050">
                <a:solidFill>
                  <a:srgbClr val="000000"/>
                </a:solidFill>
                <a:miter lim="800000"/>
                <a:headEnd/>
                <a:tailEnd type="arrow" w="med" len="med"/>
              </a:ln>
              <a:extLst>
                <a:ext uri="{909E8E84-426E-40dd-AFC4-6F175D3DCCD1}">
                  <a14:hiddenFill xmlns="" xmlns:a14="http://schemas.microsoft.com/office/drawing/2010/main">
                    <a:noFill/>
                  </a14:hiddenFill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1" name="Rectangle 271">
                <a:extLst>
                  <a:ext uri="{FF2B5EF4-FFF2-40B4-BE49-F238E27FC236}">
                    <a16:creationId xmlns:a16="http://schemas.microsoft.com/office/drawing/2014/main" id="{EAE77B75-B74E-1243-A33C-2102F9D6612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297" y="223"/>
                <a:ext cx="317" cy="1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179 m</a:t>
                </a:r>
              </a:p>
            </p:txBody>
          </p:sp>
          <p:sp>
            <p:nvSpPr>
              <p:cNvPr id="52" name="AutoShape 272">
                <a:extLst>
                  <a:ext uri="{FF2B5EF4-FFF2-40B4-BE49-F238E27FC236}">
                    <a16:creationId xmlns:a16="http://schemas.microsoft.com/office/drawing/2014/main" id="{F2E53401-0E82-4243-98F9-D5FB0E041B8B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636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3" name="AutoShape 273">
                <a:extLst>
                  <a:ext uri="{FF2B5EF4-FFF2-40B4-BE49-F238E27FC236}">
                    <a16:creationId xmlns:a16="http://schemas.microsoft.com/office/drawing/2014/main" id="{6D4D376A-B063-4A48-BFAA-115D561BF084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1916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4" name="AutoShape 274">
                <a:extLst>
                  <a:ext uri="{FF2B5EF4-FFF2-40B4-BE49-F238E27FC236}">
                    <a16:creationId xmlns:a16="http://schemas.microsoft.com/office/drawing/2014/main" id="{E7A4564F-6C53-EC4C-AB62-A553D74D1866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3204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5" name="AutoShape 275">
                <a:extLst>
                  <a:ext uri="{FF2B5EF4-FFF2-40B4-BE49-F238E27FC236}">
                    <a16:creationId xmlns:a16="http://schemas.microsoft.com/office/drawing/2014/main" id="{9561B94D-3147-B54B-85FC-F43A82E6B239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4020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6" name="AutoShape 276">
                <a:extLst>
                  <a:ext uri="{FF2B5EF4-FFF2-40B4-BE49-F238E27FC236}">
                    <a16:creationId xmlns:a16="http://schemas.microsoft.com/office/drawing/2014/main" id="{E040431E-3491-C34C-B462-25B4BC99DCA7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4908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7" name="AutoShape 277">
                <a:extLst>
                  <a:ext uri="{FF2B5EF4-FFF2-40B4-BE49-F238E27FC236}">
                    <a16:creationId xmlns:a16="http://schemas.microsoft.com/office/drawing/2014/main" id="{07578538-9E2C-374F-AB8C-A74989D9F199}"/>
                  </a:ext>
                </a:extLst>
              </p:cNvPr>
              <p:cNvSpPr>
                <a:spLocks/>
              </p:cNvSpPr>
              <p:nvPr/>
            </p:nvSpPr>
            <p:spPr bwMode="auto">
              <a:xfrm rot="-5400000">
                <a:off x="5884" y="716"/>
                <a:ext cx="208" cy="104"/>
              </a:xfrm>
              <a:prstGeom prst="rightArrow">
                <a:avLst>
                  <a:gd name="adj1" fmla="val 40000"/>
                  <a:gd name="adj2" fmla="val 107694"/>
                </a:avLst>
              </a:prstGeom>
              <a:solidFill>
                <a:srgbClr val="FFFFFF"/>
              </a:solidFill>
              <a:ln w="12700">
                <a:solidFill>
                  <a:srgbClr val="000000"/>
                </a:solidFill>
                <a:miter lim="800000"/>
                <a:headEnd/>
                <a:tailEnd/>
              </a:ln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58" name="Rectangle 278">
                <a:extLst>
                  <a:ext uri="{FF2B5EF4-FFF2-40B4-BE49-F238E27FC236}">
                    <a16:creationId xmlns:a16="http://schemas.microsoft.com/office/drawing/2014/main" id="{874FDAC9-E25C-3747-BC89-A3D43ED7C0C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06" y="894"/>
                <a:ext cx="363" cy="15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75 keV</a:t>
                </a:r>
              </a:p>
            </p:txBody>
          </p:sp>
          <p:sp>
            <p:nvSpPr>
              <p:cNvPr id="59" name="Rectangle 279">
                <a:extLst>
                  <a:ext uri="{FF2B5EF4-FFF2-40B4-BE49-F238E27FC236}">
                    <a16:creationId xmlns:a16="http://schemas.microsoft.com/office/drawing/2014/main" id="{35D6A386-877E-D141-A788-1F707E0FA10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844" y="898"/>
                <a:ext cx="434" cy="15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3.6 MeV</a:t>
                </a:r>
              </a:p>
            </p:txBody>
          </p:sp>
          <p:sp>
            <p:nvSpPr>
              <p:cNvPr id="60" name="Rectangle 280">
                <a:extLst>
                  <a:ext uri="{FF2B5EF4-FFF2-40B4-BE49-F238E27FC236}">
                    <a16:creationId xmlns:a16="http://schemas.microsoft.com/office/drawing/2014/main" id="{C4495170-A23B-CE46-A2A9-3B686DDEF455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058" y="898"/>
                <a:ext cx="406" cy="15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90 MeV</a:t>
                </a:r>
              </a:p>
            </p:txBody>
          </p:sp>
          <p:sp>
            <p:nvSpPr>
              <p:cNvPr id="61" name="Rectangle 281">
                <a:extLst>
                  <a:ext uri="{FF2B5EF4-FFF2-40B4-BE49-F238E27FC236}">
                    <a16:creationId xmlns:a16="http://schemas.microsoft.com/office/drawing/2014/main" id="{47B56ED4-FB62-BB43-A0E6-8DBAE0E646E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822" y="898"/>
                <a:ext cx="471" cy="15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220 MeV</a:t>
                </a:r>
              </a:p>
            </p:txBody>
          </p:sp>
          <p:sp>
            <p:nvSpPr>
              <p:cNvPr id="62" name="Rectangle 282">
                <a:extLst>
                  <a:ext uri="{FF2B5EF4-FFF2-40B4-BE49-F238E27FC236}">
                    <a16:creationId xmlns:a16="http://schemas.microsoft.com/office/drawing/2014/main" id="{047089D7-E549-6A47-BBDF-ACCBA4F9A5D5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706" y="900"/>
                <a:ext cx="506" cy="15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571 MeV</a:t>
                </a:r>
              </a:p>
            </p:txBody>
          </p:sp>
          <p:sp>
            <p:nvSpPr>
              <p:cNvPr id="63" name="Rectangle 283">
                <a:extLst>
                  <a:ext uri="{FF2B5EF4-FFF2-40B4-BE49-F238E27FC236}">
                    <a16:creationId xmlns:a16="http://schemas.microsoft.com/office/drawing/2014/main" id="{0D92017E-D905-974E-9100-6FA49CD30F8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626" y="898"/>
                <a:ext cx="535" cy="15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1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2000 MeV</a:t>
                </a:r>
              </a:p>
            </p:txBody>
          </p:sp>
          <p:sp>
            <p:nvSpPr>
              <p:cNvPr id="64" name="Rectangle 284">
                <a:extLst>
                  <a:ext uri="{FF2B5EF4-FFF2-40B4-BE49-F238E27FC236}">
                    <a16:creationId xmlns:a16="http://schemas.microsoft.com/office/drawing/2014/main" id="{F408A0BB-5B8F-174C-860D-861E256862D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2424" y="29"/>
                <a:ext cx="583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352.21 MHz</a:t>
                </a:r>
              </a:p>
            </p:txBody>
          </p:sp>
          <p:sp>
            <p:nvSpPr>
              <p:cNvPr id="65" name="Rectangle 285">
                <a:extLst>
                  <a:ext uri="{FF2B5EF4-FFF2-40B4-BE49-F238E27FC236}">
                    <a16:creationId xmlns:a16="http://schemas.microsoft.com/office/drawing/2014/main" id="{AE85CF74-55C9-5E43-8452-FA33DED5222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752" y="29"/>
                <a:ext cx="583" cy="1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0" tIns="0" rIns="0" bIns="0" anchor="ctr">
                <a:spAutoFit/>
              </a:bodyPr>
              <a:lstStyle/>
              <a:p>
                <a:r>
                  <a:rPr lang="en-US" sz="1000">
                    <a:solidFill>
                      <a:srgbClr val="000000"/>
                    </a:solidFill>
                    <a:latin typeface="Gill Sans" charset="0"/>
                    <a:cs typeface="Gill Sans" charset="0"/>
                    <a:sym typeface="Gill Sans" charset="0"/>
                  </a:rPr>
                  <a:t>704.42 MHz</a:t>
                </a:r>
              </a:p>
            </p:txBody>
          </p:sp>
          <p:sp>
            <p:nvSpPr>
              <p:cNvPr id="66" name="AutoShape 286">
                <a:extLst>
                  <a:ext uri="{FF2B5EF4-FFF2-40B4-BE49-F238E27FC236}">
                    <a16:creationId xmlns:a16="http://schemas.microsoft.com/office/drawing/2014/main" id="{88DF1D72-F501-D648-AD52-D1EA2CC2E7AB}"/>
                  </a:ext>
                </a:extLst>
              </p:cNvPr>
              <p:cNvSpPr>
                <a:spLocks/>
              </p:cNvSpPr>
              <p:nvPr/>
            </p:nvSpPr>
            <p:spPr bwMode="auto">
              <a:xfrm flipH="1">
                <a:off x="1400" y="40"/>
                <a:ext cx="1000" cy="120"/>
              </a:xfrm>
              <a:prstGeom prst="rightArrow">
                <a:avLst>
                  <a:gd name="adj1" fmla="val 50824"/>
                  <a:gd name="adj2" fmla="val 213349"/>
                </a:avLst>
              </a:pr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67" name="AutoShape 287">
                <a:extLst>
                  <a:ext uri="{FF2B5EF4-FFF2-40B4-BE49-F238E27FC236}">
                    <a16:creationId xmlns:a16="http://schemas.microsoft.com/office/drawing/2014/main" id="{07B99BD1-3A06-EC4D-92C6-E746A9231B3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352" y="40"/>
                <a:ext cx="584" cy="120"/>
              </a:xfrm>
              <a:prstGeom prst="rightArrow">
                <a:avLst>
                  <a:gd name="adj1" fmla="val 50824"/>
                  <a:gd name="adj2" fmla="val 213345"/>
                </a:avLst>
              </a:pr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68" name="AutoShape 288">
                <a:extLst>
                  <a:ext uri="{FF2B5EF4-FFF2-40B4-BE49-F238E27FC236}">
                    <a16:creationId xmlns:a16="http://schemas.microsoft.com/office/drawing/2014/main" id="{63C250A8-79C7-A147-BECF-C1A981013FA9}"/>
                  </a:ext>
                </a:extLst>
              </p:cNvPr>
              <p:cNvSpPr>
                <a:spLocks/>
              </p:cNvSpPr>
              <p:nvPr/>
            </p:nvSpPr>
            <p:spPr bwMode="auto">
              <a:xfrm flipH="1">
                <a:off x="4152" y="40"/>
                <a:ext cx="592" cy="120"/>
              </a:xfrm>
              <a:prstGeom prst="rightArrow">
                <a:avLst>
                  <a:gd name="adj1" fmla="val 50824"/>
                  <a:gd name="adj2" fmla="val 213344"/>
                </a:avLst>
              </a:pr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  <p:sp>
            <p:nvSpPr>
              <p:cNvPr id="69" name="AutoShape 289">
                <a:extLst>
                  <a:ext uri="{FF2B5EF4-FFF2-40B4-BE49-F238E27FC236}">
                    <a16:creationId xmlns:a16="http://schemas.microsoft.com/office/drawing/2014/main" id="{DB35C9BF-7C7F-4844-B628-E4173498DF0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040" y="40"/>
                <a:ext cx="1008" cy="120"/>
              </a:xfrm>
              <a:prstGeom prst="rightArrow">
                <a:avLst>
                  <a:gd name="adj1" fmla="val 50824"/>
                  <a:gd name="adj2" fmla="val 213344"/>
                </a:avLst>
              </a:pr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lIns="0" tIns="0" rIns="0" bIns="0"/>
              <a:lstStyle/>
              <a:p>
                <a:endParaRPr lang="en-US"/>
              </a:p>
            </p:txBody>
          </p:sp>
        </p:grpSp>
      </p:grpSp>
      <p:sp>
        <p:nvSpPr>
          <p:cNvPr id="70" name="Donut 69">
            <a:extLst>
              <a:ext uri="{FF2B5EF4-FFF2-40B4-BE49-F238E27FC236}">
                <a16:creationId xmlns:a16="http://schemas.microsoft.com/office/drawing/2014/main" id="{CF9B1096-4CB2-094A-82B6-53AA5EB2A2FF}"/>
              </a:ext>
            </a:extLst>
          </p:cNvPr>
          <p:cNvSpPr/>
          <p:nvPr/>
        </p:nvSpPr>
        <p:spPr bwMode="auto">
          <a:xfrm>
            <a:off x="4320232" y="1763613"/>
            <a:ext cx="4535487" cy="1511300"/>
          </a:xfrm>
          <a:prstGeom prst="donut">
            <a:avLst>
              <a:gd name="adj" fmla="val 3484"/>
            </a:avLst>
          </a:prstGeom>
          <a:solidFill>
            <a:srgbClr val="00B8FF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defTabSz="449263">
              <a:defRPr/>
            </a:pPr>
            <a:endParaRPr lang="en-US"/>
          </a:p>
        </p:txBody>
      </p:sp>
      <p:graphicFrame>
        <p:nvGraphicFramePr>
          <p:cNvPr id="73" name="Table 72">
            <a:extLst>
              <a:ext uri="{FF2B5EF4-FFF2-40B4-BE49-F238E27FC236}">
                <a16:creationId xmlns:a16="http://schemas.microsoft.com/office/drawing/2014/main" id="{CA804E7B-9432-274F-963B-D54531C7ADBC}"/>
              </a:ext>
            </a:extLst>
          </p:cNvPr>
          <p:cNvGraphicFramePr>
            <a:graphicFrameLocks noGrp="1" noChangeAspect="1"/>
          </p:cNvGraphicFramePr>
          <p:nvPr>
            <p:extLst>
              <p:ext uri="{D42A27DB-BD31-4B8C-83A1-F6EECF244321}">
                <p14:modId xmlns:p14="http://schemas.microsoft.com/office/powerpoint/2010/main" val="374412373"/>
              </p:ext>
            </p:extLst>
          </p:nvPr>
        </p:nvGraphicFramePr>
        <p:xfrm>
          <a:off x="1189286" y="3775718"/>
          <a:ext cx="7504351" cy="282892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7999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67689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47459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</a:rPr>
                        <a:t>Type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</a:rPr>
                        <a:t>Description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Quantity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Q5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Quadrupole magnet for A2T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26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C5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Dual-plane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corrector magnet for SPK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13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Q6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Quadrupole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magnet for MBL, HBL, HEBT and </a:t>
                      </a:r>
                      <a:r>
                        <a:rPr lang="en-US" sz="1400" baseline="0" dirty="0" err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DmpL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95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C6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 marL="0" marR="0" indent="0" algn="l" defTabSz="457152" rtl="0" eaLnBrk="1" fontAlgn="auto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Dual-plane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corrector  magnet for MBL, HBL, HEBT, A2Tramp and </a:t>
                      </a:r>
                      <a:r>
                        <a:rPr lang="en-US" sz="1400" baseline="0" dirty="0" err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DmpL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55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Q7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Quadrupole magnet for A2T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ramp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12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D1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Vertical dipole magnet for HEBT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and A2T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Q8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Quadrupole magnet for A2T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6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1432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C8</a:t>
                      </a: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Dual-plane</a:t>
                      </a:r>
                      <a:r>
                        <a:rPr lang="en-US" sz="1400" baseline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corrector magnet for A2T</a:t>
                      </a:r>
                      <a:endParaRPr lang="en-US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4468" marR="64468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US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4</a:t>
                      </a:r>
                    </a:p>
                  </a:txBody>
                  <a:tcPr marL="64468" marR="64468" marT="0" marB="0" anchor="ctr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787431972"/>
      </p:ext>
    </p:extLst>
  </p:cSld>
  <p:clrMapOvr>
    <a:masterClrMapping/>
  </p:clrMapOvr>
  <p:transition spd="med">
    <p:fad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b="1" dirty="0">
                <a:solidFill>
                  <a:schemeClr val="tx1"/>
                </a:solidFill>
                <a:latin typeface="Arial" charset="0"/>
              </a:rPr>
              <a:t>MAGNETS: Q5, Q6, Q7 AND C5, C6</a:t>
            </a:r>
            <a:endParaRPr lang="it-IT" altLang="it-IT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11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5" name="Text Box 83">
            <a:extLst>
              <a:ext uri="{FF2B5EF4-FFF2-40B4-BE49-F238E27FC236}">
                <a16:creationId xmlns:a16="http://schemas.microsoft.com/office/drawing/2014/main" id="{17AD1A6C-D417-B446-AAF9-5586BB7FC0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0757" y="2181865"/>
            <a:ext cx="6471723" cy="181588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Aug.18: first pre-series corrector magnets C5, C6 magnetic measurements.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Sept.18: first pre-series Q6 and Q7 quadrupole magnets FAT at </a:t>
            </a:r>
            <a:r>
              <a:rPr lang="en-US" sz="1600" dirty="0" err="1">
                <a:solidFill>
                  <a:schemeClr val="tx1"/>
                </a:solidFill>
                <a:ea typeface="Calibri"/>
              </a:rPr>
              <a:t>Danfysik</a:t>
            </a:r>
            <a:r>
              <a:rPr lang="en-US" sz="1600" dirty="0">
                <a:solidFill>
                  <a:schemeClr val="tx1"/>
                </a:solidFill>
                <a:ea typeface="Calibri"/>
              </a:rPr>
              <a:t>. 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Oct. 18: first pre-series quadrupole magnet Q5 FAT at </a:t>
            </a:r>
            <a:r>
              <a:rPr lang="en-US" sz="1600" dirty="0" err="1">
                <a:solidFill>
                  <a:schemeClr val="tx1"/>
                </a:solidFill>
                <a:ea typeface="Calibri"/>
              </a:rPr>
              <a:t>Danfysik</a:t>
            </a:r>
            <a:r>
              <a:rPr lang="en-US" sz="1600" dirty="0">
                <a:solidFill>
                  <a:schemeClr val="tx1"/>
                </a:solidFill>
                <a:ea typeface="Calibri"/>
              </a:rPr>
              <a:t>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March 15, 2019: first batch shipped to STFC.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August 2, 2019: last batch shipped to STFC.</a:t>
            </a:r>
          </a:p>
        </p:txBody>
      </p:sp>
      <p:sp>
        <p:nvSpPr>
          <p:cNvPr id="6" name="Text Box 83">
            <a:extLst>
              <a:ext uri="{FF2B5EF4-FFF2-40B4-BE49-F238E27FC236}">
                <a16:creationId xmlns:a16="http://schemas.microsoft.com/office/drawing/2014/main" id="{17CB86CB-FD17-E046-80E6-A8B33012FE5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923330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Magnetic design, mechanical design and magnetic measurements by Elettra.</a:t>
            </a: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Engineering and construction assigned to </a:t>
            </a:r>
            <a:r>
              <a:rPr lang="en-US" sz="1800" b="1" dirty="0" err="1">
                <a:ea typeface="Calibri"/>
              </a:rPr>
              <a:t>Danfysik</a:t>
            </a:r>
            <a:r>
              <a:rPr lang="en-US" sz="1800" b="1" dirty="0">
                <a:ea typeface="Calibri"/>
              </a:rPr>
              <a:t>.</a:t>
            </a: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After the magnetic measurements, sent to STFC – UK for installation  in the LWU.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B9941A5-A946-B440-A7DE-2E2638B481F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03263" y="4069446"/>
            <a:ext cx="2431298" cy="178288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170878E-DDEE-EC46-B793-367857114FB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34626" y="4079860"/>
            <a:ext cx="1618124" cy="1675284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94F7178A-0DC9-894A-B986-4AEF81D84B8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757897" y="4327989"/>
            <a:ext cx="2642661" cy="148649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473204DA-FEB5-8B43-AB85-686AB3EBA44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05107" y="5975951"/>
            <a:ext cx="2489982" cy="1400615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325AAA27-D18B-B34B-88AA-2B60F409FD5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300787" y="5975951"/>
            <a:ext cx="1979280" cy="1484460"/>
          </a:xfrm>
          <a:prstGeom prst="rect">
            <a:avLst/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4E698E05-FEDA-8445-946B-9BE7ABD178C6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768504" y="2176573"/>
            <a:ext cx="3189138" cy="2125126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044BCA7F-DAD4-7D4D-9F38-BBF8A6B851C1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761731" y="5975951"/>
            <a:ext cx="2114361" cy="15857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5474684"/>
      </p:ext>
    </p:extLst>
  </p:cSld>
  <p:clrMapOvr>
    <a:masterClrMapping/>
  </p:clrMapOvr>
  <p:transition spd="med">
    <p:fad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b="1" dirty="0">
                <a:solidFill>
                  <a:schemeClr val="tx1"/>
                </a:solidFill>
                <a:latin typeface="Arial" charset="0"/>
              </a:rPr>
              <a:t>MAGNETS: D1, Q8 and C8</a:t>
            </a:r>
            <a:endParaRPr lang="it-IT" altLang="it-IT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12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6" name="Text Box 83">
            <a:extLst>
              <a:ext uri="{FF2B5EF4-FFF2-40B4-BE49-F238E27FC236}">
                <a16:creationId xmlns:a16="http://schemas.microsoft.com/office/drawing/2014/main" id="{17CB86CB-FD17-E046-80E6-A8B33012FE5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923330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Preliminary magnetic  and mechanical design by Elettra.</a:t>
            </a: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Magnetic design finalization, engineering, construction and magnetic measurement assigned to </a:t>
            </a:r>
            <a:r>
              <a:rPr lang="en-US" sz="1800" b="1" dirty="0" err="1">
                <a:ea typeface="Calibri"/>
              </a:rPr>
              <a:t>Sigmaphi</a:t>
            </a:r>
            <a:r>
              <a:rPr lang="en-US" sz="1800" b="1" dirty="0">
                <a:ea typeface="Calibri"/>
              </a:rPr>
              <a:t>.</a:t>
            </a: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58C61B07-527F-F048-B5DC-A53FFA72484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45552" y="2168428"/>
            <a:ext cx="6838976" cy="92333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Middle December 2018: final design review.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Middle December 2019: last FAT.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Middle January 2020: completion of delivery to Lund.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9B0DA2D-F664-E947-83C6-C67F38864381}"/>
              </a:ext>
            </a:extLst>
          </p:cNvPr>
          <p:cNvSpPr txBox="1"/>
          <p:nvPr/>
        </p:nvSpPr>
        <p:spPr>
          <a:xfrm>
            <a:off x="7398442" y="6801664"/>
            <a:ext cx="266429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dirty="0">
                <a:solidFill>
                  <a:schemeClr val="tx1"/>
                </a:solidFill>
              </a:rPr>
              <a:t>Pictures Courtesy of </a:t>
            </a:r>
            <a:r>
              <a:rPr lang="en-US" sz="1200" b="1" i="1" dirty="0" err="1">
                <a:solidFill>
                  <a:schemeClr val="tx1"/>
                </a:solidFill>
              </a:rPr>
              <a:t>Sigmaphi</a:t>
            </a:r>
            <a:endParaRPr lang="en-US" sz="1200" b="1" i="1" dirty="0">
              <a:solidFill>
                <a:schemeClr val="tx1"/>
              </a:solidFill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B05289A-49BC-A147-95BC-B4CE9EE838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46543" y="3881337"/>
            <a:ext cx="3893769" cy="292032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257D497F-1D1D-8145-B141-141D660A11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5543521" y="4241589"/>
            <a:ext cx="2882012" cy="21615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0840986"/>
      </p:ext>
    </p:extLst>
  </p:cSld>
  <p:clrMapOvr>
    <a:masterClrMapping/>
  </p:clrMapOvr>
  <p:transition spd="med">
    <p:fade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AIK 17.2 - POWER CONVERTERS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13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7" name="Text Box 83">
            <a:extLst>
              <a:ext uri="{FF2B5EF4-FFF2-40B4-BE49-F238E27FC236}">
                <a16:creationId xmlns:a16="http://schemas.microsoft.com/office/drawing/2014/main" id="{9EC2232F-CD16-714D-9671-E415216CCCF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461665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/>
            <a:r>
              <a:rPr lang="en-GB" b="1" dirty="0"/>
              <a:t>SCOPE:  provide the </a:t>
            </a:r>
            <a:r>
              <a:rPr lang="en-GB" altLang="it-IT" b="1" dirty="0"/>
              <a:t>power converters for the magnets of the linac</a:t>
            </a:r>
            <a:endParaRPr lang="en-GB" altLang="it-IT" dirty="0"/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2EA3ABC3-B667-E54E-965F-766B55E33D81}"/>
              </a:ext>
            </a:extLst>
          </p:cNvPr>
          <p:cNvSpPr txBox="1"/>
          <p:nvPr/>
        </p:nvSpPr>
        <p:spPr>
          <a:xfrm>
            <a:off x="8107663" y="5281531"/>
            <a:ext cx="2003774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1475281">
              <a:defRPr/>
            </a:pPr>
            <a:r>
              <a:rPr lang="en-US" sz="1200" i="1" dirty="0">
                <a:solidFill>
                  <a:schemeClr val="tx1"/>
                </a:solidFill>
              </a:rPr>
              <a:t>March 2017:first delivery to ESS ( DC/AC power supplies with redundancy Step Diode)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0262DF74-10A4-8849-9A72-4F232DA9D801}"/>
              </a:ext>
            </a:extLst>
          </p:cNvPr>
          <p:cNvSpPr/>
          <p:nvPr/>
        </p:nvSpPr>
        <p:spPr>
          <a:xfrm>
            <a:off x="-35875" y="5020847"/>
            <a:ext cx="7958036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23863" indent="-342900">
              <a:spcBef>
                <a:spcPts val="1200"/>
              </a:spcBef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</a:rPr>
              <a:t>Thanks to the parallel development of magnets and power converters design:</a:t>
            </a:r>
          </a:p>
          <a:p>
            <a:pPr marL="1085850" lvl="1" indent="-342900">
              <a:spcBef>
                <a:spcPts val="600"/>
              </a:spcBef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</a:rPr>
              <a:t>PCQ5, PCQ6, PCQ7, PCQ8 and PD1 specifications developed to allow modularity.</a:t>
            </a:r>
          </a:p>
          <a:p>
            <a:pPr marL="1085850" lvl="1" indent="-342900">
              <a:spcBef>
                <a:spcPts val="600"/>
              </a:spcBef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</a:rPr>
              <a:t>PCC5, PCC6 and PCC8 standardized to the same power converter.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D22A9CB-054A-EB4C-9974-7DB2710B9B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107663" y="2843733"/>
            <a:ext cx="1943969" cy="2327287"/>
          </a:xfrm>
          <a:prstGeom prst="rect">
            <a:avLst/>
          </a:prstGeom>
        </p:spPr>
      </p:pic>
      <p:graphicFrame>
        <p:nvGraphicFramePr>
          <p:cNvPr id="11" name="Table 10">
            <a:extLst>
              <a:ext uri="{FF2B5EF4-FFF2-40B4-BE49-F238E27FC236}">
                <a16:creationId xmlns:a16="http://schemas.microsoft.com/office/drawing/2014/main" id="{F14AE112-A9FA-A441-9B69-6E140B0D0B5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4577812"/>
              </p:ext>
            </p:extLst>
          </p:nvPr>
        </p:nvGraphicFramePr>
        <p:xfrm>
          <a:off x="71760" y="1746267"/>
          <a:ext cx="7920880" cy="3185698"/>
        </p:xfrm>
        <a:graphic>
          <a:graphicData uri="http://schemas.openxmlformats.org/drawingml/2006/table">
            <a:tbl>
              <a:tblPr/>
              <a:tblGrid>
                <a:gridCol w="76617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684046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874754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59591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62204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MS PGothic" charset="0"/>
                        </a:rPr>
                        <a:t>Type</a:t>
                      </a:r>
                      <a:endParaRPr kumimoji="0" lang="en-US" sz="1400" b="1" i="0" u="none" strike="noStrike" cap="none" normalizeH="0" baseline="0" dirty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MS PGothic" charset="0"/>
                        <a:cs typeface="Calibri" charset="0"/>
                      </a:endParaRP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MS PGothic" charset="0"/>
                        </a:rPr>
                        <a:t>Description</a:t>
                      </a:r>
                      <a:endParaRPr kumimoji="0" lang="en-US" sz="1400" b="1" i="0" u="none" strike="noStrike" cap="none" normalizeH="0" baseline="0" dirty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MS PGothic" charset="0"/>
                        <a:cs typeface="Calibri" charset="0"/>
                      </a:endParaRP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Operating  mode-nominal output 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Q.ty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48366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PCQ5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converters for the “Q5” quadrupoles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DC -  200A / 50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26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48366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PCQ6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converters for the “Q6” quadrupoles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DC -  200A / 50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95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48366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PCQ7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converters for the “Q7” quadrupoles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DC -  200A / 50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12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48366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PCQ8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converters for the “Q8” quadrupoles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DC -  400A / 50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6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50362431"/>
                  </a:ext>
                </a:extLst>
              </a:tr>
              <a:tr h="248366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PCD1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converters for the “D1” dipoles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DC -  400A / 100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1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5969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PCC5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 for the “C5” dual-plane correctors*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4Q -  ± 16 A/ ± 20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26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5969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PCC6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 for the “C6” dual-plane correctors*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4Q -  ± 16 A/ ± 20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110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75969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PCC8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Power converter for the “C8” dual-plane correctors*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4Q -  ± 16 A/ ± 20 V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8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75969"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1" i="1" u="none" strike="noStrike" cap="none" normalizeH="0" baseline="0" dirty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MS PGothic" charset="0"/>
                        <a:cs typeface="Calibri" charset="0"/>
                      </a:endParaRP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0" i="1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MS PGothic" charset="0"/>
                          <a:cs typeface="Calibri" charset="0"/>
                        </a:rPr>
                        <a:t>*plus COTS Bulk and Aux AC/DC power supplies</a:t>
                      </a: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MS PGothic" charset="0"/>
                        <a:cs typeface="Calibri" charset="0"/>
                      </a:endParaRP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5613" rtl="0" eaLnBrk="1" fontAlgn="base" latinLnBrk="0" hangingPunct="1">
                        <a:lnSpc>
                          <a:spcPct val="107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MS PGothic" charset="0"/>
                        <a:cs typeface="Calibri" charset="0"/>
                      </a:endParaRPr>
                    </a:p>
                  </a:txBody>
                  <a:tcPr marL="61721" marR="6172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898404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121118616"/>
      </p:ext>
    </p:extLst>
  </p:cSld>
  <p:clrMapOvr>
    <a:masterClrMapping/>
  </p:clrMapOvr>
  <p:transition spd="med">
    <p:fade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b="1" dirty="0">
                <a:solidFill>
                  <a:schemeClr val="tx1"/>
                </a:solidFill>
                <a:latin typeface="Arial" charset="0"/>
              </a:rPr>
              <a:t>POWER CONVERTERS FOR QUADRUPOLES AND DIPOLES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14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316294A9-165B-8D4D-9AA5-33E1FF60157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646331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Design and construction of the power converters assigned to a consortium made by Energy Technology and CAEN.</a:t>
            </a:r>
          </a:p>
        </p:txBody>
      </p:sp>
      <p:sp>
        <p:nvSpPr>
          <p:cNvPr id="11" name="Text Box 83">
            <a:extLst>
              <a:ext uri="{FF2B5EF4-FFF2-40B4-BE49-F238E27FC236}">
                <a16:creationId xmlns:a16="http://schemas.microsoft.com/office/drawing/2014/main" id="{8B4F652F-5078-4D44-A795-057052A410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6493" y="3630592"/>
            <a:ext cx="6010472" cy="1877437"/>
          </a:xfrm>
          <a:prstGeom prst="rect">
            <a:avLst/>
          </a:prstGeom>
          <a:noFill/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lvl="1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Modular approach;</a:t>
            </a:r>
          </a:p>
          <a:p>
            <a:pPr marL="685800" lvl="2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PCQ5,PCQ6, PCQ7 and PCQ8: same 200 A/50 V module (directly for PCQ5,PCQ6, and PCQ7 and with parallel connection of two modules for PCQ8).</a:t>
            </a:r>
          </a:p>
          <a:p>
            <a:pPr marL="685800" lvl="2">
              <a:buFont typeface="Wingdings" pitchFamily="2" charset="2"/>
              <a:buChar char="q"/>
              <a:defRPr/>
            </a:pPr>
            <a:r>
              <a:rPr lang="en-US" sz="1600" dirty="0">
                <a:solidFill>
                  <a:schemeClr val="tx1"/>
                </a:solidFill>
                <a:ea typeface="Calibri"/>
              </a:rPr>
              <a:t>PCD1: 100A/100 V modules combined with parallel connection (four modules).</a:t>
            </a: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Based on an industrial product.</a:t>
            </a:r>
          </a:p>
        </p:txBody>
      </p:sp>
      <p:sp>
        <p:nvSpPr>
          <p:cNvPr id="14" name="Text Box 83">
            <a:extLst>
              <a:ext uri="{FF2B5EF4-FFF2-40B4-BE49-F238E27FC236}">
                <a16:creationId xmlns:a16="http://schemas.microsoft.com/office/drawing/2014/main" id="{4127EB26-F789-D947-9300-FA4B8669A0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93387" y="5615219"/>
            <a:ext cx="9598313" cy="1200329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20</a:t>
            </a:r>
            <a:r>
              <a:rPr lang="en-US" sz="1800" baseline="30000" dirty="0">
                <a:solidFill>
                  <a:schemeClr val="tx1"/>
                </a:solidFill>
                <a:ea typeface="Calibri"/>
              </a:rPr>
              <a:t>th</a:t>
            </a:r>
            <a:r>
              <a:rPr lang="en-US" sz="1800" dirty="0">
                <a:solidFill>
                  <a:schemeClr val="tx1"/>
                </a:solidFill>
                <a:ea typeface="Calibri"/>
              </a:rPr>
              <a:t>  September 2018: Critical Design Review.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Middle November 2018: first batch FAT.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Beginning January 2019: first batch (5 PCQ5,6,7 + 1 PCQ8 + 1 PCD1) delivered to Lund.</a:t>
            </a:r>
          </a:p>
          <a:p>
            <a:pPr marL="285750" lvl="1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  <a:ea typeface="Calibri"/>
              </a:rPr>
              <a:t>May 19: last batch (45 PCQ5,6,7 + 1 PCQ8) delivered to Lund.</a:t>
            </a:r>
          </a:p>
        </p:txBody>
      </p:sp>
      <p:graphicFrame>
        <p:nvGraphicFramePr>
          <p:cNvPr id="15" name="Object 14">
            <a:extLst>
              <a:ext uri="{FF2B5EF4-FFF2-40B4-BE49-F238E27FC236}">
                <a16:creationId xmlns:a16="http://schemas.microsoft.com/office/drawing/2014/main" id="{F0B1B362-6AF5-C843-85E4-63EB27B3956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8633503"/>
              </p:ext>
            </p:extLst>
          </p:nvPr>
        </p:nvGraphicFramePr>
        <p:xfrm>
          <a:off x="61048" y="1885473"/>
          <a:ext cx="5976664" cy="178265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593" name="Document" r:id="rId4" imgW="6261100" imgH="1866900" progId="Word.Document.12">
                  <p:embed/>
                </p:oleObj>
              </mc:Choice>
              <mc:Fallback>
                <p:oleObj name="Document" r:id="rId4" imgW="6261100" imgH="1866900" progId="Word.Document.12">
                  <p:embed/>
                  <p:pic>
                    <p:nvPicPr>
                      <p:cNvPr id="2" name="Object 1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61048" y="1885473"/>
                        <a:ext cx="5976664" cy="178265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4" name="Picture 3">
            <a:extLst>
              <a:ext uri="{FF2B5EF4-FFF2-40B4-BE49-F238E27FC236}">
                <a16:creationId xmlns:a16="http://schemas.microsoft.com/office/drawing/2014/main" id="{D6A69738-741C-E147-A662-E800BD53FA3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106965" y="1926464"/>
            <a:ext cx="3718816" cy="2026373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909B9DC-459E-6646-8F8F-AE6E4DDEBA4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300787" y="4213211"/>
            <a:ext cx="3096097" cy="13431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9892061"/>
      </p:ext>
    </p:extLst>
  </p:cSld>
  <p:clrMapOvr>
    <a:masterClrMapping/>
  </p:clrMapOvr>
  <p:transition spd="med">
    <p:fad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7014387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b="1" dirty="0">
                <a:solidFill>
                  <a:schemeClr val="tx1"/>
                </a:solidFill>
                <a:latin typeface="Arial" charset="0"/>
              </a:rPr>
              <a:t>POWER CONVERTERS FOR CORRECTORS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15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316294A9-165B-8D4D-9AA5-33E1FF60157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403573"/>
            <a:ext cx="10080625" cy="923330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/>
              <a:t>Based on compact Elettra in-house design for FERMI (~ 300 PC installed).</a:t>
            </a:r>
            <a:endParaRPr lang="en-US" sz="1800" b="1" dirty="0">
              <a:ea typeface="Calibri"/>
            </a:endParaRP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Construction of the power converters assigned to EEI.</a:t>
            </a:r>
          </a:p>
          <a:p>
            <a:pPr marL="285750" lvl="1">
              <a:buFont typeface="Wingdings" pitchFamily="2" charset="2"/>
              <a:buChar char="q"/>
              <a:defRPr/>
            </a:pPr>
            <a:r>
              <a:rPr lang="en-US" sz="1800" b="1" dirty="0">
                <a:ea typeface="Calibri"/>
              </a:rPr>
              <a:t>Firmware uploading, calibration and full testing at Elettra.</a:t>
            </a:r>
          </a:p>
        </p:txBody>
      </p:sp>
      <p:sp>
        <p:nvSpPr>
          <p:cNvPr id="14" name="Text Box 83">
            <a:extLst>
              <a:ext uri="{FF2B5EF4-FFF2-40B4-BE49-F238E27FC236}">
                <a16:creationId xmlns:a16="http://schemas.microsoft.com/office/drawing/2014/main" id="{4127EB26-F789-D947-9300-FA4B8669A0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0142" y="6372125"/>
            <a:ext cx="9598313" cy="40011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it-IT" sz="2000" dirty="0" err="1">
                <a:solidFill>
                  <a:schemeClr val="tx1"/>
                </a:solidFill>
              </a:rPr>
              <a:t>Delivered</a:t>
            </a:r>
            <a:r>
              <a:rPr lang="it-IT" sz="2000" dirty="0">
                <a:solidFill>
                  <a:schemeClr val="tx1"/>
                </a:solidFill>
              </a:rPr>
              <a:t> to ESS in August 2019</a:t>
            </a:r>
            <a:endParaRPr lang="it-IT" sz="2000" i="1" dirty="0">
              <a:solidFill>
                <a:schemeClr val="tx1"/>
              </a:solidFill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C056D94C-A1D4-274B-8E7E-034886B02137}"/>
              </a:ext>
            </a:extLst>
          </p:cNvPr>
          <p:cNvSpPr/>
          <p:nvPr/>
        </p:nvSpPr>
        <p:spPr>
          <a:xfrm>
            <a:off x="170142" y="5033721"/>
            <a:ext cx="9264647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23863" indent="-342900">
              <a:spcBef>
                <a:spcPts val="1200"/>
              </a:spcBef>
              <a:buFont typeface="Wingdings" pitchFamily="2" charset="2"/>
              <a:buChar char="q"/>
              <a:defRPr/>
            </a:pPr>
            <a:r>
              <a:rPr lang="en-US" sz="1800" b="1" dirty="0">
                <a:solidFill>
                  <a:srgbClr val="000090"/>
                </a:solidFill>
              </a:rPr>
              <a:t>4Q Power converters.</a:t>
            </a:r>
          </a:p>
          <a:p>
            <a:pPr marL="423863" indent="-342900">
              <a:spcBef>
                <a:spcPts val="1200"/>
              </a:spcBef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All power converters for correctors standardized to same specifications: ±16 A (± 20 A MAX), ± 20 V.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5E4B2B4-43CC-8745-BBC0-FC70D8F2B3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9635" y="2322950"/>
            <a:ext cx="5546230" cy="244958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8FCB0120-2954-3141-8F3D-73E106D3813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36456" y="2542672"/>
            <a:ext cx="2875716" cy="2156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0346390"/>
      </p:ext>
    </p:extLst>
  </p:cSld>
  <p:clrMapOvr>
    <a:masterClrMapping/>
  </p:clrMapOvr>
  <p:transition spd="med">
    <p:fade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AIK 17.7- SPOKE CAVITIES RF POWER STATIONS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16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7" name="Text Box 83">
            <a:extLst>
              <a:ext uri="{FF2B5EF4-FFF2-40B4-BE49-F238E27FC236}">
                <a16:creationId xmlns:a16="http://schemas.microsoft.com/office/drawing/2014/main" id="{9EC2232F-CD16-714D-9671-E415216CCCF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830997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>
              <a:buClrTx/>
            </a:pPr>
            <a:r>
              <a:rPr lang="en-GB" b="1" dirty="0"/>
              <a:t>SCOPE:</a:t>
            </a:r>
            <a:r>
              <a:rPr lang="en-GB" altLang="it-IT" b="1" dirty="0"/>
              <a:t> build twenty-six pulsed 400 kW@352 MHz RF power stations</a:t>
            </a:r>
            <a:endParaRPr lang="en-GB" b="1" dirty="0"/>
          </a:p>
        </p:txBody>
      </p:sp>
      <p:sp>
        <p:nvSpPr>
          <p:cNvPr id="72" name="Text Box 83">
            <a:extLst>
              <a:ext uri="{FF2B5EF4-FFF2-40B4-BE49-F238E27FC236}">
                <a16:creationId xmlns:a16="http://schemas.microsoft.com/office/drawing/2014/main" id="{AC31B725-D795-8D46-B17F-A85AAAE1CAD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881695"/>
            <a:ext cx="10080625" cy="135421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Two purchase procedures: RF Power Stations (RFPS ) and tetrodes (sole supplier).</a:t>
            </a:r>
          </a:p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RF Power stations construction assigned to the consortium between European Science Solutions, DB Science and </a:t>
            </a:r>
            <a:r>
              <a:rPr lang="en-US" sz="1800" dirty="0" err="1">
                <a:solidFill>
                  <a:schemeClr val="tx1"/>
                </a:solidFill>
              </a:rPr>
              <a:t>Itelco</a:t>
            </a:r>
            <a:r>
              <a:rPr lang="en-US" sz="1800" dirty="0">
                <a:solidFill>
                  <a:schemeClr val="tx1"/>
                </a:solidFill>
              </a:rPr>
              <a:t>.</a:t>
            </a:r>
          </a:p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Tetrodes from Thales.</a:t>
            </a:r>
          </a:p>
        </p:txBody>
      </p:sp>
      <p:pic>
        <p:nvPicPr>
          <p:cNvPr id="71" name="Picture 3">
            <a:extLst>
              <a:ext uri="{FF2B5EF4-FFF2-40B4-BE49-F238E27FC236}">
                <a16:creationId xmlns:a16="http://schemas.microsoft.com/office/drawing/2014/main" id="{97E9C3BC-59CB-4440-AFD1-F76A915FA95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15455" y="2080691"/>
            <a:ext cx="7009233" cy="29232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79495274"/>
      </p:ext>
    </p:extLst>
  </p:cSld>
  <p:clrMapOvr>
    <a:masterClrMapping/>
  </p:clrMapOvr>
  <p:transition spd="med">
    <p:fade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2">
            <a:extLst>
              <a:ext uri="{FF2B5EF4-FFF2-40B4-BE49-F238E27FC236}">
                <a16:creationId xmlns:a16="http://schemas.microsoft.com/office/drawing/2014/main" id="{9056A3EB-B12A-8647-B1E0-E1F0653F6C75}"/>
              </a:ext>
            </a:extLst>
          </p:cNvPr>
          <p:cNvGrpSpPr>
            <a:grpSpLocks noChangeAspect="1"/>
          </p:cNvGrpSpPr>
          <p:nvPr/>
        </p:nvGrpSpPr>
        <p:grpSpPr bwMode="auto">
          <a:xfrm>
            <a:off x="8539311" y="3082895"/>
            <a:ext cx="1109514" cy="2008184"/>
            <a:chOff x="287784" y="2484221"/>
            <a:chExt cx="2016224" cy="3459162"/>
          </a:xfrm>
        </p:grpSpPr>
        <p:pic>
          <p:nvPicPr>
            <p:cNvPr id="12" name="Picture 8">
              <a:extLst>
                <a:ext uri="{FF2B5EF4-FFF2-40B4-BE49-F238E27FC236}">
                  <a16:creationId xmlns:a16="http://schemas.microsoft.com/office/drawing/2014/main" id="{19906482-B9F8-A346-9985-5BAF3D7D642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7784" y="2484221"/>
              <a:ext cx="2016125" cy="34591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1CAF7772-EA03-9749-B790-F77B9ADE12C9}"/>
                </a:ext>
              </a:extLst>
            </p:cNvPr>
            <p:cNvSpPr/>
            <p:nvPr/>
          </p:nvSpPr>
          <p:spPr bwMode="auto">
            <a:xfrm>
              <a:off x="2016197" y="4570574"/>
              <a:ext cx="287811" cy="290780"/>
            </a:xfrm>
            <a:prstGeom prst="rect">
              <a:avLst/>
            </a:prstGeom>
            <a:solidFill>
              <a:schemeClr val="bg1"/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  <a:extLst>
              <a:ext uri="{AF507438-7753-43e0-B8FC-AC1667EBCBE1}">
                <a14:hiddenEffects xmlns:a14="http://schemas.microsoft.com/office/drawing/2010/main" xmlns="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 defTabSz="449263">
                <a:defRPr/>
              </a:pPr>
              <a:endParaRPr lang="en-US" dirty="0"/>
            </a:p>
          </p:txBody>
        </p:sp>
      </p:grpSp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/>
              <a:t>RF  POWER STATIONS</a:t>
            </a:r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17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pic>
        <p:nvPicPr>
          <p:cNvPr id="9" name="Picture 17">
            <a:extLst>
              <a:ext uri="{FF2B5EF4-FFF2-40B4-BE49-F238E27FC236}">
                <a16:creationId xmlns:a16="http://schemas.microsoft.com/office/drawing/2014/main" id="{5CD387D5-C3E5-9244-B447-BEAFA1328ED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72553" y="1449850"/>
            <a:ext cx="2916983" cy="33003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 Box 83">
            <a:extLst>
              <a:ext uri="{FF2B5EF4-FFF2-40B4-BE49-F238E27FC236}">
                <a16:creationId xmlns:a16="http://schemas.microsoft.com/office/drawing/2014/main" id="{379DB412-CF9A-8847-A84A-D7D0111D8AC5}"/>
              </a:ext>
            </a:extLst>
          </p:cNvPr>
          <p:cNvSpPr txBox="1">
            <a:spLocks noGrp="1" noChangeArrowheads="1"/>
          </p:cNvSpPr>
          <p:nvPr>
            <p:ph idx="1"/>
          </p:nvPr>
        </p:nvSpPr>
        <p:spPr bwMode="auto">
          <a:xfrm>
            <a:off x="268537" y="3457791"/>
            <a:ext cx="5156723" cy="1477328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/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0" indent="-324000">
              <a:spcBef>
                <a:spcPts val="600"/>
              </a:spcBef>
              <a:spcAft>
                <a:spcPts val="0"/>
              </a:spcAft>
              <a:buClrTx/>
              <a:buFont typeface="Wingdings" pitchFamily="2" charset="2"/>
              <a:buChar char="q"/>
              <a:defRPr/>
            </a:pPr>
            <a:r>
              <a:rPr lang="en-US" sz="1600" b="1" kern="0" dirty="0"/>
              <a:t>Each RFPS consists of:</a:t>
            </a:r>
          </a:p>
          <a:p>
            <a:pPr marL="400050" lvl="2">
              <a:spcBef>
                <a:spcPts val="600"/>
              </a:spcBef>
              <a:buClrTx/>
              <a:buFont typeface="Wingdings" pitchFamily="2" charset="2"/>
              <a:buChar char="q"/>
              <a:defRPr/>
            </a:pPr>
            <a:r>
              <a:rPr lang="en-US" sz="1600" b="1" i="0" dirty="0"/>
              <a:t>t</a:t>
            </a:r>
            <a:r>
              <a:rPr lang="en-US" sz="1600" b="1" i="0" kern="0" dirty="0"/>
              <a:t>wo equivalent transmitters with amplification chain composed by solid state preamplifier and a 200 kW tetrode amplifier;</a:t>
            </a:r>
          </a:p>
          <a:p>
            <a:pPr marL="400050" lvl="2">
              <a:spcBef>
                <a:spcPts val="600"/>
              </a:spcBef>
              <a:buClrTx/>
              <a:buFont typeface="Wingdings" pitchFamily="2" charset="2"/>
              <a:buChar char="q"/>
              <a:defRPr/>
            </a:pPr>
            <a:r>
              <a:rPr lang="en-US" sz="1600" b="1" i="0" dirty="0"/>
              <a:t>o</a:t>
            </a:r>
            <a:r>
              <a:rPr lang="en-US" sz="1600" b="1" i="0" kern="0" dirty="0"/>
              <a:t>ne Modulator to supply both  tetrodes.</a:t>
            </a:r>
          </a:p>
        </p:txBody>
      </p:sp>
      <p:pic>
        <p:nvPicPr>
          <p:cNvPr id="14" name="Picture 1">
            <a:extLst>
              <a:ext uri="{FF2B5EF4-FFF2-40B4-BE49-F238E27FC236}">
                <a16:creationId xmlns:a16="http://schemas.microsoft.com/office/drawing/2014/main" id="{F9B2D554-D25D-2A49-B47D-D9EBAFA16F0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544175" y="1115541"/>
            <a:ext cx="891799" cy="17198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5" name="Group 75">
            <a:extLst>
              <a:ext uri="{FF2B5EF4-FFF2-40B4-BE49-F238E27FC236}">
                <a16:creationId xmlns:a16="http://schemas.microsoft.com/office/drawing/2014/main" id="{1E78EEC7-B674-754E-85F7-7A8888625812}"/>
              </a:ext>
            </a:extLst>
          </p:cNvPr>
          <p:cNvGrpSpPr>
            <a:grpSpLocks noChangeAspect="1"/>
          </p:cNvGrpSpPr>
          <p:nvPr/>
        </p:nvGrpSpPr>
        <p:grpSpPr bwMode="auto">
          <a:xfrm>
            <a:off x="441248" y="1420254"/>
            <a:ext cx="4243065" cy="1662641"/>
            <a:chOff x="2145323" y="1951892"/>
            <a:chExt cx="6910754" cy="2708031"/>
          </a:xfrm>
        </p:grpSpPr>
        <p:pic>
          <p:nvPicPr>
            <p:cNvPr id="16" name="Picture 76">
              <a:extLst>
                <a:ext uri="{FF2B5EF4-FFF2-40B4-BE49-F238E27FC236}">
                  <a16:creationId xmlns:a16="http://schemas.microsoft.com/office/drawing/2014/main" id="{235511D2-789B-3F44-8127-8794A1C9EE5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96948" y="2186677"/>
              <a:ext cx="6607505" cy="2238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7" name="Frame 16">
              <a:extLst>
                <a:ext uri="{FF2B5EF4-FFF2-40B4-BE49-F238E27FC236}">
                  <a16:creationId xmlns:a16="http://schemas.microsoft.com/office/drawing/2014/main" id="{78F67B82-3FE2-444F-B3E5-5C637D4EE1E1}"/>
                </a:ext>
              </a:extLst>
            </p:cNvPr>
            <p:cNvSpPr/>
            <p:nvPr/>
          </p:nvSpPr>
          <p:spPr>
            <a:xfrm>
              <a:off x="2145323" y="1951892"/>
              <a:ext cx="6910754" cy="2708031"/>
            </a:xfrm>
            <a:prstGeom prst="frame">
              <a:avLst>
                <a:gd name="adj1" fmla="val 883"/>
              </a:avLst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dirty="0">
                <a:solidFill>
                  <a:schemeClr val="tx1"/>
                </a:solidFill>
              </a:endParaRPr>
            </a:p>
          </p:txBody>
        </p:sp>
      </p:grpSp>
      <p:sp>
        <p:nvSpPr>
          <p:cNvPr id="18" name="Text Box 83">
            <a:extLst>
              <a:ext uri="{FF2B5EF4-FFF2-40B4-BE49-F238E27FC236}">
                <a16:creationId xmlns:a16="http://schemas.microsoft.com/office/drawing/2014/main" id="{F4364EF0-E59C-E84E-ADD7-96AAB5E3C62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5187628"/>
            <a:ext cx="10080625" cy="107721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342900" indent="-3429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First couple of tetrodes TH595A FAT.</a:t>
            </a:r>
          </a:p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First RFPS in construction, to be tested by the end of the year. </a:t>
            </a:r>
          </a:p>
          <a:p>
            <a:pPr marL="285750" indent="-285750" algn="just">
              <a:spcBef>
                <a:spcPts val="0"/>
              </a:spcBef>
              <a:spcAft>
                <a:spcPts val="600"/>
              </a:spcAft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Completion of construction planned for end 2020.</a:t>
            </a:r>
          </a:p>
        </p:txBody>
      </p:sp>
    </p:spTree>
    <p:extLst>
      <p:ext uri="{BB962C8B-B14F-4D97-AF65-F5344CB8AC3E}">
        <p14:creationId xmlns:p14="http://schemas.microsoft.com/office/powerpoint/2010/main" val="1116788078"/>
      </p:ext>
    </p:extLst>
  </p:cSld>
  <p:clrMapOvr>
    <a:masterClrMapping/>
  </p:clrMapOvr>
  <p:transition spd="med">
    <p:fade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altLang="it-IT" b="1" dirty="0">
                <a:solidFill>
                  <a:schemeClr val="tx1"/>
                </a:solidFill>
              </a:rPr>
              <a:t>AIK 7.4 - WIRE SCANNER ACQUISITION SYSTEM</a:t>
            </a:r>
            <a:endParaRPr lang="it-IT" altLang="it-IT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18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5" name="Text Box 83">
            <a:extLst>
              <a:ext uri="{FF2B5EF4-FFF2-40B4-BE49-F238E27FC236}">
                <a16:creationId xmlns:a16="http://schemas.microsoft.com/office/drawing/2014/main" id="{A2A1E1C5-5066-1343-AA4F-0B4A69AD442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15541"/>
            <a:ext cx="10080625" cy="1200329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>
              <a:buClrTx/>
            </a:pPr>
            <a:r>
              <a:rPr lang="en-GB" b="1" dirty="0"/>
              <a:t>SCOPE:</a:t>
            </a:r>
            <a:r>
              <a:rPr lang="en-GB" altLang="it-IT" b="1" dirty="0"/>
              <a:t> provide the </a:t>
            </a:r>
            <a:r>
              <a:rPr lang="en-GB" b="1" dirty="0"/>
              <a:t>Wire Scanner acquisition system (custom developed HW modules and integrated COTS modules, including control and processing software running under EPICS)</a:t>
            </a:r>
          </a:p>
        </p:txBody>
      </p:sp>
      <p:sp>
        <p:nvSpPr>
          <p:cNvPr id="10" name="Text Box 83">
            <a:extLst>
              <a:ext uri="{FF2B5EF4-FFF2-40B4-BE49-F238E27FC236}">
                <a16:creationId xmlns:a16="http://schemas.microsoft.com/office/drawing/2014/main" id="{C87AB167-325A-5541-A6B8-389FA35891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79061" y="2904811"/>
            <a:ext cx="4466971" cy="2862322"/>
          </a:xfrm>
          <a:prstGeom prst="rect">
            <a:avLst/>
          </a:prstGeom>
          <a:solidFill>
            <a:srgbClr val="0068A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2857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buFont typeface="Wingdings" pitchFamily="2" charset="2"/>
              <a:buChar char="q"/>
            </a:pPr>
            <a:r>
              <a:rPr lang="en-GB" altLang="it-IT" sz="1800" dirty="0"/>
              <a:t>System composed of custom developed HW modules and of integrated COTS units, linked together by means of an EPICS control and processing software. </a:t>
            </a:r>
          </a:p>
          <a:p>
            <a:pPr>
              <a:buFont typeface="Wingdings" pitchFamily="2" charset="2"/>
              <a:buChar char="q"/>
            </a:pPr>
            <a:r>
              <a:rPr lang="en-GB" altLang="it-IT" sz="1800" dirty="0"/>
              <a:t>A total number of 11 WS station will be acquired.</a:t>
            </a:r>
          </a:p>
          <a:p>
            <a:pPr>
              <a:buFont typeface="Wingdings" pitchFamily="2" charset="2"/>
              <a:buChar char="q"/>
            </a:pPr>
            <a:r>
              <a:rPr lang="en-GB" altLang="it-IT" sz="1800" dirty="0"/>
              <a:t>A total number of 13 AFE modules, 9 OFE modules and a total of 22 BEs to be produced. </a:t>
            </a:r>
          </a:p>
        </p:txBody>
      </p:sp>
      <p:pic>
        <p:nvPicPr>
          <p:cNvPr id="11" name="Picture 1">
            <a:extLst>
              <a:ext uri="{FF2B5EF4-FFF2-40B4-BE49-F238E27FC236}">
                <a16:creationId xmlns:a16="http://schemas.microsoft.com/office/drawing/2014/main" id="{149D56A7-B95E-8C48-8974-0BAE0C5E786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784" y="3081296"/>
            <a:ext cx="4939996" cy="3219959"/>
          </a:xfrm>
          <a:prstGeom prst="rect">
            <a:avLst/>
          </a:prstGeom>
          <a:noFill/>
          <a:ln w="1587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29555229"/>
      </p:ext>
    </p:extLst>
  </p:cSld>
  <p:clrMapOvr>
    <a:masterClrMapping/>
  </p:clrMapOvr>
  <p:transition spd="med">
    <p:fade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GB" altLang="it-IT" b="1" dirty="0">
                <a:solidFill>
                  <a:schemeClr val="tx1"/>
                </a:solidFill>
              </a:rPr>
              <a:t>WIRE SCANNER ACQUISITION SYSTEM</a:t>
            </a:r>
            <a:endParaRPr lang="it-IT" altLang="it-IT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19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pic>
        <p:nvPicPr>
          <p:cNvPr id="10" name="Picture 6">
            <a:extLst>
              <a:ext uri="{FF2B5EF4-FFF2-40B4-BE49-F238E27FC236}">
                <a16:creationId xmlns:a16="http://schemas.microsoft.com/office/drawing/2014/main" id="{526C0DBC-ECD3-D847-8D25-2447537289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784" y="2841625"/>
            <a:ext cx="3970384" cy="24245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6">
            <a:extLst>
              <a:ext uri="{FF2B5EF4-FFF2-40B4-BE49-F238E27FC236}">
                <a16:creationId xmlns:a16="http://schemas.microsoft.com/office/drawing/2014/main" id="{5FF26C66-713B-2746-B177-612550512C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1240" y="4935669"/>
            <a:ext cx="2087835" cy="18077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3" name="Picture 7">
            <a:extLst>
              <a:ext uri="{FF2B5EF4-FFF2-40B4-BE49-F238E27FC236}">
                <a16:creationId xmlns:a16="http://schemas.microsoft.com/office/drawing/2014/main" id="{B60D5166-7697-2A40-A252-865C0BD599C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61624" y="2874584"/>
            <a:ext cx="4318957" cy="3239888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4" name="Picture 8">
            <a:extLst>
              <a:ext uri="{FF2B5EF4-FFF2-40B4-BE49-F238E27FC236}">
                <a16:creationId xmlns:a16="http://schemas.microsoft.com/office/drawing/2014/main" id="{ED7DE7CA-0FFF-F34B-AEA4-62EDB3FD834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6883" y="3116716"/>
            <a:ext cx="2088404" cy="1244460"/>
          </a:xfrm>
          <a:prstGeom prst="rect">
            <a:avLst/>
          </a:prstGeom>
          <a:noFill/>
          <a:ln w="50800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5">
            <a:extLst>
              <a:ext uri="{FF2B5EF4-FFF2-40B4-BE49-F238E27FC236}">
                <a16:creationId xmlns:a16="http://schemas.microsoft.com/office/drawing/2014/main" id="{A045623C-6511-3E42-B6E3-0F8CAA5937A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1337" y="5252007"/>
            <a:ext cx="3601810" cy="229133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55F8E6CA-43F1-724C-8315-F1BCFF17A346}"/>
              </a:ext>
            </a:extLst>
          </p:cNvPr>
          <p:cNvSpPr/>
          <p:nvPr/>
        </p:nvSpPr>
        <p:spPr>
          <a:xfrm>
            <a:off x="7762352" y="6393305"/>
            <a:ext cx="215454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solidFill>
                  <a:schemeClr val="tx1"/>
                </a:solidFill>
              </a:rPr>
              <a:t>Vertical Test in Lund</a:t>
            </a:r>
            <a:endParaRPr lang="en-US" b="1" i="1" dirty="0">
              <a:solidFill>
                <a:schemeClr val="tx1"/>
              </a:solidFill>
            </a:endParaRPr>
          </a:p>
        </p:txBody>
      </p:sp>
      <p:sp>
        <p:nvSpPr>
          <p:cNvPr id="12" name="Text Box 83">
            <a:extLst>
              <a:ext uri="{FF2B5EF4-FFF2-40B4-BE49-F238E27FC236}">
                <a16:creationId xmlns:a16="http://schemas.microsoft.com/office/drawing/2014/main" id="{57436909-27D5-E449-8C81-6CD7151BDB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7479" y="1311361"/>
            <a:ext cx="9431908" cy="147732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xtLst/>
        </p:spPr>
        <p:txBody>
          <a:bodyPr wrap="square">
            <a:spAutoFit/>
          </a:bodyPr>
          <a:lstStyle>
            <a:lvl1pPr marL="96838" indent="-15875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2pPr>
            <a:lvl3pPr marL="11430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3pPr>
            <a:lvl4pPr marL="16002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4pPr>
            <a:lvl5pPr marL="2057400" indent="-228600" eaLnBrk="0"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7675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defRPr sz="2400">
                <a:solidFill>
                  <a:schemeClr val="bg1"/>
                </a:solidFill>
                <a:latin typeface="Arial" charset="0"/>
                <a:ea typeface="ＭＳ Ｐゴシック" charset="0"/>
              </a:defRPr>
            </a:lvl9pPr>
          </a:lstStyle>
          <a:p>
            <a:pPr marL="285750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Design validated at CERN Linac 4 with real beam.</a:t>
            </a:r>
          </a:p>
          <a:p>
            <a:pPr marL="285750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CDR successfully held in April 2018.</a:t>
            </a:r>
          </a:p>
          <a:p>
            <a:pPr marL="285750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Successful vertical integration test end August 2018 in Lund.</a:t>
            </a:r>
          </a:p>
          <a:p>
            <a:pPr marL="285750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All AFE (and relative BE) delivered to LUND and succeed SAT</a:t>
            </a:r>
          </a:p>
          <a:p>
            <a:pPr marL="285750" indent="-285750">
              <a:buFont typeface="Wingdings" pitchFamily="2" charset="2"/>
              <a:buChar char="q"/>
              <a:defRPr/>
            </a:pPr>
            <a:r>
              <a:rPr lang="en-US" sz="1800" dirty="0">
                <a:solidFill>
                  <a:schemeClr val="tx1"/>
                </a:solidFill>
              </a:rPr>
              <a:t>OFE (and relative BE) in final phases of construction.</a:t>
            </a:r>
            <a:endParaRPr lang="it-IT" sz="18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99543328"/>
      </p:ext>
    </p:extLst>
  </p:cSld>
  <p:clrMapOvr>
    <a:masterClrMapping/>
  </p:clrMapOvr>
  <p:transition spd="med">
    <p:fade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96A0A9EA-6262-614D-9C36-D835B9D36FA5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952750" y="179388"/>
            <a:ext cx="6696075" cy="936625"/>
          </a:xfr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it-IT" altLang="it-IT" b="1" dirty="0" err="1"/>
              <a:t>Summary</a:t>
            </a:r>
            <a:endParaRPr lang="it-IT" altLang="it-IT" b="1" dirty="0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7E9EFBAD-C53B-074A-8171-90241C1C4EF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9791700" y="7078663"/>
            <a:ext cx="288925" cy="230187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7ABCB7EA-6100-364B-A1C0-5993C8F48804}" type="slidenum">
              <a:rPr lang="it-IT" altLang="it-IT" sz="1300" smtClean="0">
                <a:solidFill>
                  <a:srgbClr val="000000"/>
                </a:solidFill>
              </a:rPr>
              <a:pPr/>
              <a:t>20</a:t>
            </a:fld>
            <a:endParaRPr lang="it-IT" altLang="it-IT" sz="1300">
              <a:solidFill>
                <a:srgbClr val="000000"/>
              </a:solidFill>
            </a:endParaRPr>
          </a:p>
        </p:txBody>
      </p:sp>
      <p:sp>
        <p:nvSpPr>
          <p:cNvPr id="5" name="Text Box 83">
            <a:extLst>
              <a:ext uri="{FF2B5EF4-FFF2-40B4-BE49-F238E27FC236}">
                <a16:creationId xmlns:a16="http://schemas.microsoft.com/office/drawing/2014/main" id="{1904F310-6C1F-4C40-9B69-3D192AF8A8C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7337" y="1547589"/>
            <a:ext cx="9648825" cy="486287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txBody>
          <a:bodyPr>
            <a:spAutoFit/>
          </a:bodyPr>
          <a:lstStyle>
            <a:lvl1pPr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bg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marL="342900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Elettra Sincrotrone Trieste activities in full-speed.</a:t>
            </a:r>
          </a:p>
          <a:p>
            <a:pPr marL="342900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High attention given in all stages to documentation and quality aspects.</a:t>
            </a:r>
          </a:p>
          <a:p>
            <a:pPr eaLnBrk="1">
              <a:spcBef>
                <a:spcPts val="1200"/>
              </a:spcBef>
              <a:tabLst>
                <a:tab pos="2060575" algn="l"/>
              </a:tabLst>
              <a:defRPr/>
            </a:pPr>
            <a:endParaRPr lang="en-GB" sz="2000" dirty="0">
              <a:solidFill>
                <a:srgbClr val="000000"/>
              </a:solidFill>
            </a:endParaRPr>
          </a:p>
          <a:p>
            <a:pPr marL="342900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Installation WP still to be agreed:</a:t>
            </a:r>
          </a:p>
          <a:p>
            <a:pPr marL="1085850" lvl="1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Define technical contents, roles and responsibilities.</a:t>
            </a:r>
          </a:p>
          <a:p>
            <a:pPr marL="1085850" lvl="1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Clarify aspects related to personnel in Sweden.</a:t>
            </a:r>
          </a:p>
          <a:p>
            <a:pPr marL="1085850" lvl="1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Scheme:</a:t>
            </a:r>
          </a:p>
          <a:p>
            <a:pPr marL="1485900" lvl="2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Amendment agreement</a:t>
            </a:r>
          </a:p>
          <a:p>
            <a:pPr marL="1485900" lvl="2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Schedule</a:t>
            </a:r>
          </a:p>
          <a:p>
            <a:pPr marL="1485900" lvl="2" indent="-342900" eaLnBrk="1">
              <a:spcBef>
                <a:spcPts val="1200"/>
              </a:spcBef>
              <a:buFont typeface="Wingdings" pitchFamily="2" charset="2"/>
              <a:buChar char="q"/>
              <a:tabLst>
                <a:tab pos="2060575" algn="l"/>
              </a:tabLst>
              <a:defRPr/>
            </a:pPr>
            <a:r>
              <a:rPr lang="en-GB" sz="2000" dirty="0">
                <a:solidFill>
                  <a:srgbClr val="000000"/>
                </a:solidFill>
              </a:rPr>
              <a:t>“</a:t>
            </a:r>
            <a:r>
              <a:rPr lang="en-GB" sz="2000" dirty="0" err="1">
                <a:solidFill>
                  <a:srgbClr val="000000"/>
                </a:solidFill>
              </a:rPr>
              <a:t>Accordo</a:t>
            </a:r>
            <a:r>
              <a:rPr lang="en-GB" sz="2000" dirty="0">
                <a:solidFill>
                  <a:srgbClr val="000000"/>
                </a:solidFill>
              </a:rPr>
              <a:t> </a:t>
            </a:r>
            <a:r>
              <a:rPr lang="en-GB" sz="2000" dirty="0" err="1">
                <a:solidFill>
                  <a:srgbClr val="000000"/>
                </a:solidFill>
              </a:rPr>
              <a:t>Applicativo</a:t>
            </a:r>
            <a:r>
              <a:rPr lang="en-GB" sz="2000" dirty="0">
                <a:solidFill>
                  <a:srgbClr val="000000"/>
                </a:solidFill>
              </a:rPr>
              <a:t>”</a:t>
            </a:r>
          </a:p>
          <a:p>
            <a:pPr lvl="2" indent="0" eaLnBrk="1">
              <a:tabLst>
                <a:tab pos="2060575" algn="l"/>
              </a:tabLst>
              <a:defRPr/>
            </a:pPr>
            <a:endParaRPr lang="en-GB" sz="2000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7408773"/>
      </p:ext>
    </p:extLst>
  </p:cSld>
  <p:clrMapOvr>
    <a:masterClrMapping/>
  </p:clrMapOvr>
  <p:transition spd="med">
    <p:fade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egnaposto numero diapositiva 1">
            <a:extLst>
              <a:ext uri="{FF2B5EF4-FFF2-40B4-BE49-F238E27FC236}">
                <a16:creationId xmlns:a16="http://schemas.microsoft.com/office/drawing/2014/main" id="{706117B8-7513-6F43-A64D-51F5E13D0E9D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447675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446088" algn="l"/>
                <a:tab pos="895350" algn="l"/>
                <a:tab pos="1344613" algn="l"/>
                <a:tab pos="1793875" algn="l"/>
                <a:tab pos="2243138" algn="l"/>
                <a:tab pos="2692400" algn="l"/>
                <a:tab pos="3141663" algn="l"/>
                <a:tab pos="3590925" algn="l"/>
                <a:tab pos="4040188" algn="l"/>
                <a:tab pos="4489450" algn="l"/>
                <a:tab pos="4938713" algn="l"/>
                <a:tab pos="5387975" algn="l"/>
                <a:tab pos="5837238" algn="l"/>
                <a:tab pos="6286500" algn="l"/>
                <a:tab pos="6735763" algn="l"/>
                <a:tab pos="7185025" algn="l"/>
                <a:tab pos="7634288" algn="l"/>
                <a:tab pos="8083550" algn="l"/>
                <a:tab pos="8532813" algn="l"/>
                <a:tab pos="8982075" algn="l"/>
              </a:tabLst>
              <a:defRPr sz="2400">
                <a:solidFill>
                  <a:schemeClr val="bg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395CD755-6177-D24C-8D5B-C0D1A9680AF3}" type="slidenum">
              <a:rPr lang="it-IT" altLang="it-IT" sz="1300" smtClean="0">
                <a:solidFill>
                  <a:srgbClr val="000000"/>
                </a:solidFill>
              </a:rPr>
              <a:pPr/>
              <a:t>21</a:t>
            </a:fld>
            <a:endParaRPr lang="it-IT" altLang="it-IT" sz="1300">
              <a:solidFill>
                <a:srgbClr val="000000"/>
              </a:solidFill>
            </a:endParaRPr>
          </a:p>
        </p:txBody>
      </p:sp>
    </p:spTree>
  </p:cSld>
  <p:clrMapOvr>
    <a:masterClrMapping/>
  </p:clrMapOvr>
  <p:transition spd="med">
    <p:fade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>
    <p:fade/>
  </p:transition>
</p:sld>
</file>

<file path=ppt/theme/theme1.xml><?xml version="1.0" encoding="utf-8"?>
<a:theme xmlns:a="http://schemas.openxmlformats.org/drawingml/2006/main" name="Elettra Sincrotrone Trieste_Template Slides E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o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49263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100000"/>
          <a:buFont typeface="Times New Roman" charset="0"/>
          <a:buNone/>
          <a:tabLst/>
          <a:defRPr kumimoji="0" lang="en-GB" sz="2400" b="0" i="0" u="none" strike="noStrike" cap="none" normalizeH="0" baseline="0">
            <a:ln>
              <a:noFill/>
            </a:ln>
            <a:solidFill>
              <a:schemeClr val="bg1"/>
            </a:solidFill>
            <a:effectLst/>
            <a:latin typeface="Arial" charset="0"/>
            <a:ea typeface="ＭＳ Ｐゴシック" charset="0"/>
            <a:cs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49263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100000"/>
          <a:buFont typeface="Times New Roman" charset="0"/>
          <a:buNone/>
          <a:tabLst/>
          <a:defRPr kumimoji="0" lang="en-GB" sz="2400" b="0" i="0" u="none" strike="noStrike" cap="none" normalizeH="0" baseline="0">
            <a:ln>
              <a:noFill/>
            </a:ln>
            <a:solidFill>
              <a:schemeClr val="bg1"/>
            </a:solidFill>
            <a:effectLst/>
            <a:latin typeface="Arial" charset="0"/>
            <a:ea typeface="ＭＳ Ｐゴシック" charset="0"/>
            <a:cs typeface="ＭＳ Ｐゴシック" charset="0"/>
          </a:defRPr>
        </a:defPPr>
      </a:lstStyle>
    </a:lnDef>
  </a:objectDefaults>
  <a:extraClrSchemeLst>
    <a:extraClrScheme>
      <a:clrScheme name="Office Them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GECI-TMP-24-rev00UK</Template>
  <TotalTime>1566</TotalTime>
  <Words>3003</Words>
  <Application>Microsoft Macintosh PowerPoint</Application>
  <PresentationFormat>Custom</PresentationFormat>
  <Paragraphs>570</Paragraphs>
  <Slides>22</Slides>
  <Notes>22</Notes>
  <HiddenSlides>0</HiddenSlides>
  <MMClips>0</MMClips>
  <ScaleCrop>false</ScaleCrop>
  <HeadingPairs>
    <vt:vector size="8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33" baseType="lpstr">
      <vt:lpstr>ＭＳ Ｐゴシック</vt:lpstr>
      <vt:lpstr>ＭＳ Ｐゴシック</vt:lpstr>
      <vt:lpstr>Arial</vt:lpstr>
      <vt:lpstr>Calibri</vt:lpstr>
      <vt:lpstr>Gill Sans</vt:lpstr>
      <vt:lpstr>Lucida Grande</vt:lpstr>
      <vt:lpstr>Times</vt:lpstr>
      <vt:lpstr>Times New Roman</vt:lpstr>
      <vt:lpstr>Wingdings</vt:lpstr>
      <vt:lpstr>Elettra Sincrotrone Trieste_Template Slides ENG</vt:lpstr>
      <vt:lpstr>Document</vt:lpstr>
      <vt:lpstr>PowerPoint Presentation</vt:lpstr>
      <vt:lpstr> ELETTRA SINCROTRONE TRIESTE IK CONTRIBUTIONS TO ESS   MEETING ESS – ELETTRA Elettra Sincrotrone Trieste, October 14-15,  2019</vt:lpstr>
      <vt:lpstr>Elettra – Sincrotrone Trieste S.C.p.A.</vt:lpstr>
      <vt:lpstr>Elettra at a glance</vt:lpstr>
      <vt:lpstr>Italy for ESS</vt:lpstr>
      <vt:lpstr>Elettra for ESS</vt:lpstr>
      <vt:lpstr>Trilateral Agreements</vt:lpstr>
      <vt:lpstr>Elettra Organization for ESS Activities</vt:lpstr>
      <vt:lpstr>WP Management</vt:lpstr>
      <vt:lpstr>AIK 2.1 - MAGNETS</vt:lpstr>
      <vt:lpstr>MAGNETS: Q5, Q6, Q7 AND C5, C6</vt:lpstr>
      <vt:lpstr>MAGNETS: D1, Q8 and C8</vt:lpstr>
      <vt:lpstr>AIK 17.2 - POWER CONVERTERS</vt:lpstr>
      <vt:lpstr>POWER CONVERTERS FOR QUADRUPOLES AND DIPOLES</vt:lpstr>
      <vt:lpstr>POWER CONVERTERS FOR CORRECTORS</vt:lpstr>
      <vt:lpstr>AIK 17.7- SPOKE CAVITIES RF POWER STATIONS</vt:lpstr>
      <vt:lpstr>RF  POWER STATIONS</vt:lpstr>
      <vt:lpstr>AIK 7.4 - WIRE SCANNER ACQUISITION SYSTEM</vt:lpstr>
      <vt:lpstr>WIRE SCANNER ACQUISITION SYSTEM</vt:lpstr>
      <vt:lpstr>Summary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Presentazione standard di PowerPoint</dc:title>
  <dc:creator>nicoletta guidi</dc:creator>
  <cp:lastModifiedBy>Alessandro Fabris</cp:lastModifiedBy>
  <cp:revision>205</cp:revision>
  <cp:lastPrinted>2015-12-09T13:35:49Z</cp:lastPrinted>
  <dcterms:created xsi:type="dcterms:W3CDTF">2015-12-09T11:23:36Z</dcterms:created>
  <dcterms:modified xsi:type="dcterms:W3CDTF">2019-10-14T09:32:43Z</dcterms:modified>
</cp:coreProperties>
</file>