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1"/>
  </p:notesMasterIdLst>
  <p:sldIdLst>
    <p:sldId id="256" r:id="rId3"/>
    <p:sldId id="257" r:id="rId4"/>
    <p:sldId id="343" r:id="rId5"/>
    <p:sldId id="741" r:id="rId6"/>
    <p:sldId id="311" r:id="rId7"/>
    <p:sldId id="312" r:id="rId8"/>
    <p:sldId id="314" r:id="rId9"/>
    <p:sldId id="315" r:id="rId10"/>
    <p:sldId id="313" r:id="rId11"/>
    <p:sldId id="276" r:id="rId12"/>
    <p:sldId id="316" r:id="rId13"/>
    <p:sldId id="330" r:id="rId14"/>
    <p:sldId id="748" r:id="rId15"/>
    <p:sldId id="261" r:id="rId16"/>
    <p:sldId id="324" r:id="rId17"/>
    <p:sldId id="282" r:id="rId18"/>
    <p:sldId id="319" r:id="rId19"/>
    <p:sldId id="292" r:id="rId20"/>
    <p:sldId id="744" r:id="rId21"/>
    <p:sldId id="745" r:id="rId22"/>
    <p:sldId id="346" r:id="rId23"/>
    <p:sldId id="347" r:id="rId24"/>
    <p:sldId id="351" r:id="rId25"/>
    <p:sldId id="354" r:id="rId26"/>
    <p:sldId id="747" r:id="rId27"/>
    <p:sldId id="349" r:id="rId28"/>
    <p:sldId id="353" r:id="rId29"/>
    <p:sldId id="350" r:id="rId30"/>
    <p:sldId id="364" r:id="rId31"/>
    <p:sldId id="348" r:id="rId32"/>
    <p:sldId id="294" r:id="rId33"/>
    <p:sldId id="344" r:id="rId34"/>
    <p:sldId id="327" r:id="rId35"/>
    <p:sldId id="328" r:id="rId36"/>
    <p:sldId id="293" r:id="rId37"/>
    <p:sldId id="746" r:id="rId38"/>
    <p:sldId id="308" r:id="rId39"/>
    <p:sldId id="749" r:id="rId40"/>
    <p:sldId id="362" r:id="rId41"/>
    <p:sldId id="361" r:id="rId42"/>
    <p:sldId id="363" r:id="rId43"/>
    <p:sldId id="296" r:id="rId44"/>
    <p:sldId id="297" r:id="rId45"/>
    <p:sldId id="299" r:id="rId46"/>
    <p:sldId id="352" r:id="rId47"/>
    <p:sldId id="304" r:id="rId48"/>
    <p:sldId id="291" r:id="rId49"/>
    <p:sldId id="280" r:id="rId50"/>
  </p:sldIdLst>
  <p:sldSz cx="12801600" cy="9601200" type="A3"/>
  <p:notesSz cx="6858000" cy="9144000"/>
  <p:defaultTextStyle>
    <a:defPPr>
      <a:defRPr lang="en-US"/>
    </a:defPPr>
    <a:lvl1pPr marL="0" algn="l" defTabSz="6400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03" algn="l" defTabSz="6400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006" algn="l" defTabSz="6400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009" algn="l" defTabSz="6400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013" algn="l" defTabSz="6400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016" algn="l" defTabSz="6400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019" algn="l" defTabSz="6400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022" algn="l" defTabSz="6400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025" algn="l" defTabSz="640003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 scaleToFitPaper="1"/>
  <p:clrMru>
    <a:srgbClr val="00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92"/>
    <p:restoredTop sz="80325" autoAdjust="0"/>
  </p:normalViewPr>
  <p:slideViewPr>
    <p:cSldViewPr snapToGrid="0" snapToObjects="1">
      <p:cViewPr varScale="1">
        <p:scale>
          <a:sx n="130" d="100"/>
          <a:sy n="130" d="100"/>
        </p:scale>
        <p:origin x="4600" y="200"/>
      </p:cViewPr>
      <p:guideLst>
        <p:guide orient="horz" pos="302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78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79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E196ED8-1FC7-40F7-B8C5-4DADC600CCC5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571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00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40003" algn="l" defTabSz="6400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80006" algn="l" defTabSz="6400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20009" algn="l" defTabSz="6400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60013" algn="l" defTabSz="6400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00016" algn="l" defTabSz="6400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40019" algn="l" defTabSz="6400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80022" algn="l" defTabSz="6400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20025" algn="l" defTabSz="6400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3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</a:t>
            </a:r>
            <a:r>
              <a:rPr lang="en-US" baseline="0" dirty="0"/>
              <a:t> shows an overview of our current system architecture.</a:t>
            </a:r>
          </a:p>
          <a:p>
            <a:r>
              <a:rPr lang="en-US" baseline="0" dirty="0"/>
              <a:t>The Motion Control algorithms then links to the open source EtherCAT master from </a:t>
            </a:r>
            <a:r>
              <a:rPr lang="en-US" baseline="0" dirty="0" err="1"/>
              <a:t>Etherlab</a:t>
            </a:r>
            <a:r>
              <a:rPr lang="en-US" baseline="0" dirty="0"/>
              <a:t>. </a:t>
            </a:r>
          </a:p>
          <a:p>
            <a:r>
              <a:rPr lang="en-US" baseline="0" dirty="0"/>
              <a:t>The EtherCAT master is used for configuring the </a:t>
            </a:r>
            <a:r>
              <a:rPr lang="en-US" baseline="0" dirty="0" err="1"/>
              <a:t>ethercat</a:t>
            </a:r>
            <a:r>
              <a:rPr lang="en-US" baseline="0" dirty="0"/>
              <a:t> bus and sending/</a:t>
            </a:r>
            <a:r>
              <a:rPr lang="en-US" baseline="0" dirty="0" err="1"/>
              <a:t>reciving</a:t>
            </a:r>
            <a:r>
              <a:rPr lang="en-US" baseline="0" dirty="0"/>
              <a:t> data from EtherCAT slaves. Typical slaves could be drives (stepper BLCD, pulse direction, analog or digital data)</a:t>
            </a:r>
          </a:p>
          <a:p>
            <a:r>
              <a:rPr lang="en-US" baseline="0" dirty="0"/>
              <a:t>All </a:t>
            </a:r>
            <a:r>
              <a:rPr lang="en-US" baseline="0" dirty="0" err="1"/>
              <a:t>softwares</a:t>
            </a:r>
            <a:r>
              <a:rPr lang="en-US" baseline="0" dirty="0"/>
              <a:t> in the controller is open source EPCIS, drivers, ECMC and </a:t>
            </a:r>
            <a:r>
              <a:rPr lang="en-US" baseline="0" dirty="0" err="1"/>
              <a:t>etherlab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45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shows ECMC architecture.</a:t>
            </a:r>
          </a:p>
          <a:p>
            <a:r>
              <a:rPr lang="en-US" dirty="0"/>
              <a:t>ECMC is integrated into EPICS using </a:t>
            </a:r>
            <a:r>
              <a:rPr lang="en-US" dirty="0" err="1"/>
              <a:t>asynportdriver</a:t>
            </a:r>
            <a:r>
              <a:rPr lang="en-US" dirty="0"/>
              <a:t> base class which is part if the </a:t>
            </a:r>
            <a:r>
              <a:rPr lang="en-US" dirty="0" err="1"/>
              <a:t>asyn</a:t>
            </a:r>
            <a:r>
              <a:rPr lang="en-US" dirty="0"/>
              <a:t> framework. </a:t>
            </a:r>
          </a:p>
          <a:p>
            <a:r>
              <a:rPr lang="en-US" dirty="0"/>
              <a:t>Configuration is made through the </a:t>
            </a:r>
            <a:r>
              <a:rPr lang="en-US" dirty="0" err="1"/>
              <a:t>ioc</a:t>
            </a:r>
            <a:r>
              <a:rPr lang="en-US" dirty="0"/>
              <a:t> shell command </a:t>
            </a:r>
            <a:r>
              <a:rPr lang="en-US" dirty="0" err="1"/>
              <a:t>ecmcConfiOrDie</a:t>
            </a:r>
            <a:r>
              <a:rPr lang="en-US" dirty="0"/>
              <a:t>(). This command I communicating to </a:t>
            </a:r>
            <a:r>
              <a:rPr lang="en-US" dirty="0" err="1"/>
              <a:t>ecmc</a:t>
            </a:r>
            <a:r>
              <a:rPr lang="en-US" dirty="0"/>
              <a:t> through the </a:t>
            </a:r>
            <a:r>
              <a:rPr lang="en-US" dirty="0" err="1"/>
              <a:t>asyn</a:t>
            </a:r>
            <a:r>
              <a:rPr lang="en-US" dirty="0"/>
              <a:t> octet if which forwards the commands to a command parser. The command parser then reads/writes the setting according to the current command.</a:t>
            </a:r>
          </a:p>
          <a:p>
            <a:r>
              <a:rPr lang="en-US" dirty="0"/>
              <a:t>Motor record is also using the </a:t>
            </a:r>
            <a:r>
              <a:rPr lang="en-US" dirty="0" err="1"/>
              <a:t>asynoctet</a:t>
            </a:r>
            <a:r>
              <a:rPr lang="en-US" dirty="0"/>
              <a:t> interface and command parser.</a:t>
            </a:r>
          </a:p>
          <a:p>
            <a:r>
              <a:rPr lang="en-US" dirty="0"/>
              <a:t>All other EPICS record types are communicating to </a:t>
            </a:r>
            <a:r>
              <a:rPr lang="en-US" dirty="0" err="1"/>
              <a:t>ecmc</a:t>
            </a:r>
            <a:r>
              <a:rPr lang="en-US" dirty="0"/>
              <a:t> through the standard dedicated </a:t>
            </a:r>
            <a:r>
              <a:rPr lang="en-US" dirty="0" err="1"/>
              <a:t>asyn</a:t>
            </a:r>
            <a:r>
              <a:rPr lang="en-US" dirty="0"/>
              <a:t> interfaces for the different data types (also arrays and I/O </a:t>
            </a:r>
            <a:r>
              <a:rPr lang="en-US" dirty="0" err="1"/>
              <a:t>intr</a:t>
            </a:r>
            <a:r>
              <a:rPr lang="en-US" dirty="0"/>
              <a:t>).</a:t>
            </a:r>
          </a:p>
          <a:p>
            <a:r>
              <a:rPr lang="en-US" dirty="0"/>
              <a:t>ECMC holds a copy of the current process image to where the axis-and plc objects and </a:t>
            </a:r>
            <a:r>
              <a:rPr lang="en-US" dirty="0" err="1"/>
              <a:t>epicsrecords</a:t>
            </a:r>
            <a:r>
              <a:rPr lang="en-US" dirty="0"/>
              <a:t> can read and write to.</a:t>
            </a:r>
          </a:p>
          <a:p>
            <a:r>
              <a:rPr lang="en-US" dirty="0"/>
              <a:t>The process image is updated (read and write) through a user space interface supplied by the </a:t>
            </a:r>
            <a:r>
              <a:rPr lang="en-US" dirty="0" err="1"/>
              <a:t>etherlab</a:t>
            </a:r>
            <a:r>
              <a:rPr lang="en-US" dirty="0"/>
              <a:t> master.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94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25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I said,</a:t>
            </a:r>
            <a:r>
              <a:rPr lang="en-US" baseline="0" dirty="0"/>
              <a:t> the axis object links and executes certain other objects like Encoder, trajectory, PID-control, monitor and Drive.</a:t>
            </a:r>
          </a:p>
          <a:p>
            <a:r>
              <a:rPr lang="en-US" baseline="0" dirty="0"/>
              <a:t>The encoder typically links to an analog input value from a slave. Could be an encoder, analog input or any input.</a:t>
            </a:r>
          </a:p>
          <a:p>
            <a:r>
              <a:rPr lang="en-US" baseline="0" dirty="0"/>
              <a:t>The Trajectory object generates trajectory </a:t>
            </a:r>
            <a:r>
              <a:rPr lang="en-US" baseline="0" dirty="0" err="1"/>
              <a:t>setpoints</a:t>
            </a:r>
            <a:r>
              <a:rPr lang="en-US" baseline="0" dirty="0"/>
              <a:t> for the motion.</a:t>
            </a:r>
          </a:p>
          <a:p>
            <a:r>
              <a:rPr lang="en-US" baseline="0" dirty="0"/>
              <a:t>The PID- controller controls based on the error between the trajectory generated </a:t>
            </a:r>
            <a:r>
              <a:rPr lang="en-US" baseline="0" dirty="0" err="1"/>
              <a:t>setpoint</a:t>
            </a:r>
            <a:r>
              <a:rPr lang="en-US" baseline="0" dirty="0"/>
              <a:t> and the actual value from the encoder object.</a:t>
            </a:r>
          </a:p>
          <a:p>
            <a:r>
              <a:rPr lang="en-US" baseline="0" dirty="0"/>
              <a:t>The  monitor object monitors the motion and the drive links to an output value of a slave. Could be a stepper module or </a:t>
            </a:r>
            <a:r>
              <a:rPr lang="en-US" baseline="0" dirty="0" err="1"/>
              <a:t>analogoutput</a:t>
            </a:r>
            <a:r>
              <a:rPr lang="en-US" baseline="0" dirty="0"/>
              <a:t>, pulse direction. </a:t>
            </a:r>
          </a:p>
          <a:p>
            <a:r>
              <a:rPr lang="en-US" baseline="0" dirty="0"/>
              <a:t>Different versions of axis object have been implemented: Normal, Virtual, Encoder, Trajectory.</a:t>
            </a:r>
          </a:p>
          <a:p>
            <a:r>
              <a:rPr lang="en-US" baseline="0" dirty="0"/>
              <a:t>Each axis also have a dedicated PLC object allocated that could be used for synchronizations and other tasks. Will talk later about that..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10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853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Later also CCDB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3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ater</a:t>
            </a:r>
            <a:r>
              <a:rPr lang="en-US" dirty="0"/>
              <a:t> also CCDB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3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3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1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3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1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cs typeface="DejaVu Sans" charset="0"/>
              </a:rPr>
              <a:t>	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45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11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cs typeface="DejaVu Sans" charset="0"/>
              </a:rPr>
              <a:t>					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12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cs typeface="DejaVu Sans" charset="0"/>
              </a:rPr>
              <a:t>					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16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cs typeface="DejaVu Sans" charset="0"/>
              </a:rPr>
              <a:t>					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25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cs typeface="DejaVu Sans" charset="0"/>
              </a:rPr>
              <a:t>					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91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cs typeface="DejaVu Sans" charset="0"/>
              </a:rPr>
              <a:t>					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40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cs typeface="DejaVu Sans" charset="0"/>
              </a:rPr>
              <a:t>					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293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cs typeface="DejaVu Sans" charset="0"/>
              </a:rPr>
              <a:t>					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212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53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x-none" dirty="0"/>
              <a:t>Will focus on the talk on motion functionalities</a:t>
            </a:r>
            <a:endParaRPr dirty="0"/>
          </a:p>
        </p:txBody>
      </p:sp>
      <p:sp>
        <p:nvSpPr>
          <p:cNvPr id="48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BEFC357-1055-4C21-BB40-E3510F3D9D39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0740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Encoder axis could be a timing system</a:t>
            </a:r>
          </a:p>
          <a:p>
            <a:endParaRPr lang="en-US" baseline="0" dirty="0"/>
          </a:p>
          <a:p>
            <a:r>
              <a:rPr lang="en-US" dirty="0"/>
              <a:t>Future ideas:</a:t>
            </a:r>
          </a:p>
          <a:p>
            <a:r>
              <a:rPr lang="en-US" dirty="0"/>
              <a:t>Axis group..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41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628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FF90E13B-8D95-6049-B393-CCAC902A702B}" type="slidenum">
              <a:rPr lang="en-US" sz="1400">
                <a:latin typeface="Times New Roman" charset="0"/>
              </a:rPr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40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F340F85C-7D09-C341-803A-8BCDACC660DE}" type="slidenum">
              <a:rPr lang="en-US" sz="1400">
                <a:latin typeface="Times New Roman" charset="0"/>
              </a:rPr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06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  <a:cs typeface="DejaVu Sans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F340F85C-7D09-C341-803A-8BCDACC660DE}" type="slidenum">
              <a:rPr lang="en-US" sz="1400">
                <a:latin typeface="Times New Roman" charset="0"/>
              </a:rPr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413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91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49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643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21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 </a:t>
            </a:r>
            <a:r>
              <a:rPr lang="sv-SE" sz="14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sv-SE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sv-SE" sz="14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accc</a:t>
            </a:r>
            <a:r>
              <a:rPr lang="sv-SE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840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21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6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Normally in a motion system you have these control loops.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66507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21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5211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5mm/s , 60mm/rev, 200 steps/rev=&gt; 16.66666Hzfull step </a:t>
            </a:r>
            <a:r>
              <a:rPr lang="sv-SE" sz="14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</a:t>
            </a:r>
            <a:endParaRPr lang="sv-SE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245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04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800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600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cs typeface="DejaVu Sans" charset="0"/>
              </a:rPr>
              <a:t>					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621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  <a:cs typeface="DejaVu Sans" charset="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fld id="{5F905154-A959-314D-9C23-E9743B4EC695}" type="slidenum">
              <a:rPr lang="en-US" sz="1400">
                <a:latin typeface="Times New Roman" charset="0"/>
              </a:rPr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51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36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E196ED8-1FC7-40F7-B8C5-4DADC600CCC5}" type="slidenum">
              <a:rPr lang="en-US" sz="1400" smtClean="0">
                <a:latin typeface="Times New Roman"/>
              </a:r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Cascaded loops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696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</a:t>
            </a:r>
            <a:r>
              <a:rPr lang="en-US" baseline="0" dirty="0"/>
              <a:t> for good tracking (small following error)</a:t>
            </a:r>
          </a:p>
          <a:p>
            <a:r>
              <a:rPr lang="en-US" baseline="0" dirty="0"/>
              <a:t>Picture show trajectory in position, </a:t>
            </a:r>
            <a:r>
              <a:rPr lang="en-US" baseline="0" dirty="0" err="1"/>
              <a:t>veloccity</a:t>
            </a:r>
            <a:r>
              <a:rPr lang="en-US" baseline="0" dirty="0"/>
              <a:t>, </a:t>
            </a:r>
            <a:r>
              <a:rPr lang="en-US" baseline="0" dirty="0" err="1"/>
              <a:t>acc</a:t>
            </a:r>
            <a:r>
              <a:rPr lang="en-US" baseline="0" dirty="0"/>
              <a:t>, jerk</a:t>
            </a:r>
          </a:p>
          <a:p>
            <a:r>
              <a:rPr lang="en-US" baseline="0" dirty="0"/>
              <a:t>Since this is the </a:t>
            </a:r>
            <a:r>
              <a:rPr lang="en-US" baseline="0" dirty="0" err="1"/>
              <a:t>setoiunts</a:t>
            </a:r>
            <a:r>
              <a:rPr lang="en-US" baseline="0" dirty="0"/>
              <a:t> </a:t>
            </a:r>
            <a:r>
              <a:rPr lang="en-US" baseline="0" dirty="0" err="1"/>
              <a:t>ofcource</a:t>
            </a:r>
            <a:r>
              <a:rPr lang="en-US" baseline="0" dirty="0"/>
              <a:t> this information is valuable and should be fed forward. Different for different drives. However the top one is most </a:t>
            </a:r>
            <a:r>
              <a:rPr lang="en-US" baseline="0" dirty="0" err="1"/>
              <a:t>imortant</a:t>
            </a:r>
            <a:r>
              <a:rPr lang="en-US" baseline="0" dirty="0"/>
              <a:t> and can be used for most drives.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755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Trajectory</a:t>
            </a:r>
            <a:r>
              <a:rPr lang="en-US" baseline="0" dirty="0"/>
              <a:t> in order to guide motion.</a:t>
            </a:r>
          </a:p>
          <a:p>
            <a:r>
              <a:rPr lang="en-US" baseline="0" dirty="0"/>
              <a:t>Since we know the </a:t>
            </a:r>
            <a:r>
              <a:rPr lang="en-US" baseline="0" dirty="0" err="1"/>
              <a:t>trajectiry</a:t>
            </a:r>
            <a:r>
              <a:rPr lang="en-US" baseline="0" dirty="0"/>
              <a:t> we can also </a:t>
            </a:r>
            <a:r>
              <a:rPr lang="en-US" baseline="0" dirty="0" err="1"/>
              <a:t>feedforward</a:t>
            </a:r>
            <a:r>
              <a:rPr lang="en-US" baseline="0" dirty="0"/>
              <a:t> the velocity (differentiation of position)</a:t>
            </a:r>
          </a:p>
          <a:p>
            <a:r>
              <a:rPr lang="en-US" baseline="0" dirty="0"/>
              <a:t>Main part will be handles by </a:t>
            </a:r>
            <a:r>
              <a:rPr lang="en-US" baseline="0" dirty="0" err="1"/>
              <a:t>ff</a:t>
            </a:r>
            <a:r>
              <a:rPr lang="en-US" baseline="0" dirty="0"/>
              <a:t> but the world is not ideal so the position controller is needed to handle small error.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5089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</a:t>
            </a:r>
            <a:r>
              <a:rPr lang="en-US" baseline="0" dirty="0"/>
              <a:t> EtherCAT hardware it looks like this..</a:t>
            </a:r>
          </a:p>
          <a:p>
            <a:endParaRPr lang="en-US" baseline="0" dirty="0"/>
          </a:p>
          <a:p>
            <a:r>
              <a:rPr lang="en-US" baseline="0" dirty="0"/>
              <a:t>VELOCITY MODE is what we use right now. This can change..</a:t>
            </a:r>
          </a:p>
          <a:p>
            <a:r>
              <a:rPr lang="en-US" baseline="0" dirty="0"/>
              <a:t>Why velocity? Very generic. Feedback from different terminals.</a:t>
            </a:r>
          </a:p>
          <a:p>
            <a:endParaRPr lang="en-US" baseline="0" dirty="0"/>
          </a:p>
          <a:p>
            <a:endParaRPr lang="en-US" dirty="0"/>
          </a:p>
          <a:p>
            <a:r>
              <a:rPr lang="en-US" dirty="0"/>
              <a:t>Also position interface.. Where </a:t>
            </a:r>
            <a:r>
              <a:rPr lang="en-US" dirty="0" err="1"/>
              <a:t>traj</a:t>
            </a:r>
            <a:r>
              <a:rPr lang="en-US" dirty="0"/>
              <a:t> is made in card!</a:t>
            </a:r>
            <a:r>
              <a:rPr lang="en-US" baseline="0" dirty="0"/>
              <a:t> Good for open loop..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071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100" b="1" dirty="0" err="1">
                <a:latin typeface="Arial"/>
              </a:rPr>
              <a:t>Abbrevation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z="1100" b="1" dirty="0">
                <a:latin typeface="Arial"/>
              </a:rPr>
              <a:t>General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dirty="0">
                <a:latin typeface="Arial"/>
              </a:rPr>
              <a:t>	Released 2004 (stable standard from the beginning=&gt; hardware from 2004 is still compliant)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dirty="0">
                <a:latin typeface="Arial"/>
              </a:rPr>
              <a:t>	Opened up and maintained by </a:t>
            </a:r>
            <a:r>
              <a:rPr lang="en-US" sz="1100" dirty="0" err="1">
                <a:latin typeface="Arial"/>
              </a:rPr>
              <a:t>EtherCat</a:t>
            </a:r>
            <a:r>
              <a:rPr lang="en-US" sz="1100" dirty="0">
                <a:latin typeface="Arial"/>
              </a:rPr>
              <a:t> Technology Group (</a:t>
            </a:r>
            <a:r>
              <a:rPr lang="en-US" sz="1100" u="sng" dirty="0" err="1">
                <a:solidFill>
                  <a:srgbClr val="000000"/>
                </a:solidFill>
                <a:latin typeface="Arial"/>
              </a:rPr>
              <a:t>www.ethercat.org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)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	10 year old standard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b="1" dirty="0">
                <a:solidFill>
                  <a:srgbClr val="000000"/>
                </a:solidFill>
                <a:latin typeface="Arial"/>
              </a:rPr>
              <a:t>Commercial and open source masters: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	Commercial: Beckhoff, ABB, </a:t>
            </a:r>
            <a:r>
              <a:rPr lang="en-US" sz="1100" dirty="0" err="1">
                <a:solidFill>
                  <a:srgbClr val="000000"/>
                </a:solidFill>
                <a:latin typeface="Arial"/>
              </a:rPr>
              <a:t>Aerotech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Arial"/>
              </a:rPr>
              <a:t>Vipa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, Omron (at least 100 suppliers)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	Open Source: </a:t>
            </a:r>
            <a:r>
              <a:rPr lang="en-US" sz="1100" dirty="0" err="1">
                <a:solidFill>
                  <a:srgbClr val="000000"/>
                </a:solidFill>
                <a:latin typeface="Arial"/>
              </a:rPr>
              <a:t>EtherLab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, SOEM (Simple Open </a:t>
            </a:r>
            <a:r>
              <a:rPr lang="en-US" sz="1100" dirty="0" err="1">
                <a:solidFill>
                  <a:srgbClr val="000000"/>
                </a:solidFill>
                <a:latin typeface="Arial"/>
              </a:rPr>
              <a:t>EtherCat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 Master)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b="1" dirty="0" err="1">
                <a:solidFill>
                  <a:srgbClr val="000000"/>
                </a:solidFill>
                <a:latin typeface="Arial"/>
              </a:rPr>
              <a:t>Topoligies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: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	Line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	Star (hot swap </a:t>
            </a:r>
            <a:r>
              <a:rPr lang="en-US" sz="1100" dirty="0" err="1">
                <a:solidFill>
                  <a:srgbClr val="000000"/>
                </a:solidFill>
                <a:latin typeface="Arial"/>
              </a:rPr>
              <a:t>fuctionality</a:t>
            </a:r>
            <a:r>
              <a:rPr lang="en-US" sz="1100" dirty="0">
                <a:solidFill>
                  <a:srgbClr val="000000"/>
                </a:solidFill>
                <a:latin typeface="Arial"/>
              </a:rPr>
              <a:t> of slaves)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	Ring (for redundancy).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Typical Applications: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Motion (real-time, synchronization, robotics)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	Large systems  (theoretical max 65535 slaves)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	Systems with high demands of speeds and reaction times (compared to other PLC systems).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	Cycle times &gt; 50micro sec (default in most masters is 1ms )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	Comment time to transfer at 100mbit one frame 1500b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rougly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 100micro sec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NIC= Network interface cards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latin typeface="+mn-lt"/>
                <a:ea typeface="+mn-ea"/>
              </a:rPr>
              <a:t>Time-Sensitive Networking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latin typeface="+mn-lt"/>
                <a:ea typeface="+mn-ea"/>
              </a:rPr>
              <a:t>AVB</a:t>
            </a:r>
            <a:endParaRPr dirty="0"/>
          </a:p>
        </p:txBody>
      </p:sp>
      <p:sp>
        <p:nvSpPr>
          <p:cNvPr id="48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BEFC357-1055-4C21-BB40-E3510F3D9D39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11520936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40080" y="5154912"/>
            <a:ext cx="11520936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543936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543936" y="5154912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40080" y="5154912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11520936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40080" y="2246328"/>
            <a:ext cx="11520936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5" name="Picture 34"/>
          <p:cNvPicPr/>
          <p:nvPr/>
        </p:nvPicPr>
        <p:blipFill>
          <a:blip r:embed="rId2"/>
          <a:stretch>
            <a:fillRect/>
          </a:stretch>
        </p:blipFill>
        <p:spPr>
          <a:xfrm>
            <a:off x="2910600" y="2246328"/>
            <a:ext cx="6978888" cy="5568192"/>
          </a:xfrm>
          <a:prstGeom prst="rect">
            <a:avLst/>
          </a:prstGeom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2"/>
          <a:stretch>
            <a:fillRect/>
          </a:stretch>
        </p:blipFill>
        <p:spPr>
          <a:xfrm>
            <a:off x="2910600" y="2246328"/>
            <a:ext cx="6978888" cy="556819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640080" y="2246328"/>
            <a:ext cx="11520936" cy="556869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11520936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5622120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6543936" y="2246328"/>
            <a:ext cx="5622120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640080" y="383040"/>
            <a:ext cx="11520936" cy="7431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40080" y="5154912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543936" y="2246328"/>
            <a:ext cx="5622120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40080" y="2246328"/>
            <a:ext cx="11520936" cy="556869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5622120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543936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543936" y="5154912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543936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40080" y="5154912"/>
            <a:ext cx="11520936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11520936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40080" y="5154912"/>
            <a:ext cx="11520936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543936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543936" y="5154912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640080" y="5154912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11520936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40080" y="2246328"/>
            <a:ext cx="11520936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3" name="Picture 72"/>
          <p:cNvPicPr/>
          <p:nvPr/>
        </p:nvPicPr>
        <p:blipFill>
          <a:blip r:embed="rId2"/>
          <a:stretch>
            <a:fillRect/>
          </a:stretch>
        </p:blipFill>
        <p:spPr>
          <a:xfrm>
            <a:off x="2910600" y="2246328"/>
            <a:ext cx="6978888" cy="5568192"/>
          </a:xfrm>
          <a:prstGeom prst="rect">
            <a:avLst/>
          </a:prstGeom>
          <a:ln>
            <a:noFill/>
          </a:ln>
        </p:spPr>
      </p:pic>
      <p:pic>
        <p:nvPicPr>
          <p:cNvPr id="74" name="Picture 73"/>
          <p:cNvPicPr/>
          <p:nvPr/>
        </p:nvPicPr>
        <p:blipFill>
          <a:blip r:embed="rId2"/>
          <a:stretch>
            <a:fillRect/>
          </a:stretch>
        </p:blipFill>
        <p:spPr>
          <a:xfrm>
            <a:off x="2910600" y="2246328"/>
            <a:ext cx="6978888" cy="556819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11520936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5622120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543936" y="2246328"/>
            <a:ext cx="5622120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40080" y="383040"/>
            <a:ext cx="11520936" cy="74314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40080" y="5154912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543936" y="2246328"/>
            <a:ext cx="5622120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5622120" cy="5568192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543936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543936" y="5154912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322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543936" y="2246328"/>
            <a:ext cx="5622120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40080" y="5154912"/>
            <a:ext cx="11520936" cy="265557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7"/>
          <p:cNvPicPr/>
          <p:nvPr/>
        </p:nvPicPr>
        <p:blipFill>
          <a:blip r:embed="rId14"/>
          <a:stretch>
            <a:fillRect/>
          </a:stretch>
        </p:blipFill>
        <p:spPr>
          <a:xfrm>
            <a:off x="10231704" y="364896"/>
            <a:ext cx="2317896" cy="1239336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40080" y="384552"/>
            <a:ext cx="9993816" cy="1599696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40080" y="2246328"/>
            <a:ext cx="11520936" cy="5568192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45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9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8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0" y="0"/>
            <a:ext cx="12800592" cy="2006928"/>
          </a:xfrm>
          <a:prstGeom prst="rect">
            <a:avLst/>
          </a:prstGeom>
          <a:solidFill>
            <a:srgbClr val="0094CA"/>
          </a:solidFill>
          <a:ln w="9360">
            <a:noFill/>
          </a:ln>
        </p:spPr>
      </p:sp>
      <p:pic>
        <p:nvPicPr>
          <p:cNvPr id="38" name="Bildobjekt 5"/>
          <p:cNvPicPr/>
          <p:nvPr/>
        </p:nvPicPr>
        <p:blipFill>
          <a:blip r:embed="rId14"/>
          <a:stretch>
            <a:fillRect/>
          </a:stretch>
        </p:blipFill>
        <p:spPr>
          <a:xfrm>
            <a:off x="10631376" y="447552"/>
            <a:ext cx="1917720" cy="1025640"/>
          </a:xfrm>
          <a:prstGeom prst="rect">
            <a:avLst/>
          </a:prstGeom>
          <a:ln>
            <a:noFill/>
          </a:ln>
        </p:spPr>
      </p:pic>
      <p:sp>
        <p:nvSpPr>
          <p:cNvPr id="39" name="PlaceHolder 2"/>
          <p:cNvSpPr>
            <a:spLocks noGrp="1"/>
          </p:cNvSpPr>
          <p:nvPr>
            <p:ph type="title"/>
          </p:nvPr>
        </p:nvSpPr>
        <p:spPr>
          <a:xfrm>
            <a:off x="640080" y="383040"/>
            <a:ext cx="11520936" cy="1602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62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40080" y="2246328"/>
            <a:ext cx="11520936" cy="5568192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US" sz="45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9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8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ulscherrerinstitute/ecmccf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thub.com/icshwi/ecmccf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4.jpeg"/><Relationship Id="rId7" Type="http://schemas.openxmlformats.org/officeDocument/2006/relationships/image" Target="../media/image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herlab.org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960120" y="2982672"/>
            <a:ext cx="10880352" cy="2056824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 algn="ctr"/>
            <a:r>
              <a:rPr lang="en-US" sz="5600" dirty="0">
                <a:solidFill>
                  <a:srgbClr val="FFFFFF"/>
                </a:solidFill>
                <a:latin typeface="Calibri"/>
              </a:rPr>
              <a:t>ECMC Open Source Motion Control </a:t>
            </a:r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Calibri"/>
              </a:rPr>
              <a:t>Based on the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Etherlab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open source EtherCAT master (www.etherlab.org)</a:t>
            </a:r>
            <a:endParaRPr dirty="0"/>
          </a:p>
        </p:txBody>
      </p:sp>
      <p:sp>
        <p:nvSpPr>
          <p:cNvPr id="81" name="CustomShape 2"/>
          <p:cNvSpPr/>
          <p:nvPr/>
        </p:nvSpPr>
        <p:spPr>
          <a:xfrm>
            <a:off x="1920240" y="5440680"/>
            <a:ext cx="8960112" cy="2452464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Calibri"/>
              </a:rPr>
              <a:t>Anders Sandström</a:t>
            </a:r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Calibri"/>
              </a:rPr>
              <a:t>ESS Motion Control and Automation Group</a:t>
            </a:r>
            <a:endParaRPr dirty="0"/>
          </a:p>
        </p:txBody>
      </p:sp>
      <p:sp>
        <p:nvSpPr>
          <p:cNvPr id="82" name="CustomShape 3"/>
          <p:cNvSpPr/>
          <p:nvPr/>
        </p:nvSpPr>
        <p:spPr>
          <a:xfrm>
            <a:off x="3200400" y="8329104"/>
            <a:ext cx="6399792" cy="765072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FFFFFF"/>
                </a:solidFill>
                <a:latin typeface="Calibri"/>
              </a:rPr>
              <a:t>www.europeanspallationsource.se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640080" y="384552"/>
            <a:ext cx="9993816" cy="1599192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>
              <a:lnSpc>
                <a:spcPct val="100000"/>
              </a:lnSpc>
            </a:pPr>
            <a:r>
              <a:rPr lang="en-US" sz="4500" dirty="0">
                <a:solidFill>
                  <a:srgbClr val="FFFFFF"/>
                </a:solidFill>
                <a:latin typeface="Calibri"/>
              </a:rPr>
              <a:t>ECMC: </a:t>
            </a:r>
            <a:r>
              <a:rPr lang="en-US" sz="4500" dirty="0" err="1">
                <a:solidFill>
                  <a:srgbClr val="FFFFFF"/>
                </a:solidFill>
                <a:latin typeface="Calibri"/>
              </a:rPr>
              <a:t>EtherCAT</a:t>
            </a:r>
            <a:r>
              <a:rPr lang="en-US" sz="4500" dirty="0">
                <a:solidFill>
                  <a:srgbClr val="FFFFFF"/>
                </a:solidFill>
                <a:latin typeface="Calibri"/>
              </a:rPr>
              <a:t> Overview</a:t>
            </a:r>
            <a:endParaRPr dirty="0"/>
          </a:p>
        </p:txBody>
      </p:sp>
      <p:sp>
        <p:nvSpPr>
          <p:cNvPr id="389" name="CustomShape 2"/>
          <p:cNvSpPr/>
          <p:nvPr/>
        </p:nvSpPr>
        <p:spPr>
          <a:xfrm>
            <a:off x="640080" y="2240280"/>
            <a:ext cx="11707416" cy="7095816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EtherCAT = </a:t>
            </a:r>
            <a:r>
              <a:rPr lang="en-US" b="1" dirty="0">
                <a:solidFill>
                  <a:srgbClr val="06BD3D"/>
                </a:solidFill>
                <a:latin typeface="Calibri"/>
              </a:rPr>
              <a:t>Ether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net for </a:t>
            </a:r>
            <a:r>
              <a:rPr lang="en-US" b="1" dirty="0">
                <a:solidFill>
                  <a:srgbClr val="06BD3D"/>
                </a:solidFill>
                <a:latin typeface="Calibri"/>
              </a:rPr>
              <a:t>C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ontrol </a:t>
            </a:r>
            <a:r>
              <a:rPr lang="en-US" b="1" dirty="0">
                <a:solidFill>
                  <a:srgbClr val="06BD3D"/>
                </a:solidFill>
                <a:latin typeface="Calibri"/>
              </a:rPr>
              <a:t>A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utomation </a:t>
            </a:r>
            <a:r>
              <a:rPr lang="en-US" b="1" dirty="0">
                <a:solidFill>
                  <a:srgbClr val="06BD3D"/>
                </a:solidFill>
                <a:latin typeface="Calibri"/>
              </a:rPr>
              <a:t>T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echnology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Open fieldbus standard originally developed by Beckhoff GmbH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Maintained by EtherCAT Technology Group (</a:t>
            </a:r>
            <a:r>
              <a:rPr lang="en-US" dirty="0" err="1">
                <a:solidFill>
                  <a:srgbClr val="3366FF"/>
                </a:solidFill>
                <a:latin typeface="Calibri"/>
              </a:rPr>
              <a:t>www.EtherCAT.org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). 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Hardware requirements: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Master: standard computer hardware (NIC)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Slaves: dedicated hardware, EtherCAT Slave Controller (ESC)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Masters: Several commercial and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open source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masters available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Slaves: Several 100 manufacturers of slaves (drives, I/O, sensors, robots)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Topologies: Line, Star, Ring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Media: Cat 5 cable, plastic fiber, glass fiber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Supports Distributed Clock (DC) in slaves 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Bandwidth utilization: 80%-97% (100 Mbit/s , Ethernet, Full-Duplex) 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Applications: 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Motion, large or long distance systems, synchronized systems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Cycle times &gt; 50μs (ECMC 1ms)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4423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stomShape 15"/>
          <p:cNvSpPr/>
          <p:nvPr/>
        </p:nvSpPr>
        <p:spPr>
          <a:xfrm>
            <a:off x="764242" y="4372417"/>
            <a:ext cx="3111790" cy="3332930"/>
          </a:xfrm>
          <a:prstGeom prst="rect">
            <a:avLst/>
          </a:prstGeom>
          <a:solidFill>
            <a:schemeClr val="accent1"/>
          </a:solidFill>
          <a:ln w="12600">
            <a:solidFill>
              <a:srgbClr val="000000"/>
            </a:solidFill>
            <a:miter/>
          </a:ln>
        </p:spPr>
        <p:txBody>
          <a:bodyPr wrap="none"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ＭＳ Ｐゴシック"/>
              </a:rPr>
              <a:t>Linux Controller (Centos)</a:t>
            </a:r>
            <a:endParaRPr dirty="0"/>
          </a:p>
        </p:txBody>
      </p:sp>
      <p:sp>
        <p:nvSpPr>
          <p:cNvPr id="86" name="CustomShape 1"/>
          <p:cNvSpPr/>
          <p:nvPr/>
        </p:nvSpPr>
        <p:spPr>
          <a:xfrm>
            <a:off x="9174312" y="8899128"/>
            <a:ext cx="2986200" cy="510048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 algn="r">
              <a:lnSpc>
                <a:spcPct val="100000"/>
              </a:lnSpc>
            </a:pPr>
            <a:fld id="{620313EE-F86D-4E51-9BCE-31779C01C545}" type="slidenum">
              <a:rPr lang="en-US" sz="1700">
                <a:solidFill>
                  <a:srgbClr val="8B8B8B"/>
                </a:solidFill>
                <a:latin typeface="Calibri"/>
              </a:rPr>
              <a:t>11</a:t>
            </a:fld>
            <a:endParaRPr/>
          </a:p>
        </p:txBody>
      </p:sp>
      <p:sp>
        <p:nvSpPr>
          <p:cNvPr id="87" name="CustomShape 2"/>
          <p:cNvSpPr/>
          <p:nvPr/>
        </p:nvSpPr>
        <p:spPr>
          <a:xfrm>
            <a:off x="640080" y="384552"/>
            <a:ext cx="11520432" cy="1599192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>
              <a:lnSpc>
                <a:spcPct val="100000"/>
              </a:lnSpc>
            </a:pPr>
            <a:r>
              <a:rPr lang="en-US" sz="4500" dirty="0">
                <a:solidFill>
                  <a:srgbClr val="FFFFFF"/>
                </a:solidFill>
                <a:latin typeface="Calibri"/>
              </a:rPr>
              <a:t>ECMC: Overview </a:t>
            </a:r>
            <a:endParaRPr dirty="0"/>
          </a:p>
        </p:txBody>
      </p:sp>
      <p:sp>
        <p:nvSpPr>
          <p:cNvPr id="88" name="CustomShape 3"/>
          <p:cNvSpPr/>
          <p:nvPr/>
        </p:nvSpPr>
        <p:spPr>
          <a:xfrm>
            <a:off x="640080" y="384552"/>
            <a:ext cx="9993816" cy="1599192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Line 6"/>
          <p:cNvSpPr/>
          <p:nvPr/>
        </p:nvSpPr>
        <p:spPr>
          <a:xfrm>
            <a:off x="3517070" y="6912171"/>
            <a:ext cx="1862535" cy="0"/>
          </a:xfrm>
          <a:prstGeom prst="line">
            <a:avLst/>
          </a:prstGeom>
          <a:ln w="25560">
            <a:solidFill>
              <a:srgbClr val="1DD315"/>
            </a:solidFill>
            <a:round/>
          </a:ln>
        </p:spPr>
      </p:sp>
      <p:sp>
        <p:nvSpPr>
          <p:cNvPr id="92" name="Line 7"/>
          <p:cNvSpPr/>
          <p:nvPr/>
        </p:nvSpPr>
        <p:spPr>
          <a:xfrm>
            <a:off x="11146926" y="7066700"/>
            <a:ext cx="2520" cy="700056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93" name="Line 8"/>
          <p:cNvSpPr/>
          <p:nvPr/>
        </p:nvSpPr>
        <p:spPr>
          <a:xfrm flipV="1">
            <a:off x="9083046" y="6885764"/>
            <a:ext cx="1856232" cy="9576"/>
          </a:xfrm>
          <a:prstGeom prst="line">
            <a:avLst/>
          </a:prstGeom>
          <a:ln w="25560">
            <a:solidFill>
              <a:srgbClr val="1DD315"/>
            </a:solidFill>
            <a:round/>
          </a:ln>
        </p:spPr>
      </p:sp>
      <p:sp>
        <p:nvSpPr>
          <p:cNvPr id="94" name="Line 9"/>
          <p:cNvSpPr/>
          <p:nvPr/>
        </p:nvSpPr>
        <p:spPr>
          <a:xfrm flipV="1">
            <a:off x="6781782" y="6895844"/>
            <a:ext cx="1856232" cy="9576"/>
          </a:xfrm>
          <a:prstGeom prst="line">
            <a:avLst/>
          </a:prstGeom>
          <a:ln w="25560">
            <a:solidFill>
              <a:srgbClr val="1DD315"/>
            </a:solidFill>
            <a:round/>
          </a:ln>
        </p:spPr>
      </p:sp>
      <p:sp>
        <p:nvSpPr>
          <p:cNvPr id="95" name="Line 10"/>
          <p:cNvSpPr/>
          <p:nvPr/>
        </p:nvSpPr>
        <p:spPr>
          <a:xfrm flipV="1">
            <a:off x="1979922" y="3278343"/>
            <a:ext cx="0" cy="760157"/>
          </a:xfrm>
          <a:prstGeom prst="line">
            <a:avLst/>
          </a:prstGeom>
          <a:ln w="28440">
            <a:solidFill>
              <a:srgbClr val="E46C0A"/>
            </a:solidFill>
            <a:miter/>
          </a:ln>
        </p:spPr>
        <p:txBody>
          <a:bodyPr lIns="125985" tIns="62993" rIns="125985" bIns="62993" anchorCtr="1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6" name="CustomShape 11"/>
          <p:cNvSpPr/>
          <p:nvPr/>
        </p:nvSpPr>
        <p:spPr>
          <a:xfrm>
            <a:off x="1561631" y="3479731"/>
            <a:ext cx="3098592" cy="452088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/>
              </a:rPr>
              <a:t>PV Access</a:t>
            </a:r>
            <a:endParaRPr sz="2000" b="1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98" name="Line 13"/>
          <p:cNvSpPr/>
          <p:nvPr/>
        </p:nvSpPr>
        <p:spPr>
          <a:xfrm>
            <a:off x="764242" y="4038499"/>
            <a:ext cx="3111788" cy="0"/>
          </a:xfrm>
          <a:prstGeom prst="line">
            <a:avLst/>
          </a:prstGeom>
          <a:ln w="38160">
            <a:solidFill>
              <a:srgbClr val="E46C0A"/>
            </a:solidFill>
            <a:miter/>
          </a:ln>
        </p:spPr>
      </p:sp>
      <p:sp>
        <p:nvSpPr>
          <p:cNvPr id="99" name="CustomShape 14"/>
          <p:cNvSpPr/>
          <p:nvPr/>
        </p:nvSpPr>
        <p:spPr>
          <a:xfrm>
            <a:off x="1217206" y="2537462"/>
            <a:ext cx="2439864" cy="740880"/>
          </a:xfrm>
          <a:prstGeom prst="rect">
            <a:avLst/>
          </a:prstGeom>
          <a:solidFill>
            <a:srgbClr val="C0C0C0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300" dirty="0">
                <a:solidFill>
                  <a:srgbClr val="000000"/>
                </a:solidFill>
                <a:latin typeface="Calibri"/>
                <a:ea typeface="ＭＳ Ｐゴシック"/>
              </a:rPr>
              <a:t>HMI (CSS, BOB)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00" name="CustomShape 15"/>
          <p:cNvSpPr/>
          <p:nvPr/>
        </p:nvSpPr>
        <p:spPr>
          <a:xfrm>
            <a:off x="918334" y="4768940"/>
            <a:ext cx="2738736" cy="400422"/>
          </a:xfrm>
          <a:prstGeom prst="rect">
            <a:avLst/>
          </a:prstGeom>
          <a:solidFill>
            <a:srgbClr val="D9D9D9"/>
          </a:solidFill>
          <a:ln w="12600">
            <a:solidFill>
              <a:srgbClr val="000000"/>
            </a:solidFill>
            <a:miter/>
          </a:ln>
        </p:spPr>
        <p:txBody>
          <a:bodyPr wrap="none" lIns="125985" tIns="62993" rIns="125985" bIns="62993"/>
          <a:lstStyle/>
          <a:p>
            <a:pPr algn="ctr">
              <a:lnSpc>
                <a:spcPct val="100000"/>
              </a:lnSpc>
            </a:pPr>
            <a:r>
              <a:rPr lang="en-US" sz="1500" b="1" dirty="0">
                <a:solidFill>
                  <a:srgbClr val="000000"/>
                </a:solidFill>
                <a:latin typeface="Calibri"/>
              </a:rPr>
              <a:t>EPICS IOC</a:t>
            </a:r>
            <a:endParaRPr dirty="0"/>
          </a:p>
        </p:txBody>
      </p:sp>
      <p:pic>
        <p:nvPicPr>
          <p:cNvPr id="101" name="Picture 61"/>
          <p:cNvPicPr/>
          <p:nvPr/>
        </p:nvPicPr>
        <p:blipFill>
          <a:blip r:embed="rId3"/>
          <a:stretch>
            <a:fillRect/>
          </a:stretch>
        </p:blipFill>
        <p:spPr>
          <a:xfrm>
            <a:off x="5119086" y="9014660"/>
            <a:ext cx="743904" cy="458136"/>
          </a:xfrm>
          <a:prstGeom prst="rect">
            <a:avLst/>
          </a:prstGeom>
          <a:ln>
            <a:noFill/>
          </a:ln>
        </p:spPr>
      </p:pic>
      <p:sp>
        <p:nvSpPr>
          <p:cNvPr id="102" name="CustomShape 16"/>
          <p:cNvSpPr/>
          <p:nvPr/>
        </p:nvSpPr>
        <p:spPr>
          <a:xfrm>
            <a:off x="5263734" y="6662996"/>
            <a:ext cx="1709568" cy="1629432"/>
          </a:xfrm>
          <a:prstGeom prst="rect">
            <a:avLst/>
          </a:prstGeom>
          <a:solidFill>
            <a:srgbClr val="D9D9D9"/>
          </a:solidFill>
          <a:ln w="12600">
            <a:solidFill>
              <a:srgbClr val="000000"/>
            </a:solidFill>
            <a:miter/>
          </a:ln>
        </p:spPr>
      </p:sp>
      <p:sp>
        <p:nvSpPr>
          <p:cNvPr id="103" name="CustomShape 17"/>
          <p:cNvSpPr/>
          <p:nvPr/>
        </p:nvSpPr>
        <p:spPr>
          <a:xfrm>
            <a:off x="5264742" y="7250156"/>
            <a:ext cx="423360" cy="1039752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</a:ln>
        </p:spPr>
        <p:txBody>
          <a:bodyPr lIns="125985" tIns="62993" rIns="125985" bIns="62993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04" name="CustomShape 18"/>
          <p:cNvSpPr/>
          <p:nvPr/>
        </p:nvSpPr>
        <p:spPr>
          <a:xfrm>
            <a:off x="5688606" y="7250156"/>
            <a:ext cx="423360" cy="1039752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</a:ln>
        </p:spPr>
        <p:txBody>
          <a:bodyPr lIns="125985" tIns="62993" rIns="125985" bIns="62993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05" name="CustomShape 19"/>
          <p:cNvSpPr/>
          <p:nvPr/>
        </p:nvSpPr>
        <p:spPr>
          <a:xfrm>
            <a:off x="6113982" y="7250156"/>
            <a:ext cx="423360" cy="1039752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</a:ln>
        </p:spPr>
        <p:txBody>
          <a:bodyPr lIns="125985" tIns="62993" rIns="125985" bIns="62993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06" name="CustomShape 20"/>
          <p:cNvSpPr/>
          <p:nvPr/>
        </p:nvSpPr>
        <p:spPr>
          <a:xfrm>
            <a:off x="5409642" y="6629228"/>
            <a:ext cx="1408680" cy="551880"/>
          </a:xfrm>
          <a:prstGeom prst="rect">
            <a:avLst/>
          </a:prstGeom>
          <a:noFill/>
          <a:ln>
            <a:noFill/>
          </a:ln>
        </p:spPr>
        <p:txBody>
          <a:bodyPr wrap="none"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ＭＳ Ｐゴシック"/>
              </a:rPr>
              <a:t>EtherCAT Terminals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07" name="Line 21"/>
          <p:cNvSpPr/>
          <p:nvPr/>
        </p:nvSpPr>
        <p:spPr>
          <a:xfrm>
            <a:off x="5448198" y="8320652"/>
            <a:ext cx="2520" cy="700056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08" name="CustomShape 22"/>
          <p:cNvSpPr/>
          <p:nvPr/>
        </p:nvSpPr>
        <p:spPr>
          <a:xfrm>
            <a:off x="6549942" y="7246124"/>
            <a:ext cx="423360" cy="1039752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</a:ln>
        </p:spPr>
        <p:txBody>
          <a:bodyPr lIns="125985" tIns="62993" rIns="125985" bIns="62993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09" name="Line 23"/>
          <p:cNvSpPr/>
          <p:nvPr/>
        </p:nvSpPr>
        <p:spPr>
          <a:xfrm>
            <a:off x="6346326" y="8290916"/>
            <a:ext cx="0" cy="213696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pic>
        <p:nvPicPr>
          <p:cNvPr id="110" name="Picture 70"/>
          <p:cNvPicPr/>
          <p:nvPr/>
        </p:nvPicPr>
        <p:blipFill>
          <a:blip r:embed="rId4"/>
          <a:stretch>
            <a:fillRect/>
          </a:stretch>
        </p:blipFill>
        <p:spPr>
          <a:xfrm>
            <a:off x="5547486" y="8752580"/>
            <a:ext cx="733320" cy="255528"/>
          </a:xfrm>
          <a:prstGeom prst="rect">
            <a:avLst/>
          </a:prstGeom>
          <a:ln>
            <a:noFill/>
          </a:ln>
        </p:spPr>
      </p:pic>
      <p:sp>
        <p:nvSpPr>
          <p:cNvPr id="111" name="Line 24"/>
          <p:cNvSpPr/>
          <p:nvPr/>
        </p:nvSpPr>
        <p:spPr>
          <a:xfrm>
            <a:off x="5914902" y="8287388"/>
            <a:ext cx="0" cy="37800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pic>
        <p:nvPicPr>
          <p:cNvPr id="112" name="Picture 72"/>
          <p:cNvPicPr/>
          <p:nvPr/>
        </p:nvPicPr>
        <p:blipFill>
          <a:blip r:embed="rId5"/>
          <a:stretch>
            <a:fillRect/>
          </a:stretch>
        </p:blipFill>
        <p:spPr>
          <a:xfrm>
            <a:off x="6032838" y="8552996"/>
            <a:ext cx="626472" cy="232344"/>
          </a:xfrm>
          <a:prstGeom prst="rect">
            <a:avLst/>
          </a:prstGeom>
          <a:ln>
            <a:noFill/>
          </a:ln>
        </p:spPr>
      </p:pic>
      <p:pic>
        <p:nvPicPr>
          <p:cNvPr id="113" name="Picture 73"/>
          <p:cNvPicPr/>
          <p:nvPr/>
        </p:nvPicPr>
        <p:blipFill>
          <a:blip r:embed="rId3"/>
          <a:stretch>
            <a:fillRect/>
          </a:stretch>
        </p:blipFill>
        <p:spPr>
          <a:xfrm>
            <a:off x="7728798" y="9033812"/>
            <a:ext cx="743904" cy="458136"/>
          </a:xfrm>
          <a:prstGeom prst="rect">
            <a:avLst/>
          </a:prstGeom>
          <a:ln>
            <a:noFill/>
          </a:ln>
        </p:spPr>
      </p:pic>
      <p:sp>
        <p:nvSpPr>
          <p:cNvPr id="114" name="CustomShape 25"/>
          <p:cNvSpPr/>
          <p:nvPr/>
        </p:nvSpPr>
        <p:spPr>
          <a:xfrm>
            <a:off x="7872942" y="6629228"/>
            <a:ext cx="1709568" cy="1629432"/>
          </a:xfrm>
          <a:prstGeom prst="rect">
            <a:avLst/>
          </a:prstGeom>
          <a:solidFill>
            <a:srgbClr val="D9D9D9"/>
          </a:solidFill>
          <a:ln w="12600">
            <a:solidFill>
              <a:srgbClr val="000000"/>
            </a:solidFill>
            <a:miter/>
          </a:ln>
        </p:spPr>
      </p:sp>
      <p:sp>
        <p:nvSpPr>
          <p:cNvPr id="115" name="CustomShape 26"/>
          <p:cNvSpPr/>
          <p:nvPr/>
        </p:nvSpPr>
        <p:spPr>
          <a:xfrm>
            <a:off x="7872942" y="7272332"/>
            <a:ext cx="423360" cy="1039752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</a:ln>
        </p:spPr>
        <p:txBody>
          <a:bodyPr lIns="125985" tIns="62993" rIns="125985" bIns="62993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16" name="CustomShape 27"/>
          <p:cNvSpPr/>
          <p:nvPr/>
        </p:nvSpPr>
        <p:spPr>
          <a:xfrm>
            <a:off x="8298318" y="7269308"/>
            <a:ext cx="423360" cy="1039752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</a:ln>
        </p:spPr>
        <p:txBody>
          <a:bodyPr lIns="125985" tIns="62993" rIns="125985" bIns="62993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17" name="CustomShape 28"/>
          <p:cNvSpPr/>
          <p:nvPr/>
        </p:nvSpPr>
        <p:spPr>
          <a:xfrm>
            <a:off x="8723190" y="7269308"/>
            <a:ext cx="423360" cy="1039752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</a:ln>
        </p:spPr>
        <p:txBody>
          <a:bodyPr lIns="125985" tIns="62993" rIns="125985" bIns="62993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18" name="CustomShape 29"/>
          <p:cNvSpPr/>
          <p:nvPr/>
        </p:nvSpPr>
        <p:spPr>
          <a:xfrm>
            <a:off x="8018850" y="6629228"/>
            <a:ext cx="1408680" cy="551880"/>
          </a:xfrm>
          <a:prstGeom prst="rect">
            <a:avLst/>
          </a:prstGeom>
          <a:noFill/>
          <a:ln>
            <a:noFill/>
          </a:ln>
        </p:spPr>
        <p:txBody>
          <a:bodyPr wrap="none"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ＭＳ Ｐゴシック"/>
              </a:rPr>
              <a:t>EtherCAT Terminals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19" name="Line 30"/>
          <p:cNvSpPr/>
          <p:nvPr/>
        </p:nvSpPr>
        <p:spPr>
          <a:xfrm>
            <a:off x="8057910" y="8339804"/>
            <a:ext cx="2520" cy="700056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20" name="CustomShape 31"/>
          <p:cNvSpPr/>
          <p:nvPr/>
        </p:nvSpPr>
        <p:spPr>
          <a:xfrm>
            <a:off x="9159150" y="7265780"/>
            <a:ext cx="423360" cy="1039752"/>
          </a:xfrm>
          <a:prstGeom prst="rect">
            <a:avLst/>
          </a:prstGeom>
          <a:solidFill>
            <a:srgbClr val="4F81BD"/>
          </a:solidFill>
          <a:ln w="9360">
            <a:solidFill>
              <a:srgbClr val="000000"/>
            </a:solidFill>
            <a:round/>
          </a:ln>
        </p:spPr>
        <p:txBody>
          <a:bodyPr lIns="125985" tIns="62993" rIns="125985" bIns="62993" anchor="ctr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21" name="Line 32"/>
          <p:cNvSpPr/>
          <p:nvPr/>
        </p:nvSpPr>
        <p:spPr>
          <a:xfrm>
            <a:off x="8956038" y="8310572"/>
            <a:ext cx="0" cy="213192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pic>
        <p:nvPicPr>
          <p:cNvPr id="122" name="Picture 82"/>
          <p:cNvPicPr/>
          <p:nvPr/>
        </p:nvPicPr>
        <p:blipFill>
          <a:blip r:embed="rId4"/>
          <a:stretch>
            <a:fillRect/>
          </a:stretch>
        </p:blipFill>
        <p:spPr>
          <a:xfrm>
            <a:off x="8157198" y="8771732"/>
            <a:ext cx="733320" cy="255528"/>
          </a:xfrm>
          <a:prstGeom prst="rect">
            <a:avLst/>
          </a:prstGeom>
          <a:ln>
            <a:noFill/>
          </a:ln>
        </p:spPr>
      </p:pic>
      <p:sp>
        <p:nvSpPr>
          <p:cNvPr id="123" name="Line 33"/>
          <p:cNvSpPr/>
          <p:nvPr/>
        </p:nvSpPr>
        <p:spPr>
          <a:xfrm>
            <a:off x="8524614" y="8306540"/>
            <a:ext cx="0" cy="37800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pic>
        <p:nvPicPr>
          <p:cNvPr id="124" name="Picture 84"/>
          <p:cNvPicPr/>
          <p:nvPr/>
        </p:nvPicPr>
        <p:blipFill>
          <a:blip r:embed="rId5"/>
          <a:stretch>
            <a:fillRect/>
          </a:stretch>
        </p:blipFill>
        <p:spPr>
          <a:xfrm>
            <a:off x="8642046" y="8572148"/>
            <a:ext cx="626472" cy="232344"/>
          </a:xfrm>
          <a:prstGeom prst="rect">
            <a:avLst/>
          </a:prstGeom>
          <a:ln>
            <a:noFill/>
          </a:ln>
        </p:spPr>
      </p:pic>
      <p:sp>
        <p:nvSpPr>
          <p:cNvPr id="125" name="CustomShape 34"/>
          <p:cNvSpPr/>
          <p:nvPr/>
        </p:nvSpPr>
        <p:spPr>
          <a:xfrm>
            <a:off x="10370902" y="6623432"/>
            <a:ext cx="1709568" cy="648900"/>
          </a:xfrm>
          <a:prstGeom prst="rect">
            <a:avLst/>
          </a:prstGeom>
          <a:solidFill>
            <a:srgbClr val="D9D9D9"/>
          </a:solidFill>
          <a:ln w="12600">
            <a:solidFill>
              <a:srgbClr val="000000"/>
            </a:solidFill>
            <a:miter/>
          </a:ln>
        </p:spPr>
      </p:sp>
      <p:sp>
        <p:nvSpPr>
          <p:cNvPr id="126" name="CustomShape 35"/>
          <p:cNvSpPr/>
          <p:nvPr/>
        </p:nvSpPr>
        <p:spPr>
          <a:xfrm>
            <a:off x="10554222" y="6629228"/>
            <a:ext cx="1240344" cy="551880"/>
          </a:xfrm>
          <a:prstGeom prst="rect">
            <a:avLst/>
          </a:prstGeom>
          <a:noFill/>
          <a:ln>
            <a:noFill/>
          </a:ln>
        </p:spPr>
        <p:txBody>
          <a:bodyPr wrap="none"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1300" b="1" dirty="0">
                <a:solidFill>
                  <a:srgbClr val="000000"/>
                </a:solidFill>
                <a:latin typeface="Calibri"/>
                <a:ea typeface="ＭＳ Ｐゴシック"/>
              </a:rPr>
              <a:t>EtherCAT Drive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27" name="Picture 87"/>
          <p:cNvPicPr/>
          <p:nvPr/>
        </p:nvPicPr>
        <p:blipFill>
          <a:blip r:embed="rId3"/>
          <a:stretch>
            <a:fillRect/>
          </a:stretch>
        </p:blipFill>
        <p:spPr>
          <a:xfrm>
            <a:off x="10817814" y="7820684"/>
            <a:ext cx="743904" cy="458136"/>
          </a:xfrm>
          <a:prstGeom prst="rect">
            <a:avLst/>
          </a:prstGeom>
          <a:ln>
            <a:noFill/>
          </a:ln>
        </p:spPr>
      </p:pic>
      <p:sp>
        <p:nvSpPr>
          <p:cNvPr id="128" name="CustomShape 36"/>
          <p:cNvSpPr/>
          <p:nvPr/>
        </p:nvSpPr>
        <p:spPr>
          <a:xfrm>
            <a:off x="3927630" y="6538616"/>
            <a:ext cx="1191456" cy="422856"/>
          </a:xfrm>
          <a:prstGeom prst="rect">
            <a:avLst/>
          </a:prstGeom>
          <a:noFill/>
          <a:ln>
            <a:noFill/>
          </a:ln>
        </p:spPr>
        <p:txBody>
          <a:bodyPr wrap="none"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ＭＳ Ｐゴシック"/>
              </a:rPr>
              <a:t>EtherCAT</a:t>
            </a:r>
            <a:endParaRPr dirty="0"/>
          </a:p>
        </p:txBody>
      </p:sp>
      <p:sp>
        <p:nvSpPr>
          <p:cNvPr id="131" name="CustomShape 39"/>
          <p:cNvSpPr/>
          <p:nvPr/>
        </p:nvSpPr>
        <p:spPr>
          <a:xfrm>
            <a:off x="918838" y="6624537"/>
            <a:ext cx="2738736" cy="717696"/>
          </a:xfrm>
          <a:prstGeom prst="rect">
            <a:avLst/>
          </a:prstGeom>
          <a:solidFill>
            <a:srgbClr val="D9D9D9"/>
          </a:solidFill>
          <a:ln w="12600">
            <a:solidFill>
              <a:srgbClr val="000000"/>
            </a:solidFill>
            <a:miter/>
          </a:ln>
        </p:spPr>
        <p:txBody>
          <a:bodyPr wrap="none" lIns="125985" tIns="62993" rIns="125985" bIns="62993"/>
          <a:lstStyle/>
          <a:p>
            <a:pPr algn="ctr">
              <a:lnSpc>
                <a:spcPct val="100000"/>
              </a:lnSpc>
            </a:pPr>
            <a:r>
              <a:rPr lang="en-US" sz="1400" b="1" dirty="0">
                <a:latin typeface="Calibri"/>
              </a:rPr>
              <a:t>Igh open source EtherCAT master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1400" b="1" dirty="0">
                <a:latin typeface="Calibri"/>
              </a:rPr>
              <a:t> (www.etherlab.org) 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5317232" y="7307841"/>
            <a:ext cx="1639139" cy="878452"/>
            <a:chOff x="2076332" y="5210802"/>
            <a:chExt cx="1170814" cy="627466"/>
          </a:xfrm>
        </p:grpSpPr>
        <p:sp>
          <p:nvSpPr>
            <p:cNvPr id="2" name="TextBox 1"/>
            <p:cNvSpPr txBox="1"/>
            <p:nvPr/>
          </p:nvSpPr>
          <p:spPr>
            <a:xfrm rot="16200000">
              <a:off x="1955101" y="5463812"/>
              <a:ext cx="495277" cy="25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Drive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 rot="16200000">
              <a:off x="2206345" y="5397365"/>
              <a:ext cx="625942" cy="25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Analog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2539404" y="5429549"/>
              <a:ext cx="564622" cy="25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Digital</a:t>
              </a:r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2847057" y="5438077"/>
              <a:ext cx="547362" cy="25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XXXX</a:t>
              </a:r>
              <a:endParaRPr lang="en-US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929489" y="7307841"/>
            <a:ext cx="1639139" cy="878452"/>
            <a:chOff x="2076332" y="5210802"/>
            <a:chExt cx="1170814" cy="627466"/>
          </a:xfrm>
        </p:grpSpPr>
        <p:sp>
          <p:nvSpPr>
            <p:cNvPr id="55" name="TextBox 54"/>
            <p:cNvSpPr txBox="1"/>
            <p:nvPr/>
          </p:nvSpPr>
          <p:spPr>
            <a:xfrm rot="16200000">
              <a:off x="1955101" y="5463812"/>
              <a:ext cx="495277" cy="25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Drive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 rot="16200000">
              <a:off x="2206345" y="5397365"/>
              <a:ext cx="625942" cy="25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Analog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2539404" y="5429549"/>
              <a:ext cx="564622" cy="25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Digital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2847057" y="5438077"/>
              <a:ext cx="547362" cy="252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/>
                <a:t>XXXX</a:t>
              </a:r>
              <a:endParaRPr lang="en-US" dirty="0"/>
            </a:p>
          </p:txBody>
        </p:sp>
      </p:grpSp>
      <p:sp>
        <p:nvSpPr>
          <p:cNvPr id="97" name="Line 12"/>
          <p:cNvSpPr/>
          <p:nvPr/>
        </p:nvSpPr>
        <p:spPr>
          <a:xfrm flipV="1">
            <a:off x="2898120" y="4047068"/>
            <a:ext cx="0" cy="741693"/>
          </a:xfrm>
          <a:prstGeom prst="line">
            <a:avLst/>
          </a:prstGeom>
          <a:ln w="28440">
            <a:solidFill>
              <a:srgbClr val="E46C0A"/>
            </a:solidFill>
            <a:miter/>
          </a:ln>
        </p:spPr>
        <p:txBody>
          <a:bodyPr lIns="125985" tIns="62993" rIns="125985" bIns="62993" anchorCtr="1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61" name="Picture 5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652"/>
                    </a14:imgEffect>
                    <a14:imgEffect>
                      <a14:saturation sat="6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8345" y="2255919"/>
            <a:ext cx="4672125" cy="3564067"/>
          </a:xfrm>
          <a:prstGeom prst="rect">
            <a:avLst/>
          </a:prstGeom>
          <a:ln>
            <a:noFill/>
          </a:ln>
        </p:spPr>
      </p:pic>
      <p:pic>
        <p:nvPicPr>
          <p:cNvPr id="62" name="Picture 7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8217" y="2255920"/>
            <a:ext cx="1533567" cy="2044844"/>
          </a:xfrm>
          <a:prstGeom prst="rect">
            <a:avLst/>
          </a:prstGeom>
          <a:ln>
            <a:noFill/>
          </a:ln>
        </p:spPr>
      </p:pic>
      <p:cxnSp>
        <p:nvCxnSpPr>
          <p:cNvPr id="8" name="Straight Arrow Connector 7"/>
          <p:cNvCxnSpPr>
            <a:stCxn id="99" idx="3"/>
            <a:endCxn id="62" idx="1"/>
          </p:cNvCxnSpPr>
          <p:nvPr/>
        </p:nvCxnSpPr>
        <p:spPr>
          <a:xfrm>
            <a:off x="3657070" y="2907902"/>
            <a:ext cx="1591145" cy="370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3927630" y="3733800"/>
            <a:ext cx="5499900" cy="1456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8599428" y="4038497"/>
            <a:ext cx="1641854" cy="2645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CustomShape 40">
            <a:extLst>
              <a:ext uri="{FF2B5EF4-FFF2-40B4-BE49-F238E27FC236}">
                <a16:creationId xmlns:a16="http://schemas.microsoft.com/office/drawing/2014/main" id="{9E81C5DE-54C2-5B43-B32B-33D87BE0E53D}"/>
              </a:ext>
            </a:extLst>
          </p:cNvPr>
          <p:cNvSpPr/>
          <p:nvPr/>
        </p:nvSpPr>
        <p:spPr>
          <a:xfrm>
            <a:off x="911775" y="5169362"/>
            <a:ext cx="2745294" cy="413052"/>
          </a:xfrm>
          <a:prstGeom prst="rect">
            <a:avLst/>
          </a:prstGeom>
          <a:solidFill>
            <a:srgbClr val="D9D9D9"/>
          </a:solidFill>
          <a:ln w="12600">
            <a:solidFill>
              <a:srgbClr val="000000"/>
            </a:solidFill>
            <a:miter/>
          </a:ln>
        </p:spPr>
        <p:txBody>
          <a:bodyPr wrap="none" lIns="125985" tIns="62993" rIns="125985" bIns="62993"/>
          <a:lstStyle/>
          <a:p>
            <a:pPr algn="ctr">
              <a:lnSpc>
                <a:spcPct val="100000"/>
              </a:lnSpc>
            </a:pPr>
            <a:r>
              <a:rPr lang="en-US" sz="1400" b="1" dirty="0" err="1">
                <a:solidFill>
                  <a:srgbClr val="000000"/>
                </a:solidFill>
                <a:latin typeface="Calibri"/>
                <a:ea typeface="ＭＳ Ｐゴシック"/>
              </a:rPr>
              <a:t>asynPortDriver</a:t>
            </a:r>
            <a:endParaRPr dirty="0"/>
          </a:p>
        </p:txBody>
      </p:sp>
      <p:sp>
        <p:nvSpPr>
          <p:cNvPr id="129" name="CustomShape 37"/>
          <p:cNvSpPr/>
          <p:nvPr/>
        </p:nvSpPr>
        <p:spPr>
          <a:xfrm>
            <a:off x="918334" y="5609960"/>
            <a:ext cx="2738736" cy="1014578"/>
          </a:xfrm>
          <a:prstGeom prst="rect">
            <a:avLst/>
          </a:prstGeom>
          <a:solidFill>
            <a:srgbClr val="D9D9D9"/>
          </a:solidFill>
          <a:ln w="37973">
            <a:solidFill>
              <a:srgbClr val="00D400"/>
            </a:solidFill>
            <a:miter/>
          </a:ln>
        </p:spPr>
        <p:txBody>
          <a:bodyPr wrap="none" lIns="125985" tIns="62993" rIns="125985" bIns="62993"/>
          <a:lstStyle/>
          <a:p>
            <a:pPr algn="ctr">
              <a:lnSpc>
                <a:spcPct val="100000"/>
              </a:lnSpc>
            </a:pPr>
            <a:endParaRPr lang="en-US" sz="1400" b="1" dirty="0">
              <a:solidFill>
                <a:srgbClr val="000000"/>
              </a:solidFill>
              <a:latin typeface="Calibri"/>
              <a:ea typeface="ＭＳ Ｐゴシック"/>
            </a:endParaRPr>
          </a:p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ＭＳ Ｐゴシック"/>
              </a:rPr>
              <a:t>Motion Control </a:t>
            </a:r>
          </a:p>
          <a:p>
            <a:pPr algn="ctr">
              <a:lnSpc>
                <a:spcPct val="100000"/>
              </a:lnSpc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ＭＳ Ｐゴシック"/>
              </a:rPr>
              <a:t>(ECMC) 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7050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640083" y="634446"/>
            <a:ext cx="9993816" cy="1508699"/>
          </a:xfrm>
          <a:prstGeom prst="rect">
            <a:avLst/>
          </a:prstGeom>
          <a:noFill/>
          <a:ln>
            <a:noFill/>
          </a:ln>
        </p:spPr>
        <p:txBody>
          <a:bodyPr lIns="122875" tIns="61439" rIns="122875" bIns="61439" anchor="ctr"/>
          <a:lstStyle/>
          <a:p>
            <a:pPr>
              <a:lnSpc>
                <a:spcPct val="100000"/>
              </a:lnSpc>
            </a:pPr>
            <a:r>
              <a:rPr lang="en-US" sz="4431">
                <a:solidFill>
                  <a:srgbClr val="FFFFFF"/>
                </a:solidFill>
                <a:latin typeface="Calibri"/>
              </a:rPr>
              <a:t>ECMC: </a:t>
            </a:r>
            <a:r>
              <a:rPr lang="en-US" sz="4431" dirty="0">
                <a:solidFill>
                  <a:srgbClr val="FFFFFF"/>
                </a:solidFill>
                <a:latin typeface="Calibri"/>
              </a:rPr>
              <a:t>Architecture</a:t>
            </a:r>
            <a:endParaRPr sz="2994" dirty="0"/>
          </a:p>
        </p:txBody>
      </p:sp>
      <p:sp>
        <p:nvSpPr>
          <p:cNvPr id="134" name="CustomShape 2"/>
          <p:cNvSpPr/>
          <p:nvPr/>
        </p:nvSpPr>
        <p:spPr>
          <a:xfrm>
            <a:off x="9174312" y="8667205"/>
            <a:ext cx="2986200" cy="481186"/>
          </a:xfrm>
          <a:prstGeom prst="rect">
            <a:avLst/>
          </a:prstGeom>
          <a:noFill/>
          <a:ln>
            <a:noFill/>
          </a:ln>
        </p:spPr>
        <p:txBody>
          <a:bodyPr lIns="122875" tIns="61439" rIns="122875" bIns="61439" anchor="ctr"/>
          <a:lstStyle/>
          <a:p>
            <a:pPr algn="r">
              <a:lnSpc>
                <a:spcPct val="100000"/>
              </a:lnSpc>
            </a:pPr>
            <a:fld id="{04F10BCE-96E5-48FA-8250-8A3116841783}" type="slidenum">
              <a:rPr lang="en-US" sz="1677">
                <a:solidFill>
                  <a:srgbClr val="8B8B8B"/>
                </a:solidFill>
                <a:latin typeface="Calibri"/>
              </a:rPr>
              <a:t>12</a:t>
            </a:fld>
            <a:endParaRPr sz="2994"/>
          </a:p>
        </p:txBody>
      </p:sp>
      <p:sp>
        <p:nvSpPr>
          <p:cNvPr id="135" name="CustomShape 3"/>
          <p:cNvSpPr/>
          <p:nvPr/>
        </p:nvSpPr>
        <p:spPr>
          <a:xfrm>
            <a:off x="2416216" y="2143145"/>
            <a:ext cx="7759659" cy="7220988"/>
          </a:xfrm>
          <a:prstGeom prst="rect">
            <a:avLst/>
          </a:prstGeom>
          <a:solidFill>
            <a:srgbClr val="D9D9D9"/>
          </a:solidFill>
          <a:ln w="12600">
            <a:solidFill>
              <a:srgbClr val="000000"/>
            </a:solidFill>
            <a:miter/>
          </a:ln>
        </p:spPr>
        <p:txBody>
          <a:bodyPr wrap="none" lIns="122875" tIns="61439" rIns="122875" bIns="61439" anchor="ctr"/>
          <a:lstStyle/>
          <a:p>
            <a:pPr algn="ctr">
              <a:lnSpc>
                <a:spcPct val="100000"/>
              </a:lnSpc>
            </a:pPr>
            <a:endParaRPr sz="2994"/>
          </a:p>
          <a:p>
            <a:pPr algn="ctr">
              <a:lnSpc>
                <a:spcPct val="100000"/>
              </a:lnSpc>
            </a:pPr>
            <a:endParaRPr sz="2994"/>
          </a:p>
        </p:txBody>
      </p:sp>
      <p:sp>
        <p:nvSpPr>
          <p:cNvPr id="136" name="CustomShape 4"/>
          <p:cNvSpPr/>
          <p:nvPr/>
        </p:nvSpPr>
        <p:spPr>
          <a:xfrm>
            <a:off x="2599764" y="2074829"/>
            <a:ext cx="7226865" cy="362165"/>
          </a:xfrm>
          <a:prstGeom prst="rect">
            <a:avLst/>
          </a:prstGeom>
          <a:noFill/>
          <a:ln>
            <a:noFill/>
          </a:ln>
        </p:spPr>
        <p:txBody>
          <a:bodyPr lIns="122875" tIns="63894" rIns="122875" bIns="63894"/>
          <a:lstStyle/>
          <a:p>
            <a:pPr algn="ctr"/>
            <a:r>
              <a:rPr lang="en-US" sz="1916" dirty="0">
                <a:solidFill>
                  <a:srgbClr val="000000"/>
                </a:solidFill>
                <a:latin typeface="Calibri"/>
                <a:ea typeface="ＭＳ Ｐゴシック"/>
              </a:rPr>
              <a:t>Linux Controller</a:t>
            </a:r>
            <a:endParaRPr sz="1916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21" name="CustomShape 5"/>
          <p:cNvSpPr/>
          <p:nvPr/>
        </p:nvSpPr>
        <p:spPr>
          <a:xfrm>
            <a:off x="2711017" y="2463037"/>
            <a:ext cx="7166880" cy="5841372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>
              <a:lnSpc>
                <a:spcPct val="100000"/>
              </a:lnSpc>
            </a:pPr>
            <a:endParaRPr sz="2994" dirty="0"/>
          </a:p>
          <a:p>
            <a:pPr>
              <a:lnSpc>
                <a:spcPct val="100000"/>
              </a:lnSpc>
            </a:pPr>
            <a:endParaRPr sz="2994" dirty="0"/>
          </a:p>
        </p:txBody>
      </p:sp>
      <p:sp>
        <p:nvSpPr>
          <p:cNvPr id="25" name="CustomShape 5"/>
          <p:cNvSpPr/>
          <p:nvPr/>
        </p:nvSpPr>
        <p:spPr>
          <a:xfrm>
            <a:off x="2719584" y="8471734"/>
            <a:ext cx="7166880" cy="353063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GB" sz="1916" dirty="0" err="1">
                <a:solidFill>
                  <a:srgbClr val="000000"/>
                </a:solidFill>
                <a:latin typeface="Calibri"/>
                <a:ea typeface="ＭＳ Ｐゴシック"/>
              </a:rPr>
              <a:t>EtherCAT</a:t>
            </a:r>
            <a:r>
              <a:rPr lang="en-GB" sz="1916" dirty="0">
                <a:solidFill>
                  <a:srgbClr val="000000"/>
                </a:solidFill>
                <a:latin typeface="Calibri"/>
                <a:ea typeface="ＭＳ Ｐゴシック"/>
              </a:rPr>
              <a:t> master / User space</a:t>
            </a:r>
            <a:endParaRPr sz="2994" dirty="0"/>
          </a:p>
          <a:p>
            <a:pPr algn="ctr">
              <a:lnSpc>
                <a:spcPct val="100000"/>
              </a:lnSpc>
            </a:pPr>
            <a:endParaRPr sz="2994" dirty="0"/>
          </a:p>
        </p:txBody>
      </p:sp>
      <p:sp>
        <p:nvSpPr>
          <p:cNvPr id="28" name="Line 6"/>
          <p:cNvSpPr/>
          <p:nvPr/>
        </p:nvSpPr>
        <p:spPr>
          <a:xfrm>
            <a:off x="9610128" y="8987096"/>
            <a:ext cx="1862535" cy="0"/>
          </a:xfrm>
          <a:prstGeom prst="line">
            <a:avLst/>
          </a:prstGeom>
          <a:ln w="60325">
            <a:solidFill>
              <a:srgbClr val="1DD315"/>
            </a:solidFill>
            <a:round/>
            <a:tailEnd type="triangle" w="lg" len="lg"/>
          </a:ln>
        </p:spPr>
      </p:sp>
      <p:sp>
        <p:nvSpPr>
          <p:cNvPr id="29" name="CustomShape 36"/>
          <p:cNvSpPr/>
          <p:nvPr/>
        </p:nvSpPr>
        <p:spPr>
          <a:xfrm>
            <a:off x="10281207" y="8527533"/>
            <a:ext cx="1191456" cy="398928"/>
          </a:xfrm>
          <a:prstGeom prst="rect">
            <a:avLst/>
          </a:prstGeom>
          <a:noFill/>
          <a:ln>
            <a:noFill/>
          </a:ln>
        </p:spPr>
        <p:txBody>
          <a:bodyPr wrap="none" lIns="122875" tIns="61439" rIns="122875" bIns="61439"/>
          <a:lstStyle/>
          <a:p>
            <a:pPr>
              <a:lnSpc>
                <a:spcPct val="100000"/>
              </a:lnSpc>
            </a:pPr>
            <a:r>
              <a:rPr lang="en-US" sz="1916" b="1" dirty="0">
                <a:solidFill>
                  <a:srgbClr val="000000"/>
                </a:solidFill>
                <a:latin typeface="Calibri"/>
                <a:ea typeface="ＭＳ Ｐゴシック"/>
              </a:rPr>
              <a:t>EtherCAT</a:t>
            </a:r>
            <a:endParaRPr sz="2994" dirty="0"/>
          </a:p>
        </p:txBody>
      </p:sp>
      <p:sp>
        <p:nvSpPr>
          <p:cNvPr id="34" name="CustomShape 7"/>
          <p:cNvSpPr/>
          <p:nvPr/>
        </p:nvSpPr>
        <p:spPr>
          <a:xfrm>
            <a:off x="2944116" y="2671855"/>
            <a:ext cx="2316319" cy="7745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/>
            <a:r>
              <a:rPr lang="en-US" sz="1916" dirty="0" err="1">
                <a:solidFill>
                  <a:srgbClr val="000000"/>
                </a:solidFill>
                <a:latin typeface="Calibri"/>
                <a:ea typeface="ＭＳ Ｐゴシック"/>
              </a:rPr>
              <a:t>Iocsh</a:t>
            </a:r>
            <a:r>
              <a:rPr lang="en-US" sz="1916" dirty="0">
                <a:solidFill>
                  <a:srgbClr val="000000"/>
                </a:solidFill>
                <a:latin typeface="Calibri"/>
                <a:ea typeface="ＭＳ Ｐゴシック"/>
              </a:rPr>
              <a:t> conf. </a:t>
            </a:r>
            <a:r>
              <a:rPr lang="en-US" sz="1916" dirty="0" err="1">
                <a:solidFill>
                  <a:srgbClr val="000000"/>
                </a:solidFill>
                <a:latin typeface="Calibri"/>
                <a:ea typeface="ＭＳ Ｐゴシック"/>
              </a:rPr>
              <a:t>cmd</a:t>
            </a:r>
            <a:r>
              <a:rPr lang="en-US" sz="1916" dirty="0">
                <a:solidFill>
                  <a:srgbClr val="000000"/>
                </a:solidFill>
                <a:latin typeface="Calibri"/>
                <a:ea typeface="ＭＳ Ｐゴシック"/>
              </a:rPr>
              <a:t>:</a:t>
            </a:r>
          </a:p>
          <a:p>
            <a:pPr algn="ctr"/>
            <a:r>
              <a:rPr lang="en-US" sz="1916" dirty="0">
                <a:solidFill>
                  <a:srgbClr val="000000"/>
                </a:solidFill>
                <a:latin typeface="Calibri"/>
                <a:ea typeface="ＭＳ Ｐゴシック"/>
              </a:rPr>
              <a:t>“</a:t>
            </a:r>
            <a:r>
              <a:rPr lang="en-US" sz="1916" dirty="0" err="1">
                <a:solidFill>
                  <a:srgbClr val="000000"/>
                </a:solidFill>
                <a:latin typeface="Calibri"/>
                <a:ea typeface="ＭＳ Ｐゴシック"/>
              </a:rPr>
              <a:t>ecmcConfigOrDie</a:t>
            </a:r>
            <a:r>
              <a:rPr lang="en-US" sz="1916" dirty="0">
                <a:solidFill>
                  <a:srgbClr val="000000"/>
                </a:solidFill>
                <a:latin typeface="Calibri"/>
                <a:ea typeface="ＭＳ Ｐゴシック"/>
              </a:rPr>
              <a:t>()”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D5CBCE-1BFF-D440-9B81-9A9A6B58131A}"/>
              </a:ext>
            </a:extLst>
          </p:cNvPr>
          <p:cNvGrpSpPr/>
          <p:nvPr/>
        </p:nvGrpSpPr>
        <p:grpSpPr>
          <a:xfrm>
            <a:off x="2944116" y="6101401"/>
            <a:ext cx="6809484" cy="2062310"/>
            <a:chOff x="2944116" y="5887614"/>
            <a:chExt cx="6809484" cy="2062310"/>
          </a:xfrm>
        </p:grpSpPr>
        <p:sp>
          <p:nvSpPr>
            <p:cNvPr id="137" name="CustomShape 5"/>
            <p:cNvSpPr/>
            <p:nvPr/>
          </p:nvSpPr>
          <p:spPr>
            <a:xfrm>
              <a:off x="2944116" y="5887614"/>
              <a:ext cx="6809484" cy="20623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sv-SE" sz="1916" dirty="0">
                  <a:solidFill>
                    <a:srgbClr val="000000"/>
                  </a:solidFill>
                  <a:latin typeface="Calibri"/>
                  <a:ea typeface="ＭＳ Ｐゴシック"/>
                </a:rPr>
                <a:t>ECMC </a:t>
              </a:r>
              <a:r>
                <a:rPr lang="sv-SE" sz="1916" dirty="0" err="1">
                  <a:solidFill>
                    <a:srgbClr val="000000"/>
                  </a:solidFill>
                  <a:latin typeface="Calibri"/>
                  <a:ea typeface="ＭＳ Ｐゴシック"/>
                </a:rPr>
                <a:t>Core</a:t>
              </a:r>
              <a:endParaRPr sz="2994" dirty="0"/>
            </a:p>
            <a:p>
              <a:pPr>
                <a:lnSpc>
                  <a:spcPct val="100000"/>
                </a:lnSpc>
              </a:pPr>
              <a:endParaRPr sz="2994" dirty="0"/>
            </a:p>
          </p:txBody>
        </p:sp>
        <p:sp>
          <p:nvSpPr>
            <p:cNvPr id="142" name="CustomShape 10"/>
            <p:cNvSpPr/>
            <p:nvPr/>
          </p:nvSpPr>
          <p:spPr>
            <a:xfrm>
              <a:off x="3072011" y="6352832"/>
              <a:ext cx="6538117" cy="1350415"/>
            </a:xfrm>
            <a:prstGeom prst="rect">
              <a:avLst/>
            </a:prstGeom>
            <a:solidFill>
              <a:srgbClr val="95B3D7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i="1" dirty="0">
                  <a:solidFill>
                    <a:srgbClr val="000000"/>
                  </a:solidFill>
                  <a:latin typeface="Calibri"/>
                  <a:ea typeface="ＭＳ Ｐゴシック"/>
                </a:rPr>
                <a:t>Real Time Thread  (1kHz)</a:t>
              </a:r>
              <a:endParaRPr sz="2994" i="1" dirty="0"/>
            </a:p>
          </p:txBody>
        </p:sp>
        <p:sp>
          <p:nvSpPr>
            <p:cNvPr id="143" name="CustomShape 11"/>
            <p:cNvSpPr/>
            <p:nvPr/>
          </p:nvSpPr>
          <p:spPr>
            <a:xfrm>
              <a:off x="3340640" y="6679618"/>
              <a:ext cx="875760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1</a:t>
              </a:r>
              <a:endParaRPr sz="2994" dirty="0"/>
            </a:p>
          </p:txBody>
        </p:sp>
        <p:sp>
          <p:nvSpPr>
            <p:cNvPr id="37" name="CustomShape 11"/>
            <p:cNvSpPr/>
            <p:nvPr/>
          </p:nvSpPr>
          <p:spPr>
            <a:xfrm>
              <a:off x="4486864" y="6679618"/>
              <a:ext cx="875760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2</a:t>
              </a:r>
              <a:endParaRPr sz="2994" dirty="0"/>
            </a:p>
          </p:txBody>
        </p:sp>
        <p:sp>
          <p:nvSpPr>
            <p:cNvPr id="38" name="CustomShape 11"/>
            <p:cNvSpPr/>
            <p:nvPr/>
          </p:nvSpPr>
          <p:spPr>
            <a:xfrm>
              <a:off x="6779312" y="6679618"/>
              <a:ext cx="875760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PLC 1</a:t>
              </a:r>
              <a:endParaRPr sz="2994" dirty="0"/>
            </a:p>
          </p:txBody>
        </p:sp>
        <p:sp>
          <p:nvSpPr>
            <p:cNvPr id="39" name="CustomShape 11"/>
            <p:cNvSpPr/>
            <p:nvPr/>
          </p:nvSpPr>
          <p:spPr>
            <a:xfrm>
              <a:off x="5633088" y="6679618"/>
              <a:ext cx="875760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n</a:t>
              </a:r>
              <a:endParaRPr sz="2994" dirty="0"/>
            </a:p>
          </p:txBody>
        </p:sp>
        <p:sp>
          <p:nvSpPr>
            <p:cNvPr id="40" name="CustomShape 19"/>
            <p:cNvSpPr/>
            <p:nvPr/>
          </p:nvSpPr>
          <p:spPr>
            <a:xfrm>
              <a:off x="3340640" y="7228984"/>
              <a:ext cx="6087060" cy="336433"/>
            </a:xfrm>
            <a:prstGeom prst="rect">
              <a:avLst/>
            </a:prstGeom>
            <a:solidFill>
              <a:srgbClr val="C0C0C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EtherCAT process image</a:t>
              </a:r>
              <a:endParaRPr sz="2994" dirty="0"/>
            </a:p>
          </p:txBody>
        </p:sp>
        <p:sp>
          <p:nvSpPr>
            <p:cNvPr id="41" name="Line 9"/>
            <p:cNvSpPr/>
            <p:nvPr/>
          </p:nvSpPr>
          <p:spPr>
            <a:xfrm flipH="1">
              <a:off x="3801124" y="6899807"/>
              <a:ext cx="0" cy="45455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  <a:round/>
              <a:headEnd type="triangle"/>
              <a:tailEnd type="triangle"/>
            </a:ln>
          </p:spPr>
          <p:txBody>
            <a:bodyPr lIns="89183" tIns="44592" rIns="89183" bIns="44592"/>
            <a:lstStyle/>
            <a:p>
              <a:endParaRPr lang="en-US" sz="2994"/>
            </a:p>
          </p:txBody>
        </p:sp>
        <p:sp>
          <p:nvSpPr>
            <p:cNvPr id="141" name="Line 9"/>
            <p:cNvSpPr/>
            <p:nvPr/>
          </p:nvSpPr>
          <p:spPr>
            <a:xfrm flipH="1">
              <a:off x="4893324" y="6899807"/>
              <a:ext cx="0" cy="45455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  <a:round/>
              <a:headEnd type="triangle"/>
              <a:tailEnd type="triangle"/>
            </a:ln>
          </p:spPr>
          <p:txBody>
            <a:bodyPr lIns="89183" tIns="44592" rIns="89183" bIns="44592"/>
            <a:lstStyle/>
            <a:p>
              <a:endParaRPr lang="en-US" sz="2994"/>
            </a:p>
          </p:txBody>
        </p:sp>
        <p:sp>
          <p:nvSpPr>
            <p:cNvPr id="42" name="Line 9"/>
            <p:cNvSpPr/>
            <p:nvPr/>
          </p:nvSpPr>
          <p:spPr>
            <a:xfrm flipH="1">
              <a:off x="6036323" y="6899807"/>
              <a:ext cx="0" cy="45455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  <a:round/>
              <a:headEnd type="triangle"/>
              <a:tailEnd type="triangle"/>
            </a:ln>
          </p:spPr>
          <p:txBody>
            <a:bodyPr lIns="89183" tIns="44592" rIns="89183" bIns="44592"/>
            <a:lstStyle/>
            <a:p>
              <a:endParaRPr lang="en-US" sz="2994"/>
            </a:p>
          </p:txBody>
        </p:sp>
        <p:sp>
          <p:nvSpPr>
            <p:cNvPr id="43" name="Line 9"/>
            <p:cNvSpPr/>
            <p:nvPr/>
          </p:nvSpPr>
          <p:spPr>
            <a:xfrm flipH="1">
              <a:off x="7192024" y="6899807"/>
              <a:ext cx="0" cy="45455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  <a:round/>
              <a:headEnd type="triangle"/>
              <a:tailEnd type="triangle"/>
            </a:ln>
          </p:spPr>
          <p:txBody>
            <a:bodyPr lIns="89183" tIns="44592" rIns="89183" bIns="44592"/>
            <a:lstStyle/>
            <a:p>
              <a:endParaRPr lang="en-US" sz="2994"/>
            </a:p>
          </p:txBody>
        </p:sp>
        <p:sp>
          <p:nvSpPr>
            <p:cNvPr id="47" name="CustomShape 11"/>
            <p:cNvSpPr/>
            <p:nvPr/>
          </p:nvSpPr>
          <p:spPr>
            <a:xfrm>
              <a:off x="7949876" y="6679618"/>
              <a:ext cx="875760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PLC n</a:t>
              </a:r>
              <a:endParaRPr sz="2994" dirty="0"/>
            </a:p>
          </p:txBody>
        </p:sp>
        <p:sp>
          <p:nvSpPr>
            <p:cNvPr id="48" name="Line 9"/>
            <p:cNvSpPr/>
            <p:nvPr/>
          </p:nvSpPr>
          <p:spPr>
            <a:xfrm flipH="1">
              <a:off x="8317504" y="6899807"/>
              <a:ext cx="0" cy="45455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  <a:round/>
              <a:headEnd type="triangle"/>
              <a:tailEnd type="triangle"/>
            </a:ln>
          </p:spPr>
          <p:txBody>
            <a:bodyPr lIns="89183" tIns="44592" rIns="89183" bIns="44592"/>
            <a:lstStyle/>
            <a:p>
              <a:endParaRPr lang="en-US" sz="2994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6581869-171D-F946-899F-D44AFF37C192}"/>
              </a:ext>
            </a:extLst>
          </p:cNvPr>
          <p:cNvGrpSpPr/>
          <p:nvPr/>
        </p:nvGrpSpPr>
        <p:grpSpPr>
          <a:xfrm>
            <a:off x="2944116" y="3901345"/>
            <a:ext cx="6809484" cy="2034059"/>
            <a:chOff x="-1884740" y="942296"/>
            <a:chExt cx="6809484" cy="1960386"/>
          </a:xfrm>
        </p:grpSpPr>
        <p:sp>
          <p:nvSpPr>
            <p:cNvPr id="45" name="CustomShape 5">
              <a:extLst>
                <a:ext uri="{FF2B5EF4-FFF2-40B4-BE49-F238E27FC236}">
                  <a16:creationId xmlns:a16="http://schemas.microsoft.com/office/drawing/2014/main" id="{735931B4-8A0A-4149-9652-3BD91A48B3FA}"/>
                </a:ext>
              </a:extLst>
            </p:cNvPr>
            <p:cNvSpPr/>
            <p:nvPr/>
          </p:nvSpPr>
          <p:spPr>
            <a:xfrm>
              <a:off x="-1884740" y="942296"/>
              <a:ext cx="6809484" cy="19603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sv-SE" sz="1916" dirty="0" err="1">
                  <a:solidFill>
                    <a:srgbClr val="000000"/>
                  </a:solidFill>
                  <a:latin typeface="Calibri"/>
                  <a:ea typeface="ＭＳ Ｐゴシック"/>
                </a:rPr>
                <a:t>asynPortDriver</a:t>
              </a:r>
              <a:endParaRPr sz="2994" dirty="0"/>
            </a:p>
            <a:p>
              <a:pPr>
                <a:lnSpc>
                  <a:spcPct val="100000"/>
                </a:lnSpc>
              </a:pPr>
              <a:endParaRPr sz="2994" dirty="0"/>
            </a:p>
          </p:txBody>
        </p:sp>
        <p:sp>
          <p:nvSpPr>
            <p:cNvPr id="49" name="CustomShape 10">
              <a:extLst>
                <a:ext uri="{FF2B5EF4-FFF2-40B4-BE49-F238E27FC236}">
                  <a16:creationId xmlns:a16="http://schemas.microsoft.com/office/drawing/2014/main" id="{AE17F945-F252-6E46-BFF4-2321409F6E42}"/>
                </a:ext>
              </a:extLst>
            </p:cNvPr>
            <p:cNvSpPr/>
            <p:nvPr/>
          </p:nvSpPr>
          <p:spPr>
            <a:xfrm>
              <a:off x="-1766754" y="1362913"/>
              <a:ext cx="6538117" cy="828028"/>
            </a:xfrm>
            <a:prstGeom prst="rect">
              <a:avLst/>
            </a:prstGeom>
            <a:solidFill>
              <a:srgbClr val="95B3D7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i="1" dirty="0">
                  <a:solidFill>
                    <a:srgbClr val="000000"/>
                  </a:solidFill>
                  <a:latin typeface="Calibri"/>
                  <a:ea typeface="ＭＳ Ｐゴシック"/>
                </a:rPr>
                <a:t>Interfaces</a:t>
              </a:r>
              <a:endParaRPr sz="2994" i="1" dirty="0"/>
            </a:p>
          </p:txBody>
        </p:sp>
        <p:sp>
          <p:nvSpPr>
            <p:cNvPr id="50" name="CustomShape 11">
              <a:extLst>
                <a:ext uri="{FF2B5EF4-FFF2-40B4-BE49-F238E27FC236}">
                  <a16:creationId xmlns:a16="http://schemas.microsoft.com/office/drawing/2014/main" id="{6A7A020B-A2E3-7548-B87D-93DB8671B9B2}"/>
                </a:ext>
              </a:extLst>
            </p:cNvPr>
            <p:cNvSpPr/>
            <p:nvPr/>
          </p:nvSpPr>
          <p:spPr>
            <a:xfrm>
              <a:off x="-1498088" y="1683751"/>
              <a:ext cx="1454650" cy="409699"/>
            </a:xfrm>
            <a:prstGeom prst="rect">
              <a:avLst/>
            </a:prstGeom>
            <a:solidFill>
              <a:srgbClr val="C0C0C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 err="1">
                  <a:solidFill>
                    <a:srgbClr val="000000"/>
                  </a:solidFill>
                  <a:latin typeface="Calibri"/>
                  <a:ea typeface="ＭＳ Ｐゴシック"/>
                </a:rPr>
                <a:t>asynoctet</a:t>
              </a:r>
              <a:endParaRPr sz="2994" dirty="0"/>
            </a:p>
          </p:txBody>
        </p:sp>
        <p:sp>
          <p:nvSpPr>
            <p:cNvPr id="53" name="CustomShape 11">
              <a:extLst>
                <a:ext uri="{FF2B5EF4-FFF2-40B4-BE49-F238E27FC236}">
                  <a16:creationId xmlns:a16="http://schemas.microsoft.com/office/drawing/2014/main" id="{D68B2B9D-857A-0848-A956-C5E074F8D706}"/>
                </a:ext>
              </a:extLst>
            </p:cNvPr>
            <p:cNvSpPr/>
            <p:nvPr/>
          </p:nvSpPr>
          <p:spPr>
            <a:xfrm>
              <a:off x="1384341" y="1683354"/>
              <a:ext cx="1454650" cy="411228"/>
            </a:xfrm>
            <a:prstGeom prst="rect">
              <a:avLst/>
            </a:prstGeom>
            <a:solidFill>
              <a:srgbClr val="C0C0C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asynfloat64</a:t>
              </a:r>
              <a:endParaRPr sz="2994" dirty="0"/>
            </a:p>
          </p:txBody>
        </p:sp>
        <p:sp>
          <p:nvSpPr>
            <p:cNvPr id="54" name="CustomShape 11">
              <a:extLst>
                <a:ext uri="{FF2B5EF4-FFF2-40B4-BE49-F238E27FC236}">
                  <a16:creationId xmlns:a16="http://schemas.microsoft.com/office/drawing/2014/main" id="{2ADFE4E3-1A36-BB45-8AAF-50DEA92C6D29}"/>
                </a:ext>
              </a:extLst>
            </p:cNvPr>
            <p:cNvSpPr/>
            <p:nvPr/>
          </p:nvSpPr>
          <p:spPr>
            <a:xfrm>
              <a:off x="2838991" y="1683354"/>
              <a:ext cx="1454650" cy="411228"/>
            </a:xfrm>
            <a:prstGeom prst="rect">
              <a:avLst/>
            </a:prstGeom>
            <a:solidFill>
              <a:srgbClr val="C0C0C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 err="1">
                  <a:solidFill>
                    <a:srgbClr val="000000"/>
                  </a:solidFill>
                  <a:latin typeface="Calibri"/>
                  <a:ea typeface="ＭＳ Ｐゴシック"/>
                </a:rPr>
                <a:t>asynarrayxxx</a:t>
              </a:r>
              <a:endParaRPr sz="2994" dirty="0"/>
            </a:p>
          </p:txBody>
        </p:sp>
        <p:sp>
          <p:nvSpPr>
            <p:cNvPr id="55" name="CustomShape 11">
              <a:extLst>
                <a:ext uri="{FF2B5EF4-FFF2-40B4-BE49-F238E27FC236}">
                  <a16:creationId xmlns:a16="http://schemas.microsoft.com/office/drawing/2014/main" id="{370A93B2-4222-1540-A5BF-494FFFDE9F6F}"/>
                </a:ext>
              </a:extLst>
            </p:cNvPr>
            <p:cNvSpPr/>
            <p:nvPr/>
          </p:nvSpPr>
          <p:spPr>
            <a:xfrm>
              <a:off x="-70309" y="1683354"/>
              <a:ext cx="1454650" cy="411228"/>
            </a:xfrm>
            <a:prstGeom prst="rect">
              <a:avLst/>
            </a:prstGeom>
            <a:solidFill>
              <a:srgbClr val="C0C0C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asynint32</a:t>
              </a:r>
              <a:endParaRPr sz="2994" dirty="0"/>
            </a:p>
          </p:txBody>
        </p:sp>
        <p:sp>
          <p:nvSpPr>
            <p:cNvPr id="57" name="CustomShape 11">
              <a:extLst>
                <a:ext uri="{FF2B5EF4-FFF2-40B4-BE49-F238E27FC236}">
                  <a16:creationId xmlns:a16="http://schemas.microsoft.com/office/drawing/2014/main" id="{3DF03C0E-7938-E845-B205-362BABB9D635}"/>
                </a:ext>
              </a:extLst>
            </p:cNvPr>
            <p:cNvSpPr/>
            <p:nvPr/>
          </p:nvSpPr>
          <p:spPr>
            <a:xfrm>
              <a:off x="-1498087" y="2340379"/>
              <a:ext cx="1929666" cy="409699"/>
            </a:xfrm>
            <a:prstGeom prst="rect">
              <a:avLst/>
            </a:prstGeom>
            <a:solidFill>
              <a:srgbClr val="C0C0C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command parser</a:t>
              </a:r>
              <a:endParaRPr sz="2994" dirty="0"/>
            </a:p>
          </p:txBody>
        </p:sp>
      </p:grpSp>
      <p:sp>
        <p:nvSpPr>
          <p:cNvPr id="58" name="CustomShape 5">
            <a:extLst>
              <a:ext uri="{FF2B5EF4-FFF2-40B4-BE49-F238E27FC236}">
                <a16:creationId xmlns:a16="http://schemas.microsoft.com/office/drawing/2014/main" id="{BA89A71D-EAEC-8942-A197-8F0E9907BD4D}"/>
              </a:ext>
            </a:extLst>
          </p:cNvPr>
          <p:cNvSpPr/>
          <p:nvPr/>
        </p:nvSpPr>
        <p:spPr>
          <a:xfrm>
            <a:off x="2719584" y="8826076"/>
            <a:ext cx="7166880" cy="370732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sv-SE" sz="1916" dirty="0" err="1">
                <a:solidFill>
                  <a:srgbClr val="000000"/>
                </a:solidFill>
                <a:latin typeface="Calibri"/>
                <a:ea typeface="ＭＳ Ｐゴシック"/>
              </a:rPr>
              <a:t>Kernel</a:t>
            </a:r>
            <a:endParaRPr sz="2994" dirty="0"/>
          </a:p>
          <a:p>
            <a:pPr algn="ctr">
              <a:lnSpc>
                <a:spcPct val="100000"/>
              </a:lnSpc>
            </a:pPr>
            <a:endParaRPr sz="2994" dirty="0"/>
          </a:p>
        </p:txBody>
      </p:sp>
      <p:sp>
        <p:nvSpPr>
          <p:cNvPr id="59" name="CustomShape 7">
            <a:extLst>
              <a:ext uri="{FF2B5EF4-FFF2-40B4-BE49-F238E27FC236}">
                <a16:creationId xmlns:a16="http://schemas.microsoft.com/office/drawing/2014/main" id="{C497C4D9-10FA-0945-9298-562449B0B254}"/>
              </a:ext>
            </a:extLst>
          </p:cNvPr>
          <p:cNvSpPr/>
          <p:nvPr/>
        </p:nvSpPr>
        <p:spPr>
          <a:xfrm>
            <a:off x="5411191" y="2674424"/>
            <a:ext cx="2335296" cy="3785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/>
            <a:r>
              <a:rPr lang="en-US" sz="1916" dirty="0">
                <a:solidFill>
                  <a:srgbClr val="000000"/>
                </a:solidFill>
                <a:latin typeface="Calibri"/>
                <a:ea typeface="ＭＳ Ｐゴシック"/>
              </a:rPr>
              <a:t>EPICS motor records</a:t>
            </a:r>
          </a:p>
        </p:txBody>
      </p:sp>
      <p:sp>
        <p:nvSpPr>
          <p:cNvPr id="60" name="CustomShape 7">
            <a:extLst>
              <a:ext uri="{FF2B5EF4-FFF2-40B4-BE49-F238E27FC236}">
                <a16:creationId xmlns:a16="http://schemas.microsoft.com/office/drawing/2014/main" id="{8691749C-10B2-1C48-819D-84CE046BFE48}"/>
              </a:ext>
            </a:extLst>
          </p:cNvPr>
          <p:cNvSpPr/>
          <p:nvPr/>
        </p:nvSpPr>
        <p:spPr>
          <a:xfrm>
            <a:off x="7949875" y="2674424"/>
            <a:ext cx="1762967" cy="488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/>
            <a:r>
              <a:rPr lang="en-US" sz="1916" dirty="0">
                <a:solidFill>
                  <a:srgbClr val="000000"/>
                </a:solidFill>
                <a:latin typeface="Calibri"/>
                <a:ea typeface="ＭＳ Ｐゴシック"/>
              </a:rPr>
              <a:t>EPICS records</a:t>
            </a:r>
          </a:p>
        </p:txBody>
      </p:sp>
      <p:sp>
        <p:nvSpPr>
          <p:cNvPr id="61" name="CustomShape 7">
            <a:extLst>
              <a:ext uri="{FF2B5EF4-FFF2-40B4-BE49-F238E27FC236}">
                <a16:creationId xmlns:a16="http://schemas.microsoft.com/office/drawing/2014/main" id="{B0434F65-C54E-ED40-8994-171CF27D22E2}"/>
              </a:ext>
            </a:extLst>
          </p:cNvPr>
          <p:cNvSpPr/>
          <p:nvPr/>
        </p:nvSpPr>
        <p:spPr>
          <a:xfrm>
            <a:off x="5411191" y="3154086"/>
            <a:ext cx="2335296" cy="6547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/>
            <a:r>
              <a:rPr lang="en-US" sz="1916" dirty="0" err="1">
                <a:solidFill>
                  <a:srgbClr val="000000"/>
                </a:solidFill>
                <a:latin typeface="Calibri"/>
                <a:ea typeface="ＭＳ Ｐゴシック"/>
              </a:rPr>
              <a:t>EthercatMC</a:t>
            </a:r>
            <a:endParaRPr lang="en-US" sz="1916" dirty="0">
              <a:solidFill>
                <a:srgbClr val="000000"/>
              </a:solidFill>
              <a:latin typeface="Calibri"/>
              <a:ea typeface="ＭＳ Ｐゴシック"/>
            </a:endParaRPr>
          </a:p>
          <a:p>
            <a:pPr algn="ctr"/>
            <a:r>
              <a:rPr lang="en-US" sz="1916" dirty="0">
                <a:solidFill>
                  <a:srgbClr val="000000"/>
                </a:solidFill>
                <a:latin typeface="Calibri"/>
                <a:ea typeface="ＭＳ Ｐゴシック"/>
              </a:rPr>
              <a:t>Motor model 3 </a:t>
            </a:r>
            <a:r>
              <a:rPr lang="en-US" sz="1916" dirty="0" err="1">
                <a:solidFill>
                  <a:srgbClr val="000000"/>
                </a:solidFill>
                <a:latin typeface="Calibri"/>
                <a:ea typeface="ＭＳ Ｐゴシック"/>
              </a:rPr>
              <a:t>drv</a:t>
            </a:r>
            <a:r>
              <a:rPr lang="en-US" sz="1916" dirty="0">
                <a:solidFill>
                  <a:srgbClr val="000000"/>
                </a:solidFill>
                <a:latin typeface="Calibri"/>
                <a:ea typeface="ＭＳ Ｐゴシック"/>
              </a:rPr>
              <a:t>.</a:t>
            </a:r>
          </a:p>
        </p:txBody>
      </p:sp>
      <p:sp>
        <p:nvSpPr>
          <p:cNvPr id="36" name="Line 9"/>
          <p:cNvSpPr/>
          <p:nvPr/>
        </p:nvSpPr>
        <p:spPr>
          <a:xfrm flipH="1">
            <a:off x="3859981" y="3446787"/>
            <a:ext cx="0" cy="116864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62" name="Line 9">
            <a:extLst>
              <a:ext uri="{FF2B5EF4-FFF2-40B4-BE49-F238E27FC236}">
                <a16:creationId xmlns:a16="http://schemas.microsoft.com/office/drawing/2014/main" id="{BAFF9173-973F-EC4D-A482-B5F3AD90FD18}"/>
              </a:ext>
            </a:extLst>
          </p:cNvPr>
          <p:cNvSpPr/>
          <p:nvPr/>
        </p:nvSpPr>
        <p:spPr>
          <a:xfrm flipH="1">
            <a:off x="4034222" y="3690293"/>
            <a:ext cx="1271636" cy="878806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63" name="Line 6">
            <a:extLst>
              <a:ext uri="{FF2B5EF4-FFF2-40B4-BE49-F238E27FC236}">
                <a16:creationId xmlns:a16="http://schemas.microsoft.com/office/drawing/2014/main" id="{02EA7CAE-5633-2041-AD16-4FDF20DF667D}"/>
              </a:ext>
            </a:extLst>
          </p:cNvPr>
          <p:cNvSpPr/>
          <p:nvPr/>
        </p:nvSpPr>
        <p:spPr>
          <a:xfrm>
            <a:off x="6439777" y="2918640"/>
            <a:ext cx="0" cy="4327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pPr algn="ctr"/>
            <a:endParaRPr lang="en-US" sz="2994" dirty="0"/>
          </a:p>
        </p:txBody>
      </p:sp>
      <p:sp>
        <p:nvSpPr>
          <p:cNvPr id="64" name="Line 9">
            <a:extLst>
              <a:ext uri="{FF2B5EF4-FFF2-40B4-BE49-F238E27FC236}">
                <a16:creationId xmlns:a16="http://schemas.microsoft.com/office/drawing/2014/main" id="{89F10DD9-A40C-1E49-9E04-D826508A56EC}"/>
              </a:ext>
            </a:extLst>
          </p:cNvPr>
          <p:cNvSpPr/>
          <p:nvPr/>
        </p:nvSpPr>
        <p:spPr>
          <a:xfrm flipH="1">
            <a:off x="8679901" y="3162856"/>
            <a:ext cx="2116" cy="73721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65" name="Line 6">
            <a:extLst>
              <a:ext uri="{FF2B5EF4-FFF2-40B4-BE49-F238E27FC236}">
                <a16:creationId xmlns:a16="http://schemas.microsoft.com/office/drawing/2014/main" id="{DAEDAD2F-06F0-E449-9952-923E7D579293}"/>
              </a:ext>
            </a:extLst>
          </p:cNvPr>
          <p:cNvSpPr/>
          <p:nvPr/>
        </p:nvSpPr>
        <p:spPr>
          <a:xfrm>
            <a:off x="3859981" y="4994098"/>
            <a:ext cx="0" cy="4327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66" name="Line 6">
            <a:extLst>
              <a:ext uri="{FF2B5EF4-FFF2-40B4-BE49-F238E27FC236}">
                <a16:creationId xmlns:a16="http://schemas.microsoft.com/office/drawing/2014/main" id="{A890A2CF-B97F-1341-BCF2-A04B8B8ABADA}"/>
              </a:ext>
            </a:extLst>
          </p:cNvPr>
          <p:cNvSpPr/>
          <p:nvPr/>
        </p:nvSpPr>
        <p:spPr>
          <a:xfrm>
            <a:off x="3859981" y="5719045"/>
            <a:ext cx="0" cy="4327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67" name="Line 9">
            <a:extLst>
              <a:ext uri="{FF2B5EF4-FFF2-40B4-BE49-F238E27FC236}">
                <a16:creationId xmlns:a16="http://schemas.microsoft.com/office/drawing/2014/main" id="{323DEE3D-B187-444A-AAE2-28A2FEDB3F39}"/>
              </a:ext>
            </a:extLst>
          </p:cNvPr>
          <p:cNvSpPr/>
          <p:nvPr/>
        </p:nvSpPr>
        <p:spPr>
          <a:xfrm>
            <a:off x="5470288" y="5041677"/>
            <a:ext cx="23245" cy="109166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68" name="Line 9">
            <a:extLst>
              <a:ext uri="{FF2B5EF4-FFF2-40B4-BE49-F238E27FC236}">
                <a16:creationId xmlns:a16="http://schemas.microsoft.com/office/drawing/2014/main" id="{8ADD7597-70A4-074F-A88A-B82AE39A59F2}"/>
              </a:ext>
            </a:extLst>
          </p:cNvPr>
          <p:cNvSpPr/>
          <p:nvPr/>
        </p:nvSpPr>
        <p:spPr>
          <a:xfrm>
            <a:off x="6856356" y="5059424"/>
            <a:ext cx="0" cy="104069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69" name="Line 9">
            <a:extLst>
              <a:ext uri="{FF2B5EF4-FFF2-40B4-BE49-F238E27FC236}">
                <a16:creationId xmlns:a16="http://schemas.microsoft.com/office/drawing/2014/main" id="{3C50CC79-E386-6944-8551-C3BDF37C1AA2}"/>
              </a:ext>
            </a:extLst>
          </p:cNvPr>
          <p:cNvSpPr/>
          <p:nvPr/>
        </p:nvSpPr>
        <p:spPr>
          <a:xfrm>
            <a:off x="8330966" y="5095760"/>
            <a:ext cx="0" cy="103758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70" name="Line 6">
            <a:extLst>
              <a:ext uri="{FF2B5EF4-FFF2-40B4-BE49-F238E27FC236}">
                <a16:creationId xmlns:a16="http://schemas.microsoft.com/office/drawing/2014/main" id="{A5492F14-A64D-B849-A208-39B638513207}"/>
              </a:ext>
            </a:extLst>
          </p:cNvPr>
          <p:cNvSpPr/>
          <p:nvPr/>
        </p:nvSpPr>
        <p:spPr>
          <a:xfrm>
            <a:off x="6036323" y="7779204"/>
            <a:ext cx="0" cy="69253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</p:spTree>
    <p:extLst>
      <p:ext uri="{BB962C8B-B14F-4D97-AF65-F5344CB8AC3E}">
        <p14:creationId xmlns:p14="http://schemas.microsoft.com/office/powerpoint/2010/main" val="41453567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 6">
            <a:extLst>
              <a:ext uri="{FF2B5EF4-FFF2-40B4-BE49-F238E27FC236}">
                <a16:creationId xmlns:a16="http://schemas.microsoft.com/office/drawing/2014/main" id="{E1190358-AAAA-7A44-979C-34A62A0A9FAC}"/>
              </a:ext>
            </a:extLst>
          </p:cNvPr>
          <p:cNvSpPr/>
          <p:nvPr/>
        </p:nvSpPr>
        <p:spPr>
          <a:xfrm>
            <a:off x="6932734" y="8645109"/>
            <a:ext cx="2339085" cy="0"/>
          </a:xfrm>
          <a:prstGeom prst="line">
            <a:avLst/>
          </a:prstGeom>
          <a:ln w="60325">
            <a:solidFill>
              <a:srgbClr val="1DD315"/>
            </a:solidFill>
            <a:round/>
            <a:tailEnd type="triangle" w="lg" len="lg"/>
          </a:ln>
        </p:spPr>
      </p:sp>
      <p:sp>
        <p:nvSpPr>
          <p:cNvPr id="133" name="CustomShape 1"/>
          <p:cNvSpPr/>
          <p:nvPr/>
        </p:nvSpPr>
        <p:spPr>
          <a:xfrm>
            <a:off x="640083" y="634446"/>
            <a:ext cx="9993816" cy="1508699"/>
          </a:xfrm>
          <a:prstGeom prst="rect">
            <a:avLst/>
          </a:prstGeom>
          <a:noFill/>
          <a:ln>
            <a:noFill/>
          </a:ln>
        </p:spPr>
        <p:txBody>
          <a:bodyPr lIns="122875" tIns="61439" rIns="122875" bIns="61439" anchor="ctr"/>
          <a:lstStyle/>
          <a:p>
            <a:pPr>
              <a:lnSpc>
                <a:spcPct val="100000"/>
              </a:lnSpc>
            </a:pPr>
            <a:r>
              <a:rPr lang="en-US" sz="4431" dirty="0">
                <a:solidFill>
                  <a:srgbClr val="FFFFFF"/>
                </a:solidFill>
                <a:latin typeface="Calibri"/>
              </a:rPr>
              <a:t>ECMC: Real Time Thread Execution</a:t>
            </a:r>
            <a:endParaRPr sz="2994" dirty="0"/>
          </a:p>
        </p:txBody>
      </p:sp>
      <p:sp>
        <p:nvSpPr>
          <p:cNvPr id="28" name="Line 6"/>
          <p:cNvSpPr/>
          <p:nvPr/>
        </p:nvSpPr>
        <p:spPr>
          <a:xfrm>
            <a:off x="3195484" y="3808777"/>
            <a:ext cx="2169993" cy="0"/>
          </a:xfrm>
          <a:prstGeom prst="line">
            <a:avLst/>
          </a:prstGeom>
          <a:ln w="60325">
            <a:solidFill>
              <a:srgbClr val="1DD315"/>
            </a:solidFill>
            <a:round/>
            <a:tailEnd type="triangle" w="lg" len="lg"/>
          </a:ln>
        </p:spPr>
      </p:sp>
      <p:sp>
        <p:nvSpPr>
          <p:cNvPr id="29" name="CustomShape 36"/>
          <p:cNvSpPr/>
          <p:nvPr/>
        </p:nvSpPr>
        <p:spPr>
          <a:xfrm>
            <a:off x="3165748" y="3378561"/>
            <a:ext cx="1191456" cy="398928"/>
          </a:xfrm>
          <a:prstGeom prst="rect">
            <a:avLst/>
          </a:prstGeom>
          <a:noFill/>
          <a:ln>
            <a:noFill/>
          </a:ln>
        </p:spPr>
        <p:txBody>
          <a:bodyPr wrap="none" lIns="122875" tIns="61439" rIns="122875" bIns="61439"/>
          <a:lstStyle/>
          <a:p>
            <a:pPr>
              <a:lnSpc>
                <a:spcPct val="100000"/>
              </a:lnSpc>
            </a:pPr>
            <a:r>
              <a:rPr lang="en-US" sz="2000" dirty="0"/>
              <a:t>EtherCAT</a:t>
            </a:r>
            <a:endParaRPr sz="2000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A0A3BCD-EE11-5143-9F34-849DC10F3A06}"/>
              </a:ext>
            </a:extLst>
          </p:cNvPr>
          <p:cNvCxnSpPr>
            <a:cxnSpLocks/>
          </p:cNvCxnSpPr>
          <p:nvPr/>
        </p:nvCxnSpPr>
        <p:spPr>
          <a:xfrm>
            <a:off x="6140050" y="3315650"/>
            <a:ext cx="25968" cy="5730251"/>
          </a:xfrm>
          <a:prstGeom prst="straightConnector1">
            <a:avLst/>
          </a:prstGeom>
          <a:ln w="508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ustomShape 11">
            <a:extLst>
              <a:ext uri="{FF2B5EF4-FFF2-40B4-BE49-F238E27FC236}">
                <a16:creationId xmlns:a16="http://schemas.microsoft.com/office/drawing/2014/main" id="{8C6AF48C-B7E9-934D-88FE-2533CDEAA05B}"/>
              </a:ext>
            </a:extLst>
          </p:cNvPr>
          <p:cNvSpPr/>
          <p:nvPr/>
        </p:nvSpPr>
        <p:spPr>
          <a:xfrm>
            <a:off x="5400166" y="4704898"/>
            <a:ext cx="1506492" cy="351430"/>
          </a:xfrm>
          <a:prstGeom prst="rect">
            <a:avLst/>
          </a:prstGeom>
          <a:solidFill>
            <a:srgbClr val="00B0F0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Axis 1</a:t>
            </a:r>
            <a:endParaRPr sz="2994" dirty="0"/>
          </a:p>
        </p:txBody>
      </p:sp>
      <p:sp>
        <p:nvSpPr>
          <p:cNvPr id="72" name="CustomShape 11">
            <a:extLst>
              <a:ext uri="{FF2B5EF4-FFF2-40B4-BE49-F238E27FC236}">
                <a16:creationId xmlns:a16="http://schemas.microsoft.com/office/drawing/2014/main" id="{5F169E82-2D58-644D-BEE4-BF13D1C61958}"/>
              </a:ext>
            </a:extLst>
          </p:cNvPr>
          <p:cNvSpPr/>
          <p:nvPr/>
        </p:nvSpPr>
        <p:spPr>
          <a:xfrm>
            <a:off x="5400166" y="4261632"/>
            <a:ext cx="1506492" cy="351430"/>
          </a:xfrm>
          <a:prstGeom prst="rect">
            <a:avLst/>
          </a:prstGeom>
          <a:solidFill>
            <a:schemeClr val="accent6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Axis PLC 1 </a:t>
            </a:r>
            <a:endParaRPr sz="2994" dirty="0"/>
          </a:p>
        </p:txBody>
      </p:sp>
      <p:sp>
        <p:nvSpPr>
          <p:cNvPr id="73" name="CustomShape 11">
            <a:extLst>
              <a:ext uri="{FF2B5EF4-FFF2-40B4-BE49-F238E27FC236}">
                <a16:creationId xmlns:a16="http://schemas.microsoft.com/office/drawing/2014/main" id="{84914899-B1A0-FC4B-885B-DC19E2768229}"/>
              </a:ext>
            </a:extLst>
          </p:cNvPr>
          <p:cNvSpPr/>
          <p:nvPr/>
        </p:nvSpPr>
        <p:spPr>
          <a:xfrm>
            <a:off x="5400166" y="5571766"/>
            <a:ext cx="1506492" cy="351430"/>
          </a:xfrm>
          <a:prstGeom prst="rect">
            <a:avLst/>
          </a:prstGeom>
          <a:solidFill>
            <a:srgbClr val="00B0F0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Axis 2</a:t>
            </a:r>
            <a:endParaRPr sz="2994" dirty="0"/>
          </a:p>
        </p:txBody>
      </p:sp>
      <p:sp>
        <p:nvSpPr>
          <p:cNvPr id="74" name="CustomShape 11">
            <a:extLst>
              <a:ext uri="{FF2B5EF4-FFF2-40B4-BE49-F238E27FC236}">
                <a16:creationId xmlns:a16="http://schemas.microsoft.com/office/drawing/2014/main" id="{93A548F4-762B-9746-8056-B3C823096ADE}"/>
              </a:ext>
            </a:extLst>
          </p:cNvPr>
          <p:cNvSpPr/>
          <p:nvPr/>
        </p:nvSpPr>
        <p:spPr>
          <a:xfrm>
            <a:off x="5400166" y="5138332"/>
            <a:ext cx="1506492" cy="351430"/>
          </a:xfrm>
          <a:prstGeom prst="rect">
            <a:avLst/>
          </a:prstGeom>
          <a:solidFill>
            <a:schemeClr val="accent6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Axis PLC 2</a:t>
            </a:r>
            <a:endParaRPr sz="2994" dirty="0"/>
          </a:p>
        </p:txBody>
      </p:sp>
      <p:sp>
        <p:nvSpPr>
          <p:cNvPr id="75" name="CustomShape 11">
            <a:extLst>
              <a:ext uri="{FF2B5EF4-FFF2-40B4-BE49-F238E27FC236}">
                <a16:creationId xmlns:a16="http://schemas.microsoft.com/office/drawing/2014/main" id="{BD0A489E-BC94-0346-B2B9-F379757634A3}"/>
              </a:ext>
            </a:extLst>
          </p:cNvPr>
          <p:cNvSpPr/>
          <p:nvPr/>
        </p:nvSpPr>
        <p:spPr>
          <a:xfrm>
            <a:off x="5400166" y="6438634"/>
            <a:ext cx="1506492" cy="351430"/>
          </a:xfrm>
          <a:prstGeom prst="rect">
            <a:avLst/>
          </a:prstGeom>
          <a:solidFill>
            <a:srgbClr val="00B0F0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Axis n</a:t>
            </a:r>
            <a:endParaRPr sz="2994" dirty="0"/>
          </a:p>
        </p:txBody>
      </p:sp>
      <p:sp>
        <p:nvSpPr>
          <p:cNvPr id="76" name="CustomShape 11">
            <a:extLst>
              <a:ext uri="{FF2B5EF4-FFF2-40B4-BE49-F238E27FC236}">
                <a16:creationId xmlns:a16="http://schemas.microsoft.com/office/drawing/2014/main" id="{0B7057D8-0A1E-444F-90BB-7FA5EFF2AC5D}"/>
              </a:ext>
            </a:extLst>
          </p:cNvPr>
          <p:cNvSpPr/>
          <p:nvPr/>
        </p:nvSpPr>
        <p:spPr>
          <a:xfrm>
            <a:off x="5400166" y="6005200"/>
            <a:ext cx="1506492" cy="351430"/>
          </a:xfrm>
          <a:prstGeom prst="rect">
            <a:avLst/>
          </a:prstGeom>
          <a:solidFill>
            <a:schemeClr val="accent6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Axis PLC n</a:t>
            </a:r>
            <a:endParaRPr sz="2994" dirty="0"/>
          </a:p>
        </p:txBody>
      </p:sp>
      <p:sp>
        <p:nvSpPr>
          <p:cNvPr id="77" name="CustomShape 11">
            <a:extLst>
              <a:ext uri="{FF2B5EF4-FFF2-40B4-BE49-F238E27FC236}">
                <a16:creationId xmlns:a16="http://schemas.microsoft.com/office/drawing/2014/main" id="{71C1001E-DF29-7648-92BA-14F2709F8D97}"/>
              </a:ext>
            </a:extLst>
          </p:cNvPr>
          <p:cNvSpPr/>
          <p:nvPr/>
        </p:nvSpPr>
        <p:spPr>
          <a:xfrm>
            <a:off x="5400166" y="7056432"/>
            <a:ext cx="1506492" cy="351430"/>
          </a:xfrm>
          <a:prstGeom prst="rect">
            <a:avLst/>
          </a:prstGeom>
          <a:solidFill>
            <a:schemeClr val="accent6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PLC 1 </a:t>
            </a:r>
            <a:endParaRPr sz="2994" dirty="0"/>
          </a:p>
        </p:txBody>
      </p:sp>
      <p:sp>
        <p:nvSpPr>
          <p:cNvPr id="78" name="CustomShape 11">
            <a:extLst>
              <a:ext uri="{FF2B5EF4-FFF2-40B4-BE49-F238E27FC236}">
                <a16:creationId xmlns:a16="http://schemas.microsoft.com/office/drawing/2014/main" id="{2AE8EB70-A9DB-0A48-A493-F3B1B3D2DBB2}"/>
              </a:ext>
            </a:extLst>
          </p:cNvPr>
          <p:cNvSpPr/>
          <p:nvPr/>
        </p:nvSpPr>
        <p:spPr>
          <a:xfrm>
            <a:off x="5400166" y="7467599"/>
            <a:ext cx="1506492" cy="351430"/>
          </a:xfrm>
          <a:prstGeom prst="rect">
            <a:avLst/>
          </a:prstGeom>
          <a:solidFill>
            <a:schemeClr val="accent6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PLC 2 </a:t>
            </a:r>
            <a:endParaRPr sz="2994" dirty="0"/>
          </a:p>
        </p:txBody>
      </p:sp>
      <p:sp>
        <p:nvSpPr>
          <p:cNvPr id="79" name="CustomShape 11">
            <a:extLst>
              <a:ext uri="{FF2B5EF4-FFF2-40B4-BE49-F238E27FC236}">
                <a16:creationId xmlns:a16="http://schemas.microsoft.com/office/drawing/2014/main" id="{5047840F-3E32-EC46-A159-AD5A8222F492}"/>
              </a:ext>
            </a:extLst>
          </p:cNvPr>
          <p:cNvSpPr/>
          <p:nvPr/>
        </p:nvSpPr>
        <p:spPr>
          <a:xfrm>
            <a:off x="5400166" y="7877403"/>
            <a:ext cx="1506492" cy="351430"/>
          </a:xfrm>
          <a:prstGeom prst="rect">
            <a:avLst/>
          </a:prstGeom>
          <a:solidFill>
            <a:schemeClr val="accent6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PLC n </a:t>
            </a:r>
            <a:endParaRPr sz="2994" dirty="0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126EDD2-B89B-D747-B730-8ED39E90F6BF}"/>
              </a:ext>
            </a:extLst>
          </p:cNvPr>
          <p:cNvCxnSpPr>
            <a:cxnSpLocks/>
          </p:cNvCxnSpPr>
          <p:nvPr/>
        </p:nvCxnSpPr>
        <p:spPr>
          <a:xfrm>
            <a:off x="6136522" y="2589871"/>
            <a:ext cx="0" cy="577681"/>
          </a:xfrm>
          <a:prstGeom prst="straightConnector1">
            <a:avLst/>
          </a:prstGeom>
          <a:ln w="508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3B66B5B-78D3-2E42-A520-E80EA52ECABB}"/>
              </a:ext>
            </a:extLst>
          </p:cNvPr>
          <p:cNvCxnSpPr/>
          <p:nvPr/>
        </p:nvCxnSpPr>
        <p:spPr>
          <a:xfrm flipH="1">
            <a:off x="4717314" y="9026238"/>
            <a:ext cx="144534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CB9F974-C607-204B-8D82-2A9095D19B1B}"/>
              </a:ext>
            </a:extLst>
          </p:cNvPr>
          <p:cNvCxnSpPr>
            <a:cxnSpLocks/>
          </p:cNvCxnSpPr>
          <p:nvPr/>
        </p:nvCxnSpPr>
        <p:spPr>
          <a:xfrm flipV="1">
            <a:off x="4736978" y="2593009"/>
            <a:ext cx="0" cy="644306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22A916D-012C-2140-8214-F495622252E4}"/>
              </a:ext>
            </a:extLst>
          </p:cNvPr>
          <p:cNvCxnSpPr/>
          <p:nvPr/>
        </p:nvCxnSpPr>
        <p:spPr>
          <a:xfrm flipH="1">
            <a:off x="4713294" y="2602840"/>
            <a:ext cx="1445342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ustomShape 11">
            <a:extLst>
              <a:ext uri="{FF2B5EF4-FFF2-40B4-BE49-F238E27FC236}">
                <a16:creationId xmlns:a16="http://schemas.microsoft.com/office/drawing/2014/main" id="{CE3DB805-D731-6C42-B8D9-D240AC700EBE}"/>
              </a:ext>
            </a:extLst>
          </p:cNvPr>
          <p:cNvSpPr/>
          <p:nvPr/>
        </p:nvSpPr>
        <p:spPr>
          <a:xfrm>
            <a:off x="5380501" y="3637317"/>
            <a:ext cx="1506492" cy="351430"/>
          </a:xfrm>
          <a:prstGeom prst="rect">
            <a:avLst/>
          </a:prstGeom>
          <a:solidFill>
            <a:srgbClr val="00B050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Read from EC</a:t>
            </a:r>
            <a:endParaRPr sz="2994" dirty="0"/>
          </a:p>
        </p:txBody>
      </p:sp>
      <p:sp>
        <p:nvSpPr>
          <p:cNvPr id="85" name="CustomShape 11">
            <a:extLst>
              <a:ext uri="{FF2B5EF4-FFF2-40B4-BE49-F238E27FC236}">
                <a16:creationId xmlns:a16="http://schemas.microsoft.com/office/drawing/2014/main" id="{00D962E1-101F-C249-B6CA-A610FFA42FE8}"/>
              </a:ext>
            </a:extLst>
          </p:cNvPr>
          <p:cNvSpPr/>
          <p:nvPr/>
        </p:nvSpPr>
        <p:spPr>
          <a:xfrm>
            <a:off x="5406469" y="8462800"/>
            <a:ext cx="1506492" cy="351430"/>
          </a:xfrm>
          <a:prstGeom prst="rect">
            <a:avLst/>
          </a:prstGeom>
          <a:solidFill>
            <a:srgbClr val="00B050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Write to EC</a:t>
            </a:r>
            <a:endParaRPr sz="2994" dirty="0"/>
          </a:p>
        </p:txBody>
      </p:sp>
      <p:sp>
        <p:nvSpPr>
          <p:cNvPr id="87" name="CustomShape 11">
            <a:extLst>
              <a:ext uri="{FF2B5EF4-FFF2-40B4-BE49-F238E27FC236}">
                <a16:creationId xmlns:a16="http://schemas.microsoft.com/office/drawing/2014/main" id="{ED35BB43-0423-4247-B7C3-255621A44099}"/>
              </a:ext>
            </a:extLst>
          </p:cNvPr>
          <p:cNvSpPr/>
          <p:nvPr/>
        </p:nvSpPr>
        <p:spPr>
          <a:xfrm>
            <a:off x="5400166" y="3175426"/>
            <a:ext cx="1506492" cy="351430"/>
          </a:xfrm>
          <a:prstGeom prst="rect">
            <a:avLst/>
          </a:prstGeom>
          <a:solidFill>
            <a:schemeClr val="accent4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>
              <a:lnSpc>
                <a:spcPct val="100000"/>
              </a:lnSpc>
            </a:pPr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Sleep </a:t>
            </a:r>
            <a:r>
              <a:rPr lang="en-US" sz="1100" dirty="0">
                <a:solidFill>
                  <a:srgbClr val="000000"/>
                </a:solidFill>
                <a:latin typeface="Calibri"/>
                <a:ea typeface="ＭＳ Ｐゴシック"/>
              </a:rPr>
              <a:t>(next </a:t>
            </a:r>
            <a:r>
              <a:rPr lang="en-US" sz="1100" dirty="0" err="1">
                <a:solidFill>
                  <a:srgbClr val="000000"/>
                </a:solidFill>
                <a:latin typeface="Calibri"/>
                <a:ea typeface="ＭＳ Ｐゴシック"/>
              </a:rPr>
              <a:t>ms</a:t>
            </a:r>
            <a:r>
              <a:rPr lang="en-US" sz="1100" dirty="0">
                <a:solidFill>
                  <a:srgbClr val="000000"/>
                </a:solidFill>
                <a:latin typeface="Calibri"/>
                <a:ea typeface="ＭＳ Ｐゴシック"/>
              </a:rPr>
              <a:t>)</a:t>
            </a:r>
            <a:endParaRPr sz="2994" dirty="0"/>
          </a:p>
        </p:txBody>
      </p:sp>
      <p:sp>
        <p:nvSpPr>
          <p:cNvPr id="89" name="CustomShape 36">
            <a:extLst>
              <a:ext uri="{FF2B5EF4-FFF2-40B4-BE49-F238E27FC236}">
                <a16:creationId xmlns:a16="http://schemas.microsoft.com/office/drawing/2014/main" id="{C718BD30-B19F-6645-A7F4-582C228E4AA6}"/>
              </a:ext>
            </a:extLst>
          </p:cNvPr>
          <p:cNvSpPr/>
          <p:nvPr/>
        </p:nvSpPr>
        <p:spPr>
          <a:xfrm>
            <a:off x="7531227" y="8235193"/>
            <a:ext cx="1191456" cy="398928"/>
          </a:xfrm>
          <a:prstGeom prst="rect">
            <a:avLst/>
          </a:prstGeom>
          <a:noFill/>
          <a:ln>
            <a:noFill/>
          </a:ln>
        </p:spPr>
        <p:txBody>
          <a:bodyPr wrap="none" lIns="122875" tIns="61439" rIns="122875" bIns="61439"/>
          <a:lstStyle/>
          <a:p>
            <a:pPr>
              <a:lnSpc>
                <a:spcPct val="100000"/>
              </a:lnSpc>
            </a:pPr>
            <a:r>
              <a:rPr lang="en-US" sz="2000" dirty="0"/>
              <a:t>EtherCAT</a:t>
            </a:r>
            <a:endParaRPr sz="2000" dirty="0"/>
          </a:p>
        </p:txBody>
      </p:sp>
      <p:sp>
        <p:nvSpPr>
          <p:cNvPr id="90" name="Line 9">
            <a:extLst>
              <a:ext uri="{FF2B5EF4-FFF2-40B4-BE49-F238E27FC236}">
                <a16:creationId xmlns:a16="http://schemas.microsoft.com/office/drawing/2014/main" id="{807382F6-2085-6942-985A-B100739033D1}"/>
              </a:ext>
            </a:extLst>
          </p:cNvPr>
          <p:cNvSpPr/>
          <p:nvPr/>
        </p:nvSpPr>
        <p:spPr>
          <a:xfrm flipH="1">
            <a:off x="7372388" y="4251318"/>
            <a:ext cx="0" cy="252843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91" name="Line 9">
            <a:extLst>
              <a:ext uri="{FF2B5EF4-FFF2-40B4-BE49-F238E27FC236}">
                <a16:creationId xmlns:a16="http://schemas.microsoft.com/office/drawing/2014/main" id="{42232A72-016D-E349-A29B-6A1A69550A16}"/>
              </a:ext>
            </a:extLst>
          </p:cNvPr>
          <p:cNvSpPr/>
          <p:nvPr/>
        </p:nvSpPr>
        <p:spPr>
          <a:xfrm flipH="1">
            <a:off x="7372388" y="7056432"/>
            <a:ext cx="0" cy="120825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8A43A4-7479-FC4C-B51D-475532167842}"/>
              </a:ext>
            </a:extLst>
          </p:cNvPr>
          <p:cNvSpPr/>
          <p:nvPr/>
        </p:nvSpPr>
        <p:spPr>
          <a:xfrm>
            <a:off x="5309224" y="4121496"/>
            <a:ext cx="1700981" cy="2801317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BBA0203-FFC1-7A4C-8B00-3EF5CC880043}"/>
              </a:ext>
            </a:extLst>
          </p:cNvPr>
          <p:cNvSpPr/>
          <p:nvPr/>
        </p:nvSpPr>
        <p:spPr>
          <a:xfrm>
            <a:off x="5309224" y="6994985"/>
            <a:ext cx="1700981" cy="1329650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2044E-E73C-F649-8A0A-04A7EBD1F264}"/>
              </a:ext>
            </a:extLst>
          </p:cNvPr>
          <p:cNvSpPr txBox="1"/>
          <p:nvPr/>
        </p:nvSpPr>
        <p:spPr>
          <a:xfrm>
            <a:off x="7521395" y="513833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Motion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0ECCD37-7820-2849-9324-17908A1101E6}"/>
              </a:ext>
            </a:extLst>
          </p:cNvPr>
          <p:cNvSpPr txBox="1"/>
          <p:nvPr/>
        </p:nvSpPr>
        <p:spPr>
          <a:xfrm>
            <a:off x="7521395" y="739385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General PLC</a:t>
            </a:r>
          </a:p>
        </p:txBody>
      </p:sp>
    </p:spTree>
    <p:extLst>
      <p:ext uri="{BB962C8B-B14F-4D97-AF65-F5344CB8AC3E}">
        <p14:creationId xmlns:p14="http://schemas.microsoft.com/office/powerpoint/2010/main" val="6867770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3"/>
          <p:cNvSpPr/>
          <p:nvPr/>
        </p:nvSpPr>
        <p:spPr>
          <a:xfrm flipV="1">
            <a:off x="8719704" y="5505192"/>
            <a:ext cx="6048" cy="770616"/>
          </a:xfrm>
          <a:prstGeom prst="straightConnector1">
            <a:avLst/>
          </a:prstGeom>
          <a:noFill/>
          <a:ln w="25560">
            <a:solidFill>
              <a:srgbClr val="4F81BD"/>
            </a:solidFill>
            <a:round/>
            <a:tailEnd type="arrow" w="med" len="med"/>
          </a:ln>
        </p:spPr>
      </p:sp>
      <p:sp>
        <p:nvSpPr>
          <p:cNvPr id="187" name="CustomShape 4"/>
          <p:cNvSpPr/>
          <p:nvPr/>
        </p:nvSpPr>
        <p:spPr>
          <a:xfrm flipV="1">
            <a:off x="11239704" y="5505192"/>
            <a:ext cx="6048" cy="770616"/>
          </a:xfrm>
          <a:prstGeom prst="straightConnector1">
            <a:avLst/>
          </a:prstGeom>
          <a:noFill/>
          <a:ln w="25560">
            <a:solidFill>
              <a:srgbClr val="4F81BD"/>
            </a:solidFill>
            <a:round/>
            <a:tailEnd type="arrow" w="med" len="med"/>
          </a:ln>
        </p:spPr>
      </p:sp>
      <p:sp>
        <p:nvSpPr>
          <p:cNvPr id="188" name="CustomShape 5"/>
          <p:cNvSpPr/>
          <p:nvPr/>
        </p:nvSpPr>
        <p:spPr>
          <a:xfrm flipV="1">
            <a:off x="1360296" y="5505192"/>
            <a:ext cx="6048" cy="770616"/>
          </a:xfrm>
          <a:prstGeom prst="straightConnector1">
            <a:avLst/>
          </a:prstGeom>
          <a:noFill/>
          <a:ln w="25560">
            <a:solidFill>
              <a:srgbClr val="4F81BD"/>
            </a:solidFill>
            <a:round/>
            <a:tailEnd type="arrow" w="med" len="med"/>
          </a:ln>
        </p:spPr>
      </p:sp>
      <p:sp>
        <p:nvSpPr>
          <p:cNvPr id="189" name="CustomShape 6"/>
          <p:cNvSpPr/>
          <p:nvPr/>
        </p:nvSpPr>
        <p:spPr>
          <a:xfrm flipV="1">
            <a:off x="11441304" y="7990416"/>
            <a:ext cx="504" cy="1375416"/>
          </a:xfrm>
          <a:prstGeom prst="straightConnector1">
            <a:avLst/>
          </a:prstGeom>
          <a:noFill/>
          <a:ln w="2556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190" name="CustomShape 7"/>
          <p:cNvSpPr/>
          <p:nvPr/>
        </p:nvSpPr>
        <p:spPr>
          <a:xfrm flipV="1">
            <a:off x="8215200" y="7990416"/>
            <a:ext cx="504" cy="1375416"/>
          </a:xfrm>
          <a:prstGeom prst="straightConnector1">
            <a:avLst/>
          </a:prstGeom>
          <a:noFill/>
          <a:ln w="2556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191" name="CustomShape 8"/>
          <p:cNvSpPr/>
          <p:nvPr/>
        </p:nvSpPr>
        <p:spPr>
          <a:xfrm flipV="1">
            <a:off x="9324504" y="7990416"/>
            <a:ext cx="504" cy="1375416"/>
          </a:xfrm>
          <a:prstGeom prst="straightConnector1">
            <a:avLst/>
          </a:prstGeom>
          <a:noFill/>
          <a:ln w="2556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192" name="CustomShape 9"/>
          <p:cNvSpPr/>
          <p:nvPr/>
        </p:nvSpPr>
        <p:spPr>
          <a:xfrm flipV="1">
            <a:off x="8820504" y="7990416"/>
            <a:ext cx="504" cy="1375416"/>
          </a:xfrm>
          <a:prstGeom prst="straightConnector1">
            <a:avLst/>
          </a:prstGeom>
          <a:noFill/>
          <a:ln w="2556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193" name="CustomShape 10"/>
          <p:cNvSpPr/>
          <p:nvPr/>
        </p:nvSpPr>
        <p:spPr>
          <a:xfrm flipV="1">
            <a:off x="1360296" y="7990416"/>
            <a:ext cx="504" cy="1375416"/>
          </a:xfrm>
          <a:prstGeom prst="straightConnector1">
            <a:avLst/>
          </a:prstGeom>
          <a:noFill/>
          <a:ln w="25560">
            <a:solidFill>
              <a:srgbClr val="000000"/>
            </a:solidFill>
            <a:round/>
            <a:tailEnd type="arrow" w="med" len="med"/>
          </a:ln>
        </p:spPr>
      </p:sp>
      <p:sp>
        <p:nvSpPr>
          <p:cNvPr id="196" name="CustomShape 13"/>
          <p:cNvSpPr/>
          <p:nvPr/>
        </p:nvSpPr>
        <p:spPr>
          <a:xfrm flipV="1">
            <a:off x="8719704" y="6750258"/>
            <a:ext cx="6048" cy="770616"/>
          </a:xfrm>
          <a:prstGeom prst="straightConnector1">
            <a:avLst/>
          </a:prstGeom>
          <a:noFill/>
          <a:ln w="41275">
            <a:solidFill>
              <a:srgbClr val="008000"/>
            </a:solidFill>
            <a:round/>
            <a:tailEnd type="arrow" w="med" len="med"/>
          </a:ln>
        </p:spPr>
      </p:sp>
      <p:sp>
        <p:nvSpPr>
          <p:cNvPr id="197" name="CustomShape 14"/>
          <p:cNvSpPr/>
          <p:nvPr/>
        </p:nvSpPr>
        <p:spPr>
          <a:xfrm flipV="1">
            <a:off x="11239704" y="6750258"/>
            <a:ext cx="6048" cy="770616"/>
          </a:xfrm>
          <a:prstGeom prst="straightConnector1">
            <a:avLst/>
          </a:prstGeom>
          <a:noFill/>
          <a:ln w="41275">
            <a:solidFill>
              <a:srgbClr val="008000"/>
            </a:solidFill>
            <a:round/>
            <a:tailEnd type="arrow" w="med" len="med"/>
          </a:ln>
        </p:spPr>
      </p:sp>
      <p:sp>
        <p:nvSpPr>
          <p:cNvPr id="198" name="CustomShape 15"/>
          <p:cNvSpPr/>
          <p:nvPr/>
        </p:nvSpPr>
        <p:spPr>
          <a:xfrm>
            <a:off x="640080" y="384552"/>
            <a:ext cx="9993816" cy="1599192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>
              <a:lnSpc>
                <a:spcPct val="100000"/>
              </a:lnSpc>
            </a:pPr>
            <a:r>
              <a:rPr lang="en-US" sz="4500">
                <a:solidFill>
                  <a:srgbClr val="FFFFFF"/>
                </a:solidFill>
                <a:latin typeface="Calibri"/>
              </a:rPr>
              <a:t>ECMC: </a:t>
            </a:r>
            <a:r>
              <a:rPr lang="en-US" sz="4500" dirty="0">
                <a:solidFill>
                  <a:srgbClr val="FFFFFF"/>
                </a:solidFill>
                <a:latin typeface="Calibri"/>
              </a:rPr>
              <a:t>Axis object</a:t>
            </a:r>
            <a:endParaRPr dirty="0"/>
          </a:p>
        </p:txBody>
      </p:sp>
      <p:sp>
        <p:nvSpPr>
          <p:cNvPr id="199" name="CustomShape 16"/>
          <p:cNvSpPr/>
          <p:nvPr/>
        </p:nvSpPr>
        <p:spPr>
          <a:xfrm>
            <a:off x="9073512" y="8899128"/>
            <a:ext cx="2986200" cy="510048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 algn="r">
              <a:lnSpc>
                <a:spcPct val="100000"/>
              </a:lnSpc>
            </a:pPr>
            <a:fld id="{67FDF0FE-A011-4336-9191-D4905A98F83E}" type="slidenum">
              <a:rPr lang="en-US" sz="1700">
                <a:solidFill>
                  <a:srgbClr val="8B8B8B"/>
                </a:solidFill>
                <a:latin typeface="Calibri"/>
              </a:rPr>
              <a:t>14</a:t>
            </a:fld>
            <a:endParaRPr/>
          </a:p>
        </p:txBody>
      </p:sp>
      <p:pic>
        <p:nvPicPr>
          <p:cNvPr id="201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553896" y="8365896"/>
            <a:ext cx="1499904" cy="1118880"/>
          </a:xfrm>
          <a:prstGeom prst="rect">
            <a:avLst/>
          </a:prstGeom>
          <a:ln>
            <a:noFill/>
          </a:ln>
        </p:spPr>
      </p:pic>
      <p:sp>
        <p:nvSpPr>
          <p:cNvPr id="202" name="Line 18"/>
          <p:cNvSpPr/>
          <p:nvPr/>
        </p:nvSpPr>
        <p:spPr>
          <a:xfrm>
            <a:off x="1359792" y="3187296"/>
            <a:ext cx="9879912" cy="0"/>
          </a:xfrm>
          <a:prstGeom prst="line">
            <a:avLst/>
          </a:prstGeom>
          <a:ln w="25560">
            <a:solidFill>
              <a:srgbClr val="4F81BD"/>
            </a:solidFill>
            <a:round/>
          </a:ln>
        </p:spPr>
      </p:sp>
      <p:sp>
        <p:nvSpPr>
          <p:cNvPr id="203" name="Line 19"/>
          <p:cNvSpPr/>
          <p:nvPr/>
        </p:nvSpPr>
        <p:spPr>
          <a:xfrm>
            <a:off x="1359792" y="3187296"/>
            <a:ext cx="0" cy="705600"/>
          </a:xfrm>
          <a:prstGeom prst="line">
            <a:avLst/>
          </a:prstGeom>
          <a:ln w="25560">
            <a:solidFill>
              <a:srgbClr val="4F81BD"/>
            </a:solidFill>
            <a:round/>
          </a:ln>
        </p:spPr>
      </p:sp>
      <p:sp>
        <p:nvSpPr>
          <p:cNvPr id="204" name="CustomShape 20"/>
          <p:cNvSpPr/>
          <p:nvPr/>
        </p:nvSpPr>
        <p:spPr>
          <a:xfrm>
            <a:off x="755496" y="3611664"/>
            <a:ext cx="1324512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>
                <a:solidFill>
                  <a:srgbClr val="000000"/>
                </a:solidFill>
                <a:latin typeface="Calibri"/>
                <a:ea typeface="ＭＳ Ｐゴシック"/>
              </a:rPr>
              <a:t>Encoder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5" name="Line 21"/>
          <p:cNvSpPr/>
          <p:nvPr/>
        </p:nvSpPr>
        <p:spPr>
          <a:xfrm>
            <a:off x="4336920" y="3187296"/>
            <a:ext cx="0" cy="705600"/>
          </a:xfrm>
          <a:prstGeom prst="line">
            <a:avLst/>
          </a:prstGeom>
          <a:ln w="25560">
            <a:solidFill>
              <a:srgbClr val="4F81BD"/>
            </a:solidFill>
            <a:round/>
          </a:ln>
        </p:spPr>
      </p:sp>
      <p:sp>
        <p:nvSpPr>
          <p:cNvPr id="206" name="Line 22"/>
          <p:cNvSpPr/>
          <p:nvPr/>
        </p:nvSpPr>
        <p:spPr>
          <a:xfrm>
            <a:off x="6299496" y="3187296"/>
            <a:ext cx="0" cy="705600"/>
          </a:xfrm>
          <a:prstGeom prst="line">
            <a:avLst/>
          </a:prstGeom>
          <a:ln w="25560">
            <a:solidFill>
              <a:srgbClr val="4F81BD"/>
            </a:solidFill>
            <a:round/>
          </a:ln>
        </p:spPr>
      </p:sp>
      <p:sp>
        <p:nvSpPr>
          <p:cNvPr id="207" name="Line 23"/>
          <p:cNvSpPr/>
          <p:nvPr/>
        </p:nvSpPr>
        <p:spPr>
          <a:xfrm>
            <a:off x="11239704" y="3187296"/>
            <a:ext cx="0" cy="705600"/>
          </a:xfrm>
          <a:prstGeom prst="line">
            <a:avLst/>
          </a:prstGeom>
          <a:ln w="25560">
            <a:solidFill>
              <a:srgbClr val="4F81BD"/>
            </a:solidFill>
            <a:round/>
          </a:ln>
        </p:spPr>
      </p:sp>
      <p:sp>
        <p:nvSpPr>
          <p:cNvPr id="208" name="Line 24"/>
          <p:cNvSpPr/>
          <p:nvPr/>
        </p:nvSpPr>
        <p:spPr>
          <a:xfrm>
            <a:off x="8719200" y="3187296"/>
            <a:ext cx="0" cy="705600"/>
          </a:xfrm>
          <a:prstGeom prst="line">
            <a:avLst/>
          </a:prstGeom>
          <a:ln w="25560">
            <a:solidFill>
              <a:srgbClr val="4F81BD"/>
            </a:solidFill>
            <a:round/>
          </a:ln>
        </p:spPr>
      </p:sp>
      <p:sp>
        <p:nvSpPr>
          <p:cNvPr id="210" name="CustomShape 26"/>
          <p:cNvSpPr/>
          <p:nvPr/>
        </p:nvSpPr>
        <p:spPr>
          <a:xfrm>
            <a:off x="5676048" y="3611664"/>
            <a:ext cx="1492344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prstDash val="sysDash"/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 dirty="0">
                <a:solidFill>
                  <a:srgbClr val="000000"/>
                </a:solidFill>
                <a:latin typeface="Calibri"/>
                <a:ea typeface="ＭＳ Ｐゴシック"/>
              </a:rPr>
              <a:t>PID-Control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11" name="CustomShape 27"/>
          <p:cNvSpPr/>
          <p:nvPr/>
        </p:nvSpPr>
        <p:spPr>
          <a:xfrm>
            <a:off x="8130024" y="3611664"/>
            <a:ext cx="1324512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>
                <a:solidFill>
                  <a:srgbClr val="000000"/>
                </a:solidFill>
                <a:latin typeface="Calibri"/>
                <a:ea typeface="ＭＳ Ｐゴシック"/>
              </a:rPr>
              <a:t>Monitor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12" name="CustomShape 28"/>
          <p:cNvSpPr/>
          <p:nvPr/>
        </p:nvSpPr>
        <p:spPr>
          <a:xfrm>
            <a:off x="10596600" y="3611664"/>
            <a:ext cx="1324512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prstDash val="sysDash"/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>
                <a:solidFill>
                  <a:srgbClr val="000000"/>
                </a:solidFill>
                <a:latin typeface="Calibri"/>
                <a:ea typeface="ＭＳ Ｐゴシック"/>
              </a:rPr>
              <a:t>Drive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13" name="Line 29"/>
          <p:cNvSpPr/>
          <p:nvPr/>
        </p:nvSpPr>
        <p:spPr>
          <a:xfrm>
            <a:off x="6299496" y="2582496"/>
            <a:ext cx="0" cy="705600"/>
          </a:xfrm>
          <a:prstGeom prst="line">
            <a:avLst/>
          </a:prstGeom>
          <a:ln w="25560">
            <a:solidFill>
              <a:srgbClr val="4F81BD"/>
            </a:solidFill>
            <a:round/>
          </a:ln>
        </p:spPr>
      </p:sp>
      <p:sp>
        <p:nvSpPr>
          <p:cNvPr id="214" name="CustomShape 30"/>
          <p:cNvSpPr/>
          <p:nvPr/>
        </p:nvSpPr>
        <p:spPr>
          <a:xfrm>
            <a:off x="5695200" y="2280096"/>
            <a:ext cx="1309392" cy="457632"/>
          </a:xfrm>
          <a:prstGeom prst="rect">
            <a:avLst/>
          </a:prstGeom>
          <a:solidFill>
            <a:srgbClr val="00B0F0"/>
          </a:solidFill>
          <a:ln w="25560">
            <a:solidFill>
              <a:srgbClr val="000000"/>
            </a:solidFill>
            <a:miter/>
          </a:ln>
        </p:spPr>
        <p:txBody>
          <a:bodyPr lIns="122875" tIns="63894" rIns="122875" bIns="63894"/>
          <a:lstStyle/>
          <a:p>
            <a:pPr algn="ctr"/>
            <a:r>
              <a:rPr lang="en-US" sz="1677" dirty="0">
                <a:solidFill>
                  <a:srgbClr val="000000"/>
                </a:solidFill>
                <a:latin typeface="Calibri"/>
                <a:ea typeface="ＭＳ Ｐゴシック"/>
              </a:rPr>
              <a:t>Axis</a:t>
            </a:r>
            <a:endParaRPr sz="1677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pic>
        <p:nvPicPr>
          <p:cNvPr id="215" name="Picture 29"/>
          <p:cNvPicPr/>
          <p:nvPr/>
        </p:nvPicPr>
        <p:blipFill>
          <a:blip r:embed="rId4"/>
          <a:stretch>
            <a:fillRect/>
          </a:stretch>
        </p:blipFill>
        <p:spPr>
          <a:xfrm>
            <a:off x="10433304" y="8312472"/>
            <a:ext cx="1838592" cy="1225224"/>
          </a:xfrm>
          <a:prstGeom prst="rect">
            <a:avLst/>
          </a:prstGeom>
          <a:ln>
            <a:noFill/>
          </a:ln>
        </p:spPr>
      </p:pic>
      <p:pic>
        <p:nvPicPr>
          <p:cNvPr id="216" name="Picture 30"/>
          <p:cNvPicPr/>
          <p:nvPr/>
        </p:nvPicPr>
        <p:blipFill>
          <a:blip r:embed="rId5"/>
          <a:stretch>
            <a:fillRect/>
          </a:stretch>
        </p:blipFill>
        <p:spPr>
          <a:xfrm>
            <a:off x="7509600" y="8427888"/>
            <a:ext cx="994392" cy="994392"/>
          </a:xfrm>
          <a:prstGeom prst="rect">
            <a:avLst/>
          </a:prstGeom>
          <a:ln>
            <a:noFill/>
          </a:ln>
        </p:spPr>
      </p:pic>
      <p:pic>
        <p:nvPicPr>
          <p:cNvPr id="217" name="Picture 32"/>
          <p:cNvPicPr/>
          <p:nvPr/>
        </p:nvPicPr>
        <p:blipFill>
          <a:blip r:embed="rId6"/>
          <a:stretch>
            <a:fillRect/>
          </a:stretch>
        </p:blipFill>
        <p:spPr>
          <a:xfrm>
            <a:off x="654696" y="6983424"/>
            <a:ext cx="1410192" cy="1008504"/>
          </a:xfrm>
          <a:prstGeom prst="rect">
            <a:avLst/>
          </a:prstGeom>
          <a:ln>
            <a:noFill/>
          </a:ln>
        </p:spPr>
      </p:pic>
      <p:pic>
        <p:nvPicPr>
          <p:cNvPr id="218" name="Picture 33"/>
          <p:cNvPicPr/>
          <p:nvPr/>
        </p:nvPicPr>
        <p:blipFill>
          <a:blip r:embed="rId6"/>
          <a:stretch>
            <a:fillRect/>
          </a:stretch>
        </p:blipFill>
        <p:spPr>
          <a:xfrm>
            <a:off x="8013600" y="6983424"/>
            <a:ext cx="1410192" cy="1008504"/>
          </a:xfrm>
          <a:prstGeom prst="rect">
            <a:avLst/>
          </a:prstGeom>
          <a:ln>
            <a:noFill/>
          </a:ln>
        </p:spPr>
      </p:pic>
      <p:pic>
        <p:nvPicPr>
          <p:cNvPr id="219" name="Picture 34"/>
          <p:cNvPicPr/>
          <p:nvPr/>
        </p:nvPicPr>
        <p:blipFill>
          <a:blip r:embed="rId6"/>
          <a:stretch>
            <a:fillRect/>
          </a:stretch>
        </p:blipFill>
        <p:spPr>
          <a:xfrm>
            <a:off x="10735704" y="6983424"/>
            <a:ext cx="1410192" cy="1008504"/>
          </a:xfrm>
          <a:prstGeom prst="rect">
            <a:avLst/>
          </a:prstGeom>
          <a:ln>
            <a:noFill/>
          </a:ln>
        </p:spPr>
      </p:pic>
      <p:sp>
        <p:nvSpPr>
          <p:cNvPr id="220" name="CustomShape 31"/>
          <p:cNvSpPr/>
          <p:nvPr/>
        </p:nvSpPr>
        <p:spPr>
          <a:xfrm>
            <a:off x="8112384" y="5276333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>
                <a:solidFill>
                  <a:srgbClr val="000000"/>
                </a:solidFill>
                <a:latin typeface="Calibri"/>
                <a:ea typeface="ＭＳ Ｐゴシック"/>
              </a:rPr>
              <a:t>ECPdoEntry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1" name="CustomShape 32"/>
          <p:cNvSpPr/>
          <p:nvPr/>
        </p:nvSpPr>
        <p:spPr>
          <a:xfrm>
            <a:off x="8304408" y="5466341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>
                <a:solidFill>
                  <a:srgbClr val="000000"/>
                </a:solidFill>
                <a:latin typeface="Calibri"/>
                <a:ea typeface="ＭＳ Ｐゴシック"/>
              </a:rPr>
              <a:t>ECPdoEntry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2" name="CustomShape 33"/>
          <p:cNvSpPr/>
          <p:nvPr/>
        </p:nvSpPr>
        <p:spPr>
          <a:xfrm>
            <a:off x="8517600" y="5679533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>
                <a:solidFill>
                  <a:srgbClr val="000000"/>
                </a:solidFill>
                <a:latin typeface="Calibri"/>
                <a:ea typeface="ＭＳ Ｐゴシック"/>
              </a:rPr>
              <a:t>ECPdoEntry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3" name="CustomShape 34"/>
          <p:cNvSpPr/>
          <p:nvPr/>
        </p:nvSpPr>
        <p:spPr>
          <a:xfrm>
            <a:off x="10632888" y="5276333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>
                <a:solidFill>
                  <a:srgbClr val="000000"/>
                </a:solidFill>
                <a:latin typeface="Calibri"/>
                <a:ea typeface="ＭＳ Ｐゴシック"/>
              </a:rPr>
              <a:t>ECPdoEntry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4" name="CustomShape 35"/>
          <p:cNvSpPr/>
          <p:nvPr/>
        </p:nvSpPr>
        <p:spPr>
          <a:xfrm>
            <a:off x="10824912" y="5466341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>
                <a:solidFill>
                  <a:srgbClr val="000000"/>
                </a:solidFill>
                <a:latin typeface="Calibri"/>
                <a:ea typeface="ＭＳ Ｐゴシック"/>
              </a:rPr>
              <a:t>ECPdoEntry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5" name="CustomShape 36"/>
          <p:cNvSpPr/>
          <p:nvPr/>
        </p:nvSpPr>
        <p:spPr>
          <a:xfrm>
            <a:off x="11038104" y="5679533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>
                <a:solidFill>
                  <a:srgbClr val="000000"/>
                </a:solidFill>
                <a:latin typeface="Calibri"/>
                <a:ea typeface="ＭＳ Ｐゴシック"/>
              </a:rPr>
              <a:t>ECPdoEntry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26" name="Picture 27"/>
          <p:cNvPicPr/>
          <p:nvPr/>
        </p:nvPicPr>
        <p:blipFill>
          <a:blip r:embed="rId5"/>
          <a:stretch>
            <a:fillRect/>
          </a:stretch>
        </p:blipFill>
        <p:spPr>
          <a:xfrm>
            <a:off x="8329104" y="8427888"/>
            <a:ext cx="994392" cy="994392"/>
          </a:xfrm>
          <a:prstGeom prst="rect">
            <a:avLst/>
          </a:prstGeom>
          <a:ln>
            <a:noFill/>
          </a:ln>
        </p:spPr>
      </p:pic>
      <p:pic>
        <p:nvPicPr>
          <p:cNvPr id="227" name="Picture 28"/>
          <p:cNvPicPr/>
          <p:nvPr/>
        </p:nvPicPr>
        <p:blipFill>
          <a:blip r:embed="rId5"/>
          <a:stretch>
            <a:fillRect/>
          </a:stretch>
        </p:blipFill>
        <p:spPr>
          <a:xfrm>
            <a:off x="9034704" y="8427888"/>
            <a:ext cx="994392" cy="994392"/>
          </a:xfrm>
          <a:prstGeom prst="rect">
            <a:avLst/>
          </a:prstGeom>
          <a:ln>
            <a:noFill/>
          </a:ln>
        </p:spPr>
      </p:pic>
      <p:sp>
        <p:nvSpPr>
          <p:cNvPr id="228" name="CustomShape 37"/>
          <p:cNvSpPr/>
          <p:nvPr/>
        </p:nvSpPr>
        <p:spPr>
          <a:xfrm flipV="1">
            <a:off x="1360296" y="6750258"/>
            <a:ext cx="6048" cy="770616"/>
          </a:xfrm>
          <a:prstGeom prst="straightConnector1">
            <a:avLst/>
          </a:prstGeom>
          <a:noFill/>
          <a:ln w="41275">
            <a:solidFill>
              <a:srgbClr val="008000"/>
            </a:solidFill>
            <a:round/>
            <a:tailEnd type="arrow" w="med" len="med"/>
          </a:ln>
        </p:spPr>
      </p:sp>
      <p:sp>
        <p:nvSpPr>
          <p:cNvPr id="229" name="CustomShape 38"/>
          <p:cNvSpPr/>
          <p:nvPr/>
        </p:nvSpPr>
        <p:spPr>
          <a:xfrm>
            <a:off x="753480" y="5276333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>
                <a:solidFill>
                  <a:srgbClr val="000000"/>
                </a:solidFill>
                <a:latin typeface="Calibri"/>
                <a:ea typeface="ＭＳ Ｐゴシック"/>
              </a:rPr>
              <a:t>ECPdoEntry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30" name="CustomShape 39"/>
          <p:cNvSpPr/>
          <p:nvPr/>
        </p:nvSpPr>
        <p:spPr>
          <a:xfrm>
            <a:off x="945504" y="5466341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>
                <a:solidFill>
                  <a:srgbClr val="000000"/>
                </a:solidFill>
                <a:latin typeface="Calibri"/>
                <a:ea typeface="ＭＳ Ｐゴシック"/>
              </a:rPr>
              <a:t>ECPdoEntry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31" name="CustomShape 40"/>
          <p:cNvSpPr/>
          <p:nvPr/>
        </p:nvSpPr>
        <p:spPr>
          <a:xfrm>
            <a:off x="1158696" y="5679533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 dirty="0" err="1">
                <a:solidFill>
                  <a:srgbClr val="000000"/>
                </a:solidFill>
                <a:latin typeface="Calibri"/>
                <a:ea typeface="ＭＳ Ｐゴシック"/>
              </a:rPr>
              <a:t>ECPdoEntry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32" name="CustomShape 41"/>
          <p:cNvSpPr/>
          <p:nvPr/>
        </p:nvSpPr>
        <p:spPr>
          <a:xfrm>
            <a:off x="755496" y="6298067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 dirty="0">
                <a:solidFill>
                  <a:srgbClr val="000000"/>
                </a:solidFill>
                <a:latin typeface="Calibri"/>
                <a:ea typeface="ＭＳ Ｐゴシック"/>
              </a:rPr>
              <a:t>EC master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33" name="CustomShape 42"/>
          <p:cNvSpPr/>
          <p:nvPr/>
        </p:nvSpPr>
        <p:spPr>
          <a:xfrm>
            <a:off x="8114400" y="6298067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 dirty="0">
                <a:solidFill>
                  <a:srgbClr val="000000"/>
                </a:solidFill>
                <a:latin typeface="Calibri"/>
                <a:ea typeface="ＭＳ Ｐゴシック"/>
              </a:rPr>
              <a:t>EC master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34" name="CustomShape 43"/>
          <p:cNvSpPr/>
          <p:nvPr/>
        </p:nvSpPr>
        <p:spPr>
          <a:xfrm>
            <a:off x="10634904" y="6298067"/>
            <a:ext cx="1311408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en-US" sz="1700" dirty="0">
                <a:solidFill>
                  <a:srgbClr val="000000"/>
                </a:solidFill>
                <a:latin typeface="Calibri"/>
                <a:ea typeface="ＭＳ Ｐゴシック"/>
              </a:rPr>
              <a:t>EC master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35" name="CustomShape 44"/>
          <p:cNvSpPr/>
          <p:nvPr/>
        </p:nvSpPr>
        <p:spPr>
          <a:xfrm>
            <a:off x="2857680" y="5458232"/>
            <a:ext cx="5039496" cy="3170160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 marL="400002" indent="-400002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Axis object executes and links objects:</a:t>
            </a:r>
            <a:endParaRPr dirty="0"/>
          </a:p>
          <a:p>
            <a:pPr marL="880005" lvl="1" indent="-240001"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Encoder </a:t>
            </a:r>
            <a:endParaRPr dirty="0"/>
          </a:p>
          <a:p>
            <a:pPr marL="880005" lvl="1" indent="-240001"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Trajectory Generation</a:t>
            </a:r>
            <a:endParaRPr dirty="0"/>
          </a:p>
          <a:p>
            <a:pPr marL="880005" lvl="1" indent="-240001"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PID-Controller</a:t>
            </a:r>
            <a:endParaRPr dirty="0"/>
          </a:p>
          <a:p>
            <a:pPr marL="880005" lvl="1" indent="-240001"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Monitor</a:t>
            </a:r>
            <a:endParaRPr dirty="0"/>
          </a:p>
          <a:p>
            <a:pPr marL="880005" lvl="1" indent="-240001"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Drive</a:t>
            </a:r>
            <a:endParaRPr dirty="0"/>
          </a:p>
          <a:p>
            <a:pPr marL="400002" indent="-400002"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Sequences</a:t>
            </a:r>
            <a:endParaRPr dirty="0"/>
          </a:p>
          <a:p>
            <a:pPr marL="880005" lvl="1" indent="-240001"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Homing (different types)</a:t>
            </a:r>
            <a:endParaRPr dirty="0"/>
          </a:p>
          <a:p>
            <a:pPr marL="400002" indent="-400002">
              <a:buFont typeface="Arial"/>
              <a:buChar char="•"/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244" name="CustomShape 53"/>
          <p:cNvSpPr/>
          <p:nvPr/>
        </p:nvSpPr>
        <p:spPr>
          <a:xfrm>
            <a:off x="4114656" y="2380896"/>
            <a:ext cx="1528632" cy="318024"/>
          </a:xfrm>
          <a:prstGeom prst="rect">
            <a:avLst/>
          </a:prstGeom>
          <a:noFill/>
          <a:ln>
            <a:noFill/>
          </a:ln>
        </p:spPr>
        <p:txBody>
          <a:bodyPr wrap="none"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1300" i="1">
                <a:solidFill>
                  <a:srgbClr val="000000"/>
                </a:solidFill>
                <a:latin typeface="Calibri"/>
              </a:rPr>
              <a:t>“Cfg.CreateAxis(…)”</a:t>
            </a:r>
            <a:endParaRPr/>
          </a:p>
        </p:txBody>
      </p:sp>
      <p:sp>
        <p:nvSpPr>
          <p:cNvPr id="245" name="CustomShape 54"/>
          <p:cNvSpPr/>
          <p:nvPr/>
        </p:nvSpPr>
        <p:spPr>
          <a:xfrm>
            <a:off x="7153524" y="2225465"/>
            <a:ext cx="4039560" cy="603792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1700" dirty="0">
                <a:latin typeface="Calibri"/>
              </a:rPr>
              <a:t>Types:</a:t>
            </a:r>
            <a:r>
              <a:rPr lang="en-US" sz="17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Normal</a:t>
            </a:r>
            <a:r>
              <a:rPr lang="en-US" sz="1700" dirty="0">
                <a:solidFill>
                  <a:srgbClr val="FF0000"/>
                </a:solidFill>
                <a:latin typeface="Calibri"/>
              </a:rPr>
              <a:t> / Virtual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>
              <a:solidFill>
                <a:srgbClr val="FF0000"/>
              </a:solidFill>
            </a:endParaRPr>
          </a:p>
        </p:txBody>
      </p:sp>
      <p:sp>
        <p:nvSpPr>
          <p:cNvPr id="246" name="CustomShape 55"/>
          <p:cNvSpPr/>
          <p:nvPr/>
        </p:nvSpPr>
        <p:spPr>
          <a:xfrm>
            <a:off x="753480" y="4520750"/>
            <a:ext cx="11167632" cy="513188"/>
          </a:xfrm>
          <a:prstGeom prst="rect">
            <a:avLst/>
          </a:prstGeom>
          <a:solidFill>
            <a:schemeClr val="accent6"/>
          </a:solidFill>
          <a:ln w="25560">
            <a:solidFill>
              <a:srgbClr val="000000"/>
            </a:solidFill>
            <a:prstDash val="dash"/>
            <a:miter/>
          </a:ln>
        </p:spPr>
        <p:txBody>
          <a:bodyPr lIns="125985" tIns="65512" rIns="125985" bIns="65512"/>
          <a:lstStyle/>
          <a:p>
            <a:pPr algn="ctr">
              <a:lnSpc>
                <a:spcPct val="70000"/>
              </a:lnSpc>
            </a:pPr>
            <a:r>
              <a:rPr lang="sv-SE" sz="1700" dirty="0" err="1">
                <a:solidFill>
                  <a:srgbClr val="000000"/>
                </a:solidFill>
                <a:latin typeface="Calibri"/>
                <a:ea typeface="ＭＳ Ｐゴシック"/>
              </a:rPr>
              <a:t>Optional</a:t>
            </a:r>
            <a:r>
              <a:rPr lang="sv-SE" sz="1700" dirty="0">
                <a:solidFill>
                  <a:srgbClr val="000000"/>
                </a:solidFill>
                <a:latin typeface="Calibri"/>
                <a:ea typeface="ＭＳ Ｐゴシック"/>
              </a:rPr>
              <a:t> Axis PLC for </a:t>
            </a:r>
            <a:r>
              <a:rPr lang="sv-SE" sz="1700" dirty="0" err="1">
                <a:solidFill>
                  <a:srgbClr val="000000"/>
                </a:solidFill>
                <a:latin typeface="Calibri"/>
                <a:ea typeface="ＭＳ Ｐゴシック"/>
              </a:rPr>
              <a:t>syncronization</a:t>
            </a:r>
            <a:r>
              <a:rPr lang="sv-SE" sz="1700" dirty="0">
                <a:solidFill>
                  <a:srgbClr val="000000"/>
                </a:solidFill>
                <a:latin typeface="Calibri"/>
                <a:ea typeface="ＭＳ Ｐゴシック"/>
              </a:rPr>
              <a:t> / </a:t>
            </a:r>
            <a:r>
              <a:rPr lang="sv-SE" sz="1700" dirty="0" err="1">
                <a:solidFill>
                  <a:srgbClr val="000000"/>
                </a:solidFill>
                <a:latin typeface="Calibri"/>
                <a:ea typeface="ＭＳ Ｐゴシック"/>
              </a:rPr>
              <a:t>control</a:t>
            </a:r>
            <a:r>
              <a:rPr lang="sv-SE" sz="1700" dirty="0">
                <a:solidFill>
                  <a:srgbClr val="000000"/>
                </a:solidFill>
                <a:latin typeface="Calibri"/>
                <a:ea typeface="ＭＳ Ｐゴシック"/>
              </a:rPr>
              <a:t> (</a:t>
            </a:r>
            <a:r>
              <a:rPr lang="sv-SE" sz="1700" dirty="0" err="1">
                <a:solidFill>
                  <a:srgbClr val="000000"/>
                </a:solidFill>
                <a:latin typeface="Calibri"/>
                <a:ea typeface="ＭＳ Ｐゴシック"/>
              </a:rPr>
              <a:t>executed</a:t>
            </a:r>
            <a:r>
              <a:rPr lang="sv-SE" sz="1700" dirty="0">
                <a:solidFill>
                  <a:srgbClr val="000000"/>
                </a:solidFill>
                <a:latin typeface="Calibri"/>
                <a:ea typeface="ＭＳ Ｐゴシック"/>
              </a:rPr>
              <a:t> in </a:t>
            </a:r>
            <a:r>
              <a:rPr lang="sv-SE" sz="1700" dirty="0" err="1">
                <a:solidFill>
                  <a:srgbClr val="000000"/>
                </a:solidFill>
                <a:latin typeface="Calibri"/>
                <a:ea typeface="ＭＳ Ｐゴシック"/>
              </a:rPr>
              <a:t>sync</a:t>
            </a:r>
            <a:r>
              <a:rPr lang="sv-SE" sz="1700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sv-SE" sz="1700" dirty="0" err="1">
                <a:solidFill>
                  <a:srgbClr val="000000"/>
                </a:solidFill>
                <a:latin typeface="Calibri"/>
                <a:ea typeface="ＭＳ Ｐゴシック"/>
              </a:rPr>
              <a:t>with</a:t>
            </a:r>
            <a:r>
              <a:rPr lang="sv-SE" sz="1700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sv-SE" sz="1700" dirty="0" err="1">
                <a:solidFill>
                  <a:srgbClr val="000000"/>
                </a:solidFill>
                <a:latin typeface="Calibri"/>
                <a:ea typeface="ＭＳ Ｐゴシック"/>
              </a:rPr>
              <a:t>axis</a:t>
            </a:r>
            <a:r>
              <a:rPr lang="sv-SE" sz="1700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sv-SE" sz="1700" dirty="0" err="1">
                <a:solidFill>
                  <a:srgbClr val="000000"/>
                </a:solidFill>
                <a:latin typeface="Calibri"/>
                <a:ea typeface="ＭＳ Ｐゴシック"/>
              </a:rPr>
              <a:t>object</a:t>
            </a:r>
            <a:r>
              <a:rPr lang="sv-SE" sz="1700" dirty="0">
                <a:solidFill>
                  <a:srgbClr val="000000"/>
                </a:solidFill>
                <a:latin typeface="Calibri"/>
                <a:ea typeface="ＭＳ Ｐゴシック"/>
              </a:rPr>
              <a:t>)</a:t>
            </a:r>
            <a:endParaRPr dirty="0"/>
          </a:p>
          <a:p>
            <a:pPr algn="ctr">
              <a:lnSpc>
                <a:spcPct val="70000"/>
              </a:lnSpc>
            </a:pPr>
            <a:endParaRPr dirty="0"/>
          </a:p>
        </p:txBody>
      </p:sp>
      <p:sp>
        <p:nvSpPr>
          <p:cNvPr id="66" name="CustomShape 26"/>
          <p:cNvSpPr/>
          <p:nvPr/>
        </p:nvSpPr>
        <p:spPr>
          <a:xfrm>
            <a:off x="3590748" y="3614128"/>
            <a:ext cx="1492344" cy="482328"/>
          </a:xfrm>
          <a:prstGeom prst="rect">
            <a:avLst/>
          </a:prstGeom>
          <a:solidFill>
            <a:srgbClr val="558ED5"/>
          </a:solidFill>
          <a:ln w="25560">
            <a:solidFill>
              <a:srgbClr val="000000"/>
            </a:solidFill>
            <a:miter/>
          </a:ln>
        </p:spPr>
        <p:txBody>
          <a:bodyPr lIns="125985" tIns="65512" rIns="125985" bIns="65512"/>
          <a:lstStyle/>
          <a:p>
            <a:pPr>
              <a:lnSpc>
                <a:spcPct val="100000"/>
              </a:lnSpc>
            </a:pPr>
            <a:r>
              <a:rPr lang="sv-SE" sz="1700" dirty="0">
                <a:solidFill>
                  <a:srgbClr val="000000"/>
                </a:solidFill>
                <a:latin typeface="Calibri"/>
                <a:ea typeface="ＭＳ Ｐゴシック"/>
              </a:rPr>
              <a:t>Trajectory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67" name="Line 9">
            <a:extLst>
              <a:ext uri="{FF2B5EF4-FFF2-40B4-BE49-F238E27FC236}">
                <a16:creationId xmlns:a16="http://schemas.microsoft.com/office/drawing/2014/main" id="{E09409A8-7F2E-E444-88BD-7B2980439783}"/>
              </a:ext>
            </a:extLst>
          </p:cNvPr>
          <p:cNvSpPr/>
          <p:nvPr/>
        </p:nvSpPr>
        <p:spPr>
          <a:xfrm flipH="1">
            <a:off x="1359792" y="4107685"/>
            <a:ext cx="0" cy="116864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68" name="Line 9">
            <a:extLst>
              <a:ext uri="{FF2B5EF4-FFF2-40B4-BE49-F238E27FC236}">
                <a16:creationId xmlns:a16="http://schemas.microsoft.com/office/drawing/2014/main" id="{96B567BC-85F4-974D-AE31-9B27D7F1A983}"/>
              </a:ext>
            </a:extLst>
          </p:cNvPr>
          <p:cNvSpPr/>
          <p:nvPr/>
        </p:nvSpPr>
        <p:spPr>
          <a:xfrm flipH="1">
            <a:off x="4336920" y="4093992"/>
            <a:ext cx="0" cy="42675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72" name="Line 9">
            <a:extLst>
              <a:ext uri="{FF2B5EF4-FFF2-40B4-BE49-F238E27FC236}">
                <a16:creationId xmlns:a16="http://schemas.microsoft.com/office/drawing/2014/main" id="{85C042E1-5950-004D-B579-BE04DF5EBDB0}"/>
              </a:ext>
            </a:extLst>
          </p:cNvPr>
          <p:cNvSpPr/>
          <p:nvPr/>
        </p:nvSpPr>
        <p:spPr>
          <a:xfrm flipH="1">
            <a:off x="8719200" y="4093992"/>
            <a:ext cx="0" cy="116864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73" name="Line 9">
            <a:extLst>
              <a:ext uri="{FF2B5EF4-FFF2-40B4-BE49-F238E27FC236}">
                <a16:creationId xmlns:a16="http://schemas.microsoft.com/office/drawing/2014/main" id="{AE14501E-E38C-1C49-B233-3AA353C27210}"/>
              </a:ext>
            </a:extLst>
          </p:cNvPr>
          <p:cNvSpPr/>
          <p:nvPr/>
        </p:nvSpPr>
        <p:spPr>
          <a:xfrm flipH="1">
            <a:off x="11222771" y="4093992"/>
            <a:ext cx="0" cy="116864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74" name="Line 9">
            <a:extLst>
              <a:ext uri="{FF2B5EF4-FFF2-40B4-BE49-F238E27FC236}">
                <a16:creationId xmlns:a16="http://schemas.microsoft.com/office/drawing/2014/main" id="{91A18685-2847-3E4B-A62D-447DFCF7B9A3}"/>
              </a:ext>
            </a:extLst>
          </p:cNvPr>
          <p:cNvSpPr/>
          <p:nvPr/>
        </p:nvSpPr>
        <p:spPr>
          <a:xfrm flipH="1">
            <a:off x="6299496" y="4093992"/>
            <a:ext cx="0" cy="42675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75" name="Line 9">
            <a:extLst>
              <a:ext uri="{FF2B5EF4-FFF2-40B4-BE49-F238E27FC236}">
                <a16:creationId xmlns:a16="http://schemas.microsoft.com/office/drawing/2014/main" id="{DC143036-9EDB-EA4E-9A07-070BE8FDC6AA}"/>
              </a:ext>
            </a:extLst>
          </p:cNvPr>
          <p:cNvSpPr/>
          <p:nvPr/>
        </p:nvSpPr>
        <p:spPr>
          <a:xfrm flipH="1">
            <a:off x="1695320" y="4107685"/>
            <a:ext cx="0" cy="42675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76" name="Line 9">
            <a:extLst>
              <a:ext uri="{FF2B5EF4-FFF2-40B4-BE49-F238E27FC236}">
                <a16:creationId xmlns:a16="http://schemas.microsoft.com/office/drawing/2014/main" id="{ED5BF1CA-58BB-BF43-B49D-3B65DB2590C4}"/>
              </a:ext>
            </a:extLst>
          </p:cNvPr>
          <p:cNvSpPr/>
          <p:nvPr/>
        </p:nvSpPr>
        <p:spPr>
          <a:xfrm flipH="1">
            <a:off x="9053624" y="4093992"/>
            <a:ext cx="0" cy="42675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77" name="Line 9">
            <a:extLst>
              <a:ext uri="{FF2B5EF4-FFF2-40B4-BE49-F238E27FC236}">
                <a16:creationId xmlns:a16="http://schemas.microsoft.com/office/drawing/2014/main" id="{2D4856A0-7B2D-794C-8CF7-40540ABC6E2B}"/>
              </a:ext>
            </a:extLst>
          </p:cNvPr>
          <p:cNvSpPr/>
          <p:nvPr/>
        </p:nvSpPr>
        <p:spPr>
          <a:xfrm flipH="1">
            <a:off x="11618254" y="4107685"/>
            <a:ext cx="0" cy="42675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round/>
            <a:headEnd type="triangle"/>
            <a:tailEnd type="triangle"/>
          </a:ln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60" name="CustomShape 54">
            <a:extLst>
              <a:ext uri="{FF2B5EF4-FFF2-40B4-BE49-F238E27FC236}">
                <a16:creationId xmlns:a16="http://schemas.microsoft.com/office/drawing/2014/main" id="{4788F8A2-3BF8-014A-A857-2709F0F80E38}"/>
              </a:ext>
            </a:extLst>
          </p:cNvPr>
          <p:cNvSpPr/>
          <p:nvPr/>
        </p:nvSpPr>
        <p:spPr>
          <a:xfrm>
            <a:off x="3591137" y="3853385"/>
            <a:ext cx="1006740" cy="330613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Normal</a:t>
            </a:r>
            <a:r>
              <a:rPr lang="en-US" sz="900" dirty="0">
                <a:solidFill>
                  <a:srgbClr val="FF0000"/>
                </a:solidFill>
                <a:latin typeface="Calibri"/>
              </a:rPr>
              <a:t>, Virtual</a:t>
            </a: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</p:txBody>
      </p:sp>
      <p:sp>
        <p:nvSpPr>
          <p:cNvPr id="61" name="CustomShape 54">
            <a:extLst>
              <a:ext uri="{FF2B5EF4-FFF2-40B4-BE49-F238E27FC236}">
                <a16:creationId xmlns:a16="http://schemas.microsoft.com/office/drawing/2014/main" id="{CD3BA7C2-3EB2-BC4F-B7AD-2DCA151B1DB2}"/>
              </a:ext>
            </a:extLst>
          </p:cNvPr>
          <p:cNvSpPr/>
          <p:nvPr/>
        </p:nvSpPr>
        <p:spPr>
          <a:xfrm>
            <a:off x="767639" y="3853385"/>
            <a:ext cx="1006740" cy="330613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Normal</a:t>
            </a:r>
            <a:r>
              <a:rPr lang="en-US" sz="900" dirty="0">
                <a:solidFill>
                  <a:srgbClr val="FF0000"/>
                </a:solidFill>
                <a:latin typeface="Calibri"/>
              </a:rPr>
              <a:t>, Virtual</a:t>
            </a: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</p:txBody>
      </p:sp>
      <p:sp>
        <p:nvSpPr>
          <p:cNvPr id="62" name="CustomShape 54">
            <a:extLst>
              <a:ext uri="{FF2B5EF4-FFF2-40B4-BE49-F238E27FC236}">
                <a16:creationId xmlns:a16="http://schemas.microsoft.com/office/drawing/2014/main" id="{B80BF888-B28D-494B-BF68-7F066B40D32A}"/>
              </a:ext>
            </a:extLst>
          </p:cNvPr>
          <p:cNvSpPr/>
          <p:nvPr/>
        </p:nvSpPr>
        <p:spPr>
          <a:xfrm>
            <a:off x="8112384" y="3853385"/>
            <a:ext cx="1006740" cy="330613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Normal</a:t>
            </a:r>
            <a:r>
              <a:rPr lang="en-US" sz="900" dirty="0">
                <a:solidFill>
                  <a:srgbClr val="FF0000"/>
                </a:solidFill>
                <a:latin typeface="Calibri"/>
              </a:rPr>
              <a:t>, Virtual</a:t>
            </a: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</p:txBody>
      </p:sp>
      <p:sp>
        <p:nvSpPr>
          <p:cNvPr id="63" name="CustomShape 54">
            <a:extLst>
              <a:ext uri="{FF2B5EF4-FFF2-40B4-BE49-F238E27FC236}">
                <a16:creationId xmlns:a16="http://schemas.microsoft.com/office/drawing/2014/main" id="{F7669C86-F8F9-AB48-B148-FF3641DF9B29}"/>
              </a:ext>
            </a:extLst>
          </p:cNvPr>
          <p:cNvSpPr/>
          <p:nvPr/>
        </p:nvSpPr>
        <p:spPr>
          <a:xfrm>
            <a:off x="10635534" y="3853385"/>
            <a:ext cx="1006740" cy="330613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Normal</a:t>
            </a:r>
            <a:endParaRPr sz="11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</p:txBody>
      </p:sp>
      <p:sp>
        <p:nvSpPr>
          <p:cNvPr id="64" name="CustomShape 54">
            <a:extLst>
              <a:ext uri="{FF2B5EF4-FFF2-40B4-BE49-F238E27FC236}">
                <a16:creationId xmlns:a16="http://schemas.microsoft.com/office/drawing/2014/main" id="{1142F546-B83C-F144-9CC0-159AEA890BC3}"/>
              </a:ext>
            </a:extLst>
          </p:cNvPr>
          <p:cNvSpPr/>
          <p:nvPr/>
        </p:nvSpPr>
        <p:spPr>
          <a:xfrm>
            <a:off x="5695327" y="3853385"/>
            <a:ext cx="1006740" cy="330613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</a:pPr>
            <a:r>
              <a:rPr lang="en-US" sz="900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Normal</a:t>
            </a:r>
            <a:endParaRPr sz="11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  <p:bldP spid="68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778" y="2711395"/>
            <a:ext cx="2080260" cy="1404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kern="120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ECMC: </a:t>
            </a:r>
            <a:r>
              <a:rPr lang="en-US" sz="4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Configuration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790689" y="3868879"/>
            <a:ext cx="0" cy="1008112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798801" y="5885104"/>
            <a:ext cx="0" cy="95281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502" y="6994026"/>
            <a:ext cx="1839449" cy="1226299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V="1">
            <a:off x="1589067" y="5885103"/>
            <a:ext cx="0" cy="13764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68" y="6994027"/>
            <a:ext cx="1500754" cy="111979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66" y="4821696"/>
            <a:ext cx="1411357" cy="100958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3934" y="4821696"/>
            <a:ext cx="1411357" cy="1009583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flipV="1">
            <a:off x="2697990" y="3868879"/>
            <a:ext cx="0" cy="1008112"/>
          </a:xfrm>
          <a:prstGeom prst="straightConnector1">
            <a:avLst/>
          </a:prstGeom>
          <a:ln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82594" y="2075287"/>
            <a:ext cx="51238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/>
              </a:rPr>
              <a:t>All configuration in EPICS startup file: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908" y="2754875"/>
            <a:ext cx="3729370" cy="593384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5291" y="2734633"/>
            <a:ext cx="3677303" cy="861774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b="1" dirty="0"/>
              <a:t>ECMC configurations </a:t>
            </a:r>
          </a:p>
          <a:p>
            <a:r>
              <a:rPr lang="en-US" dirty="0"/>
              <a:t>(speed, acceleration…..)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21006" y="4803576"/>
            <a:ext cx="4408555" cy="1246483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b="1" dirty="0"/>
              <a:t>Terminal configurations </a:t>
            </a:r>
          </a:p>
          <a:p>
            <a:r>
              <a:rPr lang="en-US" dirty="0"/>
              <a:t>(Service Data Object access: </a:t>
            </a:r>
          </a:p>
          <a:p>
            <a:r>
              <a:rPr lang="en-US" dirty="0"/>
              <a:t>max current, mode…)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4007" y="2636276"/>
            <a:ext cx="7825093" cy="1512168"/>
          </a:xfrm>
          <a:prstGeom prst="rect">
            <a:avLst/>
          </a:prstGeom>
          <a:noFill/>
          <a:ln w="22225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4006" y="4647721"/>
            <a:ext cx="7825093" cy="1512168"/>
          </a:xfrm>
          <a:prstGeom prst="rect">
            <a:avLst/>
          </a:prstGeom>
          <a:noFill/>
          <a:ln w="22225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790AE-05D4-4548-9E99-9401546DED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04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640080" y="384552"/>
            <a:ext cx="9993816" cy="1599192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>
              <a:lnSpc>
                <a:spcPct val="100000"/>
              </a:lnSpc>
            </a:pPr>
            <a:r>
              <a:rPr lang="en-US" sz="4500">
                <a:solidFill>
                  <a:srgbClr val="FFFFFF"/>
                </a:solidFill>
                <a:latin typeface="Calibri"/>
              </a:rPr>
              <a:t>ECMC: </a:t>
            </a:r>
            <a:r>
              <a:rPr lang="en-US" sz="4500" dirty="0">
                <a:solidFill>
                  <a:srgbClr val="FFFFFF"/>
                </a:solidFill>
                <a:latin typeface="Calibri"/>
              </a:rPr>
              <a:t>Configuration cont.</a:t>
            </a:r>
            <a:r>
              <a:rPr lang="sv-SE" sz="4500" dirty="0">
                <a:solidFill>
                  <a:srgbClr val="FFFFFF"/>
                </a:solidFill>
                <a:latin typeface="Calibri"/>
              </a:rPr>
              <a:t> </a:t>
            </a:r>
            <a:endParaRPr dirty="0"/>
          </a:p>
        </p:txBody>
      </p:sp>
      <p:sp>
        <p:nvSpPr>
          <p:cNvPr id="283" name="CustomShape 2"/>
          <p:cNvSpPr/>
          <p:nvPr/>
        </p:nvSpPr>
        <p:spPr>
          <a:xfrm>
            <a:off x="640080" y="2189481"/>
            <a:ext cx="11520432" cy="6335280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</a:pPr>
            <a:r>
              <a:rPr lang="en-GB" b="1" dirty="0"/>
              <a:t>Configuration </a:t>
            </a:r>
            <a:r>
              <a:rPr lang="en-GB" b="1" dirty="0" err="1"/>
              <a:t>iocsh</a:t>
            </a:r>
            <a:r>
              <a:rPr lang="en-GB" b="1" dirty="0"/>
              <a:t> command:</a:t>
            </a:r>
          </a:p>
          <a:p>
            <a:pPr>
              <a:lnSpc>
                <a:spcPct val="100000"/>
              </a:lnSpc>
            </a:pPr>
            <a:r>
              <a:rPr lang="en-GB" i="1" dirty="0" err="1"/>
              <a:t>ecmcConfigOrDie</a:t>
            </a:r>
            <a:r>
              <a:rPr lang="en-GB" i="1" dirty="0"/>
              <a:t> “command”		:	Exits if return code !=0</a:t>
            </a:r>
            <a:endParaRPr lang="en-GB" b="1" dirty="0"/>
          </a:p>
          <a:p>
            <a:pPr>
              <a:lnSpc>
                <a:spcPct val="100000"/>
              </a:lnSpc>
            </a:pPr>
            <a:r>
              <a:rPr lang="en-GB" i="1" dirty="0" err="1"/>
              <a:t>ecmcConfig</a:t>
            </a:r>
            <a:r>
              <a:rPr lang="en-GB" b="1" dirty="0"/>
              <a:t> “</a:t>
            </a:r>
            <a:r>
              <a:rPr lang="en-GB" i="1" dirty="0"/>
              <a:t>command”			:	Accepts return codes !=0</a:t>
            </a:r>
          </a:p>
          <a:p>
            <a:pPr>
              <a:lnSpc>
                <a:spcPct val="100000"/>
              </a:lnSpc>
            </a:pPr>
            <a:endParaRPr lang="en-GB" b="1" dirty="0"/>
          </a:p>
          <a:p>
            <a:pPr>
              <a:lnSpc>
                <a:spcPct val="100000"/>
              </a:lnSpc>
            </a:pPr>
            <a:r>
              <a:rPr lang="en-GB" b="1" dirty="0"/>
              <a:t>Returns: 0 for success or otherwise error code.</a:t>
            </a:r>
          </a:p>
          <a:p>
            <a:pPr>
              <a:lnSpc>
                <a:spcPct val="100000"/>
              </a:lnSpc>
            </a:pPr>
            <a:endParaRPr lang="en-GB" b="1" dirty="0"/>
          </a:p>
          <a:p>
            <a:pPr>
              <a:lnSpc>
                <a:spcPct val="100000"/>
              </a:lnSpc>
            </a:pPr>
            <a:r>
              <a:rPr lang="en-GB" b="1" dirty="0"/>
              <a:t>Example 1: Create Axis 1 object:</a:t>
            </a:r>
          </a:p>
          <a:p>
            <a:r>
              <a:rPr lang="en-GB" i="1" dirty="0" err="1"/>
              <a:t>ecmcConfigOrDie</a:t>
            </a:r>
            <a:r>
              <a:rPr lang="en-GB" i="1" dirty="0"/>
              <a:t> ”</a:t>
            </a:r>
            <a:r>
              <a:rPr lang="en-GB" i="1" dirty="0" err="1"/>
              <a:t>Cfg.CreateDefaultAxis</a:t>
            </a:r>
            <a:r>
              <a:rPr lang="en-GB" i="1" dirty="0"/>
              <a:t>(1)”</a:t>
            </a:r>
            <a:endParaRPr lang="en-GB" b="1" dirty="0"/>
          </a:p>
          <a:p>
            <a:pPr>
              <a:lnSpc>
                <a:spcPct val="100000"/>
              </a:lnSpc>
            </a:pPr>
            <a:endParaRPr lang="en-GB" b="1" dirty="0"/>
          </a:p>
          <a:p>
            <a:pPr>
              <a:lnSpc>
                <a:spcPct val="100000"/>
              </a:lnSpc>
            </a:pPr>
            <a:r>
              <a:rPr lang="en-GB" b="1" dirty="0"/>
              <a:t>Example 2: Set position controller gain for axis 1 to 0.1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i="1" dirty="0" err="1"/>
              <a:t>ecmcConfigOrDie</a:t>
            </a:r>
            <a:r>
              <a:rPr lang="en-GB" i="1" dirty="0"/>
              <a:t>  ”</a:t>
            </a:r>
            <a:r>
              <a:rPr lang="en-GB" i="1" dirty="0" err="1"/>
              <a:t>Cfg.SetAxisCntrlKp</a:t>
            </a:r>
            <a:r>
              <a:rPr lang="en-GB" i="1" dirty="0"/>
              <a:t>(1,0.1)”</a:t>
            </a:r>
          </a:p>
          <a:p>
            <a:pPr>
              <a:lnSpc>
                <a:spcPct val="100000"/>
              </a:lnSpc>
            </a:pPr>
            <a:endParaRPr lang="en-GB" i="1" dirty="0"/>
          </a:p>
          <a:p>
            <a:r>
              <a:rPr lang="en-GB" b="1" dirty="0"/>
              <a:t>Example 3: Read max current of EL7041 drive at bus position 1:</a:t>
            </a:r>
          </a:p>
          <a:p>
            <a:r>
              <a:rPr lang="en-GB" i="1" dirty="0" err="1"/>
              <a:t>ecmcConfig</a:t>
            </a:r>
            <a:r>
              <a:rPr lang="en-GB" i="1" dirty="0"/>
              <a:t>  ”</a:t>
            </a:r>
            <a:r>
              <a:rPr lang="en-GB" i="1" dirty="0" err="1"/>
              <a:t>EcReadSdo</a:t>
            </a:r>
            <a:r>
              <a:rPr lang="en-GB" i="1" dirty="0"/>
              <a:t>(1,0x8010,0x1)”</a:t>
            </a:r>
          </a:p>
          <a:p>
            <a:endParaRPr lang="en-GB" b="1" dirty="0"/>
          </a:p>
          <a:p>
            <a:endParaRPr lang="en-GB" b="1" dirty="0"/>
          </a:p>
          <a:p>
            <a:pPr>
              <a:lnSpc>
                <a:spcPct val="100000"/>
              </a:lnSpc>
            </a:pPr>
            <a:endParaRPr lang="en-GB" i="1" dirty="0"/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284" name="CustomShape 3"/>
          <p:cNvSpPr/>
          <p:nvPr/>
        </p:nvSpPr>
        <p:spPr>
          <a:xfrm>
            <a:off x="9174312" y="8899128"/>
            <a:ext cx="2986200" cy="510048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 algn="r">
              <a:lnSpc>
                <a:spcPct val="100000"/>
              </a:lnSpc>
            </a:pPr>
            <a:fld id="{7D632AA0-9247-493B-92E2-7603E6943B76}" type="slidenum">
              <a:rPr lang="en-US" sz="1700">
                <a:solidFill>
                  <a:srgbClr val="8B8B8B"/>
                </a:solidFill>
                <a:latin typeface="Calibri"/>
              </a:r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0700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640080" y="384552"/>
            <a:ext cx="9993816" cy="1599192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>
              <a:lnSpc>
                <a:spcPct val="100000"/>
              </a:lnSpc>
            </a:pPr>
            <a:r>
              <a:rPr lang="en-US" sz="4500" dirty="0">
                <a:solidFill>
                  <a:srgbClr val="FFFFFF"/>
                </a:solidFill>
                <a:latin typeface="Calibri"/>
              </a:rPr>
              <a:t>Terminal Configurations</a:t>
            </a:r>
            <a:r>
              <a:rPr lang="sv-SE" sz="4500" dirty="0">
                <a:solidFill>
                  <a:srgbClr val="FFFFFF"/>
                </a:solidFill>
                <a:latin typeface="Calibri"/>
              </a:rPr>
              <a:t> (SDO)</a:t>
            </a:r>
            <a:endParaRPr dirty="0"/>
          </a:p>
        </p:txBody>
      </p:sp>
      <p:sp>
        <p:nvSpPr>
          <p:cNvPr id="283" name="CustomShape 2"/>
          <p:cNvSpPr/>
          <p:nvPr/>
        </p:nvSpPr>
        <p:spPr>
          <a:xfrm>
            <a:off x="640080" y="2189481"/>
            <a:ext cx="11520432" cy="6335280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</a:pPr>
            <a:endParaRPr lang="en-GB" b="1" dirty="0"/>
          </a:p>
          <a:p>
            <a:pPr>
              <a:lnSpc>
                <a:spcPct val="100000"/>
              </a:lnSpc>
            </a:pPr>
            <a:r>
              <a:rPr lang="en-GB" b="1" dirty="0"/>
              <a:t>Access to terminal specific settings is over SDO access: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 err="1"/>
              <a:t>EcAddSdo</a:t>
            </a:r>
            <a:r>
              <a:rPr lang="en-GB" b="1" dirty="0"/>
              <a:t>() 	write and verify SDO (Written at  transition PREOP-&gt;OP)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 err="1"/>
              <a:t>EcWriteSdo</a:t>
            </a:r>
            <a:r>
              <a:rPr lang="en-GB" b="1" dirty="0"/>
              <a:t>() 	write directly SDO 	(Only in PREOP)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en-GB" b="1" dirty="0" err="1"/>
              <a:t>EcReadSdo</a:t>
            </a:r>
            <a:r>
              <a:rPr lang="en-GB" b="1" dirty="0"/>
              <a:t>()	read directly SDO 	(Only in PREOP)</a:t>
            </a:r>
          </a:p>
          <a:p>
            <a:pPr>
              <a:lnSpc>
                <a:spcPct val="100000"/>
              </a:lnSpc>
            </a:pPr>
            <a:endParaRPr lang="en-GB" b="1" dirty="0"/>
          </a:p>
          <a:p>
            <a:r>
              <a:rPr lang="en-US" sz="1800" i="1" dirty="0"/>
              <a:t>“</a:t>
            </a:r>
            <a:r>
              <a:rPr lang="en-US" sz="1800" i="1" dirty="0" err="1"/>
              <a:t>Cfg.EcAddSdo</a:t>
            </a:r>
            <a:r>
              <a:rPr lang="en-US" sz="1800" i="1" dirty="0"/>
              <a:t>(	</a:t>
            </a:r>
            <a:r>
              <a:rPr lang="en-US" sz="1800" i="1" dirty="0" err="1"/>
              <a:t>slaveBusPosition</a:t>
            </a:r>
            <a:r>
              <a:rPr lang="en-US" sz="1800" i="1" dirty="0"/>
              <a:t>,				</a:t>
            </a:r>
            <a:r>
              <a:rPr lang="en-GB" sz="1800" i="1" dirty="0"/>
              <a:t>// Slave position on EtherCAT bus</a:t>
            </a:r>
            <a:endParaRPr lang="en-US" sz="1800" i="1" dirty="0"/>
          </a:p>
          <a:p>
            <a:r>
              <a:rPr lang="en-US" sz="1800" i="1" dirty="0"/>
              <a:t>			</a:t>
            </a:r>
            <a:r>
              <a:rPr lang="en-US" sz="1800" i="1" dirty="0" err="1"/>
              <a:t>sdoIndex</a:t>
            </a:r>
            <a:r>
              <a:rPr lang="en-US" sz="1800" i="1" dirty="0"/>
              <a:t>,					// </a:t>
            </a:r>
            <a:r>
              <a:rPr lang="en-US" sz="1800" i="1" dirty="0" err="1"/>
              <a:t>Sdo</a:t>
            </a:r>
            <a:r>
              <a:rPr lang="en-US" sz="1800" i="1" dirty="0"/>
              <a:t> index address (see manual for terminal)</a:t>
            </a:r>
          </a:p>
          <a:p>
            <a:r>
              <a:rPr lang="en-US" sz="1800" i="1" dirty="0"/>
              <a:t>			</a:t>
            </a:r>
            <a:r>
              <a:rPr lang="en-US" sz="1800" i="1" dirty="0" err="1"/>
              <a:t>sdoSubIndex</a:t>
            </a:r>
            <a:r>
              <a:rPr lang="en-US" sz="1800" i="1" dirty="0"/>
              <a:t>,				// </a:t>
            </a:r>
            <a:r>
              <a:rPr lang="en-US" sz="1800" i="1" dirty="0" err="1"/>
              <a:t>Sdo</a:t>
            </a:r>
            <a:r>
              <a:rPr lang="en-US" sz="1800" i="1" dirty="0"/>
              <a:t> sub index address (see manual for terminal)</a:t>
            </a:r>
          </a:p>
          <a:p>
            <a:r>
              <a:rPr lang="fi-FI" sz="1800" i="1" dirty="0"/>
              <a:t>			</a:t>
            </a:r>
            <a:r>
              <a:rPr lang="fi-FI" sz="1800" i="1" dirty="0" err="1"/>
              <a:t>value</a:t>
            </a:r>
            <a:r>
              <a:rPr lang="fi-FI" sz="1800" i="1" dirty="0"/>
              <a:t>,						// </a:t>
            </a:r>
            <a:r>
              <a:rPr lang="fi-FI" sz="1800" i="1" dirty="0" err="1"/>
              <a:t>value</a:t>
            </a:r>
            <a:r>
              <a:rPr lang="fi-FI" sz="1800" i="1" dirty="0"/>
              <a:t> to </a:t>
            </a:r>
            <a:r>
              <a:rPr lang="fi-FI" sz="1800" i="1" dirty="0" err="1"/>
              <a:t>write</a:t>
            </a:r>
            <a:endParaRPr lang="fi-FI" sz="1800" i="1" dirty="0"/>
          </a:p>
          <a:p>
            <a:r>
              <a:rPr lang="fi-FI" sz="1800" i="1" dirty="0"/>
              <a:t>			</a:t>
            </a:r>
            <a:r>
              <a:rPr lang="fi-FI" sz="1800" i="1" dirty="0" err="1"/>
              <a:t>byteSize</a:t>
            </a:r>
            <a:r>
              <a:rPr lang="fi-FI" sz="1800" i="1" dirty="0"/>
              <a:t> 					// </a:t>
            </a:r>
            <a:r>
              <a:rPr lang="fi-FI" sz="1800" i="1" dirty="0" err="1"/>
              <a:t>number</a:t>
            </a:r>
            <a:r>
              <a:rPr lang="fi-FI" sz="1800" i="1" dirty="0"/>
              <a:t> of </a:t>
            </a:r>
            <a:r>
              <a:rPr lang="fi-FI" sz="1800" i="1" dirty="0" err="1"/>
              <a:t>bytes</a:t>
            </a:r>
            <a:r>
              <a:rPr lang="fi-FI" sz="1800" i="1" dirty="0"/>
              <a:t> to </a:t>
            </a:r>
            <a:r>
              <a:rPr lang="fi-FI" sz="1800" i="1" dirty="0" err="1"/>
              <a:t>write</a:t>
            </a:r>
            <a:r>
              <a:rPr lang="fi-FI" sz="1800" i="1" dirty="0"/>
              <a:t> </a:t>
            </a:r>
          </a:p>
          <a:p>
            <a:r>
              <a:rPr lang="fi-FI" sz="1800" i="1" dirty="0"/>
              <a:t>			)”	</a:t>
            </a:r>
          </a:p>
          <a:p>
            <a:r>
              <a:rPr lang="fi-FI" sz="1800" i="1" dirty="0"/>
              <a:t>	</a:t>
            </a:r>
            <a:endParaRPr lang="en-GB" b="1" dirty="0"/>
          </a:p>
          <a:p>
            <a:pPr>
              <a:lnSpc>
                <a:spcPct val="100000"/>
              </a:lnSpc>
            </a:pPr>
            <a:r>
              <a:rPr lang="en-GB" b="1" dirty="0"/>
              <a:t>Example 1: Set maximum current to 1000mA on EL7037 (slave 6):</a:t>
            </a:r>
          </a:p>
          <a:p>
            <a:r>
              <a:rPr lang="en-GB" i="1" dirty="0" err="1"/>
              <a:t>ecmcConfigOrDie</a:t>
            </a:r>
            <a:r>
              <a:rPr lang="en-GB" i="1" dirty="0"/>
              <a:t>  </a:t>
            </a:r>
            <a:r>
              <a:rPr lang="en-US" dirty="0"/>
              <a:t>"</a:t>
            </a:r>
            <a:r>
              <a:rPr lang="en-US" dirty="0" err="1"/>
              <a:t>Cfg.EcAddSdo</a:t>
            </a:r>
            <a:r>
              <a:rPr lang="en-US" dirty="0"/>
              <a:t>(6,0x8010,0x1,1000,2)”</a:t>
            </a:r>
            <a:endParaRPr lang="en-GB" b="1" i="1" dirty="0"/>
          </a:p>
          <a:p>
            <a:pPr>
              <a:lnSpc>
                <a:spcPct val="100000"/>
              </a:lnSpc>
            </a:pPr>
            <a:endParaRPr lang="en-GB" i="1" dirty="0"/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284" name="CustomShape 3"/>
          <p:cNvSpPr/>
          <p:nvPr/>
        </p:nvSpPr>
        <p:spPr>
          <a:xfrm>
            <a:off x="9174312" y="8899128"/>
            <a:ext cx="2986200" cy="510048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 algn="r">
              <a:lnSpc>
                <a:spcPct val="100000"/>
              </a:lnSpc>
            </a:pPr>
            <a:fld id="{7D632AA0-9247-493B-92E2-7603E6943B76}" type="slidenum">
              <a:rPr lang="en-US" sz="1700">
                <a:solidFill>
                  <a:srgbClr val="8B8B8B"/>
                </a:solidFill>
                <a:latin typeface="Calibri"/>
              </a:r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8402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640080" y="384552"/>
            <a:ext cx="9993816" cy="1599192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>
              <a:lnSpc>
                <a:spcPct val="100000"/>
              </a:lnSpc>
            </a:pPr>
            <a:r>
              <a:rPr lang="sv-SE" sz="4500" dirty="0">
                <a:solidFill>
                  <a:srgbClr val="FFFFFF"/>
                </a:solidFill>
                <a:latin typeface="Calibri"/>
              </a:rPr>
              <a:t>ECMC: </a:t>
            </a:r>
            <a:r>
              <a:rPr lang="sv-SE" sz="4500" dirty="0" err="1">
                <a:solidFill>
                  <a:srgbClr val="FFFFFF"/>
                </a:solidFill>
                <a:latin typeface="Calibri"/>
              </a:rPr>
              <a:t>Configuration</a:t>
            </a:r>
            <a:r>
              <a:rPr lang="sv-SE" sz="45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sv-SE" sz="4500" dirty="0" err="1">
                <a:solidFill>
                  <a:srgbClr val="FFFFFF"/>
                </a:solidFill>
                <a:latin typeface="Calibri"/>
              </a:rPr>
              <a:t>with</a:t>
            </a:r>
            <a:r>
              <a:rPr lang="sv-SE" sz="45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sv-SE" sz="4500" dirty="0" err="1">
                <a:solidFill>
                  <a:srgbClr val="FFFFFF"/>
                </a:solidFill>
                <a:latin typeface="Calibri"/>
              </a:rPr>
              <a:t>ecmccfg</a:t>
            </a:r>
            <a:endParaRPr dirty="0"/>
          </a:p>
        </p:txBody>
      </p:sp>
      <p:sp>
        <p:nvSpPr>
          <p:cNvPr id="283" name="CustomShape 2"/>
          <p:cNvSpPr/>
          <p:nvPr/>
        </p:nvSpPr>
        <p:spPr>
          <a:xfrm>
            <a:off x="640080" y="2189481"/>
            <a:ext cx="11873653" cy="6335280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</a:pPr>
            <a:endParaRPr lang="en-GB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Configuration is made by adding commands to the </a:t>
            </a:r>
            <a:r>
              <a:rPr lang="en-GB" i="1" dirty="0" err="1"/>
              <a:t>ioc</a:t>
            </a:r>
            <a:r>
              <a:rPr lang="en-GB" i="1" dirty="0"/>
              <a:t> </a:t>
            </a:r>
            <a:r>
              <a:rPr lang="en-GB" i="1" dirty="0" err="1"/>
              <a:t>startup</a:t>
            </a:r>
            <a:r>
              <a:rPr lang="en-GB" i="1" dirty="0"/>
              <a:t> file.</a:t>
            </a:r>
          </a:p>
          <a:p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In order to simplify, a configuration framework called </a:t>
            </a:r>
            <a:r>
              <a:rPr lang="en-GB" i="1" dirty="0" err="1"/>
              <a:t>ecmccfg</a:t>
            </a:r>
            <a:r>
              <a:rPr lang="en-GB" i="1" dirty="0"/>
              <a:t> have been developed (originally at PSI):</a:t>
            </a:r>
          </a:p>
          <a:p>
            <a:pPr marL="982903" lvl="1" indent="-342900">
              <a:buFont typeface="Arial" panose="020B0604020202020204" pitchFamily="34" charset="0"/>
              <a:buChar char="•"/>
            </a:pPr>
            <a:r>
              <a:rPr lang="en-GB" i="1" dirty="0"/>
              <a:t>Main repo: </a:t>
            </a:r>
            <a:r>
              <a:rPr lang="en-GB" i="1" dirty="0">
                <a:hlinkClick r:id="rId3"/>
              </a:rPr>
              <a:t>https://github.com/paulscherrerinstitute/ecmccfg</a:t>
            </a:r>
            <a:r>
              <a:rPr lang="en-GB" i="1" dirty="0"/>
              <a:t> </a:t>
            </a:r>
          </a:p>
          <a:p>
            <a:pPr marL="982903" lvl="1" indent="-342900">
              <a:buFont typeface="Arial" panose="020B0604020202020204" pitchFamily="34" charset="0"/>
              <a:buChar char="•"/>
            </a:pPr>
            <a:r>
              <a:rPr lang="en-GB" i="1" dirty="0"/>
              <a:t>Local fork: </a:t>
            </a:r>
            <a:r>
              <a:rPr lang="en-GB" i="1" dirty="0">
                <a:hlinkClick r:id="rId4"/>
              </a:rPr>
              <a:t>https://github.com/icshwi/ecmccfg</a:t>
            </a:r>
            <a:r>
              <a:rPr lang="en-GB" i="1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 err="1"/>
              <a:t>ecmccfg</a:t>
            </a:r>
            <a:r>
              <a:rPr lang="en-GB" i="1" dirty="0"/>
              <a:t> contains:</a:t>
            </a:r>
          </a:p>
          <a:p>
            <a:pPr marL="1097203" lvl="1" indent="-457200">
              <a:buFont typeface="Arial" panose="020B0604020202020204" pitchFamily="34" charset="0"/>
              <a:buChar char="•"/>
            </a:pPr>
            <a:r>
              <a:rPr lang="en-GB" i="1" dirty="0"/>
              <a:t>Hardware configuration files for:</a:t>
            </a:r>
          </a:p>
          <a:p>
            <a:pPr marL="1737206" lvl="2" indent="-457200">
              <a:buFont typeface="Arial" panose="020B0604020202020204" pitchFamily="34" charset="0"/>
              <a:buChar char="•"/>
            </a:pPr>
            <a:r>
              <a:rPr lang="en-GB" i="1" dirty="0" err="1"/>
              <a:t>EtherCAT</a:t>
            </a:r>
            <a:r>
              <a:rPr lang="en-GB" i="1" dirty="0"/>
              <a:t> slaves</a:t>
            </a:r>
          </a:p>
          <a:p>
            <a:pPr marL="1737206" lvl="2" indent="-457200">
              <a:buFont typeface="Arial" panose="020B0604020202020204" pitchFamily="34" charset="0"/>
              <a:buChar char="•"/>
            </a:pPr>
            <a:r>
              <a:rPr lang="en-GB" i="1" dirty="0"/>
              <a:t>Motors, encoders, and sensors</a:t>
            </a:r>
          </a:p>
          <a:p>
            <a:pPr marL="1097203" lvl="1" indent="-457200">
              <a:buFont typeface="Arial" panose="020B0604020202020204" pitchFamily="34" charset="0"/>
              <a:buChar char="•"/>
            </a:pPr>
            <a:r>
              <a:rPr lang="en-GB" i="1" dirty="0"/>
              <a:t>Default database files</a:t>
            </a:r>
          </a:p>
          <a:p>
            <a:pPr marL="1097203" lvl="1" indent="-457200">
              <a:buFont typeface="Arial" panose="020B0604020202020204" pitchFamily="34" charset="0"/>
              <a:buChar char="•"/>
            </a:pPr>
            <a:r>
              <a:rPr lang="en-GB" i="1" dirty="0"/>
              <a:t>Extensive set of examples for different hardware's and applications</a:t>
            </a:r>
          </a:p>
          <a:p>
            <a:pPr marL="1097203" lvl="1" indent="-457200">
              <a:buAutoNum type="arabicPeriod"/>
            </a:pPr>
            <a:endParaRPr lang="en-GB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i="1" dirty="0" err="1"/>
              <a:t>ecmccfg</a:t>
            </a:r>
            <a:r>
              <a:rPr lang="en-GB" i="1" dirty="0"/>
              <a:t> will be presented in detail in a separate presentation by Niko</a:t>
            </a:r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</p:txBody>
      </p:sp>
      <p:sp>
        <p:nvSpPr>
          <p:cNvPr id="284" name="CustomShape 3"/>
          <p:cNvSpPr/>
          <p:nvPr/>
        </p:nvSpPr>
        <p:spPr>
          <a:xfrm>
            <a:off x="9174312" y="8899128"/>
            <a:ext cx="2986200" cy="510048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 algn="r">
              <a:lnSpc>
                <a:spcPct val="100000"/>
              </a:lnSpc>
            </a:pPr>
            <a:fld id="{7D632AA0-9247-493B-92E2-7603E6943B76}" type="slidenum">
              <a:rPr lang="en-US" sz="1700">
                <a:solidFill>
                  <a:srgbClr val="8B8B8B"/>
                </a:solidFill>
                <a:latin typeface="Calibri"/>
              </a:r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73802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960120" y="2982672"/>
            <a:ext cx="10880352" cy="2056824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 anchor="ctr"/>
          <a:lstStyle/>
          <a:p>
            <a:pPr algn="ctr"/>
            <a:r>
              <a:rPr lang="en-US" sz="5600" dirty="0">
                <a:solidFill>
                  <a:srgbClr val="FFFFFF"/>
                </a:solidFill>
                <a:latin typeface="Calibri"/>
              </a:rPr>
              <a:t>Part 2 Advanced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Calibri"/>
              </a:rPr>
              <a:t>Based on the </a:t>
            </a:r>
            <a:r>
              <a:rPr lang="en-US" sz="2800" dirty="0" err="1">
                <a:solidFill>
                  <a:srgbClr val="FFFFFF"/>
                </a:solidFill>
                <a:latin typeface="Calibri"/>
              </a:rPr>
              <a:t>Etherlab</a:t>
            </a:r>
            <a:r>
              <a:rPr lang="en-US" sz="2800" dirty="0">
                <a:solidFill>
                  <a:srgbClr val="FFFFFF"/>
                </a:solidFill>
                <a:latin typeface="Calibri"/>
              </a:rPr>
              <a:t> open source EtherCAT master (www.etherlab.org)</a:t>
            </a:r>
            <a:endParaRPr dirty="0"/>
          </a:p>
        </p:txBody>
      </p:sp>
      <p:sp>
        <p:nvSpPr>
          <p:cNvPr id="81" name="CustomShape 2"/>
          <p:cNvSpPr/>
          <p:nvPr/>
        </p:nvSpPr>
        <p:spPr>
          <a:xfrm>
            <a:off x="1920240" y="5440680"/>
            <a:ext cx="8960112" cy="2452464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Calibri"/>
              </a:rPr>
              <a:t>Anders Sandström</a:t>
            </a:r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Calibri"/>
              </a:rPr>
              <a:t>ESS Motion Control and Automation Group</a:t>
            </a:r>
            <a:endParaRPr dirty="0"/>
          </a:p>
        </p:txBody>
      </p:sp>
      <p:sp>
        <p:nvSpPr>
          <p:cNvPr id="82" name="CustomShape 3"/>
          <p:cNvSpPr/>
          <p:nvPr/>
        </p:nvSpPr>
        <p:spPr>
          <a:xfrm>
            <a:off x="3200400" y="8329104"/>
            <a:ext cx="6399792" cy="76507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FFFFFF"/>
                </a:solidFill>
                <a:latin typeface="Calibri"/>
              </a:rPr>
              <a:t>www.europeanspallationsource.se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840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640080" y="384552"/>
            <a:ext cx="9993816" cy="1599192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>
              <a:lnSpc>
                <a:spcPct val="100000"/>
              </a:lnSpc>
            </a:pPr>
            <a:r>
              <a:rPr lang="en-US" sz="4500">
                <a:solidFill>
                  <a:srgbClr val="FFFFFF"/>
                </a:solidFill>
                <a:latin typeface="Calibri"/>
              </a:rPr>
              <a:t>Outline</a:t>
            </a:r>
            <a:endParaRPr/>
          </a:p>
        </p:txBody>
      </p:sp>
      <p:sp>
        <p:nvSpPr>
          <p:cNvPr id="84" name="CustomShape 2"/>
          <p:cNvSpPr/>
          <p:nvPr/>
        </p:nvSpPr>
        <p:spPr>
          <a:xfrm>
            <a:off x="640080" y="2240280"/>
            <a:ext cx="11520432" cy="6335280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 marL="640003" indent="-640003">
              <a:buFont typeface="Arial"/>
              <a:buChar char="•"/>
            </a:pPr>
            <a:r>
              <a:rPr lang="en-US" sz="2400" dirty="0">
                <a:latin typeface="Calibri"/>
              </a:rPr>
              <a:t>What is ECMC</a:t>
            </a:r>
          </a:p>
          <a:p>
            <a:pPr marL="640003" indent="-640003">
              <a:buFont typeface="Arial"/>
              <a:buChar char="•"/>
            </a:pPr>
            <a:r>
              <a:rPr lang="en-US" sz="2400" dirty="0" err="1">
                <a:latin typeface="Calibri"/>
              </a:rPr>
              <a:t>EtherCAT</a:t>
            </a:r>
            <a:r>
              <a:rPr lang="en-US" sz="2400" dirty="0">
                <a:latin typeface="Calibri"/>
              </a:rPr>
              <a:t> Overview</a:t>
            </a:r>
          </a:p>
          <a:p>
            <a:pPr marL="640003" indent="-640003">
              <a:buFont typeface="Arial"/>
              <a:buChar char="•"/>
            </a:pPr>
            <a:r>
              <a:rPr lang="en-US" sz="2400" dirty="0">
                <a:latin typeface="Calibri"/>
              </a:rPr>
              <a:t>ECMC Basic Features:</a:t>
            </a:r>
          </a:p>
          <a:p>
            <a:pPr marL="1280006" lvl="1" indent="-640003">
              <a:buFont typeface="Arial"/>
              <a:buChar char="•"/>
            </a:pPr>
            <a:r>
              <a:rPr lang="en-US" sz="2400" dirty="0">
                <a:latin typeface="Calibri"/>
              </a:rPr>
              <a:t>Architecture</a:t>
            </a:r>
          </a:p>
          <a:p>
            <a:pPr marL="1280006" lvl="1" indent="-640003">
              <a:buFont typeface="Arial"/>
              <a:buChar char="•"/>
            </a:pPr>
            <a:r>
              <a:rPr lang="en-US" sz="2400" dirty="0">
                <a:latin typeface="Calibri"/>
              </a:rPr>
              <a:t>Hardware Configuration Tree</a:t>
            </a:r>
          </a:p>
          <a:p>
            <a:pPr marL="1280006" lvl="1" indent="-640003">
              <a:buFont typeface="Arial"/>
              <a:buChar char="•"/>
            </a:pPr>
            <a:r>
              <a:rPr lang="en-US" sz="2400" dirty="0">
                <a:latin typeface="Calibri"/>
              </a:rPr>
              <a:t>Axis, Trajectory, Monitor, Controller, Drive, Encoder</a:t>
            </a:r>
          </a:p>
          <a:p>
            <a:pPr marL="1280006" lvl="1" indent="-640003">
              <a:buFont typeface="Arial"/>
              <a:buChar char="•"/>
            </a:pPr>
            <a:r>
              <a:rPr lang="en-US" sz="2400" dirty="0">
                <a:latin typeface="Calibri"/>
              </a:rPr>
              <a:t>Data links</a:t>
            </a:r>
          </a:p>
          <a:p>
            <a:pPr marL="1280006" lvl="1" indent="-640003">
              <a:buFont typeface="Arial"/>
              <a:buChar char="•"/>
            </a:pPr>
            <a:r>
              <a:rPr lang="en-US" sz="2400" dirty="0">
                <a:latin typeface="Calibri"/>
              </a:rPr>
              <a:t>Configurations</a:t>
            </a:r>
          </a:p>
          <a:p>
            <a:endParaRPr lang="en-US" sz="2400" dirty="0">
              <a:latin typeface="Calibri"/>
            </a:endParaRPr>
          </a:p>
          <a:p>
            <a:pPr marL="640003" indent="-640003">
              <a:buFont typeface="Arial"/>
              <a:buChar char="•"/>
            </a:pPr>
            <a:r>
              <a:rPr lang="en-US" sz="2400" dirty="0">
                <a:latin typeface="Calibri"/>
              </a:rPr>
              <a:t>ECMC Advanced Features:</a:t>
            </a:r>
          </a:p>
          <a:p>
            <a:pPr marL="1280083" lvl="1" indent="-640080">
              <a:buFont typeface="Arial"/>
              <a:buChar char="•"/>
            </a:pPr>
            <a:r>
              <a:rPr lang="en-GB" sz="2400" dirty="0">
                <a:latin typeface="Calibri"/>
              </a:rPr>
              <a:t>PLC:s</a:t>
            </a:r>
          </a:p>
          <a:p>
            <a:pPr marL="1280083" lvl="1" indent="-640080">
              <a:buFont typeface="Arial"/>
              <a:buChar char="•"/>
            </a:pPr>
            <a:r>
              <a:rPr lang="en-GB" sz="2400" dirty="0">
                <a:latin typeface="Calibri"/>
              </a:rPr>
              <a:t>Synchronization</a:t>
            </a:r>
          </a:p>
          <a:p>
            <a:pPr marL="1280083" lvl="1" indent="-640080">
              <a:buFont typeface="Arial"/>
              <a:buChar char="•"/>
            </a:pPr>
            <a:r>
              <a:rPr lang="en-GB" sz="2400" dirty="0">
                <a:latin typeface="Calibri"/>
              </a:rPr>
              <a:t>ECMC and </a:t>
            </a:r>
            <a:r>
              <a:rPr lang="en-GB" sz="2400" dirty="0" err="1">
                <a:latin typeface="Calibri"/>
              </a:rPr>
              <a:t>EtherCAT</a:t>
            </a:r>
            <a:r>
              <a:rPr lang="en-GB" sz="2400" dirty="0">
                <a:latin typeface="Calibri"/>
              </a:rPr>
              <a:t> data access </a:t>
            </a:r>
            <a:endParaRPr lang="en-GB" sz="2400" dirty="0"/>
          </a:p>
          <a:p>
            <a:pPr marL="1280083" lvl="1" indent="-640080">
              <a:buFont typeface="Arial"/>
              <a:buChar char="•"/>
            </a:pPr>
            <a:r>
              <a:rPr lang="en-GB" sz="2400" dirty="0">
                <a:latin typeface="Calibri"/>
              </a:rPr>
              <a:t>Commands from EPICS records</a:t>
            </a:r>
            <a:endParaRPr lang="en-GB" sz="2400" dirty="0"/>
          </a:p>
          <a:p>
            <a:pPr marL="1280083" lvl="1" indent="-640080">
              <a:buFont typeface="Arial"/>
              <a:buChar char="•"/>
            </a:pPr>
            <a:r>
              <a:rPr lang="en-GB" sz="2400" dirty="0">
                <a:latin typeface="Calibri"/>
              </a:rPr>
              <a:t>Motion Interlocks</a:t>
            </a:r>
            <a:endParaRPr lang="en-GB" sz="2400" dirty="0"/>
          </a:p>
          <a:p>
            <a:pPr marL="1280083" lvl="1" indent="-640080">
              <a:buFont typeface="Arial"/>
              <a:buChar char="•"/>
            </a:pPr>
            <a:r>
              <a:rPr lang="en-GB" sz="2400" dirty="0">
                <a:latin typeface="Calibri"/>
              </a:rPr>
              <a:t>Distributed Clocks</a:t>
            </a:r>
          </a:p>
          <a:p>
            <a:pPr marL="1280083" lvl="1" indent="-640080">
              <a:buFont typeface="Arial"/>
              <a:buChar char="•"/>
            </a:pPr>
            <a:endParaRPr lang="en-US" sz="2400" dirty="0">
              <a:latin typeface="Calibri"/>
            </a:endParaRPr>
          </a:p>
          <a:p>
            <a:pPr marL="640003" indent="-640003">
              <a:buFont typeface="Arial"/>
              <a:buChar char="•"/>
            </a:pPr>
            <a:r>
              <a:rPr lang="en-US" sz="2400" dirty="0">
                <a:latin typeface="Calibri"/>
              </a:rPr>
              <a:t>Acknowledgments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5" name="CustomShape 3"/>
          <p:cNvSpPr/>
          <p:nvPr/>
        </p:nvSpPr>
        <p:spPr>
          <a:xfrm>
            <a:off x="9174312" y="8899128"/>
            <a:ext cx="2986200" cy="510048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 algn="r">
              <a:lnSpc>
                <a:spcPct val="100000"/>
              </a:lnSpc>
            </a:pPr>
            <a:fld id="{4262F43B-3414-4A65-B8DE-ECFFDA432439}" type="slidenum">
              <a:rPr lang="en-US" sz="1700">
                <a:solidFill>
                  <a:srgbClr val="8B8B8B"/>
                </a:solidFill>
                <a:latin typeface="Calibri"/>
              </a:rPr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640080" y="384552"/>
            <a:ext cx="9993816" cy="159919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 anchor="ctr"/>
          <a:lstStyle/>
          <a:p>
            <a:pPr>
              <a:lnSpc>
                <a:spcPct val="100000"/>
              </a:lnSpc>
            </a:pPr>
            <a:r>
              <a:rPr lang="en-US" sz="4500">
                <a:solidFill>
                  <a:srgbClr val="FFFFFF"/>
                </a:solidFill>
                <a:latin typeface="Calibri"/>
              </a:rPr>
              <a:t>Outline</a:t>
            </a:r>
            <a:endParaRPr/>
          </a:p>
        </p:txBody>
      </p:sp>
      <p:sp>
        <p:nvSpPr>
          <p:cNvPr id="84" name="CustomShape 2"/>
          <p:cNvSpPr/>
          <p:nvPr/>
        </p:nvSpPr>
        <p:spPr>
          <a:xfrm>
            <a:off x="640080" y="2240280"/>
            <a:ext cx="11520432" cy="6335280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pPr>
              <a:lnSpc>
                <a:spcPct val="100000"/>
              </a:lnSpc>
            </a:pPr>
            <a:endParaRPr lang="en-GB" dirty="0">
              <a:solidFill>
                <a:srgbClr val="FF0000"/>
              </a:solidFill>
            </a:endParaRPr>
          </a:p>
          <a:p>
            <a:pPr marL="640080" indent="-640080">
              <a:buFont typeface="Arial"/>
              <a:buChar char="•"/>
            </a:pPr>
            <a:r>
              <a:rPr lang="en-GB" sz="3900" dirty="0">
                <a:latin typeface="Calibri"/>
              </a:rPr>
              <a:t>PLC:s</a:t>
            </a:r>
          </a:p>
          <a:p>
            <a:pPr marL="640080" indent="-640080">
              <a:buFont typeface="Arial"/>
              <a:buChar char="•"/>
            </a:pPr>
            <a:r>
              <a:rPr lang="en-GB" sz="3900" dirty="0">
                <a:latin typeface="Calibri"/>
              </a:rPr>
              <a:t>Synchronization</a:t>
            </a:r>
          </a:p>
          <a:p>
            <a:pPr marL="640080" indent="-640080">
              <a:buFont typeface="Arial"/>
              <a:buChar char="•"/>
            </a:pPr>
            <a:r>
              <a:rPr lang="en-GB" sz="3900" dirty="0">
                <a:latin typeface="Calibri"/>
              </a:rPr>
              <a:t>ECMC and </a:t>
            </a:r>
            <a:r>
              <a:rPr lang="en-GB" sz="3900" dirty="0" err="1">
                <a:latin typeface="Calibri"/>
              </a:rPr>
              <a:t>EtherCAT</a:t>
            </a:r>
            <a:r>
              <a:rPr lang="en-GB" sz="3900" dirty="0">
                <a:latin typeface="Calibri"/>
              </a:rPr>
              <a:t> data access </a:t>
            </a:r>
            <a:endParaRPr lang="en-GB" dirty="0"/>
          </a:p>
          <a:p>
            <a:pPr marL="640080" indent="-640080">
              <a:buFont typeface="Arial"/>
              <a:buChar char="•"/>
            </a:pPr>
            <a:r>
              <a:rPr lang="en-GB" sz="3900" dirty="0">
                <a:latin typeface="Calibri"/>
              </a:rPr>
              <a:t>Commands from EPICS records</a:t>
            </a:r>
            <a:endParaRPr lang="en-GB" dirty="0"/>
          </a:p>
          <a:p>
            <a:pPr marL="640080" indent="-640080">
              <a:buFont typeface="Arial"/>
              <a:buChar char="•"/>
            </a:pPr>
            <a:r>
              <a:rPr lang="en-GB" sz="3900" dirty="0">
                <a:latin typeface="Calibri"/>
              </a:rPr>
              <a:t>Motion Interlocks</a:t>
            </a:r>
            <a:endParaRPr lang="en-GB" dirty="0"/>
          </a:p>
          <a:p>
            <a:pPr marL="640080" indent="-640080">
              <a:buFont typeface="Arial"/>
              <a:buChar char="•"/>
            </a:pPr>
            <a:r>
              <a:rPr lang="en-GB" sz="3900" dirty="0">
                <a:latin typeface="Calibri"/>
              </a:rPr>
              <a:t>Distributed Clocks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85" name="CustomShape 3"/>
          <p:cNvSpPr/>
          <p:nvPr/>
        </p:nvSpPr>
        <p:spPr>
          <a:xfrm>
            <a:off x="9174312" y="8899128"/>
            <a:ext cx="2986200" cy="510048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 anchor="ctr"/>
          <a:lstStyle/>
          <a:p>
            <a:pPr algn="r">
              <a:lnSpc>
                <a:spcPct val="100000"/>
              </a:lnSpc>
            </a:pPr>
            <a:fld id="{4262F43B-3414-4A65-B8DE-ECFFDA432439}" type="slidenum">
              <a:rPr lang="en-US" sz="1700">
                <a:solidFill>
                  <a:srgbClr val="8B8B8B"/>
                </a:solidFill>
                <a:latin typeface="Calibri"/>
              </a:r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7396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PLCs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27263"/>
            <a:ext cx="9428073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600" dirty="0"/>
              <a:t>PLC functionality can be added by PLC objects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600" dirty="0"/>
              <a:t>PLC source files can be transferred and executed in the PLC object. Syntax based on </a:t>
            </a:r>
            <a:r>
              <a:rPr lang="en-US" sz="1600" b="1" dirty="0" err="1"/>
              <a:t>exprtk</a:t>
            </a:r>
            <a:r>
              <a:rPr lang="en-US" sz="1600" dirty="0"/>
              <a:t> parser (however extended with many additional features)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600" dirty="0"/>
              <a:t>PLC objects can execute in custom frequencies.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1600" dirty="0"/>
              <a:t>Accessible Variables:</a:t>
            </a:r>
          </a:p>
          <a:p>
            <a:pPr marL="1097280" lvl="1" indent="-457200">
              <a:lnSpc>
                <a:spcPct val="150000"/>
              </a:lnSpc>
              <a:buAutoNum type="arabicPeriod"/>
            </a:pPr>
            <a:r>
              <a:rPr lang="en-US" sz="1600" dirty="0" err="1"/>
              <a:t>EtherCAT</a:t>
            </a:r>
            <a:r>
              <a:rPr lang="en-US" sz="1600" dirty="0"/>
              <a:t> </a:t>
            </a:r>
            <a:r>
              <a:rPr lang="en-US" sz="1600" dirty="0" err="1"/>
              <a:t>pdo</a:t>
            </a:r>
            <a:r>
              <a:rPr lang="en-US" sz="1600" dirty="0"/>
              <a:t> entries: </a:t>
            </a:r>
            <a:r>
              <a:rPr lang="en-US" sz="1600" dirty="0" err="1"/>
              <a:t>ec</a:t>
            </a:r>
            <a:r>
              <a:rPr lang="en-US" sz="1600" dirty="0"/>
              <a:t>&lt;id&gt;.s&lt;id&gt;.alias:  	</a:t>
            </a:r>
            <a:r>
              <a:rPr lang="en-US" sz="1600" i="1" dirty="0"/>
              <a:t>ec0.s1.POSITION</a:t>
            </a:r>
            <a:endParaRPr lang="en-US" sz="1600" dirty="0"/>
          </a:p>
          <a:p>
            <a:pPr marL="1097280" lvl="1" indent="-457200">
              <a:lnSpc>
                <a:spcPct val="150000"/>
              </a:lnSpc>
              <a:buAutoNum type="arabicPeriod"/>
            </a:pPr>
            <a:r>
              <a:rPr lang="en-US" sz="1600" dirty="0"/>
              <a:t>Motion data: ax&lt;id&gt;.&lt;</a:t>
            </a:r>
            <a:r>
              <a:rPr lang="en-US" sz="1600" dirty="0" err="1"/>
              <a:t>obj</a:t>
            </a:r>
            <a:r>
              <a:rPr lang="en-US" sz="1600" dirty="0"/>
              <a:t>&gt;.&lt;data&gt;  		</a:t>
            </a:r>
            <a:r>
              <a:rPr lang="en-US" sz="1600" i="1" dirty="0"/>
              <a:t>ax1.enc.actpos</a:t>
            </a:r>
            <a:endParaRPr lang="en-US" sz="1600" dirty="0"/>
          </a:p>
          <a:p>
            <a:pPr marL="1097280" lvl="1" indent="-457200">
              <a:lnSpc>
                <a:spcPct val="150000"/>
              </a:lnSpc>
              <a:buAutoNum type="arabicPeriod"/>
            </a:pPr>
            <a:r>
              <a:rPr lang="en-US" sz="1600" dirty="0"/>
              <a:t>PLC variables: plc&lt;id&gt;.&lt;data&gt;  		</a:t>
            </a:r>
            <a:r>
              <a:rPr lang="en-US" sz="1600" i="1" dirty="0"/>
              <a:t>plc0.error</a:t>
            </a:r>
            <a:endParaRPr lang="en-US" sz="1600" dirty="0"/>
          </a:p>
          <a:p>
            <a:pPr marL="1097280" lvl="1" indent="-457200">
              <a:lnSpc>
                <a:spcPct val="150000"/>
              </a:lnSpc>
              <a:buAutoNum type="arabicPeriod"/>
            </a:pPr>
            <a:r>
              <a:rPr lang="en-US" sz="1600" dirty="0"/>
              <a:t>Local variables: </a:t>
            </a:r>
            <a:r>
              <a:rPr lang="en-US" sz="1600" dirty="0" err="1"/>
              <a:t>var</a:t>
            </a:r>
            <a:r>
              <a:rPr lang="en-US" sz="1600" dirty="0"/>
              <a:t> &lt;any name&gt; 		</a:t>
            </a:r>
            <a:r>
              <a:rPr lang="en-US" sz="1600" i="1" dirty="0" err="1"/>
              <a:t>var</a:t>
            </a:r>
            <a:r>
              <a:rPr lang="en-US" sz="1600" i="1" dirty="0"/>
              <a:t> </a:t>
            </a:r>
            <a:r>
              <a:rPr lang="en-US" sz="1600" i="1" dirty="0" err="1"/>
              <a:t>errorCode</a:t>
            </a:r>
            <a:endParaRPr lang="en-US" sz="1600" dirty="0"/>
          </a:p>
          <a:p>
            <a:pPr marL="1097280" lvl="1" indent="-457200">
              <a:lnSpc>
                <a:spcPct val="150000"/>
              </a:lnSpc>
              <a:buAutoNum type="arabicPeriod"/>
            </a:pPr>
            <a:r>
              <a:rPr lang="en-US" sz="1600" dirty="0"/>
              <a:t>Static variables: static.&lt;any name&gt;    		</a:t>
            </a:r>
            <a:r>
              <a:rPr lang="en-US" sz="1600" i="1" dirty="0" err="1"/>
              <a:t>static.cycleCounter</a:t>
            </a:r>
            <a:endParaRPr lang="en-US" sz="1600" dirty="0"/>
          </a:p>
          <a:p>
            <a:pPr marL="1097280" lvl="1" indent="-457200">
              <a:lnSpc>
                <a:spcPct val="150000"/>
              </a:lnSpc>
              <a:buAutoNum type="arabicPeriod"/>
            </a:pPr>
            <a:r>
              <a:rPr lang="en-US" sz="1600" dirty="0"/>
              <a:t>Global variables: global.&lt;any name&gt; 		</a:t>
            </a:r>
            <a:r>
              <a:rPr lang="en-US" sz="1600" i="1" dirty="0" err="1"/>
              <a:t>global.scaleFactor</a:t>
            </a:r>
            <a:endParaRPr lang="en-US" sz="1600" dirty="0"/>
          </a:p>
          <a:p>
            <a:pPr marL="457277" indent="-457200">
              <a:lnSpc>
                <a:spcPct val="150000"/>
              </a:lnSpc>
              <a:buAutoNum type="arabicPeriod"/>
            </a:pPr>
            <a:r>
              <a:rPr lang="en-US" sz="1600" dirty="0"/>
              <a:t>Accessible functions:</a:t>
            </a:r>
          </a:p>
          <a:p>
            <a:pPr marL="982903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Expr </a:t>
            </a:r>
            <a:r>
              <a:rPr lang="en-US" sz="1600" dirty="0" err="1"/>
              <a:t>tk</a:t>
            </a:r>
            <a:r>
              <a:rPr lang="en-US" sz="1600" dirty="0"/>
              <a:t> functions: 	math (</a:t>
            </a:r>
            <a:r>
              <a:rPr lang="en-US" sz="1600" dirty="0" err="1"/>
              <a:t>sin,cos,ln</a:t>
            </a:r>
            <a:r>
              <a:rPr lang="en-US" sz="1600" dirty="0"/>
              <a:t>,…), </a:t>
            </a:r>
            <a:r>
              <a:rPr lang="en-US" sz="1600" dirty="0" err="1"/>
              <a:t>println</a:t>
            </a:r>
            <a:r>
              <a:rPr lang="en-US" sz="1600" dirty="0"/>
              <a:t>,…., see </a:t>
            </a:r>
            <a:r>
              <a:rPr lang="en-US" sz="1600" dirty="0" err="1"/>
              <a:t>exprtk</a:t>
            </a:r>
            <a:r>
              <a:rPr lang="en-US" sz="1600" dirty="0"/>
              <a:t> readme</a:t>
            </a:r>
          </a:p>
          <a:p>
            <a:pPr marL="982903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MC Lib: 			Motion functions</a:t>
            </a:r>
          </a:p>
          <a:p>
            <a:pPr marL="982903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DS Lib: 			Access to data storages (buffers)</a:t>
            </a:r>
          </a:p>
          <a:p>
            <a:pPr marL="982903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EC Lib: 			Bit functions and </a:t>
            </a:r>
            <a:r>
              <a:rPr lang="en-US" sz="1600" dirty="0" err="1"/>
              <a:t>ec</a:t>
            </a:r>
            <a:r>
              <a:rPr lang="en-US" sz="1600" dirty="0"/>
              <a:t> status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Macros can be used in source files (if </a:t>
            </a:r>
            <a:r>
              <a:rPr lang="en-US" sz="1600" dirty="0" err="1"/>
              <a:t>ecmccfg</a:t>
            </a:r>
            <a:r>
              <a:rPr lang="en-US" sz="1600" dirty="0"/>
              <a:t> is used, same syntax as </a:t>
            </a:r>
            <a:r>
              <a:rPr lang="en-US" sz="1600" dirty="0" err="1"/>
              <a:t>iocsh</a:t>
            </a:r>
            <a:r>
              <a:rPr lang="en-US" sz="1600" dirty="0"/>
              <a:t> macros): 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Example:  $(DBG=“#”),	 $(AXIS_ID=“1”) , 	${PLC_ID=“1”}</a:t>
            </a:r>
            <a:endParaRPr lang="en-US" sz="2400" b="1" dirty="0"/>
          </a:p>
          <a:p>
            <a:r>
              <a:rPr lang="en-US" sz="2400" b="1" dirty="0"/>
              <a:t>   </a:t>
            </a:r>
          </a:p>
          <a:p>
            <a:endParaRPr lang="en-US" sz="2400" b="1" dirty="0"/>
          </a:p>
          <a:p>
            <a:endParaRPr lang="en-US" sz="2800" b="1" dirty="0">
              <a:solidFill>
                <a:srgbClr val="008000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21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4F707D-C259-9A4E-A66B-DB47EB3B2AF9}"/>
              </a:ext>
            </a:extLst>
          </p:cNvPr>
          <p:cNvGrpSpPr/>
          <p:nvPr/>
        </p:nvGrpSpPr>
        <p:grpSpPr>
          <a:xfrm>
            <a:off x="10225856" y="2292565"/>
            <a:ext cx="2205970" cy="6913538"/>
            <a:chOff x="9940721" y="2292628"/>
            <a:chExt cx="2205970" cy="6913538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0B28C39-EF0E-4A4F-A2F9-F36897F04E01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>
              <a:off x="11367477" y="3475915"/>
              <a:ext cx="25968" cy="5730251"/>
            </a:xfrm>
            <a:prstGeom prst="straightConnector1">
              <a:avLst/>
            </a:prstGeom>
            <a:ln w="508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stomShape 11">
              <a:extLst>
                <a:ext uri="{FF2B5EF4-FFF2-40B4-BE49-F238E27FC236}">
                  <a16:creationId xmlns:a16="http://schemas.microsoft.com/office/drawing/2014/main" id="{B157A391-BE5C-4243-A35A-468E000A8D3E}"/>
                </a:ext>
              </a:extLst>
            </p:cNvPr>
            <p:cNvSpPr/>
            <p:nvPr/>
          </p:nvSpPr>
          <p:spPr>
            <a:xfrm>
              <a:off x="10633896" y="4533664"/>
              <a:ext cx="1506492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1</a:t>
              </a:r>
              <a:endParaRPr sz="2994" dirty="0"/>
            </a:p>
          </p:txBody>
        </p:sp>
        <p:sp>
          <p:nvSpPr>
            <p:cNvPr id="9" name="CustomShape 11">
              <a:extLst>
                <a:ext uri="{FF2B5EF4-FFF2-40B4-BE49-F238E27FC236}">
                  <a16:creationId xmlns:a16="http://schemas.microsoft.com/office/drawing/2014/main" id="{E081CFE2-EC6A-AE47-B2B6-E1AAD55F9B49}"/>
                </a:ext>
              </a:extLst>
            </p:cNvPr>
            <p:cNvSpPr/>
            <p:nvPr/>
          </p:nvSpPr>
          <p:spPr>
            <a:xfrm>
              <a:off x="10633896" y="4100230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PLC 1 </a:t>
              </a:r>
              <a:endParaRPr sz="2994" dirty="0"/>
            </a:p>
          </p:txBody>
        </p:sp>
        <p:sp>
          <p:nvSpPr>
            <p:cNvPr id="10" name="CustomShape 11">
              <a:extLst>
                <a:ext uri="{FF2B5EF4-FFF2-40B4-BE49-F238E27FC236}">
                  <a16:creationId xmlns:a16="http://schemas.microsoft.com/office/drawing/2014/main" id="{1FA5BBC1-6760-D94D-B0CB-DE7587A61440}"/>
                </a:ext>
              </a:extLst>
            </p:cNvPr>
            <p:cNvSpPr/>
            <p:nvPr/>
          </p:nvSpPr>
          <p:spPr>
            <a:xfrm>
              <a:off x="10633896" y="5400532"/>
              <a:ext cx="1506492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2</a:t>
              </a:r>
              <a:endParaRPr sz="2994" dirty="0"/>
            </a:p>
          </p:txBody>
        </p:sp>
        <p:sp>
          <p:nvSpPr>
            <p:cNvPr id="11" name="CustomShape 11">
              <a:extLst>
                <a:ext uri="{FF2B5EF4-FFF2-40B4-BE49-F238E27FC236}">
                  <a16:creationId xmlns:a16="http://schemas.microsoft.com/office/drawing/2014/main" id="{E454A774-7217-DD49-88A1-CDC7951047A1}"/>
                </a:ext>
              </a:extLst>
            </p:cNvPr>
            <p:cNvSpPr/>
            <p:nvPr/>
          </p:nvSpPr>
          <p:spPr>
            <a:xfrm>
              <a:off x="10633896" y="4967098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PLC 2</a:t>
              </a:r>
              <a:endParaRPr sz="2994" dirty="0"/>
            </a:p>
          </p:txBody>
        </p:sp>
        <p:sp>
          <p:nvSpPr>
            <p:cNvPr id="12" name="CustomShape 11">
              <a:extLst>
                <a:ext uri="{FF2B5EF4-FFF2-40B4-BE49-F238E27FC236}">
                  <a16:creationId xmlns:a16="http://schemas.microsoft.com/office/drawing/2014/main" id="{76D04140-2451-E24C-808F-96782D634F3D}"/>
                </a:ext>
              </a:extLst>
            </p:cNvPr>
            <p:cNvSpPr/>
            <p:nvPr/>
          </p:nvSpPr>
          <p:spPr>
            <a:xfrm>
              <a:off x="10633896" y="6267400"/>
              <a:ext cx="1506492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n</a:t>
              </a:r>
              <a:endParaRPr sz="2994" dirty="0"/>
            </a:p>
          </p:txBody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82682C4A-72D4-AC4F-9C7C-02C4A09426FE}"/>
                </a:ext>
              </a:extLst>
            </p:cNvPr>
            <p:cNvSpPr/>
            <p:nvPr/>
          </p:nvSpPr>
          <p:spPr>
            <a:xfrm>
              <a:off x="10633896" y="5833966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PLC n</a:t>
              </a:r>
              <a:endParaRPr sz="2994" dirty="0"/>
            </a:p>
          </p:txBody>
        </p:sp>
        <p:sp>
          <p:nvSpPr>
            <p:cNvPr id="14" name="CustomShape 11">
              <a:extLst>
                <a:ext uri="{FF2B5EF4-FFF2-40B4-BE49-F238E27FC236}">
                  <a16:creationId xmlns:a16="http://schemas.microsoft.com/office/drawing/2014/main" id="{87656460-98DC-C24E-BD20-9C8BD38DDB23}"/>
                </a:ext>
              </a:extLst>
            </p:cNvPr>
            <p:cNvSpPr/>
            <p:nvPr/>
          </p:nvSpPr>
          <p:spPr>
            <a:xfrm>
              <a:off x="10633896" y="6885198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PLC 1 </a:t>
              </a:r>
              <a:endParaRPr sz="2994" dirty="0"/>
            </a:p>
          </p:txBody>
        </p:sp>
        <p:sp>
          <p:nvSpPr>
            <p:cNvPr id="15" name="CustomShape 11">
              <a:extLst>
                <a:ext uri="{FF2B5EF4-FFF2-40B4-BE49-F238E27FC236}">
                  <a16:creationId xmlns:a16="http://schemas.microsoft.com/office/drawing/2014/main" id="{EAE02A87-0814-D44F-ACB7-16CE9608F5FF}"/>
                </a:ext>
              </a:extLst>
            </p:cNvPr>
            <p:cNvSpPr/>
            <p:nvPr/>
          </p:nvSpPr>
          <p:spPr>
            <a:xfrm>
              <a:off x="10633896" y="7296365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PLC 2 </a:t>
              </a:r>
              <a:endParaRPr sz="2994" dirty="0"/>
            </a:p>
          </p:txBody>
        </p:sp>
        <p:sp>
          <p:nvSpPr>
            <p:cNvPr id="16" name="CustomShape 11">
              <a:extLst>
                <a:ext uri="{FF2B5EF4-FFF2-40B4-BE49-F238E27FC236}">
                  <a16:creationId xmlns:a16="http://schemas.microsoft.com/office/drawing/2014/main" id="{1284CFE5-2F46-874B-9C23-DADE98AF3F41}"/>
                </a:ext>
              </a:extLst>
            </p:cNvPr>
            <p:cNvSpPr/>
            <p:nvPr/>
          </p:nvSpPr>
          <p:spPr>
            <a:xfrm>
              <a:off x="10633896" y="7706169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PLC n </a:t>
              </a:r>
              <a:endParaRPr sz="2994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1C1F25B-1C6B-0742-B42F-133B5B189745}"/>
                </a:ext>
              </a:extLst>
            </p:cNvPr>
            <p:cNvCxnSpPr>
              <a:cxnSpLocks/>
            </p:cNvCxnSpPr>
            <p:nvPr/>
          </p:nvCxnSpPr>
          <p:spPr>
            <a:xfrm>
              <a:off x="11367477" y="2763104"/>
              <a:ext cx="0" cy="70611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B058BE-9289-4748-A307-61165ACE16E5}"/>
                </a:ext>
              </a:extLst>
            </p:cNvPr>
            <p:cNvCxnSpPr/>
            <p:nvPr/>
          </p:nvCxnSpPr>
          <p:spPr>
            <a:xfrm flipH="1">
              <a:off x="9944741" y="9186502"/>
              <a:ext cx="144534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2A0298B-3609-BB4E-A1CD-4ABF1C0E48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4405" y="2753273"/>
              <a:ext cx="0" cy="6443061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1F1BA0-B890-7B44-9095-E8FCDC0739BC}"/>
                </a:ext>
              </a:extLst>
            </p:cNvPr>
            <p:cNvCxnSpPr/>
            <p:nvPr/>
          </p:nvCxnSpPr>
          <p:spPr>
            <a:xfrm flipH="1">
              <a:off x="9940721" y="2763104"/>
              <a:ext cx="144534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ustomShape 11">
              <a:extLst>
                <a:ext uri="{FF2B5EF4-FFF2-40B4-BE49-F238E27FC236}">
                  <a16:creationId xmlns:a16="http://schemas.microsoft.com/office/drawing/2014/main" id="{658B44E1-9C81-2F44-A437-516347B723E5}"/>
                </a:ext>
              </a:extLst>
            </p:cNvPr>
            <p:cNvSpPr/>
            <p:nvPr/>
          </p:nvSpPr>
          <p:spPr>
            <a:xfrm>
              <a:off x="10614231" y="3475915"/>
              <a:ext cx="1506492" cy="351430"/>
            </a:xfrm>
            <a:prstGeom prst="rect">
              <a:avLst/>
            </a:prstGeom>
            <a:solidFill>
              <a:srgbClr val="00B05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Read from EC</a:t>
              </a:r>
              <a:endParaRPr sz="2994" dirty="0"/>
            </a:p>
          </p:txBody>
        </p:sp>
        <p:sp>
          <p:nvSpPr>
            <p:cNvPr id="22" name="CustomShape 11">
              <a:extLst>
                <a:ext uri="{FF2B5EF4-FFF2-40B4-BE49-F238E27FC236}">
                  <a16:creationId xmlns:a16="http://schemas.microsoft.com/office/drawing/2014/main" id="{7D333D1E-FCD5-3C46-A510-66CE7B2280CB}"/>
                </a:ext>
              </a:extLst>
            </p:cNvPr>
            <p:cNvSpPr/>
            <p:nvPr/>
          </p:nvSpPr>
          <p:spPr>
            <a:xfrm>
              <a:off x="10640199" y="8291566"/>
              <a:ext cx="1506492" cy="351430"/>
            </a:xfrm>
            <a:prstGeom prst="rect">
              <a:avLst/>
            </a:prstGeom>
            <a:solidFill>
              <a:srgbClr val="00B05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Write to EC</a:t>
              </a:r>
              <a:endParaRPr sz="2994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F9044E-9155-CC4F-BD11-ED66FA545EB3}"/>
                </a:ext>
              </a:extLst>
            </p:cNvPr>
            <p:cNvSpPr txBox="1"/>
            <p:nvPr/>
          </p:nvSpPr>
          <p:spPr>
            <a:xfrm>
              <a:off x="10165079" y="2292628"/>
              <a:ext cx="1622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Execution</a:t>
              </a:r>
              <a:r>
                <a:rPr lang="en-GB" sz="1800" dirty="0"/>
                <a:t> flow: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53832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PLCs: Simple Example Code: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272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sv-SE" sz="1800" dirty="0" err="1"/>
              <a:t>if</a:t>
            </a:r>
            <a:r>
              <a:rPr lang="sv-SE" sz="1800" dirty="0"/>
              <a:t>(plc0.firstscan){       							# Initiations</a:t>
            </a:r>
          </a:p>
          <a:p>
            <a:r>
              <a:rPr lang="sv-SE" sz="1800" dirty="0"/>
              <a:t>  plc3.enable:=0;                                  				# Block </a:t>
            </a:r>
            <a:r>
              <a:rPr lang="sv-SE" sz="1800" dirty="0" err="1"/>
              <a:t>other</a:t>
            </a:r>
            <a:r>
              <a:rPr lang="sv-SE" sz="1800" dirty="0"/>
              <a:t> </a:t>
            </a:r>
            <a:r>
              <a:rPr lang="sv-SE" sz="1800" dirty="0" err="1"/>
              <a:t>plc</a:t>
            </a:r>
            <a:endParaRPr lang="sv-SE" sz="1800" dirty="0"/>
          </a:p>
          <a:p>
            <a:r>
              <a:rPr lang="sv-SE" sz="1800" dirty="0"/>
              <a:t>  ax1.blockcom:=1;                                           			# Block Epics Communication for </a:t>
            </a:r>
            <a:r>
              <a:rPr lang="sv-SE" sz="1800" dirty="0" err="1"/>
              <a:t>axis</a:t>
            </a:r>
            <a:r>
              <a:rPr lang="sv-SE" sz="1800" dirty="0"/>
              <a:t> 1</a:t>
            </a:r>
          </a:p>
          <a:p>
            <a:r>
              <a:rPr lang="sv-SE" sz="1800" dirty="0"/>
              <a:t>  $(DBG=”#”)</a:t>
            </a:r>
            <a:r>
              <a:rPr lang="sv-SE" sz="1800" dirty="0" err="1"/>
              <a:t>println</a:t>
            </a:r>
            <a:r>
              <a:rPr lang="sv-SE" sz="1800" dirty="0"/>
              <a:t>('Startup </a:t>
            </a:r>
            <a:r>
              <a:rPr lang="sv-SE" sz="1800" dirty="0" err="1"/>
              <a:t>seq</a:t>
            </a:r>
            <a:r>
              <a:rPr lang="sv-SE" sz="1800" dirty="0"/>
              <a:t>. PLC0 </a:t>
            </a:r>
            <a:r>
              <a:rPr lang="sv-SE" sz="1800" dirty="0" err="1"/>
              <a:t>starting</a:t>
            </a:r>
            <a:r>
              <a:rPr lang="sv-SE" sz="1800" dirty="0"/>
              <a:t>!’);       		# Print </a:t>
            </a:r>
            <a:r>
              <a:rPr lang="sv-SE" sz="1800" dirty="0" err="1"/>
              <a:t>Diagnostics</a:t>
            </a:r>
            <a:r>
              <a:rPr lang="sv-SE" sz="1800" dirty="0"/>
              <a:t> </a:t>
            </a:r>
            <a:r>
              <a:rPr lang="sv-SE" sz="1800" dirty="0" err="1"/>
              <a:t>if</a:t>
            </a:r>
            <a:r>
              <a:rPr lang="sv-SE" sz="1800" dirty="0"/>
              <a:t> DBG is set to”” </a:t>
            </a:r>
          </a:p>
          <a:p>
            <a:r>
              <a:rPr lang="sv-SE" sz="1800" dirty="0"/>
              <a:t>};</a:t>
            </a:r>
          </a:p>
          <a:p>
            <a:endParaRPr lang="sv-SE" sz="1800" dirty="0"/>
          </a:p>
          <a:p>
            <a:r>
              <a:rPr lang="sv-SE" sz="1800" dirty="0"/>
              <a:t>var </a:t>
            </a:r>
            <a:r>
              <a:rPr lang="sv-SE" sz="1800" dirty="0" err="1"/>
              <a:t>blink_cycles</a:t>
            </a:r>
            <a:r>
              <a:rPr lang="sv-SE" sz="1800" dirty="0"/>
              <a:t>:=1/plc0.scantime;                      			# </a:t>
            </a:r>
            <a:r>
              <a:rPr lang="sv-SE" sz="1800" dirty="0" err="1"/>
              <a:t>Local</a:t>
            </a:r>
            <a:r>
              <a:rPr lang="sv-SE" sz="1800" dirty="0"/>
              <a:t> </a:t>
            </a:r>
            <a:r>
              <a:rPr lang="sv-SE" sz="1800" dirty="0" err="1"/>
              <a:t>variable</a:t>
            </a:r>
            <a:r>
              <a:rPr lang="sv-SE" sz="1800" dirty="0"/>
              <a:t> (</a:t>
            </a:r>
            <a:r>
              <a:rPr lang="sv-SE" sz="1800" dirty="0" err="1"/>
              <a:t>losses</a:t>
            </a:r>
            <a:r>
              <a:rPr lang="sv-SE" sz="1800" dirty="0"/>
              <a:t> </a:t>
            </a:r>
            <a:r>
              <a:rPr lang="sv-SE" sz="1800" dirty="0" err="1"/>
              <a:t>value</a:t>
            </a:r>
            <a:r>
              <a:rPr lang="sv-SE" sz="1800" dirty="0"/>
              <a:t> </a:t>
            </a:r>
            <a:r>
              <a:rPr lang="sv-SE" sz="1800" dirty="0" err="1"/>
              <a:t>between</a:t>
            </a:r>
            <a:r>
              <a:rPr lang="sv-SE" sz="1800" dirty="0"/>
              <a:t> </a:t>
            </a:r>
            <a:r>
              <a:rPr lang="sv-SE" sz="1800" dirty="0" err="1"/>
              <a:t>cycles</a:t>
            </a:r>
            <a:r>
              <a:rPr lang="sv-SE" sz="1800" dirty="0"/>
              <a:t>)</a:t>
            </a:r>
          </a:p>
          <a:p>
            <a:r>
              <a:rPr lang="sv-SE" sz="1800" dirty="0"/>
              <a:t>var </a:t>
            </a:r>
            <a:r>
              <a:rPr lang="sv-SE" sz="1800" dirty="0" err="1"/>
              <a:t>warning_light</a:t>
            </a:r>
            <a:r>
              <a:rPr lang="sv-SE" sz="1800" dirty="0"/>
              <a:t>:=ec0.s2.OUPIN_4.0;</a:t>
            </a:r>
            <a:br>
              <a:rPr lang="sv-SE" sz="1800" dirty="0"/>
            </a:br>
            <a:r>
              <a:rPr lang="sv-SE" sz="1800" dirty="0"/>
              <a:t>ec0.s2.BO_8:=ec0.s1.BI_1 and ax1.enc.actpos&gt;0;  # Set output</a:t>
            </a:r>
            <a:br>
              <a:rPr lang="sv-SE" sz="1800" dirty="0"/>
            </a:br>
            <a:r>
              <a:rPr lang="sv-SE" sz="1800" dirty="0" err="1"/>
              <a:t>static.counter</a:t>
            </a:r>
            <a:r>
              <a:rPr lang="sv-SE" sz="1800" dirty="0"/>
              <a:t>+=1;                                                			# </a:t>
            </a:r>
            <a:r>
              <a:rPr lang="sv-SE" sz="1800" dirty="0" err="1"/>
              <a:t>Static</a:t>
            </a:r>
            <a:r>
              <a:rPr lang="sv-SE" sz="1800" dirty="0"/>
              <a:t> </a:t>
            </a:r>
            <a:r>
              <a:rPr lang="sv-SE" sz="1800" dirty="0" err="1"/>
              <a:t>variable</a:t>
            </a:r>
            <a:r>
              <a:rPr lang="sv-SE" sz="1800" dirty="0"/>
              <a:t> (</a:t>
            </a:r>
            <a:r>
              <a:rPr lang="sv-SE" sz="1800" dirty="0" err="1"/>
              <a:t>keeps</a:t>
            </a:r>
            <a:r>
              <a:rPr lang="sv-SE" sz="1800" dirty="0"/>
              <a:t> </a:t>
            </a:r>
            <a:r>
              <a:rPr lang="sv-SE" sz="1800" dirty="0" err="1"/>
              <a:t>value</a:t>
            </a:r>
            <a:r>
              <a:rPr lang="sv-SE" sz="1800" dirty="0"/>
              <a:t> </a:t>
            </a:r>
            <a:r>
              <a:rPr lang="sv-SE" sz="1800" dirty="0" err="1"/>
              <a:t>between</a:t>
            </a:r>
            <a:r>
              <a:rPr lang="sv-SE" sz="1800" dirty="0"/>
              <a:t> </a:t>
            </a:r>
            <a:r>
              <a:rPr lang="sv-SE" sz="1800" dirty="0" err="1"/>
              <a:t>cycles</a:t>
            </a:r>
            <a:r>
              <a:rPr lang="sv-SE" sz="1800" dirty="0"/>
              <a:t>)</a:t>
            </a:r>
          </a:p>
          <a:p>
            <a:endParaRPr lang="sv-SE" sz="1800" dirty="0"/>
          </a:p>
          <a:p>
            <a:r>
              <a:rPr lang="sv-SE" sz="1800" dirty="0" err="1"/>
              <a:t>if</a:t>
            </a:r>
            <a:r>
              <a:rPr lang="sv-SE" sz="1800" dirty="0"/>
              <a:t>(</a:t>
            </a:r>
            <a:r>
              <a:rPr lang="sv-SE" sz="1800" dirty="0" err="1"/>
              <a:t>static.counter</a:t>
            </a:r>
            <a:r>
              <a:rPr lang="sv-SE" sz="1800" dirty="0"/>
              <a:t>&gt;=</a:t>
            </a:r>
            <a:r>
              <a:rPr lang="sv-SE" sz="1800" dirty="0" err="1"/>
              <a:t>blink_cycles</a:t>
            </a:r>
            <a:r>
              <a:rPr lang="sv-SE" sz="1800" dirty="0"/>
              <a:t>)</a:t>
            </a:r>
          </a:p>
          <a:p>
            <a:r>
              <a:rPr lang="sv-SE" sz="1800" dirty="0"/>
              <a:t>{</a:t>
            </a:r>
          </a:p>
          <a:p>
            <a:r>
              <a:rPr lang="sv-SE" sz="1800" dirty="0"/>
              <a:t>  </a:t>
            </a:r>
            <a:r>
              <a:rPr lang="sv-SE" sz="1800" dirty="0" err="1"/>
              <a:t>warning_light</a:t>
            </a:r>
            <a:r>
              <a:rPr lang="sv-SE" sz="1800" dirty="0"/>
              <a:t>:=not(</a:t>
            </a:r>
            <a:r>
              <a:rPr lang="sv-SE" sz="1800" dirty="0" err="1"/>
              <a:t>warning_light</a:t>
            </a:r>
            <a:r>
              <a:rPr lang="sv-SE" sz="1800" dirty="0"/>
              <a:t>);</a:t>
            </a:r>
          </a:p>
          <a:p>
            <a:r>
              <a:rPr lang="sv-SE" sz="1800" dirty="0"/>
              <a:t>  </a:t>
            </a:r>
            <a:r>
              <a:rPr lang="sv-SE" sz="1800" dirty="0" err="1"/>
              <a:t>static.counter</a:t>
            </a:r>
            <a:r>
              <a:rPr lang="sv-SE" sz="1800" dirty="0"/>
              <a:t>:=0;</a:t>
            </a:r>
          </a:p>
          <a:p>
            <a:r>
              <a:rPr lang="sv-SE" sz="1800" dirty="0"/>
              <a:t>  plc0.error:=123;                                                    			# PLC </a:t>
            </a:r>
            <a:r>
              <a:rPr lang="sv-SE" sz="1800" dirty="0" err="1"/>
              <a:t>error</a:t>
            </a:r>
            <a:r>
              <a:rPr lang="sv-SE" sz="1800" dirty="0"/>
              <a:t> </a:t>
            </a:r>
            <a:r>
              <a:rPr lang="sv-SE" sz="1800" dirty="0" err="1"/>
              <a:t>code</a:t>
            </a:r>
            <a:endParaRPr lang="sv-SE" sz="1800" dirty="0"/>
          </a:p>
          <a:p>
            <a:r>
              <a:rPr lang="sv-SE" sz="1800" dirty="0"/>
              <a:t>};</a:t>
            </a:r>
          </a:p>
          <a:p>
            <a:endParaRPr lang="sv-SE" sz="1800" dirty="0"/>
          </a:p>
          <a:p>
            <a:r>
              <a:rPr lang="sv-SE" sz="1800" dirty="0" err="1"/>
              <a:t>global.test</a:t>
            </a:r>
            <a:r>
              <a:rPr lang="sv-SE" sz="1800" dirty="0"/>
              <a:t>:=</a:t>
            </a:r>
            <a:r>
              <a:rPr lang="sv-SE" sz="1800" dirty="0" err="1"/>
              <a:t>warning_light</a:t>
            </a:r>
            <a:r>
              <a:rPr lang="sv-SE" sz="1800" dirty="0"/>
              <a:t>;                                    			# </a:t>
            </a:r>
            <a:r>
              <a:rPr lang="sv-SE" sz="1800" dirty="0" err="1"/>
              <a:t>global.test</a:t>
            </a:r>
            <a:r>
              <a:rPr lang="sv-SE" sz="1800" dirty="0"/>
              <a:t> is </a:t>
            </a:r>
            <a:r>
              <a:rPr lang="sv-SE" sz="1800" dirty="0" err="1"/>
              <a:t>accessible</a:t>
            </a:r>
            <a:r>
              <a:rPr lang="sv-SE" sz="1800" dirty="0"/>
              <a:t> in all PLC </a:t>
            </a:r>
            <a:r>
              <a:rPr lang="sv-SE" sz="1800" dirty="0" err="1"/>
              <a:t>objects</a:t>
            </a:r>
            <a:r>
              <a:rPr lang="sv-SE" sz="1800" dirty="0"/>
              <a:t> </a:t>
            </a:r>
          </a:p>
          <a:p>
            <a:r>
              <a:rPr lang="sv-SE" sz="1800" dirty="0"/>
              <a:t>ec0.s2.BO_4.0:= </a:t>
            </a:r>
            <a:r>
              <a:rPr lang="sv-SE" sz="1800" dirty="0" err="1"/>
              <a:t>warning_light</a:t>
            </a:r>
            <a:r>
              <a:rPr lang="sv-SE" sz="1800" dirty="0"/>
              <a:t>;						# Output </a:t>
            </a:r>
            <a:r>
              <a:rPr lang="sv-SE" sz="1800" dirty="0" err="1"/>
              <a:t>will</a:t>
            </a:r>
            <a:r>
              <a:rPr lang="sv-SE" sz="1800" dirty="0"/>
              <a:t> flash in 1Hz</a:t>
            </a:r>
          </a:p>
          <a:p>
            <a:endParaRPr lang="en-US" sz="1800" dirty="0"/>
          </a:p>
          <a:p>
            <a:r>
              <a:rPr lang="en-US" sz="1800" dirty="0"/>
              <a:t># This is a comment</a:t>
            </a:r>
          </a:p>
          <a:p>
            <a:r>
              <a:rPr lang="en-US" sz="1800" dirty="0"/>
              <a:t>return []									# Returns</a:t>
            </a:r>
          </a:p>
          <a:p>
            <a:r>
              <a:rPr lang="sv-SE" sz="1800" dirty="0"/>
              <a:t>$(DBG=”#”)</a:t>
            </a:r>
            <a:r>
              <a:rPr lang="en-US" sz="1800" dirty="0" err="1"/>
              <a:t>println</a:t>
            </a:r>
            <a:r>
              <a:rPr lang="en-US" sz="1800" dirty="0"/>
              <a:t>(‘Never here!!!’);					# Will never execute since return before</a:t>
            </a:r>
          </a:p>
          <a:p>
            <a:r>
              <a:rPr lang="en-US" sz="2400" b="1" dirty="0"/>
              <a:t>   </a:t>
            </a:r>
          </a:p>
          <a:p>
            <a:endParaRPr lang="en-US" sz="2400" b="1" dirty="0"/>
          </a:p>
          <a:p>
            <a:endParaRPr lang="en-US" sz="2800" b="1" dirty="0">
              <a:solidFill>
                <a:srgbClr val="008000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472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PLCs: Variables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272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23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1B77DEFA-C9D1-514A-95DF-C74BA2E20809}"/>
              </a:ext>
            </a:extLst>
          </p:cNvPr>
          <p:cNvSpPr/>
          <p:nvPr/>
        </p:nvSpPr>
        <p:spPr>
          <a:xfrm>
            <a:off x="792163" y="23796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sv-SE" sz="1800" dirty="0"/>
              <a:t>  </a:t>
            </a:r>
            <a:r>
              <a:rPr lang="sv-SE" sz="1800" b="1" dirty="0"/>
              <a:t>1.  </a:t>
            </a:r>
            <a:r>
              <a:rPr lang="sv-SE" sz="1800" b="1" dirty="0" err="1"/>
              <a:t>static</a:t>
            </a:r>
            <a:r>
              <a:rPr lang="sv-SE" sz="1800" b="1" dirty="0"/>
              <a:t>.&lt;</a:t>
            </a:r>
            <a:r>
              <a:rPr lang="sv-SE" sz="1800" b="1" dirty="0" err="1"/>
              <a:t>varname</a:t>
            </a:r>
            <a:r>
              <a:rPr lang="sv-SE" sz="1800" b="1" dirty="0"/>
              <a:t>&gt;</a:t>
            </a:r>
            <a:r>
              <a:rPr lang="sv-SE" sz="1800" dirty="0"/>
              <a:t>          		</a:t>
            </a:r>
            <a:r>
              <a:rPr lang="sv-SE" sz="1800" dirty="0" err="1"/>
              <a:t>Static</a:t>
            </a:r>
            <a:r>
              <a:rPr lang="sv-SE" sz="1800" dirty="0"/>
              <a:t> </a:t>
            </a:r>
            <a:r>
              <a:rPr lang="sv-SE" sz="1800" dirty="0" err="1"/>
              <a:t>variable</a:t>
            </a:r>
            <a:r>
              <a:rPr lang="sv-SE" sz="1800" dirty="0"/>
              <a:t>. </a:t>
            </a:r>
            <a:r>
              <a:rPr lang="sv-SE" sz="1800" dirty="0" err="1"/>
              <a:t>Initiated</a:t>
            </a:r>
            <a:r>
              <a:rPr lang="sv-SE" sz="1800" dirty="0"/>
              <a:t> to 0. 			(</a:t>
            </a:r>
            <a:r>
              <a:rPr lang="sv-SE" sz="1800" dirty="0" err="1"/>
              <a:t>rw</a:t>
            </a:r>
            <a:r>
              <a:rPr lang="sv-SE" sz="1800" dirty="0"/>
              <a:t>)                                    </a:t>
            </a:r>
          </a:p>
          <a:p>
            <a:r>
              <a:rPr lang="sv-SE" sz="1800" dirty="0"/>
              <a:t>                                    			Access </a:t>
            </a:r>
            <a:r>
              <a:rPr lang="sv-SE" sz="1800" dirty="0" err="1"/>
              <a:t>only</a:t>
            </a:r>
            <a:r>
              <a:rPr lang="sv-SE" sz="1800" dirty="0"/>
              <a:t> in the PLC </a:t>
            </a:r>
            <a:r>
              <a:rPr lang="sv-SE" sz="1800" dirty="0" err="1"/>
              <a:t>where</a:t>
            </a:r>
            <a:r>
              <a:rPr lang="sv-SE" sz="1800" dirty="0"/>
              <a:t> </a:t>
            </a:r>
            <a:r>
              <a:rPr lang="sv-SE" sz="1800" dirty="0" err="1"/>
              <a:t>defined</a:t>
            </a:r>
            <a:r>
              <a:rPr lang="sv-SE" sz="1800" dirty="0"/>
              <a:t>.</a:t>
            </a:r>
          </a:p>
          <a:p>
            <a:r>
              <a:rPr lang="sv-SE" sz="1800" dirty="0"/>
              <a:t>                                    			Will </a:t>
            </a:r>
            <a:r>
              <a:rPr lang="sv-SE" sz="1800" dirty="0" err="1"/>
              <a:t>keep</a:t>
            </a:r>
            <a:r>
              <a:rPr lang="sv-SE" sz="1800" dirty="0"/>
              <a:t> </a:t>
            </a:r>
            <a:r>
              <a:rPr lang="sv-SE" sz="1800" dirty="0" err="1"/>
              <a:t>value</a:t>
            </a:r>
            <a:r>
              <a:rPr lang="sv-SE" sz="1800" dirty="0"/>
              <a:t> </a:t>
            </a:r>
            <a:r>
              <a:rPr lang="sv-SE" sz="1800" dirty="0" err="1"/>
              <a:t>between</a:t>
            </a:r>
            <a:r>
              <a:rPr lang="sv-SE" sz="1800" dirty="0"/>
              <a:t> </a:t>
            </a:r>
            <a:r>
              <a:rPr lang="sv-SE" sz="1800" dirty="0" err="1"/>
              <a:t>execution</a:t>
            </a:r>
            <a:r>
              <a:rPr lang="sv-SE" sz="1800" dirty="0"/>
              <a:t> loops.</a:t>
            </a:r>
          </a:p>
          <a:p>
            <a:r>
              <a:rPr lang="sv-SE" sz="1800" dirty="0"/>
              <a:t>    </a:t>
            </a:r>
          </a:p>
          <a:p>
            <a:r>
              <a:rPr lang="sv-SE" sz="1800" i="1" dirty="0" err="1"/>
              <a:t>Example</a:t>
            </a:r>
            <a:r>
              <a:rPr lang="sv-SE" sz="1800" i="1" dirty="0"/>
              <a:t>: </a:t>
            </a:r>
            <a:r>
              <a:rPr lang="sv-SE" sz="1800" i="1" dirty="0" err="1"/>
              <a:t>static.cycleCounter</a:t>
            </a:r>
            <a:r>
              <a:rPr lang="sv-SE" sz="1800" i="1" dirty="0"/>
              <a:t>+=1;   	# </a:t>
            </a:r>
            <a:r>
              <a:rPr lang="sv-SE" sz="1800" i="1" dirty="0" err="1"/>
              <a:t>Add</a:t>
            </a:r>
            <a:r>
              <a:rPr lang="sv-SE" sz="1800" i="1" dirty="0"/>
              <a:t> </a:t>
            </a:r>
            <a:r>
              <a:rPr lang="sv-SE" sz="1800" i="1" dirty="0" err="1"/>
              <a:t>one</a:t>
            </a:r>
            <a:r>
              <a:rPr lang="sv-SE" sz="1800" i="1" dirty="0"/>
              <a:t> </a:t>
            </a:r>
            <a:r>
              <a:rPr lang="sv-SE" sz="1800" i="1" dirty="0" err="1"/>
              <a:t>each</a:t>
            </a:r>
            <a:r>
              <a:rPr lang="sv-SE" sz="1800" i="1" dirty="0"/>
              <a:t> </a:t>
            </a:r>
            <a:r>
              <a:rPr lang="sv-SE" sz="1800" i="1" dirty="0" err="1"/>
              <a:t>execution</a:t>
            </a:r>
            <a:endParaRPr lang="sv-SE" sz="1800" i="1" dirty="0"/>
          </a:p>
          <a:p>
            <a:endParaRPr lang="sv-SE" sz="1800" dirty="0"/>
          </a:p>
          <a:p>
            <a:r>
              <a:rPr lang="sv-SE" sz="1800" dirty="0"/>
              <a:t>  </a:t>
            </a:r>
            <a:r>
              <a:rPr lang="sv-SE" sz="1800" b="1" dirty="0"/>
              <a:t> 2.  global.&lt;</a:t>
            </a:r>
            <a:r>
              <a:rPr lang="sv-SE" sz="1800" b="1" dirty="0" err="1"/>
              <a:t>varname</a:t>
            </a:r>
            <a:r>
              <a:rPr lang="sv-SE" sz="1800" b="1" dirty="0"/>
              <a:t>&gt; </a:t>
            </a:r>
            <a:r>
              <a:rPr lang="sv-SE" sz="1800" dirty="0"/>
              <a:t>            	Global </a:t>
            </a:r>
            <a:r>
              <a:rPr lang="sv-SE" sz="1800" dirty="0" err="1"/>
              <a:t>variable</a:t>
            </a:r>
            <a:r>
              <a:rPr lang="sv-SE" sz="1800" dirty="0"/>
              <a:t>. </a:t>
            </a:r>
            <a:r>
              <a:rPr lang="sv-SE" sz="1800" dirty="0" err="1"/>
              <a:t>Initiated</a:t>
            </a:r>
            <a:r>
              <a:rPr lang="sv-SE" sz="1800" dirty="0"/>
              <a:t> to 0. 			(</a:t>
            </a:r>
            <a:r>
              <a:rPr lang="sv-SE" sz="1800" dirty="0" err="1"/>
              <a:t>rw</a:t>
            </a:r>
            <a:r>
              <a:rPr lang="sv-SE" sz="1800" dirty="0"/>
              <a:t>)</a:t>
            </a:r>
          </a:p>
          <a:p>
            <a:r>
              <a:rPr lang="sv-SE" sz="1800" dirty="0"/>
              <a:t>                                    			Access from all </a:t>
            </a:r>
            <a:r>
              <a:rPr lang="sv-SE" sz="1800" dirty="0" err="1"/>
              <a:t>PLCs</a:t>
            </a:r>
            <a:r>
              <a:rPr lang="sv-SE" sz="1800" dirty="0"/>
              <a:t>.</a:t>
            </a:r>
          </a:p>
          <a:p>
            <a:r>
              <a:rPr lang="sv-SE" sz="1800" dirty="0"/>
              <a:t>                                    			Will </a:t>
            </a:r>
            <a:r>
              <a:rPr lang="sv-SE" sz="1800" dirty="0" err="1"/>
              <a:t>keep</a:t>
            </a:r>
            <a:r>
              <a:rPr lang="sv-SE" sz="1800" dirty="0"/>
              <a:t> </a:t>
            </a:r>
            <a:r>
              <a:rPr lang="sv-SE" sz="1800" dirty="0" err="1"/>
              <a:t>value</a:t>
            </a:r>
            <a:r>
              <a:rPr lang="sv-SE" sz="1800" dirty="0"/>
              <a:t> </a:t>
            </a:r>
            <a:r>
              <a:rPr lang="sv-SE" sz="1800" dirty="0" err="1"/>
              <a:t>between</a:t>
            </a:r>
            <a:r>
              <a:rPr lang="sv-SE" sz="1800" dirty="0"/>
              <a:t> </a:t>
            </a:r>
            <a:r>
              <a:rPr lang="sv-SE" sz="1800" dirty="0" err="1"/>
              <a:t>execution</a:t>
            </a:r>
            <a:r>
              <a:rPr lang="sv-SE" sz="1800" dirty="0"/>
              <a:t> loops.</a:t>
            </a:r>
          </a:p>
          <a:p>
            <a:endParaRPr lang="sv-SE" sz="1800" dirty="0"/>
          </a:p>
          <a:p>
            <a:r>
              <a:rPr lang="sv-SE" sz="1800" i="1" dirty="0" err="1"/>
              <a:t>Example</a:t>
            </a:r>
            <a:r>
              <a:rPr lang="sv-SE" sz="1800" i="1" dirty="0"/>
              <a:t>: </a:t>
            </a:r>
            <a:r>
              <a:rPr lang="sv-SE" sz="1800" i="1" dirty="0" err="1"/>
              <a:t>global.enableAll</a:t>
            </a:r>
            <a:r>
              <a:rPr lang="sv-SE" sz="1800" i="1" dirty="0"/>
              <a:t>:=1;   	# Global var set to 1</a:t>
            </a:r>
          </a:p>
          <a:p>
            <a:endParaRPr lang="sv-SE" sz="1800" dirty="0"/>
          </a:p>
          <a:p>
            <a:r>
              <a:rPr lang="sv-SE" sz="1800" dirty="0"/>
              <a:t>   </a:t>
            </a:r>
            <a:r>
              <a:rPr lang="sv-SE" sz="1800" b="1" dirty="0"/>
              <a:t>3.  var &lt;</a:t>
            </a:r>
            <a:r>
              <a:rPr lang="sv-SE" sz="1800" b="1" dirty="0" err="1"/>
              <a:t>varname</a:t>
            </a:r>
            <a:r>
              <a:rPr lang="sv-SE" sz="1800" b="1" dirty="0"/>
              <a:t>&gt;</a:t>
            </a:r>
            <a:r>
              <a:rPr lang="sv-SE" sz="1800" dirty="0"/>
              <a:t>                		</a:t>
            </a:r>
            <a:r>
              <a:rPr lang="sv-SE" sz="1800" dirty="0" err="1"/>
              <a:t>Local</a:t>
            </a:r>
            <a:r>
              <a:rPr lang="sv-SE" sz="1800" dirty="0"/>
              <a:t> </a:t>
            </a:r>
            <a:r>
              <a:rPr lang="sv-SE" sz="1800" dirty="0" err="1"/>
              <a:t>variable</a:t>
            </a:r>
            <a:r>
              <a:rPr lang="sv-SE" sz="1800" dirty="0"/>
              <a:t> (</a:t>
            </a:r>
            <a:r>
              <a:rPr lang="sv-SE" sz="1800" dirty="0" err="1"/>
              <a:t>exprtk</a:t>
            </a:r>
            <a:r>
              <a:rPr lang="sv-SE" sz="1800" dirty="0"/>
              <a:t> syntax)   			(</a:t>
            </a:r>
            <a:r>
              <a:rPr lang="sv-SE" sz="1800" dirty="0" err="1"/>
              <a:t>rw</a:t>
            </a:r>
            <a:r>
              <a:rPr lang="sv-SE" sz="1800" dirty="0"/>
              <a:t>)</a:t>
            </a:r>
          </a:p>
          <a:p>
            <a:r>
              <a:rPr lang="sv-SE" sz="1800" dirty="0"/>
              <a:t>                                    			Will NOT </a:t>
            </a:r>
            <a:r>
              <a:rPr lang="sv-SE" sz="1800" dirty="0" err="1"/>
              <a:t>keep</a:t>
            </a:r>
            <a:r>
              <a:rPr lang="sv-SE" sz="1800" dirty="0"/>
              <a:t> </a:t>
            </a:r>
            <a:r>
              <a:rPr lang="sv-SE" sz="1800" dirty="0" err="1"/>
              <a:t>value</a:t>
            </a:r>
            <a:r>
              <a:rPr lang="sv-SE" sz="1800" dirty="0"/>
              <a:t> </a:t>
            </a:r>
            <a:r>
              <a:rPr lang="sv-SE" sz="1800" dirty="0" err="1"/>
              <a:t>between</a:t>
            </a:r>
            <a:r>
              <a:rPr lang="sv-SE" sz="1800" dirty="0"/>
              <a:t> </a:t>
            </a:r>
            <a:r>
              <a:rPr lang="sv-SE" sz="1800" dirty="0" err="1"/>
              <a:t>execution</a:t>
            </a:r>
            <a:r>
              <a:rPr lang="sv-SE" sz="1800" dirty="0"/>
              <a:t> loops.</a:t>
            </a:r>
          </a:p>
          <a:p>
            <a:endParaRPr lang="sv-SE" sz="1800" dirty="0"/>
          </a:p>
          <a:p>
            <a:r>
              <a:rPr lang="sv-SE" sz="1800" i="1" dirty="0" err="1"/>
              <a:t>Example</a:t>
            </a:r>
            <a:r>
              <a:rPr lang="sv-SE" sz="1800" i="1" dirty="0"/>
              <a:t>: var </a:t>
            </a:r>
            <a:r>
              <a:rPr lang="sv-SE" sz="1800" i="1" dirty="0" err="1"/>
              <a:t>errorCode</a:t>
            </a:r>
            <a:r>
              <a:rPr lang="sv-SE" sz="1800" i="1" dirty="0"/>
              <a:t>:=100;   	# </a:t>
            </a:r>
            <a:r>
              <a:rPr lang="sv-SE" sz="1800" i="1" dirty="0" err="1"/>
              <a:t>Local</a:t>
            </a:r>
            <a:r>
              <a:rPr lang="sv-SE" sz="1800" i="1" dirty="0"/>
              <a:t> var set to 100</a:t>
            </a:r>
          </a:p>
          <a:p>
            <a:endParaRPr lang="sv-SE" sz="1800" dirty="0"/>
          </a:p>
          <a:p>
            <a:endParaRPr lang="sv-SE" dirty="0"/>
          </a:p>
          <a:p>
            <a:endParaRPr lang="sv-SE" sz="1200" dirty="0"/>
          </a:p>
          <a:p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3570856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PLCs: PLC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272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24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1B77DEFA-C9D1-514A-95DF-C74BA2E20809}"/>
              </a:ext>
            </a:extLst>
          </p:cNvPr>
          <p:cNvSpPr/>
          <p:nvPr/>
        </p:nvSpPr>
        <p:spPr>
          <a:xfrm>
            <a:off x="792163" y="2379663"/>
            <a:ext cx="11520487" cy="7118298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sv-SE" sz="1200" b="1" dirty="0"/>
              <a:t> </a:t>
            </a:r>
            <a:r>
              <a:rPr lang="sv-SE" sz="1600" b="1" dirty="0"/>
              <a:t>PLC </a:t>
            </a:r>
            <a:r>
              <a:rPr lang="sv-SE" sz="1600" b="1" dirty="0" err="1"/>
              <a:t>variables</a:t>
            </a:r>
            <a:r>
              <a:rPr lang="sv-SE" sz="1600" b="1" dirty="0"/>
              <a:t>:</a:t>
            </a:r>
            <a:r>
              <a:rPr lang="sv-SE" sz="1600" dirty="0"/>
              <a:t> </a:t>
            </a:r>
          </a:p>
          <a:p>
            <a:r>
              <a:rPr lang="sv-SE" sz="1600" dirty="0"/>
              <a:t> 1.  </a:t>
            </a:r>
            <a:r>
              <a:rPr lang="sv-SE" sz="1600" dirty="0" err="1"/>
              <a:t>plc</a:t>
            </a:r>
            <a:r>
              <a:rPr lang="sv-SE" sz="1600" dirty="0"/>
              <a:t>&lt;id&gt;.</a:t>
            </a:r>
            <a:r>
              <a:rPr lang="sv-SE" sz="1600" dirty="0" err="1"/>
              <a:t>enable</a:t>
            </a:r>
            <a:r>
              <a:rPr lang="sv-SE" sz="1600" dirty="0"/>
              <a:t>               		</a:t>
            </a:r>
            <a:r>
              <a:rPr lang="sv-SE" sz="1600" dirty="0" err="1"/>
              <a:t>plc</a:t>
            </a:r>
            <a:r>
              <a:rPr lang="sv-SE" sz="1600" dirty="0"/>
              <a:t> </a:t>
            </a:r>
            <a:r>
              <a:rPr lang="sv-SE" sz="1600" dirty="0" err="1"/>
              <a:t>enable</a:t>
            </a:r>
            <a:r>
              <a:rPr lang="sv-SE" sz="1600" dirty="0"/>
              <a:t>                       				(</a:t>
            </a:r>
            <a:r>
              <a:rPr lang="sv-SE" sz="1600" dirty="0" err="1"/>
              <a:t>rw</a:t>
            </a:r>
            <a:r>
              <a:rPr lang="sv-SE" sz="1600" dirty="0"/>
              <a:t>)</a:t>
            </a:r>
          </a:p>
          <a:p>
            <a:r>
              <a:rPr lang="sv-SE" sz="1600" dirty="0"/>
              <a:t>                                   		(end </a:t>
            </a:r>
            <a:r>
              <a:rPr lang="sv-SE" sz="1600" dirty="0" err="1"/>
              <a:t>exe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"</a:t>
            </a:r>
            <a:r>
              <a:rPr lang="sv-SE" sz="1600" dirty="0" err="1"/>
              <a:t>plc</a:t>
            </a:r>
            <a:r>
              <a:rPr lang="sv-SE" sz="1600" dirty="0"/>
              <a:t>&lt;id&gt;.</a:t>
            </a:r>
            <a:r>
              <a:rPr lang="sv-SE" sz="1600" dirty="0" err="1"/>
              <a:t>enable</a:t>
            </a:r>
            <a:r>
              <a:rPr lang="sv-SE" sz="1600" dirty="0"/>
              <a:t>:=0"</a:t>
            </a:r>
          </a:p>
          <a:p>
            <a:r>
              <a:rPr lang="sv-SE" sz="1600" dirty="0"/>
              <a:t>                                   		</a:t>
            </a:r>
            <a:r>
              <a:rPr lang="sv-SE" sz="1600" dirty="0" err="1"/>
              <a:t>Could</a:t>
            </a:r>
            <a:r>
              <a:rPr lang="sv-SE" sz="1600" dirty="0"/>
              <a:t> be </a:t>
            </a:r>
            <a:r>
              <a:rPr lang="sv-SE" sz="1600" dirty="0" err="1"/>
              <a:t>usefull</a:t>
            </a:r>
            <a:r>
              <a:rPr lang="sv-SE" sz="1600" dirty="0"/>
              <a:t> for startup </a:t>
            </a:r>
            <a:r>
              <a:rPr lang="sv-SE" sz="1600" dirty="0" err="1"/>
              <a:t>sequences</a:t>
            </a:r>
            <a:r>
              <a:rPr lang="sv-SE" sz="1600" dirty="0"/>
              <a:t>)</a:t>
            </a:r>
          </a:p>
          <a:p>
            <a:r>
              <a:rPr lang="sv-SE" sz="1600" dirty="0"/>
              <a:t>  2.  </a:t>
            </a:r>
            <a:r>
              <a:rPr lang="sv-SE" sz="1600" dirty="0" err="1"/>
              <a:t>plc</a:t>
            </a:r>
            <a:r>
              <a:rPr lang="sv-SE" sz="1600" dirty="0"/>
              <a:t>&lt;id&gt;.</a:t>
            </a:r>
            <a:r>
              <a:rPr lang="sv-SE" sz="1600" dirty="0" err="1"/>
              <a:t>error</a:t>
            </a:r>
            <a:r>
              <a:rPr lang="sv-SE" sz="1600" dirty="0"/>
              <a:t>                		</a:t>
            </a:r>
            <a:r>
              <a:rPr lang="sv-SE" sz="1600" dirty="0" err="1"/>
              <a:t>plc</a:t>
            </a:r>
            <a:r>
              <a:rPr lang="sv-SE" sz="1600" dirty="0"/>
              <a:t> </a:t>
            </a:r>
            <a:r>
              <a:rPr lang="sv-SE" sz="1600" dirty="0" err="1"/>
              <a:t>error</a:t>
            </a:r>
            <a:r>
              <a:rPr lang="sv-SE" sz="1600" dirty="0"/>
              <a:t>                        				(</a:t>
            </a:r>
            <a:r>
              <a:rPr lang="sv-SE" sz="1600" dirty="0" err="1"/>
              <a:t>rw</a:t>
            </a:r>
            <a:r>
              <a:rPr lang="sv-SE" sz="1600" dirty="0"/>
              <a:t>)</a:t>
            </a:r>
          </a:p>
          <a:p>
            <a:r>
              <a:rPr lang="sv-SE" sz="1600" dirty="0"/>
              <a:t>                                   		Will be </a:t>
            </a:r>
            <a:r>
              <a:rPr lang="sv-SE" sz="1600" dirty="0" err="1"/>
              <a:t>forwarded</a:t>
            </a:r>
            <a:r>
              <a:rPr lang="sv-SE" sz="1600" dirty="0"/>
              <a:t> to </a:t>
            </a:r>
            <a:r>
              <a:rPr lang="sv-SE" sz="1600" dirty="0" err="1"/>
              <a:t>user</a:t>
            </a:r>
            <a:r>
              <a:rPr lang="sv-SE" sz="1600" dirty="0"/>
              <a:t> as controller </a:t>
            </a:r>
            <a:r>
              <a:rPr lang="sv-SE" sz="1600" dirty="0" err="1"/>
              <a:t>error</a:t>
            </a:r>
            <a:r>
              <a:rPr lang="sv-SE" sz="1600" dirty="0"/>
              <a:t>.</a:t>
            </a:r>
          </a:p>
          <a:p>
            <a:r>
              <a:rPr lang="sv-SE" sz="1600" dirty="0"/>
              <a:t>  3.  </a:t>
            </a:r>
            <a:r>
              <a:rPr lang="sv-SE" sz="1600" dirty="0" err="1"/>
              <a:t>plc</a:t>
            </a:r>
            <a:r>
              <a:rPr lang="sv-SE" sz="1600" dirty="0"/>
              <a:t>&lt;id&gt;.</a:t>
            </a:r>
            <a:r>
              <a:rPr lang="sv-SE" sz="1600" dirty="0" err="1"/>
              <a:t>scantime</a:t>
            </a:r>
            <a:r>
              <a:rPr lang="sv-SE" sz="1600" dirty="0"/>
              <a:t>             	</a:t>
            </a:r>
            <a:r>
              <a:rPr lang="sv-SE" sz="1600" dirty="0" err="1"/>
              <a:t>plc</a:t>
            </a:r>
            <a:r>
              <a:rPr lang="sv-SE" sz="1600" dirty="0"/>
              <a:t> </a:t>
            </a:r>
            <a:r>
              <a:rPr lang="sv-SE" sz="1600" dirty="0" err="1"/>
              <a:t>sample</a:t>
            </a:r>
            <a:r>
              <a:rPr lang="sv-SE" sz="1600" dirty="0"/>
              <a:t> </a:t>
            </a:r>
            <a:r>
              <a:rPr lang="sv-SE" sz="1600" dirty="0" err="1"/>
              <a:t>time</a:t>
            </a:r>
            <a:r>
              <a:rPr lang="sv-SE" sz="1600" dirty="0"/>
              <a:t> in </a:t>
            </a:r>
            <a:r>
              <a:rPr lang="sv-SE" sz="1600" dirty="0" err="1"/>
              <a:t>seconds</a:t>
            </a:r>
            <a:r>
              <a:rPr lang="sv-SE" sz="1600" dirty="0"/>
              <a:t>       			(ro)</a:t>
            </a:r>
          </a:p>
          <a:p>
            <a:r>
              <a:rPr lang="sv-SE" sz="1600" dirty="0"/>
              <a:t>  4.  </a:t>
            </a:r>
            <a:r>
              <a:rPr lang="sv-SE" sz="1600" dirty="0" err="1"/>
              <a:t>plc</a:t>
            </a:r>
            <a:r>
              <a:rPr lang="sv-SE" sz="1600" dirty="0"/>
              <a:t>&lt;id&gt;.</a:t>
            </a:r>
            <a:r>
              <a:rPr lang="sv-SE" sz="1600" dirty="0" err="1"/>
              <a:t>firstscan</a:t>
            </a:r>
            <a:r>
              <a:rPr lang="sv-SE" sz="1600" dirty="0"/>
              <a:t>           		</a:t>
            </a:r>
            <a:r>
              <a:rPr lang="sv-SE" sz="1600" dirty="0" err="1"/>
              <a:t>true</a:t>
            </a:r>
            <a:r>
              <a:rPr lang="sv-SE" sz="1600" dirty="0"/>
              <a:t> </a:t>
            </a:r>
            <a:r>
              <a:rPr lang="sv-SE" sz="1600" dirty="0" err="1"/>
              <a:t>during</a:t>
            </a:r>
            <a:r>
              <a:rPr lang="sv-SE" sz="1600" dirty="0"/>
              <a:t> </a:t>
            </a:r>
            <a:r>
              <a:rPr lang="sv-SE" sz="1600" dirty="0" err="1"/>
              <a:t>first</a:t>
            </a:r>
            <a:r>
              <a:rPr lang="sv-SE" sz="1600" dirty="0"/>
              <a:t> </a:t>
            </a:r>
            <a:r>
              <a:rPr lang="sv-SE" sz="1600" dirty="0" err="1"/>
              <a:t>plc</a:t>
            </a:r>
            <a:r>
              <a:rPr lang="sv-SE" sz="1600" dirty="0"/>
              <a:t> </a:t>
            </a:r>
            <a:r>
              <a:rPr lang="sv-SE" sz="1600" dirty="0" err="1"/>
              <a:t>scan</a:t>
            </a:r>
            <a:r>
              <a:rPr lang="sv-SE" sz="1600" dirty="0"/>
              <a:t> </a:t>
            </a:r>
            <a:r>
              <a:rPr lang="sv-SE" sz="1600" dirty="0" err="1"/>
              <a:t>only</a:t>
            </a:r>
            <a:r>
              <a:rPr lang="sv-SE" sz="1600" dirty="0"/>
              <a:t>  			(ro)</a:t>
            </a:r>
          </a:p>
          <a:p>
            <a:r>
              <a:rPr lang="sv-SE" sz="1600" dirty="0"/>
              <a:t>					</a:t>
            </a:r>
            <a:r>
              <a:rPr lang="sv-SE" sz="1600" dirty="0" err="1"/>
              <a:t>usefull</a:t>
            </a:r>
            <a:r>
              <a:rPr lang="sv-SE" sz="1600" dirty="0"/>
              <a:t> for initiations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variables</a:t>
            </a:r>
            <a:endParaRPr lang="sv-SE" sz="1600" dirty="0"/>
          </a:p>
          <a:p>
            <a:endParaRPr lang="sv-SE" sz="1600" dirty="0"/>
          </a:p>
          <a:p>
            <a:r>
              <a:rPr lang="sv-SE" sz="1600" i="1" dirty="0" err="1"/>
              <a:t>Example</a:t>
            </a:r>
            <a:r>
              <a:rPr lang="sv-SE" sz="1600" i="1" dirty="0"/>
              <a:t>: plc1.enable:=0;		</a:t>
            </a:r>
            <a:r>
              <a:rPr lang="sv-SE" sz="1600" i="1" dirty="0" err="1"/>
              <a:t>Disable</a:t>
            </a:r>
            <a:r>
              <a:rPr lang="sv-SE" sz="1600" i="1" dirty="0"/>
              <a:t> PLC 1 (stop </a:t>
            </a:r>
            <a:r>
              <a:rPr lang="sv-SE" sz="1600" i="1" dirty="0" err="1"/>
              <a:t>execution</a:t>
            </a:r>
            <a:r>
              <a:rPr lang="sv-SE" sz="1600" i="1" dirty="0"/>
              <a:t>)</a:t>
            </a:r>
          </a:p>
          <a:p>
            <a:endParaRPr lang="sv-SE" sz="1600" b="1" dirty="0"/>
          </a:p>
          <a:p>
            <a:endParaRPr lang="sv-SE" sz="1600" i="1" dirty="0"/>
          </a:p>
        </p:txBody>
      </p:sp>
    </p:spTree>
    <p:extLst>
      <p:ext uri="{BB962C8B-B14F-4D97-AF65-F5344CB8AC3E}">
        <p14:creationId xmlns:p14="http://schemas.microsoft.com/office/powerpoint/2010/main" val="40016280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PLCs: </a:t>
            </a:r>
            <a:r>
              <a:rPr lang="en-US" sz="4500" dirty="0" err="1">
                <a:solidFill>
                  <a:srgbClr val="FFFFFF"/>
                </a:solidFill>
                <a:latin typeface="Calibri" charset="0"/>
              </a:rPr>
              <a:t>EtherCAT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272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25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1B77DEFA-C9D1-514A-95DF-C74BA2E20809}"/>
              </a:ext>
            </a:extLst>
          </p:cNvPr>
          <p:cNvSpPr/>
          <p:nvPr/>
        </p:nvSpPr>
        <p:spPr>
          <a:xfrm>
            <a:off x="792163" y="2379663"/>
            <a:ext cx="11520487" cy="7118298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sv-SE" sz="1600" b="1" dirty="0" err="1"/>
              <a:t>Direct</a:t>
            </a:r>
            <a:r>
              <a:rPr lang="sv-SE" sz="1600" b="1" dirty="0"/>
              <a:t> access to </a:t>
            </a:r>
            <a:r>
              <a:rPr lang="sv-SE" sz="1600" b="1" dirty="0" err="1"/>
              <a:t>ethercat</a:t>
            </a:r>
            <a:r>
              <a:rPr lang="sv-SE" sz="1600" b="1" dirty="0"/>
              <a:t> data</a:t>
            </a:r>
          </a:p>
          <a:p>
            <a:r>
              <a:rPr lang="sv-SE" sz="1600" dirty="0"/>
              <a:t>   1.  </a:t>
            </a:r>
            <a:r>
              <a:rPr lang="sv-SE" sz="1600" dirty="0" err="1"/>
              <a:t>ec</a:t>
            </a:r>
            <a:r>
              <a:rPr lang="sv-SE" sz="1600" dirty="0"/>
              <a:t>&lt;mid&gt;.s&lt;sid&gt;.&lt;alias&gt;	</a:t>
            </a:r>
            <a:r>
              <a:rPr lang="sv-SE" sz="1600" dirty="0" err="1"/>
              <a:t>ethetcat</a:t>
            </a:r>
            <a:r>
              <a:rPr lang="sv-SE" sz="1600" dirty="0"/>
              <a:t> data                				(</a:t>
            </a:r>
            <a:r>
              <a:rPr lang="sv-SE" sz="1600" dirty="0" err="1"/>
              <a:t>rw</a:t>
            </a:r>
            <a:r>
              <a:rPr lang="sv-SE" sz="1600" dirty="0"/>
              <a:t>)</a:t>
            </a:r>
          </a:p>
          <a:p>
            <a:r>
              <a:rPr lang="sv-SE" sz="1600" dirty="0"/>
              <a:t>                                    		mid:  	</a:t>
            </a:r>
            <a:r>
              <a:rPr lang="sv-SE" sz="1600" dirty="0" err="1"/>
              <a:t>ethercat</a:t>
            </a:r>
            <a:r>
              <a:rPr lang="sv-SE" sz="1600" dirty="0"/>
              <a:t> master index</a:t>
            </a:r>
          </a:p>
          <a:p>
            <a:r>
              <a:rPr lang="sv-SE" sz="1600" dirty="0"/>
              <a:t>                                    		sid:   	</a:t>
            </a:r>
            <a:r>
              <a:rPr lang="sv-SE" sz="1600" dirty="0" err="1"/>
              <a:t>ethercat</a:t>
            </a:r>
            <a:r>
              <a:rPr lang="sv-SE" sz="1600" dirty="0"/>
              <a:t> </a:t>
            </a:r>
            <a:r>
              <a:rPr lang="sv-SE" sz="1600" dirty="0" err="1"/>
              <a:t>slave</a:t>
            </a:r>
            <a:r>
              <a:rPr lang="sv-SE" sz="1600" dirty="0"/>
              <a:t> bus position</a:t>
            </a:r>
          </a:p>
          <a:p>
            <a:r>
              <a:rPr lang="sv-SE" sz="1600" dirty="0"/>
              <a:t>                                    		alias: 	</a:t>
            </a:r>
            <a:r>
              <a:rPr lang="sv-SE" sz="1600" dirty="0" err="1"/>
              <a:t>entry</a:t>
            </a:r>
            <a:r>
              <a:rPr lang="sv-SE" sz="1600" dirty="0"/>
              <a:t> </a:t>
            </a:r>
            <a:r>
              <a:rPr lang="sv-SE" sz="1600" dirty="0" err="1"/>
              <a:t>name</a:t>
            </a:r>
            <a:r>
              <a:rPr lang="sv-SE" sz="1600" dirty="0"/>
              <a:t> as </a:t>
            </a:r>
            <a:r>
              <a:rPr lang="sv-SE" sz="1600" dirty="0" err="1"/>
              <a:t>defined</a:t>
            </a:r>
            <a:r>
              <a:rPr lang="sv-SE" sz="1600" dirty="0"/>
              <a:t> in "</a:t>
            </a:r>
            <a:r>
              <a:rPr lang="sv-SE" sz="1600" dirty="0" err="1"/>
              <a:t>Cfg.EcAddEntryComplete</a:t>
            </a:r>
            <a:r>
              <a:rPr lang="sv-SE" sz="1600" dirty="0"/>
              <a:t>()</a:t>
            </a:r>
          </a:p>
          <a:p>
            <a:r>
              <a:rPr lang="sv-SE" sz="1600" dirty="0"/>
              <a:t>                                    		</a:t>
            </a:r>
          </a:p>
          <a:p>
            <a:r>
              <a:rPr lang="sv-SE" sz="1600" i="1" dirty="0"/>
              <a:t>   </a:t>
            </a:r>
            <a:r>
              <a:rPr lang="sv-SE" sz="1600" i="1" dirty="0" err="1"/>
              <a:t>Example</a:t>
            </a:r>
            <a:r>
              <a:rPr lang="sv-SE" sz="1600" i="1" dirty="0"/>
              <a:t>: ec0.s1.POSITION:=100;	 # Set </a:t>
            </a:r>
            <a:r>
              <a:rPr lang="sv-SE" sz="1600" i="1" dirty="0" err="1"/>
              <a:t>ethercat</a:t>
            </a:r>
            <a:r>
              <a:rPr lang="sv-SE" sz="1600" i="1" dirty="0"/>
              <a:t> </a:t>
            </a:r>
            <a:r>
              <a:rPr lang="sv-SE" sz="1600" i="1" dirty="0" err="1"/>
              <a:t>value</a:t>
            </a:r>
            <a:r>
              <a:rPr lang="sv-SE" sz="1600" i="1" dirty="0"/>
              <a:t> to 100;</a:t>
            </a:r>
          </a:p>
          <a:p>
            <a:endParaRPr lang="sv-SE" sz="1600" b="1" dirty="0"/>
          </a:p>
          <a:p>
            <a:r>
              <a:rPr lang="sv-SE" sz="1600" b="1" dirty="0" err="1"/>
              <a:t>Function</a:t>
            </a:r>
            <a:r>
              <a:rPr lang="sv-SE" sz="1600" b="1" dirty="0"/>
              <a:t> </a:t>
            </a:r>
            <a:r>
              <a:rPr lang="sv-SE" sz="1600" b="1" dirty="0" err="1"/>
              <a:t>Lib</a:t>
            </a:r>
            <a:r>
              <a:rPr lang="sv-SE" sz="1600" b="1" dirty="0"/>
              <a:t>: EC</a:t>
            </a:r>
          </a:p>
          <a:p>
            <a:r>
              <a:rPr lang="sv-SE" sz="1600" dirty="0"/>
              <a:t> </a:t>
            </a:r>
            <a:r>
              <a:rPr lang="sv-SE" sz="1400" dirty="0"/>
              <a:t>1. </a:t>
            </a:r>
            <a:r>
              <a:rPr lang="sv-SE" sz="1400" dirty="0" err="1"/>
              <a:t>retvalue</a:t>
            </a:r>
            <a:r>
              <a:rPr lang="sv-SE" sz="1400" dirty="0"/>
              <a:t> := </a:t>
            </a:r>
            <a:r>
              <a:rPr lang="sv-SE" sz="1400" b="1" dirty="0" err="1"/>
              <a:t>ec_set_bit</a:t>
            </a:r>
            <a:r>
              <a:rPr lang="sv-SE" sz="1400" dirty="0"/>
              <a:t>(&lt;</a:t>
            </a:r>
            <a:r>
              <a:rPr lang="sv-SE" sz="1400" dirty="0" err="1"/>
              <a:t>value</a:t>
            </a:r>
            <a:r>
              <a:rPr lang="sv-SE" sz="1400" dirty="0"/>
              <a:t>&gt;, &lt;bitindex&gt;);   		Sets bit at bitindex position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value</a:t>
            </a:r>
            <a:r>
              <a:rPr lang="sv-SE" sz="1400" dirty="0"/>
              <a:t>. </a:t>
            </a:r>
            <a:r>
              <a:rPr lang="sv-SE" sz="1400" dirty="0" err="1"/>
              <a:t>Returns</a:t>
            </a:r>
            <a:r>
              <a:rPr lang="sv-SE" sz="1400" dirty="0"/>
              <a:t> the new </a:t>
            </a:r>
            <a:r>
              <a:rPr lang="sv-SE" sz="1400" dirty="0" err="1"/>
              <a:t>value</a:t>
            </a:r>
            <a:r>
              <a:rPr lang="sv-SE" sz="1400" dirty="0"/>
              <a:t>.</a:t>
            </a:r>
          </a:p>
          <a:p>
            <a:endParaRPr lang="sv-SE" sz="1400" dirty="0"/>
          </a:p>
          <a:p>
            <a:r>
              <a:rPr lang="sv-SE" sz="1400" dirty="0"/>
              <a:t> 2. </a:t>
            </a:r>
            <a:r>
              <a:rPr lang="sv-SE" sz="1400" dirty="0" err="1"/>
              <a:t>retvalue</a:t>
            </a:r>
            <a:r>
              <a:rPr lang="sv-SE" sz="1400" dirty="0"/>
              <a:t> := </a:t>
            </a:r>
            <a:r>
              <a:rPr lang="sv-SE" sz="1400" b="1" dirty="0" err="1"/>
              <a:t>ec_wrt_bit</a:t>
            </a:r>
            <a:r>
              <a:rPr lang="sv-SE" sz="1400" dirty="0"/>
              <a:t>(&lt;</a:t>
            </a:r>
            <a:r>
              <a:rPr lang="sv-SE" sz="1400" dirty="0" err="1"/>
              <a:t>value</a:t>
            </a:r>
            <a:r>
              <a:rPr lang="sv-SE" sz="1400" dirty="0"/>
              <a:t>&gt;, &lt;</a:t>
            </a:r>
            <a:r>
              <a:rPr lang="sv-SE" sz="1400" dirty="0" err="1"/>
              <a:t>wrtValue</a:t>
            </a:r>
            <a:r>
              <a:rPr lang="sv-SE" sz="1400" dirty="0"/>
              <a:t>&gt;,&lt;bitindex&gt;);   	</a:t>
            </a:r>
            <a:r>
              <a:rPr lang="sv-SE" sz="1400" dirty="0" err="1"/>
              <a:t>Write</a:t>
            </a:r>
            <a:r>
              <a:rPr lang="sv-SE" sz="1400" dirty="0"/>
              <a:t> ”</a:t>
            </a:r>
            <a:r>
              <a:rPr lang="sv-SE" sz="1400" dirty="0" err="1"/>
              <a:t>wrtvalue</a:t>
            </a:r>
            <a:r>
              <a:rPr lang="sv-SE" sz="1400" dirty="0"/>
              <a:t>” to bit at bitindex position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value</a:t>
            </a:r>
            <a:r>
              <a:rPr lang="sv-SE" sz="1400" dirty="0"/>
              <a:t>. </a:t>
            </a:r>
            <a:r>
              <a:rPr lang="sv-SE" sz="1400" dirty="0" err="1"/>
              <a:t>Returns</a:t>
            </a:r>
            <a:r>
              <a:rPr lang="sv-SE" sz="1400" dirty="0"/>
              <a:t> the new </a:t>
            </a:r>
            <a:r>
              <a:rPr lang="sv-SE" sz="1400" dirty="0" err="1"/>
              <a:t>value</a:t>
            </a:r>
            <a:r>
              <a:rPr lang="sv-SE" sz="1400" dirty="0"/>
              <a:t>.</a:t>
            </a:r>
          </a:p>
          <a:p>
            <a:endParaRPr lang="sv-SE" sz="1400" dirty="0"/>
          </a:p>
          <a:p>
            <a:r>
              <a:rPr lang="sv-SE" sz="1400" dirty="0"/>
              <a:t> 3. </a:t>
            </a:r>
            <a:r>
              <a:rPr lang="sv-SE" sz="1400" dirty="0" err="1"/>
              <a:t>retvalue</a:t>
            </a:r>
            <a:r>
              <a:rPr lang="sv-SE" sz="1400" dirty="0"/>
              <a:t> := </a:t>
            </a:r>
            <a:r>
              <a:rPr lang="sv-SE" sz="1400" b="1" dirty="0" err="1"/>
              <a:t>ec_clr_bit</a:t>
            </a:r>
            <a:r>
              <a:rPr lang="sv-SE" sz="1400" dirty="0"/>
              <a:t>(&lt;</a:t>
            </a:r>
            <a:r>
              <a:rPr lang="sv-SE" sz="1400" dirty="0" err="1"/>
              <a:t>value</a:t>
            </a:r>
            <a:r>
              <a:rPr lang="sv-SE" sz="1400" dirty="0"/>
              <a:t>&gt;, &lt;bitindex&gt;);			Clears bit at bitindex position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value</a:t>
            </a:r>
            <a:r>
              <a:rPr lang="sv-SE" sz="1400" dirty="0"/>
              <a:t>. </a:t>
            </a:r>
            <a:r>
              <a:rPr lang="sv-SE" sz="1400" dirty="0" err="1"/>
              <a:t>Returns</a:t>
            </a:r>
            <a:r>
              <a:rPr lang="sv-SE" sz="1400" dirty="0"/>
              <a:t> the new </a:t>
            </a:r>
            <a:r>
              <a:rPr lang="sv-SE" sz="1400" dirty="0" err="1"/>
              <a:t>value</a:t>
            </a:r>
            <a:r>
              <a:rPr lang="sv-SE" sz="1400" dirty="0"/>
              <a:t>.</a:t>
            </a:r>
          </a:p>
          <a:p>
            <a:endParaRPr lang="sv-SE" sz="1400" dirty="0"/>
          </a:p>
          <a:p>
            <a:r>
              <a:rPr lang="sv-SE" sz="1400" dirty="0"/>
              <a:t> 4. </a:t>
            </a:r>
            <a:r>
              <a:rPr lang="sv-SE" sz="1400" dirty="0" err="1"/>
              <a:t>retvalue</a:t>
            </a:r>
            <a:r>
              <a:rPr lang="sv-SE" sz="1400" dirty="0"/>
              <a:t> := </a:t>
            </a:r>
            <a:r>
              <a:rPr lang="sv-SE" sz="1400" b="1" dirty="0" err="1"/>
              <a:t>ec_flp_bit</a:t>
            </a:r>
            <a:r>
              <a:rPr lang="sv-SE" sz="1400" dirty="0"/>
              <a:t>(&lt;</a:t>
            </a:r>
            <a:r>
              <a:rPr lang="sv-SE" sz="1400" dirty="0" err="1"/>
              <a:t>value</a:t>
            </a:r>
            <a:r>
              <a:rPr lang="sv-SE" sz="1400" dirty="0"/>
              <a:t>&gt;, &lt;bitindex&gt;);      		</a:t>
            </a:r>
            <a:r>
              <a:rPr lang="sv-SE" sz="1400" dirty="0" err="1"/>
              <a:t>Flips</a:t>
            </a:r>
            <a:r>
              <a:rPr lang="sv-SE" sz="1400" dirty="0"/>
              <a:t> bit at bitindex position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value</a:t>
            </a:r>
            <a:r>
              <a:rPr lang="sv-SE" sz="1400" dirty="0"/>
              <a:t>. </a:t>
            </a:r>
            <a:r>
              <a:rPr lang="sv-SE" sz="1400" dirty="0" err="1"/>
              <a:t>Returns</a:t>
            </a:r>
            <a:r>
              <a:rPr lang="sv-SE" sz="1400" dirty="0"/>
              <a:t> the new </a:t>
            </a:r>
            <a:r>
              <a:rPr lang="sv-SE" sz="1400" dirty="0" err="1"/>
              <a:t>value</a:t>
            </a:r>
            <a:r>
              <a:rPr lang="sv-SE" sz="1400" dirty="0"/>
              <a:t>.</a:t>
            </a:r>
          </a:p>
          <a:p>
            <a:endParaRPr lang="sv-SE" sz="1400" dirty="0"/>
          </a:p>
          <a:p>
            <a:r>
              <a:rPr lang="sv-SE" sz="1400" dirty="0"/>
              <a:t> 5. </a:t>
            </a:r>
            <a:r>
              <a:rPr lang="sv-SE" sz="1400" dirty="0" err="1"/>
              <a:t>retvalue</a:t>
            </a:r>
            <a:r>
              <a:rPr lang="sv-SE" sz="1400" dirty="0"/>
              <a:t> := </a:t>
            </a:r>
            <a:r>
              <a:rPr lang="sv-SE" sz="1400" b="1" dirty="0" err="1"/>
              <a:t>ec_chk_bit</a:t>
            </a:r>
            <a:r>
              <a:rPr lang="sv-SE" sz="1400" dirty="0"/>
              <a:t>(&lt;</a:t>
            </a:r>
            <a:r>
              <a:rPr lang="sv-SE" sz="1400" dirty="0" err="1"/>
              <a:t>value</a:t>
            </a:r>
            <a:r>
              <a:rPr lang="sv-SE" sz="1400" dirty="0"/>
              <a:t>&gt;, &lt;bitindex&gt;);      		Checks bit at bitindex position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value</a:t>
            </a:r>
            <a:r>
              <a:rPr lang="sv-SE" sz="1400" dirty="0"/>
              <a:t>. </a:t>
            </a:r>
            <a:r>
              <a:rPr lang="sv-SE" sz="1400" dirty="0" err="1"/>
              <a:t>Returns</a:t>
            </a:r>
            <a:r>
              <a:rPr lang="sv-SE" sz="1400" dirty="0"/>
              <a:t> the </a:t>
            </a:r>
            <a:r>
              <a:rPr lang="sv-SE" sz="1400" dirty="0" err="1"/>
              <a:t>value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bit.</a:t>
            </a:r>
          </a:p>
          <a:p>
            <a:endParaRPr lang="sv-SE" sz="1400" dirty="0"/>
          </a:p>
          <a:p>
            <a:r>
              <a:rPr lang="sv-SE" sz="1400" dirty="0"/>
              <a:t> 6. </a:t>
            </a:r>
            <a:r>
              <a:rPr lang="sv-SE" sz="1400" dirty="0" err="1"/>
              <a:t>retvalue</a:t>
            </a:r>
            <a:r>
              <a:rPr lang="sv-SE" sz="1400" dirty="0"/>
              <a:t> := </a:t>
            </a:r>
            <a:r>
              <a:rPr lang="sv-SE" sz="1400" b="1" dirty="0" err="1"/>
              <a:t>ec_get_err</a:t>
            </a:r>
            <a:r>
              <a:rPr lang="sv-SE" sz="1400" dirty="0"/>
              <a:t>():      					</a:t>
            </a:r>
            <a:r>
              <a:rPr lang="sv-SE" sz="1400" dirty="0" err="1"/>
              <a:t>Returns</a:t>
            </a:r>
            <a:r>
              <a:rPr lang="sv-SE" sz="1400" dirty="0"/>
              <a:t> </a:t>
            </a:r>
            <a:r>
              <a:rPr lang="sv-SE" sz="1400" dirty="0" err="1"/>
              <a:t>error</a:t>
            </a:r>
            <a:r>
              <a:rPr lang="sv-SE" sz="1400" dirty="0"/>
              <a:t> </a:t>
            </a:r>
            <a:r>
              <a:rPr lang="sv-SE" sz="1400" dirty="0" err="1"/>
              <a:t>code</a:t>
            </a:r>
            <a:r>
              <a:rPr lang="sv-SE" sz="1400" dirty="0"/>
              <a:t> from last </a:t>
            </a:r>
            <a:r>
              <a:rPr lang="sv-SE" sz="1400" dirty="0" err="1"/>
              <a:t>lib</a:t>
            </a:r>
            <a:r>
              <a:rPr lang="sv-SE" sz="1400" dirty="0"/>
              <a:t> call.</a:t>
            </a:r>
          </a:p>
          <a:p>
            <a:endParaRPr lang="sv-SE" sz="1400" dirty="0"/>
          </a:p>
          <a:p>
            <a:r>
              <a:rPr lang="sv-SE" sz="1400" dirty="0"/>
              <a:t> 7.  …. </a:t>
            </a:r>
            <a:r>
              <a:rPr lang="sv-SE" sz="1400" dirty="0" err="1"/>
              <a:t>More</a:t>
            </a:r>
            <a:r>
              <a:rPr lang="sv-SE" sz="1400" dirty="0"/>
              <a:t> </a:t>
            </a:r>
            <a:r>
              <a:rPr lang="sv-SE" sz="1400" dirty="0" err="1"/>
              <a:t>availble</a:t>
            </a:r>
            <a:r>
              <a:rPr lang="sv-SE" sz="1400" dirty="0"/>
              <a:t>….</a:t>
            </a:r>
          </a:p>
          <a:p>
            <a:endParaRPr lang="sv-SE" sz="1400" dirty="0"/>
          </a:p>
          <a:p>
            <a:endParaRPr lang="sv-SE" sz="1400" dirty="0"/>
          </a:p>
          <a:p>
            <a:r>
              <a:rPr lang="sv-SE" sz="1600" i="1" dirty="0" err="1"/>
              <a:t>Example</a:t>
            </a:r>
            <a:r>
              <a:rPr lang="sv-SE" sz="1600" i="1" dirty="0"/>
              <a:t>: ec0.s2.CONTROL:=</a:t>
            </a:r>
            <a:r>
              <a:rPr lang="sv-SE" sz="1600" i="1" dirty="0" err="1"/>
              <a:t>ec_wrt_bit</a:t>
            </a:r>
            <a:r>
              <a:rPr lang="sv-SE" sz="1600" i="1" dirty="0"/>
              <a:t>(ec0.s2.CONTROL,1,5);  # </a:t>
            </a:r>
            <a:r>
              <a:rPr lang="sv-SE" sz="1600" i="1" dirty="0" err="1"/>
              <a:t>Write</a:t>
            </a:r>
            <a:r>
              <a:rPr lang="sv-SE" sz="1600" i="1" dirty="0"/>
              <a:t> 1 to bit 5 </a:t>
            </a:r>
            <a:r>
              <a:rPr lang="sv-SE" sz="1600" i="1" dirty="0" err="1"/>
              <a:t>of</a:t>
            </a:r>
            <a:r>
              <a:rPr lang="sv-SE" sz="1600" i="1" dirty="0"/>
              <a:t> ”ec0.s2.CONTROL”</a:t>
            </a:r>
          </a:p>
        </p:txBody>
      </p:sp>
    </p:spTree>
    <p:extLst>
      <p:ext uri="{BB962C8B-B14F-4D97-AF65-F5344CB8AC3E}">
        <p14:creationId xmlns:p14="http://schemas.microsoft.com/office/powerpoint/2010/main" val="902499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PLCs: Motion Variables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272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26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1B77DEFA-C9D1-514A-95DF-C74BA2E20809}"/>
              </a:ext>
            </a:extLst>
          </p:cNvPr>
          <p:cNvSpPr/>
          <p:nvPr/>
        </p:nvSpPr>
        <p:spPr>
          <a:xfrm>
            <a:off x="792163" y="23796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sv-SE" sz="1200" b="1" dirty="0" err="1"/>
              <a:t>Variables</a:t>
            </a:r>
            <a:r>
              <a:rPr lang="sv-SE" sz="1200" b="1" dirty="0"/>
              <a:t> (</a:t>
            </a:r>
            <a:r>
              <a:rPr lang="sv-SE" sz="1200" b="1" dirty="0" err="1"/>
              <a:t>struct</a:t>
            </a:r>
            <a:r>
              <a:rPr lang="sv-SE" sz="1200" b="1" dirty="0"/>
              <a:t> </a:t>
            </a:r>
            <a:r>
              <a:rPr lang="sv-SE" sz="1200" b="1" dirty="0" err="1"/>
              <a:t>only</a:t>
            </a:r>
            <a:r>
              <a:rPr lang="sv-SE" sz="1200" b="1" dirty="0"/>
              <a:t> </a:t>
            </a:r>
            <a:r>
              <a:rPr lang="sv-SE" sz="1200" b="1" dirty="0" err="1"/>
              <a:t>refreshes</a:t>
            </a:r>
            <a:r>
              <a:rPr lang="sv-SE" sz="1200" b="1" dirty="0"/>
              <a:t> </a:t>
            </a:r>
            <a:r>
              <a:rPr lang="sv-SE" sz="1200" b="1" dirty="0" err="1"/>
              <a:t>one</a:t>
            </a:r>
            <a:r>
              <a:rPr lang="sv-SE" sz="1200" b="1" dirty="0"/>
              <a:t> </a:t>
            </a:r>
            <a:r>
              <a:rPr lang="sv-SE" sz="1200" b="1" dirty="0" err="1"/>
              <a:t>time</a:t>
            </a:r>
            <a:r>
              <a:rPr lang="sv-SE" sz="1200" b="1" dirty="0"/>
              <a:t> per </a:t>
            </a:r>
            <a:r>
              <a:rPr lang="sv-SE" sz="1200" b="1" dirty="0" err="1"/>
              <a:t>execution</a:t>
            </a:r>
            <a:r>
              <a:rPr lang="sv-SE" sz="1200" b="1" dirty="0"/>
              <a:t>)</a:t>
            </a:r>
            <a:r>
              <a:rPr lang="sv-SE" sz="1200" dirty="0"/>
              <a:t>:</a:t>
            </a:r>
          </a:p>
          <a:p>
            <a:r>
              <a:rPr lang="sv-SE" sz="1200" dirty="0"/>
              <a:t>1.  ax&lt;id&gt;.id                    		</a:t>
            </a:r>
            <a:r>
              <a:rPr lang="sv-SE" sz="1200" dirty="0" err="1"/>
              <a:t>axis</a:t>
            </a:r>
            <a:r>
              <a:rPr lang="sv-SE" sz="1200" dirty="0"/>
              <a:t> id                          			(ro)</a:t>
            </a:r>
          </a:p>
          <a:p>
            <a:r>
              <a:rPr lang="sv-SE" sz="1200" dirty="0"/>
              <a:t>2.  ax&lt;id&gt;.</a:t>
            </a:r>
            <a:r>
              <a:rPr lang="sv-SE" sz="1200" dirty="0" err="1"/>
              <a:t>reset</a:t>
            </a:r>
            <a:r>
              <a:rPr lang="sv-SE" sz="1200" dirty="0"/>
              <a:t>                 		</a:t>
            </a:r>
            <a:r>
              <a:rPr lang="sv-SE" sz="1200" dirty="0" err="1"/>
              <a:t>reset</a:t>
            </a:r>
            <a:r>
              <a:rPr lang="sv-SE" sz="1200" dirty="0"/>
              <a:t> </a:t>
            </a:r>
            <a:r>
              <a:rPr lang="sv-SE" sz="1200" dirty="0" err="1"/>
              <a:t>axis</a:t>
            </a:r>
            <a:r>
              <a:rPr lang="sv-SE" sz="1200" dirty="0"/>
              <a:t> </a:t>
            </a:r>
            <a:r>
              <a:rPr lang="sv-SE" sz="1200" dirty="0" err="1"/>
              <a:t>error</a:t>
            </a:r>
            <a:r>
              <a:rPr lang="sv-SE" sz="1200" dirty="0"/>
              <a:t>                	 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3.  ax&lt;id&gt;.</a:t>
            </a:r>
            <a:r>
              <a:rPr lang="sv-SE" sz="1200" dirty="0" err="1"/>
              <a:t>counter</a:t>
            </a:r>
            <a:r>
              <a:rPr lang="sv-SE" sz="1200" dirty="0"/>
              <a:t>              		</a:t>
            </a:r>
            <a:r>
              <a:rPr lang="sv-SE" sz="1200" dirty="0" err="1"/>
              <a:t>execution</a:t>
            </a:r>
            <a:r>
              <a:rPr lang="sv-SE" sz="1200" dirty="0"/>
              <a:t> </a:t>
            </a:r>
            <a:r>
              <a:rPr lang="sv-SE" sz="1200" dirty="0" err="1"/>
              <a:t>counter</a:t>
            </a:r>
            <a:r>
              <a:rPr lang="sv-SE" sz="1200" dirty="0"/>
              <a:t>                			(ro)</a:t>
            </a:r>
          </a:p>
          <a:p>
            <a:r>
              <a:rPr lang="sv-SE" sz="1200" dirty="0"/>
              <a:t>4.  ax&lt;id&gt;.</a:t>
            </a:r>
            <a:r>
              <a:rPr lang="sv-SE" sz="1200" dirty="0" err="1"/>
              <a:t>error</a:t>
            </a:r>
            <a:r>
              <a:rPr lang="sv-SE" sz="1200" dirty="0"/>
              <a:t>                 		</a:t>
            </a:r>
            <a:r>
              <a:rPr lang="sv-SE" sz="1200" dirty="0" err="1"/>
              <a:t>error</a:t>
            </a:r>
            <a:r>
              <a:rPr lang="sv-SE" sz="1200" dirty="0"/>
              <a:t>                            			(ro)</a:t>
            </a:r>
          </a:p>
          <a:p>
            <a:r>
              <a:rPr lang="sv-SE" sz="1200" dirty="0"/>
              <a:t>5.  ax&lt;id&gt;.</a:t>
            </a:r>
            <a:r>
              <a:rPr lang="sv-SE" sz="1200" dirty="0" err="1"/>
              <a:t>enc.</a:t>
            </a:r>
            <a:r>
              <a:rPr lang="sv-SE" sz="1200" b="1" dirty="0" err="1"/>
              <a:t>actpos</a:t>
            </a:r>
            <a:r>
              <a:rPr lang="sv-SE" sz="1200" dirty="0"/>
              <a:t>         		</a:t>
            </a:r>
            <a:r>
              <a:rPr lang="sv-SE" sz="1200" dirty="0" err="1"/>
              <a:t>actual</a:t>
            </a:r>
            <a:r>
              <a:rPr lang="sv-SE" sz="1200" dirty="0"/>
              <a:t> position                  			(ro), (</a:t>
            </a:r>
            <a:r>
              <a:rPr lang="sv-SE" sz="1200" dirty="0" err="1"/>
              <a:t>rw</a:t>
            </a:r>
            <a:r>
              <a:rPr lang="sv-SE" sz="1200" dirty="0"/>
              <a:t> </a:t>
            </a:r>
            <a:r>
              <a:rPr lang="sv-SE" sz="1200" dirty="0" err="1"/>
              <a:t>if</a:t>
            </a:r>
            <a:r>
              <a:rPr lang="sv-SE" sz="1200" dirty="0"/>
              <a:t> ax&lt;id&gt;. </a:t>
            </a:r>
            <a:r>
              <a:rPr lang="sv-SE" sz="1200" dirty="0" err="1"/>
              <a:t>enc.source</a:t>
            </a:r>
            <a:r>
              <a:rPr lang="sv-SE" sz="1200" dirty="0"/>
              <a:t> =1)</a:t>
            </a:r>
          </a:p>
          <a:p>
            <a:r>
              <a:rPr lang="sv-SE" sz="1200" dirty="0"/>
              <a:t>6.  ax&lt;id&gt;.</a:t>
            </a:r>
            <a:r>
              <a:rPr lang="sv-SE" sz="1200" dirty="0" err="1"/>
              <a:t>enc.</a:t>
            </a:r>
            <a:r>
              <a:rPr lang="sv-SE" sz="1200" b="1" dirty="0" err="1"/>
              <a:t>actvel</a:t>
            </a:r>
            <a:r>
              <a:rPr lang="sv-SE" sz="1200" dirty="0"/>
              <a:t>       		</a:t>
            </a:r>
            <a:r>
              <a:rPr lang="sv-SE" sz="1200" dirty="0" err="1"/>
              <a:t>actual</a:t>
            </a:r>
            <a:r>
              <a:rPr lang="sv-SE" sz="1200" dirty="0"/>
              <a:t> </a:t>
            </a:r>
            <a:r>
              <a:rPr lang="sv-SE" sz="1200" dirty="0" err="1"/>
              <a:t>velocity</a:t>
            </a:r>
            <a:r>
              <a:rPr lang="sv-SE" sz="1200" dirty="0"/>
              <a:t>                  			(ro)</a:t>
            </a:r>
          </a:p>
          <a:p>
            <a:r>
              <a:rPr lang="sv-SE" sz="1200" dirty="0"/>
              <a:t>7.  ax&lt;id&gt;.</a:t>
            </a:r>
            <a:r>
              <a:rPr lang="sv-SE" sz="1200" dirty="0" err="1"/>
              <a:t>enc.</a:t>
            </a:r>
            <a:r>
              <a:rPr lang="sv-SE" sz="1200" b="1" dirty="0" err="1"/>
              <a:t>rawpos</a:t>
            </a:r>
            <a:r>
              <a:rPr lang="sv-SE" sz="1200" dirty="0"/>
              <a:t>      		</a:t>
            </a:r>
            <a:r>
              <a:rPr lang="sv-SE" sz="1200" dirty="0" err="1"/>
              <a:t>actual</a:t>
            </a:r>
            <a:r>
              <a:rPr lang="sv-SE" sz="1200" dirty="0"/>
              <a:t> </a:t>
            </a:r>
            <a:r>
              <a:rPr lang="sv-SE" sz="1200" dirty="0" err="1"/>
              <a:t>raw</a:t>
            </a:r>
            <a:r>
              <a:rPr lang="sv-SE" sz="1200" dirty="0"/>
              <a:t> position              			(ro)</a:t>
            </a:r>
          </a:p>
          <a:p>
            <a:r>
              <a:rPr lang="sv-SE" sz="1200" dirty="0"/>
              <a:t>8.  ax&lt;id&gt;.</a:t>
            </a:r>
            <a:r>
              <a:rPr lang="sv-SE" sz="1200" dirty="0" err="1"/>
              <a:t>enc.source</a:t>
            </a:r>
            <a:r>
              <a:rPr lang="sv-SE" sz="1200" dirty="0"/>
              <a:t>       		</a:t>
            </a:r>
            <a:r>
              <a:rPr lang="sv-SE" sz="1200" dirty="0" err="1"/>
              <a:t>internal</a:t>
            </a:r>
            <a:r>
              <a:rPr lang="sv-SE" sz="1200" dirty="0"/>
              <a:t> source or expressions   		(ro)</a:t>
            </a:r>
          </a:p>
          <a:p>
            <a:r>
              <a:rPr lang="sv-SE" sz="1200" dirty="0"/>
              <a:t>                                   			source = 0: </a:t>
            </a:r>
            <a:r>
              <a:rPr lang="sv-SE" sz="1200" dirty="0" err="1"/>
              <a:t>internal</a:t>
            </a:r>
            <a:r>
              <a:rPr lang="sv-SE" sz="1200" dirty="0"/>
              <a:t> </a:t>
            </a:r>
            <a:r>
              <a:rPr lang="sv-SE" sz="1200" dirty="0" err="1"/>
              <a:t>encoder</a:t>
            </a:r>
            <a:endParaRPr lang="sv-SE" sz="1200" dirty="0"/>
          </a:p>
          <a:p>
            <a:r>
              <a:rPr lang="sv-SE" sz="1200" dirty="0"/>
              <a:t>                                   			source &gt; 0: </a:t>
            </a:r>
            <a:r>
              <a:rPr lang="sv-SE" sz="1200" dirty="0" err="1"/>
              <a:t>actual</a:t>
            </a:r>
            <a:r>
              <a:rPr lang="sv-SE" sz="1200" dirty="0"/>
              <a:t> </a:t>
            </a:r>
            <a:r>
              <a:rPr lang="sv-SE" sz="1200" dirty="0" err="1"/>
              <a:t>pos</a:t>
            </a:r>
            <a:r>
              <a:rPr lang="sv-SE" sz="1200" dirty="0"/>
              <a:t> from </a:t>
            </a:r>
            <a:r>
              <a:rPr lang="sv-SE" sz="1200" dirty="0" err="1"/>
              <a:t>plc</a:t>
            </a:r>
            <a:endParaRPr lang="sv-SE" sz="1200" dirty="0"/>
          </a:p>
          <a:p>
            <a:r>
              <a:rPr lang="sv-SE" sz="1200" dirty="0"/>
              <a:t>9.  ax&lt;id&gt;.</a:t>
            </a:r>
            <a:r>
              <a:rPr lang="sv-SE" sz="1200" dirty="0" err="1"/>
              <a:t>enc.homed</a:t>
            </a:r>
            <a:r>
              <a:rPr lang="sv-SE" sz="1200" dirty="0"/>
              <a:t>      		</a:t>
            </a:r>
            <a:r>
              <a:rPr lang="sv-SE" sz="1200" dirty="0" err="1"/>
              <a:t>encoder</a:t>
            </a:r>
            <a:r>
              <a:rPr lang="sv-SE" sz="1200" dirty="0"/>
              <a:t> </a:t>
            </a:r>
            <a:r>
              <a:rPr lang="sv-SE" sz="1200" dirty="0" err="1"/>
              <a:t>homed</a:t>
            </a:r>
            <a:r>
              <a:rPr lang="sv-SE" sz="1200" dirty="0"/>
              <a:t>                    	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10. ax&lt;id&gt;.</a:t>
            </a:r>
            <a:r>
              <a:rPr lang="sv-SE" sz="1200" dirty="0" err="1"/>
              <a:t>enc.homepos</a:t>
            </a:r>
            <a:r>
              <a:rPr lang="sv-SE" sz="1200" dirty="0"/>
              <a:t>   		</a:t>
            </a:r>
            <a:r>
              <a:rPr lang="sv-SE" sz="1200" dirty="0" err="1"/>
              <a:t>homing</a:t>
            </a:r>
            <a:r>
              <a:rPr lang="sv-SE" sz="1200" dirty="0"/>
              <a:t> position                  	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11. ax&lt;id&gt;.</a:t>
            </a:r>
            <a:r>
              <a:rPr lang="sv-SE" sz="1200" dirty="0" err="1"/>
              <a:t>traj.setpos</a:t>
            </a:r>
            <a:r>
              <a:rPr lang="sv-SE" sz="1200" dirty="0"/>
              <a:t>       		</a:t>
            </a:r>
            <a:r>
              <a:rPr lang="sv-SE" sz="1200" dirty="0" err="1"/>
              <a:t>current</a:t>
            </a:r>
            <a:r>
              <a:rPr lang="sv-SE" sz="1200" dirty="0"/>
              <a:t> </a:t>
            </a:r>
            <a:r>
              <a:rPr lang="sv-SE" sz="1200" dirty="0" err="1"/>
              <a:t>trajectory</a:t>
            </a:r>
            <a:r>
              <a:rPr lang="sv-SE" sz="1200" dirty="0"/>
              <a:t> </a:t>
            </a:r>
            <a:r>
              <a:rPr lang="sv-SE" sz="1200" dirty="0" err="1"/>
              <a:t>setpoint</a:t>
            </a:r>
            <a:r>
              <a:rPr lang="sv-SE" sz="1200" dirty="0"/>
              <a:t>       		(ro), (</a:t>
            </a:r>
            <a:r>
              <a:rPr lang="sv-SE" sz="1200" dirty="0" err="1"/>
              <a:t>rw</a:t>
            </a:r>
            <a:r>
              <a:rPr lang="sv-SE" sz="1200" dirty="0"/>
              <a:t> </a:t>
            </a:r>
            <a:r>
              <a:rPr lang="sv-SE" sz="1200" dirty="0" err="1"/>
              <a:t>if</a:t>
            </a:r>
            <a:r>
              <a:rPr lang="sv-SE" sz="1200" dirty="0"/>
              <a:t> ax&lt;id&gt;.</a:t>
            </a:r>
            <a:r>
              <a:rPr lang="sv-SE" sz="1200" dirty="0" err="1"/>
              <a:t>traj.source</a:t>
            </a:r>
            <a:r>
              <a:rPr lang="sv-SE" sz="1200" dirty="0"/>
              <a:t> =1)</a:t>
            </a:r>
          </a:p>
          <a:p>
            <a:r>
              <a:rPr lang="sv-SE" sz="1200" dirty="0"/>
              <a:t>12. ax&lt;id&gt;.</a:t>
            </a:r>
            <a:r>
              <a:rPr lang="sv-SE" sz="1200" dirty="0" err="1"/>
              <a:t>traj.targetpos</a:t>
            </a:r>
            <a:r>
              <a:rPr lang="sv-SE" sz="1200" dirty="0"/>
              <a:t>        	</a:t>
            </a:r>
            <a:r>
              <a:rPr lang="sv-SE" sz="1200" dirty="0" err="1"/>
              <a:t>target</a:t>
            </a:r>
            <a:r>
              <a:rPr lang="sv-SE" sz="1200" dirty="0"/>
              <a:t> position                  	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13. ax&lt;id&gt;.</a:t>
            </a:r>
            <a:r>
              <a:rPr lang="sv-SE" sz="1200" dirty="0" err="1"/>
              <a:t>traj.</a:t>
            </a:r>
            <a:r>
              <a:rPr lang="sv-SE" sz="1200" b="1" dirty="0" err="1"/>
              <a:t>targetvel</a:t>
            </a:r>
            <a:r>
              <a:rPr lang="sv-SE" sz="1200" dirty="0"/>
              <a:t>        	</a:t>
            </a:r>
            <a:r>
              <a:rPr lang="sv-SE" sz="1200" dirty="0" err="1"/>
              <a:t>target</a:t>
            </a:r>
            <a:r>
              <a:rPr lang="sv-SE" sz="1200" dirty="0"/>
              <a:t> </a:t>
            </a:r>
            <a:r>
              <a:rPr lang="sv-SE" sz="1200" dirty="0" err="1"/>
              <a:t>velocity</a:t>
            </a:r>
            <a:r>
              <a:rPr lang="sv-SE" sz="1200" dirty="0"/>
              <a:t> </a:t>
            </a:r>
            <a:r>
              <a:rPr lang="sv-SE" sz="1200" dirty="0" err="1"/>
              <a:t>setpoint</a:t>
            </a:r>
            <a:r>
              <a:rPr lang="sv-SE" sz="1200" dirty="0"/>
              <a:t>         	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14. ax&lt;id&gt;.</a:t>
            </a:r>
            <a:r>
              <a:rPr lang="sv-SE" sz="1200" dirty="0" err="1"/>
              <a:t>traj.targetacc</a:t>
            </a:r>
            <a:r>
              <a:rPr lang="sv-SE" sz="1200" dirty="0"/>
              <a:t>        	</a:t>
            </a:r>
            <a:r>
              <a:rPr lang="sv-SE" sz="1200" dirty="0" err="1"/>
              <a:t>target</a:t>
            </a:r>
            <a:r>
              <a:rPr lang="sv-SE" sz="1200" dirty="0"/>
              <a:t> acceleration </a:t>
            </a:r>
            <a:r>
              <a:rPr lang="sv-SE" sz="1200" dirty="0" err="1"/>
              <a:t>setpoint</a:t>
            </a:r>
            <a:r>
              <a:rPr lang="sv-SE" sz="1200" dirty="0"/>
              <a:t>     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15. ax&lt;id&gt;.</a:t>
            </a:r>
            <a:r>
              <a:rPr lang="sv-SE" sz="1200" dirty="0" err="1"/>
              <a:t>traj.targetdec</a:t>
            </a:r>
            <a:r>
              <a:rPr lang="sv-SE" sz="1200" dirty="0"/>
              <a:t>        	</a:t>
            </a:r>
            <a:r>
              <a:rPr lang="sv-SE" sz="1200" dirty="0" err="1"/>
              <a:t>target</a:t>
            </a:r>
            <a:r>
              <a:rPr lang="sv-SE" sz="1200" dirty="0"/>
              <a:t> </a:t>
            </a:r>
            <a:r>
              <a:rPr lang="sv-SE" sz="1200" dirty="0" err="1"/>
              <a:t>deceleration</a:t>
            </a:r>
            <a:r>
              <a:rPr lang="sv-SE" sz="1200" dirty="0"/>
              <a:t> </a:t>
            </a:r>
            <a:r>
              <a:rPr lang="sv-SE" sz="1200" dirty="0" err="1"/>
              <a:t>setpoint</a:t>
            </a:r>
            <a:r>
              <a:rPr lang="sv-SE" sz="1200" dirty="0"/>
              <a:t>     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16. ax&lt;id&gt;.</a:t>
            </a:r>
            <a:r>
              <a:rPr lang="sv-SE" sz="1200" dirty="0" err="1"/>
              <a:t>traj.setvel</a:t>
            </a:r>
            <a:r>
              <a:rPr lang="sv-SE" sz="1200" dirty="0"/>
              <a:t>           		</a:t>
            </a:r>
            <a:r>
              <a:rPr lang="sv-SE" sz="1200" dirty="0" err="1"/>
              <a:t>current</a:t>
            </a:r>
            <a:r>
              <a:rPr lang="sv-SE" sz="1200" dirty="0"/>
              <a:t> </a:t>
            </a:r>
            <a:r>
              <a:rPr lang="sv-SE" sz="1200" dirty="0" err="1"/>
              <a:t>velocity</a:t>
            </a:r>
            <a:r>
              <a:rPr lang="sv-SE" sz="1200" dirty="0"/>
              <a:t> </a:t>
            </a:r>
            <a:r>
              <a:rPr lang="sv-SE" sz="1200" dirty="0" err="1"/>
              <a:t>setpoint</a:t>
            </a:r>
            <a:r>
              <a:rPr lang="sv-SE" sz="1200" dirty="0"/>
              <a:t>        		(ro)</a:t>
            </a:r>
          </a:p>
          <a:p>
            <a:r>
              <a:rPr lang="sv-SE" sz="1200" dirty="0"/>
              <a:t>17. ax&lt;id&gt;.</a:t>
            </a:r>
            <a:r>
              <a:rPr lang="sv-SE" sz="1200" dirty="0" err="1"/>
              <a:t>traj.setvelffraw</a:t>
            </a:r>
            <a:r>
              <a:rPr lang="sv-SE" sz="1200" dirty="0"/>
              <a:t>      	</a:t>
            </a:r>
            <a:r>
              <a:rPr lang="sv-SE" sz="1200" dirty="0" err="1"/>
              <a:t>feed</a:t>
            </a:r>
            <a:r>
              <a:rPr lang="sv-SE" sz="1200" dirty="0"/>
              <a:t> forward </a:t>
            </a:r>
            <a:r>
              <a:rPr lang="sv-SE" sz="1200" dirty="0" err="1"/>
              <a:t>raw</a:t>
            </a:r>
            <a:r>
              <a:rPr lang="sv-SE" sz="1200" dirty="0"/>
              <a:t> </a:t>
            </a:r>
            <a:r>
              <a:rPr lang="sv-SE" sz="1200" dirty="0" err="1"/>
              <a:t>velocity</a:t>
            </a:r>
            <a:r>
              <a:rPr lang="sv-SE" sz="1200" dirty="0"/>
              <a:t>        		(ro)</a:t>
            </a:r>
          </a:p>
          <a:p>
            <a:r>
              <a:rPr lang="sv-SE" sz="1200" dirty="0"/>
              <a:t>18. ax&lt;id&gt;.</a:t>
            </a:r>
            <a:r>
              <a:rPr lang="sv-SE" sz="1200" dirty="0" err="1"/>
              <a:t>traj.command</a:t>
            </a:r>
            <a:r>
              <a:rPr lang="sv-SE" sz="1200" dirty="0"/>
              <a:t>          	</a:t>
            </a:r>
            <a:r>
              <a:rPr lang="sv-SE" sz="1200" dirty="0" err="1"/>
              <a:t>command</a:t>
            </a:r>
            <a:r>
              <a:rPr lang="sv-SE" sz="1200" dirty="0"/>
              <a:t>                          	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                                  			</a:t>
            </a:r>
            <a:r>
              <a:rPr lang="sv-SE" sz="1200" dirty="0" err="1"/>
              <a:t>command</a:t>
            </a:r>
            <a:r>
              <a:rPr lang="sv-SE" sz="1200" dirty="0"/>
              <a:t>=1: </a:t>
            </a:r>
            <a:r>
              <a:rPr lang="sv-SE" sz="1200" dirty="0" err="1"/>
              <a:t>move</a:t>
            </a:r>
            <a:r>
              <a:rPr lang="sv-SE" sz="1200" dirty="0"/>
              <a:t> </a:t>
            </a:r>
            <a:r>
              <a:rPr lang="sv-SE" sz="1200" dirty="0" err="1"/>
              <a:t>velocity</a:t>
            </a:r>
            <a:r>
              <a:rPr lang="sv-SE" sz="1200" dirty="0"/>
              <a:t>  </a:t>
            </a:r>
          </a:p>
          <a:p>
            <a:r>
              <a:rPr lang="sv-SE" sz="1200" dirty="0"/>
              <a:t>                                  			</a:t>
            </a:r>
            <a:r>
              <a:rPr lang="sv-SE" sz="1200" dirty="0" err="1"/>
              <a:t>command</a:t>
            </a:r>
            <a:r>
              <a:rPr lang="sv-SE" sz="1200" dirty="0"/>
              <a:t>=2: </a:t>
            </a:r>
            <a:r>
              <a:rPr lang="sv-SE" sz="1200" dirty="0" err="1"/>
              <a:t>move</a:t>
            </a:r>
            <a:r>
              <a:rPr lang="sv-SE" sz="1200" dirty="0"/>
              <a:t> rel. </a:t>
            </a:r>
            <a:r>
              <a:rPr lang="sv-SE" sz="1200" dirty="0" err="1"/>
              <a:t>pos</a:t>
            </a:r>
            <a:endParaRPr lang="sv-SE" sz="1200" dirty="0"/>
          </a:p>
          <a:p>
            <a:r>
              <a:rPr lang="sv-SE" sz="1200" dirty="0"/>
              <a:t>                                   			</a:t>
            </a:r>
            <a:r>
              <a:rPr lang="sv-SE" sz="1200" dirty="0" err="1"/>
              <a:t>command</a:t>
            </a:r>
            <a:r>
              <a:rPr lang="sv-SE" sz="1200" dirty="0"/>
              <a:t>=3: </a:t>
            </a:r>
            <a:r>
              <a:rPr lang="sv-SE" sz="1200" dirty="0" err="1"/>
              <a:t>move</a:t>
            </a:r>
            <a:r>
              <a:rPr lang="sv-SE" sz="1200" dirty="0"/>
              <a:t> </a:t>
            </a:r>
            <a:r>
              <a:rPr lang="sv-SE" sz="1200" dirty="0" err="1"/>
              <a:t>abs</a:t>
            </a:r>
            <a:r>
              <a:rPr lang="sv-SE" sz="1200" dirty="0"/>
              <a:t>. </a:t>
            </a:r>
            <a:r>
              <a:rPr lang="sv-SE" sz="1200" dirty="0" err="1"/>
              <a:t>pos</a:t>
            </a:r>
            <a:endParaRPr lang="sv-SE" sz="1200" dirty="0"/>
          </a:p>
          <a:p>
            <a:r>
              <a:rPr lang="sv-SE" sz="1200" dirty="0"/>
              <a:t>                                   			</a:t>
            </a:r>
            <a:r>
              <a:rPr lang="sv-SE" sz="1200" dirty="0" err="1"/>
              <a:t>command</a:t>
            </a:r>
            <a:r>
              <a:rPr lang="sv-SE" sz="1200" dirty="0"/>
              <a:t>=10: </a:t>
            </a:r>
            <a:r>
              <a:rPr lang="sv-SE" sz="1200" dirty="0" err="1"/>
              <a:t>homing</a:t>
            </a:r>
            <a:endParaRPr lang="sv-SE" sz="1200" dirty="0"/>
          </a:p>
          <a:p>
            <a:r>
              <a:rPr lang="sv-SE" sz="1200" dirty="0"/>
              <a:t>19. ax&lt;id&gt;.</a:t>
            </a:r>
            <a:r>
              <a:rPr lang="sv-SE" sz="1200" dirty="0" err="1"/>
              <a:t>traj.cmddata</a:t>
            </a:r>
            <a:r>
              <a:rPr lang="sv-SE" sz="1200" dirty="0"/>
              <a:t>          	</a:t>
            </a:r>
            <a:r>
              <a:rPr lang="sv-SE" sz="1200" dirty="0" err="1"/>
              <a:t>cmddata</a:t>
            </a:r>
            <a:r>
              <a:rPr lang="sv-SE" sz="1200" dirty="0"/>
              <a:t> </a:t>
            </a:r>
            <a:r>
              <a:rPr lang="sv-SE" sz="1200" dirty="0" err="1"/>
              <a:t>Homing</a:t>
            </a:r>
            <a:r>
              <a:rPr lang="sv-SE" sz="1200" dirty="0"/>
              <a:t> </a:t>
            </a:r>
            <a:r>
              <a:rPr lang="sv-SE" sz="1200" dirty="0" err="1"/>
              <a:t>procedure</a:t>
            </a:r>
            <a:r>
              <a:rPr lang="sv-SE" sz="1200" dirty="0"/>
              <a:t>	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                                  			</a:t>
            </a:r>
            <a:r>
              <a:rPr lang="sv-SE" sz="1200" dirty="0" err="1"/>
              <a:t>only</a:t>
            </a:r>
            <a:r>
              <a:rPr lang="sv-SE" sz="1200" dirty="0"/>
              <a:t> valid </a:t>
            </a:r>
            <a:r>
              <a:rPr lang="sv-SE" sz="1200" dirty="0" err="1"/>
              <a:t>if</a:t>
            </a:r>
            <a:r>
              <a:rPr lang="sv-SE" sz="1200" dirty="0"/>
              <a:t> ax&lt;id&gt;.</a:t>
            </a:r>
            <a:r>
              <a:rPr lang="sv-SE" sz="1200" dirty="0" err="1"/>
              <a:t>traj.command</a:t>
            </a:r>
            <a:r>
              <a:rPr lang="sv-SE" sz="1200" dirty="0"/>
              <a:t>=10</a:t>
            </a:r>
          </a:p>
          <a:p>
            <a:r>
              <a:rPr lang="sv-SE" sz="1200" dirty="0"/>
              <a:t>                                  			</a:t>
            </a:r>
            <a:r>
              <a:rPr lang="sv-SE" sz="1200" dirty="0" err="1"/>
              <a:t>cmddata</a:t>
            </a:r>
            <a:r>
              <a:rPr lang="sv-SE" sz="1200" dirty="0"/>
              <a:t>=1 : ref </a:t>
            </a:r>
            <a:r>
              <a:rPr lang="sv-SE" sz="1200" dirty="0" err="1"/>
              <a:t>low</a:t>
            </a:r>
            <a:r>
              <a:rPr lang="sv-SE" sz="1200" dirty="0"/>
              <a:t> limit</a:t>
            </a:r>
          </a:p>
          <a:p>
            <a:r>
              <a:rPr lang="sv-SE" sz="1200" dirty="0"/>
              <a:t>                                   			</a:t>
            </a:r>
            <a:r>
              <a:rPr lang="sv-SE" sz="1200" dirty="0" err="1"/>
              <a:t>cmddata</a:t>
            </a:r>
            <a:r>
              <a:rPr lang="sv-SE" sz="1200" dirty="0"/>
              <a:t>=2 : ref </a:t>
            </a:r>
            <a:r>
              <a:rPr lang="sv-SE" sz="1200" dirty="0" err="1"/>
              <a:t>high</a:t>
            </a:r>
            <a:r>
              <a:rPr lang="sv-SE" sz="1200" dirty="0"/>
              <a:t> limit</a:t>
            </a:r>
          </a:p>
          <a:p>
            <a:r>
              <a:rPr lang="sv-SE" sz="1200" dirty="0"/>
              <a:t>                                   			</a:t>
            </a:r>
            <a:r>
              <a:rPr lang="sv-SE" sz="1200" dirty="0" err="1"/>
              <a:t>cmddata</a:t>
            </a:r>
            <a:r>
              <a:rPr lang="sv-SE" sz="1200" dirty="0"/>
              <a:t>=3 : ref </a:t>
            </a:r>
            <a:r>
              <a:rPr lang="sv-SE" sz="1200" dirty="0" err="1"/>
              <a:t>home</a:t>
            </a:r>
            <a:r>
              <a:rPr lang="sv-SE" sz="1200" dirty="0"/>
              <a:t> sensor (via </a:t>
            </a:r>
            <a:r>
              <a:rPr lang="sv-SE" sz="1200" dirty="0" err="1"/>
              <a:t>low</a:t>
            </a:r>
            <a:r>
              <a:rPr lang="sv-SE" sz="1200" dirty="0"/>
              <a:t> limit)</a:t>
            </a:r>
          </a:p>
          <a:p>
            <a:r>
              <a:rPr lang="sv-SE" sz="1200" dirty="0"/>
              <a:t>			                         	</a:t>
            </a:r>
            <a:r>
              <a:rPr lang="sv-SE" sz="1200" dirty="0" err="1"/>
              <a:t>cmddata</a:t>
            </a:r>
            <a:r>
              <a:rPr lang="sv-SE" sz="1200" dirty="0"/>
              <a:t>=4 : ref </a:t>
            </a:r>
            <a:r>
              <a:rPr lang="sv-SE" sz="1200" dirty="0" err="1"/>
              <a:t>home</a:t>
            </a:r>
            <a:r>
              <a:rPr lang="sv-SE" sz="1200" dirty="0"/>
              <a:t> sensor (via </a:t>
            </a:r>
            <a:r>
              <a:rPr lang="sv-SE" sz="1200" dirty="0" err="1"/>
              <a:t>high</a:t>
            </a:r>
            <a:r>
              <a:rPr lang="sv-SE" sz="1200" dirty="0"/>
              <a:t> limit)</a:t>
            </a:r>
          </a:p>
          <a:p>
            <a:r>
              <a:rPr lang="sv-SE" sz="1200" dirty="0"/>
              <a:t>                                   			</a:t>
            </a:r>
            <a:r>
              <a:rPr lang="sv-SE" sz="1200" dirty="0" err="1"/>
              <a:t>cmddata</a:t>
            </a:r>
            <a:r>
              <a:rPr lang="sv-SE" sz="1200" dirty="0"/>
              <a:t>=5 : ref center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home</a:t>
            </a:r>
            <a:r>
              <a:rPr lang="sv-SE" sz="1200" dirty="0"/>
              <a:t> sensor (via </a:t>
            </a:r>
            <a:r>
              <a:rPr lang="sv-SE" sz="1200" dirty="0" err="1"/>
              <a:t>low</a:t>
            </a:r>
            <a:r>
              <a:rPr lang="sv-SE" sz="1200" dirty="0"/>
              <a:t> limit)</a:t>
            </a:r>
          </a:p>
          <a:p>
            <a:r>
              <a:rPr lang="sv-SE" sz="1200" dirty="0"/>
              <a:t>                                   			</a:t>
            </a:r>
            <a:r>
              <a:rPr lang="sv-SE" sz="1200" dirty="0" err="1"/>
              <a:t>cmddata</a:t>
            </a:r>
            <a:r>
              <a:rPr lang="sv-SE" sz="1200" dirty="0"/>
              <a:t>=6 : ref center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home</a:t>
            </a:r>
            <a:r>
              <a:rPr lang="sv-SE" sz="1200" dirty="0"/>
              <a:t> sensor (via </a:t>
            </a:r>
            <a:r>
              <a:rPr lang="sv-SE" sz="1200" dirty="0" err="1"/>
              <a:t>high</a:t>
            </a:r>
            <a:r>
              <a:rPr lang="sv-SE" sz="1200" dirty="0"/>
              <a:t> limit)</a:t>
            </a:r>
          </a:p>
          <a:p>
            <a:r>
              <a:rPr lang="sv-SE" sz="1200" dirty="0"/>
              <a:t>                                   			</a:t>
            </a:r>
            <a:r>
              <a:rPr lang="sv-SE" sz="1200" dirty="0" err="1"/>
              <a:t>cmddata</a:t>
            </a:r>
            <a:r>
              <a:rPr lang="sv-SE" sz="1200" dirty="0"/>
              <a:t>=15 : </a:t>
            </a:r>
            <a:r>
              <a:rPr lang="sv-SE" sz="1200" dirty="0" err="1"/>
              <a:t>direct</a:t>
            </a:r>
            <a:r>
              <a:rPr lang="sv-SE" sz="1200" dirty="0"/>
              <a:t> </a:t>
            </a:r>
            <a:r>
              <a:rPr lang="sv-SE" sz="1200" dirty="0" err="1"/>
              <a:t>homing</a:t>
            </a:r>
            <a:endParaRPr lang="sv-SE" sz="1200" dirty="0"/>
          </a:p>
          <a:p>
            <a:r>
              <a:rPr lang="sv-SE" sz="1200" dirty="0"/>
              <a:t>                                   			</a:t>
            </a:r>
            <a:r>
              <a:rPr lang="sv-SE" sz="1200" dirty="0" err="1"/>
              <a:t>cmddata</a:t>
            </a:r>
            <a:r>
              <a:rPr lang="sv-SE" sz="1200" dirty="0"/>
              <a:t>=21 : ref </a:t>
            </a:r>
            <a:r>
              <a:rPr lang="sv-SE" sz="1200" dirty="0" err="1"/>
              <a:t>partly</a:t>
            </a:r>
            <a:r>
              <a:rPr lang="sv-SE" sz="1200" dirty="0"/>
              <a:t> </a:t>
            </a:r>
            <a:r>
              <a:rPr lang="sv-SE" sz="1200" dirty="0" err="1"/>
              <a:t>abs</a:t>
            </a:r>
            <a:r>
              <a:rPr lang="sv-SE" sz="1200" dirty="0"/>
              <a:t>. </a:t>
            </a:r>
            <a:r>
              <a:rPr lang="sv-SE" sz="1200" dirty="0" err="1"/>
              <a:t>Encoder</a:t>
            </a:r>
            <a:r>
              <a:rPr lang="sv-SE" sz="1200" dirty="0"/>
              <a:t> (via </a:t>
            </a:r>
            <a:r>
              <a:rPr lang="sv-SE" sz="1200" dirty="0" err="1"/>
              <a:t>low</a:t>
            </a:r>
            <a:r>
              <a:rPr lang="sv-SE" sz="1200" dirty="0"/>
              <a:t> limit). ref at </a:t>
            </a:r>
            <a:r>
              <a:rPr lang="sv-SE" sz="1200" dirty="0" err="1"/>
              <a:t>abs</a:t>
            </a:r>
            <a:r>
              <a:rPr lang="sv-SE" sz="1200" dirty="0"/>
              <a:t> bits over/under-</a:t>
            </a:r>
            <a:r>
              <a:rPr lang="sv-SE" sz="1200" dirty="0" err="1"/>
              <a:t>flow</a:t>
            </a:r>
            <a:r>
              <a:rPr lang="sv-SE" sz="1200" dirty="0"/>
              <a:t>..</a:t>
            </a:r>
          </a:p>
          <a:p>
            <a:r>
              <a:rPr lang="sv-SE" sz="1200" dirty="0"/>
              <a:t>                                   			</a:t>
            </a:r>
            <a:r>
              <a:rPr lang="sv-SE" sz="1200" dirty="0" err="1"/>
              <a:t>cmddata</a:t>
            </a:r>
            <a:r>
              <a:rPr lang="sv-SE" sz="1200" dirty="0"/>
              <a:t>=22 : ref </a:t>
            </a:r>
            <a:r>
              <a:rPr lang="sv-SE" sz="1200" dirty="0" err="1"/>
              <a:t>partly</a:t>
            </a:r>
            <a:r>
              <a:rPr lang="sv-SE" sz="1200" dirty="0"/>
              <a:t> </a:t>
            </a:r>
            <a:r>
              <a:rPr lang="sv-SE" sz="1200" dirty="0" err="1"/>
              <a:t>abs</a:t>
            </a:r>
            <a:r>
              <a:rPr lang="sv-SE" sz="1200" dirty="0"/>
              <a:t>. </a:t>
            </a:r>
            <a:r>
              <a:rPr lang="sv-SE" sz="1200" dirty="0" err="1"/>
              <a:t>Encoder</a:t>
            </a:r>
            <a:r>
              <a:rPr lang="sv-SE" sz="1200" dirty="0"/>
              <a:t> (via </a:t>
            </a:r>
            <a:r>
              <a:rPr lang="sv-SE" sz="1200" dirty="0" err="1"/>
              <a:t>high</a:t>
            </a:r>
            <a:r>
              <a:rPr lang="sv-SE" sz="1200" dirty="0"/>
              <a:t> limit).  ref at </a:t>
            </a:r>
            <a:r>
              <a:rPr lang="sv-SE" sz="1200" dirty="0" err="1"/>
              <a:t>abs</a:t>
            </a:r>
            <a:r>
              <a:rPr lang="sv-SE" sz="1200" dirty="0"/>
              <a:t> bits over/under-</a:t>
            </a:r>
            <a:r>
              <a:rPr lang="sv-SE" sz="1200" dirty="0" err="1"/>
              <a:t>flow</a:t>
            </a:r>
            <a:r>
              <a:rPr lang="sv-SE" sz="1200" dirty="0"/>
              <a:t>..</a:t>
            </a:r>
          </a:p>
          <a:p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5589250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PLCs: Motion Variables Cont.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272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27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1B77DEFA-C9D1-514A-95DF-C74BA2E20809}"/>
              </a:ext>
            </a:extLst>
          </p:cNvPr>
          <p:cNvSpPr/>
          <p:nvPr/>
        </p:nvSpPr>
        <p:spPr>
          <a:xfrm>
            <a:off x="792163" y="23796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sv-SE" sz="1200" dirty="0"/>
              <a:t>  20. ax&lt;id&gt;.</a:t>
            </a:r>
            <a:r>
              <a:rPr lang="sv-SE" sz="1200" dirty="0" err="1"/>
              <a:t>traj.source</a:t>
            </a:r>
            <a:r>
              <a:rPr lang="sv-SE" sz="1200" dirty="0"/>
              <a:t>           	</a:t>
            </a:r>
            <a:r>
              <a:rPr lang="sv-SE" sz="1200" dirty="0" err="1"/>
              <a:t>internal</a:t>
            </a:r>
            <a:r>
              <a:rPr lang="sv-SE" sz="1200" dirty="0"/>
              <a:t> source or expressions   		(ro)</a:t>
            </a:r>
          </a:p>
          <a:p>
            <a:r>
              <a:rPr lang="sv-SE" sz="1200" dirty="0"/>
              <a:t>                                   			source = 0: </a:t>
            </a:r>
            <a:r>
              <a:rPr lang="sv-SE" sz="1200" dirty="0" err="1"/>
              <a:t>internal</a:t>
            </a:r>
            <a:r>
              <a:rPr lang="sv-SE" sz="1200" dirty="0"/>
              <a:t> traj</a:t>
            </a:r>
          </a:p>
          <a:p>
            <a:r>
              <a:rPr lang="sv-SE" sz="1200" dirty="0"/>
              <a:t>                                   			source &gt; 0: </a:t>
            </a:r>
            <a:r>
              <a:rPr lang="sv-SE" sz="1200" dirty="0" err="1"/>
              <a:t>setpoints</a:t>
            </a:r>
            <a:r>
              <a:rPr lang="sv-SE" sz="1200" dirty="0"/>
              <a:t> from </a:t>
            </a:r>
            <a:r>
              <a:rPr lang="sv-SE" sz="1200" dirty="0" err="1"/>
              <a:t>plc</a:t>
            </a:r>
            <a:endParaRPr lang="sv-SE" sz="1200" dirty="0"/>
          </a:p>
          <a:p>
            <a:r>
              <a:rPr lang="sv-SE" sz="1200" dirty="0"/>
              <a:t>  21. ax&lt;id&gt;.</a:t>
            </a:r>
            <a:r>
              <a:rPr lang="sv-SE" sz="1200" dirty="0" err="1"/>
              <a:t>traj.execute</a:t>
            </a:r>
            <a:r>
              <a:rPr lang="sv-SE" sz="1200" dirty="0"/>
              <a:t>          	</a:t>
            </a:r>
            <a:r>
              <a:rPr lang="sv-SE" sz="1200" dirty="0" err="1"/>
              <a:t>execute</a:t>
            </a:r>
            <a:r>
              <a:rPr lang="sv-SE" sz="1200" dirty="0"/>
              <a:t> motion </a:t>
            </a:r>
            <a:r>
              <a:rPr lang="sv-SE" sz="1200" dirty="0" err="1"/>
              <a:t>command</a:t>
            </a:r>
            <a:r>
              <a:rPr lang="sv-SE" sz="1200" dirty="0"/>
              <a:t>           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  22. ax&lt;id&gt;.</a:t>
            </a:r>
            <a:r>
              <a:rPr lang="sv-SE" sz="1200" dirty="0" err="1"/>
              <a:t>traj.busy</a:t>
            </a:r>
            <a:r>
              <a:rPr lang="sv-SE" sz="1200" dirty="0"/>
              <a:t>             	</a:t>
            </a:r>
            <a:r>
              <a:rPr lang="sv-SE" sz="1200" dirty="0" err="1"/>
              <a:t>axis</a:t>
            </a:r>
            <a:r>
              <a:rPr lang="sv-SE" sz="1200" dirty="0"/>
              <a:t> </a:t>
            </a:r>
            <a:r>
              <a:rPr lang="sv-SE" sz="1200" dirty="0" err="1"/>
              <a:t>busy</a:t>
            </a:r>
            <a:r>
              <a:rPr lang="sv-SE" sz="1200" dirty="0"/>
              <a:t>                        			(ro)</a:t>
            </a:r>
          </a:p>
          <a:p>
            <a:r>
              <a:rPr lang="sv-SE" sz="1200" dirty="0"/>
              <a:t>  23. ax&lt;id&gt;.</a:t>
            </a:r>
            <a:r>
              <a:rPr lang="sv-SE" sz="1200" dirty="0" err="1"/>
              <a:t>traj.dir</a:t>
            </a:r>
            <a:r>
              <a:rPr lang="sv-SE" sz="1200" dirty="0"/>
              <a:t>              		</a:t>
            </a:r>
            <a:r>
              <a:rPr lang="sv-SE" sz="1200" dirty="0" err="1"/>
              <a:t>axis</a:t>
            </a:r>
            <a:r>
              <a:rPr lang="sv-SE" sz="1200" dirty="0"/>
              <a:t> </a:t>
            </a:r>
            <a:r>
              <a:rPr lang="sv-SE" sz="1200" dirty="0" err="1"/>
              <a:t>setpoint</a:t>
            </a:r>
            <a:r>
              <a:rPr lang="sv-SE" sz="1200" dirty="0"/>
              <a:t> </a:t>
            </a:r>
            <a:r>
              <a:rPr lang="sv-SE" sz="1200" dirty="0" err="1"/>
              <a:t>direction</a:t>
            </a:r>
            <a:r>
              <a:rPr lang="sv-SE" sz="1200" dirty="0"/>
              <a:t>          			(ro)</a:t>
            </a:r>
          </a:p>
          <a:p>
            <a:r>
              <a:rPr lang="sv-SE" sz="1200" dirty="0"/>
              <a:t>                                   			ax&lt;id&gt;.</a:t>
            </a:r>
            <a:r>
              <a:rPr lang="sv-SE" sz="1200" dirty="0" err="1"/>
              <a:t>traj.dir</a:t>
            </a:r>
            <a:r>
              <a:rPr lang="sv-SE" sz="1200" dirty="0"/>
              <a:t>&gt;0: forward</a:t>
            </a:r>
          </a:p>
          <a:p>
            <a:r>
              <a:rPr lang="sv-SE" sz="1200" dirty="0"/>
              <a:t>                                   			ax&lt;id&gt;.</a:t>
            </a:r>
            <a:r>
              <a:rPr lang="sv-SE" sz="1200" dirty="0" err="1"/>
              <a:t>traj.dir</a:t>
            </a:r>
            <a:r>
              <a:rPr lang="sv-SE" sz="1200" dirty="0"/>
              <a:t>&lt;0: </a:t>
            </a:r>
            <a:r>
              <a:rPr lang="sv-SE" sz="1200" dirty="0" err="1"/>
              <a:t>backward</a:t>
            </a:r>
            <a:endParaRPr lang="sv-SE" sz="1200" dirty="0"/>
          </a:p>
          <a:p>
            <a:r>
              <a:rPr lang="sv-SE" sz="1200" dirty="0"/>
              <a:t>                                   			ax&lt;id&gt;.</a:t>
            </a:r>
            <a:r>
              <a:rPr lang="sv-SE" sz="1200" dirty="0" err="1"/>
              <a:t>traj.dir</a:t>
            </a:r>
            <a:r>
              <a:rPr lang="sv-SE" sz="1200" dirty="0"/>
              <a:t>=0: </a:t>
            </a:r>
            <a:r>
              <a:rPr lang="sv-SE" sz="1200" dirty="0" err="1"/>
              <a:t>standstill</a:t>
            </a:r>
            <a:endParaRPr lang="sv-SE" sz="1200" dirty="0"/>
          </a:p>
          <a:p>
            <a:r>
              <a:rPr lang="sv-SE" sz="1200" dirty="0"/>
              <a:t>  24. ax&lt;id&gt;.</a:t>
            </a:r>
            <a:r>
              <a:rPr lang="sv-SE" sz="1200" dirty="0" err="1"/>
              <a:t>cntrl.error</a:t>
            </a:r>
            <a:r>
              <a:rPr lang="sv-SE" sz="1200" dirty="0"/>
              <a:t>           	</a:t>
            </a:r>
            <a:r>
              <a:rPr lang="sv-SE" sz="1200" dirty="0" err="1"/>
              <a:t>actual</a:t>
            </a:r>
            <a:r>
              <a:rPr lang="sv-SE" sz="1200" dirty="0"/>
              <a:t> controller </a:t>
            </a:r>
            <a:r>
              <a:rPr lang="sv-SE" sz="1200" dirty="0" err="1"/>
              <a:t>error</a:t>
            </a:r>
            <a:r>
              <a:rPr lang="sv-SE" sz="1200" dirty="0"/>
              <a:t>          			(ro)</a:t>
            </a:r>
          </a:p>
          <a:p>
            <a:r>
              <a:rPr lang="sv-SE" sz="1200" dirty="0"/>
              <a:t>  25. ax&lt;id&gt;.</a:t>
            </a:r>
            <a:r>
              <a:rPr lang="sv-SE" sz="1200" dirty="0" err="1"/>
              <a:t>cntrl.poserror</a:t>
            </a:r>
            <a:r>
              <a:rPr lang="sv-SE" sz="1200" dirty="0"/>
              <a:t>        	</a:t>
            </a:r>
            <a:r>
              <a:rPr lang="sv-SE" sz="1200" dirty="0" err="1"/>
              <a:t>actual</a:t>
            </a:r>
            <a:r>
              <a:rPr lang="sv-SE" sz="1200" dirty="0"/>
              <a:t> position </a:t>
            </a:r>
            <a:r>
              <a:rPr lang="sv-SE" sz="1200" dirty="0" err="1"/>
              <a:t>error</a:t>
            </a:r>
            <a:r>
              <a:rPr lang="sv-SE" sz="1200" dirty="0"/>
              <a:t>            			(ro)</a:t>
            </a:r>
          </a:p>
          <a:p>
            <a:r>
              <a:rPr lang="sv-SE" sz="1200" dirty="0"/>
              <a:t>  26. ax&lt;id&gt;.</a:t>
            </a:r>
            <a:r>
              <a:rPr lang="sv-SE" sz="1200" dirty="0" err="1"/>
              <a:t>cntrl.output</a:t>
            </a:r>
            <a:r>
              <a:rPr lang="sv-SE" sz="1200" dirty="0"/>
              <a:t>          	</a:t>
            </a:r>
            <a:r>
              <a:rPr lang="sv-SE" sz="1200" dirty="0" err="1"/>
              <a:t>actual</a:t>
            </a:r>
            <a:r>
              <a:rPr lang="sv-SE" sz="1200" dirty="0"/>
              <a:t> controller output        			(ro)</a:t>
            </a:r>
          </a:p>
          <a:p>
            <a:r>
              <a:rPr lang="sv-SE" sz="1200" dirty="0"/>
              <a:t>  27. ax&lt;id&gt;.</a:t>
            </a:r>
            <a:r>
              <a:rPr lang="sv-SE" sz="1200" dirty="0" err="1"/>
              <a:t>drv.setvelraw</a:t>
            </a:r>
            <a:r>
              <a:rPr lang="sv-SE" sz="1200" dirty="0"/>
              <a:t>         	</a:t>
            </a:r>
            <a:r>
              <a:rPr lang="sv-SE" sz="1200" dirty="0" err="1"/>
              <a:t>actual</a:t>
            </a:r>
            <a:r>
              <a:rPr lang="sv-SE" sz="1200" dirty="0"/>
              <a:t> </a:t>
            </a:r>
            <a:r>
              <a:rPr lang="sv-SE" sz="1200" dirty="0" err="1"/>
              <a:t>raw</a:t>
            </a:r>
            <a:r>
              <a:rPr lang="sv-SE" sz="1200" dirty="0"/>
              <a:t> </a:t>
            </a:r>
            <a:r>
              <a:rPr lang="sv-SE" sz="1200" dirty="0" err="1"/>
              <a:t>velocity</a:t>
            </a:r>
            <a:r>
              <a:rPr lang="sv-SE" sz="1200" dirty="0"/>
              <a:t> </a:t>
            </a:r>
            <a:r>
              <a:rPr lang="sv-SE" sz="1200" dirty="0" err="1"/>
              <a:t>setpoint</a:t>
            </a:r>
            <a:r>
              <a:rPr lang="sv-SE" sz="1200" dirty="0"/>
              <a:t>     		(ro)</a:t>
            </a:r>
          </a:p>
          <a:p>
            <a:r>
              <a:rPr lang="sv-SE" sz="1200" dirty="0"/>
              <a:t>  28. ax&lt;id&gt;.</a:t>
            </a:r>
            <a:r>
              <a:rPr lang="sv-SE" sz="1200" dirty="0" err="1"/>
              <a:t>drv.enable</a:t>
            </a:r>
            <a:r>
              <a:rPr lang="sv-SE" sz="1200" dirty="0"/>
              <a:t>            	</a:t>
            </a:r>
            <a:r>
              <a:rPr lang="sv-SE" sz="1200" dirty="0" err="1"/>
              <a:t>enable</a:t>
            </a:r>
            <a:r>
              <a:rPr lang="sv-SE" sz="1200" dirty="0"/>
              <a:t> drive </a:t>
            </a:r>
            <a:r>
              <a:rPr lang="sv-SE" sz="1200" dirty="0" err="1"/>
              <a:t>command</a:t>
            </a:r>
            <a:r>
              <a:rPr lang="sv-SE" sz="1200" dirty="0"/>
              <a:t>             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  29. ax&lt;id&gt;.</a:t>
            </a:r>
            <a:r>
              <a:rPr lang="sv-SE" sz="1200" dirty="0" err="1"/>
              <a:t>drv.enabled</a:t>
            </a:r>
            <a:r>
              <a:rPr lang="sv-SE" sz="1200" dirty="0"/>
              <a:t>           	drive </a:t>
            </a:r>
            <a:r>
              <a:rPr lang="sv-SE" sz="1200" dirty="0" err="1"/>
              <a:t>enabled</a:t>
            </a:r>
            <a:r>
              <a:rPr lang="sv-SE" sz="1200" dirty="0"/>
              <a:t>                    			(ro)</a:t>
            </a:r>
          </a:p>
          <a:p>
            <a:r>
              <a:rPr lang="sv-SE" sz="1200" dirty="0"/>
              <a:t>  30. ax&lt;id&gt;.</a:t>
            </a:r>
            <a:r>
              <a:rPr lang="sv-SE" sz="1200" dirty="0" err="1"/>
              <a:t>seq.state</a:t>
            </a:r>
            <a:r>
              <a:rPr lang="sv-SE" sz="1200" dirty="0"/>
              <a:t>             	</a:t>
            </a:r>
            <a:r>
              <a:rPr lang="sv-SE" sz="1200" dirty="0" err="1"/>
              <a:t>sequence</a:t>
            </a:r>
            <a:r>
              <a:rPr lang="sv-SE" sz="1200" dirty="0"/>
              <a:t> </a:t>
            </a:r>
            <a:r>
              <a:rPr lang="sv-SE" sz="1200" dirty="0" err="1"/>
              <a:t>state</a:t>
            </a:r>
            <a:r>
              <a:rPr lang="sv-SE" sz="1200" dirty="0"/>
              <a:t> (</a:t>
            </a:r>
            <a:r>
              <a:rPr lang="sv-SE" sz="1200" dirty="0" err="1"/>
              <a:t>homing</a:t>
            </a:r>
            <a:r>
              <a:rPr lang="sv-SE" sz="1200" dirty="0"/>
              <a:t>)          		(ro)</a:t>
            </a:r>
          </a:p>
          <a:p>
            <a:r>
              <a:rPr lang="sv-SE" sz="1200" dirty="0"/>
              <a:t>  31. ax&lt;id&gt;.</a:t>
            </a:r>
            <a:r>
              <a:rPr lang="sv-SE" sz="1200" dirty="0" err="1"/>
              <a:t>mon.ilock</a:t>
            </a:r>
            <a:r>
              <a:rPr lang="sv-SE" sz="1200" dirty="0"/>
              <a:t>             	motion interlock                 	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                                   			ax&lt;id&gt;.</a:t>
            </a:r>
            <a:r>
              <a:rPr lang="sv-SE" sz="1200" dirty="0" err="1"/>
              <a:t>mon.ilock</a:t>
            </a:r>
            <a:r>
              <a:rPr lang="sv-SE" sz="1200" dirty="0"/>
              <a:t>=1: motion </a:t>
            </a:r>
            <a:r>
              <a:rPr lang="sv-SE" sz="1200" dirty="0" err="1"/>
              <a:t>allowed</a:t>
            </a:r>
            <a:endParaRPr lang="sv-SE" sz="1200" dirty="0"/>
          </a:p>
          <a:p>
            <a:r>
              <a:rPr lang="sv-SE" sz="1200" dirty="0"/>
              <a:t>                                   			ax&lt;id&gt;.</a:t>
            </a:r>
            <a:r>
              <a:rPr lang="sv-SE" sz="1200" dirty="0" err="1"/>
              <a:t>mon.ilock</a:t>
            </a:r>
            <a:r>
              <a:rPr lang="sv-SE" sz="1200" dirty="0"/>
              <a:t>=0: motion not </a:t>
            </a:r>
            <a:r>
              <a:rPr lang="sv-SE" sz="1200" dirty="0" err="1"/>
              <a:t>allowed</a:t>
            </a:r>
            <a:r>
              <a:rPr lang="sv-SE" sz="1200" dirty="0"/>
              <a:t>                                      </a:t>
            </a:r>
          </a:p>
          <a:p>
            <a:r>
              <a:rPr lang="sv-SE" sz="1200" dirty="0"/>
              <a:t>  32. ax&lt;id&gt;.</a:t>
            </a:r>
            <a:r>
              <a:rPr lang="sv-SE" sz="1200" dirty="0" err="1"/>
              <a:t>mon.attarget</a:t>
            </a:r>
            <a:r>
              <a:rPr lang="sv-SE" sz="1200" dirty="0"/>
              <a:t>          	</a:t>
            </a:r>
            <a:r>
              <a:rPr lang="sv-SE" sz="1200" dirty="0" err="1"/>
              <a:t>axis</a:t>
            </a:r>
            <a:r>
              <a:rPr lang="sv-SE" sz="1200" dirty="0"/>
              <a:t> at taget                    			(ro)</a:t>
            </a:r>
          </a:p>
          <a:p>
            <a:r>
              <a:rPr lang="sv-SE" sz="1200" dirty="0"/>
              <a:t>  33. ax&lt;id&gt;.</a:t>
            </a:r>
            <a:r>
              <a:rPr lang="sv-SE" sz="1200" dirty="0" err="1"/>
              <a:t>mon.lowlim</a:t>
            </a:r>
            <a:r>
              <a:rPr lang="sv-SE" sz="1200" dirty="0"/>
              <a:t>            	</a:t>
            </a:r>
            <a:r>
              <a:rPr lang="sv-SE" sz="1200" dirty="0" err="1"/>
              <a:t>low</a:t>
            </a:r>
            <a:r>
              <a:rPr lang="sv-SE" sz="1200" dirty="0"/>
              <a:t> limit switch                 			(ro)</a:t>
            </a:r>
          </a:p>
          <a:p>
            <a:r>
              <a:rPr lang="sv-SE" sz="1200" dirty="0"/>
              <a:t>  34. ax&lt;id&gt;.</a:t>
            </a:r>
            <a:r>
              <a:rPr lang="sv-SE" sz="1200" dirty="0" err="1"/>
              <a:t>mon.highlim</a:t>
            </a:r>
            <a:r>
              <a:rPr lang="sv-SE" sz="1200" dirty="0"/>
              <a:t>           	</a:t>
            </a:r>
            <a:r>
              <a:rPr lang="sv-SE" sz="1200" dirty="0" err="1"/>
              <a:t>high</a:t>
            </a:r>
            <a:r>
              <a:rPr lang="sv-SE" sz="1200" dirty="0"/>
              <a:t> limit switch                			(ro)</a:t>
            </a:r>
          </a:p>
          <a:p>
            <a:r>
              <a:rPr lang="sv-SE" sz="1200" dirty="0"/>
              <a:t>  35. ax&lt;id&gt;.</a:t>
            </a:r>
            <a:r>
              <a:rPr lang="sv-SE" sz="1200" dirty="0" err="1"/>
              <a:t>mon.homesensor</a:t>
            </a:r>
            <a:r>
              <a:rPr lang="sv-SE" sz="1200" dirty="0"/>
              <a:t>        	</a:t>
            </a:r>
            <a:r>
              <a:rPr lang="sv-SE" sz="1200" dirty="0" err="1"/>
              <a:t>home</a:t>
            </a:r>
            <a:r>
              <a:rPr lang="sv-SE" sz="1200" dirty="0"/>
              <a:t> sensor                      			(ro)</a:t>
            </a:r>
          </a:p>
          <a:p>
            <a:r>
              <a:rPr lang="sv-SE" sz="1200" dirty="0"/>
              <a:t>  36. ax&lt;id&gt;.</a:t>
            </a:r>
            <a:r>
              <a:rPr lang="sv-SE" sz="1200" dirty="0" err="1"/>
              <a:t>mon.lowsoftlim</a:t>
            </a:r>
            <a:r>
              <a:rPr lang="sv-SE" sz="1200" dirty="0"/>
              <a:t>        	</a:t>
            </a:r>
            <a:r>
              <a:rPr lang="sv-SE" sz="1200" dirty="0" err="1"/>
              <a:t>low</a:t>
            </a:r>
            <a:r>
              <a:rPr lang="sv-SE" sz="1200" dirty="0"/>
              <a:t> soft limit                   	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  37. ax&lt;id&gt;.</a:t>
            </a:r>
            <a:r>
              <a:rPr lang="sv-SE" sz="1200" dirty="0" err="1"/>
              <a:t>mon.highsoftlim</a:t>
            </a:r>
            <a:r>
              <a:rPr lang="sv-SE" sz="1200" dirty="0"/>
              <a:t>       	</a:t>
            </a:r>
            <a:r>
              <a:rPr lang="sv-SE" sz="1200" dirty="0" err="1"/>
              <a:t>high</a:t>
            </a:r>
            <a:r>
              <a:rPr lang="sv-SE" sz="1200" dirty="0"/>
              <a:t> soft limit                  	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  38. ax&lt;id&gt;.</a:t>
            </a:r>
            <a:r>
              <a:rPr lang="sv-SE" sz="1200" dirty="0" err="1"/>
              <a:t>mon.lowsoftlimenable</a:t>
            </a:r>
            <a:r>
              <a:rPr lang="sv-SE" sz="1200" dirty="0"/>
              <a:t>  	</a:t>
            </a:r>
            <a:r>
              <a:rPr lang="sv-SE" sz="1200" dirty="0" err="1"/>
              <a:t>low</a:t>
            </a:r>
            <a:r>
              <a:rPr lang="sv-SE" sz="1200" dirty="0"/>
              <a:t> soft limit </a:t>
            </a:r>
            <a:r>
              <a:rPr lang="sv-SE" sz="1200" dirty="0" err="1"/>
              <a:t>enable</a:t>
            </a:r>
            <a:r>
              <a:rPr lang="sv-SE" sz="1200" dirty="0"/>
              <a:t>            	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  39. ax&lt;id&gt;.</a:t>
            </a:r>
            <a:r>
              <a:rPr lang="sv-SE" sz="1200" dirty="0" err="1"/>
              <a:t>mon.highsoftlimenable</a:t>
            </a:r>
            <a:r>
              <a:rPr lang="sv-SE" sz="1200" dirty="0"/>
              <a:t> 	</a:t>
            </a:r>
            <a:r>
              <a:rPr lang="sv-SE" sz="1200" dirty="0" err="1"/>
              <a:t>high</a:t>
            </a:r>
            <a:r>
              <a:rPr lang="sv-SE" sz="1200" dirty="0"/>
              <a:t> soft limit </a:t>
            </a:r>
            <a:r>
              <a:rPr lang="sv-SE" sz="1200" dirty="0" err="1"/>
              <a:t>enable</a:t>
            </a:r>
            <a:r>
              <a:rPr lang="sv-SE" sz="1200" dirty="0"/>
              <a:t>           	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  40. ax&lt;id&gt;.</a:t>
            </a:r>
            <a:r>
              <a:rPr lang="sv-SE" sz="1200" dirty="0" err="1"/>
              <a:t>blockcom</a:t>
            </a:r>
            <a:r>
              <a:rPr lang="sv-SE" sz="1200" dirty="0"/>
              <a:t>              	</a:t>
            </a:r>
            <a:r>
              <a:rPr lang="sv-SE" sz="1200" dirty="0" err="1"/>
              <a:t>enables</a:t>
            </a:r>
            <a:r>
              <a:rPr lang="sv-SE" sz="1200" dirty="0"/>
              <a:t>/</a:t>
            </a:r>
            <a:r>
              <a:rPr lang="sv-SE" sz="1200" dirty="0" err="1"/>
              <a:t>disables</a:t>
            </a:r>
            <a:r>
              <a:rPr lang="sv-SE" sz="1200" dirty="0"/>
              <a:t> "set" </a:t>
            </a:r>
            <a:r>
              <a:rPr lang="sv-SE" sz="1200" dirty="0" err="1"/>
              <a:t>commands</a:t>
            </a:r>
            <a:r>
              <a:rPr lang="sv-SE" sz="1200" dirty="0"/>
              <a:t>   		(</a:t>
            </a:r>
            <a:r>
              <a:rPr lang="sv-SE" sz="1200" dirty="0" err="1"/>
              <a:t>rw</a:t>
            </a:r>
            <a:r>
              <a:rPr lang="sv-SE" sz="1200" dirty="0"/>
              <a:t>)</a:t>
            </a:r>
          </a:p>
          <a:p>
            <a:r>
              <a:rPr lang="sv-SE" sz="1200" dirty="0"/>
              <a:t>                                   		via </a:t>
            </a:r>
            <a:r>
              <a:rPr lang="sv-SE" sz="1200" dirty="0" err="1"/>
              <a:t>command</a:t>
            </a:r>
            <a:r>
              <a:rPr lang="sv-SE" sz="1200" dirty="0"/>
              <a:t> parser (</a:t>
            </a:r>
            <a:r>
              <a:rPr lang="sv-SE" sz="1200" dirty="0" err="1"/>
              <a:t>ascii</a:t>
            </a:r>
            <a:r>
              <a:rPr lang="sv-SE" sz="1200" dirty="0"/>
              <a:t> </a:t>
            </a:r>
            <a:r>
              <a:rPr lang="sv-SE" sz="1200" dirty="0" err="1"/>
              <a:t>commands</a:t>
            </a:r>
            <a:r>
              <a:rPr lang="sv-SE" sz="1200" dirty="0"/>
              <a:t>)</a:t>
            </a:r>
          </a:p>
          <a:p>
            <a:r>
              <a:rPr lang="sv-SE" sz="1200" dirty="0"/>
              <a:t>                                   		</a:t>
            </a:r>
            <a:r>
              <a:rPr lang="sv-SE" sz="1200" dirty="0" err="1"/>
              <a:t>Statuses</a:t>
            </a:r>
            <a:r>
              <a:rPr lang="sv-SE" sz="1200" dirty="0"/>
              <a:t> </a:t>
            </a:r>
            <a:r>
              <a:rPr lang="sv-SE" sz="1200" dirty="0" err="1"/>
              <a:t>can</a:t>
            </a:r>
            <a:r>
              <a:rPr lang="sv-SE" sz="1200" dirty="0"/>
              <a:t> still be read.</a:t>
            </a:r>
          </a:p>
          <a:p>
            <a:r>
              <a:rPr lang="sv-SE" sz="1200" dirty="0"/>
              <a:t>                                   		</a:t>
            </a:r>
            <a:r>
              <a:rPr lang="sv-SE" sz="1200" dirty="0" err="1"/>
              <a:t>Exceptions</a:t>
            </a:r>
            <a:r>
              <a:rPr lang="sv-SE" sz="1200" dirty="0"/>
              <a:t> ("set"-</a:t>
            </a:r>
            <a:r>
              <a:rPr lang="sv-SE" sz="1200" dirty="0" err="1"/>
              <a:t>commands</a:t>
            </a:r>
            <a:r>
              <a:rPr lang="sv-SE" sz="1200" dirty="0"/>
              <a:t>) </a:t>
            </a:r>
            <a:r>
              <a:rPr lang="sv-SE" sz="1200" dirty="0" err="1"/>
              <a:t>that</a:t>
            </a:r>
            <a:r>
              <a:rPr lang="sv-SE" sz="1200" dirty="0"/>
              <a:t> </a:t>
            </a:r>
            <a:r>
              <a:rPr lang="sv-SE" sz="1200" dirty="0" err="1"/>
              <a:t>will</a:t>
            </a:r>
            <a:r>
              <a:rPr lang="sv-SE" sz="1200" dirty="0"/>
              <a:t> </a:t>
            </a:r>
            <a:r>
              <a:rPr lang="sv-SE" sz="1200" dirty="0" err="1"/>
              <a:t>work</a:t>
            </a:r>
            <a:r>
              <a:rPr lang="sv-SE" sz="1200" dirty="0"/>
              <a:t>: </a:t>
            </a:r>
          </a:p>
          <a:p>
            <a:r>
              <a:rPr lang="sv-SE" sz="1200" dirty="0"/>
              <a:t>		                                   	- "</a:t>
            </a:r>
            <a:r>
              <a:rPr lang="sv-SE" sz="1200" dirty="0" err="1"/>
              <a:t>StopMotion</a:t>
            </a:r>
            <a:r>
              <a:rPr lang="sv-SE" sz="1200" dirty="0"/>
              <a:t>(</a:t>
            </a:r>
            <a:r>
              <a:rPr lang="sv-SE" sz="1200" dirty="0" err="1"/>
              <a:t>axid</a:t>
            </a:r>
            <a:r>
              <a:rPr lang="sv-SE" sz="1200" dirty="0"/>
              <a:t>)"</a:t>
            </a:r>
          </a:p>
          <a:p>
            <a:r>
              <a:rPr lang="sv-SE" sz="1200" dirty="0"/>
              <a:t>                                  			- "</a:t>
            </a:r>
            <a:r>
              <a:rPr lang="sv-SE" sz="1200" dirty="0" err="1"/>
              <a:t>Cfg.SetAxisBlockCom</a:t>
            </a:r>
            <a:r>
              <a:rPr lang="sv-SE" sz="1200" dirty="0"/>
              <a:t>(</a:t>
            </a:r>
            <a:r>
              <a:rPr lang="sv-SE" sz="1200" dirty="0" err="1"/>
              <a:t>axid,block</a:t>
            </a:r>
            <a:r>
              <a:rPr lang="sv-SE" sz="1200" dirty="0"/>
              <a:t>)"</a:t>
            </a:r>
          </a:p>
        </p:txBody>
      </p:sp>
    </p:spTree>
    <p:extLst>
      <p:ext uri="{BB962C8B-B14F-4D97-AF65-F5344CB8AC3E}">
        <p14:creationId xmlns:p14="http://schemas.microsoft.com/office/powerpoint/2010/main" val="14661588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PLCs: Motion Lib Functions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272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28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1B77DEFA-C9D1-514A-95DF-C74BA2E20809}"/>
              </a:ext>
            </a:extLst>
          </p:cNvPr>
          <p:cNvSpPr/>
          <p:nvPr/>
        </p:nvSpPr>
        <p:spPr>
          <a:xfrm>
            <a:off x="792163" y="23796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sv-SE" sz="1200" b="1" dirty="0" err="1"/>
              <a:t>Function</a:t>
            </a:r>
            <a:r>
              <a:rPr lang="sv-SE" sz="1200" b="1" dirty="0"/>
              <a:t> </a:t>
            </a:r>
            <a:r>
              <a:rPr lang="sv-SE" sz="1200" b="1" dirty="0" err="1"/>
              <a:t>Lib</a:t>
            </a:r>
            <a:r>
              <a:rPr lang="sv-SE" sz="1200" b="1" dirty="0"/>
              <a:t>: MC</a:t>
            </a:r>
          </a:p>
          <a:p>
            <a:r>
              <a:rPr lang="sv-SE" sz="1200" dirty="0"/>
              <a:t>1. </a:t>
            </a:r>
            <a:r>
              <a:rPr lang="sv-SE" sz="1200" dirty="0" err="1"/>
              <a:t>retvalue</a:t>
            </a:r>
            <a:r>
              <a:rPr lang="sv-SE" sz="1200" dirty="0"/>
              <a:t> := </a:t>
            </a:r>
            <a:r>
              <a:rPr lang="sv-SE" sz="1200" b="1" dirty="0" err="1"/>
              <a:t>mc_move_abs</a:t>
            </a:r>
            <a:r>
              <a:rPr lang="sv-SE" sz="1200" dirty="0"/>
              <a:t>(&lt;</a:t>
            </a:r>
            <a:r>
              <a:rPr lang="sv-SE" sz="1200" dirty="0" err="1"/>
              <a:t>axIndex</a:t>
            </a:r>
            <a:r>
              <a:rPr lang="sv-SE" sz="1200" dirty="0"/>
              <a:t>&gt;, &lt;</a:t>
            </a:r>
            <a:r>
              <a:rPr lang="sv-SE" sz="1200" dirty="0" err="1"/>
              <a:t>execute</a:t>
            </a:r>
            <a:r>
              <a:rPr lang="sv-SE" sz="1200" dirty="0"/>
              <a:t>&gt;, &lt;</a:t>
            </a:r>
            <a:r>
              <a:rPr lang="sv-SE" sz="1200" dirty="0" err="1"/>
              <a:t>pos</a:t>
            </a:r>
            <a:r>
              <a:rPr lang="sv-SE" sz="1200" dirty="0"/>
              <a:t>&gt;, &lt;</a:t>
            </a:r>
            <a:r>
              <a:rPr lang="sv-SE" sz="1200" dirty="0" err="1"/>
              <a:t>vel</a:t>
            </a:r>
            <a:r>
              <a:rPr lang="sv-SE" sz="1200" dirty="0"/>
              <a:t>&gt;, &lt;</a:t>
            </a:r>
            <a:r>
              <a:rPr lang="sv-SE" sz="1200" dirty="0" err="1"/>
              <a:t>acc</a:t>
            </a:r>
            <a:r>
              <a:rPr lang="sv-SE" sz="1200" dirty="0"/>
              <a:t>&gt;, &lt;dec&gt;); 		Absolute motion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axis</a:t>
            </a:r>
            <a:r>
              <a:rPr lang="sv-SE" sz="1200" dirty="0"/>
              <a:t>.</a:t>
            </a:r>
          </a:p>
          <a:p>
            <a:r>
              <a:rPr lang="sv-SE" sz="1200" dirty="0"/>
              <a:t>      										Motion is </a:t>
            </a:r>
            <a:r>
              <a:rPr lang="sv-SE" sz="1200" dirty="0" err="1"/>
              <a:t>triggerd</a:t>
            </a:r>
            <a:r>
              <a:rPr lang="sv-SE" sz="1200" dirty="0"/>
              <a:t> </a:t>
            </a:r>
            <a:r>
              <a:rPr lang="sv-SE" sz="1200" dirty="0" err="1"/>
              <a:t>with</a:t>
            </a:r>
            <a:r>
              <a:rPr lang="sv-SE" sz="1200" dirty="0"/>
              <a:t> a positive </a:t>
            </a:r>
            <a:r>
              <a:rPr lang="sv-SE" sz="1200" dirty="0" err="1"/>
              <a:t>edge</a:t>
            </a:r>
            <a:r>
              <a:rPr lang="sv-SE" sz="1200" dirty="0"/>
              <a:t> on &lt;</a:t>
            </a:r>
            <a:r>
              <a:rPr lang="sv-SE" sz="1200" dirty="0" err="1"/>
              <a:t>execute</a:t>
            </a:r>
            <a:r>
              <a:rPr lang="sv-SE" sz="1200" dirty="0"/>
              <a:t>&gt; input.</a:t>
            </a:r>
          </a:p>
          <a:p>
            <a:r>
              <a:rPr lang="sv-SE" sz="1200" dirty="0"/>
              <a:t>     										</a:t>
            </a:r>
            <a:r>
              <a:rPr lang="sv-SE" sz="1200" dirty="0" err="1"/>
              <a:t>returns</a:t>
            </a:r>
            <a:r>
              <a:rPr lang="sv-SE" sz="1200" dirty="0"/>
              <a:t> 0 </a:t>
            </a:r>
            <a:r>
              <a:rPr lang="sv-SE" sz="1200" dirty="0" err="1"/>
              <a:t>if</a:t>
            </a:r>
            <a:r>
              <a:rPr lang="sv-SE" sz="1200" dirty="0"/>
              <a:t> </a:t>
            </a:r>
            <a:r>
              <a:rPr lang="sv-SE" sz="1200" dirty="0" err="1"/>
              <a:t>success</a:t>
            </a:r>
            <a:r>
              <a:rPr lang="sv-SE" sz="1200" dirty="0"/>
              <a:t> or </a:t>
            </a:r>
            <a:r>
              <a:rPr lang="sv-SE" sz="1200" dirty="0" err="1"/>
              <a:t>error</a:t>
            </a:r>
            <a:r>
              <a:rPr lang="sv-SE" sz="1200" dirty="0"/>
              <a:t> </a:t>
            </a:r>
            <a:r>
              <a:rPr lang="sv-SE" sz="1200" dirty="0" err="1"/>
              <a:t>code</a:t>
            </a:r>
            <a:r>
              <a:rPr lang="sv-SE" sz="1200" dirty="0"/>
              <a:t>.</a:t>
            </a:r>
          </a:p>
          <a:p>
            <a:r>
              <a:rPr lang="sv-SE" sz="1200" dirty="0"/>
              <a:t>      </a:t>
            </a:r>
          </a:p>
          <a:p>
            <a:r>
              <a:rPr lang="sv-SE" sz="1200" dirty="0"/>
              <a:t>2. </a:t>
            </a:r>
            <a:r>
              <a:rPr lang="sv-SE" sz="1200" dirty="0" err="1"/>
              <a:t>retvalue</a:t>
            </a:r>
            <a:r>
              <a:rPr lang="sv-SE" sz="1200" dirty="0"/>
              <a:t> := </a:t>
            </a:r>
            <a:r>
              <a:rPr lang="sv-SE" sz="1200" b="1" dirty="0" err="1"/>
              <a:t>mc_move_rel</a:t>
            </a:r>
            <a:r>
              <a:rPr lang="sv-SE" sz="1200" dirty="0"/>
              <a:t>(&lt;</a:t>
            </a:r>
            <a:r>
              <a:rPr lang="sv-SE" sz="1200" dirty="0" err="1"/>
              <a:t>axIndex</a:t>
            </a:r>
            <a:r>
              <a:rPr lang="sv-SE" sz="1200" dirty="0"/>
              <a:t>&gt;, &lt;</a:t>
            </a:r>
            <a:r>
              <a:rPr lang="sv-SE" sz="1200" dirty="0" err="1"/>
              <a:t>execute</a:t>
            </a:r>
            <a:r>
              <a:rPr lang="sv-SE" sz="1200" dirty="0"/>
              <a:t>&gt;, &lt;</a:t>
            </a:r>
            <a:r>
              <a:rPr lang="sv-SE" sz="1200" dirty="0" err="1"/>
              <a:t>pos</a:t>
            </a:r>
            <a:r>
              <a:rPr lang="sv-SE" sz="1200" dirty="0"/>
              <a:t>&gt;, &lt;</a:t>
            </a:r>
            <a:r>
              <a:rPr lang="sv-SE" sz="1200" dirty="0" err="1"/>
              <a:t>vel</a:t>
            </a:r>
            <a:r>
              <a:rPr lang="sv-SE" sz="1200" dirty="0"/>
              <a:t>&gt;, &lt;</a:t>
            </a:r>
            <a:r>
              <a:rPr lang="sv-SE" sz="1200" dirty="0" err="1"/>
              <a:t>acc</a:t>
            </a:r>
            <a:r>
              <a:rPr lang="sv-SE" sz="1200" dirty="0"/>
              <a:t>&gt;, &lt;dec&gt;);	 	Relative motion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axis</a:t>
            </a:r>
            <a:r>
              <a:rPr lang="sv-SE" sz="1200" dirty="0"/>
              <a:t> &lt;</a:t>
            </a:r>
            <a:r>
              <a:rPr lang="sv-SE" sz="1200" dirty="0" err="1"/>
              <a:t>axIndex</a:t>
            </a:r>
            <a:r>
              <a:rPr lang="sv-SE" sz="1200" dirty="0"/>
              <a:t>&gt;.</a:t>
            </a:r>
          </a:p>
          <a:p>
            <a:r>
              <a:rPr lang="sv-SE" sz="1200" dirty="0"/>
              <a:t>      										Motion is </a:t>
            </a:r>
            <a:r>
              <a:rPr lang="sv-SE" sz="1200" dirty="0" err="1"/>
              <a:t>triggerd</a:t>
            </a:r>
            <a:r>
              <a:rPr lang="sv-SE" sz="1200" dirty="0"/>
              <a:t> </a:t>
            </a:r>
            <a:r>
              <a:rPr lang="sv-SE" sz="1200" dirty="0" err="1"/>
              <a:t>with</a:t>
            </a:r>
            <a:r>
              <a:rPr lang="sv-SE" sz="1200" dirty="0"/>
              <a:t> a positive </a:t>
            </a:r>
            <a:r>
              <a:rPr lang="sv-SE" sz="1200" dirty="0" err="1"/>
              <a:t>edge</a:t>
            </a:r>
            <a:r>
              <a:rPr lang="sv-SE" sz="1200" dirty="0"/>
              <a:t> on &lt;</a:t>
            </a:r>
            <a:r>
              <a:rPr lang="sv-SE" sz="1200" dirty="0" err="1"/>
              <a:t>execute</a:t>
            </a:r>
            <a:r>
              <a:rPr lang="sv-SE" sz="1200" dirty="0"/>
              <a:t>&gt; input.</a:t>
            </a:r>
          </a:p>
          <a:p>
            <a:r>
              <a:rPr lang="sv-SE" sz="1200" dirty="0"/>
              <a:t>      										</a:t>
            </a:r>
            <a:r>
              <a:rPr lang="sv-SE" sz="1200" dirty="0" err="1"/>
              <a:t>returns</a:t>
            </a:r>
            <a:r>
              <a:rPr lang="sv-SE" sz="1200" dirty="0"/>
              <a:t> 0 </a:t>
            </a:r>
            <a:r>
              <a:rPr lang="sv-SE" sz="1200" dirty="0" err="1"/>
              <a:t>if</a:t>
            </a:r>
            <a:r>
              <a:rPr lang="sv-SE" sz="1200" dirty="0"/>
              <a:t> </a:t>
            </a:r>
            <a:r>
              <a:rPr lang="sv-SE" sz="1200" dirty="0" err="1"/>
              <a:t>success</a:t>
            </a:r>
            <a:r>
              <a:rPr lang="sv-SE" sz="1200" dirty="0"/>
              <a:t> or </a:t>
            </a:r>
            <a:r>
              <a:rPr lang="sv-SE" sz="1200" dirty="0" err="1"/>
              <a:t>error</a:t>
            </a:r>
            <a:r>
              <a:rPr lang="sv-SE" sz="1200" dirty="0"/>
              <a:t> </a:t>
            </a:r>
            <a:r>
              <a:rPr lang="sv-SE" sz="1200" dirty="0" err="1"/>
              <a:t>code</a:t>
            </a:r>
            <a:r>
              <a:rPr lang="sv-SE" sz="1200" dirty="0"/>
              <a:t>.</a:t>
            </a:r>
          </a:p>
          <a:p>
            <a:r>
              <a:rPr lang="sv-SE" sz="1200" dirty="0"/>
              <a:t> </a:t>
            </a:r>
          </a:p>
          <a:p>
            <a:r>
              <a:rPr lang="sv-SE" sz="1200" dirty="0"/>
              <a:t>3. </a:t>
            </a:r>
            <a:r>
              <a:rPr lang="sv-SE" sz="1200" dirty="0" err="1"/>
              <a:t>retvalue</a:t>
            </a:r>
            <a:r>
              <a:rPr lang="sv-SE" sz="1200" dirty="0"/>
              <a:t> := </a:t>
            </a:r>
            <a:r>
              <a:rPr lang="sv-SE" sz="1200" b="1" dirty="0" err="1"/>
              <a:t>mc_move_vel</a:t>
            </a:r>
            <a:r>
              <a:rPr lang="sv-SE" sz="1200" dirty="0"/>
              <a:t>(&lt;</a:t>
            </a:r>
            <a:r>
              <a:rPr lang="sv-SE" sz="1200" dirty="0" err="1"/>
              <a:t>axIndex</a:t>
            </a:r>
            <a:r>
              <a:rPr lang="sv-SE" sz="1200" dirty="0"/>
              <a:t>&gt;, &lt;</a:t>
            </a:r>
            <a:r>
              <a:rPr lang="sv-SE" sz="1200" dirty="0" err="1"/>
              <a:t>execute</a:t>
            </a:r>
            <a:r>
              <a:rPr lang="sv-SE" sz="1200" dirty="0"/>
              <a:t>&gt;, &lt;</a:t>
            </a:r>
            <a:r>
              <a:rPr lang="sv-SE" sz="1200" dirty="0" err="1"/>
              <a:t>vel</a:t>
            </a:r>
            <a:r>
              <a:rPr lang="sv-SE" sz="1200" dirty="0"/>
              <a:t>&gt;, &lt;</a:t>
            </a:r>
            <a:r>
              <a:rPr lang="sv-SE" sz="1200" dirty="0" err="1"/>
              <a:t>acc</a:t>
            </a:r>
            <a:r>
              <a:rPr lang="sv-SE" sz="1200" dirty="0"/>
              <a:t>&gt;, &lt;dec&gt;);     		</a:t>
            </a:r>
            <a:r>
              <a:rPr lang="sv-SE" sz="1200" dirty="0" err="1"/>
              <a:t>Constant</a:t>
            </a:r>
            <a:r>
              <a:rPr lang="sv-SE" sz="1200" dirty="0"/>
              <a:t> </a:t>
            </a:r>
            <a:r>
              <a:rPr lang="sv-SE" sz="1200" dirty="0" err="1"/>
              <a:t>velocity</a:t>
            </a:r>
            <a:r>
              <a:rPr lang="sv-SE" sz="1200" dirty="0"/>
              <a:t> motion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axis</a:t>
            </a:r>
            <a:r>
              <a:rPr lang="sv-SE" sz="1200" dirty="0"/>
              <a:t> &lt;</a:t>
            </a:r>
            <a:r>
              <a:rPr lang="sv-SE" sz="1200" dirty="0" err="1"/>
              <a:t>axIndex</a:t>
            </a:r>
            <a:r>
              <a:rPr lang="sv-SE" sz="1200" dirty="0"/>
              <a:t>&gt;.</a:t>
            </a:r>
          </a:p>
          <a:p>
            <a:r>
              <a:rPr lang="sv-SE" sz="1200" dirty="0"/>
              <a:t>      	</a:t>
            </a:r>
            <a:r>
              <a:rPr lang="sv-SE" sz="1200" b="1" dirty="0"/>
              <a:t>									Motion is </a:t>
            </a:r>
            <a:r>
              <a:rPr lang="sv-SE" sz="1200" b="1" dirty="0" err="1"/>
              <a:t>triggerd</a:t>
            </a:r>
            <a:r>
              <a:rPr lang="sv-SE" sz="1200" b="1" dirty="0"/>
              <a:t> </a:t>
            </a:r>
            <a:r>
              <a:rPr lang="sv-SE" sz="1200" b="1" dirty="0" err="1"/>
              <a:t>with</a:t>
            </a:r>
            <a:r>
              <a:rPr lang="sv-SE" sz="1200" b="1" dirty="0"/>
              <a:t> a positive </a:t>
            </a:r>
            <a:r>
              <a:rPr lang="sv-SE" sz="1200" b="1" dirty="0" err="1"/>
              <a:t>edge</a:t>
            </a:r>
            <a:r>
              <a:rPr lang="sv-SE" sz="1200" b="1" dirty="0"/>
              <a:t> on &lt;</a:t>
            </a:r>
            <a:r>
              <a:rPr lang="sv-SE" sz="1200" b="1" dirty="0" err="1"/>
              <a:t>execute</a:t>
            </a:r>
            <a:r>
              <a:rPr lang="sv-SE" sz="1200" b="1" dirty="0"/>
              <a:t>&gt; input.</a:t>
            </a:r>
          </a:p>
          <a:p>
            <a:r>
              <a:rPr lang="sv-SE" sz="1200" b="1" dirty="0"/>
              <a:t>      	</a:t>
            </a:r>
            <a:r>
              <a:rPr lang="sv-SE" sz="1200" dirty="0"/>
              <a:t>									</a:t>
            </a:r>
            <a:r>
              <a:rPr lang="sv-SE" sz="1200" dirty="0" err="1"/>
              <a:t>returns</a:t>
            </a:r>
            <a:r>
              <a:rPr lang="sv-SE" sz="1200" dirty="0"/>
              <a:t> 0 </a:t>
            </a:r>
            <a:r>
              <a:rPr lang="sv-SE" sz="1200" dirty="0" err="1"/>
              <a:t>if</a:t>
            </a:r>
            <a:r>
              <a:rPr lang="sv-SE" sz="1200" dirty="0"/>
              <a:t> </a:t>
            </a:r>
            <a:r>
              <a:rPr lang="sv-SE" sz="1200" dirty="0" err="1"/>
              <a:t>success</a:t>
            </a:r>
            <a:r>
              <a:rPr lang="sv-SE" sz="1200" dirty="0"/>
              <a:t> or </a:t>
            </a:r>
            <a:r>
              <a:rPr lang="sv-SE" sz="1200" dirty="0" err="1"/>
              <a:t>error</a:t>
            </a:r>
            <a:r>
              <a:rPr lang="sv-SE" sz="1200" dirty="0"/>
              <a:t> </a:t>
            </a:r>
            <a:r>
              <a:rPr lang="sv-SE" sz="1200" dirty="0" err="1"/>
              <a:t>code</a:t>
            </a:r>
            <a:r>
              <a:rPr lang="sv-SE" sz="1200" dirty="0"/>
              <a:t>.</a:t>
            </a:r>
          </a:p>
          <a:p>
            <a:r>
              <a:rPr lang="sv-SE" sz="1200" dirty="0"/>
              <a:t> </a:t>
            </a:r>
          </a:p>
          <a:p>
            <a:r>
              <a:rPr lang="sv-SE" sz="1200" dirty="0"/>
              <a:t>4. </a:t>
            </a:r>
            <a:r>
              <a:rPr lang="sv-SE" sz="1200" dirty="0" err="1"/>
              <a:t>retvalue</a:t>
            </a:r>
            <a:r>
              <a:rPr lang="sv-SE" sz="1200" dirty="0"/>
              <a:t> := </a:t>
            </a:r>
            <a:r>
              <a:rPr lang="sv-SE" sz="1200" b="1" dirty="0" err="1"/>
              <a:t>mc_home</a:t>
            </a:r>
            <a:r>
              <a:rPr lang="sv-SE" sz="1200" dirty="0"/>
              <a:t>(&lt;</a:t>
            </a:r>
            <a:r>
              <a:rPr lang="sv-SE" sz="1200" dirty="0" err="1"/>
              <a:t>axIndex</a:t>
            </a:r>
            <a:r>
              <a:rPr lang="sv-SE" sz="1200" dirty="0"/>
              <a:t>&gt;, &lt;</a:t>
            </a:r>
            <a:r>
              <a:rPr lang="sv-SE" sz="1200" dirty="0" err="1"/>
              <a:t>execute</a:t>
            </a:r>
            <a:r>
              <a:rPr lang="sv-SE" sz="1200" dirty="0"/>
              <a:t>&gt;, &lt;</a:t>
            </a:r>
            <a:r>
              <a:rPr lang="sv-SE" sz="1200" dirty="0" err="1"/>
              <a:t>seqId</a:t>
            </a:r>
            <a:r>
              <a:rPr lang="sv-SE" sz="1200" dirty="0"/>
              <a:t>&gt;, &lt;</a:t>
            </a:r>
            <a:r>
              <a:rPr lang="sv-SE" sz="1200" dirty="0" err="1"/>
              <a:t>velTwoardsCam</a:t>
            </a:r>
            <a:r>
              <a:rPr lang="sv-SE" sz="1200" dirty="0"/>
              <a:t>&gt;, &lt;</a:t>
            </a:r>
            <a:r>
              <a:rPr lang="sv-SE" sz="1200" dirty="0" err="1"/>
              <a:t>velOffCam</a:t>
            </a:r>
            <a:r>
              <a:rPr lang="sv-SE" sz="1200" dirty="0"/>
              <a:t>&gt;);	</a:t>
            </a:r>
            <a:r>
              <a:rPr lang="sv-SE" sz="1200" dirty="0" err="1"/>
              <a:t>Perform</a:t>
            </a:r>
            <a:r>
              <a:rPr lang="sv-SE" sz="1200" dirty="0"/>
              <a:t> a </a:t>
            </a:r>
            <a:r>
              <a:rPr lang="sv-SE" sz="1200" dirty="0" err="1"/>
              <a:t>homing</a:t>
            </a:r>
            <a:r>
              <a:rPr lang="sv-SE" sz="1200" dirty="0"/>
              <a:t> </a:t>
            </a:r>
            <a:r>
              <a:rPr lang="sv-SE" sz="1200" dirty="0" err="1"/>
              <a:t>sequence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axis</a:t>
            </a:r>
            <a:r>
              <a:rPr lang="sv-SE" sz="1200" dirty="0"/>
              <a:t> &lt;</a:t>
            </a:r>
            <a:r>
              <a:rPr lang="sv-SE" sz="1200" dirty="0" err="1"/>
              <a:t>axIndex</a:t>
            </a:r>
            <a:r>
              <a:rPr lang="sv-SE" sz="1200" dirty="0"/>
              <a:t>&gt;.</a:t>
            </a:r>
          </a:p>
          <a:p>
            <a:r>
              <a:rPr lang="sv-SE" sz="1200" dirty="0"/>
              <a:t>      										Motion is </a:t>
            </a:r>
            <a:r>
              <a:rPr lang="sv-SE" sz="1200" dirty="0" err="1"/>
              <a:t>triggerd</a:t>
            </a:r>
            <a:r>
              <a:rPr lang="sv-SE" sz="1200" dirty="0"/>
              <a:t> </a:t>
            </a:r>
            <a:r>
              <a:rPr lang="sv-SE" sz="1200" dirty="0" err="1"/>
              <a:t>with</a:t>
            </a:r>
            <a:r>
              <a:rPr lang="sv-SE" sz="1200" dirty="0"/>
              <a:t> a positive </a:t>
            </a:r>
            <a:r>
              <a:rPr lang="sv-SE" sz="1200" dirty="0" err="1"/>
              <a:t>edge</a:t>
            </a:r>
            <a:r>
              <a:rPr lang="sv-SE" sz="1200" dirty="0"/>
              <a:t> on &lt;</a:t>
            </a:r>
            <a:r>
              <a:rPr lang="sv-SE" sz="1200" dirty="0" err="1"/>
              <a:t>execute</a:t>
            </a:r>
            <a:r>
              <a:rPr lang="sv-SE" sz="1200" dirty="0"/>
              <a:t>&gt; input.</a:t>
            </a:r>
          </a:p>
          <a:p>
            <a:r>
              <a:rPr lang="sv-SE" sz="1200" dirty="0"/>
              <a:t>      										</a:t>
            </a:r>
            <a:r>
              <a:rPr lang="sv-SE" sz="1200" dirty="0" err="1"/>
              <a:t>returns</a:t>
            </a:r>
            <a:r>
              <a:rPr lang="sv-SE" sz="1200" dirty="0"/>
              <a:t> 0 </a:t>
            </a:r>
            <a:r>
              <a:rPr lang="sv-SE" sz="1200" dirty="0" err="1"/>
              <a:t>if</a:t>
            </a:r>
            <a:r>
              <a:rPr lang="sv-SE" sz="1200" dirty="0"/>
              <a:t> </a:t>
            </a:r>
            <a:r>
              <a:rPr lang="sv-SE" sz="1200" dirty="0" err="1"/>
              <a:t>success</a:t>
            </a:r>
            <a:r>
              <a:rPr lang="sv-SE" sz="1200" dirty="0"/>
              <a:t> or </a:t>
            </a:r>
            <a:r>
              <a:rPr lang="sv-SE" sz="1200" dirty="0" err="1"/>
              <a:t>error</a:t>
            </a:r>
            <a:r>
              <a:rPr lang="sv-SE" sz="1200" dirty="0"/>
              <a:t> </a:t>
            </a:r>
            <a:r>
              <a:rPr lang="sv-SE" sz="1200" dirty="0" err="1"/>
              <a:t>code</a:t>
            </a:r>
            <a:r>
              <a:rPr lang="sv-SE" sz="1200" dirty="0"/>
              <a:t>.</a:t>
            </a:r>
          </a:p>
          <a:p>
            <a:r>
              <a:rPr lang="sv-SE" sz="1200" dirty="0"/>
              <a:t> </a:t>
            </a:r>
          </a:p>
          <a:p>
            <a:r>
              <a:rPr lang="sv-SE" sz="1200" dirty="0"/>
              <a:t>5. </a:t>
            </a:r>
            <a:r>
              <a:rPr lang="sv-SE" sz="1200" dirty="0" err="1"/>
              <a:t>retvalue</a:t>
            </a:r>
            <a:r>
              <a:rPr lang="sv-SE" sz="1200" dirty="0"/>
              <a:t> := </a:t>
            </a:r>
            <a:r>
              <a:rPr lang="sv-SE" sz="1200" b="1" dirty="0" err="1"/>
              <a:t>mc_halt</a:t>
            </a:r>
            <a:r>
              <a:rPr lang="sv-SE" sz="1200" dirty="0"/>
              <a:t>(&lt;</a:t>
            </a:r>
            <a:r>
              <a:rPr lang="sv-SE" sz="1200" dirty="0" err="1"/>
              <a:t>axIndex</a:t>
            </a:r>
            <a:r>
              <a:rPr lang="sv-SE" sz="1200" dirty="0"/>
              <a:t>&gt;, &lt;</a:t>
            </a:r>
            <a:r>
              <a:rPr lang="sv-SE" sz="1200" dirty="0" err="1"/>
              <a:t>execute</a:t>
            </a:r>
            <a:r>
              <a:rPr lang="sv-SE" sz="1200" dirty="0"/>
              <a:t>&gt;);      					Stop motion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axis</a:t>
            </a:r>
            <a:r>
              <a:rPr lang="sv-SE" sz="1200" dirty="0"/>
              <a:t> &lt;</a:t>
            </a:r>
            <a:r>
              <a:rPr lang="sv-SE" sz="1200" dirty="0" err="1"/>
              <a:t>axIndex</a:t>
            </a:r>
            <a:r>
              <a:rPr lang="sv-SE" sz="1200" dirty="0"/>
              <a:t>&gt;.</a:t>
            </a:r>
          </a:p>
          <a:p>
            <a:r>
              <a:rPr lang="sv-SE" sz="1200" dirty="0"/>
              <a:t>      										</a:t>
            </a:r>
            <a:r>
              <a:rPr lang="sv-SE" sz="1200" dirty="0" err="1"/>
              <a:t>returns</a:t>
            </a:r>
            <a:r>
              <a:rPr lang="sv-SE" sz="1200" dirty="0"/>
              <a:t> 0 </a:t>
            </a:r>
            <a:r>
              <a:rPr lang="sv-SE" sz="1200" dirty="0" err="1"/>
              <a:t>if</a:t>
            </a:r>
            <a:r>
              <a:rPr lang="sv-SE" sz="1200" dirty="0"/>
              <a:t> </a:t>
            </a:r>
            <a:r>
              <a:rPr lang="sv-SE" sz="1200" dirty="0" err="1"/>
              <a:t>success</a:t>
            </a:r>
            <a:r>
              <a:rPr lang="sv-SE" sz="1200" dirty="0"/>
              <a:t> or </a:t>
            </a:r>
            <a:r>
              <a:rPr lang="sv-SE" sz="1200" dirty="0" err="1"/>
              <a:t>error</a:t>
            </a:r>
            <a:r>
              <a:rPr lang="sv-SE" sz="1200" dirty="0"/>
              <a:t> </a:t>
            </a:r>
            <a:r>
              <a:rPr lang="sv-SE" sz="1200" dirty="0" err="1"/>
              <a:t>code</a:t>
            </a:r>
            <a:r>
              <a:rPr lang="sv-SE" sz="1200" dirty="0"/>
              <a:t>.</a:t>
            </a:r>
          </a:p>
          <a:p>
            <a:r>
              <a:rPr lang="sv-SE" sz="1200" dirty="0"/>
              <a:t>      										 </a:t>
            </a:r>
          </a:p>
          <a:p>
            <a:r>
              <a:rPr lang="sv-SE" sz="1200" dirty="0"/>
              <a:t>6. </a:t>
            </a:r>
            <a:r>
              <a:rPr lang="sv-SE" sz="1200" dirty="0" err="1"/>
              <a:t>retvalue</a:t>
            </a:r>
            <a:r>
              <a:rPr lang="sv-SE" sz="1200" dirty="0"/>
              <a:t> := </a:t>
            </a:r>
            <a:r>
              <a:rPr lang="sv-SE" sz="1200" b="1" dirty="0" err="1"/>
              <a:t>mc_power</a:t>
            </a:r>
            <a:r>
              <a:rPr lang="sv-SE" sz="1200" dirty="0"/>
              <a:t>(&lt;</a:t>
            </a:r>
            <a:r>
              <a:rPr lang="sv-SE" sz="1200" dirty="0" err="1"/>
              <a:t>axIndex</a:t>
            </a:r>
            <a:r>
              <a:rPr lang="sv-SE" sz="1200" dirty="0"/>
              <a:t>&gt;, &lt;</a:t>
            </a:r>
            <a:r>
              <a:rPr lang="sv-SE" sz="1200" dirty="0" err="1"/>
              <a:t>enable</a:t>
            </a:r>
            <a:r>
              <a:rPr lang="sv-SE" sz="1200" dirty="0"/>
              <a:t>&gt;);      					</a:t>
            </a:r>
            <a:r>
              <a:rPr lang="sv-SE" sz="1200" dirty="0" err="1"/>
              <a:t>Enable</a:t>
            </a:r>
            <a:r>
              <a:rPr lang="sv-SE" sz="1200" dirty="0"/>
              <a:t> </a:t>
            </a:r>
            <a:r>
              <a:rPr lang="sv-SE" sz="1200" dirty="0" err="1"/>
              <a:t>power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  </a:t>
            </a:r>
            <a:r>
              <a:rPr lang="sv-SE" sz="1200" dirty="0" err="1"/>
              <a:t>axis</a:t>
            </a:r>
            <a:r>
              <a:rPr lang="sv-SE" sz="1200" dirty="0"/>
              <a:t> &lt;</a:t>
            </a:r>
            <a:r>
              <a:rPr lang="sv-SE" sz="1200" dirty="0" err="1"/>
              <a:t>axIndex</a:t>
            </a:r>
            <a:r>
              <a:rPr lang="sv-SE" sz="1200" dirty="0"/>
              <a:t>&gt;.      														</a:t>
            </a:r>
            <a:r>
              <a:rPr lang="sv-SE" sz="1200" dirty="0" err="1"/>
              <a:t>returns</a:t>
            </a:r>
            <a:r>
              <a:rPr lang="sv-SE" sz="1200" dirty="0"/>
              <a:t> 0 </a:t>
            </a:r>
            <a:r>
              <a:rPr lang="sv-SE" sz="1200" dirty="0" err="1"/>
              <a:t>if</a:t>
            </a:r>
            <a:r>
              <a:rPr lang="sv-SE" sz="1200" dirty="0"/>
              <a:t> </a:t>
            </a:r>
            <a:r>
              <a:rPr lang="sv-SE" sz="1200" dirty="0" err="1"/>
              <a:t>success</a:t>
            </a:r>
            <a:r>
              <a:rPr lang="sv-SE" sz="1200" dirty="0"/>
              <a:t> or </a:t>
            </a:r>
            <a:r>
              <a:rPr lang="sv-SE" sz="1200" dirty="0" err="1"/>
              <a:t>error</a:t>
            </a:r>
            <a:r>
              <a:rPr lang="sv-SE" sz="1200" dirty="0"/>
              <a:t> </a:t>
            </a:r>
            <a:r>
              <a:rPr lang="sv-SE" sz="1200" dirty="0" err="1"/>
              <a:t>code</a:t>
            </a:r>
            <a:r>
              <a:rPr lang="sv-SE" sz="1200" dirty="0"/>
              <a:t>.</a:t>
            </a:r>
          </a:p>
          <a:p>
            <a:endParaRPr lang="sv-SE" sz="1200" dirty="0"/>
          </a:p>
          <a:p>
            <a:r>
              <a:rPr lang="sv-SE" sz="1200" dirty="0"/>
              <a:t>7. </a:t>
            </a:r>
            <a:r>
              <a:rPr lang="sv-SE" sz="1200" dirty="0" err="1"/>
              <a:t>retvalue</a:t>
            </a:r>
            <a:r>
              <a:rPr lang="sv-SE" sz="1200" dirty="0"/>
              <a:t> := </a:t>
            </a:r>
            <a:r>
              <a:rPr lang="sv-SE" sz="1200" b="1" dirty="0" err="1"/>
              <a:t>mc_get_busy</a:t>
            </a:r>
            <a:r>
              <a:rPr lang="sv-SE" sz="1200" dirty="0"/>
              <a:t>(&lt; </a:t>
            </a:r>
            <a:r>
              <a:rPr lang="sv-SE" sz="1200" dirty="0" err="1"/>
              <a:t>axIndex</a:t>
            </a:r>
            <a:r>
              <a:rPr lang="sv-SE" sz="1200" dirty="0"/>
              <a:t> &gt;);						</a:t>
            </a:r>
            <a:r>
              <a:rPr lang="sv-SE" sz="1200" dirty="0" err="1"/>
              <a:t>returns</a:t>
            </a:r>
            <a:r>
              <a:rPr lang="sv-SE" sz="1200" dirty="0"/>
              <a:t> </a:t>
            </a:r>
            <a:r>
              <a:rPr lang="sv-SE" sz="1200" dirty="0" err="1"/>
              <a:t>busy</a:t>
            </a:r>
            <a:r>
              <a:rPr lang="sv-SE" sz="1200" dirty="0"/>
              <a:t> </a:t>
            </a:r>
            <a:r>
              <a:rPr lang="sv-SE" sz="1200" dirty="0" err="1"/>
              <a:t>state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axis</a:t>
            </a:r>
            <a:r>
              <a:rPr lang="sv-SE" sz="1200" dirty="0"/>
              <a:t> &lt;</a:t>
            </a:r>
            <a:r>
              <a:rPr lang="sv-SE" sz="1200" dirty="0" err="1"/>
              <a:t>axisindex</a:t>
            </a:r>
            <a:r>
              <a:rPr lang="sv-SE" sz="1200" dirty="0"/>
              <a:t>&gt;</a:t>
            </a:r>
          </a:p>
          <a:p>
            <a:endParaRPr lang="sv-SE" sz="1200" dirty="0"/>
          </a:p>
          <a:p>
            <a:r>
              <a:rPr lang="sv-SE" sz="1200" dirty="0"/>
              <a:t>8. </a:t>
            </a:r>
            <a:r>
              <a:rPr lang="sv-SE" sz="1200" dirty="0" err="1"/>
              <a:t>retvalue</a:t>
            </a:r>
            <a:r>
              <a:rPr lang="sv-SE" sz="1200" dirty="0"/>
              <a:t> := </a:t>
            </a:r>
            <a:r>
              <a:rPr lang="sv-SE" sz="1200" b="1" dirty="0" err="1"/>
              <a:t>mc_get_homed</a:t>
            </a:r>
            <a:r>
              <a:rPr lang="sv-SE" sz="1200" dirty="0"/>
              <a:t>(&lt;</a:t>
            </a:r>
            <a:r>
              <a:rPr lang="sv-SE" sz="1200" dirty="0" err="1"/>
              <a:t>axIndex</a:t>
            </a:r>
            <a:r>
              <a:rPr lang="sv-SE" sz="1200" dirty="0"/>
              <a:t>&gt;);						</a:t>
            </a:r>
            <a:r>
              <a:rPr lang="sv-SE" sz="1200" dirty="0" err="1"/>
              <a:t>returns</a:t>
            </a:r>
            <a:r>
              <a:rPr lang="sv-SE" sz="1200" dirty="0"/>
              <a:t> </a:t>
            </a:r>
            <a:r>
              <a:rPr lang="sv-SE" sz="1200" dirty="0" err="1"/>
              <a:t>homed</a:t>
            </a:r>
            <a:r>
              <a:rPr lang="sv-SE" sz="1200" dirty="0"/>
              <a:t> </a:t>
            </a:r>
            <a:r>
              <a:rPr lang="sv-SE" sz="1200" dirty="0" err="1"/>
              <a:t>state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err="1"/>
              <a:t>axis</a:t>
            </a:r>
            <a:r>
              <a:rPr lang="sv-SE" sz="1200" dirty="0"/>
              <a:t> &lt;</a:t>
            </a:r>
            <a:r>
              <a:rPr lang="sv-SE" sz="1200" dirty="0" err="1"/>
              <a:t>axisindex</a:t>
            </a:r>
            <a:r>
              <a:rPr lang="sv-SE" sz="1200" dirty="0"/>
              <a:t>&gt;</a:t>
            </a:r>
          </a:p>
          <a:p>
            <a:endParaRPr lang="sv-SE" sz="1200" dirty="0"/>
          </a:p>
          <a:p>
            <a:r>
              <a:rPr lang="sv-SE" sz="1200" dirty="0"/>
              <a:t>      										</a:t>
            </a:r>
          </a:p>
          <a:p>
            <a:r>
              <a:rPr lang="sv-SE" sz="1200" dirty="0"/>
              <a:t>9. </a:t>
            </a:r>
            <a:r>
              <a:rPr lang="sv-SE" sz="1200" dirty="0" err="1"/>
              <a:t>retvalue</a:t>
            </a:r>
            <a:r>
              <a:rPr lang="sv-SE" sz="1200" dirty="0"/>
              <a:t> = </a:t>
            </a:r>
            <a:r>
              <a:rPr lang="sv-SE" sz="1200" b="1" dirty="0" err="1"/>
              <a:t>mc_get_err</a:t>
            </a:r>
            <a:r>
              <a:rPr lang="sv-SE" sz="1200" dirty="0"/>
              <a:t>();								</a:t>
            </a:r>
            <a:r>
              <a:rPr lang="sv-SE" sz="1200" dirty="0" err="1"/>
              <a:t>Returns</a:t>
            </a:r>
            <a:r>
              <a:rPr lang="sv-SE" sz="1200" dirty="0"/>
              <a:t> </a:t>
            </a:r>
            <a:r>
              <a:rPr lang="sv-SE" sz="1200" dirty="0" err="1"/>
              <a:t>error</a:t>
            </a:r>
            <a:r>
              <a:rPr lang="sv-SE" sz="1200" dirty="0"/>
              <a:t> </a:t>
            </a:r>
            <a:r>
              <a:rPr lang="sv-SE" sz="1200" dirty="0" err="1"/>
              <a:t>code</a:t>
            </a:r>
            <a:r>
              <a:rPr lang="sv-SE" sz="1200" dirty="0"/>
              <a:t> for last </a:t>
            </a:r>
            <a:r>
              <a:rPr lang="sv-SE" sz="1200" dirty="0" err="1"/>
              <a:t>lib</a:t>
            </a:r>
            <a:r>
              <a:rPr lang="sv-SE" sz="1200" dirty="0"/>
              <a:t> call.</a:t>
            </a:r>
          </a:p>
          <a:p>
            <a:endParaRPr lang="sv-SE" sz="1200" dirty="0"/>
          </a:p>
          <a:p>
            <a:endParaRPr lang="sv-SE" sz="1200" dirty="0"/>
          </a:p>
          <a:p>
            <a:r>
              <a:rPr lang="sv-SE" sz="1200" b="1" i="1" dirty="0" err="1"/>
              <a:t>Example</a:t>
            </a:r>
            <a:r>
              <a:rPr lang="sv-SE" sz="1200" b="1" i="1" dirty="0"/>
              <a:t>: </a:t>
            </a:r>
          </a:p>
          <a:p>
            <a:endParaRPr lang="sv-SE" sz="1200" b="1" i="1" dirty="0"/>
          </a:p>
          <a:p>
            <a:r>
              <a:rPr lang="sv-SE" sz="1200" i="1" dirty="0" err="1"/>
              <a:t>retvalue</a:t>
            </a:r>
            <a:r>
              <a:rPr lang="sv-SE" sz="1200" i="1" dirty="0"/>
              <a:t>:=</a:t>
            </a:r>
            <a:r>
              <a:rPr lang="sv-SE" sz="1200" b="1" i="1" dirty="0" err="1"/>
              <a:t>mc_power</a:t>
            </a:r>
            <a:r>
              <a:rPr lang="sv-SE" sz="1200" i="1" dirty="0"/>
              <a:t>(2,1);  # Set </a:t>
            </a:r>
            <a:r>
              <a:rPr lang="sv-SE" sz="1200" i="1" dirty="0" err="1"/>
              <a:t>power</a:t>
            </a:r>
            <a:r>
              <a:rPr lang="sv-SE" sz="1200" i="1" dirty="0"/>
              <a:t> on </a:t>
            </a:r>
            <a:r>
              <a:rPr lang="sv-SE" sz="1200" i="1" dirty="0" err="1"/>
              <a:t>amplifier</a:t>
            </a:r>
            <a:r>
              <a:rPr lang="sv-SE" sz="1200" i="1" dirty="0"/>
              <a:t> </a:t>
            </a:r>
            <a:r>
              <a:rPr lang="sv-SE" sz="1200" i="1" dirty="0" err="1"/>
              <a:t>of</a:t>
            </a:r>
            <a:r>
              <a:rPr lang="sv-SE" sz="1200" i="1" dirty="0"/>
              <a:t> </a:t>
            </a:r>
            <a:r>
              <a:rPr lang="sv-SE" sz="1200" i="1" dirty="0" err="1"/>
              <a:t>axis</a:t>
            </a:r>
            <a:r>
              <a:rPr lang="sv-SE" sz="1200" i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269189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PLCs: General ECMC commands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272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29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1B77DEFA-C9D1-514A-95DF-C74BA2E20809}"/>
              </a:ext>
            </a:extLst>
          </p:cNvPr>
          <p:cNvSpPr/>
          <p:nvPr/>
        </p:nvSpPr>
        <p:spPr>
          <a:xfrm>
            <a:off x="792163" y="23796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endParaRPr lang="sv-SE" sz="1400" dirty="0"/>
          </a:p>
          <a:p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b="1" dirty="0" err="1"/>
              <a:t>Create</a:t>
            </a:r>
            <a:r>
              <a:rPr lang="sv-SE" sz="1800" b="1" dirty="0"/>
              <a:t> a new PLC:</a:t>
            </a:r>
          </a:p>
          <a:p>
            <a:endParaRPr lang="sv-SE" sz="1600" dirty="0"/>
          </a:p>
          <a:p>
            <a:r>
              <a:rPr lang="sv-SE" sz="1600" i="1" dirty="0"/>
              <a:t>	"</a:t>
            </a:r>
            <a:r>
              <a:rPr lang="sv-SE" sz="1600" i="1" dirty="0" err="1"/>
              <a:t>Cfg.CreatePLC</a:t>
            </a:r>
            <a:r>
              <a:rPr lang="sv-SE" sz="1600" i="1" dirty="0"/>
              <a:t>(&lt;</a:t>
            </a:r>
            <a:r>
              <a:rPr lang="sv-SE" sz="1600" i="1" dirty="0" err="1"/>
              <a:t>plcindex</a:t>
            </a:r>
            <a:r>
              <a:rPr lang="sv-SE" sz="1600" i="1" dirty="0"/>
              <a:t>&gt;,&lt;</a:t>
            </a:r>
            <a:r>
              <a:rPr lang="sv-SE" sz="1600" i="1" dirty="0" err="1"/>
              <a:t>rate_ms</a:t>
            </a:r>
            <a:r>
              <a:rPr lang="sv-SE" sz="1600" i="1" dirty="0"/>
              <a:t>&gt;)”</a:t>
            </a:r>
          </a:p>
          <a:p>
            <a:endParaRPr lang="sv-SE" sz="1600" i="1" dirty="0"/>
          </a:p>
          <a:p>
            <a:endParaRPr lang="sv-SE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b="1" dirty="0" err="1"/>
              <a:t>Load</a:t>
            </a:r>
            <a:r>
              <a:rPr lang="sv-SE" sz="1800" b="1" dirty="0"/>
              <a:t> PLC </a:t>
            </a:r>
            <a:r>
              <a:rPr lang="sv-SE" sz="1800" b="1" dirty="0" err="1"/>
              <a:t>code</a:t>
            </a:r>
            <a:r>
              <a:rPr lang="sv-SE" sz="1800" b="1" dirty="0"/>
              <a:t> text </a:t>
            </a:r>
            <a:r>
              <a:rPr lang="sv-SE" sz="1800" b="1" dirty="0" err="1"/>
              <a:t>file</a:t>
            </a:r>
            <a:r>
              <a:rPr lang="sv-SE" sz="1800" b="1" dirty="0"/>
              <a:t>  (and </a:t>
            </a:r>
            <a:r>
              <a:rPr lang="sv-SE" sz="1800" b="1" dirty="0" err="1"/>
              <a:t>compile</a:t>
            </a:r>
            <a:r>
              <a:rPr lang="sv-SE" sz="1800" b="1" dirty="0"/>
              <a:t> and </a:t>
            </a:r>
            <a:r>
              <a:rPr lang="sv-SE" sz="1800" b="1" dirty="0" err="1"/>
              <a:t>enable</a:t>
            </a:r>
            <a:r>
              <a:rPr lang="sv-SE" sz="1800" b="1" dirty="0"/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b="1" dirty="0"/>
          </a:p>
          <a:p>
            <a:r>
              <a:rPr lang="sv-SE" sz="1600" i="1" dirty="0"/>
              <a:t>	"</a:t>
            </a:r>
            <a:r>
              <a:rPr lang="sv-SE" sz="1600" i="1" dirty="0" err="1"/>
              <a:t>Cfg.LoadPLCFile</a:t>
            </a:r>
            <a:r>
              <a:rPr lang="sv-SE" sz="1600" i="1" dirty="0"/>
              <a:t>(&lt;</a:t>
            </a:r>
            <a:r>
              <a:rPr lang="sv-SE" sz="1600" i="1" dirty="0" err="1"/>
              <a:t>plcIndex</a:t>
            </a:r>
            <a:r>
              <a:rPr lang="sv-SE" sz="1600" i="1" dirty="0"/>
              <a:t>&gt;,&lt;</a:t>
            </a:r>
            <a:r>
              <a:rPr lang="sv-SE" sz="1600" i="1" dirty="0" err="1"/>
              <a:t>filename</a:t>
            </a:r>
            <a:r>
              <a:rPr lang="sv-SE" sz="1600" i="1" dirty="0"/>
              <a:t>&gt;)"</a:t>
            </a:r>
          </a:p>
          <a:p>
            <a:endParaRPr lang="sv-SE" sz="1000" i="1" dirty="0"/>
          </a:p>
          <a:p>
            <a:endParaRPr lang="sv-SE" sz="1000" dirty="0"/>
          </a:p>
          <a:p>
            <a:endParaRPr lang="sv-S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b="1" dirty="0" err="1"/>
              <a:t>Add</a:t>
            </a:r>
            <a:r>
              <a:rPr lang="sv-SE" sz="1800" b="1" dirty="0"/>
              <a:t> </a:t>
            </a:r>
            <a:r>
              <a:rPr lang="sv-SE" sz="1800" b="1" dirty="0" err="1"/>
              <a:t>code</a:t>
            </a:r>
            <a:r>
              <a:rPr lang="sv-SE" sz="1800" b="1" dirty="0"/>
              <a:t> </a:t>
            </a:r>
            <a:r>
              <a:rPr lang="sv-SE" sz="1800" b="1" dirty="0" err="1"/>
              <a:t>line</a:t>
            </a:r>
            <a:r>
              <a:rPr lang="sv-SE" sz="1800" b="1" dirty="0"/>
              <a:t> by </a:t>
            </a:r>
            <a:r>
              <a:rPr lang="sv-SE" sz="1800" b="1" dirty="0" err="1"/>
              <a:t>line</a:t>
            </a:r>
            <a:r>
              <a:rPr lang="sv-SE" sz="18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b="1" dirty="0"/>
          </a:p>
          <a:p>
            <a:r>
              <a:rPr lang="sv-SE" sz="1600" i="1" dirty="0"/>
              <a:t>	"</a:t>
            </a:r>
            <a:r>
              <a:rPr lang="sv-SE" sz="1600" i="1" dirty="0" err="1"/>
              <a:t>Cfg.AppendPLCExpr</a:t>
            </a:r>
            <a:r>
              <a:rPr lang="sv-SE" sz="1600" i="1" dirty="0"/>
              <a:t>(&lt;</a:t>
            </a:r>
            <a:r>
              <a:rPr lang="sv-SE" sz="1600" i="1" dirty="0" err="1"/>
              <a:t>plcIndex</a:t>
            </a:r>
            <a:r>
              <a:rPr lang="sv-SE" sz="1600" i="1" dirty="0"/>
              <a:t>&gt;)=  &lt;</a:t>
            </a:r>
            <a:r>
              <a:rPr lang="sv-SE" sz="1600" i="1" dirty="0" err="1"/>
              <a:t>code</a:t>
            </a:r>
            <a:r>
              <a:rPr lang="sv-SE" sz="1600" i="1" dirty="0"/>
              <a:t>&gt;”</a:t>
            </a:r>
          </a:p>
          <a:p>
            <a:endParaRPr lang="sv-SE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b="1" dirty="0" err="1"/>
              <a:t>Compile</a:t>
            </a:r>
            <a:r>
              <a:rPr lang="sv-SE" sz="1800" b="1" dirty="0"/>
              <a:t> PLC </a:t>
            </a:r>
            <a:r>
              <a:rPr lang="sv-SE" sz="1800" b="1" dirty="0" err="1"/>
              <a:t>code</a:t>
            </a:r>
            <a:r>
              <a:rPr lang="sv-SE" sz="18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b="1" dirty="0"/>
          </a:p>
          <a:p>
            <a:r>
              <a:rPr lang="sv-SE" sz="1600" i="1" dirty="0"/>
              <a:t>	"</a:t>
            </a:r>
            <a:r>
              <a:rPr lang="sv-SE" sz="1600" i="1" dirty="0" err="1"/>
              <a:t>Cfg.CompilePLC</a:t>
            </a:r>
            <a:r>
              <a:rPr lang="sv-SE" sz="1600" i="1" dirty="0"/>
              <a:t>(&lt;</a:t>
            </a:r>
            <a:r>
              <a:rPr lang="sv-SE" sz="1600" i="1" dirty="0" err="1"/>
              <a:t>plcindex</a:t>
            </a:r>
            <a:r>
              <a:rPr lang="sv-SE" sz="1600" i="1" dirty="0"/>
              <a:t>&gt;)"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800" b="1" dirty="0" err="1"/>
              <a:t>Enable</a:t>
            </a:r>
            <a:r>
              <a:rPr lang="sv-SE" sz="1800" b="1" dirty="0"/>
              <a:t>/</a:t>
            </a:r>
            <a:r>
              <a:rPr lang="sv-SE" sz="1800" b="1" dirty="0" err="1"/>
              <a:t>Disable</a:t>
            </a:r>
            <a:r>
              <a:rPr lang="sv-SE" sz="1800" b="1" dirty="0"/>
              <a:t> PLC: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b="1" dirty="0"/>
          </a:p>
          <a:p>
            <a:r>
              <a:rPr lang="sv-SE" sz="1600" i="1" dirty="0"/>
              <a:t>	"</a:t>
            </a:r>
            <a:r>
              <a:rPr lang="sv-SE" sz="1600" i="1" dirty="0" err="1"/>
              <a:t>Cfg.SetPLCEnable</a:t>
            </a:r>
            <a:r>
              <a:rPr lang="sv-SE" sz="1600" i="1" dirty="0"/>
              <a:t>(&lt;</a:t>
            </a:r>
            <a:r>
              <a:rPr lang="sv-SE" sz="1600" i="1" dirty="0" err="1"/>
              <a:t>plcindex</a:t>
            </a:r>
            <a:r>
              <a:rPr lang="sv-SE" sz="1600" i="1" dirty="0"/>
              <a:t>&gt;,&lt;</a:t>
            </a:r>
            <a:r>
              <a:rPr lang="sv-SE" sz="1600" i="1" dirty="0" err="1"/>
              <a:t>enable</a:t>
            </a:r>
            <a:r>
              <a:rPr lang="sv-SE" sz="1600" i="1" dirty="0"/>
              <a:t>&gt;)"</a:t>
            </a:r>
          </a:p>
          <a:p>
            <a:endParaRPr lang="sv-SE" sz="1600" i="1" dirty="0"/>
          </a:p>
        </p:txBody>
      </p:sp>
    </p:spTree>
    <p:extLst>
      <p:ext uri="{BB962C8B-B14F-4D97-AF65-F5344CB8AC3E}">
        <p14:creationId xmlns:p14="http://schemas.microsoft.com/office/powerpoint/2010/main" val="30272616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640083" y="634446"/>
            <a:ext cx="9993816" cy="1508699"/>
          </a:xfrm>
          <a:prstGeom prst="rect">
            <a:avLst/>
          </a:prstGeom>
          <a:noFill/>
          <a:ln>
            <a:noFill/>
          </a:ln>
        </p:spPr>
        <p:txBody>
          <a:bodyPr lIns="122875" tIns="61439" rIns="122875" bIns="61439" anchor="ctr"/>
          <a:lstStyle/>
          <a:p>
            <a:pPr>
              <a:lnSpc>
                <a:spcPct val="100000"/>
              </a:lnSpc>
            </a:pPr>
            <a:r>
              <a:rPr lang="en-US" sz="4431" dirty="0">
                <a:solidFill>
                  <a:srgbClr val="FFFFFF"/>
                </a:solidFill>
                <a:latin typeface="Calibri"/>
              </a:rPr>
              <a:t>ECMC: </a:t>
            </a:r>
            <a:r>
              <a:rPr lang="en-US" sz="4431" dirty="0">
                <a:solidFill>
                  <a:srgbClr val="00D400"/>
                </a:solidFill>
                <a:latin typeface="Calibri"/>
              </a:rPr>
              <a:t>E</a:t>
            </a:r>
            <a:r>
              <a:rPr lang="en-US" sz="4431" dirty="0">
                <a:solidFill>
                  <a:srgbClr val="FFFFFF"/>
                </a:solidFill>
                <a:latin typeface="Calibri"/>
              </a:rPr>
              <a:t>ther</a:t>
            </a:r>
            <a:r>
              <a:rPr lang="en-US" sz="4431" dirty="0">
                <a:solidFill>
                  <a:srgbClr val="00D400"/>
                </a:solidFill>
                <a:latin typeface="Calibri"/>
              </a:rPr>
              <a:t>C</a:t>
            </a:r>
            <a:r>
              <a:rPr lang="en-US" sz="4431" dirty="0">
                <a:solidFill>
                  <a:srgbClr val="FFFFFF"/>
                </a:solidFill>
                <a:latin typeface="Calibri"/>
              </a:rPr>
              <a:t>AT </a:t>
            </a:r>
            <a:r>
              <a:rPr lang="en-US" sz="4431" dirty="0">
                <a:solidFill>
                  <a:srgbClr val="00D400"/>
                </a:solidFill>
                <a:latin typeface="Calibri"/>
              </a:rPr>
              <a:t>M</a:t>
            </a:r>
            <a:r>
              <a:rPr lang="en-US" sz="4431" dirty="0">
                <a:solidFill>
                  <a:srgbClr val="FFFFFF"/>
                </a:solidFill>
                <a:latin typeface="Calibri"/>
              </a:rPr>
              <a:t>otion </a:t>
            </a:r>
            <a:r>
              <a:rPr lang="en-US" sz="4431" dirty="0">
                <a:solidFill>
                  <a:srgbClr val="00D400"/>
                </a:solidFill>
                <a:latin typeface="Calibri"/>
              </a:rPr>
              <a:t>C</a:t>
            </a:r>
            <a:r>
              <a:rPr lang="en-US" sz="4431" dirty="0">
                <a:solidFill>
                  <a:srgbClr val="FFFFFF"/>
                </a:solidFill>
                <a:latin typeface="Calibri"/>
              </a:rPr>
              <a:t>ontrol</a:t>
            </a:r>
            <a:endParaRPr sz="2994" dirty="0"/>
          </a:p>
        </p:txBody>
      </p:sp>
      <p:sp>
        <p:nvSpPr>
          <p:cNvPr id="389" name="CustomShape 2"/>
          <p:cNvSpPr/>
          <p:nvPr/>
        </p:nvSpPr>
        <p:spPr>
          <a:xfrm>
            <a:off x="640080" y="2084779"/>
            <a:ext cx="12161520" cy="7186405"/>
          </a:xfrm>
          <a:prstGeom prst="rect">
            <a:avLst/>
          </a:prstGeom>
          <a:noFill/>
          <a:ln>
            <a:noFill/>
          </a:ln>
        </p:spPr>
        <p:txBody>
          <a:bodyPr lIns="122875" tIns="61439" rIns="122875" bIns="61439"/>
          <a:lstStyle/>
          <a:p>
            <a:r>
              <a:rPr lang="en-GB" sz="2400" dirty="0">
                <a:solidFill>
                  <a:prstClr val="black"/>
                </a:solidFill>
                <a:latin typeface="Calibri"/>
              </a:rPr>
              <a:t>ECMC is an open source motion control module for EPICS environment:</a:t>
            </a:r>
          </a:p>
          <a:p>
            <a:endParaRPr lang="en-GB" sz="1000" dirty="0">
              <a:solidFill>
                <a:prstClr val="black"/>
              </a:solidFill>
              <a:latin typeface="Calibri"/>
            </a:endParaRPr>
          </a:p>
          <a:p>
            <a:pPr marL="410691" indent="-410691"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General functionalities: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All data accessible in EPICS PVs:</a:t>
            </a:r>
          </a:p>
          <a:p>
            <a:pPr marL="1674910" lvl="2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Motion</a:t>
            </a:r>
          </a:p>
          <a:p>
            <a:pPr marL="1674910" lvl="2" indent="-410691">
              <a:buFont typeface="Lucida Grande"/>
              <a:buChar char="-"/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EtherCAT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  <a:p>
            <a:pPr marL="1674910" lvl="2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ECMC System status</a:t>
            </a:r>
          </a:p>
          <a:p>
            <a:pPr marL="624216" lvl="1"/>
            <a:r>
              <a:rPr lang="en-GB" sz="1800" dirty="0">
                <a:solidFill>
                  <a:prstClr val="black"/>
                </a:solidFill>
                <a:latin typeface="Calibri"/>
              </a:rPr>
              <a:t>=&gt; 	Acquisition and control from EPICS possible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PLC functionalities in ECMC by scriptable language:</a:t>
            </a:r>
          </a:p>
          <a:p>
            <a:pPr marL="1674910" lvl="2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General I/O (Several libs available)</a:t>
            </a:r>
          </a:p>
          <a:p>
            <a:pPr marL="1674910" lvl="2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Motion control possible (motion library)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SDO (Settings in </a:t>
            </a:r>
            <a:r>
              <a:rPr lang="en-GB" sz="1800" dirty="0" err="1">
                <a:solidFill>
                  <a:prstClr val="black"/>
                </a:solidFill>
                <a:latin typeface="Calibri"/>
              </a:rPr>
              <a:t>EtherCAT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slaves)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Oversampling terminals (analogue &lt;=100kHz, digital &lt;=1Mhz)</a:t>
            </a:r>
          </a:p>
          <a:p>
            <a:pPr marL="1034907" lvl="1" indent="-410691">
              <a:buFont typeface="Lucida Grande"/>
              <a:buChar char="-"/>
            </a:pPr>
            <a:endParaRPr lang="en-GB" sz="1800" dirty="0">
              <a:solidFill>
                <a:prstClr val="black"/>
              </a:solidFill>
              <a:latin typeface="Calibri"/>
            </a:endParaRPr>
          </a:p>
          <a:p>
            <a:pPr marL="410691" indent="-410691"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Motion (with EPICS Motor Record support):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Positioning (absolute, relative)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Constant speed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Referencing sequences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Limits, </a:t>
            </a:r>
            <a:r>
              <a:rPr lang="en-GB" sz="1800" dirty="0" err="1">
                <a:solidFill>
                  <a:prstClr val="black"/>
                </a:solidFill>
                <a:latin typeface="Calibri"/>
              </a:rPr>
              <a:t>softlimits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  <a:p>
            <a:pPr marL="1034907" lvl="1" indent="-410691">
              <a:buFont typeface="Lucida Grande"/>
              <a:buChar char="-"/>
            </a:pPr>
            <a:endParaRPr lang="en-GB" sz="1800" dirty="0">
              <a:solidFill>
                <a:prstClr val="black"/>
              </a:solidFill>
              <a:latin typeface="Calibri"/>
            </a:endParaRPr>
          </a:p>
          <a:p>
            <a:pPr marL="410691" indent="-410691">
              <a:buFont typeface="Arial"/>
              <a:buChar char="•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Motion (extension to Motor Record)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Synchronization axis to axis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Synchronisation to external source (timing system)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Motion interlocks</a:t>
            </a:r>
          </a:p>
          <a:p>
            <a:pPr marL="1034907" lvl="1" indent="-410691">
              <a:buFont typeface="Lucida Grande"/>
              <a:buChar char="-"/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Triggering, latching positions</a:t>
            </a:r>
          </a:p>
          <a:p>
            <a:pPr marL="1034907" lvl="1" indent="-410691">
              <a:buFont typeface="Lucida Grande"/>
              <a:buChar char="-"/>
            </a:pPr>
            <a:endParaRPr lang="en-GB" sz="2000" dirty="0">
              <a:solidFill>
                <a:prstClr val="black"/>
              </a:solidFill>
              <a:latin typeface="Calibri"/>
            </a:endParaRPr>
          </a:p>
          <a:p>
            <a:pPr marL="624216" lvl="1"/>
            <a:endParaRPr lang="en-GB" sz="2400" dirty="0"/>
          </a:p>
          <a:p>
            <a:pPr lvl="2">
              <a:buFont typeface="Arial"/>
              <a:buChar char="•"/>
            </a:pPr>
            <a:endParaRPr lang="en-GB" sz="2994" dirty="0"/>
          </a:p>
          <a:p>
            <a:pPr lvl="1">
              <a:buFont typeface="Arial"/>
              <a:buChar char="•"/>
            </a:pPr>
            <a:endParaRPr lang="en-GB" sz="2994" dirty="0"/>
          </a:p>
          <a:p>
            <a:pPr lvl="1">
              <a:buFont typeface="Arial"/>
              <a:buChar char="•"/>
            </a:pPr>
            <a:endParaRPr lang="en-GB" sz="2994" dirty="0"/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sz="2994" dirty="0"/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sz="2994" dirty="0"/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sz="2994" dirty="0"/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sz="2994" dirty="0"/>
          </a:p>
        </p:txBody>
      </p:sp>
      <p:sp>
        <p:nvSpPr>
          <p:cNvPr id="4" name="CustomShape 3"/>
          <p:cNvSpPr/>
          <p:nvPr/>
        </p:nvSpPr>
        <p:spPr>
          <a:xfrm>
            <a:off x="9174312" y="8667205"/>
            <a:ext cx="2986200" cy="481186"/>
          </a:xfrm>
          <a:prstGeom prst="rect">
            <a:avLst/>
          </a:prstGeom>
          <a:noFill/>
          <a:ln>
            <a:noFill/>
          </a:ln>
        </p:spPr>
        <p:txBody>
          <a:bodyPr lIns="122875" tIns="61439" rIns="122875" bIns="61439" anchor="ctr"/>
          <a:lstStyle/>
          <a:p>
            <a:pPr algn="r">
              <a:lnSpc>
                <a:spcPct val="100000"/>
              </a:lnSpc>
            </a:pPr>
            <a:fld id="{4262F43B-3414-4A65-B8DE-ECFFDA432439}" type="slidenum">
              <a:rPr lang="en-US" sz="1677">
                <a:solidFill>
                  <a:srgbClr val="8B8B8B"/>
                </a:solidFill>
                <a:latin typeface="Calibri"/>
              </a:rPr>
              <a:t>3</a:t>
            </a:fld>
            <a:endParaRPr sz="2994" dirty="0"/>
          </a:p>
        </p:txBody>
      </p:sp>
    </p:spTree>
    <p:extLst>
      <p:ext uri="{BB962C8B-B14F-4D97-AF65-F5344CB8AC3E}">
        <p14:creationId xmlns:p14="http://schemas.microsoft.com/office/powerpoint/2010/main" val="4580770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PLCs: Motion Example Code: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272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30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1B77DEFA-C9D1-514A-95DF-C74BA2E20809}"/>
              </a:ext>
            </a:extLst>
          </p:cNvPr>
          <p:cNvSpPr/>
          <p:nvPr/>
        </p:nvSpPr>
        <p:spPr>
          <a:xfrm>
            <a:off x="792163" y="23796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sv-SE" sz="1200" dirty="0" err="1"/>
              <a:t>if</a:t>
            </a:r>
            <a:r>
              <a:rPr lang="sv-SE" sz="1200" dirty="0"/>
              <a:t>(</a:t>
            </a:r>
            <a:r>
              <a:rPr lang="sv-SE" sz="1200" dirty="0" err="1"/>
              <a:t>static.seqStep</a:t>
            </a:r>
            <a:r>
              <a:rPr lang="sv-SE" sz="1200" dirty="0"/>
              <a:t>==1)							 # State 1. </a:t>
            </a:r>
            <a:r>
              <a:rPr lang="sv-SE" sz="1200" dirty="0" err="1"/>
              <a:t>Put</a:t>
            </a:r>
            <a:r>
              <a:rPr lang="sv-SE" sz="1200" dirty="0"/>
              <a:t> </a:t>
            </a:r>
            <a:r>
              <a:rPr lang="sv-SE" sz="1200" dirty="0" err="1"/>
              <a:t>power</a:t>
            </a:r>
            <a:r>
              <a:rPr lang="sv-SE" sz="1200" dirty="0"/>
              <a:t> on </a:t>
            </a:r>
            <a:r>
              <a:rPr lang="sv-SE" sz="1200" dirty="0" err="1"/>
              <a:t>axis</a:t>
            </a:r>
            <a:r>
              <a:rPr lang="sv-SE" sz="1200" dirty="0"/>
              <a:t> (</a:t>
            </a:r>
            <a:r>
              <a:rPr lang="sv-SE" sz="1200" dirty="0" err="1"/>
              <a:t>run</a:t>
            </a:r>
            <a:r>
              <a:rPr lang="sv-SE" sz="1200" dirty="0"/>
              <a:t> </a:t>
            </a:r>
            <a:r>
              <a:rPr lang="sv-SE" sz="1200" dirty="0" err="1"/>
              <a:t>mc_power</a:t>
            </a:r>
            <a:r>
              <a:rPr lang="sv-SE" sz="1200" dirty="0"/>
              <a:t>())</a:t>
            </a:r>
          </a:p>
          <a:p>
            <a:r>
              <a:rPr lang="sv-SE" sz="1200" dirty="0"/>
              <a:t>{</a:t>
            </a:r>
          </a:p>
          <a:p>
            <a:r>
              <a:rPr lang="sv-SE" sz="1200" dirty="0"/>
              <a:t>  </a:t>
            </a:r>
            <a:r>
              <a:rPr lang="sv-SE" sz="1200" dirty="0" err="1"/>
              <a:t>if</a:t>
            </a:r>
            <a:r>
              <a:rPr lang="sv-SE" sz="1200" dirty="0"/>
              <a:t>(not(ax1.error))</a:t>
            </a:r>
          </a:p>
          <a:p>
            <a:r>
              <a:rPr lang="sv-SE" sz="1200" dirty="0"/>
              <a:t>  {</a:t>
            </a:r>
          </a:p>
          <a:p>
            <a:r>
              <a:rPr lang="sv-SE" sz="1200" dirty="0"/>
              <a:t>    </a:t>
            </a:r>
            <a:r>
              <a:rPr lang="sv-SE" sz="1200" dirty="0" err="1"/>
              <a:t>errorCode</a:t>
            </a:r>
            <a:r>
              <a:rPr lang="sv-SE" sz="1200" dirty="0"/>
              <a:t>=</a:t>
            </a:r>
            <a:r>
              <a:rPr lang="sv-SE" sz="1200" b="1" dirty="0" err="1"/>
              <a:t>mc_power</a:t>
            </a:r>
            <a:r>
              <a:rPr lang="sv-SE" sz="1200" dirty="0"/>
              <a:t>(1,1);						# </a:t>
            </a:r>
            <a:r>
              <a:rPr lang="sv-SE" sz="1200" dirty="0" err="1"/>
              <a:t>Put</a:t>
            </a:r>
            <a:r>
              <a:rPr lang="sv-SE" sz="1200" dirty="0"/>
              <a:t> </a:t>
            </a:r>
            <a:r>
              <a:rPr lang="sv-SE" sz="1200" dirty="0" err="1"/>
              <a:t>power</a:t>
            </a:r>
            <a:r>
              <a:rPr lang="sv-SE" sz="1200" dirty="0"/>
              <a:t> on </a:t>
            </a:r>
            <a:r>
              <a:rPr lang="sv-SE" sz="1200" dirty="0" err="1"/>
              <a:t>axis</a:t>
            </a:r>
            <a:r>
              <a:rPr lang="sv-SE" sz="1200" dirty="0"/>
              <a:t> 1						  </a:t>
            </a:r>
          </a:p>
          <a:p>
            <a:r>
              <a:rPr lang="sv-SE" sz="1200" dirty="0"/>
              <a:t>    </a:t>
            </a:r>
            <a:r>
              <a:rPr lang="sv-SE" sz="1200" dirty="0" err="1"/>
              <a:t>if</a:t>
            </a:r>
            <a:r>
              <a:rPr lang="sv-SE" sz="1200" dirty="0"/>
              <a:t>(</a:t>
            </a:r>
            <a:r>
              <a:rPr lang="sv-SE" sz="1200" dirty="0" err="1"/>
              <a:t>errorCode</a:t>
            </a:r>
            <a:r>
              <a:rPr lang="sv-SE" sz="1200" dirty="0"/>
              <a:t>)</a:t>
            </a:r>
          </a:p>
          <a:p>
            <a:r>
              <a:rPr lang="sv-SE" sz="1200" dirty="0"/>
              <a:t>    {</a:t>
            </a:r>
          </a:p>
          <a:p>
            <a:r>
              <a:rPr lang="sv-SE" sz="1200" dirty="0"/>
              <a:t>      </a:t>
            </a:r>
            <a:r>
              <a:rPr lang="sv-SE" sz="1200" dirty="0" err="1"/>
              <a:t>println</a:t>
            </a:r>
            <a:r>
              <a:rPr lang="sv-SE" sz="1200" dirty="0"/>
              <a:t>('</a:t>
            </a:r>
            <a:r>
              <a:rPr lang="sv-SE" sz="1200" dirty="0" err="1"/>
              <a:t>Function</a:t>
            </a:r>
            <a:r>
              <a:rPr lang="sv-SE" sz="1200" dirty="0"/>
              <a:t> </a:t>
            </a:r>
            <a:r>
              <a:rPr lang="sv-SE" sz="1200" dirty="0" err="1"/>
              <a:t>mc_power</a:t>
            </a:r>
            <a:r>
              <a:rPr lang="sv-SE" sz="1200" dirty="0"/>
              <a:t>() </a:t>
            </a:r>
            <a:r>
              <a:rPr lang="sv-SE" sz="1200" dirty="0" err="1"/>
              <a:t>returned</a:t>
            </a:r>
            <a:r>
              <a:rPr lang="sv-SE" sz="1200" dirty="0"/>
              <a:t> </a:t>
            </a:r>
            <a:r>
              <a:rPr lang="sv-SE" sz="1200" dirty="0" err="1"/>
              <a:t>error</a:t>
            </a:r>
            <a:r>
              <a:rPr lang="sv-SE" sz="1200" dirty="0"/>
              <a:t>: ', </a:t>
            </a:r>
            <a:r>
              <a:rPr lang="sv-SE" sz="1200" dirty="0" err="1"/>
              <a:t>errorCode</a:t>
            </a:r>
            <a:r>
              <a:rPr lang="sv-SE" sz="1200" dirty="0"/>
              <a:t>);			# </a:t>
            </a:r>
            <a:r>
              <a:rPr lang="sv-SE" sz="1200" dirty="0" err="1"/>
              <a:t>Printout</a:t>
            </a:r>
            <a:r>
              <a:rPr lang="sv-SE" sz="1200" dirty="0"/>
              <a:t> in </a:t>
            </a:r>
            <a:r>
              <a:rPr lang="sv-SE" sz="1200" dirty="0" err="1"/>
              <a:t>iocsh</a:t>
            </a:r>
            <a:r>
              <a:rPr lang="sv-SE" sz="1200" dirty="0"/>
              <a:t> </a:t>
            </a:r>
            <a:r>
              <a:rPr lang="sv-SE" sz="1200" dirty="0" err="1"/>
              <a:t>window</a:t>
            </a:r>
            <a:endParaRPr lang="sv-SE" sz="1200" dirty="0"/>
          </a:p>
          <a:p>
            <a:r>
              <a:rPr lang="sv-SE" sz="1200" dirty="0"/>
              <a:t>      plc3.error:=</a:t>
            </a:r>
            <a:r>
              <a:rPr lang="sv-SE" sz="1200" dirty="0" err="1"/>
              <a:t>errorCode</a:t>
            </a:r>
            <a:r>
              <a:rPr lang="sv-SE" sz="1200" dirty="0"/>
              <a:t>;							# </a:t>
            </a:r>
            <a:r>
              <a:rPr lang="sv-SE" sz="1200" dirty="0" err="1"/>
              <a:t>Error</a:t>
            </a:r>
            <a:r>
              <a:rPr lang="sv-SE" sz="1200" dirty="0"/>
              <a:t> </a:t>
            </a:r>
            <a:r>
              <a:rPr lang="sv-SE" sz="1200" dirty="0" err="1"/>
              <a:t>code</a:t>
            </a:r>
            <a:endParaRPr lang="sv-SE" sz="1200" dirty="0"/>
          </a:p>
          <a:p>
            <a:r>
              <a:rPr lang="sv-SE" sz="1200" dirty="0"/>
              <a:t>    };</a:t>
            </a:r>
          </a:p>
          <a:p>
            <a:r>
              <a:rPr lang="sv-SE" sz="1200" dirty="0"/>
              <a:t>  }</a:t>
            </a:r>
          </a:p>
          <a:p>
            <a:r>
              <a:rPr lang="sv-SE" sz="1200" dirty="0"/>
              <a:t>  </a:t>
            </a:r>
            <a:r>
              <a:rPr lang="sv-SE" sz="1200" dirty="0" err="1"/>
              <a:t>else</a:t>
            </a:r>
            <a:endParaRPr lang="sv-SE" sz="1200" dirty="0"/>
          </a:p>
          <a:p>
            <a:r>
              <a:rPr lang="sv-SE" sz="1200" dirty="0"/>
              <a:t>  {</a:t>
            </a:r>
          </a:p>
          <a:p>
            <a:r>
              <a:rPr lang="sv-SE" sz="1200" dirty="0"/>
              <a:t>    </a:t>
            </a:r>
            <a:r>
              <a:rPr lang="sv-SE" sz="1200" b="1" dirty="0" err="1"/>
              <a:t>mc_reset</a:t>
            </a:r>
            <a:r>
              <a:rPr lang="sv-SE" sz="1200" dirty="0"/>
              <a:t>(1);								# </a:t>
            </a:r>
            <a:r>
              <a:rPr lang="sv-SE" sz="1200" dirty="0" err="1"/>
              <a:t>Reset</a:t>
            </a:r>
            <a:r>
              <a:rPr lang="sv-SE" sz="1200" dirty="0"/>
              <a:t> </a:t>
            </a:r>
            <a:r>
              <a:rPr lang="sv-SE" sz="1200" dirty="0" err="1"/>
              <a:t>error</a:t>
            </a:r>
            <a:r>
              <a:rPr lang="sv-SE" sz="1200" dirty="0"/>
              <a:t> on </a:t>
            </a:r>
            <a:r>
              <a:rPr lang="sv-SE" sz="1200" dirty="0" err="1"/>
              <a:t>axis</a:t>
            </a:r>
            <a:r>
              <a:rPr lang="sv-SE" sz="1200" dirty="0"/>
              <a:t> 1</a:t>
            </a:r>
          </a:p>
          <a:p>
            <a:r>
              <a:rPr lang="sv-SE" sz="1200" dirty="0"/>
              <a:t>  };</a:t>
            </a:r>
          </a:p>
          <a:p>
            <a:r>
              <a:rPr lang="sv-SE" sz="1200" dirty="0"/>
              <a:t>  </a:t>
            </a:r>
            <a:r>
              <a:rPr lang="sv-SE" sz="1200" dirty="0" err="1"/>
              <a:t>if</a:t>
            </a:r>
            <a:r>
              <a:rPr lang="sv-SE" sz="1200" dirty="0"/>
              <a:t>(ax1.drv.enabled){</a:t>
            </a:r>
          </a:p>
          <a:p>
            <a:r>
              <a:rPr lang="sv-SE" sz="1200" dirty="0"/>
              <a:t>    </a:t>
            </a:r>
            <a:r>
              <a:rPr lang="sv-SE" sz="1200" dirty="0" err="1"/>
              <a:t>static.seqStep</a:t>
            </a:r>
            <a:r>
              <a:rPr lang="sv-SE" sz="1200" dirty="0"/>
              <a:t>:=2;							# Start </a:t>
            </a:r>
            <a:r>
              <a:rPr lang="sv-SE" sz="1200" dirty="0" err="1"/>
              <a:t>homing</a:t>
            </a:r>
            <a:r>
              <a:rPr lang="sv-SE" sz="1200" dirty="0"/>
              <a:t> </a:t>
            </a:r>
            <a:r>
              <a:rPr lang="sv-SE" sz="1200" dirty="0" err="1"/>
              <a:t>if</a:t>
            </a:r>
            <a:r>
              <a:rPr lang="sv-SE" sz="1200" dirty="0"/>
              <a:t> </a:t>
            </a:r>
            <a:r>
              <a:rPr lang="sv-SE" sz="1200" dirty="0" err="1"/>
              <a:t>enabled</a:t>
            </a:r>
            <a:endParaRPr lang="sv-SE" sz="1200" dirty="0"/>
          </a:p>
          <a:p>
            <a:r>
              <a:rPr lang="sv-SE" sz="1200" dirty="0"/>
              <a:t>    </a:t>
            </a:r>
            <a:r>
              <a:rPr lang="sv-SE" sz="1200" dirty="0" err="1"/>
              <a:t>println</a:t>
            </a:r>
            <a:r>
              <a:rPr lang="sv-SE" sz="1200" dirty="0"/>
              <a:t>('2. </a:t>
            </a:r>
            <a:r>
              <a:rPr lang="sv-SE" sz="1200" dirty="0" err="1"/>
              <a:t>Function</a:t>
            </a:r>
            <a:r>
              <a:rPr lang="sv-SE" sz="1200" dirty="0"/>
              <a:t> </a:t>
            </a:r>
            <a:r>
              <a:rPr lang="sv-SE" sz="1200" dirty="0" err="1"/>
              <a:t>mc_home</a:t>
            </a:r>
            <a:r>
              <a:rPr lang="sv-SE" sz="1200" dirty="0"/>
              <a:t>()  </a:t>
            </a:r>
            <a:r>
              <a:rPr lang="sv-SE" sz="1200" dirty="0" err="1"/>
              <a:t>triggered</a:t>
            </a:r>
            <a:r>
              <a:rPr lang="sv-SE" sz="1200" dirty="0"/>
              <a:t>!');</a:t>
            </a:r>
          </a:p>
          <a:p>
            <a:r>
              <a:rPr lang="sv-SE" sz="1200" dirty="0"/>
              <a:t>  };</a:t>
            </a:r>
          </a:p>
          <a:p>
            <a:r>
              <a:rPr lang="sv-SE" sz="1200" dirty="0"/>
              <a:t>};</a:t>
            </a:r>
          </a:p>
          <a:p>
            <a:endParaRPr lang="sv-SE" sz="1200" dirty="0"/>
          </a:p>
          <a:p>
            <a:r>
              <a:rPr lang="sv-SE" sz="1200" dirty="0" err="1"/>
              <a:t>if</a:t>
            </a:r>
            <a:r>
              <a:rPr lang="sv-SE" sz="1200" dirty="0"/>
              <a:t>(</a:t>
            </a:r>
            <a:r>
              <a:rPr lang="sv-SE" sz="1200" dirty="0" err="1"/>
              <a:t>static.seqStep</a:t>
            </a:r>
            <a:r>
              <a:rPr lang="sv-SE" sz="1200" dirty="0"/>
              <a:t>==2) 							 # State 2. Do </a:t>
            </a:r>
            <a:r>
              <a:rPr lang="sv-SE" sz="1200" dirty="0" err="1"/>
              <a:t>homing</a:t>
            </a:r>
            <a:r>
              <a:rPr lang="sv-SE" sz="1200" dirty="0"/>
              <a:t> </a:t>
            </a:r>
            <a:r>
              <a:rPr lang="sv-SE" sz="1200" dirty="0" err="1"/>
              <a:t>sequence</a:t>
            </a:r>
            <a:r>
              <a:rPr lang="sv-SE" sz="1200" dirty="0"/>
              <a:t> (</a:t>
            </a:r>
            <a:r>
              <a:rPr lang="sv-SE" sz="1200" dirty="0" err="1"/>
              <a:t>run</a:t>
            </a:r>
            <a:r>
              <a:rPr lang="sv-SE" sz="1200" dirty="0"/>
              <a:t> </a:t>
            </a:r>
            <a:r>
              <a:rPr lang="sv-SE" sz="1200" dirty="0" err="1"/>
              <a:t>mc_home</a:t>
            </a:r>
            <a:r>
              <a:rPr lang="sv-SE" sz="1200" dirty="0"/>
              <a:t>())</a:t>
            </a:r>
          </a:p>
          <a:p>
            <a:r>
              <a:rPr lang="sv-SE" sz="1200" dirty="0"/>
              <a:t>{</a:t>
            </a:r>
          </a:p>
          <a:p>
            <a:r>
              <a:rPr lang="sv-SE" sz="1200" dirty="0"/>
              <a:t>  var </a:t>
            </a:r>
            <a:r>
              <a:rPr lang="sv-SE" sz="1200" dirty="0" err="1"/>
              <a:t>homingSeq</a:t>
            </a:r>
            <a:r>
              <a:rPr lang="sv-SE" sz="1200" dirty="0"/>
              <a:t>:=3;</a:t>
            </a:r>
          </a:p>
          <a:p>
            <a:r>
              <a:rPr lang="sv-SE" sz="1200" dirty="0"/>
              <a:t>  var </a:t>
            </a:r>
            <a:r>
              <a:rPr lang="sv-SE" sz="1200" dirty="0" err="1"/>
              <a:t>velTwoardsCam</a:t>
            </a:r>
            <a:r>
              <a:rPr lang="sv-SE" sz="1200" dirty="0"/>
              <a:t>:=5;</a:t>
            </a:r>
          </a:p>
          <a:p>
            <a:r>
              <a:rPr lang="sv-SE" sz="1200" dirty="0"/>
              <a:t>  var </a:t>
            </a:r>
            <a:r>
              <a:rPr lang="sv-SE" sz="1200" dirty="0" err="1"/>
              <a:t>velOffCam</a:t>
            </a:r>
            <a:r>
              <a:rPr lang="sv-SE" sz="1200" dirty="0"/>
              <a:t>:=4;</a:t>
            </a:r>
          </a:p>
          <a:p>
            <a:r>
              <a:rPr lang="sv-SE" sz="1200" dirty="0"/>
              <a:t>  </a:t>
            </a:r>
            <a:r>
              <a:rPr lang="sv-SE" sz="1200" dirty="0" err="1"/>
              <a:t>errorCode</a:t>
            </a:r>
            <a:r>
              <a:rPr lang="sv-SE" sz="1200" dirty="0"/>
              <a:t>=</a:t>
            </a:r>
            <a:r>
              <a:rPr lang="sv-SE" sz="1200" b="1" dirty="0" err="1"/>
              <a:t>mc_home</a:t>
            </a:r>
            <a:r>
              <a:rPr lang="sv-SE" sz="1200" dirty="0"/>
              <a:t>(1,1,homingSeq,velTwoardsCam,velOffCam);		# </a:t>
            </a:r>
            <a:r>
              <a:rPr lang="sv-SE" sz="1200" dirty="0" err="1"/>
              <a:t>Home</a:t>
            </a:r>
            <a:r>
              <a:rPr lang="sv-SE" sz="1200" dirty="0"/>
              <a:t> </a:t>
            </a:r>
            <a:r>
              <a:rPr lang="sv-SE" sz="1200" dirty="0" err="1"/>
              <a:t>axis</a:t>
            </a:r>
            <a:r>
              <a:rPr lang="sv-SE" sz="1200" dirty="0"/>
              <a:t> 1</a:t>
            </a:r>
          </a:p>
          <a:p>
            <a:r>
              <a:rPr lang="sv-SE" sz="1200" dirty="0"/>
              <a:t>  </a:t>
            </a:r>
            <a:r>
              <a:rPr lang="sv-SE" sz="1200" dirty="0" err="1"/>
              <a:t>if</a:t>
            </a:r>
            <a:r>
              <a:rPr lang="sv-SE" sz="1200" dirty="0"/>
              <a:t>(</a:t>
            </a:r>
            <a:r>
              <a:rPr lang="sv-SE" sz="1200" dirty="0" err="1"/>
              <a:t>errorCode</a:t>
            </a:r>
            <a:r>
              <a:rPr lang="sv-SE" sz="1200" dirty="0"/>
              <a:t>){</a:t>
            </a:r>
          </a:p>
          <a:p>
            <a:r>
              <a:rPr lang="sv-SE" sz="1200" dirty="0"/>
              <a:t>    </a:t>
            </a:r>
            <a:r>
              <a:rPr lang="sv-SE" sz="1200" dirty="0" err="1"/>
              <a:t>println</a:t>
            </a:r>
            <a:r>
              <a:rPr lang="sv-SE" sz="1200" dirty="0"/>
              <a:t>('</a:t>
            </a:r>
            <a:r>
              <a:rPr lang="sv-SE" sz="1200" dirty="0" err="1"/>
              <a:t>Function</a:t>
            </a:r>
            <a:r>
              <a:rPr lang="sv-SE" sz="1200" dirty="0"/>
              <a:t> </a:t>
            </a:r>
            <a:r>
              <a:rPr lang="sv-SE" sz="1200" dirty="0" err="1"/>
              <a:t>mc_home</a:t>
            </a:r>
            <a:r>
              <a:rPr lang="sv-SE" sz="1200" dirty="0"/>
              <a:t>() </a:t>
            </a:r>
            <a:r>
              <a:rPr lang="sv-SE" sz="1200" dirty="0" err="1"/>
              <a:t>returned</a:t>
            </a:r>
            <a:r>
              <a:rPr lang="sv-SE" sz="1200" dirty="0"/>
              <a:t> </a:t>
            </a:r>
            <a:r>
              <a:rPr lang="sv-SE" sz="1200" dirty="0" err="1"/>
              <a:t>error</a:t>
            </a:r>
            <a:r>
              <a:rPr lang="sv-SE" sz="1200" dirty="0"/>
              <a:t>: ', </a:t>
            </a:r>
            <a:r>
              <a:rPr lang="sv-SE" sz="1200" dirty="0" err="1"/>
              <a:t>errorCode</a:t>
            </a:r>
            <a:r>
              <a:rPr lang="sv-SE" sz="1200" dirty="0"/>
              <a:t>);</a:t>
            </a:r>
          </a:p>
          <a:p>
            <a:r>
              <a:rPr lang="sv-SE" sz="1200" dirty="0"/>
              <a:t>    plc3.error:=</a:t>
            </a:r>
            <a:r>
              <a:rPr lang="sv-SE" sz="1200" dirty="0" err="1"/>
              <a:t>errorCode</a:t>
            </a:r>
            <a:r>
              <a:rPr lang="sv-SE" sz="1200" dirty="0"/>
              <a:t>;</a:t>
            </a:r>
          </a:p>
          <a:p>
            <a:r>
              <a:rPr lang="sv-SE" sz="1200" dirty="0"/>
              <a:t>  };</a:t>
            </a:r>
          </a:p>
          <a:p>
            <a:r>
              <a:rPr lang="sv-SE" sz="1200" dirty="0"/>
              <a:t>  </a:t>
            </a:r>
            <a:r>
              <a:rPr lang="sv-SE" sz="1200" dirty="0" err="1"/>
              <a:t>if</a:t>
            </a:r>
            <a:r>
              <a:rPr lang="sv-SE" sz="1200" dirty="0"/>
              <a:t>(</a:t>
            </a:r>
            <a:r>
              <a:rPr lang="sv-SE" sz="1200" b="1" dirty="0" err="1"/>
              <a:t>mc_get_homed</a:t>
            </a:r>
            <a:r>
              <a:rPr lang="sv-SE" sz="1200" dirty="0"/>
              <a:t>(1) and not(</a:t>
            </a:r>
            <a:r>
              <a:rPr lang="sv-SE" sz="1200" b="1" dirty="0" err="1"/>
              <a:t>mc_get_busy</a:t>
            </a:r>
            <a:r>
              <a:rPr lang="sv-SE" sz="1200" dirty="0"/>
              <a:t>(1)))				# </a:t>
            </a:r>
            <a:r>
              <a:rPr lang="sv-SE" sz="1200" dirty="0" err="1"/>
              <a:t>Homing</a:t>
            </a:r>
            <a:r>
              <a:rPr lang="sv-SE" sz="1200" dirty="0"/>
              <a:t> ready?.. </a:t>
            </a:r>
          </a:p>
          <a:p>
            <a:r>
              <a:rPr lang="sv-SE" sz="1200" dirty="0"/>
              <a:t>  {</a:t>
            </a:r>
          </a:p>
          <a:p>
            <a:r>
              <a:rPr lang="sv-SE" sz="1200" dirty="0"/>
              <a:t>    </a:t>
            </a:r>
            <a:r>
              <a:rPr lang="sv-SE" sz="1200" dirty="0" err="1"/>
              <a:t>static.seqStep</a:t>
            </a:r>
            <a:r>
              <a:rPr lang="sv-SE" sz="1200" dirty="0"/>
              <a:t>:=3;</a:t>
            </a:r>
          </a:p>
          <a:p>
            <a:r>
              <a:rPr lang="sv-SE" sz="1200" dirty="0"/>
              <a:t>    </a:t>
            </a:r>
            <a:r>
              <a:rPr lang="sv-SE" sz="1200" dirty="0" err="1"/>
              <a:t>println</a:t>
            </a:r>
            <a:r>
              <a:rPr lang="sv-SE" sz="1200" dirty="0"/>
              <a:t>('3. </a:t>
            </a:r>
            <a:r>
              <a:rPr lang="sv-SE" sz="1200" dirty="0" err="1"/>
              <a:t>Function</a:t>
            </a:r>
            <a:r>
              <a:rPr lang="sv-SE" sz="1200" dirty="0"/>
              <a:t> </a:t>
            </a:r>
            <a:r>
              <a:rPr lang="sv-SE" sz="1200" dirty="0" err="1"/>
              <a:t>mc_move_abs</a:t>
            </a:r>
            <a:r>
              <a:rPr lang="sv-SE" sz="1200" dirty="0"/>
              <a:t>() </a:t>
            </a:r>
            <a:r>
              <a:rPr lang="sv-SE" sz="1200" dirty="0" err="1"/>
              <a:t>triggered</a:t>
            </a:r>
            <a:r>
              <a:rPr lang="sv-SE" sz="1200" dirty="0"/>
              <a:t>!');</a:t>
            </a:r>
          </a:p>
          <a:p>
            <a:r>
              <a:rPr lang="sv-SE" sz="1200" dirty="0"/>
              <a:t>  };</a:t>
            </a:r>
          </a:p>
          <a:p>
            <a:r>
              <a:rPr lang="sv-SE" sz="1200" dirty="0"/>
              <a:t>};</a:t>
            </a:r>
          </a:p>
          <a:p>
            <a:r>
              <a:rPr lang="sv-SE" sz="1200" dirty="0"/>
              <a:t>…</a:t>
            </a:r>
          </a:p>
          <a:p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5891854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640080" y="384552"/>
            <a:ext cx="9993816" cy="159919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 anchor="ctr"/>
          <a:lstStyle/>
          <a:p>
            <a:pPr>
              <a:lnSpc>
                <a:spcPct val="100000"/>
              </a:lnSpc>
            </a:pPr>
            <a:r>
              <a:rPr lang="en-US" sz="4500" dirty="0">
                <a:solidFill>
                  <a:srgbClr val="FFFFFF"/>
                </a:solidFill>
                <a:latin typeface="Calibri"/>
              </a:rPr>
              <a:t>Synchronization</a:t>
            </a:r>
            <a:endParaRPr dirty="0"/>
          </a:p>
        </p:txBody>
      </p:sp>
      <p:sp>
        <p:nvSpPr>
          <p:cNvPr id="84" name="CustomShape 2"/>
          <p:cNvSpPr/>
          <p:nvPr/>
        </p:nvSpPr>
        <p:spPr>
          <a:xfrm>
            <a:off x="640080" y="2240280"/>
            <a:ext cx="9202010" cy="6335280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pPr marL="640080" indent="-640080">
              <a:buFont typeface="Arial"/>
              <a:buChar char="•"/>
            </a:pPr>
            <a:r>
              <a:rPr lang="en-US" sz="2800" dirty="0">
                <a:latin typeface="Calibri"/>
              </a:rPr>
              <a:t>Normal axis:</a:t>
            </a:r>
          </a:p>
          <a:p>
            <a:pPr marL="1280160" lvl="1" indent="-640080">
              <a:buFont typeface="Arial"/>
              <a:buChar char="•"/>
            </a:pPr>
            <a:r>
              <a:rPr lang="en-US" sz="2400" dirty="0">
                <a:latin typeface="Calibri"/>
              </a:rPr>
              <a:t>Controller</a:t>
            </a:r>
          </a:p>
          <a:p>
            <a:pPr marL="1280160" lvl="1" indent="-640080">
              <a:buFont typeface="Arial"/>
              <a:buChar char="•"/>
            </a:pPr>
            <a:r>
              <a:rPr lang="en-US" sz="2400" dirty="0">
                <a:latin typeface="Calibri"/>
              </a:rPr>
              <a:t>Drive</a:t>
            </a:r>
          </a:p>
          <a:p>
            <a:pPr marL="1280160" lvl="1" indent="-640080">
              <a:buFont typeface="Arial"/>
              <a:buChar char="•"/>
            </a:pPr>
            <a:r>
              <a:rPr lang="en-US" sz="2400" dirty="0">
                <a:latin typeface="Calibri"/>
              </a:rPr>
              <a:t>Trajectory</a:t>
            </a:r>
          </a:p>
          <a:p>
            <a:pPr marL="1280160" lvl="1" indent="-640080">
              <a:buFont typeface="Arial"/>
              <a:buChar char="•"/>
            </a:pPr>
            <a:r>
              <a:rPr lang="en-US" sz="2400" dirty="0">
                <a:latin typeface="Calibri"/>
              </a:rPr>
              <a:t>Encoders</a:t>
            </a:r>
          </a:p>
          <a:p>
            <a:pPr marL="1280160" lvl="1" indent="-640080">
              <a:buFont typeface="Arial"/>
              <a:buChar char="•"/>
            </a:pPr>
            <a:r>
              <a:rPr lang="en-US" sz="2400" dirty="0">
                <a:latin typeface="Calibri"/>
              </a:rPr>
              <a:t>Monitor</a:t>
            </a:r>
          </a:p>
          <a:p>
            <a:pPr marL="640080" indent="-640080">
              <a:buFont typeface="Arial"/>
              <a:buChar char="•"/>
            </a:pPr>
            <a:r>
              <a:rPr lang="en-US" sz="2800" dirty="0">
                <a:latin typeface="Calibri"/>
              </a:rPr>
              <a:t>Virtual axis:</a:t>
            </a:r>
          </a:p>
          <a:p>
            <a:pPr marL="1280160" lvl="1" indent="-640080">
              <a:buFont typeface="Arial"/>
              <a:buChar char="•"/>
            </a:pPr>
            <a:r>
              <a:rPr lang="en-US" sz="2400" dirty="0">
                <a:latin typeface="Calibri"/>
              </a:rPr>
              <a:t>Trajectory</a:t>
            </a:r>
          </a:p>
          <a:p>
            <a:pPr marL="1280160" lvl="1" indent="-640080">
              <a:buFont typeface="Arial"/>
              <a:buChar char="•"/>
            </a:pPr>
            <a:r>
              <a:rPr lang="en-US" sz="2400" dirty="0">
                <a:latin typeface="Calibri"/>
              </a:rPr>
              <a:t>Encoder</a:t>
            </a:r>
          </a:p>
          <a:p>
            <a:pPr marL="1280160" lvl="1" indent="-640080">
              <a:buFont typeface="Arial"/>
              <a:buChar char="•"/>
            </a:pPr>
            <a:r>
              <a:rPr lang="en-US" sz="2400" dirty="0">
                <a:latin typeface="Calibri"/>
              </a:rPr>
              <a:t>Monitor</a:t>
            </a:r>
          </a:p>
          <a:p>
            <a:endParaRPr lang="en-US" sz="2800" dirty="0">
              <a:latin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/>
              </a:rPr>
              <a:t>Synchronization is handled through PLCs objects. </a:t>
            </a:r>
          </a:p>
          <a:p>
            <a:pPr marL="1280160" lvl="1" indent="-640080">
              <a:buFont typeface="Arial"/>
              <a:buChar char="•"/>
            </a:pPr>
            <a:r>
              <a:rPr lang="en-US" sz="2400" dirty="0">
                <a:latin typeface="Calibri"/>
              </a:rPr>
              <a:t>Each axis object have a dedicated “Axis PLC”-object that is executed just before the axis object. </a:t>
            </a:r>
          </a:p>
          <a:p>
            <a:pPr marL="1280160" lvl="1" indent="-640080">
              <a:buFont typeface="Arial"/>
              <a:buChar char="•"/>
            </a:pPr>
            <a:r>
              <a:rPr lang="en-US" sz="2400" dirty="0">
                <a:latin typeface="Calibri"/>
              </a:rPr>
              <a:t>Axis PLC objects behave exactly as normal PLC objects.</a:t>
            </a:r>
          </a:p>
          <a:p>
            <a:pPr marL="1280160" lvl="1" indent="-640080">
              <a:buFont typeface="Arial"/>
              <a:buChar char="•"/>
            </a:pPr>
            <a:r>
              <a:rPr lang="en-US" sz="2400" dirty="0">
                <a:latin typeface="Calibri"/>
              </a:rPr>
              <a:t>Any Axis PLC or Normal PLC object can be used for synchronization (or other PLC code).</a:t>
            </a:r>
          </a:p>
          <a:p>
            <a:pPr marL="1280160" lvl="1" indent="-640080">
              <a:buFont typeface="Arial"/>
              <a:buChar char="•"/>
            </a:pPr>
            <a:endParaRPr lang="en-US" sz="2400" dirty="0"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F3F43D-6527-154C-9465-468EA63995A3}"/>
              </a:ext>
            </a:extLst>
          </p:cNvPr>
          <p:cNvGrpSpPr/>
          <p:nvPr/>
        </p:nvGrpSpPr>
        <p:grpSpPr>
          <a:xfrm>
            <a:off x="9174312" y="2175590"/>
            <a:ext cx="2986200" cy="7233586"/>
            <a:chOff x="9174312" y="2175590"/>
            <a:chExt cx="2986200" cy="723358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01D252F-BD3D-3E49-9B86-EC6894B34AC9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>
              <a:off x="11367477" y="3475915"/>
              <a:ext cx="25968" cy="5730251"/>
            </a:xfrm>
            <a:prstGeom prst="straightConnector1">
              <a:avLst/>
            </a:prstGeom>
            <a:ln w="508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CustomShape 3"/>
            <p:cNvSpPr/>
            <p:nvPr/>
          </p:nvSpPr>
          <p:spPr>
            <a:xfrm>
              <a:off x="9174312" y="8899128"/>
              <a:ext cx="2986200" cy="510048"/>
            </a:xfrm>
            <a:prstGeom prst="rect">
              <a:avLst/>
            </a:prstGeom>
            <a:noFill/>
            <a:ln>
              <a:noFill/>
            </a:ln>
          </p:spPr>
          <p:txBody>
            <a:bodyPr lIns="126000" tIns="63000" rIns="126000" bIns="63000" anchor="ctr"/>
            <a:lstStyle/>
            <a:p>
              <a:pPr algn="r">
                <a:lnSpc>
                  <a:spcPct val="100000"/>
                </a:lnSpc>
              </a:pPr>
              <a:fld id="{4262F43B-3414-4A65-B8DE-ECFFDA432439}" type="slidenum">
                <a:rPr lang="en-US" sz="1700">
                  <a:solidFill>
                    <a:srgbClr val="8B8B8B"/>
                  </a:solidFill>
                  <a:latin typeface="Calibri"/>
                </a:rPr>
                <a:t>31</a:t>
              </a:fld>
              <a:endParaRPr/>
            </a:p>
          </p:txBody>
        </p:sp>
        <p:sp>
          <p:nvSpPr>
            <p:cNvPr id="6" name="CustomShape 11">
              <a:extLst>
                <a:ext uri="{FF2B5EF4-FFF2-40B4-BE49-F238E27FC236}">
                  <a16:creationId xmlns:a16="http://schemas.microsoft.com/office/drawing/2014/main" id="{5636471A-7AE8-3F42-83CC-654482F260EC}"/>
                </a:ext>
              </a:extLst>
            </p:cNvPr>
            <p:cNvSpPr/>
            <p:nvPr/>
          </p:nvSpPr>
          <p:spPr>
            <a:xfrm>
              <a:off x="10633896" y="4533664"/>
              <a:ext cx="1506492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1</a:t>
              </a:r>
              <a:endParaRPr sz="2994" dirty="0"/>
            </a:p>
          </p:txBody>
        </p:sp>
        <p:sp>
          <p:nvSpPr>
            <p:cNvPr id="7" name="CustomShape 11">
              <a:extLst>
                <a:ext uri="{FF2B5EF4-FFF2-40B4-BE49-F238E27FC236}">
                  <a16:creationId xmlns:a16="http://schemas.microsoft.com/office/drawing/2014/main" id="{3C5B6567-130B-194C-B46F-87EF0FBB64A0}"/>
                </a:ext>
              </a:extLst>
            </p:cNvPr>
            <p:cNvSpPr/>
            <p:nvPr/>
          </p:nvSpPr>
          <p:spPr>
            <a:xfrm>
              <a:off x="10633896" y="4100230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PLC 1 </a:t>
              </a:r>
              <a:endParaRPr sz="2994" dirty="0"/>
            </a:p>
          </p:txBody>
        </p:sp>
        <p:sp>
          <p:nvSpPr>
            <p:cNvPr id="8" name="CustomShape 11">
              <a:extLst>
                <a:ext uri="{FF2B5EF4-FFF2-40B4-BE49-F238E27FC236}">
                  <a16:creationId xmlns:a16="http://schemas.microsoft.com/office/drawing/2014/main" id="{CA24535B-D19A-914C-9675-B09EBDD76182}"/>
                </a:ext>
              </a:extLst>
            </p:cNvPr>
            <p:cNvSpPr/>
            <p:nvPr/>
          </p:nvSpPr>
          <p:spPr>
            <a:xfrm>
              <a:off x="10633896" y="5400532"/>
              <a:ext cx="1506492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2</a:t>
              </a:r>
              <a:endParaRPr sz="2994" dirty="0"/>
            </a:p>
          </p:txBody>
        </p:sp>
        <p:sp>
          <p:nvSpPr>
            <p:cNvPr id="9" name="CustomShape 11">
              <a:extLst>
                <a:ext uri="{FF2B5EF4-FFF2-40B4-BE49-F238E27FC236}">
                  <a16:creationId xmlns:a16="http://schemas.microsoft.com/office/drawing/2014/main" id="{A975471B-71FD-5747-A85C-DF6032D401C4}"/>
                </a:ext>
              </a:extLst>
            </p:cNvPr>
            <p:cNvSpPr/>
            <p:nvPr/>
          </p:nvSpPr>
          <p:spPr>
            <a:xfrm>
              <a:off x="10633896" y="4967098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PLC 2</a:t>
              </a:r>
              <a:endParaRPr sz="2994" dirty="0"/>
            </a:p>
          </p:txBody>
        </p:sp>
        <p:sp>
          <p:nvSpPr>
            <p:cNvPr id="10" name="CustomShape 11">
              <a:extLst>
                <a:ext uri="{FF2B5EF4-FFF2-40B4-BE49-F238E27FC236}">
                  <a16:creationId xmlns:a16="http://schemas.microsoft.com/office/drawing/2014/main" id="{04D63F39-E1D3-0E49-88D0-38B22D427B11}"/>
                </a:ext>
              </a:extLst>
            </p:cNvPr>
            <p:cNvSpPr/>
            <p:nvPr/>
          </p:nvSpPr>
          <p:spPr>
            <a:xfrm>
              <a:off x="10633896" y="6267400"/>
              <a:ext cx="1506492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n</a:t>
              </a:r>
              <a:endParaRPr sz="2994" dirty="0"/>
            </a:p>
          </p:txBody>
        </p:sp>
        <p:sp>
          <p:nvSpPr>
            <p:cNvPr id="11" name="CustomShape 11">
              <a:extLst>
                <a:ext uri="{FF2B5EF4-FFF2-40B4-BE49-F238E27FC236}">
                  <a16:creationId xmlns:a16="http://schemas.microsoft.com/office/drawing/2014/main" id="{0D3598F0-7CEB-FE4A-9308-7DE4A97236D8}"/>
                </a:ext>
              </a:extLst>
            </p:cNvPr>
            <p:cNvSpPr/>
            <p:nvPr/>
          </p:nvSpPr>
          <p:spPr>
            <a:xfrm>
              <a:off x="10633896" y="5833966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PLC n</a:t>
              </a:r>
              <a:endParaRPr sz="2994" dirty="0"/>
            </a:p>
          </p:txBody>
        </p:sp>
        <p:sp>
          <p:nvSpPr>
            <p:cNvPr id="12" name="CustomShape 11">
              <a:extLst>
                <a:ext uri="{FF2B5EF4-FFF2-40B4-BE49-F238E27FC236}">
                  <a16:creationId xmlns:a16="http://schemas.microsoft.com/office/drawing/2014/main" id="{63696C05-A089-5746-B825-2D427DDB4184}"/>
                </a:ext>
              </a:extLst>
            </p:cNvPr>
            <p:cNvSpPr/>
            <p:nvPr/>
          </p:nvSpPr>
          <p:spPr>
            <a:xfrm>
              <a:off x="10633896" y="6885198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PLC 1 </a:t>
              </a:r>
              <a:endParaRPr sz="2994" dirty="0"/>
            </a:p>
          </p:txBody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852B3515-FAD0-7147-98CA-2CE06ADCEB49}"/>
                </a:ext>
              </a:extLst>
            </p:cNvPr>
            <p:cNvSpPr/>
            <p:nvPr/>
          </p:nvSpPr>
          <p:spPr>
            <a:xfrm>
              <a:off x="10633896" y="7296365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PLC 2 </a:t>
              </a:r>
              <a:endParaRPr sz="2994" dirty="0"/>
            </a:p>
          </p:txBody>
        </p:sp>
        <p:sp>
          <p:nvSpPr>
            <p:cNvPr id="14" name="CustomShape 11">
              <a:extLst>
                <a:ext uri="{FF2B5EF4-FFF2-40B4-BE49-F238E27FC236}">
                  <a16:creationId xmlns:a16="http://schemas.microsoft.com/office/drawing/2014/main" id="{EB3562CC-C06B-DB49-899A-D914A6F6C68C}"/>
                </a:ext>
              </a:extLst>
            </p:cNvPr>
            <p:cNvSpPr/>
            <p:nvPr/>
          </p:nvSpPr>
          <p:spPr>
            <a:xfrm>
              <a:off x="10633896" y="7706169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PLC n </a:t>
              </a:r>
              <a:endParaRPr sz="2994" dirty="0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F5E2932-6E4D-4748-B883-7558E6913623}"/>
                </a:ext>
              </a:extLst>
            </p:cNvPr>
            <p:cNvCxnSpPr>
              <a:cxnSpLocks/>
            </p:cNvCxnSpPr>
            <p:nvPr/>
          </p:nvCxnSpPr>
          <p:spPr>
            <a:xfrm>
              <a:off x="11367477" y="2763104"/>
              <a:ext cx="0" cy="70611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CE5576D-88E7-1248-A2EA-EC307DF29A5A}"/>
                </a:ext>
              </a:extLst>
            </p:cNvPr>
            <p:cNvCxnSpPr/>
            <p:nvPr/>
          </p:nvCxnSpPr>
          <p:spPr>
            <a:xfrm flipH="1">
              <a:off x="9944741" y="9186502"/>
              <a:ext cx="144534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902499-F982-874B-82DE-BFFFC7D78B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4405" y="2753273"/>
              <a:ext cx="0" cy="6443061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F516217-1D51-FE48-A7DE-F6E50E21F1AD}"/>
                </a:ext>
              </a:extLst>
            </p:cNvPr>
            <p:cNvCxnSpPr/>
            <p:nvPr/>
          </p:nvCxnSpPr>
          <p:spPr>
            <a:xfrm flipH="1">
              <a:off x="9940721" y="2763104"/>
              <a:ext cx="144534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stomShape 11">
              <a:extLst>
                <a:ext uri="{FF2B5EF4-FFF2-40B4-BE49-F238E27FC236}">
                  <a16:creationId xmlns:a16="http://schemas.microsoft.com/office/drawing/2014/main" id="{BF926026-597B-5146-BC90-1A7150F01B5C}"/>
                </a:ext>
              </a:extLst>
            </p:cNvPr>
            <p:cNvSpPr/>
            <p:nvPr/>
          </p:nvSpPr>
          <p:spPr>
            <a:xfrm>
              <a:off x="10614231" y="3475915"/>
              <a:ext cx="1506492" cy="351430"/>
            </a:xfrm>
            <a:prstGeom prst="rect">
              <a:avLst/>
            </a:prstGeom>
            <a:solidFill>
              <a:srgbClr val="00B05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Read from EC</a:t>
              </a:r>
              <a:endParaRPr sz="2994" dirty="0"/>
            </a:p>
          </p:txBody>
        </p:sp>
        <p:sp>
          <p:nvSpPr>
            <p:cNvPr id="27" name="CustomShape 11">
              <a:extLst>
                <a:ext uri="{FF2B5EF4-FFF2-40B4-BE49-F238E27FC236}">
                  <a16:creationId xmlns:a16="http://schemas.microsoft.com/office/drawing/2014/main" id="{198D982F-7B66-754A-B269-83F85D7F096E}"/>
                </a:ext>
              </a:extLst>
            </p:cNvPr>
            <p:cNvSpPr/>
            <p:nvPr/>
          </p:nvSpPr>
          <p:spPr>
            <a:xfrm>
              <a:off x="10640199" y="8291566"/>
              <a:ext cx="1506492" cy="351430"/>
            </a:xfrm>
            <a:prstGeom prst="rect">
              <a:avLst/>
            </a:prstGeom>
            <a:solidFill>
              <a:srgbClr val="00B05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Write to EC</a:t>
              </a:r>
              <a:endParaRPr sz="2994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C16E8A-C634-824D-AAD1-AF56BAB8E7C0}"/>
                </a:ext>
              </a:extLst>
            </p:cNvPr>
            <p:cNvSpPr txBox="1"/>
            <p:nvPr/>
          </p:nvSpPr>
          <p:spPr>
            <a:xfrm>
              <a:off x="9801286" y="2175590"/>
              <a:ext cx="23391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Execution flow: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8072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5" y="634090"/>
            <a:ext cx="9994901" cy="15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889" tIns="61446" rIns="122889" bIns="61446" anchor="ctr"/>
          <a:lstStyle/>
          <a:p>
            <a:r>
              <a:rPr lang="en-US" sz="4431">
                <a:solidFill>
                  <a:srgbClr val="FFFFFF"/>
                </a:solidFill>
                <a:latin typeface="Calibri" charset="0"/>
              </a:rPr>
              <a:t>ECMC: Synchronization</a:t>
            </a:r>
            <a:endParaRPr lang="en-US" sz="2994"/>
          </a:p>
        </p:txBody>
      </p:sp>
      <p:sp>
        <p:nvSpPr>
          <p:cNvPr id="283" name="CustomShape 2"/>
          <p:cNvSpPr/>
          <p:nvPr/>
        </p:nvSpPr>
        <p:spPr>
          <a:xfrm>
            <a:off x="639765" y="2477185"/>
            <a:ext cx="11520487" cy="6852363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/>
          <a:lstStyle/>
          <a:p>
            <a:pPr marL="468218" indent="-468218" defTabSz="62429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Synchronization of axes is handled by a axis synchronous PLC: </a:t>
            </a:r>
          </a:p>
          <a:p>
            <a:pPr marL="958659" lvl="1" indent="-334443">
              <a:buSzPct val="75000"/>
              <a:buFont typeface=".AppleSystemUIFont" charset="-120"/>
              <a:buChar char="-"/>
              <a:defRPr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ax&lt;id&gt;.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traj.setpos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	= 	Trajectory generated setpoint for axis &lt;id&gt;</a:t>
            </a:r>
          </a:p>
          <a:p>
            <a:pPr marL="958659" lvl="1" indent="-334443">
              <a:buSzPct val="75000"/>
              <a:buFont typeface=".AppleSystemUIFont" charset="-120"/>
              <a:buChar char="-"/>
              <a:defRPr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ax&lt;id&gt;.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enc.actpos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= 	Actual position of axis &lt;id&gt;</a:t>
            </a:r>
          </a:p>
          <a:p>
            <a:pPr marL="958659" lvl="1" indent="-334443">
              <a:buSzPct val="75000"/>
              <a:buFont typeface=".AppleSystemUIFont" charset="-120"/>
              <a:buChar char="-"/>
              <a:defRPr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ax&lt;id&gt;.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drv.enable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=	Enable amplifier of axis &lt;id&gt;</a:t>
            </a:r>
          </a:p>
          <a:p>
            <a:pPr marL="958659" lvl="1" indent="-334443">
              <a:buSzPct val="75000"/>
              <a:buFont typeface=".AppleSystemUIFont" charset="-120"/>
              <a:buChar char="-"/>
              <a:defRPr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ax&lt;id&gt;.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mon.ilock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	=	Motion interlock of axis &lt;id&gt; (allowed to move if 1)</a:t>
            </a:r>
          </a:p>
          <a:p>
            <a:pPr marL="958659" lvl="1" indent="-334443">
              <a:buSzPct val="75000"/>
              <a:buFont typeface=".AppleSystemUIFont" charset="-120"/>
              <a:buChar char="-"/>
              <a:defRPr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ax&lt;id&gt;.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mon.ilockfwd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=	Motion interlock of axis 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fwd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&lt;id&gt; (allowed to move if 1)</a:t>
            </a:r>
          </a:p>
          <a:p>
            <a:pPr marL="958659" lvl="1" indent="-334443">
              <a:buSzPct val="75000"/>
              <a:buFont typeface=".AppleSystemUIFont" charset="-120"/>
              <a:buChar char="-"/>
              <a:defRPr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ax&lt;id&gt;.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mon.ilockfwd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	=	Motion interlock of axis 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bwd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&lt;id&gt; (allowed to move if 1)</a:t>
            </a:r>
          </a:p>
          <a:p>
            <a:pPr marL="958659" lvl="1" indent="-334443">
              <a:buSzPct val="75000"/>
              <a:buFont typeface=".AppleSystemUIFont" charset="-120"/>
              <a:buChar char="-"/>
              <a:defRPr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….. Any plc expression can be entered.</a:t>
            </a:r>
          </a:p>
          <a:p>
            <a:pPr marL="958659" lvl="1" indent="-334443">
              <a:buSzPct val="75000"/>
              <a:buFont typeface=".AppleSystemUIFont" charset="-120"/>
              <a:buChar char="-"/>
              <a:defRPr/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 marL="468218" indent="-468218" defTabSz="62429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Axis PLCs are recalculated / refreshed in 1kHz</a:t>
            </a:r>
          </a:p>
          <a:p>
            <a:pPr marL="468218" indent="-468218" defTabSz="624290"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>
              <a:buSzPct val="75000"/>
              <a:defRPr/>
            </a:pPr>
            <a:r>
              <a:rPr lang="en-US" sz="2000" b="1" u="sng" dirty="0">
                <a:latin typeface="Calibri" charset="0"/>
                <a:ea typeface="Calibri" charset="0"/>
                <a:cs typeface="Calibri" charset="0"/>
              </a:rPr>
              <a:t>Examples</a:t>
            </a:r>
            <a:r>
              <a:rPr lang="en-US" sz="2000" u="sng" dirty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defTabSz="62429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Slaving: 				ax2.traj.setpos := ax1.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enc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.actpos;</a:t>
            </a:r>
          </a:p>
          <a:p>
            <a:pPr defTabSz="62429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Synchronization: 			ax2.traj.setpos := ax1.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traj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.setpos;</a:t>
            </a:r>
          </a:p>
          <a:p>
            <a:pPr defTabSz="62429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Gearing:				ax2.traj.setpos := 0.5 * ax1.traj.setpos;</a:t>
            </a:r>
          </a:p>
          <a:p>
            <a:pPr defTabSz="62429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Phasing:				ax3.traj.setpos := ax1.traj.setpos + ax2.traj.setpos;</a:t>
            </a:r>
          </a:p>
          <a:p>
            <a:pPr defTabSz="62429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Advanced:				ax1.traj.setpos := 10*sin(ax2.traj.setpos + ec0.s3.VALUE);</a:t>
            </a:r>
          </a:p>
          <a:p>
            <a:pPr defTabSz="62429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Timing system:			ax1.traj.setpos := ec0.s3.VALUE * 0.5 + ec0.s4.AO_1;</a:t>
            </a:r>
            <a:endParaRPr sz="2000" dirty="0"/>
          </a:p>
          <a:p>
            <a:pPr defTabSz="62429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Interlocks: 				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ax1.mon.ilock 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:=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 ax2.mon.ilock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and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ax5.mon.ilock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and 									ax4.enc.actpos &gt; ax3.enc.actpos;</a:t>
            </a:r>
          </a:p>
          <a:p>
            <a:pPr defTabSz="62429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Enable:				ax2.drv.enable := ax1.drv.enable;</a:t>
            </a:r>
          </a:p>
          <a:p>
            <a:pPr defTabSz="624290">
              <a:defRPr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Enable alternative:		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mc_power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(1,ax1.drv.enable);</a:t>
            </a:r>
          </a:p>
          <a:p>
            <a:pPr defTabSz="624290">
              <a:defRPr/>
            </a:pPr>
            <a:endParaRPr sz="2000" dirty="0"/>
          </a:p>
          <a:p>
            <a:pPr defTabSz="624290">
              <a:defRPr/>
            </a:pPr>
            <a:endParaRPr sz="2400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667580"/>
            <a:ext cx="2986087" cy="48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889" tIns="61446" rIns="122889" bIns="61446" anchor="ctr"/>
          <a:lstStyle/>
          <a:p>
            <a:pPr algn="r"/>
            <a:fld id="{34263D88-684B-9746-8947-75858DBAAA48}" type="slidenum">
              <a:rPr lang="en-US" sz="1677">
                <a:solidFill>
                  <a:srgbClr val="8B8B8B"/>
                </a:solidFill>
                <a:latin typeface="Calibri" charset="0"/>
              </a:rPr>
              <a:pPr algn="r"/>
              <a:t>32</a:t>
            </a:fld>
            <a:endParaRPr lang="en-US" sz="2994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45DDA0-3D23-8E43-89F0-3F1E0301FF19}"/>
              </a:ext>
            </a:extLst>
          </p:cNvPr>
          <p:cNvGrpSpPr/>
          <p:nvPr/>
        </p:nvGrpSpPr>
        <p:grpSpPr>
          <a:xfrm>
            <a:off x="9174312" y="2175590"/>
            <a:ext cx="2986200" cy="7233586"/>
            <a:chOff x="9174312" y="2175590"/>
            <a:chExt cx="2986200" cy="723358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A9355E3-D99F-4445-9CCB-7E95071E7A9B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>
              <a:off x="11367477" y="3475915"/>
              <a:ext cx="25968" cy="5730251"/>
            </a:xfrm>
            <a:prstGeom prst="straightConnector1">
              <a:avLst/>
            </a:prstGeom>
            <a:ln w="508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stomShape 3">
              <a:extLst>
                <a:ext uri="{FF2B5EF4-FFF2-40B4-BE49-F238E27FC236}">
                  <a16:creationId xmlns:a16="http://schemas.microsoft.com/office/drawing/2014/main" id="{6C4CD8C3-F3A8-8049-B455-F2D2CA0E37AA}"/>
                </a:ext>
              </a:extLst>
            </p:cNvPr>
            <p:cNvSpPr/>
            <p:nvPr/>
          </p:nvSpPr>
          <p:spPr>
            <a:xfrm>
              <a:off x="9174312" y="8899128"/>
              <a:ext cx="2986200" cy="510048"/>
            </a:xfrm>
            <a:prstGeom prst="rect">
              <a:avLst/>
            </a:prstGeom>
            <a:noFill/>
            <a:ln>
              <a:noFill/>
            </a:ln>
          </p:spPr>
          <p:txBody>
            <a:bodyPr lIns="126000" tIns="63000" rIns="126000" bIns="63000" anchor="ctr"/>
            <a:lstStyle/>
            <a:p>
              <a:pPr algn="r">
                <a:lnSpc>
                  <a:spcPct val="100000"/>
                </a:lnSpc>
              </a:pPr>
              <a:fld id="{4262F43B-3414-4A65-B8DE-ECFFDA432439}" type="slidenum">
                <a:rPr lang="en-US" sz="1700">
                  <a:solidFill>
                    <a:srgbClr val="8B8B8B"/>
                  </a:solidFill>
                  <a:latin typeface="Calibri"/>
                </a:rPr>
                <a:t>32</a:t>
              </a:fld>
              <a:endParaRPr/>
            </a:p>
          </p:txBody>
        </p:sp>
        <p:sp>
          <p:nvSpPr>
            <p:cNvPr id="8" name="CustomShape 11">
              <a:extLst>
                <a:ext uri="{FF2B5EF4-FFF2-40B4-BE49-F238E27FC236}">
                  <a16:creationId xmlns:a16="http://schemas.microsoft.com/office/drawing/2014/main" id="{D647BE47-0296-3D41-AD0C-5A285CBB64E5}"/>
                </a:ext>
              </a:extLst>
            </p:cNvPr>
            <p:cNvSpPr/>
            <p:nvPr/>
          </p:nvSpPr>
          <p:spPr>
            <a:xfrm>
              <a:off x="10633896" y="4533664"/>
              <a:ext cx="1506492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1</a:t>
              </a:r>
              <a:endParaRPr sz="2994" dirty="0"/>
            </a:p>
          </p:txBody>
        </p:sp>
        <p:sp>
          <p:nvSpPr>
            <p:cNvPr id="9" name="CustomShape 11">
              <a:extLst>
                <a:ext uri="{FF2B5EF4-FFF2-40B4-BE49-F238E27FC236}">
                  <a16:creationId xmlns:a16="http://schemas.microsoft.com/office/drawing/2014/main" id="{3E322B9C-AD16-F54C-9742-B6B33D2FFA19}"/>
                </a:ext>
              </a:extLst>
            </p:cNvPr>
            <p:cNvSpPr/>
            <p:nvPr/>
          </p:nvSpPr>
          <p:spPr>
            <a:xfrm>
              <a:off x="10633896" y="4100230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PLC 1 </a:t>
              </a:r>
              <a:endParaRPr sz="2994" dirty="0"/>
            </a:p>
          </p:txBody>
        </p:sp>
        <p:sp>
          <p:nvSpPr>
            <p:cNvPr id="10" name="CustomShape 11">
              <a:extLst>
                <a:ext uri="{FF2B5EF4-FFF2-40B4-BE49-F238E27FC236}">
                  <a16:creationId xmlns:a16="http://schemas.microsoft.com/office/drawing/2014/main" id="{5CB38495-63C2-5144-BB52-F816A83342BA}"/>
                </a:ext>
              </a:extLst>
            </p:cNvPr>
            <p:cNvSpPr/>
            <p:nvPr/>
          </p:nvSpPr>
          <p:spPr>
            <a:xfrm>
              <a:off x="10633896" y="5400532"/>
              <a:ext cx="1506492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2</a:t>
              </a:r>
              <a:endParaRPr sz="2994" dirty="0"/>
            </a:p>
          </p:txBody>
        </p:sp>
        <p:sp>
          <p:nvSpPr>
            <p:cNvPr id="11" name="CustomShape 11">
              <a:extLst>
                <a:ext uri="{FF2B5EF4-FFF2-40B4-BE49-F238E27FC236}">
                  <a16:creationId xmlns:a16="http://schemas.microsoft.com/office/drawing/2014/main" id="{1717AF72-5E18-6348-8442-48FF83304AB8}"/>
                </a:ext>
              </a:extLst>
            </p:cNvPr>
            <p:cNvSpPr/>
            <p:nvPr/>
          </p:nvSpPr>
          <p:spPr>
            <a:xfrm>
              <a:off x="10633896" y="4967098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PLC 2</a:t>
              </a:r>
              <a:endParaRPr sz="2994" dirty="0"/>
            </a:p>
          </p:txBody>
        </p:sp>
        <p:sp>
          <p:nvSpPr>
            <p:cNvPr id="12" name="CustomShape 11">
              <a:extLst>
                <a:ext uri="{FF2B5EF4-FFF2-40B4-BE49-F238E27FC236}">
                  <a16:creationId xmlns:a16="http://schemas.microsoft.com/office/drawing/2014/main" id="{EF70B791-C50F-614B-B85C-4800797C545B}"/>
                </a:ext>
              </a:extLst>
            </p:cNvPr>
            <p:cNvSpPr/>
            <p:nvPr/>
          </p:nvSpPr>
          <p:spPr>
            <a:xfrm>
              <a:off x="10633896" y="6267400"/>
              <a:ext cx="1506492" cy="351430"/>
            </a:xfrm>
            <a:prstGeom prst="rect">
              <a:avLst/>
            </a:prstGeom>
            <a:solidFill>
              <a:srgbClr val="00B0F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n</a:t>
              </a:r>
              <a:endParaRPr sz="2994" dirty="0"/>
            </a:p>
          </p:txBody>
        </p:sp>
        <p:sp>
          <p:nvSpPr>
            <p:cNvPr id="13" name="CustomShape 11">
              <a:extLst>
                <a:ext uri="{FF2B5EF4-FFF2-40B4-BE49-F238E27FC236}">
                  <a16:creationId xmlns:a16="http://schemas.microsoft.com/office/drawing/2014/main" id="{F33A0492-C83D-0A49-857B-CE5989803C06}"/>
                </a:ext>
              </a:extLst>
            </p:cNvPr>
            <p:cNvSpPr/>
            <p:nvPr/>
          </p:nvSpPr>
          <p:spPr>
            <a:xfrm>
              <a:off x="10633896" y="5833966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Axis PLC n</a:t>
              </a:r>
              <a:endParaRPr sz="2994" dirty="0"/>
            </a:p>
          </p:txBody>
        </p:sp>
        <p:sp>
          <p:nvSpPr>
            <p:cNvPr id="14" name="CustomShape 11">
              <a:extLst>
                <a:ext uri="{FF2B5EF4-FFF2-40B4-BE49-F238E27FC236}">
                  <a16:creationId xmlns:a16="http://schemas.microsoft.com/office/drawing/2014/main" id="{B5BA8FD3-1FD0-CF4D-8323-3BD84E5E58C8}"/>
                </a:ext>
              </a:extLst>
            </p:cNvPr>
            <p:cNvSpPr/>
            <p:nvPr/>
          </p:nvSpPr>
          <p:spPr>
            <a:xfrm>
              <a:off x="10633896" y="6885198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PLC 1 </a:t>
              </a:r>
              <a:endParaRPr sz="2994" dirty="0"/>
            </a:p>
          </p:txBody>
        </p:sp>
        <p:sp>
          <p:nvSpPr>
            <p:cNvPr id="15" name="CustomShape 11">
              <a:extLst>
                <a:ext uri="{FF2B5EF4-FFF2-40B4-BE49-F238E27FC236}">
                  <a16:creationId xmlns:a16="http://schemas.microsoft.com/office/drawing/2014/main" id="{2BD9B1A1-423E-9345-B4DD-68735D220A4B}"/>
                </a:ext>
              </a:extLst>
            </p:cNvPr>
            <p:cNvSpPr/>
            <p:nvPr/>
          </p:nvSpPr>
          <p:spPr>
            <a:xfrm>
              <a:off x="10633896" y="7296365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PLC 2 </a:t>
              </a:r>
              <a:endParaRPr sz="2994" dirty="0"/>
            </a:p>
          </p:txBody>
        </p:sp>
        <p:sp>
          <p:nvSpPr>
            <p:cNvPr id="16" name="CustomShape 11">
              <a:extLst>
                <a:ext uri="{FF2B5EF4-FFF2-40B4-BE49-F238E27FC236}">
                  <a16:creationId xmlns:a16="http://schemas.microsoft.com/office/drawing/2014/main" id="{3BDACFC7-BF2C-1343-999F-D034D830D29E}"/>
                </a:ext>
              </a:extLst>
            </p:cNvPr>
            <p:cNvSpPr/>
            <p:nvPr/>
          </p:nvSpPr>
          <p:spPr>
            <a:xfrm>
              <a:off x="10633896" y="7706169"/>
              <a:ext cx="1506492" cy="351430"/>
            </a:xfrm>
            <a:prstGeom prst="rect">
              <a:avLst/>
            </a:prstGeom>
            <a:solidFill>
              <a:schemeClr val="accent6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PLC n </a:t>
              </a:r>
              <a:endParaRPr sz="2994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310BA49-F8B9-8E49-9DAB-2FE065FF7F49}"/>
                </a:ext>
              </a:extLst>
            </p:cNvPr>
            <p:cNvCxnSpPr>
              <a:cxnSpLocks/>
            </p:cNvCxnSpPr>
            <p:nvPr/>
          </p:nvCxnSpPr>
          <p:spPr>
            <a:xfrm>
              <a:off x="11367477" y="2763104"/>
              <a:ext cx="0" cy="706115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0C4BECF-B7EA-C242-8397-29112EA441B7}"/>
                </a:ext>
              </a:extLst>
            </p:cNvPr>
            <p:cNvCxnSpPr/>
            <p:nvPr/>
          </p:nvCxnSpPr>
          <p:spPr>
            <a:xfrm flipH="1">
              <a:off x="9944741" y="9186502"/>
              <a:ext cx="144534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2B9CFDA-EF83-CD4B-8469-5E76FA2AD6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4405" y="2753273"/>
              <a:ext cx="0" cy="6443061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C49F119-F30E-CF45-8FED-5653ED261587}"/>
                </a:ext>
              </a:extLst>
            </p:cNvPr>
            <p:cNvCxnSpPr/>
            <p:nvPr/>
          </p:nvCxnSpPr>
          <p:spPr>
            <a:xfrm flipH="1">
              <a:off x="9940721" y="2763104"/>
              <a:ext cx="1445342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ustomShape 11">
              <a:extLst>
                <a:ext uri="{FF2B5EF4-FFF2-40B4-BE49-F238E27FC236}">
                  <a16:creationId xmlns:a16="http://schemas.microsoft.com/office/drawing/2014/main" id="{B4BD095D-270D-9143-BAEE-0BC3DA40105D}"/>
                </a:ext>
              </a:extLst>
            </p:cNvPr>
            <p:cNvSpPr/>
            <p:nvPr/>
          </p:nvSpPr>
          <p:spPr>
            <a:xfrm>
              <a:off x="10614231" y="3475915"/>
              <a:ext cx="1506492" cy="351430"/>
            </a:xfrm>
            <a:prstGeom prst="rect">
              <a:avLst/>
            </a:prstGeom>
            <a:solidFill>
              <a:srgbClr val="00B05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Read from EC</a:t>
              </a:r>
              <a:endParaRPr sz="2994" dirty="0"/>
            </a:p>
          </p:txBody>
        </p:sp>
        <p:sp>
          <p:nvSpPr>
            <p:cNvPr id="22" name="CustomShape 11">
              <a:extLst>
                <a:ext uri="{FF2B5EF4-FFF2-40B4-BE49-F238E27FC236}">
                  <a16:creationId xmlns:a16="http://schemas.microsoft.com/office/drawing/2014/main" id="{A9805DDC-C93D-B24D-9CE0-0795CDC0019B}"/>
                </a:ext>
              </a:extLst>
            </p:cNvPr>
            <p:cNvSpPr/>
            <p:nvPr/>
          </p:nvSpPr>
          <p:spPr>
            <a:xfrm>
              <a:off x="10640199" y="8291566"/>
              <a:ext cx="1506492" cy="351430"/>
            </a:xfrm>
            <a:prstGeom prst="rect">
              <a:avLst/>
            </a:prstGeom>
            <a:solidFill>
              <a:srgbClr val="00B050"/>
            </a:solidFill>
            <a:ln w="25560">
              <a:solidFill>
                <a:srgbClr val="000000"/>
              </a:solidFill>
              <a:miter/>
            </a:ln>
          </p:spPr>
          <p:txBody>
            <a:bodyPr lIns="122875" tIns="63894" rIns="122875" bIns="63894"/>
            <a:lstStyle/>
            <a:p>
              <a:pPr algn="ctr">
                <a:lnSpc>
                  <a:spcPct val="100000"/>
                </a:lnSpc>
              </a:pPr>
              <a:r>
                <a:rPr lang="en-US" sz="1677" dirty="0">
                  <a:solidFill>
                    <a:srgbClr val="000000"/>
                  </a:solidFill>
                  <a:latin typeface="Calibri"/>
                  <a:ea typeface="ＭＳ Ｐゴシック"/>
                </a:rPr>
                <a:t>Write to EC</a:t>
              </a:r>
              <a:endParaRPr sz="2994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37ABC1-10E0-BA43-B570-0274469BC750}"/>
                </a:ext>
              </a:extLst>
            </p:cNvPr>
            <p:cNvSpPr txBox="1"/>
            <p:nvPr/>
          </p:nvSpPr>
          <p:spPr>
            <a:xfrm>
              <a:off x="9801286" y="2175590"/>
              <a:ext cx="23391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Execution flow: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8AD17A-EBD3-6346-8074-1A439CEFBDFD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7326250" y="5142813"/>
            <a:ext cx="3307646" cy="973134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3B5CFAD-AA7A-9546-A151-0A86956DCB91}"/>
              </a:ext>
            </a:extLst>
          </p:cNvPr>
          <p:cNvCxnSpPr>
            <a:cxnSpLocks/>
          </p:cNvCxnSpPr>
          <p:nvPr/>
        </p:nvCxnSpPr>
        <p:spPr>
          <a:xfrm flipV="1">
            <a:off x="7325990" y="5223779"/>
            <a:ext cx="3294544" cy="1211351"/>
          </a:xfrm>
          <a:prstGeom prst="straightConnector1">
            <a:avLst/>
          </a:prstGeom>
          <a:ln>
            <a:solidFill>
              <a:srgbClr val="008000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94B31F-33D1-8B4F-B7D3-3DC7EA47CE14}"/>
              </a:ext>
            </a:extLst>
          </p:cNvPr>
          <p:cNvCxnSpPr>
            <a:cxnSpLocks/>
          </p:cNvCxnSpPr>
          <p:nvPr/>
        </p:nvCxnSpPr>
        <p:spPr>
          <a:xfrm flipV="1">
            <a:off x="7888075" y="5284763"/>
            <a:ext cx="2745561" cy="1416319"/>
          </a:xfrm>
          <a:prstGeom prst="straightConnector1">
            <a:avLst/>
          </a:prstGeom>
          <a:ln>
            <a:solidFill>
              <a:srgbClr val="008000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918729-B472-0049-A6A4-F04F6C6A0775}"/>
              </a:ext>
            </a:extLst>
          </p:cNvPr>
          <p:cNvCxnSpPr>
            <a:cxnSpLocks/>
          </p:cNvCxnSpPr>
          <p:nvPr/>
        </p:nvCxnSpPr>
        <p:spPr>
          <a:xfrm flipV="1">
            <a:off x="9026371" y="6008823"/>
            <a:ext cx="1587661" cy="1010514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67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ustomShape 1"/>
          <p:cNvSpPr>
            <a:spLocks noChangeArrowheads="1"/>
          </p:cNvSpPr>
          <p:nvPr/>
        </p:nvSpPr>
        <p:spPr bwMode="auto">
          <a:xfrm>
            <a:off x="639765" y="634090"/>
            <a:ext cx="9994901" cy="15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889" tIns="61446" rIns="122889" bIns="61446" anchor="ctr"/>
          <a:lstStyle/>
          <a:p>
            <a:r>
              <a:rPr lang="en-US" sz="4431" dirty="0">
                <a:solidFill>
                  <a:srgbClr val="FFFFFF"/>
                </a:solidFill>
                <a:latin typeface="Calibri" charset="0"/>
              </a:rPr>
              <a:t>Application: 2-Axes Slit Set</a:t>
            </a:r>
            <a:endParaRPr lang="en-US" sz="2994" dirty="0"/>
          </a:p>
        </p:txBody>
      </p:sp>
      <p:sp>
        <p:nvSpPr>
          <p:cNvPr id="287" name="CustomShape 2"/>
          <p:cNvSpPr/>
          <p:nvPr/>
        </p:nvSpPr>
        <p:spPr>
          <a:xfrm>
            <a:off x="639763" y="2450413"/>
            <a:ext cx="6600470" cy="2420719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/>
          <a:lstStyle/>
          <a:p>
            <a:pPr marL="468218" indent="-468218" defTabSz="624290">
              <a:buFont typeface="Arial"/>
              <a:buChar char="•"/>
              <a:defRPr/>
            </a:pPr>
            <a:r>
              <a:rPr lang="en-US" sz="2874" dirty="0">
                <a:solidFill>
                  <a:srgbClr val="000000"/>
                </a:solidFill>
                <a:latin typeface="Calibri"/>
              </a:rPr>
              <a:t>2 virtual axes 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en-US" sz="2994" dirty="0">
                <a:solidFill>
                  <a:srgbClr val="000000"/>
                </a:solidFill>
                <a:latin typeface="Calibri"/>
              </a:rPr>
              <a:t>Slit center position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en-US" sz="2994" dirty="0">
                <a:solidFill>
                  <a:srgbClr val="000000"/>
                </a:solidFill>
                <a:latin typeface="Calibri"/>
              </a:rPr>
              <a:t>Slit gap/opening</a:t>
            </a:r>
            <a:endParaRPr sz="2994" dirty="0"/>
          </a:p>
          <a:p>
            <a:pPr marL="468218" indent="-468218" defTabSz="624290">
              <a:buFont typeface="Arial"/>
              <a:buChar char="•"/>
              <a:defRPr/>
            </a:pPr>
            <a:r>
              <a:rPr lang="en-US" sz="2874" dirty="0">
                <a:solidFill>
                  <a:srgbClr val="000000"/>
                </a:solidFill>
                <a:latin typeface="Calibri"/>
              </a:rPr>
              <a:t>2 normal axes (blade positions)</a:t>
            </a:r>
          </a:p>
          <a:p>
            <a:pPr marL="624290" lvl="1" defTabSz="624290">
              <a:defRPr/>
            </a:pPr>
            <a:endParaRPr lang="en-US" sz="1916" dirty="0"/>
          </a:p>
          <a:p>
            <a:pPr marL="468218" indent="-468218" defTabSz="624290">
              <a:buFont typeface="Arial"/>
              <a:buChar char="•"/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</p:txBody>
      </p:sp>
      <p:sp>
        <p:nvSpPr>
          <p:cNvPr id="35857" name="CustomShape 18"/>
          <p:cNvSpPr>
            <a:spLocks noChangeArrowheads="1"/>
          </p:cNvSpPr>
          <p:nvPr/>
        </p:nvSpPr>
        <p:spPr bwMode="auto">
          <a:xfrm>
            <a:off x="7240233" y="4871132"/>
            <a:ext cx="5764647" cy="423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889" tIns="61446" rIns="122889" bIns="61446"/>
          <a:lstStyle/>
          <a:p>
            <a:r>
              <a:rPr lang="en-US" sz="2000" b="1" dirty="0">
                <a:solidFill>
                  <a:srgbClr val="000000"/>
                </a:solidFill>
                <a:latin typeface="Calibri" charset="0"/>
              </a:rPr>
              <a:t>Forward Kinematics:</a:t>
            </a:r>
            <a:endParaRPr lang="en-US" sz="2000" dirty="0"/>
          </a:p>
          <a:p>
            <a:r>
              <a:rPr lang="en-US" sz="2000" dirty="0">
                <a:solidFill>
                  <a:srgbClr val="000000"/>
                </a:solidFill>
                <a:latin typeface="Calibri"/>
              </a:rPr>
              <a:t>ax3.traj.setpos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:=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ax1.traj.setpos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ax2.traj.setpos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/2;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/>
              </a:rPr>
              <a:t>ax4.traj.setpos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:=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ax1.traj.setpos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+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ax2.traj.setpos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/2;</a:t>
            </a:r>
            <a:endParaRPr lang="en-US" sz="2000" dirty="0"/>
          </a:p>
          <a:p>
            <a:endParaRPr lang="en-US" sz="1400" dirty="0"/>
          </a:p>
          <a:p>
            <a:r>
              <a:rPr lang="en-US" sz="2000" b="1" dirty="0">
                <a:solidFill>
                  <a:srgbClr val="000000"/>
                </a:solidFill>
                <a:latin typeface="Calibri" charset="0"/>
              </a:rPr>
              <a:t>Inverse Kinematics: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/>
              </a:rPr>
              <a:t>ax1.enc.actpos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:=(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ax3.enc.actpos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ax4.enc.actpos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)/2;</a:t>
            </a:r>
            <a:endParaRPr lang="en-US" sz="2000" dirty="0"/>
          </a:p>
          <a:p>
            <a:r>
              <a:rPr lang="en-US" sz="2000" dirty="0">
                <a:solidFill>
                  <a:srgbClr val="000000"/>
                </a:solidFill>
                <a:latin typeface="Calibri"/>
              </a:rPr>
              <a:t>ax2.enc.actpos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:=(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ax4.enc.actpos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–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ax3.enc.actpos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);</a:t>
            </a:r>
          </a:p>
          <a:p>
            <a:endParaRPr lang="en-US" sz="1400" dirty="0">
              <a:solidFill>
                <a:srgbClr val="000000"/>
              </a:solidFill>
              <a:latin typeface="Calibri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Calibri" charset="0"/>
              </a:rPr>
              <a:t>Amplifier enable: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ax3.drv.enable:=ax1.drv.enable or ax2.drv.enable;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ax4.drv.enable:=ax1.drv.enable or ax2.drv.enable;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Or:</a:t>
            </a:r>
          </a:p>
          <a:p>
            <a:r>
              <a:rPr lang="en-US" sz="2000" dirty="0" err="1">
                <a:solidFill>
                  <a:srgbClr val="000000"/>
                </a:solidFill>
                <a:latin typeface="Calibri" charset="0"/>
              </a:rPr>
              <a:t>mc_power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(3, ax1.drv.enable or ax2.drv.enable);</a:t>
            </a:r>
          </a:p>
          <a:p>
            <a:r>
              <a:rPr lang="en-US" sz="2000" dirty="0" err="1">
                <a:solidFill>
                  <a:srgbClr val="000000"/>
                </a:solidFill>
                <a:latin typeface="Calibri" charset="0"/>
              </a:rPr>
              <a:t>mc_power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(4, ax1.drv.enable or ax2.drv.enable);</a:t>
            </a:r>
          </a:p>
          <a:p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endParaRPr lang="en-US" sz="2000" dirty="0"/>
          </a:p>
          <a:p>
            <a:endParaRPr lang="en-US" sz="2994" dirty="0"/>
          </a:p>
        </p:txBody>
      </p:sp>
      <p:sp>
        <p:nvSpPr>
          <p:cNvPr id="35843" name="CustomShape 3"/>
          <p:cNvSpPr>
            <a:spLocks noChangeArrowheads="1"/>
          </p:cNvSpPr>
          <p:nvPr/>
        </p:nvSpPr>
        <p:spPr bwMode="auto">
          <a:xfrm>
            <a:off x="2086413" y="7019434"/>
            <a:ext cx="1144417" cy="1667559"/>
          </a:xfrm>
          <a:prstGeom prst="rect">
            <a:avLst/>
          </a:prstGeom>
          <a:gradFill rotWithShape="0">
            <a:gsLst>
              <a:gs pos="0">
                <a:srgbClr val="3C7AC7"/>
              </a:gs>
              <a:gs pos="100000">
                <a:srgbClr val="2E5F99"/>
              </a:gs>
            </a:gsLst>
            <a:lin ang="5400000"/>
          </a:gradFill>
          <a:ln w="9360">
            <a:solidFill>
              <a:srgbClr val="4A7EBB"/>
            </a:solidFill>
            <a:round/>
            <a:headEnd/>
            <a:tailEnd/>
          </a:ln>
        </p:spPr>
        <p:txBody>
          <a:bodyPr lIns="122889" tIns="61446" rIns="122889" bIns="61446" anchor="ctr"/>
          <a:lstStyle/>
          <a:p>
            <a:pPr algn="ctr"/>
            <a:r>
              <a:rPr lang="en-US" sz="2994">
                <a:solidFill>
                  <a:srgbClr val="FFFFFF"/>
                </a:solidFill>
                <a:latin typeface="Calibri" charset="0"/>
              </a:rPr>
              <a:t>Blade</a:t>
            </a:r>
            <a:endParaRPr lang="en-US" sz="2994"/>
          </a:p>
          <a:p>
            <a:pPr algn="ctr"/>
            <a:r>
              <a:rPr lang="en-US" sz="2994">
                <a:solidFill>
                  <a:srgbClr val="FFFFFF"/>
                </a:solidFill>
                <a:latin typeface="Calibri" charset="0"/>
              </a:rPr>
              <a:t>Axis 3</a:t>
            </a:r>
            <a:endParaRPr lang="en-US" sz="2994"/>
          </a:p>
        </p:txBody>
      </p:sp>
      <p:sp>
        <p:nvSpPr>
          <p:cNvPr id="35844" name="CustomShape 4"/>
          <p:cNvSpPr>
            <a:spLocks noChangeArrowheads="1"/>
          </p:cNvSpPr>
          <p:nvPr/>
        </p:nvSpPr>
        <p:spPr bwMode="auto">
          <a:xfrm>
            <a:off x="4377051" y="7019434"/>
            <a:ext cx="1142616" cy="1667559"/>
          </a:xfrm>
          <a:prstGeom prst="rect">
            <a:avLst/>
          </a:prstGeom>
          <a:gradFill rotWithShape="0">
            <a:gsLst>
              <a:gs pos="0">
                <a:srgbClr val="3C7AC7"/>
              </a:gs>
              <a:gs pos="100000">
                <a:srgbClr val="2E5F99"/>
              </a:gs>
            </a:gsLst>
            <a:lin ang="5400000"/>
          </a:gradFill>
          <a:ln w="9360">
            <a:solidFill>
              <a:srgbClr val="4A7EBB"/>
            </a:solidFill>
            <a:round/>
            <a:headEnd/>
            <a:tailEnd/>
          </a:ln>
        </p:spPr>
        <p:txBody>
          <a:bodyPr lIns="122889" tIns="61446" rIns="122889" bIns="61446" anchor="ctr"/>
          <a:lstStyle/>
          <a:p>
            <a:pPr algn="ctr"/>
            <a:r>
              <a:rPr lang="en-US" sz="2994">
                <a:solidFill>
                  <a:srgbClr val="FFFFFF"/>
                </a:solidFill>
                <a:latin typeface="Calibri" charset="0"/>
              </a:rPr>
              <a:t>Blade</a:t>
            </a:r>
            <a:endParaRPr lang="en-US" sz="2994"/>
          </a:p>
          <a:p>
            <a:pPr algn="ctr"/>
            <a:r>
              <a:rPr lang="en-US" sz="2994">
                <a:solidFill>
                  <a:srgbClr val="FFFFFF"/>
                </a:solidFill>
                <a:latin typeface="Calibri" charset="0"/>
              </a:rPr>
              <a:t>Axis 4</a:t>
            </a:r>
            <a:endParaRPr lang="en-US" sz="2994"/>
          </a:p>
        </p:txBody>
      </p:sp>
      <p:cxnSp>
        <p:nvCxnSpPr>
          <p:cNvPr id="35845" name="CustomShape 5"/>
          <p:cNvCxnSpPr>
            <a:cxnSpLocks noChangeShapeType="1"/>
          </p:cNvCxnSpPr>
          <p:nvPr/>
        </p:nvCxnSpPr>
        <p:spPr bwMode="auto">
          <a:xfrm>
            <a:off x="196365" y="8805297"/>
            <a:ext cx="6238838" cy="1879"/>
          </a:xfrm>
          <a:prstGeom prst="straightConnector1">
            <a:avLst/>
          </a:prstGeom>
          <a:noFill/>
          <a:ln w="25560">
            <a:solidFill>
              <a:srgbClr val="4F81B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46" name="CustomShape 7"/>
          <p:cNvCxnSpPr>
            <a:cxnSpLocks noChangeShapeType="1"/>
          </p:cNvCxnSpPr>
          <p:nvPr/>
        </p:nvCxnSpPr>
        <p:spPr bwMode="auto">
          <a:xfrm>
            <a:off x="331594" y="6542449"/>
            <a:ext cx="4045460" cy="0"/>
          </a:xfrm>
          <a:prstGeom prst="straightConnector1">
            <a:avLst/>
          </a:prstGeom>
          <a:noFill/>
          <a:ln w="25560">
            <a:solidFill>
              <a:schemeClr val="tx1">
                <a:lumMod val="85000"/>
                <a:lumOff val="1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847" name="Line 8"/>
          <p:cNvSpPr>
            <a:spLocks noChangeShapeType="1"/>
          </p:cNvSpPr>
          <p:nvPr/>
        </p:nvSpPr>
        <p:spPr bwMode="auto">
          <a:xfrm>
            <a:off x="3230830" y="4871132"/>
            <a:ext cx="0" cy="3936044"/>
          </a:xfrm>
          <a:prstGeom prst="line">
            <a:avLst/>
          </a:prstGeom>
          <a:noFill/>
          <a:ln w="126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>
            <a:off x="4375248" y="4871132"/>
            <a:ext cx="0" cy="3936044"/>
          </a:xfrm>
          <a:prstGeom prst="line">
            <a:avLst/>
          </a:prstGeom>
          <a:noFill/>
          <a:ln w="126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9183" tIns="44592" rIns="89183" bIns="44592"/>
          <a:lstStyle/>
          <a:p>
            <a:endParaRPr lang="en-US" sz="2994"/>
          </a:p>
        </p:txBody>
      </p:sp>
      <p:cxnSp>
        <p:nvCxnSpPr>
          <p:cNvPr id="35849" name="CustomShape 10"/>
          <p:cNvCxnSpPr>
            <a:cxnSpLocks noChangeShapeType="1"/>
          </p:cNvCxnSpPr>
          <p:nvPr/>
        </p:nvCxnSpPr>
        <p:spPr bwMode="auto">
          <a:xfrm>
            <a:off x="331594" y="6065466"/>
            <a:ext cx="2899239" cy="0"/>
          </a:xfrm>
          <a:prstGeom prst="straightConnector1">
            <a:avLst/>
          </a:prstGeom>
          <a:noFill/>
          <a:ln w="2556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850" name="Line 11"/>
          <p:cNvSpPr>
            <a:spLocks noChangeShapeType="1"/>
          </p:cNvSpPr>
          <p:nvPr/>
        </p:nvSpPr>
        <p:spPr bwMode="auto">
          <a:xfrm>
            <a:off x="3803940" y="4871132"/>
            <a:ext cx="0" cy="3936044"/>
          </a:xfrm>
          <a:prstGeom prst="line">
            <a:avLst/>
          </a:prstGeom>
          <a:noFill/>
          <a:ln w="126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9183" tIns="44592" rIns="89183" bIns="44592"/>
          <a:lstStyle/>
          <a:p>
            <a:endParaRPr lang="en-US" sz="2994"/>
          </a:p>
        </p:txBody>
      </p:sp>
      <p:cxnSp>
        <p:nvCxnSpPr>
          <p:cNvPr id="35851" name="CustomShape 12"/>
          <p:cNvCxnSpPr>
            <a:cxnSpLocks noChangeShapeType="1"/>
          </p:cNvCxnSpPr>
          <p:nvPr/>
        </p:nvCxnSpPr>
        <p:spPr bwMode="auto">
          <a:xfrm>
            <a:off x="331594" y="5109626"/>
            <a:ext cx="3470547" cy="1879"/>
          </a:xfrm>
          <a:prstGeom prst="straightConnector1">
            <a:avLst/>
          </a:prstGeom>
          <a:noFill/>
          <a:ln w="2556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2" name="CustomShape 13"/>
          <p:cNvCxnSpPr>
            <a:cxnSpLocks noChangeShapeType="1"/>
          </p:cNvCxnSpPr>
          <p:nvPr/>
        </p:nvCxnSpPr>
        <p:spPr bwMode="auto">
          <a:xfrm>
            <a:off x="3230832" y="5577217"/>
            <a:ext cx="1144418" cy="0"/>
          </a:xfrm>
          <a:prstGeom prst="straightConnector1">
            <a:avLst/>
          </a:prstGeom>
          <a:noFill/>
          <a:ln w="2556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853" name="CustomShape 14"/>
          <p:cNvSpPr>
            <a:spLocks noChangeArrowheads="1"/>
          </p:cNvSpPr>
          <p:nvPr/>
        </p:nvSpPr>
        <p:spPr bwMode="auto">
          <a:xfrm>
            <a:off x="4505880" y="6183775"/>
            <a:ext cx="3803122" cy="50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889" tIns="61446" rIns="122889" bIns="61446"/>
          <a:lstStyle/>
          <a:p>
            <a:r>
              <a:rPr lang="en-US" sz="1600" dirty="0">
                <a:solidFill>
                  <a:srgbClr val="000000"/>
                </a:solidFill>
                <a:latin typeface="Calibri" charset="0"/>
              </a:rPr>
              <a:t>Axis 4 (Normal: Blade position)</a:t>
            </a:r>
            <a:endParaRPr lang="en-US" sz="1600" dirty="0"/>
          </a:p>
        </p:txBody>
      </p:sp>
      <p:sp>
        <p:nvSpPr>
          <p:cNvPr id="35854" name="CustomShape 15"/>
          <p:cNvSpPr>
            <a:spLocks noChangeArrowheads="1"/>
          </p:cNvSpPr>
          <p:nvPr/>
        </p:nvSpPr>
        <p:spPr bwMode="auto">
          <a:xfrm>
            <a:off x="4505880" y="5746227"/>
            <a:ext cx="3662199" cy="50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889" tIns="61446" rIns="122889" bIns="61446"/>
          <a:lstStyle/>
          <a:p>
            <a:r>
              <a:rPr lang="en-US" sz="1600">
                <a:solidFill>
                  <a:srgbClr val="000000"/>
                </a:solidFill>
                <a:latin typeface="Calibri" charset="0"/>
              </a:rPr>
              <a:t>Axis </a:t>
            </a:r>
            <a:r>
              <a:rPr lang="en-US" sz="1600">
                <a:solidFill>
                  <a:srgbClr val="008000"/>
                </a:solidFill>
                <a:latin typeface="Calibri" charset="0"/>
              </a:rPr>
              <a:t>3</a:t>
            </a:r>
            <a:r>
              <a:rPr lang="en-US" sz="1600">
                <a:solidFill>
                  <a:srgbClr val="000000"/>
                </a:solidFill>
                <a:latin typeface="Calibri" charset="0"/>
              </a:rPr>
              <a:t> (Normal: Blade position)</a:t>
            </a:r>
            <a:endParaRPr lang="en-US" sz="1600"/>
          </a:p>
        </p:txBody>
      </p:sp>
      <p:sp>
        <p:nvSpPr>
          <p:cNvPr id="35855" name="CustomShape 16"/>
          <p:cNvSpPr>
            <a:spLocks noChangeArrowheads="1"/>
          </p:cNvSpPr>
          <p:nvPr/>
        </p:nvSpPr>
        <p:spPr bwMode="auto">
          <a:xfrm>
            <a:off x="4505877" y="4871134"/>
            <a:ext cx="3662201" cy="50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889" tIns="61446" rIns="122889" bIns="61446"/>
          <a:lstStyle/>
          <a:p>
            <a:r>
              <a:rPr lang="en-US" sz="1600">
                <a:solidFill>
                  <a:srgbClr val="000000"/>
                </a:solidFill>
                <a:latin typeface="Calibri" charset="0"/>
              </a:rPr>
              <a:t>Axis </a:t>
            </a:r>
            <a:r>
              <a:rPr lang="en-US" sz="1600">
                <a:solidFill>
                  <a:srgbClr val="3366FF"/>
                </a:solidFill>
                <a:latin typeface="Calibri" charset="0"/>
              </a:rPr>
              <a:t>1</a:t>
            </a:r>
            <a:r>
              <a:rPr lang="en-US" sz="1600">
                <a:solidFill>
                  <a:srgbClr val="000000"/>
                </a:solidFill>
                <a:latin typeface="Calibri" charset="0"/>
              </a:rPr>
              <a:t> (</a:t>
            </a:r>
            <a:r>
              <a:rPr lang="en-US" sz="1600" err="1">
                <a:solidFill>
                  <a:srgbClr val="000000"/>
                </a:solidFill>
                <a:latin typeface="Calibri" charset="0"/>
              </a:rPr>
              <a:t>Virt</a:t>
            </a:r>
            <a:r>
              <a:rPr lang="en-US" sz="1600">
                <a:solidFill>
                  <a:srgbClr val="000000"/>
                </a:solidFill>
                <a:latin typeface="Calibri" charset="0"/>
              </a:rPr>
              <a:t>: Center position)</a:t>
            </a:r>
            <a:endParaRPr lang="en-US" sz="1600"/>
          </a:p>
        </p:txBody>
      </p:sp>
      <p:sp>
        <p:nvSpPr>
          <p:cNvPr id="35856" name="CustomShape 17"/>
          <p:cNvSpPr>
            <a:spLocks noChangeArrowheads="1"/>
          </p:cNvSpPr>
          <p:nvPr/>
        </p:nvSpPr>
        <p:spPr bwMode="auto">
          <a:xfrm>
            <a:off x="4495067" y="5308680"/>
            <a:ext cx="3673011" cy="50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889" tIns="61446" rIns="122889" bIns="61446"/>
          <a:lstStyle/>
          <a:p>
            <a:r>
              <a:rPr lang="en-US" sz="1600">
                <a:solidFill>
                  <a:srgbClr val="000000"/>
                </a:solidFill>
                <a:latin typeface="Calibri" charset="0"/>
              </a:rPr>
              <a:t>Axis </a:t>
            </a:r>
            <a:r>
              <a:rPr lang="en-US" sz="1600">
                <a:solidFill>
                  <a:srgbClr val="FF0000"/>
                </a:solidFill>
                <a:latin typeface="Calibri" charset="0"/>
              </a:rPr>
              <a:t>2</a:t>
            </a:r>
            <a:r>
              <a:rPr lang="en-US" sz="1600">
                <a:solidFill>
                  <a:srgbClr val="000000"/>
                </a:solidFill>
                <a:latin typeface="Calibri" charset="0"/>
              </a:rPr>
              <a:t> (</a:t>
            </a:r>
            <a:r>
              <a:rPr lang="en-US" sz="1600" err="1">
                <a:solidFill>
                  <a:srgbClr val="000000"/>
                </a:solidFill>
                <a:latin typeface="Calibri" charset="0"/>
              </a:rPr>
              <a:t>Virt</a:t>
            </a:r>
            <a:r>
              <a:rPr lang="en-US" sz="1600">
                <a:solidFill>
                  <a:srgbClr val="000000"/>
                </a:solidFill>
                <a:latin typeface="Calibri" charset="0"/>
              </a:rPr>
              <a:t>: Gap)</a:t>
            </a:r>
            <a:endParaRPr lang="en-US" sz="1600"/>
          </a:p>
        </p:txBody>
      </p:sp>
      <p:sp>
        <p:nvSpPr>
          <p:cNvPr id="35858" name="Line 8"/>
          <p:cNvSpPr>
            <a:spLocks noChangeShapeType="1"/>
          </p:cNvSpPr>
          <p:nvPr/>
        </p:nvSpPr>
        <p:spPr bwMode="auto">
          <a:xfrm>
            <a:off x="331594" y="4871132"/>
            <a:ext cx="0" cy="3934165"/>
          </a:xfrm>
          <a:prstGeom prst="line">
            <a:avLst/>
          </a:prstGeom>
          <a:noFill/>
          <a:ln w="126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89183" tIns="44592" rIns="89183" bIns="44592"/>
          <a:lstStyle/>
          <a:p>
            <a:endParaRPr lang="en-US" sz="2994"/>
          </a:p>
        </p:txBody>
      </p:sp>
      <p:sp>
        <p:nvSpPr>
          <p:cNvPr id="21" name="CustomShape 3"/>
          <p:cNvSpPr/>
          <p:nvPr/>
        </p:nvSpPr>
        <p:spPr>
          <a:xfrm>
            <a:off x="9174312" y="8667205"/>
            <a:ext cx="2986200" cy="481186"/>
          </a:xfrm>
          <a:prstGeom prst="rect">
            <a:avLst/>
          </a:prstGeom>
          <a:noFill/>
          <a:ln>
            <a:noFill/>
          </a:ln>
        </p:spPr>
        <p:txBody>
          <a:bodyPr lIns="122875" tIns="61439" rIns="122875" bIns="61439" anchor="ctr"/>
          <a:lstStyle/>
          <a:p>
            <a:pPr algn="r">
              <a:lnSpc>
                <a:spcPct val="100000"/>
              </a:lnSpc>
            </a:pPr>
            <a:fld id="{4262F43B-3414-4A65-B8DE-ECFFDA432439}" type="slidenum">
              <a:rPr lang="en-US" sz="1677">
                <a:solidFill>
                  <a:srgbClr val="8B8B8B"/>
                </a:solidFill>
                <a:latin typeface="Calibri"/>
              </a:rPr>
              <a:t>33</a:t>
            </a:fld>
            <a:endParaRPr sz="2994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573AB-54C0-454D-8C25-61AFE081A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1" t="2369" r="16285"/>
          <a:stretch/>
        </p:blipFill>
        <p:spPr>
          <a:xfrm rot="16200000">
            <a:off x="8669299" y="851501"/>
            <a:ext cx="2478198" cy="533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956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45E55A-5362-7941-9B4C-26C86F07C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16572" r="8529" b="5707"/>
          <a:stretch/>
        </p:blipFill>
        <p:spPr>
          <a:xfrm>
            <a:off x="384177" y="4043226"/>
            <a:ext cx="9844193" cy="4864572"/>
          </a:xfrm>
          <a:prstGeom prst="rect">
            <a:avLst/>
          </a:prstGeom>
        </p:spPr>
      </p:pic>
      <p:sp>
        <p:nvSpPr>
          <p:cNvPr id="36865" name="CustomShape 1"/>
          <p:cNvSpPr>
            <a:spLocks noChangeArrowheads="1"/>
          </p:cNvSpPr>
          <p:nvPr/>
        </p:nvSpPr>
        <p:spPr bwMode="auto">
          <a:xfrm>
            <a:off x="639765" y="634090"/>
            <a:ext cx="9994901" cy="15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889" tIns="61446" rIns="122889" bIns="61446" anchor="ctr"/>
          <a:lstStyle/>
          <a:p>
            <a:r>
              <a:rPr lang="en-US" sz="4431" dirty="0">
                <a:solidFill>
                  <a:srgbClr val="FFFFFF"/>
                </a:solidFill>
                <a:latin typeface="Calibri" charset="0"/>
              </a:rPr>
              <a:t>Application: 2-Axes Slit Set, External Sync.</a:t>
            </a:r>
            <a:endParaRPr lang="en-US" sz="2994" dirty="0"/>
          </a:p>
        </p:txBody>
      </p:sp>
      <p:sp>
        <p:nvSpPr>
          <p:cNvPr id="36871" name="TextBox 10"/>
          <p:cNvSpPr txBox="1">
            <a:spLocks noChangeArrowheads="1"/>
          </p:cNvSpPr>
          <p:nvPr/>
        </p:nvSpPr>
        <p:spPr bwMode="auto">
          <a:xfrm>
            <a:off x="10427216" y="6240736"/>
            <a:ext cx="2238915" cy="4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4857" tIns="62429" rIns="124857" bIns="62429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2156" dirty="0">
                <a:latin typeface="Calibri"/>
                <a:cs typeface="Calibri"/>
              </a:rPr>
              <a:t>Axis 4 Right blade</a:t>
            </a:r>
          </a:p>
        </p:txBody>
      </p:sp>
      <p:sp>
        <p:nvSpPr>
          <p:cNvPr id="36872" name="TextBox 32"/>
          <p:cNvSpPr txBox="1">
            <a:spLocks noChangeArrowheads="1"/>
          </p:cNvSpPr>
          <p:nvPr/>
        </p:nvSpPr>
        <p:spPr bwMode="auto">
          <a:xfrm>
            <a:off x="10427217" y="4988782"/>
            <a:ext cx="1887408" cy="4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4857" tIns="62429" rIns="124857" bIns="62429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2156" dirty="0">
                <a:solidFill>
                  <a:srgbClr val="0070C0"/>
                </a:solidFill>
                <a:latin typeface="Calibri"/>
                <a:cs typeface="Calibri"/>
              </a:rPr>
              <a:t>Axis 1 (Centre)</a:t>
            </a:r>
          </a:p>
        </p:txBody>
      </p:sp>
      <p:sp>
        <p:nvSpPr>
          <p:cNvPr id="36873" name="TextBox 33"/>
          <p:cNvSpPr txBox="1">
            <a:spLocks noChangeArrowheads="1"/>
          </p:cNvSpPr>
          <p:nvPr/>
        </p:nvSpPr>
        <p:spPr bwMode="auto">
          <a:xfrm>
            <a:off x="10427217" y="5427419"/>
            <a:ext cx="1589057" cy="4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4857" tIns="62429" rIns="124857" bIns="62429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2156" dirty="0">
                <a:solidFill>
                  <a:srgbClr val="FF0000"/>
                </a:solidFill>
                <a:latin typeface="Calibri"/>
                <a:cs typeface="Calibri"/>
              </a:rPr>
              <a:t>Axis 2 (Gap)</a:t>
            </a:r>
          </a:p>
        </p:txBody>
      </p:sp>
      <p:sp>
        <p:nvSpPr>
          <p:cNvPr id="36875" name="TextBox 35"/>
          <p:cNvSpPr txBox="1">
            <a:spLocks noChangeArrowheads="1"/>
          </p:cNvSpPr>
          <p:nvPr/>
        </p:nvSpPr>
        <p:spPr bwMode="auto">
          <a:xfrm>
            <a:off x="10427217" y="5843676"/>
            <a:ext cx="2088361" cy="4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4857" tIns="62429" rIns="124857" bIns="62429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2156" dirty="0">
                <a:solidFill>
                  <a:srgbClr val="00B050"/>
                </a:solidFill>
                <a:latin typeface="Calibri"/>
                <a:cs typeface="Calibri"/>
              </a:rPr>
              <a:t>Axis 3 Left blade</a:t>
            </a:r>
          </a:p>
        </p:txBody>
      </p:sp>
      <p:sp>
        <p:nvSpPr>
          <p:cNvPr id="21" name="Oval 20"/>
          <p:cNvSpPr/>
          <p:nvPr/>
        </p:nvSpPr>
        <p:spPr>
          <a:xfrm>
            <a:off x="144889" y="8008871"/>
            <a:ext cx="3822700" cy="715481"/>
          </a:xfrm>
          <a:prstGeom prst="ellipse">
            <a:avLst/>
          </a:prstGeom>
          <a:noFill/>
          <a:ln w="2222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857" tIns="62429" rIns="124857" bIns="62429" anchor="ctr"/>
          <a:lstStyle/>
          <a:p>
            <a:pPr algn="ctr" defTabSz="624290">
              <a:defRPr/>
            </a:pPr>
            <a:endParaRPr lang="en-US" sz="2994"/>
          </a:p>
        </p:txBody>
      </p:sp>
      <p:sp>
        <p:nvSpPr>
          <p:cNvPr id="14" name="CustomShape 3"/>
          <p:cNvSpPr/>
          <p:nvPr/>
        </p:nvSpPr>
        <p:spPr>
          <a:xfrm>
            <a:off x="9174312" y="8667205"/>
            <a:ext cx="2986200" cy="481186"/>
          </a:xfrm>
          <a:prstGeom prst="rect">
            <a:avLst/>
          </a:prstGeom>
          <a:noFill/>
          <a:ln>
            <a:noFill/>
          </a:ln>
        </p:spPr>
        <p:txBody>
          <a:bodyPr lIns="122875" tIns="61439" rIns="122875" bIns="61439" anchor="ctr"/>
          <a:lstStyle/>
          <a:p>
            <a:pPr algn="r">
              <a:lnSpc>
                <a:spcPct val="100000"/>
              </a:lnSpc>
            </a:pPr>
            <a:fld id="{4262F43B-3414-4A65-B8DE-ECFFDA432439}" type="slidenum">
              <a:rPr lang="en-US" sz="1677">
                <a:solidFill>
                  <a:srgbClr val="8B8B8B"/>
                </a:solidFill>
                <a:latin typeface="Calibri"/>
              </a:rPr>
              <a:t>34</a:t>
            </a:fld>
            <a:endParaRPr sz="2994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E4C9249-F474-C840-A23C-D6D21FBBC450}"/>
              </a:ext>
            </a:extLst>
          </p:cNvPr>
          <p:cNvSpPr/>
          <p:nvPr/>
        </p:nvSpPr>
        <p:spPr>
          <a:xfrm>
            <a:off x="185330" y="7322318"/>
            <a:ext cx="3822700" cy="672706"/>
          </a:xfrm>
          <a:prstGeom prst="ellipse">
            <a:avLst/>
          </a:prstGeom>
          <a:noFill/>
          <a:ln w="2222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857" tIns="62429" rIns="124857" bIns="62429" anchor="ctr"/>
          <a:lstStyle/>
          <a:p>
            <a:pPr algn="ctr" defTabSz="624290">
              <a:defRPr/>
            </a:pPr>
            <a:endParaRPr lang="en-US" sz="2994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8048FA-A729-9B45-8365-D3B0F446F620}"/>
              </a:ext>
            </a:extLst>
          </p:cNvPr>
          <p:cNvSpPr/>
          <p:nvPr/>
        </p:nvSpPr>
        <p:spPr>
          <a:xfrm>
            <a:off x="3607590" y="3814308"/>
            <a:ext cx="1858500" cy="715481"/>
          </a:xfrm>
          <a:prstGeom prst="ellipse">
            <a:avLst/>
          </a:prstGeom>
          <a:noFill/>
          <a:ln w="2222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857" tIns="62429" rIns="124857" bIns="62429" anchor="ctr"/>
          <a:lstStyle/>
          <a:p>
            <a:pPr algn="ctr" defTabSz="624290">
              <a:defRPr/>
            </a:pPr>
            <a:endParaRPr lang="en-US" sz="2994"/>
          </a:p>
        </p:txBody>
      </p:sp>
      <p:sp>
        <p:nvSpPr>
          <p:cNvPr id="18" name="CustomShape 2">
            <a:extLst>
              <a:ext uri="{FF2B5EF4-FFF2-40B4-BE49-F238E27FC236}">
                <a16:creationId xmlns:a16="http://schemas.microsoft.com/office/drawing/2014/main" id="{BBFEB633-C7F5-9D4D-A84C-F51FEEB8CE7B}"/>
              </a:ext>
            </a:extLst>
          </p:cNvPr>
          <p:cNvSpPr/>
          <p:nvPr/>
        </p:nvSpPr>
        <p:spPr>
          <a:xfrm>
            <a:off x="13802930" y="27452285"/>
            <a:ext cx="9120972" cy="2420719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/>
          <a:lstStyle/>
          <a:p>
            <a:pPr marL="468218" indent="-468218" defTabSz="624290">
              <a:buFont typeface="Arial"/>
              <a:buChar char="•"/>
              <a:defRPr/>
            </a:pPr>
            <a:r>
              <a:rPr lang="en-US" sz="2395" dirty="0">
                <a:solidFill>
                  <a:srgbClr val="000000"/>
                </a:solidFill>
                <a:latin typeface="Calibri"/>
              </a:rPr>
              <a:t>2 virtual axes: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en-US" sz="2395" dirty="0">
                <a:solidFill>
                  <a:srgbClr val="000000"/>
                </a:solidFill>
                <a:latin typeface="Calibri"/>
              </a:rPr>
              <a:t>External timing system (function generator)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sv-SE" sz="2395" dirty="0" err="1">
                <a:solidFill>
                  <a:srgbClr val="000000"/>
                </a:solidFill>
                <a:latin typeface="Calibri"/>
              </a:rPr>
              <a:t>Amplitude</a:t>
            </a:r>
            <a:endParaRPr lang="en-US" sz="2395" dirty="0">
              <a:solidFill>
                <a:srgbClr val="000000"/>
              </a:solidFill>
              <a:latin typeface="Calibri"/>
            </a:endParaRPr>
          </a:p>
          <a:p>
            <a:pPr marL="624290" lvl="1" defTabSz="624290">
              <a:defRPr/>
            </a:pPr>
            <a:endParaRPr lang="en-US" sz="2395" dirty="0"/>
          </a:p>
          <a:p>
            <a:pPr marL="468218" indent="-468218" defTabSz="624290">
              <a:buFont typeface="Arial"/>
              <a:buChar char="•"/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r>
              <a:rPr lang="sv-SE" sz="2395" dirty="0"/>
              <a:t>§</a:t>
            </a:r>
            <a:endParaRPr sz="2395" dirty="0"/>
          </a:p>
        </p:txBody>
      </p:sp>
      <p:sp>
        <p:nvSpPr>
          <p:cNvPr id="19" name="CustomShape 2">
            <a:extLst>
              <a:ext uri="{FF2B5EF4-FFF2-40B4-BE49-F238E27FC236}">
                <a16:creationId xmlns:a16="http://schemas.microsoft.com/office/drawing/2014/main" id="{1D4E8506-3A61-7F44-9C32-D0738B17A36D}"/>
              </a:ext>
            </a:extLst>
          </p:cNvPr>
          <p:cNvSpPr/>
          <p:nvPr/>
        </p:nvSpPr>
        <p:spPr>
          <a:xfrm>
            <a:off x="13985457" y="27634812"/>
            <a:ext cx="9120972" cy="2420719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/>
          <a:lstStyle/>
          <a:p>
            <a:pPr marL="468218" indent="-468218" defTabSz="624290">
              <a:buFont typeface="Arial"/>
              <a:buChar char="•"/>
              <a:defRPr/>
            </a:pPr>
            <a:r>
              <a:rPr lang="en-US" sz="2395" dirty="0">
                <a:solidFill>
                  <a:srgbClr val="000000"/>
                </a:solidFill>
                <a:latin typeface="Calibri"/>
              </a:rPr>
              <a:t>2 virtual axes: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en-US" sz="2395" dirty="0">
                <a:solidFill>
                  <a:srgbClr val="000000"/>
                </a:solidFill>
                <a:latin typeface="Calibri"/>
              </a:rPr>
              <a:t>External timing system (function generator)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sv-SE" sz="2395" dirty="0" err="1">
                <a:solidFill>
                  <a:srgbClr val="000000"/>
                </a:solidFill>
                <a:latin typeface="Calibri"/>
              </a:rPr>
              <a:t>Amplitude</a:t>
            </a:r>
            <a:endParaRPr lang="en-US" sz="2395" dirty="0">
              <a:solidFill>
                <a:srgbClr val="000000"/>
              </a:solidFill>
              <a:latin typeface="Calibri"/>
            </a:endParaRPr>
          </a:p>
          <a:p>
            <a:pPr marL="624290" lvl="1" defTabSz="624290">
              <a:defRPr/>
            </a:pPr>
            <a:endParaRPr lang="en-US" sz="2395" dirty="0"/>
          </a:p>
          <a:p>
            <a:pPr marL="468218" indent="-468218" defTabSz="624290">
              <a:buFont typeface="Arial"/>
              <a:buChar char="•"/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r>
              <a:rPr lang="sv-SE" sz="2395" dirty="0"/>
              <a:t>§</a:t>
            </a:r>
            <a:endParaRPr sz="2395" dirty="0"/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D6C5028B-FF16-1C42-A719-CC39BB399EDC}"/>
              </a:ext>
            </a:extLst>
          </p:cNvPr>
          <p:cNvSpPr/>
          <p:nvPr/>
        </p:nvSpPr>
        <p:spPr>
          <a:xfrm>
            <a:off x="14167984" y="27817339"/>
            <a:ext cx="9120972" cy="2420719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/>
          <a:lstStyle/>
          <a:p>
            <a:pPr marL="468218" indent="-468218" defTabSz="624290">
              <a:buFont typeface="Arial"/>
              <a:buChar char="•"/>
              <a:defRPr/>
            </a:pPr>
            <a:r>
              <a:rPr lang="en-US" sz="2395" dirty="0">
                <a:solidFill>
                  <a:srgbClr val="000000"/>
                </a:solidFill>
                <a:latin typeface="Calibri"/>
              </a:rPr>
              <a:t>2 virtual axes: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en-US" sz="2395" dirty="0">
                <a:solidFill>
                  <a:srgbClr val="000000"/>
                </a:solidFill>
                <a:latin typeface="Calibri"/>
              </a:rPr>
              <a:t>External timing system (function generator)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sv-SE" sz="2395" dirty="0" err="1">
                <a:solidFill>
                  <a:srgbClr val="000000"/>
                </a:solidFill>
                <a:latin typeface="Calibri"/>
              </a:rPr>
              <a:t>Amplitude</a:t>
            </a:r>
            <a:endParaRPr lang="en-US" sz="2395" dirty="0">
              <a:solidFill>
                <a:srgbClr val="000000"/>
              </a:solidFill>
              <a:latin typeface="Calibri"/>
            </a:endParaRPr>
          </a:p>
          <a:p>
            <a:pPr marL="624290" lvl="1" defTabSz="624290">
              <a:defRPr/>
            </a:pPr>
            <a:endParaRPr lang="en-US" sz="2395" dirty="0"/>
          </a:p>
          <a:p>
            <a:pPr marL="468218" indent="-468218" defTabSz="624290">
              <a:buFont typeface="Arial"/>
              <a:buChar char="•"/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r>
              <a:rPr lang="sv-SE" sz="2395" dirty="0"/>
              <a:t>§</a:t>
            </a:r>
            <a:endParaRPr sz="2395" dirty="0"/>
          </a:p>
        </p:txBody>
      </p:sp>
      <p:sp>
        <p:nvSpPr>
          <p:cNvPr id="22" name="CustomShape 2">
            <a:extLst>
              <a:ext uri="{FF2B5EF4-FFF2-40B4-BE49-F238E27FC236}">
                <a16:creationId xmlns:a16="http://schemas.microsoft.com/office/drawing/2014/main" id="{1725CC85-3AD9-274E-9064-70C541AD7A51}"/>
              </a:ext>
            </a:extLst>
          </p:cNvPr>
          <p:cNvSpPr/>
          <p:nvPr/>
        </p:nvSpPr>
        <p:spPr>
          <a:xfrm>
            <a:off x="14350511" y="29231957"/>
            <a:ext cx="9120972" cy="2420719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/>
          <a:lstStyle/>
          <a:p>
            <a:pPr marL="468218" indent="-468218" defTabSz="624290">
              <a:buFont typeface="Arial"/>
              <a:buChar char="•"/>
              <a:defRPr/>
            </a:pPr>
            <a:r>
              <a:rPr lang="en-US" sz="2395" dirty="0">
                <a:solidFill>
                  <a:srgbClr val="000000"/>
                </a:solidFill>
                <a:latin typeface="Calibri"/>
              </a:rPr>
              <a:t>2 virtual axes: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en-US" sz="2395" dirty="0">
                <a:solidFill>
                  <a:srgbClr val="000000"/>
                </a:solidFill>
                <a:latin typeface="Calibri"/>
              </a:rPr>
              <a:t>External timing system (function generator)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sv-SE" sz="2395" dirty="0" err="1">
                <a:solidFill>
                  <a:srgbClr val="000000"/>
                </a:solidFill>
                <a:latin typeface="Calibri"/>
              </a:rPr>
              <a:t>Amplitude</a:t>
            </a:r>
            <a:endParaRPr lang="en-US" sz="2395" dirty="0">
              <a:solidFill>
                <a:srgbClr val="000000"/>
              </a:solidFill>
              <a:latin typeface="Calibri"/>
            </a:endParaRPr>
          </a:p>
          <a:p>
            <a:pPr marL="624290" lvl="1" defTabSz="624290">
              <a:defRPr/>
            </a:pPr>
            <a:endParaRPr lang="en-US" sz="2395" dirty="0"/>
          </a:p>
          <a:p>
            <a:pPr marL="468218" indent="-468218" defTabSz="624290">
              <a:buFont typeface="Arial"/>
              <a:buChar char="•"/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endParaRPr sz="2395" dirty="0"/>
          </a:p>
          <a:p>
            <a:pPr defTabSz="624290">
              <a:defRPr/>
            </a:pPr>
            <a:r>
              <a:rPr lang="sv-SE" sz="2395" dirty="0"/>
              <a:t>§</a:t>
            </a:r>
            <a:endParaRPr sz="2395" dirty="0"/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3FDCC989-23B6-EB40-845A-8981DC8EAE2D}"/>
              </a:ext>
            </a:extLst>
          </p:cNvPr>
          <p:cNvSpPr/>
          <p:nvPr/>
        </p:nvSpPr>
        <p:spPr>
          <a:xfrm>
            <a:off x="639763" y="2450413"/>
            <a:ext cx="8822108" cy="2420719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/>
          <a:lstStyle/>
          <a:p>
            <a:pPr marL="468218" indent="-468218" defTabSz="624290">
              <a:buFont typeface="Arial"/>
              <a:buChar char="•"/>
              <a:defRPr/>
            </a:pPr>
            <a:r>
              <a:rPr lang="en-US" sz="2874" dirty="0">
                <a:solidFill>
                  <a:srgbClr val="000000"/>
                </a:solidFill>
                <a:latin typeface="Calibri"/>
              </a:rPr>
              <a:t>Add 2 virtual axes 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Timing system (Signal Generator connected to EL5101)</a:t>
            </a:r>
          </a:p>
          <a:p>
            <a:pPr marL="1092511" lvl="1" indent="-468218" defTabSz="624290">
              <a:buFont typeface="Lucida Grande"/>
              <a:buChar char="-"/>
              <a:defRPr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Amplitude</a:t>
            </a:r>
            <a:endParaRPr lang="en-US" sz="1600" dirty="0"/>
          </a:p>
          <a:p>
            <a:pPr marL="468218" indent="-468218" defTabSz="624290">
              <a:buFont typeface="Arial"/>
              <a:buChar char="•"/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  <a:p>
            <a:pPr defTabSz="624290">
              <a:defRPr/>
            </a:pPr>
            <a:endParaRPr sz="2994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2FBDFB-038D-3E4B-8726-17EB705EE7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28004" r="4051" b="37423"/>
          <a:stretch/>
        </p:blipFill>
        <p:spPr>
          <a:xfrm>
            <a:off x="8048017" y="2182997"/>
            <a:ext cx="2348612" cy="673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980D14-F3C6-134F-A50C-2F2F46BC9E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0" t="33295" r="23928" b="25537"/>
          <a:stretch/>
        </p:blipFill>
        <p:spPr>
          <a:xfrm>
            <a:off x="10872193" y="2884430"/>
            <a:ext cx="1277551" cy="17182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8C6430-940C-F34F-93C7-8C2227EFED7D}"/>
              </a:ext>
            </a:extLst>
          </p:cNvPr>
          <p:cNvCxnSpPr/>
          <p:nvPr/>
        </p:nvCxnSpPr>
        <p:spPr>
          <a:xfrm>
            <a:off x="10362790" y="2759120"/>
            <a:ext cx="99047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2F34E7-2756-1B45-8D95-7B9198EA1729}"/>
              </a:ext>
            </a:extLst>
          </p:cNvPr>
          <p:cNvCxnSpPr>
            <a:cxnSpLocks/>
          </p:cNvCxnSpPr>
          <p:nvPr/>
        </p:nvCxnSpPr>
        <p:spPr>
          <a:xfrm>
            <a:off x="11348642" y="2759120"/>
            <a:ext cx="0" cy="3246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58AA06A-FE25-E748-8B09-2B4C24437AA6}"/>
              </a:ext>
            </a:extLst>
          </p:cNvPr>
          <p:cNvSpPr txBox="1"/>
          <p:nvPr/>
        </p:nvSpPr>
        <p:spPr>
          <a:xfrm>
            <a:off x="4431583" y="9028816"/>
            <a:ext cx="18790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Old syntax..</a:t>
            </a:r>
          </a:p>
        </p:txBody>
      </p:sp>
      <p:cxnSp>
        <p:nvCxnSpPr>
          <p:cNvPr id="24" name="CustomShape 12">
            <a:extLst>
              <a:ext uri="{FF2B5EF4-FFF2-40B4-BE49-F238E27FC236}">
                <a16:creationId xmlns:a16="http://schemas.microsoft.com/office/drawing/2014/main" id="{CC7EB8B3-C5ED-D34A-81FD-9CE7BC4027E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303332" y="7031892"/>
            <a:ext cx="1347326" cy="1692460"/>
          </a:xfrm>
          <a:prstGeom prst="straightConnector1">
            <a:avLst/>
          </a:prstGeom>
          <a:noFill/>
          <a:ln w="2556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CustomShape 12">
            <a:extLst>
              <a:ext uri="{FF2B5EF4-FFF2-40B4-BE49-F238E27FC236}">
                <a16:creationId xmlns:a16="http://schemas.microsoft.com/office/drawing/2014/main" id="{2E02BC11-2FA8-BA43-BB9B-B5CDEEEE468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912671" y="7658671"/>
            <a:ext cx="1624169" cy="1065681"/>
          </a:xfrm>
          <a:prstGeom prst="straightConnector1">
            <a:avLst/>
          </a:prstGeom>
          <a:noFill/>
          <a:ln w="2556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CustomShape 12">
            <a:extLst>
              <a:ext uri="{FF2B5EF4-FFF2-40B4-BE49-F238E27FC236}">
                <a16:creationId xmlns:a16="http://schemas.microsoft.com/office/drawing/2014/main" id="{73F5F43F-5DE3-F34B-840F-8C870DD21F1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448595" y="8382010"/>
            <a:ext cx="1982988" cy="1024556"/>
          </a:xfrm>
          <a:prstGeom prst="straightConnector1">
            <a:avLst/>
          </a:prstGeom>
          <a:noFill/>
          <a:ln w="2556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071552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800" dirty="0">
                <a:solidFill>
                  <a:srgbClr val="FFFFFF"/>
                </a:solidFill>
                <a:latin typeface="Calibri" charset="0"/>
              </a:rPr>
              <a:t>Application: 2-Axes Slit Set, External Sync.</a:t>
            </a:r>
            <a:endParaRPr lang="en-US" sz="3200" dirty="0"/>
          </a:p>
        </p:txBody>
      </p:sp>
      <p:sp>
        <p:nvSpPr>
          <p:cNvPr id="287" name="CustomShape 2"/>
          <p:cNvSpPr/>
          <p:nvPr/>
        </p:nvSpPr>
        <p:spPr>
          <a:xfrm>
            <a:off x="796925" y="2506663"/>
            <a:ext cx="11520488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pPr defTabSz="640080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ea typeface="+mn-ea"/>
              <a:cs typeface="+mn-cs"/>
            </a:endParaRPr>
          </a:p>
          <a:p>
            <a:pPr marL="480060" indent="-480060" defTabSz="64008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dirty="0">
              <a:latin typeface="+mn-lt"/>
              <a:ea typeface="+mn-ea"/>
              <a:cs typeface="+mn-cs"/>
            </a:endParaRPr>
          </a:p>
          <a:p>
            <a:pPr defTabSz="640080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ea typeface="+mn-ea"/>
              <a:cs typeface="+mn-cs"/>
            </a:endParaRPr>
          </a:p>
          <a:p>
            <a:pPr defTabSz="640080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ea typeface="+mn-ea"/>
              <a:cs typeface="+mn-cs"/>
            </a:endParaRPr>
          </a:p>
          <a:p>
            <a:pPr defTabSz="640080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ea typeface="+mn-ea"/>
              <a:cs typeface="+mn-cs"/>
            </a:endParaRPr>
          </a:p>
          <a:p>
            <a:pPr defTabSz="640080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ea typeface="+mn-ea"/>
              <a:cs typeface="+mn-cs"/>
            </a:endParaRPr>
          </a:p>
          <a:p>
            <a:pPr defTabSz="640080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ea typeface="+mn-ea"/>
              <a:cs typeface="+mn-cs"/>
            </a:endParaRPr>
          </a:p>
          <a:p>
            <a:pPr defTabSz="640080" fontAlgn="auto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+mn-lt"/>
              <a:ea typeface="+mn-ea"/>
              <a:cs typeface="+mn-cs"/>
            </a:endParaRPr>
          </a:p>
        </p:txBody>
      </p:sp>
      <p:pic>
        <p:nvPicPr>
          <p:cNvPr id="36867" name="Picture 3" descr="Screen Shot 2016-05-25 at 17.52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0" y="2474913"/>
            <a:ext cx="9852025" cy="636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0063163" y="5138738"/>
            <a:ext cx="727075" cy="130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10063163" y="4657725"/>
            <a:ext cx="727075" cy="17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10036175" y="3422650"/>
            <a:ext cx="754063" cy="133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1" name="TextBox 10"/>
          <p:cNvSpPr txBox="1">
            <a:spLocks noChangeArrowheads="1"/>
          </p:cNvSpPr>
          <p:nvPr/>
        </p:nvSpPr>
        <p:spPr bwMode="auto">
          <a:xfrm>
            <a:off x="10790238" y="3419475"/>
            <a:ext cx="814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016" tIns="64008" rIns="128016" bIns="64008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1500"/>
              <a:t>Axis 4</a:t>
            </a:r>
          </a:p>
        </p:txBody>
      </p:sp>
      <p:sp>
        <p:nvSpPr>
          <p:cNvPr id="36872" name="TextBox 32"/>
          <p:cNvSpPr txBox="1">
            <a:spLocks noChangeArrowheads="1"/>
          </p:cNvSpPr>
          <p:nvPr/>
        </p:nvSpPr>
        <p:spPr bwMode="auto">
          <a:xfrm>
            <a:off x="10790238" y="4652963"/>
            <a:ext cx="1593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016" tIns="64008" rIns="128016" bIns="64008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1500"/>
              <a:t>Axis 1 (Centre)</a:t>
            </a:r>
          </a:p>
        </p:txBody>
      </p:sp>
      <p:sp>
        <p:nvSpPr>
          <p:cNvPr id="36873" name="TextBox 33"/>
          <p:cNvSpPr txBox="1">
            <a:spLocks noChangeArrowheads="1"/>
          </p:cNvSpPr>
          <p:nvPr/>
        </p:nvSpPr>
        <p:spPr bwMode="auto">
          <a:xfrm>
            <a:off x="10779125" y="5100638"/>
            <a:ext cx="13731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016" tIns="64008" rIns="128016" bIns="64008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1500"/>
              <a:t>Axis 2 (Gap)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9947275" y="7191375"/>
            <a:ext cx="842963" cy="16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5" name="TextBox 35"/>
          <p:cNvSpPr txBox="1">
            <a:spLocks noChangeArrowheads="1"/>
          </p:cNvSpPr>
          <p:nvPr/>
        </p:nvSpPr>
        <p:spPr bwMode="auto">
          <a:xfrm>
            <a:off x="10790238" y="7191375"/>
            <a:ext cx="814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016" tIns="64008" rIns="128016" bIns="64008">
            <a:spAutoFit/>
          </a:bodyPr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742950" indent="-28575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r>
              <a:rPr lang="en-US" sz="1500"/>
              <a:t>Axis 3</a:t>
            </a:r>
          </a:p>
        </p:txBody>
      </p:sp>
      <p:sp>
        <p:nvSpPr>
          <p:cNvPr id="21" name="Oval 20"/>
          <p:cNvSpPr/>
          <p:nvPr/>
        </p:nvSpPr>
        <p:spPr>
          <a:xfrm>
            <a:off x="796925" y="6845300"/>
            <a:ext cx="3822700" cy="622300"/>
          </a:xfrm>
          <a:prstGeom prst="ellipse">
            <a:avLst/>
          </a:prstGeom>
          <a:noFill/>
          <a:ln w="2222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/>
          <a:p>
            <a:pPr algn="ctr" defTabSz="64008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4B8F85-905B-1147-B8F7-44640E120445}"/>
              </a:ext>
            </a:extLst>
          </p:cNvPr>
          <p:cNvSpPr txBox="1"/>
          <p:nvPr/>
        </p:nvSpPr>
        <p:spPr>
          <a:xfrm>
            <a:off x="4678128" y="8842375"/>
            <a:ext cx="18790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Old syntax..</a:t>
            </a:r>
          </a:p>
        </p:txBody>
      </p:sp>
      <p:cxnSp>
        <p:nvCxnSpPr>
          <p:cNvPr id="15" name="CustomShape 12">
            <a:extLst>
              <a:ext uri="{FF2B5EF4-FFF2-40B4-BE49-F238E27FC236}">
                <a16:creationId xmlns:a16="http://schemas.microsoft.com/office/drawing/2014/main" id="{F15370A4-1C80-5F44-A837-CCCB9FB710E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04099" y="6284640"/>
            <a:ext cx="1610773" cy="2446483"/>
          </a:xfrm>
          <a:prstGeom prst="straightConnector1">
            <a:avLst/>
          </a:prstGeom>
          <a:noFill/>
          <a:ln w="2556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" name="CustomShape 12">
            <a:extLst>
              <a:ext uri="{FF2B5EF4-FFF2-40B4-BE49-F238E27FC236}">
                <a16:creationId xmlns:a16="http://schemas.microsoft.com/office/drawing/2014/main" id="{DEA830C6-6A9D-D844-949D-DEC41CA2F70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991311" y="7191375"/>
            <a:ext cx="2053764" cy="1571499"/>
          </a:xfrm>
          <a:prstGeom prst="straightConnector1">
            <a:avLst/>
          </a:prstGeom>
          <a:noFill/>
          <a:ln w="2556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" name="CustomShape 12">
            <a:extLst>
              <a:ext uri="{FF2B5EF4-FFF2-40B4-BE49-F238E27FC236}">
                <a16:creationId xmlns:a16="http://schemas.microsoft.com/office/drawing/2014/main" id="{A76E32FD-0C37-D340-BC7F-45E4EC4D498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708275" y="8151191"/>
            <a:ext cx="2198023" cy="722935"/>
          </a:xfrm>
          <a:prstGeom prst="straightConnector1">
            <a:avLst/>
          </a:prstGeom>
          <a:noFill/>
          <a:ln w="2556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632797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ECMC data access over </a:t>
            </a:r>
            <a:r>
              <a:rPr lang="en-US" sz="4500" dirty="0" err="1">
                <a:solidFill>
                  <a:srgbClr val="FFFFFF"/>
                </a:solidFill>
                <a:latin typeface="Calibri" charset="0"/>
              </a:rPr>
              <a:t>Asyn</a:t>
            </a:r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: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399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endParaRPr lang="en-US" sz="2000" b="1" dirty="0"/>
          </a:p>
          <a:p>
            <a:pPr indent="-410691"/>
            <a:r>
              <a:rPr lang="en-US" sz="1800" b="1" dirty="0">
                <a:solidFill>
                  <a:prstClr val="black"/>
                </a:solidFill>
                <a:latin typeface="Calibri"/>
              </a:rPr>
              <a:t>Note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: ECMC data are transferred to EPICS records by default if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ecmccfg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is used but can also be customized.</a:t>
            </a:r>
          </a:p>
          <a:p>
            <a:pPr indent="-410691"/>
            <a:endParaRPr lang="en-US" sz="1800" i="1" dirty="0">
              <a:solidFill>
                <a:prstClr val="black"/>
              </a:solidFill>
              <a:latin typeface="Calibri"/>
            </a:endParaRPr>
          </a:p>
          <a:p>
            <a:pPr indent="-410691"/>
            <a:r>
              <a:rPr lang="en-US" sz="1800" dirty="0">
                <a:solidFill>
                  <a:prstClr val="black"/>
                </a:solidFill>
                <a:latin typeface="Calibri"/>
              </a:rPr>
              <a:t>Data in ECMC can be exposed to EPICS records over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Asyn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framework (“I/O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Intr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”):</a:t>
            </a:r>
          </a:p>
          <a:p>
            <a:pPr marL="342900" indent="-410691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prstClr val="black"/>
                </a:solidFill>
                <a:latin typeface="Calibri"/>
              </a:rPr>
              <a:t>EtherCAT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982980" lvl="1" indent="-410691">
              <a:buFontTx/>
              <a:buChar char="-"/>
            </a:pPr>
            <a:r>
              <a:rPr lang="en-US" sz="1800" dirty="0" err="1">
                <a:solidFill>
                  <a:prstClr val="black"/>
                </a:solidFill>
                <a:latin typeface="Calibri"/>
              </a:rPr>
              <a:t>EtherCAT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entries (also waveforms for oversampling cards)</a:t>
            </a:r>
          </a:p>
          <a:p>
            <a:pPr marL="982980" lvl="1" indent="-410691">
              <a:buFontTx/>
              <a:buChar char="-"/>
            </a:pPr>
            <a:r>
              <a:rPr lang="en-US" sz="1800" dirty="0" err="1">
                <a:solidFill>
                  <a:prstClr val="black"/>
                </a:solidFill>
                <a:latin typeface="Calibri"/>
              </a:rPr>
              <a:t>EtherCAT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slave diagnostics</a:t>
            </a:r>
          </a:p>
          <a:p>
            <a:pPr marL="982980" lvl="1" indent="-410691">
              <a:buFontTx/>
              <a:buChar char="-"/>
            </a:pPr>
            <a:r>
              <a:rPr lang="en-US" sz="1800" dirty="0" err="1">
                <a:solidFill>
                  <a:prstClr val="black"/>
                </a:solidFill>
                <a:latin typeface="Calibri"/>
              </a:rPr>
              <a:t>EtherCAT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master diagnostics</a:t>
            </a:r>
          </a:p>
          <a:p>
            <a:pPr marL="342900" indent="-41069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Diagnostics:</a:t>
            </a:r>
          </a:p>
          <a:p>
            <a:pPr marL="982980" lvl="1" indent="-410691">
              <a:buFontTx/>
              <a:buChar char="-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Motion thread time jitter</a:t>
            </a:r>
          </a:p>
          <a:p>
            <a:pPr marL="342900" indent="-41069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Motion Axis:</a:t>
            </a:r>
          </a:p>
          <a:p>
            <a:pPr marL="982980" lvl="1" indent="-410691">
              <a:buFontTx/>
              <a:buChar char="-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Trajectory generated setpoint</a:t>
            </a:r>
          </a:p>
          <a:p>
            <a:pPr marL="982980" lvl="1" indent="-410691">
              <a:buFontTx/>
              <a:buChar char="-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Actual position</a:t>
            </a:r>
          </a:p>
          <a:p>
            <a:pPr marL="982980" lvl="1" indent="-410691">
              <a:buFontTx/>
              <a:buChar char="-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Following error</a:t>
            </a:r>
          </a:p>
          <a:p>
            <a:pPr marL="982980" lvl="1" indent="-410691">
              <a:buFontTx/>
              <a:buChar char="-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Diagnostic string (containing most info of axis)</a:t>
            </a:r>
          </a:p>
          <a:p>
            <a:pPr marL="342900" indent="-41069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PLC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vatriables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982980" lvl="1" indent="-410691">
              <a:buFontTx/>
              <a:buChar char="-"/>
            </a:pP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342900" indent="-41069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Available data can be listed with the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iocsh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command ”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ecmcReport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&lt;detail&gt;”</a:t>
            </a:r>
          </a:p>
          <a:p>
            <a:pPr marL="982903" lvl="1" indent="-410691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prstClr val="black"/>
                </a:solidFill>
                <a:latin typeface="Calibri"/>
              </a:rPr>
              <a:t>ecmcReport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0 : Display basic information</a:t>
            </a:r>
          </a:p>
          <a:p>
            <a:pPr marL="982903" lvl="1" indent="-410691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prstClr val="black"/>
                </a:solidFill>
                <a:latin typeface="Calibri"/>
              </a:rPr>
              <a:t>ecmcReport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1 : Display all parameters that are linked to records</a:t>
            </a:r>
          </a:p>
          <a:p>
            <a:pPr marL="982903" lvl="1" indent="-410691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ecmcReport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2 : Display all available parameters (that can be accessed)</a:t>
            </a:r>
          </a:p>
          <a:p>
            <a:pPr indent="-67791"/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indent="-67791"/>
            <a:r>
              <a:rPr lang="en-US" sz="1800" b="1" dirty="0">
                <a:solidFill>
                  <a:prstClr val="black"/>
                </a:solidFill>
                <a:latin typeface="Calibri"/>
              </a:rPr>
              <a:t>Note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: “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asynReport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” can be used in the same way but will also list information from other loaded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asyn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modules like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EthercatMC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marL="982903" lvl="1" indent="-410691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982903" lvl="1" indent="-410691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982903" lvl="1" indent="-410691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pPr marL="982980" lvl="1" indent="-342900">
              <a:buFontTx/>
              <a:buChar char="-"/>
            </a:pPr>
            <a:endParaRPr lang="en-US" sz="20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809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ECMC data access over </a:t>
            </a:r>
            <a:r>
              <a:rPr lang="en-US" sz="4500" dirty="0" err="1">
                <a:solidFill>
                  <a:srgbClr val="FFFFFF"/>
                </a:solidFill>
                <a:latin typeface="Calibri" charset="0"/>
              </a:rPr>
              <a:t>Asyn</a:t>
            </a:r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: </a:t>
            </a:r>
            <a:r>
              <a:rPr lang="en-US" sz="4500" dirty="0" err="1">
                <a:solidFill>
                  <a:srgbClr val="FFFFFF"/>
                </a:solidFill>
                <a:latin typeface="Calibri" charset="0"/>
              </a:rPr>
              <a:t>EtherCAT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39963"/>
            <a:ext cx="11680056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en-US" sz="1600" b="1" dirty="0"/>
              <a:t>Record INP/OUTP field syntax:</a:t>
            </a:r>
          </a:p>
          <a:p>
            <a:endParaRPr lang="en-US" sz="1600" i="1" dirty="0"/>
          </a:p>
          <a:p>
            <a:r>
              <a:rPr lang="en-US" sz="2000" i="1" dirty="0"/>
              <a:t>"@</a:t>
            </a:r>
            <a:r>
              <a:rPr lang="en-US" sz="2000" i="1" dirty="0" err="1"/>
              <a:t>asyn</a:t>
            </a:r>
            <a:r>
              <a:rPr lang="en-US" sz="2000" i="1" dirty="0"/>
              <a:t>(&lt;</a:t>
            </a:r>
            <a:r>
              <a:rPr lang="en-US" sz="2000" i="1" dirty="0" err="1"/>
              <a:t>asynPort</a:t>
            </a:r>
            <a:r>
              <a:rPr lang="en-US" sz="2000" i="1" dirty="0"/>
              <a:t>&gt;,&lt;address&gt;,&lt;timeout&gt;)</a:t>
            </a:r>
            <a:r>
              <a:rPr lang="en-US" sz="2000" b="1" i="1" dirty="0" err="1">
                <a:solidFill>
                  <a:srgbClr val="0070C0"/>
                </a:solidFill>
              </a:rPr>
              <a:t>ecmcInfoStr</a:t>
            </a:r>
            <a:r>
              <a:rPr lang="en-US" sz="2000" i="1" dirty="0"/>
              <a:t>)”</a:t>
            </a:r>
            <a:endParaRPr lang="en-US" sz="2000" b="1" dirty="0"/>
          </a:p>
          <a:p>
            <a:endParaRPr lang="en-US" sz="1600" i="1" dirty="0"/>
          </a:p>
          <a:p>
            <a:r>
              <a:rPr lang="en-US" sz="2000" b="1" i="1" dirty="0" err="1">
                <a:solidFill>
                  <a:srgbClr val="0070C0"/>
                </a:solidFill>
              </a:rPr>
              <a:t>ecmcInfoStr</a:t>
            </a:r>
            <a:r>
              <a:rPr lang="en-US" sz="2000" i="1" dirty="0"/>
              <a:t>:</a:t>
            </a:r>
            <a:endParaRPr lang="en-US" sz="2000" b="1" dirty="0"/>
          </a:p>
          <a:p>
            <a:r>
              <a:rPr lang="en-US" sz="1600" b="1" i="1" dirty="0"/>
              <a:t>CMD</a:t>
            </a:r>
            <a:r>
              <a:rPr lang="en-US" sz="1600" i="1" dirty="0"/>
              <a:t>=&lt;</a:t>
            </a:r>
            <a:r>
              <a:rPr lang="en-US" sz="1600" i="1" dirty="0" err="1"/>
              <a:t>cmd</a:t>
            </a:r>
            <a:r>
              <a:rPr lang="en-US" sz="1600" i="1" dirty="0"/>
              <a:t>&gt;/</a:t>
            </a:r>
            <a:r>
              <a:rPr lang="en-US" sz="1600" b="1" i="1" dirty="0"/>
              <a:t>T_SMP_MS</a:t>
            </a:r>
            <a:r>
              <a:rPr lang="en-US" sz="1600" i="1" dirty="0"/>
              <a:t>=&lt;</a:t>
            </a:r>
            <a:r>
              <a:rPr lang="en-US" sz="1600" i="1" dirty="0" err="1"/>
              <a:t>sampletime</a:t>
            </a:r>
            <a:r>
              <a:rPr lang="en-US" sz="1600" i="1" dirty="0"/>
              <a:t>&gt;/</a:t>
            </a:r>
            <a:r>
              <a:rPr lang="en-US" sz="1600" b="1" i="1" dirty="0"/>
              <a:t>TYPE</a:t>
            </a:r>
            <a:r>
              <a:rPr lang="en-US" sz="1600" i="1" dirty="0"/>
              <a:t>=&lt;type&gt;/&lt;parameter name&gt;&lt;read/write&gt;"</a:t>
            </a:r>
            <a:endParaRPr lang="en-US" sz="1600" b="1" dirty="0"/>
          </a:p>
          <a:p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CMD</a:t>
            </a:r>
            <a:r>
              <a:rPr lang="en-US" sz="1600" dirty="0"/>
              <a:t> (optional):</a:t>
            </a:r>
          </a:p>
          <a:p>
            <a:pPr marL="1097203" lvl="1" indent="-457200">
              <a:buFont typeface="+mj-lt"/>
              <a:buAutoNum type="arabicPeriod"/>
            </a:pPr>
            <a:r>
              <a:rPr lang="en-US" sz="1600" dirty="0"/>
              <a:t>“UINT64TOFLOAT64”:		Converts 64bit </a:t>
            </a:r>
            <a:r>
              <a:rPr lang="en-US" sz="1600" dirty="0" err="1"/>
              <a:t>uint</a:t>
            </a:r>
            <a:r>
              <a:rPr lang="en-US" sz="1600" dirty="0"/>
              <a:t> data to float64 before push to EPICS (64 bit positions and time)</a:t>
            </a:r>
          </a:p>
          <a:p>
            <a:pPr marL="1097203" lvl="1" indent="-457200">
              <a:buFont typeface="+mj-lt"/>
              <a:buAutoNum type="arabicPeriod"/>
            </a:pPr>
            <a:r>
              <a:rPr lang="en-US" sz="1600" dirty="0"/>
              <a:t>“FLOAT64TOINT32”:		Converts float 64 to int32  before push to epics (binary PLC values)</a:t>
            </a:r>
          </a:p>
          <a:p>
            <a:pPr marL="1097203" lvl="1" indent="-4572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T_SMP_MS </a:t>
            </a:r>
            <a:r>
              <a:rPr lang="en-US" sz="1600" dirty="0"/>
              <a:t>(optional): 			Record update rate in milliseconds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TYPE</a:t>
            </a:r>
            <a:r>
              <a:rPr lang="en-US" sz="1600" dirty="0"/>
              <a:t> (mandatory): 			Type of data to transfer (asynInt32, asynFloat64, asynInt32ArrayIn..)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&lt;parameter name&gt;</a:t>
            </a:r>
            <a:r>
              <a:rPr lang="en-US" sz="1600" dirty="0"/>
              <a:t> (mandatory):</a:t>
            </a:r>
          </a:p>
          <a:p>
            <a:pPr lvl="1"/>
            <a:r>
              <a:rPr lang="en-US" sz="1600" dirty="0"/>
              <a:t>Example for </a:t>
            </a:r>
            <a:r>
              <a:rPr lang="en-US" sz="1600" dirty="0" err="1"/>
              <a:t>Ec</a:t>
            </a:r>
            <a:r>
              <a:rPr lang="en-US" sz="1600" dirty="0"/>
              <a:t> data: 		“</a:t>
            </a:r>
            <a:r>
              <a:rPr lang="en-US" sz="1600" dirty="0" err="1"/>
              <a:t>ec</a:t>
            </a:r>
            <a:r>
              <a:rPr lang="en-US" sz="1600" dirty="0"/>
              <a:t>&lt;master index&gt;.s&lt;slave index&gt;.&lt;data alias&gt;” </a:t>
            </a:r>
          </a:p>
          <a:p>
            <a:pPr lvl="1"/>
            <a:r>
              <a:rPr lang="en-US" sz="1600" dirty="0"/>
              <a:t>Use “</a:t>
            </a:r>
            <a:r>
              <a:rPr lang="en-US" sz="1600" dirty="0" err="1"/>
              <a:t>ecmcReport</a:t>
            </a:r>
            <a:r>
              <a:rPr lang="en-US" sz="1600" dirty="0"/>
              <a:t> 3” to see available parameter names</a:t>
            </a:r>
          </a:p>
          <a:p>
            <a:pPr lvl="1"/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&lt;read/write&gt; </a:t>
            </a:r>
            <a:r>
              <a:rPr lang="en-US" sz="1600" dirty="0"/>
              <a:t>(mandatory)     </a:t>
            </a:r>
          </a:p>
          <a:p>
            <a:r>
              <a:rPr lang="en-US" sz="1600" dirty="0"/>
              <a:t>	read  		“?”</a:t>
            </a:r>
          </a:p>
          <a:p>
            <a:r>
              <a:rPr lang="en-US" sz="1600" dirty="0"/>
              <a:t>	write 	 	“=”</a:t>
            </a:r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577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ECMC data access over </a:t>
            </a:r>
            <a:r>
              <a:rPr lang="en-US" sz="4500" dirty="0" err="1">
                <a:solidFill>
                  <a:srgbClr val="FFFFFF"/>
                </a:solidFill>
                <a:latin typeface="Calibri" charset="0"/>
              </a:rPr>
              <a:t>Asyn</a:t>
            </a:r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: Example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399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Example</a:t>
            </a:r>
            <a:r>
              <a:rPr lang="en-US" sz="2800" b="1" dirty="0">
                <a:solidFill>
                  <a:srgbClr val="000000"/>
                </a:solidFill>
                <a:latin typeface="Calibri"/>
              </a:rPr>
              <a:t> of analog input EL3002:</a:t>
            </a:r>
          </a:p>
          <a:p>
            <a:r>
              <a:rPr lang="en-US" sz="2000" i="1" dirty="0"/>
              <a:t>master=0, slave=2, data alias = “CH1_VALUE”, T_SMP_MS=1:</a:t>
            </a:r>
          </a:p>
          <a:p>
            <a:endParaRPr lang="en-US" sz="2000" i="1" dirty="0"/>
          </a:p>
          <a:p>
            <a:r>
              <a:rPr lang="en-US" sz="2000" i="1" dirty="0"/>
              <a:t>Record definition:</a:t>
            </a:r>
          </a:p>
          <a:p>
            <a:endParaRPr lang="en-US" sz="2000" i="1" dirty="0"/>
          </a:p>
          <a:p>
            <a:r>
              <a:rPr lang="en-US" sz="2000" i="1" dirty="0"/>
              <a:t>record(ai,”IOC:ec0-s2-EL3002-AI1")</a:t>
            </a:r>
          </a:p>
          <a:p>
            <a:r>
              <a:rPr lang="en-US" sz="2000" i="1" dirty="0"/>
              <a:t>{</a:t>
            </a:r>
          </a:p>
          <a:p>
            <a:r>
              <a:rPr lang="en-US" sz="2000" i="1" dirty="0"/>
              <a:t>	field(INP,	"@</a:t>
            </a:r>
            <a:r>
              <a:rPr lang="en-US" sz="2000" i="1" dirty="0" err="1"/>
              <a:t>asyn</a:t>
            </a:r>
            <a:r>
              <a:rPr lang="en-US" sz="2000" i="1" dirty="0"/>
              <a:t>(</a:t>
            </a:r>
            <a:r>
              <a:rPr lang="en-US" sz="2000" i="1" dirty="0">
                <a:solidFill>
                  <a:schemeClr val="tx2"/>
                </a:solidFill>
              </a:rPr>
              <a:t>TEST</a:t>
            </a:r>
            <a:r>
              <a:rPr lang="en-US" sz="2000" i="1" dirty="0"/>
              <a:t>,0,1)</a:t>
            </a:r>
            <a:r>
              <a:rPr lang="en-US" sz="2000" i="1" dirty="0">
                <a:solidFill>
                  <a:srgbClr val="0070C0"/>
                </a:solidFill>
              </a:rPr>
              <a:t>T_SMP_MS=1/TYPE=asynInt32/ec0.s2.CH1_VALUE?</a:t>
            </a:r>
            <a:r>
              <a:rPr lang="en-US" sz="2000" dirty="0"/>
              <a:t>")</a:t>
            </a:r>
          </a:p>
          <a:p>
            <a:r>
              <a:rPr lang="en-US" sz="2000" i="1" dirty="0"/>
              <a:t>	field(DTYP, 	"</a:t>
            </a:r>
            <a:r>
              <a:rPr lang="en-US" sz="2000" i="1" dirty="0">
                <a:solidFill>
                  <a:srgbClr val="0070C0"/>
                </a:solidFill>
              </a:rPr>
              <a:t>asynInt32</a:t>
            </a:r>
            <a:r>
              <a:rPr lang="en-US" sz="2000" i="1" dirty="0"/>
              <a:t>")</a:t>
            </a:r>
          </a:p>
          <a:p>
            <a:r>
              <a:rPr lang="en-US" sz="2000" i="1" dirty="0"/>
              <a:t>	field(SCAN, 	"I/O </a:t>
            </a:r>
            <a:r>
              <a:rPr lang="en-US" sz="2000" i="1" dirty="0" err="1"/>
              <a:t>Intr</a:t>
            </a:r>
            <a:r>
              <a:rPr lang="en-US" sz="2000" i="1" dirty="0"/>
              <a:t>")                                    </a:t>
            </a:r>
          </a:p>
          <a:p>
            <a:r>
              <a:rPr lang="en-US" sz="2000" i="1" dirty="0"/>
              <a:t>	………</a:t>
            </a:r>
          </a:p>
          <a:p>
            <a:r>
              <a:rPr lang="en-US" sz="2000" i="1" dirty="0"/>
              <a:t>	…..</a:t>
            </a:r>
          </a:p>
          <a:p>
            <a:r>
              <a:rPr lang="en-US" sz="2000" i="1" dirty="0"/>
              <a:t>}</a:t>
            </a:r>
          </a:p>
          <a:p>
            <a:endParaRPr lang="en-US" sz="1600" i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861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640083" y="634446"/>
            <a:ext cx="9993816" cy="1508699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 anchor="ctr"/>
          <a:lstStyle/>
          <a:p>
            <a:pPr>
              <a:lnSpc>
                <a:spcPct val="100000"/>
              </a:lnSpc>
            </a:pPr>
            <a:r>
              <a:rPr lang="en-US" sz="4431" dirty="0">
                <a:solidFill>
                  <a:srgbClr val="FFFFFF"/>
                </a:solidFill>
                <a:latin typeface="Calibri"/>
              </a:rPr>
              <a:t>Example: Temperature</a:t>
            </a:r>
            <a:endParaRPr sz="2994" dirty="0"/>
          </a:p>
        </p:txBody>
      </p:sp>
      <p:sp>
        <p:nvSpPr>
          <p:cNvPr id="305" name="CustomShape 2"/>
          <p:cNvSpPr/>
          <p:nvPr/>
        </p:nvSpPr>
        <p:spPr>
          <a:xfrm>
            <a:off x="1019108" y="2506884"/>
            <a:ext cx="11064294" cy="5976786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/>
          <a:lstStyle/>
          <a:p>
            <a:pPr>
              <a:spcBef>
                <a:spcPts val="719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Analog Data Acquisition:</a:t>
            </a:r>
          </a:p>
          <a:p>
            <a:pPr marL="410691" indent="-410691">
              <a:spcBef>
                <a:spcPts val="719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Example: Motor temperature (PT100 or similar)</a:t>
            </a:r>
          </a:p>
          <a:p>
            <a:pPr marL="410691" indent="-410691">
              <a:spcBef>
                <a:spcPts val="719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Data accessible through EPICS PV (AI record)</a:t>
            </a:r>
          </a:p>
          <a:p>
            <a:pPr marL="410691" indent="-410691">
              <a:spcBef>
                <a:spcPts val="719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Update EPICS PV on change</a:t>
            </a:r>
          </a:p>
          <a:p>
            <a:pPr marL="410691" indent="-410691">
              <a:spcBef>
                <a:spcPts val="719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Resolution 0,1</a:t>
            </a:r>
            <a:r>
              <a:rPr lang="sv-SE" sz="2000" dirty="0"/>
              <a:t>º</a:t>
            </a:r>
            <a:r>
              <a:rPr lang="sv-SE" sz="2000" dirty="0">
                <a:solidFill>
                  <a:srgbClr val="000000"/>
                </a:solidFill>
                <a:latin typeface="Calibri"/>
              </a:rPr>
              <a:t>C</a:t>
            </a:r>
            <a:r>
              <a:rPr lang="sv-SE" sz="2000" dirty="0"/>
              <a:t>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(standard)</a:t>
            </a:r>
          </a:p>
          <a:p>
            <a:pPr>
              <a:spcBef>
                <a:spcPts val="719"/>
              </a:spcBef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spcBef>
                <a:spcPts val="719"/>
              </a:spcBef>
            </a:pPr>
            <a:endParaRPr lang="en-US" sz="2994" dirty="0">
              <a:solidFill>
                <a:srgbClr val="000000"/>
              </a:solidFill>
              <a:latin typeface="Calibri"/>
            </a:endParaRPr>
          </a:p>
          <a:p>
            <a:pPr marL="445923" indent="-445923">
              <a:spcBef>
                <a:spcPts val="719"/>
              </a:spcBef>
              <a:buFont typeface="Arial" charset="0"/>
              <a:buChar char="•"/>
            </a:pPr>
            <a:endParaRPr lang="en-US" sz="2874" dirty="0">
              <a:solidFill>
                <a:srgbClr val="000000"/>
              </a:solidFill>
              <a:latin typeface="Calibri"/>
            </a:endParaRPr>
          </a:p>
          <a:p>
            <a:pPr marL="445923" indent="-445923">
              <a:spcBef>
                <a:spcPts val="719"/>
              </a:spcBef>
              <a:buFont typeface="Arial" charset="0"/>
              <a:buChar char="•"/>
            </a:pPr>
            <a:endParaRPr lang="en-US" sz="2874" dirty="0">
              <a:solidFill>
                <a:srgbClr val="000000"/>
              </a:solidFill>
              <a:latin typeface="Calibri"/>
            </a:endParaRPr>
          </a:p>
          <a:p>
            <a:pPr marL="445923" indent="-445923">
              <a:spcBef>
                <a:spcPts val="719"/>
              </a:spcBef>
              <a:buFont typeface="Arial" charset="0"/>
              <a:buChar char="•"/>
            </a:pPr>
            <a:endParaRPr lang="en-US" sz="2874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9174312" y="8667205"/>
            <a:ext cx="2986200" cy="481186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 anchor="ctr"/>
          <a:lstStyle/>
          <a:p>
            <a:pPr algn="r">
              <a:lnSpc>
                <a:spcPct val="100000"/>
              </a:lnSpc>
            </a:pPr>
            <a:fld id="{B29E1C79-2628-4709-ABB5-37D928D11740}" type="slidenum">
              <a:rPr lang="en-US" sz="1677">
                <a:solidFill>
                  <a:srgbClr val="8B8B8B"/>
                </a:solidFill>
                <a:latin typeface="Calibri"/>
              </a:rPr>
              <a:t>39</a:t>
            </a:fld>
            <a:endParaRPr sz="2994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138E4C-FF91-944C-821B-94EA40E2D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9" t="-3134" r="16970" b="32802"/>
          <a:stretch/>
        </p:blipFill>
        <p:spPr>
          <a:xfrm>
            <a:off x="10282755" y="2143144"/>
            <a:ext cx="2250417" cy="37550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7BA500-C061-594C-9E28-E993074C3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16862" r="20274" b="11503"/>
          <a:stretch/>
        </p:blipFill>
        <p:spPr>
          <a:xfrm>
            <a:off x="7935246" y="2313254"/>
            <a:ext cx="2273981" cy="358489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5E06141-E6B6-FD41-94F8-F34CC4FA5D55}"/>
              </a:ext>
            </a:extLst>
          </p:cNvPr>
          <p:cNvGrpSpPr/>
          <p:nvPr/>
        </p:nvGrpSpPr>
        <p:grpSpPr>
          <a:xfrm>
            <a:off x="682163" y="4920148"/>
            <a:ext cx="6802649" cy="4445999"/>
            <a:chOff x="1192501" y="4308621"/>
            <a:chExt cx="4738708" cy="280568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833A41D-42C4-714E-8629-17C16F639D05}"/>
                </a:ext>
              </a:extLst>
            </p:cNvPr>
            <p:cNvGrpSpPr/>
            <p:nvPr/>
          </p:nvGrpSpPr>
          <p:grpSpPr>
            <a:xfrm>
              <a:off x="1440187" y="4308621"/>
              <a:ext cx="4491022" cy="2805681"/>
              <a:chOff x="358389" y="2482832"/>
              <a:chExt cx="4491022" cy="2805681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73A8DBEB-B596-9249-92C6-F4E99F645D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61" t="9671" r="8825" b="7904"/>
              <a:stretch/>
            </p:blipFill>
            <p:spPr>
              <a:xfrm>
                <a:off x="358389" y="2482832"/>
                <a:ext cx="4491022" cy="2242919"/>
              </a:xfrm>
              <a:prstGeom prst="rect">
                <a:avLst/>
              </a:prstGeom>
            </p:spPr>
          </p:pic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08035F28-C10E-1142-AA86-6D465A578EBA}"/>
                  </a:ext>
                </a:extLst>
              </p:cNvPr>
              <p:cNvCxnSpPr/>
              <p:nvPr/>
            </p:nvCxnSpPr>
            <p:spPr>
              <a:xfrm>
                <a:off x="641350" y="5092700"/>
                <a:ext cx="191135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02807DA-A890-5541-8E62-0BFC0AE871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52700" y="5092700"/>
                <a:ext cx="2153879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E9D1C9-664B-9F4C-A32F-6860365EF65D}"/>
                  </a:ext>
                </a:extLst>
              </p:cNvPr>
              <p:cNvSpPr txBox="1"/>
              <p:nvPr/>
            </p:nvSpPr>
            <p:spPr>
              <a:xfrm>
                <a:off x="983188" y="5090687"/>
                <a:ext cx="1192803" cy="1978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37"/>
                  <a:t>Motor in Operation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346E611-338E-8546-9543-D98EF7E1A05A}"/>
                  </a:ext>
                </a:extLst>
              </p:cNvPr>
              <p:cNvSpPr txBox="1"/>
              <p:nvPr/>
            </p:nvSpPr>
            <p:spPr>
              <a:xfrm>
                <a:off x="3207326" y="5090686"/>
                <a:ext cx="700361" cy="1978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437"/>
                  <a:t>Motor </a:t>
                </a:r>
                <a:r>
                  <a:rPr lang="sv-SE" sz="1437" err="1"/>
                  <a:t>Idle</a:t>
                </a:r>
                <a:endParaRPr lang="sv-SE" sz="1437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8DE104-4FCF-0442-BADC-1074ACB70EF1}"/>
                </a:ext>
              </a:extLst>
            </p:cNvPr>
            <p:cNvSpPr txBox="1"/>
            <p:nvPr/>
          </p:nvSpPr>
          <p:spPr>
            <a:xfrm>
              <a:off x="3463709" y="6551540"/>
              <a:ext cx="409721" cy="197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37" err="1"/>
                <a:t>Time</a:t>
              </a:r>
              <a:endParaRPr lang="sv-SE" sz="1437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54D362-A48D-B141-AB8F-02E877790732}"/>
                </a:ext>
              </a:extLst>
            </p:cNvPr>
            <p:cNvSpPr txBox="1"/>
            <p:nvPr/>
          </p:nvSpPr>
          <p:spPr>
            <a:xfrm rot="16200000">
              <a:off x="805281" y="5296853"/>
              <a:ext cx="992812" cy="218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37" err="1"/>
                <a:t>Temperature</a:t>
              </a:r>
              <a:r>
                <a:rPr lang="sv-SE" sz="1437"/>
                <a:t> [ºC]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D2180F-9F33-AF48-BD98-5F1A897899FF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10902555" y="5014281"/>
            <a:ext cx="89174" cy="17654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AFF7201-9344-BB4B-BF83-48EB93E579AD}"/>
              </a:ext>
            </a:extLst>
          </p:cNvPr>
          <p:cNvSpPr txBox="1"/>
          <p:nvPr/>
        </p:nvSpPr>
        <p:spPr>
          <a:xfrm>
            <a:off x="10064840" y="6779709"/>
            <a:ext cx="1853777" cy="534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37"/>
              <a:t>Temperature Sensor</a:t>
            </a:r>
          </a:p>
          <a:p>
            <a:pPr algn="ctr"/>
            <a:r>
              <a:rPr lang="en-GB" sz="1437"/>
              <a:t> (PT100)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EA0A8A3-CA7A-DB4D-A424-6B3672339258}"/>
              </a:ext>
            </a:extLst>
          </p:cNvPr>
          <p:cNvCxnSpPr>
            <a:cxnSpLocks/>
          </p:cNvCxnSpPr>
          <p:nvPr/>
        </p:nvCxnSpPr>
        <p:spPr>
          <a:xfrm flipV="1">
            <a:off x="8763520" y="4895666"/>
            <a:ext cx="25933" cy="19237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1957299-2A34-444C-9E24-B14991576382}"/>
              </a:ext>
            </a:extLst>
          </p:cNvPr>
          <p:cNvSpPr txBox="1"/>
          <p:nvPr/>
        </p:nvSpPr>
        <p:spPr>
          <a:xfrm>
            <a:off x="7702147" y="6779709"/>
            <a:ext cx="1905072" cy="534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37"/>
              <a:t>Temperature Sensor </a:t>
            </a:r>
          </a:p>
          <a:p>
            <a:pPr algn="ctr"/>
            <a:r>
              <a:rPr lang="en-GB" sz="1437"/>
              <a:t>(PT1000)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E5886BF-8A9C-C444-8B9C-0104B2AE36D8}"/>
              </a:ext>
            </a:extLst>
          </p:cNvPr>
          <p:cNvCxnSpPr>
            <a:cxnSpLocks/>
          </p:cNvCxnSpPr>
          <p:nvPr/>
        </p:nvCxnSpPr>
        <p:spPr>
          <a:xfrm flipH="1" flipV="1">
            <a:off x="9157272" y="4646348"/>
            <a:ext cx="649121" cy="18586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384C3FF-8730-E14E-B26E-6B55C4DFCF3B}"/>
              </a:ext>
            </a:extLst>
          </p:cNvPr>
          <p:cNvCxnSpPr>
            <a:cxnSpLocks/>
          </p:cNvCxnSpPr>
          <p:nvPr/>
        </p:nvCxnSpPr>
        <p:spPr>
          <a:xfrm flipV="1">
            <a:off x="9832986" y="4646349"/>
            <a:ext cx="826676" cy="18586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A5D4228-3F3C-D34F-A66A-3C0980240A70}"/>
              </a:ext>
            </a:extLst>
          </p:cNvPr>
          <p:cNvSpPr txBox="1"/>
          <p:nvPr/>
        </p:nvSpPr>
        <p:spPr>
          <a:xfrm>
            <a:off x="9361722" y="6472724"/>
            <a:ext cx="830677" cy="313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37"/>
              <a:t>Stepper</a:t>
            </a:r>
          </a:p>
        </p:txBody>
      </p:sp>
    </p:spTree>
    <p:extLst>
      <p:ext uri="{BB962C8B-B14F-4D97-AF65-F5344CB8AC3E}">
        <p14:creationId xmlns:p14="http://schemas.microsoft.com/office/powerpoint/2010/main" val="1519407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6926516" y="2581758"/>
            <a:ext cx="0" cy="5606998"/>
          </a:xfrm>
          <a:prstGeom prst="line">
            <a:avLst/>
          </a:prstGeom>
          <a:noFill/>
          <a:ln w="444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pic>
        <p:nvPicPr>
          <p:cNvPr id="50" name="Picture 30">
            <a:extLst>
              <a:ext uri="{FF2B5EF4-FFF2-40B4-BE49-F238E27FC236}">
                <a16:creationId xmlns:a16="http://schemas.microsoft.com/office/drawing/2014/main" id="{E527F260-279D-DA49-8D66-6745CFCF8B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97247" y="4240661"/>
            <a:ext cx="994392" cy="994392"/>
          </a:xfrm>
          <a:prstGeom prst="rect">
            <a:avLst/>
          </a:prstGeom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889819" y="6464257"/>
            <a:ext cx="1983079" cy="53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874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958456" y="2303459"/>
            <a:ext cx="2597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Electronics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2097158" y="6981417"/>
            <a:ext cx="6901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5719177" y="6981417"/>
            <a:ext cx="3941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7529235" y="6981417"/>
            <a:ext cx="6901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9341195" y="6981417"/>
            <a:ext cx="86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V="1">
            <a:off x="10204395" y="6061213"/>
            <a:ext cx="0" cy="9183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219415" y="2303459"/>
            <a:ext cx="25973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Arial" charset="0"/>
              </a:rPr>
              <a:t>Mechanics</a:t>
            </a:r>
            <a:endParaRPr lang="en-US" sz="2800" dirty="0">
              <a:latin typeface="Arial" charset="0"/>
            </a:endParaRPr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>
            <a:off x="7529235" y="4737857"/>
            <a:ext cx="267516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H="1">
            <a:off x="9341195" y="3616077"/>
            <a:ext cx="86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V="1">
            <a:off x="10204395" y="3616078"/>
            <a:ext cx="0" cy="16389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H="1">
            <a:off x="4936662" y="4737857"/>
            <a:ext cx="147459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>
            <a:off x="4936662" y="4820535"/>
            <a:ext cx="1" cy="13388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>
            <a:off x="4665309" y="3650009"/>
            <a:ext cx="0" cy="25094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 flipH="1" flipV="1">
            <a:off x="4665308" y="3610681"/>
            <a:ext cx="1660389" cy="53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flipH="1">
            <a:off x="7599737" y="3616077"/>
            <a:ext cx="6196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994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F35700D3-1B39-CC48-913D-AB7246FB7ED6}"/>
              </a:ext>
            </a:extLst>
          </p:cNvPr>
          <p:cNvSpPr txBox="1">
            <a:spLocks/>
          </p:cNvSpPr>
          <p:nvPr/>
        </p:nvSpPr>
        <p:spPr>
          <a:xfrm>
            <a:off x="792480" y="535440"/>
            <a:ext cx="11520936" cy="1603224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 algn="l" defTabSz="640003" rtl="0"/>
            <a:r>
              <a:rPr lang="en-US" sz="4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Motion: Overview</a:t>
            </a:r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225AC1A5-5015-F24B-8D89-3E81998AC30B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3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743" y="6214580"/>
            <a:ext cx="1187050" cy="1602327"/>
          </a:xfrm>
          <a:prstGeom prst="rect">
            <a:avLst/>
          </a:prstGeom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BBD5C96-792B-AE48-B3B8-12A840EF4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098" y="6500944"/>
            <a:ext cx="1603739" cy="106915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C50D8FE-6A1C-F745-9300-20168252F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998" y="3089683"/>
            <a:ext cx="1370739" cy="10227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4DE1DB1-D3A6-4D4F-9EAD-0129290BE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0937" y="4408892"/>
            <a:ext cx="1873221" cy="16523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E583922-8EFC-C341-A9ED-3A59B2E1E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7076" y="6198757"/>
            <a:ext cx="2882021" cy="160026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E977F8C-7F78-2D48-8E28-9AF7D8CE6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6280" y="6303068"/>
            <a:ext cx="1350399" cy="135039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C0BB2F6-D2E1-AA4F-84E4-3ED2347DF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6280" y="3037571"/>
            <a:ext cx="1350399" cy="135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25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55B028C-1351-CD4E-973C-74A0CE99A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7591"/>
            <a:ext cx="8961275" cy="3880999"/>
          </a:xfrm>
          <a:prstGeom prst="rect">
            <a:avLst/>
          </a:prstGeom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7EE34E73-36B0-2D49-BEF2-5FA5E5D1008C}"/>
              </a:ext>
            </a:extLst>
          </p:cNvPr>
          <p:cNvGrpSpPr/>
          <p:nvPr/>
        </p:nvGrpSpPr>
        <p:grpSpPr>
          <a:xfrm>
            <a:off x="8465141" y="7714514"/>
            <a:ext cx="3311066" cy="1435844"/>
            <a:chOff x="6963314" y="5865536"/>
            <a:chExt cx="2764560" cy="11988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5E6730-2132-E246-8AB2-CCC742827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3314" y="5865536"/>
              <a:ext cx="2490289" cy="107850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84273B5-1BBC-B445-8577-F3497892FB73}"/>
                </a:ext>
              </a:extLst>
            </p:cNvPr>
            <p:cNvSpPr txBox="1"/>
            <p:nvPr/>
          </p:nvSpPr>
          <p:spPr>
            <a:xfrm>
              <a:off x="7146422" y="6802646"/>
              <a:ext cx="239845" cy="261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37"/>
                <a:t>0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A2E8739-ED93-FE48-A215-DF7BDED0B91D}"/>
                </a:ext>
              </a:extLst>
            </p:cNvPr>
            <p:cNvSpPr txBox="1"/>
            <p:nvPr/>
          </p:nvSpPr>
          <p:spPr>
            <a:xfrm>
              <a:off x="9095872" y="6802646"/>
              <a:ext cx="632002" cy="261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37"/>
                <a:t>2.5kHz</a:t>
              </a:r>
            </a:p>
          </p:txBody>
        </p:sp>
      </p:grpSp>
      <p:sp>
        <p:nvSpPr>
          <p:cNvPr id="304" name="CustomShape 1"/>
          <p:cNvSpPr/>
          <p:nvPr/>
        </p:nvSpPr>
        <p:spPr>
          <a:xfrm>
            <a:off x="640083" y="634446"/>
            <a:ext cx="9993816" cy="1508699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 anchor="ctr"/>
          <a:lstStyle/>
          <a:p>
            <a:pPr>
              <a:lnSpc>
                <a:spcPct val="100000"/>
              </a:lnSpc>
            </a:pPr>
            <a:r>
              <a:rPr lang="en-US" sz="4431" dirty="0">
                <a:solidFill>
                  <a:srgbClr val="FFFFFF"/>
                </a:solidFill>
                <a:latin typeface="Calibri"/>
              </a:rPr>
              <a:t>Example: Vibration Analysis</a:t>
            </a:r>
            <a:endParaRPr sz="2994" dirty="0"/>
          </a:p>
        </p:txBody>
      </p:sp>
      <p:sp>
        <p:nvSpPr>
          <p:cNvPr id="305" name="CustomShape 2"/>
          <p:cNvSpPr/>
          <p:nvPr/>
        </p:nvSpPr>
        <p:spPr>
          <a:xfrm>
            <a:off x="1019108" y="2506884"/>
            <a:ext cx="11064294" cy="5976786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/>
          <a:lstStyle/>
          <a:p>
            <a:pPr>
              <a:spcBef>
                <a:spcPts val="719"/>
              </a:spcBef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Vibration measurement:</a:t>
            </a:r>
          </a:p>
          <a:p>
            <a:pPr marL="410691" indent="-410691">
              <a:spcBef>
                <a:spcPts val="719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IEPE interface (or normal analog)</a:t>
            </a:r>
          </a:p>
          <a:p>
            <a:pPr marL="410691" indent="-410691">
              <a:spcBef>
                <a:spcPts val="719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Oversampling max 50kHz (other analog 100kHz)</a:t>
            </a:r>
          </a:p>
          <a:p>
            <a:pPr marL="410691" indent="-410691">
              <a:spcBef>
                <a:spcPts val="719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Data accessible through EPICS PV (waveform record)</a:t>
            </a:r>
          </a:p>
        </p:txBody>
      </p:sp>
      <p:sp>
        <p:nvSpPr>
          <p:cNvPr id="306" name="CustomShape 3"/>
          <p:cNvSpPr/>
          <p:nvPr/>
        </p:nvSpPr>
        <p:spPr>
          <a:xfrm>
            <a:off x="9174312" y="8667205"/>
            <a:ext cx="2986200" cy="481186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 anchor="ctr"/>
          <a:lstStyle/>
          <a:p>
            <a:pPr algn="r">
              <a:lnSpc>
                <a:spcPct val="100000"/>
              </a:lnSpc>
            </a:pPr>
            <a:fld id="{B29E1C79-2628-4709-ABB5-37D928D11740}" type="slidenum">
              <a:rPr lang="en-US" sz="1677">
                <a:solidFill>
                  <a:srgbClr val="8B8B8B"/>
                </a:solidFill>
                <a:latin typeface="Calibri"/>
              </a:rPr>
              <a:t>40</a:t>
            </a:fld>
            <a:endParaRPr sz="2994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E9B50-3E6D-0B42-85EB-B171CDF75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12" y="5364389"/>
            <a:ext cx="3880704" cy="2104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138E4C-FF91-944C-821B-94EA40E2D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9" t="-1" b="21799"/>
          <a:stretch/>
        </p:blipFill>
        <p:spPr>
          <a:xfrm>
            <a:off x="10335587" y="2221895"/>
            <a:ext cx="2391028" cy="3190931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3C4EA46-E778-9547-B2F3-3CED41B8B86C}"/>
              </a:ext>
            </a:extLst>
          </p:cNvPr>
          <p:cNvCxnSpPr>
            <a:cxnSpLocks/>
          </p:cNvCxnSpPr>
          <p:nvPr/>
        </p:nvCxnSpPr>
        <p:spPr>
          <a:xfrm flipH="1">
            <a:off x="3483221" y="5937799"/>
            <a:ext cx="1559084" cy="393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8DB3483-4B06-E34D-9875-DA0E21575B21}"/>
              </a:ext>
            </a:extLst>
          </p:cNvPr>
          <p:cNvSpPr txBox="1"/>
          <p:nvPr/>
        </p:nvSpPr>
        <p:spPr>
          <a:xfrm>
            <a:off x="4958269" y="5651631"/>
            <a:ext cx="2842445" cy="350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77" dirty="0"/>
              <a:t>Stepper motor full step </a:t>
            </a:r>
            <a:r>
              <a:rPr lang="sv-SE" sz="1677" dirty="0" err="1"/>
              <a:t>freq</a:t>
            </a:r>
            <a:r>
              <a:rPr lang="sv-SE" sz="1677" dirty="0"/>
              <a:t>.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F5ED10D-2C0C-E14C-A270-B886CAE7AA37}"/>
              </a:ext>
            </a:extLst>
          </p:cNvPr>
          <p:cNvCxnSpPr>
            <a:cxnSpLocks/>
            <a:endCxn id="57" idx="0"/>
          </p:cNvCxnSpPr>
          <p:nvPr/>
        </p:nvCxnSpPr>
        <p:spPr>
          <a:xfrm>
            <a:off x="1110372" y="8272075"/>
            <a:ext cx="7717704" cy="56480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E7F883C2-5341-0D4F-9765-366F2FC4FA70}"/>
              </a:ext>
            </a:extLst>
          </p:cNvPr>
          <p:cNvCxnSpPr>
            <a:cxnSpLocks/>
          </p:cNvCxnSpPr>
          <p:nvPr/>
        </p:nvCxnSpPr>
        <p:spPr>
          <a:xfrm>
            <a:off x="8031183" y="8272075"/>
            <a:ext cx="976191" cy="560913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D86C8452-5CA5-EE4A-948F-9153BBBEA681}"/>
              </a:ext>
            </a:extLst>
          </p:cNvPr>
          <p:cNvCxnSpPr>
            <a:cxnSpLocks/>
          </p:cNvCxnSpPr>
          <p:nvPr/>
        </p:nvCxnSpPr>
        <p:spPr>
          <a:xfrm>
            <a:off x="9129455" y="3363380"/>
            <a:ext cx="2018803" cy="5395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4B9EBF82-F04A-6147-9590-840443F46935}"/>
              </a:ext>
            </a:extLst>
          </p:cNvPr>
          <p:cNvSpPr txBox="1"/>
          <p:nvPr/>
        </p:nvSpPr>
        <p:spPr>
          <a:xfrm>
            <a:off x="8129029" y="3005549"/>
            <a:ext cx="1574470" cy="350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77"/>
              <a:t>Accelerometer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BB4A6A49-B630-BF4C-B56E-CE86EB9CCA13}"/>
              </a:ext>
            </a:extLst>
          </p:cNvPr>
          <p:cNvCxnSpPr>
            <a:cxnSpLocks/>
          </p:cNvCxnSpPr>
          <p:nvPr/>
        </p:nvCxnSpPr>
        <p:spPr>
          <a:xfrm>
            <a:off x="9089583" y="4082310"/>
            <a:ext cx="2128216" cy="1938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EB76F914-0C96-7548-BD21-F11E4FADDA00}"/>
              </a:ext>
            </a:extLst>
          </p:cNvPr>
          <p:cNvSpPr txBox="1"/>
          <p:nvPr/>
        </p:nvSpPr>
        <p:spPr>
          <a:xfrm>
            <a:off x="8218067" y="3724008"/>
            <a:ext cx="939681" cy="350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77"/>
              <a:t>Stepper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36C30C2D-EEE2-094E-8C15-2C7855B95907}"/>
              </a:ext>
            </a:extLst>
          </p:cNvPr>
          <p:cNvSpPr txBox="1"/>
          <p:nvPr/>
        </p:nvSpPr>
        <p:spPr>
          <a:xfrm>
            <a:off x="3030273" y="4863195"/>
            <a:ext cx="3014158" cy="350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77"/>
              <a:t>FFT Stepper Motor Vibrations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ECC5448-B111-AA40-A6F6-2E58E3E73E12}"/>
              </a:ext>
            </a:extLst>
          </p:cNvPr>
          <p:cNvSpPr txBox="1"/>
          <p:nvPr/>
        </p:nvSpPr>
        <p:spPr>
          <a:xfrm>
            <a:off x="910707" y="8856918"/>
            <a:ext cx="5683094" cy="350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77" dirty="0"/>
              <a:t>Analysis in Python (</a:t>
            </a:r>
            <a:r>
              <a:rPr lang="en-GB" sz="1677" dirty="0" err="1"/>
              <a:t>pyepics</a:t>
            </a:r>
            <a:r>
              <a:rPr lang="en-GB" sz="1677" dirty="0"/>
              <a:t>, </a:t>
            </a:r>
            <a:r>
              <a:rPr lang="en-GB" sz="1677" dirty="0" err="1"/>
              <a:t>scipy</a:t>
            </a:r>
            <a:r>
              <a:rPr lang="en-GB" sz="1677" dirty="0"/>
              <a:t>, </a:t>
            </a:r>
            <a:r>
              <a:rPr lang="en-GB" sz="1677" dirty="0" err="1"/>
              <a:t>numpy</a:t>
            </a:r>
            <a:r>
              <a:rPr lang="en-GB" sz="1677" dirty="0"/>
              <a:t>, and </a:t>
            </a:r>
            <a:r>
              <a:rPr lang="en-GB" sz="1677" dirty="0" err="1"/>
              <a:t>matplotlib</a:t>
            </a:r>
            <a:r>
              <a:rPr lang="en-GB" sz="1677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632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944EE6A-94A5-8C4B-998F-E8CAF34E8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12415"/>
            <a:ext cx="9960851" cy="4859373"/>
          </a:xfrm>
          <a:prstGeom prst="rect">
            <a:avLst/>
          </a:prstGeom>
        </p:spPr>
      </p:pic>
      <p:sp>
        <p:nvSpPr>
          <p:cNvPr id="304" name="CustomShape 1"/>
          <p:cNvSpPr/>
          <p:nvPr/>
        </p:nvSpPr>
        <p:spPr>
          <a:xfrm>
            <a:off x="640083" y="634446"/>
            <a:ext cx="9993816" cy="1508699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 anchor="ctr"/>
          <a:lstStyle/>
          <a:p>
            <a:pPr>
              <a:lnSpc>
                <a:spcPct val="100000"/>
              </a:lnSpc>
            </a:pPr>
            <a:r>
              <a:rPr lang="en-GB" sz="4431">
                <a:solidFill>
                  <a:srgbClr val="FFFFFF"/>
                </a:solidFill>
                <a:latin typeface="Calibri"/>
              </a:rPr>
              <a:t>Data Acquisition: Position Data Analysis</a:t>
            </a:r>
            <a:endParaRPr lang="en-GB" sz="2994"/>
          </a:p>
        </p:txBody>
      </p:sp>
      <p:sp>
        <p:nvSpPr>
          <p:cNvPr id="305" name="CustomShape 2"/>
          <p:cNvSpPr/>
          <p:nvPr/>
        </p:nvSpPr>
        <p:spPr>
          <a:xfrm>
            <a:off x="1019109" y="2506884"/>
            <a:ext cx="6251741" cy="5976786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/>
          <a:lstStyle/>
          <a:p>
            <a:pPr>
              <a:spcBef>
                <a:spcPts val="719"/>
              </a:spcBef>
            </a:pPr>
            <a:r>
              <a:rPr lang="en-GB" sz="2400" dirty="0"/>
              <a:t>Analysis of position error during move:</a:t>
            </a:r>
          </a:p>
          <a:p>
            <a:pPr marL="410691" indent="-410691">
              <a:spcBef>
                <a:spcPts val="719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Data accessible in EPICS PVs (AI records)</a:t>
            </a:r>
          </a:p>
          <a:p>
            <a:pPr marL="410691" indent="-410691">
              <a:spcBef>
                <a:spcPts val="719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Example: Positioning task from 0mm to 50mm</a:t>
            </a:r>
            <a:endParaRPr lang="en-GB" sz="1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9174312" y="8667205"/>
            <a:ext cx="2986200" cy="481186"/>
          </a:xfrm>
          <a:prstGeom prst="rect">
            <a:avLst/>
          </a:prstGeom>
          <a:noFill/>
          <a:ln>
            <a:noFill/>
          </a:ln>
        </p:spPr>
        <p:txBody>
          <a:bodyPr lIns="122889" tIns="61446" rIns="122889" bIns="61446" anchor="ctr"/>
          <a:lstStyle/>
          <a:p>
            <a:pPr algn="r">
              <a:lnSpc>
                <a:spcPct val="100000"/>
              </a:lnSpc>
            </a:pPr>
            <a:fld id="{B29E1C79-2628-4709-ABB5-37D928D11740}" type="slidenum">
              <a:rPr lang="en-GB" sz="1677">
                <a:solidFill>
                  <a:srgbClr val="8B8B8B"/>
                </a:solidFill>
                <a:latin typeface="Calibri"/>
              </a:rPr>
              <a:t>41</a:t>
            </a:fld>
            <a:endParaRPr lang="en-GB" sz="2994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EAE3FD-97E3-A04A-B45C-580DE646C329}"/>
              </a:ext>
            </a:extLst>
          </p:cNvPr>
          <p:cNvSpPr txBox="1"/>
          <p:nvPr/>
        </p:nvSpPr>
        <p:spPr>
          <a:xfrm>
            <a:off x="5636990" y="8902444"/>
            <a:ext cx="5792035" cy="350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sv-SE" sz="1677"/>
              <a:t>*5mm/s , 60mm/rev, 200 steps/rev=&gt; 16.67Hz full step </a:t>
            </a:r>
            <a:r>
              <a:rPr lang="sv-SE" sz="1677" err="1"/>
              <a:t>freq</a:t>
            </a:r>
            <a:endParaRPr lang="sv-SE" sz="1677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6BA3B9-CD69-5046-A898-88F826954EB6}"/>
              </a:ext>
            </a:extLst>
          </p:cNvPr>
          <p:cNvSpPr txBox="1"/>
          <p:nvPr/>
        </p:nvSpPr>
        <p:spPr>
          <a:xfrm>
            <a:off x="3573296" y="4382373"/>
            <a:ext cx="2178097" cy="350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77"/>
              <a:t>FFT of Position Error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27F5271-2FA7-E74E-8ED5-EE74C4F06E27}"/>
              </a:ext>
            </a:extLst>
          </p:cNvPr>
          <p:cNvGrpSpPr/>
          <p:nvPr/>
        </p:nvGrpSpPr>
        <p:grpSpPr>
          <a:xfrm>
            <a:off x="3933354" y="5302252"/>
            <a:ext cx="3542485" cy="612287"/>
            <a:chOff x="2935446" y="4177531"/>
            <a:chExt cx="2957782" cy="51122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419047FC-1E47-8647-AEDD-2C15E4F7B3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35446" y="4429272"/>
              <a:ext cx="472662" cy="2594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A1A835-24B8-FD44-B7A0-98A43446271D}"/>
                </a:ext>
              </a:extLst>
            </p:cNvPr>
            <p:cNvSpPr txBox="1"/>
            <p:nvPr/>
          </p:nvSpPr>
          <p:spPr>
            <a:xfrm>
              <a:off x="3450344" y="4177531"/>
              <a:ext cx="2442884" cy="292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77"/>
                <a:t>Stepper motor full step freq.*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DBF9533-6FDA-9841-8FF9-86E4B6C4F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810" y="6199033"/>
            <a:ext cx="3686023" cy="17982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8BB73E-E043-1346-BD85-2A25AB2422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9792" r="5604" b="7586"/>
          <a:stretch/>
        </p:blipFill>
        <p:spPr>
          <a:xfrm>
            <a:off x="7499375" y="2533392"/>
            <a:ext cx="5302227" cy="253318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E563577-3A6B-CC44-BC79-2C62441E6479}"/>
              </a:ext>
            </a:extLst>
          </p:cNvPr>
          <p:cNvGrpSpPr/>
          <p:nvPr/>
        </p:nvGrpSpPr>
        <p:grpSpPr>
          <a:xfrm>
            <a:off x="7221176" y="2217674"/>
            <a:ext cx="4143652" cy="3135844"/>
            <a:chOff x="1139416" y="7090114"/>
            <a:chExt cx="3417234" cy="33378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152533B-20BD-FB40-AE4A-23E8B351837F}"/>
                </a:ext>
              </a:extLst>
            </p:cNvPr>
            <p:cNvSpPr txBox="1"/>
            <p:nvPr/>
          </p:nvSpPr>
          <p:spPr>
            <a:xfrm rot="16200000">
              <a:off x="248722" y="8347234"/>
              <a:ext cx="2070374" cy="288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77" dirty="0"/>
                <a:t>Position [mm]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EBE056-0E00-A144-9A51-60BB8749434D}"/>
                </a:ext>
              </a:extLst>
            </p:cNvPr>
            <p:cNvGrpSpPr/>
            <p:nvPr/>
          </p:nvGrpSpPr>
          <p:grpSpPr>
            <a:xfrm>
              <a:off x="2597207" y="7090114"/>
              <a:ext cx="1959443" cy="3337896"/>
              <a:chOff x="2597207" y="7090114"/>
              <a:chExt cx="1959443" cy="333789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B27BB6D-9FD9-F84C-A19A-758885E5AA11}"/>
                  </a:ext>
                </a:extLst>
              </p:cNvPr>
              <p:cNvSpPr txBox="1"/>
              <p:nvPr/>
            </p:nvSpPr>
            <p:spPr>
              <a:xfrm>
                <a:off x="2597207" y="7090114"/>
                <a:ext cx="1959443" cy="372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77" dirty="0"/>
                  <a:t>Positioning 0 to 50 mm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6998D5-172A-9946-90A6-A6242B6F720C}"/>
                  </a:ext>
                </a:extLst>
              </p:cNvPr>
              <p:cNvSpPr txBox="1"/>
              <p:nvPr/>
            </p:nvSpPr>
            <p:spPr>
              <a:xfrm>
                <a:off x="3223415" y="10055015"/>
                <a:ext cx="696661" cy="372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77"/>
                  <a:t>Time</a:t>
                </a:r>
              </a:p>
            </p:txBody>
          </p: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D7A6B46-14A8-6B40-A4F4-D48D41CB3A7D}"/>
              </a:ext>
            </a:extLst>
          </p:cNvPr>
          <p:cNvCxnSpPr>
            <a:cxnSpLocks/>
          </p:cNvCxnSpPr>
          <p:nvPr/>
        </p:nvCxnSpPr>
        <p:spPr>
          <a:xfrm>
            <a:off x="7696551" y="5034655"/>
            <a:ext cx="3283409" cy="192935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F466457-4066-BD44-9920-28D61F4176B3}"/>
              </a:ext>
            </a:extLst>
          </p:cNvPr>
          <p:cNvCxnSpPr>
            <a:cxnSpLocks/>
          </p:cNvCxnSpPr>
          <p:nvPr/>
        </p:nvCxnSpPr>
        <p:spPr>
          <a:xfrm flipH="1">
            <a:off x="11212032" y="5099919"/>
            <a:ext cx="1212546" cy="1864089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98F9667-0D08-834C-9542-6384F72807E3}"/>
              </a:ext>
            </a:extLst>
          </p:cNvPr>
          <p:cNvSpPr/>
          <p:nvPr/>
        </p:nvSpPr>
        <p:spPr>
          <a:xfrm>
            <a:off x="11024397" y="6981244"/>
            <a:ext cx="187635" cy="210032"/>
          </a:xfrm>
          <a:prstGeom prst="rect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 sz="2994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9A0A3F-3071-CB46-A903-62841165FD4E}"/>
              </a:ext>
            </a:extLst>
          </p:cNvPr>
          <p:cNvSpPr/>
          <p:nvPr/>
        </p:nvSpPr>
        <p:spPr>
          <a:xfrm>
            <a:off x="4728985" y="8685118"/>
            <a:ext cx="908005" cy="145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994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1AE272D-B3EC-4C40-B523-E7BF31B9CA54}"/>
              </a:ext>
            </a:extLst>
          </p:cNvPr>
          <p:cNvSpPr/>
          <p:nvPr/>
        </p:nvSpPr>
        <p:spPr>
          <a:xfrm>
            <a:off x="781102" y="6158088"/>
            <a:ext cx="185697" cy="1033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994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17B9742-8C55-B94A-B54B-47D1953740A3}"/>
              </a:ext>
            </a:extLst>
          </p:cNvPr>
          <p:cNvSpPr/>
          <p:nvPr/>
        </p:nvSpPr>
        <p:spPr>
          <a:xfrm>
            <a:off x="743386" y="6530804"/>
            <a:ext cx="344170" cy="26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994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C2AF63-AFE9-0A4F-A02E-D3787D49CBD4}"/>
              </a:ext>
            </a:extLst>
          </p:cNvPr>
          <p:cNvSpPr txBox="1"/>
          <p:nvPr/>
        </p:nvSpPr>
        <p:spPr>
          <a:xfrm rot="16200000">
            <a:off x="33816" y="6117356"/>
            <a:ext cx="1680268" cy="350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77"/>
              <a:t>Amplitude [mm]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603047-CC82-AC46-BC8D-C144F4D09D52}"/>
              </a:ext>
            </a:extLst>
          </p:cNvPr>
          <p:cNvSpPr txBox="1"/>
          <p:nvPr/>
        </p:nvSpPr>
        <p:spPr>
          <a:xfrm>
            <a:off x="4350343" y="8587395"/>
            <a:ext cx="1645002" cy="350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77"/>
              <a:t>Frequency [Hz]</a:t>
            </a:r>
          </a:p>
        </p:txBody>
      </p:sp>
    </p:spTree>
    <p:extLst>
      <p:ext uri="{BB962C8B-B14F-4D97-AF65-F5344CB8AC3E}">
        <p14:creationId xmlns:p14="http://schemas.microsoft.com/office/powerpoint/2010/main" val="4000771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Commands from EPICS records: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39963"/>
            <a:ext cx="6134663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en-US" sz="2400" b="1" dirty="0"/>
              <a:t>All commands can be executed from EPICS records using stream device or </a:t>
            </a:r>
            <a:r>
              <a:rPr lang="en-US" sz="2400" b="1" dirty="0" err="1"/>
              <a:t>asyn</a:t>
            </a:r>
            <a:r>
              <a:rPr lang="en-US" sz="2400" b="1" dirty="0"/>
              <a:t>-record.</a:t>
            </a:r>
          </a:p>
          <a:p>
            <a:endParaRPr lang="en-US" sz="2400" b="1" dirty="0"/>
          </a:p>
          <a:p>
            <a:r>
              <a:rPr lang="en-US" sz="2400" b="1" dirty="0"/>
              <a:t>Typically settings and communication that are not handled by motor record or model 3 driver can be applied through stream device or ASYN record.</a:t>
            </a:r>
          </a:p>
          <a:p>
            <a:endParaRPr lang="en-US" sz="2400" b="1" dirty="0"/>
          </a:p>
          <a:p>
            <a:r>
              <a:rPr lang="en-US" sz="2400" b="1" dirty="0"/>
              <a:t>Example: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42</a:t>
            </a:fld>
            <a:endParaRPr lang="en-US"/>
          </a:p>
        </p:txBody>
      </p:sp>
      <p:pic>
        <p:nvPicPr>
          <p:cNvPr id="2" name="Picture 1" descr="Screen Shot 2016-11-20 at 10.06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2" y="6498874"/>
            <a:ext cx="6769100" cy="2324100"/>
          </a:xfrm>
          <a:prstGeom prst="rect">
            <a:avLst/>
          </a:prstGeom>
        </p:spPr>
      </p:pic>
      <p:pic>
        <p:nvPicPr>
          <p:cNvPr id="3" name="Picture 2" descr="Screen Shot 2016-11-20 at 10.05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17" y="6481941"/>
            <a:ext cx="4699000" cy="325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" t="16958" r="68533" b="6579"/>
          <a:stretch/>
        </p:blipFill>
        <p:spPr>
          <a:xfrm>
            <a:off x="9302392" y="2068231"/>
            <a:ext cx="2939845" cy="441371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8578920" y="2743200"/>
            <a:ext cx="595243" cy="206738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578920" y="4994787"/>
            <a:ext cx="595243" cy="157576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93853" y="2239963"/>
            <a:ext cx="16026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Motor </a:t>
            </a:r>
          </a:p>
          <a:p>
            <a:r>
              <a:rPr lang="en-US" dirty="0"/>
              <a:t>record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23628" y="4431409"/>
            <a:ext cx="16026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Stream</a:t>
            </a:r>
          </a:p>
          <a:p>
            <a:r>
              <a:rPr lang="en-US" dirty="0"/>
              <a:t>Device</a:t>
            </a:r>
          </a:p>
        </p:txBody>
      </p:sp>
    </p:spTree>
    <p:extLst>
      <p:ext uri="{BB962C8B-B14F-4D97-AF65-F5344CB8AC3E}">
        <p14:creationId xmlns:p14="http://schemas.microsoft.com/office/powerpoint/2010/main" val="7328636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Motion Interlocks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1281113" y="2099246"/>
            <a:ext cx="11520487" cy="7703121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en-US" sz="2000" b="1" dirty="0"/>
              <a:t>1. Interlock by I/O:</a:t>
            </a:r>
          </a:p>
          <a:p>
            <a:pPr marL="1097280" lvl="1" indent="-457200">
              <a:buFontTx/>
              <a:buChar char="•"/>
            </a:pPr>
            <a:r>
              <a:rPr lang="en-US" sz="2000" dirty="0"/>
              <a:t>Any digital EtherCAT entry can be linked to interlock motion</a:t>
            </a:r>
          </a:p>
          <a:p>
            <a:pPr marL="1097280" lvl="1" indent="-457200">
              <a:buFontTx/>
              <a:buChar char="•"/>
            </a:pPr>
            <a:endParaRPr lang="en-US" sz="2400" b="1" dirty="0"/>
          </a:p>
          <a:p>
            <a:r>
              <a:rPr lang="en-US" sz="1800" b="1" dirty="0"/>
              <a:t>Example: Link I/O to interlock axis </a:t>
            </a:r>
            <a:r>
              <a:rPr lang="en-US" sz="1800" b="1" i="1" dirty="0">
                <a:solidFill>
                  <a:srgbClr val="0000FF"/>
                </a:solidFill>
              </a:rPr>
              <a:t>n</a:t>
            </a:r>
          </a:p>
          <a:p>
            <a:r>
              <a:rPr lang="en-US" sz="1800" i="1" dirty="0" err="1"/>
              <a:t>ecmcConfigOrDie</a:t>
            </a:r>
            <a:r>
              <a:rPr lang="en-US" sz="1800" i="1" dirty="0"/>
              <a:t> "</a:t>
            </a:r>
            <a:r>
              <a:rPr lang="en-US" sz="1800" i="1" dirty="0" err="1"/>
              <a:t>Cfg.LinkEcEntryToAxisMonitor</a:t>
            </a:r>
            <a:r>
              <a:rPr lang="en-US" sz="1800" i="1" dirty="0"/>
              <a:t>(</a:t>
            </a:r>
            <a:r>
              <a:rPr lang="en-US" sz="1800" i="1" dirty="0">
                <a:solidFill>
                  <a:srgbClr val="008000"/>
                </a:solidFill>
              </a:rPr>
              <a:t>0,INPUT_7,</a:t>
            </a:r>
            <a:r>
              <a:rPr lang="en-US" sz="1800" b="1" i="1" dirty="0">
                <a:solidFill>
                  <a:srgbClr val="0000FF"/>
                </a:solidFill>
              </a:rPr>
              <a:t>n</a:t>
            </a:r>
            <a:r>
              <a:rPr lang="en-US" sz="1800" i="1" dirty="0">
                <a:solidFill>
                  <a:srgbClr val="008000"/>
                </a:solidFill>
              </a:rPr>
              <a:t>,3,0</a:t>
            </a:r>
            <a:r>
              <a:rPr lang="en-US" sz="1800" i="1" dirty="0"/>
              <a:t>)"</a:t>
            </a:r>
          </a:p>
          <a:p>
            <a:r>
              <a:rPr lang="en-US" sz="1800" i="1" dirty="0" err="1"/>
              <a:t>ecmcConfigOrDie</a:t>
            </a:r>
            <a:r>
              <a:rPr lang="en-US" sz="1800" i="1" dirty="0"/>
              <a:t> "</a:t>
            </a:r>
            <a:r>
              <a:rPr lang="en-US" sz="1800" i="1" dirty="0" err="1"/>
              <a:t>Cfg.SetAxisMonEnableExtHWInterlock</a:t>
            </a:r>
            <a:r>
              <a:rPr lang="en-US" sz="1800" i="1" dirty="0"/>
              <a:t>(</a:t>
            </a:r>
            <a:r>
              <a:rPr lang="en-US" sz="1800" b="1" i="1" dirty="0">
                <a:solidFill>
                  <a:srgbClr val="0000FF"/>
                </a:solidFill>
              </a:rPr>
              <a:t>n</a:t>
            </a:r>
            <a:r>
              <a:rPr lang="en-US" sz="1800" i="1" dirty="0">
                <a:solidFill>
                  <a:srgbClr val="008000"/>
                </a:solidFill>
              </a:rPr>
              <a:t>,1</a:t>
            </a:r>
            <a:r>
              <a:rPr lang="en-US" sz="1800" i="1" dirty="0"/>
              <a:t>)”</a:t>
            </a:r>
          </a:p>
          <a:p>
            <a:endParaRPr lang="en-US" sz="2400" b="1" dirty="0"/>
          </a:p>
          <a:p>
            <a:r>
              <a:rPr lang="en-US" sz="2000" b="1" dirty="0"/>
              <a:t>2. Interlock by I/O in motion terminal: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Inputs of some motion terminals, like Beckhoff Stepper terminals, can be configured to disable power of amplifier.</a:t>
            </a:r>
          </a:p>
          <a:p>
            <a:pPr marL="457200" indent="-457200">
              <a:buFont typeface="Arial"/>
              <a:buChar char="•"/>
            </a:pPr>
            <a:endParaRPr lang="en-US" sz="2000" dirty="0"/>
          </a:p>
          <a:p>
            <a:r>
              <a:rPr lang="en-US" sz="1800" b="1" dirty="0"/>
              <a:t>Example: Hardware enable on input 1 of EL7037 (slave bus position</a:t>
            </a:r>
            <a:r>
              <a:rPr lang="en-US" sz="1800" b="1" i="1" dirty="0"/>
              <a:t> </a:t>
            </a:r>
            <a:r>
              <a:rPr lang="en-US" sz="1800" b="1" i="1" dirty="0">
                <a:solidFill>
                  <a:srgbClr val="FF0000"/>
                </a:solidFill>
              </a:rPr>
              <a:t>m</a:t>
            </a:r>
            <a:r>
              <a:rPr lang="en-US" sz="1800" b="1" dirty="0"/>
              <a:t>)</a:t>
            </a:r>
          </a:p>
          <a:p>
            <a:r>
              <a:rPr lang="en-US" sz="1800" i="1" dirty="0" err="1"/>
              <a:t>ecmcConfigOrDie</a:t>
            </a:r>
            <a:r>
              <a:rPr lang="en-US" sz="1800" i="1" dirty="0"/>
              <a:t> "</a:t>
            </a:r>
            <a:r>
              <a:rPr lang="en-US" sz="1800" i="1" dirty="0" err="1"/>
              <a:t>Cfg.EcAddSdo</a:t>
            </a:r>
            <a:r>
              <a:rPr lang="en-US" sz="1800" i="1" dirty="0"/>
              <a:t>(</a:t>
            </a:r>
            <a:r>
              <a:rPr lang="en-US" sz="1800" b="1" i="1" dirty="0">
                <a:solidFill>
                  <a:srgbClr val="FF0000"/>
                </a:solidFill>
              </a:rPr>
              <a:t>m</a:t>
            </a:r>
            <a:r>
              <a:rPr lang="en-US" sz="1800" i="1" dirty="0">
                <a:solidFill>
                  <a:srgbClr val="008000"/>
                </a:solidFill>
              </a:rPr>
              <a:t>,0x8012,0x32,1,1</a:t>
            </a:r>
            <a:r>
              <a:rPr lang="en-US" sz="1800" i="1" dirty="0"/>
              <a:t>)"</a:t>
            </a:r>
          </a:p>
          <a:p>
            <a:endParaRPr lang="en-US" sz="1800" i="1" dirty="0"/>
          </a:p>
          <a:p>
            <a:r>
              <a:rPr lang="en-US" sz="2000" b="1" dirty="0"/>
              <a:t>3. Interlocks from PLC:</a:t>
            </a:r>
          </a:p>
          <a:p>
            <a:endParaRPr lang="en-US" sz="1800" b="1" dirty="0"/>
          </a:p>
          <a:p>
            <a:r>
              <a:rPr lang="en-US" sz="1800" b="1" dirty="0"/>
              <a:t>Example: Interlock axis 1 from plc: </a:t>
            </a:r>
          </a:p>
          <a:p>
            <a:r>
              <a:rPr lang="en-US" sz="1800" i="1" dirty="0"/>
              <a:t>ax1.mon.ilock:=ax2.enc.actvel&lt;2 and ax4.mon.ilock and ax3.enc.actpos&lt;1000; </a:t>
            </a:r>
          </a:p>
          <a:p>
            <a:endParaRPr lang="en-US" sz="1800" i="1" dirty="0"/>
          </a:p>
          <a:p>
            <a:r>
              <a:rPr lang="en-US" sz="1800" b="1" dirty="0"/>
              <a:t>4. Safe Torque Off: The drives IPOS8020 and IPOS4808 have safety rated STO inputs (SIL3/</a:t>
            </a:r>
            <a:r>
              <a:rPr lang="en-US" sz="1800" b="1" dirty="0" err="1"/>
              <a:t>Ple</a:t>
            </a:r>
            <a:r>
              <a:rPr lang="en-US" sz="1800" b="1" dirty="0"/>
              <a:t>)</a:t>
            </a:r>
          </a:p>
          <a:p>
            <a:endParaRPr lang="en-US" sz="1800" i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083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Data Storage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399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Data storage objects is a basically a data buffer/array. Types:</a:t>
            </a:r>
          </a:p>
          <a:p>
            <a:pPr marL="982903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Normal: 	Fill from beginning stop when full</a:t>
            </a:r>
          </a:p>
          <a:p>
            <a:pPr marL="982903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Ring: 		Fill from beginning start over when full</a:t>
            </a:r>
          </a:p>
          <a:p>
            <a:pPr marL="982903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FIFO:		Fill from end. Oldest value are “pushed” out when full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Can be accessed from waveforms from EPICS records (r/w)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Can be accessed from PLCs (r/w)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Useful for:</a:t>
            </a:r>
          </a:p>
          <a:p>
            <a:pPr marL="982903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latching fast data. </a:t>
            </a:r>
          </a:p>
          <a:p>
            <a:pPr marL="982903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Implementation of simple filters</a:t>
            </a:r>
          </a:p>
          <a:p>
            <a:pPr marL="982903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Storing custom trajectories</a:t>
            </a:r>
          </a:p>
          <a:p>
            <a:endParaRPr lang="en-GB" sz="2400" b="1" dirty="0"/>
          </a:p>
          <a:p>
            <a:r>
              <a:rPr lang="en-GB" sz="2400" b="1" dirty="0"/>
              <a:t>Data Storage Commands:</a:t>
            </a:r>
            <a:endParaRPr lang="en-US" sz="2400" b="1" dirty="0"/>
          </a:p>
          <a:p>
            <a:r>
              <a:rPr lang="en-US" sz="2000" i="1" dirty="0"/>
              <a:t>“</a:t>
            </a:r>
            <a:r>
              <a:rPr lang="en-US" sz="2000" i="1" dirty="0" err="1"/>
              <a:t>Cfg.</a:t>
            </a:r>
            <a:r>
              <a:rPr lang="en-US" sz="2000" dirty="0" err="1"/>
              <a:t>CreateDataStorage</a:t>
            </a:r>
            <a:r>
              <a:rPr lang="en-US" sz="2000" dirty="0"/>
              <a:t> (….)”</a:t>
            </a:r>
          </a:p>
          <a:p>
            <a:r>
              <a:rPr lang="en-US" sz="2000" i="1" dirty="0"/>
              <a:t>“</a:t>
            </a:r>
            <a:r>
              <a:rPr lang="en-US" sz="2000" i="1" dirty="0" err="1"/>
              <a:t>Cfg.</a:t>
            </a:r>
            <a:r>
              <a:rPr lang="en-US" sz="2000" dirty="0" err="1"/>
              <a:t>ClearStorage</a:t>
            </a:r>
            <a:r>
              <a:rPr lang="en-US" sz="2000" dirty="0"/>
              <a:t> (….)”</a:t>
            </a:r>
          </a:p>
          <a:p>
            <a:r>
              <a:rPr lang="en-US" sz="2000" dirty="0"/>
              <a:t>“</a:t>
            </a:r>
            <a:r>
              <a:rPr lang="en-US" sz="2000" dirty="0" err="1"/>
              <a:t>ReadStorageBuffer</a:t>
            </a:r>
            <a:r>
              <a:rPr lang="en-US" sz="2000" dirty="0"/>
              <a:t>(….)”</a:t>
            </a:r>
          </a:p>
          <a:p>
            <a:r>
              <a:rPr lang="en-US" sz="2000" dirty="0"/>
              <a:t>“</a:t>
            </a:r>
            <a:r>
              <a:rPr lang="en-US" sz="2000" dirty="0" err="1"/>
              <a:t>Cfg.SetStorageEnablePrintouts</a:t>
            </a:r>
            <a:r>
              <a:rPr lang="en-US" sz="2000" dirty="0"/>
              <a:t> (….)”</a:t>
            </a:r>
          </a:p>
          <a:p>
            <a:r>
              <a:rPr lang="en-US" sz="2000" i="1" dirty="0"/>
              <a:t>“</a:t>
            </a:r>
            <a:r>
              <a:rPr lang="en-US" sz="2000" i="1" dirty="0" err="1"/>
              <a:t>Cfg.</a:t>
            </a:r>
            <a:r>
              <a:rPr lang="en-US" sz="2000" dirty="0" err="1"/>
              <a:t>PrintStorageBuffer</a:t>
            </a:r>
            <a:r>
              <a:rPr lang="en-US" sz="2000" dirty="0"/>
              <a:t> (….)”</a:t>
            </a:r>
          </a:p>
          <a:p>
            <a:endParaRPr lang="en-US" sz="2000" i="1" dirty="0"/>
          </a:p>
          <a:p>
            <a:endParaRPr lang="en-US" sz="2000" i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189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Data Storage: PLC access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272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endParaRPr lang="en-US" sz="2800" b="1" dirty="0"/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45</a:t>
            </a:fld>
            <a:endParaRPr lang="en-US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1B77DEFA-C9D1-514A-95DF-C74BA2E20809}"/>
              </a:ext>
            </a:extLst>
          </p:cNvPr>
          <p:cNvSpPr/>
          <p:nvPr/>
        </p:nvSpPr>
        <p:spPr>
          <a:xfrm>
            <a:off x="792163" y="23796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sv-SE" sz="1600" b="1" dirty="0" err="1"/>
              <a:t>Variables</a:t>
            </a:r>
            <a:r>
              <a:rPr lang="sv-SE" sz="1600" b="1" dirty="0"/>
              <a:t> (</a:t>
            </a:r>
            <a:r>
              <a:rPr lang="sv-SE" sz="1600" b="1" dirty="0" err="1"/>
              <a:t>struct</a:t>
            </a:r>
            <a:r>
              <a:rPr lang="sv-SE" sz="1600" b="1" dirty="0"/>
              <a:t> </a:t>
            </a:r>
            <a:r>
              <a:rPr lang="sv-SE" sz="1600" b="1" dirty="0" err="1"/>
              <a:t>only</a:t>
            </a:r>
            <a:r>
              <a:rPr lang="sv-SE" sz="1600" b="1" dirty="0"/>
              <a:t> </a:t>
            </a:r>
            <a:r>
              <a:rPr lang="sv-SE" sz="1600" b="1" dirty="0" err="1"/>
              <a:t>refreshes</a:t>
            </a:r>
            <a:r>
              <a:rPr lang="sv-SE" sz="1600" b="1" dirty="0"/>
              <a:t> </a:t>
            </a:r>
            <a:r>
              <a:rPr lang="sv-SE" sz="1600" b="1" dirty="0" err="1"/>
              <a:t>one</a:t>
            </a:r>
            <a:r>
              <a:rPr lang="sv-SE" sz="1600" b="1" dirty="0"/>
              <a:t> </a:t>
            </a:r>
            <a:r>
              <a:rPr lang="sv-SE" sz="1600" b="1" dirty="0" err="1"/>
              <a:t>time</a:t>
            </a:r>
            <a:r>
              <a:rPr lang="sv-SE" sz="1600" b="1" dirty="0"/>
              <a:t> per </a:t>
            </a:r>
            <a:r>
              <a:rPr lang="sv-SE" sz="1600" b="1" dirty="0" err="1"/>
              <a:t>execution</a:t>
            </a:r>
            <a:r>
              <a:rPr lang="sv-SE" sz="1600" b="1" dirty="0"/>
              <a:t>):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   ds&lt;id&gt;.</a:t>
            </a:r>
            <a:r>
              <a:rPr lang="sv-SE" sz="1600" dirty="0" err="1"/>
              <a:t>size</a:t>
            </a:r>
            <a:r>
              <a:rPr lang="sv-SE" sz="1600" dirty="0"/>
              <a:t>		Set/get </a:t>
            </a:r>
            <a:r>
              <a:rPr lang="sv-SE" sz="1600" dirty="0" err="1"/>
              <a:t>size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data </a:t>
            </a:r>
            <a:r>
              <a:rPr lang="sv-SE" sz="1600" dirty="0" err="1"/>
              <a:t>storage</a:t>
            </a:r>
            <a:r>
              <a:rPr lang="sv-SE" sz="1600" dirty="0"/>
              <a:t>  (set </a:t>
            </a:r>
            <a:r>
              <a:rPr lang="sv-SE" sz="1600" dirty="0" err="1"/>
              <a:t>will</a:t>
            </a:r>
            <a:r>
              <a:rPr lang="sv-SE" sz="1600" dirty="0"/>
              <a:t> </a:t>
            </a:r>
            <a:r>
              <a:rPr lang="sv-SE" sz="1600" dirty="0" err="1"/>
              <a:t>clear</a:t>
            </a:r>
            <a:r>
              <a:rPr lang="sv-SE" sz="1600" dirty="0"/>
              <a:t> the data </a:t>
            </a:r>
            <a:r>
              <a:rPr lang="sv-SE" sz="1600" dirty="0" err="1"/>
              <a:t>storage</a:t>
            </a:r>
            <a:r>
              <a:rPr lang="sv-SE" sz="1600" dirty="0"/>
              <a:t>)   	(</a:t>
            </a:r>
            <a:r>
              <a:rPr lang="sv-SE" sz="1600" dirty="0" err="1"/>
              <a:t>rw</a:t>
            </a:r>
            <a:r>
              <a:rPr lang="sv-SE" sz="1600" dirty="0"/>
              <a:t>)                                    	 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   ds&lt;id&gt;.</a:t>
            </a:r>
            <a:r>
              <a:rPr lang="sv-SE" sz="1600" dirty="0" err="1"/>
              <a:t>append</a:t>
            </a:r>
            <a:r>
              <a:rPr lang="sv-SE" sz="1600" dirty="0"/>
              <a:t>            	</a:t>
            </a:r>
            <a:r>
              <a:rPr lang="sv-SE" sz="1600" dirty="0" err="1"/>
              <a:t>Add</a:t>
            </a:r>
            <a:r>
              <a:rPr lang="sv-SE" sz="1600" dirty="0"/>
              <a:t> new data at end, </a:t>
            </a:r>
            <a:r>
              <a:rPr lang="sv-SE" sz="1600" dirty="0" err="1"/>
              <a:t>current</a:t>
            </a:r>
            <a:r>
              <a:rPr lang="sv-SE" sz="1600" dirty="0"/>
              <a:t> position index </a:t>
            </a:r>
            <a:r>
              <a:rPr lang="sv-SE" sz="1600" dirty="0" err="1"/>
              <a:t>will</a:t>
            </a:r>
            <a:r>
              <a:rPr lang="sv-SE" sz="1600" dirty="0"/>
              <a:t> be </a:t>
            </a:r>
            <a:r>
              <a:rPr lang="sv-SE" sz="1600" dirty="0" err="1"/>
              <a:t>increased</a:t>
            </a:r>
            <a:r>
              <a:rPr lang="sv-SE" sz="1600" dirty="0"/>
              <a:t>	(</a:t>
            </a:r>
            <a:r>
              <a:rPr lang="sv-SE" sz="1600" dirty="0" err="1"/>
              <a:t>rw</a:t>
            </a:r>
            <a:r>
              <a:rPr lang="sv-SE" sz="16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   ds&lt;id&gt;.data                 	Set/get data ar </a:t>
            </a:r>
            <a:r>
              <a:rPr lang="sv-SE" sz="1600" dirty="0" err="1"/>
              <a:t>current</a:t>
            </a:r>
            <a:r>
              <a:rPr lang="sv-SE" sz="1600" dirty="0"/>
              <a:t> position 					(</a:t>
            </a:r>
            <a:r>
              <a:rPr lang="sv-SE" sz="1600" dirty="0" err="1"/>
              <a:t>rw</a:t>
            </a:r>
            <a:r>
              <a:rPr lang="sv-SE" sz="16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   ds&lt;id&gt;.index               	Set/get </a:t>
            </a:r>
            <a:r>
              <a:rPr lang="sv-SE" sz="1600" dirty="0" err="1"/>
              <a:t>current</a:t>
            </a:r>
            <a:r>
              <a:rPr lang="sv-SE" sz="1600" dirty="0"/>
              <a:t> position index   					(</a:t>
            </a:r>
            <a:r>
              <a:rPr lang="sv-SE" sz="1600" dirty="0" err="1"/>
              <a:t>rw</a:t>
            </a:r>
            <a:r>
              <a:rPr lang="sv-SE" sz="16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   ds&lt;id&gt;.</a:t>
            </a:r>
            <a:r>
              <a:rPr lang="sv-SE" sz="1600" dirty="0" err="1"/>
              <a:t>error</a:t>
            </a:r>
            <a:r>
              <a:rPr lang="sv-SE" sz="1600" dirty="0"/>
              <a:t>               	Data </a:t>
            </a:r>
            <a:r>
              <a:rPr lang="sv-SE" sz="1600" dirty="0" err="1"/>
              <a:t>storage</a:t>
            </a:r>
            <a:r>
              <a:rPr lang="sv-SE" sz="1600" dirty="0"/>
              <a:t> </a:t>
            </a:r>
            <a:r>
              <a:rPr lang="sv-SE" sz="1600" dirty="0" err="1"/>
              <a:t>object</a:t>
            </a:r>
            <a:r>
              <a:rPr lang="sv-SE" sz="1600" dirty="0"/>
              <a:t> </a:t>
            </a:r>
            <a:r>
              <a:rPr lang="sv-SE" sz="1600" dirty="0" err="1"/>
              <a:t>error</a:t>
            </a:r>
            <a:r>
              <a:rPr lang="sv-SE" sz="1600" dirty="0"/>
              <a:t> </a:t>
            </a:r>
            <a:r>
              <a:rPr lang="sv-SE" sz="1600" dirty="0" err="1"/>
              <a:t>error</a:t>
            </a:r>
            <a:r>
              <a:rPr lang="sv-SE" sz="1600" dirty="0"/>
              <a:t>        					(ro)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   ds&lt;id&gt;.</a:t>
            </a:r>
            <a:r>
              <a:rPr lang="sv-SE" sz="1600" dirty="0" err="1"/>
              <a:t>clear</a:t>
            </a:r>
            <a:r>
              <a:rPr lang="sv-SE" sz="1600" dirty="0"/>
              <a:t>               	Data </a:t>
            </a:r>
            <a:r>
              <a:rPr lang="sv-SE" sz="1600" dirty="0" err="1"/>
              <a:t>buffer</a:t>
            </a:r>
            <a:r>
              <a:rPr lang="sv-SE" sz="1600" dirty="0"/>
              <a:t> </a:t>
            </a:r>
            <a:r>
              <a:rPr lang="sv-SE" sz="1600" dirty="0" err="1"/>
              <a:t>clear</a:t>
            </a:r>
            <a:r>
              <a:rPr lang="sv-SE" sz="1600" dirty="0"/>
              <a:t> (set to </a:t>
            </a:r>
            <a:r>
              <a:rPr lang="sv-SE" sz="1600" dirty="0" err="1"/>
              <a:t>zero</a:t>
            </a:r>
            <a:r>
              <a:rPr lang="sv-SE" sz="1600" dirty="0"/>
              <a:t>)  					(ro)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/>
              <a:t>   ds&lt;id&gt;.full                 	</a:t>
            </a:r>
            <a:r>
              <a:rPr lang="sv-SE" sz="1600" dirty="0" err="1"/>
              <a:t>True</a:t>
            </a:r>
            <a:r>
              <a:rPr lang="sv-SE" sz="1600" dirty="0"/>
              <a:t> </a:t>
            </a:r>
            <a:r>
              <a:rPr lang="sv-SE" sz="1600" dirty="0" err="1"/>
              <a:t>if</a:t>
            </a:r>
            <a:r>
              <a:rPr lang="sv-SE" sz="1600" dirty="0"/>
              <a:t> data </a:t>
            </a:r>
            <a:r>
              <a:rPr lang="sv-SE" sz="1600" dirty="0" err="1"/>
              <a:t>storage</a:t>
            </a:r>
            <a:r>
              <a:rPr lang="sv-SE" sz="1600" dirty="0"/>
              <a:t> is full     					(ro)</a:t>
            </a:r>
          </a:p>
          <a:p>
            <a:endParaRPr lang="sv-SE" sz="1600" dirty="0"/>
          </a:p>
          <a:p>
            <a:r>
              <a:rPr lang="sv-SE" sz="1600" b="1" dirty="0" err="1"/>
              <a:t>Function</a:t>
            </a:r>
            <a:r>
              <a:rPr lang="sv-SE" sz="1600" b="1" dirty="0"/>
              <a:t> </a:t>
            </a:r>
            <a:r>
              <a:rPr lang="sv-SE" sz="1600" b="1" dirty="0" err="1"/>
              <a:t>Lib</a:t>
            </a:r>
            <a:r>
              <a:rPr lang="sv-SE" sz="1600" b="1" dirty="0"/>
              <a:t>: DS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ds_append_data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&gt;,&lt;data&gt;);   		</a:t>
            </a:r>
            <a:r>
              <a:rPr lang="sv-SE" sz="1600" dirty="0" err="1"/>
              <a:t>Append</a:t>
            </a:r>
            <a:r>
              <a:rPr lang="sv-SE" sz="1600" dirty="0"/>
              <a:t> data to data </a:t>
            </a:r>
            <a:r>
              <a:rPr lang="sv-SE" sz="1600" dirty="0" err="1"/>
              <a:t>storage</a:t>
            </a:r>
            <a:endParaRPr lang="sv-SE" sz="1600" dirty="0"/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ds_clear_data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&gt;); 			Clear data to data </a:t>
            </a:r>
            <a:r>
              <a:rPr lang="sv-SE" sz="1600" dirty="0" err="1"/>
              <a:t>storage</a:t>
            </a:r>
            <a:r>
              <a:rPr lang="sv-SE" sz="1600" dirty="0"/>
              <a:t>. 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ds_get_data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&gt;, &lt;</a:t>
            </a:r>
            <a:r>
              <a:rPr lang="sv-SE" sz="1600" dirty="0" err="1"/>
              <a:t>bufferIndex</a:t>
            </a:r>
            <a:r>
              <a:rPr lang="sv-SE" sz="1600" dirty="0"/>
              <a:t>&gt;); 		</a:t>
            </a:r>
            <a:r>
              <a:rPr lang="sv-SE" sz="1600" dirty="0" err="1"/>
              <a:t>Returns</a:t>
            </a:r>
            <a:r>
              <a:rPr lang="sv-SE" sz="1600" dirty="0"/>
              <a:t> data from </a:t>
            </a:r>
            <a:r>
              <a:rPr lang="sv-SE" sz="1600" dirty="0" err="1"/>
              <a:t>buffer</a:t>
            </a:r>
            <a:r>
              <a:rPr lang="sv-SE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ds_set_data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&gt;, &lt;</a:t>
            </a:r>
            <a:r>
              <a:rPr lang="sv-SE" sz="1600" dirty="0" err="1"/>
              <a:t>bufferIndex</a:t>
            </a:r>
            <a:r>
              <a:rPr lang="sv-SE" sz="1600" dirty="0"/>
              <a:t>&gt;);      	Sets data in data </a:t>
            </a:r>
            <a:r>
              <a:rPr lang="sv-SE" sz="1600" dirty="0" err="1"/>
              <a:t>storage</a:t>
            </a:r>
            <a:r>
              <a:rPr lang="sv-SE" sz="1600" dirty="0"/>
              <a:t> </a:t>
            </a:r>
            <a:r>
              <a:rPr lang="sv-SE" sz="1600" dirty="0" err="1"/>
              <a:t>buffer</a:t>
            </a:r>
            <a:r>
              <a:rPr lang="sv-SE" sz="1600" dirty="0"/>
              <a:t>. 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ds_get_buff_id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&gt;); 			</a:t>
            </a:r>
            <a:r>
              <a:rPr lang="sv-SE" sz="1600" dirty="0" err="1"/>
              <a:t>Returns</a:t>
            </a:r>
            <a:r>
              <a:rPr lang="sv-SE" sz="1600" dirty="0"/>
              <a:t> </a:t>
            </a:r>
            <a:r>
              <a:rPr lang="sv-SE" sz="1600" dirty="0" err="1"/>
              <a:t>current</a:t>
            </a:r>
            <a:r>
              <a:rPr lang="sv-SE" sz="1600" dirty="0"/>
              <a:t> </a:t>
            </a:r>
            <a:r>
              <a:rPr lang="sv-SE" sz="1600" dirty="0" err="1"/>
              <a:t>buffer</a:t>
            </a:r>
            <a:r>
              <a:rPr lang="sv-SE" sz="1600" dirty="0"/>
              <a:t> index.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ds_set_buff_id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&gt;, &lt;</a:t>
            </a:r>
            <a:r>
              <a:rPr lang="sv-SE" sz="1600" dirty="0" err="1"/>
              <a:t>bufferIndex</a:t>
            </a:r>
            <a:r>
              <a:rPr lang="sv-SE" sz="1600" dirty="0"/>
              <a:t>&gt;);	Sets </a:t>
            </a:r>
            <a:r>
              <a:rPr lang="sv-SE" sz="1600" dirty="0" err="1"/>
              <a:t>current</a:t>
            </a:r>
            <a:r>
              <a:rPr lang="sv-SE" sz="1600" dirty="0"/>
              <a:t> </a:t>
            </a:r>
            <a:r>
              <a:rPr lang="sv-SE" sz="1600" dirty="0" err="1"/>
              <a:t>buffer</a:t>
            </a:r>
            <a:r>
              <a:rPr lang="sv-SE" sz="1600" dirty="0"/>
              <a:t> index in data </a:t>
            </a:r>
            <a:r>
              <a:rPr lang="sv-SE" sz="1600" dirty="0" err="1"/>
              <a:t>storage</a:t>
            </a:r>
            <a:r>
              <a:rPr lang="sv-SE" sz="1600" dirty="0"/>
              <a:t> </a:t>
            </a:r>
            <a:r>
              <a:rPr lang="sv-SE" sz="1600" dirty="0" err="1"/>
              <a:t>buffer</a:t>
            </a:r>
            <a:r>
              <a:rPr lang="sv-SE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ds_is_full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&gt;);				</a:t>
            </a:r>
            <a:r>
              <a:rPr lang="sv-SE" sz="1600" dirty="0" err="1"/>
              <a:t>Returns</a:t>
            </a:r>
            <a:r>
              <a:rPr lang="sv-SE" sz="1600" dirty="0"/>
              <a:t> </a:t>
            </a:r>
            <a:r>
              <a:rPr lang="sv-SE" sz="1600" dirty="0" err="1"/>
              <a:t>true</a:t>
            </a:r>
            <a:r>
              <a:rPr lang="sv-SE" sz="1600" dirty="0"/>
              <a:t> </a:t>
            </a:r>
            <a:r>
              <a:rPr lang="sv-SE" sz="1600" dirty="0" err="1"/>
              <a:t>if</a:t>
            </a:r>
            <a:r>
              <a:rPr lang="sv-SE" sz="1600" dirty="0"/>
              <a:t> </a:t>
            </a:r>
            <a:r>
              <a:rPr lang="sv-SE" sz="1600" dirty="0" err="1"/>
              <a:t>buffer</a:t>
            </a:r>
            <a:r>
              <a:rPr lang="sv-SE" sz="1600" dirty="0"/>
              <a:t> is full.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ds_get_size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&gt;); 				</a:t>
            </a:r>
            <a:r>
              <a:rPr lang="sv-SE" sz="1600" dirty="0" err="1"/>
              <a:t>Returns</a:t>
            </a:r>
            <a:r>
              <a:rPr lang="sv-SE" sz="1600" dirty="0"/>
              <a:t> </a:t>
            </a:r>
            <a:r>
              <a:rPr lang="sv-SE" sz="1600" dirty="0" err="1"/>
              <a:t>buffer</a:t>
            </a:r>
            <a:r>
              <a:rPr lang="sv-SE" sz="1600" dirty="0"/>
              <a:t> </a:t>
            </a:r>
            <a:r>
              <a:rPr lang="sv-SE" sz="1600" dirty="0" err="1"/>
              <a:t>size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data </a:t>
            </a:r>
            <a:r>
              <a:rPr lang="sv-SE" sz="1600" dirty="0" err="1"/>
              <a:t>storage</a:t>
            </a:r>
            <a:r>
              <a:rPr lang="sv-SE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ds_push_asyn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&gt;); 			Push data </a:t>
            </a:r>
            <a:r>
              <a:rPr lang="sv-SE" sz="1600" dirty="0" err="1"/>
              <a:t>storage</a:t>
            </a:r>
            <a:r>
              <a:rPr lang="sv-SE" sz="1600" dirty="0"/>
              <a:t> to EPICS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ds_get_avg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&gt;); 				</a:t>
            </a:r>
            <a:r>
              <a:rPr lang="sv-SE" sz="1600" dirty="0" err="1"/>
              <a:t>Returns</a:t>
            </a:r>
            <a:r>
              <a:rPr lang="sv-SE" sz="1600" dirty="0"/>
              <a:t> </a:t>
            </a:r>
            <a:r>
              <a:rPr lang="sv-SE" sz="1600" dirty="0" err="1"/>
              <a:t>average</a:t>
            </a:r>
            <a:r>
              <a:rPr lang="sv-SE" sz="1600" dirty="0"/>
              <a:t> </a:t>
            </a:r>
            <a:r>
              <a:rPr lang="sv-SE" sz="1600" dirty="0" err="1"/>
              <a:t>value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stored</a:t>
            </a:r>
            <a:r>
              <a:rPr lang="sv-SE" sz="1600" dirty="0"/>
              <a:t> </a:t>
            </a:r>
            <a:r>
              <a:rPr lang="sv-SE" sz="1600" dirty="0" err="1"/>
              <a:t>values</a:t>
            </a:r>
            <a:endParaRPr lang="sv-SE" sz="1600" dirty="0"/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ds_get_min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&gt;); 				</a:t>
            </a:r>
            <a:r>
              <a:rPr lang="sv-SE" sz="1600" dirty="0" err="1"/>
              <a:t>Returns</a:t>
            </a:r>
            <a:r>
              <a:rPr lang="sv-SE" sz="1600" dirty="0"/>
              <a:t> min </a:t>
            </a:r>
            <a:r>
              <a:rPr lang="sv-SE" sz="1600" dirty="0" err="1"/>
              <a:t>value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stored</a:t>
            </a:r>
            <a:r>
              <a:rPr lang="sv-SE" sz="1600" dirty="0"/>
              <a:t> </a:t>
            </a:r>
            <a:r>
              <a:rPr lang="sv-SE" sz="1600" dirty="0" err="1"/>
              <a:t>values</a:t>
            </a:r>
            <a:endParaRPr lang="sv-SE" sz="1600" dirty="0"/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ds_get_max</a:t>
            </a:r>
            <a:r>
              <a:rPr lang="sv-SE" sz="1600" dirty="0"/>
              <a:t>(&lt;</a:t>
            </a:r>
            <a:r>
              <a:rPr lang="sv-SE" sz="1600" dirty="0" err="1"/>
              <a:t>dsIndex</a:t>
            </a:r>
            <a:r>
              <a:rPr lang="sv-SE" sz="1600" dirty="0"/>
              <a:t>&gt;); 				</a:t>
            </a:r>
            <a:r>
              <a:rPr lang="sv-SE" sz="1600" dirty="0" err="1"/>
              <a:t>Returns</a:t>
            </a:r>
            <a:r>
              <a:rPr lang="sv-SE" sz="1600" dirty="0"/>
              <a:t> max </a:t>
            </a:r>
            <a:r>
              <a:rPr lang="sv-SE" sz="1600" dirty="0" err="1"/>
              <a:t>value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stored</a:t>
            </a:r>
            <a:r>
              <a:rPr lang="sv-SE" sz="1600" dirty="0"/>
              <a:t> </a:t>
            </a:r>
            <a:r>
              <a:rPr lang="sv-SE" sz="1600" dirty="0" err="1"/>
              <a:t>values</a:t>
            </a:r>
            <a:endParaRPr lang="sv-SE" sz="1600" dirty="0"/>
          </a:p>
          <a:p>
            <a:pPr marL="342900" indent="-342900">
              <a:buFont typeface="+mj-lt"/>
              <a:buAutoNum type="arabicPeriod"/>
            </a:pPr>
            <a:r>
              <a:rPr lang="sv-SE" sz="1600" dirty="0" err="1"/>
              <a:t>retvalue</a:t>
            </a:r>
            <a:r>
              <a:rPr lang="sv-SE" sz="1600" dirty="0"/>
              <a:t> := </a:t>
            </a:r>
            <a:r>
              <a:rPr lang="sv-SE" sz="1600" b="1" dirty="0" err="1"/>
              <a:t>ds_get_err</a:t>
            </a:r>
            <a:r>
              <a:rPr lang="sv-SE" sz="1600" dirty="0"/>
              <a:t>();					</a:t>
            </a:r>
            <a:r>
              <a:rPr lang="sv-SE" sz="1600" dirty="0" err="1"/>
              <a:t>Returns</a:t>
            </a:r>
            <a:r>
              <a:rPr lang="sv-SE" sz="1600" dirty="0"/>
              <a:t> </a:t>
            </a:r>
            <a:r>
              <a:rPr lang="sv-SE" sz="1600" dirty="0" err="1"/>
              <a:t>error</a:t>
            </a:r>
            <a:r>
              <a:rPr lang="sv-SE" sz="1600" dirty="0"/>
              <a:t> </a:t>
            </a:r>
            <a:r>
              <a:rPr lang="sv-SE" sz="1600" dirty="0" err="1"/>
              <a:t>code</a:t>
            </a:r>
            <a:r>
              <a:rPr lang="sv-SE" sz="1600" dirty="0"/>
              <a:t> for last </a:t>
            </a:r>
            <a:r>
              <a:rPr lang="sv-SE" sz="1600" dirty="0" err="1"/>
              <a:t>lib</a:t>
            </a:r>
            <a:r>
              <a:rPr lang="sv-SE" sz="1600" dirty="0"/>
              <a:t> call.</a:t>
            </a:r>
          </a:p>
          <a:p>
            <a:endParaRPr lang="sv-SE" sz="1200" i="1" dirty="0"/>
          </a:p>
          <a:p>
            <a:r>
              <a:rPr lang="sv-SE" sz="1800" i="1" dirty="0" err="1"/>
              <a:t>Example</a:t>
            </a:r>
            <a:r>
              <a:rPr lang="sv-SE" sz="1800" i="1" dirty="0"/>
              <a:t>:</a:t>
            </a:r>
          </a:p>
          <a:p>
            <a:r>
              <a:rPr lang="sv-SE" sz="1800" i="1" dirty="0" err="1"/>
              <a:t>retvalue</a:t>
            </a:r>
            <a:r>
              <a:rPr lang="sv-SE" sz="1800" i="1" dirty="0"/>
              <a:t> := </a:t>
            </a:r>
            <a:r>
              <a:rPr lang="sv-SE" sz="1800" i="1" dirty="0" err="1"/>
              <a:t>ds_get_avg</a:t>
            </a:r>
            <a:r>
              <a:rPr lang="sv-SE" sz="1800" i="1" dirty="0"/>
              <a:t>(1);    # </a:t>
            </a:r>
            <a:r>
              <a:rPr lang="sv-SE" sz="1800" i="1" dirty="0" err="1"/>
              <a:t>Returns</a:t>
            </a:r>
            <a:r>
              <a:rPr lang="sv-SE" sz="1800" i="1" dirty="0"/>
              <a:t> </a:t>
            </a:r>
            <a:r>
              <a:rPr lang="sv-SE" sz="1800" i="1" dirty="0" err="1"/>
              <a:t>average</a:t>
            </a:r>
            <a:r>
              <a:rPr lang="sv-SE" sz="1800" i="1" dirty="0"/>
              <a:t> </a:t>
            </a:r>
            <a:r>
              <a:rPr lang="sv-SE" sz="1800" i="1" dirty="0" err="1"/>
              <a:t>of</a:t>
            </a:r>
            <a:r>
              <a:rPr lang="sv-SE" sz="1800" i="1" dirty="0"/>
              <a:t> all </a:t>
            </a:r>
            <a:r>
              <a:rPr lang="sv-SE" sz="1800" i="1" dirty="0" err="1"/>
              <a:t>values</a:t>
            </a:r>
            <a:r>
              <a:rPr lang="sv-SE" sz="1800" i="1" dirty="0"/>
              <a:t> in </a:t>
            </a:r>
            <a:r>
              <a:rPr lang="sv-SE" sz="1800" i="1" dirty="0" err="1"/>
              <a:t>buffer</a:t>
            </a:r>
            <a:r>
              <a:rPr lang="sv-SE" sz="1800" i="1" dirty="0"/>
              <a:t> (</a:t>
            </a:r>
            <a:r>
              <a:rPr lang="sv-SE" sz="1800" i="1" dirty="0" err="1"/>
              <a:t>can</a:t>
            </a:r>
            <a:r>
              <a:rPr lang="sv-SE" sz="1800" i="1" dirty="0"/>
              <a:t> be </a:t>
            </a:r>
            <a:r>
              <a:rPr lang="sv-SE" sz="1800" i="1" dirty="0" err="1"/>
              <a:t>used</a:t>
            </a:r>
            <a:r>
              <a:rPr lang="sv-SE" sz="1800" i="1" dirty="0"/>
              <a:t> as simple filter). </a:t>
            </a:r>
            <a:r>
              <a:rPr lang="sv-SE" sz="1200" i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895108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ustomShape 1"/>
          <p:cNvSpPr>
            <a:spLocks noChangeArrowheads="1"/>
          </p:cNvSpPr>
          <p:nvPr/>
        </p:nvSpPr>
        <p:spPr bwMode="auto">
          <a:xfrm>
            <a:off x="639763" y="384175"/>
            <a:ext cx="9994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r>
              <a:rPr lang="en-US" sz="4500" dirty="0">
                <a:solidFill>
                  <a:srgbClr val="FFFFFF"/>
                </a:solidFill>
                <a:latin typeface="Calibri" charset="0"/>
              </a:rPr>
              <a:t>Distributed Clocks</a:t>
            </a:r>
            <a:endParaRPr lang="en-US" dirty="0"/>
          </a:p>
        </p:txBody>
      </p:sp>
      <p:sp>
        <p:nvSpPr>
          <p:cNvPr id="283" name="CustomShape 2"/>
          <p:cNvSpPr/>
          <p:nvPr/>
        </p:nvSpPr>
        <p:spPr>
          <a:xfrm>
            <a:off x="639763" y="2239963"/>
            <a:ext cx="11520487" cy="6335712"/>
          </a:xfrm>
          <a:prstGeom prst="rect">
            <a:avLst/>
          </a:prstGeom>
          <a:noFill/>
          <a:ln>
            <a:noFill/>
          </a:ln>
        </p:spPr>
        <p:txBody>
          <a:bodyPr lIns="126000" tIns="63000" rIns="126000" bIns="63000"/>
          <a:lstStyle/>
          <a:p>
            <a:r>
              <a:rPr lang="en-US" sz="2400" b="1" dirty="0"/>
              <a:t>Commands</a:t>
            </a:r>
            <a:r>
              <a:rPr lang="en-US" sz="2000" i="1" dirty="0"/>
              <a:t>:</a:t>
            </a:r>
          </a:p>
          <a:p>
            <a:r>
              <a:rPr lang="en-US" sz="2000" i="1" dirty="0"/>
              <a:t>“</a:t>
            </a:r>
            <a:r>
              <a:rPr lang="en-US" sz="2000" i="1" dirty="0" err="1"/>
              <a:t>Cfg.EcSlaveConfigDC</a:t>
            </a:r>
            <a:r>
              <a:rPr lang="en-US" sz="2000" i="1" dirty="0"/>
              <a:t>(….)”	</a:t>
            </a:r>
          </a:p>
          <a:p>
            <a:r>
              <a:rPr lang="en-US" sz="2000" i="1" dirty="0"/>
              <a:t>“</a:t>
            </a:r>
            <a:r>
              <a:rPr lang="en-US" sz="2000" i="1" dirty="0" err="1"/>
              <a:t>Cfg.EcSelectReferenceDC</a:t>
            </a:r>
            <a:r>
              <a:rPr lang="en-US" sz="2000" i="1" dirty="0"/>
              <a:t> (….)”	</a:t>
            </a:r>
          </a:p>
        </p:txBody>
      </p:sp>
      <p:sp>
        <p:nvSpPr>
          <p:cNvPr id="34819" name="CustomShape 3"/>
          <p:cNvSpPr>
            <a:spLocks noChangeArrowheads="1"/>
          </p:cNvSpPr>
          <p:nvPr/>
        </p:nvSpPr>
        <p:spPr bwMode="auto">
          <a:xfrm>
            <a:off x="9174163" y="8899525"/>
            <a:ext cx="298608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000" tIns="63000" rIns="126000" bIns="63000" anchor="ctr"/>
          <a:lstStyle/>
          <a:p>
            <a:pPr algn="r"/>
            <a:fld id="{34263D88-684B-9746-8947-75858DBAAA48}" type="slidenum">
              <a:rPr lang="en-US" sz="1700">
                <a:solidFill>
                  <a:srgbClr val="8B8B8B"/>
                </a:solidFill>
                <a:latin typeface="Calibri" charset="0"/>
              </a:rPr>
              <a:pPr algn="r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235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640080" y="384552"/>
            <a:ext cx="9993816" cy="1599192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>
              <a:lnSpc>
                <a:spcPct val="100000"/>
              </a:lnSpc>
            </a:pPr>
            <a:r>
              <a:rPr lang="en-GB" sz="4500" dirty="0" err="1">
                <a:solidFill>
                  <a:srgbClr val="FFFFFF"/>
                </a:solidFill>
                <a:latin typeface="Calibri"/>
              </a:rPr>
              <a:t>Etherlab</a:t>
            </a:r>
            <a:r>
              <a:rPr lang="en-GB" sz="4500" dirty="0">
                <a:solidFill>
                  <a:srgbClr val="FFFFFF"/>
                </a:solidFill>
                <a:latin typeface="Calibri"/>
              </a:rPr>
              <a:t> EtherCAT tool:</a:t>
            </a:r>
            <a:endParaRPr lang="en-GB" dirty="0"/>
          </a:p>
        </p:txBody>
      </p:sp>
      <p:sp>
        <p:nvSpPr>
          <p:cNvPr id="283" name="CustomShape 2"/>
          <p:cNvSpPr/>
          <p:nvPr/>
        </p:nvSpPr>
        <p:spPr>
          <a:xfrm>
            <a:off x="640080" y="2271461"/>
            <a:ext cx="11520432" cy="6335280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</a:pPr>
            <a:endParaRPr lang="en-GB" sz="1800" i="1" dirty="0"/>
          </a:p>
          <a:p>
            <a:pPr>
              <a:lnSpc>
                <a:spcPct val="100000"/>
              </a:lnSpc>
            </a:pPr>
            <a:endParaRPr lang="en-GB" sz="1800" dirty="0"/>
          </a:p>
        </p:txBody>
      </p:sp>
      <p:sp>
        <p:nvSpPr>
          <p:cNvPr id="284" name="CustomShape 3"/>
          <p:cNvSpPr/>
          <p:nvPr/>
        </p:nvSpPr>
        <p:spPr>
          <a:xfrm>
            <a:off x="9174312" y="8899128"/>
            <a:ext cx="2986200" cy="510048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 algn="r">
              <a:lnSpc>
                <a:spcPct val="100000"/>
              </a:lnSpc>
            </a:pPr>
            <a:fld id="{7D632AA0-9247-493B-92E2-7603E6943B76}" type="slidenum">
              <a:rPr lang="en-US" sz="1700">
                <a:solidFill>
                  <a:srgbClr val="8B8B8B"/>
                </a:solidFill>
                <a:latin typeface="Calibri"/>
              </a:rPr>
              <a:t>47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855040" y="2051707"/>
            <a:ext cx="5464292" cy="6324796"/>
          </a:xfrm>
          <a:prstGeom prst="rect">
            <a:avLst/>
          </a:prstGeom>
        </p:spPr>
        <p:txBody>
          <a:bodyPr wrap="none" lIns="91428" tIns="45714" rIns="91428" bIns="45714">
            <a:spAutoFit/>
          </a:bodyPr>
          <a:lstStyle/>
          <a:p>
            <a:r>
              <a:rPr lang="en-US" dirty="0" err="1"/>
              <a:t>EtherCAT</a:t>
            </a:r>
            <a:r>
              <a:rPr lang="en-US" dirty="0"/>
              <a:t> tool from </a:t>
            </a:r>
            <a:r>
              <a:rPr lang="en-US" dirty="0">
                <a:hlinkClick r:id="rId3"/>
              </a:rPr>
              <a:t>www.etherlab.org</a:t>
            </a:r>
            <a:endParaRPr lang="en-US" dirty="0"/>
          </a:p>
          <a:p>
            <a:endParaRPr lang="en-US" dirty="0"/>
          </a:p>
          <a:p>
            <a:r>
              <a:rPr lang="en-US" sz="2000" dirty="0"/>
              <a:t>Display master status:</a:t>
            </a:r>
          </a:p>
          <a:p>
            <a:r>
              <a:rPr lang="en-US" sz="2000" b="1" dirty="0" err="1"/>
              <a:t>ethercat</a:t>
            </a:r>
            <a:r>
              <a:rPr lang="en-US" sz="2000" dirty="0"/>
              <a:t> </a:t>
            </a:r>
            <a:r>
              <a:rPr lang="en-US" sz="2000" b="1" dirty="0"/>
              <a:t>master</a:t>
            </a:r>
          </a:p>
          <a:p>
            <a:endParaRPr lang="en-US" sz="2000" dirty="0"/>
          </a:p>
          <a:p>
            <a:r>
              <a:rPr lang="en-US" sz="2000" dirty="0"/>
              <a:t>Display slaves and status:</a:t>
            </a:r>
          </a:p>
          <a:p>
            <a:r>
              <a:rPr lang="en-US" sz="2000" b="1" dirty="0" err="1"/>
              <a:t>ethercat</a:t>
            </a:r>
            <a:r>
              <a:rPr lang="en-US" sz="2000" b="1" dirty="0"/>
              <a:t> slaves</a:t>
            </a:r>
          </a:p>
          <a:p>
            <a:endParaRPr lang="en-US" sz="2000" dirty="0"/>
          </a:p>
          <a:p>
            <a:r>
              <a:rPr lang="en-US" sz="2000" dirty="0"/>
              <a:t>Display available PDOs for slave 3:</a:t>
            </a:r>
          </a:p>
          <a:p>
            <a:r>
              <a:rPr lang="en-US" sz="2000" b="1" dirty="0" err="1"/>
              <a:t>ethercat</a:t>
            </a:r>
            <a:r>
              <a:rPr lang="en-US" sz="2000" b="1" dirty="0"/>
              <a:t> –p3 </a:t>
            </a:r>
            <a:r>
              <a:rPr lang="en-US" sz="2000" b="1" dirty="0" err="1"/>
              <a:t>pdos</a:t>
            </a:r>
            <a:endParaRPr lang="en-US" sz="2000" b="1" dirty="0"/>
          </a:p>
          <a:p>
            <a:endParaRPr lang="en-US" sz="2000" dirty="0"/>
          </a:p>
          <a:p>
            <a:r>
              <a:rPr lang="en-US" sz="2000" dirty="0"/>
              <a:t>Display available SDOs for slave 3:</a:t>
            </a:r>
          </a:p>
          <a:p>
            <a:r>
              <a:rPr lang="en-US" sz="2000" b="1" dirty="0" err="1"/>
              <a:t>ethercat</a:t>
            </a:r>
            <a:r>
              <a:rPr lang="en-US" sz="2000" b="1" dirty="0"/>
              <a:t> –p3 </a:t>
            </a:r>
            <a:r>
              <a:rPr lang="en-US" sz="2000" b="1" dirty="0" err="1"/>
              <a:t>sdos</a:t>
            </a:r>
            <a:endParaRPr lang="en-US" sz="2000" b="1" dirty="0"/>
          </a:p>
          <a:p>
            <a:endParaRPr lang="en-US" sz="2000" dirty="0"/>
          </a:p>
          <a:p>
            <a:r>
              <a:rPr lang="en-US" sz="2000" dirty="0"/>
              <a:t>Display help:</a:t>
            </a:r>
          </a:p>
          <a:p>
            <a:r>
              <a:rPr lang="en-US" sz="2000" b="1" dirty="0" err="1"/>
              <a:t>ethercat</a:t>
            </a:r>
            <a:r>
              <a:rPr lang="en-US" sz="2000" b="1" dirty="0"/>
              <a:t> –h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24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640080" y="384552"/>
            <a:ext cx="9993816" cy="1599192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>
              <a:lnSpc>
                <a:spcPct val="100000"/>
              </a:lnSpc>
            </a:pPr>
            <a:r>
              <a:rPr lang="en-US" sz="4500">
                <a:solidFill>
                  <a:srgbClr val="FFFFFF"/>
                </a:solidFill>
                <a:latin typeface="Calibri"/>
              </a:rPr>
              <a:t>Acknowledgments</a:t>
            </a:r>
            <a:endParaRPr/>
          </a:p>
        </p:txBody>
      </p:sp>
      <p:sp>
        <p:nvSpPr>
          <p:cNvPr id="305" name="CustomShape 2"/>
          <p:cNvSpPr/>
          <p:nvPr/>
        </p:nvSpPr>
        <p:spPr>
          <a:xfrm>
            <a:off x="562968" y="2369304"/>
            <a:ext cx="11520432" cy="6335280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/>
          <a:lstStyle/>
          <a:p>
            <a:pPr>
              <a:lnSpc>
                <a:spcPct val="100000"/>
              </a:lnSpc>
            </a:pPr>
            <a:endParaRPr dirty="0"/>
          </a:p>
          <a:p>
            <a:pPr marL="480003" indent="-480003"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Calibri"/>
              </a:rPr>
              <a:t>Igh open source EtherCAT master (www.etherlab.org)</a:t>
            </a:r>
            <a:endParaRPr dirty="0"/>
          </a:p>
          <a:p>
            <a:pPr marL="480003" indent="-480003"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Calibri"/>
              </a:rPr>
              <a:t>EPICS community (base, motor, </a:t>
            </a:r>
            <a:r>
              <a:rPr lang="en-US" sz="3400" dirty="0" err="1">
                <a:solidFill>
                  <a:srgbClr val="000000"/>
                </a:solidFill>
                <a:latin typeface="Calibri"/>
              </a:rPr>
              <a:t>asyn</a:t>
            </a:r>
            <a:r>
              <a:rPr lang="en-US" sz="3400" dirty="0">
                <a:solidFill>
                  <a:srgbClr val="000000"/>
                </a:solidFill>
                <a:latin typeface="Calibri"/>
              </a:rPr>
              <a:t>, stream device)</a:t>
            </a:r>
            <a:endParaRPr dirty="0"/>
          </a:p>
          <a:p>
            <a:pPr marL="480003" indent="-480003"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Calibri"/>
              </a:rPr>
              <a:t>ExprTK C++ Mathematical Expression Library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000000"/>
                </a:solidFill>
                <a:latin typeface="Calibri"/>
              </a:rPr>
              <a:t>Questions? 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06" name="CustomShape 3"/>
          <p:cNvSpPr/>
          <p:nvPr/>
        </p:nvSpPr>
        <p:spPr>
          <a:xfrm>
            <a:off x="9174312" y="8899128"/>
            <a:ext cx="2986200" cy="510048"/>
          </a:xfrm>
          <a:prstGeom prst="rect">
            <a:avLst/>
          </a:prstGeom>
          <a:noFill/>
          <a:ln>
            <a:noFill/>
          </a:ln>
        </p:spPr>
        <p:txBody>
          <a:bodyPr lIns="125985" tIns="62993" rIns="125985" bIns="62993" anchor="ctr"/>
          <a:lstStyle/>
          <a:p>
            <a:pPr algn="r">
              <a:lnSpc>
                <a:spcPct val="100000"/>
              </a:lnSpc>
            </a:pPr>
            <a:fld id="{B29E1C79-2628-4709-ABB5-37D928D11740}" type="slidenum">
              <a:rPr lang="en-US" sz="1700">
                <a:solidFill>
                  <a:srgbClr val="8B8B8B"/>
                </a:solidFill>
                <a:latin typeface="Calibri"/>
              </a:rPr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1051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125985" tIns="62993" rIns="125985" bIns="62993" anchor="ctr"/>
          <a:lstStyle/>
          <a:p>
            <a:pPr algn="l" defTabSz="640003" rtl="0"/>
            <a:r>
              <a:rPr lang="en-US" sz="4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Motion: Control Loops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0080" y="2240282"/>
            <a:ext cx="11521440" cy="6336348"/>
          </a:xfrm>
          <a:prstGeom prst="rect">
            <a:avLst/>
          </a:prstGeom>
        </p:spPr>
        <p:txBody>
          <a:bodyPr lIns="128001" tIns="64001" rIns="128001" bIns="64001">
            <a:noAutofit/>
          </a:bodyPr>
          <a:lstStyle/>
          <a:p>
            <a:r>
              <a:rPr lang="en-US" sz="2800" b="1" dirty="0"/>
              <a:t>Current</a:t>
            </a:r>
            <a:r>
              <a:rPr lang="en-US" sz="2800" dirty="0"/>
              <a:t> Control Loop:</a:t>
            </a:r>
          </a:p>
          <a:p>
            <a:pPr lvl="1"/>
            <a:r>
              <a:rPr lang="en-US" sz="2200" dirty="0"/>
              <a:t>Needed for both open and closed loop setups (however depends on actuator)</a:t>
            </a:r>
          </a:p>
          <a:p>
            <a:pPr lvl="1"/>
            <a:r>
              <a:rPr lang="en-US" sz="2200" dirty="0"/>
              <a:t>Functionality depends on motor type (phase shift output for commutation)</a:t>
            </a:r>
          </a:p>
          <a:p>
            <a:pPr lvl="1"/>
            <a:r>
              <a:rPr lang="en-US" sz="2200" dirty="0"/>
              <a:t>Current is related to </a:t>
            </a:r>
            <a:r>
              <a:rPr lang="en-US" sz="2200" b="1" dirty="0"/>
              <a:t>torque</a:t>
            </a:r>
            <a:r>
              <a:rPr lang="en-US" sz="2200" dirty="0"/>
              <a:t> via the motor K</a:t>
            </a:r>
            <a:r>
              <a:rPr lang="en-US" sz="2200" baseline="-25000" dirty="0"/>
              <a:t>T</a:t>
            </a:r>
            <a:r>
              <a:rPr lang="en-US" sz="2200" dirty="0"/>
              <a:t> constant for rotary motors or to a force for linear motors.</a:t>
            </a:r>
          </a:p>
          <a:p>
            <a:pPr lvl="1"/>
            <a:r>
              <a:rPr lang="en-US" sz="2200" dirty="0"/>
              <a:t>Common sample rate range: 10-50kHz</a:t>
            </a:r>
          </a:p>
          <a:p>
            <a:pPr lvl="1"/>
            <a:r>
              <a:rPr lang="en-US" sz="2200" dirty="0"/>
              <a:t>Type: PI controller (maybe filters, observer)</a:t>
            </a:r>
          </a:p>
          <a:p>
            <a:r>
              <a:rPr lang="en-US" sz="2800" b="1" dirty="0"/>
              <a:t>Velocity</a:t>
            </a:r>
            <a:r>
              <a:rPr lang="en-US" sz="2800" dirty="0"/>
              <a:t> Control Loop:</a:t>
            </a:r>
          </a:p>
          <a:p>
            <a:pPr lvl="1"/>
            <a:r>
              <a:rPr lang="en-US" sz="2200" dirty="0"/>
              <a:t>Needed for closed loop, sometimes used for open loop (frequency control)</a:t>
            </a:r>
          </a:p>
          <a:p>
            <a:pPr lvl="1"/>
            <a:r>
              <a:rPr lang="en-US" sz="2200" dirty="0"/>
              <a:t>Common sample rate range: 1-10kHz</a:t>
            </a:r>
          </a:p>
          <a:p>
            <a:pPr lvl="1"/>
            <a:r>
              <a:rPr lang="en-US" sz="2200" dirty="0"/>
              <a:t>Type: PI controller</a:t>
            </a:r>
          </a:p>
          <a:p>
            <a:r>
              <a:rPr lang="en-US" sz="2800" b="1" dirty="0"/>
              <a:t>Position</a:t>
            </a:r>
            <a:r>
              <a:rPr lang="en-US" sz="2800" dirty="0"/>
              <a:t> Control Loop:</a:t>
            </a:r>
          </a:p>
          <a:p>
            <a:pPr lvl="1"/>
            <a:r>
              <a:rPr lang="en-US" sz="2200" dirty="0"/>
              <a:t>Needed for closed loop, sometimes used for open loop (for consistency)</a:t>
            </a:r>
          </a:p>
          <a:p>
            <a:pPr lvl="1"/>
            <a:r>
              <a:rPr lang="en-US" sz="2200" dirty="0"/>
              <a:t>Common sample rate range100-5kHz</a:t>
            </a:r>
          </a:p>
          <a:p>
            <a:pPr lvl="1"/>
            <a:r>
              <a:rPr lang="en-US" sz="2200" dirty="0"/>
              <a:t>Type: P or PI controller (if P the stationary error will be handled by velocity PI)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</p:spPr>
        <p:txBody>
          <a:bodyPr lIns="128001" tIns="64001" rIns="128001" bIns="64001"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0599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125985" tIns="62993" rIns="125985" bIns="62993" anchor="ctr"/>
          <a:lstStyle/>
          <a:p>
            <a:pPr algn="l" defTabSz="640003" rtl="0"/>
            <a:r>
              <a:rPr lang="en-US" sz="4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Motion: Control Loops cont.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223514" y="8833050"/>
            <a:ext cx="2987040" cy="511175"/>
          </a:xfrm>
          <a:prstGeom prst="rect">
            <a:avLst/>
          </a:prstGeom>
        </p:spPr>
        <p:txBody>
          <a:bodyPr lIns="128001" tIns="64001" rIns="128001" bIns="64001"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52" name="Group 51"/>
          <p:cNvGrpSpPr/>
          <p:nvPr/>
        </p:nvGrpSpPr>
        <p:grpSpPr>
          <a:xfrm>
            <a:off x="2" y="2166413"/>
            <a:ext cx="12677738" cy="7170691"/>
            <a:chOff x="0" y="109684"/>
            <a:chExt cx="9055527" cy="5121922"/>
          </a:xfrm>
        </p:grpSpPr>
        <p:cxnSp>
          <p:nvCxnSpPr>
            <p:cNvPr id="53" name="Straight Arrow Connector 52"/>
            <p:cNvCxnSpPr/>
            <p:nvPr/>
          </p:nvCxnSpPr>
          <p:spPr>
            <a:xfrm flipH="1">
              <a:off x="7907510" y="1949007"/>
              <a:ext cx="52058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7541007" y="1665957"/>
              <a:ext cx="712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endCxn id="61" idx="2"/>
            </p:cNvCxnSpPr>
            <p:nvPr/>
          </p:nvCxnSpPr>
          <p:spPr>
            <a:xfrm>
              <a:off x="941526" y="1665957"/>
              <a:ext cx="712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582342" y="1672063"/>
              <a:ext cx="712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3278962" y="1672063"/>
              <a:ext cx="712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3929952" y="1676135"/>
              <a:ext cx="712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5498415" y="1676135"/>
              <a:ext cx="712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6224622" y="1672063"/>
              <a:ext cx="71202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1653547" y="1523553"/>
              <a:ext cx="284807" cy="28480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314708" y="1376063"/>
              <a:ext cx="1033155" cy="5797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P(ID)</a:t>
              </a:r>
              <a:r>
                <a:rPr lang="en-US" sz="2200" baseline="-25000" dirty="0"/>
                <a:t>Position</a:t>
              </a:r>
            </a:p>
          </p:txBody>
        </p:sp>
        <p:sp>
          <p:nvSpPr>
            <p:cNvPr id="63" name="Oval 62"/>
            <p:cNvSpPr/>
            <p:nvPr/>
          </p:nvSpPr>
          <p:spPr>
            <a:xfrm>
              <a:off x="4001156" y="1523553"/>
              <a:ext cx="284807" cy="28480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00"/>
            </a:p>
          </p:txBody>
        </p:sp>
        <p:sp>
          <p:nvSpPr>
            <p:cNvPr id="64" name="Oval 63"/>
            <p:cNvSpPr/>
            <p:nvPr/>
          </p:nvSpPr>
          <p:spPr>
            <a:xfrm>
              <a:off x="6210436" y="1523553"/>
              <a:ext cx="284807" cy="28480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00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4143560" y="3128473"/>
              <a:ext cx="4169674" cy="0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endCxn id="63" idx="4"/>
            </p:cNvCxnSpPr>
            <p:nvPr/>
          </p:nvCxnSpPr>
          <p:spPr>
            <a:xfrm flipH="1" flipV="1">
              <a:off x="4143560" y="1808360"/>
              <a:ext cx="1" cy="132011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1795951" y="3599924"/>
              <a:ext cx="6517284" cy="0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endCxn id="61" idx="4"/>
            </p:cNvCxnSpPr>
            <p:nvPr/>
          </p:nvCxnSpPr>
          <p:spPr>
            <a:xfrm flipV="1">
              <a:off x="1795951" y="1808360"/>
              <a:ext cx="0" cy="17915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151458" y="1386836"/>
              <a:ext cx="980517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</a:t>
              </a:r>
              <a:r>
                <a:rPr lang="en-US" baseline="-25000" dirty="0"/>
                <a:t>Position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859180" y="2486989"/>
              <a:ext cx="980517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PV</a:t>
              </a:r>
              <a:r>
                <a:rPr lang="en-US" baseline="-25000" dirty="0"/>
                <a:t>Position</a:t>
              </a:r>
            </a:p>
          </p:txBody>
        </p:sp>
        <p:cxnSp>
          <p:nvCxnSpPr>
            <p:cNvPr id="71" name="Straight Arrow Connector 70"/>
            <p:cNvCxnSpPr>
              <a:endCxn id="63" idx="0"/>
            </p:cNvCxnSpPr>
            <p:nvPr/>
          </p:nvCxnSpPr>
          <p:spPr>
            <a:xfrm>
              <a:off x="4143561" y="964106"/>
              <a:ext cx="0" cy="5594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1795951" y="964106"/>
              <a:ext cx="0" cy="5594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210555" y="542582"/>
              <a:ext cx="853158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baseline="-25000" dirty="0"/>
                <a:t>Position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737427" y="542582"/>
              <a:ext cx="1776204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SP</a:t>
              </a:r>
              <a:r>
                <a:rPr lang="en-US" baseline="-25000" dirty="0" err="1"/>
                <a:t>Speed</a:t>
              </a:r>
              <a:r>
                <a:rPr lang="en-US" baseline="-25000" dirty="0"/>
                <a:t> </a:t>
              </a:r>
              <a:r>
                <a:rPr lang="en-US" dirty="0"/>
                <a:t>=</a:t>
              </a:r>
              <a:r>
                <a:rPr lang="en-US" dirty="0" err="1"/>
                <a:t>FF</a:t>
              </a:r>
              <a:r>
                <a:rPr lang="en-US" baseline="-25000" dirty="0" err="1"/>
                <a:t>Speed</a:t>
              </a:r>
              <a:endParaRPr lang="en-US" baseline="-250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175921" y="2025613"/>
              <a:ext cx="878839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PV</a:t>
              </a:r>
              <a:r>
                <a:rPr lang="en-US" baseline="-25000" dirty="0"/>
                <a:t>Speed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>
              <a:off x="6354036" y="985259"/>
              <a:ext cx="0" cy="5594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6079645" y="594773"/>
              <a:ext cx="454085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FF</a:t>
              </a:r>
              <a:r>
                <a:rPr lang="en-US" baseline="-25000" dirty="0"/>
                <a:t>I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84236" y="1233664"/>
              <a:ext cx="265637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US" baseline="-250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383294" y="1041809"/>
              <a:ext cx="265637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US" baseline="-250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579060" y="1254611"/>
              <a:ext cx="265637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US" baseline="-250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814122" y="1839226"/>
              <a:ext cx="208163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  <a:endParaRPr lang="en-US" baseline="-25000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143561" y="1825019"/>
              <a:ext cx="208163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  <a:endParaRPr lang="en-US" baseline="-25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739988" y="1065002"/>
              <a:ext cx="265637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US" baseline="-250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79563" y="1275763"/>
              <a:ext cx="265637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US" baseline="-250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940492" y="1086154"/>
              <a:ext cx="265637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US" baseline="-25000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579060" y="231742"/>
              <a:ext cx="5397092" cy="3108784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0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642924" y="1391323"/>
              <a:ext cx="964252" cy="5797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PI(D)</a:t>
              </a:r>
              <a:r>
                <a:rPr lang="en-US" sz="2200" baseline="-25000" dirty="0"/>
                <a:t>Speed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8744" y="109684"/>
              <a:ext cx="9016783" cy="3819568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0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739988" y="231742"/>
              <a:ext cx="1595919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Speed Control</a:t>
              </a:r>
              <a:endParaRPr lang="en-US" baseline="-250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6577" y="109684"/>
              <a:ext cx="1748437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Position Control</a:t>
              </a:r>
              <a:endParaRPr lang="en-US" baseline="-250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0" y="4295898"/>
              <a:ext cx="280170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</a:t>
              </a:r>
              <a:r>
                <a:rPr lang="en-US" baseline="-25000" dirty="0"/>
                <a:t>Position	</a:t>
              </a:r>
              <a:r>
                <a:rPr lang="en-US" dirty="0"/>
                <a:t>Position </a:t>
              </a:r>
              <a:r>
                <a:rPr lang="en-US" dirty="0" err="1"/>
                <a:t>setpoint</a:t>
              </a:r>
              <a:endParaRPr lang="en-US" dirty="0"/>
            </a:p>
            <a:p>
              <a:r>
                <a:rPr lang="en-US" dirty="0"/>
                <a:t>O</a:t>
              </a:r>
              <a:r>
                <a:rPr lang="en-US" baseline="-25000" dirty="0"/>
                <a:t>Position 	</a:t>
              </a:r>
              <a:r>
                <a:rPr lang="en-US" dirty="0"/>
                <a:t>Position offset</a:t>
              </a:r>
            </a:p>
            <a:p>
              <a:r>
                <a:rPr lang="en-US" dirty="0"/>
                <a:t>PV</a:t>
              </a:r>
              <a:r>
                <a:rPr lang="en-US" baseline="-25000" dirty="0"/>
                <a:t>Position	</a:t>
              </a:r>
              <a:r>
                <a:rPr lang="en-US" dirty="0"/>
                <a:t>Actual position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736960" y="4308276"/>
              <a:ext cx="31225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</a:t>
              </a:r>
              <a:r>
                <a:rPr lang="en-US" baseline="-25000" dirty="0"/>
                <a:t>Speed</a:t>
              </a:r>
              <a:r>
                <a:rPr lang="en-US" dirty="0"/>
                <a:t> 	Speed Setpoint</a:t>
              </a:r>
            </a:p>
            <a:p>
              <a:r>
                <a:rPr lang="en-US" dirty="0"/>
                <a:t>FF</a:t>
              </a:r>
              <a:r>
                <a:rPr lang="en-US" baseline="-25000" dirty="0"/>
                <a:t>speed 	</a:t>
              </a:r>
              <a:r>
                <a:rPr lang="en-US" dirty="0"/>
                <a:t>Speed feed forward</a:t>
              </a:r>
            </a:p>
            <a:p>
              <a:r>
                <a:rPr lang="en-US" dirty="0"/>
                <a:t>PV</a:t>
              </a:r>
              <a:r>
                <a:rPr lang="en-US" baseline="-25000" dirty="0"/>
                <a:t>Speed</a:t>
              </a:r>
              <a:r>
                <a:rPr lang="en-US" dirty="0"/>
                <a:t>	Actual speed 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943258" y="1386240"/>
              <a:ext cx="964252" cy="80811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/>
                <a:t>PI(D)</a:t>
              </a:r>
              <a:r>
                <a:rPr lang="en-US" sz="2200" baseline="-25000" dirty="0"/>
                <a:t>I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760307" y="363820"/>
              <a:ext cx="2136467" cy="2566582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9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266258" y="1411662"/>
              <a:ext cx="579788" cy="238529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800" dirty="0"/>
                <a:t>Process</a:t>
              </a:r>
              <a:endParaRPr lang="en-US" sz="39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760307" y="363820"/>
              <a:ext cx="1697337" cy="34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Current Control</a:t>
              </a:r>
              <a:endParaRPr lang="en-US" baseline="-25000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9425137" y="8328992"/>
            <a:ext cx="3592778" cy="513988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dirty="0"/>
              <a:t>Mech., motor, feedback</a:t>
            </a:r>
          </a:p>
        </p:txBody>
      </p:sp>
      <p:cxnSp>
        <p:nvCxnSpPr>
          <p:cNvPr id="50" name="Straight Arrow Connector 49"/>
          <p:cNvCxnSpPr>
            <a:endCxn id="95" idx="2"/>
          </p:cNvCxnSpPr>
          <p:nvPr/>
        </p:nvCxnSpPr>
        <p:spPr>
          <a:xfrm flipV="1">
            <a:off x="11138927" y="7328592"/>
            <a:ext cx="839686" cy="11012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457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Straight Arrow Connector 89"/>
          <p:cNvCxnSpPr/>
          <p:nvPr/>
        </p:nvCxnSpPr>
        <p:spPr>
          <a:xfrm>
            <a:off x="10950895" y="8127371"/>
            <a:ext cx="0" cy="616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10950895" y="6312768"/>
            <a:ext cx="0" cy="616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0950895" y="5506280"/>
            <a:ext cx="0" cy="616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10950895" y="4901411"/>
            <a:ext cx="0" cy="616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125985" tIns="62993" rIns="125985" bIns="62993" anchor="ctr"/>
          <a:lstStyle/>
          <a:p>
            <a:pPr algn="l" defTabSz="640003" rtl="0"/>
            <a:r>
              <a:rPr lang="en-US" sz="4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Motion: Feed Forward and Trajectory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</p:spPr>
        <p:txBody>
          <a:bodyPr lIns="128001" tIns="64001" rIns="128001" bIns="64001"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pic>
        <p:nvPicPr>
          <p:cNvPr id="5" name="Picture 4" descr="Screen Shot 2016-04-13 at 12.46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57" y="3863051"/>
            <a:ext cx="9375442" cy="5391030"/>
          </a:xfrm>
          <a:prstGeom prst="rect">
            <a:avLst/>
          </a:prstGeom>
          <a:ln>
            <a:noFill/>
          </a:ln>
        </p:spPr>
      </p:pic>
      <p:sp>
        <p:nvSpPr>
          <p:cNvPr id="48" name="Rectangle 47"/>
          <p:cNvSpPr/>
          <p:nvPr/>
        </p:nvSpPr>
        <p:spPr>
          <a:xfrm>
            <a:off x="9965116" y="4665609"/>
            <a:ext cx="1915413" cy="6390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n-US" sz="2200" dirty="0"/>
              <a:t>P(ID)</a:t>
            </a:r>
            <a:r>
              <a:rPr lang="en-US" sz="2200" baseline="-25000" dirty="0"/>
              <a:t>Position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965116" y="6076966"/>
            <a:ext cx="1915413" cy="6390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n-US" sz="2200" dirty="0"/>
              <a:t>PI(D)</a:t>
            </a:r>
            <a:r>
              <a:rPr lang="en-US" sz="2200" baseline="-25000" dirty="0"/>
              <a:t>Speed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965116" y="7522502"/>
            <a:ext cx="1915413" cy="6390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n-US" sz="2200" dirty="0"/>
              <a:t>PI(D)</a:t>
            </a:r>
            <a:r>
              <a:rPr lang="en-US" sz="2200" baseline="-25000" dirty="0"/>
              <a:t>I (torque)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9965116" y="8732238"/>
            <a:ext cx="1915413" cy="6390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r>
              <a:rPr lang="en-US" sz="2200" dirty="0"/>
              <a:t>Process</a:t>
            </a:r>
            <a:endParaRPr lang="en-US" sz="2200" baseline="-25000" dirty="0"/>
          </a:p>
        </p:txBody>
      </p:sp>
      <p:sp>
        <p:nvSpPr>
          <p:cNvPr id="58" name="Oval 57"/>
          <p:cNvSpPr/>
          <p:nvPr/>
        </p:nvSpPr>
        <p:spPr>
          <a:xfrm>
            <a:off x="10793937" y="5506279"/>
            <a:ext cx="313916" cy="3139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n-US" sz="390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9410655" y="5707901"/>
            <a:ext cx="1389662" cy="0"/>
          </a:xfrm>
          <a:prstGeom prst="straightConnector1">
            <a:avLst/>
          </a:prstGeom>
          <a:ln>
            <a:solidFill>
              <a:srgbClr val="5ED63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10950895" y="6917635"/>
            <a:ext cx="0" cy="616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10793937" y="6917635"/>
            <a:ext cx="313916" cy="3139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n-US" sz="3900"/>
          </a:p>
        </p:txBody>
      </p:sp>
      <p:cxnSp>
        <p:nvCxnSpPr>
          <p:cNvPr id="84" name="Straight Arrow Connector 83"/>
          <p:cNvCxnSpPr/>
          <p:nvPr/>
        </p:nvCxnSpPr>
        <p:spPr>
          <a:xfrm>
            <a:off x="10950895" y="4094923"/>
            <a:ext cx="0" cy="616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0950895" y="3490056"/>
            <a:ext cx="0" cy="616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10793937" y="4094922"/>
            <a:ext cx="313916" cy="3139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n-US" sz="3900"/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9410655" y="4296544"/>
            <a:ext cx="1389662" cy="0"/>
          </a:xfrm>
          <a:prstGeom prst="straightConnector1">
            <a:avLst/>
          </a:prstGeom>
          <a:ln>
            <a:solidFill>
              <a:srgbClr val="5ED63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9410655" y="7119258"/>
            <a:ext cx="1389662" cy="0"/>
          </a:xfrm>
          <a:prstGeom prst="straightConnector1">
            <a:avLst/>
          </a:prstGeom>
          <a:ln>
            <a:solidFill>
              <a:srgbClr val="5ED63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0433248" y="5203846"/>
            <a:ext cx="455991" cy="517051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dirty="0"/>
              <a:t>+</a:t>
            </a:r>
            <a:endParaRPr lang="en-US" baseline="-25000" dirty="0"/>
          </a:p>
        </p:txBody>
      </p:sp>
      <p:sp>
        <p:nvSpPr>
          <p:cNvPr id="92" name="TextBox 91"/>
          <p:cNvSpPr txBox="1"/>
          <p:nvPr/>
        </p:nvSpPr>
        <p:spPr>
          <a:xfrm>
            <a:off x="10433248" y="6615202"/>
            <a:ext cx="455991" cy="517051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dirty="0"/>
              <a:t>+</a:t>
            </a:r>
            <a:endParaRPr lang="en-US" baseline="-25000" dirty="0"/>
          </a:p>
        </p:txBody>
      </p:sp>
      <p:sp>
        <p:nvSpPr>
          <p:cNvPr id="26" name="Content Placeholder 2"/>
          <p:cNvSpPr>
            <a:spLocks noGrp="1"/>
          </p:cNvSpPr>
          <p:nvPr>
            <p:ph idx="4294967295"/>
          </p:nvPr>
        </p:nvSpPr>
        <p:spPr>
          <a:xfrm>
            <a:off x="654562" y="2240282"/>
            <a:ext cx="11521440" cy="6336348"/>
          </a:xfrm>
          <a:prstGeom prst="rect">
            <a:avLst/>
          </a:prstGeom>
        </p:spPr>
        <p:txBody>
          <a:bodyPr lIns="128001" tIns="64001" rIns="128001" bIns="64001">
            <a:normAutofit/>
          </a:bodyPr>
          <a:lstStyle/>
          <a:p>
            <a:r>
              <a:rPr lang="en-US" sz="2800" dirty="0"/>
              <a:t>Already known changes can be fed forward. The error for the controller to handle will be less. Scaling of velocity feed forward is made by setting the drive scale parameters.</a:t>
            </a:r>
          </a:p>
        </p:txBody>
      </p:sp>
      <p:sp>
        <p:nvSpPr>
          <p:cNvPr id="25" name="Oval 24"/>
          <p:cNvSpPr/>
          <p:nvPr/>
        </p:nvSpPr>
        <p:spPr>
          <a:xfrm>
            <a:off x="9929192" y="5203845"/>
            <a:ext cx="2016224" cy="1008112"/>
          </a:xfrm>
          <a:prstGeom prst="ellipse">
            <a:avLst/>
          </a:prstGeom>
          <a:noFill/>
          <a:ln w="47625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106478" y="3187621"/>
            <a:ext cx="2822714" cy="2217846"/>
          </a:xfrm>
          <a:prstGeom prst="straightConnector1">
            <a:avLst/>
          </a:prstGeom>
          <a:noFill/>
          <a:ln w="47625">
            <a:solidFill>
              <a:srgbClr val="008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396220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125985" tIns="62993" rIns="125985" bIns="62993" anchor="ctr"/>
          <a:lstStyle/>
          <a:p>
            <a:pPr algn="l" defTabSz="640003" rtl="0"/>
            <a:r>
              <a:rPr lang="en-US" sz="4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Motion: Feed Forward</a:t>
            </a:r>
          </a:p>
        </p:txBody>
      </p:sp>
      <p:cxnSp>
        <p:nvCxnSpPr>
          <p:cNvPr id="135" name="Straight Connector 134"/>
          <p:cNvCxnSpPr/>
          <p:nvPr/>
        </p:nvCxnSpPr>
        <p:spPr>
          <a:xfrm>
            <a:off x="124432" y="2307150"/>
            <a:ext cx="3024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431450" y="2091708"/>
            <a:ext cx="1926658" cy="437044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2000" dirty="0"/>
              <a:t>Target position</a:t>
            </a:r>
          </a:p>
        </p:txBody>
      </p:sp>
      <p:cxnSp>
        <p:nvCxnSpPr>
          <p:cNvPr id="137" name="Straight Connector 136"/>
          <p:cNvCxnSpPr/>
          <p:nvPr/>
        </p:nvCxnSpPr>
        <p:spPr>
          <a:xfrm>
            <a:off x="124432" y="2710394"/>
            <a:ext cx="302434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431450" y="2494952"/>
            <a:ext cx="1939482" cy="437044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2000" dirty="0"/>
              <a:t>Actual position</a:t>
            </a:r>
          </a:p>
        </p:txBody>
      </p:sp>
      <p:cxnSp>
        <p:nvCxnSpPr>
          <p:cNvPr id="139" name="Straight Connector 138"/>
          <p:cNvCxnSpPr/>
          <p:nvPr/>
        </p:nvCxnSpPr>
        <p:spPr>
          <a:xfrm>
            <a:off x="124432" y="3113639"/>
            <a:ext cx="302434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124432" y="3503875"/>
            <a:ext cx="302434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431450" y="3288433"/>
            <a:ext cx="3138428" cy="437044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2000" dirty="0"/>
              <a:t>Position Controller output</a:t>
            </a:r>
          </a:p>
        </p:txBody>
      </p:sp>
      <p:sp>
        <p:nvSpPr>
          <p:cNvPr id="142" name="Freeform 141"/>
          <p:cNvSpPr/>
          <p:nvPr/>
        </p:nvSpPr>
        <p:spPr>
          <a:xfrm>
            <a:off x="1592668" y="5405467"/>
            <a:ext cx="2459391" cy="3326770"/>
          </a:xfrm>
          <a:custGeom>
            <a:avLst/>
            <a:gdLst>
              <a:gd name="connsiteX0" fmla="*/ 0 w 2476788"/>
              <a:gd name="connsiteY0" fmla="*/ 2368954 h 2406148"/>
              <a:gd name="connsiteX1" fmla="*/ 402281 w 2476788"/>
              <a:gd name="connsiteY1" fmla="*/ 2368954 h 2406148"/>
              <a:gd name="connsiteX2" fmla="*/ 859777 w 2476788"/>
              <a:gd name="connsiteY2" fmla="*/ 1982421 h 2406148"/>
              <a:gd name="connsiteX3" fmla="*/ 1798432 w 2476788"/>
              <a:gd name="connsiteY3" fmla="*/ 341629 h 2406148"/>
              <a:gd name="connsiteX4" fmla="*/ 2106058 w 2476788"/>
              <a:gd name="connsiteY4" fmla="*/ 41868 h 2406148"/>
              <a:gd name="connsiteX5" fmla="*/ 2476788 w 2476788"/>
              <a:gd name="connsiteY5" fmla="*/ 2426 h 240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6788" h="2406148">
                <a:moveTo>
                  <a:pt x="0" y="2368954"/>
                </a:moveTo>
                <a:cubicBezTo>
                  <a:pt x="129492" y="2401165"/>
                  <a:pt x="258985" y="2433376"/>
                  <a:pt x="402281" y="2368954"/>
                </a:cubicBezTo>
                <a:cubicBezTo>
                  <a:pt x="545577" y="2304532"/>
                  <a:pt x="627085" y="2320308"/>
                  <a:pt x="859777" y="1982421"/>
                </a:cubicBezTo>
                <a:cubicBezTo>
                  <a:pt x="1092469" y="1644533"/>
                  <a:pt x="1590719" y="665054"/>
                  <a:pt x="1798432" y="341629"/>
                </a:cubicBezTo>
                <a:cubicBezTo>
                  <a:pt x="2006145" y="18204"/>
                  <a:pt x="1992999" y="98402"/>
                  <a:pt x="2106058" y="41868"/>
                </a:cubicBezTo>
                <a:cubicBezTo>
                  <a:pt x="2219117" y="-14666"/>
                  <a:pt x="2476788" y="2426"/>
                  <a:pt x="2476788" y="2426"/>
                </a:cubicBez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cxnSp>
        <p:nvCxnSpPr>
          <p:cNvPr id="143" name="Straight Connector 142"/>
          <p:cNvCxnSpPr/>
          <p:nvPr/>
        </p:nvCxnSpPr>
        <p:spPr>
          <a:xfrm>
            <a:off x="1027722" y="4505246"/>
            <a:ext cx="0" cy="4637315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624477" y="8739317"/>
            <a:ext cx="4939749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1733400" y="5412547"/>
            <a:ext cx="0" cy="33267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1733400" y="5392800"/>
            <a:ext cx="38308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3043948" y="8840128"/>
            <a:ext cx="959063" cy="513988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48" name="TextBox 147"/>
          <p:cNvSpPr txBox="1"/>
          <p:nvPr/>
        </p:nvSpPr>
        <p:spPr>
          <a:xfrm rot="16200000">
            <a:off x="-408972" y="6259048"/>
            <a:ext cx="2154709" cy="437044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2000" dirty="0"/>
              <a:t>Position / Output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1304832" y="8010813"/>
            <a:ext cx="403245" cy="7056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cxnSp>
        <p:nvCxnSpPr>
          <p:cNvPr id="150" name="Straight Connector 149"/>
          <p:cNvCxnSpPr/>
          <p:nvPr/>
        </p:nvCxnSpPr>
        <p:spPr>
          <a:xfrm>
            <a:off x="1027723" y="8739317"/>
            <a:ext cx="6939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5191067" y="5392800"/>
            <a:ext cx="403245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431453" y="2857545"/>
            <a:ext cx="3613317" cy="437044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2000" dirty="0"/>
              <a:t>Trajectory generator set-point</a:t>
            </a:r>
          </a:p>
        </p:txBody>
      </p:sp>
      <p:cxnSp>
        <p:nvCxnSpPr>
          <p:cNvPr id="160" name="Straight Connector 159"/>
          <p:cNvCxnSpPr/>
          <p:nvPr/>
        </p:nvCxnSpPr>
        <p:spPr>
          <a:xfrm>
            <a:off x="124432" y="3907120"/>
            <a:ext cx="3024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431451" y="3691677"/>
            <a:ext cx="4364224" cy="437044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2000" dirty="0"/>
              <a:t>Feed Forward output (to speed PID)</a:t>
            </a:r>
          </a:p>
        </p:txBody>
      </p:sp>
      <p:sp>
        <p:nvSpPr>
          <p:cNvPr id="163" name="Freeform 162"/>
          <p:cNvSpPr/>
          <p:nvPr/>
        </p:nvSpPr>
        <p:spPr>
          <a:xfrm>
            <a:off x="1831340" y="5247179"/>
            <a:ext cx="3422650" cy="3528000"/>
          </a:xfrm>
          <a:custGeom>
            <a:avLst/>
            <a:gdLst>
              <a:gd name="connsiteX0" fmla="*/ 0 w 2444750"/>
              <a:gd name="connsiteY0" fmla="*/ 2525815 h 2538521"/>
              <a:gd name="connsiteX1" fmla="*/ 107950 w 2444750"/>
              <a:gd name="connsiteY1" fmla="*/ 2532165 h 2538521"/>
              <a:gd name="connsiteX2" fmla="*/ 171450 w 2444750"/>
              <a:gd name="connsiteY2" fmla="*/ 2532165 h 2538521"/>
              <a:gd name="connsiteX3" fmla="*/ 495300 w 2444750"/>
              <a:gd name="connsiteY3" fmla="*/ 2449615 h 2538521"/>
              <a:gd name="connsiteX4" fmla="*/ 628650 w 2444750"/>
              <a:gd name="connsiteY4" fmla="*/ 2297215 h 2538521"/>
              <a:gd name="connsiteX5" fmla="*/ 793750 w 2444750"/>
              <a:gd name="connsiteY5" fmla="*/ 1668565 h 2538521"/>
              <a:gd name="connsiteX6" fmla="*/ 1098550 w 2444750"/>
              <a:gd name="connsiteY6" fmla="*/ 652565 h 2538521"/>
              <a:gd name="connsiteX7" fmla="*/ 1460500 w 2444750"/>
              <a:gd name="connsiteY7" fmla="*/ 30265 h 2538521"/>
              <a:gd name="connsiteX8" fmla="*/ 1758950 w 2444750"/>
              <a:gd name="connsiteY8" fmla="*/ 106465 h 2538521"/>
              <a:gd name="connsiteX9" fmla="*/ 1892300 w 2444750"/>
              <a:gd name="connsiteY9" fmla="*/ 189015 h 2538521"/>
              <a:gd name="connsiteX10" fmla="*/ 2114550 w 2444750"/>
              <a:gd name="connsiteY10" fmla="*/ 74715 h 2538521"/>
              <a:gd name="connsiteX11" fmla="*/ 2324100 w 2444750"/>
              <a:gd name="connsiteY11" fmla="*/ 87415 h 2538521"/>
              <a:gd name="connsiteX12" fmla="*/ 2444750 w 2444750"/>
              <a:gd name="connsiteY12" fmla="*/ 106465 h 253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44750" h="2538521">
                <a:moveTo>
                  <a:pt x="0" y="2525815"/>
                </a:moveTo>
                <a:lnTo>
                  <a:pt x="107950" y="2532165"/>
                </a:lnTo>
                <a:cubicBezTo>
                  <a:pt x="136525" y="2533223"/>
                  <a:pt x="106892" y="2545923"/>
                  <a:pt x="171450" y="2532165"/>
                </a:cubicBezTo>
                <a:cubicBezTo>
                  <a:pt x="236008" y="2518407"/>
                  <a:pt x="419100" y="2488773"/>
                  <a:pt x="495300" y="2449615"/>
                </a:cubicBezTo>
                <a:cubicBezTo>
                  <a:pt x="571500" y="2410457"/>
                  <a:pt x="578908" y="2427390"/>
                  <a:pt x="628650" y="2297215"/>
                </a:cubicBezTo>
                <a:cubicBezTo>
                  <a:pt x="678392" y="2167040"/>
                  <a:pt x="715433" y="1942673"/>
                  <a:pt x="793750" y="1668565"/>
                </a:cubicBezTo>
                <a:cubicBezTo>
                  <a:pt x="872067" y="1394457"/>
                  <a:pt x="987425" y="925615"/>
                  <a:pt x="1098550" y="652565"/>
                </a:cubicBezTo>
                <a:cubicBezTo>
                  <a:pt x="1209675" y="379515"/>
                  <a:pt x="1350433" y="121282"/>
                  <a:pt x="1460500" y="30265"/>
                </a:cubicBezTo>
                <a:cubicBezTo>
                  <a:pt x="1570567" y="-60752"/>
                  <a:pt x="1686983" y="80007"/>
                  <a:pt x="1758950" y="106465"/>
                </a:cubicBezTo>
                <a:cubicBezTo>
                  <a:pt x="1830917" y="132923"/>
                  <a:pt x="1833033" y="194307"/>
                  <a:pt x="1892300" y="189015"/>
                </a:cubicBezTo>
                <a:cubicBezTo>
                  <a:pt x="1951567" y="183723"/>
                  <a:pt x="2042583" y="91648"/>
                  <a:pt x="2114550" y="74715"/>
                </a:cubicBezTo>
                <a:cubicBezTo>
                  <a:pt x="2186517" y="57782"/>
                  <a:pt x="2269067" y="82123"/>
                  <a:pt x="2324100" y="87415"/>
                </a:cubicBezTo>
                <a:cubicBezTo>
                  <a:pt x="2379133" y="92707"/>
                  <a:pt x="2444750" y="106465"/>
                  <a:pt x="2444750" y="106465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1662676" y="8933859"/>
            <a:ext cx="749349" cy="7056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sp>
        <p:nvSpPr>
          <p:cNvPr id="167" name="Freeform 166"/>
          <p:cNvSpPr/>
          <p:nvPr/>
        </p:nvSpPr>
        <p:spPr>
          <a:xfrm>
            <a:off x="1763485" y="7342713"/>
            <a:ext cx="2217846" cy="1497157"/>
          </a:xfrm>
          <a:custGeom>
            <a:avLst/>
            <a:gdLst>
              <a:gd name="connsiteX0" fmla="*/ 0 w 1803400"/>
              <a:gd name="connsiteY0" fmla="*/ 990906 h 1069398"/>
              <a:gd name="connsiteX1" fmla="*/ 190500 w 1803400"/>
              <a:gd name="connsiteY1" fmla="*/ 997256 h 1069398"/>
              <a:gd name="connsiteX2" fmla="*/ 247650 w 1803400"/>
              <a:gd name="connsiteY2" fmla="*/ 1003606 h 1069398"/>
              <a:gd name="connsiteX3" fmla="*/ 355600 w 1803400"/>
              <a:gd name="connsiteY3" fmla="*/ 946456 h 1069398"/>
              <a:gd name="connsiteX4" fmla="*/ 495300 w 1803400"/>
              <a:gd name="connsiteY4" fmla="*/ 457506 h 1069398"/>
              <a:gd name="connsiteX5" fmla="*/ 622300 w 1803400"/>
              <a:gd name="connsiteY5" fmla="*/ 57456 h 1069398"/>
              <a:gd name="connsiteX6" fmla="*/ 1155700 w 1803400"/>
              <a:gd name="connsiteY6" fmla="*/ 13006 h 1069398"/>
              <a:gd name="connsiteX7" fmla="*/ 1263650 w 1803400"/>
              <a:gd name="connsiteY7" fmla="*/ 159056 h 1069398"/>
              <a:gd name="connsiteX8" fmla="*/ 1346200 w 1803400"/>
              <a:gd name="connsiteY8" fmla="*/ 622606 h 1069398"/>
              <a:gd name="connsiteX9" fmla="*/ 1428750 w 1803400"/>
              <a:gd name="connsiteY9" fmla="*/ 997256 h 1069398"/>
              <a:gd name="connsiteX10" fmla="*/ 1466850 w 1803400"/>
              <a:gd name="connsiteY10" fmla="*/ 1067106 h 1069398"/>
              <a:gd name="connsiteX11" fmla="*/ 1568450 w 1803400"/>
              <a:gd name="connsiteY11" fmla="*/ 959156 h 1069398"/>
              <a:gd name="connsiteX12" fmla="*/ 1739900 w 1803400"/>
              <a:gd name="connsiteY12" fmla="*/ 1016306 h 1069398"/>
              <a:gd name="connsiteX13" fmla="*/ 1803400 w 1803400"/>
              <a:gd name="connsiteY13" fmla="*/ 997256 h 1069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03400" h="1069398">
                <a:moveTo>
                  <a:pt x="0" y="990906"/>
                </a:moveTo>
                <a:lnTo>
                  <a:pt x="190500" y="997256"/>
                </a:lnTo>
                <a:cubicBezTo>
                  <a:pt x="231775" y="999373"/>
                  <a:pt x="220133" y="1012073"/>
                  <a:pt x="247650" y="1003606"/>
                </a:cubicBezTo>
                <a:cubicBezTo>
                  <a:pt x="275167" y="995139"/>
                  <a:pt x="314325" y="1037473"/>
                  <a:pt x="355600" y="946456"/>
                </a:cubicBezTo>
                <a:cubicBezTo>
                  <a:pt x="396875" y="855439"/>
                  <a:pt x="450850" y="605673"/>
                  <a:pt x="495300" y="457506"/>
                </a:cubicBezTo>
                <a:cubicBezTo>
                  <a:pt x="539750" y="309339"/>
                  <a:pt x="512233" y="131539"/>
                  <a:pt x="622300" y="57456"/>
                </a:cubicBezTo>
                <a:cubicBezTo>
                  <a:pt x="732367" y="-16627"/>
                  <a:pt x="1048808" y="-3927"/>
                  <a:pt x="1155700" y="13006"/>
                </a:cubicBezTo>
                <a:cubicBezTo>
                  <a:pt x="1262592" y="29939"/>
                  <a:pt x="1231900" y="57456"/>
                  <a:pt x="1263650" y="159056"/>
                </a:cubicBezTo>
                <a:cubicBezTo>
                  <a:pt x="1295400" y="260656"/>
                  <a:pt x="1318683" y="482906"/>
                  <a:pt x="1346200" y="622606"/>
                </a:cubicBezTo>
                <a:cubicBezTo>
                  <a:pt x="1373717" y="762306"/>
                  <a:pt x="1408642" y="923173"/>
                  <a:pt x="1428750" y="997256"/>
                </a:cubicBezTo>
                <a:cubicBezTo>
                  <a:pt x="1448858" y="1071339"/>
                  <a:pt x="1443567" y="1073456"/>
                  <a:pt x="1466850" y="1067106"/>
                </a:cubicBezTo>
                <a:cubicBezTo>
                  <a:pt x="1490133" y="1060756"/>
                  <a:pt x="1522942" y="967623"/>
                  <a:pt x="1568450" y="959156"/>
                </a:cubicBezTo>
                <a:cubicBezTo>
                  <a:pt x="1613958" y="950689"/>
                  <a:pt x="1700742" y="1009956"/>
                  <a:pt x="1739900" y="1016306"/>
                </a:cubicBezTo>
                <a:cubicBezTo>
                  <a:pt x="1779058" y="1022656"/>
                  <a:pt x="1803400" y="997256"/>
                  <a:pt x="1803400" y="997256"/>
                </a:cubicBezTo>
              </a:path>
            </a:pathLst>
          </a:cu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sp>
        <p:nvSpPr>
          <p:cNvPr id="168" name="Slide Number Placeholder 3"/>
          <p:cNvSpPr txBox="1">
            <a:spLocks/>
          </p:cNvSpPr>
          <p:nvPr/>
        </p:nvSpPr>
        <p:spPr>
          <a:xfrm>
            <a:off x="9219701" y="8798081"/>
            <a:ext cx="2987040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169" name="Freeform 168"/>
          <p:cNvSpPr/>
          <p:nvPr/>
        </p:nvSpPr>
        <p:spPr>
          <a:xfrm>
            <a:off x="7671423" y="5412547"/>
            <a:ext cx="2459391" cy="3326770"/>
          </a:xfrm>
          <a:custGeom>
            <a:avLst/>
            <a:gdLst>
              <a:gd name="connsiteX0" fmla="*/ 0 w 2476788"/>
              <a:gd name="connsiteY0" fmla="*/ 2368954 h 2406148"/>
              <a:gd name="connsiteX1" fmla="*/ 402281 w 2476788"/>
              <a:gd name="connsiteY1" fmla="*/ 2368954 h 2406148"/>
              <a:gd name="connsiteX2" fmla="*/ 859777 w 2476788"/>
              <a:gd name="connsiteY2" fmla="*/ 1982421 h 2406148"/>
              <a:gd name="connsiteX3" fmla="*/ 1798432 w 2476788"/>
              <a:gd name="connsiteY3" fmla="*/ 341629 h 2406148"/>
              <a:gd name="connsiteX4" fmla="*/ 2106058 w 2476788"/>
              <a:gd name="connsiteY4" fmla="*/ 41868 h 2406148"/>
              <a:gd name="connsiteX5" fmla="*/ 2476788 w 2476788"/>
              <a:gd name="connsiteY5" fmla="*/ 2426 h 240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6788" h="2406148">
                <a:moveTo>
                  <a:pt x="0" y="2368954"/>
                </a:moveTo>
                <a:cubicBezTo>
                  <a:pt x="129492" y="2401165"/>
                  <a:pt x="258985" y="2433376"/>
                  <a:pt x="402281" y="2368954"/>
                </a:cubicBezTo>
                <a:cubicBezTo>
                  <a:pt x="545577" y="2304532"/>
                  <a:pt x="627085" y="2320308"/>
                  <a:pt x="859777" y="1982421"/>
                </a:cubicBezTo>
                <a:cubicBezTo>
                  <a:pt x="1092469" y="1644533"/>
                  <a:pt x="1590719" y="665054"/>
                  <a:pt x="1798432" y="341629"/>
                </a:cubicBezTo>
                <a:cubicBezTo>
                  <a:pt x="2006145" y="18204"/>
                  <a:pt x="1992999" y="98402"/>
                  <a:pt x="2106058" y="41868"/>
                </a:cubicBezTo>
                <a:cubicBezTo>
                  <a:pt x="2219117" y="-14666"/>
                  <a:pt x="2476788" y="2426"/>
                  <a:pt x="2476788" y="2426"/>
                </a:cubicBez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cxnSp>
        <p:nvCxnSpPr>
          <p:cNvPr id="170" name="Straight Connector 169"/>
          <p:cNvCxnSpPr/>
          <p:nvPr/>
        </p:nvCxnSpPr>
        <p:spPr>
          <a:xfrm>
            <a:off x="7106478" y="4505246"/>
            <a:ext cx="0" cy="4637315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6703235" y="8739317"/>
            <a:ext cx="4939749" cy="0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V="1">
            <a:off x="7812157" y="5412547"/>
            <a:ext cx="0" cy="33267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7812157" y="5412547"/>
            <a:ext cx="38308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9122703" y="8840128"/>
            <a:ext cx="959063" cy="513988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75" name="TextBox 174"/>
          <p:cNvSpPr txBox="1"/>
          <p:nvPr/>
        </p:nvSpPr>
        <p:spPr>
          <a:xfrm rot="16200000">
            <a:off x="5669786" y="6259048"/>
            <a:ext cx="2154709" cy="437044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2000" dirty="0"/>
              <a:t>Position / Output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7383590" y="8010813"/>
            <a:ext cx="403245" cy="7056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cxnSp>
        <p:nvCxnSpPr>
          <p:cNvPr id="177" name="Straight Connector 176"/>
          <p:cNvCxnSpPr/>
          <p:nvPr/>
        </p:nvCxnSpPr>
        <p:spPr>
          <a:xfrm>
            <a:off x="7106478" y="8739317"/>
            <a:ext cx="6939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>
            <a:off x="10231627" y="5412547"/>
            <a:ext cx="907301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8013779" y="5405470"/>
            <a:ext cx="2217846" cy="3333849"/>
          </a:xfrm>
          <a:custGeom>
            <a:avLst/>
            <a:gdLst>
              <a:gd name="connsiteX0" fmla="*/ 0 w 1893086"/>
              <a:gd name="connsiteY0" fmla="*/ 2413985 h 2418425"/>
              <a:gd name="connsiteX1" fmla="*/ 165645 w 1893086"/>
              <a:gd name="connsiteY1" fmla="*/ 2413985 h 2418425"/>
              <a:gd name="connsiteX2" fmla="*/ 252412 w 1893086"/>
              <a:gd name="connsiteY2" fmla="*/ 2382432 h 2418425"/>
              <a:gd name="connsiteX3" fmla="*/ 457496 w 1893086"/>
              <a:gd name="connsiteY3" fmla="*/ 2059006 h 2418425"/>
              <a:gd name="connsiteX4" fmla="*/ 859777 w 1893086"/>
              <a:gd name="connsiteY4" fmla="*/ 1238610 h 2418425"/>
              <a:gd name="connsiteX5" fmla="*/ 1025422 w 1893086"/>
              <a:gd name="connsiteY5" fmla="*/ 828412 h 2418425"/>
              <a:gd name="connsiteX6" fmla="*/ 1262058 w 1893086"/>
              <a:gd name="connsiteY6" fmla="*/ 378771 h 2418425"/>
              <a:gd name="connsiteX7" fmla="*/ 1538133 w 1893086"/>
              <a:gd name="connsiteY7" fmla="*/ 31681 h 2418425"/>
              <a:gd name="connsiteX8" fmla="*/ 1893086 w 1893086"/>
              <a:gd name="connsiteY8" fmla="*/ 15904 h 241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086" h="2418425">
                <a:moveTo>
                  <a:pt x="0" y="2413985"/>
                </a:moveTo>
                <a:cubicBezTo>
                  <a:pt x="61788" y="2416614"/>
                  <a:pt x="123576" y="2419244"/>
                  <a:pt x="165645" y="2413985"/>
                </a:cubicBezTo>
                <a:cubicBezTo>
                  <a:pt x="207714" y="2408726"/>
                  <a:pt x="203770" y="2441595"/>
                  <a:pt x="252412" y="2382432"/>
                </a:cubicBezTo>
                <a:cubicBezTo>
                  <a:pt x="301054" y="2323269"/>
                  <a:pt x="356268" y="2249643"/>
                  <a:pt x="457496" y="2059006"/>
                </a:cubicBezTo>
                <a:cubicBezTo>
                  <a:pt x="558724" y="1868369"/>
                  <a:pt x="765123" y="1443709"/>
                  <a:pt x="859777" y="1238610"/>
                </a:cubicBezTo>
                <a:cubicBezTo>
                  <a:pt x="954431" y="1033511"/>
                  <a:pt x="958375" y="971718"/>
                  <a:pt x="1025422" y="828412"/>
                </a:cubicBezTo>
                <a:cubicBezTo>
                  <a:pt x="1092469" y="685106"/>
                  <a:pt x="1176606" y="511559"/>
                  <a:pt x="1262058" y="378771"/>
                </a:cubicBezTo>
                <a:cubicBezTo>
                  <a:pt x="1347510" y="245983"/>
                  <a:pt x="1432962" y="92159"/>
                  <a:pt x="1538133" y="31681"/>
                </a:cubicBezTo>
                <a:cubicBezTo>
                  <a:pt x="1643304" y="-28797"/>
                  <a:pt x="1893086" y="15904"/>
                  <a:pt x="1893086" y="15904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8108895" y="7220070"/>
            <a:ext cx="408940" cy="1509911"/>
          </a:xfrm>
          <a:custGeom>
            <a:avLst/>
            <a:gdLst>
              <a:gd name="connsiteX0" fmla="*/ 0 w 292100"/>
              <a:gd name="connsiteY0" fmla="*/ 445501 h 445501"/>
              <a:gd name="connsiteX1" fmla="*/ 171450 w 292100"/>
              <a:gd name="connsiteY1" fmla="*/ 337551 h 445501"/>
              <a:gd name="connsiteX2" fmla="*/ 254000 w 292100"/>
              <a:gd name="connsiteY2" fmla="*/ 45451 h 445501"/>
              <a:gd name="connsiteX3" fmla="*/ 292100 w 292100"/>
              <a:gd name="connsiteY3" fmla="*/ 1001 h 445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445501">
                <a:moveTo>
                  <a:pt x="0" y="445501"/>
                </a:moveTo>
                <a:cubicBezTo>
                  <a:pt x="64558" y="424863"/>
                  <a:pt x="129117" y="404226"/>
                  <a:pt x="171450" y="337551"/>
                </a:cubicBezTo>
                <a:cubicBezTo>
                  <a:pt x="213783" y="270876"/>
                  <a:pt x="233892" y="101543"/>
                  <a:pt x="254000" y="45451"/>
                </a:cubicBezTo>
                <a:cubicBezTo>
                  <a:pt x="274108" y="-10641"/>
                  <a:pt x="292100" y="1001"/>
                  <a:pt x="292100" y="1001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cxnSp>
        <p:nvCxnSpPr>
          <p:cNvPr id="181" name="Straight Connector 180"/>
          <p:cNvCxnSpPr>
            <a:endCxn id="182" idx="3"/>
          </p:cNvCxnSpPr>
          <p:nvPr/>
        </p:nvCxnSpPr>
        <p:spPr>
          <a:xfrm>
            <a:off x="8517835" y="7220071"/>
            <a:ext cx="901606" cy="33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2" name="Freeform 181"/>
          <p:cNvSpPr/>
          <p:nvPr/>
        </p:nvSpPr>
        <p:spPr>
          <a:xfrm flipH="1">
            <a:off x="9419441" y="7220069"/>
            <a:ext cx="408940" cy="1509911"/>
          </a:xfrm>
          <a:custGeom>
            <a:avLst/>
            <a:gdLst>
              <a:gd name="connsiteX0" fmla="*/ 0 w 292100"/>
              <a:gd name="connsiteY0" fmla="*/ 445501 h 445501"/>
              <a:gd name="connsiteX1" fmla="*/ 171450 w 292100"/>
              <a:gd name="connsiteY1" fmla="*/ 337551 h 445501"/>
              <a:gd name="connsiteX2" fmla="*/ 254000 w 292100"/>
              <a:gd name="connsiteY2" fmla="*/ 45451 h 445501"/>
              <a:gd name="connsiteX3" fmla="*/ 292100 w 292100"/>
              <a:gd name="connsiteY3" fmla="*/ 1001 h 445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100" h="445501">
                <a:moveTo>
                  <a:pt x="0" y="445501"/>
                </a:moveTo>
                <a:cubicBezTo>
                  <a:pt x="64558" y="424863"/>
                  <a:pt x="129117" y="404226"/>
                  <a:pt x="171450" y="337551"/>
                </a:cubicBezTo>
                <a:cubicBezTo>
                  <a:pt x="213783" y="270876"/>
                  <a:pt x="233892" y="101543"/>
                  <a:pt x="254000" y="45451"/>
                </a:cubicBezTo>
                <a:cubicBezTo>
                  <a:pt x="274108" y="-10641"/>
                  <a:pt x="292100" y="1001"/>
                  <a:pt x="292100" y="1001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8027670" y="8666785"/>
            <a:ext cx="3004820" cy="125427"/>
          </a:xfrm>
          <a:custGeom>
            <a:avLst/>
            <a:gdLst>
              <a:gd name="connsiteX0" fmla="*/ 0 w 2146300"/>
              <a:gd name="connsiteY0" fmla="*/ 89591 h 89591"/>
              <a:gd name="connsiteX1" fmla="*/ 152400 w 2146300"/>
              <a:gd name="connsiteY1" fmla="*/ 691 h 89591"/>
              <a:gd name="connsiteX2" fmla="*/ 349250 w 2146300"/>
              <a:gd name="connsiteY2" fmla="*/ 83241 h 89591"/>
              <a:gd name="connsiteX3" fmla="*/ 482600 w 2146300"/>
              <a:gd name="connsiteY3" fmla="*/ 691 h 89591"/>
              <a:gd name="connsiteX4" fmla="*/ 704850 w 2146300"/>
              <a:gd name="connsiteY4" fmla="*/ 45141 h 89591"/>
              <a:gd name="connsiteX5" fmla="*/ 857250 w 2146300"/>
              <a:gd name="connsiteY5" fmla="*/ 70541 h 89591"/>
              <a:gd name="connsiteX6" fmla="*/ 946150 w 2146300"/>
              <a:gd name="connsiteY6" fmla="*/ 19741 h 89591"/>
              <a:gd name="connsiteX7" fmla="*/ 1143000 w 2146300"/>
              <a:gd name="connsiteY7" fmla="*/ 45141 h 89591"/>
              <a:gd name="connsiteX8" fmla="*/ 1263650 w 2146300"/>
              <a:gd name="connsiteY8" fmla="*/ 26091 h 89591"/>
              <a:gd name="connsiteX9" fmla="*/ 1466850 w 2146300"/>
              <a:gd name="connsiteY9" fmla="*/ 51491 h 89591"/>
              <a:gd name="connsiteX10" fmla="*/ 1574800 w 2146300"/>
              <a:gd name="connsiteY10" fmla="*/ 45141 h 89591"/>
              <a:gd name="connsiteX11" fmla="*/ 1695450 w 2146300"/>
              <a:gd name="connsiteY11" fmla="*/ 45141 h 89591"/>
              <a:gd name="connsiteX12" fmla="*/ 1835150 w 2146300"/>
              <a:gd name="connsiteY12" fmla="*/ 70541 h 89591"/>
              <a:gd name="connsiteX13" fmla="*/ 2051050 w 2146300"/>
              <a:gd name="connsiteY13" fmla="*/ 57841 h 89591"/>
              <a:gd name="connsiteX14" fmla="*/ 2146300 w 2146300"/>
              <a:gd name="connsiteY14" fmla="*/ 38791 h 89591"/>
              <a:gd name="connsiteX15" fmla="*/ 2146300 w 2146300"/>
              <a:gd name="connsiteY15" fmla="*/ 38791 h 8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46300" h="89591">
                <a:moveTo>
                  <a:pt x="0" y="89591"/>
                </a:moveTo>
                <a:cubicBezTo>
                  <a:pt x="47096" y="45670"/>
                  <a:pt x="94192" y="1749"/>
                  <a:pt x="152400" y="691"/>
                </a:cubicBezTo>
                <a:cubicBezTo>
                  <a:pt x="210608" y="-367"/>
                  <a:pt x="294217" y="83241"/>
                  <a:pt x="349250" y="83241"/>
                </a:cubicBezTo>
                <a:cubicBezTo>
                  <a:pt x="404283" y="83241"/>
                  <a:pt x="423333" y="7041"/>
                  <a:pt x="482600" y="691"/>
                </a:cubicBezTo>
                <a:cubicBezTo>
                  <a:pt x="541867" y="-5659"/>
                  <a:pt x="642408" y="33499"/>
                  <a:pt x="704850" y="45141"/>
                </a:cubicBezTo>
                <a:cubicBezTo>
                  <a:pt x="767292" y="56783"/>
                  <a:pt x="817033" y="74774"/>
                  <a:pt x="857250" y="70541"/>
                </a:cubicBezTo>
                <a:cubicBezTo>
                  <a:pt x="897467" y="66308"/>
                  <a:pt x="898525" y="23974"/>
                  <a:pt x="946150" y="19741"/>
                </a:cubicBezTo>
                <a:cubicBezTo>
                  <a:pt x="993775" y="15508"/>
                  <a:pt x="1090083" y="44083"/>
                  <a:pt x="1143000" y="45141"/>
                </a:cubicBezTo>
                <a:cubicBezTo>
                  <a:pt x="1195917" y="46199"/>
                  <a:pt x="1209675" y="25033"/>
                  <a:pt x="1263650" y="26091"/>
                </a:cubicBezTo>
                <a:cubicBezTo>
                  <a:pt x="1317625" y="27149"/>
                  <a:pt x="1414992" y="48316"/>
                  <a:pt x="1466850" y="51491"/>
                </a:cubicBezTo>
                <a:cubicBezTo>
                  <a:pt x="1518708" y="54666"/>
                  <a:pt x="1536700" y="46199"/>
                  <a:pt x="1574800" y="45141"/>
                </a:cubicBezTo>
                <a:cubicBezTo>
                  <a:pt x="1612900" y="44083"/>
                  <a:pt x="1652058" y="40908"/>
                  <a:pt x="1695450" y="45141"/>
                </a:cubicBezTo>
                <a:cubicBezTo>
                  <a:pt x="1738842" y="49374"/>
                  <a:pt x="1775883" y="68424"/>
                  <a:pt x="1835150" y="70541"/>
                </a:cubicBezTo>
                <a:cubicBezTo>
                  <a:pt x="1894417" y="72658"/>
                  <a:pt x="1999192" y="63133"/>
                  <a:pt x="2051050" y="57841"/>
                </a:cubicBezTo>
                <a:cubicBezTo>
                  <a:pt x="2102908" y="52549"/>
                  <a:pt x="2146300" y="38791"/>
                  <a:pt x="2146300" y="38791"/>
                </a:cubicBezTo>
                <a:lnTo>
                  <a:pt x="2146300" y="38791"/>
                </a:lnTo>
              </a:path>
            </a:pathLst>
          </a:cu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sp>
        <p:nvSpPr>
          <p:cNvPr id="185" name="Freeform 184"/>
          <p:cNvSpPr/>
          <p:nvPr/>
        </p:nvSpPr>
        <p:spPr>
          <a:xfrm>
            <a:off x="3981331" y="8676593"/>
            <a:ext cx="1108923" cy="64007"/>
          </a:xfrm>
          <a:custGeom>
            <a:avLst/>
            <a:gdLst>
              <a:gd name="connsiteX0" fmla="*/ 0 w 577850"/>
              <a:gd name="connsiteY0" fmla="*/ 44485 h 63535"/>
              <a:gd name="connsiteX1" fmla="*/ 107950 w 577850"/>
              <a:gd name="connsiteY1" fmla="*/ 35 h 63535"/>
              <a:gd name="connsiteX2" fmla="*/ 158750 w 577850"/>
              <a:gd name="connsiteY2" fmla="*/ 50835 h 63535"/>
              <a:gd name="connsiteX3" fmla="*/ 330200 w 577850"/>
              <a:gd name="connsiteY3" fmla="*/ 57185 h 63535"/>
              <a:gd name="connsiteX4" fmla="*/ 508000 w 577850"/>
              <a:gd name="connsiteY4" fmla="*/ 19085 h 63535"/>
              <a:gd name="connsiteX5" fmla="*/ 577850 w 577850"/>
              <a:gd name="connsiteY5" fmla="*/ 63535 h 6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850" h="63535">
                <a:moveTo>
                  <a:pt x="0" y="44485"/>
                </a:moveTo>
                <a:cubicBezTo>
                  <a:pt x="40746" y="21731"/>
                  <a:pt x="81492" y="-1023"/>
                  <a:pt x="107950" y="35"/>
                </a:cubicBezTo>
                <a:cubicBezTo>
                  <a:pt x="134408" y="1093"/>
                  <a:pt x="121708" y="41310"/>
                  <a:pt x="158750" y="50835"/>
                </a:cubicBezTo>
                <a:cubicBezTo>
                  <a:pt x="195792" y="60360"/>
                  <a:pt x="271992" y="62477"/>
                  <a:pt x="330200" y="57185"/>
                </a:cubicBezTo>
                <a:cubicBezTo>
                  <a:pt x="388408" y="51893"/>
                  <a:pt x="466725" y="18027"/>
                  <a:pt x="508000" y="19085"/>
                </a:cubicBezTo>
                <a:cubicBezTo>
                  <a:pt x="549275" y="20143"/>
                  <a:pt x="577850" y="63535"/>
                  <a:pt x="577850" y="63535"/>
                </a:cubicBezTo>
              </a:path>
            </a:pathLst>
          </a:cu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sp>
        <p:nvSpPr>
          <p:cNvPr id="186" name="TextBox 185"/>
          <p:cNvSpPr txBox="1"/>
          <p:nvPr/>
        </p:nvSpPr>
        <p:spPr>
          <a:xfrm>
            <a:off x="2368353" y="4296544"/>
            <a:ext cx="2753050" cy="513988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dirty="0"/>
              <a:t>No Feed Forward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8215401" y="4296544"/>
            <a:ext cx="2254146" cy="513988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dirty="0"/>
              <a:t>Feed Forward</a:t>
            </a:r>
          </a:p>
        </p:txBody>
      </p:sp>
      <p:sp>
        <p:nvSpPr>
          <p:cNvPr id="188" name="Content Placeholder 2"/>
          <p:cNvSpPr>
            <a:spLocks noGrp="1"/>
          </p:cNvSpPr>
          <p:nvPr>
            <p:ph idx="4294967295"/>
          </p:nvPr>
        </p:nvSpPr>
        <p:spPr>
          <a:xfrm>
            <a:off x="4384576" y="2240281"/>
            <a:ext cx="8417024" cy="1955453"/>
          </a:xfrm>
          <a:prstGeom prst="rect">
            <a:avLst/>
          </a:prstGeom>
        </p:spPr>
        <p:txBody>
          <a:bodyPr lIns="128001" tIns="64001" rIns="128001" bIns="64001">
            <a:normAutofit/>
          </a:bodyPr>
          <a:lstStyle/>
          <a:p>
            <a:r>
              <a:rPr lang="en-US" sz="2800" dirty="0"/>
              <a:t>Already known changes can be fed forward to increase performance. </a:t>
            </a:r>
          </a:p>
          <a:p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/>
              <a:t>The error for the controller to handle will be smaller. </a:t>
            </a:r>
            <a:endParaRPr lang="en-US" sz="2800" dirty="0"/>
          </a:p>
        </p:txBody>
      </p:sp>
      <p:cxnSp>
        <p:nvCxnSpPr>
          <p:cNvPr id="190" name="Straight Arrow Connector 189"/>
          <p:cNvCxnSpPr/>
          <p:nvPr/>
        </p:nvCxnSpPr>
        <p:spPr>
          <a:xfrm flipH="1">
            <a:off x="9021891" y="7220069"/>
            <a:ext cx="1915413" cy="1512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10089493" y="5808714"/>
            <a:ext cx="2488221" cy="652485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700" dirty="0"/>
              <a:t>Feed Forward handles </a:t>
            </a:r>
          </a:p>
          <a:p>
            <a:r>
              <a:rPr lang="en-US" sz="1700" dirty="0"/>
              <a:t>main part of the control</a:t>
            </a:r>
          </a:p>
        </p:txBody>
      </p:sp>
      <p:cxnSp>
        <p:nvCxnSpPr>
          <p:cNvPr id="193" name="Straight Arrow Connector 192"/>
          <p:cNvCxnSpPr/>
          <p:nvPr/>
        </p:nvCxnSpPr>
        <p:spPr>
          <a:xfrm flipH="1">
            <a:off x="9425136" y="6413579"/>
            <a:ext cx="1512168" cy="8064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TextBox 194"/>
          <p:cNvSpPr txBox="1"/>
          <p:nvPr/>
        </p:nvSpPr>
        <p:spPr>
          <a:xfrm>
            <a:off x="10912239" y="6615203"/>
            <a:ext cx="2051993" cy="914096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700" dirty="0"/>
              <a:t>Position controller </a:t>
            </a:r>
          </a:p>
          <a:p>
            <a:r>
              <a:rPr lang="en-US" sz="1700" dirty="0"/>
              <a:t>only handles small </a:t>
            </a:r>
          </a:p>
          <a:p>
            <a:r>
              <a:rPr lang="en-US" sz="1700" dirty="0"/>
              <a:t>deviations </a:t>
            </a:r>
          </a:p>
        </p:txBody>
      </p:sp>
    </p:spTree>
    <p:extLst>
      <p:ext uri="{BB962C8B-B14F-4D97-AF65-F5344CB8AC3E}">
        <p14:creationId xmlns:p14="http://schemas.microsoft.com/office/powerpoint/2010/main" val="362692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758" y="3004932"/>
            <a:ext cx="2080260" cy="14046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254" y="3004932"/>
            <a:ext cx="2080260" cy="14046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82" y="3004932"/>
            <a:ext cx="2080260" cy="1404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kern="1200" dirty="0" err="1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EtherCAT</a:t>
            </a:r>
            <a:r>
              <a:rPr lang="en-US" sz="4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: Control</a:t>
            </a:r>
            <a:r>
              <a:rPr lang="en-US" dirty="0"/>
              <a:t> </a:t>
            </a:r>
            <a:r>
              <a:rPr lang="en-US" sz="4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Loop</a:t>
            </a:r>
            <a:r>
              <a:rPr lang="en-US" dirty="0"/>
              <a:t> </a:t>
            </a:r>
            <a:r>
              <a:rPr lang="en-US" sz="4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Execution</a:t>
            </a:r>
            <a:r>
              <a:rPr lang="en-US" dirty="0"/>
              <a:t> </a:t>
            </a:r>
            <a:r>
              <a:rPr lang="en-US" sz="4500" kern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012549" y="8926742"/>
            <a:ext cx="2987040" cy="511175"/>
          </a:xfrm>
          <a:prstGeom prst="rect">
            <a:avLst/>
          </a:prstGeom>
        </p:spPr>
        <p:txBody>
          <a:bodyPr lIns="128001" tIns="64001" rIns="128001" bIns="64001"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461051" y="4162416"/>
            <a:ext cx="0" cy="1008112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469163" y="6178641"/>
            <a:ext cx="0" cy="95281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862" y="7287563"/>
            <a:ext cx="1839449" cy="1226299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1259429" y="6178640"/>
            <a:ext cx="0" cy="13764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30" y="7287564"/>
            <a:ext cx="1500754" cy="111979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0508" y="4457316"/>
            <a:ext cx="1390319" cy="366240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i="1" dirty="0"/>
              <a:t>Act. position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48910" y="4457316"/>
            <a:ext cx="1493624" cy="366240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i="1" dirty="0"/>
              <a:t>Position </a:t>
            </a:r>
            <a:r>
              <a:rPr lang="en-US" sz="1500" i="1" dirty="0" err="1"/>
              <a:t>setp</a:t>
            </a:r>
            <a:r>
              <a:rPr lang="en-US" sz="1500" i="1" dirty="0"/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5435165" y="4162416"/>
            <a:ext cx="0" cy="1008112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443277" y="6178641"/>
            <a:ext cx="0" cy="95281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978" y="7287563"/>
            <a:ext cx="1839449" cy="1226299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V="1">
            <a:off x="5233543" y="6178640"/>
            <a:ext cx="0" cy="13764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244" y="7287564"/>
            <a:ext cx="1500754" cy="111979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283767" y="4457316"/>
            <a:ext cx="1390319" cy="366240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i="1" dirty="0"/>
              <a:t>Act. position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299990" y="4457316"/>
            <a:ext cx="1475205" cy="366240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i="1" dirty="0"/>
              <a:t>Velocity </a:t>
            </a:r>
            <a:r>
              <a:rPr lang="en-US" sz="1500" i="1" dirty="0" err="1"/>
              <a:t>setp</a:t>
            </a:r>
            <a:r>
              <a:rPr lang="en-US" sz="1500" i="1" dirty="0"/>
              <a:t>.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9968883" y="4190266"/>
            <a:ext cx="0" cy="1008112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10976995" y="6206492"/>
            <a:ext cx="0" cy="92496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9696" y="7315413"/>
            <a:ext cx="1839449" cy="1226299"/>
          </a:xfrm>
          <a:prstGeom prst="rect">
            <a:avLst/>
          </a:prstGeom>
        </p:spPr>
      </p:pic>
      <p:cxnSp>
        <p:nvCxnSpPr>
          <p:cNvPr id="51" name="Straight Arrow Connector 50"/>
          <p:cNvCxnSpPr/>
          <p:nvPr/>
        </p:nvCxnSpPr>
        <p:spPr>
          <a:xfrm flipV="1">
            <a:off x="9767261" y="6206490"/>
            <a:ext cx="0" cy="13764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962" y="7315413"/>
            <a:ext cx="1500754" cy="1119793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 flipV="1">
            <a:off x="10876184" y="4134969"/>
            <a:ext cx="0" cy="1008112"/>
          </a:xfrm>
          <a:prstGeom prst="straightConnector1">
            <a:avLst/>
          </a:prstGeom>
          <a:ln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820271" y="4457316"/>
            <a:ext cx="1390319" cy="366240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i="1" dirty="0"/>
              <a:t>Act. position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853460" y="4457316"/>
            <a:ext cx="1398639" cy="366240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i="1" dirty="0"/>
              <a:t>Torque </a:t>
            </a:r>
            <a:r>
              <a:rPr lang="en-US" sz="1500" i="1" dirty="0" err="1"/>
              <a:t>setp</a:t>
            </a:r>
            <a:r>
              <a:rPr lang="en-US" sz="1500" i="1" dirty="0"/>
              <a:t>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29649" y="2078699"/>
            <a:ext cx="2281817" cy="775597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pPr algn="ctr"/>
            <a:r>
              <a:rPr lang="en-US" dirty="0"/>
              <a:t>CSP-Mode</a:t>
            </a:r>
          </a:p>
          <a:p>
            <a:pPr algn="ctr"/>
            <a:r>
              <a:rPr lang="en-US" sz="1700" dirty="0"/>
              <a:t>Cyclic Sync. Position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70456" y="2078699"/>
            <a:ext cx="2259081" cy="775597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pPr algn="ctr"/>
            <a:r>
              <a:rPr lang="en-US" dirty="0"/>
              <a:t>CSV-Mode</a:t>
            </a:r>
          </a:p>
          <a:p>
            <a:pPr algn="ctr"/>
            <a:r>
              <a:rPr lang="en-US" sz="1700" dirty="0"/>
              <a:t>Cyclic Sync. Velocity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69976" y="5115233"/>
            <a:ext cx="1084369" cy="1077203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dirty="0"/>
              <a:t>Control:</a:t>
            </a:r>
          </a:p>
          <a:p>
            <a:pPr marL="240001" indent="-240001">
              <a:buFont typeface="Arial"/>
              <a:buChar char="•"/>
            </a:pPr>
            <a:r>
              <a:rPr lang="en-US" sz="1500" dirty="0"/>
              <a:t>Pos.</a:t>
            </a:r>
          </a:p>
          <a:p>
            <a:pPr marL="240001" indent="-240001">
              <a:buFont typeface="Arial"/>
              <a:buChar char="•"/>
            </a:pPr>
            <a:r>
              <a:rPr lang="en-US" sz="1500" dirty="0" err="1"/>
              <a:t>Velo</a:t>
            </a:r>
            <a:r>
              <a:rPr lang="en-US" sz="1500" dirty="0"/>
              <a:t>.</a:t>
            </a:r>
          </a:p>
          <a:p>
            <a:pPr marL="240001" indent="-240001">
              <a:buFont typeface="Arial"/>
              <a:buChar char="•"/>
            </a:pPr>
            <a:r>
              <a:rPr lang="en-US" sz="1500" dirty="0"/>
              <a:t>Torque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249769" y="5115230"/>
            <a:ext cx="1084369" cy="840216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dirty="0"/>
              <a:t>Control:</a:t>
            </a:r>
          </a:p>
          <a:p>
            <a:pPr marL="240001" indent="-240001">
              <a:buFont typeface="Arial"/>
              <a:buChar char="•"/>
            </a:pPr>
            <a:r>
              <a:rPr lang="en-US" sz="1500" dirty="0" err="1"/>
              <a:t>Velo</a:t>
            </a:r>
            <a:r>
              <a:rPr lang="en-US" sz="1500" dirty="0"/>
              <a:t>.</a:t>
            </a:r>
          </a:p>
          <a:p>
            <a:pPr marL="240001" indent="-240001">
              <a:buFont typeface="Arial"/>
              <a:buChar char="•"/>
            </a:pPr>
            <a:r>
              <a:rPr lang="en-US" sz="1500" dirty="0"/>
              <a:t>Torque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619" y="5115233"/>
            <a:ext cx="1411357" cy="10095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6242" y="5115233"/>
            <a:ext cx="1411357" cy="100958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410" y="5115233"/>
            <a:ext cx="1411357" cy="10095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960" y="5143083"/>
            <a:ext cx="1411357" cy="100958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2128" y="5143083"/>
            <a:ext cx="1411357" cy="1009583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2670788" y="3328481"/>
            <a:ext cx="1685386" cy="603228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dirty="0"/>
              <a:t>- Trajectory gen.</a:t>
            </a:r>
          </a:p>
          <a:p>
            <a:r>
              <a:rPr lang="en-US" sz="1500" dirty="0"/>
              <a:t>- No control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652151" y="3328481"/>
            <a:ext cx="1634084" cy="603228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dirty="0"/>
              <a:t>-Trajectory gen.</a:t>
            </a:r>
          </a:p>
          <a:p>
            <a:r>
              <a:rPr lang="en-US" sz="1500" dirty="0"/>
              <a:t>-Position cont.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1174188" y="3328479"/>
            <a:ext cx="1634084" cy="840216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dirty="0"/>
              <a:t>-Trajectory gen.</a:t>
            </a:r>
          </a:p>
          <a:p>
            <a:r>
              <a:rPr lang="en-US" sz="1500" dirty="0"/>
              <a:t>-Position cont.</a:t>
            </a:r>
          </a:p>
          <a:p>
            <a:r>
              <a:rPr lang="en-US" sz="1500" dirty="0"/>
              <a:t>-Velocity cont.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1786273" y="5115231"/>
            <a:ext cx="1084369" cy="603228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dirty="0"/>
              <a:t>Control:</a:t>
            </a:r>
          </a:p>
          <a:p>
            <a:pPr marL="240001" indent="-240001">
              <a:buFont typeface="Arial"/>
              <a:buChar char="•"/>
            </a:pPr>
            <a:r>
              <a:rPr lang="en-US" sz="1500" dirty="0"/>
              <a:t>Torque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506" y="4951708"/>
            <a:ext cx="12601400" cy="1512168"/>
          </a:xfrm>
          <a:prstGeom prst="rect">
            <a:avLst/>
          </a:prstGeom>
          <a:noFill/>
          <a:ln w="22225" cmpd="sng"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50508" y="4913609"/>
            <a:ext cx="1084369" cy="603228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1500" i="1" dirty="0"/>
              <a:t>Amplifier </a:t>
            </a:r>
          </a:p>
          <a:p>
            <a:r>
              <a:rPr lang="en-US" sz="1500" i="1" dirty="0"/>
              <a:t>Level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50507" y="8442000"/>
            <a:ext cx="3452266" cy="744820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2000" dirty="0"/>
              <a:t>Controller: No loops needed</a:t>
            </a:r>
          </a:p>
          <a:p>
            <a:r>
              <a:rPr lang="en-US" sz="2000" dirty="0"/>
              <a:t>Drive: All control loops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182956" y="8442000"/>
            <a:ext cx="3808307" cy="744820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2000" dirty="0"/>
              <a:t>Controller: Position loop</a:t>
            </a:r>
          </a:p>
          <a:p>
            <a:r>
              <a:rPr lang="en-US" sz="2000" dirty="0"/>
              <a:t>Drive: Velocity and current loop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20270" y="8442000"/>
            <a:ext cx="3979252" cy="744820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r>
              <a:rPr lang="en-US" sz="2000" dirty="0"/>
              <a:t>Controller: Position, velocity loop</a:t>
            </a:r>
          </a:p>
          <a:p>
            <a:r>
              <a:rPr lang="en-US" sz="2000" dirty="0"/>
              <a:t>Drive: Current loop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282248" y="2078697"/>
            <a:ext cx="2505992" cy="821764"/>
          </a:xfrm>
          <a:prstGeom prst="rect">
            <a:avLst/>
          </a:prstGeom>
          <a:noFill/>
        </p:spPr>
        <p:txBody>
          <a:bodyPr wrap="none" lIns="128001" tIns="64001" rIns="128001" bIns="64001" rtlCol="0">
            <a:spAutoFit/>
          </a:bodyPr>
          <a:lstStyle/>
          <a:p>
            <a:pPr algn="ctr"/>
            <a:r>
              <a:rPr lang="en-US" dirty="0"/>
              <a:t>CST-Mode</a:t>
            </a:r>
          </a:p>
          <a:p>
            <a:pPr algn="ctr"/>
            <a:r>
              <a:rPr lang="en-US" sz="2000" dirty="0"/>
              <a:t>Cyclic Sync. Torque</a:t>
            </a:r>
          </a:p>
        </p:txBody>
      </p:sp>
      <p:sp>
        <p:nvSpPr>
          <p:cNvPr id="5" name="Rectangle 4"/>
          <p:cNvSpPr/>
          <p:nvPr/>
        </p:nvSpPr>
        <p:spPr>
          <a:xfrm>
            <a:off x="4182953" y="2078699"/>
            <a:ext cx="4334882" cy="7157595"/>
          </a:xfrm>
          <a:prstGeom prst="rect">
            <a:avLst/>
          </a:prstGeom>
          <a:noFill/>
          <a:ln w="41275">
            <a:solidFill>
              <a:srgbClr val="008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01" tIns="64001" rIns="128001" bIns="64001"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6342466" y="4162416"/>
            <a:ext cx="0" cy="1008112"/>
          </a:xfrm>
          <a:prstGeom prst="straightConnector1">
            <a:avLst/>
          </a:prstGeom>
          <a:ln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166730" y="4162416"/>
            <a:ext cx="0" cy="1008112"/>
          </a:xfrm>
          <a:prstGeom prst="straightConnector1">
            <a:avLst/>
          </a:prstGeom>
          <a:ln>
            <a:solidFill>
              <a:srgbClr val="008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422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34888</TotalTime>
  <Words>3332</Words>
  <Application>Microsoft Macintosh PowerPoint</Application>
  <PresentationFormat>A3 Paper (297x420 mm)</PresentationFormat>
  <Paragraphs>1230</Paragraphs>
  <Slides>48</Slides>
  <Notes>47</Notes>
  <HiddenSlides>6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ＭＳ Ｐゴシック</vt:lpstr>
      <vt:lpstr>ヒラギノ角ゴ Pro W3</vt:lpstr>
      <vt:lpstr>.AppleSystemUIFont</vt:lpstr>
      <vt:lpstr>Arial</vt:lpstr>
      <vt:lpstr>Calibri</vt:lpstr>
      <vt:lpstr>DejaVu Sans</vt:lpstr>
      <vt:lpstr>Lucida Grande</vt:lpstr>
      <vt:lpstr>StarSymbol</vt:lpstr>
      <vt:lpstr>Times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Motion: Control Loops</vt:lpstr>
      <vt:lpstr>Motion: Control Loops cont.</vt:lpstr>
      <vt:lpstr>Motion: Feed Forward and Trajectory</vt:lpstr>
      <vt:lpstr>Motion: Feed Forward</vt:lpstr>
      <vt:lpstr>EtherCAT: Control Loop Execution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ECMC: Configuration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Anders Sandström</cp:lastModifiedBy>
  <cp:revision>898</cp:revision>
  <cp:lastPrinted>2016-09-16T10:26:49Z</cp:lastPrinted>
  <dcterms:modified xsi:type="dcterms:W3CDTF">2019-11-08T14:07:58Z</dcterms:modified>
</cp:coreProperties>
</file>