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19"/>
  </p:notesMasterIdLst>
  <p:sldIdLst>
    <p:sldId id="456" r:id="rId4"/>
    <p:sldId id="470" r:id="rId5"/>
    <p:sldId id="467" r:id="rId6"/>
    <p:sldId id="469" r:id="rId7"/>
    <p:sldId id="471" r:id="rId8"/>
    <p:sldId id="472" r:id="rId9"/>
    <p:sldId id="473" r:id="rId10"/>
    <p:sldId id="474" r:id="rId11"/>
    <p:sldId id="475" r:id="rId12"/>
    <p:sldId id="481" r:id="rId13"/>
    <p:sldId id="476" r:id="rId14"/>
    <p:sldId id="477" r:id="rId15"/>
    <p:sldId id="478" r:id="rId16"/>
    <p:sldId id="479" r:id="rId17"/>
    <p:sldId id="48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CFF93"/>
    <a:srgbClr val="00FF00"/>
    <a:srgbClr val="800000"/>
    <a:srgbClr val="000000"/>
    <a:srgbClr val="408000"/>
    <a:srgbClr val="008040"/>
    <a:srgbClr val="800040"/>
    <a:srgbClr val="400080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9720" autoAdjust="0"/>
  </p:normalViewPr>
  <p:slideViewPr>
    <p:cSldViewPr snapToGrid="0">
      <p:cViewPr>
        <p:scale>
          <a:sx n="187" d="100"/>
          <a:sy n="187" d="100"/>
        </p:scale>
        <p:origin x="-3056" y="-208"/>
      </p:cViewPr>
      <p:guideLst>
        <p:guide orient="horz" pos="2123"/>
        <p:guide pos="28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9BCA9-1CE0-DA44-BE7F-3DBE22FAA1A4}" type="datetimeFigureOut">
              <a:rPr lang="en-US" smtClean="0"/>
              <a:t>1/23/14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DA8EA-CDBC-5146-BD43-804A34D3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4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95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81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16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53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3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23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9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40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3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7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9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95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81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16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53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3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23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24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2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3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7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9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5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0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1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0744" y="61920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0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1E2D4-2316-BD4A-99DC-FED7530D866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0.png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0.png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S_template_front_v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2072"/>
          <a:stretch/>
        </p:blipFill>
        <p:spPr>
          <a:xfrm>
            <a:off x="-8820" y="0"/>
            <a:ext cx="10399594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68" y="366601"/>
            <a:ext cx="2497628" cy="133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/>
          </p:cNvSpPr>
          <p:nvPr/>
        </p:nvSpPr>
        <p:spPr bwMode="auto">
          <a:xfrm>
            <a:off x="6512553" y="2232435"/>
            <a:ext cx="3398368" cy="231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/>
            <a:endParaRPr lang="en-US" sz="4000" dirty="0">
              <a:solidFill>
                <a:srgbClr val="005A7C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Latest developments on </a:t>
            </a:r>
            <a:r>
              <a:rPr lang="en-US" dirty="0" err="1" smtClean="0"/>
              <a:t>beamline</a:t>
            </a:r>
            <a:r>
              <a:rPr lang="en-US" dirty="0" smtClean="0"/>
              <a:t> geometry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Damian Martin Rodriguez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9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extraction: Particle swarm </a:t>
            </a:r>
            <a:r>
              <a:rPr lang="en-US" dirty="0" err="1" smtClean="0"/>
              <a:t>optimisations</a:t>
            </a:r>
            <a:r>
              <a:rPr lang="en-US" dirty="0" smtClean="0"/>
              <a:t> (PSO)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380003" y="3062704"/>
            <a:ext cx="62012" cy="5953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69041" y="2719841"/>
            <a:ext cx="672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endParaRPr lang="en-US" sz="12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939297" y="3115625"/>
            <a:ext cx="1461850" cy="496117"/>
            <a:chOff x="205054" y="2679036"/>
            <a:chExt cx="1713209" cy="582368"/>
          </a:xfrm>
        </p:grpSpPr>
        <p:sp>
          <p:nvSpPr>
            <p:cNvPr id="52" name="Arc 51"/>
            <p:cNvSpPr/>
            <p:nvPr/>
          </p:nvSpPr>
          <p:spPr>
            <a:xfrm>
              <a:off x="205054" y="2679036"/>
              <a:ext cx="1713209" cy="357205"/>
            </a:xfrm>
            <a:prstGeom prst="arc">
              <a:avLst>
                <a:gd name="adj1" fmla="val 16200000"/>
                <a:gd name="adj2" fmla="val 215178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>
              <a:off x="205054" y="2904199"/>
              <a:ext cx="1713209" cy="357205"/>
            </a:xfrm>
            <a:prstGeom prst="arc">
              <a:avLst>
                <a:gd name="adj1" fmla="val 62041"/>
                <a:gd name="adj2" fmla="val 503041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 rot="10800000">
            <a:off x="2725266" y="2864252"/>
            <a:ext cx="1918266" cy="965782"/>
            <a:chOff x="205054" y="2679036"/>
            <a:chExt cx="1713209" cy="582368"/>
          </a:xfrm>
        </p:grpSpPr>
        <p:sp>
          <p:nvSpPr>
            <p:cNvPr id="59" name="Arc 58"/>
            <p:cNvSpPr/>
            <p:nvPr/>
          </p:nvSpPr>
          <p:spPr>
            <a:xfrm>
              <a:off x="205054" y="2679036"/>
              <a:ext cx="1713209" cy="357205"/>
            </a:xfrm>
            <a:prstGeom prst="arc">
              <a:avLst>
                <a:gd name="adj1" fmla="val 16200000"/>
                <a:gd name="adj2" fmla="val 215178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205054" y="2904199"/>
              <a:ext cx="1713209" cy="357205"/>
            </a:xfrm>
            <a:prstGeom prst="arc">
              <a:avLst>
                <a:gd name="adj1" fmla="val 62041"/>
                <a:gd name="adj2" fmla="val 503041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5547554" y="3062961"/>
            <a:ext cx="62012" cy="5953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243204" y="2687024"/>
            <a:ext cx="672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endParaRPr lang="en-US" sz="1200" dirty="0"/>
          </a:p>
        </p:txBody>
      </p:sp>
      <p:grpSp>
        <p:nvGrpSpPr>
          <p:cNvPr id="63" name="Group 62"/>
          <p:cNvGrpSpPr/>
          <p:nvPr/>
        </p:nvGrpSpPr>
        <p:grpSpPr>
          <a:xfrm rot="10800000">
            <a:off x="5774672" y="2871124"/>
            <a:ext cx="3022919" cy="965782"/>
            <a:chOff x="205054" y="2679036"/>
            <a:chExt cx="1713209" cy="582368"/>
          </a:xfrm>
        </p:grpSpPr>
        <p:sp>
          <p:nvSpPr>
            <p:cNvPr id="64" name="Arc 63"/>
            <p:cNvSpPr/>
            <p:nvPr/>
          </p:nvSpPr>
          <p:spPr>
            <a:xfrm>
              <a:off x="205054" y="2679036"/>
              <a:ext cx="1713209" cy="357205"/>
            </a:xfrm>
            <a:prstGeom prst="arc">
              <a:avLst>
                <a:gd name="adj1" fmla="val 16200000"/>
                <a:gd name="adj2" fmla="val 23504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205054" y="2904199"/>
              <a:ext cx="1713209" cy="357205"/>
            </a:xfrm>
            <a:prstGeom prst="arc">
              <a:avLst>
                <a:gd name="adj1" fmla="val 62375"/>
                <a:gd name="adj2" fmla="val 503041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8" y="4072888"/>
            <a:ext cx="1853924" cy="1457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657" y="4072888"/>
            <a:ext cx="1861138" cy="1457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717" y="4074281"/>
            <a:ext cx="1850200" cy="1455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882" y="4074780"/>
            <a:ext cx="1853149" cy="14552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6505" y="4073810"/>
            <a:ext cx="426427" cy="12445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7200" y="1583403"/>
            <a:ext cx="822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use PSO in order to </a:t>
            </a:r>
            <a:r>
              <a:rPr lang="en-US" dirty="0" err="1" smtClean="0"/>
              <a:t>optimise</a:t>
            </a:r>
            <a:r>
              <a:rPr lang="en-US" dirty="0" smtClean="0"/>
              <a:t> the extraction system. As an example we will use as an </a:t>
            </a:r>
            <a:r>
              <a:rPr lang="en-US" dirty="0" err="1" smtClean="0"/>
              <a:t>optimisation</a:t>
            </a:r>
            <a:r>
              <a:rPr lang="en-US" dirty="0" smtClean="0"/>
              <a:t> criterion the highest intensity obtain for a maximum divergence of 0.8°. There will be some physical constraints (inside the bunker max. 10 x 10 cm</a:t>
            </a:r>
            <a:r>
              <a:rPr lang="en-US" baseline="30000" dirty="0" smtClean="0"/>
              <a:t>2</a:t>
            </a:r>
            <a:r>
              <a:rPr lang="en-US" dirty="0" smtClean="0"/>
              <a:t>, maximum end aperture 20 x 20 cm</a:t>
            </a:r>
            <a:r>
              <a:rPr lang="en-US" baseline="30000" dirty="0" smtClean="0"/>
              <a:t>2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9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extraction: Particle swarm </a:t>
            </a:r>
            <a:r>
              <a:rPr lang="en-US" dirty="0" err="1" smtClean="0"/>
              <a:t>optimisations</a:t>
            </a:r>
            <a:r>
              <a:rPr lang="en-US" dirty="0" smtClean="0"/>
              <a:t> (PSO)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380003" y="3062704"/>
            <a:ext cx="62012" cy="5953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69041" y="2719841"/>
            <a:ext cx="672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endParaRPr lang="en-US" sz="12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939297" y="3115625"/>
            <a:ext cx="1461850" cy="496117"/>
            <a:chOff x="205054" y="2679036"/>
            <a:chExt cx="1713209" cy="582368"/>
          </a:xfrm>
        </p:grpSpPr>
        <p:sp>
          <p:nvSpPr>
            <p:cNvPr id="52" name="Arc 51"/>
            <p:cNvSpPr/>
            <p:nvPr/>
          </p:nvSpPr>
          <p:spPr>
            <a:xfrm>
              <a:off x="205054" y="2679036"/>
              <a:ext cx="1713209" cy="357205"/>
            </a:xfrm>
            <a:prstGeom prst="arc">
              <a:avLst>
                <a:gd name="adj1" fmla="val 16200000"/>
                <a:gd name="adj2" fmla="val 215178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>
              <a:off x="205054" y="2904199"/>
              <a:ext cx="1713209" cy="357205"/>
            </a:xfrm>
            <a:prstGeom prst="arc">
              <a:avLst>
                <a:gd name="adj1" fmla="val 62041"/>
                <a:gd name="adj2" fmla="val 503041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 rot="10800000">
            <a:off x="2725266" y="2864252"/>
            <a:ext cx="1918266" cy="965782"/>
            <a:chOff x="205054" y="2679036"/>
            <a:chExt cx="1713209" cy="582368"/>
          </a:xfrm>
        </p:grpSpPr>
        <p:sp>
          <p:nvSpPr>
            <p:cNvPr id="59" name="Arc 58"/>
            <p:cNvSpPr/>
            <p:nvPr/>
          </p:nvSpPr>
          <p:spPr>
            <a:xfrm>
              <a:off x="205054" y="2679036"/>
              <a:ext cx="1713209" cy="357205"/>
            </a:xfrm>
            <a:prstGeom prst="arc">
              <a:avLst>
                <a:gd name="adj1" fmla="val 16200000"/>
                <a:gd name="adj2" fmla="val 215178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205054" y="2904199"/>
              <a:ext cx="1713209" cy="357205"/>
            </a:xfrm>
            <a:prstGeom prst="arc">
              <a:avLst>
                <a:gd name="adj1" fmla="val 62041"/>
                <a:gd name="adj2" fmla="val 503041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5547554" y="3062961"/>
            <a:ext cx="62012" cy="5953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243204" y="2687024"/>
            <a:ext cx="672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endParaRPr lang="en-US" sz="1200" dirty="0"/>
          </a:p>
        </p:txBody>
      </p:sp>
      <p:grpSp>
        <p:nvGrpSpPr>
          <p:cNvPr id="63" name="Group 62"/>
          <p:cNvGrpSpPr/>
          <p:nvPr/>
        </p:nvGrpSpPr>
        <p:grpSpPr>
          <a:xfrm rot="10800000">
            <a:off x="5774672" y="2871124"/>
            <a:ext cx="3022919" cy="965782"/>
            <a:chOff x="205054" y="2679036"/>
            <a:chExt cx="1713209" cy="582368"/>
          </a:xfrm>
        </p:grpSpPr>
        <p:sp>
          <p:nvSpPr>
            <p:cNvPr id="64" name="Arc 63"/>
            <p:cNvSpPr/>
            <p:nvPr/>
          </p:nvSpPr>
          <p:spPr>
            <a:xfrm>
              <a:off x="205054" y="2679036"/>
              <a:ext cx="1713209" cy="357205"/>
            </a:xfrm>
            <a:prstGeom prst="arc">
              <a:avLst>
                <a:gd name="adj1" fmla="val 16200000"/>
                <a:gd name="adj2" fmla="val 23504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205054" y="2904199"/>
              <a:ext cx="1713209" cy="357205"/>
            </a:xfrm>
            <a:prstGeom prst="arc">
              <a:avLst>
                <a:gd name="adj1" fmla="val 62375"/>
                <a:gd name="adj2" fmla="val 503041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10" y="3943923"/>
            <a:ext cx="3718533" cy="257671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44569" y="4096968"/>
            <a:ext cx="4364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focus-defocus system gives a better performance for long wavelengths while a defocus system gives a better performance for short wavelengths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1583403"/>
            <a:ext cx="822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use PSO in order to </a:t>
            </a:r>
            <a:r>
              <a:rPr lang="en-US" dirty="0" err="1" smtClean="0"/>
              <a:t>optimise</a:t>
            </a:r>
            <a:r>
              <a:rPr lang="en-US" dirty="0" smtClean="0"/>
              <a:t> the extraction system. As an example we will use as an </a:t>
            </a:r>
            <a:r>
              <a:rPr lang="en-US" dirty="0" err="1" smtClean="0"/>
              <a:t>optimisation</a:t>
            </a:r>
            <a:r>
              <a:rPr lang="en-US" dirty="0" smtClean="0"/>
              <a:t> criterion the highest intensity obtain for a maximum divergence of 0.8°. There will be some physical constraints (inside the bunker max. 10 x 10 cm</a:t>
            </a:r>
            <a:r>
              <a:rPr lang="en-US" baseline="30000" dirty="0" smtClean="0"/>
              <a:t>2</a:t>
            </a:r>
            <a:r>
              <a:rPr lang="en-US" dirty="0" smtClean="0"/>
              <a:t>, maximum end aperture 20 x 20 cm</a:t>
            </a:r>
            <a:r>
              <a:rPr lang="en-US" baseline="30000" dirty="0" smtClean="0"/>
              <a:t>2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system: Properties of elliptic focusing guides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211" y="2356133"/>
            <a:ext cx="5539200" cy="3925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569819"/>
            <a:ext cx="822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possible to have a low divergence and uniform beam from the extraction system. From there, we need to study the properties of elliptic focusing guides.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system: Properties of elliptic focusing guides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69819"/>
            <a:ext cx="822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optimal focusing guide will depend in several factors: sample size and distance, operating wavelength range and beam characteristics.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If we only take into account the effects of geometry and there is no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>
                <a:cs typeface="Symbol" charset="2"/>
              </a:rPr>
              <a:t> dependence in the divergence, a point source approach can be taken: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408" t="11575" b="-11575"/>
          <a:stretch/>
        </p:blipFill>
        <p:spPr>
          <a:xfrm>
            <a:off x="2235777" y="4774208"/>
            <a:ext cx="4024220" cy="2083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612" y="2735798"/>
            <a:ext cx="5753100" cy="165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1885201" y="5490369"/>
            <a:ext cx="5460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Geneva"/>
                <a:cs typeface="Geneva"/>
              </a:rPr>
              <a:t>z (cm.)</a:t>
            </a:r>
            <a:endParaRPr lang="en-US" sz="800" dirty="0">
              <a:latin typeface="Geneva"/>
              <a:cs typeface="Genev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506" y="5172854"/>
            <a:ext cx="17769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Symbol" charset="2"/>
                <a:cs typeface="Symbol" charset="2"/>
              </a:rPr>
              <a:t>a</a:t>
            </a:r>
            <a:r>
              <a:rPr lang="en-US" sz="1600" i="1" baseline="-25000" dirty="0" err="1" smtClean="0">
                <a:cs typeface="Symbol" charset="2"/>
              </a:rPr>
              <a:t>max</a:t>
            </a:r>
            <a:r>
              <a:rPr lang="en-US" sz="1600" i="1" dirty="0" smtClean="0">
                <a:cs typeface="Symbol" charset="2"/>
              </a:rPr>
              <a:t>=0.6°</a:t>
            </a:r>
          </a:p>
          <a:p>
            <a:r>
              <a:rPr lang="en-US" sz="1600" dirty="0" smtClean="0">
                <a:cs typeface="Symbol" charset="2"/>
              </a:rPr>
              <a:t>1 x 1 cm</a:t>
            </a:r>
            <a:r>
              <a:rPr lang="en-US" sz="1600" baseline="30000" dirty="0" smtClean="0">
                <a:cs typeface="Symbol" charset="2"/>
              </a:rPr>
              <a:t>2</a:t>
            </a:r>
            <a:r>
              <a:rPr lang="en-US" sz="1600" dirty="0" smtClean="0">
                <a:cs typeface="Symbol" charset="2"/>
              </a:rPr>
              <a:t> sample</a:t>
            </a:r>
          </a:p>
          <a:p>
            <a:r>
              <a:rPr lang="en-US" sz="1600" i="1" dirty="0" smtClean="0">
                <a:cs typeface="Symbol" charset="2"/>
              </a:rPr>
              <a:t>D = 50 cm</a:t>
            </a:r>
            <a:r>
              <a:rPr lang="en-US" i="1" dirty="0" smtClean="0">
                <a:cs typeface="Symbol" charset="2"/>
              </a:rPr>
              <a:t>. </a:t>
            </a:r>
            <a:endParaRPr lang="en-US" i="1" dirty="0"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8533" y="4471675"/>
            <a:ext cx="156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Point source</a:t>
            </a:r>
            <a:endParaRPr lang="en-US" dirty="0">
              <a:latin typeface="Geneva"/>
              <a:cs typeface="Genev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8573" y="4452087"/>
            <a:ext cx="85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PSO 1</a:t>
            </a:r>
            <a:endParaRPr lang="en-US" dirty="0">
              <a:latin typeface="Geneva"/>
              <a:cs typeface="Genev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8713" y="4672464"/>
            <a:ext cx="285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parameters of the guide will be pretty similar in both cases.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9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system: Properties of elliptic focusing guides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02" y="2921608"/>
            <a:ext cx="2607787" cy="1305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147"/>
          <a:stretch/>
        </p:blipFill>
        <p:spPr>
          <a:xfrm>
            <a:off x="1955035" y="4749495"/>
            <a:ext cx="4839674" cy="1858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69819"/>
            <a:ext cx="8229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Considering a more realistic system changes the parameters of the </a:t>
            </a:r>
            <a:r>
              <a:rPr lang="en-US" dirty="0" err="1" smtClean="0"/>
              <a:t>optimised</a:t>
            </a:r>
            <a:r>
              <a:rPr lang="en-US" dirty="0" smtClean="0"/>
              <a:t> guide comparing with the former one. However, they will be between two </a:t>
            </a:r>
            <a:r>
              <a:rPr lang="en-US" dirty="0" err="1" smtClean="0"/>
              <a:t>recognisable</a:t>
            </a:r>
            <a:r>
              <a:rPr lang="en-US" dirty="0" smtClean="0"/>
              <a:t> limits (Point source and zigzag limit)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6862" y="4379320"/>
            <a:ext cx="85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PSO 1</a:t>
            </a:r>
            <a:endParaRPr lang="en-US" dirty="0">
              <a:latin typeface="Geneva"/>
              <a:cs typeface="Genev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9172" y="4379577"/>
            <a:ext cx="85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PSO 2</a:t>
            </a:r>
            <a:endParaRPr lang="en-US" dirty="0">
              <a:latin typeface="Geneva"/>
              <a:cs typeface="Genev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363" y="2659706"/>
            <a:ext cx="1489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eneva"/>
                <a:cs typeface="Geneva"/>
              </a:rPr>
              <a:t>Incoming beam</a:t>
            </a:r>
            <a:endParaRPr lang="en-US" sz="1400" dirty="0">
              <a:latin typeface="Geneva"/>
              <a:cs typeface="Genev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1629" y="2965820"/>
            <a:ext cx="4715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only change in parameters is the length: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PSO 1: </a:t>
            </a:r>
            <a:r>
              <a:rPr lang="en-US" i="1" dirty="0" smtClean="0"/>
              <a:t>L = 4.10 m.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PSO 2: </a:t>
            </a:r>
            <a:r>
              <a:rPr lang="en-US" i="1" dirty="0" smtClean="0"/>
              <a:t>L= 5.10 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5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working on simple ballistic guide concept.</a:t>
            </a:r>
          </a:p>
          <a:p>
            <a:r>
              <a:rPr lang="en-US" dirty="0" smtClean="0"/>
              <a:t>Work on double ballistic guide concept</a:t>
            </a:r>
          </a:p>
          <a:p>
            <a:r>
              <a:rPr lang="en-US" dirty="0" smtClean="0"/>
              <a:t>Methods to go out of the line of sight (especially in short instruments): Double mirror, multichannel bender,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4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 need to establish guidelines to design guides depending on the instrument requirements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The main objective is to have highest performance and reliability at lowest COST (building materials, maintenance, ...) </a:t>
            </a:r>
            <a:endParaRPr lang="en-US" sz="2800" dirty="0" smtClean="0"/>
          </a:p>
          <a:p>
            <a:r>
              <a:rPr lang="en-US" sz="2800" dirty="0" smtClean="0"/>
              <a:t>Long instruments will be a significant part of the instrument suite of ESS and we need to find guidelines to design them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4710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transport at long distances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99" y="1466215"/>
            <a:ext cx="7194995" cy="197531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3532909"/>
            <a:ext cx="8229600" cy="2593254"/>
          </a:xfrm>
        </p:spPr>
        <p:txBody>
          <a:bodyPr/>
          <a:lstStyle/>
          <a:p>
            <a:r>
              <a:rPr lang="en-US" sz="2000" dirty="0" smtClean="0"/>
              <a:t>A ballistic guide concept is a low cost alternative to elliptic guides and leads to standardization (the guide sections of straight part can be easily exchangeable between instruments).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Beam extraction: It should extract us much of the beam as possible and convert it in a way to make it easily transported whilst </a:t>
            </a:r>
            <a:r>
              <a:rPr lang="en-US" sz="1600" dirty="0" err="1" smtClean="0"/>
              <a:t>minimising</a:t>
            </a:r>
            <a:r>
              <a:rPr lang="en-US" sz="1600" dirty="0" smtClean="0"/>
              <a:t> unwanted neutrons.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Straight part: it should transport the beam and filter the unwanted radiation.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Focusing part: It should focus the beam into the sample following the flux and resolution needs of the sample.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936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extraction: Phase space transformation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96" r="3966"/>
          <a:stretch/>
        </p:blipFill>
        <p:spPr>
          <a:xfrm>
            <a:off x="3888997" y="2781125"/>
            <a:ext cx="1492459" cy="5932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7200" y="1569819"/>
            <a:ext cx="822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focus-defocus system can be used for beam extraction or optical elements in instruments, like in SANS.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802" y="2929530"/>
            <a:ext cx="45719" cy="2798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64889" y="2850696"/>
            <a:ext cx="53928" cy="43766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>
            <a:off x="1242662" y="2929530"/>
            <a:ext cx="2668494" cy="366643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11156" y="2815527"/>
            <a:ext cx="1465384" cy="492369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" idx="2"/>
          </p:cNvCxnSpPr>
          <p:nvPr/>
        </p:nvCxnSpPr>
        <p:spPr>
          <a:xfrm flipV="1">
            <a:off x="1242662" y="2831158"/>
            <a:ext cx="2668494" cy="378221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911156" y="2831158"/>
            <a:ext cx="1469292" cy="468923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65277" y="2816207"/>
            <a:ext cx="1836156" cy="25332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377000" y="3061711"/>
            <a:ext cx="1824433" cy="25317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221749" y="2631865"/>
            <a:ext cx="45719" cy="859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217530" y="30481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621005" y="303867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180055" y="30481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31932" y="2657892"/>
            <a:ext cx="672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5281871" y="2530447"/>
            <a:ext cx="706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Sample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6860434" y="2264952"/>
            <a:ext cx="766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Detector</a:t>
            </a:r>
            <a:endParaRPr lang="en-US" sz="12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/>
          <a:srcRect l="25398" t="24101" r="28583" b="24109"/>
          <a:stretch/>
        </p:blipFill>
        <p:spPr>
          <a:xfrm>
            <a:off x="6916978" y="3539461"/>
            <a:ext cx="631425" cy="71811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/>
          <a:srcRect l="27013" t="26306" r="28804" b="28128"/>
          <a:stretch/>
        </p:blipFill>
        <p:spPr>
          <a:xfrm>
            <a:off x="5273839" y="3403128"/>
            <a:ext cx="631426" cy="65573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5"/>
          <a:srcRect l="24018" t="25613" r="27497" b="22921"/>
          <a:stretch/>
        </p:blipFill>
        <p:spPr>
          <a:xfrm>
            <a:off x="4333879" y="3367250"/>
            <a:ext cx="624249" cy="66732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6"/>
          <a:srcRect l="27564" t="28886" r="28448" b="29430"/>
          <a:stretch/>
        </p:blipFill>
        <p:spPr>
          <a:xfrm>
            <a:off x="3573297" y="3424654"/>
            <a:ext cx="533759" cy="51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9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extraction: Phase space transformation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96" r="3966"/>
          <a:stretch/>
        </p:blipFill>
        <p:spPr>
          <a:xfrm>
            <a:off x="3888997" y="2781125"/>
            <a:ext cx="1492459" cy="5932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7200" y="1569819"/>
            <a:ext cx="822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focus-defocus system in a SANS can substitute a refraction lens system in a TOF SANS. This can be applied to the beam extraction system.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12287" y="2929530"/>
            <a:ext cx="45719" cy="2798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64889" y="2850696"/>
            <a:ext cx="53928" cy="43766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>
            <a:off x="1535147" y="2929530"/>
            <a:ext cx="2421095" cy="380167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11156" y="2815527"/>
            <a:ext cx="1465384" cy="492369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" idx="2"/>
          </p:cNvCxnSpPr>
          <p:nvPr/>
        </p:nvCxnSpPr>
        <p:spPr>
          <a:xfrm flipV="1">
            <a:off x="1535147" y="2817091"/>
            <a:ext cx="2382611" cy="392288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911156" y="2831158"/>
            <a:ext cx="1469292" cy="468923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65277" y="2816207"/>
            <a:ext cx="1836156" cy="25332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377000" y="3061711"/>
            <a:ext cx="1824433" cy="25317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221749" y="2631865"/>
            <a:ext cx="45719" cy="859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379167" y="30481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621005" y="303867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180055" y="30481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201326" y="2580922"/>
            <a:ext cx="672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5281871" y="2530447"/>
            <a:ext cx="706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Sample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6860434" y="2264952"/>
            <a:ext cx="766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Detector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665" y="4237953"/>
            <a:ext cx="2795154" cy="2164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660" y="4241030"/>
            <a:ext cx="2780808" cy="2162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3152" y="3871576"/>
            <a:ext cx="110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Entrance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917431" y="3870037"/>
            <a:ext cx="56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958" y="4387658"/>
            <a:ext cx="579084" cy="18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2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121" y="4239200"/>
            <a:ext cx="2785934" cy="2164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extraction: Phase space transformation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96" r="3966"/>
          <a:stretch/>
        </p:blipFill>
        <p:spPr>
          <a:xfrm>
            <a:off x="3888997" y="2781125"/>
            <a:ext cx="1492459" cy="5932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7200" y="1569819"/>
            <a:ext cx="822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focus-defocus system in a SANS can substitute a refraction lens system in a TOF SANS. This can be applied to the beam extraction system.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12287" y="2929530"/>
            <a:ext cx="45719" cy="2798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64889" y="2850696"/>
            <a:ext cx="53928" cy="43766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>
            <a:off x="1558006" y="3069455"/>
            <a:ext cx="2398236" cy="24024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11156" y="2815527"/>
            <a:ext cx="1465384" cy="492369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" idx="3"/>
          </p:cNvCxnSpPr>
          <p:nvPr/>
        </p:nvCxnSpPr>
        <p:spPr>
          <a:xfrm flipV="1">
            <a:off x="1558006" y="2817091"/>
            <a:ext cx="2359752" cy="252364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911156" y="2831158"/>
            <a:ext cx="1469292" cy="468923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56" idx="2"/>
          </p:cNvCxnSpPr>
          <p:nvPr/>
        </p:nvCxnSpPr>
        <p:spPr>
          <a:xfrm>
            <a:off x="5365277" y="2816207"/>
            <a:ext cx="2207325" cy="254848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53" idx="1"/>
          </p:cNvCxnSpPr>
          <p:nvPr/>
        </p:nvCxnSpPr>
        <p:spPr>
          <a:xfrm flipV="1">
            <a:off x="5377000" y="3061711"/>
            <a:ext cx="2214205" cy="25317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591205" y="2631865"/>
            <a:ext cx="45719" cy="859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1540197" y="30481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621005" y="303867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572602" y="30481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201326" y="2580922"/>
            <a:ext cx="672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5281871" y="2530447"/>
            <a:ext cx="706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Sample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7237474" y="2304641"/>
            <a:ext cx="766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Detector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665" y="4237953"/>
            <a:ext cx="2795154" cy="21643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3152" y="3871576"/>
            <a:ext cx="110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Entrance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917431" y="3870037"/>
            <a:ext cx="56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958" y="4387658"/>
            <a:ext cx="579084" cy="18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7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360" y="4236686"/>
            <a:ext cx="2789497" cy="2159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extraction: Phase space transformation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96" r="3966"/>
          <a:stretch/>
        </p:blipFill>
        <p:spPr>
          <a:xfrm>
            <a:off x="3888997" y="2781125"/>
            <a:ext cx="1492459" cy="5932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7200" y="1569819"/>
            <a:ext cx="822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focus-defocus system in a SANS can substitute a refraction lens system in a TOF SANS. This can be applied to the beam extraction system.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12287" y="2929530"/>
            <a:ext cx="45719" cy="2798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64889" y="2850696"/>
            <a:ext cx="53928" cy="43766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>
            <a:off x="1535147" y="3209379"/>
            <a:ext cx="2405701" cy="10801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11156" y="2815527"/>
            <a:ext cx="1465384" cy="492369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" idx="0"/>
          </p:cNvCxnSpPr>
          <p:nvPr/>
        </p:nvCxnSpPr>
        <p:spPr>
          <a:xfrm flipV="1">
            <a:off x="1535147" y="2817091"/>
            <a:ext cx="2382611" cy="112439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911156" y="2831158"/>
            <a:ext cx="1469292" cy="468923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56" idx="2"/>
          </p:cNvCxnSpPr>
          <p:nvPr/>
        </p:nvCxnSpPr>
        <p:spPr>
          <a:xfrm>
            <a:off x="5369627" y="2810173"/>
            <a:ext cx="3268335" cy="26088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56" idx="3"/>
          </p:cNvCxnSpPr>
          <p:nvPr/>
        </p:nvCxnSpPr>
        <p:spPr>
          <a:xfrm flipV="1">
            <a:off x="5369627" y="3087219"/>
            <a:ext cx="3275030" cy="228631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8684176" y="2631865"/>
            <a:ext cx="45719" cy="859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339470" y="30481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621005" y="303867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637962" y="30481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201326" y="2580922"/>
            <a:ext cx="672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5281871" y="2530447"/>
            <a:ext cx="706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Sample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8273291" y="2326714"/>
            <a:ext cx="766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Detector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665" y="4237953"/>
            <a:ext cx="2795154" cy="21643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3152" y="3871576"/>
            <a:ext cx="110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Entrance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917431" y="3870037"/>
            <a:ext cx="56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958" y="4387658"/>
            <a:ext cx="579084" cy="18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3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815" y="4238513"/>
            <a:ext cx="2793095" cy="2164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34" y="4242421"/>
            <a:ext cx="2803547" cy="215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extraction: Phase space transformation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1569819"/>
            <a:ext cx="822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focus-defocus system in a SANS can substitute a refraction lens system in a TOF SANS. This can be applied to the beam extraction system.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12287" y="2929530"/>
            <a:ext cx="45719" cy="2798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75780" y="2573197"/>
            <a:ext cx="50994" cy="939316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>
            <a:off x="1535147" y="3209379"/>
            <a:ext cx="2405701" cy="10801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11156" y="2573197"/>
            <a:ext cx="1843636" cy="73470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" idx="0"/>
          </p:cNvCxnSpPr>
          <p:nvPr/>
        </p:nvCxnSpPr>
        <p:spPr>
          <a:xfrm flipV="1">
            <a:off x="1535147" y="2817091"/>
            <a:ext cx="2382611" cy="112439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911156" y="2831158"/>
            <a:ext cx="1870094" cy="70781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40050" y="2572037"/>
            <a:ext cx="3268335" cy="26088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53280" y="3298896"/>
            <a:ext cx="3275030" cy="228631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339470" y="30481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501935" y="303867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201326" y="2580922"/>
            <a:ext cx="672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5559689" y="2212932"/>
            <a:ext cx="706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Sample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663152" y="3871576"/>
            <a:ext cx="110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Entrance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917431" y="3870037"/>
            <a:ext cx="56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958" y="4387658"/>
            <a:ext cx="579084" cy="186228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016304" y="2817949"/>
            <a:ext cx="1461850" cy="496117"/>
            <a:chOff x="205054" y="2679036"/>
            <a:chExt cx="1713209" cy="582368"/>
          </a:xfrm>
        </p:grpSpPr>
        <p:sp>
          <p:nvSpPr>
            <p:cNvPr id="30" name="Arc 29"/>
            <p:cNvSpPr/>
            <p:nvPr/>
          </p:nvSpPr>
          <p:spPr>
            <a:xfrm>
              <a:off x="205054" y="2679036"/>
              <a:ext cx="1713209" cy="357205"/>
            </a:xfrm>
            <a:prstGeom prst="arc">
              <a:avLst>
                <a:gd name="adj1" fmla="val 16200000"/>
                <a:gd name="adj2" fmla="val 215178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>
              <a:off x="205054" y="2904199"/>
              <a:ext cx="1713209" cy="357205"/>
            </a:xfrm>
            <a:prstGeom prst="arc">
              <a:avLst>
                <a:gd name="adj1" fmla="val 62041"/>
                <a:gd name="adj2" fmla="val 503041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 rot="10800000">
            <a:off x="4802273" y="2566576"/>
            <a:ext cx="1918266" cy="965782"/>
            <a:chOff x="205054" y="2679036"/>
            <a:chExt cx="1713209" cy="582368"/>
          </a:xfrm>
        </p:grpSpPr>
        <p:sp>
          <p:nvSpPr>
            <p:cNvPr id="33" name="Arc 32"/>
            <p:cNvSpPr/>
            <p:nvPr/>
          </p:nvSpPr>
          <p:spPr>
            <a:xfrm>
              <a:off x="205054" y="2679036"/>
              <a:ext cx="1713209" cy="357205"/>
            </a:xfrm>
            <a:prstGeom prst="arc">
              <a:avLst>
                <a:gd name="adj1" fmla="val 16200000"/>
                <a:gd name="adj2" fmla="val 2151783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>
              <a:off x="205054" y="2904199"/>
              <a:ext cx="1713209" cy="357205"/>
            </a:xfrm>
            <a:prstGeom prst="arc">
              <a:avLst>
                <a:gd name="adj1" fmla="val 62041"/>
                <a:gd name="adj2" fmla="val 503041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390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extraction: Particle swarm </a:t>
            </a:r>
            <a:r>
              <a:rPr lang="en-US" dirty="0" err="1" smtClean="0"/>
              <a:t>optimisations</a:t>
            </a:r>
            <a:r>
              <a:rPr lang="en-US" dirty="0" smtClean="0"/>
              <a:t> (PSO)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57200" y="1583403"/>
            <a:ext cx="822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use PSO in order to </a:t>
            </a:r>
            <a:r>
              <a:rPr lang="en-US" dirty="0" err="1" smtClean="0"/>
              <a:t>optimise</a:t>
            </a:r>
            <a:r>
              <a:rPr lang="en-US" dirty="0" smtClean="0"/>
              <a:t> the extraction system. As an example we will use as an </a:t>
            </a:r>
            <a:r>
              <a:rPr lang="en-US" dirty="0" err="1" smtClean="0"/>
              <a:t>optimisation</a:t>
            </a:r>
            <a:r>
              <a:rPr lang="en-US" dirty="0" smtClean="0"/>
              <a:t> criterion the highest intensity obtain for a maximum divergence of 0.8°. There will be some physical constraints (inside the bunker max. 10 x 10 cm</a:t>
            </a:r>
            <a:r>
              <a:rPr lang="en-US" baseline="30000" dirty="0" smtClean="0"/>
              <a:t>2</a:t>
            </a:r>
            <a:r>
              <a:rPr lang="en-US" dirty="0" smtClean="0"/>
              <a:t>, maximum end aperture 20 x 20 cm</a:t>
            </a:r>
            <a:r>
              <a:rPr lang="en-US" baseline="30000" dirty="0" smtClean="0"/>
              <a:t>2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130609" y="3200802"/>
            <a:ext cx="62012" cy="5953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32426" y="2862494"/>
            <a:ext cx="672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endParaRPr lang="en-US" sz="1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937041" y="3248692"/>
            <a:ext cx="1080905" cy="496117"/>
            <a:chOff x="439284" y="4140606"/>
            <a:chExt cx="1461850" cy="496117"/>
          </a:xfrm>
        </p:grpSpPr>
        <p:sp>
          <p:nvSpPr>
            <p:cNvPr id="52" name="Arc 51"/>
            <p:cNvSpPr/>
            <p:nvPr/>
          </p:nvSpPr>
          <p:spPr>
            <a:xfrm>
              <a:off x="439284" y="4140606"/>
              <a:ext cx="1461850" cy="304302"/>
            </a:xfrm>
            <a:prstGeom prst="arc">
              <a:avLst>
                <a:gd name="adj1" fmla="val 16200000"/>
                <a:gd name="adj2" fmla="val 21517837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>
              <a:off x="439284" y="4332421"/>
              <a:ext cx="1461850" cy="304302"/>
            </a:xfrm>
            <a:prstGeom prst="arc">
              <a:avLst>
                <a:gd name="adj1" fmla="val 62041"/>
                <a:gd name="adj2" fmla="val 535155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Arc 58"/>
          <p:cNvSpPr/>
          <p:nvPr/>
        </p:nvSpPr>
        <p:spPr>
          <a:xfrm rot="10800000">
            <a:off x="2110698" y="3424716"/>
            <a:ext cx="4355730" cy="376751"/>
          </a:xfrm>
          <a:prstGeom prst="arc">
            <a:avLst>
              <a:gd name="adj1" fmla="val 16200000"/>
              <a:gd name="adj2" fmla="val 21547834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10800000">
            <a:off x="2110698" y="3121047"/>
            <a:ext cx="4355730" cy="403543"/>
          </a:xfrm>
          <a:prstGeom prst="arc">
            <a:avLst>
              <a:gd name="adj1" fmla="val 57491"/>
              <a:gd name="adj2" fmla="val 533291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130278" y="4606823"/>
            <a:ext cx="62012" cy="5953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858103" y="4265581"/>
            <a:ext cx="672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endParaRPr lang="en-US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202027" y="4486136"/>
            <a:ext cx="9693734" cy="802022"/>
            <a:chOff x="896406" y="5403019"/>
            <a:chExt cx="9693734" cy="802022"/>
          </a:xfrm>
        </p:grpSpPr>
        <p:sp>
          <p:nvSpPr>
            <p:cNvPr id="64" name="Arc 63"/>
            <p:cNvSpPr/>
            <p:nvPr/>
          </p:nvSpPr>
          <p:spPr>
            <a:xfrm rot="10800000">
              <a:off x="912866" y="5612663"/>
              <a:ext cx="9677274" cy="592378"/>
            </a:xfrm>
            <a:prstGeom prst="arc">
              <a:avLst>
                <a:gd name="adj1" fmla="val 16200000"/>
                <a:gd name="adj2" fmla="val 21539995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 rot="10800000">
              <a:off x="896406" y="5403019"/>
              <a:ext cx="9677274" cy="592378"/>
            </a:xfrm>
            <a:prstGeom prst="arc">
              <a:avLst>
                <a:gd name="adj1" fmla="val 62375"/>
                <a:gd name="adj2" fmla="val 5377205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V="1">
            <a:off x="1132459" y="5393002"/>
            <a:ext cx="5043322" cy="734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134192" y="3879983"/>
            <a:ext cx="3188261" cy="492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97472" y="3945368"/>
            <a:ext cx="696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≈ 20 m.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3262987" y="5428957"/>
            <a:ext cx="696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≈ 35 m.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337937" y="5749752"/>
            <a:ext cx="85726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focus-defocus system needs a shorter set-up to have the optimal conditions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414080" y="3314483"/>
            <a:ext cx="455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Focus-defocus system (eye-of-the-needle)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182874" y="4750530"/>
            <a:ext cx="182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Defocus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1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Standard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Standard Presentation.potx</Template>
  <TotalTime>28393</TotalTime>
  <Words>875</Words>
  <Application>Microsoft Macintosh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ESS Standard Presentation</vt:lpstr>
      <vt:lpstr>2_Office Theme</vt:lpstr>
      <vt:lpstr>1_Office Theme</vt:lpstr>
      <vt:lpstr>Latest developments on beamline geometry</vt:lpstr>
      <vt:lpstr>Introduction</vt:lpstr>
      <vt:lpstr>Neutron transport at long distances</vt:lpstr>
      <vt:lpstr>Beam extraction: Phase space transformation</vt:lpstr>
      <vt:lpstr>Beam extraction: Phase space transformation</vt:lpstr>
      <vt:lpstr>Beam extraction: Phase space transformation</vt:lpstr>
      <vt:lpstr>Beam extraction: Phase space transformation</vt:lpstr>
      <vt:lpstr>Beam extraction: Phase space transformation</vt:lpstr>
      <vt:lpstr>Beam extraction: Particle swarm optimisations (PSO)</vt:lpstr>
      <vt:lpstr>Beam extraction: Particle swarm optimisations (PSO)</vt:lpstr>
      <vt:lpstr>Beam extraction: Particle swarm optimisations (PSO)</vt:lpstr>
      <vt:lpstr>Focusing system: Properties of elliptic focusing guides</vt:lpstr>
      <vt:lpstr>Focusing system: Properties of elliptic focusing guides</vt:lpstr>
      <vt:lpstr>Focusing system: Properties of elliptic focusing guides</vt:lpstr>
      <vt:lpstr>Future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ESS User</dc:creator>
  <cp:lastModifiedBy>ESS User</cp:lastModifiedBy>
  <cp:revision>589</cp:revision>
  <cp:lastPrinted>2011-06-25T10:40:32Z</cp:lastPrinted>
  <dcterms:created xsi:type="dcterms:W3CDTF">2011-05-29T15:23:34Z</dcterms:created>
  <dcterms:modified xsi:type="dcterms:W3CDTF">2014-01-23T13:43:38Z</dcterms:modified>
</cp:coreProperties>
</file>