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A6593-3B10-5C45-8D9E-E06CF8D800FD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983F3-1128-D647-AF8E-468664D53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6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dirty="0" smtClean="0">
              <a:latin typeface="Times" pitchFamily="18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Times" pitchFamily="18" charset="0"/>
                <a:ea typeface="ヒラギノ角ゴ Pro W3" pitchFamily="1" charset="-128"/>
              </a:rPr>
              <a:t>Profiles are eroded with a precision</a:t>
            </a:r>
            <a:r>
              <a:rPr lang="en-US" baseline="0" dirty="0" smtClean="0">
                <a:latin typeface="Times" pitchFamily="18" charset="0"/>
                <a:ea typeface="ヒラギノ角ゴ Pro W3" pitchFamily="1" charset="-128"/>
              </a:rPr>
              <a:t> of 1-2 mum. Turning machine …</a:t>
            </a:r>
            <a:endParaRPr lang="en-US" dirty="0" smtClean="0">
              <a:latin typeface="Times" pitchFamily="18" charset="0"/>
              <a:ea typeface="ヒラギノ角ゴ Pro W3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1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6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de-DE">
              <a:latin typeface="Times" pitchFamily="18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 algn="ctr">
            <a:solidFill>
              <a:srgbClr val="B3D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de-DE">
              <a:latin typeface="Times" pitchFamily="18" charset="0"/>
            </a:endParaRPr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de-DE">
              <a:latin typeface="Times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" charset="-128"/>
              </a:defRPr>
            </a:lvl9pPr>
          </a:lstStyle>
          <a:p>
            <a:pPr algn="r" eaLnBrk="1" hangingPunct="1">
              <a:defRPr/>
            </a:pPr>
            <a:r>
              <a:rPr lang="de-DE" b="1" smtClean="0">
                <a:solidFill>
                  <a:srgbClr val="606060"/>
                </a:solidFill>
                <a:latin typeface="Arial Narrow" pitchFamily="34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C48AD6-FD19-4710-93A7-ACC5DAF02E38}" type="datetime1">
              <a:rPr lang="de-DE"/>
              <a:pPr>
                <a:defRPr/>
              </a:pPr>
              <a:t>23.01.14</a:t>
            </a:fld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  <p:extLst>
      <p:ext uri="{BB962C8B-B14F-4D97-AF65-F5344CB8AC3E}">
        <p14:creationId xmlns:p14="http://schemas.microsoft.com/office/powerpoint/2010/main" val="68425234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D86022-FF98-4BBB-BA56-325EC6F9A6D6}" type="datetime1">
              <a:rPr lang="de-DE"/>
              <a:pPr>
                <a:defRPr/>
              </a:pPr>
              <a:t>23.01.14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Seite </a:t>
            </a:r>
            <a:fld id="{417E00DB-770C-46AA-800C-6CF9082488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774230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84188" y="6661150"/>
            <a:ext cx="914400" cy="196850"/>
          </a:xfrm>
        </p:spPr>
        <p:txBody>
          <a:bodyPr lIns="0" tIns="0" rIns="0" bIns="0"/>
          <a:lstStyle>
            <a:lvl1pPr>
              <a:defRPr sz="800">
                <a:latin typeface="Arial Narrow" charset="0"/>
              </a:defRPr>
            </a:lvl1pPr>
          </a:lstStyle>
          <a:p>
            <a:pPr>
              <a:defRPr/>
            </a:pPr>
            <a:fld id="{8C6354ED-79A4-C64F-905B-3BEF9EBD671D}" type="datetime1">
              <a:rPr lang="de-DE"/>
              <a:pPr>
                <a:defRPr/>
              </a:pPr>
              <a:t>23.01.14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00" y="6661150"/>
            <a:ext cx="381000" cy="196850"/>
          </a:xfrm>
        </p:spPr>
        <p:txBody>
          <a:bodyPr/>
          <a:lstStyle>
            <a:lvl1pPr>
              <a:defRPr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5003B406-B413-F54A-984E-C0F621B9D2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94782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8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8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0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3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6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74E78-6C9F-0B46-92F0-FC1FCD457F4E}" type="datetimeFigureOut">
              <a:rPr lang="en-US" smtClean="0"/>
              <a:t>23.01.14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846BE-91CA-BC43-8031-A453339D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2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localhost/Users/Filges/Documents/ESS-ICON4/pptIKON4_uwe/IKON4_uwe.ppt_media/L1L2_scan-1.mov" TargetMode="External"/><Relationship Id="rId4" Type="http://schemas.openxmlformats.org/officeDocument/2006/relationships/video" Target="file://localhost/Users/Filges/Documents/ESS-ICON4/pptIKON4_uwe/IKON4_uwe.ppt_media/L1L2_scan-1.mov" TargetMode="External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jpg"/><Relationship Id="rId9" Type="http://schemas.openxmlformats.org/officeDocument/2006/relationships/image" Target="../media/image46.jpg"/><Relationship Id="rId1" Type="http://schemas.microsoft.com/office/2007/relationships/media" Target="file://localhost/Users/Filges/Documents/ESS-ICON4/pptIKON4_uwe/IKON4_uwe.ppt_media/boa2012n006671-2.mov" TargetMode="External"/><Relationship Id="rId2" Type="http://schemas.openxmlformats.org/officeDocument/2006/relationships/video" Target="file://localhost/Users/Filges/Documents/ESS-ICON4/pptIKON4_uwe/IKON4_uwe.ppt_media/boa2012n006671-2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wmf"/><Relationship Id="rId5" Type="http://schemas.openxmlformats.org/officeDocument/2006/relationships/image" Target="../media/image17.gif"/><Relationship Id="rId6" Type="http://schemas.openxmlformats.org/officeDocument/2006/relationships/image" Target="../media/image18.jpe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4.w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fld id="{E1441DA4-BE78-40BF-A3A5-DF74D9FCC386}" type="datetime4">
              <a:rPr lang="de-DE" sz="800"/>
              <a:pPr/>
              <a:t>January 23, 2014</a:t>
            </a:fld>
            <a:endParaRPr lang="de-DE" sz="800"/>
          </a:p>
        </p:txBody>
      </p:sp>
      <p:sp>
        <p:nvSpPr>
          <p:cNvPr id="717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r>
              <a:rPr lang="de-DE" sz="800" smtClean="0"/>
              <a:t>PSI,</a:t>
            </a:r>
          </a:p>
        </p:txBody>
      </p:sp>
      <p:sp>
        <p:nvSpPr>
          <p:cNvPr id="7172" name="Datumsplatzhalter 3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4E5202BD-B252-451C-8354-392467F2A0DC}" type="datetime4">
              <a:rPr lang="de-DE" sz="800"/>
              <a:pPr>
                <a:spcBef>
                  <a:spcPct val="0"/>
                </a:spcBef>
              </a:pPr>
              <a:t>January 23, 2014</a:t>
            </a:fld>
            <a:endParaRPr lang="de-DE" sz="800"/>
          </a:p>
        </p:txBody>
      </p:sp>
      <p:sp>
        <p:nvSpPr>
          <p:cNvPr id="7173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algn="r">
              <a:spcBef>
                <a:spcPct val="0"/>
              </a:spcBef>
            </a:pPr>
            <a:r>
              <a:rPr lang="de-DE" sz="800"/>
              <a:t>PSI,</a:t>
            </a:r>
          </a:p>
        </p:txBody>
      </p:sp>
      <p:sp>
        <p:nvSpPr>
          <p:cNvPr id="7174" name="Titel 3"/>
          <p:cNvSpPr>
            <a:spLocks noGrp="1"/>
          </p:cNvSpPr>
          <p:nvPr>
            <p:ph type="ctrTitle"/>
          </p:nvPr>
        </p:nvSpPr>
        <p:spPr>
          <a:xfrm>
            <a:off x="1905000" y="5435985"/>
            <a:ext cx="6915150" cy="360363"/>
          </a:xfrm>
        </p:spPr>
        <p:txBody>
          <a:bodyPr>
            <a:normAutofit fontScale="90000"/>
          </a:bodyPr>
          <a:lstStyle/>
          <a:p>
            <a:r>
              <a:rPr lang="de-DE" sz="2300" dirty="0" smtClean="0">
                <a:latin typeface="Arial Narrow" pitchFamily="34" charset="0"/>
                <a:ea typeface="ヒラギノ角ゴ Pro W3" pitchFamily="1" charset="-128"/>
                <a:cs typeface="Arial" charset="0"/>
              </a:rPr>
              <a:t>Paul Scherrer Institut</a:t>
            </a:r>
          </a:p>
        </p:txBody>
      </p:sp>
      <p:sp>
        <p:nvSpPr>
          <p:cNvPr id="7175" name="Untertitel 4"/>
          <p:cNvSpPr>
            <a:spLocks/>
          </p:cNvSpPr>
          <p:nvPr/>
        </p:nvSpPr>
        <p:spPr bwMode="auto">
          <a:xfrm>
            <a:off x="1809750" y="4364237"/>
            <a:ext cx="7010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 smtClean="0">
                <a:latin typeface="Arial" charset="0"/>
              </a:rPr>
              <a:t>Swiss-ESS Collaboration on Neutron Optics and Background Investigations</a:t>
            </a:r>
            <a:endParaRPr lang="de-DE" b="1" dirty="0">
              <a:latin typeface="Arial" charset="0"/>
            </a:endParaRPr>
          </a:p>
        </p:txBody>
      </p:sp>
      <p:sp>
        <p:nvSpPr>
          <p:cNvPr id="7176" name="Titel 3"/>
          <p:cNvSpPr>
            <a:spLocks/>
          </p:cNvSpPr>
          <p:nvPr/>
        </p:nvSpPr>
        <p:spPr bwMode="auto">
          <a:xfrm>
            <a:off x="2003310" y="5867785"/>
            <a:ext cx="5317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r>
              <a:rPr lang="de-DE" sz="2300" dirty="0" err="1" smtClean="0">
                <a:cs typeface="Arial" charset="0"/>
              </a:rPr>
              <a:t>U.Filges</a:t>
            </a:r>
            <a:r>
              <a:rPr lang="de-DE" sz="2300" dirty="0" smtClean="0">
                <a:cs typeface="Arial" charset="0"/>
              </a:rPr>
              <a:t>  </a:t>
            </a:r>
            <a:endParaRPr lang="de-DE" sz="23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2900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dschirmfoto 2014-01-20 um 20.5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5" y="3131523"/>
            <a:ext cx="4669137" cy="2236350"/>
          </a:xfrm>
          <a:prstGeom prst="rect">
            <a:avLst/>
          </a:prstGeom>
        </p:spPr>
      </p:pic>
      <p:pic>
        <p:nvPicPr>
          <p:cNvPr id="5" name="Picture 4" descr="2013-09-16 08.54.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3098800"/>
            <a:ext cx="3572933" cy="28617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8685" y="93201"/>
            <a:ext cx="8534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tx1"/>
                </a:solidFill>
                <a:latin typeface="Arial Narrow"/>
                <a:cs typeface="Arial Narrow"/>
              </a:rPr>
              <a:t>Cryo</a:t>
            </a:r>
            <a:r>
              <a:rPr lang="en-US" sz="2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-Lens design</a:t>
            </a:r>
            <a:endParaRPr lang="en-US" sz="24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73868" y="2946400"/>
            <a:ext cx="829734" cy="1303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8708" y="2558530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lens fixed at the Pressure cell anvils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8685" y="863602"/>
            <a:ext cx="76482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Investigation of Si, glass or a composite based </a:t>
            </a:r>
            <a:r>
              <a:rPr lang="en-US" sz="2000" dirty="0" err="1" smtClean="0"/>
              <a:t>cryo</a:t>
            </a:r>
            <a:r>
              <a:rPr lang="en-US" sz="2000" dirty="0" smtClean="0"/>
              <a:t> lens system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Key-point: assembling of the lenses (special device &amp; choice of glow)  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Cryo</a:t>
            </a:r>
            <a:r>
              <a:rPr lang="en-US" sz="2000" dirty="0" smtClean="0"/>
              <a:t>-lens holder (precision under </a:t>
            </a:r>
            <a:r>
              <a:rPr lang="en-US" sz="2000" dirty="0" err="1" smtClean="0"/>
              <a:t>extrem</a:t>
            </a:r>
            <a:r>
              <a:rPr lang="en-US" sz="2000" dirty="0" smtClean="0"/>
              <a:t> conditions (4K, 100 </a:t>
            </a:r>
            <a:r>
              <a:rPr lang="en-US" sz="2000" dirty="0" err="1" smtClean="0"/>
              <a:t>kbar</a:t>
            </a:r>
            <a:r>
              <a:rPr lang="en-US" sz="2000" dirty="0" smtClean="0"/>
              <a:t>) 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00734" y="5404938"/>
            <a:ext cx="5244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neutron lenses of Si and glass </a:t>
            </a:r>
          </a:p>
          <a:p>
            <a:endParaRPr lang="en-US" dirty="0"/>
          </a:p>
          <a:p>
            <a:r>
              <a:rPr lang="en-US" dirty="0" smtClean="0"/>
              <a:t>Length: 90 mm Openings: entrance 6mm; exit 1.5 mm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43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amera_xscan_82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6" y="2174881"/>
            <a:ext cx="31051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697036" y="3987806"/>
            <a:ext cx="0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5236" y="3987806"/>
            <a:ext cx="0" cy="12239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66873" y="4864106"/>
            <a:ext cx="24495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 : Profile at sample position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090611" y="5214944"/>
            <a:ext cx="2968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 : Profile at 9.4 cm behind the exit</a:t>
            </a:r>
          </a:p>
          <a:p>
            <a:pPr eaLnBrk="1" hangingPunct="1"/>
            <a:r>
              <a:rPr lang="en-US" sz="1400"/>
              <a:t>      of the lens  </a:t>
            </a:r>
          </a:p>
        </p:txBody>
      </p: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4745036" y="3640671"/>
            <a:ext cx="381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 : Profile at 9.4 cm behind the exit of the lens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89498" y="4001034"/>
            <a:ext cx="3455988" cy="25209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9498" y="976846"/>
            <a:ext cx="3455988" cy="25193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20" descr="profil_at_befor_foc_a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8" y="4001034"/>
            <a:ext cx="3097213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profil_at_focus_a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6" y="976846"/>
            <a:ext cx="31210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433386" y="1027119"/>
            <a:ext cx="39100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measurement neutron phase space (data are  integrated in horizontal plane) along the neutron flight path (behind the exit of the first neutron lens)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1523" y="1840446"/>
            <a:ext cx="1916113" cy="307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Peak width: &lt; 1.2 mm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586536" y="1121309"/>
            <a:ext cx="0" cy="1943100"/>
          </a:xfrm>
          <a:prstGeom prst="line">
            <a:avLst/>
          </a:prstGeom>
          <a:ln>
            <a:prstDash val="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61161" y="1121309"/>
            <a:ext cx="0" cy="1943100"/>
          </a:xfrm>
          <a:prstGeom prst="line">
            <a:avLst/>
          </a:prstGeom>
          <a:ln>
            <a:prstDash val="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2" descr="Bildschirmfoto 2013-01-22 um 07.24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8" y="976846"/>
            <a:ext cx="9794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4834994" y="650350"/>
            <a:ext cx="3527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A : Profile at sample position (focus point)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703891" y="2650"/>
            <a:ext cx="6793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 </a:t>
            </a:r>
            <a:r>
              <a:rPr lang="en-US" sz="1800" b="1" dirty="0" smtClean="0"/>
              <a:t>   Step1:  </a:t>
            </a:r>
            <a:r>
              <a:rPr lang="en-US" sz="1800" b="1" dirty="0"/>
              <a:t>Adjustment of the </a:t>
            </a:r>
            <a:r>
              <a:rPr lang="en-US" sz="1800" b="1" dirty="0" smtClean="0"/>
              <a:t>first elliptic-shaped neutron lens</a:t>
            </a:r>
            <a:endParaRPr lang="en-US" sz="1800" b="1" dirty="0"/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2661179" y="289987"/>
            <a:ext cx="4739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Goal: characterization of </a:t>
            </a:r>
            <a:r>
              <a:rPr lang="en-US" sz="1800" dirty="0" smtClean="0"/>
              <a:t>the sample </a:t>
            </a:r>
            <a:r>
              <a:rPr lang="en-US" sz="180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285004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579438" y="5010683"/>
            <a:ext cx="2668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 : Profile at 12 cm behind</a:t>
            </a:r>
          </a:p>
          <a:p>
            <a:pPr eaLnBrk="1" hangingPunct="1"/>
            <a:r>
              <a:rPr lang="en-US" sz="1400"/>
              <a:t>     sample position (focal point)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4738688" y="743483"/>
            <a:ext cx="357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 : Profile at 12 cm behind sample position</a:t>
            </a: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370536" y="4237"/>
            <a:ext cx="7450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Step 2: Alignment of the </a:t>
            </a:r>
            <a:r>
              <a:rPr lang="en-US" sz="1800" b="1" dirty="0" err="1"/>
              <a:t>cryo</a:t>
            </a:r>
            <a:r>
              <a:rPr lang="en-US" sz="1800" b="1" dirty="0"/>
              <a:t>-lens (inside pressure cell) </a:t>
            </a:r>
          </a:p>
          <a:p>
            <a:pPr algn="ctr" eaLnBrk="1" hangingPunct="1"/>
            <a:r>
              <a:rPr lang="en-US" sz="1800" b="1" dirty="0"/>
              <a:t>at the focal point (sample position) of the first </a:t>
            </a:r>
            <a:r>
              <a:rPr lang="en-US" sz="1800" b="1" dirty="0" smtClean="0"/>
              <a:t>elliptic-shaped </a:t>
            </a:r>
            <a:r>
              <a:rPr lang="en-US" sz="1800" b="1" dirty="0"/>
              <a:t>lens  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4724400" y="3716870"/>
            <a:ext cx="3587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 : Profile at 17 cm behind sample position</a:t>
            </a:r>
          </a:p>
        </p:txBody>
      </p:sp>
      <p:pic>
        <p:nvPicPr>
          <p:cNvPr id="7" name="Picture 21" descr="camera_xscan_83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646770"/>
            <a:ext cx="3073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090738" y="3805770"/>
            <a:ext cx="0" cy="433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95338" y="3805770"/>
            <a:ext cx="0" cy="1152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1082675" y="4239158"/>
            <a:ext cx="2768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 : Profile at 17 cm behind</a:t>
            </a:r>
          </a:p>
          <a:p>
            <a:pPr eaLnBrk="1" hangingPunct="1"/>
            <a:r>
              <a:rPr lang="en-US" sz="1400"/>
              <a:t>      sample position  (focal point)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7900" y="4001034"/>
            <a:ext cx="3455988" cy="25209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87900" y="1027645"/>
            <a:ext cx="3455988" cy="25193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39" descr="profil_at_3000_cLP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60983"/>
            <a:ext cx="31686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0" descr="profil_at_3050_cLP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78809"/>
            <a:ext cx="324008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0850" y="5825070"/>
            <a:ext cx="3495675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Alignment of the </a:t>
            </a:r>
            <a:r>
              <a:rPr lang="en-US" dirty="0" err="1"/>
              <a:t>cryo</a:t>
            </a:r>
            <a:r>
              <a:rPr lang="en-US" dirty="0"/>
              <a:t>-lens setup </a:t>
            </a:r>
          </a:p>
          <a:p>
            <a:pPr algn="ctr">
              <a:defRPr/>
            </a:pPr>
            <a:r>
              <a:rPr lang="en-US" dirty="0"/>
              <a:t>closed to perfect !</a:t>
            </a:r>
          </a:p>
        </p:txBody>
      </p:sp>
    </p:spTree>
    <p:extLst>
      <p:ext uri="{BB962C8B-B14F-4D97-AF65-F5344CB8AC3E}">
        <p14:creationId xmlns:p14="http://schemas.microsoft.com/office/powerpoint/2010/main" val="138248673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38699" y="4017967"/>
            <a:ext cx="3455988" cy="25209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118099" y="733429"/>
            <a:ext cx="3106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A : Profile at 12 cm behind sample position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054599" y="3751267"/>
            <a:ext cx="3101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B : Profile at 17 cm behind sample position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349374" y="4167192"/>
            <a:ext cx="2365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 : Profile at 17 cm behind</a:t>
            </a:r>
          </a:p>
          <a:p>
            <a:pPr eaLnBrk="1" hangingPunct="1"/>
            <a:r>
              <a:rPr lang="en-US" sz="1400"/>
              <a:t>      sample position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608665" y="38103"/>
            <a:ext cx="6981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Step 3: Combined setup of the </a:t>
            </a:r>
            <a:r>
              <a:rPr lang="en-US" sz="1800" b="1" dirty="0" err="1"/>
              <a:t>cryo</a:t>
            </a:r>
            <a:r>
              <a:rPr lang="en-US" sz="1800" b="1" dirty="0"/>
              <a:t>-lens (inside pressure cell) </a:t>
            </a:r>
          </a:p>
          <a:p>
            <a:pPr algn="ctr" eaLnBrk="1" hangingPunct="1"/>
            <a:r>
              <a:rPr lang="en-US" sz="1800" b="1" dirty="0"/>
              <a:t>and the upstream </a:t>
            </a:r>
            <a:r>
              <a:rPr lang="en-US" sz="1800" b="1" dirty="0" smtClean="0"/>
              <a:t>adaptive </a:t>
            </a:r>
            <a:r>
              <a:rPr lang="en-US" sz="1800" b="1" dirty="0"/>
              <a:t>neutron lens   </a:t>
            </a:r>
          </a:p>
        </p:txBody>
      </p:sp>
      <p:pic>
        <p:nvPicPr>
          <p:cNvPr id="8" name="Picture 14" descr="camera_xscan_8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" y="1358904"/>
            <a:ext cx="30718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2357437" y="3517904"/>
            <a:ext cx="0" cy="64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62037" y="3517904"/>
            <a:ext cx="0" cy="1368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846137" y="4938717"/>
            <a:ext cx="2319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 : Profile at 12 cm behind</a:t>
            </a:r>
          </a:p>
          <a:p>
            <a:pPr eaLnBrk="1" hangingPunct="1"/>
            <a:r>
              <a:rPr lang="en-US" sz="1400"/>
              <a:t>     sample position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38699" y="993779"/>
            <a:ext cx="3455988" cy="25193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5" descr="profil_at_3000_aOcL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1065217"/>
            <a:ext cx="2884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profil_at_3050_aOcLP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99" y="4017967"/>
            <a:ext cx="31686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1187" y="5791204"/>
            <a:ext cx="3546475" cy="3698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Measured intensity gain: 3.1(3.7)</a:t>
            </a:r>
          </a:p>
        </p:txBody>
      </p:sp>
    </p:spTree>
    <p:extLst>
      <p:ext uri="{BB962C8B-B14F-4D97-AF65-F5344CB8AC3E}">
        <p14:creationId xmlns:p14="http://schemas.microsoft.com/office/powerpoint/2010/main" val="2542456815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876" y="110134"/>
            <a:ext cx="8534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First powder </a:t>
            </a:r>
            <a:r>
              <a:rPr 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e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xperiments at the instrument DMC/SINQ</a:t>
            </a: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38" y="1836916"/>
            <a:ext cx="3627133" cy="28028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013-09-16 08.56.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8" y="3657601"/>
            <a:ext cx="3589866" cy="2692399"/>
          </a:xfrm>
          <a:prstGeom prst="rect">
            <a:avLst/>
          </a:prstGeom>
        </p:spPr>
      </p:pic>
      <p:pic>
        <p:nvPicPr>
          <p:cNvPr id="4" name="Picture 3" descr="Bildschirmfoto 2013-09-18 um 17.2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1015998"/>
            <a:ext cx="4171791" cy="2167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537" y="3183472"/>
            <a:ext cx="133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DMC Layout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7067" y="931340"/>
            <a:ext cx="3403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measured data with (black) and without (red)  neutron lenses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17072" y="5621855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gain factor (signal/</a:t>
            </a:r>
            <a:r>
              <a:rPr lang="en-US" dirty="0" err="1" smtClean="0"/>
              <a:t>noice</a:t>
            </a:r>
            <a:r>
              <a:rPr lang="en-US" dirty="0" smtClean="0"/>
              <a:t>) of 2.5 was measured without a loss in resolution.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0933" y="4995330"/>
            <a:ext cx="367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was done until a pressure of 60 </a:t>
            </a:r>
            <a:r>
              <a:rPr lang="en-US" dirty="0" err="1" smtClean="0"/>
              <a:t>kbar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2663" y="6274257"/>
            <a:ext cx="200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50933" y="4605868"/>
            <a:ext cx="314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Sample: Mn</a:t>
            </a:r>
            <a:r>
              <a:rPr lang="en-US" baseline="-25000" dirty="0" smtClean="0"/>
              <a:t>33.3</a:t>
            </a:r>
            <a:r>
              <a:rPr lang="en-US" dirty="0" smtClean="0"/>
              <a:t>Ni</a:t>
            </a:r>
            <a:r>
              <a:rPr lang="en-US" baseline="-25000" dirty="0" smtClean="0"/>
              <a:t>41.7</a:t>
            </a:r>
            <a:r>
              <a:rPr lang="en-US" dirty="0" smtClean="0"/>
              <a:t>Si</a:t>
            </a:r>
            <a:r>
              <a:rPr lang="en-US" baseline="-25000" dirty="0" smtClean="0"/>
              <a:t>25</a:t>
            </a:r>
            <a:r>
              <a:rPr lang="en-US" dirty="0" smtClean="0"/>
              <a:t> at 4.5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021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01469" y="59400"/>
            <a:ext cx="7219200" cy="55033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Narrow"/>
                <a:cs typeface="Arial Narrow"/>
              </a:rPr>
              <a:t>Outlook – Neutron Optics </a:t>
            </a:r>
            <a:endParaRPr lang="en-US" sz="2800" b="1" dirty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40" y="1354599"/>
            <a:ext cx="6659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/>
              <a:t>Automatic alignment system for high precision optics – coupling of several adaptive optic elements (sequence of adaptive lenses)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5027" y="848465"/>
            <a:ext cx="3347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Adaptive Neutron Optics </a:t>
            </a:r>
            <a:endParaRPr lang="en-US" sz="2400" b="1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1620000" y="3623974"/>
            <a:ext cx="1440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8000"/>
                </a:solidFill>
                <a:ea typeface="ＭＳ Ｐゴシック" charset="0"/>
                <a:cs typeface="Gill Sans" charset="0"/>
              </a:rPr>
              <a:t>Experiment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6139393" y="3625602"/>
            <a:ext cx="1333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8000"/>
                </a:solidFill>
                <a:ea typeface="ＭＳ Ｐゴシック" charset="0"/>
                <a:cs typeface="Gill Sans" charset="0"/>
              </a:rPr>
              <a:t>Simulation</a:t>
            </a:r>
          </a:p>
        </p:txBody>
      </p:sp>
      <p:pic>
        <p:nvPicPr>
          <p:cNvPr id="14" name="boa2012n006671-2.mov" descr="/Users/Filges/Documents/ESS-ICON4/pptIKON4_uwe/IKON4_uwe.ppt_media/boa2012n006671-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5" y="4080931"/>
            <a:ext cx="2643047" cy="194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1L2_scan-1.mov" descr="/Users/Filges/Documents/ESS-ICON4/pptIKON4_uwe/IKON4_uwe.ppt_media/L1L2_scan-1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91" y="4080931"/>
            <a:ext cx="2775501" cy="20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02" y="3271575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 smtClean="0"/>
              <a:t>Developing software for automatic alignment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2234" y="6122787"/>
            <a:ext cx="410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much the experiment is misaligned ?</a:t>
            </a:r>
            <a:endParaRPr lang="en-US" dirty="0"/>
          </a:p>
        </p:txBody>
      </p:sp>
      <p:pic>
        <p:nvPicPr>
          <p:cNvPr id="16" name="Picture 15" descr="2014-01-20 10.36.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7" y="2204126"/>
            <a:ext cx="1229276" cy="921957"/>
          </a:xfrm>
          <a:prstGeom prst="rect">
            <a:avLst/>
          </a:prstGeom>
        </p:spPr>
      </p:pic>
      <p:pic>
        <p:nvPicPr>
          <p:cNvPr id="17" name="Picture 16" descr="2014-01-20 10.36.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60" y="2204126"/>
            <a:ext cx="1229276" cy="921957"/>
          </a:xfrm>
          <a:prstGeom prst="rect">
            <a:avLst/>
          </a:prstGeom>
        </p:spPr>
      </p:pic>
      <p:pic>
        <p:nvPicPr>
          <p:cNvPr id="18" name="Picture 17" descr="2014-01-20 10.36.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24" y="2204126"/>
            <a:ext cx="1229276" cy="921957"/>
          </a:xfrm>
          <a:prstGeom prst="rect">
            <a:avLst/>
          </a:prstGeom>
        </p:spPr>
      </p:pic>
      <p:pic>
        <p:nvPicPr>
          <p:cNvPr id="19" name="Picture 18" descr="2014-01-20 10.36.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98" y="2204126"/>
            <a:ext cx="1229276" cy="921957"/>
          </a:xfrm>
          <a:prstGeom prst="rect">
            <a:avLst/>
          </a:prstGeom>
        </p:spPr>
      </p:pic>
      <p:pic>
        <p:nvPicPr>
          <p:cNvPr id="20" name="Picture 19" descr="2014-01-20 10.36.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09" y="2204126"/>
            <a:ext cx="1229276" cy="9219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52804" y="2777070"/>
            <a:ext cx="15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ithin vacuum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07200" y="737501"/>
            <a:ext cx="2336800" cy="26669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Bild 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13" y="805233"/>
            <a:ext cx="1846225" cy="15851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91868" y="2424255"/>
            <a:ext cx="2466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version of motorized adaptive optics</a:t>
            </a:r>
          </a:p>
          <a:p>
            <a:r>
              <a:rPr lang="en-US" sz="1600" dirty="0" smtClean="0"/>
              <a:t>(tests in May 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88875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01469" y="59400"/>
            <a:ext cx="7219200" cy="55033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Narrow"/>
                <a:cs typeface="Arial Narrow"/>
              </a:rPr>
              <a:t>cont. Outlook – Neutron Optics </a:t>
            </a:r>
            <a:endParaRPr lang="en-US" sz="2800" b="1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2" y="937730"/>
            <a:ext cx="33946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1F497D"/>
                </a:solidFill>
              </a:rPr>
              <a:t>Cryo</a:t>
            </a:r>
            <a:r>
              <a:rPr lang="en-US" sz="2400" b="1" dirty="0" smtClean="0">
                <a:solidFill>
                  <a:srgbClr val="1F497D"/>
                </a:solidFill>
              </a:rPr>
              <a:t>-lens Neutron Optics </a:t>
            </a:r>
            <a:endParaRPr lang="en-US" sz="2400" b="1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5122" y="1540862"/>
            <a:ext cx="7184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/>
              <a:t>Motorized axes inside the cryostat (tilt and z-translation)	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	- new design version will be available in the next weeks </a:t>
            </a:r>
            <a:endParaRPr lang="en-US" b="1" dirty="0"/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/>
              <a:t>Manufacturing </a:t>
            </a:r>
            <a:r>
              <a:rPr lang="en-US" b="1" dirty="0" err="1" smtClean="0"/>
              <a:t>cryo</a:t>
            </a:r>
            <a:r>
              <a:rPr lang="en-US" b="1" dirty="0" smtClean="0"/>
              <a:t>-lenses – focus on shaping the lens substrates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	</a:t>
            </a:r>
            <a:r>
              <a:rPr lang="en-US" b="1" dirty="0" smtClean="0"/>
              <a:t>- a very interesting option would be: Laser cutting</a:t>
            </a:r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/>
              <a:t>Comparison to a multi-channel setup (</a:t>
            </a:r>
            <a:r>
              <a:rPr lang="en-US" b="1" dirty="0" err="1" smtClean="0"/>
              <a:t>Phils</a:t>
            </a:r>
            <a:r>
              <a:rPr lang="en-US" b="1" dirty="0" smtClean="0"/>
              <a:t> work)</a:t>
            </a:r>
          </a:p>
        </p:txBody>
      </p:sp>
      <p:pic>
        <p:nvPicPr>
          <p:cNvPr id="7" name="Picture 6" descr="Bildschirmfoto 2014-01-20 um 22.1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22" y="3793067"/>
            <a:ext cx="2227653" cy="2311400"/>
          </a:xfrm>
          <a:prstGeom prst="rect">
            <a:avLst/>
          </a:prstGeom>
        </p:spPr>
      </p:pic>
      <p:pic>
        <p:nvPicPr>
          <p:cNvPr id="8" name="Picture 7" descr="Bildschirmfoto 2014-01-20 um 22.20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81" y="3793067"/>
            <a:ext cx="3090786" cy="2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9494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1508360" y="71239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Sapphire - Neutron filters for Fast Neutrons</a:t>
            </a:r>
            <a:endParaRPr lang="en-US" sz="2800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61607"/>
              </p:ext>
            </p:extLst>
          </p:nvPr>
        </p:nvGraphicFramePr>
        <p:xfrm>
          <a:off x="5071011" y="1189052"/>
          <a:ext cx="3024188" cy="22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PHOTO-PAINT" r:id="rId3" imgW="5247619" imgH="3876190" progId="CorelPHOTOPAINT.Image.13">
                  <p:embed/>
                </p:oleObj>
              </mc:Choice>
              <mc:Fallback>
                <p:oleObj name="PHOTO-PAINT" r:id="rId3" imgW="5247619" imgH="3876190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011" y="1189052"/>
                        <a:ext cx="3024188" cy="223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IMG_11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216" y="1756055"/>
            <a:ext cx="4536017" cy="34020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324100" y="2692415"/>
            <a:ext cx="673100" cy="927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93459" y="1968515"/>
            <a:ext cx="180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Sapphire crystals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within shielding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099" y="3759215"/>
            <a:ext cx="4114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12 crystals from 3 different suppliers (</a:t>
            </a:r>
            <a:r>
              <a:rPr lang="en-US" dirty="0" err="1" smtClean="0"/>
              <a:t>Stettler</a:t>
            </a:r>
            <a:r>
              <a:rPr lang="en-US" dirty="0" smtClean="0"/>
              <a:t> – 4 crystals; </a:t>
            </a:r>
            <a:r>
              <a:rPr lang="en-US" dirty="0" err="1" smtClean="0"/>
              <a:t>Korth</a:t>
            </a:r>
            <a:r>
              <a:rPr lang="en-US" dirty="0" smtClean="0"/>
              <a:t> – 4 crystals; </a:t>
            </a:r>
            <a:r>
              <a:rPr lang="en-US" dirty="0" err="1" smtClean="0"/>
              <a:t>Kyburz</a:t>
            </a:r>
            <a:r>
              <a:rPr lang="en-US" dirty="0" smtClean="0"/>
              <a:t> – 4 crystals)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Dimension: 26 mm x 26 mm x 10 mm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Orientation: c-plan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Precision of orientation: 1 and 3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3320" y="6082268"/>
            <a:ext cx="869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TASK: validating background reduction; neutron transmission of useful neutrons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333" y="711206"/>
            <a:ext cx="2294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Sapphire – 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3940449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09710" y="1717675"/>
            <a:ext cx="2356916" cy="1702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2550" y="1069450"/>
            <a:ext cx="3858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400" dirty="0" err="1"/>
              <a:t>S</a:t>
            </a:r>
            <a:r>
              <a:rPr lang="de-DE" sz="2400" dirty="0" err="1" smtClean="0"/>
              <a:t>apphire</a:t>
            </a:r>
            <a:r>
              <a:rPr lang="de-DE" sz="2400" dirty="0" smtClean="0"/>
              <a:t> </a:t>
            </a:r>
            <a:r>
              <a:rPr lang="de-DE" sz="2400" dirty="0" err="1" smtClean="0"/>
              <a:t>filter</a:t>
            </a:r>
            <a:r>
              <a:rPr lang="de-DE" sz="2400" dirty="0" smtClean="0"/>
              <a:t> </a:t>
            </a:r>
            <a:r>
              <a:rPr lang="de-DE" sz="2400" dirty="0" err="1" smtClean="0"/>
              <a:t>setup</a:t>
            </a:r>
            <a:r>
              <a:rPr lang="de-DE" sz="2400" dirty="0" smtClean="0"/>
              <a:t> on BOA</a:t>
            </a:r>
            <a:endParaRPr lang="en-US" sz="2400" dirty="0"/>
          </a:p>
        </p:txBody>
      </p:sp>
      <p:pic>
        <p:nvPicPr>
          <p:cNvPr id="5" name="Picture 10" descr="IMG_11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24" y="1531412"/>
            <a:ext cx="32956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1711556" y="71239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 Narrow"/>
                <a:cs typeface="Arial Narrow"/>
              </a:rPr>
              <a:t>Background simulations/validation - Sapphire Filters</a:t>
            </a:r>
            <a:endParaRPr lang="en-US" sz="2400" b="1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339" y="4270427"/>
            <a:ext cx="4334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 neutron flux was reduced by a </a:t>
            </a:r>
          </a:p>
          <a:p>
            <a:r>
              <a:rPr lang="en-US" sz="2000" dirty="0" smtClean="0"/>
              <a:t>factor of 12.5  (12 crystals) – Peak Intensity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275" y="5286410"/>
            <a:ext cx="4571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cold neutrons were absorbed by 4 mm Cd</a:t>
            </a:r>
          </a:p>
          <a:p>
            <a:endParaRPr lang="en-US" sz="2000" dirty="0"/>
          </a:p>
          <a:p>
            <a:r>
              <a:rPr lang="en-US" sz="2000" dirty="0" smtClean="0"/>
              <a:t>Transmission of used neutrons depends from wavelength and thickness </a:t>
            </a:r>
          </a:p>
        </p:txBody>
      </p:sp>
      <p:pic>
        <p:nvPicPr>
          <p:cNvPr id="23" name="Picture 4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200" y="29181425"/>
            <a:ext cx="6413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600" y="29333825"/>
            <a:ext cx="6413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0" y="29486225"/>
            <a:ext cx="6413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99" y="1717675"/>
            <a:ext cx="2282350" cy="170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47" y="4114795"/>
            <a:ext cx="4075095" cy="247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0910" y="1069450"/>
            <a:ext cx="422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of fast and cold neutrons depending from the crystal thickness 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068905" y="3750766"/>
            <a:ext cx="282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MCNPX/</a:t>
            </a:r>
            <a:r>
              <a:rPr lang="en-US" dirty="0" err="1" smtClean="0"/>
              <a:t>MCStas</a:t>
            </a:r>
            <a:r>
              <a:rPr lang="en-US" dirty="0" smtClean="0"/>
              <a:t> Simulations </a:t>
            </a:r>
            <a:endParaRPr lang="en-US" dirty="0"/>
          </a:p>
        </p:txBody>
      </p:sp>
      <p:pic>
        <p:nvPicPr>
          <p:cNvPr id="14" name="Picture 11" descr="scan_fast_neutro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78" y="1819273"/>
            <a:ext cx="2005426" cy="141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89701" y="33782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Cold neutron transmission spectra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625045" y="3380675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</a:t>
            </a:r>
            <a:r>
              <a:rPr lang="de-DE" sz="1200" dirty="0" err="1" smtClean="0"/>
              <a:t>ntegrated</a:t>
            </a:r>
            <a:r>
              <a:rPr lang="de-DE" sz="1200" dirty="0" smtClean="0"/>
              <a:t> fast </a:t>
            </a:r>
            <a:r>
              <a:rPr lang="de-DE" sz="1200" dirty="0" err="1" smtClean="0"/>
              <a:t>neutron</a:t>
            </a:r>
            <a:r>
              <a:rPr lang="de-DE" sz="1200" dirty="0" smtClean="0"/>
              <a:t> </a:t>
            </a:r>
            <a:r>
              <a:rPr lang="de-DE" sz="1200" dirty="0" err="1" smtClean="0"/>
              <a:t>count</a:t>
            </a:r>
            <a:r>
              <a:rPr lang="de-DE" sz="1200" dirty="0" smtClean="0"/>
              <a:t> rate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8696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577" y="67951"/>
            <a:ext cx="6070474" cy="5334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McStas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- Virtual experiments of the Selene </a:t>
            </a:r>
            <a:r>
              <a:rPr lang="en-US" sz="2400" b="1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reflectometer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setup on BOA</a:t>
            </a: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 descr="Bildschirmfoto 2013-02-11 um 14.0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4" y="919326"/>
            <a:ext cx="8010126" cy="5299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9900" y="834661"/>
            <a:ext cx="3111500" cy="45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34267" y="1202264"/>
            <a:ext cx="54271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Bildschirmfoto 2013-09-20 um 11.15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30" y="1054790"/>
            <a:ext cx="2293906" cy="16487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774" y="778782"/>
            <a:ext cx="4546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McStas</a:t>
            </a:r>
            <a:r>
              <a:rPr lang="en-US" dirty="0" smtClean="0"/>
              <a:t> Simulation Ni(1000 A)</a:t>
            </a:r>
            <a:endParaRPr lang="en-US" dirty="0"/>
          </a:p>
        </p:txBody>
      </p:sp>
      <p:pic>
        <p:nvPicPr>
          <p:cNvPr id="9" name="Picture 8" descr="Bildschirmfoto 2013-09-20 um 11.19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32398"/>
            <a:ext cx="3616532" cy="1354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63" y="485987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31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070" y="59335"/>
            <a:ext cx="4927600" cy="533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Topics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6050" y="1913388"/>
            <a:ext cx="71844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sz="2000" b="1" dirty="0" smtClean="0"/>
              <a:t>Developing and validation of neutron optical devices (Adaptive Optics) - focusing neutrons on small samples </a:t>
            </a:r>
            <a:endParaRPr lang="en-US" sz="2000" b="1" dirty="0"/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sz="2000" b="1" dirty="0" smtClean="0"/>
              <a:t>Neutron lenses within sample environment </a:t>
            </a:r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sz="2000" b="1" dirty="0" smtClean="0"/>
              <a:t>Outlook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7600" y="1310256"/>
            <a:ext cx="2128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Neutron Optics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6050" y="3905910"/>
            <a:ext cx="702733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en-US" b="1" dirty="0"/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sz="2000" b="1" dirty="0" smtClean="0"/>
              <a:t>Sapphire neutron filters</a:t>
            </a:r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sz="2000" b="1" dirty="0"/>
              <a:t>Full instrument simulations – Selene concept for </a:t>
            </a:r>
            <a:r>
              <a:rPr lang="en-US" sz="2000" b="1" dirty="0" smtClean="0"/>
              <a:t>ESS</a:t>
            </a:r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sz="2000" b="1" dirty="0" smtClean="0"/>
              <a:t>Outlook  </a:t>
            </a:r>
          </a:p>
          <a:p>
            <a:pPr>
              <a:spcBef>
                <a:spcPct val="50000"/>
              </a:spcBef>
            </a:pPr>
            <a:endParaRPr lang="en-US" b="1" dirty="0" smtClean="0"/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endParaRPr lang="en-US" b="1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17600" y="3809359"/>
            <a:ext cx="35472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Background investigations </a:t>
            </a:r>
            <a:endParaRPr lang="en-US" sz="2400" b="1" dirty="0">
              <a:solidFill>
                <a:srgbClr val="1F497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516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09.24.2512 is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5604" y="-1181102"/>
            <a:ext cx="1268590" cy="6070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9540" y="-84656"/>
            <a:ext cx="669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 Narrow" charset="0"/>
              </a:rPr>
              <a:t> </a:t>
            </a:r>
            <a:r>
              <a:rPr lang="de-DE" sz="2400" b="1" dirty="0" smtClean="0">
                <a:latin typeface="Arial Narrow" charset="0"/>
              </a:rPr>
              <a:t>  </a:t>
            </a:r>
            <a:r>
              <a:rPr lang="de-DE" sz="2400" b="1" dirty="0" err="1">
                <a:latin typeface="Arial Narrow" charset="0"/>
              </a:rPr>
              <a:t>S</a:t>
            </a:r>
            <a:r>
              <a:rPr lang="de-DE" sz="2400" b="1" dirty="0" err="1" smtClean="0">
                <a:latin typeface="Arial Narrow" charset="0"/>
              </a:rPr>
              <a:t>hielding</a:t>
            </a:r>
            <a:r>
              <a:rPr lang="de-DE" sz="2400" b="1" dirty="0" smtClean="0">
                <a:latin typeface="Arial Narrow" charset="0"/>
              </a:rPr>
              <a:t> </a:t>
            </a:r>
            <a:r>
              <a:rPr lang="de-DE" sz="2400" b="1" dirty="0" err="1" smtClean="0">
                <a:latin typeface="Arial Narrow" charset="0"/>
              </a:rPr>
              <a:t>concepts</a:t>
            </a:r>
            <a:r>
              <a:rPr lang="de-DE" sz="2400" b="1" dirty="0" smtClean="0">
                <a:latin typeface="Arial Narrow" charset="0"/>
              </a:rPr>
              <a:t> </a:t>
            </a:r>
            <a:r>
              <a:rPr lang="de-DE" sz="2400" b="1" dirty="0" err="1" smtClean="0">
                <a:latin typeface="Arial Narrow" charset="0"/>
              </a:rPr>
              <a:t>for</a:t>
            </a:r>
            <a:r>
              <a:rPr lang="de-DE" sz="2400" b="1" dirty="0" smtClean="0">
                <a:latin typeface="Arial Narrow" charset="0"/>
              </a:rPr>
              <a:t> a </a:t>
            </a:r>
            <a:r>
              <a:rPr lang="de-DE" sz="2400" b="1" dirty="0" err="1" smtClean="0">
                <a:latin typeface="Arial Narrow" charset="0"/>
              </a:rPr>
              <a:t>complete</a:t>
            </a:r>
            <a:r>
              <a:rPr lang="de-DE" sz="2400" b="1" dirty="0" smtClean="0">
                <a:latin typeface="Arial Narrow" charset="0"/>
              </a:rPr>
              <a:t> </a:t>
            </a:r>
            <a:r>
              <a:rPr lang="de-DE" sz="2400" b="1" dirty="0" err="1" smtClean="0">
                <a:latin typeface="Arial Narrow" charset="0"/>
              </a:rPr>
              <a:t>instruments</a:t>
            </a:r>
            <a:r>
              <a:rPr lang="de-DE" sz="2400" b="1" dirty="0" smtClean="0">
                <a:latin typeface="Arial Narrow" charset="0"/>
              </a:rPr>
              <a:t> </a:t>
            </a:r>
            <a:r>
              <a:rPr lang="en-US" sz="2400" b="1" dirty="0" smtClean="0">
                <a:latin typeface="Arial Narrow" charset="0"/>
              </a:rPr>
              <a:t>–</a:t>
            </a:r>
            <a:r>
              <a:rPr lang="de-DE" sz="2400" b="1" dirty="0" smtClean="0">
                <a:latin typeface="Arial Narrow" charset="0"/>
              </a:rPr>
              <a:t> Selene </a:t>
            </a:r>
            <a:r>
              <a:rPr lang="de-DE" sz="2400" b="1" dirty="0" err="1" smtClean="0">
                <a:latin typeface="Arial Narrow" charset="0"/>
              </a:rPr>
              <a:t>reflectometer</a:t>
            </a:r>
            <a:endParaRPr lang="en-US" sz="2400" b="1" dirty="0"/>
          </a:p>
        </p:txBody>
      </p:sp>
      <p:pic>
        <p:nvPicPr>
          <p:cNvPr id="7" name="Picture 6" descr="Bildschirmfoto 2013-02-11 um 16.16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7" y="2742495"/>
            <a:ext cx="8153403" cy="1689100"/>
          </a:xfrm>
          <a:prstGeom prst="rect">
            <a:avLst/>
          </a:prstGeom>
        </p:spPr>
      </p:pic>
      <p:pic>
        <p:nvPicPr>
          <p:cNvPr id="13" name="Picture 12" descr="t103-sele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4480149"/>
            <a:ext cx="2726267" cy="1903107"/>
          </a:xfrm>
          <a:prstGeom prst="rect">
            <a:avLst/>
          </a:prstGeom>
        </p:spPr>
      </p:pic>
      <p:pic>
        <p:nvPicPr>
          <p:cNvPr id="14" name="Picture 13" descr="t92-sele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4465462"/>
            <a:ext cx="2795585" cy="1951496"/>
          </a:xfrm>
          <a:prstGeom prst="rect">
            <a:avLst/>
          </a:prstGeom>
        </p:spPr>
      </p:pic>
      <p:pic>
        <p:nvPicPr>
          <p:cNvPr id="15" name="Picture 14" descr="T93-sele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2" y="4515446"/>
            <a:ext cx="2675467" cy="18676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44269" y="6281494"/>
            <a:ext cx="173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56017" y="6295233"/>
            <a:ext cx="232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round 4.6 E4 n/s/cm2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7475" y="6294460"/>
            <a:ext cx="159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 E9 n/s/cm2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930400" y="1659467"/>
            <a:ext cx="457200" cy="3064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930400" y="3877735"/>
            <a:ext cx="457200" cy="846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13026" y="816706"/>
            <a:ext cx="600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m steel     	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249573" y="1811867"/>
            <a:ext cx="305494" cy="2912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250268" y="3776132"/>
            <a:ext cx="304799" cy="948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4002" y="728140"/>
            <a:ext cx="1321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7.2 m heavy </a:t>
            </a:r>
            <a:endParaRPr lang="en-US" dirty="0" smtClean="0"/>
          </a:p>
          <a:p>
            <a:r>
              <a:rPr lang="en-US" dirty="0" smtClean="0"/>
              <a:t>concrete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21703" y="728147"/>
            <a:ext cx="1321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7.2 m heavy </a:t>
            </a:r>
            <a:endParaRPr lang="en-US" dirty="0" smtClean="0"/>
          </a:p>
          <a:p>
            <a:r>
              <a:rPr lang="en-US" dirty="0" smtClean="0"/>
              <a:t>concrete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51171" y="799779"/>
            <a:ext cx="1126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Position for</a:t>
            </a:r>
          </a:p>
          <a:p>
            <a:r>
              <a:rPr lang="en-US" sz="1200" dirty="0" smtClean="0"/>
              <a:t>Instrument </a:t>
            </a:r>
          </a:p>
          <a:p>
            <a:r>
              <a:rPr lang="en-US" sz="1200" dirty="0" smtClean="0"/>
              <a:t>Devices – 4.8m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078137" y="2133601"/>
            <a:ext cx="863596" cy="2590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41733" y="3776133"/>
            <a:ext cx="457201" cy="948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085" y="2406144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Shielding DIMS: r= 2 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484540" y="1659479"/>
            <a:ext cx="1725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Outgoing beam </a:t>
            </a:r>
          </a:p>
          <a:p>
            <a:r>
              <a:rPr lang="en-US" dirty="0" smtClean="0"/>
              <a:t>shifted by 44 cm  </a:t>
            </a:r>
          </a:p>
          <a:p>
            <a:r>
              <a:rPr lang="en-US" dirty="0" smtClean="0"/>
              <a:t>in x &amp; 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91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01469" y="59400"/>
            <a:ext cx="7219200" cy="55033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Narrow"/>
                <a:cs typeface="Arial Narrow"/>
              </a:rPr>
              <a:t>Outlook – Background Topic</a:t>
            </a:r>
            <a:endParaRPr lang="en-US" sz="2800" b="1" dirty="0"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384" y="688600"/>
            <a:ext cx="70273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en-US" b="1" dirty="0"/>
          </a:p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/>
              <a:t>Establishment of a background measurement system for fast neutrons (e.g. Bonner Sphere spectrometer)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4451" y="5308591"/>
            <a:ext cx="718447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§"/>
            </a:pPr>
            <a:r>
              <a:rPr lang="en-US" b="1" dirty="0" smtClean="0"/>
              <a:t>Developing new shielding materials/concepts for high energy particles (PSI – expertise in heavy concrete)</a:t>
            </a:r>
            <a:endParaRPr lang="en-US" b="1" dirty="0"/>
          </a:p>
          <a:p>
            <a:pPr>
              <a:spcBef>
                <a:spcPct val="50000"/>
              </a:spcBef>
            </a:pPr>
            <a:endParaRPr lang="en-US" b="1" dirty="0"/>
          </a:p>
        </p:txBody>
      </p:sp>
      <p:pic>
        <p:nvPicPr>
          <p:cNvPr id="12" name="Picture 5" descr="bonne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6" y="2056874"/>
            <a:ext cx="40465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472" y="4588940"/>
            <a:ext cx="4896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BSS setup – energy range </a:t>
            </a:r>
            <a:r>
              <a:rPr lang="en-GB" dirty="0"/>
              <a:t>10</a:t>
            </a:r>
            <a:r>
              <a:rPr lang="en-GB" baseline="30000" dirty="0"/>
              <a:t>-8</a:t>
            </a:r>
            <a:r>
              <a:rPr lang="en-GB" dirty="0"/>
              <a:t> to 20 MeV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86027" y="2523069"/>
            <a:ext cx="35531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 of the energy range to 100 MeV or more.</a:t>
            </a:r>
          </a:p>
          <a:p>
            <a:endParaRPr lang="en-US" dirty="0"/>
          </a:p>
          <a:p>
            <a:r>
              <a:rPr lang="en-US" dirty="0" smtClean="0"/>
              <a:t>Possible solution: adding a tungsten/lead layer </a:t>
            </a:r>
          </a:p>
          <a:p>
            <a:r>
              <a:rPr lang="en-US" dirty="0" smtClean="0"/>
              <a:t>(Wendy2 design)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436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umsplatzhalter 3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9E0E31C4-B9E2-4F6F-9002-71E7396E0C55}" type="datetime4">
              <a:rPr lang="de-DE" sz="800"/>
              <a:pPr>
                <a:spcBef>
                  <a:spcPct val="0"/>
                </a:spcBef>
              </a:pPr>
              <a:t>January 23, 2014</a:t>
            </a:fld>
            <a:endParaRPr lang="de-DE" sz="800"/>
          </a:p>
        </p:txBody>
      </p:sp>
      <p:sp>
        <p:nvSpPr>
          <p:cNvPr id="8195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algn="r">
              <a:spcBef>
                <a:spcPct val="0"/>
              </a:spcBef>
            </a:pPr>
            <a:r>
              <a:rPr lang="de-DE" sz="800"/>
              <a:t>PSI,</a:t>
            </a:r>
          </a:p>
        </p:txBody>
      </p:sp>
      <p:sp>
        <p:nvSpPr>
          <p:cNvPr id="8196" name="Titel 1"/>
          <p:cNvSpPr>
            <a:spLocks noGrp="1"/>
          </p:cNvSpPr>
          <p:nvPr>
            <p:ph type="title" idx="4294967295"/>
          </p:nvPr>
        </p:nvSpPr>
        <p:spPr>
          <a:xfrm>
            <a:off x="1009960" y="56203"/>
            <a:ext cx="8534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F</a:t>
            </a:r>
            <a:r>
              <a:rPr lang="de-DE" sz="2400" b="1" dirty="0" err="1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ocusing</a:t>
            </a:r>
            <a:r>
              <a:rPr lang="de-DE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 </a:t>
            </a:r>
            <a:r>
              <a:rPr lang="de-DE" sz="2400" b="1" dirty="0" err="1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neutrons</a:t>
            </a:r>
            <a:r>
              <a:rPr lang="de-DE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 on </a:t>
            </a:r>
            <a:r>
              <a:rPr lang="de-DE" sz="2400" b="1" dirty="0" err="1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small</a:t>
            </a:r>
            <a:r>
              <a:rPr lang="de-DE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 </a:t>
            </a:r>
            <a:r>
              <a:rPr lang="de-DE" sz="2400" b="1" dirty="0" err="1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samples</a:t>
            </a:r>
            <a:r>
              <a:rPr lang="de-DE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 - Adaptive </a:t>
            </a:r>
            <a:r>
              <a:rPr lang="de-DE" sz="2400" b="1" dirty="0" err="1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O</a:t>
            </a:r>
            <a:r>
              <a:rPr lang="de-DE" sz="2400" b="1" dirty="0" err="1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ptics</a:t>
            </a:r>
            <a:endParaRPr lang="de-DE" sz="2400" b="1" dirty="0" smtClean="0">
              <a:latin typeface="Arial Narrow" pitchFamily="34" charset="0"/>
              <a:ea typeface="ヒラギノ角ゴ Pro W3" pitchFamily="1" charset="-128"/>
              <a:cs typeface="Arial Narrow" pitchFamily="34" charset="0"/>
            </a:endParaRPr>
          </a:p>
        </p:txBody>
      </p:sp>
      <p:sp>
        <p:nvSpPr>
          <p:cNvPr id="8197" name="Datumsplatzhalter 2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</a:pPr>
            <a:fld id="{4F1EC3EE-8DDA-49C6-9677-E7819DC7759E}" type="datetime4">
              <a:rPr lang="de-DE" sz="800"/>
              <a:pPr>
                <a:spcBef>
                  <a:spcPct val="0"/>
                </a:spcBef>
              </a:pPr>
              <a:t>January 23, 2014</a:t>
            </a:fld>
            <a:endParaRPr lang="de-DE" sz="800"/>
          </a:p>
        </p:txBody>
      </p:sp>
      <p:sp>
        <p:nvSpPr>
          <p:cNvPr id="8198" name="Fußzeilenplatzhalter 3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algn="r">
              <a:spcBef>
                <a:spcPct val="0"/>
              </a:spcBef>
            </a:pPr>
            <a:r>
              <a:rPr lang="de-DE" sz="800"/>
              <a:t>PSI,</a:t>
            </a:r>
          </a:p>
        </p:txBody>
      </p:sp>
      <p:sp>
        <p:nvSpPr>
          <p:cNvPr id="8199" name="Foliennummernplatzhalter 4"/>
          <p:cNvSpPr txBox="1">
            <a:spLocks noGrp="1"/>
          </p:cNvSpPr>
          <p:nvPr/>
        </p:nvSpPr>
        <p:spPr bwMode="auto">
          <a:xfrm>
            <a:off x="8001000" y="6659563"/>
            <a:ext cx="83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algn="r">
              <a:spcBef>
                <a:spcPct val="0"/>
              </a:spcBef>
            </a:pPr>
            <a:r>
              <a:rPr lang="de-DE" sz="800"/>
              <a:t>Seite </a:t>
            </a:r>
            <a:fld id="{3124D7AB-3E37-4852-98BB-89E4618319A7}" type="slidenum">
              <a:rPr lang="de-DE" sz="800"/>
              <a:pPr algn="r">
                <a:spcBef>
                  <a:spcPct val="0"/>
                </a:spcBef>
              </a:pPr>
              <a:t>3</a:t>
            </a:fld>
            <a:endParaRPr lang="de-DE" sz="80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9388" y="1082675"/>
            <a:ext cx="5470525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000" i="1" dirty="0" smtClean="0">
                <a:sym typeface="Symbol" charset="0"/>
              </a:rPr>
              <a:t>Samples are often very small/tiny (&lt; 1 mm</a:t>
            </a:r>
            <a:r>
              <a:rPr lang="en-US" sz="2000" i="1" baseline="30000" dirty="0" smtClean="0">
                <a:sym typeface="Symbol" charset="0"/>
              </a:rPr>
              <a:t>3</a:t>
            </a:r>
            <a:r>
              <a:rPr lang="en-US" sz="2000" i="1" dirty="0" smtClean="0">
                <a:sym typeface="Symbol" charset="0"/>
              </a:rPr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i="1" dirty="0" smtClean="0">
              <a:sym typeface="Symbo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i="1" dirty="0" smtClean="0"/>
              <a:t>Focusing important</a:t>
            </a:r>
            <a:r>
              <a:rPr lang="en-US" sz="2000" dirty="0" smtClean="0"/>
              <a:t> for these small samples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Maximum beam on small sample with minimum parasitic scattering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Significant better neutron flux or/and signal-to-noise ratio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sym typeface="Symbo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Samples are located inside different kind of sample environments (like cryostats)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Use of non-adaptive parabolic/elliptic shaped </a:t>
            </a:r>
            <a:r>
              <a:rPr lang="en-US" sz="2000" dirty="0" err="1" smtClean="0"/>
              <a:t>supermirror</a:t>
            </a:r>
            <a:r>
              <a:rPr lang="en-US" sz="2000" dirty="0" smtClean="0"/>
              <a:t> neutron lenses are common but usual these lenses are optimized for a pre-defined setup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ym typeface="Symbo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sym typeface="Symbol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sym typeface="Symbo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  <p:grpSp>
        <p:nvGrpSpPr>
          <p:cNvPr id="8201" name="Group 50"/>
          <p:cNvGrpSpPr>
            <a:grpSpLocks/>
          </p:cNvGrpSpPr>
          <p:nvPr/>
        </p:nvGrpSpPr>
        <p:grpSpPr bwMode="auto">
          <a:xfrm>
            <a:off x="6421438" y="1052513"/>
            <a:ext cx="2197100" cy="2293937"/>
            <a:chOff x="3437" y="2369"/>
            <a:chExt cx="1854" cy="1811"/>
          </a:xfrm>
        </p:grpSpPr>
        <p:sp>
          <p:nvSpPr>
            <p:cNvPr id="8211" name="AutoShape 37"/>
            <p:cNvSpPr>
              <a:spLocks noChangeArrowheads="1"/>
            </p:cNvSpPr>
            <p:nvPr/>
          </p:nvSpPr>
          <p:spPr bwMode="auto">
            <a:xfrm>
              <a:off x="4106" y="3078"/>
              <a:ext cx="394" cy="307"/>
            </a:xfrm>
            <a:prstGeom prst="octagon">
              <a:avLst>
                <a:gd name="adj" fmla="val 2928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0"/>
                </a:spcBef>
              </a:pPr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12" name="Rectangle 38"/>
            <p:cNvSpPr>
              <a:spLocks noChangeArrowheads="1"/>
            </p:cNvSpPr>
            <p:nvPr/>
          </p:nvSpPr>
          <p:spPr bwMode="auto">
            <a:xfrm>
              <a:off x="4144" y="3389"/>
              <a:ext cx="310" cy="7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0"/>
                </a:spcBef>
              </a:pPr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13" name="Freeform 41"/>
            <p:cNvSpPr>
              <a:spLocks/>
            </p:cNvSpPr>
            <p:nvPr/>
          </p:nvSpPr>
          <p:spPr bwMode="auto">
            <a:xfrm>
              <a:off x="3437" y="2877"/>
              <a:ext cx="1854" cy="675"/>
            </a:xfrm>
            <a:custGeom>
              <a:avLst/>
              <a:gdLst>
                <a:gd name="T0" fmla="*/ 176 w 2592"/>
                <a:gd name="T1" fmla="*/ 1 h 1234"/>
                <a:gd name="T2" fmla="*/ 177 w 2592"/>
                <a:gd name="T3" fmla="*/ 10 h 1234"/>
                <a:gd name="T4" fmla="*/ 82 w 2592"/>
                <a:gd name="T5" fmla="*/ 8 h 1234"/>
                <a:gd name="T6" fmla="*/ 0 w 2592"/>
                <a:gd name="T7" fmla="*/ 10 h 1234"/>
                <a:gd name="T8" fmla="*/ 1 w 2592"/>
                <a:gd name="T9" fmla="*/ 0 h 1234"/>
                <a:gd name="T10" fmla="*/ 82 w 2592"/>
                <a:gd name="T11" fmla="*/ 3 h 1234"/>
                <a:gd name="T12" fmla="*/ 176 w 2592"/>
                <a:gd name="T13" fmla="*/ 1 h 1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92" h="1234">
                  <a:moveTo>
                    <a:pt x="2567" y="74"/>
                  </a:moveTo>
                  <a:lnTo>
                    <a:pt x="2592" y="1203"/>
                  </a:lnTo>
                  <a:lnTo>
                    <a:pt x="1184" y="930"/>
                  </a:lnTo>
                  <a:lnTo>
                    <a:pt x="0" y="1234"/>
                  </a:lnTo>
                  <a:lnTo>
                    <a:pt x="6" y="0"/>
                  </a:lnTo>
                  <a:lnTo>
                    <a:pt x="1190" y="372"/>
                  </a:lnTo>
                  <a:lnTo>
                    <a:pt x="2567" y="74"/>
                  </a:lnTo>
                  <a:close/>
                </a:path>
              </a:pathLst>
            </a:custGeom>
            <a:solidFill>
              <a:srgbClr val="800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214" name="Freeform 42"/>
            <p:cNvSpPr>
              <a:spLocks/>
            </p:cNvSpPr>
            <p:nvPr/>
          </p:nvSpPr>
          <p:spPr bwMode="auto">
            <a:xfrm>
              <a:off x="4135" y="2369"/>
              <a:ext cx="930" cy="1004"/>
            </a:xfrm>
            <a:custGeom>
              <a:avLst/>
              <a:gdLst>
                <a:gd name="T0" fmla="*/ 0 w 1005"/>
                <a:gd name="T1" fmla="*/ 60 h 1457"/>
                <a:gd name="T2" fmla="*/ 304 w 1005"/>
                <a:gd name="T3" fmla="*/ 10 h 1457"/>
                <a:gd name="T4" fmla="*/ 241 w 1005"/>
                <a:gd name="T5" fmla="*/ 7 h 1457"/>
                <a:gd name="T6" fmla="*/ 541 w 1005"/>
                <a:gd name="T7" fmla="*/ 0 h 1457"/>
                <a:gd name="T8" fmla="*/ 536 w 1005"/>
                <a:gd name="T9" fmla="*/ 22 h 1457"/>
                <a:gd name="T10" fmla="*/ 477 w 1005"/>
                <a:gd name="T11" fmla="*/ 21 h 1457"/>
                <a:gd name="T12" fmla="*/ 154 w 1005"/>
                <a:gd name="T13" fmla="*/ 74 h 1457"/>
                <a:gd name="T14" fmla="*/ 0 w 1005"/>
                <a:gd name="T15" fmla="*/ 60 h 14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5" h="1457">
                  <a:moveTo>
                    <a:pt x="0" y="1178"/>
                  </a:moveTo>
                  <a:lnTo>
                    <a:pt x="564" y="204"/>
                  </a:lnTo>
                  <a:lnTo>
                    <a:pt x="447" y="130"/>
                  </a:lnTo>
                  <a:lnTo>
                    <a:pt x="1005" y="0"/>
                  </a:lnTo>
                  <a:lnTo>
                    <a:pt x="999" y="440"/>
                  </a:lnTo>
                  <a:lnTo>
                    <a:pt x="887" y="397"/>
                  </a:lnTo>
                  <a:lnTo>
                    <a:pt x="285" y="1457"/>
                  </a:lnTo>
                  <a:lnTo>
                    <a:pt x="0" y="1178"/>
                  </a:lnTo>
                  <a:close/>
                </a:path>
              </a:pathLst>
            </a:custGeom>
            <a:solidFill>
              <a:srgbClr val="FFCC00">
                <a:alpha val="3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215" name="Freeform 43"/>
            <p:cNvSpPr>
              <a:spLocks/>
            </p:cNvSpPr>
            <p:nvPr/>
          </p:nvSpPr>
          <p:spPr bwMode="auto">
            <a:xfrm rot="-3817258">
              <a:off x="3672" y="2316"/>
              <a:ext cx="808" cy="1155"/>
            </a:xfrm>
            <a:custGeom>
              <a:avLst/>
              <a:gdLst>
                <a:gd name="T0" fmla="*/ 0 w 1005"/>
                <a:gd name="T1" fmla="*/ 184 h 1457"/>
                <a:gd name="T2" fmla="*/ 99 w 1005"/>
                <a:gd name="T3" fmla="*/ 32 h 1457"/>
                <a:gd name="T4" fmla="*/ 78 w 1005"/>
                <a:gd name="T5" fmla="*/ 21 h 1457"/>
                <a:gd name="T6" fmla="*/ 176 w 1005"/>
                <a:gd name="T7" fmla="*/ 0 h 1457"/>
                <a:gd name="T8" fmla="*/ 174 w 1005"/>
                <a:gd name="T9" fmla="*/ 68 h 1457"/>
                <a:gd name="T10" fmla="*/ 155 w 1005"/>
                <a:gd name="T11" fmla="*/ 62 h 1457"/>
                <a:gd name="T12" fmla="*/ 50 w 1005"/>
                <a:gd name="T13" fmla="*/ 228 h 1457"/>
                <a:gd name="T14" fmla="*/ 0 w 1005"/>
                <a:gd name="T15" fmla="*/ 184 h 14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5" h="1457">
                  <a:moveTo>
                    <a:pt x="0" y="1178"/>
                  </a:moveTo>
                  <a:lnTo>
                    <a:pt x="564" y="204"/>
                  </a:lnTo>
                  <a:lnTo>
                    <a:pt x="447" y="130"/>
                  </a:lnTo>
                  <a:lnTo>
                    <a:pt x="1005" y="0"/>
                  </a:lnTo>
                  <a:lnTo>
                    <a:pt x="999" y="440"/>
                  </a:lnTo>
                  <a:lnTo>
                    <a:pt x="887" y="397"/>
                  </a:lnTo>
                  <a:lnTo>
                    <a:pt x="285" y="1457"/>
                  </a:lnTo>
                  <a:lnTo>
                    <a:pt x="0" y="1178"/>
                  </a:lnTo>
                  <a:close/>
                </a:path>
              </a:pathLst>
            </a:custGeom>
            <a:solidFill>
              <a:srgbClr val="FFCC00">
                <a:alpha val="3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6084888" y="1357313"/>
            <a:ext cx="2543175" cy="2071687"/>
            <a:chOff x="3231" y="1060"/>
            <a:chExt cx="2146" cy="1635"/>
          </a:xfrm>
        </p:grpSpPr>
        <p:sp>
          <p:nvSpPr>
            <p:cNvPr id="8207" name="Rectangle 45"/>
            <p:cNvSpPr>
              <a:spLocks noChangeArrowheads="1"/>
            </p:cNvSpPr>
            <p:nvPr/>
          </p:nvSpPr>
          <p:spPr bwMode="auto">
            <a:xfrm>
              <a:off x="3473" y="1159"/>
              <a:ext cx="1904" cy="1104"/>
            </a:xfrm>
            <a:prstGeom prst="rect">
              <a:avLst/>
            </a:prstGeom>
            <a:solidFill>
              <a:srgbClr val="800000">
                <a:alpha val="2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0"/>
                </a:spcBef>
              </a:pPr>
              <a:endParaRPr lang="en-US" sz="18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08" name="Freeform 46"/>
            <p:cNvSpPr>
              <a:spLocks/>
            </p:cNvSpPr>
            <p:nvPr/>
          </p:nvSpPr>
          <p:spPr bwMode="auto">
            <a:xfrm rot="-1082122">
              <a:off x="4010" y="1060"/>
              <a:ext cx="808" cy="1155"/>
            </a:xfrm>
            <a:custGeom>
              <a:avLst/>
              <a:gdLst>
                <a:gd name="T0" fmla="*/ 0 w 1005"/>
                <a:gd name="T1" fmla="*/ 184 h 1457"/>
                <a:gd name="T2" fmla="*/ 99 w 1005"/>
                <a:gd name="T3" fmla="*/ 32 h 1457"/>
                <a:gd name="T4" fmla="*/ 78 w 1005"/>
                <a:gd name="T5" fmla="*/ 21 h 1457"/>
                <a:gd name="T6" fmla="*/ 176 w 1005"/>
                <a:gd name="T7" fmla="*/ 0 h 1457"/>
                <a:gd name="T8" fmla="*/ 174 w 1005"/>
                <a:gd name="T9" fmla="*/ 68 h 1457"/>
                <a:gd name="T10" fmla="*/ 155 w 1005"/>
                <a:gd name="T11" fmla="*/ 62 h 1457"/>
                <a:gd name="T12" fmla="*/ 50 w 1005"/>
                <a:gd name="T13" fmla="*/ 228 h 1457"/>
                <a:gd name="T14" fmla="*/ 0 w 1005"/>
                <a:gd name="T15" fmla="*/ 184 h 14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5" h="1457">
                  <a:moveTo>
                    <a:pt x="0" y="1178"/>
                  </a:moveTo>
                  <a:lnTo>
                    <a:pt x="564" y="204"/>
                  </a:lnTo>
                  <a:lnTo>
                    <a:pt x="447" y="130"/>
                  </a:lnTo>
                  <a:lnTo>
                    <a:pt x="1005" y="0"/>
                  </a:lnTo>
                  <a:lnTo>
                    <a:pt x="999" y="440"/>
                  </a:lnTo>
                  <a:lnTo>
                    <a:pt x="887" y="397"/>
                  </a:lnTo>
                  <a:lnTo>
                    <a:pt x="285" y="1457"/>
                  </a:lnTo>
                  <a:lnTo>
                    <a:pt x="0" y="1178"/>
                  </a:lnTo>
                  <a:close/>
                </a:path>
              </a:pathLst>
            </a:custGeom>
            <a:solidFill>
              <a:schemeClr val="bg2">
                <a:alpha val="3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209" name="Freeform 47"/>
            <p:cNvSpPr>
              <a:spLocks/>
            </p:cNvSpPr>
            <p:nvPr/>
          </p:nvSpPr>
          <p:spPr bwMode="auto">
            <a:xfrm rot="-7842458">
              <a:off x="3405" y="1548"/>
              <a:ext cx="808" cy="1155"/>
            </a:xfrm>
            <a:custGeom>
              <a:avLst/>
              <a:gdLst>
                <a:gd name="T0" fmla="*/ 0 w 1005"/>
                <a:gd name="T1" fmla="*/ 184 h 1457"/>
                <a:gd name="T2" fmla="*/ 99 w 1005"/>
                <a:gd name="T3" fmla="*/ 32 h 1457"/>
                <a:gd name="T4" fmla="*/ 78 w 1005"/>
                <a:gd name="T5" fmla="*/ 21 h 1457"/>
                <a:gd name="T6" fmla="*/ 176 w 1005"/>
                <a:gd name="T7" fmla="*/ 0 h 1457"/>
                <a:gd name="T8" fmla="*/ 174 w 1005"/>
                <a:gd name="T9" fmla="*/ 68 h 1457"/>
                <a:gd name="T10" fmla="*/ 155 w 1005"/>
                <a:gd name="T11" fmla="*/ 62 h 1457"/>
                <a:gd name="T12" fmla="*/ 50 w 1005"/>
                <a:gd name="T13" fmla="*/ 228 h 1457"/>
                <a:gd name="T14" fmla="*/ 0 w 1005"/>
                <a:gd name="T15" fmla="*/ 184 h 14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5" h="1457">
                  <a:moveTo>
                    <a:pt x="0" y="1178"/>
                  </a:moveTo>
                  <a:lnTo>
                    <a:pt x="564" y="204"/>
                  </a:lnTo>
                  <a:lnTo>
                    <a:pt x="447" y="130"/>
                  </a:lnTo>
                  <a:lnTo>
                    <a:pt x="1005" y="0"/>
                  </a:lnTo>
                  <a:lnTo>
                    <a:pt x="999" y="440"/>
                  </a:lnTo>
                  <a:lnTo>
                    <a:pt x="887" y="397"/>
                  </a:lnTo>
                  <a:lnTo>
                    <a:pt x="285" y="1457"/>
                  </a:lnTo>
                  <a:lnTo>
                    <a:pt x="0" y="1178"/>
                  </a:lnTo>
                  <a:close/>
                </a:path>
              </a:pathLst>
            </a:custGeom>
            <a:solidFill>
              <a:schemeClr val="bg2">
                <a:alpha val="3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210" name="Freeform 48"/>
            <p:cNvSpPr>
              <a:spLocks/>
            </p:cNvSpPr>
            <p:nvPr/>
          </p:nvSpPr>
          <p:spPr bwMode="auto">
            <a:xfrm rot="5448948">
              <a:off x="4276" y="1713"/>
              <a:ext cx="808" cy="1155"/>
            </a:xfrm>
            <a:custGeom>
              <a:avLst/>
              <a:gdLst>
                <a:gd name="T0" fmla="*/ 0 w 1005"/>
                <a:gd name="T1" fmla="*/ 184 h 1457"/>
                <a:gd name="T2" fmla="*/ 99 w 1005"/>
                <a:gd name="T3" fmla="*/ 32 h 1457"/>
                <a:gd name="T4" fmla="*/ 78 w 1005"/>
                <a:gd name="T5" fmla="*/ 21 h 1457"/>
                <a:gd name="T6" fmla="*/ 176 w 1005"/>
                <a:gd name="T7" fmla="*/ 0 h 1457"/>
                <a:gd name="T8" fmla="*/ 174 w 1005"/>
                <a:gd name="T9" fmla="*/ 68 h 1457"/>
                <a:gd name="T10" fmla="*/ 155 w 1005"/>
                <a:gd name="T11" fmla="*/ 62 h 1457"/>
                <a:gd name="T12" fmla="*/ 50 w 1005"/>
                <a:gd name="T13" fmla="*/ 228 h 1457"/>
                <a:gd name="T14" fmla="*/ 0 w 1005"/>
                <a:gd name="T15" fmla="*/ 184 h 14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5" h="1457">
                  <a:moveTo>
                    <a:pt x="0" y="1178"/>
                  </a:moveTo>
                  <a:lnTo>
                    <a:pt x="564" y="204"/>
                  </a:lnTo>
                  <a:lnTo>
                    <a:pt x="447" y="130"/>
                  </a:lnTo>
                  <a:lnTo>
                    <a:pt x="1005" y="0"/>
                  </a:lnTo>
                  <a:lnTo>
                    <a:pt x="999" y="440"/>
                  </a:lnTo>
                  <a:lnTo>
                    <a:pt x="887" y="397"/>
                  </a:lnTo>
                  <a:lnTo>
                    <a:pt x="285" y="1457"/>
                  </a:lnTo>
                  <a:lnTo>
                    <a:pt x="0" y="1178"/>
                  </a:lnTo>
                  <a:close/>
                </a:path>
              </a:pathLst>
            </a:custGeom>
            <a:solidFill>
              <a:schemeClr val="bg2">
                <a:alpha val="3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pic>
        <p:nvPicPr>
          <p:cNvPr id="8203" name="Picture 2" descr="cry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3903663"/>
            <a:ext cx="2109788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Box 3"/>
          <p:cNvSpPr txBox="1">
            <a:spLocks noChangeArrowheads="1"/>
          </p:cNvSpPr>
          <p:nvPr/>
        </p:nvSpPr>
        <p:spPr bwMode="auto">
          <a:xfrm>
            <a:off x="7092950" y="613568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latin typeface="Arial" charset="0"/>
                <a:ea typeface="ＭＳ Ｐゴシック" pitchFamily="34" charset="-128"/>
              </a:rPr>
              <a:t>sample</a:t>
            </a:r>
          </a:p>
        </p:txBody>
      </p:sp>
      <p:sp>
        <p:nvSpPr>
          <p:cNvPr id="8205" name="TextBox 27"/>
          <p:cNvSpPr txBox="1">
            <a:spLocks noChangeArrowheads="1"/>
          </p:cNvSpPr>
          <p:nvPr/>
        </p:nvSpPr>
        <p:spPr bwMode="auto">
          <a:xfrm>
            <a:off x="7885113" y="613568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latin typeface="Arial" charset="0"/>
                <a:ea typeface="ＭＳ Ｐゴシック" pitchFamily="34" charset="-128"/>
              </a:rPr>
              <a:t>aperture</a:t>
            </a:r>
          </a:p>
        </p:txBody>
      </p:sp>
      <p:sp>
        <p:nvSpPr>
          <p:cNvPr id="8206" name="TextBox 28"/>
          <p:cNvSpPr txBox="1">
            <a:spLocks noChangeArrowheads="1"/>
          </p:cNvSpPr>
          <p:nvPr/>
        </p:nvSpPr>
        <p:spPr bwMode="auto">
          <a:xfrm>
            <a:off x="8174038" y="5775325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000">
                <a:latin typeface="Arial" charset="0"/>
                <a:ea typeface="ＭＳ Ｐゴシック" pitchFamily="34" charset="-128"/>
              </a:rPr>
              <a:t>neutron beam</a:t>
            </a:r>
          </a:p>
        </p:txBody>
      </p:sp>
      <p:sp>
        <p:nvSpPr>
          <p:cNvPr id="40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930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itel 1"/>
          <p:cNvSpPr>
            <a:spLocks noGrp="1"/>
          </p:cNvSpPr>
          <p:nvPr>
            <p:ph type="title"/>
          </p:nvPr>
        </p:nvSpPr>
        <p:spPr>
          <a:xfrm>
            <a:off x="996958" y="98955"/>
            <a:ext cx="8534400" cy="533400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Q</a:t>
            </a:r>
            <a:r>
              <a:rPr lang="en-GB" sz="2400" b="1" dirty="0" smtClean="0">
                <a:solidFill>
                  <a:srgbClr val="000000"/>
                </a:solidFill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uasi-adaptive lens system</a:t>
            </a:r>
          </a:p>
        </p:txBody>
      </p:sp>
      <p:sp>
        <p:nvSpPr>
          <p:cNvPr id="19462" name="Text Box 43"/>
          <p:cNvSpPr txBox="1">
            <a:spLocks noChangeArrowheads="1"/>
          </p:cNvSpPr>
          <p:nvPr/>
        </p:nvSpPr>
        <p:spPr bwMode="auto">
          <a:xfrm>
            <a:off x="395288" y="765175"/>
            <a:ext cx="2265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r>
              <a:rPr lang="en-US" sz="1600"/>
              <a:t>design without any motor</a:t>
            </a:r>
          </a:p>
        </p:txBody>
      </p:sp>
      <p:sp>
        <p:nvSpPr>
          <p:cNvPr id="19465" name="Text Box 44"/>
          <p:cNvSpPr txBox="1">
            <a:spLocks noChangeArrowheads="1"/>
          </p:cNvSpPr>
          <p:nvPr/>
        </p:nvSpPr>
        <p:spPr bwMode="auto">
          <a:xfrm>
            <a:off x="5931060" y="3496733"/>
            <a:ext cx="2454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r>
              <a:rPr lang="en-US" sz="1600" dirty="0"/>
              <a:t>experimental set up at BOA</a:t>
            </a:r>
          </a:p>
        </p:txBody>
      </p:sp>
      <p:pic>
        <p:nvPicPr>
          <p:cNvPr id="19466" name="Picture 47" descr="set_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58" y="3905249"/>
            <a:ext cx="35290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125538"/>
            <a:ext cx="2592388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957269"/>
            <a:ext cx="270986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5379" y="980728"/>
            <a:ext cx="2730797" cy="2380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1</a:t>
            </a:r>
            <a:r>
              <a:rPr lang="en-US" sz="1700" dirty="0" smtClean="0">
                <a:latin typeface="Arial Narrow"/>
                <a:cs typeface="Arial Narrow"/>
              </a:rPr>
              <a:t>- base plate</a:t>
            </a:r>
          </a:p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2</a:t>
            </a:r>
            <a:r>
              <a:rPr lang="en-US" sz="1700" dirty="0" smtClean="0">
                <a:latin typeface="Arial Narrow"/>
                <a:cs typeface="Arial Narrow"/>
              </a:rPr>
              <a:t> - adjustment box</a:t>
            </a:r>
          </a:p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3</a:t>
            </a:r>
            <a:r>
              <a:rPr lang="en-US" sz="1700" dirty="0" smtClean="0">
                <a:latin typeface="Arial Narrow"/>
                <a:cs typeface="Arial Narrow"/>
              </a:rPr>
              <a:t> - aluminum frame </a:t>
            </a:r>
          </a:p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4</a:t>
            </a:r>
            <a:r>
              <a:rPr lang="en-US" sz="1700" dirty="0" smtClean="0">
                <a:latin typeface="Arial Narrow"/>
                <a:cs typeface="Arial Narrow"/>
              </a:rPr>
              <a:t> - adjustment carrier</a:t>
            </a:r>
          </a:p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5</a:t>
            </a:r>
            <a:r>
              <a:rPr lang="en-US" sz="1700" dirty="0" smtClean="0">
                <a:latin typeface="Arial Narrow"/>
                <a:cs typeface="Arial Narrow"/>
              </a:rPr>
              <a:t> - super mirror coated substrate</a:t>
            </a:r>
          </a:p>
          <a:p>
            <a:pPr>
              <a:lnSpc>
                <a:spcPct val="110000"/>
              </a:lnSpc>
            </a:pPr>
            <a:r>
              <a:rPr lang="en-US" sz="1700" b="1" dirty="0" smtClean="0">
                <a:latin typeface="Arial Narrow"/>
                <a:cs typeface="Arial Narrow"/>
              </a:rPr>
              <a:t>6</a:t>
            </a:r>
            <a:r>
              <a:rPr lang="en-US" sz="1700" dirty="0" smtClean="0">
                <a:latin typeface="Arial Narrow"/>
                <a:cs typeface="Arial Narrow"/>
              </a:rPr>
              <a:t> - beam stop pair</a:t>
            </a:r>
            <a:endParaRPr lang="de-CH" sz="1700" dirty="0" err="1">
              <a:latin typeface="Arial Narrow"/>
              <a:cs typeface="Arial Narrow"/>
            </a:endParaRPr>
          </a:p>
        </p:txBody>
      </p:sp>
      <p:pic>
        <p:nvPicPr>
          <p:cNvPr id="3" name="Picture 2" descr="Bildschirmfoto 2013-11-15 um 13.50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22" y="4106334"/>
            <a:ext cx="2547219" cy="1879601"/>
          </a:xfrm>
          <a:prstGeom prst="rect">
            <a:avLst/>
          </a:prstGeom>
        </p:spPr>
      </p:pic>
      <p:pic>
        <p:nvPicPr>
          <p:cNvPr id="6" name="Picture 5" descr="Bildschirmfoto 2013-11-15 um 13.55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" y="3588258"/>
            <a:ext cx="1819062" cy="145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9520" y="5901270"/>
            <a:ext cx="2932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ain factor &gt; 12 </a:t>
            </a:r>
          </a:p>
          <a:p>
            <a:r>
              <a:rPr lang="en-US" dirty="0"/>
              <a:t>p</a:t>
            </a:r>
            <a:r>
              <a:rPr lang="en-US" dirty="0" smtClean="0"/>
              <a:t>eak size (FWHM) &lt; 0.17 mm</a:t>
            </a:r>
            <a:endParaRPr lang="en-US" dirty="0"/>
          </a:p>
        </p:txBody>
      </p:sp>
      <p:pic>
        <p:nvPicPr>
          <p:cNvPr id="4" name="Picture 3" descr="Bildschirmfoto 2014-01-20 um 11.57.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5101031"/>
            <a:ext cx="1866157" cy="14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09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08304" y="1644412"/>
            <a:ext cx="1084263" cy="2819450"/>
            <a:chOff x="7308304" y="1644412"/>
            <a:chExt cx="1084263" cy="2819450"/>
          </a:xfrm>
        </p:grpSpPr>
        <p:grpSp>
          <p:nvGrpSpPr>
            <p:cNvPr id="6" name="Group 5"/>
            <p:cNvGrpSpPr/>
            <p:nvPr/>
          </p:nvGrpSpPr>
          <p:grpSpPr>
            <a:xfrm>
              <a:off x="7308304" y="1644412"/>
              <a:ext cx="1084263" cy="2819450"/>
              <a:chOff x="7326313" y="1680319"/>
              <a:chExt cx="1084263" cy="281945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0348" y="1680319"/>
                <a:ext cx="990227" cy="2249902"/>
              </a:xfrm>
              <a:prstGeom prst="rect">
                <a:avLst/>
              </a:prstGeom>
            </p:spPr>
          </p:pic>
          <p:sp>
            <p:nvSpPr>
              <p:cNvPr id="22555" name="Text Box 30"/>
              <p:cNvSpPr txBox="1">
                <a:spLocks noChangeArrowheads="1"/>
              </p:cNvSpPr>
              <p:nvPr/>
            </p:nvSpPr>
            <p:spPr bwMode="auto">
              <a:xfrm>
                <a:off x="7326313" y="4163219"/>
                <a:ext cx="1084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ea typeface="ヒラギノ角ゴ Pro W3" pitchFamily="1" charset="-128"/>
                  </a:defRPr>
                </a:lvl9pPr>
              </a:lstStyle>
              <a:p>
                <a:r>
                  <a:rPr lang="en-US" sz="1600"/>
                  <a:t>buckle line</a:t>
                </a:r>
              </a:p>
            </p:txBody>
          </p:sp>
          <p:sp>
            <p:nvSpPr>
              <p:cNvPr id="22556" name="Line 32"/>
              <p:cNvSpPr>
                <a:spLocks noChangeShapeType="1"/>
              </p:cNvSpPr>
              <p:nvPr/>
            </p:nvSpPr>
            <p:spPr bwMode="auto">
              <a:xfrm flipV="1">
                <a:off x="7686676" y="3731419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22554" name="Line 26"/>
            <p:cNvSpPr>
              <a:spLocks noChangeShapeType="1"/>
            </p:cNvSpPr>
            <p:nvPr/>
          </p:nvSpPr>
          <p:spPr bwMode="auto">
            <a:xfrm>
              <a:off x="7686676" y="2218531"/>
              <a:ext cx="0" cy="143986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2532" name="Foliennummernplatzhalter 4"/>
          <p:cNvSpPr txBox="1">
            <a:spLocks noGrp="1"/>
          </p:cNvSpPr>
          <p:nvPr/>
        </p:nvSpPr>
        <p:spPr bwMode="auto">
          <a:xfrm>
            <a:off x="8001000" y="6659563"/>
            <a:ext cx="83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algn="r"/>
            <a:r>
              <a:rPr lang="de-DE" sz="800"/>
              <a:t>page </a:t>
            </a:r>
            <a:fld id="{9B3FF257-5EB8-4563-A940-7C715BFCFC45}" type="slidenum">
              <a:rPr lang="de-DE" sz="800"/>
              <a:pPr algn="r"/>
              <a:t>5</a:t>
            </a:fld>
            <a:endParaRPr lang="de-DE" sz="800"/>
          </a:p>
        </p:txBody>
      </p:sp>
      <p:sp>
        <p:nvSpPr>
          <p:cNvPr id="22533" name="Datumsplatzhalter 3"/>
          <p:cNvSpPr txBox="1">
            <a:spLocks noGrp="1"/>
          </p:cNvSpPr>
          <p:nvPr/>
        </p:nvSpPr>
        <p:spPr bwMode="auto">
          <a:xfrm>
            <a:off x="609600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fld id="{10CEAF9A-EC49-4FD7-A104-CD3412A7564C}" type="datetime4">
              <a:rPr lang="de-DE" sz="800"/>
              <a:pPr/>
              <a:t>January 23, 2014</a:t>
            </a:fld>
            <a:endParaRPr lang="de-DE" sz="800"/>
          </a:p>
        </p:txBody>
      </p:sp>
      <p:sp>
        <p:nvSpPr>
          <p:cNvPr id="22534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Titel 1"/>
          <p:cNvSpPr>
            <a:spLocks noGrp="1"/>
          </p:cNvSpPr>
          <p:nvPr>
            <p:ph type="title" idx="4294967295"/>
          </p:nvPr>
        </p:nvSpPr>
        <p:spPr>
          <a:xfrm>
            <a:off x="840332" y="115888"/>
            <a:ext cx="8534400" cy="53340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Motorized </a:t>
            </a:r>
            <a:r>
              <a:rPr lang="en-GB" sz="2400" b="1" dirty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a</a:t>
            </a:r>
            <a:r>
              <a:rPr lang="en-GB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daptive </a:t>
            </a:r>
            <a:r>
              <a:rPr lang="en-GB" sz="2400" b="1" dirty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o</a:t>
            </a:r>
            <a:r>
              <a:rPr lang="en-GB" sz="2400" b="1" dirty="0" smtClean="0">
                <a:latin typeface="Arial Narrow" pitchFamily="34" charset="0"/>
                <a:ea typeface="ヒラギノ角ゴ Pro W3" pitchFamily="1" charset="-128"/>
                <a:cs typeface="Arial Narrow" pitchFamily="34" charset="0"/>
              </a:rPr>
              <a:t>ptics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1110895" y="782638"/>
            <a:ext cx="68602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 algn="ctr"/>
            <a:r>
              <a:rPr lang="en-US" sz="2000" dirty="0"/>
              <a:t>enhancement of </a:t>
            </a:r>
            <a:r>
              <a:rPr lang="en-US" sz="2000" dirty="0" smtClean="0"/>
              <a:t>previous prototype </a:t>
            </a:r>
            <a:r>
              <a:rPr lang="en-US" sz="2000" dirty="0"/>
              <a:t>to a fully motorized variant by </a:t>
            </a:r>
          </a:p>
          <a:p>
            <a:pPr algn="ctr"/>
            <a:r>
              <a:rPr lang="en-US" sz="2000" dirty="0"/>
              <a:t>using the same principles (number of </a:t>
            </a:r>
            <a:r>
              <a:rPr lang="en-US" sz="2000" dirty="0" smtClean="0"/>
              <a:t>motors kept </a:t>
            </a:r>
            <a:r>
              <a:rPr lang="en-US" sz="2000" dirty="0"/>
              <a:t>as small as possible): 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4640263" y="3760788"/>
            <a:ext cx="2501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r>
              <a:rPr lang="en-US" sz="1600" dirty="0"/>
              <a:t>12 camshafts to realize 16 </a:t>
            </a:r>
          </a:p>
          <a:p>
            <a:r>
              <a:rPr lang="en-US" sz="1600" dirty="0"/>
              <a:t>different parabolic functions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19872" y="1771474"/>
            <a:ext cx="3804554" cy="2017566"/>
            <a:chOff x="3419872" y="1771474"/>
            <a:chExt cx="3804554" cy="2017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1771474"/>
              <a:ext cx="3804554" cy="2017566"/>
            </a:xfrm>
            <a:prstGeom prst="rect">
              <a:avLst/>
            </a:prstGeom>
          </p:spPr>
        </p:pic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H="1" flipV="1">
              <a:off x="3919538" y="2968625"/>
              <a:ext cx="792162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2" name="Line 14"/>
            <p:cNvSpPr>
              <a:spLocks noChangeShapeType="1"/>
            </p:cNvSpPr>
            <p:nvPr/>
          </p:nvSpPr>
          <p:spPr bwMode="auto">
            <a:xfrm flipH="1" flipV="1">
              <a:off x="4208463" y="2968625"/>
              <a:ext cx="64770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 flipH="1" flipV="1">
              <a:off x="4500563" y="2925763"/>
              <a:ext cx="427037" cy="690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 flipH="1" flipV="1">
              <a:off x="4783138" y="2895600"/>
              <a:ext cx="217487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5" name="Line 17"/>
            <p:cNvSpPr>
              <a:spLocks noChangeShapeType="1"/>
            </p:cNvSpPr>
            <p:nvPr/>
          </p:nvSpPr>
          <p:spPr bwMode="auto">
            <a:xfrm flipH="1" flipV="1">
              <a:off x="5000625" y="2895600"/>
              <a:ext cx="71437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6" name="Line 18"/>
            <p:cNvSpPr>
              <a:spLocks noChangeShapeType="1"/>
            </p:cNvSpPr>
            <p:nvPr/>
          </p:nvSpPr>
          <p:spPr bwMode="auto">
            <a:xfrm flipV="1">
              <a:off x="5143500" y="2852738"/>
              <a:ext cx="149225" cy="763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flipV="1">
              <a:off x="5216525" y="2852738"/>
              <a:ext cx="292100" cy="763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 flipV="1">
              <a:off x="5287963" y="2824163"/>
              <a:ext cx="431800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 flipV="1">
              <a:off x="5359698" y="2780928"/>
              <a:ext cx="652462" cy="835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 flipV="1">
              <a:off x="5432425" y="2781300"/>
              <a:ext cx="795337" cy="835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 flipV="1">
              <a:off x="5575300" y="2781300"/>
              <a:ext cx="868362" cy="835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 flipV="1">
              <a:off x="5648325" y="2752725"/>
              <a:ext cx="1008062" cy="86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2538" name="Text Box 28"/>
          <p:cNvSpPr txBox="1">
            <a:spLocks noChangeArrowheads="1"/>
          </p:cNvSpPr>
          <p:nvPr/>
        </p:nvSpPr>
        <p:spPr bwMode="auto">
          <a:xfrm>
            <a:off x="391582" y="4683123"/>
            <a:ext cx="88201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pitchFamily="1" charset="-128"/>
              </a:defRPr>
            </a:lvl9pPr>
          </a:lstStyle>
          <a:p>
            <a:pPr>
              <a:buFontTx/>
              <a:buChar char="-"/>
            </a:pPr>
            <a:r>
              <a:rPr lang="en-US" sz="1800" dirty="0"/>
              <a:t> </a:t>
            </a:r>
            <a:r>
              <a:rPr lang="en-US" sz="2000" dirty="0"/>
              <a:t>every buckle line on the camshaft represents a different parabolic function</a:t>
            </a:r>
          </a:p>
          <a:p>
            <a:pPr>
              <a:buFontTx/>
              <a:buChar char="-"/>
            </a:pPr>
            <a:r>
              <a:rPr lang="en-US" sz="2000" dirty="0"/>
              <a:t> all camshafts will be moved at the same time with only one motor</a:t>
            </a:r>
          </a:p>
          <a:p>
            <a:pPr>
              <a:buFontTx/>
              <a:buChar char="-"/>
            </a:pPr>
            <a:r>
              <a:rPr lang="en-US" sz="2000" dirty="0"/>
              <a:t> here 10 functions with different focal lengths but same entrance and 6 functions   </a:t>
            </a:r>
          </a:p>
          <a:p>
            <a:r>
              <a:rPr lang="en-US" sz="2000" dirty="0"/>
              <a:t>  with different entrance openings but same focal lengths can be realized by the </a:t>
            </a:r>
          </a:p>
          <a:p>
            <a:r>
              <a:rPr lang="en-US" sz="2000" dirty="0"/>
              <a:t>  used camshafts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0" y="1772816"/>
            <a:ext cx="2952626" cy="21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44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13" y="110134"/>
            <a:ext cx="8534400" cy="533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Test Series with motorized adaptive optics (improved version)  </a:t>
            </a:r>
            <a:endParaRPr lang="en-US" sz="24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660143"/>
              </p:ext>
            </p:extLst>
          </p:nvPr>
        </p:nvGraphicFramePr>
        <p:xfrm>
          <a:off x="4724405" y="3752243"/>
          <a:ext cx="4131728" cy="2618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Graph" r:id="rId3" imgW="4145040" imgH="2900160" progId="Origin50.Graph">
                  <p:embed/>
                </p:oleObj>
              </mc:Choice>
              <mc:Fallback>
                <p:oleObj name="Graph" r:id="rId3" imgW="414504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4405" y="3752243"/>
                        <a:ext cx="4131728" cy="2618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3479767"/>
            <a:ext cx="3933982" cy="2753440"/>
          </a:xfrm>
          <a:prstGeom prst="rect">
            <a:avLst/>
          </a:prstGeom>
        </p:spPr>
      </p:pic>
      <p:pic>
        <p:nvPicPr>
          <p:cNvPr id="5" name="Bild 9" descr="prototyp_V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22" y="807067"/>
            <a:ext cx="2160240" cy="27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201034"/>
              </p:ext>
            </p:extLst>
          </p:nvPr>
        </p:nvGraphicFramePr>
        <p:xfrm>
          <a:off x="4396047" y="1019663"/>
          <a:ext cx="4072365" cy="2849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Graph" r:id="rId7" imgW="4145040" imgH="2900160" progId="Origin50.Graph">
                  <p:embed/>
                </p:oleObj>
              </mc:Choice>
              <mc:Fallback>
                <p:oleObj name="Graph" r:id="rId7" imgW="414504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6047" y="1019663"/>
                        <a:ext cx="4072365" cy="2849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59848" y="665666"/>
            <a:ext cx="355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Validation of the focal points for 10 different lens configurations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485" y="6013078"/>
            <a:ext cx="3172114" cy="65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space for the lens setup with a focal length of 120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06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546" y="127067"/>
            <a:ext cx="8534400" cy="5334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Focusing 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neutrons within sample </a:t>
            </a:r>
            <a:r>
              <a:rPr 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environment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3438" y="1535113"/>
            <a:ext cx="3241675" cy="2089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16013" y="437615"/>
            <a:ext cx="741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 b="1" dirty="0">
              <a:cs typeface="+mn-cs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cs typeface="+mn-cs"/>
              </a:rPr>
              <a:t>NEW: Coupling of two neutron lenses</a:t>
            </a:r>
          </a:p>
        </p:txBody>
      </p:sp>
      <p:pic>
        <p:nvPicPr>
          <p:cNvPr id="5" name="Picture 2" descr="Bildschirmfoto 2013-01-17 um 19.1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5113"/>
            <a:ext cx="39608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" y="5207000"/>
            <a:ext cx="503238" cy="5048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216150" y="5640388"/>
            <a:ext cx="809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elliptic </a:t>
            </a:r>
            <a:endParaRPr lang="en-US" sz="1200" dirty="0"/>
          </a:p>
          <a:p>
            <a:pPr eaLnBrk="1" hangingPunct="1"/>
            <a:r>
              <a:rPr lang="en-US" sz="1200" dirty="0" err="1"/>
              <a:t>cryo</a:t>
            </a:r>
            <a:r>
              <a:rPr lang="en-US" sz="1200" dirty="0"/>
              <a:t>-lens</a:t>
            </a:r>
          </a:p>
        </p:txBody>
      </p:sp>
      <p:pic>
        <p:nvPicPr>
          <p:cNvPr id="9" name="Picture 11" descr="PE_draw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849438"/>
            <a:ext cx="2616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1547813" y="1535113"/>
            <a:ext cx="3095625" cy="2879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619250" y="3624263"/>
            <a:ext cx="3097213" cy="86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3292469" y="5640388"/>
            <a:ext cx="1330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 smtClean="0"/>
              <a:t> </a:t>
            </a:r>
            <a:r>
              <a:rPr lang="de-DE" sz="1200" dirty="0" err="1"/>
              <a:t>neutron</a:t>
            </a:r>
            <a:r>
              <a:rPr lang="de-DE" sz="1200" dirty="0"/>
              <a:t> </a:t>
            </a:r>
          </a:p>
          <a:p>
            <a:pPr eaLnBrk="1" hangingPunct="1"/>
            <a:r>
              <a:rPr lang="en-US" sz="1200" dirty="0"/>
              <a:t>l</a:t>
            </a:r>
            <a:r>
              <a:rPr lang="de-DE" sz="1200" dirty="0" err="1" smtClean="0"/>
              <a:t>ens</a:t>
            </a:r>
            <a:r>
              <a:rPr lang="de-DE" sz="1200" dirty="0" smtClean="0"/>
              <a:t> outside</a:t>
            </a:r>
          </a:p>
          <a:p>
            <a:pPr eaLnBrk="1" hangingPunct="1"/>
            <a:r>
              <a:rPr lang="en-US" sz="1200" dirty="0" smtClean="0"/>
              <a:t>(Adaptive optics)</a:t>
            </a:r>
            <a:endParaRPr lang="de-DE" sz="1200" dirty="0"/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887913" y="1484313"/>
            <a:ext cx="2738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Pressure cell inside cryostat 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940300" y="3263900"/>
            <a:ext cx="3017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l=90 mm; f=13 mm; a=7.2 mm; b=40 mm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716462" y="3695700"/>
            <a:ext cx="4427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 dirty="0">
                <a:solidFill>
                  <a:srgbClr val="000000"/>
                </a:solidFill>
              </a:rPr>
              <a:t>Conditions</a:t>
            </a:r>
            <a:r>
              <a:rPr lang="en-US" sz="1800" u="sng" dirty="0" smtClean="0">
                <a:solidFill>
                  <a:srgbClr val="000000"/>
                </a:solidFill>
              </a:rPr>
              <a:t>: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4581532" y="4110044"/>
            <a:ext cx="425766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Focusing neutrons inside the pressure cell (opening d=1.2 mm)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Pressure cell: until 100 </a:t>
            </a:r>
            <a:r>
              <a:rPr lang="en-US" dirty="0" err="1"/>
              <a:t>kbar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Temperature: until 4K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Precision: better 0.1 mm (height); tilting: 0.1 </a:t>
            </a:r>
            <a:r>
              <a:rPr lang="en-US" dirty="0" err="1"/>
              <a:t>deg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90801" y="4403198"/>
            <a:ext cx="1270000" cy="101072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95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ildschirmfoto 2013-01-17 um 19.5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98935"/>
            <a:ext cx="30241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Bildschirmfoto 2013-01-17 um 19.51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3" y="1908175"/>
            <a:ext cx="38163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ildschirmfoto 2013-01-17 um 19.5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56773"/>
            <a:ext cx="302418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27613" y="1221111"/>
            <a:ext cx="4072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Measurement of </a:t>
            </a:r>
            <a:r>
              <a:rPr lang="en-US" sz="1600" dirty="0" err="1"/>
              <a:t>Supermirror</a:t>
            </a:r>
            <a:r>
              <a:rPr lang="en-US" sz="1600" dirty="0"/>
              <a:t> reflectivity for </a:t>
            </a:r>
          </a:p>
          <a:p>
            <a:pPr eaLnBrk="1" hangingPunct="1"/>
            <a:r>
              <a:rPr lang="en-US" sz="1600" dirty="0"/>
              <a:t>different temperatures</a:t>
            </a:r>
          </a:p>
          <a:p>
            <a:pPr eaLnBrk="1" hangingPunct="1"/>
            <a:r>
              <a:rPr lang="en-US" sz="1600" dirty="0"/>
              <a:t> 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484813" y="805923"/>
            <a:ext cx="311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Simulated p</a:t>
            </a:r>
            <a:r>
              <a:rPr lang="de-DE" sz="1200"/>
              <a:t>erformance of an ideal cryo-lens setup</a:t>
            </a:r>
            <a:r>
              <a:rPr lang="en-US" sz="1200"/>
              <a:t> (divergence: 1 deg)</a:t>
            </a:r>
            <a:endParaRPr lang="en-US" sz="1800"/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508625" y="3816883"/>
            <a:ext cx="3384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Simulated intensity gain as a function of divergence and sample size  </a:t>
            </a:r>
          </a:p>
          <a:p>
            <a:pPr eaLnBrk="1" hangingPunct="1"/>
            <a:r>
              <a:rPr lang="en-US" sz="1800" dirty="0"/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76546" y="127067"/>
            <a:ext cx="8534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Pre-tests with “cooled” neutron lenses</a:t>
            </a: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7613" y="5491692"/>
            <a:ext cx="4175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between 300 K and 250 K a small change of the reflectivity </a:t>
            </a:r>
            <a:r>
              <a:rPr lang="en-US" sz="1400" dirty="0" err="1"/>
              <a:t>behaviour</a:t>
            </a:r>
            <a:r>
              <a:rPr lang="en-US" sz="1400" dirty="0"/>
              <a:t> was observed  -&gt; thermal contraction of the sample holder tube</a:t>
            </a:r>
          </a:p>
        </p:txBody>
      </p:sp>
    </p:spTree>
    <p:extLst>
      <p:ext uri="{BB962C8B-B14F-4D97-AF65-F5344CB8AC3E}">
        <p14:creationId xmlns:p14="http://schemas.microsoft.com/office/powerpoint/2010/main" val="4048678025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814" y="76268"/>
            <a:ext cx="8534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 Narrow"/>
                <a:cs typeface="Arial Narrow"/>
              </a:rPr>
              <a:t>Extensive measurement series on the BOA </a:t>
            </a:r>
            <a:r>
              <a:rPr lang="en-US" sz="2400" b="1" dirty="0" err="1" smtClean="0">
                <a:solidFill>
                  <a:schemeClr val="tx1"/>
                </a:solidFill>
                <a:latin typeface="Arial Narrow"/>
                <a:cs typeface="Arial Narrow"/>
              </a:rPr>
              <a:t>beamline</a:t>
            </a:r>
            <a:endParaRPr lang="en-US" sz="24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48" y="768881"/>
            <a:ext cx="7129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5847285" y="914931"/>
            <a:ext cx="2274888" cy="646112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cs typeface="+mn-cs"/>
              </a:rPr>
              <a:t>CCD camera with a</a:t>
            </a:r>
          </a:p>
          <a:p>
            <a:pPr>
              <a:defRPr/>
            </a:pPr>
            <a:r>
              <a:rPr lang="en-GB" b="1" dirty="0">
                <a:cs typeface="+mn-cs"/>
              </a:rPr>
              <a:t>neutron scintillator 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750073" y="3578756"/>
            <a:ext cx="1751012" cy="646112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cs typeface="+mn-cs"/>
              </a:rPr>
              <a:t>P</a:t>
            </a:r>
            <a:r>
              <a:rPr lang="en-GB" b="1" dirty="0" err="1">
                <a:cs typeface="+mn-cs"/>
              </a:rPr>
              <a:t>arabolic</a:t>
            </a:r>
            <a:r>
              <a:rPr lang="en-GB" b="1" dirty="0">
                <a:cs typeface="+mn-cs"/>
              </a:rPr>
              <a:t> lens</a:t>
            </a:r>
          </a:p>
          <a:p>
            <a:pPr algn="ctr">
              <a:defRPr/>
            </a:pPr>
            <a:r>
              <a:rPr lang="en-GB" b="1" dirty="0">
                <a:cs typeface="+mn-cs"/>
              </a:rPr>
              <a:t>outside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526110" y="3551768"/>
            <a:ext cx="519113" cy="369888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cs typeface="+mn-cs"/>
              </a:rPr>
              <a:t>slit</a:t>
            </a:r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 flipH="1" flipV="1">
            <a:off x="1381648" y="2497668"/>
            <a:ext cx="431800" cy="1079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 flipV="1">
            <a:off x="3831160" y="2785006"/>
            <a:ext cx="142875" cy="792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 flipH="1" flipV="1">
            <a:off x="5415485" y="2569106"/>
            <a:ext cx="287338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H="1">
            <a:off x="6494985" y="1632481"/>
            <a:ext cx="647700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560" y="4513793"/>
            <a:ext cx="2555875" cy="201612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679571"/>
              </p:ext>
            </p:extLst>
          </p:nvPr>
        </p:nvGraphicFramePr>
        <p:xfrm>
          <a:off x="518048" y="4513793"/>
          <a:ext cx="2638425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Graph" r:id="rId4" imgW="4156253" imgH="3176016" progId="Origin50.Graph">
                  <p:embed/>
                </p:oleObj>
              </mc:Choice>
              <mc:Fallback>
                <p:oleObj name="Graph" r:id="rId4" imgW="4156253" imgH="317601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48" y="4513793"/>
                        <a:ext cx="2638425" cy="216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40310" y="4524906"/>
            <a:ext cx="2198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BOA - Cold neutron spectrum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615385" y="3578756"/>
            <a:ext cx="2339975" cy="646112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cs typeface="+mn-cs"/>
              </a:rPr>
              <a:t>neutron</a:t>
            </a:r>
            <a:r>
              <a:rPr lang="en-GB" b="1" dirty="0">
                <a:cs typeface="+mn-cs"/>
              </a:rPr>
              <a:t> lens</a:t>
            </a:r>
          </a:p>
          <a:p>
            <a:pPr algn="ctr">
              <a:defRPr/>
            </a:pPr>
            <a:r>
              <a:rPr lang="en-US" b="1" dirty="0">
                <a:cs typeface="+mn-cs"/>
              </a:rPr>
              <a:t>i</a:t>
            </a:r>
            <a:r>
              <a:rPr lang="en-GB" b="1" dirty="0" err="1">
                <a:cs typeface="+mn-cs"/>
              </a:rPr>
              <a:t>nside</a:t>
            </a:r>
            <a:r>
              <a:rPr lang="en-GB" b="1" dirty="0">
                <a:cs typeface="+mn-cs"/>
              </a:rPr>
              <a:t> pressure cell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35" y="4513793"/>
            <a:ext cx="268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5197998" y="4224868"/>
            <a:ext cx="576262" cy="936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9" descr="Bildschirmfoto 2013-01-17 um 19.19.4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48" y="4440768"/>
            <a:ext cx="15113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782323" y="6314018"/>
            <a:ext cx="162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SINQ cryostat</a:t>
            </a:r>
          </a:p>
        </p:txBody>
      </p:sp>
    </p:spTree>
    <p:extLst>
      <p:ext uri="{BB962C8B-B14F-4D97-AF65-F5344CB8AC3E}">
        <p14:creationId xmlns:p14="http://schemas.microsoft.com/office/powerpoint/2010/main" val="2282328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1294</Words>
  <Application>Microsoft Macintosh PowerPoint</Application>
  <PresentationFormat>On-screen Show (4:3)</PresentationFormat>
  <Paragraphs>217</Paragraphs>
  <Slides>21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Graph</vt:lpstr>
      <vt:lpstr>PHOTO-PAINT</vt:lpstr>
      <vt:lpstr>Paul Scherrer Institut</vt:lpstr>
      <vt:lpstr>Topics</vt:lpstr>
      <vt:lpstr>Focusing neutrons on small samples - Adaptive Optics</vt:lpstr>
      <vt:lpstr>Quasi-adaptive lens system</vt:lpstr>
      <vt:lpstr>Motorized adaptive optics</vt:lpstr>
      <vt:lpstr>Test Series with motorized adaptive optics (improved version)  </vt:lpstr>
      <vt:lpstr>Focusing neutrons within sample environment</vt:lpstr>
      <vt:lpstr>PowerPoint Presentation</vt:lpstr>
      <vt:lpstr>Extensive measurement series on the BOA beamline</vt:lpstr>
      <vt:lpstr>PowerPoint Presentation</vt:lpstr>
      <vt:lpstr>PowerPoint Presentation</vt:lpstr>
      <vt:lpstr>PowerPoint Presentation</vt:lpstr>
      <vt:lpstr>PowerPoint Presentation</vt:lpstr>
      <vt:lpstr>First powder experiments at the instrument DMC/SINQ</vt:lpstr>
      <vt:lpstr>Outlook – Neutron Optics </vt:lpstr>
      <vt:lpstr>cont. Outlook – Neutron Optics </vt:lpstr>
      <vt:lpstr>PowerPoint Presentation</vt:lpstr>
      <vt:lpstr>PowerPoint Presentation</vt:lpstr>
      <vt:lpstr>McStas - Virtual experiments of the Selene reflectometer setup on BOA</vt:lpstr>
      <vt:lpstr>PowerPoint Presentation</vt:lpstr>
      <vt:lpstr>Outlook – Background Topic</vt:lpstr>
    </vt:vector>
  </TitlesOfParts>
  <Company>Paul Scherrer 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creator>Uwe Filges</dc:creator>
  <cp:lastModifiedBy>Uwe Filges</cp:lastModifiedBy>
  <cp:revision>3</cp:revision>
  <dcterms:created xsi:type="dcterms:W3CDTF">2014-01-21T11:05:37Z</dcterms:created>
  <dcterms:modified xsi:type="dcterms:W3CDTF">2014-01-23T11:12:00Z</dcterms:modified>
</cp:coreProperties>
</file>