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95" r:id="rId3"/>
    <p:sldId id="354" r:id="rId4"/>
    <p:sldId id="355" r:id="rId5"/>
    <p:sldId id="356" r:id="rId6"/>
    <p:sldId id="357" r:id="rId7"/>
    <p:sldId id="358" r:id="rId8"/>
    <p:sldId id="337" r:id="rId9"/>
    <p:sldId id="338" r:id="rId10"/>
    <p:sldId id="340" r:id="rId11"/>
    <p:sldId id="339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51" r:id="rId21"/>
    <p:sldId id="352" r:id="rId22"/>
    <p:sldId id="353" r:id="rId23"/>
    <p:sldId id="305" r:id="rId24"/>
    <p:sldId id="302" r:id="rId25"/>
    <p:sldId id="303" r:id="rId26"/>
    <p:sldId id="304" r:id="rId27"/>
  </p:sldIdLst>
  <p:sldSz cx="9756775" cy="7315200"/>
  <p:notesSz cx="6858000" cy="9144000"/>
  <p:defaultTextStyle>
    <a:defPPr>
      <a:defRPr lang="en-US"/>
    </a:defPPr>
    <a:lvl1pPr marL="0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7741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5482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3223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0964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8705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26446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14187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01928" algn="l" defTabSz="4877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026A1A"/>
    <a:srgbClr val="8EB9DC"/>
    <a:srgbClr val="496DAC"/>
    <a:srgbClr val="0094CA"/>
    <a:srgbClr val="008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2" autoAdjust="0"/>
    <p:restoredTop sz="99688" autoAdjust="0"/>
  </p:normalViewPr>
  <p:slideViewPr>
    <p:cSldViewPr snapToGrid="0" snapToObjects="1">
      <p:cViewPr varScale="1">
        <p:scale>
          <a:sx n="114" d="100"/>
          <a:sy n="114" d="100"/>
        </p:scale>
        <p:origin x="-1256" y="-120"/>
      </p:cViewPr>
      <p:guideLst>
        <p:guide orient="horz" pos="2304"/>
        <p:guide pos="30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C1F0-9D40-1248-9255-F3BBE7F223B4}" type="datetimeFigureOut">
              <a:t>22/01/2014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38D3-7715-0C4A-857D-0EED37D056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3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738D3-7715-0C4A-857D-0EED37D05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4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840" y="1157620"/>
            <a:ext cx="8781096" cy="48571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87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87839" y="169318"/>
            <a:ext cx="8781098" cy="785999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0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3662" y="292948"/>
            <a:ext cx="2195274" cy="6241627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839" y="292948"/>
            <a:ext cx="6423210" cy="6241627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3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18" y="4700694"/>
            <a:ext cx="8293259" cy="1452880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718" y="3100495"/>
            <a:ext cx="8293259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77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54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3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09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387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26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14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01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26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39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694" y="1706880"/>
            <a:ext cx="4309242" cy="48276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637454"/>
            <a:ext cx="4310937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839" y="2319867"/>
            <a:ext cx="4310937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6307" y="1637454"/>
            <a:ext cx="4312630" cy="68241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7741" indent="0">
              <a:buNone/>
              <a:defRPr sz="2100" b="1"/>
            </a:lvl2pPr>
            <a:lvl3pPr marL="975482" indent="0">
              <a:buNone/>
              <a:defRPr sz="1900" b="1"/>
            </a:lvl3pPr>
            <a:lvl4pPr marL="1463223" indent="0">
              <a:buNone/>
              <a:defRPr sz="1700" b="1"/>
            </a:lvl4pPr>
            <a:lvl5pPr marL="1950964" indent="0">
              <a:buNone/>
              <a:defRPr sz="1700" b="1"/>
            </a:lvl5pPr>
            <a:lvl6pPr marL="2438705" indent="0">
              <a:buNone/>
              <a:defRPr sz="1700" b="1"/>
            </a:lvl6pPr>
            <a:lvl7pPr marL="2926446" indent="0">
              <a:buNone/>
              <a:defRPr sz="1700" b="1"/>
            </a:lvl7pPr>
            <a:lvl8pPr marL="3414187" indent="0">
              <a:buNone/>
              <a:defRPr sz="1700" b="1"/>
            </a:lvl8pPr>
            <a:lvl9pPr marL="3901928" indent="0">
              <a:buNone/>
              <a:defRPr sz="17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6307" y="2319867"/>
            <a:ext cx="4312630" cy="4214707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0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291253"/>
            <a:ext cx="3209912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628" y="291254"/>
            <a:ext cx="545430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839" y="1530774"/>
            <a:ext cx="3209912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396" y="5120640"/>
            <a:ext cx="5854065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2396" y="653627"/>
            <a:ext cx="5854065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7741" indent="0">
              <a:buNone/>
              <a:defRPr sz="3000"/>
            </a:lvl2pPr>
            <a:lvl3pPr marL="975482" indent="0">
              <a:buNone/>
              <a:defRPr sz="2600"/>
            </a:lvl3pPr>
            <a:lvl4pPr marL="1463223" indent="0">
              <a:buNone/>
              <a:defRPr sz="2100"/>
            </a:lvl4pPr>
            <a:lvl5pPr marL="1950964" indent="0">
              <a:buNone/>
              <a:defRPr sz="2100"/>
            </a:lvl5pPr>
            <a:lvl6pPr marL="2438705" indent="0">
              <a:buNone/>
              <a:defRPr sz="2100"/>
            </a:lvl6pPr>
            <a:lvl7pPr marL="2926446" indent="0">
              <a:buNone/>
              <a:defRPr sz="2100"/>
            </a:lvl7pPr>
            <a:lvl8pPr marL="3414187" indent="0">
              <a:buNone/>
              <a:defRPr sz="2100"/>
            </a:lvl8pPr>
            <a:lvl9pPr marL="3901928" indent="0">
              <a:buNone/>
              <a:defRPr sz="2100"/>
            </a:lvl9pPr>
          </a:lstStyle>
          <a:p>
            <a:r>
              <a:rPr lang="sv-S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2396" y="5725161"/>
            <a:ext cx="5854065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7741" indent="0">
              <a:buNone/>
              <a:defRPr sz="1300"/>
            </a:lvl2pPr>
            <a:lvl3pPr marL="975482" indent="0">
              <a:buNone/>
              <a:defRPr sz="1100"/>
            </a:lvl3pPr>
            <a:lvl4pPr marL="1463223" indent="0">
              <a:buNone/>
              <a:defRPr sz="1000"/>
            </a:lvl4pPr>
            <a:lvl5pPr marL="1950964" indent="0">
              <a:buNone/>
              <a:defRPr sz="1000"/>
            </a:lvl5pPr>
            <a:lvl6pPr marL="2438705" indent="0">
              <a:buNone/>
              <a:defRPr sz="1000"/>
            </a:lvl6pPr>
            <a:lvl7pPr marL="2926446" indent="0">
              <a:buNone/>
              <a:defRPr sz="1000"/>
            </a:lvl7pPr>
            <a:lvl8pPr marL="3414187" indent="0">
              <a:buNone/>
              <a:defRPr sz="1000"/>
            </a:lvl8pPr>
            <a:lvl9pPr marL="3901928" indent="0">
              <a:buNone/>
              <a:defRPr sz="10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30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8781098" cy="643482"/>
          </a:xfrm>
          <a:prstGeom prst="rect">
            <a:avLst/>
          </a:prstGeom>
        </p:spPr>
        <p:txBody>
          <a:bodyPr vert="horz" lIns="97548" tIns="48774" rIns="97548" bIns="48774" rtlCol="0" anchor="ctr">
            <a:normAutofit/>
          </a:bodyPr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839" y="1234842"/>
            <a:ext cx="8781098" cy="4827694"/>
          </a:xfrm>
          <a:prstGeom prst="rect">
            <a:avLst/>
          </a:prstGeom>
        </p:spPr>
        <p:txBody>
          <a:bodyPr vert="horz" lIns="97548" tIns="48774" rIns="97548" bIns="48774" rtlCol="0">
            <a:normAutofit/>
          </a:bodyPr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839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22E6-B24E-3144-9B09-FA6699224100}" type="datetimeFigureOut">
              <a:t>22/01/2014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3565" y="6780107"/>
            <a:ext cx="3089645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355" y="6780107"/>
            <a:ext cx="2276581" cy="389467"/>
          </a:xfrm>
          <a:prstGeom prst="rect">
            <a:avLst/>
          </a:prstGeom>
        </p:spPr>
        <p:txBody>
          <a:bodyPr vert="horz" lIns="97548" tIns="48774" rIns="97548" bIns="4877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833C-A449-5240-9838-2D5CFB7CE9FE}" type="slidenum">
              <a:t>‹#›</a:t>
            </a:fld>
            <a:endParaRPr lang="en-US"/>
          </a:p>
        </p:txBody>
      </p:sp>
      <p:pic>
        <p:nvPicPr>
          <p:cNvPr id="7" name="Picture 6" descr="banner_PPT_ess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390"/>
            <a:ext cx="9756775" cy="952810"/>
          </a:xfrm>
          <a:prstGeom prst="rect">
            <a:avLst/>
          </a:prstGeom>
          <a:ln>
            <a:noFill/>
          </a:ln>
          <a:effectLst>
            <a:outerShdw blurRad="82550" dist="50800" dir="16200000" algn="tl" rotWithShape="0">
              <a:srgbClr val="333333">
                <a:alpha val="15000"/>
              </a:srgbClr>
            </a:outerShdw>
          </a:effectLst>
        </p:spPr>
      </p:pic>
      <p:sp>
        <p:nvSpPr>
          <p:cNvPr id="8" name="Slide Number Placeholder 4"/>
          <p:cNvSpPr txBox="1">
            <a:spLocks/>
          </p:cNvSpPr>
          <p:nvPr/>
        </p:nvSpPr>
        <p:spPr>
          <a:xfrm>
            <a:off x="6546839" y="6482947"/>
            <a:ext cx="2998127" cy="389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7741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482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223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964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8705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6446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4187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928" algn="l" defTabSz="487741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Helvetica"/>
                <a:cs typeface="Helvetica"/>
              </a:rPr>
              <a:t>ESS 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2014-01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-22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61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87741" rtl="0" eaLnBrk="1" latinLnBrk="0" hangingPunct="1">
        <a:spcBef>
          <a:spcPct val="0"/>
        </a:spcBef>
        <a:buNone/>
        <a:defRPr sz="3200" b="1" kern="1200">
          <a:solidFill>
            <a:srgbClr val="0094CA"/>
          </a:solidFill>
          <a:latin typeface="+mn-lt"/>
          <a:ea typeface="+mj-ea"/>
          <a:cs typeface="Helvetica"/>
        </a:defRPr>
      </a:lvl1pPr>
    </p:titleStyle>
    <p:bodyStyle>
      <a:lvl1pPr marL="365806" indent="-365806" algn="l" defTabSz="48774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Helvetica"/>
        </a:defRPr>
      </a:lvl1pPr>
      <a:lvl2pPr marL="792579" indent="-304838" algn="l" defTabSz="48774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Helvetica"/>
        </a:defRPr>
      </a:lvl2pPr>
      <a:lvl3pPr marL="1219352" indent="-243870" algn="l" defTabSz="487741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Helvetica"/>
        </a:defRPr>
      </a:lvl3pPr>
      <a:lvl4pPr marL="1707093" indent="-243870" algn="l" defTabSz="487741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Helvetica"/>
        </a:defRPr>
      </a:lvl4pPr>
      <a:lvl5pPr marL="2194834" indent="-243870" algn="l" defTabSz="487741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682575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0316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8057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798" indent="-243870" algn="l" defTabSz="48774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5482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223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964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8705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446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87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1928" algn="l" defTabSz="4877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S_frugal_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"/>
            <a:ext cx="9766300" cy="7324725"/>
          </a:xfrm>
          <a:prstGeom prst="rect">
            <a:avLst/>
          </a:prstGeom>
        </p:spPr>
      </p:pic>
      <p:pic>
        <p:nvPicPr>
          <p:cNvPr id="5" name="Picture 4" descr="ESS_outline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5" y="292100"/>
            <a:ext cx="3006725" cy="179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953" y="3469855"/>
            <a:ext cx="665453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68"/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Update on </a:t>
            </a:r>
          </a:p>
          <a:p>
            <a:pPr marL="60968"/>
            <a:r>
              <a:rPr lang="en-US" sz="4000" b="1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Instruments and Concepts</a:t>
            </a:r>
            <a:endParaRPr lang="en-US" sz="4000" b="1" dirty="0" smtClean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endParaRPr lang="en-US" sz="20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32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Ken Andersen</a:t>
            </a:r>
            <a:endParaRPr lang="en-US" sz="32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endParaRPr lang="en-US" sz="1800" dirty="0" smtClean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Neutron Optics TAP 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Meeting</a:t>
            </a:r>
            <a:endParaRPr lang="en-US" sz="2000" dirty="0">
              <a:solidFill>
                <a:schemeClr val="bg1"/>
              </a:solidFill>
              <a:ea typeface="ＭＳ Ｐゴシック" charset="0"/>
              <a:cs typeface="Arial"/>
              <a:sym typeface="Helvetica" charset="0"/>
            </a:endParaRPr>
          </a:p>
          <a:p>
            <a:pPr marL="60968"/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22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ea typeface="ＭＳ Ｐゴシック" charset="0"/>
                <a:cs typeface="Arial"/>
                <a:sym typeface="Helvetica" charset="0"/>
              </a:rPr>
              <a:t>January 2014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29828" y="690250"/>
            <a:ext cx="6805064" cy="4423284"/>
            <a:chOff x="3221077" y="812801"/>
            <a:chExt cx="6391532" cy="40012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6293" y="812801"/>
              <a:ext cx="4376316" cy="40012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92" t="38246" r="53078" b="34468"/>
            <a:stretch/>
          </p:blipFill>
          <p:spPr>
            <a:xfrm rot="10800000">
              <a:off x="3221077" y="1468762"/>
              <a:ext cx="2049423" cy="109178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Reflectometry: Vertical samples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52647" y="1010587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ESTIA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2646" y="4443208"/>
            <a:ext cx="218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VOLDEMORT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7" name="Bild 1950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0" y="2622616"/>
            <a:ext cx="3355823" cy="23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43005" y="4825345"/>
            <a:ext cx="8636682" cy="1480248"/>
            <a:chOff x="343005" y="4825345"/>
            <a:chExt cx="8636682" cy="14802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343005" y="4825345"/>
              <a:ext cx="8436277" cy="136300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771064" y="6004797"/>
              <a:ext cx="3208623" cy="3007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529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Powder Diffraction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83" t="54125" r="62533" b="3320"/>
          <a:stretch/>
        </p:blipFill>
        <p:spPr>
          <a:xfrm>
            <a:off x="4345009" y="824063"/>
            <a:ext cx="3419887" cy="28725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8994" y="697713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POWHOW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757" t="54927" r="785" b="2518"/>
          <a:stretch/>
        </p:blipFill>
        <p:spPr>
          <a:xfrm>
            <a:off x="3613647" y="3674355"/>
            <a:ext cx="5666431" cy="2686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2921" y="4318211"/>
            <a:ext cx="1061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WISH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0659" y="4304908"/>
            <a:ext cx="119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POWGEN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22" y="3696637"/>
            <a:ext cx="2997200" cy="2565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0298" y="4307861"/>
            <a:ext cx="1199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D20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58" y="1159378"/>
            <a:ext cx="3356164" cy="2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Powder Diffraction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282" b="71826"/>
          <a:stretch/>
        </p:blipFill>
        <p:spPr>
          <a:xfrm>
            <a:off x="4491159" y="911546"/>
            <a:ext cx="5180587" cy="8689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-1409" t="33400" r="10691" b="41234"/>
          <a:stretch/>
        </p:blipFill>
        <p:spPr>
          <a:xfrm>
            <a:off x="4479821" y="1712480"/>
            <a:ext cx="5180587" cy="7823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911546"/>
            <a:ext cx="4491159" cy="2177401"/>
            <a:chOff x="0" y="911546"/>
            <a:chExt cx="4491159" cy="2177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962"/>
            <a:stretch/>
          </p:blipFill>
          <p:spPr>
            <a:xfrm>
              <a:off x="34016" y="911546"/>
              <a:ext cx="4457143" cy="21774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788151"/>
              <a:ext cx="2105659" cy="3007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38994" y="697713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HEIMDAL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2" y="3088947"/>
            <a:ext cx="5162084" cy="31476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7839" y="3341134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MODI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038" t="75261" r="10913" b="-3435"/>
          <a:stretch/>
        </p:blipFill>
        <p:spPr>
          <a:xfrm>
            <a:off x="4643559" y="2472166"/>
            <a:ext cx="5028187" cy="868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446" y="3424438"/>
            <a:ext cx="3200071" cy="25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19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&amp; Engineering Diffraction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17" y="1860480"/>
            <a:ext cx="4348432" cy="3154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" y="4222291"/>
            <a:ext cx="9522505" cy="21389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58188" y="1177514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BEER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9780" y="907351"/>
            <a:ext cx="4542568" cy="35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7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Geometry Spectroscopy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746" y="2620599"/>
            <a:ext cx="4132599" cy="3751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9772" y="2389766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VOR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5222" y="3145827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Tempus Fugit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-34822" y="812801"/>
            <a:ext cx="8290852" cy="2243811"/>
            <a:chOff x="-34822" y="1673961"/>
            <a:chExt cx="7468555" cy="20212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2916"/>
            <a:stretch/>
          </p:blipFill>
          <p:spPr>
            <a:xfrm>
              <a:off x="-34822" y="1673961"/>
              <a:ext cx="6351798" cy="20212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5603" t="9646" r="2615" b="5161"/>
            <a:stretch/>
          </p:blipFill>
          <p:spPr>
            <a:xfrm>
              <a:off x="6308510" y="1752600"/>
              <a:ext cx="1125223" cy="117686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84" y="3686865"/>
            <a:ext cx="4306575" cy="25277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93023" y="2206540"/>
            <a:ext cx="4512721" cy="416542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00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Geometry Spectroscopy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1468" y="976767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T-REX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6" y="1639179"/>
            <a:ext cx="4758916" cy="4577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934" y="1013788"/>
            <a:ext cx="4412389" cy="3055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0582" y="812801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C-SPEC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01254" y="4144305"/>
            <a:ext cx="4991191" cy="1927325"/>
            <a:chOff x="4601254" y="4144305"/>
            <a:chExt cx="4991191" cy="19273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541" t="6077" r="3152"/>
            <a:stretch/>
          </p:blipFill>
          <p:spPr>
            <a:xfrm>
              <a:off x="4601254" y="4144305"/>
              <a:ext cx="4991191" cy="19273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623536" y="4144305"/>
              <a:ext cx="133692" cy="3787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244054" y="812801"/>
            <a:ext cx="4178295" cy="333150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Geometry Spectroscopy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1468" y="976767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CAMEA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68" r="6537"/>
          <a:stretch/>
        </p:blipFill>
        <p:spPr>
          <a:xfrm>
            <a:off x="4353783" y="976767"/>
            <a:ext cx="4332470" cy="3120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89" y="1646082"/>
            <a:ext cx="3251029" cy="333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19" y="4274982"/>
            <a:ext cx="2844800" cy="2006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98" y="4395156"/>
            <a:ext cx="2938452" cy="190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4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Spin Echo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11468" y="976767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ESSENS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498" y="976767"/>
            <a:ext cx="5409732" cy="3962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4040"/>
            <a:ext cx="7247440" cy="22021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863" y="1693372"/>
            <a:ext cx="386297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Compared to IN15:</a:t>
            </a:r>
          </a:p>
          <a:p>
            <a:r>
              <a:rPr lang="en-US" dirty="0" smtClean="0"/>
              <a:t>Larger guide: 	flux gain 3-4</a:t>
            </a:r>
          </a:p>
          <a:p>
            <a:r>
              <a:rPr lang="en-US" dirty="0" smtClean="0"/>
              <a:t>Larger </a:t>
            </a:r>
            <a:r>
              <a:rPr lang="en-US" dirty="0" err="1" smtClean="0"/>
              <a:t>Δλ</a:t>
            </a:r>
            <a:r>
              <a:rPr lang="en-US" dirty="0" smtClean="0"/>
              <a:t>: 		flux gain 5</a:t>
            </a:r>
          </a:p>
          <a:p>
            <a:r>
              <a:rPr lang="en-US" dirty="0" smtClean="0"/>
              <a:t>Improved coils: 	field gain 2-3</a:t>
            </a:r>
          </a:p>
          <a:p>
            <a:r>
              <a:rPr lang="en-US" dirty="0" smtClean="0"/>
              <a:t>Total gain factor: ~100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6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564543"/>
              </p:ext>
            </p:extLst>
          </p:nvPr>
        </p:nvGraphicFramePr>
        <p:xfrm>
          <a:off x="-21738" y="1791962"/>
          <a:ext cx="9833946" cy="387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3" imgW="10464800" imgH="4127500" progId="Word.Document.12">
                  <p:embed/>
                </p:oleObj>
              </mc:Choice>
              <mc:Fallback>
                <p:oleObj name="Document" r:id="rId3" imgW="10464800" imgH="412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1738" y="1791962"/>
                        <a:ext cx="9833946" cy="3878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69319"/>
            <a:ext cx="9265793" cy="643482"/>
          </a:xfrm>
        </p:spPr>
        <p:txBody>
          <a:bodyPr>
            <a:noAutofit/>
          </a:bodyPr>
          <a:lstStyle/>
          <a:p>
            <a:r>
              <a:rPr lang="en-US" sz="2800" dirty="0" smtClean="0"/>
              <a:t>Instrument </a:t>
            </a:r>
            <a:r>
              <a:rPr lang="en-US" sz="2800" dirty="0"/>
              <a:t>Concepts </a:t>
            </a:r>
            <a:r>
              <a:rPr lang="en-US" sz="2800" dirty="0" smtClean="0"/>
              <a:t>Overview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-181659" y="1415828"/>
            <a:ext cx="9938434" cy="73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7740678">
            <a:off x="163739" y="1632310"/>
            <a:ext cx="67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SANS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 rot="17740678">
            <a:off x="850216" y="1361816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Reflectometry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7740678">
            <a:off x="1608388" y="1165426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Macromolecular</a:t>
            </a:r>
          </a:p>
          <a:p>
            <a:r>
              <a:rPr lang="en-US" sz="1400" dirty="0" smtClean="0"/>
              <a:t>Crystallography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7740678">
            <a:off x="2632292" y="1165427"/>
            <a:ext cx="129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Crystal</a:t>
            </a:r>
          </a:p>
          <a:p>
            <a:r>
              <a:rPr lang="en-US" sz="1400" dirty="0" smtClean="0"/>
              <a:t>Diffraction</a:t>
            </a:r>
          </a:p>
        </p:txBody>
      </p:sp>
      <p:sp>
        <p:nvSpPr>
          <p:cNvPr id="11" name="TextBox 10"/>
          <p:cNvSpPr txBox="1"/>
          <p:nvPr/>
        </p:nvSpPr>
        <p:spPr>
          <a:xfrm rot="17740678">
            <a:off x="3749519" y="1326832"/>
            <a:ext cx="98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Powder</a:t>
            </a:r>
          </a:p>
          <a:p>
            <a:r>
              <a:rPr lang="en-US" sz="1400" dirty="0" smtClean="0"/>
              <a:t>Diffraction</a:t>
            </a:r>
          </a:p>
        </p:txBody>
      </p:sp>
      <p:sp>
        <p:nvSpPr>
          <p:cNvPr id="12" name="TextBox 11"/>
          <p:cNvSpPr txBox="1"/>
          <p:nvPr/>
        </p:nvSpPr>
        <p:spPr>
          <a:xfrm rot="17740678">
            <a:off x="4394987" y="1223611"/>
            <a:ext cx="126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Mat. &amp; </a:t>
            </a:r>
            <a:r>
              <a:rPr lang="en-US" sz="1400" dirty="0" err="1" smtClean="0"/>
              <a:t>Engin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Diffraction</a:t>
            </a:r>
          </a:p>
        </p:txBody>
      </p:sp>
      <p:sp>
        <p:nvSpPr>
          <p:cNvPr id="13" name="TextBox 12"/>
          <p:cNvSpPr txBox="1"/>
          <p:nvPr/>
        </p:nvSpPr>
        <p:spPr>
          <a:xfrm rot="17740678">
            <a:off x="5517846" y="1509003"/>
            <a:ext cx="82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Imaging</a:t>
            </a:r>
          </a:p>
        </p:txBody>
      </p:sp>
      <p:sp>
        <p:nvSpPr>
          <p:cNvPr id="14" name="TextBox 13"/>
          <p:cNvSpPr txBox="1"/>
          <p:nvPr/>
        </p:nvSpPr>
        <p:spPr>
          <a:xfrm rot="17740678">
            <a:off x="6146379" y="1137046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Direct Geometry</a:t>
            </a:r>
          </a:p>
          <a:p>
            <a:r>
              <a:rPr lang="en-US" sz="1400" dirty="0" smtClean="0"/>
              <a:t>Spectroscopy</a:t>
            </a:r>
          </a:p>
        </p:txBody>
      </p:sp>
      <p:sp>
        <p:nvSpPr>
          <p:cNvPr id="15" name="TextBox 14"/>
          <p:cNvSpPr txBox="1"/>
          <p:nvPr/>
        </p:nvSpPr>
        <p:spPr>
          <a:xfrm rot="17740678">
            <a:off x="7036189" y="110300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Indirect Geometry</a:t>
            </a:r>
          </a:p>
          <a:p>
            <a:r>
              <a:rPr lang="en-US" sz="1400" dirty="0" smtClean="0"/>
              <a:t>Spectroscopy</a:t>
            </a:r>
          </a:p>
        </p:txBody>
      </p:sp>
      <p:sp>
        <p:nvSpPr>
          <p:cNvPr id="16" name="TextBox 15"/>
          <p:cNvSpPr txBox="1"/>
          <p:nvPr/>
        </p:nvSpPr>
        <p:spPr>
          <a:xfrm rot="17740678">
            <a:off x="7984774" y="1235286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Spin Echo</a:t>
            </a:r>
          </a:p>
          <a:p>
            <a:r>
              <a:rPr lang="en-US" sz="1400" dirty="0" smtClean="0"/>
              <a:t>Spectroscopy</a:t>
            </a:r>
          </a:p>
        </p:txBody>
      </p:sp>
      <p:sp>
        <p:nvSpPr>
          <p:cNvPr id="17" name="TextBox 16"/>
          <p:cNvSpPr txBox="1"/>
          <p:nvPr/>
        </p:nvSpPr>
        <p:spPr>
          <a:xfrm rot="17740678">
            <a:off x="8580829" y="1179710"/>
            <a:ext cx="145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Fundamental &amp;</a:t>
            </a:r>
          </a:p>
          <a:p>
            <a:r>
              <a:rPr lang="en-US" sz="1400" dirty="0" smtClean="0"/>
              <a:t>Particle Physics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148" y="5797924"/>
            <a:ext cx="168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Blue</a:t>
            </a:r>
            <a:r>
              <a:rPr lang="en-US" sz="1200" dirty="0" smtClean="0"/>
              <a:t> = Stopped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Red</a:t>
            </a:r>
            <a:r>
              <a:rPr lang="en-US" sz="1200" dirty="0" smtClean="0"/>
              <a:t> = Not Covered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467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Proposal Review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39" y="812801"/>
            <a:ext cx="8781098" cy="34912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Proposals sent for internal review</a:t>
            </a:r>
          </a:p>
          <a:p>
            <a:pPr lvl="1"/>
            <a:r>
              <a:rPr lang="en-US" dirty="0" smtClean="0"/>
              <a:t>Overall: Ken Andersen, Arno </a:t>
            </a:r>
            <a:r>
              <a:rPr lang="en-US" dirty="0" err="1" smtClean="0"/>
              <a:t>Hiess</a:t>
            </a:r>
            <a:r>
              <a:rPr lang="en-US" dirty="0" smtClean="0"/>
              <a:t>, Oliver Kirstein, Mark Hagen, </a:t>
            </a:r>
            <a:r>
              <a:rPr lang="en-US" dirty="0" err="1" smtClean="0"/>
              <a:t>Sindra</a:t>
            </a:r>
            <a:r>
              <a:rPr lang="en-US" dirty="0" smtClean="0"/>
              <a:t> </a:t>
            </a:r>
            <a:r>
              <a:rPr lang="en-US" dirty="0" err="1" smtClean="0"/>
              <a:t>Petersson</a:t>
            </a:r>
            <a:endParaRPr lang="en-US" dirty="0"/>
          </a:p>
          <a:p>
            <a:pPr lvl="1"/>
            <a:r>
              <a:rPr lang="en-US" dirty="0" smtClean="0"/>
              <a:t>Technical: engineering, choppers, detectors, neutron optics, electrical engineering</a:t>
            </a:r>
          </a:p>
          <a:p>
            <a:pPr lvl="1"/>
            <a:r>
              <a:rPr lang="en-US" dirty="0" smtClean="0"/>
              <a:t>produce written internal reviews</a:t>
            </a:r>
            <a:endParaRPr lang="en-US" dirty="0" smtClean="0"/>
          </a:p>
          <a:p>
            <a:r>
              <a:rPr lang="en-US" dirty="0" smtClean="0"/>
              <a:t>Proposals sent for STAP review</a:t>
            </a:r>
            <a:endParaRPr lang="en-US" dirty="0" smtClean="0"/>
          </a:p>
          <a:p>
            <a:r>
              <a:rPr lang="en-US" dirty="0" smtClean="0"/>
              <a:t>Proposal review meeting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haired by STAP</a:t>
            </a:r>
          </a:p>
          <a:p>
            <a:pPr lvl="1"/>
            <a:r>
              <a:rPr lang="en-US" dirty="0" smtClean="0"/>
              <a:t>Presentation of internal </a:t>
            </a:r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Discussion </a:t>
            </a:r>
            <a:r>
              <a:rPr lang="en-US" dirty="0" smtClean="0"/>
              <a:t>can be direct. Disagreements need to be addressed</a:t>
            </a:r>
          </a:p>
          <a:p>
            <a:r>
              <a:rPr lang="en-US" dirty="0" smtClean="0"/>
              <a:t>The preliminary review report (audience is proposers)</a:t>
            </a:r>
          </a:p>
          <a:p>
            <a:pPr lvl="1"/>
            <a:r>
              <a:rPr lang="en-US" dirty="0" smtClean="0"/>
              <a:t>As soon as possible (15</a:t>
            </a:r>
            <a:r>
              <a:rPr lang="en-US" baseline="30000" dirty="0" smtClean="0"/>
              <a:t>th</a:t>
            </a:r>
            <a:r>
              <a:rPr lang="en-US" dirty="0" smtClean="0"/>
              <a:t> Feb latest)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1) Review </a:t>
            </a:r>
            <a:r>
              <a:rPr lang="en-US" dirty="0" smtClean="0"/>
              <a:t>report (SAC-style)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/>
              <a:t>Recommendations </a:t>
            </a:r>
            <a:r>
              <a:rPr lang="en-US" dirty="0"/>
              <a:t>on changes</a:t>
            </a:r>
          </a:p>
          <a:p>
            <a:pPr lvl="1"/>
            <a:r>
              <a:rPr lang="en-US" dirty="0" smtClean="0"/>
              <a:t>Traffic light is deciding</a:t>
            </a:r>
          </a:p>
        </p:txBody>
      </p:sp>
    </p:spTree>
    <p:extLst>
      <p:ext uri="{BB962C8B-B14F-4D97-AF65-F5344CB8AC3E}">
        <p14:creationId xmlns:p14="http://schemas.microsoft.com/office/powerpoint/2010/main" val="126527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Instrument Selection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39" y="1176936"/>
            <a:ext cx="8781098" cy="5137329"/>
          </a:xfrm>
        </p:spPr>
        <p:txBody>
          <a:bodyPr>
            <a:normAutofit/>
          </a:bodyPr>
          <a:lstStyle/>
          <a:p>
            <a:r>
              <a:rPr lang="en-US" dirty="0" smtClean="0"/>
              <a:t>Choose instruments to </a:t>
            </a:r>
            <a:r>
              <a:rPr lang="en-US" dirty="0" err="1" smtClean="0"/>
              <a:t>maximise</a:t>
            </a:r>
            <a:r>
              <a:rPr lang="en-US" dirty="0" smtClean="0"/>
              <a:t> Early Success</a:t>
            </a:r>
          </a:p>
          <a:p>
            <a:r>
              <a:rPr lang="en-US" dirty="0" smtClean="0"/>
              <a:t>First three instruments endorsed by Steering Committee</a:t>
            </a:r>
          </a:p>
          <a:p>
            <a:pPr lvl="1"/>
            <a:r>
              <a:rPr lang="en-US" dirty="0" smtClean="0"/>
              <a:t>Loki broadband SANS</a:t>
            </a:r>
          </a:p>
          <a:p>
            <a:pPr lvl="1"/>
            <a:r>
              <a:rPr lang="en-US" dirty="0" smtClean="0"/>
              <a:t>Odin multi-purpose imaging</a:t>
            </a:r>
          </a:p>
          <a:p>
            <a:pPr lvl="1"/>
            <a:r>
              <a:rPr lang="en-US" dirty="0" smtClean="0"/>
              <a:t>NMX macromolecular crystallography</a:t>
            </a:r>
          </a:p>
          <a:p>
            <a:r>
              <a:rPr lang="en-US" dirty="0" smtClean="0"/>
              <a:t>16 proposals submitted this round</a:t>
            </a:r>
          </a:p>
          <a:p>
            <a:pPr lvl="1"/>
            <a:r>
              <a:rPr lang="en-US" dirty="0" smtClean="0"/>
              <a:t>6+ next year</a:t>
            </a:r>
          </a:p>
        </p:txBody>
      </p:sp>
    </p:spTree>
    <p:extLst>
      <p:ext uri="{BB962C8B-B14F-4D97-AF65-F5344CB8AC3E}">
        <p14:creationId xmlns:p14="http://schemas.microsoft.com/office/powerpoint/2010/main" val="238851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Proposal Review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39" y="812801"/>
            <a:ext cx="8781098" cy="34912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Proposals sent for internal review</a:t>
            </a:r>
          </a:p>
          <a:p>
            <a:pPr lvl="1"/>
            <a:r>
              <a:rPr lang="en-US" dirty="0" smtClean="0"/>
              <a:t>Overall: Ken Andersen, Arno </a:t>
            </a:r>
            <a:r>
              <a:rPr lang="en-US" dirty="0" err="1" smtClean="0"/>
              <a:t>Hiess</a:t>
            </a:r>
            <a:r>
              <a:rPr lang="en-US" dirty="0" smtClean="0"/>
              <a:t>, Oliver Kirstein, Mark Hagen, </a:t>
            </a:r>
            <a:r>
              <a:rPr lang="en-US" dirty="0" err="1" smtClean="0"/>
              <a:t>Sindra</a:t>
            </a:r>
            <a:r>
              <a:rPr lang="en-US" dirty="0" smtClean="0"/>
              <a:t> </a:t>
            </a:r>
            <a:r>
              <a:rPr lang="en-US" dirty="0" err="1" smtClean="0"/>
              <a:t>Petersson</a:t>
            </a:r>
            <a:endParaRPr lang="en-US" dirty="0"/>
          </a:p>
          <a:p>
            <a:pPr lvl="1"/>
            <a:r>
              <a:rPr lang="en-US" dirty="0" smtClean="0"/>
              <a:t>Technical: engineering, choppers, detectors, neutron optics, electrical engineering</a:t>
            </a:r>
          </a:p>
          <a:p>
            <a:pPr lvl="1"/>
            <a:r>
              <a:rPr lang="en-US" dirty="0" smtClean="0"/>
              <a:t>produce written internal reviews</a:t>
            </a:r>
            <a:endParaRPr lang="en-US" dirty="0" smtClean="0"/>
          </a:p>
          <a:p>
            <a:r>
              <a:rPr lang="en-US" dirty="0" smtClean="0"/>
              <a:t>Proposals sent for STAP review</a:t>
            </a:r>
            <a:endParaRPr lang="en-US" dirty="0" smtClean="0"/>
          </a:p>
          <a:p>
            <a:r>
              <a:rPr lang="en-US" dirty="0" smtClean="0"/>
              <a:t>Proposal review meeting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haired by STAP</a:t>
            </a:r>
          </a:p>
          <a:p>
            <a:pPr lvl="1"/>
            <a:r>
              <a:rPr lang="en-US" dirty="0" smtClean="0"/>
              <a:t>Presentation of internal </a:t>
            </a:r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Discussion </a:t>
            </a:r>
            <a:r>
              <a:rPr lang="en-US" dirty="0" smtClean="0"/>
              <a:t>can be direct. Disagreements need to be addressed</a:t>
            </a:r>
          </a:p>
          <a:p>
            <a:r>
              <a:rPr lang="en-US" dirty="0" smtClean="0"/>
              <a:t>The preliminary review report (audience is proposers)</a:t>
            </a:r>
          </a:p>
          <a:p>
            <a:pPr lvl="1"/>
            <a:r>
              <a:rPr lang="en-US" dirty="0" smtClean="0"/>
              <a:t>As soon as possible (15</a:t>
            </a:r>
            <a:r>
              <a:rPr lang="en-US" baseline="30000" dirty="0" smtClean="0"/>
              <a:t>th</a:t>
            </a:r>
            <a:r>
              <a:rPr lang="en-US" dirty="0" smtClean="0"/>
              <a:t> Feb latest)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1) Review </a:t>
            </a:r>
            <a:r>
              <a:rPr lang="en-US" dirty="0" smtClean="0"/>
              <a:t>report (SAC-style)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/>
              <a:t>Recommendations </a:t>
            </a:r>
            <a:r>
              <a:rPr lang="en-US" dirty="0"/>
              <a:t>on changes</a:t>
            </a:r>
          </a:p>
          <a:p>
            <a:pPr lvl="1"/>
            <a:r>
              <a:rPr lang="en-US" dirty="0" smtClean="0"/>
              <a:t>Traffic light is deciding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95" y="4127577"/>
            <a:ext cx="7856842" cy="307880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98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Proposal Review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39" y="812801"/>
            <a:ext cx="8781098" cy="461267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Proposals sent for internal review</a:t>
            </a:r>
          </a:p>
          <a:p>
            <a:pPr lvl="1"/>
            <a:r>
              <a:rPr lang="en-US" dirty="0" smtClean="0"/>
              <a:t>Overall: Ken Andersen, Arno </a:t>
            </a:r>
            <a:r>
              <a:rPr lang="en-US" dirty="0" err="1" smtClean="0"/>
              <a:t>Hiess</a:t>
            </a:r>
            <a:r>
              <a:rPr lang="en-US" dirty="0" smtClean="0"/>
              <a:t>, Oliver Kirstein, Mark Hagen, </a:t>
            </a:r>
            <a:r>
              <a:rPr lang="en-US" dirty="0" err="1" smtClean="0"/>
              <a:t>Sindra</a:t>
            </a:r>
            <a:r>
              <a:rPr lang="en-US" dirty="0" smtClean="0"/>
              <a:t> </a:t>
            </a:r>
            <a:r>
              <a:rPr lang="en-US" dirty="0" err="1" smtClean="0"/>
              <a:t>Petersson</a:t>
            </a:r>
            <a:endParaRPr lang="en-US" dirty="0"/>
          </a:p>
          <a:p>
            <a:pPr lvl="1"/>
            <a:r>
              <a:rPr lang="en-US" dirty="0" smtClean="0"/>
              <a:t>Technical: engineering, choppers, detectors, neutron optics, electrical engineering</a:t>
            </a:r>
          </a:p>
          <a:p>
            <a:pPr lvl="1"/>
            <a:r>
              <a:rPr lang="en-US" dirty="0" smtClean="0"/>
              <a:t>produce written internal reviews</a:t>
            </a:r>
            <a:endParaRPr lang="en-US" dirty="0" smtClean="0"/>
          </a:p>
          <a:p>
            <a:r>
              <a:rPr lang="en-US" dirty="0" smtClean="0"/>
              <a:t>Proposals sent for STAP review</a:t>
            </a:r>
            <a:endParaRPr lang="en-US" dirty="0" smtClean="0"/>
          </a:p>
          <a:p>
            <a:r>
              <a:rPr lang="en-US" dirty="0" smtClean="0"/>
              <a:t>Proposal review meeting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haired by STAP</a:t>
            </a:r>
          </a:p>
          <a:p>
            <a:pPr lvl="1"/>
            <a:r>
              <a:rPr lang="en-US" dirty="0" smtClean="0"/>
              <a:t>Presentation of internal </a:t>
            </a:r>
            <a:r>
              <a:rPr lang="en-US" dirty="0" smtClean="0"/>
              <a:t>reviews</a:t>
            </a:r>
          </a:p>
          <a:p>
            <a:pPr lvl="1"/>
            <a:r>
              <a:rPr lang="en-US" dirty="0" smtClean="0"/>
              <a:t>Discussion </a:t>
            </a:r>
            <a:r>
              <a:rPr lang="en-US" dirty="0" smtClean="0"/>
              <a:t>can be direct. Disagreements need to be addressed</a:t>
            </a:r>
          </a:p>
          <a:p>
            <a:r>
              <a:rPr lang="en-US" dirty="0" smtClean="0"/>
              <a:t>The preliminary review report (audience is proposers)</a:t>
            </a:r>
          </a:p>
          <a:p>
            <a:pPr lvl="1"/>
            <a:r>
              <a:rPr lang="en-US" dirty="0" smtClean="0"/>
              <a:t>As soon as possible (15</a:t>
            </a:r>
            <a:r>
              <a:rPr lang="en-US" baseline="30000" dirty="0" smtClean="0"/>
              <a:t>th</a:t>
            </a:r>
            <a:r>
              <a:rPr lang="en-US" dirty="0" smtClean="0"/>
              <a:t> Feb latest)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1) Review </a:t>
            </a:r>
            <a:r>
              <a:rPr lang="en-US" dirty="0" smtClean="0"/>
              <a:t>report (SAC-style)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en-US" dirty="0" smtClean="0"/>
              <a:t>Recommendations </a:t>
            </a:r>
            <a:r>
              <a:rPr lang="en-US" dirty="0"/>
              <a:t>on changes</a:t>
            </a:r>
          </a:p>
          <a:p>
            <a:pPr lvl="1"/>
            <a:r>
              <a:rPr lang="en-US" dirty="0" smtClean="0"/>
              <a:t>Traffic light is </a:t>
            </a:r>
            <a:r>
              <a:rPr lang="en-US" dirty="0" smtClean="0"/>
              <a:t>deciding</a:t>
            </a:r>
          </a:p>
          <a:p>
            <a:r>
              <a:rPr lang="en-US" dirty="0"/>
              <a:t>Proposal resubmission 31</a:t>
            </a:r>
            <a:r>
              <a:rPr lang="en-US" baseline="30000" dirty="0"/>
              <a:t>st</a:t>
            </a:r>
            <a:r>
              <a:rPr lang="en-US" dirty="0"/>
              <a:t> March (audience is SAC)</a:t>
            </a:r>
          </a:p>
          <a:p>
            <a:pPr lvl="1"/>
            <a:r>
              <a:rPr lang="en-US" dirty="0"/>
              <a:t>Produce final review report (audience is SAC)</a:t>
            </a:r>
          </a:p>
          <a:p>
            <a:pPr lvl="1"/>
            <a:r>
              <a:rPr lang="en-US" dirty="0"/>
              <a:t>No traffic light. Just clear recommendation on construction</a:t>
            </a:r>
          </a:p>
          <a:p>
            <a:r>
              <a:rPr lang="en-US" dirty="0"/>
              <a:t>Scientific Advisory Committee (SAC) meeting in May</a:t>
            </a:r>
          </a:p>
          <a:p>
            <a:pPr lvl="1"/>
            <a:r>
              <a:rPr lang="en-US" dirty="0"/>
              <a:t>Presentations by proposer, STAP chair, ESS management</a:t>
            </a:r>
          </a:p>
          <a:p>
            <a:pPr lvl="1"/>
            <a:r>
              <a:rPr lang="en-US" dirty="0"/>
              <a:t>SAC gives high level ranking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985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8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Aside: Pancake Moderators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13" y="1600200"/>
            <a:ext cx="36703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04" y="1600200"/>
            <a:ext cx="365760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9684" y="1210758"/>
            <a:ext cx="111931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24811" y="1210758"/>
            <a:ext cx="120057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883" y="0"/>
            <a:ext cx="8073808" cy="868967"/>
          </a:xfrm>
        </p:spPr>
        <p:txBody>
          <a:bodyPr/>
          <a:lstStyle/>
          <a:p>
            <a:r>
              <a:rPr lang="en-GB" dirty="0" smtClean="0"/>
              <a:t>An Aside: Pancake Moderators</a:t>
            </a:r>
            <a:endParaRPr lang="en-GB" dirty="0"/>
          </a:p>
        </p:txBody>
      </p:sp>
      <p:pic>
        <p:nvPicPr>
          <p:cNvPr id="4" name="Picture 3" descr="Height Cur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53" y="1320330"/>
            <a:ext cx="6542086" cy="5049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564" y="1917326"/>
            <a:ext cx="4643211" cy="684809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H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mod, 0-5meV integral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2cm H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O, 20-100meV integral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2361" y="4966465"/>
            <a:ext cx="4245221" cy="346255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sz="1800" dirty="0"/>
              <a:t>1 PDU = 1.75x10</a:t>
            </a:r>
            <a:r>
              <a:rPr lang="en-US" sz="1800" baseline="30000" dirty="0"/>
              <a:t>12</a:t>
            </a:r>
            <a:r>
              <a:rPr lang="en-US" sz="1800" dirty="0"/>
              <a:t> n/cm</a:t>
            </a:r>
            <a:r>
              <a:rPr lang="en-US" sz="1800" baseline="30000" dirty="0"/>
              <a:t>2</a:t>
            </a:r>
            <a:r>
              <a:rPr lang="en-US" sz="1800" dirty="0"/>
              <a:t>/s/</a:t>
            </a:r>
            <a:r>
              <a:rPr lang="en-US" sz="1800" dirty="0" err="1"/>
              <a:t>sr</a:t>
            </a:r>
            <a:r>
              <a:rPr lang="en-US" sz="1800" dirty="0"/>
              <a:t>/MW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2508541" y="2259731"/>
            <a:ext cx="168844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07191" y="2053180"/>
            <a:ext cx="2382143" cy="346255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pPr algn="l"/>
            <a:r>
              <a:rPr lang="en-US" sz="1800" dirty="0"/>
              <a:t>4x10</a:t>
            </a:r>
            <a:r>
              <a:rPr lang="en-US" sz="1800" baseline="30000" dirty="0"/>
              <a:t>13</a:t>
            </a:r>
            <a:r>
              <a:rPr lang="en-US" sz="1800" dirty="0"/>
              <a:t> n/cm</a:t>
            </a:r>
            <a:r>
              <a:rPr lang="en-US" sz="1800" baseline="30000" dirty="0"/>
              <a:t>2</a:t>
            </a:r>
            <a:r>
              <a:rPr lang="en-US" sz="1800" dirty="0"/>
              <a:t>/s/</a:t>
            </a:r>
            <a:r>
              <a:rPr lang="en-US" sz="1800" dirty="0" err="1"/>
              <a:t>sr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38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_Instrument_TDR_Overvi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b="2126"/>
          <a:stretch/>
        </p:blipFill>
        <p:spPr>
          <a:xfrm>
            <a:off x="-30890" y="0"/>
            <a:ext cx="9795188" cy="701524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463566" y="-513032"/>
            <a:ext cx="5109286" cy="6058497"/>
          </a:xfrm>
          <a:custGeom>
            <a:avLst/>
            <a:gdLst>
              <a:gd name="connsiteX0" fmla="*/ 3747647 w 3747647"/>
              <a:gd name="connsiteY0" fmla="*/ 1957197 h 4445337"/>
              <a:gd name="connsiteX1" fmla="*/ 3091809 w 3747647"/>
              <a:gd name="connsiteY1" fmla="*/ 2300748 h 4445337"/>
              <a:gd name="connsiteX2" fmla="*/ 3643546 w 3747647"/>
              <a:gd name="connsiteY2" fmla="*/ 3341811 h 4445337"/>
              <a:gd name="connsiteX3" fmla="*/ 2196538 w 3747647"/>
              <a:gd name="connsiteY3" fmla="*/ 4133018 h 4445337"/>
              <a:gd name="connsiteX4" fmla="*/ 2102847 w 3747647"/>
              <a:gd name="connsiteY4" fmla="*/ 4445337 h 4445337"/>
              <a:gd name="connsiteX5" fmla="*/ 0 w 3747647"/>
              <a:gd name="connsiteY5" fmla="*/ 4403694 h 4445337"/>
              <a:gd name="connsiteX6" fmla="*/ 93691 w 3747647"/>
              <a:gd name="connsiteY6" fmla="*/ 0 h 4445337"/>
              <a:gd name="connsiteX7" fmla="*/ 2998118 w 3747647"/>
              <a:gd name="connsiteY7" fmla="*/ 0 h 4445337"/>
              <a:gd name="connsiteX8" fmla="*/ 3154270 w 3747647"/>
              <a:gd name="connsiteY8" fmla="*/ 1332560 h 4445337"/>
              <a:gd name="connsiteX9" fmla="*/ 3747647 w 3747647"/>
              <a:gd name="connsiteY9" fmla="*/ 1957197 h 444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7647" h="4445337">
                <a:moveTo>
                  <a:pt x="3747647" y="1957197"/>
                </a:moveTo>
                <a:lnTo>
                  <a:pt x="3091809" y="2300748"/>
                </a:lnTo>
                <a:lnTo>
                  <a:pt x="3643546" y="3341811"/>
                </a:lnTo>
                <a:lnTo>
                  <a:pt x="2196538" y="4133018"/>
                </a:lnTo>
                <a:lnTo>
                  <a:pt x="2102847" y="4445337"/>
                </a:lnTo>
                <a:lnTo>
                  <a:pt x="0" y="4403694"/>
                </a:lnTo>
                <a:lnTo>
                  <a:pt x="93691" y="0"/>
                </a:lnTo>
                <a:lnTo>
                  <a:pt x="2998118" y="0"/>
                </a:lnTo>
                <a:lnTo>
                  <a:pt x="3154270" y="1332560"/>
                </a:lnTo>
                <a:lnTo>
                  <a:pt x="3747647" y="1957197"/>
                </a:lnTo>
                <a:close/>
              </a:path>
            </a:pathLst>
          </a:custGeom>
          <a:noFill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Left Arrow 10"/>
          <p:cNvSpPr>
            <a:spLocks noChangeAspect="1"/>
          </p:cNvSpPr>
          <p:nvPr/>
        </p:nvSpPr>
        <p:spPr bwMode="auto">
          <a:xfrm rot="19910085">
            <a:off x="7511059" y="2641542"/>
            <a:ext cx="1787136" cy="386798"/>
          </a:xfrm>
          <a:prstGeom prst="leftArrow">
            <a:avLst/>
          </a:prstGeom>
          <a:solidFill>
            <a:srgbClr val="66006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43" tIns="48772" rIns="97543" bIns="48772" numCol="1" rtlCol="0" anchor="t" anchorCtr="0" compatLnSpc="1">
            <a:prstTxWarp prst="textNoShape">
              <a:avLst/>
            </a:prstTxWarp>
          </a:bodyPr>
          <a:lstStyle/>
          <a:p>
            <a:pPr defTabSz="975432"/>
            <a:endParaRPr lang="en-US" sz="45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5467" y="425150"/>
            <a:ext cx="2947608" cy="898716"/>
          </a:xfrm>
          <a:prstGeom prst="rect">
            <a:avLst/>
          </a:prstGeom>
          <a:solidFill>
            <a:srgbClr val="FFFFFF"/>
          </a:solidFill>
        </p:spPr>
        <p:txBody>
          <a:bodyPr wrap="square" lIns="97543" tIns="48772" rIns="97543" bIns="48772" rtlCol="0">
            <a:spAutoFit/>
          </a:bodyPr>
          <a:lstStyle/>
          <a:p>
            <a:pPr algn="ctr"/>
            <a:r>
              <a:rPr lang="en-US" sz="2600" dirty="0"/>
              <a:t>The Reference Instrument Suite</a:t>
            </a:r>
          </a:p>
        </p:txBody>
      </p:sp>
    </p:spTree>
    <p:extLst>
      <p:ext uri="{BB962C8B-B14F-4D97-AF65-F5344CB8AC3E}">
        <p14:creationId xmlns:p14="http://schemas.microsoft.com/office/powerpoint/2010/main" val="14652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883" y="220561"/>
            <a:ext cx="8073808" cy="804375"/>
          </a:xfrm>
        </p:spPr>
        <p:txBody>
          <a:bodyPr/>
          <a:lstStyle/>
          <a:p>
            <a:r>
              <a:rPr lang="en-GB" dirty="0" smtClean="0"/>
              <a:t>Plan of action for pancake optimization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059311" y="2720010"/>
            <a:ext cx="405132" cy="1519103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0331" y="2063173"/>
            <a:ext cx="405132" cy="2175939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292372" y="2912912"/>
            <a:ext cx="405132" cy="132620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881351" y="3305449"/>
            <a:ext cx="405132" cy="933662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703392" y="3528726"/>
            <a:ext cx="405132" cy="71038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114411" y="3848456"/>
            <a:ext cx="405132" cy="39065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047251" y="4246316"/>
            <a:ext cx="2966831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059310" y="1750649"/>
            <a:ext cx="0" cy="2477347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697502" y="1208111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838973" y="3914530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97525" y="2563454"/>
            <a:ext cx="663316" cy="364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979776" y="4196249"/>
            <a:ext cx="2966831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991835" y="1700584"/>
            <a:ext cx="0" cy="2477347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55390" y="1158046"/>
            <a:ext cx="1001004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 err="1" smtClean="0"/>
              <a:t>FoM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71498" y="3864464"/>
            <a:ext cx="615075" cy="364714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94064" y="2420755"/>
            <a:ext cx="663316" cy="364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68586" tIns="34293" rIns="68586" bIns="34293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Freeform 17"/>
          <p:cNvSpPr/>
          <p:nvPr/>
        </p:nvSpPr>
        <p:spPr>
          <a:xfrm>
            <a:off x="998102" y="2671356"/>
            <a:ext cx="2966831" cy="1277975"/>
          </a:xfrm>
          <a:custGeom>
            <a:avLst/>
            <a:gdLst>
              <a:gd name="connsiteX0" fmla="*/ 0 w 3954488"/>
              <a:gd name="connsiteY0" fmla="*/ 1286013 h 1286013"/>
              <a:gd name="connsiteX1" fmla="*/ 530480 w 3954488"/>
              <a:gd name="connsiteY1" fmla="*/ 1060960 h 1286013"/>
              <a:gd name="connsiteX2" fmla="*/ 1189562 w 3954488"/>
              <a:gd name="connsiteY2" fmla="*/ 498330 h 1286013"/>
              <a:gd name="connsiteX3" fmla="*/ 1896868 w 3954488"/>
              <a:gd name="connsiteY3" fmla="*/ 0 h 1286013"/>
              <a:gd name="connsiteX4" fmla="*/ 2604175 w 3954488"/>
              <a:gd name="connsiteY4" fmla="*/ 128601 h 1286013"/>
              <a:gd name="connsiteX5" fmla="*/ 3102505 w 3954488"/>
              <a:gd name="connsiteY5" fmla="*/ 562631 h 1286013"/>
              <a:gd name="connsiteX6" fmla="*/ 3456158 w 3954488"/>
              <a:gd name="connsiteY6" fmla="*/ 980585 h 1286013"/>
              <a:gd name="connsiteX7" fmla="*/ 3954488 w 3954488"/>
              <a:gd name="connsiteY7" fmla="*/ 1093111 h 128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488" h="1286013">
                <a:moveTo>
                  <a:pt x="0" y="1286013"/>
                </a:moveTo>
                <a:lnTo>
                  <a:pt x="530480" y="1060960"/>
                </a:lnTo>
                <a:lnTo>
                  <a:pt x="1189562" y="498330"/>
                </a:lnTo>
                <a:lnTo>
                  <a:pt x="1896868" y="0"/>
                </a:lnTo>
                <a:lnTo>
                  <a:pt x="2604175" y="128601"/>
                </a:lnTo>
                <a:lnTo>
                  <a:pt x="3102505" y="562631"/>
                </a:lnTo>
                <a:lnTo>
                  <a:pt x="3456158" y="980585"/>
                </a:lnTo>
                <a:lnTo>
                  <a:pt x="3954488" y="1093111"/>
                </a:lnTo>
              </a:path>
            </a:pathLst>
          </a:custGeom>
          <a:ln w="38100" cmpd="sng">
            <a:solidFill>
              <a:srgbClr val="0000FF"/>
            </a:solidFill>
          </a:ln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08921" y="2043953"/>
            <a:ext cx="1001004" cy="397542"/>
          </a:xfrm>
          <a:prstGeom prst="rect">
            <a:avLst/>
          </a:prstGeom>
          <a:noFill/>
        </p:spPr>
        <p:txBody>
          <a:bodyPr wrap="square" lIns="68586" tIns="34293" rIns="68586" bIns="34293" rtlCol="0">
            <a:spAutoFit/>
          </a:bodyPr>
          <a:lstStyle/>
          <a:p>
            <a:r>
              <a:rPr lang="en-US" sz="2100" dirty="0"/>
              <a:t>22 x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8820" y="1128180"/>
            <a:ext cx="9153761" cy="3306140"/>
          </a:xfrm>
          <a:prstGeom prst="rect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3" rIns="68586" bIns="34293" numCol="1" rtlCol="0" anchor="t" anchorCtr="0" compatLnSpc="1">
            <a:prstTxWarp prst="textNoShape">
              <a:avLst/>
            </a:prstTxWarp>
          </a:bodyPr>
          <a:lstStyle/>
          <a:p>
            <a:pPr algn="ctr" defTabSz="685862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87839" y="4568559"/>
            <a:ext cx="8781098" cy="1748469"/>
          </a:xfrm>
        </p:spPr>
        <p:txBody>
          <a:bodyPr>
            <a:normAutofit/>
          </a:bodyPr>
          <a:lstStyle/>
          <a:p>
            <a:r>
              <a:rPr lang="en-US" dirty="0" smtClean="0"/>
              <a:t>Instrument results by mid-January</a:t>
            </a:r>
          </a:p>
          <a:p>
            <a:r>
              <a:rPr lang="en-US" dirty="0" smtClean="0"/>
              <a:t>Freeze moderator design by end-April</a:t>
            </a:r>
          </a:p>
          <a:p>
            <a:pPr lvl="1"/>
            <a:r>
              <a:rPr lang="en-US" dirty="0" smtClean="0"/>
              <a:t>arrive at global optimum for all instruments</a:t>
            </a:r>
          </a:p>
          <a:p>
            <a:pPr lvl="1"/>
            <a:r>
              <a:rPr lang="en-US" dirty="0" smtClean="0"/>
              <a:t>arrive at new reference suite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Success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39" y="1176936"/>
            <a:ext cx="8781098" cy="5137329"/>
          </a:xfrm>
        </p:spPr>
        <p:txBody>
          <a:bodyPr>
            <a:normAutofit/>
          </a:bodyPr>
          <a:lstStyle/>
          <a:p>
            <a:r>
              <a:rPr lang="en-US" dirty="0" smtClean="0"/>
              <a:t>ESS will be judged a success or a failure in the early years</a:t>
            </a:r>
          </a:p>
          <a:p>
            <a:r>
              <a:rPr lang="en-US" dirty="0" smtClean="0"/>
              <a:t>The first instruments need to:</a:t>
            </a:r>
          </a:p>
          <a:p>
            <a:pPr lvl="1"/>
            <a:r>
              <a:rPr lang="en-US" dirty="0" smtClean="0"/>
              <a:t>Attract a wide user community</a:t>
            </a:r>
          </a:p>
          <a:p>
            <a:pPr lvl="1"/>
            <a:r>
              <a:rPr lang="en-US" dirty="0" smtClean="0"/>
              <a:t>Provide scientific impact</a:t>
            </a:r>
          </a:p>
          <a:p>
            <a:pPr lvl="1"/>
            <a:r>
              <a:rPr lang="en-US" dirty="0" smtClean="0"/>
              <a:t>Work as expected</a:t>
            </a:r>
          </a:p>
          <a:p>
            <a:pPr lvl="1"/>
            <a:r>
              <a:rPr lang="en-US" dirty="0" smtClean="0"/>
              <a:t>High quality user service (software, sample environment, science support)</a:t>
            </a:r>
          </a:p>
          <a:p>
            <a:r>
              <a:rPr lang="en-US" dirty="0" err="1" smtClean="0"/>
              <a:t>Prioritise</a:t>
            </a:r>
            <a:r>
              <a:rPr lang="en-US" dirty="0" smtClean="0"/>
              <a:t> the right instruments</a:t>
            </a:r>
          </a:p>
          <a:p>
            <a:r>
              <a:rPr lang="en-US" dirty="0" err="1" smtClean="0"/>
              <a:t>Prioritise</a:t>
            </a:r>
            <a:r>
              <a:rPr lang="en-US" dirty="0" smtClean="0"/>
              <a:t> the support for those instruments</a:t>
            </a:r>
          </a:p>
        </p:txBody>
      </p:sp>
    </p:spTree>
    <p:extLst>
      <p:ext uri="{BB962C8B-B14F-4D97-AF65-F5344CB8AC3E}">
        <p14:creationId xmlns:p14="http://schemas.microsoft.com/office/powerpoint/2010/main" val="269212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Workhorses </a:t>
            </a:r>
            <a:r>
              <a:rPr lang="en-US" dirty="0" err="1" smtClean="0"/>
              <a:t>vs</a:t>
            </a:r>
            <a:r>
              <a:rPr lang="en-US" dirty="0" smtClean="0"/>
              <a:t> Hedgehogs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31" y="1525737"/>
            <a:ext cx="4280201" cy="3049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4766"/>
          <a:stretch/>
        </p:blipFill>
        <p:spPr>
          <a:xfrm>
            <a:off x="4825428" y="2132312"/>
            <a:ext cx="4366018" cy="30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Workhorses </a:t>
            </a:r>
            <a:r>
              <a:rPr lang="en-US" dirty="0" err="1" smtClean="0"/>
              <a:t>vs</a:t>
            </a:r>
            <a:r>
              <a:rPr lang="en-US" dirty="0" smtClean="0"/>
              <a:t> Hedgehogs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347" t="10749" r="6942"/>
          <a:stretch/>
        </p:blipFill>
        <p:spPr>
          <a:xfrm>
            <a:off x="735824" y="1405448"/>
            <a:ext cx="4524564" cy="3051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24" y="1942439"/>
            <a:ext cx="4542913" cy="3598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020" y="1352978"/>
            <a:ext cx="4597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D1B powder </a:t>
            </a:r>
            <a:r>
              <a:rPr lang="en-US" sz="20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diffractometer</a:t>
            </a:r>
            <a:r>
              <a:rPr lang="en-US" sz="2000" dirty="0" smtClean="0">
                <a:solidFill>
                  <a:schemeClr val="bg1"/>
                </a:solidFill>
                <a:latin typeface="Comic Sans MS"/>
                <a:cs typeface="Comic Sans MS"/>
              </a:rPr>
              <a:t> 1973</a:t>
            </a:r>
            <a:endParaRPr lang="en-US" sz="2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4298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640317"/>
              </p:ext>
            </p:extLst>
          </p:nvPr>
        </p:nvGraphicFramePr>
        <p:xfrm>
          <a:off x="-21738" y="1791962"/>
          <a:ext cx="9833946" cy="387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ocument" r:id="rId3" imgW="10464800" imgH="4127500" progId="Word.Document.12">
                  <p:embed/>
                </p:oleObj>
              </mc:Choice>
              <mc:Fallback>
                <p:oleObj name="Document" r:id="rId3" imgW="10464800" imgH="412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1738" y="1791962"/>
                        <a:ext cx="9833946" cy="3878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69319"/>
            <a:ext cx="9265793" cy="643482"/>
          </a:xfrm>
        </p:spPr>
        <p:txBody>
          <a:bodyPr>
            <a:noAutofit/>
          </a:bodyPr>
          <a:lstStyle/>
          <a:p>
            <a:r>
              <a:rPr lang="en-US" sz="2800" dirty="0" smtClean="0"/>
              <a:t>Instrument </a:t>
            </a:r>
            <a:r>
              <a:rPr lang="en-US" sz="2800" dirty="0"/>
              <a:t>Concepts </a:t>
            </a:r>
            <a:r>
              <a:rPr lang="en-US" sz="2800" dirty="0" smtClean="0"/>
              <a:t>Overview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-181659" y="1415828"/>
            <a:ext cx="9938434" cy="735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7740678">
            <a:off x="163739" y="1632310"/>
            <a:ext cx="67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SANS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 rot="17740678">
            <a:off x="850216" y="1361816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Reflectometry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7740678">
            <a:off x="1608388" y="1165426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Macromolecular</a:t>
            </a:r>
          </a:p>
          <a:p>
            <a:r>
              <a:rPr lang="en-US" sz="1400" dirty="0" smtClean="0"/>
              <a:t>Crystallography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7740678">
            <a:off x="2632292" y="1165427"/>
            <a:ext cx="1292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Single Crystal</a:t>
            </a:r>
          </a:p>
          <a:p>
            <a:r>
              <a:rPr lang="en-US" sz="1400" dirty="0" smtClean="0"/>
              <a:t>Diffraction</a:t>
            </a:r>
          </a:p>
        </p:txBody>
      </p:sp>
      <p:sp>
        <p:nvSpPr>
          <p:cNvPr id="11" name="TextBox 10"/>
          <p:cNvSpPr txBox="1"/>
          <p:nvPr/>
        </p:nvSpPr>
        <p:spPr>
          <a:xfrm rot="17740678">
            <a:off x="3749519" y="1326832"/>
            <a:ext cx="98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Powder</a:t>
            </a:r>
          </a:p>
          <a:p>
            <a:r>
              <a:rPr lang="en-US" sz="1400" dirty="0" smtClean="0"/>
              <a:t>Diffraction</a:t>
            </a:r>
          </a:p>
        </p:txBody>
      </p:sp>
      <p:sp>
        <p:nvSpPr>
          <p:cNvPr id="12" name="TextBox 11"/>
          <p:cNvSpPr txBox="1"/>
          <p:nvPr/>
        </p:nvSpPr>
        <p:spPr>
          <a:xfrm rot="17740678">
            <a:off x="4394987" y="1223611"/>
            <a:ext cx="126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Mat. &amp; </a:t>
            </a:r>
            <a:r>
              <a:rPr lang="en-US" sz="1400" dirty="0" err="1" smtClean="0"/>
              <a:t>Engin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Diffraction</a:t>
            </a:r>
          </a:p>
        </p:txBody>
      </p:sp>
      <p:sp>
        <p:nvSpPr>
          <p:cNvPr id="13" name="TextBox 12"/>
          <p:cNvSpPr txBox="1"/>
          <p:nvPr/>
        </p:nvSpPr>
        <p:spPr>
          <a:xfrm rot="17740678">
            <a:off x="5517846" y="1509003"/>
            <a:ext cx="82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Imaging</a:t>
            </a:r>
          </a:p>
        </p:txBody>
      </p:sp>
      <p:sp>
        <p:nvSpPr>
          <p:cNvPr id="14" name="TextBox 13"/>
          <p:cNvSpPr txBox="1"/>
          <p:nvPr/>
        </p:nvSpPr>
        <p:spPr>
          <a:xfrm rot="17740678">
            <a:off x="6146379" y="1137046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Direct Geometry</a:t>
            </a:r>
          </a:p>
          <a:p>
            <a:r>
              <a:rPr lang="en-US" sz="1400" dirty="0" smtClean="0"/>
              <a:t>Spectroscopy</a:t>
            </a:r>
          </a:p>
        </p:txBody>
      </p:sp>
      <p:sp>
        <p:nvSpPr>
          <p:cNvPr id="15" name="TextBox 14"/>
          <p:cNvSpPr txBox="1"/>
          <p:nvPr/>
        </p:nvSpPr>
        <p:spPr>
          <a:xfrm rot="17740678">
            <a:off x="7036189" y="110300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Indirect Geometry</a:t>
            </a:r>
          </a:p>
          <a:p>
            <a:r>
              <a:rPr lang="en-US" sz="1400" dirty="0" smtClean="0"/>
              <a:t>Spectroscopy</a:t>
            </a:r>
          </a:p>
        </p:txBody>
      </p:sp>
      <p:sp>
        <p:nvSpPr>
          <p:cNvPr id="16" name="TextBox 15"/>
          <p:cNvSpPr txBox="1"/>
          <p:nvPr/>
        </p:nvSpPr>
        <p:spPr>
          <a:xfrm rot="17740678">
            <a:off x="7984774" y="1235286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Spin Echo</a:t>
            </a:r>
          </a:p>
          <a:p>
            <a:r>
              <a:rPr lang="en-US" sz="1400" dirty="0" smtClean="0"/>
              <a:t>Spectroscopy</a:t>
            </a:r>
          </a:p>
        </p:txBody>
      </p:sp>
      <p:sp>
        <p:nvSpPr>
          <p:cNvPr id="17" name="TextBox 16"/>
          <p:cNvSpPr txBox="1"/>
          <p:nvPr/>
        </p:nvSpPr>
        <p:spPr>
          <a:xfrm rot="17740678">
            <a:off x="8580829" y="1179710"/>
            <a:ext cx="1451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Fundamental &amp;</a:t>
            </a:r>
          </a:p>
          <a:p>
            <a:r>
              <a:rPr lang="en-US" sz="1400" dirty="0" smtClean="0"/>
              <a:t>Particle Physics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5148" y="5797924"/>
            <a:ext cx="168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Blue</a:t>
            </a:r>
            <a:r>
              <a:rPr lang="en-US" sz="1200" dirty="0" smtClean="0"/>
              <a:t> = Stopped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Red</a:t>
            </a:r>
            <a:r>
              <a:rPr lang="en-US" sz="1200" dirty="0" smtClean="0"/>
              <a:t> = Not Covered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338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487839" y="479741"/>
            <a:ext cx="8781098" cy="643482"/>
          </a:xfrm>
        </p:spPr>
        <p:txBody>
          <a:bodyPr lIns="91416" tIns="45708" rIns="91416" bIns="45708">
            <a:normAutofit/>
          </a:bodyPr>
          <a:lstStyle/>
          <a:p>
            <a:r>
              <a:rPr lang="en-US" sz="3600" dirty="0"/>
              <a:t>Organization</a:t>
            </a:r>
            <a:endParaRPr lang="en-US" sz="3800" dirty="0"/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78757"/>
              </p:ext>
            </p:extLst>
          </p:nvPr>
        </p:nvGraphicFramePr>
        <p:xfrm>
          <a:off x="1" y="-11"/>
          <a:ext cx="9756771" cy="73151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169167"/>
                <a:gridCol w="700304"/>
                <a:gridCol w="795260"/>
                <a:gridCol w="795261"/>
                <a:gridCol w="747783"/>
                <a:gridCol w="758877"/>
                <a:gridCol w="666485"/>
                <a:gridCol w="716786"/>
                <a:gridCol w="691635"/>
                <a:gridCol w="715213"/>
              </a:tblGrid>
              <a:tr h="331634">
                <a:tc>
                  <a:txBody>
                    <a:bodyPr/>
                    <a:lstStyle/>
                    <a:p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2011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2012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2013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2014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2015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2016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2017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2018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latin typeface="Arial"/>
                          <a:cs typeface="Arial"/>
                        </a:rPr>
                        <a:t>2019</a:t>
                      </a:r>
                      <a:endParaRPr lang="en-US" sz="15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  <a:tr h="139671"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Arial"/>
                        <a:cs typeface="Arial"/>
                      </a:endParaRPr>
                    </a:p>
                  </a:txBody>
                  <a:tcPr marL="97568" marR="97568" marT="48768" marB="48768"/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-34165" y="299290"/>
            <a:ext cx="9884891" cy="2265600"/>
          </a:xfrm>
          <a:prstGeom prst="rect">
            <a:avLst/>
          </a:prstGeom>
          <a:solidFill>
            <a:srgbClr val="FFFF00">
              <a:alpha val="33000"/>
            </a:srgbClr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45548" y="2710755"/>
            <a:ext cx="9896275" cy="697125"/>
          </a:xfrm>
          <a:prstGeom prst="rect">
            <a:avLst/>
          </a:prstGeom>
          <a:solidFill>
            <a:srgbClr val="FF6600">
              <a:alpha val="33000"/>
            </a:srgbClr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-56941" y="3556709"/>
            <a:ext cx="9907667" cy="115200"/>
          </a:xfrm>
          <a:prstGeom prst="rect">
            <a:avLst/>
          </a:prstGeom>
          <a:solidFill>
            <a:srgbClr val="CCFFCC">
              <a:alpha val="33000"/>
            </a:srgbClr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-56943" y="3671909"/>
            <a:ext cx="9907669" cy="422400"/>
          </a:xfrm>
          <a:prstGeom prst="rect">
            <a:avLst/>
          </a:prstGeom>
          <a:solidFill>
            <a:srgbClr val="FFFF00">
              <a:alpha val="33000"/>
            </a:srgbClr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-94108" y="4371752"/>
            <a:ext cx="9947347" cy="2374764"/>
          </a:xfrm>
          <a:prstGeom prst="rect">
            <a:avLst/>
          </a:prstGeom>
          <a:solidFill>
            <a:srgbClr val="FFFF00">
              <a:alpha val="33000"/>
            </a:srgbClr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-94110" y="7034655"/>
            <a:ext cx="9947344" cy="305315"/>
          </a:xfrm>
          <a:prstGeom prst="rect">
            <a:avLst/>
          </a:prstGeom>
          <a:solidFill>
            <a:srgbClr val="FF6600">
              <a:alpha val="33000"/>
            </a:srgbClr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195965" y="35934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195965" y="49876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195965" y="63819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195965" y="77761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3195965" y="91704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3195965" y="105646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195965" y="119589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195966" y="1335317"/>
            <a:ext cx="1446663" cy="89696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195965" y="147474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195965" y="189301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195966" y="2032442"/>
            <a:ext cx="2258205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195965" y="217186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195965" y="2450717"/>
            <a:ext cx="2255518" cy="8969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3195965" y="2590142"/>
            <a:ext cx="2255518" cy="8969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195965" y="272956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195966" y="3008417"/>
            <a:ext cx="1446663" cy="89696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3195965" y="314784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3195965" y="328726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195965" y="342669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95965" y="356611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64706" y="3705542"/>
            <a:ext cx="153649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4664706" y="3844967"/>
            <a:ext cx="153649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664706" y="3984393"/>
            <a:ext cx="153649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3195965" y="4123818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195965" y="4263243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3195967" y="1753591"/>
            <a:ext cx="2999174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195965" y="1614167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195965" y="231129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195965" y="2868992"/>
            <a:ext cx="2255518" cy="89696"/>
          </a:xfrm>
          <a:prstGeom prst="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540" tIns="48770" rIns="97540" bIns="48770"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3192861" y="4390566"/>
            <a:ext cx="4420579" cy="2918400"/>
            <a:chOff x="2983512" y="1834384"/>
            <a:chExt cx="4142944" cy="4752000"/>
          </a:xfrm>
        </p:grpSpPr>
        <p:sp>
          <p:nvSpPr>
            <p:cNvPr id="111" name="Rectangle 110"/>
            <p:cNvSpPr/>
            <p:nvPr/>
          </p:nvSpPr>
          <p:spPr>
            <a:xfrm>
              <a:off x="2983513" y="1834384"/>
              <a:ext cx="2121247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585296" y="2063399"/>
              <a:ext cx="763230" cy="171923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983513" y="2292414"/>
              <a:ext cx="1360542" cy="171923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983513" y="2521430"/>
              <a:ext cx="1360542" cy="171923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983513" y="2750445"/>
              <a:ext cx="1360542" cy="171923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983513" y="2979460"/>
              <a:ext cx="2121247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104761" y="3204324"/>
              <a:ext cx="727519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672826" y="3437491"/>
              <a:ext cx="2156954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983513" y="3666506"/>
              <a:ext cx="995519" cy="171923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983513" y="3895521"/>
              <a:ext cx="2121247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983512" y="4124536"/>
              <a:ext cx="1360542" cy="171923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663905" y="4353552"/>
              <a:ext cx="2123774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344055" y="4582567"/>
              <a:ext cx="1460093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338526" y="4811582"/>
              <a:ext cx="1460094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104761" y="5040597"/>
              <a:ext cx="1391200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104761" y="5269612"/>
              <a:ext cx="2021695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115030" y="5498628"/>
              <a:ext cx="1358016" cy="171923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123877" y="5728278"/>
              <a:ext cx="1360542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123877" y="5944974"/>
              <a:ext cx="1360542" cy="171923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826113" y="6185673"/>
              <a:ext cx="1294175" cy="1719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825959" y="6414461"/>
              <a:ext cx="1294175" cy="17192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8792971" y="1383959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DE</a:t>
            </a:r>
            <a:endParaRPr lang="en-US" sz="1700" dirty="0"/>
          </a:p>
        </p:txBody>
      </p:sp>
      <p:sp>
        <p:nvSpPr>
          <p:cNvPr id="133" name="TextBox 132"/>
          <p:cNvSpPr txBox="1"/>
          <p:nvPr/>
        </p:nvSpPr>
        <p:spPr>
          <a:xfrm>
            <a:off x="8792971" y="3287264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CH</a:t>
            </a:r>
            <a:endParaRPr lang="en-US" sz="1700" dirty="0"/>
          </a:p>
        </p:txBody>
      </p:sp>
      <p:sp>
        <p:nvSpPr>
          <p:cNvPr id="134" name="TextBox 133"/>
          <p:cNvSpPr txBox="1"/>
          <p:nvPr/>
        </p:nvSpPr>
        <p:spPr>
          <a:xfrm>
            <a:off x="8792971" y="3430199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CZ</a:t>
            </a:r>
            <a:endParaRPr lang="en-US" sz="1700" dirty="0"/>
          </a:p>
        </p:txBody>
      </p:sp>
      <p:sp>
        <p:nvSpPr>
          <p:cNvPr id="135" name="TextBox 134"/>
          <p:cNvSpPr txBox="1"/>
          <p:nvPr/>
        </p:nvSpPr>
        <p:spPr>
          <a:xfrm>
            <a:off x="8792971" y="3676299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NL</a:t>
            </a:r>
            <a:endParaRPr lang="en-US" sz="1700" dirty="0"/>
          </a:p>
        </p:txBody>
      </p:sp>
      <p:sp>
        <p:nvSpPr>
          <p:cNvPr id="136" name="TextBox 135"/>
          <p:cNvSpPr txBox="1"/>
          <p:nvPr/>
        </p:nvSpPr>
        <p:spPr>
          <a:xfrm>
            <a:off x="8792971" y="4036461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IT</a:t>
            </a:r>
            <a:endParaRPr lang="en-US" sz="1700" dirty="0"/>
          </a:p>
        </p:txBody>
      </p:sp>
      <p:sp>
        <p:nvSpPr>
          <p:cNvPr id="137" name="TextBox 136"/>
          <p:cNvSpPr txBox="1"/>
          <p:nvPr/>
        </p:nvSpPr>
        <p:spPr>
          <a:xfrm>
            <a:off x="8792971" y="2451378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DK</a:t>
            </a:r>
            <a:endParaRPr lang="en-US" sz="1700" dirty="0"/>
          </a:p>
        </p:txBody>
      </p:sp>
      <p:sp>
        <p:nvSpPr>
          <p:cNvPr id="138" name="TextBox 137"/>
          <p:cNvSpPr txBox="1"/>
          <p:nvPr/>
        </p:nvSpPr>
        <p:spPr>
          <a:xfrm>
            <a:off x="8783560" y="2842935"/>
            <a:ext cx="832135" cy="621713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CH-DK</a:t>
            </a:r>
            <a:endParaRPr lang="en-US" sz="1700" dirty="0"/>
          </a:p>
        </p:txBody>
      </p:sp>
      <p:sp>
        <p:nvSpPr>
          <p:cNvPr id="139" name="TextBox 138"/>
          <p:cNvSpPr txBox="1"/>
          <p:nvPr/>
        </p:nvSpPr>
        <p:spPr>
          <a:xfrm>
            <a:off x="8847166" y="5335186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ESS</a:t>
            </a:r>
            <a:endParaRPr lang="en-US" sz="1700" dirty="0"/>
          </a:p>
        </p:txBody>
      </p:sp>
      <p:sp>
        <p:nvSpPr>
          <p:cNvPr id="140" name="TextBox 139"/>
          <p:cNvSpPr txBox="1"/>
          <p:nvPr/>
        </p:nvSpPr>
        <p:spPr>
          <a:xfrm>
            <a:off x="8843459" y="6637352"/>
            <a:ext cx="832135" cy="361124"/>
          </a:xfrm>
          <a:prstGeom prst="rect">
            <a:avLst/>
          </a:prstGeom>
          <a:noFill/>
        </p:spPr>
        <p:txBody>
          <a:bodyPr wrap="square" lIns="97540" tIns="48770" rIns="97540" bIns="48770" rtlCol="0">
            <a:spAutoFit/>
          </a:bodyPr>
          <a:lstStyle/>
          <a:p>
            <a:pPr algn="ctr"/>
            <a:r>
              <a:rPr lang="en-US" sz="1700" dirty="0"/>
              <a:t>FR</a:t>
            </a:r>
            <a:endParaRPr lang="en-US" sz="1700" dirty="0"/>
          </a:p>
        </p:txBody>
      </p:sp>
      <p:sp>
        <p:nvSpPr>
          <p:cNvPr id="141" name="TextBox 140"/>
          <p:cNvSpPr txBox="1"/>
          <p:nvPr/>
        </p:nvSpPr>
        <p:spPr>
          <a:xfrm>
            <a:off x="-38954" y="276004"/>
            <a:ext cx="123573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liquids </a:t>
            </a:r>
            <a:r>
              <a:rPr lang="en-US" sz="900" dirty="0" err="1">
                <a:solidFill>
                  <a:schemeClr val="bg1"/>
                </a:solidFill>
              </a:rPr>
              <a:t>reflectometer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-38954" y="415756"/>
            <a:ext cx="1467014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magnetism </a:t>
            </a:r>
            <a:r>
              <a:rPr lang="en-US" sz="900" dirty="0" err="1">
                <a:solidFill>
                  <a:schemeClr val="bg1"/>
                </a:solidFill>
              </a:rPr>
              <a:t>reflectometer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-38954" y="555506"/>
            <a:ext cx="213854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bispectral</a:t>
            </a:r>
            <a:r>
              <a:rPr lang="en-US" sz="900" dirty="0">
                <a:solidFill>
                  <a:schemeClr val="bg1"/>
                </a:solidFill>
              </a:rPr>
              <a:t> chopper spectrometer T-</a:t>
            </a:r>
            <a:r>
              <a:rPr lang="en-US" sz="900" dirty="0" err="1">
                <a:solidFill>
                  <a:schemeClr val="bg1"/>
                </a:solidFill>
              </a:rPr>
              <a:t>rex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-38956" y="695257"/>
            <a:ext cx="1569156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cold chopper spectrometer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-38954" y="835007"/>
            <a:ext cx="208211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extreme-environments </a:t>
            </a:r>
            <a:r>
              <a:rPr lang="en-US" sz="900" dirty="0" err="1">
                <a:solidFill>
                  <a:schemeClr val="bg1"/>
                </a:solidFill>
              </a:rPr>
              <a:t>diffractometer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-38954" y="974756"/>
            <a:ext cx="1838460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bispectral</a:t>
            </a:r>
            <a:r>
              <a:rPr lang="en-US" sz="900" dirty="0">
                <a:solidFill>
                  <a:schemeClr val="bg1"/>
                </a:solidFill>
              </a:rPr>
              <a:t> powder </a:t>
            </a:r>
            <a:r>
              <a:rPr lang="en-US" sz="900" dirty="0" err="1">
                <a:solidFill>
                  <a:schemeClr val="bg1"/>
                </a:solidFill>
              </a:rPr>
              <a:t>diffractometer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-38956" y="1114508"/>
            <a:ext cx="195911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engineering </a:t>
            </a:r>
            <a:r>
              <a:rPr lang="en-US" sz="900" dirty="0" err="1">
                <a:solidFill>
                  <a:schemeClr val="bg1"/>
                </a:solidFill>
              </a:rPr>
              <a:t>diffractometer</a:t>
            </a:r>
            <a:r>
              <a:rPr lang="en-US" sz="900" dirty="0">
                <a:solidFill>
                  <a:schemeClr val="bg1"/>
                </a:solidFill>
              </a:rPr>
              <a:t> SPEED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-38955" y="1254258"/>
            <a:ext cx="1223164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small-sample SANS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-38954" y="1394009"/>
            <a:ext cx="1691873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conventional polarized SANS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-38955" y="1533759"/>
            <a:ext cx="1486570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high-resolution spin-echo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-38954" y="1673508"/>
            <a:ext cx="128769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wide-angle spin-echo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-38954" y="1813260"/>
            <a:ext cx="1293946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Mieze</a:t>
            </a:r>
            <a:r>
              <a:rPr lang="en-US" sz="900" dirty="0">
                <a:solidFill>
                  <a:schemeClr val="bg1"/>
                </a:solidFill>
              </a:rPr>
              <a:t>-type spin-echo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-38955" y="1953010"/>
            <a:ext cx="60116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imaging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-38956" y="2092761"/>
            <a:ext cx="1537684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phase-space transformers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-38956" y="2232511"/>
            <a:ext cx="155690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focusing for spectrometers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-38954" y="2372260"/>
            <a:ext cx="1490715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Vitess</a:t>
            </a:r>
            <a:r>
              <a:rPr lang="en-US" sz="900" dirty="0">
                <a:solidFill>
                  <a:schemeClr val="bg1"/>
                </a:solidFill>
              </a:rPr>
              <a:t> simulation support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-38956" y="2512012"/>
            <a:ext cx="155047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McStas</a:t>
            </a:r>
            <a:r>
              <a:rPr lang="en-US" sz="900" dirty="0">
                <a:solidFill>
                  <a:schemeClr val="bg1"/>
                </a:solidFill>
              </a:rPr>
              <a:t> simulation support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-38954" y="2651770"/>
            <a:ext cx="979539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compact SANS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-37644" y="2793689"/>
            <a:ext cx="191616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Selene-type vertical </a:t>
            </a:r>
            <a:r>
              <a:rPr lang="en-US" sz="900" dirty="0" err="1">
                <a:solidFill>
                  <a:srgbClr val="FFFFFF"/>
                </a:solidFill>
              </a:rPr>
              <a:t>reflectometer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-37643" y="2932345"/>
            <a:ext cx="205646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Selene-type horizontal </a:t>
            </a:r>
            <a:r>
              <a:rPr lang="en-US" sz="900" dirty="0" err="1">
                <a:solidFill>
                  <a:srgbClr val="FFFFFF"/>
                </a:solidFill>
              </a:rPr>
              <a:t>reflectometer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-37644" y="3071001"/>
            <a:ext cx="1702299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hybrid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Heimdal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-37643" y="3209657"/>
            <a:ext cx="2114822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crystal-</a:t>
            </a:r>
            <a:r>
              <a:rPr lang="en-US" sz="900" dirty="0" err="1">
                <a:solidFill>
                  <a:srgbClr val="FFFFFF"/>
                </a:solidFill>
              </a:rPr>
              <a:t>analyser</a:t>
            </a:r>
            <a:r>
              <a:rPr lang="en-US" sz="900" dirty="0">
                <a:solidFill>
                  <a:srgbClr val="FFFFFF"/>
                </a:solidFill>
              </a:rPr>
              <a:t> spectrometer </a:t>
            </a:r>
            <a:r>
              <a:rPr lang="en-US" sz="900" dirty="0" err="1">
                <a:solidFill>
                  <a:srgbClr val="FFFFFF"/>
                </a:solidFill>
              </a:rPr>
              <a:t>Camea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-37644" y="3348312"/>
            <a:ext cx="60116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imaging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-37644" y="3486969"/>
            <a:ext cx="188849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engineering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r>
              <a:rPr lang="en-US" sz="900" dirty="0">
                <a:solidFill>
                  <a:srgbClr val="FFFFFF"/>
                </a:solidFill>
              </a:rPr>
              <a:t> CEED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-37644" y="3625624"/>
            <a:ext cx="1531260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Larmor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labelling</a:t>
            </a:r>
            <a:r>
              <a:rPr lang="en-US" sz="900" dirty="0">
                <a:solidFill>
                  <a:srgbClr val="FFFFFF"/>
                </a:solidFill>
              </a:rPr>
              <a:t> for SANS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-37643" y="3764281"/>
            <a:ext cx="1889756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Larmor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labelling</a:t>
            </a:r>
            <a:r>
              <a:rPr lang="en-US" sz="900" dirty="0">
                <a:solidFill>
                  <a:srgbClr val="FFFFFF"/>
                </a:solidFill>
              </a:rPr>
              <a:t> for reflectometry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-37643" y="3902937"/>
            <a:ext cx="171526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Larmor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labelling</a:t>
            </a:r>
            <a:r>
              <a:rPr lang="en-US" sz="900" dirty="0">
                <a:solidFill>
                  <a:srgbClr val="FFFFFF"/>
                </a:solidFill>
              </a:rPr>
              <a:t> for diffraction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-37644" y="4041593"/>
            <a:ext cx="2433569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monochromator</a:t>
            </a:r>
            <a:r>
              <a:rPr lang="en-US" sz="900" dirty="0">
                <a:solidFill>
                  <a:srgbClr val="FFFFFF"/>
                </a:solidFill>
              </a:rPr>
              <a:t> spectrometer Tempus Fugit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-37644" y="4180249"/>
            <a:ext cx="1440915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vibrational spectroscopy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-47053" y="4313683"/>
            <a:ext cx="1524779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liquids </a:t>
            </a:r>
            <a:r>
              <a:rPr lang="en-US" sz="900" dirty="0" err="1">
                <a:solidFill>
                  <a:srgbClr val="FFFFFF"/>
                </a:solidFill>
              </a:rPr>
              <a:t>reflectometer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Freia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-47054" y="4454044"/>
            <a:ext cx="133908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broadband SANS Loki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-47053" y="4594404"/>
            <a:ext cx="160829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multi-purpose imaging Odin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-47054" y="4734765"/>
            <a:ext cx="2042066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macromolecular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r>
              <a:rPr lang="en-US" sz="900" dirty="0">
                <a:solidFill>
                  <a:srgbClr val="FFFFFF"/>
                </a:solidFill>
              </a:rPr>
              <a:t> NMX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-47054" y="4875124"/>
            <a:ext cx="174082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thermal powder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-47052" y="5015486"/>
            <a:ext cx="202301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monochromator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Modi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-52985" y="5155846"/>
            <a:ext cx="128769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wide-angle spin-echo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-52987" y="5296788"/>
            <a:ext cx="220251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magnetism single-crystal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-52985" y="5437730"/>
            <a:ext cx="214623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materials &amp; engineering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-52985" y="5578672"/>
            <a:ext cx="205646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bispectral</a:t>
            </a:r>
            <a:r>
              <a:rPr lang="en-US" sz="900" dirty="0">
                <a:solidFill>
                  <a:srgbClr val="FFFFFF"/>
                </a:solidFill>
              </a:rPr>
              <a:t> chopper spectrometer </a:t>
            </a:r>
            <a:r>
              <a:rPr lang="en-US" sz="900" dirty="0" err="1">
                <a:solidFill>
                  <a:srgbClr val="FFFFFF"/>
                </a:solidFill>
              </a:rPr>
              <a:t>Vor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-52987" y="5719614"/>
            <a:ext cx="174938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thermal chopper spectrometer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-52986" y="5860556"/>
            <a:ext cx="1646732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backscattering spectrometer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-52985" y="6001498"/>
            <a:ext cx="174958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fundamental physics beamline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-52987" y="6142439"/>
            <a:ext cx="1845724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fundamental physics in-monolith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-52985" y="6283380"/>
            <a:ext cx="110791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surface scattering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-52985" y="6424323"/>
            <a:ext cx="2082117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extreme-environments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-52986" y="6565265"/>
            <a:ext cx="114635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HZB test beamline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-52987" y="6706207"/>
            <a:ext cx="1024598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V-SANS add-on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-52987" y="6847149"/>
            <a:ext cx="2202511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magnetism single-crystal </a:t>
            </a:r>
            <a:r>
              <a:rPr lang="en-US" sz="900" dirty="0" err="1">
                <a:solidFill>
                  <a:srgbClr val="FFFFFF"/>
                </a:solidFill>
              </a:rPr>
              <a:t>diffractometer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-52985" y="6988091"/>
            <a:ext cx="902670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Future: new 1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-52985" y="7129034"/>
            <a:ext cx="902670" cy="236992"/>
          </a:xfrm>
          <a:prstGeom prst="rect">
            <a:avLst/>
          </a:prstGeom>
          <a:noFill/>
        </p:spPr>
        <p:txBody>
          <a:bodyPr wrap="none" lIns="97540" tIns="48770" rIns="97540" bIns="48770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Future: new 2</a:t>
            </a:r>
            <a:endParaRPr lang="en-US" sz="900" dirty="0">
              <a:solidFill>
                <a:srgbClr val="FFFFFF"/>
              </a:solidFill>
            </a:endParaRPr>
          </a:p>
        </p:txBody>
      </p:sp>
      <p:cxnSp>
        <p:nvCxnSpPr>
          <p:cNvPr id="191" name="Straight Connector 190"/>
          <p:cNvCxnSpPr/>
          <p:nvPr/>
        </p:nvCxnSpPr>
        <p:spPr>
          <a:xfrm>
            <a:off x="4652661" y="310436"/>
            <a:ext cx="0" cy="70047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4649974" y="416262"/>
            <a:ext cx="543250" cy="39088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lIns="97540" tIns="48770" rIns="97540" bIns="48770" rtlCol="0">
            <a:spAutoFit/>
          </a:bodyPr>
          <a:lstStyle/>
          <a:p>
            <a:r>
              <a:rPr lang="en-US" dirty="0" smtClean="0"/>
              <a:t>3/4</a:t>
            </a:r>
            <a:endParaRPr lang="en-US" dirty="0"/>
          </a:p>
        </p:txBody>
      </p:sp>
      <p:cxnSp>
        <p:nvCxnSpPr>
          <p:cNvPr id="193" name="Straight Connector 192"/>
          <p:cNvCxnSpPr/>
          <p:nvPr/>
        </p:nvCxnSpPr>
        <p:spPr>
          <a:xfrm>
            <a:off x="5463439" y="310436"/>
            <a:ext cx="0" cy="70047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6217750" y="310436"/>
            <a:ext cx="0" cy="70047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6953240" y="310436"/>
            <a:ext cx="0" cy="70047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7632261" y="310436"/>
            <a:ext cx="0" cy="700476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5463439" y="416262"/>
            <a:ext cx="468005" cy="39088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lIns="97540" tIns="48770" rIns="97540" bIns="48770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98" name="TextBox 197"/>
          <p:cNvSpPr txBox="1"/>
          <p:nvPr/>
        </p:nvSpPr>
        <p:spPr>
          <a:xfrm>
            <a:off x="6219082" y="416261"/>
            <a:ext cx="332495" cy="39088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lIns="97540" tIns="48770" rIns="97540" bIns="48770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6953241" y="416262"/>
            <a:ext cx="332495" cy="39088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lIns="97540" tIns="48770" rIns="97540" bIns="48770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2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7632262" y="416262"/>
            <a:ext cx="332495" cy="39088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none" lIns="97540" tIns="48770" rIns="97540" bIns="48770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3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4917442" y="992546"/>
            <a:ext cx="4008604" cy="49860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lIns="97540" tIns="48770" rIns="97540" bIns="48770" rtlCol="0">
            <a:spAutoFit/>
          </a:bodyPr>
          <a:lstStyle/>
          <a:p>
            <a:r>
              <a:rPr lang="en-US" sz="1300" dirty="0"/>
              <a:t>Number of instrument construction proposals (</a:t>
            </a:r>
            <a:r>
              <a:rPr lang="en-US" sz="1300" dirty="0">
                <a:solidFill>
                  <a:srgbClr val="7F7F7F"/>
                </a:solidFill>
              </a:rPr>
              <a:t>expected</a:t>
            </a:r>
            <a:r>
              <a:rPr lang="en-US" sz="1300" dirty="0"/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2471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39" y="169319"/>
            <a:ext cx="7678551" cy="643482"/>
          </a:xfrm>
        </p:spPr>
        <p:txBody>
          <a:bodyPr/>
          <a:lstStyle/>
          <a:p>
            <a:r>
              <a:rPr lang="en-US" dirty="0" smtClean="0"/>
              <a:t>SANS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" t="11642" r="2923" b="3277"/>
          <a:stretch/>
        </p:blipFill>
        <p:spPr>
          <a:xfrm>
            <a:off x="4397928" y="4084422"/>
            <a:ext cx="5358847" cy="3230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170"/>
            <a:ext cx="3302665" cy="6747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87" y="102010"/>
            <a:ext cx="25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Compact SANS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4387" y="5542927"/>
            <a:ext cx="15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SKADI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435" y="194715"/>
            <a:ext cx="4353787" cy="3905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168" y="1715653"/>
            <a:ext cx="1125247" cy="1715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822" y="1114061"/>
            <a:ext cx="445641" cy="2213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421" y="2473214"/>
            <a:ext cx="1713354" cy="10249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6568" y="791848"/>
            <a:ext cx="126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C-SANS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3355" y="1396677"/>
            <a:ext cx="126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LOKI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9813" y="2146333"/>
            <a:ext cx="1260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SKADI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7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Reflectometry: Horizontal samples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2" y="1141778"/>
            <a:ext cx="9090415" cy="2200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52647" y="1386872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FREIA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15" y="3750273"/>
            <a:ext cx="3406760" cy="2020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6" y="4269011"/>
            <a:ext cx="6666696" cy="1178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2647" y="3908440"/>
            <a:ext cx="206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THOR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71113"/>
      </p:ext>
    </p:extLst>
  </p:cSld>
  <p:clrMapOvr>
    <a:masterClrMapping/>
  </p:clrMapOvr>
</p:sld>
</file>

<file path=ppt/theme/theme1.xml><?xml version="1.0" encoding="utf-8"?>
<a:theme xmlns:a="http://schemas.openxmlformats.org/drawingml/2006/main" name="ESS presentatio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4C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 template.potx</Template>
  <TotalTime>29161</TotalTime>
  <Words>936</Words>
  <Application>Microsoft Macintosh PowerPoint</Application>
  <PresentationFormat>Custom</PresentationFormat>
  <Paragraphs>258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ESS presentation template</vt:lpstr>
      <vt:lpstr>Document</vt:lpstr>
      <vt:lpstr>PowerPoint Presentation</vt:lpstr>
      <vt:lpstr>Instrument Selection Process</vt:lpstr>
      <vt:lpstr>Early Success Strategy</vt:lpstr>
      <vt:lpstr>Workhorses vs Hedgehogs</vt:lpstr>
      <vt:lpstr>Workhorses vs Hedgehogs</vt:lpstr>
      <vt:lpstr>Instrument Concepts Overview</vt:lpstr>
      <vt:lpstr>Organization</vt:lpstr>
      <vt:lpstr>SANS</vt:lpstr>
      <vt:lpstr>Reflectometry: Horizontal samples</vt:lpstr>
      <vt:lpstr>Reflectometry: Vertical samples</vt:lpstr>
      <vt:lpstr>Powder Diffraction</vt:lpstr>
      <vt:lpstr>Powder Diffraction</vt:lpstr>
      <vt:lpstr>Materials &amp; Engineering Diffraction</vt:lpstr>
      <vt:lpstr>Direct Geometry Spectroscopy</vt:lpstr>
      <vt:lpstr>Direct Geometry Spectroscopy</vt:lpstr>
      <vt:lpstr>Indirect Geometry Spectroscopy</vt:lpstr>
      <vt:lpstr>Neutron Spin Echo</vt:lpstr>
      <vt:lpstr>Instrument Concepts Overview</vt:lpstr>
      <vt:lpstr>Proposal Review Process</vt:lpstr>
      <vt:lpstr>Proposal Review Process</vt:lpstr>
      <vt:lpstr>Proposal Review Process</vt:lpstr>
      <vt:lpstr>PowerPoint Presentation</vt:lpstr>
      <vt:lpstr>An Aside: Pancake Moderators  </vt:lpstr>
      <vt:lpstr>An Aside: Pancake Moderators</vt:lpstr>
      <vt:lpstr>PowerPoint Presentation</vt:lpstr>
      <vt:lpstr>Plan of action for pancake optimization</vt:lpstr>
    </vt:vector>
  </TitlesOfParts>
  <Manager/>
  <Company>European Spallation Source ESS 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STAP</dc:title>
  <dc:subject/>
  <dc:creator>Ken Andersen</dc:creator>
  <cp:keywords/>
  <dc:description/>
  <cp:lastModifiedBy>Ken Andersen</cp:lastModifiedBy>
  <cp:revision>220</cp:revision>
  <cp:lastPrinted>2013-06-05T06:59:52Z</cp:lastPrinted>
  <dcterms:created xsi:type="dcterms:W3CDTF">2013-05-31T12:46:48Z</dcterms:created>
  <dcterms:modified xsi:type="dcterms:W3CDTF">2014-01-22T23:33:33Z</dcterms:modified>
  <cp:category/>
</cp:coreProperties>
</file>