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m4v" ContentType="video/unknown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2"/>
  </p:sldMasterIdLst>
  <p:notesMasterIdLst>
    <p:notesMasterId r:id="rId22"/>
  </p:notesMasterIdLst>
  <p:sldIdLst>
    <p:sldId id="256" r:id="rId3"/>
    <p:sldId id="261" r:id="rId4"/>
    <p:sldId id="282" r:id="rId5"/>
    <p:sldId id="281" r:id="rId6"/>
    <p:sldId id="272" r:id="rId7"/>
    <p:sldId id="273" r:id="rId8"/>
    <p:sldId id="274" r:id="rId9"/>
    <p:sldId id="275" r:id="rId10"/>
    <p:sldId id="269" r:id="rId11"/>
    <p:sldId id="267" r:id="rId12"/>
    <p:sldId id="276" r:id="rId13"/>
    <p:sldId id="268" r:id="rId14"/>
    <p:sldId id="278" r:id="rId15"/>
    <p:sldId id="277" r:id="rId16"/>
    <p:sldId id="262" r:id="rId17"/>
    <p:sldId id="280" r:id="rId18"/>
    <p:sldId id="263" r:id="rId19"/>
    <p:sldId id="265" r:id="rId20"/>
    <p:sldId id="27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128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0" d="100"/>
          <a:sy n="130" d="100"/>
        </p:scale>
        <p:origin x="-8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8A891-9467-4CC7-A491-0A34A0A97538}" type="datetimeFigureOut">
              <a:rPr lang="en-US" smtClean="0"/>
              <a:t>1/23/14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F9460A-9E81-496F-91AC-92DE7ABF3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19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9460A-9E81-496F-91AC-92DE7ABF30C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reason of that problem are the particle showers. That are the cascades</a:t>
            </a:r>
            <a:r>
              <a:rPr lang="en-US" baseline="0" dirty="0" smtClean="0"/>
              <a:t> of secondary particles, created by high-energy particles interacting with dense matter</a:t>
            </a:r>
            <a:endParaRPr lang="en-US" dirty="0" smtClean="0"/>
          </a:p>
          <a:p>
            <a:r>
              <a:rPr lang="en-US" dirty="0" smtClean="0"/>
              <a:t>There are 2 </a:t>
            </a:r>
            <a:r>
              <a:rPr lang="en-US" dirty="0" err="1" smtClean="0"/>
              <a:t>tyoes</a:t>
            </a:r>
            <a:r>
              <a:rPr lang="en-US" dirty="0" smtClean="0"/>
              <a:t> of showers:</a:t>
            </a:r>
          </a:p>
          <a:p>
            <a:r>
              <a:rPr lang="en-US" dirty="0" smtClean="0"/>
              <a:t>1</a:t>
            </a:r>
            <a:r>
              <a:rPr lang="en-US" baseline="0" dirty="0" smtClean="0"/>
              <a:t> ….. Localized</a:t>
            </a:r>
          </a:p>
          <a:p>
            <a:r>
              <a:rPr lang="en-US" baseline="0" dirty="0" smtClean="0"/>
              <a:t>2 ….. More spread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7325B-2C33-4E48-B3F4-A51491F4C8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6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Forces</a:t>
            </a:r>
          </a:p>
          <a:p>
            <a:r>
              <a:rPr lang="en-US" dirty="0" smtClean="0"/>
              <a:t>Typically</a:t>
            </a:r>
            <a:r>
              <a:rPr lang="en-US" baseline="0" dirty="0" smtClean="0"/>
              <a:t> includes - -CLICK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7325B-2C33-4E48-B3F4-A51491F4C8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004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</a:t>
            </a:r>
            <a:r>
              <a:rPr lang="en-US" baseline="0" dirty="0" smtClean="0"/>
              <a:t> minimizing high-energy flux to stopping it. </a:t>
            </a:r>
          </a:p>
          <a:p>
            <a:r>
              <a:rPr lang="en-US" baseline="0" dirty="0" smtClean="0"/>
              <a:t>There were some simulations done to investigate shielding properties of different materials.</a:t>
            </a:r>
          </a:p>
          <a:p>
            <a:r>
              <a:rPr lang="en-US" baseline="0" dirty="0" smtClean="0"/>
              <a:t> and here is the main idea</a:t>
            </a:r>
          </a:p>
          <a:p>
            <a:r>
              <a:rPr lang="en-US" baseline="0" dirty="0" smtClean="0"/>
              <a:t>.. .. .. .. .. Ideal detector. Development of shower in block of iron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7325B-2C33-4E48-B3F4-A51491F4C8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024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9460A-9E81-496F-91AC-92DE7ABF30C4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9460A-9E81-496F-91AC-92DE7ABF30C4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9460A-9E81-496F-91AC-92DE7ABF30C4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9460A-9E81-496F-91AC-92DE7ABF30C4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Taking into account, that different materials can be</a:t>
            </a:r>
            <a:r>
              <a:rPr lang="en-US" baseline="0" dirty="0" smtClean="0"/>
              <a:t> attractive for possible shielding solutions, the combinations of different materials were </a:t>
            </a:r>
            <a:r>
              <a:rPr lang="en-US" baseline="0" dirty="0" err="1" smtClean="0"/>
              <a:t>invstigated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7325B-2C33-4E48-B3F4-A51491F4C8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579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0" cap="all" spc="250" baseline="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5E72-7062-4D8E-BA99-F07B9DD1F028}" type="datetimeFigureOut">
              <a:rPr lang="en-US" smtClean="0"/>
              <a:pPr/>
              <a:t>1/23/14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E924555-EAFD-4B2F-96F4-A60706EF2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5E72-7062-4D8E-BA99-F07B9DD1F028}" type="datetimeFigureOut">
              <a:rPr lang="en-US" smtClean="0"/>
              <a:pPr/>
              <a:t>1/23/14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4555-EAFD-4B2F-96F4-A60706EF21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E924555-EAFD-4B2F-96F4-A60706EF2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5E72-7062-4D8E-BA99-F07B9DD1F028}" type="datetimeFigureOut">
              <a:rPr lang="en-US" smtClean="0"/>
              <a:pPr/>
              <a:t>1/23/14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5E72-7062-4D8E-BA99-F07B9DD1F028}" type="datetimeFigureOut">
              <a:rPr lang="en-US" smtClean="0"/>
              <a:pPr/>
              <a:t>1/23/14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E924555-EAFD-4B2F-96F4-A60706EF2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5E72-7062-4D8E-BA99-F07B9DD1F028}" type="datetimeFigureOut">
              <a:rPr lang="en-US" smtClean="0"/>
              <a:pPr/>
              <a:t>1/23/14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E924555-EAFD-4B2F-96F4-A60706EF2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E625E72-7062-4D8E-BA99-F07B9DD1F028}" type="datetimeFigureOut">
              <a:rPr lang="en-US" smtClean="0"/>
              <a:pPr/>
              <a:t>1/23/14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4555-EAFD-4B2F-96F4-A60706EF2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2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5E72-7062-4D8E-BA99-F07B9DD1F028}" type="datetimeFigureOut">
              <a:rPr lang="en-US" smtClean="0"/>
              <a:pPr/>
              <a:t>1/23/14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E924555-EAFD-4B2F-96F4-A60706EF2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5E72-7062-4D8E-BA99-F07B9DD1F028}" type="datetimeFigureOut">
              <a:rPr lang="en-US" smtClean="0"/>
              <a:pPr/>
              <a:t>1/23/14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E924555-EAFD-4B2F-96F4-A60706EF21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5E72-7062-4D8E-BA99-F07B9DD1F028}" type="datetimeFigureOut">
              <a:rPr lang="en-US" smtClean="0"/>
              <a:pPr/>
              <a:t>1/23/14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924555-EAFD-4B2F-96F4-A60706EF21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2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E924555-EAFD-4B2F-96F4-A60706EF2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5E72-7062-4D8E-BA99-F07B9DD1F028}" type="datetimeFigureOut">
              <a:rPr lang="en-US" smtClean="0"/>
              <a:pPr/>
              <a:t>1/23/14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2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E924555-EAFD-4B2F-96F4-A60706EF2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E625E72-7062-4D8E-BA99-F07B9DD1F028}" type="datetimeFigureOut">
              <a:rPr lang="en-US" smtClean="0"/>
              <a:pPr/>
              <a:t>1/23/14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E625E72-7062-4D8E-BA99-F07B9DD1F028}" type="datetimeFigureOut">
              <a:rPr lang="en-US" smtClean="0"/>
              <a:pPr/>
              <a:t>1/23/14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E924555-EAFD-4B2F-96F4-A60706EF2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ctr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2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2"/>
        </a:buClr>
        <a:buSzPct val="75000"/>
        <a:buFont typeface="Wingdings 2"/>
        <a:buChar char=""/>
        <a:defRPr kumimoji="0"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"/>
        <a:defRPr kumimoji="0"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2"/>
        </a:buClr>
        <a:buFontTx/>
        <a:buChar char="•"/>
        <a:defRPr kumimoji="0"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5.png"/><Relationship Id="rId1" Type="http://schemas.microsoft.com/office/2007/relationships/media" Target="../media/media1.m4v"/><Relationship Id="rId2" Type="http://schemas.openxmlformats.org/officeDocument/2006/relationships/video" Target="../media/media1.m4v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microsoft.com/office/2007/relationships/hdphoto" Target="../media/hdphoto1.wdp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jpg"/><Relationship Id="rId7" Type="http://schemas.openxmlformats.org/officeDocument/2006/relationships/image" Target="../media/image16.png"/><Relationship Id="rId8" Type="http://schemas.microsoft.com/office/2007/relationships/hdphoto" Target="../media/hdphoto2.wdp"/><Relationship Id="rId9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124200"/>
            <a:ext cx="6553200" cy="2362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Neutron Optics &amp; Shielding group</a:t>
            </a:r>
          </a:p>
          <a:p>
            <a:endParaRPr lang="en-US" dirty="0" smtClean="0"/>
          </a:p>
          <a:p>
            <a:r>
              <a:rPr lang="en-US" dirty="0" err="1" smtClean="0"/>
              <a:t>Nataliia</a:t>
            </a:r>
            <a:r>
              <a:rPr lang="en-US" dirty="0" smtClean="0"/>
              <a:t> </a:t>
            </a:r>
            <a:r>
              <a:rPr lang="en-US" dirty="0" err="1" smtClean="0"/>
              <a:t>Cherkashyna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TAP meeting</a:t>
            </a:r>
          </a:p>
          <a:p>
            <a:r>
              <a:rPr lang="en-US" dirty="0" smtClean="0"/>
              <a:t>23</a:t>
            </a:r>
            <a:r>
              <a:rPr lang="en-US" baseline="30000" dirty="0" smtClean="0"/>
              <a:t>rd</a:t>
            </a:r>
            <a:r>
              <a:rPr lang="en-US" dirty="0" smtClean="0"/>
              <a:t> of January, 2014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752600"/>
          </a:xfrm>
        </p:spPr>
        <p:txBody>
          <a:bodyPr>
            <a:normAutofit/>
          </a:bodyPr>
          <a:lstStyle/>
          <a:p>
            <a:r>
              <a:rPr lang="en-US" sz="3200" dirty="0"/>
              <a:t>Latest Developments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on </a:t>
            </a:r>
            <a:r>
              <a:rPr lang="en-US" sz="3200" dirty="0"/>
              <a:t>Shielding </a:t>
            </a:r>
            <a:r>
              <a:rPr lang="en-US" sz="3200" dirty="0" smtClean="0"/>
              <a:t>and Backgrounds </a:t>
            </a:r>
            <a:endParaRPr lang="en-US" sz="3200" dirty="0"/>
          </a:p>
        </p:txBody>
      </p:sp>
      <p:pic>
        <p:nvPicPr>
          <p:cNvPr id="4" name="Bildobjekt 33" descr="ESS_Logo_medium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52400"/>
            <a:ext cx="2285160" cy="1236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Shielding materials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67000"/>
            <a:ext cx="2540635" cy="24384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667000"/>
            <a:ext cx="2540635" cy="24384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667000"/>
            <a:ext cx="2540635" cy="24384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1143000" y="1828800"/>
            <a:ext cx="629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Iron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781800" y="1828800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Steel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962400" y="18288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Copper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977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Shielding materials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667000"/>
            <a:ext cx="2438400" cy="2438400"/>
          </a:xfrm>
          <a:prstGeom prst="rect">
            <a:avLst/>
          </a:prstGeom>
          <a:ln>
            <a:solidFill>
              <a:srgbClr val="7F7F7F"/>
            </a:solidFill>
          </a:ln>
        </p:spPr>
      </p:pic>
      <p:pic>
        <p:nvPicPr>
          <p:cNvPr id="9" name="Picture 20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667000"/>
            <a:ext cx="2438400" cy="2438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0" y="2667000"/>
            <a:ext cx="2438400" cy="2438400"/>
          </a:xfrm>
          <a:prstGeom prst="rect">
            <a:avLst/>
          </a:prstGeom>
          <a:ln>
            <a:solidFill>
              <a:srgbClr val="7F7F7F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143000" y="1828800"/>
            <a:ext cx="1281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Aluminum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81800" y="1828800"/>
            <a:ext cx="114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Tungsten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962400" y="1828800"/>
            <a:ext cx="109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Concrete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700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Iron, copper and steel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981200"/>
            <a:ext cx="3600000" cy="360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295400" y="25146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Copper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2895600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Steel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3276600"/>
            <a:ext cx="629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Iron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977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2m Fe + 0.7m Cu + 0.3m W</a:t>
            </a:r>
            <a:endParaRPr lang="en-US" dirty="0"/>
          </a:p>
        </p:txBody>
      </p:sp>
      <p:pic>
        <p:nvPicPr>
          <p:cNvPr id="4" name="3_materials_1.m4v">
            <a:hlinkClick r:id="" action="ppaction://media"/>
          </p:cNvPr>
          <p:cNvPicPr>
            <a:picLocks noGrp="1" noChangeAspect="1"/>
          </p:cNvPicPr>
          <p:nvPr>
            <p:ph sz="quarter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3282" r="34826" b="38692"/>
          <a:stretch/>
        </p:blipFill>
        <p:spPr>
          <a:xfrm>
            <a:off x="2038497" y="2188859"/>
            <a:ext cx="5263335" cy="2607354"/>
          </a:xfrm>
        </p:spPr>
      </p:pic>
    </p:spTree>
    <p:extLst>
      <p:ext uri="{BB962C8B-B14F-4D97-AF65-F5344CB8AC3E}">
        <p14:creationId xmlns:p14="http://schemas.microsoft.com/office/powerpoint/2010/main" val="2223872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6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99822"/>
            <a:ext cx="8534400" cy="758952"/>
          </a:xfrm>
        </p:spPr>
        <p:txBody>
          <a:bodyPr/>
          <a:lstStyle/>
          <a:p>
            <a:r>
              <a:rPr lang="en-US" sz="2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Z</a:t>
            </a:r>
            <a:r>
              <a:rPr lang="en-US" sz="2800" baseline="-25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1 </a:t>
            </a:r>
            <a:r>
              <a:rPr lang="en-US" sz="2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= 3m Fe + 1m Cu + 0.4m W</a:t>
            </a:r>
            <a:endParaRPr lang="en-US" sz="28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" y="2057400"/>
            <a:ext cx="8042276" cy="59925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rgbClr val="262626"/>
                </a:solidFill>
              </a:rPr>
              <a:t>Z</a:t>
            </a:r>
            <a:r>
              <a:rPr lang="en-US" sz="2800" baseline="-25000" dirty="0" smtClean="0">
                <a:solidFill>
                  <a:srgbClr val="262626"/>
                </a:solidFill>
              </a:rPr>
              <a:t>2 </a:t>
            </a:r>
            <a:r>
              <a:rPr lang="en-US" sz="2800" dirty="0" smtClean="0">
                <a:solidFill>
                  <a:srgbClr val="262626"/>
                </a:solidFill>
              </a:rPr>
              <a:t>= 2.5m Fe + 0.7m Cu + 0.3m W</a:t>
            </a:r>
            <a:endParaRPr lang="en-US" sz="2800" dirty="0">
              <a:solidFill>
                <a:srgbClr val="262626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81000" y="2819400"/>
            <a:ext cx="8042276" cy="54821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rgbClr val="262626"/>
                </a:solidFill>
              </a:rPr>
              <a:t>Z</a:t>
            </a:r>
            <a:r>
              <a:rPr lang="en-US" sz="2800" baseline="-25000" dirty="0" smtClean="0">
                <a:solidFill>
                  <a:srgbClr val="262626"/>
                </a:solidFill>
              </a:rPr>
              <a:t>3 </a:t>
            </a:r>
            <a:r>
              <a:rPr lang="en-US" sz="2800" dirty="0" smtClean="0">
                <a:solidFill>
                  <a:srgbClr val="262626"/>
                </a:solidFill>
              </a:rPr>
              <a:t>= 2m Fe + 0.7m Cu + 0.3m W</a:t>
            </a:r>
            <a:endParaRPr lang="en-US" sz="2800" dirty="0">
              <a:solidFill>
                <a:srgbClr val="262626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81000" y="3581400"/>
            <a:ext cx="8042276" cy="54821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rgbClr val="262626"/>
                </a:solidFill>
              </a:rPr>
              <a:t>Z</a:t>
            </a:r>
            <a:r>
              <a:rPr lang="en-US" sz="2800" baseline="-25000" dirty="0" smtClean="0">
                <a:solidFill>
                  <a:srgbClr val="262626"/>
                </a:solidFill>
              </a:rPr>
              <a:t>4 </a:t>
            </a:r>
            <a:r>
              <a:rPr lang="en-US" sz="2800" dirty="0" smtClean="0">
                <a:solidFill>
                  <a:srgbClr val="262626"/>
                </a:solidFill>
              </a:rPr>
              <a:t>= 2m C + 0.7m Cu + 0.3m W</a:t>
            </a:r>
            <a:endParaRPr lang="en-US" sz="2800" dirty="0">
              <a:solidFill>
                <a:srgbClr val="262626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5000" y="4267200"/>
            <a:ext cx="53994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262626"/>
                </a:solidFill>
              </a:rPr>
              <a:t>Z</a:t>
            </a:r>
            <a:r>
              <a:rPr lang="en-US" sz="2800" baseline="-25000" dirty="0">
                <a:solidFill>
                  <a:srgbClr val="262626"/>
                </a:solidFill>
              </a:rPr>
              <a:t>5</a:t>
            </a:r>
            <a:r>
              <a:rPr lang="en-US" sz="2800" baseline="-25000" dirty="0" smtClean="0">
                <a:solidFill>
                  <a:srgbClr val="262626"/>
                </a:solidFill>
              </a:rPr>
              <a:t> </a:t>
            </a:r>
            <a:r>
              <a:rPr lang="en-US" sz="2800" dirty="0" smtClean="0">
                <a:solidFill>
                  <a:srgbClr val="262626"/>
                </a:solidFill>
              </a:rPr>
              <a:t> = 1m </a:t>
            </a:r>
            <a:r>
              <a:rPr lang="en-US" sz="2800" dirty="0">
                <a:solidFill>
                  <a:srgbClr val="262626"/>
                </a:solidFill>
              </a:rPr>
              <a:t>Fe + 2m Concrete</a:t>
            </a: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Combinations of different materials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" y="5029200"/>
            <a:ext cx="53994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262626"/>
                </a:solidFill>
              </a:rPr>
              <a:t>What’s next?  </a:t>
            </a:r>
            <a:endParaRPr lang="en-US" sz="2800" dirty="0">
              <a:solidFill>
                <a:srgbClr val="262626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" y="5638800"/>
            <a:ext cx="655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262626"/>
                </a:solidFill>
              </a:rPr>
              <a:t>Optimization algorithm coming soon</a:t>
            </a:r>
            <a:endParaRPr lang="en-US" sz="2800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023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PSI (SINQ)</a:t>
            </a:r>
            <a:endParaRPr lang="en-US" dirty="0"/>
          </a:p>
        </p:txBody>
      </p:sp>
      <p:pic>
        <p:nvPicPr>
          <p:cNvPr id="5" name="Picture 4" descr="psi_model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4" r="28056"/>
          <a:stretch/>
        </p:blipFill>
        <p:spPr>
          <a:xfrm>
            <a:off x="5562600" y="1524000"/>
            <a:ext cx="3093628" cy="4724400"/>
          </a:xfrm>
          <a:prstGeom prst="rect">
            <a:avLst/>
          </a:prstGeom>
        </p:spPr>
      </p:pic>
      <p:pic>
        <p:nvPicPr>
          <p:cNvPr id="10" name="Content Placeholder 9" descr="PSI_monolith.png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000" r="-74000"/>
          <a:stretch>
            <a:fillRect/>
          </a:stretch>
        </p:blipFill>
        <p:spPr>
          <a:xfrm>
            <a:off x="-1447800" y="1676400"/>
            <a:ext cx="7834320" cy="4212000"/>
          </a:xfrm>
        </p:spPr>
      </p:pic>
    </p:spTree>
    <p:extLst>
      <p:ext uri="{BB962C8B-B14F-4D97-AF65-F5344CB8AC3E}">
        <p14:creationId xmlns:p14="http://schemas.microsoft.com/office/powerpoint/2010/main" val="3982863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SINQ</a:t>
            </a:r>
            <a:endParaRPr lang="en-US" dirty="0"/>
          </a:p>
        </p:txBody>
      </p:sp>
      <p:pic>
        <p:nvPicPr>
          <p:cNvPr id="4" name="Content Placeholder 3" descr="Screen Shot 2014-01-22 at 12.09.48 PM.pn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71" r="-2971"/>
          <a:stretch>
            <a:fillRect/>
          </a:stretch>
        </p:blipFill>
        <p:spPr>
          <a:xfrm>
            <a:off x="304800" y="1600200"/>
            <a:ext cx="8503920" cy="4572000"/>
          </a:xfrm>
        </p:spPr>
      </p:pic>
    </p:spTree>
    <p:extLst>
      <p:ext uri="{BB962C8B-B14F-4D97-AF65-F5344CB8AC3E}">
        <p14:creationId xmlns:p14="http://schemas.microsoft.com/office/powerpoint/2010/main" val="1447208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Measurements at PSI (SINQ)</a:t>
            </a:r>
          </a:p>
        </p:txBody>
      </p:sp>
      <p:pic>
        <p:nvPicPr>
          <p:cNvPr id="4" name="Content Placeholder 3" descr="Screen Shot 2014-01-21 at 11.51.55 AM.pn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36" r="-5036"/>
          <a:stretch>
            <a:fillRect/>
          </a:stretch>
        </p:blipFill>
        <p:spPr>
          <a:xfrm>
            <a:off x="304800" y="1600200"/>
            <a:ext cx="8503920" cy="4572000"/>
          </a:xfrm>
        </p:spPr>
      </p:pic>
    </p:spTree>
    <p:extLst>
      <p:ext uri="{BB962C8B-B14F-4D97-AF65-F5344CB8AC3E}">
        <p14:creationId xmlns:p14="http://schemas.microsoft.com/office/powerpoint/2010/main" val="1451961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GEANT4 simulations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Bands</a:t>
            </a:r>
          </a:p>
          <a:p>
            <a:r>
              <a:rPr lang="en-US" sz="2400" dirty="0"/>
              <a:t>Modeling of a symmetric </a:t>
            </a:r>
            <a:r>
              <a:rPr lang="en-US" sz="2400" dirty="0" smtClean="0"/>
              <a:t>problem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Energy </a:t>
            </a:r>
            <a:r>
              <a:rPr lang="en-US" sz="2400" dirty="0" smtClean="0"/>
              <a:t>cuts</a:t>
            </a:r>
          </a:p>
          <a:p>
            <a:r>
              <a:rPr lang="en-US" sz="2400" dirty="0" smtClean="0"/>
              <a:t>More details in geometry</a:t>
            </a:r>
          </a:p>
          <a:p>
            <a:r>
              <a:rPr lang="en-US" sz="2400" dirty="0" smtClean="0"/>
              <a:t>Running to improve the statistics</a:t>
            </a:r>
          </a:p>
        </p:txBody>
      </p:sp>
      <p:pic>
        <p:nvPicPr>
          <p:cNvPr id="4" name="Picture 3" descr="psi_grey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3" t="20685" r="49358" b="29172"/>
          <a:stretch/>
        </p:blipFill>
        <p:spPr>
          <a:xfrm>
            <a:off x="5638800" y="1981200"/>
            <a:ext cx="2755322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770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71600" y="2971800"/>
            <a:ext cx="6480174" cy="1673225"/>
          </a:xfrm>
        </p:spPr>
        <p:txBody>
          <a:bodyPr/>
          <a:lstStyle/>
          <a:p>
            <a:r>
              <a:rPr lang="en-US" dirty="0" smtClean="0"/>
              <a:t>… to be continued by Douglas Di Julio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the end!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447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752600"/>
            <a:ext cx="2362200" cy="990600"/>
          </a:xfrm>
        </p:spPr>
        <p:txBody>
          <a:bodyPr/>
          <a:lstStyle/>
          <a:p>
            <a:r>
              <a:rPr lang="en-US" sz="2800" dirty="0" smtClean="0"/>
              <a:t>Projects </a:t>
            </a:r>
            <a:br>
              <a:rPr lang="en-US" sz="2800" dirty="0" smtClean="0"/>
            </a:br>
            <a:r>
              <a:rPr lang="en-US" sz="2800" dirty="0" smtClean="0"/>
              <a:t>&amp; </a:t>
            </a:r>
            <a:br>
              <a:rPr lang="en-US" sz="2800" dirty="0" smtClean="0"/>
            </a:br>
            <a:r>
              <a:rPr lang="en-US" sz="2800" dirty="0" smtClean="0"/>
              <a:t>Plans</a:t>
            </a:r>
            <a:endParaRPr lang="en-US" sz="2800" dirty="0"/>
          </a:p>
        </p:txBody>
      </p:sp>
      <p:pic>
        <p:nvPicPr>
          <p:cNvPr id="4" name="Picture 3" descr="Screen Shot 2014-01-21 at 2.53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371600"/>
            <a:ext cx="6115468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sp>
        <p:nvSpPr>
          <p:cNvPr id="17" name="Right Arrow 16"/>
          <p:cNvSpPr/>
          <p:nvPr/>
        </p:nvSpPr>
        <p:spPr>
          <a:xfrm>
            <a:off x="2667000" y="2286000"/>
            <a:ext cx="1371600" cy="1524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2667000" y="2590800"/>
            <a:ext cx="1371600" cy="1524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2667000" y="2743200"/>
            <a:ext cx="1371600" cy="1524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2667000" y="3048000"/>
            <a:ext cx="1371600" cy="1524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2667000" y="3505200"/>
            <a:ext cx="1371600" cy="1524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2667000" y="4343400"/>
            <a:ext cx="1371600" cy="1524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2667000" y="4800600"/>
            <a:ext cx="1371600" cy="1524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2667000" y="4953000"/>
            <a:ext cx="1371600" cy="1524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2667000" y="5562600"/>
            <a:ext cx="1371600" cy="1524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335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Shielding at ESS</a:t>
            </a:r>
          </a:p>
        </p:txBody>
      </p:sp>
      <p:pic>
        <p:nvPicPr>
          <p:cNvPr id="5" name="Picture 4" descr="basi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524000"/>
            <a:ext cx="3556000" cy="2667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 descr="powgen.jpe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10250" y="2876550"/>
            <a:ext cx="3505200" cy="2628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Content Placeholder 9" descr="PSI_monolith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000" r="-74000"/>
          <a:stretch>
            <a:fillRect/>
          </a:stretch>
        </p:blipFill>
        <p:spPr>
          <a:xfrm>
            <a:off x="-1752600" y="2057400"/>
            <a:ext cx="7370064" cy="3962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6272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issues: SNS, J-PARC, ISIS</a:t>
            </a:r>
            <a:endParaRPr lang="en-US" dirty="0"/>
          </a:p>
        </p:txBody>
      </p:sp>
      <p:pic>
        <p:nvPicPr>
          <p:cNvPr id="4" name="Picture 3" descr="JparcPromptPuls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6400"/>
            <a:ext cx="3935451" cy="2667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5" descr="ICIS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6"/>
          <a:stretch>
            <a:fillRect/>
          </a:stretch>
        </p:blipFill>
        <p:spPr bwMode="auto">
          <a:xfrm>
            <a:off x="5375896" y="1600200"/>
            <a:ext cx="3155783" cy="2667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657600"/>
            <a:ext cx="3625850" cy="26555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2061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Particle </a:t>
            </a:r>
            <a:r>
              <a:rPr lang="en-US" dirty="0" smtClean="0"/>
              <a:t>showers: electromagnetic vs. </a:t>
            </a:r>
            <a:r>
              <a:rPr lang="en-US" dirty="0" err="1" smtClean="0"/>
              <a:t>hadronic</a:t>
            </a:r>
            <a:endParaRPr lang="en-US" dirty="0"/>
          </a:p>
        </p:txBody>
      </p:sp>
      <p:pic>
        <p:nvPicPr>
          <p:cNvPr id="6" name="Picture 7" descr="different_showe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2"/>
          <a:stretch>
            <a:fillRect/>
          </a:stretch>
        </p:blipFill>
        <p:spPr bwMode="auto">
          <a:xfrm>
            <a:off x="1594373" y="1734594"/>
            <a:ext cx="6280260" cy="43874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568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loud 52"/>
          <p:cNvSpPr/>
          <p:nvPr/>
        </p:nvSpPr>
        <p:spPr>
          <a:xfrm>
            <a:off x="12700" y="1981200"/>
            <a:ext cx="4399296" cy="3194944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loud 7"/>
          <p:cNvSpPr/>
          <p:nvPr/>
        </p:nvSpPr>
        <p:spPr>
          <a:xfrm>
            <a:off x="4635011" y="2127993"/>
            <a:ext cx="4399296" cy="2697371"/>
          </a:xfrm>
          <a:prstGeom prst="cloud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Particle shower: electromagnetic &amp; </a:t>
            </a:r>
            <a:r>
              <a:rPr lang="en-US" dirty="0" err="1" smtClean="0"/>
              <a:t>hadronic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485900" y="1248153"/>
            <a:ext cx="813100" cy="6441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6655626" y="1248153"/>
            <a:ext cx="912255" cy="7219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96905" y="1970086"/>
            <a:ext cx="1177989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Hadronic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6655626" y="2018061"/>
            <a:ext cx="1966967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Electromagnetic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5054396" y="2562030"/>
            <a:ext cx="3979912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photons, electrons, positrons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Fundamental interactions involved:</a:t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electromagnetism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33400" y="2667000"/>
            <a:ext cx="3731153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nucleons &amp; 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other quark-composite particles</a:t>
            </a:r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buFont typeface="Wingdings" charset="2"/>
              <a:buChar char="§"/>
            </a:pPr>
            <a:endParaRPr lang="en-US" dirty="0" smtClean="0">
              <a:solidFill>
                <a:srgbClr val="000000"/>
              </a:solidFill>
            </a:endParaRPr>
          </a:p>
          <a:p>
            <a:pPr marL="285750" indent="-285750">
              <a:buFont typeface="Wingdings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Fundamental interactions involved: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strong nuclear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0" name="U-Turn Arrow 59"/>
          <p:cNvSpPr>
            <a:spLocks/>
          </p:cNvSpPr>
          <p:nvPr/>
        </p:nvSpPr>
        <p:spPr>
          <a:xfrm rot="10800000">
            <a:off x="2132127" y="5108253"/>
            <a:ext cx="5147999" cy="683999"/>
          </a:xfrm>
          <a:prstGeom prst="utur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680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Circular Arrow 67"/>
          <p:cNvSpPr/>
          <p:nvPr/>
        </p:nvSpPr>
        <p:spPr>
          <a:xfrm rot="16200000">
            <a:off x="985941" y="5520371"/>
            <a:ext cx="369571" cy="346075"/>
          </a:xfrm>
          <a:prstGeom prst="circular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7" name="Circular Arrow 66"/>
          <p:cNvSpPr/>
          <p:nvPr/>
        </p:nvSpPr>
        <p:spPr>
          <a:xfrm rot="16200000">
            <a:off x="929858" y="4313728"/>
            <a:ext cx="369571" cy="350657"/>
          </a:xfrm>
          <a:prstGeom prst="circular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6" name="Circular Arrow 65"/>
          <p:cNvSpPr/>
          <p:nvPr/>
        </p:nvSpPr>
        <p:spPr>
          <a:xfrm rot="5400000">
            <a:off x="1338803" y="5531487"/>
            <a:ext cx="369332" cy="377190"/>
          </a:xfrm>
          <a:prstGeom prst="circular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4" name="Circular Arrow 63"/>
          <p:cNvSpPr/>
          <p:nvPr/>
        </p:nvSpPr>
        <p:spPr>
          <a:xfrm>
            <a:off x="1164693" y="5257165"/>
            <a:ext cx="369571" cy="247015"/>
          </a:xfrm>
          <a:prstGeom prst="circular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Circular Arrow 62"/>
          <p:cNvSpPr/>
          <p:nvPr/>
        </p:nvSpPr>
        <p:spPr>
          <a:xfrm>
            <a:off x="1090582" y="4017490"/>
            <a:ext cx="369571" cy="247015"/>
          </a:xfrm>
          <a:prstGeom prst="circular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Circular Arrow 64"/>
          <p:cNvSpPr/>
          <p:nvPr/>
        </p:nvSpPr>
        <p:spPr>
          <a:xfrm rot="5400000">
            <a:off x="1264571" y="4320266"/>
            <a:ext cx="369571" cy="351790"/>
          </a:xfrm>
          <a:prstGeom prst="circular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Particle shower</a:t>
            </a:r>
            <a:endParaRPr lang="en-US" dirty="0"/>
          </a:p>
        </p:txBody>
      </p:sp>
      <p:sp>
        <p:nvSpPr>
          <p:cNvPr id="20" name="Dodecagon 19"/>
          <p:cNvSpPr/>
          <p:nvPr/>
        </p:nvSpPr>
        <p:spPr>
          <a:xfrm>
            <a:off x="2108200" y="1905000"/>
            <a:ext cx="342900" cy="355600"/>
          </a:xfrm>
          <a:prstGeom prst="dodecagon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decagon 20"/>
          <p:cNvSpPr/>
          <p:nvPr/>
        </p:nvSpPr>
        <p:spPr>
          <a:xfrm>
            <a:off x="2551094" y="1701800"/>
            <a:ext cx="342900" cy="355600"/>
          </a:xfrm>
          <a:prstGeom prst="dodecagon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decagon 21"/>
          <p:cNvSpPr/>
          <p:nvPr/>
        </p:nvSpPr>
        <p:spPr>
          <a:xfrm>
            <a:off x="2374900" y="2209800"/>
            <a:ext cx="342900" cy="355600"/>
          </a:xfrm>
          <a:prstGeom prst="dodecagon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decagon 22"/>
          <p:cNvSpPr/>
          <p:nvPr/>
        </p:nvSpPr>
        <p:spPr>
          <a:xfrm>
            <a:off x="2451100" y="1993900"/>
            <a:ext cx="342900" cy="355600"/>
          </a:xfrm>
          <a:prstGeom prst="dodecagon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decagon 24"/>
          <p:cNvSpPr/>
          <p:nvPr/>
        </p:nvSpPr>
        <p:spPr>
          <a:xfrm>
            <a:off x="4419600" y="1499479"/>
            <a:ext cx="342900" cy="355600"/>
          </a:xfrm>
          <a:prstGeom prst="dodecagon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decagon 25"/>
          <p:cNvSpPr/>
          <p:nvPr/>
        </p:nvSpPr>
        <p:spPr>
          <a:xfrm>
            <a:off x="4639930" y="2170761"/>
            <a:ext cx="342900" cy="355600"/>
          </a:xfrm>
          <a:prstGeom prst="dodecagon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decagon 26"/>
          <p:cNvSpPr/>
          <p:nvPr/>
        </p:nvSpPr>
        <p:spPr>
          <a:xfrm>
            <a:off x="2127250" y="2247900"/>
            <a:ext cx="342900" cy="355600"/>
          </a:xfrm>
          <a:prstGeom prst="dodecagon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odecagon 28"/>
          <p:cNvSpPr/>
          <p:nvPr/>
        </p:nvSpPr>
        <p:spPr>
          <a:xfrm>
            <a:off x="2794000" y="1892300"/>
            <a:ext cx="342900" cy="355600"/>
          </a:xfrm>
          <a:prstGeom prst="dodecagon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decagon 29"/>
          <p:cNvSpPr/>
          <p:nvPr/>
        </p:nvSpPr>
        <p:spPr>
          <a:xfrm>
            <a:off x="2844800" y="2209800"/>
            <a:ext cx="342900" cy="342900"/>
          </a:xfrm>
          <a:prstGeom prst="dodecagon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odecagon 30"/>
          <p:cNvSpPr/>
          <p:nvPr/>
        </p:nvSpPr>
        <p:spPr>
          <a:xfrm>
            <a:off x="2298700" y="1714500"/>
            <a:ext cx="342900" cy="355600"/>
          </a:xfrm>
          <a:prstGeom prst="dodecagon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decagon 31"/>
          <p:cNvSpPr/>
          <p:nvPr/>
        </p:nvSpPr>
        <p:spPr>
          <a:xfrm>
            <a:off x="377825" y="2057400"/>
            <a:ext cx="342900" cy="355600"/>
          </a:xfrm>
          <a:prstGeom prst="dodecagon">
            <a:avLst/>
          </a:prstGeom>
          <a:solidFill>
            <a:srgbClr val="A6A6A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odecagon 32"/>
          <p:cNvSpPr/>
          <p:nvPr/>
        </p:nvSpPr>
        <p:spPr>
          <a:xfrm>
            <a:off x="2184289" y="2108200"/>
            <a:ext cx="342900" cy="355600"/>
          </a:xfrm>
          <a:prstGeom prst="dodecagon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odecagon 33"/>
          <p:cNvSpPr/>
          <p:nvPr/>
        </p:nvSpPr>
        <p:spPr>
          <a:xfrm>
            <a:off x="285402" y="4273275"/>
            <a:ext cx="342900" cy="355600"/>
          </a:xfrm>
          <a:prstGeom prst="dodecagon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Dodecagon 34"/>
          <p:cNvSpPr/>
          <p:nvPr/>
        </p:nvSpPr>
        <p:spPr>
          <a:xfrm>
            <a:off x="2317750" y="2425700"/>
            <a:ext cx="342900" cy="355600"/>
          </a:xfrm>
          <a:prstGeom prst="dodecagon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Dodecagon 35"/>
          <p:cNvSpPr/>
          <p:nvPr/>
        </p:nvSpPr>
        <p:spPr>
          <a:xfrm>
            <a:off x="4419600" y="1063549"/>
            <a:ext cx="342900" cy="355600"/>
          </a:xfrm>
          <a:prstGeom prst="dodecagon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Dodecagon 36"/>
          <p:cNvSpPr/>
          <p:nvPr/>
        </p:nvSpPr>
        <p:spPr>
          <a:xfrm>
            <a:off x="2622550" y="2451100"/>
            <a:ext cx="342900" cy="355600"/>
          </a:xfrm>
          <a:prstGeom prst="dodecagon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ight Arrow 38"/>
          <p:cNvSpPr/>
          <p:nvPr/>
        </p:nvSpPr>
        <p:spPr>
          <a:xfrm>
            <a:off x="835025" y="2082800"/>
            <a:ext cx="638175" cy="34290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700511" y="430451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ＭＳ ゴシック"/>
                <a:ea typeface="ＭＳ ゴシック"/>
                <a:cs typeface="ＭＳ ゴシック"/>
              </a:rPr>
              <a:t>=</a:t>
            </a:r>
            <a:endParaRPr lang="en-US" dirty="0"/>
          </a:p>
        </p:txBody>
      </p:sp>
      <p:sp>
        <p:nvSpPr>
          <p:cNvPr id="45" name="Diamond 44"/>
          <p:cNvSpPr/>
          <p:nvPr/>
        </p:nvSpPr>
        <p:spPr>
          <a:xfrm>
            <a:off x="874682" y="4063725"/>
            <a:ext cx="398780" cy="398780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7" name="Diamond 46"/>
          <p:cNvSpPr/>
          <p:nvPr/>
        </p:nvSpPr>
        <p:spPr>
          <a:xfrm>
            <a:off x="1289972" y="4073885"/>
            <a:ext cx="398780" cy="398780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8" name="Diamond 47"/>
          <p:cNvSpPr/>
          <p:nvPr/>
        </p:nvSpPr>
        <p:spPr>
          <a:xfrm>
            <a:off x="1090582" y="4386305"/>
            <a:ext cx="398780" cy="398780"/>
          </a:xfrm>
          <a:prstGeom prst="diamond">
            <a:avLst/>
          </a:prstGeom>
          <a:solidFill>
            <a:schemeClr val="tx1">
              <a:lumMod val="75000"/>
              <a:lumOff val="25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4" name="Dodecagon 53"/>
          <p:cNvSpPr/>
          <p:nvPr/>
        </p:nvSpPr>
        <p:spPr>
          <a:xfrm>
            <a:off x="266804" y="5504180"/>
            <a:ext cx="342900" cy="355600"/>
          </a:xfrm>
          <a:prstGeom prst="dodecagon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681913" y="5535415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ＭＳ ゴシック"/>
                <a:ea typeface="ＭＳ ゴシック"/>
                <a:cs typeface="ＭＳ ゴシック"/>
              </a:rPr>
              <a:t>=</a:t>
            </a:r>
            <a:endParaRPr lang="en-US" dirty="0"/>
          </a:p>
        </p:txBody>
      </p:sp>
      <p:sp>
        <p:nvSpPr>
          <p:cNvPr id="56" name="Diamond 55"/>
          <p:cNvSpPr/>
          <p:nvPr/>
        </p:nvSpPr>
        <p:spPr>
          <a:xfrm>
            <a:off x="995784" y="5294630"/>
            <a:ext cx="398780" cy="398780"/>
          </a:xfrm>
          <a:prstGeom prst="diamond">
            <a:avLst/>
          </a:prstGeom>
          <a:solidFill>
            <a:srgbClr val="40404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7" name="Diamond 56"/>
          <p:cNvSpPr/>
          <p:nvPr/>
        </p:nvSpPr>
        <p:spPr>
          <a:xfrm>
            <a:off x="1334874" y="5304790"/>
            <a:ext cx="398780" cy="398780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8" name="Diamond 57"/>
          <p:cNvSpPr/>
          <p:nvPr/>
        </p:nvSpPr>
        <p:spPr>
          <a:xfrm>
            <a:off x="1163424" y="5626100"/>
            <a:ext cx="398780" cy="398780"/>
          </a:xfrm>
          <a:prstGeom prst="diamond">
            <a:avLst/>
          </a:prstGeom>
          <a:solidFill>
            <a:schemeClr val="tx1">
              <a:lumMod val="75000"/>
              <a:lumOff val="25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364708" y="4744191"/>
            <a:ext cx="1142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Neutron: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411624" y="3584417"/>
            <a:ext cx="992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Proton: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2583498" y="4017490"/>
            <a:ext cx="102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Quarks: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2734635" y="5023591"/>
            <a:ext cx="1012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Gluons:</a:t>
            </a:r>
            <a:endParaRPr lang="en-US" dirty="0"/>
          </a:p>
        </p:txBody>
      </p:sp>
      <p:sp>
        <p:nvSpPr>
          <p:cNvPr id="84" name="Dodecagon 83"/>
          <p:cNvSpPr/>
          <p:nvPr/>
        </p:nvSpPr>
        <p:spPr>
          <a:xfrm>
            <a:off x="4774365" y="901942"/>
            <a:ext cx="342900" cy="355600"/>
          </a:xfrm>
          <a:prstGeom prst="dodecagon">
            <a:avLst/>
          </a:prstGeom>
          <a:solidFill>
            <a:srgbClr val="4FD6D6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Dodecagon 84"/>
          <p:cNvSpPr/>
          <p:nvPr/>
        </p:nvSpPr>
        <p:spPr>
          <a:xfrm>
            <a:off x="5124692" y="2748565"/>
            <a:ext cx="342900" cy="355600"/>
          </a:xfrm>
          <a:prstGeom prst="dodecagon">
            <a:avLst/>
          </a:prstGeom>
          <a:solidFill>
            <a:srgbClr val="DE29B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Dodecagon 86"/>
          <p:cNvSpPr/>
          <p:nvPr/>
        </p:nvSpPr>
        <p:spPr>
          <a:xfrm>
            <a:off x="4525324" y="2806700"/>
            <a:ext cx="342900" cy="355600"/>
          </a:xfrm>
          <a:prstGeom prst="dodecagon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decagon 27"/>
          <p:cNvSpPr/>
          <p:nvPr/>
        </p:nvSpPr>
        <p:spPr>
          <a:xfrm>
            <a:off x="2660650" y="2171700"/>
            <a:ext cx="342900" cy="355600"/>
          </a:xfrm>
          <a:prstGeom prst="dodecagon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Arrow Connector 93"/>
          <p:cNvCxnSpPr/>
          <p:nvPr/>
        </p:nvCxnSpPr>
        <p:spPr>
          <a:xfrm flipV="1">
            <a:off x="3136900" y="1453438"/>
            <a:ext cx="1023932" cy="375362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>
            <a:off x="3224218" y="2171700"/>
            <a:ext cx="1023932" cy="0"/>
          </a:xfrm>
          <a:prstGeom prst="straightConnector1">
            <a:avLst/>
          </a:prstGeom>
          <a:ln>
            <a:solidFill>
              <a:srgbClr val="FF404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3224218" y="2552700"/>
            <a:ext cx="1023932" cy="254000"/>
          </a:xfrm>
          <a:prstGeom prst="straightConnector1">
            <a:avLst/>
          </a:prstGeom>
          <a:ln>
            <a:solidFill>
              <a:srgbClr val="FF404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Dodecagon 100"/>
          <p:cNvSpPr/>
          <p:nvPr/>
        </p:nvSpPr>
        <p:spPr>
          <a:xfrm>
            <a:off x="4982830" y="1453438"/>
            <a:ext cx="342900" cy="355600"/>
          </a:xfrm>
          <a:prstGeom prst="dodecagon">
            <a:avLst/>
          </a:prstGeom>
          <a:solidFill>
            <a:srgbClr val="4FD6D6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Dodecagon 102"/>
          <p:cNvSpPr/>
          <p:nvPr/>
        </p:nvSpPr>
        <p:spPr>
          <a:xfrm>
            <a:off x="5467592" y="1714500"/>
            <a:ext cx="342900" cy="355600"/>
          </a:xfrm>
          <a:prstGeom prst="dodecagon">
            <a:avLst/>
          </a:prstGeom>
          <a:solidFill>
            <a:srgbClr val="DE29B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Dodecagon 103"/>
          <p:cNvSpPr/>
          <p:nvPr/>
        </p:nvSpPr>
        <p:spPr>
          <a:xfrm>
            <a:off x="5562455" y="2470892"/>
            <a:ext cx="342900" cy="355600"/>
          </a:xfrm>
          <a:prstGeom prst="dodecagon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Dodecagon 104"/>
          <p:cNvSpPr/>
          <p:nvPr/>
        </p:nvSpPr>
        <p:spPr>
          <a:xfrm>
            <a:off x="4953242" y="3337283"/>
            <a:ext cx="342900" cy="355600"/>
          </a:xfrm>
          <a:prstGeom prst="dodecagon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Dodecagon 105"/>
          <p:cNvSpPr/>
          <p:nvPr/>
        </p:nvSpPr>
        <p:spPr>
          <a:xfrm>
            <a:off x="5012418" y="558888"/>
            <a:ext cx="313312" cy="300044"/>
          </a:xfrm>
          <a:prstGeom prst="dodecagon">
            <a:avLst/>
          </a:prstGeom>
          <a:solidFill>
            <a:srgbClr val="4FD6D6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Dodecagon 106"/>
          <p:cNvSpPr/>
          <p:nvPr/>
        </p:nvSpPr>
        <p:spPr>
          <a:xfrm>
            <a:off x="5733905" y="3180911"/>
            <a:ext cx="342900" cy="355600"/>
          </a:xfrm>
          <a:prstGeom prst="dodecagon">
            <a:avLst/>
          </a:prstGeom>
          <a:solidFill>
            <a:srgbClr val="4FD6D6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Dodecagon 107"/>
          <p:cNvSpPr/>
          <p:nvPr/>
        </p:nvSpPr>
        <p:spPr>
          <a:xfrm>
            <a:off x="5562455" y="959320"/>
            <a:ext cx="342900" cy="355600"/>
          </a:xfrm>
          <a:prstGeom prst="dodecagon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Diamond 108"/>
          <p:cNvSpPr/>
          <p:nvPr/>
        </p:nvSpPr>
        <p:spPr>
          <a:xfrm>
            <a:off x="2606459" y="4386822"/>
            <a:ext cx="398780" cy="398780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10" name="Diamond 109"/>
          <p:cNvSpPr/>
          <p:nvPr/>
        </p:nvSpPr>
        <p:spPr>
          <a:xfrm>
            <a:off x="3213478" y="4405679"/>
            <a:ext cx="398780" cy="398780"/>
          </a:xfrm>
          <a:prstGeom prst="diamond">
            <a:avLst/>
          </a:prstGeom>
          <a:solidFill>
            <a:schemeClr val="tx1">
              <a:lumMod val="75000"/>
              <a:lumOff val="25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1" name="Circular Arrow 110"/>
          <p:cNvSpPr/>
          <p:nvPr/>
        </p:nvSpPr>
        <p:spPr>
          <a:xfrm rot="5400000">
            <a:off x="3305409" y="5676569"/>
            <a:ext cx="369332" cy="377190"/>
          </a:xfrm>
          <a:prstGeom prst="circular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3" name="Circular Arrow 112"/>
          <p:cNvSpPr/>
          <p:nvPr/>
        </p:nvSpPr>
        <p:spPr>
          <a:xfrm>
            <a:off x="3028692" y="5533072"/>
            <a:ext cx="369571" cy="247015"/>
          </a:xfrm>
          <a:prstGeom prst="circular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4" name="Circular Arrow 113"/>
          <p:cNvSpPr/>
          <p:nvPr/>
        </p:nvSpPr>
        <p:spPr>
          <a:xfrm rot="16200000">
            <a:off x="2768337" y="5699522"/>
            <a:ext cx="369571" cy="346075"/>
          </a:xfrm>
          <a:prstGeom prst="circular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2649355" y="4403445"/>
            <a:ext cx="321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116" name="TextBox 115"/>
          <p:cNvSpPr txBox="1"/>
          <p:nvPr/>
        </p:nvSpPr>
        <p:spPr>
          <a:xfrm>
            <a:off x="3264852" y="4416270"/>
            <a:ext cx="424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d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7" name="Dodecagon 116"/>
          <p:cNvSpPr/>
          <p:nvPr/>
        </p:nvSpPr>
        <p:spPr>
          <a:xfrm>
            <a:off x="6371459" y="927342"/>
            <a:ext cx="342900" cy="355600"/>
          </a:xfrm>
          <a:prstGeom prst="dodecagon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Dodecagon 117"/>
          <p:cNvSpPr/>
          <p:nvPr/>
        </p:nvSpPr>
        <p:spPr>
          <a:xfrm>
            <a:off x="6814353" y="724142"/>
            <a:ext cx="342900" cy="355600"/>
          </a:xfrm>
          <a:prstGeom prst="dodecagon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Dodecagon 118"/>
          <p:cNvSpPr/>
          <p:nvPr/>
        </p:nvSpPr>
        <p:spPr>
          <a:xfrm>
            <a:off x="6638159" y="1232142"/>
            <a:ext cx="342900" cy="355600"/>
          </a:xfrm>
          <a:prstGeom prst="dodecagon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Dodecagon 119"/>
          <p:cNvSpPr/>
          <p:nvPr/>
        </p:nvSpPr>
        <p:spPr>
          <a:xfrm>
            <a:off x="6714359" y="1016242"/>
            <a:ext cx="342900" cy="355600"/>
          </a:xfrm>
          <a:prstGeom prst="dodecagon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Dodecagon 120"/>
          <p:cNvSpPr/>
          <p:nvPr/>
        </p:nvSpPr>
        <p:spPr>
          <a:xfrm>
            <a:off x="6390509" y="1270242"/>
            <a:ext cx="342900" cy="355600"/>
          </a:xfrm>
          <a:prstGeom prst="dodecagon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Dodecagon 121"/>
          <p:cNvSpPr/>
          <p:nvPr/>
        </p:nvSpPr>
        <p:spPr>
          <a:xfrm>
            <a:off x="7057259" y="914642"/>
            <a:ext cx="342900" cy="355600"/>
          </a:xfrm>
          <a:prstGeom prst="dodecagon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Dodecagon 122"/>
          <p:cNvSpPr/>
          <p:nvPr/>
        </p:nvSpPr>
        <p:spPr>
          <a:xfrm>
            <a:off x="7108059" y="1232142"/>
            <a:ext cx="342900" cy="342900"/>
          </a:xfrm>
          <a:prstGeom prst="dodecagon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Dodecagon 123"/>
          <p:cNvSpPr/>
          <p:nvPr/>
        </p:nvSpPr>
        <p:spPr>
          <a:xfrm>
            <a:off x="6561959" y="736842"/>
            <a:ext cx="342900" cy="355600"/>
          </a:xfrm>
          <a:prstGeom prst="dodecagon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Dodecagon 124"/>
          <p:cNvSpPr/>
          <p:nvPr/>
        </p:nvSpPr>
        <p:spPr>
          <a:xfrm>
            <a:off x="6581009" y="1448042"/>
            <a:ext cx="342900" cy="355600"/>
          </a:xfrm>
          <a:prstGeom prst="dodecagon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Dodecagon 125"/>
          <p:cNvSpPr/>
          <p:nvPr/>
        </p:nvSpPr>
        <p:spPr>
          <a:xfrm>
            <a:off x="6885809" y="1473442"/>
            <a:ext cx="342900" cy="355600"/>
          </a:xfrm>
          <a:prstGeom prst="dodecagon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Dodecagon 126"/>
          <p:cNvSpPr/>
          <p:nvPr/>
        </p:nvSpPr>
        <p:spPr>
          <a:xfrm>
            <a:off x="6466709" y="1092442"/>
            <a:ext cx="342900" cy="355600"/>
          </a:xfrm>
          <a:prstGeom prst="dodecagon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Dodecagon 127"/>
          <p:cNvSpPr/>
          <p:nvPr/>
        </p:nvSpPr>
        <p:spPr>
          <a:xfrm>
            <a:off x="6923909" y="1194042"/>
            <a:ext cx="342900" cy="355600"/>
          </a:xfrm>
          <a:prstGeom prst="dodecagon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Dodecagon 164"/>
          <p:cNvSpPr/>
          <p:nvPr/>
        </p:nvSpPr>
        <p:spPr>
          <a:xfrm>
            <a:off x="6411882" y="2094863"/>
            <a:ext cx="342900" cy="355600"/>
          </a:xfrm>
          <a:prstGeom prst="dodecagon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Dodecagon 165"/>
          <p:cNvSpPr/>
          <p:nvPr/>
        </p:nvSpPr>
        <p:spPr>
          <a:xfrm>
            <a:off x="6854776" y="1891663"/>
            <a:ext cx="342900" cy="355600"/>
          </a:xfrm>
          <a:prstGeom prst="dodecagon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Dodecagon 166"/>
          <p:cNvSpPr/>
          <p:nvPr/>
        </p:nvSpPr>
        <p:spPr>
          <a:xfrm>
            <a:off x="6678582" y="2399663"/>
            <a:ext cx="342900" cy="355600"/>
          </a:xfrm>
          <a:prstGeom prst="dodecagon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Dodecagon 167"/>
          <p:cNvSpPr/>
          <p:nvPr/>
        </p:nvSpPr>
        <p:spPr>
          <a:xfrm>
            <a:off x="6754782" y="2183763"/>
            <a:ext cx="342900" cy="355600"/>
          </a:xfrm>
          <a:prstGeom prst="dodecagon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Dodecagon 168"/>
          <p:cNvSpPr/>
          <p:nvPr/>
        </p:nvSpPr>
        <p:spPr>
          <a:xfrm>
            <a:off x="6430932" y="2437763"/>
            <a:ext cx="342900" cy="355600"/>
          </a:xfrm>
          <a:prstGeom prst="dodecagon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Dodecagon 169"/>
          <p:cNvSpPr/>
          <p:nvPr/>
        </p:nvSpPr>
        <p:spPr>
          <a:xfrm>
            <a:off x="7135782" y="2476257"/>
            <a:ext cx="342900" cy="355600"/>
          </a:xfrm>
          <a:prstGeom prst="dodecagon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Dodecagon 171"/>
          <p:cNvSpPr/>
          <p:nvPr/>
        </p:nvSpPr>
        <p:spPr>
          <a:xfrm>
            <a:off x="6602382" y="1904363"/>
            <a:ext cx="342900" cy="355600"/>
          </a:xfrm>
          <a:prstGeom prst="dodecagon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Dodecagon 172"/>
          <p:cNvSpPr/>
          <p:nvPr/>
        </p:nvSpPr>
        <p:spPr>
          <a:xfrm>
            <a:off x="6621432" y="2615563"/>
            <a:ext cx="342900" cy="355600"/>
          </a:xfrm>
          <a:prstGeom prst="dodecagon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Dodecagon 173"/>
          <p:cNvSpPr/>
          <p:nvPr/>
        </p:nvSpPr>
        <p:spPr>
          <a:xfrm>
            <a:off x="6926232" y="2640963"/>
            <a:ext cx="342900" cy="355600"/>
          </a:xfrm>
          <a:prstGeom prst="dodecagon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Dodecagon 174"/>
          <p:cNvSpPr/>
          <p:nvPr/>
        </p:nvSpPr>
        <p:spPr>
          <a:xfrm>
            <a:off x="6507132" y="2259963"/>
            <a:ext cx="342900" cy="355600"/>
          </a:xfrm>
          <a:prstGeom prst="dodecagon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Dodecagon 175"/>
          <p:cNvSpPr/>
          <p:nvPr/>
        </p:nvSpPr>
        <p:spPr>
          <a:xfrm>
            <a:off x="6964332" y="2361563"/>
            <a:ext cx="342900" cy="355600"/>
          </a:xfrm>
          <a:prstGeom prst="dodecagon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Dodecagon 188"/>
          <p:cNvSpPr/>
          <p:nvPr/>
        </p:nvSpPr>
        <p:spPr>
          <a:xfrm>
            <a:off x="6278532" y="3319277"/>
            <a:ext cx="342900" cy="355600"/>
          </a:xfrm>
          <a:prstGeom prst="dodecagon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Dodecagon 189"/>
          <p:cNvSpPr/>
          <p:nvPr/>
        </p:nvSpPr>
        <p:spPr>
          <a:xfrm>
            <a:off x="6721426" y="3116077"/>
            <a:ext cx="342900" cy="355600"/>
          </a:xfrm>
          <a:prstGeom prst="dodecagon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Dodecagon 190"/>
          <p:cNvSpPr/>
          <p:nvPr/>
        </p:nvSpPr>
        <p:spPr>
          <a:xfrm>
            <a:off x="6545232" y="3624077"/>
            <a:ext cx="342900" cy="355600"/>
          </a:xfrm>
          <a:prstGeom prst="dodecagon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Dodecagon 191"/>
          <p:cNvSpPr/>
          <p:nvPr/>
        </p:nvSpPr>
        <p:spPr>
          <a:xfrm>
            <a:off x="6621432" y="3408177"/>
            <a:ext cx="342900" cy="355600"/>
          </a:xfrm>
          <a:prstGeom prst="dodecagon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Dodecagon 192"/>
          <p:cNvSpPr/>
          <p:nvPr/>
        </p:nvSpPr>
        <p:spPr>
          <a:xfrm>
            <a:off x="6297582" y="3662177"/>
            <a:ext cx="342900" cy="355600"/>
          </a:xfrm>
          <a:prstGeom prst="dodecagon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Dodecagon 193"/>
          <p:cNvSpPr/>
          <p:nvPr/>
        </p:nvSpPr>
        <p:spPr>
          <a:xfrm>
            <a:off x="6964332" y="3306577"/>
            <a:ext cx="342900" cy="355600"/>
          </a:xfrm>
          <a:prstGeom prst="dodecagon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Dodecagon 194"/>
          <p:cNvSpPr/>
          <p:nvPr/>
        </p:nvSpPr>
        <p:spPr>
          <a:xfrm>
            <a:off x="7015132" y="3624077"/>
            <a:ext cx="342900" cy="342900"/>
          </a:xfrm>
          <a:prstGeom prst="dodecagon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Dodecagon 195"/>
          <p:cNvSpPr/>
          <p:nvPr/>
        </p:nvSpPr>
        <p:spPr>
          <a:xfrm>
            <a:off x="6469032" y="3128777"/>
            <a:ext cx="342900" cy="355600"/>
          </a:xfrm>
          <a:prstGeom prst="dodecagon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Dodecagon 196"/>
          <p:cNvSpPr/>
          <p:nvPr/>
        </p:nvSpPr>
        <p:spPr>
          <a:xfrm>
            <a:off x="6488082" y="3839977"/>
            <a:ext cx="342900" cy="355600"/>
          </a:xfrm>
          <a:prstGeom prst="dodecagon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Dodecagon 197"/>
          <p:cNvSpPr/>
          <p:nvPr/>
        </p:nvSpPr>
        <p:spPr>
          <a:xfrm>
            <a:off x="6792882" y="3865377"/>
            <a:ext cx="342900" cy="355600"/>
          </a:xfrm>
          <a:prstGeom prst="dodecagon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Dodecagon 198"/>
          <p:cNvSpPr/>
          <p:nvPr/>
        </p:nvSpPr>
        <p:spPr>
          <a:xfrm>
            <a:off x="6373782" y="3484377"/>
            <a:ext cx="342900" cy="355600"/>
          </a:xfrm>
          <a:prstGeom prst="dodecagon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Dodecagon 199"/>
          <p:cNvSpPr/>
          <p:nvPr/>
        </p:nvSpPr>
        <p:spPr>
          <a:xfrm>
            <a:off x="6830982" y="3585977"/>
            <a:ext cx="342900" cy="355600"/>
          </a:xfrm>
          <a:prstGeom prst="dodecagon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1" name="Straight Arrow Connector 200"/>
          <p:cNvCxnSpPr/>
          <p:nvPr/>
        </p:nvCxnSpPr>
        <p:spPr>
          <a:xfrm>
            <a:off x="7567619" y="1282942"/>
            <a:ext cx="602570" cy="0"/>
          </a:xfrm>
          <a:prstGeom prst="straightConnector1">
            <a:avLst/>
          </a:prstGeom>
          <a:ln>
            <a:solidFill>
              <a:srgbClr val="FF404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/>
          <p:cNvCxnSpPr/>
          <p:nvPr/>
        </p:nvCxnSpPr>
        <p:spPr>
          <a:xfrm>
            <a:off x="7690494" y="2435822"/>
            <a:ext cx="479695" cy="27978"/>
          </a:xfrm>
          <a:prstGeom prst="straightConnector1">
            <a:avLst/>
          </a:prstGeom>
          <a:ln>
            <a:solidFill>
              <a:srgbClr val="FF404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/>
          <p:nvPr/>
        </p:nvCxnSpPr>
        <p:spPr>
          <a:xfrm flipV="1">
            <a:off x="7450959" y="3839977"/>
            <a:ext cx="496645" cy="5668"/>
          </a:xfrm>
          <a:prstGeom prst="straightConnector1">
            <a:avLst/>
          </a:prstGeom>
          <a:ln>
            <a:solidFill>
              <a:srgbClr val="FF404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Arrow Connector 206"/>
          <p:cNvCxnSpPr/>
          <p:nvPr/>
        </p:nvCxnSpPr>
        <p:spPr>
          <a:xfrm flipV="1">
            <a:off x="7491382" y="835508"/>
            <a:ext cx="351476" cy="179916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/>
          <p:cNvCxnSpPr/>
          <p:nvPr/>
        </p:nvCxnSpPr>
        <p:spPr>
          <a:xfrm flipV="1">
            <a:off x="7391881" y="1861110"/>
            <a:ext cx="351476" cy="179916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/>
          <p:cNvCxnSpPr/>
          <p:nvPr/>
        </p:nvCxnSpPr>
        <p:spPr>
          <a:xfrm>
            <a:off x="7307232" y="2908937"/>
            <a:ext cx="436125" cy="271974"/>
          </a:xfrm>
          <a:prstGeom prst="straightConnector1">
            <a:avLst/>
          </a:prstGeom>
          <a:ln>
            <a:solidFill>
              <a:srgbClr val="FF404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/>
          <p:cNvCxnSpPr/>
          <p:nvPr/>
        </p:nvCxnSpPr>
        <p:spPr>
          <a:xfrm>
            <a:off x="7310847" y="4109217"/>
            <a:ext cx="386563" cy="277088"/>
          </a:xfrm>
          <a:prstGeom prst="straightConnector1">
            <a:avLst/>
          </a:prstGeom>
          <a:ln>
            <a:solidFill>
              <a:srgbClr val="FF404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Arrow Connector 217"/>
          <p:cNvCxnSpPr/>
          <p:nvPr/>
        </p:nvCxnSpPr>
        <p:spPr>
          <a:xfrm>
            <a:off x="7491382" y="1586924"/>
            <a:ext cx="515322" cy="152642"/>
          </a:xfrm>
          <a:prstGeom prst="straightConnector1">
            <a:avLst/>
          </a:prstGeom>
          <a:ln>
            <a:solidFill>
              <a:srgbClr val="FF404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Arrow Connector 219"/>
          <p:cNvCxnSpPr/>
          <p:nvPr/>
        </p:nvCxnSpPr>
        <p:spPr>
          <a:xfrm flipV="1">
            <a:off x="7368543" y="3306577"/>
            <a:ext cx="351476" cy="179916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3" name="Dodecagon 222"/>
          <p:cNvSpPr/>
          <p:nvPr/>
        </p:nvSpPr>
        <p:spPr>
          <a:xfrm>
            <a:off x="7835254" y="4188850"/>
            <a:ext cx="342900" cy="355600"/>
          </a:xfrm>
          <a:prstGeom prst="dodecagon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Dodecagon 223"/>
          <p:cNvSpPr/>
          <p:nvPr/>
        </p:nvSpPr>
        <p:spPr>
          <a:xfrm>
            <a:off x="8077201" y="3445994"/>
            <a:ext cx="342900" cy="355600"/>
          </a:xfrm>
          <a:prstGeom prst="dodecagon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Dodecagon 224"/>
          <p:cNvSpPr/>
          <p:nvPr/>
        </p:nvSpPr>
        <p:spPr>
          <a:xfrm>
            <a:off x="7816999" y="4988848"/>
            <a:ext cx="342900" cy="355600"/>
          </a:xfrm>
          <a:prstGeom prst="dodecagon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Dodecagon 225"/>
          <p:cNvSpPr/>
          <p:nvPr/>
        </p:nvSpPr>
        <p:spPr>
          <a:xfrm>
            <a:off x="8248651" y="4028860"/>
            <a:ext cx="342900" cy="355600"/>
          </a:xfrm>
          <a:prstGeom prst="dodecagon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Dodecagon 226"/>
          <p:cNvSpPr/>
          <p:nvPr/>
        </p:nvSpPr>
        <p:spPr>
          <a:xfrm>
            <a:off x="8591551" y="2640620"/>
            <a:ext cx="342900" cy="355600"/>
          </a:xfrm>
          <a:prstGeom prst="dodecagon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Dodecagon 227"/>
          <p:cNvSpPr/>
          <p:nvPr/>
        </p:nvSpPr>
        <p:spPr>
          <a:xfrm>
            <a:off x="8369561" y="811578"/>
            <a:ext cx="342900" cy="355600"/>
          </a:xfrm>
          <a:prstGeom prst="dodecagon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Dodecagon 228"/>
          <p:cNvSpPr/>
          <p:nvPr/>
        </p:nvSpPr>
        <p:spPr>
          <a:xfrm>
            <a:off x="8026661" y="268089"/>
            <a:ext cx="342900" cy="355600"/>
          </a:xfrm>
          <a:prstGeom prst="dodecagon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Dodecagon 232"/>
          <p:cNvSpPr/>
          <p:nvPr/>
        </p:nvSpPr>
        <p:spPr>
          <a:xfrm>
            <a:off x="8763001" y="2004346"/>
            <a:ext cx="342900" cy="355600"/>
          </a:xfrm>
          <a:prstGeom prst="dodecagon">
            <a:avLst/>
          </a:prstGeom>
          <a:solidFill>
            <a:srgbClr val="DE29B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Dodecagon 233"/>
          <p:cNvSpPr/>
          <p:nvPr/>
        </p:nvSpPr>
        <p:spPr>
          <a:xfrm>
            <a:off x="8715448" y="268089"/>
            <a:ext cx="342900" cy="355600"/>
          </a:xfrm>
          <a:prstGeom prst="dodecagon">
            <a:avLst/>
          </a:prstGeom>
          <a:solidFill>
            <a:srgbClr val="DE29B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Dodecagon 234"/>
          <p:cNvSpPr/>
          <p:nvPr/>
        </p:nvSpPr>
        <p:spPr>
          <a:xfrm>
            <a:off x="8541011" y="3406617"/>
            <a:ext cx="342900" cy="355600"/>
          </a:xfrm>
          <a:prstGeom prst="dodecagon">
            <a:avLst/>
          </a:prstGeom>
          <a:solidFill>
            <a:srgbClr val="DE29B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Dodecagon 235"/>
          <p:cNvSpPr/>
          <p:nvPr/>
        </p:nvSpPr>
        <p:spPr>
          <a:xfrm>
            <a:off x="8198111" y="2960239"/>
            <a:ext cx="342900" cy="355600"/>
          </a:xfrm>
          <a:prstGeom prst="dodecagon">
            <a:avLst/>
          </a:prstGeom>
          <a:solidFill>
            <a:srgbClr val="DE29B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Dodecagon 236"/>
          <p:cNvSpPr/>
          <p:nvPr/>
        </p:nvSpPr>
        <p:spPr>
          <a:xfrm>
            <a:off x="8248651" y="4747666"/>
            <a:ext cx="342900" cy="355600"/>
          </a:xfrm>
          <a:prstGeom prst="dodecagon">
            <a:avLst/>
          </a:prstGeom>
          <a:solidFill>
            <a:srgbClr val="DE29B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Dodecagon 239"/>
          <p:cNvSpPr/>
          <p:nvPr/>
        </p:nvSpPr>
        <p:spPr>
          <a:xfrm>
            <a:off x="8543998" y="5344448"/>
            <a:ext cx="342900" cy="355600"/>
          </a:xfrm>
          <a:prstGeom prst="dodecagon">
            <a:avLst/>
          </a:prstGeom>
          <a:solidFill>
            <a:srgbClr val="4FD6D6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Dodecagon 240"/>
          <p:cNvSpPr/>
          <p:nvPr/>
        </p:nvSpPr>
        <p:spPr>
          <a:xfrm>
            <a:off x="8715448" y="3038260"/>
            <a:ext cx="342900" cy="355600"/>
          </a:xfrm>
          <a:prstGeom prst="dodecagon">
            <a:avLst/>
          </a:prstGeom>
          <a:solidFill>
            <a:srgbClr val="4FD6D6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Dodecagon 241"/>
          <p:cNvSpPr/>
          <p:nvPr/>
        </p:nvSpPr>
        <p:spPr>
          <a:xfrm>
            <a:off x="8030595" y="1991646"/>
            <a:ext cx="342900" cy="355600"/>
          </a:xfrm>
          <a:prstGeom prst="dodecagon">
            <a:avLst/>
          </a:prstGeom>
          <a:solidFill>
            <a:srgbClr val="4FD6D6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Dodecagon 242"/>
          <p:cNvSpPr/>
          <p:nvPr/>
        </p:nvSpPr>
        <p:spPr>
          <a:xfrm>
            <a:off x="8512304" y="1611283"/>
            <a:ext cx="342900" cy="355600"/>
          </a:xfrm>
          <a:prstGeom prst="dodecagon">
            <a:avLst/>
          </a:prstGeom>
          <a:solidFill>
            <a:srgbClr val="4FD6D6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Dodecagon 243"/>
          <p:cNvSpPr/>
          <p:nvPr/>
        </p:nvSpPr>
        <p:spPr>
          <a:xfrm>
            <a:off x="7988449" y="796943"/>
            <a:ext cx="342900" cy="355600"/>
          </a:xfrm>
          <a:prstGeom prst="dodecagon">
            <a:avLst/>
          </a:prstGeom>
          <a:solidFill>
            <a:srgbClr val="4FD6D6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Dodecagon 248"/>
          <p:cNvSpPr/>
          <p:nvPr/>
        </p:nvSpPr>
        <p:spPr>
          <a:xfrm>
            <a:off x="8198111" y="1286144"/>
            <a:ext cx="342900" cy="355600"/>
          </a:xfrm>
          <a:prstGeom prst="dodecagon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Dodecagon 250"/>
          <p:cNvSpPr/>
          <p:nvPr/>
        </p:nvSpPr>
        <p:spPr>
          <a:xfrm>
            <a:off x="8341639" y="2258044"/>
            <a:ext cx="342900" cy="355600"/>
          </a:xfrm>
          <a:prstGeom prst="dodecagon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Dodecagon 251"/>
          <p:cNvSpPr/>
          <p:nvPr/>
        </p:nvSpPr>
        <p:spPr>
          <a:xfrm>
            <a:off x="6336465" y="3213100"/>
            <a:ext cx="342900" cy="355600"/>
          </a:xfrm>
          <a:prstGeom prst="dodecagon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Dodecagon 252"/>
          <p:cNvSpPr/>
          <p:nvPr/>
        </p:nvSpPr>
        <p:spPr>
          <a:xfrm>
            <a:off x="5504406" y="3775949"/>
            <a:ext cx="342900" cy="355600"/>
          </a:xfrm>
          <a:prstGeom prst="dodecagon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Dodecagon 253"/>
          <p:cNvSpPr/>
          <p:nvPr/>
        </p:nvSpPr>
        <p:spPr>
          <a:xfrm>
            <a:off x="1784350" y="2069221"/>
            <a:ext cx="342900" cy="355600"/>
          </a:xfrm>
          <a:prstGeom prst="dodecagon">
            <a:avLst/>
          </a:prstGeom>
          <a:solidFill>
            <a:schemeClr val="bg1">
              <a:lumMod val="65000"/>
              <a:alpha val="14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Dodecagon 254"/>
          <p:cNvSpPr/>
          <p:nvPr/>
        </p:nvSpPr>
        <p:spPr>
          <a:xfrm>
            <a:off x="8573897" y="4428577"/>
            <a:ext cx="342900" cy="355600"/>
          </a:xfrm>
          <a:prstGeom prst="dodecagon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Dodecagon 270"/>
          <p:cNvSpPr/>
          <p:nvPr/>
        </p:nvSpPr>
        <p:spPr>
          <a:xfrm>
            <a:off x="7064326" y="2098621"/>
            <a:ext cx="342900" cy="355600"/>
          </a:xfrm>
          <a:prstGeom prst="dodecagon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Dodecagon 271"/>
          <p:cNvSpPr/>
          <p:nvPr/>
        </p:nvSpPr>
        <p:spPr>
          <a:xfrm>
            <a:off x="4824272" y="4784177"/>
            <a:ext cx="342900" cy="355600"/>
          </a:xfrm>
          <a:prstGeom prst="dodecagon">
            <a:avLst/>
          </a:prstGeom>
          <a:solidFill>
            <a:srgbClr val="4FD6D6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TextBox 272"/>
          <p:cNvSpPr txBox="1"/>
          <p:nvPr/>
        </p:nvSpPr>
        <p:spPr>
          <a:xfrm>
            <a:off x="4525324" y="4337140"/>
            <a:ext cx="1036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Photon:</a:t>
            </a:r>
            <a:endParaRPr lang="en-US" dirty="0"/>
          </a:p>
        </p:txBody>
      </p:sp>
      <p:sp>
        <p:nvSpPr>
          <p:cNvPr id="274" name="TextBox 273"/>
          <p:cNvSpPr txBox="1"/>
          <p:nvPr/>
        </p:nvSpPr>
        <p:spPr>
          <a:xfrm>
            <a:off x="4447191" y="5224899"/>
            <a:ext cx="2193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Charged particles:</a:t>
            </a:r>
            <a:endParaRPr lang="en-US" dirty="0"/>
          </a:p>
        </p:txBody>
      </p:sp>
      <p:sp>
        <p:nvSpPr>
          <p:cNvPr id="275" name="Dodecagon 274"/>
          <p:cNvSpPr/>
          <p:nvPr/>
        </p:nvSpPr>
        <p:spPr>
          <a:xfrm>
            <a:off x="4811380" y="5699021"/>
            <a:ext cx="342900" cy="355600"/>
          </a:xfrm>
          <a:prstGeom prst="dodecagon">
            <a:avLst/>
          </a:prstGeom>
          <a:solidFill>
            <a:srgbClr val="DE29B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177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6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1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1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6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1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4" dur="2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7" dur="2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0" dur="2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3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6" dur="2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9" dur="2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2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5" dur="2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2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2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2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2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2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2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2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2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2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2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2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2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6" dur="2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2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2" dur="2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" dur="2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8" dur="2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1" dur="2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4" dur="2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2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6" grpId="0" animBg="1"/>
      <p:bldP spid="37" grpId="0" animBg="1"/>
      <p:bldP spid="39" grpId="0" animBg="1"/>
      <p:bldP spid="84" grpId="0" animBg="1"/>
      <p:bldP spid="85" grpId="0" animBg="1"/>
      <p:bldP spid="87" grpId="0" animBg="1"/>
      <p:bldP spid="28" grpId="0" animBg="1"/>
      <p:bldP spid="101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9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7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sz="half" idx="2"/>
          </p:nvPr>
        </p:nvSpPr>
        <p:spPr>
          <a:xfrm>
            <a:off x="381000" y="1922182"/>
            <a:ext cx="2438400" cy="3267635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GEANT4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10</a:t>
            </a:r>
            <a:r>
              <a:rPr lang="en-US" sz="2000" baseline="30000" dirty="0" smtClean="0">
                <a:solidFill>
                  <a:schemeClr val="tx1"/>
                </a:solidFill>
              </a:rPr>
              <a:t>6</a:t>
            </a:r>
            <a:r>
              <a:rPr lang="en-US" sz="2000" dirty="0" smtClean="0">
                <a:solidFill>
                  <a:schemeClr val="tx1"/>
                </a:solidFill>
              </a:rPr>
              <a:t> neutrons </a:t>
            </a:r>
            <a:r>
              <a:rPr lang="en-US" sz="2000" dirty="0" smtClean="0">
                <a:solidFill>
                  <a:schemeClr val="tx1"/>
                </a:solidFill>
                <a:sym typeface="Wingdings"/>
              </a:rPr>
              <a:t>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  <a:sym typeface="Wingdings"/>
              </a:rPr>
              <a:t>2.5 </a:t>
            </a:r>
            <a:r>
              <a:rPr lang="en-US" sz="2000" dirty="0" err="1" smtClean="0">
                <a:solidFill>
                  <a:schemeClr val="tx1"/>
                </a:solidFill>
                <a:sym typeface="Wingdings"/>
              </a:rPr>
              <a:t>GeV</a:t>
            </a:r>
            <a:endParaRPr lang="en-US" sz="2000" dirty="0" smtClean="0">
              <a:solidFill>
                <a:schemeClr val="tx1"/>
              </a:solidFill>
              <a:sym typeface="Wingdings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Size: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 2m x 2m x </a:t>
            </a:r>
            <a:r>
              <a:rPr lang="en-US" sz="2000" dirty="0" smtClean="0">
                <a:solidFill>
                  <a:schemeClr val="tx1"/>
                </a:solidFill>
              </a:rPr>
              <a:t>Z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Z: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from 0.1m to 3m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81000" y="841510"/>
            <a:ext cx="5867400" cy="647803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General idea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1" name="Picture 11" descr="Fe_for_ICN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7" t="6024" r="24676" b="5940"/>
          <a:stretch/>
        </p:blipFill>
        <p:spPr bwMode="auto">
          <a:xfrm>
            <a:off x="3217825" y="1489313"/>
            <a:ext cx="5265776" cy="393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6475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Collaboration</a:t>
            </a:r>
            <a:endParaRPr lang="en-US" dirty="0"/>
          </a:p>
        </p:txBody>
      </p:sp>
      <p:pic>
        <p:nvPicPr>
          <p:cNvPr id="4" name="Bildobjekt 33" descr="ESS_Logo_medium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2285160" cy="1236161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PSI Logo larg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953000"/>
            <a:ext cx="2738633" cy="1152100"/>
          </a:xfrm>
          <a:prstGeom prst="rect">
            <a:avLst/>
          </a:prstGeom>
          <a:noFill/>
          <a:ln w="9525">
            <a:solidFill>
              <a:srgbClr val="7F7F7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n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038600"/>
            <a:ext cx="2347883" cy="160820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LU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828800"/>
            <a:ext cx="1386847" cy="1747427"/>
          </a:xfrm>
          <a:prstGeom prst="rect">
            <a:avLst/>
          </a:prstGeom>
          <a:ln>
            <a:solidFill>
              <a:srgbClr val="7F7F7F"/>
            </a:solidFill>
          </a:ln>
        </p:spPr>
      </p:pic>
      <p:pic>
        <p:nvPicPr>
          <p:cNvPr id="8" name="Picture 7" descr="MaxIV.png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752600"/>
            <a:ext cx="1349799" cy="141046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" name="Picture 2" descr="ISIS_logo.png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67"/>
          <a:stretch/>
        </p:blipFill>
        <p:spPr>
          <a:xfrm>
            <a:off x="3352800" y="3429000"/>
            <a:ext cx="3380154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977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C102202119990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4DA7E88-9BD7-4B4D-BD17-5C3458D47AD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TC102202119990</Template>
  <TotalTime>0</TotalTime>
  <Words>346</Words>
  <Application>Microsoft Macintosh PowerPoint</Application>
  <PresentationFormat>On-screen Show (4:3)</PresentationFormat>
  <Paragraphs>96</Paragraphs>
  <Slides>19</Slides>
  <Notes>9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TC102202119990</vt:lpstr>
      <vt:lpstr>Latest Developments  on Shielding and Backgrounds </vt:lpstr>
      <vt:lpstr>Projects  &amp;  Plans</vt:lpstr>
      <vt:lpstr>Shielding at ESS</vt:lpstr>
      <vt:lpstr>Background issues: SNS, J-PARC, ISIS</vt:lpstr>
      <vt:lpstr>Particle showers: electromagnetic vs. hadronic</vt:lpstr>
      <vt:lpstr>Particle shower: electromagnetic &amp; hadronic</vt:lpstr>
      <vt:lpstr>Particle shower</vt:lpstr>
      <vt:lpstr>General idea</vt:lpstr>
      <vt:lpstr>Collaboration</vt:lpstr>
      <vt:lpstr>Shielding materials</vt:lpstr>
      <vt:lpstr>Shielding materials</vt:lpstr>
      <vt:lpstr>Iron, copper and steel</vt:lpstr>
      <vt:lpstr>2m Fe + 0.7m Cu + 0.3m W</vt:lpstr>
      <vt:lpstr>Z1 = 3m Fe + 1m Cu + 0.4m W</vt:lpstr>
      <vt:lpstr>PSI (SINQ)</vt:lpstr>
      <vt:lpstr> SINQ</vt:lpstr>
      <vt:lpstr>Measurements at PSI (SINQ)</vt:lpstr>
      <vt:lpstr>GEANT4 simulations</vt:lpstr>
      <vt:lpstr>Not the end!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Company background presentation</dc:title>
  <dc:creator/>
  <cp:keywords/>
  <cp:lastModifiedBy/>
  <cp:revision>1</cp:revision>
  <dcterms:modified xsi:type="dcterms:W3CDTF">2014-01-23T14:44:55Z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TC102202119990</vt:lpwstr>
  </property>
</Properties>
</file>