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877" r:id="rId3"/>
    <p:sldId id="419" r:id="rId4"/>
    <p:sldId id="773" r:id="rId5"/>
    <p:sldId id="961" r:id="rId6"/>
    <p:sldId id="875" r:id="rId7"/>
    <p:sldId id="444" r:id="rId8"/>
    <p:sldId id="441" r:id="rId9"/>
    <p:sldId id="445" r:id="rId10"/>
    <p:sldId id="442" r:id="rId11"/>
    <p:sldId id="525" r:id="rId12"/>
    <p:sldId id="431" r:id="rId13"/>
    <p:sldId id="880" r:id="rId14"/>
    <p:sldId id="311" r:id="rId15"/>
    <p:sldId id="1001" r:id="rId16"/>
    <p:sldId id="416" r:id="rId17"/>
    <p:sldId id="428" r:id="rId18"/>
  </p:sldIdLst>
  <p:sldSz cx="9144000" cy="6858000" type="screen4x3"/>
  <p:notesSz cx="6858000" cy="9144000"/>
  <p:defaultTextStyle>
    <a:defPPr>
      <a:defRPr lang="sv-SE"/>
    </a:defPPr>
    <a:lvl1pPr marL="0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8858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57716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86574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15433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44291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73149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02007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30865" algn="l" defTabSz="85771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FF6"/>
    <a:srgbClr val="FFD7F8"/>
    <a:srgbClr val="EEEEE6"/>
    <a:srgbClr val="EEE6DF"/>
    <a:srgbClr val="FFFFA0"/>
    <a:srgbClr val="FFBBDB"/>
    <a:srgbClr val="FF00FF"/>
    <a:srgbClr val="020000"/>
    <a:srgbClr val="FF2FF4"/>
    <a:srgbClr val="A0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3" autoAdjust="0"/>
    <p:restoredTop sz="94575" autoAdjust="0"/>
  </p:normalViewPr>
  <p:slideViewPr>
    <p:cSldViewPr>
      <p:cViewPr varScale="1">
        <p:scale>
          <a:sx n="104" d="100"/>
          <a:sy n="104" d="100"/>
        </p:scale>
        <p:origin x="1144" y="20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2408"/>
    </p:cViewPr>
  </p:outlineViewPr>
  <p:notesTextViewPr>
    <p:cViewPr>
      <p:scale>
        <a:sx n="1" d="1"/>
        <a:sy n="1" d="1"/>
      </p:scale>
      <p:origin x="0" y="-24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28858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57716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86574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15433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44291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3149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2007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0865" algn="l" defTabSz="85771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67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</a:t>
            </a:r>
          </a:p>
          <a:p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MEBT - medium </a:t>
            </a: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transport</a:t>
            </a:r>
          </a:p>
          <a:p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DTL - drift </a:t>
            </a: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</a:t>
            </a:r>
            <a:r>
              <a:rPr lang="sv-SE" sz="1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1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linac</a:t>
            </a:r>
            <a:endParaRPr lang="sv-SE" sz="11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857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1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15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IKRC in-kind </a:t>
            </a:r>
            <a:r>
              <a:rPr lang="sv-SE" dirty="0" err="1"/>
              <a:t>review</a:t>
            </a:r>
            <a:r>
              <a:rPr lang="sv-SE" dirty="0"/>
              <a:t> </a:t>
            </a:r>
            <a:r>
              <a:rPr lang="sv-SE" dirty="0" err="1"/>
              <a:t>commitee</a:t>
            </a:r>
            <a:r>
              <a:rPr lang="sv-S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43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A4BDC-B033-443E-A19F-40D061C680D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432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6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3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2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3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260651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80512" cy="836712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72" tIns="42885" rIns="85772" bIns="42885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>
            <a:lvl1pPr>
              <a:defRPr sz="2000" b="1">
                <a:solidFill>
                  <a:srgbClr val="FF0000"/>
                </a:solidFill>
                <a:latin typeface="Papyrus"/>
                <a:cs typeface="Papyrus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6" y="44624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1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72" tIns="42885" rIns="85772" bIns="42885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pyrus"/>
                <a:cs typeface="Papyrus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2019-12-12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7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8858" indent="0">
              <a:buNone/>
              <a:defRPr sz="1800" b="1"/>
            </a:lvl2pPr>
            <a:lvl3pPr marL="857716" indent="0">
              <a:buNone/>
              <a:defRPr sz="1700" b="1"/>
            </a:lvl3pPr>
            <a:lvl4pPr marL="1286574" indent="0">
              <a:buNone/>
              <a:defRPr sz="1500" b="1"/>
            </a:lvl4pPr>
            <a:lvl5pPr marL="1715433" indent="0">
              <a:buNone/>
              <a:defRPr sz="1500" b="1"/>
            </a:lvl5pPr>
            <a:lvl6pPr marL="2144291" indent="0">
              <a:buNone/>
              <a:defRPr sz="1500" b="1"/>
            </a:lvl6pPr>
            <a:lvl7pPr marL="2573149" indent="0">
              <a:buNone/>
              <a:defRPr sz="1500" b="1"/>
            </a:lvl7pPr>
            <a:lvl8pPr marL="3002007" indent="0">
              <a:buNone/>
              <a:defRPr sz="1500" b="1"/>
            </a:lvl8pPr>
            <a:lvl9pPr marL="34308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7" cy="3951288"/>
          </a:xfrm>
        </p:spPr>
        <p:txBody>
          <a:bodyPr/>
          <a:lstStyle>
            <a:lvl1pPr>
              <a:defRPr sz="23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8858" indent="0">
              <a:buNone/>
              <a:defRPr sz="1800" b="1"/>
            </a:lvl2pPr>
            <a:lvl3pPr marL="857716" indent="0">
              <a:buNone/>
              <a:defRPr sz="1700" b="1"/>
            </a:lvl3pPr>
            <a:lvl4pPr marL="1286574" indent="0">
              <a:buNone/>
              <a:defRPr sz="1500" b="1"/>
            </a:lvl4pPr>
            <a:lvl5pPr marL="1715433" indent="0">
              <a:buNone/>
              <a:defRPr sz="1500" b="1"/>
            </a:lvl5pPr>
            <a:lvl6pPr marL="2144291" indent="0">
              <a:buNone/>
              <a:defRPr sz="1500" b="1"/>
            </a:lvl6pPr>
            <a:lvl7pPr marL="2573149" indent="0">
              <a:buNone/>
              <a:defRPr sz="1500" b="1"/>
            </a:lvl7pPr>
            <a:lvl8pPr marL="3002007" indent="0">
              <a:buNone/>
              <a:defRPr sz="1500" b="1"/>
            </a:lvl8pPr>
            <a:lvl9pPr marL="34308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2019-12-12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1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72" tIns="42885" rIns="85772" bIns="42885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755576" y="6381328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ANNI</a:t>
            </a:r>
            <a:r>
              <a:rPr lang="en-GB" sz="2000" baseline="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n-GB" sz="2000" baseline="0" dirty="0" err="1">
                <a:solidFill>
                  <a:srgbClr val="FF0000"/>
                </a:solidFill>
                <a:latin typeface="Papyrus"/>
                <a:cs typeface="Papyrus"/>
              </a:rPr>
              <a:t>NNbar</a:t>
            </a:r>
            <a:r>
              <a:rPr lang="en-GB" sz="2000" baseline="0" dirty="0">
                <a:solidFill>
                  <a:srgbClr val="FF0000"/>
                </a:solidFill>
                <a:latin typeface="Papyrus"/>
                <a:cs typeface="Papyrus"/>
              </a:rPr>
              <a:t> /HIBEAM Meeting</a:t>
            </a:r>
            <a:endParaRPr lang="en-GB" sz="2000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7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96323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18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192881" indent="-192881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9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9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35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40658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85772" tIns="42885" rIns="85772" bIns="4288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85772" tIns="42885" rIns="85772" bIns="4288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</p:spPr>
        <p:txBody>
          <a:bodyPr vert="horz" lIns="85772" tIns="42885" rIns="85772" bIns="428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85772" tIns="42885" rIns="85772" bIns="4288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3"/>
            <a:ext cx="2133600" cy="365125"/>
          </a:xfrm>
          <a:prstGeom prst="rect">
            <a:avLst/>
          </a:prstGeom>
        </p:spPr>
        <p:txBody>
          <a:bodyPr vert="horz" lIns="85772" tIns="42885" rIns="85772" bIns="4288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857716" rtl="0" eaLnBrk="1" latinLnBrk="0" hangingPunct="1">
        <a:spcBef>
          <a:spcPct val="0"/>
        </a:spcBef>
        <a:buNone/>
        <a:defRPr sz="3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21643" indent="-321643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96894" indent="-268036" algn="l" defTabSz="8577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072145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01004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929862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58720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7578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16436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294" indent="-214429" algn="l" defTabSz="8577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8858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7716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6574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5433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4291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3149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2007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0865" algn="l" defTabSz="85771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048" y="184482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Candara"/>
                <a:cs typeface="Candara"/>
              </a:rPr>
              <a:t>ESS status and plan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9553" y="4052664"/>
            <a:ext cx="7376863" cy="744488"/>
          </a:xfrm>
        </p:spPr>
        <p:txBody>
          <a:bodyPr>
            <a:noAutofit/>
          </a:bodyPr>
          <a:lstStyle/>
          <a:p>
            <a:r>
              <a:rPr lang="en-GB" sz="2100" dirty="0">
                <a:solidFill>
                  <a:schemeClr val="bg1"/>
                </a:solidFill>
                <a:latin typeface="Calisto MT"/>
                <a:cs typeface="Calisto MT"/>
              </a:rPr>
              <a:t>Valentina Santoro</a:t>
            </a:r>
          </a:p>
          <a:p>
            <a:r>
              <a:rPr lang="en-GB" sz="2100" dirty="0">
                <a:solidFill>
                  <a:schemeClr val="bg1"/>
                </a:solidFill>
                <a:latin typeface="Calisto MT"/>
                <a:cs typeface="Calisto MT"/>
              </a:rPr>
              <a:t> ESS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47059" y="1852706"/>
            <a:ext cx="1846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16" y="1988584"/>
            <a:ext cx="5709620" cy="3600656"/>
          </a:xfrm>
        </p:spPr>
        <p:txBody>
          <a:bodyPr/>
          <a:lstStyle/>
          <a:p>
            <a:r>
              <a:rPr lang="sv-SE" sz="1800" dirty="0">
                <a:solidFill>
                  <a:schemeClr val="tx1"/>
                </a:solidFill>
              </a:rPr>
              <a:t>Bunker is in </a:t>
            </a:r>
            <a:r>
              <a:rPr lang="sv-SE" sz="1800" dirty="0" err="1">
                <a:solidFill>
                  <a:schemeClr val="tx1"/>
                </a:solidFill>
              </a:rPr>
              <a:t>manufacturing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>
                <a:solidFill>
                  <a:schemeClr val="tx1"/>
                </a:solidFill>
              </a:rPr>
              <a:t>Instruments design </a:t>
            </a:r>
            <a:r>
              <a:rPr lang="sv-SE" sz="1800" dirty="0" err="1">
                <a:solidFill>
                  <a:schemeClr val="tx1"/>
                </a:solidFill>
              </a:rPr>
              <a:t>phase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complete</a:t>
            </a:r>
            <a:r>
              <a:rPr lang="sv-SE" sz="1800" dirty="0">
                <a:solidFill>
                  <a:schemeClr val="tx1"/>
                </a:solidFill>
              </a:rPr>
              <a:t> – </a:t>
            </a:r>
            <a:r>
              <a:rPr lang="sv-SE" sz="1800" dirty="0" err="1">
                <a:solidFill>
                  <a:schemeClr val="tx1"/>
                </a:solidFill>
              </a:rPr>
              <a:t>moving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into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construction</a:t>
            </a:r>
            <a:r>
              <a:rPr lang="sv-SE" sz="1800" dirty="0">
                <a:solidFill>
                  <a:schemeClr val="tx1"/>
                </a:solidFill>
              </a:rPr>
              <a:t> in IK partners</a:t>
            </a:r>
          </a:p>
          <a:p>
            <a:r>
              <a:rPr lang="en-US" sz="1800" dirty="0">
                <a:solidFill>
                  <a:schemeClr val="tx1"/>
                </a:solidFill>
              </a:rPr>
              <a:t>All “First 3” instruments (and 7 of first 8) endorsed by IKRC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Common shielding, chopper and beam monitor designs developed to save time and money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Reduced delay caused by port blocks on first science to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3 months by modifying bunker installation sequence</a:t>
            </a:r>
          </a:p>
          <a:p>
            <a:pPr marL="0" indent="0">
              <a:buNone/>
            </a:pPr>
            <a:r>
              <a:rPr lang="en-US" sz="1800" i="1" dirty="0">
                <a:solidFill>
                  <a:schemeClr val="tx1"/>
                </a:solidFill>
              </a:rPr>
              <a:t>Key Challenges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Need to move ahead with large procurements in IK partners </a:t>
            </a:r>
          </a:p>
          <a:p>
            <a:endParaRPr lang="sv-S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8453F-D4D8-B44B-81D5-C3A79E7939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33571" y="2132412"/>
            <a:ext cx="1821675" cy="162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B3B400-78A9-094E-9875-67C49C173B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36" y="3950642"/>
            <a:ext cx="2886601" cy="19016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F3F1DD-920C-6343-9D39-B35E17ED71DC}"/>
              </a:ext>
            </a:extLst>
          </p:cNvPr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75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9452349-BE78-2645-BE38-EB94324A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703188"/>
            <a:ext cx="6642738" cy="421556"/>
          </a:xfrm>
        </p:spPr>
        <p:txBody>
          <a:bodyPr/>
          <a:lstStyle/>
          <a:p>
            <a:r>
              <a:rPr lang="sv-SE" sz="2400" dirty="0"/>
              <a:t>A </a:t>
            </a:r>
            <a:r>
              <a:rPr lang="sv-SE" sz="2400" dirty="0" err="1"/>
              <a:t>reminder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the ESS </a:t>
            </a:r>
            <a:r>
              <a:rPr lang="sv-SE" sz="2400" dirty="0" err="1"/>
              <a:t>Critical</a:t>
            </a:r>
            <a:r>
              <a:rPr lang="sv-SE" sz="2400" dirty="0"/>
              <a:t> </a:t>
            </a:r>
            <a:r>
              <a:rPr lang="sv-SE" sz="2400" dirty="0" err="1"/>
              <a:t>Path</a:t>
            </a:r>
            <a:endParaRPr lang="sv-SE" sz="2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01E555-75BD-4E4E-B109-278FF445EDBC}"/>
              </a:ext>
            </a:extLst>
          </p:cNvPr>
          <p:cNvCxnSpPr>
            <a:cxnSpLocks/>
          </p:cNvCxnSpPr>
          <p:nvPr/>
        </p:nvCxnSpPr>
        <p:spPr>
          <a:xfrm>
            <a:off x="3841068" y="4298304"/>
            <a:ext cx="0" cy="1057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1E5FE56-AAD1-D641-91D4-A71B8AFB1794}"/>
              </a:ext>
            </a:extLst>
          </p:cNvPr>
          <p:cNvSpPr/>
          <p:nvPr/>
        </p:nvSpPr>
        <p:spPr>
          <a:xfrm>
            <a:off x="251520" y="2963386"/>
            <a:ext cx="3132348" cy="33726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1350" dirty="0">
                <a:solidFill>
                  <a:prstClr val="white"/>
                </a:solidFill>
                <a:latin typeface="Calibri"/>
              </a:rPr>
              <a:t>Accelerator + ICS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FC1CC6-BDC1-B64C-AE98-4BC3434258DC}"/>
              </a:ext>
            </a:extLst>
          </p:cNvPr>
          <p:cNvSpPr/>
          <p:nvPr/>
        </p:nvSpPr>
        <p:spPr>
          <a:xfrm>
            <a:off x="250975" y="3979066"/>
            <a:ext cx="3590093" cy="2949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1350" dirty="0">
                <a:solidFill>
                  <a:prstClr val="white"/>
                </a:solidFill>
                <a:latin typeface="Calibri"/>
              </a:rPr>
              <a:t>CF + Target + NSS (Bunker+TBL) + ICS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FF5DEB9C-C5E8-D143-82F8-4D70CFAFD283}"/>
              </a:ext>
            </a:extLst>
          </p:cNvPr>
          <p:cNvSpPr/>
          <p:nvPr/>
        </p:nvSpPr>
        <p:spPr>
          <a:xfrm rot="5400000">
            <a:off x="3550805" y="3367052"/>
            <a:ext cx="260193" cy="4860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ABCB37-465E-B04F-96C1-1FC0D34F6084}"/>
              </a:ext>
            </a:extLst>
          </p:cNvPr>
          <p:cNvGrpSpPr/>
          <p:nvPr/>
        </p:nvGrpSpPr>
        <p:grpSpPr>
          <a:xfrm>
            <a:off x="251520" y="1943100"/>
            <a:ext cx="6372708" cy="192167"/>
            <a:chOff x="3947204" y="1484784"/>
            <a:chExt cx="6313428" cy="3600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9C479A7-1EFA-994F-87A5-430C5BDB2B1E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B2BC62-6184-2B4D-ABFC-B80126134F63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BA5B0A-84D3-B84E-A894-672D9F52F933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E0CE03-5CAE-E14D-9050-167071EA8845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E621A3-05D2-1749-9E0B-BAFDB5F431A8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40C24C4-69F5-2449-B780-8D8556520598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08C2FA5-E792-9241-AD35-0D524553F141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7049C2-FF41-2A45-BEC0-D23520008ED2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82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Calibri"/>
                </a:rPr>
                <a:t>2025</a:t>
              </a:r>
            </a:p>
          </p:txBody>
        </p:sp>
      </p:grpSp>
      <p:sp>
        <p:nvSpPr>
          <p:cNvPr id="54" name="Diamond 53">
            <a:extLst>
              <a:ext uri="{FF2B5EF4-FFF2-40B4-BE49-F238E27FC236}">
                <a16:creationId xmlns:a16="http://schemas.microsoft.com/office/drawing/2014/main" id="{83B4792E-6347-0249-80FF-1C701FA30AFE}"/>
              </a:ext>
            </a:extLst>
          </p:cNvPr>
          <p:cNvSpPr/>
          <p:nvPr/>
        </p:nvSpPr>
        <p:spPr>
          <a:xfrm>
            <a:off x="2951502" y="321797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D699E5-CC7E-E048-9463-CE338C6F4E08}"/>
              </a:ext>
            </a:extLst>
          </p:cNvPr>
          <p:cNvSpPr txBox="1"/>
          <p:nvPr/>
        </p:nvSpPr>
        <p:spPr>
          <a:xfrm>
            <a:off x="1770150" y="3266983"/>
            <a:ext cx="12896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Beam on Dump</a:t>
            </a:r>
          </a:p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(570 MeV)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A5B192-FC44-9148-A698-5106B564C677}"/>
              </a:ext>
            </a:extLst>
          </p:cNvPr>
          <p:cNvSpPr txBox="1"/>
          <p:nvPr/>
        </p:nvSpPr>
        <p:spPr>
          <a:xfrm>
            <a:off x="2605923" y="3685333"/>
            <a:ext cx="3669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Accelerator Schedule Float</a:t>
            </a:r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0E05A852-38DD-6F48-AFE0-B4F10918C734}"/>
              </a:ext>
            </a:extLst>
          </p:cNvPr>
          <p:cNvSpPr/>
          <p:nvPr/>
        </p:nvSpPr>
        <p:spPr>
          <a:xfrm>
            <a:off x="3129275" y="3224329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9F7D79-1A16-D84A-BD8A-D75E2AEEF6BE}"/>
              </a:ext>
            </a:extLst>
          </p:cNvPr>
          <p:cNvSpPr txBox="1"/>
          <p:nvPr/>
        </p:nvSpPr>
        <p:spPr>
          <a:xfrm>
            <a:off x="3437874" y="3272563"/>
            <a:ext cx="9952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Accel RBOT</a:t>
            </a: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1DA01AA5-6720-4746-92CE-DA3C00A9B5BB}"/>
              </a:ext>
            </a:extLst>
          </p:cNvPr>
          <p:cNvSpPr/>
          <p:nvPr/>
        </p:nvSpPr>
        <p:spPr>
          <a:xfrm>
            <a:off x="756867" y="267291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FF4927E3-BA92-B54D-87AB-FD6A216B550D}"/>
              </a:ext>
            </a:extLst>
          </p:cNvPr>
          <p:cNvSpPr/>
          <p:nvPr/>
        </p:nvSpPr>
        <p:spPr>
          <a:xfrm>
            <a:off x="1944999" y="267291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27184D14-C698-8B43-893C-966733910514}"/>
              </a:ext>
            </a:extLst>
          </p:cNvPr>
          <p:cNvSpPr/>
          <p:nvPr/>
        </p:nvSpPr>
        <p:spPr>
          <a:xfrm>
            <a:off x="2431053" y="267291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3063D4-80BF-9946-B1A9-7ED25757BB62}"/>
              </a:ext>
            </a:extLst>
          </p:cNvPr>
          <p:cNvSpPr txBox="1"/>
          <p:nvPr/>
        </p:nvSpPr>
        <p:spPr>
          <a:xfrm>
            <a:off x="105447" y="2240869"/>
            <a:ext cx="2630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Warm LINAC Commissioning Steps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EA6322-96AC-8549-B49D-FD5D2DF231B9}"/>
              </a:ext>
            </a:extLst>
          </p:cNvPr>
          <p:cNvSpPr txBox="1"/>
          <p:nvPr/>
        </p:nvSpPr>
        <p:spPr>
          <a:xfrm>
            <a:off x="3329862" y="2110643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BOT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D22A4E-5204-2A46-8A7D-6FAF264F2538}"/>
              </a:ext>
            </a:extLst>
          </p:cNvPr>
          <p:cNvSpPr txBox="1"/>
          <p:nvPr/>
        </p:nvSpPr>
        <p:spPr>
          <a:xfrm>
            <a:off x="5008582" y="209544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SOUP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0F40CD-D6D8-F043-A5E8-096BBC162DDE}"/>
              </a:ext>
            </a:extLst>
          </p:cNvPr>
          <p:cNvSpPr txBox="1"/>
          <p:nvPr/>
        </p:nvSpPr>
        <p:spPr>
          <a:xfrm>
            <a:off x="6030853" y="2087302"/>
            <a:ext cx="57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EOC</a:t>
            </a:r>
          </a:p>
        </p:txBody>
      </p:sp>
      <p:sp>
        <p:nvSpPr>
          <p:cNvPr id="66" name="4-Point Star 65">
            <a:extLst>
              <a:ext uri="{FF2B5EF4-FFF2-40B4-BE49-F238E27FC236}">
                <a16:creationId xmlns:a16="http://schemas.microsoft.com/office/drawing/2014/main" id="{866F31F5-174B-C845-9BBA-042F82AA52A9}"/>
              </a:ext>
            </a:extLst>
          </p:cNvPr>
          <p:cNvSpPr/>
          <p:nvPr/>
        </p:nvSpPr>
        <p:spPr>
          <a:xfrm>
            <a:off x="3688370" y="2210998"/>
            <a:ext cx="382575" cy="3611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6AB92D7-FAD2-E44A-9281-9E5BC2FAC2A6}"/>
              </a:ext>
            </a:extLst>
          </p:cNvPr>
          <p:cNvSpPr/>
          <p:nvPr/>
        </p:nvSpPr>
        <p:spPr>
          <a:xfrm>
            <a:off x="6430293" y="2210998"/>
            <a:ext cx="382575" cy="3611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76D5D9E6-455F-7441-B1F8-1413B156377F}"/>
              </a:ext>
            </a:extLst>
          </p:cNvPr>
          <p:cNvSpPr/>
          <p:nvPr/>
        </p:nvSpPr>
        <p:spPr>
          <a:xfrm>
            <a:off x="1674969" y="426979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B5459A3B-D417-3C43-8F7E-CB925E5E7169}"/>
              </a:ext>
            </a:extLst>
          </p:cNvPr>
          <p:cNvSpPr/>
          <p:nvPr/>
        </p:nvSpPr>
        <p:spPr>
          <a:xfrm>
            <a:off x="3565179" y="426979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C6D01F-9C5A-5D40-BF52-46A323D91385}"/>
              </a:ext>
            </a:extLst>
          </p:cNvPr>
          <p:cNvSpPr txBox="1"/>
          <p:nvPr/>
        </p:nvSpPr>
        <p:spPr>
          <a:xfrm>
            <a:off x="143508" y="4279378"/>
            <a:ext cx="15919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87642B-7A1A-EC40-BB3D-65F4150B5A6C}"/>
              </a:ext>
            </a:extLst>
          </p:cNvPr>
          <p:cNvSpPr txBox="1"/>
          <p:nvPr/>
        </p:nvSpPr>
        <p:spPr>
          <a:xfrm>
            <a:off x="2465767" y="4294402"/>
            <a:ext cx="10776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64451F90-2B55-124F-8677-A20C347E5408}"/>
              </a:ext>
            </a:extLst>
          </p:cNvPr>
          <p:cNvSpPr/>
          <p:nvPr/>
        </p:nvSpPr>
        <p:spPr>
          <a:xfrm>
            <a:off x="3761910" y="4529942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7FCCA3-5898-0247-B88E-28E2037470FD}"/>
              </a:ext>
            </a:extLst>
          </p:cNvPr>
          <p:cNvSpPr txBox="1"/>
          <p:nvPr/>
        </p:nvSpPr>
        <p:spPr>
          <a:xfrm>
            <a:off x="2249743" y="4617132"/>
            <a:ext cx="1588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Bunker &amp; TBL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B7DFA9-3B18-E74F-B2CC-7C9303F7BF37}"/>
              </a:ext>
            </a:extLst>
          </p:cNvPr>
          <p:cNvSpPr/>
          <p:nvPr/>
        </p:nvSpPr>
        <p:spPr>
          <a:xfrm>
            <a:off x="259049" y="4985874"/>
            <a:ext cx="6382370" cy="31822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1350" dirty="0">
                <a:solidFill>
                  <a:prstClr val="white"/>
                </a:solidFill>
                <a:latin typeface="Calibri"/>
              </a:rPr>
              <a:t>NSS Instruments + ICS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FABBCEE9-92F6-A947-B27B-358B9C27CE7F}"/>
              </a:ext>
            </a:extLst>
          </p:cNvPr>
          <p:cNvSpPr/>
          <p:nvPr/>
        </p:nvSpPr>
        <p:spPr>
          <a:xfrm>
            <a:off x="3815916" y="5244499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0F9B33C-B09F-4047-AF37-AF6DC5C00F84}"/>
              </a:ext>
            </a:extLst>
          </p:cNvPr>
          <p:cNvSpPr txBox="1"/>
          <p:nvPr/>
        </p:nvSpPr>
        <p:spPr>
          <a:xfrm>
            <a:off x="2847189" y="5536541"/>
            <a:ext cx="2047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Start beam commissioning for 1st Instruments</a:t>
            </a:r>
          </a:p>
        </p:txBody>
      </p:sp>
      <p:sp>
        <p:nvSpPr>
          <p:cNvPr id="77" name="Diamond 76">
            <a:extLst>
              <a:ext uri="{FF2B5EF4-FFF2-40B4-BE49-F238E27FC236}">
                <a16:creationId xmlns:a16="http://schemas.microsoft.com/office/drawing/2014/main" id="{046C24A3-D910-D843-A2E0-5856E634E5DE}"/>
              </a:ext>
            </a:extLst>
          </p:cNvPr>
          <p:cNvSpPr/>
          <p:nvPr/>
        </p:nvSpPr>
        <p:spPr>
          <a:xfrm>
            <a:off x="6570056" y="4688514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CD1C1642-CCC1-8548-BA00-83450B008C9A}"/>
              </a:ext>
            </a:extLst>
          </p:cNvPr>
          <p:cNvSpPr/>
          <p:nvPr/>
        </p:nvSpPr>
        <p:spPr>
          <a:xfrm>
            <a:off x="4902514" y="524971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D9622F-1EA1-7E47-AF01-AD5DEF6B5B2C}"/>
              </a:ext>
            </a:extLst>
          </p:cNvPr>
          <p:cNvSpPr txBox="1"/>
          <p:nvPr/>
        </p:nvSpPr>
        <p:spPr>
          <a:xfrm>
            <a:off x="4249148" y="4549271"/>
            <a:ext cx="24009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15</a:t>
            </a:r>
            <a:r>
              <a:rPr lang="en-GB" sz="1350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 Instrument Complete (Ready for hot commissioning)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86374DDF-5677-364A-9188-8A13135FA79C}"/>
              </a:ext>
            </a:extLst>
          </p:cNvPr>
          <p:cNvSpPr/>
          <p:nvPr/>
        </p:nvSpPr>
        <p:spPr>
          <a:xfrm>
            <a:off x="1423389" y="524971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9E8C3799-1EC4-9B42-B24B-2630F9463101}"/>
              </a:ext>
            </a:extLst>
          </p:cNvPr>
          <p:cNvSpPr/>
          <p:nvPr/>
        </p:nvSpPr>
        <p:spPr>
          <a:xfrm>
            <a:off x="3133131" y="524971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Diamond 81">
            <a:extLst>
              <a:ext uri="{FF2B5EF4-FFF2-40B4-BE49-F238E27FC236}">
                <a16:creationId xmlns:a16="http://schemas.microsoft.com/office/drawing/2014/main" id="{9CF905E3-646A-204D-90E7-9ACE5A185A4A}"/>
              </a:ext>
            </a:extLst>
          </p:cNvPr>
          <p:cNvSpPr/>
          <p:nvPr/>
        </p:nvSpPr>
        <p:spPr>
          <a:xfrm>
            <a:off x="2593071" y="524971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0952D9-B121-FD42-B1E5-A61102469AA4}"/>
              </a:ext>
            </a:extLst>
          </p:cNvPr>
          <p:cNvSpPr txBox="1"/>
          <p:nvPr/>
        </p:nvSpPr>
        <p:spPr>
          <a:xfrm>
            <a:off x="965458" y="5481229"/>
            <a:ext cx="1789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350" dirty="0">
                <a:solidFill>
                  <a:prstClr val="black"/>
                </a:solidFill>
                <a:latin typeface="Calibri"/>
              </a:rPr>
              <a:t>Instrument Hall Access for Start of Installation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4E6A7C1-1DBE-4548-9191-E75C7DAAB43A}"/>
              </a:ext>
            </a:extLst>
          </p:cNvPr>
          <p:cNvCxnSpPr>
            <a:cxnSpLocks/>
          </p:cNvCxnSpPr>
          <p:nvPr/>
        </p:nvCxnSpPr>
        <p:spPr>
          <a:xfrm flipH="1" flipV="1">
            <a:off x="1569889" y="5448465"/>
            <a:ext cx="290450" cy="59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21960EE-9CCD-B344-87D2-6AEE3A51AFB8}"/>
              </a:ext>
            </a:extLst>
          </p:cNvPr>
          <p:cNvCxnSpPr>
            <a:cxnSpLocks/>
          </p:cNvCxnSpPr>
          <p:nvPr/>
        </p:nvCxnSpPr>
        <p:spPr>
          <a:xfrm flipV="1">
            <a:off x="1860339" y="5319211"/>
            <a:ext cx="659433" cy="188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0B776AC-B4C5-5041-A802-D91BDC42B7FD}"/>
              </a:ext>
            </a:extLst>
          </p:cNvPr>
          <p:cNvCxnSpPr>
            <a:cxnSpLocks/>
          </p:cNvCxnSpPr>
          <p:nvPr/>
        </p:nvCxnSpPr>
        <p:spPr>
          <a:xfrm flipV="1">
            <a:off x="1818414" y="5419873"/>
            <a:ext cx="1241418" cy="87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D23821D5-4102-4F4F-B3D6-9DE9A51B5BF5}"/>
              </a:ext>
            </a:extLst>
          </p:cNvPr>
          <p:cNvSpPr/>
          <p:nvPr/>
        </p:nvSpPr>
        <p:spPr>
          <a:xfrm>
            <a:off x="3383868" y="2963388"/>
            <a:ext cx="514349" cy="32178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900" dirty="0">
                <a:solidFill>
                  <a:prstClr val="white"/>
                </a:solidFill>
                <a:latin typeface="Calibri"/>
              </a:rPr>
              <a:t>Hi -Beta Install</a:t>
            </a:r>
          </a:p>
        </p:txBody>
      </p:sp>
      <p:sp>
        <p:nvSpPr>
          <p:cNvPr id="88" name="Right Brace 87">
            <a:extLst>
              <a:ext uri="{FF2B5EF4-FFF2-40B4-BE49-F238E27FC236}">
                <a16:creationId xmlns:a16="http://schemas.microsoft.com/office/drawing/2014/main" id="{AD259A85-AC0B-2D44-A3F0-9F8FC1067F9F}"/>
              </a:ext>
            </a:extLst>
          </p:cNvPr>
          <p:cNvSpPr/>
          <p:nvPr/>
        </p:nvSpPr>
        <p:spPr>
          <a:xfrm rot="5400000" flipH="1">
            <a:off x="1524469" y="1685318"/>
            <a:ext cx="301733" cy="18448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F919A3ED-73A5-D04A-A7F9-E61A8DBC1301}"/>
              </a:ext>
            </a:extLst>
          </p:cNvPr>
          <p:cNvSpPr/>
          <p:nvPr/>
        </p:nvSpPr>
        <p:spPr>
          <a:xfrm>
            <a:off x="3673191" y="2672916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83AAE4-9CF4-2245-A506-43FBB21C2934}"/>
              </a:ext>
            </a:extLst>
          </p:cNvPr>
          <p:cNvSpPr txBox="1"/>
          <p:nvPr/>
        </p:nvSpPr>
        <p:spPr>
          <a:xfrm>
            <a:off x="2456805" y="2456893"/>
            <a:ext cx="146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0.8 GeV Capability Installed</a:t>
            </a:r>
          </a:p>
        </p:txBody>
      </p:sp>
      <p:sp>
        <p:nvSpPr>
          <p:cNvPr id="91" name="4-Point Star 90">
            <a:extLst>
              <a:ext uri="{FF2B5EF4-FFF2-40B4-BE49-F238E27FC236}">
                <a16:creationId xmlns:a16="http://schemas.microsoft.com/office/drawing/2014/main" id="{4884812F-FD69-B042-A472-D5807541F9C9}"/>
              </a:ext>
            </a:extLst>
          </p:cNvPr>
          <p:cNvSpPr/>
          <p:nvPr/>
        </p:nvSpPr>
        <p:spPr>
          <a:xfrm>
            <a:off x="4788024" y="2210998"/>
            <a:ext cx="382575" cy="3611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0ECA0C-D6DF-B146-97CB-D872518FC0B2}"/>
              </a:ext>
            </a:extLst>
          </p:cNvPr>
          <p:cNvSpPr txBox="1"/>
          <p:nvPr/>
        </p:nvSpPr>
        <p:spPr>
          <a:xfrm>
            <a:off x="6739294" y="4967485"/>
            <a:ext cx="2348375" cy="101566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BOT - Beam on Target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RBOT - Ready for Beam on Target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FS - First Science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SOUP - Start of User Programme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EOC - End of Construction project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AC4E9AD-6E8C-AD4B-9475-2F73E457647F}"/>
              </a:ext>
            </a:extLst>
          </p:cNvPr>
          <p:cNvCxnSpPr/>
          <p:nvPr/>
        </p:nvCxnSpPr>
        <p:spPr>
          <a:xfrm flipV="1">
            <a:off x="259048" y="4269796"/>
            <a:ext cx="3556868" cy="246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E8B7DE5-7AC8-5F41-BACC-E67970162161}"/>
              </a:ext>
            </a:extLst>
          </p:cNvPr>
          <p:cNvSpPr txBox="1"/>
          <p:nvPr/>
        </p:nvSpPr>
        <p:spPr>
          <a:xfrm>
            <a:off x="8391698" y="5620443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rmAutofit fontScale="25000" lnSpcReduction="20000"/>
          </a:bodyPr>
          <a:lstStyle/>
          <a:p>
            <a:pPr defTabSz="685800">
              <a:defRPr/>
            </a:pP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4-Point Star 96">
            <a:extLst>
              <a:ext uri="{FF2B5EF4-FFF2-40B4-BE49-F238E27FC236}">
                <a16:creationId xmlns:a16="http://schemas.microsoft.com/office/drawing/2014/main" id="{A95868E0-5F7B-2F43-9550-F7190BCBE667}"/>
              </a:ext>
            </a:extLst>
          </p:cNvPr>
          <p:cNvSpPr/>
          <p:nvPr/>
        </p:nvSpPr>
        <p:spPr>
          <a:xfrm>
            <a:off x="4243431" y="2210998"/>
            <a:ext cx="382575" cy="3611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4CC5BBC-A429-3442-93FA-D02DFC9B29BA}"/>
              </a:ext>
            </a:extLst>
          </p:cNvPr>
          <p:cNvSpPr txBox="1"/>
          <p:nvPr/>
        </p:nvSpPr>
        <p:spPr>
          <a:xfrm>
            <a:off x="4051327" y="2110282"/>
            <a:ext cx="39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FS</a:t>
            </a:r>
          </a:p>
        </p:txBody>
      </p:sp>
      <p:sp>
        <p:nvSpPr>
          <p:cNvPr id="99" name="Diamond 98">
            <a:extLst>
              <a:ext uri="{FF2B5EF4-FFF2-40B4-BE49-F238E27FC236}">
                <a16:creationId xmlns:a16="http://schemas.microsoft.com/office/drawing/2014/main" id="{A4CCBB52-CE21-1244-9B70-5615D75DEB08}"/>
              </a:ext>
            </a:extLst>
          </p:cNvPr>
          <p:cNvSpPr/>
          <p:nvPr/>
        </p:nvSpPr>
        <p:spPr>
          <a:xfrm>
            <a:off x="4355976" y="5249715"/>
            <a:ext cx="142726" cy="294756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1DEC8FC-8B95-E543-9381-832D5916430D}"/>
              </a:ext>
            </a:extLst>
          </p:cNvPr>
          <p:cNvCxnSpPr>
            <a:cxnSpLocks/>
          </p:cNvCxnSpPr>
          <p:nvPr/>
        </p:nvCxnSpPr>
        <p:spPr>
          <a:xfrm>
            <a:off x="3870954" y="5319210"/>
            <a:ext cx="27704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Diamond 100">
            <a:extLst>
              <a:ext uri="{FF2B5EF4-FFF2-40B4-BE49-F238E27FC236}">
                <a16:creationId xmlns:a16="http://schemas.microsoft.com/office/drawing/2014/main" id="{7F690C45-2541-2F4B-BE49-79FD47AB885B}"/>
              </a:ext>
            </a:extLst>
          </p:cNvPr>
          <p:cNvSpPr/>
          <p:nvPr/>
        </p:nvSpPr>
        <p:spPr>
          <a:xfrm>
            <a:off x="4040949" y="4282135"/>
            <a:ext cx="128488" cy="26713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A2E696A-806E-B846-966F-6CAC9A44C76D}"/>
              </a:ext>
            </a:extLst>
          </p:cNvPr>
          <p:cNvCxnSpPr/>
          <p:nvPr/>
        </p:nvCxnSpPr>
        <p:spPr>
          <a:xfrm>
            <a:off x="3707905" y="4417174"/>
            <a:ext cx="324035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>
            <a:extLst>
              <a:ext uri="{FF2B5EF4-FFF2-40B4-BE49-F238E27FC236}">
                <a16:creationId xmlns:a16="http://schemas.microsoft.com/office/drawing/2014/main" id="{7CC2BCF4-BFA1-6A4C-932F-4FDEB18DD975}"/>
              </a:ext>
            </a:extLst>
          </p:cNvPr>
          <p:cNvSpPr/>
          <p:nvPr/>
        </p:nvSpPr>
        <p:spPr>
          <a:xfrm>
            <a:off x="3977934" y="4529942"/>
            <a:ext cx="144001" cy="29475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95C65F7-9B94-B34A-8741-B200456BDE6C}"/>
              </a:ext>
            </a:extLst>
          </p:cNvPr>
          <p:cNvCxnSpPr>
            <a:cxnSpLocks/>
          </p:cNvCxnSpPr>
          <p:nvPr/>
        </p:nvCxnSpPr>
        <p:spPr>
          <a:xfrm>
            <a:off x="3869922" y="4677320"/>
            <a:ext cx="128557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Diamond 104">
            <a:extLst>
              <a:ext uri="{FF2B5EF4-FFF2-40B4-BE49-F238E27FC236}">
                <a16:creationId xmlns:a16="http://schemas.microsoft.com/office/drawing/2014/main" id="{D3F6ED5C-1C9F-E041-9800-6AB9DADBBA1B}"/>
              </a:ext>
            </a:extLst>
          </p:cNvPr>
          <p:cNvSpPr/>
          <p:nvPr/>
        </p:nvSpPr>
        <p:spPr>
          <a:xfrm>
            <a:off x="3351747" y="3215440"/>
            <a:ext cx="144001" cy="294756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70" rIns="68538" bIns="34270" rtlCol="0" anchor="ctr"/>
          <a:lstStyle/>
          <a:p>
            <a:pPr algn="ctr" defTabSz="685382">
              <a:defRPr/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E82A744-8E8C-3E4E-8F3B-757A973D7EBD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3223190" y="3362818"/>
            <a:ext cx="128557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B1F9ED8D-0D13-D744-9808-CEF4D93A473D}"/>
              </a:ext>
            </a:extLst>
          </p:cNvPr>
          <p:cNvSpPr txBox="1"/>
          <p:nvPr/>
        </p:nvSpPr>
        <p:spPr>
          <a:xfrm>
            <a:off x="6739294" y="2808364"/>
            <a:ext cx="2369210" cy="1615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dirty="0">
                <a:solidFill>
                  <a:prstClr val="white"/>
                </a:solidFill>
                <a:latin typeface="Calibri"/>
              </a:rPr>
              <a:t>We are focused on delivering First Science with three instruments by the end of 2023</a:t>
            </a:r>
          </a:p>
          <a:p>
            <a:pPr defTabSz="685800">
              <a:defRPr/>
            </a:pPr>
            <a:endParaRPr lang="en-US" sz="1500" dirty="0">
              <a:solidFill>
                <a:prstClr val="white"/>
              </a:solidFill>
              <a:latin typeface="Calibri"/>
            </a:endParaRPr>
          </a:p>
          <a:p>
            <a:pPr defTabSz="6858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Schedule date (no float) is March 2023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080F83B6-1046-6F40-8AAC-EA42D7783CA7}"/>
              </a:ext>
            </a:extLst>
          </p:cNvPr>
          <p:cNvSpPr txBox="1">
            <a:spLocks/>
          </p:cNvSpPr>
          <p:nvPr/>
        </p:nvSpPr>
        <p:spPr>
          <a:xfrm>
            <a:off x="832048" y="6453336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3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54" grpId="0" animBg="1"/>
      <p:bldP spid="55" grpId="0"/>
      <p:bldP spid="56" grpId="0"/>
      <p:bldP spid="57" grpId="0" animBg="1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 animBg="1"/>
      <p:bldP spid="73" grpId="0"/>
      <p:bldP spid="74" grpId="0" animBg="1"/>
      <p:bldP spid="75" grpId="0" animBg="1"/>
      <p:bldP spid="76" grpId="0"/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3" grpId="0"/>
      <p:bldP spid="87" grpId="0" animBg="1"/>
      <p:bldP spid="88" grpId="0" animBg="1"/>
      <p:bldP spid="89" grpId="0" animBg="1"/>
      <p:bldP spid="90" grpId="0"/>
      <p:bldP spid="91" grpId="0" animBg="1"/>
      <p:bldP spid="97" grpId="0" animBg="1"/>
      <p:bldP spid="98" grpId="0"/>
      <p:bldP spid="99" grpId="0" animBg="1"/>
      <p:bldP spid="101" grpId="0" animBg="1"/>
      <p:bldP spid="103" grpId="0" animBg="1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9682" b="9682"/>
          <a:stretch>
            <a:fillRect/>
          </a:stretch>
        </p:blipFill>
        <p:spPr>
          <a:xfrm>
            <a:off x="0" y="1412776"/>
            <a:ext cx="9144000" cy="50288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97714" y="1671225"/>
            <a:ext cx="6834079" cy="4760088"/>
            <a:chOff x="4518901" y="1504458"/>
            <a:chExt cx="7514106" cy="5233741"/>
          </a:xfrm>
        </p:grpSpPr>
        <p:sp>
          <p:nvSpPr>
            <p:cNvPr id="8" name="TextBox 7"/>
            <p:cNvSpPr txBox="1"/>
            <p:nvPr/>
          </p:nvSpPr>
          <p:spPr>
            <a:xfrm>
              <a:off x="5635427" y="3137510"/>
              <a:ext cx="643627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ODIN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64142" y="3713326"/>
              <a:ext cx="827052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DREAM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56687" y="1514775"/>
              <a:ext cx="614326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NMX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67778" y="2237117"/>
              <a:ext cx="1036501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MIRACLES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45326" y="1504458"/>
              <a:ext cx="617410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00026" y="1771404"/>
              <a:ext cx="781145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C-SPEC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68989" y="2913921"/>
              <a:ext cx="677363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T-REX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71963" y="2520137"/>
              <a:ext cx="781145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MAGIC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47209" y="2021759"/>
              <a:ext cx="893945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BIFROST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54463" y="3647967"/>
              <a:ext cx="978544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HEIMDAL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57460" y="5236238"/>
              <a:ext cx="682444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FREIA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45747" y="4562381"/>
              <a:ext cx="749400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059"/>
              <a:r>
                <a:rPr lang="en-US" sz="1400" b="1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LoKI</a:t>
              </a:r>
              <a:endPara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18901" y="5516493"/>
              <a:ext cx="700978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SKADI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63201" y="4765225"/>
              <a:ext cx="738845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VESPA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44881" y="5584075"/>
              <a:ext cx="668344" cy="3384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059"/>
              <a:r>
                <a:rPr lang="en-US" sz="1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ESTIA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524351" y="6643973"/>
              <a:ext cx="4475982" cy="0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524351" y="6554363"/>
              <a:ext cx="0" cy="1728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85049" y="6565361"/>
              <a:ext cx="0" cy="1728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245747" y="6565361"/>
              <a:ext cx="0" cy="1728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571012" y="6565361"/>
              <a:ext cx="0" cy="1728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885124" y="5584075"/>
              <a:ext cx="787860" cy="287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059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50 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2044" y="6246223"/>
              <a:ext cx="787860" cy="287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059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100 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60550" y="6236904"/>
              <a:ext cx="787860" cy="287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059"/>
              <a:r>
                <a:rPr lang="en-US" sz="1100" dirty="0">
                  <a:solidFill>
                    <a:srgbClr val="4F81BD">
                      <a:lumMod val="75000"/>
                    </a:srgbClr>
                  </a:solidFill>
                </a:rPr>
                <a:t>150 m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36778" y="3896432"/>
            <a:ext cx="2472867" cy="1815821"/>
          </a:xfrm>
          <a:prstGeom prst="rect">
            <a:avLst/>
          </a:prstGeom>
          <a:noFill/>
        </p:spPr>
        <p:txBody>
          <a:bodyPr wrap="square" lIns="91374" tIns="45690" rIns="91374" bIns="45690" rtlCol="0">
            <a:spAutoFit/>
          </a:bodyPr>
          <a:lstStyle/>
          <a:p>
            <a:pPr defTabSz="913740"/>
            <a:r>
              <a:rPr lang="en-US" sz="1600" b="1" dirty="0">
                <a:solidFill>
                  <a:srgbClr val="FF0000"/>
                </a:solidFill>
              </a:rPr>
              <a:t>Hall3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913740"/>
            <a:r>
              <a:rPr lang="en-US" sz="1600" b="1" dirty="0">
                <a:solidFill>
                  <a:prstClr val="black"/>
                </a:solidFill>
              </a:rPr>
              <a:t>E03 </a:t>
            </a:r>
            <a:r>
              <a:rPr lang="en-US" sz="1600" dirty="0">
                <a:solidFill>
                  <a:prstClr val="black"/>
                </a:solidFill>
              </a:rPr>
              <a:t>1 × Engineering</a:t>
            </a:r>
          </a:p>
          <a:p>
            <a:pPr defTabSz="913740"/>
            <a:r>
              <a:rPr lang="en-US" sz="1600" b="1" dirty="0">
                <a:solidFill>
                  <a:prstClr val="black"/>
                </a:solidFill>
              </a:rPr>
              <a:t>E04 </a:t>
            </a:r>
            <a:r>
              <a:rPr lang="en-US" sz="1600" dirty="0">
                <a:solidFill>
                  <a:prstClr val="black"/>
                </a:solidFill>
              </a:rPr>
              <a:t>1 × Life Science, 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Cold room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Instrument room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Chemistry, 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Characterization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80203" y="5472540"/>
            <a:ext cx="2283164" cy="1077157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pPr defTabSz="913740"/>
            <a:r>
              <a:rPr lang="en-US" sz="1600" b="1" dirty="0">
                <a:solidFill>
                  <a:srgbClr val="FF0000"/>
                </a:solidFill>
              </a:rPr>
              <a:t>Hall 2</a:t>
            </a:r>
            <a:r>
              <a:rPr lang="en-US" sz="1600" dirty="0">
                <a:solidFill>
                  <a:srgbClr val="7F7F7F"/>
                </a:solidFill>
              </a:rPr>
              <a:t> 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913740"/>
            <a:r>
              <a:rPr lang="en-US" sz="1600" b="1" dirty="0">
                <a:solidFill>
                  <a:prstClr val="black"/>
                </a:solidFill>
              </a:rPr>
              <a:t>D04 </a:t>
            </a:r>
            <a:r>
              <a:rPr lang="en-US" sz="1600" dirty="0">
                <a:solidFill>
                  <a:prstClr val="black"/>
                </a:solidFill>
              </a:rPr>
              <a:t>1 × Life Science, 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Cold room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2 × Instrument room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1782102"/>
            <a:ext cx="2433245" cy="1323379"/>
          </a:xfrm>
          <a:prstGeom prst="rect">
            <a:avLst/>
          </a:prstGeom>
          <a:noFill/>
        </p:spPr>
        <p:txBody>
          <a:bodyPr wrap="none" lIns="91374" tIns="45690" rIns="91374" bIns="45690" rtlCol="0">
            <a:spAutoFit/>
          </a:bodyPr>
          <a:lstStyle/>
          <a:p>
            <a:pPr defTabSz="913740"/>
            <a:r>
              <a:rPr lang="en-US" sz="1600" b="1" dirty="0">
                <a:solidFill>
                  <a:srgbClr val="FF0000"/>
                </a:solidFill>
              </a:rPr>
              <a:t>Hall 1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913740"/>
            <a:r>
              <a:rPr lang="en-US" sz="1600" b="1" dirty="0">
                <a:solidFill>
                  <a:prstClr val="black"/>
                </a:solidFill>
              </a:rPr>
              <a:t>D07 </a:t>
            </a:r>
            <a:r>
              <a:rPr lang="en-US" sz="1600" dirty="0">
                <a:solidFill>
                  <a:prstClr val="black"/>
                </a:solidFill>
              </a:rPr>
              <a:t>1 × Life Science, 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× Cold room</a:t>
            </a:r>
          </a:p>
          <a:p>
            <a:pPr defTabSz="913740"/>
            <a:r>
              <a:rPr lang="en-US" sz="1600" b="1" dirty="0">
                <a:solidFill>
                  <a:prstClr val="black"/>
                </a:solidFill>
              </a:rPr>
              <a:t>D08 </a:t>
            </a:r>
            <a:r>
              <a:rPr lang="en-US" sz="1600" dirty="0">
                <a:solidFill>
                  <a:prstClr val="black"/>
                </a:solidFill>
              </a:rPr>
              <a:t>1 × Chemistry,</a:t>
            </a:r>
          </a:p>
          <a:p>
            <a:pPr defTabSz="913740"/>
            <a:r>
              <a:rPr lang="en-US" sz="1600" dirty="0">
                <a:solidFill>
                  <a:prstClr val="black"/>
                </a:solidFill>
              </a:rPr>
              <a:t>        1 x Radioactive Mat. L.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13913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ESS Neutron Instruments 1-15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5435" y="2066430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9146" y="5620069"/>
            <a:ext cx="56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93444" y="4944670"/>
            <a:ext cx="56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62298" y="2129995"/>
            <a:ext cx="56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12103" y="1502936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E03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3140968"/>
            <a:ext cx="205697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on deferral</a:t>
            </a:r>
          </a:p>
          <a:p>
            <a:r>
              <a:rPr lang="en-US" dirty="0"/>
              <a:t>of D07 (only) to early</a:t>
            </a:r>
          </a:p>
          <a:p>
            <a:r>
              <a:rPr lang="en-US" dirty="0"/>
              <a:t>Initial Operations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616484" y="4581128"/>
            <a:ext cx="1163428" cy="66703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09128" y="5013176"/>
            <a:ext cx="59066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059"/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ANNI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7715" y="4221088"/>
            <a:ext cx="154321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14"/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TEST-BEAMLINE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3AEBB9C-8F71-ED47-9A28-C5C632C990E1}"/>
              </a:ext>
            </a:extLst>
          </p:cNvPr>
          <p:cNvSpPr txBox="1">
            <a:spLocks/>
          </p:cNvSpPr>
          <p:nvPr/>
        </p:nvSpPr>
        <p:spPr>
          <a:xfrm>
            <a:off x="832048" y="659735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06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48" y="86908"/>
            <a:ext cx="7492754" cy="1246177"/>
          </a:xfrm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2800" dirty="0"/>
              <a:t>Baseline schedule for Neutron Beam Instruments </a:t>
            </a:r>
            <a:br>
              <a:rPr lang="en-US" dirty="0"/>
            </a:br>
            <a:r>
              <a:rPr lang="en-US" b="0" dirty="0">
                <a:solidFill>
                  <a:srgbClr val="FFFF00"/>
                </a:solidFill>
              </a:rPr>
              <a:t>(NSS MS V4.2) </a:t>
            </a:r>
            <a:endParaRPr lang="en-GB" sz="1800" b="0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8A9B1-FD0A-6E48-9A5B-DA75C9EA9C8E}"/>
              </a:ext>
            </a:extLst>
          </p:cNvPr>
          <p:cNvSpPr>
            <a:spLocks noChangeAspect="1"/>
          </p:cNvSpPr>
          <p:nvPr/>
        </p:nvSpPr>
        <p:spPr>
          <a:xfrm>
            <a:off x="981360" y="1970838"/>
            <a:ext cx="8265510" cy="4867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sz="965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A6F4BA-6ECA-2146-A556-F7109217F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25" y="2008534"/>
            <a:ext cx="5472225" cy="41817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6E622D-5D66-B543-BEA7-1B3BE7EEC871}"/>
              </a:ext>
            </a:extLst>
          </p:cNvPr>
          <p:cNvGrpSpPr>
            <a:grpSpLocks noChangeAspect="1"/>
          </p:cNvGrpSpPr>
          <p:nvPr/>
        </p:nvGrpSpPr>
        <p:grpSpPr>
          <a:xfrm>
            <a:off x="3341444" y="6111457"/>
            <a:ext cx="4901054" cy="261610"/>
            <a:chOff x="3262577" y="6392361"/>
            <a:chExt cx="5502906" cy="2882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08FD0C-0337-3441-A680-CB4DA4A49BAB}"/>
                </a:ext>
              </a:extLst>
            </p:cNvPr>
            <p:cNvSpPr txBox="1"/>
            <p:nvPr/>
          </p:nvSpPr>
          <p:spPr>
            <a:xfrm>
              <a:off x="3262577" y="6392361"/>
              <a:ext cx="5502906" cy="28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14"/>
              <a:r>
                <a:rPr lang="en-US" sz="1100" dirty="0">
                  <a:solidFill>
                    <a:prstClr val="black"/>
                  </a:solidFill>
                </a:rPr>
                <a:t>2016    2017      2018     2019     2020     2021     2022     2023    2024      2025    2026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542E71-2219-6143-B227-7973E4CC3D8D}"/>
                </a:ext>
              </a:extLst>
            </p:cNvPr>
            <p:cNvGrpSpPr/>
            <p:nvPr/>
          </p:nvGrpSpPr>
          <p:grpSpPr>
            <a:xfrm>
              <a:off x="3283200" y="6395772"/>
              <a:ext cx="4924277" cy="192228"/>
              <a:chOff x="3283200" y="6395772"/>
              <a:chExt cx="4924277" cy="19222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1CCDF6B-8D06-3D49-A37D-16EBE2846F20}"/>
                  </a:ext>
                </a:extLst>
              </p:cNvPr>
              <p:cNvCxnSpPr/>
              <p:nvPr/>
            </p:nvCxnSpPr>
            <p:spPr>
              <a:xfrm>
                <a:off x="3283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357ACDC-F14F-A844-B039-3D347069F387}"/>
                  </a:ext>
                </a:extLst>
              </p:cNvPr>
              <p:cNvCxnSpPr/>
              <p:nvPr/>
            </p:nvCxnSpPr>
            <p:spPr>
              <a:xfrm>
                <a:off x="3776295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924CF92-1EB8-9A4C-A14D-BA3D8AD938FD}"/>
                  </a:ext>
                </a:extLst>
              </p:cNvPr>
              <p:cNvCxnSpPr/>
              <p:nvPr/>
            </p:nvCxnSpPr>
            <p:spPr>
              <a:xfrm>
                <a:off x="4271469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DEEAF54-F6BD-A742-9A3E-5892B50EA5FD}"/>
                  </a:ext>
                </a:extLst>
              </p:cNvPr>
              <p:cNvCxnSpPr/>
              <p:nvPr/>
            </p:nvCxnSpPr>
            <p:spPr>
              <a:xfrm>
                <a:off x="4766708" y="63957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5E32E66-0618-2C4D-B1B4-6D2B285D457E}"/>
                  </a:ext>
                </a:extLst>
              </p:cNvPr>
              <p:cNvCxnSpPr/>
              <p:nvPr/>
            </p:nvCxnSpPr>
            <p:spPr>
              <a:xfrm>
                <a:off x="5247242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C370725-56C8-E749-B82A-A41A9A93E552}"/>
                  </a:ext>
                </a:extLst>
              </p:cNvPr>
              <p:cNvCxnSpPr/>
              <p:nvPr/>
            </p:nvCxnSpPr>
            <p:spPr>
              <a:xfrm>
                <a:off x="5749752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7ACB53A-04AA-2C46-9794-8A9763C41C26}"/>
                  </a:ext>
                </a:extLst>
              </p:cNvPr>
              <p:cNvCxnSpPr/>
              <p:nvPr/>
            </p:nvCxnSpPr>
            <p:spPr>
              <a:xfrm>
                <a:off x="6233954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E85D66-918F-114F-BFD8-6292B3C03E4B}"/>
                  </a:ext>
                </a:extLst>
              </p:cNvPr>
              <p:cNvCxnSpPr/>
              <p:nvPr/>
            </p:nvCxnSpPr>
            <p:spPr>
              <a:xfrm>
                <a:off x="6729194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EE520F5-3A5F-4C46-8DF0-63FD83ABA736}"/>
                  </a:ext>
                </a:extLst>
              </p:cNvPr>
              <p:cNvCxnSpPr/>
              <p:nvPr/>
            </p:nvCxnSpPr>
            <p:spPr>
              <a:xfrm>
                <a:off x="7231737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C8B9271-3B51-F047-9AAF-994F985FBC77}"/>
                  </a:ext>
                </a:extLst>
              </p:cNvPr>
              <p:cNvCxnSpPr/>
              <p:nvPr/>
            </p:nvCxnSpPr>
            <p:spPr>
              <a:xfrm>
                <a:off x="7712237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88F9E7B-D7C1-4A49-8CB2-DC530FDEDDC0}"/>
                  </a:ext>
                </a:extLst>
              </p:cNvPr>
              <p:cNvCxnSpPr/>
              <p:nvPr/>
            </p:nvCxnSpPr>
            <p:spPr>
              <a:xfrm>
                <a:off x="8207477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CE4ED41-6CED-F440-A46E-2BB8495491F7}"/>
              </a:ext>
            </a:extLst>
          </p:cNvPr>
          <p:cNvSpPr txBox="1">
            <a:spLocks noChangeAspect="1"/>
          </p:cNvSpPr>
          <p:nvPr/>
        </p:nvSpPr>
        <p:spPr>
          <a:xfrm>
            <a:off x="-135400" y="6584820"/>
            <a:ext cx="2233519" cy="279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</a:rPr>
              <a:t>* NBI = Neutron Beam Instrument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F858A2-425B-B04E-859B-A22A27D89932}"/>
              </a:ext>
            </a:extLst>
          </p:cNvPr>
          <p:cNvGrpSpPr>
            <a:grpSpLocks noChangeAspect="1"/>
          </p:cNvGrpSpPr>
          <p:nvPr/>
        </p:nvGrpSpPr>
        <p:grpSpPr>
          <a:xfrm>
            <a:off x="2644931" y="1552909"/>
            <a:ext cx="4882456" cy="4637385"/>
            <a:chOff x="2195736" y="1342128"/>
            <a:chExt cx="5380112" cy="511005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E3938D-254E-3E44-9260-E739A1941686}"/>
                </a:ext>
              </a:extLst>
            </p:cNvPr>
            <p:cNvGrpSpPr/>
            <p:nvPr/>
          </p:nvGrpSpPr>
          <p:grpSpPr>
            <a:xfrm>
              <a:off x="2195736" y="1424857"/>
              <a:ext cx="5020821" cy="5027328"/>
              <a:chOff x="1914987" y="1795947"/>
              <a:chExt cx="5020821" cy="502732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5FCEDA-C349-9647-A007-5C34006DC29C}"/>
                  </a:ext>
                </a:extLst>
              </p:cNvPr>
              <p:cNvSpPr txBox="1"/>
              <p:nvPr/>
            </p:nvSpPr>
            <p:spPr>
              <a:xfrm>
                <a:off x="1914987" y="3392902"/>
                <a:ext cx="792088" cy="56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West sector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BD6D10A-8A86-9A46-ACE9-628ADC0FEFF3}"/>
                  </a:ext>
                </a:extLst>
              </p:cNvPr>
              <p:cNvSpPr txBox="1"/>
              <p:nvPr/>
            </p:nvSpPr>
            <p:spPr>
              <a:xfrm>
                <a:off x="1914987" y="4996084"/>
                <a:ext cx="792088" cy="56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North sector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8AE677-6309-4749-923F-3208040CD815}"/>
                  </a:ext>
                </a:extLst>
              </p:cNvPr>
              <p:cNvSpPr txBox="1"/>
              <p:nvPr/>
            </p:nvSpPr>
            <p:spPr>
              <a:xfrm>
                <a:off x="1986995" y="5600290"/>
                <a:ext cx="720080" cy="1222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East and South sectors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A70E1A9-FD4D-BD4F-87F8-3D68614BCB69}"/>
                  </a:ext>
                </a:extLst>
              </p:cNvPr>
              <p:cNvGrpSpPr/>
              <p:nvPr/>
            </p:nvGrpSpPr>
            <p:grpSpPr>
              <a:xfrm>
                <a:off x="4080631" y="1795947"/>
                <a:ext cx="2855177" cy="506209"/>
                <a:chOff x="4080631" y="1795947"/>
                <a:chExt cx="2855177" cy="50620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0538161-3E7A-104C-9A79-2084460CE57E}"/>
                    </a:ext>
                  </a:extLst>
                </p:cNvPr>
                <p:cNvSpPr txBox="1"/>
                <p:nvPr/>
              </p:nvSpPr>
              <p:spPr>
                <a:xfrm>
                  <a:off x="4080631" y="1795947"/>
                  <a:ext cx="788264" cy="496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14"/>
                  <a:r>
                    <a:rPr lang="en-US" sz="911" dirty="0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</a:rPr>
                    <a:t>Current  date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32B545-BA99-444D-89E4-C913C61E5166}"/>
                    </a:ext>
                  </a:extLst>
                </p:cNvPr>
                <p:cNvSpPr txBox="1"/>
                <p:nvPr/>
              </p:nvSpPr>
              <p:spPr>
                <a:xfrm>
                  <a:off x="6213064" y="1805269"/>
                  <a:ext cx="722744" cy="496887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/>
                  <a:r>
                    <a:rPr lang="en-US" sz="911" dirty="0">
                      <a:solidFill>
                        <a:srgbClr val="00C43E"/>
                      </a:solidFill>
                    </a:rPr>
                    <a:t>SOUP</a:t>
                  </a:r>
                </a:p>
                <a:p>
                  <a:pPr algn="ctr" defTabSz="685814"/>
                  <a:r>
                    <a:rPr lang="en-US" sz="911" dirty="0">
                      <a:solidFill>
                        <a:srgbClr val="00C43E"/>
                      </a:solidFill>
                    </a:rPr>
                    <a:t>(3NBI*)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1CC424B-874A-0540-A17D-A46BBE0E1568}"/>
                    </a:ext>
                  </a:extLst>
                </p:cNvPr>
                <p:cNvSpPr txBox="1"/>
                <p:nvPr/>
              </p:nvSpPr>
              <p:spPr>
                <a:xfrm>
                  <a:off x="5424580" y="1801407"/>
                  <a:ext cx="847867" cy="358296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>
                    <a:lnSpc>
                      <a:spcPts val="930"/>
                    </a:lnSpc>
                  </a:pPr>
                  <a:r>
                    <a:rPr lang="en-US" sz="911" b="1" dirty="0">
                      <a:solidFill>
                        <a:srgbClr val="FF0000"/>
                      </a:solidFill>
                    </a:rPr>
                    <a:t>BOT </a:t>
                  </a:r>
                </a:p>
                <a:p>
                  <a:pPr algn="ctr" defTabSz="685814">
                    <a:lnSpc>
                      <a:spcPts val="930"/>
                    </a:lnSpc>
                  </a:pPr>
                  <a:r>
                    <a:rPr lang="en-US" sz="911" b="1" dirty="0">
                      <a:solidFill>
                        <a:srgbClr val="FF0000"/>
                      </a:solidFill>
                    </a:rPr>
                    <a:t>&amp; HC</a:t>
                  </a: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2C6885-3AEB-E940-B42B-071295267AFC}"/>
                </a:ext>
              </a:extLst>
            </p:cNvPr>
            <p:cNvSpPr txBox="1"/>
            <p:nvPr/>
          </p:nvSpPr>
          <p:spPr>
            <a:xfrm>
              <a:off x="7083614" y="1342128"/>
              <a:ext cx="492234" cy="563197"/>
            </a:xfrm>
            <a:prstGeom prst="rect">
              <a:avLst/>
            </a:prstGeom>
            <a:noFill/>
          </p:spPr>
          <p:txBody>
            <a:bodyPr wrap="square" lIns="19286" rIns="19286" rtlCol="0">
              <a:spAutoFit/>
            </a:bodyPr>
            <a:lstStyle/>
            <a:p>
              <a:pPr algn="ctr" defTabSz="685814">
                <a:lnSpc>
                  <a:spcPts val="1050"/>
                </a:lnSpc>
              </a:pPr>
              <a:r>
                <a:rPr lang="en-US" sz="911" dirty="0">
                  <a:solidFill>
                    <a:srgbClr val="008000"/>
                  </a:solidFill>
                </a:rPr>
                <a:t>8NBI*  in User Program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85303-C9EB-7348-8576-5F2A0DC5AD8A}"/>
              </a:ext>
            </a:extLst>
          </p:cNvPr>
          <p:cNvGrpSpPr>
            <a:grpSpLocks noChangeAspect="1"/>
          </p:cNvGrpSpPr>
          <p:nvPr/>
        </p:nvGrpSpPr>
        <p:grpSpPr>
          <a:xfrm>
            <a:off x="6876497" y="3012953"/>
            <a:ext cx="408375" cy="3057912"/>
            <a:chOff x="6948000" y="3157200"/>
            <a:chExt cx="457200" cy="334154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B6E9AD-8024-064B-9BB1-1E9FE846027D}"/>
                </a:ext>
              </a:extLst>
            </p:cNvPr>
            <p:cNvSpPr/>
            <p:nvPr/>
          </p:nvSpPr>
          <p:spPr>
            <a:xfrm>
              <a:off x="6948000" y="31572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B3A5A1-D744-3C42-B5D5-17758304DF58}"/>
                </a:ext>
              </a:extLst>
            </p:cNvPr>
            <p:cNvSpPr/>
            <p:nvPr/>
          </p:nvSpPr>
          <p:spPr>
            <a:xfrm>
              <a:off x="6948000" y="33840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C41AD0-08A3-E94F-850B-A972834285F6}"/>
                </a:ext>
              </a:extLst>
            </p:cNvPr>
            <p:cNvSpPr/>
            <p:nvPr/>
          </p:nvSpPr>
          <p:spPr>
            <a:xfrm>
              <a:off x="6948000" y="36216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5CB1BD-AEEA-1D42-BA1E-256122F33E2A}"/>
                </a:ext>
              </a:extLst>
            </p:cNvPr>
            <p:cNvSpPr/>
            <p:nvPr/>
          </p:nvSpPr>
          <p:spPr>
            <a:xfrm>
              <a:off x="6948000" y="40320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5E19DA-DED1-B247-AD1B-4BB936C942AE}"/>
                </a:ext>
              </a:extLst>
            </p:cNvPr>
            <p:cNvSpPr/>
            <p:nvPr/>
          </p:nvSpPr>
          <p:spPr>
            <a:xfrm>
              <a:off x="6948000" y="48456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3A1146-B1FA-BA40-B356-A418FB949A9C}"/>
                </a:ext>
              </a:extLst>
            </p:cNvPr>
            <p:cNvSpPr/>
            <p:nvPr/>
          </p:nvSpPr>
          <p:spPr>
            <a:xfrm>
              <a:off x="6948000" y="5435328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A76A4FE-11E8-EC40-863E-2B7470DD81BF}"/>
                </a:ext>
              </a:extLst>
            </p:cNvPr>
            <p:cNvSpPr/>
            <p:nvPr/>
          </p:nvSpPr>
          <p:spPr>
            <a:xfrm>
              <a:off x="6948000" y="6149214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83D2BF-E918-CA46-87F3-7528077D0F13}"/>
                </a:ext>
              </a:extLst>
            </p:cNvPr>
            <p:cNvSpPr/>
            <p:nvPr/>
          </p:nvSpPr>
          <p:spPr>
            <a:xfrm>
              <a:off x="6948000" y="6390743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31FE14B-0CEF-7F43-BD9C-C4862AC44ADB}"/>
              </a:ext>
            </a:extLst>
          </p:cNvPr>
          <p:cNvSpPr txBox="1">
            <a:spLocks noChangeAspect="1"/>
          </p:cNvSpPr>
          <p:nvPr/>
        </p:nvSpPr>
        <p:spPr>
          <a:xfrm>
            <a:off x="5657751" y="2139487"/>
            <a:ext cx="655898" cy="281325"/>
          </a:xfrm>
          <a:prstGeom prst="rect">
            <a:avLst/>
          </a:prstGeom>
          <a:noFill/>
        </p:spPr>
        <p:txBody>
          <a:bodyPr wrap="square" lIns="19286" rIns="19286" rtlCol="0">
            <a:spAutoFit/>
          </a:bodyPr>
          <a:lstStyle/>
          <a:p>
            <a:pPr algn="ctr" defTabSz="685814"/>
            <a:r>
              <a:rPr lang="en-US" sz="911" b="1" dirty="0">
                <a:solidFill>
                  <a:srgbClr val="0432FF"/>
                </a:solidFill>
              </a:rPr>
              <a:t>FS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32CBC8-55DA-9245-8F3E-6FD114C36979}"/>
              </a:ext>
            </a:extLst>
          </p:cNvPr>
          <p:cNvSpPr txBox="1">
            <a:spLocks noChangeAspect="1"/>
          </p:cNvSpPr>
          <p:nvPr/>
        </p:nvSpPr>
        <p:spPr>
          <a:xfrm>
            <a:off x="192033" y="3212421"/>
            <a:ext cx="2412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First 3 NBI selected for SOUP: DREAM, LOKI &amp; ODIN </a:t>
            </a:r>
            <a:r>
              <a:rPr lang="en-US" sz="1200" dirty="0">
                <a:solidFill>
                  <a:srgbClr val="002060"/>
                </a:solidFill>
              </a:rPr>
              <a:t>(best chance for early impact, as agreed by NSS, SAC and ESS Council)</a:t>
            </a:r>
          </a:p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Back-up instruments: </a:t>
            </a:r>
            <a:r>
              <a:rPr lang="en-US" sz="1200" dirty="0">
                <a:solidFill>
                  <a:srgbClr val="002060"/>
                </a:solidFill>
              </a:rPr>
              <a:t>(for risk of late access to D01 &amp; D03) BEER, CSPEC, MAGIC or BIFROST, ESTIA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71276E-F9E3-1B43-AA1A-DA8D7DADD1D0}"/>
              </a:ext>
            </a:extLst>
          </p:cNvPr>
          <p:cNvGrpSpPr>
            <a:grpSpLocks noChangeAspect="1"/>
          </p:cNvGrpSpPr>
          <p:nvPr/>
        </p:nvGrpSpPr>
        <p:grpSpPr>
          <a:xfrm>
            <a:off x="57126" y="1541161"/>
            <a:ext cx="2713741" cy="1543457"/>
            <a:chOff x="35092" y="3186166"/>
            <a:chExt cx="2015959" cy="14015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234B73-F364-4145-A171-912D022CC9E4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6121"/>
            <a:stretch/>
          </p:blipFill>
          <p:spPr>
            <a:xfrm>
              <a:off x="1682025" y="3186166"/>
              <a:ext cx="364045" cy="1364612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579BA5-16C8-AB44-A879-4576F7BA3E58}"/>
                </a:ext>
              </a:extLst>
            </p:cNvPr>
            <p:cNvGrpSpPr/>
            <p:nvPr/>
          </p:nvGrpSpPr>
          <p:grpSpPr>
            <a:xfrm>
              <a:off x="35092" y="3212979"/>
              <a:ext cx="2015959" cy="1374699"/>
              <a:chOff x="60116" y="4869160"/>
              <a:chExt cx="2015959" cy="162000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F78E9F-8B4C-EC4E-A04F-28B98EA395DF}"/>
                  </a:ext>
                </a:extLst>
              </p:cNvPr>
              <p:cNvSpPr txBox="1"/>
              <p:nvPr/>
            </p:nvSpPr>
            <p:spPr>
              <a:xfrm>
                <a:off x="121884" y="4869161"/>
                <a:ext cx="1629587" cy="1589069"/>
              </a:xfrm>
              <a:prstGeom prst="rect">
                <a:avLst/>
              </a:prstGeom>
              <a:noFill/>
            </p:spPr>
            <p:txBody>
              <a:bodyPr wrap="square" lIns="27000" rIns="27000" rtlCol="0">
                <a:spAutoFit/>
              </a:bodyPr>
              <a:lstStyle/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Preliminary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Detailed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Manufacturing &amp; Procurement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Installation &amp; Integration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Hot Commission/Early science 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Operation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B54D60F-B02D-0045-9E34-2A5B14137A74}"/>
                  </a:ext>
                </a:extLst>
              </p:cNvPr>
              <p:cNvSpPr/>
              <p:nvPr/>
            </p:nvSpPr>
            <p:spPr>
              <a:xfrm>
                <a:off x="60116" y="4869160"/>
                <a:ext cx="2015959" cy="16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14"/>
                <a:endParaRPr lang="en-US" sz="96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84F578-DF54-6648-99A6-C48CB2318D78}"/>
              </a:ext>
            </a:extLst>
          </p:cNvPr>
          <p:cNvGrpSpPr/>
          <p:nvPr/>
        </p:nvGrpSpPr>
        <p:grpSpPr>
          <a:xfrm>
            <a:off x="295987" y="1663346"/>
            <a:ext cx="6401274" cy="4841851"/>
            <a:chOff x="295987" y="1663346"/>
            <a:chExt cx="6401274" cy="48418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2087A32-8340-4841-8366-A49AF6A21E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987" y="1904795"/>
              <a:ext cx="6216345" cy="4600402"/>
              <a:chOff x="-973074" y="1500794"/>
              <a:chExt cx="6849972" cy="5069315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4E9F70D-4F54-7C47-87E4-23395717D0B3}"/>
                  </a:ext>
                </a:extLst>
              </p:cNvPr>
              <p:cNvSpPr/>
              <p:nvPr/>
            </p:nvSpPr>
            <p:spPr>
              <a:xfrm>
                <a:off x="-973074" y="4944292"/>
                <a:ext cx="2249131" cy="1625817"/>
              </a:xfrm>
              <a:prstGeom prst="rect">
                <a:avLst/>
              </a:prstGeom>
              <a:ln>
                <a:solidFill>
                  <a:srgbClr val="0432FF"/>
                </a:solidFill>
              </a:ln>
            </p:spPr>
            <p:txBody>
              <a:bodyPr wrap="square" tIns="27000" bIns="27000">
                <a:spAutoFit/>
              </a:bodyPr>
              <a:lstStyle/>
              <a:p>
                <a:r>
                  <a:rPr lang="en-US" sz="1200" i="1" dirty="0">
                    <a:solidFill>
                      <a:srgbClr val="0432FF"/>
                    </a:solidFill>
                  </a:rPr>
                  <a:t>March 2023: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b="1" i="1" dirty="0">
                    <a:solidFill>
                      <a:srgbClr val="0432FF"/>
                    </a:solidFill>
                  </a:rPr>
                  <a:t>First Science (FS) </a:t>
                </a:r>
                <a:r>
                  <a:rPr lang="en-US" sz="1200" i="1" dirty="0">
                    <a:solidFill>
                      <a:srgbClr val="0432FF"/>
                    </a:solidFill>
                  </a:rPr>
                  <a:t>with expert teams on some of instruments above 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i="1" dirty="0">
                    <a:solidFill>
                      <a:srgbClr val="0432FF"/>
                    </a:solidFill>
                  </a:rPr>
                  <a:t>Review progress of first 3 NBI for SOUP, implement backup plan if needed. 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2990729-8812-C347-951F-C59657E2B54D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 flipV="1">
                <a:off x="1276057" y="1500794"/>
                <a:ext cx="4600841" cy="4256407"/>
              </a:xfrm>
              <a:prstGeom prst="straightConnector1">
                <a:avLst/>
              </a:prstGeom>
              <a:ln w="22225">
                <a:solidFill>
                  <a:srgbClr val="0432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019DD0-6C23-D249-BB00-C84ED2CFC736}"/>
                </a:ext>
              </a:extLst>
            </p:cNvPr>
            <p:cNvSpPr txBox="1"/>
            <p:nvPr/>
          </p:nvSpPr>
          <p:spPr>
            <a:xfrm>
              <a:off x="6349089" y="1663346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FS</a:t>
              </a:r>
            </a:p>
          </p:txBody>
        </p: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9E88ABF9-CA17-9946-AE11-A39254FFC1F7}"/>
              </a:ext>
            </a:extLst>
          </p:cNvPr>
          <p:cNvSpPr txBox="1">
            <a:spLocks/>
          </p:cNvSpPr>
          <p:nvPr/>
        </p:nvSpPr>
        <p:spPr>
          <a:xfrm>
            <a:off x="1192088" y="659735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32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B8CD09-F5C0-C046-BCFF-17C1B69B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00" y="2261250"/>
            <a:ext cx="4455000" cy="3611172"/>
          </a:xfrm>
          <a:prstGeom prst="rect">
            <a:avLst/>
          </a:prstGeom>
        </p:spPr>
      </p:pic>
      <p:sp>
        <p:nvSpPr>
          <p:cNvPr id="45" name="Rubrik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344816" cy="857250"/>
          </a:xfrm>
        </p:spPr>
        <p:txBody>
          <a:bodyPr>
            <a:normAutofit/>
          </a:bodyPr>
          <a:lstStyle/>
          <a:p>
            <a:r>
              <a:rPr lang="sv-SE" sz="2700" dirty="0"/>
              <a:t>NSS Schedule </a:t>
            </a:r>
            <a:r>
              <a:rPr lang="sv-SE" sz="2700" dirty="0" err="1"/>
              <a:t>detail</a:t>
            </a:r>
            <a:r>
              <a:rPr lang="sv-SE" sz="2700" dirty="0"/>
              <a:t> (Bunker, &amp; </a:t>
            </a:r>
            <a:r>
              <a:rPr lang="sv-SE" sz="2700" dirty="0" err="1"/>
              <a:t>first</a:t>
            </a:r>
            <a:r>
              <a:rPr lang="sv-SE" sz="2700" dirty="0"/>
              <a:t> instruments)</a:t>
            </a:r>
            <a:endParaRPr lang="en-US" sz="1650" dirty="0">
              <a:solidFill>
                <a:srgbClr val="FFFF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7CB1B4-C049-9C43-A881-38C888E6AA35}"/>
              </a:ext>
            </a:extLst>
          </p:cNvPr>
          <p:cNvGrpSpPr/>
          <p:nvPr/>
        </p:nvGrpSpPr>
        <p:grpSpPr>
          <a:xfrm>
            <a:off x="34130" y="1964249"/>
            <a:ext cx="2261761" cy="1278594"/>
            <a:chOff x="18008" y="3186166"/>
            <a:chExt cx="2033043" cy="1404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152FC8-72AC-2347-9A90-69FEDE0C580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6121"/>
            <a:stretch/>
          </p:blipFill>
          <p:spPr>
            <a:xfrm>
              <a:off x="1682025" y="3186166"/>
              <a:ext cx="364045" cy="136461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FA27EA-9341-FB4B-B0DB-F4F074B3CF7D}"/>
                </a:ext>
              </a:extLst>
            </p:cNvPr>
            <p:cNvGrpSpPr/>
            <p:nvPr/>
          </p:nvGrpSpPr>
          <p:grpSpPr>
            <a:xfrm>
              <a:off x="18008" y="3212979"/>
              <a:ext cx="2033043" cy="1378006"/>
              <a:chOff x="43032" y="4869160"/>
              <a:chExt cx="2033043" cy="162389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7C13A3-42CC-2C41-8D5C-8A4BA1C7B57A}"/>
                  </a:ext>
                </a:extLst>
              </p:cNvPr>
              <p:cNvSpPr txBox="1"/>
              <p:nvPr/>
            </p:nvSpPr>
            <p:spPr>
              <a:xfrm>
                <a:off x="43032" y="4869161"/>
                <a:ext cx="1708439" cy="1623896"/>
              </a:xfrm>
              <a:prstGeom prst="rect">
                <a:avLst/>
              </a:prstGeom>
              <a:noFill/>
            </p:spPr>
            <p:txBody>
              <a:bodyPr wrap="square" lIns="27000" rIns="27000" rtlCol="0">
                <a:spAutoFit/>
              </a:bodyPr>
              <a:lstStyle/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Preliminary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Detailed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Manufacturing &amp; Procurement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Installation &amp; Integration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Hot Commission/Early science 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050" dirty="0">
                    <a:solidFill>
                      <a:prstClr val="black"/>
                    </a:solidFill>
                  </a:rPr>
                  <a:t>Operation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3F4A914-CD13-B545-A99C-452F00BD2ED7}"/>
                  </a:ext>
                </a:extLst>
              </p:cNvPr>
              <p:cNvSpPr/>
              <p:nvPr/>
            </p:nvSpPr>
            <p:spPr>
              <a:xfrm>
                <a:off x="60116" y="4869160"/>
                <a:ext cx="2015959" cy="16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14"/>
                <a:endParaRPr lang="en-US" sz="96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224608-BB21-4246-92BF-003363A36B45}"/>
              </a:ext>
            </a:extLst>
          </p:cNvPr>
          <p:cNvGrpSpPr/>
          <p:nvPr/>
        </p:nvGrpSpPr>
        <p:grpSpPr>
          <a:xfrm>
            <a:off x="2427434" y="2134162"/>
            <a:ext cx="2052481" cy="3424156"/>
            <a:chOff x="2170488" y="1662460"/>
            <a:chExt cx="2736641" cy="45655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84552F-2504-BB49-821A-AB8657B2CF84}"/>
                </a:ext>
              </a:extLst>
            </p:cNvPr>
            <p:cNvGrpSpPr/>
            <p:nvPr/>
          </p:nvGrpSpPr>
          <p:grpSpPr>
            <a:xfrm>
              <a:off x="2170488" y="1662460"/>
              <a:ext cx="2736641" cy="4565542"/>
              <a:chOff x="3585182" y="1725252"/>
              <a:chExt cx="2736641" cy="456554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B529321-216D-CA4E-BE67-E673BE00280B}"/>
                  </a:ext>
                </a:extLst>
              </p:cNvPr>
              <p:cNvGrpSpPr/>
              <p:nvPr/>
            </p:nvGrpSpPr>
            <p:grpSpPr>
              <a:xfrm>
                <a:off x="3996331" y="1725252"/>
                <a:ext cx="2184272" cy="954109"/>
                <a:chOff x="862464" y="2060955"/>
                <a:chExt cx="2184272" cy="954109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4894BF4-E58B-6144-A16C-A9388F6070A2}"/>
                    </a:ext>
                  </a:extLst>
                </p:cNvPr>
                <p:cNvSpPr txBox="1"/>
                <p:nvPr/>
              </p:nvSpPr>
              <p:spPr>
                <a:xfrm>
                  <a:off x="862464" y="2060955"/>
                  <a:ext cx="2016224" cy="954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/>
                    <a:t>Bunker Installation: </a:t>
                  </a:r>
                </a:p>
                <a:p>
                  <a:r>
                    <a:rPr lang="en-US" sz="1350" b="1" dirty="0"/>
                    <a:t>CP for BOT</a:t>
                  </a:r>
                  <a:endParaRPr lang="en-US" sz="1350" dirty="0"/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875F345-7E3C-2141-93A9-93FFC59619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86736" y="2520163"/>
                  <a:ext cx="360000" cy="0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E4B476A-22DC-BD40-B5D4-80AD72587B90}"/>
                  </a:ext>
                </a:extLst>
              </p:cNvPr>
              <p:cNvGrpSpPr/>
              <p:nvPr/>
            </p:nvGrpSpPr>
            <p:grpSpPr>
              <a:xfrm>
                <a:off x="3585182" y="2824933"/>
                <a:ext cx="2736641" cy="677108"/>
                <a:chOff x="2392126" y="2784402"/>
                <a:chExt cx="2736641" cy="677108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2771FC-04F5-1747-BC0C-26B601D03D89}"/>
                    </a:ext>
                  </a:extLst>
                </p:cNvPr>
                <p:cNvSpPr txBox="1"/>
                <p:nvPr/>
              </p:nvSpPr>
              <p:spPr>
                <a:xfrm>
                  <a:off x="2392126" y="2784402"/>
                  <a:ext cx="2736641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Test Beamline Installation: </a:t>
                  </a:r>
                </a:p>
                <a:p>
                  <a:r>
                    <a:rPr lang="en-US" sz="135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116 days float for BOT</a:t>
                  </a:r>
                  <a:endParaRPr lang="en-US" sz="13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6FC3FB13-BD18-4C48-9FC6-653B48CF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7547" y="2836849"/>
                  <a:ext cx="360000" cy="0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C46ED5-ABF5-0246-BC81-8817B7E160A5}"/>
                  </a:ext>
                </a:extLst>
              </p:cNvPr>
              <p:cNvSpPr txBox="1"/>
              <p:nvPr/>
            </p:nvSpPr>
            <p:spPr>
              <a:xfrm>
                <a:off x="4068339" y="5059687"/>
                <a:ext cx="1935713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Instrument 1-3 Commissioning:</a:t>
                </a:r>
              </a:p>
              <a:p>
                <a:r>
                  <a:rPr lang="en-US" sz="1350" b="1" dirty="0"/>
                  <a:t>CP for First Science &amp; SOUP</a:t>
                </a:r>
                <a:endParaRPr lang="en-US" sz="1350" dirty="0"/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99353-7CAE-CE46-B2BA-991B61EC7C48}"/>
                </a:ext>
              </a:extLst>
            </p:cNvPr>
            <p:cNvCxnSpPr>
              <a:cxnSpLocks/>
            </p:cNvCxnSpPr>
            <p:nvPr/>
          </p:nvCxnSpPr>
          <p:spPr>
            <a:xfrm>
              <a:off x="4405908" y="4927911"/>
              <a:ext cx="360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935D6E7-9ECE-F34D-94CE-06E57A901298}"/>
                </a:ext>
              </a:extLst>
            </p:cNvPr>
            <p:cNvCxnSpPr>
              <a:cxnSpLocks/>
            </p:cNvCxnSpPr>
            <p:nvPr/>
          </p:nvCxnSpPr>
          <p:spPr>
            <a:xfrm>
              <a:off x="4405909" y="5791911"/>
              <a:ext cx="360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81B2CA-296C-0747-9E1D-919FBD6A66A7}"/>
                </a:ext>
              </a:extLst>
            </p:cNvPr>
            <p:cNvCxnSpPr>
              <a:cxnSpLocks/>
            </p:cNvCxnSpPr>
            <p:nvPr/>
          </p:nvCxnSpPr>
          <p:spPr>
            <a:xfrm>
              <a:off x="4405909" y="6197223"/>
              <a:ext cx="360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D7D384-ED8A-1947-88DA-D4C6959EDDC1}"/>
              </a:ext>
            </a:extLst>
          </p:cNvPr>
          <p:cNvGrpSpPr/>
          <p:nvPr/>
        </p:nvGrpSpPr>
        <p:grpSpPr>
          <a:xfrm>
            <a:off x="4617000" y="1916519"/>
            <a:ext cx="3875104" cy="444333"/>
            <a:chOff x="6473811" y="1412360"/>
            <a:chExt cx="5166805" cy="5924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776CEE-E7F4-D549-A8EB-76EADD965C19}"/>
                </a:ext>
              </a:extLst>
            </p:cNvPr>
            <p:cNvGrpSpPr/>
            <p:nvPr/>
          </p:nvGrpSpPr>
          <p:grpSpPr>
            <a:xfrm>
              <a:off x="6473811" y="1412360"/>
              <a:ext cx="5166805" cy="592444"/>
              <a:chOff x="2652838" y="1893905"/>
              <a:chExt cx="5166805" cy="59244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5B47C0C-4929-384A-A63E-29F045CB346F}"/>
                  </a:ext>
                </a:extLst>
              </p:cNvPr>
              <p:cNvSpPr txBox="1"/>
              <p:nvPr/>
            </p:nvSpPr>
            <p:spPr>
              <a:xfrm>
                <a:off x="2652838" y="1932352"/>
                <a:ext cx="84632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50" b="1" dirty="0">
                    <a:solidFill>
                      <a:srgbClr val="0070C0"/>
                    </a:solidFill>
                  </a:rPr>
                  <a:t>Current  date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13E033E-8402-4B4A-9F25-9C9860A93F3A}"/>
                  </a:ext>
                </a:extLst>
              </p:cNvPr>
              <p:cNvSpPr txBox="1"/>
              <p:nvPr/>
            </p:nvSpPr>
            <p:spPr>
              <a:xfrm>
                <a:off x="7096899" y="1893905"/>
                <a:ext cx="722744" cy="553997"/>
              </a:xfrm>
              <a:prstGeom prst="rect">
                <a:avLst/>
              </a:prstGeom>
              <a:noFill/>
            </p:spPr>
            <p:txBody>
              <a:bodyPr wrap="square" lIns="19286" rIns="19286" rtlCol="0">
                <a:spAutoFit/>
              </a:bodyPr>
              <a:lstStyle/>
              <a:p>
                <a:pPr algn="ctr" defTabSz="685814"/>
                <a:r>
                  <a:rPr lang="en-US" sz="1050" b="1" dirty="0">
                    <a:solidFill>
                      <a:srgbClr val="00B050"/>
                    </a:solidFill>
                  </a:rPr>
                  <a:t>SOUP</a:t>
                </a:r>
              </a:p>
              <a:p>
                <a:pPr algn="ctr" defTabSz="685814"/>
                <a:r>
                  <a:rPr lang="en-US" sz="1050" b="1" dirty="0">
                    <a:solidFill>
                      <a:srgbClr val="00B050"/>
                    </a:solidFill>
                  </a:rPr>
                  <a:t>(3NBI*)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548EB5-38CB-6A42-AE27-C79523154443}"/>
                  </a:ext>
                </a:extLst>
              </p:cNvPr>
              <p:cNvSpPr txBox="1"/>
              <p:nvPr/>
            </p:nvSpPr>
            <p:spPr>
              <a:xfrm>
                <a:off x="5587395" y="1966329"/>
                <a:ext cx="721497" cy="439779"/>
              </a:xfrm>
              <a:prstGeom prst="rect">
                <a:avLst/>
              </a:prstGeom>
              <a:noFill/>
            </p:spPr>
            <p:txBody>
              <a:bodyPr wrap="square" lIns="19286" rIns="19286" rtlCol="0">
                <a:spAutoFit/>
              </a:bodyPr>
              <a:lstStyle/>
              <a:p>
                <a:pPr algn="ctr" defTabSz="685814">
                  <a:lnSpc>
                    <a:spcPts val="930"/>
                  </a:lnSpc>
                </a:pPr>
                <a:r>
                  <a:rPr lang="en-US" sz="1050" b="1" dirty="0">
                    <a:solidFill>
                      <a:srgbClr val="FF0000"/>
                    </a:solidFill>
                  </a:rPr>
                  <a:t>BOT </a:t>
                </a:r>
              </a:p>
              <a:p>
                <a:pPr algn="ctr" defTabSz="685814">
                  <a:lnSpc>
                    <a:spcPts val="930"/>
                  </a:lnSpc>
                </a:pPr>
                <a:r>
                  <a:rPr lang="en-US" sz="1050" b="1" dirty="0">
                    <a:solidFill>
                      <a:srgbClr val="FF0000"/>
                    </a:solidFill>
                  </a:rPr>
                  <a:t>&amp; HC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BF8AD7-006C-DC47-A452-A1E9CDF17B1D}"/>
                </a:ext>
              </a:extLst>
            </p:cNvPr>
            <p:cNvSpPr txBox="1"/>
            <p:nvPr/>
          </p:nvSpPr>
          <p:spPr>
            <a:xfrm>
              <a:off x="10239073" y="1506271"/>
              <a:ext cx="537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0000FB"/>
                  </a:solidFill>
                </a:rPr>
                <a:t>FS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3A585-9AE6-F849-9E30-DE007291B64E}"/>
              </a:ext>
            </a:extLst>
          </p:cNvPr>
          <p:cNvSpPr txBox="1"/>
          <p:nvPr/>
        </p:nvSpPr>
        <p:spPr>
          <a:xfrm>
            <a:off x="380638" y="3552111"/>
            <a:ext cx="1909711" cy="1384995"/>
          </a:xfrm>
          <a:prstGeom prst="rect">
            <a:avLst/>
          </a:prstGeom>
          <a:noFill/>
          <a:ln w="317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Schedules updated for LOKI, ODIN, DREAM, CSPEC, MAGIC &amp; ESTIA all updated with new TA agreements and/or monthly reports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ED826-287F-D943-9B22-9EA1C99D9364}"/>
              </a:ext>
            </a:extLst>
          </p:cNvPr>
          <p:cNvGrpSpPr/>
          <p:nvPr/>
        </p:nvGrpSpPr>
        <p:grpSpPr>
          <a:xfrm>
            <a:off x="327630" y="3126569"/>
            <a:ext cx="6953194" cy="3286548"/>
            <a:chOff x="327630" y="3126569"/>
            <a:chExt cx="6953194" cy="328654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845892-0669-8D47-A29F-D1FB2AC60539}"/>
                </a:ext>
              </a:extLst>
            </p:cNvPr>
            <p:cNvSpPr txBox="1"/>
            <p:nvPr/>
          </p:nvSpPr>
          <p:spPr>
            <a:xfrm>
              <a:off x="327630" y="6105340"/>
              <a:ext cx="4661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02060"/>
                  </a:solidFill>
                </a:rPr>
                <a:t>Detailed Schedules for BEER &amp; BIFROST currently under review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D122B16-0AD1-8345-82C6-745673BC5F1C}"/>
                </a:ext>
              </a:extLst>
            </p:cNvPr>
            <p:cNvSpPr/>
            <p:nvPr/>
          </p:nvSpPr>
          <p:spPr>
            <a:xfrm>
              <a:off x="4241588" y="3126569"/>
              <a:ext cx="3039236" cy="340186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F1D5C81-6DEF-FA4C-822D-7AB85D934BE7}"/>
                </a:ext>
              </a:extLst>
            </p:cNvPr>
            <p:cNvSpPr/>
            <p:nvPr/>
          </p:nvSpPr>
          <p:spPr>
            <a:xfrm>
              <a:off x="4238998" y="3757167"/>
              <a:ext cx="3041825" cy="340186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E773F1CB-5305-2745-BB5F-B69C66C42DCA}"/>
              </a:ext>
            </a:extLst>
          </p:cNvPr>
          <p:cNvSpPr txBox="1">
            <a:spLocks/>
          </p:cNvSpPr>
          <p:nvPr/>
        </p:nvSpPr>
        <p:spPr>
          <a:xfrm>
            <a:off x="683568" y="6525344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0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5540-C192-8847-875B-759B5E3E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Joint ESS ILL User Meeting 2020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9B9D9-3DE2-674E-BB5D-11810A8E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5E34D-B6E1-A944-9CAC-9D0065531A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Date and </a:t>
            </a:r>
            <a:r>
              <a:rPr lang="sv-SE" dirty="0" err="1"/>
              <a:t>Venue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E97F8A-34C7-7A4F-BBEF-EF5E957B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45166"/>
          </a:xfrm>
        </p:spPr>
        <p:txBody>
          <a:bodyPr/>
          <a:lstStyle/>
          <a:p>
            <a:r>
              <a:rPr lang="en-GB" b="1" dirty="0"/>
              <a:t>Wed 23</a:t>
            </a:r>
            <a:r>
              <a:rPr lang="en-GB" b="1" baseline="30000" dirty="0"/>
              <a:t>rd</a:t>
            </a:r>
            <a:r>
              <a:rPr lang="en-GB" b="1" dirty="0"/>
              <a:t> – Fri 25</a:t>
            </a:r>
            <a:r>
              <a:rPr lang="en-GB" b="1" baseline="30000" dirty="0"/>
              <a:t>th</a:t>
            </a:r>
            <a:r>
              <a:rPr lang="en-GB" b="1" dirty="0"/>
              <a:t> September 2020</a:t>
            </a:r>
          </a:p>
          <a:p>
            <a:r>
              <a:rPr lang="en-GB" dirty="0"/>
              <a:t>Lund: Rooms in AF </a:t>
            </a:r>
            <a:r>
              <a:rPr lang="en-GB" dirty="0" err="1"/>
              <a:t>Borgen</a:t>
            </a:r>
            <a:r>
              <a:rPr lang="en-GB" dirty="0"/>
              <a:t>, </a:t>
            </a:r>
            <a:r>
              <a:rPr lang="en-GB" dirty="0" err="1"/>
              <a:t>Universitetshusest</a:t>
            </a:r>
            <a:r>
              <a:rPr lang="en-GB" dirty="0"/>
              <a:t> and Palaestra</a:t>
            </a:r>
          </a:p>
          <a:p>
            <a:endParaRPr lang="en-GB" b="1" dirty="0"/>
          </a:p>
          <a:p>
            <a:endParaRPr lang="en-GB" b="1" dirty="0"/>
          </a:p>
          <a:p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ED96685-40CB-584B-8491-CD151136586F}"/>
              </a:ext>
            </a:extLst>
          </p:cNvPr>
          <p:cNvSpPr txBox="1">
            <a:spLocks/>
          </p:cNvSpPr>
          <p:nvPr/>
        </p:nvSpPr>
        <p:spPr>
          <a:xfrm>
            <a:off x="5984483" y="5319210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z="675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/>
              <a:t>15</a:t>
            </a:fld>
            <a:endParaRPr lang="en-GB" sz="675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270A1-3D6A-A742-889F-66DF387E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0" y="2924944"/>
            <a:ext cx="2110140" cy="2120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002812-F8EA-BC40-B28B-3119D96C3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6952"/>
            <a:ext cx="2415959" cy="159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7D419-CBD0-F644-9F21-62A80744C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14" y="2951638"/>
            <a:ext cx="2450982" cy="15950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3ECF2-E090-7349-BCED-EA4CB7743D53}"/>
              </a:ext>
            </a:extLst>
          </p:cNvPr>
          <p:cNvSpPr txBox="1">
            <a:spLocks/>
          </p:cNvSpPr>
          <p:nvPr/>
        </p:nvSpPr>
        <p:spPr>
          <a:xfrm>
            <a:off x="539552" y="5307810"/>
            <a:ext cx="7892967" cy="1145526"/>
          </a:xfrm>
          <a:prstGeom prst="rect">
            <a:avLst/>
          </a:prstGeom>
        </p:spPr>
        <p:txBody>
          <a:bodyPr vert="horz" lIns="90000" tIns="42885" rIns="85772" bIns="42885" rtlCol="0" anchor="b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tx1"/>
                </a:solidFill>
              </a:rPr>
              <a:t>There  will be a least one session about fundamental  physics I think it  is important that </a:t>
            </a:r>
            <a:r>
              <a:rPr lang="en-US" sz="2600" dirty="0" err="1">
                <a:solidFill>
                  <a:schemeClr val="tx1"/>
                </a:solidFill>
              </a:rPr>
              <a:t>nnbar</a:t>
            </a:r>
            <a:r>
              <a:rPr lang="en-US" sz="2600" dirty="0">
                <a:solidFill>
                  <a:schemeClr val="tx1"/>
                </a:solidFill>
              </a:rPr>
              <a:t> or HIBEAM/</a:t>
            </a:r>
            <a:r>
              <a:rPr lang="en-US" sz="2600" dirty="0" err="1">
                <a:solidFill>
                  <a:schemeClr val="tx1"/>
                </a:solidFill>
              </a:rPr>
              <a:t>ANNi</a:t>
            </a:r>
            <a:r>
              <a:rPr lang="en-US" sz="2600" dirty="0">
                <a:solidFill>
                  <a:schemeClr val="tx1"/>
                </a:solidFill>
              </a:rPr>
              <a:t> will have a talk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A9329F-3130-6645-8F68-F29919CAD530}"/>
              </a:ext>
            </a:extLst>
          </p:cNvPr>
          <p:cNvSpPr txBox="1">
            <a:spLocks/>
          </p:cNvSpPr>
          <p:nvPr/>
        </p:nvSpPr>
        <p:spPr>
          <a:xfrm>
            <a:off x="745096" y="6602438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72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0264"/>
            <a:ext cx="7139136" cy="1143000"/>
          </a:xfrm>
        </p:spPr>
        <p:txBody>
          <a:bodyPr>
            <a:normAutofit/>
          </a:bodyPr>
          <a:lstStyle/>
          <a:p>
            <a:r>
              <a:rPr lang="en-US" sz="2800" dirty="0"/>
              <a:t>Special case: substantial external funding for a particle physics experiment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3934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No procedure exists for this so far</a:t>
            </a:r>
          </a:p>
          <a:p>
            <a:r>
              <a:rPr lang="en-US" dirty="0">
                <a:solidFill>
                  <a:schemeClr val="tx1"/>
                </a:solidFill>
              </a:rPr>
              <a:t>Needs to be developed and approved by Council</a:t>
            </a:r>
          </a:p>
          <a:p>
            <a:r>
              <a:rPr lang="en-US" dirty="0">
                <a:solidFill>
                  <a:schemeClr val="tx1"/>
                </a:solidFill>
              </a:rPr>
              <a:t>Support for such a project from ESS: no funding foreseen in Operations budget (-&gt; 22 instruments), to be provided by proposers</a:t>
            </a:r>
          </a:p>
          <a:p>
            <a:r>
              <a:rPr lang="en-US" dirty="0">
                <a:solidFill>
                  <a:schemeClr val="tx1"/>
                </a:solidFill>
              </a:rPr>
              <a:t>Contingent ESS approval should be possible – would involve SAC and Council</a:t>
            </a:r>
          </a:p>
          <a:p>
            <a:r>
              <a:rPr lang="en-US" b="1" dirty="0">
                <a:solidFill>
                  <a:schemeClr val="tx1"/>
                </a:solidFill>
              </a:rPr>
              <a:t>Installation needs to </a:t>
            </a:r>
            <a:r>
              <a:rPr lang="en-US" b="1" dirty="0" err="1">
                <a:solidFill>
                  <a:schemeClr val="tx1"/>
                </a:solidFill>
              </a:rPr>
              <a:t>minimise</a:t>
            </a:r>
            <a:r>
              <a:rPr lang="en-US" b="1" dirty="0">
                <a:solidFill>
                  <a:schemeClr val="tx1"/>
                </a:solidFill>
              </a:rPr>
              <a:t> disruption to user programme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cannot compromise early science success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length of installation shutdown will drive construction 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70E018-0609-AE4E-9489-F3EE90EB7E8E}"/>
              </a:ext>
            </a:extLst>
          </p:cNvPr>
          <p:cNvSpPr txBox="1">
            <a:spLocks/>
          </p:cNvSpPr>
          <p:nvPr/>
        </p:nvSpPr>
        <p:spPr>
          <a:xfrm>
            <a:off x="745096" y="6602438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176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000" dirty="0">
                <a:solidFill>
                  <a:srgbClr val="FF0000"/>
                </a:solidFill>
                <a:latin typeface="Papyrus"/>
                <a:cs typeface="Papyrus"/>
              </a:rPr>
              <a:t>BACK-UP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55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6938"/>
            <a:ext cx="7139136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21E90-4C8B-9946-BF97-F1F3903E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Most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these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slides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taken from </a:t>
            </a:r>
            <a:r>
              <a:rPr lang="sv-SE" dirty="0" err="1">
                <a:solidFill>
                  <a:schemeClr val="tx1"/>
                </a:solidFill>
              </a:rPr>
              <a:t>previous</a:t>
            </a:r>
            <a:r>
              <a:rPr lang="sv-SE" dirty="0">
                <a:solidFill>
                  <a:schemeClr val="tx1"/>
                </a:solidFill>
              </a:rPr>
              <a:t> talks by John </a:t>
            </a:r>
            <a:r>
              <a:rPr lang="sv-SE" dirty="0" err="1">
                <a:solidFill>
                  <a:schemeClr val="tx1"/>
                </a:solidFill>
              </a:rPr>
              <a:t>Womersley</a:t>
            </a:r>
            <a:r>
              <a:rPr lang="sv-SE" dirty="0">
                <a:solidFill>
                  <a:schemeClr val="tx1"/>
                </a:solidFill>
              </a:rPr>
              <a:t> and Andreas </a:t>
            </a:r>
            <a:r>
              <a:rPr lang="sv-SE" dirty="0" err="1">
                <a:solidFill>
                  <a:schemeClr val="tx1"/>
                </a:solidFill>
              </a:rPr>
              <a:t>Schreyer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BEFBFB-2BD2-AE45-9D2C-8976DF63D8B8}"/>
              </a:ext>
            </a:extLst>
          </p:cNvPr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667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9">
            <a:extLst>
              <a:ext uri="{FF2B5EF4-FFF2-40B4-BE49-F238E27FC236}">
                <a16:creationId xmlns:a16="http://schemas.microsoft.com/office/drawing/2014/main" id="{7833614D-F886-9247-8595-93E94457D7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" y="842089"/>
            <a:ext cx="9143627" cy="59421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D17C41D5-193A-A145-BEEE-A30373C9448D}"/>
              </a:ext>
            </a:extLst>
          </p:cNvPr>
          <p:cNvSpPr txBox="1">
            <a:spLocks/>
          </p:cNvSpPr>
          <p:nvPr/>
        </p:nvSpPr>
        <p:spPr>
          <a:xfrm>
            <a:off x="7160164" y="6451699"/>
            <a:ext cx="2133600" cy="365125"/>
          </a:xfrm>
          <a:prstGeom prst="rect">
            <a:avLst/>
          </a:prstGeom>
        </p:spPr>
        <p:txBody>
          <a:bodyPr vert="horz" lIns="85772" tIns="42885" rIns="85772" bIns="42885" rtlCol="0" anchor="ctr"/>
          <a:lstStyle>
            <a:defPPr>
              <a:defRPr lang="sv-SE"/>
            </a:defPPr>
            <a:lvl1pPr marL="0" algn="r" defTabSz="857716" rtl="0" eaLnBrk="1" latinLnBrk="0" hangingPunct="1">
              <a:defRPr sz="2000" b="1" kern="1200">
                <a:solidFill>
                  <a:srgbClr val="FF0000"/>
                </a:solidFill>
                <a:latin typeface="Papyrus"/>
                <a:ea typeface="+mn-ea"/>
                <a:cs typeface="Papyrus"/>
              </a:defRPr>
            </a:lvl1pPr>
            <a:lvl2pPr marL="428858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716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6574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5433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4291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3149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2007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30865" algn="l" defTabSz="85771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51115BC-487E-4422-894C-CB7CD3E79223}" type="slidenum">
              <a:rPr lang="sv-S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</a:t>
            </a:fld>
            <a:endParaRPr lang="sv-SE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85ACDB7-5CA7-B341-9C16-66573618ACB2}"/>
              </a:ext>
            </a:extLst>
          </p:cNvPr>
          <p:cNvCxnSpPr>
            <a:cxnSpLocks/>
          </p:cNvCxnSpPr>
          <p:nvPr/>
        </p:nvCxnSpPr>
        <p:spPr bwMode="auto">
          <a:xfrm>
            <a:off x="7755553" y="2422408"/>
            <a:ext cx="0" cy="35194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8F0D166-CC0E-ED4F-A7D7-7F815A774934}"/>
              </a:ext>
            </a:extLst>
          </p:cNvPr>
          <p:cNvCxnSpPr>
            <a:stCxn id="62" idx="2"/>
          </p:cNvCxnSpPr>
          <p:nvPr/>
        </p:nvCxnSpPr>
        <p:spPr bwMode="auto">
          <a:xfrm>
            <a:off x="3623184" y="3804368"/>
            <a:ext cx="450507" cy="540863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651864-BD36-A149-9A0B-13C8BA4559C4}"/>
              </a:ext>
            </a:extLst>
          </p:cNvPr>
          <p:cNvCxnSpPr>
            <a:cxnSpLocks/>
          </p:cNvCxnSpPr>
          <p:nvPr/>
        </p:nvCxnSpPr>
        <p:spPr bwMode="auto">
          <a:xfrm>
            <a:off x="2271860" y="4745564"/>
            <a:ext cx="0" cy="18277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33">
            <a:extLst>
              <a:ext uri="{FF2B5EF4-FFF2-40B4-BE49-F238E27FC236}">
                <a16:creationId xmlns:a16="http://schemas.microsoft.com/office/drawing/2014/main" id="{D82FA441-C883-5B4A-8EFB-A72DAABA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03" y="3172207"/>
            <a:ext cx="164235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2014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Construction Starts on Green Field Site</a:t>
            </a:r>
          </a:p>
        </p:txBody>
      </p:sp>
      <p:sp>
        <p:nvSpPr>
          <p:cNvPr id="63" name="TextBox 36">
            <a:extLst>
              <a:ext uri="{FF2B5EF4-FFF2-40B4-BE49-F238E27FC236}">
                <a16:creationId xmlns:a16="http://schemas.microsoft.com/office/drawing/2014/main" id="{1200A9A9-69CE-DB4F-85D4-4CE0270B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072" y="4013580"/>
            <a:ext cx="1455424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2009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Decision to Site ESS in Lund</a:t>
            </a:r>
          </a:p>
        </p:txBody>
      </p:sp>
      <p:grpSp>
        <p:nvGrpSpPr>
          <p:cNvPr id="64" name="Group 84">
            <a:extLst>
              <a:ext uri="{FF2B5EF4-FFF2-40B4-BE49-F238E27FC236}">
                <a16:creationId xmlns:a16="http://schemas.microsoft.com/office/drawing/2014/main" id="{D06912EF-7E3F-D948-9A84-710E1ABD7641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2485850"/>
            <a:ext cx="7649277" cy="3131287"/>
            <a:chOff x="509589" y="2248787"/>
            <a:chExt cx="8219561" cy="3425738"/>
          </a:xfrm>
        </p:grpSpPr>
        <p:grpSp>
          <p:nvGrpSpPr>
            <p:cNvPr id="65" name="Group 72">
              <a:extLst>
                <a:ext uri="{FF2B5EF4-FFF2-40B4-BE49-F238E27FC236}">
                  <a16:creationId xmlns:a16="http://schemas.microsoft.com/office/drawing/2014/main" id="{1775F182-80BF-1947-B125-3B7273CA4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067" y="2569291"/>
              <a:ext cx="608554" cy="270369"/>
              <a:chOff x="1665943" y="4915251"/>
              <a:chExt cx="608554" cy="270369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09CA5E7-455C-6244-863C-3D16A464C003}"/>
                  </a:ext>
                </a:extLst>
              </p:cNvPr>
              <p:cNvCxnSpPr/>
              <p:nvPr/>
            </p:nvCxnSpPr>
            <p:spPr>
              <a:xfrm flipH="1">
                <a:off x="1664967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309161E-F9A8-CB47-902D-C63409FB7247}"/>
                  </a:ext>
                </a:extLst>
              </p:cNvPr>
              <p:cNvCxnSpPr/>
              <p:nvPr/>
            </p:nvCxnSpPr>
            <p:spPr>
              <a:xfrm flipH="1">
                <a:off x="2115796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C76D1AF-A01B-D041-9761-055CFC8298F8}"/>
                  </a:ext>
                </a:extLst>
              </p:cNvPr>
              <p:cNvSpPr/>
              <p:nvPr/>
            </p:nvSpPr>
            <p:spPr>
              <a:xfrm>
                <a:off x="1834822" y="4915342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E01933F-160D-CC4C-B04D-CB6ABD58016E}"/>
                </a:ext>
              </a:extLst>
            </p:cNvPr>
            <p:cNvCxnSpPr/>
            <p:nvPr/>
          </p:nvCxnSpPr>
          <p:spPr>
            <a:xfrm flipV="1">
              <a:off x="8167201" y="2248787"/>
              <a:ext cx="561949" cy="461061"/>
            </a:xfrm>
            <a:prstGeom prst="straightConnector1">
              <a:avLst/>
            </a:prstGeom>
            <a:ln w="57150" cmpd="sng">
              <a:solidFill>
                <a:srgbClr val="0094CA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964BFA3-A9E2-344E-9550-54879040427A}"/>
                </a:ext>
              </a:extLst>
            </p:cNvPr>
            <p:cNvCxnSpPr/>
            <p:nvPr/>
          </p:nvCxnSpPr>
          <p:spPr>
            <a:xfrm flipH="1">
              <a:off x="6986157" y="2696628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0">
              <a:extLst>
                <a:ext uri="{FF2B5EF4-FFF2-40B4-BE49-F238E27FC236}">
                  <a16:creationId xmlns:a16="http://schemas.microsoft.com/office/drawing/2014/main" id="{1B8E19EB-F88D-FA42-9E52-1C8381840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94219" y="3039642"/>
              <a:ext cx="608554" cy="270369"/>
              <a:chOff x="1665943" y="4915251"/>
              <a:chExt cx="608554" cy="270369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9ECB226-6BD5-6743-93C8-1831410C23E3}"/>
                  </a:ext>
                </a:extLst>
              </p:cNvPr>
              <p:cNvCxnSpPr/>
              <p:nvPr/>
            </p:nvCxnSpPr>
            <p:spPr>
              <a:xfrm flipH="1">
                <a:off x="1665770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27CBB32-5231-3A47-B22F-15E99B041286}"/>
                  </a:ext>
                </a:extLst>
              </p:cNvPr>
              <p:cNvCxnSpPr/>
              <p:nvPr/>
            </p:nvCxnSpPr>
            <p:spPr>
              <a:xfrm flipH="1">
                <a:off x="2115012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F2DFF61-978F-4A46-BB1C-6AB9501B6492}"/>
                  </a:ext>
                </a:extLst>
              </p:cNvPr>
              <p:cNvSpPr/>
              <p:nvPr/>
            </p:nvSpPr>
            <p:spPr>
              <a:xfrm>
                <a:off x="1834037" y="4915966"/>
                <a:ext cx="271450" cy="269364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FE1B0CB-AB7B-9848-9357-8EAD20DE9833}"/>
                </a:ext>
              </a:extLst>
            </p:cNvPr>
            <p:cNvCxnSpPr/>
            <p:nvPr/>
          </p:nvCxnSpPr>
          <p:spPr>
            <a:xfrm flipH="1">
              <a:off x="5808287" y="3169256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56">
              <a:extLst>
                <a:ext uri="{FF2B5EF4-FFF2-40B4-BE49-F238E27FC236}">
                  <a16:creationId xmlns:a16="http://schemas.microsoft.com/office/drawing/2014/main" id="{537D6FD6-D2A6-9A45-B95E-53BCEE2971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7882" y="3517943"/>
              <a:ext cx="608554" cy="270369"/>
              <a:chOff x="1665943" y="4915251"/>
              <a:chExt cx="608554" cy="270369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6C394C6-E0AA-634F-A9DB-8319C96150EB}"/>
                  </a:ext>
                </a:extLst>
              </p:cNvPr>
              <p:cNvCxnSpPr/>
              <p:nvPr/>
            </p:nvCxnSpPr>
            <p:spPr>
              <a:xfrm flipH="1">
                <a:off x="1665825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C606E6F-8ECD-AE4A-8EED-CAE637FEABC2}"/>
                  </a:ext>
                </a:extLst>
              </p:cNvPr>
              <p:cNvCxnSpPr/>
              <p:nvPr/>
            </p:nvCxnSpPr>
            <p:spPr>
              <a:xfrm flipH="1">
                <a:off x="2115066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9C4813D-826E-B14D-8A78-A3EFDF341C50}"/>
                  </a:ext>
                </a:extLst>
              </p:cNvPr>
              <p:cNvSpPr/>
              <p:nvPr/>
            </p:nvSpPr>
            <p:spPr>
              <a:xfrm>
                <a:off x="1834092" y="4915250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27A18D-E202-9C4F-BAD3-C6B7B923EBE6}"/>
                </a:ext>
              </a:extLst>
            </p:cNvPr>
            <p:cNvCxnSpPr>
              <a:endCxn id="72" idx="6"/>
            </p:cNvCxnSpPr>
            <p:nvPr/>
          </p:nvCxnSpPr>
          <p:spPr>
            <a:xfrm flipH="1">
              <a:off x="4035440" y="3646741"/>
              <a:ext cx="1200292" cy="746351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91F8925-F66A-7A43-A294-1FA23D84F7A1}"/>
                </a:ext>
              </a:extLst>
            </p:cNvPr>
            <p:cNvSpPr/>
            <p:nvPr/>
          </p:nvSpPr>
          <p:spPr bwMode="auto">
            <a:xfrm>
              <a:off x="3765578" y="4257582"/>
              <a:ext cx="269862" cy="271019"/>
            </a:xfrm>
            <a:prstGeom prst="ellipse">
              <a:avLst/>
            </a:prstGeom>
            <a:noFill/>
            <a:ln w="57150" cmpd="sng">
              <a:solidFill>
                <a:srgbClr val="0094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49496">
                <a:defRPr/>
              </a:pPr>
              <a:endParaRPr lang="en-US" sz="1477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43317AC-7195-B94D-9694-1EDCE9C6EAFB}"/>
                </a:ext>
              </a:extLst>
            </p:cNvPr>
            <p:cNvCxnSpPr/>
            <p:nvPr/>
          </p:nvCxnSpPr>
          <p:spPr>
            <a:xfrm flipH="1">
              <a:off x="3452547" y="4432109"/>
              <a:ext cx="313032" cy="173207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44">
              <a:extLst>
                <a:ext uri="{FF2B5EF4-FFF2-40B4-BE49-F238E27FC236}">
                  <a16:creationId xmlns:a16="http://schemas.microsoft.com/office/drawing/2014/main" id="{D77FA7B3-9997-2F4A-BECC-7955C1967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8379" y="4465147"/>
              <a:ext cx="608554" cy="270369"/>
              <a:chOff x="1665943" y="4915251"/>
              <a:chExt cx="608554" cy="270369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6D2A9C4-8384-0F4F-BE6C-9382613800D9}"/>
                  </a:ext>
                </a:extLst>
              </p:cNvPr>
              <p:cNvCxnSpPr/>
              <p:nvPr/>
            </p:nvCxnSpPr>
            <p:spPr>
              <a:xfrm flipH="1">
                <a:off x="1666414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8C44A3E-D4BE-BC4C-B4DF-9641F78F2D69}"/>
                  </a:ext>
                </a:extLst>
              </p:cNvPr>
              <p:cNvCxnSpPr/>
              <p:nvPr/>
            </p:nvCxnSpPr>
            <p:spPr>
              <a:xfrm flipH="1">
                <a:off x="2115655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1E8F14E-3BB8-0643-9EFC-6DE3293CC27C}"/>
                  </a:ext>
                </a:extLst>
              </p:cNvPr>
              <p:cNvSpPr/>
              <p:nvPr/>
            </p:nvSpPr>
            <p:spPr>
              <a:xfrm>
                <a:off x="1834681" y="4914954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0D89A7C-98D4-4147-B954-90611EE6B14E}"/>
                </a:ext>
              </a:extLst>
            </p:cNvPr>
            <p:cNvCxnSpPr/>
            <p:nvPr/>
          </p:nvCxnSpPr>
          <p:spPr>
            <a:xfrm flipH="1">
              <a:off x="2274677" y="4592096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43">
              <a:extLst>
                <a:ext uri="{FF2B5EF4-FFF2-40B4-BE49-F238E27FC236}">
                  <a16:creationId xmlns:a16="http://schemas.microsoft.com/office/drawing/2014/main" id="{276DB21E-57D6-4447-A59B-1572EF2190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2729" y="4932036"/>
              <a:ext cx="608554" cy="270369"/>
              <a:chOff x="1665943" y="4915251"/>
              <a:chExt cx="608554" cy="270369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E2EF24A-3A03-4844-AF67-98E8D68B5CF3}"/>
                  </a:ext>
                </a:extLst>
              </p:cNvPr>
              <p:cNvCxnSpPr/>
              <p:nvPr/>
            </p:nvCxnSpPr>
            <p:spPr>
              <a:xfrm flipH="1">
                <a:off x="1665781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AD44497-6C0A-C447-A689-7D5DF3768649}"/>
                  </a:ext>
                </a:extLst>
              </p:cNvPr>
              <p:cNvCxnSpPr/>
              <p:nvPr/>
            </p:nvCxnSpPr>
            <p:spPr>
              <a:xfrm flipH="1">
                <a:off x="2115023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969680C-1A12-3040-AAEF-BF1729B9DB61}"/>
                  </a:ext>
                </a:extLst>
              </p:cNvPr>
              <p:cNvSpPr/>
              <p:nvPr/>
            </p:nvSpPr>
            <p:spPr>
              <a:xfrm>
                <a:off x="1834048" y="4915735"/>
                <a:ext cx="271450" cy="269366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C1AE8A-8471-BC44-9D64-8B5C5D2FCC7E}"/>
                </a:ext>
              </a:extLst>
            </p:cNvPr>
            <p:cNvCxnSpPr/>
            <p:nvPr/>
          </p:nvCxnSpPr>
          <p:spPr>
            <a:xfrm flipH="1">
              <a:off x="1099982" y="5061419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64">
              <a:extLst>
                <a:ext uri="{FF2B5EF4-FFF2-40B4-BE49-F238E27FC236}">
                  <a16:creationId xmlns:a16="http://schemas.microsoft.com/office/drawing/2014/main" id="{ECEAA1F3-078D-BD47-8A07-9F0003CA8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89" y="5404156"/>
              <a:ext cx="608554" cy="270369"/>
              <a:chOff x="1665943" y="4915251"/>
              <a:chExt cx="608554" cy="270369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BAB312D-B1DB-9240-A573-0F5DD749F668}"/>
                  </a:ext>
                </a:extLst>
              </p:cNvPr>
              <p:cNvCxnSpPr/>
              <p:nvPr/>
            </p:nvCxnSpPr>
            <p:spPr>
              <a:xfrm flipH="1">
                <a:off x="1665814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45679A1-92A9-994B-98B7-405FDAC4A860}"/>
                  </a:ext>
                </a:extLst>
              </p:cNvPr>
              <p:cNvCxnSpPr/>
              <p:nvPr/>
            </p:nvCxnSpPr>
            <p:spPr>
              <a:xfrm flipH="1">
                <a:off x="2115055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5147A2A-FC4C-8A4B-9B1A-8424BB2E162B}"/>
                  </a:ext>
                </a:extLst>
              </p:cNvPr>
              <p:cNvSpPr/>
              <p:nvPr/>
            </p:nvSpPr>
            <p:spPr>
              <a:xfrm>
                <a:off x="1834081" y="4914591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4B9C5B8-49BB-C94C-A0AF-30CE70CF548E}"/>
              </a:ext>
            </a:extLst>
          </p:cNvPr>
          <p:cNvCxnSpPr>
            <a:cxnSpLocks/>
          </p:cNvCxnSpPr>
          <p:nvPr/>
        </p:nvCxnSpPr>
        <p:spPr bwMode="auto">
          <a:xfrm>
            <a:off x="1184575" y="5617126"/>
            <a:ext cx="0" cy="151050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C8BF7AE-46A9-914F-BCDD-D02641C53047}"/>
              </a:ext>
            </a:extLst>
          </p:cNvPr>
          <p:cNvCxnSpPr>
            <a:cxnSpLocks/>
          </p:cNvCxnSpPr>
          <p:nvPr/>
        </p:nvCxnSpPr>
        <p:spPr bwMode="auto">
          <a:xfrm>
            <a:off x="3376871" y="4759184"/>
            <a:ext cx="0" cy="297569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34">
            <a:extLst>
              <a:ext uri="{FF2B5EF4-FFF2-40B4-BE49-F238E27FC236}">
                <a16:creationId xmlns:a16="http://schemas.microsoft.com/office/drawing/2014/main" id="{B9FC7B2E-88CC-AE4C-AD40-08F3C8E99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1517" y="5059519"/>
            <a:ext cx="1747906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2012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ESS Design Update Phase Complete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ACF52A6-F83D-E040-83B1-77D9B6F97367}"/>
              </a:ext>
            </a:extLst>
          </p:cNvPr>
          <p:cNvCxnSpPr>
            <a:cxnSpLocks/>
          </p:cNvCxnSpPr>
          <p:nvPr/>
        </p:nvCxnSpPr>
        <p:spPr bwMode="auto">
          <a:xfrm>
            <a:off x="5563257" y="3904215"/>
            <a:ext cx="0" cy="71144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31">
            <a:extLst>
              <a:ext uri="{FF2B5EF4-FFF2-40B4-BE49-F238E27FC236}">
                <a16:creationId xmlns:a16="http://schemas.microsoft.com/office/drawing/2014/main" id="{6B81876F-491F-6A40-AD22-48C2B88B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6" y="4616256"/>
            <a:ext cx="162532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Start of Initial Operations Phase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CA1B27C-A2F8-C74A-8677-EB0A346109BA}"/>
              </a:ext>
            </a:extLst>
          </p:cNvPr>
          <p:cNvCxnSpPr>
            <a:cxnSpLocks/>
          </p:cNvCxnSpPr>
          <p:nvPr/>
        </p:nvCxnSpPr>
        <p:spPr bwMode="auto">
          <a:xfrm>
            <a:off x="6662361" y="3461635"/>
            <a:ext cx="0" cy="24470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22">
            <a:extLst>
              <a:ext uri="{FF2B5EF4-FFF2-40B4-BE49-F238E27FC236}">
                <a16:creationId xmlns:a16="http://schemas.microsoft.com/office/drawing/2014/main" id="{3AEA4272-BA18-4D4B-9570-ADBE3E76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926" y="3705967"/>
            <a:ext cx="157820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Starts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User Program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353C857-5EBE-1A4B-B1F5-3ECCB21F51A1}"/>
              </a:ext>
            </a:extLst>
          </p:cNvPr>
          <p:cNvCxnSpPr>
            <a:cxnSpLocks/>
          </p:cNvCxnSpPr>
          <p:nvPr/>
        </p:nvCxnSpPr>
        <p:spPr bwMode="auto">
          <a:xfrm>
            <a:off x="5862278" y="2336141"/>
            <a:ext cx="6789" cy="131017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31">
            <a:extLst>
              <a:ext uri="{FF2B5EF4-FFF2-40B4-BE49-F238E27FC236}">
                <a16:creationId xmlns:a16="http://schemas.microsoft.com/office/drawing/2014/main" id="{6DCB18FB-5785-7147-903E-A61F4F25B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746" y="1881179"/>
            <a:ext cx="1100641" cy="461665"/>
          </a:xfrm>
          <a:prstGeom prst="rect">
            <a:avLst/>
          </a:prstGeom>
          <a:solidFill>
            <a:srgbClr val="FFC000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TODAY</a:t>
            </a:r>
          </a:p>
        </p:txBody>
      </p:sp>
      <p:sp>
        <p:nvSpPr>
          <p:cNvPr id="107" name="TextBox 35">
            <a:extLst>
              <a:ext uri="{FF2B5EF4-FFF2-40B4-BE49-F238E27FC236}">
                <a16:creationId xmlns:a16="http://schemas.microsoft.com/office/drawing/2014/main" id="{F873CE9B-763C-A345-919E-90014937E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85" y="5786435"/>
            <a:ext cx="1940360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European Design of ESS Completed</a:t>
            </a:r>
          </a:p>
        </p:txBody>
      </p:sp>
      <p:sp>
        <p:nvSpPr>
          <p:cNvPr id="108" name="TextBox 32">
            <a:extLst>
              <a:ext uri="{FF2B5EF4-FFF2-40B4-BE49-F238E27FC236}">
                <a16:creationId xmlns:a16="http://schemas.microsoft.com/office/drawing/2014/main" id="{E910AA78-BC7F-DA4C-8056-B4550265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89" y="1530988"/>
            <a:ext cx="1466523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2025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Construction Phase Complete</a:t>
            </a:r>
          </a:p>
        </p:txBody>
      </p:sp>
      <p:pic>
        <p:nvPicPr>
          <p:cNvPr id="109" name="Content Placeholder 19">
            <a:extLst>
              <a:ext uri="{FF2B5EF4-FFF2-40B4-BE49-F238E27FC236}">
                <a16:creationId xmlns:a16="http://schemas.microsoft.com/office/drawing/2014/main" id="{B5E2EE90-A346-5C41-825E-228B2CB3F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819" y="3709020"/>
            <a:ext cx="7569221" cy="4918985"/>
          </a:xfrm>
        </p:spPr>
      </p:pic>
      <p:pic>
        <p:nvPicPr>
          <p:cNvPr id="110" name="Content Placeholder 19">
            <a:extLst>
              <a:ext uri="{FF2B5EF4-FFF2-40B4-BE49-F238E27FC236}">
                <a16:creationId xmlns:a16="http://schemas.microsoft.com/office/drawing/2014/main" id="{9A444A6F-2796-AD4E-81F9-47CF36BA4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8219" y="3861420"/>
            <a:ext cx="7569221" cy="4918985"/>
          </a:xfrm>
          <a:prstGeom prst="rect">
            <a:avLst/>
          </a:prstGeom>
        </p:spPr>
      </p:pic>
      <p:pic>
        <p:nvPicPr>
          <p:cNvPr id="111" name="Content Placeholder 19">
            <a:extLst>
              <a:ext uri="{FF2B5EF4-FFF2-40B4-BE49-F238E27FC236}">
                <a16:creationId xmlns:a16="http://schemas.microsoft.com/office/drawing/2014/main" id="{72769546-5655-7044-B675-03C21727C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6760" y="3798293"/>
            <a:ext cx="7569221" cy="491898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6369" y="-305345"/>
            <a:ext cx="8924833" cy="1441531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Journey to delivering the world’s leading facility for research using </a:t>
            </a:r>
            <a:br>
              <a:rPr lang="en-US" sz="2200" dirty="0"/>
            </a:br>
            <a:r>
              <a:rPr lang="en-US" sz="2200" dirty="0"/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40897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57" y="-171400"/>
            <a:ext cx="7139136" cy="1143000"/>
          </a:xfrm>
        </p:spPr>
        <p:txBody>
          <a:bodyPr/>
          <a:lstStyle/>
          <a:p>
            <a:r>
              <a:rPr lang="en-US" dirty="0"/>
              <a:t>Site Layout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2" y="971600"/>
            <a:ext cx="8655707" cy="56115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59969C-85DF-CD4C-967C-E3606BE1D011}"/>
              </a:ext>
            </a:extLst>
          </p:cNvPr>
          <p:cNvSpPr txBox="1">
            <a:spLocks/>
          </p:cNvSpPr>
          <p:nvPr/>
        </p:nvSpPr>
        <p:spPr>
          <a:xfrm>
            <a:off x="755576" y="6525344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852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99" y="-13444"/>
            <a:ext cx="7886700" cy="994172"/>
          </a:xfrm>
        </p:spPr>
        <p:txBody>
          <a:bodyPr/>
          <a:lstStyle/>
          <a:p>
            <a:r>
              <a:rPr lang="en-US" dirty="0"/>
              <a:t>Upgradeability of 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236120-18D7-1F4D-BC9E-1CCFD1385B87}"/>
              </a:ext>
            </a:extLst>
          </p:cNvPr>
          <p:cNvGrpSpPr/>
          <p:nvPr/>
        </p:nvGrpSpPr>
        <p:grpSpPr>
          <a:xfrm>
            <a:off x="-968330" y="1512891"/>
            <a:ext cx="7880049" cy="5226428"/>
            <a:chOff x="99113" y="1912379"/>
            <a:chExt cx="7880049" cy="5226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t="30540" r="24763" b="27410"/>
            <a:stretch/>
          </p:blipFill>
          <p:spPr>
            <a:xfrm>
              <a:off x="1143001" y="1920480"/>
              <a:ext cx="6836161" cy="4088147"/>
            </a:xfrm>
            <a:prstGeom prst="rect">
              <a:avLst/>
            </a:prstGeom>
          </p:spPr>
        </p:pic>
        <p:sp>
          <p:nvSpPr>
            <p:cNvPr id="16" name="Block Arc 15"/>
            <p:cNvSpPr>
              <a:spLocks noChangeAspect="1"/>
            </p:cNvSpPr>
            <p:nvPr/>
          </p:nvSpPr>
          <p:spPr>
            <a:xfrm>
              <a:off x="99113" y="1912379"/>
              <a:ext cx="5226428" cy="5226428"/>
            </a:xfrm>
            <a:prstGeom prst="blockArc">
              <a:avLst>
                <a:gd name="adj1" fmla="val 15748146"/>
                <a:gd name="adj2" fmla="val 16195604"/>
                <a:gd name="adj3" fmla="val 2299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5" dirty="0">
                <a:solidFill>
                  <a:schemeClr val="tx1"/>
                </a:solidFill>
              </a:endParaRPr>
            </a:p>
          </p:txBody>
        </p:sp>
        <p:sp>
          <p:nvSpPr>
            <p:cNvPr id="17" name="Block Arc 16"/>
            <p:cNvSpPr>
              <a:spLocks noChangeAspect="1"/>
            </p:cNvSpPr>
            <p:nvPr/>
          </p:nvSpPr>
          <p:spPr>
            <a:xfrm>
              <a:off x="323872" y="2618710"/>
              <a:ext cx="3529286" cy="3529286"/>
            </a:xfrm>
            <a:prstGeom prst="blockArc">
              <a:avLst>
                <a:gd name="adj1" fmla="val 17353577"/>
                <a:gd name="adj2" fmla="val 18798630"/>
                <a:gd name="adj3" fmla="val 20838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5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2975" y="4493030"/>
              <a:ext cx="4406786" cy="578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5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1169047" y="4523465"/>
              <a:ext cx="675000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9A060-514E-3B45-A653-4092CC2C784D}"/>
                </a:ext>
              </a:extLst>
            </p:cNvPr>
            <p:cNvGrpSpPr/>
            <p:nvPr/>
          </p:nvGrpSpPr>
          <p:grpSpPr>
            <a:xfrm>
              <a:off x="1265293" y="2111385"/>
              <a:ext cx="2895770" cy="3883468"/>
              <a:chOff x="1265293" y="2111385"/>
              <a:chExt cx="2895770" cy="3883468"/>
            </a:xfrm>
          </p:grpSpPr>
          <p:sp>
            <p:nvSpPr>
              <p:cNvPr id="5" name="Block Arc 4"/>
              <p:cNvSpPr>
                <a:spLocks noChangeAspect="1"/>
              </p:cNvSpPr>
              <p:nvPr/>
            </p:nvSpPr>
            <p:spPr>
              <a:xfrm>
                <a:off x="1266777" y="3077495"/>
                <a:ext cx="2892857" cy="2892858"/>
              </a:xfrm>
              <a:prstGeom prst="blockArc">
                <a:avLst>
                  <a:gd name="adj1" fmla="val 15052772"/>
                  <a:gd name="adj2" fmla="val 17567895"/>
                  <a:gd name="adj3" fmla="val 39186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710634" y="4191460"/>
                <a:ext cx="426208" cy="24088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713185" y="4614591"/>
                <a:ext cx="426208" cy="43218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071321" y="4614591"/>
                <a:ext cx="636761" cy="43218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102997">
                <a:off x="1584544" y="3400287"/>
                <a:ext cx="476412" cy="257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72">
                    <a:solidFill>
                      <a:schemeClr val="bg1"/>
                    </a:solidFill>
                  </a:rPr>
                  <a:t>West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706874" y="4204730"/>
                <a:ext cx="511679" cy="257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72"/>
                  <a:t>North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764310" y="4680698"/>
                <a:ext cx="418704" cy="257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72"/>
                  <a:t>East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21533" y="4680698"/>
                <a:ext cx="510076" cy="257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72" dirty="0"/>
                  <a:t>South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579281" y="3309310"/>
                <a:ext cx="1040947" cy="903174"/>
              </a:xfrm>
              <a:custGeom>
                <a:avLst/>
                <a:gdLst>
                  <a:gd name="connsiteX0" fmla="*/ 1943100 w 1943100"/>
                  <a:gd name="connsiteY0" fmla="*/ 1681162 h 1685925"/>
                  <a:gd name="connsiteX1" fmla="*/ 1323975 w 1943100"/>
                  <a:gd name="connsiteY1" fmla="*/ 0 h 1685925"/>
                  <a:gd name="connsiteX2" fmla="*/ 571500 w 1943100"/>
                  <a:gd name="connsiteY2" fmla="*/ 385762 h 1685925"/>
                  <a:gd name="connsiteX3" fmla="*/ 119062 w 1943100"/>
                  <a:gd name="connsiteY3" fmla="*/ 942975 h 1685925"/>
                  <a:gd name="connsiteX4" fmla="*/ 0 w 1943100"/>
                  <a:gd name="connsiteY4" fmla="*/ 1185862 h 1685925"/>
                  <a:gd name="connsiteX5" fmla="*/ 76200 w 1943100"/>
                  <a:gd name="connsiteY5" fmla="*/ 1238250 h 1685925"/>
                  <a:gd name="connsiteX6" fmla="*/ 104775 w 1943100"/>
                  <a:gd name="connsiteY6" fmla="*/ 1195387 h 1685925"/>
                  <a:gd name="connsiteX7" fmla="*/ 957262 w 1943100"/>
                  <a:gd name="connsiteY7" fmla="*/ 1685925 h 1685925"/>
                  <a:gd name="connsiteX8" fmla="*/ 1943100 w 1943100"/>
                  <a:gd name="connsiteY8" fmla="*/ 1681162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3100" h="1685925">
                    <a:moveTo>
                      <a:pt x="1943100" y="1681162"/>
                    </a:moveTo>
                    <a:lnTo>
                      <a:pt x="1323975" y="0"/>
                    </a:lnTo>
                    <a:lnTo>
                      <a:pt x="571500" y="385762"/>
                    </a:lnTo>
                    <a:lnTo>
                      <a:pt x="119062" y="942975"/>
                    </a:lnTo>
                    <a:lnTo>
                      <a:pt x="0" y="1185862"/>
                    </a:lnTo>
                    <a:lnTo>
                      <a:pt x="76200" y="1238250"/>
                    </a:lnTo>
                    <a:lnTo>
                      <a:pt x="104775" y="1195387"/>
                    </a:lnTo>
                    <a:lnTo>
                      <a:pt x="957262" y="1685925"/>
                    </a:lnTo>
                    <a:lnTo>
                      <a:pt x="1943100" y="16811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7511080">
                <a:off x="2981281" y="3139356"/>
                <a:ext cx="349244" cy="18086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074386" y="5049428"/>
                <a:ext cx="398651" cy="68880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20" name="Block Arc 19"/>
              <p:cNvSpPr>
                <a:spLocks noChangeAspect="1"/>
              </p:cNvSpPr>
              <p:nvPr/>
            </p:nvSpPr>
            <p:spPr>
              <a:xfrm>
                <a:off x="1265293" y="3076012"/>
                <a:ext cx="2892857" cy="2892858"/>
              </a:xfrm>
              <a:prstGeom prst="blockArc">
                <a:avLst>
                  <a:gd name="adj1" fmla="val 5091790"/>
                  <a:gd name="adj2" fmla="val 7061397"/>
                  <a:gd name="adj3" fmla="val 3251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068811" y="4191460"/>
                <a:ext cx="1070582" cy="8553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9102997">
                <a:off x="1614196" y="3422659"/>
                <a:ext cx="417102" cy="2242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57">
                    <a:solidFill>
                      <a:schemeClr val="bg1"/>
                    </a:solidFill>
                  </a:rPr>
                  <a:t>West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323887" y="4432342"/>
                <a:ext cx="819305" cy="1822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874907" y="4408867"/>
                <a:ext cx="448980" cy="23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305439" y="4435795"/>
                <a:ext cx="35907" cy="1774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455128" y="4997603"/>
                <a:ext cx="352982" cy="191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43" dirty="0"/>
                  <a:t>scale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753874" y="3004704"/>
                <a:ext cx="51328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i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upgrade</a:t>
                </a:r>
                <a:endParaRPr lang="en-US" sz="75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23961" y="5514802"/>
                <a:ext cx="51328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i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upgrade</a:t>
                </a:r>
                <a:endParaRPr lang="en-US" sz="75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2665498" y="4476021"/>
                <a:ext cx="90643" cy="9064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2529134" y="4432246"/>
                <a:ext cx="362612" cy="183339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2529155" y="4433272"/>
                <a:ext cx="362572" cy="18128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Block Arc 14"/>
              <p:cNvSpPr>
                <a:spLocks noChangeAspect="1"/>
              </p:cNvSpPr>
              <p:nvPr/>
            </p:nvSpPr>
            <p:spPr>
              <a:xfrm>
                <a:off x="1268206" y="3079314"/>
                <a:ext cx="2892857" cy="2892858"/>
              </a:xfrm>
              <a:prstGeom prst="blockArc">
                <a:avLst>
                  <a:gd name="adj1" fmla="val 12385909"/>
                  <a:gd name="adj2" fmla="val 15277888"/>
                  <a:gd name="adj3" fmla="val 6705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5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2712911" y="4518718"/>
                <a:ext cx="154354" cy="21190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711663" y="4517579"/>
                <a:ext cx="269618" cy="191327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711661" y="4517576"/>
                <a:ext cx="2498" cy="257565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714053" y="4518717"/>
                <a:ext cx="190133" cy="17390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715770" y="4350575"/>
                <a:ext cx="285056" cy="168059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2713890" y="4405023"/>
                <a:ext cx="116509" cy="112052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endCxn id="100" idx="1"/>
              </p:cNvCxnSpPr>
              <p:nvPr/>
            </p:nvCxnSpPr>
            <p:spPr>
              <a:xfrm flipV="1">
                <a:off x="2713073" y="4386650"/>
                <a:ext cx="96275" cy="13223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1648648" y="3724986"/>
                <a:ext cx="1052759" cy="789865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endCxn id="105" idx="5"/>
              </p:cNvCxnSpPr>
              <p:nvPr/>
            </p:nvCxnSpPr>
            <p:spPr>
              <a:xfrm flipH="1" flipV="1">
                <a:off x="1746745" y="3638762"/>
                <a:ext cx="962745" cy="882237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endCxn id="106" idx="5"/>
              </p:cNvCxnSpPr>
              <p:nvPr/>
            </p:nvCxnSpPr>
            <p:spPr>
              <a:xfrm flipH="1" flipV="1">
                <a:off x="1838878" y="3540066"/>
                <a:ext cx="871753" cy="978653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endCxn id="107" idx="5"/>
              </p:cNvCxnSpPr>
              <p:nvPr/>
            </p:nvCxnSpPr>
            <p:spPr>
              <a:xfrm flipH="1" flipV="1">
                <a:off x="1932388" y="3478649"/>
                <a:ext cx="778243" cy="103893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endCxn id="108" idx="5"/>
              </p:cNvCxnSpPr>
              <p:nvPr/>
            </p:nvCxnSpPr>
            <p:spPr>
              <a:xfrm flipH="1" flipV="1">
                <a:off x="2018379" y="3408359"/>
                <a:ext cx="692253" cy="1110357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2100652" y="3345506"/>
                <a:ext cx="612980" cy="1167210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69"/>
              <p:cNvSpPr/>
              <p:nvPr/>
            </p:nvSpPr>
            <p:spPr>
              <a:xfrm rot="3239614">
                <a:off x="2831748" y="4785686"/>
                <a:ext cx="175037" cy="26237"/>
              </a:xfrm>
              <a:prstGeom prst="rect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18376079">
                <a:off x="2790866" y="4337053"/>
                <a:ext cx="90494" cy="26237"/>
              </a:xfrm>
              <a:prstGeom prst="rect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977332" y="4254281"/>
                <a:ext cx="374059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HR-NSE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550651" y="3802594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624770" y="3698030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713643" y="3605658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805775" y="3506962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899285" y="3445545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985275" y="3375257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824935" y="3200355"/>
                <a:ext cx="317953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T-REX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2493726">
                <a:off x="2884972" y="4729788"/>
                <a:ext cx="142205" cy="25322"/>
              </a:xfrm>
              <a:prstGeom prst="rect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932122" y="4776670"/>
                <a:ext cx="301923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ANNI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967515" y="4692384"/>
                <a:ext cx="325969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SKADI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2248181">
                <a:off x="3029453" y="4354023"/>
                <a:ext cx="51710" cy="13309"/>
              </a:xfrm>
              <a:prstGeom prst="rect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994438" y="4323444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8001429">
                <a:off x="2992721" y="4674141"/>
                <a:ext cx="64638" cy="12928"/>
              </a:xfrm>
              <a:prstGeom prst="rect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974113" y="4694720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953773" y="4538227"/>
                <a:ext cx="311541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ESTIA</a:t>
                </a:r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8116881">
                <a:off x="2844970" y="4336137"/>
                <a:ext cx="103421" cy="12928"/>
              </a:xfrm>
              <a:prstGeom prst="rect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824629" y="4372860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180938" y="3269363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078325" y="3312689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H="1" flipV="1">
                <a:off x="2207828" y="3309023"/>
                <a:ext cx="503945" cy="1208556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1870227" y="3130656"/>
                <a:ext cx="433369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HEIMDAL</a:t>
                </a: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flipV="1">
                <a:off x="2714812" y="4106019"/>
                <a:ext cx="68426" cy="41156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2754491" y="4045512"/>
                <a:ext cx="64638" cy="64638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770937" y="4182087"/>
                <a:ext cx="281084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LOKI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910108" y="4191559"/>
                <a:ext cx="316350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FREIA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721481" y="3960194"/>
                <a:ext cx="398103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WA-NSE</a:t>
                </a:r>
              </a:p>
            </p:txBody>
          </p:sp>
          <p:cxnSp>
            <p:nvCxnSpPr>
              <p:cNvPr id="99" name="Straight Connector 98"/>
              <p:cNvCxnSpPr>
                <a:cxnSpLocks/>
              </p:cNvCxnSpPr>
              <p:nvPr/>
            </p:nvCxnSpPr>
            <p:spPr>
              <a:xfrm flipH="1" flipV="1">
                <a:off x="2332864" y="4709513"/>
                <a:ext cx="7405" cy="1429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>
                <a:off x="2333059" y="4722301"/>
                <a:ext cx="25856" cy="25856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Pie 100"/>
              <p:cNvSpPr>
                <a:spLocks noChangeAspect="1"/>
              </p:cNvSpPr>
              <p:nvPr/>
            </p:nvSpPr>
            <p:spPr>
              <a:xfrm flipH="1" flipV="1">
                <a:off x="2316710" y="4688100"/>
                <a:ext cx="38783" cy="39065"/>
              </a:xfrm>
              <a:prstGeom prst="pie">
                <a:avLst>
                  <a:gd name="adj1" fmla="val 17783971"/>
                  <a:gd name="adj2" fmla="val 4292467"/>
                </a:avLst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922310" y="4579264"/>
                <a:ext cx="55359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>
                    <a:solidFill>
                      <a:prstClr val="black"/>
                    </a:solidFill>
                    <a:latin typeface="Calibri"/>
                  </a:rPr>
                  <a:t>Mono-farm 1</a:t>
                </a:r>
                <a:endParaRPr lang="en-US" sz="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Pie 102"/>
              <p:cNvSpPr>
                <a:spLocks noChangeAspect="1"/>
              </p:cNvSpPr>
              <p:nvPr/>
            </p:nvSpPr>
            <p:spPr>
              <a:xfrm rot="11278370">
                <a:off x="2684652" y="4743641"/>
                <a:ext cx="64451" cy="64920"/>
              </a:xfrm>
              <a:prstGeom prst="pie">
                <a:avLst>
                  <a:gd name="adj1" fmla="val 14556363"/>
                  <a:gd name="adj2" fmla="val 3226294"/>
                </a:avLst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605153" y="4779879"/>
                <a:ext cx="274672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VOR</a:t>
                </a:r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17650684">
                <a:off x="2747834" y="4346953"/>
                <a:ext cx="64638" cy="26237"/>
              </a:xfrm>
              <a:prstGeom prst="rect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 flipV="1">
                <a:off x="2717852" y="4389553"/>
                <a:ext cx="49064" cy="126503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/>
              </p:cNvCxnSpPr>
              <p:nvPr/>
            </p:nvCxnSpPr>
            <p:spPr>
              <a:xfrm>
                <a:off x="2712910" y="4516438"/>
                <a:ext cx="192359" cy="420497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2892714" y="4929545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886442" y="4856592"/>
                <a:ext cx="338793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VESPA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716788" y="3266469"/>
                <a:ext cx="358029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MAGIC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505844" y="3404171"/>
                <a:ext cx="399707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BIFROST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392726" y="3589897"/>
                <a:ext cx="295511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BEER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62247" y="3338876"/>
                <a:ext cx="455811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MIRACLES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437383" y="3499488"/>
                <a:ext cx="358029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C-SPEC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324369" y="3695307"/>
                <a:ext cx="293908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NMX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8788221">
                <a:off x="2241609" y="4788925"/>
                <a:ext cx="133275" cy="25322"/>
              </a:xfrm>
              <a:prstGeom prst="rect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049089" y="4699507"/>
                <a:ext cx="306732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ODIN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966877" y="4801016"/>
                <a:ext cx="375661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DREAM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2232102" y="4922842"/>
                <a:ext cx="38783" cy="38783"/>
              </a:xfrm>
              <a:prstGeom prst="ellipse">
                <a:avLst/>
              </a:prstGeom>
              <a:solidFill>
                <a:srgbClr val="80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flipH="1">
                <a:off x="2363795" y="4518013"/>
                <a:ext cx="353405" cy="246766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2270657" y="4517577"/>
                <a:ext cx="442647" cy="406327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/>
              </p:cNvCxnSpPr>
              <p:nvPr/>
            </p:nvCxnSpPr>
            <p:spPr>
              <a:xfrm flipH="1">
                <a:off x="2360606" y="4515298"/>
                <a:ext cx="351165" cy="210927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cxnSpLocks/>
              </p:cNvCxnSpPr>
              <p:nvPr/>
            </p:nvCxnSpPr>
            <p:spPr>
              <a:xfrm flipH="1">
                <a:off x="2439275" y="4516438"/>
                <a:ext cx="274776" cy="15962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cxnSpLocks/>
              </p:cNvCxnSpPr>
              <p:nvPr/>
            </p:nvCxnSpPr>
            <p:spPr>
              <a:xfrm flipH="1" flipV="1">
                <a:off x="2428635" y="4654786"/>
                <a:ext cx="7405" cy="2585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Pie 124"/>
              <p:cNvSpPr>
                <a:spLocks noChangeAspect="1"/>
              </p:cNvSpPr>
              <p:nvPr/>
            </p:nvSpPr>
            <p:spPr>
              <a:xfrm flipH="1" flipV="1">
                <a:off x="2411342" y="4629952"/>
                <a:ext cx="38783" cy="39065"/>
              </a:xfrm>
              <a:prstGeom prst="pie">
                <a:avLst>
                  <a:gd name="adj1" fmla="val 17783971"/>
                  <a:gd name="adj2" fmla="val 4292467"/>
                </a:avLst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310174" y="4986365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930079" y="4930730"/>
                <a:ext cx="451003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ESPRESSO</a:t>
                </a: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H="1">
                <a:off x="2343279" y="4516436"/>
                <a:ext cx="369634" cy="475607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 rot="16200000">
                <a:off x="2575588" y="4330593"/>
                <a:ext cx="279716" cy="27364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 rot="16200000">
                <a:off x="1594943" y="3216177"/>
                <a:ext cx="2241000" cy="31416"/>
              </a:xfrm>
              <a:prstGeom prst="rect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715718" y="4128163"/>
                <a:ext cx="3724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Sleipnir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96400" y="2332539"/>
                <a:ext cx="346807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n-</a:t>
                </a:r>
                <a:r>
                  <a:rPr lang="en-US" sz="600" dirty="0" err="1">
                    <a:solidFill>
                      <a:prstClr val="black"/>
                    </a:solidFill>
                    <a:latin typeface="Calibri"/>
                  </a:rPr>
                  <a:t>nbar</a:t>
                </a:r>
                <a:endParaRPr lang="en-US" sz="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2711989" y="4517796"/>
                <a:ext cx="73838" cy="262777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/>
              <p:cNvSpPr/>
              <p:nvPr/>
            </p:nvSpPr>
            <p:spPr>
              <a:xfrm rot="4438654">
                <a:off x="2717932" y="4856149"/>
                <a:ext cx="185798" cy="22772"/>
              </a:xfrm>
              <a:prstGeom prst="rect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2702768" y="4923905"/>
                <a:ext cx="394897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GI-SANS</a:t>
                </a: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flipH="1" flipV="1">
                <a:off x="2333025" y="3252775"/>
                <a:ext cx="380050" cy="126610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 flipV="1">
                <a:off x="2482873" y="3204997"/>
                <a:ext cx="230201" cy="1313883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 137"/>
              <p:cNvSpPr/>
              <p:nvPr/>
            </p:nvSpPr>
            <p:spPr>
              <a:xfrm>
                <a:off x="2308003" y="3220766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460022" y="3179503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2254762" y="3087937"/>
                <a:ext cx="245818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W9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389408" y="3053189"/>
                <a:ext cx="284290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W10</a:t>
                </a:r>
              </a:p>
            </p:txBody>
          </p:sp>
          <p:cxnSp>
            <p:nvCxnSpPr>
              <p:cNvPr id="142" name="Straight Connector 141"/>
              <p:cNvCxnSpPr>
                <a:cxnSpLocks noChangeAspect="1"/>
              </p:cNvCxnSpPr>
              <p:nvPr/>
            </p:nvCxnSpPr>
            <p:spPr>
              <a:xfrm flipV="1">
                <a:off x="2158803" y="4497564"/>
                <a:ext cx="550522" cy="9450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129866" y="5455129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030654" y="5322131"/>
                <a:ext cx="2121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S5</a:t>
                </a: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 flipV="1">
                <a:off x="2113682" y="4516709"/>
                <a:ext cx="599392" cy="1229187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2200551" y="4516710"/>
                <a:ext cx="512524" cy="126610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2306963" y="4516708"/>
                <a:ext cx="403938" cy="1305197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2417722" y="4518880"/>
                <a:ext cx="295352" cy="132908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2518504" y="4518880"/>
                <a:ext cx="192398" cy="138146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Oval 149"/>
              <p:cNvSpPr/>
              <p:nvPr/>
            </p:nvSpPr>
            <p:spPr>
              <a:xfrm>
                <a:off x="2095175" y="5729089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179872" y="5768180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281942" y="5807271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392699" y="5837674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499113" y="5861563"/>
                <a:ext cx="38783" cy="38783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041746" y="5721714"/>
                <a:ext cx="2121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S6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119927" y="5761642"/>
                <a:ext cx="2121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S7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234323" y="5805077"/>
                <a:ext cx="2121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S8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336394" y="5833309"/>
                <a:ext cx="21215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S9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513007" y="5809439"/>
                <a:ext cx="250627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S10</a:t>
                </a:r>
              </a:p>
            </p:txBody>
          </p:sp>
          <p:cxnSp>
            <p:nvCxnSpPr>
              <p:cNvPr id="161" name="Straight Connector 160"/>
              <p:cNvCxnSpPr>
                <a:cxnSpLocks/>
              </p:cNvCxnSpPr>
              <p:nvPr/>
            </p:nvCxnSpPr>
            <p:spPr>
              <a:xfrm flipH="1">
                <a:off x="2297670" y="4295857"/>
                <a:ext cx="7405" cy="14294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 flipV="1">
                <a:off x="2297866" y="4271508"/>
                <a:ext cx="25856" cy="25856"/>
              </a:xfrm>
              <a:prstGeom prst="ellipse">
                <a:avLst/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3" name="Pie 162"/>
              <p:cNvSpPr>
                <a:spLocks noChangeAspect="1"/>
              </p:cNvSpPr>
              <p:nvPr/>
            </p:nvSpPr>
            <p:spPr>
              <a:xfrm flipH="1">
                <a:off x="2281516" y="4292500"/>
                <a:ext cx="38783" cy="39065"/>
              </a:xfrm>
              <a:prstGeom prst="pie">
                <a:avLst>
                  <a:gd name="adj1" fmla="val 17783971"/>
                  <a:gd name="adj2" fmla="val 4292467"/>
                </a:avLst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64" name="Straight Connector 163"/>
              <p:cNvCxnSpPr>
                <a:cxnSpLocks noChangeAspect="1"/>
              </p:cNvCxnSpPr>
              <p:nvPr/>
            </p:nvCxnSpPr>
            <p:spPr>
              <a:xfrm flipH="1" flipV="1">
                <a:off x="2311615" y="4287098"/>
                <a:ext cx="371828" cy="2160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cxnSpLocks/>
              </p:cNvCxnSpPr>
              <p:nvPr/>
            </p:nvCxnSpPr>
            <p:spPr>
              <a:xfrm flipH="1">
                <a:off x="2393442" y="4339022"/>
                <a:ext cx="7405" cy="25856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Pie 165"/>
              <p:cNvSpPr>
                <a:spLocks noChangeAspect="1"/>
              </p:cNvSpPr>
              <p:nvPr/>
            </p:nvSpPr>
            <p:spPr>
              <a:xfrm flipH="1">
                <a:off x="2376148" y="4350647"/>
                <a:ext cx="38783" cy="39065"/>
              </a:xfrm>
              <a:prstGeom prst="pie">
                <a:avLst>
                  <a:gd name="adj1" fmla="val 17783971"/>
                  <a:gd name="adj2" fmla="val 4292467"/>
                </a:avLst>
              </a:prstGeom>
              <a:solidFill>
                <a:srgbClr val="00009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39" tIns="34271" rIns="68539" bIns="34271" rtlCol="0" anchor="ctr"/>
              <a:lstStyle/>
              <a:p>
                <a:pPr algn="ctr" defTabSz="342694"/>
                <a:endParaRPr lang="en-US" sz="6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63" name="Straight Connector 62"/>
              <p:cNvCxnSpPr>
                <a:endCxn id="103" idx="5"/>
              </p:cNvCxnSpPr>
              <p:nvPr/>
            </p:nvCxnSpPr>
            <p:spPr>
              <a:xfrm flipH="1" flipV="1">
                <a:off x="1583755" y="3835698"/>
                <a:ext cx="1128017" cy="687961"/>
              </a:xfrm>
              <a:prstGeom prst="line">
                <a:avLst/>
              </a:prstGeom>
              <a:ln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/>
              <p:cNvSpPr txBox="1"/>
              <p:nvPr/>
            </p:nvSpPr>
            <p:spPr>
              <a:xfrm>
                <a:off x="1880375" y="4282504"/>
                <a:ext cx="553595" cy="161544"/>
              </a:xfrm>
              <a:prstGeom prst="rect">
                <a:avLst/>
              </a:prstGeom>
              <a:noFill/>
            </p:spPr>
            <p:txBody>
              <a:bodyPr wrap="none" lIns="68539" tIns="34271" rIns="68539" bIns="34271" rtlCol="0">
                <a:spAutoFit/>
              </a:bodyPr>
              <a:lstStyle/>
              <a:p>
                <a:pPr defTabSz="342694"/>
                <a:r>
                  <a:rPr lang="en-US" sz="600" dirty="0">
                    <a:solidFill>
                      <a:prstClr val="black"/>
                    </a:solidFill>
                    <a:latin typeface="Calibri"/>
                  </a:rPr>
                  <a:t>Mono-farm 2</a:t>
                </a:r>
              </a:p>
            </p:txBody>
          </p:sp>
          <p:cxnSp>
            <p:nvCxnSpPr>
              <p:cNvPr id="168" name="Straight Connector 167"/>
              <p:cNvCxnSpPr>
                <a:cxnSpLocks noChangeAspect="1"/>
              </p:cNvCxnSpPr>
              <p:nvPr/>
            </p:nvCxnSpPr>
            <p:spPr>
              <a:xfrm>
                <a:off x="2713936" y="4519662"/>
                <a:ext cx="243000" cy="144265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9" name="Group 168"/>
              <p:cNvGrpSpPr/>
              <p:nvPr/>
            </p:nvGrpSpPr>
            <p:grpSpPr>
              <a:xfrm flipH="1">
                <a:off x="2955075" y="4613194"/>
                <a:ext cx="42206" cy="60056"/>
                <a:chOff x="2397048" y="4887273"/>
                <a:chExt cx="56275" cy="80075"/>
              </a:xfrm>
            </p:grpSpPr>
            <p:cxnSp>
              <p:nvCxnSpPr>
                <p:cNvPr id="170" name="Straight Connector 169"/>
                <p:cNvCxnSpPr>
                  <a:cxnSpLocks/>
                </p:cNvCxnSpPr>
                <p:nvPr/>
              </p:nvCxnSpPr>
              <p:spPr>
                <a:xfrm flipH="1" flipV="1">
                  <a:off x="2418587" y="4915824"/>
                  <a:ext cx="9873" cy="19058"/>
                </a:xfrm>
                <a:prstGeom prst="line">
                  <a:avLst/>
                </a:prstGeom>
                <a:ln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170"/>
                <p:cNvSpPr>
                  <a:spLocks noChangeAspect="1"/>
                </p:cNvSpPr>
                <p:nvPr/>
              </p:nvSpPr>
              <p:spPr>
                <a:xfrm>
                  <a:off x="2418849" y="4932874"/>
                  <a:ext cx="34474" cy="34474"/>
                </a:xfrm>
                <a:prstGeom prst="ellipse">
                  <a:avLst/>
                </a:prstGeom>
                <a:solidFill>
                  <a:srgbClr val="00009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39" tIns="34271" rIns="68539" bIns="34271" rtlCol="0" anchor="ctr"/>
                <a:lstStyle/>
                <a:p>
                  <a:pPr algn="ctr" defTabSz="342694"/>
                  <a:endParaRPr lang="en-US" sz="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Pie 171"/>
                <p:cNvSpPr>
                  <a:spLocks noChangeAspect="1"/>
                </p:cNvSpPr>
                <p:nvPr/>
              </p:nvSpPr>
              <p:spPr>
                <a:xfrm flipH="1" flipV="1">
                  <a:off x="2397048" y="4887273"/>
                  <a:ext cx="51711" cy="52086"/>
                </a:xfrm>
                <a:prstGeom prst="pie">
                  <a:avLst>
                    <a:gd name="adj1" fmla="val 17783971"/>
                    <a:gd name="adj2" fmla="val 4292467"/>
                  </a:avLst>
                </a:prstGeom>
                <a:solidFill>
                  <a:srgbClr val="00009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39" tIns="34271" rIns="68539" bIns="34271" rtlCol="0" anchor="ctr"/>
                <a:lstStyle/>
                <a:p>
                  <a:pPr algn="ctr" defTabSz="342694"/>
                  <a:endParaRPr lang="en-US" sz="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96EDC9-4520-8548-B434-474AED239849}"/>
                </a:ext>
              </a:extLst>
            </p:cNvPr>
            <p:cNvSpPr txBox="1"/>
            <p:nvPr/>
          </p:nvSpPr>
          <p:spPr>
            <a:xfrm>
              <a:off x="5998335" y="5621422"/>
              <a:ext cx="1084336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(K. Andersen)</a:t>
              </a:r>
            </a:p>
          </p:txBody>
        </p:sp>
      </p:grpSp>
      <p:sp>
        <p:nvSpPr>
          <p:cNvPr id="173" name="Slide Number Placeholder 3">
            <a:extLst>
              <a:ext uri="{FF2B5EF4-FFF2-40B4-BE49-F238E27FC236}">
                <a16:creationId xmlns:a16="http://schemas.microsoft.com/office/drawing/2014/main" id="{1DE00EA1-7240-044A-9B5A-ED5650B0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167" name="Content Placeholder 2"/>
          <p:cNvSpPr>
            <a:spLocks noGrp="1"/>
          </p:cNvSpPr>
          <p:nvPr>
            <p:ph idx="1"/>
          </p:nvPr>
        </p:nvSpPr>
        <p:spPr>
          <a:xfrm>
            <a:off x="4499992" y="1484784"/>
            <a:ext cx="4596266" cy="4652915"/>
          </a:xfrm>
          <a:solidFill>
            <a:schemeClr val="bg1">
              <a:alpha val="77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Primary upgrade path: more instruments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42 beamports with ~6</a:t>
            </a:r>
            <a:r>
              <a:rPr lang="it-IT" dirty="0">
                <a:solidFill>
                  <a:schemeClr val="tx1"/>
                </a:solidFill>
              </a:rPr>
              <a:t>°</a:t>
            </a:r>
            <a:r>
              <a:rPr lang="en-US" dirty="0">
                <a:solidFill>
                  <a:schemeClr val="tx1"/>
                </a:solidFill>
              </a:rPr>
              <a:t> separation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Upgrade areas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~80% beamport use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60% for short instruments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100% for long instruments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&gt;1 instrument on some </a:t>
            </a:r>
            <a:r>
              <a:rPr lang="en-US" dirty="0" err="1">
                <a:solidFill>
                  <a:schemeClr val="tx1"/>
                </a:solidFill>
              </a:rPr>
              <a:t>beamports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Monochromator instruments?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35-40 instruments possible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Lower moderator not yet defined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all beamports can view both moderators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All beamports allow cold and/or thermal spectrum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Freely tunable wavelength resolution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adapt resolution to experimental needs</a:t>
            </a:r>
          </a:p>
        </p:txBody>
      </p:sp>
    </p:spTree>
    <p:extLst>
      <p:ext uri="{BB962C8B-B14F-4D97-AF65-F5344CB8AC3E}">
        <p14:creationId xmlns:p14="http://schemas.microsoft.com/office/powerpoint/2010/main" val="85721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8238"/>
            <a:ext cx="6237287" cy="981442"/>
          </a:xfrm>
        </p:spPr>
        <p:txBody>
          <a:bodyPr>
            <a:normAutofit/>
          </a:bodyPr>
          <a:lstStyle/>
          <a:p>
            <a:pPr lvl="0"/>
            <a:r>
              <a:rPr lang="en-US" sz="2492" dirty="0"/>
              <a:t>ESS is 60 %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7013122" cy="3510390"/>
          </a:xfrm>
        </p:spPr>
        <p:txBody>
          <a:bodyPr>
            <a:normAutofit/>
          </a:bodyPr>
          <a:lstStyle/>
          <a:p>
            <a:pPr lvl="0"/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2019 is peak of construction activity</a:t>
            </a:r>
          </a:p>
          <a:p>
            <a:pPr lvl="0"/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Accelerator commissioning underway</a:t>
            </a:r>
          </a:p>
          <a:p>
            <a:pPr lvl="0"/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First Instrument hall complete and handed over</a:t>
            </a:r>
          </a:p>
          <a:p>
            <a:pPr lvl="0"/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Working hard to deliver first science in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15135">
              <a:defRPr/>
            </a:pPr>
            <a:fld id="{551115BC-487E-4422-894C-CB7CD3E79223}" type="slidenum">
              <a:rPr lang="sv-SE" sz="9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315135">
                <a:defRPr/>
              </a:pPr>
              <a:t>6</a:t>
            </a:fld>
            <a:endParaRPr lang="sv-SE" sz="900" b="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A7FA0-1468-5848-A2EB-0B340F41B6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50" y="3570047"/>
            <a:ext cx="3771014" cy="2318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5565B7-F526-2B46-947E-487921948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134" y="3565359"/>
            <a:ext cx="3872705" cy="2323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C8581-6D69-9C40-9202-A5F38C501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31" y="938237"/>
            <a:ext cx="3349918" cy="25124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560BE6-029B-5D4D-8BF9-9E13D33068D0}"/>
              </a:ext>
            </a:extLst>
          </p:cNvPr>
          <p:cNvSpPr txBox="1">
            <a:spLocks/>
          </p:cNvSpPr>
          <p:nvPr/>
        </p:nvSpPr>
        <p:spPr>
          <a:xfrm>
            <a:off x="467544" y="-171400"/>
            <a:ext cx="8316383" cy="1308589"/>
          </a:xfrm>
          <a:prstGeom prst="rect">
            <a:avLst/>
          </a:prstGeom>
        </p:spPr>
        <p:txBody>
          <a:bodyPr vert="horz" lIns="85772" tIns="42885" rIns="85772" bIns="42885" rtlCol="0" anchor="ctr">
            <a:norm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23"/>
              <a:t>ESS is 60 % complete</a:t>
            </a:r>
            <a:endParaRPr lang="en-US" sz="3323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711351-6C54-0C44-A52D-ED6B5338BCA0}"/>
              </a:ext>
            </a:extLst>
          </p:cNvPr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22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Conventional</a:t>
            </a:r>
            <a:r>
              <a:rPr lang="sv-SE" dirty="0"/>
              <a:t> </a:t>
            </a:r>
            <a:r>
              <a:rPr lang="sv-SE" dirty="0" err="1"/>
              <a:t>Facilities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15" y="1988584"/>
            <a:ext cx="8243385" cy="3600656"/>
          </a:xfrm>
        </p:spPr>
        <p:txBody>
          <a:bodyPr/>
          <a:lstStyle/>
          <a:p>
            <a:r>
              <a:rPr lang="sv-SE" sz="1800" dirty="0">
                <a:solidFill>
                  <a:schemeClr val="tx1"/>
                </a:solidFill>
              </a:rPr>
              <a:t>Civil </a:t>
            </a:r>
            <a:r>
              <a:rPr lang="sv-SE" sz="1800" dirty="0" err="1">
                <a:solidFill>
                  <a:schemeClr val="tx1"/>
                </a:solidFill>
              </a:rPr>
              <a:t>construction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remains</a:t>
            </a:r>
            <a:r>
              <a:rPr lang="sv-SE" sz="1800" dirty="0">
                <a:solidFill>
                  <a:schemeClr val="tx1"/>
                </a:solidFill>
              </a:rPr>
              <a:t> on (or </a:t>
            </a:r>
            <a:r>
              <a:rPr lang="sv-SE" sz="1800" dirty="0" err="1">
                <a:solidFill>
                  <a:schemeClr val="tx1"/>
                </a:solidFill>
              </a:rPr>
              <a:t>ahead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of</a:t>
            </a:r>
            <a:r>
              <a:rPr lang="sv-SE" sz="1800" dirty="0">
                <a:solidFill>
                  <a:schemeClr val="tx1"/>
                </a:solidFill>
              </a:rPr>
              <a:t>) </a:t>
            </a:r>
            <a:r>
              <a:rPr lang="sv-SE" sz="1800" dirty="0" err="1">
                <a:solidFill>
                  <a:schemeClr val="tx1"/>
                </a:solidFill>
              </a:rPr>
              <a:t>schedule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 err="1">
                <a:solidFill>
                  <a:schemeClr val="tx1"/>
                </a:solidFill>
              </a:rPr>
              <a:t>Handover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of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logistics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building</a:t>
            </a:r>
            <a:r>
              <a:rPr lang="sv-SE" sz="1800" dirty="0">
                <a:solidFill>
                  <a:schemeClr val="tx1"/>
                </a:solidFill>
              </a:rPr>
              <a:t> F03 and Instrument Hall E01</a:t>
            </a:r>
          </a:p>
          <a:p>
            <a:r>
              <a:rPr lang="sv-SE" sz="1800" dirty="0" err="1">
                <a:solidFill>
                  <a:schemeClr val="tx1"/>
                </a:solidFill>
              </a:rPr>
              <a:t>Steelwork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erection</a:t>
            </a:r>
            <a:r>
              <a:rPr lang="sv-SE" sz="1800" dirty="0">
                <a:solidFill>
                  <a:schemeClr val="tx1"/>
                </a:solidFill>
              </a:rPr>
              <a:t> for </a:t>
            </a:r>
            <a:r>
              <a:rPr lang="sv-SE" sz="1800" dirty="0" err="1">
                <a:solidFill>
                  <a:schemeClr val="tx1"/>
                </a:solidFill>
              </a:rPr>
              <a:t>target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building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br>
              <a:rPr lang="sv-SE" sz="1800" dirty="0">
                <a:solidFill>
                  <a:schemeClr val="tx1"/>
                </a:solidFill>
              </a:rPr>
            </a:br>
            <a:r>
              <a:rPr lang="sv-SE" sz="1800" dirty="0" err="1">
                <a:solidFill>
                  <a:schemeClr val="tx1"/>
                </a:solidFill>
              </a:rPr>
              <a:t>high-bay</a:t>
            </a:r>
            <a:r>
              <a:rPr lang="sv-SE" sz="1800" dirty="0">
                <a:solidFill>
                  <a:schemeClr val="tx1"/>
                </a:solidFill>
              </a:rPr>
              <a:t> and for D </a:t>
            </a:r>
            <a:r>
              <a:rPr lang="sv-SE" sz="1800" dirty="0" err="1">
                <a:solidFill>
                  <a:schemeClr val="tx1"/>
                </a:solidFill>
              </a:rPr>
              <a:t>buildings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now</a:t>
            </a:r>
            <a:r>
              <a:rPr lang="sv-SE" sz="1800" dirty="0">
                <a:solidFill>
                  <a:schemeClr val="tx1"/>
                </a:solidFill>
              </a:rPr>
              <a:t> </a:t>
            </a:r>
            <a:r>
              <a:rPr lang="sv-SE" sz="1800" dirty="0" err="1">
                <a:solidFill>
                  <a:schemeClr val="tx1"/>
                </a:solidFill>
              </a:rPr>
              <a:t>underway</a:t>
            </a:r>
            <a:endParaRPr lang="sv-SE" sz="1800" dirty="0">
              <a:solidFill>
                <a:schemeClr val="tx1"/>
              </a:solidFill>
            </a:endParaRPr>
          </a:p>
          <a:p>
            <a:r>
              <a:rPr lang="sv-SE" sz="1800" dirty="0">
                <a:solidFill>
                  <a:schemeClr val="tx1"/>
                </a:solidFill>
              </a:rPr>
              <a:t>ESS </a:t>
            </a:r>
            <a:r>
              <a:rPr lang="sv-SE" sz="1800" dirty="0" err="1">
                <a:solidFill>
                  <a:schemeClr val="tx1"/>
                </a:solidFill>
              </a:rPr>
              <a:t>offices</a:t>
            </a:r>
            <a:r>
              <a:rPr lang="sv-SE" sz="1800" dirty="0">
                <a:solidFill>
                  <a:schemeClr val="tx1"/>
                </a:solidFill>
              </a:rPr>
              <a:t> and </a:t>
            </a:r>
            <a:r>
              <a:rPr lang="sv-SE" sz="1800" dirty="0" err="1">
                <a:solidFill>
                  <a:schemeClr val="tx1"/>
                </a:solidFill>
              </a:rPr>
              <a:t>laboratory</a:t>
            </a:r>
            <a:r>
              <a:rPr lang="sv-SE" sz="1800" dirty="0">
                <a:solidFill>
                  <a:schemeClr val="tx1"/>
                </a:solidFill>
              </a:rPr>
              <a:t> campus </a:t>
            </a:r>
            <a:r>
              <a:rPr lang="sv-SE" sz="1800" dirty="0" err="1">
                <a:solidFill>
                  <a:schemeClr val="tx1"/>
                </a:solidFill>
              </a:rPr>
              <a:t>making</a:t>
            </a:r>
            <a:r>
              <a:rPr lang="sv-SE" sz="1800" dirty="0">
                <a:solidFill>
                  <a:schemeClr val="tx1"/>
                </a:solidFill>
              </a:rPr>
              <a:t> rapid progress</a:t>
            </a:r>
          </a:p>
          <a:p>
            <a:pPr marL="0" indent="0">
              <a:buNone/>
            </a:pPr>
            <a:endParaRPr lang="sv-SE" sz="1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1800" i="1" dirty="0" err="1">
                <a:solidFill>
                  <a:schemeClr val="tx1"/>
                </a:solidFill>
              </a:rPr>
              <a:t>Key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challenges</a:t>
            </a:r>
            <a:endParaRPr lang="sv-SE" sz="1800" i="1" dirty="0">
              <a:solidFill>
                <a:schemeClr val="tx1"/>
              </a:solidFill>
            </a:endParaRPr>
          </a:p>
          <a:p>
            <a:r>
              <a:rPr lang="sv-SE" sz="1800" i="1" dirty="0" err="1">
                <a:solidFill>
                  <a:schemeClr val="tx1"/>
                </a:solidFill>
              </a:rPr>
              <a:t>Transitioning</a:t>
            </a:r>
            <a:r>
              <a:rPr lang="sv-SE" sz="1800" i="1" dirty="0">
                <a:solidFill>
                  <a:schemeClr val="tx1"/>
                </a:solidFill>
              </a:rPr>
              <a:t> CF </a:t>
            </a:r>
            <a:r>
              <a:rPr lang="sv-SE" sz="1800" i="1" dirty="0" err="1">
                <a:solidFill>
                  <a:schemeClr val="tx1"/>
                </a:solidFill>
              </a:rPr>
              <a:t>into</a:t>
            </a:r>
            <a:r>
              <a:rPr lang="sv-SE" sz="1800" i="1" dirty="0">
                <a:solidFill>
                  <a:schemeClr val="tx1"/>
                </a:solidFill>
              </a:rPr>
              <a:t> basis </a:t>
            </a:r>
            <a:r>
              <a:rPr lang="sv-SE" sz="1800" i="1" dirty="0" err="1">
                <a:solidFill>
                  <a:schemeClr val="tx1"/>
                </a:solidFill>
              </a:rPr>
              <a:t>of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future</a:t>
            </a:r>
            <a:r>
              <a:rPr lang="sv-SE" sz="1800" i="1" dirty="0">
                <a:solidFill>
                  <a:schemeClr val="tx1"/>
                </a:solidFill>
              </a:rPr>
              <a:t> ESS </a:t>
            </a:r>
            <a:r>
              <a:rPr lang="sv-SE" sz="1800" i="1" dirty="0" err="1">
                <a:solidFill>
                  <a:schemeClr val="tx1"/>
                </a:solidFill>
              </a:rPr>
              <a:t>facilities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br>
              <a:rPr lang="sv-SE" sz="1800" i="1" dirty="0">
                <a:solidFill>
                  <a:schemeClr val="tx1"/>
                </a:solidFill>
              </a:rPr>
            </a:br>
            <a:r>
              <a:rPr lang="sv-SE" sz="1800" i="1" dirty="0">
                <a:solidFill>
                  <a:schemeClr val="tx1"/>
                </a:solidFill>
              </a:rPr>
              <a:t>management </a:t>
            </a:r>
            <a:r>
              <a:rPr lang="sv-SE" sz="1800" i="1" dirty="0" err="1">
                <a:solidFill>
                  <a:schemeClr val="tx1"/>
                </a:solidFill>
              </a:rPr>
              <a:t>function</a:t>
            </a:r>
            <a:endParaRPr lang="sv-SE" sz="1800" i="1" dirty="0">
              <a:solidFill>
                <a:schemeClr val="tx1"/>
              </a:solidFill>
            </a:endParaRPr>
          </a:p>
          <a:p>
            <a:r>
              <a:rPr lang="sv-SE" sz="1800" i="1" dirty="0" err="1">
                <a:solidFill>
                  <a:schemeClr val="tx1"/>
                </a:solidFill>
              </a:rPr>
              <a:t>Onsite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cooling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water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purity</a:t>
            </a:r>
            <a:r>
              <a:rPr lang="sv-SE" sz="1800" i="1" dirty="0">
                <a:solidFill>
                  <a:schemeClr val="tx1"/>
                </a:solidFill>
              </a:rPr>
              <a:t> is an </a:t>
            </a:r>
            <a:r>
              <a:rPr lang="sv-SE" sz="1800" i="1" dirty="0" err="1">
                <a:solidFill>
                  <a:schemeClr val="tx1"/>
                </a:solidFill>
              </a:rPr>
              <a:t>issue</a:t>
            </a:r>
            <a:endParaRPr lang="sv-SE" sz="1800" i="1" dirty="0">
              <a:solidFill>
                <a:schemeClr val="tx1"/>
              </a:solidFill>
            </a:endParaRPr>
          </a:p>
          <a:p>
            <a:endParaRPr lang="sv-S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1E5D5-0340-FC4A-8511-C98A57A4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86" y="2053410"/>
            <a:ext cx="2652029" cy="36518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DFE85A-1318-184C-AE19-2C18DCEC7C5E}"/>
              </a:ext>
            </a:extLst>
          </p:cNvPr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496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54" y="1625898"/>
            <a:ext cx="5410921" cy="3600656"/>
          </a:xfrm>
        </p:spPr>
        <p:txBody>
          <a:bodyPr/>
          <a:lstStyle/>
          <a:p>
            <a:r>
              <a:rPr lang="sv-SE" sz="1800" dirty="0">
                <a:solidFill>
                  <a:schemeClr val="tx1"/>
                </a:solidFill>
              </a:rPr>
              <a:t>Accelerator installation </a:t>
            </a:r>
            <a:r>
              <a:rPr lang="sv-SE" sz="1800" dirty="0" err="1">
                <a:solidFill>
                  <a:schemeClr val="tx1"/>
                </a:solidFill>
              </a:rPr>
              <a:t>making</a:t>
            </a:r>
            <a:r>
              <a:rPr lang="sv-SE" sz="1800" dirty="0">
                <a:solidFill>
                  <a:schemeClr val="tx1"/>
                </a:solidFill>
              </a:rPr>
              <a:t> rapid progress</a:t>
            </a:r>
          </a:p>
          <a:p>
            <a:pPr lvl="1"/>
            <a:r>
              <a:rPr lang="sv-SE" sz="1500" dirty="0">
                <a:solidFill>
                  <a:schemeClr val="tx1"/>
                </a:solidFill>
              </a:rPr>
              <a:t>Ion source and LEBT </a:t>
            </a:r>
            <a:r>
              <a:rPr lang="sv-SE" sz="1500" dirty="0" err="1">
                <a:solidFill>
                  <a:schemeClr val="tx1"/>
                </a:solidFill>
              </a:rPr>
              <a:t>commissioned</a:t>
            </a:r>
            <a:endParaRPr lang="sv-SE" sz="1500" dirty="0">
              <a:solidFill>
                <a:schemeClr val="tx1"/>
              </a:solidFill>
            </a:endParaRPr>
          </a:p>
          <a:p>
            <a:pPr lvl="1"/>
            <a:r>
              <a:rPr lang="sv-SE" sz="1500" dirty="0">
                <a:solidFill>
                  <a:schemeClr val="tx1"/>
                </a:solidFill>
              </a:rPr>
              <a:t>MEBT </a:t>
            </a:r>
            <a:r>
              <a:rPr lang="sv-SE" sz="1500" dirty="0" err="1">
                <a:solidFill>
                  <a:schemeClr val="tx1"/>
                </a:solidFill>
              </a:rPr>
              <a:t>installed</a:t>
            </a:r>
            <a:endParaRPr lang="sv-SE" sz="1500" dirty="0">
              <a:solidFill>
                <a:schemeClr val="tx1"/>
              </a:solidFill>
            </a:endParaRPr>
          </a:p>
          <a:p>
            <a:pPr lvl="1"/>
            <a:r>
              <a:rPr lang="sv-SE" sz="1500" dirty="0">
                <a:solidFill>
                  <a:schemeClr val="tx1"/>
                </a:solidFill>
              </a:rPr>
              <a:t>DTL </a:t>
            </a:r>
            <a:r>
              <a:rPr lang="sv-SE" sz="1500" dirty="0" err="1">
                <a:solidFill>
                  <a:schemeClr val="tx1"/>
                </a:solidFill>
              </a:rPr>
              <a:t>received</a:t>
            </a:r>
            <a:r>
              <a:rPr lang="sv-SE" sz="1500" dirty="0">
                <a:solidFill>
                  <a:schemeClr val="tx1"/>
                </a:solidFill>
              </a:rPr>
              <a:t> and </a:t>
            </a:r>
            <a:r>
              <a:rPr lang="sv-SE" sz="1500" dirty="0" err="1">
                <a:solidFill>
                  <a:schemeClr val="tx1"/>
                </a:solidFill>
              </a:rPr>
              <a:t>being</a:t>
            </a:r>
            <a:r>
              <a:rPr lang="sv-SE" sz="1500" dirty="0">
                <a:solidFill>
                  <a:schemeClr val="tx1"/>
                </a:solidFill>
              </a:rPr>
              <a:t> </a:t>
            </a:r>
            <a:r>
              <a:rPr lang="sv-SE" sz="1500" dirty="0" err="1">
                <a:solidFill>
                  <a:schemeClr val="tx1"/>
                </a:solidFill>
              </a:rPr>
              <a:t>integrated</a:t>
            </a:r>
            <a:endParaRPr lang="sv-SE" sz="1500" dirty="0">
              <a:solidFill>
                <a:schemeClr val="tx1"/>
              </a:solidFill>
            </a:endParaRPr>
          </a:p>
          <a:p>
            <a:pPr lvl="1"/>
            <a:r>
              <a:rPr lang="sv-SE" sz="1500" dirty="0">
                <a:solidFill>
                  <a:schemeClr val="tx1"/>
                </a:solidFill>
              </a:rPr>
              <a:t>RFQ </a:t>
            </a:r>
            <a:r>
              <a:rPr lang="sv-SE" sz="1500" dirty="0" err="1">
                <a:solidFill>
                  <a:schemeClr val="tx1"/>
                </a:solidFill>
              </a:rPr>
              <a:t>delayed</a:t>
            </a:r>
            <a:r>
              <a:rPr lang="sv-SE" sz="1500" dirty="0">
                <a:solidFill>
                  <a:schemeClr val="tx1"/>
                </a:solidFill>
              </a:rPr>
              <a:t>, </a:t>
            </a:r>
            <a:r>
              <a:rPr lang="sv-SE" sz="1500" dirty="0" err="1">
                <a:solidFill>
                  <a:schemeClr val="tx1"/>
                </a:solidFill>
              </a:rPr>
              <a:t>but</a:t>
            </a:r>
            <a:r>
              <a:rPr lang="sv-SE" sz="1500" dirty="0">
                <a:solidFill>
                  <a:schemeClr val="tx1"/>
                </a:solidFill>
              </a:rPr>
              <a:t> final </a:t>
            </a:r>
            <a:r>
              <a:rPr lang="sv-SE" sz="1500" dirty="0" err="1">
                <a:solidFill>
                  <a:schemeClr val="tx1"/>
                </a:solidFill>
              </a:rPr>
              <a:t>components</a:t>
            </a:r>
            <a:r>
              <a:rPr lang="sv-SE" sz="1500" dirty="0">
                <a:solidFill>
                  <a:schemeClr val="tx1"/>
                </a:solidFill>
              </a:rPr>
              <a:t> </a:t>
            </a:r>
            <a:r>
              <a:rPr lang="sv-SE" sz="1500" dirty="0" err="1">
                <a:solidFill>
                  <a:schemeClr val="tx1"/>
                </a:solidFill>
              </a:rPr>
              <a:t>expected</a:t>
            </a:r>
            <a:r>
              <a:rPr lang="sv-SE" sz="1500" dirty="0">
                <a:solidFill>
                  <a:schemeClr val="tx1"/>
                </a:solidFill>
              </a:rPr>
              <a:t> </a:t>
            </a:r>
            <a:r>
              <a:rPr lang="sv-SE" sz="1500" dirty="0" err="1">
                <a:solidFill>
                  <a:schemeClr val="tx1"/>
                </a:solidFill>
              </a:rPr>
              <a:t>this</a:t>
            </a:r>
            <a:r>
              <a:rPr lang="sv-SE" sz="1500" dirty="0">
                <a:solidFill>
                  <a:schemeClr val="tx1"/>
                </a:solidFill>
              </a:rPr>
              <a:t> </a:t>
            </a:r>
            <a:r>
              <a:rPr lang="sv-SE" sz="1500" dirty="0" err="1">
                <a:solidFill>
                  <a:schemeClr val="tx1"/>
                </a:solidFill>
              </a:rPr>
              <a:t>week</a:t>
            </a:r>
            <a:endParaRPr lang="sv-SE" sz="1500" dirty="0">
              <a:solidFill>
                <a:schemeClr val="tx1"/>
              </a:solidFill>
            </a:endParaRPr>
          </a:p>
          <a:p>
            <a:r>
              <a:rPr lang="sv-SE" sz="1725" dirty="0" err="1">
                <a:solidFill>
                  <a:schemeClr val="tx1"/>
                </a:solidFill>
              </a:rPr>
              <a:t>Cryo</a:t>
            </a:r>
            <a:r>
              <a:rPr lang="sv-SE" sz="1725" dirty="0">
                <a:solidFill>
                  <a:schemeClr val="tx1"/>
                </a:solidFill>
              </a:rPr>
              <a:t>-test </a:t>
            </a:r>
            <a:r>
              <a:rPr lang="sv-SE" sz="1725" dirty="0" err="1">
                <a:solidFill>
                  <a:schemeClr val="tx1"/>
                </a:solidFill>
              </a:rPr>
              <a:t>stand</a:t>
            </a:r>
            <a:r>
              <a:rPr lang="sv-SE" sz="1725" dirty="0">
                <a:solidFill>
                  <a:schemeClr val="tx1"/>
                </a:solidFill>
              </a:rPr>
              <a:t> </a:t>
            </a:r>
            <a:r>
              <a:rPr lang="sv-SE" sz="1725" dirty="0" err="1">
                <a:solidFill>
                  <a:schemeClr val="tx1"/>
                </a:solidFill>
              </a:rPr>
              <a:t>permit</a:t>
            </a:r>
            <a:r>
              <a:rPr lang="sv-SE" sz="1725" dirty="0">
                <a:solidFill>
                  <a:schemeClr val="tx1"/>
                </a:solidFill>
              </a:rPr>
              <a:t> </a:t>
            </a:r>
            <a:r>
              <a:rPr lang="sv-SE" sz="1725" dirty="0" err="1">
                <a:solidFill>
                  <a:schemeClr val="tx1"/>
                </a:solidFill>
              </a:rPr>
              <a:t>received</a:t>
            </a:r>
            <a:endParaRPr lang="sv-SE" sz="1725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1800" i="1" dirty="0" err="1">
                <a:solidFill>
                  <a:schemeClr val="tx1"/>
                </a:solidFill>
              </a:rPr>
              <a:t>Key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challenges</a:t>
            </a:r>
            <a:endParaRPr lang="sv-SE" sz="1800" i="1" dirty="0">
              <a:solidFill>
                <a:schemeClr val="tx1"/>
              </a:solidFill>
            </a:endParaRPr>
          </a:p>
          <a:p>
            <a:r>
              <a:rPr lang="sv-SE" sz="1800" i="1" dirty="0" err="1">
                <a:solidFill>
                  <a:schemeClr val="tx1"/>
                </a:solidFill>
              </a:rPr>
              <a:t>Spoke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cavity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fabrication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delays</a:t>
            </a:r>
            <a:endParaRPr lang="sv-SE" sz="1800" i="1" dirty="0">
              <a:solidFill>
                <a:schemeClr val="tx1"/>
              </a:solidFill>
            </a:endParaRPr>
          </a:p>
          <a:p>
            <a:r>
              <a:rPr lang="sv-SE" sz="1800" i="1" dirty="0">
                <a:solidFill>
                  <a:schemeClr val="tx1"/>
                </a:solidFill>
              </a:rPr>
              <a:t>Accelerator is not on </a:t>
            </a:r>
            <a:r>
              <a:rPr lang="sv-SE" sz="1800" i="1" dirty="0" err="1">
                <a:solidFill>
                  <a:schemeClr val="tx1"/>
                </a:solidFill>
              </a:rPr>
              <a:t>critical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path</a:t>
            </a:r>
            <a:r>
              <a:rPr lang="sv-SE" sz="1800" i="1" dirty="0">
                <a:solidFill>
                  <a:schemeClr val="tx1"/>
                </a:solidFill>
              </a:rPr>
              <a:t> for ESS BOT </a:t>
            </a:r>
            <a:r>
              <a:rPr lang="sv-SE" sz="1800" i="1" dirty="0" err="1">
                <a:solidFill>
                  <a:schemeClr val="tx1"/>
                </a:solidFill>
              </a:rPr>
              <a:t>but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br>
              <a:rPr lang="sv-SE" sz="1800" i="1" dirty="0">
                <a:solidFill>
                  <a:schemeClr val="tx1"/>
                </a:solidFill>
              </a:rPr>
            </a:br>
            <a:r>
              <a:rPr lang="sv-SE" sz="1800" i="1" dirty="0">
                <a:solidFill>
                  <a:schemeClr val="tx1"/>
                </a:solidFill>
              </a:rPr>
              <a:t>float is </a:t>
            </a:r>
            <a:r>
              <a:rPr lang="sv-SE" sz="1800" i="1" dirty="0" err="1">
                <a:solidFill>
                  <a:schemeClr val="tx1"/>
                </a:solidFill>
              </a:rPr>
              <a:t>being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eroded</a:t>
            </a:r>
            <a:endParaRPr lang="sv-SE" sz="18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050" name="Picture 2" descr="https://europeanspallationsource.se/sites/default/files/styles/large/public/images/media/2019-08/G01%20MEBT-2-3_Internal%20Use%20Only.jpg?itok=PkNdo2L1">
            <a:extLst>
              <a:ext uri="{FF2B5EF4-FFF2-40B4-BE49-F238E27FC236}">
                <a16:creationId xmlns:a16="http://schemas.microsoft.com/office/drawing/2014/main" id="{C8CE320E-44DF-CC45-8EE1-5114BE92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875" y="3490998"/>
            <a:ext cx="3145957" cy="22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1D6ED-A057-5F49-B846-0FFAF4929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75" y="998730"/>
            <a:ext cx="3145958" cy="24302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605758-7196-8E46-B0D0-1D4C849FA79D}"/>
              </a:ext>
            </a:extLst>
          </p:cNvPr>
          <p:cNvSpPr txBox="1">
            <a:spLocks/>
          </p:cNvSpPr>
          <p:nvPr/>
        </p:nvSpPr>
        <p:spPr>
          <a:xfrm>
            <a:off x="832048" y="6453336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23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15" y="1988583"/>
            <a:ext cx="8243385" cy="3816681"/>
          </a:xfrm>
        </p:spPr>
        <p:txBody>
          <a:bodyPr/>
          <a:lstStyle/>
          <a:p>
            <a:r>
              <a:rPr lang="sv-SE" sz="2100" dirty="0">
                <a:solidFill>
                  <a:schemeClr val="tx1"/>
                </a:solidFill>
              </a:rPr>
              <a:t>Target installation </a:t>
            </a:r>
            <a:r>
              <a:rPr lang="sv-SE" sz="2100" dirty="0" err="1">
                <a:solidFill>
                  <a:schemeClr val="tx1"/>
                </a:solidFill>
              </a:rPr>
              <a:t>now</a:t>
            </a:r>
            <a:r>
              <a:rPr lang="sv-SE" sz="2100" dirty="0">
                <a:solidFill>
                  <a:schemeClr val="tx1"/>
                </a:solidFill>
              </a:rPr>
              <a:t> </a:t>
            </a:r>
            <a:r>
              <a:rPr lang="sv-SE" sz="2100" dirty="0" err="1">
                <a:solidFill>
                  <a:schemeClr val="tx1"/>
                </a:solidFill>
              </a:rPr>
              <a:t>underway</a:t>
            </a:r>
            <a:endParaRPr lang="sv-SE" sz="2100" dirty="0">
              <a:solidFill>
                <a:schemeClr val="tx1"/>
              </a:solidFill>
            </a:endParaRPr>
          </a:p>
          <a:p>
            <a:pPr lvl="1"/>
            <a:r>
              <a:rPr lang="sv-SE" sz="2100" dirty="0" err="1">
                <a:solidFill>
                  <a:schemeClr val="tx1"/>
                </a:solidFill>
              </a:rPr>
              <a:t>High</a:t>
            </a:r>
            <a:r>
              <a:rPr lang="sv-SE" sz="2100" dirty="0">
                <a:solidFill>
                  <a:schemeClr val="tx1"/>
                </a:solidFill>
              </a:rPr>
              <a:t> </a:t>
            </a:r>
            <a:r>
              <a:rPr lang="sv-SE" sz="2100" dirty="0" err="1">
                <a:solidFill>
                  <a:schemeClr val="tx1"/>
                </a:solidFill>
              </a:rPr>
              <a:t>bay</a:t>
            </a:r>
            <a:r>
              <a:rPr lang="sv-SE" sz="2100" dirty="0">
                <a:solidFill>
                  <a:schemeClr val="tx1"/>
                </a:solidFill>
              </a:rPr>
              <a:t> </a:t>
            </a:r>
            <a:r>
              <a:rPr lang="sv-SE" sz="2100" dirty="0" err="1">
                <a:solidFill>
                  <a:schemeClr val="tx1"/>
                </a:solidFill>
              </a:rPr>
              <a:t>steelwork</a:t>
            </a:r>
            <a:endParaRPr lang="sv-SE" sz="2100" dirty="0">
              <a:solidFill>
                <a:schemeClr val="tx1"/>
              </a:solidFill>
            </a:endParaRPr>
          </a:p>
          <a:p>
            <a:pPr lvl="1"/>
            <a:r>
              <a:rPr lang="sv-SE" sz="2100" dirty="0" err="1">
                <a:solidFill>
                  <a:schemeClr val="tx1"/>
                </a:solidFill>
              </a:rPr>
              <a:t>Monolith</a:t>
            </a:r>
            <a:r>
              <a:rPr lang="sv-SE" sz="2100" dirty="0">
                <a:solidFill>
                  <a:schemeClr val="tx1"/>
                </a:solidFill>
              </a:rPr>
              <a:t> </a:t>
            </a:r>
            <a:r>
              <a:rPr lang="sv-SE" sz="2100" dirty="0" err="1">
                <a:solidFill>
                  <a:schemeClr val="tx1"/>
                </a:solidFill>
              </a:rPr>
              <a:t>shielding</a:t>
            </a:r>
            <a:endParaRPr lang="sv-SE" sz="2100" dirty="0">
              <a:solidFill>
                <a:schemeClr val="tx1"/>
              </a:solidFill>
            </a:endParaRPr>
          </a:p>
          <a:p>
            <a:r>
              <a:rPr lang="en-GB" sz="2100" dirty="0">
                <a:solidFill>
                  <a:schemeClr val="tx1"/>
                </a:solidFill>
              </a:rPr>
              <a:t>Major components in manufacturing</a:t>
            </a:r>
          </a:p>
          <a:p>
            <a:r>
              <a:rPr lang="en-GB" sz="2100" dirty="0">
                <a:solidFill>
                  <a:schemeClr val="tx1"/>
                </a:solidFill>
              </a:rPr>
              <a:t>Monolith vessel on track for delivery by end 2019</a:t>
            </a:r>
          </a:p>
          <a:p>
            <a:endParaRPr lang="en-GB" sz="21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1800" i="1" dirty="0" err="1">
                <a:solidFill>
                  <a:schemeClr val="tx1"/>
                </a:solidFill>
              </a:rPr>
              <a:t>Key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challenges</a:t>
            </a:r>
            <a:endParaRPr lang="sv-SE" sz="1800" i="1" dirty="0">
              <a:solidFill>
                <a:schemeClr val="tx1"/>
              </a:solidFill>
            </a:endParaRPr>
          </a:p>
          <a:p>
            <a:r>
              <a:rPr lang="sv-SE" sz="1800" i="1" dirty="0">
                <a:solidFill>
                  <a:schemeClr val="tx1"/>
                </a:solidFill>
              </a:rPr>
              <a:t>Target RBOT </a:t>
            </a:r>
            <a:r>
              <a:rPr lang="sv-SE" sz="1800" i="1" dirty="0" err="1">
                <a:solidFill>
                  <a:schemeClr val="tx1"/>
                </a:solidFill>
              </a:rPr>
              <a:t>showing</a:t>
            </a:r>
            <a:r>
              <a:rPr lang="sv-SE" sz="1800" i="1" dirty="0">
                <a:solidFill>
                  <a:schemeClr val="tx1"/>
                </a:solidFill>
              </a:rPr>
              <a:t> 6-7 </a:t>
            </a:r>
            <a:r>
              <a:rPr lang="sv-SE" sz="1800" i="1" dirty="0" err="1">
                <a:solidFill>
                  <a:schemeClr val="tx1"/>
                </a:solidFill>
              </a:rPr>
              <a:t>months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delay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due</a:t>
            </a:r>
            <a:r>
              <a:rPr lang="sv-SE" sz="1800" i="1" dirty="0">
                <a:solidFill>
                  <a:schemeClr val="tx1"/>
                </a:solidFill>
              </a:rPr>
              <a:t> to neutron </a:t>
            </a:r>
            <a:r>
              <a:rPr lang="sv-SE" sz="1800" i="1" dirty="0" err="1">
                <a:solidFill>
                  <a:schemeClr val="tx1"/>
                </a:solidFill>
              </a:rPr>
              <a:t>beam</a:t>
            </a:r>
            <a:r>
              <a:rPr lang="sv-SE" sz="1800" i="1" dirty="0">
                <a:solidFill>
                  <a:schemeClr val="tx1"/>
                </a:solidFill>
              </a:rPr>
              <a:t> port blocks </a:t>
            </a:r>
            <a:br>
              <a:rPr lang="sv-SE" sz="1800" i="1" dirty="0">
                <a:solidFill>
                  <a:schemeClr val="tx1"/>
                </a:solidFill>
              </a:rPr>
            </a:br>
            <a:r>
              <a:rPr lang="sv-SE" sz="1800" i="1" dirty="0">
                <a:solidFill>
                  <a:schemeClr val="tx1"/>
                </a:solidFill>
              </a:rPr>
              <a:t>(</a:t>
            </a:r>
            <a:r>
              <a:rPr lang="sv-SE" sz="1800" i="1" dirty="0" err="1">
                <a:solidFill>
                  <a:schemeClr val="tx1"/>
                </a:solidFill>
              </a:rPr>
              <a:t>steel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shielding</a:t>
            </a:r>
            <a:r>
              <a:rPr lang="sv-SE" sz="1800" i="1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sv-SE" sz="1500" i="1" dirty="0" err="1">
                <a:solidFill>
                  <a:schemeClr val="tx1"/>
                </a:solidFill>
              </a:rPr>
              <a:t>High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level</a:t>
            </a:r>
            <a:r>
              <a:rPr lang="sv-SE" sz="1500" i="1" dirty="0">
                <a:solidFill>
                  <a:schemeClr val="tx1"/>
                </a:solidFill>
              </a:rPr>
              <a:t> intervention </a:t>
            </a:r>
            <a:r>
              <a:rPr lang="sv-SE" sz="1500" i="1" dirty="0" err="1">
                <a:solidFill>
                  <a:schemeClr val="tx1"/>
                </a:solidFill>
              </a:rPr>
              <a:t>with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manufacturer</a:t>
            </a:r>
            <a:r>
              <a:rPr lang="sv-SE" sz="1500" i="1" dirty="0">
                <a:solidFill>
                  <a:schemeClr val="tx1"/>
                </a:solidFill>
              </a:rPr>
              <a:t> in June-</a:t>
            </a:r>
            <a:r>
              <a:rPr lang="sv-SE" sz="1500" i="1" dirty="0" err="1">
                <a:solidFill>
                  <a:schemeClr val="tx1"/>
                </a:solidFill>
              </a:rPr>
              <a:t>July</a:t>
            </a:r>
            <a:endParaRPr lang="sv-SE" sz="1500" i="1" dirty="0">
              <a:solidFill>
                <a:schemeClr val="tx1"/>
              </a:solidFill>
            </a:endParaRPr>
          </a:p>
          <a:p>
            <a:pPr lvl="1"/>
            <a:r>
              <a:rPr lang="sv-SE" sz="1500" i="1" dirty="0" err="1">
                <a:solidFill>
                  <a:schemeClr val="tx1"/>
                </a:solidFill>
              </a:rPr>
              <a:t>Dramatically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increased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production</a:t>
            </a:r>
            <a:r>
              <a:rPr lang="sv-SE" sz="1500" i="1" dirty="0">
                <a:solidFill>
                  <a:schemeClr val="tx1"/>
                </a:solidFill>
              </a:rPr>
              <a:t> rate, </a:t>
            </a:r>
            <a:r>
              <a:rPr lang="sv-SE" sz="1500" i="1" dirty="0" err="1">
                <a:solidFill>
                  <a:schemeClr val="tx1"/>
                </a:solidFill>
              </a:rPr>
              <a:t>but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unlikely</a:t>
            </a:r>
            <a:r>
              <a:rPr lang="sv-SE" sz="1500" i="1" dirty="0">
                <a:solidFill>
                  <a:schemeClr val="tx1"/>
                </a:solidFill>
              </a:rPr>
              <a:t> to </a:t>
            </a:r>
            <a:r>
              <a:rPr lang="sv-SE" sz="1500" i="1" dirty="0" err="1">
                <a:solidFill>
                  <a:schemeClr val="tx1"/>
                </a:solidFill>
              </a:rPr>
              <a:t>recover</a:t>
            </a:r>
            <a:r>
              <a:rPr lang="sv-SE" sz="1500" i="1" dirty="0">
                <a:solidFill>
                  <a:schemeClr val="tx1"/>
                </a:solidFill>
              </a:rPr>
              <a:t> the full </a:t>
            </a:r>
            <a:r>
              <a:rPr lang="sv-SE" sz="1500" i="1" dirty="0" err="1">
                <a:solidFill>
                  <a:schemeClr val="tx1"/>
                </a:solidFill>
              </a:rPr>
              <a:t>delay</a:t>
            </a:r>
            <a:endParaRPr lang="sv-SE" sz="15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F500C-DE38-E84D-8591-29220CCD1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211" y="2046010"/>
            <a:ext cx="2554055" cy="24041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8F26987-BF2C-5440-8994-593A1720AC6E}"/>
              </a:ext>
            </a:extLst>
          </p:cNvPr>
          <p:cNvSpPr txBox="1">
            <a:spLocks/>
          </p:cNvSpPr>
          <p:nvPr/>
        </p:nvSpPr>
        <p:spPr>
          <a:xfrm>
            <a:off x="832048" y="6237312"/>
            <a:ext cx="7772400" cy="432048"/>
          </a:xfrm>
          <a:prstGeom prst="rect">
            <a:avLst/>
          </a:prstGeom>
        </p:spPr>
        <p:txBody>
          <a:bodyPr vert="horz" lIns="85772" tIns="42885" rIns="85772" bIns="42885" rtlCol="0" anchor="ctr">
            <a:noAutofit/>
          </a:bodyPr>
          <a:lstStyle>
            <a:lvl1pPr algn="l" defTabSz="857716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000" dirty="0" err="1">
                <a:solidFill>
                  <a:srgbClr val="FF0000"/>
                </a:solidFill>
                <a:latin typeface="Candara" panose="020E0502030303020204" pitchFamily="34" charset="0"/>
              </a:rPr>
              <a:t>nnbar</a:t>
            </a:r>
            <a:r>
              <a:rPr lang="sv-SE" sz="2000" dirty="0">
                <a:solidFill>
                  <a:srgbClr val="FF0000"/>
                </a:solidFill>
                <a:latin typeface="Candara" panose="020E0502030303020204" pitchFamily="34" charset="0"/>
              </a:rPr>
              <a:t> at ESS workshop 12,13 December 2019 </a:t>
            </a:r>
          </a:p>
          <a:p>
            <a:pPr algn="ctr"/>
            <a:r>
              <a:rPr lang="en-GB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780478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102452</TotalTime>
  <Words>1189</Words>
  <Application>Microsoft Macintosh PowerPoint</Application>
  <PresentationFormat>On-screen Show (4:3)</PresentationFormat>
  <Paragraphs>321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Calisto MT</vt:lpstr>
      <vt:lpstr>Candara</vt:lpstr>
      <vt:lpstr>Courier New</vt:lpstr>
      <vt:lpstr>Papyrus</vt:lpstr>
      <vt:lpstr>ESS Core Powerpoint</vt:lpstr>
      <vt:lpstr>ESS status and plan </vt:lpstr>
      <vt:lpstr>Acknowledgements</vt:lpstr>
      <vt:lpstr>Journey to delivering the world’s leading facility for research using  neutrons</vt:lpstr>
      <vt:lpstr>Site Layout</vt:lpstr>
      <vt:lpstr>Upgradeability of ESS</vt:lpstr>
      <vt:lpstr>ESS is 60 % complete</vt:lpstr>
      <vt:lpstr>Conventional Facilities</vt:lpstr>
      <vt:lpstr>Accelerator</vt:lpstr>
      <vt:lpstr>Target</vt:lpstr>
      <vt:lpstr>Instruments</vt:lpstr>
      <vt:lpstr>A reminder of the ESS Critical Path</vt:lpstr>
      <vt:lpstr>ESS Neutron Instruments 1-15 </vt:lpstr>
      <vt:lpstr>Baseline schedule for Neutron Beam Instruments  (NSS MS V4.2) </vt:lpstr>
      <vt:lpstr>NSS Schedule detail (Bunker, &amp; first instruments)</vt:lpstr>
      <vt:lpstr>Joint ESS ILL User Meeting 2020</vt:lpstr>
      <vt:lpstr>Special case: substantial external funding for a particle physics experiment  </vt:lpstr>
      <vt:lpstr>PowerPoint Presentation</vt:lpstr>
    </vt:vector>
  </TitlesOfParts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1341</cp:revision>
  <cp:lastPrinted>2017-09-07T09:46:06Z</cp:lastPrinted>
  <dcterms:created xsi:type="dcterms:W3CDTF">2013-10-29T16:05:10Z</dcterms:created>
  <dcterms:modified xsi:type="dcterms:W3CDTF">2019-12-12T13:42:28Z</dcterms:modified>
</cp:coreProperties>
</file>