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423" r:id="rId3"/>
    <p:sldId id="960" r:id="rId4"/>
    <p:sldId id="964" r:id="rId5"/>
    <p:sldId id="1001" r:id="rId6"/>
    <p:sldId id="823" r:id="rId7"/>
    <p:sldId id="824" r:id="rId8"/>
    <p:sldId id="831" r:id="rId9"/>
    <p:sldId id="953" r:id="rId10"/>
    <p:sldId id="965" r:id="rId11"/>
    <p:sldId id="417" r:id="rId12"/>
    <p:sldId id="962" r:id="rId13"/>
    <p:sldId id="986" r:id="rId14"/>
    <p:sldId id="996" r:id="rId15"/>
    <p:sldId id="987" r:id="rId16"/>
    <p:sldId id="424" r:id="rId17"/>
    <p:sldId id="976" r:id="rId18"/>
    <p:sldId id="955" r:id="rId19"/>
    <p:sldId id="956" r:id="rId20"/>
    <p:sldId id="957" r:id="rId21"/>
    <p:sldId id="977" r:id="rId22"/>
    <p:sldId id="958" r:id="rId23"/>
    <p:sldId id="950" r:id="rId24"/>
    <p:sldId id="426" r:id="rId25"/>
    <p:sldId id="990" r:id="rId26"/>
    <p:sldId id="966" r:id="rId27"/>
    <p:sldId id="963" r:id="rId28"/>
    <p:sldId id="978" r:id="rId29"/>
    <p:sldId id="981" r:id="rId30"/>
    <p:sldId id="384" r:id="rId31"/>
    <p:sldId id="258" r:id="rId32"/>
    <p:sldId id="982" r:id="rId33"/>
    <p:sldId id="991" r:id="rId34"/>
    <p:sldId id="992" r:id="rId35"/>
    <p:sldId id="995" r:id="rId36"/>
    <p:sldId id="260" r:id="rId37"/>
    <p:sldId id="973" r:id="rId38"/>
    <p:sldId id="974" r:id="rId39"/>
    <p:sldId id="1002" r:id="rId40"/>
    <p:sldId id="975" r:id="rId41"/>
    <p:sldId id="983" r:id="rId42"/>
    <p:sldId id="984" r:id="rId43"/>
    <p:sldId id="985" r:id="rId44"/>
    <p:sldId id="993" r:id="rId45"/>
    <p:sldId id="994" r:id="rId46"/>
    <p:sldId id="971" r:id="rId47"/>
    <p:sldId id="970" r:id="rId48"/>
    <p:sldId id="972" r:id="rId49"/>
  </p:sldIdLst>
  <p:sldSz cx="9144000" cy="6858000" type="screen4x3"/>
  <p:notesSz cx="6858000" cy="9144000"/>
  <p:defaultText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D4"/>
    <a:srgbClr val="FFFFFF"/>
    <a:srgbClr val="7030A0"/>
    <a:srgbClr val="FFC000"/>
    <a:srgbClr val="B3B3B3"/>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407" autoAdjust="0"/>
    <p:restoredTop sz="50000" autoAdjust="0"/>
  </p:normalViewPr>
  <p:slideViewPr>
    <p:cSldViewPr snapToGrid="0">
      <p:cViewPr>
        <p:scale>
          <a:sx n="127" d="100"/>
          <a:sy n="127" d="100"/>
        </p:scale>
        <p:origin x="56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notesViewPr>
    <p:cSldViewPr snapToGrid="0" snapToObjects="1">
      <p:cViewPr varScale="1">
        <p:scale>
          <a:sx n="93" d="100"/>
          <a:sy n="93" d="100"/>
        </p:scale>
        <p:origin x="-26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2019-12-12</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319" rtl="0" eaLnBrk="1" latinLnBrk="0" hangingPunct="1">
      <a:defRPr sz="1200" kern="1200">
        <a:solidFill>
          <a:schemeClr val="tx1"/>
        </a:solidFill>
        <a:latin typeface="+mn-lt"/>
        <a:ea typeface="+mn-ea"/>
        <a:cs typeface="+mn-cs"/>
      </a:defRPr>
    </a:lvl1pPr>
    <a:lvl2pPr marL="457160" algn="l" defTabSz="914319" rtl="0" eaLnBrk="1" latinLnBrk="0" hangingPunct="1">
      <a:defRPr sz="1200" kern="1200">
        <a:solidFill>
          <a:schemeClr val="tx1"/>
        </a:solidFill>
        <a:latin typeface="+mn-lt"/>
        <a:ea typeface="+mn-ea"/>
        <a:cs typeface="+mn-cs"/>
      </a:defRPr>
    </a:lvl2pPr>
    <a:lvl3pPr marL="914319" algn="l" defTabSz="914319" rtl="0" eaLnBrk="1" latinLnBrk="0" hangingPunct="1">
      <a:defRPr sz="1200" kern="1200">
        <a:solidFill>
          <a:schemeClr val="tx1"/>
        </a:solidFill>
        <a:latin typeface="+mn-lt"/>
        <a:ea typeface="+mn-ea"/>
        <a:cs typeface="+mn-cs"/>
      </a:defRPr>
    </a:lvl3pPr>
    <a:lvl4pPr marL="1371479" algn="l" defTabSz="914319" rtl="0" eaLnBrk="1" latinLnBrk="0" hangingPunct="1">
      <a:defRPr sz="1200" kern="1200">
        <a:solidFill>
          <a:schemeClr val="tx1"/>
        </a:solidFill>
        <a:latin typeface="+mn-lt"/>
        <a:ea typeface="+mn-ea"/>
        <a:cs typeface="+mn-cs"/>
      </a:defRPr>
    </a:lvl4pPr>
    <a:lvl5pPr marL="1828639" algn="l" defTabSz="914319" rtl="0" eaLnBrk="1" latinLnBrk="0" hangingPunct="1">
      <a:defRPr sz="1200" kern="1200">
        <a:solidFill>
          <a:schemeClr val="tx1"/>
        </a:solidFill>
        <a:latin typeface="+mn-lt"/>
        <a:ea typeface="+mn-ea"/>
        <a:cs typeface="+mn-cs"/>
      </a:defRPr>
    </a:lvl5pPr>
    <a:lvl6pPr marL="2285798" algn="l" defTabSz="914319" rtl="0" eaLnBrk="1" latinLnBrk="0" hangingPunct="1">
      <a:defRPr sz="1200" kern="1200">
        <a:solidFill>
          <a:schemeClr val="tx1"/>
        </a:solidFill>
        <a:latin typeface="+mn-lt"/>
        <a:ea typeface="+mn-ea"/>
        <a:cs typeface="+mn-cs"/>
      </a:defRPr>
    </a:lvl6pPr>
    <a:lvl7pPr marL="2742958" algn="l" defTabSz="914319" rtl="0" eaLnBrk="1" latinLnBrk="0" hangingPunct="1">
      <a:defRPr sz="1200" kern="1200">
        <a:solidFill>
          <a:schemeClr val="tx1"/>
        </a:solidFill>
        <a:latin typeface="+mn-lt"/>
        <a:ea typeface="+mn-ea"/>
        <a:cs typeface="+mn-cs"/>
      </a:defRPr>
    </a:lvl7pPr>
    <a:lvl8pPr marL="3200117" algn="l" defTabSz="914319" rtl="0" eaLnBrk="1" latinLnBrk="0" hangingPunct="1">
      <a:defRPr sz="1200" kern="1200">
        <a:solidFill>
          <a:schemeClr val="tx1"/>
        </a:solidFill>
        <a:latin typeface="+mn-lt"/>
        <a:ea typeface="+mn-ea"/>
        <a:cs typeface="+mn-cs"/>
      </a:defRPr>
    </a:lvl8pPr>
    <a:lvl9pPr marL="3657277" algn="l" defTabSz="914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a:t>
            </a:r>
            <a:r>
              <a:rPr lang="sv-SE" dirty="0" err="1"/>
              <a:t>plot</a:t>
            </a:r>
            <a:r>
              <a:rPr lang="sv-SE" dirty="0"/>
              <a:t> shows the </a:t>
            </a:r>
            <a:r>
              <a:rPr lang="sv-SE" dirty="0" err="1"/>
              <a:t>improvement</a:t>
            </a:r>
            <a:r>
              <a:rPr lang="sv-SE" dirty="0"/>
              <a:t> </a:t>
            </a:r>
            <a:r>
              <a:rPr lang="sv-SE" dirty="0" err="1"/>
              <a:t>respect</a:t>
            </a:r>
            <a:r>
              <a:rPr lang="sv-SE" dirty="0"/>
              <a:t> to the TDR and </a:t>
            </a:r>
            <a:r>
              <a:rPr lang="sv-SE" dirty="0" err="1"/>
              <a:t>comparison</a:t>
            </a:r>
            <a:r>
              <a:rPr lang="sv-SE" dirty="0"/>
              <a:t> </a:t>
            </a:r>
            <a:r>
              <a:rPr lang="sv-SE" dirty="0" err="1"/>
              <a:t>with</a:t>
            </a:r>
            <a:r>
              <a:rPr lang="sv-SE" dirty="0"/>
              <a:t> ILL </a:t>
            </a:r>
          </a:p>
        </p:txBody>
      </p:sp>
      <p:sp>
        <p:nvSpPr>
          <p:cNvPr id="4" name="Slide Number Placeholder 3"/>
          <p:cNvSpPr>
            <a:spLocks noGrp="1"/>
          </p:cNvSpPr>
          <p:nvPr>
            <p:ph type="sldNum" sz="quarter" idx="5"/>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154927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The </a:t>
            </a:r>
            <a:r>
              <a:rPr lang="sv-SE" dirty="0" err="1"/>
              <a:t>main</a:t>
            </a:r>
            <a:r>
              <a:rPr lang="sv-SE" dirty="0"/>
              <a:t> </a:t>
            </a:r>
            <a:r>
              <a:rPr lang="sv-SE" dirty="0" err="1"/>
              <a:t>difficult</a:t>
            </a:r>
            <a:r>
              <a:rPr lang="sv-SE" dirty="0"/>
              <a:t> to go </a:t>
            </a:r>
            <a:r>
              <a:rPr lang="sv-SE" dirty="0" err="1"/>
              <a:t>close</a:t>
            </a:r>
            <a:r>
              <a:rPr lang="sv-SE" dirty="0"/>
              <a:t> to the </a:t>
            </a:r>
            <a:r>
              <a:rPr lang="sv-SE" dirty="0" err="1"/>
              <a:t>target</a:t>
            </a:r>
            <a:r>
              <a:rPr lang="sv-SE" dirty="0"/>
              <a:t> </a:t>
            </a:r>
            <a:r>
              <a:rPr lang="sv-SE" dirty="0" err="1"/>
              <a:t>are</a:t>
            </a:r>
            <a:r>
              <a:rPr lang="sv-SE" dirty="0"/>
              <a:t> </a:t>
            </a:r>
            <a:r>
              <a:rPr lang="sv-SE" dirty="0" err="1"/>
              <a:t>cooling</a:t>
            </a:r>
            <a:r>
              <a:rPr lang="sv-SE" dirty="0"/>
              <a:t> </a:t>
            </a:r>
            <a:r>
              <a:rPr lang="sv-SE" dirty="0" err="1"/>
              <a:t>inssue</a:t>
            </a:r>
            <a:r>
              <a:rPr lang="sv-SE" dirty="0"/>
              <a:t> </a:t>
            </a:r>
            <a:r>
              <a:rPr lang="sv-SE" dirty="0" err="1"/>
              <a:t>that</a:t>
            </a:r>
            <a:r>
              <a:rPr lang="sv-SE" dirty="0"/>
              <a:t> </a:t>
            </a:r>
            <a:r>
              <a:rPr lang="sv-SE" dirty="0" err="1"/>
              <a:t>are</a:t>
            </a:r>
            <a:r>
              <a:rPr lang="sv-SE" dirty="0"/>
              <a:t> not </a:t>
            </a:r>
            <a:r>
              <a:rPr lang="sv-SE" dirty="0" err="1"/>
              <a:t>easy</a:t>
            </a:r>
            <a:r>
              <a:rPr lang="sv-SE" dirty="0"/>
              <a:t> to </a:t>
            </a:r>
            <a:r>
              <a:rPr lang="sv-SE" dirty="0" err="1"/>
              <a:t>solve</a:t>
            </a:r>
            <a:r>
              <a:rPr lang="sv-SE" dirty="0"/>
              <a:t> for </a:t>
            </a:r>
            <a:r>
              <a:rPr lang="sv-SE" dirty="0" err="1"/>
              <a:t>this</a:t>
            </a:r>
            <a:r>
              <a:rPr lang="sv-SE" dirty="0"/>
              <a:t> </a:t>
            </a:r>
            <a:r>
              <a:rPr lang="sv-SE" dirty="0" err="1"/>
              <a:t>reason</a:t>
            </a:r>
            <a:r>
              <a:rPr lang="sv-SE" dirty="0"/>
              <a:t> </a:t>
            </a:r>
            <a:r>
              <a:rPr lang="sv-SE" dirty="0" err="1"/>
              <a:t>we</a:t>
            </a:r>
            <a:r>
              <a:rPr lang="sv-SE" dirty="0"/>
              <a:t> </a:t>
            </a:r>
            <a:r>
              <a:rPr lang="sv-SE" dirty="0" err="1"/>
              <a:t>will</a:t>
            </a:r>
            <a:r>
              <a:rPr lang="sv-SE" dirty="0"/>
              <a:t> </a:t>
            </a:r>
            <a:r>
              <a:rPr lang="sv-SE" dirty="0" err="1"/>
              <a:t>study</a:t>
            </a:r>
            <a:r>
              <a:rPr lang="sv-SE" dirty="0"/>
              <a:t> </a:t>
            </a:r>
            <a:r>
              <a:rPr lang="sv-SE" dirty="0" err="1"/>
              <a:t>how</a:t>
            </a:r>
            <a:r>
              <a:rPr lang="sv-SE" dirty="0"/>
              <a:t> </a:t>
            </a:r>
            <a:r>
              <a:rPr lang="sv-SE" dirty="0" err="1"/>
              <a:t>close</a:t>
            </a:r>
            <a:r>
              <a:rPr lang="sv-SE" dirty="0"/>
              <a:t> </a:t>
            </a:r>
            <a:r>
              <a:rPr lang="sv-SE" dirty="0" err="1"/>
              <a:t>we</a:t>
            </a:r>
            <a:r>
              <a:rPr lang="sv-SE" dirty="0"/>
              <a:t> </a:t>
            </a:r>
            <a:r>
              <a:rPr lang="sv-SE" dirty="0" err="1"/>
              <a:t>could</a:t>
            </a:r>
            <a:r>
              <a:rPr lang="sv-SE" dirty="0"/>
              <a:t> go </a:t>
            </a:r>
          </a:p>
        </p:txBody>
      </p:sp>
      <p:sp>
        <p:nvSpPr>
          <p:cNvPr id="4" name="Slide Number Placeholder 3"/>
          <p:cNvSpPr>
            <a:spLocks noGrp="1"/>
          </p:cNvSpPr>
          <p:nvPr>
            <p:ph type="sldNum" sz="quarter" idx="5"/>
          </p:nvPr>
        </p:nvSpPr>
        <p:spPr/>
        <p:txBody>
          <a:bodyPr/>
          <a:lstStyle/>
          <a:p>
            <a:fld id="{161A53A7-64CD-4D0E-AAE8-1AC9C79D7085}" type="slidenum">
              <a:rPr lang="sv-SE" smtClean="0"/>
              <a:t>22</a:t>
            </a:fld>
            <a:endParaRPr lang="sv-SE"/>
          </a:p>
        </p:txBody>
      </p:sp>
    </p:spTree>
    <p:extLst>
      <p:ext uri="{BB962C8B-B14F-4D97-AF65-F5344CB8AC3E}">
        <p14:creationId xmlns:p14="http://schemas.microsoft.com/office/powerpoint/2010/main" val="1314318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Here</a:t>
            </a:r>
            <a:r>
              <a:rPr lang="sv-SE" dirty="0"/>
              <a:t> </a:t>
            </a:r>
            <a:r>
              <a:rPr lang="sv-SE" dirty="0" err="1"/>
              <a:t>you</a:t>
            </a:r>
            <a:r>
              <a:rPr lang="sv-SE" dirty="0"/>
              <a:t> </a:t>
            </a:r>
            <a:r>
              <a:rPr lang="sv-SE" dirty="0" err="1"/>
              <a:t>can</a:t>
            </a:r>
            <a:r>
              <a:rPr lang="sv-SE" dirty="0"/>
              <a:t> </a:t>
            </a:r>
            <a:r>
              <a:rPr lang="sv-SE" dirty="0" err="1"/>
              <a:t>say</a:t>
            </a:r>
            <a:r>
              <a:rPr lang="sv-SE" dirty="0"/>
              <a:t> </a:t>
            </a:r>
            <a:r>
              <a:rPr lang="sv-SE" dirty="0" err="1"/>
              <a:t>that</a:t>
            </a:r>
            <a:r>
              <a:rPr lang="sv-SE" dirty="0"/>
              <a:t> </a:t>
            </a:r>
            <a:r>
              <a:rPr lang="sv-SE" dirty="0" err="1"/>
              <a:t>there</a:t>
            </a:r>
            <a:r>
              <a:rPr lang="sv-SE" dirty="0"/>
              <a:t> is </a:t>
            </a:r>
            <a:r>
              <a:rPr lang="sv-SE" dirty="0" err="1"/>
              <a:t>studiyng</a:t>
            </a:r>
            <a:r>
              <a:rPr lang="sv-SE" dirty="0"/>
              <a:t> </a:t>
            </a:r>
            <a:r>
              <a:rPr lang="sv-SE" dirty="0" err="1"/>
              <a:t>ongoin</a:t>
            </a:r>
            <a:r>
              <a:rPr lang="sv-SE" dirty="0"/>
              <a:t> </a:t>
            </a:r>
            <a:r>
              <a:rPr lang="sv-SE" dirty="0" err="1"/>
              <a:t>both</a:t>
            </a:r>
            <a:r>
              <a:rPr lang="sv-SE" dirty="0"/>
              <a:t> to </a:t>
            </a:r>
            <a:r>
              <a:rPr lang="sv-SE" dirty="0" err="1"/>
              <a:t>include</a:t>
            </a:r>
            <a:r>
              <a:rPr lang="sv-SE" dirty="0"/>
              <a:t> the </a:t>
            </a:r>
            <a:r>
              <a:rPr lang="sv-SE" dirty="0" err="1"/>
              <a:t>nanodiamonds</a:t>
            </a:r>
            <a:r>
              <a:rPr lang="sv-SE" dirty="0"/>
              <a:t> in simulation </a:t>
            </a:r>
            <a:r>
              <a:rPr lang="sv-SE" dirty="0" err="1"/>
              <a:t>code</a:t>
            </a:r>
            <a:r>
              <a:rPr lang="sv-SE" dirty="0"/>
              <a:t> like GEANT4 or MCNP and </a:t>
            </a:r>
            <a:r>
              <a:rPr lang="sv-SE" dirty="0" err="1"/>
              <a:t>also</a:t>
            </a:r>
            <a:r>
              <a:rPr lang="sv-SE" dirty="0"/>
              <a:t> </a:t>
            </a:r>
            <a:r>
              <a:rPr lang="sv-SE" dirty="0" err="1"/>
              <a:t>several</a:t>
            </a:r>
            <a:r>
              <a:rPr lang="sv-SE" dirty="0"/>
              <a:t> experiments to </a:t>
            </a:r>
            <a:r>
              <a:rPr lang="sv-SE" dirty="0" err="1"/>
              <a:t>measure</a:t>
            </a:r>
            <a:r>
              <a:rPr lang="sv-SE" dirty="0"/>
              <a:t> cross </a:t>
            </a:r>
            <a:r>
              <a:rPr lang="sv-SE" dirty="0" err="1"/>
              <a:t>sections</a:t>
            </a:r>
            <a:r>
              <a:rPr lang="sv-SE" dirty="0"/>
              <a:t> </a:t>
            </a:r>
          </a:p>
        </p:txBody>
      </p:sp>
      <p:sp>
        <p:nvSpPr>
          <p:cNvPr id="4" name="Slide Number Placeholder 3"/>
          <p:cNvSpPr>
            <a:spLocks noGrp="1"/>
          </p:cNvSpPr>
          <p:nvPr>
            <p:ph type="sldNum" sz="quarter" idx="5"/>
          </p:nvPr>
        </p:nvSpPr>
        <p:spPr/>
        <p:txBody>
          <a:bodyPr/>
          <a:lstStyle/>
          <a:p>
            <a:fld id="{161A53A7-64CD-4D0E-AAE8-1AC9C79D7085}" type="slidenum">
              <a:rPr lang="sv-SE" smtClean="0"/>
              <a:t>26</a:t>
            </a:fld>
            <a:endParaRPr lang="sv-SE"/>
          </a:p>
        </p:txBody>
      </p:sp>
    </p:spTree>
    <p:extLst>
      <p:ext uri="{BB962C8B-B14F-4D97-AF65-F5344CB8AC3E}">
        <p14:creationId xmlns:p14="http://schemas.microsoft.com/office/powerpoint/2010/main" val="288490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Here</a:t>
            </a:r>
            <a:r>
              <a:rPr lang="sv-SE" dirty="0"/>
              <a:t> </a:t>
            </a:r>
            <a:r>
              <a:rPr lang="sv-SE" dirty="0" err="1"/>
              <a:t>you</a:t>
            </a:r>
            <a:r>
              <a:rPr lang="sv-SE" dirty="0"/>
              <a:t> </a:t>
            </a:r>
            <a:r>
              <a:rPr lang="sv-SE" dirty="0" err="1"/>
              <a:t>can</a:t>
            </a:r>
            <a:r>
              <a:rPr lang="sv-SE" dirty="0"/>
              <a:t> </a:t>
            </a:r>
            <a:r>
              <a:rPr lang="sv-SE" dirty="0" err="1"/>
              <a:t>say</a:t>
            </a:r>
            <a:r>
              <a:rPr lang="sv-SE" dirty="0"/>
              <a:t> </a:t>
            </a:r>
            <a:r>
              <a:rPr lang="sv-SE" dirty="0" err="1"/>
              <a:t>that</a:t>
            </a:r>
            <a:r>
              <a:rPr lang="sv-SE" dirty="0"/>
              <a:t> the MgH2 has </a:t>
            </a:r>
            <a:r>
              <a:rPr lang="sv-SE" dirty="0" err="1"/>
              <a:t>been</a:t>
            </a:r>
            <a:r>
              <a:rPr lang="sv-SE" dirty="0"/>
              <a:t> </a:t>
            </a:r>
            <a:r>
              <a:rPr lang="sv-SE" dirty="0" err="1"/>
              <a:t>presented</a:t>
            </a:r>
            <a:r>
              <a:rPr lang="sv-SE" dirty="0"/>
              <a:t> at ENS </a:t>
            </a:r>
            <a:r>
              <a:rPr lang="sv-SE" dirty="0" err="1"/>
              <a:t>used</a:t>
            </a:r>
            <a:r>
              <a:rPr lang="sv-SE" dirty="0"/>
              <a:t> as </a:t>
            </a:r>
            <a:r>
              <a:rPr lang="sv-SE" dirty="0" err="1"/>
              <a:t>reflector</a:t>
            </a:r>
            <a:r>
              <a:rPr lang="sv-SE" dirty="0"/>
              <a:t> and </a:t>
            </a:r>
            <a:r>
              <a:rPr lang="sv-SE" dirty="0" err="1"/>
              <a:t>we</a:t>
            </a:r>
            <a:r>
              <a:rPr lang="sv-SE" dirty="0"/>
              <a:t> </a:t>
            </a:r>
            <a:r>
              <a:rPr lang="sv-SE" dirty="0" err="1"/>
              <a:t>also</a:t>
            </a:r>
            <a:r>
              <a:rPr lang="sv-SE" dirty="0"/>
              <a:t> </a:t>
            </a:r>
            <a:r>
              <a:rPr lang="sv-SE" dirty="0" err="1"/>
              <a:t>want</a:t>
            </a:r>
            <a:r>
              <a:rPr lang="sv-SE" dirty="0"/>
              <a:t> to </a:t>
            </a:r>
            <a:r>
              <a:rPr lang="sv-SE" dirty="0" err="1"/>
              <a:t>study</a:t>
            </a:r>
            <a:r>
              <a:rPr lang="sv-SE" dirty="0"/>
              <a:t> it for the ESS </a:t>
            </a:r>
            <a:r>
              <a:rPr lang="sv-SE" dirty="0" err="1"/>
              <a:t>reflector</a:t>
            </a:r>
            <a:r>
              <a:rPr lang="sv-SE" dirty="0"/>
              <a:t> same </a:t>
            </a:r>
            <a:r>
              <a:rPr lang="sv-SE" dirty="0" err="1"/>
              <a:t>of</a:t>
            </a:r>
            <a:r>
              <a:rPr lang="sv-SE" dirty="0"/>
              <a:t> the </a:t>
            </a:r>
            <a:r>
              <a:rPr lang="sv-SE" dirty="0" err="1"/>
              <a:t>clathrate</a:t>
            </a:r>
            <a:r>
              <a:rPr lang="sv-SE" dirty="0"/>
              <a:t> </a:t>
            </a:r>
            <a:r>
              <a:rPr lang="sv-SE" dirty="0" err="1"/>
              <a:t>hydrates</a:t>
            </a:r>
            <a:r>
              <a:rPr lang="sv-SE" dirty="0"/>
              <a:t> </a:t>
            </a:r>
          </a:p>
        </p:txBody>
      </p:sp>
      <p:sp>
        <p:nvSpPr>
          <p:cNvPr id="4" name="Slide Number Placeholder 3"/>
          <p:cNvSpPr>
            <a:spLocks noGrp="1"/>
          </p:cNvSpPr>
          <p:nvPr>
            <p:ph type="sldNum" sz="quarter" idx="5"/>
          </p:nvPr>
        </p:nvSpPr>
        <p:spPr/>
        <p:txBody>
          <a:bodyPr/>
          <a:lstStyle/>
          <a:p>
            <a:fld id="{161A53A7-64CD-4D0E-AAE8-1AC9C79D7085}" type="slidenum">
              <a:rPr lang="sv-SE" smtClean="0"/>
              <a:t>27</a:t>
            </a:fld>
            <a:endParaRPr lang="sv-SE"/>
          </a:p>
        </p:txBody>
      </p:sp>
    </p:spTree>
    <p:extLst>
      <p:ext uri="{BB962C8B-B14F-4D97-AF65-F5344CB8AC3E}">
        <p14:creationId xmlns:p14="http://schemas.microsoft.com/office/powerpoint/2010/main" val="250082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This</a:t>
            </a:r>
            <a:r>
              <a:rPr lang="sv-SE" dirty="0"/>
              <a:t> is the final paper  </a:t>
            </a:r>
            <a:r>
              <a:rPr lang="sv-SE" dirty="0" err="1"/>
              <a:t>that</a:t>
            </a:r>
            <a:r>
              <a:rPr lang="sv-SE" dirty="0"/>
              <a:t> </a:t>
            </a:r>
            <a:r>
              <a:rPr lang="sv-SE" dirty="0" err="1"/>
              <a:t>describe</a:t>
            </a:r>
            <a:r>
              <a:rPr lang="sv-SE" dirty="0"/>
              <a:t> the ESS </a:t>
            </a:r>
            <a:r>
              <a:rPr lang="sv-SE" dirty="0" err="1"/>
              <a:t>current</a:t>
            </a:r>
            <a:r>
              <a:rPr lang="sv-SE" dirty="0"/>
              <a:t> moderator </a:t>
            </a:r>
            <a:r>
              <a:rPr lang="sv-SE" dirty="0" err="1"/>
              <a:t>if</a:t>
            </a:r>
            <a:r>
              <a:rPr lang="sv-SE" dirty="0"/>
              <a:t> </a:t>
            </a:r>
            <a:r>
              <a:rPr lang="sv-SE" dirty="0" err="1"/>
              <a:t>you</a:t>
            </a:r>
            <a:r>
              <a:rPr lang="sv-SE" dirty="0"/>
              <a:t> look </a:t>
            </a:r>
            <a:r>
              <a:rPr lang="sv-SE" dirty="0" err="1"/>
              <a:t>carefully</a:t>
            </a:r>
            <a:r>
              <a:rPr lang="sv-SE" dirty="0"/>
              <a:t> to the </a:t>
            </a:r>
            <a:r>
              <a:rPr lang="sv-SE" dirty="0" err="1"/>
              <a:t>bottom</a:t>
            </a:r>
            <a:r>
              <a:rPr lang="sv-SE" dirty="0"/>
              <a:t> </a:t>
            </a:r>
            <a:r>
              <a:rPr lang="sv-SE" dirty="0" err="1"/>
              <a:t>of</a:t>
            </a:r>
            <a:r>
              <a:rPr lang="sv-SE" dirty="0"/>
              <a:t> the abstract </a:t>
            </a:r>
          </a:p>
        </p:txBody>
      </p:sp>
      <p:sp>
        <p:nvSpPr>
          <p:cNvPr id="4" name="Slide Number Placeholder 3"/>
          <p:cNvSpPr>
            <a:spLocks noGrp="1"/>
          </p:cNvSpPr>
          <p:nvPr>
            <p:ph type="sldNum" sz="quarter" idx="5"/>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2285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You</a:t>
            </a:r>
            <a:r>
              <a:rPr lang="sv-SE" dirty="0"/>
              <a:t> </a:t>
            </a:r>
            <a:r>
              <a:rPr lang="sv-SE" dirty="0" err="1"/>
              <a:t>can</a:t>
            </a:r>
            <a:r>
              <a:rPr lang="sv-SE" dirty="0"/>
              <a:t> </a:t>
            </a:r>
            <a:r>
              <a:rPr lang="sv-SE" dirty="0" err="1"/>
              <a:t>say</a:t>
            </a:r>
            <a:r>
              <a:rPr lang="sv-SE" dirty="0"/>
              <a:t> </a:t>
            </a:r>
            <a:r>
              <a:rPr lang="sv-SE" dirty="0" err="1"/>
              <a:t>that</a:t>
            </a:r>
            <a:r>
              <a:rPr lang="sv-SE" dirty="0"/>
              <a:t> </a:t>
            </a:r>
            <a:r>
              <a:rPr lang="sv-SE" dirty="0" err="1"/>
              <a:t>this</a:t>
            </a:r>
            <a:r>
              <a:rPr lang="sv-SE" dirty="0"/>
              <a:t> is like </a:t>
            </a:r>
            <a:r>
              <a:rPr lang="sv-SE" dirty="0" err="1"/>
              <a:t>building</a:t>
            </a:r>
            <a:r>
              <a:rPr lang="sv-SE" dirty="0"/>
              <a:t> the second ESS </a:t>
            </a:r>
            <a:r>
              <a:rPr lang="sv-SE" dirty="0" err="1"/>
              <a:t>target</a:t>
            </a:r>
            <a:r>
              <a:rPr lang="sv-SE" dirty="0"/>
              <a:t> station </a:t>
            </a:r>
          </a:p>
        </p:txBody>
      </p:sp>
      <p:sp>
        <p:nvSpPr>
          <p:cNvPr id="4" name="Slide Number Placeholder 3"/>
          <p:cNvSpPr>
            <a:spLocks noGrp="1"/>
          </p:cNvSpPr>
          <p:nvPr>
            <p:ph type="sldNum" sz="quarter" idx="5"/>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336783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Double </a:t>
            </a:r>
            <a:r>
              <a:rPr lang="sv-SE" dirty="0" err="1"/>
              <a:t>decker</a:t>
            </a:r>
            <a:r>
              <a:rPr lang="sv-SE" dirty="0"/>
              <a:t> </a:t>
            </a:r>
            <a:r>
              <a:rPr lang="sv-SE" dirty="0" err="1"/>
              <a:t>means</a:t>
            </a:r>
            <a:r>
              <a:rPr lang="sv-SE" dirty="0"/>
              <a:t> </a:t>
            </a:r>
            <a:r>
              <a:rPr lang="sv-SE" dirty="0" err="1"/>
              <a:t>that</a:t>
            </a:r>
            <a:r>
              <a:rPr lang="sv-SE" dirty="0"/>
              <a:t> </a:t>
            </a:r>
            <a:r>
              <a:rPr lang="sv-SE" dirty="0" err="1"/>
              <a:t>you</a:t>
            </a:r>
            <a:r>
              <a:rPr lang="sv-SE" dirty="0"/>
              <a:t> </a:t>
            </a:r>
            <a:r>
              <a:rPr lang="sv-SE" dirty="0" err="1"/>
              <a:t>can</a:t>
            </a:r>
            <a:r>
              <a:rPr lang="sv-SE" dirty="0"/>
              <a:t> </a:t>
            </a:r>
            <a:r>
              <a:rPr lang="sv-SE" dirty="0" err="1"/>
              <a:t>extract</a:t>
            </a:r>
            <a:r>
              <a:rPr lang="sv-SE" dirty="0"/>
              <a:t> neutrons from </a:t>
            </a:r>
            <a:r>
              <a:rPr lang="sv-SE" dirty="0" err="1"/>
              <a:t>above</a:t>
            </a:r>
            <a:r>
              <a:rPr lang="sv-SE" dirty="0"/>
              <a:t> and </a:t>
            </a:r>
            <a:r>
              <a:rPr lang="sv-SE" dirty="0" err="1"/>
              <a:t>below</a:t>
            </a:r>
            <a:r>
              <a:rPr lang="sv-SE" dirty="0"/>
              <a:t> </a:t>
            </a:r>
            <a:r>
              <a:rPr lang="sv-SE" dirty="0" err="1"/>
              <a:t>target</a:t>
            </a:r>
            <a:r>
              <a:rPr lang="sv-SE" dirty="0"/>
              <a:t> </a:t>
            </a:r>
          </a:p>
        </p:txBody>
      </p:sp>
      <p:sp>
        <p:nvSpPr>
          <p:cNvPr id="4" name="Slide Number Placeholder 3"/>
          <p:cNvSpPr>
            <a:spLocks noGrp="1"/>
          </p:cNvSpPr>
          <p:nvPr>
            <p:ph type="sldNum" sz="quarter" idx="5"/>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25873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5E458-7593-A94D-A0E3-6C5DB7F9DFBC}" type="slidenum">
              <a:rPr lang="en-US" smtClean="0"/>
              <a:t>12</a:t>
            </a:fld>
            <a:endParaRPr lang="en-US"/>
          </a:p>
        </p:txBody>
      </p:sp>
    </p:spTree>
    <p:extLst>
      <p:ext uri="{BB962C8B-B14F-4D97-AF65-F5344CB8AC3E}">
        <p14:creationId xmlns:p14="http://schemas.microsoft.com/office/powerpoint/2010/main" val="97399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EDM is </a:t>
            </a:r>
            <a:r>
              <a:rPr lang="sv-SE" dirty="0" err="1"/>
              <a:t>electric</a:t>
            </a:r>
            <a:r>
              <a:rPr lang="sv-SE" dirty="0"/>
              <a:t> </a:t>
            </a:r>
            <a:r>
              <a:rPr lang="sv-SE" dirty="0" err="1"/>
              <a:t>dipole</a:t>
            </a:r>
            <a:r>
              <a:rPr lang="sv-SE" dirty="0"/>
              <a:t> </a:t>
            </a:r>
            <a:r>
              <a:rPr lang="sv-SE" dirty="0" err="1"/>
              <a:t>momentum</a:t>
            </a:r>
            <a:r>
              <a:rPr lang="sv-SE" dirty="0"/>
              <a:t> </a:t>
            </a:r>
            <a:r>
              <a:rPr lang="sv-SE" dirty="0" err="1"/>
              <a:t>of</a:t>
            </a:r>
            <a:r>
              <a:rPr lang="sv-SE" dirty="0"/>
              <a:t> the neutron to </a:t>
            </a:r>
            <a:r>
              <a:rPr lang="sv-SE" dirty="0" err="1"/>
              <a:t>improve</a:t>
            </a:r>
            <a:r>
              <a:rPr lang="sv-SE" dirty="0"/>
              <a:t> the </a:t>
            </a:r>
            <a:r>
              <a:rPr lang="sv-SE" dirty="0" err="1"/>
              <a:t>sensitivity</a:t>
            </a:r>
            <a:r>
              <a:rPr lang="sv-SE" dirty="0"/>
              <a:t> </a:t>
            </a:r>
            <a:r>
              <a:rPr lang="sv-SE" dirty="0" err="1"/>
              <a:t>of</a:t>
            </a:r>
            <a:r>
              <a:rPr lang="sv-SE" dirty="0"/>
              <a:t> </a:t>
            </a:r>
            <a:r>
              <a:rPr lang="sv-SE" dirty="0" err="1"/>
              <a:t>this</a:t>
            </a:r>
            <a:r>
              <a:rPr lang="sv-SE" dirty="0"/>
              <a:t> </a:t>
            </a:r>
            <a:r>
              <a:rPr lang="sv-SE" dirty="0" err="1"/>
              <a:t>measurement</a:t>
            </a:r>
            <a:r>
              <a:rPr lang="sv-SE" dirty="0"/>
              <a:t> </a:t>
            </a:r>
            <a:r>
              <a:rPr lang="sv-SE" dirty="0" err="1"/>
              <a:t>you</a:t>
            </a:r>
            <a:r>
              <a:rPr lang="sv-SE" dirty="0"/>
              <a:t> </a:t>
            </a:r>
            <a:r>
              <a:rPr lang="sv-SE" dirty="0" err="1"/>
              <a:t>want</a:t>
            </a:r>
            <a:r>
              <a:rPr lang="sv-SE" dirty="0"/>
              <a:t> to </a:t>
            </a:r>
            <a:r>
              <a:rPr lang="sv-SE" dirty="0" err="1"/>
              <a:t>have</a:t>
            </a:r>
            <a:r>
              <a:rPr lang="sv-SE" dirty="0"/>
              <a:t> the best </a:t>
            </a:r>
            <a:r>
              <a:rPr lang="sv-SE" dirty="0" err="1"/>
              <a:t>possibile</a:t>
            </a:r>
            <a:r>
              <a:rPr lang="sv-SE" dirty="0"/>
              <a:t> UCN source. To </a:t>
            </a:r>
            <a:r>
              <a:rPr lang="sv-SE" dirty="0" err="1"/>
              <a:t>have</a:t>
            </a:r>
            <a:r>
              <a:rPr lang="sv-SE" dirty="0"/>
              <a:t> a UCN source </a:t>
            </a:r>
            <a:r>
              <a:rPr lang="sv-SE" dirty="0" err="1"/>
              <a:t>you</a:t>
            </a:r>
            <a:r>
              <a:rPr lang="sv-SE" dirty="0"/>
              <a:t> </a:t>
            </a:r>
            <a:r>
              <a:rPr lang="sv-SE" dirty="0" err="1"/>
              <a:t>need</a:t>
            </a:r>
            <a:r>
              <a:rPr lang="sv-SE" dirty="0"/>
              <a:t> to </a:t>
            </a:r>
            <a:r>
              <a:rPr lang="sv-SE" dirty="0" err="1"/>
              <a:t>have</a:t>
            </a:r>
            <a:r>
              <a:rPr lang="sv-SE" dirty="0"/>
              <a:t> a </a:t>
            </a:r>
            <a:r>
              <a:rPr lang="sv-SE" dirty="0" err="1"/>
              <a:t>cold</a:t>
            </a:r>
            <a:r>
              <a:rPr lang="sv-SE" dirty="0"/>
              <a:t> </a:t>
            </a:r>
            <a:r>
              <a:rPr lang="sv-SE" dirty="0" err="1"/>
              <a:t>intense</a:t>
            </a:r>
            <a:r>
              <a:rPr lang="sv-SE" dirty="0"/>
              <a:t> source and </a:t>
            </a:r>
            <a:r>
              <a:rPr lang="sv-SE" dirty="0" err="1"/>
              <a:t>then</a:t>
            </a:r>
            <a:r>
              <a:rPr lang="sv-SE" dirty="0"/>
              <a:t> a UCN </a:t>
            </a:r>
            <a:r>
              <a:rPr lang="sv-SE" dirty="0" err="1"/>
              <a:t>converter</a:t>
            </a:r>
            <a:r>
              <a:rPr lang="sv-SE" dirty="0"/>
              <a:t>. SANS small </a:t>
            </a:r>
            <a:r>
              <a:rPr lang="sv-SE" dirty="0" err="1"/>
              <a:t>angle</a:t>
            </a:r>
            <a:r>
              <a:rPr lang="sv-SE" dirty="0"/>
              <a:t> neutron </a:t>
            </a:r>
            <a:r>
              <a:rPr lang="sv-SE" dirty="0" err="1"/>
              <a:t>scattering</a:t>
            </a:r>
            <a:r>
              <a:rPr lang="sv-SE" dirty="0"/>
              <a:t> </a:t>
            </a:r>
          </a:p>
        </p:txBody>
      </p:sp>
      <p:sp>
        <p:nvSpPr>
          <p:cNvPr id="4" name="Slide Number Placeholder 3"/>
          <p:cNvSpPr>
            <a:spLocks noGrp="1"/>
          </p:cNvSpPr>
          <p:nvPr>
            <p:ph type="sldNum" sz="quarter" idx="5"/>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421303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45850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a:t>
            </a:r>
            <a:r>
              <a:rPr lang="sv-SE" dirty="0" err="1"/>
              <a:t>liquid</a:t>
            </a:r>
            <a:r>
              <a:rPr lang="sv-SE" dirty="0"/>
              <a:t> deuterium moderator </a:t>
            </a:r>
            <a:r>
              <a:rPr lang="sv-SE" dirty="0" err="1"/>
              <a:t>can</a:t>
            </a:r>
            <a:r>
              <a:rPr lang="sv-SE" dirty="0"/>
              <a:t> </a:t>
            </a:r>
            <a:r>
              <a:rPr lang="sv-SE" dirty="0" err="1"/>
              <a:t>also</a:t>
            </a:r>
            <a:r>
              <a:rPr lang="sv-SE" dirty="0"/>
              <a:t> serve a second moderator </a:t>
            </a:r>
            <a:r>
              <a:rPr lang="sv-SE" dirty="0" err="1"/>
              <a:t>one</a:t>
            </a:r>
            <a:r>
              <a:rPr lang="sv-SE" dirty="0"/>
              <a:t> </a:t>
            </a:r>
            <a:r>
              <a:rPr lang="sv-SE" dirty="0" err="1"/>
              <a:t>possibility</a:t>
            </a:r>
            <a:r>
              <a:rPr lang="sv-SE" dirty="0"/>
              <a:t> is to a UCN </a:t>
            </a:r>
            <a:r>
              <a:rPr lang="sv-SE" dirty="0" err="1"/>
              <a:t>converter</a:t>
            </a:r>
            <a:r>
              <a:rPr lang="sv-SE" dirty="0"/>
              <a:t>. The UCN </a:t>
            </a:r>
            <a:r>
              <a:rPr lang="sv-SE" dirty="0" err="1"/>
              <a:t>converter</a:t>
            </a:r>
            <a:r>
              <a:rPr lang="sv-SE" dirty="0"/>
              <a:t> </a:t>
            </a:r>
            <a:r>
              <a:rPr lang="sv-SE" dirty="0" err="1"/>
              <a:t>will</a:t>
            </a:r>
            <a:r>
              <a:rPr lang="sv-SE" dirty="0"/>
              <a:t> be </a:t>
            </a:r>
            <a:r>
              <a:rPr lang="sv-SE" dirty="0" err="1"/>
              <a:t>made</a:t>
            </a:r>
            <a:r>
              <a:rPr lang="sv-SE" dirty="0"/>
              <a:t> </a:t>
            </a:r>
            <a:r>
              <a:rPr lang="sv-SE" dirty="0" err="1"/>
              <a:t>of</a:t>
            </a:r>
            <a:r>
              <a:rPr lang="sv-SE" dirty="0"/>
              <a:t> </a:t>
            </a:r>
            <a:r>
              <a:rPr lang="sv-SE" dirty="0" err="1"/>
              <a:t>liquid</a:t>
            </a:r>
            <a:r>
              <a:rPr lang="sv-SE" dirty="0"/>
              <a:t> Helium. The instrument </a:t>
            </a:r>
            <a:r>
              <a:rPr lang="sv-SE" dirty="0" err="1"/>
              <a:t>plot</a:t>
            </a:r>
            <a:r>
              <a:rPr lang="sv-SE" dirty="0"/>
              <a:t> show the layout </a:t>
            </a:r>
            <a:r>
              <a:rPr lang="sv-SE" dirty="0" err="1"/>
              <a:t>of</a:t>
            </a:r>
            <a:r>
              <a:rPr lang="sv-SE" dirty="0"/>
              <a:t> the </a:t>
            </a:r>
            <a:r>
              <a:rPr lang="sv-SE" dirty="0" err="1"/>
              <a:t>nnbar</a:t>
            </a:r>
            <a:r>
              <a:rPr lang="sv-SE" dirty="0"/>
              <a:t> experiment is 200m long </a:t>
            </a:r>
            <a:r>
              <a:rPr lang="sv-SE" dirty="0" err="1"/>
              <a:t>beamline</a:t>
            </a:r>
            <a:r>
              <a:rPr lang="sv-SE" dirty="0"/>
              <a:t>  </a:t>
            </a:r>
          </a:p>
        </p:txBody>
      </p:sp>
      <p:sp>
        <p:nvSpPr>
          <p:cNvPr id="4" name="Slide Number Placeholder 3"/>
          <p:cNvSpPr>
            <a:spLocks noGrp="1"/>
          </p:cNvSpPr>
          <p:nvPr>
            <p:ph type="sldNum" sz="quarter" idx="5"/>
          </p:nvPr>
        </p:nvSpPr>
        <p:spPr/>
        <p:txBody>
          <a:bodyPr/>
          <a:lstStyle/>
          <a:p>
            <a:fld id="{161A53A7-64CD-4D0E-AAE8-1AC9C79D7085}" type="slidenum">
              <a:rPr lang="sv-SE" smtClean="0"/>
              <a:t>19</a:t>
            </a:fld>
            <a:endParaRPr lang="sv-SE"/>
          </a:p>
        </p:txBody>
      </p:sp>
    </p:spTree>
    <p:extLst>
      <p:ext uri="{BB962C8B-B14F-4D97-AF65-F5344CB8AC3E}">
        <p14:creationId xmlns:p14="http://schemas.microsoft.com/office/powerpoint/2010/main" val="214550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Tecnology</a:t>
            </a:r>
            <a:r>
              <a:rPr lang="sv-SE" dirty="0"/>
              <a:t> </a:t>
            </a:r>
            <a:r>
              <a:rPr lang="sv-SE" dirty="0" err="1"/>
              <a:t>ot</a:t>
            </a:r>
            <a:r>
              <a:rPr lang="sv-SE" dirty="0"/>
              <a:t> </a:t>
            </a:r>
            <a:r>
              <a:rPr lang="sv-SE" dirty="0" err="1"/>
              <a:t>he</a:t>
            </a:r>
            <a:r>
              <a:rPr lang="sv-SE" dirty="0"/>
              <a:t> VCN moderator not </a:t>
            </a:r>
            <a:r>
              <a:rPr lang="sv-SE" dirty="0" err="1"/>
              <a:t>known</a:t>
            </a:r>
            <a:r>
              <a:rPr lang="sv-SE" dirty="0"/>
              <a:t> at the moment </a:t>
            </a:r>
            <a:r>
              <a:rPr lang="sv-SE" dirty="0" err="1"/>
              <a:t>but</a:t>
            </a:r>
            <a:r>
              <a:rPr lang="sv-SE" dirty="0"/>
              <a:t> </a:t>
            </a:r>
            <a:r>
              <a:rPr lang="sv-SE" dirty="0" err="1"/>
              <a:t>we</a:t>
            </a:r>
            <a:r>
              <a:rPr lang="sv-SE" dirty="0"/>
              <a:t> </a:t>
            </a:r>
            <a:r>
              <a:rPr lang="sv-SE" dirty="0" err="1"/>
              <a:t>will</a:t>
            </a:r>
            <a:r>
              <a:rPr lang="sv-SE" dirty="0"/>
              <a:t> </a:t>
            </a:r>
            <a:r>
              <a:rPr lang="sv-SE" dirty="0" err="1"/>
              <a:t>study</a:t>
            </a:r>
            <a:r>
              <a:rPr lang="sv-SE" dirty="0"/>
              <a:t> it </a:t>
            </a:r>
          </a:p>
        </p:txBody>
      </p:sp>
      <p:sp>
        <p:nvSpPr>
          <p:cNvPr id="4" name="Slide Number Placeholder 3"/>
          <p:cNvSpPr>
            <a:spLocks noGrp="1"/>
          </p:cNvSpPr>
          <p:nvPr>
            <p:ph type="sldNum" sz="quarter" idx="5"/>
          </p:nvPr>
        </p:nvSpPr>
        <p:spPr/>
        <p:txBody>
          <a:bodyPr/>
          <a:lstStyle/>
          <a:p>
            <a:fld id="{161A53A7-64CD-4D0E-AAE8-1AC9C79D7085}" type="slidenum">
              <a:rPr lang="sv-SE" smtClean="0"/>
              <a:t>20</a:t>
            </a:fld>
            <a:endParaRPr lang="sv-SE"/>
          </a:p>
        </p:txBody>
      </p:sp>
    </p:spTree>
    <p:extLst>
      <p:ext uri="{BB962C8B-B14F-4D97-AF65-F5344CB8AC3E}">
        <p14:creationId xmlns:p14="http://schemas.microsoft.com/office/powerpoint/2010/main" val="282277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19"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8" indent="0" algn="ctr">
              <a:buNone/>
              <a:defRPr>
                <a:solidFill>
                  <a:schemeClr val="tx1">
                    <a:tint val="75000"/>
                  </a:schemeClr>
                </a:solidFill>
              </a:defRPr>
            </a:lvl6pPr>
            <a:lvl7pPr marL="2742958" indent="0" algn="ctr">
              <a:buNone/>
              <a:defRPr>
                <a:solidFill>
                  <a:schemeClr val="tx1">
                    <a:tint val="75000"/>
                  </a:schemeClr>
                </a:solidFill>
              </a:defRPr>
            </a:lvl7pPr>
            <a:lvl8pPr marL="3200117" indent="0" algn="ctr">
              <a:buNone/>
              <a:defRPr>
                <a:solidFill>
                  <a:schemeClr val="tx1">
                    <a:tint val="75000"/>
                  </a:schemeClr>
                </a:solidFill>
              </a:defRPr>
            </a:lvl8pPr>
            <a:lvl9pPr marL="3657277"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5ED7AC81-318B-4D49-A602-9E30227C87EC}" type="datetime1">
              <a:rPr lang="sv-SE" smtClean="0"/>
              <a:t>2019-12-12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6EB99CB0-346B-43FA-9EE6-F90C3F3BC0BA}" type="datetime1">
              <a:rPr lang="sv-SE" smtClean="0"/>
              <a:t>2019-12-12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5" name="Date Placeholder 4"/>
          <p:cNvSpPr>
            <a:spLocks noGrp="1"/>
          </p:cNvSpPr>
          <p:nvPr>
            <p:ph type="dt" sz="half" idx="10"/>
          </p:nvPr>
        </p:nvSpPr>
        <p:spPr/>
        <p:txBody>
          <a:bodyPr/>
          <a:lstStyle/>
          <a:p>
            <a:fld id="{42E66B7F-8271-49DA-A25A-F4BB9F476347}" type="datetime1">
              <a:rPr lang="sv-SE" smtClean="0"/>
              <a:t>2019-12-12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3C7D23FA-05C4-4CC1-B281-2F815585BC1C}" type="datetime1">
              <a:rPr lang="sv-SE" smtClean="0"/>
              <a:t>2019-12-12</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32" tIns="45716" rIns="91432" bIns="45716" rtlCol="0" anchor="ctr">
            <a:normAutofit/>
          </a:bodyPr>
          <a:lstStyle/>
          <a:p>
            <a:r>
              <a:rPr lang="sv-SE"/>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7103233B-D569-4A6E-878F-CDE152514C47}" type="datetime1">
              <a:rPr lang="sv-SE" smtClean="0"/>
              <a:t>2019-12-12</a:t>
            </a:fld>
            <a:endParaRPr lang="sv-SE"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319" rtl="0" eaLnBrk="1" latinLnBrk="0" hangingPunct="1">
        <a:spcBef>
          <a:spcPct val="0"/>
        </a:spcBef>
        <a:buNone/>
        <a:defRPr sz="3200" kern="1200" baseline="0">
          <a:solidFill>
            <a:schemeClr val="bg1"/>
          </a:solidFill>
          <a:latin typeface="+mj-lt"/>
          <a:ea typeface="+mj-ea"/>
          <a:cs typeface="+mj-cs"/>
        </a:defRPr>
      </a:lvl1pPr>
    </p:titleStyle>
    <p:bodyStyle>
      <a:lvl1pPr marL="342870" indent="-342870" algn="l" defTabSz="914319"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84" indent="-285725" algn="l" defTabSz="914319"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99" indent="-228579" algn="l" defTabSz="914319"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58" indent="-228579" algn="l" defTabSz="914319"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21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6"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8.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Lower moderator</a:t>
            </a:r>
          </a:p>
        </p:txBody>
      </p:sp>
      <p:sp>
        <p:nvSpPr>
          <p:cNvPr id="4" name="Rectangle 3"/>
          <p:cNvSpPr/>
          <p:nvPr/>
        </p:nvSpPr>
        <p:spPr>
          <a:xfrm>
            <a:off x="463923" y="4965512"/>
            <a:ext cx="8216153" cy="1392361"/>
          </a:xfrm>
          <a:prstGeom prst="rect">
            <a:avLst/>
          </a:prstGeom>
        </p:spPr>
        <p:txBody>
          <a:bodyPr wrap="square" lIns="91432" tIns="45716" rIns="91432" bIns="45716">
            <a:spAutoFit/>
          </a:bodyPr>
          <a:lstStyle/>
          <a:p>
            <a:pPr algn="ctr">
              <a:lnSpc>
                <a:spcPct val="120000"/>
              </a:lnSpc>
            </a:pPr>
            <a:r>
              <a:rPr lang="en-US" sz="2400" dirty="0">
                <a:solidFill>
                  <a:srgbClr val="FFFFFF"/>
                </a:solidFill>
              </a:rPr>
              <a:t>Luca </a:t>
            </a:r>
            <a:r>
              <a:rPr lang="en-US" sz="2400" dirty="0" err="1">
                <a:solidFill>
                  <a:srgbClr val="FFFFFF"/>
                </a:solidFill>
              </a:rPr>
              <a:t>Zanini</a:t>
            </a:r>
            <a:endParaRPr lang="en-US" sz="2400" dirty="0">
              <a:solidFill>
                <a:srgbClr val="FFFFFF"/>
              </a:solidFill>
            </a:endParaRPr>
          </a:p>
          <a:p>
            <a:pPr algn="ctr">
              <a:lnSpc>
                <a:spcPct val="120000"/>
              </a:lnSpc>
            </a:pPr>
            <a:endParaRPr lang="en-US" sz="2400" dirty="0">
              <a:solidFill>
                <a:srgbClr val="FFFFFF"/>
              </a:solidFill>
            </a:endParaRPr>
          </a:p>
          <a:p>
            <a:pPr algn="ctr">
              <a:lnSpc>
                <a:spcPct val="120000"/>
              </a:lnSpc>
            </a:pPr>
            <a:r>
              <a:rPr lang="en-US" sz="2400" dirty="0">
                <a:solidFill>
                  <a:srgbClr val="FFFFFF"/>
                </a:solidFill>
              </a:rPr>
              <a:t>Contains a lot of material from </a:t>
            </a:r>
            <a:r>
              <a:rPr lang="en-US" sz="2400" dirty="0" err="1">
                <a:solidFill>
                  <a:srgbClr val="FFFFFF"/>
                </a:solidFill>
              </a:rPr>
              <a:t>HighNESS</a:t>
            </a:r>
            <a:r>
              <a:rPr lang="en-US" sz="2400" dirty="0">
                <a:solidFill>
                  <a:srgbClr val="FFFFFF"/>
                </a:solidFill>
              </a:rPr>
              <a:t> proposal (V. Santoro)</a:t>
            </a:r>
            <a:endParaRPr lang="en-GB" sz="2400" dirty="0">
              <a:solidFill>
                <a:srgbClr val="FFFFFF"/>
              </a:solidFill>
            </a:endParaRPr>
          </a:p>
        </p:txBody>
      </p:sp>
      <p:sp>
        <p:nvSpPr>
          <p:cNvPr id="5" name="Subtitle 4"/>
          <p:cNvSpPr>
            <a:spLocks noGrp="1"/>
          </p:cNvSpPr>
          <p:nvPr>
            <p:ph type="subTitle" idx="1"/>
          </p:nvPr>
        </p:nvSpPr>
        <p:spPr>
          <a:xfrm>
            <a:off x="1374111" y="3406682"/>
            <a:ext cx="6395776" cy="1752600"/>
          </a:xfrm>
        </p:spPr>
        <p:txBody>
          <a:bodyPr>
            <a:normAutofit/>
          </a:bodyPr>
          <a:lstStyle/>
          <a:p>
            <a:r>
              <a:rPr lang="en-US" sz="2200" dirty="0">
                <a:solidFill>
                  <a:schemeClr val="bg1"/>
                </a:solidFill>
              </a:rPr>
              <a:t>n-</a:t>
            </a:r>
            <a:r>
              <a:rPr lang="en-US" sz="2200" dirty="0" err="1">
                <a:solidFill>
                  <a:schemeClr val="bg1"/>
                </a:solidFill>
              </a:rPr>
              <a:t>nbar</a:t>
            </a:r>
            <a:r>
              <a:rPr lang="en-US" sz="2200" dirty="0">
                <a:solidFill>
                  <a:schemeClr val="bg1"/>
                </a:solidFill>
              </a:rPr>
              <a:t> at ESS Workshop</a:t>
            </a:r>
          </a:p>
          <a:p>
            <a:r>
              <a:rPr lang="en-US" sz="2200" dirty="0">
                <a:solidFill>
                  <a:schemeClr val="bg1"/>
                </a:solidFill>
              </a:rPr>
              <a:t>12</a:t>
            </a:r>
            <a:r>
              <a:rPr lang="en-US" sz="2200" baseline="30000" dirty="0">
                <a:solidFill>
                  <a:schemeClr val="bg1"/>
                </a:solidFill>
              </a:rPr>
              <a:t>th</a:t>
            </a:r>
            <a:r>
              <a:rPr lang="en-US" sz="2200" dirty="0">
                <a:solidFill>
                  <a:schemeClr val="bg1"/>
                </a:solidFill>
              </a:rPr>
              <a:t>-13</a:t>
            </a:r>
            <a:r>
              <a:rPr lang="en-US" sz="2200" baseline="30000" dirty="0">
                <a:solidFill>
                  <a:schemeClr val="bg1"/>
                </a:solidFill>
              </a:rPr>
              <a:t>th</a:t>
            </a:r>
            <a:r>
              <a:rPr lang="en-US" sz="2200" dirty="0">
                <a:solidFill>
                  <a:schemeClr val="bg1"/>
                </a:solidFill>
              </a:rPr>
              <a:t> December 2019</a:t>
            </a: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0D4C-AD1A-4F47-88C1-6BF751BD95D8}"/>
              </a:ext>
            </a:extLst>
          </p:cNvPr>
          <p:cNvSpPr>
            <a:spLocks noGrp="1"/>
          </p:cNvSpPr>
          <p:nvPr>
            <p:ph type="title"/>
          </p:nvPr>
        </p:nvSpPr>
        <p:spPr>
          <a:xfrm>
            <a:off x="971600" y="2276872"/>
            <a:ext cx="7139136" cy="1143000"/>
          </a:xfrm>
        </p:spPr>
        <p:txBody>
          <a:bodyPr/>
          <a:lstStyle/>
          <a:p>
            <a:r>
              <a:rPr lang="sv-SE" dirty="0">
                <a:solidFill>
                  <a:schemeClr val="tx1"/>
                </a:solidFill>
                <a:latin typeface="Candara" panose="020E0502030303020204" pitchFamily="34" charset="0"/>
              </a:rPr>
              <a:t>From </a:t>
            </a:r>
            <a:r>
              <a:rPr lang="sv-SE" dirty="0" err="1">
                <a:solidFill>
                  <a:schemeClr val="tx1"/>
                </a:solidFill>
                <a:latin typeface="Candara" panose="020E0502030303020204" pitchFamily="34" charset="0"/>
              </a:rPr>
              <a:t>High</a:t>
            </a:r>
            <a:r>
              <a:rPr lang="sv-SE" dirty="0">
                <a:solidFill>
                  <a:schemeClr val="tx1"/>
                </a:solidFill>
                <a:latin typeface="Candara" panose="020E0502030303020204" pitchFamily="34" charset="0"/>
              </a:rPr>
              <a:t> </a:t>
            </a:r>
            <a:r>
              <a:rPr lang="sv-SE" dirty="0" err="1">
                <a:solidFill>
                  <a:schemeClr val="tx1"/>
                </a:solidFill>
                <a:latin typeface="Candara" panose="020E0502030303020204" pitchFamily="34" charset="0"/>
              </a:rPr>
              <a:t>Brightness</a:t>
            </a:r>
            <a:r>
              <a:rPr lang="sv-SE" dirty="0">
                <a:solidFill>
                  <a:schemeClr val="tx1"/>
                </a:solidFill>
                <a:latin typeface="Candara" panose="020E0502030303020204" pitchFamily="34" charset="0"/>
              </a:rPr>
              <a:t> to </a:t>
            </a:r>
            <a:r>
              <a:rPr lang="sv-SE" dirty="0" err="1">
                <a:solidFill>
                  <a:schemeClr val="tx1"/>
                </a:solidFill>
                <a:latin typeface="Candara" panose="020E0502030303020204" pitchFamily="34" charset="0"/>
              </a:rPr>
              <a:t>High</a:t>
            </a:r>
            <a:r>
              <a:rPr lang="sv-SE" dirty="0">
                <a:solidFill>
                  <a:schemeClr val="tx1"/>
                </a:solidFill>
                <a:latin typeface="Candara" panose="020E0502030303020204" pitchFamily="34" charset="0"/>
              </a:rPr>
              <a:t> </a:t>
            </a:r>
            <a:r>
              <a:rPr lang="sv-SE" dirty="0" err="1">
                <a:solidFill>
                  <a:schemeClr val="tx1"/>
                </a:solidFill>
                <a:latin typeface="Candara" panose="020E0502030303020204" pitchFamily="34" charset="0"/>
              </a:rPr>
              <a:t>Intensity</a:t>
            </a:r>
            <a:r>
              <a:rPr lang="sv-SE" dirty="0">
                <a:solidFill>
                  <a:schemeClr val="tx1"/>
                </a:solidFill>
                <a:latin typeface="Candara" panose="020E0502030303020204" pitchFamily="34" charset="0"/>
              </a:rPr>
              <a:t> </a:t>
            </a:r>
          </a:p>
        </p:txBody>
      </p:sp>
      <p:sp>
        <p:nvSpPr>
          <p:cNvPr id="4" name="Slide Number Placeholder 3">
            <a:extLst>
              <a:ext uri="{FF2B5EF4-FFF2-40B4-BE49-F238E27FC236}">
                <a16:creationId xmlns:a16="http://schemas.microsoft.com/office/drawing/2014/main" id="{2F61EA57-A77E-EB40-8983-8D523FE66235}"/>
              </a:ext>
            </a:extLst>
          </p:cNvPr>
          <p:cNvSpPr>
            <a:spLocks noGrp="1"/>
          </p:cNvSpPr>
          <p:nvPr>
            <p:ph type="sldNum" sz="quarter" idx="12"/>
          </p:nvPr>
        </p:nvSpPr>
        <p:spPr/>
        <p:txBody>
          <a:bodyPr/>
          <a:lstStyle/>
          <a:p>
            <a:fld id="{551115BC-487E-4422-894C-CB7CD3E79223}" type="slidenum">
              <a:rPr lang="sv-SE" smtClean="0"/>
              <a:pPr/>
              <a:t>10</a:t>
            </a:fld>
            <a:endParaRPr lang="sv-SE"/>
          </a:p>
        </p:txBody>
      </p:sp>
    </p:spTree>
    <p:extLst>
      <p:ext uri="{BB962C8B-B14F-4D97-AF65-F5344CB8AC3E}">
        <p14:creationId xmlns:p14="http://schemas.microsoft.com/office/powerpoint/2010/main" val="238954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61" y="128862"/>
            <a:ext cx="7139136" cy="1143000"/>
          </a:xfrm>
        </p:spPr>
        <p:txBody>
          <a:bodyPr>
            <a:normAutofit/>
          </a:bodyPr>
          <a:lstStyle/>
          <a:p>
            <a:r>
              <a:rPr lang="sv-SE" sz="2800" dirty="0" err="1"/>
              <a:t>Why</a:t>
            </a:r>
            <a:r>
              <a:rPr lang="sv-SE" sz="2800" dirty="0"/>
              <a:t> </a:t>
            </a:r>
            <a:r>
              <a:rPr lang="sv-SE" sz="2800" dirty="0" err="1"/>
              <a:t>liquid</a:t>
            </a:r>
            <a:r>
              <a:rPr lang="sv-SE" sz="2800" dirty="0"/>
              <a:t> deuterium? </a:t>
            </a:r>
          </a:p>
        </p:txBody>
      </p:sp>
      <p:pic>
        <p:nvPicPr>
          <p:cNvPr id="7" name="Picture 6">
            <a:extLst>
              <a:ext uri="{FF2B5EF4-FFF2-40B4-BE49-F238E27FC236}">
                <a16:creationId xmlns:a16="http://schemas.microsoft.com/office/drawing/2014/main" id="{35886A86-E394-D34A-94E0-F68605AE154E}"/>
              </a:ext>
            </a:extLst>
          </p:cNvPr>
          <p:cNvPicPr>
            <a:picLocks noChangeAspect="1"/>
          </p:cNvPicPr>
          <p:nvPr/>
        </p:nvPicPr>
        <p:blipFill>
          <a:blip r:embed="rId2"/>
          <a:stretch>
            <a:fillRect/>
          </a:stretch>
        </p:blipFill>
        <p:spPr>
          <a:xfrm>
            <a:off x="899592" y="2196182"/>
            <a:ext cx="4824536" cy="3969122"/>
          </a:xfrm>
          <a:prstGeom prst="rect">
            <a:avLst/>
          </a:prstGeom>
        </p:spPr>
      </p:pic>
      <p:sp>
        <p:nvSpPr>
          <p:cNvPr id="8" name="TextBox 7">
            <a:extLst>
              <a:ext uri="{FF2B5EF4-FFF2-40B4-BE49-F238E27FC236}">
                <a16:creationId xmlns:a16="http://schemas.microsoft.com/office/drawing/2014/main" id="{79573F06-D4DA-B541-BFFC-D574D4AE7276}"/>
              </a:ext>
            </a:extLst>
          </p:cNvPr>
          <p:cNvSpPr txBox="1"/>
          <p:nvPr/>
        </p:nvSpPr>
        <p:spPr>
          <a:xfrm>
            <a:off x="5896399" y="2610079"/>
            <a:ext cx="3106981" cy="2504532"/>
          </a:xfrm>
          <a:prstGeom prst="rect">
            <a:avLst/>
          </a:prstGeom>
          <a:noFill/>
        </p:spPr>
        <p:txBody>
          <a:bodyPr wrap="square" rtlCol="0">
            <a:spAutoFit/>
          </a:bodyPr>
          <a:lstStyle/>
          <a:p>
            <a:r>
              <a:rPr lang="en-US" sz="1800" dirty="0">
                <a:latin typeface="Candara" panose="020E0502030303020204" pitchFamily="34" charset="0"/>
              </a:rPr>
              <a:t>To increase the intensity (total number of neutrons), parahydrogen is not viable </a:t>
            </a:r>
          </a:p>
          <a:p>
            <a:r>
              <a:rPr lang="en-US" sz="1800" dirty="0">
                <a:latin typeface="Candara" panose="020E0502030303020204" pitchFamily="34" charset="0"/>
              </a:rPr>
              <a:t>(3 cm moderator delivers 80% of the max intensity).</a:t>
            </a:r>
          </a:p>
          <a:p>
            <a:r>
              <a:rPr lang="en-US" sz="1800" dirty="0">
                <a:latin typeface="Candara" panose="020E0502030303020204" pitchFamily="34" charset="0"/>
              </a:rPr>
              <a:t>A better way is to use voluminous D2 moderator (factor 3-4 more intense)</a:t>
            </a:r>
          </a:p>
          <a:p>
            <a:endParaRPr lang="en-US" sz="1275" dirty="0"/>
          </a:p>
        </p:txBody>
      </p:sp>
      <p:sp>
        <p:nvSpPr>
          <p:cNvPr id="11" name="TextBox 10">
            <a:extLst>
              <a:ext uri="{FF2B5EF4-FFF2-40B4-BE49-F238E27FC236}">
                <a16:creationId xmlns:a16="http://schemas.microsoft.com/office/drawing/2014/main" id="{3587867D-31BE-7E44-8D31-D16FDD30225E}"/>
              </a:ext>
            </a:extLst>
          </p:cNvPr>
          <p:cNvSpPr txBox="1"/>
          <p:nvPr/>
        </p:nvSpPr>
        <p:spPr>
          <a:xfrm>
            <a:off x="1043608" y="2014218"/>
            <a:ext cx="3659848" cy="553998"/>
          </a:xfrm>
          <a:prstGeom prst="rect">
            <a:avLst/>
          </a:prstGeom>
          <a:solidFill>
            <a:schemeClr val="bg1"/>
          </a:solidFill>
        </p:spPr>
        <p:txBody>
          <a:bodyPr wrap="none" rtlCol="0">
            <a:spAutoFit/>
          </a:bodyPr>
          <a:lstStyle/>
          <a:p>
            <a:r>
              <a:rPr lang="en-US" sz="3000" dirty="0">
                <a:solidFill>
                  <a:srgbClr val="0070C0"/>
                </a:solidFill>
              </a:rPr>
              <a:t>Intensity vs brightness</a:t>
            </a:r>
          </a:p>
        </p:txBody>
      </p:sp>
      <p:sp>
        <p:nvSpPr>
          <p:cNvPr id="12" name="TextBox 11">
            <a:extLst>
              <a:ext uri="{FF2B5EF4-FFF2-40B4-BE49-F238E27FC236}">
                <a16:creationId xmlns:a16="http://schemas.microsoft.com/office/drawing/2014/main" id="{EDB57383-AE6A-7240-84E0-39E62E46E8C6}"/>
              </a:ext>
            </a:extLst>
          </p:cNvPr>
          <p:cNvSpPr txBox="1"/>
          <p:nvPr/>
        </p:nvSpPr>
        <p:spPr>
          <a:xfrm>
            <a:off x="1191882" y="6140474"/>
            <a:ext cx="2853410" cy="307777"/>
          </a:xfrm>
          <a:prstGeom prst="rect">
            <a:avLst/>
          </a:prstGeom>
          <a:noFill/>
        </p:spPr>
        <p:txBody>
          <a:bodyPr wrap="none" rtlCol="0">
            <a:spAutoFit/>
          </a:bodyPr>
          <a:lstStyle/>
          <a:p>
            <a:r>
              <a:rPr lang="en-US" sz="1400" err="1"/>
              <a:t>Zanini</a:t>
            </a:r>
            <a:r>
              <a:rPr lang="en-US" sz="1400"/>
              <a:t> </a:t>
            </a:r>
            <a:r>
              <a:rPr lang="en-US" sz="1400" i="1"/>
              <a:t>et al </a:t>
            </a:r>
            <a:r>
              <a:rPr lang="en-US" sz="1400"/>
              <a:t>NIM A 925 (2019) 33-52  </a:t>
            </a:r>
          </a:p>
        </p:txBody>
      </p:sp>
      <p:sp>
        <p:nvSpPr>
          <p:cNvPr id="9" name="Slide Number Placeholder 3">
            <a:extLst>
              <a:ext uri="{FF2B5EF4-FFF2-40B4-BE49-F238E27FC236}">
                <a16:creationId xmlns:a16="http://schemas.microsoft.com/office/drawing/2014/main" id="{4D0DAC8A-2A9A-D64A-A900-35A67A98C13A}"/>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t>11</a:t>
            </a:fld>
            <a:endParaRPr lang="sv-SE"/>
          </a:p>
        </p:txBody>
      </p:sp>
      <p:sp>
        <p:nvSpPr>
          <p:cNvPr id="5" name="Oval 4">
            <a:extLst>
              <a:ext uri="{FF2B5EF4-FFF2-40B4-BE49-F238E27FC236}">
                <a16:creationId xmlns:a16="http://schemas.microsoft.com/office/drawing/2014/main" id="{99B6C448-C09D-A640-AFA6-72D38E7A85AD}"/>
              </a:ext>
            </a:extLst>
          </p:cNvPr>
          <p:cNvSpPr/>
          <p:nvPr/>
        </p:nvSpPr>
        <p:spPr>
          <a:xfrm>
            <a:off x="2230730" y="3044653"/>
            <a:ext cx="80387" cy="904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Oval 12">
            <a:extLst>
              <a:ext uri="{FF2B5EF4-FFF2-40B4-BE49-F238E27FC236}">
                <a16:creationId xmlns:a16="http://schemas.microsoft.com/office/drawing/2014/main" id="{2970D793-5950-944A-9201-F2C27DB9DBDF}"/>
              </a:ext>
            </a:extLst>
          </p:cNvPr>
          <p:cNvSpPr/>
          <p:nvPr/>
        </p:nvSpPr>
        <p:spPr>
          <a:xfrm>
            <a:off x="2222360" y="4211934"/>
            <a:ext cx="80387" cy="904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5" name="Straight Connector 14">
            <a:extLst>
              <a:ext uri="{FF2B5EF4-FFF2-40B4-BE49-F238E27FC236}">
                <a16:creationId xmlns:a16="http://schemas.microsoft.com/office/drawing/2014/main" id="{DEF58C7F-50D5-CF4A-8234-D88243600173}"/>
              </a:ext>
            </a:extLst>
          </p:cNvPr>
          <p:cNvCxnSpPr/>
          <p:nvPr/>
        </p:nvCxnSpPr>
        <p:spPr>
          <a:xfrm flipV="1">
            <a:off x="2272603" y="2421653"/>
            <a:ext cx="0" cy="269295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29C2745-659D-0A43-BAB8-1E86073B6815}"/>
              </a:ext>
            </a:extLst>
          </p:cNvPr>
          <p:cNvSpPr txBox="1"/>
          <p:nvPr/>
        </p:nvSpPr>
        <p:spPr>
          <a:xfrm>
            <a:off x="2331220" y="2954219"/>
            <a:ext cx="1278299" cy="276999"/>
          </a:xfrm>
          <a:prstGeom prst="rect">
            <a:avLst/>
          </a:prstGeom>
          <a:noFill/>
        </p:spPr>
        <p:txBody>
          <a:bodyPr wrap="none" rtlCol="0">
            <a:spAutoFit/>
          </a:bodyPr>
          <a:lstStyle/>
          <a:p>
            <a:r>
              <a:rPr lang="en-US" sz="1200" dirty="0">
                <a:solidFill>
                  <a:srgbClr val="C00000"/>
                </a:solidFill>
              </a:rPr>
              <a:t>Upper moderator</a:t>
            </a:r>
          </a:p>
        </p:txBody>
      </p:sp>
      <p:sp>
        <p:nvSpPr>
          <p:cNvPr id="17" name="TextBox 16">
            <a:extLst>
              <a:ext uri="{FF2B5EF4-FFF2-40B4-BE49-F238E27FC236}">
                <a16:creationId xmlns:a16="http://schemas.microsoft.com/office/drawing/2014/main" id="{62F25807-70E4-E14E-B3FE-F41263115F6C}"/>
              </a:ext>
            </a:extLst>
          </p:cNvPr>
          <p:cNvSpPr txBox="1"/>
          <p:nvPr/>
        </p:nvSpPr>
        <p:spPr>
          <a:xfrm>
            <a:off x="4426752" y="2380598"/>
            <a:ext cx="3299429" cy="276999"/>
          </a:xfrm>
          <a:prstGeom prst="rect">
            <a:avLst/>
          </a:prstGeom>
          <a:noFill/>
        </p:spPr>
        <p:txBody>
          <a:bodyPr wrap="none" rtlCol="0">
            <a:spAutoFit/>
          </a:bodyPr>
          <a:lstStyle/>
          <a:p>
            <a:r>
              <a:rPr lang="en-US" sz="1200" dirty="0">
                <a:solidFill>
                  <a:srgbClr val="C00000"/>
                </a:solidFill>
              </a:rPr>
              <a:t>Maximum intensity achievable with parahydrogen</a:t>
            </a:r>
          </a:p>
        </p:txBody>
      </p:sp>
      <p:pic>
        <p:nvPicPr>
          <p:cNvPr id="19" name="Picture 18">
            <a:extLst>
              <a:ext uri="{FF2B5EF4-FFF2-40B4-BE49-F238E27FC236}">
                <a16:creationId xmlns:a16="http://schemas.microsoft.com/office/drawing/2014/main" id="{A14308A9-10B1-A946-93DF-7F616613E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179" y="4995725"/>
            <a:ext cx="2627493" cy="1836315"/>
          </a:xfrm>
          <a:prstGeom prst="rect">
            <a:avLst/>
          </a:prstGeom>
        </p:spPr>
      </p:pic>
      <p:sp>
        <p:nvSpPr>
          <p:cNvPr id="20" name="TextBox 19">
            <a:extLst>
              <a:ext uri="{FF2B5EF4-FFF2-40B4-BE49-F238E27FC236}">
                <a16:creationId xmlns:a16="http://schemas.microsoft.com/office/drawing/2014/main" id="{85B30C60-06E4-7847-9D18-657B7FB0C334}"/>
              </a:ext>
            </a:extLst>
          </p:cNvPr>
          <p:cNvSpPr txBox="1"/>
          <p:nvPr/>
        </p:nvSpPr>
        <p:spPr>
          <a:xfrm>
            <a:off x="7337608" y="6444044"/>
            <a:ext cx="1836272" cy="369332"/>
          </a:xfrm>
          <a:prstGeom prst="rect">
            <a:avLst/>
          </a:prstGeom>
          <a:noFill/>
        </p:spPr>
        <p:txBody>
          <a:bodyPr wrap="none" rtlCol="0">
            <a:spAutoFit/>
          </a:bodyPr>
          <a:lstStyle/>
          <a:p>
            <a:r>
              <a:rPr lang="en-US" dirty="0"/>
              <a:t>PSI D2 moderator</a:t>
            </a:r>
          </a:p>
        </p:txBody>
      </p:sp>
    </p:spTree>
    <p:extLst>
      <p:ext uri="{BB962C8B-B14F-4D97-AF65-F5344CB8AC3E}">
        <p14:creationId xmlns:p14="http://schemas.microsoft.com/office/powerpoint/2010/main" val="327657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4CA540-8422-B043-9704-DF3166A9F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199" y="1556792"/>
            <a:ext cx="3887249" cy="3960440"/>
          </a:xfrm>
          <a:prstGeom prst="rect">
            <a:avLst/>
          </a:prstGeom>
        </p:spPr>
      </p:pic>
      <p:sp>
        <p:nvSpPr>
          <p:cNvPr id="5" name="Rectangle 4">
            <a:extLst>
              <a:ext uri="{FF2B5EF4-FFF2-40B4-BE49-F238E27FC236}">
                <a16:creationId xmlns:a16="http://schemas.microsoft.com/office/drawing/2014/main" id="{EAB5F406-0F7F-134F-8F93-683CDDD53D50}"/>
              </a:ext>
            </a:extLst>
          </p:cNvPr>
          <p:cNvSpPr/>
          <p:nvPr/>
        </p:nvSpPr>
        <p:spPr>
          <a:xfrm>
            <a:off x="2699791" y="5673442"/>
            <a:ext cx="5760641" cy="707886"/>
          </a:xfrm>
          <a:prstGeom prst="rect">
            <a:avLst/>
          </a:prstGeom>
        </p:spPr>
        <p:txBody>
          <a:bodyPr wrap="square">
            <a:spAutoFit/>
          </a:bodyPr>
          <a:lstStyle/>
          <a:p>
            <a:r>
              <a:rPr lang="en-US" sz="2000" dirty="0">
                <a:latin typeface="Candara" panose="020E0502030303020204" pitchFamily="34" charset="0"/>
              </a:rPr>
              <a:t>Preliminary studies done already in 2014 </a:t>
            </a:r>
          </a:p>
          <a:p>
            <a:r>
              <a:rPr lang="en-US" sz="2000" dirty="0">
                <a:latin typeface="Candara" panose="020E0502030303020204" pitchFamily="34" charset="0"/>
              </a:rPr>
              <a:t>E. </a:t>
            </a:r>
            <a:r>
              <a:rPr lang="en-US" sz="2000" dirty="0" err="1">
                <a:latin typeface="Candara" panose="020E0502030303020204" pitchFamily="34" charset="0"/>
              </a:rPr>
              <a:t>Klinkby</a:t>
            </a:r>
            <a:r>
              <a:rPr lang="en-US" sz="2000" dirty="0">
                <a:latin typeface="Candara" panose="020E0502030303020204" pitchFamily="34" charset="0"/>
              </a:rPr>
              <a:t> et </a:t>
            </a:r>
            <a:r>
              <a:rPr lang="en-US" sz="2000" dirty="0" err="1">
                <a:latin typeface="Candara" panose="020E0502030303020204" pitchFamily="34" charset="0"/>
              </a:rPr>
              <a:t>al.,https</a:t>
            </a:r>
            <a:r>
              <a:rPr lang="en-US" sz="2000" dirty="0">
                <a:latin typeface="Candara" panose="020E0502030303020204" pitchFamily="34" charset="0"/>
              </a:rPr>
              <a:t>://</a:t>
            </a:r>
            <a:r>
              <a:rPr lang="en-US" sz="2000" dirty="0" err="1">
                <a:latin typeface="Candara" panose="020E0502030303020204" pitchFamily="34" charset="0"/>
              </a:rPr>
              <a:t>arxiv.org</a:t>
            </a:r>
            <a:r>
              <a:rPr lang="en-US" sz="2000" dirty="0">
                <a:latin typeface="Candara" panose="020E0502030303020204" pitchFamily="34" charset="0"/>
              </a:rPr>
              <a:t>/pdf/1401.6003.pdf</a:t>
            </a:r>
          </a:p>
        </p:txBody>
      </p:sp>
      <p:sp>
        <p:nvSpPr>
          <p:cNvPr id="7" name="Rectangle 6">
            <a:extLst>
              <a:ext uri="{FF2B5EF4-FFF2-40B4-BE49-F238E27FC236}">
                <a16:creationId xmlns:a16="http://schemas.microsoft.com/office/drawing/2014/main" id="{4D4B84A1-9F60-D143-B6A6-60089E82D1C9}"/>
              </a:ext>
            </a:extLst>
          </p:cNvPr>
          <p:cNvSpPr/>
          <p:nvPr/>
        </p:nvSpPr>
        <p:spPr>
          <a:xfrm>
            <a:off x="324480" y="2089879"/>
            <a:ext cx="4031496" cy="2308324"/>
          </a:xfrm>
          <a:prstGeom prst="rect">
            <a:avLst/>
          </a:prstGeom>
        </p:spPr>
        <p:txBody>
          <a:bodyPr wrap="square">
            <a:spAutoFit/>
          </a:bodyPr>
          <a:lstStyle/>
          <a:p>
            <a:pPr marL="285750" indent="-285750">
              <a:buFont typeface="Arial" panose="020B0604020202020204" pitchFamily="34" charset="0"/>
              <a:buChar char="•"/>
            </a:pPr>
            <a:r>
              <a:rPr lang="en-US" sz="1800" dirty="0">
                <a:latin typeface="Candara" panose="020E0502030303020204" pitchFamily="34" charset="0"/>
              </a:rPr>
              <a:t>It has higher intensity  than top moderator.</a:t>
            </a:r>
          </a:p>
          <a:p>
            <a:pPr marL="285750" indent="-285750">
              <a:buFont typeface="Arial" panose="020B0604020202020204" pitchFamily="34" charset="0"/>
              <a:buChar char="•"/>
            </a:pPr>
            <a:r>
              <a:rPr lang="en-US" sz="1800" dirty="0">
                <a:latin typeface="Candara" panose="020E0502030303020204" pitchFamily="34" charset="0"/>
              </a:rPr>
              <a:t>It can serve several beam lines with cold neutrons</a:t>
            </a:r>
          </a:p>
          <a:p>
            <a:pPr marL="285750" indent="-285750">
              <a:buFont typeface="Arial" panose="020B0604020202020204" pitchFamily="34" charset="0"/>
              <a:buChar char="•"/>
            </a:pPr>
            <a:r>
              <a:rPr lang="en-US" sz="1800" dirty="0">
                <a:latin typeface="Candara" panose="020E0502030303020204" pitchFamily="34" charset="0"/>
              </a:rPr>
              <a:t>It can serve a second moderator or converter</a:t>
            </a:r>
          </a:p>
          <a:p>
            <a:pPr lvl="1"/>
            <a:r>
              <a:rPr lang="en-US" sz="1800" dirty="0">
                <a:latin typeface="Candara" panose="020E0502030303020204" pitchFamily="34" charset="0"/>
              </a:rPr>
              <a:t>UCN moderator (in beam or in pile)</a:t>
            </a:r>
          </a:p>
          <a:p>
            <a:pPr lvl="1"/>
            <a:r>
              <a:rPr lang="en-US" sz="1800" dirty="0">
                <a:latin typeface="Candara" panose="020E0502030303020204" pitchFamily="34" charset="0"/>
              </a:rPr>
              <a:t>VCN moderator</a:t>
            </a:r>
          </a:p>
        </p:txBody>
      </p:sp>
      <p:sp>
        <p:nvSpPr>
          <p:cNvPr id="9" name="Title 1">
            <a:extLst>
              <a:ext uri="{FF2B5EF4-FFF2-40B4-BE49-F238E27FC236}">
                <a16:creationId xmlns:a16="http://schemas.microsoft.com/office/drawing/2014/main" id="{026E2FEF-B6AC-3B49-9673-60F2B80EEFB9}"/>
              </a:ext>
            </a:extLst>
          </p:cNvPr>
          <p:cNvSpPr>
            <a:spLocks noGrp="1"/>
          </p:cNvSpPr>
          <p:nvPr>
            <p:ph type="title"/>
          </p:nvPr>
        </p:nvSpPr>
        <p:spPr>
          <a:xfrm>
            <a:off x="324480" y="342964"/>
            <a:ext cx="5354352" cy="857250"/>
          </a:xfrm>
        </p:spPr>
        <p:txBody>
          <a:bodyPr>
            <a:normAutofit fontScale="90000"/>
          </a:bodyPr>
          <a:lstStyle/>
          <a:p>
            <a:r>
              <a:rPr lang="sv-SE" dirty="0"/>
              <a:t>For the ESS </a:t>
            </a:r>
            <a:r>
              <a:rPr lang="sv-SE" dirty="0" err="1"/>
              <a:t>lower</a:t>
            </a:r>
            <a:r>
              <a:rPr lang="sv-SE" dirty="0"/>
              <a:t> moderator </a:t>
            </a:r>
            <a:r>
              <a:rPr lang="sv-SE" dirty="0" err="1"/>
              <a:t>we</a:t>
            </a:r>
            <a:r>
              <a:rPr lang="sv-SE" dirty="0"/>
              <a:t> </a:t>
            </a:r>
            <a:r>
              <a:rPr lang="sv-SE" dirty="0" err="1"/>
              <a:t>propose</a:t>
            </a:r>
            <a:r>
              <a:rPr lang="sv-SE" dirty="0"/>
              <a:t>  a D</a:t>
            </a:r>
            <a:r>
              <a:rPr lang="sv-SE" baseline="-25000" dirty="0"/>
              <a:t>2</a:t>
            </a:r>
            <a:r>
              <a:rPr lang="sv-SE" dirty="0"/>
              <a:t> moderator </a:t>
            </a:r>
          </a:p>
        </p:txBody>
      </p:sp>
      <p:sp>
        <p:nvSpPr>
          <p:cNvPr id="8" name="Slide Number Placeholder 3">
            <a:extLst>
              <a:ext uri="{FF2B5EF4-FFF2-40B4-BE49-F238E27FC236}">
                <a16:creationId xmlns:a16="http://schemas.microsoft.com/office/drawing/2014/main" id="{68E7543F-1BE1-E540-9F77-D444995A6F9C}"/>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pPr/>
              <a:t>12</a:t>
            </a:fld>
            <a:endParaRPr lang="sv-SE"/>
          </a:p>
        </p:txBody>
      </p:sp>
      <p:sp>
        <p:nvSpPr>
          <p:cNvPr id="10" name="Title 1">
            <a:extLst>
              <a:ext uri="{FF2B5EF4-FFF2-40B4-BE49-F238E27FC236}">
                <a16:creationId xmlns:a16="http://schemas.microsoft.com/office/drawing/2014/main" id="{9E8F811E-486A-2E44-A748-22AFBA21DB1C}"/>
              </a:ext>
            </a:extLst>
          </p:cNvPr>
          <p:cNvSpPr txBox="1">
            <a:spLocks/>
          </p:cNvSpPr>
          <p:nvPr/>
        </p:nvSpPr>
        <p:spPr>
          <a:xfrm>
            <a:off x="6084759" y="4509120"/>
            <a:ext cx="1152128" cy="414203"/>
          </a:xfrm>
          <a:prstGeom prst="rect">
            <a:avLst/>
          </a:prstGeom>
          <a:solidFill>
            <a:srgbClr val="FF0000"/>
          </a:solidFill>
        </p:spPr>
        <p:txBody>
          <a:bodyPr vert="horz" lIns="85772" tIns="42885" rIns="85772" bIns="42885" rtlCol="0" anchor="ctr">
            <a:normAutofit fontScale="90000"/>
          </a:bodyPr>
          <a:lstStyle>
            <a:lvl1pPr algn="l" defTabSz="857716" rtl="0" eaLnBrk="1" latinLnBrk="0" hangingPunct="1">
              <a:spcBef>
                <a:spcPct val="0"/>
              </a:spcBef>
              <a:buNone/>
              <a:defRPr sz="3000" kern="1200" baseline="0">
                <a:solidFill>
                  <a:schemeClr val="bg1"/>
                </a:solidFill>
                <a:latin typeface="+mj-lt"/>
                <a:ea typeface="+mj-ea"/>
                <a:cs typeface="+mj-cs"/>
              </a:defRPr>
            </a:lvl1pPr>
          </a:lstStyle>
          <a:p>
            <a:r>
              <a:rPr lang="sv-SE" sz="2000" dirty="0" err="1">
                <a:solidFill>
                  <a:schemeClr val="tx1"/>
                </a:solidFill>
                <a:latin typeface="Candara" panose="020E0502030303020204" pitchFamily="34" charset="0"/>
              </a:rPr>
              <a:t>Reflector</a:t>
            </a:r>
            <a:r>
              <a:rPr lang="sv-SE" sz="2000" dirty="0">
                <a:solidFill>
                  <a:schemeClr val="tx1"/>
                </a:solidFill>
                <a:latin typeface="Candara" panose="020E0502030303020204" pitchFamily="34" charset="0"/>
              </a:rPr>
              <a:t> </a:t>
            </a:r>
          </a:p>
        </p:txBody>
      </p:sp>
    </p:spTree>
    <p:extLst>
      <p:ext uri="{BB962C8B-B14F-4D97-AF65-F5344CB8AC3E}">
        <p14:creationId xmlns:p14="http://schemas.microsoft.com/office/powerpoint/2010/main" val="198628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7C474F-6AF1-8F49-B016-4A1A39CFF2AC}"/>
              </a:ext>
            </a:extLst>
          </p:cNvPr>
          <p:cNvSpPr>
            <a:spLocks noGrp="1"/>
          </p:cNvSpPr>
          <p:nvPr>
            <p:ph type="sldNum" sz="quarter" idx="12"/>
          </p:nvPr>
        </p:nvSpPr>
        <p:spPr/>
        <p:txBody>
          <a:bodyPr/>
          <a:lstStyle/>
          <a:p>
            <a:fld id="{551115BC-487E-4422-894C-CB7CD3E79223}" type="slidenum">
              <a:rPr lang="sv-SE" smtClean="0"/>
              <a:t>13</a:t>
            </a:fld>
            <a:endParaRPr lang="sv-SE" dirty="0"/>
          </a:p>
        </p:txBody>
      </p:sp>
      <p:pic>
        <p:nvPicPr>
          <p:cNvPr id="6" name="Picture 5">
            <a:extLst>
              <a:ext uri="{FF2B5EF4-FFF2-40B4-BE49-F238E27FC236}">
                <a16:creationId xmlns:a16="http://schemas.microsoft.com/office/drawing/2014/main" id="{56BD11D9-3F56-4148-91A1-560DDCB92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344" y="1748971"/>
            <a:ext cx="6379246" cy="3697235"/>
          </a:xfrm>
          <a:prstGeom prst="rect">
            <a:avLst/>
          </a:prstGeom>
          <a:ln>
            <a:solidFill>
              <a:schemeClr val="accent1"/>
            </a:solidFill>
          </a:ln>
        </p:spPr>
      </p:pic>
      <p:sp>
        <p:nvSpPr>
          <p:cNvPr id="7" name="Rectangle 6">
            <a:extLst>
              <a:ext uri="{FF2B5EF4-FFF2-40B4-BE49-F238E27FC236}">
                <a16:creationId xmlns:a16="http://schemas.microsoft.com/office/drawing/2014/main" id="{8ED4EAFB-9EC8-2345-B100-B5099AFDB925}"/>
              </a:ext>
            </a:extLst>
          </p:cNvPr>
          <p:cNvSpPr/>
          <p:nvPr/>
        </p:nvSpPr>
        <p:spPr>
          <a:xfrm>
            <a:off x="326571" y="292296"/>
            <a:ext cx="7028822" cy="1200329"/>
          </a:xfrm>
          <a:prstGeom prst="rect">
            <a:avLst/>
          </a:prstGeom>
        </p:spPr>
        <p:txBody>
          <a:bodyPr wrap="square">
            <a:spAutoFit/>
          </a:bodyPr>
          <a:lstStyle/>
          <a:p>
            <a:r>
              <a:rPr lang="en-US" sz="3600" dirty="0">
                <a:solidFill>
                  <a:schemeClr val="bg1"/>
                </a:solidFill>
              </a:rPr>
              <a:t>EU Grant proposal </a:t>
            </a:r>
          </a:p>
          <a:p>
            <a:r>
              <a:rPr lang="en-US" sz="3600" b="1" dirty="0">
                <a:solidFill>
                  <a:schemeClr val="bg1"/>
                </a:solidFill>
              </a:rPr>
              <a:t>Initiated and led by V. Santoro</a:t>
            </a:r>
          </a:p>
        </p:txBody>
      </p:sp>
    </p:spTree>
    <p:extLst>
      <p:ext uri="{BB962C8B-B14F-4D97-AF65-F5344CB8AC3E}">
        <p14:creationId xmlns:p14="http://schemas.microsoft.com/office/powerpoint/2010/main" val="245542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EDB6-588B-C344-A8AE-B47090C215E8}"/>
              </a:ext>
            </a:extLst>
          </p:cNvPr>
          <p:cNvSpPr>
            <a:spLocks noGrp="1"/>
          </p:cNvSpPr>
          <p:nvPr>
            <p:ph type="title"/>
          </p:nvPr>
        </p:nvSpPr>
        <p:spPr/>
        <p:txBody>
          <a:bodyPr>
            <a:normAutofit fontScale="90000"/>
          </a:bodyPr>
          <a:lstStyle/>
          <a:p>
            <a:r>
              <a:rPr lang="en-US" dirty="0"/>
              <a:t>3 MEURO project, consortium with many EU partners, possible external participants</a:t>
            </a:r>
          </a:p>
        </p:txBody>
      </p:sp>
      <p:sp>
        <p:nvSpPr>
          <p:cNvPr id="4" name="Slide Number Placeholder 3">
            <a:extLst>
              <a:ext uri="{FF2B5EF4-FFF2-40B4-BE49-F238E27FC236}">
                <a16:creationId xmlns:a16="http://schemas.microsoft.com/office/drawing/2014/main" id="{C79DE2A9-0B70-5B44-AEB9-B47CDBE8D36A}"/>
              </a:ext>
            </a:extLst>
          </p:cNvPr>
          <p:cNvSpPr>
            <a:spLocks noGrp="1"/>
          </p:cNvSpPr>
          <p:nvPr>
            <p:ph type="sldNum" sz="quarter" idx="12"/>
          </p:nvPr>
        </p:nvSpPr>
        <p:spPr/>
        <p:txBody>
          <a:bodyPr/>
          <a:lstStyle/>
          <a:p>
            <a:fld id="{551115BC-487E-4422-894C-CB7CD3E79223}" type="slidenum">
              <a:rPr lang="sv-SE" smtClean="0"/>
              <a:t>14</a:t>
            </a:fld>
            <a:endParaRPr lang="sv-SE" dirty="0"/>
          </a:p>
        </p:txBody>
      </p:sp>
      <p:pic>
        <p:nvPicPr>
          <p:cNvPr id="6" name="Picture 5">
            <a:extLst>
              <a:ext uri="{FF2B5EF4-FFF2-40B4-BE49-F238E27FC236}">
                <a16:creationId xmlns:a16="http://schemas.microsoft.com/office/drawing/2014/main" id="{E9AF0A89-C60F-2F45-BED1-4D80EF334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867" y="2294513"/>
            <a:ext cx="5687018" cy="3665230"/>
          </a:xfrm>
          <a:prstGeom prst="rect">
            <a:avLst/>
          </a:prstGeom>
        </p:spPr>
      </p:pic>
      <p:pic>
        <p:nvPicPr>
          <p:cNvPr id="7" name="Picture 6">
            <a:extLst>
              <a:ext uri="{FF2B5EF4-FFF2-40B4-BE49-F238E27FC236}">
                <a16:creationId xmlns:a16="http://schemas.microsoft.com/office/drawing/2014/main" id="{4CF5C678-B1DA-0149-A17C-6FE31993F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0857"/>
            <a:ext cx="3818374" cy="2952542"/>
          </a:xfrm>
          <a:prstGeom prst="rect">
            <a:avLst/>
          </a:prstGeom>
        </p:spPr>
      </p:pic>
    </p:spTree>
    <p:extLst>
      <p:ext uri="{BB962C8B-B14F-4D97-AF65-F5344CB8AC3E}">
        <p14:creationId xmlns:p14="http://schemas.microsoft.com/office/powerpoint/2010/main" val="243896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D386-0EE2-9242-B2B4-998225150831}"/>
              </a:ext>
            </a:extLst>
          </p:cNvPr>
          <p:cNvSpPr>
            <a:spLocks noGrp="1"/>
          </p:cNvSpPr>
          <p:nvPr>
            <p:ph type="title"/>
          </p:nvPr>
        </p:nvSpPr>
        <p:spPr/>
        <p:txBody>
          <a:bodyPr>
            <a:normAutofit/>
          </a:bodyPr>
          <a:lstStyle/>
          <a:p>
            <a:r>
              <a:rPr lang="en-US" dirty="0"/>
              <a:t>Project management structure</a:t>
            </a:r>
          </a:p>
        </p:txBody>
      </p:sp>
      <p:sp>
        <p:nvSpPr>
          <p:cNvPr id="4" name="Slide Number Placeholder 3">
            <a:extLst>
              <a:ext uri="{FF2B5EF4-FFF2-40B4-BE49-F238E27FC236}">
                <a16:creationId xmlns:a16="http://schemas.microsoft.com/office/drawing/2014/main" id="{5859FD94-06CD-514C-A305-0753DDFD736C}"/>
              </a:ext>
            </a:extLst>
          </p:cNvPr>
          <p:cNvSpPr>
            <a:spLocks noGrp="1"/>
          </p:cNvSpPr>
          <p:nvPr>
            <p:ph type="sldNum" sz="quarter" idx="12"/>
          </p:nvPr>
        </p:nvSpPr>
        <p:spPr/>
        <p:txBody>
          <a:bodyPr/>
          <a:lstStyle/>
          <a:p>
            <a:fld id="{551115BC-487E-4422-894C-CB7CD3E79223}" type="slidenum">
              <a:rPr lang="sv-SE" smtClean="0"/>
              <a:t>15</a:t>
            </a:fld>
            <a:endParaRPr lang="sv-SE" dirty="0"/>
          </a:p>
        </p:txBody>
      </p:sp>
      <p:pic>
        <p:nvPicPr>
          <p:cNvPr id="6" name="Picture 5">
            <a:extLst>
              <a:ext uri="{FF2B5EF4-FFF2-40B4-BE49-F238E27FC236}">
                <a16:creationId xmlns:a16="http://schemas.microsoft.com/office/drawing/2014/main" id="{89FEF71E-BD7A-2943-8CA3-61950A0FC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672868"/>
            <a:ext cx="7701997" cy="4428253"/>
          </a:xfrm>
          <a:prstGeom prst="rect">
            <a:avLst/>
          </a:prstGeom>
        </p:spPr>
      </p:pic>
    </p:spTree>
    <p:extLst>
      <p:ext uri="{BB962C8B-B14F-4D97-AF65-F5344CB8AC3E}">
        <p14:creationId xmlns:p14="http://schemas.microsoft.com/office/powerpoint/2010/main" val="387138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4D0DAC8A-2A9A-D64A-A900-35A67A98C13A}"/>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t>16</a:t>
            </a:fld>
            <a:endParaRPr lang="sv-SE"/>
          </a:p>
        </p:txBody>
      </p:sp>
      <p:sp>
        <p:nvSpPr>
          <p:cNvPr id="4" name="TextBox 3">
            <a:extLst>
              <a:ext uri="{FF2B5EF4-FFF2-40B4-BE49-F238E27FC236}">
                <a16:creationId xmlns:a16="http://schemas.microsoft.com/office/drawing/2014/main" id="{79F74D3A-4E56-584C-95AD-A542D0EC1AE2}"/>
              </a:ext>
            </a:extLst>
          </p:cNvPr>
          <p:cNvSpPr txBox="1"/>
          <p:nvPr/>
        </p:nvSpPr>
        <p:spPr>
          <a:xfrm>
            <a:off x="251520" y="1412776"/>
            <a:ext cx="8421144" cy="3735638"/>
          </a:xfrm>
          <a:prstGeom prst="rect">
            <a:avLst/>
          </a:prstGeom>
          <a:noFill/>
        </p:spPr>
        <p:txBody>
          <a:bodyPr wrap="square" rtlCol="0">
            <a:spAutoFit/>
          </a:bodyPr>
          <a:lstStyle/>
          <a:p>
            <a:r>
              <a:rPr lang="en-US" sz="3200" dirty="0">
                <a:latin typeface="Candara" panose="020E0502030303020204" pitchFamily="34" charset="0"/>
              </a:rPr>
              <a:t>The High intensity moderator will boost several applications </a:t>
            </a:r>
          </a:p>
          <a:p>
            <a:pPr marL="457200" indent="-457200">
              <a:buFont typeface="Arial" panose="020B0604020202020204" pitchFamily="34" charset="0"/>
              <a:buChar char="•"/>
            </a:pPr>
            <a:r>
              <a:rPr lang="en-US" sz="3200" dirty="0">
                <a:latin typeface="Candara" panose="020E0502030303020204" pitchFamily="34" charset="0"/>
              </a:rPr>
              <a:t>Fundamental Physics (n-&gt;n oscillations, E.D.M. measurement) </a:t>
            </a:r>
          </a:p>
          <a:p>
            <a:pPr marL="457200" indent="-457200">
              <a:buFont typeface="Arial" panose="020B0604020202020204" pitchFamily="34" charset="0"/>
              <a:buChar char="•"/>
            </a:pPr>
            <a:r>
              <a:rPr lang="en-US" sz="3200" dirty="0">
                <a:latin typeface="Candara" panose="020E0502030303020204" pitchFamily="34" charset="0"/>
              </a:rPr>
              <a:t>Imaging</a:t>
            </a:r>
          </a:p>
          <a:p>
            <a:pPr marL="457200" indent="-457200">
              <a:buFont typeface="Arial" panose="020B0604020202020204" pitchFamily="34" charset="0"/>
              <a:buChar char="•"/>
            </a:pPr>
            <a:r>
              <a:rPr lang="en-US" sz="3200" dirty="0">
                <a:latin typeface="Candara" panose="020E0502030303020204" pitchFamily="34" charset="0"/>
              </a:rPr>
              <a:t>Spin-echo  </a:t>
            </a:r>
          </a:p>
          <a:p>
            <a:pPr marL="457200" indent="-457200">
              <a:buFont typeface="Arial" panose="020B0604020202020204" pitchFamily="34" charset="0"/>
              <a:buChar char="•"/>
            </a:pPr>
            <a:r>
              <a:rPr lang="en-US" sz="3200" dirty="0">
                <a:latin typeface="Candara" panose="020E0502030303020204" pitchFamily="34" charset="0"/>
              </a:rPr>
              <a:t>SANS </a:t>
            </a:r>
          </a:p>
          <a:p>
            <a:endParaRPr lang="en-US" sz="1275" dirty="0"/>
          </a:p>
        </p:txBody>
      </p:sp>
      <p:sp>
        <p:nvSpPr>
          <p:cNvPr id="5" name="Title 1">
            <a:extLst>
              <a:ext uri="{FF2B5EF4-FFF2-40B4-BE49-F238E27FC236}">
                <a16:creationId xmlns:a16="http://schemas.microsoft.com/office/drawing/2014/main" id="{C920B70B-DA15-EA48-BB90-8DC841C257CD}"/>
              </a:ext>
            </a:extLst>
          </p:cNvPr>
          <p:cNvSpPr>
            <a:spLocks noGrp="1"/>
          </p:cNvSpPr>
          <p:nvPr>
            <p:ph type="title"/>
          </p:nvPr>
        </p:nvSpPr>
        <p:spPr>
          <a:xfrm>
            <a:off x="457200" y="100363"/>
            <a:ext cx="7138988" cy="1143001"/>
          </a:xfrm>
        </p:spPr>
        <p:txBody>
          <a:bodyPr>
            <a:normAutofit/>
          </a:bodyPr>
          <a:lstStyle/>
          <a:p>
            <a:r>
              <a:rPr lang="sv-SE" sz="3600" dirty="0" err="1">
                <a:latin typeface="Candara" panose="020E0502030303020204" pitchFamily="34" charset="0"/>
              </a:rPr>
              <a:t>Scientific</a:t>
            </a:r>
            <a:r>
              <a:rPr lang="sv-SE" sz="3600" dirty="0">
                <a:latin typeface="Candara" panose="020E0502030303020204" pitchFamily="34" charset="0"/>
              </a:rPr>
              <a:t> </a:t>
            </a:r>
            <a:r>
              <a:rPr lang="sv-SE" sz="3600" dirty="0" err="1">
                <a:latin typeface="Candara" panose="020E0502030303020204" pitchFamily="34" charset="0"/>
              </a:rPr>
              <a:t>case</a:t>
            </a:r>
            <a:endParaRPr lang="sv-SE" sz="3600" dirty="0">
              <a:latin typeface="Candara" panose="020E0502030303020204" pitchFamily="34" charset="0"/>
            </a:endParaRPr>
          </a:p>
        </p:txBody>
      </p:sp>
      <p:pic>
        <p:nvPicPr>
          <p:cNvPr id="3" name="Picture 2">
            <a:extLst>
              <a:ext uri="{FF2B5EF4-FFF2-40B4-BE49-F238E27FC236}">
                <a16:creationId xmlns:a16="http://schemas.microsoft.com/office/drawing/2014/main" id="{F6D3C76A-730F-3E49-957F-0A751CF04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936685"/>
            <a:ext cx="4039096" cy="2423458"/>
          </a:xfrm>
          <a:prstGeom prst="rect">
            <a:avLst/>
          </a:prstGeom>
        </p:spPr>
      </p:pic>
      <p:cxnSp>
        <p:nvCxnSpPr>
          <p:cNvPr id="7" name="Straight Connector 6">
            <a:extLst>
              <a:ext uri="{FF2B5EF4-FFF2-40B4-BE49-F238E27FC236}">
                <a16:creationId xmlns:a16="http://schemas.microsoft.com/office/drawing/2014/main" id="{2689F1F2-7DA8-C44C-BED7-DCD03DFD6657}"/>
              </a:ext>
            </a:extLst>
          </p:cNvPr>
          <p:cNvCxnSpPr/>
          <p:nvPr/>
        </p:nvCxnSpPr>
        <p:spPr>
          <a:xfrm>
            <a:off x="5148064" y="256490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88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6917-4336-964A-8432-DB7D70FB652E}"/>
              </a:ext>
            </a:extLst>
          </p:cNvPr>
          <p:cNvSpPr>
            <a:spLocks noGrp="1"/>
          </p:cNvSpPr>
          <p:nvPr>
            <p:ph type="title"/>
          </p:nvPr>
        </p:nvSpPr>
        <p:spPr/>
        <p:txBody>
          <a:bodyPr/>
          <a:lstStyle/>
          <a:p>
            <a:r>
              <a:rPr lang="en-US" dirty="0"/>
              <a:t>Motivation for neutron scattering</a:t>
            </a:r>
          </a:p>
        </p:txBody>
      </p:sp>
      <p:sp>
        <p:nvSpPr>
          <p:cNvPr id="4" name="Slide Number Placeholder 3">
            <a:extLst>
              <a:ext uri="{FF2B5EF4-FFF2-40B4-BE49-F238E27FC236}">
                <a16:creationId xmlns:a16="http://schemas.microsoft.com/office/drawing/2014/main" id="{D37172EE-8E4B-C742-AE4B-8A78A5E72E1C}"/>
              </a:ext>
            </a:extLst>
          </p:cNvPr>
          <p:cNvSpPr>
            <a:spLocks noGrp="1"/>
          </p:cNvSpPr>
          <p:nvPr>
            <p:ph type="sldNum" sz="quarter" idx="12"/>
          </p:nvPr>
        </p:nvSpPr>
        <p:spPr/>
        <p:txBody>
          <a:bodyPr/>
          <a:lstStyle/>
          <a:p>
            <a:fld id="{551115BC-487E-4422-894C-CB7CD3E79223}" type="slidenum">
              <a:rPr lang="sv-SE" smtClean="0"/>
              <a:t>17</a:t>
            </a:fld>
            <a:endParaRPr lang="sv-SE" dirty="0"/>
          </a:p>
        </p:txBody>
      </p:sp>
      <p:pic>
        <p:nvPicPr>
          <p:cNvPr id="6" name="Picture 5">
            <a:extLst>
              <a:ext uri="{FF2B5EF4-FFF2-40B4-BE49-F238E27FC236}">
                <a16:creationId xmlns:a16="http://schemas.microsoft.com/office/drawing/2014/main" id="{7C2A536B-B5A7-A242-9927-49FAA3534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655" y="1321813"/>
            <a:ext cx="5415224" cy="5399663"/>
          </a:xfrm>
          <a:prstGeom prst="rect">
            <a:avLst/>
          </a:prstGeom>
        </p:spPr>
      </p:pic>
      <p:sp>
        <p:nvSpPr>
          <p:cNvPr id="3" name="Rounded Rectangle 2">
            <a:extLst>
              <a:ext uri="{FF2B5EF4-FFF2-40B4-BE49-F238E27FC236}">
                <a16:creationId xmlns:a16="http://schemas.microsoft.com/office/drawing/2014/main" id="{738209D6-6FE7-EC4D-80E8-FE26ABBBF3C2}"/>
              </a:ext>
            </a:extLst>
          </p:cNvPr>
          <p:cNvSpPr/>
          <p:nvPr/>
        </p:nvSpPr>
        <p:spPr>
          <a:xfrm>
            <a:off x="1919235" y="2763297"/>
            <a:ext cx="2682910" cy="17383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41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141832F-CD3B-AF4A-94B4-23B698F44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305" y="2082060"/>
            <a:ext cx="3694837" cy="3019289"/>
          </a:xfrm>
          <a:prstGeom prst="rect">
            <a:avLst/>
          </a:prstGeom>
        </p:spPr>
      </p:pic>
      <p:sp>
        <p:nvSpPr>
          <p:cNvPr id="25" name="Up Arrow 24">
            <a:extLst>
              <a:ext uri="{FF2B5EF4-FFF2-40B4-BE49-F238E27FC236}">
                <a16:creationId xmlns:a16="http://schemas.microsoft.com/office/drawing/2014/main" id="{6A25E6D7-06CB-D94C-A34A-F3FA07F5B327}"/>
              </a:ext>
            </a:extLst>
          </p:cNvPr>
          <p:cNvSpPr/>
          <p:nvPr/>
        </p:nvSpPr>
        <p:spPr>
          <a:xfrm>
            <a:off x="6574355" y="857250"/>
            <a:ext cx="694481"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26" name="Up Arrow 25">
            <a:extLst>
              <a:ext uri="{FF2B5EF4-FFF2-40B4-BE49-F238E27FC236}">
                <a16:creationId xmlns:a16="http://schemas.microsoft.com/office/drawing/2014/main" id="{BD4BE4CC-C744-FD4C-9E97-9E83F5165C0D}"/>
              </a:ext>
            </a:extLst>
          </p:cNvPr>
          <p:cNvSpPr/>
          <p:nvPr/>
        </p:nvSpPr>
        <p:spPr>
          <a:xfrm rot="1989640">
            <a:off x="7698400" y="1080929"/>
            <a:ext cx="694481"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27" name="Up Arrow 26">
            <a:extLst>
              <a:ext uri="{FF2B5EF4-FFF2-40B4-BE49-F238E27FC236}">
                <a16:creationId xmlns:a16="http://schemas.microsoft.com/office/drawing/2014/main" id="{58D48DE6-9953-0040-B1B4-33A59CD08606}"/>
              </a:ext>
            </a:extLst>
          </p:cNvPr>
          <p:cNvSpPr/>
          <p:nvPr/>
        </p:nvSpPr>
        <p:spPr>
          <a:xfrm rot="19640199">
            <a:off x="5497488" y="1124539"/>
            <a:ext cx="694481"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28" name="Up Arrow 27">
            <a:extLst>
              <a:ext uri="{FF2B5EF4-FFF2-40B4-BE49-F238E27FC236}">
                <a16:creationId xmlns:a16="http://schemas.microsoft.com/office/drawing/2014/main" id="{A3827F5B-38A5-1543-912C-5FF18706F0B8}"/>
              </a:ext>
            </a:extLst>
          </p:cNvPr>
          <p:cNvSpPr/>
          <p:nvPr/>
        </p:nvSpPr>
        <p:spPr>
          <a:xfrm flipV="1">
            <a:off x="6528274" y="4168253"/>
            <a:ext cx="694481"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29" name="Up Arrow 28">
            <a:extLst>
              <a:ext uri="{FF2B5EF4-FFF2-40B4-BE49-F238E27FC236}">
                <a16:creationId xmlns:a16="http://schemas.microsoft.com/office/drawing/2014/main" id="{EE250350-B6CE-A44E-9AC0-A55C11B2E28E}"/>
              </a:ext>
            </a:extLst>
          </p:cNvPr>
          <p:cNvSpPr/>
          <p:nvPr/>
        </p:nvSpPr>
        <p:spPr>
          <a:xfrm rot="19610360" flipV="1">
            <a:off x="7500183" y="3886344"/>
            <a:ext cx="694481"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30" name="Up Arrow 29">
            <a:extLst>
              <a:ext uri="{FF2B5EF4-FFF2-40B4-BE49-F238E27FC236}">
                <a16:creationId xmlns:a16="http://schemas.microsoft.com/office/drawing/2014/main" id="{98B5E27B-7DC4-FD48-8E05-6A9491239F28}"/>
              </a:ext>
            </a:extLst>
          </p:cNvPr>
          <p:cNvSpPr/>
          <p:nvPr/>
        </p:nvSpPr>
        <p:spPr>
          <a:xfrm rot="1959801" flipV="1">
            <a:off x="5540229" y="3924347"/>
            <a:ext cx="694481"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pic>
        <p:nvPicPr>
          <p:cNvPr id="31" name="Picture 30">
            <a:extLst>
              <a:ext uri="{FF2B5EF4-FFF2-40B4-BE49-F238E27FC236}">
                <a16:creationId xmlns:a16="http://schemas.microsoft.com/office/drawing/2014/main" id="{DAD2EA9E-4452-B14F-A900-F0B01B050CF4}"/>
              </a:ext>
            </a:extLst>
          </p:cNvPr>
          <p:cNvPicPr>
            <a:picLocks noChangeAspect="1"/>
          </p:cNvPicPr>
          <p:nvPr/>
        </p:nvPicPr>
        <p:blipFill>
          <a:blip r:embed="rId4"/>
          <a:stretch>
            <a:fillRect/>
          </a:stretch>
        </p:blipFill>
        <p:spPr>
          <a:xfrm>
            <a:off x="462583" y="2038275"/>
            <a:ext cx="3995677" cy="3728360"/>
          </a:xfrm>
          <a:prstGeom prst="rect">
            <a:avLst/>
          </a:prstGeom>
        </p:spPr>
      </p:pic>
      <p:sp>
        <p:nvSpPr>
          <p:cNvPr id="11" name="Title 1">
            <a:extLst>
              <a:ext uri="{FF2B5EF4-FFF2-40B4-BE49-F238E27FC236}">
                <a16:creationId xmlns:a16="http://schemas.microsoft.com/office/drawing/2014/main" id="{B1B51344-E6D1-9441-B0D8-CDBB083DF56E}"/>
              </a:ext>
            </a:extLst>
          </p:cNvPr>
          <p:cNvSpPr>
            <a:spLocks noGrp="1"/>
          </p:cNvSpPr>
          <p:nvPr>
            <p:ph type="title"/>
          </p:nvPr>
        </p:nvSpPr>
        <p:spPr>
          <a:xfrm>
            <a:off x="124354" y="167018"/>
            <a:ext cx="7139136" cy="1143000"/>
          </a:xfrm>
        </p:spPr>
        <p:txBody>
          <a:bodyPr>
            <a:normAutofit fontScale="90000"/>
          </a:bodyPr>
          <a:lstStyle/>
          <a:p>
            <a:r>
              <a:rPr lang="en-US" sz="2800" dirty="0"/>
              <a:t>Top moderator</a:t>
            </a:r>
            <a:br>
              <a:rPr lang="en-US" sz="2800" dirty="0"/>
            </a:br>
            <a:r>
              <a:rPr lang="en-US" sz="2800" dirty="0">
                <a:solidFill>
                  <a:srgbClr val="7030A0"/>
                </a:solidFill>
              </a:rPr>
              <a:t>Unprecedented brightness available to all beam ports</a:t>
            </a:r>
            <a:br>
              <a:rPr lang="en-US" sz="2800" dirty="0">
                <a:solidFill>
                  <a:srgbClr val="7030A0"/>
                </a:solidFill>
              </a:rPr>
            </a:br>
            <a:endParaRPr lang="sv-SE" sz="2800" dirty="0"/>
          </a:p>
        </p:txBody>
      </p:sp>
    </p:spTree>
    <p:extLst>
      <p:ext uri="{BB962C8B-B14F-4D97-AF65-F5344CB8AC3E}">
        <p14:creationId xmlns:p14="http://schemas.microsoft.com/office/powerpoint/2010/main" val="216332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7D326F-A8E5-3F48-9A4E-7C9569C2B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275" y="2216653"/>
            <a:ext cx="3694837" cy="3019289"/>
          </a:xfrm>
          <a:prstGeom prst="rect">
            <a:avLst/>
          </a:prstGeom>
        </p:spPr>
      </p:pic>
      <p:sp>
        <p:nvSpPr>
          <p:cNvPr id="6" name="Oval 5">
            <a:extLst>
              <a:ext uri="{FF2B5EF4-FFF2-40B4-BE49-F238E27FC236}">
                <a16:creationId xmlns:a16="http://schemas.microsoft.com/office/drawing/2014/main" id="{393C47FA-7EF8-F54C-96C9-1E612DA46829}"/>
              </a:ext>
            </a:extLst>
          </p:cNvPr>
          <p:cNvSpPr/>
          <p:nvPr/>
        </p:nvSpPr>
        <p:spPr>
          <a:xfrm>
            <a:off x="5686064" y="2888607"/>
            <a:ext cx="1571263" cy="16754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7" name="Rounded Rectangle 6">
            <a:extLst>
              <a:ext uri="{FF2B5EF4-FFF2-40B4-BE49-F238E27FC236}">
                <a16:creationId xmlns:a16="http://schemas.microsoft.com/office/drawing/2014/main" id="{B9A359E6-D6DF-CB40-B42F-CAE9250FCE32}"/>
              </a:ext>
            </a:extLst>
          </p:cNvPr>
          <p:cNvSpPr/>
          <p:nvPr/>
        </p:nvSpPr>
        <p:spPr>
          <a:xfrm>
            <a:off x="6124454" y="3392079"/>
            <a:ext cx="694481" cy="668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t>D2</a:t>
            </a:r>
          </a:p>
        </p:txBody>
      </p:sp>
      <p:sp>
        <p:nvSpPr>
          <p:cNvPr id="8" name="Rounded Rectangle 7">
            <a:extLst>
              <a:ext uri="{FF2B5EF4-FFF2-40B4-BE49-F238E27FC236}">
                <a16:creationId xmlns:a16="http://schemas.microsoft.com/office/drawing/2014/main" id="{C81A7331-3F91-5C48-902E-C63B86C2F2D6}"/>
              </a:ext>
            </a:extLst>
          </p:cNvPr>
          <p:cNvSpPr/>
          <p:nvPr/>
        </p:nvSpPr>
        <p:spPr>
          <a:xfrm>
            <a:off x="5599252" y="5081060"/>
            <a:ext cx="346985" cy="404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UCN</a:t>
            </a:r>
          </a:p>
        </p:txBody>
      </p:sp>
      <p:sp>
        <p:nvSpPr>
          <p:cNvPr id="10" name="Up Arrow 9">
            <a:extLst>
              <a:ext uri="{FF2B5EF4-FFF2-40B4-BE49-F238E27FC236}">
                <a16:creationId xmlns:a16="http://schemas.microsoft.com/office/drawing/2014/main" id="{C2C2DEBB-EFBA-EF4A-80E5-EAFAB7F90969}"/>
              </a:ext>
            </a:extLst>
          </p:cNvPr>
          <p:cNvSpPr/>
          <p:nvPr/>
        </p:nvSpPr>
        <p:spPr>
          <a:xfrm rot="1303902" flipV="1">
            <a:off x="5175861" y="5514671"/>
            <a:ext cx="707281" cy="476576"/>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13" name="Up Arrow 12">
            <a:extLst>
              <a:ext uri="{FF2B5EF4-FFF2-40B4-BE49-F238E27FC236}">
                <a16:creationId xmlns:a16="http://schemas.microsoft.com/office/drawing/2014/main" id="{9E5FD68B-9CC7-DD4A-A653-69A6A7D0B31E}"/>
              </a:ext>
            </a:extLst>
          </p:cNvPr>
          <p:cNvSpPr/>
          <p:nvPr/>
        </p:nvSpPr>
        <p:spPr>
          <a:xfrm>
            <a:off x="5686064" y="1235807"/>
            <a:ext cx="1450654"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14" name="Up Arrow 13">
            <a:extLst>
              <a:ext uri="{FF2B5EF4-FFF2-40B4-BE49-F238E27FC236}">
                <a16:creationId xmlns:a16="http://schemas.microsoft.com/office/drawing/2014/main" id="{1E6FC37A-3FAB-7549-A1AB-A861B22BC4B3}"/>
              </a:ext>
            </a:extLst>
          </p:cNvPr>
          <p:cNvSpPr/>
          <p:nvPr/>
        </p:nvSpPr>
        <p:spPr>
          <a:xfrm flipV="1">
            <a:off x="5839911" y="4203780"/>
            <a:ext cx="1334947"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22" name="TextBox 21">
            <a:extLst>
              <a:ext uri="{FF2B5EF4-FFF2-40B4-BE49-F238E27FC236}">
                <a16:creationId xmlns:a16="http://schemas.microsoft.com/office/drawing/2014/main" id="{38008EDA-BB0C-7647-B7FD-F379A122F106}"/>
              </a:ext>
            </a:extLst>
          </p:cNvPr>
          <p:cNvSpPr txBox="1"/>
          <p:nvPr/>
        </p:nvSpPr>
        <p:spPr>
          <a:xfrm>
            <a:off x="410186" y="269796"/>
            <a:ext cx="3677610" cy="954107"/>
          </a:xfrm>
          <a:prstGeom prst="rect">
            <a:avLst/>
          </a:prstGeom>
          <a:noFill/>
        </p:spPr>
        <p:txBody>
          <a:bodyPr wrap="none" rtlCol="0">
            <a:spAutoFit/>
          </a:bodyPr>
          <a:lstStyle/>
          <a:p>
            <a:r>
              <a:rPr lang="en-US" sz="2800" dirty="0">
                <a:solidFill>
                  <a:schemeClr val="bg1"/>
                </a:solidFill>
                <a:latin typeface="Candara" panose="020E0502030303020204" pitchFamily="34" charset="0"/>
              </a:rPr>
              <a:t>LD</a:t>
            </a:r>
            <a:r>
              <a:rPr lang="en-US" sz="2800" baseline="-25000" dirty="0">
                <a:solidFill>
                  <a:schemeClr val="bg1"/>
                </a:solidFill>
                <a:latin typeface="Candara" panose="020E0502030303020204" pitchFamily="34" charset="0"/>
              </a:rPr>
              <a:t>2  </a:t>
            </a:r>
            <a:r>
              <a:rPr lang="en-US" sz="2800" dirty="0">
                <a:solidFill>
                  <a:schemeClr val="bg1"/>
                </a:solidFill>
                <a:latin typeface="Candara" panose="020E0502030303020204" pitchFamily="34" charset="0"/>
              </a:rPr>
              <a:t>Bottom moderator</a:t>
            </a:r>
          </a:p>
          <a:p>
            <a:endParaRPr lang="en-US" sz="2800" i="1" dirty="0">
              <a:solidFill>
                <a:schemeClr val="bg1"/>
              </a:solidFill>
              <a:latin typeface="Candara" panose="020E0502030303020204" pitchFamily="34" charset="0"/>
            </a:endParaRPr>
          </a:p>
        </p:txBody>
      </p:sp>
      <p:sp>
        <p:nvSpPr>
          <p:cNvPr id="23" name="Block Arc 22">
            <a:extLst>
              <a:ext uri="{FF2B5EF4-FFF2-40B4-BE49-F238E27FC236}">
                <a16:creationId xmlns:a16="http://schemas.microsoft.com/office/drawing/2014/main" id="{137C9BC5-5F79-AD41-AF8C-F71B46E685AD}"/>
              </a:ext>
            </a:extLst>
          </p:cNvPr>
          <p:cNvSpPr>
            <a:spLocks noChangeAspect="1"/>
          </p:cNvSpPr>
          <p:nvPr/>
        </p:nvSpPr>
        <p:spPr>
          <a:xfrm>
            <a:off x="1266777" y="3077495"/>
            <a:ext cx="2892857" cy="2892858"/>
          </a:xfrm>
          <a:prstGeom prst="blockArc">
            <a:avLst>
              <a:gd name="adj1" fmla="val 15052772"/>
              <a:gd name="adj2" fmla="val 17567895"/>
              <a:gd name="adj3" fmla="val 39186"/>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dirty="0">
              <a:solidFill>
                <a:schemeClr val="tx1"/>
              </a:solidFill>
            </a:endParaRPr>
          </a:p>
        </p:txBody>
      </p:sp>
      <p:sp>
        <p:nvSpPr>
          <p:cNvPr id="25" name="Rectangle 24">
            <a:extLst>
              <a:ext uri="{FF2B5EF4-FFF2-40B4-BE49-F238E27FC236}">
                <a16:creationId xmlns:a16="http://schemas.microsoft.com/office/drawing/2014/main" id="{143F3134-E227-A544-B875-C85ACC32A940}"/>
              </a:ext>
            </a:extLst>
          </p:cNvPr>
          <p:cNvSpPr/>
          <p:nvPr/>
        </p:nvSpPr>
        <p:spPr>
          <a:xfrm>
            <a:off x="2710634" y="4191460"/>
            <a:ext cx="426208" cy="240881"/>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26" name="Rectangle 25">
            <a:extLst>
              <a:ext uri="{FF2B5EF4-FFF2-40B4-BE49-F238E27FC236}">
                <a16:creationId xmlns:a16="http://schemas.microsoft.com/office/drawing/2014/main" id="{DBD6BEC1-F78B-634B-8A58-0DE6A091F952}"/>
              </a:ext>
            </a:extLst>
          </p:cNvPr>
          <p:cNvSpPr/>
          <p:nvPr/>
        </p:nvSpPr>
        <p:spPr>
          <a:xfrm>
            <a:off x="2713185" y="4614591"/>
            <a:ext cx="426208" cy="432181"/>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27" name="Rectangle 26">
            <a:extLst>
              <a:ext uri="{FF2B5EF4-FFF2-40B4-BE49-F238E27FC236}">
                <a16:creationId xmlns:a16="http://schemas.microsoft.com/office/drawing/2014/main" id="{B7DEBBE5-66B7-2348-8D33-0C117AF704CE}"/>
              </a:ext>
            </a:extLst>
          </p:cNvPr>
          <p:cNvSpPr/>
          <p:nvPr/>
        </p:nvSpPr>
        <p:spPr>
          <a:xfrm>
            <a:off x="2071321" y="4614591"/>
            <a:ext cx="636761" cy="432181"/>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28" name="TextBox 27">
            <a:extLst>
              <a:ext uri="{FF2B5EF4-FFF2-40B4-BE49-F238E27FC236}">
                <a16:creationId xmlns:a16="http://schemas.microsoft.com/office/drawing/2014/main" id="{4EAE2BAF-881E-EF41-AC59-3CB62493335E}"/>
              </a:ext>
            </a:extLst>
          </p:cNvPr>
          <p:cNvSpPr txBox="1"/>
          <p:nvPr/>
        </p:nvSpPr>
        <p:spPr>
          <a:xfrm rot="19102997">
            <a:off x="1584544" y="3400287"/>
            <a:ext cx="476412" cy="257315"/>
          </a:xfrm>
          <a:prstGeom prst="rect">
            <a:avLst/>
          </a:prstGeom>
          <a:noFill/>
        </p:spPr>
        <p:txBody>
          <a:bodyPr wrap="none" rtlCol="0">
            <a:spAutoFit/>
          </a:bodyPr>
          <a:lstStyle/>
          <a:p>
            <a:r>
              <a:rPr lang="en-US" sz="1072">
                <a:solidFill>
                  <a:schemeClr val="bg1"/>
                </a:solidFill>
              </a:rPr>
              <a:t>West</a:t>
            </a:r>
          </a:p>
        </p:txBody>
      </p:sp>
      <p:sp>
        <p:nvSpPr>
          <p:cNvPr id="29" name="TextBox 28">
            <a:extLst>
              <a:ext uri="{FF2B5EF4-FFF2-40B4-BE49-F238E27FC236}">
                <a16:creationId xmlns:a16="http://schemas.microsoft.com/office/drawing/2014/main" id="{2542DB96-7FED-6244-9826-E2930F01828D}"/>
              </a:ext>
            </a:extLst>
          </p:cNvPr>
          <p:cNvSpPr txBox="1"/>
          <p:nvPr/>
        </p:nvSpPr>
        <p:spPr>
          <a:xfrm>
            <a:off x="2706874" y="4204730"/>
            <a:ext cx="511679" cy="257315"/>
          </a:xfrm>
          <a:prstGeom prst="rect">
            <a:avLst/>
          </a:prstGeom>
          <a:noFill/>
        </p:spPr>
        <p:txBody>
          <a:bodyPr wrap="none" rtlCol="0">
            <a:spAutoFit/>
          </a:bodyPr>
          <a:lstStyle/>
          <a:p>
            <a:r>
              <a:rPr lang="en-US" sz="1072"/>
              <a:t>North</a:t>
            </a:r>
          </a:p>
        </p:txBody>
      </p:sp>
      <p:sp>
        <p:nvSpPr>
          <p:cNvPr id="30" name="TextBox 29">
            <a:extLst>
              <a:ext uri="{FF2B5EF4-FFF2-40B4-BE49-F238E27FC236}">
                <a16:creationId xmlns:a16="http://schemas.microsoft.com/office/drawing/2014/main" id="{D551AFEE-DB7E-654F-B7E2-6386AB0C93A5}"/>
              </a:ext>
            </a:extLst>
          </p:cNvPr>
          <p:cNvSpPr txBox="1"/>
          <p:nvPr/>
        </p:nvSpPr>
        <p:spPr>
          <a:xfrm>
            <a:off x="2764310" y="4680698"/>
            <a:ext cx="418704" cy="257315"/>
          </a:xfrm>
          <a:prstGeom prst="rect">
            <a:avLst/>
          </a:prstGeom>
          <a:noFill/>
        </p:spPr>
        <p:txBody>
          <a:bodyPr wrap="none" rtlCol="0">
            <a:spAutoFit/>
          </a:bodyPr>
          <a:lstStyle/>
          <a:p>
            <a:r>
              <a:rPr lang="en-US" sz="1072"/>
              <a:t>East</a:t>
            </a:r>
          </a:p>
        </p:txBody>
      </p:sp>
      <p:sp>
        <p:nvSpPr>
          <p:cNvPr id="31" name="TextBox 30">
            <a:extLst>
              <a:ext uri="{FF2B5EF4-FFF2-40B4-BE49-F238E27FC236}">
                <a16:creationId xmlns:a16="http://schemas.microsoft.com/office/drawing/2014/main" id="{E323CA94-AB22-DF4C-BDAB-4B5425D3F41E}"/>
              </a:ext>
            </a:extLst>
          </p:cNvPr>
          <p:cNvSpPr txBox="1"/>
          <p:nvPr/>
        </p:nvSpPr>
        <p:spPr>
          <a:xfrm>
            <a:off x="2221533" y="4680698"/>
            <a:ext cx="510076" cy="257315"/>
          </a:xfrm>
          <a:prstGeom prst="rect">
            <a:avLst/>
          </a:prstGeom>
          <a:noFill/>
        </p:spPr>
        <p:txBody>
          <a:bodyPr wrap="none" rtlCol="0">
            <a:spAutoFit/>
          </a:bodyPr>
          <a:lstStyle/>
          <a:p>
            <a:r>
              <a:rPr lang="en-US" sz="1072" dirty="0"/>
              <a:t>South</a:t>
            </a:r>
          </a:p>
        </p:txBody>
      </p:sp>
      <p:sp>
        <p:nvSpPr>
          <p:cNvPr id="32" name="Freeform 31">
            <a:extLst>
              <a:ext uri="{FF2B5EF4-FFF2-40B4-BE49-F238E27FC236}">
                <a16:creationId xmlns:a16="http://schemas.microsoft.com/office/drawing/2014/main" id="{2486559D-DED0-E948-BA18-C98360FA1B67}"/>
              </a:ext>
            </a:extLst>
          </p:cNvPr>
          <p:cNvSpPr/>
          <p:nvPr/>
        </p:nvSpPr>
        <p:spPr>
          <a:xfrm>
            <a:off x="1579281" y="3309310"/>
            <a:ext cx="1040947" cy="903174"/>
          </a:xfrm>
          <a:custGeom>
            <a:avLst/>
            <a:gdLst>
              <a:gd name="connsiteX0" fmla="*/ 1943100 w 1943100"/>
              <a:gd name="connsiteY0" fmla="*/ 1681162 h 1685925"/>
              <a:gd name="connsiteX1" fmla="*/ 1323975 w 1943100"/>
              <a:gd name="connsiteY1" fmla="*/ 0 h 1685925"/>
              <a:gd name="connsiteX2" fmla="*/ 571500 w 1943100"/>
              <a:gd name="connsiteY2" fmla="*/ 385762 h 1685925"/>
              <a:gd name="connsiteX3" fmla="*/ 119062 w 1943100"/>
              <a:gd name="connsiteY3" fmla="*/ 942975 h 1685925"/>
              <a:gd name="connsiteX4" fmla="*/ 0 w 1943100"/>
              <a:gd name="connsiteY4" fmla="*/ 1185862 h 1685925"/>
              <a:gd name="connsiteX5" fmla="*/ 76200 w 1943100"/>
              <a:gd name="connsiteY5" fmla="*/ 1238250 h 1685925"/>
              <a:gd name="connsiteX6" fmla="*/ 104775 w 1943100"/>
              <a:gd name="connsiteY6" fmla="*/ 1195387 h 1685925"/>
              <a:gd name="connsiteX7" fmla="*/ 957262 w 1943100"/>
              <a:gd name="connsiteY7" fmla="*/ 1685925 h 1685925"/>
              <a:gd name="connsiteX8" fmla="*/ 1943100 w 1943100"/>
              <a:gd name="connsiteY8" fmla="*/ 1681162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3100" h="1685925">
                <a:moveTo>
                  <a:pt x="1943100" y="1681162"/>
                </a:moveTo>
                <a:lnTo>
                  <a:pt x="1323975" y="0"/>
                </a:lnTo>
                <a:lnTo>
                  <a:pt x="571500" y="385762"/>
                </a:lnTo>
                <a:lnTo>
                  <a:pt x="119062" y="942975"/>
                </a:lnTo>
                <a:lnTo>
                  <a:pt x="0" y="1185862"/>
                </a:lnTo>
                <a:lnTo>
                  <a:pt x="76200" y="1238250"/>
                </a:lnTo>
                <a:lnTo>
                  <a:pt x="104775" y="1195387"/>
                </a:lnTo>
                <a:lnTo>
                  <a:pt x="957262" y="1685925"/>
                </a:lnTo>
                <a:lnTo>
                  <a:pt x="1943100" y="1681162"/>
                </a:lnTo>
                <a:close/>
              </a:path>
            </a:pathLst>
          </a:cu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33" name="Block Arc 32">
            <a:extLst>
              <a:ext uri="{FF2B5EF4-FFF2-40B4-BE49-F238E27FC236}">
                <a16:creationId xmlns:a16="http://schemas.microsoft.com/office/drawing/2014/main" id="{456DE6D3-5480-0244-99C7-2C728DFE4193}"/>
              </a:ext>
            </a:extLst>
          </p:cNvPr>
          <p:cNvSpPr>
            <a:spLocks noChangeAspect="1"/>
          </p:cNvSpPr>
          <p:nvPr/>
        </p:nvSpPr>
        <p:spPr>
          <a:xfrm>
            <a:off x="323872" y="2618710"/>
            <a:ext cx="3529286" cy="3529286"/>
          </a:xfrm>
          <a:prstGeom prst="blockArc">
            <a:avLst>
              <a:gd name="adj1" fmla="val 17353577"/>
              <a:gd name="adj2" fmla="val 18798630"/>
              <a:gd name="adj3" fmla="val 20838"/>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dirty="0">
              <a:solidFill>
                <a:schemeClr val="tx1"/>
              </a:solidFill>
            </a:endParaRPr>
          </a:p>
        </p:txBody>
      </p:sp>
      <p:sp>
        <p:nvSpPr>
          <p:cNvPr id="34" name="Rectangle 33">
            <a:extLst>
              <a:ext uri="{FF2B5EF4-FFF2-40B4-BE49-F238E27FC236}">
                <a16:creationId xmlns:a16="http://schemas.microsoft.com/office/drawing/2014/main" id="{34472A56-DB65-0F44-A872-C3A73136C9B2}"/>
              </a:ext>
            </a:extLst>
          </p:cNvPr>
          <p:cNvSpPr/>
          <p:nvPr/>
        </p:nvSpPr>
        <p:spPr>
          <a:xfrm rot="17511080">
            <a:off x="2981281" y="3139356"/>
            <a:ext cx="349244" cy="180867"/>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35" name="Rectangle 34">
            <a:extLst>
              <a:ext uri="{FF2B5EF4-FFF2-40B4-BE49-F238E27FC236}">
                <a16:creationId xmlns:a16="http://schemas.microsoft.com/office/drawing/2014/main" id="{B5FBD1EF-3C5E-2C42-B2DB-C4132C1FB4C5}"/>
              </a:ext>
            </a:extLst>
          </p:cNvPr>
          <p:cNvSpPr/>
          <p:nvPr/>
        </p:nvSpPr>
        <p:spPr>
          <a:xfrm>
            <a:off x="2074386" y="5049428"/>
            <a:ext cx="398651" cy="68880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36" name="Block Arc 35">
            <a:extLst>
              <a:ext uri="{FF2B5EF4-FFF2-40B4-BE49-F238E27FC236}">
                <a16:creationId xmlns:a16="http://schemas.microsoft.com/office/drawing/2014/main" id="{52A58524-03CF-984C-B37C-D13040C0C053}"/>
              </a:ext>
            </a:extLst>
          </p:cNvPr>
          <p:cNvSpPr>
            <a:spLocks noChangeAspect="1"/>
          </p:cNvSpPr>
          <p:nvPr/>
        </p:nvSpPr>
        <p:spPr>
          <a:xfrm>
            <a:off x="1265293" y="3076012"/>
            <a:ext cx="2892857" cy="2892858"/>
          </a:xfrm>
          <a:prstGeom prst="blockArc">
            <a:avLst>
              <a:gd name="adj1" fmla="val 5091790"/>
              <a:gd name="adj2" fmla="val 7061397"/>
              <a:gd name="adj3" fmla="val 32515"/>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dirty="0">
              <a:solidFill>
                <a:schemeClr val="tx1"/>
              </a:solidFill>
            </a:endParaRPr>
          </a:p>
        </p:txBody>
      </p:sp>
      <p:sp>
        <p:nvSpPr>
          <p:cNvPr id="37" name="Rectangle 36">
            <a:extLst>
              <a:ext uri="{FF2B5EF4-FFF2-40B4-BE49-F238E27FC236}">
                <a16:creationId xmlns:a16="http://schemas.microsoft.com/office/drawing/2014/main" id="{72E63621-BEE0-DF48-AF76-CF458BF77B01}"/>
              </a:ext>
            </a:extLst>
          </p:cNvPr>
          <p:cNvSpPr/>
          <p:nvPr/>
        </p:nvSpPr>
        <p:spPr>
          <a:xfrm>
            <a:off x="2068811" y="4191460"/>
            <a:ext cx="1070582" cy="85531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39" name="TextBox 38">
            <a:extLst>
              <a:ext uri="{FF2B5EF4-FFF2-40B4-BE49-F238E27FC236}">
                <a16:creationId xmlns:a16="http://schemas.microsoft.com/office/drawing/2014/main" id="{2475CD4F-1724-AE4B-859B-AB72960EFBD7}"/>
              </a:ext>
            </a:extLst>
          </p:cNvPr>
          <p:cNvSpPr txBox="1"/>
          <p:nvPr/>
        </p:nvSpPr>
        <p:spPr>
          <a:xfrm rot="19102997">
            <a:off x="1614196" y="3422659"/>
            <a:ext cx="417102" cy="224229"/>
          </a:xfrm>
          <a:prstGeom prst="rect">
            <a:avLst/>
          </a:prstGeom>
          <a:noFill/>
        </p:spPr>
        <p:txBody>
          <a:bodyPr wrap="none" rtlCol="0">
            <a:spAutoFit/>
          </a:bodyPr>
          <a:lstStyle/>
          <a:p>
            <a:r>
              <a:rPr lang="en-US" sz="857">
                <a:solidFill>
                  <a:schemeClr val="bg1"/>
                </a:solidFill>
              </a:rPr>
              <a:t>West</a:t>
            </a:r>
          </a:p>
        </p:txBody>
      </p:sp>
      <p:sp>
        <p:nvSpPr>
          <p:cNvPr id="40" name="Rectangle 39">
            <a:extLst>
              <a:ext uri="{FF2B5EF4-FFF2-40B4-BE49-F238E27FC236}">
                <a16:creationId xmlns:a16="http://schemas.microsoft.com/office/drawing/2014/main" id="{61F761D5-D8E9-F94C-B45A-4E74CC83B21F}"/>
              </a:ext>
            </a:extLst>
          </p:cNvPr>
          <p:cNvSpPr/>
          <p:nvPr/>
        </p:nvSpPr>
        <p:spPr>
          <a:xfrm>
            <a:off x="2323887" y="4432342"/>
            <a:ext cx="819305" cy="18224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41" name="Rectangle 40">
            <a:extLst>
              <a:ext uri="{FF2B5EF4-FFF2-40B4-BE49-F238E27FC236}">
                <a16:creationId xmlns:a16="http://schemas.microsoft.com/office/drawing/2014/main" id="{E228149D-78D3-7F47-ACAA-173EF816D094}"/>
              </a:ext>
            </a:extLst>
          </p:cNvPr>
          <p:cNvSpPr/>
          <p:nvPr/>
        </p:nvSpPr>
        <p:spPr>
          <a:xfrm>
            <a:off x="1874907" y="4408867"/>
            <a:ext cx="448980" cy="23142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42" name="Rectangle 41">
            <a:extLst>
              <a:ext uri="{FF2B5EF4-FFF2-40B4-BE49-F238E27FC236}">
                <a16:creationId xmlns:a16="http://schemas.microsoft.com/office/drawing/2014/main" id="{B8CD40C4-A5C7-F64A-A279-01F64B53E9D7}"/>
              </a:ext>
            </a:extLst>
          </p:cNvPr>
          <p:cNvSpPr/>
          <p:nvPr/>
        </p:nvSpPr>
        <p:spPr>
          <a:xfrm>
            <a:off x="2305439" y="4435795"/>
            <a:ext cx="35907" cy="1774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sp>
        <p:nvSpPr>
          <p:cNvPr id="43" name="TextBox 42">
            <a:extLst>
              <a:ext uri="{FF2B5EF4-FFF2-40B4-BE49-F238E27FC236}">
                <a16:creationId xmlns:a16="http://schemas.microsoft.com/office/drawing/2014/main" id="{327393EF-DF82-B744-BC1A-D0B957B25E1C}"/>
              </a:ext>
            </a:extLst>
          </p:cNvPr>
          <p:cNvSpPr txBox="1"/>
          <p:nvPr/>
        </p:nvSpPr>
        <p:spPr>
          <a:xfrm>
            <a:off x="1455128" y="4997603"/>
            <a:ext cx="352982" cy="191271"/>
          </a:xfrm>
          <a:prstGeom prst="rect">
            <a:avLst/>
          </a:prstGeom>
          <a:noFill/>
        </p:spPr>
        <p:txBody>
          <a:bodyPr wrap="none" rtlCol="0">
            <a:spAutoFit/>
          </a:bodyPr>
          <a:lstStyle/>
          <a:p>
            <a:r>
              <a:rPr lang="en-US" sz="643" dirty="0"/>
              <a:t>scale</a:t>
            </a:r>
          </a:p>
        </p:txBody>
      </p:sp>
      <p:sp>
        <p:nvSpPr>
          <p:cNvPr id="44" name="TextBox 43">
            <a:extLst>
              <a:ext uri="{FF2B5EF4-FFF2-40B4-BE49-F238E27FC236}">
                <a16:creationId xmlns:a16="http://schemas.microsoft.com/office/drawing/2014/main" id="{38924C1F-979D-EF49-8013-E98F5CDEC105}"/>
              </a:ext>
            </a:extLst>
          </p:cNvPr>
          <p:cNvSpPr txBox="1"/>
          <p:nvPr/>
        </p:nvSpPr>
        <p:spPr>
          <a:xfrm>
            <a:off x="2753874" y="3004704"/>
            <a:ext cx="513282" cy="207749"/>
          </a:xfrm>
          <a:prstGeom prst="rect">
            <a:avLst/>
          </a:prstGeom>
          <a:noFill/>
        </p:spPr>
        <p:txBody>
          <a:bodyPr wrap="none" rtlCol="0">
            <a:spAutoFit/>
          </a:bodyPr>
          <a:lstStyle/>
          <a:p>
            <a:r>
              <a:rPr lang="en-US" sz="750" i="1">
                <a:solidFill>
                  <a:schemeClr val="tx1">
                    <a:lumMod val="75000"/>
                    <a:lumOff val="25000"/>
                  </a:schemeClr>
                </a:solidFill>
              </a:rPr>
              <a:t>upgrade</a:t>
            </a:r>
            <a:endParaRPr lang="en-US" sz="750" i="1" dirty="0">
              <a:solidFill>
                <a:schemeClr val="tx1">
                  <a:lumMod val="75000"/>
                  <a:lumOff val="25000"/>
                </a:schemeClr>
              </a:solidFill>
            </a:endParaRPr>
          </a:p>
        </p:txBody>
      </p:sp>
      <p:sp>
        <p:nvSpPr>
          <p:cNvPr id="45" name="TextBox 44">
            <a:extLst>
              <a:ext uri="{FF2B5EF4-FFF2-40B4-BE49-F238E27FC236}">
                <a16:creationId xmlns:a16="http://schemas.microsoft.com/office/drawing/2014/main" id="{B8BFC651-DED4-4144-A270-2BAFEA0C1EEF}"/>
              </a:ext>
            </a:extLst>
          </p:cNvPr>
          <p:cNvSpPr txBox="1"/>
          <p:nvPr/>
        </p:nvSpPr>
        <p:spPr>
          <a:xfrm>
            <a:off x="2223961" y="5514802"/>
            <a:ext cx="513282" cy="207749"/>
          </a:xfrm>
          <a:prstGeom prst="rect">
            <a:avLst/>
          </a:prstGeom>
          <a:noFill/>
        </p:spPr>
        <p:txBody>
          <a:bodyPr wrap="none" rtlCol="0">
            <a:spAutoFit/>
          </a:bodyPr>
          <a:lstStyle/>
          <a:p>
            <a:r>
              <a:rPr lang="en-US" sz="750" i="1">
                <a:solidFill>
                  <a:schemeClr val="tx1">
                    <a:lumMod val="75000"/>
                    <a:lumOff val="25000"/>
                  </a:schemeClr>
                </a:solidFill>
              </a:rPr>
              <a:t>upgrade</a:t>
            </a:r>
            <a:endParaRPr lang="en-US" sz="750" i="1" dirty="0">
              <a:solidFill>
                <a:schemeClr val="tx1">
                  <a:lumMod val="75000"/>
                  <a:lumOff val="25000"/>
                </a:schemeClr>
              </a:solidFill>
            </a:endParaRPr>
          </a:p>
        </p:txBody>
      </p:sp>
      <p:sp>
        <p:nvSpPr>
          <p:cNvPr id="46" name="Oval 45">
            <a:extLst>
              <a:ext uri="{FF2B5EF4-FFF2-40B4-BE49-F238E27FC236}">
                <a16:creationId xmlns:a16="http://schemas.microsoft.com/office/drawing/2014/main" id="{F1F92DE0-AFFB-7E4B-9BFC-F95E2E583899}"/>
              </a:ext>
            </a:extLst>
          </p:cNvPr>
          <p:cNvSpPr>
            <a:spLocks noChangeAspect="1"/>
          </p:cNvSpPr>
          <p:nvPr/>
        </p:nvSpPr>
        <p:spPr>
          <a:xfrm>
            <a:off x="2665498" y="4476021"/>
            <a:ext cx="90643" cy="90643"/>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a:p>
        </p:txBody>
      </p:sp>
      <p:cxnSp>
        <p:nvCxnSpPr>
          <p:cNvPr id="48" name="Straight Connector 47">
            <a:extLst>
              <a:ext uri="{FF2B5EF4-FFF2-40B4-BE49-F238E27FC236}">
                <a16:creationId xmlns:a16="http://schemas.microsoft.com/office/drawing/2014/main" id="{704B9BFA-84BE-E746-8B76-591CCF63063E}"/>
              </a:ext>
            </a:extLst>
          </p:cNvPr>
          <p:cNvCxnSpPr/>
          <p:nvPr/>
        </p:nvCxnSpPr>
        <p:spPr>
          <a:xfrm flipH="1" flipV="1">
            <a:off x="2529134" y="4432246"/>
            <a:ext cx="362612" cy="18333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3EE4C24-9D6E-C047-BCB9-1BA46C3E0A92}"/>
              </a:ext>
            </a:extLst>
          </p:cNvPr>
          <p:cNvCxnSpPr/>
          <p:nvPr/>
        </p:nvCxnSpPr>
        <p:spPr>
          <a:xfrm flipH="1">
            <a:off x="2529155" y="4433272"/>
            <a:ext cx="362572" cy="18128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Block Arc 49">
            <a:extLst>
              <a:ext uri="{FF2B5EF4-FFF2-40B4-BE49-F238E27FC236}">
                <a16:creationId xmlns:a16="http://schemas.microsoft.com/office/drawing/2014/main" id="{CD3697FF-1106-2547-800F-BD5A782B3200}"/>
              </a:ext>
            </a:extLst>
          </p:cNvPr>
          <p:cNvSpPr>
            <a:spLocks noChangeAspect="1"/>
          </p:cNvSpPr>
          <p:nvPr/>
        </p:nvSpPr>
        <p:spPr>
          <a:xfrm>
            <a:off x="1268206" y="3079314"/>
            <a:ext cx="2892857" cy="2892858"/>
          </a:xfrm>
          <a:prstGeom prst="blockArc">
            <a:avLst>
              <a:gd name="adj1" fmla="val 12385909"/>
              <a:gd name="adj2" fmla="val 15277888"/>
              <a:gd name="adj3" fmla="val 6705"/>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5" dirty="0">
              <a:solidFill>
                <a:schemeClr val="tx1"/>
              </a:solidFill>
            </a:endParaRPr>
          </a:p>
        </p:txBody>
      </p:sp>
      <p:cxnSp>
        <p:nvCxnSpPr>
          <p:cNvPr id="51" name="Straight Connector 50">
            <a:extLst>
              <a:ext uri="{FF2B5EF4-FFF2-40B4-BE49-F238E27FC236}">
                <a16:creationId xmlns:a16="http://schemas.microsoft.com/office/drawing/2014/main" id="{4A7F9494-5531-D44B-9760-0A886D3C3106}"/>
              </a:ext>
            </a:extLst>
          </p:cNvPr>
          <p:cNvCxnSpPr/>
          <p:nvPr/>
        </p:nvCxnSpPr>
        <p:spPr>
          <a:xfrm>
            <a:off x="2712911" y="4518718"/>
            <a:ext cx="154354" cy="21190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431C0C9-7F29-A440-895B-6D9E97EABD5B}"/>
              </a:ext>
            </a:extLst>
          </p:cNvPr>
          <p:cNvCxnSpPr/>
          <p:nvPr/>
        </p:nvCxnSpPr>
        <p:spPr>
          <a:xfrm>
            <a:off x="2711663" y="4517579"/>
            <a:ext cx="269618" cy="19132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5D39188-3521-0B48-B094-09932B983D59}"/>
              </a:ext>
            </a:extLst>
          </p:cNvPr>
          <p:cNvCxnSpPr/>
          <p:nvPr/>
        </p:nvCxnSpPr>
        <p:spPr>
          <a:xfrm>
            <a:off x="2711661" y="4517576"/>
            <a:ext cx="2498" cy="257565"/>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66779D-5875-E847-A354-70FB6D78D8A6}"/>
              </a:ext>
            </a:extLst>
          </p:cNvPr>
          <p:cNvCxnSpPr/>
          <p:nvPr/>
        </p:nvCxnSpPr>
        <p:spPr>
          <a:xfrm>
            <a:off x="2714053" y="4518717"/>
            <a:ext cx="190133" cy="1739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46793C1-2AAA-F342-BD78-D121DE60FE9F}"/>
              </a:ext>
            </a:extLst>
          </p:cNvPr>
          <p:cNvCxnSpPr/>
          <p:nvPr/>
        </p:nvCxnSpPr>
        <p:spPr>
          <a:xfrm flipV="1">
            <a:off x="2715770" y="4350575"/>
            <a:ext cx="285056" cy="168059"/>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12A608C-3E30-3B45-BCA2-8630154B88D4}"/>
              </a:ext>
            </a:extLst>
          </p:cNvPr>
          <p:cNvCxnSpPr/>
          <p:nvPr/>
        </p:nvCxnSpPr>
        <p:spPr>
          <a:xfrm flipV="1">
            <a:off x="2713890" y="4405023"/>
            <a:ext cx="116509" cy="112052"/>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501FD4A-BC32-9746-9D2F-5AB77AFE1A8F}"/>
              </a:ext>
            </a:extLst>
          </p:cNvPr>
          <p:cNvCxnSpPr>
            <a:endCxn id="94" idx="1"/>
          </p:cNvCxnSpPr>
          <p:nvPr/>
        </p:nvCxnSpPr>
        <p:spPr>
          <a:xfrm flipV="1">
            <a:off x="2713073" y="4386650"/>
            <a:ext cx="96275" cy="13223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C7590D7-2FD0-7444-8A2C-870C0AF9F3A2}"/>
              </a:ext>
            </a:extLst>
          </p:cNvPr>
          <p:cNvCxnSpPr/>
          <p:nvPr/>
        </p:nvCxnSpPr>
        <p:spPr>
          <a:xfrm flipH="1" flipV="1">
            <a:off x="1648648" y="3724986"/>
            <a:ext cx="1052759" cy="789865"/>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E819496-914C-D44E-9912-0AE4E00BFCEF}"/>
              </a:ext>
            </a:extLst>
          </p:cNvPr>
          <p:cNvCxnSpPr>
            <a:endCxn id="99" idx="5"/>
          </p:cNvCxnSpPr>
          <p:nvPr/>
        </p:nvCxnSpPr>
        <p:spPr>
          <a:xfrm flipH="1" flipV="1">
            <a:off x="1746745" y="3638762"/>
            <a:ext cx="962745" cy="88223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AAB9495-BB1F-BE4A-BE42-C6625BE0F2D8}"/>
              </a:ext>
            </a:extLst>
          </p:cNvPr>
          <p:cNvCxnSpPr>
            <a:endCxn id="100" idx="5"/>
          </p:cNvCxnSpPr>
          <p:nvPr/>
        </p:nvCxnSpPr>
        <p:spPr>
          <a:xfrm flipH="1" flipV="1">
            <a:off x="1838878" y="3540066"/>
            <a:ext cx="871753" cy="97865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7A89DDB-AEA4-0042-85C3-727838C50C77}"/>
              </a:ext>
            </a:extLst>
          </p:cNvPr>
          <p:cNvCxnSpPr>
            <a:endCxn id="101" idx="5"/>
          </p:cNvCxnSpPr>
          <p:nvPr/>
        </p:nvCxnSpPr>
        <p:spPr>
          <a:xfrm flipH="1" flipV="1">
            <a:off x="1932388" y="3478649"/>
            <a:ext cx="778243" cy="103893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296DC03-B05B-F244-BBFB-950EFADEF278}"/>
              </a:ext>
            </a:extLst>
          </p:cNvPr>
          <p:cNvCxnSpPr>
            <a:endCxn id="102" idx="5"/>
          </p:cNvCxnSpPr>
          <p:nvPr/>
        </p:nvCxnSpPr>
        <p:spPr>
          <a:xfrm flipH="1" flipV="1">
            <a:off x="2018379" y="3408359"/>
            <a:ext cx="692253" cy="111035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3F5E22C-FD8E-9D4C-8BC7-22997894A75F}"/>
              </a:ext>
            </a:extLst>
          </p:cNvPr>
          <p:cNvCxnSpPr/>
          <p:nvPr/>
        </p:nvCxnSpPr>
        <p:spPr>
          <a:xfrm flipH="1" flipV="1">
            <a:off x="2100652" y="3345506"/>
            <a:ext cx="612980" cy="116721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A274F434-7385-2142-8DA1-1CA2CA050965}"/>
              </a:ext>
            </a:extLst>
          </p:cNvPr>
          <p:cNvSpPr/>
          <p:nvPr/>
        </p:nvSpPr>
        <p:spPr>
          <a:xfrm rot="3239614">
            <a:off x="2831748" y="4785686"/>
            <a:ext cx="175037" cy="26237"/>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65" name="Rectangle 64">
            <a:extLst>
              <a:ext uri="{FF2B5EF4-FFF2-40B4-BE49-F238E27FC236}">
                <a16:creationId xmlns:a16="http://schemas.microsoft.com/office/drawing/2014/main" id="{68557063-CA3F-EC4E-B847-07337C0D58BB}"/>
              </a:ext>
            </a:extLst>
          </p:cNvPr>
          <p:cNvSpPr/>
          <p:nvPr/>
        </p:nvSpPr>
        <p:spPr>
          <a:xfrm rot="18376079">
            <a:off x="2790866" y="4337053"/>
            <a:ext cx="90494" cy="2623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66" name="TextBox 65">
            <a:extLst>
              <a:ext uri="{FF2B5EF4-FFF2-40B4-BE49-F238E27FC236}">
                <a16:creationId xmlns:a16="http://schemas.microsoft.com/office/drawing/2014/main" id="{5E09F8B2-17E2-AF43-92DF-EC597FC36D0E}"/>
              </a:ext>
            </a:extLst>
          </p:cNvPr>
          <p:cNvSpPr txBox="1"/>
          <p:nvPr/>
        </p:nvSpPr>
        <p:spPr>
          <a:xfrm>
            <a:off x="2977332" y="4254281"/>
            <a:ext cx="374059"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HR-NSE</a:t>
            </a:r>
          </a:p>
        </p:txBody>
      </p:sp>
      <p:sp>
        <p:nvSpPr>
          <p:cNvPr id="67" name="Oval 66">
            <a:extLst>
              <a:ext uri="{FF2B5EF4-FFF2-40B4-BE49-F238E27FC236}">
                <a16:creationId xmlns:a16="http://schemas.microsoft.com/office/drawing/2014/main" id="{A7D74BB4-9EF8-FB40-BEC6-3E728E94F1E6}"/>
              </a:ext>
            </a:extLst>
          </p:cNvPr>
          <p:cNvSpPr/>
          <p:nvPr/>
        </p:nvSpPr>
        <p:spPr>
          <a:xfrm>
            <a:off x="1550651" y="3802594"/>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68" name="Oval 67">
            <a:extLst>
              <a:ext uri="{FF2B5EF4-FFF2-40B4-BE49-F238E27FC236}">
                <a16:creationId xmlns:a16="http://schemas.microsoft.com/office/drawing/2014/main" id="{EAB9B2C0-1BB8-2B4C-A041-079E03F8712E}"/>
              </a:ext>
            </a:extLst>
          </p:cNvPr>
          <p:cNvSpPr/>
          <p:nvPr/>
        </p:nvSpPr>
        <p:spPr>
          <a:xfrm>
            <a:off x="1624770" y="3698030"/>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69" name="Oval 68">
            <a:extLst>
              <a:ext uri="{FF2B5EF4-FFF2-40B4-BE49-F238E27FC236}">
                <a16:creationId xmlns:a16="http://schemas.microsoft.com/office/drawing/2014/main" id="{BA99D651-4927-C844-92DF-991371343586}"/>
              </a:ext>
            </a:extLst>
          </p:cNvPr>
          <p:cNvSpPr/>
          <p:nvPr/>
        </p:nvSpPr>
        <p:spPr>
          <a:xfrm>
            <a:off x="1713643" y="3605658"/>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70" name="Oval 69">
            <a:extLst>
              <a:ext uri="{FF2B5EF4-FFF2-40B4-BE49-F238E27FC236}">
                <a16:creationId xmlns:a16="http://schemas.microsoft.com/office/drawing/2014/main" id="{DF6D9759-2B4C-1D4C-A6D0-31F7732DCF3D}"/>
              </a:ext>
            </a:extLst>
          </p:cNvPr>
          <p:cNvSpPr/>
          <p:nvPr/>
        </p:nvSpPr>
        <p:spPr>
          <a:xfrm>
            <a:off x="1805775" y="3506962"/>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71" name="Oval 70">
            <a:extLst>
              <a:ext uri="{FF2B5EF4-FFF2-40B4-BE49-F238E27FC236}">
                <a16:creationId xmlns:a16="http://schemas.microsoft.com/office/drawing/2014/main" id="{3B50FDE5-16CF-F543-B747-5D6CA4505E10}"/>
              </a:ext>
            </a:extLst>
          </p:cNvPr>
          <p:cNvSpPr/>
          <p:nvPr/>
        </p:nvSpPr>
        <p:spPr>
          <a:xfrm>
            <a:off x="1899285" y="3445545"/>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72" name="Oval 71">
            <a:extLst>
              <a:ext uri="{FF2B5EF4-FFF2-40B4-BE49-F238E27FC236}">
                <a16:creationId xmlns:a16="http://schemas.microsoft.com/office/drawing/2014/main" id="{DFB9F34D-C70C-7F4C-B47E-A22FA0C42677}"/>
              </a:ext>
            </a:extLst>
          </p:cNvPr>
          <p:cNvSpPr/>
          <p:nvPr/>
        </p:nvSpPr>
        <p:spPr>
          <a:xfrm>
            <a:off x="1985275" y="3375257"/>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73" name="TextBox 72">
            <a:extLst>
              <a:ext uri="{FF2B5EF4-FFF2-40B4-BE49-F238E27FC236}">
                <a16:creationId xmlns:a16="http://schemas.microsoft.com/office/drawing/2014/main" id="{361B5FA8-B1BC-F947-9CCE-1FF2D8E36370}"/>
              </a:ext>
            </a:extLst>
          </p:cNvPr>
          <p:cNvSpPr txBox="1"/>
          <p:nvPr/>
        </p:nvSpPr>
        <p:spPr>
          <a:xfrm>
            <a:off x="1824935" y="3200355"/>
            <a:ext cx="317953"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T-REX</a:t>
            </a:r>
          </a:p>
        </p:txBody>
      </p:sp>
      <p:sp>
        <p:nvSpPr>
          <p:cNvPr id="74" name="Rectangle 73">
            <a:extLst>
              <a:ext uri="{FF2B5EF4-FFF2-40B4-BE49-F238E27FC236}">
                <a16:creationId xmlns:a16="http://schemas.microsoft.com/office/drawing/2014/main" id="{AD0EF36D-FA7E-1449-9F44-9D4B725FAAF8}"/>
              </a:ext>
            </a:extLst>
          </p:cNvPr>
          <p:cNvSpPr/>
          <p:nvPr/>
        </p:nvSpPr>
        <p:spPr>
          <a:xfrm rot="2493726">
            <a:off x="2884972" y="4729788"/>
            <a:ext cx="142205" cy="25322"/>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75" name="TextBox 74">
            <a:extLst>
              <a:ext uri="{FF2B5EF4-FFF2-40B4-BE49-F238E27FC236}">
                <a16:creationId xmlns:a16="http://schemas.microsoft.com/office/drawing/2014/main" id="{BFB73959-5B25-4541-A01E-00CC04363F58}"/>
              </a:ext>
            </a:extLst>
          </p:cNvPr>
          <p:cNvSpPr txBox="1"/>
          <p:nvPr/>
        </p:nvSpPr>
        <p:spPr>
          <a:xfrm>
            <a:off x="2932122" y="4776670"/>
            <a:ext cx="301923"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ANNI</a:t>
            </a:r>
          </a:p>
        </p:txBody>
      </p:sp>
      <p:sp>
        <p:nvSpPr>
          <p:cNvPr id="76" name="TextBox 75">
            <a:extLst>
              <a:ext uri="{FF2B5EF4-FFF2-40B4-BE49-F238E27FC236}">
                <a16:creationId xmlns:a16="http://schemas.microsoft.com/office/drawing/2014/main" id="{12D70889-4C76-2342-8CD9-8745B15A2F32}"/>
              </a:ext>
            </a:extLst>
          </p:cNvPr>
          <p:cNvSpPr txBox="1"/>
          <p:nvPr/>
        </p:nvSpPr>
        <p:spPr>
          <a:xfrm>
            <a:off x="2967515" y="4692384"/>
            <a:ext cx="325969"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SKADI</a:t>
            </a:r>
          </a:p>
        </p:txBody>
      </p:sp>
      <p:sp>
        <p:nvSpPr>
          <p:cNvPr id="77" name="Rectangle 76">
            <a:extLst>
              <a:ext uri="{FF2B5EF4-FFF2-40B4-BE49-F238E27FC236}">
                <a16:creationId xmlns:a16="http://schemas.microsoft.com/office/drawing/2014/main" id="{205E9125-0048-6B44-8DE5-89EC69BE1810}"/>
              </a:ext>
            </a:extLst>
          </p:cNvPr>
          <p:cNvSpPr/>
          <p:nvPr/>
        </p:nvSpPr>
        <p:spPr>
          <a:xfrm rot="12248181">
            <a:off x="3029453" y="4354023"/>
            <a:ext cx="51710" cy="13309"/>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78" name="Oval 77">
            <a:extLst>
              <a:ext uri="{FF2B5EF4-FFF2-40B4-BE49-F238E27FC236}">
                <a16:creationId xmlns:a16="http://schemas.microsoft.com/office/drawing/2014/main" id="{792E7EDB-18ED-4448-A12A-B3C9D9B80742}"/>
              </a:ext>
            </a:extLst>
          </p:cNvPr>
          <p:cNvSpPr/>
          <p:nvPr/>
        </p:nvSpPr>
        <p:spPr>
          <a:xfrm>
            <a:off x="2994438" y="4323444"/>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79" name="Rectangle 78">
            <a:extLst>
              <a:ext uri="{FF2B5EF4-FFF2-40B4-BE49-F238E27FC236}">
                <a16:creationId xmlns:a16="http://schemas.microsoft.com/office/drawing/2014/main" id="{21772AE5-AACB-DC48-A574-BF9F8363F523}"/>
              </a:ext>
            </a:extLst>
          </p:cNvPr>
          <p:cNvSpPr/>
          <p:nvPr/>
        </p:nvSpPr>
        <p:spPr>
          <a:xfrm rot="8001429">
            <a:off x="2992721" y="4674141"/>
            <a:ext cx="64638" cy="12928"/>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80" name="Oval 79">
            <a:extLst>
              <a:ext uri="{FF2B5EF4-FFF2-40B4-BE49-F238E27FC236}">
                <a16:creationId xmlns:a16="http://schemas.microsoft.com/office/drawing/2014/main" id="{C3E0366B-4F29-7446-80D4-FACBE51256F3}"/>
              </a:ext>
            </a:extLst>
          </p:cNvPr>
          <p:cNvSpPr/>
          <p:nvPr/>
        </p:nvSpPr>
        <p:spPr>
          <a:xfrm>
            <a:off x="2974113" y="4694720"/>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81" name="TextBox 80">
            <a:extLst>
              <a:ext uri="{FF2B5EF4-FFF2-40B4-BE49-F238E27FC236}">
                <a16:creationId xmlns:a16="http://schemas.microsoft.com/office/drawing/2014/main" id="{555C3592-7377-D54F-9B3F-95018BC292DA}"/>
              </a:ext>
            </a:extLst>
          </p:cNvPr>
          <p:cNvSpPr txBox="1"/>
          <p:nvPr/>
        </p:nvSpPr>
        <p:spPr>
          <a:xfrm>
            <a:off x="2953773" y="4538227"/>
            <a:ext cx="311541"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ESTIA</a:t>
            </a:r>
          </a:p>
        </p:txBody>
      </p:sp>
      <p:sp>
        <p:nvSpPr>
          <p:cNvPr id="82" name="Rectangle 81">
            <a:extLst>
              <a:ext uri="{FF2B5EF4-FFF2-40B4-BE49-F238E27FC236}">
                <a16:creationId xmlns:a16="http://schemas.microsoft.com/office/drawing/2014/main" id="{4631D59D-B95B-704B-A0A5-CE121395624D}"/>
              </a:ext>
            </a:extLst>
          </p:cNvPr>
          <p:cNvSpPr/>
          <p:nvPr/>
        </p:nvSpPr>
        <p:spPr>
          <a:xfrm rot="8116881">
            <a:off x="2844970" y="4336137"/>
            <a:ext cx="103421" cy="12928"/>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83" name="Oval 82">
            <a:extLst>
              <a:ext uri="{FF2B5EF4-FFF2-40B4-BE49-F238E27FC236}">
                <a16:creationId xmlns:a16="http://schemas.microsoft.com/office/drawing/2014/main" id="{06F5E04E-05C9-9249-B688-ADDAB5FEE36C}"/>
              </a:ext>
            </a:extLst>
          </p:cNvPr>
          <p:cNvSpPr/>
          <p:nvPr/>
        </p:nvSpPr>
        <p:spPr>
          <a:xfrm>
            <a:off x="2824629" y="4372860"/>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84" name="Oval 83">
            <a:extLst>
              <a:ext uri="{FF2B5EF4-FFF2-40B4-BE49-F238E27FC236}">
                <a16:creationId xmlns:a16="http://schemas.microsoft.com/office/drawing/2014/main" id="{1C34505D-9873-C94D-BAD1-A94BDF124ABD}"/>
              </a:ext>
            </a:extLst>
          </p:cNvPr>
          <p:cNvSpPr/>
          <p:nvPr/>
        </p:nvSpPr>
        <p:spPr>
          <a:xfrm>
            <a:off x="2180938" y="3269363"/>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85" name="Oval 84">
            <a:extLst>
              <a:ext uri="{FF2B5EF4-FFF2-40B4-BE49-F238E27FC236}">
                <a16:creationId xmlns:a16="http://schemas.microsoft.com/office/drawing/2014/main" id="{F9C9C4F4-1D34-2A42-9351-BA9983537415}"/>
              </a:ext>
            </a:extLst>
          </p:cNvPr>
          <p:cNvSpPr/>
          <p:nvPr/>
        </p:nvSpPr>
        <p:spPr>
          <a:xfrm>
            <a:off x="2078325" y="3312689"/>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cxnSp>
        <p:nvCxnSpPr>
          <p:cNvPr id="86" name="Straight Connector 85">
            <a:extLst>
              <a:ext uri="{FF2B5EF4-FFF2-40B4-BE49-F238E27FC236}">
                <a16:creationId xmlns:a16="http://schemas.microsoft.com/office/drawing/2014/main" id="{8B0F7031-D897-4243-8188-FB5B8558B5C1}"/>
              </a:ext>
            </a:extLst>
          </p:cNvPr>
          <p:cNvCxnSpPr/>
          <p:nvPr/>
        </p:nvCxnSpPr>
        <p:spPr>
          <a:xfrm flipH="1" flipV="1">
            <a:off x="2207828" y="3309023"/>
            <a:ext cx="503945" cy="120855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4EE84C31-C032-F343-BEDB-822CA459B16C}"/>
              </a:ext>
            </a:extLst>
          </p:cNvPr>
          <p:cNvSpPr txBox="1"/>
          <p:nvPr/>
        </p:nvSpPr>
        <p:spPr>
          <a:xfrm>
            <a:off x="1870227" y="3130656"/>
            <a:ext cx="433369"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HEIMDAL</a:t>
            </a:r>
          </a:p>
        </p:txBody>
      </p:sp>
      <p:cxnSp>
        <p:nvCxnSpPr>
          <p:cNvPr id="88" name="Straight Connector 87">
            <a:extLst>
              <a:ext uri="{FF2B5EF4-FFF2-40B4-BE49-F238E27FC236}">
                <a16:creationId xmlns:a16="http://schemas.microsoft.com/office/drawing/2014/main" id="{DBCA7B03-BF0C-BC4D-8065-3161123D8F70}"/>
              </a:ext>
            </a:extLst>
          </p:cNvPr>
          <p:cNvCxnSpPr/>
          <p:nvPr/>
        </p:nvCxnSpPr>
        <p:spPr>
          <a:xfrm flipV="1">
            <a:off x="2714812" y="4106019"/>
            <a:ext cx="68426" cy="41156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89" name="Oval 88">
            <a:extLst>
              <a:ext uri="{FF2B5EF4-FFF2-40B4-BE49-F238E27FC236}">
                <a16:creationId xmlns:a16="http://schemas.microsoft.com/office/drawing/2014/main" id="{F1C356A3-3205-EF49-8091-09173F6613C5}"/>
              </a:ext>
            </a:extLst>
          </p:cNvPr>
          <p:cNvSpPr>
            <a:spLocks noChangeAspect="1"/>
          </p:cNvSpPr>
          <p:nvPr/>
        </p:nvSpPr>
        <p:spPr>
          <a:xfrm>
            <a:off x="2754491" y="4045512"/>
            <a:ext cx="64638" cy="64638"/>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90" name="TextBox 89">
            <a:extLst>
              <a:ext uri="{FF2B5EF4-FFF2-40B4-BE49-F238E27FC236}">
                <a16:creationId xmlns:a16="http://schemas.microsoft.com/office/drawing/2014/main" id="{6B95BABB-40CA-DE41-9865-3C5A80806740}"/>
              </a:ext>
            </a:extLst>
          </p:cNvPr>
          <p:cNvSpPr txBox="1"/>
          <p:nvPr/>
        </p:nvSpPr>
        <p:spPr>
          <a:xfrm>
            <a:off x="2770937" y="4182087"/>
            <a:ext cx="281084"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LOKI</a:t>
            </a:r>
          </a:p>
        </p:txBody>
      </p:sp>
      <p:sp>
        <p:nvSpPr>
          <p:cNvPr id="91" name="TextBox 90">
            <a:extLst>
              <a:ext uri="{FF2B5EF4-FFF2-40B4-BE49-F238E27FC236}">
                <a16:creationId xmlns:a16="http://schemas.microsoft.com/office/drawing/2014/main" id="{8149EB0D-735D-764D-84EA-AB8FEA1B76F6}"/>
              </a:ext>
            </a:extLst>
          </p:cNvPr>
          <p:cNvSpPr txBox="1"/>
          <p:nvPr/>
        </p:nvSpPr>
        <p:spPr>
          <a:xfrm>
            <a:off x="2910108" y="4191559"/>
            <a:ext cx="316350"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FREIA</a:t>
            </a:r>
          </a:p>
        </p:txBody>
      </p:sp>
      <p:sp>
        <p:nvSpPr>
          <p:cNvPr id="92" name="TextBox 91">
            <a:extLst>
              <a:ext uri="{FF2B5EF4-FFF2-40B4-BE49-F238E27FC236}">
                <a16:creationId xmlns:a16="http://schemas.microsoft.com/office/drawing/2014/main" id="{D3B2369D-97F9-2A49-A713-D37BBC16E4E2}"/>
              </a:ext>
            </a:extLst>
          </p:cNvPr>
          <p:cNvSpPr txBox="1"/>
          <p:nvPr/>
        </p:nvSpPr>
        <p:spPr>
          <a:xfrm>
            <a:off x="2721481" y="3960194"/>
            <a:ext cx="398103"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WA-NSE</a:t>
            </a:r>
          </a:p>
        </p:txBody>
      </p:sp>
      <p:cxnSp>
        <p:nvCxnSpPr>
          <p:cNvPr id="93" name="Straight Connector 92">
            <a:extLst>
              <a:ext uri="{FF2B5EF4-FFF2-40B4-BE49-F238E27FC236}">
                <a16:creationId xmlns:a16="http://schemas.microsoft.com/office/drawing/2014/main" id="{097DDDD8-37B6-EF42-BA02-2C89979DB219}"/>
              </a:ext>
            </a:extLst>
          </p:cNvPr>
          <p:cNvCxnSpPr>
            <a:cxnSpLocks/>
          </p:cNvCxnSpPr>
          <p:nvPr/>
        </p:nvCxnSpPr>
        <p:spPr>
          <a:xfrm flipH="1" flipV="1">
            <a:off x="2332864" y="4709513"/>
            <a:ext cx="7405" cy="1429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94" name="Oval 93">
            <a:extLst>
              <a:ext uri="{FF2B5EF4-FFF2-40B4-BE49-F238E27FC236}">
                <a16:creationId xmlns:a16="http://schemas.microsoft.com/office/drawing/2014/main" id="{982C6073-62AE-5D4F-A264-91EAE72E8528}"/>
              </a:ext>
            </a:extLst>
          </p:cNvPr>
          <p:cNvSpPr>
            <a:spLocks noChangeAspect="1"/>
          </p:cNvSpPr>
          <p:nvPr/>
        </p:nvSpPr>
        <p:spPr>
          <a:xfrm>
            <a:off x="2333059" y="4722301"/>
            <a:ext cx="25856" cy="25856"/>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95" name="Pie 94">
            <a:extLst>
              <a:ext uri="{FF2B5EF4-FFF2-40B4-BE49-F238E27FC236}">
                <a16:creationId xmlns:a16="http://schemas.microsoft.com/office/drawing/2014/main" id="{E90FD606-DC65-FA4E-84BE-5820E19241E8}"/>
              </a:ext>
            </a:extLst>
          </p:cNvPr>
          <p:cNvSpPr>
            <a:spLocks noChangeAspect="1"/>
          </p:cNvSpPr>
          <p:nvPr/>
        </p:nvSpPr>
        <p:spPr>
          <a:xfrm flipH="1" flipV="1">
            <a:off x="2316710" y="4688100"/>
            <a:ext cx="38783" cy="39065"/>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black"/>
              </a:solidFill>
              <a:latin typeface="Calibri"/>
            </a:endParaRPr>
          </a:p>
        </p:txBody>
      </p:sp>
      <p:sp>
        <p:nvSpPr>
          <p:cNvPr id="96" name="TextBox 95">
            <a:extLst>
              <a:ext uri="{FF2B5EF4-FFF2-40B4-BE49-F238E27FC236}">
                <a16:creationId xmlns:a16="http://schemas.microsoft.com/office/drawing/2014/main" id="{0D3B6207-53B0-4D48-83FF-02A208B83EF5}"/>
              </a:ext>
            </a:extLst>
          </p:cNvPr>
          <p:cNvSpPr txBox="1"/>
          <p:nvPr/>
        </p:nvSpPr>
        <p:spPr>
          <a:xfrm>
            <a:off x="1922310" y="4579264"/>
            <a:ext cx="553595" cy="161544"/>
          </a:xfrm>
          <a:prstGeom prst="rect">
            <a:avLst/>
          </a:prstGeom>
          <a:noFill/>
        </p:spPr>
        <p:txBody>
          <a:bodyPr wrap="none" lIns="68539" tIns="34271" rIns="68539" bIns="34271" rtlCol="0">
            <a:spAutoFit/>
          </a:bodyPr>
          <a:lstStyle/>
          <a:p>
            <a:pPr defTabSz="342694"/>
            <a:r>
              <a:rPr lang="en-US" sz="600">
                <a:solidFill>
                  <a:prstClr val="black"/>
                </a:solidFill>
                <a:latin typeface="Calibri"/>
              </a:rPr>
              <a:t>Mono-farm 1</a:t>
            </a:r>
            <a:endParaRPr lang="en-US" sz="600" dirty="0">
              <a:solidFill>
                <a:prstClr val="black"/>
              </a:solidFill>
              <a:latin typeface="Calibri"/>
            </a:endParaRPr>
          </a:p>
        </p:txBody>
      </p:sp>
      <p:sp>
        <p:nvSpPr>
          <p:cNvPr id="97" name="Pie 96">
            <a:extLst>
              <a:ext uri="{FF2B5EF4-FFF2-40B4-BE49-F238E27FC236}">
                <a16:creationId xmlns:a16="http://schemas.microsoft.com/office/drawing/2014/main" id="{D772FC83-EEDA-CC4C-A92C-23B6B5C8FA84}"/>
              </a:ext>
            </a:extLst>
          </p:cNvPr>
          <p:cNvSpPr>
            <a:spLocks noChangeAspect="1"/>
          </p:cNvSpPr>
          <p:nvPr/>
        </p:nvSpPr>
        <p:spPr>
          <a:xfrm rot="11278370">
            <a:off x="2684652" y="4743641"/>
            <a:ext cx="64451" cy="64920"/>
          </a:xfrm>
          <a:prstGeom prst="pie">
            <a:avLst>
              <a:gd name="adj1" fmla="val 14556363"/>
              <a:gd name="adj2" fmla="val 3226294"/>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black"/>
              </a:solidFill>
              <a:latin typeface="Calibri"/>
            </a:endParaRPr>
          </a:p>
        </p:txBody>
      </p:sp>
      <p:sp>
        <p:nvSpPr>
          <p:cNvPr id="98" name="TextBox 97">
            <a:extLst>
              <a:ext uri="{FF2B5EF4-FFF2-40B4-BE49-F238E27FC236}">
                <a16:creationId xmlns:a16="http://schemas.microsoft.com/office/drawing/2014/main" id="{3C7D2DB4-1525-AF4D-96BB-5984D2518F98}"/>
              </a:ext>
            </a:extLst>
          </p:cNvPr>
          <p:cNvSpPr txBox="1"/>
          <p:nvPr/>
        </p:nvSpPr>
        <p:spPr>
          <a:xfrm>
            <a:off x="2605153" y="4779879"/>
            <a:ext cx="274672"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VOR</a:t>
            </a:r>
          </a:p>
        </p:txBody>
      </p:sp>
      <p:sp>
        <p:nvSpPr>
          <p:cNvPr id="99" name="Rectangle 98">
            <a:extLst>
              <a:ext uri="{FF2B5EF4-FFF2-40B4-BE49-F238E27FC236}">
                <a16:creationId xmlns:a16="http://schemas.microsoft.com/office/drawing/2014/main" id="{1DD7AD06-CD8D-E642-8126-0CEAA44FC340}"/>
              </a:ext>
            </a:extLst>
          </p:cNvPr>
          <p:cNvSpPr/>
          <p:nvPr/>
        </p:nvSpPr>
        <p:spPr>
          <a:xfrm rot="17650684">
            <a:off x="2747834" y="4346953"/>
            <a:ext cx="64638" cy="26237"/>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cxnSp>
        <p:nvCxnSpPr>
          <p:cNvPr id="100" name="Straight Connector 99">
            <a:extLst>
              <a:ext uri="{FF2B5EF4-FFF2-40B4-BE49-F238E27FC236}">
                <a16:creationId xmlns:a16="http://schemas.microsoft.com/office/drawing/2014/main" id="{1F1D3950-7048-9D4B-BE1F-05FFA71AFE3A}"/>
              </a:ext>
            </a:extLst>
          </p:cNvPr>
          <p:cNvCxnSpPr/>
          <p:nvPr/>
        </p:nvCxnSpPr>
        <p:spPr>
          <a:xfrm flipV="1">
            <a:off x="2717852" y="4389553"/>
            <a:ext cx="49064" cy="126503"/>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76C4AE1-1541-784B-8BF3-79853901EE8A}"/>
              </a:ext>
            </a:extLst>
          </p:cNvPr>
          <p:cNvCxnSpPr>
            <a:cxnSpLocks/>
          </p:cNvCxnSpPr>
          <p:nvPr/>
        </p:nvCxnSpPr>
        <p:spPr>
          <a:xfrm>
            <a:off x="2712910" y="4516438"/>
            <a:ext cx="192359" cy="42049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02" name="Oval 101">
            <a:extLst>
              <a:ext uri="{FF2B5EF4-FFF2-40B4-BE49-F238E27FC236}">
                <a16:creationId xmlns:a16="http://schemas.microsoft.com/office/drawing/2014/main" id="{DD4A7B90-7AE1-014F-A749-E638DC432DA4}"/>
              </a:ext>
            </a:extLst>
          </p:cNvPr>
          <p:cNvSpPr>
            <a:spLocks noChangeAspect="1"/>
          </p:cNvSpPr>
          <p:nvPr/>
        </p:nvSpPr>
        <p:spPr>
          <a:xfrm>
            <a:off x="2892714" y="4929545"/>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03" name="TextBox 102">
            <a:extLst>
              <a:ext uri="{FF2B5EF4-FFF2-40B4-BE49-F238E27FC236}">
                <a16:creationId xmlns:a16="http://schemas.microsoft.com/office/drawing/2014/main" id="{FDDF3D0E-9EA5-614B-A979-1EE54E98B4C2}"/>
              </a:ext>
            </a:extLst>
          </p:cNvPr>
          <p:cNvSpPr txBox="1"/>
          <p:nvPr/>
        </p:nvSpPr>
        <p:spPr>
          <a:xfrm>
            <a:off x="2886442" y="4856592"/>
            <a:ext cx="338793"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VESPA</a:t>
            </a:r>
          </a:p>
        </p:txBody>
      </p:sp>
      <p:sp>
        <p:nvSpPr>
          <p:cNvPr id="104" name="TextBox 103">
            <a:extLst>
              <a:ext uri="{FF2B5EF4-FFF2-40B4-BE49-F238E27FC236}">
                <a16:creationId xmlns:a16="http://schemas.microsoft.com/office/drawing/2014/main" id="{BCF30E54-245B-6545-87E7-56FFB354A407}"/>
              </a:ext>
            </a:extLst>
          </p:cNvPr>
          <p:cNvSpPr txBox="1"/>
          <p:nvPr/>
        </p:nvSpPr>
        <p:spPr>
          <a:xfrm>
            <a:off x="1716788" y="3266469"/>
            <a:ext cx="358029"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MAGIC</a:t>
            </a:r>
          </a:p>
        </p:txBody>
      </p:sp>
      <p:sp>
        <p:nvSpPr>
          <p:cNvPr id="105" name="TextBox 104">
            <a:extLst>
              <a:ext uri="{FF2B5EF4-FFF2-40B4-BE49-F238E27FC236}">
                <a16:creationId xmlns:a16="http://schemas.microsoft.com/office/drawing/2014/main" id="{894D6CCE-E350-2E49-A413-F75ACF521DA7}"/>
              </a:ext>
            </a:extLst>
          </p:cNvPr>
          <p:cNvSpPr txBox="1"/>
          <p:nvPr/>
        </p:nvSpPr>
        <p:spPr>
          <a:xfrm>
            <a:off x="1505844" y="3404171"/>
            <a:ext cx="399707"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BIFROST</a:t>
            </a:r>
          </a:p>
        </p:txBody>
      </p:sp>
      <p:sp>
        <p:nvSpPr>
          <p:cNvPr id="106" name="TextBox 105">
            <a:extLst>
              <a:ext uri="{FF2B5EF4-FFF2-40B4-BE49-F238E27FC236}">
                <a16:creationId xmlns:a16="http://schemas.microsoft.com/office/drawing/2014/main" id="{7617F641-8F1E-324A-A12C-FDA271FD53A5}"/>
              </a:ext>
            </a:extLst>
          </p:cNvPr>
          <p:cNvSpPr txBox="1"/>
          <p:nvPr/>
        </p:nvSpPr>
        <p:spPr>
          <a:xfrm>
            <a:off x="1392726" y="3589897"/>
            <a:ext cx="295511"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BEER</a:t>
            </a:r>
          </a:p>
        </p:txBody>
      </p:sp>
      <p:sp>
        <p:nvSpPr>
          <p:cNvPr id="107" name="TextBox 106">
            <a:extLst>
              <a:ext uri="{FF2B5EF4-FFF2-40B4-BE49-F238E27FC236}">
                <a16:creationId xmlns:a16="http://schemas.microsoft.com/office/drawing/2014/main" id="{C7D1C48B-C425-BC46-913A-1F5C47121C18}"/>
              </a:ext>
            </a:extLst>
          </p:cNvPr>
          <p:cNvSpPr txBox="1"/>
          <p:nvPr/>
        </p:nvSpPr>
        <p:spPr>
          <a:xfrm>
            <a:off x="1562247" y="3338876"/>
            <a:ext cx="455811"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MIRACLES</a:t>
            </a:r>
          </a:p>
        </p:txBody>
      </p:sp>
      <p:sp>
        <p:nvSpPr>
          <p:cNvPr id="108" name="TextBox 107">
            <a:extLst>
              <a:ext uri="{FF2B5EF4-FFF2-40B4-BE49-F238E27FC236}">
                <a16:creationId xmlns:a16="http://schemas.microsoft.com/office/drawing/2014/main" id="{7D0E3750-C214-144C-93F3-FC09087506F4}"/>
              </a:ext>
            </a:extLst>
          </p:cNvPr>
          <p:cNvSpPr txBox="1"/>
          <p:nvPr/>
        </p:nvSpPr>
        <p:spPr>
          <a:xfrm>
            <a:off x="1437383" y="3499488"/>
            <a:ext cx="358029"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C-SPEC</a:t>
            </a:r>
          </a:p>
        </p:txBody>
      </p:sp>
      <p:sp>
        <p:nvSpPr>
          <p:cNvPr id="109" name="TextBox 108">
            <a:extLst>
              <a:ext uri="{FF2B5EF4-FFF2-40B4-BE49-F238E27FC236}">
                <a16:creationId xmlns:a16="http://schemas.microsoft.com/office/drawing/2014/main" id="{C4356E23-EBB4-2F4B-BA55-760937282EFF}"/>
              </a:ext>
            </a:extLst>
          </p:cNvPr>
          <p:cNvSpPr txBox="1"/>
          <p:nvPr/>
        </p:nvSpPr>
        <p:spPr>
          <a:xfrm>
            <a:off x="1324369" y="3695307"/>
            <a:ext cx="293908"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NMX</a:t>
            </a:r>
          </a:p>
        </p:txBody>
      </p:sp>
      <p:sp>
        <p:nvSpPr>
          <p:cNvPr id="110" name="Rectangle 109">
            <a:extLst>
              <a:ext uri="{FF2B5EF4-FFF2-40B4-BE49-F238E27FC236}">
                <a16:creationId xmlns:a16="http://schemas.microsoft.com/office/drawing/2014/main" id="{B12A298A-C0B2-6249-B623-7F7CAB85BAF4}"/>
              </a:ext>
            </a:extLst>
          </p:cNvPr>
          <p:cNvSpPr/>
          <p:nvPr/>
        </p:nvSpPr>
        <p:spPr>
          <a:xfrm rot="8788221">
            <a:off x="2241609" y="4788925"/>
            <a:ext cx="133275" cy="25322"/>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11" name="TextBox 110">
            <a:extLst>
              <a:ext uri="{FF2B5EF4-FFF2-40B4-BE49-F238E27FC236}">
                <a16:creationId xmlns:a16="http://schemas.microsoft.com/office/drawing/2014/main" id="{58CA1DF5-A474-2C48-8CBF-E48B18C81D1F}"/>
              </a:ext>
            </a:extLst>
          </p:cNvPr>
          <p:cNvSpPr txBox="1"/>
          <p:nvPr/>
        </p:nvSpPr>
        <p:spPr>
          <a:xfrm>
            <a:off x="2049089" y="4699507"/>
            <a:ext cx="306732"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ODIN</a:t>
            </a:r>
          </a:p>
        </p:txBody>
      </p:sp>
      <p:sp>
        <p:nvSpPr>
          <p:cNvPr id="112" name="TextBox 111">
            <a:extLst>
              <a:ext uri="{FF2B5EF4-FFF2-40B4-BE49-F238E27FC236}">
                <a16:creationId xmlns:a16="http://schemas.microsoft.com/office/drawing/2014/main" id="{514217FC-DEEC-4147-B0A6-66D077B4DDA8}"/>
              </a:ext>
            </a:extLst>
          </p:cNvPr>
          <p:cNvSpPr txBox="1"/>
          <p:nvPr/>
        </p:nvSpPr>
        <p:spPr>
          <a:xfrm>
            <a:off x="1966877" y="4801016"/>
            <a:ext cx="375661"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DREAM</a:t>
            </a:r>
          </a:p>
        </p:txBody>
      </p:sp>
      <p:sp>
        <p:nvSpPr>
          <p:cNvPr id="113" name="Oval 112">
            <a:extLst>
              <a:ext uri="{FF2B5EF4-FFF2-40B4-BE49-F238E27FC236}">
                <a16:creationId xmlns:a16="http://schemas.microsoft.com/office/drawing/2014/main" id="{5EECB3FB-FA0A-D34B-9448-10A0291E89DE}"/>
              </a:ext>
            </a:extLst>
          </p:cNvPr>
          <p:cNvSpPr/>
          <p:nvPr/>
        </p:nvSpPr>
        <p:spPr>
          <a:xfrm>
            <a:off x="2232102" y="4922842"/>
            <a:ext cx="38783" cy="38783"/>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cxnSp>
        <p:nvCxnSpPr>
          <p:cNvPr id="114" name="Straight Connector 113">
            <a:extLst>
              <a:ext uri="{FF2B5EF4-FFF2-40B4-BE49-F238E27FC236}">
                <a16:creationId xmlns:a16="http://schemas.microsoft.com/office/drawing/2014/main" id="{EB0868DD-6735-144E-99E4-E34DFD0049AA}"/>
              </a:ext>
            </a:extLst>
          </p:cNvPr>
          <p:cNvCxnSpPr/>
          <p:nvPr/>
        </p:nvCxnSpPr>
        <p:spPr>
          <a:xfrm flipH="1">
            <a:off x="2363795" y="4518013"/>
            <a:ext cx="353405" cy="24676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3AC069B0-101D-8F44-AC12-481BEC7E8C0B}"/>
              </a:ext>
            </a:extLst>
          </p:cNvPr>
          <p:cNvCxnSpPr>
            <a:cxnSpLocks noChangeAspect="1"/>
          </p:cNvCxnSpPr>
          <p:nvPr/>
        </p:nvCxnSpPr>
        <p:spPr>
          <a:xfrm flipH="1">
            <a:off x="2270657" y="4517577"/>
            <a:ext cx="442647" cy="40632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C6CB898F-3910-DF4A-B5CE-B64051C6F7C6}"/>
              </a:ext>
            </a:extLst>
          </p:cNvPr>
          <p:cNvCxnSpPr>
            <a:cxnSpLocks/>
          </p:cNvCxnSpPr>
          <p:nvPr/>
        </p:nvCxnSpPr>
        <p:spPr>
          <a:xfrm flipH="1">
            <a:off x="2360606" y="4515298"/>
            <a:ext cx="351165" cy="21092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4DFF61FA-71B1-1347-BA30-2F7AE2DB9857}"/>
              </a:ext>
            </a:extLst>
          </p:cNvPr>
          <p:cNvCxnSpPr>
            <a:cxnSpLocks/>
          </p:cNvCxnSpPr>
          <p:nvPr/>
        </p:nvCxnSpPr>
        <p:spPr>
          <a:xfrm flipH="1">
            <a:off x="2439275" y="4516438"/>
            <a:ext cx="274776" cy="15962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AC4E1385-45EA-2D43-A3D0-EC39212E0863}"/>
              </a:ext>
            </a:extLst>
          </p:cNvPr>
          <p:cNvCxnSpPr>
            <a:cxnSpLocks/>
          </p:cNvCxnSpPr>
          <p:nvPr/>
        </p:nvCxnSpPr>
        <p:spPr>
          <a:xfrm flipH="1" flipV="1">
            <a:off x="2428635" y="4654786"/>
            <a:ext cx="7405" cy="2585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19" name="Pie 118">
            <a:extLst>
              <a:ext uri="{FF2B5EF4-FFF2-40B4-BE49-F238E27FC236}">
                <a16:creationId xmlns:a16="http://schemas.microsoft.com/office/drawing/2014/main" id="{CDF768C9-9975-F447-A2EB-DC1A7C21E031}"/>
              </a:ext>
            </a:extLst>
          </p:cNvPr>
          <p:cNvSpPr>
            <a:spLocks noChangeAspect="1"/>
          </p:cNvSpPr>
          <p:nvPr/>
        </p:nvSpPr>
        <p:spPr>
          <a:xfrm flipH="1" flipV="1">
            <a:off x="2411342" y="4629952"/>
            <a:ext cx="38783" cy="39065"/>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black"/>
              </a:solidFill>
              <a:latin typeface="Calibri"/>
            </a:endParaRPr>
          </a:p>
        </p:txBody>
      </p:sp>
      <p:sp>
        <p:nvSpPr>
          <p:cNvPr id="120" name="Oval 119">
            <a:extLst>
              <a:ext uri="{FF2B5EF4-FFF2-40B4-BE49-F238E27FC236}">
                <a16:creationId xmlns:a16="http://schemas.microsoft.com/office/drawing/2014/main" id="{54FB3037-B403-3141-AE01-4DD3FDF68504}"/>
              </a:ext>
            </a:extLst>
          </p:cNvPr>
          <p:cNvSpPr/>
          <p:nvPr/>
        </p:nvSpPr>
        <p:spPr>
          <a:xfrm>
            <a:off x="2310174" y="4986365"/>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21" name="TextBox 120">
            <a:extLst>
              <a:ext uri="{FF2B5EF4-FFF2-40B4-BE49-F238E27FC236}">
                <a16:creationId xmlns:a16="http://schemas.microsoft.com/office/drawing/2014/main" id="{DED4A569-3ED5-BA46-9074-D48CA6CF1A4A}"/>
              </a:ext>
            </a:extLst>
          </p:cNvPr>
          <p:cNvSpPr txBox="1"/>
          <p:nvPr/>
        </p:nvSpPr>
        <p:spPr>
          <a:xfrm>
            <a:off x="1930079" y="4930730"/>
            <a:ext cx="451003"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ESPRESSO</a:t>
            </a:r>
          </a:p>
        </p:txBody>
      </p:sp>
      <p:cxnSp>
        <p:nvCxnSpPr>
          <p:cNvPr id="122" name="Straight Connector 121">
            <a:extLst>
              <a:ext uri="{FF2B5EF4-FFF2-40B4-BE49-F238E27FC236}">
                <a16:creationId xmlns:a16="http://schemas.microsoft.com/office/drawing/2014/main" id="{65B7148C-68C3-8942-A14C-72931D45B8E5}"/>
              </a:ext>
            </a:extLst>
          </p:cNvPr>
          <p:cNvCxnSpPr/>
          <p:nvPr/>
        </p:nvCxnSpPr>
        <p:spPr>
          <a:xfrm flipH="1">
            <a:off x="2343279" y="4516436"/>
            <a:ext cx="369634" cy="47560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23" name="Oval 122">
            <a:extLst>
              <a:ext uri="{FF2B5EF4-FFF2-40B4-BE49-F238E27FC236}">
                <a16:creationId xmlns:a16="http://schemas.microsoft.com/office/drawing/2014/main" id="{59AFE20F-044D-C24F-A086-8B894CD3E171}"/>
              </a:ext>
            </a:extLst>
          </p:cNvPr>
          <p:cNvSpPr/>
          <p:nvPr/>
        </p:nvSpPr>
        <p:spPr>
          <a:xfrm rot="16200000">
            <a:off x="2575588" y="4330593"/>
            <a:ext cx="279716" cy="2736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white"/>
              </a:solidFill>
              <a:latin typeface="Calibri"/>
            </a:endParaRPr>
          </a:p>
        </p:txBody>
      </p:sp>
      <p:sp>
        <p:nvSpPr>
          <p:cNvPr id="124" name="Rectangle 123">
            <a:extLst>
              <a:ext uri="{FF2B5EF4-FFF2-40B4-BE49-F238E27FC236}">
                <a16:creationId xmlns:a16="http://schemas.microsoft.com/office/drawing/2014/main" id="{7495A580-A591-CF43-BBF7-C92F0DC1D522}"/>
              </a:ext>
            </a:extLst>
          </p:cNvPr>
          <p:cNvSpPr/>
          <p:nvPr/>
        </p:nvSpPr>
        <p:spPr>
          <a:xfrm rot="16200000">
            <a:off x="1594943" y="3216177"/>
            <a:ext cx="2241000" cy="31416"/>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white"/>
              </a:solidFill>
              <a:latin typeface="Calibri"/>
            </a:endParaRPr>
          </a:p>
        </p:txBody>
      </p:sp>
      <p:sp>
        <p:nvSpPr>
          <p:cNvPr id="125" name="TextBox 124">
            <a:extLst>
              <a:ext uri="{FF2B5EF4-FFF2-40B4-BE49-F238E27FC236}">
                <a16:creationId xmlns:a16="http://schemas.microsoft.com/office/drawing/2014/main" id="{814B0447-6E02-0C4D-A2B2-0AA4B2F721DA}"/>
              </a:ext>
            </a:extLst>
          </p:cNvPr>
          <p:cNvSpPr txBox="1"/>
          <p:nvPr/>
        </p:nvSpPr>
        <p:spPr>
          <a:xfrm>
            <a:off x="2715718" y="4128163"/>
            <a:ext cx="372455"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Sleipnir</a:t>
            </a:r>
          </a:p>
        </p:txBody>
      </p:sp>
      <p:sp>
        <p:nvSpPr>
          <p:cNvPr id="126" name="TextBox 125">
            <a:extLst>
              <a:ext uri="{FF2B5EF4-FFF2-40B4-BE49-F238E27FC236}">
                <a16:creationId xmlns:a16="http://schemas.microsoft.com/office/drawing/2014/main" id="{9F978983-ADD5-CA4C-9C7A-04068A810FB8}"/>
              </a:ext>
            </a:extLst>
          </p:cNvPr>
          <p:cNvSpPr txBox="1"/>
          <p:nvPr/>
        </p:nvSpPr>
        <p:spPr>
          <a:xfrm>
            <a:off x="2696400" y="2332539"/>
            <a:ext cx="346807"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n-</a:t>
            </a:r>
            <a:r>
              <a:rPr lang="en-US" sz="600" dirty="0" err="1">
                <a:solidFill>
                  <a:prstClr val="black"/>
                </a:solidFill>
                <a:latin typeface="Calibri"/>
              </a:rPr>
              <a:t>nbar</a:t>
            </a:r>
            <a:endParaRPr lang="en-US" sz="600" dirty="0">
              <a:solidFill>
                <a:prstClr val="black"/>
              </a:solidFill>
              <a:latin typeface="Calibri"/>
            </a:endParaRPr>
          </a:p>
        </p:txBody>
      </p:sp>
      <p:cxnSp>
        <p:nvCxnSpPr>
          <p:cNvPr id="127" name="Straight Connector 126">
            <a:extLst>
              <a:ext uri="{FF2B5EF4-FFF2-40B4-BE49-F238E27FC236}">
                <a16:creationId xmlns:a16="http://schemas.microsoft.com/office/drawing/2014/main" id="{2828F564-7974-1B4E-993A-EBBF825882BA}"/>
              </a:ext>
            </a:extLst>
          </p:cNvPr>
          <p:cNvCxnSpPr/>
          <p:nvPr/>
        </p:nvCxnSpPr>
        <p:spPr>
          <a:xfrm>
            <a:off x="2711989" y="4517796"/>
            <a:ext cx="73838" cy="26277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28" name="Rectangle 127">
            <a:extLst>
              <a:ext uri="{FF2B5EF4-FFF2-40B4-BE49-F238E27FC236}">
                <a16:creationId xmlns:a16="http://schemas.microsoft.com/office/drawing/2014/main" id="{B7199D10-1E65-BE43-A327-68CBB269CF39}"/>
              </a:ext>
            </a:extLst>
          </p:cNvPr>
          <p:cNvSpPr/>
          <p:nvPr/>
        </p:nvSpPr>
        <p:spPr>
          <a:xfrm rot="4438654">
            <a:off x="2717932" y="4856149"/>
            <a:ext cx="185798" cy="22772"/>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29" name="TextBox 128">
            <a:extLst>
              <a:ext uri="{FF2B5EF4-FFF2-40B4-BE49-F238E27FC236}">
                <a16:creationId xmlns:a16="http://schemas.microsoft.com/office/drawing/2014/main" id="{2BC3DA4C-F9C1-EF41-B683-24A5BE33998F}"/>
              </a:ext>
            </a:extLst>
          </p:cNvPr>
          <p:cNvSpPr txBox="1"/>
          <p:nvPr/>
        </p:nvSpPr>
        <p:spPr>
          <a:xfrm>
            <a:off x="2702768" y="4923905"/>
            <a:ext cx="394897"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GI-SANS</a:t>
            </a:r>
          </a:p>
        </p:txBody>
      </p:sp>
      <p:cxnSp>
        <p:nvCxnSpPr>
          <p:cNvPr id="130" name="Straight Connector 129">
            <a:extLst>
              <a:ext uri="{FF2B5EF4-FFF2-40B4-BE49-F238E27FC236}">
                <a16:creationId xmlns:a16="http://schemas.microsoft.com/office/drawing/2014/main" id="{9ABEEEF1-AC85-F74D-A93D-CA3E4323C0F5}"/>
              </a:ext>
            </a:extLst>
          </p:cNvPr>
          <p:cNvCxnSpPr/>
          <p:nvPr/>
        </p:nvCxnSpPr>
        <p:spPr>
          <a:xfrm flipH="1" flipV="1">
            <a:off x="2333025" y="3252775"/>
            <a:ext cx="380050" cy="126610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8FEFFA2F-8366-8246-AB19-D2FF2485798D}"/>
              </a:ext>
            </a:extLst>
          </p:cNvPr>
          <p:cNvCxnSpPr/>
          <p:nvPr/>
        </p:nvCxnSpPr>
        <p:spPr>
          <a:xfrm flipH="1" flipV="1">
            <a:off x="2482873" y="3204997"/>
            <a:ext cx="230201" cy="1313883"/>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7A5ED60F-ADBC-AA4D-9BD4-ACBF5C78B1A4}"/>
              </a:ext>
            </a:extLst>
          </p:cNvPr>
          <p:cNvSpPr/>
          <p:nvPr/>
        </p:nvSpPr>
        <p:spPr>
          <a:xfrm>
            <a:off x="2308003" y="3220766"/>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33" name="Oval 132">
            <a:extLst>
              <a:ext uri="{FF2B5EF4-FFF2-40B4-BE49-F238E27FC236}">
                <a16:creationId xmlns:a16="http://schemas.microsoft.com/office/drawing/2014/main" id="{A19B9B6F-1573-0D42-A775-BD5DB7E07D2C}"/>
              </a:ext>
            </a:extLst>
          </p:cNvPr>
          <p:cNvSpPr/>
          <p:nvPr/>
        </p:nvSpPr>
        <p:spPr>
          <a:xfrm>
            <a:off x="2460022" y="3179503"/>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34" name="TextBox 133">
            <a:extLst>
              <a:ext uri="{FF2B5EF4-FFF2-40B4-BE49-F238E27FC236}">
                <a16:creationId xmlns:a16="http://schemas.microsoft.com/office/drawing/2014/main" id="{E02FAE70-B787-3E4F-AFCE-B6711F186E04}"/>
              </a:ext>
            </a:extLst>
          </p:cNvPr>
          <p:cNvSpPr txBox="1"/>
          <p:nvPr/>
        </p:nvSpPr>
        <p:spPr>
          <a:xfrm>
            <a:off x="2254762" y="3087937"/>
            <a:ext cx="245818"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W9</a:t>
            </a:r>
          </a:p>
        </p:txBody>
      </p:sp>
      <p:sp>
        <p:nvSpPr>
          <p:cNvPr id="135" name="TextBox 134">
            <a:extLst>
              <a:ext uri="{FF2B5EF4-FFF2-40B4-BE49-F238E27FC236}">
                <a16:creationId xmlns:a16="http://schemas.microsoft.com/office/drawing/2014/main" id="{6B755AD3-28BA-D14A-9341-0888AA0FAE3C}"/>
              </a:ext>
            </a:extLst>
          </p:cNvPr>
          <p:cNvSpPr txBox="1"/>
          <p:nvPr/>
        </p:nvSpPr>
        <p:spPr>
          <a:xfrm>
            <a:off x="2389408" y="3053189"/>
            <a:ext cx="284290"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W10</a:t>
            </a:r>
          </a:p>
        </p:txBody>
      </p:sp>
      <p:cxnSp>
        <p:nvCxnSpPr>
          <p:cNvPr id="136" name="Straight Connector 135">
            <a:extLst>
              <a:ext uri="{FF2B5EF4-FFF2-40B4-BE49-F238E27FC236}">
                <a16:creationId xmlns:a16="http://schemas.microsoft.com/office/drawing/2014/main" id="{E710CF00-F641-7A4E-838B-B1F8A6EE3687}"/>
              </a:ext>
            </a:extLst>
          </p:cNvPr>
          <p:cNvCxnSpPr>
            <a:cxnSpLocks noChangeAspect="1"/>
          </p:cNvCxnSpPr>
          <p:nvPr/>
        </p:nvCxnSpPr>
        <p:spPr>
          <a:xfrm flipV="1">
            <a:off x="2158803" y="4497564"/>
            <a:ext cx="550522" cy="94500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37" name="Oval 136">
            <a:extLst>
              <a:ext uri="{FF2B5EF4-FFF2-40B4-BE49-F238E27FC236}">
                <a16:creationId xmlns:a16="http://schemas.microsoft.com/office/drawing/2014/main" id="{0649BBA0-45AF-E345-BD5D-83AE17E562E4}"/>
              </a:ext>
            </a:extLst>
          </p:cNvPr>
          <p:cNvSpPr/>
          <p:nvPr/>
        </p:nvSpPr>
        <p:spPr>
          <a:xfrm>
            <a:off x="2129866" y="5455129"/>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38" name="TextBox 137">
            <a:extLst>
              <a:ext uri="{FF2B5EF4-FFF2-40B4-BE49-F238E27FC236}">
                <a16:creationId xmlns:a16="http://schemas.microsoft.com/office/drawing/2014/main" id="{74505207-2DD9-1B4E-A224-11304DF06B43}"/>
              </a:ext>
            </a:extLst>
          </p:cNvPr>
          <p:cNvSpPr txBox="1"/>
          <p:nvPr/>
        </p:nvSpPr>
        <p:spPr>
          <a:xfrm>
            <a:off x="2030654" y="5322131"/>
            <a:ext cx="212155"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S5</a:t>
            </a:r>
          </a:p>
        </p:txBody>
      </p:sp>
      <p:cxnSp>
        <p:nvCxnSpPr>
          <p:cNvPr id="139" name="Straight Connector 138">
            <a:extLst>
              <a:ext uri="{FF2B5EF4-FFF2-40B4-BE49-F238E27FC236}">
                <a16:creationId xmlns:a16="http://schemas.microsoft.com/office/drawing/2014/main" id="{3414AE49-402F-4248-8F0E-5B430DEE1A6E}"/>
              </a:ext>
            </a:extLst>
          </p:cNvPr>
          <p:cNvCxnSpPr/>
          <p:nvPr/>
        </p:nvCxnSpPr>
        <p:spPr>
          <a:xfrm flipV="1">
            <a:off x="2113682" y="4516709"/>
            <a:ext cx="599392" cy="122918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7B09B11B-2AF4-294E-9E5D-EA84FDADD7E1}"/>
              </a:ext>
            </a:extLst>
          </p:cNvPr>
          <p:cNvCxnSpPr/>
          <p:nvPr/>
        </p:nvCxnSpPr>
        <p:spPr>
          <a:xfrm flipV="1">
            <a:off x="2200551" y="4516710"/>
            <a:ext cx="512524" cy="126610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F753AA71-D886-4F49-96EA-4151B7B7B6D7}"/>
              </a:ext>
            </a:extLst>
          </p:cNvPr>
          <p:cNvCxnSpPr/>
          <p:nvPr/>
        </p:nvCxnSpPr>
        <p:spPr>
          <a:xfrm flipV="1">
            <a:off x="2306963" y="4516708"/>
            <a:ext cx="403938" cy="130519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2A0931DC-656B-1640-9BB9-07732568691E}"/>
              </a:ext>
            </a:extLst>
          </p:cNvPr>
          <p:cNvCxnSpPr/>
          <p:nvPr/>
        </p:nvCxnSpPr>
        <p:spPr>
          <a:xfrm flipV="1">
            <a:off x="2417722" y="4518880"/>
            <a:ext cx="295352" cy="132908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391E1798-AA45-F944-A80A-3C6118B079BD}"/>
              </a:ext>
            </a:extLst>
          </p:cNvPr>
          <p:cNvCxnSpPr/>
          <p:nvPr/>
        </p:nvCxnSpPr>
        <p:spPr>
          <a:xfrm flipV="1">
            <a:off x="2518504" y="4518880"/>
            <a:ext cx="192398" cy="138146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44" name="Oval 143">
            <a:extLst>
              <a:ext uri="{FF2B5EF4-FFF2-40B4-BE49-F238E27FC236}">
                <a16:creationId xmlns:a16="http://schemas.microsoft.com/office/drawing/2014/main" id="{9F0A96E0-C778-F947-84DF-3FBBFD4BB17C}"/>
              </a:ext>
            </a:extLst>
          </p:cNvPr>
          <p:cNvSpPr/>
          <p:nvPr/>
        </p:nvSpPr>
        <p:spPr>
          <a:xfrm>
            <a:off x="2095175" y="5729089"/>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45" name="Oval 144">
            <a:extLst>
              <a:ext uri="{FF2B5EF4-FFF2-40B4-BE49-F238E27FC236}">
                <a16:creationId xmlns:a16="http://schemas.microsoft.com/office/drawing/2014/main" id="{3E13BE48-3604-7F4F-A255-8EF9859A5517}"/>
              </a:ext>
            </a:extLst>
          </p:cNvPr>
          <p:cNvSpPr/>
          <p:nvPr/>
        </p:nvSpPr>
        <p:spPr>
          <a:xfrm>
            <a:off x="2179872" y="5768180"/>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46" name="Oval 145">
            <a:extLst>
              <a:ext uri="{FF2B5EF4-FFF2-40B4-BE49-F238E27FC236}">
                <a16:creationId xmlns:a16="http://schemas.microsoft.com/office/drawing/2014/main" id="{9BFEC2F6-5E49-2A42-A597-F5888DCABA08}"/>
              </a:ext>
            </a:extLst>
          </p:cNvPr>
          <p:cNvSpPr/>
          <p:nvPr/>
        </p:nvSpPr>
        <p:spPr>
          <a:xfrm>
            <a:off x="2281942" y="5807271"/>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47" name="Oval 146">
            <a:extLst>
              <a:ext uri="{FF2B5EF4-FFF2-40B4-BE49-F238E27FC236}">
                <a16:creationId xmlns:a16="http://schemas.microsoft.com/office/drawing/2014/main" id="{82554600-79D8-284D-96D5-EDBEEE35B3D6}"/>
              </a:ext>
            </a:extLst>
          </p:cNvPr>
          <p:cNvSpPr/>
          <p:nvPr/>
        </p:nvSpPr>
        <p:spPr>
          <a:xfrm>
            <a:off x="2392699" y="5837674"/>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48" name="Oval 147">
            <a:extLst>
              <a:ext uri="{FF2B5EF4-FFF2-40B4-BE49-F238E27FC236}">
                <a16:creationId xmlns:a16="http://schemas.microsoft.com/office/drawing/2014/main" id="{36DCFE7D-E86C-764E-A93C-F9CAB610628C}"/>
              </a:ext>
            </a:extLst>
          </p:cNvPr>
          <p:cNvSpPr/>
          <p:nvPr/>
        </p:nvSpPr>
        <p:spPr>
          <a:xfrm>
            <a:off x="2499113" y="5861563"/>
            <a:ext cx="38783" cy="38783"/>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49" name="TextBox 148">
            <a:extLst>
              <a:ext uri="{FF2B5EF4-FFF2-40B4-BE49-F238E27FC236}">
                <a16:creationId xmlns:a16="http://schemas.microsoft.com/office/drawing/2014/main" id="{F271D1FD-FED3-6342-8A72-6014B81D4AB2}"/>
              </a:ext>
            </a:extLst>
          </p:cNvPr>
          <p:cNvSpPr txBox="1"/>
          <p:nvPr/>
        </p:nvSpPr>
        <p:spPr>
          <a:xfrm>
            <a:off x="2041746" y="5721714"/>
            <a:ext cx="212155"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S6</a:t>
            </a:r>
          </a:p>
        </p:txBody>
      </p:sp>
      <p:sp>
        <p:nvSpPr>
          <p:cNvPr id="150" name="TextBox 149">
            <a:extLst>
              <a:ext uri="{FF2B5EF4-FFF2-40B4-BE49-F238E27FC236}">
                <a16:creationId xmlns:a16="http://schemas.microsoft.com/office/drawing/2014/main" id="{FBDE3A77-56F9-C143-9E49-B32726C32310}"/>
              </a:ext>
            </a:extLst>
          </p:cNvPr>
          <p:cNvSpPr txBox="1"/>
          <p:nvPr/>
        </p:nvSpPr>
        <p:spPr>
          <a:xfrm>
            <a:off x="2119927" y="5761642"/>
            <a:ext cx="212155"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S7</a:t>
            </a:r>
          </a:p>
        </p:txBody>
      </p:sp>
      <p:sp>
        <p:nvSpPr>
          <p:cNvPr id="151" name="TextBox 150">
            <a:extLst>
              <a:ext uri="{FF2B5EF4-FFF2-40B4-BE49-F238E27FC236}">
                <a16:creationId xmlns:a16="http://schemas.microsoft.com/office/drawing/2014/main" id="{BF7E2689-AD9E-CA40-B5A5-12DD8BDD1B9E}"/>
              </a:ext>
            </a:extLst>
          </p:cNvPr>
          <p:cNvSpPr txBox="1"/>
          <p:nvPr/>
        </p:nvSpPr>
        <p:spPr>
          <a:xfrm>
            <a:off x="2234323" y="5805077"/>
            <a:ext cx="212155"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S8</a:t>
            </a:r>
          </a:p>
        </p:txBody>
      </p:sp>
      <p:sp>
        <p:nvSpPr>
          <p:cNvPr id="152" name="TextBox 151">
            <a:extLst>
              <a:ext uri="{FF2B5EF4-FFF2-40B4-BE49-F238E27FC236}">
                <a16:creationId xmlns:a16="http://schemas.microsoft.com/office/drawing/2014/main" id="{337C95AD-CBE0-774A-9D31-3B496E0D8351}"/>
              </a:ext>
            </a:extLst>
          </p:cNvPr>
          <p:cNvSpPr txBox="1"/>
          <p:nvPr/>
        </p:nvSpPr>
        <p:spPr>
          <a:xfrm>
            <a:off x="2336394" y="5833309"/>
            <a:ext cx="212155"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S9</a:t>
            </a:r>
          </a:p>
        </p:txBody>
      </p:sp>
      <p:sp>
        <p:nvSpPr>
          <p:cNvPr id="153" name="TextBox 152">
            <a:extLst>
              <a:ext uri="{FF2B5EF4-FFF2-40B4-BE49-F238E27FC236}">
                <a16:creationId xmlns:a16="http://schemas.microsoft.com/office/drawing/2014/main" id="{395365EC-3C06-6F4C-A90C-C3753E622C0B}"/>
              </a:ext>
            </a:extLst>
          </p:cNvPr>
          <p:cNvSpPr txBox="1"/>
          <p:nvPr/>
        </p:nvSpPr>
        <p:spPr>
          <a:xfrm>
            <a:off x="2513007" y="5809439"/>
            <a:ext cx="250627"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S10</a:t>
            </a:r>
          </a:p>
        </p:txBody>
      </p:sp>
      <p:cxnSp>
        <p:nvCxnSpPr>
          <p:cNvPr id="154" name="Straight Connector 153">
            <a:extLst>
              <a:ext uri="{FF2B5EF4-FFF2-40B4-BE49-F238E27FC236}">
                <a16:creationId xmlns:a16="http://schemas.microsoft.com/office/drawing/2014/main" id="{F8294436-743F-5C4C-91D2-BB19F8DB00CB}"/>
              </a:ext>
            </a:extLst>
          </p:cNvPr>
          <p:cNvCxnSpPr>
            <a:cxnSpLocks/>
          </p:cNvCxnSpPr>
          <p:nvPr/>
        </p:nvCxnSpPr>
        <p:spPr>
          <a:xfrm flipH="1">
            <a:off x="2297670" y="4295857"/>
            <a:ext cx="7405" cy="1429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55" name="Oval 154">
            <a:extLst>
              <a:ext uri="{FF2B5EF4-FFF2-40B4-BE49-F238E27FC236}">
                <a16:creationId xmlns:a16="http://schemas.microsoft.com/office/drawing/2014/main" id="{CDBD1FC1-298C-B945-8AE5-5A55245D9AE2}"/>
              </a:ext>
            </a:extLst>
          </p:cNvPr>
          <p:cNvSpPr>
            <a:spLocks noChangeAspect="1"/>
          </p:cNvSpPr>
          <p:nvPr/>
        </p:nvSpPr>
        <p:spPr>
          <a:xfrm flipV="1">
            <a:off x="2297866" y="4271508"/>
            <a:ext cx="25856" cy="25856"/>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56" name="Pie 155">
            <a:extLst>
              <a:ext uri="{FF2B5EF4-FFF2-40B4-BE49-F238E27FC236}">
                <a16:creationId xmlns:a16="http://schemas.microsoft.com/office/drawing/2014/main" id="{50055B26-4D53-C846-BD73-64AD93D55AE5}"/>
              </a:ext>
            </a:extLst>
          </p:cNvPr>
          <p:cNvSpPr>
            <a:spLocks noChangeAspect="1"/>
          </p:cNvSpPr>
          <p:nvPr/>
        </p:nvSpPr>
        <p:spPr>
          <a:xfrm flipH="1">
            <a:off x="2281516" y="4292500"/>
            <a:ext cx="38783" cy="39065"/>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black"/>
              </a:solidFill>
              <a:latin typeface="Calibri"/>
            </a:endParaRPr>
          </a:p>
        </p:txBody>
      </p:sp>
      <p:cxnSp>
        <p:nvCxnSpPr>
          <p:cNvPr id="157" name="Straight Connector 156">
            <a:extLst>
              <a:ext uri="{FF2B5EF4-FFF2-40B4-BE49-F238E27FC236}">
                <a16:creationId xmlns:a16="http://schemas.microsoft.com/office/drawing/2014/main" id="{3F87E7D8-56D9-9E40-8FD8-7758D8950470}"/>
              </a:ext>
            </a:extLst>
          </p:cNvPr>
          <p:cNvCxnSpPr>
            <a:cxnSpLocks noChangeAspect="1"/>
          </p:cNvCxnSpPr>
          <p:nvPr/>
        </p:nvCxnSpPr>
        <p:spPr>
          <a:xfrm flipH="1" flipV="1">
            <a:off x="2311615" y="4287098"/>
            <a:ext cx="371828" cy="21600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E84BD2AE-EA93-4C4E-AD8A-C17646770F23}"/>
              </a:ext>
            </a:extLst>
          </p:cNvPr>
          <p:cNvCxnSpPr>
            <a:cxnSpLocks/>
          </p:cNvCxnSpPr>
          <p:nvPr/>
        </p:nvCxnSpPr>
        <p:spPr>
          <a:xfrm flipH="1">
            <a:off x="2393442" y="4339022"/>
            <a:ext cx="7405" cy="2585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59" name="Pie 158">
            <a:extLst>
              <a:ext uri="{FF2B5EF4-FFF2-40B4-BE49-F238E27FC236}">
                <a16:creationId xmlns:a16="http://schemas.microsoft.com/office/drawing/2014/main" id="{0478AD04-0C45-EF4D-B4E6-7916941C6AD4}"/>
              </a:ext>
            </a:extLst>
          </p:cNvPr>
          <p:cNvSpPr>
            <a:spLocks noChangeAspect="1"/>
          </p:cNvSpPr>
          <p:nvPr/>
        </p:nvSpPr>
        <p:spPr>
          <a:xfrm flipH="1">
            <a:off x="2376148" y="4350647"/>
            <a:ext cx="38783" cy="39065"/>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black"/>
              </a:solidFill>
              <a:latin typeface="Calibri"/>
            </a:endParaRPr>
          </a:p>
        </p:txBody>
      </p:sp>
      <p:cxnSp>
        <p:nvCxnSpPr>
          <p:cNvPr id="160" name="Straight Connector 159">
            <a:extLst>
              <a:ext uri="{FF2B5EF4-FFF2-40B4-BE49-F238E27FC236}">
                <a16:creationId xmlns:a16="http://schemas.microsoft.com/office/drawing/2014/main" id="{9033B758-3266-0D43-9EB4-D17FCB2659DC}"/>
              </a:ext>
            </a:extLst>
          </p:cNvPr>
          <p:cNvCxnSpPr>
            <a:endCxn id="97" idx="5"/>
          </p:cNvCxnSpPr>
          <p:nvPr/>
        </p:nvCxnSpPr>
        <p:spPr>
          <a:xfrm flipH="1" flipV="1">
            <a:off x="1583755" y="3835698"/>
            <a:ext cx="1128017" cy="68796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id="{70D03F64-23E7-E648-B32F-9BF5D143D8D7}"/>
              </a:ext>
            </a:extLst>
          </p:cNvPr>
          <p:cNvSpPr txBox="1"/>
          <p:nvPr/>
        </p:nvSpPr>
        <p:spPr>
          <a:xfrm>
            <a:off x="1880375" y="4282504"/>
            <a:ext cx="553595" cy="161544"/>
          </a:xfrm>
          <a:prstGeom prst="rect">
            <a:avLst/>
          </a:prstGeom>
          <a:noFill/>
        </p:spPr>
        <p:txBody>
          <a:bodyPr wrap="none" lIns="68539" tIns="34271" rIns="68539" bIns="34271" rtlCol="0">
            <a:spAutoFit/>
          </a:bodyPr>
          <a:lstStyle/>
          <a:p>
            <a:pPr defTabSz="342694"/>
            <a:r>
              <a:rPr lang="en-US" sz="600" dirty="0">
                <a:solidFill>
                  <a:prstClr val="black"/>
                </a:solidFill>
                <a:latin typeface="Calibri"/>
              </a:rPr>
              <a:t>Mono-farm 2</a:t>
            </a:r>
          </a:p>
        </p:txBody>
      </p:sp>
      <p:cxnSp>
        <p:nvCxnSpPr>
          <p:cNvPr id="163" name="Straight Connector 162">
            <a:extLst>
              <a:ext uri="{FF2B5EF4-FFF2-40B4-BE49-F238E27FC236}">
                <a16:creationId xmlns:a16="http://schemas.microsoft.com/office/drawing/2014/main" id="{FE41E532-E9F2-C940-A8F5-BA34365DC3D2}"/>
              </a:ext>
            </a:extLst>
          </p:cNvPr>
          <p:cNvCxnSpPr>
            <a:cxnSpLocks noChangeAspect="1"/>
          </p:cNvCxnSpPr>
          <p:nvPr/>
        </p:nvCxnSpPr>
        <p:spPr>
          <a:xfrm>
            <a:off x="2713936" y="4519662"/>
            <a:ext cx="243000" cy="144265"/>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grpSp>
        <p:nvGrpSpPr>
          <p:cNvPr id="164" name="Group 163">
            <a:extLst>
              <a:ext uri="{FF2B5EF4-FFF2-40B4-BE49-F238E27FC236}">
                <a16:creationId xmlns:a16="http://schemas.microsoft.com/office/drawing/2014/main" id="{FB2C9E77-DD93-674D-8A32-9245B4495949}"/>
              </a:ext>
            </a:extLst>
          </p:cNvPr>
          <p:cNvGrpSpPr/>
          <p:nvPr/>
        </p:nvGrpSpPr>
        <p:grpSpPr>
          <a:xfrm flipH="1">
            <a:off x="2955075" y="4613194"/>
            <a:ext cx="42206" cy="60056"/>
            <a:chOff x="2397048" y="4887273"/>
            <a:chExt cx="56275" cy="80075"/>
          </a:xfrm>
        </p:grpSpPr>
        <p:cxnSp>
          <p:nvCxnSpPr>
            <p:cNvPr id="165" name="Straight Connector 164">
              <a:extLst>
                <a:ext uri="{FF2B5EF4-FFF2-40B4-BE49-F238E27FC236}">
                  <a16:creationId xmlns:a16="http://schemas.microsoft.com/office/drawing/2014/main" id="{FFC71CA3-4046-E840-8A41-6DD7123AE7F7}"/>
                </a:ext>
              </a:extLst>
            </p:cNvPr>
            <p:cNvCxnSpPr>
              <a:cxnSpLocks/>
            </p:cNvCxnSpPr>
            <p:nvPr/>
          </p:nvCxnSpPr>
          <p:spPr>
            <a:xfrm flipH="1" flipV="1">
              <a:off x="2418587" y="4915824"/>
              <a:ext cx="9873" cy="1905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66" name="Oval 165">
              <a:extLst>
                <a:ext uri="{FF2B5EF4-FFF2-40B4-BE49-F238E27FC236}">
                  <a16:creationId xmlns:a16="http://schemas.microsoft.com/office/drawing/2014/main" id="{3BA2A6B1-A10C-7242-A0B2-CBB11839DB95}"/>
                </a:ext>
              </a:extLst>
            </p:cNvPr>
            <p:cNvSpPr>
              <a:spLocks noChangeAspect="1"/>
            </p:cNvSpPr>
            <p:nvPr/>
          </p:nvSpPr>
          <p:spPr>
            <a:xfrm>
              <a:off x="2418849" y="4932874"/>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dirty="0">
                <a:solidFill>
                  <a:prstClr val="white"/>
                </a:solidFill>
                <a:latin typeface="Calibri"/>
              </a:endParaRPr>
            </a:p>
          </p:txBody>
        </p:sp>
        <p:sp>
          <p:nvSpPr>
            <p:cNvPr id="167" name="Pie 166">
              <a:extLst>
                <a:ext uri="{FF2B5EF4-FFF2-40B4-BE49-F238E27FC236}">
                  <a16:creationId xmlns:a16="http://schemas.microsoft.com/office/drawing/2014/main" id="{7DED927A-AC0A-E04F-8FDB-5BC97807BD9F}"/>
                </a:ext>
              </a:extLst>
            </p:cNvPr>
            <p:cNvSpPr>
              <a:spLocks noChangeAspect="1"/>
            </p:cNvSpPr>
            <p:nvPr/>
          </p:nvSpPr>
          <p:spPr>
            <a:xfrm flipH="1" flipV="1">
              <a:off x="2397048" y="4887273"/>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68539" tIns="34271" rIns="68539" bIns="34271" rtlCol="0" anchor="ctr"/>
            <a:lstStyle/>
            <a:p>
              <a:pPr algn="ctr" defTabSz="342694"/>
              <a:endParaRPr lang="en-US" sz="600">
                <a:solidFill>
                  <a:prstClr val="black"/>
                </a:solidFill>
                <a:latin typeface="Calibri"/>
              </a:endParaRPr>
            </a:p>
          </p:txBody>
        </p:sp>
      </p:grpSp>
      <p:sp>
        <p:nvSpPr>
          <p:cNvPr id="2" name="Rectangle 1">
            <a:extLst>
              <a:ext uri="{FF2B5EF4-FFF2-40B4-BE49-F238E27FC236}">
                <a16:creationId xmlns:a16="http://schemas.microsoft.com/office/drawing/2014/main" id="{87F1AB5B-4488-FD47-910C-08A4989A9061}"/>
              </a:ext>
            </a:extLst>
          </p:cNvPr>
          <p:cNvSpPr/>
          <p:nvPr/>
        </p:nvSpPr>
        <p:spPr>
          <a:xfrm>
            <a:off x="63731" y="1618523"/>
            <a:ext cx="2884226" cy="1200329"/>
          </a:xfrm>
          <a:prstGeom prst="rect">
            <a:avLst/>
          </a:prstGeom>
        </p:spPr>
        <p:txBody>
          <a:bodyPr wrap="square">
            <a:spAutoFit/>
          </a:bodyPr>
          <a:lstStyle/>
          <a:p>
            <a:r>
              <a:rPr lang="en-US" sz="2400" b="1" dirty="0">
                <a:latin typeface="Candara" panose="020E0502030303020204" pitchFamily="34" charset="0"/>
              </a:rPr>
              <a:t>Higher intensity and different wavelength </a:t>
            </a:r>
            <a:endParaRPr lang="sv-SE" sz="2400" b="1" dirty="0"/>
          </a:p>
        </p:txBody>
      </p:sp>
      <p:pic>
        <p:nvPicPr>
          <p:cNvPr id="162" name="Picture 161">
            <a:extLst>
              <a:ext uri="{FF2B5EF4-FFF2-40B4-BE49-F238E27FC236}">
                <a16:creationId xmlns:a16="http://schemas.microsoft.com/office/drawing/2014/main" id="{539C595A-7E67-D948-89A3-9E4EBB4DF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265" y="87819"/>
            <a:ext cx="1384300" cy="1028700"/>
          </a:xfrm>
          <a:prstGeom prst="rect">
            <a:avLst/>
          </a:prstGeom>
        </p:spPr>
      </p:pic>
    </p:spTree>
    <p:extLst>
      <p:ext uri="{BB962C8B-B14F-4D97-AF65-F5344CB8AC3E}">
        <p14:creationId xmlns:p14="http://schemas.microsoft.com/office/powerpoint/2010/main" val="298114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pPr/>
              <a:t>2</a:t>
            </a:fld>
            <a:endParaRPr lang="sv-SE"/>
          </a:p>
        </p:txBody>
      </p:sp>
      <p:sp>
        <p:nvSpPr>
          <p:cNvPr id="8" name="Rectangle 7">
            <a:extLst>
              <a:ext uri="{FF2B5EF4-FFF2-40B4-BE49-F238E27FC236}">
                <a16:creationId xmlns:a16="http://schemas.microsoft.com/office/drawing/2014/main" id="{3715D182-1014-B14A-B116-E40E95135A42}"/>
              </a:ext>
            </a:extLst>
          </p:cNvPr>
          <p:cNvSpPr/>
          <p:nvPr/>
        </p:nvSpPr>
        <p:spPr>
          <a:xfrm>
            <a:off x="-13120" y="1405272"/>
            <a:ext cx="8656043" cy="1200329"/>
          </a:xfrm>
          <a:prstGeom prst="rect">
            <a:avLst/>
          </a:prstGeom>
        </p:spPr>
        <p:txBody>
          <a:bodyPr wrap="square">
            <a:spAutoFit/>
          </a:bodyPr>
          <a:lstStyle/>
          <a:p>
            <a:pPr fontAlgn="base"/>
            <a:r>
              <a:rPr lang="en-US" dirty="0"/>
              <a:t> </a:t>
            </a:r>
            <a:r>
              <a:rPr lang="en-US" sz="1800" dirty="0"/>
              <a:t>The design of ESS moderator was based on the novel concept of low-dimensional moderators .  It is a single </a:t>
            </a:r>
            <a:r>
              <a:rPr lang="en-US" sz="1800" b="1" dirty="0">
                <a:solidFill>
                  <a:srgbClr val="C00000"/>
                </a:solidFill>
              </a:rPr>
              <a:t>high-brightness </a:t>
            </a:r>
            <a:r>
              <a:rPr lang="en-US" sz="1800" dirty="0"/>
              <a:t>moderator system placed on top of the spallation target. </a:t>
            </a:r>
          </a:p>
          <a:p>
            <a:pPr fontAlgn="base"/>
            <a:r>
              <a:rPr lang="en-US" sz="1800" dirty="0"/>
              <a:t> All of the first 15 instruments built, plus a test beam line, will view that moderator</a:t>
            </a:r>
            <a:endParaRPr lang="sv-SE" sz="1800" dirty="0">
              <a:latin typeface="Candara" panose="020E0502030303020204" pitchFamily="34" charset="0"/>
            </a:endParaRPr>
          </a:p>
        </p:txBody>
      </p:sp>
      <p:sp>
        <p:nvSpPr>
          <p:cNvPr id="9" name="Subtitle 2">
            <a:extLst>
              <a:ext uri="{FF2B5EF4-FFF2-40B4-BE49-F238E27FC236}">
                <a16:creationId xmlns:a16="http://schemas.microsoft.com/office/drawing/2014/main" id="{7D2BB5DD-D3F1-B843-ADA1-62CC3D33D798}"/>
              </a:ext>
            </a:extLst>
          </p:cNvPr>
          <p:cNvSpPr txBox="1">
            <a:spLocks/>
          </p:cNvSpPr>
          <p:nvPr/>
        </p:nvSpPr>
        <p:spPr>
          <a:xfrm>
            <a:off x="203445" y="102053"/>
            <a:ext cx="784887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800" dirty="0">
                <a:solidFill>
                  <a:schemeClr val="bg1"/>
                </a:solidFill>
                <a:latin typeface="Candara" panose="020E0502030303020204" pitchFamily="34" charset="0"/>
              </a:rPr>
              <a:t>The ESS  </a:t>
            </a:r>
            <a:r>
              <a:rPr lang="sv-SE" sz="2800" dirty="0" err="1">
                <a:solidFill>
                  <a:schemeClr val="bg1"/>
                </a:solidFill>
                <a:latin typeface="Candara" panose="020E0502030303020204" pitchFamily="34" charset="0"/>
              </a:rPr>
              <a:t>current</a:t>
            </a:r>
            <a:r>
              <a:rPr lang="sv-SE" sz="2800" dirty="0">
                <a:solidFill>
                  <a:schemeClr val="bg1"/>
                </a:solidFill>
                <a:latin typeface="Candara" panose="020E0502030303020204" pitchFamily="34" charset="0"/>
              </a:rPr>
              <a:t>  moderator </a:t>
            </a:r>
          </a:p>
        </p:txBody>
      </p:sp>
      <p:pic>
        <p:nvPicPr>
          <p:cNvPr id="5" name="Picture 4">
            <a:extLst>
              <a:ext uri="{FF2B5EF4-FFF2-40B4-BE49-F238E27FC236}">
                <a16:creationId xmlns:a16="http://schemas.microsoft.com/office/drawing/2014/main" id="{A325A515-40A7-B549-97AC-02B39D3AF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82" y="4223232"/>
            <a:ext cx="3864499" cy="2158096"/>
          </a:xfrm>
          <a:prstGeom prst="rect">
            <a:avLst/>
          </a:prstGeom>
        </p:spPr>
      </p:pic>
      <p:sp>
        <p:nvSpPr>
          <p:cNvPr id="6" name="Rectangle 5">
            <a:extLst>
              <a:ext uri="{FF2B5EF4-FFF2-40B4-BE49-F238E27FC236}">
                <a16:creationId xmlns:a16="http://schemas.microsoft.com/office/drawing/2014/main" id="{D048FCB8-6C16-9840-B3DE-7D4CFAEDDDDF}"/>
              </a:ext>
            </a:extLst>
          </p:cNvPr>
          <p:cNvSpPr/>
          <p:nvPr/>
        </p:nvSpPr>
        <p:spPr>
          <a:xfrm>
            <a:off x="251520" y="2989401"/>
            <a:ext cx="3816309" cy="1015663"/>
          </a:xfrm>
          <a:prstGeom prst="rect">
            <a:avLst/>
          </a:prstGeom>
          <a:ln>
            <a:solidFill>
              <a:srgbClr val="FF0000"/>
            </a:solidFill>
          </a:ln>
        </p:spPr>
        <p:txBody>
          <a:bodyPr wrap="square">
            <a:spAutoFit/>
          </a:bodyPr>
          <a:lstStyle/>
          <a:p>
            <a:pPr algn="ctr"/>
            <a:r>
              <a:rPr lang="en-US" dirty="0"/>
              <a:t> </a:t>
            </a:r>
            <a:r>
              <a:rPr lang="en-US" sz="2000" dirty="0"/>
              <a:t>Butterfly Moderator </a:t>
            </a:r>
          </a:p>
          <a:p>
            <a:pPr algn="ctr"/>
            <a:r>
              <a:rPr lang="en-US" sz="2000" dirty="0"/>
              <a:t>Hydrogen moderator of 3 cm height above the target </a:t>
            </a:r>
          </a:p>
        </p:txBody>
      </p:sp>
      <p:sp>
        <p:nvSpPr>
          <p:cNvPr id="2" name="Rectangle 1">
            <a:extLst>
              <a:ext uri="{FF2B5EF4-FFF2-40B4-BE49-F238E27FC236}">
                <a16:creationId xmlns:a16="http://schemas.microsoft.com/office/drawing/2014/main" id="{8829BEAB-78FD-5A48-AA7E-9F50E3C02003}"/>
              </a:ext>
            </a:extLst>
          </p:cNvPr>
          <p:cNvSpPr/>
          <p:nvPr/>
        </p:nvSpPr>
        <p:spPr>
          <a:xfrm>
            <a:off x="4386910" y="2525415"/>
            <a:ext cx="4572000" cy="615553"/>
          </a:xfrm>
          <a:prstGeom prst="rect">
            <a:avLst/>
          </a:prstGeom>
          <a:solidFill>
            <a:srgbClr val="FFFF00"/>
          </a:solidFill>
          <a:ln>
            <a:solidFill>
              <a:schemeClr val="accent1"/>
            </a:solidFill>
          </a:ln>
        </p:spPr>
        <p:txBody>
          <a:bodyPr>
            <a:spAutoFit/>
          </a:bodyPr>
          <a:lstStyle/>
          <a:p>
            <a:pPr algn="ctr"/>
            <a:r>
              <a:rPr lang="en-US" dirty="0">
                <a:latin typeface="Candara" panose="020E0502030303020204" pitchFamily="34" charset="0"/>
              </a:rPr>
              <a:t>Time average brightness averaged over 42 </a:t>
            </a:r>
            <a:r>
              <a:rPr lang="en-US" dirty="0" err="1">
                <a:latin typeface="Candara" panose="020E0502030303020204" pitchFamily="34" charset="0"/>
              </a:rPr>
              <a:t>beamports</a:t>
            </a:r>
            <a:r>
              <a:rPr lang="en-US" dirty="0">
                <a:latin typeface="Candara" panose="020E0502030303020204" pitchFamily="34" charset="0"/>
              </a:rPr>
              <a:t>.</a:t>
            </a:r>
          </a:p>
        </p:txBody>
      </p:sp>
      <p:pic>
        <p:nvPicPr>
          <p:cNvPr id="10" name="Picture 9">
            <a:extLst>
              <a:ext uri="{FF2B5EF4-FFF2-40B4-BE49-F238E27FC236}">
                <a16:creationId xmlns:a16="http://schemas.microsoft.com/office/drawing/2014/main" id="{3D485238-13BA-174E-A9B5-38042B37E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4902" y="3272088"/>
            <a:ext cx="4716016" cy="3144011"/>
          </a:xfrm>
          <a:prstGeom prst="rect">
            <a:avLst/>
          </a:prstGeom>
        </p:spPr>
      </p:pic>
    </p:spTree>
    <p:extLst>
      <p:ext uri="{BB962C8B-B14F-4D97-AF65-F5344CB8AC3E}">
        <p14:creationId xmlns:p14="http://schemas.microsoft.com/office/powerpoint/2010/main" val="272960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7D326F-A8E5-3F48-9A4E-7C9569C2B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275" y="2216653"/>
            <a:ext cx="3694837" cy="3019289"/>
          </a:xfrm>
          <a:prstGeom prst="rect">
            <a:avLst/>
          </a:prstGeom>
        </p:spPr>
      </p:pic>
      <p:sp>
        <p:nvSpPr>
          <p:cNvPr id="6" name="Oval 5">
            <a:extLst>
              <a:ext uri="{FF2B5EF4-FFF2-40B4-BE49-F238E27FC236}">
                <a16:creationId xmlns:a16="http://schemas.microsoft.com/office/drawing/2014/main" id="{393C47FA-7EF8-F54C-96C9-1E612DA46829}"/>
              </a:ext>
            </a:extLst>
          </p:cNvPr>
          <p:cNvSpPr/>
          <p:nvPr/>
        </p:nvSpPr>
        <p:spPr>
          <a:xfrm>
            <a:off x="5686064" y="2888607"/>
            <a:ext cx="1571263" cy="16754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7" name="Rounded Rectangle 6">
            <a:extLst>
              <a:ext uri="{FF2B5EF4-FFF2-40B4-BE49-F238E27FC236}">
                <a16:creationId xmlns:a16="http://schemas.microsoft.com/office/drawing/2014/main" id="{B9A359E6-D6DF-CB40-B42F-CAE9250FCE32}"/>
              </a:ext>
            </a:extLst>
          </p:cNvPr>
          <p:cNvSpPr/>
          <p:nvPr/>
        </p:nvSpPr>
        <p:spPr>
          <a:xfrm>
            <a:off x="6124454" y="3392079"/>
            <a:ext cx="694481" cy="668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t>D2</a:t>
            </a:r>
          </a:p>
        </p:txBody>
      </p:sp>
      <p:sp>
        <p:nvSpPr>
          <p:cNvPr id="8" name="Rounded Rectangle 7">
            <a:extLst>
              <a:ext uri="{FF2B5EF4-FFF2-40B4-BE49-F238E27FC236}">
                <a16:creationId xmlns:a16="http://schemas.microsoft.com/office/drawing/2014/main" id="{2654BE42-7B8E-3946-A073-E731AEBF0C36}"/>
              </a:ext>
            </a:extLst>
          </p:cNvPr>
          <p:cNvSpPr/>
          <p:nvPr/>
        </p:nvSpPr>
        <p:spPr>
          <a:xfrm>
            <a:off x="6406587" y="4163183"/>
            <a:ext cx="253645" cy="38382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VCN</a:t>
            </a:r>
          </a:p>
        </p:txBody>
      </p:sp>
      <p:sp>
        <p:nvSpPr>
          <p:cNvPr id="11" name="Up Arrow 10">
            <a:extLst>
              <a:ext uri="{FF2B5EF4-FFF2-40B4-BE49-F238E27FC236}">
                <a16:creationId xmlns:a16="http://schemas.microsoft.com/office/drawing/2014/main" id="{982B512F-2535-8642-BDF6-A89E60959E0B}"/>
              </a:ext>
            </a:extLst>
          </p:cNvPr>
          <p:cNvSpPr/>
          <p:nvPr/>
        </p:nvSpPr>
        <p:spPr>
          <a:xfrm rot="1303902" flipV="1">
            <a:off x="5175861" y="5514671"/>
            <a:ext cx="707281" cy="476576"/>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14" name="Rounded Rectangle 13">
            <a:extLst>
              <a:ext uri="{FF2B5EF4-FFF2-40B4-BE49-F238E27FC236}">
                <a16:creationId xmlns:a16="http://schemas.microsoft.com/office/drawing/2014/main" id="{E8927DA0-10BB-FF42-9F70-F23F5D32DC6C}"/>
              </a:ext>
            </a:extLst>
          </p:cNvPr>
          <p:cNvSpPr/>
          <p:nvPr/>
        </p:nvSpPr>
        <p:spPr>
          <a:xfrm>
            <a:off x="5599252" y="5081060"/>
            <a:ext cx="346985" cy="404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UCN</a:t>
            </a:r>
          </a:p>
        </p:txBody>
      </p:sp>
      <p:sp>
        <p:nvSpPr>
          <p:cNvPr id="15" name="Up Arrow 14">
            <a:extLst>
              <a:ext uri="{FF2B5EF4-FFF2-40B4-BE49-F238E27FC236}">
                <a16:creationId xmlns:a16="http://schemas.microsoft.com/office/drawing/2014/main" id="{26A16D90-03A2-1F41-B5CA-D91F2AB204F4}"/>
              </a:ext>
            </a:extLst>
          </p:cNvPr>
          <p:cNvSpPr/>
          <p:nvPr/>
        </p:nvSpPr>
        <p:spPr>
          <a:xfrm rot="20450428" flipV="1">
            <a:off x="6378821" y="4488482"/>
            <a:ext cx="707281" cy="426506"/>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16" name="Up Arrow 15">
            <a:extLst>
              <a:ext uri="{FF2B5EF4-FFF2-40B4-BE49-F238E27FC236}">
                <a16:creationId xmlns:a16="http://schemas.microsoft.com/office/drawing/2014/main" id="{27622ECB-2BA5-474E-BA59-2CB8AC26D38C}"/>
              </a:ext>
            </a:extLst>
          </p:cNvPr>
          <p:cNvSpPr/>
          <p:nvPr/>
        </p:nvSpPr>
        <p:spPr>
          <a:xfrm>
            <a:off x="5686064" y="1235807"/>
            <a:ext cx="1450654"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17" name="Up Arrow 16">
            <a:extLst>
              <a:ext uri="{FF2B5EF4-FFF2-40B4-BE49-F238E27FC236}">
                <a16:creationId xmlns:a16="http://schemas.microsoft.com/office/drawing/2014/main" id="{EE59612A-8BED-FC41-B901-5A34D8FCA59E}"/>
              </a:ext>
            </a:extLst>
          </p:cNvPr>
          <p:cNvSpPr/>
          <p:nvPr/>
        </p:nvSpPr>
        <p:spPr>
          <a:xfrm flipV="1">
            <a:off x="5839911" y="4203780"/>
            <a:ext cx="1334947" cy="1796970"/>
          </a:xfrm>
          <a:prstGeom prst="up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25" name="TextBox 24">
            <a:extLst>
              <a:ext uri="{FF2B5EF4-FFF2-40B4-BE49-F238E27FC236}">
                <a16:creationId xmlns:a16="http://schemas.microsoft.com/office/drawing/2014/main" id="{7EB1B41B-DADF-3648-8CB2-137A2C1BC3E8}"/>
              </a:ext>
            </a:extLst>
          </p:cNvPr>
          <p:cNvSpPr txBox="1"/>
          <p:nvPr/>
        </p:nvSpPr>
        <p:spPr>
          <a:xfrm>
            <a:off x="256995" y="1484784"/>
            <a:ext cx="3450909" cy="1200329"/>
          </a:xfrm>
          <a:prstGeom prst="rect">
            <a:avLst/>
          </a:prstGeom>
          <a:noFill/>
        </p:spPr>
        <p:txBody>
          <a:bodyPr wrap="square" rtlCol="0">
            <a:spAutoFit/>
          </a:bodyPr>
          <a:lstStyle/>
          <a:p>
            <a:r>
              <a:rPr lang="en-US" sz="2400" b="1" dirty="0">
                <a:latin typeface="Candara" panose="020E0502030303020204" pitchFamily="34" charset="0"/>
              </a:rPr>
              <a:t>The Liquid deuterium moderator can serve a VCN moderator </a:t>
            </a:r>
          </a:p>
        </p:txBody>
      </p:sp>
      <p:sp>
        <p:nvSpPr>
          <p:cNvPr id="12" name="TextBox 11">
            <a:extLst>
              <a:ext uri="{FF2B5EF4-FFF2-40B4-BE49-F238E27FC236}">
                <a16:creationId xmlns:a16="http://schemas.microsoft.com/office/drawing/2014/main" id="{9B77AE50-99AD-2347-9E89-1843CAD99CAF}"/>
              </a:ext>
            </a:extLst>
          </p:cNvPr>
          <p:cNvSpPr txBox="1"/>
          <p:nvPr/>
        </p:nvSpPr>
        <p:spPr>
          <a:xfrm>
            <a:off x="467544" y="179203"/>
            <a:ext cx="4824536" cy="523220"/>
          </a:xfrm>
          <a:prstGeom prst="rect">
            <a:avLst/>
          </a:prstGeom>
          <a:noFill/>
        </p:spPr>
        <p:txBody>
          <a:bodyPr wrap="square" rtlCol="0">
            <a:spAutoFit/>
          </a:bodyPr>
          <a:lstStyle/>
          <a:p>
            <a:r>
              <a:rPr lang="en-US" sz="2800" dirty="0">
                <a:solidFill>
                  <a:schemeClr val="bg1"/>
                </a:solidFill>
                <a:latin typeface="Candara" panose="020E0502030303020204" pitchFamily="34" charset="0"/>
              </a:rPr>
              <a:t>LD</a:t>
            </a:r>
            <a:r>
              <a:rPr lang="en-US" sz="2800" baseline="-25000" dirty="0">
                <a:solidFill>
                  <a:schemeClr val="bg1"/>
                </a:solidFill>
                <a:latin typeface="Candara" panose="020E0502030303020204" pitchFamily="34" charset="0"/>
              </a:rPr>
              <a:t>2  </a:t>
            </a:r>
            <a:r>
              <a:rPr lang="en-US" sz="2800" dirty="0">
                <a:solidFill>
                  <a:schemeClr val="bg1"/>
                </a:solidFill>
                <a:latin typeface="Candara" panose="020E0502030303020204" pitchFamily="34" charset="0"/>
              </a:rPr>
              <a:t>Bottom moderator</a:t>
            </a:r>
          </a:p>
        </p:txBody>
      </p:sp>
      <p:pic>
        <p:nvPicPr>
          <p:cNvPr id="13" name="Picture 12">
            <a:extLst>
              <a:ext uri="{FF2B5EF4-FFF2-40B4-BE49-F238E27FC236}">
                <a16:creationId xmlns:a16="http://schemas.microsoft.com/office/drawing/2014/main" id="{7BE2599E-8B6F-9C4F-AF0C-A39DAF18F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265" y="87819"/>
            <a:ext cx="1384300" cy="1028700"/>
          </a:xfrm>
          <a:prstGeom prst="rect">
            <a:avLst/>
          </a:prstGeom>
        </p:spPr>
      </p:pic>
    </p:spTree>
    <p:extLst>
      <p:ext uri="{BB962C8B-B14F-4D97-AF65-F5344CB8AC3E}">
        <p14:creationId xmlns:p14="http://schemas.microsoft.com/office/powerpoint/2010/main" val="289211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578C-1361-BA4E-B4BF-446718DC09C2}"/>
              </a:ext>
            </a:extLst>
          </p:cNvPr>
          <p:cNvSpPr>
            <a:spLocks noGrp="1"/>
          </p:cNvSpPr>
          <p:nvPr>
            <p:ph type="title"/>
          </p:nvPr>
        </p:nvSpPr>
        <p:spPr/>
        <p:txBody>
          <a:bodyPr/>
          <a:lstStyle/>
          <a:p>
            <a:r>
              <a:rPr lang="en-US" dirty="0"/>
              <a:t>Reentrant hole can increase intensity</a:t>
            </a:r>
          </a:p>
        </p:txBody>
      </p:sp>
      <p:sp>
        <p:nvSpPr>
          <p:cNvPr id="4" name="Slide Number Placeholder 3">
            <a:extLst>
              <a:ext uri="{FF2B5EF4-FFF2-40B4-BE49-F238E27FC236}">
                <a16:creationId xmlns:a16="http://schemas.microsoft.com/office/drawing/2014/main" id="{BE607C89-3087-B644-97BA-ECECA12A5A31}"/>
              </a:ext>
            </a:extLst>
          </p:cNvPr>
          <p:cNvSpPr>
            <a:spLocks noGrp="1"/>
          </p:cNvSpPr>
          <p:nvPr>
            <p:ph type="sldNum" sz="quarter" idx="12"/>
          </p:nvPr>
        </p:nvSpPr>
        <p:spPr/>
        <p:txBody>
          <a:bodyPr/>
          <a:lstStyle/>
          <a:p>
            <a:fld id="{551115BC-487E-4422-894C-CB7CD3E79223}" type="slidenum">
              <a:rPr lang="sv-SE" smtClean="0"/>
              <a:t>21</a:t>
            </a:fld>
            <a:endParaRPr lang="sv-SE" dirty="0"/>
          </a:p>
        </p:txBody>
      </p:sp>
      <p:pic>
        <p:nvPicPr>
          <p:cNvPr id="6" name="Picture 5">
            <a:extLst>
              <a:ext uri="{FF2B5EF4-FFF2-40B4-BE49-F238E27FC236}">
                <a16:creationId xmlns:a16="http://schemas.microsoft.com/office/drawing/2014/main" id="{B9635449-9089-2A4C-A7F8-03C24C393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327380"/>
            <a:ext cx="3060700" cy="1841500"/>
          </a:xfrm>
          <a:prstGeom prst="rect">
            <a:avLst/>
          </a:prstGeom>
        </p:spPr>
      </p:pic>
      <p:sp>
        <p:nvSpPr>
          <p:cNvPr id="7" name="TextBox 6">
            <a:extLst>
              <a:ext uri="{FF2B5EF4-FFF2-40B4-BE49-F238E27FC236}">
                <a16:creationId xmlns:a16="http://schemas.microsoft.com/office/drawing/2014/main" id="{FF73D278-B047-5C44-9A2F-CCD4EC49DE9D}"/>
              </a:ext>
            </a:extLst>
          </p:cNvPr>
          <p:cNvSpPr txBox="1"/>
          <p:nvPr/>
        </p:nvSpPr>
        <p:spPr>
          <a:xfrm>
            <a:off x="3517901" y="3063464"/>
            <a:ext cx="5519203" cy="369332"/>
          </a:xfrm>
          <a:prstGeom prst="rect">
            <a:avLst/>
          </a:prstGeom>
          <a:noFill/>
        </p:spPr>
        <p:txBody>
          <a:bodyPr wrap="none" rtlCol="0">
            <a:spAutoFit/>
          </a:bodyPr>
          <a:lstStyle/>
          <a:p>
            <a:r>
              <a:rPr lang="en-US" b="1" dirty="0">
                <a:solidFill>
                  <a:srgbClr val="C00000"/>
                </a:solidFill>
              </a:rPr>
              <a:t>Average factor 1.3-1.4 increase </a:t>
            </a:r>
            <a:r>
              <a:rPr lang="en-US" b="1" dirty="0"/>
              <a:t>(PSI study, R. Bergmann)</a:t>
            </a:r>
          </a:p>
        </p:txBody>
      </p:sp>
      <p:pic>
        <p:nvPicPr>
          <p:cNvPr id="8" name="Picture 7">
            <a:extLst>
              <a:ext uri="{FF2B5EF4-FFF2-40B4-BE49-F238E27FC236}">
                <a16:creationId xmlns:a16="http://schemas.microsoft.com/office/drawing/2014/main" id="{07D979AA-B60B-1A43-BFBB-A401B118A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5" y="87819"/>
            <a:ext cx="1384300" cy="1028700"/>
          </a:xfrm>
          <a:prstGeom prst="rect">
            <a:avLst/>
          </a:prstGeom>
        </p:spPr>
      </p:pic>
      <p:pic>
        <p:nvPicPr>
          <p:cNvPr id="5" name="Picture 4">
            <a:extLst>
              <a:ext uri="{FF2B5EF4-FFF2-40B4-BE49-F238E27FC236}">
                <a16:creationId xmlns:a16="http://schemas.microsoft.com/office/drawing/2014/main" id="{841E0BD1-A010-924C-B54A-87F24D1A9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115" y="4865391"/>
            <a:ext cx="4559300" cy="1028700"/>
          </a:xfrm>
          <a:prstGeom prst="rect">
            <a:avLst/>
          </a:prstGeom>
        </p:spPr>
      </p:pic>
    </p:spTree>
    <p:extLst>
      <p:ext uri="{BB962C8B-B14F-4D97-AF65-F5344CB8AC3E}">
        <p14:creationId xmlns:p14="http://schemas.microsoft.com/office/powerpoint/2010/main" val="489047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BACC4-5DB8-A643-B521-94F69AEFD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617" y="1412776"/>
            <a:ext cx="5248326" cy="3868612"/>
          </a:xfrm>
          <a:prstGeom prst="rect">
            <a:avLst/>
          </a:prstGeom>
        </p:spPr>
      </p:pic>
      <p:sp>
        <p:nvSpPr>
          <p:cNvPr id="2" name="TextBox 1">
            <a:extLst>
              <a:ext uri="{FF2B5EF4-FFF2-40B4-BE49-F238E27FC236}">
                <a16:creationId xmlns:a16="http://schemas.microsoft.com/office/drawing/2014/main" id="{911B6F20-CB71-0C4C-A836-A4B6E7D578DA}"/>
              </a:ext>
            </a:extLst>
          </p:cNvPr>
          <p:cNvSpPr txBox="1"/>
          <p:nvPr/>
        </p:nvSpPr>
        <p:spPr>
          <a:xfrm>
            <a:off x="6973519" y="5358417"/>
            <a:ext cx="1658467" cy="288541"/>
          </a:xfrm>
          <a:prstGeom prst="rect">
            <a:avLst/>
          </a:prstGeom>
          <a:noFill/>
        </p:spPr>
        <p:txBody>
          <a:bodyPr wrap="none" rtlCol="0">
            <a:spAutoFit/>
          </a:bodyPr>
          <a:lstStyle/>
          <a:p>
            <a:r>
              <a:rPr lang="en-US" sz="1275" dirty="0"/>
              <a:t>(courtesy A. </a:t>
            </a:r>
            <a:r>
              <a:rPr lang="en-US" sz="1275" dirty="0" err="1"/>
              <a:t>Serebrov</a:t>
            </a:r>
            <a:r>
              <a:rPr lang="en-US" sz="1275" dirty="0"/>
              <a:t>)</a:t>
            </a:r>
          </a:p>
        </p:txBody>
      </p:sp>
      <p:sp>
        <p:nvSpPr>
          <p:cNvPr id="6" name="TextBox 5">
            <a:extLst>
              <a:ext uri="{FF2B5EF4-FFF2-40B4-BE49-F238E27FC236}">
                <a16:creationId xmlns:a16="http://schemas.microsoft.com/office/drawing/2014/main" id="{0440741F-23C2-DC4B-98B2-1D0DA881BC10}"/>
              </a:ext>
            </a:extLst>
          </p:cNvPr>
          <p:cNvSpPr txBox="1"/>
          <p:nvPr/>
        </p:nvSpPr>
        <p:spPr>
          <a:xfrm>
            <a:off x="139319" y="2261416"/>
            <a:ext cx="3236927" cy="3662541"/>
          </a:xfrm>
          <a:prstGeom prst="rect">
            <a:avLst/>
          </a:prstGeom>
          <a:noFill/>
        </p:spPr>
        <p:txBody>
          <a:bodyPr wrap="square" rtlCol="0">
            <a:spAutoFit/>
          </a:bodyPr>
          <a:lstStyle/>
          <a:p>
            <a:r>
              <a:rPr lang="en-US" sz="1800" dirty="0">
                <a:latin typeface="Candara" panose="020E0502030303020204" pitchFamily="34" charset="0"/>
              </a:rPr>
              <a:t>Technology is UCN converters is known and used</a:t>
            </a:r>
          </a:p>
          <a:p>
            <a:endParaRPr lang="en-US" sz="1800" dirty="0">
              <a:latin typeface="Candara" panose="020E0502030303020204" pitchFamily="34" charset="0"/>
            </a:endParaRPr>
          </a:p>
          <a:p>
            <a:r>
              <a:rPr lang="en-US" sz="1800" dirty="0">
                <a:latin typeface="Candara" panose="020E0502030303020204" pitchFamily="34" charset="0"/>
              </a:rPr>
              <a:t>Possibilities at ESS: </a:t>
            </a:r>
            <a:r>
              <a:rPr lang="en-US" sz="1800" b="1" dirty="0">
                <a:solidFill>
                  <a:srgbClr val="7030A0"/>
                </a:solidFill>
                <a:latin typeface="Candara" panose="020E0502030303020204" pitchFamily="34" charset="0"/>
              </a:rPr>
              <a:t>in beam and in pile</a:t>
            </a:r>
          </a:p>
          <a:p>
            <a:r>
              <a:rPr lang="en-US" sz="1800" b="1" dirty="0">
                <a:solidFill>
                  <a:srgbClr val="7030A0"/>
                </a:solidFill>
                <a:latin typeface="Candara" panose="020E0502030303020204" pitchFamily="34" charset="0"/>
              </a:rPr>
              <a:t>Both will be studied.</a:t>
            </a:r>
          </a:p>
          <a:p>
            <a:endParaRPr lang="en-US" sz="1800" dirty="0">
              <a:latin typeface="Candara" panose="020E0502030303020204" pitchFamily="34" charset="0"/>
            </a:endParaRPr>
          </a:p>
          <a:p>
            <a:r>
              <a:rPr lang="en-US" sz="1800" dirty="0">
                <a:latin typeface="Candara" panose="020E0502030303020204" pitchFamily="34" charset="0"/>
              </a:rPr>
              <a:t>Engineering feasibility increasingly difficult  if He converter is placed close to the target.</a:t>
            </a:r>
            <a:r>
              <a:rPr lang="en-US" dirty="0">
                <a:latin typeface="Candara" panose="020E0502030303020204" pitchFamily="34" charset="0"/>
              </a:rPr>
              <a:t> </a:t>
            </a:r>
            <a:r>
              <a:rPr lang="en-US" sz="1800" dirty="0">
                <a:latin typeface="Candara" panose="020E0502030303020204" pitchFamily="34" charset="0"/>
              </a:rPr>
              <a:t>We will determine how close we can go</a:t>
            </a:r>
          </a:p>
          <a:p>
            <a:endParaRPr lang="en-US" sz="1600" dirty="0"/>
          </a:p>
        </p:txBody>
      </p:sp>
      <p:sp>
        <p:nvSpPr>
          <p:cNvPr id="7" name="Title 1">
            <a:extLst>
              <a:ext uri="{FF2B5EF4-FFF2-40B4-BE49-F238E27FC236}">
                <a16:creationId xmlns:a16="http://schemas.microsoft.com/office/drawing/2014/main" id="{96FE9203-3487-CF4C-BA8D-453EB53C3A75}"/>
              </a:ext>
            </a:extLst>
          </p:cNvPr>
          <p:cNvSpPr txBox="1">
            <a:spLocks/>
          </p:cNvSpPr>
          <p:nvPr/>
        </p:nvSpPr>
        <p:spPr>
          <a:xfrm>
            <a:off x="457201" y="-99392"/>
            <a:ext cx="7139136" cy="1143000"/>
          </a:xfrm>
          <a:prstGeom prst="rect">
            <a:avLst/>
          </a:prstGeom>
        </p:spPr>
        <p:txBody>
          <a:bodyPr vert="horz" lIns="85772" tIns="42885" rIns="85772" bIns="42885" rtlCol="0" anchor="ctr">
            <a:normAutofit/>
          </a:bodyPr>
          <a:lstStyle>
            <a:lvl1pPr algn="l" defTabSz="857716" rtl="0" eaLnBrk="1" latinLnBrk="0" hangingPunct="1">
              <a:spcBef>
                <a:spcPct val="0"/>
              </a:spcBef>
              <a:buNone/>
              <a:defRPr sz="3000" kern="1200" baseline="0">
                <a:solidFill>
                  <a:schemeClr val="bg1"/>
                </a:solidFill>
                <a:latin typeface="+mj-lt"/>
                <a:ea typeface="+mj-ea"/>
                <a:cs typeface="+mj-cs"/>
              </a:defRPr>
            </a:lvl1pPr>
          </a:lstStyle>
          <a:p>
            <a:r>
              <a:rPr lang="sv-SE" sz="2800" dirty="0"/>
              <a:t>UCN </a:t>
            </a:r>
            <a:r>
              <a:rPr lang="sv-SE" sz="2800" dirty="0" err="1"/>
              <a:t>converter</a:t>
            </a:r>
            <a:r>
              <a:rPr lang="sv-SE" sz="2800" dirty="0"/>
              <a:t> </a:t>
            </a:r>
          </a:p>
        </p:txBody>
      </p:sp>
      <p:pic>
        <p:nvPicPr>
          <p:cNvPr id="8" name="Picture 7">
            <a:extLst>
              <a:ext uri="{FF2B5EF4-FFF2-40B4-BE49-F238E27FC236}">
                <a16:creationId xmlns:a16="http://schemas.microsoft.com/office/drawing/2014/main" id="{5410F6E9-E640-6446-9FB3-0261843CA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265" y="87819"/>
            <a:ext cx="1384300" cy="1028700"/>
          </a:xfrm>
          <a:prstGeom prst="rect">
            <a:avLst/>
          </a:prstGeom>
        </p:spPr>
      </p:pic>
    </p:spTree>
    <p:extLst>
      <p:ext uri="{BB962C8B-B14F-4D97-AF65-F5344CB8AC3E}">
        <p14:creationId xmlns:p14="http://schemas.microsoft.com/office/powerpoint/2010/main" val="2885823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D66C2D8-25D7-204F-80D3-692ED79F7A0E}"/>
              </a:ext>
            </a:extLst>
          </p:cNvPr>
          <p:cNvGrpSpPr/>
          <p:nvPr/>
        </p:nvGrpSpPr>
        <p:grpSpPr>
          <a:xfrm>
            <a:off x="693750" y="836712"/>
            <a:ext cx="6398530" cy="3744416"/>
            <a:chOff x="203647" y="1738258"/>
            <a:chExt cx="6470538" cy="4036335"/>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647" y="1738258"/>
              <a:ext cx="6210000" cy="4002591"/>
            </a:xfrm>
            <a:prstGeom prst="rect">
              <a:avLst/>
            </a:prstGeom>
          </p:spPr>
        </p:pic>
        <p:sp>
          <p:nvSpPr>
            <p:cNvPr id="6" name="Freeform 5"/>
            <p:cNvSpPr/>
            <p:nvPr/>
          </p:nvSpPr>
          <p:spPr>
            <a:xfrm>
              <a:off x="3445531" y="3216212"/>
              <a:ext cx="3228654" cy="1872466"/>
            </a:xfrm>
            <a:custGeom>
              <a:avLst/>
              <a:gdLst>
                <a:gd name="connsiteX0" fmla="*/ 0 w 4304872"/>
                <a:gd name="connsiteY0" fmla="*/ 2496621 h 2496621"/>
                <a:gd name="connsiteX1" fmla="*/ 349321 w 4304872"/>
                <a:gd name="connsiteY1" fmla="*/ 2414427 h 2496621"/>
                <a:gd name="connsiteX2" fmla="*/ 647272 w 4304872"/>
                <a:gd name="connsiteY2" fmla="*/ 2208944 h 2496621"/>
                <a:gd name="connsiteX3" fmla="*/ 883577 w 4304872"/>
                <a:gd name="connsiteY3" fmla="*/ 1962364 h 2496621"/>
                <a:gd name="connsiteX4" fmla="*/ 1119883 w 4304872"/>
                <a:gd name="connsiteY4" fmla="*/ 1602769 h 2496621"/>
                <a:gd name="connsiteX5" fmla="*/ 1315092 w 4304872"/>
                <a:gd name="connsiteY5" fmla="*/ 1294544 h 2496621"/>
                <a:gd name="connsiteX6" fmla="*/ 1479479 w 4304872"/>
                <a:gd name="connsiteY6" fmla="*/ 914400 h 2496621"/>
                <a:gd name="connsiteX7" fmla="*/ 1674688 w 4304872"/>
                <a:gd name="connsiteY7" fmla="*/ 565079 h 2496621"/>
                <a:gd name="connsiteX8" fmla="*/ 1797977 w 4304872"/>
                <a:gd name="connsiteY8" fmla="*/ 328773 h 2496621"/>
                <a:gd name="connsiteX9" fmla="*/ 2044557 w 4304872"/>
                <a:gd name="connsiteY9" fmla="*/ 113016 h 2496621"/>
                <a:gd name="connsiteX10" fmla="*/ 2301411 w 4304872"/>
                <a:gd name="connsiteY10" fmla="*/ 0 h 2496621"/>
                <a:gd name="connsiteX11" fmla="*/ 2578813 w 4304872"/>
                <a:gd name="connsiteY11" fmla="*/ 20549 h 2496621"/>
                <a:gd name="connsiteX12" fmla="*/ 2804845 w 4304872"/>
                <a:gd name="connsiteY12" fmla="*/ 143839 h 2496621"/>
                <a:gd name="connsiteX13" fmla="*/ 3030876 w 4304872"/>
                <a:gd name="connsiteY13" fmla="*/ 236306 h 2496621"/>
                <a:gd name="connsiteX14" fmla="*/ 3421294 w 4304872"/>
                <a:gd name="connsiteY14" fmla="*/ 380144 h 2496621"/>
                <a:gd name="connsiteX15" fmla="*/ 3667874 w 4304872"/>
                <a:gd name="connsiteY15" fmla="*/ 452063 h 2496621"/>
                <a:gd name="connsiteX16" fmla="*/ 3996647 w 4304872"/>
                <a:gd name="connsiteY16" fmla="*/ 534257 h 2496621"/>
                <a:gd name="connsiteX17" fmla="*/ 4304872 w 4304872"/>
                <a:gd name="connsiteY17" fmla="*/ 616450 h 24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04872" h="2496621">
                  <a:moveTo>
                    <a:pt x="0" y="2496621"/>
                  </a:moveTo>
                  <a:lnTo>
                    <a:pt x="349321" y="2414427"/>
                  </a:lnTo>
                  <a:lnTo>
                    <a:pt x="647272" y="2208944"/>
                  </a:lnTo>
                  <a:lnTo>
                    <a:pt x="883577" y="1962364"/>
                  </a:lnTo>
                  <a:lnTo>
                    <a:pt x="1119883" y="1602769"/>
                  </a:lnTo>
                  <a:lnTo>
                    <a:pt x="1315092" y="1294544"/>
                  </a:lnTo>
                  <a:lnTo>
                    <a:pt x="1479479" y="914400"/>
                  </a:lnTo>
                  <a:lnTo>
                    <a:pt x="1674688" y="565079"/>
                  </a:lnTo>
                  <a:lnTo>
                    <a:pt x="1797977" y="328773"/>
                  </a:lnTo>
                  <a:lnTo>
                    <a:pt x="2044557" y="113016"/>
                  </a:lnTo>
                  <a:lnTo>
                    <a:pt x="2301411" y="0"/>
                  </a:lnTo>
                  <a:lnTo>
                    <a:pt x="2578813" y="20549"/>
                  </a:lnTo>
                  <a:lnTo>
                    <a:pt x="2804845" y="143839"/>
                  </a:lnTo>
                  <a:lnTo>
                    <a:pt x="3030876" y="236306"/>
                  </a:lnTo>
                  <a:lnTo>
                    <a:pt x="3421294" y="380144"/>
                  </a:lnTo>
                  <a:lnTo>
                    <a:pt x="3667874" y="452063"/>
                  </a:lnTo>
                  <a:lnTo>
                    <a:pt x="3996647" y="534257"/>
                  </a:lnTo>
                  <a:lnTo>
                    <a:pt x="4304872" y="61645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10" name="TextBox 9"/>
            <p:cNvSpPr txBox="1"/>
            <p:nvPr/>
          </p:nvSpPr>
          <p:spPr>
            <a:xfrm>
              <a:off x="5480877" y="2809424"/>
              <a:ext cx="785215" cy="484748"/>
            </a:xfrm>
            <a:prstGeom prst="rect">
              <a:avLst/>
            </a:prstGeom>
            <a:noFill/>
          </p:spPr>
          <p:txBody>
            <a:bodyPr wrap="none" rtlCol="0">
              <a:spAutoFit/>
            </a:bodyPr>
            <a:lstStyle/>
            <a:p>
              <a:r>
                <a:rPr lang="en-US" sz="1275" dirty="0">
                  <a:solidFill>
                    <a:srgbClr val="008000"/>
                  </a:solidFill>
                </a:rPr>
                <a:t>very cold</a:t>
              </a:r>
            </a:p>
            <a:p>
              <a:r>
                <a:rPr lang="en-US" sz="1275" dirty="0">
                  <a:solidFill>
                    <a:srgbClr val="008000"/>
                  </a:solidFill>
                </a:rPr>
                <a:t>(??)</a:t>
              </a:r>
            </a:p>
          </p:txBody>
        </p:sp>
        <p:sp>
          <p:nvSpPr>
            <p:cNvPr id="11" name="TextBox 10"/>
            <p:cNvSpPr txBox="1"/>
            <p:nvPr/>
          </p:nvSpPr>
          <p:spPr>
            <a:xfrm>
              <a:off x="2558041" y="2101840"/>
              <a:ext cx="710451" cy="484748"/>
            </a:xfrm>
            <a:prstGeom prst="rect">
              <a:avLst/>
            </a:prstGeom>
            <a:noFill/>
          </p:spPr>
          <p:txBody>
            <a:bodyPr wrap="none" rtlCol="0">
              <a:spAutoFit/>
            </a:bodyPr>
            <a:lstStyle/>
            <a:p>
              <a:r>
                <a:rPr lang="en-US" sz="1275" dirty="0">
                  <a:solidFill>
                    <a:srgbClr val="FF0000"/>
                  </a:solidFill>
                </a:rPr>
                <a:t>thermal</a:t>
              </a:r>
            </a:p>
            <a:p>
              <a:r>
                <a:rPr lang="en-US" sz="1275" dirty="0">
                  <a:solidFill>
                    <a:srgbClr val="FF0000"/>
                  </a:solidFill>
                </a:rPr>
                <a:t>(water)</a:t>
              </a:r>
            </a:p>
          </p:txBody>
        </p:sp>
        <p:sp>
          <p:nvSpPr>
            <p:cNvPr id="12" name="TextBox 11"/>
            <p:cNvSpPr txBox="1"/>
            <p:nvPr/>
          </p:nvSpPr>
          <p:spPr>
            <a:xfrm>
              <a:off x="3677527" y="2312021"/>
              <a:ext cx="911532" cy="484748"/>
            </a:xfrm>
            <a:prstGeom prst="rect">
              <a:avLst/>
            </a:prstGeom>
            <a:noFill/>
          </p:spPr>
          <p:txBody>
            <a:bodyPr wrap="none" rtlCol="0">
              <a:spAutoFit/>
            </a:bodyPr>
            <a:lstStyle/>
            <a:p>
              <a:r>
                <a:rPr lang="en-US" sz="1275" dirty="0">
                  <a:solidFill>
                    <a:srgbClr val="002060"/>
                  </a:solidFill>
                </a:rPr>
                <a:t>cold</a:t>
              </a:r>
            </a:p>
            <a:p>
              <a:r>
                <a:rPr lang="en-US" sz="1275" dirty="0">
                  <a:solidFill>
                    <a:srgbClr val="002060"/>
                  </a:solidFill>
                </a:rPr>
                <a:t>(hydrogen)</a:t>
              </a:r>
            </a:p>
          </p:txBody>
        </p:sp>
        <p:sp>
          <p:nvSpPr>
            <p:cNvPr id="13" name="TextBox 12">
              <a:extLst>
                <a:ext uri="{FF2B5EF4-FFF2-40B4-BE49-F238E27FC236}">
                  <a16:creationId xmlns:a16="http://schemas.microsoft.com/office/drawing/2014/main" id="{93292F4E-48C3-A046-A6EE-216F80665527}"/>
                </a:ext>
              </a:extLst>
            </p:cNvPr>
            <p:cNvSpPr txBox="1"/>
            <p:nvPr/>
          </p:nvSpPr>
          <p:spPr>
            <a:xfrm>
              <a:off x="4800434" y="5486052"/>
              <a:ext cx="1084336" cy="288541"/>
            </a:xfrm>
            <a:prstGeom prst="rect">
              <a:avLst/>
            </a:prstGeom>
            <a:noFill/>
          </p:spPr>
          <p:txBody>
            <a:bodyPr wrap="none" rtlCol="0">
              <a:spAutoFit/>
            </a:bodyPr>
            <a:lstStyle/>
            <a:p>
              <a:r>
                <a:rPr lang="en-US" sz="1275" dirty="0"/>
                <a:t>(K. Andersen)</a:t>
              </a:r>
            </a:p>
          </p:txBody>
        </p:sp>
      </p:grpSp>
      <p:sp>
        <p:nvSpPr>
          <p:cNvPr id="14" name="Title 1">
            <a:extLst>
              <a:ext uri="{FF2B5EF4-FFF2-40B4-BE49-F238E27FC236}">
                <a16:creationId xmlns:a16="http://schemas.microsoft.com/office/drawing/2014/main" id="{A1BF98D9-338E-2C4F-97B1-925179E84FF9}"/>
              </a:ext>
            </a:extLst>
          </p:cNvPr>
          <p:cNvSpPr txBox="1">
            <a:spLocks/>
          </p:cNvSpPr>
          <p:nvPr/>
        </p:nvSpPr>
        <p:spPr>
          <a:xfrm>
            <a:off x="457201" y="-99392"/>
            <a:ext cx="7139136" cy="1143000"/>
          </a:xfrm>
          <a:prstGeom prst="rect">
            <a:avLst/>
          </a:prstGeom>
        </p:spPr>
        <p:txBody>
          <a:bodyPr vert="horz" lIns="85772" tIns="42885" rIns="85772" bIns="42885" rtlCol="0" anchor="ctr">
            <a:normAutofit/>
          </a:bodyPr>
          <a:lstStyle>
            <a:lvl1pPr algn="l" defTabSz="857716" rtl="0" eaLnBrk="1" latinLnBrk="0" hangingPunct="1">
              <a:spcBef>
                <a:spcPct val="0"/>
              </a:spcBef>
              <a:buNone/>
              <a:defRPr sz="3000" kern="1200" baseline="0">
                <a:solidFill>
                  <a:schemeClr val="bg1"/>
                </a:solidFill>
                <a:latin typeface="+mj-lt"/>
                <a:ea typeface="+mj-ea"/>
                <a:cs typeface="+mj-cs"/>
              </a:defRPr>
            </a:lvl1pPr>
          </a:lstStyle>
          <a:p>
            <a:r>
              <a:rPr lang="sv-SE" sz="2800" dirty="0"/>
              <a:t>VCN moderator </a:t>
            </a:r>
          </a:p>
        </p:txBody>
      </p:sp>
      <p:sp>
        <p:nvSpPr>
          <p:cNvPr id="16" name="Rectangle 15">
            <a:extLst>
              <a:ext uri="{FF2B5EF4-FFF2-40B4-BE49-F238E27FC236}">
                <a16:creationId xmlns:a16="http://schemas.microsoft.com/office/drawing/2014/main" id="{BBDD861D-AAF7-C74A-8ADE-E34E1D6C416A}"/>
              </a:ext>
            </a:extLst>
          </p:cNvPr>
          <p:cNvSpPr/>
          <p:nvPr/>
        </p:nvSpPr>
        <p:spPr>
          <a:xfrm>
            <a:off x="251520" y="4444077"/>
            <a:ext cx="9145016" cy="2585323"/>
          </a:xfrm>
          <a:prstGeom prst="rect">
            <a:avLst/>
          </a:prstGeom>
        </p:spPr>
        <p:txBody>
          <a:bodyPr wrap="square">
            <a:spAutoFit/>
          </a:bodyPr>
          <a:lstStyle/>
          <a:p>
            <a:r>
              <a:rPr lang="sv-SE" sz="1800" dirty="0">
                <a:solidFill>
                  <a:srgbClr val="000000"/>
                </a:solidFill>
                <a:latin typeface="Calibri" panose="020F0502020204030204" pitchFamily="34" charset="0"/>
              </a:rPr>
              <a:t>For </a:t>
            </a:r>
            <a:r>
              <a:rPr lang="sv-SE" sz="1800" dirty="0" err="1">
                <a:solidFill>
                  <a:srgbClr val="000000"/>
                </a:solidFill>
                <a:latin typeface="Calibri" panose="020F0502020204030204" pitchFamily="34" charset="0"/>
              </a:rPr>
              <a:t>increase</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of</a:t>
            </a:r>
            <a:r>
              <a:rPr lang="sv-SE" sz="1800" dirty="0">
                <a:solidFill>
                  <a:srgbClr val="000000"/>
                </a:solidFill>
                <a:latin typeface="Calibri" panose="020F0502020204030204" pitchFamily="34" charset="0"/>
              </a:rPr>
              <a:t> VCN </a:t>
            </a:r>
            <a:r>
              <a:rPr lang="sv-SE" sz="1800" dirty="0" err="1">
                <a:solidFill>
                  <a:srgbClr val="000000"/>
                </a:solidFill>
                <a:latin typeface="Calibri" panose="020F0502020204030204" pitchFamily="34" charset="0"/>
              </a:rPr>
              <a:t>there</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are</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two</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possibilities</a:t>
            </a:r>
            <a:r>
              <a:rPr lang="sv-SE" sz="1800" dirty="0">
                <a:solidFill>
                  <a:srgbClr val="000000"/>
                </a:solidFill>
                <a:latin typeface="Calibri" panose="020F0502020204030204" pitchFamily="34" charset="0"/>
              </a:rPr>
              <a:t>:</a:t>
            </a:r>
            <a:endParaRPr lang="sv-SE" dirty="0">
              <a:solidFill>
                <a:srgbClr val="000000"/>
              </a:solidFill>
              <a:latin typeface="Calibri" panose="020F0502020204030204" pitchFamily="34" charset="0"/>
            </a:endParaRPr>
          </a:p>
          <a:p>
            <a:r>
              <a:rPr lang="sv-SE" sz="1800" dirty="0">
                <a:solidFill>
                  <a:srgbClr val="000000"/>
                </a:solidFill>
                <a:latin typeface="Calibri" panose="020F0502020204030204" pitchFamily="34" charset="0"/>
              </a:rPr>
              <a:t> </a:t>
            </a:r>
            <a:endParaRPr lang="sv-SE" dirty="0">
              <a:solidFill>
                <a:srgbClr val="000000"/>
              </a:solidFill>
              <a:latin typeface="Calibri" panose="020F0502020204030204" pitchFamily="34" charset="0"/>
            </a:endParaRPr>
          </a:p>
          <a:p>
            <a:pPr>
              <a:buFont typeface="+mj-lt"/>
              <a:buAutoNum type="arabicPeriod"/>
            </a:pPr>
            <a:r>
              <a:rPr lang="sv-SE" sz="1800" dirty="0" err="1">
                <a:solidFill>
                  <a:srgbClr val="000000"/>
                </a:solidFill>
                <a:latin typeface="Calibri" panose="020F0502020204030204" pitchFamily="34" charset="0"/>
              </a:rPr>
              <a:t>Enhancement</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of</a:t>
            </a:r>
            <a:r>
              <a:rPr lang="sv-SE" sz="1800" dirty="0">
                <a:solidFill>
                  <a:srgbClr val="000000"/>
                </a:solidFill>
                <a:latin typeface="Calibri" panose="020F0502020204030204" pitchFamily="34" charset="0"/>
              </a:rPr>
              <a:t> the </a:t>
            </a:r>
            <a:r>
              <a:rPr lang="sv-SE" sz="1800" dirty="0" err="1">
                <a:solidFill>
                  <a:srgbClr val="000000"/>
                </a:solidFill>
                <a:latin typeface="Calibri" panose="020F0502020204030204" pitchFamily="34" charset="0"/>
              </a:rPr>
              <a:t>cold</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tail</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of</a:t>
            </a:r>
            <a:r>
              <a:rPr lang="sv-SE" sz="1800" dirty="0">
                <a:solidFill>
                  <a:srgbClr val="000000"/>
                </a:solidFill>
                <a:latin typeface="Calibri" panose="020F0502020204030204" pitchFamily="34" charset="0"/>
              </a:rPr>
              <a:t> the LD2 via </a:t>
            </a:r>
            <a:r>
              <a:rPr lang="sv-SE" sz="1800" dirty="0" err="1">
                <a:solidFill>
                  <a:srgbClr val="000000"/>
                </a:solidFill>
                <a:latin typeface="Calibri" panose="020F0502020204030204" pitchFamily="34" charset="0"/>
              </a:rPr>
              <a:t>quasi-specular</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reflection</a:t>
            </a:r>
            <a:r>
              <a:rPr lang="sv-SE" sz="1800" dirty="0">
                <a:solidFill>
                  <a:srgbClr val="000000"/>
                </a:solidFill>
                <a:latin typeface="Calibri" panose="020F0502020204030204" pitchFamily="34" charset="0"/>
              </a:rPr>
              <a:t> from </a:t>
            </a:r>
            <a:r>
              <a:rPr lang="sv-SE" sz="1800" dirty="0" err="1">
                <a:solidFill>
                  <a:srgbClr val="000000"/>
                </a:solidFill>
                <a:latin typeface="Calibri" panose="020F0502020204030204" pitchFamily="34" charset="0"/>
              </a:rPr>
              <a:t>nanodiamonds</a:t>
            </a:r>
            <a:r>
              <a:rPr lang="sv-SE" sz="1800" dirty="0">
                <a:solidFill>
                  <a:srgbClr val="000000"/>
                </a:solidFill>
                <a:latin typeface="Calibri" panose="020F0502020204030204" pitchFamily="34" charset="0"/>
              </a:rPr>
              <a:t> or </a:t>
            </a:r>
            <a:r>
              <a:rPr lang="sv-SE" sz="1800" dirty="0" err="1">
                <a:solidFill>
                  <a:srgbClr val="000000"/>
                </a:solidFill>
                <a:latin typeface="Calibri" panose="020F0502020204030204" pitchFamily="34" charset="0"/>
              </a:rPr>
              <a:t>other</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reflectors</a:t>
            </a:r>
            <a:endParaRPr lang="sv-SE" sz="2000" dirty="0">
              <a:solidFill>
                <a:srgbClr val="000000"/>
              </a:solidFill>
              <a:latin typeface="Calibri" panose="020F0502020204030204" pitchFamily="34" charset="0"/>
            </a:endParaRPr>
          </a:p>
          <a:p>
            <a:pPr>
              <a:buFont typeface="+mj-lt"/>
              <a:buAutoNum type="arabicPeriod"/>
            </a:pPr>
            <a:r>
              <a:rPr lang="sv-SE" sz="1800" dirty="0" err="1">
                <a:solidFill>
                  <a:srgbClr val="000000"/>
                </a:solidFill>
                <a:latin typeface="Calibri" panose="020F0502020204030204" pitchFamily="34" charset="0"/>
              </a:rPr>
              <a:t>Development</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of</a:t>
            </a:r>
            <a:r>
              <a:rPr lang="sv-SE" sz="1800" dirty="0">
                <a:solidFill>
                  <a:srgbClr val="000000"/>
                </a:solidFill>
                <a:latin typeface="Calibri" panose="020F0502020204030204" pitchFamily="34" charset="0"/>
              </a:rPr>
              <a:t> a </a:t>
            </a:r>
            <a:r>
              <a:rPr lang="sv-SE" sz="1800" dirty="0" err="1">
                <a:solidFill>
                  <a:srgbClr val="000000"/>
                </a:solidFill>
                <a:latin typeface="Calibri" panose="020F0502020204030204" pitchFamily="34" charset="0"/>
              </a:rPr>
              <a:t>dedicated</a:t>
            </a:r>
            <a:r>
              <a:rPr lang="sv-SE" sz="1800" dirty="0">
                <a:solidFill>
                  <a:srgbClr val="000000"/>
                </a:solidFill>
                <a:latin typeface="Calibri" panose="020F0502020204030204" pitchFamily="34" charset="0"/>
              </a:rPr>
              <a:t> VCN moderator. For </a:t>
            </a:r>
            <a:r>
              <a:rPr lang="sv-SE" sz="1800" dirty="0" err="1">
                <a:solidFill>
                  <a:srgbClr val="000000"/>
                </a:solidFill>
                <a:latin typeface="Calibri" panose="020F0502020204030204" pitchFamily="34" charset="0"/>
              </a:rPr>
              <a:t>this</a:t>
            </a:r>
            <a:r>
              <a:rPr lang="sv-SE" sz="1800" dirty="0">
                <a:solidFill>
                  <a:srgbClr val="000000"/>
                </a:solidFill>
                <a:latin typeface="Calibri" panose="020F0502020204030204" pitchFamily="34" charset="0"/>
              </a:rPr>
              <a:t>, the research is at an </a:t>
            </a:r>
            <a:r>
              <a:rPr lang="sv-SE" sz="1800" dirty="0" err="1">
                <a:solidFill>
                  <a:srgbClr val="000000"/>
                </a:solidFill>
                <a:latin typeface="Calibri" panose="020F0502020204030204" pitchFamily="34" charset="0"/>
              </a:rPr>
              <a:t>early</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stage</a:t>
            </a:r>
            <a:endParaRPr lang="sv-SE" sz="2000" dirty="0">
              <a:solidFill>
                <a:srgbClr val="000000"/>
              </a:solidFill>
              <a:latin typeface="Calibri" panose="020F0502020204030204" pitchFamily="34" charset="0"/>
            </a:endParaRPr>
          </a:p>
          <a:p>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Study</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of</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candidate</a:t>
            </a:r>
            <a:r>
              <a:rPr lang="sv-SE" sz="1800" dirty="0">
                <a:solidFill>
                  <a:srgbClr val="000000"/>
                </a:solidFill>
                <a:latin typeface="Calibri" panose="020F0502020204030204" pitchFamily="34" charset="0"/>
              </a:rPr>
              <a:t> material</a:t>
            </a:r>
            <a:endParaRPr lang="sv-SE" dirty="0">
              <a:solidFill>
                <a:srgbClr val="000000"/>
              </a:solidFill>
              <a:latin typeface="Calibri" panose="020F0502020204030204" pitchFamily="34" charset="0"/>
            </a:endParaRPr>
          </a:p>
          <a:p>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theory</a:t>
            </a:r>
            <a:r>
              <a:rPr lang="sv-SE" sz="1800" dirty="0">
                <a:solidFill>
                  <a:srgbClr val="000000"/>
                </a:solidFill>
                <a:latin typeface="Calibri" panose="020F0502020204030204" pitchFamily="34" charset="0"/>
              </a:rPr>
              <a:t> (O. </a:t>
            </a:r>
            <a:r>
              <a:rPr lang="sv-SE" sz="1800" dirty="0" err="1">
                <a:solidFill>
                  <a:srgbClr val="000000"/>
                </a:solidFill>
                <a:latin typeface="Calibri" panose="020F0502020204030204" pitchFamily="34" charset="0"/>
              </a:rPr>
              <a:t>Zimmer</a:t>
            </a:r>
            <a:r>
              <a:rPr lang="sv-SE" sz="1800" dirty="0">
                <a:solidFill>
                  <a:srgbClr val="000000"/>
                </a:solidFill>
                <a:latin typeface="Calibri" panose="020F0502020204030204" pitchFamily="34" charset="0"/>
              </a:rPr>
              <a:t>)</a:t>
            </a:r>
            <a:endParaRPr lang="sv-SE" dirty="0">
              <a:solidFill>
                <a:srgbClr val="000000"/>
              </a:solidFill>
              <a:latin typeface="Calibri" panose="020F0502020204030204" pitchFamily="34" charset="0"/>
            </a:endParaRPr>
          </a:p>
          <a:p>
            <a:r>
              <a:rPr lang="sv-SE" sz="1800" dirty="0">
                <a:solidFill>
                  <a:srgbClr val="000000"/>
                </a:solidFill>
                <a:latin typeface="Calibri" panose="020F0502020204030204" pitchFamily="34" charset="0"/>
              </a:rPr>
              <a:t>          -Cross </a:t>
            </a:r>
            <a:r>
              <a:rPr lang="sv-SE" sz="1800" dirty="0" err="1">
                <a:solidFill>
                  <a:srgbClr val="000000"/>
                </a:solidFill>
                <a:latin typeface="Calibri" panose="020F0502020204030204" pitchFamily="34" charset="0"/>
              </a:rPr>
              <a:t>section</a:t>
            </a:r>
            <a:r>
              <a:rPr lang="sv-SE" sz="1800" dirty="0">
                <a:solidFill>
                  <a:srgbClr val="000000"/>
                </a:solidFill>
                <a:latin typeface="Calibri" panose="020F0502020204030204" pitchFamily="34" charset="0"/>
              </a:rPr>
              <a:t> </a:t>
            </a:r>
            <a:r>
              <a:rPr lang="sv-SE" sz="1800" dirty="0" err="1">
                <a:solidFill>
                  <a:srgbClr val="000000"/>
                </a:solidFill>
                <a:latin typeface="Calibri" panose="020F0502020204030204" pitchFamily="34" charset="0"/>
              </a:rPr>
              <a:t>measurements</a:t>
            </a:r>
            <a:endParaRPr lang="sv-SE" dirty="0">
              <a:solidFill>
                <a:srgbClr val="000000"/>
              </a:solidFill>
              <a:latin typeface="Calibri" panose="020F0502020204030204" pitchFamily="34" charset="0"/>
            </a:endParaRPr>
          </a:p>
          <a:p>
            <a:r>
              <a:rPr lang="sv-SE" sz="1800" dirty="0">
                <a:solidFill>
                  <a:srgbClr val="000000"/>
                </a:solidFill>
                <a:latin typeface="Calibri" panose="020F0502020204030204" pitchFamily="34" charset="0"/>
              </a:rPr>
              <a:t> </a:t>
            </a:r>
            <a:endParaRPr lang="sv-SE" b="0" i="0" u="none" strike="noStrike" dirty="0">
              <a:solidFill>
                <a:srgbClr val="000000"/>
              </a:solidFill>
              <a:effectLst/>
              <a:latin typeface="Calibri" panose="020F0502020204030204" pitchFamily="34" charset="0"/>
            </a:endParaRPr>
          </a:p>
        </p:txBody>
      </p:sp>
      <p:sp>
        <p:nvSpPr>
          <p:cNvPr id="17" name="TextBox 16">
            <a:extLst>
              <a:ext uri="{FF2B5EF4-FFF2-40B4-BE49-F238E27FC236}">
                <a16:creationId xmlns:a16="http://schemas.microsoft.com/office/drawing/2014/main" id="{B045F01C-7FD6-FC48-B2BE-8466C4D7E6A2}"/>
              </a:ext>
            </a:extLst>
          </p:cNvPr>
          <p:cNvSpPr txBox="1"/>
          <p:nvPr/>
        </p:nvSpPr>
        <p:spPr>
          <a:xfrm>
            <a:off x="6821504" y="1853306"/>
            <a:ext cx="2322496" cy="646331"/>
          </a:xfrm>
          <a:prstGeom prst="rect">
            <a:avLst/>
          </a:prstGeom>
          <a:noFill/>
        </p:spPr>
        <p:txBody>
          <a:bodyPr wrap="square" rtlCol="0">
            <a:spAutoFit/>
          </a:bodyPr>
          <a:lstStyle/>
          <a:p>
            <a:r>
              <a:rPr lang="en-US" dirty="0">
                <a:solidFill>
                  <a:srgbClr val="00B050"/>
                </a:solidFill>
              </a:rPr>
              <a:t>NB this is an example not a real calculation!</a:t>
            </a:r>
            <a:endParaRPr lang="en-US" baseline="30000" dirty="0">
              <a:solidFill>
                <a:srgbClr val="00B050"/>
              </a:solidFill>
            </a:endParaRPr>
          </a:p>
        </p:txBody>
      </p:sp>
      <p:pic>
        <p:nvPicPr>
          <p:cNvPr id="18" name="Picture 17">
            <a:extLst>
              <a:ext uri="{FF2B5EF4-FFF2-40B4-BE49-F238E27FC236}">
                <a16:creationId xmlns:a16="http://schemas.microsoft.com/office/drawing/2014/main" id="{6C6D40FA-B6AE-2F4F-8585-908CBB79D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5" y="87819"/>
            <a:ext cx="1384300" cy="1028700"/>
          </a:xfrm>
          <a:prstGeom prst="rect">
            <a:avLst/>
          </a:prstGeom>
        </p:spPr>
      </p:pic>
    </p:spTree>
    <p:extLst>
      <p:ext uri="{BB962C8B-B14F-4D97-AF65-F5344CB8AC3E}">
        <p14:creationId xmlns:p14="http://schemas.microsoft.com/office/powerpoint/2010/main" val="283622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99" y="211597"/>
            <a:ext cx="6941555" cy="954360"/>
          </a:xfrm>
        </p:spPr>
        <p:txBody>
          <a:bodyPr>
            <a:normAutofit/>
          </a:bodyPr>
          <a:lstStyle/>
          <a:p>
            <a:r>
              <a:rPr lang="sv-SE" sz="2800" dirty="0" err="1"/>
              <a:t>Increased</a:t>
            </a:r>
            <a:r>
              <a:rPr lang="sv-SE" sz="2800" dirty="0"/>
              <a:t> </a:t>
            </a:r>
            <a:r>
              <a:rPr lang="sv-SE" sz="2800" dirty="0" err="1"/>
              <a:t>beam</a:t>
            </a:r>
            <a:r>
              <a:rPr lang="sv-SE" sz="2800" dirty="0"/>
              <a:t> </a:t>
            </a:r>
            <a:r>
              <a:rPr lang="sv-SE" sz="2800" dirty="0" err="1"/>
              <a:t>extraction</a:t>
            </a:r>
            <a:r>
              <a:rPr lang="sv-SE" sz="2800" dirty="0"/>
              <a:t> </a:t>
            </a:r>
            <a:r>
              <a:rPr lang="sv-SE" sz="2800" dirty="0" err="1"/>
              <a:t>using</a:t>
            </a:r>
            <a:r>
              <a:rPr lang="sv-SE" sz="2800" dirty="0"/>
              <a:t> </a:t>
            </a:r>
            <a:r>
              <a:rPr lang="sv-SE" sz="2800" dirty="0" err="1"/>
              <a:t>advanced</a:t>
            </a:r>
            <a:r>
              <a:rPr lang="sv-SE" sz="2800" dirty="0"/>
              <a:t> </a:t>
            </a:r>
            <a:r>
              <a:rPr lang="sv-SE" sz="2800" dirty="0" err="1"/>
              <a:t>reflectors</a:t>
            </a:r>
            <a:endParaRPr lang="sv-SE" sz="2800" dirty="0"/>
          </a:p>
        </p:txBody>
      </p:sp>
      <p:sp>
        <p:nvSpPr>
          <p:cNvPr id="9" name="Slide Number Placeholder 3">
            <a:extLst>
              <a:ext uri="{FF2B5EF4-FFF2-40B4-BE49-F238E27FC236}">
                <a16:creationId xmlns:a16="http://schemas.microsoft.com/office/drawing/2014/main" id="{4D0DAC8A-2A9A-D64A-A900-35A67A98C13A}"/>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t>24</a:t>
            </a:fld>
            <a:endParaRPr lang="sv-SE"/>
          </a:p>
        </p:txBody>
      </p:sp>
      <p:sp>
        <p:nvSpPr>
          <p:cNvPr id="6" name="Content Placeholder 2">
            <a:extLst>
              <a:ext uri="{FF2B5EF4-FFF2-40B4-BE49-F238E27FC236}">
                <a16:creationId xmlns:a16="http://schemas.microsoft.com/office/drawing/2014/main" id="{EA814938-5804-1347-AEBF-3C4F0F232470}"/>
              </a:ext>
            </a:extLst>
          </p:cNvPr>
          <p:cNvSpPr>
            <a:spLocks noGrp="1"/>
          </p:cNvSpPr>
          <p:nvPr>
            <p:ph idx="1"/>
          </p:nvPr>
        </p:nvSpPr>
        <p:spPr>
          <a:xfrm>
            <a:off x="170822" y="1689121"/>
            <a:ext cx="8681465" cy="4380083"/>
          </a:xfrm>
        </p:spPr>
        <p:txBody>
          <a:bodyPr>
            <a:normAutofit/>
          </a:bodyPr>
          <a:lstStyle/>
          <a:p>
            <a:r>
              <a:rPr lang="en-US" sz="2600" dirty="0">
                <a:solidFill>
                  <a:schemeClr val="tx1"/>
                </a:solidFill>
                <a:latin typeface="Candara" panose="020E0502030303020204" pitchFamily="34" charset="0"/>
              </a:rPr>
              <a:t>In addition to the development  of the future ESS moderator we plan also to study novel beam extraction techniques</a:t>
            </a:r>
          </a:p>
          <a:p>
            <a:r>
              <a:rPr lang="en-US" sz="2600" dirty="0">
                <a:solidFill>
                  <a:schemeClr val="tx1"/>
                </a:solidFill>
                <a:latin typeface="Candara" panose="020E0502030303020204" pitchFamily="34" charset="0"/>
              </a:rPr>
              <a:t>In recent years some very promising developments has been done in the field of reflectors. </a:t>
            </a:r>
          </a:p>
          <a:p>
            <a:r>
              <a:rPr lang="en-US" sz="2600" dirty="0">
                <a:solidFill>
                  <a:schemeClr val="tx1"/>
                </a:solidFill>
                <a:latin typeface="Candara" panose="020E0502030303020204" pitchFamily="34" charset="0"/>
              </a:rPr>
              <a:t>For the reflector we do not only consider the bulky material around the moderator but also thin layer of materials  to provide a reflection of the cold neutron that could be used in the beam extraction system </a:t>
            </a:r>
          </a:p>
          <a:p>
            <a:pPr marL="0" indent="0">
              <a:buNone/>
            </a:pPr>
            <a:endParaRPr lang="en-US" sz="2600" dirty="0">
              <a:solidFill>
                <a:schemeClr val="tx1"/>
              </a:solidFill>
              <a:latin typeface="Candara" panose="020E0502030303020204" pitchFamily="34" charset="0"/>
            </a:endParaRPr>
          </a:p>
          <a:p>
            <a:pPr marL="0" indent="0">
              <a:buNone/>
            </a:pPr>
            <a:endParaRPr lang="en-US" sz="2600" dirty="0">
              <a:solidFill>
                <a:schemeClr val="tx1"/>
              </a:solidFill>
              <a:latin typeface="Candara" panose="020E0502030303020204" pitchFamily="34" charset="0"/>
            </a:endParaRPr>
          </a:p>
          <a:p>
            <a:pPr marL="0" indent="0">
              <a:buNone/>
            </a:pPr>
            <a:endParaRPr lang="en-US" sz="2600" dirty="0">
              <a:solidFill>
                <a:schemeClr val="tx1"/>
              </a:solidFill>
              <a:latin typeface="Candara" panose="020E0502030303020204" pitchFamily="34" charset="0"/>
            </a:endParaRPr>
          </a:p>
          <a:p>
            <a:endParaRPr lang="sv-SE" sz="2600" dirty="0">
              <a:solidFill>
                <a:schemeClr val="tx1"/>
              </a:solidFill>
              <a:latin typeface="Candara" panose="020E0502030303020204" pitchFamily="34" charset="0"/>
            </a:endParaRPr>
          </a:p>
          <a:p>
            <a:endParaRPr lang="sv-SE" dirty="0"/>
          </a:p>
        </p:txBody>
      </p:sp>
      <p:pic>
        <p:nvPicPr>
          <p:cNvPr id="4" name="Picture 3">
            <a:extLst>
              <a:ext uri="{FF2B5EF4-FFF2-40B4-BE49-F238E27FC236}">
                <a16:creationId xmlns:a16="http://schemas.microsoft.com/office/drawing/2014/main" id="{CCAC9D23-8837-C848-8400-2B92869AF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196" y="111857"/>
            <a:ext cx="1384300" cy="1054100"/>
          </a:xfrm>
          <a:prstGeom prst="rect">
            <a:avLst/>
          </a:prstGeom>
        </p:spPr>
      </p:pic>
    </p:spTree>
    <p:extLst>
      <p:ext uri="{BB962C8B-B14F-4D97-AF65-F5344CB8AC3E}">
        <p14:creationId xmlns:p14="http://schemas.microsoft.com/office/powerpoint/2010/main" val="2697943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56" y="211597"/>
            <a:ext cx="5986640" cy="954360"/>
          </a:xfrm>
        </p:spPr>
        <p:txBody>
          <a:bodyPr>
            <a:normAutofit/>
          </a:bodyPr>
          <a:lstStyle/>
          <a:p>
            <a:r>
              <a:rPr lang="sv-SE" sz="2800" dirty="0" err="1"/>
              <a:t>Advanced</a:t>
            </a:r>
            <a:r>
              <a:rPr lang="sv-SE" sz="2800" dirty="0"/>
              <a:t> </a:t>
            </a:r>
            <a:r>
              <a:rPr lang="sv-SE" sz="2800" dirty="0" err="1"/>
              <a:t>reflectors</a:t>
            </a:r>
            <a:r>
              <a:rPr lang="sv-SE" sz="2800" dirty="0"/>
              <a:t> </a:t>
            </a:r>
            <a:r>
              <a:rPr lang="sv-SE" sz="2800" dirty="0" err="1"/>
              <a:t>of</a:t>
            </a:r>
            <a:r>
              <a:rPr lang="sv-SE" sz="2800" dirty="0"/>
              <a:t> </a:t>
            </a:r>
            <a:r>
              <a:rPr lang="sv-SE" sz="2800" dirty="0" err="1"/>
              <a:t>interest</a:t>
            </a:r>
            <a:endParaRPr lang="sv-SE" sz="2800" dirty="0"/>
          </a:p>
        </p:txBody>
      </p:sp>
      <p:sp>
        <p:nvSpPr>
          <p:cNvPr id="9" name="Slide Number Placeholder 3">
            <a:extLst>
              <a:ext uri="{FF2B5EF4-FFF2-40B4-BE49-F238E27FC236}">
                <a16:creationId xmlns:a16="http://schemas.microsoft.com/office/drawing/2014/main" id="{4D0DAC8A-2A9A-D64A-A900-35A67A98C13A}"/>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t>25</a:t>
            </a:fld>
            <a:endParaRPr lang="sv-SE"/>
          </a:p>
        </p:txBody>
      </p:sp>
      <p:sp>
        <p:nvSpPr>
          <p:cNvPr id="6" name="Content Placeholder 2">
            <a:extLst>
              <a:ext uri="{FF2B5EF4-FFF2-40B4-BE49-F238E27FC236}">
                <a16:creationId xmlns:a16="http://schemas.microsoft.com/office/drawing/2014/main" id="{EA814938-5804-1347-AEBF-3C4F0F232470}"/>
              </a:ext>
            </a:extLst>
          </p:cNvPr>
          <p:cNvSpPr>
            <a:spLocks noGrp="1"/>
          </p:cNvSpPr>
          <p:nvPr>
            <p:ph idx="1"/>
          </p:nvPr>
        </p:nvSpPr>
        <p:spPr>
          <a:xfrm>
            <a:off x="170822" y="1689121"/>
            <a:ext cx="8681465" cy="4380083"/>
          </a:xfrm>
        </p:spPr>
        <p:txBody>
          <a:bodyPr>
            <a:normAutofit fontScale="85000" lnSpcReduction="20000"/>
          </a:bodyPr>
          <a:lstStyle/>
          <a:p>
            <a:pPr lvl="0"/>
            <a:r>
              <a:rPr lang="en-US" b="1" dirty="0" err="1"/>
              <a:t>Nanodiamonds</a:t>
            </a:r>
            <a:r>
              <a:rPr lang="en-US" dirty="0"/>
              <a:t> are suitable for use as a quasi-specular reflector for cold and very cold neutrons (CNs and VCNs) and are expected to be an asset for a beam extraction channel at the exit of the moderator. Used as a reflector material around the LD2   moderator or around a separate VCN source, they are expected to enhance the yield of VCNs.</a:t>
            </a:r>
            <a:endParaRPr lang="en-GB" dirty="0"/>
          </a:p>
          <a:p>
            <a:pPr lvl="0"/>
            <a:r>
              <a:rPr lang="en-US" b="1" dirty="0"/>
              <a:t>Graphite intercalation compounds</a:t>
            </a:r>
            <a:r>
              <a:rPr lang="en-US" dirty="0"/>
              <a:t> and </a:t>
            </a:r>
            <a:r>
              <a:rPr lang="en-US" b="1" dirty="0"/>
              <a:t>MgH2</a:t>
            </a:r>
            <a:r>
              <a:rPr lang="en-US" dirty="0"/>
              <a:t>   both show great promise as potential CN and VCN reflector materials. They are potentially useable for enhancing the VCN brightness of moderators19.</a:t>
            </a:r>
            <a:endParaRPr lang="en-GB" dirty="0"/>
          </a:p>
          <a:p>
            <a:pPr lvl="0"/>
            <a:r>
              <a:rPr lang="en-US" dirty="0"/>
              <a:t>Theoretical studies on </a:t>
            </a:r>
            <a:r>
              <a:rPr lang="en-US" b="1" dirty="0"/>
              <a:t>clathrate hydrides </a:t>
            </a:r>
            <a:r>
              <a:rPr lang="en-US" dirty="0"/>
              <a:t>indicate these materials as excellent candidates for moderation to VCN energies, and for reflection of cold and very cold neutrons .</a:t>
            </a:r>
            <a:endParaRPr lang="en-GB" dirty="0"/>
          </a:p>
          <a:p>
            <a:pPr marL="0" indent="0">
              <a:buNone/>
            </a:pPr>
            <a:endParaRPr lang="en-US" sz="2600" dirty="0">
              <a:solidFill>
                <a:schemeClr val="tx1"/>
              </a:solidFill>
              <a:latin typeface="Candara" panose="020E0502030303020204" pitchFamily="34" charset="0"/>
            </a:endParaRPr>
          </a:p>
          <a:p>
            <a:pPr marL="0" indent="0">
              <a:buNone/>
            </a:pPr>
            <a:endParaRPr lang="en-US" sz="2600" dirty="0">
              <a:solidFill>
                <a:schemeClr val="tx1"/>
              </a:solidFill>
              <a:latin typeface="Candara" panose="020E0502030303020204" pitchFamily="34" charset="0"/>
            </a:endParaRPr>
          </a:p>
          <a:p>
            <a:pPr marL="0" indent="0">
              <a:buNone/>
            </a:pPr>
            <a:endParaRPr lang="en-US" sz="2600" dirty="0">
              <a:solidFill>
                <a:schemeClr val="tx1"/>
              </a:solidFill>
              <a:latin typeface="Candara" panose="020E0502030303020204" pitchFamily="34" charset="0"/>
            </a:endParaRPr>
          </a:p>
          <a:p>
            <a:endParaRPr lang="sv-SE" sz="2600" dirty="0">
              <a:solidFill>
                <a:schemeClr val="tx1"/>
              </a:solidFill>
              <a:latin typeface="Candara" panose="020E0502030303020204" pitchFamily="34" charset="0"/>
            </a:endParaRPr>
          </a:p>
          <a:p>
            <a:endParaRPr lang="sv-SE" dirty="0"/>
          </a:p>
        </p:txBody>
      </p:sp>
      <p:pic>
        <p:nvPicPr>
          <p:cNvPr id="4" name="Picture 3">
            <a:extLst>
              <a:ext uri="{FF2B5EF4-FFF2-40B4-BE49-F238E27FC236}">
                <a16:creationId xmlns:a16="http://schemas.microsoft.com/office/drawing/2014/main" id="{CCAC9D23-8837-C848-8400-2B92869AF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196" y="111857"/>
            <a:ext cx="1384300" cy="1054100"/>
          </a:xfrm>
          <a:prstGeom prst="rect">
            <a:avLst/>
          </a:prstGeom>
        </p:spPr>
      </p:pic>
    </p:spTree>
    <p:extLst>
      <p:ext uri="{BB962C8B-B14F-4D97-AF65-F5344CB8AC3E}">
        <p14:creationId xmlns:p14="http://schemas.microsoft.com/office/powerpoint/2010/main" val="413789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4536504" cy="954360"/>
          </a:xfrm>
        </p:spPr>
        <p:txBody>
          <a:bodyPr>
            <a:normAutofit/>
          </a:bodyPr>
          <a:lstStyle/>
          <a:p>
            <a:r>
              <a:rPr lang="sv-SE" sz="2800" dirty="0" err="1"/>
              <a:t>Nanodiamonds</a:t>
            </a:r>
            <a:r>
              <a:rPr lang="sv-SE" sz="2800" dirty="0"/>
              <a:t> </a:t>
            </a:r>
          </a:p>
        </p:txBody>
      </p:sp>
      <p:sp>
        <p:nvSpPr>
          <p:cNvPr id="9" name="Slide Number Placeholder 3">
            <a:extLst>
              <a:ext uri="{FF2B5EF4-FFF2-40B4-BE49-F238E27FC236}">
                <a16:creationId xmlns:a16="http://schemas.microsoft.com/office/drawing/2014/main" id="{4D0DAC8A-2A9A-D64A-A900-35A67A98C13A}"/>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t>26</a:t>
            </a:fld>
            <a:endParaRPr lang="sv-SE"/>
          </a:p>
        </p:txBody>
      </p:sp>
      <p:pic>
        <p:nvPicPr>
          <p:cNvPr id="7" name="Picture 6">
            <a:extLst>
              <a:ext uri="{FF2B5EF4-FFF2-40B4-BE49-F238E27FC236}">
                <a16:creationId xmlns:a16="http://schemas.microsoft.com/office/drawing/2014/main" id="{0672DDC8-C36D-ED43-B3DA-4697F3734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4798252"/>
          </a:xfrm>
          <a:prstGeom prst="rect">
            <a:avLst/>
          </a:prstGeom>
        </p:spPr>
      </p:pic>
      <p:pic>
        <p:nvPicPr>
          <p:cNvPr id="6" name="Picture 5">
            <a:extLst>
              <a:ext uri="{FF2B5EF4-FFF2-40B4-BE49-F238E27FC236}">
                <a16:creationId xmlns:a16="http://schemas.microsoft.com/office/drawing/2014/main" id="{4EBA6C22-7473-1644-9630-E32083097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196" y="111857"/>
            <a:ext cx="1384300" cy="1054100"/>
          </a:xfrm>
          <a:prstGeom prst="rect">
            <a:avLst/>
          </a:prstGeom>
        </p:spPr>
      </p:pic>
    </p:spTree>
    <p:extLst>
      <p:ext uri="{BB962C8B-B14F-4D97-AF65-F5344CB8AC3E}">
        <p14:creationId xmlns:p14="http://schemas.microsoft.com/office/powerpoint/2010/main" val="250196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114"/>
            <a:ext cx="4968552" cy="954360"/>
          </a:xfrm>
        </p:spPr>
        <p:txBody>
          <a:bodyPr>
            <a:normAutofit/>
          </a:bodyPr>
          <a:lstStyle/>
          <a:p>
            <a:r>
              <a:rPr lang="sv-SE" sz="2800" dirty="0" err="1"/>
              <a:t>Other</a:t>
            </a:r>
            <a:r>
              <a:rPr lang="sv-SE" sz="2800" dirty="0"/>
              <a:t> </a:t>
            </a:r>
            <a:r>
              <a:rPr lang="sv-SE" sz="2800" dirty="0" err="1"/>
              <a:t>interesting</a:t>
            </a:r>
            <a:r>
              <a:rPr lang="sv-SE" sz="2800" dirty="0"/>
              <a:t> material to </a:t>
            </a:r>
            <a:r>
              <a:rPr lang="sv-SE" sz="2800" dirty="0" err="1"/>
              <a:t>study</a:t>
            </a:r>
            <a:r>
              <a:rPr lang="sv-SE" sz="2800" dirty="0"/>
              <a:t> for </a:t>
            </a:r>
            <a:r>
              <a:rPr lang="sv-SE" sz="2800" dirty="0" err="1"/>
              <a:t>cold</a:t>
            </a:r>
            <a:r>
              <a:rPr lang="sv-SE" sz="2800" dirty="0"/>
              <a:t> neutron </a:t>
            </a:r>
            <a:r>
              <a:rPr lang="sv-SE" sz="2800" dirty="0" err="1"/>
              <a:t>reflection</a:t>
            </a:r>
            <a:r>
              <a:rPr lang="sv-SE" sz="2800" dirty="0"/>
              <a:t>  </a:t>
            </a:r>
          </a:p>
        </p:txBody>
      </p:sp>
      <p:sp>
        <p:nvSpPr>
          <p:cNvPr id="9" name="Slide Number Placeholder 3">
            <a:extLst>
              <a:ext uri="{FF2B5EF4-FFF2-40B4-BE49-F238E27FC236}">
                <a16:creationId xmlns:a16="http://schemas.microsoft.com/office/drawing/2014/main" id="{4D0DAC8A-2A9A-D64A-A900-35A67A98C13A}"/>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t>27</a:t>
            </a:fld>
            <a:endParaRPr lang="sv-SE"/>
          </a:p>
        </p:txBody>
      </p:sp>
      <p:sp>
        <p:nvSpPr>
          <p:cNvPr id="6" name="Content Placeholder 2">
            <a:extLst>
              <a:ext uri="{FF2B5EF4-FFF2-40B4-BE49-F238E27FC236}">
                <a16:creationId xmlns:a16="http://schemas.microsoft.com/office/drawing/2014/main" id="{EA814938-5804-1347-AEBF-3C4F0F232470}"/>
              </a:ext>
            </a:extLst>
          </p:cNvPr>
          <p:cNvSpPr>
            <a:spLocks noGrp="1"/>
          </p:cNvSpPr>
          <p:nvPr>
            <p:ph idx="1"/>
          </p:nvPr>
        </p:nvSpPr>
        <p:spPr>
          <a:xfrm>
            <a:off x="307710" y="2461144"/>
            <a:ext cx="6249764" cy="2736304"/>
          </a:xfrm>
        </p:spPr>
        <p:txBody>
          <a:bodyPr>
            <a:normAutofit fontScale="92500" lnSpcReduction="20000"/>
          </a:bodyPr>
          <a:lstStyle/>
          <a:p>
            <a:r>
              <a:rPr lang="sv-SE" dirty="0">
                <a:solidFill>
                  <a:schemeClr val="tx1"/>
                </a:solidFill>
              </a:rPr>
              <a:t>MgH</a:t>
            </a:r>
            <a:r>
              <a:rPr lang="sv-SE" baseline="-25000" dirty="0">
                <a:solidFill>
                  <a:schemeClr val="tx1"/>
                </a:solidFill>
              </a:rPr>
              <a:t>2</a:t>
            </a:r>
            <a:r>
              <a:rPr lang="sv-SE" dirty="0">
                <a:solidFill>
                  <a:schemeClr val="tx1"/>
                </a:solidFill>
              </a:rPr>
              <a:t> (</a:t>
            </a:r>
            <a:r>
              <a:rPr lang="sv-SE" dirty="0" err="1">
                <a:solidFill>
                  <a:schemeClr val="tx1"/>
                </a:solidFill>
                <a:latin typeface="Candara" panose="020E0502030303020204" pitchFamily="34" charset="0"/>
              </a:rPr>
              <a:t>Rolando</a:t>
            </a:r>
            <a:r>
              <a:rPr lang="sv-SE" dirty="0">
                <a:solidFill>
                  <a:schemeClr val="tx1"/>
                </a:solidFill>
                <a:latin typeface="Candara" panose="020E0502030303020204" pitchFamily="34" charset="0"/>
              </a:rPr>
              <a:t> Granada et al. ) ENS 2019 </a:t>
            </a:r>
          </a:p>
          <a:p>
            <a:r>
              <a:rPr lang="sv-SE" dirty="0">
                <a:solidFill>
                  <a:schemeClr val="tx1"/>
                </a:solidFill>
                <a:latin typeface="Candara" panose="020E0502030303020204" pitchFamily="34" charset="0"/>
              </a:rPr>
              <a:t>Cold neutron </a:t>
            </a:r>
            <a:r>
              <a:rPr lang="sv-SE" dirty="0" err="1">
                <a:solidFill>
                  <a:schemeClr val="tx1"/>
                </a:solidFill>
                <a:latin typeface="Candara" panose="020E0502030303020204" pitchFamily="34" charset="0"/>
              </a:rPr>
              <a:t>reflector</a:t>
            </a:r>
            <a:r>
              <a:rPr lang="sv-SE" dirty="0">
                <a:solidFill>
                  <a:schemeClr val="tx1"/>
                </a:solidFill>
                <a:latin typeface="Candara" panose="020E0502030303020204" pitchFamily="34" charset="0"/>
              </a:rPr>
              <a:t> (no </a:t>
            </a:r>
            <a:r>
              <a:rPr lang="sv-SE" dirty="0" err="1">
                <a:solidFill>
                  <a:schemeClr val="tx1"/>
                </a:solidFill>
                <a:latin typeface="Candara" panose="020E0502030303020204" pitchFamily="34" charset="0"/>
              </a:rPr>
              <a:t>upscattering</a:t>
            </a:r>
            <a:r>
              <a:rPr lang="sv-SE" dirty="0">
                <a:solidFill>
                  <a:schemeClr val="tx1"/>
                </a:solidFill>
                <a:latin typeface="Candara" panose="020E0502030303020204" pitchFamily="34" charset="0"/>
              </a:rPr>
              <a:t>)</a:t>
            </a:r>
          </a:p>
          <a:p>
            <a:endParaRPr lang="sv-SE" dirty="0">
              <a:solidFill>
                <a:schemeClr val="tx1"/>
              </a:solidFill>
              <a:latin typeface="Candara" panose="020E0502030303020204" pitchFamily="34" charset="0"/>
            </a:endParaRPr>
          </a:p>
          <a:p>
            <a:r>
              <a:rPr lang="sv-SE" dirty="0">
                <a:solidFill>
                  <a:schemeClr val="tx1"/>
                </a:solidFill>
              </a:rPr>
              <a:t> </a:t>
            </a:r>
            <a:r>
              <a:rPr lang="sv-SE" dirty="0" err="1">
                <a:solidFill>
                  <a:schemeClr val="tx1"/>
                </a:solidFill>
              </a:rPr>
              <a:t>Deuterated</a:t>
            </a:r>
            <a:r>
              <a:rPr lang="sv-SE" dirty="0">
                <a:solidFill>
                  <a:schemeClr val="tx1"/>
                </a:solidFill>
              </a:rPr>
              <a:t> </a:t>
            </a:r>
            <a:r>
              <a:rPr lang="sv-SE" dirty="0" err="1">
                <a:solidFill>
                  <a:schemeClr val="tx1"/>
                </a:solidFill>
              </a:rPr>
              <a:t>clathrate</a:t>
            </a:r>
            <a:r>
              <a:rPr lang="sv-SE" dirty="0">
                <a:solidFill>
                  <a:schemeClr val="tx1"/>
                </a:solidFill>
              </a:rPr>
              <a:t> </a:t>
            </a:r>
            <a:r>
              <a:rPr lang="sv-SE" dirty="0" err="1">
                <a:solidFill>
                  <a:schemeClr val="tx1"/>
                </a:solidFill>
              </a:rPr>
              <a:t>hydrates</a:t>
            </a:r>
            <a:r>
              <a:rPr lang="sv-SE" dirty="0">
                <a:solidFill>
                  <a:schemeClr val="tx1"/>
                </a:solidFill>
              </a:rPr>
              <a:t>   </a:t>
            </a:r>
          </a:p>
          <a:p>
            <a:pPr marL="0" indent="0">
              <a:buNone/>
            </a:pPr>
            <a:r>
              <a:rPr lang="sv-SE" dirty="0">
                <a:solidFill>
                  <a:schemeClr val="tx1"/>
                </a:solidFill>
              </a:rPr>
              <a:t>      Oliver </a:t>
            </a:r>
            <a:r>
              <a:rPr lang="sv-SE" dirty="0" err="1">
                <a:solidFill>
                  <a:schemeClr val="tx1"/>
                </a:solidFill>
              </a:rPr>
              <a:t>Zimmer</a:t>
            </a:r>
            <a:r>
              <a:rPr lang="sv-SE" dirty="0">
                <a:solidFill>
                  <a:schemeClr val="tx1"/>
                </a:solidFill>
              </a:rPr>
              <a:t> (</a:t>
            </a:r>
            <a:r>
              <a:rPr lang="sv-SE" dirty="0" err="1">
                <a:solidFill>
                  <a:schemeClr val="tx1"/>
                </a:solidFill>
              </a:rPr>
              <a:t>Phys</a:t>
            </a:r>
            <a:r>
              <a:rPr lang="sv-SE" dirty="0">
                <a:solidFill>
                  <a:schemeClr val="tx1"/>
                </a:solidFill>
              </a:rPr>
              <a:t>. Rev. C </a:t>
            </a:r>
            <a:r>
              <a:rPr lang="sv-SE" b="1" dirty="0">
                <a:solidFill>
                  <a:schemeClr val="tx1"/>
                </a:solidFill>
              </a:rPr>
              <a:t>93</a:t>
            </a:r>
            <a:r>
              <a:rPr lang="sv-SE" dirty="0">
                <a:solidFill>
                  <a:schemeClr val="tx1"/>
                </a:solidFill>
              </a:rPr>
              <a:t>, 035503) </a:t>
            </a:r>
          </a:p>
          <a:p>
            <a:pPr marL="0" indent="0">
              <a:buNone/>
            </a:pPr>
            <a:r>
              <a:rPr lang="sv-SE" dirty="0" err="1">
                <a:solidFill>
                  <a:schemeClr val="tx1"/>
                </a:solidFill>
              </a:rPr>
              <a:t>Possible</a:t>
            </a:r>
            <a:r>
              <a:rPr lang="sv-SE" dirty="0">
                <a:solidFill>
                  <a:schemeClr val="tx1"/>
                </a:solidFill>
              </a:rPr>
              <a:t> </a:t>
            </a:r>
            <a:r>
              <a:rPr lang="sv-SE" dirty="0" err="1">
                <a:solidFill>
                  <a:schemeClr val="tx1"/>
                </a:solidFill>
              </a:rPr>
              <a:t>use</a:t>
            </a:r>
            <a:r>
              <a:rPr lang="sv-SE" dirty="0">
                <a:solidFill>
                  <a:schemeClr val="tx1"/>
                </a:solidFill>
              </a:rPr>
              <a:t> for VCN moderator and/or </a:t>
            </a:r>
            <a:r>
              <a:rPr lang="sv-SE" dirty="0" err="1">
                <a:solidFill>
                  <a:schemeClr val="tx1"/>
                </a:solidFill>
              </a:rPr>
              <a:t>advanced</a:t>
            </a:r>
            <a:r>
              <a:rPr lang="sv-SE" dirty="0">
                <a:solidFill>
                  <a:schemeClr val="tx1"/>
                </a:solidFill>
              </a:rPr>
              <a:t> </a:t>
            </a:r>
            <a:r>
              <a:rPr lang="sv-SE" dirty="0" err="1">
                <a:solidFill>
                  <a:schemeClr val="tx1"/>
                </a:solidFill>
              </a:rPr>
              <a:t>reflector</a:t>
            </a:r>
            <a:endParaRPr lang="sv-SE" dirty="0">
              <a:solidFill>
                <a:schemeClr val="tx1"/>
              </a:solidFill>
            </a:endParaRPr>
          </a:p>
        </p:txBody>
      </p:sp>
      <p:pic>
        <p:nvPicPr>
          <p:cNvPr id="5" name="Picture 4">
            <a:extLst>
              <a:ext uri="{FF2B5EF4-FFF2-40B4-BE49-F238E27FC236}">
                <a16:creationId xmlns:a16="http://schemas.microsoft.com/office/drawing/2014/main" id="{19E73EDE-E4CB-A741-9501-F8C4BEA33013}"/>
              </a:ext>
            </a:extLst>
          </p:cNvPr>
          <p:cNvPicPr>
            <a:picLocks noChangeAspect="1"/>
          </p:cNvPicPr>
          <p:nvPr/>
        </p:nvPicPr>
        <p:blipFill>
          <a:blip r:embed="rId3"/>
          <a:stretch>
            <a:fillRect/>
          </a:stretch>
        </p:blipFill>
        <p:spPr>
          <a:xfrm>
            <a:off x="6804248" y="3650932"/>
            <a:ext cx="1919453" cy="1370430"/>
          </a:xfrm>
          <a:prstGeom prst="rect">
            <a:avLst/>
          </a:prstGeom>
        </p:spPr>
      </p:pic>
      <p:pic>
        <p:nvPicPr>
          <p:cNvPr id="4" name="Picture 3">
            <a:extLst>
              <a:ext uri="{FF2B5EF4-FFF2-40B4-BE49-F238E27FC236}">
                <a16:creationId xmlns:a16="http://schemas.microsoft.com/office/drawing/2014/main" id="{2008CDCC-79A8-7643-87B3-1D2CA2D79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474" y="1462975"/>
            <a:ext cx="2413000" cy="1841500"/>
          </a:xfrm>
          <a:prstGeom prst="rect">
            <a:avLst/>
          </a:prstGeom>
        </p:spPr>
      </p:pic>
      <p:pic>
        <p:nvPicPr>
          <p:cNvPr id="8" name="Picture 7">
            <a:extLst>
              <a:ext uri="{FF2B5EF4-FFF2-40B4-BE49-F238E27FC236}">
                <a16:creationId xmlns:a16="http://schemas.microsoft.com/office/drawing/2014/main" id="{8C27E912-0C51-D445-9808-F390C59AA1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196" y="111857"/>
            <a:ext cx="1384300" cy="1054100"/>
          </a:xfrm>
          <a:prstGeom prst="rect">
            <a:avLst/>
          </a:prstGeom>
        </p:spPr>
      </p:pic>
      <p:pic>
        <p:nvPicPr>
          <p:cNvPr id="11" name="Picture 10">
            <a:extLst>
              <a:ext uri="{FF2B5EF4-FFF2-40B4-BE49-F238E27FC236}">
                <a16:creationId xmlns:a16="http://schemas.microsoft.com/office/drawing/2014/main" id="{E25E581B-AA02-3042-A9B0-FE1BE5ED6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7896" y="154682"/>
            <a:ext cx="1384300" cy="1041400"/>
          </a:xfrm>
          <a:prstGeom prst="rect">
            <a:avLst/>
          </a:prstGeom>
        </p:spPr>
      </p:pic>
    </p:spTree>
    <p:extLst>
      <p:ext uri="{BB962C8B-B14F-4D97-AF65-F5344CB8AC3E}">
        <p14:creationId xmlns:p14="http://schemas.microsoft.com/office/powerpoint/2010/main" val="960400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2C4A-8528-5E43-BC67-844BFF4D03B1}"/>
              </a:ext>
            </a:extLst>
          </p:cNvPr>
          <p:cNvSpPr>
            <a:spLocks noGrp="1"/>
          </p:cNvSpPr>
          <p:nvPr>
            <p:ph type="title"/>
          </p:nvPr>
        </p:nvSpPr>
        <p:spPr/>
        <p:txBody>
          <a:bodyPr/>
          <a:lstStyle/>
          <a:p>
            <a:r>
              <a:rPr lang="sv-SE" dirty="0"/>
              <a:t>Q: is a VCN moderator </a:t>
            </a:r>
            <a:r>
              <a:rPr lang="sv-SE" dirty="0" err="1"/>
              <a:t>good</a:t>
            </a:r>
            <a:r>
              <a:rPr lang="sv-SE"/>
              <a:t> for NNBAR?</a:t>
            </a:r>
            <a:endParaRPr lang="sv-SE" dirty="0"/>
          </a:p>
        </p:txBody>
      </p:sp>
      <p:sp>
        <p:nvSpPr>
          <p:cNvPr id="3" name="Content Placeholder 2">
            <a:extLst>
              <a:ext uri="{FF2B5EF4-FFF2-40B4-BE49-F238E27FC236}">
                <a16:creationId xmlns:a16="http://schemas.microsoft.com/office/drawing/2014/main" id="{F12B1589-FA6A-084C-9B46-FB378B72A8C3}"/>
              </a:ext>
            </a:extLst>
          </p:cNvPr>
          <p:cNvSpPr>
            <a:spLocks noGrp="1"/>
          </p:cNvSpPr>
          <p:nvPr>
            <p:ph idx="1"/>
          </p:nvPr>
        </p:nvSpPr>
        <p:spPr>
          <a:xfrm>
            <a:off x="256233" y="1624013"/>
            <a:ext cx="8686800" cy="4525963"/>
          </a:xfrm>
        </p:spPr>
        <p:txBody>
          <a:bodyPr/>
          <a:lstStyle/>
          <a:p>
            <a:r>
              <a:rPr lang="en-GB" dirty="0"/>
              <a:t>would </a:t>
            </a:r>
            <a:r>
              <a:rPr lang="en-GB" dirty="0" err="1"/>
              <a:t>nnbar</a:t>
            </a:r>
            <a:r>
              <a:rPr lang="en-GB" dirty="0"/>
              <a:t> benefit from having more VCN ( &gt; 10 </a:t>
            </a:r>
            <a:r>
              <a:rPr lang="en-GB" cap="all" dirty="0" err="1"/>
              <a:t>å</a:t>
            </a:r>
            <a:r>
              <a:rPr lang="en-GB" dirty="0"/>
              <a:t>)?</a:t>
            </a:r>
          </a:p>
          <a:p>
            <a:r>
              <a:rPr lang="en-GB" dirty="0"/>
              <a:t> would </a:t>
            </a:r>
            <a:r>
              <a:rPr lang="en-GB" dirty="0" err="1"/>
              <a:t>nnbar</a:t>
            </a:r>
            <a:r>
              <a:rPr lang="en-GB" dirty="0"/>
              <a:t> benefit from a dedicated VCN moderator (i.e. with clathrates material)?</a:t>
            </a:r>
          </a:p>
          <a:p>
            <a:endParaRPr lang="en-GB" dirty="0"/>
          </a:p>
          <a:p>
            <a:r>
              <a:rPr lang="en-GB" dirty="0"/>
              <a:t>If the answer is YES, then both condensed matter and fundamental physics will benefit from VCNs</a:t>
            </a:r>
          </a:p>
          <a:p>
            <a:endParaRPr lang="en-US" dirty="0"/>
          </a:p>
        </p:txBody>
      </p:sp>
      <p:sp>
        <p:nvSpPr>
          <p:cNvPr id="4" name="Slide Number Placeholder 3">
            <a:extLst>
              <a:ext uri="{FF2B5EF4-FFF2-40B4-BE49-F238E27FC236}">
                <a16:creationId xmlns:a16="http://schemas.microsoft.com/office/drawing/2014/main" id="{F2CCD702-26C0-AF41-8910-8077A51106E8}"/>
              </a:ext>
            </a:extLst>
          </p:cNvPr>
          <p:cNvSpPr>
            <a:spLocks noGrp="1"/>
          </p:cNvSpPr>
          <p:nvPr>
            <p:ph type="sldNum" sz="quarter" idx="12"/>
          </p:nvPr>
        </p:nvSpPr>
        <p:spPr/>
        <p:txBody>
          <a:bodyPr/>
          <a:lstStyle/>
          <a:p>
            <a:fld id="{551115BC-487E-4422-894C-CB7CD3E79223}" type="slidenum">
              <a:rPr lang="sv-SE" smtClean="0"/>
              <a:t>28</a:t>
            </a:fld>
            <a:endParaRPr lang="sv-SE" dirty="0"/>
          </a:p>
        </p:txBody>
      </p:sp>
    </p:spTree>
    <p:extLst>
      <p:ext uri="{BB962C8B-B14F-4D97-AF65-F5344CB8AC3E}">
        <p14:creationId xmlns:p14="http://schemas.microsoft.com/office/powerpoint/2010/main" val="1639503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D66C2D8-25D7-204F-80D3-692ED79F7A0E}"/>
              </a:ext>
            </a:extLst>
          </p:cNvPr>
          <p:cNvGrpSpPr/>
          <p:nvPr/>
        </p:nvGrpSpPr>
        <p:grpSpPr>
          <a:xfrm>
            <a:off x="4572000" y="1640580"/>
            <a:ext cx="3891467" cy="2057966"/>
            <a:chOff x="203647" y="1738258"/>
            <a:chExt cx="6470538" cy="4002591"/>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647" y="1738258"/>
              <a:ext cx="6210000" cy="4002591"/>
            </a:xfrm>
            <a:prstGeom prst="rect">
              <a:avLst/>
            </a:prstGeom>
          </p:spPr>
        </p:pic>
        <p:sp>
          <p:nvSpPr>
            <p:cNvPr id="6" name="Freeform 5"/>
            <p:cNvSpPr/>
            <p:nvPr/>
          </p:nvSpPr>
          <p:spPr>
            <a:xfrm>
              <a:off x="3445531" y="3216212"/>
              <a:ext cx="3228654" cy="1872466"/>
            </a:xfrm>
            <a:custGeom>
              <a:avLst/>
              <a:gdLst>
                <a:gd name="connsiteX0" fmla="*/ 0 w 4304872"/>
                <a:gd name="connsiteY0" fmla="*/ 2496621 h 2496621"/>
                <a:gd name="connsiteX1" fmla="*/ 349321 w 4304872"/>
                <a:gd name="connsiteY1" fmla="*/ 2414427 h 2496621"/>
                <a:gd name="connsiteX2" fmla="*/ 647272 w 4304872"/>
                <a:gd name="connsiteY2" fmla="*/ 2208944 h 2496621"/>
                <a:gd name="connsiteX3" fmla="*/ 883577 w 4304872"/>
                <a:gd name="connsiteY3" fmla="*/ 1962364 h 2496621"/>
                <a:gd name="connsiteX4" fmla="*/ 1119883 w 4304872"/>
                <a:gd name="connsiteY4" fmla="*/ 1602769 h 2496621"/>
                <a:gd name="connsiteX5" fmla="*/ 1315092 w 4304872"/>
                <a:gd name="connsiteY5" fmla="*/ 1294544 h 2496621"/>
                <a:gd name="connsiteX6" fmla="*/ 1479479 w 4304872"/>
                <a:gd name="connsiteY6" fmla="*/ 914400 h 2496621"/>
                <a:gd name="connsiteX7" fmla="*/ 1674688 w 4304872"/>
                <a:gd name="connsiteY7" fmla="*/ 565079 h 2496621"/>
                <a:gd name="connsiteX8" fmla="*/ 1797977 w 4304872"/>
                <a:gd name="connsiteY8" fmla="*/ 328773 h 2496621"/>
                <a:gd name="connsiteX9" fmla="*/ 2044557 w 4304872"/>
                <a:gd name="connsiteY9" fmla="*/ 113016 h 2496621"/>
                <a:gd name="connsiteX10" fmla="*/ 2301411 w 4304872"/>
                <a:gd name="connsiteY10" fmla="*/ 0 h 2496621"/>
                <a:gd name="connsiteX11" fmla="*/ 2578813 w 4304872"/>
                <a:gd name="connsiteY11" fmla="*/ 20549 h 2496621"/>
                <a:gd name="connsiteX12" fmla="*/ 2804845 w 4304872"/>
                <a:gd name="connsiteY12" fmla="*/ 143839 h 2496621"/>
                <a:gd name="connsiteX13" fmla="*/ 3030876 w 4304872"/>
                <a:gd name="connsiteY13" fmla="*/ 236306 h 2496621"/>
                <a:gd name="connsiteX14" fmla="*/ 3421294 w 4304872"/>
                <a:gd name="connsiteY14" fmla="*/ 380144 h 2496621"/>
                <a:gd name="connsiteX15" fmla="*/ 3667874 w 4304872"/>
                <a:gd name="connsiteY15" fmla="*/ 452063 h 2496621"/>
                <a:gd name="connsiteX16" fmla="*/ 3996647 w 4304872"/>
                <a:gd name="connsiteY16" fmla="*/ 534257 h 2496621"/>
                <a:gd name="connsiteX17" fmla="*/ 4304872 w 4304872"/>
                <a:gd name="connsiteY17" fmla="*/ 616450 h 249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04872" h="2496621">
                  <a:moveTo>
                    <a:pt x="0" y="2496621"/>
                  </a:moveTo>
                  <a:lnTo>
                    <a:pt x="349321" y="2414427"/>
                  </a:lnTo>
                  <a:lnTo>
                    <a:pt x="647272" y="2208944"/>
                  </a:lnTo>
                  <a:lnTo>
                    <a:pt x="883577" y="1962364"/>
                  </a:lnTo>
                  <a:lnTo>
                    <a:pt x="1119883" y="1602769"/>
                  </a:lnTo>
                  <a:lnTo>
                    <a:pt x="1315092" y="1294544"/>
                  </a:lnTo>
                  <a:lnTo>
                    <a:pt x="1479479" y="914400"/>
                  </a:lnTo>
                  <a:lnTo>
                    <a:pt x="1674688" y="565079"/>
                  </a:lnTo>
                  <a:lnTo>
                    <a:pt x="1797977" y="328773"/>
                  </a:lnTo>
                  <a:lnTo>
                    <a:pt x="2044557" y="113016"/>
                  </a:lnTo>
                  <a:lnTo>
                    <a:pt x="2301411" y="0"/>
                  </a:lnTo>
                  <a:lnTo>
                    <a:pt x="2578813" y="20549"/>
                  </a:lnTo>
                  <a:lnTo>
                    <a:pt x="2804845" y="143839"/>
                  </a:lnTo>
                  <a:lnTo>
                    <a:pt x="3030876" y="236306"/>
                  </a:lnTo>
                  <a:lnTo>
                    <a:pt x="3421294" y="380144"/>
                  </a:lnTo>
                  <a:lnTo>
                    <a:pt x="3667874" y="452063"/>
                  </a:lnTo>
                  <a:lnTo>
                    <a:pt x="3996647" y="534257"/>
                  </a:lnTo>
                  <a:lnTo>
                    <a:pt x="4304872" y="61645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10" name="TextBox 9"/>
            <p:cNvSpPr txBox="1"/>
            <p:nvPr/>
          </p:nvSpPr>
          <p:spPr>
            <a:xfrm>
              <a:off x="5480877" y="2809424"/>
              <a:ext cx="785215" cy="484748"/>
            </a:xfrm>
            <a:prstGeom prst="rect">
              <a:avLst/>
            </a:prstGeom>
            <a:noFill/>
          </p:spPr>
          <p:txBody>
            <a:bodyPr wrap="none" rtlCol="0">
              <a:spAutoFit/>
            </a:bodyPr>
            <a:lstStyle/>
            <a:p>
              <a:r>
                <a:rPr lang="en-US" sz="1275" dirty="0">
                  <a:solidFill>
                    <a:srgbClr val="008000"/>
                  </a:solidFill>
                </a:rPr>
                <a:t>very cold</a:t>
              </a:r>
            </a:p>
            <a:p>
              <a:r>
                <a:rPr lang="en-US" sz="1275" dirty="0">
                  <a:solidFill>
                    <a:srgbClr val="008000"/>
                  </a:solidFill>
                </a:rPr>
                <a:t>(??)</a:t>
              </a:r>
            </a:p>
          </p:txBody>
        </p:sp>
        <p:sp>
          <p:nvSpPr>
            <p:cNvPr id="11" name="TextBox 10"/>
            <p:cNvSpPr txBox="1"/>
            <p:nvPr/>
          </p:nvSpPr>
          <p:spPr>
            <a:xfrm>
              <a:off x="2558041" y="2101840"/>
              <a:ext cx="710451" cy="484748"/>
            </a:xfrm>
            <a:prstGeom prst="rect">
              <a:avLst/>
            </a:prstGeom>
            <a:noFill/>
          </p:spPr>
          <p:txBody>
            <a:bodyPr wrap="none" rtlCol="0">
              <a:spAutoFit/>
            </a:bodyPr>
            <a:lstStyle/>
            <a:p>
              <a:r>
                <a:rPr lang="en-US" sz="1275" dirty="0">
                  <a:solidFill>
                    <a:srgbClr val="FF0000"/>
                  </a:solidFill>
                </a:rPr>
                <a:t>thermal</a:t>
              </a:r>
            </a:p>
            <a:p>
              <a:r>
                <a:rPr lang="en-US" sz="1275" dirty="0">
                  <a:solidFill>
                    <a:srgbClr val="FF0000"/>
                  </a:solidFill>
                </a:rPr>
                <a:t>(water)</a:t>
              </a:r>
            </a:p>
          </p:txBody>
        </p:sp>
        <p:sp>
          <p:nvSpPr>
            <p:cNvPr id="12" name="TextBox 11"/>
            <p:cNvSpPr txBox="1"/>
            <p:nvPr/>
          </p:nvSpPr>
          <p:spPr>
            <a:xfrm>
              <a:off x="3677527" y="2312021"/>
              <a:ext cx="911532" cy="484748"/>
            </a:xfrm>
            <a:prstGeom prst="rect">
              <a:avLst/>
            </a:prstGeom>
            <a:noFill/>
          </p:spPr>
          <p:txBody>
            <a:bodyPr wrap="none" rtlCol="0">
              <a:spAutoFit/>
            </a:bodyPr>
            <a:lstStyle/>
            <a:p>
              <a:r>
                <a:rPr lang="en-US" sz="1275" dirty="0">
                  <a:solidFill>
                    <a:srgbClr val="002060"/>
                  </a:solidFill>
                </a:rPr>
                <a:t>cold</a:t>
              </a:r>
            </a:p>
            <a:p>
              <a:r>
                <a:rPr lang="en-US" sz="1275" dirty="0">
                  <a:solidFill>
                    <a:srgbClr val="002060"/>
                  </a:solidFill>
                </a:rPr>
                <a:t>(hydrogen)</a:t>
              </a:r>
            </a:p>
          </p:txBody>
        </p:sp>
      </p:grpSp>
      <p:sp>
        <p:nvSpPr>
          <p:cNvPr id="14" name="Title 1">
            <a:extLst>
              <a:ext uri="{FF2B5EF4-FFF2-40B4-BE49-F238E27FC236}">
                <a16:creationId xmlns:a16="http://schemas.microsoft.com/office/drawing/2014/main" id="{A1BF98D9-338E-2C4F-97B1-925179E84FF9}"/>
              </a:ext>
            </a:extLst>
          </p:cNvPr>
          <p:cNvSpPr txBox="1">
            <a:spLocks/>
          </p:cNvSpPr>
          <p:nvPr/>
        </p:nvSpPr>
        <p:spPr>
          <a:xfrm>
            <a:off x="353453" y="97533"/>
            <a:ext cx="7139136" cy="1143000"/>
          </a:xfrm>
          <a:prstGeom prst="rect">
            <a:avLst/>
          </a:prstGeom>
        </p:spPr>
        <p:txBody>
          <a:bodyPr vert="horz" lIns="85772" tIns="42885" rIns="85772" bIns="42885" rtlCol="0" anchor="ctr">
            <a:normAutofit/>
          </a:bodyPr>
          <a:lstStyle>
            <a:lvl1pPr algn="l" defTabSz="857716" rtl="0" eaLnBrk="1" latinLnBrk="0" hangingPunct="1">
              <a:spcBef>
                <a:spcPct val="0"/>
              </a:spcBef>
              <a:buNone/>
              <a:defRPr sz="3000" kern="1200" baseline="0">
                <a:solidFill>
                  <a:schemeClr val="bg1"/>
                </a:solidFill>
                <a:latin typeface="+mj-lt"/>
                <a:ea typeface="+mj-ea"/>
                <a:cs typeface="+mj-cs"/>
              </a:defRPr>
            </a:lvl1pPr>
          </a:lstStyle>
          <a:p>
            <a:r>
              <a:rPr lang="en-US" sz="3200" dirty="0"/>
              <a:t>Answer from Yuri</a:t>
            </a:r>
            <a:endParaRPr lang="sv-SE" sz="3200" dirty="0"/>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4B6EF3E-2A58-D84E-BB53-1008B9F60C73}"/>
                  </a:ext>
                </a:extLst>
              </p:cNvPr>
              <p:cNvSpPr/>
              <p:nvPr/>
            </p:nvSpPr>
            <p:spPr>
              <a:xfrm>
                <a:off x="-618942" y="4144502"/>
                <a:ext cx="4572000" cy="1616340"/>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panose="020F0502020204030204" pitchFamily="34" charset="0"/>
                          <a:cs typeface="Times New Roman" pitchFamily="2" charset="0"/>
                        </a:rPr>
                        <m:t>𝐹𝑂𝑀</m:t>
                      </m:r>
                      <m:r>
                        <a:rPr lang="en-GB" i="1">
                          <a:latin typeface="Cambria Math" panose="02040503050406030204" pitchFamily="18" charset="0"/>
                          <a:ea typeface="Times New Roman" pitchFamily="2" charset="0"/>
                          <a:cs typeface="Times New Roman" pitchFamily="2" charset="0"/>
                        </a:rPr>
                        <m:t>∝</m:t>
                      </m:r>
                      <m:r>
                        <a:rPr lang="en-GB" i="1">
                          <a:latin typeface="Cambria Math" panose="02040503050406030204" pitchFamily="18" charset="0"/>
                          <a:ea typeface="Calibri" panose="020F0502020204030204" pitchFamily="34" charset="0"/>
                          <a:cs typeface="Times New Roman" pitchFamily="2" charset="0"/>
                        </a:rPr>
                        <m:t>𝑁</m:t>
                      </m:r>
                      <m:r>
                        <a:rPr lang="en-GB" i="1">
                          <a:latin typeface="Cambria Math" panose="02040503050406030204" pitchFamily="18" charset="0"/>
                          <a:ea typeface="Calibri" panose="020F0502020204030204" pitchFamily="34" charset="0"/>
                          <a:cs typeface="Times New Roman" pitchFamily="2" charset="0"/>
                        </a:rPr>
                        <m:t> </m:t>
                      </m:r>
                      <m:sSup>
                        <m:sSupPr>
                          <m:ctrlPr>
                            <a:rPr lang="en-GB" i="1">
                              <a:latin typeface="Cambria Math" panose="02040503050406030204" pitchFamily="18" charset="0"/>
                              <a:ea typeface="Calibri" panose="020F0502020204030204" pitchFamily="34" charset="0"/>
                              <a:cs typeface="Times New Roman" pitchFamily="2" charset="0"/>
                            </a:rPr>
                          </m:ctrlPr>
                        </m:sSupPr>
                        <m:e>
                          <m:r>
                            <a:rPr lang="en-GB" i="1">
                              <a:latin typeface="Cambria Math" panose="02040503050406030204" pitchFamily="18" charset="0"/>
                              <a:ea typeface="Calibri" panose="020F0502020204030204" pitchFamily="34" charset="0"/>
                              <a:cs typeface="Times New Roman" pitchFamily="2" charset="0"/>
                            </a:rPr>
                            <m:t>&lt;</m:t>
                          </m:r>
                          <m:r>
                            <a:rPr lang="en-GB" i="1">
                              <a:latin typeface="Cambria Math" panose="02040503050406030204" pitchFamily="18" charset="0"/>
                              <a:ea typeface="Calibri" panose="020F0502020204030204" pitchFamily="34" charset="0"/>
                              <a:cs typeface="Times New Roman" pitchFamily="2" charset="0"/>
                            </a:rPr>
                            <m:t>𝑡</m:t>
                          </m:r>
                          <m:r>
                            <a:rPr lang="en-GB" i="1">
                              <a:latin typeface="Cambria Math" panose="02040503050406030204" pitchFamily="18" charset="0"/>
                              <a:ea typeface="Calibri" panose="020F0502020204030204" pitchFamily="34" charset="0"/>
                              <a:cs typeface="Times New Roman" pitchFamily="2" charset="0"/>
                            </a:rPr>
                            <m:t>&gt;</m:t>
                          </m:r>
                        </m:e>
                        <m:sup>
                          <m:r>
                            <a:rPr lang="en-GB" i="1">
                              <a:latin typeface="Cambria Math" panose="02040503050406030204" pitchFamily="18" charset="0"/>
                              <a:ea typeface="Calibri" panose="020F0502020204030204" pitchFamily="34" charset="0"/>
                              <a:cs typeface="Times New Roman" pitchFamily="2" charset="0"/>
                            </a:rPr>
                            <m:t>2</m:t>
                          </m:r>
                        </m:sup>
                      </m:sSup>
                    </m:oMath>
                  </m:oMathPara>
                </a14:m>
                <a:endParaRPr lang="en-GB" dirty="0">
                  <a:latin typeface="Calibri" panose="020F0502020204030204" pitchFamily="34" charset="0"/>
                  <a:ea typeface="Calibri" panose="020F0502020204030204" pitchFamily="34" charset="0"/>
                  <a:cs typeface="Times New Roman" pitchFamily="2" charset="0"/>
                </a:endParaRPr>
              </a:p>
              <a:p>
                <a:pPr>
                  <a:spcAft>
                    <a:spcPts val="0"/>
                  </a:spcAft>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Times New Roman" pitchFamily="2" charset="0"/>
                          <a:cs typeface="Times New Roman" pitchFamily="2" charset="0"/>
                        </a:rPr>
                        <m:t>𝑁</m:t>
                      </m:r>
                      <m:r>
                        <a:rPr lang="en-GB" i="1">
                          <a:latin typeface="Cambria Math" panose="02040503050406030204" pitchFamily="18" charset="0"/>
                          <a:ea typeface="Times New Roman" pitchFamily="2" charset="0"/>
                          <a:cs typeface="Times New Roman" pitchFamily="2" charset="0"/>
                        </a:rPr>
                        <m:t>=</m:t>
                      </m:r>
                      <m:nary>
                        <m:naryPr>
                          <m:limLoc m:val="undOvr"/>
                          <m:subHide m:val="on"/>
                          <m:supHide m:val="on"/>
                          <m:ctrlPr>
                            <a:rPr lang="en-GB" i="1">
                              <a:latin typeface="Cambria Math" panose="02040503050406030204" pitchFamily="18" charset="0"/>
                              <a:ea typeface="Times New Roman" pitchFamily="2" charset="0"/>
                              <a:cs typeface="Times New Roman" pitchFamily="2" charset="0"/>
                            </a:rPr>
                          </m:ctrlPr>
                        </m:naryPr>
                        <m:sub/>
                        <m:sup/>
                        <m:e>
                          <m:r>
                            <a:rPr lang="en-GB" i="1">
                              <a:latin typeface="Cambria Math" panose="02040503050406030204" pitchFamily="18" charset="0"/>
                              <a:ea typeface="Times New Roman" pitchFamily="2" charset="0"/>
                              <a:cs typeface="Times New Roman" pitchFamily="2" charset="0"/>
                            </a:rPr>
                            <m:t>𝜙</m:t>
                          </m:r>
                          <m:d>
                            <m:dPr>
                              <m:ctrlPr>
                                <a:rPr lang="en-GB" i="1">
                                  <a:latin typeface="Cambria Math" panose="02040503050406030204" pitchFamily="18" charset="0"/>
                                  <a:ea typeface="Times New Roman" pitchFamily="2" charset="0"/>
                                  <a:cs typeface="Times New Roman" pitchFamily="2" charset="0"/>
                                </a:rPr>
                              </m:ctrlPr>
                            </m:dPr>
                            <m:e>
                              <m:r>
                                <a:rPr lang="en-GB" i="1">
                                  <a:latin typeface="Cambria Math" panose="02040503050406030204" pitchFamily="18" charset="0"/>
                                  <a:ea typeface="Times New Roman" pitchFamily="2" charset="0"/>
                                  <a:cs typeface="Times New Roman" pitchFamily="2" charset="0"/>
                                </a:rPr>
                                <m:t>𝐸</m:t>
                              </m:r>
                            </m:e>
                          </m:d>
                          <m:r>
                            <a:rPr lang="en-GB" i="1">
                              <a:latin typeface="Cambria Math" panose="02040503050406030204" pitchFamily="18" charset="0"/>
                              <a:ea typeface="Times New Roman" pitchFamily="2" charset="0"/>
                              <a:cs typeface="Times New Roman" pitchFamily="2" charset="0"/>
                            </a:rPr>
                            <m:t>𝑑𝐸</m:t>
                          </m:r>
                        </m:e>
                      </m:nary>
                    </m:oMath>
                  </m:oMathPara>
                </a14:m>
                <a:endParaRPr lang="en-GB" dirty="0">
                  <a:latin typeface="Calibri" panose="020F0502020204030204" pitchFamily="34" charset="0"/>
                  <a:ea typeface="Calibri" panose="020F0502020204030204" pitchFamily="34" charset="0"/>
                  <a:cs typeface="Times New Roman" pitchFamily="2" charset="0"/>
                </a:endParaRPr>
              </a:p>
              <a:p>
                <a:pPr>
                  <a:spcAft>
                    <a:spcPts val="0"/>
                  </a:spcAft>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libri" panose="020F0502020204030204" pitchFamily="34" charset="0"/>
                              <a:cs typeface="Times New Roman" pitchFamily="2" charset="0"/>
                            </a:rPr>
                          </m:ctrlPr>
                        </m:sSupPr>
                        <m:e>
                          <m:r>
                            <a:rPr lang="en-GB" i="1">
                              <a:latin typeface="Cambria Math" panose="02040503050406030204" pitchFamily="18" charset="0"/>
                              <a:ea typeface="Calibri" panose="020F0502020204030204" pitchFamily="34" charset="0"/>
                              <a:cs typeface="Times New Roman" pitchFamily="2" charset="0"/>
                            </a:rPr>
                            <m:t>&lt;</m:t>
                          </m:r>
                          <m:r>
                            <a:rPr lang="en-GB" i="1">
                              <a:latin typeface="Cambria Math" panose="02040503050406030204" pitchFamily="18" charset="0"/>
                              <a:ea typeface="Calibri" panose="020F0502020204030204" pitchFamily="34" charset="0"/>
                              <a:cs typeface="Times New Roman" pitchFamily="2" charset="0"/>
                            </a:rPr>
                            <m:t>𝑡</m:t>
                          </m:r>
                          <m:r>
                            <a:rPr lang="en-GB" i="1">
                              <a:latin typeface="Cambria Math" panose="02040503050406030204" pitchFamily="18" charset="0"/>
                              <a:ea typeface="Calibri" panose="020F0502020204030204" pitchFamily="34" charset="0"/>
                              <a:cs typeface="Times New Roman" pitchFamily="2" charset="0"/>
                            </a:rPr>
                            <m:t>&gt;</m:t>
                          </m:r>
                        </m:e>
                        <m:sup>
                          <m:r>
                            <a:rPr lang="en-GB" i="1">
                              <a:latin typeface="Cambria Math" panose="02040503050406030204" pitchFamily="18" charset="0"/>
                              <a:ea typeface="Calibri" panose="020F0502020204030204" pitchFamily="34" charset="0"/>
                              <a:cs typeface="Times New Roman" pitchFamily="2" charset="0"/>
                            </a:rPr>
                            <m:t>2</m:t>
                          </m:r>
                        </m:sup>
                      </m:sSup>
                      <m:r>
                        <a:rPr lang="en-GB" i="1">
                          <a:latin typeface="Cambria Math" panose="02040503050406030204" pitchFamily="18" charset="0"/>
                          <a:ea typeface="Times New Roman" pitchFamily="2" charset="0"/>
                          <a:cs typeface="Times New Roman" pitchFamily="2" charset="0"/>
                        </a:rPr>
                        <m:t>∝</m:t>
                      </m:r>
                      <m:f>
                        <m:fPr>
                          <m:ctrlPr>
                            <a:rPr lang="en-GB" i="1">
                              <a:latin typeface="Cambria Math" panose="02040503050406030204" pitchFamily="18" charset="0"/>
                              <a:ea typeface="Times New Roman" pitchFamily="2" charset="0"/>
                              <a:cs typeface="Times New Roman" pitchFamily="2" charset="0"/>
                            </a:rPr>
                          </m:ctrlPr>
                        </m:fPr>
                        <m:num>
                          <m:r>
                            <a:rPr lang="en-GB" i="1">
                              <a:latin typeface="Cambria Math" panose="02040503050406030204" pitchFamily="18" charset="0"/>
                              <a:ea typeface="Times New Roman" pitchFamily="2" charset="0"/>
                              <a:cs typeface="Times New Roman" pitchFamily="2" charset="0"/>
                            </a:rPr>
                            <m:t>1</m:t>
                          </m:r>
                        </m:num>
                        <m:den>
                          <m:sSup>
                            <m:sSupPr>
                              <m:ctrlPr>
                                <a:rPr lang="en-GB" i="1">
                                  <a:latin typeface="Cambria Math" panose="02040503050406030204" pitchFamily="18" charset="0"/>
                                  <a:ea typeface="Times New Roman" pitchFamily="2" charset="0"/>
                                  <a:cs typeface="Times New Roman" pitchFamily="2" charset="0"/>
                                </a:rPr>
                              </m:ctrlPr>
                            </m:sSupPr>
                            <m:e>
                              <m:r>
                                <a:rPr lang="en-GB" i="1">
                                  <a:latin typeface="Cambria Math" panose="02040503050406030204" pitchFamily="18" charset="0"/>
                                  <a:ea typeface="Times New Roman" pitchFamily="2" charset="0"/>
                                  <a:cs typeface="Times New Roman" pitchFamily="2" charset="0"/>
                                </a:rPr>
                                <m:t>𝑣</m:t>
                              </m:r>
                            </m:e>
                            <m:sup>
                              <m:r>
                                <a:rPr lang="en-GB" i="1">
                                  <a:latin typeface="Cambria Math" panose="02040503050406030204" pitchFamily="18" charset="0"/>
                                  <a:ea typeface="Times New Roman" pitchFamily="2" charset="0"/>
                                  <a:cs typeface="Times New Roman" pitchFamily="2" charset="0"/>
                                </a:rPr>
                                <m:t>2</m:t>
                              </m:r>
                            </m:sup>
                          </m:sSup>
                        </m:den>
                      </m:f>
                      <m:r>
                        <a:rPr lang="en-GB" i="1">
                          <a:latin typeface="Cambria Math" panose="02040503050406030204" pitchFamily="18" charset="0"/>
                          <a:ea typeface="Times New Roman" pitchFamily="2" charset="0"/>
                          <a:cs typeface="Times New Roman" pitchFamily="2" charset="0"/>
                        </a:rPr>
                        <m:t>∝</m:t>
                      </m:r>
                      <m:sSup>
                        <m:sSupPr>
                          <m:ctrlPr>
                            <a:rPr lang="en-GB" i="1">
                              <a:latin typeface="Cambria Math" panose="02040503050406030204" pitchFamily="18" charset="0"/>
                              <a:ea typeface="Times New Roman" pitchFamily="2" charset="0"/>
                              <a:cs typeface="Times New Roman" pitchFamily="2" charset="0"/>
                            </a:rPr>
                          </m:ctrlPr>
                        </m:sSupPr>
                        <m:e>
                          <m:r>
                            <a:rPr lang="en-GB" i="1">
                              <a:latin typeface="Cambria Math" panose="02040503050406030204" pitchFamily="18" charset="0"/>
                              <a:ea typeface="Times New Roman" pitchFamily="2" charset="0"/>
                              <a:cs typeface="Times New Roman" pitchFamily="2" charset="0"/>
                            </a:rPr>
                            <m:t>𝜆</m:t>
                          </m:r>
                        </m:e>
                        <m:sup>
                          <m:r>
                            <a:rPr lang="en-GB" i="1">
                              <a:latin typeface="Cambria Math" panose="02040503050406030204" pitchFamily="18" charset="0"/>
                              <a:ea typeface="Times New Roman" pitchFamily="2" charset="0"/>
                              <a:cs typeface="Times New Roman" pitchFamily="2" charset="0"/>
                            </a:rPr>
                            <m:t>2</m:t>
                          </m:r>
                        </m:sup>
                      </m:sSup>
                    </m:oMath>
                  </m:oMathPara>
                </a14:m>
                <a:endParaRPr lang="en-GB" dirty="0">
                  <a:latin typeface="Calibri" panose="020F0502020204030204" pitchFamily="34" charset="0"/>
                  <a:ea typeface="Calibri" panose="020F0502020204030204" pitchFamily="34" charset="0"/>
                  <a:cs typeface="Times New Roman" pitchFamily="2" charset="0"/>
                </a:endParaRPr>
              </a:p>
            </p:txBody>
          </p:sp>
        </mc:Choice>
        <mc:Fallback>
          <p:sp>
            <p:nvSpPr>
              <p:cNvPr id="3" name="Rectangle 2">
                <a:extLst>
                  <a:ext uri="{FF2B5EF4-FFF2-40B4-BE49-F238E27FC236}">
                    <a16:creationId xmlns:a16="http://schemas.microsoft.com/office/drawing/2014/main" id="{44B6EF3E-2A58-D84E-BB53-1008B9F60C73}"/>
                  </a:ext>
                </a:extLst>
              </p:cNvPr>
              <p:cNvSpPr>
                <a:spLocks noRot="1" noChangeAspect="1" noMove="1" noResize="1" noEditPoints="1" noAdjustHandles="1" noChangeArrowheads="1" noChangeShapeType="1" noTextEdit="1"/>
              </p:cNvSpPr>
              <p:nvPr/>
            </p:nvSpPr>
            <p:spPr>
              <a:xfrm>
                <a:off x="-618942" y="4144502"/>
                <a:ext cx="4572000" cy="1616340"/>
              </a:xfrm>
              <a:prstGeom prst="rect">
                <a:avLst/>
              </a:prstGeom>
              <a:blipFill>
                <a:blip r:embed="rId3"/>
                <a:stretch>
                  <a:fillRect t="-49612" b="-6279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DE143E9-DAA1-6147-8825-ABED62C37C7D}"/>
              </a:ext>
            </a:extLst>
          </p:cNvPr>
          <p:cNvSpPr txBox="1"/>
          <p:nvPr/>
        </p:nvSpPr>
        <p:spPr>
          <a:xfrm>
            <a:off x="3732687" y="4315781"/>
            <a:ext cx="4937827" cy="646331"/>
          </a:xfrm>
          <a:prstGeom prst="rect">
            <a:avLst/>
          </a:prstGeom>
          <a:noFill/>
        </p:spPr>
        <p:txBody>
          <a:bodyPr wrap="none" rtlCol="0">
            <a:spAutoFit/>
          </a:bodyPr>
          <a:lstStyle/>
          <a:p>
            <a:r>
              <a:rPr lang="en-US" b="1" dirty="0"/>
              <a:t>Therefore VCN moderator is good for </a:t>
            </a:r>
            <a:r>
              <a:rPr lang="en-US" b="1" dirty="0" err="1"/>
              <a:t>nnbar</a:t>
            </a:r>
            <a:endParaRPr lang="en-US" b="1" dirty="0"/>
          </a:p>
          <a:p>
            <a:r>
              <a:rPr lang="en-US" b="1" dirty="0"/>
              <a:t>as long as does not decrease with </a:t>
            </a:r>
            <a:r>
              <a:rPr lang="en-US" b="1" dirty="0">
                <a:latin typeface="Symbol" pitchFamily="2" charset="2"/>
              </a:rPr>
              <a:t>l</a:t>
            </a:r>
            <a:r>
              <a:rPr lang="en-US" b="1" dirty="0"/>
              <a:t> faster than </a:t>
            </a:r>
            <a:r>
              <a:rPr lang="en-US" b="1" dirty="0">
                <a:latin typeface="Symbol" pitchFamily="2" charset="2"/>
              </a:rPr>
              <a:t>l</a:t>
            </a:r>
            <a:r>
              <a:rPr lang="en-US" b="1" baseline="30000" dirty="0"/>
              <a:t>2</a:t>
            </a:r>
          </a:p>
        </p:txBody>
      </p:sp>
      <p:sp>
        <p:nvSpPr>
          <p:cNvPr id="5" name="Rectangle 4">
            <a:extLst>
              <a:ext uri="{FF2B5EF4-FFF2-40B4-BE49-F238E27FC236}">
                <a16:creationId xmlns:a16="http://schemas.microsoft.com/office/drawing/2014/main" id="{F788DCD5-A0B1-6D4B-A75E-7E0549A82CC5}"/>
              </a:ext>
            </a:extLst>
          </p:cNvPr>
          <p:cNvSpPr/>
          <p:nvPr/>
        </p:nvSpPr>
        <p:spPr>
          <a:xfrm>
            <a:off x="3646035" y="5572620"/>
            <a:ext cx="4572000" cy="1077218"/>
          </a:xfrm>
          <a:prstGeom prst="rect">
            <a:avLst/>
          </a:prstGeom>
        </p:spPr>
        <p:txBody>
          <a:bodyPr>
            <a:spAutoFit/>
          </a:bodyPr>
          <a:lstStyle/>
          <a:p>
            <a:pPr algn="just"/>
            <a:r>
              <a:rPr lang="en-GB" sz="1600" dirty="0">
                <a:solidFill>
                  <a:srgbClr val="000000"/>
                </a:solidFill>
                <a:latin typeface="Calibri" panose="020F0502020204030204" pitchFamily="34" charset="0"/>
              </a:rPr>
              <a:t>NOTE: Transport by super-mirror reflector is also lambda dependent: lowering velocity one will also lower </a:t>
            </a:r>
            <a:r>
              <a:rPr lang="en-GB" sz="1600" dirty="0" err="1">
                <a:solidFill>
                  <a:srgbClr val="000000"/>
                </a:solidFill>
                <a:latin typeface="Calibri" panose="020F0502020204030204" pitchFamily="34" charset="0"/>
              </a:rPr>
              <a:t>v_T</a:t>
            </a:r>
            <a:r>
              <a:rPr lang="en-GB" sz="1600" dirty="0">
                <a:solidFill>
                  <a:srgbClr val="000000"/>
                </a:solidFill>
                <a:latin typeface="Calibri" panose="020F0502020204030204" pitchFamily="34" charset="0"/>
              </a:rPr>
              <a:t> to the mirror surface and mirror will reflect larger fraction of spectrum.</a:t>
            </a:r>
          </a:p>
        </p:txBody>
      </p:sp>
      <p:sp>
        <p:nvSpPr>
          <p:cNvPr id="7" name="Rectangle 6">
            <a:extLst>
              <a:ext uri="{FF2B5EF4-FFF2-40B4-BE49-F238E27FC236}">
                <a16:creationId xmlns:a16="http://schemas.microsoft.com/office/drawing/2014/main" id="{189A1452-6BA7-984D-B190-3C60C58C7BF6}"/>
              </a:ext>
            </a:extLst>
          </p:cNvPr>
          <p:cNvSpPr/>
          <p:nvPr/>
        </p:nvSpPr>
        <p:spPr>
          <a:xfrm>
            <a:off x="0" y="1723157"/>
            <a:ext cx="4572000" cy="1200329"/>
          </a:xfrm>
          <a:prstGeom prst="rect">
            <a:avLst/>
          </a:prstGeom>
        </p:spPr>
        <p:txBody>
          <a:bodyPr>
            <a:spAutoFit/>
          </a:bodyPr>
          <a:lstStyle/>
          <a:p>
            <a:r>
              <a:rPr lang="en-GB" b="1" dirty="0" err="1"/>
              <a:t>Nnbar</a:t>
            </a:r>
            <a:r>
              <a:rPr lang="en-GB" b="1" dirty="0"/>
              <a:t> sensitivity is N*t</a:t>
            </a:r>
            <a:r>
              <a:rPr lang="en-GB" b="1" baseline="30000" dirty="0"/>
              <a:t>2</a:t>
            </a:r>
            <a:r>
              <a:rPr lang="en-GB" dirty="0"/>
              <a:t>, where N is integral of spectrum </a:t>
            </a:r>
            <a:r>
              <a:rPr lang="en-GB" b="1" dirty="0"/>
              <a:t>reaching the target </a:t>
            </a:r>
            <a:r>
              <a:rPr lang="en-GB" dirty="0"/>
              <a:t>(spectrum at moderator multiplied by transport function) times </a:t>
            </a:r>
            <a:r>
              <a:rPr lang="en-GB" b="1" dirty="0"/>
              <a:t>averaged time square</a:t>
            </a:r>
            <a:r>
              <a:rPr lang="en-GB" dirty="0"/>
              <a:t>.</a:t>
            </a:r>
            <a:endParaRPr lang="en-US" dirty="0"/>
          </a:p>
        </p:txBody>
      </p:sp>
      <p:sp>
        <p:nvSpPr>
          <p:cNvPr id="9" name="Rectangle 8">
            <a:extLst>
              <a:ext uri="{FF2B5EF4-FFF2-40B4-BE49-F238E27FC236}">
                <a16:creationId xmlns:a16="http://schemas.microsoft.com/office/drawing/2014/main" id="{B046B9D0-1035-F049-BA0C-2ABA19298530}"/>
              </a:ext>
            </a:extLst>
          </p:cNvPr>
          <p:cNvSpPr/>
          <p:nvPr/>
        </p:nvSpPr>
        <p:spPr>
          <a:xfrm>
            <a:off x="457201" y="3027975"/>
            <a:ext cx="1813317" cy="369332"/>
          </a:xfrm>
          <a:prstGeom prst="rect">
            <a:avLst/>
          </a:prstGeom>
        </p:spPr>
        <p:txBody>
          <a:bodyPr wrap="none">
            <a:spAutoFit/>
          </a:bodyPr>
          <a:lstStyle/>
          <a:p>
            <a:r>
              <a:rPr lang="en-GB" dirty="0"/>
              <a:t>S(v) = S0(v)*T(v</a:t>
            </a:r>
            <a:r>
              <a:rPr lang="en-GB" b="1" dirty="0"/>
              <a:t>) </a:t>
            </a:r>
            <a:endParaRPr lang="en-US" dirty="0"/>
          </a:p>
        </p:txBody>
      </p:sp>
    </p:spTree>
    <p:extLst>
      <p:ext uri="{BB962C8B-B14F-4D97-AF65-F5344CB8AC3E}">
        <p14:creationId xmlns:p14="http://schemas.microsoft.com/office/powerpoint/2010/main" val="90615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704856" cy="661155"/>
          </a:xfrm>
        </p:spPr>
        <p:txBody>
          <a:bodyPr/>
          <a:lstStyle/>
          <a:p>
            <a:r>
              <a:rPr lang="sv-SE" dirty="0">
                <a:latin typeface="Candara" panose="020E0502030303020204" pitchFamily="34" charset="0"/>
              </a:rPr>
              <a:t>The </a:t>
            </a:r>
            <a:r>
              <a:rPr lang="sv-SE" dirty="0" err="1">
                <a:latin typeface="Candara" panose="020E0502030303020204" pitchFamily="34" charset="0"/>
              </a:rPr>
              <a:t>path</a:t>
            </a:r>
            <a:r>
              <a:rPr lang="sv-SE" dirty="0">
                <a:latin typeface="Candara" panose="020E0502030303020204" pitchFamily="34" charset="0"/>
              </a:rPr>
              <a:t> to ESS </a:t>
            </a:r>
            <a:r>
              <a:rPr lang="sv-SE" dirty="0" err="1">
                <a:latin typeface="Candara" panose="020E0502030303020204" pitchFamily="34" charset="0"/>
              </a:rPr>
              <a:t>upgrade</a:t>
            </a:r>
            <a:r>
              <a:rPr lang="sv-SE" dirty="0">
                <a:latin typeface="Candara" panose="020E0502030303020204" pitchFamily="34" charset="0"/>
              </a:rPr>
              <a:t> </a:t>
            </a:r>
          </a:p>
        </p:txBody>
      </p:sp>
      <p:pic>
        <p:nvPicPr>
          <p:cNvPr id="4" name="Picture 3">
            <a:extLst>
              <a:ext uri="{FF2B5EF4-FFF2-40B4-BE49-F238E27FC236}">
                <a16:creationId xmlns:a16="http://schemas.microsoft.com/office/drawing/2014/main" id="{0B03DFAD-DD25-3F47-91B1-283D0B23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48" y="1059846"/>
            <a:ext cx="7876468" cy="5502001"/>
          </a:xfrm>
          <a:prstGeom prst="rect">
            <a:avLst/>
          </a:prstGeom>
        </p:spPr>
      </p:pic>
      <p:pic>
        <p:nvPicPr>
          <p:cNvPr id="5" name="Picture 4">
            <a:extLst>
              <a:ext uri="{FF2B5EF4-FFF2-40B4-BE49-F238E27FC236}">
                <a16:creationId xmlns:a16="http://schemas.microsoft.com/office/drawing/2014/main" id="{A7384B41-FF84-CD4A-A4ED-70C41098B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16" y="908720"/>
            <a:ext cx="7876468" cy="5502001"/>
          </a:xfrm>
          <a:prstGeom prst="rect">
            <a:avLst/>
          </a:prstGeom>
        </p:spPr>
      </p:pic>
      <p:pic>
        <p:nvPicPr>
          <p:cNvPr id="10" name="Picture 9">
            <a:extLst>
              <a:ext uri="{FF2B5EF4-FFF2-40B4-BE49-F238E27FC236}">
                <a16:creationId xmlns:a16="http://schemas.microsoft.com/office/drawing/2014/main" id="{9C747F65-BD18-8F4B-B82D-79CC287C3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2016" y="5516221"/>
            <a:ext cx="1196752" cy="1196752"/>
          </a:xfrm>
          <a:prstGeom prst="rect">
            <a:avLst/>
          </a:prstGeom>
        </p:spPr>
      </p:pic>
    </p:spTree>
    <p:extLst>
      <p:ext uri="{BB962C8B-B14F-4D97-AF65-F5344CB8AC3E}">
        <p14:creationId xmlns:p14="http://schemas.microsoft.com/office/powerpoint/2010/main" val="2988367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pPr/>
              <a:t>30</a:t>
            </a:fld>
            <a:endParaRPr lang="sv-SE"/>
          </a:p>
        </p:txBody>
      </p:sp>
      <p:sp>
        <p:nvSpPr>
          <p:cNvPr id="6" name="TextBox 5"/>
          <p:cNvSpPr txBox="1"/>
          <p:nvPr/>
        </p:nvSpPr>
        <p:spPr>
          <a:xfrm>
            <a:off x="255959" y="1491805"/>
            <a:ext cx="8687073" cy="4893647"/>
          </a:xfrm>
          <a:prstGeom prst="rect">
            <a:avLst/>
          </a:prstGeom>
          <a:noFill/>
        </p:spPr>
        <p:txBody>
          <a:bodyPr wrap="square" rtlCol="0">
            <a:spAutoFit/>
          </a:bodyPr>
          <a:lstStyle/>
          <a:p>
            <a:pPr marL="285750" indent="-285750">
              <a:buFont typeface="Arial"/>
              <a:buChar char="•"/>
            </a:pPr>
            <a:r>
              <a:rPr lang="en-US" sz="2400" dirty="0">
                <a:latin typeface="Candara" panose="020E0502030303020204" pitchFamily="34" charset="0"/>
                <a:cs typeface="Candara"/>
              </a:rPr>
              <a:t>ESS will start the User Program with one moderator of unprecedented brightness placed above the spallation target</a:t>
            </a:r>
          </a:p>
          <a:p>
            <a:pPr marL="285750" indent="-285750">
              <a:buFont typeface="Arial"/>
              <a:buChar char="•"/>
            </a:pPr>
            <a:endParaRPr lang="en-US" sz="2400" dirty="0">
              <a:latin typeface="Candara" panose="020E0502030303020204" pitchFamily="34" charset="0"/>
              <a:cs typeface="Candara"/>
            </a:endParaRPr>
          </a:p>
          <a:p>
            <a:pPr marL="285750" indent="-285750">
              <a:buFont typeface="Arial"/>
              <a:buChar char="•"/>
            </a:pPr>
            <a:r>
              <a:rPr lang="en-US" sz="2400" dirty="0">
                <a:latin typeface="Candara" panose="020E0502030303020204" pitchFamily="34" charset="0"/>
                <a:cs typeface="Candara"/>
              </a:rPr>
              <a:t>ESS supports the design of a high-intensity moderator for the upgrade of the facility.</a:t>
            </a:r>
          </a:p>
          <a:p>
            <a:pPr marL="285750" indent="-285750">
              <a:buFont typeface="Arial"/>
              <a:buChar char="•"/>
            </a:pPr>
            <a:endParaRPr lang="en-US" sz="2400" dirty="0">
              <a:latin typeface="Candara" panose="020E0502030303020204" pitchFamily="34" charset="0"/>
              <a:cs typeface="Candara"/>
            </a:endParaRPr>
          </a:p>
          <a:p>
            <a:pPr marL="285750" indent="-285750">
              <a:buFont typeface="Arial"/>
              <a:buChar char="•"/>
            </a:pPr>
            <a:r>
              <a:rPr lang="en-US" sz="2400" dirty="0">
                <a:latin typeface="Candara" panose="020E0502030303020204" pitchFamily="34" charset="0"/>
              </a:rPr>
              <a:t>The new moderator, would boost the performance of applications such as imaging, spin-echo, small-angle scattering and fundamental physics by an order of magnitude or more, compared to the top (high-brightness) moderator and state-of-the-art.</a:t>
            </a:r>
          </a:p>
          <a:p>
            <a:pPr marL="285750" indent="-285750">
              <a:buFont typeface="Arial"/>
              <a:buChar char="•"/>
            </a:pPr>
            <a:endParaRPr lang="en-US" sz="2400" dirty="0">
              <a:latin typeface="Candara" panose="020E0502030303020204" pitchFamily="34" charset="0"/>
            </a:endParaRPr>
          </a:p>
          <a:p>
            <a:pPr marL="285750" indent="-285750">
              <a:buFont typeface="Arial"/>
              <a:buChar char="•"/>
            </a:pPr>
            <a:r>
              <a:rPr lang="en-US" sz="2400" dirty="0">
                <a:latin typeface="Candara" panose="020E0502030303020204" pitchFamily="34" charset="0"/>
              </a:rPr>
              <a:t>Use of advanced reflectors might give extra gain.</a:t>
            </a:r>
          </a:p>
        </p:txBody>
      </p:sp>
      <p:sp>
        <p:nvSpPr>
          <p:cNvPr id="7" name="Title 1">
            <a:extLst>
              <a:ext uri="{FF2B5EF4-FFF2-40B4-BE49-F238E27FC236}">
                <a16:creationId xmlns:a16="http://schemas.microsoft.com/office/drawing/2014/main" id="{8DDFFD08-DC42-9845-8ACB-0C3D919F5C84}"/>
              </a:ext>
            </a:extLst>
          </p:cNvPr>
          <p:cNvSpPr>
            <a:spLocks noGrp="1"/>
          </p:cNvSpPr>
          <p:nvPr>
            <p:ph type="title"/>
          </p:nvPr>
        </p:nvSpPr>
        <p:spPr>
          <a:xfrm>
            <a:off x="628650" y="-13444"/>
            <a:ext cx="7886700" cy="994172"/>
          </a:xfrm>
        </p:spPr>
        <p:txBody>
          <a:bodyPr/>
          <a:lstStyle/>
          <a:p>
            <a:r>
              <a:rPr lang="sv-SE" dirty="0" err="1"/>
              <a:t>Conclusions</a:t>
            </a:r>
            <a:r>
              <a:rPr lang="sv-SE" dirty="0"/>
              <a:t> </a:t>
            </a:r>
          </a:p>
        </p:txBody>
      </p:sp>
    </p:spTree>
    <p:extLst>
      <p:ext uri="{BB962C8B-B14F-4D97-AF65-F5344CB8AC3E}">
        <p14:creationId xmlns:p14="http://schemas.microsoft.com/office/powerpoint/2010/main" val="408377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6776"/>
            <a:ext cx="7772400" cy="1470025"/>
          </a:xfrm>
        </p:spPr>
        <p:txBody>
          <a:bodyPr>
            <a:normAutofit/>
          </a:bodyPr>
          <a:lstStyle/>
          <a:p>
            <a:pPr algn="ctr"/>
            <a:r>
              <a:rPr lang="en-GB" sz="4000" dirty="0"/>
              <a:t>Engineering design aspects</a:t>
            </a:r>
          </a:p>
        </p:txBody>
      </p:sp>
      <p:sp>
        <p:nvSpPr>
          <p:cNvPr id="5" name="Subtitle 4"/>
          <p:cNvSpPr>
            <a:spLocks noGrp="1"/>
          </p:cNvSpPr>
          <p:nvPr>
            <p:ph type="subTitle" idx="1"/>
          </p:nvPr>
        </p:nvSpPr>
        <p:spPr>
          <a:xfrm>
            <a:off x="1341453" y="3850640"/>
            <a:ext cx="6546501" cy="2308999"/>
          </a:xfrm>
        </p:spPr>
        <p:txBody>
          <a:bodyPr>
            <a:normAutofit fontScale="92500" lnSpcReduction="20000"/>
          </a:bodyPr>
          <a:lstStyle/>
          <a:p>
            <a:r>
              <a:rPr lang="en-US" sz="2200" dirty="0">
                <a:solidFill>
                  <a:schemeClr val="bg1"/>
                </a:solidFill>
              </a:rPr>
              <a:t>n-</a:t>
            </a:r>
            <a:r>
              <a:rPr lang="en-US" sz="2200" dirty="0" err="1">
                <a:solidFill>
                  <a:schemeClr val="bg1"/>
                </a:solidFill>
              </a:rPr>
              <a:t>nbar</a:t>
            </a:r>
            <a:r>
              <a:rPr lang="en-US" sz="2200" dirty="0">
                <a:solidFill>
                  <a:schemeClr val="bg1"/>
                </a:solidFill>
              </a:rPr>
              <a:t> at ESS Workshop</a:t>
            </a:r>
          </a:p>
          <a:p>
            <a:r>
              <a:rPr lang="en-US" sz="2200" dirty="0">
                <a:solidFill>
                  <a:schemeClr val="bg1"/>
                </a:solidFill>
              </a:rPr>
              <a:t>12</a:t>
            </a:r>
            <a:r>
              <a:rPr lang="en-US" sz="2200" baseline="30000" dirty="0">
                <a:solidFill>
                  <a:schemeClr val="bg1"/>
                </a:solidFill>
              </a:rPr>
              <a:t>th</a:t>
            </a:r>
            <a:r>
              <a:rPr lang="en-US" sz="2200" dirty="0">
                <a:solidFill>
                  <a:schemeClr val="bg1"/>
                </a:solidFill>
              </a:rPr>
              <a:t>-13</a:t>
            </a:r>
            <a:r>
              <a:rPr lang="en-US" sz="2200" baseline="30000" dirty="0">
                <a:solidFill>
                  <a:schemeClr val="bg1"/>
                </a:solidFill>
              </a:rPr>
              <a:t>th</a:t>
            </a:r>
            <a:r>
              <a:rPr lang="en-US" sz="2200" dirty="0">
                <a:solidFill>
                  <a:schemeClr val="bg1"/>
                </a:solidFill>
              </a:rPr>
              <a:t> December 2019</a:t>
            </a:r>
          </a:p>
          <a:p>
            <a:endParaRPr lang="en-US" sz="2200" dirty="0">
              <a:solidFill>
                <a:schemeClr val="bg1"/>
              </a:solidFill>
            </a:endParaRPr>
          </a:p>
          <a:p>
            <a:r>
              <a:rPr lang="en-US" sz="2200" dirty="0">
                <a:solidFill>
                  <a:schemeClr val="bg1"/>
                </a:solidFill>
              </a:rPr>
              <a:t>Luca </a:t>
            </a:r>
            <a:r>
              <a:rPr lang="en-US" sz="2200" dirty="0" err="1">
                <a:solidFill>
                  <a:schemeClr val="bg1"/>
                </a:solidFill>
              </a:rPr>
              <a:t>Zanini</a:t>
            </a:r>
            <a:endParaRPr lang="en-US" sz="2200" dirty="0">
              <a:solidFill>
                <a:schemeClr val="bg1"/>
              </a:solidFill>
            </a:endParaRPr>
          </a:p>
          <a:p>
            <a:endParaRPr lang="en-US" sz="2200" dirty="0">
              <a:solidFill>
                <a:schemeClr val="bg1"/>
              </a:solidFill>
            </a:endParaRPr>
          </a:p>
          <a:p>
            <a:r>
              <a:rPr lang="en-US" sz="2200" dirty="0">
                <a:solidFill>
                  <a:schemeClr val="bg1"/>
                </a:solidFill>
              </a:rPr>
              <a:t>with material from Y. </a:t>
            </a:r>
            <a:r>
              <a:rPr lang="en-US" sz="2200" dirty="0" err="1">
                <a:solidFill>
                  <a:schemeClr val="bg1"/>
                </a:solidFill>
              </a:rPr>
              <a:t>Bessler</a:t>
            </a:r>
            <a:r>
              <a:rPr lang="en-US" sz="2200" dirty="0">
                <a:solidFill>
                  <a:schemeClr val="bg1"/>
                </a:solidFill>
              </a:rPr>
              <a:t>,  M. Frost, R. Holmberg, M. </a:t>
            </a:r>
            <a:r>
              <a:rPr lang="en-US" sz="2200" dirty="0" err="1">
                <a:solidFill>
                  <a:schemeClr val="bg1"/>
                </a:solidFill>
              </a:rPr>
              <a:t>Kickulies</a:t>
            </a:r>
            <a:r>
              <a:rPr lang="en-US" sz="2200" dirty="0">
                <a:solidFill>
                  <a:schemeClr val="bg1"/>
                </a:solidFill>
              </a:rPr>
              <a:t>, D. </a:t>
            </a:r>
            <a:r>
              <a:rPr lang="en-US" sz="2200" dirty="0" err="1">
                <a:solidFill>
                  <a:schemeClr val="bg1"/>
                </a:solidFill>
              </a:rPr>
              <a:t>Lyngh</a:t>
            </a:r>
            <a:r>
              <a:rPr lang="en-US" sz="2200" dirty="0">
                <a:solidFill>
                  <a:schemeClr val="bg1"/>
                </a:solidFill>
              </a:rPr>
              <a:t>, V. Santoro</a:t>
            </a:r>
          </a:p>
        </p:txBody>
      </p:sp>
    </p:spTree>
    <p:extLst>
      <p:ext uri="{BB962C8B-B14F-4D97-AF65-F5344CB8AC3E}">
        <p14:creationId xmlns:p14="http://schemas.microsoft.com/office/powerpoint/2010/main" val="3217308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E9FD5-9D25-E84D-9D55-E03F89AE7035}"/>
              </a:ext>
            </a:extLst>
          </p:cNvPr>
          <p:cNvSpPr>
            <a:spLocks noGrp="1"/>
          </p:cNvSpPr>
          <p:nvPr>
            <p:ph idx="1"/>
          </p:nvPr>
        </p:nvSpPr>
        <p:spPr/>
        <p:txBody>
          <a:bodyPr>
            <a:normAutofit/>
          </a:bodyPr>
          <a:lstStyle/>
          <a:p>
            <a:r>
              <a:rPr lang="en-US" dirty="0"/>
              <a:t>Engineering design of the lower moderator is part of the </a:t>
            </a:r>
            <a:r>
              <a:rPr lang="en-US" dirty="0" err="1"/>
              <a:t>HighNESS</a:t>
            </a:r>
            <a:r>
              <a:rPr lang="en-US" dirty="0"/>
              <a:t> proposal</a:t>
            </a:r>
          </a:p>
          <a:p>
            <a:r>
              <a:rPr lang="en-US" dirty="0"/>
              <a:t>In this presentation I show the available space for the lower D2 moderator according to the latest drawings and compare with previous analysis</a:t>
            </a:r>
          </a:p>
          <a:p>
            <a:pPr lvl="1"/>
            <a:r>
              <a:rPr lang="en-US" dirty="0"/>
              <a:t>Moderator</a:t>
            </a:r>
          </a:p>
          <a:p>
            <a:pPr lvl="2"/>
            <a:r>
              <a:rPr lang="en-US" dirty="0"/>
              <a:t>Space available</a:t>
            </a:r>
          </a:p>
          <a:p>
            <a:pPr lvl="1"/>
            <a:r>
              <a:rPr lang="en-US" dirty="0"/>
              <a:t>Inner shielding</a:t>
            </a:r>
          </a:p>
          <a:p>
            <a:pPr marL="914320" lvl="2" indent="0">
              <a:buNone/>
            </a:pPr>
            <a:r>
              <a:rPr lang="en-US" dirty="0"/>
              <a:t> </a:t>
            </a:r>
          </a:p>
        </p:txBody>
      </p:sp>
      <p:sp>
        <p:nvSpPr>
          <p:cNvPr id="4" name="Slide Number Placeholder 3">
            <a:extLst>
              <a:ext uri="{FF2B5EF4-FFF2-40B4-BE49-F238E27FC236}">
                <a16:creationId xmlns:a16="http://schemas.microsoft.com/office/drawing/2014/main" id="{62B9E0E5-F74D-9A44-90AC-85A1AFF58EDA}"/>
              </a:ext>
            </a:extLst>
          </p:cNvPr>
          <p:cNvSpPr>
            <a:spLocks noGrp="1"/>
          </p:cNvSpPr>
          <p:nvPr>
            <p:ph type="sldNum" sz="quarter" idx="12"/>
          </p:nvPr>
        </p:nvSpPr>
        <p:spPr/>
        <p:txBody>
          <a:bodyPr/>
          <a:lstStyle/>
          <a:p>
            <a:fld id="{551115BC-487E-4422-894C-CB7CD3E79223}" type="slidenum">
              <a:rPr lang="sv-SE" smtClean="0"/>
              <a:t>32</a:t>
            </a:fld>
            <a:endParaRPr lang="sv-SE" dirty="0"/>
          </a:p>
        </p:txBody>
      </p:sp>
      <p:sp>
        <p:nvSpPr>
          <p:cNvPr id="6" name="Title 5">
            <a:extLst>
              <a:ext uri="{FF2B5EF4-FFF2-40B4-BE49-F238E27FC236}">
                <a16:creationId xmlns:a16="http://schemas.microsoft.com/office/drawing/2014/main" id="{1C9E3578-3D59-A442-AC10-DF5D19702B0F}"/>
              </a:ext>
            </a:extLst>
          </p:cNvPr>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2452321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932C-C146-3C4D-977A-38C4CEDA5927}"/>
              </a:ext>
            </a:extLst>
          </p:cNvPr>
          <p:cNvSpPr>
            <a:spLocks noGrp="1"/>
          </p:cNvSpPr>
          <p:nvPr>
            <p:ph type="title"/>
          </p:nvPr>
        </p:nvSpPr>
        <p:spPr>
          <a:xfrm>
            <a:off x="457201" y="314830"/>
            <a:ext cx="7139136" cy="1143000"/>
          </a:xfrm>
        </p:spPr>
        <p:txBody>
          <a:bodyPr>
            <a:normAutofit fontScale="90000"/>
          </a:bodyPr>
          <a:lstStyle/>
          <a:p>
            <a:r>
              <a:rPr lang="en-US" dirty="0"/>
              <a:t>Engineering design of the lower moderator is part of the </a:t>
            </a:r>
            <a:r>
              <a:rPr lang="en-US" dirty="0" err="1"/>
              <a:t>HighNESS</a:t>
            </a:r>
            <a:r>
              <a:rPr lang="en-US" dirty="0"/>
              <a:t> proposal</a:t>
            </a:r>
            <a:br>
              <a:rPr lang="en-US" dirty="0"/>
            </a:br>
            <a:endParaRPr lang="en-US" dirty="0"/>
          </a:p>
        </p:txBody>
      </p:sp>
      <p:sp>
        <p:nvSpPr>
          <p:cNvPr id="3" name="Content Placeholder 2">
            <a:extLst>
              <a:ext uri="{FF2B5EF4-FFF2-40B4-BE49-F238E27FC236}">
                <a16:creationId xmlns:a16="http://schemas.microsoft.com/office/drawing/2014/main" id="{AEACC3E9-45FB-CF47-A4CD-CAED00265A6C}"/>
              </a:ext>
            </a:extLst>
          </p:cNvPr>
          <p:cNvSpPr>
            <a:spLocks noGrp="1"/>
          </p:cNvSpPr>
          <p:nvPr>
            <p:ph idx="1"/>
          </p:nvPr>
        </p:nvSpPr>
        <p:spPr/>
        <p:txBody>
          <a:bodyPr>
            <a:normAutofit fontScale="77500" lnSpcReduction="20000"/>
          </a:bodyPr>
          <a:lstStyle/>
          <a:p>
            <a:r>
              <a:rPr lang="en-US" dirty="0"/>
              <a:t>Performed by </a:t>
            </a:r>
            <a:r>
              <a:rPr lang="en-US" dirty="0" err="1"/>
              <a:t>Jülich</a:t>
            </a:r>
            <a:r>
              <a:rPr lang="en-US" dirty="0"/>
              <a:t> team (designed upper moderator)</a:t>
            </a:r>
          </a:p>
          <a:p>
            <a:r>
              <a:rPr lang="en-US" dirty="0"/>
              <a:t>From the engineering point of view the </a:t>
            </a:r>
            <a:r>
              <a:rPr lang="en-US" b="1" dirty="0"/>
              <a:t>cooling</a:t>
            </a:r>
            <a:r>
              <a:rPr lang="en-US" dirty="0"/>
              <a:t> of such a large cryogenic pressure vessel in a high power spallation source is critical and must be analyzed in combination with the </a:t>
            </a:r>
            <a:r>
              <a:rPr lang="en-US" b="1" dirty="0"/>
              <a:t>mechanical design. </a:t>
            </a:r>
          </a:p>
          <a:p>
            <a:r>
              <a:rPr lang="en-US" dirty="0"/>
              <a:t>This </a:t>
            </a:r>
            <a:r>
              <a:rPr lang="en-US" b="1" dirty="0"/>
              <a:t>engineering work</a:t>
            </a:r>
            <a:r>
              <a:rPr lang="en-US" dirty="0"/>
              <a:t> will include selection of structural materials, mechanical calculations, manufacturability verification, weldability analysis, definition of fluid parameters, cooling process concept design and integrability into the ESS facility to be analyzed within the framework of this proposal.</a:t>
            </a:r>
          </a:p>
          <a:p>
            <a:r>
              <a:rPr lang="en-US" dirty="0"/>
              <a:t>For the design of the moderators, the heating of the structural components due to neutron radiation will be calculated in WP4</a:t>
            </a:r>
            <a:r>
              <a:rPr lang="en-GB" dirty="0"/>
              <a:t> </a:t>
            </a:r>
          </a:p>
          <a:p>
            <a:r>
              <a:rPr lang="en-US" dirty="0"/>
              <a:t>Engineering of the </a:t>
            </a:r>
            <a:r>
              <a:rPr lang="en-US" b="1" dirty="0"/>
              <a:t>UCN source</a:t>
            </a:r>
            <a:r>
              <a:rPr lang="en-US" dirty="0"/>
              <a:t> will also be performed</a:t>
            </a:r>
          </a:p>
          <a:p>
            <a:r>
              <a:rPr lang="en-US" dirty="0"/>
              <a:t>Engineering design and construction of a </a:t>
            </a:r>
            <a:r>
              <a:rPr lang="en-US" b="1" dirty="0"/>
              <a:t>prototype</a:t>
            </a:r>
            <a:r>
              <a:rPr lang="en-US" dirty="0"/>
              <a:t> to be tested at suitable facility</a:t>
            </a:r>
            <a:endParaRPr lang="en-GB" dirty="0"/>
          </a:p>
          <a:p>
            <a:endParaRPr lang="en-US" dirty="0"/>
          </a:p>
        </p:txBody>
      </p:sp>
      <p:sp>
        <p:nvSpPr>
          <p:cNvPr id="4" name="Slide Number Placeholder 3">
            <a:extLst>
              <a:ext uri="{FF2B5EF4-FFF2-40B4-BE49-F238E27FC236}">
                <a16:creationId xmlns:a16="http://schemas.microsoft.com/office/drawing/2014/main" id="{4465CB14-DDF0-F040-8969-AE0589582E7F}"/>
              </a:ext>
            </a:extLst>
          </p:cNvPr>
          <p:cNvSpPr>
            <a:spLocks noGrp="1"/>
          </p:cNvSpPr>
          <p:nvPr>
            <p:ph type="sldNum" sz="quarter" idx="12"/>
          </p:nvPr>
        </p:nvSpPr>
        <p:spPr/>
        <p:txBody>
          <a:bodyPr/>
          <a:lstStyle/>
          <a:p>
            <a:fld id="{551115BC-487E-4422-894C-CB7CD3E79223}" type="slidenum">
              <a:rPr lang="sv-SE" smtClean="0"/>
              <a:t>33</a:t>
            </a:fld>
            <a:endParaRPr lang="sv-SE" dirty="0"/>
          </a:p>
        </p:txBody>
      </p:sp>
      <p:pic>
        <p:nvPicPr>
          <p:cNvPr id="7" name="Picture 6">
            <a:extLst>
              <a:ext uri="{FF2B5EF4-FFF2-40B4-BE49-F238E27FC236}">
                <a16:creationId xmlns:a16="http://schemas.microsoft.com/office/drawing/2014/main" id="{FFCDD558-C60F-A64C-AEF1-3F2B70648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7" y="433388"/>
            <a:ext cx="1079500" cy="825500"/>
          </a:xfrm>
          <a:prstGeom prst="rect">
            <a:avLst/>
          </a:prstGeom>
        </p:spPr>
      </p:pic>
    </p:spTree>
    <p:extLst>
      <p:ext uri="{BB962C8B-B14F-4D97-AF65-F5344CB8AC3E}">
        <p14:creationId xmlns:p14="http://schemas.microsoft.com/office/powerpoint/2010/main" val="29670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932C-C146-3C4D-977A-38C4CEDA5927}"/>
              </a:ext>
            </a:extLst>
          </p:cNvPr>
          <p:cNvSpPr>
            <a:spLocks noGrp="1"/>
          </p:cNvSpPr>
          <p:nvPr>
            <p:ph type="title"/>
          </p:nvPr>
        </p:nvSpPr>
        <p:spPr>
          <a:xfrm>
            <a:off x="457201" y="457200"/>
            <a:ext cx="7139136" cy="1143000"/>
          </a:xfrm>
        </p:spPr>
        <p:txBody>
          <a:bodyPr>
            <a:normAutofit fontScale="90000"/>
          </a:bodyPr>
          <a:lstStyle/>
          <a:p>
            <a:r>
              <a:rPr lang="en-US" b="1" dirty="0"/>
              <a:t>Concept for process plant &amp; analysis on whether existing cryogenic infrastructure can be used</a:t>
            </a:r>
            <a:br>
              <a:rPr lang="en-GB" b="1" dirty="0"/>
            </a:br>
            <a:endParaRPr lang="en-US" dirty="0"/>
          </a:p>
        </p:txBody>
      </p:sp>
      <p:sp>
        <p:nvSpPr>
          <p:cNvPr id="3" name="Content Placeholder 2">
            <a:extLst>
              <a:ext uri="{FF2B5EF4-FFF2-40B4-BE49-F238E27FC236}">
                <a16:creationId xmlns:a16="http://schemas.microsoft.com/office/drawing/2014/main" id="{AEACC3E9-45FB-CF47-A4CD-CAED00265A6C}"/>
              </a:ext>
            </a:extLst>
          </p:cNvPr>
          <p:cNvSpPr>
            <a:spLocks noGrp="1"/>
          </p:cNvSpPr>
          <p:nvPr>
            <p:ph idx="1"/>
          </p:nvPr>
        </p:nvSpPr>
        <p:spPr>
          <a:xfrm>
            <a:off x="457200" y="1715294"/>
            <a:ext cx="8229600" cy="4525963"/>
          </a:xfrm>
        </p:spPr>
        <p:txBody>
          <a:bodyPr>
            <a:normAutofit/>
          </a:bodyPr>
          <a:lstStyle/>
          <a:p>
            <a:r>
              <a:rPr lang="en-US" dirty="0"/>
              <a:t>The existing ESS </a:t>
            </a:r>
            <a:r>
              <a:rPr lang="en-US" dirty="0" err="1"/>
              <a:t>cryoplant</a:t>
            </a:r>
            <a:r>
              <a:rPr lang="en-US" dirty="0"/>
              <a:t> was sized and designed for a bottom and top moderator, which means there is additional cryogenic cooling power available - as only the top moderator is currently being installed.</a:t>
            </a:r>
          </a:p>
          <a:p>
            <a:r>
              <a:rPr lang="en-US" dirty="0"/>
              <a:t>However, the needed cryogenic cooling power for the foreseen LD2  moderator needs to be analyzed and will possibly need to be upgraded.  </a:t>
            </a:r>
            <a:endParaRPr lang="en-GB" dirty="0"/>
          </a:p>
          <a:p>
            <a:endParaRPr lang="en-US" dirty="0"/>
          </a:p>
        </p:txBody>
      </p:sp>
      <p:sp>
        <p:nvSpPr>
          <p:cNvPr id="4" name="Slide Number Placeholder 3">
            <a:extLst>
              <a:ext uri="{FF2B5EF4-FFF2-40B4-BE49-F238E27FC236}">
                <a16:creationId xmlns:a16="http://schemas.microsoft.com/office/drawing/2014/main" id="{4465CB14-DDF0-F040-8969-AE0589582E7F}"/>
              </a:ext>
            </a:extLst>
          </p:cNvPr>
          <p:cNvSpPr>
            <a:spLocks noGrp="1"/>
          </p:cNvSpPr>
          <p:nvPr>
            <p:ph type="sldNum" sz="quarter" idx="12"/>
          </p:nvPr>
        </p:nvSpPr>
        <p:spPr/>
        <p:txBody>
          <a:bodyPr/>
          <a:lstStyle/>
          <a:p>
            <a:fld id="{551115BC-487E-4422-894C-CB7CD3E79223}" type="slidenum">
              <a:rPr lang="sv-SE" smtClean="0"/>
              <a:t>34</a:t>
            </a:fld>
            <a:endParaRPr lang="sv-SE" dirty="0"/>
          </a:p>
        </p:txBody>
      </p:sp>
      <p:pic>
        <p:nvPicPr>
          <p:cNvPr id="7" name="Picture 6">
            <a:extLst>
              <a:ext uri="{FF2B5EF4-FFF2-40B4-BE49-F238E27FC236}">
                <a16:creationId xmlns:a16="http://schemas.microsoft.com/office/drawing/2014/main" id="{FFCDD558-C60F-A64C-AEF1-3F2B70648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7" y="433388"/>
            <a:ext cx="1079500" cy="825500"/>
          </a:xfrm>
          <a:prstGeom prst="rect">
            <a:avLst/>
          </a:prstGeom>
        </p:spPr>
      </p:pic>
    </p:spTree>
    <p:extLst>
      <p:ext uri="{BB962C8B-B14F-4D97-AF65-F5344CB8AC3E}">
        <p14:creationId xmlns:p14="http://schemas.microsoft.com/office/powerpoint/2010/main" val="220147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D7E2-E748-F542-B209-B4C4E67EA07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A64D1AB-C29E-B941-B2F2-62290BCEB6DE}"/>
              </a:ext>
            </a:extLst>
          </p:cNvPr>
          <p:cNvSpPr>
            <a:spLocks noGrp="1"/>
          </p:cNvSpPr>
          <p:nvPr>
            <p:ph type="sldNum" sz="quarter" idx="12"/>
          </p:nvPr>
        </p:nvSpPr>
        <p:spPr/>
        <p:txBody>
          <a:bodyPr/>
          <a:lstStyle/>
          <a:p>
            <a:fld id="{551115BC-487E-4422-894C-CB7CD3E79223}" type="slidenum">
              <a:rPr lang="sv-SE" smtClean="0"/>
              <a:t>35</a:t>
            </a:fld>
            <a:endParaRPr lang="sv-SE" dirty="0"/>
          </a:p>
        </p:txBody>
      </p:sp>
      <p:pic>
        <p:nvPicPr>
          <p:cNvPr id="6" name="Picture 5">
            <a:extLst>
              <a:ext uri="{FF2B5EF4-FFF2-40B4-BE49-F238E27FC236}">
                <a16:creationId xmlns:a16="http://schemas.microsoft.com/office/drawing/2014/main" id="{718E2918-8E90-CE4D-819B-898DCEB58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52" y="200967"/>
            <a:ext cx="6943634" cy="6270171"/>
          </a:xfrm>
          <a:prstGeom prst="rect">
            <a:avLst/>
          </a:prstGeom>
        </p:spPr>
      </p:pic>
    </p:spTree>
    <p:extLst>
      <p:ext uri="{BB962C8B-B14F-4D97-AF65-F5344CB8AC3E}">
        <p14:creationId xmlns:p14="http://schemas.microsoft.com/office/powerpoint/2010/main" val="2469503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DBD3-80D7-A046-BCFE-CA24CBD0FBF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7310847-3855-0D48-A82C-B004478BAD13}"/>
              </a:ext>
            </a:extLst>
          </p:cNvPr>
          <p:cNvSpPr>
            <a:spLocks noGrp="1"/>
          </p:cNvSpPr>
          <p:nvPr>
            <p:ph type="sldNum" sz="quarter" idx="12"/>
          </p:nvPr>
        </p:nvSpPr>
        <p:spPr/>
        <p:txBody>
          <a:bodyPr/>
          <a:lstStyle/>
          <a:p>
            <a:fld id="{551115BC-487E-4422-894C-CB7CD3E79223}" type="slidenum">
              <a:rPr lang="sv-SE" smtClean="0"/>
              <a:t>36</a:t>
            </a:fld>
            <a:endParaRPr lang="sv-SE" dirty="0"/>
          </a:p>
        </p:txBody>
      </p:sp>
      <p:pic>
        <p:nvPicPr>
          <p:cNvPr id="8" name="Picture 7">
            <a:extLst>
              <a:ext uri="{FF2B5EF4-FFF2-40B4-BE49-F238E27FC236}">
                <a16:creationId xmlns:a16="http://schemas.microsoft.com/office/drawing/2014/main" id="{16FED410-2751-4641-A8C9-0D30BB5C7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4460"/>
            <a:ext cx="9144000" cy="3445068"/>
          </a:xfrm>
          <a:prstGeom prst="rect">
            <a:avLst/>
          </a:prstGeom>
        </p:spPr>
      </p:pic>
      <p:sp>
        <p:nvSpPr>
          <p:cNvPr id="9" name="TextBox 8">
            <a:extLst>
              <a:ext uri="{FF2B5EF4-FFF2-40B4-BE49-F238E27FC236}">
                <a16:creationId xmlns:a16="http://schemas.microsoft.com/office/drawing/2014/main" id="{E4D7E21E-1005-A448-B603-A4AEC1D34856}"/>
              </a:ext>
            </a:extLst>
          </p:cNvPr>
          <p:cNvSpPr txBox="1"/>
          <p:nvPr/>
        </p:nvSpPr>
        <p:spPr>
          <a:xfrm>
            <a:off x="2947368" y="1715198"/>
            <a:ext cx="64152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target</a:t>
            </a:r>
          </a:p>
        </p:txBody>
      </p:sp>
      <p:cxnSp>
        <p:nvCxnSpPr>
          <p:cNvPr id="11" name="Straight Arrow Connector 10">
            <a:extLst>
              <a:ext uri="{FF2B5EF4-FFF2-40B4-BE49-F238E27FC236}">
                <a16:creationId xmlns:a16="http://schemas.microsoft.com/office/drawing/2014/main" id="{7CCE2E54-5202-654D-99B1-65F62E56683B}"/>
              </a:ext>
            </a:extLst>
          </p:cNvPr>
          <p:cNvCxnSpPr>
            <a:cxnSpLocks/>
            <a:stCxn id="9" idx="2"/>
          </p:cNvCxnSpPr>
          <p:nvPr/>
        </p:nvCxnSpPr>
        <p:spPr>
          <a:xfrm>
            <a:off x="3268129" y="2022975"/>
            <a:ext cx="922871" cy="1126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236B7C-6181-4E45-BB0F-36DB2F957D91}"/>
              </a:ext>
            </a:extLst>
          </p:cNvPr>
          <p:cNvSpPr txBox="1"/>
          <p:nvPr/>
        </p:nvSpPr>
        <p:spPr>
          <a:xfrm>
            <a:off x="4705350" y="1741960"/>
            <a:ext cx="98135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steel plug</a:t>
            </a:r>
          </a:p>
        </p:txBody>
      </p:sp>
      <p:cxnSp>
        <p:nvCxnSpPr>
          <p:cNvPr id="14" name="Straight Arrow Connector 13">
            <a:extLst>
              <a:ext uri="{FF2B5EF4-FFF2-40B4-BE49-F238E27FC236}">
                <a16:creationId xmlns:a16="http://schemas.microsoft.com/office/drawing/2014/main" id="{60670289-94C8-5240-A77F-78A9305D7A53}"/>
              </a:ext>
            </a:extLst>
          </p:cNvPr>
          <p:cNvCxnSpPr>
            <a:cxnSpLocks/>
          </p:cNvCxnSpPr>
          <p:nvPr/>
        </p:nvCxnSpPr>
        <p:spPr>
          <a:xfrm flipH="1">
            <a:off x="4705350" y="2003227"/>
            <a:ext cx="247650" cy="13578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FF01AE-CE1D-5242-975F-F79A47DBDC56}"/>
              </a:ext>
            </a:extLst>
          </p:cNvPr>
          <p:cNvSpPr txBox="1"/>
          <p:nvPr/>
        </p:nvSpPr>
        <p:spPr>
          <a:xfrm>
            <a:off x="5069029" y="3618111"/>
            <a:ext cx="134844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Inner shielding</a:t>
            </a:r>
          </a:p>
        </p:txBody>
      </p:sp>
      <p:sp>
        <p:nvSpPr>
          <p:cNvPr id="18" name="TextBox 17">
            <a:extLst>
              <a:ext uri="{FF2B5EF4-FFF2-40B4-BE49-F238E27FC236}">
                <a16:creationId xmlns:a16="http://schemas.microsoft.com/office/drawing/2014/main" id="{E4C99AA4-335F-1B44-85AD-5D6B8BC274E6}"/>
              </a:ext>
            </a:extLst>
          </p:cNvPr>
          <p:cNvSpPr txBox="1"/>
          <p:nvPr/>
        </p:nvSpPr>
        <p:spPr>
          <a:xfrm>
            <a:off x="3417002" y="1480693"/>
            <a:ext cx="25795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Upper moderator and reflector</a:t>
            </a:r>
          </a:p>
        </p:txBody>
      </p:sp>
      <p:cxnSp>
        <p:nvCxnSpPr>
          <p:cNvPr id="20" name="Straight Arrow Connector 19">
            <a:extLst>
              <a:ext uri="{FF2B5EF4-FFF2-40B4-BE49-F238E27FC236}">
                <a16:creationId xmlns:a16="http://schemas.microsoft.com/office/drawing/2014/main" id="{B9BF1998-F7CB-2D43-8474-AF406E950293}"/>
              </a:ext>
            </a:extLst>
          </p:cNvPr>
          <p:cNvCxnSpPr>
            <a:cxnSpLocks/>
          </p:cNvCxnSpPr>
          <p:nvPr/>
        </p:nvCxnSpPr>
        <p:spPr>
          <a:xfrm>
            <a:off x="4318000" y="1839424"/>
            <a:ext cx="120650" cy="11768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991EA27-97DD-084F-BF5D-97B3B991346A}"/>
              </a:ext>
            </a:extLst>
          </p:cNvPr>
          <p:cNvCxnSpPr>
            <a:cxnSpLocks/>
          </p:cNvCxnSpPr>
          <p:nvPr/>
        </p:nvCxnSpPr>
        <p:spPr>
          <a:xfrm flipH="1">
            <a:off x="4541856" y="4401880"/>
            <a:ext cx="422030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30E0FA-96BC-C34D-A0D4-F9BEE55731E3}"/>
              </a:ext>
            </a:extLst>
          </p:cNvPr>
          <p:cNvSpPr txBox="1"/>
          <p:nvPr/>
        </p:nvSpPr>
        <p:spPr>
          <a:xfrm>
            <a:off x="6682153" y="4371034"/>
            <a:ext cx="713657" cy="369332"/>
          </a:xfrm>
          <a:prstGeom prst="rect">
            <a:avLst/>
          </a:prstGeom>
          <a:noFill/>
        </p:spPr>
        <p:txBody>
          <a:bodyPr wrap="none" rtlCol="0">
            <a:spAutoFit/>
          </a:bodyPr>
          <a:lstStyle/>
          <a:p>
            <a:r>
              <a:rPr lang="en-US" dirty="0">
                <a:solidFill>
                  <a:srgbClr val="C00000"/>
                </a:solidFill>
              </a:rPr>
              <a:t>5.5 m</a:t>
            </a:r>
          </a:p>
        </p:txBody>
      </p:sp>
    </p:spTree>
    <p:extLst>
      <p:ext uri="{BB962C8B-B14F-4D97-AF65-F5344CB8AC3E}">
        <p14:creationId xmlns:p14="http://schemas.microsoft.com/office/powerpoint/2010/main" val="71404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E8D4-573F-6A43-AF30-EE495785C0A6}"/>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77AAD669-B852-FC4B-829B-775F26A33C41}"/>
              </a:ext>
            </a:extLst>
          </p:cNvPr>
          <p:cNvSpPr>
            <a:spLocks noGrp="1"/>
          </p:cNvSpPr>
          <p:nvPr>
            <p:ph type="sldNum" sz="quarter" idx="12"/>
          </p:nvPr>
        </p:nvSpPr>
        <p:spPr/>
        <p:txBody>
          <a:bodyPr/>
          <a:lstStyle/>
          <a:p>
            <a:fld id="{551115BC-487E-4422-894C-CB7CD3E79223}" type="slidenum">
              <a:rPr lang="sv-SE" smtClean="0"/>
              <a:t>37</a:t>
            </a:fld>
            <a:endParaRPr lang="sv-SE" dirty="0"/>
          </a:p>
        </p:txBody>
      </p:sp>
      <p:pic>
        <p:nvPicPr>
          <p:cNvPr id="6" name="Picture 5">
            <a:extLst>
              <a:ext uri="{FF2B5EF4-FFF2-40B4-BE49-F238E27FC236}">
                <a16:creationId xmlns:a16="http://schemas.microsoft.com/office/drawing/2014/main" id="{DAB115BD-0C1A-AF4D-81B4-49A384AC5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500" y="1486694"/>
            <a:ext cx="4230299" cy="4492075"/>
          </a:xfrm>
          <a:prstGeom prst="rect">
            <a:avLst/>
          </a:prstGeom>
        </p:spPr>
      </p:pic>
      <p:pic>
        <p:nvPicPr>
          <p:cNvPr id="8" name="Picture 7">
            <a:extLst>
              <a:ext uri="{FF2B5EF4-FFF2-40B4-BE49-F238E27FC236}">
                <a16:creationId xmlns:a16="http://schemas.microsoft.com/office/drawing/2014/main" id="{C18274B9-0564-B943-839D-A4BCDD4BC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2523"/>
            <a:ext cx="4837500" cy="2641363"/>
          </a:xfrm>
          <a:prstGeom prst="rect">
            <a:avLst/>
          </a:prstGeom>
        </p:spPr>
      </p:pic>
      <p:sp>
        <p:nvSpPr>
          <p:cNvPr id="9" name="Rectangle 8">
            <a:extLst>
              <a:ext uri="{FF2B5EF4-FFF2-40B4-BE49-F238E27FC236}">
                <a16:creationId xmlns:a16="http://schemas.microsoft.com/office/drawing/2014/main" id="{EE6012A7-BEB7-F943-B25F-30765D10A5A3}"/>
              </a:ext>
            </a:extLst>
          </p:cNvPr>
          <p:cNvSpPr/>
          <p:nvPr/>
        </p:nvSpPr>
        <p:spPr>
          <a:xfrm>
            <a:off x="401624" y="476806"/>
            <a:ext cx="7366632" cy="523220"/>
          </a:xfrm>
          <a:prstGeom prst="rect">
            <a:avLst/>
          </a:prstGeom>
        </p:spPr>
        <p:txBody>
          <a:bodyPr wrap="none">
            <a:spAutoFit/>
          </a:bodyPr>
          <a:lstStyle/>
          <a:p>
            <a:r>
              <a:rPr lang="en-US" sz="2800" dirty="0">
                <a:solidFill>
                  <a:schemeClr val="bg1"/>
                </a:solidFill>
              </a:rPr>
              <a:t>Current design of moderator and lower steel plug</a:t>
            </a:r>
          </a:p>
        </p:txBody>
      </p:sp>
      <p:sp>
        <p:nvSpPr>
          <p:cNvPr id="10" name="TextBox 9">
            <a:extLst>
              <a:ext uri="{FF2B5EF4-FFF2-40B4-BE49-F238E27FC236}">
                <a16:creationId xmlns:a16="http://schemas.microsoft.com/office/drawing/2014/main" id="{8350E6E7-9741-EA46-AA51-A5CCBAD4B376}"/>
              </a:ext>
            </a:extLst>
          </p:cNvPr>
          <p:cNvSpPr txBox="1"/>
          <p:nvPr/>
        </p:nvSpPr>
        <p:spPr>
          <a:xfrm>
            <a:off x="5870052" y="6287295"/>
            <a:ext cx="2340962" cy="369332"/>
          </a:xfrm>
          <a:prstGeom prst="rect">
            <a:avLst/>
          </a:prstGeom>
          <a:noFill/>
        </p:spPr>
        <p:txBody>
          <a:bodyPr wrap="none" rtlCol="0">
            <a:spAutoFit/>
          </a:bodyPr>
          <a:lstStyle/>
          <a:p>
            <a:r>
              <a:rPr lang="en-US" dirty="0"/>
              <a:t>(M. </a:t>
            </a:r>
            <a:r>
              <a:rPr lang="en-US" dirty="0" err="1"/>
              <a:t>Kickulies</a:t>
            </a:r>
            <a:r>
              <a:rPr lang="en-US" dirty="0"/>
              <a:t>, 12/2019)</a:t>
            </a:r>
          </a:p>
        </p:txBody>
      </p:sp>
      <p:sp>
        <p:nvSpPr>
          <p:cNvPr id="3" name="Oval 2">
            <a:extLst>
              <a:ext uri="{FF2B5EF4-FFF2-40B4-BE49-F238E27FC236}">
                <a16:creationId xmlns:a16="http://schemas.microsoft.com/office/drawing/2014/main" id="{A27C1335-7412-4C42-9D21-41B6DDEAAE0E}"/>
              </a:ext>
            </a:extLst>
          </p:cNvPr>
          <p:cNvSpPr/>
          <p:nvPr/>
        </p:nvSpPr>
        <p:spPr>
          <a:xfrm>
            <a:off x="1266092" y="4340888"/>
            <a:ext cx="602901" cy="231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B840BB-D63C-2749-ABEA-51B43F62E924}"/>
              </a:ext>
            </a:extLst>
          </p:cNvPr>
          <p:cNvSpPr/>
          <p:nvPr/>
        </p:nvSpPr>
        <p:spPr>
          <a:xfrm>
            <a:off x="142354" y="4493288"/>
            <a:ext cx="602901" cy="231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AC3C1D1-E832-2849-AD86-43175CC9F84D}"/>
              </a:ext>
            </a:extLst>
          </p:cNvPr>
          <p:cNvSpPr/>
          <p:nvPr/>
        </p:nvSpPr>
        <p:spPr>
          <a:xfrm>
            <a:off x="1815849" y="2740135"/>
            <a:ext cx="602901" cy="231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939666-09D8-904E-804D-5713E046CA82}"/>
              </a:ext>
            </a:extLst>
          </p:cNvPr>
          <p:cNvSpPr txBox="1"/>
          <p:nvPr/>
        </p:nvSpPr>
        <p:spPr>
          <a:xfrm>
            <a:off x="462997" y="5067439"/>
            <a:ext cx="4323491" cy="646331"/>
          </a:xfrm>
          <a:prstGeom prst="rect">
            <a:avLst/>
          </a:prstGeom>
          <a:noFill/>
        </p:spPr>
        <p:txBody>
          <a:bodyPr wrap="none" rtlCol="0">
            <a:spAutoFit/>
          </a:bodyPr>
          <a:lstStyle/>
          <a:p>
            <a:r>
              <a:rPr lang="en-US" dirty="0"/>
              <a:t>Available space for reflector and moderator:</a:t>
            </a:r>
          </a:p>
          <a:p>
            <a:endParaRPr lang="en-US" dirty="0"/>
          </a:p>
        </p:txBody>
      </p:sp>
      <p:sp>
        <p:nvSpPr>
          <p:cNvPr id="7" name="Can 6">
            <a:extLst>
              <a:ext uri="{FF2B5EF4-FFF2-40B4-BE49-F238E27FC236}">
                <a16:creationId xmlns:a16="http://schemas.microsoft.com/office/drawing/2014/main" id="{CF5C6A46-544B-9340-939A-36F0230AB8F6}"/>
              </a:ext>
            </a:extLst>
          </p:cNvPr>
          <p:cNvSpPr/>
          <p:nvPr/>
        </p:nvSpPr>
        <p:spPr>
          <a:xfrm>
            <a:off x="1750534" y="5661832"/>
            <a:ext cx="1336431" cy="877081"/>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6A13D24-F862-8A4D-AC86-E9C13CAB9772}"/>
              </a:ext>
            </a:extLst>
          </p:cNvPr>
          <p:cNvCxnSpPr/>
          <p:nvPr/>
        </p:nvCxnSpPr>
        <p:spPr>
          <a:xfrm>
            <a:off x="1750534" y="5596933"/>
            <a:ext cx="13364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3C3F93-ACFC-E348-9E74-ED9129D0D33C}"/>
              </a:ext>
            </a:extLst>
          </p:cNvPr>
          <p:cNvSpPr txBox="1"/>
          <p:nvPr/>
        </p:nvSpPr>
        <p:spPr>
          <a:xfrm>
            <a:off x="2036915" y="5310220"/>
            <a:ext cx="784189" cy="307777"/>
          </a:xfrm>
          <a:prstGeom prst="rect">
            <a:avLst/>
          </a:prstGeom>
          <a:noFill/>
        </p:spPr>
        <p:txBody>
          <a:bodyPr wrap="none" rtlCol="0">
            <a:spAutoFit/>
          </a:bodyPr>
          <a:lstStyle/>
          <a:p>
            <a:r>
              <a:rPr lang="en-US" sz="1400" dirty="0"/>
              <a:t>692 mm</a:t>
            </a:r>
          </a:p>
        </p:txBody>
      </p:sp>
      <p:cxnSp>
        <p:nvCxnSpPr>
          <p:cNvPr id="16" name="Straight Arrow Connector 15">
            <a:extLst>
              <a:ext uri="{FF2B5EF4-FFF2-40B4-BE49-F238E27FC236}">
                <a16:creationId xmlns:a16="http://schemas.microsoft.com/office/drawing/2014/main" id="{5C6BB812-EAE7-8F45-BA1E-2D0BEE863320}"/>
              </a:ext>
            </a:extLst>
          </p:cNvPr>
          <p:cNvCxnSpPr>
            <a:cxnSpLocks/>
          </p:cNvCxnSpPr>
          <p:nvPr/>
        </p:nvCxnSpPr>
        <p:spPr>
          <a:xfrm flipV="1">
            <a:off x="3239365" y="5749333"/>
            <a:ext cx="0" cy="7226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BDD9634-CABD-2344-AEC0-AA8FF1F96375}"/>
              </a:ext>
            </a:extLst>
          </p:cNvPr>
          <p:cNvSpPr/>
          <p:nvPr/>
        </p:nvSpPr>
        <p:spPr>
          <a:xfrm rot="5400000">
            <a:off x="3018302" y="5915706"/>
            <a:ext cx="784189" cy="307777"/>
          </a:xfrm>
          <a:prstGeom prst="rect">
            <a:avLst/>
          </a:prstGeom>
        </p:spPr>
        <p:txBody>
          <a:bodyPr wrap="none">
            <a:spAutoFit/>
          </a:bodyPr>
          <a:lstStyle/>
          <a:p>
            <a:r>
              <a:rPr lang="en-US" sz="1400" dirty="0"/>
              <a:t>334 mm</a:t>
            </a:r>
          </a:p>
        </p:txBody>
      </p:sp>
      <p:cxnSp>
        <p:nvCxnSpPr>
          <p:cNvPr id="20" name="Straight Arrow Connector 19">
            <a:extLst>
              <a:ext uri="{FF2B5EF4-FFF2-40B4-BE49-F238E27FC236}">
                <a16:creationId xmlns:a16="http://schemas.microsoft.com/office/drawing/2014/main" id="{DAEA123F-657E-8043-9AB5-2556A4E6A110}"/>
              </a:ext>
            </a:extLst>
          </p:cNvPr>
          <p:cNvCxnSpPr/>
          <p:nvPr/>
        </p:nvCxnSpPr>
        <p:spPr>
          <a:xfrm>
            <a:off x="6010591" y="3898760"/>
            <a:ext cx="0" cy="904352"/>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BD390A2-290C-904A-9305-AFCE39EC1B3C}"/>
              </a:ext>
            </a:extLst>
          </p:cNvPr>
          <p:cNvSpPr/>
          <p:nvPr/>
        </p:nvSpPr>
        <p:spPr>
          <a:xfrm rot="5400000">
            <a:off x="5627312" y="4257129"/>
            <a:ext cx="458780" cy="307777"/>
          </a:xfrm>
          <a:prstGeom prst="rect">
            <a:avLst/>
          </a:prstGeom>
        </p:spPr>
        <p:txBody>
          <a:bodyPr wrap="none">
            <a:spAutoFit/>
          </a:bodyPr>
          <a:lstStyle/>
          <a:p>
            <a:r>
              <a:rPr lang="en-US" sz="1400" dirty="0">
                <a:solidFill>
                  <a:srgbClr val="C00000"/>
                </a:solidFill>
              </a:rPr>
              <a:t>334</a:t>
            </a:r>
          </a:p>
        </p:txBody>
      </p:sp>
    </p:spTree>
    <p:extLst>
      <p:ext uri="{BB962C8B-B14F-4D97-AF65-F5344CB8AC3E}">
        <p14:creationId xmlns:p14="http://schemas.microsoft.com/office/powerpoint/2010/main" val="1026125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E8D4-573F-6A43-AF30-EE495785C0A6}"/>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77AAD669-B852-FC4B-829B-775F26A33C41}"/>
              </a:ext>
            </a:extLst>
          </p:cNvPr>
          <p:cNvSpPr>
            <a:spLocks noGrp="1"/>
          </p:cNvSpPr>
          <p:nvPr>
            <p:ph type="sldNum" sz="quarter" idx="12"/>
          </p:nvPr>
        </p:nvSpPr>
        <p:spPr/>
        <p:txBody>
          <a:bodyPr/>
          <a:lstStyle/>
          <a:p>
            <a:fld id="{551115BC-487E-4422-894C-CB7CD3E79223}" type="slidenum">
              <a:rPr lang="sv-SE" smtClean="0"/>
              <a:t>38</a:t>
            </a:fld>
            <a:endParaRPr lang="sv-SE" dirty="0"/>
          </a:p>
        </p:txBody>
      </p:sp>
      <p:pic>
        <p:nvPicPr>
          <p:cNvPr id="5" name="Picture 4">
            <a:extLst>
              <a:ext uri="{FF2B5EF4-FFF2-40B4-BE49-F238E27FC236}">
                <a16:creationId xmlns:a16="http://schemas.microsoft.com/office/drawing/2014/main" id="{92BA7BAE-19E5-B34A-94D6-C734929F4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815874"/>
            <a:ext cx="4724400" cy="3556000"/>
          </a:xfrm>
          <a:prstGeom prst="rect">
            <a:avLst/>
          </a:prstGeom>
        </p:spPr>
      </p:pic>
      <p:pic>
        <p:nvPicPr>
          <p:cNvPr id="9" name="Picture 8">
            <a:extLst>
              <a:ext uri="{FF2B5EF4-FFF2-40B4-BE49-F238E27FC236}">
                <a16:creationId xmlns:a16="http://schemas.microsoft.com/office/drawing/2014/main" id="{5648BD78-EED5-CE46-BF13-6B90307EB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44" y="5578476"/>
            <a:ext cx="4686300" cy="1143000"/>
          </a:xfrm>
          <a:prstGeom prst="rect">
            <a:avLst/>
          </a:prstGeom>
        </p:spPr>
      </p:pic>
      <p:sp>
        <p:nvSpPr>
          <p:cNvPr id="10" name="TextBox 9">
            <a:extLst>
              <a:ext uri="{FF2B5EF4-FFF2-40B4-BE49-F238E27FC236}">
                <a16:creationId xmlns:a16="http://schemas.microsoft.com/office/drawing/2014/main" id="{E6845377-2330-F64B-8984-D2F96A0F2DCC}"/>
              </a:ext>
            </a:extLst>
          </p:cNvPr>
          <p:cNvSpPr txBox="1"/>
          <p:nvPr/>
        </p:nvSpPr>
        <p:spPr>
          <a:xfrm>
            <a:off x="5793852" y="6171685"/>
            <a:ext cx="2340962" cy="369332"/>
          </a:xfrm>
          <a:prstGeom prst="rect">
            <a:avLst/>
          </a:prstGeom>
          <a:noFill/>
        </p:spPr>
        <p:txBody>
          <a:bodyPr wrap="none" rtlCol="0">
            <a:spAutoFit/>
          </a:bodyPr>
          <a:lstStyle/>
          <a:p>
            <a:r>
              <a:rPr lang="en-US" dirty="0"/>
              <a:t>(M. </a:t>
            </a:r>
            <a:r>
              <a:rPr lang="en-US" dirty="0" err="1"/>
              <a:t>Kickulies</a:t>
            </a:r>
            <a:r>
              <a:rPr lang="en-US" dirty="0"/>
              <a:t>, 12/2019)</a:t>
            </a:r>
          </a:p>
        </p:txBody>
      </p:sp>
      <p:sp>
        <p:nvSpPr>
          <p:cNvPr id="7" name="Rectangle 6">
            <a:extLst>
              <a:ext uri="{FF2B5EF4-FFF2-40B4-BE49-F238E27FC236}">
                <a16:creationId xmlns:a16="http://schemas.microsoft.com/office/drawing/2014/main" id="{0A11BD9A-3437-7945-9452-7CA18E957F6A}"/>
              </a:ext>
            </a:extLst>
          </p:cNvPr>
          <p:cNvSpPr/>
          <p:nvPr/>
        </p:nvSpPr>
        <p:spPr>
          <a:xfrm>
            <a:off x="401624" y="476806"/>
            <a:ext cx="7366632" cy="523220"/>
          </a:xfrm>
          <a:prstGeom prst="rect">
            <a:avLst/>
          </a:prstGeom>
        </p:spPr>
        <p:txBody>
          <a:bodyPr wrap="none">
            <a:spAutoFit/>
          </a:bodyPr>
          <a:lstStyle/>
          <a:p>
            <a:r>
              <a:rPr lang="en-US" sz="2800" dirty="0">
                <a:solidFill>
                  <a:schemeClr val="bg1"/>
                </a:solidFill>
              </a:rPr>
              <a:t>Current design of moderator and lower steel plug</a:t>
            </a:r>
          </a:p>
        </p:txBody>
      </p:sp>
      <p:sp>
        <p:nvSpPr>
          <p:cNvPr id="8" name="Oval 7">
            <a:extLst>
              <a:ext uri="{FF2B5EF4-FFF2-40B4-BE49-F238E27FC236}">
                <a16:creationId xmlns:a16="http://schemas.microsoft.com/office/drawing/2014/main" id="{C794690E-8F9F-BD44-B087-BBB7D5382BED}"/>
              </a:ext>
            </a:extLst>
          </p:cNvPr>
          <p:cNvSpPr/>
          <p:nvPr/>
        </p:nvSpPr>
        <p:spPr>
          <a:xfrm>
            <a:off x="3212570" y="5578476"/>
            <a:ext cx="602901" cy="231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432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4316-E276-BB42-8B35-9399B8B8456F}"/>
              </a:ext>
            </a:extLst>
          </p:cNvPr>
          <p:cNvSpPr>
            <a:spLocks noGrp="1"/>
          </p:cNvSpPr>
          <p:nvPr>
            <p:ph type="title"/>
          </p:nvPr>
        </p:nvSpPr>
        <p:spPr/>
        <p:txBody>
          <a:bodyPr/>
          <a:lstStyle/>
          <a:p>
            <a:r>
              <a:rPr lang="en-US" dirty="0"/>
              <a:t>Cf. M. Frost (2/2018) </a:t>
            </a:r>
          </a:p>
        </p:txBody>
      </p:sp>
      <p:sp>
        <p:nvSpPr>
          <p:cNvPr id="4" name="Slide Number Placeholder 3">
            <a:extLst>
              <a:ext uri="{FF2B5EF4-FFF2-40B4-BE49-F238E27FC236}">
                <a16:creationId xmlns:a16="http://schemas.microsoft.com/office/drawing/2014/main" id="{DC140870-21A4-C34E-A690-ECB053004B3C}"/>
              </a:ext>
            </a:extLst>
          </p:cNvPr>
          <p:cNvSpPr>
            <a:spLocks noGrp="1"/>
          </p:cNvSpPr>
          <p:nvPr>
            <p:ph type="sldNum" sz="quarter" idx="12"/>
          </p:nvPr>
        </p:nvSpPr>
        <p:spPr/>
        <p:txBody>
          <a:bodyPr/>
          <a:lstStyle/>
          <a:p>
            <a:fld id="{551115BC-487E-4422-894C-CB7CD3E79223}" type="slidenum">
              <a:rPr lang="sv-SE" smtClean="0"/>
              <a:t>39</a:t>
            </a:fld>
            <a:endParaRPr lang="sv-SE" dirty="0"/>
          </a:p>
        </p:txBody>
      </p:sp>
      <p:pic>
        <p:nvPicPr>
          <p:cNvPr id="6" name="Picture 5">
            <a:extLst>
              <a:ext uri="{FF2B5EF4-FFF2-40B4-BE49-F238E27FC236}">
                <a16:creationId xmlns:a16="http://schemas.microsoft.com/office/drawing/2014/main" id="{E1C1357C-4CF6-ED43-9E27-72B4D5658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497" y="1417637"/>
            <a:ext cx="6031741" cy="3586441"/>
          </a:xfrm>
          <a:prstGeom prst="rect">
            <a:avLst/>
          </a:prstGeom>
        </p:spPr>
      </p:pic>
      <p:pic>
        <p:nvPicPr>
          <p:cNvPr id="8" name="Picture 7">
            <a:extLst>
              <a:ext uri="{FF2B5EF4-FFF2-40B4-BE49-F238E27FC236}">
                <a16:creationId xmlns:a16="http://schemas.microsoft.com/office/drawing/2014/main" id="{F599C506-1651-284D-841C-D857C08F7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41" y="5378363"/>
            <a:ext cx="2929654" cy="861663"/>
          </a:xfrm>
          <a:prstGeom prst="rect">
            <a:avLst/>
          </a:prstGeom>
        </p:spPr>
      </p:pic>
    </p:spTree>
    <p:extLst>
      <p:ext uri="{BB962C8B-B14F-4D97-AF65-F5344CB8AC3E}">
        <p14:creationId xmlns:p14="http://schemas.microsoft.com/office/powerpoint/2010/main" val="55206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704856" cy="661155"/>
          </a:xfrm>
        </p:spPr>
        <p:txBody>
          <a:bodyPr/>
          <a:lstStyle/>
          <a:p>
            <a:r>
              <a:rPr lang="sv-SE" dirty="0">
                <a:latin typeface="Candara" panose="020E0502030303020204" pitchFamily="34" charset="0"/>
              </a:rPr>
              <a:t>The </a:t>
            </a:r>
            <a:r>
              <a:rPr lang="sv-SE" dirty="0" err="1">
                <a:latin typeface="Candara" panose="020E0502030303020204" pitchFamily="34" charset="0"/>
              </a:rPr>
              <a:t>path</a:t>
            </a:r>
            <a:r>
              <a:rPr lang="sv-SE" dirty="0">
                <a:latin typeface="Candara" panose="020E0502030303020204" pitchFamily="34" charset="0"/>
              </a:rPr>
              <a:t> to ESS </a:t>
            </a:r>
            <a:r>
              <a:rPr lang="sv-SE" dirty="0" err="1">
                <a:latin typeface="Candara" panose="020E0502030303020204" pitchFamily="34" charset="0"/>
              </a:rPr>
              <a:t>upgrade</a:t>
            </a:r>
            <a:r>
              <a:rPr lang="sv-SE" dirty="0">
                <a:latin typeface="Candara" panose="020E0502030303020204" pitchFamily="34" charset="0"/>
              </a:rPr>
              <a:t> </a:t>
            </a:r>
          </a:p>
        </p:txBody>
      </p:sp>
      <p:pic>
        <p:nvPicPr>
          <p:cNvPr id="4" name="Picture 3">
            <a:extLst>
              <a:ext uri="{FF2B5EF4-FFF2-40B4-BE49-F238E27FC236}">
                <a16:creationId xmlns:a16="http://schemas.microsoft.com/office/drawing/2014/main" id="{0B03DFAD-DD25-3F47-91B1-283D0B23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48" y="1059846"/>
            <a:ext cx="7876468" cy="5502001"/>
          </a:xfrm>
          <a:prstGeom prst="rect">
            <a:avLst/>
          </a:prstGeom>
        </p:spPr>
      </p:pic>
      <p:pic>
        <p:nvPicPr>
          <p:cNvPr id="5" name="Picture 4">
            <a:extLst>
              <a:ext uri="{FF2B5EF4-FFF2-40B4-BE49-F238E27FC236}">
                <a16:creationId xmlns:a16="http://schemas.microsoft.com/office/drawing/2014/main" id="{A7384B41-FF84-CD4A-A4ED-70C41098B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16" y="908720"/>
            <a:ext cx="7876468" cy="5502001"/>
          </a:xfrm>
          <a:prstGeom prst="rect">
            <a:avLst/>
          </a:prstGeom>
        </p:spPr>
      </p:pic>
      <p:pic>
        <p:nvPicPr>
          <p:cNvPr id="6" name="Picture 5">
            <a:extLst>
              <a:ext uri="{FF2B5EF4-FFF2-40B4-BE49-F238E27FC236}">
                <a16:creationId xmlns:a16="http://schemas.microsoft.com/office/drawing/2014/main" id="{6DD5C6B6-C2CC-3149-A978-84C9266D5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5359277"/>
            <a:ext cx="9144000" cy="1353696"/>
          </a:xfrm>
          <a:prstGeom prst="rect">
            <a:avLst/>
          </a:prstGeom>
        </p:spPr>
      </p:pic>
      <p:sp>
        <p:nvSpPr>
          <p:cNvPr id="3" name="Rectangle 2">
            <a:extLst>
              <a:ext uri="{FF2B5EF4-FFF2-40B4-BE49-F238E27FC236}">
                <a16:creationId xmlns:a16="http://schemas.microsoft.com/office/drawing/2014/main" id="{C5D9418A-656D-7D40-BCBF-337CEB04E94A}"/>
              </a:ext>
            </a:extLst>
          </p:cNvPr>
          <p:cNvSpPr/>
          <p:nvPr/>
        </p:nvSpPr>
        <p:spPr>
          <a:xfrm>
            <a:off x="2411760" y="6295100"/>
            <a:ext cx="4824536" cy="302252"/>
          </a:xfrm>
          <a:prstGeom prst="rect">
            <a:avLst/>
          </a:prstGeom>
          <a:solidFill>
            <a:srgbClr val="FF0000">
              <a:alpha val="33000"/>
            </a:srgbClr>
          </a:solidFill>
          <a:effectLst>
            <a:outerShdw blurRad="50800" dist="508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763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FA9E-2A14-D347-B56F-5B67149D8FA4}"/>
              </a:ext>
            </a:extLst>
          </p:cNvPr>
          <p:cNvSpPr>
            <a:spLocks noGrp="1"/>
          </p:cNvSpPr>
          <p:nvPr>
            <p:ph type="title"/>
          </p:nvPr>
        </p:nvSpPr>
        <p:spPr/>
        <p:txBody>
          <a:bodyPr/>
          <a:lstStyle/>
          <a:p>
            <a:r>
              <a:rPr lang="en-US" dirty="0"/>
              <a:t>M. Frost analysis</a:t>
            </a:r>
          </a:p>
        </p:txBody>
      </p:sp>
      <p:sp>
        <p:nvSpPr>
          <p:cNvPr id="4" name="Slide Number Placeholder 3">
            <a:extLst>
              <a:ext uri="{FF2B5EF4-FFF2-40B4-BE49-F238E27FC236}">
                <a16:creationId xmlns:a16="http://schemas.microsoft.com/office/drawing/2014/main" id="{952F28A4-C469-154B-9E98-EA310EB14C5B}"/>
              </a:ext>
            </a:extLst>
          </p:cNvPr>
          <p:cNvSpPr>
            <a:spLocks noGrp="1"/>
          </p:cNvSpPr>
          <p:nvPr>
            <p:ph type="sldNum" sz="quarter" idx="12"/>
          </p:nvPr>
        </p:nvSpPr>
        <p:spPr/>
        <p:txBody>
          <a:bodyPr/>
          <a:lstStyle/>
          <a:p>
            <a:fld id="{551115BC-487E-4422-894C-CB7CD3E79223}" type="slidenum">
              <a:rPr lang="sv-SE" smtClean="0"/>
              <a:t>40</a:t>
            </a:fld>
            <a:endParaRPr lang="sv-SE" dirty="0"/>
          </a:p>
        </p:txBody>
      </p:sp>
      <p:pic>
        <p:nvPicPr>
          <p:cNvPr id="8" name="Picture 7">
            <a:extLst>
              <a:ext uri="{FF2B5EF4-FFF2-40B4-BE49-F238E27FC236}">
                <a16:creationId xmlns:a16="http://schemas.microsoft.com/office/drawing/2014/main" id="{C286C9B5-5E28-504B-9EA6-43DEB6B2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4643124"/>
            <a:ext cx="6273800" cy="1841500"/>
          </a:xfrm>
          <a:prstGeom prst="rect">
            <a:avLst/>
          </a:prstGeom>
        </p:spPr>
      </p:pic>
      <p:pic>
        <p:nvPicPr>
          <p:cNvPr id="5" name="Picture 4">
            <a:extLst>
              <a:ext uri="{FF2B5EF4-FFF2-40B4-BE49-F238E27FC236}">
                <a16:creationId xmlns:a16="http://schemas.microsoft.com/office/drawing/2014/main" id="{1AAABEC5-FB97-CA4C-9B1B-8C3B5B058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1812952"/>
            <a:ext cx="6629400" cy="2946400"/>
          </a:xfrm>
          <a:prstGeom prst="rect">
            <a:avLst/>
          </a:prstGeom>
        </p:spPr>
      </p:pic>
    </p:spTree>
    <p:extLst>
      <p:ext uri="{BB962C8B-B14F-4D97-AF65-F5344CB8AC3E}">
        <p14:creationId xmlns:p14="http://schemas.microsoft.com/office/powerpoint/2010/main" val="1001616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5A5ADD-FEB4-9F4E-A462-339560FE0F45}"/>
              </a:ext>
            </a:extLst>
          </p:cNvPr>
          <p:cNvSpPr>
            <a:spLocks noGrp="1"/>
          </p:cNvSpPr>
          <p:nvPr>
            <p:ph type="sldNum" sz="quarter" idx="12"/>
          </p:nvPr>
        </p:nvSpPr>
        <p:spPr/>
        <p:txBody>
          <a:bodyPr/>
          <a:lstStyle/>
          <a:p>
            <a:fld id="{551115BC-487E-4422-894C-CB7CD3E79223}" type="slidenum">
              <a:rPr lang="sv-SE" smtClean="0"/>
              <a:t>41</a:t>
            </a:fld>
            <a:endParaRPr lang="sv-SE" dirty="0"/>
          </a:p>
        </p:txBody>
      </p:sp>
      <p:sp>
        <p:nvSpPr>
          <p:cNvPr id="10" name="TextBox 9">
            <a:extLst>
              <a:ext uri="{FF2B5EF4-FFF2-40B4-BE49-F238E27FC236}">
                <a16:creationId xmlns:a16="http://schemas.microsoft.com/office/drawing/2014/main" id="{6ACBD0FA-E704-F14C-8B9E-4AB1674A372F}"/>
              </a:ext>
            </a:extLst>
          </p:cNvPr>
          <p:cNvSpPr txBox="1"/>
          <p:nvPr/>
        </p:nvSpPr>
        <p:spPr>
          <a:xfrm>
            <a:off x="158739" y="345511"/>
            <a:ext cx="7898886" cy="646331"/>
          </a:xfrm>
          <a:prstGeom prst="rect">
            <a:avLst/>
          </a:prstGeom>
          <a:noFill/>
        </p:spPr>
        <p:txBody>
          <a:bodyPr wrap="square" rtlCol="0">
            <a:spAutoFit/>
          </a:bodyPr>
          <a:lstStyle/>
          <a:p>
            <a:r>
              <a:rPr lang="en-US" dirty="0">
                <a:solidFill>
                  <a:schemeClr val="bg1"/>
                </a:solidFill>
              </a:rPr>
              <a:t>A 20 liter D</a:t>
            </a:r>
            <a:r>
              <a:rPr lang="en-US" baseline="-25000" dirty="0">
                <a:solidFill>
                  <a:schemeClr val="bg1"/>
                </a:solidFill>
              </a:rPr>
              <a:t>2</a:t>
            </a:r>
            <a:r>
              <a:rPr lang="en-US" dirty="0">
                <a:solidFill>
                  <a:schemeClr val="bg1"/>
                </a:solidFill>
              </a:rPr>
              <a:t> moderator </a:t>
            </a:r>
            <a:r>
              <a:rPr lang="en-US" dirty="0" err="1">
                <a:solidFill>
                  <a:schemeClr val="bg1"/>
                </a:solidFill>
              </a:rPr>
              <a:t>à</a:t>
            </a:r>
            <a:r>
              <a:rPr lang="en-US" dirty="0">
                <a:solidFill>
                  <a:schemeClr val="bg1"/>
                </a:solidFill>
              </a:rPr>
              <a:t> la PSI and ILL will occupy most a large fraction of the available volume</a:t>
            </a:r>
          </a:p>
        </p:txBody>
      </p:sp>
      <p:pic>
        <p:nvPicPr>
          <p:cNvPr id="7" name="Picture 6">
            <a:extLst>
              <a:ext uri="{FF2B5EF4-FFF2-40B4-BE49-F238E27FC236}">
                <a16:creationId xmlns:a16="http://schemas.microsoft.com/office/drawing/2014/main" id="{51D3E055-443F-A64E-8ECC-B89BB659F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1" y="1815821"/>
            <a:ext cx="4305300" cy="4191000"/>
          </a:xfrm>
          <a:prstGeom prst="rect">
            <a:avLst/>
          </a:prstGeom>
        </p:spPr>
      </p:pic>
      <p:pic>
        <p:nvPicPr>
          <p:cNvPr id="12" name="Picture 11">
            <a:extLst>
              <a:ext uri="{FF2B5EF4-FFF2-40B4-BE49-F238E27FC236}">
                <a16:creationId xmlns:a16="http://schemas.microsoft.com/office/drawing/2014/main" id="{7ECC480A-F747-1F4A-8780-EDCD182D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1815821"/>
            <a:ext cx="4229100" cy="4140200"/>
          </a:xfrm>
          <a:prstGeom prst="rect">
            <a:avLst/>
          </a:prstGeom>
        </p:spPr>
      </p:pic>
      <p:sp>
        <p:nvSpPr>
          <p:cNvPr id="13" name="TextBox 12">
            <a:extLst>
              <a:ext uri="{FF2B5EF4-FFF2-40B4-BE49-F238E27FC236}">
                <a16:creationId xmlns:a16="http://schemas.microsoft.com/office/drawing/2014/main" id="{7475A679-459B-1C43-AB2E-EED759E27F14}"/>
              </a:ext>
            </a:extLst>
          </p:cNvPr>
          <p:cNvSpPr txBox="1"/>
          <p:nvPr/>
        </p:nvSpPr>
        <p:spPr>
          <a:xfrm>
            <a:off x="4066333" y="6171685"/>
            <a:ext cx="5062733" cy="369332"/>
          </a:xfrm>
          <a:prstGeom prst="rect">
            <a:avLst/>
          </a:prstGeom>
          <a:noFill/>
        </p:spPr>
        <p:txBody>
          <a:bodyPr wrap="none" rtlCol="0">
            <a:spAutoFit/>
          </a:bodyPr>
          <a:lstStyle/>
          <a:p>
            <a:r>
              <a:rPr lang="en-US" b="1" dirty="0"/>
              <a:t>PSI moderator inserted at ESS (for size comparison)</a:t>
            </a:r>
          </a:p>
        </p:txBody>
      </p:sp>
      <p:cxnSp>
        <p:nvCxnSpPr>
          <p:cNvPr id="16" name="Straight Arrow Connector 15">
            <a:extLst>
              <a:ext uri="{FF2B5EF4-FFF2-40B4-BE49-F238E27FC236}">
                <a16:creationId xmlns:a16="http://schemas.microsoft.com/office/drawing/2014/main" id="{12D945D6-B89B-5E43-ADC6-CAFCF13711F4}"/>
              </a:ext>
            </a:extLst>
          </p:cNvPr>
          <p:cNvCxnSpPr/>
          <p:nvPr/>
        </p:nvCxnSpPr>
        <p:spPr>
          <a:xfrm>
            <a:off x="7445829" y="3878664"/>
            <a:ext cx="0" cy="116560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C0D0EF-E79A-DE4A-8599-A486A1219BBE}"/>
              </a:ext>
            </a:extLst>
          </p:cNvPr>
          <p:cNvSpPr txBox="1"/>
          <p:nvPr/>
        </p:nvSpPr>
        <p:spPr>
          <a:xfrm rot="5400000">
            <a:off x="7037072" y="4322969"/>
            <a:ext cx="1409360" cy="276999"/>
          </a:xfrm>
          <a:prstGeom prst="rect">
            <a:avLst/>
          </a:prstGeom>
          <a:noFill/>
        </p:spPr>
        <p:txBody>
          <a:bodyPr wrap="none" rtlCol="0">
            <a:spAutoFit/>
          </a:bodyPr>
          <a:lstStyle/>
          <a:p>
            <a:r>
              <a:rPr lang="en-US" sz="1200" b="1" dirty="0"/>
              <a:t>-11 cm &lt; Z &lt; -40 cm</a:t>
            </a:r>
          </a:p>
        </p:txBody>
      </p:sp>
      <p:sp>
        <p:nvSpPr>
          <p:cNvPr id="2" name="Rectangle 1">
            <a:extLst>
              <a:ext uri="{FF2B5EF4-FFF2-40B4-BE49-F238E27FC236}">
                <a16:creationId xmlns:a16="http://schemas.microsoft.com/office/drawing/2014/main" id="{9179DE13-A5AD-734D-ADEE-A2983F52BAA4}"/>
              </a:ext>
            </a:extLst>
          </p:cNvPr>
          <p:cNvSpPr/>
          <p:nvPr/>
        </p:nvSpPr>
        <p:spPr>
          <a:xfrm>
            <a:off x="4883504" y="3756788"/>
            <a:ext cx="318195" cy="7951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8ECDFD-30C4-CE46-94FF-B4750DE24E57}"/>
              </a:ext>
            </a:extLst>
          </p:cNvPr>
          <p:cNvSpPr txBox="1"/>
          <p:nvPr/>
        </p:nvSpPr>
        <p:spPr>
          <a:xfrm>
            <a:off x="3563239" y="1403365"/>
            <a:ext cx="4651273" cy="369332"/>
          </a:xfrm>
          <a:prstGeom prst="rect">
            <a:avLst/>
          </a:prstGeom>
          <a:noFill/>
        </p:spPr>
        <p:txBody>
          <a:bodyPr wrap="none" rtlCol="0">
            <a:spAutoFit/>
          </a:bodyPr>
          <a:lstStyle/>
          <a:p>
            <a:r>
              <a:rPr lang="en-US" dirty="0"/>
              <a:t>Window at reflector exit (approximate position)</a:t>
            </a:r>
          </a:p>
        </p:txBody>
      </p:sp>
      <p:cxnSp>
        <p:nvCxnSpPr>
          <p:cNvPr id="6" name="Straight Arrow Connector 5">
            <a:extLst>
              <a:ext uri="{FF2B5EF4-FFF2-40B4-BE49-F238E27FC236}">
                <a16:creationId xmlns:a16="http://schemas.microsoft.com/office/drawing/2014/main" id="{1368F575-08D3-4E4E-B58D-E1265196A6AC}"/>
              </a:ext>
            </a:extLst>
          </p:cNvPr>
          <p:cNvCxnSpPr>
            <a:cxnSpLocks/>
          </p:cNvCxnSpPr>
          <p:nvPr/>
        </p:nvCxnSpPr>
        <p:spPr>
          <a:xfrm>
            <a:off x="4371033" y="1899138"/>
            <a:ext cx="683288" cy="2230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BEF218-689F-E74E-9B9A-992D73BEFC49}"/>
              </a:ext>
            </a:extLst>
          </p:cNvPr>
          <p:cNvSpPr txBox="1"/>
          <p:nvPr/>
        </p:nvSpPr>
        <p:spPr>
          <a:xfrm>
            <a:off x="401934" y="6171685"/>
            <a:ext cx="1511952" cy="369332"/>
          </a:xfrm>
          <a:prstGeom prst="rect">
            <a:avLst/>
          </a:prstGeom>
          <a:noFill/>
        </p:spPr>
        <p:txBody>
          <a:bodyPr wrap="none" rtlCol="0">
            <a:spAutoFit/>
          </a:bodyPr>
          <a:lstStyle/>
          <a:p>
            <a:r>
              <a:rPr lang="en-US" dirty="0"/>
              <a:t>MCNP models</a:t>
            </a:r>
          </a:p>
        </p:txBody>
      </p:sp>
    </p:spTree>
    <p:extLst>
      <p:ext uri="{BB962C8B-B14F-4D97-AF65-F5344CB8AC3E}">
        <p14:creationId xmlns:p14="http://schemas.microsoft.com/office/powerpoint/2010/main" val="322983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ADB2-BD65-4B4E-8A10-A49BD516ECD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7134D38-CE59-B44B-BBC5-B72BCCB81F9E}"/>
              </a:ext>
            </a:extLst>
          </p:cNvPr>
          <p:cNvSpPr>
            <a:spLocks noGrp="1"/>
          </p:cNvSpPr>
          <p:nvPr>
            <p:ph type="sldNum" sz="quarter" idx="12"/>
          </p:nvPr>
        </p:nvSpPr>
        <p:spPr/>
        <p:txBody>
          <a:bodyPr/>
          <a:lstStyle/>
          <a:p>
            <a:fld id="{551115BC-487E-4422-894C-CB7CD3E79223}" type="slidenum">
              <a:rPr lang="sv-SE" smtClean="0"/>
              <a:t>42</a:t>
            </a:fld>
            <a:endParaRPr lang="sv-SE" dirty="0"/>
          </a:p>
        </p:txBody>
      </p:sp>
      <p:pic>
        <p:nvPicPr>
          <p:cNvPr id="6" name="Picture 5">
            <a:extLst>
              <a:ext uri="{FF2B5EF4-FFF2-40B4-BE49-F238E27FC236}">
                <a16:creationId xmlns:a16="http://schemas.microsoft.com/office/drawing/2014/main" id="{A98A9BDD-3A50-9C43-95FE-A1391D36D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444501"/>
            <a:ext cx="7569200" cy="6057900"/>
          </a:xfrm>
          <a:prstGeom prst="rect">
            <a:avLst/>
          </a:prstGeom>
        </p:spPr>
      </p:pic>
      <p:sp>
        <p:nvSpPr>
          <p:cNvPr id="5" name="Slide Number Placeholder 3">
            <a:extLst>
              <a:ext uri="{FF2B5EF4-FFF2-40B4-BE49-F238E27FC236}">
                <a16:creationId xmlns:a16="http://schemas.microsoft.com/office/drawing/2014/main" id="{E92C476E-14D1-AA4E-BE48-0337F1C75E85}"/>
              </a:ext>
            </a:extLst>
          </p:cNvPr>
          <p:cNvSpPr txBox="1">
            <a:spLocks/>
          </p:cNvSpPr>
          <p:nvPr/>
        </p:nvSpPr>
        <p:spPr>
          <a:xfrm>
            <a:off x="6553200" y="6356351"/>
            <a:ext cx="2133600" cy="365125"/>
          </a:xfrm>
          <a:prstGeom prst="rect">
            <a:avLst/>
          </a:prstGeom>
        </p:spPr>
        <p:txBody>
          <a:bodyPr vert="horz" lIns="91432" tIns="45716" rIns="91432" bIns="45716" rtlCol="0" anchor="ctr"/>
          <a:lstStyle>
            <a:defPPr>
              <a:defRPr lang="sv-SE"/>
            </a:defPPr>
            <a:lvl1pPr marL="0" algn="r" defTabSz="914319" rtl="0" eaLnBrk="1" latinLnBrk="0" hangingPunct="1">
              <a:defRPr sz="1200" kern="1200">
                <a:solidFill>
                  <a:schemeClr val="tx1">
                    <a:tint val="75000"/>
                  </a:schemeClr>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a:lstStyle>
          <a:p>
            <a:fld id="{551115BC-487E-4422-894C-CB7CD3E79223}" type="slidenum">
              <a:rPr lang="sv-SE" smtClean="0"/>
              <a:pPr/>
              <a:t>42</a:t>
            </a:fld>
            <a:endParaRPr lang="sv-SE" dirty="0"/>
          </a:p>
        </p:txBody>
      </p:sp>
      <p:sp>
        <p:nvSpPr>
          <p:cNvPr id="8" name="Rectangle 7">
            <a:extLst>
              <a:ext uri="{FF2B5EF4-FFF2-40B4-BE49-F238E27FC236}">
                <a16:creationId xmlns:a16="http://schemas.microsoft.com/office/drawing/2014/main" id="{92BE35B5-D74F-7D43-B253-899BE1F5C98C}"/>
              </a:ext>
            </a:extLst>
          </p:cNvPr>
          <p:cNvSpPr/>
          <p:nvPr/>
        </p:nvSpPr>
        <p:spPr>
          <a:xfrm>
            <a:off x="2030220" y="3594658"/>
            <a:ext cx="3044198" cy="14094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8BA7826-2807-9042-8286-5A1C89F9DDB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2413" t="41026" r="39571" b="41389"/>
          <a:stretch/>
        </p:blipFill>
        <p:spPr>
          <a:xfrm>
            <a:off x="2782169" y="3604706"/>
            <a:ext cx="1244600" cy="1206012"/>
          </a:xfrm>
          <a:prstGeom prst="rect">
            <a:avLst/>
          </a:prstGeom>
        </p:spPr>
      </p:pic>
      <p:sp>
        <p:nvSpPr>
          <p:cNvPr id="3" name="TextBox 2">
            <a:extLst>
              <a:ext uri="{FF2B5EF4-FFF2-40B4-BE49-F238E27FC236}">
                <a16:creationId xmlns:a16="http://schemas.microsoft.com/office/drawing/2014/main" id="{BE0C5818-948F-FF4E-9638-9F718F55E3EB}"/>
              </a:ext>
            </a:extLst>
          </p:cNvPr>
          <p:cNvSpPr txBox="1"/>
          <p:nvPr/>
        </p:nvSpPr>
        <p:spPr>
          <a:xfrm>
            <a:off x="4040530" y="4436362"/>
            <a:ext cx="988476" cy="369332"/>
          </a:xfrm>
          <a:prstGeom prst="rect">
            <a:avLst/>
          </a:prstGeom>
          <a:noFill/>
        </p:spPr>
        <p:txBody>
          <a:bodyPr wrap="none" rtlCol="0">
            <a:spAutoFit/>
          </a:bodyPr>
          <a:lstStyle/>
          <a:p>
            <a:r>
              <a:rPr lang="en-US" dirty="0"/>
              <a:t>reflector</a:t>
            </a:r>
          </a:p>
        </p:txBody>
      </p:sp>
      <p:sp>
        <p:nvSpPr>
          <p:cNvPr id="10" name="TextBox 9">
            <a:extLst>
              <a:ext uri="{FF2B5EF4-FFF2-40B4-BE49-F238E27FC236}">
                <a16:creationId xmlns:a16="http://schemas.microsoft.com/office/drawing/2014/main" id="{FD91619A-3ADB-A048-953A-4CC5F93FDA7C}"/>
              </a:ext>
            </a:extLst>
          </p:cNvPr>
          <p:cNvSpPr txBox="1"/>
          <p:nvPr/>
        </p:nvSpPr>
        <p:spPr>
          <a:xfrm>
            <a:off x="3101149" y="3930036"/>
            <a:ext cx="444352" cy="369332"/>
          </a:xfrm>
          <a:prstGeom prst="rect">
            <a:avLst/>
          </a:prstGeom>
          <a:noFill/>
        </p:spPr>
        <p:txBody>
          <a:bodyPr wrap="none" rtlCol="0">
            <a:spAutoFit/>
          </a:bodyPr>
          <a:lstStyle/>
          <a:p>
            <a:r>
              <a:rPr lang="en-US" dirty="0"/>
              <a:t>D2</a:t>
            </a:r>
          </a:p>
        </p:txBody>
      </p:sp>
    </p:spTree>
    <p:extLst>
      <p:ext uri="{BB962C8B-B14F-4D97-AF65-F5344CB8AC3E}">
        <p14:creationId xmlns:p14="http://schemas.microsoft.com/office/powerpoint/2010/main" val="2471232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C907-A065-BB4E-BBCB-A61450212D4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58A8F39-00EF-E54A-B8CE-311F2BF68E0B}"/>
              </a:ext>
            </a:extLst>
          </p:cNvPr>
          <p:cNvSpPr>
            <a:spLocks noGrp="1"/>
          </p:cNvSpPr>
          <p:nvPr>
            <p:ph type="sldNum" sz="quarter" idx="12"/>
          </p:nvPr>
        </p:nvSpPr>
        <p:spPr/>
        <p:txBody>
          <a:bodyPr/>
          <a:lstStyle/>
          <a:p>
            <a:fld id="{551115BC-487E-4422-894C-CB7CD3E79223}" type="slidenum">
              <a:rPr lang="sv-SE" smtClean="0"/>
              <a:t>43</a:t>
            </a:fld>
            <a:endParaRPr lang="sv-SE" dirty="0"/>
          </a:p>
        </p:txBody>
      </p:sp>
      <p:pic>
        <p:nvPicPr>
          <p:cNvPr id="7" name="Picture 6">
            <a:extLst>
              <a:ext uri="{FF2B5EF4-FFF2-40B4-BE49-F238E27FC236}">
                <a16:creationId xmlns:a16="http://schemas.microsoft.com/office/drawing/2014/main" id="{651D755E-3EA4-5F4A-8FBF-684F4B9C0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807"/>
            <a:ext cx="9144000" cy="3890596"/>
          </a:xfrm>
          <a:prstGeom prst="rect">
            <a:avLst/>
          </a:prstGeom>
        </p:spPr>
      </p:pic>
      <p:pic>
        <p:nvPicPr>
          <p:cNvPr id="9" name="Picture 8">
            <a:extLst>
              <a:ext uri="{FF2B5EF4-FFF2-40B4-BE49-F238E27FC236}">
                <a16:creationId xmlns:a16="http://schemas.microsoft.com/office/drawing/2014/main" id="{693B5032-8478-824E-A024-937D4B460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159034"/>
            <a:ext cx="4270736" cy="2562442"/>
          </a:xfrm>
          <a:prstGeom prst="rect">
            <a:avLst/>
          </a:prstGeom>
        </p:spPr>
      </p:pic>
    </p:spTree>
    <p:extLst>
      <p:ext uri="{BB962C8B-B14F-4D97-AF65-F5344CB8AC3E}">
        <p14:creationId xmlns:p14="http://schemas.microsoft.com/office/powerpoint/2010/main" val="1357758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4464-146D-7D4D-A521-2129D1FED72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434906-A6C5-384D-81ED-AEB2CB18C811}"/>
              </a:ext>
            </a:extLst>
          </p:cNvPr>
          <p:cNvSpPr>
            <a:spLocks noGrp="1"/>
          </p:cNvSpPr>
          <p:nvPr>
            <p:ph idx="1"/>
          </p:nvPr>
        </p:nvSpPr>
        <p:spPr/>
        <p:txBody>
          <a:bodyPr/>
          <a:lstStyle/>
          <a:p>
            <a:r>
              <a:rPr lang="en-US" dirty="0"/>
              <a:t>Available space for D2 moderator is almost consistent with previous analysis of M. Frost.</a:t>
            </a:r>
          </a:p>
          <a:p>
            <a:r>
              <a:rPr lang="en-US" dirty="0"/>
              <a:t>The neutronic and engineering design will consider with precision these constraints</a:t>
            </a:r>
          </a:p>
          <a:p>
            <a:r>
              <a:rPr lang="en-US" dirty="0"/>
              <a:t>Engineering of the D2 moderator will be performed within </a:t>
            </a:r>
            <a:r>
              <a:rPr lang="en-US" dirty="0" err="1"/>
              <a:t>HighNESS</a:t>
            </a:r>
            <a:r>
              <a:rPr lang="en-US" dirty="0"/>
              <a:t> project, if the grant is awarded</a:t>
            </a:r>
          </a:p>
          <a:p>
            <a:endParaRPr lang="en-US" dirty="0"/>
          </a:p>
          <a:p>
            <a:endParaRPr lang="en-US" dirty="0"/>
          </a:p>
        </p:txBody>
      </p:sp>
      <p:sp>
        <p:nvSpPr>
          <p:cNvPr id="4" name="Slide Number Placeholder 3">
            <a:extLst>
              <a:ext uri="{FF2B5EF4-FFF2-40B4-BE49-F238E27FC236}">
                <a16:creationId xmlns:a16="http://schemas.microsoft.com/office/drawing/2014/main" id="{DC297078-DD39-6E47-8C46-19BD1099624D}"/>
              </a:ext>
            </a:extLst>
          </p:cNvPr>
          <p:cNvSpPr>
            <a:spLocks noGrp="1"/>
          </p:cNvSpPr>
          <p:nvPr>
            <p:ph type="sldNum" sz="quarter" idx="12"/>
          </p:nvPr>
        </p:nvSpPr>
        <p:spPr/>
        <p:txBody>
          <a:bodyPr/>
          <a:lstStyle/>
          <a:p>
            <a:fld id="{551115BC-487E-4422-894C-CB7CD3E79223}" type="slidenum">
              <a:rPr lang="sv-SE" smtClean="0"/>
              <a:t>44</a:t>
            </a:fld>
            <a:endParaRPr lang="sv-SE" dirty="0"/>
          </a:p>
        </p:txBody>
      </p:sp>
    </p:spTree>
    <p:extLst>
      <p:ext uri="{BB962C8B-B14F-4D97-AF65-F5344CB8AC3E}">
        <p14:creationId xmlns:p14="http://schemas.microsoft.com/office/powerpoint/2010/main" val="2276058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45AC-127B-F149-BD0E-CBD44AF10060}"/>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7468D203-86D3-E348-9ACF-0385F294E80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126BBA4-85F3-A04F-A1D8-F475BD5C2A42}"/>
              </a:ext>
            </a:extLst>
          </p:cNvPr>
          <p:cNvSpPr>
            <a:spLocks noGrp="1"/>
          </p:cNvSpPr>
          <p:nvPr>
            <p:ph type="sldNum" sz="quarter" idx="12"/>
          </p:nvPr>
        </p:nvSpPr>
        <p:spPr/>
        <p:txBody>
          <a:bodyPr/>
          <a:lstStyle/>
          <a:p>
            <a:fld id="{551115BC-487E-4422-894C-CB7CD3E79223}" type="slidenum">
              <a:rPr lang="sv-SE" smtClean="0"/>
              <a:t>45</a:t>
            </a:fld>
            <a:endParaRPr lang="sv-SE" dirty="0"/>
          </a:p>
        </p:txBody>
      </p:sp>
    </p:spTree>
    <p:extLst>
      <p:ext uri="{BB962C8B-B14F-4D97-AF65-F5344CB8AC3E}">
        <p14:creationId xmlns:p14="http://schemas.microsoft.com/office/powerpoint/2010/main" val="2883374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ADB2-BD65-4B4E-8A10-A49BD516ECD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7134D38-CE59-B44B-BBC5-B72BCCB81F9E}"/>
              </a:ext>
            </a:extLst>
          </p:cNvPr>
          <p:cNvSpPr>
            <a:spLocks noGrp="1"/>
          </p:cNvSpPr>
          <p:nvPr>
            <p:ph type="sldNum" sz="quarter" idx="12"/>
          </p:nvPr>
        </p:nvSpPr>
        <p:spPr/>
        <p:txBody>
          <a:bodyPr/>
          <a:lstStyle/>
          <a:p>
            <a:fld id="{551115BC-487E-4422-894C-CB7CD3E79223}" type="slidenum">
              <a:rPr lang="sv-SE" smtClean="0"/>
              <a:t>46</a:t>
            </a:fld>
            <a:endParaRPr lang="sv-SE" dirty="0"/>
          </a:p>
        </p:txBody>
      </p:sp>
      <p:pic>
        <p:nvPicPr>
          <p:cNvPr id="5" name="Picture 4">
            <a:extLst>
              <a:ext uri="{FF2B5EF4-FFF2-40B4-BE49-F238E27FC236}">
                <a16:creationId xmlns:a16="http://schemas.microsoft.com/office/drawing/2014/main" id="{FECEDEA3-40D5-A24A-AC74-C56D513E8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590" y="3368674"/>
            <a:ext cx="3618559" cy="2840489"/>
          </a:xfrm>
          <a:prstGeom prst="rect">
            <a:avLst/>
          </a:prstGeom>
        </p:spPr>
      </p:pic>
      <p:pic>
        <p:nvPicPr>
          <p:cNvPr id="7" name="Picture 6">
            <a:extLst>
              <a:ext uri="{FF2B5EF4-FFF2-40B4-BE49-F238E27FC236}">
                <a16:creationId xmlns:a16="http://schemas.microsoft.com/office/drawing/2014/main" id="{DF94CE91-10A8-384A-BB3C-DB3650C9389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3749" t="18894" r="41876" b="53341"/>
          <a:stretch/>
        </p:blipFill>
        <p:spPr>
          <a:xfrm>
            <a:off x="407339" y="3368674"/>
            <a:ext cx="3847161" cy="2799565"/>
          </a:xfrm>
          <a:prstGeom prst="rect">
            <a:avLst/>
          </a:prstGeom>
        </p:spPr>
      </p:pic>
    </p:spTree>
    <p:extLst>
      <p:ext uri="{BB962C8B-B14F-4D97-AF65-F5344CB8AC3E}">
        <p14:creationId xmlns:p14="http://schemas.microsoft.com/office/powerpoint/2010/main" val="611037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ADB2-BD65-4B4E-8A10-A49BD516ECD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7134D38-CE59-B44B-BBC5-B72BCCB81F9E}"/>
              </a:ext>
            </a:extLst>
          </p:cNvPr>
          <p:cNvSpPr>
            <a:spLocks noGrp="1"/>
          </p:cNvSpPr>
          <p:nvPr>
            <p:ph type="sldNum" sz="quarter" idx="12"/>
          </p:nvPr>
        </p:nvSpPr>
        <p:spPr/>
        <p:txBody>
          <a:bodyPr/>
          <a:lstStyle/>
          <a:p>
            <a:fld id="{551115BC-487E-4422-894C-CB7CD3E79223}" type="slidenum">
              <a:rPr lang="sv-SE" smtClean="0"/>
              <a:t>47</a:t>
            </a:fld>
            <a:endParaRPr lang="sv-SE" dirty="0"/>
          </a:p>
        </p:txBody>
      </p:sp>
      <p:pic>
        <p:nvPicPr>
          <p:cNvPr id="6" name="Picture 5">
            <a:extLst>
              <a:ext uri="{FF2B5EF4-FFF2-40B4-BE49-F238E27FC236}">
                <a16:creationId xmlns:a16="http://schemas.microsoft.com/office/drawing/2014/main" id="{A98A9BDD-3A50-9C43-95FE-A1391D36D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444501"/>
            <a:ext cx="7569200" cy="6057900"/>
          </a:xfrm>
          <a:prstGeom prst="rect">
            <a:avLst/>
          </a:prstGeom>
        </p:spPr>
      </p:pic>
    </p:spTree>
    <p:extLst>
      <p:ext uri="{BB962C8B-B14F-4D97-AF65-F5344CB8AC3E}">
        <p14:creationId xmlns:p14="http://schemas.microsoft.com/office/powerpoint/2010/main" val="1780371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DBD3-80D7-A046-BCFE-CA24CBD0FBFB}"/>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7310847-3855-0D48-A82C-B004478BAD13}"/>
              </a:ext>
            </a:extLst>
          </p:cNvPr>
          <p:cNvSpPr>
            <a:spLocks noGrp="1"/>
          </p:cNvSpPr>
          <p:nvPr>
            <p:ph type="sldNum" sz="quarter" idx="12"/>
          </p:nvPr>
        </p:nvSpPr>
        <p:spPr/>
        <p:txBody>
          <a:bodyPr/>
          <a:lstStyle/>
          <a:p>
            <a:fld id="{551115BC-487E-4422-894C-CB7CD3E79223}" type="slidenum">
              <a:rPr lang="sv-SE" smtClean="0"/>
              <a:t>48</a:t>
            </a:fld>
            <a:endParaRPr lang="sv-SE" dirty="0"/>
          </a:p>
        </p:txBody>
      </p:sp>
      <p:pic>
        <p:nvPicPr>
          <p:cNvPr id="6" name="Picture 5">
            <a:extLst>
              <a:ext uri="{FF2B5EF4-FFF2-40B4-BE49-F238E27FC236}">
                <a16:creationId xmlns:a16="http://schemas.microsoft.com/office/drawing/2014/main" id="{DF53712D-0704-F04A-B7E0-FB7381E72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098"/>
            <a:ext cx="9144000" cy="4539803"/>
          </a:xfrm>
          <a:prstGeom prst="rect">
            <a:avLst/>
          </a:prstGeom>
        </p:spPr>
      </p:pic>
    </p:spTree>
    <p:extLst>
      <p:ext uri="{BB962C8B-B14F-4D97-AF65-F5344CB8AC3E}">
        <p14:creationId xmlns:p14="http://schemas.microsoft.com/office/powerpoint/2010/main" val="207321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3408-92AF-334D-BDF0-8B7F0D7E86F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375E188-DC7A-6F4C-A4BB-2342718A0EEE}"/>
              </a:ext>
            </a:extLst>
          </p:cNvPr>
          <p:cNvSpPr>
            <a:spLocks noGrp="1"/>
          </p:cNvSpPr>
          <p:nvPr>
            <p:ph type="sldNum" sz="quarter" idx="12"/>
          </p:nvPr>
        </p:nvSpPr>
        <p:spPr/>
        <p:txBody>
          <a:bodyPr/>
          <a:lstStyle/>
          <a:p>
            <a:fld id="{551115BC-487E-4422-894C-CB7CD3E79223}" type="slidenum">
              <a:rPr lang="sv-SE" smtClean="0"/>
              <a:t>5</a:t>
            </a:fld>
            <a:endParaRPr lang="sv-SE" dirty="0"/>
          </a:p>
        </p:txBody>
      </p:sp>
      <p:pic>
        <p:nvPicPr>
          <p:cNvPr id="6" name="Picture 5">
            <a:extLst>
              <a:ext uri="{FF2B5EF4-FFF2-40B4-BE49-F238E27FC236}">
                <a16:creationId xmlns:a16="http://schemas.microsoft.com/office/drawing/2014/main" id="{85CE4656-EEF9-F745-9E7C-BEDA5D794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67" y="1287515"/>
            <a:ext cx="7609975" cy="5343526"/>
          </a:xfrm>
          <a:prstGeom prst="rect">
            <a:avLst/>
          </a:prstGeom>
        </p:spPr>
      </p:pic>
    </p:spTree>
    <p:extLst>
      <p:ext uri="{BB962C8B-B14F-4D97-AF65-F5344CB8AC3E}">
        <p14:creationId xmlns:p14="http://schemas.microsoft.com/office/powerpoint/2010/main" val="182602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Upgradeability</a:t>
            </a: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5" name="Block Arc 4"/>
          <p:cNvSpPr>
            <a:spLocks noChangeAspect="1"/>
          </p:cNvSpPr>
          <p:nvPr/>
        </p:nvSpPr>
        <p:spPr>
          <a:xfrm>
            <a:off x="165034" y="2960327"/>
            <a:ext cx="3857143" cy="3857144"/>
          </a:xfrm>
          <a:prstGeom prst="blockArc">
            <a:avLst>
              <a:gd name="adj1" fmla="val 15052772"/>
              <a:gd name="adj2" fmla="val 17567895"/>
              <a:gd name="adj3" fmla="val 39186"/>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568" t="30540" r="24763" b="27410"/>
          <a:stretch/>
        </p:blipFill>
        <p:spPr>
          <a:xfrm>
            <a:off x="0" y="1417638"/>
            <a:ext cx="9114881" cy="5450863"/>
          </a:xfrm>
          <a:prstGeom prst="rect">
            <a:avLst/>
          </a:prstGeom>
        </p:spPr>
      </p:pic>
      <p:sp>
        <p:nvSpPr>
          <p:cNvPr id="7" name="Rectangle 6"/>
          <p:cNvSpPr/>
          <p:nvPr/>
        </p:nvSpPr>
        <p:spPr>
          <a:xfrm>
            <a:off x="2090177" y="4445614"/>
            <a:ext cx="568277" cy="32117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8" name="Rectangle 7"/>
          <p:cNvSpPr/>
          <p:nvPr/>
        </p:nvSpPr>
        <p:spPr>
          <a:xfrm>
            <a:off x="2093579" y="5009787"/>
            <a:ext cx="568277" cy="576241"/>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9" name="Rectangle 8"/>
          <p:cNvSpPr/>
          <p:nvPr/>
        </p:nvSpPr>
        <p:spPr>
          <a:xfrm>
            <a:off x="1237761" y="5009787"/>
            <a:ext cx="849014" cy="576241"/>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0" name="TextBox 9"/>
          <p:cNvSpPr txBox="1"/>
          <p:nvPr/>
        </p:nvSpPr>
        <p:spPr>
          <a:xfrm rot="19102997">
            <a:off x="624331" y="3406124"/>
            <a:ext cx="564001" cy="312265"/>
          </a:xfrm>
          <a:prstGeom prst="rect">
            <a:avLst/>
          </a:prstGeom>
          <a:noFill/>
        </p:spPr>
        <p:txBody>
          <a:bodyPr wrap="none" rtlCol="0">
            <a:spAutoFit/>
          </a:bodyPr>
          <a:lstStyle/>
          <a:p>
            <a:r>
              <a:rPr lang="en-US" sz="1429">
                <a:solidFill>
                  <a:schemeClr val="bg1"/>
                </a:solidFill>
              </a:rPr>
              <a:t>West</a:t>
            </a:r>
          </a:p>
        </p:txBody>
      </p:sp>
      <p:sp>
        <p:nvSpPr>
          <p:cNvPr id="11" name="TextBox 10"/>
          <p:cNvSpPr txBox="1"/>
          <p:nvPr/>
        </p:nvSpPr>
        <p:spPr>
          <a:xfrm>
            <a:off x="2085164" y="4463305"/>
            <a:ext cx="620683" cy="312265"/>
          </a:xfrm>
          <a:prstGeom prst="rect">
            <a:avLst/>
          </a:prstGeom>
          <a:noFill/>
        </p:spPr>
        <p:txBody>
          <a:bodyPr wrap="none" rtlCol="0">
            <a:spAutoFit/>
          </a:bodyPr>
          <a:lstStyle/>
          <a:p>
            <a:r>
              <a:rPr lang="en-US" sz="1429"/>
              <a:t>North</a:t>
            </a:r>
          </a:p>
        </p:txBody>
      </p:sp>
      <p:sp>
        <p:nvSpPr>
          <p:cNvPr id="12" name="TextBox 11"/>
          <p:cNvSpPr txBox="1"/>
          <p:nvPr/>
        </p:nvSpPr>
        <p:spPr>
          <a:xfrm>
            <a:off x="2161747" y="5097929"/>
            <a:ext cx="490712" cy="312265"/>
          </a:xfrm>
          <a:prstGeom prst="rect">
            <a:avLst/>
          </a:prstGeom>
          <a:noFill/>
        </p:spPr>
        <p:txBody>
          <a:bodyPr wrap="none" rtlCol="0">
            <a:spAutoFit/>
          </a:bodyPr>
          <a:lstStyle/>
          <a:p>
            <a:r>
              <a:rPr lang="en-US" sz="1429"/>
              <a:t>East</a:t>
            </a:r>
          </a:p>
        </p:txBody>
      </p:sp>
      <p:sp>
        <p:nvSpPr>
          <p:cNvPr id="13" name="TextBox 12"/>
          <p:cNvSpPr txBox="1"/>
          <p:nvPr/>
        </p:nvSpPr>
        <p:spPr>
          <a:xfrm>
            <a:off x="1438044" y="5097929"/>
            <a:ext cx="619080" cy="312265"/>
          </a:xfrm>
          <a:prstGeom prst="rect">
            <a:avLst/>
          </a:prstGeom>
          <a:noFill/>
        </p:spPr>
        <p:txBody>
          <a:bodyPr wrap="none" rtlCol="0">
            <a:spAutoFit/>
          </a:bodyPr>
          <a:lstStyle/>
          <a:p>
            <a:r>
              <a:rPr lang="en-US" sz="1429" dirty="0"/>
              <a:t>South</a:t>
            </a:r>
          </a:p>
        </p:txBody>
      </p:sp>
      <p:sp>
        <p:nvSpPr>
          <p:cNvPr id="14" name="Freeform 13"/>
          <p:cNvSpPr/>
          <p:nvPr/>
        </p:nvSpPr>
        <p:spPr>
          <a:xfrm>
            <a:off x="581706" y="3269413"/>
            <a:ext cx="1387929" cy="1204232"/>
          </a:xfrm>
          <a:custGeom>
            <a:avLst/>
            <a:gdLst>
              <a:gd name="connsiteX0" fmla="*/ 1943100 w 1943100"/>
              <a:gd name="connsiteY0" fmla="*/ 1681162 h 1685925"/>
              <a:gd name="connsiteX1" fmla="*/ 1323975 w 1943100"/>
              <a:gd name="connsiteY1" fmla="*/ 0 h 1685925"/>
              <a:gd name="connsiteX2" fmla="*/ 571500 w 1943100"/>
              <a:gd name="connsiteY2" fmla="*/ 385762 h 1685925"/>
              <a:gd name="connsiteX3" fmla="*/ 119062 w 1943100"/>
              <a:gd name="connsiteY3" fmla="*/ 942975 h 1685925"/>
              <a:gd name="connsiteX4" fmla="*/ 0 w 1943100"/>
              <a:gd name="connsiteY4" fmla="*/ 1185862 h 1685925"/>
              <a:gd name="connsiteX5" fmla="*/ 76200 w 1943100"/>
              <a:gd name="connsiteY5" fmla="*/ 1238250 h 1685925"/>
              <a:gd name="connsiteX6" fmla="*/ 104775 w 1943100"/>
              <a:gd name="connsiteY6" fmla="*/ 1195387 h 1685925"/>
              <a:gd name="connsiteX7" fmla="*/ 957262 w 1943100"/>
              <a:gd name="connsiteY7" fmla="*/ 1685925 h 1685925"/>
              <a:gd name="connsiteX8" fmla="*/ 1943100 w 1943100"/>
              <a:gd name="connsiteY8" fmla="*/ 1681162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3100" h="1685925">
                <a:moveTo>
                  <a:pt x="1943100" y="1681162"/>
                </a:moveTo>
                <a:lnTo>
                  <a:pt x="1323975" y="0"/>
                </a:lnTo>
                <a:lnTo>
                  <a:pt x="571500" y="385762"/>
                </a:lnTo>
                <a:lnTo>
                  <a:pt x="119062" y="942975"/>
                </a:lnTo>
                <a:lnTo>
                  <a:pt x="0" y="1185862"/>
                </a:lnTo>
                <a:lnTo>
                  <a:pt x="76200" y="1238250"/>
                </a:lnTo>
                <a:lnTo>
                  <a:pt x="104775" y="1195387"/>
                </a:lnTo>
                <a:lnTo>
                  <a:pt x="957262" y="1685925"/>
                </a:lnTo>
                <a:lnTo>
                  <a:pt x="1943100" y="1681162"/>
                </a:lnTo>
                <a:close/>
              </a:path>
            </a:pathLst>
          </a:cu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6" name="Block Arc 15"/>
          <p:cNvSpPr>
            <a:spLocks noChangeAspect="1"/>
          </p:cNvSpPr>
          <p:nvPr/>
        </p:nvSpPr>
        <p:spPr>
          <a:xfrm>
            <a:off x="-1391851" y="1406837"/>
            <a:ext cx="6968571" cy="6968571"/>
          </a:xfrm>
          <a:prstGeom prst="blockArc">
            <a:avLst>
              <a:gd name="adj1" fmla="val 15748146"/>
              <a:gd name="adj2" fmla="val 16195604"/>
              <a:gd name="adj3" fmla="val 22992"/>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17" name="Block Arc 16"/>
          <p:cNvSpPr>
            <a:spLocks noChangeAspect="1"/>
          </p:cNvSpPr>
          <p:nvPr/>
        </p:nvSpPr>
        <p:spPr>
          <a:xfrm>
            <a:off x="-1092171" y="2348613"/>
            <a:ext cx="4705714" cy="4705714"/>
          </a:xfrm>
          <a:prstGeom prst="blockArc">
            <a:avLst>
              <a:gd name="adj1" fmla="val 17353577"/>
              <a:gd name="adj2" fmla="val 18798630"/>
              <a:gd name="adj3" fmla="val 20838"/>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18" name="Rectangle 17"/>
          <p:cNvSpPr/>
          <p:nvPr/>
        </p:nvSpPr>
        <p:spPr>
          <a:xfrm rot="17511080">
            <a:off x="2451039" y="3042808"/>
            <a:ext cx="465659" cy="24115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9" name="Rectangle 18"/>
          <p:cNvSpPr/>
          <p:nvPr/>
        </p:nvSpPr>
        <p:spPr>
          <a:xfrm>
            <a:off x="1241848" y="5589569"/>
            <a:ext cx="531534" cy="918411"/>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0" name="Block Arc 19"/>
          <p:cNvSpPr>
            <a:spLocks noChangeAspect="1"/>
          </p:cNvSpPr>
          <p:nvPr/>
        </p:nvSpPr>
        <p:spPr>
          <a:xfrm>
            <a:off x="163055" y="2958349"/>
            <a:ext cx="3857143" cy="3857144"/>
          </a:xfrm>
          <a:prstGeom prst="blockArc">
            <a:avLst>
              <a:gd name="adj1" fmla="val 5091790"/>
              <a:gd name="adj2" fmla="val 7061397"/>
              <a:gd name="adj3" fmla="val 32515"/>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21" name="Rectangle 20"/>
          <p:cNvSpPr/>
          <p:nvPr/>
        </p:nvSpPr>
        <p:spPr>
          <a:xfrm>
            <a:off x="1234413" y="4445614"/>
            <a:ext cx="1427443" cy="114041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2" name="Rectangle 21"/>
          <p:cNvSpPr/>
          <p:nvPr/>
        </p:nvSpPr>
        <p:spPr>
          <a:xfrm>
            <a:off x="2666633" y="4847705"/>
            <a:ext cx="5875714" cy="771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6" name="TextBox 25"/>
          <p:cNvSpPr txBox="1"/>
          <p:nvPr/>
        </p:nvSpPr>
        <p:spPr>
          <a:xfrm rot="19102997">
            <a:off x="659306" y="3435922"/>
            <a:ext cx="494046" cy="268215"/>
          </a:xfrm>
          <a:prstGeom prst="rect">
            <a:avLst/>
          </a:prstGeom>
          <a:noFill/>
        </p:spPr>
        <p:txBody>
          <a:bodyPr wrap="none" rtlCol="0">
            <a:spAutoFit/>
          </a:bodyPr>
          <a:lstStyle/>
          <a:p>
            <a:r>
              <a:rPr lang="en-US" sz="1143">
                <a:solidFill>
                  <a:schemeClr val="bg1"/>
                </a:solidFill>
              </a:rPr>
              <a:t>West</a:t>
            </a:r>
          </a:p>
        </p:txBody>
      </p:sp>
      <p:sp>
        <p:nvSpPr>
          <p:cNvPr id="30" name="Rectangle 29"/>
          <p:cNvSpPr/>
          <p:nvPr/>
        </p:nvSpPr>
        <p:spPr>
          <a:xfrm>
            <a:off x="1574516" y="4766788"/>
            <a:ext cx="1092406" cy="24299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31" name="Rectangle 30"/>
          <p:cNvSpPr/>
          <p:nvPr/>
        </p:nvSpPr>
        <p:spPr>
          <a:xfrm>
            <a:off x="975876" y="4735488"/>
            <a:ext cx="598640" cy="30857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32" name="Rectangle 31"/>
          <p:cNvSpPr/>
          <p:nvPr/>
        </p:nvSpPr>
        <p:spPr>
          <a:xfrm>
            <a:off x="1549918" y="4771391"/>
            <a:ext cx="47876" cy="236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47" name="TextBox 46"/>
          <p:cNvSpPr txBox="1"/>
          <p:nvPr/>
        </p:nvSpPr>
        <p:spPr>
          <a:xfrm>
            <a:off x="416171" y="5520469"/>
            <a:ext cx="407484" cy="224229"/>
          </a:xfrm>
          <a:prstGeom prst="rect">
            <a:avLst/>
          </a:prstGeom>
          <a:noFill/>
        </p:spPr>
        <p:txBody>
          <a:bodyPr wrap="none" rtlCol="0">
            <a:spAutoFit/>
          </a:bodyPr>
          <a:lstStyle/>
          <a:p>
            <a:r>
              <a:rPr lang="en-US" sz="857" dirty="0"/>
              <a:t>scale</a:t>
            </a:r>
          </a:p>
        </p:txBody>
      </p:sp>
      <p:sp>
        <p:nvSpPr>
          <p:cNvPr id="49" name="TextBox 48"/>
          <p:cNvSpPr txBox="1"/>
          <p:nvPr/>
        </p:nvSpPr>
        <p:spPr>
          <a:xfrm>
            <a:off x="1441280" y="6210068"/>
            <a:ext cx="617477" cy="246221"/>
          </a:xfrm>
          <a:prstGeom prst="rect">
            <a:avLst/>
          </a:prstGeom>
          <a:noFill/>
        </p:spPr>
        <p:txBody>
          <a:bodyPr wrap="none" rtlCol="0">
            <a:spAutoFit/>
          </a:bodyPr>
          <a:lstStyle/>
          <a:p>
            <a:r>
              <a:rPr lang="en-US" sz="1000" i="1">
                <a:solidFill>
                  <a:schemeClr val="tx1">
                    <a:lumMod val="75000"/>
                    <a:lumOff val="25000"/>
                  </a:schemeClr>
                </a:solidFill>
              </a:rPr>
              <a:t>upgrade</a:t>
            </a:r>
            <a:endParaRPr lang="en-US" sz="1000" i="1" dirty="0">
              <a:solidFill>
                <a:schemeClr val="tx1">
                  <a:lumMod val="75000"/>
                  <a:lumOff val="25000"/>
                </a:schemeClr>
              </a:solidFill>
            </a:endParaRPr>
          </a:p>
        </p:txBody>
      </p:sp>
      <p:sp>
        <p:nvSpPr>
          <p:cNvPr id="50" name="Oval 49"/>
          <p:cNvSpPr>
            <a:spLocks noChangeAspect="1"/>
          </p:cNvSpPr>
          <p:nvPr/>
        </p:nvSpPr>
        <p:spPr>
          <a:xfrm>
            <a:off x="2029996" y="4825027"/>
            <a:ext cx="120857" cy="120857"/>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cxnSp>
        <p:nvCxnSpPr>
          <p:cNvPr id="52" name="Straight Connector 51"/>
          <p:cNvCxnSpPr/>
          <p:nvPr/>
        </p:nvCxnSpPr>
        <p:spPr>
          <a:xfrm flipV="1">
            <a:off x="34729" y="4888287"/>
            <a:ext cx="9000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1848179" y="4766661"/>
            <a:ext cx="483482" cy="24445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1848205" y="4768029"/>
            <a:ext cx="483429" cy="24171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Block Arc 14"/>
          <p:cNvSpPr>
            <a:spLocks noChangeAspect="1"/>
          </p:cNvSpPr>
          <p:nvPr/>
        </p:nvSpPr>
        <p:spPr>
          <a:xfrm>
            <a:off x="166939" y="2962752"/>
            <a:ext cx="3857143" cy="3857144"/>
          </a:xfrm>
          <a:prstGeom prst="blockArc">
            <a:avLst>
              <a:gd name="adj1" fmla="val 12385909"/>
              <a:gd name="adj2" fmla="val 15277888"/>
              <a:gd name="adj3" fmla="val 6705"/>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cxnSp>
        <p:nvCxnSpPr>
          <p:cNvPr id="57" name="Straight Connector 56"/>
          <p:cNvCxnSpPr/>
          <p:nvPr/>
        </p:nvCxnSpPr>
        <p:spPr>
          <a:xfrm>
            <a:off x="2091551" y="4880437"/>
            <a:ext cx="359490" cy="25510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094736" y="4881956"/>
            <a:ext cx="253511" cy="23186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2094518" y="4730362"/>
            <a:ext cx="155345" cy="14940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2093431" y="4705867"/>
            <a:ext cx="128366" cy="17630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674198" y="3823646"/>
            <a:ext cx="1403678" cy="105315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804993" y="3708682"/>
            <a:ext cx="1283660" cy="117631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927836" y="3577088"/>
            <a:ext cx="1162337" cy="130487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107" idx="5"/>
          </p:cNvCxnSpPr>
          <p:nvPr/>
        </p:nvCxnSpPr>
        <p:spPr>
          <a:xfrm flipH="1" flipV="1">
            <a:off x="1052516" y="3495198"/>
            <a:ext cx="1037657" cy="138524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endCxn id="108" idx="5"/>
          </p:cNvCxnSpPr>
          <p:nvPr/>
        </p:nvCxnSpPr>
        <p:spPr>
          <a:xfrm flipH="1" flipV="1">
            <a:off x="1167172" y="3401479"/>
            <a:ext cx="923004" cy="148047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1276868" y="3317674"/>
            <a:ext cx="817307" cy="155628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rot="18376079">
            <a:off x="2197155" y="4639737"/>
            <a:ext cx="120658" cy="34982"/>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3" name="Oval 72"/>
          <p:cNvSpPr/>
          <p:nvPr/>
        </p:nvSpPr>
        <p:spPr>
          <a:xfrm>
            <a:off x="543533" y="3927124"/>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4" name="Oval 73"/>
          <p:cNvSpPr/>
          <p:nvPr/>
        </p:nvSpPr>
        <p:spPr>
          <a:xfrm>
            <a:off x="642358" y="378770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5" name="Oval 74"/>
          <p:cNvSpPr/>
          <p:nvPr/>
        </p:nvSpPr>
        <p:spPr>
          <a:xfrm>
            <a:off x="760855" y="3664542"/>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6" name="Oval 75"/>
          <p:cNvSpPr/>
          <p:nvPr/>
        </p:nvSpPr>
        <p:spPr>
          <a:xfrm>
            <a:off x="883698" y="353294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7" name="Oval 76"/>
          <p:cNvSpPr/>
          <p:nvPr/>
        </p:nvSpPr>
        <p:spPr>
          <a:xfrm>
            <a:off x="1008378" y="345105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8" name="Oval 77"/>
          <p:cNvSpPr/>
          <p:nvPr/>
        </p:nvSpPr>
        <p:spPr>
          <a:xfrm>
            <a:off x="1123032" y="3357341"/>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9" name="TextBox 78"/>
          <p:cNvSpPr txBox="1"/>
          <p:nvPr/>
        </p:nvSpPr>
        <p:spPr>
          <a:xfrm>
            <a:off x="909245" y="3124138"/>
            <a:ext cx="20349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T-REX</a:t>
            </a:r>
          </a:p>
        </p:txBody>
      </p:sp>
      <p:sp>
        <p:nvSpPr>
          <p:cNvPr id="80" name="Rectangle 79"/>
          <p:cNvSpPr/>
          <p:nvPr/>
        </p:nvSpPr>
        <p:spPr>
          <a:xfrm rot="2493726">
            <a:off x="2322630" y="5163382"/>
            <a:ext cx="189606" cy="33763"/>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2" name="TextBox 81"/>
          <p:cNvSpPr txBox="1"/>
          <p:nvPr/>
        </p:nvSpPr>
        <p:spPr>
          <a:xfrm>
            <a:off x="2432685" y="5113510"/>
            <a:ext cx="20656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SKADI</a:t>
            </a:r>
          </a:p>
        </p:txBody>
      </p:sp>
      <p:sp>
        <p:nvSpPr>
          <p:cNvPr id="85" name="Rectangle 84"/>
          <p:cNvSpPr/>
          <p:nvPr/>
        </p:nvSpPr>
        <p:spPr>
          <a:xfrm rot="8001429">
            <a:off x="2466294" y="5089187"/>
            <a:ext cx="86184" cy="1723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6" name="Oval 85"/>
          <p:cNvSpPr/>
          <p:nvPr/>
        </p:nvSpPr>
        <p:spPr>
          <a:xfrm>
            <a:off x="2441482" y="511662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7" name="TextBox 86"/>
          <p:cNvSpPr txBox="1"/>
          <p:nvPr/>
        </p:nvSpPr>
        <p:spPr>
          <a:xfrm>
            <a:off x="2414362" y="4907968"/>
            <a:ext cx="19888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ESTIA</a:t>
            </a:r>
          </a:p>
        </p:txBody>
      </p:sp>
      <p:sp>
        <p:nvSpPr>
          <p:cNvPr id="88" name="Rectangle 87"/>
          <p:cNvSpPr/>
          <p:nvPr/>
        </p:nvSpPr>
        <p:spPr>
          <a:xfrm rot="8116881">
            <a:off x="2269291" y="4638514"/>
            <a:ext cx="137895" cy="1723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9" name="Oval 88"/>
          <p:cNvSpPr/>
          <p:nvPr/>
        </p:nvSpPr>
        <p:spPr>
          <a:xfrm>
            <a:off x="2242170" y="468747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0" name="Oval 89"/>
          <p:cNvSpPr/>
          <p:nvPr/>
        </p:nvSpPr>
        <p:spPr>
          <a:xfrm>
            <a:off x="1383916" y="3216149"/>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1" name="Oval 90"/>
          <p:cNvSpPr/>
          <p:nvPr/>
        </p:nvSpPr>
        <p:spPr>
          <a:xfrm>
            <a:off x="1247098" y="3273917"/>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92" name="Straight Connector 91"/>
          <p:cNvCxnSpPr/>
          <p:nvPr/>
        </p:nvCxnSpPr>
        <p:spPr>
          <a:xfrm flipH="1" flipV="1">
            <a:off x="1419769" y="3269030"/>
            <a:ext cx="671927" cy="1611408"/>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969634" y="3031206"/>
            <a:ext cx="27640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HEIMDAL</a:t>
            </a:r>
          </a:p>
        </p:txBody>
      </p:sp>
      <p:sp>
        <p:nvSpPr>
          <p:cNvPr id="96" name="TextBox 95"/>
          <p:cNvSpPr txBox="1"/>
          <p:nvPr/>
        </p:nvSpPr>
        <p:spPr>
          <a:xfrm>
            <a:off x="2170581" y="4433114"/>
            <a:ext cx="17893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LOKI</a:t>
            </a:r>
          </a:p>
        </p:txBody>
      </p:sp>
      <p:sp>
        <p:nvSpPr>
          <p:cNvPr id="97" name="TextBox 96"/>
          <p:cNvSpPr txBox="1"/>
          <p:nvPr/>
        </p:nvSpPr>
        <p:spPr>
          <a:xfrm>
            <a:off x="2356142" y="4445743"/>
            <a:ext cx="20195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FREIA</a:t>
            </a:r>
          </a:p>
        </p:txBody>
      </p:sp>
      <p:cxnSp>
        <p:nvCxnSpPr>
          <p:cNvPr id="107" name="Straight Connector 106"/>
          <p:cNvCxnSpPr>
            <a:cxnSpLocks/>
          </p:cNvCxnSpPr>
          <p:nvPr/>
        </p:nvCxnSpPr>
        <p:spPr>
          <a:xfrm>
            <a:off x="2093214" y="4878915"/>
            <a:ext cx="256478" cy="56066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2332950" y="542972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09" name="TextBox 108"/>
          <p:cNvSpPr txBox="1"/>
          <p:nvPr/>
        </p:nvSpPr>
        <p:spPr>
          <a:xfrm>
            <a:off x="2324588" y="5332454"/>
            <a:ext cx="21577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VESPA</a:t>
            </a:r>
          </a:p>
        </p:txBody>
      </p:sp>
      <p:sp>
        <p:nvSpPr>
          <p:cNvPr id="110" name="TextBox 109"/>
          <p:cNvSpPr txBox="1"/>
          <p:nvPr/>
        </p:nvSpPr>
        <p:spPr>
          <a:xfrm>
            <a:off x="765049" y="3212290"/>
            <a:ext cx="22805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MAGIC</a:t>
            </a:r>
          </a:p>
        </p:txBody>
      </p:sp>
      <p:sp>
        <p:nvSpPr>
          <p:cNvPr id="111" name="TextBox 110"/>
          <p:cNvSpPr txBox="1"/>
          <p:nvPr/>
        </p:nvSpPr>
        <p:spPr>
          <a:xfrm>
            <a:off x="483790" y="3395893"/>
            <a:ext cx="25491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BIFROST</a:t>
            </a:r>
          </a:p>
        </p:txBody>
      </p:sp>
      <p:sp>
        <p:nvSpPr>
          <p:cNvPr id="112" name="TextBox 111"/>
          <p:cNvSpPr txBox="1"/>
          <p:nvPr/>
        </p:nvSpPr>
        <p:spPr>
          <a:xfrm>
            <a:off x="332966" y="3643527"/>
            <a:ext cx="18967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BEER</a:t>
            </a:r>
          </a:p>
        </p:txBody>
      </p:sp>
      <p:sp>
        <p:nvSpPr>
          <p:cNvPr id="113" name="TextBox 112"/>
          <p:cNvSpPr txBox="1"/>
          <p:nvPr/>
        </p:nvSpPr>
        <p:spPr>
          <a:xfrm>
            <a:off x="558995" y="3308833"/>
            <a:ext cx="290991"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MIRACLES</a:t>
            </a:r>
          </a:p>
        </p:txBody>
      </p:sp>
      <p:sp>
        <p:nvSpPr>
          <p:cNvPr id="114" name="TextBox 113"/>
          <p:cNvSpPr txBox="1"/>
          <p:nvPr/>
        </p:nvSpPr>
        <p:spPr>
          <a:xfrm>
            <a:off x="392509" y="3522982"/>
            <a:ext cx="227287"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C-SPEC</a:t>
            </a:r>
          </a:p>
        </p:txBody>
      </p:sp>
      <p:sp>
        <p:nvSpPr>
          <p:cNvPr id="115" name="TextBox 114"/>
          <p:cNvSpPr txBox="1"/>
          <p:nvPr/>
        </p:nvSpPr>
        <p:spPr>
          <a:xfrm>
            <a:off x="241824" y="3784074"/>
            <a:ext cx="187376"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NMX</a:t>
            </a:r>
          </a:p>
        </p:txBody>
      </p:sp>
      <p:sp>
        <p:nvSpPr>
          <p:cNvPr id="116" name="Rectangle 115"/>
          <p:cNvSpPr/>
          <p:nvPr/>
        </p:nvSpPr>
        <p:spPr>
          <a:xfrm rot="8788221">
            <a:off x="1464812" y="5242231"/>
            <a:ext cx="177700" cy="33763"/>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17" name="TextBox 116"/>
          <p:cNvSpPr txBox="1"/>
          <p:nvPr/>
        </p:nvSpPr>
        <p:spPr>
          <a:xfrm>
            <a:off x="1208117" y="5123007"/>
            <a:ext cx="19428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ODIN</a:t>
            </a:r>
          </a:p>
        </p:txBody>
      </p:sp>
      <p:sp>
        <p:nvSpPr>
          <p:cNvPr id="118" name="TextBox 117"/>
          <p:cNvSpPr txBox="1"/>
          <p:nvPr/>
        </p:nvSpPr>
        <p:spPr>
          <a:xfrm>
            <a:off x="1098501" y="5258353"/>
            <a:ext cx="239567"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DREAM</a:t>
            </a:r>
          </a:p>
        </p:txBody>
      </p:sp>
      <p:sp>
        <p:nvSpPr>
          <p:cNvPr id="119" name="Oval 118"/>
          <p:cNvSpPr/>
          <p:nvPr/>
        </p:nvSpPr>
        <p:spPr>
          <a:xfrm>
            <a:off x="1452134" y="542078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120" name="Straight Connector 119"/>
          <p:cNvCxnSpPr/>
          <p:nvPr/>
        </p:nvCxnSpPr>
        <p:spPr>
          <a:xfrm flipH="1">
            <a:off x="1627727" y="4881016"/>
            <a:ext cx="471206" cy="32902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cxnSpLocks noChangeAspect="1"/>
          </p:cNvCxnSpPr>
          <p:nvPr/>
        </p:nvCxnSpPr>
        <p:spPr>
          <a:xfrm flipH="1">
            <a:off x="1503542" y="4880435"/>
            <a:ext cx="590196" cy="541769"/>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62" name="Oval 161"/>
          <p:cNvSpPr>
            <a:spLocks noChangeAspect="1"/>
          </p:cNvSpPr>
          <p:nvPr/>
        </p:nvSpPr>
        <p:spPr>
          <a:xfrm flipV="1">
            <a:off x="1539821" y="4552344"/>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164" name="Straight Connector 163"/>
          <p:cNvCxnSpPr>
            <a:cxnSpLocks noChangeAspect="1"/>
          </p:cNvCxnSpPr>
          <p:nvPr/>
        </p:nvCxnSpPr>
        <p:spPr>
          <a:xfrm flipH="1" flipV="1">
            <a:off x="1558152" y="4573131"/>
            <a:ext cx="495771" cy="28800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587673" y="3971262"/>
            <a:ext cx="1504022" cy="91728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flipV="1">
            <a:off x="2091414" y="4688073"/>
            <a:ext cx="2915" cy="194267"/>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2066581" y="4638790"/>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68" name="TextBox 167"/>
          <p:cNvSpPr txBox="1"/>
          <p:nvPr/>
        </p:nvSpPr>
        <p:spPr>
          <a:xfrm>
            <a:off x="1928792" y="4465691"/>
            <a:ext cx="337051" cy="215393"/>
          </a:xfrm>
          <a:prstGeom prst="rect">
            <a:avLst/>
          </a:prstGeom>
          <a:noFill/>
        </p:spPr>
        <p:txBody>
          <a:bodyPr wrap="square" lIns="91385" tIns="45695" rIns="91385" bIns="45695" rtlCol="0">
            <a:spAutoFit/>
          </a:bodyPr>
          <a:lstStyle/>
          <a:p>
            <a:pPr defTabSz="456925"/>
            <a:r>
              <a:rPr lang="en-US" sz="800">
                <a:solidFill>
                  <a:prstClr val="black"/>
                </a:solidFill>
                <a:latin typeface="Calibri"/>
              </a:rPr>
              <a:t>TBL</a:t>
            </a:r>
            <a:endParaRPr lang="en-US" sz="800" dirty="0">
              <a:solidFill>
                <a:prstClr val="black"/>
              </a:solidFill>
              <a:latin typeface="Calibri"/>
            </a:endParaRPr>
          </a:p>
        </p:txBody>
      </p:sp>
      <p:sp>
        <p:nvSpPr>
          <p:cNvPr id="169" name="TextBox 168"/>
          <p:cNvSpPr txBox="1"/>
          <p:nvPr/>
        </p:nvSpPr>
        <p:spPr>
          <a:xfrm>
            <a:off x="2147831" y="2863270"/>
            <a:ext cx="617477" cy="246221"/>
          </a:xfrm>
          <a:prstGeom prst="rect">
            <a:avLst/>
          </a:prstGeom>
          <a:noFill/>
        </p:spPr>
        <p:txBody>
          <a:bodyPr wrap="none" rtlCol="0">
            <a:spAutoFit/>
          </a:bodyPr>
          <a:lstStyle/>
          <a:p>
            <a:r>
              <a:rPr lang="en-US" sz="1000" i="1">
                <a:solidFill>
                  <a:schemeClr val="tx1">
                    <a:lumMod val="75000"/>
                    <a:lumOff val="25000"/>
                  </a:schemeClr>
                </a:solidFill>
              </a:rPr>
              <a:t>upgrade</a:t>
            </a:r>
            <a:endParaRPr lang="en-US" sz="1000" i="1" dirty="0">
              <a:solidFill>
                <a:schemeClr val="tx1">
                  <a:lumMod val="75000"/>
                  <a:lumOff val="25000"/>
                </a:schemeClr>
              </a:solidFill>
            </a:endParaRPr>
          </a:p>
        </p:txBody>
      </p:sp>
      <p:sp>
        <p:nvSpPr>
          <p:cNvPr id="170" name="Content Placeholder 2"/>
          <p:cNvSpPr>
            <a:spLocks noGrp="1"/>
          </p:cNvSpPr>
          <p:nvPr>
            <p:ph idx="1"/>
          </p:nvPr>
        </p:nvSpPr>
        <p:spPr>
          <a:xfrm>
            <a:off x="3335614" y="1988840"/>
            <a:ext cx="5789380" cy="1064155"/>
          </a:xfrm>
          <a:solidFill>
            <a:srgbClr val="FFFFFF">
              <a:alpha val="69804"/>
            </a:srgbClr>
          </a:solidFill>
        </p:spPr>
        <p:txBody>
          <a:bodyPr>
            <a:normAutofit fontScale="77500" lnSpcReduction="20000"/>
          </a:bodyPr>
          <a:lstStyle/>
          <a:p>
            <a:pPr>
              <a:buFont typeface="Courier New" panose="02070309020205020404" pitchFamily="49" charset="0"/>
              <a:buChar char="o"/>
            </a:pPr>
            <a:r>
              <a:rPr lang="en-US" dirty="0">
                <a:solidFill>
                  <a:schemeClr val="tx1"/>
                </a:solidFill>
              </a:rPr>
              <a:t>Primary upgrade path: more instruments</a:t>
            </a:r>
          </a:p>
          <a:p>
            <a:pPr>
              <a:buFont typeface="Courier New" panose="02070309020205020404" pitchFamily="49" charset="0"/>
              <a:buChar char="o"/>
            </a:pPr>
            <a:r>
              <a:rPr lang="en-US" dirty="0">
                <a:solidFill>
                  <a:schemeClr val="tx1"/>
                </a:solidFill>
              </a:rPr>
              <a:t>42 beamports with ~6</a:t>
            </a:r>
            <a:r>
              <a:rPr lang="it-IT" dirty="0">
                <a:solidFill>
                  <a:schemeClr val="tx1"/>
                </a:solidFill>
              </a:rPr>
              <a:t>°</a:t>
            </a:r>
            <a:r>
              <a:rPr lang="en-US" dirty="0">
                <a:solidFill>
                  <a:schemeClr val="tx1"/>
                </a:solidFill>
              </a:rPr>
              <a:t> separation</a:t>
            </a:r>
          </a:p>
          <a:p>
            <a:pPr>
              <a:buFont typeface="Courier New" panose="02070309020205020404" pitchFamily="49" charset="0"/>
              <a:buChar char="o"/>
            </a:pPr>
            <a:r>
              <a:rPr lang="en-US" dirty="0">
                <a:solidFill>
                  <a:schemeClr val="tx1"/>
                </a:solidFill>
              </a:rPr>
              <a:t>Upgrade areas </a:t>
            </a:r>
          </a:p>
        </p:txBody>
      </p:sp>
      <p:sp>
        <p:nvSpPr>
          <p:cNvPr id="3" name="TextBox 2">
            <a:extLst>
              <a:ext uri="{FF2B5EF4-FFF2-40B4-BE49-F238E27FC236}">
                <a16:creationId xmlns:a16="http://schemas.microsoft.com/office/drawing/2014/main" id="{BC4F35D9-1323-BF44-A024-0B9A95FEDC24}"/>
              </a:ext>
            </a:extLst>
          </p:cNvPr>
          <p:cNvSpPr txBox="1"/>
          <p:nvPr/>
        </p:nvSpPr>
        <p:spPr>
          <a:xfrm>
            <a:off x="6968571" y="6433719"/>
            <a:ext cx="1451872" cy="369332"/>
          </a:xfrm>
          <a:prstGeom prst="rect">
            <a:avLst/>
          </a:prstGeom>
          <a:noFill/>
        </p:spPr>
        <p:txBody>
          <a:bodyPr wrap="none" rtlCol="0">
            <a:spAutoFit/>
          </a:bodyPr>
          <a:lstStyle/>
          <a:p>
            <a:r>
              <a:rPr lang="en-US" dirty="0"/>
              <a:t>(K. Andersen)</a:t>
            </a:r>
          </a:p>
        </p:txBody>
      </p:sp>
    </p:spTree>
    <p:extLst>
      <p:ext uri="{BB962C8B-B14F-4D97-AF65-F5344CB8AC3E}">
        <p14:creationId xmlns:p14="http://schemas.microsoft.com/office/powerpoint/2010/main" val="244754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Upgradeability</a:t>
            </a: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5" name="Block Arc 4"/>
          <p:cNvSpPr>
            <a:spLocks noChangeAspect="1"/>
          </p:cNvSpPr>
          <p:nvPr/>
        </p:nvSpPr>
        <p:spPr>
          <a:xfrm>
            <a:off x="165034" y="2960327"/>
            <a:ext cx="3857143" cy="3857144"/>
          </a:xfrm>
          <a:prstGeom prst="blockArc">
            <a:avLst>
              <a:gd name="adj1" fmla="val 15052772"/>
              <a:gd name="adj2" fmla="val 17567895"/>
              <a:gd name="adj3" fmla="val 39186"/>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568" t="30540" r="24763" b="27410"/>
          <a:stretch/>
        </p:blipFill>
        <p:spPr>
          <a:xfrm>
            <a:off x="0" y="1417638"/>
            <a:ext cx="9114881" cy="5450863"/>
          </a:xfrm>
          <a:prstGeom prst="rect">
            <a:avLst/>
          </a:prstGeom>
        </p:spPr>
      </p:pic>
      <p:sp>
        <p:nvSpPr>
          <p:cNvPr id="7" name="Rectangle 6"/>
          <p:cNvSpPr/>
          <p:nvPr/>
        </p:nvSpPr>
        <p:spPr>
          <a:xfrm>
            <a:off x="2090177" y="4445614"/>
            <a:ext cx="568277" cy="32117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8" name="Rectangle 7"/>
          <p:cNvSpPr/>
          <p:nvPr/>
        </p:nvSpPr>
        <p:spPr>
          <a:xfrm>
            <a:off x="2093579" y="5009787"/>
            <a:ext cx="568277" cy="576241"/>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9" name="Rectangle 8"/>
          <p:cNvSpPr/>
          <p:nvPr/>
        </p:nvSpPr>
        <p:spPr>
          <a:xfrm>
            <a:off x="1237761" y="5009787"/>
            <a:ext cx="849014" cy="576241"/>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0" name="TextBox 9"/>
          <p:cNvSpPr txBox="1"/>
          <p:nvPr/>
        </p:nvSpPr>
        <p:spPr>
          <a:xfrm rot="19102997">
            <a:off x="624331" y="3406124"/>
            <a:ext cx="564001" cy="312265"/>
          </a:xfrm>
          <a:prstGeom prst="rect">
            <a:avLst/>
          </a:prstGeom>
          <a:noFill/>
        </p:spPr>
        <p:txBody>
          <a:bodyPr wrap="none" rtlCol="0">
            <a:spAutoFit/>
          </a:bodyPr>
          <a:lstStyle/>
          <a:p>
            <a:r>
              <a:rPr lang="en-US" sz="1429">
                <a:solidFill>
                  <a:schemeClr val="bg1"/>
                </a:solidFill>
              </a:rPr>
              <a:t>West</a:t>
            </a:r>
          </a:p>
        </p:txBody>
      </p:sp>
      <p:sp>
        <p:nvSpPr>
          <p:cNvPr id="11" name="TextBox 10"/>
          <p:cNvSpPr txBox="1"/>
          <p:nvPr/>
        </p:nvSpPr>
        <p:spPr>
          <a:xfrm>
            <a:off x="2085164" y="4463305"/>
            <a:ext cx="620683" cy="312265"/>
          </a:xfrm>
          <a:prstGeom prst="rect">
            <a:avLst/>
          </a:prstGeom>
          <a:noFill/>
        </p:spPr>
        <p:txBody>
          <a:bodyPr wrap="none" rtlCol="0">
            <a:spAutoFit/>
          </a:bodyPr>
          <a:lstStyle/>
          <a:p>
            <a:r>
              <a:rPr lang="en-US" sz="1429"/>
              <a:t>North</a:t>
            </a:r>
          </a:p>
        </p:txBody>
      </p:sp>
      <p:sp>
        <p:nvSpPr>
          <p:cNvPr id="12" name="TextBox 11"/>
          <p:cNvSpPr txBox="1"/>
          <p:nvPr/>
        </p:nvSpPr>
        <p:spPr>
          <a:xfrm>
            <a:off x="2161747" y="5097929"/>
            <a:ext cx="490712" cy="312265"/>
          </a:xfrm>
          <a:prstGeom prst="rect">
            <a:avLst/>
          </a:prstGeom>
          <a:noFill/>
        </p:spPr>
        <p:txBody>
          <a:bodyPr wrap="none" rtlCol="0">
            <a:spAutoFit/>
          </a:bodyPr>
          <a:lstStyle/>
          <a:p>
            <a:r>
              <a:rPr lang="en-US" sz="1429"/>
              <a:t>East</a:t>
            </a:r>
          </a:p>
        </p:txBody>
      </p:sp>
      <p:sp>
        <p:nvSpPr>
          <p:cNvPr id="13" name="TextBox 12"/>
          <p:cNvSpPr txBox="1"/>
          <p:nvPr/>
        </p:nvSpPr>
        <p:spPr>
          <a:xfrm>
            <a:off x="1438044" y="5097929"/>
            <a:ext cx="619080" cy="312265"/>
          </a:xfrm>
          <a:prstGeom prst="rect">
            <a:avLst/>
          </a:prstGeom>
          <a:noFill/>
        </p:spPr>
        <p:txBody>
          <a:bodyPr wrap="none" rtlCol="0">
            <a:spAutoFit/>
          </a:bodyPr>
          <a:lstStyle/>
          <a:p>
            <a:r>
              <a:rPr lang="en-US" sz="1429" dirty="0"/>
              <a:t>South</a:t>
            </a:r>
          </a:p>
        </p:txBody>
      </p:sp>
      <p:sp>
        <p:nvSpPr>
          <p:cNvPr id="14" name="Freeform 13"/>
          <p:cNvSpPr/>
          <p:nvPr/>
        </p:nvSpPr>
        <p:spPr>
          <a:xfrm>
            <a:off x="581706" y="3269413"/>
            <a:ext cx="1387929" cy="1204232"/>
          </a:xfrm>
          <a:custGeom>
            <a:avLst/>
            <a:gdLst>
              <a:gd name="connsiteX0" fmla="*/ 1943100 w 1943100"/>
              <a:gd name="connsiteY0" fmla="*/ 1681162 h 1685925"/>
              <a:gd name="connsiteX1" fmla="*/ 1323975 w 1943100"/>
              <a:gd name="connsiteY1" fmla="*/ 0 h 1685925"/>
              <a:gd name="connsiteX2" fmla="*/ 571500 w 1943100"/>
              <a:gd name="connsiteY2" fmla="*/ 385762 h 1685925"/>
              <a:gd name="connsiteX3" fmla="*/ 119062 w 1943100"/>
              <a:gd name="connsiteY3" fmla="*/ 942975 h 1685925"/>
              <a:gd name="connsiteX4" fmla="*/ 0 w 1943100"/>
              <a:gd name="connsiteY4" fmla="*/ 1185862 h 1685925"/>
              <a:gd name="connsiteX5" fmla="*/ 76200 w 1943100"/>
              <a:gd name="connsiteY5" fmla="*/ 1238250 h 1685925"/>
              <a:gd name="connsiteX6" fmla="*/ 104775 w 1943100"/>
              <a:gd name="connsiteY6" fmla="*/ 1195387 h 1685925"/>
              <a:gd name="connsiteX7" fmla="*/ 957262 w 1943100"/>
              <a:gd name="connsiteY7" fmla="*/ 1685925 h 1685925"/>
              <a:gd name="connsiteX8" fmla="*/ 1943100 w 1943100"/>
              <a:gd name="connsiteY8" fmla="*/ 1681162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3100" h="1685925">
                <a:moveTo>
                  <a:pt x="1943100" y="1681162"/>
                </a:moveTo>
                <a:lnTo>
                  <a:pt x="1323975" y="0"/>
                </a:lnTo>
                <a:lnTo>
                  <a:pt x="571500" y="385762"/>
                </a:lnTo>
                <a:lnTo>
                  <a:pt x="119062" y="942975"/>
                </a:lnTo>
                <a:lnTo>
                  <a:pt x="0" y="1185862"/>
                </a:lnTo>
                <a:lnTo>
                  <a:pt x="76200" y="1238250"/>
                </a:lnTo>
                <a:lnTo>
                  <a:pt x="104775" y="1195387"/>
                </a:lnTo>
                <a:lnTo>
                  <a:pt x="957262" y="1685925"/>
                </a:lnTo>
                <a:lnTo>
                  <a:pt x="1943100" y="1681162"/>
                </a:lnTo>
                <a:close/>
              </a:path>
            </a:pathLst>
          </a:cu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6" name="Block Arc 15"/>
          <p:cNvSpPr>
            <a:spLocks noChangeAspect="1"/>
          </p:cNvSpPr>
          <p:nvPr/>
        </p:nvSpPr>
        <p:spPr>
          <a:xfrm>
            <a:off x="-1391851" y="1406837"/>
            <a:ext cx="6968571" cy="6968571"/>
          </a:xfrm>
          <a:prstGeom prst="blockArc">
            <a:avLst>
              <a:gd name="adj1" fmla="val 15748146"/>
              <a:gd name="adj2" fmla="val 16195604"/>
              <a:gd name="adj3" fmla="val 22992"/>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17" name="Block Arc 16"/>
          <p:cNvSpPr>
            <a:spLocks noChangeAspect="1"/>
          </p:cNvSpPr>
          <p:nvPr/>
        </p:nvSpPr>
        <p:spPr>
          <a:xfrm>
            <a:off x="-1092171" y="2348613"/>
            <a:ext cx="4705714" cy="4705714"/>
          </a:xfrm>
          <a:prstGeom prst="blockArc">
            <a:avLst>
              <a:gd name="adj1" fmla="val 17353577"/>
              <a:gd name="adj2" fmla="val 18798630"/>
              <a:gd name="adj3" fmla="val 20838"/>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18" name="Rectangle 17"/>
          <p:cNvSpPr/>
          <p:nvPr/>
        </p:nvSpPr>
        <p:spPr>
          <a:xfrm rot="17511080">
            <a:off x="2451039" y="3042808"/>
            <a:ext cx="465659" cy="24115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9" name="Rectangle 18"/>
          <p:cNvSpPr/>
          <p:nvPr/>
        </p:nvSpPr>
        <p:spPr>
          <a:xfrm>
            <a:off x="1241848" y="5589569"/>
            <a:ext cx="531534" cy="918411"/>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0" name="Block Arc 19"/>
          <p:cNvSpPr>
            <a:spLocks noChangeAspect="1"/>
          </p:cNvSpPr>
          <p:nvPr/>
        </p:nvSpPr>
        <p:spPr>
          <a:xfrm>
            <a:off x="163055" y="2958349"/>
            <a:ext cx="3857143" cy="3857144"/>
          </a:xfrm>
          <a:prstGeom prst="blockArc">
            <a:avLst>
              <a:gd name="adj1" fmla="val 5091790"/>
              <a:gd name="adj2" fmla="val 7061397"/>
              <a:gd name="adj3" fmla="val 32515"/>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21" name="Rectangle 20"/>
          <p:cNvSpPr/>
          <p:nvPr/>
        </p:nvSpPr>
        <p:spPr>
          <a:xfrm>
            <a:off x="1234413" y="4445614"/>
            <a:ext cx="1427443" cy="114041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2" name="Rectangle 21"/>
          <p:cNvSpPr/>
          <p:nvPr/>
        </p:nvSpPr>
        <p:spPr>
          <a:xfrm>
            <a:off x="2666633" y="4847705"/>
            <a:ext cx="5875714" cy="771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6" name="TextBox 25"/>
          <p:cNvSpPr txBox="1"/>
          <p:nvPr/>
        </p:nvSpPr>
        <p:spPr>
          <a:xfrm rot="19102997">
            <a:off x="659306" y="3435922"/>
            <a:ext cx="494046" cy="268215"/>
          </a:xfrm>
          <a:prstGeom prst="rect">
            <a:avLst/>
          </a:prstGeom>
          <a:noFill/>
        </p:spPr>
        <p:txBody>
          <a:bodyPr wrap="none" rtlCol="0">
            <a:spAutoFit/>
          </a:bodyPr>
          <a:lstStyle/>
          <a:p>
            <a:r>
              <a:rPr lang="en-US" sz="1143">
                <a:solidFill>
                  <a:schemeClr val="bg1"/>
                </a:solidFill>
              </a:rPr>
              <a:t>West</a:t>
            </a:r>
          </a:p>
        </p:txBody>
      </p:sp>
      <p:sp>
        <p:nvSpPr>
          <p:cNvPr id="30" name="Rectangle 29"/>
          <p:cNvSpPr/>
          <p:nvPr/>
        </p:nvSpPr>
        <p:spPr>
          <a:xfrm>
            <a:off x="1574516" y="4766788"/>
            <a:ext cx="1092406" cy="24299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31" name="Rectangle 30"/>
          <p:cNvSpPr/>
          <p:nvPr/>
        </p:nvSpPr>
        <p:spPr>
          <a:xfrm>
            <a:off x="975876" y="4735488"/>
            <a:ext cx="598640" cy="30857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32" name="Rectangle 31"/>
          <p:cNvSpPr/>
          <p:nvPr/>
        </p:nvSpPr>
        <p:spPr>
          <a:xfrm>
            <a:off x="1549918" y="4771391"/>
            <a:ext cx="47876" cy="236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47" name="TextBox 46"/>
          <p:cNvSpPr txBox="1"/>
          <p:nvPr/>
        </p:nvSpPr>
        <p:spPr>
          <a:xfrm>
            <a:off x="416171" y="5520469"/>
            <a:ext cx="407484" cy="224229"/>
          </a:xfrm>
          <a:prstGeom prst="rect">
            <a:avLst/>
          </a:prstGeom>
          <a:noFill/>
        </p:spPr>
        <p:txBody>
          <a:bodyPr wrap="none" rtlCol="0">
            <a:spAutoFit/>
          </a:bodyPr>
          <a:lstStyle/>
          <a:p>
            <a:r>
              <a:rPr lang="en-US" sz="857" dirty="0"/>
              <a:t>scale</a:t>
            </a:r>
          </a:p>
        </p:txBody>
      </p:sp>
      <p:sp>
        <p:nvSpPr>
          <p:cNvPr id="48" name="TextBox 47"/>
          <p:cNvSpPr txBox="1"/>
          <p:nvPr/>
        </p:nvSpPr>
        <p:spPr>
          <a:xfrm>
            <a:off x="2147831" y="2863270"/>
            <a:ext cx="617477" cy="246221"/>
          </a:xfrm>
          <a:prstGeom prst="rect">
            <a:avLst/>
          </a:prstGeom>
          <a:noFill/>
        </p:spPr>
        <p:txBody>
          <a:bodyPr wrap="none" rtlCol="0">
            <a:spAutoFit/>
          </a:bodyPr>
          <a:lstStyle/>
          <a:p>
            <a:r>
              <a:rPr lang="en-US" sz="1000" i="1">
                <a:solidFill>
                  <a:schemeClr val="tx1">
                    <a:lumMod val="75000"/>
                    <a:lumOff val="25000"/>
                  </a:schemeClr>
                </a:solidFill>
              </a:rPr>
              <a:t>upgrade</a:t>
            </a:r>
            <a:endParaRPr lang="en-US" sz="1000" i="1" dirty="0">
              <a:solidFill>
                <a:schemeClr val="tx1">
                  <a:lumMod val="75000"/>
                  <a:lumOff val="25000"/>
                </a:schemeClr>
              </a:solidFill>
            </a:endParaRPr>
          </a:p>
        </p:txBody>
      </p:sp>
      <p:sp>
        <p:nvSpPr>
          <p:cNvPr id="49" name="TextBox 48"/>
          <p:cNvSpPr txBox="1"/>
          <p:nvPr/>
        </p:nvSpPr>
        <p:spPr>
          <a:xfrm>
            <a:off x="1441280" y="6210068"/>
            <a:ext cx="617477" cy="246221"/>
          </a:xfrm>
          <a:prstGeom prst="rect">
            <a:avLst/>
          </a:prstGeom>
          <a:noFill/>
        </p:spPr>
        <p:txBody>
          <a:bodyPr wrap="none" rtlCol="0">
            <a:spAutoFit/>
          </a:bodyPr>
          <a:lstStyle/>
          <a:p>
            <a:r>
              <a:rPr lang="en-US" sz="1000" i="1">
                <a:solidFill>
                  <a:schemeClr val="tx1">
                    <a:lumMod val="75000"/>
                    <a:lumOff val="25000"/>
                  </a:schemeClr>
                </a:solidFill>
              </a:rPr>
              <a:t>upgrade</a:t>
            </a:r>
            <a:endParaRPr lang="en-US" sz="1000" i="1" dirty="0">
              <a:solidFill>
                <a:schemeClr val="tx1">
                  <a:lumMod val="75000"/>
                  <a:lumOff val="25000"/>
                </a:schemeClr>
              </a:solidFill>
            </a:endParaRPr>
          </a:p>
        </p:txBody>
      </p:sp>
      <p:sp>
        <p:nvSpPr>
          <p:cNvPr id="50" name="Oval 49"/>
          <p:cNvSpPr>
            <a:spLocks noChangeAspect="1"/>
          </p:cNvSpPr>
          <p:nvPr/>
        </p:nvSpPr>
        <p:spPr>
          <a:xfrm>
            <a:off x="2029996" y="4825027"/>
            <a:ext cx="120857" cy="120857"/>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cxnSp>
        <p:nvCxnSpPr>
          <p:cNvPr id="52" name="Straight Connector 51"/>
          <p:cNvCxnSpPr/>
          <p:nvPr/>
        </p:nvCxnSpPr>
        <p:spPr>
          <a:xfrm flipV="1">
            <a:off x="34729" y="4888287"/>
            <a:ext cx="9000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1848179" y="4766661"/>
            <a:ext cx="483482" cy="24445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1848205" y="4768029"/>
            <a:ext cx="483429" cy="24171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Block Arc 14"/>
          <p:cNvSpPr>
            <a:spLocks noChangeAspect="1"/>
          </p:cNvSpPr>
          <p:nvPr/>
        </p:nvSpPr>
        <p:spPr>
          <a:xfrm>
            <a:off x="166939" y="2962752"/>
            <a:ext cx="3857143" cy="3857144"/>
          </a:xfrm>
          <a:prstGeom prst="blockArc">
            <a:avLst>
              <a:gd name="adj1" fmla="val 12385909"/>
              <a:gd name="adj2" fmla="val 15277888"/>
              <a:gd name="adj3" fmla="val 6705"/>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cxnSp>
        <p:nvCxnSpPr>
          <p:cNvPr id="56" name="Straight Connector 55"/>
          <p:cNvCxnSpPr/>
          <p:nvPr/>
        </p:nvCxnSpPr>
        <p:spPr>
          <a:xfrm>
            <a:off x="2093213" y="4881956"/>
            <a:ext cx="205805" cy="282539"/>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091551" y="4880437"/>
            <a:ext cx="359490" cy="25510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091548" y="4880435"/>
            <a:ext cx="3330" cy="34342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094736" y="4881956"/>
            <a:ext cx="253511" cy="23186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097025" y="4657765"/>
            <a:ext cx="380075" cy="224079"/>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2094518" y="4730362"/>
            <a:ext cx="155345" cy="14940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endCxn id="100" idx="1"/>
          </p:cNvCxnSpPr>
          <p:nvPr/>
        </p:nvCxnSpPr>
        <p:spPr>
          <a:xfrm flipV="1">
            <a:off x="2093431" y="4705867"/>
            <a:ext cx="128366" cy="17630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674198" y="3823646"/>
            <a:ext cx="1403678" cy="105315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105" idx="5"/>
          </p:cNvCxnSpPr>
          <p:nvPr/>
        </p:nvCxnSpPr>
        <p:spPr>
          <a:xfrm flipH="1" flipV="1">
            <a:off x="804993" y="3708682"/>
            <a:ext cx="1283660" cy="117631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106" idx="5"/>
          </p:cNvCxnSpPr>
          <p:nvPr/>
        </p:nvCxnSpPr>
        <p:spPr>
          <a:xfrm flipH="1" flipV="1">
            <a:off x="927836" y="3577088"/>
            <a:ext cx="1162337" cy="130487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107" idx="5"/>
          </p:cNvCxnSpPr>
          <p:nvPr/>
        </p:nvCxnSpPr>
        <p:spPr>
          <a:xfrm flipH="1" flipV="1">
            <a:off x="1052516" y="3495198"/>
            <a:ext cx="1037657" cy="138524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endCxn id="108" idx="5"/>
          </p:cNvCxnSpPr>
          <p:nvPr/>
        </p:nvCxnSpPr>
        <p:spPr>
          <a:xfrm flipH="1" flipV="1">
            <a:off x="1167172" y="3401479"/>
            <a:ext cx="923004" cy="148047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1276868" y="3317674"/>
            <a:ext cx="817307" cy="155628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rot="3239614">
            <a:off x="2251662" y="5237915"/>
            <a:ext cx="233383" cy="34982"/>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1" name="Rectangle 70"/>
          <p:cNvSpPr/>
          <p:nvPr/>
        </p:nvSpPr>
        <p:spPr>
          <a:xfrm rot="18376079">
            <a:off x="2197155" y="4639737"/>
            <a:ext cx="120658" cy="34982"/>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2" name="TextBox 71"/>
          <p:cNvSpPr txBox="1"/>
          <p:nvPr/>
        </p:nvSpPr>
        <p:spPr>
          <a:xfrm>
            <a:off x="2445775" y="4529373"/>
            <a:ext cx="238799"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HR-NSE</a:t>
            </a:r>
          </a:p>
        </p:txBody>
      </p:sp>
      <p:sp>
        <p:nvSpPr>
          <p:cNvPr id="73" name="Oval 72"/>
          <p:cNvSpPr/>
          <p:nvPr/>
        </p:nvSpPr>
        <p:spPr>
          <a:xfrm>
            <a:off x="543533" y="3927124"/>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4" name="Oval 73"/>
          <p:cNvSpPr/>
          <p:nvPr/>
        </p:nvSpPr>
        <p:spPr>
          <a:xfrm>
            <a:off x="642358" y="378770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5" name="Oval 74"/>
          <p:cNvSpPr/>
          <p:nvPr/>
        </p:nvSpPr>
        <p:spPr>
          <a:xfrm>
            <a:off x="760855" y="3664542"/>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6" name="Oval 75"/>
          <p:cNvSpPr/>
          <p:nvPr/>
        </p:nvSpPr>
        <p:spPr>
          <a:xfrm>
            <a:off x="883698" y="353294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7" name="Oval 76"/>
          <p:cNvSpPr/>
          <p:nvPr/>
        </p:nvSpPr>
        <p:spPr>
          <a:xfrm>
            <a:off x="1008378" y="345105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8" name="Oval 77"/>
          <p:cNvSpPr/>
          <p:nvPr/>
        </p:nvSpPr>
        <p:spPr>
          <a:xfrm>
            <a:off x="1123032" y="3357341"/>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9" name="TextBox 78"/>
          <p:cNvSpPr txBox="1"/>
          <p:nvPr/>
        </p:nvSpPr>
        <p:spPr>
          <a:xfrm>
            <a:off x="909245" y="3124138"/>
            <a:ext cx="20349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T-REX</a:t>
            </a:r>
          </a:p>
        </p:txBody>
      </p:sp>
      <p:sp>
        <p:nvSpPr>
          <p:cNvPr id="80" name="Rectangle 79"/>
          <p:cNvSpPr/>
          <p:nvPr/>
        </p:nvSpPr>
        <p:spPr>
          <a:xfrm rot="2493726">
            <a:off x="2322630" y="5163382"/>
            <a:ext cx="189606" cy="33763"/>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1" name="TextBox 80"/>
          <p:cNvSpPr txBox="1"/>
          <p:nvPr/>
        </p:nvSpPr>
        <p:spPr>
          <a:xfrm>
            <a:off x="2385494" y="5225891"/>
            <a:ext cx="191981"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ANNI</a:t>
            </a:r>
          </a:p>
        </p:txBody>
      </p:sp>
      <p:sp>
        <p:nvSpPr>
          <p:cNvPr id="82" name="TextBox 81"/>
          <p:cNvSpPr txBox="1"/>
          <p:nvPr/>
        </p:nvSpPr>
        <p:spPr>
          <a:xfrm>
            <a:off x="2432685" y="5113510"/>
            <a:ext cx="20656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SKADI</a:t>
            </a:r>
          </a:p>
        </p:txBody>
      </p:sp>
      <p:sp>
        <p:nvSpPr>
          <p:cNvPr id="83" name="Rectangle 82"/>
          <p:cNvSpPr/>
          <p:nvPr/>
        </p:nvSpPr>
        <p:spPr>
          <a:xfrm rot="12248181">
            <a:off x="2515269" y="4662362"/>
            <a:ext cx="68947" cy="17745"/>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4" name="Oval 83"/>
          <p:cNvSpPr/>
          <p:nvPr/>
        </p:nvSpPr>
        <p:spPr>
          <a:xfrm>
            <a:off x="2468582" y="4621590"/>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5" name="Rectangle 84"/>
          <p:cNvSpPr/>
          <p:nvPr/>
        </p:nvSpPr>
        <p:spPr>
          <a:xfrm rot="8001429">
            <a:off x="2466294" y="5089187"/>
            <a:ext cx="86184" cy="1723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6" name="Oval 85"/>
          <p:cNvSpPr/>
          <p:nvPr/>
        </p:nvSpPr>
        <p:spPr>
          <a:xfrm>
            <a:off x="2441482" y="511662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7" name="TextBox 86"/>
          <p:cNvSpPr txBox="1"/>
          <p:nvPr/>
        </p:nvSpPr>
        <p:spPr>
          <a:xfrm>
            <a:off x="2414362" y="4907968"/>
            <a:ext cx="19888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ESTIA</a:t>
            </a:r>
          </a:p>
        </p:txBody>
      </p:sp>
      <p:sp>
        <p:nvSpPr>
          <p:cNvPr id="88" name="Rectangle 87"/>
          <p:cNvSpPr/>
          <p:nvPr/>
        </p:nvSpPr>
        <p:spPr>
          <a:xfrm rot="8116881">
            <a:off x="2269291" y="4638514"/>
            <a:ext cx="137895" cy="1723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9" name="Oval 88"/>
          <p:cNvSpPr/>
          <p:nvPr/>
        </p:nvSpPr>
        <p:spPr>
          <a:xfrm>
            <a:off x="2242170" y="468747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0" name="Oval 89"/>
          <p:cNvSpPr/>
          <p:nvPr/>
        </p:nvSpPr>
        <p:spPr>
          <a:xfrm>
            <a:off x="1383916" y="3216149"/>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1" name="Oval 90"/>
          <p:cNvSpPr/>
          <p:nvPr/>
        </p:nvSpPr>
        <p:spPr>
          <a:xfrm>
            <a:off x="1247098" y="3273917"/>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92" name="Straight Connector 91"/>
          <p:cNvCxnSpPr/>
          <p:nvPr/>
        </p:nvCxnSpPr>
        <p:spPr>
          <a:xfrm flipH="1" flipV="1">
            <a:off x="1419769" y="3269030"/>
            <a:ext cx="671927" cy="1611408"/>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969634" y="3031206"/>
            <a:ext cx="27640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HEIMDAL</a:t>
            </a:r>
          </a:p>
        </p:txBody>
      </p:sp>
      <p:cxnSp>
        <p:nvCxnSpPr>
          <p:cNvPr id="94" name="Straight Connector 93"/>
          <p:cNvCxnSpPr/>
          <p:nvPr/>
        </p:nvCxnSpPr>
        <p:spPr>
          <a:xfrm flipV="1">
            <a:off x="2095747" y="4331692"/>
            <a:ext cx="91235" cy="54874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95" name="Oval 94"/>
          <p:cNvSpPr>
            <a:spLocks noChangeAspect="1"/>
          </p:cNvSpPr>
          <p:nvPr/>
        </p:nvSpPr>
        <p:spPr>
          <a:xfrm>
            <a:off x="2148655" y="4251016"/>
            <a:ext cx="86184" cy="8618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6" name="TextBox 95"/>
          <p:cNvSpPr txBox="1"/>
          <p:nvPr/>
        </p:nvSpPr>
        <p:spPr>
          <a:xfrm>
            <a:off x="2170581" y="4433114"/>
            <a:ext cx="17893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LOKI</a:t>
            </a:r>
          </a:p>
        </p:txBody>
      </p:sp>
      <p:sp>
        <p:nvSpPr>
          <p:cNvPr id="97" name="TextBox 96"/>
          <p:cNvSpPr txBox="1"/>
          <p:nvPr/>
        </p:nvSpPr>
        <p:spPr>
          <a:xfrm>
            <a:off x="2356142" y="4445743"/>
            <a:ext cx="20195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FREIA</a:t>
            </a:r>
          </a:p>
        </p:txBody>
      </p:sp>
      <p:sp>
        <p:nvSpPr>
          <p:cNvPr id="98" name="TextBox 97"/>
          <p:cNvSpPr txBox="1"/>
          <p:nvPr/>
        </p:nvSpPr>
        <p:spPr>
          <a:xfrm>
            <a:off x="2104640" y="4137257"/>
            <a:ext cx="25338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WA-NSE</a:t>
            </a:r>
          </a:p>
        </p:txBody>
      </p:sp>
      <p:cxnSp>
        <p:nvCxnSpPr>
          <p:cNvPr id="99" name="Straight Connector 98"/>
          <p:cNvCxnSpPr>
            <a:cxnSpLocks/>
          </p:cNvCxnSpPr>
          <p:nvPr/>
        </p:nvCxnSpPr>
        <p:spPr>
          <a:xfrm flipH="1" flipV="1">
            <a:off x="1586484" y="5136351"/>
            <a:ext cx="9873" cy="1905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00" name="Oval 99"/>
          <p:cNvSpPr>
            <a:spLocks noChangeAspect="1"/>
          </p:cNvSpPr>
          <p:nvPr/>
        </p:nvSpPr>
        <p:spPr>
          <a:xfrm>
            <a:off x="1586746" y="5153401"/>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01" name="Pie 100"/>
          <p:cNvSpPr>
            <a:spLocks noChangeAspect="1"/>
          </p:cNvSpPr>
          <p:nvPr/>
        </p:nvSpPr>
        <p:spPr>
          <a:xfrm flipH="1" flipV="1">
            <a:off x="1564945" y="5107800"/>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sp>
        <p:nvSpPr>
          <p:cNvPr id="102" name="TextBox 101"/>
          <p:cNvSpPr txBox="1"/>
          <p:nvPr/>
        </p:nvSpPr>
        <p:spPr>
          <a:xfrm>
            <a:off x="1039078" y="4962683"/>
            <a:ext cx="740797" cy="215393"/>
          </a:xfrm>
          <a:prstGeom prst="rect">
            <a:avLst/>
          </a:prstGeom>
          <a:noFill/>
        </p:spPr>
        <p:txBody>
          <a:bodyPr wrap="none" lIns="91385" tIns="45695" rIns="91385" bIns="45695" rtlCol="0">
            <a:spAutoFit/>
          </a:bodyPr>
          <a:lstStyle/>
          <a:p>
            <a:pPr defTabSz="456925"/>
            <a:r>
              <a:rPr lang="en-US" sz="800">
                <a:solidFill>
                  <a:prstClr val="black"/>
                </a:solidFill>
                <a:latin typeface="Calibri"/>
              </a:rPr>
              <a:t>Mono-farm 1</a:t>
            </a:r>
            <a:endParaRPr lang="en-US" sz="800" dirty="0">
              <a:solidFill>
                <a:prstClr val="black"/>
              </a:solidFill>
              <a:latin typeface="Calibri"/>
            </a:endParaRPr>
          </a:p>
        </p:txBody>
      </p:sp>
      <p:sp>
        <p:nvSpPr>
          <p:cNvPr id="103" name="Pie 102"/>
          <p:cNvSpPr>
            <a:spLocks noChangeAspect="1"/>
          </p:cNvSpPr>
          <p:nvPr/>
        </p:nvSpPr>
        <p:spPr>
          <a:xfrm rot="11278370">
            <a:off x="2055534" y="5181855"/>
            <a:ext cx="85935" cy="86560"/>
          </a:xfrm>
          <a:prstGeom prst="pie">
            <a:avLst>
              <a:gd name="adj1" fmla="val 14556363"/>
              <a:gd name="adj2" fmla="val 3226294"/>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sp>
        <p:nvSpPr>
          <p:cNvPr id="104" name="TextBox 103"/>
          <p:cNvSpPr txBox="1"/>
          <p:nvPr/>
        </p:nvSpPr>
        <p:spPr>
          <a:xfrm>
            <a:off x="1949536" y="5230170"/>
            <a:ext cx="175096"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VOR</a:t>
            </a:r>
          </a:p>
        </p:txBody>
      </p:sp>
      <p:sp>
        <p:nvSpPr>
          <p:cNvPr id="105" name="Rectangle 104"/>
          <p:cNvSpPr/>
          <p:nvPr/>
        </p:nvSpPr>
        <p:spPr>
          <a:xfrm rot="17650684">
            <a:off x="2139779" y="4652938"/>
            <a:ext cx="86184" cy="34982"/>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106" name="Straight Connector 105"/>
          <p:cNvCxnSpPr/>
          <p:nvPr/>
        </p:nvCxnSpPr>
        <p:spPr>
          <a:xfrm flipV="1">
            <a:off x="2099801" y="4709738"/>
            <a:ext cx="65419" cy="16867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cxnSpLocks/>
          </p:cNvCxnSpPr>
          <p:nvPr/>
        </p:nvCxnSpPr>
        <p:spPr>
          <a:xfrm>
            <a:off x="2093214" y="4878915"/>
            <a:ext cx="256478" cy="56066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2332950" y="542972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09" name="TextBox 108"/>
          <p:cNvSpPr txBox="1"/>
          <p:nvPr/>
        </p:nvSpPr>
        <p:spPr>
          <a:xfrm>
            <a:off x="2324588" y="5332454"/>
            <a:ext cx="21577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VESPA</a:t>
            </a:r>
          </a:p>
        </p:txBody>
      </p:sp>
      <p:sp>
        <p:nvSpPr>
          <p:cNvPr id="110" name="TextBox 109"/>
          <p:cNvSpPr txBox="1"/>
          <p:nvPr/>
        </p:nvSpPr>
        <p:spPr>
          <a:xfrm>
            <a:off x="765049" y="3212290"/>
            <a:ext cx="22805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MAGIC</a:t>
            </a:r>
          </a:p>
        </p:txBody>
      </p:sp>
      <p:sp>
        <p:nvSpPr>
          <p:cNvPr id="111" name="TextBox 110"/>
          <p:cNvSpPr txBox="1"/>
          <p:nvPr/>
        </p:nvSpPr>
        <p:spPr>
          <a:xfrm>
            <a:off x="483790" y="3395893"/>
            <a:ext cx="25491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BIFROST</a:t>
            </a:r>
          </a:p>
        </p:txBody>
      </p:sp>
      <p:sp>
        <p:nvSpPr>
          <p:cNvPr id="112" name="TextBox 111"/>
          <p:cNvSpPr txBox="1"/>
          <p:nvPr/>
        </p:nvSpPr>
        <p:spPr>
          <a:xfrm>
            <a:off x="332966" y="3643527"/>
            <a:ext cx="18967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BEER</a:t>
            </a:r>
          </a:p>
        </p:txBody>
      </p:sp>
      <p:sp>
        <p:nvSpPr>
          <p:cNvPr id="113" name="TextBox 112"/>
          <p:cNvSpPr txBox="1"/>
          <p:nvPr/>
        </p:nvSpPr>
        <p:spPr>
          <a:xfrm>
            <a:off x="558995" y="3308833"/>
            <a:ext cx="290991"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MIRACLES</a:t>
            </a:r>
          </a:p>
        </p:txBody>
      </p:sp>
      <p:sp>
        <p:nvSpPr>
          <p:cNvPr id="114" name="TextBox 113"/>
          <p:cNvSpPr txBox="1"/>
          <p:nvPr/>
        </p:nvSpPr>
        <p:spPr>
          <a:xfrm>
            <a:off x="392509" y="3522982"/>
            <a:ext cx="227287"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C-SPEC</a:t>
            </a:r>
          </a:p>
        </p:txBody>
      </p:sp>
      <p:sp>
        <p:nvSpPr>
          <p:cNvPr id="115" name="TextBox 114"/>
          <p:cNvSpPr txBox="1"/>
          <p:nvPr/>
        </p:nvSpPr>
        <p:spPr>
          <a:xfrm>
            <a:off x="241824" y="3784074"/>
            <a:ext cx="187376"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NMX</a:t>
            </a:r>
          </a:p>
        </p:txBody>
      </p:sp>
      <p:sp>
        <p:nvSpPr>
          <p:cNvPr id="116" name="Rectangle 115"/>
          <p:cNvSpPr/>
          <p:nvPr/>
        </p:nvSpPr>
        <p:spPr>
          <a:xfrm rot="8788221">
            <a:off x="1464812" y="5242231"/>
            <a:ext cx="177700" cy="33763"/>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17" name="TextBox 116"/>
          <p:cNvSpPr txBox="1"/>
          <p:nvPr/>
        </p:nvSpPr>
        <p:spPr>
          <a:xfrm>
            <a:off x="1208117" y="5123007"/>
            <a:ext cx="19428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ODIN</a:t>
            </a:r>
          </a:p>
        </p:txBody>
      </p:sp>
      <p:sp>
        <p:nvSpPr>
          <p:cNvPr id="118" name="TextBox 117"/>
          <p:cNvSpPr txBox="1"/>
          <p:nvPr/>
        </p:nvSpPr>
        <p:spPr>
          <a:xfrm>
            <a:off x="1098501" y="5258353"/>
            <a:ext cx="239567"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DREAM</a:t>
            </a:r>
          </a:p>
        </p:txBody>
      </p:sp>
      <p:sp>
        <p:nvSpPr>
          <p:cNvPr id="119" name="Oval 118"/>
          <p:cNvSpPr/>
          <p:nvPr/>
        </p:nvSpPr>
        <p:spPr>
          <a:xfrm>
            <a:off x="1452134" y="542078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120" name="Straight Connector 119"/>
          <p:cNvCxnSpPr/>
          <p:nvPr/>
        </p:nvCxnSpPr>
        <p:spPr>
          <a:xfrm flipH="1">
            <a:off x="1627727" y="4881016"/>
            <a:ext cx="471206" cy="32902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cxnSpLocks noChangeAspect="1"/>
          </p:cNvCxnSpPr>
          <p:nvPr/>
        </p:nvCxnSpPr>
        <p:spPr>
          <a:xfrm flipH="1">
            <a:off x="1503542" y="4880435"/>
            <a:ext cx="590196" cy="541769"/>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cxnSpLocks/>
          </p:cNvCxnSpPr>
          <p:nvPr/>
        </p:nvCxnSpPr>
        <p:spPr>
          <a:xfrm flipH="1">
            <a:off x="1623475" y="4877397"/>
            <a:ext cx="468220" cy="28123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a:cxnSpLocks/>
          </p:cNvCxnSpPr>
          <p:nvPr/>
        </p:nvCxnSpPr>
        <p:spPr>
          <a:xfrm flipH="1">
            <a:off x="1728366" y="4878915"/>
            <a:ext cx="366368" cy="21282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a:cxnSpLocks/>
          </p:cNvCxnSpPr>
          <p:nvPr/>
        </p:nvCxnSpPr>
        <p:spPr>
          <a:xfrm flipH="1" flipV="1">
            <a:off x="1714179" y="5063382"/>
            <a:ext cx="9873" cy="3447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25" name="Pie 124"/>
          <p:cNvSpPr>
            <a:spLocks noChangeAspect="1"/>
          </p:cNvSpPr>
          <p:nvPr/>
        </p:nvSpPr>
        <p:spPr>
          <a:xfrm flipH="1" flipV="1">
            <a:off x="1691121" y="5030270"/>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sp>
        <p:nvSpPr>
          <p:cNvPr id="126" name="Oval 125"/>
          <p:cNvSpPr/>
          <p:nvPr/>
        </p:nvSpPr>
        <p:spPr>
          <a:xfrm>
            <a:off x="1556230" y="5505485"/>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27" name="TextBox 126"/>
          <p:cNvSpPr txBox="1"/>
          <p:nvPr/>
        </p:nvSpPr>
        <p:spPr>
          <a:xfrm>
            <a:off x="1049437" y="5431305"/>
            <a:ext cx="28715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ESPRESSO</a:t>
            </a:r>
          </a:p>
        </p:txBody>
      </p:sp>
      <p:cxnSp>
        <p:nvCxnSpPr>
          <p:cNvPr id="128" name="Straight Connector 127"/>
          <p:cNvCxnSpPr/>
          <p:nvPr/>
        </p:nvCxnSpPr>
        <p:spPr>
          <a:xfrm flipH="1">
            <a:off x="1600371" y="4878915"/>
            <a:ext cx="492845" cy="634142"/>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rot="16200000">
            <a:off x="1910115" y="4631123"/>
            <a:ext cx="372955" cy="36485"/>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white"/>
              </a:solidFill>
              <a:latin typeface="Calibri"/>
            </a:endParaRPr>
          </a:p>
        </p:txBody>
      </p:sp>
      <p:sp>
        <p:nvSpPr>
          <p:cNvPr id="130" name="Rectangle 129"/>
          <p:cNvSpPr/>
          <p:nvPr/>
        </p:nvSpPr>
        <p:spPr>
          <a:xfrm rot="16200000">
            <a:off x="602591" y="3145236"/>
            <a:ext cx="2988000" cy="41888"/>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white"/>
              </a:solidFill>
              <a:latin typeface="Calibri"/>
            </a:endParaRPr>
          </a:p>
        </p:txBody>
      </p:sp>
      <p:sp>
        <p:nvSpPr>
          <p:cNvPr id="131" name="TextBox 130"/>
          <p:cNvSpPr txBox="1"/>
          <p:nvPr/>
        </p:nvSpPr>
        <p:spPr>
          <a:xfrm>
            <a:off x="2096956" y="4361215"/>
            <a:ext cx="238799"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Sleipnir</a:t>
            </a:r>
          </a:p>
        </p:txBody>
      </p:sp>
      <p:sp>
        <p:nvSpPr>
          <p:cNvPr id="132" name="TextBox 131"/>
          <p:cNvSpPr txBox="1"/>
          <p:nvPr/>
        </p:nvSpPr>
        <p:spPr>
          <a:xfrm>
            <a:off x="2071199" y="1967050"/>
            <a:ext cx="222682"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n-</a:t>
            </a:r>
            <a:r>
              <a:rPr lang="en-US" sz="800" dirty="0" err="1">
                <a:solidFill>
                  <a:prstClr val="black"/>
                </a:solidFill>
                <a:latin typeface="Calibri"/>
              </a:rPr>
              <a:t>nbar</a:t>
            </a:r>
            <a:endParaRPr lang="en-US" sz="800" dirty="0">
              <a:solidFill>
                <a:prstClr val="black"/>
              </a:solidFill>
              <a:latin typeface="Calibri"/>
            </a:endParaRPr>
          </a:p>
        </p:txBody>
      </p:sp>
      <p:cxnSp>
        <p:nvCxnSpPr>
          <p:cNvPr id="133" name="Straight Connector 132"/>
          <p:cNvCxnSpPr/>
          <p:nvPr/>
        </p:nvCxnSpPr>
        <p:spPr>
          <a:xfrm>
            <a:off x="2091983" y="4880727"/>
            <a:ext cx="98451" cy="350369"/>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34" name="Rectangle 133"/>
          <p:cNvSpPr/>
          <p:nvPr/>
        </p:nvSpPr>
        <p:spPr>
          <a:xfrm rot="4438654">
            <a:off x="2099910" y="5331863"/>
            <a:ext cx="247730" cy="30363"/>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35" name="TextBox 134"/>
          <p:cNvSpPr txBox="1"/>
          <p:nvPr/>
        </p:nvSpPr>
        <p:spPr>
          <a:xfrm>
            <a:off x="2079689" y="5422205"/>
            <a:ext cx="251079"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GI-SANS</a:t>
            </a:r>
          </a:p>
        </p:txBody>
      </p:sp>
      <p:cxnSp>
        <p:nvCxnSpPr>
          <p:cNvPr id="136" name="Straight Connector 135"/>
          <p:cNvCxnSpPr/>
          <p:nvPr/>
        </p:nvCxnSpPr>
        <p:spPr>
          <a:xfrm flipH="1" flipV="1">
            <a:off x="1586698" y="3194032"/>
            <a:ext cx="506733" cy="1688141"/>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1786496" y="3130329"/>
            <a:ext cx="306935" cy="175184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1553335" y="3151353"/>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39" name="Oval 138"/>
          <p:cNvSpPr/>
          <p:nvPr/>
        </p:nvSpPr>
        <p:spPr>
          <a:xfrm>
            <a:off x="1756028" y="3096336"/>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40" name="TextBox 139"/>
          <p:cNvSpPr txBox="1"/>
          <p:nvPr/>
        </p:nvSpPr>
        <p:spPr>
          <a:xfrm>
            <a:off x="1482348" y="2974247"/>
            <a:ext cx="156675"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W9</a:t>
            </a:r>
          </a:p>
        </p:txBody>
      </p:sp>
      <p:sp>
        <p:nvSpPr>
          <p:cNvPr id="141" name="TextBox 140"/>
          <p:cNvSpPr txBox="1"/>
          <p:nvPr/>
        </p:nvSpPr>
        <p:spPr>
          <a:xfrm>
            <a:off x="1661876" y="2927917"/>
            <a:ext cx="181236"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W10</a:t>
            </a:r>
          </a:p>
        </p:txBody>
      </p:sp>
      <p:cxnSp>
        <p:nvCxnSpPr>
          <p:cNvPr id="142" name="Straight Connector 141"/>
          <p:cNvCxnSpPr>
            <a:cxnSpLocks noChangeAspect="1"/>
          </p:cNvCxnSpPr>
          <p:nvPr/>
        </p:nvCxnSpPr>
        <p:spPr>
          <a:xfrm flipV="1">
            <a:off x="1354957" y="4887342"/>
            <a:ext cx="734029" cy="126000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1315819" y="6130503"/>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44" name="TextBox 143"/>
          <p:cNvSpPr txBox="1"/>
          <p:nvPr/>
        </p:nvSpPr>
        <p:spPr>
          <a:xfrm>
            <a:off x="1183537" y="5953173"/>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S5</a:t>
            </a:r>
          </a:p>
        </p:txBody>
      </p:sp>
      <p:cxnSp>
        <p:nvCxnSpPr>
          <p:cNvPr id="145" name="Straight Connector 144"/>
          <p:cNvCxnSpPr/>
          <p:nvPr/>
        </p:nvCxnSpPr>
        <p:spPr>
          <a:xfrm flipV="1">
            <a:off x="1294241" y="4879278"/>
            <a:ext cx="799189" cy="163891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1410067" y="4879278"/>
            <a:ext cx="683365" cy="1688141"/>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1551951" y="4879278"/>
            <a:ext cx="538584" cy="1740262"/>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1699627" y="4882173"/>
            <a:ext cx="393803" cy="177211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1834005" y="4882173"/>
            <a:ext cx="256530" cy="184195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50" name="Oval 149"/>
          <p:cNvSpPr/>
          <p:nvPr/>
        </p:nvSpPr>
        <p:spPr>
          <a:xfrm>
            <a:off x="1269565" y="6495784"/>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1" name="Oval 150"/>
          <p:cNvSpPr/>
          <p:nvPr/>
        </p:nvSpPr>
        <p:spPr>
          <a:xfrm>
            <a:off x="1382494" y="6547905"/>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2" name="Oval 151"/>
          <p:cNvSpPr/>
          <p:nvPr/>
        </p:nvSpPr>
        <p:spPr>
          <a:xfrm>
            <a:off x="1518588" y="6600026"/>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3" name="Oval 152"/>
          <p:cNvSpPr/>
          <p:nvPr/>
        </p:nvSpPr>
        <p:spPr>
          <a:xfrm>
            <a:off x="1666264" y="6640564"/>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4" name="Oval 153"/>
          <p:cNvSpPr/>
          <p:nvPr/>
        </p:nvSpPr>
        <p:spPr>
          <a:xfrm>
            <a:off x="1808149" y="6672416"/>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5" name="TextBox 154"/>
          <p:cNvSpPr txBox="1"/>
          <p:nvPr/>
        </p:nvSpPr>
        <p:spPr>
          <a:xfrm>
            <a:off x="1198326" y="6485950"/>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S6</a:t>
            </a:r>
          </a:p>
        </p:txBody>
      </p:sp>
      <p:sp>
        <p:nvSpPr>
          <p:cNvPr id="156" name="TextBox 155"/>
          <p:cNvSpPr txBox="1"/>
          <p:nvPr/>
        </p:nvSpPr>
        <p:spPr>
          <a:xfrm>
            <a:off x="1302568" y="6539188"/>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S7</a:t>
            </a:r>
          </a:p>
        </p:txBody>
      </p:sp>
      <p:sp>
        <p:nvSpPr>
          <p:cNvPr id="157" name="TextBox 156"/>
          <p:cNvSpPr txBox="1"/>
          <p:nvPr/>
        </p:nvSpPr>
        <p:spPr>
          <a:xfrm>
            <a:off x="1455096" y="6597101"/>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S8</a:t>
            </a:r>
          </a:p>
        </p:txBody>
      </p:sp>
      <p:sp>
        <p:nvSpPr>
          <p:cNvPr id="158" name="TextBox 157"/>
          <p:cNvSpPr txBox="1"/>
          <p:nvPr/>
        </p:nvSpPr>
        <p:spPr>
          <a:xfrm>
            <a:off x="1591190" y="6634744"/>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S9</a:t>
            </a:r>
          </a:p>
        </p:txBody>
      </p:sp>
      <p:sp>
        <p:nvSpPr>
          <p:cNvPr id="159" name="TextBox 158"/>
          <p:cNvSpPr txBox="1"/>
          <p:nvPr/>
        </p:nvSpPr>
        <p:spPr>
          <a:xfrm>
            <a:off x="1826674" y="6602917"/>
            <a:ext cx="159745"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S10</a:t>
            </a:r>
          </a:p>
        </p:txBody>
      </p:sp>
      <p:cxnSp>
        <p:nvCxnSpPr>
          <p:cNvPr id="161" name="Straight Connector 160"/>
          <p:cNvCxnSpPr>
            <a:cxnSpLocks/>
          </p:cNvCxnSpPr>
          <p:nvPr/>
        </p:nvCxnSpPr>
        <p:spPr>
          <a:xfrm flipH="1">
            <a:off x="1539559" y="4584810"/>
            <a:ext cx="9873" cy="1905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62" name="Oval 161"/>
          <p:cNvSpPr>
            <a:spLocks noChangeAspect="1"/>
          </p:cNvSpPr>
          <p:nvPr/>
        </p:nvSpPr>
        <p:spPr>
          <a:xfrm flipV="1">
            <a:off x="1539821" y="4552344"/>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63" name="Pie 162"/>
          <p:cNvSpPr>
            <a:spLocks noChangeAspect="1"/>
          </p:cNvSpPr>
          <p:nvPr/>
        </p:nvSpPr>
        <p:spPr>
          <a:xfrm flipH="1">
            <a:off x="1518020" y="4580333"/>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cxnSp>
        <p:nvCxnSpPr>
          <p:cNvPr id="164" name="Straight Connector 163"/>
          <p:cNvCxnSpPr>
            <a:cxnSpLocks noChangeAspect="1"/>
          </p:cNvCxnSpPr>
          <p:nvPr/>
        </p:nvCxnSpPr>
        <p:spPr>
          <a:xfrm flipH="1" flipV="1">
            <a:off x="1558152" y="4573131"/>
            <a:ext cx="495771" cy="28800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a:cxnSpLocks/>
          </p:cNvCxnSpPr>
          <p:nvPr/>
        </p:nvCxnSpPr>
        <p:spPr>
          <a:xfrm flipH="1">
            <a:off x="1667254" y="4642363"/>
            <a:ext cx="9873" cy="3447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66" name="Pie 165"/>
          <p:cNvSpPr>
            <a:spLocks noChangeAspect="1"/>
          </p:cNvSpPr>
          <p:nvPr/>
        </p:nvSpPr>
        <p:spPr>
          <a:xfrm flipH="1">
            <a:off x="1644196" y="4657863"/>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cxnSp>
        <p:nvCxnSpPr>
          <p:cNvPr id="63" name="Straight Connector 62"/>
          <p:cNvCxnSpPr>
            <a:endCxn id="103" idx="5"/>
          </p:cNvCxnSpPr>
          <p:nvPr/>
        </p:nvCxnSpPr>
        <p:spPr>
          <a:xfrm flipH="1" flipV="1">
            <a:off x="587673" y="3971262"/>
            <a:ext cx="1504022" cy="91728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983165" y="4567003"/>
            <a:ext cx="740797" cy="215393"/>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Mono-farm 2</a:t>
            </a:r>
          </a:p>
        </p:txBody>
      </p:sp>
      <p:sp>
        <p:nvSpPr>
          <p:cNvPr id="167" name="Content Placeholder 2"/>
          <p:cNvSpPr>
            <a:spLocks noGrp="1"/>
          </p:cNvSpPr>
          <p:nvPr>
            <p:ph idx="1"/>
          </p:nvPr>
        </p:nvSpPr>
        <p:spPr>
          <a:xfrm>
            <a:off x="3335614" y="1967050"/>
            <a:ext cx="5789380" cy="3077009"/>
          </a:xfrm>
          <a:solidFill>
            <a:srgbClr val="FFFFFF">
              <a:alpha val="69804"/>
            </a:srgbClr>
          </a:solidFill>
        </p:spPr>
        <p:txBody>
          <a:bodyPr>
            <a:normAutofit fontScale="77500" lnSpcReduction="20000"/>
          </a:bodyPr>
          <a:lstStyle/>
          <a:p>
            <a:pPr>
              <a:buFont typeface="Courier New" panose="02070309020205020404" pitchFamily="49" charset="0"/>
              <a:buChar char="o"/>
            </a:pPr>
            <a:r>
              <a:rPr lang="en-US" dirty="0">
                <a:solidFill>
                  <a:schemeClr val="tx1"/>
                </a:solidFill>
              </a:rPr>
              <a:t>Primary upgrade path: more instruments</a:t>
            </a:r>
          </a:p>
          <a:p>
            <a:pPr>
              <a:buFont typeface="Courier New" panose="02070309020205020404" pitchFamily="49" charset="0"/>
              <a:buChar char="o"/>
            </a:pPr>
            <a:r>
              <a:rPr lang="en-US" dirty="0">
                <a:solidFill>
                  <a:schemeClr val="tx1"/>
                </a:solidFill>
              </a:rPr>
              <a:t>42 beamports with ~6</a:t>
            </a:r>
            <a:r>
              <a:rPr lang="it-IT" dirty="0">
                <a:solidFill>
                  <a:schemeClr val="tx1"/>
                </a:solidFill>
              </a:rPr>
              <a:t>°</a:t>
            </a:r>
            <a:r>
              <a:rPr lang="en-US" dirty="0">
                <a:solidFill>
                  <a:schemeClr val="tx1"/>
                </a:solidFill>
              </a:rPr>
              <a:t> separation</a:t>
            </a:r>
          </a:p>
          <a:p>
            <a:pPr>
              <a:buFont typeface="Courier New" panose="02070309020205020404" pitchFamily="49" charset="0"/>
              <a:buChar char="o"/>
            </a:pPr>
            <a:r>
              <a:rPr lang="en-US" dirty="0">
                <a:solidFill>
                  <a:schemeClr val="tx1"/>
                </a:solidFill>
              </a:rPr>
              <a:t>Upgrade areas </a:t>
            </a:r>
          </a:p>
          <a:p>
            <a:pPr>
              <a:buFont typeface="Courier New" panose="02070309020205020404" pitchFamily="49" charset="0"/>
              <a:buChar char="o"/>
            </a:pPr>
            <a:r>
              <a:rPr lang="en-US" dirty="0">
                <a:solidFill>
                  <a:schemeClr val="tx1"/>
                </a:solidFill>
              </a:rPr>
              <a:t>~80% beamport use</a:t>
            </a:r>
          </a:p>
          <a:p>
            <a:pPr lvl="1">
              <a:buFont typeface="Courier New" panose="02070309020205020404" pitchFamily="49" charset="0"/>
              <a:buChar char="o"/>
            </a:pPr>
            <a:r>
              <a:rPr lang="en-US" dirty="0">
                <a:solidFill>
                  <a:schemeClr val="tx1"/>
                </a:solidFill>
              </a:rPr>
              <a:t>60% for short instruments</a:t>
            </a:r>
          </a:p>
          <a:p>
            <a:pPr lvl="1">
              <a:buFont typeface="Courier New" panose="02070309020205020404" pitchFamily="49" charset="0"/>
              <a:buChar char="o"/>
            </a:pPr>
            <a:r>
              <a:rPr lang="en-US" dirty="0">
                <a:solidFill>
                  <a:schemeClr val="tx1"/>
                </a:solidFill>
              </a:rPr>
              <a:t>100% for long instruments</a:t>
            </a:r>
          </a:p>
          <a:p>
            <a:pPr>
              <a:buFont typeface="Courier New" panose="02070309020205020404" pitchFamily="49" charset="0"/>
              <a:buChar char="o"/>
            </a:pPr>
            <a:r>
              <a:rPr lang="en-US" dirty="0">
                <a:solidFill>
                  <a:schemeClr val="tx1"/>
                </a:solidFill>
              </a:rPr>
              <a:t>&gt;1 instrument on some </a:t>
            </a:r>
            <a:r>
              <a:rPr lang="en-US" dirty="0" err="1">
                <a:solidFill>
                  <a:schemeClr val="tx1"/>
                </a:solidFill>
              </a:rPr>
              <a:t>beamports</a:t>
            </a:r>
            <a:r>
              <a:rPr lang="en-US" dirty="0">
                <a:solidFill>
                  <a:schemeClr val="tx1"/>
                </a:solidFill>
              </a:rPr>
              <a:t>?</a:t>
            </a:r>
          </a:p>
          <a:p>
            <a:pPr lvl="1">
              <a:buFont typeface="Courier New" panose="02070309020205020404" pitchFamily="49" charset="0"/>
              <a:buChar char="o"/>
            </a:pPr>
            <a:r>
              <a:rPr lang="en-US" dirty="0">
                <a:solidFill>
                  <a:schemeClr val="tx1"/>
                </a:solidFill>
              </a:rPr>
              <a:t>Monochromator instruments?</a:t>
            </a:r>
          </a:p>
          <a:p>
            <a:pPr>
              <a:buFont typeface="Courier New" panose="02070309020205020404" pitchFamily="49" charset="0"/>
              <a:buChar char="o"/>
            </a:pPr>
            <a:r>
              <a:rPr lang="en-US" dirty="0">
                <a:solidFill>
                  <a:schemeClr val="tx1"/>
                </a:solidFill>
              </a:rPr>
              <a:t>35-40 instruments possible</a:t>
            </a:r>
          </a:p>
        </p:txBody>
      </p:sp>
      <p:cxnSp>
        <p:nvCxnSpPr>
          <p:cNvPr id="168" name="Straight Connector 167"/>
          <p:cNvCxnSpPr>
            <a:cxnSpLocks noChangeAspect="1"/>
          </p:cNvCxnSpPr>
          <p:nvPr/>
        </p:nvCxnSpPr>
        <p:spPr>
          <a:xfrm>
            <a:off x="2094581" y="4883215"/>
            <a:ext cx="324000" cy="192353"/>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flipH="1">
            <a:off x="2416098" y="5007923"/>
            <a:ext cx="56275" cy="80075"/>
            <a:chOff x="2397048" y="4887273"/>
            <a:chExt cx="56275" cy="80075"/>
          </a:xfrm>
        </p:grpSpPr>
        <p:cxnSp>
          <p:nvCxnSpPr>
            <p:cNvPr id="169" name="Straight Connector 168"/>
            <p:cNvCxnSpPr>
              <a:cxnSpLocks/>
            </p:cNvCxnSpPr>
            <p:nvPr/>
          </p:nvCxnSpPr>
          <p:spPr>
            <a:xfrm flipH="1" flipV="1">
              <a:off x="2418587" y="4915824"/>
              <a:ext cx="9873" cy="1905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70" name="Oval 169"/>
            <p:cNvSpPr>
              <a:spLocks noChangeAspect="1"/>
            </p:cNvSpPr>
            <p:nvPr/>
          </p:nvSpPr>
          <p:spPr>
            <a:xfrm>
              <a:off x="2418849" y="4932874"/>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71" name="Pie 170"/>
            <p:cNvSpPr>
              <a:spLocks noChangeAspect="1"/>
            </p:cNvSpPr>
            <p:nvPr/>
          </p:nvSpPr>
          <p:spPr>
            <a:xfrm flipH="1" flipV="1">
              <a:off x="2397048" y="4887273"/>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grpSp>
    </p:spTree>
    <p:extLst>
      <p:ext uri="{BB962C8B-B14F-4D97-AF65-F5344CB8AC3E}">
        <p14:creationId xmlns:p14="http://schemas.microsoft.com/office/powerpoint/2010/main" val="257615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Upgradeability</a:t>
            </a: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5" name="Block Arc 4"/>
          <p:cNvSpPr>
            <a:spLocks noChangeAspect="1"/>
          </p:cNvSpPr>
          <p:nvPr/>
        </p:nvSpPr>
        <p:spPr>
          <a:xfrm>
            <a:off x="165034" y="2960327"/>
            <a:ext cx="3857143" cy="3857144"/>
          </a:xfrm>
          <a:prstGeom prst="blockArc">
            <a:avLst>
              <a:gd name="adj1" fmla="val 15052772"/>
              <a:gd name="adj2" fmla="val 17567895"/>
              <a:gd name="adj3" fmla="val 39186"/>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568" t="30540" r="24763" b="27410"/>
          <a:stretch/>
        </p:blipFill>
        <p:spPr>
          <a:xfrm>
            <a:off x="0" y="1417638"/>
            <a:ext cx="9114881" cy="5450863"/>
          </a:xfrm>
          <a:prstGeom prst="rect">
            <a:avLst/>
          </a:prstGeom>
        </p:spPr>
      </p:pic>
      <p:sp>
        <p:nvSpPr>
          <p:cNvPr id="7" name="Rectangle 6"/>
          <p:cNvSpPr/>
          <p:nvPr/>
        </p:nvSpPr>
        <p:spPr>
          <a:xfrm>
            <a:off x="2090177" y="4445614"/>
            <a:ext cx="568277" cy="32117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8" name="Rectangle 7"/>
          <p:cNvSpPr/>
          <p:nvPr/>
        </p:nvSpPr>
        <p:spPr>
          <a:xfrm>
            <a:off x="2093579" y="5009787"/>
            <a:ext cx="568277" cy="576241"/>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9" name="Rectangle 8"/>
          <p:cNvSpPr/>
          <p:nvPr/>
        </p:nvSpPr>
        <p:spPr>
          <a:xfrm>
            <a:off x="1237761" y="5009787"/>
            <a:ext cx="849014" cy="576241"/>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0" name="TextBox 9"/>
          <p:cNvSpPr txBox="1"/>
          <p:nvPr/>
        </p:nvSpPr>
        <p:spPr>
          <a:xfrm rot="19102997">
            <a:off x="624331" y="3406124"/>
            <a:ext cx="564001" cy="312265"/>
          </a:xfrm>
          <a:prstGeom prst="rect">
            <a:avLst/>
          </a:prstGeom>
          <a:noFill/>
        </p:spPr>
        <p:txBody>
          <a:bodyPr wrap="none" rtlCol="0">
            <a:spAutoFit/>
          </a:bodyPr>
          <a:lstStyle/>
          <a:p>
            <a:r>
              <a:rPr lang="en-US" sz="1429">
                <a:solidFill>
                  <a:schemeClr val="bg1"/>
                </a:solidFill>
              </a:rPr>
              <a:t>West</a:t>
            </a:r>
          </a:p>
        </p:txBody>
      </p:sp>
      <p:sp>
        <p:nvSpPr>
          <p:cNvPr id="11" name="TextBox 10"/>
          <p:cNvSpPr txBox="1"/>
          <p:nvPr/>
        </p:nvSpPr>
        <p:spPr>
          <a:xfrm>
            <a:off x="2085164" y="4463305"/>
            <a:ext cx="620683" cy="312265"/>
          </a:xfrm>
          <a:prstGeom prst="rect">
            <a:avLst/>
          </a:prstGeom>
          <a:noFill/>
        </p:spPr>
        <p:txBody>
          <a:bodyPr wrap="none" rtlCol="0">
            <a:spAutoFit/>
          </a:bodyPr>
          <a:lstStyle/>
          <a:p>
            <a:r>
              <a:rPr lang="en-US" sz="1429"/>
              <a:t>North</a:t>
            </a:r>
          </a:p>
        </p:txBody>
      </p:sp>
      <p:sp>
        <p:nvSpPr>
          <p:cNvPr id="12" name="TextBox 11"/>
          <p:cNvSpPr txBox="1"/>
          <p:nvPr/>
        </p:nvSpPr>
        <p:spPr>
          <a:xfrm>
            <a:off x="2161747" y="5097929"/>
            <a:ext cx="490712" cy="312265"/>
          </a:xfrm>
          <a:prstGeom prst="rect">
            <a:avLst/>
          </a:prstGeom>
          <a:noFill/>
        </p:spPr>
        <p:txBody>
          <a:bodyPr wrap="none" rtlCol="0">
            <a:spAutoFit/>
          </a:bodyPr>
          <a:lstStyle/>
          <a:p>
            <a:r>
              <a:rPr lang="en-US" sz="1429"/>
              <a:t>East</a:t>
            </a:r>
          </a:p>
        </p:txBody>
      </p:sp>
      <p:sp>
        <p:nvSpPr>
          <p:cNvPr id="13" name="TextBox 12"/>
          <p:cNvSpPr txBox="1"/>
          <p:nvPr/>
        </p:nvSpPr>
        <p:spPr>
          <a:xfrm>
            <a:off x="1438044" y="5097929"/>
            <a:ext cx="619080" cy="312265"/>
          </a:xfrm>
          <a:prstGeom prst="rect">
            <a:avLst/>
          </a:prstGeom>
          <a:noFill/>
        </p:spPr>
        <p:txBody>
          <a:bodyPr wrap="none" rtlCol="0">
            <a:spAutoFit/>
          </a:bodyPr>
          <a:lstStyle/>
          <a:p>
            <a:r>
              <a:rPr lang="en-US" sz="1429" dirty="0"/>
              <a:t>South</a:t>
            </a:r>
          </a:p>
        </p:txBody>
      </p:sp>
      <p:sp>
        <p:nvSpPr>
          <p:cNvPr id="14" name="Freeform 13"/>
          <p:cNvSpPr/>
          <p:nvPr/>
        </p:nvSpPr>
        <p:spPr>
          <a:xfrm>
            <a:off x="581706" y="3269413"/>
            <a:ext cx="1387929" cy="1204232"/>
          </a:xfrm>
          <a:custGeom>
            <a:avLst/>
            <a:gdLst>
              <a:gd name="connsiteX0" fmla="*/ 1943100 w 1943100"/>
              <a:gd name="connsiteY0" fmla="*/ 1681162 h 1685925"/>
              <a:gd name="connsiteX1" fmla="*/ 1323975 w 1943100"/>
              <a:gd name="connsiteY1" fmla="*/ 0 h 1685925"/>
              <a:gd name="connsiteX2" fmla="*/ 571500 w 1943100"/>
              <a:gd name="connsiteY2" fmla="*/ 385762 h 1685925"/>
              <a:gd name="connsiteX3" fmla="*/ 119062 w 1943100"/>
              <a:gd name="connsiteY3" fmla="*/ 942975 h 1685925"/>
              <a:gd name="connsiteX4" fmla="*/ 0 w 1943100"/>
              <a:gd name="connsiteY4" fmla="*/ 1185862 h 1685925"/>
              <a:gd name="connsiteX5" fmla="*/ 76200 w 1943100"/>
              <a:gd name="connsiteY5" fmla="*/ 1238250 h 1685925"/>
              <a:gd name="connsiteX6" fmla="*/ 104775 w 1943100"/>
              <a:gd name="connsiteY6" fmla="*/ 1195387 h 1685925"/>
              <a:gd name="connsiteX7" fmla="*/ 957262 w 1943100"/>
              <a:gd name="connsiteY7" fmla="*/ 1685925 h 1685925"/>
              <a:gd name="connsiteX8" fmla="*/ 1943100 w 1943100"/>
              <a:gd name="connsiteY8" fmla="*/ 1681162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3100" h="1685925">
                <a:moveTo>
                  <a:pt x="1943100" y="1681162"/>
                </a:moveTo>
                <a:lnTo>
                  <a:pt x="1323975" y="0"/>
                </a:lnTo>
                <a:lnTo>
                  <a:pt x="571500" y="385762"/>
                </a:lnTo>
                <a:lnTo>
                  <a:pt x="119062" y="942975"/>
                </a:lnTo>
                <a:lnTo>
                  <a:pt x="0" y="1185862"/>
                </a:lnTo>
                <a:lnTo>
                  <a:pt x="76200" y="1238250"/>
                </a:lnTo>
                <a:lnTo>
                  <a:pt x="104775" y="1195387"/>
                </a:lnTo>
                <a:lnTo>
                  <a:pt x="957262" y="1685925"/>
                </a:lnTo>
                <a:lnTo>
                  <a:pt x="1943100" y="1681162"/>
                </a:lnTo>
                <a:close/>
              </a:path>
            </a:pathLst>
          </a:cu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6" name="Block Arc 15"/>
          <p:cNvSpPr>
            <a:spLocks noChangeAspect="1"/>
          </p:cNvSpPr>
          <p:nvPr/>
        </p:nvSpPr>
        <p:spPr>
          <a:xfrm>
            <a:off x="-1391851" y="1406837"/>
            <a:ext cx="6968571" cy="6968571"/>
          </a:xfrm>
          <a:prstGeom prst="blockArc">
            <a:avLst>
              <a:gd name="adj1" fmla="val 15748146"/>
              <a:gd name="adj2" fmla="val 16195604"/>
              <a:gd name="adj3" fmla="val 22992"/>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17" name="Block Arc 16"/>
          <p:cNvSpPr>
            <a:spLocks noChangeAspect="1"/>
          </p:cNvSpPr>
          <p:nvPr/>
        </p:nvSpPr>
        <p:spPr>
          <a:xfrm>
            <a:off x="-1092171" y="2348613"/>
            <a:ext cx="4705714" cy="4705714"/>
          </a:xfrm>
          <a:prstGeom prst="blockArc">
            <a:avLst>
              <a:gd name="adj1" fmla="val 17353577"/>
              <a:gd name="adj2" fmla="val 18798630"/>
              <a:gd name="adj3" fmla="val 20838"/>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18" name="Rectangle 17"/>
          <p:cNvSpPr/>
          <p:nvPr/>
        </p:nvSpPr>
        <p:spPr>
          <a:xfrm rot="17511080">
            <a:off x="2451039" y="3042808"/>
            <a:ext cx="465659" cy="241156"/>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19" name="Rectangle 18"/>
          <p:cNvSpPr/>
          <p:nvPr/>
        </p:nvSpPr>
        <p:spPr>
          <a:xfrm>
            <a:off x="1241848" y="5589569"/>
            <a:ext cx="531534" cy="918411"/>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0" name="Block Arc 19"/>
          <p:cNvSpPr>
            <a:spLocks noChangeAspect="1"/>
          </p:cNvSpPr>
          <p:nvPr/>
        </p:nvSpPr>
        <p:spPr>
          <a:xfrm>
            <a:off x="163055" y="2958349"/>
            <a:ext cx="3857143" cy="3857144"/>
          </a:xfrm>
          <a:prstGeom prst="blockArc">
            <a:avLst>
              <a:gd name="adj1" fmla="val 5091790"/>
              <a:gd name="adj2" fmla="val 7061397"/>
              <a:gd name="adj3" fmla="val 32515"/>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sp>
        <p:nvSpPr>
          <p:cNvPr id="21" name="Rectangle 20"/>
          <p:cNvSpPr/>
          <p:nvPr/>
        </p:nvSpPr>
        <p:spPr>
          <a:xfrm>
            <a:off x="1234413" y="4445614"/>
            <a:ext cx="1427443" cy="114041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2" name="Rectangle 21"/>
          <p:cNvSpPr/>
          <p:nvPr/>
        </p:nvSpPr>
        <p:spPr>
          <a:xfrm>
            <a:off x="2666633" y="4847705"/>
            <a:ext cx="5875714" cy="771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26" name="TextBox 25"/>
          <p:cNvSpPr txBox="1"/>
          <p:nvPr/>
        </p:nvSpPr>
        <p:spPr>
          <a:xfrm rot="19102997">
            <a:off x="659306" y="3435922"/>
            <a:ext cx="494046" cy="268215"/>
          </a:xfrm>
          <a:prstGeom prst="rect">
            <a:avLst/>
          </a:prstGeom>
          <a:noFill/>
        </p:spPr>
        <p:txBody>
          <a:bodyPr wrap="none" rtlCol="0">
            <a:spAutoFit/>
          </a:bodyPr>
          <a:lstStyle/>
          <a:p>
            <a:r>
              <a:rPr lang="en-US" sz="1143">
                <a:solidFill>
                  <a:schemeClr val="bg1"/>
                </a:solidFill>
              </a:rPr>
              <a:t>West</a:t>
            </a:r>
          </a:p>
        </p:txBody>
      </p:sp>
      <p:sp>
        <p:nvSpPr>
          <p:cNvPr id="30" name="Rectangle 29"/>
          <p:cNvSpPr/>
          <p:nvPr/>
        </p:nvSpPr>
        <p:spPr>
          <a:xfrm>
            <a:off x="1574516" y="4766788"/>
            <a:ext cx="1092406" cy="24299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31" name="Rectangle 30"/>
          <p:cNvSpPr/>
          <p:nvPr/>
        </p:nvSpPr>
        <p:spPr>
          <a:xfrm>
            <a:off x="975876" y="4735488"/>
            <a:ext cx="598640" cy="30857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32" name="Rectangle 31"/>
          <p:cNvSpPr/>
          <p:nvPr/>
        </p:nvSpPr>
        <p:spPr>
          <a:xfrm>
            <a:off x="1549918" y="4771391"/>
            <a:ext cx="47876" cy="236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sp>
        <p:nvSpPr>
          <p:cNvPr id="47" name="TextBox 46"/>
          <p:cNvSpPr txBox="1"/>
          <p:nvPr/>
        </p:nvSpPr>
        <p:spPr>
          <a:xfrm>
            <a:off x="416171" y="5520469"/>
            <a:ext cx="407484" cy="224229"/>
          </a:xfrm>
          <a:prstGeom prst="rect">
            <a:avLst/>
          </a:prstGeom>
          <a:noFill/>
        </p:spPr>
        <p:txBody>
          <a:bodyPr wrap="none" rtlCol="0">
            <a:spAutoFit/>
          </a:bodyPr>
          <a:lstStyle/>
          <a:p>
            <a:r>
              <a:rPr lang="en-US" sz="857" dirty="0"/>
              <a:t>scale</a:t>
            </a:r>
          </a:p>
        </p:txBody>
      </p:sp>
      <p:sp>
        <p:nvSpPr>
          <p:cNvPr id="48" name="TextBox 47"/>
          <p:cNvSpPr txBox="1"/>
          <p:nvPr/>
        </p:nvSpPr>
        <p:spPr>
          <a:xfrm>
            <a:off x="2147831" y="2863270"/>
            <a:ext cx="617477" cy="246221"/>
          </a:xfrm>
          <a:prstGeom prst="rect">
            <a:avLst/>
          </a:prstGeom>
          <a:noFill/>
        </p:spPr>
        <p:txBody>
          <a:bodyPr wrap="none" rtlCol="0">
            <a:spAutoFit/>
          </a:bodyPr>
          <a:lstStyle/>
          <a:p>
            <a:r>
              <a:rPr lang="en-US" sz="1000" i="1">
                <a:solidFill>
                  <a:schemeClr val="tx1">
                    <a:lumMod val="75000"/>
                    <a:lumOff val="25000"/>
                  </a:schemeClr>
                </a:solidFill>
              </a:rPr>
              <a:t>upgrade</a:t>
            </a:r>
            <a:endParaRPr lang="en-US" sz="1000" i="1" dirty="0">
              <a:solidFill>
                <a:schemeClr val="tx1">
                  <a:lumMod val="75000"/>
                  <a:lumOff val="25000"/>
                </a:schemeClr>
              </a:solidFill>
            </a:endParaRPr>
          </a:p>
        </p:txBody>
      </p:sp>
      <p:sp>
        <p:nvSpPr>
          <p:cNvPr id="49" name="TextBox 48"/>
          <p:cNvSpPr txBox="1"/>
          <p:nvPr/>
        </p:nvSpPr>
        <p:spPr>
          <a:xfrm>
            <a:off x="1441280" y="6210068"/>
            <a:ext cx="617477" cy="246221"/>
          </a:xfrm>
          <a:prstGeom prst="rect">
            <a:avLst/>
          </a:prstGeom>
          <a:noFill/>
        </p:spPr>
        <p:txBody>
          <a:bodyPr wrap="none" rtlCol="0">
            <a:spAutoFit/>
          </a:bodyPr>
          <a:lstStyle/>
          <a:p>
            <a:r>
              <a:rPr lang="en-US" sz="1000" i="1">
                <a:solidFill>
                  <a:schemeClr val="tx1">
                    <a:lumMod val="75000"/>
                    <a:lumOff val="25000"/>
                  </a:schemeClr>
                </a:solidFill>
              </a:rPr>
              <a:t>upgrade</a:t>
            </a:r>
            <a:endParaRPr lang="en-US" sz="1000" i="1" dirty="0">
              <a:solidFill>
                <a:schemeClr val="tx1">
                  <a:lumMod val="75000"/>
                  <a:lumOff val="25000"/>
                </a:schemeClr>
              </a:solidFill>
            </a:endParaRPr>
          </a:p>
        </p:txBody>
      </p:sp>
      <p:sp>
        <p:nvSpPr>
          <p:cNvPr id="50" name="Oval 49"/>
          <p:cNvSpPr>
            <a:spLocks noChangeAspect="1"/>
          </p:cNvSpPr>
          <p:nvPr/>
        </p:nvSpPr>
        <p:spPr>
          <a:xfrm>
            <a:off x="2029996" y="4825027"/>
            <a:ext cx="120857" cy="120857"/>
          </a:xfrm>
          <a:prstGeom prst="ellipse">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a:p>
        </p:txBody>
      </p:sp>
      <p:cxnSp>
        <p:nvCxnSpPr>
          <p:cNvPr id="52" name="Straight Connector 51"/>
          <p:cNvCxnSpPr/>
          <p:nvPr/>
        </p:nvCxnSpPr>
        <p:spPr>
          <a:xfrm flipV="1">
            <a:off x="34729" y="4888287"/>
            <a:ext cx="9000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1848179" y="4766661"/>
            <a:ext cx="483482" cy="24445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1848205" y="4768029"/>
            <a:ext cx="483429" cy="24171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Block Arc 14"/>
          <p:cNvSpPr>
            <a:spLocks noChangeAspect="1"/>
          </p:cNvSpPr>
          <p:nvPr/>
        </p:nvSpPr>
        <p:spPr>
          <a:xfrm>
            <a:off x="166939" y="2962752"/>
            <a:ext cx="3857143" cy="3857144"/>
          </a:xfrm>
          <a:prstGeom prst="blockArc">
            <a:avLst>
              <a:gd name="adj1" fmla="val 12385909"/>
              <a:gd name="adj2" fmla="val 15277888"/>
              <a:gd name="adj3" fmla="val 6705"/>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6" dirty="0">
              <a:solidFill>
                <a:schemeClr val="tx1"/>
              </a:solidFill>
            </a:endParaRPr>
          </a:p>
        </p:txBody>
      </p:sp>
      <p:cxnSp>
        <p:nvCxnSpPr>
          <p:cNvPr id="56" name="Straight Connector 55"/>
          <p:cNvCxnSpPr/>
          <p:nvPr/>
        </p:nvCxnSpPr>
        <p:spPr>
          <a:xfrm>
            <a:off x="2093213" y="4881956"/>
            <a:ext cx="205805" cy="282539"/>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091551" y="4880437"/>
            <a:ext cx="359490" cy="25510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091548" y="4880435"/>
            <a:ext cx="3330" cy="34342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094736" y="4881956"/>
            <a:ext cx="253511" cy="23186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097025" y="4657765"/>
            <a:ext cx="380075" cy="224079"/>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2094518" y="4730362"/>
            <a:ext cx="155345" cy="14940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endCxn id="100" idx="1"/>
          </p:cNvCxnSpPr>
          <p:nvPr/>
        </p:nvCxnSpPr>
        <p:spPr>
          <a:xfrm flipV="1">
            <a:off x="2093431" y="4705867"/>
            <a:ext cx="128366" cy="17630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674198" y="3823646"/>
            <a:ext cx="1403678" cy="105315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105" idx="5"/>
          </p:cNvCxnSpPr>
          <p:nvPr/>
        </p:nvCxnSpPr>
        <p:spPr>
          <a:xfrm flipH="1" flipV="1">
            <a:off x="804993" y="3708682"/>
            <a:ext cx="1283660" cy="117631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106" idx="5"/>
          </p:cNvCxnSpPr>
          <p:nvPr/>
        </p:nvCxnSpPr>
        <p:spPr>
          <a:xfrm flipH="1" flipV="1">
            <a:off x="927836" y="3577088"/>
            <a:ext cx="1162337" cy="130487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107" idx="5"/>
          </p:cNvCxnSpPr>
          <p:nvPr/>
        </p:nvCxnSpPr>
        <p:spPr>
          <a:xfrm flipH="1" flipV="1">
            <a:off x="1052516" y="3495198"/>
            <a:ext cx="1037657" cy="138524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endCxn id="108" idx="5"/>
          </p:cNvCxnSpPr>
          <p:nvPr/>
        </p:nvCxnSpPr>
        <p:spPr>
          <a:xfrm flipH="1" flipV="1">
            <a:off x="1167172" y="3401479"/>
            <a:ext cx="923004" cy="1480476"/>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1276868" y="3317674"/>
            <a:ext cx="817307" cy="155628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rot="3239614">
            <a:off x="2251662" y="5237915"/>
            <a:ext cx="233383" cy="34982"/>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1" name="Rectangle 70"/>
          <p:cNvSpPr/>
          <p:nvPr/>
        </p:nvSpPr>
        <p:spPr>
          <a:xfrm rot="18376079">
            <a:off x="2197155" y="4639737"/>
            <a:ext cx="120658" cy="34982"/>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2" name="TextBox 71"/>
          <p:cNvSpPr txBox="1"/>
          <p:nvPr/>
        </p:nvSpPr>
        <p:spPr>
          <a:xfrm>
            <a:off x="2445775" y="4529373"/>
            <a:ext cx="238799"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HR-NSE</a:t>
            </a:r>
          </a:p>
        </p:txBody>
      </p:sp>
      <p:sp>
        <p:nvSpPr>
          <p:cNvPr id="73" name="Oval 72"/>
          <p:cNvSpPr/>
          <p:nvPr/>
        </p:nvSpPr>
        <p:spPr>
          <a:xfrm>
            <a:off x="543533" y="3927124"/>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4" name="Oval 73"/>
          <p:cNvSpPr/>
          <p:nvPr/>
        </p:nvSpPr>
        <p:spPr>
          <a:xfrm>
            <a:off x="642358" y="378770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5" name="Oval 74"/>
          <p:cNvSpPr/>
          <p:nvPr/>
        </p:nvSpPr>
        <p:spPr>
          <a:xfrm>
            <a:off x="760855" y="3664542"/>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6" name="Oval 75"/>
          <p:cNvSpPr/>
          <p:nvPr/>
        </p:nvSpPr>
        <p:spPr>
          <a:xfrm>
            <a:off x="883698" y="353294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7" name="Oval 76"/>
          <p:cNvSpPr/>
          <p:nvPr/>
        </p:nvSpPr>
        <p:spPr>
          <a:xfrm>
            <a:off x="1008378" y="345105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8" name="Oval 77"/>
          <p:cNvSpPr/>
          <p:nvPr/>
        </p:nvSpPr>
        <p:spPr>
          <a:xfrm>
            <a:off x="1123032" y="3357341"/>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79" name="TextBox 78"/>
          <p:cNvSpPr txBox="1"/>
          <p:nvPr/>
        </p:nvSpPr>
        <p:spPr>
          <a:xfrm>
            <a:off x="909245" y="3124138"/>
            <a:ext cx="20349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T-REX</a:t>
            </a:r>
          </a:p>
        </p:txBody>
      </p:sp>
      <p:sp>
        <p:nvSpPr>
          <p:cNvPr id="80" name="Rectangle 79"/>
          <p:cNvSpPr/>
          <p:nvPr/>
        </p:nvSpPr>
        <p:spPr>
          <a:xfrm rot="2493726">
            <a:off x="2322630" y="5163382"/>
            <a:ext cx="189606" cy="33763"/>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1" name="TextBox 80"/>
          <p:cNvSpPr txBox="1"/>
          <p:nvPr/>
        </p:nvSpPr>
        <p:spPr>
          <a:xfrm>
            <a:off x="2385494" y="5225891"/>
            <a:ext cx="191981"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ANNI</a:t>
            </a:r>
          </a:p>
        </p:txBody>
      </p:sp>
      <p:sp>
        <p:nvSpPr>
          <p:cNvPr id="82" name="TextBox 81"/>
          <p:cNvSpPr txBox="1"/>
          <p:nvPr/>
        </p:nvSpPr>
        <p:spPr>
          <a:xfrm>
            <a:off x="2432685" y="5113510"/>
            <a:ext cx="20656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SKADI</a:t>
            </a:r>
          </a:p>
        </p:txBody>
      </p:sp>
      <p:sp>
        <p:nvSpPr>
          <p:cNvPr id="83" name="Rectangle 82"/>
          <p:cNvSpPr/>
          <p:nvPr/>
        </p:nvSpPr>
        <p:spPr>
          <a:xfrm rot="12248181">
            <a:off x="2515269" y="4662362"/>
            <a:ext cx="68947" cy="17745"/>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4" name="Oval 83"/>
          <p:cNvSpPr/>
          <p:nvPr/>
        </p:nvSpPr>
        <p:spPr>
          <a:xfrm>
            <a:off x="2468582" y="4621590"/>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5" name="Rectangle 84"/>
          <p:cNvSpPr/>
          <p:nvPr/>
        </p:nvSpPr>
        <p:spPr>
          <a:xfrm rot="8001429">
            <a:off x="2466294" y="5089187"/>
            <a:ext cx="86184" cy="1723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6" name="Oval 85"/>
          <p:cNvSpPr/>
          <p:nvPr/>
        </p:nvSpPr>
        <p:spPr>
          <a:xfrm>
            <a:off x="2441482" y="511662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7" name="TextBox 86"/>
          <p:cNvSpPr txBox="1"/>
          <p:nvPr/>
        </p:nvSpPr>
        <p:spPr>
          <a:xfrm>
            <a:off x="2414362" y="4907968"/>
            <a:ext cx="19888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ESTIA</a:t>
            </a:r>
          </a:p>
        </p:txBody>
      </p:sp>
      <p:sp>
        <p:nvSpPr>
          <p:cNvPr id="88" name="Rectangle 87"/>
          <p:cNvSpPr/>
          <p:nvPr/>
        </p:nvSpPr>
        <p:spPr>
          <a:xfrm rot="8116881">
            <a:off x="2269291" y="4638514"/>
            <a:ext cx="137895" cy="17237"/>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89" name="Oval 88"/>
          <p:cNvSpPr/>
          <p:nvPr/>
        </p:nvSpPr>
        <p:spPr>
          <a:xfrm>
            <a:off x="2242170" y="468747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0" name="Oval 89"/>
          <p:cNvSpPr/>
          <p:nvPr/>
        </p:nvSpPr>
        <p:spPr>
          <a:xfrm>
            <a:off x="1383916" y="3216149"/>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1" name="Oval 90"/>
          <p:cNvSpPr/>
          <p:nvPr/>
        </p:nvSpPr>
        <p:spPr>
          <a:xfrm>
            <a:off x="1247098" y="3273917"/>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92" name="Straight Connector 91"/>
          <p:cNvCxnSpPr/>
          <p:nvPr/>
        </p:nvCxnSpPr>
        <p:spPr>
          <a:xfrm flipH="1" flipV="1">
            <a:off x="1419769" y="3269030"/>
            <a:ext cx="671927" cy="1611408"/>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969634" y="3031206"/>
            <a:ext cx="27640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HEIMDAL</a:t>
            </a:r>
          </a:p>
        </p:txBody>
      </p:sp>
      <p:cxnSp>
        <p:nvCxnSpPr>
          <p:cNvPr id="94" name="Straight Connector 93"/>
          <p:cNvCxnSpPr/>
          <p:nvPr/>
        </p:nvCxnSpPr>
        <p:spPr>
          <a:xfrm flipV="1">
            <a:off x="2095747" y="4331692"/>
            <a:ext cx="91235" cy="54874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95" name="Oval 94"/>
          <p:cNvSpPr>
            <a:spLocks noChangeAspect="1"/>
          </p:cNvSpPr>
          <p:nvPr/>
        </p:nvSpPr>
        <p:spPr>
          <a:xfrm>
            <a:off x="2148655" y="4251016"/>
            <a:ext cx="86184" cy="8618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96" name="TextBox 95"/>
          <p:cNvSpPr txBox="1"/>
          <p:nvPr/>
        </p:nvSpPr>
        <p:spPr>
          <a:xfrm>
            <a:off x="2170581" y="4433114"/>
            <a:ext cx="17893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LOKI</a:t>
            </a:r>
          </a:p>
        </p:txBody>
      </p:sp>
      <p:sp>
        <p:nvSpPr>
          <p:cNvPr id="97" name="TextBox 96"/>
          <p:cNvSpPr txBox="1"/>
          <p:nvPr/>
        </p:nvSpPr>
        <p:spPr>
          <a:xfrm>
            <a:off x="2356142" y="4445743"/>
            <a:ext cx="20195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FREIA</a:t>
            </a:r>
          </a:p>
        </p:txBody>
      </p:sp>
      <p:sp>
        <p:nvSpPr>
          <p:cNvPr id="98" name="TextBox 97"/>
          <p:cNvSpPr txBox="1"/>
          <p:nvPr/>
        </p:nvSpPr>
        <p:spPr>
          <a:xfrm>
            <a:off x="2104640" y="4137257"/>
            <a:ext cx="25338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WA-NSE</a:t>
            </a:r>
          </a:p>
        </p:txBody>
      </p:sp>
      <p:cxnSp>
        <p:nvCxnSpPr>
          <p:cNvPr id="99" name="Straight Connector 98"/>
          <p:cNvCxnSpPr>
            <a:cxnSpLocks/>
          </p:cNvCxnSpPr>
          <p:nvPr/>
        </p:nvCxnSpPr>
        <p:spPr>
          <a:xfrm flipH="1" flipV="1">
            <a:off x="1586484" y="5136351"/>
            <a:ext cx="9873" cy="1905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00" name="Oval 99"/>
          <p:cNvSpPr>
            <a:spLocks noChangeAspect="1"/>
          </p:cNvSpPr>
          <p:nvPr/>
        </p:nvSpPr>
        <p:spPr>
          <a:xfrm>
            <a:off x="1586746" y="5153401"/>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01" name="Pie 100"/>
          <p:cNvSpPr>
            <a:spLocks noChangeAspect="1"/>
          </p:cNvSpPr>
          <p:nvPr/>
        </p:nvSpPr>
        <p:spPr>
          <a:xfrm flipH="1" flipV="1">
            <a:off x="1564945" y="5107800"/>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sp>
        <p:nvSpPr>
          <p:cNvPr id="102" name="TextBox 101"/>
          <p:cNvSpPr txBox="1"/>
          <p:nvPr/>
        </p:nvSpPr>
        <p:spPr>
          <a:xfrm>
            <a:off x="1039078" y="4962683"/>
            <a:ext cx="740797" cy="215393"/>
          </a:xfrm>
          <a:prstGeom prst="rect">
            <a:avLst/>
          </a:prstGeom>
          <a:noFill/>
        </p:spPr>
        <p:txBody>
          <a:bodyPr wrap="none" lIns="91385" tIns="45695" rIns="91385" bIns="45695" rtlCol="0">
            <a:spAutoFit/>
          </a:bodyPr>
          <a:lstStyle/>
          <a:p>
            <a:pPr defTabSz="456925"/>
            <a:r>
              <a:rPr lang="en-US" sz="800">
                <a:solidFill>
                  <a:prstClr val="black"/>
                </a:solidFill>
                <a:latin typeface="Calibri"/>
              </a:rPr>
              <a:t>Mono-farm 1</a:t>
            </a:r>
            <a:endParaRPr lang="en-US" sz="800" dirty="0">
              <a:solidFill>
                <a:prstClr val="black"/>
              </a:solidFill>
              <a:latin typeface="Calibri"/>
            </a:endParaRPr>
          </a:p>
        </p:txBody>
      </p:sp>
      <p:sp>
        <p:nvSpPr>
          <p:cNvPr id="103" name="Pie 102"/>
          <p:cNvSpPr>
            <a:spLocks noChangeAspect="1"/>
          </p:cNvSpPr>
          <p:nvPr/>
        </p:nvSpPr>
        <p:spPr>
          <a:xfrm rot="11278370">
            <a:off x="2055534" y="5181855"/>
            <a:ext cx="85935" cy="86560"/>
          </a:xfrm>
          <a:prstGeom prst="pie">
            <a:avLst>
              <a:gd name="adj1" fmla="val 14556363"/>
              <a:gd name="adj2" fmla="val 3226294"/>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sp>
        <p:nvSpPr>
          <p:cNvPr id="104" name="TextBox 103"/>
          <p:cNvSpPr txBox="1"/>
          <p:nvPr/>
        </p:nvSpPr>
        <p:spPr>
          <a:xfrm>
            <a:off x="1949536" y="5230170"/>
            <a:ext cx="175096"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VOR</a:t>
            </a:r>
          </a:p>
        </p:txBody>
      </p:sp>
      <p:sp>
        <p:nvSpPr>
          <p:cNvPr id="105" name="Rectangle 104"/>
          <p:cNvSpPr/>
          <p:nvPr/>
        </p:nvSpPr>
        <p:spPr>
          <a:xfrm rot="17650684">
            <a:off x="2139779" y="4652938"/>
            <a:ext cx="86184" cy="34982"/>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106" name="Straight Connector 105"/>
          <p:cNvCxnSpPr/>
          <p:nvPr/>
        </p:nvCxnSpPr>
        <p:spPr>
          <a:xfrm flipV="1">
            <a:off x="2099801" y="4709738"/>
            <a:ext cx="65419" cy="16867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cxnSpLocks/>
          </p:cNvCxnSpPr>
          <p:nvPr/>
        </p:nvCxnSpPr>
        <p:spPr>
          <a:xfrm>
            <a:off x="2093214" y="4878915"/>
            <a:ext cx="256478" cy="560663"/>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p:nvSpPr>
        <p:spPr>
          <a:xfrm>
            <a:off x="2332950" y="5429725"/>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09" name="TextBox 108"/>
          <p:cNvSpPr txBox="1"/>
          <p:nvPr/>
        </p:nvSpPr>
        <p:spPr>
          <a:xfrm>
            <a:off x="2324588" y="5332454"/>
            <a:ext cx="21577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VESPA</a:t>
            </a:r>
          </a:p>
        </p:txBody>
      </p:sp>
      <p:sp>
        <p:nvSpPr>
          <p:cNvPr id="110" name="TextBox 109"/>
          <p:cNvSpPr txBox="1"/>
          <p:nvPr/>
        </p:nvSpPr>
        <p:spPr>
          <a:xfrm>
            <a:off x="765049" y="3212290"/>
            <a:ext cx="22805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MAGIC</a:t>
            </a:r>
          </a:p>
        </p:txBody>
      </p:sp>
      <p:sp>
        <p:nvSpPr>
          <p:cNvPr id="111" name="TextBox 110"/>
          <p:cNvSpPr txBox="1"/>
          <p:nvPr/>
        </p:nvSpPr>
        <p:spPr>
          <a:xfrm>
            <a:off x="483790" y="3395893"/>
            <a:ext cx="25491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BIFROST</a:t>
            </a:r>
          </a:p>
        </p:txBody>
      </p:sp>
      <p:sp>
        <p:nvSpPr>
          <p:cNvPr id="112" name="TextBox 111"/>
          <p:cNvSpPr txBox="1"/>
          <p:nvPr/>
        </p:nvSpPr>
        <p:spPr>
          <a:xfrm>
            <a:off x="332966" y="3643527"/>
            <a:ext cx="189678"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BEER</a:t>
            </a:r>
          </a:p>
        </p:txBody>
      </p:sp>
      <p:sp>
        <p:nvSpPr>
          <p:cNvPr id="113" name="TextBox 112"/>
          <p:cNvSpPr txBox="1"/>
          <p:nvPr/>
        </p:nvSpPr>
        <p:spPr>
          <a:xfrm>
            <a:off x="558995" y="3308833"/>
            <a:ext cx="290991"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MIRACLES</a:t>
            </a:r>
          </a:p>
        </p:txBody>
      </p:sp>
      <p:sp>
        <p:nvSpPr>
          <p:cNvPr id="114" name="TextBox 113"/>
          <p:cNvSpPr txBox="1"/>
          <p:nvPr/>
        </p:nvSpPr>
        <p:spPr>
          <a:xfrm>
            <a:off x="392509" y="3522982"/>
            <a:ext cx="227287"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C-SPEC</a:t>
            </a:r>
          </a:p>
        </p:txBody>
      </p:sp>
      <p:sp>
        <p:nvSpPr>
          <p:cNvPr id="115" name="TextBox 114"/>
          <p:cNvSpPr txBox="1"/>
          <p:nvPr/>
        </p:nvSpPr>
        <p:spPr>
          <a:xfrm>
            <a:off x="241824" y="3784074"/>
            <a:ext cx="187376"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NMX</a:t>
            </a:r>
          </a:p>
        </p:txBody>
      </p:sp>
      <p:sp>
        <p:nvSpPr>
          <p:cNvPr id="116" name="Rectangle 115"/>
          <p:cNvSpPr/>
          <p:nvPr/>
        </p:nvSpPr>
        <p:spPr>
          <a:xfrm rot="8788221">
            <a:off x="1464812" y="5242231"/>
            <a:ext cx="177700" cy="33763"/>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17" name="TextBox 116"/>
          <p:cNvSpPr txBox="1"/>
          <p:nvPr/>
        </p:nvSpPr>
        <p:spPr>
          <a:xfrm>
            <a:off x="1208117" y="5123007"/>
            <a:ext cx="19428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ODIN</a:t>
            </a:r>
          </a:p>
        </p:txBody>
      </p:sp>
      <p:sp>
        <p:nvSpPr>
          <p:cNvPr id="118" name="TextBox 117"/>
          <p:cNvSpPr txBox="1"/>
          <p:nvPr/>
        </p:nvSpPr>
        <p:spPr>
          <a:xfrm>
            <a:off x="1098501" y="5258353"/>
            <a:ext cx="239567"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DREAM</a:t>
            </a:r>
          </a:p>
        </p:txBody>
      </p:sp>
      <p:sp>
        <p:nvSpPr>
          <p:cNvPr id="119" name="Oval 118"/>
          <p:cNvSpPr/>
          <p:nvPr/>
        </p:nvSpPr>
        <p:spPr>
          <a:xfrm>
            <a:off x="1452134" y="5420788"/>
            <a:ext cx="51711" cy="51711"/>
          </a:xfrm>
          <a:prstGeom prst="ellipse">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cxnSp>
        <p:nvCxnSpPr>
          <p:cNvPr id="120" name="Straight Connector 119"/>
          <p:cNvCxnSpPr/>
          <p:nvPr/>
        </p:nvCxnSpPr>
        <p:spPr>
          <a:xfrm flipH="1">
            <a:off x="1627727" y="4881016"/>
            <a:ext cx="471206" cy="32902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cxnSpLocks noChangeAspect="1"/>
          </p:cNvCxnSpPr>
          <p:nvPr/>
        </p:nvCxnSpPr>
        <p:spPr>
          <a:xfrm flipH="1">
            <a:off x="1503542" y="4880435"/>
            <a:ext cx="590196" cy="541769"/>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cxnSpLocks/>
          </p:cNvCxnSpPr>
          <p:nvPr/>
        </p:nvCxnSpPr>
        <p:spPr>
          <a:xfrm flipH="1">
            <a:off x="1623475" y="4877397"/>
            <a:ext cx="468220" cy="28123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a:cxnSpLocks/>
          </p:cNvCxnSpPr>
          <p:nvPr/>
        </p:nvCxnSpPr>
        <p:spPr>
          <a:xfrm flipH="1">
            <a:off x="1728366" y="4878915"/>
            <a:ext cx="366368" cy="21282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a:cxnSpLocks/>
          </p:cNvCxnSpPr>
          <p:nvPr/>
        </p:nvCxnSpPr>
        <p:spPr>
          <a:xfrm flipH="1" flipV="1">
            <a:off x="1714179" y="5063382"/>
            <a:ext cx="9873" cy="3447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25" name="Pie 124"/>
          <p:cNvSpPr>
            <a:spLocks noChangeAspect="1"/>
          </p:cNvSpPr>
          <p:nvPr/>
        </p:nvSpPr>
        <p:spPr>
          <a:xfrm flipH="1" flipV="1">
            <a:off x="1691121" y="5030270"/>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sp>
        <p:nvSpPr>
          <p:cNvPr id="126" name="Oval 125"/>
          <p:cNvSpPr/>
          <p:nvPr/>
        </p:nvSpPr>
        <p:spPr>
          <a:xfrm>
            <a:off x="1556230" y="5505485"/>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27" name="TextBox 126"/>
          <p:cNvSpPr txBox="1"/>
          <p:nvPr/>
        </p:nvSpPr>
        <p:spPr>
          <a:xfrm>
            <a:off x="1049437" y="5431305"/>
            <a:ext cx="287153"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ESPRESSO</a:t>
            </a:r>
          </a:p>
        </p:txBody>
      </p:sp>
      <p:cxnSp>
        <p:nvCxnSpPr>
          <p:cNvPr id="128" name="Straight Connector 127"/>
          <p:cNvCxnSpPr/>
          <p:nvPr/>
        </p:nvCxnSpPr>
        <p:spPr>
          <a:xfrm flipH="1">
            <a:off x="1600371" y="4878915"/>
            <a:ext cx="492845" cy="634142"/>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rot="16200000">
            <a:off x="1910115" y="4631123"/>
            <a:ext cx="372955" cy="36485"/>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white"/>
              </a:solidFill>
              <a:latin typeface="Calibri"/>
            </a:endParaRPr>
          </a:p>
        </p:txBody>
      </p:sp>
      <p:sp>
        <p:nvSpPr>
          <p:cNvPr id="130" name="Rectangle 129"/>
          <p:cNvSpPr/>
          <p:nvPr/>
        </p:nvSpPr>
        <p:spPr>
          <a:xfrm rot="16200000">
            <a:off x="602591" y="3145236"/>
            <a:ext cx="2988000" cy="41888"/>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white"/>
              </a:solidFill>
              <a:latin typeface="Calibri"/>
            </a:endParaRPr>
          </a:p>
        </p:txBody>
      </p:sp>
      <p:sp>
        <p:nvSpPr>
          <p:cNvPr id="131" name="TextBox 130"/>
          <p:cNvSpPr txBox="1"/>
          <p:nvPr/>
        </p:nvSpPr>
        <p:spPr>
          <a:xfrm>
            <a:off x="2096956" y="4361215"/>
            <a:ext cx="238799"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Sleipnir</a:t>
            </a:r>
          </a:p>
        </p:txBody>
      </p:sp>
      <p:sp>
        <p:nvSpPr>
          <p:cNvPr id="132" name="TextBox 131"/>
          <p:cNvSpPr txBox="1"/>
          <p:nvPr/>
        </p:nvSpPr>
        <p:spPr>
          <a:xfrm>
            <a:off x="2071199" y="1967050"/>
            <a:ext cx="222682"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n-</a:t>
            </a:r>
            <a:r>
              <a:rPr lang="en-US" sz="800" dirty="0" err="1">
                <a:solidFill>
                  <a:prstClr val="black"/>
                </a:solidFill>
                <a:latin typeface="Calibri"/>
              </a:rPr>
              <a:t>nbar</a:t>
            </a:r>
            <a:endParaRPr lang="en-US" sz="800" dirty="0">
              <a:solidFill>
                <a:prstClr val="black"/>
              </a:solidFill>
              <a:latin typeface="Calibri"/>
            </a:endParaRPr>
          </a:p>
        </p:txBody>
      </p:sp>
      <p:cxnSp>
        <p:nvCxnSpPr>
          <p:cNvPr id="133" name="Straight Connector 132"/>
          <p:cNvCxnSpPr/>
          <p:nvPr/>
        </p:nvCxnSpPr>
        <p:spPr>
          <a:xfrm>
            <a:off x="2091983" y="4880727"/>
            <a:ext cx="98451" cy="350369"/>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34" name="Rectangle 133"/>
          <p:cNvSpPr/>
          <p:nvPr/>
        </p:nvSpPr>
        <p:spPr>
          <a:xfrm rot="4438654">
            <a:off x="2099910" y="5331863"/>
            <a:ext cx="247730" cy="30363"/>
          </a:xfrm>
          <a:prstGeom prst="rect">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35" name="TextBox 134"/>
          <p:cNvSpPr txBox="1"/>
          <p:nvPr/>
        </p:nvSpPr>
        <p:spPr>
          <a:xfrm>
            <a:off x="2079689" y="5422205"/>
            <a:ext cx="251079"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GI-SANS</a:t>
            </a:r>
          </a:p>
        </p:txBody>
      </p:sp>
      <p:cxnSp>
        <p:nvCxnSpPr>
          <p:cNvPr id="136" name="Straight Connector 135"/>
          <p:cNvCxnSpPr/>
          <p:nvPr/>
        </p:nvCxnSpPr>
        <p:spPr>
          <a:xfrm flipH="1" flipV="1">
            <a:off x="1586698" y="3194032"/>
            <a:ext cx="506733" cy="1688141"/>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1786496" y="3130329"/>
            <a:ext cx="306935" cy="175184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1553335" y="3151353"/>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39" name="Oval 138"/>
          <p:cNvSpPr/>
          <p:nvPr/>
        </p:nvSpPr>
        <p:spPr>
          <a:xfrm>
            <a:off x="1756028" y="3096336"/>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40" name="TextBox 139"/>
          <p:cNvSpPr txBox="1"/>
          <p:nvPr/>
        </p:nvSpPr>
        <p:spPr>
          <a:xfrm>
            <a:off x="1482348" y="2974247"/>
            <a:ext cx="156675"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W9</a:t>
            </a:r>
          </a:p>
        </p:txBody>
      </p:sp>
      <p:sp>
        <p:nvSpPr>
          <p:cNvPr id="141" name="TextBox 140"/>
          <p:cNvSpPr txBox="1"/>
          <p:nvPr/>
        </p:nvSpPr>
        <p:spPr>
          <a:xfrm>
            <a:off x="1661876" y="2927917"/>
            <a:ext cx="181236"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W10</a:t>
            </a:r>
          </a:p>
        </p:txBody>
      </p:sp>
      <p:cxnSp>
        <p:nvCxnSpPr>
          <p:cNvPr id="142" name="Straight Connector 141"/>
          <p:cNvCxnSpPr>
            <a:cxnSpLocks noChangeAspect="1"/>
          </p:cNvCxnSpPr>
          <p:nvPr/>
        </p:nvCxnSpPr>
        <p:spPr>
          <a:xfrm flipV="1">
            <a:off x="1354957" y="4887342"/>
            <a:ext cx="734029" cy="126000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1315819" y="6130503"/>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44" name="TextBox 143"/>
          <p:cNvSpPr txBox="1"/>
          <p:nvPr/>
        </p:nvSpPr>
        <p:spPr>
          <a:xfrm>
            <a:off x="1183537" y="5953173"/>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S5</a:t>
            </a:r>
          </a:p>
        </p:txBody>
      </p:sp>
      <p:cxnSp>
        <p:nvCxnSpPr>
          <p:cNvPr id="145" name="Straight Connector 144"/>
          <p:cNvCxnSpPr/>
          <p:nvPr/>
        </p:nvCxnSpPr>
        <p:spPr>
          <a:xfrm flipV="1">
            <a:off x="1294241" y="4879278"/>
            <a:ext cx="799189" cy="1638916"/>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1410067" y="4879278"/>
            <a:ext cx="683365" cy="1688141"/>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1551951" y="4879278"/>
            <a:ext cx="538584" cy="1740262"/>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1699627" y="4882173"/>
            <a:ext cx="393803" cy="177211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1834005" y="4882173"/>
            <a:ext cx="256530" cy="184195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50" name="Oval 149"/>
          <p:cNvSpPr/>
          <p:nvPr/>
        </p:nvSpPr>
        <p:spPr>
          <a:xfrm>
            <a:off x="1269565" y="6495784"/>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1" name="Oval 150"/>
          <p:cNvSpPr/>
          <p:nvPr/>
        </p:nvSpPr>
        <p:spPr>
          <a:xfrm>
            <a:off x="1382494" y="6547905"/>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2" name="Oval 151"/>
          <p:cNvSpPr/>
          <p:nvPr/>
        </p:nvSpPr>
        <p:spPr>
          <a:xfrm>
            <a:off x="1518588" y="6600026"/>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3" name="Oval 152"/>
          <p:cNvSpPr/>
          <p:nvPr/>
        </p:nvSpPr>
        <p:spPr>
          <a:xfrm>
            <a:off x="1666264" y="6640564"/>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4" name="Oval 153"/>
          <p:cNvSpPr/>
          <p:nvPr/>
        </p:nvSpPr>
        <p:spPr>
          <a:xfrm>
            <a:off x="1808149" y="6672416"/>
            <a:ext cx="51711" cy="51711"/>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55" name="TextBox 154"/>
          <p:cNvSpPr txBox="1"/>
          <p:nvPr/>
        </p:nvSpPr>
        <p:spPr>
          <a:xfrm>
            <a:off x="1198326" y="6485950"/>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S6</a:t>
            </a:r>
          </a:p>
        </p:txBody>
      </p:sp>
      <p:sp>
        <p:nvSpPr>
          <p:cNvPr id="156" name="TextBox 155"/>
          <p:cNvSpPr txBox="1"/>
          <p:nvPr/>
        </p:nvSpPr>
        <p:spPr>
          <a:xfrm>
            <a:off x="1302568" y="6539188"/>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S7</a:t>
            </a:r>
          </a:p>
        </p:txBody>
      </p:sp>
      <p:sp>
        <p:nvSpPr>
          <p:cNvPr id="157" name="TextBox 156"/>
          <p:cNvSpPr txBox="1"/>
          <p:nvPr/>
        </p:nvSpPr>
        <p:spPr>
          <a:xfrm>
            <a:off x="1455096" y="6597101"/>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S8</a:t>
            </a:r>
          </a:p>
        </p:txBody>
      </p:sp>
      <p:sp>
        <p:nvSpPr>
          <p:cNvPr id="158" name="TextBox 157"/>
          <p:cNvSpPr txBox="1"/>
          <p:nvPr/>
        </p:nvSpPr>
        <p:spPr>
          <a:xfrm>
            <a:off x="1591190" y="6634744"/>
            <a:ext cx="135184"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S9</a:t>
            </a:r>
          </a:p>
        </p:txBody>
      </p:sp>
      <p:sp>
        <p:nvSpPr>
          <p:cNvPr id="159" name="TextBox 158"/>
          <p:cNvSpPr txBox="1"/>
          <p:nvPr/>
        </p:nvSpPr>
        <p:spPr>
          <a:xfrm>
            <a:off x="1826674" y="6602917"/>
            <a:ext cx="159745" cy="103131"/>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S10</a:t>
            </a:r>
          </a:p>
        </p:txBody>
      </p:sp>
      <p:cxnSp>
        <p:nvCxnSpPr>
          <p:cNvPr id="161" name="Straight Connector 160"/>
          <p:cNvCxnSpPr>
            <a:cxnSpLocks/>
          </p:cNvCxnSpPr>
          <p:nvPr/>
        </p:nvCxnSpPr>
        <p:spPr>
          <a:xfrm flipH="1">
            <a:off x="1539559" y="4584810"/>
            <a:ext cx="9873" cy="1905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62" name="Oval 161"/>
          <p:cNvSpPr>
            <a:spLocks noChangeAspect="1"/>
          </p:cNvSpPr>
          <p:nvPr/>
        </p:nvSpPr>
        <p:spPr>
          <a:xfrm flipV="1">
            <a:off x="1539821" y="4552344"/>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63" name="Pie 162"/>
          <p:cNvSpPr>
            <a:spLocks noChangeAspect="1"/>
          </p:cNvSpPr>
          <p:nvPr/>
        </p:nvSpPr>
        <p:spPr>
          <a:xfrm flipH="1">
            <a:off x="1518020" y="4580333"/>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cxnSp>
        <p:nvCxnSpPr>
          <p:cNvPr id="164" name="Straight Connector 163"/>
          <p:cNvCxnSpPr>
            <a:cxnSpLocks noChangeAspect="1"/>
          </p:cNvCxnSpPr>
          <p:nvPr/>
        </p:nvCxnSpPr>
        <p:spPr>
          <a:xfrm flipH="1" flipV="1">
            <a:off x="1558152" y="4573131"/>
            <a:ext cx="495771" cy="288000"/>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a:cxnSpLocks/>
          </p:cNvCxnSpPr>
          <p:nvPr/>
        </p:nvCxnSpPr>
        <p:spPr>
          <a:xfrm flipH="1">
            <a:off x="1667254" y="4642363"/>
            <a:ext cx="9873" cy="34474"/>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66" name="Pie 165"/>
          <p:cNvSpPr>
            <a:spLocks noChangeAspect="1"/>
          </p:cNvSpPr>
          <p:nvPr/>
        </p:nvSpPr>
        <p:spPr>
          <a:xfrm flipH="1">
            <a:off x="1644196" y="4657863"/>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cxnSp>
        <p:nvCxnSpPr>
          <p:cNvPr id="63" name="Straight Connector 62"/>
          <p:cNvCxnSpPr>
            <a:endCxn id="103" idx="5"/>
          </p:cNvCxnSpPr>
          <p:nvPr/>
        </p:nvCxnSpPr>
        <p:spPr>
          <a:xfrm flipH="1" flipV="1">
            <a:off x="587673" y="3971262"/>
            <a:ext cx="1504022" cy="91728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983165" y="4567003"/>
            <a:ext cx="740797" cy="215393"/>
          </a:xfrm>
          <a:prstGeom prst="rect">
            <a:avLst/>
          </a:prstGeom>
          <a:noFill/>
        </p:spPr>
        <p:txBody>
          <a:bodyPr wrap="none" lIns="91385" tIns="45695" rIns="91385" bIns="45695" rtlCol="0">
            <a:spAutoFit/>
          </a:bodyPr>
          <a:lstStyle/>
          <a:p>
            <a:pPr defTabSz="456925"/>
            <a:r>
              <a:rPr lang="en-US" sz="800" dirty="0">
                <a:solidFill>
                  <a:prstClr val="black"/>
                </a:solidFill>
                <a:latin typeface="Calibri"/>
              </a:rPr>
              <a:t>Mono-farm 2</a:t>
            </a:r>
          </a:p>
        </p:txBody>
      </p:sp>
      <p:sp>
        <p:nvSpPr>
          <p:cNvPr id="167" name="Content Placeholder 2"/>
          <p:cNvSpPr>
            <a:spLocks noGrp="1"/>
          </p:cNvSpPr>
          <p:nvPr>
            <p:ph idx="1"/>
          </p:nvPr>
        </p:nvSpPr>
        <p:spPr>
          <a:xfrm>
            <a:off x="3335614" y="1967049"/>
            <a:ext cx="5789380" cy="4848443"/>
          </a:xfrm>
          <a:solidFill>
            <a:srgbClr val="FFFFFF">
              <a:alpha val="69804"/>
            </a:srgbClr>
          </a:solidFill>
        </p:spPr>
        <p:txBody>
          <a:bodyPr>
            <a:normAutofit fontScale="77500" lnSpcReduction="20000"/>
          </a:bodyPr>
          <a:lstStyle/>
          <a:p>
            <a:pPr>
              <a:buFont typeface="Courier New" panose="02070309020205020404" pitchFamily="49" charset="0"/>
              <a:buChar char="o"/>
            </a:pPr>
            <a:r>
              <a:rPr lang="en-US" dirty="0">
                <a:solidFill>
                  <a:schemeClr val="tx1"/>
                </a:solidFill>
              </a:rPr>
              <a:t>Primary upgrade path: more instruments</a:t>
            </a:r>
          </a:p>
          <a:p>
            <a:pPr>
              <a:buFont typeface="Courier New" panose="02070309020205020404" pitchFamily="49" charset="0"/>
              <a:buChar char="o"/>
            </a:pPr>
            <a:r>
              <a:rPr lang="en-US" dirty="0">
                <a:solidFill>
                  <a:schemeClr val="tx1"/>
                </a:solidFill>
              </a:rPr>
              <a:t>42 beamports with ~6</a:t>
            </a:r>
            <a:r>
              <a:rPr lang="it-IT" dirty="0">
                <a:solidFill>
                  <a:schemeClr val="tx1"/>
                </a:solidFill>
              </a:rPr>
              <a:t>°</a:t>
            </a:r>
            <a:r>
              <a:rPr lang="en-US" dirty="0">
                <a:solidFill>
                  <a:schemeClr val="tx1"/>
                </a:solidFill>
              </a:rPr>
              <a:t> separation</a:t>
            </a:r>
          </a:p>
          <a:p>
            <a:pPr>
              <a:buFont typeface="Courier New" panose="02070309020205020404" pitchFamily="49" charset="0"/>
              <a:buChar char="o"/>
            </a:pPr>
            <a:r>
              <a:rPr lang="en-US" dirty="0">
                <a:solidFill>
                  <a:schemeClr val="tx1"/>
                </a:solidFill>
              </a:rPr>
              <a:t>Upgrade areas </a:t>
            </a:r>
          </a:p>
          <a:p>
            <a:pPr>
              <a:buFont typeface="Courier New" panose="02070309020205020404" pitchFamily="49" charset="0"/>
              <a:buChar char="o"/>
            </a:pPr>
            <a:r>
              <a:rPr lang="en-US" dirty="0">
                <a:solidFill>
                  <a:schemeClr val="tx1"/>
                </a:solidFill>
              </a:rPr>
              <a:t>~80% beamport use</a:t>
            </a:r>
          </a:p>
          <a:p>
            <a:pPr lvl="1">
              <a:buFont typeface="Courier New" panose="02070309020205020404" pitchFamily="49" charset="0"/>
              <a:buChar char="o"/>
            </a:pPr>
            <a:r>
              <a:rPr lang="en-US" dirty="0">
                <a:solidFill>
                  <a:schemeClr val="tx1"/>
                </a:solidFill>
              </a:rPr>
              <a:t>60% for short instruments</a:t>
            </a:r>
          </a:p>
          <a:p>
            <a:pPr lvl="1">
              <a:buFont typeface="Courier New" panose="02070309020205020404" pitchFamily="49" charset="0"/>
              <a:buChar char="o"/>
            </a:pPr>
            <a:r>
              <a:rPr lang="en-US" dirty="0">
                <a:solidFill>
                  <a:schemeClr val="tx1"/>
                </a:solidFill>
              </a:rPr>
              <a:t>100% for long instruments</a:t>
            </a:r>
          </a:p>
          <a:p>
            <a:pPr>
              <a:buFont typeface="Courier New" panose="02070309020205020404" pitchFamily="49" charset="0"/>
              <a:buChar char="o"/>
            </a:pPr>
            <a:r>
              <a:rPr lang="en-US" dirty="0">
                <a:solidFill>
                  <a:schemeClr val="tx1"/>
                </a:solidFill>
              </a:rPr>
              <a:t>&gt;1 instrument on some </a:t>
            </a:r>
            <a:r>
              <a:rPr lang="en-US" dirty="0" err="1">
                <a:solidFill>
                  <a:schemeClr val="tx1"/>
                </a:solidFill>
              </a:rPr>
              <a:t>beamports</a:t>
            </a:r>
            <a:r>
              <a:rPr lang="en-US" dirty="0">
                <a:solidFill>
                  <a:schemeClr val="tx1"/>
                </a:solidFill>
              </a:rPr>
              <a:t>?</a:t>
            </a:r>
          </a:p>
          <a:p>
            <a:pPr lvl="1">
              <a:buFont typeface="Courier New" panose="02070309020205020404" pitchFamily="49" charset="0"/>
              <a:buChar char="o"/>
            </a:pPr>
            <a:r>
              <a:rPr lang="en-US" dirty="0">
                <a:solidFill>
                  <a:schemeClr val="tx1"/>
                </a:solidFill>
              </a:rPr>
              <a:t>Monochromator instruments?</a:t>
            </a:r>
          </a:p>
          <a:p>
            <a:pPr>
              <a:buFont typeface="Courier New" panose="02070309020205020404" pitchFamily="49" charset="0"/>
              <a:buChar char="o"/>
            </a:pPr>
            <a:r>
              <a:rPr lang="en-US" dirty="0">
                <a:solidFill>
                  <a:schemeClr val="tx1"/>
                </a:solidFill>
              </a:rPr>
              <a:t>35-40 instruments possible</a:t>
            </a:r>
          </a:p>
          <a:p>
            <a:pPr>
              <a:buFont typeface="Courier New" panose="02070309020205020404" pitchFamily="49" charset="0"/>
              <a:buChar char="o"/>
            </a:pPr>
            <a:r>
              <a:rPr lang="en-US" dirty="0">
                <a:solidFill>
                  <a:srgbClr val="C00000"/>
                </a:solidFill>
              </a:rPr>
              <a:t>Lower moderator not yet defined</a:t>
            </a:r>
          </a:p>
          <a:p>
            <a:pPr lvl="1">
              <a:buFont typeface="Courier New" panose="02070309020205020404" pitchFamily="49" charset="0"/>
              <a:buChar char="o"/>
            </a:pPr>
            <a:r>
              <a:rPr lang="en-US" dirty="0">
                <a:solidFill>
                  <a:srgbClr val="C00000"/>
                </a:solidFill>
              </a:rPr>
              <a:t>all beamports can view both moderators</a:t>
            </a:r>
          </a:p>
          <a:p>
            <a:pPr>
              <a:buFont typeface="Courier New" panose="02070309020205020404" pitchFamily="49" charset="0"/>
              <a:buChar char="o"/>
            </a:pPr>
            <a:r>
              <a:rPr lang="en-US" dirty="0">
                <a:solidFill>
                  <a:schemeClr val="tx1"/>
                </a:solidFill>
              </a:rPr>
              <a:t>All beamports allow cold and/or thermal spectrum</a:t>
            </a:r>
          </a:p>
          <a:p>
            <a:pPr>
              <a:buFont typeface="Courier New" panose="02070309020205020404" pitchFamily="49" charset="0"/>
              <a:buChar char="o"/>
            </a:pPr>
            <a:r>
              <a:rPr lang="en-US" dirty="0">
                <a:solidFill>
                  <a:schemeClr val="tx1"/>
                </a:solidFill>
              </a:rPr>
              <a:t>Freely tunable wavelength resolution</a:t>
            </a:r>
          </a:p>
          <a:p>
            <a:pPr lvl="1">
              <a:buFont typeface="Courier New" panose="02070309020205020404" pitchFamily="49" charset="0"/>
              <a:buChar char="o"/>
            </a:pPr>
            <a:r>
              <a:rPr lang="en-US" dirty="0">
                <a:solidFill>
                  <a:schemeClr val="tx1"/>
                </a:solidFill>
              </a:rPr>
              <a:t>adapt resolution to experimental needs</a:t>
            </a:r>
          </a:p>
        </p:txBody>
      </p:sp>
      <p:cxnSp>
        <p:nvCxnSpPr>
          <p:cNvPr id="168" name="Straight Connector 167"/>
          <p:cNvCxnSpPr>
            <a:cxnSpLocks noChangeAspect="1"/>
          </p:cNvCxnSpPr>
          <p:nvPr/>
        </p:nvCxnSpPr>
        <p:spPr>
          <a:xfrm>
            <a:off x="2094581" y="4883215"/>
            <a:ext cx="324000" cy="192353"/>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grpSp>
        <p:nvGrpSpPr>
          <p:cNvPr id="169" name="Group 168"/>
          <p:cNvGrpSpPr/>
          <p:nvPr/>
        </p:nvGrpSpPr>
        <p:grpSpPr>
          <a:xfrm flipH="1">
            <a:off x="2416098" y="5007923"/>
            <a:ext cx="56275" cy="80075"/>
            <a:chOff x="2397048" y="4887273"/>
            <a:chExt cx="56275" cy="80075"/>
          </a:xfrm>
        </p:grpSpPr>
        <p:cxnSp>
          <p:nvCxnSpPr>
            <p:cNvPr id="170" name="Straight Connector 169"/>
            <p:cNvCxnSpPr>
              <a:cxnSpLocks/>
            </p:cNvCxnSpPr>
            <p:nvPr/>
          </p:nvCxnSpPr>
          <p:spPr>
            <a:xfrm flipH="1" flipV="1">
              <a:off x="2418587" y="4915824"/>
              <a:ext cx="9873" cy="1905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171" name="Oval 170"/>
            <p:cNvSpPr>
              <a:spLocks noChangeAspect="1"/>
            </p:cNvSpPr>
            <p:nvPr/>
          </p:nvSpPr>
          <p:spPr>
            <a:xfrm>
              <a:off x="2418849" y="4932874"/>
              <a:ext cx="34474" cy="34474"/>
            </a:xfrm>
            <a:prstGeom prst="ellipse">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dirty="0">
                <a:solidFill>
                  <a:prstClr val="white"/>
                </a:solidFill>
                <a:latin typeface="Calibri"/>
              </a:endParaRPr>
            </a:p>
          </p:txBody>
        </p:sp>
        <p:sp>
          <p:nvSpPr>
            <p:cNvPr id="172" name="Pie 171"/>
            <p:cNvSpPr>
              <a:spLocks noChangeAspect="1"/>
            </p:cNvSpPr>
            <p:nvPr/>
          </p:nvSpPr>
          <p:spPr>
            <a:xfrm flipH="1" flipV="1">
              <a:off x="2397048" y="4887273"/>
              <a:ext cx="51711" cy="52086"/>
            </a:xfrm>
            <a:prstGeom prst="pie">
              <a:avLst>
                <a:gd name="adj1" fmla="val 17783971"/>
                <a:gd name="adj2" fmla="val 4292467"/>
              </a:avLst>
            </a:prstGeom>
            <a:solidFill>
              <a:srgbClr val="000090"/>
            </a:solidFill>
            <a:effectLst/>
          </p:spPr>
          <p:style>
            <a:lnRef idx="1">
              <a:schemeClr val="accent1"/>
            </a:lnRef>
            <a:fillRef idx="3">
              <a:schemeClr val="accent1"/>
            </a:fillRef>
            <a:effectRef idx="2">
              <a:schemeClr val="accent1"/>
            </a:effectRef>
            <a:fontRef idx="minor">
              <a:schemeClr val="lt1"/>
            </a:fontRef>
          </p:style>
          <p:txBody>
            <a:bodyPr lIns="91385" tIns="45695" rIns="91385" bIns="45695" rtlCol="0" anchor="ctr"/>
            <a:lstStyle/>
            <a:p>
              <a:pPr algn="ctr" defTabSz="456925"/>
              <a:endParaRPr lang="en-US" sz="800">
                <a:solidFill>
                  <a:prstClr val="black"/>
                </a:solidFill>
                <a:latin typeface="Calibri"/>
              </a:endParaRPr>
            </a:p>
          </p:txBody>
        </p:sp>
      </p:grpSp>
    </p:spTree>
    <p:extLst>
      <p:ext uri="{BB962C8B-B14F-4D97-AF65-F5344CB8AC3E}">
        <p14:creationId xmlns:p14="http://schemas.microsoft.com/office/powerpoint/2010/main" val="45559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057074-25E7-1240-884D-DAA3411F063C}"/>
              </a:ext>
            </a:extLst>
          </p:cNvPr>
          <p:cNvSpPr>
            <a:spLocks noGrp="1"/>
          </p:cNvSpPr>
          <p:nvPr>
            <p:ph idx="1"/>
          </p:nvPr>
        </p:nvSpPr>
        <p:spPr>
          <a:xfrm>
            <a:off x="-8706" y="1444502"/>
            <a:ext cx="6336704" cy="2369276"/>
          </a:xfrm>
        </p:spPr>
        <p:txBody>
          <a:bodyPr>
            <a:normAutofit fontScale="62500" lnSpcReduction="20000"/>
          </a:bodyPr>
          <a:lstStyle/>
          <a:p>
            <a:r>
              <a:rPr lang="en-US" sz="3600" dirty="0">
                <a:solidFill>
                  <a:schemeClr val="tx1"/>
                </a:solidFill>
                <a:latin typeface="Candara" panose="020E0502030303020204" pitchFamily="34" charset="0"/>
              </a:rPr>
              <a:t>Double decker</a:t>
            </a:r>
          </a:p>
          <a:p>
            <a:r>
              <a:rPr lang="en-US" sz="3600" dirty="0">
                <a:solidFill>
                  <a:schemeClr val="tx1"/>
                </a:solidFill>
                <a:latin typeface="Candara" panose="020E0502030303020204" pitchFamily="34" charset="0"/>
              </a:rPr>
              <a:t>Neutron antineutron (</a:t>
            </a:r>
            <a:r>
              <a:rPr lang="en-US" sz="3600" dirty="0" err="1">
                <a:solidFill>
                  <a:schemeClr val="tx1"/>
                </a:solidFill>
                <a:latin typeface="Candara" panose="020E0502030303020204" pitchFamily="34" charset="0"/>
              </a:rPr>
              <a:t>NNbar</a:t>
            </a:r>
            <a:r>
              <a:rPr lang="en-US" sz="3600" dirty="0">
                <a:solidFill>
                  <a:schemeClr val="tx1"/>
                </a:solidFill>
                <a:latin typeface="Candara" panose="020E0502030303020204" pitchFamily="34" charset="0"/>
              </a:rPr>
              <a:t>) oscillation experiment  openings</a:t>
            </a:r>
          </a:p>
          <a:p>
            <a:r>
              <a:rPr lang="en-US" sz="3600" dirty="0">
                <a:solidFill>
                  <a:schemeClr val="tx1"/>
                </a:solidFill>
                <a:latin typeface="Candara" panose="020E0502030303020204" pitchFamily="34" charset="0"/>
              </a:rPr>
              <a:t>Twister elements below target (currently with a steel plug)</a:t>
            </a:r>
          </a:p>
          <a:p>
            <a:r>
              <a:rPr lang="en-US" sz="3600" dirty="0">
                <a:solidFill>
                  <a:schemeClr val="tx1"/>
                </a:solidFill>
                <a:latin typeface="Candara" panose="020E0502030303020204" pitchFamily="34" charset="0"/>
              </a:rPr>
              <a:t>Larger space in inner shielding below target </a:t>
            </a:r>
            <a:r>
              <a:rPr lang="en-US" sz="3600" dirty="0" err="1">
                <a:solidFill>
                  <a:schemeClr val="tx1"/>
                </a:solidFill>
                <a:latin typeface="Candara" panose="020E0502030303020204" pitchFamily="34" charset="0"/>
              </a:rPr>
              <a:t>wrt</a:t>
            </a:r>
            <a:r>
              <a:rPr lang="en-US" sz="3600" dirty="0">
                <a:solidFill>
                  <a:schemeClr val="tx1"/>
                </a:solidFill>
                <a:latin typeface="Candara" panose="020E0502030303020204" pitchFamily="34" charset="0"/>
              </a:rPr>
              <a:t> to above</a:t>
            </a:r>
          </a:p>
          <a:p>
            <a:endParaRPr lang="en-US" dirty="0"/>
          </a:p>
        </p:txBody>
      </p:sp>
      <p:pic>
        <p:nvPicPr>
          <p:cNvPr id="4" name="Picture 3" descr="monolith internals.png">
            <a:extLst>
              <a:ext uri="{FF2B5EF4-FFF2-40B4-BE49-F238E27FC236}">
                <a16:creationId xmlns:a16="http://schemas.microsoft.com/office/drawing/2014/main" id="{B0CC0EE3-4A13-6A4F-B93C-58E686433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27" t="-209" r="26434" b="41133"/>
          <a:stretch/>
        </p:blipFill>
        <p:spPr>
          <a:xfrm>
            <a:off x="6255719" y="908720"/>
            <a:ext cx="2870323" cy="2072101"/>
          </a:xfrm>
          <a:prstGeom prst="rect">
            <a:avLst/>
          </a:prstGeom>
          <a:ln>
            <a:noFill/>
          </a:ln>
          <a:effectLst>
            <a:softEdge rad="63500"/>
          </a:effectLst>
        </p:spPr>
      </p:pic>
      <p:pic>
        <p:nvPicPr>
          <p:cNvPr id="5" name="Picture 4">
            <a:extLst>
              <a:ext uri="{FF2B5EF4-FFF2-40B4-BE49-F238E27FC236}">
                <a16:creationId xmlns:a16="http://schemas.microsoft.com/office/drawing/2014/main" id="{8B03FB9B-7B85-0D4E-8CD6-A1A7E33C84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696" y="3862508"/>
            <a:ext cx="2868768" cy="2014764"/>
          </a:xfrm>
          <a:prstGeom prst="rect">
            <a:avLst/>
          </a:prstGeom>
        </p:spPr>
      </p:pic>
      <p:pic>
        <p:nvPicPr>
          <p:cNvPr id="7" name="Picture 6">
            <a:extLst>
              <a:ext uri="{FF2B5EF4-FFF2-40B4-BE49-F238E27FC236}">
                <a16:creationId xmlns:a16="http://schemas.microsoft.com/office/drawing/2014/main" id="{B20DB170-36A7-5643-B8E8-37B99DA9528A}"/>
              </a:ext>
            </a:extLst>
          </p:cNvPr>
          <p:cNvPicPr>
            <a:picLocks noChangeAspect="1"/>
          </p:cNvPicPr>
          <p:nvPr/>
        </p:nvPicPr>
        <p:blipFill>
          <a:blip r:embed="rId5"/>
          <a:stretch>
            <a:fillRect/>
          </a:stretch>
        </p:blipFill>
        <p:spPr>
          <a:xfrm>
            <a:off x="467544" y="3774529"/>
            <a:ext cx="4667250" cy="2390775"/>
          </a:xfrm>
          <a:prstGeom prst="rect">
            <a:avLst/>
          </a:prstGeom>
        </p:spPr>
      </p:pic>
      <p:sp>
        <p:nvSpPr>
          <p:cNvPr id="8" name="Title 1">
            <a:extLst>
              <a:ext uri="{FF2B5EF4-FFF2-40B4-BE49-F238E27FC236}">
                <a16:creationId xmlns:a16="http://schemas.microsoft.com/office/drawing/2014/main" id="{66756401-27AA-1442-BAF5-CDC30DFBA665}"/>
              </a:ext>
            </a:extLst>
          </p:cNvPr>
          <p:cNvSpPr txBox="1">
            <a:spLocks/>
          </p:cNvSpPr>
          <p:nvPr/>
        </p:nvSpPr>
        <p:spPr>
          <a:xfrm>
            <a:off x="251520" y="-171400"/>
            <a:ext cx="8021730" cy="1325563"/>
          </a:xfrm>
          <a:prstGeom prst="rect">
            <a:avLst/>
          </a:prstGeom>
        </p:spPr>
        <p:txBody>
          <a:bodyPr vert="horz" lIns="85772" tIns="42885" rIns="85772" bIns="42885" rtlCol="0" anchor="ctr">
            <a:normAutofit/>
          </a:bodyPr>
          <a:lstStyle>
            <a:lvl1pPr algn="l" defTabSz="857716" rtl="0" eaLnBrk="1" latinLnBrk="0" hangingPunct="1">
              <a:spcBef>
                <a:spcPct val="0"/>
              </a:spcBef>
              <a:buNone/>
              <a:defRPr sz="3000" kern="1200" baseline="0">
                <a:solidFill>
                  <a:schemeClr val="bg1"/>
                </a:solidFill>
                <a:latin typeface="+mj-lt"/>
                <a:ea typeface="+mj-ea"/>
                <a:cs typeface="+mj-cs"/>
              </a:defRPr>
            </a:lvl1pPr>
          </a:lstStyle>
          <a:p>
            <a:r>
              <a:rPr lang="en-US"/>
              <a:t>Provisions in Target monolith for source upgrade:</a:t>
            </a:r>
            <a:endParaRPr lang="en-US" dirty="0"/>
          </a:p>
        </p:txBody>
      </p:sp>
      <p:sp>
        <p:nvSpPr>
          <p:cNvPr id="9" name="Slide Number Placeholder 3">
            <a:extLst>
              <a:ext uri="{FF2B5EF4-FFF2-40B4-BE49-F238E27FC236}">
                <a16:creationId xmlns:a16="http://schemas.microsoft.com/office/drawing/2014/main" id="{9F79DC7E-A901-A441-B0FB-02A55EB828EF}"/>
              </a:ext>
            </a:extLst>
          </p:cNvPr>
          <p:cNvSpPr>
            <a:spLocks noGrp="1"/>
          </p:cNvSpPr>
          <p:nvPr>
            <p:ph type="sldNum" sz="quarter" idx="12"/>
          </p:nvPr>
        </p:nvSpPr>
        <p:spPr>
          <a:xfrm>
            <a:off x="6902896" y="6448251"/>
            <a:ext cx="2133600" cy="365125"/>
          </a:xfrm>
        </p:spPr>
        <p:txBody>
          <a:bodyPr/>
          <a:lstStyle/>
          <a:p>
            <a:fld id="{551115BC-487E-4422-894C-CB7CD3E79223}" type="slidenum">
              <a:rPr lang="sv-SE" smtClean="0"/>
              <a:pPr/>
              <a:t>9</a:t>
            </a:fld>
            <a:endParaRPr lang="sv-SE"/>
          </a:p>
        </p:txBody>
      </p:sp>
    </p:spTree>
    <p:extLst>
      <p:ext uri="{BB962C8B-B14F-4D97-AF65-F5344CB8AC3E}">
        <p14:creationId xmlns:p14="http://schemas.microsoft.com/office/powerpoint/2010/main" val="2808907608"/>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68397</TotalTime>
  <Words>1975</Words>
  <Application>Microsoft Macintosh PowerPoint</Application>
  <PresentationFormat>On-screen Show (4:3)</PresentationFormat>
  <Paragraphs>427</Paragraphs>
  <Slides>48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Cambria Math</vt:lpstr>
      <vt:lpstr>Candara</vt:lpstr>
      <vt:lpstr>Courier New</vt:lpstr>
      <vt:lpstr>Symbol</vt:lpstr>
      <vt:lpstr>Times New Roman</vt:lpstr>
      <vt:lpstr>ESS Core Powerpoint</vt:lpstr>
      <vt:lpstr>Lower moderator</vt:lpstr>
      <vt:lpstr>PowerPoint Presentation</vt:lpstr>
      <vt:lpstr>The path to ESS upgrade </vt:lpstr>
      <vt:lpstr>The path to ESS upgrade </vt:lpstr>
      <vt:lpstr>PowerPoint Presentation</vt:lpstr>
      <vt:lpstr>Upgradeability</vt:lpstr>
      <vt:lpstr>Upgradeability</vt:lpstr>
      <vt:lpstr>Upgradeability</vt:lpstr>
      <vt:lpstr>PowerPoint Presentation</vt:lpstr>
      <vt:lpstr>From High Brightness to High Intensity </vt:lpstr>
      <vt:lpstr>Why liquid deuterium? </vt:lpstr>
      <vt:lpstr>For the ESS lower moderator we propose  a D2 moderator </vt:lpstr>
      <vt:lpstr>PowerPoint Presentation</vt:lpstr>
      <vt:lpstr>3 MEURO project, consortium with many EU partners, possible external participants</vt:lpstr>
      <vt:lpstr>Project management structure</vt:lpstr>
      <vt:lpstr>Scientific case</vt:lpstr>
      <vt:lpstr>Motivation for neutron scattering</vt:lpstr>
      <vt:lpstr>Top moderator Unprecedented brightness available to all beam ports </vt:lpstr>
      <vt:lpstr>PowerPoint Presentation</vt:lpstr>
      <vt:lpstr>PowerPoint Presentation</vt:lpstr>
      <vt:lpstr>Reentrant hole can increase intensity</vt:lpstr>
      <vt:lpstr>PowerPoint Presentation</vt:lpstr>
      <vt:lpstr>PowerPoint Presentation</vt:lpstr>
      <vt:lpstr>Increased beam extraction using advanced reflectors</vt:lpstr>
      <vt:lpstr>Advanced reflectors of interest</vt:lpstr>
      <vt:lpstr>Nanodiamonds </vt:lpstr>
      <vt:lpstr>Other interesting material to study for cold neutron reflection  </vt:lpstr>
      <vt:lpstr>Q: is a VCN moderator good for NNBAR?</vt:lpstr>
      <vt:lpstr>PowerPoint Presentation</vt:lpstr>
      <vt:lpstr>Conclusions </vt:lpstr>
      <vt:lpstr>Engineering design aspects</vt:lpstr>
      <vt:lpstr>contents</vt:lpstr>
      <vt:lpstr>Engineering design of the lower moderator is part of the HighNESS proposal </vt:lpstr>
      <vt:lpstr>Concept for process plant &amp; analysis on whether existing cryogenic infrastructure can be used </vt:lpstr>
      <vt:lpstr>PowerPoint Presentation</vt:lpstr>
      <vt:lpstr>PowerPoint Presentation</vt:lpstr>
      <vt:lpstr>  </vt:lpstr>
      <vt:lpstr>  </vt:lpstr>
      <vt:lpstr>Cf. M. Frost (2/2018) </vt:lpstr>
      <vt:lpstr>M. Frost analysis</vt:lpstr>
      <vt:lpstr>PowerPoint Presentation</vt:lpstr>
      <vt:lpstr>PowerPoint Presentation</vt:lpstr>
      <vt:lpstr>PowerPoint Presentation</vt:lpstr>
      <vt:lpstr>Summary</vt:lpstr>
      <vt:lpstr>Backup slides</vt:lpstr>
      <vt:lpstr>PowerPoint Presentation</vt:lpstr>
      <vt:lpstr>PowerPoint Presentation</vt:lpstr>
      <vt:lpstr>PowerPoint Presentation</vt:lpstr>
    </vt:vector>
  </TitlesOfParts>
  <Company>ESS</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Andersen</dc:creator>
  <cp:lastModifiedBy>Microsoft Office User</cp:lastModifiedBy>
  <cp:revision>529</cp:revision>
  <cp:lastPrinted>2017-10-26T10:53:29Z</cp:lastPrinted>
  <dcterms:created xsi:type="dcterms:W3CDTF">2013-10-29T16:05:10Z</dcterms:created>
  <dcterms:modified xsi:type="dcterms:W3CDTF">2019-12-12T14:13:27Z</dcterms:modified>
</cp:coreProperties>
</file>