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4" r:id="rId10"/>
    <p:sldId id="265" r:id="rId11"/>
    <p:sldId id="263" r:id="rId1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87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FD47-BCD4-4A10-A6E6-CE511624522C}" type="datetimeFigureOut">
              <a:rPr lang="sv-SE" smtClean="0"/>
              <a:t>2019-12-12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198B-F593-4305-AFD2-5A00838E9F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6271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FD47-BCD4-4A10-A6E6-CE511624522C}" type="datetimeFigureOut">
              <a:rPr lang="sv-SE" smtClean="0"/>
              <a:t>2019-12-12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198B-F593-4305-AFD2-5A00838E9F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675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FD47-BCD4-4A10-A6E6-CE511624522C}" type="datetimeFigureOut">
              <a:rPr lang="sv-SE" smtClean="0"/>
              <a:t>2019-12-12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198B-F593-4305-AFD2-5A00838E9F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2727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FD47-BCD4-4A10-A6E6-CE511624522C}" type="datetimeFigureOut">
              <a:rPr lang="sv-SE" smtClean="0"/>
              <a:t>2019-12-12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198B-F593-4305-AFD2-5A00838E9F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7132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FD47-BCD4-4A10-A6E6-CE511624522C}" type="datetimeFigureOut">
              <a:rPr lang="sv-SE" smtClean="0"/>
              <a:t>2019-12-12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198B-F593-4305-AFD2-5A00838E9F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29663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FD47-BCD4-4A10-A6E6-CE511624522C}" type="datetimeFigureOut">
              <a:rPr lang="sv-SE" smtClean="0"/>
              <a:t>2019-12-12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198B-F593-4305-AFD2-5A00838E9F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2009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FD47-BCD4-4A10-A6E6-CE511624522C}" type="datetimeFigureOut">
              <a:rPr lang="sv-SE" smtClean="0"/>
              <a:t>2019-12-12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198B-F593-4305-AFD2-5A00838E9F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20841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FD47-BCD4-4A10-A6E6-CE511624522C}" type="datetimeFigureOut">
              <a:rPr lang="sv-SE" smtClean="0"/>
              <a:t>2019-12-12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198B-F593-4305-AFD2-5A00838E9F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704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FD47-BCD4-4A10-A6E6-CE511624522C}" type="datetimeFigureOut">
              <a:rPr lang="sv-SE" smtClean="0"/>
              <a:t>2019-12-12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198B-F593-4305-AFD2-5A00838E9F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9874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FD47-BCD4-4A10-A6E6-CE511624522C}" type="datetimeFigureOut">
              <a:rPr lang="sv-SE" smtClean="0"/>
              <a:t>2019-12-12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198B-F593-4305-AFD2-5A00838E9F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3912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EFD47-BCD4-4A10-A6E6-CE511624522C}" type="datetimeFigureOut">
              <a:rPr lang="sv-SE" smtClean="0"/>
              <a:t>2019-12-12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54198B-F593-4305-AFD2-5A00838E9F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7856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EFD47-BCD4-4A10-A6E6-CE511624522C}" type="datetimeFigureOut">
              <a:rPr lang="sv-SE" smtClean="0"/>
              <a:t>2019-12-12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54198B-F593-4305-AFD2-5A00838E9FE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36164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3" Type="http://schemas.openxmlformats.org/officeDocument/2006/relationships/image" Target="../media/image3.png"/><Relationship Id="rId7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1124744"/>
            <a:ext cx="53557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dirty="0" smtClean="0"/>
              <a:t>Rare </a:t>
            </a:r>
            <a:r>
              <a:rPr lang="sv-SE" sz="4000" dirty="0" err="1" smtClean="0"/>
              <a:t>decays</a:t>
            </a:r>
            <a:r>
              <a:rPr lang="sv-SE" sz="4000" dirty="0" smtClean="0"/>
              <a:t> at HIBEAM ?</a:t>
            </a:r>
            <a:endParaRPr lang="sv-SE" sz="4000" dirty="0"/>
          </a:p>
        </p:txBody>
      </p:sp>
    </p:spTree>
    <p:extLst>
      <p:ext uri="{BB962C8B-B14F-4D97-AF65-F5344CB8AC3E}">
        <p14:creationId xmlns:p14="http://schemas.microsoft.com/office/powerpoint/2010/main" val="12154328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MC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 smtClean="0"/>
              <a:t>Use</a:t>
            </a:r>
            <a:r>
              <a:rPr lang="sv-SE" dirty="0" smtClean="0"/>
              <a:t> a GUT generator for </a:t>
            </a:r>
            <a:r>
              <a:rPr lang="sv-SE" dirty="0" err="1" smtClean="0"/>
              <a:t>some</a:t>
            </a:r>
            <a:r>
              <a:rPr lang="sv-SE" dirty="0" smtClean="0"/>
              <a:t> simple </a:t>
            </a:r>
            <a:r>
              <a:rPr lang="sv-SE" dirty="0" err="1" smtClean="0"/>
              <a:t>decays</a:t>
            </a:r>
            <a:r>
              <a:rPr lang="sv-SE" dirty="0" smtClean="0"/>
              <a:t> </a:t>
            </a:r>
          </a:p>
          <a:p>
            <a:r>
              <a:rPr lang="sv-SE" dirty="0" smtClean="0"/>
              <a:t>Interface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Geant</a:t>
            </a:r>
            <a:r>
              <a:rPr lang="sv-SE" dirty="0" smtClean="0"/>
              <a:t> </a:t>
            </a:r>
            <a:r>
              <a:rPr lang="sv-SE" dirty="0" err="1" smtClean="0"/>
              <a:t>model</a:t>
            </a:r>
            <a:r>
              <a:rPr lang="sv-SE" dirty="0" smtClean="0"/>
              <a:t> as for the NNBAR generator </a:t>
            </a:r>
          </a:p>
          <a:p>
            <a:r>
              <a:rPr lang="sv-SE" dirty="0" err="1" smtClean="0"/>
              <a:t>What</a:t>
            </a:r>
            <a:r>
              <a:rPr lang="sv-SE" dirty="0" smtClean="0"/>
              <a:t> </a:t>
            </a:r>
            <a:r>
              <a:rPr lang="sv-SE" dirty="0" err="1" smtClean="0"/>
              <a:t>does</a:t>
            </a:r>
            <a:r>
              <a:rPr lang="sv-SE" dirty="0" smtClean="0"/>
              <a:t> the </a:t>
            </a:r>
            <a:r>
              <a:rPr lang="sv-SE" dirty="0" err="1" smtClean="0"/>
              <a:t>signature</a:t>
            </a:r>
            <a:r>
              <a:rPr lang="sv-SE" dirty="0" smtClean="0"/>
              <a:t> look like ?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95594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Summary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sv-SE" dirty="0" smtClean="0"/>
              <a:t>All </a:t>
            </a:r>
            <a:r>
              <a:rPr lang="sv-SE" dirty="0" err="1" smtClean="0"/>
              <a:t>baryons</a:t>
            </a:r>
            <a:r>
              <a:rPr lang="sv-SE" dirty="0" smtClean="0"/>
              <a:t> </a:t>
            </a:r>
            <a:r>
              <a:rPr lang="sv-SE" dirty="0" err="1" smtClean="0"/>
              <a:t>cascade</a:t>
            </a:r>
            <a:r>
              <a:rPr lang="sv-SE" dirty="0" smtClean="0"/>
              <a:t> down </a:t>
            </a:r>
            <a:r>
              <a:rPr lang="sv-SE" dirty="0" err="1" smtClean="0"/>
              <a:t>to</a:t>
            </a:r>
            <a:r>
              <a:rPr lang="sv-SE" dirty="0" smtClean="0"/>
              <a:t> the </a:t>
            </a:r>
            <a:r>
              <a:rPr lang="sv-SE" dirty="0" err="1" smtClean="0"/>
              <a:t>lightest</a:t>
            </a:r>
            <a:r>
              <a:rPr lang="sv-SE" dirty="0" smtClean="0"/>
              <a:t> </a:t>
            </a:r>
            <a:r>
              <a:rPr lang="sv-SE" dirty="0" err="1" smtClean="0"/>
              <a:t>baryon</a:t>
            </a:r>
            <a:r>
              <a:rPr lang="sv-SE" dirty="0" smtClean="0"/>
              <a:t> </a:t>
            </a:r>
            <a:r>
              <a:rPr lang="sv-SE" dirty="0" err="1" smtClean="0"/>
              <a:t>states</a:t>
            </a:r>
            <a:r>
              <a:rPr lang="sv-SE" dirty="0" smtClean="0"/>
              <a:t> (</a:t>
            </a:r>
            <a:r>
              <a:rPr lang="sv-SE" dirty="0" err="1" smtClean="0"/>
              <a:t>n,p</a:t>
            </a:r>
            <a:r>
              <a:rPr lang="sv-SE" dirty="0" smtClean="0"/>
              <a:t>)</a:t>
            </a:r>
          </a:p>
          <a:p>
            <a:r>
              <a:rPr lang="sv-SE" dirty="0" smtClean="0"/>
              <a:t>BNV </a:t>
            </a:r>
            <a:r>
              <a:rPr lang="sv-SE" dirty="0" err="1" smtClean="0"/>
              <a:t>would</a:t>
            </a:r>
            <a:r>
              <a:rPr lang="sv-SE" dirty="0" smtClean="0"/>
              <a:t> be </a:t>
            </a:r>
            <a:r>
              <a:rPr lang="sv-SE" dirty="0" err="1" smtClean="0"/>
              <a:t>most</a:t>
            </a:r>
            <a:r>
              <a:rPr lang="sv-SE" dirty="0" smtClean="0"/>
              <a:t> </a:t>
            </a:r>
            <a:r>
              <a:rPr lang="sv-SE" dirty="0" err="1" smtClean="0"/>
              <a:t>likely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be </a:t>
            </a:r>
            <a:r>
              <a:rPr lang="sv-SE" dirty="0" err="1" smtClean="0"/>
              <a:t>seen</a:t>
            </a:r>
            <a:r>
              <a:rPr lang="sv-SE" dirty="0" smtClean="0"/>
              <a:t> from </a:t>
            </a:r>
            <a:r>
              <a:rPr lang="sv-SE" dirty="0" err="1" smtClean="0"/>
              <a:t>these</a:t>
            </a:r>
            <a:r>
              <a:rPr lang="sv-SE" dirty="0" smtClean="0"/>
              <a:t> </a:t>
            </a:r>
            <a:r>
              <a:rPr lang="sv-SE" dirty="0" err="1" smtClean="0"/>
              <a:t>states</a:t>
            </a:r>
            <a:r>
              <a:rPr lang="sv-SE" dirty="0" smtClean="0"/>
              <a:t> </a:t>
            </a:r>
            <a:r>
              <a:rPr lang="sv-SE" dirty="0" err="1" smtClean="0"/>
              <a:t>decaying</a:t>
            </a:r>
            <a:r>
              <a:rPr lang="sv-SE" dirty="0" smtClean="0"/>
              <a:t> </a:t>
            </a:r>
          </a:p>
          <a:p>
            <a:r>
              <a:rPr lang="sv-SE" dirty="0" smtClean="0"/>
              <a:t>The neutron has a </a:t>
            </a:r>
            <a:r>
              <a:rPr lang="sv-SE" dirty="0" err="1" smtClean="0"/>
              <a:t>greater</a:t>
            </a:r>
            <a:r>
              <a:rPr lang="sv-SE" dirty="0" smtClean="0"/>
              <a:t> </a:t>
            </a:r>
            <a:r>
              <a:rPr lang="sv-SE" dirty="0" smtClean="0"/>
              <a:t>potential</a:t>
            </a:r>
            <a:r>
              <a:rPr lang="sv-SE" dirty="0" smtClean="0"/>
              <a:t>  for BNV </a:t>
            </a:r>
            <a:r>
              <a:rPr lang="sv-SE" dirty="0" err="1" smtClean="0"/>
              <a:t>decays</a:t>
            </a:r>
            <a:r>
              <a:rPr lang="sv-SE" dirty="0" smtClean="0"/>
              <a:t> </a:t>
            </a:r>
            <a:r>
              <a:rPr lang="sv-SE" dirty="0" err="1" smtClean="0"/>
              <a:t>than</a:t>
            </a:r>
            <a:r>
              <a:rPr lang="sv-SE" dirty="0" smtClean="0"/>
              <a:t> the proton </a:t>
            </a:r>
          </a:p>
          <a:p>
            <a:r>
              <a:rPr lang="sv-SE" dirty="0" err="1" smtClean="0"/>
              <a:t>Bound</a:t>
            </a:r>
            <a:r>
              <a:rPr lang="sv-SE" dirty="0" smtClean="0"/>
              <a:t> neutron limits </a:t>
            </a:r>
            <a:r>
              <a:rPr lang="sv-SE" dirty="0" err="1" smtClean="0"/>
              <a:t>may</a:t>
            </a:r>
            <a:r>
              <a:rPr lang="sv-SE" dirty="0" smtClean="0"/>
              <a:t> *not* be </a:t>
            </a:r>
            <a:r>
              <a:rPr lang="sv-SE" dirty="0" err="1" smtClean="0"/>
              <a:t>applicable</a:t>
            </a:r>
            <a:r>
              <a:rPr lang="sv-SE" dirty="0" smtClean="0"/>
              <a:t> </a:t>
            </a:r>
            <a:r>
              <a:rPr lang="sv-SE" dirty="0" err="1" smtClean="0"/>
              <a:t>to</a:t>
            </a:r>
            <a:r>
              <a:rPr lang="sv-SE" dirty="0" smtClean="0"/>
              <a:t> </a:t>
            </a:r>
            <a:r>
              <a:rPr lang="sv-SE" dirty="0" err="1" smtClean="0"/>
              <a:t>free</a:t>
            </a:r>
            <a:r>
              <a:rPr lang="sv-SE" dirty="0" smtClean="0"/>
              <a:t> </a:t>
            </a:r>
            <a:r>
              <a:rPr lang="sv-SE" dirty="0" smtClean="0"/>
              <a:t>neutrons for </a:t>
            </a:r>
            <a:r>
              <a:rPr lang="sv-SE" dirty="0" err="1" smtClean="0"/>
              <a:t>decays</a:t>
            </a:r>
            <a:r>
              <a:rPr lang="sv-SE" dirty="0" smtClean="0"/>
              <a:t>.</a:t>
            </a:r>
            <a:endParaRPr lang="sv-SE" dirty="0" smtClean="0"/>
          </a:p>
          <a:p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will</a:t>
            </a:r>
            <a:r>
              <a:rPr lang="sv-SE" dirty="0" smtClean="0"/>
              <a:t> </a:t>
            </a:r>
            <a:r>
              <a:rPr lang="sv-SE" dirty="0" err="1" smtClean="0"/>
              <a:t>have</a:t>
            </a:r>
            <a:r>
              <a:rPr lang="sv-SE" dirty="0" smtClean="0"/>
              <a:t> a </a:t>
            </a:r>
            <a:r>
              <a:rPr lang="sv-SE" dirty="0" err="1" smtClean="0"/>
              <a:t>detector</a:t>
            </a:r>
            <a:r>
              <a:rPr lang="sv-SE" dirty="0" smtClean="0"/>
              <a:t> </a:t>
            </a:r>
            <a:r>
              <a:rPr lang="sv-SE" dirty="0" err="1" smtClean="0"/>
              <a:t>that</a:t>
            </a:r>
            <a:r>
              <a:rPr lang="sv-SE" dirty="0" smtClean="0"/>
              <a:t> </a:t>
            </a:r>
            <a:r>
              <a:rPr lang="sv-SE" dirty="0" err="1" smtClean="0"/>
              <a:t>can</a:t>
            </a:r>
            <a:r>
              <a:rPr lang="sv-SE" dirty="0" smtClean="0"/>
              <a:t> </a:t>
            </a:r>
            <a:r>
              <a:rPr lang="sv-SE" dirty="0" err="1" smtClean="0"/>
              <a:t>measure</a:t>
            </a:r>
            <a:r>
              <a:rPr lang="sv-SE" dirty="0" smtClean="0"/>
              <a:t> </a:t>
            </a:r>
            <a:r>
              <a:rPr lang="sv-SE" dirty="0" err="1" smtClean="0"/>
              <a:t>more</a:t>
            </a:r>
            <a:r>
              <a:rPr lang="sv-SE" dirty="0" smtClean="0"/>
              <a:t> </a:t>
            </a:r>
            <a:r>
              <a:rPr lang="sv-SE" dirty="0" err="1" smtClean="0"/>
              <a:t>than</a:t>
            </a:r>
            <a:r>
              <a:rPr lang="sv-SE" dirty="0" smtClean="0"/>
              <a:t> a </a:t>
            </a:r>
            <a:r>
              <a:rPr lang="sv-SE" dirty="0" err="1" smtClean="0"/>
              <a:t>nnbar</a:t>
            </a:r>
            <a:r>
              <a:rPr lang="sv-SE" dirty="0" smtClean="0"/>
              <a:t> annihilation. </a:t>
            </a:r>
          </a:p>
          <a:p>
            <a:r>
              <a:rPr lang="sv-SE" dirty="0" err="1" smtClean="0"/>
              <a:t>Can</a:t>
            </a:r>
            <a:r>
              <a:rPr lang="sv-SE" dirty="0" smtClean="0"/>
              <a:t> </a:t>
            </a:r>
            <a:r>
              <a:rPr lang="sv-SE" dirty="0" err="1" smtClean="0"/>
              <a:t>we</a:t>
            </a:r>
            <a:r>
              <a:rPr lang="sv-SE" dirty="0" smtClean="0"/>
              <a:t> </a:t>
            </a:r>
            <a:r>
              <a:rPr lang="sv-SE" dirty="0" err="1" smtClean="0"/>
              <a:t>use</a:t>
            </a:r>
            <a:r>
              <a:rPr lang="sv-SE" dirty="0" smtClean="0"/>
              <a:t> it for </a:t>
            </a:r>
            <a:r>
              <a:rPr lang="sv-SE" dirty="0" err="1" smtClean="0"/>
              <a:t>more</a:t>
            </a:r>
            <a:r>
              <a:rPr lang="sv-SE" dirty="0" smtClean="0"/>
              <a:t> ? 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</p:txBody>
      </p:sp>
    </p:spTree>
    <p:extLst>
      <p:ext uri="{BB962C8B-B14F-4D97-AF65-F5344CB8AC3E}">
        <p14:creationId xmlns:p14="http://schemas.microsoft.com/office/powerpoint/2010/main" val="1877668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sv-SE" dirty="0" err="1" smtClean="0"/>
              <a:t>Single</a:t>
            </a:r>
            <a:r>
              <a:rPr lang="sv-SE" dirty="0" smtClean="0"/>
              <a:t> </a:t>
            </a:r>
            <a:r>
              <a:rPr lang="sv-SE" dirty="0" err="1" smtClean="0"/>
              <a:t>nucleon</a:t>
            </a:r>
            <a:r>
              <a:rPr lang="sv-SE" dirty="0" smtClean="0"/>
              <a:t> </a:t>
            </a:r>
            <a:r>
              <a:rPr lang="sv-SE" dirty="0" err="1" smtClean="0"/>
              <a:t>decay</a:t>
            </a:r>
            <a:r>
              <a:rPr lang="sv-SE" dirty="0" smtClean="0"/>
              <a:t> </a:t>
            </a:r>
            <a:r>
              <a:rPr lang="sv-SE" dirty="0" err="1" smtClean="0"/>
              <a:t>searches</a:t>
            </a:r>
            <a:endParaRPr lang="sv-SE" dirty="0"/>
          </a:p>
        </p:txBody>
      </p:sp>
      <p:pic>
        <p:nvPicPr>
          <p:cNvPr id="1026" name="Picture 2" descr="https://lh4.googleusercontent.com/WBnLMFi1OQsSiJgBrKjQ2hbAnKqk3ZtrnmLWWRRvYJUhDqNK0aLmHIf6IO0qteqdcepaq9dYHenGNdNLFHtD4pXKTVgNq4NyI2DTmwxCtHBDsg6mi2GSodhOSPqh1C88-JSrCA8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40768"/>
            <a:ext cx="4524347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296834"/>
              </p:ext>
            </p:extLst>
          </p:nvPr>
        </p:nvGraphicFramePr>
        <p:xfrm>
          <a:off x="5220072" y="1484784"/>
          <a:ext cx="26670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Equation" r:id="rId4" imgW="2666880" imgH="406080" progId="Equation.DSMT4">
                  <p:embed/>
                </p:oleObj>
              </mc:Choice>
              <mc:Fallback>
                <p:oleObj name="Equation" r:id="rId4" imgW="266688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20072" y="1484784"/>
                        <a:ext cx="26670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0" name="Picture 6" descr="https://upload.wikimedia.org/wikipedia/commons/thumb/b/bc/Proton_decay3.svg/1280px-Proton_decay3.svg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988840"/>
            <a:ext cx="3046984" cy="20471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0665309"/>
              </p:ext>
            </p:extLst>
          </p:nvPr>
        </p:nvGraphicFramePr>
        <p:xfrm>
          <a:off x="5220072" y="4437112"/>
          <a:ext cx="3762332" cy="11653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Equation" r:id="rId7" imgW="2869920" imgH="888840" progId="Equation.DSMT4">
                  <p:embed/>
                </p:oleObj>
              </mc:Choice>
              <mc:Fallback>
                <p:oleObj name="Equation" r:id="rId7" imgW="2869920" imgH="888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20072" y="4437112"/>
                        <a:ext cx="3762332" cy="11653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87720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165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v-SE" dirty="0" err="1" smtClean="0"/>
              <a:t>Can</a:t>
            </a:r>
            <a:r>
              <a:rPr lang="sv-SE" dirty="0" smtClean="0"/>
              <a:t> an </a:t>
            </a:r>
            <a:r>
              <a:rPr lang="sv-SE" dirty="0" err="1" smtClean="0"/>
              <a:t>exotic</a:t>
            </a:r>
            <a:r>
              <a:rPr lang="sv-SE" dirty="0" smtClean="0"/>
              <a:t> neutron </a:t>
            </a:r>
            <a:r>
              <a:rPr lang="sv-SE" dirty="0" err="1" smtClean="0"/>
              <a:t>decay</a:t>
            </a:r>
            <a:r>
              <a:rPr lang="sv-SE" dirty="0" smtClean="0"/>
              <a:t> be </a:t>
            </a:r>
            <a:r>
              <a:rPr lang="sv-SE" dirty="0" err="1" smtClean="0"/>
              <a:t>suppressed</a:t>
            </a:r>
            <a:r>
              <a:rPr lang="sv-SE" dirty="0" smtClean="0"/>
              <a:t> for </a:t>
            </a:r>
            <a:r>
              <a:rPr lang="sv-SE" dirty="0" err="1" smtClean="0"/>
              <a:t>bound</a:t>
            </a:r>
            <a:r>
              <a:rPr lang="sv-SE" dirty="0" smtClean="0"/>
              <a:t> neutrons ?</a:t>
            </a:r>
            <a:endParaRPr lang="sv-SE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317047"/>
              </p:ext>
            </p:extLst>
          </p:nvPr>
        </p:nvGraphicFramePr>
        <p:xfrm>
          <a:off x="288925" y="1493838"/>
          <a:ext cx="7991475" cy="5167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8" name="Equation" r:id="rId3" imgW="5244840" imgH="3390840" progId="Equation.DSMT4">
                  <p:embed/>
                </p:oleObj>
              </mc:Choice>
              <mc:Fallback>
                <p:oleObj name="Equation" r:id="rId3" imgW="5244840" imgH="33908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8925" y="1493838"/>
                        <a:ext cx="7991475" cy="51673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/>
          <p:nvPr/>
        </p:nvSpPr>
        <p:spPr>
          <a:xfrm>
            <a:off x="251520" y="3212976"/>
            <a:ext cx="7992888" cy="3168352"/>
          </a:xfrm>
          <a:prstGeom prst="rect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63942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-323529" y="-171450"/>
            <a:ext cx="9144001" cy="1143000"/>
          </a:xfrm>
        </p:spPr>
        <p:txBody>
          <a:bodyPr/>
          <a:lstStyle/>
          <a:p>
            <a:r>
              <a:rPr lang="sv-SE" altLang="sv-SE" sz="3200" dirty="0" smtClean="0"/>
              <a:t>Neutron </a:t>
            </a:r>
            <a:r>
              <a:rPr lang="sv-SE" altLang="sv-SE" sz="3200" dirty="0" err="1" smtClean="0"/>
              <a:t>lifetime</a:t>
            </a:r>
            <a:r>
              <a:rPr lang="sv-SE" altLang="sv-SE" sz="3200" dirty="0" smtClean="0"/>
              <a:t> and </a:t>
            </a:r>
            <a:r>
              <a:rPr lang="sv-SE" altLang="sv-SE" sz="3200" dirty="0" err="1" smtClean="0"/>
              <a:t>decays</a:t>
            </a:r>
            <a:endParaRPr lang="sv-SE" altLang="sv-SE" sz="3200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6792" y="620688"/>
            <a:ext cx="8001000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259632" y="4581128"/>
            <a:ext cx="699313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A non-neutron </a:t>
            </a:r>
            <a:r>
              <a:rPr lang="sv-SE" dirty="0" err="1" smtClean="0"/>
              <a:t>physicist’s</a:t>
            </a:r>
            <a:r>
              <a:rPr lang="sv-SE" dirty="0" smtClean="0"/>
              <a:t> </a:t>
            </a:r>
            <a:r>
              <a:rPr lang="sv-SE" dirty="0" err="1" smtClean="0"/>
              <a:t>perspective</a:t>
            </a:r>
            <a:r>
              <a:rPr lang="sv-SE" dirty="0" smtClean="0"/>
              <a:t>. </a:t>
            </a:r>
          </a:p>
          <a:p>
            <a:r>
              <a:rPr lang="sv-SE" dirty="0" smtClean="0"/>
              <a:t>Precision on neutron </a:t>
            </a:r>
            <a:r>
              <a:rPr lang="sv-SE" dirty="0" err="1" smtClean="0"/>
              <a:t>lifetime</a:t>
            </a:r>
            <a:r>
              <a:rPr lang="sv-SE" dirty="0" smtClean="0"/>
              <a:t> ~0.1% is </a:t>
            </a:r>
            <a:r>
              <a:rPr lang="sv-SE" dirty="0" err="1" smtClean="0"/>
              <a:t>fairly</a:t>
            </a:r>
            <a:r>
              <a:rPr lang="sv-SE" dirty="0" smtClean="0"/>
              <a:t> </a:t>
            </a:r>
            <a:r>
              <a:rPr lang="sv-SE" dirty="0" err="1" smtClean="0"/>
              <a:t>low</a:t>
            </a:r>
            <a:r>
              <a:rPr lang="sv-SE" dirty="0"/>
              <a:t> </a:t>
            </a:r>
            <a:r>
              <a:rPr lang="sv-SE" dirty="0" smtClean="0"/>
              <a:t>and not </a:t>
            </a:r>
            <a:r>
              <a:rPr lang="sv-SE" dirty="0" err="1" smtClean="0"/>
              <a:t>well</a:t>
            </a:r>
            <a:r>
              <a:rPr lang="sv-SE" dirty="0" smtClean="0"/>
              <a:t> </a:t>
            </a:r>
            <a:r>
              <a:rPr lang="sv-SE" dirty="0" err="1" smtClean="0"/>
              <a:t>understood</a:t>
            </a:r>
            <a:endParaRPr lang="sv-SE" dirty="0" smtClean="0"/>
          </a:p>
          <a:p>
            <a:r>
              <a:rPr lang="sv-SE" dirty="0" smtClean="0"/>
              <a:t>(Or </a:t>
            </a:r>
            <a:r>
              <a:rPr lang="sv-SE" dirty="0" err="1" smtClean="0"/>
              <a:t>there</a:t>
            </a:r>
            <a:r>
              <a:rPr lang="sv-SE" dirty="0" smtClean="0"/>
              <a:t> is </a:t>
            </a:r>
            <a:r>
              <a:rPr lang="sv-SE" dirty="0" err="1" smtClean="0"/>
              <a:t>mirror</a:t>
            </a:r>
            <a:r>
              <a:rPr lang="sv-SE" dirty="0" smtClean="0"/>
              <a:t> </a:t>
            </a:r>
            <a:r>
              <a:rPr lang="sv-SE" dirty="0" err="1" smtClean="0"/>
              <a:t>matter</a:t>
            </a:r>
            <a:r>
              <a:rPr lang="sv-SE" dirty="0" smtClean="0"/>
              <a:t> or </a:t>
            </a:r>
            <a:r>
              <a:rPr lang="sv-SE" dirty="0" err="1" smtClean="0"/>
              <a:t>some</a:t>
            </a:r>
            <a:r>
              <a:rPr lang="sv-SE" dirty="0" smtClean="0"/>
              <a:t> </a:t>
            </a:r>
            <a:r>
              <a:rPr lang="sv-SE" dirty="0" err="1" smtClean="0"/>
              <a:t>other</a:t>
            </a:r>
            <a:r>
              <a:rPr lang="sv-SE" dirty="0" smtClean="0"/>
              <a:t> </a:t>
            </a:r>
            <a:r>
              <a:rPr lang="sv-SE" dirty="0" err="1" smtClean="0"/>
              <a:t>exotic</a:t>
            </a:r>
            <a:r>
              <a:rPr lang="sv-SE" dirty="0" smtClean="0"/>
              <a:t> </a:t>
            </a:r>
            <a:r>
              <a:rPr lang="sv-SE" dirty="0" err="1" smtClean="0"/>
              <a:t>physics</a:t>
            </a:r>
            <a:r>
              <a:rPr lang="sv-SE" dirty="0" smtClean="0"/>
              <a:t>) </a:t>
            </a:r>
          </a:p>
          <a:p>
            <a:r>
              <a:rPr lang="sv-SE" dirty="0" smtClean="0"/>
              <a:t> </a:t>
            </a:r>
          </a:p>
          <a:p>
            <a:r>
              <a:rPr lang="sv-SE" dirty="0" smtClean="0"/>
              <a:t>Cf </a:t>
            </a:r>
            <a:r>
              <a:rPr lang="sv-SE" dirty="0" err="1" smtClean="0"/>
              <a:t>muon</a:t>
            </a:r>
            <a:r>
              <a:rPr lang="sv-SE" dirty="0" smtClean="0"/>
              <a:t> </a:t>
            </a:r>
            <a:r>
              <a:rPr lang="sv-SE" dirty="0" err="1" smtClean="0"/>
              <a:t>lifetime</a:t>
            </a:r>
            <a:r>
              <a:rPr lang="sv-SE" dirty="0" smtClean="0"/>
              <a:t> resolution:  0.001%  </a:t>
            </a:r>
          </a:p>
        </p:txBody>
      </p:sp>
      <p:sp>
        <p:nvSpPr>
          <p:cNvPr id="3" name="Rectangle 2"/>
          <p:cNvSpPr/>
          <p:nvPr/>
        </p:nvSpPr>
        <p:spPr>
          <a:xfrm>
            <a:off x="-1700808" y="1124744"/>
            <a:ext cx="3672408" cy="8640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255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err="1" smtClean="0"/>
              <a:t>Are</a:t>
            </a:r>
            <a:r>
              <a:rPr lang="sv-SE" dirty="0" smtClean="0"/>
              <a:t> </a:t>
            </a:r>
            <a:r>
              <a:rPr lang="sv-SE" dirty="0" err="1" smtClean="0"/>
              <a:t>there</a:t>
            </a:r>
            <a:r>
              <a:rPr lang="sv-SE" dirty="0" smtClean="0"/>
              <a:t> </a:t>
            </a:r>
            <a:r>
              <a:rPr lang="sv-SE" dirty="0" err="1" smtClean="0"/>
              <a:t>theories</a:t>
            </a:r>
            <a:r>
              <a:rPr lang="sv-SE" dirty="0" smtClean="0"/>
              <a:t> </a:t>
            </a:r>
            <a:r>
              <a:rPr lang="sv-SE" dirty="0" err="1" smtClean="0"/>
              <a:t>predicing</a:t>
            </a:r>
            <a:r>
              <a:rPr lang="sv-SE" dirty="0" smtClean="0"/>
              <a:t> </a:t>
            </a:r>
            <a:r>
              <a:rPr lang="sv-SE" dirty="0" err="1" smtClean="0"/>
              <a:t>exotic</a:t>
            </a:r>
            <a:r>
              <a:rPr lang="sv-SE" dirty="0" smtClean="0"/>
              <a:t> neutron </a:t>
            </a:r>
            <a:r>
              <a:rPr lang="sv-SE" dirty="0" err="1" smtClean="0"/>
              <a:t>decays</a:t>
            </a:r>
            <a:r>
              <a:rPr lang="sv-SE" dirty="0" smtClean="0"/>
              <a:t> at </a:t>
            </a:r>
            <a:r>
              <a:rPr lang="sv-SE" dirty="0" err="1" smtClean="0"/>
              <a:t>low</a:t>
            </a:r>
            <a:r>
              <a:rPr lang="sv-SE" dirty="0" smtClean="0"/>
              <a:t> </a:t>
            </a:r>
            <a:r>
              <a:rPr lang="sv-SE" dirty="0" err="1" smtClean="0"/>
              <a:t>scales</a:t>
            </a:r>
            <a:r>
              <a:rPr lang="sv-SE" dirty="0" smtClean="0"/>
              <a:t> ?</a:t>
            </a:r>
            <a:endParaRPr lang="sv-S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endParaRPr lang="sv-SE" dirty="0" smtClean="0"/>
              </a:p>
              <a:p>
                <a:r>
                  <a:rPr lang="sv-SE" dirty="0" smtClean="0"/>
                  <a:t>Dark </a:t>
                </a:r>
                <a:r>
                  <a:rPr lang="sv-SE" dirty="0" err="1" smtClean="0"/>
                  <a:t>matter</a:t>
                </a:r>
                <a:r>
                  <a:rPr lang="sv-SE" dirty="0" smtClean="0"/>
                  <a:t> (</a:t>
                </a:r>
                <a:r>
                  <a:rPr lang="sv-SE" dirty="0" err="1" smtClean="0"/>
                  <a:t>though</a:t>
                </a:r>
                <a:r>
                  <a:rPr lang="sv-SE" dirty="0" smtClean="0"/>
                  <a:t> </a:t>
                </a:r>
                <a:r>
                  <a:rPr lang="sv-SE" dirty="0" smtClean="0"/>
                  <a:t>~100 </a:t>
                </a:r>
                <a:r>
                  <a:rPr lang="sv-SE" dirty="0" err="1" smtClean="0"/>
                  <a:t>keV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detectable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energies</a:t>
                </a:r>
                <a:r>
                  <a:rPr lang="sv-SE" dirty="0" smtClean="0"/>
                  <a:t>) </a:t>
                </a:r>
                <a14:m>
                  <m:oMath xmlns:m="http://schemas.openxmlformats.org/officeDocument/2006/math">
                    <m:r>
                      <a:rPr lang="sv-SE" b="0" i="1" smtClean="0">
                        <a:latin typeface="Cambria Math"/>
                      </a:rPr>
                      <m:t>𝑛</m:t>
                    </m:r>
                    <m:r>
                      <a:rPr lang="sv-SE" b="0" i="1" smtClean="0">
                        <a:latin typeface="Cambria Math"/>
                        <a:ea typeface="Cambria Math"/>
                      </a:rPr>
                      <m:t>→</m:t>
                    </m:r>
                    <m:r>
                      <a:rPr lang="sv-SE" b="0" i="1" smtClean="0">
                        <a:latin typeface="Cambria Math"/>
                        <a:ea typeface="Cambria Math"/>
                      </a:rPr>
                      <m:t>𝜒</m:t>
                    </m:r>
                    <m:r>
                      <a:rPr lang="sv-SE" b="0" i="1" smtClean="0"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sv-SE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sv-SE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sv-SE" b="0" i="1" smtClean="0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  <m:r>
                      <a:rPr lang="sv-SE" b="0" i="1" smtClean="0"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sv-SE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sv-SE" b="0" i="1" smtClean="0">
                            <a:latin typeface="Cambria Math"/>
                            <a:ea typeface="Cambria Math"/>
                          </a:rPr>
                          <m:t>𝑒</m:t>
                        </m:r>
                      </m:e>
                      <m:sup>
                        <m:r>
                          <a:rPr lang="sv-SE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</m:sup>
                    </m:sSup>
                  </m:oMath>
                </a14:m>
                <a:endParaRPr lang="sv-SE" dirty="0" smtClean="0"/>
              </a:p>
              <a:p>
                <a:r>
                  <a:rPr lang="sv-SE" dirty="0" err="1" smtClean="0"/>
                  <a:t>Otherwise</a:t>
                </a:r>
                <a:r>
                  <a:rPr lang="sv-SE" dirty="0" smtClean="0"/>
                  <a:t> </a:t>
                </a:r>
                <a:r>
                  <a:rPr lang="sv-SE" dirty="0" smtClean="0"/>
                  <a:t>no, </a:t>
                </a:r>
                <a:r>
                  <a:rPr lang="sv-SE" dirty="0" err="1" smtClean="0"/>
                  <a:t>but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why</a:t>
                </a:r>
                <a:r>
                  <a:rPr lang="sv-SE" dirty="0" smtClean="0"/>
                  <a:t> is </a:t>
                </a:r>
                <a:r>
                  <a:rPr lang="sv-SE" dirty="0" err="1" smtClean="0"/>
                  <a:t>that</a:t>
                </a:r>
                <a:r>
                  <a:rPr lang="sv-SE" dirty="0" smtClean="0"/>
                  <a:t> a problem ?</a:t>
                </a:r>
              </a:p>
              <a:p>
                <a:r>
                  <a:rPr lang="sv-SE" dirty="0" err="1" smtClean="0"/>
                  <a:t>Every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single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theory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which</a:t>
                </a:r>
                <a:r>
                  <a:rPr lang="sv-SE" dirty="0" smtClean="0"/>
                  <a:t> has </a:t>
                </a:r>
                <a:r>
                  <a:rPr lang="sv-SE" dirty="0" err="1" smtClean="0"/>
                  <a:t>been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put</a:t>
                </a:r>
                <a:r>
                  <a:rPr lang="sv-SE" dirty="0" smtClean="0"/>
                  <a:t> forward in the </a:t>
                </a:r>
                <a:r>
                  <a:rPr lang="sv-SE" dirty="0" err="1" smtClean="0"/>
                  <a:t>past</a:t>
                </a:r>
                <a:r>
                  <a:rPr lang="sv-SE" dirty="0" smtClean="0"/>
                  <a:t> 50 </a:t>
                </a:r>
                <a:r>
                  <a:rPr lang="sv-SE" dirty="0" err="1" smtClean="0"/>
                  <a:t>years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to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extend</a:t>
                </a:r>
                <a:r>
                  <a:rPr lang="sv-SE" dirty="0" smtClean="0"/>
                  <a:t> the SM has not </a:t>
                </a:r>
                <a:r>
                  <a:rPr lang="sv-SE" dirty="0" err="1" smtClean="0"/>
                  <a:t>worked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out</a:t>
                </a:r>
                <a:r>
                  <a:rPr lang="sv-SE" dirty="0" smtClean="0"/>
                  <a:t> (</a:t>
                </a:r>
                <a:r>
                  <a:rPr lang="sv-SE" dirty="0" err="1" smtClean="0"/>
                  <a:t>GUTs</a:t>
                </a:r>
                <a:r>
                  <a:rPr lang="sv-SE" dirty="0" smtClean="0"/>
                  <a:t>, SUSY, </a:t>
                </a:r>
                <a:r>
                  <a:rPr lang="sv-SE" dirty="0" err="1" smtClean="0"/>
                  <a:t>axions</a:t>
                </a:r>
                <a:r>
                  <a:rPr lang="sv-SE" dirty="0" smtClean="0"/>
                  <a:t>, </a:t>
                </a:r>
                <a:r>
                  <a:rPr lang="sv-SE" dirty="0" err="1" smtClean="0"/>
                  <a:t>WIMPs</a:t>
                </a:r>
                <a:r>
                  <a:rPr lang="sv-SE" dirty="0" smtClean="0"/>
                  <a:t>…).  </a:t>
                </a:r>
              </a:p>
              <a:p>
                <a:r>
                  <a:rPr lang="sv-SE" dirty="0" err="1" smtClean="0"/>
                  <a:t>Maybe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they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will</a:t>
                </a:r>
                <a:r>
                  <a:rPr lang="sv-SE" dirty="0" smtClean="0"/>
                  <a:t> still </a:t>
                </a:r>
                <a:r>
                  <a:rPr lang="sv-SE" dirty="0" err="1" smtClean="0"/>
                  <a:t>work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out</a:t>
                </a:r>
                <a:r>
                  <a:rPr lang="sv-SE" dirty="0" smtClean="0"/>
                  <a:t>. </a:t>
                </a:r>
              </a:p>
              <a:p>
                <a:r>
                  <a:rPr lang="sv-SE" dirty="0" err="1" smtClean="0"/>
                  <a:t>History</a:t>
                </a:r>
                <a:r>
                  <a:rPr lang="sv-SE" dirty="0" smtClean="0"/>
                  <a:t> shows </a:t>
                </a:r>
                <a:r>
                  <a:rPr lang="sv-SE" dirty="0" err="1" smtClean="0"/>
                  <a:t>there</a:t>
                </a:r>
                <a:r>
                  <a:rPr lang="sv-SE" dirty="0" smtClean="0"/>
                  <a:t> is a </a:t>
                </a:r>
                <a:r>
                  <a:rPr lang="sv-SE" dirty="0" err="1" smtClean="0"/>
                  <a:t>need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to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follow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theories</a:t>
                </a:r>
                <a:r>
                  <a:rPr lang="sv-SE" dirty="0" smtClean="0"/>
                  <a:t> and </a:t>
                </a:r>
                <a:r>
                  <a:rPr lang="sv-SE" dirty="0" err="1" smtClean="0"/>
                  <a:t>also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to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take</a:t>
                </a:r>
                <a:r>
                  <a:rPr lang="sv-SE" dirty="0" smtClean="0"/>
                  <a:t> a </a:t>
                </a:r>
                <a:r>
                  <a:rPr lang="sv-SE" dirty="0" err="1" smtClean="0"/>
                  <a:t>blue-skies</a:t>
                </a:r>
                <a:r>
                  <a:rPr lang="sv-SE" dirty="0" smtClean="0"/>
                  <a:t> look for processes just </a:t>
                </a:r>
                <a:r>
                  <a:rPr lang="sv-SE" dirty="0" err="1" smtClean="0"/>
                  <a:t>because</a:t>
                </a:r>
                <a:r>
                  <a:rPr lang="sv-SE" dirty="0" smtClean="0"/>
                  <a:t> the </a:t>
                </a:r>
                <a:r>
                  <a:rPr lang="sv-SE" dirty="0" err="1" smtClean="0"/>
                  <a:t>opportunity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arises</a:t>
                </a:r>
                <a:r>
                  <a:rPr lang="sv-SE" dirty="0"/>
                  <a:t>.</a:t>
                </a:r>
                <a:r>
                  <a:rPr lang="sv-SE" dirty="0" smtClean="0"/>
                  <a:t>  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185" r="-111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178185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Searches</a:t>
            </a:r>
            <a:r>
              <a:rPr lang="sv-SE" dirty="0" smtClean="0"/>
              <a:t> </a:t>
            </a:r>
            <a:r>
              <a:rPr lang="sv-SE" dirty="0" err="1" smtClean="0"/>
              <a:t>with</a:t>
            </a:r>
            <a:r>
              <a:rPr lang="sv-SE" dirty="0" smtClean="0"/>
              <a:t> </a:t>
            </a:r>
            <a:r>
              <a:rPr lang="sv-SE" dirty="0" err="1" smtClean="0"/>
              <a:t>free</a:t>
            </a:r>
            <a:r>
              <a:rPr lang="sv-SE" dirty="0" smtClean="0"/>
              <a:t> neutrons</a:t>
            </a:r>
            <a:endParaRPr lang="sv-S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12776"/>
            <a:ext cx="6867525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043608" y="4581128"/>
                <a:ext cx="3677097" cy="9233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sv-SE" dirty="0" smtClean="0"/>
                  <a:t>+ dark </a:t>
                </a:r>
                <a:r>
                  <a:rPr lang="sv-SE" dirty="0" err="1" smtClean="0"/>
                  <a:t>matter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decays</a:t>
                </a:r>
                <a:r>
                  <a:rPr lang="sv-SE" dirty="0" smtClean="0"/>
                  <a:t> </a:t>
                </a:r>
              </a:p>
              <a:p>
                <a:endParaRPr lang="sv-SE" dirty="0"/>
              </a:p>
              <a:p>
                <a:r>
                  <a:rPr lang="sv-SE" dirty="0" err="1" smtClean="0"/>
                  <a:t>Branching</a:t>
                </a:r>
                <a:r>
                  <a:rPr lang="sv-SE" dirty="0" smtClean="0"/>
                  <a:t> </a:t>
                </a:r>
                <a:r>
                  <a:rPr lang="sv-SE" dirty="0" err="1" smtClean="0"/>
                  <a:t>ratios</a:t>
                </a:r>
                <a:r>
                  <a:rPr lang="sv-SE" dirty="0" smtClean="0"/>
                  <a:t> limits: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sv-SE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v-SE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sv-SE" b="0" i="1" smtClean="0">
                            <a:latin typeface="Cambria Math"/>
                          </a:rPr>
                          <m:t>−3</m:t>
                        </m:r>
                      </m:sup>
                    </m:sSup>
                    <m:r>
                      <a:rPr lang="sv-SE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sv-SE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sv-SE" b="0" i="1" smtClean="0">
                            <a:latin typeface="Cambria Math"/>
                          </a:rPr>
                          <m:t>10</m:t>
                        </m:r>
                      </m:e>
                      <m:sup>
                        <m:r>
                          <a:rPr lang="sv-SE" b="0" i="1" smtClean="0">
                            <a:latin typeface="Cambria Math"/>
                          </a:rPr>
                          <m:t>−2</m:t>
                        </m:r>
                      </m:sup>
                    </m:sSup>
                  </m:oMath>
                </a14:m>
                <a:endParaRPr lang="sv-SE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608" y="4581128"/>
                <a:ext cx="3677097" cy="923330"/>
              </a:xfrm>
              <a:prstGeom prst="rect">
                <a:avLst/>
              </a:prstGeom>
              <a:blipFill rotWithShape="1">
                <a:blip r:embed="rId3"/>
                <a:stretch>
                  <a:fillRect l="-1327" t="-3289" b="-9211"/>
                </a:stretch>
              </a:blipFill>
            </p:spPr>
            <p:txBody>
              <a:bodyPr/>
              <a:lstStyle/>
              <a:p>
                <a:r>
                  <a:rPr lang="sv-S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3300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Back </a:t>
            </a:r>
            <a:r>
              <a:rPr lang="sv-SE" dirty="0" err="1" smtClean="0"/>
              <a:t>of</a:t>
            </a:r>
            <a:r>
              <a:rPr lang="sv-SE" dirty="0" smtClean="0"/>
              <a:t> </a:t>
            </a:r>
            <a:r>
              <a:rPr lang="sv-SE" dirty="0" err="1" smtClean="0"/>
              <a:t>envelope</a:t>
            </a:r>
            <a:endParaRPr lang="sv-SE" dirty="0"/>
          </a:p>
        </p:txBody>
      </p:sp>
      <p:sp>
        <p:nvSpPr>
          <p:cNvPr id="4" name="Rectangle 3"/>
          <p:cNvSpPr/>
          <p:nvPr/>
        </p:nvSpPr>
        <p:spPr>
          <a:xfrm>
            <a:off x="1691680" y="2060848"/>
            <a:ext cx="3888432" cy="360040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5" name="Rectangle 4"/>
          <p:cNvSpPr/>
          <p:nvPr/>
        </p:nvSpPr>
        <p:spPr>
          <a:xfrm>
            <a:off x="4860032" y="1340768"/>
            <a:ext cx="720080" cy="648072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Rectangle 5"/>
          <p:cNvSpPr/>
          <p:nvPr/>
        </p:nvSpPr>
        <p:spPr>
          <a:xfrm>
            <a:off x="4860032" y="2492896"/>
            <a:ext cx="720080" cy="648072"/>
          </a:xfrm>
          <a:prstGeom prst="rect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TextBox 6"/>
          <p:cNvSpPr txBox="1"/>
          <p:nvPr/>
        </p:nvSpPr>
        <p:spPr>
          <a:xfrm>
            <a:off x="251520" y="2051556"/>
            <a:ext cx="9516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HIBEAM</a:t>
            </a:r>
            <a:endParaRPr lang="sv-SE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619672" y="3356992"/>
            <a:ext cx="39604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275856" y="3356992"/>
            <a:ext cx="6030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50m</a:t>
            </a:r>
            <a:endParaRPr lang="sv-SE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848554"/>
              </p:ext>
            </p:extLst>
          </p:nvPr>
        </p:nvGraphicFramePr>
        <p:xfrm>
          <a:off x="4514850" y="3340100"/>
          <a:ext cx="114300" cy="17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Equation" r:id="rId3" imgW="114120" imgH="177480" progId="Equation.DSMT4">
                  <p:embed/>
                </p:oleObj>
              </mc:Choice>
              <mc:Fallback>
                <p:oleObj name="Equation" r:id="rId3" imgW="1141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14850" y="3340100"/>
                        <a:ext cx="114300" cy="177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081198"/>
              </p:ext>
            </p:extLst>
          </p:nvPr>
        </p:nvGraphicFramePr>
        <p:xfrm>
          <a:off x="746125" y="3955876"/>
          <a:ext cx="5888038" cy="285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Equation" r:id="rId5" imgW="3873240" imgH="1879560" progId="Equation.DSMT4">
                  <p:embed/>
                </p:oleObj>
              </mc:Choice>
              <mc:Fallback>
                <p:oleObj name="Equation" r:id="rId5" imgW="3873240" imgH="18795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46125" y="3955876"/>
                        <a:ext cx="5888038" cy="2857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Straight Arrow Connector 13"/>
          <p:cNvCxnSpPr/>
          <p:nvPr/>
        </p:nvCxnSpPr>
        <p:spPr>
          <a:xfrm>
            <a:off x="4860032" y="3573016"/>
            <a:ext cx="288032" cy="0"/>
          </a:xfrm>
          <a:prstGeom prst="straightConnector1">
            <a:avLst/>
          </a:prstGeom>
          <a:ln>
            <a:headEnd type="triangle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4427984" y="3707740"/>
            <a:ext cx="1668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Sensitive region</a:t>
            </a:r>
            <a:endParaRPr lang="sv-SE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6804248" y="1916832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6732240" y="3429000"/>
            <a:ext cx="1719808" cy="83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Freeform 24"/>
          <p:cNvSpPr/>
          <p:nvPr/>
        </p:nvSpPr>
        <p:spPr>
          <a:xfrm>
            <a:off x="6920345" y="2304576"/>
            <a:ext cx="966355" cy="1155597"/>
          </a:xfrm>
          <a:custGeom>
            <a:avLst/>
            <a:gdLst>
              <a:gd name="connsiteX0" fmla="*/ 0 w 966355"/>
              <a:gd name="connsiteY0" fmla="*/ 1155597 h 1155597"/>
              <a:gd name="connsiteX1" fmla="*/ 10391 w 966355"/>
              <a:gd name="connsiteY1" fmla="*/ 1072469 h 1155597"/>
              <a:gd name="connsiteX2" fmla="*/ 20782 w 966355"/>
              <a:gd name="connsiteY2" fmla="*/ 1041297 h 1155597"/>
              <a:gd name="connsiteX3" fmla="*/ 51955 w 966355"/>
              <a:gd name="connsiteY3" fmla="*/ 937388 h 1155597"/>
              <a:gd name="connsiteX4" fmla="*/ 93519 w 966355"/>
              <a:gd name="connsiteY4" fmla="*/ 875042 h 1155597"/>
              <a:gd name="connsiteX5" fmla="*/ 135082 w 966355"/>
              <a:gd name="connsiteY5" fmla="*/ 812697 h 1155597"/>
              <a:gd name="connsiteX6" fmla="*/ 176646 w 966355"/>
              <a:gd name="connsiteY6" fmla="*/ 760742 h 1155597"/>
              <a:gd name="connsiteX7" fmla="*/ 197428 w 966355"/>
              <a:gd name="connsiteY7" fmla="*/ 729569 h 1155597"/>
              <a:gd name="connsiteX8" fmla="*/ 228600 w 966355"/>
              <a:gd name="connsiteY8" fmla="*/ 698397 h 1155597"/>
              <a:gd name="connsiteX9" fmla="*/ 238991 w 966355"/>
              <a:gd name="connsiteY9" fmla="*/ 667224 h 1155597"/>
              <a:gd name="connsiteX10" fmla="*/ 238991 w 966355"/>
              <a:gd name="connsiteY10" fmla="*/ 324324 h 1155597"/>
              <a:gd name="connsiteX11" fmla="*/ 228600 w 966355"/>
              <a:gd name="connsiteY11" fmla="*/ 293151 h 1155597"/>
              <a:gd name="connsiteX12" fmla="*/ 218210 w 966355"/>
              <a:gd name="connsiteY12" fmla="*/ 251588 h 1155597"/>
              <a:gd name="connsiteX13" fmla="*/ 228600 w 966355"/>
              <a:gd name="connsiteY13" fmla="*/ 2206 h 1155597"/>
              <a:gd name="connsiteX14" fmla="*/ 238991 w 966355"/>
              <a:gd name="connsiteY14" fmla="*/ 33379 h 1155597"/>
              <a:gd name="connsiteX15" fmla="*/ 270164 w 966355"/>
              <a:gd name="connsiteY15" fmla="*/ 74942 h 1155597"/>
              <a:gd name="connsiteX16" fmla="*/ 280555 w 966355"/>
              <a:gd name="connsiteY16" fmla="*/ 106115 h 1155597"/>
              <a:gd name="connsiteX17" fmla="*/ 301337 w 966355"/>
              <a:gd name="connsiteY17" fmla="*/ 137288 h 1155597"/>
              <a:gd name="connsiteX18" fmla="*/ 311728 w 966355"/>
              <a:gd name="connsiteY18" fmla="*/ 178851 h 1155597"/>
              <a:gd name="connsiteX19" fmla="*/ 332510 w 966355"/>
              <a:gd name="connsiteY19" fmla="*/ 241197 h 1155597"/>
              <a:gd name="connsiteX20" fmla="*/ 342900 w 966355"/>
              <a:gd name="connsiteY20" fmla="*/ 272369 h 1155597"/>
              <a:gd name="connsiteX21" fmla="*/ 353291 w 966355"/>
              <a:gd name="connsiteY21" fmla="*/ 303542 h 1155597"/>
              <a:gd name="connsiteX22" fmla="*/ 363682 w 966355"/>
              <a:gd name="connsiteY22" fmla="*/ 365888 h 1155597"/>
              <a:gd name="connsiteX23" fmla="*/ 374073 w 966355"/>
              <a:gd name="connsiteY23" fmla="*/ 397060 h 1155597"/>
              <a:gd name="connsiteX24" fmla="*/ 384464 w 966355"/>
              <a:gd name="connsiteY24" fmla="*/ 438624 h 1155597"/>
              <a:gd name="connsiteX25" fmla="*/ 415637 w 966355"/>
              <a:gd name="connsiteY25" fmla="*/ 584097 h 1155597"/>
              <a:gd name="connsiteX26" fmla="*/ 426028 w 966355"/>
              <a:gd name="connsiteY26" fmla="*/ 729569 h 1155597"/>
              <a:gd name="connsiteX27" fmla="*/ 488373 w 966355"/>
              <a:gd name="connsiteY27" fmla="*/ 739960 h 1155597"/>
              <a:gd name="connsiteX28" fmla="*/ 550719 w 966355"/>
              <a:gd name="connsiteY28" fmla="*/ 760742 h 1155597"/>
              <a:gd name="connsiteX29" fmla="*/ 581891 w 966355"/>
              <a:gd name="connsiteY29" fmla="*/ 771133 h 1155597"/>
              <a:gd name="connsiteX30" fmla="*/ 644237 w 966355"/>
              <a:gd name="connsiteY30" fmla="*/ 812697 h 1155597"/>
              <a:gd name="connsiteX31" fmla="*/ 696191 w 966355"/>
              <a:gd name="connsiteY31" fmla="*/ 864651 h 1155597"/>
              <a:gd name="connsiteX32" fmla="*/ 748146 w 966355"/>
              <a:gd name="connsiteY32" fmla="*/ 906215 h 1155597"/>
              <a:gd name="connsiteX33" fmla="*/ 800100 w 966355"/>
              <a:gd name="connsiteY33" fmla="*/ 958169 h 1155597"/>
              <a:gd name="connsiteX34" fmla="*/ 852055 w 966355"/>
              <a:gd name="connsiteY34" fmla="*/ 1010124 h 1155597"/>
              <a:gd name="connsiteX35" fmla="*/ 872837 w 966355"/>
              <a:gd name="connsiteY35" fmla="*/ 1041297 h 1155597"/>
              <a:gd name="connsiteX36" fmla="*/ 935182 w 966355"/>
              <a:gd name="connsiteY36" fmla="*/ 1082860 h 1155597"/>
              <a:gd name="connsiteX37" fmla="*/ 966355 w 966355"/>
              <a:gd name="connsiteY37" fmla="*/ 1114033 h 1155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966355" h="1155597">
                <a:moveTo>
                  <a:pt x="0" y="1155597"/>
                </a:moveTo>
                <a:cubicBezTo>
                  <a:pt x="3464" y="1127888"/>
                  <a:pt x="5396" y="1099944"/>
                  <a:pt x="10391" y="1072469"/>
                </a:cubicBezTo>
                <a:cubicBezTo>
                  <a:pt x="12350" y="1061693"/>
                  <a:pt x="17773" y="1051828"/>
                  <a:pt x="20782" y="1041297"/>
                </a:cubicBezTo>
                <a:cubicBezTo>
                  <a:pt x="52191" y="931366"/>
                  <a:pt x="2566" y="1085552"/>
                  <a:pt x="51955" y="937388"/>
                </a:cubicBezTo>
                <a:cubicBezTo>
                  <a:pt x="59853" y="913693"/>
                  <a:pt x="85621" y="898737"/>
                  <a:pt x="93519" y="875042"/>
                </a:cubicBezTo>
                <a:cubicBezTo>
                  <a:pt x="108557" y="829928"/>
                  <a:pt x="96165" y="851614"/>
                  <a:pt x="135082" y="812697"/>
                </a:cubicBezTo>
                <a:cubicBezTo>
                  <a:pt x="155311" y="752010"/>
                  <a:pt x="129645" y="807743"/>
                  <a:pt x="176646" y="760742"/>
                </a:cubicBezTo>
                <a:cubicBezTo>
                  <a:pt x="185477" y="751911"/>
                  <a:pt x="189433" y="739163"/>
                  <a:pt x="197428" y="729569"/>
                </a:cubicBezTo>
                <a:cubicBezTo>
                  <a:pt x="206835" y="718280"/>
                  <a:pt x="218209" y="708788"/>
                  <a:pt x="228600" y="698397"/>
                </a:cubicBezTo>
                <a:cubicBezTo>
                  <a:pt x="232064" y="688006"/>
                  <a:pt x="236334" y="677850"/>
                  <a:pt x="238991" y="667224"/>
                </a:cubicBezTo>
                <a:cubicBezTo>
                  <a:pt x="268637" y="548640"/>
                  <a:pt x="248787" y="476153"/>
                  <a:pt x="238991" y="324324"/>
                </a:cubicBezTo>
                <a:cubicBezTo>
                  <a:pt x="238286" y="313394"/>
                  <a:pt x="231609" y="303683"/>
                  <a:pt x="228600" y="293151"/>
                </a:cubicBezTo>
                <a:cubicBezTo>
                  <a:pt x="224677" y="279420"/>
                  <a:pt x="221673" y="265442"/>
                  <a:pt x="218210" y="251588"/>
                </a:cubicBezTo>
                <a:cubicBezTo>
                  <a:pt x="221673" y="168461"/>
                  <a:pt x="220712" y="85031"/>
                  <a:pt x="228600" y="2206"/>
                </a:cubicBezTo>
                <a:cubicBezTo>
                  <a:pt x="229638" y="-8698"/>
                  <a:pt x="233557" y="23869"/>
                  <a:pt x="238991" y="33379"/>
                </a:cubicBezTo>
                <a:cubicBezTo>
                  <a:pt x="247583" y="48415"/>
                  <a:pt x="259773" y="61088"/>
                  <a:pt x="270164" y="74942"/>
                </a:cubicBezTo>
                <a:cubicBezTo>
                  <a:pt x="273628" y="85333"/>
                  <a:pt x="275657" y="96318"/>
                  <a:pt x="280555" y="106115"/>
                </a:cubicBezTo>
                <a:cubicBezTo>
                  <a:pt x="286140" y="117285"/>
                  <a:pt x="296418" y="125809"/>
                  <a:pt x="301337" y="137288"/>
                </a:cubicBezTo>
                <a:cubicBezTo>
                  <a:pt x="306963" y="150414"/>
                  <a:pt x="307624" y="165173"/>
                  <a:pt x="311728" y="178851"/>
                </a:cubicBezTo>
                <a:cubicBezTo>
                  <a:pt x="318023" y="199833"/>
                  <a:pt x="325583" y="220415"/>
                  <a:pt x="332510" y="241197"/>
                </a:cubicBezTo>
                <a:lnTo>
                  <a:pt x="342900" y="272369"/>
                </a:lnTo>
                <a:cubicBezTo>
                  <a:pt x="346364" y="282760"/>
                  <a:pt x="351490" y="292738"/>
                  <a:pt x="353291" y="303542"/>
                </a:cubicBezTo>
                <a:cubicBezTo>
                  <a:pt x="356755" y="324324"/>
                  <a:pt x="359112" y="345321"/>
                  <a:pt x="363682" y="365888"/>
                </a:cubicBezTo>
                <a:cubicBezTo>
                  <a:pt x="366058" y="376580"/>
                  <a:pt x="371064" y="386529"/>
                  <a:pt x="374073" y="397060"/>
                </a:cubicBezTo>
                <a:cubicBezTo>
                  <a:pt x="377996" y="410792"/>
                  <a:pt x="381472" y="424660"/>
                  <a:pt x="384464" y="438624"/>
                </a:cubicBezTo>
                <a:cubicBezTo>
                  <a:pt x="419838" y="603702"/>
                  <a:pt x="391912" y="489196"/>
                  <a:pt x="415637" y="584097"/>
                </a:cubicBezTo>
                <a:cubicBezTo>
                  <a:pt x="419101" y="632588"/>
                  <a:pt x="405470" y="685516"/>
                  <a:pt x="426028" y="729569"/>
                </a:cubicBezTo>
                <a:cubicBezTo>
                  <a:pt x="434937" y="748661"/>
                  <a:pt x="467934" y="734850"/>
                  <a:pt x="488373" y="739960"/>
                </a:cubicBezTo>
                <a:cubicBezTo>
                  <a:pt x="509625" y="745273"/>
                  <a:pt x="529937" y="753815"/>
                  <a:pt x="550719" y="760742"/>
                </a:cubicBezTo>
                <a:cubicBezTo>
                  <a:pt x="561110" y="764206"/>
                  <a:pt x="572778" y="765058"/>
                  <a:pt x="581891" y="771133"/>
                </a:cubicBezTo>
                <a:lnTo>
                  <a:pt x="644237" y="812697"/>
                </a:lnTo>
                <a:cubicBezTo>
                  <a:pt x="699658" y="895826"/>
                  <a:pt x="626916" y="795375"/>
                  <a:pt x="696191" y="864651"/>
                </a:cubicBezTo>
                <a:cubicBezTo>
                  <a:pt x="743191" y="911651"/>
                  <a:pt x="687460" y="885986"/>
                  <a:pt x="748146" y="906215"/>
                </a:cubicBezTo>
                <a:cubicBezTo>
                  <a:pt x="803566" y="989345"/>
                  <a:pt x="730827" y="888896"/>
                  <a:pt x="800100" y="958169"/>
                </a:cubicBezTo>
                <a:cubicBezTo>
                  <a:pt x="869373" y="1027442"/>
                  <a:pt x="768927" y="954705"/>
                  <a:pt x="852055" y="1010124"/>
                </a:cubicBezTo>
                <a:cubicBezTo>
                  <a:pt x="858982" y="1020515"/>
                  <a:pt x="863438" y="1033073"/>
                  <a:pt x="872837" y="1041297"/>
                </a:cubicBezTo>
                <a:cubicBezTo>
                  <a:pt x="891634" y="1057744"/>
                  <a:pt x="935182" y="1082860"/>
                  <a:pt x="935182" y="1082860"/>
                </a:cubicBezTo>
                <a:cubicBezTo>
                  <a:pt x="957885" y="1116915"/>
                  <a:pt x="943476" y="1114033"/>
                  <a:pt x="966355" y="1114033"/>
                </a:cubicBez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TextBox 25"/>
          <p:cNvSpPr txBox="1"/>
          <p:nvPr/>
        </p:nvSpPr>
        <p:spPr>
          <a:xfrm>
            <a:off x="7812360" y="3573016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M(</a:t>
            </a:r>
            <a:r>
              <a:rPr lang="sv-SE" dirty="0" err="1" smtClean="0"/>
              <a:t>epi</a:t>
            </a:r>
            <a:r>
              <a:rPr lang="sv-SE" dirty="0" smtClean="0"/>
              <a:t>)</a:t>
            </a:r>
            <a:endParaRPr lang="sv-SE" dirty="0"/>
          </a:p>
        </p:txBody>
      </p:sp>
      <p:sp>
        <p:nvSpPr>
          <p:cNvPr id="27" name="TextBox 26"/>
          <p:cNvSpPr txBox="1"/>
          <p:nvPr/>
        </p:nvSpPr>
        <p:spPr>
          <a:xfrm>
            <a:off x="6156176" y="1484784"/>
            <a:ext cx="8555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N-pairs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369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Backgrounds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n</a:t>
            </a:r>
            <a:r>
              <a:rPr lang="sv-SE" dirty="0" smtClean="0"/>
              <a:t>-&gt;p + e- + nu </a:t>
            </a:r>
          </a:p>
          <a:p>
            <a:r>
              <a:rPr lang="sv-SE" dirty="0" err="1" smtClean="0"/>
              <a:t>Use</a:t>
            </a:r>
            <a:r>
              <a:rPr lang="sv-SE" dirty="0" smtClean="0"/>
              <a:t> the </a:t>
            </a:r>
            <a:r>
              <a:rPr lang="sv-SE" dirty="0" err="1" smtClean="0"/>
              <a:t>functionality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the </a:t>
            </a:r>
            <a:r>
              <a:rPr lang="sv-SE" dirty="0" err="1" smtClean="0"/>
              <a:t>detector</a:t>
            </a:r>
            <a:r>
              <a:rPr lang="sv-SE" dirty="0" smtClean="0"/>
              <a:t> for a new signal</a:t>
            </a:r>
          </a:p>
          <a:p>
            <a:r>
              <a:rPr lang="sv-SE" dirty="0" err="1" smtClean="0"/>
              <a:t>Eg</a:t>
            </a:r>
            <a:r>
              <a:rPr lang="sv-SE" dirty="0" smtClean="0"/>
              <a:t> n-&gt;pi + e , n-&gt;pi + mu  </a:t>
            </a:r>
          </a:p>
          <a:p>
            <a:pPr lvl="1"/>
            <a:r>
              <a:rPr lang="sv-SE" dirty="0"/>
              <a:t> </a:t>
            </a:r>
            <a:r>
              <a:rPr lang="sv-SE" dirty="0" smtClean="0"/>
              <a:t>TPC  pi, p </a:t>
            </a:r>
            <a:r>
              <a:rPr lang="sv-SE" dirty="0" err="1" smtClean="0"/>
              <a:t>discrimination</a:t>
            </a:r>
            <a:r>
              <a:rPr lang="sv-SE" dirty="0" smtClean="0"/>
              <a:t>,   </a:t>
            </a:r>
            <a:r>
              <a:rPr lang="sv-SE" dirty="0" err="1" smtClean="0"/>
              <a:t>calo</a:t>
            </a:r>
            <a:r>
              <a:rPr lang="sv-SE" dirty="0" smtClean="0"/>
              <a:t> shower for e </a:t>
            </a:r>
          </a:p>
          <a:p>
            <a:pPr lvl="1"/>
            <a:r>
              <a:rPr lang="sv-SE" dirty="0" smtClean="0"/>
              <a:t>Veto for mu </a:t>
            </a:r>
          </a:p>
          <a:p>
            <a:pPr lvl="1"/>
            <a:r>
              <a:rPr lang="sv-SE" dirty="0"/>
              <a:t> </a:t>
            </a:r>
            <a:r>
              <a:rPr lang="sv-SE" dirty="0" smtClean="0"/>
              <a:t>Precision timing for </a:t>
            </a:r>
            <a:r>
              <a:rPr lang="sv-SE" dirty="0" err="1" smtClean="0"/>
              <a:t>outward</a:t>
            </a:r>
            <a:r>
              <a:rPr lang="sv-SE" dirty="0" smtClean="0"/>
              <a:t> going </a:t>
            </a:r>
            <a:r>
              <a:rPr lang="sv-SE" dirty="0" err="1" smtClean="0"/>
              <a:t>muon</a:t>
            </a:r>
            <a:r>
              <a:rPr lang="sv-SE" dirty="0" smtClean="0"/>
              <a:t> </a:t>
            </a:r>
          </a:p>
          <a:p>
            <a:pPr lvl="1"/>
            <a:r>
              <a:rPr lang="sv-SE" dirty="0"/>
              <a:t> </a:t>
            </a:r>
            <a:r>
              <a:rPr lang="sv-SE" dirty="0" smtClean="0"/>
              <a:t>Pointing/</a:t>
            </a:r>
            <a:r>
              <a:rPr lang="sv-SE" dirty="0" err="1" smtClean="0"/>
              <a:t>vertex</a:t>
            </a:r>
            <a:r>
              <a:rPr lang="sv-SE" dirty="0" smtClean="0"/>
              <a:t> </a:t>
            </a:r>
            <a:r>
              <a:rPr lang="sv-SE" dirty="0" err="1" smtClean="0"/>
              <a:t>capability</a:t>
            </a:r>
            <a:r>
              <a:rPr lang="sv-SE" dirty="0" smtClean="0"/>
              <a:t>.</a:t>
            </a:r>
          </a:p>
          <a:p>
            <a:pPr marL="457200" lvl="1" indent="0">
              <a:buNone/>
            </a:pPr>
            <a:endParaRPr lang="sv-SE" dirty="0" smtClean="0"/>
          </a:p>
          <a:p>
            <a:pPr lvl="1"/>
            <a:endParaRPr lang="sv-SE" dirty="0" smtClean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805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067944" y="1556792"/>
            <a:ext cx="4639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Possibility</a:t>
            </a:r>
            <a:r>
              <a:rPr lang="sv-SE" dirty="0" smtClean="0"/>
              <a:t> for a </a:t>
            </a:r>
            <a:r>
              <a:rPr lang="sv-SE" dirty="0" err="1" smtClean="0"/>
              <a:t>range</a:t>
            </a:r>
            <a:r>
              <a:rPr lang="sv-SE" dirty="0" smtClean="0"/>
              <a:t> </a:t>
            </a:r>
            <a:r>
              <a:rPr lang="sv-SE" dirty="0" err="1" smtClean="0"/>
              <a:t>of</a:t>
            </a:r>
            <a:r>
              <a:rPr lang="sv-SE" dirty="0" smtClean="0"/>
              <a:t> B,L violating processes.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980728"/>
            <a:ext cx="3657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03977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Microsoft Office PowerPoint</Application>
  <PresentationFormat>On-screen Show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Equation</vt:lpstr>
      <vt:lpstr>MathType 6.0 Equation</vt:lpstr>
      <vt:lpstr>PowerPoint Presentation</vt:lpstr>
      <vt:lpstr>Single nucleon decay searches</vt:lpstr>
      <vt:lpstr>Can an exotic neutron decay be suppressed for bound neutrons ?</vt:lpstr>
      <vt:lpstr>Neutron lifetime and decays</vt:lpstr>
      <vt:lpstr>Are there theories predicing exotic neutron decays at low scales ?</vt:lpstr>
      <vt:lpstr>Searches with free neutrons</vt:lpstr>
      <vt:lpstr>Back of envelope</vt:lpstr>
      <vt:lpstr>Backgrounds</vt:lpstr>
      <vt:lpstr>PowerPoint Presentation</vt:lpstr>
      <vt:lpstr>MC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11</cp:revision>
  <dcterms:created xsi:type="dcterms:W3CDTF">2019-12-11T17:55:53Z</dcterms:created>
  <dcterms:modified xsi:type="dcterms:W3CDTF">2019-12-12T07:42:50Z</dcterms:modified>
</cp:coreProperties>
</file>