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4" r:id="rId5"/>
    <p:sldId id="311" r:id="rId6"/>
    <p:sldId id="288" r:id="rId7"/>
    <p:sldId id="290" r:id="rId8"/>
    <p:sldId id="261" r:id="rId9"/>
    <p:sldId id="285" r:id="rId10"/>
    <p:sldId id="276" r:id="rId11"/>
    <p:sldId id="302" r:id="rId12"/>
    <p:sldId id="263" r:id="rId13"/>
    <p:sldId id="299" r:id="rId14"/>
    <p:sldId id="283" r:id="rId15"/>
    <p:sldId id="292" r:id="rId16"/>
    <p:sldId id="286" r:id="rId17"/>
    <p:sldId id="301" r:id="rId18"/>
    <p:sldId id="313" r:id="rId19"/>
    <p:sldId id="314" r:id="rId20"/>
    <p:sldId id="315" r:id="rId21"/>
    <p:sldId id="304" r:id="rId22"/>
    <p:sldId id="312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A87"/>
    <a:srgbClr val="00A7CD"/>
    <a:srgbClr val="00213B"/>
    <a:srgbClr val="1B62A7"/>
    <a:srgbClr val="003450"/>
    <a:srgbClr val="0066C4"/>
    <a:srgbClr val="02C29F"/>
    <a:srgbClr val="0034B6"/>
    <a:srgbClr val="1F8ECD"/>
    <a:srgbClr val="30C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D121A-652F-41CC-B510-AECB8A5A54E0}" v="7" dt="2020-01-15T17:13:41.510"/>
    <p1510:client id="{3D912772-4D28-4FE9-8FDF-79DD4E3B6E66}" v="1" dt="2020-01-20T15:51:23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536" autoAdjust="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3C46D5-22D7-411E-92AF-401B6D5A1F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7466B-E052-415A-86BF-068EA88FC1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A69B-5213-4FA2-A7DF-27605E2BFF87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70448-8D8F-4CDE-83A5-F7CBC7E2F7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F11B9-5394-46C5-AE6B-9274F48025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1F4F9-991E-4E61-A03D-1DD3EAE59E8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38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BEA0D-831E-498E-BF74-DA531907DA08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B8C9-C55E-464B-B123-3AAC9F156C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3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3203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1413"/>
            <a:ext cx="5486400" cy="3087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114C-4C26-964E-96FD-1747384B4E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B8C9-C55E-464B-B123-3AAC9F156C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49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1413"/>
            <a:ext cx="5486400" cy="3087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114C-4C26-964E-96FD-1747384B4E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02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1413"/>
            <a:ext cx="5486400" cy="3087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114C-4C26-964E-96FD-1747384B4E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8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1413"/>
            <a:ext cx="5486400" cy="3087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114C-4C26-964E-96FD-1747384B4E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4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1413"/>
            <a:ext cx="5486400" cy="3087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114C-4C26-964E-96FD-1747384B4E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47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1413"/>
            <a:ext cx="5486400" cy="3087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114C-4C26-964E-96FD-1747384B4E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B8C9-C55E-464B-B123-3AAC9F156C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2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B8C9-C55E-464B-B123-3AAC9F156C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6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B8C9-C55E-464B-B123-3AAC9F156C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2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9475" cy="33528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C145A-05B2-49D5-9ED8-B9509A74A691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8713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27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4B45-3BC0-481B-8C8C-336F511B64B9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D2C9-CFAF-499E-B9E2-A25B4D54E0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9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4B45-3BC0-481B-8C8C-336F511B64B9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D2C9-CFAF-499E-B9E2-A25B4D54E0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10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4B45-3BC0-481B-8C8C-336F511B64B9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D2C9-CFAF-499E-B9E2-A25B4D54E0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1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4B45-3BC0-481B-8C8C-336F511B64B9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D2C9-CFAF-499E-B9E2-A25B4D54E0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6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4B45-3BC0-481B-8C8C-336F511B64B9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D2C9-CFAF-499E-B9E2-A25B4D54E0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6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4B45-3BC0-481B-8C8C-336F511B64B9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D2C9-CFAF-499E-B9E2-A25B4D54E0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0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4B45-3BC0-481B-8C8C-336F511B64B9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D2C9-CFAF-499E-B9E2-A25B4D54E0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4B45-3BC0-481B-8C8C-336F511B64B9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D2C9-CFAF-499E-B9E2-A25B4D54E0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2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4B45-3BC0-481B-8C8C-336F511B64B9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D2C9-CFAF-499E-B9E2-A25B4D54E0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8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4B45-3BC0-481B-8C8C-336F511B64B9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D2C9-CFAF-499E-B9E2-A25B4D54E0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6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4B45-3BC0-481B-8C8C-336F511B64B9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D2C9-CFAF-499E-B9E2-A25B4D54E0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3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4B45-3BC0-481B-8C8C-336F511B64B9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DD2C9-CFAF-499E-B9E2-A25B4D54E0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hyperlink" Target="http://www.twitter.com/ASTPProton" TargetMode="External"/><Relationship Id="rId7" Type="http://schemas.openxmlformats.org/officeDocument/2006/relationships/image" Target="../media/image7.png"/><Relationship Id="rId2" Type="http://schemas.openxmlformats.org/officeDocument/2006/relationships/hyperlink" Target="mailto:HQ@astp4KT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_Rtyg8O9aT-k9Jm83Rqv_g" TargetMode="External"/><Relationship Id="rId5" Type="http://schemas.openxmlformats.org/officeDocument/2006/relationships/hyperlink" Target="https://www.flickr.com/photos/astp_eu/" TargetMode="External"/><Relationship Id="rId4" Type="http://schemas.openxmlformats.org/officeDocument/2006/relationships/hyperlink" Target="https://www.linkedin.com/company/astp-prot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ary_rgb_b NOBACK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174624"/>
            <a:ext cx="8459152" cy="5189664"/>
          </a:xfrm>
          <a:prstGeom prst="rect">
            <a:avLst/>
          </a:prstGeom>
        </p:spPr>
      </p:pic>
      <p:pic>
        <p:nvPicPr>
          <p:cNvPr id="5" name="Picture 4" descr="pattern_cmyk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3" t="-2546" r="67" b="2546"/>
          <a:stretch/>
        </p:blipFill>
        <p:spPr>
          <a:xfrm>
            <a:off x="0" y="-487679"/>
            <a:ext cx="1574983" cy="73456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01581" y="5086839"/>
            <a:ext cx="4172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Laura MacDonald, CEO ASTP</a:t>
            </a:r>
          </a:p>
          <a:p>
            <a:r>
              <a:rPr lang="de-DE" dirty="0"/>
              <a:t>ENRIITC Launch Meeting, </a:t>
            </a:r>
            <a:r>
              <a:rPr lang="de-DE" dirty="0" err="1"/>
              <a:t>Naples</a:t>
            </a:r>
            <a:r>
              <a:rPr lang="de-DE" dirty="0"/>
              <a:t>, Jan 2020</a:t>
            </a:r>
          </a:p>
          <a:p>
            <a:endParaRPr lang="de-DE" dirty="0"/>
          </a:p>
          <a:p>
            <a:r>
              <a:rPr lang="de-DE" dirty="0"/>
              <a:t>laura.macdonald@astp4kt.eu</a:t>
            </a:r>
          </a:p>
        </p:txBody>
      </p:sp>
    </p:spTree>
    <p:extLst>
      <p:ext uri="{BB962C8B-B14F-4D97-AF65-F5344CB8AC3E}">
        <p14:creationId xmlns:p14="http://schemas.microsoft.com/office/powerpoint/2010/main" val="327073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8BEC3B-DF4D-4938-A4CE-BDD0DC4D2474}"/>
              </a:ext>
            </a:extLst>
          </p:cNvPr>
          <p:cNvSpPr/>
          <p:nvPr/>
        </p:nvSpPr>
        <p:spPr>
          <a:xfrm>
            <a:off x="525327" y="367177"/>
            <a:ext cx="11038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1B62A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ASTP Training Courses Overview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8AFAC-D6C5-4F33-B7AB-06CA9FA98E5F}"/>
              </a:ext>
            </a:extLst>
          </p:cNvPr>
          <p:cNvSpPr/>
          <p:nvPr/>
        </p:nvSpPr>
        <p:spPr>
          <a:xfrm>
            <a:off x="744791" y="1462428"/>
            <a:ext cx="8771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969309" y="1620578"/>
            <a:ext cx="85563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344A"/>
                </a:solidFill>
                <a:latin typeface="Roboto"/>
                <a:cs typeface="Roboto"/>
              </a:rPr>
              <a:t>Organised four times per year 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800" dirty="0">
                <a:solidFill>
                  <a:srgbClr val="21344A"/>
                </a:solidFill>
                <a:latin typeface="Roboto"/>
                <a:cs typeface="Roboto"/>
              </a:rPr>
              <a:t> Various European cities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800" dirty="0">
                <a:solidFill>
                  <a:srgbClr val="21344A"/>
                </a:solidFill>
                <a:latin typeface="Roboto"/>
                <a:cs typeface="Roboto"/>
              </a:rPr>
              <a:t> Normally in batches of 3 for optimal networking    and as learning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800" dirty="0">
                <a:solidFill>
                  <a:srgbClr val="21344A"/>
                </a:solidFill>
                <a:latin typeface="Roboto"/>
                <a:cs typeface="Roboto"/>
              </a:rPr>
              <a:t> Numbers limited to 35 (max) per course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800" dirty="0">
                <a:solidFill>
                  <a:srgbClr val="21344A"/>
                </a:solidFill>
                <a:latin typeface="Roboto"/>
                <a:cs typeface="Roboto"/>
              </a:rPr>
              <a:t> Since mid-2018 most courses have been over subscribed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800" dirty="0">
                <a:solidFill>
                  <a:srgbClr val="21344A"/>
                </a:solidFill>
                <a:latin typeface="Roboto"/>
                <a:cs typeface="Roboto"/>
              </a:rPr>
              <a:t>Currently 14 topics</a:t>
            </a:r>
          </a:p>
        </p:txBody>
      </p:sp>
      <p:pic>
        <p:nvPicPr>
          <p:cNvPr id="11" name="Picture 12" descr="primary_rgb_b NOBACK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5444833"/>
            <a:ext cx="1829616" cy="1122463"/>
          </a:xfrm>
          <a:prstGeom prst="rect">
            <a:avLst/>
          </a:prstGeom>
        </p:spPr>
      </p:pic>
      <p:sp>
        <p:nvSpPr>
          <p:cNvPr id="12" name="Shape 280">
            <a:extLst>
              <a:ext uri="{FF2B5EF4-FFF2-40B4-BE49-F238E27FC236}">
                <a16:creationId xmlns:a16="http://schemas.microsoft.com/office/drawing/2014/main" id="{9EA7AFEB-417D-4CD0-B767-731007059FD2}"/>
              </a:ext>
            </a:extLst>
          </p:cNvPr>
          <p:cNvSpPr txBox="1"/>
          <p:nvPr/>
        </p:nvSpPr>
        <p:spPr>
          <a:xfrm>
            <a:off x="2046417" y="5772150"/>
            <a:ext cx="2687507" cy="582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  <p:pic>
        <p:nvPicPr>
          <p:cNvPr id="13" name="Picture 12" descr="pattern_cmyk SIDE CUTOUT.ai">
            <a:extLst>
              <a:ext uri="{FF2B5EF4-FFF2-40B4-BE49-F238E27FC236}">
                <a16:creationId xmlns:a16="http://schemas.microsoft.com/office/drawing/2014/main" id="{1B431499-7F99-479B-B431-54A159FC4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6" b="4037"/>
          <a:stretch/>
        </p:blipFill>
        <p:spPr>
          <a:xfrm>
            <a:off x="4287123" y="3128682"/>
            <a:ext cx="7904877" cy="37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2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70"/>
          <p:cNvSpPr txBox="1">
            <a:spLocks noGrp="1"/>
          </p:cNvSpPr>
          <p:nvPr>
            <p:ph type="title"/>
          </p:nvPr>
        </p:nvSpPr>
        <p:spPr>
          <a:xfrm>
            <a:off x="2348567" y="44623"/>
            <a:ext cx="9423815" cy="1325563"/>
          </a:xfrm>
          <a:prstGeom prst="rect">
            <a:avLst/>
          </a:prstGeom>
          <a:noFill/>
          <a:ln>
            <a:noFill/>
          </a:ln>
        </p:spPr>
        <p:txBody>
          <a:bodyPr vert="horz" lIns="45700" tIns="45700" rIns="45700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1F8ECD"/>
              </a:buClr>
              <a:buSzPct val="25000"/>
            </a:pPr>
            <a:r>
              <a:rPr lang="pt-PT" sz="4800" dirty="0">
                <a:solidFill>
                  <a:srgbClr val="209A87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rPr>
              <a:t>2020 Training Courses</a:t>
            </a:r>
          </a:p>
        </p:txBody>
      </p:sp>
      <p:sp>
        <p:nvSpPr>
          <p:cNvPr id="11" name="Tijdelijke aanduiding voor inhoud 6"/>
          <p:cNvSpPr>
            <a:spLocks noGrp="1"/>
          </p:cNvSpPr>
          <p:nvPr>
            <p:ph idx="1"/>
          </p:nvPr>
        </p:nvSpPr>
        <p:spPr>
          <a:xfrm>
            <a:off x="1719917" y="1420974"/>
            <a:ext cx="3099733" cy="40160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A7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22-24 January 2020 | </a:t>
            </a:r>
            <a:r>
              <a:rPr lang="en-US" sz="2000" dirty="0">
                <a:solidFill>
                  <a:srgbClr val="00A7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Sitges, </a:t>
            </a:r>
            <a:r>
              <a:rPr lang="x-none" sz="2000" dirty="0">
                <a:solidFill>
                  <a:srgbClr val="00A7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Spain</a:t>
            </a:r>
          </a:p>
          <a:p>
            <a:r>
              <a:rPr lang="en-GB" sz="2000" dirty="0">
                <a:solidFill>
                  <a:srgbClr val="00213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Thin"/>
              </a:rPr>
              <a:t>Software Specific Challenges in Technology Transfer</a:t>
            </a:r>
          </a:p>
          <a:p>
            <a:r>
              <a:rPr lang="en-GB" sz="2000" dirty="0">
                <a:solidFill>
                  <a:srgbClr val="00213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Thin"/>
              </a:rPr>
              <a:t>Fundamentals of Technology Transfer</a:t>
            </a:r>
          </a:p>
          <a:p>
            <a:r>
              <a:rPr lang="en-GB" sz="2000" dirty="0">
                <a:solidFill>
                  <a:srgbClr val="00213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Thin"/>
              </a:rPr>
              <a:t>Marketing &amp; Business Development</a:t>
            </a:r>
          </a:p>
          <a:p>
            <a:r>
              <a:rPr lang="en-GB" sz="2000" dirty="0">
                <a:solidFill>
                  <a:srgbClr val="00213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Thin"/>
              </a:rPr>
              <a:t>Financial Tools</a:t>
            </a:r>
          </a:p>
          <a:p>
            <a:pPr marL="0" indent="0">
              <a:buNone/>
            </a:pPr>
            <a:endParaRPr lang="en-GB" sz="2000" dirty="0">
              <a:solidFill>
                <a:srgbClr val="00A7CD"/>
              </a:solidFill>
              <a:latin typeface="Verdana" panose="020B0604030504040204" pitchFamily="34" charset="0"/>
              <a:ea typeface="Verdana" panose="020B0604030504040204" pitchFamily="34" charset="0"/>
              <a:cs typeface="Roboto Light"/>
            </a:endParaRPr>
          </a:p>
          <a:p>
            <a:pPr marL="0" indent="0">
              <a:buNone/>
            </a:pPr>
            <a:endParaRPr lang="en-GB" sz="2000" dirty="0">
              <a:solidFill>
                <a:srgbClr val="00213B"/>
              </a:solidFill>
              <a:latin typeface="Verdana" panose="020B0604030504040204" pitchFamily="34" charset="0"/>
              <a:ea typeface="Verdana" panose="020B0604030504040204" pitchFamily="34" charset="0"/>
              <a:cs typeface="Roboto Thin"/>
            </a:endParaRP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 descr="primary_rgb_b NOBAC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62" y="6082642"/>
            <a:ext cx="1191099" cy="730735"/>
          </a:xfrm>
          <a:prstGeom prst="rect">
            <a:avLst/>
          </a:prstGeom>
        </p:spPr>
      </p:pic>
      <p:sp>
        <p:nvSpPr>
          <p:cNvPr id="15" name="Shape 280"/>
          <p:cNvSpPr txBox="1"/>
          <p:nvPr/>
        </p:nvSpPr>
        <p:spPr>
          <a:xfrm>
            <a:off x="9601748" y="6187377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  <p:pic>
        <p:nvPicPr>
          <p:cNvPr id="8" name="Picture 7" descr="Presentation pattern.eps">
            <a:extLst>
              <a:ext uri="{FF2B5EF4-FFF2-40B4-BE49-F238E27FC236}">
                <a16:creationId xmlns:a16="http://schemas.microsoft.com/office/drawing/2014/main" id="{954F7D72-E224-4469-9B83-16C9CC7662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619" r="38856"/>
          <a:stretch/>
        </p:blipFill>
        <p:spPr>
          <a:xfrm flipH="1">
            <a:off x="-460233" y="0"/>
            <a:ext cx="2878667" cy="6858000"/>
          </a:xfrm>
          <a:prstGeom prst="rect">
            <a:avLst/>
          </a:prstGeom>
        </p:spPr>
      </p:pic>
      <p:sp>
        <p:nvSpPr>
          <p:cNvPr id="13" name="Tijdelijke aanduiding voor inhoud 6">
            <a:extLst>
              <a:ext uri="{FF2B5EF4-FFF2-40B4-BE49-F238E27FC236}">
                <a16:creationId xmlns:a16="http://schemas.microsoft.com/office/drawing/2014/main" id="{0D0E33B1-F85C-410E-B46D-F2B85E1688B8}"/>
              </a:ext>
            </a:extLst>
          </p:cNvPr>
          <p:cNvSpPr txBox="1">
            <a:spLocks/>
          </p:cNvSpPr>
          <p:nvPr/>
        </p:nvSpPr>
        <p:spPr>
          <a:xfrm>
            <a:off x="4939367" y="1420974"/>
            <a:ext cx="3099733" cy="4016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A7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18-20 March 2020 | </a:t>
            </a:r>
            <a:r>
              <a:rPr lang="en-US" sz="2000" dirty="0">
                <a:solidFill>
                  <a:srgbClr val="00A7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Cracow, </a:t>
            </a:r>
            <a:r>
              <a:rPr lang="en-GB" sz="2000" dirty="0">
                <a:solidFill>
                  <a:srgbClr val="00A7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Poland</a:t>
            </a:r>
            <a:endParaRPr lang="x-none" sz="2000" dirty="0">
              <a:solidFill>
                <a:srgbClr val="00A7CD"/>
              </a:solidFill>
              <a:latin typeface="Verdana" panose="020B0604030504040204" pitchFamily="34" charset="0"/>
              <a:ea typeface="Verdana" panose="020B0604030504040204" pitchFamily="34" charset="0"/>
              <a:cs typeface="Roboto Light"/>
            </a:endParaRPr>
          </a:p>
          <a:p>
            <a:r>
              <a:rPr lang="en-GB" sz="2000" dirty="0">
                <a:solidFill>
                  <a:srgbClr val="00213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Thin"/>
              </a:rPr>
              <a:t>Technology Licensing</a:t>
            </a:r>
          </a:p>
          <a:p>
            <a:r>
              <a:rPr lang="en-GB" sz="2000" dirty="0">
                <a:solidFill>
                  <a:srgbClr val="00213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Thin"/>
              </a:rPr>
              <a:t>Fundamentals of Technology Transfer</a:t>
            </a:r>
          </a:p>
          <a:p>
            <a:r>
              <a:rPr lang="en-GB" sz="2000" dirty="0">
                <a:solidFill>
                  <a:srgbClr val="00213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Thin"/>
              </a:rPr>
              <a:t>Negotiation Skills for KTOs</a:t>
            </a:r>
          </a:p>
          <a:p>
            <a:r>
              <a:rPr lang="en-GB" sz="2000" dirty="0">
                <a:solidFill>
                  <a:srgbClr val="00213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Thin"/>
              </a:rPr>
              <a:t>Financial Tools</a:t>
            </a:r>
          </a:p>
          <a:p>
            <a:r>
              <a:rPr lang="en-GB" sz="2000" dirty="0">
                <a:solidFill>
                  <a:srgbClr val="00213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Thin"/>
              </a:rPr>
              <a:t>Research &amp; Development Collaborations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00A7CD"/>
              </a:solidFill>
              <a:latin typeface="Verdana" panose="020B0604030504040204" pitchFamily="34" charset="0"/>
              <a:ea typeface="Verdana" panose="020B0604030504040204" pitchFamily="34" charset="0"/>
              <a:cs typeface="Roboto Ligh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00213B"/>
              </a:solidFill>
              <a:latin typeface="Verdana" panose="020B0604030504040204" pitchFamily="34" charset="0"/>
              <a:ea typeface="Verdana" panose="020B0604030504040204" pitchFamily="34" charset="0"/>
              <a:cs typeface="Roboto Thin"/>
            </a:endParaRP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ijdelijke aanduiding voor inhoud 6">
            <a:extLst>
              <a:ext uri="{FF2B5EF4-FFF2-40B4-BE49-F238E27FC236}">
                <a16:creationId xmlns:a16="http://schemas.microsoft.com/office/drawing/2014/main" id="{F35D66BF-984D-41A1-9D26-683DBC44E69F}"/>
              </a:ext>
            </a:extLst>
          </p:cNvPr>
          <p:cNvSpPr txBox="1">
            <a:spLocks/>
          </p:cNvSpPr>
          <p:nvPr/>
        </p:nvSpPr>
        <p:spPr>
          <a:xfrm>
            <a:off x="8290362" y="1420974"/>
            <a:ext cx="3387288" cy="4016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A7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16-18 September 2020 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A7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Zagreb, Croatia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Fundamentals of </a:t>
            </a:r>
            <a:r>
              <a:rPr lang="en-GB" sz="2000" dirty="0">
                <a:solidFill>
                  <a:srgbClr val="00213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Thin"/>
              </a:rPr>
              <a:t>Technology Transfer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Organising your KTO for Growth and Success 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Creating Successful Spin-outs</a:t>
            </a:r>
            <a:endParaRPr lang="en-GB" sz="2000" dirty="0">
              <a:solidFill>
                <a:srgbClr val="00A7CD"/>
              </a:solidFill>
              <a:latin typeface="Verdana" panose="020B0604030504040204" pitchFamily="34" charset="0"/>
              <a:ea typeface="Verdana" panose="020B0604030504040204" pitchFamily="34" charset="0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58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4091" y="204077"/>
            <a:ext cx="8964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34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International Certification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0850" y="1676753"/>
            <a:ext cx="9024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</a:rPr>
              <a:t>Founder member of </a:t>
            </a:r>
            <a:r>
              <a:rPr lang="en-US" sz="2800" b="1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</a:rPr>
              <a:t>ATTP, </a:t>
            </a:r>
            <a:r>
              <a:rPr lang="en-US" sz="2800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</a:rPr>
              <a:t>which manages the RTTP process </a:t>
            </a:r>
          </a:p>
          <a:p>
            <a:endParaRPr lang="en-US" sz="2800" dirty="0">
              <a:solidFill>
                <a:srgbClr val="1B62A7"/>
              </a:solidFill>
              <a:latin typeface="Verdana" panose="020B0604030504040204" pitchFamily="34" charset="0"/>
              <a:ea typeface="Verdana" panose="020B0604030504040204" pitchFamily="34" charset="0"/>
              <a:cs typeface="Roboto"/>
            </a:endParaRPr>
          </a:p>
          <a:p>
            <a:r>
              <a:rPr lang="en-US" sz="2800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</a:rPr>
              <a:t>Professional recognition known as </a:t>
            </a:r>
            <a:r>
              <a:rPr lang="en-US" sz="2800" b="1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</a:rPr>
              <a:t>RTTP </a:t>
            </a:r>
            <a:r>
              <a:rPr lang="en-US" sz="2800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</a:rPr>
              <a:t>         </a:t>
            </a:r>
          </a:p>
          <a:p>
            <a:r>
              <a:rPr lang="en-US" sz="2800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</a:rPr>
              <a:t>	- accredited training courses </a:t>
            </a:r>
          </a:p>
          <a:p>
            <a:r>
              <a:rPr lang="en-US" sz="2800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</a:rPr>
              <a:t>	- assessment of individuals seeking </a:t>
            </a:r>
            <a:br>
              <a:rPr lang="en-US" sz="2800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</a:rPr>
            </a:br>
            <a:r>
              <a:rPr lang="en-US" sz="2800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</a:rPr>
              <a:t>	  RTTP status</a:t>
            </a:r>
          </a:p>
          <a:p>
            <a:r>
              <a:rPr lang="en-US" sz="2800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</a:rPr>
              <a:t>ATTP : 14 members across all continents www.attp.info </a:t>
            </a:r>
          </a:p>
          <a:p>
            <a:endParaRPr lang="en-US" sz="2800" dirty="0">
              <a:solidFill>
                <a:srgbClr val="1B62A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46EA60-F777-40E5-8533-95DE0B2FA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4" y="154017"/>
            <a:ext cx="1285843" cy="1284611"/>
          </a:xfrm>
          <a:prstGeom prst="rect">
            <a:avLst/>
          </a:prstGeom>
        </p:spPr>
      </p:pic>
      <p:pic>
        <p:nvPicPr>
          <p:cNvPr id="13" name="Picture 12" descr="pattern_cmyk SIDE CUTOUT.ai">
            <a:extLst>
              <a:ext uri="{FF2B5EF4-FFF2-40B4-BE49-F238E27FC236}">
                <a16:creationId xmlns:a16="http://schemas.microsoft.com/office/drawing/2014/main" id="{625D2165-A0D9-49D8-879E-830EE2CA47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6" b="4037"/>
          <a:stretch/>
        </p:blipFill>
        <p:spPr>
          <a:xfrm>
            <a:off x="5874802" y="3700182"/>
            <a:ext cx="7904877" cy="37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33575" y="1504753"/>
            <a:ext cx="1001077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1F8E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Volunteers are the heart of ASTP</a:t>
            </a:r>
            <a:r>
              <a:rPr lang="en-GB" dirty="0">
                <a:solidFill>
                  <a:srgbClr val="1F8E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: </a:t>
            </a:r>
          </a:p>
          <a:p>
            <a:pPr marL="0" indent="0">
              <a:buNone/>
            </a:pPr>
            <a:r>
              <a:rPr lang="en-GB" dirty="0">
                <a:solidFill>
                  <a:srgbClr val="1F8E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Lots of opportunities to get involved</a:t>
            </a:r>
          </a:p>
          <a:p>
            <a:pPr lvl="1"/>
            <a:r>
              <a:rPr lang="en-GB" sz="2800" dirty="0">
                <a:solidFill>
                  <a:srgbClr val="1F8E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Expert role for training /course development</a:t>
            </a:r>
          </a:p>
          <a:p>
            <a:pPr lvl="1"/>
            <a:r>
              <a:rPr lang="en-GB" sz="2800" dirty="0">
                <a:solidFill>
                  <a:srgbClr val="1F8E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Expert role for peer review/customised services</a:t>
            </a:r>
          </a:p>
          <a:p>
            <a:pPr lvl="1"/>
            <a:r>
              <a:rPr lang="en-GB" sz="2800" dirty="0">
                <a:solidFill>
                  <a:srgbClr val="1F8E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Being an active member sharing news, feeding in suggestions and ideas</a:t>
            </a:r>
          </a:p>
          <a:p>
            <a:pPr lvl="1"/>
            <a:r>
              <a:rPr lang="en-GB" sz="2800" dirty="0">
                <a:solidFill>
                  <a:srgbClr val="1F8E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Digital resources group: enhanced activity to create, curate and gather resources for members</a:t>
            </a:r>
          </a:p>
          <a:p>
            <a:pPr lvl="1"/>
            <a:r>
              <a:rPr lang="en-GB" sz="2800" dirty="0">
                <a:solidFill>
                  <a:srgbClr val="1F8E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Special Interest Groups</a:t>
            </a:r>
          </a:p>
          <a:p>
            <a:pPr lvl="1"/>
            <a:r>
              <a:rPr lang="en-GB" sz="2800" dirty="0">
                <a:solidFill>
                  <a:srgbClr val="1F8ECD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What else?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45770" y="29651"/>
            <a:ext cx="9526092" cy="1484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0034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can you get involved?</a:t>
            </a:r>
          </a:p>
        </p:txBody>
      </p:sp>
      <p:pic>
        <p:nvPicPr>
          <p:cNvPr id="13" name="Picture 12" descr="primary_rgb_b NOBAC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5829491"/>
            <a:ext cx="1628139" cy="998858"/>
          </a:xfrm>
          <a:prstGeom prst="rect">
            <a:avLst/>
          </a:prstGeom>
        </p:spPr>
      </p:pic>
      <p:pic>
        <p:nvPicPr>
          <p:cNvPr id="14" name="Picture 13" descr="pattern_cmyk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3" t="-2546" r="67" b="2546"/>
          <a:stretch/>
        </p:blipFill>
        <p:spPr>
          <a:xfrm>
            <a:off x="3" y="-361947"/>
            <a:ext cx="1574983" cy="7286619"/>
          </a:xfrm>
          <a:prstGeom prst="rect">
            <a:avLst/>
          </a:prstGeom>
        </p:spPr>
      </p:pic>
      <p:sp>
        <p:nvSpPr>
          <p:cNvPr id="15" name="Shape 280"/>
          <p:cNvSpPr txBox="1"/>
          <p:nvPr/>
        </p:nvSpPr>
        <p:spPr>
          <a:xfrm>
            <a:off x="9601748" y="6108507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</p:spTree>
    <p:extLst>
      <p:ext uri="{BB962C8B-B14F-4D97-AF65-F5344CB8AC3E}">
        <p14:creationId xmlns:p14="http://schemas.microsoft.com/office/powerpoint/2010/main" val="15967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F8AFAC-D6C5-4F33-B7AB-06CA9FA98E5F}"/>
              </a:ext>
            </a:extLst>
          </p:cNvPr>
          <p:cNvSpPr/>
          <p:nvPr/>
        </p:nvSpPr>
        <p:spPr>
          <a:xfrm>
            <a:off x="744791" y="1462428"/>
            <a:ext cx="8771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639E0F-2921-4D81-86B7-D2EB9516C94D}"/>
              </a:ext>
            </a:extLst>
          </p:cNvPr>
          <p:cNvSpPr/>
          <p:nvPr/>
        </p:nvSpPr>
        <p:spPr>
          <a:xfrm>
            <a:off x="2457173" y="574258"/>
            <a:ext cx="5186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>
                <a:solidFill>
                  <a:srgbClr val="1B62A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On-Site Training</a:t>
            </a:r>
            <a:endParaRPr lang="en-US" sz="5400" dirty="0">
              <a:solidFill>
                <a:srgbClr val="1B62A7"/>
              </a:solidFill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775F74-FB0A-4F60-9751-A27E2870443F}"/>
              </a:ext>
            </a:extLst>
          </p:cNvPr>
          <p:cNvSpPr/>
          <p:nvPr/>
        </p:nvSpPr>
        <p:spPr>
          <a:xfrm>
            <a:off x="2052954" y="2111926"/>
            <a:ext cx="83846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Experienced trainers: qualified KT experts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On-request service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Customised a curriculum built on your topic selection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Quality training on your doorstep</a:t>
            </a:r>
          </a:p>
          <a:p>
            <a:endParaRPr lang="en-US" sz="2800" dirty="0">
              <a:solidFill>
                <a:srgbClr val="21344A"/>
              </a:solidFill>
            </a:endParaRPr>
          </a:p>
        </p:txBody>
      </p:sp>
      <p:pic>
        <p:nvPicPr>
          <p:cNvPr id="10" name="Picture 9" descr="pattern_cmyk SIDE CUTOUT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6" b="4037"/>
          <a:stretch/>
        </p:blipFill>
        <p:spPr>
          <a:xfrm>
            <a:off x="4287123" y="3128682"/>
            <a:ext cx="7904877" cy="3729318"/>
          </a:xfrm>
          <a:prstGeom prst="rect">
            <a:avLst/>
          </a:prstGeom>
        </p:spPr>
      </p:pic>
      <p:pic>
        <p:nvPicPr>
          <p:cNvPr id="12" name="Picture 12" descr="primary_rgb_b NOBAC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" y="5737796"/>
            <a:ext cx="1628139" cy="998858"/>
          </a:xfrm>
          <a:prstGeom prst="rect">
            <a:avLst/>
          </a:prstGeom>
        </p:spPr>
      </p:pic>
      <p:sp>
        <p:nvSpPr>
          <p:cNvPr id="13" name="Shape 280">
            <a:extLst>
              <a:ext uri="{FF2B5EF4-FFF2-40B4-BE49-F238E27FC236}">
                <a16:creationId xmlns:a16="http://schemas.microsoft.com/office/drawing/2014/main" id="{2F666DBE-15E3-4027-B613-986FB5B4B8D2}"/>
              </a:ext>
            </a:extLst>
          </p:cNvPr>
          <p:cNvSpPr txBox="1"/>
          <p:nvPr/>
        </p:nvSpPr>
        <p:spPr>
          <a:xfrm>
            <a:off x="1820405" y="6036016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88E50A-4817-4596-9FCD-089DD1A76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9" y="337864"/>
            <a:ext cx="1285843" cy="12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1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F8AFAC-D6C5-4F33-B7AB-06CA9FA98E5F}"/>
              </a:ext>
            </a:extLst>
          </p:cNvPr>
          <p:cNvSpPr/>
          <p:nvPr/>
        </p:nvSpPr>
        <p:spPr>
          <a:xfrm>
            <a:off x="744791" y="1462428"/>
            <a:ext cx="8771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639E0F-2921-4D81-86B7-D2EB9516C94D}"/>
              </a:ext>
            </a:extLst>
          </p:cNvPr>
          <p:cNvSpPr/>
          <p:nvPr/>
        </p:nvSpPr>
        <p:spPr>
          <a:xfrm>
            <a:off x="1726335" y="574258"/>
            <a:ext cx="66479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1B62A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ENRIITC Community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775F74-FB0A-4F60-9751-A27E2870443F}"/>
              </a:ext>
            </a:extLst>
          </p:cNvPr>
          <p:cNvSpPr/>
          <p:nvPr/>
        </p:nvSpPr>
        <p:spPr>
          <a:xfrm>
            <a:off x="2052954" y="2111926"/>
            <a:ext cx="83846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Engage in our events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E.g. Bring a mission to our AC/KSE participation/pre-day events?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HEPTECH membership deal model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Promote your news/awareness raising via newsletters/website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Customised training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 to networks/experts..</a:t>
            </a:r>
          </a:p>
          <a:p>
            <a:endParaRPr lang="en-GB" sz="2800" dirty="0">
              <a:solidFill>
                <a:srgbClr val="21344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solidFill>
                <a:srgbClr val="21344A"/>
              </a:solidFill>
            </a:endParaRPr>
          </a:p>
        </p:txBody>
      </p:sp>
      <p:pic>
        <p:nvPicPr>
          <p:cNvPr id="10" name="Picture 9" descr="pattern_cmyk SIDE CUTOUT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6" b="4037"/>
          <a:stretch/>
        </p:blipFill>
        <p:spPr>
          <a:xfrm>
            <a:off x="4287123" y="3128682"/>
            <a:ext cx="7904877" cy="3729318"/>
          </a:xfrm>
          <a:prstGeom prst="rect">
            <a:avLst/>
          </a:prstGeom>
        </p:spPr>
      </p:pic>
      <p:pic>
        <p:nvPicPr>
          <p:cNvPr id="12" name="Picture 12" descr="primary_rgb_b NOBAC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" y="5737796"/>
            <a:ext cx="1628139" cy="998858"/>
          </a:xfrm>
          <a:prstGeom prst="rect">
            <a:avLst/>
          </a:prstGeom>
        </p:spPr>
      </p:pic>
      <p:sp>
        <p:nvSpPr>
          <p:cNvPr id="13" name="Shape 280">
            <a:extLst>
              <a:ext uri="{FF2B5EF4-FFF2-40B4-BE49-F238E27FC236}">
                <a16:creationId xmlns:a16="http://schemas.microsoft.com/office/drawing/2014/main" id="{2F666DBE-15E3-4027-B613-986FB5B4B8D2}"/>
              </a:ext>
            </a:extLst>
          </p:cNvPr>
          <p:cNvSpPr txBox="1"/>
          <p:nvPr/>
        </p:nvSpPr>
        <p:spPr>
          <a:xfrm>
            <a:off x="1820405" y="6036016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88E50A-4817-4596-9FCD-089DD1A76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9" y="337864"/>
            <a:ext cx="1285843" cy="12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7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F8AFAC-D6C5-4F33-B7AB-06CA9FA98E5F}"/>
              </a:ext>
            </a:extLst>
          </p:cNvPr>
          <p:cNvSpPr/>
          <p:nvPr/>
        </p:nvSpPr>
        <p:spPr>
          <a:xfrm>
            <a:off x="744791" y="1462428"/>
            <a:ext cx="8771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639E0F-2921-4D81-86B7-D2EB9516C94D}"/>
              </a:ext>
            </a:extLst>
          </p:cNvPr>
          <p:cNvSpPr/>
          <p:nvPr/>
        </p:nvSpPr>
        <p:spPr>
          <a:xfrm>
            <a:off x="1572448" y="574258"/>
            <a:ext cx="69557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1B62A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ENRIITC:more</a:t>
            </a:r>
            <a:r>
              <a:rPr lang="en-US" sz="5400" dirty="0">
                <a:solidFill>
                  <a:srgbClr val="1B62A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 ideas!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775F74-FB0A-4F60-9751-A27E2870443F}"/>
              </a:ext>
            </a:extLst>
          </p:cNvPr>
          <p:cNvSpPr/>
          <p:nvPr/>
        </p:nvSpPr>
        <p:spPr>
          <a:xfrm>
            <a:off x="2052954" y="2111926"/>
            <a:ext cx="83846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SSHA community connections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Comms: newsletter/website/booths/KSE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Physics </a:t>
            </a:r>
            <a:r>
              <a:rPr lang="en-GB" sz="2800" dirty="0" err="1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domain:HEPTECH</a:t>
            </a: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model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Training in KT :general/ customised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 to networks/experts.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Industry engagement: NAAC WG/network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Policy: </a:t>
            </a:r>
            <a:r>
              <a:rPr lang="en-GB" sz="2800" dirty="0" err="1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roadmapping</a:t>
            </a: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/legacy tools/add voices</a:t>
            </a:r>
          </a:p>
          <a:p>
            <a:endParaRPr lang="en-GB" sz="2800" dirty="0">
              <a:solidFill>
                <a:srgbClr val="21344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solidFill>
                <a:srgbClr val="21344A"/>
              </a:solidFill>
            </a:endParaRPr>
          </a:p>
        </p:txBody>
      </p:sp>
      <p:pic>
        <p:nvPicPr>
          <p:cNvPr id="10" name="Picture 9" descr="pattern_cmyk SIDE CUTOUT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6" b="4037"/>
          <a:stretch/>
        </p:blipFill>
        <p:spPr>
          <a:xfrm>
            <a:off x="4287123" y="3222950"/>
            <a:ext cx="7904877" cy="3729318"/>
          </a:xfrm>
          <a:prstGeom prst="rect">
            <a:avLst/>
          </a:prstGeom>
        </p:spPr>
      </p:pic>
      <p:pic>
        <p:nvPicPr>
          <p:cNvPr id="12" name="Picture 12" descr="primary_rgb_b NOBAC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" y="5737796"/>
            <a:ext cx="1628139" cy="998858"/>
          </a:xfrm>
          <a:prstGeom prst="rect">
            <a:avLst/>
          </a:prstGeom>
        </p:spPr>
      </p:pic>
      <p:sp>
        <p:nvSpPr>
          <p:cNvPr id="13" name="Shape 280">
            <a:extLst>
              <a:ext uri="{FF2B5EF4-FFF2-40B4-BE49-F238E27FC236}">
                <a16:creationId xmlns:a16="http://schemas.microsoft.com/office/drawing/2014/main" id="{2F666DBE-15E3-4027-B613-986FB5B4B8D2}"/>
              </a:ext>
            </a:extLst>
          </p:cNvPr>
          <p:cNvSpPr txBox="1"/>
          <p:nvPr/>
        </p:nvSpPr>
        <p:spPr>
          <a:xfrm>
            <a:off x="1820405" y="6036016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88E50A-4817-4596-9FCD-089DD1A76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9" y="337864"/>
            <a:ext cx="1285843" cy="12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4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F8AFAC-D6C5-4F33-B7AB-06CA9FA98E5F}"/>
              </a:ext>
            </a:extLst>
          </p:cNvPr>
          <p:cNvSpPr/>
          <p:nvPr/>
        </p:nvSpPr>
        <p:spPr>
          <a:xfrm>
            <a:off x="744791" y="1462428"/>
            <a:ext cx="8771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639E0F-2921-4D81-86B7-D2EB9516C94D}"/>
              </a:ext>
            </a:extLst>
          </p:cNvPr>
          <p:cNvSpPr/>
          <p:nvPr/>
        </p:nvSpPr>
        <p:spPr>
          <a:xfrm>
            <a:off x="1572448" y="574258"/>
            <a:ext cx="69557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1B62A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ENRIITC:more</a:t>
            </a:r>
            <a:r>
              <a:rPr lang="en-US" sz="5400" dirty="0">
                <a:solidFill>
                  <a:srgbClr val="1B62A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 ideas!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775F74-FB0A-4F60-9751-A27E2870443F}"/>
              </a:ext>
            </a:extLst>
          </p:cNvPr>
          <p:cNvSpPr/>
          <p:nvPr/>
        </p:nvSpPr>
        <p:spPr>
          <a:xfrm>
            <a:off x="2052954" y="2111926"/>
            <a:ext cx="83846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Metrics/impact: sharing existing activities/collaborate via our VP metrics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Leverage your voice (your lobby recommendations)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……also to help deliver messages to added audiences 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Brokerage events-access to networks/experts.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are a “community driven” network so can we connect on “sustainability/strong network development” ?</a:t>
            </a:r>
          </a:p>
          <a:p>
            <a:endParaRPr lang="en-GB" sz="2800" dirty="0">
              <a:solidFill>
                <a:srgbClr val="21344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800" dirty="0">
              <a:solidFill>
                <a:srgbClr val="21344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solidFill>
                <a:srgbClr val="21344A"/>
              </a:solidFill>
            </a:endParaRPr>
          </a:p>
        </p:txBody>
      </p:sp>
      <p:pic>
        <p:nvPicPr>
          <p:cNvPr id="10" name="Picture 9" descr="pattern_cmyk SIDE CUTOUT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6" b="4037"/>
          <a:stretch/>
        </p:blipFill>
        <p:spPr>
          <a:xfrm>
            <a:off x="4287123" y="3222950"/>
            <a:ext cx="7904877" cy="3729318"/>
          </a:xfrm>
          <a:prstGeom prst="rect">
            <a:avLst/>
          </a:prstGeom>
        </p:spPr>
      </p:pic>
      <p:pic>
        <p:nvPicPr>
          <p:cNvPr id="12" name="Picture 12" descr="primary_rgb_b NOBAC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" y="5737796"/>
            <a:ext cx="1628139" cy="998858"/>
          </a:xfrm>
          <a:prstGeom prst="rect">
            <a:avLst/>
          </a:prstGeom>
        </p:spPr>
      </p:pic>
      <p:sp>
        <p:nvSpPr>
          <p:cNvPr id="13" name="Shape 280">
            <a:extLst>
              <a:ext uri="{FF2B5EF4-FFF2-40B4-BE49-F238E27FC236}">
                <a16:creationId xmlns:a16="http://schemas.microsoft.com/office/drawing/2014/main" id="{2F666DBE-15E3-4027-B613-986FB5B4B8D2}"/>
              </a:ext>
            </a:extLst>
          </p:cNvPr>
          <p:cNvSpPr txBox="1"/>
          <p:nvPr/>
        </p:nvSpPr>
        <p:spPr>
          <a:xfrm>
            <a:off x="1820405" y="6036016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88E50A-4817-4596-9FCD-089DD1A76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9" y="337864"/>
            <a:ext cx="1285843" cy="12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07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21022" y="1430162"/>
            <a:ext cx="9652000" cy="49284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KT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profession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is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broadening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serve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knowledge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economy’s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requirements</a:t>
            </a:r>
            <a:endParaRPr lang="nl-NL" sz="2000" dirty="0">
              <a:solidFill>
                <a:srgbClr val="00345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KT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profession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is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embracing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SSHA as well as STEM sectors</a:t>
            </a:r>
          </a:p>
          <a:p>
            <a:pPr>
              <a:lnSpc>
                <a:spcPct val="200000"/>
              </a:lnSpc>
            </a:pP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Social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acceptance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technologies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of high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importance</a:t>
            </a:r>
            <a:endParaRPr lang="nl-NL" sz="2000" dirty="0">
              <a:solidFill>
                <a:srgbClr val="00345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Social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impact of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science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demonstrated</a:t>
            </a:r>
            <a:endParaRPr lang="nl-NL" sz="2000" dirty="0">
              <a:solidFill>
                <a:srgbClr val="00345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Start ups are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overtaking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spin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offs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rate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formation</a:t>
            </a:r>
            <a:endParaRPr lang="nl-NL" sz="2000" dirty="0">
              <a:solidFill>
                <a:srgbClr val="00345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Social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entrepreurship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is </a:t>
            </a:r>
            <a:r>
              <a:rPr lang="nl-NL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gaining</a:t>
            </a:r>
            <a:r>
              <a:rPr lang="nl-NL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momentum</a:t>
            </a:r>
          </a:p>
          <a:p>
            <a:pPr>
              <a:lnSpc>
                <a:spcPct val="200000"/>
              </a:lnSpc>
            </a:pPr>
            <a:endParaRPr lang="nl-NL" sz="1800" dirty="0">
              <a:solidFill>
                <a:srgbClr val="21344A"/>
              </a:solidFill>
              <a:latin typeface="Roboto" panose="02000000000000000000" pitchFamily="2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endParaRPr lang="nl-NL" sz="1800" dirty="0">
              <a:solidFill>
                <a:srgbClr val="21344A"/>
              </a:solidFill>
              <a:latin typeface="Roboto" panose="02000000000000000000" pitchFamily="2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endParaRPr lang="nl-NL" sz="1800" dirty="0">
              <a:solidFill>
                <a:srgbClr val="21344A"/>
              </a:solidFill>
              <a:latin typeface="Roboto" panose="02000000000000000000" pitchFamily="2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96868" y="302014"/>
            <a:ext cx="9652000" cy="1325563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1B62A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KTO landscapes: key trends</a:t>
            </a:r>
            <a:endParaRPr lang="en-GB" sz="5400" dirty="0">
              <a:solidFill>
                <a:srgbClr val="1B62A7"/>
              </a:solidFill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7" name="Picture 6" descr="Presentation patter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619" r="38856"/>
          <a:stretch/>
        </p:blipFill>
        <p:spPr>
          <a:xfrm flipH="1">
            <a:off x="-479307" y="-124482"/>
            <a:ext cx="2983170" cy="7106963"/>
          </a:xfrm>
          <a:prstGeom prst="rect">
            <a:avLst/>
          </a:prstGeom>
        </p:spPr>
      </p:pic>
      <p:sp>
        <p:nvSpPr>
          <p:cNvPr id="8" name="Shape 280"/>
          <p:cNvSpPr txBox="1"/>
          <p:nvPr/>
        </p:nvSpPr>
        <p:spPr>
          <a:xfrm>
            <a:off x="9895132" y="6101294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  <p:pic>
        <p:nvPicPr>
          <p:cNvPr id="9" name="Picture 12" descr="primary_rgb_b NOBACK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93" y="5859142"/>
            <a:ext cx="1628139" cy="9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2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94728" y="979121"/>
            <a:ext cx="9780433" cy="494224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Open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innovation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is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driving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complexity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of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collaborative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R&amp;D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relationships</a:t>
            </a:r>
            <a:endParaRPr lang="nl-NL" sz="1800" dirty="0">
              <a:solidFill>
                <a:srgbClr val="003450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National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ecosystems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(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Academia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, Transfer,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Industry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) are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growing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, but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independently</a:t>
            </a:r>
            <a:endParaRPr lang="nl-NL" sz="1800" dirty="0">
              <a:solidFill>
                <a:srgbClr val="003450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The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importance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of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facilitating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relationships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between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ecosystems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is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increasing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due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to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the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political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developments</a:t>
            </a:r>
            <a:endParaRPr lang="en-US" sz="1800" dirty="0">
              <a:solidFill>
                <a:srgbClr val="0034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Increased understanding of the role and impact of strong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KTOs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and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of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national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networks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of KT professionals</a:t>
            </a:r>
          </a:p>
          <a:p>
            <a:pPr>
              <a:lnSpc>
                <a:spcPct val="120000"/>
              </a:lnSpc>
            </a:pP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More sophisticated relationships across industry/academia for novel innovation due to EU collaborative projects with enhanced multi-national familiarity</a:t>
            </a:r>
          </a:p>
          <a:p>
            <a:pPr lvl="1">
              <a:lnSpc>
                <a:spcPct val="120000"/>
              </a:lnSpc>
              <a:buFont typeface="Lucida Grande"/>
              <a:buChar char="-"/>
            </a:pP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Emerging template agreement structures, e.g. Lambert portfolio </a:t>
            </a:r>
          </a:p>
          <a:p>
            <a:pPr lvl="1">
              <a:lnSpc>
                <a:spcPct val="120000"/>
              </a:lnSpc>
              <a:buFont typeface="Lucida Grande"/>
              <a:buChar char="-"/>
            </a:pP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Much greater upstream engagement of academic innovations with serial entrepreneurs, with angels, VCs and corporate VC. See J&amp;J  and Merck </a:t>
            </a:r>
            <a:endParaRPr lang="nl-NL" sz="1800" dirty="0">
              <a:solidFill>
                <a:srgbClr val="003450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20000"/>
              </a:lnSpc>
              <a:buFont typeface="Lucida Grande"/>
              <a:buChar char="-"/>
            </a:pP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Strong sophisticated consortia working with complex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scientific</a:t>
            </a:r>
            <a:r>
              <a:rPr lang="nl-NL" sz="1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 </a:t>
            </a:r>
            <a:r>
              <a:rPr lang="nl-NL" sz="18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/>
              </a:rPr>
              <a:t>challenges</a:t>
            </a:r>
            <a:endParaRPr lang="nl-NL" sz="1800" dirty="0">
              <a:solidFill>
                <a:srgbClr val="003450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endParaRPr lang="nl-NL" sz="1800" dirty="0">
              <a:solidFill>
                <a:srgbClr val="21344A"/>
              </a:solidFill>
              <a:latin typeface="Roboto" panose="02000000000000000000" pitchFamily="2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endParaRPr lang="nl-NL" sz="1800" dirty="0">
              <a:solidFill>
                <a:srgbClr val="21344A"/>
              </a:solidFill>
              <a:latin typeface="Roboto" panose="02000000000000000000" pitchFamily="2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endParaRPr lang="nl-NL" sz="1800" dirty="0">
              <a:solidFill>
                <a:srgbClr val="21344A"/>
              </a:solidFill>
              <a:latin typeface="Roboto" panose="02000000000000000000" pitchFamily="2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000" y="-65148"/>
            <a:ext cx="9652000" cy="1325563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1B62A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KTO landscapes: key trends</a:t>
            </a:r>
            <a:endParaRPr lang="en-GB" sz="5400" dirty="0">
              <a:solidFill>
                <a:srgbClr val="1B62A7"/>
              </a:solidFill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7" name="Picture 6" descr="Presentation patter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619" r="38856"/>
          <a:stretch/>
        </p:blipFill>
        <p:spPr>
          <a:xfrm flipH="1">
            <a:off x="-460233" y="0"/>
            <a:ext cx="2878667" cy="6858000"/>
          </a:xfrm>
          <a:prstGeom prst="rect">
            <a:avLst/>
          </a:prstGeom>
        </p:spPr>
      </p:pic>
      <p:sp>
        <p:nvSpPr>
          <p:cNvPr id="8" name="Shape 280"/>
          <p:cNvSpPr txBox="1"/>
          <p:nvPr/>
        </p:nvSpPr>
        <p:spPr>
          <a:xfrm>
            <a:off x="9763307" y="6167300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  <p:pic>
        <p:nvPicPr>
          <p:cNvPr id="9" name="Picture 12" descr="primary_rgb_b NOBACK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68" y="5921367"/>
            <a:ext cx="1628139" cy="9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1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3651" y="446714"/>
            <a:ext cx="5668029" cy="11871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1B62A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What is ASTP? </a:t>
            </a:r>
            <a:endParaRPr lang="en-GB" sz="5400" dirty="0">
              <a:solidFill>
                <a:srgbClr val="1B62A7"/>
              </a:solidFill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2281858" y="3679313"/>
            <a:ext cx="8615016" cy="23255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Knowledge transfer professionals are from the public and private sectors</a:t>
            </a:r>
            <a:endParaRPr lang="en-US" dirty="0">
              <a:solidFill>
                <a:srgbClr val="00345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We strive to initiate, inspire, involve and influence </a:t>
            </a:r>
            <a:r>
              <a:rPr lang="en-US" dirty="0">
                <a:solidFill>
                  <a:srgbClr val="0066C3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individuals</a:t>
            </a:r>
            <a:r>
              <a:rPr lang="en-US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and </a:t>
            </a:r>
            <a:r>
              <a:rPr lang="en-US" dirty="0">
                <a:solidFill>
                  <a:srgbClr val="209A87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collectives</a:t>
            </a:r>
          </a:p>
        </p:txBody>
      </p:sp>
      <p:sp>
        <p:nvSpPr>
          <p:cNvPr id="8" name="Shape 59"/>
          <p:cNvSpPr/>
          <p:nvPr/>
        </p:nvSpPr>
        <p:spPr>
          <a:xfrm>
            <a:off x="2503651" y="1759074"/>
            <a:ext cx="7823199" cy="141961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pt-PT" sz="2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e Regular"/>
                <a:sym typeface="Helvetica Neue"/>
              </a:rPr>
              <a:t>ASTP is the premier, pan-European association for professionals involved in knowledge transfer between universities and industry. </a:t>
            </a:r>
          </a:p>
        </p:txBody>
      </p:sp>
      <p:pic>
        <p:nvPicPr>
          <p:cNvPr id="11" name="Picture 12" descr="primary_rgb_b NOBAC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86" y="5733617"/>
            <a:ext cx="1628139" cy="998858"/>
          </a:xfrm>
          <a:prstGeom prst="rect">
            <a:avLst/>
          </a:prstGeom>
        </p:spPr>
      </p:pic>
      <p:sp>
        <p:nvSpPr>
          <p:cNvPr id="12" name="Shape 280"/>
          <p:cNvSpPr txBox="1"/>
          <p:nvPr/>
        </p:nvSpPr>
        <p:spPr>
          <a:xfrm>
            <a:off x="9601748" y="5979550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  <p:pic>
        <p:nvPicPr>
          <p:cNvPr id="13" name="Picture 12" descr="Presentation pattern.eps">
            <a:extLst>
              <a:ext uri="{FF2B5EF4-FFF2-40B4-BE49-F238E27FC236}">
                <a16:creationId xmlns:a16="http://schemas.microsoft.com/office/drawing/2014/main" id="{3848C9D1-70E4-4AD7-B374-06C86B7C8B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619" r="38856"/>
          <a:stretch/>
        </p:blipFill>
        <p:spPr>
          <a:xfrm flipH="1">
            <a:off x="-460233" y="0"/>
            <a:ext cx="2878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7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28961" y="2818046"/>
            <a:ext cx="5934075" cy="3408221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 algn="ctr">
              <a:buNone/>
            </a:pPr>
            <a:endParaRPr lang="nl-NL" dirty="0">
              <a:solidFill>
                <a:srgbClr val="21344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nl-NL" sz="7000" b="1" dirty="0">
                <a:solidFill>
                  <a:srgbClr val="21344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Contact us:</a:t>
            </a:r>
          </a:p>
          <a:p>
            <a:pPr algn="ctr"/>
            <a:r>
              <a:rPr lang="nl-NL" sz="7000" dirty="0">
                <a:solidFill>
                  <a:srgbClr val="21344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E: </a:t>
            </a:r>
            <a:r>
              <a:rPr lang="nl-NL" sz="7000" dirty="0">
                <a:solidFill>
                  <a:srgbClr val="1B62A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  <a:hlinkClick r:id="rId2"/>
              </a:rPr>
              <a:t>HQ@astp4KT.eu</a:t>
            </a:r>
            <a:r>
              <a:rPr lang="nl-NL" sz="7000" dirty="0">
                <a:solidFill>
                  <a:srgbClr val="1B62A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   </a:t>
            </a:r>
          </a:p>
          <a:p>
            <a:pPr algn="ctr"/>
            <a:r>
              <a:rPr lang="nl-NL" sz="7000" dirty="0">
                <a:solidFill>
                  <a:srgbClr val="21344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T: +31 71 711 3511</a:t>
            </a:r>
          </a:p>
          <a:p>
            <a:pPr algn="ctr"/>
            <a:endParaRPr lang="en-GB" sz="7000" b="1" dirty="0">
              <a:solidFill>
                <a:srgbClr val="21344A"/>
              </a:solidFill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GB" sz="7000" b="1" dirty="0">
                <a:solidFill>
                  <a:srgbClr val="21344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Follow us: </a:t>
            </a:r>
            <a:br>
              <a:rPr lang="en-GB" sz="7000" b="1" dirty="0">
                <a:solidFill>
                  <a:srgbClr val="21344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</a:br>
            <a:r>
              <a:rPr lang="en-GB" sz="7000" u="sng" dirty="0">
                <a:solidFill>
                  <a:srgbClr val="21344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  <a:hlinkClick r:id="rId3"/>
              </a:rPr>
              <a:t>Twitter</a:t>
            </a:r>
            <a:r>
              <a:rPr lang="en-GB" sz="7000" dirty="0">
                <a:solidFill>
                  <a:srgbClr val="21344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 | </a:t>
            </a:r>
            <a:r>
              <a:rPr lang="en-GB" sz="7000" u="sng" dirty="0">
                <a:solidFill>
                  <a:srgbClr val="21344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  <a:hlinkClick r:id="rId4"/>
              </a:rPr>
              <a:t>LinkedIn</a:t>
            </a:r>
            <a:r>
              <a:rPr lang="en-GB" sz="7000" dirty="0">
                <a:solidFill>
                  <a:srgbClr val="21344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 |  </a:t>
            </a:r>
            <a:r>
              <a:rPr lang="en-GB" sz="7000" u="sng" dirty="0">
                <a:solidFill>
                  <a:srgbClr val="21344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  <a:hlinkClick r:id="rId5"/>
              </a:rPr>
              <a:t>Flickr</a:t>
            </a:r>
            <a:r>
              <a:rPr lang="en-GB" sz="7000" dirty="0">
                <a:solidFill>
                  <a:srgbClr val="21344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 | </a:t>
            </a:r>
            <a:r>
              <a:rPr lang="en-GB" sz="7000" u="sng" dirty="0">
                <a:solidFill>
                  <a:srgbClr val="21344A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  <a:hlinkClick r:id="rId6"/>
              </a:rPr>
              <a:t>YouTube</a:t>
            </a:r>
            <a:endParaRPr lang="en-GB" sz="7000" u="sng" dirty="0">
              <a:solidFill>
                <a:srgbClr val="21344A"/>
              </a:solidFill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nl-NL" sz="7000" dirty="0">
              <a:solidFill>
                <a:srgbClr val="21344A"/>
              </a:solidFill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nl-NL" sz="7000" dirty="0">
                <a:solidFill>
                  <a:srgbClr val="209A8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#</a:t>
            </a:r>
            <a:r>
              <a:rPr lang="nl-NL" sz="16600" dirty="0">
                <a:solidFill>
                  <a:srgbClr val="209A87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astp4KT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F1415EB-258B-4186-9FCF-C77466DA1B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31" y="286251"/>
            <a:ext cx="4626337" cy="2049593"/>
          </a:xfrm>
          <a:prstGeom prst="rect">
            <a:avLst/>
          </a:prstGeom>
        </p:spPr>
      </p:pic>
      <p:pic>
        <p:nvPicPr>
          <p:cNvPr id="21" name="Picture 20" descr="pattern_cmyk.ai">
            <a:extLst>
              <a:ext uri="{FF2B5EF4-FFF2-40B4-BE49-F238E27FC236}">
                <a16:creationId xmlns:a16="http://schemas.microsoft.com/office/drawing/2014/main" id="{119FC170-1380-4EDE-A47F-A318EB788F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3" t="-2546" r="67" b="2546"/>
          <a:stretch/>
        </p:blipFill>
        <p:spPr>
          <a:xfrm>
            <a:off x="0" y="-487679"/>
            <a:ext cx="1574983" cy="73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2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8111" y="391227"/>
            <a:ext cx="5668029" cy="11871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3450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Who is ASTP?</a:t>
            </a:r>
            <a:endParaRPr lang="en-GB" sz="5400" dirty="0">
              <a:solidFill>
                <a:srgbClr val="003450"/>
              </a:solidFill>
              <a:latin typeface="Helvetica" panose="020B0604020202020204" pitchFamily="34" charset="0"/>
              <a:ea typeface="Roboto" panose="02000000000000000000" pitchFamily="2" charset="0"/>
              <a:cs typeface="Helvetica" panose="020B0604020202020204" pitchFamily="34" charset="0"/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2658111" y="1880697"/>
            <a:ext cx="8615016" cy="30966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</a:rPr>
              <a:t>Members: </a:t>
            </a:r>
            <a:r>
              <a:rPr lang="en-US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1000 + individuals </a:t>
            </a:r>
            <a:r>
              <a:rPr lang="en-US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from </a:t>
            </a:r>
            <a:r>
              <a:rPr lang="en-US" dirty="0">
                <a:solidFill>
                  <a:srgbClr val="0066C3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53 countries</a:t>
            </a:r>
            <a:r>
              <a:rPr lang="en-US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, </a:t>
            </a:r>
            <a:r>
              <a:rPr lang="en-US" dirty="0">
                <a:solidFill>
                  <a:srgbClr val="209A87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650 institutions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209A87"/>
              </a:solidFill>
              <a:latin typeface="Roboto" panose="02000000000000000000" pitchFamily="2" charset="0"/>
              <a:ea typeface="Roboto" panose="02000000000000000000" pitchFamily="2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National Associations Advisory Council (NAAC) delivers input from </a:t>
            </a:r>
            <a:r>
              <a:rPr lang="en-US" dirty="0">
                <a:solidFill>
                  <a:srgbClr val="209A87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29 different countries</a:t>
            </a:r>
            <a:endParaRPr lang="en-GB" dirty="0">
              <a:solidFill>
                <a:srgbClr val="209A87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12" descr="primary_rgb_b NOBAC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5859142"/>
            <a:ext cx="1628139" cy="998858"/>
          </a:xfrm>
          <a:prstGeom prst="rect">
            <a:avLst/>
          </a:prstGeom>
        </p:spPr>
      </p:pic>
      <p:sp>
        <p:nvSpPr>
          <p:cNvPr id="11" name="Shape 280"/>
          <p:cNvSpPr txBox="1"/>
          <p:nvPr/>
        </p:nvSpPr>
        <p:spPr>
          <a:xfrm>
            <a:off x="9601748" y="6138158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  <p:pic>
        <p:nvPicPr>
          <p:cNvPr id="12" name="Picture 11" descr="Presentation pattern.eps">
            <a:extLst>
              <a:ext uri="{FF2B5EF4-FFF2-40B4-BE49-F238E27FC236}">
                <a16:creationId xmlns:a16="http://schemas.microsoft.com/office/drawing/2014/main" id="{BE565ACB-B152-4BEE-BA9C-F47A2ECF5D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619" r="38856"/>
          <a:stretch/>
        </p:blipFill>
        <p:spPr>
          <a:xfrm flipH="1">
            <a:off x="-460233" y="0"/>
            <a:ext cx="2878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4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2187861" y="1374811"/>
            <a:ext cx="8873835" cy="43116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Professionalisation</a:t>
            </a: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Collective: conferences, peer review, mentoring </a:t>
            </a: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Individual: master classes, training courses</a:t>
            </a:r>
            <a:endParaRPr lang="en-GB" sz="2800" dirty="0">
              <a:solidFill>
                <a:srgbClr val="1B62A7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National association development</a:t>
            </a:r>
            <a:endParaRPr lang="en-GB" sz="2800" dirty="0">
              <a:solidFill>
                <a:srgbClr val="1B62A7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en-GB" sz="2800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Participation in EU Projects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Policy Development</a:t>
            </a:r>
            <a:endParaRPr lang="en-GB" dirty="0">
              <a:solidFill>
                <a:srgbClr val="1B62A7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International Certification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rgbClr val="1B62A7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Benchmarking</a:t>
            </a:r>
          </a:p>
          <a:p>
            <a:pPr lvl="1">
              <a:lnSpc>
                <a:spcPct val="100000"/>
              </a:lnSpc>
            </a:pPr>
            <a:endParaRPr lang="en-GB" sz="2000" dirty="0">
              <a:solidFill>
                <a:srgbClr val="1B62A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1B62A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9797" y="400291"/>
            <a:ext cx="5091996" cy="897139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213B"/>
                </a:solidFill>
                <a:latin typeface="Helvetica" panose="020B0604020202020204" pitchFamily="34" charset="0"/>
                <a:ea typeface="Roboto" panose="02000000000000000000" pitchFamily="2" charset="0"/>
                <a:cs typeface="Helvetica" panose="020B0604020202020204" pitchFamily="34" charset="0"/>
              </a:rPr>
              <a:t>Strategies</a:t>
            </a:r>
          </a:p>
        </p:txBody>
      </p:sp>
      <p:pic>
        <p:nvPicPr>
          <p:cNvPr id="11" name="Picture 12" descr="primary_rgb_b NOBAC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7" y="5705125"/>
            <a:ext cx="1628139" cy="998858"/>
          </a:xfrm>
          <a:prstGeom prst="rect">
            <a:avLst/>
          </a:prstGeom>
        </p:spPr>
      </p:pic>
      <p:sp>
        <p:nvSpPr>
          <p:cNvPr id="12" name="Shape 280">
            <a:extLst>
              <a:ext uri="{FF2B5EF4-FFF2-40B4-BE49-F238E27FC236}">
                <a16:creationId xmlns:a16="http://schemas.microsoft.com/office/drawing/2014/main" id="{E839A57C-3CAA-402B-80D3-98E70BE9333C}"/>
              </a:ext>
            </a:extLst>
          </p:cNvPr>
          <p:cNvSpPr txBox="1"/>
          <p:nvPr/>
        </p:nvSpPr>
        <p:spPr>
          <a:xfrm>
            <a:off x="1886468" y="6003345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  <p:pic>
        <p:nvPicPr>
          <p:cNvPr id="9" name="Picture 8" descr="pattern_cmyk SIDE CUTOUT.ai">
            <a:extLst>
              <a:ext uri="{FF2B5EF4-FFF2-40B4-BE49-F238E27FC236}">
                <a16:creationId xmlns:a16="http://schemas.microsoft.com/office/drawing/2014/main" id="{1CF7F1C2-5A7C-4AD4-B9B0-D45235D385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6" b="4037"/>
          <a:stretch/>
        </p:blipFill>
        <p:spPr>
          <a:xfrm>
            <a:off x="5830173" y="3223932"/>
            <a:ext cx="7904877" cy="372931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38F894-4EAF-4C05-9914-EDA450F71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4" y="154017"/>
            <a:ext cx="1285843" cy="12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9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518" y="-72232"/>
            <a:ext cx="5274155" cy="1325563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1F8EC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we do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26847" y="1253331"/>
            <a:ext cx="8035665" cy="435133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We represent the interests of our members in innovation, K/TT policies and other relevant matters across Europe.</a:t>
            </a:r>
          </a:p>
          <a:p>
            <a:endParaRPr lang="en-GB" dirty="0">
              <a:solidFill>
                <a:srgbClr val="003450"/>
              </a:solidFill>
              <a:latin typeface="Verdana" panose="020B0604030504040204" pitchFamily="34" charset="0"/>
              <a:ea typeface="Verdana" panose="020B0604030504040204" pitchFamily="34" charset="0"/>
              <a:cs typeface="Roboto Light"/>
            </a:endParaRPr>
          </a:p>
          <a:p>
            <a:r>
              <a:rPr lang="en-GB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We facilitate the exchange of best practices among K/TT professionals and strengthen their network.</a:t>
            </a:r>
          </a:p>
          <a:p>
            <a:endParaRPr lang="en-GB" dirty="0">
              <a:solidFill>
                <a:srgbClr val="003450"/>
              </a:solidFill>
              <a:latin typeface="Verdana" panose="020B0604030504040204" pitchFamily="34" charset="0"/>
              <a:ea typeface="Verdana" panose="020B0604030504040204" pitchFamily="34" charset="0"/>
              <a:cs typeface="Roboto Light"/>
            </a:endParaRPr>
          </a:p>
          <a:p>
            <a:r>
              <a:rPr lang="en-GB" b="1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NAAC</a:t>
            </a:r>
            <a:r>
              <a:rPr lang="en-GB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: We provide a cooperative platform for national associations of K/TT in Europe.</a:t>
            </a:r>
          </a:p>
          <a:p>
            <a:endParaRPr lang="en-GB" dirty="0">
              <a:solidFill>
                <a:srgbClr val="1F8ECD"/>
              </a:solidFill>
              <a:latin typeface="+mj-lt"/>
            </a:endParaRPr>
          </a:p>
        </p:txBody>
      </p:sp>
      <p:pic>
        <p:nvPicPr>
          <p:cNvPr id="11" name="Picture 10" descr="primary_rgb_b NOBAC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2" y="6000554"/>
            <a:ext cx="1628139" cy="998858"/>
          </a:xfrm>
          <a:prstGeom prst="rect">
            <a:avLst/>
          </a:prstGeom>
        </p:spPr>
      </p:pic>
      <p:pic>
        <p:nvPicPr>
          <p:cNvPr id="12" name="Picture 11" descr="pattern_cmyk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3" t="-2546" r="67" b="2546"/>
          <a:stretch/>
        </p:blipFill>
        <p:spPr>
          <a:xfrm>
            <a:off x="0" y="-198388"/>
            <a:ext cx="1574983" cy="7007220"/>
          </a:xfrm>
          <a:prstGeom prst="rect">
            <a:avLst/>
          </a:prstGeom>
        </p:spPr>
      </p:pic>
      <p:sp>
        <p:nvSpPr>
          <p:cNvPr id="13" name="Shape 280"/>
          <p:cNvSpPr txBox="1"/>
          <p:nvPr/>
        </p:nvSpPr>
        <p:spPr>
          <a:xfrm>
            <a:off x="9601750" y="6279570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</p:spTree>
    <p:extLst>
      <p:ext uri="{BB962C8B-B14F-4D97-AF65-F5344CB8AC3E}">
        <p14:creationId xmlns:p14="http://schemas.microsoft.com/office/powerpoint/2010/main" val="81364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8312" y="1369502"/>
            <a:ext cx="8035665" cy="4602751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Organise </a:t>
            </a:r>
            <a:r>
              <a:rPr lang="en-GB" sz="2000" b="1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networking</a:t>
            </a:r>
            <a:r>
              <a:rPr lang="en-GB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 events in many countries:</a:t>
            </a:r>
          </a:p>
          <a:p>
            <a:pPr lvl="1"/>
            <a:r>
              <a:rPr lang="en-GB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Annual Conference (2018 Liege, 2019 Dublin, </a:t>
            </a:r>
            <a:r>
              <a:rPr lang="en-GB" sz="2000" b="1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2020 Lisbon</a:t>
            </a:r>
            <a:r>
              <a:rPr lang="en-GB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)</a:t>
            </a:r>
          </a:p>
          <a:p>
            <a:pPr lvl="1"/>
            <a:r>
              <a:rPr lang="en-GB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Fall Meeting (2016 Stockholm, 2017 </a:t>
            </a:r>
            <a:r>
              <a:rPr lang="en-GB" sz="2000" dirty="0" err="1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Guimaraes</a:t>
            </a:r>
            <a:r>
              <a:rPr lang="en-GB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, 2018/19 Leiden)</a:t>
            </a:r>
          </a:p>
          <a:p>
            <a:pPr lvl="1"/>
            <a:r>
              <a:rPr lang="en-GB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14 Different Training Courses (3 each days)</a:t>
            </a:r>
          </a:p>
          <a:p>
            <a:pPr lvl="1"/>
            <a:r>
              <a:rPr lang="en-GB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Half-day / one-day Masterclasses</a:t>
            </a:r>
          </a:p>
          <a:p>
            <a:pPr lvl="1"/>
            <a:r>
              <a:rPr lang="en-GB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Site Visits (KTOs, industry, innovation ecosystems)</a:t>
            </a:r>
          </a:p>
          <a:p>
            <a:pPr lvl="1"/>
            <a:r>
              <a:rPr lang="en-GB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Customised On-Site Trainings (also outside Europe)</a:t>
            </a:r>
          </a:p>
          <a:p>
            <a:pPr lvl="1"/>
            <a:endParaRPr lang="en-GB" sz="2000" dirty="0">
              <a:solidFill>
                <a:srgbClr val="003450"/>
              </a:solidFill>
              <a:latin typeface="Verdana" panose="020B0604030504040204" pitchFamily="34" charset="0"/>
              <a:ea typeface="Verdana" panose="020B0604030504040204" pitchFamily="34" charset="0"/>
              <a:cs typeface="Roboto Light"/>
            </a:endParaRPr>
          </a:p>
          <a:p>
            <a:r>
              <a:rPr lang="en-GB" sz="20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Collect data and publish an annual survey on K/TT activities, as well as sharing success stories and other relevant activities in K/TT field.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46414" y="54513"/>
            <a:ext cx="4410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1F8EC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we do</a:t>
            </a:r>
          </a:p>
        </p:txBody>
      </p:sp>
      <p:pic>
        <p:nvPicPr>
          <p:cNvPr id="13" name="Picture 12" descr="primary_rgb_b NOBAC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2" y="6000554"/>
            <a:ext cx="1628139" cy="998858"/>
          </a:xfrm>
          <a:prstGeom prst="rect">
            <a:avLst/>
          </a:prstGeom>
        </p:spPr>
      </p:pic>
      <p:pic>
        <p:nvPicPr>
          <p:cNvPr id="14" name="Picture 13" descr="pattern_cmyk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3" t="-2546" r="67" b="2546"/>
          <a:stretch/>
        </p:blipFill>
        <p:spPr>
          <a:xfrm>
            <a:off x="3" y="-219074"/>
            <a:ext cx="1574983" cy="7218486"/>
          </a:xfrm>
          <a:prstGeom prst="rect">
            <a:avLst/>
          </a:prstGeom>
        </p:spPr>
      </p:pic>
      <p:sp>
        <p:nvSpPr>
          <p:cNvPr id="15" name="Shape 280"/>
          <p:cNvSpPr txBox="1"/>
          <p:nvPr/>
        </p:nvSpPr>
        <p:spPr>
          <a:xfrm>
            <a:off x="9601750" y="6279570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</p:spTree>
    <p:extLst>
      <p:ext uri="{BB962C8B-B14F-4D97-AF65-F5344CB8AC3E}">
        <p14:creationId xmlns:p14="http://schemas.microsoft.com/office/powerpoint/2010/main" val="345273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51525" y="1253331"/>
            <a:ext cx="864026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We promote further “experience sharing”: </a:t>
            </a:r>
          </a:p>
          <a:p>
            <a:pPr marL="0" indent="0">
              <a:buNone/>
            </a:pPr>
            <a:r>
              <a:rPr lang="en-GB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We help the KT community to connect and share in even more ways :</a:t>
            </a:r>
          </a:p>
          <a:p>
            <a:pPr lvl="1"/>
            <a:r>
              <a:rPr lang="en-GB" sz="2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Peer Review (by critical friends)</a:t>
            </a:r>
          </a:p>
          <a:p>
            <a:pPr lvl="1"/>
            <a:r>
              <a:rPr lang="en-GB" sz="2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Onsite Training</a:t>
            </a:r>
          </a:p>
          <a:p>
            <a:pPr lvl="1"/>
            <a:r>
              <a:rPr lang="en-GB" sz="2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KT &amp; Innovation Network of Expertise</a:t>
            </a:r>
          </a:p>
          <a:p>
            <a:pPr lvl="1"/>
            <a:r>
              <a:rPr lang="en-GB" sz="2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Knowledge Stock Exchange</a:t>
            </a:r>
          </a:p>
          <a:p>
            <a:pPr lvl="1"/>
            <a:r>
              <a:rPr lang="en-GB" sz="2800" dirty="0">
                <a:solidFill>
                  <a:srgbClr val="00345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Special Interest Groups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860070" y="59199"/>
            <a:ext cx="4726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1F8EC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we do</a:t>
            </a:r>
          </a:p>
        </p:txBody>
      </p:sp>
      <p:pic>
        <p:nvPicPr>
          <p:cNvPr id="13" name="Picture 12" descr="primary_rgb_b NOBAC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5799943"/>
            <a:ext cx="1628139" cy="998858"/>
          </a:xfrm>
          <a:prstGeom prst="rect">
            <a:avLst/>
          </a:prstGeom>
        </p:spPr>
      </p:pic>
      <p:pic>
        <p:nvPicPr>
          <p:cNvPr id="14" name="Picture 13" descr="pattern_cmyk.ai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3" t="-2546" r="67" b="2546"/>
          <a:stretch/>
        </p:blipFill>
        <p:spPr>
          <a:xfrm>
            <a:off x="3" y="-603914"/>
            <a:ext cx="1695447" cy="7603326"/>
          </a:xfrm>
          <a:prstGeom prst="rect">
            <a:avLst/>
          </a:prstGeom>
        </p:spPr>
      </p:pic>
      <p:sp>
        <p:nvSpPr>
          <p:cNvPr id="15" name="Shape 280"/>
          <p:cNvSpPr txBox="1"/>
          <p:nvPr/>
        </p:nvSpPr>
        <p:spPr>
          <a:xfrm>
            <a:off x="9601748" y="6078959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</p:spTree>
    <p:extLst>
      <p:ext uri="{BB962C8B-B14F-4D97-AF65-F5344CB8AC3E}">
        <p14:creationId xmlns:p14="http://schemas.microsoft.com/office/powerpoint/2010/main" val="413047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FEBDA3-58FA-4DBF-BBAE-802D5D536D2E}"/>
              </a:ext>
            </a:extLst>
          </p:cNvPr>
          <p:cNvSpPr/>
          <p:nvPr/>
        </p:nvSpPr>
        <p:spPr>
          <a:xfrm>
            <a:off x="2294052" y="434433"/>
            <a:ext cx="7384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i="0" dirty="0">
                <a:solidFill>
                  <a:srgbClr val="209A8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Annual Events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FCFEF-4C1F-4B75-AB3D-B16FB94D06EB}"/>
              </a:ext>
            </a:extLst>
          </p:cNvPr>
          <p:cNvSpPr/>
          <p:nvPr/>
        </p:nvSpPr>
        <p:spPr>
          <a:xfrm>
            <a:off x="2294052" y="1677714"/>
            <a:ext cx="9371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0" i="0" dirty="0">
                <a:solidFill>
                  <a:srgbClr val="1B62A7"/>
                </a:solidFill>
                <a:effectLst/>
              </a:rPr>
              <a:t>Annual Conference | May 2020 | Lisbon</a:t>
            </a:r>
            <a:r>
              <a:rPr lang="en-GB" sz="3600" dirty="0">
                <a:solidFill>
                  <a:srgbClr val="1B62A7"/>
                </a:solidFill>
              </a:rPr>
              <a:t>, Portugal</a:t>
            </a:r>
          </a:p>
          <a:p>
            <a:endParaRPr lang="en-GB" sz="3600" b="0" i="0" dirty="0">
              <a:solidFill>
                <a:srgbClr val="1B62A7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26AD9D-07A6-4312-AB33-1F6A110709DE}"/>
              </a:ext>
            </a:extLst>
          </p:cNvPr>
          <p:cNvSpPr/>
          <p:nvPr/>
        </p:nvSpPr>
        <p:spPr>
          <a:xfrm>
            <a:off x="2703627" y="2822189"/>
            <a:ext cx="9040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1344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21st Annual Conference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1344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Europe’s biggest meet-up for KT Professionals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 40+ countries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Sponsorship and networking opportunities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13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Internationally renowned speakers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21344A"/>
              </a:solidFill>
              <a:effectLst/>
            </a:endParaRPr>
          </a:p>
        </p:txBody>
      </p:sp>
      <p:pic>
        <p:nvPicPr>
          <p:cNvPr id="12" name="Picture 12" descr="primary_rgb_b NOBACK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74" y="5744681"/>
            <a:ext cx="1628139" cy="998858"/>
          </a:xfrm>
          <a:prstGeom prst="rect">
            <a:avLst/>
          </a:prstGeom>
        </p:spPr>
      </p:pic>
      <p:sp>
        <p:nvSpPr>
          <p:cNvPr id="13" name="Shape 280">
            <a:extLst>
              <a:ext uri="{FF2B5EF4-FFF2-40B4-BE49-F238E27FC236}">
                <a16:creationId xmlns:a16="http://schemas.microsoft.com/office/drawing/2014/main" id="{B46826A5-3018-45DB-9C60-753F329922F5}"/>
              </a:ext>
            </a:extLst>
          </p:cNvPr>
          <p:cNvSpPr txBox="1"/>
          <p:nvPr/>
        </p:nvSpPr>
        <p:spPr>
          <a:xfrm>
            <a:off x="9423913" y="6044155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  <p:pic>
        <p:nvPicPr>
          <p:cNvPr id="11" name="Picture 10" descr="Presentation pattern.eps">
            <a:extLst>
              <a:ext uri="{FF2B5EF4-FFF2-40B4-BE49-F238E27FC236}">
                <a16:creationId xmlns:a16="http://schemas.microsoft.com/office/drawing/2014/main" id="{F6C7B9F6-1313-45EB-882E-F9DD5AC5AA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619" r="38856"/>
          <a:stretch/>
        </p:blipFill>
        <p:spPr>
          <a:xfrm flipH="1">
            <a:off x="-460233" y="0"/>
            <a:ext cx="2878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8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868812" y="267865"/>
            <a:ext cx="9028064" cy="1325563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0066C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Knowledge Stock Exchange (KSE)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066140" y="1787389"/>
            <a:ext cx="6466911" cy="46486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2C29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Medium"/>
              </a:rPr>
              <a:t>Initiative Sharing</a:t>
            </a:r>
            <a:br>
              <a:rPr lang="en-GB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Medium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TTOs present their initiative or problem they are facing.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- source of inspiration </a:t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- identify a new partners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Roboto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2C29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Medium"/>
              </a:rPr>
              <a:t>Marketplace</a:t>
            </a:r>
            <a:br>
              <a:rPr lang="en-GB" sz="2400" b="1" dirty="0">
                <a:solidFill>
                  <a:srgbClr val="02C29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Medium"/>
              </a:rPr>
            </a:b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Institutions and companies present their activities.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2C29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Medium"/>
              </a:rPr>
              <a:t>Ecosystem Insights</a:t>
            </a:r>
            <a:br>
              <a:rPr lang="en-GB" sz="2400" b="1" dirty="0">
                <a:solidFill>
                  <a:srgbClr val="02C29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Medium"/>
              </a:rPr>
            </a:b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Stakeholders </a:t>
            </a: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from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 diverse </a:t>
            </a: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parts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 of </a:t>
            </a: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the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 </a:t>
            </a: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ecosystem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 </a:t>
            </a: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shed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 </a:t>
            </a: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their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 light on </a:t>
            </a: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the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 </a:t>
            </a: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knowledge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Roboto Light"/>
              </a:rPr>
              <a:t> transfer spectrum.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Roboto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8281" y="4476470"/>
            <a:ext cx="1568523" cy="286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11" y="1716243"/>
            <a:ext cx="3343997" cy="2229331"/>
          </a:xfrm>
          <a:prstGeom prst="rect">
            <a:avLst/>
          </a:prstGeom>
        </p:spPr>
      </p:pic>
      <p:pic>
        <p:nvPicPr>
          <p:cNvPr id="14" name="Picture 13" descr="primary_rgb_b NOBACK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35" y="5774268"/>
            <a:ext cx="1628139" cy="998858"/>
          </a:xfrm>
          <a:prstGeom prst="rect">
            <a:avLst/>
          </a:prstGeom>
        </p:spPr>
      </p:pic>
      <p:pic>
        <p:nvPicPr>
          <p:cNvPr id="15" name="Picture 14" descr="pattern_cmyk.ai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3" t="-2546" r="67" b="2546"/>
          <a:stretch/>
        </p:blipFill>
        <p:spPr>
          <a:xfrm>
            <a:off x="3" y="-295274"/>
            <a:ext cx="1574983" cy="7294686"/>
          </a:xfrm>
          <a:prstGeom prst="rect">
            <a:avLst/>
          </a:prstGeom>
        </p:spPr>
      </p:pic>
      <p:sp>
        <p:nvSpPr>
          <p:cNvPr id="16" name="Shape 280"/>
          <p:cNvSpPr txBox="1"/>
          <p:nvPr/>
        </p:nvSpPr>
        <p:spPr>
          <a:xfrm>
            <a:off x="9852977" y="6053284"/>
            <a:ext cx="2590252" cy="506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pt-PT" sz="2000" dirty="0">
                <a:solidFill>
                  <a:srgbClr val="003450"/>
                </a:solidFill>
                <a:latin typeface="Roboto"/>
                <a:cs typeface="Roboto"/>
              </a:rPr>
              <a:t> www.astp4KT.eu</a:t>
            </a:r>
          </a:p>
        </p:txBody>
      </p:sp>
    </p:spTree>
    <p:extLst>
      <p:ext uri="{BB962C8B-B14F-4D97-AF65-F5344CB8AC3E}">
        <p14:creationId xmlns:p14="http://schemas.microsoft.com/office/powerpoint/2010/main" val="335225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FDB57CF16D847BBDCB8EE2F82F155" ma:contentTypeVersion="11" ma:contentTypeDescription="Create a new document." ma:contentTypeScope="" ma:versionID="34f6039c688d9ecc9f340fa54ad4578e">
  <xsd:schema xmlns:xsd="http://www.w3.org/2001/XMLSchema" xmlns:xs="http://www.w3.org/2001/XMLSchema" xmlns:p="http://schemas.microsoft.com/office/2006/metadata/properties" xmlns:ns2="b23ea68e-2f9a-47a7-a5b1-b872be3863c0" xmlns:ns3="3fcfe692-dcc2-45eb-929d-c0a0c5957abf" targetNamespace="http://schemas.microsoft.com/office/2006/metadata/properties" ma:root="true" ma:fieldsID="c2eacef88fe9d4081c657ec910335607" ns2:_="" ns3:_="">
    <xsd:import namespace="b23ea68e-2f9a-47a7-a5b1-b872be3863c0"/>
    <xsd:import namespace="3fcfe692-dcc2-45eb-929d-c0a0c5957a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ea68e-2f9a-47a7-a5b1-b872be3863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e692-dcc2-45eb-929d-c0a0c5957a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8E06F3-8C6A-4B86-A4B1-D69C91A04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3ea68e-2f9a-47a7-a5b1-b872be3863c0"/>
    <ds:schemaRef ds:uri="3fcfe692-dcc2-45eb-929d-c0a0c5957a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EBF6DC-9DBF-4A91-B5AE-CE28B2211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DF9871-FFE3-460C-82F1-7615367D9696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3fcfe692-dcc2-45eb-929d-c0a0c5957abf"/>
    <ds:schemaRef ds:uri="b23ea68e-2f9a-47a7-a5b1-b872be3863c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1141</Words>
  <Application>Microsoft Office PowerPoint</Application>
  <PresentationFormat>Breedbeeld</PresentationFormat>
  <Paragraphs>179</Paragraphs>
  <Slides>20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Lucida Grande</vt:lpstr>
      <vt:lpstr>Roboto</vt:lpstr>
      <vt:lpstr>Verdana</vt:lpstr>
      <vt:lpstr>Kantoorthema</vt:lpstr>
      <vt:lpstr>PowerPoint-presentatie</vt:lpstr>
      <vt:lpstr>What is ASTP? </vt:lpstr>
      <vt:lpstr>Who is ASTP?</vt:lpstr>
      <vt:lpstr>Strategies</vt:lpstr>
      <vt:lpstr>What we do</vt:lpstr>
      <vt:lpstr>PowerPoint-presentatie</vt:lpstr>
      <vt:lpstr>PowerPoint-presentatie</vt:lpstr>
      <vt:lpstr>PowerPoint-presentatie</vt:lpstr>
      <vt:lpstr>Knowledge Stock Exchange (KSE)</vt:lpstr>
      <vt:lpstr>PowerPoint-presentatie</vt:lpstr>
      <vt:lpstr>2020 Training Courses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KTO landscapes: key trends</vt:lpstr>
      <vt:lpstr>KTO landscapes: key trends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Anuar Shafiei</dc:creator>
  <cp:lastModifiedBy>Laura Macdonald</cp:lastModifiedBy>
  <cp:revision>102</cp:revision>
  <dcterms:created xsi:type="dcterms:W3CDTF">2017-06-01T05:45:46Z</dcterms:created>
  <dcterms:modified xsi:type="dcterms:W3CDTF">2020-01-21T10:25:57Z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0x0101009ECFDB57CF16D847BBDCB8EE2F82F155</vt:lpwstr>
  </property>
</Properties>
</file>