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xmlns="" id="{F505E05F-3513-4834-9E5F-5E427D71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33748"/>
          <a:stretch/>
        </p:blipFill>
        <p:spPr>
          <a:xfrm>
            <a:off x="0" y="2735103"/>
            <a:ext cx="12192000" cy="2646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D93462-E91A-42FD-A195-F17F734E3CFE}"/>
              </a:ext>
            </a:extLst>
          </p:cNvPr>
          <p:cNvSpPr txBox="1"/>
          <p:nvPr userDrawn="1"/>
        </p:nvSpPr>
        <p:spPr>
          <a:xfrm>
            <a:off x="1897378" y="1501205"/>
            <a:ext cx="506548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dirty="0"/>
              <a:t>ENRIITC</a:t>
            </a:r>
            <a:endParaRPr lang="x-none" sz="6100" dirty="0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xmlns="" id="{794D3306-EB2D-4A2F-8CF0-A064426EFC05}"/>
              </a:ext>
            </a:extLst>
          </p:cNvPr>
          <p:cNvSpPr/>
          <p:nvPr userDrawn="1"/>
        </p:nvSpPr>
        <p:spPr>
          <a:xfrm>
            <a:off x="-112750" y="2532254"/>
            <a:ext cx="12304750" cy="3142831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25397"/>
              <a:gd name="connsiteY0" fmla="*/ 19050 h 2368551"/>
              <a:gd name="connsiteX1" fmla="*/ 6225397 w 6225397"/>
              <a:gd name="connsiteY1" fmla="*/ 0 h 2368551"/>
              <a:gd name="connsiteX2" fmla="*/ 6213929 w 6225397"/>
              <a:gd name="connsiteY2" fmla="*/ 2368551 h 2368551"/>
              <a:gd name="connsiteX3" fmla="*/ 0 w 6225397"/>
              <a:gd name="connsiteY3" fmla="*/ 2359026 h 2368551"/>
              <a:gd name="connsiteX4" fmla="*/ 0 w 6225397"/>
              <a:gd name="connsiteY4" fmla="*/ 19050 h 2368551"/>
              <a:gd name="connsiteX0" fmla="*/ 0 w 6538084"/>
              <a:gd name="connsiteY0" fmla="*/ 0 h 2349501"/>
              <a:gd name="connsiteX1" fmla="*/ 6538084 w 6538084"/>
              <a:gd name="connsiteY1" fmla="*/ 176084 h 2349501"/>
              <a:gd name="connsiteX2" fmla="*/ 6213929 w 6538084"/>
              <a:gd name="connsiteY2" fmla="*/ 2349501 h 2349501"/>
              <a:gd name="connsiteX3" fmla="*/ 0 w 6538084"/>
              <a:gd name="connsiteY3" fmla="*/ 2339976 h 2349501"/>
              <a:gd name="connsiteX4" fmla="*/ 0 w 6538084"/>
              <a:gd name="connsiteY4" fmla="*/ 0 h 2349501"/>
              <a:gd name="connsiteX0" fmla="*/ 0 w 6538084"/>
              <a:gd name="connsiteY0" fmla="*/ 425580 h 2173417"/>
              <a:gd name="connsiteX1" fmla="*/ 6538084 w 6538084"/>
              <a:gd name="connsiteY1" fmla="*/ 0 h 2173417"/>
              <a:gd name="connsiteX2" fmla="*/ 6213929 w 6538084"/>
              <a:gd name="connsiteY2" fmla="*/ 2173417 h 2173417"/>
              <a:gd name="connsiteX3" fmla="*/ 0 w 6538084"/>
              <a:gd name="connsiteY3" fmla="*/ 2163892 h 2173417"/>
              <a:gd name="connsiteX4" fmla="*/ 0 w 6538084"/>
              <a:gd name="connsiteY4" fmla="*/ 425580 h 2173417"/>
              <a:gd name="connsiteX0" fmla="*/ 0 w 6214021"/>
              <a:gd name="connsiteY0" fmla="*/ 523147 h 2270984"/>
              <a:gd name="connsiteX1" fmla="*/ 6105841 w 6214021"/>
              <a:gd name="connsiteY1" fmla="*/ 0 h 2270984"/>
              <a:gd name="connsiteX2" fmla="*/ 6213929 w 6214021"/>
              <a:gd name="connsiteY2" fmla="*/ 2270984 h 2270984"/>
              <a:gd name="connsiteX3" fmla="*/ 0 w 6214021"/>
              <a:gd name="connsiteY3" fmla="*/ 2261459 h 2270984"/>
              <a:gd name="connsiteX4" fmla="*/ 0 w 6214021"/>
              <a:gd name="connsiteY4" fmla="*/ 523147 h 2270984"/>
              <a:gd name="connsiteX0" fmla="*/ 0 w 6105841"/>
              <a:gd name="connsiteY0" fmla="*/ 523147 h 2270984"/>
              <a:gd name="connsiteX1" fmla="*/ 6105841 w 6105841"/>
              <a:gd name="connsiteY1" fmla="*/ 0 h 2270984"/>
              <a:gd name="connsiteX2" fmla="*/ 6094372 w 6105841"/>
              <a:gd name="connsiteY2" fmla="*/ 2270984 h 2270984"/>
              <a:gd name="connsiteX3" fmla="*/ 0 w 6105841"/>
              <a:gd name="connsiteY3" fmla="*/ 2261459 h 2270984"/>
              <a:gd name="connsiteX4" fmla="*/ 0 w 6105841"/>
              <a:gd name="connsiteY4" fmla="*/ 523147 h 2270984"/>
              <a:gd name="connsiteX0" fmla="*/ 45983 w 6105841"/>
              <a:gd name="connsiteY0" fmla="*/ 0 h 2365761"/>
              <a:gd name="connsiteX1" fmla="*/ 6105841 w 6105841"/>
              <a:gd name="connsiteY1" fmla="*/ 94777 h 2365761"/>
              <a:gd name="connsiteX2" fmla="*/ 6094372 w 6105841"/>
              <a:gd name="connsiteY2" fmla="*/ 2365761 h 2365761"/>
              <a:gd name="connsiteX3" fmla="*/ 0 w 6105841"/>
              <a:gd name="connsiteY3" fmla="*/ 2356236 h 2365761"/>
              <a:gd name="connsiteX4" fmla="*/ 45983 w 6105841"/>
              <a:gd name="connsiteY4" fmla="*/ 0 h 2365761"/>
              <a:gd name="connsiteX0" fmla="*/ 45983 w 6094617"/>
              <a:gd name="connsiteY0" fmla="*/ 2790 h 2368551"/>
              <a:gd name="connsiteX1" fmla="*/ 6059858 w 6094617"/>
              <a:gd name="connsiteY1" fmla="*/ 0 h 2368551"/>
              <a:gd name="connsiteX2" fmla="*/ 6094372 w 6094617"/>
              <a:gd name="connsiteY2" fmla="*/ 2368551 h 2368551"/>
              <a:gd name="connsiteX3" fmla="*/ 0 w 6094617"/>
              <a:gd name="connsiteY3" fmla="*/ 2359026 h 2368551"/>
              <a:gd name="connsiteX4" fmla="*/ 45983 w 6094617"/>
              <a:gd name="connsiteY4" fmla="*/ 2790 h 2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617" h="2368551">
                <a:moveTo>
                  <a:pt x="45983" y="2790"/>
                </a:moveTo>
                <a:lnTo>
                  <a:pt x="6059858" y="0"/>
                </a:lnTo>
                <a:cubicBezTo>
                  <a:pt x="6056035" y="789517"/>
                  <a:pt x="6098195" y="1579034"/>
                  <a:pt x="6094372" y="2368551"/>
                </a:cubicBezTo>
                <a:lnTo>
                  <a:pt x="0" y="2359026"/>
                </a:lnTo>
                <a:lnTo>
                  <a:pt x="45983" y="2790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5000"/>
                  <a:lumOff val="55000"/>
                  <a:alpha val="8000"/>
                </a:schemeClr>
              </a:gs>
              <a:gs pos="15000">
                <a:schemeClr val="bg2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x-none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DBEAAF4-39EF-4A8A-B520-8EB9FD101E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866819" cy="4047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9F51DA-9EA1-4C6D-A85C-26217213C71E}"/>
              </a:ext>
            </a:extLst>
          </p:cNvPr>
          <p:cNvSpPr/>
          <p:nvPr userDrawn="1"/>
        </p:nvSpPr>
        <p:spPr>
          <a:xfrm>
            <a:off x="0" y="2460625"/>
            <a:ext cx="12192000" cy="3305175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6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2C83CD-AED1-4FB9-80DD-0A1D6041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5175" y="2955698"/>
            <a:ext cx="6682106" cy="593725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Type 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C4226E3B-0121-40C5-929D-7E27E31AB9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5175" y="3640138"/>
            <a:ext cx="6697663" cy="504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Type name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36DF7C71-76C3-4462-8E7B-A97EAF9CA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5175" y="4239828"/>
            <a:ext cx="2536825" cy="429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DD/MM/YYYY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3791550-42E0-42E3-919F-CCC4C0CED9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xmlns="" id="{36D709E3-4770-452A-AC39-9112A3E4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xmlns="" id="{E2CA6960-5911-48B4-824A-B2B8CA9EACD4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A354230-C9B8-4AB4-B833-AC10E242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E83869-8A1D-44A6-BF6F-4F56AE5FE5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0E0DA6A-1F8E-4096-87AE-A1122661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6028AB2-3499-4CB2-8248-783A9AA786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157415B0-0415-4E13-B6E2-3C60A404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416855"/>
            <a:ext cx="5302250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61866144-63C0-494E-AD5E-032EF815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3004457"/>
            <a:ext cx="5305425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241AAF99-BD54-406E-B011-B4745C5D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416855"/>
            <a:ext cx="5183188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8554F35-D73B-4B8F-9EB4-22C01C69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4457"/>
            <a:ext cx="5183188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65C184-98E1-4B00-9018-CCFB06B4F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xmlns="" id="{82EAFD9F-98B7-4BE0-B998-CF81F4870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23" name="Rectangle 20">
            <a:extLst>
              <a:ext uri="{FF2B5EF4-FFF2-40B4-BE49-F238E27FC236}">
                <a16:creationId xmlns:a16="http://schemas.microsoft.com/office/drawing/2014/main" xmlns="" id="{AEE33C70-99FF-4732-A203-27CA25F78E21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C2C1FE5-CAB6-4F82-882F-440B8D54AF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9B87E4CB-594E-4412-89EA-9D96BED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8108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4543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BF2E7-97DF-46CD-BB08-F2D07B798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5999"/>
            <a:ext cx="5181600" cy="389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114755-0822-4F7B-98A1-2A7BF543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181600" cy="3890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D842D7D9-E32B-41EA-9A9F-2E0131B03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xmlns="" id="{04ACCE8B-9313-4DC6-BCBC-5F432BD4DA7A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15D5D52-33DB-425E-8D50-6104933DC1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63BBA50-2339-4E79-98C1-A0F14AD52AF2}"/>
              </a:ext>
            </a:extLst>
          </p:cNvPr>
          <p:cNvSpPr txBox="1">
            <a:spLocks/>
          </p:cNvSpPr>
          <p:nvPr userDrawn="1"/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CEF30A-A37E-4B0D-948A-E906446F6F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D5654F7-0A1B-4CEC-AFBF-F57CD7EBF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05" y="1118384"/>
            <a:ext cx="10968694" cy="231061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E2AB49F-1796-418B-A74D-89764D6BA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904" y="3703584"/>
            <a:ext cx="1096869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E7A3E3-B7E3-4C0E-9E7D-488E7EF0AD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2990053D-8E3D-455B-83C8-75CFBA04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xmlns="" id="{3D875CF4-B65D-48C6-BD76-04173AD7F7FB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11EA7A2-A3CC-4306-BE75-ECCB0B1BAC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ire, table, small, hanging&#10;&#10;Description automatically generated">
            <a:extLst>
              <a:ext uri="{FF2B5EF4-FFF2-40B4-BE49-F238E27FC236}">
                <a16:creationId xmlns:a16="http://schemas.microsoft.com/office/drawing/2014/main" xmlns="" id="{AEABACCA-6012-47B2-A0B3-60AE5F7C5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779"/>
            <a:ext cx="12192000" cy="3686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43B76C-B35D-4626-B362-91BBEA450BA0}"/>
              </a:ext>
            </a:extLst>
          </p:cNvPr>
          <p:cNvSpPr/>
          <p:nvPr userDrawn="1"/>
        </p:nvSpPr>
        <p:spPr>
          <a:xfrm>
            <a:off x="0" y="1941779"/>
            <a:ext cx="12192000" cy="3686573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5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x-none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A7359381-5013-4EF6-B1D3-A07308CE5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6" y="2419595"/>
            <a:ext cx="572331" cy="5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1EE741-699F-4B32-B6DA-0D2AC5BE88B4}"/>
              </a:ext>
            </a:extLst>
          </p:cNvPr>
          <p:cNvSpPr txBox="1"/>
          <p:nvPr userDrawn="1"/>
        </p:nvSpPr>
        <p:spPr>
          <a:xfrm>
            <a:off x="2927687" y="2507533"/>
            <a:ext cx="19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 Project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FC67E08-B263-4BCC-ADEA-A6274A7D2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08717" y="3135203"/>
            <a:ext cx="524300" cy="515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08998D-BEA9-4AA1-B58D-162589A4E51C}"/>
              </a:ext>
            </a:extLst>
          </p:cNvPr>
          <p:cNvSpPr txBox="1"/>
          <p:nvPr userDrawn="1"/>
        </p:nvSpPr>
        <p:spPr>
          <a:xfrm>
            <a:off x="2927687" y="3214245"/>
            <a:ext cx="22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ENRIITC_eu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3CC7DB-4449-45D1-A345-1A0147E3AE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46408" y="3850810"/>
            <a:ext cx="646004" cy="64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51A83E-F333-40C1-B66A-0D17053EA617}"/>
              </a:ext>
            </a:extLst>
          </p:cNvPr>
          <p:cNvSpPr txBox="1"/>
          <p:nvPr userDrawn="1"/>
        </p:nvSpPr>
        <p:spPr>
          <a:xfrm>
            <a:off x="2927687" y="3996872"/>
            <a:ext cx="25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www.enriitc-project.eu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1E5463-B649-4B2F-B2B0-58603011F2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AE2059-6D4F-4888-BB3A-7772958A3E24}"/>
              </a:ext>
            </a:extLst>
          </p:cNvPr>
          <p:cNvSpPr txBox="1"/>
          <p:nvPr userDrawn="1"/>
        </p:nvSpPr>
        <p:spPr>
          <a:xfrm>
            <a:off x="2965406" y="4783893"/>
            <a:ext cx="232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AFFECA3-DC18-4B0E-8432-63B967E59F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80" y="4652009"/>
            <a:ext cx="633101" cy="633101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7EA5F5D-F09B-4DA4-85FA-D0C5C12F0C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1771554" cy="8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5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01389" y="2711516"/>
            <a:ext cx="10658476" cy="4057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		Presentation by EATRIS, Nigel Wagstaff</a:t>
            </a:r>
          </a:p>
          <a:p>
            <a:pPr marL="0" indent="0">
              <a:buNone/>
            </a:pPr>
            <a:r>
              <a:rPr lang="nl-NL" dirty="0" smtClean="0"/>
              <a:t>	       Kick-Off and First General Assembly Meeting </a:t>
            </a:r>
          </a:p>
          <a:p>
            <a:pPr marL="0" indent="0">
              <a:buNone/>
            </a:pPr>
            <a:r>
              <a:rPr lang="nl-NL" dirty="0" smtClean="0"/>
              <a:t>		        Tuesday 21 January 2020</a:t>
            </a:r>
          </a:p>
          <a:p>
            <a:pPr marL="0" indent="0">
              <a:buNone/>
            </a:pPr>
            <a:r>
              <a:rPr lang="nl-NL" dirty="0" smtClean="0"/>
              <a:t>		Stazione Zoologica di Napoli (SZN)</a:t>
            </a:r>
          </a:p>
          <a:p>
            <a:pPr marL="0" indent="0">
              <a:buNone/>
            </a:pPr>
            <a:r>
              <a:rPr lang="nl-NL" dirty="0" smtClean="0"/>
              <a:t>			      Naples, Italy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83" y="1086663"/>
            <a:ext cx="10658476" cy="645659"/>
          </a:xfrm>
        </p:spPr>
        <p:txBody>
          <a:bodyPr/>
          <a:lstStyle/>
          <a:p>
            <a:r>
              <a:rPr lang="nl-NL" dirty="0" smtClean="0"/>
              <a:t>		ENRIITC Work Package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	</a:t>
            </a:r>
          </a:p>
          <a:p>
            <a:r>
              <a:rPr lang="nl-NL" dirty="0" smtClean="0"/>
              <a:t>Communicate effectively to the wider community of stakeholders</a:t>
            </a:r>
          </a:p>
          <a:p>
            <a:r>
              <a:rPr lang="nl-NL" dirty="0" smtClean="0"/>
              <a:t>Share best practices for effective industrial engagement among the European ILO/ICO community</a:t>
            </a:r>
          </a:p>
          <a:p>
            <a:r>
              <a:rPr lang="nl-NL" dirty="0" smtClean="0"/>
              <a:t>Serve the broad community of public and private entities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Specific objectives:</a:t>
            </a:r>
          </a:p>
          <a:p>
            <a:r>
              <a:rPr lang="nl-NL" dirty="0" smtClean="0"/>
              <a:t>Communicate and disseminate project results taking account of the specific needs of target groups</a:t>
            </a:r>
          </a:p>
          <a:p>
            <a:r>
              <a:rPr lang="nl-NL" dirty="0" smtClean="0"/>
              <a:t>Encourage bottom-up and top-down engagement among stakeholders</a:t>
            </a:r>
          </a:p>
          <a:p>
            <a:r>
              <a:rPr lang="nl-NL" dirty="0" smtClean="0"/>
              <a:t>Ensure high visibility by amalgamating the social media channels of all partners and teaming up with existing initiatives and projects.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		</a:t>
            </a:r>
            <a:r>
              <a:rPr lang="nl-NL" dirty="0"/>
              <a:t>ENRIITC Work Package 5</a:t>
            </a:r>
            <a:br>
              <a:rPr lang="nl-NL" dirty="0"/>
            </a:br>
            <a:r>
              <a:rPr lang="nl-NL" dirty="0"/>
              <a:t>			</a:t>
            </a:r>
            <a:r>
              <a:rPr lang="nl-NL" dirty="0" smtClean="0"/>
              <a:t>     Objectives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EATRIS, ESS</a:t>
            </a:r>
            <a:r>
              <a:rPr lang="nl-NL" dirty="0" smtClean="0"/>
              <a:t>, WPT, IUC Syd, CDTI, NWO, SZN, EMSO, ESRF, CLARIN, DTI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Create the ENRIITC website and social media tools (Twitter, LinkedIn, YouTube)</a:t>
            </a:r>
          </a:p>
          <a:p>
            <a:r>
              <a:rPr lang="nl-NL" dirty="0" smtClean="0"/>
              <a:t>Equip the website and social media tools and encourage their use to support the stakeholders in sharing experience and best practice and to be a repository for useful resources</a:t>
            </a:r>
          </a:p>
          <a:p>
            <a:r>
              <a:rPr lang="nl-NL" dirty="0" smtClean="0"/>
              <a:t>Create high visibility by copying and dovetailing with other innovation activities and existing large-scale projects</a:t>
            </a:r>
          </a:p>
          <a:p>
            <a:r>
              <a:rPr lang="nl-NL" dirty="0" smtClean="0"/>
              <a:t>Write the Communication Plan to cover all of the above and provide the road map forward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893477"/>
            <a:ext cx="10934298" cy="120577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  			ENRIITC Work Package 5</a:t>
            </a:r>
            <a:br>
              <a:rPr lang="nl-NL" dirty="0" smtClean="0"/>
            </a:br>
            <a:r>
              <a:rPr lang="nl-NL" dirty="0" smtClean="0"/>
              <a:t>		        Task 5.1: Communication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      		</a:t>
            </a:r>
            <a:br>
              <a:rPr lang="nl-NL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				WORK PLAN</a:t>
            </a:r>
          </a:p>
          <a:p>
            <a:r>
              <a:rPr lang="nl-NL" dirty="0" smtClean="0"/>
              <a:t>Set up social media. IN PROGRESS</a:t>
            </a:r>
          </a:p>
          <a:p>
            <a:r>
              <a:rPr lang="nl-NL" dirty="0" smtClean="0"/>
              <a:t>Confer and exchange technical details for the web site. IN PROGRESS, CONSTRUCTION OF THE WEB SITE PLANNED FOR FEBRUARY</a:t>
            </a:r>
          </a:p>
          <a:p>
            <a:r>
              <a:rPr lang="nl-NL" dirty="0" smtClean="0"/>
              <a:t>Draft operating procedures and guidelines for web site and social media use. AIMING FOR M3</a:t>
            </a:r>
          </a:p>
          <a:p>
            <a:r>
              <a:rPr lang="nl-NL" dirty="0" smtClean="0"/>
              <a:t>Start to populate the various media starting with already existing material and encouraging the stakeholder communities to make contributions. ONGOING </a:t>
            </a:r>
          </a:p>
          <a:p>
            <a:r>
              <a:rPr lang="nl-NL" dirty="0" smtClean="0"/>
              <a:t>Consolidate into the Communications Plan. M4 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803324"/>
            <a:ext cx="10658476" cy="64565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  			ENRIITC </a:t>
            </a:r>
            <a:r>
              <a:rPr lang="nl-NL" dirty="0"/>
              <a:t>Work Package 5</a:t>
            </a:r>
            <a:br>
              <a:rPr lang="nl-NL" dirty="0"/>
            </a:br>
            <a:r>
              <a:rPr lang="nl-NL" dirty="0"/>
              <a:t>		  </a:t>
            </a:r>
            <a:r>
              <a:rPr lang="nl-NL" dirty="0" smtClean="0"/>
              <a:t>     Task </a:t>
            </a:r>
            <a:r>
              <a:rPr lang="nl-NL" dirty="0"/>
              <a:t>5.1: Communication</a:t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EATRIS, WPT</a:t>
            </a:r>
            <a:r>
              <a:rPr lang="nl-NL" dirty="0" smtClean="0"/>
              <a:t>, SZN, CDTI, IUC Syd, NWO, ESS, EMSO, ESRF, CLARIN, DTI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Disseminate project outputs including guidelines, resources,policies, training/webinar material, case studies to ensure they are both well advertised and easily accessible to all communities</a:t>
            </a:r>
          </a:p>
          <a:p>
            <a:r>
              <a:rPr lang="nl-NL" dirty="0" smtClean="0"/>
              <a:t>Integrate with outputs from other work packages and activities</a:t>
            </a:r>
          </a:p>
          <a:p>
            <a:r>
              <a:rPr lang="nl-NL" dirty="0" smtClean="0"/>
              <a:t>Present results at international fora such as ESOF 2022, ESFRI, EFPIA, ICRI2020, ERIC Forum and other networks and associations</a:t>
            </a: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90446"/>
            <a:ext cx="10658476" cy="64565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  		    ENRIITC Work Package 5		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     Task 5.2: Dissemination</a:t>
            </a:r>
            <a:br>
              <a:rPr lang="nl-NL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				WORK PLAN</a:t>
            </a:r>
          </a:p>
          <a:p>
            <a:r>
              <a:rPr lang="nl-NL" dirty="0" smtClean="0"/>
              <a:t>Advertise through various vehicles the opportunities arising from web site and social media </a:t>
            </a:r>
          </a:p>
          <a:p>
            <a:r>
              <a:rPr lang="nl-NL" dirty="0" smtClean="0"/>
              <a:t>Reach out to promote forthcoming events and advertise upcoming webinars and workshops</a:t>
            </a:r>
          </a:p>
          <a:p>
            <a:r>
              <a:rPr lang="nl-NL" dirty="0" smtClean="0"/>
              <a:t>Link to other sites/communities</a:t>
            </a:r>
          </a:p>
          <a:p>
            <a:r>
              <a:rPr lang="nl-NL" dirty="0" smtClean="0"/>
              <a:t>Monitor use of the web site and social media, including downloadables, templates etc. </a:t>
            </a:r>
          </a:p>
          <a:p>
            <a:r>
              <a:rPr lang="nl-NL" dirty="0" smtClean="0"/>
              <a:t>Presentation/road show to promote</a:t>
            </a:r>
          </a:p>
          <a:p>
            <a:r>
              <a:rPr lang="nl-NL" dirty="0" smtClean="0"/>
              <a:t>Start to plan for dissemination through international fora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90446"/>
            <a:ext cx="10658476" cy="64565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  			ENRIITC </a:t>
            </a:r>
            <a:r>
              <a:rPr lang="nl-NL" dirty="0"/>
              <a:t>Work Package 5</a:t>
            </a:r>
            <a:br>
              <a:rPr lang="nl-NL" dirty="0"/>
            </a:br>
            <a:r>
              <a:rPr lang="nl-NL" dirty="0"/>
              <a:t>		     </a:t>
            </a:r>
            <a:r>
              <a:rPr lang="nl-NL" dirty="0" smtClean="0"/>
              <a:t>    Task </a:t>
            </a:r>
            <a:r>
              <a:rPr lang="nl-NL" dirty="0"/>
              <a:t>5.2: Dissemination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</a:t>
            </a:r>
            <a:br>
              <a:rPr lang="nl-NL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 Package 5 Milestones and Deliverables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00934" y="2557823"/>
          <a:ext cx="9211258" cy="269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622"/>
                <a:gridCol w="5608019"/>
                <a:gridCol w="1635617"/>
              </a:tblGrid>
              <a:tr h="635007">
                <a:tc>
                  <a:txBody>
                    <a:bodyPr/>
                    <a:lstStyle/>
                    <a:p>
                      <a:r>
                        <a:rPr lang="nl-NL" dirty="0" smtClean="0"/>
                        <a:t>Designation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Due Date</a:t>
                      </a:r>
                      <a:endParaRPr lang="en-US" dirty="0"/>
                    </a:p>
                  </a:txBody>
                  <a:tcPr/>
                </a:tc>
              </a:tr>
              <a:tr h="365856">
                <a:tc>
                  <a:txBody>
                    <a:bodyPr/>
                    <a:lstStyle/>
                    <a:p>
                      <a:r>
                        <a:rPr lang="nl-NL" dirty="0" smtClean="0"/>
                        <a:t>D5.1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Website</a:t>
                      </a:r>
                      <a:r>
                        <a:rPr lang="nl-NL" baseline="0" dirty="0" smtClean="0"/>
                        <a:t> launched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M2</a:t>
                      </a:r>
                      <a:endParaRPr lang="en-US" dirty="0"/>
                    </a:p>
                  </a:txBody>
                  <a:tcPr/>
                </a:tc>
              </a:tr>
              <a:tr h="365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MS01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Creation of Twitter and LinkedIn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M3</a:t>
                      </a:r>
                      <a:endParaRPr lang="en-US" dirty="0"/>
                    </a:p>
                  </a:txBody>
                  <a:tcPr/>
                </a:tc>
              </a:tr>
              <a:tr h="434809">
                <a:tc>
                  <a:txBody>
                    <a:bodyPr/>
                    <a:lstStyle/>
                    <a:p>
                      <a:r>
                        <a:rPr lang="nl-NL" dirty="0" smtClean="0"/>
                        <a:t>MS02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Creation of YouTube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M3</a:t>
                      </a:r>
                      <a:endParaRPr lang="en-US" dirty="0"/>
                    </a:p>
                  </a:txBody>
                  <a:tcPr/>
                </a:tc>
              </a:tr>
              <a:tr h="421634">
                <a:tc>
                  <a:txBody>
                    <a:bodyPr/>
                    <a:lstStyle/>
                    <a:p>
                      <a:r>
                        <a:rPr lang="nl-NL" dirty="0" smtClean="0"/>
                        <a:t>MS04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Communication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M4</a:t>
                      </a:r>
                      <a:endParaRPr lang="en-US" dirty="0"/>
                    </a:p>
                  </a:txBody>
                  <a:tcPr/>
                </a:tc>
              </a:tr>
              <a:tr h="473595">
                <a:tc>
                  <a:txBody>
                    <a:bodyPr/>
                    <a:lstStyle/>
                    <a:p>
                      <a:r>
                        <a:rPr lang="nl-NL" dirty="0" smtClean="0"/>
                        <a:t>D5.2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Informational booklet of case studies and advocacy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1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8" y="1432042"/>
            <a:ext cx="1282790" cy="1282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39" y="1430969"/>
            <a:ext cx="1283864" cy="1283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61" y="1432042"/>
            <a:ext cx="1254885" cy="125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38" y="4044462"/>
            <a:ext cx="1258105" cy="1258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4540" y="5354083"/>
            <a:ext cx="333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smtClean="0">
                <a:solidFill>
                  <a:prstClr val="black"/>
                </a:solidFill>
              </a:rPr>
              <a:t>           </a:t>
            </a:r>
            <a:r>
              <a:rPr lang="nl-NL" sz="1400" dirty="0" smtClean="0">
                <a:solidFill>
                  <a:prstClr val="black"/>
                </a:solidFill>
              </a:rPr>
              <a:t>Rosan Vegter</a:t>
            </a:r>
          </a:p>
          <a:p>
            <a:r>
              <a:rPr lang="nl-NL" sz="1400" dirty="0" smtClean="0">
                <a:solidFill>
                  <a:prstClr val="black"/>
                </a:solidFill>
              </a:rPr>
              <a:t>                   Education 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33" y="4045539"/>
            <a:ext cx="1308544" cy="1308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68" y="1432042"/>
            <a:ext cx="1270805" cy="1270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4509" y="2858413"/>
            <a:ext cx="279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</a:rPr>
              <a:t>          Nigel Wagstaff</a:t>
            </a:r>
            <a:endParaRPr lang="nl-NL" sz="1400" u="sng" dirty="0" smtClean="0">
              <a:solidFill>
                <a:prstClr val="black"/>
              </a:solidFill>
            </a:endParaRPr>
          </a:p>
          <a:p>
            <a:r>
              <a:rPr lang="nl-NL" sz="1400" dirty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      Innovation Support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373" y="2807600"/>
            <a:ext cx="255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        Anton Ussi</a:t>
            </a:r>
          </a:p>
          <a:p>
            <a:r>
              <a:rPr lang="nl-NL" sz="1400" dirty="0" smtClean="0">
                <a:solidFill>
                  <a:prstClr val="black"/>
                </a:solidFill>
              </a:rPr>
              <a:t>Work Package Leader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259" y="2836303"/>
            <a:ext cx="218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</a:rPr>
              <a:t>        Chris Tieken</a:t>
            </a:r>
          </a:p>
          <a:p>
            <a:r>
              <a:rPr lang="nl-NL" sz="1400" dirty="0" smtClean="0">
                <a:solidFill>
                  <a:prstClr val="black"/>
                </a:solidFill>
              </a:rPr>
              <a:t>Business Development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6356" y="2781838"/>
            <a:ext cx="231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</a:rPr>
              <a:t>Anne-Charlotte Fauvel</a:t>
            </a:r>
          </a:p>
          <a:p>
            <a:r>
              <a:rPr lang="nl-NL" sz="1400" dirty="0" smtClean="0">
                <a:solidFill>
                  <a:prstClr val="black"/>
                </a:solidFill>
              </a:rPr>
              <a:t>     Policy/Advocacy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8606" y="5440406"/>
            <a:ext cx="222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prstClr val="black"/>
                </a:solidFill>
              </a:rPr>
              <a:t>Spyros Goudelis</a:t>
            </a:r>
          </a:p>
          <a:p>
            <a:r>
              <a:rPr lang="nl-NL" sz="1400" dirty="0" smtClean="0">
                <a:solidFill>
                  <a:prstClr val="black"/>
                </a:solidFill>
              </a:rPr>
              <a:t>Communication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3532" y="297688"/>
            <a:ext cx="843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prstClr val="black"/>
                </a:solidFill>
              </a:rPr>
              <a:t>EATRIS Staff Involved in ENRIITC Work Package 5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95325" y="2119313"/>
          <a:ext cx="1065847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045"/>
                <a:gridCol w="6853275"/>
                <a:gridCol w="1835155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Work Package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Subject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EATRIS</a:t>
                      </a:r>
                      <a:r>
                        <a:rPr lang="nl-NL" baseline="0" dirty="0" smtClean="0"/>
                        <a:t> personmonths</a:t>
                      </a:r>
                      <a:endParaRPr lang="en-US" dirty="0"/>
                    </a:p>
                  </a:txBody>
                  <a:tcPr marL="92682" marR="9268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WP2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Mapping of research infrastructure-industry collaboration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en-US" dirty="0"/>
                    </a:p>
                  </a:txBody>
                  <a:tcPr marL="92682" marR="9268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WP3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Strategies</a:t>
                      </a:r>
                      <a:r>
                        <a:rPr lang="nl-NL" baseline="0" dirty="0" smtClean="0"/>
                        <a:t> for innovation, training and outreach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en-US" dirty="0"/>
                    </a:p>
                  </a:txBody>
                  <a:tcPr marL="92682" marR="9268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WP4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Awareness</a:t>
                      </a:r>
                      <a:r>
                        <a:rPr lang="nl-NL" baseline="0" dirty="0" smtClean="0"/>
                        <a:t> and impact of research infrastructure-industry engagement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en-US" dirty="0"/>
                    </a:p>
                  </a:txBody>
                  <a:tcPr marL="92682" marR="9268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WP5</a:t>
                      </a:r>
                      <a:endParaRPr lang="en-US" b="1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Communication,</a:t>
                      </a:r>
                      <a:r>
                        <a:rPr lang="nl-NL" baseline="0" dirty="0" smtClean="0"/>
                        <a:t> dissemination and exploitation</a:t>
                      </a:r>
                      <a:endParaRPr lang="en-US" dirty="0"/>
                    </a:p>
                  </a:txBody>
                  <a:tcPr marL="92682" marR="92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6.5</a:t>
                      </a:r>
                      <a:endParaRPr lang="en-US" dirty="0"/>
                    </a:p>
                  </a:txBody>
                  <a:tcPr marL="92682" marR="92682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EATRIS INVOLVEMENT IN WORK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3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RIITC_Colour_Codes">
      <a:dk1>
        <a:srgbClr val="0657A3"/>
      </a:dk1>
      <a:lt1>
        <a:sysClr val="window" lastClr="FFFFFF"/>
      </a:lt1>
      <a:dk2>
        <a:srgbClr val="81818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6" id="{EFE0522F-9D0A-4B41-8E18-15086D5DE3F1}" vid="{596D952E-B024-49A0-B4EB-DED9607EF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307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ENRIITC Work Package 5</vt:lpstr>
      <vt:lpstr>     ENRIITC Work Package 5         Objectives    </vt:lpstr>
      <vt:lpstr>      ENRIITC Work Package 5           Task 5.1: Communication             </vt:lpstr>
      <vt:lpstr>      ENRIITC Work Package 5          Task 5.1: Communication    </vt:lpstr>
      <vt:lpstr>         ENRIITC Work Package 5          Task 5.2: Dissemination </vt:lpstr>
      <vt:lpstr>      ENRIITC Work Package 5            Task 5.2: Dissemination    </vt:lpstr>
      <vt:lpstr>Work Package 5 Milestones and Deliverables</vt:lpstr>
      <vt:lpstr>PowerPoint Presentation</vt:lpstr>
      <vt:lpstr>EATRIS INVOLVEMENT IN WORK PACKAGES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Nigel Wagstaff | EATRIS</cp:lastModifiedBy>
  <cp:revision>6</cp:revision>
  <dcterms:created xsi:type="dcterms:W3CDTF">2020-01-16T08:18:59Z</dcterms:created>
  <dcterms:modified xsi:type="dcterms:W3CDTF">2020-01-18T20:21:16Z</dcterms:modified>
</cp:coreProperties>
</file>